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Lst>
  <p:sldSz cy="10698475" cx="7589525"/>
  <p:notesSz cx="6858000" cy="9144000"/>
  <p:embeddedFontLst>
    <p:embeddedFont>
      <p:font typeface="Patrick Hand"/>
      <p:regular r:id="rId39"/>
    </p:embeddedFont>
    <p:embeddedFont>
      <p:font typeface="Pacifico"/>
      <p:regular r:id="rId40"/>
    </p:embeddedFont>
    <p:embeddedFont>
      <p:font typeface="Alegreya"/>
      <p:regular r:id="rId41"/>
      <p:bold r:id="rId42"/>
      <p:italic r:id="rId43"/>
      <p:boldItalic r:id="rId44"/>
    </p:embeddedFont>
    <p:embeddedFont>
      <p:font typeface="Lobster"/>
      <p:regular r:id="rId45"/>
    </p:embeddedFont>
    <p:embeddedFont>
      <p:font typeface="Playfair Display"/>
      <p:regular r:id="rId46"/>
      <p:bold r:id="rId47"/>
      <p:italic r:id="rId48"/>
      <p:boldItalic r:id="rId49"/>
    </p:embeddedFont>
    <p:embeddedFont>
      <p:font typeface="Montserrat"/>
      <p:regular r:id="rId50"/>
      <p:bold r:id="rId51"/>
      <p:italic r:id="rId52"/>
      <p:boldItalic r:id="rId53"/>
    </p:embeddedFont>
    <p:embeddedFont>
      <p:font typeface="Mada"/>
      <p:regular r:id="rId54"/>
      <p:bold r:id="rId55"/>
    </p:embeddedFont>
    <p:embeddedFont>
      <p:font typeface="Life Savers"/>
      <p:regular r:id="rId56"/>
      <p:bold r:id="rId57"/>
    </p:embeddedFont>
    <p:embeddedFont>
      <p:font typeface="Bebas Neue"/>
      <p:regular r:id="rId58"/>
    </p:embeddedFont>
    <p:embeddedFont>
      <p:font typeface="Lora"/>
      <p:regular r:id="rId59"/>
      <p:bold r:id="rId60"/>
      <p:italic r:id="rId61"/>
      <p:boldItalic r:id="rId62"/>
    </p:embeddedFont>
    <p:embeddedFont>
      <p:font typeface="Pathway Gothic One"/>
      <p:regular r:id="rId63"/>
    </p:embeddedFont>
    <p:embeddedFont>
      <p:font typeface="Reenie Beanie"/>
      <p:regular r:id="rId64"/>
    </p:embeddedFont>
    <p:embeddedFont>
      <p:font typeface="Bree Serif"/>
      <p:regular r:id="rId6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6FF8BA5-E709-430E-A50A-E8DE8A446EC3}">
  <a:tblStyle styleId="{66FF8BA5-E709-430E-A50A-E8DE8A446EC3}" styleName="Table_0">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932505E-B030-4BA6-B49B-E80BAC92C2B5}"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acifico-regular.fntdata"/><Relationship Id="rId42" Type="http://schemas.openxmlformats.org/officeDocument/2006/relationships/font" Target="fonts/Alegreya-bold.fntdata"/><Relationship Id="rId41" Type="http://schemas.openxmlformats.org/officeDocument/2006/relationships/font" Target="fonts/Alegreya-regular.fntdata"/><Relationship Id="rId44" Type="http://schemas.openxmlformats.org/officeDocument/2006/relationships/font" Target="fonts/Alegreya-boldItalic.fntdata"/><Relationship Id="rId43" Type="http://schemas.openxmlformats.org/officeDocument/2006/relationships/font" Target="fonts/Alegreya-italic.fntdata"/><Relationship Id="rId46" Type="http://schemas.openxmlformats.org/officeDocument/2006/relationships/font" Target="fonts/PlayfairDisplay-regular.fntdata"/><Relationship Id="rId45" Type="http://schemas.openxmlformats.org/officeDocument/2006/relationships/font" Target="fonts/Lobster-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layfairDisplay-italic.fntdata"/><Relationship Id="rId47" Type="http://schemas.openxmlformats.org/officeDocument/2006/relationships/font" Target="fonts/PlayfairDisplay-bold.fntdata"/><Relationship Id="rId49" Type="http://schemas.openxmlformats.org/officeDocument/2006/relationships/font" Target="fonts/PlayfairDisplay-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font" Target="fonts/PatrickHand-regular.fntdata"/><Relationship Id="rId38" Type="http://schemas.openxmlformats.org/officeDocument/2006/relationships/slide" Target="slides/slide32.xml"/><Relationship Id="rId62" Type="http://schemas.openxmlformats.org/officeDocument/2006/relationships/font" Target="fonts/Lora-boldItalic.fntdata"/><Relationship Id="rId61" Type="http://schemas.openxmlformats.org/officeDocument/2006/relationships/font" Target="fonts/Lora-italic.fntdata"/><Relationship Id="rId20" Type="http://schemas.openxmlformats.org/officeDocument/2006/relationships/slide" Target="slides/slide14.xml"/><Relationship Id="rId64" Type="http://schemas.openxmlformats.org/officeDocument/2006/relationships/font" Target="fonts/ReenieBeanie-regular.fntdata"/><Relationship Id="rId63" Type="http://schemas.openxmlformats.org/officeDocument/2006/relationships/font" Target="fonts/PathwayGothicOne-regular.fntdata"/><Relationship Id="rId22" Type="http://schemas.openxmlformats.org/officeDocument/2006/relationships/slide" Target="slides/slide16.xml"/><Relationship Id="rId21" Type="http://schemas.openxmlformats.org/officeDocument/2006/relationships/slide" Target="slides/slide15.xml"/><Relationship Id="rId65" Type="http://schemas.openxmlformats.org/officeDocument/2006/relationships/font" Target="fonts/BreeSerif-regular.fntdata"/><Relationship Id="rId24" Type="http://schemas.openxmlformats.org/officeDocument/2006/relationships/slide" Target="slides/slide18.xml"/><Relationship Id="rId23" Type="http://schemas.openxmlformats.org/officeDocument/2006/relationships/slide" Target="slides/slide17.xml"/><Relationship Id="rId60" Type="http://schemas.openxmlformats.org/officeDocument/2006/relationships/font" Target="fonts/Lora-bold.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Montserrat-bold.fntdata"/><Relationship Id="rId50" Type="http://schemas.openxmlformats.org/officeDocument/2006/relationships/font" Target="fonts/Montserrat-regular.fntdata"/><Relationship Id="rId53" Type="http://schemas.openxmlformats.org/officeDocument/2006/relationships/font" Target="fonts/Montserrat-boldItalic.fntdata"/><Relationship Id="rId52" Type="http://schemas.openxmlformats.org/officeDocument/2006/relationships/font" Target="fonts/Montserrat-italic.fntdata"/><Relationship Id="rId11" Type="http://schemas.openxmlformats.org/officeDocument/2006/relationships/slide" Target="slides/slide5.xml"/><Relationship Id="rId55" Type="http://schemas.openxmlformats.org/officeDocument/2006/relationships/font" Target="fonts/Mada-bold.fntdata"/><Relationship Id="rId10" Type="http://schemas.openxmlformats.org/officeDocument/2006/relationships/slide" Target="slides/slide4.xml"/><Relationship Id="rId54" Type="http://schemas.openxmlformats.org/officeDocument/2006/relationships/font" Target="fonts/Mada-regular.fntdata"/><Relationship Id="rId13" Type="http://schemas.openxmlformats.org/officeDocument/2006/relationships/slide" Target="slides/slide7.xml"/><Relationship Id="rId57" Type="http://schemas.openxmlformats.org/officeDocument/2006/relationships/font" Target="fonts/LifeSavers-bold.fntdata"/><Relationship Id="rId12" Type="http://schemas.openxmlformats.org/officeDocument/2006/relationships/slide" Target="slides/slide6.xml"/><Relationship Id="rId56" Type="http://schemas.openxmlformats.org/officeDocument/2006/relationships/font" Target="fonts/LifeSavers-regular.fntdata"/><Relationship Id="rId15" Type="http://schemas.openxmlformats.org/officeDocument/2006/relationships/slide" Target="slides/slide9.xml"/><Relationship Id="rId59" Type="http://schemas.openxmlformats.org/officeDocument/2006/relationships/font" Target="fonts/Lora-regular.fntdata"/><Relationship Id="rId14" Type="http://schemas.openxmlformats.org/officeDocument/2006/relationships/slide" Target="slides/slide8.xml"/><Relationship Id="rId58" Type="http://schemas.openxmlformats.org/officeDocument/2006/relationships/font" Target="fonts/BebasNeue-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a7b8412e39_0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a7b8412e3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a7b8412e39_0_331: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6" name="Google Shape;416;ga7b8412e39_0_3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a7b8412e39_0_372: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8" name="Google Shape;458;ga7b8412e39_0_3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a7b8412e39_0_506: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3" name="Google Shape;593;ga7b8412e39_0_5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a7b8412e39_0_537: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5" name="Google Shape;625;ga7b8412e39_0_5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a7b8412e39_0_595: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4" name="Google Shape;684;ga7b8412e39_0_5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a7b8412e39_0_663: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53" name="Google Shape;753;ga7b8412e39_0_6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0" name="Shape 780"/>
        <p:cNvGrpSpPr/>
        <p:nvPr/>
      </p:nvGrpSpPr>
      <p:grpSpPr>
        <a:xfrm>
          <a:off x="0" y="0"/>
          <a:ext cx="0" cy="0"/>
          <a:chOff x="0" y="0"/>
          <a:chExt cx="0" cy="0"/>
        </a:xfrm>
      </p:grpSpPr>
      <p:sp>
        <p:nvSpPr>
          <p:cNvPr id="781" name="Google Shape;781;ga7b8412e39_0_691: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82" name="Google Shape;782;ga7b8412e39_0_6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6" name="Shape 816"/>
        <p:cNvGrpSpPr/>
        <p:nvPr/>
      </p:nvGrpSpPr>
      <p:grpSpPr>
        <a:xfrm>
          <a:off x="0" y="0"/>
          <a:ext cx="0" cy="0"/>
          <a:chOff x="0" y="0"/>
          <a:chExt cx="0" cy="0"/>
        </a:xfrm>
      </p:grpSpPr>
      <p:sp>
        <p:nvSpPr>
          <p:cNvPr id="817" name="Google Shape;817;ga7b8412e39_0_726: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18" name="Google Shape;818;ga7b8412e39_0_7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a7b8412e39_0_781: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74" name="Google Shape;874;ga7b8412e39_0_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a7b8412e39_0_825: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19" name="Google Shape;919;ga7b8412e39_0_8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a7b8412e39_0_23: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ga7b8412e39_0_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7" name="Shape 1087"/>
        <p:cNvGrpSpPr/>
        <p:nvPr/>
      </p:nvGrpSpPr>
      <p:grpSpPr>
        <a:xfrm>
          <a:off x="0" y="0"/>
          <a:ext cx="0" cy="0"/>
          <a:chOff x="0" y="0"/>
          <a:chExt cx="0" cy="0"/>
        </a:xfrm>
      </p:grpSpPr>
      <p:sp>
        <p:nvSpPr>
          <p:cNvPr id="1088" name="Google Shape;1088;ga7b8412e39_0_994: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9" name="Google Shape;1089;ga7b8412e39_0_9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a7b8412e39_0_1092: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8" name="Google Shape;1188;ga7b8412e39_0_109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9" name="Shape 1279"/>
        <p:cNvGrpSpPr/>
        <p:nvPr/>
      </p:nvGrpSpPr>
      <p:grpSpPr>
        <a:xfrm>
          <a:off x="0" y="0"/>
          <a:ext cx="0" cy="0"/>
          <a:chOff x="0" y="0"/>
          <a:chExt cx="0" cy="0"/>
        </a:xfrm>
      </p:grpSpPr>
      <p:sp>
        <p:nvSpPr>
          <p:cNvPr id="1280" name="Google Shape;1280;ga7b8412e39_0_1184: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81" name="Google Shape;1281;ga7b8412e39_0_11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7" name="Shape 1327"/>
        <p:cNvGrpSpPr/>
        <p:nvPr/>
      </p:nvGrpSpPr>
      <p:grpSpPr>
        <a:xfrm>
          <a:off x="0" y="0"/>
          <a:ext cx="0" cy="0"/>
          <a:chOff x="0" y="0"/>
          <a:chExt cx="0" cy="0"/>
        </a:xfrm>
      </p:grpSpPr>
      <p:sp>
        <p:nvSpPr>
          <p:cNvPr id="1328" name="Google Shape;1328;ga7b8412e39_0_1231: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9" name="Google Shape;1329;ga7b8412e39_0_1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3" name="Shape 1403"/>
        <p:cNvGrpSpPr/>
        <p:nvPr/>
      </p:nvGrpSpPr>
      <p:grpSpPr>
        <a:xfrm>
          <a:off x="0" y="0"/>
          <a:ext cx="0" cy="0"/>
          <a:chOff x="0" y="0"/>
          <a:chExt cx="0" cy="0"/>
        </a:xfrm>
      </p:grpSpPr>
      <p:sp>
        <p:nvSpPr>
          <p:cNvPr id="1404" name="Google Shape;1404;ga7b8412e39_0_1302: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05" name="Google Shape;1405;ga7b8412e39_0_13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a7b8412e39_0_1344: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7" name="Google Shape;1447;ga7b8412e39_0_13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1" name="Shape 1471"/>
        <p:cNvGrpSpPr/>
        <p:nvPr/>
      </p:nvGrpSpPr>
      <p:grpSpPr>
        <a:xfrm>
          <a:off x="0" y="0"/>
          <a:ext cx="0" cy="0"/>
          <a:chOff x="0" y="0"/>
          <a:chExt cx="0" cy="0"/>
        </a:xfrm>
      </p:grpSpPr>
      <p:sp>
        <p:nvSpPr>
          <p:cNvPr id="1472" name="Google Shape;1472;ga7b8412e39_0_1369:notes"/>
          <p:cNvSpPr/>
          <p:nvPr>
            <p:ph idx="2" type="sldImg"/>
          </p:nvPr>
        </p:nvSpPr>
        <p:spPr>
          <a:xfrm>
            <a:off x="2213145"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73" name="Google Shape;1473;ga7b8412e39_0_13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3" name="Shape 1613"/>
        <p:cNvGrpSpPr/>
        <p:nvPr/>
      </p:nvGrpSpPr>
      <p:grpSpPr>
        <a:xfrm>
          <a:off x="0" y="0"/>
          <a:ext cx="0" cy="0"/>
          <a:chOff x="0" y="0"/>
          <a:chExt cx="0" cy="0"/>
        </a:xfrm>
      </p:grpSpPr>
      <p:sp>
        <p:nvSpPr>
          <p:cNvPr id="1614" name="Google Shape;1614;ga7b8412e39_0_151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15" name="Google Shape;1615;ga7b8412e39_0_15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4" name="Shape 1624"/>
        <p:cNvGrpSpPr/>
        <p:nvPr/>
      </p:nvGrpSpPr>
      <p:grpSpPr>
        <a:xfrm>
          <a:off x="0" y="0"/>
          <a:ext cx="0" cy="0"/>
          <a:chOff x="0" y="0"/>
          <a:chExt cx="0" cy="0"/>
        </a:xfrm>
      </p:grpSpPr>
      <p:sp>
        <p:nvSpPr>
          <p:cNvPr id="1625" name="Google Shape;1625;ga7b8412e39_0_152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1626" name="Google Shape;1626;ga7b8412e39_0_15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4" name="Shape 1634"/>
        <p:cNvGrpSpPr/>
        <p:nvPr/>
      </p:nvGrpSpPr>
      <p:grpSpPr>
        <a:xfrm>
          <a:off x="0" y="0"/>
          <a:ext cx="0" cy="0"/>
          <a:chOff x="0" y="0"/>
          <a:chExt cx="0" cy="0"/>
        </a:xfrm>
      </p:grpSpPr>
      <p:sp>
        <p:nvSpPr>
          <p:cNvPr id="1635" name="Google Shape;1635;ga7b8412e39_0_1529: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36" name="Google Shape;1636;ga7b8412e39_0_15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a7b8412e39_0_64: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8" name="Google Shape;118;ga7b8412e39_0_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5" name="Shape 1645"/>
        <p:cNvGrpSpPr/>
        <p:nvPr/>
      </p:nvGrpSpPr>
      <p:grpSpPr>
        <a:xfrm>
          <a:off x="0" y="0"/>
          <a:ext cx="0" cy="0"/>
          <a:chOff x="0" y="0"/>
          <a:chExt cx="0" cy="0"/>
        </a:xfrm>
      </p:grpSpPr>
      <p:sp>
        <p:nvSpPr>
          <p:cNvPr id="1646" name="Google Shape;1646;ga7b8412e39_0_1539: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7" name="Google Shape;1647;ga7b8412e39_0_15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a7b8412e39_0_155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60" name="Google Shape;1660;ga7b8412e39_0_15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a7b8412e39_0_156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677" name="Google Shape;1677;ga7b8412e39_0_15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a7b8412e39_0_99: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4" name="Google Shape;154;ga7b8412e39_0_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a7b8412e39_0_165: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ga7b8412e39_0_1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 name="Shape 262"/>
        <p:cNvGrpSpPr/>
        <p:nvPr/>
      </p:nvGrpSpPr>
      <p:grpSpPr>
        <a:xfrm>
          <a:off x="0" y="0"/>
          <a:ext cx="0" cy="0"/>
          <a:chOff x="0" y="0"/>
          <a:chExt cx="0" cy="0"/>
        </a:xfrm>
      </p:grpSpPr>
      <p:sp>
        <p:nvSpPr>
          <p:cNvPr id="263" name="Google Shape;263;ga7b8412e39_0_207: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4" name="Google Shape;264;ga7b8412e39_0_2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a7b8412e39_0_240: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a7b8412e39_0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a7b8412e39_0_272:notes"/>
          <p:cNvSpPr/>
          <p:nvPr>
            <p:ph idx="2" type="sldImg"/>
          </p:nvPr>
        </p:nvSpPr>
        <p:spPr>
          <a:xfrm>
            <a:off x="2213029" y="685800"/>
            <a:ext cx="24324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a7b8412e39_0_2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a7c294d565_0_61:notes"/>
          <p:cNvSpPr/>
          <p:nvPr>
            <p:ph idx="2" type="sldImg"/>
          </p:nvPr>
        </p:nvSpPr>
        <p:spPr>
          <a:xfrm>
            <a:off x="2213060" y="685800"/>
            <a:ext cx="24318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9" name="Google Shape;389;ga7c294d565_0_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58718" y="1548715"/>
            <a:ext cx="7072200" cy="42693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58711" y="5894977"/>
            <a:ext cx="7072200" cy="1648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58711" y="4473766"/>
            <a:ext cx="7072200" cy="1750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58711" y="2397147"/>
            <a:ext cx="7072200" cy="71061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58711"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010895" y="2397147"/>
            <a:ext cx="3319800" cy="71061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4.png"/><Relationship Id="rId5" Type="http://schemas.openxmlformats.org/officeDocument/2006/relationships/hyperlink" Target="https://docs.google.com/presentation/d/1TKjgKmuF8-7aGjiAgt-2f6dUWPkTI7rnH1d3RF0xuIw/edit?usp=sharing" TargetMode="External"/><Relationship Id="rId6" Type="http://schemas.openxmlformats.org/officeDocument/2006/relationships/image" Target="../media/image3.pn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0.png"/><Relationship Id="rId4" Type="http://schemas.openxmlformats.org/officeDocument/2006/relationships/image" Target="../media/image54.png"/><Relationship Id="rId5"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9.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3.pn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9.png"/><Relationship Id="rId4" Type="http://schemas.openxmlformats.org/officeDocument/2006/relationships/image" Target="../media/image57.png"/><Relationship Id="rId5" Type="http://schemas.openxmlformats.org/officeDocument/2006/relationships/image" Target="../media/image60.png"/><Relationship Id="rId6" Type="http://schemas.openxmlformats.org/officeDocument/2006/relationships/image" Target="../media/image5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8.jp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1.pn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69.png"/><Relationship Id="rId4" Type="http://schemas.openxmlformats.org/officeDocument/2006/relationships/image" Target="../media/image62.png"/><Relationship Id="rId5" Type="http://schemas.openxmlformats.org/officeDocument/2006/relationships/image" Target="../media/image64.png"/></Relationships>
</file>

<file path=ppt/slides/_rels/slide18.xml.rels><?xml version="1.0" encoding="UTF-8" standalone="yes"?><Relationships xmlns="http://schemas.openxmlformats.org/package/2006/relationships"><Relationship Id="rId10" Type="http://schemas.openxmlformats.org/officeDocument/2006/relationships/image" Target="../media/image76.png"/><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66.png"/><Relationship Id="rId4" Type="http://schemas.openxmlformats.org/officeDocument/2006/relationships/image" Target="../media/image67.png"/><Relationship Id="rId9" Type="http://schemas.openxmlformats.org/officeDocument/2006/relationships/image" Target="../media/image68.png"/><Relationship Id="rId5" Type="http://schemas.openxmlformats.org/officeDocument/2006/relationships/image" Target="../media/image65.png"/><Relationship Id="rId6" Type="http://schemas.openxmlformats.org/officeDocument/2006/relationships/image" Target="../media/image70.png"/><Relationship Id="rId7" Type="http://schemas.openxmlformats.org/officeDocument/2006/relationships/image" Target="../media/image71.png"/><Relationship Id="rId8" Type="http://schemas.openxmlformats.org/officeDocument/2006/relationships/image" Target="../media/image10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73.png"/><Relationship Id="rId4" Type="http://schemas.openxmlformats.org/officeDocument/2006/relationships/image" Target="../media/image72.png"/><Relationship Id="rId5" Type="http://schemas.openxmlformats.org/officeDocument/2006/relationships/image" Target="../media/image78.png"/><Relationship Id="rId6" Type="http://schemas.openxmlformats.org/officeDocument/2006/relationships/image" Target="../media/image7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86.png"/><Relationship Id="rId4" Type="http://schemas.openxmlformats.org/officeDocument/2006/relationships/image" Target="../media/image82.png"/><Relationship Id="rId5" Type="http://schemas.openxmlformats.org/officeDocument/2006/relationships/image" Target="../media/image8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88.png"/><Relationship Id="rId4" Type="http://schemas.openxmlformats.org/officeDocument/2006/relationships/image" Target="../media/image87.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7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79.png"/><Relationship Id="rId4" Type="http://schemas.openxmlformats.org/officeDocument/2006/relationships/image" Target="../media/image77.png"/><Relationship Id="rId5" Type="http://schemas.openxmlformats.org/officeDocument/2006/relationships/image" Target="../media/image8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83.jpg"/><Relationship Id="rId4" Type="http://schemas.openxmlformats.org/officeDocument/2006/relationships/image" Target="../media/image90.jpg"/><Relationship Id="rId9" Type="http://schemas.openxmlformats.org/officeDocument/2006/relationships/image" Target="../media/image95.png"/><Relationship Id="rId5" Type="http://schemas.openxmlformats.org/officeDocument/2006/relationships/image" Target="../media/image89.png"/><Relationship Id="rId6" Type="http://schemas.openxmlformats.org/officeDocument/2006/relationships/image" Target="../media/image96.png"/><Relationship Id="rId7" Type="http://schemas.openxmlformats.org/officeDocument/2006/relationships/image" Target="../media/image93.png"/><Relationship Id="rId8" Type="http://schemas.openxmlformats.org/officeDocument/2006/relationships/image" Target="../media/image9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9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9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9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s://docs.google.com/presentation/d/1Vrjo7faTQ5wyZgLVjgKEQnyb9mHaPPYaExEd438A2QE/edit?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98.png"/><Relationship Id="rId4" Type="http://schemas.openxmlformats.org/officeDocument/2006/relationships/hyperlink" Target="https://docs.google.com/forms/d/e/1FAIpQLSellgvn263ZGMVLfCNfffhfGB8DwE-fZDSLmWJlAtaqXm_24w/viewform?usp=sf_link" TargetMode="External"/><Relationship Id="rId5" Type="http://schemas.openxmlformats.org/officeDocument/2006/relationships/image" Target="../media/image100.png"/><Relationship Id="rId6" Type="http://schemas.openxmlformats.org/officeDocument/2006/relationships/image" Target="../media/image92.png"/><Relationship Id="rId7" Type="http://schemas.openxmlformats.org/officeDocument/2006/relationships/image" Target="../media/image101.png"/></Relationships>
</file>

<file path=ppt/slides/_rels/slide4.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6.png"/><Relationship Id="rId13" Type="http://schemas.openxmlformats.org/officeDocument/2006/relationships/image" Target="../media/image17.png"/><Relationship Id="rId12" Type="http://schemas.openxmlformats.org/officeDocument/2006/relationships/image" Target="../media/image15.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4.png"/><Relationship Id="rId14" Type="http://schemas.openxmlformats.org/officeDocument/2006/relationships/image" Target="../media/image20.png"/><Relationship Id="rId5" Type="http://schemas.openxmlformats.org/officeDocument/2006/relationships/image" Target="../media/image9.png"/><Relationship Id="rId6" Type="http://schemas.openxmlformats.org/officeDocument/2006/relationships/image" Target="../media/image11.png"/><Relationship Id="rId7" Type="http://schemas.openxmlformats.org/officeDocument/2006/relationships/image" Target="../media/image8.png"/><Relationship Id="rId8"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3.jpg"/><Relationship Id="rId4" Type="http://schemas.openxmlformats.org/officeDocument/2006/relationships/image" Target="../media/image22.png"/><Relationship Id="rId5"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19.png"/><Relationship Id="rId6" Type="http://schemas.openxmlformats.org/officeDocument/2006/relationships/image" Target="../media/image2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33.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9.png"/><Relationship Id="rId8" Type="http://schemas.openxmlformats.org/officeDocument/2006/relationships/image" Target="../media/image31.png"/></Relationships>
</file>

<file path=ppt/slides/_rels/slide8.xml.rels><?xml version="1.0" encoding="UTF-8" standalone="yes"?><Relationships xmlns="http://schemas.openxmlformats.org/package/2006/relationships"><Relationship Id="rId11" Type="http://schemas.openxmlformats.org/officeDocument/2006/relationships/image" Target="../media/image41.png"/><Relationship Id="rId10" Type="http://schemas.openxmlformats.org/officeDocument/2006/relationships/image" Target="../media/image37.png"/><Relationship Id="rId13" Type="http://schemas.openxmlformats.org/officeDocument/2006/relationships/image" Target="../media/image40.png"/><Relationship Id="rId12"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30.png"/><Relationship Id="rId9" Type="http://schemas.openxmlformats.org/officeDocument/2006/relationships/image" Target="../media/image36.jpg"/><Relationship Id="rId15" Type="http://schemas.openxmlformats.org/officeDocument/2006/relationships/image" Target="../media/image48.png"/><Relationship Id="rId14" Type="http://schemas.openxmlformats.org/officeDocument/2006/relationships/image" Target="../media/image45.png"/><Relationship Id="rId17" Type="http://schemas.openxmlformats.org/officeDocument/2006/relationships/image" Target="../media/image44.png"/><Relationship Id="rId16" Type="http://schemas.openxmlformats.org/officeDocument/2006/relationships/image" Target="../media/image42.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m.kidshealth.org/CookChildrens/en/parents/ureteral-stent.html?WT.ac=ctg#" TargetMode="External"/><Relationship Id="rId4" Type="http://schemas.openxmlformats.org/officeDocument/2006/relationships/hyperlink" Target="https://m.kidshealth.org/CookChildrens/en/parents/kidneys-urinary.html" TargetMode="External"/><Relationship Id="rId9"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3.png"/><Relationship Id="rId8"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rot="5400000">
            <a:off x="2970450" y="-2685775"/>
            <a:ext cx="1317300" cy="73722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rot="5400000">
            <a:off x="2650418" y="-2650200"/>
            <a:ext cx="1284900" cy="67377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 name="Google Shape;56;p13"/>
          <p:cNvPicPr preferRelativeResize="0"/>
          <p:nvPr/>
        </p:nvPicPr>
        <p:blipFill>
          <a:blip r:embed="rId3">
            <a:alphaModFix/>
          </a:blip>
          <a:stretch>
            <a:fillRect/>
          </a:stretch>
        </p:blipFill>
        <p:spPr>
          <a:xfrm>
            <a:off x="2322171" y="345764"/>
            <a:ext cx="1261879" cy="827325"/>
          </a:xfrm>
          <a:prstGeom prst="rect">
            <a:avLst/>
          </a:prstGeom>
          <a:noFill/>
          <a:ln>
            <a:noFill/>
          </a:ln>
        </p:spPr>
      </p:pic>
      <p:sp>
        <p:nvSpPr>
          <p:cNvPr id="57" name="Google Shape;57;p13"/>
          <p:cNvSpPr txBox="1"/>
          <p:nvPr/>
        </p:nvSpPr>
        <p:spPr>
          <a:xfrm>
            <a:off x="238125" y="9324975"/>
            <a:ext cx="17145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solidFill>
                  <a:srgbClr val="E29578"/>
                </a:solidFill>
                <a:latin typeface="Lora"/>
                <a:ea typeface="Lora"/>
                <a:cs typeface="Lora"/>
                <a:sym typeface="Lora"/>
              </a:rPr>
              <a:t>Colour Index</a:t>
            </a:r>
            <a:endParaRPr>
              <a:solidFill>
                <a:srgbClr val="E29578"/>
              </a:solidFill>
              <a:latin typeface="Lora"/>
              <a:ea typeface="Lora"/>
              <a:cs typeface="Lora"/>
              <a:sym typeface="Lora"/>
            </a:endParaRPr>
          </a:p>
        </p:txBody>
      </p:sp>
      <p:sp>
        <p:nvSpPr>
          <p:cNvPr id="58" name="Google Shape;58;p13"/>
          <p:cNvSpPr txBox="1"/>
          <p:nvPr/>
        </p:nvSpPr>
        <p:spPr>
          <a:xfrm>
            <a:off x="95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Main Text</a:t>
            </a:r>
            <a:endParaRPr sz="1200">
              <a:latin typeface="Mada"/>
              <a:ea typeface="Mada"/>
              <a:cs typeface="Mada"/>
              <a:sym typeface="Mada"/>
            </a:endParaRPr>
          </a:p>
          <a:p>
            <a:pPr indent="-304800" lvl="0" marL="457200" rtl="0" algn="l">
              <a:spcBef>
                <a:spcPts val="0"/>
              </a:spcBef>
              <a:spcAft>
                <a:spcPts val="0"/>
              </a:spcAft>
              <a:buClr>
                <a:srgbClr val="6C9EEC"/>
              </a:buClr>
              <a:buSzPts val="1200"/>
              <a:buFont typeface="Mada"/>
              <a:buChar char="●"/>
            </a:pPr>
            <a:r>
              <a:rPr lang="en-GB" sz="1200">
                <a:solidFill>
                  <a:srgbClr val="6C9EEC"/>
                </a:solidFill>
                <a:latin typeface="Mada"/>
                <a:ea typeface="Mada"/>
                <a:cs typeface="Mada"/>
                <a:sym typeface="Mada"/>
              </a:rPr>
              <a:t>Males slides</a:t>
            </a:r>
            <a:endParaRPr sz="1200">
              <a:solidFill>
                <a:srgbClr val="6C9EEC"/>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Females slides</a:t>
            </a:r>
            <a:endParaRPr sz="1200">
              <a:solidFill>
                <a:srgbClr val="A64D79"/>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Doctor notes</a:t>
            </a:r>
            <a:endParaRPr sz="1200">
              <a:solidFill>
                <a:srgbClr val="6AA84F"/>
              </a:solidFill>
              <a:latin typeface="Mada"/>
              <a:ea typeface="Mada"/>
              <a:cs typeface="Mada"/>
              <a:sym typeface="Mada"/>
            </a:endParaRPr>
          </a:p>
        </p:txBody>
      </p:sp>
      <p:sp>
        <p:nvSpPr>
          <p:cNvPr id="59" name="Google Shape;59;p13"/>
          <p:cNvSpPr txBox="1"/>
          <p:nvPr/>
        </p:nvSpPr>
        <p:spPr>
          <a:xfrm>
            <a:off x="1762125" y="9667875"/>
            <a:ext cx="1790700" cy="730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Textbook</a:t>
            </a:r>
            <a:endParaRPr sz="1200">
              <a:solidFill>
                <a:srgbClr val="1C4588"/>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lang="en-GB" sz="1200">
                <a:solidFill>
                  <a:srgbClr val="CC0000"/>
                </a:solidFill>
                <a:latin typeface="Mada"/>
                <a:ea typeface="Mada"/>
                <a:cs typeface="Mada"/>
                <a:sym typeface="Mada"/>
              </a:rPr>
              <a:t>Important</a:t>
            </a:r>
            <a:endParaRPr sz="1200">
              <a:solidFill>
                <a:srgbClr val="CC0000"/>
              </a:solidFill>
              <a:latin typeface="Mada"/>
              <a:ea typeface="Mada"/>
              <a:cs typeface="Mada"/>
              <a:sym typeface="Mada"/>
            </a:endParaRPr>
          </a:p>
          <a:p>
            <a:pPr indent="-304800" lvl="0" marL="457200" rtl="0" algn="l">
              <a:spcBef>
                <a:spcPts val="0"/>
              </a:spcBef>
              <a:spcAft>
                <a:spcPts val="0"/>
              </a:spcAft>
              <a:buClr>
                <a:srgbClr val="CEA320"/>
              </a:buClr>
              <a:buSzPts val="1200"/>
              <a:buFont typeface="Mada"/>
              <a:buChar char="●"/>
            </a:pPr>
            <a:r>
              <a:rPr lang="en-GB" sz="1200">
                <a:solidFill>
                  <a:srgbClr val="CEA320"/>
                </a:solidFill>
                <a:latin typeface="Mada"/>
                <a:ea typeface="Mada"/>
                <a:cs typeface="Mada"/>
                <a:sym typeface="Mada"/>
              </a:rPr>
              <a:t>Golden notes</a:t>
            </a:r>
            <a:endParaRPr sz="1200">
              <a:solidFill>
                <a:srgbClr val="CEA320"/>
              </a:solidFill>
              <a:latin typeface="Mada"/>
              <a:ea typeface="Mada"/>
              <a:cs typeface="Mada"/>
              <a:sym typeface="Mada"/>
            </a:endParaRPr>
          </a:p>
          <a:p>
            <a:pPr indent="-304800" lvl="0" marL="457200" rtl="0" algn="l">
              <a:spcBef>
                <a:spcPts val="0"/>
              </a:spcBef>
              <a:spcAft>
                <a:spcPts val="0"/>
              </a:spcAft>
              <a:buClr>
                <a:srgbClr val="999999"/>
              </a:buClr>
              <a:buSzPts val="1200"/>
              <a:buFont typeface="Mada"/>
              <a:buChar char="●"/>
            </a:pPr>
            <a:r>
              <a:rPr lang="en-GB" sz="1200">
                <a:solidFill>
                  <a:srgbClr val="999999"/>
                </a:solidFill>
                <a:latin typeface="Mada"/>
                <a:ea typeface="Mada"/>
                <a:cs typeface="Mada"/>
                <a:sym typeface="Mada"/>
              </a:rPr>
              <a:t>Extra</a:t>
            </a:r>
            <a:endParaRPr sz="1200">
              <a:solidFill>
                <a:srgbClr val="999999"/>
              </a:solidFill>
              <a:latin typeface="Mada"/>
              <a:ea typeface="Mada"/>
              <a:cs typeface="Mada"/>
              <a:sym typeface="Mada"/>
            </a:endParaRPr>
          </a:p>
        </p:txBody>
      </p:sp>
      <p:cxnSp>
        <p:nvCxnSpPr>
          <p:cNvPr id="60" name="Google Shape;60;p13"/>
          <p:cNvCxnSpPr/>
          <p:nvPr/>
        </p:nvCxnSpPr>
        <p:spPr>
          <a:xfrm>
            <a:off x="1704975" y="9677400"/>
            <a:ext cx="0" cy="867000"/>
          </a:xfrm>
          <a:prstGeom prst="straightConnector1">
            <a:avLst/>
          </a:prstGeom>
          <a:noFill/>
          <a:ln cap="flat" cmpd="sng" w="9525">
            <a:solidFill>
              <a:srgbClr val="FFDDD2"/>
            </a:solidFill>
            <a:prstDash val="solid"/>
            <a:round/>
            <a:headEnd len="med" w="med" type="oval"/>
            <a:tailEnd len="med" w="med" type="oval"/>
          </a:ln>
        </p:spPr>
      </p:cxnSp>
      <p:cxnSp>
        <p:nvCxnSpPr>
          <p:cNvPr id="61" name="Google Shape;61;p13"/>
          <p:cNvCxnSpPr/>
          <p:nvPr/>
        </p:nvCxnSpPr>
        <p:spPr>
          <a:xfrm>
            <a:off x="923925" y="3590925"/>
            <a:ext cx="4800600" cy="0"/>
          </a:xfrm>
          <a:prstGeom prst="straightConnector1">
            <a:avLst/>
          </a:prstGeom>
          <a:noFill/>
          <a:ln cap="flat" cmpd="sng" w="19050">
            <a:solidFill>
              <a:srgbClr val="83C5BE"/>
            </a:solidFill>
            <a:prstDash val="solid"/>
            <a:round/>
            <a:headEnd len="med" w="med" type="oval"/>
            <a:tailEnd len="med" w="med" type="none"/>
          </a:ln>
        </p:spPr>
      </p:cxnSp>
      <p:pic>
        <p:nvPicPr>
          <p:cNvPr id="62" name="Google Shape;62;p13"/>
          <p:cNvPicPr preferRelativeResize="0"/>
          <p:nvPr/>
        </p:nvPicPr>
        <p:blipFill>
          <a:blip r:embed="rId4">
            <a:alphaModFix/>
          </a:blip>
          <a:stretch>
            <a:fillRect/>
          </a:stretch>
        </p:blipFill>
        <p:spPr>
          <a:xfrm>
            <a:off x="5696038" y="2354413"/>
            <a:ext cx="1271500" cy="1271500"/>
          </a:xfrm>
          <a:prstGeom prst="rect">
            <a:avLst/>
          </a:prstGeom>
          <a:noFill/>
          <a:ln>
            <a:noFill/>
          </a:ln>
        </p:spPr>
      </p:pic>
      <p:sp>
        <p:nvSpPr>
          <p:cNvPr id="63" name="Google Shape;63;p13"/>
          <p:cNvSpPr txBox="1"/>
          <p:nvPr/>
        </p:nvSpPr>
        <p:spPr>
          <a:xfrm>
            <a:off x="1647825" y="2363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600">
                <a:solidFill>
                  <a:srgbClr val="006D77"/>
                </a:solidFill>
                <a:latin typeface="Lora"/>
                <a:ea typeface="Lora"/>
                <a:cs typeface="Lora"/>
                <a:sym typeface="Lora"/>
              </a:rPr>
              <a:t>Emergency in Urology</a:t>
            </a:r>
            <a:endParaRPr sz="3600">
              <a:solidFill>
                <a:srgbClr val="006D77"/>
              </a:solidFill>
              <a:latin typeface="Lora"/>
              <a:ea typeface="Lora"/>
              <a:cs typeface="Lora"/>
              <a:sym typeface="Lora"/>
            </a:endParaRPr>
          </a:p>
        </p:txBody>
      </p:sp>
      <p:cxnSp>
        <p:nvCxnSpPr>
          <p:cNvPr id="64" name="Google Shape;64;p13"/>
          <p:cNvCxnSpPr/>
          <p:nvPr/>
        </p:nvCxnSpPr>
        <p:spPr>
          <a:xfrm>
            <a:off x="1171575" y="46101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65" name="Google Shape;65;p13"/>
          <p:cNvCxnSpPr/>
          <p:nvPr/>
        </p:nvCxnSpPr>
        <p:spPr>
          <a:xfrm rot="10800000">
            <a:off x="866775" y="5086350"/>
            <a:ext cx="5305500" cy="0"/>
          </a:xfrm>
          <a:prstGeom prst="straightConnector1">
            <a:avLst/>
          </a:prstGeom>
          <a:noFill/>
          <a:ln cap="flat" cmpd="sng" w="19050">
            <a:solidFill>
              <a:srgbClr val="FFDDD2"/>
            </a:solidFill>
            <a:prstDash val="solid"/>
            <a:round/>
            <a:headEnd len="med" w="med" type="none"/>
            <a:tailEnd len="med" w="med" type="oval"/>
          </a:ln>
        </p:spPr>
      </p:cxnSp>
      <p:sp>
        <p:nvSpPr>
          <p:cNvPr id="66" name="Google Shape;66;p13"/>
          <p:cNvSpPr txBox="1"/>
          <p:nvPr/>
        </p:nvSpPr>
        <p:spPr>
          <a:xfrm>
            <a:off x="1304925" y="4752975"/>
            <a:ext cx="21717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Objectives</a:t>
            </a:r>
            <a:endParaRPr sz="2400">
              <a:solidFill>
                <a:srgbClr val="E29578"/>
              </a:solidFill>
              <a:latin typeface="Lora"/>
              <a:ea typeface="Lora"/>
              <a:cs typeface="Lora"/>
              <a:sym typeface="Lora"/>
            </a:endParaRPr>
          </a:p>
        </p:txBody>
      </p:sp>
      <p:sp>
        <p:nvSpPr>
          <p:cNvPr id="67" name="Google Shape;67;p13"/>
          <p:cNvSpPr txBox="1"/>
          <p:nvPr/>
        </p:nvSpPr>
        <p:spPr>
          <a:xfrm>
            <a:off x="1276350" y="5162550"/>
            <a:ext cx="5734200" cy="33816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Clr>
                <a:srgbClr val="E29578"/>
              </a:buClr>
              <a:buSzPts val="1700"/>
              <a:buFont typeface="Mada"/>
              <a:buChar char="●"/>
            </a:pPr>
            <a:r>
              <a:rPr lang="en-GB">
                <a:solidFill>
                  <a:srgbClr val="E29578"/>
                </a:solidFill>
                <a:latin typeface="Mada"/>
                <a:ea typeface="Mada"/>
                <a:cs typeface="Mada"/>
                <a:sym typeface="Mada"/>
              </a:rPr>
              <a:t>Discuss testicular torsion presentation, </a:t>
            </a:r>
            <a:r>
              <a:rPr lang="en-GB">
                <a:solidFill>
                  <a:srgbClr val="E29578"/>
                </a:solidFill>
                <a:latin typeface="Mada"/>
                <a:ea typeface="Mada"/>
                <a:cs typeface="Mada"/>
                <a:sym typeface="Mada"/>
              </a:rPr>
              <a:t>workup</a:t>
            </a:r>
            <a:r>
              <a:rPr lang="en-GB">
                <a:solidFill>
                  <a:srgbClr val="E29578"/>
                </a:solidFill>
                <a:latin typeface="Mada"/>
                <a:ea typeface="Mada"/>
                <a:cs typeface="Mada"/>
                <a:sym typeface="Mada"/>
              </a:rPr>
              <a:t> and </a:t>
            </a:r>
            <a:r>
              <a:rPr lang="en-GB">
                <a:solidFill>
                  <a:srgbClr val="E29578"/>
                </a:solidFill>
                <a:latin typeface="Mada"/>
                <a:ea typeface="Mada"/>
                <a:cs typeface="Mada"/>
                <a:sym typeface="Mada"/>
              </a:rPr>
              <a:t>management</a:t>
            </a:r>
            <a:endParaRPr>
              <a:solidFill>
                <a:srgbClr val="E29578"/>
              </a:solidFill>
              <a:latin typeface="Mada"/>
              <a:ea typeface="Mada"/>
              <a:cs typeface="Mada"/>
              <a:sym typeface="Mada"/>
            </a:endParaRPr>
          </a:p>
          <a:p>
            <a:pPr indent="-336550" lvl="0" marL="457200" rtl="0" algn="l">
              <a:lnSpc>
                <a:spcPct val="115000"/>
              </a:lnSpc>
              <a:spcBef>
                <a:spcPts val="0"/>
              </a:spcBef>
              <a:spcAft>
                <a:spcPts val="0"/>
              </a:spcAft>
              <a:buClr>
                <a:srgbClr val="E29578"/>
              </a:buClr>
              <a:buSzPts val="1700"/>
              <a:buFont typeface="Mada"/>
              <a:buChar char="●"/>
            </a:pPr>
            <a:r>
              <a:rPr lang="en-GB">
                <a:solidFill>
                  <a:srgbClr val="E29578"/>
                </a:solidFill>
                <a:latin typeface="Mada"/>
                <a:ea typeface="Mada"/>
                <a:cs typeface="Mada"/>
                <a:sym typeface="Mada"/>
              </a:rPr>
              <a:t>Discuss hematuria </a:t>
            </a:r>
            <a:r>
              <a:rPr lang="en-GB">
                <a:solidFill>
                  <a:srgbClr val="E29578"/>
                </a:solidFill>
                <a:latin typeface="Mada"/>
                <a:ea typeface="Mada"/>
                <a:cs typeface="Mada"/>
                <a:sym typeface="Mada"/>
              </a:rPr>
              <a:t>presentation, workup and management</a:t>
            </a:r>
            <a:endParaRPr>
              <a:solidFill>
                <a:srgbClr val="E29578"/>
              </a:solidFill>
              <a:latin typeface="Mada"/>
              <a:ea typeface="Mada"/>
              <a:cs typeface="Mada"/>
              <a:sym typeface="Mada"/>
            </a:endParaRPr>
          </a:p>
          <a:p>
            <a:pPr indent="-336550" lvl="0" marL="457200" rtl="0" algn="l">
              <a:lnSpc>
                <a:spcPct val="115000"/>
              </a:lnSpc>
              <a:spcBef>
                <a:spcPts val="0"/>
              </a:spcBef>
              <a:spcAft>
                <a:spcPts val="0"/>
              </a:spcAft>
              <a:buClr>
                <a:srgbClr val="E29578"/>
              </a:buClr>
              <a:buSzPts val="1700"/>
              <a:buFont typeface="Mada"/>
              <a:buChar char="●"/>
            </a:pPr>
            <a:r>
              <a:rPr lang="en-GB">
                <a:solidFill>
                  <a:srgbClr val="E29578"/>
                </a:solidFill>
                <a:latin typeface="Mada"/>
                <a:ea typeface="Mada"/>
                <a:cs typeface="Mada"/>
                <a:sym typeface="Mada"/>
              </a:rPr>
              <a:t>Discuss Renal colic </a:t>
            </a:r>
            <a:r>
              <a:rPr lang="en-GB">
                <a:solidFill>
                  <a:srgbClr val="E29578"/>
                </a:solidFill>
                <a:latin typeface="Mada"/>
                <a:ea typeface="Mada"/>
                <a:cs typeface="Mada"/>
                <a:sym typeface="Mada"/>
              </a:rPr>
              <a:t>presentation, workup and management</a:t>
            </a:r>
            <a:endParaRPr>
              <a:solidFill>
                <a:srgbClr val="E29578"/>
              </a:solidFill>
              <a:latin typeface="Mada"/>
              <a:ea typeface="Mada"/>
              <a:cs typeface="Mada"/>
              <a:sym typeface="Mada"/>
            </a:endParaRPr>
          </a:p>
          <a:p>
            <a:pPr indent="-336550" lvl="0" marL="457200" rtl="0" algn="l">
              <a:lnSpc>
                <a:spcPct val="115000"/>
              </a:lnSpc>
              <a:spcBef>
                <a:spcPts val="0"/>
              </a:spcBef>
              <a:spcAft>
                <a:spcPts val="0"/>
              </a:spcAft>
              <a:buClr>
                <a:srgbClr val="E29578"/>
              </a:buClr>
              <a:buSzPts val="1700"/>
              <a:buFont typeface="Mada"/>
              <a:buChar char="●"/>
            </a:pPr>
            <a:r>
              <a:rPr lang="en-GB">
                <a:solidFill>
                  <a:srgbClr val="E29578"/>
                </a:solidFill>
                <a:latin typeface="Mada"/>
                <a:ea typeface="Mada"/>
                <a:cs typeface="Mada"/>
                <a:sym typeface="Mada"/>
              </a:rPr>
              <a:t>Discuss Priapism </a:t>
            </a:r>
            <a:r>
              <a:rPr lang="en-GB">
                <a:solidFill>
                  <a:srgbClr val="E29578"/>
                </a:solidFill>
                <a:latin typeface="Mada"/>
                <a:ea typeface="Mada"/>
                <a:cs typeface="Mada"/>
                <a:sym typeface="Mada"/>
              </a:rPr>
              <a:t>presentation, workup and management</a:t>
            </a:r>
            <a:endParaRPr>
              <a:solidFill>
                <a:srgbClr val="E29578"/>
              </a:solidFill>
              <a:latin typeface="Mada"/>
              <a:ea typeface="Mada"/>
              <a:cs typeface="Mada"/>
              <a:sym typeface="Mada"/>
            </a:endParaRPr>
          </a:p>
          <a:p>
            <a:pPr indent="-336550" lvl="0" marL="457200" rtl="0" algn="l">
              <a:lnSpc>
                <a:spcPct val="115000"/>
              </a:lnSpc>
              <a:spcBef>
                <a:spcPts val="0"/>
              </a:spcBef>
              <a:spcAft>
                <a:spcPts val="0"/>
              </a:spcAft>
              <a:buClr>
                <a:srgbClr val="E29578"/>
              </a:buClr>
              <a:buSzPts val="1700"/>
              <a:buFont typeface="Mada"/>
              <a:buChar char="●"/>
            </a:pPr>
            <a:r>
              <a:rPr lang="en-GB">
                <a:solidFill>
                  <a:srgbClr val="E29578"/>
                </a:solidFill>
                <a:latin typeface="Mada"/>
                <a:ea typeface="Mada"/>
                <a:cs typeface="Mada"/>
                <a:sym typeface="Mada"/>
              </a:rPr>
              <a:t>Discuss Genitourinary trauma </a:t>
            </a:r>
            <a:r>
              <a:rPr lang="en-GB">
                <a:solidFill>
                  <a:srgbClr val="E29578"/>
                </a:solidFill>
                <a:latin typeface="Mada"/>
                <a:ea typeface="Mada"/>
                <a:cs typeface="Mada"/>
                <a:sym typeface="Mada"/>
              </a:rPr>
              <a:t>presentation, workup and management</a:t>
            </a:r>
            <a:endParaRPr>
              <a:solidFill>
                <a:srgbClr val="E29578"/>
              </a:solidFill>
              <a:latin typeface="Mada"/>
              <a:ea typeface="Mada"/>
              <a:cs typeface="Mada"/>
              <a:sym typeface="Mada"/>
            </a:endParaRPr>
          </a:p>
          <a:p>
            <a:pPr indent="-336550" lvl="0" marL="457200" rtl="0" algn="l">
              <a:lnSpc>
                <a:spcPct val="115000"/>
              </a:lnSpc>
              <a:spcBef>
                <a:spcPts val="0"/>
              </a:spcBef>
              <a:spcAft>
                <a:spcPts val="0"/>
              </a:spcAft>
              <a:buClr>
                <a:srgbClr val="E29578"/>
              </a:buClr>
              <a:buSzPts val="1700"/>
              <a:buFont typeface="Mada"/>
              <a:buChar char="●"/>
            </a:pPr>
            <a:r>
              <a:rPr lang="en-GB">
                <a:solidFill>
                  <a:srgbClr val="E29578"/>
                </a:solidFill>
                <a:latin typeface="Mada"/>
                <a:ea typeface="Mada"/>
                <a:cs typeface="Mada"/>
                <a:sym typeface="Mada"/>
              </a:rPr>
              <a:t>Recognize Fournier’s gangrene </a:t>
            </a:r>
            <a:r>
              <a:rPr lang="en-GB">
                <a:solidFill>
                  <a:srgbClr val="E29578"/>
                </a:solidFill>
                <a:latin typeface="Mada"/>
                <a:ea typeface="Mada"/>
                <a:cs typeface="Mada"/>
                <a:sym typeface="Mada"/>
              </a:rPr>
              <a:t>presentation, workup and management</a:t>
            </a:r>
            <a:endParaRPr sz="1200">
              <a:solidFill>
                <a:srgbClr val="E29578"/>
              </a:solidFill>
              <a:latin typeface="Mada"/>
              <a:ea typeface="Mada"/>
              <a:cs typeface="Mada"/>
              <a:sym typeface="Mada"/>
            </a:endParaRPr>
          </a:p>
        </p:txBody>
      </p:sp>
      <p:sp>
        <p:nvSpPr>
          <p:cNvPr id="68" name="Google Shape;68;p13"/>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5">
                  <a:extLst>
                    <a:ext uri="{A12FA001-AC4F-418D-AE19-62706E023703}">
                      <ahyp:hlinkClr val="tx"/>
                    </a:ext>
                  </a:extLst>
                </a:hlinkClick>
              </a:rPr>
              <a:t>Editing File</a:t>
            </a:r>
            <a:endParaRPr b="1" u="sng">
              <a:solidFill>
                <a:srgbClr val="E29578"/>
              </a:solidFill>
              <a:latin typeface="Lora"/>
              <a:ea typeface="Lora"/>
              <a:cs typeface="Lora"/>
              <a:sym typeface="Lora"/>
            </a:endParaRPr>
          </a:p>
        </p:txBody>
      </p:sp>
      <p:pic>
        <p:nvPicPr>
          <p:cNvPr id="71" name="Google Shape;71;p13"/>
          <p:cNvPicPr preferRelativeResize="0"/>
          <p:nvPr/>
        </p:nvPicPr>
        <p:blipFill rotWithShape="1">
          <a:blip r:embed="rId6">
            <a:alphaModFix/>
          </a:blip>
          <a:srcRect b="0" l="0" r="0" t="0"/>
          <a:stretch/>
        </p:blipFill>
        <p:spPr>
          <a:xfrm>
            <a:off x="4094025" y="-12575"/>
            <a:ext cx="1261875" cy="1261875"/>
          </a:xfrm>
          <a:prstGeom prst="rect">
            <a:avLst/>
          </a:prstGeom>
          <a:noFill/>
          <a:ln>
            <a:noFill/>
          </a:ln>
        </p:spPr>
      </p:pic>
      <p:sp>
        <p:nvSpPr>
          <p:cNvPr id="72" name="Google Shape;72;p13"/>
          <p:cNvSpPr/>
          <p:nvPr/>
        </p:nvSpPr>
        <p:spPr>
          <a:xfrm>
            <a:off x="1922775" y="10115775"/>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 name="Google Shape;73;p13"/>
          <p:cNvPicPr preferRelativeResize="0"/>
          <p:nvPr/>
        </p:nvPicPr>
        <p:blipFill>
          <a:blip r:embed="rId7">
            <a:alphaModFix/>
          </a:blip>
          <a:stretch>
            <a:fillRect/>
          </a:stretch>
        </p:blipFill>
        <p:spPr>
          <a:xfrm>
            <a:off x="423701" y="237489"/>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cxnSp>
        <p:nvCxnSpPr>
          <p:cNvPr id="418" name="Google Shape;418;p22"/>
          <p:cNvCxnSpPr/>
          <p:nvPr/>
        </p:nvCxnSpPr>
        <p:spPr>
          <a:xfrm flipH="1" rot="10800000">
            <a:off x="2258750" y="8407875"/>
            <a:ext cx="691200" cy="301500"/>
          </a:xfrm>
          <a:prstGeom prst="bentConnector3">
            <a:avLst>
              <a:gd fmla="val 50000" name="adj1"/>
            </a:avLst>
          </a:prstGeom>
          <a:noFill/>
          <a:ln cap="flat" cmpd="sng" w="19050">
            <a:solidFill>
              <a:srgbClr val="ABE5D9"/>
            </a:solidFill>
            <a:prstDash val="solid"/>
            <a:round/>
            <a:headEnd len="med" w="med" type="oval"/>
            <a:tailEnd len="med" w="med" type="oval"/>
          </a:ln>
        </p:spPr>
      </p:cxnSp>
      <p:cxnSp>
        <p:nvCxnSpPr>
          <p:cNvPr id="419" name="Google Shape;419;p22"/>
          <p:cNvCxnSpPr/>
          <p:nvPr/>
        </p:nvCxnSpPr>
        <p:spPr>
          <a:xfrm>
            <a:off x="2394175" y="9405825"/>
            <a:ext cx="889800" cy="75000"/>
          </a:xfrm>
          <a:prstGeom prst="bentConnector3">
            <a:avLst>
              <a:gd fmla="val 50000" name="adj1"/>
            </a:avLst>
          </a:prstGeom>
          <a:noFill/>
          <a:ln cap="flat" cmpd="sng" w="19050">
            <a:solidFill>
              <a:srgbClr val="ABE5D9"/>
            </a:solidFill>
            <a:prstDash val="solid"/>
            <a:round/>
            <a:headEnd len="med" w="med" type="oval"/>
            <a:tailEnd len="med" w="med" type="oval"/>
          </a:ln>
        </p:spPr>
      </p:cxnSp>
      <p:sp>
        <p:nvSpPr>
          <p:cNvPr id="420" name="Google Shape;420;p22"/>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21" name="Google Shape;421;p22"/>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422" name="Google Shape;422;p22"/>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i="0" lang="en-GB" sz="2200" u="none" cap="none" strike="noStrike">
                <a:solidFill>
                  <a:srgbClr val="006D77"/>
                </a:solidFill>
                <a:highlight>
                  <a:srgbClr val="EDF9F9"/>
                </a:highlight>
                <a:latin typeface="Lora"/>
                <a:ea typeface="Lora"/>
                <a:cs typeface="Lora"/>
                <a:sym typeface="Lora"/>
              </a:rPr>
              <a:t>Urinary Retention</a:t>
            </a:r>
            <a:endParaRPr b="1" i="0" sz="2200" u="none" cap="none" strike="noStrike">
              <a:solidFill>
                <a:srgbClr val="006D77"/>
              </a:solidFill>
              <a:highlight>
                <a:srgbClr val="EDF9F9"/>
              </a:highlight>
              <a:latin typeface="Lora"/>
              <a:ea typeface="Lora"/>
              <a:cs typeface="Lora"/>
              <a:sym typeface="Lora"/>
            </a:endParaRPr>
          </a:p>
        </p:txBody>
      </p:sp>
      <p:graphicFrame>
        <p:nvGraphicFramePr>
          <p:cNvPr id="423" name="Google Shape;423;p22"/>
          <p:cNvGraphicFramePr/>
          <p:nvPr/>
        </p:nvGraphicFramePr>
        <p:xfrm>
          <a:off x="967013" y="3501286"/>
          <a:ext cx="3000000" cy="3000000"/>
        </p:xfrm>
        <a:graphic>
          <a:graphicData uri="http://schemas.openxmlformats.org/drawingml/2006/table">
            <a:tbl>
              <a:tblPr>
                <a:noFill/>
                <a:tableStyleId>{7932505E-B030-4BA6-B49B-E80BAC92C2B5}</a:tableStyleId>
              </a:tblPr>
              <a:tblGrid>
                <a:gridCol w="2744500"/>
                <a:gridCol w="3174625"/>
              </a:tblGrid>
              <a:tr h="413650">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In men</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In women (Rare)</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r>
              <a:tr h="2289725">
                <a:tc>
                  <a:txBody>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Benign prostatic enlargement (BPE) due to BPH  </a:t>
                      </a:r>
                      <a:r>
                        <a:rPr lang="en-GB" sz="1200">
                          <a:solidFill>
                            <a:srgbClr val="6AA84F"/>
                          </a:solidFill>
                          <a:latin typeface="Mada"/>
                          <a:ea typeface="Mada"/>
                          <a:cs typeface="Mada"/>
                          <a:sym typeface="Mada"/>
                        </a:rPr>
                        <a:t>(The most common cause).</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Carcinoma of the prostate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Prostatic abscess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Urethral stricture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Stones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Constipation </a:t>
                      </a:r>
                      <a:r>
                        <a:rPr lang="en-GB" sz="1200">
                          <a:solidFill>
                            <a:srgbClr val="6AA84F"/>
                          </a:solidFill>
                          <a:latin typeface="Mada"/>
                          <a:ea typeface="Mada"/>
                          <a:cs typeface="Mada"/>
                          <a:sym typeface="Mada"/>
                        </a:rPr>
                        <a:t>(In children)</a:t>
                      </a:r>
                      <a:endParaRPr sz="1200">
                        <a:solidFill>
                          <a:srgbClr val="1D1D1B"/>
                        </a:solidFill>
                        <a:latin typeface="Mada"/>
                        <a:ea typeface="Mada"/>
                        <a:cs typeface="Mada"/>
                        <a:sym typeface="Mad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B7B7B7"/>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Pelvic prolapse (cystocele, rectocele, uterine)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Pelvic masses (e.g., ovarian masses)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Urethral stenosis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Urethral diverticulum</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Post surgery for ‘stress’ incontinence (Transvaginal tape (sling) in those with stress incontinence is very common</a:t>
                      </a: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 </a:t>
                      </a:r>
                      <a:r>
                        <a:rPr lang="en-GB" sz="1200">
                          <a:solidFill>
                            <a:srgbClr val="6AA84F"/>
                          </a:solidFill>
                          <a:highlight>
                            <a:srgbClr val="FFFFFF"/>
                          </a:highlight>
                          <a:latin typeface="Mada"/>
                          <a:ea typeface="Mada"/>
                          <a:cs typeface="Mada"/>
                          <a:sym typeface="Mada"/>
                        </a:rPr>
                        <a:t>if this procedure is overdone it will cause urinary retention</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Post operational: spinal or epidural, pelvic surgery, morphine</a:t>
                      </a:r>
                      <a:endParaRPr b="1" sz="1200">
                        <a:latin typeface="Mada"/>
                        <a:ea typeface="Mada"/>
                        <a:cs typeface="Mada"/>
                        <a:sym typeface="Mada"/>
                      </a:endParaRPr>
                    </a:p>
                  </a:txBody>
                  <a:tcPr marT="91425" marB="91425" marR="91425" marL="91425" anchor="ctr">
                    <a:lnL cap="flat" cmpd="sng" w="28575">
                      <a:solidFill>
                        <a:srgbClr val="B7B7B7"/>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r>
            </a:tbl>
          </a:graphicData>
        </a:graphic>
      </p:graphicFrame>
      <p:sp>
        <p:nvSpPr>
          <p:cNvPr id="424" name="Google Shape;424;p22"/>
          <p:cNvSpPr/>
          <p:nvPr/>
        </p:nvSpPr>
        <p:spPr>
          <a:xfrm>
            <a:off x="531396" y="1054273"/>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5" name="Google Shape;425;p22"/>
          <p:cNvSpPr txBox="1"/>
          <p:nvPr/>
        </p:nvSpPr>
        <p:spPr>
          <a:xfrm>
            <a:off x="605494" y="1115488"/>
            <a:ext cx="473100" cy="45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1D2542"/>
                </a:solidFill>
                <a:latin typeface="Life Savers"/>
                <a:ea typeface="Life Savers"/>
                <a:cs typeface="Life Savers"/>
                <a:sym typeface="Life Savers"/>
              </a:rPr>
              <a:t>1</a:t>
            </a:r>
            <a:endParaRPr b="1" i="0" sz="2000" u="none" cap="none" strike="noStrike">
              <a:solidFill>
                <a:srgbClr val="1D2542"/>
              </a:solidFill>
              <a:latin typeface="Life Savers"/>
              <a:ea typeface="Life Savers"/>
              <a:cs typeface="Life Savers"/>
              <a:sym typeface="Life Savers"/>
            </a:endParaRPr>
          </a:p>
        </p:txBody>
      </p:sp>
      <p:sp>
        <p:nvSpPr>
          <p:cNvPr id="426" name="Google Shape;426;p22"/>
          <p:cNvSpPr txBox="1"/>
          <p:nvPr/>
        </p:nvSpPr>
        <p:spPr>
          <a:xfrm>
            <a:off x="1152652" y="1098041"/>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Acute urinary retention</a:t>
            </a:r>
            <a:endParaRPr/>
          </a:p>
        </p:txBody>
      </p:sp>
      <p:sp>
        <p:nvSpPr>
          <p:cNvPr id="427" name="Google Shape;427;p22"/>
          <p:cNvSpPr/>
          <p:nvPr/>
        </p:nvSpPr>
        <p:spPr>
          <a:xfrm>
            <a:off x="749013" y="2565503"/>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22"/>
          <p:cNvSpPr/>
          <p:nvPr/>
        </p:nvSpPr>
        <p:spPr>
          <a:xfrm>
            <a:off x="762325" y="2572366"/>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429" name="Google Shape;429;p22"/>
          <p:cNvSpPr/>
          <p:nvPr/>
        </p:nvSpPr>
        <p:spPr>
          <a:xfrm>
            <a:off x="759488" y="2638491"/>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430" name="Google Shape;430;p22"/>
          <p:cNvSpPr/>
          <p:nvPr/>
        </p:nvSpPr>
        <p:spPr>
          <a:xfrm>
            <a:off x="1528101" y="2510294"/>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431" name="Google Shape;431;p22"/>
          <p:cNvSpPr/>
          <p:nvPr/>
        </p:nvSpPr>
        <p:spPr>
          <a:xfrm>
            <a:off x="3697463" y="2510294"/>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432" name="Google Shape;432;p22"/>
          <p:cNvSpPr/>
          <p:nvPr/>
        </p:nvSpPr>
        <p:spPr>
          <a:xfrm>
            <a:off x="6324013" y="2510294"/>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433" name="Google Shape;433;p22"/>
          <p:cNvSpPr/>
          <p:nvPr/>
        </p:nvSpPr>
        <p:spPr>
          <a:xfrm>
            <a:off x="749025" y="1643200"/>
            <a:ext cx="60468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GB" sz="1200" u="none" cap="none" strike="noStrike">
                <a:latin typeface="Mada"/>
                <a:ea typeface="Mada"/>
                <a:cs typeface="Mada"/>
                <a:sym typeface="Mada"/>
              </a:rPr>
              <a:t>Acute Urinary Retention:</a:t>
            </a:r>
            <a:r>
              <a:rPr b="0" i="0" lang="en-GB" sz="1200" u="none" cap="none" strike="noStrike">
                <a:latin typeface="Mada"/>
                <a:ea typeface="Mada"/>
                <a:cs typeface="Mada"/>
                <a:sym typeface="Mada"/>
              </a:rPr>
              <a:t> Painful inability to void , with relief of pain following drainage of the bladder by catheterization. </a:t>
            </a:r>
            <a:r>
              <a:rPr b="0" i="0" lang="en-GB" sz="1200" u="sng" cap="none" strike="noStrike">
                <a:latin typeface="Mada"/>
                <a:ea typeface="Mada"/>
                <a:cs typeface="Mada"/>
                <a:sym typeface="Mada"/>
              </a:rPr>
              <a:t>More common in Men than in </a:t>
            </a:r>
            <a:r>
              <a:rPr b="0" i="0" lang="en-GB" sz="1200" u="sng" cap="none" strike="noStrike">
                <a:latin typeface="Mada"/>
                <a:ea typeface="Mada"/>
                <a:cs typeface="Mada"/>
                <a:sym typeface="Mada"/>
              </a:rPr>
              <a:t>Women</a:t>
            </a:r>
            <a:r>
              <a:rPr b="0" i="0" lang="en-GB" sz="1200" u="sng" cap="none" strike="noStrike">
                <a:latin typeface="Mada"/>
                <a:ea typeface="Mada"/>
                <a:cs typeface="Mada"/>
                <a:sym typeface="Mada"/>
              </a:rPr>
              <a:t> </a:t>
            </a:r>
            <a:r>
              <a:rPr b="0" i="0" lang="en-GB" sz="1200" cap="none" strike="noStrike">
                <a:solidFill>
                  <a:srgbClr val="6AA84F"/>
                </a:solidFill>
                <a:latin typeface="Mada"/>
                <a:ea typeface="Mada"/>
                <a:cs typeface="Mada"/>
                <a:sym typeface="Mada"/>
              </a:rPr>
              <a:t>(in women urinary incontinence (involuntary leakage of urine) is more common than urinary retention</a:t>
            </a:r>
            <a:r>
              <a:rPr lang="en-GB" sz="1200">
                <a:solidFill>
                  <a:srgbClr val="6AA84F"/>
                </a:solidFill>
                <a:latin typeface="Mada"/>
                <a:ea typeface="Mada"/>
                <a:cs typeface="Mada"/>
                <a:sym typeface="Mada"/>
              </a:rPr>
              <a:t> due to females’ short urethra)</a:t>
            </a:r>
            <a:r>
              <a:rPr b="0" i="0" lang="en-GB" sz="1200" cap="none" strike="noStrike">
                <a:solidFill>
                  <a:srgbClr val="6AA84F"/>
                </a:solidFill>
                <a:latin typeface="Mada"/>
                <a:ea typeface="Mada"/>
                <a:cs typeface="Mada"/>
                <a:sym typeface="Mada"/>
              </a:rPr>
              <a:t>.</a:t>
            </a:r>
            <a:endParaRPr b="0" i="0" sz="1200" cap="none" strike="noStrike">
              <a:solidFill>
                <a:srgbClr val="6AA84F"/>
              </a:solidFill>
              <a:latin typeface="Arial"/>
              <a:ea typeface="Arial"/>
              <a:cs typeface="Arial"/>
              <a:sym typeface="Arial"/>
            </a:endParaRPr>
          </a:p>
        </p:txBody>
      </p:sp>
      <p:sp>
        <p:nvSpPr>
          <p:cNvPr id="434" name="Google Shape;434;p22"/>
          <p:cNvSpPr/>
          <p:nvPr/>
        </p:nvSpPr>
        <p:spPr>
          <a:xfrm>
            <a:off x="792363" y="7977675"/>
            <a:ext cx="1895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1" lang="en-GB" sz="1200">
                <a:latin typeface="Mada"/>
                <a:ea typeface="Mada"/>
                <a:cs typeface="Mada"/>
                <a:sym typeface="Mada"/>
              </a:rPr>
              <a:t>Initial management is to drain urine by catheterization::</a:t>
            </a:r>
            <a:endParaRPr b="1"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AutoNum type="arabicPeriod"/>
            </a:pPr>
            <a:r>
              <a:rPr b="1" lang="en-GB" sz="1200">
                <a:solidFill>
                  <a:srgbClr val="6AA84F"/>
                </a:solidFill>
                <a:latin typeface="Mada"/>
                <a:ea typeface="Mada"/>
                <a:cs typeface="Mada"/>
                <a:sym typeface="Mada"/>
              </a:rPr>
              <a:t>First optio</a:t>
            </a:r>
            <a:r>
              <a:rPr b="1" i="0" lang="en-GB" sz="1200" u="none" cap="none" strike="noStrike">
                <a:solidFill>
                  <a:srgbClr val="6AA84F"/>
                </a:solidFill>
                <a:latin typeface="Mada"/>
                <a:ea typeface="Mada"/>
                <a:cs typeface="Mada"/>
                <a:sym typeface="Mada"/>
              </a:rPr>
              <a:t>n:</a:t>
            </a:r>
            <a:r>
              <a:rPr b="0" i="0" lang="en-GB" sz="1200" u="none" cap="none" strike="noStrike">
                <a:solidFill>
                  <a:srgbClr val="6AA84F"/>
                </a:solidFill>
                <a:latin typeface="Mada"/>
                <a:ea typeface="Mada"/>
                <a:cs typeface="Mada"/>
                <a:sym typeface="Mada"/>
              </a:rPr>
              <a:t> </a:t>
            </a:r>
            <a:r>
              <a:rPr lang="en-GB" sz="1200">
                <a:latin typeface="Mada"/>
                <a:ea typeface="Mada"/>
                <a:cs typeface="Mada"/>
                <a:sym typeface="Mada"/>
              </a:rPr>
              <a:t>Urethral catheter</a:t>
            </a:r>
            <a:endParaRPr sz="1200">
              <a:latin typeface="Mada"/>
              <a:ea typeface="Mada"/>
              <a:cs typeface="Mada"/>
              <a:sym typeface="Mada"/>
            </a:endParaRPr>
          </a:p>
          <a:p>
            <a:pPr indent="0" lvl="0" marL="457200" rtl="0" algn="l">
              <a:spcBef>
                <a:spcPts val="0"/>
              </a:spcBef>
              <a:spcAft>
                <a:spcPts val="0"/>
              </a:spcAft>
              <a:buNone/>
            </a:pPr>
            <a:r>
              <a:t/>
            </a:r>
            <a:endParaRPr b="1" sz="1200">
              <a:solidFill>
                <a:srgbClr val="6AA84F"/>
              </a:solidFill>
              <a:latin typeface="Mada"/>
              <a:ea typeface="Mada"/>
              <a:cs typeface="Mada"/>
              <a:sym typeface="Mada"/>
            </a:endParaRPr>
          </a:p>
          <a:p>
            <a:pPr indent="0" lvl="0" marL="457200" rtl="0" algn="l">
              <a:spcBef>
                <a:spcPts val="0"/>
              </a:spcBef>
              <a:spcAft>
                <a:spcPts val="0"/>
              </a:spcAft>
              <a:buNone/>
            </a:pPr>
            <a:r>
              <a:t/>
            </a:r>
            <a:endParaRPr b="1"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AutoNum type="arabicPeriod"/>
            </a:pPr>
            <a:r>
              <a:rPr b="1" lang="en-GB" sz="1200">
                <a:solidFill>
                  <a:srgbClr val="6AA84F"/>
                </a:solidFill>
                <a:latin typeface="Mada"/>
                <a:ea typeface="Mada"/>
                <a:cs typeface="Mada"/>
                <a:sym typeface="Mada"/>
              </a:rPr>
              <a:t>Second option:</a:t>
            </a:r>
            <a:r>
              <a:rPr lang="en-GB" sz="1200">
                <a:solidFill>
                  <a:srgbClr val="6AA84F"/>
                </a:solidFill>
                <a:latin typeface="Mada"/>
                <a:ea typeface="Mada"/>
                <a:cs typeface="Mada"/>
                <a:sym typeface="Mada"/>
              </a:rPr>
              <a:t> </a:t>
            </a:r>
            <a:r>
              <a:rPr lang="en-GB" sz="1200">
                <a:solidFill>
                  <a:schemeClr val="dk1"/>
                </a:solidFill>
                <a:latin typeface="Mada"/>
                <a:ea typeface="Mada"/>
                <a:cs typeface="Mada"/>
                <a:sym typeface="Mada"/>
              </a:rPr>
              <a:t>Suprapubic catheter -through skin-</a:t>
            </a:r>
            <a:endParaRPr sz="1200">
              <a:solidFill>
                <a:schemeClr val="dk1"/>
              </a:solidFill>
              <a:latin typeface="Mada"/>
              <a:ea typeface="Mada"/>
              <a:cs typeface="Mada"/>
              <a:sym typeface="Mada"/>
            </a:endParaRPr>
          </a:p>
          <a:p>
            <a:pPr indent="0" lvl="0" marL="457200" marR="0" rtl="0" algn="l">
              <a:lnSpc>
                <a:spcPct val="100000"/>
              </a:lnSpc>
              <a:spcBef>
                <a:spcPts val="0"/>
              </a:spcBef>
              <a:spcAft>
                <a:spcPts val="0"/>
              </a:spcAft>
              <a:buNone/>
            </a:pPr>
            <a:r>
              <a:t/>
            </a:r>
            <a:endParaRPr sz="1200">
              <a:latin typeface="Mada"/>
              <a:ea typeface="Mada"/>
              <a:cs typeface="Mada"/>
              <a:sym typeface="Mada"/>
            </a:endParaRPr>
          </a:p>
        </p:txBody>
      </p:sp>
      <p:pic>
        <p:nvPicPr>
          <p:cNvPr id="435" name="Google Shape;435;p22"/>
          <p:cNvPicPr preferRelativeResize="0"/>
          <p:nvPr/>
        </p:nvPicPr>
        <p:blipFill>
          <a:blip r:embed="rId3">
            <a:alphaModFix/>
          </a:blip>
          <a:stretch>
            <a:fillRect/>
          </a:stretch>
        </p:blipFill>
        <p:spPr>
          <a:xfrm>
            <a:off x="2848380" y="7667109"/>
            <a:ext cx="1895700" cy="1236336"/>
          </a:xfrm>
          <a:prstGeom prst="rect">
            <a:avLst/>
          </a:prstGeom>
          <a:noFill/>
          <a:ln>
            <a:noFill/>
          </a:ln>
        </p:spPr>
      </p:pic>
      <p:pic>
        <p:nvPicPr>
          <p:cNvPr id="436" name="Google Shape;436;p22"/>
          <p:cNvPicPr preferRelativeResize="0"/>
          <p:nvPr/>
        </p:nvPicPr>
        <p:blipFill>
          <a:blip r:embed="rId4">
            <a:alphaModFix/>
          </a:blip>
          <a:stretch>
            <a:fillRect/>
          </a:stretch>
        </p:blipFill>
        <p:spPr>
          <a:xfrm>
            <a:off x="2956511" y="9125875"/>
            <a:ext cx="1751976" cy="1236350"/>
          </a:xfrm>
          <a:prstGeom prst="rect">
            <a:avLst/>
          </a:prstGeom>
          <a:noFill/>
          <a:ln>
            <a:noFill/>
          </a:ln>
        </p:spPr>
      </p:pic>
      <p:sp>
        <p:nvSpPr>
          <p:cNvPr id="437" name="Google Shape;437;p22"/>
          <p:cNvSpPr/>
          <p:nvPr/>
        </p:nvSpPr>
        <p:spPr>
          <a:xfrm>
            <a:off x="4904363" y="7866400"/>
            <a:ext cx="1895700" cy="4617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GB" sz="1200">
                <a:latin typeface="Mada"/>
                <a:ea typeface="Mada"/>
                <a:cs typeface="Mada"/>
                <a:sym typeface="Mada"/>
              </a:rPr>
              <a:t>Late management is to treat underlying cause</a:t>
            </a:r>
            <a:endParaRPr sz="1200">
              <a:solidFill>
                <a:schemeClr val="dk1"/>
              </a:solidFill>
              <a:latin typeface="Mada"/>
              <a:ea typeface="Mada"/>
              <a:cs typeface="Mada"/>
              <a:sym typeface="Mada"/>
            </a:endParaRPr>
          </a:p>
          <a:p>
            <a:pPr indent="0" lvl="0" marL="457200" marR="0" rtl="0" algn="l">
              <a:lnSpc>
                <a:spcPct val="100000"/>
              </a:lnSpc>
              <a:spcBef>
                <a:spcPts val="0"/>
              </a:spcBef>
              <a:spcAft>
                <a:spcPts val="0"/>
              </a:spcAft>
              <a:buNone/>
            </a:pPr>
            <a:r>
              <a:t/>
            </a:r>
            <a:endParaRPr sz="1200">
              <a:latin typeface="Mada"/>
              <a:ea typeface="Mada"/>
              <a:cs typeface="Mada"/>
              <a:sym typeface="Mada"/>
            </a:endParaRPr>
          </a:p>
        </p:txBody>
      </p:sp>
      <p:pic>
        <p:nvPicPr>
          <p:cNvPr id="438" name="Google Shape;438;p22"/>
          <p:cNvPicPr preferRelativeResize="0"/>
          <p:nvPr/>
        </p:nvPicPr>
        <p:blipFill>
          <a:blip r:embed="rId5">
            <a:alphaModFix/>
          </a:blip>
          <a:stretch>
            <a:fillRect/>
          </a:stretch>
        </p:blipFill>
        <p:spPr>
          <a:xfrm>
            <a:off x="658700" y="2916738"/>
            <a:ext cx="485775" cy="361950"/>
          </a:xfrm>
          <a:prstGeom prst="rect">
            <a:avLst/>
          </a:prstGeom>
          <a:noFill/>
          <a:ln>
            <a:noFill/>
          </a:ln>
        </p:spPr>
      </p:pic>
      <p:sp>
        <p:nvSpPr>
          <p:cNvPr id="439" name="Google Shape;439;p22"/>
          <p:cNvSpPr txBox="1"/>
          <p:nvPr/>
        </p:nvSpPr>
        <p:spPr>
          <a:xfrm>
            <a:off x="1131800" y="2863888"/>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Causes</a:t>
            </a:r>
            <a:endParaRPr sz="1700"/>
          </a:p>
        </p:txBody>
      </p:sp>
      <p:pic>
        <p:nvPicPr>
          <p:cNvPr id="440" name="Google Shape;440;p22"/>
          <p:cNvPicPr preferRelativeResize="0"/>
          <p:nvPr/>
        </p:nvPicPr>
        <p:blipFill>
          <a:blip r:embed="rId5">
            <a:alphaModFix/>
          </a:blip>
          <a:stretch>
            <a:fillRect/>
          </a:stretch>
        </p:blipFill>
        <p:spPr>
          <a:xfrm>
            <a:off x="658700" y="6682738"/>
            <a:ext cx="485775" cy="361950"/>
          </a:xfrm>
          <a:prstGeom prst="rect">
            <a:avLst/>
          </a:prstGeom>
          <a:noFill/>
          <a:ln>
            <a:noFill/>
          </a:ln>
        </p:spPr>
      </p:pic>
      <p:sp>
        <p:nvSpPr>
          <p:cNvPr id="441" name="Google Shape;441;p22"/>
          <p:cNvSpPr txBox="1"/>
          <p:nvPr/>
        </p:nvSpPr>
        <p:spPr>
          <a:xfrm>
            <a:off x="1131800" y="6629888"/>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Management</a:t>
            </a:r>
            <a:endParaRPr sz="1700"/>
          </a:p>
        </p:txBody>
      </p:sp>
      <p:sp>
        <p:nvSpPr>
          <p:cNvPr id="442" name="Google Shape;442;p22"/>
          <p:cNvSpPr txBox="1"/>
          <p:nvPr/>
        </p:nvSpPr>
        <p:spPr>
          <a:xfrm>
            <a:off x="916200" y="7476542"/>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01</a:t>
            </a:r>
            <a:endParaRPr sz="4800">
              <a:solidFill>
                <a:srgbClr val="FFDDD2"/>
              </a:solidFill>
              <a:latin typeface="Patrick Hand"/>
              <a:ea typeface="Patrick Hand"/>
              <a:cs typeface="Patrick Hand"/>
              <a:sym typeface="Patrick Hand"/>
            </a:endParaRPr>
          </a:p>
        </p:txBody>
      </p:sp>
      <p:grpSp>
        <p:nvGrpSpPr>
          <p:cNvPr id="443" name="Google Shape;443;p22"/>
          <p:cNvGrpSpPr/>
          <p:nvPr/>
        </p:nvGrpSpPr>
        <p:grpSpPr>
          <a:xfrm>
            <a:off x="1041956" y="7192163"/>
            <a:ext cx="1148909" cy="590362"/>
            <a:chOff x="3969900" y="337650"/>
            <a:chExt cx="608500" cy="312675"/>
          </a:xfrm>
        </p:grpSpPr>
        <p:sp>
          <p:nvSpPr>
            <p:cNvPr id="444" name="Google Shape;444;p22"/>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22"/>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22"/>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22"/>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22"/>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49" name="Google Shape;449;p22"/>
          <p:cNvSpPr txBox="1"/>
          <p:nvPr/>
        </p:nvSpPr>
        <p:spPr>
          <a:xfrm>
            <a:off x="4999825" y="7325692"/>
            <a:ext cx="1400400" cy="668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GB" sz="4800">
                <a:solidFill>
                  <a:srgbClr val="FFDDD2"/>
                </a:solidFill>
                <a:latin typeface="Patrick Hand"/>
                <a:ea typeface="Patrick Hand"/>
                <a:cs typeface="Patrick Hand"/>
                <a:sym typeface="Patrick Hand"/>
              </a:rPr>
              <a:t>02</a:t>
            </a:r>
            <a:endParaRPr sz="4800">
              <a:solidFill>
                <a:srgbClr val="FFDDD2"/>
              </a:solidFill>
              <a:latin typeface="Patrick Hand"/>
              <a:ea typeface="Patrick Hand"/>
              <a:cs typeface="Patrick Hand"/>
              <a:sym typeface="Patrick Hand"/>
            </a:endParaRPr>
          </a:p>
        </p:txBody>
      </p:sp>
      <p:sp>
        <p:nvSpPr>
          <p:cNvPr id="450" name="Google Shape;450;p22"/>
          <p:cNvSpPr/>
          <p:nvPr/>
        </p:nvSpPr>
        <p:spPr>
          <a:xfrm rot="-5400000">
            <a:off x="6184060" y="7472061"/>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22"/>
          <p:cNvSpPr/>
          <p:nvPr/>
        </p:nvSpPr>
        <p:spPr>
          <a:xfrm rot="-5400000">
            <a:off x="6132357" y="7671677"/>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2"/>
          <p:cNvSpPr/>
          <p:nvPr/>
        </p:nvSpPr>
        <p:spPr>
          <a:xfrm rot="-5400000">
            <a:off x="6128068" y="7372782"/>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22"/>
          <p:cNvSpPr/>
          <p:nvPr/>
        </p:nvSpPr>
        <p:spPr>
          <a:xfrm rot="5400000">
            <a:off x="5183435" y="7525477"/>
            <a:ext cx="32554" cy="14827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22"/>
          <p:cNvSpPr/>
          <p:nvPr/>
        </p:nvSpPr>
        <p:spPr>
          <a:xfrm rot="5400000">
            <a:off x="5189842" y="7413618"/>
            <a:ext cx="77851" cy="60515"/>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2"/>
          <p:cNvSpPr/>
          <p:nvPr/>
        </p:nvSpPr>
        <p:spPr>
          <a:xfrm rot="5400000">
            <a:off x="5190039" y="7696899"/>
            <a:ext cx="81943" cy="76128"/>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23"/>
          <p:cNvSpPr/>
          <p:nvPr/>
        </p:nvSpPr>
        <p:spPr>
          <a:xfrm rot="-5400000">
            <a:off x="3327408" y="7276045"/>
            <a:ext cx="285480" cy="355256"/>
          </a:xfrm>
          <a:custGeom>
            <a:rect b="b" l="l" r="r" t="t"/>
            <a:pathLst>
              <a:path extrusionOk="0" h="7728" w="5524">
                <a:moveTo>
                  <a:pt x="4887" y="0"/>
                </a:moveTo>
                <a:cubicBezTo>
                  <a:pt x="4883" y="0"/>
                  <a:pt x="4878" y="0"/>
                  <a:pt x="4874" y="0"/>
                </a:cubicBezTo>
                <a:lnTo>
                  <a:pt x="420" y="144"/>
                </a:lnTo>
                <a:cubicBezTo>
                  <a:pt x="185" y="152"/>
                  <a:pt x="0" y="347"/>
                  <a:pt x="9" y="582"/>
                </a:cubicBezTo>
                <a:lnTo>
                  <a:pt x="220" y="7315"/>
                </a:lnTo>
                <a:cubicBezTo>
                  <a:pt x="229" y="7544"/>
                  <a:pt x="417" y="7727"/>
                  <a:pt x="647" y="7727"/>
                </a:cubicBezTo>
                <a:lnTo>
                  <a:pt x="5098" y="7727"/>
                </a:lnTo>
                <a:cubicBezTo>
                  <a:pt x="5333" y="7727"/>
                  <a:pt x="5524" y="7536"/>
                  <a:pt x="5524" y="7301"/>
                </a:cubicBezTo>
                <a:lnTo>
                  <a:pt x="5524" y="6049"/>
                </a:lnTo>
                <a:cubicBezTo>
                  <a:pt x="5524" y="5812"/>
                  <a:pt x="5331" y="5623"/>
                  <a:pt x="5095" y="5623"/>
                </a:cubicBezTo>
                <a:cubicBezTo>
                  <a:pt x="5094" y="5623"/>
                  <a:pt x="5092" y="5623"/>
                  <a:pt x="5090" y="5623"/>
                </a:cubicBezTo>
                <a:lnTo>
                  <a:pt x="2741" y="5667"/>
                </a:lnTo>
                <a:cubicBezTo>
                  <a:pt x="2737" y="5667"/>
                  <a:pt x="2734" y="5667"/>
                  <a:pt x="2731" y="5667"/>
                </a:cubicBezTo>
                <a:cubicBezTo>
                  <a:pt x="2505" y="5667"/>
                  <a:pt x="2318" y="5489"/>
                  <a:pt x="2308" y="5259"/>
                </a:cubicBezTo>
                <a:lnTo>
                  <a:pt x="2307" y="5232"/>
                </a:lnTo>
                <a:cubicBezTo>
                  <a:pt x="2295" y="4997"/>
                  <a:pt x="2477" y="4798"/>
                  <a:pt x="2711" y="4787"/>
                </a:cubicBezTo>
                <a:lnTo>
                  <a:pt x="4561" y="4699"/>
                </a:lnTo>
                <a:cubicBezTo>
                  <a:pt x="4794" y="4687"/>
                  <a:pt x="4976" y="4487"/>
                  <a:pt x="4965" y="4252"/>
                </a:cubicBezTo>
                <a:lnTo>
                  <a:pt x="4916" y="3273"/>
                </a:lnTo>
                <a:cubicBezTo>
                  <a:pt x="4905" y="3047"/>
                  <a:pt x="4718" y="2869"/>
                  <a:pt x="4490" y="2869"/>
                </a:cubicBezTo>
                <a:cubicBezTo>
                  <a:pt x="4486" y="2869"/>
                  <a:pt x="4481" y="2869"/>
                  <a:pt x="4477" y="2869"/>
                </a:cubicBezTo>
                <a:lnTo>
                  <a:pt x="2596" y="2931"/>
                </a:lnTo>
                <a:cubicBezTo>
                  <a:pt x="2592" y="2931"/>
                  <a:pt x="2587" y="2931"/>
                  <a:pt x="2583" y="2931"/>
                </a:cubicBezTo>
                <a:cubicBezTo>
                  <a:pt x="2355" y="2931"/>
                  <a:pt x="2167" y="2753"/>
                  <a:pt x="2157" y="2526"/>
                </a:cubicBezTo>
                <a:cubicBezTo>
                  <a:pt x="2145" y="2286"/>
                  <a:pt x="2335" y="2084"/>
                  <a:pt x="2574" y="2080"/>
                </a:cubicBezTo>
                <a:lnTo>
                  <a:pt x="4976" y="2036"/>
                </a:lnTo>
                <a:cubicBezTo>
                  <a:pt x="5219" y="2033"/>
                  <a:pt x="5410" y="1826"/>
                  <a:pt x="5393" y="1583"/>
                </a:cubicBezTo>
                <a:lnTo>
                  <a:pt x="5312" y="397"/>
                </a:lnTo>
                <a:cubicBezTo>
                  <a:pt x="5296" y="173"/>
                  <a:pt x="5110" y="0"/>
                  <a:pt x="4887"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61" name="Google Shape;461;p23"/>
          <p:cNvGrpSpPr/>
          <p:nvPr/>
        </p:nvGrpSpPr>
        <p:grpSpPr>
          <a:xfrm>
            <a:off x="3767846" y="7119365"/>
            <a:ext cx="398231" cy="572654"/>
            <a:chOff x="4311763" y="3312410"/>
            <a:chExt cx="757092" cy="993156"/>
          </a:xfrm>
        </p:grpSpPr>
        <p:sp>
          <p:nvSpPr>
            <p:cNvPr id="462" name="Google Shape;462;p23"/>
            <p:cNvSpPr txBox="1"/>
            <p:nvPr/>
          </p:nvSpPr>
          <p:spPr>
            <a:xfrm>
              <a:off x="4311763" y="3338000"/>
              <a:ext cx="450900" cy="461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3000">
                  <a:solidFill>
                    <a:srgbClr val="40B4A9"/>
                  </a:solidFill>
                  <a:latin typeface="Pacifico"/>
                  <a:ea typeface="Pacifico"/>
                  <a:cs typeface="Pacifico"/>
                  <a:sym typeface="Pacifico"/>
                </a:rPr>
                <a:t>S</a:t>
              </a:r>
              <a:endParaRPr sz="3000">
                <a:solidFill>
                  <a:srgbClr val="40B4A9"/>
                </a:solidFill>
                <a:latin typeface="Pacifico"/>
                <a:ea typeface="Pacifico"/>
                <a:cs typeface="Pacifico"/>
                <a:sym typeface="Pacifico"/>
              </a:endParaRPr>
            </a:p>
          </p:txBody>
        </p:sp>
        <p:sp>
          <p:nvSpPr>
            <p:cNvPr id="463" name="Google Shape;463;p23"/>
            <p:cNvSpPr/>
            <p:nvPr/>
          </p:nvSpPr>
          <p:spPr>
            <a:xfrm>
              <a:off x="4627262" y="3775691"/>
              <a:ext cx="102754" cy="106881"/>
            </a:xfrm>
            <a:custGeom>
              <a:rect b="b" l="l" r="r" t="t"/>
              <a:pathLst>
                <a:path extrusionOk="0" h="1010" w="971">
                  <a:moveTo>
                    <a:pt x="612" y="0"/>
                  </a:moveTo>
                  <a:lnTo>
                    <a:pt x="612" y="0"/>
                  </a:lnTo>
                  <a:cubicBezTo>
                    <a:pt x="654" y="76"/>
                    <a:pt x="680" y="160"/>
                    <a:pt x="680" y="252"/>
                  </a:cubicBezTo>
                  <a:cubicBezTo>
                    <a:pt x="680" y="538"/>
                    <a:pt x="446" y="772"/>
                    <a:pt x="160" y="772"/>
                  </a:cubicBezTo>
                  <a:cubicBezTo>
                    <a:pt x="104" y="772"/>
                    <a:pt x="50" y="761"/>
                    <a:pt x="0" y="743"/>
                  </a:cubicBezTo>
                  <a:lnTo>
                    <a:pt x="0" y="743"/>
                  </a:lnTo>
                  <a:cubicBezTo>
                    <a:pt x="88" y="902"/>
                    <a:pt x="256" y="1009"/>
                    <a:pt x="450" y="1009"/>
                  </a:cubicBezTo>
                  <a:cubicBezTo>
                    <a:pt x="737" y="1009"/>
                    <a:pt x="970" y="777"/>
                    <a:pt x="970" y="490"/>
                  </a:cubicBezTo>
                  <a:cubicBezTo>
                    <a:pt x="970" y="261"/>
                    <a:pt x="819" y="68"/>
                    <a:pt x="612"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4" name="Google Shape;464;p23"/>
            <p:cNvSpPr/>
            <p:nvPr/>
          </p:nvSpPr>
          <p:spPr>
            <a:xfrm>
              <a:off x="4517508" y="3502681"/>
              <a:ext cx="109844" cy="109950"/>
            </a:xfrm>
            <a:custGeom>
              <a:rect b="b" l="l" r="r" t="t"/>
              <a:pathLst>
                <a:path extrusionOk="0" h="1039" w="1038">
                  <a:moveTo>
                    <a:pt x="519" y="0"/>
                  </a:moveTo>
                  <a:cubicBezTo>
                    <a:pt x="232" y="0"/>
                    <a:pt x="0" y="233"/>
                    <a:pt x="0" y="520"/>
                  </a:cubicBezTo>
                  <a:cubicBezTo>
                    <a:pt x="0" y="806"/>
                    <a:pt x="232" y="1039"/>
                    <a:pt x="519" y="1039"/>
                  </a:cubicBezTo>
                  <a:cubicBezTo>
                    <a:pt x="805" y="1039"/>
                    <a:pt x="1038" y="806"/>
                    <a:pt x="1038" y="520"/>
                  </a:cubicBezTo>
                  <a:cubicBezTo>
                    <a:pt x="1038" y="233"/>
                    <a:pt x="805" y="0"/>
                    <a:pt x="5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5" name="Google Shape;465;p23"/>
            <p:cNvSpPr/>
            <p:nvPr/>
          </p:nvSpPr>
          <p:spPr>
            <a:xfrm>
              <a:off x="4524599" y="3505750"/>
              <a:ext cx="102648" cy="106881"/>
            </a:xfrm>
            <a:custGeom>
              <a:rect b="b" l="l" r="r" t="t"/>
              <a:pathLst>
                <a:path extrusionOk="0" h="1010" w="970">
                  <a:moveTo>
                    <a:pt x="612" y="1"/>
                  </a:moveTo>
                  <a:lnTo>
                    <a:pt x="612" y="1"/>
                  </a:lnTo>
                  <a:cubicBezTo>
                    <a:pt x="655" y="77"/>
                    <a:pt x="680" y="160"/>
                    <a:pt x="680" y="253"/>
                  </a:cubicBezTo>
                  <a:cubicBezTo>
                    <a:pt x="680" y="539"/>
                    <a:pt x="447" y="772"/>
                    <a:pt x="160" y="772"/>
                  </a:cubicBezTo>
                  <a:cubicBezTo>
                    <a:pt x="104" y="772"/>
                    <a:pt x="51" y="761"/>
                    <a:pt x="1" y="744"/>
                  </a:cubicBezTo>
                  <a:lnTo>
                    <a:pt x="1" y="744"/>
                  </a:lnTo>
                  <a:cubicBezTo>
                    <a:pt x="89" y="902"/>
                    <a:pt x="257" y="1010"/>
                    <a:pt x="451" y="1010"/>
                  </a:cubicBezTo>
                  <a:cubicBezTo>
                    <a:pt x="737" y="1010"/>
                    <a:pt x="970" y="777"/>
                    <a:pt x="970" y="491"/>
                  </a:cubicBezTo>
                  <a:cubicBezTo>
                    <a:pt x="970" y="261"/>
                    <a:pt x="819" y="67"/>
                    <a:pt x="612"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6" name="Google Shape;466;p23"/>
            <p:cNvSpPr/>
            <p:nvPr/>
          </p:nvSpPr>
          <p:spPr>
            <a:xfrm rot="2700000">
              <a:off x="4560928" y="3974589"/>
              <a:ext cx="109949" cy="110055"/>
            </a:xfrm>
            <a:custGeom>
              <a:rect b="b" l="l" r="r" t="t"/>
              <a:pathLst>
                <a:path extrusionOk="0" h="1040" w="1039">
                  <a:moveTo>
                    <a:pt x="519" y="1"/>
                  </a:moveTo>
                  <a:cubicBezTo>
                    <a:pt x="232" y="1"/>
                    <a:pt x="0" y="233"/>
                    <a:pt x="0" y="520"/>
                  </a:cubicBezTo>
                  <a:cubicBezTo>
                    <a:pt x="0" y="806"/>
                    <a:pt x="232" y="1037"/>
                    <a:pt x="519" y="1039"/>
                  </a:cubicBezTo>
                  <a:cubicBezTo>
                    <a:pt x="805" y="1039"/>
                    <a:pt x="1039" y="806"/>
                    <a:pt x="1039" y="520"/>
                  </a:cubicBezTo>
                  <a:cubicBezTo>
                    <a:pt x="1039" y="233"/>
                    <a:pt x="805" y="1"/>
                    <a:pt x="51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7" name="Google Shape;467;p23"/>
            <p:cNvSpPr/>
            <p:nvPr/>
          </p:nvSpPr>
          <p:spPr>
            <a:xfrm rot="2700000">
              <a:off x="4413638" y="3979581"/>
              <a:ext cx="102647" cy="106880"/>
            </a:xfrm>
            <a:custGeom>
              <a:rect b="b" l="l" r="r" t="t"/>
              <a:pathLst>
                <a:path extrusionOk="0" h="1010" w="970">
                  <a:moveTo>
                    <a:pt x="611" y="0"/>
                  </a:moveTo>
                  <a:lnTo>
                    <a:pt x="611" y="0"/>
                  </a:lnTo>
                  <a:cubicBezTo>
                    <a:pt x="654" y="76"/>
                    <a:pt x="680" y="160"/>
                    <a:pt x="680" y="252"/>
                  </a:cubicBezTo>
                  <a:cubicBezTo>
                    <a:pt x="680" y="539"/>
                    <a:pt x="447" y="772"/>
                    <a:pt x="160" y="772"/>
                  </a:cubicBezTo>
                  <a:cubicBezTo>
                    <a:pt x="104" y="772"/>
                    <a:pt x="51" y="761"/>
                    <a:pt x="1" y="743"/>
                  </a:cubicBezTo>
                  <a:lnTo>
                    <a:pt x="1" y="743"/>
                  </a:lnTo>
                  <a:cubicBezTo>
                    <a:pt x="89" y="902"/>
                    <a:pt x="256" y="1009"/>
                    <a:pt x="451" y="1009"/>
                  </a:cubicBezTo>
                  <a:cubicBezTo>
                    <a:pt x="737" y="1009"/>
                    <a:pt x="970" y="777"/>
                    <a:pt x="970" y="490"/>
                  </a:cubicBezTo>
                  <a:cubicBezTo>
                    <a:pt x="970" y="261"/>
                    <a:pt x="819" y="68"/>
                    <a:pt x="611"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8" name="Google Shape;468;p23"/>
            <p:cNvSpPr/>
            <p:nvPr/>
          </p:nvSpPr>
          <p:spPr>
            <a:xfrm rot="2700000">
              <a:off x="4629716" y="3751522"/>
              <a:ext cx="74816" cy="74816"/>
            </a:xfrm>
            <a:custGeom>
              <a:rect b="b" l="l" r="r" t="t"/>
              <a:pathLst>
                <a:path extrusionOk="0" h="707" w="707">
                  <a:moveTo>
                    <a:pt x="353" y="0"/>
                  </a:moveTo>
                  <a:cubicBezTo>
                    <a:pt x="157" y="0"/>
                    <a:pt x="0" y="159"/>
                    <a:pt x="0" y="353"/>
                  </a:cubicBezTo>
                  <a:cubicBezTo>
                    <a:pt x="0" y="548"/>
                    <a:pt x="159" y="705"/>
                    <a:pt x="353" y="706"/>
                  </a:cubicBezTo>
                  <a:cubicBezTo>
                    <a:pt x="549" y="706"/>
                    <a:pt x="706" y="549"/>
                    <a:pt x="706" y="353"/>
                  </a:cubicBezTo>
                  <a:cubicBezTo>
                    <a:pt x="706" y="158"/>
                    <a:pt x="547" y="0"/>
                    <a:pt x="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69" name="Google Shape;469;p23"/>
            <p:cNvSpPr/>
            <p:nvPr/>
          </p:nvSpPr>
          <p:spPr>
            <a:xfrm rot="2700000">
              <a:off x="4633160" y="3754960"/>
              <a:ext cx="69948" cy="72806"/>
            </a:xfrm>
            <a:custGeom>
              <a:rect b="b" l="l" r="r" t="t"/>
              <a:pathLst>
                <a:path extrusionOk="0" h="688" w="661">
                  <a:moveTo>
                    <a:pt x="416" y="1"/>
                  </a:moveTo>
                  <a:cubicBezTo>
                    <a:pt x="443" y="52"/>
                    <a:pt x="462" y="109"/>
                    <a:pt x="462" y="172"/>
                  </a:cubicBezTo>
                  <a:cubicBezTo>
                    <a:pt x="462" y="366"/>
                    <a:pt x="304" y="525"/>
                    <a:pt x="109" y="525"/>
                  </a:cubicBezTo>
                  <a:cubicBezTo>
                    <a:pt x="70" y="525"/>
                    <a:pt x="34" y="517"/>
                    <a:pt x="0" y="505"/>
                  </a:cubicBezTo>
                  <a:lnTo>
                    <a:pt x="0" y="505"/>
                  </a:lnTo>
                  <a:cubicBezTo>
                    <a:pt x="60" y="613"/>
                    <a:pt x="174" y="687"/>
                    <a:pt x="307" y="687"/>
                  </a:cubicBezTo>
                  <a:cubicBezTo>
                    <a:pt x="501" y="687"/>
                    <a:pt x="660" y="530"/>
                    <a:pt x="660" y="334"/>
                  </a:cubicBezTo>
                  <a:cubicBezTo>
                    <a:pt x="660" y="177"/>
                    <a:pt x="558" y="47"/>
                    <a:pt x="416"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0" name="Google Shape;470;p23"/>
            <p:cNvSpPr/>
            <p:nvPr/>
          </p:nvSpPr>
          <p:spPr>
            <a:xfrm rot="2700000">
              <a:off x="4743079" y="4162854"/>
              <a:ext cx="74816" cy="74816"/>
            </a:xfrm>
            <a:custGeom>
              <a:rect b="b" l="l" r="r" t="t"/>
              <a:pathLst>
                <a:path extrusionOk="0" h="707" w="707">
                  <a:moveTo>
                    <a:pt x="354" y="0"/>
                  </a:moveTo>
                  <a:cubicBezTo>
                    <a:pt x="158" y="0"/>
                    <a:pt x="1" y="158"/>
                    <a:pt x="1" y="353"/>
                  </a:cubicBezTo>
                  <a:cubicBezTo>
                    <a:pt x="1" y="549"/>
                    <a:pt x="158" y="706"/>
                    <a:pt x="354" y="706"/>
                  </a:cubicBezTo>
                  <a:cubicBezTo>
                    <a:pt x="549" y="706"/>
                    <a:pt x="707" y="549"/>
                    <a:pt x="707" y="353"/>
                  </a:cubicBezTo>
                  <a:cubicBezTo>
                    <a:pt x="707" y="158"/>
                    <a:pt x="549" y="0"/>
                    <a:pt x="3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1" name="Google Shape;471;p23"/>
            <p:cNvSpPr/>
            <p:nvPr/>
          </p:nvSpPr>
          <p:spPr>
            <a:xfrm rot="2700000">
              <a:off x="4746524" y="4166292"/>
              <a:ext cx="69948" cy="72806"/>
            </a:xfrm>
            <a:custGeom>
              <a:rect b="b" l="l" r="r" t="t"/>
              <a:pathLst>
                <a:path extrusionOk="0" h="688" w="661">
                  <a:moveTo>
                    <a:pt x="416" y="1"/>
                  </a:moveTo>
                  <a:lnTo>
                    <a:pt x="416" y="1"/>
                  </a:lnTo>
                  <a:cubicBezTo>
                    <a:pt x="445" y="52"/>
                    <a:pt x="462" y="109"/>
                    <a:pt x="462" y="172"/>
                  </a:cubicBezTo>
                  <a:cubicBezTo>
                    <a:pt x="462" y="366"/>
                    <a:pt x="305" y="525"/>
                    <a:pt x="109" y="525"/>
                  </a:cubicBezTo>
                  <a:cubicBezTo>
                    <a:pt x="71" y="525"/>
                    <a:pt x="35" y="518"/>
                    <a:pt x="1" y="506"/>
                  </a:cubicBezTo>
                  <a:lnTo>
                    <a:pt x="1" y="506"/>
                  </a:lnTo>
                  <a:cubicBezTo>
                    <a:pt x="61" y="614"/>
                    <a:pt x="175" y="687"/>
                    <a:pt x="308" y="687"/>
                  </a:cubicBezTo>
                  <a:cubicBezTo>
                    <a:pt x="502" y="687"/>
                    <a:pt x="661" y="530"/>
                    <a:pt x="661" y="334"/>
                  </a:cubicBezTo>
                  <a:cubicBezTo>
                    <a:pt x="661" y="179"/>
                    <a:pt x="558" y="47"/>
                    <a:pt x="416"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2" name="Google Shape;472;p23"/>
            <p:cNvSpPr/>
            <p:nvPr/>
          </p:nvSpPr>
          <p:spPr>
            <a:xfrm>
              <a:off x="4813813" y="3312410"/>
              <a:ext cx="194819" cy="415671"/>
            </a:xfrm>
            <a:custGeom>
              <a:rect b="b" l="l" r="r" t="t"/>
              <a:pathLst>
                <a:path extrusionOk="0" h="3928" w="1841">
                  <a:moveTo>
                    <a:pt x="1653" y="0"/>
                  </a:moveTo>
                  <a:cubicBezTo>
                    <a:pt x="1629" y="0"/>
                    <a:pt x="1605" y="8"/>
                    <a:pt x="1579" y="26"/>
                  </a:cubicBezTo>
                  <a:cubicBezTo>
                    <a:pt x="501" y="787"/>
                    <a:pt x="130" y="2569"/>
                    <a:pt x="10" y="3793"/>
                  </a:cubicBezTo>
                  <a:cubicBezTo>
                    <a:pt x="1" y="3883"/>
                    <a:pt x="66" y="3927"/>
                    <a:pt x="136" y="3927"/>
                  </a:cubicBezTo>
                  <a:cubicBezTo>
                    <a:pt x="206" y="3927"/>
                    <a:pt x="281" y="3883"/>
                    <a:pt x="290" y="3793"/>
                  </a:cubicBezTo>
                  <a:cubicBezTo>
                    <a:pt x="398" y="2688"/>
                    <a:pt x="747" y="956"/>
                    <a:pt x="1720" y="267"/>
                  </a:cubicBezTo>
                  <a:cubicBezTo>
                    <a:pt x="1841" y="182"/>
                    <a:pt x="1765" y="0"/>
                    <a:pt x="16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3" name="Google Shape;473;p23"/>
            <p:cNvSpPr/>
            <p:nvPr/>
          </p:nvSpPr>
          <p:spPr>
            <a:xfrm>
              <a:off x="4572007" y="3336326"/>
              <a:ext cx="266038" cy="439375"/>
            </a:xfrm>
            <a:custGeom>
              <a:rect b="b" l="l" r="r" t="t"/>
              <a:pathLst>
                <a:path extrusionOk="0" h="4152" w="2514">
                  <a:moveTo>
                    <a:pt x="189" y="1"/>
                  </a:moveTo>
                  <a:cubicBezTo>
                    <a:pt x="99" y="1"/>
                    <a:pt x="1" y="103"/>
                    <a:pt x="50" y="215"/>
                  </a:cubicBezTo>
                  <a:cubicBezTo>
                    <a:pt x="627" y="1520"/>
                    <a:pt x="1263" y="3034"/>
                    <a:pt x="2223" y="4107"/>
                  </a:cubicBezTo>
                  <a:cubicBezTo>
                    <a:pt x="2251" y="4138"/>
                    <a:pt x="2284" y="4151"/>
                    <a:pt x="2315" y="4151"/>
                  </a:cubicBezTo>
                  <a:cubicBezTo>
                    <a:pt x="2418" y="4151"/>
                    <a:pt x="2513" y="4011"/>
                    <a:pt x="2422" y="3908"/>
                  </a:cubicBezTo>
                  <a:cubicBezTo>
                    <a:pt x="1481" y="2858"/>
                    <a:pt x="857" y="1351"/>
                    <a:pt x="292" y="73"/>
                  </a:cubicBezTo>
                  <a:cubicBezTo>
                    <a:pt x="270" y="22"/>
                    <a:pt x="230"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4" name="Google Shape;474;p23"/>
            <p:cNvSpPr/>
            <p:nvPr/>
          </p:nvSpPr>
          <p:spPr>
            <a:xfrm>
              <a:off x="4387981" y="3538238"/>
              <a:ext cx="435777" cy="279371"/>
            </a:xfrm>
            <a:custGeom>
              <a:rect b="b" l="l" r="r" t="t"/>
              <a:pathLst>
                <a:path extrusionOk="0" h="2640" w="4118">
                  <a:moveTo>
                    <a:pt x="197" y="1"/>
                  </a:moveTo>
                  <a:cubicBezTo>
                    <a:pt x="94" y="1"/>
                    <a:pt x="1" y="141"/>
                    <a:pt x="92" y="244"/>
                  </a:cubicBezTo>
                  <a:cubicBezTo>
                    <a:pt x="560" y="769"/>
                    <a:pt x="1036" y="1298"/>
                    <a:pt x="1613" y="1707"/>
                  </a:cubicBezTo>
                  <a:cubicBezTo>
                    <a:pt x="2295" y="2191"/>
                    <a:pt x="3076" y="2303"/>
                    <a:pt x="3831" y="2626"/>
                  </a:cubicBezTo>
                  <a:cubicBezTo>
                    <a:pt x="3852" y="2635"/>
                    <a:pt x="3872" y="2639"/>
                    <a:pt x="3891" y="2639"/>
                  </a:cubicBezTo>
                  <a:cubicBezTo>
                    <a:pt x="4026" y="2639"/>
                    <a:pt x="4118" y="2447"/>
                    <a:pt x="3973" y="2385"/>
                  </a:cubicBezTo>
                  <a:cubicBezTo>
                    <a:pt x="3292" y="2093"/>
                    <a:pt x="2545" y="1987"/>
                    <a:pt x="1916" y="1575"/>
                  </a:cubicBezTo>
                  <a:cubicBezTo>
                    <a:pt x="1289" y="1165"/>
                    <a:pt x="785" y="602"/>
                    <a:pt x="290" y="47"/>
                  </a:cubicBezTo>
                  <a:cubicBezTo>
                    <a:pt x="262" y="14"/>
                    <a:pt x="229"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5" name="Google Shape;475;p23"/>
            <p:cNvSpPr/>
            <p:nvPr/>
          </p:nvSpPr>
          <p:spPr>
            <a:xfrm rot="2700000">
              <a:off x="4503972" y="3731924"/>
              <a:ext cx="342017" cy="259476"/>
            </a:xfrm>
            <a:custGeom>
              <a:rect b="b" l="l" r="r" t="t"/>
              <a:pathLst>
                <a:path extrusionOk="0" h="2452" w="3232">
                  <a:moveTo>
                    <a:pt x="3044" y="1"/>
                  </a:moveTo>
                  <a:cubicBezTo>
                    <a:pt x="3003" y="1"/>
                    <a:pt x="2963" y="22"/>
                    <a:pt x="2940" y="73"/>
                  </a:cubicBezTo>
                  <a:cubicBezTo>
                    <a:pt x="2707" y="589"/>
                    <a:pt x="2424" y="1089"/>
                    <a:pt x="2051" y="1519"/>
                  </a:cubicBezTo>
                  <a:cubicBezTo>
                    <a:pt x="1643" y="1988"/>
                    <a:pt x="1045" y="2170"/>
                    <a:pt x="436" y="2170"/>
                  </a:cubicBezTo>
                  <a:cubicBezTo>
                    <a:pt x="351" y="2170"/>
                    <a:pt x="266" y="2166"/>
                    <a:pt x="182" y="2159"/>
                  </a:cubicBezTo>
                  <a:cubicBezTo>
                    <a:pt x="178" y="2159"/>
                    <a:pt x="174" y="2159"/>
                    <a:pt x="170" y="2159"/>
                  </a:cubicBezTo>
                  <a:cubicBezTo>
                    <a:pt x="1" y="2159"/>
                    <a:pt x="7" y="2427"/>
                    <a:pt x="182" y="2441"/>
                  </a:cubicBezTo>
                  <a:cubicBezTo>
                    <a:pt x="269" y="2448"/>
                    <a:pt x="362" y="2452"/>
                    <a:pt x="458" y="2452"/>
                  </a:cubicBezTo>
                  <a:cubicBezTo>
                    <a:pt x="985" y="2452"/>
                    <a:pt x="1609" y="2336"/>
                    <a:pt x="1984" y="2007"/>
                  </a:cubicBezTo>
                  <a:cubicBezTo>
                    <a:pt x="2512" y="1543"/>
                    <a:pt x="2898" y="848"/>
                    <a:pt x="3182" y="215"/>
                  </a:cubicBezTo>
                  <a:cubicBezTo>
                    <a:pt x="3232" y="103"/>
                    <a:pt x="3134" y="1"/>
                    <a:pt x="30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6" name="Google Shape;476;p23"/>
            <p:cNvSpPr/>
            <p:nvPr/>
          </p:nvSpPr>
          <p:spPr>
            <a:xfrm rot="2700000">
              <a:off x="4664566" y="3800971"/>
              <a:ext cx="100002" cy="512285"/>
            </a:xfrm>
            <a:custGeom>
              <a:rect b="b" l="l" r="r" t="t"/>
              <a:pathLst>
                <a:path extrusionOk="0" h="4841" w="945">
                  <a:moveTo>
                    <a:pt x="254" y="1"/>
                  </a:moveTo>
                  <a:cubicBezTo>
                    <a:pt x="171" y="1"/>
                    <a:pt x="84" y="69"/>
                    <a:pt x="111" y="174"/>
                  </a:cubicBezTo>
                  <a:cubicBezTo>
                    <a:pt x="284" y="847"/>
                    <a:pt x="442" y="1525"/>
                    <a:pt x="551" y="2213"/>
                  </a:cubicBezTo>
                  <a:cubicBezTo>
                    <a:pt x="667" y="2947"/>
                    <a:pt x="861" y="4092"/>
                    <a:pt x="126" y="4574"/>
                  </a:cubicBezTo>
                  <a:cubicBezTo>
                    <a:pt x="0" y="4657"/>
                    <a:pt x="78" y="4840"/>
                    <a:pt x="195" y="4840"/>
                  </a:cubicBezTo>
                  <a:cubicBezTo>
                    <a:pt x="218" y="4840"/>
                    <a:pt x="243" y="4833"/>
                    <a:pt x="267" y="4817"/>
                  </a:cubicBezTo>
                  <a:cubicBezTo>
                    <a:pt x="847" y="4434"/>
                    <a:pt x="945" y="3769"/>
                    <a:pt x="926" y="3117"/>
                  </a:cubicBezTo>
                  <a:cubicBezTo>
                    <a:pt x="894" y="2102"/>
                    <a:pt x="632" y="1078"/>
                    <a:pt x="381" y="100"/>
                  </a:cubicBezTo>
                  <a:cubicBezTo>
                    <a:pt x="363" y="31"/>
                    <a:pt x="309" y="1"/>
                    <a:pt x="2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sp>
          <p:nvSpPr>
            <p:cNvPr id="477" name="Google Shape;477;p23"/>
            <p:cNvSpPr/>
            <p:nvPr/>
          </p:nvSpPr>
          <p:spPr>
            <a:xfrm rot="2700000">
              <a:off x="4704882" y="3863125"/>
              <a:ext cx="255560" cy="412494"/>
            </a:xfrm>
            <a:custGeom>
              <a:rect b="b" l="l" r="r" t="t"/>
              <a:pathLst>
                <a:path extrusionOk="0" h="3898" w="2415">
                  <a:moveTo>
                    <a:pt x="201" y="1"/>
                  </a:moveTo>
                  <a:cubicBezTo>
                    <a:pt x="99" y="1"/>
                    <a:pt x="0" y="101"/>
                    <a:pt x="77" y="202"/>
                  </a:cubicBezTo>
                  <a:cubicBezTo>
                    <a:pt x="914" y="1313"/>
                    <a:pt x="1740" y="2439"/>
                    <a:pt x="2116" y="3799"/>
                  </a:cubicBezTo>
                  <a:cubicBezTo>
                    <a:pt x="2135" y="3867"/>
                    <a:pt x="2189" y="3897"/>
                    <a:pt x="2244" y="3897"/>
                  </a:cubicBezTo>
                  <a:cubicBezTo>
                    <a:pt x="2328" y="3897"/>
                    <a:pt x="2415" y="3828"/>
                    <a:pt x="2385" y="3723"/>
                  </a:cubicBezTo>
                  <a:cubicBezTo>
                    <a:pt x="2004" y="2341"/>
                    <a:pt x="1171" y="1191"/>
                    <a:pt x="318" y="60"/>
                  </a:cubicBezTo>
                  <a:cubicBezTo>
                    <a:pt x="287" y="18"/>
                    <a:pt x="243" y="1"/>
                    <a:pt x="201"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FFFFFF"/>
                </a:solidFill>
              </a:endParaRPr>
            </a:p>
          </p:txBody>
        </p:sp>
      </p:grpSp>
      <p:sp>
        <p:nvSpPr>
          <p:cNvPr id="478" name="Google Shape;478;p23"/>
          <p:cNvSpPr/>
          <p:nvPr/>
        </p:nvSpPr>
        <p:spPr>
          <a:xfrm rot="-5400000">
            <a:off x="3504469" y="7489397"/>
            <a:ext cx="16754" cy="15507"/>
          </a:xfrm>
          <a:custGeom>
            <a:rect b="b" l="l" r="r" t="t"/>
            <a:pathLst>
              <a:path extrusionOk="0" h="385" w="370">
                <a:moveTo>
                  <a:pt x="233" y="1"/>
                </a:moveTo>
                <a:lnTo>
                  <a:pt x="233" y="1"/>
                </a:lnTo>
                <a:cubicBezTo>
                  <a:pt x="250" y="28"/>
                  <a:pt x="258" y="62"/>
                  <a:pt x="258" y="96"/>
                </a:cubicBezTo>
                <a:cubicBezTo>
                  <a:pt x="258" y="205"/>
                  <a:pt x="170" y="293"/>
                  <a:pt x="62" y="293"/>
                </a:cubicBezTo>
                <a:cubicBezTo>
                  <a:pt x="40" y="293"/>
                  <a:pt x="20" y="289"/>
                  <a:pt x="0" y="283"/>
                </a:cubicBezTo>
                <a:lnTo>
                  <a:pt x="0" y="283"/>
                </a:lnTo>
                <a:cubicBezTo>
                  <a:pt x="33" y="343"/>
                  <a:pt x="98" y="384"/>
                  <a:pt x="171" y="384"/>
                </a:cubicBezTo>
                <a:cubicBezTo>
                  <a:pt x="281" y="384"/>
                  <a:pt x="369" y="295"/>
                  <a:pt x="369"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23"/>
          <p:cNvSpPr/>
          <p:nvPr/>
        </p:nvSpPr>
        <p:spPr>
          <a:xfrm rot="-5400000">
            <a:off x="3292340" y="7191076"/>
            <a:ext cx="390132" cy="485765"/>
          </a:xfrm>
          <a:custGeom>
            <a:rect b="b" l="l" r="r" t="t"/>
            <a:pathLst>
              <a:path extrusionOk="0" h="10567" w="7549">
                <a:moveTo>
                  <a:pt x="6027" y="1"/>
                </a:moveTo>
                <a:cubicBezTo>
                  <a:pt x="5288" y="1"/>
                  <a:pt x="3454" y="919"/>
                  <a:pt x="3240" y="1068"/>
                </a:cubicBezTo>
                <a:cubicBezTo>
                  <a:pt x="2835" y="1348"/>
                  <a:pt x="2519" y="1720"/>
                  <a:pt x="2151" y="2041"/>
                </a:cubicBezTo>
                <a:cubicBezTo>
                  <a:pt x="1767" y="2374"/>
                  <a:pt x="1306" y="2648"/>
                  <a:pt x="846" y="2864"/>
                </a:cubicBezTo>
                <a:cubicBezTo>
                  <a:pt x="674" y="2945"/>
                  <a:pt x="585" y="2982"/>
                  <a:pt x="546" y="2982"/>
                </a:cubicBezTo>
                <a:cubicBezTo>
                  <a:pt x="478" y="2982"/>
                  <a:pt x="554" y="2872"/>
                  <a:pt x="606" y="2681"/>
                </a:cubicBezTo>
                <a:cubicBezTo>
                  <a:pt x="682" y="2404"/>
                  <a:pt x="770" y="2141"/>
                  <a:pt x="911" y="1887"/>
                </a:cubicBezTo>
                <a:cubicBezTo>
                  <a:pt x="1192" y="1380"/>
                  <a:pt x="1604" y="987"/>
                  <a:pt x="2103" y="694"/>
                </a:cubicBezTo>
                <a:cubicBezTo>
                  <a:pt x="2228" y="616"/>
                  <a:pt x="2146" y="431"/>
                  <a:pt x="2024" y="431"/>
                </a:cubicBezTo>
                <a:cubicBezTo>
                  <a:pt x="2002" y="431"/>
                  <a:pt x="1978" y="437"/>
                  <a:pt x="1954" y="451"/>
                </a:cubicBezTo>
                <a:cubicBezTo>
                  <a:pt x="1365" y="798"/>
                  <a:pt x="882" y="1284"/>
                  <a:pt x="580" y="1903"/>
                </a:cubicBezTo>
                <a:cubicBezTo>
                  <a:pt x="417" y="2236"/>
                  <a:pt x="97" y="2894"/>
                  <a:pt x="267" y="3264"/>
                </a:cubicBezTo>
                <a:cubicBezTo>
                  <a:pt x="287" y="3305"/>
                  <a:pt x="341" y="3333"/>
                  <a:pt x="391" y="3333"/>
                </a:cubicBezTo>
                <a:cubicBezTo>
                  <a:pt x="403" y="3333"/>
                  <a:pt x="415" y="3332"/>
                  <a:pt x="426" y="3328"/>
                </a:cubicBezTo>
                <a:cubicBezTo>
                  <a:pt x="1085" y="3104"/>
                  <a:pt x="1734" y="2751"/>
                  <a:pt x="2267" y="2302"/>
                </a:cubicBezTo>
                <a:cubicBezTo>
                  <a:pt x="2649" y="1981"/>
                  <a:pt x="2964" y="1596"/>
                  <a:pt x="3377" y="1307"/>
                </a:cubicBezTo>
                <a:cubicBezTo>
                  <a:pt x="3781" y="1024"/>
                  <a:pt x="4213" y="874"/>
                  <a:pt x="4674" y="717"/>
                </a:cubicBezTo>
                <a:cubicBezTo>
                  <a:pt x="5084" y="578"/>
                  <a:pt x="5504" y="334"/>
                  <a:pt x="5937" y="279"/>
                </a:cubicBezTo>
                <a:lnTo>
                  <a:pt x="5937" y="279"/>
                </a:lnTo>
                <a:cubicBezTo>
                  <a:pt x="5909" y="303"/>
                  <a:pt x="5880" y="328"/>
                  <a:pt x="5851" y="352"/>
                </a:cubicBezTo>
                <a:cubicBezTo>
                  <a:pt x="5721" y="463"/>
                  <a:pt x="5588" y="573"/>
                  <a:pt x="5465" y="693"/>
                </a:cubicBezTo>
                <a:cubicBezTo>
                  <a:pt x="5286" y="869"/>
                  <a:pt x="5139" y="1057"/>
                  <a:pt x="4944" y="1215"/>
                </a:cubicBezTo>
                <a:cubicBezTo>
                  <a:pt x="4071" y="1928"/>
                  <a:pt x="3081" y="2475"/>
                  <a:pt x="2161" y="3120"/>
                </a:cubicBezTo>
                <a:cubicBezTo>
                  <a:pt x="1342" y="3697"/>
                  <a:pt x="267" y="4178"/>
                  <a:pt x="143" y="5280"/>
                </a:cubicBezTo>
                <a:cubicBezTo>
                  <a:pt x="134" y="5361"/>
                  <a:pt x="215" y="5413"/>
                  <a:pt x="284" y="5421"/>
                </a:cubicBezTo>
                <a:cubicBezTo>
                  <a:pt x="444" y="5438"/>
                  <a:pt x="555" y="5454"/>
                  <a:pt x="653" y="5454"/>
                </a:cubicBezTo>
                <a:cubicBezTo>
                  <a:pt x="778" y="5454"/>
                  <a:pt x="882" y="5427"/>
                  <a:pt x="1041" y="5337"/>
                </a:cubicBezTo>
                <a:cubicBezTo>
                  <a:pt x="1349" y="5163"/>
                  <a:pt x="1648" y="4971"/>
                  <a:pt x="1948" y="4785"/>
                </a:cubicBezTo>
                <a:cubicBezTo>
                  <a:pt x="2574" y="4398"/>
                  <a:pt x="3192" y="4000"/>
                  <a:pt x="3804" y="3592"/>
                </a:cubicBezTo>
                <a:cubicBezTo>
                  <a:pt x="4393" y="3201"/>
                  <a:pt x="5057" y="3084"/>
                  <a:pt x="5701" y="2824"/>
                </a:cubicBezTo>
                <a:cubicBezTo>
                  <a:pt x="5781" y="2792"/>
                  <a:pt x="5865" y="2755"/>
                  <a:pt x="5939" y="2721"/>
                </a:cubicBezTo>
                <a:cubicBezTo>
                  <a:pt x="6100" y="2646"/>
                  <a:pt x="6179" y="2559"/>
                  <a:pt x="6268" y="2559"/>
                </a:cubicBezTo>
                <a:cubicBezTo>
                  <a:pt x="6319" y="2559"/>
                  <a:pt x="6373" y="2588"/>
                  <a:pt x="6448" y="2664"/>
                </a:cubicBezTo>
                <a:cubicBezTo>
                  <a:pt x="6727" y="2947"/>
                  <a:pt x="6113" y="3586"/>
                  <a:pt x="5804" y="3753"/>
                </a:cubicBezTo>
                <a:cubicBezTo>
                  <a:pt x="5497" y="3917"/>
                  <a:pt x="5107" y="3850"/>
                  <a:pt x="4779" y="3974"/>
                </a:cubicBezTo>
                <a:cubicBezTo>
                  <a:pt x="4144" y="4215"/>
                  <a:pt x="3732" y="4773"/>
                  <a:pt x="3061" y="4986"/>
                </a:cubicBezTo>
                <a:cubicBezTo>
                  <a:pt x="2546" y="5147"/>
                  <a:pt x="2114" y="5212"/>
                  <a:pt x="1688" y="5567"/>
                </a:cubicBezTo>
                <a:cubicBezTo>
                  <a:pt x="1271" y="5915"/>
                  <a:pt x="948" y="6364"/>
                  <a:pt x="629" y="6799"/>
                </a:cubicBezTo>
                <a:cubicBezTo>
                  <a:pt x="390" y="7126"/>
                  <a:pt x="0" y="7519"/>
                  <a:pt x="72" y="7965"/>
                </a:cubicBezTo>
                <a:cubicBezTo>
                  <a:pt x="123" y="8289"/>
                  <a:pt x="432" y="8545"/>
                  <a:pt x="764" y="8560"/>
                </a:cubicBezTo>
                <a:cubicBezTo>
                  <a:pt x="773" y="8560"/>
                  <a:pt x="781" y="8560"/>
                  <a:pt x="790" y="8560"/>
                </a:cubicBezTo>
                <a:cubicBezTo>
                  <a:pt x="1148" y="8560"/>
                  <a:pt x="1544" y="8251"/>
                  <a:pt x="1816" y="8059"/>
                </a:cubicBezTo>
                <a:cubicBezTo>
                  <a:pt x="2361" y="7678"/>
                  <a:pt x="2759" y="7118"/>
                  <a:pt x="3349" y="6794"/>
                </a:cubicBezTo>
                <a:cubicBezTo>
                  <a:pt x="3921" y="6478"/>
                  <a:pt x="4568" y="6355"/>
                  <a:pt x="5215" y="6355"/>
                </a:cubicBezTo>
                <a:cubicBezTo>
                  <a:pt x="5280" y="6355"/>
                  <a:pt x="5346" y="6356"/>
                  <a:pt x="5411" y="6359"/>
                </a:cubicBezTo>
                <a:cubicBezTo>
                  <a:pt x="5758" y="6373"/>
                  <a:pt x="6101" y="6419"/>
                  <a:pt x="6442" y="6493"/>
                </a:cubicBezTo>
                <a:cubicBezTo>
                  <a:pt x="6505" y="6508"/>
                  <a:pt x="6569" y="6522"/>
                  <a:pt x="6631" y="6538"/>
                </a:cubicBezTo>
                <a:cubicBezTo>
                  <a:pt x="6932" y="6550"/>
                  <a:pt x="6971" y="6738"/>
                  <a:pt x="6751" y="7102"/>
                </a:cubicBezTo>
                <a:cubicBezTo>
                  <a:pt x="6704" y="7095"/>
                  <a:pt x="6589" y="6841"/>
                  <a:pt x="6551" y="6804"/>
                </a:cubicBezTo>
                <a:cubicBezTo>
                  <a:pt x="6421" y="6677"/>
                  <a:pt x="6260" y="6624"/>
                  <a:pt x="6082" y="6624"/>
                </a:cubicBezTo>
                <a:cubicBezTo>
                  <a:pt x="5357" y="6624"/>
                  <a:pt x="4337" y="7495"/>
                  <a:pt x="3937" y="7802"/>
                </a:cubicBezTo>
                <a:cubicBezTo>
                  <a:pt x="3571" y="8087"/>
                  <a:pt x="3189" y="8313"/>
                  <a:pt x="2788" y="8546"/>
                </a:cubicBezTo>
                <a:cubicBezTo>
                  <a:pt x="2509" y="8708"/>
                  <a:pt x="2078" y="8826"/>
                  <a:pt x="1853" y="9050"/>
                </a:cubicBezTo>
                <a:cubicBezTo>
                  <a:pt x="1563" y="9339"/>
                  <a:pt x="1427" y="10063"/>
                  <a:pt x="1517" y="10455"/>
                </a:cubicBezTo>
                <a:cubicBezTo>
                  <a:pt x="1533" y="10521"/>
                  <a:pt x="1592" y="10549"/>
                  <a:pt x="1654" y="10557"/>
                </a:cubicBezTo>
                <a:cubicBezTo>
                  <a:pt x="1706" y="10564"/>
                  <a:pt x="1761" y="10567"/>
                  <a:pt x="1819" y="10567"/>
                </a:cubicBezTo>
                <a:cubicBezTo>
                  <a:pt x="2209" y="10567"/>
                  <a:pt x="2695" y="10419"/>
                  <a:pt x="3034" y="10304"/>
                </a:cubicBezTo>
                <a:cubicBezTo>
                  <a:pt x="3397" y="10181"/>
                  <a:pt x="3506" y="10045"/>
                  <a:pt x="3669" y="9705"/>
                </a:cubicBezTo>
                <a:cubicBezTo>
                  <a:pt x="4003" y="9008"/>
                  <a:pt x="4574" y="8844"/>
                  <a:pt x="5265" y="8614"/>
                </a:cubicBezTo>
                <a:cubicBezTo>
                  <a:pt x="5897" y="8403"/>
                  <a:pt x="6528" y="8262"/>
                  <a:pt x="7197" y="8262"/>
                </a:cubicBezTo>
                <a:cubicBezTo>
                  <a:pt x="7207" y="8262"/>
                  <a:pt x="7216" y="8262"/>
                  <a:pt x="7226" y="8262"/>
                </a:cubicBezTo>
                <a:cubicBezTo>
                  <a:pt x="7226" y="8262"/>
                  <a:pt x="7227" y="8262"/>
                  <a:pt x="7227" y="8262"/>
                </a:cubicBezTo>
                <a:cubicBezTo>
                  <a:pt x="7406" y="8262"/>
                  <a:pt x="7406" y="7984"/>
                  <a:pt x="7226" y="7982"/>
                </a:cubicBezTo>
                <a:cubicBezTo>
                  <a:pt x="7216" y="7981"/>
                  <a:pt x="7207" y="7981"/>
                  <a:pt x="7197" y="7981"/>
                </a:cubicBezTo>
                <a:cubicBezTo>
                  <a:pt x="6348" y="7981"/>
                  <a:pt x="5553" y="8207"/>
                  <a:pt x="4759" y="8496"/>
                </a:cubicBezTo>
                <a:cubicBezTo>
                  <a:pt x="4512" y="8585"/>
                  <a:pt x="4226" y="8661"/>
                  <a:pt x="3998" y="8802"/>
                </a:cubicBezTo>
                <a:cubicBezTo>
                  <a:pt x="3684" y="8997"/>
                  <a:pt x="3610" y="9261"/>
                  <a:pt x="3428" y="9562"/>
                </a:cubicBezTo>
                <a:cubicBezTo>
                  <a:pt x="3215" y="9914"/>
                  <a:pt x="2690" y="10224"/>
                  <a:pt x="2227" y="10224"/>
                </a:cubicBezTo>
                <a:cubicBezTo>
                  <a:pt x="2199" y="10224"/>
                  <a:pt x="2171" y="10223"/>
                  <a:pt x="2144" y="10220"/>
                </a:cubicBezTo>
                <a:cubicBezTo>
                  <a:pt x="1927" y="10202"/>
                  <a:pt x="1841" y="10243"/>
                  <a:pt x="1817" y="9939"/>
                </a:cubicBezTo>
                <a:cubicBezTo>
                  <a:pt x="1799" y="9713"/>
                  <a:pt x="2000" y="9332"/>
                  <a:pt x="2146" y="9203"/>
                </a:cubicBezTo>
                <a:cubicBezTo>
                  <a:pt x="2441" y="8942"/>
                  <a:pt x="2969" y="8758"/>
                  <a:pt x="3317" y="8557"/>
                </a:cubicBezTo>
                <a:cubicBezTo>
                  <a:pt x="3666" y="8353"/>
                  <a:pt x="3957" y="8143"/>
                  <a:pt x="4273" y="7895"/>
                </a:cubicBezTo>
                <a:cubicBezTo>
                  <a:pt x="4586" y="7649"/>
                  <a:pt x="4920" y="7413"/>
                  <a:pt x="5275" y="7227"/>
                </a:cubicBezTo>
                <a:cubicBezTo>
                  <a:pt x="5481" y="7118"/>
                  <a:pt x="5732" y="6967"/>
                  <a:pt x="5971" y="6955"/>
                </a:cubicBezTo>
                <a:cubicBezTo>
                  <a:pt x="6024" y="6953"/>
                  <a:pt x="6070" y="6952"/>
                  <a:pt x="6109" y="6952"/>
                </a:cubicBezTo>
                <a:cubicBezTo>
                  <a:pt x="6430" y="6952"/>
                  <a:pt x="6340" y="7036"/>
                  <a:pt x="6513" y="7241"/>
                </a:cubicBezTo>
                <a:cubicBezTo>
                  <a:pt x="6652" y="7408"/>
                  <a:pt x="6768" y="7535"/>
                  <a:pt x="6917" y="7535"/>
                </a:cubicBezTo>
                <a:cubicBezTo>
                  <a:pt x="7007" y="7535"/>
                  <a:pt x="7108" y="7489"/>
                  <a:pt x="7234" y="7379"/>
                </a:cubicBezTo>
                <a:cubicBezTo>
                  <a:pt x="7469" y="7172"/>
                  <a:pt x="7515" y="6865"/>
                  <a:pt x="7332" y="6606"/>
                </a:cubicBezTo>
                <a:cubicBezTo>
                  <a:pt x="6994" y="6125"/>
                  <a:pt x="6042" y="6111"/>
                  <a:pt x="5511" y="6081"/>
                </a:cubicBezTo>
                <a:cubicBezTo>
                  <a:pt x="5409" y="6076"/>
                  <a:pt x="5308" y="6073"/>
                  <a:pt x="5205" y="6073"/>
                </a:cubicBezTo>
                <a:cubicBezTo>
                  <a:pt x="4654" y="6073"/>
                  <a:pt x="4098" y="6158"/>
                  <a:pt x="3586" y="6370"/>
                </a:cubicBezTo>
                <a:cubicBezTo>
                  <a:pt x="2885" y="6660"/>
                  <a:pt x="2466" y="7181"/>
                  <a:pt x="1896" y="7652"/>
                </a:cubicBezTo>
                <a:cubicBezTo>
                  <a:pt x="1674" y="7836"/>
                  <a:pt x="1374" y="8074"/>
                  <a:pt x="1100" y="8174"/>
                </a:cubicBezTo>
                <a:cubicBezTo>
                  <a:pt x="968" y="8222"/>
                  <a:pt x="858" y="8243"/>
                  <a:pt x="768" y="8243"/>
                </a:cubicBezTo>
                <a:cubicBezTo>
                  <a:pt x="326" y="8243"/>
                  <a:pt x="359" y="7730"/>
                  <a:pt x="586" y="7331"/>
                </a:cubicBezTo>
                <a:cubicBezTo>
                  <a:pt x="637" y="7244"/>
                  <a:pt x="714" y="7157"/>
                  <a:pt x="775" y="7075"/>
                </a:cubicBezTo>
                <a:cubicBezTo>
                  <a:pt x="1312" y="6341"/>
                  <a:pt x="1813" y="5621"/>
                  <a:pt x="2723" y="5358"/>
                </a:cubicBezTo>
                <a:cubicBezTo>
                  <a:pt x="3384" y="5168"/>
                  <a:pt x="3835" y="4964"/>
                  <a:pt x="4379" y="4540"/>
                </a:cubicBezTo>
                <a:cubicBezTo>
                  <a:pt x="4710" y="4281"/>
                  <a:pt x="4995" y="4184"/>
                  <a:pt x="5403" y="4133"/>
                </a:cubicBezTo>
                <a:cubicBezTo>
                  <a:pt x="5557" y="4114"/>
                  <a:pt x="5706" y="4103"/>
                  <a:pt x="5854" y="4039"/>
                </a:cubicBezTo>
                <a:cubicBezTo>
                  <a:pt x="6228" y="3875"/>
                  <a:pt x="7548" y="2219"/>
                  <a:pt x="6577" y="2116"/>
                </a:cubicBezTo>
                <a:cubicBezTo>
                  <a:pt x="6568" y="2115"/>
                  <a:pt x="6558" y="2114"/>
                  <a:pt x="6548" y="2114"/>
                </a:cubicBezTo>
                <a:cubicBezTo>
                  <a:pt x="6252" y="2114"/>
                  <a:pt x="5686" y="2536"/>
                  <a:pt x="5425" y="2630"/>
                </a:cubicBezTo>
                <a:cubicBezTo>
                  <a:pt x="5062" y="2761"/>
                  <a:pt x="4683" y="2845"/>
                  <a:pt x="4325" y="2992"/>
                </a:cubicBezTo>
                <a:cubicBezTo>
                  <a:pt x="3855" y="3186"/>
                  <a:pt x="3449" y="3506"/>
                  <a:pt x="3024" y="3780"/>
                </a:cubicBezTo>
                <a:cubicBezTo>
                  <a:pt x="2550" y="4084"/>
                  <a:pt x="2074" y="4383"/>
                  <a:pt x="1594" y="4679"/>
                </a:cubicBezTo>
                <a:cubicBezTo>
                  <a:pt x="1388" y="4807"/>
                  <a:pt x="1179" y="4934"/>
                  <a:pt x="969" y="5058"/>
                </a:cubicBezTo>
                <a:cubicBezTo>
                  <a:pt x="821" y="5145"/>
                  <a:pt x="726" y="5171"/>
                  <a:pt x="612" y="5171"/>
                </a:cubicBezTo>
                <a:cubicBezTo>
                  <a:pt x="563" y="5171"/>
                  <a:pt x="510" y="5166"/>
                  <a:pt x="448" y="5159"/>
                </a:cubicBezTo>
                <a:lnTo>
                  <a:pt x="448" y="5159"/>
                </a:lnTo>
                <a:cubicBezTo>
                  <a:pt x="623" y="4323"/>
                  <a:pt x="1562" y="3896"/>
                  <a:pt x="2213" y="3431"/>
                </a:cubicBezTo>
                <a:cubicBezTo>
                  <a:pt x="2733" y="3060"/>
                  <a:pt x="3286" y="2740"/>
                  <a:pt x="3814" y="2379"/>
                </a:cubicBezTo>
                <a:cubicBezTo>
                  <a:pt x="4313" y="2039"/>
                  <a:pt x="4860" y="1704"/>
                  <a:pt x="5300" y="1288"/>
                </a:cubicBezTo>
                <a:cubicBezTo>
                  <a:pt x="5580" y="1022"/>
                  <a:pt x="5881" y="748"/>
                  <a:pt x="6150" y="470"/>
                </a:cubicBezTo>
                <a:cubicBezTo>
                  <a:pt x="6237" y="381"/>
                  <a:pt x="6369" y="285"/>
                  <a:pt x="6324" y="142"/>
                </a:cubicBezTo>
                <a:cubicBezTo>
                  <a:pt x="6292" y="42"/>
                  <a:pt x="6185" y="1"/>
                  <a:pt x="60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23"/>
          <p:cNvSpPr txBox="1"/>
          <p:nvPr/>
        </p:nvSpPr>
        <p:spPr>
          <a:xfrm>
            <a:off x="3580321" y="7180955"/>
            <a:ext cx="210300" cy="256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b="1" lang="en-GB" sz="2600">
                <a:solidFill>
                  <a:srgbClr val="FADDD2"/>
                </a:solidFill>
                <a:latin typeface="Pacifico"/>
                <a:ea typeface="Pacifico"/>
                <a:cs typeface="Pacifico"/>
                <a:sym typeface="Pacifico"/>
              </a:rPr>
              <a:t>I</a:t>
            </a:r>
            <a:endParaRPr sz="2600">
              <a:solidFill>
                <a:srgbClr val="FADDD2"/>
              </a:solidFill>
              <a:latin typeface="Pacifico"/>
              <a:ea typeface="Pacifico"/>
              <a:cs typeface="Pacifico"/>
              <a:sym typeface="Pacifico"/>
            </a:endParaRPr>
          </a:p>
        </p:txBody>
      </p:sp>
      <p:sp>
        <p:nvSpPr>
          <p:cNvPr id="481" name="Google Shape;481;p23"/>
          <p:cNvSpPr/>
          <p:nvPr/>
        </p:nvSpPr>
        <p:spPr>
          <a:xfrm>
            <a:off x="3707739" y="7261955"/>
            <a:ext cx="107759" cy="387156"/>
          </a:xfrm>
          <a:custGeom>
            <a:rect b="b" l="l" r="r" t="t"/>
            <a:pathLst>
              <a:path extrusionOk="0" h="6506" w="2061">
                <a:moveTo>
                  <a:pt x="1769" y="1"/>
                </a:moveTo>
                <a:cubicBezTo>
                  <a:pt x="1754" y="1"/>
                  <a:pt x="1739" y="3"/>
                  <a:pt x="1722" y="8"/>
                </a:cubicBezTo>
                <a:cubicBezTo>
                  <a:pt x="1710" y="12"/>
                  <a:pt x="1697" y="16"/>
                  <a:pt x="1684" y="20"/>
                </a:cubicBezTo>
                <a:lnTo>
                  <a:pt x="1684" y="20"/>
                </a:lnTo>
                <a:cubicBezTo>
                  <a:pt x="1684" y="19"/>
                  <a:pt x="1684" y="19"/>
                  <a:pt x="1684" y="19"/>
                </a:cubicBezTo>
                <a:cubicBezTo>
                  <a:pt x="1684" y="19"/>
                  <a:pt x="1684" y="20"/>
                  <a:pt x="1684" y="20"/>
                </a:cubicBezTo>
                <a:lnTo>
                  <a:pt x="1684" y="20"/>
                </a:lnTo>
                <a:cubicBezTo>
                  <a:pt x="1206" y="164"/>
                  <a:pt x="728" y="292"/>
                  <a:pt x="243" y="404"/>
                </a:cubicBezTo>
                <a:cubicBezTo>
                  <a:pt x="75" y="439"/>
                  <a:pt x="127" y="676"/>
                  <a:pt x="276" y="676"/>
                </a:cubicBezTo>
                <a:cubicBezTo>
                  <a:pt x="287" y="676"/>
                  <a:pt x="299" y="675"/>
                  <a:pt x="311" y="672"/>
                </a:cubicBezTo>
                <a:cubicBezTo>
                  <a:pt x="630" y="598"/>
                  <a:pt x="946" y="518"/>
                  <a:pt x="1260" y="430"/>
                </a:cubicBezTo>
                <a:lnTo>
                  <a:pt x="1260" y="430"/>
                </a:lnTo>
                <a:cubicBezTo>
                  <a:pt x="892" y="872"/>
                  <a:pt x="632" y="1386"/>
                  <a:pt x="110" y="1695"/>
                </a:cubicBezTo>
                <a:cubicBezTo>
                  <a:pt x="0" y="1760"/>
                  <a:pt x="35" y="1957"/>
                  <a:pt x="168" y="1957"/>
                </a:cubicBezTo>
                <a:cubicBezTo>
                  <a:pt x="172" y="1957"/>
                  <a:pt x="176" y="1957"/>
                  <a:pt x="180" y="1956"/>
                </a:cubicBezTo>
                <a:cubicBezTo>
                  <a:pt x="355" y="1941"/>
                  <a:pt x="526" y="1929"/>
                  <a:pt x="696" y="1929"/>
                </a:cubicBezTo>
                <a:cubicBezTo>
                  <a:pt x="849" y="1929"/>
                  <a:pt x="1001" y="1939"/>
                  <a:pt x="1154" y="1964"/>
                </a:cubicBezTo>
                <a:lnTo>
                  <a:pt x="1154" y="1964"/>
                </a:lnTo>
                <a:cubicBezTo>
                  <a:pt x="918" y="2313"/>
                  <a:pt x="664" y="2661"/>
                  <a:pt x="464" y="3031"/>
                </a:cubicBezTo>
                <a:cubicBezTo>
                  <a:pt x="373" y="3197"/>
                  <a:pt x="272" y="3340"/>
                  <a:pt x="337" y="3532"/>
                </a:cubicBezTo>
                <a:cubicBezTo>
                  <a:pt x="357" y="3590"/>
                  <a:pt x="407" y="3634"/>
                  <a:pt x="473" y="3634"/>
                </a:cubicBezTo>
                <a:cubicBezTo>
                  <a:pt x="475" y="3634"/>
                  <a:pt x="477" y="3634"/>
                  <a:pt x="479" y="3634"/>
                </a:cubicBezTo>
                <a:cubicBezTo>
                  <a:pt x="719" y="3634"/>
                  <a:pt x="985" y="3564"/>
                  <a:pt x="1242" y="3488"/>
                </a:cubicBezTo>
                <a:lnTo>
                  <a:pt x="1242" y="3488"/>
                </a:lnTo>
                <a:cubicBezTo>
                  <a:pt x="1057" y="3638"/>
                  <a:pt x="850" y="3779"/>
                  <a:pt x="714" y="3949"/>
                </a:cubicBezTo>
                <a:cubicBezTo>
                  <a:pt x="470" y="4258"/>
                  <a:pt x="312" y="4604"/>
                  <a:pt x="209" y="4982"/>
                </a:cubicBezTo>
                <a:cubicBezTo>
                  <a:pt x="181" y="5085"/>
                  <a:pt x="263" y="5157"/>
                  <a:pt x="355" y="5157"/>
                </a:cubicBezTo>
                <a:cubicBezTo>
                  <a:pt x="364" y="5157"/>
                  <a:pt x="373" y="5156"/>
                  <a:pt x="382" y="5155"/>
                </a:cubicBezTo>
                <a:cubicBezTo>
                  <a:pt x="534" y="5131"/>
                  <a:pt x="663" y="5110"/>
                  <a:pt x="755" y="5110"/>
                </a:cubicBezTo>
                <a:cubicBezTo>
                  <a:pt x="926" y="5110"/>
                  <a:pt x="972" y="5183"/>
                  <a:pt x="816" y="5452"/>
                </a:cubicBezTo>
                <a:cubicBezTo>
                  <a:pt x="649" y="5737"/>
                  <a:pt x="464" y="5999"/>
                  <a:pt x="317" y="6296"/>
                </a:cubicBezTo>
                <a:cubicBezTo>
                  <a:pt x="269" y="6393"/>
                  <a:pt x="336" y="6506"/>
                  <a:pt x="440" y="6506"/>
                </a:cubicBezTo>
                <a:cubicBezTo>
                  <a:pt x="451" y="6506"/>
                  <a:pt x="463" y="6504"/>
                  <a:pt x="476" y="6501"/>
                </a:cubicBezTo>
                <a:cubicBezTo>
                  <a:pt x="955" y="6385"/>
                  <a:pt x="1429" y="6256"/>
                  <a:pt x="1902" y="6115"/>
                </a:cubicBezTo>
                <a:cubicBezTo>
                  <a:pt x="2060" y="6069"/>
                  <a:pt x="2012" y="5839"/>
                  <a:pt x="1871" y="5839"/>
                </a:cubicBezTo>
                <a:cubicBezTo>
                  <a:pt x="1858" y="5839"/>
                  <a:pt x="1843" y="5841"/>
                  <a:pt x="1829" y="5845"/>
                </a:cubicBezTo>
                <a:cubicBezTo>
                  <a:pt x="1461" y="5954"/>
                  <a:pt x="1094" y="6056"/>
                  <a:pt x="723" y="6151"/>
                </a:cubicBezTo>
                <a:lnTo>
                  <a:pt x="723" y="6151"/>
                </a:lnTo>
                <a:cubicBezTo>
                  <a:pt x="903" y="5866"/>
                  <a:pt x="1115" y="5607"/>
                  <a:pt x="1278" y="5314"/>
                </a:cubicBezTo>
                <a:cubicBezTo>
                  <a:pt x="1377" y="5138"/>
                  <a:pt x="1403" y="5136"/>
                  <a:pt x="1358" y="4947"/>
                </a:cubicBezTo>
                <a:cubicBezTo>
                  <a:pt x="1346" y="4901"/>
                  <a:pt x="1306" y="4860"/>
                  <a:pt x="1261" y="4850"/>
                </a:cubicBezTo>
                <a:cubicBezTo>
                  <a:pt x="1160" y="4825"/>
                  <a:pt x="1055" y="4816"/>
                  <a:pt x="949" y="4816"/>
                </a:cubicBezTo>
                <a:cubicBezTo>
                  <a:pt x="816" y="4816"/>
                  <a:pt x="681" y="4831"/>
                  <a:pt x="548" y="4850"/>
                </a:cubicBezTo>
                <a:lnTo>
                  <a:pt x="548" y="4850"/>
                </a:lnTo>
                <a:cubicBezTo>
                  <a:pt x="683" y="4469"/>
                  <a:pt x="891" y="4129"/>
                  <a:pt x="1194" y="3850"/>
                </a:cubicBezTo>
                <a:cubicBezTo>
                  <a:pt x="1410" y="3649"/>
                  <a:pt x="1664" y="3545"/>
                  <a:pt x="1815" y="3287"/>
                </a:cubicBezTo>
                <a:cubicBezTo>
                  <a:pt x="1873" y="3190"/>
                  <a:pt x="1793" y="3078"/>
                  <a:pt x="1691" y="3078"/>
                </a:cubicBezTo>
                <a:cubicBezTo>
                  <a:pt x="1679" y="3078"/>
                  <a:pt x="1668" y="3079"/>
                  <a:pt x="1657" y="3082"/>
                </a:cubicBezTo>
                <a:cubicBezTo>
                  <a:pt x="1457" y="3130"/>
                  <a:pt x="1167" y="3243"/>
                  <a:pt x="962" y="3249"/>
                </a:cubicBezTo>
                <a:cubicBezTo>
                  <a:pt x="864" y="3252"/>
                  <a:pt x="797" y="3271"/>
                  <a:pt x="760" y="3271"/>
                </a:cubicBezTo>
                <a:cubicBezTo>
                  <a:pt x="709" y="3271"/>
                  <a:pt x="715" y="3235"/>
                  <a:pt x="777" y="3071"/>
                </a:cubicBezTo>
                <a:cubicBezTo>
                  <a:pt x="920" y="2686"/>
                  <a:pt x="1287" y="2286"/>
                  <a:pt x="1509" y="1942"/>
                </a:cubicBezTo>
                <a:cubicBezTo>
                  <a:pt x="1558" y="1866"/>
                  <a:pt x="1511" y="1758"/>
                  <a:pt x="1426" y="1736"/>
                </a:cubicBezTo>
                <a:cubicBezTo>
                  <a:pt x="1180" y="1674"/>
                  <a:pt x="944" y="1652"/>
                  <a:pt x="703" y="1652"/>
                </a:cubicBezTo>
                <a:cubicBezTo>
                  <a:pt x="678" y="1652"/>
                  <a:pt x="653" y="1652"/>
                  <a:pt x="628" y="1653"/>
                </a:cubicBezTo>
                <a:lnTo>
                  <a:pt x="628" y="1653"/>
                </a:lnTo>
                <a:cubicBezTo>
                  <a:pt x="1073" y="1223"/>
                  <a:pt x="1310" y="652"/>
                  <a:pt x="1830" y="264"/>
                </a:cubicBezTo>
                <a:cubicBezTo>
                  <a:pt x="1935" y="185"/>
                  <a:pt x="1896" y="1"/>
                  <a:pt x="17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23"/>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3" name="Google Shape;483;p23"/>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484" name="Google Shape;484;p23"/>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i="0" lang="en-GB" sz="2200" u="none" cap="none" strike="noStrike">
                <a:solidFill>
                  <a:srgbClr val="006D77"/>
                </a:solidFill>
                <a:highlight>
                  <a:srgbClr val="EDF9F9"/>
                </a:highlight>
                <a:latin typeface="Lora"/>
                <a:ea typeface="Lora"/>
                <a:cs typeface="Lora"/>
                <a:sym typeface="Lora"/>
              </a:rPr>
              <a:t>Urinary Retention</a:t>
            </a:r>
            <a:endParaRPr b="1" i="0" sz="2200" u="none" cap="none" strike="noStrike">
              <a:solidFill>
                <a:srgbClr val="006D77"/>
              </a:solidFill>
              <a:highlight>
                <a:srgbClr val="EDF9F9"/>
              </a:highlight>
              <a:latin typeface="Lora"/>
              <a:ea typeface="Lora"/>
              <a:cs typeface="Lora"/>
              <a:sym typeface="Lora"/>
            </a:endParaRPr>
          </a:p>
        </p:txBody>
      </p:sp>
      <p:sp>
        <p:nvSpPr>
          <p:cNvPr id="485" name="Google Shape;485;p23"/>
          <p:cNvSpPr/>
          <p:nvPr/>
        </p:nvSpPr>
        <p:spPr>
          <a:xfrm>
            <a:off x="565187" y="1044066"/>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295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6" name="Google Shape;486;p23"/>
          <p:cNvSpPr txBox="1"/>
          <p:nvPr/>
        </p:nvSpPr>
        <p:spPr>
          <a:xfrm>
            <a:off x="639273" y="1112380"/>
            <a:ext cx="473100" cy="45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1D2542"/>
                </a:solidFill>
                <a:latin typeface="Life Savers"/>
                <a:ea typeface="Life Savers"/>
                <a:cs typeface="Life Savers"/>
                <a:sym typeface="Life Savers"/>
              </a:rPr>
              <a:t>2</a:t>
            </a:r>
            <a:endParaRPr b="1" i="0" sz="2000" u="none" cap="none" strike="noStrike">
              <a:solidFill>
                <a:srgbClr val="1D2542"/>
              </a:solidFill>
              <a:latin typeface="Life Savers"/>
              <a:ea typeface="Life Savers"/>
              <a:cs typeface="Life Savers"/>
              <a:sym typeface="Life Savers"/>
            </a:endParaRPr>
          </a:p>
        </p:txBody>
      </p:sp>
      <p:sp>
        <p:nvSpPr>
          <p:cNvPr id="487" name="Google Shape;487;p23"/>
          <p:cNvSpPr txBox="1"/>
          <p:nvPr/>
        </p:nvSpPr>
        <p:spPr>
          <a:xfrm>
            <a:off x="1186440" y="1154243"/>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Chronic urinary retention</a:t>
            </a:r>
            <a:endParaRPr/>
          </a:p>
        </p:txBody>
      </p:sp>
      <p:sp>
        <p:nvSpPr>
          <p:cNvPr id="488" name="Google Shape;488;p23"/>
          <p:cNvSpPr/>
          <p:nvPr/>
        </p:nvSpPr>
        <p:spPr>
          <a:xfrm>
            <a:off x="711838" y="2838050"/>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23"/>
          <p:cNvSpPr/>
          <p:nvPr/>
        </p:nvSpPr>
        <p:spPr>
          <a:xfrm>
            <a:off x="725150" y="2844913"/>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490" name="Google Shape;490;p23"/>
          <p:cNvSpPr/>
          <p:nvPr/>
        </p:nvSpPr>
        <p:spPr>
          <a:xfrm>
            <a:off x="722313" y="2911038"/>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491" name="Google Shape;491;p23"/>
          <p:cNvSpPr/>
          <p:nvPr/>
        </p:nvSpPr>
        <p:spPr>
          <a:xfrm>
            <a:off x="1490926" y="2782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492" name="Google Shape;492;p23"/>
          <p:cNvSpPr/>
          <p:nvPr/>
        </p:nvSpPr>
        <p:spPr>
          <a:xfrm>
            <a:off x="3660288" y="2782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493" name="Google Shape;493;p23"/>
          <p:cNvSpPr/>
          <p:nvPr/>
        </p:nvSpPr>
        <p:spPr>
          <a:xfrm>
            <a:off x="6286838" y="2782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494" name="Google Shape;494;p23"/>
          <p:cNvSpPr/>
          <p:nvPr/>
        </p:nvSpPr>
        <p:spPr>
          <a:xfrm>
            <a:off x="238625" y="1724825"/>
            <a:ext cx="7019700" cy="839100"/>
          </a:xfrm>
          <a:prstGeom prst="rect">
            <a:avLst/>
          </a:prstGeom>
          <a:noFill/>
          <a:ln>
            <a:noFill/>
          </a:ln>
        </p:spPr>
        <p:txBody>
          <a:bodyPr anchorCtr="0" anchor="t" bIns="45700" lIns="91425" spcFirstLastPara="1" rIns="91425" wrap="square" tIns="45700">
            <a:noAutofit/>
          </a:bodyPr>
          <a:lstStyle/>
          <a:p>
            <a:pPr indent="-304800" lvl="0" marL="457200" marR="0" rtl="0" algn="ctr">
              <a:lnSpc>
                <a:spcPct val="100000"/>
              </a:lnSpc>
              <a:spcBef>
                <a:spcPts val="0"/>
              </a:spcBef>
              <a:spcAft>
                <a:spcPts val="0"/>
              </a:spcAft>
              <a:buSzPts val="1200"/>
              <a:buFont typeface="Mada"/>
              <a:buChar char="●"/>
            </a:pPr>
            <a:r>
              <a:rPr b="1" lang="en-GB" sz="1200">
                <a:latin typeface="Mada"/>
                <a:ea typeface="Mada"/>
                <a:cs typeface="Mada"/>
                <a:sym typeface="Mada"/>
              </a:rPr>
              <a:t>Chronic</a:t>
            </a:r>
            <a:r>
              <a:rPr b="1" i="0" lang="en-GB" sz="1200" u="none" cap="none" strike="noStrike">
                <a:latin typeface="Mada"/>
                <a:ea typeface="Mada"/>
                <a:cs typeface="Mada"/>
                <a:sym typeface="Mada"/>
              </a:rPr>
              <a:t> Urinary Retention:</a:t>
            </a:r>
            <a:r>
              <a:rPr i="0" lang="en-GB" sz="1200" u="none" cap="none" strike="noStrike">
                <a:latin typeface="Mada"/>
                <a:ea typeface="Mada"/>
                <a:cs typeface="Mada"/>
                <a:sym typeface="Mada"/>
              </a:rPr>
              <a:t> </a:t>
            </a:r>
            <a:r>
              <a:rPr lang="en-GB" sz="1200">
                <a:solidFill>
                  <a:schemeClr val="dk1"/>
                </a:solidFill>
                <a:latin typeface="Mada"/>
                <a:ea typeface="Mada"/>
                <a:cs typeface="Mada"/>
                <a:sym typeface="Mada"/>
              </a:rPr>
              <a:t>Obstruction develops slowly, the bladder is distended (stretched) very gradually over weeks/months,  </a:t>
            </a:r>
            <a:r>
              <a:rPr b="1" lang="en-GB" sz="1200" u="sng">
                <a:solidFill>
                  <a:srgbClr val="CC0000"/>
                </a:solidFill>
                <a:latin typeface="Mada"/>
                <a:ea typeface="Mada"/>
                <a:cs typeface="Mada"/>
                <a:sym typeface="Mada"/>
              </a:rPr>
              <a:t>Pain is not a feature</a:t>
            </a:r>
            <a:r>
              <a:rPr lang="en-GB" sz="1200" u="sng">
                <a:latin typeface="Mada"/>
                <a:ea typeface="Mada"/>
                <a:cs typeface="Mada"/>
                <a:sym typeface="Mada"/>
              </a:rPr>
              <a:t> </a:t>
            </a:r>
            <a:r>
              <a:rPr lang="en-GB" sz="1200">
                <a:solidFill>
                  <a:srgbClr val="6AA84F"/>
                </a:solidFill>
                <a:latin typeface="Mada"/>
                <a:ea typeface="Mada"/>
                <a:cs typeface="Mada"/>
                <a:sym typeface="Mada"/>
              </a:rPr>
              <a:t>(Unless if Acute-on-Chronic occured) </a:t>
            </a:r>
            <a:endParaRPr sz="1200">
              <a:solidFill>
                <a:srgbClr val="6AA84F"/>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Usually associated with </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en-GB" sz="1200">
                <a:solidFill>
                  <a:schemeClr val="dk1"/>
                </a:solidFill>
                <a:latin typeface="Mada"/>
                <a:ea typeface="Mada"/>
                <a:cs typeface="Mada"/>
                <a:sym typeface="Mada"/>
              </a:rPr>
              <a:t>Reduced renal function</a:t>
            </a:r>
            <a:endParaRPr sz="1200">
              <a:solidFill>
                <a:schemeClr val="dk1"/>
              </a:solidFill>
              <a:latin typeface="Mada"/>
              <a:ea typeface="Mada"/>
              <a:cs typeface="Mada"/>
              <a:sym typeface="Mada"/>
            </a:endParaRPr>
          </a:p>
          <a:p>
            <a:pPr indent="-304800" lvl="1" marL="914400" rtl="0" algn="l">
              <a:spcBef>
                <a:spcPts val="0"/>
              </a:spcBef>
              <a:spcAft>
                <a:spcPts val="0"/>
              </a:spcAft>
              <a:buSzPts val="1200"/>
              <a:buFont typeface="Mada"/>
              <a:buChar char="○"/>
            </a:pPr>
            <a:r>
              <a:rPr lang="en-GB" sz="1200">
                <a:solidFill>
                  <a:schemeClr val="dk1"/>
                </a:solidFill>
                <a:latin typeface="Mada"/>
                <a:ea typeface="Mada"/>
                <a:cs typeface="Mada"/>
                <a:sym typeface="Mada"/>
              </a:rPr>
              <a:t>Upper tract dilatation </a:t>
            </a:r>
            <a:r>
              <a:rPr lang="en-GB" sz="1200">
                <a:solidFill>
                  <a:srgbClr val="6AA84F"/>
                </a:solidFill>
                <a:latin typeface="Mada"/>
                <a:ea typeface="Mada"/>
                <a:cs typeface="Mada"/>
                <a:sym typeface="Mada"/>
              </a:rPr>
              <a:t>&amp; diabetes (neuropathy)</a:t>
            </a:r>
            <a:endParaRPr sz="1200">
              <a:latin typeface="Mada"/>
              <a:ea typeface="Mada"/>
              <a:cs typeface="Mada"/>
              <a:sym typeface="Mada"/>
            </a:endParaRPr>
          </a:p>
        </p:txBody>
      </p:sp>
      <p:pic>
        <p:nvPicPr>
          <p:cNvPr id="495" name="Google Shape;495;p23"/>
          <p:cNvPicPr preferRelativeResize="0"/>
          <p:nvPr/>
        </p:nvPicPr>
        <p:blipFill>
          <a:blip r:embed="rId3">
            <a:alphaModFix/>
          </a:blip>
          <a:stretch>
            <a:fillRect/>
          </a:stretch>
        </p:blipFill>
        <p:spPr>
          <a:xfrm>
            <a:off x="641375" y="3181925"/>
            <a:ext cx="485775" cy="361950"/>
          </a:xfrm>
          <a:prstGeom prst="rect">
            <a:avLst/>
          </a:prstGeom>
          <a:noFill/>
          <a:ln>
            <a:noFill/>
          </a:ln>
        </p:spPr>
      </p:pic>
      <p:sp>
        <p:nvSpPr>
          <p:cNvPr id="496" name="Google Shape;496;p23"/>
          <p:cNvSpPr txBox="1"/>
          <p:nvPr/>
        </p:nvSpPr>
        <p:spPr>
          <a:xfrm>
            <a:off x="1114475" y="3129075"/>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Presentation</a:t>
            </a:r>
            <a:endParaRPr sz="1700"/>
          </a:p>
        </p:txBody>
      </p:sp>
      <p:pic>
        <p:nvPicPr>
          <p:cNvPr id="497" name="Google Shape;497;p23"/>
          <p:cNvPicPr preferRelativeResize="0"/>
          <p:nvPr/>
        </p:nvPicPr>
        <p:blipFill>
          <a:blip r:embed="rId3">
            <a:alphaModFix/>
          </a:blip>
          <a:stretch>
            <a:fillRect/>
          </a:stretch>
        </p:blipFill>
        <p:spPr>
          <a:xfrm>
            <a:off x="4286450" y="3177550"/>
            <a:ext cx="485775" cy="361950"/>
          </a:xfrm>
          <a:prstGeom prst="rect">
            <a:avLst/>
          </a:prstGeom>
          <a:noFill/>
          <a:ln>
            <a:noFill/>
          </a:ln>
        </p:spPr>
      </p:pic>
      <p:sp>
        <p:nvSpPr>
          <p:cNvPr id="498" name="Google Shape;498;p23"/>
          <p:cNvSpPr txBox="1"/>
          <p:nvPr/>
        </p:nvSpPr>
        <p:spPr>
          <a:xfrm>
            <a:off x="4759550" y="3124700"/>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Management</a:t>
            </a:r>
            <a:endParaRPr sz="1700"/>
          </a:p>
        </p:txBody>
      </p:sp>
      <p:sp>
        <p:nvSpPr>
          <p:cNvPr id="499" name="Google Shape;499;p23"/>
          <p:cNvSpPr txBox="1"/>
          <p:nvPr/>
        </p:nvSpPr>
        <p:spPr>
          <a:xfrm>
            <a:off x="711856" y="3511250"/>
            <a:ext cx="3085500" cy="1149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Mada"/>
              <a:buChar char="●"/>
            </a:pPr>
            <a:r>
              <a:rPr lang="en-GB" sz="1200">
                <a:latin typeface="Mada"/>
                <a:ea typeface="Mada"/>
                <a:cs typeface="Mada"/>
                <a:sym typeface="Mada"/>
              </a:rPr>
              <a:t>LUTS</a:t>
            </a:r>
            <a:endParaRPr b="0"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CC0000"/>
              </a:buClr>
              <a:buSzPts val="1200"/>
              <a:buFont typeface="Mada"/>
              <a:buChar char="●"/>
            </a:pPr>
            <a:r>
              <a:rPr b="1" i="0" lang="en-GB" sz="1200" u="none" cap="none" strike="noStrike">
                <a:solidFill>
                  <a:srgbClr val="CC0000"/>
                </a:solidFill>
                <a:latin typeface="Mada"/>
                <a:ea typeface="Mada"/>
                <a:cs typeface="Mada"/>
                <a:sym typeface="Mada"/>
              </a:rPr>
              <a:t>Overflow incontinence.</a:t>
            </a:r>
            <a:endParaRPr b="1" i="0" sz="1200" u="none" cap="none" strike="noStrike">
              <a:solidFill>
                <a:srgbClr val="CC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Palpable Bladder with no pain.</a:t>
            </a:r>
            <a:endParaRPr b="0"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Symptoms of renal failure (</a:t>
            </a:r>
            <a:r>
              <a:rPr lang="en-GB" sz="1200">
                <a:solidFill>
                  <a:srgbClr val="6AA84F"/>
                </a:solidFill>
                <a:latin typeface="Mada"/>
                <a:ea typeface="Mada"/>
                <a:cs typeface="Mada"/>
                <a:sym typeface="Mada"/>
              </a:rPr>
              <a:t>nausea and malaise,</a:t>
            </a:r>
            <a:r>
              <a:rPr b="0" i="0" lang="en-GB" sz="1200" u="none" cap="none" strike="noStrike">
                <a:solidFill>
                  <a:srgbClr val="000000"/>
                </a:solidFill>
                <a:latin typeface="Mada"/>
                <a:ea typeface="Mada"/>
                <a:cs typeface="Mada"/>
                <a:sym typeface="Mada"/>
              </a:rPr>
              <a:t> </a:t>
            </a:r>
            <a:r>
              <a:rPr b="0" i="0" lang="en-GB" sz="1200" u="none" cap="none" strike="noStrike">
                <a:solidFill>
                  <a:srgbClr val="6AA84F"/>
                </a:solidFill>
                <a:latin typeface="Mada"/>
                <a:ea typeface="Mada"/>
                <a:cs typeface="Mada"/>
                <a:sym typeface="Mada"/>
              </a:rPr>
              <a:t>Hyperkalemia</a:t>
            </a:r>
            <a:r>
              <a:rPr lang="en-GB" sz="1200">
                <a:solidFill>
                  <a:srgbClr val="6AA84F"/>
                </a:solidFill>
                <a:latin typeface="Mada"/>
                <a:ea typeface="Mada"/>
                <a:cs typeface="Mada"/>
                <a:sym typeface="Mada"/>
              </a:rPr>
              <a:t> and </a:t>
            </a:r>
            <a:r>
              <a:rPr b="0" i="0" lang="en-GB" sz="1200" u="none" cap="none" strike="noStrike">
                <a:solidFill>
                  <a:srgbClr val="6AA84F"/>
                </a:solidFill>
                <a:latin typeface="Mada"/>
                <a:ea typeface="Mada"/>
                <a:cs typeface="Mada"/>
                <a:sym typeface="Mada"/>
              </a:rPr>
              <a:t>high creatinine</a:t>
            </a:r>
            <a:r>
              <a:rPr b="0" i="0" lang="en-GB" sz="1200" u="none" cap="none" strike="noStrike">
                <a:solidFill>
                  <a:srgbClr val="000000"/>
                </a:solidFill>
                <a:latin typeface="Mada"/>
                <a:ea typeface="Mada"/>
                <a:cs typeface="Mada"/>
                <a:sym typeface="Mada"/>
              </a:rPr>
              <a:t>).</a:t>
            </a:r>
            <a:endParaRPr b="0"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b="0" i="0" lang="en-GB" sz="1200" u="none" cap="none" strike="noStrike">
                <a:solidFill>
                  <a:srgbClr val="6AA84F"/>
                </a:solidFill>
                <a:latin typeface="Mada"/>
                <a:ea typeface="Mada"/>
                <a:cs typeface="Mada"/>
                <a:sym typeface="Mada"/>
              </a:rPr>
              <a:t>Pyelonephritis</a:t>
            </a:r>
            <a:endParaRPr b="0" i="0" sz="1200" u="none" cap="none" strike="noStrike">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Hydronephrosis </a:t>
            </a:r>
            <a:r>
              <a:rPr lang="en-GB" sz="1200">
                <a:solidFill>
                  <a:srgbClr val="999999"/>
                </a:solidFill>
                <a:latin typeface="Mada"/>
                <a:ea typeface="Mada"/>
                <a:cs typeface="Mada"/>
                <a:sym typeface="Mada"/>
              </a:rPr>
              <a:t>(swelling of the kidney due to a build-up of urine).</a:t>
            </a:r>
            <a:endParaRPr sz="1200">
              <a:solidFill>
                <a:srgbClr val="999999"/>
              </a:solidFill>
              <a:latin typeface="Mada"/>
              <a:ea typeface="Mada"/>
              <a:cs typeface="Mada"/>
              <a:sym typeface="Mada"/>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500" name="Google Shape;500;p23"/>
          <p:cNvSpPr txBox="1"/>
          <p:nvPr/>
        </p:nvSpPr>
        <p:spPr>
          <a:xfrm>
            <a:off x="4261175" y="3501175"/>
            <a:ext cx="2511000" cy="6264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Treatment is directed to renal support (</a:t>
            </a:r>
            <a:r>
              <a:rPr b="0" i="0" lang="en-GB" sz="1200" u="none" cap="none" strike="noStrike">
                <a:solidFill>
                  <a:srgbClr val="6AA84F"/>
                </a:solidFill>
                <a:latin typeface="Mada"/>
                <a:ea typeface="Mada"/>
                <a:cs typeface="Mada"/>
                <a:sym typeface="Mada"/>
              </a:rPr>
              <a:t>treat the renal failure first!).</a:t>
            </a:r>
            <a:endParaRPr b="0" i="0" sz="1200" u="none" cap="none" strike="noStrike">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Bladder drainage </a:t>
            </a:r>
            <a:r>
              <a:rPr b="0" i="0" lang="en-GB" sz="1200" u="none" cap="none" strike="noStrike">
                <a:solidFill>
                  <a:srgbClr val="6AA84F"/>
                </a:solidFill>
                <a:latin typeface="Mada"/>
                <a:ea typeface="Mada"/>
                <a:cs typeface="Mada"/>
                <a:sym typeface="Mada"/>
              </a:rPr>
              <a:t>(Catheter at home).</a:t>
            </a:r>
            <a:endParaRPr b="0" i="0" sz="1200" u="none" cap="none" strike="noStrike">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Late Treatment of underlying cause.</a:t>
            </a:r>
            <a:endParaRPr b="0"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Treat the electrolyte imbalance.</a:t>
            </a:r>
            <a:endParaRPr sz="1200">
              <a:solidFill>
                <a:srgbClr val="6AA84F"/>
              </a:solidFill>
              <a:latin typeface="Mada"/>
              <a:ea typeface="Mada"/>
              <a:cs typeface="Mada"/>
              <a:sym typeface="Mada"/>
            </a:endParaRPr>
          </a:p>
        </p:txBody>
      </p:sp>
      <p:sp>
        <p:nvSpPr>
          <p:cNvPr id="501" name="Google Shape;501;p23"/>
          <p:cNvSpPr/>
          <p:nvPr/>
        </p:nvSpPr>
        <p:spPr>
          <a:xfrm>
            <a:off x="493800" y="5960026"/>
            <a:ext cx="2670300" cy="43995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502" name="Google Shape;502;p23"/>
          <p:cNvSpPr/>
          <p:nvPr/>
        </p:nvSpPr>
        <p:spPr>
          <a:xfrm>
            <a:off x="1051563" y="5703548"/>
            <a:ext cx="1552200" cy="4833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latin typeface="Lora"/>
                <a:ea typeface="Lora"/>
                <a:cs typeface="Lora"/>
                <a:sym typeface="Lora"/>
              </a:rPr>
              <a:t>Storage</a:t>
            </a:r>
            <a:endParaRPr b="1">
              <a:latin typeface="Lora"/>
              <a:ea typeface="Lora"/>
              <a:cs typeface="Lora"/>
              <a:sym typeface="Lora"/>
            </a:endParaRPr>
          </a:p>
          <a:p>
            <a:pPr indent="0" lvl="0" marL="0" rtl="0" algn="ctr">
              <a:spcBef>
                <a:spcPts val="0"/>
              </a:spcBef>
              <a:spcAft>
                <a:spcPts val="0"/>
              </a:spcAft>
              <a:buNone/>
            </a:pPr>
            <a:r>
              <a:rPr lang="en-GB" sz="1000">
                <a:latin typeface="Lora"/>
                <a:ea typeface="Lora"/>
                <a:cs typeface="Lora"/>
                <a:sym typeface="Lora"/>
              </a:rPr>
              <a:t>(Irritative)</a:t>
            </a:r>
            <a:endParaRPr b="1">
              <a:latin typeface="Lora"/>
              <a:ea typeface="Lora"/>
              <a:cs typeface="Lora"/>
              <a:sym typeface="Lora"/>
            </a:endParaRPr>
          </a:p>
        </p:txBody>
      </p:sp>
      <p:sp>
        <p:nvSpPr>
          <p:cNvPr id="503" name="Google Shape;503;p23"/>
          <p:cNvSpPr txBox="1"/>
          <p:nvPr/>
        </p:nvSpPr>
        <p:spPr>
          <a:xfrm>
            <a:off x="714875" y="6225838"/>
            <a:ext cx="2297100" cy="3317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F6AE9A"/>
                </a:solidFill>
                <a:latin typeface="Mada"/>
                <a:ea typeface="Mada"/>
                <a:cs typeface="Mada"/>
                <a:sym typeface="Mada"/>
              </a:rPr>
              <a:t>F</a:t>
            </a:r>
            <a:r>
              <a:rPr b="1" lang="en-GB" sz="1000">
                <a:latin typeface="Mada"/>
                <a:ea typeface="Mada"/>
                <a:cs typeface="Mada"/>
                <a:sym typeface="Mada"/>
              </a:rPr>
              <a:t>requency:</a:t>
            </a:r>
            <a:r>
              <a:rPr lang="en-GB" sz="1000">
                <a:latin typeface="Mada"/>
                <a:ea typeface="Mada"/>
                <a:cs typeface="Mada"/>
                <a:sym typeface="Mada"/>
              </a:rPr>
              <a:t> </a:t>
            </a:r>
            <a:r>
              <a:rPr lang="en-GB" sz="1000">
                <a:solidFill>
                  <a:srgbClr val="1C4588"/>
                </a:solidFill>
                <a:latin typeface="Mada"/>
                <a:ea typeface="Mada"/>
                <a:cs typeface="Mada"/>
                <a:sym typeface="Mada"/>
              </a:rPr>
              <a:t>may be caused by an actual decrease in the capacity of the bladder or by a decrease in the functional capacity of the bladder</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solidFill>
                  <a:srgbClr val="F6AE9A"/>
                </a:solidFill>
                <a:latin typeface="Mada"/>
                <a:ea typeface="Mada"/>
                <a:cs typeface="Mada"/>
                <a:sym typeface="Mada"/>
              </a:rPr>
              <a:t>U</a:t>
            </a:r>
            <a:r>
              <a:rPr b="1" lang="en-GB" sz="1000">
                <a:latin typeface="Mada"/>
                <a:ea typeface="Mada"/>
                <a:cs typeface="Mada"/>
                <a:sym typeface="Mada"/>
              </a:rPr>
              <a:t>rgency:</a:t>
            </a:r>
            <a:r>
              <a:rPr lang="en-GB" sz="1000">
                <a:solidFill>
                  <a:srgbClr val="1C4588"/>
                </a:solidFill>
                <a:latin typeface="Mada"/>
                <a:ea typeface="Mada"/>
                <a:cs typeface="Mada"/>
                <a:sym typeface="Mada"/>
              </a:rPr>
              <a:t> a sudden uncontrollable desire to void (storage problem).</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b="1" lang="en-GB" sz="1000">
                <a:solidFill>
                  <a:srgbClr val="F6AE9A"/>
                </a:solidFill>
                <a:latin typeface="Mada"/>
                <a:ea typeface="Mada"/>
                <a:cs typeface="Mada"/>
                <a:sym typeface="Mada"/>
              </a:rPr>
              <a:t>N</a:t>
            </a:r>
            <a:r>
              <a:rPr b="1" lang="en-GB" sz="1000">
                <a:solidFill>
                  <a:schemeClr val="dk1"/>
                </a:solidFill>
                <a:latin typeface="Mada"/>
                <a:ea typeface="Mada"/>
                <a:cs typeface="Mada"/>
                <a:sym typeface="Mada"/>
              </a:rPr>
              <a:t>octuria:</a:t>
            </a:r>
            <a:r>
              <a:rPr b="1" lang="en-GB" sz="1000">
                <a:solidFill>
                  <a:srgbClr val="1C4588"/>
                </a:solidFill>
                <a:latin typeface="Mada"/>
                <a:ea typeface="Mada"/>
                <a:cs typeface="Mada"/>
                <a:sym typeface="Mada"/>
              </a:rPr>
              <a:t> </a:t>
            </a:r>
            <a:r>
              <a:rPr lang="en-GB" sz="1000">
                <a:solidFill>
                  <a:srgbClr val="1C4588"/>
                </a:solidFill>
                <a:latin typeface="Mada"/>
                <a:ea typeface="Mada"/>
                <a:cs typeface="Mada"/>
                <a:sym typeface="Mada"/>
              </a:rPr>
              <a:t>night-time frequency may be a result of renal disorders leading to a decrease in the concentrating ability of the kidney, or due to excessive intake of fluids, caffeine or alcohol before bedtime.</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100">
              <a:solidFill>
                <a:srgbClr val="1C4588"/>
              </a:solidFill>
              <a:latin typeface="Mada"/>
              <a:ea typeface="Mada"/>
              <a:cs typeface="Mada"/>
              <a:sym typeface="Mada"/>
            </a:endParaRPr>
          </a:p>
          <a:p>
            <a:pPr indent="0" lvl="0" marL="0" rtl="0" algn="l">
              <a:spcBef>
                <a:spcPts val="0"/>
              </a:spcBef>
              <a:spcAft>
                <a:spcPts val="0"/>
              </a:spcAft>
              <a:buClr>
                <a:srgbClr val="000000"/>
              </a:buClr>
              <a:buSzPts val="1100"/>
              <a:buFont typeface="Arial"/>
              <a:buNone/>
            </a:pPr>
            <a:r>
              <a:rPr b="1" lang="en-GB" sz="1000">
                <a:latin typeface="Mada"/>
                <a:ea typeface="Mada"/>
                <a:cs typeface="Mada"/>
                <a:sym typeface="Mada"/>
              </a:rPr>
              <a:t>incontinence:</a:t>
            </a:r>
            <a:r>
              <a:rPr lang="en-GB" sz="1000">
                <a:solidFill>
                  <a:srgbClr val="1C4588"/>
                </a:solidFill>
                <a:latin typeface="Mada"/>
                <a:ea typeface="Mada"/>
                <a:cs typeface="Mada"/>
                <a:sym typeface="Mada"/>
              </a:rPr>
              <a:t> passage of urine occurs without warning and without any precipitating factors. Urge incontinence is associated with urgency and is seen in acute inflammatory conditions, patients with upper motor neuron injuries and in individuals with an overactive bladder.</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Pain</a:t>
            </a:r>
            <a:endParaRPr b="1" sz="1000">
              <a:latin typeface="Mada"/>
              <a:ea typeface="Mada"/>
              <a:cs typeface="Mada"/>
              <a:sym typeface="Mada"/>
            </a:endParaRPr>
          </a:p>
        </p:txBody>
      </p:sp>
      <p:sp>
        <p:nvSpPr>
          <p:cNvPr id="504" name="Google Shape;504;p23"/>
          <p:cNvSpPr/>
          <p:nvPr/>
        </p:nvSpPr>
        <p:spPr>
          <a:xfrm>
            <a:off x="4477200" y="5960026"/>
            <a:ext cx="2670300" cy="4399500"/>
          </a:xfrm>
          <a:prstGeom prst="roundRect">
            <a:avLst>
              <a:gd fmla="val 16667" name="adj"/>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200">
              <a:latin typeface="Mada"/>
              <a:ea typeface="Mada"/>
              <a:cs typeface="Mada"/>
              <a:sym typeface="Mada"/>
            </a:endParaRPr>
          </a:p>
        </p:txBody>
      </p:sp>
      <p:sp>
        <p:nvSpPr>
          <p:cNvPr id="505" name="Google Shape;505;p23"/>
          <p:cNvSpPr/>
          <p:nvPr/>
        </p:nvSpPr>
        <p:spPr>
          <a:xfrm>
            <a:off x="5034963" y="5703548"/>
            <a:ext cx="1552200" cy="483300"/>
          </a:xfrm>
          <a:prstGeom prst="roundRect">
            <a:avLst>
              <a:gd fmla="val 16667" name="adj"/>
            </a:avLst>
          </a:prstGeom>
          <a:solidFill>
            <a:srgbClr val="EDF6F9"/>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a:latin typeface="Lora"/>
                <a:ea typeface="Lora"/>
                <a:cs typeface="Lora"/>
                <a:sym typeface="Lora"/>
              </a:rPr>
              <a:t>Voiding</a:t>
            </a:r>
            <a:endParaRPr b="1">
              <a:latin typeface="Lora"/>
              <a:ea typeface="Lora"/>
              <a:cs typeface="Lora"/>
              <a:sym typeface="Lora"/>
            </a:endParaRPr>
          </a:p>
          <a:p>
            <a:pPr indent="0" lvl="0" marL="0" rtl="0" algn="ctr">
              <a:spcBef>
                <a:spcPts val="0"/>
              </a:spcBef>
              <a:spcAft>
                <a:spcPts val="0"/>
              </a:spcAft>
              <a:buNone/>
            </a:pPr>
            <a:r>
              <a:rPr lang="en-GB" sz="1000">
                <a:latin typeface="Lora"/>
                <a:ea typeface="Lora"/>
                <a:cs typeface="Lora"/>
                <a:sym typeface="Lora"/>
              </a:rPr>
              <a:t>(Obstructive)</a:t>
            </a:r>
            <a:endParaRPr b="1">
              <a:latin typeface="Lora"/>
              <a:ea typeface="Lora"/>
              <a:cs typeface="Lora"/>
              <a:sym typeface="Lora"/>
            </a:endParaRPr>
          </a:p>
        </p:txBody>
      </p:sp>
      <p:sp>
        <p:nvSpPr>
          <p:cNvPr id="506" name="Google Shape;506;p23"/>
          <p:cNvSpPr txBox="1"/>
          <p:nvPr/>
        </p:nvSpPr>
        <p:spPr>
          <a:xfrm>
            <a:off x="4484375" y="6225850"/>
            <a:ext cx="2511000" cy="37185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SzPts val="1000"/>
              <a:buFont typeface="Mada"/>
              <a:buChar char="●"/>
            </a:pPr>
            <a:r>
              <a:rPr b="1" lang="en-GB" sz="1000">
                <a:solidFill>
                  <a:srgbClr val="F6AE9A"/>
                </a:solidFill>
                <a:latin typeface="Mada"/>
                <a:ea typeface="Mada"/>
                <a:cs typeface="Mada"/>
                <a:sym typeface="Mada"/>
              </a:rPr>
              <a:t>W</a:t>
            </a:r>
            <a:r>
              <a:rPr b="1" lang="en-GB" sz="1000">
                <a:solidFill>
                  <a:schemeClr val="dk1"/>
                </a:solidFill>
                <a:latin typeface="Mada"/>
                <a:ea typeface="Mada"/>
                <a:cs typeface="Mada"/>
                <a:sym typeface="Mada"/>
              </a:rPr>
              <a:t>eak stream:</a:t>
            </a:r>
            <a:r>
              <a:rPr b="1" lang="en-GB" sz="1000">
                <a:solidFill>
                  <a:srgbClr val="6AA84F"/>
                </a:solidFill>
                <a:latin typeface="Mada"/>
                <a:ea typeface="Mada"/>
                <a:cs typeface="Mada"/>
                <a:sym typeface="Mada"/>
              </a:rPr>
              <a:t> </a:t>
            </a:r>
            <a:r>
              <a:rPr lang="en-GB" sz="1000">
                <a:solidFill>
                  <a:srgbClr val="999999"/>
                </a:solidFill>
                <a:latin typeface="Mada"/>
                <a:ea typeface="Mada"/>
                <a:cs typeface="Mada"/>
                <a:sym typeface="Mada"/>
              </a:rPr>
              <a:t>poor stream</a:t>
            </a:r>
            <a:r>
              <a:rPr lang="en-GB" sz="1000">
                <a:solidFill>
                  <a:srgbClr val="6AA84F"/>
                </a:solidFill>
                <a:latin typeface="Mada"/>
                <a:ea typeface="Mada"/>
                <a:cs typeface="Mada"/>
                <a:sym typeface="Mada"/>
              </a:rPr>
              <a:t>, they have to strain and increase pressure.</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F6AE9A"/>
                </a:solidFill>
                <a:latin typeface="Mada"/>
                <a:ea typeface="Mada"/>
                <a:cs typeface="Mada"/>
                <a:sym typeface="Mada"/>
              </a:rPr>
              <a:t>I</a:t>
            </a:r>
            <a:r>
              <a:rPr b="1" lang="en-GB" sz="1000">
                <a:solidFill>
                  <a:schemeClr val="dk1"/>
                </a:solidFill>
                <a:latin typeface="Mada"/>
                <a:ea typeface="Mada"/>
                <a:cs typeface="Mada"/>
                <a:sym typeface="Mada"/>
              </a:rPr>
              <a:t>ntermittency:</a:t>
            </a:r>
            <a:r>
              <a:rPr lang="en-GB" sz="1000">
                <a:solidFill>
                  <a:schemeClr val="dk1"/>
                </a:solidFill>
                <a:latin typeface="Mada"/>
                <a:ea typeface="Mada"/>
                <a:cs typeface="Mada"/>
                <a:sym typeface="Mada"/>
              </a:rPr>
              <a:t> </a:t>
            </a:r>
            <a:r>
              <a:rPr lang="en-GB" sz="1000">
                <a:solidFill>
                  <a:srgbClr val="6AA84F"/>
                </a:solidFill>
                <a:latin typeface="Mada"/>
                <a:ea typeface="Mada"/>
                <a:cs typeface="Mada"/>
                <a:sym typeface="Mada"/>
              </a:rPr>
              <a:t>Urine starts and stops, starts and stops</a:t>
            </a:r>
            <a:endParaRPr sz="1000">
              <a:solidFill>
                <a:srgbClr val="6AA84F"/>
              </a:solidFill>
              <a:latin typeface="Mada"/>
              <a:ea typeface="Mada"/>
              <a:cs typeface="Mada"/>
              <a:sym typeface="Mada"/>
            </a:endParaRPr>
          </a:p>
          <a:p>
            <a:pPr indent="0" lvl="0" marL="0" rtl="0" algn="l">
              <a:spcBef>
                <a:spcPts val="0"/>
              </a:spcBef>
              <a:spcAft>
                <a:spcPts val="0"/>
              </a:spcAft>
              <a:buNone/>
            </a:pPr>
            <a:r>
              <a:t/>
            </a:r>
            <a:endParaRPr b="1"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F6AE9A"/>
                </a:solidFill>
                <a:latin typeface="Mada"/>
                <a:ea typeface="Mada"/>
                <a:cs typeface="Mada"/>
                <a:sym typeface="Mada"/>
              </a:rPr>
              <a:t>S</a:t>
            </a:r>
            <a:r>
              <a:rPr b="1" lang="en-GB" sz="1000">
                <a:latin typeface="Mada"/>
                <a:ea typeface="Mada"/>
                <a:cs typeface="Mada"/>
                <a:sym typeface="Mada"/>
              </a:rPr>
              <a:t>training to void</a:t>
            </a:r>
            <a:endParaRPr b="1" sz="1000">
              <a:latin typeface="Mada"/>
              <a:ea typeface="Mada"/>
              <a:cs typeface="Mada"/>
              <a:sym typeface="Mada"/>
            </a:endParaRPr>
          </a:p>
          <a:p>
            <a:pPr indent="-292100" lvl="1" marL="914400" rtl="0" algn="l">
              <a:spcBef>
                <a:spcPts val="0"/>
              </a:spcBef>
              <a:spcAft>
                <a:spcPts val="0"/>
              </a:spcAft>
              <a:buSzPts val="1000"/>
              <a:buFont typeface="Mada"/>
              <a:buChar char="○"/>
            </a:pPr>
            <a:r>
              <a:rPr b="1" lang="en-GB" sz="1000">
                <a:latin typeface="Mada"/>
                <a:ea typeface="Mada"/>
                <a:cs typeface="Mada"/>
                <a:sym typeface="Mada"/>
              </a:rPr>
              <a:t>Hesitancy:</a:t>
            </a:r>
            <a:r>
              <a:rPr lang="en-GB" sz="1000">
                <a:solidFill>
                  <a:srgbClr val="1C4588"/>
                </a:solidFill>
                <a:latin typeface="Mada"/>
                <a:ea typeface="Mada"/>
                <a:cs typeface="Mada"/>
                <a:sym typeface="Mada"/>
              </a:rPr>
              <a:t> poor stream </a:t>
            </a:r>
            <a:r>
              <a:rPr lang="en-GB" sz="1000">
                <a:solidFill>
                  <a:srgbClr val="B7B7B7"/>
                </a:solidFill>
                <a:latin typeface="Mada"/>
                <a:ea typeface="Mada"/>
                <a:cs typeface="Mada"/>
                <a:sym typeface="Mada"/>
              </a:rPr>
              <a:t>(delay in starting the stream)</a:t>
            </a:r>
            <a:r>
              <a:rPr lang="en-GB" sz="1000">
                <a:solidFill>
                  <a:srgbClr val="1C4588"/>
                </a:solidFill>
                <a:latin typeface="Mada"/>
                <a:ea typeface="Mada"/>
                <a:cs typeface="Mada"/>
                <a:sym typeface="Mada"/>
              </a:rPr>
              <a:t> and dribbling (obstruction symptoms).</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Incomplete Emptying</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Urinary Retention</a:t>
            </a:r>
            <a:endParaRPr b="1" sz="1000">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Oliguria:</a:t>
            </a:r>
            <a:r>
              <a:rPr lang="en-GB" sz="1000">
                <a:solidFill>
                  <a:srgbClr val="1C4588"/>
                </a:solidFill>
                <a:latin typeface="Mada"/>
                <a:ea typeface="Mada"/>
                <a:cs typeface="Mada"/>
                <a:sym typeface="Mada"/>
              </a:rPr>
              <a:t> decreased urinary output.</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b="1" lang="en-GB" sz="1000">
                <a:solidFill>
                  <a:srgbClr val="1C4588"/>
                </a:solidFill>
                <a:latin typeface="Mada"/>
                <a:ea typeface="Mada"/>
                <a:cs typeface="Mada"/>
                <a:sym typeface="Mada"/>
              </a:rPr>
              <a:t>anuria:</a:t>
            </a:r>
            <a:r>
              <a:rPr lang="en-GB" sz="1000">
                <a:solidFill>
                  <a:srgbClr val="1C4588"/>
                </a:solidFill>
                <a:latin typeface="Mada"/>
                <a:ea typeface="Mada"/>
                <a:cs typeface="Mada"/>
                <a:sym typeface="Mada"/>
              </a:rPr>
              <a:t> complete absence of urine output</a:t>
            </a:r>
            <a:endParaRPr sz="1000">
              <a:solidFill>
                <a:srgbClr val="1C4588"/>
              </a:solidFill>
              <a:latin typeface="Mada"/>
              <a:ea typeface="Mada"/>
              <a:cs typeface="Mada"/>
              <a:sym typeface="Mada"/>
            </a:endParaRPr>
          </a:p>
          <a:p>
            <a:pPr indent="0" lvl="0" marL="0" rtl="0" algn="l">
              <a:spcBef>
                <a:spcPts val="0"/>
              </a:spcBef>
              <a:spcAft>
                <a:spcPts val="0"/>
              </a:spcAft>
              <a:buNone/>
            </a:pPr>
            <a:r>
              <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Post void dribbling</a:t>
            </a:r>
            <a:endParaRPr b="1" sz="1000">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b="1" sz="1000">
              <a:latin typeface="Mada"/>
              <a:ea typeface="Mada"/>
              <a:cs typeface="Mada"/>
              <a:sym typeface="Mada"/>
            </a:endParaRPr>
          </a:p>
        </p:txBody>
      </p:sp>
      <p:sp>
        <p:nvSpPr>
          <p:cNvPr id="507" name="Google Shape;507;p23"/>
          <p:cNvSpPr/>
          <p:nvPr/>
        </p:nvSpPr>
        <p:spPr>
          <a:xfrm>
            <a:off x="3343853" y="6792930"/>
            <a:ext cx="264691" cy="361932"/>
          </a:xfrm>
          <a:custGeom>
            <a:rect b="b" l="l" r="r" t="t"/>
            <a:pathLst>
              <a:path extrusionOk="0" h="7571" w="5101">
                <a:moveTo>
                  <a:pt x="4580" y="1"/>
                </a:moveTo>
                <a:cubicBezTo>
                  <a:pt x="4577" y="1"/>
                  <a:pt x="4574" y="1"/>
                  <a:pt x="4571" y="1"/>
                </a:cubicBezTo>
                <a:lnTo>
                  <a:pt x="561" y="81"/>
                </a:lnTo>
                <a:cubicBezTo>
                  <a:pt x="281" y="86"/>
                  <a:pt x="57" y="313"/>
                  <a:pt x="54" y="593"/>
                </a:cubicBezTo>
                <a:lnTo>
                  <a:pt x="3" y="7050"/>
                </a:lnTo>
                <a:cubicBezTo>
                  <a:pt x="1" y="7336"/>
                  <a:pt x="233" y="7570"/>
                  <a:pt x="520" y="7570"/>
                </a:cubicBezTo>
                <a:lnTo>
                  <a:pt x="1522" y="7570"/>
                </a:lnTo>
                <a:cubicBezTo>
                  <a:pt x="1813" y="7570"/>
                  <a:pt x="2045" y="7332"/>
                  <a:pt x="2039" y="7042"/>
                </a:cubicBezTo>
                <a:lnTo>
                  <a:pt x="2013" y="5750"/>
                </a:lnTo>
                <a:cubicBezTo>
                  <a:pt x="2006" y="5463"/>
                  <a:pt x="2235" y="5226"/>
                  <a:pt x="2523" y="5222"/>
                </a:cubicBezTo>
                <a:lnTo>
                  <a:pt x="3840" y="5206"/>
                </a:lnTo>
                <a:cubicBezTo>
                  <a:pt x="4138" y="5202"/>
                  <a:pt x="4372" y="4947"/>
                  <a:pt x="4349" y="4649"/>
                </a:cubicBezTo>
                <a:lnTo>
                  <a:pt x="4270" y="3611"/>
                </a:lnTo>
                <a:cubicBezTo>
                  <a:pt x="4249" y="3342"/>
                  <a:pt x="4024" y="3134"/>
                  <a:pt x="3756" y="3134"/>
                </a:cubicBezTo>
                <a:cubicBezTo>
                  <a:pt x="3753" y="3134"/>
                  <a:pt x="3750" y="3134"/>
                  <a:pt x="3748" y="3134"/>
                </a:cubicBezTo>
                <a:lnTo>
                  <a:pt x="2475" y="3150"/>
                </a:lnTo>
                <a:cubicBezTo>
                  <a:pt x="2473" y="3150"/>
                  <a:pt x="2470" y="3150"/>
                  <a:pt x="2467" y="3150"/>
                </a:cubicBezTo>
                <a:cubicBezTo>
                  <a:pt x="2187" y="3150"/>
                  <a:pt x="1957" y="2925"/>
                  <a:pt x="1952" y="2644"/>
                </a:cubicBezTo>
                <a:cubicBezTo>
                  <a:pt x="1947" y="2359"/>
                  <a:pt x="2171" y="2124"/>
                  <a:pt x="2455" y="2117"/>
                </a:cubicBezTo>
                <a:lnTo>
                  <a:pt x="4597" y="2055"/>
                </a:lnTo>
                <a:cubicBezTo>
                  <a:pt x="4877" y="2047"/>
                  <a:pt x="5101" y="1819"/>
                  <a:pt x="5097" y="1540"/>
                </a:cubicBezTo>
                <a:lnTo>
                  <a:pt x="5097" y="518"/>
                </a:lnTo>
                <a:cubicBezTo>
                  <a:pt x="5097" y="232"/>
                  <a:pt x="4865" y="1"/>
                  <a:pt x="4580"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23"/>
          <p:cNvSpPr/>
          <p:nvPr/>
        </p:nvSpPr>
        <p:spPr>
          <a:xfrm>
            <a:off x="3299227" y="6806507"/>
            <a:ext cx="398204" cy="56745"/>
          </a:xfrm>
          <a:custGeom>
            <a:rect b="b" l="l" r="r" t="t"/>
            <a:pathLst>
              <a:path extrusionOk="0" h="1187" w="7674">
                <a:moveTo>
                  <a:pt x="7459" y="0"/>
                </a:moveTo>
                <a:cubicBezTo>
                  <a:pt x="7428" y="0"/>
                  <a:pt x="7397" y="10"/>
                  <a:pt x="7367" y="34"/>
                </a:cubicBezTo>
                <a:cubicBezTo>
                  <a:pt x="6872" y="446"/>
                  <a:pt x="6248" y="509"/>
                  <a:pt x="5635" y="597"/>
                </a:cubicBezTo>
                <a:cubicBezTo>
                  <a:pt x="4990" y="691"/>
                  <a:pt x="4344" y="789"/>
                  <a:pt x="3695" y="861"/>
                </a:cubicBezTo>
                <a:cubicBezTo>
                  <a:pt x="3465" y="886"/>
                  <a:pt x="3239" y="901"/>
                  <a:pt x="3016" y="901"/>
                </a:cubicBezTo>
                <a:cubicBezTo>
                  <a:pt x="2620" y="901"/>
                  <a:pt x="2230" y="855"/>
                  <a:pt x="1832" y="740"/>
                </a:cubicBezTo>
                <a:cubicBezTo>
                  <a:pt x="1300" y="587"/>
                  <a:pt x="791" y="381"/>
                  <a:pt x="242" y="289"/>
                </a:cubicBezTo>
                <a:cubicBezTo>
                  <a:pt x="233" y="287"/>
                  <a:pt x="223" y="286"/>
                  <a:pt x="215" y="286"/>
                </a:cubicBezTo>
                <a:cubicBezTo>
                  <a:pt x="60" y="286"/>
                  <a:pt x="1" y="530"/>
                  <a:pt x="167" y="558"/>
                </a:cubicBezTo>
                <a:cubicBezTo>
                  <a:pt x="852" y="672"/>
                  <a:pt x="1480" y="972"/>
                  <a:pt x="2156" y="1113"/>
                </a:cubicBezTo>
                <a:cubicBezTo>
                  <a:pt x="2414" y="1166"/>
                  <a:pt x="2673" y="1187"/>
                  <a:pt x="2933" y="1187"/>
                </a:cubicBezTo>
                <a:cubicBezTo>
                  <a:pt x="3344" y="1187"/>
                  <a:pt x="3755" y="1135"/>
                  <a:pt x="4165" y="1082"/>
                </a:cubicBezTo>
                <a:cubicBezTo>
                  <a:pt x="5257" y="939"/>
                  <a:pt x="6678" y="970"/>
                  <a:pt x="7565" y="233"/>
                </a:cubicBezTo>
                <a:cubicBezTo>
                  <a:pt x="7674" y="142"/>
                  <a:pt x="7574" y="0"/>
                  <a:pt x="745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23"/>
          <p:cNvSpPr/>
          <p:nvPr/>
        </p:nvSpPr>
        <p:spPr>
          <a:xfrm>
            <a:off x="3310643" y="6954277"/>
            <a:ext cx="374542" cy="40443"/>
          </a:xfrm>
          <a:custGeom>
            <a:rect b="b" l="l" r="r" t="t"/>
            <a:pathLst>
              <a:path extrusionOk="0" h="846" w="7218">
                <a:moveTo>
                  <a:pt x="7010" y="1"/>
                </a:moveTo>
                <a:cubicBezTo>
                  <a:pt x="6988" y="1"/>
                  <a:pt x="6964" y="7"/>
                  <a:pt x="6941" y="20"/>
                </a:cubicBezTo>
                <a:cubicBezTo>
                  <a:pt x="6073" y="491"/>
                  <a:pt x="5117" y="566"/>
                  <a:pt x="4153" y="566"/>
                </a:cubicBezTo>
                <a:cubicBezTo>
                  <a:pt x="4009" y="566"/>
                  <a:pt x="3864" y="564"/>
                  <a:pt x="3720" y="562"/>
                </a:cubicBezTo>
                <a:cubicBezTo>
                  <a:pt x="2553" y="543"/>
                  <a:pt x="1389" y="512"/>
                  <a:pt x="241" y="288"/>
                </a:cubicBezTo>
                <a:cubicBezTo>
                  <a:pt x="230" y="286"/>
                  <a:pt x="220" y="285"/>
                  <a:pt x="210" y="285"/>
                </a:cubicBezTo>
                <a:cubicBezTo>
                  <a:pt x="56" y="285"/>
                  <a:pt x="1" y="525"/>
                  <a:pt x="166" y="558"/>
                </a:cubicBezTo>
                <a:cubicBezTo>
                  <a:pt x="1405" y="799"/>
                  <a:pt x="2667" y="830"/>
                  <a:pt x="3925" y="844"/>
                </a:cubicBezTo>
                <a:cubicBezTo>
                  <a:pt x="4001" y="845"/>
                  <a:pt x="4076" y="846"/>
                  <a:pt x="4151" y="846"/>
                </a:cubicBezTo>
                <a:cubicBezTo>
                  <a:pt x="5168" y="846"/>
                  <a:pt x="6171" y="757"/>
                  <a:pt x="7083" y="261"/>
                </a:cubicBezTo>
                <a:cubicBezTo>
                  <a:pt x="7218" y="188"/>
                  <a:pt x="7135" y="1"/>
                  <a:pt x="7010"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23"/>
          <p:cNvSpPr/>
          <p:nvPr/>
        </p:nvSpPr>
        <p:spPr>
          <a:xfrm>
            <a:off x="3335567" y="7083736"/>
            <a:ext cx="260436" cy="35089"/>
          </a:xfrm>
          <a:custGeom>
            <a:rect b="b" l="l" r="r" t="t"/>
            <a:pathLst>
              <a:path extrusionOk="0" h="734" w="5019">
                <a:moveTo>
                  <a:pt x="4823" y="0"/>
                </a:moveTo>
                <a:cubicBezTo>
                  <a:pt x="4811" y="0"/>
                  <a:pt x="4798" y="2"/>
                  <a:pt x="4784" y="6"/>
                </a:cubicBezTo>
                <a:cubicBezTo>
                  <a:pt x="4002" y="215"/>
                  <a:pt x="3201" y="330"/>
                  <a:pt x="2391" y="353"/>
                </a:cubicBezTo>
                <a:cubicBezTo>
                  <a:pt x="2088" y="362"/>
                  <a:pt x="1805" y="388"/>
                  <a:pt x="1507" y="419"/>
                </a:cubicBezTo>
                <a:cubicBezTo>
                  <a:pt x="1445" y="426"/>
                  <a:pt x="1385" y="429"/>
                  <a:pt x="1326" y="429"/>
                </a:cubicBezTo>
                <a:cubicBezTo>
                  <a:pt x="943" y="429"/>
                  <a:pt x="604" y="310"/>
                  <a:pt x="218" y="310"/>
                </a:cubicBezTo>
                <a:cubicBezTo>
                  <a:pt x="206" y="310"/>
                  <a:pt x="194" y="311"/>
                  <a:pt x="182" y="311"/>
                </a:cubicBezTo>
                <a:cubicBezTo>
                  <a:pt x="1" y="315"/>
                  <a:pt x="0" y="591"/>
                  <a:pt x="178" y="591"/>
                </a:cubicBezTo>
                <a:cubicBezTo>
                  <a:pt x="179" y="591"/>
                  <a:pt x="180" y="591"/>
                  <a:pt x="181" y="591"/>
                </a:cubicBezTo>
                <a:cubicBezTo>
                  <a:pt x="190" y="591"/>
                  <a:pt x="200" y="591"/>
                  <a:pt x="210" y="591"/>
                </a:cubicBezTo>
                <a:cubicBezTo>
                  <a:pt x="585" y="591"/>
                  <a:pt x="929" y="733"/>
                  <a:pt x="1302" y="733"/>
                </a:cubicBezTo>
                <a:cubicBezTo>
                  <a:pt x="1318" y="733"/>
                  <a:pt x="1335" y="733"/>
                  <a:pt x="1352" y="732"/>
                </a:cubicBezTo>
                <a:cubicBezTo>
                  <a:pt x="1770" y="717"/>
                  <a:pt x="2195" y="644"/>
                  <a:pt x="2619" y="624"/>
                </a:cubicBezTo>
                <a:cubicBezTo>
                  <a:pt x="3375" y="587"/>
                  <a:pt x="4126" y="470"/>
                  <a:pt x="4859" y="276"/>
                </a:cubicBezTo>
                <a:cubicBezTo>
                  <a:pt x="5019" y="234"/>
                  <a:pt x="4968" y="0"/>
                  <a:pt x="482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23"/>
          <p:cNvSpPr/>
          <p:nvPr/>
        </p:nvSpPr>
        <p:spPr>
          <a:xfrm>
            <a:off x="3334764" y="7010401"/>
            <a:ext cx="76901" cy="71468"/>
          </a:xfrm>
          <a:custGeom>
            <a:rect b="b" l="l" r="r" t="t"/>
            <a:pathLst>
              <a:path extrusionOk="0" h="1495" w="1482">
                <a:moveTo>
                  <a:pt x="1144" y="0"/>
                </a:moveTo>
                <a:cubicBezTo>
                  <a:pt x="1122" y="0"/>
                  <a:pt x="1098" y="6"/>
                  <a:pt x="1073" y="19"/>
                </a:cubicBezTo>
                <a:cubicBezTo>
                  <a:pt x="1072" y="20"/>
                  <a:pt x="1072" y="20"/>
                  <a:pt x="1072" y="20"/>
                </a:cubicBezTo>
                <a:lnTo>
                  <a:pt x="1072" y="20"/>
                </a:lnTo>
                <a:lnTo>
                  <a:pt x="1072" y="19"/>
                </a:lnTo>
                <a:cubicBezTo>
                  <a:pt x="1070" y="20"/>
                  <a:pt x="1069" y="21"/>
                  <a:pt x="1068" y="22"/>
                </a:cubicBezTo>
                <a:lnTo>
                  <a:pt x="1068" y="22"/>
                </a:lnTo>
                <a:cubicBezTo>
                  <a:pt x="1031" y="42"/>
                  <a:pt x="995" y="62"/>
                  <a:pt x="959" y="83"/>
                </a:cubicBezTo>
                <a:lnTo>
                  <a:pt x="959" y="83"/>
                </a:lnTo>
                <a:cubicBezTo>
                  <a:pt x="724" y="193"/>
                  <a:pt x="445" y="197"/>
                  <a:pt x="204" y="304"/>
                </a:cubicBezTo>
                <a:cubicBezTo>
                  <a:pt x="61" y="366"/>
                  <a:pt x="152" y="558"/>
                  <a:pt x="287" y="558"/>
                </a:cubicBezTo>
                <a:cubicBezTo>
                  <a:pt x="304" y="558"/>
                  <a:pt x="321" y="555"/>
                  <a:pt x="339" y="548"/>
                </a:cubicBezTo>
                <a:lnTo>
                  <a:pt x="339" y="548"/>
                </a:lnTo>
                <a:cubicBezTo>
                  <a:pt x="241" y="642"/>
                  <a:pt x="147" y="742"/>
                  <a:pt x="60" y="848"/>
                </a:cubicBezTo>
                <a:cubicBezTo>
                  <a:pt x="6" y="914"/>
                  <a:pt x="0" y="1023"/>
                  <a:pt x="87" y="1068"/>
                </a:cubicBezTo>
                <a:cubicBezTo>
                  <a:pt x="163" y="1107"/>
                  <a:pt x="244" y="1122"/>
                  <a:pt x="328" y="1122"/>
                </a:cubicBezTo>
                <a:cubicBezTo>
                  <a:pt x="540" y="1122"/>
                  <a:pt x="773" y="1026"/>
                  <a:pt x="994" y="963"/>
                </a:cubicBezTo>
                <a:lnTo>
                  <a:pt x="994" y="963"/>
                </a:lnTo>
                <a:cubicBezTo>
                  <a:pt x="931" y="1074"/>
                  <a:pt x="881" y="1193"/>
                  <a:pt x="844" y="1322"/>
                </a:cubicBezTo>
                <a:cubicBezTo>
                  <a:pt x="813" y="1426"/>
                  <a:pt x="898" y="1494"/>
                  <a:pt x="983" y="1494"/>
                </a:cubicBezTo>
                <a:cubicBezTo>
                  <a:pt x="1038" y="1494"/>
                  <a:pt x="1094" y="1465"/>
                  <a:pt x="1114" y="1396"/>
                </a:cubicBezTo>
                <a:cubicBezTo>
                  <a:pt x="1172" y="1195"/>
                  <a:pt x="1263" y="1026"/>
                  <a:pt x="1402" y="870"/>
                </a:cubicBezTo>
                <a:cubicBezTo>
                  <a:pt x="1482" y="781"/>
                  <a:pt x="1430" y="632"/>
                  <a:pt x="1304" y="630"/>
                </a:cubicBezTo>
                <a:cubicBezTo>
                  <a:pt x="1301" y="630"/>
                  <a:pt x="1298" y="630"/>
                  <a:pt x="1295" y="630"/>
                </a:cubicBezTo>
                <a:cubicBezTo>
                  <a:pt x="1128" y="630"/>
                  <a:pt x="972" y="660"/>
                  <a:pt x="809" y="706"/>
                </a:cubicBezTo>
                <a:cubicBezTo>
                  <a:pt x="733" y="728"/>
                  <a:pt x="592" y="788"/>
                  <a:pt x="462" y="821"/>
                </a:cubicBezTo>
                <a:lnTo>
                  <a:pt x="462" y="821"/>
                </a:lnTo>
                <a:cubicBezTo>
                  <a:pt x="648" y="633"/>
                  <a:pt x="855" y="471"/>
                  <a:pt x="1084" y="334"/>
                </a:cubicBezTo>
                <a:lnTo>
                  <a:pt x="1084" y="334"/>
                </a:lnTo>
                <a:cubicBezTo>
                  <a:pt x="1129" y="314"/>
                  <a:pt x="1173" y="290"/>
                  <a:pt x="1215" y="261"/>
                </a:cubicBezTo>
                <a:cubicBezTo>
                  <a:pt x="1339" y="176"/>
                  <a:pt x="1266" y="0"/>
                  <a:pt x="114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3"/>
          <p:cNvSpPr/>
          <p:nvPr/>
        </p:nvSpPr>
        <p:spPr>
          <a:xfrm>
            <a:off x="3328174" y="6875826"/>
            <a:ext cx="82090" cy="89395"/>
          </a:xfrm>
          <a:custGeom>
            <a:rect b="b" l="l" r="r" t="t"/>
            <a:pathLst>
              <a:path extrusionOk="0" h="1870" w="1582">
                <a:moveTo>
                  <a:pt x="989" y="0"/>
                </a:moveTo>
                <a:cubicBezTo>
                  <a:pt x="718" y="0"/>
                  <a:pt x="300" y="220"/>
                  <a:pt x="146" y="292"/>
                </a:cubicBezTo>
                <a:cubicBezTo>
                  <a:pt x="1" y="355"/>
                  <a:pt x="89" y="546"/>
                  <a:pt x="222" y="546"/>
                </a:cubicBezTo>
                <a:cubicBezTo>
                  <a:pt x="242" y="546"/>
                  <a:pt x="263" y="542"/>
                  <a:pt x="284" y="532"/>
                </a:cubicBezTo>
                <a:cubicBezTo>
                  <a:pt x="453" y="455"/>
                  <a:pt x="690" y="344"/>
                  <a:pt x="903" y="307"/>
                </a:cubicBezTo>
                <a:lnTo>
                  <a:pt x="903" y="307"/>
                </a:lnTo>
                <a:cubicBezTo>
                  <a:pt x="845" y="402"/>
                  <a:pt x="747" y="549"/>
                  <a:pt x="740" y="562"/>
                </a:cubicBezTo>
                <a:cubicBezTo>
                  <a:pt x="676" y="677"/>
                  <a:pt x="629" y="788"/>
                  <a:pt x="594" y="915"/>
                </a:cubicBezTo>
                <a:cubicBezTo>
                  <a:pt x="568" y="1014"/>
                  <a:pt x="647" y="1090"/>
                  <a:pt x="738" y="1090"/>
                </a:cubicBezTo>
                <a:cubicBezTo>
                  <a:pt x="747" y="1090"/>
                  <a:pt x="757" y="1090"/>
                  <a:pt x="767" y="1088"/>
                </a:cubicBezTo>
                <a:cubicBezTo>
                  <a:pt x="904" y="1062"/>
                  <a:pt x="1042" y="1041"/>
                  <a:pt x="1180" y="1024"/>
                </a:cubicBezTo>
                <a:lnTo>
                  <a:pt x="1180" y="1024"/>
                </a:lnTo>
                <a:cubicBezTo>
                  <a:pt x="1177" y="1035"/>
                  <a:pt x="1174" y="1048"/>
                  <a:pt x="1172" y="1060"/>
                </a:cubicBezTo>
                <a:cubicBezTo>
                  <a:pt x="1128" y="1292"/>
                  <a:pt x="1069" y="1461"/>
                  <a:pt x="940" y="1663"/>
                </a:cubicBezTo>
                <a:cubicBezTo>
                  <a:pt x="872" y="1769"/>
                  <a:pt x="969" y="1870"/>
                  <a:pt x="1067" y="1870"/>
                </a:cubicBezTo>
                <a:cubicBezTo>
                  <a:pt x="1109" y="1870"/>
                  <a:pt x="1152" y="1851"/>
                  <a:pt x="1181" y="1805"/>
                </a:cubicBezTo>
                <a:cubicBezTo>
                  <a:pt x="1256" y="1688"/>
                  <a:pt x="1329" y="1572"/>
                  <a:pt x="1377" y="1443"/>
                </a:cubicBezTo>
                <a:cubicBezTo>
                  <a:pt x="1426" y="1311"/>
                  <a:pt x="1422" y="1063"/>
                  <a:pt x="1513" y="958"/>
                </a:cubicBezTo>
                <a:cubicBezTo>
                  <a:pt x="1582" y="878"/>
                  <a:pt x="1547" y="719"/>
                  <a:pt x="1428" y="719"/>
                </a:cubicBezTo>
                <a:cubicBezTo>
                  <a:pt x="1424" y="719"/>
                  <a:pt x="1419" y="719"/>
                  <a:pt x="1415" y="719"/>
                </a:cubicBezTo>
                <a:cubicBezTo>
                  <a:pt x="1261" y="733"/>
                  <a:pt x="1109" y="751"/>
                  <a:pt x="957" y="774"/>
                </a:cubicBezTo>
                <a:lnTo>
                  <a:pt x="957" y="774"/>
                </a:lnTo>
                <a:cubicBezTo>
                  <a:pt x="1040" y="618"/>
                  <a:pt x="1147" y="476"/>
                  <a:pt x="1201" y="307"/>
                </a:cubicBezTo>
                <a:cubicBezTo>
                  <a:pt x="1229" y="220"/>
                  <a:pt x="1248" y="127"/>
                  <a:pt x="1170" y="56"/>
                </a:cubicBezTo>
                <a:cubicBezTo>
                  <a:pt x="1126" y="17"/>
                  <a:pt x="1063" y="0"/>
                  <a:pt x="98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23"/>
          <p:cNvSpPr/>
          <p:nvPr/>
        </p:nvSpPr>
        <p:spPr>
          <a:xfrm>
            <a:off x="3395951" y="6799480"/>
            <a:ext cx="210206" cy="36905"/>
          </a:xfrm>
          <a:custGeom>
            <a:rect b="b" l="l" r="r" t="t"/>
            <a:pathLst>
              <a:path extrusionOk="0" h="772" w="4051">
                <a:moveTo>
                  <a:pt x="3833" y="0"/>
                </a:moveTo>
                <a:cubicBezTo>
                  <a:pt x="3812" y="0"/>
                  <a:pt x="3790" y="5"/>
                  <a:pt x="3768" y="15"/>
                </a:cubicBezTo>
                <a:cubicBezTo>
                  <a:pt x="3542" y="149"/>
                  <a:pt x="3297" y="232"/>
                  <a:pt x="3036" y="261"/>
                </a:cubicBezTo>
                <a:cubicBezTo>
                  <a:pt x="2831" y="241"/>
                  <a:pt x="2645" y="175"/>
                  <a:pt x="2478" y="60"/>
                </a:cubicBezTo>
                <a:cubicBezTo>
                  <a:pt x="2449" y="58"/>
                  <a:pt x="2426" y="57"/>
                  <a:pt x="2405" y="57"/>
                </a:cubicBezTo>
                <a:cubicBezTo>
                  <a:pt x="2370" y="57"/>
                  <a:pt x="2337" y="60"/>
                  <a:pt x="2283" y="63"/>
                </a:cubicBezTo>
                <a:cubicBezTo>
                  <a:pt x="1999" y="86"/>
                  <a:pt x="1694" y="354"/>
                  <a:pt x="1421" y="354"/>
                </a:cubicBezTo>
                <a:cubicBezTo>
                  <a:pt x="1301" y="354"/>
                  <a:pt x="1187" y="302"/>
                  <a:pt x="1083" y="154"/>
                </a:cubicBezTo>
                <a:cubicBezTo>
                  <a:pt x="1054" y="113"/>
                  <a:pt x="1007" y="85"/>
                  <a:pt x="958" y="85"/>
                </a:cubicBezTo>
                <a:cubicBezTo>
                  <a:pt x="936" y="85"/>
                  <a:pt x="913" y="91"/>
                  <a:pt x="891" y="104"/>
                </a:cubicBezTo>
                <a:cubicBezTo>
                  <a:pt x="646" y="257"/>
                  <a:pt x="399" y="393"/>
                  <a:pt x="139" y="516"/>
                </a:cubicBezTo>
                <a:cubicBezTo>
                  <a:pt x="1" y="582"/>
                  <a:pt x="88" y="772"/>
                  <a:pt x="219" y="772"/>
                </a:cubicBezTo>
                <a:cubicBezTo>
                  <a:pt x="239" y="772"/>
                  <a:pt x="260" y="767"/>
                  <a:pt x="282" y="757"/>
                </a:cubicBezTo>
                <a:cubicBezTo>
                  <a:pt x="499" y="653"/>
                  <a:pt x="708" y="542"/>
                  <a:pt x="913" y="420"/>
                </a:cubicBezTo>
                <a:lnTo>
                  <a:pt x="913" y="420"/>
                </a:lnTo>
                <a:cubicBezTo>
                  <a:pt x="974" y="552"/>
                  <a:pt x="994" y="657"/>
                  <a:pt x="1167" y="715"/>
                </a:cubicBezTo>
                <a:cubicBezTo>
                  <a:pt x="1205" y="728"/>
                  <a:pt x="1244" y="733"/>
                  <a:pt x="1283" y="733"/>
                </a:cubicBezTo>
                <a:cubicBezTo>
                  <a:pt x="1498" y="733"/>
                  <a:pt x="1726" y="568"/>
                  <a:pt x="1911" y="505"/>
                </a:cubicBezTo>
                <a:cubicBezTo>
                  <a:pt x="2076" y="450"/>
                  <a:pt x="2187" y="428"/>
                  <a:pt x="2301" y="428"/>
                </a:cubicBezTo>
                <a:cubicBezTo>
                  <a:pt x="2398" y="428"/>
                  <a:pt x="2497" y="445"/>
                  <a:pt x="2632" y="470"/>
                </a:cubicBezTo>
                <a:cubicBezTo>
                  <a:pt x="2709" y="483"/>
                  <a:pt x="2786" y="519"/>
                  <a:pt x="2867" y="532"/>
                </a:cubicBezTo>
                <a:cubicBezTo>
                  <a:pt x="2915" y="539"/>
                  <a:pt x="2964" y="543"/>
                  <a:pt x="3011" y="543"/>
                </a:cubicBezTo>
                <a:cubicBezTo>
                  <a:pt x="3329" y="543"/>
                  <a:pt x="3628" y="395"/>
                  <a:pt x="3910" y="257"/>
                </a:cubicBezTo>
                <a:cubicBezTo>
                  <a:pt x="4051" y="189"/>
                  <a:pt x="3964" y="0"/>
                  <a:pt x="383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23"/>
          <p:cNvSpPr/>
          <p:nvPr/>
        </p:nvSpPr>
        <p:spPr>
          <a:xfrm>
            <a:off x="3429057" y="7002322"/>
            <a:ext cx="124380" cy="30786"/>
          </a:xfrm>
          <a:custGeom>
            <a:rect b="b" l="l" r="r" t="t"/>
            <a:pathLst>
              <a:path extrusionOk="0" h="644" w="2397">
                <a:moveTo>
                  <a:pt x="1825" y="0"/>
                </a:moveTo>
                <a:cubicBezTo>
                  <a:pt x="1825" y="0"/>
                  <a:pt x="1824" y="0"/>
                  <a:pt x="1823" y="0"/>
                </a:cubicBezTo>
                <a:cubicBezTo>
                  <a:pt x="1635" y="0"/>
                  <a:pt x="1397" y="207"/>
                  <a:pt x="1225" y="207"/>
                </a:cubicBezTo>
                <a:cubicBezTo>
                  <a:pt x="1198" y="207"/>
                  <a:pt x="1172" y="202"/>
                  <a:pt x="1148" y="189"/>
                </a:cubicBezTo>
                <a:cubicBezTo>
                  <a:pt x="1004" y="116"/>
                  <a:pt x="965" y="30"/>
                  <a:pt x="823" y="30"/>
                </a:cubicBezTo>
                <a:cubicBezTo>
                  <a:pt x="794" y="30"/>
                  <a:pt x="761" y="33"/>
                  <a:pt x="721" y="41"/>
                </a:cubicBezTo>
                <a:cubicBezTo>
                  <a:pt x="487" y="89"/>
                  <a:pt x="251" y="225"/>
                  <a:pt x="93" y="401"/>
                </a:cubicBezTo>
                <a:cubicBezTo>
                  <a:pt x="1" y="504"/>
                  <a:pt x="95" y="644"/>
                  <a:pt x="199" y="644"/>
                </a:cubicBezTo>
                <a:cubicBezTo>
                  <a:pt x="231" y="644"/>
                  <a:pt x="263" y="631"/>
                  <a:pt x="292" y="599"/>
                </a:cubicBezTo>
                <a:cubicBezTo>
                  <a:pt x="390" y="489"/>
                  <a:pt x="546" y="373"/>
                  <a:pt x="698" y="345"/>
                </a:cubicBezTo>
                <a:cubicBezTo>
                  <a:pt x="738" y="337"/>
                  <a:pt x="766" y="334"/>
                  <a:pt x="788" y="334"/>
                </a:cubicBezTo>
                <a:cubicBezTo>
                  <a:pt x="847" y="334"/>
                  <a:pt x="861" y="361"/>
                  <a:pt x="938" y="420"/>
                </a:cubicBezTo>
                <a:cubicBezTo>
                  <a:pt x="1022" y="484"/>
                  <a:pt x="1068" y="538"/>
                  <a:pt x="1180" y="538"/>
                </a:cubicBezTo>
                <a:cubicBezTo>
                  <a:pt x="1184" y="538"/>
                  <a:pt x="1188" y="537"/>
                  <a:pt x="1192" y="537"/>
                </a:cubicBezTo>
                <a:cubicBezTo>
                  <a:pt x="1364" y="530"/>
                  <a:pt x="1514" y="367"/>
                  <a:pt x="1676" y="328"/>
                </a:cubicBezTo>
                <a:cubicBezTo>
                  <a:pt x="1707" y="320"/>
                  <a:pt x="1735" y="317"/>
                  <a:pt x="1762" y="317"/>
                </a:cubicBezTo>
                <a:cubicBezTo>
                  <a:pt x="1917" y="317"/>
                  <a:pt x="2019" y="428"/>
                  <a:pt x="2174" y="489"/>
                </a:cubicBezTo>
                <a:cubicBezTo>
                  <a:pt x="2192" y="496"/>
                  <a:pt x="2209" y="500"/>
                  <a:pt x="2225" y="500"/>
                </a:cubicBezTo>
                <a:cubicBezTo>
                  <a:pt x="2354" y="500"/>
                  <a:pt x="2397" y="278"/>
                  <a:pt x="2248" y="219"/>
                </a:cubicBezTo>
                <a:cubicBezTo>
                  <a:pt x="2080" y="153"/>
                  <a:pt x="2023" y="0"/>
                  <a:pt x="1825"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3"/>
          <p:cNvSpPr/>
          <p:nvPr/>
        </p:nvSpPr>
        <p:spPr>
          <a:xfrm>
            <a:off x="3451111" y="6950070"/>
            <a:ext cx="94336" cy="21082"/>
          </a:xfrm>
          <a:custGeom>
            <a:rect b="b" l="l" r="r" t="t"/>
            <a:pathLst>
              <a:path extrusionOk="0" h="441" w="1818">
                <a:moveTo>
                  <a:pt x="1274" y="0"/>
                </a:moveTo>
                <a:cubicBezTo>
                  <a:pt x="1149" y="0"/>
                  <a:pt x="1088" y="78"/>
                  <a:pt x="979" y="120"/>
                </a:cubicBezTo>
                <a:cubicBezTo>
                  <a:pt x="948" y="132"/>
                  <a:pt x="924" y="137"/>
                  <a:pt x="903" y="137"/>
                </a:cubicBezTo>
                <a:cubicBezTo>
                  <a:pt x="841" y="137"/>
                  <a:pt x="809" y="93"/>
                  <a:pt x="728" y="73"/>
                </a:cubicBezTo>
                <a:cubicBezTo>
                  <a:pt x="566" y="32"/>
                  <a:pt x="404" y="75"/>
                  <a:pt x="232" y="19"/>
                </a:cubicBezTo>
                <a:cubicBezTo>
                  <a:pt x="216" y="14"/>
                  <a:pt x="201" y="12"/>
                  <a:pt x="187" y="12"/>
                </a:cubicBezTo>
                <a:cubicBezTo>
                  <a:pt x="47" y="12"/>
                  <a:pt x="1" y="239"/>
                  <a:pt x="156" y="290"/>
                </a:cubicBezTo>
                <a:cubicBezTo>
                  <a:pt x="313" y="340"/>
                  <a:pt x="448" y="321"/>
                  <a:pt x="601" y="349"/>
                </a:cubicBezTo>
                <a:cubicBezTo>
                  <a:pt x="709" y="368"/>
                  <a:pt x="785" y="440"/>
                  <a:pt x="895" y="440"/>
                </a:cubicBezTo>
                <a:cubicBezTo>
                  <a:pt x="898" y="440"/>
                  <a:pt x="900" y="440"/>
                  <a:pt x="902" y="440"/>
                </a:cubicBezTo>
                <a:cubicBezTo>
                  <a:pt x="1045" y="435"/>
                  <a:pt x="1139" y="318"/>
                  <a:pt x="1277" y="314"/>
                </a:cubicBezTo>
                <a:cubicBezTo>
                  <a:pt x="1277" y="314"/>
                  <a:pt x="1278" y="314"/>
                  <a:pt x="1279" y="314"/>
                </a:cubicBezTo>
                <a:cubicBezTo>
                  <a:pt x="1401" y="314"/>
                  <a:pt x="1484" y="388"/>
                  <a:pt x="1605" y="388"/>
                </a:cubicBezTo>
                <a:cubicBezTo>
                  <a:pt x="1616" y="388"/>
                  <a:pt x="1627" y="387"/>
                  <a:pt x="1639" y="386"/>
                </a:cubicBezTo>
                <a:cubicBezTo>
                  <a:pt x="1810" y="366"/>
                  <a:pt x="1818" y="105"/>
                  <a:pt x="1657" y="105"/>
                </a:cubicBezTo>
                <a:cubicBezTo>
                  <a:pt x="1651" y="105"/>
                  <a:pt x="1645" y="105"/>
                  <a:pt x="1639" y="106"/>
                </a:cubicBezTo>
                <a:cubicBezTo>
                  <a:pt x="1632" y="107"/>
                  <a:pt x="1625" y="107"/>
                  <a:pt x="1618" y="107"/>
                </a:cubicBezTo>
                <a:cubicBezTo>
                  <a:pt x="1506" y="107"/>
                  <a:pt x="1401" y="5"/>
                  <a:pt x="1286" y="0"/>
                </a:cubicBezTo>
                <a:cubicBezTo>
                  <a:pt x="1282" y="0"/>
                  <a:pt x="1278" y="0"/>
                  <a:pt x="127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23"/>
          <p:cNvSpPr/>
          <p:nvPr/>
        </p:nvSpPr>
        <p:spPr>
          <a:xfrm rot="-5400000">
            <a:off x="3658787" y="6841215"/>
            <a:ext cx="56248" cy="56261"/>
          </a:xfrm>
          <a:custGeom>
            <a:rect b="b" l="l" r="r" t="t"/>
            <a:pathLst>
              <a:path extrusionOk="0" h="1040" w="1040">
                <a:moveTo>
                  <a:pt x="519" y="1"/>
                </a:moveTo>
                <a:cubicBezTo>
                  <a:pt x="233" y="1"/>
                  <a:pt x="1" y="234"/>
                  <a:pt x="1" y="520"/>
                </a:cubicBezTo>
                <a:cubicBezTo>
                  <a:pt x="1" y="807"/>
                  <a:pt x="233" y="1039"/>
                  <a:pt x="519" y="1039"/>
                </a:cubicBezTo>
                <a:cubicBezTo>
                  <a:pt x="807" y="1039"/>
                  <a:pt x="1039" y="807"/>
                  <a:pt x="1039" y="520"/>
                </a:cubicBezTo>
                <a:cubicBezTo>
                  <a:pt x="1039" y="234"/>
                  <a:pt x="807" y="1"/>
                  <a:pt x="51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23"/>
          <p:cNvSpPr/>
          <p:nvPr/>
        </p:nvSpPr>
        <p:spPr>
          <a:xfrm rot="-5400000">
            <a:off x="3661411" y="6840214"/>
            <a:ext cx="52517" cy="54638"/>
          </a:xfrm>
          <a:custGeom>
            <a:rect b="b" l="l" r="r" t="t"/>
            <a:pathLst>
              <a:path extrusionOk="0" h="1010" w="971">
                <a:moveTo>
                  <a:pt x="612" y="0"/>
                </a:moveTo>
                <a:lnTo>
                  <a:pt x="612" y="0"/>
                </a:lnTo>
                <a:cubicBezTo>
                  <a:pt x="654" y="76"/>
                  <a:pt x="680" y="160"/>
                  <a:pt x="680" y="252"/>
                </a:cubicBezTo>
                <a:cubicBezTo>
                  <a:pt x="680" y="538"/>
                  <a:pt x="446" y="772"/>
                  <a:pt x="160" y="772"/>
                </a:cubicBezTo>
                <a:cubicBezTo>
                  <a:pt x="104" y="772"/>
                  <a:pt x="50" y="761"/>
                  <a:pt x="0" y="743"/>
                </a:cubicBezTo>
                <a:lnTo>
                  <a:pt x="0" y="743"/>
                </a:lnTo>
                <a:cubicBezTo>
                  <a:pt x="88" y="902"/>
                  <a:pt x="256" y="1009"/>
                  <a:pt x="450" y="1009"/>
                </a:cubicBezTo>
                <a:cubicBezTo>
                  <a:pt x="737" y="1009"/>
                  <a:pt x="970" y="777"/>
                  <a:pt x="970" y="490"/>
                </a:cubicBezTo>
                <a:cubicBezTo>
                  <a:pt x="970" y="261"/>
                  <a:pt x="819" y="68"/>
                  <a:pt x="612"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23"/>
          <p:cNvSpPr/>
          <p:nvPr/>
        </p:nvSpPr>
        <p:spPr>
          <a:xfrm rot="-5400000">
            <a:off x="3715397" y="7066836"/>
            <a:ext cx="56140" cy="56207"/>
          </a:xfrm>
          <a:custGeom>
            <a:rect b="b" l="l" r="r" t="t"/>
            <a:pathLst>
              <a:path extrusionOk="0" h="1039" w="1038">
                <a:moveTo>
                  <a:pt x="519" y="0"/>
                </a:moveTo>
                <a:cubicBezTo>
                  <a:pt x="232" y="0"/>
                  <a:pt x="0" y="233"/>
                  <a:pt x="0" y="520"/>
                </a:cubicBezTo>
                <a:cubicBezTo>
                  <a:pt x="0" y="806"/>
                  <a:pt x="232" y="1039"/>
                  <a:pt x="519" y="1039"/>
                </a:cubicBezTo>
                <a:cubicBezTo>
                  <a:pt x="805" y="1039"/>
                  <a:pt x="1038" y="806"/>
                  <a:pt x="1038" y="520"/>
                </a:cubicBezTo>
                <a:cubicBezTo>
                  <a:pt x="1038" y="233"/>
                  <a:pt x="805" y="0"/>
                  <a:pt x="51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23"/>
          <p:cNvSpPr/>
          <p:nvPr/>
        </p:nvSpPr>
        <p:spPr>
          <a:xfrm rot="-5400000">
            <a:off x="3718021" y="7065836"/>
            <a:ext cx="52462" cy="54638"/>
          </a:xfrm>
          <a:custGeom>
            <a:rect b="b" l="l" r="r" t="t"/>
            <a:pathLst>
              <a:path extrusionOk="0" h="1010" w="970">
                <a:moveTo>
                  <a:pt x="612" y="1"/>
                </a:moveTo>
                <a:lnTo>
                  <a:pt x="612" y="1"/>
                </a:lnTo>
                <a:cubicBezTo>
                  <a:pt x="655" y="77"/>
                  <a:pt x="680" y="160"/>
                  <a:pt x="680" y="253"/>
                </a:cubicBezTo>
                <a:cubicBezTo>
                  <a:pt x="680" y="539"/>
                  <a:pt x="447" y="772"/>
                  <a:pt x="160" y="772"/>
                </a:cubicBezTo>
                <a:cubicBezTo>
                  <a:pt x="104" y="772"/>
                  <a:pt x="51" y="761"/>
                  <a:pt x="1" y="744"/>
                </a:cubicBezTo>
                <a:lnTo>
                  <a:pt x="1" y="744"/>
                </a:lnTo>
                <a:cubicBezTo>
                  <a:pt x="89" y="902"/>
                  <a:pt x="257" y="1010"/>
                  <a:pt x="451" y="1010"/>
                </a:cubicBezTo>
                <a:cubicBezTo>
                  <a:pt x="737" y="1010"/>
                  <a:pt x="970" y="777"/>
                  <a:pt x="970" y="491"/>
                </a:cubicBezTo>
                <a:cubicBezTo>
                  <a:pt x="970" y="261"/>
                  <a:pt x="819" y="67"/>
                  <a:pt x="612"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23"/>
          <p:cNvSpPr/>
          <p:nvPr/>
        </p:nvSpPr>
        <p:spPr>
          <a:xfrm rot="-5400000">
            <a:off x="3919295" y="7026380"/>
            <a:ext cx="56194" cy="56261"/>
          </a:xfrm>
          <a:custGeom>
            <a:rect b="b" l="l" r="r" t="t"/>
            <a:pathLst>
              <a:path extrusionOk="0" h="1040" w="1039">
                <a:moveTo>
                  <a:pt x="519" y="1"/>
                </a:moveTo>
                <a:cubicBezTo>
                  <a:pt x="232" y="1"/>
                  <a:pt x="0" y="233"/>
                  <a:pt x="0" y="520"/>
                </a:cubicBezTo>
                <a:cubicBezTo>
                  <a:pt x="0" y="806"/>
                  <a:pt x="232" y="1037"/>
                  <a:pt x="519" y="1039"/>
                </a:cubicBezTo>
                <a:cubicBezTo>
                  <a:pt x="805" y="1039"/>
                  <a:pt x="1039" y="806"/>
                  <a:pt x="1039" y="520"/>
                </a:cubicBezTo>
                <a:cubicBezTo>
                  <a:pt x="1039" y="233"/>
                  <a:pt x="805" y="1"/>
                  <a:pt x="51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23"/>
          <p:cNvSpPr/>
          <p:nvPr/>
        </p:nvSpPr>
        <p:spPr>
          <a:xfrm rot="-5400000">
            <a:off x="3921864" y="7025433"/>
            <a:ext cx="52462" cy="54638"/>
          </a:xfrm>
          <a:custGeom>
            <a:rect b="b" l="l" r="r" t="t"/>
            <a:pathLst>
              <a:path extrusionOk="0" h="1010" w="970">
                <a:moveTo>
                  <a:pt x="611" y="0"/>
                </a:moveTo>
                <a:lnTo>
                  <a:pt x="611" y="0"/>
                </a:lnTo>
                <a:cubicBezTo>
                  <a:pt x="654" y="76"/>
                  <a:pt x="680" y="160"/>
                  <a:pt x="680" y="252"/>
                </a:cubicBezTo>
                <a:cubicBezTo>
                  <a:pt x="680" y="539"/>
                  <a:pt x="447" y="772"/>
                  <a:pt x="160" y="772"/>
                </a:cubicBezTo>
                <a:cubicBezTo>
                  <a:pt x="104" y="772"/>
                  <a:pt x="51" y="761"/>
                  <a:pt x="1" y="743"/>
                </a:cubicBezTo>
                <a:lnTo>
                  <a:pt x="1" y="743"/>
                </a:lnTo>
                <a:cubicBezTo>
                  <a:pt x="89" y="902"/>
                  <a:pt x="256" y="1009"/>
                  <a:pt x="451" y="1009"/>
                </a:cubicBezTo>
                <a:cubicBezTo>
                  <a:pt x="737" y="1009"/>
                  <a:pt x="970" y="777"/>
                  <a:pt x="970" y="490"/>
                </a:cubicBezTo>
                <a:cubicBezTo>
                  <a:pt x="970" y="261"/>
                  <a:pt x="819" y="68"/>
                  <a:pt x="611"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23"/>
          <p:cNvSpPr/>
          <p:nvPr/>
        </p:nvSpPr>
        <p:spPr>
          <a:xfrm rot="-5400000">
            <a:off x="3861378" y="7103860"/>
            <a:ext cx="38238" cy="38247"/>
          </a:xfrm>
          <a:custGeom>
            <a:rect b="b" l="l" r="r" t="t"/>
            <a:pathLst>
              <a:path extrusionOk="0" h="707" w="707">
                <a:moveTo>
                  <a:pt x="353" y="0"/>
                </a:moveTo>
                <a:cubicBezTo>
                  <a:pt x="157" y="0"/>
                  <a:pt x="0" y="159"/>
                  <a:pt x="0" y="353"/>
                </a:cubicBezTo>
                <a:cubicBezTo>
                  <a:pt x="0" y="548"/>
                  <a:pt x="159" y="705"/>
                  <a:pt x="353" y="706"/>
                </a:cubicBezTo>
                <a:cubicBezTo>
                  <a:pt x="549" y="706"/>
                  <a:pt x="706" y="549"/>
                  <a:pt x="706" y="353"/>
                </a:cubicBezTo>
                <a:cubicBezTo>
                  <a:pt x="706" y="158"/>
                  <a:pt x="547" y="0"/>
                  <a:pt x="3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p23"/>
          <p:cNvSpPr/>
          <p:nvPr/>
        </p:nvSpPr>
        <p:spPr>
          <a:xfrm rot="-5400000">
            <a:off x="3863136" y="7103130"/>
            <a:ext cx="35750" cy="37219"/>
          </a:xfrm>
          <a:custGeom>
            <a:rect b="b" l="l" r="r" t="t"/>
            <a:pathLst>
              <a:path extrusionOk="0" h="688" w="661">
                <a:moveTo>
                  <a:pt x="416" y="1"/>
                </a:moveTo>
                <a:cubicBezTo>
                  <a:pt x="443" y="52"/>
                  <a:pt x="462" y="109"/>
                  <a:pt x="462" y="172"/>
                </a:cubicBezTo>
                <a:cubicBezTo>
                  <a:pt x="462" y="366"/>
                  <a:pt x="304" y="525"/>
                  <a:pt x="109" y="525"/>
                </a:cubicBezTo>
                <a:cubicBezTo>
                  <a:pt x="70" y="525"/>
                  <a:pt x="34" y="517"/>
                  <a:pt x="0" y="505"/>
                </a:cubicBezTo>
                <a:lnTo>
                  <a:pt x="0" y="505"/>
                </a:lnTo>
                <a:cubicBezTo>
                  <a:pt x="60" y="613"/>
                  <a:pt x="174" y="687"/>
                  <a:pt x="307" y="687"/>
                </a:cubicBezTo>
                <a:cubicBezTo>
                  <a:pt x="501" y="687"/>
                  <a:pt x="660" y="530"/>
                  <a:pt x="660" y="334"/>
                </a:cubicBezTo>
                <a:cubicBezTo>
                  <a:pt x="660" y="177"/>
                  <a:pt x="558" y="47"/>
                  <a:pt x="416"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23"/>
          <p:cNvSpPr/>
          <p:nvPr/>
        </p:nvSpPr>
        <p:spPr>
          <a:xfrm rot="-5400000">
            <a:off x="3930464" y="6914233"/>
            <a:ext cx="38238" cy="38247"/>
          </a:xfrm>
          <a:custGeom>
            <a:rect b="b" l="l" r="r" t="t"/>
            <a:pathLst>
              <a:path extrusionOk="0" h="707" w="707">
                <a:moveTo>
                  <a:pt x="354" y="0"/>
                </a:moveTo>
                <a:cubicBezTo>
                  <a:pt x="158" y="0"/>
                  <a:pt x="1" y="158"/>
                  <a:pt x="1" y="353"/>
                </a:cubicBezTo>
                <a:cubicBezTo>
                  <a:pt x="1" y="549"/>
                  <a:pt x="158" y="706"/>
                  <a:pt x="354" y="706"/>
                </a:cubicBezTo>
                <a:cubicBezTo>
                  <a:pt x="549" y="706"/>
                  <a:pt x="707" y="549"/>
                  <a:pt x="707" y="353"/>
                </a:cubicBezTo>
                <a:cubicBezTo>
                  <a:pt x="707" y="158"/>
                  <a:pt x="549" y="0"/>
                  <a:pt x="35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23"/>
          <p:cNvSpPr/>
          <p:nvPr/>
        </p:nvSpPr>
        <p:spPr>
          <a:xfrm rot="-5400000">
            <a:off x="3932222" y="6913503"/>
            <a:ext cx="35750" cy="37219"/>
          </a:xfrm>
          <a:custGeom>
            <a:rect b="b" l="l" r="r" t="t"/>
            <a:pathLst>
              <a:path extrusionOk="0" h="688" w="661">
                <a:moveTo>
                  <a:pt x="416" y="1"/>
                </a:moveTo>
                <a:lnTo>
                  <a:pt x="416" y="1"/>
                </a:lnTo>
                <a:cubicBezTo>
                  <a:pt x="445" y="52"/>
                  <a:pt x="462" y="109"/>
                  <a:pt x="462" y="172"/>
                </a:cubicBezTo>
                <a:cubicBezTo>
                  <a:pt x="462" y="366"/>
                  <a:pt x="305" y="525"/>
                  <a:pt x="109" y="525"/>
                </a:cubicBezTo>
                <a:cubicBezTo>
                  <a:pt x="71" y="525"/>
                  <a:pt x="35" y="518"/>
                  <a:pt x="1" y="506"/>
                </a:cubicBezTo>
                <a:lnTo>
                  <a:pt x="1" y="506"/>
                </a:lnTo>
                <a:cubicBezTo>
                  <a:pt x="61" y="614"/>
                  <a:pt x="175" y="687"/>
                  <a:pt x="308" y="687"/>
                </a:cubicBezTo>
                <a:cubicBezTo>
                  <a:pt x="502" y="687"/>
                  <a:pt x="661" y="530"/>
                  <a:pt x="661" y="334"/>
                </a:cubicBezTo>
                <a:cubicBezTo>
                  <a:pt x="661" y="179"/>
                  <a:pt x="558" y="47"/>
                  <a:pt x="416"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23"/>
          <p:cNvSpPr/>
          <p:nvPr/>
        </p:nvSpPr>
        <p:spPr>
          <a:xfrm rot="-5400000">
            <a:off x="3635936" y="6815535"/>
            <a:ext cx="99570" cy="212495"/>
          </a:xfrm>
          <a:custGeom>
            <a:rect b="b" l="l" r="r" t="t"/>
            <a:pathLst>
              <a:path extrusionOk="0" h="3928" w="1841">
                <a:moveTo>
                  <a:pt x="1653" y="0"/>
                </a:moveTo>
                <a:cubicBezTo>
                  <a:pt x="1629" y="0"/>
                  <a:pt x="1605" y="8"/>
                  <a:pt x="1579" y="26"/>
                </a:cubicBezTo>
                <a:cubicBezTo>
                  <a:pt x="501" y="787"/>
                  <a:pt x="130" y="2569"/>
                  <a:pt x="10" y="3793"/>
                </a:cubicBezTo>
                <a:cubicBezTo>
                  <a:pt x="1" y="3883"/>
                  <a:pt x="66" y="3927"/>
                  <a:pt x="136" y="3927"/>
                </a:cubicBezTo>
                <a:cubicBezTo>
                  <a:pt x="206" y="3927"/>
                  <a:pt x="281" y="3883"/>
                  <a:pt x="290" y="3793"/>
                </a:cubicBezTo>
                <a:cubicBezTo>
                  <a:pt x="398" y="2688"/>
                  <a:pt x="747" y="956"/>
                  <a:pt x="1720" y="267"/>
                </a:cubicBezTo>
                <a:cubicBezTo>
                  <a:pt x="1841" y="182"/>
                  <a:pt x="1765" y="0"/>
                  <a:pt x="1653"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23"/>
          <p:cNvSpPr txBox="1"/>
          <p:nvPr/>
        </p:nvSpPr>
        <p:spPr>
          <a:xfrm>
            <a:off x="3929364" y="6628076"/>
            <a:ext cx="621300" cy="62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3500">
                <a:solidFill>
                  <a:srgbClr val="006D77"/>
                </a:solidFill>
                <a:latin typeface="Lobster"/>
                <a:ea typeface="Lobster"/>
                <a:cs typeface="Lobster"/>
                <a:sym typeface="Lobster"/>
              </a:rPr>
              <a:t>N</a:t>
            </a:r>
            <a:endParaRPr sz="3500">
              <a:solidFill>
                <a:srgbClr val="006D77"/>
              </a:solidFill>
              <a:latin typeface="Lobster"/>
              <a:ea typeface="Lobster"/>
              <a:cs typeface="Lobster"/>
              <a:sym typeface="Lobster"/>
            </a:endParaRPr>
          </a:p>
        </p:txBody>
      </p:sp>
      <p:sp>
        <p:nvSpPr>
          <p:cNvPr id="528" name="Google Shape;528;p23"/>
          <p:cNvSpPr/>
          <p:nvPr/>
        </p:nvSpPr>
        <p:spPr>
          <a:xfrm>
            <a:off x="4175705" y="6880326"/>
            <a:ext cx="176603" cy="212289"/>
          </a:xfrm>
          <a:custGeom>
            <a:rect b="b" l="l" r="r" t="t"/>
            <a:pathLst>
              <a:path extrusionOk="0" h="3533" w="2415">
                <a:moveTo>
                  <a:pt x="343" y="1"/>
                </a:moveTo>
                <a:cubicBezTo>
                  <a:pt x="301" y="1"/>
                  <a:pt x="259" y="21"/>
                  <a:pt x="232" y="69"/>
                </a:cubicBezTo>
                <a:cubicBezTo>
                  <a:pt x="115" y="278"/>
                  <a:pt x="64" y="446"/>
                  <a:pt x="44" y="683"/>
                </a:cubicBezTo>
                <a:cubicBezTo>
                  <a:pt x="36" y="770"/>
                  <a:pt x="118" y="822"/>
                  <a:pt x="194" y="822"/>
                </a:cubicBezTo>
                <a:cubicBezTo>
                  <a:pt x="203" y="822"/>
                  <a:pt x="213" y="821"/>
                  <a:pt x="222" y="819"/>
                </a:cubicBezTo>
                <a:cubicBezTo>
                  <a:pt x="558" y="754"/>
                  <a:pt x="801" y="606"/>
                  <a:pt x="1120" y="510"/>
                </a:cubicBezTo>
                <a:cubicBezTo>
                  <a:pt x="1221" y="481"/>
                  <a:pt x="1318" y="465"/>
                  <a:pt x="1413" y="449"/>
                </a:cubicBezTo>
                <a:lnTo>
                  <a:pt x="1413" y="449"/>
                </a:lnTo>
                <a:cubicBezTo>
                  <a:pt x="1199" y="775"/>
                  <a:pt x="922" y="1216"/>
                  <a:pt x="1047" y="1457"/>
                </a:cubicBezTo>
                <a:cubicBezTo>
                  <a:pt x="1124" y="1607"/>
                  <a:pt x="1335" y="1680"/>
                  <a:pt x="1566" y="1717"/>
                </a:cubicBezTo>
                <a:lnTo>
                  <a:pt x="1566" y="1717"/>
                </a:lnTo>
                <a:cubicBezTo>
                  <a:pt x="1344" y="1813"/>
                  <a:pt x="1126" y="1920"/>
                  <a:pt x="911" y="2039"/>
                </a:cubicBezTo>
                <a:cubicBezTo>
                  <a:pt x="829" y="2085"/>
                  <a:pt x="824" y="2194"/>
                  <a:pt x="883" y="2259"/>
                </a:cubicBezTo>
                <a:cubicBezTo>
                  <a:pt x="1126" y="2528"/>
                  <a:pt x="1370" y="2799"/>
                  <a:pt x="1614" y="3068"/>
                </a:cubicBezTo>
                <a:lnTo>
                  <a:pt x="1614" y="3068"/>
                </a:lnTo>
                <a:cubicBezTo>
                  <a:pt x="1222" y="3192"/>
                  <a:pt x="831" y="3252"/>
                  <a:pt x="420" y="3252"/>
                </a:cubicBezTo>
                <a:cubicBezTo>
                  <a:pt x="341" y="3252"/>
                  <a:pt x="262" y="3250"/>
                  <a:pt x="181" y="3245"/>
                </a:cubicBezTo>
                <a:cubicBezTo>
                  <a:pt x="178" y="3245"/>
                  <a:pt x="175" y="3245"/>
                  <a:pt x="171" y="3245"/>
                </a:cubicBezTo>
                <a:cubicBezTo>
                  <a:pt x="0" y="3245"/>
                  <a:pt x="5" y="3516"/>
                  <a:pt x="181" y="3526"/>
                </a:cubicBezTo>
                <a:cubicBezTo>
                  <a:pt x="265" y="3530"/>
                  <a:pt x="349" y="3533"/>
                  <a:pt x="431" y="3533"/>
                </a:cubicBezTo>
                <a:cubicBezTo>
                  <a:pt x="936" y="3533"/>
                  <a:pt x="1414" y="3446"/>
                  <a:pt x="1897" y="3267"/>
                </a:cubicBezTo>
                <a:cubicBezTo>
                  <a:pt x="1997" y="3230"/>
                  <a:pt x="2034" y="3114"/>
                  <a:pt x="1958" y="3033"/>
                </a:cubicBezTo>
                <a:cubicBezTo>
                  <a:pt x="1707" y="2755"/>
                  <a:pt x="1456" y="2477"/>
                  <a:pt x="1204" y="2199"/>
                </a:cubicBezTo>
                <a:lnTo>
                  <a:pt x="1204" y="2199"/>
                </a:lnTo>
                <a:cubicBezTo>
                  <a:pt x="1547" y="2020"/>
                  <a:pt x="1900" y="1871"/>
                  <a:pt x="2268" y="1747"/>
                </a:cubicBezTo>
                <a:cubicBezTo>
                  <a:pt x="2415" y="1699"/>
                  <a:pt x="2393" y="1474"/>
                  <a:pt x="2230" y="1472"/>
                </a:cubicBezTo>
                <a:cubicBezTo>
                  <a:pt x="2226" y="1472"/>
                  <a:pt x="2222" y="1472"/>
                  <a:pt x="2218" y="1472"/>
                </a:cubicBezTo>
                <a:cubicBezTo>
                  <a:pt x="2149" y="1472"/>
                  <a:pt x="2067" y="1476"/>
                  <a:pt x="1982" y="1476"/>
                </a:cubicBezTo>
                <a:cubicBezTo>
                  <a:pt x="1705" y="1476"/>
                  <a:pt x="1394" y="1438"/>
                  <a:pt x="1405" y="1117"/>
                </a:cubicBezTo>
                <a:cubicBezTo>
                  <a:pt x="1412" y="898"/>
                  <a:pt x="1737" y="492"/>
                  <a:pt x="1842" y="295"/>
                </a:cubicBezTo>
                <a:cubicBezTo>
                  <a:pt x="1899" y="187"/>
                  <a:pt x="1817" y="89"/>
                  <a:pt x="1716" y="89"/>
                </a:cubicBezTo>
                <a:cubicBezTo>
                  <a:pt x="1695" y="89"/>
                  <a:pt x="1672" y="93"/>
                  <a:pt x="1650" y="103"/>
                </a:cubicBezTo>
                <a:cubicBezTo>
                  <a:pt x="1426" y="205"/>
                  <a:pt x="1103" y="228"/>
                  <a:pt x="863" y="316"/>
                </a:cubicBezTo>
                <a:cubicBezTo>
                  <a:pt x="691" y="380"/>
                  <a:pt x="545" y="440"/>
                  <a:pt x="388" y="488"/>
                </a:cubicBezTo>
                <a:lnTo>
                  <a:pt x="388" y="488"/>
                </a:lnTo>
                <a:lnTo>
                  <a:pt x="476" y="212"/>
                </a:lnTo>
                <a:cubicBezTo>
                  <a:pt x="535" y="103"/>
                  <a:pt x="438" y="1"/>
                  <a:pt x="343"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23"/>
          <p:cNvSpPr/>
          <p:nvPr/>
        </p:nvSpPr>
        <p:spPr>
          <a:xfrm>
            <a:off x="4050427" y="6785146"/>
            <a:ext cx="142827" cy="430567"/>
          </a:xfrm>
          <a:custGeom>
            <a:rect b="b" l="l" r="r" t="t"/>
            <a:pathLst>
              <a:path extrusionOk="0" h="6506" w="2061">
                <a:moveTo>
                  <a:pt x="1769" y="1"/>
                </a:moveTo>
                <a:cubicBezTo>
                  <a:pt x="1754" y="1"/>
                  <a:pt x="1739" y="3"/>
                  <a:pt x="1722" y="8"/>
                </a:cubicBezTo>
                <a:cubicBezTo>
                  <a:pt x="1710" y="12"/>
                  <a:pt x="1697" y="16"/>
                  <a:pt x="1684" y="20"/>
                </a:cubicBezTo>
                <a:lnTo>
                  <a:pt x="1684" y="20"/>
                </a:lnTo>
                <a:cubicBezTo>
                  <a:pt x="1684" y="19"/>
                  <a:pt x="1684" y="19"/>
                  <a:pt x="1684" y="19"/>
                </a:cubicBezTo>
                <a:cubicBezTo>
                  <a:pt x="1684" y="19"/>
                  <a:pt x="1684" y="20"/>
                  <a:pt x="1684" y="20"/>
                </a:cubicBezTo>
                <a:lnTo>
                  <a:pt x="1684" y="20"/>
                </a:lnTo>
                <a:cubicBezTo>
                  <a:pt x="1206" y="164"/>
                  <a:pt x="728" y="292"/>
                  <a:pt x="243" y="404"/>
                </a:cubicBezTo>
                <a:cubicBezTo>
                  <a:pt x="75" y="439"/>
                  <a:pt x="127" y="676"/>
                  <a:pt x="276" y="676"/>
                </a:cubicBezTo>
                <a:cubicBezTo>
                  <a:pt x="287" y="676"/>
                  <a:pt x="299" y="675"/>
                  <a:pt x="311" y="672"/>
                </a:cubicBezTo>
                <a:cubicBezTo>
                  <a:pt x="630" y="598"/>
                  <a:pt x="946" y="518"/>
                  <a:pt x="1260" y="430"/>
                </a:cubicBezTo>
                <a:lnTo>
                  <a:pt x="1260" y="430"/>
                </a:lnTo>
                <a:cubicBezTo>
                  <a:pt x="892" y="872"/>
                  <a:pt x="632" y="1386"/>
                  <a:pt x="110" y="1695"/>
                </a:cubicBezTo>
                <a:cubicBezTo>
                  <a:pt x="0" y="1760"/>
                  <a:pt x="35" y="1957"/>
                  <a:pt x="168" y="1957"/>
                </a:cubicBezTo>
                <a:cubicBezTo>
                  <a:pt x="172" y="1957"/>
                  <a:pt x="176" y="1957"/>
                  <a:pt x="180" y="1956"/>
                </a:cubicBezTo>
                <a:cubicBezTo>
                  <a:pt x="355" y="1941"/>
                  <a:pt x="526" y="1929"/>
                  <a:pt x="696" y="1929"/>
                </a:cubicBezTo>
                <a:cubicBezTo>
                  <a:pt x="849" y="1929"/>
                  <a:pt x="1001" y="1939"/>
                  <a:pt x="1154" y="1964"/>
                </a:cubicBezTo>
                <a:lnTo>
                  <a:pt x="1154" y="1964"/>
                </a:lnTo>
                <a:cubicBezTo>
                  <a:pt x="918" y="2313"/>
                  <a:pt x="664" y="2661"/>
                  <a:pt x="464" y="3031"/>
                </a:cubicBezTo>
                <a:cubicBezTo>
                  <a:pt x="373" y="3197"/>
                  <a:pt x="272" y="3340"/>
                  <a:pt x="337" y="3532"/>
                </a:cubicBezTo>
                <a:cubicBezTo>
                  <a:pt x="357" y="3590"/>
                  <a:pt x="407" y="3634"/>
                  <a:pt x="473" y="3634"/>
                </a:cubicBezTo>
                <a:cubicBezTo>
                  <a:pt x="475" y="3634"/>
                  <a:pt x="477" y="3634"/>
                  <a:pt x="479" y="3634"/>
                </a:cubicBezTo>
                <a:cubicBezTo>
                  <a:pt x="719" y="3634"/>
                  <a:pt x="985" y="3564"/>
                  <a:pt x="1242" y="3488"/>
                </a:cubicBezTo>
                <a:lnTo>
                  <a:pt x="1242" y="3488"/>
                </a:lnTo>
                <a:cubicBezTo>
                  <a:pt x="1057" y="3638"/>
                  <a:pt x="850" y="3779"/>
                  <a:pt x="714" y="3949"/>
                </a:cubicBezTo>
                <a:cubicBezTo>
                  <a:pt x="470" y="4258"/>
                  <a:pt x="312" y="4604"/>
                  <a:pt x="209" y="4982"/>
                </a:cubicBezTo>
                <a:cubicBezTo>
                  <a:pt x="181" y="5085"/>
                  <a:pt x="263" y="5157"/>
                  <a:pt x="355" y="5157"/>
                </a:cubicBezTo>
                <a:cubicBezTo>
                  <a:pt x="364" y="5157"/>
                  <a:pt x="373" y="5156"/>
                  <a:pt x="382" y="5155"/>
                </a:cubicBezTo>
                <a:cubicBezTo>
                  <a:pt x="534" y="5131"/>
                  <a:pt x="663" y="5110"/>
                  <a:pt x="755" y="5110"/>
                </a:cubicBezTo>
                <a:cubicBezTo>
                  <a:pt x="926" y="5110"/>
                  <a:pt x="972" y="5183"/>
                  <a:pt x="816" y="5452"/>
                </a:cubicBezTo>
                <a:cubicBezTo>
                  <a:pt x="649" y="5737"/>
                  <a:pt x="464" y="5999"/>
                  <a:pt x="317" y="6296"/>
                </a:cubicBezTo>
                <a:cubicBezTo>
                  <a:pt x="269" y="6393"/>
                  <a:pt x="336" y="6506"/>
                  <a:pt x="440" y="6506"/>
                </a:cubicBezTo>
                <a:cubicBezTo>
                  <a:pt x="451" y="6506"/>
                  <a:pt x="463" y="6504"/>
                  <a:pt x="476" y="6501"/>
                </a:cubicBezTo>
                <a:cubicBezTo>
                  <a:pt x="955" y="6385"/>
                  <a:pt x="1429" y="6256"/>
                  <a:pt x="1902" y="6115"/>
                </a:cubicBezTo>
                <a:cubicBezTo>
                  <a:pt x="2060" y="6069"/>
                  <a:pt x="2012" y="5839"/>
                  <a:pt x="1871" y="5839"/>
                </a:cubicBezTo>
                <a:cubicBezTo>
                  <a:pt x="1858" y="5839"/>
                  <a:pt x="1843" y="5841"/>
                  <a:pt x="1829" y="5845"/>
                </a:cubicBezTo>
                <a:cubicBezTo>
                  <a:pt x="1461" y="5954"/>
                  <a:pt x="1094" y="6056"/>
                  <a:pt x="723" y="6151"/>
                </a:cubicBezTo>
                <a:lnTo>
                  <a:pt x="723" y="6151"/>
                </a:lnTo>
                <a:cubicBezTo>
                  <a:pt x="903" y="5866"/>
                  <a:pt x="1115" y="5607"/>
                  <a:pt x="1278" y="5314"/>
                </a:cubicBezTo>
                <a:cubicBezTo>
                  <a:pt x="1377" y="5138"/>
                  <a:pt x="1403" y="5136"/>
                  <a:pt x="1358" y="4947"/>
                </a:cubicBezTo>
                <a:cubicBezTo>
                  <a:pt x="1346" y="4901"/>
                  <a:pt x="1306" y="4860"/>
                  <a:pt x="1261" y="4850"/>
                </a:cubicBezTo>
                <a:cubicBezTo>
                  <a:pt x="1160" y="4825"/>
                  <a:pt x="1055" y="4816"/>
                  <a:pt x="949" y="4816"/>
                </a:cubicBezTo>
                <a:cubicBezTo>
                  <a:pt x="816" y="4816"/>
                  <a:pt x="681" y="4831"/>
                  <a:pt x="548" y="4850"/>
                </a:cubicBezTo>
                <a:lnTo>
                  <a:pt x="548" y="4850"/>
                </a:lnTo>
                <a:cubicBezTo>
                  <a:pt x="683" y="4469"/>
                  <a:pt x="891" y="4129"/>
                  <a:pt x="1194" y="3850"/>
                </a:cubicBezTo>
                <a:cubicBezTo>
                  <a:pt x="1410" y="3649"/>
                  <a:pt x="1664" y="3545"/>
                  <a:pt x="1815" y="3287"/>
                </a:cubicBezTo>
                <a:cubicBezTo>
                  <a:pt x="1873" y="3190"/>
                  <a:pt x="1793" y="3078"/>
                  <a:pt x="1691" y="3078"/>
                </a:cubicBezTo>
                <a:cubicBezTo>
                  <a:pt x="1679" y="3078"/>
                  <a:pt x="1668" y="3079"/>
                  <a:pt x="1657" y="3082"/>
                </a:cubicBezTo>
                <a:cubicBezTo>
                  <a:pt x="1457" y="3130"/>
                  <a:pt x="1167" y="3243"/>
                  <a:pt x="962" y="3249"/>
                </a:cubicBezTo>
                <a:cubicBezTo>
                  <a:pt x="864" y="3252"/>
                  <a:pt x="797" y="3271"/>
                  <a:pt x="760" y="3271"/>
                </a:cubicBezTo>
                <a:cubicBezTo>
                  <a:pt x="709" y="3271"/>
                  <a:pt x="715" y="3235"/>
                  <a:pt x="777" y="3071"/>
                </a:cubicBezTo>
                <a:cubicBezTo>
                  <a:pt x="920" y="2686"/>
                  <a:pt x="1287" y="2286"/>
                  <a:pt x="1509" y="1942"/>
                </a:cubicBezTo>
                <a:cubicBezTo>
                  <a:pt x="1558" y="1866"/>
                  <a:pt x="1511" y="1758"/>
                  <a:pt x="1426" y="1736"/>
                </a:cubicBezTo>
                <a:cubicBezTo>
                  <a:pt x="1180" y="1674"/>
                  <a:pt x="944" y="1652"/>
                  <a:pt x="703" y="1652"/>
                </a:cubicBezTo>
                <a:cubicBezTo>
                  <a:pt x="678" y="1652"/>
                  <a:pt x="653" y="1652"/>
                  <a:pt x="628" y="1653"/>
                </a:cubicBezTo>
                <a:lnTo>
                  <a:pt x="628" y="1653"/>
                </a:lnTo>
                <a:cubicBezTo>
                  <a:pt x="1073" y="1223"/>
                  <a:pt x="1310" y="652"/>
                  <a:pt x="1830" y="264"/>
                </a:cubicBezTo>
                <a:cubicBezTo>
                  <a:pt x="1935" y="185"/>
                  <a:pt x="1896" y="1"/>
                  <a:pt x="176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23"/>
          <p:cNvSpPr/>
          <p:nvPr/>
        </p:nvSpPr>
        <p:spPr>
          <a:xfrm rot="-5400000">
            <a:off x="3604755" y="6776413"/>
            <a:ext cx="392495" cy="425639"/>
          </a:xfrm>
          <a:custGeom>
            <a:rect b="b" l="l" r="r" t="t"/>
            <a:pathLst>
              <a:path extrusionOk="0" h="7868" w="7257">
                <a:moveTo>
                  <a:pt x="3924" y="0"/>
                </a:moveTo>
                <a:cubicBezTo>
                  <a:pt x="3233" y="0"/>
                  <a:pt x="2588" y="174"/>
                  <a:pt x="1986" y="524"/>
                </a:cubicBezTo>
                <a:cubicBezTo>
                  <a:pt x="1385" y="873"/>
                  <a:pt x="904" y="1348"/>
                  <a:pt x="542" y="1948"/>
                </a:cubicBezTo>
                <a:cubicBezTo>
                  <a:pt x="180" y="2550"/>
                  <a:pt x="0" y="3208"/>
                  <a:pt x="0" y="3926"/>
                </a:cubicBezTo>
                <a:cubicBezTo>
                  <a:pt x="0" y="4637"/>
                  <a:pt x="155" y="5292"/>
                  <a:pt x="462" y="5893"/>
                </a:cubicBezTo>
                <a:cubicBezTo>
                  <a:pt x="773" y="6494"/>
                  <a:pt x="1211" y="6973"/>
                  <a:pt x="1782" y="7331"/>
                </a:cubicBezTo>
                <a:cubicBezTo>
                  <a:pt x="2349" y="7686"/>
                  <a:pt x="3003" y="7867"/>
                  <a:pt x="3747" y="7867"/>
                </a:cubicBezTo>
                <a:cubicBezTo>
                  <a:pt x="3753" y="7867"/>
                  <a:pt x="3759" y="7867"/>
                  <a:pt x="3765" y="7867"/>
                </a:cubicBezTo>
                <a:cubicBezTo>
                  <a:pt x="4376" y="7867"/>
                  <a:pt x="4937" y="7754"/>
                  <a:pt x="5448" y="7529"/>
                </a:cubicBezTo>
                <a:cubicBezTo>
                  <a:pt x="5960" y="7304"/>
                  <a:pt x="6385" y="6993"/>
                  <a:pt x="6723" y="6598"/>
                </a:cubicBezTo>
                <a:cubicBezTo>
                  <a:pt x="6768" y="6543"/>
                  <a:pt x="6811" y="6490"/>
                  <a:pt x="6854" y="6435"/>
                </a:cubicBezTo>
                <a:cubicBezTo>
                  <a:pt x="7256" y="5902"/>
                  <a:pt x="6996" y="5129"/>
                  <a:pt x="6358" y="4930"/>
                </a:cubicBezTo>
                <a:lnTo>
                  <a:pt x="6256" y="4898"/>
                </a:lnTo>
                <a:cubicBezTo>
                  <a:pt x="6162" y="4869"/>
                  <a:pt x="6067" y="4855"/>
                  <a:pt x="5973" y="4855"/>
                </a:cubicBezTo>
                <a:cubicBezTo>
                  <a:pt x="5700" y="4855"/>
                  <a:pt x="5436" y="4973"/>
                  <a:pt x="5244" y="5183"/>
                </a:cubicBezTo>
                <a:cubicBezTo>
                  <a:pt x="5241" y="5185"/>
                  <a:pt x="5240" y="5187"/>
                  <a:pt x="5239" y="5188"/>
                </a:cubicBezTo>
                <a:cubicBezTo>
                  <a:pt x="5079" y="5361"/>
                  <a:pt x="4877" y="5504"/>
                  <a:pt x="4631" y="5616"/>
                </a:cubicBezTo>
                <a:cubicBezTo>
                  <a:pt x="4384" y="5729"/>
                  <a:pt x="4113" y="5785"/>
                  <a:pt x="3813" y="5785"/>
                </a:cubicBezTo>
                <a:cubicBezTo>
                  <a:pt x="3475" y="5785"/>
                  <a:pt x="3174" y="5699"/>
                  <a:pt x="2912" y="5530"/>
                </a:cubicBezTo>
                <a:cubicBezTo>
                  <a:pt x="2650" y="5362"/>
                  <a:pt x="2447" y="5134"/>
                  <a:pt x="2304" y="4849"/>
                </a:cubicBezTo>
                <a:cubicBezTo>
                  <a:pt x="2163" y="4563"/>
                  <a:pt x="2091" y="4259"/>
                  <a:pt x="2091" y="3933"/>
                </a:cubicBezTo>
                <a:cubicBezTo>
                  <a:pt x="2091" y="3569"/>
                  <a:pt x="2176" y="3246"/>
                  <a:pt x="2349" y="2962"/>
                </a:cubicBezTo>
                <a:cubicBezTo>
                  <a:pt x="2522" y="2681"/>
                  <a:pt x="2748" y="2465"/>
                  <a:pt x="3028" y="2316"/>
                </a:cubicBezTo>
                <a:cubicBezTo>
                  <a:pt x="3306" y="2166"/>
                  <a:pt x="3598" y="2091"/>
                  <a:pt x="3903" y="2091"/>
                </a:cubicBezTo>
                <a:cubicBezTo>
                  <a:pt x="4322" y="2091"/>
                  <a:pt x="4675" y="2203"/>
                  <a:pt x="4963" y="2425"/>
                </a:cubicBezTo>
                <a:cubicBezTo>
                  <a:pt x="5072" y="2509"/>
                  <a:pt x="5167" y="2597"/>
                  <a:pt x="5250" y="2688"/>
                </a:cubicBezTo>
                <a:cubicBezTo>
                  <a:pt x="5439" y="2896"/>
                  <a:pt x="5700" y="3017"/>
                  <a:pt x="5970" y="3017"/>
                </a:cubicBezTo>
                <a:cubicBezTo>
                  <a:pt x="6055" y="3017"/>
                  <a:pt x="6141" y="3005"/>
                  <a:pt x="6226" y="2980"/>
                </a:cubicBezTo>
                <a:lnTo>
                  <a:pt x="6349" y="2944"/>
                </a:lnTo>
                <a:cubicBezTo>
                  <a:pt x="6984" y="2755"/>
                  <a:pt x="7256" y="1997"/>
                  <a:pt x="6875" y="1456"/>
                </a:cubicBezTo>
                <a:cubicBezTo>
                  <a:pt x="6804" y="1356"/>
                  <a:pt x="6727" y="1262"/>
                  <a:pt x="6647" y="1171"/>
                </a:cubicBezTo>
                <a:cubicBezTo>
                  <a:pt x="6293" y="776"/>
                  <a:pt x="5879" y="483"/>
                  <a:pt x="5408" y="290"/>
                </a:cubicBezTo>
                <a:cubicBezTo>
                  <a:pt x="4937" y="96"/>
                  <a:pt x="4442" y="0"/>
                  <a:pt x="392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3"/>
          <p:cNvSpPr/>
          <p:nvPr/>
        </p:nvSpPr>
        <p:spPr>
          <a:xfrm rot="-5400000">
            <a:off x="3636021" y="6914864"/>
            <a:ext cx="135970" cy="224613"/>
          </a:xfrm>
          <a:custGeom>
            <a:rect b="b" l="l" r="r" t="t"/>
            <a:pathLst>
              <a:path extrusionOk="0" h="4152" w="2514">
                <a:moveTo>
                  <a:pt x="189" y="1"/>
                </a:moveTo>
                <a:cubicBezTo>
                  <a:pt x="99" y="1"/>
                  <a:pt x="1" y="103"/>
                  <a:pt x="50" y="215"/>
                </a:cubicBezTo>
                <a:cubicBezTo>
                  <a:pt x="627" y="1520"/>
                  <a:pt x="1263" y="3034"/>
                  <a:pt x="2223" y="4107"/>
                </a:cubicBezTo>
                <a:cubicBezTo>
                  <a:pt x="2251" y="4138"/>
                  <a:pt x="2284" y="4151"/>
                  <a:pt x="2315" y="4151"/>
                </a:cubicBezTo>
                <a:cubicBezTo>
                  <a:pt x="2418" y="4151"/>
                  <a:pt x="2513" y="4011"/>
                  <a:pt x="2422" y="3908"/>
                </a:cubicBezTo>
                <a:cubicBezTo>
                  <a:pt x="1481" y="2858"/>
                  <a:pt x="857" y="1351"/>
                  <a:pt x="292" y="73"/>
                </a:cubicBezTo>
                <a:cubicBezTo>
                  <a:pt x="270" y="22"/>
                  <a:pt x="230" y="1"/>
                  <a:pt x="189"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23"/>
          <p:cNvSpPr/>
          <p:nvPr/>
        </p:nvSpPr>
        <p:spPr>
          <a:xfrm rot="-5400000">
            <a:off x="3654966" y="7006442"/>
            <a:ext cx="222722" cy="142817"/>
          </a:xfrm>
          <a:custGeom>
            <a:rect b="b" l="l" r="r" t="t"/>
            <a:pathLst>
              <a:path extrusionOk="0" h="2640" w="4118">
                <a:moveTo>
                  <a:pt x="197" y="1"/>
                </a:moveTo>
                <a:cubicBezTo>
                  <a:pt x="94" y="1"/>
                  <a:pt x="1" y="141"/>
                  <a:pt x="92" y="244"/>
                </a:cubicBezTo>
                <a:cubicBezTo>
                  <a:pt x="560" y="769"/>
                  <a:pt x="1036" y="1298"/>
                  <a:pt x="1613" y="1707"/>
                </a:cubicBezTo>
                <a:cubicBezTo>
                  <a:pt x="2295" y="2191"/>
                  <a:pt x="3076" y="2303"/>
                  <a:pt x="3831" y="2626"/>
                </a:cubicBezTo>
                <a:cubicBezTo>
                  <a:pt x="3852" y="2635"/>
                  <a:pt x="3872" y="2639"/>
                  <a:pt x="3891" y="2639"/>
                </a:cubicBezTo>
                <a:cubicBezTo>
                  <a:pt x="4026" y="2639"/>
                  <a:pt x="4118" y="2447"/>
                  <a:pt x="3973" y="2385"/>
                </a:cubicBezTo>
                <a:cubicBezTo>
                  <a:pt x="3292" y="2093"/>
                  <a:pt x="2545" y="1987"/>
                  <a:pt x="1916" y="1575"/>
                </a:cubicBezTo>
                <a:cubicBezTo>
                  <a:pt x="1289" y="1165"/>
                  <a:pt x="785" y="602"/>
                  <a:pt x="290" y="47"/>
                </a:cubicBezTo>
                <a:cubicBezTo>
                  <a:pt x="262" y="14"/>
                  <a:pt x="229"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23"/>
          <p:cNvSpPr/>
          <p:nvPr/>
        </p:nvSpPr>
        <p:spPr>
          <a:xfrm rot="-5400000">
            <a:off x="3777924" y="7027536"/>
            <a:ext cx="174803" cy="132647"/>
          </a:xfrm>
          <a:custGeom>
            <a:rect b="b" l="l" r="r" t="t"/>
            <a:pathLst>
              <a:path extrusionOk="0" h="2452" w="3232">
                <a:moveTo>
                  <a:pt x="3044" y="1"/>
                </a:moveTo>
                <a:cubicBezTo>
                  <a:pt x="3003" y="1"/>
                  <a:pt x="2963" y="22"/>
                  <a:pt x="2940" y="73"/>
                </a:cubicBezTo>
                <a:cubicBezTo>
                  <a:pt x="2707" y="589"/>
                  <a:pt x="2424" y="1089"/>
                  <a:pt x="2051" y="1519"/>
                </a:cubicBezTo>
                <a:cubicBezTo>
                  <a:pt x="1643" y="1988"/>
                  <a:pt x="1045" y="2170"/>
                  <a:pt x="436" y="2170"/>
                </a:cubicBezTo>
                <a:cubicBezTo>
                  <a:pt x="351" y="2170"/>
                  <a:pt x="266" y="2166"/>
                  <a:pt x="182" y="2159"/>
                </a:cubicBezTo>
                <a:cubicBezTo>
                  <a:pt x="178" y="2159"/>
                  <a:pt x="174" y="2159"/>
                  <a:pt x="170" y="2159"/>
                </a:cubicBezTo>
                <a:cubicBezTo>
                  <a:pt x="1" y="2159"/>
                  <a:pt x="7" y="2427"/>
                  <a:pt x="182" y="2441"/>
                </a:cubicBezTo>
                <a:cubicBezTo>
                  <a:pt x="269" y="2448"/>
                  <a:pt x="362" y="2452"/>
                  <a:pt x="458" y="2452"/>
                </a:cubicBezTo>
                <a:cubicBezTo>
                  <a:pt x="985" y="2452"/>
                  <a:pt x="1609" y="2336"/>
                  <a:pt x="1984" y="2007"/>
                </a:cubicBezTo>
                <a:cubicBezTo>
                  <a:pt x="2512" y="1543"/>
                  <a:pt x="2898" y="848"/>
                  <a:pt x="3182" y="215"/>
                </a:cubicBezTo>
                <a:cubicBezTo>
                  <a:pt x="3232" y="103"/>
                  <a:pt x="3134" y="1"/>
                  <a:pt x="304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23"/>
          <p:cNvSpPr/>
          <p:nvPr/>
        </p:nvSpPr>
        <p:spPr>
          <a:xfrm rot="-5400000">
            <a:off x="3896113" y="6916595"/>
            <a:ext cx="51110" cy="261886"/>
          </a:xfrm>
          <a:custGeom>
            <a:rect b="b" l="l" r="r" t="t"/>
            <a:pathLst>
              <a:path extrusionOk="0" h="4841" w="945">
                <a:moveTo>
                  <a:pt x="254" y="1"/>
                </a:moveTo>
                <a:cubicBezTo>
                  <a:pt x="171" y="1"/>
                  <a:pt x="84" y="69"/>
                  <a:pt x="111" y="174"/>
                </a:cubicBezTo>
                <a:cubicBezTo>
                  <a:pt x="284" y="847"/>
                  <a:pt x="442" y="1525"/>
                  <a:pt x="551" y="2213"/>
                </a:cubicBezTo>
                <a:cubicBezTo>
                  <a:pt x="667" y="2947"/>
                  <a:pt x="861" y="4092"/>
                  <a:pt x="126" y="4574"/>
                </a:cubicBezTo>
                <a:cubicBezTo>
                  <a:pt x="0" y="4657"/>
                  <a:pt x="78" y="4840"/>
                  <a:pt x="195" y="4840"/>
                </a:cubicBezTo>
                <a:cubicBezTo>
                  <a:pt x="218" y="4840"/>
                  <a:pt x="243" y="4833"/>
                  <a:pt x="267" y="4817"/>
                </a:cubicBezTo>
                <a:cubicBezTo>
                  <a:pt x="847" y="4434"/>
                  <a:pt x="945" y="3769"/>
                  <a:pt x="926" y="3117"/>
                </a:cubicBezTo>
                <a:cubicBezTo>
                  <a:pt x="894" y="2102"/>
                  <a:pt x="632" y="1078"/>
                  <a:pt x="381" y="100"/>
                </a:cubicBezTo>
                <a:cubicBezTo>
                  <a:pt x="363" y="31"/>
                  <a:pt x="309" y="1"/>
                  <a:pt x="25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23"/>
          <p:cNvSpPr/>
          <p:nvPr/>
        </p:nvSpPr>
        <p:spPr>
          <a:xfrm>
            <a:off x="8562699" y="2563853"/>
            <a:ext cx="48063" cy="42754"/>
          </a:xfrm>
          <a:custGeom>
            <a:rect b="b" l="l" r="r" t="t"/>
            <a:pathLst>
              <a:path extrusionOk="0" h="395" w="395">
                <a:moveTo>
                  <a:pt x="198" y="0"/>
                </a:moveTo>
                <a:cubicBezTo>
                  <a:pt x="90" y="0"/>
                  <a:pt x="1" y="88"/>
                  <a:pt x="1" y="197"/>
                </a:cubicBezTo>
                <a:cubicBezTo>
                  <a:pt x="1" y="307"/>
                  <a:pt x="89" y="394"/>
                  <a:pt x="196" y="394"/>
                </a:cubicBezTo>
                <a:cubicBezTo>
                  <a:pt x="197" y="394"/>
                  <a:pt x="197" y="394"/>
                  <a:pt x="198" y="394"/>
                </a:cubicBezTo>
                <a:cubicBezTo>
                  <a:pt x="306" y="394"/>
                  <a:pt x="394" y="305"/>
                  <a:pt x="394" y="197"/>
                </a:cubicBezTo>
                <a:cubicBezTo>
                  <a:pt x="394" y="88"/>
                  <a:pt x="306" y="0"/>
                  <a:pt x="1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23"/>
          <p:cNvSpPr/>
          <p:nvPr/>
        </p:nvSpPr>
        <p:spPr>
          <a:xfrm>
            <a:off x="8565863" y="2565044"/>
            <a:ext cx="45142" cy="41671"/>
          </a:xfrm>
          <a:custGeom>
            <a:rect b="b" l="l" r="r" t="t"/>
            <a:pathLst>
              <a:path extrusionOk="0" h="385" w="371">
                <a:moveTo>
                  <a:pt x="233" y="1"/>
                </a:moveTo>
                <a:lnTo>
                  <a:pt x="233" y="1"/>
                </a:lnTo>
                <a:cubicBezTo>
                  <a:pt x="250" y="28"/>
                  <a:pt x="259" y="62"/>
                  <a:pt x="259" y="97"/>
                </a:cubicBezTo>
                <a:cubicBezTo>
                  <a:pt x="259" y="205"/>
                  <a:pt x="171" y="293"/>
                  <a:pt x="61" y="293"/>
                </a:cubicBezTo>
                <a:cubicBezTo>
                  <a:pt x="40" y="293"/>
                  <a:pt x="20" y="289"/>
                  <a:pt x="0" y="283"/>
                </a:cubicBezTo>
                <a:lnTo>
                  <a:pt x="0" y="283"/>
                </a:lnTo>
                <a:cubicBezTo>
                  <a:pt x="34" y="343"/>
                  <a:pt x="97" y="384"/>
                  <a:pt x="172" y="384"/>
                </a:cubicBezTo>
                <a:cubicBezTo>
                  <a:pt x="280" y="384"/>
                  <a:pt x="368" y="296"/>
                  <a:pt x="368"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23"/>
          <p:cNvSpPr/>
          <p:nvPr/>
        </p:nvSpPr>
        <p:spPr>
          <a:xfrm>
            <a:off x="8133176" y="3075609"/>
            <a:ext cx="48063" cy="42754"/>
          </a:xfrm>
          <a:custGeom>
            <a:rect b="b" l="l" r="r" t="t"/>
            <a:pathLst>
              <a:path extrusionOk="0" h="395" w="395">
                <a:moveTo>
                  <a:pt x="198" y="1"/>
                </a:moveTo>
                <a:cubicBezTo>
                  <a:pt x="90" y="1"/>
                  <a:pt x="1" y="89"/>
                  <a:pt x="1" y="197"/>
                </a:cubicBezTo>
                <a:cubicBezTo>
                  <a:pt x="1" y="307"/>
                  <a:pt x="90" y="395"/>
                  <a:pt x="198" y="395"/>
                </a:cubicBezTo>
                <a:cubicBezTo>
                  <a:pt x="306" y="395"/>
                  <a:pt x="394" y="307"/>
                  <a:pt x="394" y="197"/>
                </a:cubicBezTo>
                <a:cubicBezTo>
                  <a:pt x="394" y="89"/>
                  <a:pt x="306" y="1"/>
                  <a:pt x="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23"/>
          <p:cNvSpPr/>
          <p:nvPr/>
        </p:nvSpPr>
        <p:spPr>
          <a:xfrm>
            <a:off x="8136218" y="3076692"/>
            <a:ext cx="45021" cy="41671"/>
          </a:xfrm>
          <a:custGeom>
            <a:rect b="b" l="l" r="r" t="t"/>
            <a:pathLst>
              <a:path extrusionOk="0" h="385" w="370">
                <a:moveTo>
                  <a:pt x="233" y="1"/>
                </a:moveTo>
                <a:lnTo>
                  <a:pt x="233" y="1"/>
                </a:lnTo>
                <a:cubicBezTo>
                  <a:pt x="250" y="28"/>
                  <a:pt x="259" y="62"/>
                  <a:pt x="259" y="97"/>
                </a:cubicBezTo>
                <a:cubicBezTo>
                  <a:pt x="259" y="205"/>
                  <a:pt x="170" y="293"/>
                  <a:pt x="61" y="293"/>
                </a:cubicBezTo>
                <a:cubicBezTo>
                  <a:pt x="40" y="293"/>
                  <a:pt x="20" y="289"/>
                  <a:pt x="0" y="283"/>
                </a:cubicBezTo>
                <a:lnTo>
                  <a:pt x="0" y="283"/>
                </a:lnTo>
                <a:cubicBezTo>
                  <a:pt x="33" y="344"/>
                  <a:pt x="97" y="385"/>
                  <a:pt x="172" y="385"/>
                </a:cubicBezTo>
                <a:cubicBezTo>
                  <a:pt x="280" y="385"/>
                  <a:pt x="368" y="297"/>
                  <a:pt x="368" y="187"/>
                </a:cubicBezTo>
                <a:cubicBezTo>
                  <a:pt x="369" y="100"/>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23"/>
          <p:cNvSpPr/>
          <p:nvPr/>
        </p:nvSpPr>
        <p:spPr>
          <a:xfrm>
            <a:off x="8177710" y="2754679"/>
            <a:ext cx="48063" cy="42754"/>
          </a:xfrm>
          <a:custGeom>
            <a:rect b="b" l="l" r="r" t="t"/>
            <a:pathLst>
              <a:path extrusionOk="0" h="395" w="395">
                <a:moveTo>
                  <a:pt x="197" y="0"/>
                </a:moveTo>
                <a:cubicBezTo>
                  <a:pt x="89" y="0"/>
                  <a:pt x="1" y="89"/>
                  <a:pt x="1" y="198"/>
                </a:cubicBezTo>
                <a:cubicBezTo>
                  <a:pt x="1" y="306"/>
                  <a:pt x="87" y="394"/>
                  <a:pt x="194" y="394"/>
                </a:cubicBezTo>
                <a:cubicBezTo>
                  <a:pt x="195" y="394"/>
                  <a:pt x="196" y="394"/>
                  <a:pt x="197" y="394"/>
                </a:cubicBezTo>
                <a:cubicBezTo>
                  <a:pt x="307" y="394"/>
                  <a:pt x="395" y="306"/>
                  <a:pt x="395" y="198"/>
                </a:cubicBezTo>
                <a:cubicBezTo>
                  <a:pt x="395" y="89"/>
                  <a:pt x="307"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23"/>
          <p:cNvSpPr/>
          <p:nvPr/>
        </p:nvSpPr>
        <p:spPr>
          <a:xfrm>
            <a:off x="8180874" y="2755978"/>
            <a:ext cx="45021" cy="41671"/>
          </a:xfrm>
          <a:custGeom>
            <a:rect b="b" l="l" r="r" t="t"/>
            <a:pathLst>
              <a:path extrusionOk="0" h="385" w="370">
                <a:moveTo>
                  <a:pt x="233" y="1"/>
                </a:moveTo>
                <a:lnTo>
                  <a:pt x="233" y="1"/>
                </a:lnTo>
                <a:cubicBezTo>
                  <a:pt x="250" y="28"/>
                  <a:pt x="258" y="62"/>
                  <a:pt x="258" y="96"/>
                </a:cubicBezTo>
                <a:cubicBezTo>
                  <a:pt x="258" y="205"/>
                  <a:pt x="170" y="293"/>
                  <a:pt x="62" y="293"/>
                </a:cubicBezTo>
                <a:cubicBezTo>
                  <a:pt x="40" y="293"/>
                  <a:pt x="20" y="289"/>
                  <a:pt x="0" y="283"/>
                </a:cubicBezTo>
                <a:lnTo>
                  <a:pt x="0" y="283"/>
                </a:lnTo>
                <a:cubicBezTo>
                  <a:pt x="33" y="343"/>
                  <a:pt x="98" y="384"/>
                  <a:pt x="171" y="384"/>
                </a:cubicBezTo>
                <a:cubicBezTo>
                  <a:pt x="281" y="384"/>
                  <a:pt x="369" y="295"/>
                  <a:pt x="369"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3"/>
          <p:cNvSpPr/>
          <p:nvPr/>
        </p:nvSpPr>
        <p:spPr>
          <a:xfrm rot="-5400000">
            <a:off x="8619576" y="2709483"/>
            <a:ext cx="48063" cy="42754"/>
          </a:xfrm>
          <a:custGeom>
            <a:rect b="b" l="l" r="r" t="t"/>
            <a:pathLst>
              <a:path extrusionOk="0" h="395" w="395">
                <a:moveTo>
                  <a:pt x="197" y="1"/>
                </a:moveTo>
                <a:cubicBezTo>
                  <a:pt x="88" y="1"/>
                  <a:pt x="0" y="90"/>
                  <a:pt x="0" y="198"/>
                </a:cubicBezTo>
                <a:cubicBezTo>
                  <a:pt x="0" y="307"/>
                  <a:pt x="88" y="395"/>
                  <a:pt x="197" y="395"/>
                </a:cubicBezTo>
                <a:cubicBezTo>
                  <a:pt x="306" y="395"/>
                  <a:pt x="394" y="307"/>
                  <a:pt x="394" y="198"/>
                </a:cubicBezTo>
                <a:cubicBezTo>
                  <a:pt x="394" y="90"/>
                  <a:pt x="306"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23"/>
          <p:cNvSpPr/>
          <p:nvPr/>
        </p:nvSpPr>
        <p:spPr>
          <a:xfrm rot="-5400000">
            <a:off x="8621692" y="2708558"/>
            <a:ext cx="45021" cy="41563"/>
          </a:xfrm>
          <a:custGeom>
            <a:rect b="b" l="l" r="r" t="t"/>
            <a:pathLst>
              <a:path extrusionOk="0" h="384" w="370">
                <a:moveTo>
                  <a:pt x="233" y="0"/>
                </a:moveTo>
                <a:lnTo>
                  <a:pt x="233" y="0"/>
                </a:lnTo>
                <a:cubicBezTo>
                  <a:pt x="251" y="29"/>
                  <a:pt x="259" y="61"/>
                  <a:pt x="259" y="96"/>
                </a:cubicBezTo>
                <a:cubicBezTo>
                  <a:pt x="259" y="205"/>
                  <a:pt x="171" y="294"/>
                  <a:pt x="62" y="294"/>
                </a:cubicBezTo>
                <a:cubicBezTo>
                  <a:pt x="41" y="294"/>
                  <a:pt x="19" y="290"/>
                  <a:pt x="1" y="283"/>
                </a:cubicBezTo>
                <a:lnTo>
                  <a:pt x="1" y="283"/>
                </a:lnTo>
                <a:cubicBezTo>
                  <a:pt x="34" y="343"/>
                  <a:pt x="98" y="384"/>
                  <a:pt x="172" y="384"/>
                </a:cubicBezTo>
                <a:cubicBezTo>
                  <a:pt x="280" y="384"/>
                  <a:pt x="369" y="296"/>
                  <a:pt x="369" y="187"/>
                </a:cubicBezTo>
                <a:cubicBezTo>
                  <a:pt x="369" y="99"/>
                  <a:pt x="312" y="26"/>
                  <a:pt x="233"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23"/>
          <p:cNvSpPr/>
          <p:nvPr/>
        </p:nvSpPr>
        <p:spPr>
          <a:xfrm rot="-5400000">
            <a:off x="8202096" y="3099218"/>
            <a:ext cx="48063" cy="42754"/>
          </a:xfrm>
          <a:custGeom>
            <a:rect b="b" l="l" r="r" t="t"/>
            <a:pathLst>
              <a:path extrusionOk="0" h="395" w="395">
                <a:moveTo>
                  <a:pt x="197" y="0"/>
                </a:moveTo>
                <a:cubicBezTo>
                  <a:pt x="89" y="0"/>
                  <a:pt x="1" y="89"/>
                  <a:pt x="1" y="198"/>
                </a:cubicBezTo>
                <a:cubicBezTo>
                  <a:pt x="1" y="306"/>
                  <a:pt x="87" y="394"/>
                  <a:pt x="194" y="394"/>
                </a:cubicBezTo>
                <a:cubicBezTo>
                  <a:pt x="195" y="394"/>
                  <a:pt x="196" y="394"/>
                  <a:pt x="197" y="394"/>
                </a:cubicBezTo>
                <a:cubicBezTo>
                  <a:pt x="307" y="394"/>
                  <a:pt x="395" y="306"/>
                  <a:pt x="395" y="198"/>
                </a:cubicBezTo>
                <a:cubicBezTo>
                  <a:pt x="395" y="89"/>
                  <a:pt x="307"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23"/>
          <p:cNvSpPr/>
          <p:nvPr/>
        </p:nvSpPr>
        <p:spPr>
          <a:xfrm rot="-5400000">
            <a:off x="8204375" y="3098116"/>
            <a:ext cx="45021" cy="41671"/>
          </a:xfrm>
          <a:custGeom>
            <a:rect b="b" l="l" r="r" t="t"/>
            <a:pathLst>
              <a:path extrusionOk="0" h="385" w="370">
                <a:moveTo>
                  <a:pt x="233" y="1"/>
                </a:moveTo>
                <a:lnTo>
                  <a:pt x="233" y="1"/>
                </a:lnTo>
                <a:cubicBezTo>
                  <a:pt x="250" y="28"/>
                  <a:pt x="258" y="62"/>
                  <a:pt x="258" y="96"/>
                </a:cubicBezTo>
                <a:cubicBezTo>
                  <a:pt x="258" y="205"/>
                  <a:pt x="170" y="293"/>
                  <a:pt x="62" y="293"/>
                </a:cubicBezTo>
                <a:cubicBezTo>
                  <a:pt x="40" y="293"/>
                  <a:pt x="20" y="289"/>
                  <a:pt x="0" y="283"/>
                </a:cubicBezTo>
                <a:lnTo>
                  <a:pt x="0" y="283"/>
                </a:lnTo>
                <a:cubicBezTo>
                  <a:pt x="33" y="343"/>
                  <a:pt x="98" y="384"/>
                  <a:pt x="171" y="384"/>
                </a:cubicBezTo>
                <a:cubicBezTo>
                  <a:pt x="281" y="384"/>
                  <a:pt x="369" y="295"/>
                  <a:pt x="369"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23"/>
          <p:cNvSpPr/>
          <p:nvPr/>
        </p:nvSpPr>
        <p:spPr>
          <a:xfrm rot="-5400000">
            <a:off x="3432608" y="7346540"/>
            <a:ext cx="17886" cy="15910"/>
          </a:xfrm>
          <a:custGeom>
            <a:rect b="b" l="l" r="r" t="t"/>
            <a:pathLst>
              <a:path extrusionOk="0" h="395" w="395">
                <a:moveTo>
                  <a:pt x="198" y="0"/>
                </a:moveTo>
                <a:cubicBezTo>
                  <a:pt x="90" y="0"/>
                  <a:pt x="1" y="88"/>
                  <a:pt x="1" y="197"/>
                </a:cubicBezTo>
                <a:cubicBezTo>
                  <a:pt x="1" y="307"/>
                  <a:pt x="89" y="394"/>
                  <a:pt x="196" y="394"/>
                </a:cubicBezTo>
                <a:cubicBezTo>
                  <a:pt x="197" y="394"/>
                  <a:pt x="197" y="394"/>
                  <a:pt x="198" y="394"/>
                </a:cubicBezTo>
                <a:cubicBezTo>
                  <a:pt x="306" y="394"/>
                  <a:pt x="394" y="305"/>
                  <a:pt x="394" y="197"/>
                </a:cubicBezTo>
                <a:cubicBezTo>
                  <a:pt x="394" y="88"/>
                  <a:pt x="306" y="0"/>
                  <a:pt x="1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23"/>
          <p:cNvSpPr/>
          <p:nvPr/>
        </p:nvSpPr>
        <p:spPr>
          <a:xfrm rot="-5400000">
            <a:off x="3433393" y="7346107"/>
            <a:ext cx="16799" cy="15507"/>
          </a:xfrm>
          <a:custGeom>
            <a:rect b="b" l="l" r="r" t="t"/>
            <a:pathLst>
              <a:path extrusionOk="0" h="385" w="371">
                <a:moveTo>
                  <a:pt x="233" y="1"/>
                </a:moveTo>
                <a:lnTo>
                  <a:pt x="233" y="1"/>
                </a:lnTo>
                <a:cubicBezTo>
                  <a:pt x="250" y="28"/>
                  <a:pt x="259" y="62"/>
                  <a:pt x="259" y="97"/>
                </a:cubicBezTo>
                <a:cubicBezTo>
                  <a:pt x="259" y="205"/>
                  <a:pt x="171" y="293"/>
                  <a:pt x="61" y="293"/>
                </a:cubicBezTo>
                <a:cubicBezTo>
                  <a:pt x="40" y="293"/>
                  <a:pt x="20" y="289"/>
                  <a:pt x="0" y="283"/>
                </a:cubicBezTo>
                <a:lnTo>
                  <a:pt x="0" y="283"/>
                </a:lnTo>
                <a:cubicBezTo>
                  <a:pt x="34" y="343"/>
                  <a:pt x="97" y="384"/>
                  <a:pt x="172" y="384"/>
                </a:cubicBezTo>
                <a:cubicBezTo>
                  <a:pt x="280" y="384"/>
                  <a:pt x="368" y="296"/>
                  <a:pt x="368"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23"/>
          <p:cNvSpPr/>
          <p:nvPr/>
        </p:nvSpPr>
        <p:spPr>
          <a:xfrm rot="-5400000">
            <a:off x="3562147" y="7377013"/>
            <a:ext cx="17886" cy="15910"/>
          </a:xfrm>
          <a:custGeom>
            <a:rect b="b" l="l" r="r" t="t"/>
            <a:pathLst>
              <a:path extrusionOk="0" h="395" w="395">
                <a:moveTo>
                  <a:pt x="197" y="0"/>
                </a:moveTo>
                <a:cubicBezTo>
                  <a:pt x="88" y="0"/>
                  <a:pt x="0" y="89"/>
                  <a:pt x="0" y="198"/>
                </a:cubicBezTo>
                <a:cubicBezTo>
                  <a:pt x="0" y="306"/>
                  <a:pt x="88" y="394"/>
                  <a:pt x="197" y="394"/>
                </a:cubicBezTo>
                <a:cubicBezTo>
                  <a:pt x="305" y="394"/>
                  <a:pt x="394" y="306"/>
                  <a:pt x="394" y="198"/>
                </a:cubicBezTo>
                <a:cubicBezTo>
                  <a:pt x="394" y="89"/>
                  <a:pt x="305"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23"/>
          <p:cNvSpPr/>
          <p:nvPr/>
        </p:nvSpPr>
        <p:spPr>
          <a:xfrm rot="-5400000">
            <a:off x="3562914" y="7376649"/>
            <a:ext cx="16754" cy="15507"/>
          </a:xfrm>
          <a:custGeom>
            <a:rect b="b" l="l" r="r" t="t"/>
            <a:pathLst>
              <a:path extrusionOk="0" h="385" w="370">
                <a:moveTo>
                  <a:pt x="233" y="1"/>
                </a:moveTo>
                <a:lnTo>
                  <a:pt x="233" y="1"/>
                </a:lnTo>
                <a:cubicBezTo>
                  <a:pt x="249" y="29"/>
                  <a:pt x="259" y="62"/>
                  <a:pt x="259" y="97"/>
                </a:cubicBezTo>
                <a:cubicBezTo>
                  <a:pt x="259" y="205"/>
                  <a:pt x="171" y="294"/>
                  <a:pt x="62" y="294"/>
                </a:cubicBezTo>
                <a:cubicBezTo>
                  <a:pt x="40" y="294"/>
                  <a:pt x="19" y="290"/>
                  <a:pt x="1" y="284"/>
                </a:cubicBezTo>
                <a:lnTo>
                  <a:pt x="1" y="284"/>
                </a:lnTo>
                <a:cubicBezTo>
                  <a:pt x="34" y="343"/>
                  <a:pt x="97" y="384"/>
                  <a:pt x="172" y="384"/>
                </a:cubicBezTo>
                <a:cubicBezTo>
                  <a:pt x="280" y="384"/>
                  <a:pt x="369" y="296"/>
                  <a:pt x="369" y="188"/>
                </a:cubicBezTo>
                <a:cubicBezTo>
                  <a:pt x="369" y="101"/>
                  <a:pt x="313"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23"/>
          <p:cNvSpPr/>
          <p:nvPr/>
        </p:nvSpPr>
        <p:spPr>
          <a:xfrm rot="-5400000">
            <a:off x="3508227" y="7506380"/>
            <a:ext cx="17886" cy="15910"/>
          </a:xfrm>
          <a:custGeom>
            <a:rect b="b" l="l" r="r" t="t"/>
            <a:pathLst>
              <a:path extrusionOk="0" h="395" w="395">
                <a:moveTo>
                  <a:pt x="198" y="1"/>
                </a:moveTo>
                <a:cubicBezTo>
                  <a:pt x="90" y="1"/>
                  <a:pt x="1" y="89"/>
                  <a:pt x="1" y="197"/>
                </a:cubicBezTo>
                <a:cubicBezTo>
                  <a:pt x="1" y="307"/>
                  <a:pt x="90" y="395"/>
                  <a:pt x="198" y="395"/>
                </a:cubicBezTo>
                <a:cubicBezTo>
                  <a:pt x="306" y="395"/>
                  <a:pt x="394" y="307"/>
                  <a:pt x="394" y="197"/>
                </a:cubicBezTo>
                <a:cubicBezTo>
                  <a:pt x="394" y="89"/>
                  <a:pt x="306" y="1"/>
                  <a:pt x="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23"/>
          <p:cNvSpPr/>
          <p:nvPr/>
        </p:nvSpPr>
        <p:spPr>
          <a:xfrm rot="-5400000">
            <a:off x="3508994" y="7506015"/>
            <a:ext cx="16754" cy="15507"/>
          </a:xfrm>
          <a:custGeom>
            <a:rect b="b" l="l" r="r" t="t"/>
            <a:pathLst>
              <a:path extrusionOk="0" h="385" w="370">
                <a:moveTo>
                  <a:pt x="233" y="1"/>
                </a:moveTo>
                <a:lnTo>
                  <a:pt x="233" y="1"/>
                </a:lnTo>
                <a:cubicBezTo>
                  <a:pt x="250" y="28"/>
                  <a:pt x="259" y="62"/>
                  <a:pt x="259" y="97"/>
                </a:cubicBezTo>
                <a:cubicBezTo>
                  <a:pt x="259" y="205"/>
                  <a:pt x="170" y="293"/>
                  <a:pt x="61" y="293"/>
                </a:cubicBezTo>
                <a:cubicBezTo>
                  <a:pt x="40" y="293"/>
                  <a:pt x="20" y="289"/>
                  <a:pt x="0" y="283"/>
                </a:cubicBezTo>
                <a:lnTo>
                  <a:pt x="0" y="283"/>
                </a:lnTo>
                <a:cubicBezTo>
                  <a:pt x="33" y="344"/>
                  <a:pt x="97" y="385"/>
                  <a:pt x="172" y="385"/>
                </a:cubicBezTo>
                <a:cubicBezTo>
                  <a:pt x="280" y="385"/>
                  <a:pt x="368" y="297"/>
                  <a:pt x="368" y="187"/>
                </a:cubicBezTo>
                <a:cubicBezTo>
                  <a:pt x="369" y="100"/>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23"/>
          <p:cNvSpPr/>
          <p:nvPr/>
        </p:nvSpPr>
        <p:spPr>
          <a:xfrm rot="-5400000">
            <a:off x="3658173" y="7448149"/>
            <a:ext cx="17886" cy="15910"/>
          </a:xfrm>
          <a:custGeom>
            <a:rect b="b" l="l" r="r" t="t"/>
            <a:pathLst>
              <a:path extrusionOk="0" h="395" w="395">
                <a:moveTo>
                  <a:pt x="197" y="0"/>
                </a:moveTo>
                <a:cubicBezTo>
                  <a:pt x="89" y="0"/>
                  <a:pt x="1" y="89"/>
                  <a:pt x="1" y="198"/>
                </a:cubicBezTo>
                <a:cubicBezTo>
                  <a:pt x="1" y="306"/>
                  <a:pt x="89" y="394"/>
                  <a:pt x="197" y="394"/>
                </a:cubicBezTo>
                <a:cubicBezTo>
                  <a:pt x="306" y="394"/>
                  <a:pt x="395" y="306"/>
                  <a:pt x="395" y="198"/>
                </a:cubicBezTo>
                <a:cubicBezTo>
                  <a:pt x="395" y="89"/>
                  <a:pt x="306"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23"/>
          <p:cNvSpPr/>
          <p:nvPr/>
        </p:nvSpPr>
        <p:spPr>
          <a:xfrm rot="-5400000">
            <a:off x="3658918" y="7447762"/>
            <a:ext cx="16799" cy="15507"/>
          </a:xfrm>
          <a:custGeom>
            <a:rect b="b" l="l" r="r" t="t"/>
            <a:pathLst>
              <a:path extrusionOk="0" h="385" w="371">
                <a:moveTo>
                  <a:pt x="234" y="1"/>
                </a:moveTo>
                <a:cubicBezTo>
                  <a:pt x="250" y="29"/>
                  <a:pt x="259" y="62"/>
                  <a:pt x="259" y="97"/>
                </a:cubicBezTo>
                <a:cubicBezTo>
                  <a:pt x="259" y="205"/>
                  <a:pt x="171" y="294"/>
                  <a:pt x="63" y="294"/>
                </a:cubicBezTo>
                <a:cubicBezTo>
                  <a:pt x="40" y="294"/>
                  <a:pt x="20" y="290"/>
                  <a:pt x="0" y="284"/>
                </a:cubicBezTo>
                <a:lnTo>
                  <a:pt x="0" y="284"/>
                </a:lnTo>
                <a:cubicBezTo>
                  <a:pt x="34" y="343"/>
                  <a:pt x="97" y="384"/>
                  <a:pt x="172" y="384"/>
                </a:cubicBezTo>
                <a:cubicBezTo>
                  <a:pt x="281" y="384"/>
                  <a:pt x="370" y="296"/>
                  <a:pt x="370" y="188"/>
                </a:cubicBezTo>
                <a:cubicBezTo>
                  <a:pt x="371" y="100"/>
                  <a:pt x="313" y="26"/>
                  <a:pt x="234"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23"/>
          <p:cNvSpPr/>
          <p:nvPr/>
        </p:nvSpPr>
        <p:spPr>
          <a:xfrm rot="-5400000">
            <a:off x="3658978" y="7344774"/>
            <a:ext cx="17886" cy="15910"/>
          </a:xfrm>
          <a:custGeom>
            <a:rect b="b" l="l" r="r" t="t"/>
            <a:pathLst>
              <a:path extrusionOk="0" h="395" w="395">
                <a:moveTo>
                  <a:pt x="197" y="1"/>
                </a:moveTo>
                <a:cubicBezTo>
                  <a:pt x="88" y="1"/>
                  <a:pt x="0" y="90"/>
                  <a:pt x="0" y="198"/>
                </a:cubicBezTo>
                <a:cubicBezTo>
                  <a:pt x="0" y="307"/>
                  <a:pt x="88" y="395"/>
                  <a:pt x="197" y="395"/>
                </a:cubicBezTo>
                <a:cubicBezTo>
                  <a:pt x="306" y="395"/>
                  <a:pt x="394" y="307"/>
                  <a:pt x="394" y="198"/>
                </a:cubicBezTo>
                <a:cubicBezTo>
                  <a:pt x="394" y="90"/>
                  <a:pt x="306"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23"/>
          <p:cNvSpPr/>
          <p:nvPr/>
        </p:nvSpPr>
        <p:spPr>
          <a:xfrm rot="-5400000">
            <a:off x="3659766" y="7344429"/>
            <a:ext cx="16754" cy="15467"/>
          </a:xfrm>
          <a:custGeom>
            <a:rect b="b" l="l" r="r" t="t"/>
            <a:pathLst>
              <a:path extrusionOk="0" h="384" w="370">
                <a:moveTo>
                  <a:pt x="233" y="0"/>
                </a:moveTo>
                <a:lnTo>
                  <a:pt x="233" y="0"/>
                </a:lnTo>
                <a:cubicBezTo>
                  <a:pt x="251" y="29"/>
                  <a:pt x="259" y="61"/>
                  <a:pt x="259" y="96"/>
                </a:cubicBezTo>
                <a:cubicBezTo>
                  <a:pt x="259" y="205"/>
                  <a:pt x="171" y="294"/>
                  <a:pt x="62" y="294"/>
                </a:cubicBezTo>
                <a:cubicBezTo>
                  <a:pt x="41" y="294"/>
                  <a:pt x="19" y="290"/>
                  <a:pt x="1" y="283"/>
                </a:cubicBezTo>
                <a:lnTo>
                  <a:pt x="1" y="283"/>
                </a:lnTo>
                <a:cubicBezTo>
                  <a:pt x="34" y="343"/>
                  <a:pt x="98" y="384"/>
                  <a:pt x="172" y="384"/>
                </a:cubicBezTo>
                <a:cubicBezTo>
                  <a:pt x="280" y="384"/>
                  <a:pt x="369" y="296"/>
                  <a:pt x="369" y="187"/>
                </a:cubicBezTo>
                <a:cubicBezTo>
                  <a:pt x="369" y="99"/>
                  <a:pt x="312" y="26"/>
                  <a:pt x="233"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23"/>
          <p:cNvSpPr/>
          <p:nvPr/>
        </p:nvSpPr>
        <p:spPr>
          <a:xfrm rot="-5400000">
            <a:off x="3503621" y="7489807"/>
            <a:ext cx="17886" cy="15910"/>
          </a:xfrm>
          <a:custGeom>
            <a:rect b="b" l="l" r="r" t="t"/>
            <a:pathLst>
              <a:path extrusionOk="0" h="395" w="395">
                <a:moveTo>
                  <a:pt x="197" y="0"/>
                </a:moveTo>
                <a:cubicBezTo>
                  <a:pt x="89" y="0"/>
                  <a:pt x="1" y="89"/>
                  <a:pt x="1" y="198"/>
                </a:cubicBezTo>
                <a:cubicBezTo>
                  <a:pt x="1" y="306"/>
                  <a:pt x="87" y="394"/>
                  <a:pt x="194" y="394"/>
                </a:cubicBezTo>
                <a:cubicBezTo>
                  <a:pt x="195" y="394"/>
                  <a:pt x="196" y="394"/>
                  <a:pt x="197" y="394"/>
                </a:cubicBezTo>
                <a:cubicBezTo>
                  <a:pt x="307" y="394"/>
                  <a:pt x="395" y="306"/>
                  <a:pt x="395" y="198"/>
                </a:cubicBezTo>
                <a:cubicBezTo>
                  <a:pt x="395" y="89"/>
                  <a:pt x="307"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23"/>
          <p:cNvSpPr/>
          <p:nvPr/>
        </p:nvSpPr>
        <p:spPr>
          <a:xfrm>
            <a:off x="4289767" y="7422654"/>
            <a:ext cx="4025" cy="13530"/>
          </a:xfrm>
          <a:custGeom>
            <a:rect b="b" l="l" r="r" t="t"/>
            <a:pathLst>
              <a:path extrusionOk="0" h="395" w="395">
                <a:moveTo>
                  <a:pt x="197" y="0"/>
                </a:moveTo>
                <a:cubicBezTo>
                  <a:pt x="88" y="0"/>
                  <a:pt x="0" y="89"/>
                  <a:pt x="0" y="198"/>
                </a:cubicBezTo>
                <a:cubicBezTo>
                  <a:pt x="0" y="306"/>
                  <a:pt x="88" y="394"/>
                  <a:pt x="197" y="394"/>
                </a:cubicBezTo>
                <a:cubicBezTo>
                  <a:pt x="305" y="394"/>
                  <a:pt x="394" y="306"/>
                  <a:pt x="394" y="198"/>
                </a:cubicBezTo>
                <a:cubicBezTo>
                  <a:pt x="394" y="89"/>
                  <a:pt x="305"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23"/>
          <p:cNvSpPr/>
          <p:nvPr/>
        </p:nvSpPr>
        <p:spPr>
          <a:xfrm>
            <a:off x="4290021" y="7422997"/>
            <a:ext cx="3770" cy="13187"/>
          </a:xfrm>
          <a:custGeom>
            <a:rect b="b" l="l" r="r" t="t"/>
            <a:pathLst>
              <a:path extrusionOk="0" h="385" w="370">
                <a:moveTo>
                  <a:pt x="233" y="1"/>
                </a:moveTo>
                <a:lnTo>
                  <a:pt x="233" y="1"/>
                </a:lnTo>
                <a:cubicBezTo>
                  <a:pt x="249" y="29"/>
                  <a:pt x="259" y="62"/>
                  <a:pt x="259" y="97"/>
                </a:cubicBezTo>
                <a:cubicBezTo>
                  <a:pt x="259" y="205"/>
                  <a:pt x="171" y="294"/>
                  <a:pt x="62" y="294"/>
                </a:cubicBezTo>
                <a:cubicBezTo>
                  <a:pt x="40" y="294"/>
                  <a:pt x="19" y="290"/>
                  <a:pt x="1" y="284"/>
                </a:cubicBezTo>
                <a:lnTo>
                  <a:pt x="1" y="284"/>
                </a:lnTo>
                <a:cubicBezTo>
                  <a:pt x="34" y="343"/>
                  <a:pt x="97" y="384"/>
                  <a:pt x="172" y="384"/>
                </a:cubicBezTo>
                <a:cubicBezTo>
                  <a:pt x="280" y="384"/>
                  <a:pt x="369" y="296"/>
                  <a:pt x="369" y="188"/>
                </a:cubicBezTo>
                <a:cubicBezTo>
                  <a:pt x="369" y="101"/>
                  <a:pt x="313"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23"/>
          <p:cNvSpPr/>
          <p:nvPr/>
        </p:nvSpPr>
        <p:spPr>
          <a:xfrm>
            <a:off x="4222031" y="7474445"/>
            <a:ext cx="4025" cy="13530"/>
          </a:xfrm>
          <a:custGeom>
            <a:rect b="b" l="l" r="r" t="t"/>
            <a:pathLst>
              <a:path extrusionOk="0" h="395" w="395">
                <a:moveTo>
                  <a:pt x="198" y="1"/>
                </a:moveTo>
                <a:cubicBezTo>
                  <a:pt x="90" y="1"/>
                  <a:pt x="1" y="89"/>
                  <a:pt x="1" y="197"/>
                </a:cubicBezTo>
                <a:cubicBezTo>
                  <a:pt x="1" y="307"/>
                  <a:pt x="90" y="395"/>
                  <a:pt x="198" y="395"/>
                </a:cubicBezTo>
                <a:cubicBezTo>
                  <a:pt x="306" y="395"/>
                  <a:pt x="394" y="307"/>
                  <a:pt x="394" y="197"/>
                </a:cubicBezTo>
                <a:cubicBezTo>
                  <a:pt x="394" y="89"/>
                  <a:pt x="306" y="1"/>
                  <a:pt x="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23"/>
          <p:cNvSpPr/>
          <p:nvPr/>
        </p:nvSpPr>
        <p:spPr>
          <a:xfrm>
            <a:off x="4222286" y="7474788"/>
            <a:ext cx="3770" cy="13187"/>
          </a:xfrm>
          <a:custGeom>
            <a:rect b="b" l="l" r="r" t="t"/>
            <a:pathLst>
              <a:path extrusionOk="0" h="385" w="370">
                <a:moveTo>
                  <a:pt x="233" y="1"/>
                </a:moveTo>
                <a:lnTo>
                  <a:pt x="233" y="1"/>
                </a:lnTo>
                <a:cubicBezTo>
                  <a:pt x="250" y="28"/>
                  <a:pt x="259" y="62"/>
                  <a:pt x="259" y="97"/>
                </a:cubicBezTo>
                <a:cubicBezTo>
                  <a:pt x="259" y="205"/>
                  <a:pt x="170" y="293"/>
                  <a:pt x="61" y="293"/>
                </a:cubicBezTo>
                <a:cubicBezTo>
                  <a:pt x="40" y="293"/>
                  <a:pt x="20" y="289"/>
                  <a:pt x="0" y="283"/>
                </a:cubicBezTo>
                <a:lnTo>
                  <a:pt x="0" y="283"/>
                </a:lnTo>
                <a:cubicBezTo>
                  <a:pt x="33" y="344"/>
                  <a:pt x="97" y="385"/>
                  <a:pt x="172" y="385"/>
                </a:cubicBezTo>
                <a:cubicBezTo>
                  <a:pt x="280" y="385"/>
                  <a:pt x="368" y="297"/>
                  <a:pt x="368" y="187"/>
                </a:cubicBezTo>
                <a:cubicBezTo>
                  <a:pt x="369" y="100"/>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23"/>
          <p:cNvSpPr/>
          <p:nvPr/>
        </p:nvSpPr>
        <p:spPr>
          <a:xfrm>
            <a:off x="4235135" y="7504315"/>
            <a:ext cx="4025" cy="13530"/>
          </a:xfrm>
          <a:custGeom>
            <a:rect b="b" l="l" r="r" t="t"/>
            <a:pathLst>
              <a:path extrusionOk="0" h="395" w="395">
                <a:moveTo>
                  <a:pt x="197" y="0"/>
                </a:moveTo>
                <a:cubicBezTo>
                  <a:pt x="89" y="0"/>
                  <a:pt x="1" y="89"/>
                  <a:pt x="1" y="198"/>
                </a:cubicBezTo>
                <a:cubicBezTo>
                  <a:pt x="1" y="306"/>
                  <a:pt x="89" y="394"/>
                  <a:pt x="197" y="394"/>
                </a:cubicBezTo>
                <a:cubicBezTo>
                  <a:pt x="306" y="394"/>
                  <a:pt x="395" y="306"/>
                  <a:pt x="395" y="198"/>
                </a:cubicBezTo>
                <a:cubicBezTo>
                  <a:pt x="395" y="89"/>
                  <a:pt x="306"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23"/>
          <p:cNvSpPr/>
          <p:nvPr/>
        </p:nvSpPr>
        <p:spPr>
          <a:xfrm>
            <a:off x="4235390" y="7504657"/>
            <a:ext cx="3780" cy="13187"/>
          </a:xfrm>
          <a:custGeom>
            <a:rect b="b" l="l" r="r" t="t"/>
            <a:pathLst>
              <a:path extrusionOk="0" h="385" w="371">
                <a:moveTo>
                  <a:pt x="234" y="1"/>
                </a:moveTo>
                <a:cubicBezTo>
                  <a:pt x="250" y="29"/>
                  <a:pt x="259" y="62"/>
                  <a:pt x="259" y="97"/>
                </a:cubicBezTo>
                <a:cubicBezTo>
                  <a:pt x="259" y="205"/>
                  <a:pt x="171" y="294"/>
                  <a:pt x="63" y="294"/>
                </a:cubicBezTo>
                <a:cubicBezTo>
                  <a:pt x="40" y="294"/>
                  <a:pt x="20" y="290"/>
                  <a:pt x="0" y="284"/>
                </a:cubicBezTo>
                <a:lnTo>
                  <a:pt x="0" y="284"/>
                </a:lnTo>
                <a:cubicBezTo>
                  <a:pt x="34" y="343"/>
                  <a:pt x="97" y="384"/>
                  <a:pt x="172" y="384"/>
                </a:cubicBezTo>
                <a:cubicBezTo>
                  <a:pt x="281" y="384"/>
                  <a:pt x="370" y="296"/>
                  <a:pt x="370" y="188"/>
                </a:cubicBezTo>
                <a:cubicBezTo>
                  <a:pt x="371" y="100"/>
                  <a:pt x="313" y="26"/>
                  <a:pt x="234"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23"/>
          <p:cNvSpPr/>
          <p:nvPr/>
        </p:nvSpPr>
        <p:spPr>
          <a:xfrm>
            <a:off x="4258399" y="7505000"/>
            <a:ext cx="4025" cy="13530"/>
          </a:xfrm>
          <a:custGeom>
            <a:rect b="b" l="l" r="r" t="t"/>
            <a:pathLst>
              <a:path extrusionOk="0" h="395" w="395">
                <a:moveTo>
                  <a:pt x="197" y="1"/>
                </a:moveTo>
                <a:cubicBezTo>
                  <a:pt x="88" y="1"/>
                  <a:pt x="0" y="90"/>
                  <a:pt x="0" y="198"/>
                </a:cubicBezTo>
                <a:cubicBezTo>
                  <a:pt x="0" y="307"/>
                  <a:pt x="88" y="395"/>
                  <a:pt x="197" y="395"/>
                </a:cubicBezTo>
                <a:cubicBezTo>
                  <a:pt x="306" y="395"/>
                  <a:pt x="394" y="307"/>
                  <a:pt x="394" y="198"/>
                </a:cubicBezTo>
                <a:cubicBezTo>
                  <a:pt x="394" y="90"/>
                  <a:pt x="306"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23"/>
          <p:cNvSpPr/>
          <p:nvPr/>
        </p:nvSpPr>
        <p:spPr>
          <a:xfrm>
            <a:off x="4258654" y="7505376"/>
            <a:ext cx="3770" cy="13153"/>
          </a:xfrm>
          <a:custGeom>
            <a:rect b="b" l="l" r="r" t="t"/>
            <a:pathLst>
              <a:path extrusionOk="0" h="384" w="370">
                <a:moveTo>
                  <a:pt x="233" y="0"/>
                </a:moveTo>
                <a:lnTo>
                  <a:pt x="233" y="0"/>
                </a:lnTo>
                <a:cubicBezTo>
                  <a:pt x="251" y="29"/>
                  <a:pt x="259" y="61"/>
                  <a:pt x="259" y="96"/>
                </a:cubicBezTo>
                <a:cubicBezTo>
                  <a:pt x="259" y="205"/>
                  <a:pt x="171" y="294"/>
                  <a:pt x="62" y="294"/>
                </a:cubicBezTo>
                <a:cubicBezTo>
                  <a:pt x="41" y="294"/>
                  <a:pt x="19" y="290"/>
                  <a:pt x="1" y="283"/>
                </a:cubicBezTo>
                <a:lnTo>
                  <a:pt x="1" y="283"/>
                </a:lnTo>
                <a:cubicBezTo>
                  <a:pt x="34" y="343"/>
                  <a:pt x="98" y="384"/>
                  <a:pt x="172" y="384"/>
                </a:cubicBezTo>
                <a:cubicBezTo>
                  <a:pt x="280" y="384"/>
                  <a:pt x="369" y="296"/>
                  <a:pt x="369" y="187"/>
                </a:cubicBezTo>
                <a:cubicBezTo>
                  <a:pt x="369" y="99"/>
                  <a:pt x="312" y="26"/>
                  <a:pt x="233"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23"/>
          <p:cNvSpPr/>
          <p:nvPr/>
        </p:nvSpPr>
        <p:spPr>
          <a:xfrm>
            <a:off x="4264383" y="7372884"/>
            <a:ext cx="4025" cy="13530"/>
          </a:xfrm>
          <a:custGeom>
            <a:rect b="b" l="l" r="r" t="t"/>
            <a:pathLst>
              <a:path extrusionOk="0" h="395" w="395">
                <a:moveTo>
                  <a:pt x="197" y="0"/>
                </a:moveTo>
                <a:cubicBezTo>
                  <a:pt x="89" y="0"/>
                  <a:pt x="1" y="89"/>
                  <a:pt x="1" y="198"/>
                </a:cubicBezTo>
                <a:cubicBezTo>
                  <a:pt x="1" y="306"/>
                  <a:pt x="87" y="394"/>
                  <a:pt x="194" y="394"/>
                </a:cubicBezTo>
                <a:cubicBezTo>
                  <a:pt x="195" y="394"/>
                  <a:pt x="196" y="394"/>
                  <a:pt x="197" y="394"/>
                </a:cubicBezTo>
                <a:cubicBezTo>
                  <a:pt x="307" y="394"/>
                  <a:pt x="395" y="306"/>
                  <a:pt x="395" y="198"/>
                </a:cubicBezTo>
                <a:cubicBezTo>
                  <a:pt x="395" y="89"/>
                  <a:pt x="307"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23"/>
          <p:cNvSpPr/>
          <p:nvPr/>
        </p:nvSpPr>
        <p:spPr>
          <a:xfrm>
            <a:off x="4264648" y="7373295"/>
            <a:ext cx="3770" cy="13187"/>
          </a:xfrm>
          <a:custGeom>
            <a:rect b="b" l="l" r="r" t="t"/>
            <a:pathLst>
              <a:path extrusionOk="0" h="385" w="370">
                <a:moveTo>
                  <a:pt x="233" y="1"/>
                </a:moveTo>
                <a:lnTo>
                  <a:pt x="233" y="1"/>
                </a:lnTo>
                <a:cubicBezTo>
                  <a:pt x="250" y="28"/>
                  <a:pt x="258" y="62"/>
                  <a:pt x="258" y="96"/>
                </a:cubicBezTo>
                <a:cubicBezTo>
                  <a:pt x="258" y="205"/>
                  <a:pt x="170" y="293"/>
                  <a:pt x="62" y="293"/>
                </a:cubicBezTo>
                <a:cubicBezTo>
                  <a:pt x="40" y="293"/>
                  <a:pt x="20" y="289"/>
                  <a:pt x="0" y="283"/>
                </a:cubicBezTo>
                <a:lnTo>
                  <a:pt x="0" y="283"/>
                </a:lnTo>
                <a:cubicBezTo>
                  <a:pt x="33" y="343"/>
                  <a:pt x="98" y="384"/>
                  <a:pt x="171" y="384"/>
                </a:cubicBezTo>
                <a:cubicBezTo>
                  <a:pt x="281" y="384"/>
                  <a:pt x="369" y="295"/>
                  <a:pt x="369"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23"/>
          <p:cNvSpPr/>
          <p:nvPr/>
        </p:nvSpPr>
        <p:spPr>
          <a:xfrm flipH="1">
            <a:off x="4204782" y="7440367"/>
            <a:ext cx="11753" cy="10456"/>
          </a:xfrm>
          <a:custGeom>
            <a:rect b="b" l="l" r="r" t="t"/>
            <a:pathLst>
              <a:path extrusionOk="0" h="395" w="395">
                <a:moveTo>
                  <a:pt x="197" y="0"/>
                </a:moveTo>
                <a:cubicBezTo>
                  <a:pt x="88" y="0"/>
                  <a:pt x="0" y="89"/>
                  <a:pt x="0" y="198"/>
                </a:cubicBezTo>
                <a:cubicBezTo>
                  <a:pt x="0" y="306"/>
                  <a:pt x="88" y="394"/>
                  <a:pt x="197" y="394"/>
                </a:cubicBezTo>
                <a:cubicBezTo>
                  <a:pt x="305" y="394"/>
                  <a:pt x="394" y="306"/>
                  <a:pt x="394" y="198"/>
                </a:cubicBezTo>
                <a:cubicBezTo>
                  <a:pt x="394" y="89"/>
                  <a:pt x="305"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3"/>
          <p:cNvSpPr/>
          <p:nvPr/>
        </p:nvSpPr>
        <p:spPr>
          <a:xfrm flipH="1">
            <a:off x="4204782" y="7440631"/>
            <a:ext cx="11009" cy="10191"/>
          </a:xfrm>
          <a:custGeom>
            <a:rect b="b" l="l" r="r" t="t"/>
            <a:pathLst>
              <a:path extrusionOk="0" h="385" w="370">
                <a:moveTo>
                  <a:pt x="233" y="1"/>
                </a:moveTo>
                <a:lnTo>
                  <a:pt x="233" y="1"/>
                </a:lnTo>
                <a:cubicBezTo>
                  <a:pt x="249" y="29"/>
                  <a:pt x="259" y="62"/>
                  <a:pt x="259" y="97"/>
                </a:cubicBezTo>
                <a:cubicBezTo>
                  <a:pt x="259" y="205"/>
                  <a:pt x="171" y="294"/>
                  <a:pt x="62" y="294"/>
                </a:cubicBezTo>
                <a:cubicBezTo>
                  <a:pt x="40" y="294"/>
                  <a:pt x="19" y="290"/>
                  <a:pt x="1" y="284"/>
                </a:cubicBezTo>
                <a:lnTo>
                  <a:pt x="1" y="284"/>
                </a:lnTo>
                <a:cubicBezTo>
                  <a:pt x="34" y="343"/>
                  <a:pt x="97" y="384"/>
                  <a:pt x="172" y="384"/>
                </a:cubicBezTo>
                <a:cubicBezTo>
                  <a:pt x="280" y="384"/>
                  <a:pt x="369" y="296"/>
                  <a:pt x="369" y="188"/>
                </a:cubicBezTo>
                <a:cubicBezTo>
                  <a:pt x="369" y="101"/>
                  <a:pt x="313"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3"/>
          <p:cNvSpPr/>
          <p:nvPr/>
        </p:nvSpPr>
        <p:spPr>
          <a:xfrm flipH="1">
            <a:off x="4212906" y="7503470"/>
            <a:ext cx="11753" cy="10456"/>
          </a:xfrm>
          <a:custGeom>
            <a:rect b="b" l="l" r="r" t="t"/>
            <a:pathLst>
              <a:path extrusionOk="0" h="395" w="395">
                <a:moveTo>
                  <a:pt x="197" y="0"/>
                </a:moveTo>
                <a:cubicBezTo>
                  <a:pt x="89" y="0"/>
                  <a:pt x="1" y="89"/>
                  <a:pt x="1" y="198"/>
                </a:cubicBezTo>
                <a:cubicBezTo>
                  <a:pt x="1" y="306"/>
                  <a:pt x="89" y="394"/>
                  <a:pt x="197" y="394"/>
                </a:cubicBezTo>
                <a:cubicBezTo>
                  <a:pt x="306" y="394"/>
                  <a:pt x="395" y="306"/>
                  <a:pt x="395" y="198"/>
                </a:cubicBezTo>
                <a:cubicBezTo>
                  <a:pt x="395" y="89"/>
                  <a:pt x="306"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3"/>
          <p:cNvSpPr/>
          <p:nvPr/>
        </p:nvSpPr>
        <p:spPr>
          <a:xfrm flipH="1">
            <a:off x="4212876" y="7503734"/>
            <a:ext cx="11039" cy="10191"/>
          </a:xfrm>
          <a:custGeom>
            <a:rect b="b" l="l" r="r" t="t"/>
            <a:pathLst>
              <a:path extrusionOk="0" h="385" w="371">
                <a:moveTo>
                  <a:pt x="234" y="1"/>
                </a:moveTo>
                <a:cubicBezTo>
                  <a:pt x="250" y="29"/>
                  <a:pt x="259" y="62"/>
                  <a:pt x="259" y="97"/>
                </a:cubicBezTo>
                <a:cubicBezTo>
                  <a:pt x="259" y="205"/>
                  <a:pt x="171" y="294"/>
                  <a:pt x="63" y="294"/>
                </a:cubicBezTo>
                <a:cubicBezTo>
                  <a:pt x="40" y="294"/>
                  <a:pt x="20" y="290"/>
                  <a:pt x="0" y="284"/>
                </a:cubicBezTo>
                <a:lnTo>
                  <a:pt x="0" y="284"/>
                </a:lnTo>
                <a:cubicBezTo>
                  <a:pt x="34" y="343"/>
                  <a:pt x="97" y="384"/>
                  <a:pt x="172" y="384"/>
                </a:cubicBezTo>
                <a:cubicBezTo>
                  <a:pt x="281" y="384"/>
                  <a:pt x="370" y="296"/>
                  <a:pt x="370" y="188"/>
                </a:cubicBezTo>
                <a:cubicBezTo>
                  <a:pt x="371" y="100"/>
                  <a:pt x="313" y="26"/>
                  <a:pt x="234"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23"/>
          <p:cNvSpPr/>
          <p:nvPr/>
        </p:nvSpPr>
        <p:spPr>
          <a:xfrm flipH="1">
            <a:off x="4144974" y="7503999"/>
            <a:ext cx="11753" cy="10456"/>
          </a:xfrm>
          <a:custGeom>
            <a:rect b="b" l="l" r="r" t="t"/>
            <a:pathLst>
              <a:path extrusionOk="0" h="395" w="395">
                <a:moveTo>
                  <a:pt x="197" y="1"/>
                </a:moveTo>
                <a:cubicBezTo>
                  <a:pt x="88" y="1"/>
                  <a:pt x="0" y="90"/>
                  <a:pt x="0" y="198"/>
                </a:cubicBezTo>
                <a:cubicBezTo>
                  <a:pt x="0" y="307"/>
                  <a:pt x="88" y="395"/>
                  <a:pt x="197" y="395"/>
                </a:cubicBezTo>
                <a:cubicBezTo>
                  <a:pt x="306" y="395"/>
                  <a:pt x="394" y="307"/>
                  <a:pt x="394" y="198"/>
                </a:cubicBezTo>
                <a:cubicBezTo>
                  <a:pt x="394" y="90"/>
                  <a:pt x="306"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23"/>
          <p:cNvSpPr/>
          <p:nvPr/>
        </p:nvSpPr>
        <p:spPr>
          <a:xfrm flipH="1">
            <a:off x="4144974" y="7504290"/>
            <a:ext cx="11009" cy="10164"/>
          </a:xfrm>
          <a:custGeom>
            <a:rect b="b" l="l" r="r" t="t"/>
            <a:pathLst>
              <a:path extrusionOk="0" h="384" w="370">
                <a:moveTo>
                  <a:pt x="233" y="0"/>
                </a:moveTo>
                <a:lnTo>
                  <a:pt x="233" y="0"/>
                </a:lnTo>
                <a:cubicBezTo>
                  <a:pt x="251" y="29"/>
                  <a:pt x="259" y="61"/>
                  <a:pt x="259" y="96"/>
                </a:cubicBezTo>
                <a:cubicBezTo>
                  <a:pt x="259" y="205"/>
                  <a:pt x="171" y="294"/>
                  <a:pt x="62" y="294"/>
                </a:cubicBezTo>
                <a:cubicBezTo>
                  <a:pt x="41" y="294"/>
                  <a:pt x="19" y="290"/>
                  <a:pt x="1" y="283"/>
                </a:cubicBezTo>
                <a:lnTo>
                  <a:pt x="1" y="283"/>
                </a:lnTo>
                <a:cubicBezTo>
                  <a:pt x="34" y="343"/>
                  <a:pt x="98" y="384"/>
                  <a:pt x="172" y="384"/>
                </a:cubicBezTo>
                <a:cubicBezTo>
                  <a:pt x="280" y="384"/>
                  <a:pt x="369" y="296"/>
                  <a:pt x="369" y="187"/>
                </a:cubicBezTo>
                <a:cubicBezTo>
                  <a:pt x="369" y="99"/>
                  <a:pt x="312" y="26"/>
                  <a:pt x="233"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3"/>
          <p:cNvSpPr/>
          <p:nvPr/>
        </p:nvSpPr>
        <p:spPr>
          <a:xfrm flipH="1">
            <a:off x="4278904" y="7401907"/>
            <a:ext cx="11753" cy="10456"/>
          </a:xfrm>
          <a:custGeom>
            <a:rect b="b" l="l" r="r" t="t"/>
            <a:pathLst>
              <a:path extrusionOk="0" h="395" w="395">
                <a:moveTo>
                  <a:pt x="197" y="0"/>
                </a:moveTo>
                <a:cubicBezTo>
                  <a:pt x="89" y="0"/>
                  <a:pt x="1" y="89"/>
                  <a:pt x="1" y="198"/>
                </a:cubicBezTo>
                <a:cubicBezTo>
                  <a:pt x="1" y="306"/>
                  <a:pt x="87" y="394"/>
                  <a:pt x="194" y="394"/>
                </a:cubicBezTo>
                <a:cubicBezTo>
                  <a:pt x="195" y="394"/>
                  <a:pt x="196" y="394"/>
                  <a:pt x="197" y="394"/>
                </a:cubicBezTo>
                <a:cubicBezTo>
                  <a:pt x="307" y="394"/>
                  <a:pt x="395" y="306"/>
                  <a:pt x="395" y="198"/>
                </a:cubicBezTo>
                <a:cubicBezTo>
                  <a:pt x="395" y="89"/>
                  <a:pt x="307"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3"/>
          <p:cNvSpPr/>
          <p:nvPr/>
        </p:nvSpPr>
        <p:spPr>
          <a:xfrm flipH="1">
            <a:off x="4278874" y="7402224"/>
            <a:ext cx="11009" cy="10191"/>
          </a:xfrm>
          <a:custGeom>
            <a:rect b="b" l="l" r="r" t="t"/>
            <a:pathLst>
              <a:path extrusionOk="0" h="385" w="370">
                <a:moveTo>
                  <a:pt x="233" y="1"/>
                </a:moveTo>
                <a:lnTo>
                  <a:pt x="233" y="1"/>
                </a:lnTo>
                <a:cubicBezTo>
                  <a:pt x="250" y="28"/>
                  <a:pt x="258" y="62"/>
                  <a:pt x="258" y="96"/>
                </a:cubicBezTo>
                <a:cubicBezTo>
                  <a:pt x="258" y="205"/>
                  <a:pt x="170" y="293"/>
                  <a:pt x="62" y="293"/>
                </a:cubicBezTo>
                <a:cubicBezTo>
                  <a:pt x="40" y="293"/>
                  <a:pt x="20" y="289"/>
                  <a:pt x="0" y="283"/>
                </a:cubicBezTo>
                <a:lnTo>
                  <a:pt x="0" y="283"/>
                </a:lnTo>
                <a:cubicBezTo>
                  <a:pt x="33" y="343"/>
                  <a:pt x="98" y="384"/>
                  <a:pt x="171" y="384"/>
                </a:cubicBezTo>
                <a:cubicBezTo>
                  <a:pt x="281" y="384"/>
                  <a:pt x="369" y="295"/>
                  <a:pt x="369"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23"/>
          <p:cNvSpPr/>
          <p:nvPr/>
        </p:nvSpPr>
        <p:spPr>
          <a:xfrm>
            <a:off x="4148333" y="7276771"/>
            <a:ext cx="259959" cy="323513"/>
          </a:xfrm>
          <a:custGeom>
            <a:rect b="b" l="l" r="r" t="t"/>
            <a:pathLst>
              <a:path extrusionOk="0" h="7728" w="5524">
                <a:moveTo>
                  <a:pt x="4887" y="0"/>
                </a:moveTo>
                <a:cubicBezTo>
                  <a:pt x="4883" y="0"/>
                  <a:pt x="4878" y="0"/>
                  <a:pt x="4874" y="0"/>
                </a:cubicBezTo>
                <a:lnTo>
                  <a:pt x="420" y="144"/>
                </a:lnTo>
                <a:cubicBezTo>
                  <a:pt x="185" y="152"/>
                  <a:pt x="0" y="347"/>
                  <a:pt x="9" y="582"/>
                </a:cubicBezTo>
                <a:lnTo>
                  <a:pt x="220" y="7315"/>
                </a:lnTo>
                <a:cubicBezTo>
                  <a:pt x="229" y="7544"/>
                  <a:pt x="417" y="7727"/>
                  <a:pt x="647" y="7727"/>
                </a:cubicBezTo>
                <a:lnTo>
                  <a:pt x="5098" y="7727"/>
                </a:lnTo>
                <a:cubicBezTo>
                  <a:pt x="5333" y="7727"/>
                  <a:pt x="5524" y="7536"/>
                  <a:pt x="5524" y="7301"/>
                </a:cubicBezTo>
                <a:lnTo>
                  <a:pt x="5524" y="6049"/>
                </a:lnTo>
                <a:cubicBezTo>
                  <a:pt x="5524" y="5812"/>
                  <a:pt x="5331" y="5623"/>
                  <a:pt x="5095" y="5623"/>
                </a:cubicBezTo>
                <a:cubicBezTo>
                  <a:pt x="5094" y="5623"/>
                  <a:pt x="5092" y="5623"/>
                  <a:pt x="5090" y="5623"/>
                </a:cubicBezTo>
                <a:lnTo>
                  <a:pt x="2741" y="5667"/>
                </a:lnTo>
                <a:cubicBezTo>
                  <a:pt x="2737" y="5667"/>
                  <a:pt x="2734" y="5667"/>
                  <a:pt x="2731" y="5667"/>
                </a:cubicBezTo>
                <a:cubicBezTo>
                  <a:pt x="2505" y="5667"/>
                  <a:pt x="2318" y="5489"/>
                  <a:pt x="2308" y="5259"/>
                </a:cubicBezTo>
                <a:lnTo>
                  <a:pt x="2307" y="5232"/>
                </a:lnTo>
                <a:cubicBezTo>
                  <a:pt x="2295" y="4997"/>
                  <a:pt x="2477" y="4798"/>
                  <a:pt x="2711" y="4787"/>
                </a:cubicBezTo>
                <a:lnTo>
                  <a:pt x="4561" y="4699"/>
                </a:lnTo>
                <a:cubicBezTo>
                  <a:pt x="4794" y="4687"/>
                  <a:pt x="4976" y="4487"/>
                  <a:pt x="4965" y="4252"/>
                </a:cubicBezTo>
                <a:lnTo>
                  <a:pt x="4916" y="3273"/>
                </a:lnTo>
                <a:cubicBezTo>
                  <a:pt x="4905" y="3047"/>
                  <a:pt x="4718" y="2869"/>
                  <a:pt x="4490" y="2869"/>
                </a:cubicBezTo>
                <a:cubicBezTo>
                  <a:pt x="4486" y="2869"/>
                  <a:pt x="4481" y="2869"/>
                  <a:pt x="4477" y="2869"/>
                </a:cubicBezTo>
                <a:lnTo>
                  <a:pt x="2596" y="2931"/>
                </a:lnTo>
                <a:cubicBezTo>
                  <a:pt x="2592" y="2931"/>
                  <a:pt x="2587" y="2931"/>
                  <a:pt x="2583" y="2931"/>
                </a:cubicBezTo>
                <a:cubicBezTo>
                  <a:pt x="2355" y="2931"/>
                  <a:pt x="2167" y="2753"/>
                  <a:pt x="2157" y="2526"/>
                </a:cubicBezTo>
                <a:cubicBezTo>
                  <a:pt x="2145" y="2286"/>
                  <a:pt x="2335" y="2084"/>
                  <a:pt x="2574" y="2080"/>
                </a:cubicBezTo>
                <a:lnTo>
                  <a:pt x="4976" y="2036"/>
                </a:lnTo>
                <a:cubicBezTo>
                  <a:pt x="5219" y="2033"/>
                  <a:pt x="5410" y="1826"/>
                  <a:pt x="5393" y="1583"/>
                </a:cubicBezTo>
                <a:lnTo>
                  <a:pt x="5312" y="397"/>
                </a:lnTo>
                <a:cubicBezTo>
                  <a:pt x="5296" y="173"/>
                  <a:pt x="5110" y="0"/>
                  <a:pt x="4887" y="0"/>
                </a:cubicBezTo>
                <a:close/>
              </a:path>
            </a:pathLst>
          </a:custGeom>
          <a:solidFill>
            <a:srgbClr val="78909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23"/>
          <p:cNvSpPr/>
          <p:nvPr/>
        </p:nvSpPr>
        <p:spPr>
          <a:xfrm>
            <a:off x="4382741" y="7359327"/>
            <a:ext cx="11753" cy="10456"/>
          </a:xfrm>
          <a:custGeom>
            <a:rect b="b" l="l" r="r" t="t"/>
            <a:pathLst>
              <a:path extrusionOk="0" h="395" w="395">
                <a:moveTo>
                  <a:pt x="198" y="0"/>
                </a:moveTo>
                <a:cubicBezTo>
                  <a:pt x="90" y="0"/>
                  <a:pt x="1" y="88"/>
                  <a:pt x="1" y="197"/>
                </a:cubicBezTo>
                <a:cubicBezTo>
                  <a:pt x="1" y="307"/>
                  <a:pt x="89" y="394"/>
                  <a:pt x="196" y="394"/>
                </a:cubicBezTo>
                <a:cubicBezTo>
                  <a:pt x="197" y="394"/>
                  <a:pt x="197" y="394"/>
                  <a:pt x="198" y="394"/>
                </a:cubicBezTo>
                <a:cubicBezTo>
                  <a:pt x="306" y="394"/>
                  <a:pt x="394" y="305"/>
                  <a:pt x="394" y="197"/>
                </a:cubicBezTo>
                <a:cubicBezTo>
                  <a:pt x="394" y="88"/>
                  <a:pt x="306" y="0"/>
                  <a:pt x="198"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3"/>
          <p:cNvSpPr/>
          <p:nvPr/>
        </p:nvSpPr>
        <p:spPr>
          <a:xfrm>
            <a:off x="4383514" y="7359618"/>
            <a:ext cx="11039" cy="10191"/>
          </a:xfrm>
          <a:custGeom>
            <a:rect b="b" l="l" r="r" t="t"/>
            <a:pathLst>
              <a:path extrusionOk="0" h="385" w="371">
                <a:moveTo>
                  <a:pt x="233" y="1"/>
                </a:moveTo>
                <a:lnTo>
                  <a:pt x="233" y="1"/>
                </a:lnTo>
                <a:cubicBezTo>
                  <a:pt x="250" y="28"/>
                  <a:pt x="259" y="62"/>
                  <a:pt x="259" y="97"/>
                </a:cubicBezTo>
                <a:cubicBezTo>
                  <a:pt x="259" y="205"/>
                  <a:pt x="171" y="293"/>
                  <a:pt x="61" y="293"/>
                </a:cubicBezTo>
                <a:cubicBezTo>
                  <a:pt x="40" y="293"/>
                  <a:pt x="20" y="289"/>
                  <a:pt x="0" y="283"/>
                </a:cubicBezTo>
                <a:lnTo>
                  <a:pt x="0" y="283"/>
                </a:lnTo>
                <a:cubicBezTo>
                  <a:pt x="34" y="343"/>
                  <a:pt x="97" y="384"/>
                  <a:pt x="172" y="384"/>
                </a:cubicBezTo>
                <a:cubicBezTo>
                  <a:pt x="280" y="384"/>
                  <a:pt x="368" y="296"/>
                  <a:pt x="368"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3"/>
          <p:cNvSpPr/>
          <p:nvPr/>
        </p:nvSpPr>
        <p:spPr>
          <a:xfrm>
            <a:off x="4362715" y="7444452"/>
            <a:ext cx="11753" cy="10456"/>
          </a:xfrm>
          <a:custGeom>
            <a:rect b="b" l="l" r="r" t="t"/>
            <a:pathLst>
              <a:path extrusionOk="0" h="395" w="395">
                <a:moveTo>
                  <a:pt x="197" y="0"/>
                </a:moveTo>
                <a:cubicBezTo>
                  <a:pt x="88" y="0"/>
                  <a:pt x="0" y="89"/>
                  <a:pt x="0" y="198"/>
                </a:cubicBezTo>
                <a:cubicBezTo>
                  <a:pt x="0" y="306"/>
                  <a:pt x="88" y="394"/>
                  <a:pt x="197" y="394"/>
                </a:cubicBezTo>
                <a:cubicBezTo>
                  <a:pt x="305" y="394"/>
                  <a:pt x="394" y="306"/>
                  <a:pt x="394" y="198"/>
                </a:cubicBezTo>
                <a:cubicBezTo>
                  <a:pt x="394" y="89"/>
                  <a:pt x="305"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23"/>
          <p:cNvSpPr/>
          <p:nvPr/>
        </p:nvSpPr>
        <p:spPr>
          <a:xfrm>
            <a:off x="4363459" y="7444717"/>
            <a:ext cx="11009" cy="10191"/>
          </a:xfrm>
          <a:custGeom>
            <a:rect b="b" l="l" r="r" t="t"/>
            <a:pathLst>
              <a:path extrusionOk="0" h="385" w="370">
                <a:moveTo>
                  <a:pt x="233" y="1"/>
                </a:moveTo>
                <a:lnTo>
                  <a:pt x="233" y="1"/>
                </a:lnTo>
                <a:cubicBezTo>
                  <a:pt x="249" y="29"/>
                  <a:pt x="259" y="62"/>
                  <a:pt x="259" y="97"/>
                </a:cubicBezTo>
                <a:cubicBezTo>
                  <a:pt x="259" y="205"/>
                  <a:pt x="171" y="294"/>
                  <a:pt x="62" y="294"/>
                </a:cubicBezTo>
                <a:cubicBezTo>
                  <a:pt x="40" y="294"/>
                  <a:pt x="19" y="290"/>
                  <a:pt x="1" y="284"/>
                </a:cubicBezTo>
                <a:lnTo>
                  <a:pt x="1" y="284"/>
                </a:lnTo>
                <a:cubicBezTo>
                  <a:pt x="34" y="343"/>
                  <a:pt x="97" y="384"/>
                  <a:pt x="172" y="384"/>
                </a:cubicBezTo>
                <a:cubicBezTo>
                  <a:pt x="280" y="384"/>
                  <a:pt x="369" y="296"/>
                  <a:pt x="369" y="188"/>
                </a:cubicBezTo>
                <a:cubicBezTo>
                  <a:pt x="369" y="101"/>
                  <a:pt x="313"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23"/>
          <p:cNvSpPr/>
          <p:nvPr/>
        </p:nvSpPr>
        <p:spPr>
          <a:xfrm>
            <a:off x="4239081" y="7484474"/>
            <a:ext cx="11753" cy="10456"/>
          </a:xfrm>
          <a:custGeom>
            <a:rect b="b" l="l" r="r" t="t"/>
            <a:pathLst>
              <a:path extrusionOk="0" h="395" w="395">
                <a:moveTo>
                  <a:pt x="198" y="1"/>
                </a:moveTo>
                <a:cubicBezTo>
                  <a:pt x="90" y="1"/>
                  <a:pt x="1" y="89"/>
                  <a:pt x="1" y="197"/>
                </a:cubicBezTo>
                <a:cubicBezTo>
                  <a:pt x="1" y="307"/>
                  <a:pt x="90" y="395"/>
                  <a:pt x="198" y="395"/>
                </a:cubicBezTo>
                <a:cubicBezTo>
                  <a:pt x="306" y="395"/>
                  <a:pt x="394" y="307"/>
                  <a:pt x="394" y="197"/>
                </a:cubicBezTo>
                <a:cubicBezTo>
                  <a:pt x="394" y="89"/>
                  <a:pt x="306" y="1"/>
                  <a:pt x="19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23"/>
          <p:cNvSpPr/>
          <p:nvPr/>
        </p:nvSpPr>
        <p:spPr>
          <a:xfrm>
            <a:off x="4239824" y="7484739"/>
            <a:ext cx="11009" cy="10191"/>
          </a:xfrm>
          <a:custGeom>
            <a:rect b="b" l="l" r="r" t="t"/>
            <a:pathLst>
              <a:path extrusionOk="0" h="385" w="370">
                <a:moveTo>
                  <a:pt x="233" y="1"/>
                </a:moveTo>
                <a:lnTo>
                  <a:pt x="233" y="1"/>
                </a:lnTo>
                <a:cubicBezTo>
                  <a:pt x="250" y="28"/>
                  <a:pt x="259" y="62"/>
                  <a:pt x="259" y="97"/>
                </a:cubicBezTo>
                <a:cubicBezTo>
                  <a:pt x="259" y="205"/>
                  <a:pt x="170" y="293"/>
                  <a:pt x="61" y="293"/>
                </a:cubicBezTo>
                <a:cubicBezTo>
                  <a:pt x="40" y="293"/>
                  <a:pt x="20" y="289"/>
                  <a:pt x="0" y="283"/>
                </a:cubicBezTo>
                <a:lnTo>
                  <a:pt x="0" y="283"/>
                </a:lnTo>
                <a:cubicBezTo>
                  <a:pt x="33" y="344"/>
                  <a:pt x="97" y="385"/>
                  <a:pt x="172" y="385"/>
                </a:cubicBezTo>
                <a:cubicBezTo>
                  <a:pt x="280" y="385"/>
                  <a:pt x="368" y="297"/>
                  <a:pt x="368" y="187"/>
                </a:cubicBezTo>
                <a:cubicBezTo>
                  <a:pt x="369" y="100"/>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23"/>
          <p:cNvSpPr/>
          <p:nvPr/>
        </p:nvSpPr>
        <p:spPr>
          <a:xfrm>
            <a:off x="4277346" y="7507555"/>
            <a:ext cx="11753" cy="10456"/>
          </a:xfrm>
          <a:custGeom>
            <a:rect b="b" l="l" r="r" t="t"/>
            <a:pathLst>
              <a:path extrusionOk="0" h="395" w="395">
                <a:moveTo>
                  <a:pt x="197" y="0"/>
                </a:moveTo>
                <a:cubicBezTo>
                  <a:pt x="89" y="0"/>
                  <a:pt x="1" y="89"/>
                  <a:pt x="1" y="198"/>
                </a:cubicBezTo>
                <a:cubicBezTo>
                  <a:pt x="1" y="306"/>
                  <a:pt x="89" y="394"/>
                  <a:pt x="197" y="394"/>
                </a:cubicBezTo>
                <a:cubicBezTo>
                  <a:pt x="306" y="394"/>
                  <a:pt x="395" y="306"/>
                  <a:pt x="395" y="198"/>
                </a:cubicBezTo>
                <a:cubicBezTo>
                  <a:pt x="395" y="89"/>
                  <a:pt x="306"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23"/>
          <p:cNvSpPr/>
          <p:nvPr/>
        </p:nvSpPr>
        <p:spPr>
          <a:xfrm>
            <a:off x="4278090" y="7507820"/>
            <a:ext cx="11039" cy="10191"/>
          </a:xfrm>
          <a:custGeom>
            <a:rect b="b" l="l" r="r" t="t"/>
            <a:pathLst>
              <a:path extrusionOk="0" h="385" w="371">
                <a:moveTo>
                  <a:pt x="234" y="1"/>
                </a:moveTo>
                <a:cubicBezTo>
                  <a:pt x="250" y="29"/>
                  <a:pt x="259" y="62"/>
                  <a:pt x="259" y="97"/>
                </a:cubicBezTo>
                <a:cubicBezTo>
                  <a:pt x="259" y="205"/>
                  <a:pt x="171" y="294"/>
                  <a:pt x="63" y="294"/>
                </a:cubicBezTo>
                <a:cubicBezTo>
                  <a:pt x="40" y="294"/>
                  <a:pt x="20" y="290"/>
                  <a:pt x="0" y="284"/>
                </a:cubicBezTo>
                <a:lnTo>
                  <a:pt x="0" y="284"/>
                </a:lnTo>
                <a:cubicBezTo>
                  <a:pt x="34" y="343"/>
                  <a:pt x="97" y="384"/>
                  <a:pt x="172" y="384"/>
                </a:cubicBezTo>
                <a:cubicBezTo>
                  <a:pt x="281" y="384"/>
                  <a:pt x="370" y="296"/>
                  <a:pt x="370" y="188"/>
                </a:cubicBezTo>
                <a:cubicBezTo>
                  <a:pt x="371" y="100"/>
                  <a:pt x="313" y="26"/>
                  <a:pt x="234"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23"/>
          <p:cNvSpPr/>
          <p:nvPr/>
        </p:nvSpPr>
        <p:spPr>
          <a:xfrm>
            <a:off x="4383901" y="7508085"/>
            <a:ext cx="11753" cy="10456"/>
          </a:xfrm>
          <a:custGeom>
            <a:rect b="b" l="l" r="r" t="t"/>
            <a:pathLst>
              <a:path extrusionOk="0" h="395" w="395">
                <a:moveTo>
                  <a:pt x="197" y="1"/>
                </a:moveTo>
                <a:cubicBezTo>
                  <a:pt x="88" y="1"/>
                  <a:pt x="0" y="90"/>
                  <a:pt x="0" y="198"/>
                </a:cubicBezTo>
                <a:cubicBezTo>
                  <a:pt x="0" y="307"/>
                  <a:pt x="88" y="395"/>
                  <a:pt x="197" y="395"/>
                </a:cubicBezTo>
                <a:cubicBezTo>
                  <a:pt x="306" y="395"/>
                  <a:pt x="394" y="307"/>
                  <a:pt x="394" y="198"/>
                </a:cubicBezTo>
                <a:cubicBezTo>
                  <a:pt x="394" y="90"/>
                  <a:pt x="306" y="1"/>
                  <a:pt x="19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23"/>
          <p:cNvSpPr/>
          <p:nvPr/>
        </p:nvSpPr>
        <p:spPr>
          <a:xfrm>
            <a:off x="4384645" y="7508376"/>
            <a:ext cx="11009" cy="10164"/>
          </a:xfrm>
          <a:custGeom>
            <a:rect b="b" l="l" r="r" t="t"/>
            <a:pathLst>
              <a:path extrusionOk="0" h="384" w="370">
                <a:moveTo>
                  <a:pt x="233" y="0"/>
                </a:moveTo>
                <a:lnTo>
                  <a:pt x="233" y="0"/>
                </a:lnTo>
                <a:cubicBezTo>
                  <a:pt x="251" y="29"/>
                  <a:pt x="259" y="61"/>
                  <a:pt x="259" y="96"/>
                </a:cubicBezTo>
                <a:cubicBezTo>
                  <a:pt x="259" y="205"/>
                  <a:pt x="171" y="294"/>
                  <a:pt x="62" y="294"/>
                </a:cubicBezTo>
                <a:cubicBezTo>
                  <a:pt x="41" y="294"/>
                  <a:pt x="19" y="290"/>
                  <a:pt x="1" y="283"/>
                </a:cubicBezTo>
                <a:lnTo>
                  <a:pt x="1" y="283"/>
                </a:lnTo>
                <a:cubicBezTo>
                  <a:pt x="34" y="343"/>
                  <a:pt x="98" y="384"/>
                  <a:pt x="172" y="384"/>
                </a:cubicBezTo>
                <a:cubicBezTo>
                  <a:pt x="280" y="384"/>
                  <a:pt x="369" y="296"/>
                  <a:pt x="369" y="187"/>
                </a:cubicBezTo>
                <a:cubicBezTo>
                  <a:pt x="369" y="99"/>
                  <a:pt x="312" y="26"/>
                  <a:pt x="233" y="0"/>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23"/>
          <p:cNvSpPr/>
          <p:nvPr/>
        </p:nvSpPr>
        <p:spPr>
          <a:xfrm>
            <a:off x="4288594" y="7405992"/>
            <a:ext cx="11753" cy="10456"/>
          </a:xfrm>
          <a:custGeom>
            <a:rect b="b" l="l" r="r" t="t"/>
            <a:pathLst>
              <a:path extrusionOk="0" h="395" w="395">
                <a:moveTo>
                  <a:pt x="197" y="0"/>
                </a:moveTo>
                <a:cubicBezTo>
                  <a:pt x="89" y="0"/>
                  <a:pt x="1" y="89"/>
                  <a:pt x="1" y="198"/>
                </a:cubicBezTo>
                <a:cubicBezTo>
                  <a:pt x="1" y="306"/>
                  <a:pt x="87" y="394"/>
                  <a:pt x="194" y="394"/>
                </a:cubicBezTo>
                <a:cubicBezTo>
                  <a:pt x="195" y="394"/>
                  <a:pt x="196" y="394"/>
                  <a:pt x="197" y="394"/>
                </a:cubicBezTo>
                <a:cubicBezTo>
                  <a:pt x="307" y="394"/>
                  <a:pt x="395" y="306"/>
                  <a:pt x="395" y="198"/>
                </a:cubicBezTo>
                <a:cubicBezTo>
                  <a:pt x="395" y="89"/>
                  <a:pt x="307" y="0"/>
                  <a:pt x="19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23"/>
          <p:cNvSpPr/>
          <p:nvPr/>
        </p:nvSpPr>
        <p:spPr>
          <a:xfrm>
            <a:off x="4289367" y="7406310"/>
            <a:ext cx="11009" cy="10191"/>
          </a:xfrm>
          <a:custGeom>
            <a:rect b="b" l="l" r="r" t="t"/>
            <a:pathLst>
              <a:path extrusionOk="0" h="385" w="370">
                <a:moveTo>
                  <a:pt x="233" y="1"/>
                </a:moveTo>
                <a:lnTo>
                  <a:pt x="233" y="1"/>
                </a:lnTo>
                <a:cubicBezTo>
                  <a:pt x="250" y="28"/>
                  <a:pt x="258" y="62"/>
                  <a:pt x="258" y="96"/>
                </a:cubicBezTo>
                <a:cubicBezTo>
                  <a:pt x="258" y="205"/>
                  <a:pt x="170" y="293"/>
                  <a:pt x="62" y="293"/>
                </a:cubicBezTo>
                <a:cubicBezTo>
                  <a:pt x="40" y="293"/>
                  <a:pt x="20" y="289"/>
                  <a:pt x="0" y="283"/>
                </a:cubicBezTo>
                <a:lnTo>
                  <a:pt x="0" y="283"/>
                </a:lnTo>
                <a:cubicBezTo>
                  <a:pt x="33" y="343"/>
                  <a:pt x="98" y="384"/>
                  <a:pt x="171" y="384"/>
                </a:cubicBezTo>
                <a:cubicBezTo>
                  <a:pt x="281" y="384"/>
                  <a:pt x="369" y="295"/>
                  <a:pt x="369" y="187"/>
                </a:cubicBezTo>
                <a:cubicBezTo>
                  <a:pt x="370" y="99"/>
                  <a:pt x="312" y="26"/>
                  <a:pt x="233" y="1"/>
                </a:cubicBezTo>
                <a:close/>
              </a:path>
            </a:pathLst>
          </a:custGeom>
          <a:solidFill>
            <a:srgbClr val="FFF9F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23"/>
          <p:cNvSpPr/>
          <p:nvPr/>
        </p:nvSpPr>
        <p:spPr>
          <a:xfrm>
            <a:off x="4101775" y="7236476"/>
            <a:ext cx="355256" cy="442361"/>
          </a:xfrm>
          <a:custGeom>
            <a:rect b="b" l="l" r="r" t="t"/>
            <a:pathLst>
              <a:path extrusionOk="0" h="10567" w="7549">
                <a:moveTo>
                  <a:pt x="6027" y="1"/>
                </a:moveTo>
                <a:cubicBezTo>
                  <a:pt x="5288" y="1"/>
                  <a:pt x="3454" y="919"/>
                  <a:pt x="3240" y="1068"/>
                </a:cubicBezTo>
                <a:cubicBezTo>
                  <a:pt x="2835" y="1348"/>
                  <a:pt x="2519" y="1720"/>
                  <a:pt x="2151" y="2041"/>
                </a:cubicBezTo>
                <a:cubicBezTo>
                  <a:pt x="1767" y="2374"/>
                  <a:pt x="1306" y="2648"/>
                  <a:pt x="846" y="2864"/>
                </a:cubicBezTo>
                <a:cubicBezTo>
                  <a:pt x="674" y="2945"/>
                  <a:pt x="585" y="2982"/>
                  <a:pt x="546" y="2982"/>
                </a:cubicBezTo>
                <a:cubicBezTo>
                  <a:pt x="478" y="2982"/>
                  <a:pt x="554" y="2872"/>
                  <a:pt x="606" y="2681"/>
                </a:cubicBezTo>
                <a:cubicBezTo>
                  <a:pt x="682" y="2404"/>
                  <a:pt x="770" y="2141"/>
                  <a:pt x="911" y="1887"/>
                </a:cubicBezTo>
                <a:cubicBezTo>
                  <a:pt x="1192" y="1380"/>
                  <a:pt x="1604" y="987"/>
                  <a:pt x="2103" y="694"/>
                </a:cubicBezTo>
                <a:cubicBezTo>
                  <a:pt x="2228" y="616"/>
                  <a:pt x="2146" y="431"/>
                  <a:pt x="2024" y="431"/>
                </a:cubicBezTo>
                <a:cubicBezTo>
                  <a:pt x="2002" y="431"/>
                  <a:pt x="1978" y="437"/>
                  <a:pt x="1954" y="451"/>
                </a:cubicBezTo>
                <a:cubicBezTo>
                  <a:pt x="1365" y="798"/>
                  <a:pt x="882" y="1284"/>
                  <a:pt x="580" y="1903"/>
                </a:cubicBezTo>
                <a:cubicBezTo>
                  <a:pt x="417" y="2236"/>
                  <a:pt x="97" y="2894"/>
                  <a:pt x="267" y="3264"/>
                </a:cubicBezTo>
                <a:cubicBezTo>
                  <a:pt x="287" y="3305"/>
                  <a:pt x="341" y="3333"/>
                  <a:pt x="391" y="3333"/>
                </a:cubicBezTo>
                <a:cubicBezTo>
                  <a:pt x="403" y="3333"/>
                  <a:pt x="415" y="3332"/>
                  <a:pt x="426" y="3328"/>
                </a:cubicBezTo>
                <a:cubicBezTo>
                  <a:pt x="1085" y="3104"/>
                  <a:pt x="1734" y="2751"/>
                  <a:pt x="2267" y="2302"/>
                </a:cubicBezTo>
                <a:cubicBezTo>
                  <a:pt x="2649" y="1981"/>
                  <a:pt x="2964" y="1596"/>
                  <a:pt x="3377" y="1307"/>
                </a:cubicBezTo>
                <a:cubicBezTo>
                  <a:pt x="3781" y="1024"/>
                  <a:pt x="4213" y="874"/>
                  <a:pt x="4674" y="717"/>
                </a:cubicBezTo>
                <a:cubicBezTo>
                  <a:pt x="5084" y="578"/>
                  <a:pt x="5504" y="334"/>
                  <a:pt x="5937" y="279"/>
                </a:cubicBezTo>
                <a:lnTo>
                  <a:pt x="5937" y="279"/>
                </a:lnTo>
                <a:cubicBezTo>
                  <a:pt x="5909" y="303"/>
                  <a:pt x="5880" y="328"/>
                  <a:pt x="5851" y="352"/>
                </a:cubicBezTo>
                <a:cubicBezTo>
                  <a:pt x="5721" y="463"/>
                  <a:pt x="5588" y="573"/>
                  <a:pt x="5465" y="693"/>
                </a:cubicBezTo>
                <a:cubicBezTo>
                  <a:pt x="5286" y="869"/>
                  <a:pt x="5139" y="1057"/>
                  <a:pt x="4944" y="1215"/>
                </a:cubicBezTo>
                <a:cubicBezTo>
                  <a:pt x="4071" y="1928"/>
                  <a:pt x="3081" y="2475"/>
                  <a:pt x="2161" y="3120"/>
                </a:cubicBezTo>
                <a:cubicBezTo>
                  <a:pt x="1342" y="3697"/>
                  <a:pt x="267" y="4178"/>
                  <a:pt x="143" y="5280"/>
                </a:cubicBezTo>
                <a:cubicBezTo>
                  <a:pt x="134" y="5361"/>
                  <a:pt x="215" y="5413"/>
                  <a:pt x="284" y="5421"/>
                </a:cubicBezTo>
                <a:cubicBezTo>
                  <a:pt x="444" y="5438"/>
                  <a:pt x="555" y="5454"/>
                  <a:pt x="653" y="5454"/>
                </a:cubicBezTo>
                <a:cubicBezTo>
                  <a:pt x="778" y="5454"/>
                  <a:pt x="882" y="5427"/>
                  <a:pt x="1041" y="5337"/>
                </a:cubicBezTo>
                <a:cubicBezTo>
                  <a:pt x="1349" y="5163"/>
                  <a:pt x="1648" y="4971"/>
                  <a:pt x="1948" y="4785"/>
                </a:cubicBezTo>
                <a:cubicBezTo>
                  <a:pt x="2574" y="4398"/>
                  <a:pt x="3192" y="4000"/>
                  <a:pt x="3804" y="3592"/>
                </a:cubicBezTo>
                <a:cubicBezTo>
                  <a:pt x="4393" y="3201"/>
                  <a:pt x="5057" y="3084"/>
                  <a:pt x="5701" y="2824"/>
                </a:cubicBezTo>
                <a:cubicBezTo>
                  <a:pt x="5781" y="2792"/>
                  <a:pt x="5865" y="2755"/>
                  <a:pt x="5939" y="2721"/>
                </a:cubicBezTo>
                <a:cubicBezTo>
                  <a:pt x="6100" y="2646"/>
                  <a:pt x="6179" y="2559"/>
                  <a:pt x="6268" y="2559"/>
                </a:cubicBezTo>
                <a:cubicBezTo>
                  <a:pt x="6319" y="2559"/>
                  <a:pt x="6373" y="2588"/>
                  <a:pt x="6448" y="2664"/>
                </a:cubicBezTo>
                <a:cubicBezTo>
                  <a:pt x="6727" y="2947"/>
                  <a:pt x="6113" y="3586"/>
                  <a:pt x="5804" y="3753"/>
                </a:cubicBezTo>
                <a:cubicBezTo>
                  <a:pt x="5497" y="3917"/>
                  <a:pt x="5107" y="3850"/>
                  <a:pt x="4779" y="3974"/>
                </a:cubicBezTo>
                <a:cubicBezTo>
                  <a:pt x="4144" y="4215"/>
                  <a:pt x="3732" y="4773"/>
                  <a:pt x="3061" y="4986"/>
                </a:cubicBezTo>
                <a:cubicBezTo>
                  <a:pt x="2546" y="5147"/>
                  <a:pt x="2114" y="5212"/>
                  <a:pt x="1688" y="5567"/>
                </a:cubicBezTo>
                <a:cubicBezTo>
                  <a:pt x="1271" y="5915"/>
                  <a:pt x="948" y="6364"/>
                  <a:pt x="629" y="6799"/>
                </a:cubicBezTo>
                <a:cubicBezTo>
                  <a:pt x="390" y="7126"/>
                  <a:pt x="0" y="7519"/>
                  <a:pt x="72" y="7965"/>
                </a:cubicBezTo>
                <a:cubicBezTo>
                  <a:pt x="123" y="8289"/>
                  <a:pt x="432" y="8545"/>
                  <a:pt x="764" y="8560"/>
                </a:cubicBezTo>
                <a:cubicBezTo>
                  <a:pt x="773" y="8560"/>
                  <a:pt x="781" y="8560"/>
                  <a:pt x="790" y="8560"/>
                </a:cubicBezTo>
                <a:cubicBezTo>
                  <a:pt x="1148" y="8560"/>
                  <a:pt x="1544" y="8251"/>
                  <a:pt x="1816" y="8059"/>
                </a:cubicBezTo>
                <a:cubicBezTo>
                  <a:pt x="2361" y="7678"/>
                  <a:pt x="2759" y="7118"/>
                  <a:pt x="3349" y="6794"/>
                </a:cubicBezTo>
                <a:cubicBezTo>
                  <a:pt x="3921" y="6478"/>
                  <a:pt x="4568" y="6355"/>
                  <a:pt x="5215" y="6355"/>
                </a:cubicBezTo>
                <a:cubicBezTo>
                  <a:pt x="5280" y="6355"/>
                  <a:pt x="5346" y="6356"/>
                  <a:pt x="5411" y="6359"/>
                </a:cubicBezTo>
                <a:cubicBezTo>
                  <a:pt x="5758" y="6373"/>
                  <a:pt x="6101" y="6419"/>
                  <a:pt x="6442" y="6493"/>
                </a:cubicBezTo>
                <a:cubicBezTo>
                  <a:pt x="6505" y="6508"/>
                  <a:pt x="6569" y="6522"/>
                  <a:pt x="6631" y="6538"/>
                </a:cubicBezTo>
                <a:cubicBezTo>
                  <a:pt x="6932" y="6550"/>
                  <a:pt x="6971" y="6738"/>
                  <a:pt x="6751" y="7102"/>
                </a:cubicBezTo>
                <a:cubicBezTo>
                  <a:pt x="6704" y="7095"/>
                  <a:pt x="6589" y="6841"/>
                  <a:pt x="6551" y="6804"/>
                </a:cubicBezTo>
                <a:cubicBezTo>
                  <a:pt x="6421" y="6677"/>
                  <a:pt x="6260" y="6624"/>
                  <a:pt x="6082" y="6624"/>
                </a:cubicBezTo>
                <a:cubicBezTo>
                  <a:pt x="5357" y="6624"/>
                  <a:pt x="4337" y="7495"/>
                  <a:pt x="3937" y="7802"/>
                </a:cubicBezTo>
                <a:cubicBezTo>
                  <a:pt x="3571" y="8087"/>
                  <a:pt x="3189" y="8313"/>
                  <a:pt x="2788" y="8546"/>
                </a:cubicBezTo>
                <a:cubicBezTo>
                  <a:pt x="2509" y="8708"/>
                  <a:pt x="2078" y="8826"/>
                  <a:pt x="1853" y="9050"/>
                </a:cubicBezTo>
                <a:cubicBezTo>
                  <a:pt x="1563" y="9339"/>
                  <a:pt x="1427" y="10063"/>
                  <a:pt x="1517" y="10455"/>
                </a:cubicBezTo>
                <a:cubicBezTo>
                  <a:pt x="1533" y="10521"/>
                  <a:pt x="1592" y="10549"/>
                  <a:pt x="1654" y="10557"/>
                </a:cubicBezTo>
                <a:cubicBezTo>
                  <a:pt x="1706" y="10564"/>
                  <a:pt x="1761" y="10567"/>
                  <a:pt x="1819" y="10567"/>
                </a:cubicBezTo>
                <a:cubicBezTo>
                  <a:pt x="2209" y="10567"/>
                  <a:pt x="2695" y="10419"/>
                  <a:pt x="3034" y="10304"/>
                </a:cubicBezTo>
                <a:cubicBezTo>
                  <a:pt x="3397" y="10181"/>
                  <a:pt x="3506" y="10045"/>
                  <a:pt x="3669" y="9705"/>
                </a:cubicBezTo>
                <a:cubicBezTo>
                  <a:pt x="4003" y="9008"/>
                  <a:pt x="4574" y="8844"/>
                  <a:pt x="5265" y="8614"/>
                </a:cubicBezTo>
                <a:cubicBezTo>
                  <a:pt x="5897" y="8403"/>
                  <a:pt x="6528" y="8262"/>
                  <a:pt x="7197" y="8262"/>
                </a:cubicBezTo>
                <a:cubicBezTo>
                  <a:pt x="7207" y="8262"/>
                  <a:pt x="7216" y="8262"/>
                  <a:pt x="7226" y="8262"/>
                </a:cubicBezTo>
                <a:cubicBezTo>
                  <a:pt x="7226" y="8262"/>
                  <a:pt x="7227" y="8262"/>
                  <a:pt x="7227" y="8262"/>
                </a:cubicBezTo>
                <a:cubicBezTo>
                  <a:pt x="7406" y="8262"/>
                  <a:pt x="7406" y="7984"/>
                  <a:pt x="7226" y="7982"/>
                </a:cubicBezTo>
                <a:cubicBezTo>
                  <a:pt x="7216" y="7981"/>
                  <a:pt x="7207" y="7981"/>
                  <a:pt x="7197" y="7981"/>
                </a:cubicBezTo>
                <a:cubicBezTo>
                  <a:pt x="6348" y="7981"/>
                  <a:pt x="5553" y="8207"/>
                  <a:pt x="4759" y="8496"/>
                </a:cubicBezTo>
                <a:cubicBezTo>
                  <a:pt x="4512" y="8585"/>
                  <a:pt x="4226" y="8661"/>
                  <a:pt x="3998" y="8802"/>
                </a:cubicBezTo>
                <a:cubicBezTo>
                  <a:pt x="3684" y="8997"/>
                  <a:pt x="3610" y="9261"/>
                  <a:pt x="3428" y="9562"/>
                </a:cubicBezTo>
                <a:cubicBezTo>
                  <a:pt x="3215" y="9914"/>
                  <a:pt x="2690" y="10224"/>
                  <a:pt x="2227" y="10224"/>
                </a:cubicBezTo>
                <a:cubicBezTo>
                  <a:pt x="2199" y="10224"/>
                  <a:pt x="2171" y="10223"/>
                  <a:pt x="2144" y="10220"/>
                </a:cubicBezTo>
                <a:cubicBezTo>
                  <a:pt x="1927" y="10202"/>
                  <a:pt x="1841" y="10243"/>
                  <a:pt x="1817" y="9939"/>
                </a:cubicBezTo>
                <a:cubicBezTo>
                  <a:pt x="1799" y="9713"/>
                  <a:pt x="2000" y="9332"/>
                  <a:pt x="2146" y="9203"/>
                </a:cubicBezTo>
                <a:cubicBezTo>
                  <a:pt x="2441" y="8942"/>
                  <a:pt x="2969" y="8758"/>
                  <a:pt x="3317" y="8557"/>
                </a:cubicBezTo>
                <a:cubicBezTo>
                  <a:pt x="3666" y="8353"/>
                  <a:pt x="3957" y="8143"/>
                  <a:pt x="4273" y="7895"/>
                </a:cubicBezTo>
                <a:cubicBezTo>
                  <a:pt x="4586" y="7649"/>
                  <a:pt x="4920" y="7413"/>
                  <a:pt x="5275" y="7227"/>
                </a:cubicBezTo>
                <a:cubicBezTo>
                  <a:pt x="5481" y="7118"/>
                  <a:pt x="5732" y="6967"/>
                  <a:pt x="5971" y="6955"/>
                </a:cubicBezTo>
                <a:cubicBezTo>
                  <a:pt x="6024" y="6953"/>
                  <a:pt x="6070" y="6952"/>
                  <a:pt x="6109" y="6952"/>
                </a:cubicBezTo>
                <a:cubicBezTo>
                  <a:pt x="6430" y="6952"/>
                  <a:pt x="6340" y="7036"/>
                  <a:pt x="6513" y="7241"/>
                </a:cubicBezTo>
                <a:cubicBezTo>
                  <a:pt x="6652" y="7408"/>
                  <a:pt x="6768" y="7535"/>
                  <a:pt x="6917" y="7535"/>
                </a:cubicBezTo>
                <a:cubicBezTo>
                  <a:pt x="7007" y="7535"/>
                  <a:pt x="7108" y="7489"/>
                  <a:pt x="7234" y="7379"/>
                </a:cubicBezTo>
                <a:cubicBezTo>
                  <a:pt x="7469" y="7172"/>
                  <a:pt x="7515" y="6865"/>
                  <a:pt x="7332" y="6606"/>
                </a:cubicBezTo>
                <a:cubicBezTo>
                  <a:pt x="6994" y="6125"/>
                  <a:pt x="6042" y="6111"/>
                  <a:pt x="5511" y="6081"/>
                </a:cubicBezTo>
                <a:cubicBezTo>
                  <a:pt x="5409" y="6076"/>
                  <a:pt x="5308" y="6073"/>
                  <a:pt x="5205" y="6073"/>
                </a:cubicBezTo>
                <a:cubicBezTo>
                  <a:pt x="4654" y="6073"/>
                  <a:pt x="4098" y="6158"/>
                  <a:pt x="3586" y="6370"/>
                </a:cubicBezTo>
                <a:cubicBezTo>
                  <a:pt x="2885" y="6660"/>
                  <a:pt x="2466" y="7181"/>
                  <a:pt x="1896" y="7652"/>
                </a:cubicBezTo>
                <a:cubicBezTo>
                  <a:pt x="1674" y="7836"/>
                  <a:pt x="1374" y="8074"/>
                  <a:pt x="1100" y="8174"/>
                </a:cubicBezTo>
                <a:cubicBezTo>
                  <a:pt x="968" y="8222"/>
                  <a:pt x="858" y="8243"/>
                  <a:pt x="768" y="8243"/>
                </a:cubicBezTo>
                <a:cubicBezTo>
                  <a:pt x="326" y="8243"/>
                  <a:pt x="359" y="7730"/>
                  <a:pt x="586" y="7331"/>
                </a:cubicBezTo>
                <a:cubicBezTo>
                  <a:pt x="637" y="7244"/>
                  <a:pt x="714" y="7157"/>
                  <a:pt x="775" y="7075"/>
                </a:cubicBezTo>
                <a:cubicBezTo>
                  <a:pt x="1312" y="6341"/>
                  <a:pt x="1813" y="5621"/>
                  <a:pt x="2723" y="5358"/>
                </a:cubicBezTo>
                <a:cubicBezTo>
                  <a:pt x="3384" y="5168"/>
                  <a:pt x="3835" y="4964"/>
                  <a:pt x="4379" y="4540"/>
                </a:cubicBezTo>
                <a:cubicBezTo>
                  <a:pt x="4710" y="4281"/>
                  <a:pt x="4995" y="4184"/>
                  <a:pt x="5403" y="4133"/>
                </a:cubicBezTo>
                <a:cubicBezTo>
                  <a:pt x="5557" y="4114"/>
                  <a:pt x="5706" y="4103"/>
                  <a:pt x="5854" y="4039"/>
                </a:cubicBezTo>
                <a:cubicBezTo>
                  <a:pt x="6228" y="3875"/>
                  <a:pt x="7548" y="2219"/>
                  <a:pt x="6577" y="2116"/>
                </a:cubicBezTo>
                <a:cubicBezTo>
                  <a:pt x="6568" y="2115"/>
                  <a:pt x="6558" y="2114"/>
                  <a:pt x="6548" y="2114"/>
                </a:cubicBezTo>
                <a:cubicBezTo>
                  <a:pt x="6252" y="2114"/>
                  <a:pt x="5686" y="2536"/>
                  <a:pt x="5425" y="2630"/>
                </a:cubicBezTo>
                <a:cubicBezTo>
                  <a:pt x="5062" y="2761"/>
                  <a:pt x="4683" y="2845"/>
                  <a:pt x="4325" y="2992"/>
                </a:cubicBezTo>
                <a:cubicBezTo>
                  <a:pt x="3855" y="3186"/>
                  <a:pt x="3449" y="3506"/>
                  <a:pt x="3024" y="3780"/>
                </a:cubicBezTo>
                <a:cubicBezTo>
                  <a:pt x="2550" y="4084"/>
                  <a:pt x="2074" y="4383"/>
                  <a:pt x="1594" y="4679"/>
                </a:cubicBezTo>
                <a:cubicBezTo>
                  <a:pt x="1388" y="4807"/>
                  <a:pt x="1179" y="4934"/>
                  <a:pt x="969" y="5058"/>
                </a:cubicBezTo>
                <a:cubicBezTo>
                  <a:pt x="821" y="5145"/>
                  <a:pt x="726" y="5171"/>
                  <a:pt x="612" y="5171"/>
                </a:cubicBezTo>
                <a:cubicBezTo>
                  <a:pt x="563" y="5171"/>
                  <a:pt x="510" y="5166"/>
                  <a:pt x="448" y="5159"/>
                </a:cubicBezTo>
                <a:lnTo>
                  <a:pt x="448" y="5159"/>
                </a:lnTo>
                <a:cubicBezTo>
                  <a:pt x="623" y="4323"/>
                  <a:pt x="1562" y="3896"/>
                  <a:pt x="2213" y="3431"/>
                </a:cubicBezTo>
                <a:cubicBezTo>
                  <a:pt x="2733" y="3060"/>
                  <a:pt x="3286" y="2740"/>
                  <a:pt x="3814" y="2379"/>
                </a:cubicBezTo>
                <a:cubicBezTo>
                  <a:pt x="4313" y="2039"/>
                  <a:pt x="4860" y="1704"/>
                  <a:pt x="5300" y="1288"/>
                </a:cubicBezTo>
                <a:cubicBezTo>
                  <a:pt x="5580" y="1022"/>
                  <a:pt x="5881" y="748"/>
                  <a:pt x="6150" y="470"/>
                </a:cubicBezTo>
                <a:cubicBezTo>
                  <a:pt x="6237" y="381"/>
                  <a:pt x="6369" y="285"/>
                  <a:pt x="6324" y="142"/>
                </a:cubicBezTo>
                <a:cubicBezTo>
                  <a:pt x="6292" y="42"/>
                  <a:pt x="6185" y="1"/>
                  <a:pt x="602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88" name="Google Shape;588;p23"/>
          <p:cNvPicPr preferRelativeResize="0"/>
          <p:nvPr/>
        </p:nvPicPr>
        <p:blipFill>
          <a:blip r:embed="rId4">
            <a:alphaModFix/>
          </a:blip>
          <a:stretch>
            <a:fillRect/>
          </a:stretch>
        </p:blipFill>
        <p:spPr>
          <a:xfrm>
            <a:off x="3027198" y="3246545"/>
            <a:ext cx="465694" cy="598750"/>
          </a:xfrm>
          <a:prstGeom prst="rect">
            <a:avLst/>
          </a:prstGeom>
          <a:noFill/>
          <a:ln>
            <a:noFill/>
          </a:ln>
        </p:spPr>
      </p:pic>
      <p:sp>
        <p:nvSpPr>
          <p:cNvPr id="589" name="Google Shape;589;p23"/>
          <p:cNvSpPr/>
          <p:nvPr/>
        </p:nvSpPr>
        <p:spPr>
          <a:xfrm>
            <a:off x="2954775" y="3206209"/>
            <a:ext cx="621300" cy="681600"/>
          </a:xfrm>
          <a:prstGeom prst="rect">
            <a:avLst/>
          </a:prstGeom>
          <a:noFill/>
          <a:ln cap="flat" cmpd="sng" w="19050">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23"/>
          <p:cNvSpPr txBox="1"/>
          <p:nvPr/>
        </p:nvSpPr>
        <p:spPr>
          <a:xfrm>
            <a:off x="2510313" y="5329900"/>
            <a:ext cx="26703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6D77"/>
                </a:solidFill>
                <a:latin typeface="Lora"/>
                <a:ea typeface="Lora"/>
                <a:cs typeface="Lora"/>
                <a:sym typeface="Lora"/>
              </a:rPr>
              <a:t>LUTS</a:t>
            </a:r>
            <a:endParaRPr b="1" sz="1500">
              <a:solidFill>
                <a:srgbClr val="006D77"/>
              </a:solidFill>
              <a:latin typeface="Lora"/>
              <a:ea typeface="Lora"/>
              <a:cs typeface="Lora"/>
              <a:sym typeface="Lora"/>
            </a:endParaRPr>
          </a:p>
          <a:p>
            <a:pPr indent="0" lvl="0" marL="0" rtl="0" algn="ctr">
              <a:spcBef>
                <a:spcPts val="0"/>
              </a:spcBef>
              <a:spcAft>
                <a:spcPts val="0"/>
              </a:spcAft>
              <a:buNone/>
            </a:pPr>
            <a:r>
              <a:rPr b="1" lang="en-GB" sz="1500">
                <a:solidFill>
                  <a:srgbClr val="006D77"/>
                </a:solidFill>
                <a:latin typeface="Lora"/>
                <a:ea typeface="Lora"/>
                <a:cs typeface="Lora"/>
                <a:sym typeface="Lora"/>
              </a:rPr>
              <a:t>(Lower urinary tract symptoms)</a:t>
            </a:r>
            <a:endParaRPr b="1" sz="1500">
              <a:solidFill>
                <a:srgbClr val="006D77"/>
              </a:solidFill>
              <a:latin typeface="Lora"/>
              <a:ea typeface="Lora"/>
              <a:cs typeface="Lora"/>
              <a:sym typeface="Lor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4" name="Shape 594"/>
        <p:cNvGrpSpPr/>
        <p:nvPr/>
      </p:nvGrpSpPr>
      <p:grpSpPr>
        <a:xfrm>
          <a:off x="0" y="0"/>
          <a:ext cx="0" cy="0"/>
          <a:chOff x="0" y="0"/>
          <a:chExt cx="0" cy="0"/>
        </a:xfrm>
      </p:grpSpPr>
      <p:pic>
        <p:nvPicPr>
          <p:cNvPr id="595" name="Google Shape;595;p24"/>
          <p:cNvPicPr preferRelativeResize="0"/>
          <p:nvPr/>
        </p:nvPicPr>
        <p:blipFill>
          <a:blip r:embed="rId3">
            <a:alphaModFix/>
          </a:blip>
          <a:stretch>
            <a:fillRect/>
          </a:stretch>
        </p:blipFill>
        <p:spPr>
          <a:xfrm>
            <a:off x="5521980" y="5372962"/>
            <a:ext cx="1192575" cy="1495383"/>
          </a:xfrm>
          <a:prstGeom prst="rect">
            <a:avLst/>
          </a:prstGeom>
          <a:noFill/>
          <a:ln>
            <a:noFill/>
          </a:ln>
        </p:spPr>
      </p:pic>
      <p:sp>
        <p:nvSpPr>
          <p:cNvPr id="596" name="Google Shape;596;p24"/>
          <p:cNvSpPr/>
          <p:nvPr/>
        </p:nvSpPr>
        <p:spPr>
          <a:xfrm>
            <a:off x="5349250" y="5295923"/>
            <a:ext cx="1527000" cy="16485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7" name="Google Shape;597;p24"/>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8" name="Google Shape;598;p24"/>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599" name="Google Shape;599;p24"/>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lang="en-GB" sz="2200">
                <a:solidFill>
                  <a:srgbClr val="006D77"/>
                </a:solidFill>
                <a:highlight>
                  <a:srgbClr val="EDF9F9"/>
                </a:highlight>
                <a:latin typeface="Lora"/>
                <a:ea typeface="Lora"/>
                <a:cs typeface="Lora"/>
                <a:sym typeface="Lora"/>
              </a:rPr>
              <a:t>Acute Scrotum</a:t>
            </a:r>
            <a:endParaRPr b="1" i="0" sz="2200" u="none" cap="none" strike="noStrike">
              <a:solidFill>
                <a:srgbClr val="006D77"/>
              </a:solidFill>
              <a:highlight>
                <a:srgbClr val="EDF9F9"/>
              </a:highlight>
              <a:latin typeface="Lora"/>
              <a:ea typeface="Lora"/>
              <a:cs typeface="Lora"/>
              <a:sym typeface="Lora"/>
            </a:endParaRPr>
          </a:p>
        </p:txBody>
      </p:sp>
      <p:sp>
        <p:nvSpPr>
          <p:cNvPr id="600" name="Google Shape;600;p24"/>
          <p:cNvSpPr/>
          <p:nvPr/>
        </p:nvSpPr>
        <p:spPr>
          <a:xfrm>
            <a:off x="749025" y="1033600"/>
            <a:ext cx="60468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i="0" lang="en-GB" sz="1300" u="none" cap="none" strike="noStrike">
                <a:latin typeface="Mada"/>
                <a:ea typeface="Mada"/>
                <a:cs typeface="Mada"/>
                <a:sym typeface="Mada"/>
              </a:rPr>
              <a:t>Acute </a:t>
            </a:r>
            <a:r>
              <a:rPr b="1" lang="en-GB" sz="1300">
                <a:latin typeface="Mada"/>
                <a:ea typeface="Mada"/>
                <a:cs typeface="Mada"/>
                <a:sym typeface="Mada"/>
              </a:rPr>
              <a:t>Scrotum</a:t>
            </a:r>
            <a:r>
              <a:rPr b="1" i="0" lang="en-GB" sz="1300" u="none" cap="none" strike="noStrike">
                <a:latin typeface="Mada"/>
                <a:ea typeface="Mada"/>
                <a:cs typeface="Mada"/>
                <a:sym typeface="Mada"/>
              </a:rPr>
              <a:t>:</a:t>
            </a:r>
            <a:r>
              <a:rPr b="0" i="0" lang="en-GB" sz="1300" u="none" cap="none" strike="noStrike">
                <a:latin typeface="Mada"/>
                <a:ea typeface="Mada"/>
                <a:cs typeface="Mada"/>
                <a:sym typeface="Mada"/>
              </a:rPr>
              <a:t> </a:t>
            </a:r>
            <a:r>
              <a:rPr lang="en-GB" sz="1300">
                <a:solidFill>
                  <a:schemeClr val="dk1"/>
                </a:solidFill>
                <a:latin typeface="Mada"/>
                <a:ea typeface="Mada"/>
                <a:cs typeface="Mada"/>
                <a:sym typeface="Mada"/>
              </a:rPr>
              <a:t>An emergency situation requiring prompt evaluation, differential diagnosis, and potentially immediate surgical exploration</a:t>
            </a:r>
            <a:endParaRPr sz="13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latin typeface="Mada"/>
              <a:ea typeface="Mada"/>
              <a:cs typeface="Mada"/>
              <a:sym typeface="Mada"/>
            </a:endParaRPr>
          </a:p>
        </p:txBody>
      </p:sp>
      <p:graphicFrame>
        <p:nvGraphicFramePr>
          <p:cNvPr id="601" name="Google Shape;601;p24"/>
          <p:cNvGraphicFramePr/>
          <p:nvPr/>
        </p:nvGraphicFramePr>
        <p:xfrm>
          <a:off x="835200" y="2103273"/>
          <a:ext cx="3000000" cy="3000000"/>
        </p:xfrm>
        <a:graphic>
          <a:graphicData uri="http://schemas.openxmlformats.org/drawingml/2006/table">
            <a:tbl>
              <a:tblPr>
                <a:noFill/>
                <a:tableStyleId>{7932505E-B030-4BA6-B49B-E80BAC92C2B5}</a:tableStyleId>
              </a:tblPr>
              <a:tblGrid>
                <a:gridCol w="5011450"/>
                <a:gridCol w="907675"/>
              </a:tblGrid>
              <a:tr h="413650">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Differential diagnosis</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c>
                  <a:txBody>
                    <a:bodyPr/>
                    <a:lstStyle/>
                    <a:p>
                      <a:pPr indent="0" lvl="0" marL="0" rtl="0" algn="ctr">
                        <a:spcBef>
                          <a:spcPts val="0"/>
                        </a:spcBef>
                        <a:spcAft>
                          <a:spcPts val="0"/>
                        </a:spcAft>
                        <a:buNone/>
                      </a:pPr>
                      <a:r>
                        <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r>
              <a:tr h="2289725">
                <a:tc>
                  <a:txBody>
                    <a:bodyPr/>
                    <a:lstStyle/>
                    <a:p>
                      <a:pPr indent="-311150" lvl="0" marL="457200" rtl="0" algn="l">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Torsion of the spermatic cord </a:t>
                      </a:r>
                      <a:r>
                        <a:rPr b="1" lang="en-GB" sz="1300">
                          <a:latin typeface="Mada"/>
                          <a:ea typeface="Mada"/>
                          <a:cs typeface="Mada"/>
                          <a:sym typeface="Mada"/>
                        </a:rPr>
                        <a:t>(Most serious)</a:t>
                      </a:r>
                      <a:endParaRPr sz="1300">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Torsion of the appendix epididymis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Epididymo-orchitis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Trauma/ insect bite</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Inflammatory vascultits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b="1" lang="en-GB" sz="1300">
                          <a:solidFill>
                            <a:schemeClr val="dk1"/>
                          </a:solidFill>
                          <a:latin typeface="Mada"/>
                          <a:ea typeface="Mada"/>
                          <a:cs typeface="Mada"/>
                          <a:sym typeface="Mada"/>
                        </a:rPr>
                        <a:t>Epididymitis (most common).</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Torsion of the appendix testis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Orchitis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Hernia</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Dermatological lesion</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Neurological ( adductor tendonitis)</a:t>
                      </a:r>
                      <a:endParaRPr sz="1300" u="sng">
                        <a:solidFill>
                          <a:schemeClr val="dk1"/>
                        </a:solidFill>
                        <a:latin typeface="Mada"/>
                        <a:ea typeface="Mada"/>
                        <a:cs typeface="Mada"/>
                        <a:sym typeface="Mad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B7B7B7"/>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sz="1300">
                        <a:solidFill>
                          <a:schemeClr val="dk1"/>
                        </a:solidFill>
                        <a:latin typeface="Mada"/>
                        <a:ea typeface="Mada"/>
                        <a:cs typeface="Mada"/>
                        <a:sym typeface="Mada"/>
                      </a:endParaRPr>
                    </a:p>
                  </a:txBody>
                  <a:tcPr marT="91425" marB="91425" marR="91425" marL="91425" anchor="ctr">
                    <a:lnL cap="flat" cmpd="sng" w="28575">
                      <a:solidFill>
                        <a:srgbClr val="B7B7B7"/>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r>
            </a:tbl>
          </a:graphicData>
        </a:graphic>
      </p:graphicFrame>
      <p:sp>
        <p:nvSpPr>
          <p:cNvPr id="602" name="Google Shape;602;p24"/>
          <p:cNvSpPr/>
          <p:nvPr/>
        </p:nvSpPr>
        <p:spPr>
          <a:xfrm>
            <a:off x="711838" y="1695050"/>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24"/>
          <p:cNvSpPr/>
          <p:nvPr/>
        </p:nvSpPr>
        <p:spPr>
          <a:xfrm>
            <a:off x="725150" y="1701913"/>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604" name="Google Shape;604;p24"/>
          <p:cNvSpPr/>
          <p:nvPr/>
        </p:nvSpPr>
        <p:spPr>
          <a:xfrm>
            <a:off x="722313" y="1768038"/>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605" name="Google Shape;605;p24"/>
          <p:cNvSpPr/>
          <p:nvPr/>
        </p:nvSpPr>
        <p:spPr>
          <a:xfrm>
            <a:off x="1490926" y="1639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606" name="Google Shape;606;p24"/>
          <p:cNvSpPr/>
          <p:nvPr/>
        </p:nvSpPr>
        <p:spPr>
          <a:xfrm>
            <a:off x="3660288" y="1639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607" name="Google Shape;607;p24"/>
          <p:cNvSpPr/>
          <p:nvPr/>
        </p:nvSpPr>
        <p:spPr>
          <a:xfrm>
            <a:off x="6286838" y="1639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608" name="Google Shape;608;p24"/>
          <p:cNvSpPr/>
          <p:nvPr/>
        </p:nvSpPr>
        <p:spPr>
          <a:xfrm>
            <a:off x="531396" y="5245273"/>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24"/>
          <p:cNvSpPr txBox="1"/>
          <p:nvPr/>
        </p:nvSpPr>
        <p:spPr>
          <a:xfrm>
            <a:off x="605494" y="5306488"/>
            <a:ext cx="473100" cy="45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1D2542"/>
                </a:solidFill>
                <a:latin typeface="Life Savers"/>
                <a:ea typeface="Life Savers"/>
                <a:cs typeface="Life Savers"/>
                <a:sym typeface="Life Savers"/>
              </a:rPr>
              <a:t>1</a:t>
            </a:r>
            <a:endParaRPr b="1" i="0" sz="2000" u="none" cap="none" strike="noStrike">
              <a:solidFill>
                <a:srgbClr val="1D2542"/>
              </a:solidFill>
              <a:latin typeface="Life Savers"/>
              <a:ea typeface="Life Savers"/>
              <a:cs typeface="Life Savers"/>
              <a:sym typeface="Life Savers"/>
            </a:endParaRPr>
          </a:p>
        </p:txBody>
      </p:sp>
      <p:sp>
        <p:nvSpPr>
          <p:cNvPr id="610" name="Google Shape;610;p24"/>
          <p:cNvSpPr txBox="1"/>
          <p:nvPr/>
        </p:nvSpPr>
        <p:spPr>
          <a:xfrm>
            <a:off x="1152652" y="5289041"/>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Torsion of the spermatic cord</a:t>
            </a:r>
            <a:endParaRPr/>
          </a:p>
        </p:txBody>
      </p:sp>
      <p:cxnSp>
        <p:nvCxnSpPr>
          <p:cNvPr id="611" name="Google Shape;611;p24"/>
          <p:cNvCxnSpPr>
            <a:endCxn id="612" idx="0"/>
          </p:cNvCxnSpPr>
          <p:nvPr/>
        </p:nvCxnSpPr>
        <p:spPr>
          <a:xfrm flipH="1">
            <a:off x="749025" y="6115850"/>
            <a:ext cx="11700" cy="919200"/>
          </a:xfrm>
          <a:prstGeom prst="straightConnector1">
            <a:avLst/>
          </a:prstGeom>
          <a:noFill/>
          <a:ln cap="flat" cmpd="sng" w="28575">
            <a:solidFill>
              <a:srgbClr val="FFDDD2"/>
            </a:solidFill>
            <a:prstDash val="solid"/>
            <a:round/>
            <a:headEnd len="med" w="med" type="none"/>
            <a:tailEnd len="med" w="med" type="none"/>
          </a:ln>
        </p:spPr>
      </p:cxnSp>
      <p:sp>
        <p:nvSpPr>
          <p:cNvPr id="613" name="Google Shape;613;p24"/>
          <p:cNvSpPr/>
          <p:nvPr/>
        </p:nvSpPr>
        <p:spPr>
          <a:xfrm rot="-5400000">
            <a:off x="932313" y="58898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24"/>
          <p:cNvSpPr txBox="1"/>
          <p:nvPr/>
        </p:nvSpPr>
        <p:spPr>
          <a:xfrm>
            <a:off x="795075" y="59834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01</a:t>
            </a:r>
            <a:endParaRPr b="1">
              <a:solidFill>
                <a:srgbClr val="E29578"/>
              </a:solidFill>
              <a:latin typeface="Playfair Display"/>
              <a:ea typeface="Playfair Display"/>
              <a:cs typeface="Playfair Display"/>
              <a:sym typeface="Playfair Display"/>
            </a:endParaRPr>
          </a:p>
        </p:txBody>
      </p:sp>
      <p:sp>
        <p:nvSpPr>
          <p:cNvPr id="612" name="Google Shape;612;p24"/>
          <p:cNvSpPr/>
          <p:nvPr/>
        </p:nvSpPr>
        <p:spPr>
          <a:xfrm rot="-5400000">
            <a:off x="932313" y="6728063"/>
            <a:ext cx="247400" cy="613975"/>
          </a:xfrm>
          <a:prstGeom prst="flowChartOffpageConnector">
            <a:avLst/>
          </a:pr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24"/>
          <p:cNvSpPr txBox="1"/>
          <p:nvPr/>
        </p:nvSpPr>
        <p:spPr>
          <a:xfrm>
            <a:off x="795075" y="6821600"/>
            <a:ext cx="406800" cy="21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solidFill>
                  <a:srgbClr val="E29578"/>
                </a:solidFill>
                <a:latin typeface="Playfair Display"/>
                <a:ea typeface="Playfair Display"/>
                <a:cs typeface="Playfair Display"/>
                <a:sym typeface="Playfair Display"/>
              </a:rPr>
              <a:t>02</a:t>
            </a:r>
            <a:endParaRPr b="1">
              <a:solidFill>
                <a:srgbClr val="E29578"/>
              </a:solidFill>
              <a:latin typeface="Playfair Display"/>
              <a:ea typeface="Playfair Display"/>
              <a:cs typeface="Playfair Display"/>
              <a:sym typeface="Playfair Display"/>
            </a:endParaRPr>
          </a:p>
        </p:txBody>
      </p:sp>
      <p:sp>
        <p:nvSpPr>
          <p:cNvPr id="616" name="Google Shape;616;p24"/>
          <p:cNvSpPr txBox="1"/>
          <p:nvPr/>
        </p:nvSpPr>
        <p:spPr>
          <a:xfrm>
            <a:off x="1286800" y="5803534"/>
            <a:ext cx="5391300" cy="5727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Common among teenagers (12-18) years.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Unlikely after the age of 25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Possible in children and neonates.</a:t>
            </a:r>
            <a:endParaRPr sz="1200">
              <a:solidFill>
                <a:schemeClr val="dk1"/>
              </a:solidFill>
              <a:latin typeface="Mada"/>
              <a:ea typeface="Mada"/>
              <a:cs typeface="Mada"/>
              <a:sym typeface="Mada"/>
            </a:endParaRPr>
          </a:p>
        </p:txBody>
      </p:sp>
      <p:sp>
        <p:nvSpPr>
          <p:cNvPr id="617" name="Google Shape;617;p24"/>
          <p:cNvSpPr txBox="1"/>
          <p:nvPr/>
        </p:nvSpPr>
        <p:spPr>
          <a:xfrm>
            <a:off x="1272825" y="6742678"/>
            <a:ext cx="5498400" cy="76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True surgical emergency of the highest order.</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Irreversible ischemic injury to the testicular parenchyma may begin as soon as </a:t>
            </a:r>
            <a:r>
              <a:rPr b="1" lang="en-GB" sz="1200">
                <a:solidFill>
                  <a:srgbClr val="CC0000"/>
                </a:solidFill>
                <a:latin typeface="Mada"/>
                <a:ea typeface="Mada"/>
                <a:cs typeface="Mada"/>
                <a:sym typeface="Mada"/>
              </a:rPr>
              <a:t>4 hours</a:t>
            </a:r>
            <a:r>
              <a:rPr b="1"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(you have 4 hours to save testicles).</a:t>
            </a:r>
            <a:endParaRPr sz="1200">
              <a:solidFill>
                <a:srgbClr val="6AA84F"/>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Testicular salvage ↓ as duration of torsion ↑ (Ischemia then necrosis)</a:t>
            </a:r>
            <a:endParaRPr b="1" sz="1200">
              <a:solidFill>
                <a:srgbClr val="CC0000"/>
              </a:solidFill>
              <a:latin typeface="Mada"/>
              <a:ea typeface="Mada"/>
              <a:cs typeface="Mada"/>
              <a:sym typeface="Mada"/>
            </a:endParaRPr>
          </a:p>
        </p:txBody>
      </p:sp>
      <p:sp>
        <p:nvSpPr>
          <p:cNvPr id="618" name="Google Shape;618;p24"/>
          <p:cNvSpPr/>
          <p:nvPr/>
        </p:nvSpPr>
        <p:spPr>
          <a:xfrm>
            <a:off x="1118600" y="7890551"/>
            <a:ext cx="2817300" cy="22512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19" name="Google Shape;619;p24"/>
          <p:cNvCxnSpPr/>
          <p:nvPr/>
        </p:nvCxnSpPr>
        <p:spPr>
          <a:xfrm>
            <a:off x="3935909" y="8477608"/>
            <a:ext cx="705900" cy="0"/>
          </a:xfrm>
          <a:prstGeom prst="straightConnector1">
            <a:avLst/>
          </a:prstGeom>
          <a:noFill/>
          <a:ln cap="flat" cmpd="sng" w="19050">
            <a:solidFill>
              <a:srgbClr val="83C5BE"/>
            </a:solidFill>
            <a:prstDash val="solid"/>
            <a:round/>
            <a:headEnd len="med" w="med" type="none"/>
            <a:tailEnd len="med" w="med" type="oval"/>
          </a:ln>
        </p:spPr>
      </p:cxnSp>
      <p:sp>
        <p:nvSpPr>
          <p:cNvPr id="620" name="Google Shape;620;p24"/>
          <p:cNvSpPr txBox="1"/>
          <p:nvPr/>
        </p:nvSpPr>
        <p:spPr>
          <a:xfrm>
            <a:off x="3995550" y="7872925"/>
            <a:ext cx="2685900" cy="1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Anatomical variations</a:t>
            </a:r>
            <a:endParaRPr b="1" i="0" sz="1800" u="none" cap="none" strike="noStrike">
              <a:solidFill>
                <a:srgbClr val="006D77"/>
              </a:solidFill>
              <a:highlight>
                <a:srgbClr val="EDF9F9"/>
              </a:highlight>
              <a:latin typeface="Lora"/>
              <a:ea typeface="Lora"/>
              <a:cs typeface="Lora"/>
              <a:sym typeface="Lora"/>
            </a:endParaRPr>
          </a:p>
        </p:txBody>
      </p:sp>
      <p:pic>
        <p:nvPicPr>
          <p:cNvPr id="621" name="Google Shape;621;p24"/>
          <p:cNvPicPr preferRelativeResize="0"/>
          <p:nvPr/>
        </p:nvPicPr>
        <p:blipFill rotWithShape="1">
          <a:blip r:embed="rId4">
            <a:alphaModFix/>
          </a:blip>
          <a:srcRect b="0" l="0" r="0" t="0"/>
          <a:stretch/>
        </p:blipFill>
        <p:spPr>
          <a:xfrm>
            <a:off x="1490918" y="8121754"/>
            <a:ext cx="2103050" cy="1186462"/>
          </a:xfrm>
          <a:prstGeom prst="rect">
            <a:avLst/>
          </a:prstGeom>
          <a:noFill/>
          <a:ln>
            <a:noFill/>
          </a:ln>
        </p:spPr>
      </p:pic>
      <p:sp>
        <p:nvSpPr>
          <p:cNvPr id="622" name="Google Shape;622;p24"/>
          <p:cNvSpPr txBox="1"/>
          <p:nvPr/>
        </p:nvSpPr>
        <p:spPr>
          <a:xfrm>
            <a:off x="3884525" y="8549900"/>
            <a:ext cx="2817300" cy="7638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Picture A: this is the normal position of tunica vaginalis )in which it covers anterior wall &amp;  part of posterior wall of testcles.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Picture B: This is “Bell-clapper” deformity in which the in which Vaginalis is floppy, which lead to hang the testcles as in Picture D.</a:t>
            </a:r>
            <a:endParaRPr sz="1200">
              <a:solidFill>
                <a:srgbClr val="6AA84F"/>
              </a:solidFill>
              <a:latin typeface="Mada"/>
              <a:ea typeface="Mada"/>
              <a:cs typeface="Mada"/>
              <a:sym typeface="Mad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25"/>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628" name="Google Shape;628;p25"/>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629" name="Google Shape;629;p25"/>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lang="en-GB" sz="2200">
                <a:solidFill>
                  <a:srgbClr val="006D77"/>
                </a:solidFill>
                <a:highlight>
                  <a:srgbClr val="EDF9F9"/>
                </a:highlight>
                <a:latin typeface="Lora"/>
                <a:ea typeface="Lora"/>
                <a:cs typeface="Lora"/>
                <a:sym typeface="Lora"/>
              </a:rPr>
              <a:t>Acute Scrotum</a:t>
            </a:r>
            <a:endParaRPr b="1" i="0" sz="2200" u="none" cap="none" strike="noStrike">
              <a:solidFill>
                <a:srgbClr val="006D77"/>
              </a:solidFill>
              <a:highlight>
                <a:srgbClr val="EDF9F9"/>
              </a:highlight>
              <a:latin typeface="Lora"/>
              <a:ea typeface="Lora"/>
              <a:cs typeface="Lora"/>
              <a:sym typeface="Lora"/>
            </a:endParaRPr>
          </a:p>
        </p:txBody>
      </p:sp>
      <p:cxnSp>
        <p:nvCxnSpPr>
          <p:cNvPr id="630" name="Google Shape;630;p25"/>
          <p:cNvCxnSpPr/>
          <p:nvPr/>
        </p:nvCxnSpPr>
        <p:spPr>
          <a:xfrm>
            <a:off x="991625" y="1153467"/>
            <a:ext cx="2700" cy="9187200"/>
          </a:xfrm>
          <a:prstGeom prst="straightConnector1">
            <a:avLst/>
          </a:prstGeom>
          <a:noFill/>
          <a:ln cap="flat" cmpd="sng" w="28575">
            <a:solidFill>
              <a:srgbClr val="FFDDD2"/>
            </a:solidFill>
            <a:prstDash val="solid"/>
            <a:round/>
            <a:headEnd len="med" w="med" type="oval"/>
            <a:tailEnd len="med" w="med" type="oval"/>
          </a:ln>
        </p:spPr>
      </p:cxnSp>
      <p:grpSp>
        <p:nvGrpSpPr>
          <p:cNvPr id="631" name="Google Shape;631;p25"/>
          <p:cNvGrpSpPr/>
          <p:nvPr/>
        </p:nvGrpSpPr>
        <p:grpSpPr>
          <a:xfrm>
            <a:off x="508712" y="6049750"/>
            <a:ext cx="1051684" cy="1056104"/>
            <a:chOff x="1086250" y="2163525"/>
            <a:chExt cx="341800" cy="341925"/>
          </a:xfrm>
        </p:grpSpPr>
        <p:sp>
          <p:nvSpPr>
            <p:cNvPr id="632" name="Google Shape;632;p25"/>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25"/>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25"/>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25"/>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5"/>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25"/>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25"/>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25"/>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25"/>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25"/>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25"/>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25"/>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25"/>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25"/>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25"/>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25"/>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8" name="Google Shape;648;p25"/>
          <p:cNvGrpSpPr/>
          <p:nvPr/>
        </p:nvGrpSpPr>
        <p:grpSpPr>
          <a:xfrm>
            <a:off x="365126" y="2014522"/>
            <a:ext cx="1212858" cy="1042054"/>
            <a:chOff x="1186450" y="2531950"/>
            <a:chExt cx="399400" cy="341825"/>
          </a:xfrm>
        </p:grpSpPr>
        <p:sp>
          <p:nvSpPr>
            <p:cNvPr id="649" name="Google Shape;649;p25"/>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25"/>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5"/>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25"/>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5"/>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25"/>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25"/>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25"/>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25"/>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5"/>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25"/>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25"/>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25"/>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25"/>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25"/>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4" name="Google Shape;664;p25"/>
          <p:cNvSpPr txBox="1"/>
          <p:nvPr/>
        </p:nvSpPr>
        <p:spPr>
          <a:xfrm>
            <a:off x="251223" y="1306484"/>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Signs &amp; Symptoms</a:t>
            </a:r>
            <a:endParaRPr b="1" sz="1600">
              <a:solidFill>
                <a:srgbClr val="006D77"/>
              </a:solidFill>
              <a:latin typeface="Lora"/>
              <a:ea typeface="Lora"/>
              <a:cs typeface="Lora"/>
              <a:sym typeface="Lora"/>
            </a:endParaRPr>
          </a:p>
        </p:txBody>
      </p:sp>
      <p:sp>
        <p:nvSpPr>
          <p:cNvPr id="665" name="Google Shape;665;p25"/>
          <p:cNvSpPr txBox="1"/>
          <p:nvPr/>
        </p:nvSpPr>
        <p:spPr>
          <a:xfrm>
            <a:off x="155175" y="4888175"/>
            <a:ext cx="15783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Torsion investigations</a:t>
            </a:r>
            <a:endParaRPr b="1" sz="1600">
              <a:solidFill>
                <a:srgbClr val="006D77"/>
              </a:solidFill>
              <a:latin typeface="Lora"/>
              <a:ea typeface="Lora"/>
              <a:cs typeface="Lora"/>
              <a:sym typeface="Lora"/>
            </a:endParaRPr>
          </a:p>
          <a:p>
            <a:pPr indent="0" lvl="0" marL="0" rtl="0" algn="ctr">
              <a:spcBef>
                <a:spcPts val="0"/>
              </a:spcBef>
              <a:spcAft>
                <a:spcPts val="0"/>
              </a:spcAft>
              <a:buNone/>
            </a:pPr>
            <a:r>
              <a:rPr b="1" lang="en-GB" sz="1600">
                <a:solidFill>
                  <a:srgbClr val="006D77"/>
                </a:solidFill>
                <a:latin typeface="Lora"/>
                <a:ea typeface="Lora"/>
                <a:cs typeface="Lora"/>
                <a:sym typeface="Lora"/>
              </a:rPr>
              <a:t>(Adjunctive tests)</a:t>
            </a:r>
            <a:endParaRPr b="1" sz="1600">
              <a:solidFill>
                <a:srgbClr val="006D77"/>
              </a:solidFill>
              <a:latin typeface="Lora"/>
              <a:ea typeface="Lora"/>
              <a:cs typeface="Lora"/>
              <a:sym typeface="Lora"/>
            </a:endParaRPr>
          </a:p>
          <a:p>
            <a:pPr indent="0" lvl="0" marL="0" rtl="0" algn="l">
              <a:spcBef>
                <a:spcPts val="0"/>
              </a:spcBef>
              <a:spcAft>
                <a:spcPts val="0"/>
              </a:spcAft>
              <a:buNone/>
            </a:pPr>
            <a:r>
              <a:t/>
            </a:r>
            <a:endParaRPr b="1" sz="1600">
              <a:solidFill>
                <a:srgbClr val="006D77"/>
              </a:solidFill>
              <a:latin typeface="Lora"/>
              <a:ea typeface="Lora"/>
              <a:cs typeface="Lora"/>
              <a:sym typeface="Lora"/>
            </a:endParaRPr>
          </a:p>
        </p:txBody>
      </p:sp>
      <p:sp>
        <p:nvSpPr>
          <p:cNvPr id="666" name="Google Shape;666;p25"/>
          <p:cNvSpPr/>
          <p:nvPr/>
        </p:nvSpPr>
        <p:spPr>
          <a:xfrm>
            <a:off x="1732025" y="1306475"/>
            <a:ext cx="5108700" cy="1492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sz="13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Acute onset of scrotal pain</a:t>
            </a:r>
            <a:r>
              <a:rPr lang="en-GB" sz="1200">
                <a:solidFill>
                  <a:srgbClr val="6AA84F"/>
                </a:solidFill>
                <a:latin typeface="Mada"/>
                <a:ea typeface="Mada"/>
                <a:cs typeface="Mada"/>
                <a:sym typeface="Mada"/>
              </a:rPr>
              <a:t> (Very severe pain)</a:t>
            </a:r>
            <a:r>
              <a:rPr lang="en-GB" sz="1200">
                <a:solidFill>
                  <a:schemeClr val="dk1"/>
                </a:solidFill>
                <a:latin typeface="Mada"/>
                <a:ea typeface="Mada"/>
                <a:cs typeface="Mada"/>
                <a:sym typeface="Mada"/>
              </a:rPr>
              <a:t>. That’s located in scrotum &amp; referred to the ipsilateral lower quadrant of the abdomen.</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Majority with history of prior episodes of severe, self-limited scrotal pain and swelling </a:t>
            </a:r>
            <a:r>
              <a:rPr lang="en-GB" sz="1200">
                <a:solidFill>
                  <a:srgbClr val="6AA84F"/>
                </a:solidFill>
                <a:latin typeface="Mada"/>
                <a:ea typeface="Mada"/>
                <a:cs typeface="Mada"/>
                <a:sym typeface="Mada"/>
              </a:rPr>
              <a:t>(Alarming pain that goes on &amp; off, not in all patients)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Nausea/Vomiting</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Children might not complain of testicular pain</a:t>
            </a:r>
            <a:endParaRPr sz="1200">
              <a:solidFill>
                <a:schemeClr val="dk1"/>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solidFill>
                  <a:schemeClr val="dk1"/>
                </a:solidFill>
                <a:latin typeface="Mada"/>
                <a:ea typeface="Mada"/>
                <a:cs typeface="Mada"/>
                <a:sym typeface="Mada"/>
              </a:rPr>
              <a:t>Dysuria and other bladder symptoms are usually absent. </a:t>
            </a:r>
            <a:r>
              <a:rPr lang="en-GB" sz="1200">
                <a:solidFill>
                  <a:srgbClr val="6AA84F"/>
                </a:solidFill>
                <a:latin typeface="Mada"/>
                <a:ea typeface="Mada"/>
                <a:cs typeface="Mada"/>
                <a:sym typeface="Mada"/>
              </a:rPr>
              <a:t>(sign of scrotum infections “orchitis or epididymitis)</a:t>
            </a:r>
            <a:endParaRPr sz="1200">
              <a:solidFill>
                <a:srgbClr val="6AA84F"/>
              </a:solidFill>
              <a:latin typeface="Mada"/>
              <a:ea typeface="Mada"/>
              <a:cs typeface="Mada"/>
              <a:sym typeface="Mada"/>
            </a:endParaRPr>
          </a:p>
          <a:p>
            <a:pPr indent="0" lvl="0" marL="1371600" rtl="0" algn="l">
              <a:spcBef>
                <a:spcPts val="0"/>
              </a:spcBef>
              <a:spcAft>
                <a:spcPts val="0"/>
              </a:spcAft>
              <a:buNone/>
            </a:pPr>
            <a:r>
              <a:t/>
            </a:r>
            <a:endParaRPr sz="1300">
              <a:solidFill>
                <a:srgbClr val="6AA84F"/>
              </a:solidFill>
              <a:latin typeface="Mada"/>
              <a:ea typeface="Mada"/>
              <a:cs typeface="Mada"/>
              <a:sym typeface="Mada"/>
            </a:endParaRPr>
          </a:p>
          <a:p>
            <a:pPr indent="0" lvl="0" marL="914400" marR="0" rtl="0" algn="l">
              <a:lnSpc>
                <a:spcPct val="100000"/>
              </a:lnSpc>
              <a:spcBef>
                <a:spcPts val="0"/>
              </a:spcBef>
              <a:spcAft>
                <a:spcPts val="0"/>
              </a:spcAft>
              <a:buNone/>
            </a:pPr>
            <a:r>
              <a:t/>
            </a:r>
            <a:endParaRPr b="1" sz="1300">
              <a:latin typeface="Mada"/>
              <a:ea typeface="Mada"/>
              <a:cs typeface="Mada"/>
              <a:sym typeface="Mada"/>
            </a:endParaRPr>
          </a:p>
          <a:p>
            <a:pPr indent="0" lvl="0" marL="914400" marR="0" rtl="0" algn="l">
              <a:lnSpc>
                <a:spcPct val="100000"/>
              </a:lnSpc>
              <a:spcBef>
                <a:spcPts val="0"/>
              </a:spcBef>
              <a:spcAft>
                <a:spcPts val="0"/>
              </a:spcAft>
              <a:buNone/>
            </a:pPr>
            <a:r>
              <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affected testis </a:t>
            </a:r>
            <a:r>
              <a:rPr b="1" lang="en-GB" sz="1200">
                <a:solidFill>
                  <a:schemeClr val="dk1"/>
                </a:solidFill>
                <a:latin typeface="Mada"/>
                <a:ea typeface="Mada"/>
                <a:cs typeface="Mada"/>
                <a:sym typeface="Mada"/>
              </a:rPr>
              <a:t>is high riding</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Acute hydrocele or massive scrotal edema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Tender larger than other side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Transverse -not vertical-</a:t>
            </a:r>
            <a:r>
              <a:rPr lang="en-GB" sz="1200">
                <a:solidFill>
                  <a:schemeClr val="dk1"/>
                </a:solidFill>
                <a:latin typeface="Mada"/>
                <a:ea typeface="Mada"/>
                <a:cs typeface="Mada"/>
                <a:sym typeface="Mada"/>
              </a:rPr>
              <a:t> orientation</a:t>
            </a:r>
            <a:endParaRPr sz="1200">
              <a:solidFill>
                <a:schemeClr val="dk1"/>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Cremasteric reflex is </a:t>
            </a:r>
            <a:r>
              <a:rPr b="1" lang="en-GB" sz="1200">
                <a:solidFill>
                  <a:srgbClr val="CC0000"/>
                </a:solidFill>
                <a:latin typeface="Mada"/>
                <a:ea typeface="Mada"/>
                <a:cs typeface="Mada"/>
                <a:sym typeface="Mada"/>
              </a:rPr>
              <a:t>absent in torsion</a:t>
            </a:r>
            <a:r>
              <a:rPr b="1" lang="en-GB" sz="1200">
                <a:solidFill>
                  <a:srgbClr val="CC0000"/>
                </a:solidFill>
                <a:latin typeface="Mada"/>
                <a:ea typeface="Mada"/>
                <a:cs typeface="Mada"/>
                <a:sym typeface="Mada"/>
              </a:rPr>
              <a:t>.</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Elevation of the scrotum causes more pain</a:t>
            </a:r>
            <a:r>
              <a:rPr lang="en-GB" sz="1200">
                <a:solidFill>
                  <a:srgbClr val="CC0000"/>
                </a:solidFill>
                <a:latin typeface="Mada"/>
                <a:ea typeface="Mada"/>
                <a:cs typeface="Mada"/>
                <a:sym typeface="Mada"/>
              </a:rPr>
              <a:t> </a:t>
            </a:r>
            <a:r>
              <a:rPr lang="en-GB" sz="1200">
                <a:solidFill>
                  <a:srgbClr val="6AA84F"/>
                </a:solidFill>
                <a:latin typeface="Mada"/>
                <a:ea typeface="Mada"/>
                <a:cs typeface="Mada"/>
                <a:sym typeface="Mada"/>
              </a:rPr>
              <a:t>(to differentiate from epididymitis) </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Redness &amp; inflammation only in Orchitis. Here, there’s no redness</a:t>
            </a:r>
            <a:endParaRPr b="1" sz="1200">
              <a:solidFill>
                <a:srgbClr val="6AA84F"/>
              </a:solidFill>
              <a:latin typeface="Mada"/>
              <a:ea typeface="Mada"/>
              <a:cs typeface="Mada"/>
              <a:sym typeface="Mada"/>
            </a:endParaRPr>
          </a:p>
          <a:p>
            <a:pPr indent="0" lvl="0" marL="914400" marR="0" rtl="0" algn="l">
              <a:lnSpc>
                <a:spcPct val="100000"/>
              </a:lnSpc>
              <a:spcBef>
                <a:spcPts val="0"/>
              </a:spcBef>
              <a:spcAft>
                <a:spcPts val="0"/>
              </a:spcAft>
              <a:buNone/>
            </a:pPr>
            <a:r>
              <a:t/>
            </a:r>
            <a:endParaRPr sz="1300">
              <a:solidFill>
                <a:srgbClr val="6AA84F"/>
              </a:solidFill>
              <a:latin typeface="Mada"/>
              <a:ea typeface="Mada"/>
              <a:cs typeface="Mada"/>
              <a:sym typeface="Mada"/>
            </a:endParaRPr>
          </a:p>
        </p:txBody>
      </p:sp>
      <p:pic>
        <p:nvPicPr>
          <p:cNvPr id="667" name="Google Shape;667;p25"/>
          <p:cNvPicPr preferRelativeResize="0"/>
          <p:nvPr/>
        </p:nvPicPr>
        <p:blipFill>
          <a:blip r:embed="rId3">
            <a:alphaModFix/>
          </a:blip>
          <a:stretch>
            <a:fillRect/>
          </a:stretch>
        </p:blipFill>
        <p:spPr>
          <a:xfrm>
            <a:off x="1577975" y="1110475"/>
            <a:ext cx="485775" cy="361950"/>
          </a:xfrm>
          <a:prstGeom prst="rect">
            <a:avLst/>
          </a:prstGeom>
          <a:noFill/>
          <a:ln>
            <a:noFill/>
          </a:ln>
        </p:spPr>
      </p:pic>
      <p:sp>
        <p:nvSpPr>
          <p:cNvPr id="668" name="Google Shape;668;p25"/>
          <p:cNvSpPr txBox="1"/>
          <p:nvPr/>
        </p:nvSpPr>
        <p:spPr>
          <a:xfrm>
            <a:off x="2051075" y="1057625"/>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Symptoms</a:t>
            </a:r>
            <a:endParaRPr sz="1700"/>
          </a:p>
        </p:txBody>
      </p:sp>
      <p:pic>
        <p:nvPicPr>
          <p:cNvPr id="669" name="Google Shape;669;p25"/>
          <p:cNvPicPr preferRelativeResize="0"/>
          <p:nvPr/>
        </p:nvPicPr>
        <p:blipFill>
          <a:blip r:embed="rId3">
            <a:alphaModFix/>
          </a:blip>
          <a:stretch>
            <a:fillRect/>
          </a:stretch>
        </p:blipFill>
        <p:spPr>
          <a:xfrm>
            <a:off x="1577975" y="3104075"/>
            <a:ext cx="485775" cy="361950"/>
          </a:xfrm>
          <a:prstGeom prst="rect">
            <a:avLst/>
          </a:prstGeom>
          <a:noFill/>
          <a:ln>
            <a:noFill/>
          </a:ln>
        </p:spPr>
      </p:pic>
      <p:sp>
        <p:nvSpPr>
          <p:cNvPr id="670" name="Google Shape;670;p25"/>
          <p:cNvSpPr txBox="1"/>
          <p:nvPr/>
        </p:nvSpPr>
        <p:spPr>
          <a:xfrm>
            <a:off x="2051075" y="3051225"/>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Examinations</a:t>
            </a:r>
            <a:endParaRPr sz="1700"/>
          </a:p>
        </p:txBody>
      </p:sp>
      <p:sp>
        <p:nvSpPr>
          <p:cNvPr id="671" name="Google Shape;671;p25"/>
          <p:cNvSpPr txBox="1"/>
          <p:nvPr/>
        </p:nvSpPr>
        <p:spPr>
          <a:xfrm>
            <a:off x="1732025" y="5273425"/>
            <a:ext cx="5108700" cy="563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GB" sz="1200">
                <a:solidFill>
                  <a:srgbClr val="CC0000"/>
                </a:solidFill>
                <a:latin typeface="Mada"/>
                <a:ea typeface="Mada"/>
                <a:cs typeface="Mada"/>
                <a:sym typeface="Mada"/>
              </a:rPr>
              <a:t>(If</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the</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diagnosis</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is</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clinically</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suspicious</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don’t</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delay</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the</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patient</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for</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any</a:t>
            </a:r>
            <a:r>
              <a:rPr lang="en-GB" sz="1200">
                <a:solidFill>
                  <a:srgbClr val="CC0000"/>
                </a:solidFill>
                <a:latin typeface="Mada"/>
                <a:ea typeface="Mada"/>
                <a:cs typeface="Mada"/>
                <a:sym typeface="Mada"/>
              </a:rPr>
              <a:t> </a:t>
            </a:r>
            <a:r>
              <a:rPr b="1" lang="en-GB" sz="1200">
                <a:solidFill>
                  <a:srgbClr val="CC0000"/>
                </a:solidFill>
                <a:latin typeface="Mada"/>
                <a:ea typeface="Mada"/>
                <a:cs typeface="Mada"/>
                <a:sym typeface="Mada"/>
              </a:rPr>
              <a:t>investigations).</a:t>
            </a:r>
            <a:endParaRPr b="1" sz="1200">
              <a:solidFill>
                <a:srgbClr val="CC0000"/>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we delay the diagnosis we may lose testicle</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To aid in differential diagnosis of the acute scrotum.</a:t>
            </a:r>
            <a:endParaRPr sz="1200">
              <a:solidFill>
                <a:schemeClr val="dk1"/>
              </a:solidFill>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Or to confirm the </a:t>
            </a:r>
            <a:r>
              <a:rPr b="1" lang="en-GB" sz="1200">
                <a:solidFill>
                  <a:schemeClr val="dk1"/>
                </a:solidFill>
                <a:latin typeface="Mada"/>
                <a:ea typeface="Mada"/>
                <a:cs typeface="Mada"/>
                <a:sym typeface="Mada"/>
              </a:rPr>
              <a:t>absence</a:t>
            </a:r>
            <a:r>
              <a:rPr lang="en-GB" sz="1200">
                <a:solidFill>
                  <a:schemeClr val="dk1"/>
                </a:solidFill>
                <a:latin typeface="Mada"/>
                <a:ea typeface="Mada"/>
                <a:cs typeface="Mada"/>
                <a:sym typeface="Mada"/>
              </a:rPr>
              <a:t> of torsion of the cord.</a:t>
            </a:r>
            <a:endParaRPr sz="1200">
              <a:solidFill>
                <a:schemeClr val="dk1"/>
              </a:solidFill>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Doppler examination of the cord and testis</a:t>
            </a:r>
            <a:endParaRPr sz="1200">
              <a:solidFill>
                <a:schemeClr val="dk1"/>
              </a:solidFill>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High false-positive and false-negative</a:t>
            </a:r>
            <a:endParaRPr sz="1200">
              <a:solidFill>
                <a:schemeClr val="dk1"/>
              </a:solidFill>
            </a:endParaRPr>
          </a:p>
          <a:p>
            <a:pPr indent="0" lvl="0" marL="0" rtl="0" algn="l">
              <a:lnSpc>
                <a:spcPct val="115000"/>
              </a:lnSpc>
              <a:spcBef>
                <a:spcPts val="0"/>
              </a:spcBef>
              <a:spcAft>
                <a:spcPts val="0"/>
              </a:spcAft>
              <a:buNone/>
            </a:pPr>
            <a:r>
              <a:t/>
            </a:r>
            <a:endParaRPr b="1" sz="1300">
              <a:solidFill>
                <a:srgbClr val="FB0007"/>
              </a:solidFill>
              <a:latin typeface="Mada"/>
              <a:ea typeface="Mada"/>
              <a:cs typeface="Mada"/>
              <a:sym typeface="Mada"/>
            </a:endParaRPr>
          </a:p>
        </p:txBody>
      </p:sp>
      <p:pic>
        <p:nvPicPr>
          <p:cNvPr id="672" name="Google Shape;672;p25"/>
          <p:cNvPicPr preferRelativeResize="0"/>
          <p:nvPr/>
        </p:nvPicPr>
        <p:blipFill>
          <a:blip r:embed="rId4">
            <a:alphaModFix/>
          </a:blip>
          <a:stretch>
            <a:fillRect/>
          </a:stretch>
        </p:blipFill>
        <p:spPr>
          <a:xfrm>
            <a:off x="1867350" y="7029650"/>
            <a:ext cx="1212850" cy="853840"/>
          </a:xfrm>
          <a:prstGeom prst="rect">
            <a:avLst/>
          </a:prstGeom>
          <a:noFill/>
          <a:ln>
            <a:noFill/>
          </a:ln>
        </p:spPr>
      </p:pic>
      <p:pic>
        <p:nvPicPr>
          <p:cNvPr id="673" name="Google Shape;673;p25"/>
          <p:cNvPicPr preferRelativeResize="0"/>
          <p:nvPr/>
        </p:nvPicPr>
        <p:blipFill>
          <a:blip r:embed="rId5">
            <a:alphaModFix/>
          </a:blip>
          <a:stretch>
            <a:fillRect/>
          </a:stretch>
        </p:blipFill>
        <p:spPr>
          <a:xfrm>
            <a:off x="1867350" y="7943827"/>
            <a:ext cx="1212850" cy="900531"/>
          </a:xfrm>
          <a:prstGeom prst="rect">
            <a:avLst/>
          </a:prstGeom>
          <a:noFill/>
          <a:ln>
            <a:noFill/>
          </a:ln>
        </p:spPr>
      </p:pic>
      <p:pic>
        <p:nvPicPr>
          <p:cNvPr id="674" name="Google Shape;674;p25"/>
          <p:cNvPicPr preferRelativeResize="0"/>
          <p:nvPr/>
        </p:nvPicPr>
        <p:blipFill>
          <a:blip r:embed="rId3">
            <a:alphaModFix/>
          </a:blip>
          <a:stretch>
            <a:fillRect/>
          </a:stretch>
        </p:blipFill>
        <p:spPr>
          <a:xfrm>
            <a:off x="3301350" y="6773075"/>
            <a:ext cx="485775" cy="361950"/>
          </a:xfrm>
          <a:prstGeom prst="rect">
            <a:avLst/>
          </a:prstGeom>
          <a:noFill/>
          <a:ln>
            <a:noFill/>
          </a:ln>
        </p:spPr>
      </p:pic>
      <p:sp>
        <p:nvSpPr>
          <p:cNvPr id="675" name="Google Shape;675;p25"/>
          <p:cNvSpPr txBox="1"/>
          <p:nvPr/>
        </p:nvSpPr>
        <p:spPr>
          <a:xfrm>
            <a:off x="3774450" y="6720225"/>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Color-Doppler U/S</a:t>
            </a:r>
            <a:endParaRPr sz="1700"/>
          </a:p>
        </p:txBody>
      </p:sp>
      <p:sp>
        <p:nvSpPr>
          <p:cNvPr id="676" name="Google Shape;676;p25"/>
          <p:cNvSpPr/>
          <p:nvPr/>
        </p:nvSpPr>
        <p:spPr>
          <a:xfrm>
            <a:off x="3301350" y="7120425"/>
            <a:ext cx="3539400" cy="8925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Is the best test</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Assessment of anatomy and determining the presence or absence of blood flow.</a:t>
            </a:r>
            <a:endParaRPr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Sensitivity: 88.9% specificity of 98.8%  </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Operator dependent.</a:t>
            </a:r>
            <a:endParaRPr i="0" sz="1200" u="none" cap="none" strike="noStrike">
              <a:solidFill>
                <a:srgbClr val="000000"/>
              </a:solidFill>
              <a:latin typeface="Mada"/>
              <a:ea typeface="Mada"/>
              <a:cs typeface="Mada"/>
              <a:sym typeface="Mada"/>
            </a:endParaRPr>
          </a:p>
          <a:p>
            <a:pPr indent="-304800" lvl="1" marL="9144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Operator have to direct the device toward the blood flow.</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Picture A: red color is sign of proper blood flow, Torsion confirmed if there’s no flow.</a:t>
            </a:r>
            <a:endParaRPr b="1" sz="1200">
              <a:solidFill>
                <a:srgbClr val="6AA84F"/>
              </a:solidFill>
              <a:latin typeface="Mada"/>
              <a:ea typeface="Mada"/>
              <a:cs typeface="Mada"/>
              <a:sym typeface="Mada"/>
            </a:endParaRPr>
          </a:p>
        </p:txBody>
      </p:sp>
      <p:pic>
        <p:nvPicPr>
          <p:cNvPr id="677" name="Google Shape;677;p25"/>
          <p:cNvPicPr preferRelativeResize="0"/>
          <p:nvPr/>
        </p:nvPicPr>
        <p:blipFill>
          <a:blip r:embed="rId6">
            <a:alphaModFix/>
          </a:blip>
          <a:stretch>
            <a:fillRect/>
          </a:stretch>
        </p:blipFill>
        <p:spPr>
          <a:xfrm>
            <a:off x="1867350" y="8938400"/>
            <a:ext cx="1212850" cy="1212850"/>
          </a:xfrm>
          <a:prstGeom prst="rect">
            <a:avLst/>
          </a:prstGeom>
          <a:noFill/>
          <a:ln>
            <a:noFill/>
          </a:ln>
        </p:spPr>
      </p:pic>
      <p:pic>
        <p:nvPicPr>
          <p:cNvPr id="678" name="Google Shape;678;p25"/>
          <p:cNvPicPr preferRelativeResize="0"/>
          <p:nvPr/>
        </p:nvPicPr>
        <p:blipFill>
          <a:blip r:embed="rId3">
            <a:alphaModFix/>
          </a:blip>
          <a:stretch>
            <a:fillRect/>
          </a:stretch>
        </p:blipFill>
        <p:spPr>
          <a:xfrm>
            <a:off x="3301350" y="8916325"/>
            <a:ext cx="485775" cy="361950"/>
          </a:xfrm>
          <a:prstGeom prst="rect">
            <a:avLst/>
          </a:prstGeom>
          <a:noFill/>
          <a:ln>
            <a:noFill/>
          </a:ln>
        </p:spPr>
      </p:pic>
      <p:sp>
        <p:nvSpPr>
          <p:cNvPr id="679" name="Google Shape;679;p25"/>
          <p:cNvSpPr txBox="1"/>
          <p:nvPr/>
        </p:nvSpPr>
        <p:spPr>
          <a:xfrm>
            <a:off x="3774450" y="8863475"/>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RadioNuclide Imaging</a:t>
            </a:r>
            <a:endParaRPr sz="1700"/>
          </a:p>
        </p:txBody>
      </p:sp>
      <p:sp>
        <p:nvSpPr>
          <p:cNvPr id="680" name="Google Shape;680;p25"/>
          <p:cNvSpPr/>
          <p:nvPr/>
        </p:nvSpPr>
        <p:spPr>
          <a:xfrm>
            <a:off x="3301355" y="9339875"/>
            <a:ext cx="3539400" cy="14928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You don’t need to know about it :)</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Assessment of testicular blood flow.</a:t>
            </a:r>
            <a:endParaRPr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A sensitivity of 90%, &amp; specificity of 89%.</a:t>
            </a:r>
            <a:endParaRPr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False impression from hyperemia of scrotal wall.</a:t>
            </a:r>
            <a:endParaRPr i="0" sz="1200" u="none" cap="none" strike="noStrike">
              <a:solidFill>
                <a:srgbClr val="000000"/>
              </a:solidFill>
              <a:latin typeface="Mada"/>
              <a:ea typeface="Mada"/>
              <a:cs typeface="Mada"/>
              <a:sym typeface="Mada"/>
            </a:endParaRPr>
          </a:p>
        </p:txBody>
      </p:sp>
      <p:sp>
        <p:nvSpPr>
          <p:cNvPr id="681" name="Google Shape;681;p25"/>
          <p:cNvSpPr txBox="1"/>
          <p:nvPr/>
        </p:nvSpPr>
        <p:spPr>
          <a:xfrm>
            <a:off x="1636600" y="6824750"/>
            <a:ext cx="4857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highlight>
                  <a:srgbClr val="DFEBEF"/>
                </a:highlight>
                <a:latin typeface="Lora"/>
                <a:ea typeface="Lora"/>
                <a:cs typeface="Lora"/>
                <a:sym typeface="Lora"/>
              </a:rPr>
              <a:t>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26"/>
          <p:cNvSpPr/>
          <p:nvPr/>
        </p:nvSpPr>
        <p:spPr>
          <a:xfrm>
            <a:off x="5468817" y="6536350"/>
            <a:ext cx="1827344" cy="492587"/>
          </a:xfrm>
          <a:custGeom>
            <a:rect b="b" l="l" r="r" t="t"/>
            <a:pathLst>
              <a:path extrusionOk="0" h="36193" w="47362">
                <a:moveTo>
                  <a:pt x="29094" y="0"/>
                </a:moveTo>
                <a:cubicBezTo>
                  <a:pt x="19475" y="0"/>
                  <a:pt x="9801" y="4452"/>
                  <a:pt x="4021" y="12197"/>
                </a:cubicBezTo>
                <a:cubicBezTo>
                  <a:pt x="2043" y="14878"/>
                  <a:pt x="447" y="18005"/>
                  <a:pt x="319" y="21356"/>
                </a:cubicBezTo>
                <a:cubicBezTo>
                  <a:pt x="0" y="27899"/>
                  <a:pt x="5521" y="33675"/>
                  <a:pt x="11840" y="35430"/>
                </a:cubicBezTo>
                <a:cubicBezTo>
                  <a:pt x="13744" y="35959"/>
                  <a:pt x="15687" y="36192"/>
                  <a:pt x="17640" y="36192"/>
                </a:cubicBezTo>
                <a:cubicBezTo>
                  <a:pt x="22171" y="36192"/>
                  <a:pt x="26752" y="34936"/>
                  <a:pt x="30989" y="33196"/>
                </a:cubicBezTo>
                <a:cubicBezTo>
                  <a:pt x="34946" y="31601"/>
                  <a:pt x="39159" y="29048"/>
                  <a:pt x="40053" y="24899"/>
                </a:cubicBezTo>
                <a:cubicBezTo>
                  <a:pt x="40627" y="22218"/>
                  <a:pt x="39734" y="19250"/>
                  <a:pt x="40978" y="16856"/>
                </a:cubicBezTo>
                <a:cubicBezTo>
                  <a:pt x="42351" y="14239"/>
                  <a:pt x="45829" y="13122"/>
                  <a:pt x="46723" y="10314"/>
                </a:cubicBezTo>
                <a:cubicBezTo>
                  <a:pt x="47361" y="8399"/>
                  <a:pt x="46499" y="6229"/>
                  <a:pt x="45031" y="4824"/>
                </a:cubicBezTo>
                <a:cubicBezTo>
                  <a:pt x="43563" y="3388"/>
                  <a:pt x="41617" y="2622"/>
                  <a:pt x="39702" y="2016"/>
                </a:cubicBezTo>
                <a:lnTo>
                  <a:pt x="39383" y="1825"/>
                </a:lnTo>
                <a:cubicBezTo>
                  <a:pt x="36087" y="590"/>
                  <a:pt x="32594" y="0"/>
                  <a:pt x="29094"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26"/>
          <p:cNvSpPr/>
          <p:nvPr/>
        </p:nvSpPr>
        <p:spPr>
          <a:xfrm rot="-1230810">
            <a:off x="3169413" y="6262939"/>
            <a:ext cx="1485514" cy="1053774"/>
          </a:xfrm>
          <a:custGeom>
            <a:rect b="b" l="l" r="r" t="t"/>
            <a:pathLst>
              <a:path extrusionOk="0" h="31611" w="50936">
                <a:moveTo>
                  <a:pt x="8543" y="0"/>
                </a:moveTo>
                <a:cubicBezTo>
                  <a:pt x="7303" y="0"/>
                  <a:pt x="6076" y="226"/>
                  <a:pt x="4915" y="740"/>
                </a:cubicBezTo>
                <a:cubicBezTo>
                  <a:pt x="4245" y="1027"/>
                  <a:pt x="3639" y="1410"/>
                  <a:pt x="3128" y="1953"/>
                </a:cubicBezTo>
                <a:cubicBezTo>
                  <a:pt x="2490" y="2655"/>
                  <a:pt x="2043" y="3516"/>
                  <a:pt x="1788" y="4474"/>
                </a:cubicBezTo>
                <a:cubicBezTo>
                  <a:pt x="0" y="10601"/>
                  <a:pt x="3383" y="17080"/>
                  <a:pt x="9447" y="19123"/>
                </a:cubicBezTo>
                <a:cubicBezTo>
                  <a:pt x="11458" y="19793"/>
                  <a:pt x="13660" y="19952"/>
                  <a:pt x="15575" y="20910"/>
                </a:cubicBezTo>
                <a:cubicBezTo>
                  <a:pt x="17266" y="21740"/>
                  <a:pt x="18606" y="23176"/>
                  <a:pt x="19979" y="24484"/>
                </a:cubicBezTo>
                <a:cubicBezTo>
                  <a:pt x="21574" y="26048"/>
                  <a:pt x="23266" y="27484"/>
                  <a:pt x="25053" y="28825"/>
                </a:cubicBezTo>
                <a:cubicBezTo>
                  <a:pt x="26266" y="29782"/>
                  <a:pt x="27638" y="30548"/>
                  <a:pt x="29074" y="31091"/>
                </a:cubicBezTo>
                <a:cubicBezTo>
                  <a:pt x="30171" y="31465"/>
                  <a:pt x="31310" y="31611"/>
                  <a:pt x="32459" y="31611"/>
                </a:cubicBezTo>
                <a:cubicBezTo>
                  <a:pt x="33953" y="31611"/>
                  <a:pt x="35464" y="31365"/>
                  <a:pt x="36925" y="31059"/>
                </a:cubicBezTo>
                <a:cubicBezTo>
                  <a:pt x="41266" y="30165"/>
                  <a:pt x="45797" y="28569"/>
                  <a:pt x="48319" y="24931"/>
                </a:cubicBezTo>
                <a:cubicBezTo>
                  <a:pt x="48957" y="23974"/>
                  <a:pt x="49468" y="22952"/>
                  <a:pt x="49819" y="21899"/>
                </a:cubicBezTo>
                <a:cubicBezTo>
                  <a:pt x="50776" y="19123"/>
                  <a:pt x="50936" y="16059"/>
                  <a:pt x="49946" y="13314"/>
                </a:cubicBezTo>
                <a:cubicBezTo>
                  <a:pt x="48925" y="10570"/>
                  <a:pt x="46659" y="8240"/>
                  <a:pt x="43851" y="7474"/>
                </a:cubicBezTo>
                <a:cubicBezTo>
                  <a:pt x="43022" y="7242"/>
                  <a:pt x="42178" y="7144"/>
                  <a:pt x="41329" y="7144"/>
                </a:cubicBezTo>
                <a:cubicBezTo>
                  <a:pt x="39727" y="7144"/>
                  <a:pt x="38107" y="7494"/>
                  <a:pt x="36542" y="7953"/>
                </a:cubicBezTo>
                <a:cubicBezTo>
                  <a:pt x="34181" y="8655"/>
                  <a:pt x="31883" y="9644"/>
                  <a:pt x="29425" y="10091"/>
                </a:cubicBezTo>
                <a:cubicBezTo>
                  <a:pt x="28852" y="10215"/>
                  <a:pt x="28269" y="10277"/>
                  <a:pt x="27686" y="10277"/>
                </a:cubicBezTo>
                <a:cubicBezTo>
                  <a:pt x="26776" y="10277"/>
                  <a:pt x="25865" y="10127"/>
                  <a:pt x="24989" y="9836"/>
                </a:cubicBezTo>
                <a:lnTo>
                  <a:pt x="24989" y="9836"/>
                </a:lnTo>
                <a:lnTo>
                  <a:pt x="25085" y="9931"/>
                </a:lnTo>
                <a:cubicBezTo>
                  <a:pt x="22021" y="7506"/>
                  <a:pt x="19340" y="4538"/>
                  <a:pt x="16053" y="2431"/>
                </a:cubicBezTo>
                <a:cubicBezTo>
                  <a:pt x="13824" y="1003"/>
                  <a:pt x="11155" y="0"/>
                  <a:pt x="8543"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88" name="Google Shape;688;p26"/>
          <p:cNvGrpSpPr/>
          <p:nvPr/>
        </p:nvGrpSpPr>
        <p:grpSpPr>
          <a:xfrm>
            <a:off x="1968042" y="5036607"/>
            <a:ext cx="3939735" cy="700855"/>
            <a:chOff x="2492145" y="2881565"/>
            <a:chExt cx="607300" cy="229751"/>
          </a:xfrm>
        </p:grpSpPr>
        <p:sp>
          <p:nvSpPr>
            <p:cNvPr id="689" name="Google Shape;689;p26"/>
            <p:cNvSpPr/>
            <p:nvPr/>
          </p:nvSpPr>
          <p:spPr>
            <a:xfrm>
              <a:off x="2886492" y="2881565"/>
              <a:ext cx="212952" cy="229751"/>
            </a:xfrm>
            <a:custGeom>
              <a:rect b="b" l="l" r="r" t="t"/>
              <a:pathLst>
                <a:path extrusionOk="0" h="50467" w="46777">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26"/>
            <p:cNvSpPr/>
            <p:nvPr/>
          </p:nvSpPr>
          <p:spPr>
            <a:xfrm>
              <a:off x="2492145" y="2881565"/>
              <a:ext cx="212934" cy="229751"/>
            </a:xfrm>
            <a:custGeom>
              <a:rect b="b" l="l" r="r" t="t"/>
              <a:pathLst>
                <a:path extrusionOk="0" h="50467" w="46773">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FFDDD2"/>
            </a:solid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691" name="Google Shape;691;p26"/>
          <p:cNvCxnSpPr/>
          <p:nvPr/>
        </p:nvCxnSpPr>
        <p:spPr>
          <a:xfrm rot="5400000">
            <a:off x="1095075" y="5557504"/>
            <a:ext cx="1129500" cy="652200"/>
          </a:xfrm>
          <a:prstGeom prst="bentConnector3">
            <a:avLst>
              <a:gd fmla="val 50000" name="adj1"/>
            </a:avLst>
          </a:prstGeom>
          <a:noFill/>
          <a:ln cap="flat" cmpd="sng" w="28575">
            <a:solidFill>
              <a:srgbClr val="FFDDD2"/>
            </a:solidFill>
            <a:prstDash val="solid"/>
            <a:round/>
            <a:headEnd len="med" w="med" type="oval"/>
            <a:tailEnd len="med" w="med" type="none"/>
          </a:ln>
        </p:spPr>
      </p:cxnSp>
      <p:cxnSp>
        <p:nvCxnSpPr>
          <p:cNvPr id="692" name="Google Shape;692;p26"/>
          <p:cNvCxnSpPr/>
          <p:nvPr/>
        </p:nvCxnSpPr>
        <p:spPr>
          <a:xfrm flipH="1" rot="-5400000">
            <a:off x="5658075" y="5528025"/>
            <a:ext cx="1126200" cy="650100"/>
          </a:xfrm>
          <a:prstGeom prst="bentConnector3">
            <a:avLst>
              <a:gd fmla="val 53925" name="adj1"/>
            </a:avLst>
          </a:prstGeom>
          <a:noFill/>
          <a:ln cap="flat" cmpd="sng" w="28575">
            <a:solidFill>
              <a:srgbClr val="FFDDD2"/>
            </a:solidFill>
            <a:prstDash val="solid"/>
            <a:round/>
            <a:headEnd len="med" w="med" type="oval"/>
            <a:tailEnd len="med" w="med" type="none"/>
          </a:ln>
        </p:spPr>
      </p:cxnSp>
      <p:cxnSp>
        <p:nvCxnSpPr>
          <p:cNvPr id="693" name="Google Shape;693;p26"/>
          <p:cNvCxnSpPr/>
          <p:nvPr/>
        </p:nvCxnSpPr>
        <p:spPr>
          <a:xfrm>
            <a:off x="3936675" y="5734425"/>
            <a:ext cx="0" cy="619500"/>
          </a:xfrm>
          <a:prstGeom prst="straightConnector1">
            <a:avLst/>
          </a:prstGeom>
          <a:noFill/>
          <a:ln cap="flat" cmpd="sng" w="28575">
            <a:solidFill>
              <a:srgbClr val="FFDDD2"/>
            </a:solidFill>
            <a:prstDash val="solid"/>
            <a:round/>
            <a:headEnd len="med" w="med" type="oval"/>
            <a:tailEnd len="med" w="med" type="none"/>
          </a:ln>
        </p:spPr>
      </p:cxnSp>
      <p:sp>
        <p:nvSpPr>
          <p:cNvPr id="694" name="Google Shape;694;p26"/>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5" name="Google Shape;695;p26"/>
          <p:cNvSpPr/>
          <p:nvPr/>
        </p:nvSpPr>
        <p:spPr>
          <a:xfrm>
            <a:off x="1732025" y="1263375"/>
            <a:ext cx="3736800" cy="1893000"/>
          </a:xfrm>
          <a:prstGeom prst="rect">
            <a:avLst/>
          </a:prstGeom>
          <a:noFill/>
          <a:ln>
            <a:noFill/>
          </a:ln>
        </p:spPr>
        <p:txBody>
          <a:bodyPr anchorCtr="0" anchor="t" bIns="45700" lIns="91425" spcFirstLastPara="1" rIns="91425" wrap="square" tIns="45700">
            <a:noAutofit/>
          </a:bodyPr>
          <a:lstStyle/>
          <a:p>
            <a:pPr indent="0" lvl="0" marL="139700" marR="0" rtl="0" algn="l">
              <a:lnSpc>
                <a:spcPct val="100000"/>
              </a:lnSpc>
              <a:spcBef>
                <a:spcPts val="0"/>
              </a:spcBef>
              <a:spcAft>
                <a:spcPts val="0"/>
              </a:spcAft>
              <a:buClr>
                <a:srgbClr val="000000"/>
              </a:buClr>
              <a:buSzPts val="1300"/>
              <a:buFont typeface="Arial"/>
              <a:buNone/>
            </a:pPr>
            <a:r>
              <a:rPr b="1" i="0" lang="en-GB" sz="1300" u="none" cap="none" strike="noStrike">
                <a:solidFill>
                  <a:srgbClr val="000000"/>
                </a:solidFill>
                <a:latin typeface="Mada"/>
                <a:ea typeface="Mada"/>
                <a:cs typeface="Mada"/>
                <a:sym typeface="Mada"/>
              </a:rPr>
              <a:t>Surgical Explorations: </a:t>
            </a:r>
            <a:r>
              <a:rPr b="1" i="0" lang="en-GB" sz="1300" u="none" cap="none" strike="noStrike">
                <a:solidFill>
                  <a:srgbClr val="CCCCCC"/>
                </a:solidFill>
                <a:latin typeface="Mada"/>
                <a:ea typeface="Mada"/>
                <a:cs typeface="Mada"/>
                <a:sym typeface="Mada"/>
              </a:rPr>
              <a:t>(orchiopexy)</a:t>
            </a:r>
            <a:endParaRPr b="0" i="0" sz="1400" u="none" cap="none" strike="noStrike">
              <a:solidFill>
                <a:srgbClr val="CCCCCC"/>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A scrotal incision</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The affected side should be examined first </a:t>
            </a:r>
            <a:r>
              <a:rPr b="0" i="0" lang="en-GB" sz="1200" u="none" cap="none" strike="noStrike">
                <a:solidFill>
                  <a:srgbClr val="6AA84F"/>
                </a:solidFill>
                <a:latin typeface="Mada"/>
                <a:ea typeface="Mada"/>
                <a:cs typeface="Mada"/>
                <a:sym typeface="Mada"/>
              </a:rPr>
              <a:t>(</a:t>
            </a:r>
            <a:r>
              <a:rPr b="0" i="0" lang="en-GB" sz="1200" u="none" cap="none" strike="noStrike">
                <a:solidFill>
                  <a:srgbClr val="000000"/>
                </a:solidFill>
                <a:latin typeface="Mada"/>
                <a:ea typeface="Mada"/>
                <a:cs typeface="Mada"/>
                <a:sym typeface="Mada"/>
              </a:rPr>
              <a:t>The cord should be detorsed </a:t>
            </a:r>
            <a:r>
              <a:rPr b="0" i="0" lang="en-GB" sz="1200" u="none" cap="none" strike="noStrike">
                <a:solidFill>
                  <a:srgbClr val="6AA84F"/>
                </a:solidFill>
                <a:latin typeface="Mada"/>
                <a:ea typeface="Mada"/>
                <a:cs typeface="Mada"/>
                <a:sym typeface="Mada"/>
              </a:rPr>
              <a:t>(Untwisted, le</a:t>
            </a:r>
            <a:r>
              <a:rPr lang="en-GB" sz="1200">
                <a:solidFill>
                  <a:srgbClr val="6AA84F"/>
                </a:solidFill>
                <a:latin typeface="Mada"/>
                <a:ea typeface="Mada"/>
                <a:cs typeface="Mada"/>
                <a:sym typeface="Mada"/>
              </a:rPr>
              <a:t>ft</a:t>
            </a:r>
            <a:r>
              <a:rPr b="0" i="0" lang="en-GB" sz="1200" u="none" cap="none" strike="noStrike">
                <a:solidFill>
                  <a:srgbClr val="6AA84F"/>
                </a:solidFill>
                <a:latin typeface="Mada"/>
                <a:ea typeface="Mada"/>
                <a:cs typeface="Mada"/>
                <a:sym typeface="Mada"/>
              </a:rPr>
              <a:t> for </a:t>
            </a:r>
            <a:r>
              <a:rPr lang="en-GB" sz="1200">
                <a:solidFill>
                  <a:srgbClr val="6AA84F"/>
                </a:solidFill>
                <a:latin typeface="Mada"/>
                <a:ea typeface="Mada"/>
                <a:cs typeface="Mada"/>
                <a:sym typeface="Mada"/>
              </a:rPr>
              <a:t>some time, if the “black color” of testis changed &amp; improved, then you can save the testis.</a:t>
            </a:r>
            <a:r>
              <a:rPr b="0" i="0" lang="en-GB" sz="1200" u="none" cap="none" strike="noStrike">
                <a:solidFill>
                  <a:srgbClr val="6AA84F"/>
                </a:solidFill>
                <a:latin typeface="Mada"/>
                <a:ea typeface="Mada"/>
                <a:cs typeface="Mada"/>
                <a:sym typeface="Mada"/>
              </a:rPr>
              <a:t>.</a:t>
            </a:r>
            <a:endParaRPr b="0" i="0" sz="1200" u="none" cap="none" strike="noStrike">
              <a:solidFill>
                <a:srgbClr val="6AA84F"/>
              </a:solidFill>
              <a:latin typeface="Arial"/>
              <a:ea typeface="Arial"/>
              <a:cs typeface="Arial"/>
              <a:sym typeface="Arial"/>
            </a:endParaRPr>
          </a:p>
          <a:p>
            <a:pPr indent="0" lvl="0" marL="457200" marR="0" rtl="0" algn="l">
              <a:lnSpc>
                <a:spcPct val="100000"/>
              </a:lnSpc>
              <a:spcBef>
                <a:spcPts val="0"/>
              </a:spcBef>
              <a:spcAft>
                <a:spcPts val="0"/>
              </a:spcAft>
              <a:buNone/>
            </a:pPr>
            <a:r>
              <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Testes with marginal viability should be placed in warm and </a:t>
            </a:r>
            <a:r>
              <a:rPr b="1" i="0" lang="en-GB" sz="1200" u="none" cap="none" strike="noStrike">
                <a:solidFill>
                  <a:srgbClr val="000000"/>
                </a:solidFill>
                <a:latin typeface="Mada"/>
                <a:ea typeface="Mada"/>
                <a:cs typeface="Mada"/>
                <a:sym typeface="Mada"/>
              </a:rPr>
              <a:t>re-examined after several minutes.</a:t>
            </a:r>
            <a:endParaRPr b="1" i="0" sz="1200" u="none" cap="none" strike="noStrike">
              <a:solidFill>
                <a:srgbClr val="000000"/>
              </a:solidFil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A necrotic testis should be removed</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If the testis is to be preserved, it should be fixed</a:t>
            </a:r>
            <a:endParaRPr b="0" i="0" sz="1200" u="none" cap="none" strike="noStrike">
              <a:solidFill>
                <a:srgbClr val="000000"/>
              </a:solidFill>
              <a:latin typeface="Arial"/>
              <a:ea typeface="Arial"/>
              <a:cs typeface="Arial"/>
              <a:sym typeface="Arial"/>
            </a:endParaRPr>
          </a:p>
          <a:p>
            <a:pPr indent="0" lvl="0" marL="457200" marR="0" rtl="0" algn="l">
              <a:lnSpc>
                <a:spcPct val="100000"/>
              </a:lnSpc>
              <a:spcBef>
                <a:spcPts val="0"/>
              </a:spcBef>
              <a:spcAft>
                <a:spcPts val="0"/>
              </a:spcAft>
              <a:buNone/>
            </a:pPr>
            <a:r>
              <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The contralateral testis must be fixed to prevent subsequent torsion </a:t>
            </a:r>
            <a:r>
              <a:rPr lang="en-GB" sz="1200">
                <a:solidFill>
                  <a:srgbClr val="6AA84F"/>
                </a:solidFill>
                <a:latin typeface="Mada"/>
                <a:ea typeface="Mada"/>
                <a:cs typeface="Mada"/>
                <a:sym typeface="Mada"/>
              </a:rPr>
              <a:t>(Bell-clapper deformity if occured in one testis, usually it occurs in the other one. You have to examine both testcles.)</a:t>
            </a:r>
            <a:endParaRPr sz="1200">
              <a:solidFill>
                <a:srgbClr val="6AA84F"/>
              </a:solidFill>
            </a:endParaRPr>
          </a:p>
          <a:p>
            <a:pPr indent="0" lvl="0" marL="457200" marR="0" rtl="0" algn="l">
              <a:lnSpc>
                <a:spcPct val="100000"/>
              </a:lnSpc>
              <a:spcBef>
                <a:spcPts val="0"/>
              </a:spcBef>
              <a:spcAft>
                <a:spcPts val="0"/>
              </a:spcAft>
              <a:buNone/>
            </a:pPr>
            <a:r>
              <a:t/>
            </a:r>
            <a:endParaRPr sz="1300">
              <a:latin typeface="Mada"/>
              <a:ea typeface="Mada"/>
              <a:cs typeface="Mada"/>
              <a:sym typeface="Mada"/>
            </a:endParaRPr>
          </a:p>
        </p:txBody>
      </p:sp>
      <p:pic>
        <p:nvPicPr>
          <p:cNvPr id="696" name="Google Shape;696;p26"/>
          <p:cNvPicPr preferRelativeResize="0"/>
          <p:nvPr/>
        </p:nvPicPr>
        <p:blipFill rotWithShape="1">
          <a:blip r:embed="rId3">
            <a:alphaModFix/>
          </a:blip>
          <a:srcRect b="0" l="0" r="0" t="0"/>
          <a:stretch/>
        </p:blipFill>
        <p:spPr>
          <a:xfrm>
            <a:off x="5686427" y="1989020"/>
            <a:ext cx="1585784" cy="891568"/>
          </a:xfrm>
          <a:prstGeom prst="rect">
            <a:avLst/>
          </a:prstGeom>
          <a:noFill/>
          <a:ln>
            <a:noFill/>
          </a:ln>
        </p:spPr>
      </p:pic>
      <p:cxnSp>
        <p:nvCxnSpPr>
          <p:cNvPr id="697" name="Google Shape;697;p26"/>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698" name="Google Shape;698;p26"/>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lang="en-GB" sz="2200">
                <a:solidFill>
                  <a:srgbClr val="006D77"/>
                </a:solidFill>
                <a:highlight>
                  <a:srgbClr val="EDF9F9"/>
                </a:highlight>
                <a:latin typeface="Lora"/>
                <a:ea typeface="Lora"/>
                <a:cs typeface="Lora"/>
                <a:sym typeface="Lora"/>
              </a:rPr>
              <a:t>Acute Scrotum</a:t>
            </a:r>
            <a:endParaRPr b="1" i="0" sz="2200" u="none" cap="none" strike="noStrike">
              <a:solidFill>
                <a:srgbClr val="006D77"/>
              </a:solidFill>
              <a:highlight>
                <a:srgbClr val="EDF9F9"/>
              </a:highlight>
              <a:latin typeface="Lora"/>
              <a:ea typeface="Lora"/>
              <a:cs typeface="Lora"/>
              <a:sym typeface="Lora"/>
            </a:endParaRPr>
          </a:p>
        </p:txBody>
      </p:sp>
      <p:cxnSp>
        <p:nvCxnSpPr>
          <p:cNvPr id="699" name="Google Shape;699;p26"/>
          <p:cNvCxnSpPr/>
          <p:nvPr/>
        </p:nvCxnSpPr>
        <p:spPr>
          <a:xfrm>
            <a:off x="991625" y="1153467"/>
            <a:ext cx="0" cy="3480000"/>
          </a:xfrm>
          <a:prstGeom prst="straightConnector1">
            <a:avLst/>
          </a:prstGeom>
          <a:noFill/>
          <a:ln cap="flat" cmpd="sng" w="28575">
            <a:solidFill>
              <a:srgbClr val="FFDDD2"/>
            </a:solidFill>
            <a:prstDash val="solid"/>
            <a:round/>
            <a:headEnd len="med" w="med" type="oval"/>
            <a:tailEnd len="med" w="med" type="oval"/>
          </a:ln>
        </p:spPr>
      </p:cxnSp>
      <p:grpSp>
        <p:nvGrpSpPr>
          <p:cNvPr id="700" name="Google Shape;700;p26"/>
          <p:cNvGrpSpPr/>
          <p:nvPr/>
        </p:nvGrpSpPr>
        <p:grpSpPr>
          <a:xfrm>
            <a:off x="456319" y="1962207"/>
            <a:ext cx="1120169" cy="1067661"/>
            <a:chOff x="1518350" y="2189725"/>
            <a:chExt cx="360125" cy="341925"/>
          </a:xfrm>
        </p:grpSpPr>
        <p:sp>
          <p:nvSpPr>
            <p:cNvPr id="701" name="Google Shape;701;p26"/>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26"/>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26"/>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26"/>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26"/>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26"/>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26"/>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26"/>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26"/>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26"/>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26"/>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26"/>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26"/>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26"/>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26"/>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26"/>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26"/>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26"/>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26"/>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26"/>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26"/>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26"/>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26"/>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26"/>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26"/>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26"/>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26"/>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26"/>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26"/>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26"/>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26"/>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26"/>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6"/>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4" name="Google Shape;734;p26"/>
          <p:cNvSpPr txBox="1"/>
          <p:nvPr/>
        </p:nvSpPr>
        <p:spPr>
          <a:xfrm>
            <a:off x="251223" y="1263384"/>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Torsion Management</a:t>
            </a:r>
            <a:endParaRPr b="1" sz="1600">
              <a:solidFill>
                <a:srgbClr val="006D77"/>
              </a:solidFill>
              <a:latin typeface="Lora"/>
              <a:ea typeface="Lora"/>
              <a:cs typeface="Lora"/>
              <a:sym typeface="Lora"/>
            </a:endParaRPr>
          </a:p>
        </p:txBody>
      </p:sp>
      <p:sp>
        <p:nvSpPr>
          <p:cNvPr id="735" name="Google Shape;735;p26"/>
          <p:cNvSpPr/>
          <p:nvPr/>
        </p:nvSpPr>
        <p:spPr>
          <a:xfrm>
            <a:off x="5568123" y="1902427"/>
            <a:ext cx="1827300" cy="10677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6" name="Google Shape;736;p26"/>
          <p:cNvSpPr/>
          <p:nvPr/>
        </p:nvSpPr>
        <p:spPr>
          <a:xfrm>
            <a:off x="3626037" y="4700378"/>
            <a:ext cx="621281" cy="572680"/>
          </a:xfrm>
          <a:custGeom>
            <a:rect b="b" l="l" r="r" t="t"/>
            <a:pathLst>
              <a:path extrusionOk="0" h="33017" w="35819">
                <a:moveTo>
                  <a:pt x="25292" y="0"/>
                </a:moveTo>
                <a:cubicBezTo>
                  <a:pt x="23536" y="0"/>
                  <a:pt x="21852" y="689"/>
                  <a:pt x="20801" y="2287"/>
                </a:cubicBezTo>
                <a:lnTo>
                  <a:pt x="20874" y="2424"/>
                </a:lnTo>
                <a:cubicBezTo>
                  <a:pt x="20021" y="1374"/>
                  <a:pt x="18570" y="842"/>
                  <a:pt x="17137" y="842"/>
                </a:cubicBezTo>
                <a:cubicBezTo>
                  <a:pt x="15035" y="842"/>
                  <a:pt x="12972" y="1985"/>
                  <a:pt x="12885" y="4316"/>
                </a:cubicBezTo>
                <a:cubicBezTo>
                  <a:pt x="11534" y="3564"/>
                  <a:pt x="10172" y="3227"/>
                  <a:pt x="8901" y="3227"/>
                </a:cubicBezTo>
                <a:cubicBezTo>
                  <a:pt x="3775" y="3227"/>
                  <a:pt x="116" y="8697"/>
                  <a:pt x="4546" y="14473"/>
                </a:cubicBezTo>
                <a:cubicBezTo>
                  <a:pt x="698" y="18330"/>
                  <a:pt x="0" y="25549"/>
                  <a:pt x="6373" y="27229"/>
                </a:cubicBezTo>
                <a:cubicBezTo>
                  <a:pt x="6675" y="27313"/>
                  <a:pt x="7005" y="27348"/>
                  <a:pt x="7349" y="27348"/>
                </a:cubicBezTo>
                <a:cubicBezTo>
                  <a:pt x="8440" y="27348"/>
                  <a:pt x="9672" y="26990"/>
                  <a:pt x="10580" y="26669"/>
                </a:cubicBezTo>
                <a:cubicBezTo>
                  <a:pt x="11693" y="30240"/>
                  <a:pt x="15756" y="33017"/>
                  <a:pt x="19594" y="33017"/>
                </a:cubicBezTo>
                <a:cubicBezTo>
                  <a:pt x="21551" y="33017"/>
                  <a:pt x="23449" y="32295"/>
                  <a:pt x="24869" y="30590"/>
                </a:cubicBezTo>
                <a:cubicBezTo>
                  <a:pt x="25640" y="29681"/>
                  <a:pt x="26063" y="28487"/>
                  <a:pt x="26136" y="27303"/>
                </a:cubicBezTo>
                <a:lnTo>
                  <a:pt x="26063" y="27156"/>
                </a:lnTo>
                <a:lnTo>
                  <a:pt x="26063" y="27156"/>
                </a:lnTo>
                <a:cubicBezTo>
                  <a:pt x="26856" y="27469"/>
                  <a:pt x="27620" y="27612"/>
                  <a:pt x="28336" y="27612"/>
                </a:cubicBezTo>
                <a:cubicBezTo>
                  <a:pt x="32416" y="27612"/>
                  <a:pt x="34925" y="22988"/>
                  <a:pt x="32363" y="19175"/>
                </a:cubicBezTo>
                <a:cubicBezTo>
                  <a:pt x="31803" y="18257"/>
                  <a:pt x="31242" y="17697"/>
                  <a:pt x="30398" y="17072"/>
                </a:cubicBezTo>
                <a:lnTo>
                  <a:pt x="30398" y="17072"/>
                </a:lnTo>
                <a:cubicBezTo>
                  <a:pt x="30602" y="17152"/>
                  <a:pt x="30888" y="17191"/>
                  <a:pt x="31206" y="17191"/>
                </a:cubicBezTo>
                <a:cubicBezTo>
                  <a:pt x="31988" y="17191"/>
                  <a:pt x="32963" y="16956"/>
                  <a:pt x="33401" y="16512"/>
                </a:cubicBezTo>
                <a:cubicBezTo>
                  <a:pt x="35818" y="14035"/>
                  <a:pt x="34200" y="10336"/>
                  <a:pt x="30900" y="10336"/>
                </a:cubicBezTo>
                <a:cubicBezTo>
                  <a:pt x="30627" y="10336"/>
                  <a:pt x="30343" y="10361"/>
                  <a:pt x="30049" y="10414"/>
                </a:cubicBezTo>
                <a:cubicBezTo>
                  <a:pt x="30967" y="9294"/>
                  <a:pt x="32225" y="7613"/>
                  <a:pt x="32225" y="6144"/>
                </a:cubicBezTo>
                <a:cubicBezTo>
                  <a:pt x="32364" y="2583"/>
                  <a:pt x="28693" y="0"/>
                  <a:pt x="25292" y="0"/>
                </a:cubicBezTo>
                <a:close/>
              </a:path>
            </a:pathLst>
          </a:custGeom>
          <a:solidFill>
            <a:srgbClr val="E295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7" name="Google Shape;737;p26"/>
          <p:cNvSpPr txBox="1"/>
          <p:nvPr/>
        </p:nvSpPr>
        <p:spPr>
          <a:xfrm>
            <a:off x="3700123" y="4768693"/>
            <a:ext cx="473100" cy="450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en-GB" sz="2000" u="none" cap="none" strike="noStrike">
                <a:solidFill>
                  <a:srgbClr val="1D2542"/>
                </a:solidFill>
                <a:latin typeface="Life Savers"/>
                <a:ea typeface="Life Savers"/>
                <a:cs typeface="Life Savers"/>
                <a:sym typeface="Life Savers"/>
              </a:rPr>
              <a:t>2</a:t>
            </a:r>
            <a:endParaRPr b="1" i="0" sz="2000" u="none" cap="none" strike="noStrike">
              <a:solidFill>
                <a:srgbClr val="1D2542"/>
              </a:solidFill>
              <a:latin typeface="Life Savers"/>
              <a:ea typeface="Life Savers"/>
              <a:cs typeface="Life Savers"/>
              <a:sym typeface="Life Savers"/>
            </a:endParaRPr>
          </a:p>
        </p:txBody>
      </p:sp>
      <p:sp>
        <p:nvSpPr>
          <p:cNvPr id="738" name="Google Shape;738;p26"/>
          <p:cNvSpPr txBox="1"/>
          <p:nvPr/>
        </p:nvSpPr>
        <p:spPr>
          <a:xfrm>
            <a:off x="2762645" y="5208300"/>
            <a:ext cx="2608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Epididymo-orchitis</a:t>
            </a:r>
            <a:endParaRPr/>
          </a:p>
        </p:txBody>
      </p:sp>
      <p:sp>
        <p:nvSpPr>
          <p:cNvPr id="739" name="Google Shape;739;p26"/>
          <p:cNvSpPr/>
          <p:nvPr/>
        </p:nvSpPr>
        <p:spPr>
          <a:xfrm rot="-5400000">
            <a:off x="1220385" y="5696074"/>
            <a:ext cx="489664" cy="2170189"/>
          </a:xfrm>
          <a:custGeom>
            <a:rect b="b" l="l" r="r" t="t"/>
            <a:pathLst>
              <a:path extrusionOk="0" h="36347" w="33447">
                <a:moveTo>
                  <a:pt x="21899" y="0"/>
                </a:moveTo>
                <a:cubicBezTo>
                  <a:pt x="20916" y="0"/>
                  <a:pt x="19934" y="180"/>
                  <a:pt x="18989" y="570"/>
                </a:cubicBezTo>
                <a:cubicBezTo>
                  <a:pt x="16755" y="1464"/>
                  <a:pt x="15000" y="3411"/>
                  <a:pt x="12670" y="4145"/>
                </a:cubicBezTo>
                <a:cubicBezTo>
                  <a:pt x="10628" y="4815"/>
                  <a:pt x="8298" y="4464"/>
                  <a:pt x="6383" y="5485"/>
                </a:cubicBezTo>
                <a:cubicBezTo>
                  <a:pt x="4724" y="6379"/>
                  <a:pt x="3703" y="8134"/>
                  <a:pt x="2937" y="9889"/>
                </a:cubicBezTo>
                <a:cubicBezTo>
                  <a:pt x="1405" y="13432"/>
                  <a:pt x="192" y="17294"/>
                  <a:pt x="0" y="21155"/>
                </a:cubicBezTo>
                <a:cubicBezTo>
                  <a:pt x="0" y="23964"/>
                  <a:pt x="543" y="26772"/>
                  <a:pt x="1628" y="29421"/>
                </a:cubicBezTo>
                <a:cubicBezTo>
                  <a:pt x="2171" y="30953"/>
                  <a:pt x="3064" y="32325"/>
                  <a:pt x="4213" y="33474"/>
                </a:cubicBezTo>
                <a:cubicBezTo>
                  <a:pt x="5362" y="34464"/>
                  <a:pt x="6702" y="35166"/>
                  <a:pt x="8171" y="35581"/>
                </a:cubicBezTo>
                <a:cubicBezTo>
                  <a:pt x="9816" y="36099"/>
                  <a:pt x="11529" y="36347"/>
                  <a:pt x="13245" y="36347"/>
                </a:cubicBezTo>
                <a:cubicBezTo>
                  <a:pt x="19449" y="36347"/>
                  <a:pt x="25690" y="33112"/>
                  <a:pt x="28915" y="27762"/>
                </a:cubicBezTo>
                <a:cubicBezTo>
                  <a:pt x="30160" y="25623"/>
                  <a:pt x="31053" y="23325"/>
                  <a:pt x="31659" y="20932"/>
                </a:cubicBezTo>
                <a:cubicBezTo>
                  <a:pt x="32936" y="16113"/>
                  <a:pt x="33447" y="10783"/>
                  <a:pt x="31277" y="6283"/>
                </a:cubicBezTo>
                <a:cubicBezTo>
                  <a:pt x="29575" y="2727"/>
                  <a:pt x="25730" y="0"/>
                  <a:pt x="2189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26"/>
          <p:cNvSpPr txBox="1"/>
          <p:nvPr/>
        </p:nvSpPr>
        <p:spPr>
          <a:xfrm>
            <a:off x="664153" y="6543875"/>
            <a:ext cx="17454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i="0" lang="en-GB" sz="1800" u="none" cap="none" strike="noStrike">
                <a:solidFill>
                  <a:srgbClr val="006D77"/>
                </a:solidFill>
                <a:latin typeface="Lora"/>
                <a:ea typeface="Lora"/>
                <a:cs typeface="Lora"/>
                <a:sym typeface="Lora"/>
              </a:rPr>
              <a:t>Presentation:</a:t>
            </a:r>
            <a:endParaRPr b="1" i="0" sz="1800" u="none" cap="none" strike="noStrike">
              <a:solidFill>
                <a:srgbClr val="006D77"/>
              </a:solidFill>
              <a:latin typeface="Lora"/>
              <a:ea typeface="Lora"/>
              <a:cs typeface="Lora"/>
              <a:sym typeface="Lora"/>
            </a:endParaRPr>
          </a:p>
        </p:txBody>
      </p:sp>
      <p:sp>
        <p:nvSpPr>
          <p:cNvPr id="741" name="Google Shape;741;p26"/>
          <p:cNvSpPr txBox="1"/>
          <p:nvPr/>
        </p:nvSpPr>
        <p:spPr>
          <a:xfrm>
            <a:off x="3136853" y="6391488"/>
            <a:ext cx="17454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latin typeface="Lora"/>
                <a:ea typeface="Lora"/>
                <a:cs typeface="Lora"/>
                <a:sym typeface="Lora"/>
              </a:rPr>
              <a:t>Physical Examination</a:t>
            </a:r>
            <a:endParaRPr b="1" i="0" sz="1800" u="none" cap="none" strike="noStrike">
              <a:solidFill>
                <a:srgbClr val="006D77"/>
              </a:solidFill>
              <a:latin typeface="Lora"/>
              <a:ea typeface="Lora"/>
              <a:cs typeface="Lora"/>
              <a:sym typeface="Lora"/>
            </a:endParaRPr>
          </a:p>
        </p:txBody>
      </p:sp>
      <p:sp>
        <p:nvSpPr>
          <p:cNvPr id="742" name="Google Shape;742;p26"/>
          <p:cNvSpPr txBox="1"/>
          <p:nvPr/>
        </p:nvSpPr>
        <p:spPr>
          <a:xfrm>
            <a:off x="5533353" y="6543888"/>
            <a:ext cx="17454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latin typeface="Lora"/>
                <a:ea typeface="Lora"/>
                <a:cs typeface="Lora"/>
                <a:sym typeface="Lora"/>
              </a:rPr>
              <a:t>Management</a:t>
            </a:r>
            <a:endParaRPr b="1" i="0" sz="1800" u="none" cap="none" strike="noStrike">
              <a:solidFill>
                <a:srgbClr val="006D77"/>
              </a:solidFill>
              <a:latin typeface="Lora"/>
              <a:ea typeface="Lora"/>
              <a:cs typeface="Lora"/>
              <a:sym typeface="Lora"/>
            </a:endParaRPr>
          </a:p>
        </p:txBody>
      </p:sp>
      <p:sp>
        <p:nvSpPr>
          <p:cNvPr id="743" name="Google Shape;743;p26"/>
          <p:cNvSpPr/>
          <p:nvPr/>
        </p:nvSpPr>
        <p:spPr>
          <a:xfrm>
            <a:off x="2664675" y="7208450"/>
            <a:ext cx="2358300" cy="10926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localized epididymal tenderness, a swollen and tender epididymis, or a massively swollen hemi-scrotum with absence of landmarks.</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1" i="0" lang="en-GB" sz="1200" u="none" cap="none" strike="noStrike">
                <a:solidFill>
                  <a:srgbClr val="000000"/>
                </a:solidFill>
                <a:latin typeface="Mada"/>
                <a:ea typeface="Mada"/>
                <a:cs typeface="Mada"/>
                <a:sym typeface="Mada"/>
              </a:rPr>
              <a:t>Cremasteric reflex should be present</a:t>
            </a:r>
            <a:endParaRPr b="1" i="0" sz="1200" u="none" cap="none" strike="noStrike">
              <a:solidFill>
                <a:srgbClr val="000000"/>
              </a:solidFill>
            </a:endParaRPr>
          </a:p>
        </p:txBody>
      </p:sp>
      <p:sp>
        <p:nvSpPr>
          <p:cNvPr id="744" name="Google Shape;744;p26"/>
          <p:cNvSpPr/>
          <p:nvPr/>
        </p:nvSpPr>
        <p:spPr>
          <a:xfrm>
            <a:off x="456325" y="7190175"/>
            <a:ext cx="1953300" cy="6924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Indolent process.</a:t>
            </a:r>
            <a:endParaRPr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Scrotal swelling, </a:t>
            </a:r>
            <a:r>
              <a:rPr b="1" i="0" lang="en-GB" sz="1200" u="none" cap="none" strike="noStrike">
                <a:solidFill>
                  <a:srgbClr val="000000"/>
                </a:solidFill>
                <a:latin typeface="Mada"/>
                <a:ea typeface="Mada"/>
                <a:cs typeface="Mada"/>
                <a:sym typeface="Mada"/>
              </a:rPr>
              <a:t>erythema, and pain</a:t>
            </a:r>
            <a:r>
              <a:rPr i="0" lang="en-GB" sz="1200" u="none" cap="none" strike="noStrike">
                <a:solidFill>
                  <a:srgbClr val="000000"/>
                </a:solidFill>
                <a:latin typeface="Mada"/>
                <a:ea typeface="Mada"/>
                <a:cs typeface="Mada"/>
                <a:sym typeface="Mada"/>
              </a:rPr>
              <a:t> </a:t>
            </a:r>
            <a:r>
              <a:rPr i="0" lang="en-GB" sz="1200" u="none" cap="none" strike="noStrike">
                <a:solidFill>
                  <a:srgbClr val="6AA84F"/>
                </a:solidFill>
                <a:latin typeface="Mada"/>
                <a:ea typeface="Mada"/>
                <a:cs typeface="Mada"/>
                <a:sym typeface="Mada"/>
              </a:rPr>
              <a:t>(</a:t>
            </a:r>
            <a:r>
              <a:rPr lang="en-GB" sz="1200">
                <a:solidFill>
                  <a:srgbClr val="6AA84F"/>
                </a:solidFill>
                <a:latin typeface="Mada"/>
                <a:ea typeface="Mada"/>
                <a:cs typeface="Mada"/>
                <a:sym typeface="Mada"/>
              </a:rPr>
              <a:t>can</a:t>
            </a:r>
            <a:r>
              <a:rPr i="0" lang="en-GB" sz="1200" u="none" cap="none" strike="noStrike">
                <a:solidFill>
                  <a:srgbClr val="6AA84F"/>
                </a:solidFill>
                <a:latin typeface="Mada"/>
                <a:ea typeface="Mada"/>
                <a:cs typeface="Mada"/>
                <a:sym typeface="Mada"/>
              </a:rPr>
              <a:t> be a complication of either UTI or Urethritis).</a:t>
            </a:r>
            <a:endParaRPr i="0" sz="1200" u="none" cap="none" strike="noStrike">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200" u="none" cap="none" strike="noStrike">
                <a:solidFill>
                  <a:srgbClr val="000000"/>
                </a:solidFill>
                <a:latin typeface="Mada"/>
                <a:ea typeface="Mada"/>
                <a:cs typeface="Mada"/>
                <a:sym typeface="Mada"/>
              </a:rPr>
              <a:t>Dysuria and fever is more common</a:t>
            </a:r>
            <a:endParaRPr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there was fever: consider abscess</a:t>
            </a:r>
            <a:endParaRPr sz="1200">
              <a:solidFill>
                <a:srgbClr val="6AA84F"/>
              </a:solidFill>
              <a:latin typeface="Mada"/>
              <a:ea typeface="Mada"/>
              <a:cs typeface="Mada"/>
              <a:sym typeface="Mada"/>
            </a:endParaRPr>
          </a:p>
        </p:txBody>
      </p:sp>
      <p:sp>
        <p:nvSpPr>
          <p:cNvPr id="745" name="Google Shape;745;p26"/>
          <p:cNvSpPr/>
          <p:nvPr/>
        </p:nvSpPr>
        <p:spPr>
          <a:xfrm>
            <a:off x="5244850" y="7146200"/>
            <a:ext cx="1953300" cy="18930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chemeClr val="dk1"/>
              </a:buClr>
              <a:buSzPts val="1200"/>
              <a:buFont typeface="Mada"/>
              <a:buChar char="●"/>
            </a:pPr>
            <a:r>
              <a:rPr b="0" i="0" lang="en-GB" sz="1200" u="none" cap="none" strike="noStrike">
                <a:solidFill>
                  <a:schemeClr val="dk1"/>
                </a:solidFill>
                <a:latin typeface="Mada"/>
                <a:ea typeface="Mada"/>
                <a:cs typeface="Mada"/>
                <a:sym typeface="Mada"/>
              </a:rPr>
              <a:t>Bed rest for 1 to 3 days then relative restriction</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Mada"/>
              <a:buChar char="●"/>
            </a:pPr>
            <a:r>
              <a:rPr b="0" i="0" lang="en-GB" sz="1200" u="none" cap="none" strike="noStrike">
                <a:solidFill>
                  <a:schemeClr val="dk1"/>
                </a:solidFill>
                <a:latin typeface="Mada"/>
                <a:ea typeface="Mada"/>
                <a:cs typeface="Mada"/>
                <a:sym typeface="Mada"/>
              </a:rPr>
              <a:t>Scrotal elevation, the use of an athletic supporter</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Oral antibiotics  therapy</a:t>
            </a:r>
            <a:r>
              <a:rPr lang="en-GB" sz="1200">
                <a:solidFill>
                  <a:schemeClr val="dk1"/>
                </a:solidFill>
                <a:latin typeface="Mada"/>
                <a:ea typeface="Mada"/>
                <a:cs typeface="Mada"/>
                <a:sym typeface="Mada"/>
              </a:rPr>
              <a:t> (</a:t>
            </a:r>
            <a:r>
              <a:rPr b="1" lang="en-GB" sz="1200">
                <a:solidFill>
                  <a:srgbClr val="6AA84F"/>
                </a:solidFill>
                <a:latin typeface="Mada"/>
                <a:ea typeface="Mada"/>
                <a:cs typeface="Mada"/>
                <a:sym typeface="Mada"/>
              </a:rPr>
              <a:t>Bactrim-TMP) </a:t>
            </a:r>
            <a:r>
              <a:rPr lang="en-GB" sz="1200">
                <a:solidFill>
                  <a:schemeClr val="dk1"/>
                </a:solidFill>
                <a:latin typeface="Mada"/>
                <a:ea typeface="Mada"/>
                <a:cs typeface="Mada"/>
                <a:sym typeface="Mada"/>
              </a:rPr>
              <a:t>should be used unless the patient is sick.</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B7B7B7"/>
              </a:buClr>
              <a:buSzPts val="1200"/>
              <a:buFont typeface="Mada"/>
              <a:buChar char="●"/>
            </a:pPr>
            <a:r>
              <a:rPr i="0" lang="en-GB" sz="1200" u="none" cap="none" strike="noStrike">
                <a:solidFill>
                  <a:srgbClr val="B7B7B7"/>
                </a:solidFill>
                <a:latin typeface="Mada"/>
                <a:ea typeface="Mada"/>
                <a:cs typeface="Mada"/>
                <a:sym typeface="Mada"/>
              </a:rPr>
              <a:t>Urethral instrumentation should be avoided</a:t>
            </a:r>
            <a:endParaRPr i="0" sz="1200" u="none" cap="none" strike="noStrike">
              <a:solidFill>
                <a:srgbClr val="B7B7B7"/>
              </a:solidFill>
            </a:endParaRPr>
          </a:p>
        </p:txBody>
      </p:sp>
      <p:sp>
        <p:nvSpPr>
          <p:cNvPr id="746" name="Google Shape;746;p26"/>
          <p:cNvSpPr/>
          <p:nvPr/>
        </p:nvSpPr>
        <p:spPr>
          <a:xfrm rot="-5400000">
            <a:off x="3620322" y="8031749"/>
            <a:ext cx="489664" cy="2170189"/>
          </a:xfrm>
          <a:custGeom>
            <a:rect b="b" l="l" r="r" t="t"/>
            <a:pathLst>
              <a:path extrusionOk="0" h="36347" w="33447">
                <a:moveTo>
                  <a:pt x="21899" y="0"/>
                </a:moveTo>
                <a:cubicBezTo>
                  <a:pt x="20916" y="0"/>
                  <a:pt x="19934" y="180"/>
                  <a:pt x="18989" y="570"/>
                </a:cubicBezTo>
                <a:cubicBezTo>
                  <a:pt x="16755" y="1464"/>
                  <a:pt x="15000" y="3411"/>
                  <a:pt x="12670" y="4145"/>
                </a:cubicBezTo>
                <a:cubicBezTo>
                  <a:pt x="10628" y="4815"/>
                  <a:pt x="8298" y="4464"/>
                  <a:pt x="6383" y="5485"/>
                </a:cubicBezTo>
                <a:cubicBezTo>
                  <a:pt x="4724" y="6379"/>
                  <a:pt x="3703" y="8134"/>
                  <a:pt x="2937" y="9889"/>
                </a:cubicBezTo>
                <a:cubicBezTo>
                  <a:pt x="1405" y="13432"/>
                  <a:pt x="192" y="17294"/>
                  <a:pt x="0" y="21155"/>
                </a:cubicBezTo>
                <a:cubicBezTo>
                  <a:pt x="0" y="23964"/>
                  <a:pt x="543" y="26772"/>
                  <a:pt x="1628" y="29421"/>
                </a:cubicBezTo>
                <a:cubicBezTo>
                  <a:pt x="2171" y="30953"/>
                  <a:pt x="3064" y="32325"/>
                  <a:pt x="4213" y="33474"/>
                </a:cubicBezTo>
                <a:cubicBezTo>
                  <a:pt x="5362" y="34464"/>
                  <a:pt x="6702" y="35166"/>
                  <a:pt x="8171" y="35581"/>
                </a:cubicBezTo>
                <a:cubicBezTo>
                  <a:pt x="9816" y="36099"/>
                  <a:pt x="11529" y="36347"/>
                  <a:pt x="13245" y="36347"/>
                </a:cubicBezTo>
                <a:cubicBezTo>
                  <a:pt x="19449" y="36347"/>
                  <a:pt x="25690" y="33112"/>
                  <a:pt x="28915" y="27762"/>
                </a:cubicBezTo>
                <a:cubicBezTo>
                  <a:pt x="30160" y="25623"/>
                  <a:pt x="31053" y="23325"/>
                  <a:pt x="31659" y="20932"/>
                </a:cubicBezTo>
                <a:cubicBezTo>
                  <a:pt x="32936" y="16113"/>
                  <a:pt x="33447" y="10783"/>
                  <a:pt x="31277" y="6283"/>
                </a:cubicBezTo>
                <a:cubicBezTo>
                  <a:pt x="29575" y="2727"/>
                  <a:pt x="25730" y="0"/>
                  <a:pt x="2189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26"/>
          <p:cNvSpPr txBox="1"/>
          <p:nvPr/>
        </p:nvSpPr>
        <p:spPr>
          <a:xfrm>
            <a:off x="3216491" y="8879550"/>
            <a:ext cx="17454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latin typeface="Lora"/>
                <a:ea typeface="Lora"/>
                <a:cs typeface="Lora"/>
                <a:sym typeface="Lora"/>
              </a:rPr>
              <a:t>Urinalysis</a:t>
            </a:r>
            <a:endParaRPr b="1" i="0" sz="1800" u="none" cap="none" strike="noStrike">
              <a:solidFill>
                <a:srgbClr val="006D77"/>
              </a:solidFill>
              <a:latin typeface="Lora"/>
              <a:ea typeface="Lora"/>
              <a:cs typeface="Lora"/>
              <a:sym typeface="Lora"/>
            </a:endParaRPr>
          </a:p>
        </p:txBody>
      </p:sp>
      <p:sp>
        <p:nvSpPr>
          <p:cNvPr id="748" name="Google Shape;748;p26"/>
          <p:cNvSpPr/>
          <p:nvPr/>
        </p:nvSpPr>
        <p:spPr>
          <a:xfrm>
            <a:off x="2784625" y="9423600"/>
            <a:ext cx="2056500" cy="492600"/>
          </a:xfrm>
          <a:prstGeom prst="rect">
            <a:avLst/>
          </a:prstGeom>
          <a:noFill/>
          <a:ln>
            <a:noFill/>
          </a:ln>
        </p:spPr>
        <p:txBody>
          <a:bodyPr anchorCtr="0" anchor="t" bIns="45700" lIns="91425" spcFirstLastPara="1" rIns="91425" wrap="square" tIns="45700">
            <a:noAutofit/>
          </a:bodyPr>
          <a:lstStyle/>
          <a:p>
            <a:pPr indent="-317500" lvl="0" marL="457200" marR="0" rtl="0" algn="l">
              <a:lnSpc>
                <a:spcPct val="100000"/>
              </a:lnSpc>
              <a:spcBef>
                <a:spcPts val="0"/>
              </a:spcBef>
              <a:spcAft>
                <a:spcPts val="0"/>
              </a:spcAft>
              <a:buClr>
                <a:schemeClr val="dk1"/>
              </a:buClr>
              <a:buSzPts val="1400"/>
              <a:buFont typeface="Mada"/>
              <a:buChar char="●"/>
            </a:pPr>
            <a:r>
              <a:rPr b="0" i="0" lang="en-GB" sz="1300" u="none" cap="none" strike="noStrike">
                <a:solidFill>
                  <a:schemeClr val="dk1"/>
                </a:solidFill>
                <a:latin typeface="Mada"/>
                <a:ea typeface="Mada"/>
                <a:cs typeface="Mada"/>
                <a:sym typeface="Mada"/>
              </a:rPr>
              <a:t>pyuria, bacteriuria, or a positive urine culture</a:t>
            </a:r>
            <a:endParaRPr b="0" i="0" sz="1400" u="none" cap="none" strike="noStrike">
              <a:solidFill>
                <a:srgbClr val="000000"/>
              </a:solidFill>
              <a:latin typeface="Arial"/>
              <a:ea typeface="Arial"/>
              <a:cs typeface="Arial"/>
              <a:sym typeface="Arial"/>
            </a:endParaRPr>
          </a:p>
        </p:txBody>
      </p:sp>
      <p:pic>
        <p:nvPicPr>
          <p:cNvPr id="749" name="Google Shape;749;p26"/>
          <p:cNvPicPr preferRelativeResize="0"/>
          <p:nvPr/>
        </p:nvPicPr>
        <p:blipFill>
          <a:blip r:embed="rId4">
            <a:alphaModFix/>
          </a:blip>
          <a:stretch>
            <a:fillRect/>
          </a:stretch>
        </p:blipFill>
        <p:spPr>
          <a:xfrm>
            <a:off x="717812" y="9409125"/>
            <a:ext cx="1342432" cy="891575"/>
          </a:xfrm>
          <a:prstGeom prst="rect">
            <a:avLst/>
          </a:prstGeom>
          <a:noFill/>
          <a:ln>
            <a:noFill/>
          </a:ln>
        </p:spPr>
      </p:pic>
      <p:sp>
        <p:nvSpPr>
          <p:cNvPr id="750" name="Google Shape;750;p26"/>
          <p:cNvSpPr/>
          <p:nvPr/>
        </p:nvSpPr>
        <p:spPr>
          <a:xfrm>
            <a:off x="475373" y="9326616"/>
            <a:ext cx="1827300" cy="10677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27"/>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756" name="Google Shape;756;p27"/>
          <p:cNvGraphicFramePr/>
          <p:nvPr/>
        </p:nvGraphicFramePr>
        <p:xfrm>
          <a:off x="711860" y="2316399"/>
          <a:ext cx="3000000" cy="3000000"/>
        </p:xfrm>
        <a:graphic>
          <a:graphicData uri="http://schemas.openxmlformats.org/drawingml/2006/table">
            <a:tbl>
              <a:tblPr>
                <a:noFill/>
                <a:tableStyleId>{66FF8BA5-E709-430E-A50A-E8DE8A446EC3}</a:tableStyleId>
              </a:tblPr>
              <a:tblGrid>
                <a:gridCol w="3044475"/>
                <a:gridCol w="3029025"/>
              </a:tblGrid>
              <a:tr h="283400">
                <a:tc gridSpan="2">
                  <a:txBody>
                    <a:bodyPr/>
                    <a:lstStyle/>
                    <a:p>
                      <a:pPr indent="0" lvl="0" marL="0" marR="0" rtl="0" algn="ctr">
                        <a:lnSpc>
                          <a:spcPct val="100000"/>
                        </a:lnSpc>
                        <a:spcBef>
                          <a:spcPts val="0"/>
                        </a:spcBef>
                        <a:spcAft>
                          <a:spcPts val="0"/>
                        </a:spcAft>
                        <a:buClr>
                          <a:srgbClr val="000000"/>
                        </a:buClr>
                        <a:buSzPts val="1800"/>
                        <a:buFont typeface="Arial"/>
                        <a:buNone/>
                      </a:pPr>
                      <a:r>
                        <a:rPr b="1" lang="en-GB" sz="1800" u="none" cap="none" strike="noStrike">
                          <a:solidFill>
                            <a:srgbClr val="E29578"/>
                          </a:solidFill>
                          <a:latin typeface="Mada"/>
                          <a:ea typeface="Mada"/>
                          <a:cs typeface="Mada"/>
                          <a:sym typeface="Mada"/>
                        </a:rPr>
                        <a:t>Types of Priapism</a:t>
                      </a:r>
                      <a:endParaRPr b="1" sz="1800" u="none" cap="none" strike="noStrike">
                        <a:solidFill>
                          <a:srgbClr val="E29578"/>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FADDD2"/>
                    </a:solidFill>
                  </a:tcPr>
                </a:tc>
                <a:tc hMerge="1"/>
              </a:tr>
              <a:tr h="223775">
                <a:tc>
                  <a:txBody>
                    <a:bodyPr/>
                    <a:lstStyle/>
                    <a:p>
                      <a:pPr indent="0" lvl="0" marL="0" marR="0" rtl="0" algn="ctr">
                        <a:lnSpc>
                          <a:spcPct val="100000"/>
                        </a:lnSpc>
                        <a:spcBef>
                          <a:spcPts val="0"/>
                        </a:spcBef>
                        <a:spcAft>
                          <a:spcPts val="0"/>
                        </a:spcAft>
                        <a:buClr>
                          <a:schemeClr val="dk1"/>
                        </a:buClr>
                        <a:buSzPts val="1100"/>
                        <a:buFont typeface="Arial"/>
                        <a:buNone/>
                      </a:pPr>
                      <a:r>
                        <a:rPr b="1" lang="en-GB" u="none" cap="none" strike="noStrike">
                          <a:solidFill>
                            <a:srgbClr val="576C77"/>
                          </a:solidFill>
                          <a:latin typeface="Mada"/>
                          <a:ea typeface="Mada"/>
                          <a:cs typeface="Mada"/>
                          <a:sym typeface="Mada"/>
                        </a:rPr>
                        <a:t>Ischemic (most common)</a:t>
                      </a:r>
                      <a:endParaRPr b="1" u="none" cap="none" strike="noStrike">
                        <a:solidFill>
                          <a:srgbClr val="576C77"/>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FEBEF"/>
                    </a:solidFill>
                  </a:tcPr>
                </a:tc>
                <a:tc>
                  <a:txBody>
                    <a:bodyPr/>
                    <a:lstStyle/>
                    <a:p>
                      <a:pPr indent="0" lvl="0" marL="0" marR="0" rtl="0" algn="ctr">
                        <a:lnSpc>
                          <a:spcPct val="100000"/>
                        </a:lnSpc>
                        <a:spcBef>
                          <a:spcPts val="0"/>
                        </a:spcBef>
                        <a:spcAft>
                          <a:spcPts val="0"/>
                        </a:spcAft>
                        <a:buClr>
                          <a:schemeClr val="dk1"/>
                        </a:buClr>
                        <a:buSzPts val="1100"/>
                        <a:buFont typeface="Arial"/>
                        <a:buNone/>
                      </a:pPr>
                      <a:r>
                        <a:rPr b="1" lang="en-GB" u="none" cap="none" strike="noStrike">
                          <a:solidFill>
                            <a:srgbClr val="576C77"/>
                          </a:solidFill>
                          <a:latin typeface="Mada"/>
                          <a:ea typeface="Mada"/>
                          <a:cs typeface="Mada"/>
                          <a:sym typeface="Mada"/>
                        </a:rPr>
                        <a:t>Non-Ischemic</a:t>
                      </a:r>
                      <a:endParaRPr b="1" u="none" cap="none" strike="noStrike">
                        <a:solidFill>
                          <a:srgbClr val="576C77"/>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solidFill>
                      <a:srgbClr val="DFEBEF"/>
                    </a:solidFill>
                  </a:tcPr>
                </a:tc>
              </a:tr>
              <a:tr h="362875">
                <a:tc>
                  <a:txBody>
                    <a:bodyPr/>
                    <a:lstStyle/>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(veno-occlusive, </a:t>
                      </a:r>
                      <a:r>
                        <a:rPr b="1" i="0" lang="en-GB" sz="1200" u="none" cap="none" strike="noStrike">
                          <a:solidFill>
                            <a:srgbClr val="000000"/>
                          </a:solidFill>
                          <a:latin typeface="Mada"/>
                          <a:ea typeface="Mada"/>
                          <a:cs typeface="Mada"/>
                          <a:sym typeface="Mada"/>
                        </a:rPr>
                        <a:t>low flow</a:t>
                      </a:r>
                      <a:r>
                        <a:rPr b="0" i="0" lang="en-GB" sz="1200" u="none" cap="none" strike="noStrike">
                          <a:solidFill>
                            <a:srgbClr val="000000"/>
                          </a:solidFill>
                          <a:latin typeface="Mada"/>
                          <a:ea typeface="Mada"/>
                          <a:cs typeface="Mada"/>
                          <a:sym typeface="Mada"/>
                        </a:rPr>
                        <a:t>) ”Occlusion of venous return” -</a:t>
                      </a:r>
                      <a:endParaRPr b="0" sz="1200" u="none" cap="none" strike="noStrike">
                        <a:solidFill>
                          <a:schemeClr val="dk1"/>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marR="0" rtl="0" algn="l">
                        <a:lnSpc>
                          <a:spcPct val="100000"/>
                        </a:lnSpc>
                        <a:spcBef>
                          <a:spcPts val="0"/>
                        </a:spcBef>
                        <a:spcAft>
                          <a:spcPts val="0"/>
                        </a:spcAft>
                        <a:buClr>
                          <a:schemeClr val="dk1"/>
                        </a:buClr>
                        <a:buSzPts val="1200"/>
                        <a:buFont typeface="Mada"/>
                        <a:buChar char="●"/>
                      </a:pPr>
                      <a:r>
                        <a:rPr lang="en-GB" sz="1200" u="none" cap="none" strike="noStrike">
                          <a:solidFill>
                            <a:schemeClr val="dk1"/>
                          </a:solidFill>
                          <a:latin typeface="Mada"/>
                          <a:ea typeface="Mada"/>
                          <a:cs typeface="Mada"/>
                          <a:sym typeface="Mada"/>
                        </a:rPr>
                        <a:t>arterial, </a:t>
                      </a:r>
                      <a:r>
                        <a:rPr b="1" lang="en-GB" sz="1200" u="none" cap="none" strike="noStrike">
                          <a:solidFill>
                            <a:schemeClr val="dk1"/>
                          </a:solidFill>
                          <a:latin typeface="Mada"/>
                          <a:ea typeface="Mada"/>
                          <a:cs typeface="Mada"/>
                          <a:sym typeface="Mada"/>
                        </a:rPr>
                        <a:t>high flow</a:t>
                      </a:r>
                      <a:endParaRPr b="1" sz="1200" u="none" cap="none" strike="noStrike"/>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r h="750350">
                <a:tc>
                  <a:txBody>
                    <a:bodyPr/>
                    <a:lstStyle/>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Due to </a:t>
                      </a:r>
                      <a:r>
                        <a:rPr b="0" i="0" lang="en-GB" sz="1200" u="none" cap="none" strike="noStrike">
                          <a:solidFill>
                            <a:srgbClr val="000000"/>
                          </a:solidFill>
                          <a:latin typeface="Mada"/>
                          <a:ea typeface="Mada"/>
                          <a:cs typeface="Mada"/>
                          <a:sym typeface="Mada"/>
                        </a:rPr>
                        <a:t>hematological disease</a:t>
                      </a:r>
                      <a:r>
                        <a:rPr b="0" i="0" lang="en-GB" sz="1200" u="none" cap="none" strike="noStrike">
                          <a:solidFill>
                            <a:srgbClr val="000000"/>
                          </a:solidFill>
                          <a:latin typeface="Mada"/>
                          <a:ea typeface="Mada"/>
                          <a:cs typeface="Mada"/>
                          <a:sym typeface="Mada"/>
                        </a:rPr>
                        <a:t> </a:t>
                      </a:r>
                      <a:r>
                        <a:rPr lang="en-GB" sz="1200">
                          <a:solidFill>
                            <a:srgbClr val="6AA84F"/>
                          </a:solidFill>
                          <a:latin typeface="Mada"/>
                          <a:ea typeface="Mada"/>
                          <a:cs typeface="Mada"/>
                          <a:sym typeface="Mada"/>
                        </a:rPr>
                        <a:t>The most common, mainly Sickle cell)</a:t>
                      </a:r>
                      <a:r>
                        <a:rPr b="0" i="0" lang="en-GB" sz="1200" u="none" cap="none" strike="noStrike">
                          <a:solidFill>
                            <a:srgbClr val="000000"/>
                          </a:solidFill>
                          <a:latin typeface="Mada"/>
                          <a:ea typeface="Mada"/>
                          <a:cs typeface="Mada"/>
                          <a:sym typeface="Mada"/>
                        </a:rPr>
                        <a:t>, malignant infiltration of the corpora cavernosa with malignant disease, or drugs </a:t>
                      </a:r>
                      <a:r>
                        <a:rPr b="0" i="0" lang="en-GB" sz="1200" u="none" cap="none" strike="noStrike">
                          <a:solidFill>
                            <a:srgbClr val="6AA84F"/>
                          </a:solidFill>
                          <a:latin typeface="Mada"/>
                          <a:ea typeface="Mada"/>
                          <a:cs typeface="Mada"/>
                          <a:sym typeface="Mada"/>
                        </a:rPr>
                        <a:t>(+users of cocaine or </a:t>
                      </a:r>
                      <a:r>
                        <a:rPr lang="en-GB" sz="1200">
                          <a:solidFill>
                            <a:srgbClr val="6AA84F"/>
                          </a:solidFill>
                          <a:latin typeface="Mada"/>
                          <a:ea typeface="Mada"/>
                          <a:cs typeface="Mada"/>
                          <a:sym typeface="Mada"/>
                        </a:rPr>
                        <a:t>Heroin</a:t>
                      </a:r>
                      <a:r>
                        <a:rPr b="0" i="0" lang="en-GB" sz="1200" u="none" cap="none" strike="noStrike">
                          <a:solidFill>
                            <a:srgbClr val="6AA84F"/>
                          </a:solidFill>
                          <a:latin typeface="Mada"/>
                          <a:ea typeface="Mada"/>
                          <a:cs typeface="Mada"/>
                          <a:sym typeface="Mada"/>
                        </a:rPr>
                        <a:t>)</a:t>
                      </a:r>
                      <a:r>
                        <a:rPr b="0" i="0" lang="en-GB" sz="1200" u="none" cap="none" strike="noStrike">
                          <a:solidFill>
                            <a:srgbClr val="000000"/>
                          </a:solidFill>
                          <a:latin typeface="Mada"/>
                          <a:ea typeface="Mada"/>
                          <a:cs typeface="Mada"/>
                          <a:sym typeface="Mada"/>
                        </a:rPr>
                        <a:t>.</a:t>
                      </a:r>
                      <a:endParaRPr sz="1200" u="none" cap="none" strike="noStrike"/>
                    </a:p>
                    <a:p>
                      <a:pPr indent="-304800" lvl="0" marL="457200" marR="0" rtl="0" algn="l">
                        <a:lnSpc>
                          <a:spcPct val="100000"/>
                        </a:lnSpc>
                        <a:spcBef>
                          <a:spcPts val="0"/>
                        </a:spcBef>
                        <a:spcAft>
                          <a:spcPts val="0"/>
                        </a:spcAft>
                        <a:buClr>
                          <a:srgbClr val="CC0000"/>
                        </a:buClr>
                        <a:buSzPts val="1200"/>
                        <a:buFont typeface="Mada"/>
                        <a:buChar char="●"/>
                      </a:pPr>
                      <a:r>
                        <a:rPr b="1" i="0" lang="en-GB" sz="1200" u="none" cap="none" strike="noStrike">
                          <a:solidFill>
                            <a:srgbClr val="CC0000"/>
                          </a:solidFill>
                          <a:latin typeface="Mada"/>
                          <a:ea typeface="Mada"/>
                          <a:cs typeface="Mada"/>
                          <a:sym typeface="Mada"/>
                        </a:rPr>
                        <a:t>Painful</a:t>
                      </a:r>
                      <a:endParaRPr sz="1200" u="none" cap="none" strike="noStrike">
                        <a:solidFill>
                          <a:srgbClr val="CC0000"/>
                        </a:solidFill>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c>
                  <a:txBody>
                    <a:bodyPr/>
                    <a:lstStyle/>
                    <a:p>
                      <a:pPr indent="-304800" lvl="0" marL="457200" marR="0" rtl="0" algn="l">
                        <a:lnSpc>
                          <a:spcPct val="100000"/>
                        </a:lnSpc>
                        <a:spcBef>
                          <a:spcPts val="0"/>
                        </a:spcBef>
                        <a:spcAft>
                          <a:spcPts val="0"/>
                        </a:spcAft>
                        <a:buClr>
                          <a:schemeClr val="dk1"/>
                        </a:buClr>
                        <a:buSzPts val="1200"/>
                        <a:buFont typeface="Mada"/>
                        <a:buChar char="●"/>
                      </a:pPr>
                      <a:r>
                        <a:rPr lang="en-GB" sz="1200" u="none" cap="none" strike="noStrike">
                          <a:latin typeface="Mada"/>
                          <a:ea typeface="Mada"/>
                          <a:cs typeface="Mada"/>
                          <a:sym typeface="Mada"/>
                        </a:rPr>
                        <a:t>Due to perineal trauma, which creates an arterio-venous fistula.</a:t>
                      </a:r>
                      <a:endParaRPr sz="1200" u="none" cap="none" strike="noStrike"/>
                    </a:p>
                    <a:p>
                      <a:pPr indent="-304800" lvl="0" marL="457200" marR="0" rtl="0" algn="l">
                        <a:lnSpc>
                          <a:spcPct val="100000"/>
                        </a:lnSpc>
                        <a:spcBef>
                          <a:spcPts val="0"/>
                        </a:spcBef>
                        <a:spcAft>
                          <a:spcPts val="0"/>
                        </a:spcAft>
                        <a:buClr>
                          <a:schemeClr val="dk1"/>
                        </a:buClr>
                        <a:buSzPts val="1200"/>
                        <a:buFont typeface="Mada"/>
                        <a:buChar char="●"/>
                      </a:pPr>
                      <a:r>
                        <a:rPr b="1" lang="en-GB" sz="1200" u="none" cap="none" strike="noStrike">
                          <a:solidFill>
                            <a:schemeClr val="dk1"/>
                          </a:solidFill>
                          <a:latin typeface="Mada"/>
                          <a:ea typeface="Mada"/>
                          <a:cs typeface="Mada"/>
                          <a:sym typeface="Mada"/>
                        </a:rPr>
                        <a:t>Painless</a:t>
                      </a:r>
                      <a:r>
                        <a:rPr b="1" lang="en-GB" sz="1200" u="none" cap="none" strike="noStrike">
                          <a:solidFill>
                            <a:srgbClr val="6AA84F"/>
                          </a:solidFill>
                          <a:latin typeface="Mada"/>
                          <a:ea typeface="Mada"/>
                          <a:cs typeface="Mada"/>
                          <a:sym typeface="Mada"/>
                        </a:rPr>
                        <a:t>-</a:t>
                      </a:r>
                      <a:r>
                        <a:rPr b="1" lang="en-GB" sz="1200">
                          <a:solidFill>
                            <a:srgbClr val="6AA84F"/>
                          </a:solidFill>
                          <a:latin typeface="Mada"/>
                          <a:ea typeface="Mada"/>
                          <a:cs typeface="Mada"/>
                          <a:sym typeface="Mada"/>
                        </a:rPr>
                        <a:t>not an acute presentation</a:t>
                      </a:r>
                      <a:endParaRPr b="1" sz="1200" u="none" cap="none" strike="noStrike">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Usually we don’t see these patients coming to the ER </a:t>
                      </a:r>
                      <a:endParaRPr sz="1200">
                        <a:solidFill>
                          <a:srgbClr val="6AA84F"/>
                        </a:solidFill>
                        <a:latin typeface="Mada"/>
                        <a:ea typeface="Mada"/>
                        <a:cs typeface="Mada"/>
                        <a:sym typeface="Mada"/>
                      </a:endParaRPr>
                    </a:p>
                  </a:txBody>
                  <a:tcPr marT="80200" marB="80200" marR="100775" marL="100775">
                    <a:lnL cap="flat" cmpd="sng" w="19050">
                      <a:solidFill>
                        <a:srgbClr val="CCCCCC"/>
                      </a:solidFill>
                      <a:prstDash val="solid"/>
                      <a:round/>
                      <a:headEnd len="sm" w="sm" type="none"/>
                      <a:tailEnd len="sm" w="sm" type="none"/>
                    </a:lnL>
                    <a:lnR cap="flat" cmpd="sng" w="19050">
                      <a:solidFill>
                        <a:srgbClr val="CCCCCC"/>
                      </a:solidFill>
                      <a:prstDash val="solid"/>
                      <a:round/>
                      <a:headEnd len="sm" w="sm" type="none"/>
                      <a:tailEnd len="sm" w="sm" type="none"/>
                    </a:lnR>
                    <a:lnT cap="flat" cmpd="sng" w="19050">
                      <a:solidFill>
                        <a:srgbClr val="CCCCCC"/>
                      </a:solidFill>
                      <a:prstDash val="solid"/>
                      <a:round/>
                      <a:headEnd len="sm" w="sm" type="none"/>
                      <a:tailEnd len="sm" w="sm" type="none"/>
                    </a:lnT>
                    <a:lnB cap="flat" cmpd="sng" w="19050">
                      <a:solidFill>
                        <a:srgbClr val="CCCCCC"/>
                      </a:solidFill>
                      <a:prstDash val="solid"/>
                      <a:round/>
                      <a:headEnd len="sm" w="sm" type="none"/>
                      <a:tailEnd len="sm" w="sm" type="none"/>
                    </a:lnB>
                  </a:tcPr>
                </a:tc>
              </a:tr>
            </a:tbl>
          </a:graphicData>
        </a:graphic>
      </p:graphicFrame>
      <p:sp>
        <p:nvSpPr>
          <p:cNvPr id="757" name="Google Shape;757;p27"/>
          <p:cNvSpPr/>
          <p:nvPr/>
        </p:nvSpPr>
        <p:spPr>
          <a:xfrm>
            <a:off x="2065224" y="6608125"/>
            <a:ext cx="1159500" cy="292500"/>
          </a:xfrm>
          <a:prstGeom prst="rect">
            <a:avLst/>
          </a:prstGeom>
          <a:noFill/>
          <a:ln>
            <a:noFill/>
          </a:ln>
        </p:spPr>
        <p:txBody>
          <a:bodyPr anchorCtr="0" anchor="t" bIns="45700" lIns="91425" spcFirstLastPara="1" rIns="91425" wrap="square" tIns="45700">
            <a:noAutofit/>
          </a:bodyPr>
          <a:lstStyle/>
          <a:p>
            <a:pPr indent="0" lvl="0" marL="139700" marR="0" rtl="0" algn="l">
              <a:lnSpc>
                <a:spcPct val="100000"/>
              </a:lnSpc>
              <a:spcBef>
                <a:spcPts val="0"/>
              </a:spcBef>
              <a:spcAft>
                <a:spcPts val="0"/>
              </a:spcAft>
              <a:buClr>
                <a:srgbClr val="000000"/>
              </a:buClr>
              <a:buSzPts val="1300"/>
              <a:buFont typeface="Arial"/>
              <a:buNone/>
            </a:pPr>
            <a:r>
              <a:rPr b="0" i="0" lang="en-GB" sz="1200" u="none" cap="none" strike="noStrike">
                <a:solidFill>
                  <a:srgbClr val="000000"/>
                </a:solidFill>
                <a:latin typeface="Mada"/>
                <a:ea typeface="Mada"/>
                <a:cs typeface="Mada"/>
                <a:sym typeface="Mada"/>
              </a:rPr>
              <a:t>(Idiopathic): 3</a:t>
            </a:r>
            <a:r>
              <a:rPr lang="en-GB" sz="1200">
                <a:latin typeface="Mada"/>
                <a:ea typeface="Mada"/>
                <a:cs typeface="Mada"/>
                <a:sym typeface="Mada"/>
              </a:rPr>
              <a:t>0</a:t>
            </a:r>
            <a:r>
              <a:rPr b="0" i="0" lang="en-GB" sz="1200" u="none" cap="none" strike="noStrike">
                <a:solidFill>
                  <a:srgbClr val="000000"/>
                </a:solidFill>
                <a:latin typeface="Mada"/>
                <a:ea typeface="Mada"/>
                <a:cs typeface="Mada"/>
                <a:sym typeface="Mada"/>
              </a:rPr>
              <a:t>% - 50 %</a:t>
            </a:r>
            <a:endParaRPr b="0" i="0" sz="1200" u="none" cap="none" strike="noStrike">
              <a:solidFill>
                <a:srgbClr val="000000"/>
              </a:solidFill>
              <a:latin typeface="Arial"/>
              <a:ea typeface="Arial"/>
              <a:cs typeface="Arial"/>
              <a:sym typeface="Arial"/>
            </a:endParaRPr>
          </a:p>
        </p:txBody>
      </p:sp>
      <p:sp>
        <p:nvSpPr>
          <p:cNvPr id="758" name="Google Shape;758;p27"/>
          <p:cNvSpPr/>
          <p:nvPr/>
        </p:nvSpPr>
        <p:spPr>
          <a:xfrm>
            <a:off x="4162775" y="6595275"/>
            <a:ext cx="2056500" cy="292500"/>
          </a:xfrm>
          <a:prstGeom prst="rect">
            <a:avLst/>
          </a:prstGeom>
          <a:no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1300"/>
              <a:buFont typeface="Arial"/>
              <a:buNone/>
            </a:pPr>
            <a:r>
              <a:rPr b="0" i="0" lang="en-GB" sz="1200" u="none" cap="none" strike="noStrike">
                <a:solidFill>
                  <a:srgbClr val="000000"/>
                </a:solidFill>
                <a:latin typeface="Mada"/>
                <a:ea typeface="Mada"/>
                <a:cs typeface="Mada"/>
                <a:sym typeface="Mada"/>
              </a:rPr>
              <a:t>Drugs, Trauma, Neurological, Hematological disease(</a:t>
            </a:r>
            <a:r>
              <a:rPr b="0" i="0" lang="en-GB" sz="1200" u="none" cap="none" strike="noStrike">
                <a:solidFill>
                  <a:srgbClr val="6AA84F"/>
                </a:solidFill>
                <a:latin typeface="Mada"/>
                <a:ea typeface="Mada"/>
                <a:cs typeface="Mada"/>
                <a:sym typeface="Mada"/>
              </a:rPr>
              <a:t>The most common, </a:t>
            </a:r>
            <a:r>
              <a:rPr lang="en-GB" sz="1200">
                <a:solidFill>
                  <a:srgbClr val="6AA84F"/>
                </a:solidFill>
                <a:latin typeface="Mada"/>
                <a:ea typeface="Mada"/>
                <a:cs typeface="Mada"/>
                <a:sym typeface="Mada"/>
              </a:rPr>
              <a:t>mainly Sickle cell)</a:t>
            </a:r>
            <a:r>
              <a:rPr b="0" i="0" lang="en-GB" sz="1200" u="none" cap="none" strike="noStrike">
                <a:solidFill>
                  <a:srgbClr val="000000"/>
                </a:solidFill>
                <a:latin typeface="Mada"/>
                <a:ea typeface="Mada"/>
                <a:cs typeface="Mada"/>
                <a:sym typeface="Mada"/>
              </a:rPr>
              <a:t>, Tumors</a:t>
            </a:r>
            <a:r>
              <a:rPr b="0" i="0" lang="en-GB" sz="1200" u="none" cap="none" strike="noStrike">
                <a:solidFill>
                  <a:srgbClr val="B7B7B7"/>
                </a:solidFill>
                <a:latin typeface="Mada"/>
                <a:ea typeface="Mada"/>
                <a:cs typeface="Mada"/>
                <a:sym typeface="Mada"/>
              </a:rPr>
              <a:t>, </a:t>
            </a:r>
            <a:r>
              <a:rPr lang="en-GB" sz="1200">
                <a:solidFill>
                  <a:srgbClr val="B7B7B7"/>
                </a:solidFill>
                <a:latin typeface="Mada"/>
                <a:ea typeface="Mada"/>
                <a:cs typeface="Mada"/>
                <a:sym typeface="Mada"/>
              </a:rPr>
              <a:t>spider bite (Phoneutria nigriventer; spider name). </a:t>
            </a:r>
            <a:endParaRPr b="0" i="0" sz="1200" u="none" cap="none" strike="noStrike">
              <a:solidFill>
                <a:srgbClr val="B7B7B7"/>
              </a:solidFill>
              <a:latin typeface="Mada"/>
              <a:ea typeface="Mada"/>
              <a:cs typeface="Mada"/>
              <a:sym typeface="Mada"/>
            </a:endParaRPr>
          </a:p>
        </p:txBody>
      </p:sp>
      <p:cxnSp>
        <p:nvCxnSpPr>
          <p:cNvPr id="759" name="Google Shape;759;p27"/>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760" name="Google Shape;760;p27"/>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lang="en-GB" sz="2200">
                <a:solidFill>
                  <a:srgbClr val="006D77"/>
                </a:solidFill>
                <a:highlight>
                  <a:srgbClr val="EDF9F9"/>
                </a:highlight>
                <a:latin typeface="Lora"/>
                <a:ea typeface="Lora"/>
                <a:cs typeface="Lora"/>
                <a:sym typeface="Lora"/>
              </a:rPr>
              <a:t>Priapism</a:t>
            </a:r>
            <a:endParaRPr b="1" i="0" sz="2200" u="none" cap="none" strike="noStrike">
              <a:solidFill>
                <a:srgbClr val="006D77"/>
              </a:solidFill>
              <a:highlight>
                <a:srgbClr val="EDF9F9"/>
              </a:highlight>
              <a:latin typeface="Lora"/>
              <a:ea typeface="Lora"/>
              <a:cs typeface="Lora"/>
              <a:sym typeface="Lora"/>
            </a:endParaRPr>
          </a:p>
        </p:txBody>
      </p:sp>
      <p:sp>
        <p:nvSpPr>
          <p:cNvPr id="761" name="Google Shape;761;p27"/>
          <p:cNvSpPr/>
          <p:nvPr/>
        </p:nvSpPr>
        <p:spPr>
          <a:xfrm>
            <a:off x="672825" y="1033600"/>
            <a:ext cx="6230700" cy="461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200"/>
              <a:buFont typeface="Arial"/>
              <a:buNone/>
            </a:pPr>
            <a:r>
              <a:rPr b="1" lang="en-GB" sz="1300">
                <a:latin typeface="Mada"/>
                <a:ea typeface="Mada"/>
                <a:cs typeface="Mada"/>
                <a:sym typeface="Mada"/>
              </a:rPr>
              <a:t>Priapism</a:t>
            </a:r>
            <a:r>
              <a:rPr b="1" i="0" lang="en-GB" sz="1300" u="none" cap="none" strike="noStrike">
                <a:latin typeface="Mada"/>
                <a:ea typeface="Mada"/>
                <a:cs typeface="Mada"/>
                <a:sym typeface="Mada"/>
              </a:rPr>
              <a:t>:</a:t>
            </a:r>
            <a:r>
              <a:rPr b="0" i="0" lang="en-GB" sz="1300" u="none" cap="none" strike="noStrike">
                <a:latin typeface="Mada"/>
                <a:ea typeface="Mada"/>
                <a:cs typeface="Mada"/>
                <a:sym typeface="Mada"/>
              </a:rPr>
              <a:t> </a:t>
            </a:r>
            <a:r>
              <a:rPr lang="en-GB" sz="1300">
                <a:solidFill>
                  <a:schemeClr val="dk1"/>
                </a:solidFill>
                <a:latin typeface="Mada"/>
                <a:ea typeface="Mada"/>
                <a:cs typeface="Mada"/>
                <a:sym typeface="Mada"/>
              </a:rPr>
              <a:t>Persistent erection of the penis for more than </a:t>
            </a:r>
            <a:r>
              <a:rPr b="1" lang="en-GB" sz="1300">
                <a:solidFill>
                  <a:schemeClr val="dk1"/>
                </a:solidFill>
                <a:latin typeface="Mada"/>
                <a:ea typeface="Mada"/>
                <a:cs typeface="Mada"/>
                <a:sym typeface="Mada"/>
              </a:rPr>
              <a:t>4 hours </a:t>
            </a:r>
            <a:r>
              <a:rPr lang="en-GB" sz="1300">
                <a:solidFill>
                  <a:schemeClr val="dk1"/>
                </a:solidFill>
                <a:latin typeface="Mada"/>
                <a:ea typeface="Mada"/>
                <a:cs typeface="Mada"/>
                <a:sym typeface="Mada"/>
              </a:rPr>
              <a:t>that is </a:t>
            </a:r>
            <a:r>
              <a:rPr b="1" lang="en-GB" sz="1300">
                <a:solidFill>
                  <a:schemeClr val="dk1"/>
                </a:solidFill>
                <a:latin typeface="Mada"/>
                <a:ea typeface="Mada"/>
                <a:cs typeface="Mada"/>
                <a:sym typeface="Mada"/>
              </a:rPr>
              <a:t>not</a:t>
            </a:r>
            <a:r>
              <a:rPr lang="en-GB" sz="1300">
                <a:solidFill>
                  <a:schemeClr val="dk1"/>
                </a:solidFill>
                <a:latin typeface="Mada"/>
                <a:ea typeface="Mada"/>
                <a:cs typeface="Mada"/>
                <a:sym typeface="Mada"/>
              </a:rPr>
              <a:t> </a:t>
            </a:r>
            <a:r>
              <a:rPr b="1" lang="en-GB" sz="1300">
                <a:solidFill>
                  <a:schemeClr val="dk1"/>
                </a:solidFill>
                <a:latin typeface="Mada"/>
                <a:ea typeface="Mada"/>
                <a:cs typeface="Mada"/>
                <a:sym typeface="Mada"/>
              </a:rPr>
              <a:t>related or accompanied</a:t>
            </a:r>
            <a:r>
              <a:rPr lang="en-GB" sz="1300">
                <a:solidFill>
                  <a:schemeClr val="dk1"/>
                </a:solidFill>
                <a:latin typeface="Mada"/>
                <a:ea typeface="Mada"/>
                <a:cs typeface="Mada"/>
                <a:sym typeface="Mada"/>
              </a:rPr>
              <a:t> by sexual desire. </a:t>
            </a:r>
            <a:r>
              <a:rPr lang="en-GB" sz="1300">
                <a:solidFill>
                  <a:srgbClr val="6AA84F"/>
                </a:solidFill>
                <a:latin typeface="Mada"/>
                <a:ea typeface="Mada"/>
                <a:cs typeface="Mada"/>
                <a:sym typeface="Mada"/>
              </a:rPr>
              <a:t>Not common, but we see it usually in sickle cell patients.</a:t>
            </a:r>
            <a:endParaRPr>
              <a:solidFill>
                <a:srgbClr val="6AA84F"/>
              </a:solidFill>
            </a:endParaRPr>
          </a:p>
          <a:p>
            <a:pPr indent="0" lvl="0" marL="0" marR="0" rtl="0" algn="ctr">
              <a:lnSpc>
                <a:spcPct val="100000"/>
              </a:lnSpc>
              <a:spcBef>
                <a:spcPts val="0"/>
              </a:spcBef>
              <a:spcAft>
                <a:spcPts val="0"/>
              </a:spcAft>
              <a:buClr>
                <a:srgbClr val="000000"/>
              </a:buClr>
              <a:buSzPts val="1200"/>
              <a:buFont typeface="Arial"/>
              <a:buNone/>
            </a:pPr>
            <a:r>
              <a:t/>
            </a:r>
            <a:endParaRPr sz="13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latin typeface="Mada"/>
              <a:ea typeface="Mada"/>
              <a:cs typeface="Mada"/>
              <a:sym typeface="Mada"/>
            </a:endParaRPr>
          </a:p>
        </p:txBody>
      </p:sp>
      <p:sp>
        <p:nvSpPr>
          <p:cNvPr id="762" name="Google Shape;762;p27"/>
          <p:cNvSpPr/>
          <p:nvPr/>
        </p:nvSpPr>
        <p:spPr>
          <a:xfrm>
            <a:off x="711838" y="1695050"/>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27"/>
          <p:cNvSpPr/>
          <p:nvPr/>
        </p:nvSpPr>
        <p:spPr>
          <a:xfrm>
            <a:off x="725150" y="1701913"/>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764" name="Google Shape;764;p27"/>
          <p:cNvSpPr/>
          <p:nvPr/>
        </p:nvSpPr>
        <p:spPr>
          <a:xfrm>
            <a:off x="722313" y="1768038"/>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765" name="Google Shape;765;p27"/>
          <p:cNvSpPr/>
          <p:nvPr/>
        </p:nvSpPr>
        <p:spPr>
          <a:xfrm>
            <a:off x="1490926" y="1639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766" name="Google Shape;766;p27"/>
          <p:cNvSpPr/>
          <p:nvPr/>
        </p:nvSpPr>
        <p:spPr>
          <a:xfrm>
            <a:off x="3660288" y="1639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767" name="Google Shape;767;p27"/>
          <p:cNvSpPr/>
          <p:nvPr/>
        </p:nvSpPr>
        <p:spPr>
          <a:xfrm>
            <a:off x="6286838" y="1639841"/>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cxnSp>
        <p:nvCxnSpPr>
          <p:cNvPr id="768" name="Google Shape;768;p27"/>
          <p:cNvCxnSpPr/>
          <p:nvPr/>
        </p:nvCxnSpPr>
        <p:spPr>
          <a:xfrm rot="-5400000">
            <a:off x="3126300" y="4635824"/>
            <a:ext cx="362100" cy="911100"/>
          </a:xfrm>
          <a:prstGeom prst="curvedConnector3">
            <a:avLst>
              <a:gd fmla="val 50000" name="adj1"/>
            </a:avLst>
          </a:prstGeom>
          <a:noFill/>
          <a:ln cap="flat" cmpd="sng" w="9525">
            <a:solidFill>
              <a:srgbClr val="B7B7B7"/>
            </a:solidFill>
            <a:prstDash val="solid"/>
            <a:round/>
            <a:headEnd len="med" w="med" type="none"/>
            <a:tailEnd len="med" w="med" type="none"/>
          </a:ln>
        </p:spPr>
      </p:cxnSp>
      <p:cxnSp>
        <p:nvCxnSpPr>
          <p:cNvPr id="769" name="Google Shape;769;p27"/>
          <p:cNvCxnSpPr/>
          <p:nvPr/>
        </p:nvCxnSpPr>
        <p:spPr>
          <a:xfrm flipH="1" rot="5400000">
            <a:off x="4030375" y="4642874"/>
            <a:ext cx="362100" cy="897000"/>
          </a:xfrm>
          <a:prstGeom prst="curvedConnector3">
            <a:avLst>
              <a:gd fmla="val 50000" name="adj1"/>
            </a:avLst>
          </a:prstGeom>
          <a:noFill/>
          <a:ln cap="flat" cmpd="sng" w="9525">
            <a:solidFill>
              <a:srgbClr val="B7B7B7"/>
            </a:solidFill>
            <a:prstDash val="solid"/>
            <a:round/>
            <a:headEnd len="med" w="med" type="none"/>
            <a:tailEnd len="med" w="med" type="none"/>
          </a:ln>
        </p:spPr>
      </p:cxnSp>
      <p:sp>
        <p:nvSpPr>
          <p:cNvPr id="770" name="Google Shape;770;p27"/>
          <p:cNvSpPr/>
          <p:nvPr/>
        </p:nvSpPr>
        <p:spPr>
          <a:xfrm>
            <a:off x="4405725" y="5432625"/>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02</a:t>
            </a:r>
            <a:endParaRPr>
              <a:solidFill>
                <a:srgbClr val="E29578"/>
              </a:solidFill>
            </a:endParaRPr>
          </a:p>
        </p:txBody>
      </p:sp>
      <p:sp>
        <p:nvSpPr>
          <p:cNvPr id="771" name="Google Shape;771;p27"/>
          <p:cNvSpPr/>
          <p:nvPr/>
        </p:nvSpPr>
        <p:spPr>
          <a:xfrm>
            <a:off x="2458375" y="5432625"/>
            <a:ext cx="654000" cy="6540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E29578"/>
                </a:solidFill>
                <a:latin typeface="Montserrat"/>
                <a:ea typeface="Montserrat"/>
                <a:cs typeface="Montserrat"/>
                <a:sym typeface="Montserrat"/>
              </a:rPr>
              <a:t>01</a:t>
            </a:r>
            <a:endParaRPr b="1">
              <a:solidFill>
                <a:srgbClr val="E29578"/>
              </a:solidFill>
              <a:latin typeface="Montserrat"/>
              <a:ea typeface="Montserrat"/>
              <a:cs typeface="Montserrat"/>
              <a:sym typeface="Montserrat"/>
            </a:endParaRPr>
          </a:p>
        </p:txBody>
      </p:sp>
      <p:sp>
        <p:nvSpPr>
          <p:cNvPr id="772" name="Google Shape;772;p27"/>
          <p:cNvSpPr txBox="1"/>
          <p:nvPr/>
        </p:nvSpPr>
        <p:spPr>
          <a:xfrm>
            <a:off x="2205625" y="6263706"/>
            <a:ext cx="11595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Primary</a:t>
            </a:r>
            <a:endParaRPr b="1" sz="1200">
              <a:solidFill>
                <a:srgbClr val="006D77"/>
              </a:solidFill>
              <a:latin typeface="Mada"/>
              <a:ea typeface="Mada"/>
              <a:cs typeface="Mada"/>
              <a:sym typeface="Mada"/>
            </a:endParaRPr>
          </a:p>
        </p:txBody>
      </p:sp>
      <p:sp>
        <p:nvSpPr>
          <p:cNvPr id="773" name="Google Shape;773;p27"/>
          <p:cNvSpPr txBox="1"/>
          <p:nvPr/>
        </p:nvSpPr>
        <p:spPr>
          <a:xfrm>
            <a:off x="4152975" y="6263706"/>
            <a:ext cx="11595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Secondary</a:t>
            </a:r>
            <a:endParaRPr b="1" sz="1200">
              <a:solidFill>
                <a:srgbClr val="006D77"/>
              </a:solidFill>
              <a:latin typeface="Mada"/>
              <a:ea typeface="Mada"/>
              <a:cs typeface="Mada"/>
              <a:sym typeface="Mada"/>
            </a:endParaRPr>
          </a:p>
        </p:txBody>
      </p:sp>
      <p:pic>
        <p:nvPicPr>
          <p:cNvPr id="774" name="Google Shape;774;p27"/>
          <p:cNvPicPr preferRelativeResize="0"/>
          <p:nvPr/>
        </p:nvPicPr>
        <p:blipFill>
          <a:blip r:embed="rId3">
            <a:alphaModFix/>
          </a:blip>
          <a:stretch>
            <a:fillRect/>
          </a:stretch>
        </p:blipFill>
        <p:spPr>
          <a:xfrm>
            <a:off x="556650" y="7994250"/>
            <a:ext cx="485775" cy="361950"/>
          </a:xfrm>
          <a:prstGeom prst="rect">
            <a:avLst/>
          </a:prstGeom>
          <a:noFill/>
          <a:ln>
            <a:noFill/>
          </a:ln>
        </p:spPr>
      </p:pic>
      <p:sp>
        <p:nvSpPr>
          <p:cNvPr id="775" name="Google Shape;775;p27"/>
          <p:cNvSpPr txBox="1"/>
          <p:nvPr/>
        </p:nvSpPr>
        <p:spPr>
          <a:xfrm>
            <a:off x="1029750" y="7941400"/>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Diagnosis</a:t>
            </a:r>
            <a:endParaRPr sz="1700"/>
          </a:p>
        </p:txBody>
      </p:sp>
      <p:pic>
        <p:nvPicPr>
          <p:cNvPr id="776" name="Google Shape;776;p27"/>
          <p:cNvPicPr preferRelativeResize="0"/>
          <p:nvPr/>
        </p:nvPicPr>
        <p:blipFill>
          <a:blip r:embed="rId3">
            <a:alphaModFix/>
          </a:blip>
          <a:stretch>
            <a:fillRect/>
          </a:stretch>
        </p:blipFill>
        <p:spPr>
          <a:xfrm>
            <a:off x="4201725" y="7989875"/>
            <a:ext cx="485775" cy="361950"/>
          </a:xfrm>
          <a:prstGeom prst="rect">
            <a:avLst/>
          </a:prstGeom>
          <a:noFill/>
          <a:ln>
            <a:noFill/>
          </a:ln>
        </p:spPr>
      </p:pic>
      <p:sp>
        <p:nvSpPr>
          <p:cNvPr id="777" name="Google Shape;777;p27"/>
          <p:cNvSpPr txBox="1"/>
          <p:nvPr/>
        </p:nvSpPr>
        <p:spPr>
          <a:xfrm>
            <a:off x="4674825" y="7937025"/>
            <a:ext cx="2670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700">
                <a:solidFill>
                  <a:srgbClr val="006D77"/>
                </a:solidFill>
                <a:latin typeface="Lora"/>
                <a:ea typeface="Lora"/>
                <a:cs typeface="Lora"/>
                <a:sym typeface="Lora"/>
              </a:rPr>
              <a:t>Examination</a:t>
            </a:r>
            <a:endParaRPr sz="1700"/>
          </a:p>
        </p:txBody>
      </p:sp>
      <p:sp>
        <p:nvSpPr>
          <p:cNvPr id="778" name="Google Shape;778;p27"/>
          <p:cNvSpPr txBox="1"/>
          <p:nvPr/>
        </p:nvSpPr>
        <p:spPr>
          <a:xfrm>
            <a:off x="627131" y="8399775"/>
            <a:ext cx="3085500" cy="1149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Usually obvious from history</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Duration of erection &gt;4 hours?</a:t>
            </a:r>
            <a:endParaRPr sz="1200">
              <a:solidFill>
                <a:schemeClr val="dk1"/>
              </a:solidFill>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Is it painful or not?.</a:t>
            </a:r>
            <a:endParaRPr sz="1200">
              <a:solidFill>
                <a:schemeClr val="dk1"/>
              </a:solidFill>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Previous history and treatment of priapism </a:t>
            </a:r>
            <a:r>
              <a:rPr lang="en-GB" sz="1200">
                <a:solidFill>
                  <a:srgbClr val="6AA84F"/>
                </a:solidFill>
                <a:latin typeface="Mada"/>
                <a:ea typeface="Mada"/>
                <a:cs typeface="Mada"/>
                <a:sym typeface="Mada"/>
              </a:rPr>
              <a:t>(sickle cell)</a:t>
            </a:r>
            <a:r>
              <a:rPr lang="en-GB" sz="1200">
                <a:solidFill>
                  <a:schemeClr val="dk1"/>
                </a:solidFill>
                <a:latin typeface="Mada"/>
                <a:ea typeface="Mada"/>
                <a:cs typeface="Mada"/>
                <a:sym typeface="Mada"/>
              </a:rPr>
              <a:t> ?</a:t>
            </a:r>
            <a:endParaRPr sz="1200">
              <a:solidFill>
                <a:schemeClr val="dk1"/>
              </a:solidFill>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Identify any predisposing factors and underlying cause</a:t>
            </a:r>
            <a:endParaRPr sz="1200">
              <a:latin typeface="Mada"/>
              <a:ea typeface="Mada"/>
              <a:cs typeface="Mada"/>
              <a:sym typeface="Mada"/>
            </a:endParaRPr>
          </a:p>
          <a:p>
            <a:pPr indent="0" lvl="0" marL="0" marR="0" rtl="0" algn="l">
              <a:lnSpc>
                <a:spcPct val="100000"/>
              </a:lnSpc>
              <a:spcBef>
                <a:spcPts val="0"/>
              </a:spcBef>
              <a:spcAft>
                <a:spcPts val="0"/>
              </a:spcAft>
              <a:buClr>
                <a:srgbClr val="000000"/>
              </a:buClr>
              <a:buSzPts val="1200"/>
              <a:buFont typeface="Arial"/>
              <a:buNone/>
            </a:pPr>
            <a:r>
              <a:t/>
            </a:r>
            <a:endParaRPr b="0" i="0" sz="1300" u="none" cap="none" strike="noStrike">
              <a:solidFill>
                <a:srgbClr val="000000"/>
              </a:solidFill>
              <a:latin typeface="Mada"/>
              <a:ea typeface="Mada"/>
              <a:cs typeface="Mada"/>
              <a:sym typeface="Mada"/>
            </a:endParaRPr>
          </a:p>
        </p:txBody>
      </p:sp>
      <p:sp>
        <p:nvSpPr>
          <p:cNvPr id="779" name="Google Shape;779;p27"/>
          <p:cNvSpPr txBox="1"/>
          <p:nvPr/>
        </p:nvSpPr>
        <p:spPr>
          <a:xfrm>
            <a:off x="4176450" y="8389700"/>
            <a:ext cx="2820300" cy="626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Erect, tender penis (in low- flow)</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Characteristically the corpora cavernosa are rigid and the glans is flaccid.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Abdomen</a:t>
            </a:r>
            <a:r>
              <a:rPr lang="en-GB" sz="1200">
                <a:solidFill>
                  <a:schemeClr val="dk1"/>
                </a:solidFill>
                <a:latin typeface="Mada"/>
                <a:ea typeface="Mada"/>
                <a:cs typeface="Mada"/>
                <a:sym typeface="Mada"/>
              </a:rPr>
              <a:t> for evidence of </a:t>
            </a:r>
            <a:r>
              <a:rPr b="1" lang="en-GB" sz="1200">
                <a:solidFill>
                  <a:schemeClr val="dk1"/>
                </a:solidFill>
                <a:latin typeface="Mada"/>
                <a:ea typeface="Mada"/>
                <a:cs typeface="Mada"/>
                <a:sym typeface="Mada"/>
              </a:rPr>
              <a:t>malignant</a:t>
            </a:r>
            <a:r>
              <a:rPr lang="en-GB" sz="1200">
                <a:solidFill>
                  <a:schemeClr val="dk1"/>
                </a:solidFill>
                <a:latin typeface="Mada"/>
                <a:ea typeface="Mada"/>
                <a:cs typeface="Mada"/>
                <a:sym typeface="Mada"/>
              </a:rPr>
              <a:t> disease</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DRE: to examine the prostate and </a:t>
            </a:r>
            <a:r>
              <a:rPr b="1" lang="en-GB" sz="1200">
                <a:solidFill>
                  <a:schemeClr val="dk1"/>
                </a:solidFill>
                <a:latin typeface="Mada"/>
                <a:ea typeface="Mada"/>
                <a:cs typeface="Mada"/>
                <a:sym typeface="Mada"/>
              </a:rPr>
              <a:t>check</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anal tone</a:t>
            </a:r>
            <a:r>
              <a:rPr lang="en-GB" sz="1200">
                <a:solidFill>
                  <a:schemeClr val="dk1"/>
                </a:solidFill>
                <a:latin typeface="Mada"/>
                <a:ea typeface="Mada"/>
                <a:cs typeface="Mada"/>
                <a:sym typeface="Mada"/>
              </a:rPr>
              <a:t>.</a:t>
            </a:r>
            <a:endParaRPr sz="1200">
              <a:latin typeface="Mada"/>
              <a:ea typeface="Mada"/>
              <a:cs typeface="Mada"/>
              <a:sym typeface="Mad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3" name="Shape 783"/>
        <p:cNvGrpSpPr/>
        <p:nvPr/>
      </p:nvGrpSpPr>
      <p:grpSpPr>
        <a:xfrm>
          <a:off x="0" y="0"/>
          <a:ext cx="0" cy="0"/>
          <a:chOff x="0" y="0"/>
          <a:chExt cx="0" cy="0"/>
        </a:xfrm>
      </p:grpSpPr>
      <p:sp>
        <p:nvSpPr>
          <p:cNvPr id="784" name="Google Shape;784;p28"/>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785" name="Google Shape;785;p28"/>
          <p:cNvCxnSpPr/>
          <p:nvPr/>
        </p:nvCxnSpPr>
        <p:spPr>
          <a:xfrm>
            <a:off x="2762656" y="827620"/>
            <a:ext cx="2056500" cy="0"/>
          </a:xfrm>
          <a:prstGeom prst="straightConnector1">
            <a:avLst/>
          </a:prstGeom>
          <a:noFill/>
          <a:ln cap="flat" cmpd="sng" w="19050">
            <a:solidFill>
              <a:srgbClr val="83C5BE"/>
            </a:solidFill>
            <a:prstDash val="solid"/>
            <a:round/>
            <a:headEnd len="med" w="med" type="oval"/>
            <a:tailEnd len="med" w="med" type="oval"/>
          </a:ln>
        </p:spPr>
      </p:cxnSp>
      <p:sp>
        <p:nvSpPr>
          <p:cNvPr id="786" name="Google Shape;786;p28"/>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UE : </a:t>
            </a:r>
            <a:r>
              <a:rPr b="1" i="0" lang="en-GB" sz="2200" u="none" cap="none" strike="noStrike">
                <a:solidFill>
                  <a:srgbClr val="006D77"/>
                </a:solidFill>
                <a:highlight>
                  <a:srgbClr val="EDF9F9"/>
                </a:highlight>
                <a:latin typeface="Lora"/>
                <a:ea typeface="Lora"/>
                <a:cs typeface="Lora"/>
                <a:sym typeface="Lora"/>
              </a:rPr>
              <a:t>Priapism</a:t>
            </a:r>
            <a:endParaRPr b="1" i="0" sz="2200" u="none" cap="none" strike="noStrike">
              <a:solidFill>
                <a:srgbClr val="006D77"/>
              </a:solidFill>
              <a:highlight>
                <a:srgbClr val="EDF9F9"/>
              </a:highlight>
              <a:latin typeface="Lora"/>
              <a:ea typeface="Lora"/>
              <a:cs typeface="Lora"/>
              <a:sym typeface="Lora"/>
            </a:endParaRPr>
          </a:p>
        </p:txBody>
      </p:sp>
      <p:grpSp>
        <p:nvGrpSpPr>
          <p:cNvPr id="787" name="Google Shape;787;p28"/>
          <p:cNvGrpSpPr/>
          <p:nvPr/>
        </p:nvGrpSpPr>
        <p:grpSpPr>
          <a:xfrm rot="-5400000">
            <a:off x="1973399" y="2835294"/>
            <a:ext cx="334138" cy="413480"/>
            <a:chOff x="4960900" y="2433225"/>
            <a:chExt cx="48525" cy="60050"/>
          </a:xfrm>
        </p:grpSpPr>
        <p:sp>
          <p:nvSpPr>
            <p:cNvPr id="788" name="Google Shape;788;p2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2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90" name="Google Shape;790;p28"/>
          <p:cNvSpPr txBox="1"/>
          <p:nvPr/>
        </p:nvSpPr>
        <p:spPr>
          <a:xfrm>
            <a:off x="644275" y="1749388"/>
            <a:ext cx="4629900" cy="973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CBC (white cell count and differential, reticulocyte count).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Hemoglobin electrophoresis for sickle cell.</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Urinalysis including urine toxicology </a:t>
            </a:r>
            <a:r>
              <a:rPr lang="en-GB" sz="1200">
                <a:solidFill>
                  <a:srgbClr val="6AA84F"/>
                </a:solidFill>
                <a:latin typeface="Mada"/>
                <a:ea typeface="Mada"/>
                <a:cs typeface="Mada"/>
                <a:sym typeface="Mada"/>
              </a:rPr>
              <a:t>(For drug users-abusers).</a:t>
            </a:r>
            <a:endParaRPr sz="1200">
              <a:solidFill>
                <a:srgbClr val="6AA84F"/>
              </a:solidFill>
              <a:latin typeface="Mada"/>
              <a:ea typeface="Mada"/>
              <a:cs typeface="Mada"/>
              <a:sym typeface="Mada"/>
            </a:endParaRPr>
          </a:p>
        </p:txBody>
      </p:sp>
      <p:cxnSp>
        <p:nvCxnSpPr>
          <p:cNvPr id="791" name="Google Shape;791;p28"/>
          <p:cNvCxnSpPr/>
          <p:nvPr/>
        </p:nvCxnSpPr>
        <p:spPr>
          <a:xfrm>
            <a:off x="644286" y="1487763"/>
            <a:ext cx="0" cy="1295700"/>
          </a:xfrm>
          <a:prstGeom prst="straightConnector1">
            <a:avLst/>
          </a:prstGeom>
          <a:noFill/>
          <a:ln cap="flat" cmpd="sng" w="28575">
            <a:solidFill>
              <a:srgbClr val="FFDDD2"/>
            </a:solidFill>
            <a:prstDash val="solid"/>
            <a:round/>
            <a:headEnd len="med" w="med" type="oval"/>
            <a:tailEnd len="med" w="med" type="oval"/>
          </a:ln>
        </p:spPr>
      </p:cxnSp>
      <p:cxnSp>
        <p:nvCxnSpPr>
          <p:cNvPr id="792" name="Google Shape;792;p28"/>
          <p:cNvCxnSpPr/>
          <p:nvPr/>
        </p:nvCxnSpPr>
        <p:spPr>
          <a:xfrm>
            <a:off x="5371111" y="1487763"/>
            <a:ext cx="0" cy="1295700"/>
          </a:xfrm>
          <a:prstGeom prst="straightConnector1">
            <a:avLst/>
          </a:prstGeom>
          <a:noFill/>
          <a:ln cap="flat" cmpd="sng" w="28575">
            <a:solidFill>
              <a:srgbClr val="FFDDD2"/>
            </a:solidFill>
            <a:prstDash val="solid"/>
            <a:round/>
            <a:headEnd len="med" w="med" type="oval"/>
            <a:tailEnd len="med" w="med" type="oval"/>
          </a:ln>
        </p:spPr>
      </p:cxnSp>
      <p:grpSp>
        <p:nvGrpSpPr>
          <p:cNvPr id="793" name="Google Shape;793;p28"/>
          <p:cNvGrpSpPr/>
          <p:nvPr/>
        </p:nvGrpSpPr>
        <p:grpSpPr>
          <a:xfrm>
            <a:off x="3016074" y="3981669"/>
            <a:ext cx="334138" cy="413480"/>
            <a:chOff x="4960900" y="2433225"/>
            <a:chExt cx="48525" cy="60050"/>
          </a:xfrm>
        </p:grpSpPr>
        <p:sp>
          <p:nvSpPr>
            <p:cNvPr id="794" name="Google Shape;794;p2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2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796" name="Google Shape;796;p28"/>
          <p:cNvCxnSpPr/>
          <p:nvPr/>
        </p:nvCxnSpPr>
        <p:spPr>
          <a:xfrm rot="10800000">
            <a:off x="3794675" y="3132750"/>
            <a:ext cx="3304500" cy="0"/>
          </a:xfrm>
          <a:prstGeom prst="straightConnector1">
            <a:avLst/>
          </a:prstGeom>
          <a:noFill/>
          <a:ln cap="flat" cmpd="sng" w="28575">
            <a:solidFill>
              <a:srgbClr val="FFDDD2"/>
            </a:solidFill>
            <a:prstDash val="solid"/>
            <a:round/>
            <a:headEnd len="med" w="med" type="oval"/>
            <a:tailEnd len="med" w="med" type="oval"/>
          </a:ln>
        </p:spPr>
      </p:cxnSp>
      <p:sp>
        <p:nvSpPr>
          <p:cNvPr id="797" name="Google Shape;797;p28"/>
          <p:cNvSpPr txBox="1"/>
          <p:nvPr/>
        </p:nvSpPr>
        <p:spPr>
          <a:xfrm>
            <a:off x="3927100" y="3268650"/>
            <a:ext cx="3132300" cy="636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Mada"/>
              <a:buChar char="●"/>
            </a:pPr>
            <a:r>
              <a:rPr lang="en-GB" sz="1200">
                <a:solidFill>
                  <a:schemeClr val="dk1"/>
                </a:solidFill>
                <a:latin typeface="Mada"/>
                <a:ea typeface="Mada"/>
                <a:cs typeface="Mada"/>
                <a:sym typeface="Mada"/>
              </a:rPr>
              <a:t>Blood gases taken from either corpora</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It’s a diagnostic &amp; Therapeutic test for priapism.</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We do ABG at the same time of aspirate the blood from corpora.</a:t>
            </a:r>
            <a:endParaRPr sz="1200">
              <a:solidFill>
                <a:srgbClr val="6AA84F"/>
              </a:solidFill>
              <a:latin typeface="Mada"/>
              <a:ea typeface="Mada"/>
              <a:cs typeface="Mada"/>
              <a:sym typeface="Mada"/>
            </a:endParaRPr>
          </a:p>
        </p:txBody>
      </p:sp>
      <p:graphicFrame>
        <p:nvGraphicFramePr>
          <p:cNvPr id="798" name="Google Shape;798;p28"/>
          <p:cNvGraphicFramePr/>
          <p:nvPr/>
        </p:nvGraphicFramePr>
        <p:xfrm>
          <a:off x="3927090" y="4503315"/>
          <a:ext cx="3000000" cy="3000000"/>
        </p:xfrm>
        <a:graphic>
          <a:graphicData uri="http://schemas.openxmlformats.org/drawingml/2006/table">
            <a:tbl>
              <a:tblPr>
                <a:noFill/>
                <a:tableStyleId>{66FF8BA5-E709-430E-A50A-E8DE8A446EC3}</a:tableStyleId>
              </a:tblPr>
              <a:tblGrid>
                <a:gridCol w="612250"/>
                <a:gridCol w="1319700"/>
                <a:gridCol w="1319700"/>
              </a:tblGrid>
              <a:tr h="293925">
                <a:tc>
                  <a:txBody>
                    <a:bodyPr/>
                    <a:lstStyle/>
                    <a:p>
                      <a:pPr indent="0" lvl="0" marL="0" marR="0" rtl="0" algn="l">
                        <a:lnSpc>
                          <a:spcPct val="100000"/>
                        </a:lnSpc>
                        <a:spcBef>
                          <a:spcPts val="0"/>
                        </a:spcBef>
                        <a:spcAft>
                          <a:spcPts val="0"/>
                        </a:spcAft>
                        <a:buClr>
                          <a:srgbClr val="000000"/>
                        </a:buClr>
                        <a:buSzPts val="1400"/>
                        <a:buFont typeface="Arial"/>
                        <a:buNone/>
                      </a:pPr>
                      <a:r>
                        <a:t/>
                      </a:r>
                      <a:endParaRPr sz="1100" u="none" cap="none" strike="noStrike">
                        <a:latin typeface="Mada"/>
                        <a:ea typeface="Mada"/>
                        <a:cs typeface="Mada"/>
                        <a:sym typeface="Mada"/>
                      </a:endParaRPr>
                    </a:p>
                  </a:txBody>
                  <a:tcPr marT="91425" marB="91425" marR="91425" marL="91425">
                    <a:lnL cap="flat" cmpd="sng" w="9525">
                      <a:solidFill>
                        <a:srgbClr val="B7B7B7">
                          <a:alpha val="0"/>
                        </a:srgbClr>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alpha val="0"/>
                        </a:srgbClr>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rgbClr val="E29578"/>
                          </a:solidFill>
                          <a:latin typeface="Mada"/>
                          <a:ea typeface="Mada"/>
                          <a:cs typeface="Mada"/>
                          <a:sym typeface="Mada"/>
                        </a:rPr>
                        <a:t>Low flow (Ischemic)</a:t>
                      </a:r>
                      <a:endParaRPr b="1" sz="1100" u="none" cap="none" strike="noStrike">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c>
                  <a:txBody>
                    <a:bodyPr/>
                    <a:lstStyle/>
                    <a:p>
                      <a:pPr indent="0" lvl="0" marL="0" marR="0" rtl="0" algn="l">
                        <a:lnSpc>
                          <a:spcPct val="100000"/>
                        </a:lnSpc>
                        <a:spcBef>
                          <a:spcPts val="0"/>
                        </a:spcBef>
                        <a:spcAft>
                          <a:spcPts val="0"/>
                        </a:spcAft>
                        <a:buClr>
                          <a:srgbClr val="000000"/>
                        </a:buClr>
                        <a:buSzPts val="1400"/>
                        <a:buFont typeface="Arial"/>
                        <a:buNone/>
                      </a:pPr>
                      <a:r>
                        <a:rPr b="1" lang="en-GB" sz="1100" u="none" cap="none" strike="noStrike">
                          <a:solidFill>
                            <a:srgbClr val="E29578"/>
                          </a:solidFill>
                          <a:latin typeface="Mada"/>
                          <a:ea typeface="Mada"/>
                          <a:cs typeface="Mada"/>
                          <a:sym typeface="Mada"/>
                        </a:rPr>
                        <a:t>High flow (Non-Iscemi</a:t>
                      </a:r>
                      <a:r>
                        <a:rPr b="1" lang="en-GB" sz="1100">
                          <a:solidFill>
                            <a:srgbClr val="E29578"/>
                          </a:solidFill>
                          <a:latin typeface="Mada"/>
                          <a:ea typeface="Mada"/>
                          <a:cs typeface="Mada"/>
                          <a:sym typeface="Mada"/>
                        </a:rPr>
                        <a:t>c)</a:t>
                      </a:r>
                      <a:endParaRPr b="1" sz="1100" u="none" cap="none" strike="noStrike">
                        <a:solidFill>
                          <a:srgbClr val="E29578"/>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r>
              <a:tr h="40415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Blood color</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dark blood</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bright red blood similar to arterial blood at room temperature</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110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PH</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&lt;7.25 (</a:t>
                      </a:r>
                      <a:r>
                        <a:rPr b="1" lang="en-GB" sz="900" u="none" cap="none" strike="noStrike">
                          <a:solidFill>
                            <a:srgbClr val="CC0000"/>
                          </a:solidFill>
                          <a:latin typeface="Mada"/>
                          <a:ea typeface="Mada"/>
                          <a:cs typeface="Mada"/>
                          <a:sym typeface="Mada"/>
                        </a:rPr>
                        <a:t>acidosis</a:t>
                      </a:r>
                      <a:r>
                        <a:rPr lang="en-GB" sz="900" u="none" cap="none" strike="noStrike">
                          <a:latin typeface="Mada"/>
                          <a:ea typeface="Mada"/>
                          <a:cs typeface="Mada"/>
                          <a:sym typeface="Mada"/>
                        </a:rPr>
                        <a:t>)</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 7.4 (normal)</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110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PO2</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pO2 &lt;30 mmHg (hypoxia)</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pO2 &gt;90 mmHg (normal)</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91100">
                <a:tc>
                  <a:txBody>
                    <a:bodyPr/>
                    <a:lstStyle/>
                    <a:p>
                      <a:pPr indent="0" lvl="0" marL="0" marR="0" rtl="0" algn="ctr">
                        <a:lnSpc>
                          <a:spcPct val="100000"/>
                        </a:lnSpc>
                        <a:spcBef>
                          <a:spcPts val="0"/>
                        </a:spcBef>
                        <a:spcAft>
                          <a:spcPts val="0"/>
                        </a:spcAft>
                        <a:buClr>
                          <a:srgbClr val="000000"/>
                        </a:buClr>
                        <a:buSzPts val="1400"/>
                        <a:buFont typeface="Arial"/>
                        <a:buNone/>
                      </a:pPr>
                      <a:r>
                        <a:rPr b="1" lang="en-GB" sz="1100" u="none" cap="none" strike="noStrike">
                          <a:solidFill>
                            <a:srgbClr val="576C77"/>
                          </a:solidFill>
                          <a:latin typeface="Mada"/>
                          <a:ea typeface="Mada"/>
                          <a:cs typeface="Mada"/>
                          <a:sym typeface="Mada"/>
                        </a:rPr>
                        <a:t>PCO2</a:t>
                      </a:r>
                      <a:endParaRPr b="1" sz="1100" u="none" cap="none" strike="noStrike">
                        <a:solidFill>
                          <a:srgbClr val="576C77"/>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DFEBEF"/>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pCO2 &gt;60 mmHg (hypercapnia)</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GB" sz="900" u="none" cap="none" strike="noStrike">
                          <a:latin typeface="Mada"/>
                          <a:ea typeface="Mada"/>
                          <a:cs typeface="Mada"/>
                          <a:sym typeface="Mada"/>
                        </a:rPr>
                        <a:t>pCO2 &lt;40 mmHg (normal)</a:t>
                      </a:r>
                      <a:endParaRPr sz="900" u="none" cap="none" strike="noStrike">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cxnSp>
        <p:nvCxnSpPr>
          <p:cNvPr id="799" name="Google Shape;799;p28"/>
          <p:cNvCxnSpPr/>
          <p:nvPr/>
        </p:nvCxnSpPr>
        <p:spPr>
          <a:xfrm rot="10800000">
            <a:off x="3861025" y="7330636"/>
            <a:ext cx="3317700" cy="0"/>
          </a:xfrm>
          <a:prstGeom prst="straightConnector1">
            <a:avLst/>
          </a:prstGeom>
          <a:noFill/>
          <a:ln cap="flat" cmpd="sng" w="28575">
            <a:solidFill>
              <a:srgbClr val="FFDDD2"/>
            </a:solidFill>
            <a:prstDash val="solid"/>
            <a:round/>
            <a:headEnd len="med" w="med" type="oval"/>
            <a:tailEnd len="med" w="med" type="oval"/>
          </a:ln>
        </p:spPr>
      </p:cxnSp>
      <p:grpSp>
        <p:nvGrpSpPr>
          <p:cNvPr id="800" name="Google Shape;800;p28"/>
          <p:cNvGrpSpPr/>
          <p:nvPr/>
        </p:nvGrpSpPr>
        <p:grpSpPr>
          <a:xfrm rot="5400000">
            <a:off x="1973399" y="5129419"/>
            <a:ext cx="334138" cy="413480"/>
            <a:chOff x="4960900" y="2433225"/>
            <a:chExt cx="48525" cy="60050"/>
          </a:xfrm>
        </p:grpSpPr>
        <p:sp>
          <p:nvSpPr>
            <p:cNvPr id="801" name="Google Shape;801;p2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2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3" name="Google Shape;803;p28"/>
          <p:cNvSpPr txBox="1"/>
          <p:nvPr/>
        </p:nvSpPr>
        <p:spPr>
          <a:xfrm>
            <a:off x="595820" y="5716525"/>
            <a:ext cx="2884200" cy="1173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Color flow duplex ultrasonography in cavernosal arteries </a:t>
            </a:r>
            <a:r>
              <a:rPr lang="en-GB" sz="1200">
                <a:solidFill>
                  <a:srgbClr val="6AA84F"/>
                </a:solidFill>
                <a:latin typeface="Mada"/>
                <a:ea typeface="Mada"/>
                <a:cs typeface="Mada"/>
                <a:sym typeface="Mada"/>
              </a:rPr>
              <a:t>(the best diagnostic method for non-ischemic priapism to detect the fistula);</a:t>
            </a:r>
            <a:endParaRPr sz="1200">
              <a:solidFill>
                <a:srgbClr val="6AA84F"/>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Ischemic (inflow low or nonexistent)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Non-ischemic (inflow normal to high)</a:t>
            </a:r>
            <a:endParaRPr sz="1200">
              <a:solidFill>
                <a:schemeClr val="dk1"/>
              </a:solidFill>
              <a:latin typeface="Mada"/>
              <a:ea typeface="Mada"/>
              <a:cs typeface="Mada"/>
              <a:sym typeface="Mada"/>
            </a:endParaRPr>
          </a:p>
        </p:txBody>
      </p:sp>
      <p:cxnSp>
        <p:nvCxnSpPr>
          <p:cNvPr id="804" name="Google Shape;804;p28"/>
          <p:cNvCxnSpPr/>
          <p:nvPr/>
        </p:nvCxnSpPr>
        <p:spPr>
          <a:xfrm>
            <a:off x="3574711" y="5655613"/>
            <a:ext cx="0" cy="1722000"/>
          </a:xfrm>
          <a:prstGeom prst="straightConnector1">
            <a:avLst/>
          </a:prstGeom>
          <a:noFill/>
          <a:ln cap="flat" cmpd="sng" w="28575">
            <a:solidFill>
              <a:srgbClr val="FFDDD2"/>
            </a:solidFill>
            <a:prstDash val="solid"/>
            <a:round/>
            <a:headEnd len="med" w="med" type="oval"/>
            <a:tailEnd len="med" w="med" type="oval"/>
          </a:ln>
        </p:spPr>
      </p:cxnSp>
      <p:sp>
        <p:nvSpPr>
          <p:cNvPr id="805" name="Google Shape;805;p28"/>
          <p:cNvSpPr txBox="1"/>
          <p:nvPr/>
        </p:nvSpPr>
        <p:spPr>
          <a:xfrm rot="-5400000">
            <a:off x="282975" y="3786125"/>
            <a:ext cx="1849500" cy="6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Investigations</a:t>
            </a:r>
            <a:endParaRPr/>
          </a:p>
        </p:txBody>
      </p:sp>
      <p:sp>
        <p:nvSpPr>
          <p:cNvPr id="806" name="Google Shape;806;p28"/>
          <p:cNvSpPr txBox="1"/>
          <p:nvPr/>
        </p:nvSpPr>
        <p:spPr>
          <a:xfrm rot="-5400000">
            <a:off x="525375" y="8605075"/>
            <a:ext cx="1364700" cy="6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Treatment</a:t>
            </a:r>
            <a:endParaRPr/>
          </a:p>
        </p:txBody>
      </p:sp>
      <p:grpSp>
        <p:nvGrpSpPr>
          <p:cNvPr id="807" name="Google Shape;807;p28"/>
          <p:cNvGrpSpPr/>
          <p:nvPr/>
        </p:nvGrpSpPr>
        <p:grpSpPr>
          <a:xfrm>
            <a:off x="3016074" y="8810544"/>
            <a:ext cx="334138" cy="413480"/>
            <a:chOff x="4960900" y="2433225"/>
            <a:chExt cx="48525" cy="60050"/>
          </a:xfrm>
        </p:grpSpPr>
        <p:sp>
          <p:nvSpPr>
            <p:cNvPr id="808" name="Google Shape;808;p2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2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0" name="Google Shape;810;p28"/>
          <p:cNvSpPr/>
          <p:nvPr/>
        </p:nvSpPr>
        <p:spPr>
          <a:xfrm>
            <a:off x="3967025" y="8103175"/>
            <a:ext cx="3132300" cy="8925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Depends on the type of priapism </a:t>
            </a:r>
            <a:r>
              <a:rPr b="0" i="0" lang="en-GB" sz="1200" u="none" cap="none" strike="noStrike">
                <a:solidFill>
                  <a:srgbClr val="6AA84F"/>
                </a:solidFill>
                <a:latin typeface="Mada"/>
                <a:ea typeface="Mada"/>
                <a:cs typeface="Mada"/>
                <a:sym typeface="Mada"/>
              </a:rPr>
              <a:t>(In sickle cell</a:t>
            </a:r>
            <a:r>
              <a:rPr lang="en-GB" sz="1200">
                <a:solidFill>
                  <a:srgbClr val="6AA84F"/>
                </a:solidFill>
                <a:latin typeface="Mada"/>
                <a:ea typeface="Mada"/>
                <a:cs typeface="Mada"/>
                <a:sym typeface="Mada"/>
              </a:rPr>
              <a:t>: we do oxygenation, hydration, give morphine to decrease the pain &amp; dislodge the clot.)</a:t>
            </a:r>
            <a:endParaRPr b="0" i="0" sz="1200" u="none" cap="none" strike="noStrike">
              <a:solidFill>
                <a:srgbClr val="6AA84F"/>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Conservative treatment should first be tried </a:t>
            </a:r>
            <a:endParaRPr sz="1200">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Medical treatment </a:t>
            </a:r>
            <a:r>
              <a:rPr b="0" i="0" lang="en-GB" sz="1200" u="none" cap="none" strike="noStrike">
                <a:solidFill>
                  <a:srgbClr val="6AA84F"/>
                </a:solidFill>
                <a:latin typeface="Mada"/>
                <a:ea typeface="Mada"/>
                <a:cs typeface="Mada"/>
                <a:sym typeface="Mada"/>
              </a:rPr>
              <a:t>(alpha</a:t>
            </a:r>
            <a:r>
              <a:rPr lang="en-GB" sz="1200">
                <a:solidFill>
                  <a:srgbClr val="6AA84F"/>
                </a:solidFill>
                <a:latin typeface="Mada"/>
                <a:ea typeface="Mada"/>
                <a:cs typeface="Mada"/>
                <a:sym typeface="Mada"/>
              </a:rPr>
              <a:t>-agonist may relieve priapism)</a:t>
            </a:r>
            <a:endParaRPr b="0" i="0" sz="1200" u="none" cap="none" strike="noStrike">
              <a:solidFill>
                <a:srgbClr val="6AA84F"/>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Surgical treatment.</a:t>
            </a:r>
            <a:endParaRPr b="0" i="0" sz="1200" u="none" cap="none" strike="noStrike">
              <a:solidFill>
                <a:srgbClr val="000000"/>
              </a:solidFill>
              <a:latin typeface="Arial"/>
              <a:ea typeface="Arial"/>
              <a:cs typeface="Arial"/>
              <a:sym typeface="Arial"/>
            </a:endParaRPr>
          </a:p>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Treatment of underlying cause</a:t>
            </a:r>
            <a:endParaRPr sz="1200">
              <a:latin typeface="Mada"/>
              <a:ea typeface="Mada"/>
              <a:cs typeface="Mada"/>
              <a:sym typeface="Mada"/>
            </a:endParaRPr>
          </a:p>
        </p:txBody>
      </p:sp>
      <p:cxnSp>
        <p:nvCxnSpPr>
          <p:cNvPr id="811" name="Google Shape;811;p28"/>
          <p:cNvCxnSpPr/>
          <p:nvPr/>
        </p:nvCxnSpPr>
        <p:spPr>
          <a:xfrm>
            <a:off x="611799" y="5655613"/>
            <a:ext cx="0" cy="1741800"/>
          </a:xfrm>
          <a:prstGeom prst="straightConnector1">
            <a:avLst/>
          </a:prstGeom>
          <a:noFill/>
          <a:ln cap="flat" cmpd="sng" w="28575">
            <a:solidFill>
              <a:srgbClr val="FFDDD2"/>
            </a:solidFill>
            <a:prstDash val="solid"/>
            <a:round/>
            <a:headEnd len="med" w="med" type="oval"/>
            <a:tailEnd len="med" w="med" type="oval"/>
          </a:ln>
        </p:spPr>
      </p:cxnSp>
      <p:cxnSp>
        <p:nvCxnSpPr>
          <p:cNvPr id="812" name="Google Shape;812;p28"/>
          <p:cNvCxnSpPr/>
          <p:nvPr/>
        </p:nvCxnSpPr>
        <p:spPr>
          <a:xfrm rot="10800000">
            <a:off x="3861025" y="7963636"/>
            <a:ext cx="3317700" cy="0"/>
          </a:xfrm>
          <a:prstGeom prst="straightConnector1">
            <a:avLst/>
          </a:prstGeom>
          <a:noFill/>
          <a:ln cap="flat" cmpd="sng" w="28575">
            <a:solidFill>
              <a:srgbClr val="EDF9F9"/>
            </a:solidFill>
            <a:prstDash val="solid"/>
            <a:round/>
            <a:headEnd len="med" w="med" type="oval"/>
            <a:tailEnd len="med" w="med" type="oval"/>
          </a:ln>
        </p:spPr>
      </p:cxnSp>
      <p:cxnSp>
        <p:nvCxnSpPr>
          <p:cNvPr id="813" name="Google Shape;813;p28"/>
          <p:cNvCxnSpPr/>
          <p:nvPr/>
        </p:nvCxnSpPr>
        <p:spPr>
          <a:xfrm rot="10800000">
            <a:off x="3927100" y="10121136"/>
            <a:ext cx="3317700" cy="0"/>
          </a:xfrm>
          <a:prstGeom prst="straightConnector1">
            <a:avLst/>
          </a:prstGeom>
          <a:noFill/>
          <a:ln cap="flat" cmpd="sng" w="28575">
            <a:solidFill>
              <a:srgbClr val="EDF9F9"/>
            </a:solidFill>
            <a:prstDash val="solid"/>
            <a:round/>
            <a:headEnd len="med" w="med" type="oval"/>
            <a:tailEnd len="med" w="med" type="oval"/>
          </a:ln>
        </p:spPr>
      </p:cxnSp>
      <p:pic>
        <p:nvPicPr>
          <p:cNvPr id="814" name="Google Shape;814;p28"/>
          <p:cNvPicPr preferRelativeResize="0"/>
          <p:nvPr/>
        </p:nvPicPr>
        <p:blipFill>
          <a:blip r:embed="rId3">
            <a:alphaModFix/>
          </a:blip>
          <a:stretch>
            <a:fillRect/>
          </a:stretch>
        </p:blipFill>
        <p:spPr>
          <a:xfrm>
            <a:off x="1388811" y="3437450"/>
            <a:ext cx="1503300" cy="1503300"/>
          </a:xfrm>
          <a:prstGeom prst="rect">
            <a:avLst/>
          </a:prstGeom>
          <a:noFill/>
          <a:ln>
            <a:noFill/>
          </a:ln>
        </p:spPr>
      </p:pic>
      <p:pic>
        <p:nvPicPr>
          <p:cNvPr id="815" name="Google Shape;815;p28"/>
          <p:cNvPicPr preferRelativeResize="0"/>
          <p:nvPr/>
        </p:nvPicPr>
        <p:blipFill>
          <a:blip r:embed="rId4">
            <a:alphaModFix/>
          </a:blip>
          <a:stretch>
            <a:fillRect/>
          </a:stretch>
        </p:blipFill>
        <p:spPr>
          <a:xfrm>
            <a:off x="1362466" y="8195425"/>
            <a:ext cx="1503300" cy="15033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9" name="Shape 819"/>
        <p:cNvGrpSpPr/>
        <p:nvPr/>
      </p:nvGrpSpPr>
      <p:grpSpPr>
        <a:xfrm>
          <a:off x="0" y="0"/>
          <a:ext cx="0" cy="0"/>
          <a:chOff x="0" y="0"/>
          <a:chExt cx="0" cy="0"/>
        </a:xfrm>
      </p:grpSpPr>
      <p:sp>
        <p:nvSpPr>
          <p:cNvPr id="820" name="Google Shape;820;p29"/>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21" name="Google Shape;821;p29"/>
          <p:cNvCxnSpPr/>
          <p:nvPr/>
        </p:nvCxnSpPr>
        <p:spPr>
          <a:xfrm>
            <a:off x="2762656" y="827620"/>
            <a:ext cx="2056500" cy="0"/>
          </a:xfrm>
          <a:prstGeom prst="straightConnector1">
            <a:avLst/>
          </a:prstGeom>
          <a:noFill/>
          <a:ln cap="flat" cmpd="sng" w="19050">
            <a:solidFill>
              <a:srgbClr val="83C5BE"/>
            </a:solidFill>
            <a:prstDash val="solid"/>
            <a:round/>
            <a:headEnd len="med" w="med" type="oval"/>
            <a:tailEnd len="med" w="med" type="oval"/>
          </a:ln>
        </p:spPr>
      </p:cxnSp>
      <p:sp>
        <p:nvSpPr>
          <p:cNvPr id="822" name="Google Shape;822;p29"/>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Traumatic Ur</a:t>
            </a:r>
            <a:r>
              <a:rPr b="1" lang="en-GB" sz="2200">
                <a:solidFill>
                  <a:srgbClr val="006D77"/>
                </a:solidFill>
                <a:latin typeface="Lora"/>
                <a:ea typeface="Lora"/>
                <a:cs typeface="Lora"/>
                <a:sym typeface="Lora"/>
              </a:rPr>
              <a:t>inary </a:t>
            </a:r>
            <a:r>
              <a:rPr b="1" i="0" lang="en-GB" sz="2200" u="none" cap="none" strike="noStrike">
                <a:solidFill>
                  <a:srgbClr val="006D77"/>
                </a:solidFill>
                <a:latin typeface="Lora"/>
                <a:ea typeface="Lora"/>
                <a:cs typeface="Lora"/>
                <a:sym typeface="Lora"/>
              </a:rPr>
              <a:t>Emergencies : </a:t>
            </a:r>
            <a:r>
              <a:rPr b="1" lang="en-GB" sz="2200">
                <a:solidFill>
                  <a:srgbClr val="006D77"/>
                </a:solidFill>
                <a:highlight>
                  <a:srgbClr val="EDF9F9"/>
                </a:highlight>
                <a:latin typeface="Lora"/>
                <a:ea typeface="Lora"/>
                <a:cs typeface="Lora"/>
                <a:sym typeface="Lora"/>
              </a:rPr>
              <a:t>renal trauma</a:t>
            </a:r>
            <a:endParaRPr b="1" i="0" sz="2200" u="none" cap="none" strike="noStrike">
              <a:solidFill>
                <a:srgbClr val="006D77"/>
              </a:solidFill>
              <a:highlight>
                <a:srgbClr val="EDF9F9"/>
              </a:highlight>
              <a:latin typeface="Lora"/>
              <a:ea typeface="Lora"/>
              <a:cs typeface="Lora"/>
              <a:sym typeface="Lora"/>
            </a:endParaRPr>
          </a:p>
        </p:txBody>
      </p:sp>
      <p:sp>
        <p:nvSpPr>
          <p:cNvPr id="823" name="Google Shape;823;p29"/>
          <p:cNvSpPr/>
          <p:nvPr/>
        </p:nvSpPr>
        <p:spPr>
          <a:xfrm>
            <a:off x="3105489" y="1243884"/>
            <a:ext cx="1399500" cy="468900"/>
          </a:xfrm>
          <a:prstGeom prst="roundRect">
            <a:avLst>
              <a:gd fmla="val 50000" name="adj"/>
            </a:avLst>
          </a:prstGeom>
          <a:solidFill>
            <a:srgbClr val="83C5B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i="0" lang="en-GB" sz="1300" u="none" cap="none" strike="noStrike">
                <a:solidFill>
                  <a:schemeClr val="dk1"/>
                </a:solidFill>
                <a:latin typeface="Mada"/>
                <a:ea typeface="Mada"/>
                <a:cs typeface="Mada"/>
                <a:sym typeface="Mada"/>
              </a:rPr>
              <a:t>Emergencies</a:t>
            </a:r>
            <a:endParaRPr i="0" sz="1300" u="none" cap="none" strike="noStrike">
              <a:solidFill>
                <a:srgbClr val="FFFFFF"/>
              </a:solidFill>
              <a:latin typeface="Mada"/>
              <a:ea typeface="Mada"/>
              <a:cs typeface="Mada"/>
              <a:sym typeface="Mada"/>
            </a:endParaRPr>
          </a:p>
        </p:txBody>
      </p:sp>
      <p:cxnSp>
        <p:nvCxnSpPr>
          <p:cNvPr id="824" name="Google Shape;824;p29"/>
          <p:cNvCxnSpPr>
            <a:stCxn id="823" idx="2"/>
            <a:endCxn id="825" idx="0"/>
          </p:cNvCxnSpPr>
          <p:nvPr/>
        </p:nvCxnSpPr>
        <p:spPr>
          <a:xfrm flipH="1" rot="-5400000">
            <a:off x="4248189" y="1269834"/>
            <a:ext cx="484500" cy="1370400"/>
          </a:xfrm>
          <a:prstGeom prst="bentConnector3">
            <a:avLst>
              <a:gd fmla="val 49992" name="adj1"/>
            </a:avLst>
          </a:prstGeom>
          <a:noFill/>
          <a:ln cap="flat" cmpd="sng" w="19050">
            <a:solidFill>
              <a:srgbClr val="FFDDD2"/>
            </a:solidFill>
            <a:prstDash val="solid"/>
            <a:round/>
            <a:headEnd len="sm" w="sm" type="none"/>
            <a:tailEnd len="sm" w="sm" type="none"/>
          </a:ln>
        </p:spPr>
      </p:cxnSp>
      <p:cxnSp>
        <p:nvCxnSpPr>
          <p:cNvPr id="826" name="Google Shape;826;p29"/>
          <p:cNvCxnSpPr>
            <a:stCxn id="827" idx="0"/>
            <a:endCxn id="823" idx="2"/>
          </p:cNvCxnSpPr>
          <p:nvPr/>
        </p:nvCxnSpPr>
        <p:spPr>
          <a:xfrm rot="-5400000">
            <a:off x="2863537" y="1255357"/>
            <a:ext cx="484500" cy="1399200"/>
          </a:xfrm>
          <a:prstGeom prst="bentConnector3">
            <a:avLst>
              <a:gd fmla="val 49992" name="adj1"/>
            </a:avLst>
          </a:prstGeom>
          <a:noFill/>
          <a:ln cap="flat" cmpd="sng" w="19050">
            <a:solidFill>
              <a:srgbClr val="FFDDD2"/>
            </a:solidFill>
            <a:prstDash val="solid"/>
            <a:round/>
            <a:headEnd len="sm" w="sm" type="none"/>
            <a:tailEnd len="sm" w="sm" type="none"/>
          </a:ln>
        </p:spPr>
      </p:cxnSp>
      <p:cxnSp>
        <p:nvCxnSpPr>
          <p:cNvPr id="828" name="Google Shape;828;p29"/>
          <p:cNvCxnSpPr>
            <a:stCxn id="827" idx="2"/>
            <a:endCxn id="829" idx="0"/>
          </p:cNvCxnSpPr>
          <p:nvPr/>
        </p:nvCxnSpPr>
        <p:spPr>
          <a:xfrm flipH="1" rot="-5400000">
            <a:off x="2494537" y="2577757"/>
            <a:ext cx="484500" cy="661200"/>
          </a:xfrm>
          <a:prstGeom prst="bentConnector3">
            <a:avLst>
              <a:gd fmla="val 49992" name="adj1"/>
            </a:avLst>
          </a:prstGeom>
          <a:noFill/>
          <a:ln cap="flat" cmpd="sng" w="19050">
            <a:solidFill>
              <a:srgbClr val="FFDDD2"/>
            </a:solidFill>
            <a:prstDash val="solid"/>
            <a:round/>
            <a:headEnd len="sm" w="sm" type="none"/>
            <a:tailEnd len="sm" w="sm" type="none"/>
          </a:ln>
        </p:spPr>
      </p:cxnSp>
      <p:cxnSp>
        <p:nvCxnSpPr>
          <p:cNvPr id="830" name="Google Shape;830;p29"/>
          <p:cNvCxnSpPr>
            <a:stCxn id="831" idx="0"/>
            <a:endCxn id="827" idx="2"/>
          </p:cNvCxnSpPr>
          <p:nvPr/>
        </p:nvCxnSpPr>
        <p:spPr>
          <a:xfrm rot="-5400000">
            <a:off x="1833384" y="2577680"/>
            <a:ext cx="484500" cy="661200"/>
          </a:xfrm>
          <a:prstGeom prst="bentConnector3">
            <a:avLst>
              <a:gd fmla="val 49992" name="adj1"/>
            </a:avLst>
          </a:prstGeom>
          <a:noFill/>
          <a:ln cap="flat" cmpd="sng" w="19050">
            <a:solidFill>
              <a:srgbClr val="FFDDD2"/>
            </a:solidFill>
            <a:prstDash val="solid"/>
            <a:round/>
            <a:headEnd len="sm" w="sm" type="none"/>
            <a:tailEnd len="sm" w="sm" type="none"/>
          </a:ln>
        </p:spPr>
      </p:cxnSp>
      <p:cxnSp>
        <p:nvCxnSpPr>
          <p:cNvPr id="832" name="Google Shape;832;p29"/>
          <p:cNvCxnSpPr>
            <a:stCxn id="825" idx="2"/>
            <a:endCxn id="833" idx="0"/>
          </p:cNvCxnSpPr>
          <p:nvPr/>
        </p:nvCxnSpPr>
        <p:spPr>
          <a:xfrm flipH="1" rot="-5400000">
            <a:off x="5263988" y="2577757"/>
            <a:ext cx="484500" cy="661200"/>
          </a:xfrm>
          <a:prstGeom prst="bentConnector3">
            <a:avLst>
              <a:gd fmla="val 49992" name="adj1"/>
            </a:avLst>
          </a:prstGeom>
          <a:noFill/>
          <a:ln cap="flat" cmpd="sng" w="19050">
            <a:solidFill>
              <a:srgbClr val="FFDDD2"/>
            </a:solidFill>
            <a:prstDash val="solid"/>
            <a:round/>
            <a:headEnd len="sm" w="sm" type="none"/>
            <a:tailEnd len="sm" w="sm" type="none"/>
          </a:ln>
        </p:spPr>
      </p:cxnSp>
      <p:cxnSp>
        <p:nvCxnSpPr>
          <p:cNvPr id="834" name="Google Shape;834;p29"/>
          <p:cNvCxnSpPr>
            <a:stCxn id="835" idx="0"/>
            <a:endCxn id="825" idx="2"/>
          </p:cNvCxnSpPr>
          <p:nvPr/>
        </p:nvCxnSpPr>
        <p:spPr>
          <a:xfrm rot="-5400000">
            <a:off x="4602842" y="2577680"/>
            <a:ext cx="484500" cy="661200"/>
          </a:xfrm>
          <a:prstGeom prst="bentConnector3">
            <a:avLst>
              <a:gd fmla="val 49992" name="adj1"/>
            </a:avLst>
          </a:prstGeom>
          <a:noFill/>
          <a:ln cap="flat" cmpd="sng" w="19050">
            <a:solidFill>
              <a:srgbClr val="FFDDD2"/>
            </a:solidFill>
            <a:prstDash val="solid"/>
            <a:round/>
            <a:headEnd len="sm" w="sm" type="none"/>
            <a:tailEnd len="sm" w="sm" type="none"/>
          </a:ln>
        </p:spPr>
      </p:cxnSp>
      <p:cxnSp>
        <p:nvCxnSpPr>
          <p:cNvPr id="836" name="Google Shape;836;p29"/>
          <p:cNvCxnSpPr>
            <a:stCxn id="837" idx="2"/>
          </p:cNvCxnSpPr>
          <p:nvPr/>
        </p:nvCxnSpPr>
        <p:spPr>
          <a:xfrm rot="-5400000">
            <a:off x="5102920" y="4431424"/>
            <a:ext cx="925500" cy="661200"/>
          </a:xfrm>
          <a:prstGeom prst="bentConnector5">
            <a:avLst>
              <a:gd fmla="val -25729" name="adj1"/>
              <a:gd fmla="val 126985" name="adj2"/>
              <a:gd fmla="val 81799" name="adj3"/>
            </a:avLst>
          </a:prstGeom>
          <a:noFill/>
          <a:ln cap="flat" cmpd="sng" w="19050">
            <a:solidFill>
              <a:srgbClr val="FFDDD2"/>
            </a:solidFill>
            <a:prstDash val="solid"/>
            <a:round/>
            <a:headEnd len="sm" w="sm" type="none"/>
            <a:tailEnd len="sm" w="sm" type="none"/>
          </a:ln>
        </p:spPr>
      </p:cxnSp>
      <p:cxnSp>
        <p:nvCxnSpPr>
          <p:cNvPr id="838" name="Google Shape;838;p29"/>
          <p:cNvCxnSpPr>
            <a:endCxn id="837" idx="2"/>
          </p:cNvCxnSpPr>
          <p:nvPr/>
        </p:nvCxnSpPr>
        <p:spPr>
          <a:xfrm flipH="1" rot="-5400000">
            <a:off x="4441720" y="4431424"/>
            <a:ext cx="925500" cy="661200"/>
          </a:xfrm>
          <a:prstGeom prst="bentConnector5">
            <a:avLst>
              <a:gd fmla="val 18201" name="adj1"/>
              <a:gd fmla="val -26985" name="adj2"/>
              <a:gd fmla="val 125729" name="adj3"/>
            </a:avLst>
          </a:prstGeom>
          <a:noFill/>
          <a:ln cap="flat" cmpd="sng" w="19050">
            <a:solidFill>
              <a:srgbClr val="FFDDD2"/>
            </a:solidFill>
            <a:prstDash val="solid"/>
            <a:round/>
            <a:headEnd len="sm" w="sm" type="none"/>
            <a:tailEnd len="sm" w="sm" type="none"/>
          </a:ln>
        </p:spPr>
      </p:cxnSp>
      <p:cxnSp>
        <p:nvCxnSpPr>
          <p:cNvPr id="839" name="Google Shape;839;p29"/>
          <p:cNvCxnSpPr>
            <a:stCxn id="840" idx="2"/>
          </p:cNvCxnSpPr>
          <p:nvPr/>
        </p:nvCxnSpPr>
        <p:spPr>
          <a:xfrm rot="-5400000">
            <a:off x="2333824" y="4371574"/>
            <a:ext cx="805800" cy="661200"/>
          </a:xfrm>
          <a:prstGeom prst="bentConnector5">
            <a:avLst>
              <a:gd fmla="val -29551" name="adj1"/>
              <a:gd fmla="val 126985" name="adj2"/>
              <a:gd fmla="val 79095" name="adj3"/>
            </a:avLst>
          </a:prstGeom>
          <a:noFill/>
          <a:ln cap="flat" cmpd="sng" w="19050">
            <a:solidFill>
              <a:srgbClr val="FFDDD2"/>
            </a:solidFill>
            <a:prstDash val="solid"/>
            <a:round/>
            <a:headEnd len="sm" w="sm" type="none"/>
            <a:tailEnd len="sm" w="sm" type="none"/>
          </a:ln>
        </p:spPr>
      </p:cxnSp>
      <p:cxnSp>
        <p:nvCxnSpPr>
          <p:cNvPr id="841" name="Google Shape;841;p29"/>
          <p:cNvCxnSpPr>
            <a:endCxn id="840" idx="2"/>
          </p:cNvCxnSpPr>
          <p:nvPr/>
        </p:nvCxnSpPr>
        <p:spPr>
          <a:xfrm flipH="1" rot="-5400000">
            <a:off x="1672624" y="4371574"/>
            <a:ext cx="805800" cy="661200"/>
          </a:xfrm>
          <a:prstGeom prst="bentConnector5">
            <a:avLst>
              <a:gd fmla="val 20905" name="adj1"/>
              <a:gd fmla="val -26985" name="adj2"/>
              <a:gd fmla="val 129551" name="adj3"/>
            </a:avLst>
          </a:prstGeom>
          <a:noFill/>
          <a:ln cap="flat" cmpd="sng" w="19050">
            <a:solidFill>
              <a:srgbClr val="FFDDD2"/>
            </a:solidFill>
            <a:prstDash val="solid"/>
            <a:round/>
            <a:headEnd len="sm" w="sm" type="none"/>
            <a:tailEnd len="sm" w="sm" type="none"/>
          </a:ln>
        </p:spPr>
      </p:cxnSp>
      <p:cxnSp>
        <p:nvCxnSpPr>
          <p:cNvPr id="842" name="Google Shape;842;p29"/>
          <p:cNvCxnSpPr>
            <a:endCxn id="843" idx="0"/>
          </p:cNvCxnSpPr>
          <p:nvPr/>
        </p:nvCxnSpPr>
        <p:spPr>
          <a:xfrm flipH="1" rot="-5400000">
            <a:off x="5279497" y="3420748"/>
            <a:ext cx="753600" cy="360600"/>
          </a:xfrm>
          <a:prstGeom prst="bentConnector3">
            <a:avLst>
              <a:gd fmla="val 50000" name="adj1"/>
            </a:avLst>
          </a:prstGeom>
          <a:noFill/>
          <a:ln cap="flat" cmpd="sng" w="19050">
            <a:solidFill>
              <a:srgbClr val="FFDDD2"/>
            </a:solidFill>
            <a:prstDash val="solid"/>
            <a:round/>
            <a:headEnd len="sm" w="sm" type="none"/>
            <a:tailEnd len="sm" w="sm" type="none"/>
          </a:ln>
        </p:spPr>
      </p:cxnSp>
      <p:cxnSp>
        <p:nvCxnSpPr>
          <p:cNvPr id="844" name="Google Shape;844;p29"/>
          <p:cNvCxnSpPr>
            <a:stCxn id="845" idx="0"/>
          </p:cNvCxnSpPr>
          <p:nvPr/>
        </p:nvCxnSpPr>
        <p:spPr>
          <a:xfrm rot="-5400000">
            <a:off x="4280795" y="3384298"/>
            <a:ext cx="827100" cy="360000"/>
          </a:xfrm>
          <a:prstGeom prst="bentConnector3">
            <a:avLst>
              <a:gd fmla="val 50000" name="adj1"/>
            </a:avLst>
          </a:prstGeom>
          <a:noFill/>
          <a:ln cap="flat" cmpd="sng" w="19050">
            <a:solidFill>
              <a:srgbClr val="FFDDD2"/>
            </a:solidFill>
            <a:prstDash val="solid"/>
            <a:round/>
            <a:headEnd len="sm" w="sm" type="none"/>
            <a:tailEnd len="sm" w="sm" type="none"/>
          </a:ln>
        </p:spPr>
      </p:cxnSp>
      <p:cxnSp>
        <p:nvCxnSpPr>
          <p:cNvPr id="846" name="Google Shape;846;p29"/>
          <p:cNvCxnSpPr>
            <a:endCxn id="847" idx="0"/>
          </p:cNvCxnSpPr>
          <p:nvPr/>
        </p:nvCxnSpPr>
        <p:spPr>
          <a:xfrm flipH="1" rot="-5400000">
            <a:off x="2443700" y="3354298"/>
            <a:ext cx="827100" cy="420000"/>
          </a:xfrm>
          <a:prstGeom prst="bentConnector3">
            <a:avLst>
              <a:gd fmla="val 50000" name="adj1"/>
            </a:avLst>
          </a:prstGeom>
          <a:noFill/>
          <a:ln cap="flat" cmpd="sng" w="19050">
            <a:solidFill>
              <a:srgbClr val="FFDDD2"/>
            </a:solidFill>
            <a:prstDash val="solid"/>
            <a:round/>
            <a:headEnd len="sm" w="sm" type="none"/>
            <a:tailEnd len="sm" w="sm" type="none"/>
          </a:ln>
        </p:spPr>
      </p:cxnSp>
      <p:cxnSp>
        <p:nvCxnSpPr>
          <p:cNvPr id="848" name="Google Shape;848;p29"/>
          <p:cNvCxnSpPr>
            <a:stCxn id="849" idx="0"/>
          </p:cNvCxnSpPr>
          <p:nvPr/>
        </p:nvCxnSpPr>
        <p:spPr>
          <a:xfrm rot="-5400000">
            <a:off x="1473948" y="3406198"/>
            <a:ext cx="842700" cy="300600"/>
          </a:xfrm>
          <a:prstGeom prst="bentConnector3">
            <a:avLst>
              <a:gd fmla="val 50000" name="adj1"/>
            </a:avLst>
          </a:prstGeom>
          <a:noFill/>
          <a:ln cap="flat" cmpd="sng" w="19050">
            <a:solidFill>
              <a:srgbClr val="FFDDD2"/>
            </a:solidFill>
            <a:prstDash val="solid"/>
            <a:round/>
            <a:headEnd len="sm" w="sm" type="none"/>
            <a:tailEnd len="sm" w="sm" type="none"/>
          </a:ln>
        </p:spPr>
      </p:cxnSp>
      <p:sp>
        <p:nvSpPr>
          <p:cNvPr id="849" name="Google Shape;849;p29"/>
          <p:cNvSpPr/>
          <p:nvPr/>
        </p:nvSpPr>
        <p:spPr>
          <a:xfrm>
            <a:off x="1143498" y="39778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Urinary Retention</a:t>
            </a:r>
            <a:endParaRPr/>
          </a:p>
        </p:txBody>
      </p:sp>
      <p:sp>
        <p:nvSpPr>
          <p:cNvPr id="847" name="Google Shape;847;p29"/>
          <p:cNvSpPr/>
          <p:nvPr/>
        </p:nvSpPr>
        <p:spPr>
          <a:xfrm>
            <a:off x="2465750" y="39778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Acute Scrotum</a:t>
            </a:r>
            <a:endParaRPr/>
          </a:p>
        </p:txBody>
      </p:sp>
      <p:sp>
        <p:nvSpPr>
          <p:cNvPr id="845" name="Google Shape;845;p29"/>
          <p:cNvSpPr/>
          <p:nvPr/>
        </p:nvSpPr>
        <p:spPr>
          <a:xfrm>
            <a:off x="3912845" y="39778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Bladder Trauma</a:t>
            </a:r>
            <a:endParaRPr/>
          </a:p>
        </p:txBody>
      </p:sp>
      <p:sp>
        <p:nvSpPr>
          <p:cNvPr id="843" name="Google Shape;843;p29"/>
          <p:cNvSpPr/>
          <p:nvPr/>
        </p:nvSpPr>
        <p:spPr>
          <a:xfrm>
            <a:off x="5235097" y="39778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Urethral Injury</a:t>
            </a:r>
            <a:endParaRPr/>
          </a:p>
        </p:txBody>
      </p:sp>
      <p:sp>
        <p:nvSpPr>
          <p:cNvPr id="840" name="Google Shape;840;p29"/>
          <p:cNvSpPr/>
          <p:nvPr/>
        </p:nvSpPr>
        <p:spPr>
          <a:xfrm>
            <a:off x="1804624" y="4636174"/>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Priapism</a:t>
            </a:r>
            <a:endParaRPr b="0" baseline="30000" i="0" sz="1300" u="none" cap="none" strike="noStrike">
              <a:solidFill>
                <a:srgbClr val="000000"/>
              </a:solidFill>
              <a:latin typeface="Mada"/>
              <a:ea typeface="Mada"/>
              <a:cs typeface="Mada"/>
              <a:sym typeface="Mada"/>
            </a:endParaRPr>
          </a:p>
        </p:txBody>
      </p:sp>
      <p:sp>
        <p:nvSpPr>
          <p:cNvPr id="837" name="Google Shape;837;p29"/>
          <p:cNvSpPr/>
          <p:nvPr/>
        </p:nvSpPr>
        <p:spPr>
          <a:xfrm>
            <a:off x="4633570" y="4636174"/>
            <a:ext cx="1203000" cy="5886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External Genital Injury</a:t>
            </a:r>
            <a:endParaRPr/>
          </a:p>
        </p:txBody>
      </p:sp>
      <p:sp>
        <p:nvSpPr>
          <p:cNvPr id="829" name="Google Shape;829;p29"/>
          <p:cNvSpPr/>
          <p:nvPr/>
        </p:nvSpPr>
        <p:spPr>
          <a:xfrm>
            <a:off x="2465838" y="31505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Renal Colic</a:t>
            </a:r>
            <a:endParaRPr/>
          </a:p>
        </p:txBody>
      </p:sp>
      <p:sp>
        <p:nvSpPr>
          <p:cNvPr id="831" name="Google Shape;831;p29"/>
          <p:cNvSpPr/>
          <p:nvPr/>
        </p:nvSpPr>
        <p:spPr>
          <a:xfrm>
            <a:off x="1143534" y="31505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Haematuria</a:t>
            </a:r>
            <a:endParaRPr/>
          </a:p>
        </p:txBody>
      </p:sp>
      <p:sp>
        <p:nvSpPr>
          <p:cNvPr id="835" name="Google Shape;835;p29"/>
          <p:cNvSpPr/>
          <p:nvPr/>
        </p:nvSpPr>
        <p:spPr>
          <a:xfrm>
            <a:off x="3912992" y="31505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Renal Trauma</a:t>
            </a:r>
            <a:endParaRPr/>
          </a:p>
        </p:txBody>
      </p:sp>
      <p:sp>
        <p:nvSpPr>
          <p:cNvPr id="833" name="Google Shape;833;p29"/>
          <p:cNvSpPr/>
          <p:nvPr/>
        </p:nvSpPr>
        <p:spPr>
          <a:xfrm>
            <a:off x="5235295" y="31505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Ureteral Injury</a:t>
            </a:r>
            <a:endParaRPr/>
          </a:p>
        </p:txBody>
      </p:sp>
      <p:sp>
        <p:nvSpPr>
          <p:cNvPr id="825" name="Google Shape;825;p29"/>
          <p:cNvSpPr/>
          <p:nvPr/>
        </p:nvSpPr>
        <p:spPr>
          <a:xfrm>
            <a:off x="4574138" y="2197207"/>
            <a:ext cx="120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chemeClr val="dk1"/>
                </a:solidFill>
                <a:latin typeface="Mada"/>
                <a:ea typeface="Mada"/>
                <a:cs typeface="Mada"/>
                <a:sym typeface="Mada"/>
              </a:rPr>
              <a:t>Traumatic</a:t>
            </a:r>
            <a:endParaRPr b="0" i="0" sz="1300" u="none" cap="none" strike="noStrike">
              <a:solidFill>
                <a:srgbClr val="FFFFFF"/>
              </a:solidFill>
              <a:latin typeface="Bree Serif"/>
              <a:ea typeface="Bree Serif"/>
              <a:cs typeface="Bree Serif"/>
              <a:sym typeface="Bree Serif"/>
            </a:endParaRPr>
          </a:p>
        </p:txBody>
      </p:sp>
      <p:sp>
        <p:nvSpPr>
          <p:cNvPr id="827" name="Google Shape;827;p29"/>
          <p:cNvSpPr/>
          <p:nvPr/>
        </p:nvSpPr>
        <p:spPr>
          <a:xfrm>
            <a:off x="1804687" y="2197207"/>
            <a:ext cx="120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chemeClr val="dk1"/>
                </a:solidFill>
                <a:latin typeface="Mada"/>
                <a:ea typeface="Mada"/>
                <a:cs typeface="Mada"/>
                <a:sym typeface="Mada"/>
              </a:rPr>
              <a:t>Non- Traumatic</a:t>
            </a:r>
            <a:endParaRPr b="0" i="0" sz="1300" u="none" cap="none" strike="noStrike">
              <a:solidFill>
                <a:srgbClr val="FFFFFF"/>
              </a:solidFill>
              <a:latin typeface="Bree Serif"/>
              <a:ea typeface="Bree Serif"/>
              <a:cs typeface="Bree Serif"/>
              <a:sym typeface="Bree Serif"/>
            </a:endParaRPr>
          </a:p>
        </p:txBody>
      </p:sp>
      <p:pic>
        <p:nvPicPr>
          <p:cNvPr id="850" name="Google Shape;850;p29"/>
          <p:cNvPicPr preferRelativeResize="0"/>
          <p:nvPr/>
        </p:nvPicPr>
        <p:blipFill>
          <a:blip r:embed="rId3">
            <a:alphaModFix/>
          </a:blip>
          <a:stretch>
            <a:fillRect/>
          </a:stretch>
        </p:blipFill>
        <p:spPr>
          <a:xfrm>
            <a:off x="1175391" y="1065109"/>
            <a:ext cx="1218085" cy="671769"/>
          </a:xfrm>
          <a:prstGeom prst="rect">
            <a:avLst/>
          </a:prstGeom>
          <a:noFill/>
          <a:ln>
            <a:noFill/>
          </a:ln>
        </p:spPr>
      </p:pic>
      <p:sp>
        <p:nvSpPr>
          <p:cNvPr id="851" name="Google Shape;851;p29"/>
          <p:cNvSpPr/>
          <p:nvPr/>
        </p:nvSpPr>
        <p:spPr>
          <a:xfrm>
            <a:off x="1034061" y="974400"/>
            <a:ext cx="1451700" cy="842700"/>
          </a:xfrm>
          <a:prstGeom prst="rect">
            <a:avLst/>
          </a:prstGeom>
          <a:noFill/>
          <a:ln cap="flat" cmpd="sng" w="9525">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29"/>
          <p:cNvSpPr/>
          <p:nvPr/>
        </p:nvSpPr>
        <p:spPr>
          <a:xfrm>
            <a:off x="4986611" y="1003050"/>
            <a:ext cx="1451700" cy="842700"/>
          </a:xfrm>
          <a:prstGeom prst="rect">
            <a:avLst/>
          </a:prstGeom>
          <a:noFill/>
          <a:ln cap="flat" cmpd="sng" w="9525">
            <a:solidFill>
              <a:srgbClr val="F9BDA5"/>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3" name="Google Shape;853;p29"/>
          <p:cNvPicPr preferRelativeResize="0"/>
          <p:nvPr/>
        </p:nvPicPr>
        <p:blipFill>
          <a:blip r:embed="rId4">
            <a:alphaModFix/>
          </a:blip>
          <a:stretch>
            <a:fillRect/>
          </a:stretch>
        </p:blipFill>
        <p:spPr>
          <a:xfrm>
            <a:off x="5277155" y="1104876"/>
            <a:ext cx="896740" cy="671775"/>
          </a:xfrm>
          <a:prstGeom prst="rect">
            <a:avLst/>
          </a:prstGeom>
          <a:noFill/>
          <a:ln>
            <a:noFill/>
          </a:ln>
        </p:spPr>
      </p:pic>
      <p:sp>
        <p:nvSpPr>
          <p:cNvPr id="854" name="Google Shape;854;p29"/>
          <p:cNvSpPr/>
          <p:nvPr/>
        </p:nvSpPr>
        <p:spPr>
          <a:xfrm>
            <a:off x="547800" y="5555725"/>
            <a:ext cx="6486201" cy="1273880"/>
          </a:xfrm>
          <a:custGeom>
            <a:rect b="b" l="l" r="r" t="t"/>
            <a:pathLst>
              <a:path extrusionOk="0" h="80371" w="217932">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29"/>
          <p:cNvSpPr txBox="1"/>
          <p:nvPr/>
        </p:nvSpPr>
        <p:spPr>
          <a:xfrm>
            <a:off x="906125" y="5726976"/>
            <a:ext cx="5735700" cy="986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kidneys relatively protected from traumatic injuries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considerable degree of force is usually required to injure a kidney.</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highlight>
                  <a:srgbClr val="FFFFFF"/>
                </a:highlight>
                <a:latin typeface="Mada"/>
                <a:ea typeface="Mada"/>
                <a:cs typeface="Mada"/>
                <a:sym typeface="Mada"/>
              </a:rPr>
              <a:t>The kidneys are anatomically well protected ( by the vertebral column &amp; Rib cage ) any injury to the kidney especially when it's blunt it should be massive or rapid accelerated and decelerated injury.</a:t>
            </a:r>
            <a:endParaRPr sz="1100">
              <a:solidFill>
                <a:srgbClr val="6AA84F"/>
              </a:solidFill>
              <a:latin typeface="Mada"/>
              <a:ea typeface="Mada"/>
              <a:cs typeface="Mada"/>
              <a:sym typeface="Mada"/>
            </a:endParaRPr>
          </a:p>
        </p:txBody>
      </p:sp>
      <p:grpSp>
        <p:nvGrpSpPr>
          <p:cNvPr id="856" name="Google Shape;856;p29"/>
          <p:cNvGrpSpPr/>
          <p:nvPr/>
        </p:nvGrpSpPr>
        <p:grpSpPr>
          <a:xfrm rot="5400000">
            <a:off x="1819249" y="6968769"/>
            <a:ext cx="334138" cy="413480"/>
            <a:chOff x="4960900" y="2433225"/>
            <a:chExt cx="48525" cy="60050"/>
          </a:xfrm>
        </p:grpSpPr>
        <p:sp>
          <p:nvSpPr>
            <p:cNvPr id="857" name="Google Shape;857;p2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2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9" name="Google Shape;859;p29"/>
          <p:cNvGrpSpPr/>
          <p:nvPr/>
        </p:nvGrpSpPr>
        <p:grpSpPr>
          <a:xfrm rot="5400000">
            <a:off x="5280986" y="6968769"/>
            <a:ext cx="334138" cy="413480"/>
            <a:chOff x="4960900" y="2433225"/>
            <a:chExt cx="48525" cy="60050"/>
          </a:xfrm>
        </p:grpSpPr>
        <p:sp>
          <p:nvSpPr>
            <p:cNvPr id="860" name="Google Shape;860;p2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2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2" name="Google Shape;862;p29"/>
          <p:cNvSpPr txBox="1"/>
          <p:nvPr/>
        </p:nvSpPr>
        <p:spPr>
          <a:xfrm>
            <a:off x="2868638" y="7015225"/>
            <a:ext cx="1849500" cy="6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Mechanism of renal trauma</a:t>
            </a:r>
            <a:endParaRPr/>
          </a:p>
        </p:txBody>
      </p:sp>
      <p:sp>
        <p:nvSpPr>
          <p:cNvPr id="863" name="Google Shape;863;p29"/>
          <p:cNvSpPr txBox="1"/>
          <p:nvPr/>
        </p:nvSpPr>
        <p:spPr>
          <a:xfrm>
            <a:off x="590725" y="7445850"/>
            <a:ext cx="2809500" cy="127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chemeClr val="dk1"/>
                </a:solidFill>
                <a:latin typeface="Mada"/>
                <a:ea typeface="Mada"/>
                <a:cs typeface="Mada"/>
                <a:sym typeface="Mada"/>
              </a:rPr>
              <a:t>Blunt</a:t>
            </a:r>
            <a:r>
              <a:rPr lang="en-GB" sz="1300">
                <a:solidFill>
                  <a:schemeClr val="dk1"/>
                </a:solidFill>
                <a:latin typeface="Mada"/>
                <a:ea typeface="Mada"/>
                <a:cs typeface="Mada"/>
                <a:sym typeface="Mada"/>
              </a:rPr>
              <a:t>:</a:t>
            </a:r>
            <a:endParaRPr sz="1300">
              <a:solidFill>
                <a:schemeClr val="dk1"/>
              </a:solidFill>
              <a:latin typeface="Mada"/>
              <a:ea typeface="Mada"/>
              <a:cs typeface="Mada"/>
              <a:sym typeface="Mada"/>
            </a:endParaRPr>
          </a:p>
          <a:p>
            <a:pPr indent="0" lvl="0" marL="0" rtl="0" algn="ctr">
              <a:spcBef>
                <a:spcPts val="0"/>
              </a:spcBef>
              <a:spcAft>
                <a:spcPts val="0"/>
              </a:spcAft>
              <a:buNone/>
            </a:pPr>
            <a:r>
              <a:rPr lang="en-GB" sz="1100">
                <a:solidFill>
                  <a:schemeClr val="dk1"/>
                </a:solidFill>
                <a:latin typeface="Mada"/>
                <a:ea typeface="Mada"/>
                <a:cs typeface="Mada"/>
                <a:sym typeface="Mada"/>
              </a:rPr>
              <a:t>direct blow or acceleration/ deceleration,e.g., road traffic accidents, falls from a height, fall onto flank</a:t>
            </a:r>
            <a:endParaRPr sz="1100">
              <a:latin typeface="Mada"/>
              <a:ea typeface="Mada"/>
              <a:cs typeface="Mada"/>
              <a:sym typeface="Mada"/>
            </a:endParaRPr>
          </a:p>
        </p:txBody>
      </p:sp>
      <p:sp>
        <p:nvSpPr>
          <p:cNvPr id="864" name="Google Shape;864;p29"/>
          <p:cNvSpPr txBox="1"/>
          <p:nvPr/>
        </p:nvSpPr>
        <p:spPr>
          <a:xfrm>
            <a:off x="4215750" y="7434275"/>
            <a:ext cx="2545200" cy="116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300">
                <a:solidFill>
                  <a:schemeClr val="dk1"/>
                </a:solidFill>
                <a:latin typeface="Mada"/>
                <a:ea typeface="Mada"/>
                <a:cs typeface="Mada"/>
                <a:sym typeface="Mada"/>
              </a:rPr>
              <a:t>Penetrating</a:t>
            </a:r>
            <a:endParaRPr sz="1300">
              <a:solidFill>
                <a:schemeClr val="dk1"/>
              </a:solidFill>
              <a:latin typeface="Mada"/>
              <a:ea typeface="Mada"/>
              <a:cs typeface="Mada"/>
              <a:sym typeface="Mada"/>
            </a:endParaRPr>
          </a:p>
          <a:p>
            <a:pPr indent="0" lvl="0" marL="0" rtl="0" algn="ctr">
              <a:spcBef>
                <a:spcPts val="0"/>
              </a:spcBef>
              <a:spcAft>
                <a:spcPts val="0"/>
              </a:spcAft>
              <a:buNone/>
            </a:pPr>
            <a:r>
              <a:rPr lang="en-GB" sz="1300">
                <a:solidFill>
                  <a:schemeClr val="dk1"/>
                </a:solidFill>
                <a:latin typeface="Mada"/>
                <a:ea typeface="Mada"/>
                <a:cs typeface="Mada"/>
                <a:sym typeface="Mada"/>
              </a:rPr>
              <a:t> </a:t>
            </a:r>
            <a:r>
              <a:rPr lang="en-GB" sz="1100">
                <a:solidFill>
                  <a:schemeClr val="dk1"/>
                </a:solidFill>
                <a:latin typeface="Mada"/>
                <a:ea typeface="Mada"/>
                <a:cs typeface="Mada"/>
                <a:sym typeface="Mada"/>
              </a:rPr>
              <a:t>knives, gunshots, iatrogenic, e.g., percutaneous nephrolithotomy (PCNL)</a:t>
            </a:r>
            <a:endParaRPr sz="1100">
              <a:solidFill>
                <a:schemeClr val="dk1"/>
              </a:solidFill>
              <a:latin typeface="Mada"/>
              <a:ea typeface="Mada"/>
              <a:cs typeface="Mada"/>
              <a:sym typeface="Mada"/>
            </a:endParaRPr>
          </a:p>
        </p:txBody>
      </p:sp>
      <p:grpSp>
        <p:nvGrpSpPr>
          <p:cNvPr id="865" name="Google Shape;865;p29"/>
          <p:cNvGrpSpPr/>
          <p:nvPr/>
        </p:nvGrpSpPr>
        <p:grpSpPr>
          <a:xfrm>
            <a:off x="2641324" y="9254444"/>
            <a:ext cx="334138" cy="413480"/>
            <a:chOff x="4960900" y="2433225"/>
            <a:chExt cx="48525" cy="60050"/>
          </a:xfrm>
        </p:grpSpPr>
        <p:sp>
          <p:nvSpPr>
            <p:cNvPr id="866" name="Google Shape;866;p29"/>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29"/>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68" name="Google Shape;868;p29"/>
          <p:cNvSpPr txBox="1"/>
          <p:nvPr/>
        </p:nvSpPr>
        <p:spPr>
          <a:xfrm rot="-5400000">
            <a:off x="-600850" y="9100610"/>
            <a:ext cx="2148900" cy="6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Staging (Grading</a:t>
            </a:r>
            <a:r>
              <a:rPr b="1" lang="en-GB" sz="1800">
                <a:solidFill>
                  <a:srgbClr val="006D77"/>
                </a:solidFill>
                <a:highlight>
                  <a:srgbClr val="EDF9F9"/>
                </a:highlight>
                <a:latin typeface="Lora"/>
                <a:ea typeface="Lora"/>
                <a:cs typeface="Lora"/>
                <a:sym typeface="Lora"/>
              </a:rPr>
              <a:t>)</a:t>
            </a:r>
            <a:endParaRPr b="1" sz="1800">
              <a:solidFill>
                <a:srgbClr val="006D77"/>
              </a:solidFill>
              <a:highlight>
                <a:srgbClr val="EDF9F9"/>
              </a:highlight>
              <a:latin typeface="Lora"/>
              <a:ea typeface="Lora"/>
              <a:cs typeface="Lora"/>
              <a:sym typeface="Lora"/>
            </a:endParaRPr>
          </a:p>
          <a:p>
            <a:pPr indent="0" lvl="0" marL="0" rtl="0" algn="ctr">
              <a:spcBef>
                <a:spcPts val="0"/>
              </a:spcBef>
              <a:spcAft>
                <a:spcPts val="0"/>
              </a:spcAft>
              <a:buNone/>
            </a:pPr>
            <a:r>
              <a:rPr b="1" lang="en-GB" sz="1800">
                <a:solidFill>
                  <a:srgbClr val="006D77"/>
                </a:solidFill>
                <a:highlight>
                  <a:srgbClr val="EDF9F9"/>
                </a:highlight>
                <a:latin typeface="Lora"/>
                <a:ea typeface="Lora"/>
                <a:cs typeface="Lora"/>
                <a:sym typeface="Lora"/>
              </a:rPr>
              <a:t>by CT scan</a:t>
            </a:r>
            <a:endParaRPr b="1" sz="1800">
              <a:solidFill>
                <a:srgbClr val="006D77"/>
              </a:solidFill>
              <a:highlight>
                <a:srgbClr val="EDF9F9"/>
              </a:highlight>
              <a:latin typeface="Lora"/>
              <a:ea typeface="Lora"/>
              <a:cs typeface="Lora"/>
              <a:sym typeface="Lora"/>
            </a:endParaRPr>
          </a:p>
        </p:txBody>
      </p:sp>
      <p:pic>
        <p:nvPicPr>
          <p:cNvPr id="869" name="Google Shape;869;p29"/>
          <p:cNvPicPr preferRelativeResize="0"/>
          <p:nvPr/>
        </p:nvPicPr>
        <p:blipFill>
          <a:blip r:embed="rId5">
            <a:alphaModFix/>
          </a:blip>
          <a:stretch>
            <a:fillRect/>
          </a:stretch>
        </p:blipFill>
        <p:spPr>
          <a:xfrm>
            <a:off x="1143500" y="8869297"/>
            <a:ext cx="1451700" cy="1148254"/>
          </a:xfrm>
          <a:prstGeom prst="rect">
            <a:avLst/>
          </a:prstGeom>
          <a:noFill/>
          <a:ln>
            <a:noFill/>
          </a:ln>
        </p:spPr>
      </p:pic>
      <p:sp>
        <p:nvSpPr>
          <p:cNvPr id="870" name="Google Shape;870;p29"/>
          <p:cNvSpPr txBox="1"/>
          <p:nvPr/>
        </p:nvSpPr>
        <p:spPr>
          <a:xfrm>
            <a:off x="3067425" y="8462200"/>
            <a:ext cx="4182900" cy="2031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Grade I : small hematoma around the kidney</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Grade II: +Ulceration into the kidney (&lt;1cm)</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Grade III: If the ulceration &gt;1cm but  didn’t reach the the collecting system (calyx of the kidney)</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Grade IV: If the tearing reached the calyx </a:t>
            </a:r>
            <a:r>
              <a:rPr lang="en-GB" sz="1000">
                <a:solidFill>
                  <a:srgbClr val="999999"/>
                </a:solidFill>
                <a:latin typeface="Mada"/>
                <a:ea typeface="Mada"/>
                <a:cs typeface="Mada"/>
                <a:sym typeface="Mada"/>
              </a:rPr>
              <a:t>with urinary extravasation</a:t>
            </a:r>
            <a:endParaRPr sz="1000">
              <a:solidFill>
                <a:srgbClr val="999999"/>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Grade V: If kidney teared into pieces.</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Grade I, II, III, and even IV treated conservatively (As long as the patient BP is stable), While Grade V treated surgically right away. </a:t>
            </a:r>
            <a:endParaRPr sz="1000">
              <a:solidFill>
                <a:srgbClr val="6AA84F"/>
              </a:solidFill>
              <a:latin typeface="Mada"/>
              <a:ea typeface="Mada"/>
              <a:cs typeface="Mada"/>
              <a:sym typeface="Mada"/>
            </a:endParaRPr>
          </a:p>
          <a:p>
            <a:pPr indent="-292100" lvl="1" marL="9144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kidneys are in the retroperitoneal space.. so when the bleeding happens the pressure keeps it controlled, if you opened the space and intervened you will end up releasing the pressure and actually causing more bleeding and you may lose the kidney.</a:t>
            </a:r>
            <a:endParaRPr sz="1200">
              <a:solidFill>
                <a:srgbClr val="6AA84F"/>
              </a:solidFill>
              <a:latin typeface="Mada"/>
              <a:ea typeface="Mada"/>
              <a:cs typeface="Mada"/>
              <a:sym typeface="Mada"/>
            </a:endParaRPr>
          </a:p>
        </p:txBody>
      </p:sp>
      <p:sp>
        <p:nvSpPr>
          <p:cNvPr id="871" name="Google Shape;871;p29"/>
          <p:cNvSpPr txBox="1"/>
          <p:nvPr/>
        </p:nvSpPr>
        <p:spPr>
          <a:xfrm>
            <a:off x="855650" y="10003700"/>
            <a:ext cx="1926900" cy="588600"/>
          </a:xfrm>
          <a:prstGeom prst="rect">
            <a:avLst/>
          </a:prstGeom>
          <a:noFill/>
          <a:ln>
            <a:noFill/>
          </a:ln>
        </p:spPr>
        <p:txBody>
          <a:bodyPr anchorCtr="0" anchor="t" bIns="91425" lIns="91425" spcFirstLastPara="1" rIns="91425" wrap="square" tIns="91425">
            <a:noAutofit/>
          </a:bodyPr>
          <a:lstStyle/>
          <a:p>
            <a:pPr indent="-279400" lvl="0" marL="457200" rtl="0" algn="l">
              <a:spcBef>
                <a:spcPts val="0"/>
              </a:spcBef>
              <a:spcAft>
                <a:spcPts val="0"/>
              </a:spcAft>
              <a:buClr>
                <a:srgbClr val="6AA84F"/>
              </a:buClr>
              <a:buSzPts val="800"/>
              <a:buFont typeface="Mada"/>
              <a:buChar char="●"/>
            </a:pPr>
            <a:r>
              <a:rPr lang="en-GB" sz="800">
                <a:solidFill>
                  <a:srgbClr val="6AA84F"/>
                </a:solidFill>
                <a:latin typeface="Mada"/>
                <a:ea typeface="Mada"/>
                <a:cs typeface="Mada"/>
                <a:sym typeface="Mada"/>
              </a:rPr>
              <a:t>Doctor said you don’t need to remember this :)</a:t>
            </a:r>
            <a:endParaRPr sz="800">
              <a:solidFill>
                <a:srgbClr val="6AA84F"/>
              </a:solidFill>
              <a:latin typeface="Mada"/>
              <a:ea typeface="Mada"/>
              <a:cs typeface="Mada"/>
              <a:sym typeface="Mada"/>
            </a:endParaRPr>
          </a:p>
          <a:p>
            <a:pPr indent="-279400" lvl="0" marL="457200" rtl="0" algn="l">
              <a:spcBef>
                <a:spcPts val="0"/>
              </a:spcBef>
              <a:spcAft>
                <a:spcPts val="0"/>
              </a:spcAft>
              <a:buClr>
                <a:srgbClr val="6AA84F"/>
              </a:buClr>
              <a:buSzPts val="800"/>
              <a:buFont typeface="Mada"/>
              <a:buChar char="●"/>
            </a:pPr>
            <a:r>
              <a:rPr lang="en-GB" sz="800">
                <a:solidFill>
                  <a:srgbClr val="6AA84F"/>
                </a:solidFill>
                <a:latin typeface="Mada"/>
                <a:ea typeface="Mada"/>
                <a:cs typeface="Mada"/>
                <a:sym typeface="Mada"/>
              </a:rPr>
              <a:t>Just understand the last point</a:t>
            </a:r>
            <a:endParaRPr sz="800">
              <a:solidFill>
                <a:srgbClr val="6AA84F"/>
              </a:solidFill>
              <a:latin typeface="Mada"/>
              <a:ea typeface="Mada"/>
              <a:cs typeface="Mada"/>
              <a:sym typeface="Mada"/>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30"/>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77" name="Google Shape;877;p30"/>
          <p:cNvCxnSpPr/>
          <p:nvPr/>
        </p:nvCxnSpPr>
        <p:spPr>
          <a:xfrm>
            <a:off x="2762656" y="827620"/>
            <a:ext cx="2056500" cy="0"/>
          </a:xfrm>
          <a:prstGeom prst="straightConnector1">
            <a:avLst/>
          </a:prstGeom>
          <a:noFill/>
          <a:ln cap="flat" cmpd="sng" w="19050">
            <a:solidFill>
              <a:srgbClr val="83C5BE"/>
            </a:solidFill>
            <a:prstDash val="solid"/>
            <a:round/>
            <a:headEnd len="med" w="med" type="oval"/>
            <a:tailEnd len="med" w="med" type="oval"/>
          </a:ln>
        </p:spPr>
      </p:cxnSp>
      <p:sp>
        <p:nvSpPr>
          <p:cNvPr id="878" name="Google Shape;878;p30"/>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Traumatic Ur</a:t>
            </a:r>
            <a:r>
              <a:rPr b="1" lang="en-GB" sz="2200">
                <a:solidFill>
                  <a:srgbClr val="006D77"/>
                </a:solidFill>
                <a:latin typeface="Lora"/>
                <a:ea typeface="Lora"/>
                <a:cs typeface="Lora"/>
                <a:sym typeface="Lora"/>
              </a:rPr>
              <a:t>inary </a:t>
            </a:r>
            <a:r>
              <a:rPr b="1" i="0" lang="en-GB" sz="2200" u="none" cap="none" strike="noStrike">
                <a:solidFill>
                  <a:srgbClr val="006D77"/>
                </a:solidFill>
                <a:latin typeface="Lora"/>
                <a:ea typeface="Lora"/>
                <a:cs typeface="Lora"/>
                <a:sym typeface="Lora"/>
              </a:rPr>
              <a:t>Emergencies : </a:t>
            </a:r>
            <a:r>
              <a:rPr b="1" lang="en-GB" sz="2200">
                <a:solidFill>
                  <a:srgbClr val="006D77"/>
                </a:solidFill>
                <a:highlight>
                  <a:srgbClr val="EDF9F9"/>
                </a:highlight>
                <a:latin typeface="Lora"/>
                <a:ea typeface="Lora"/>
                <a:cs typeface="Lora"/>
                <a:sym typeface="Lora"/>
              </a:rPr>
              <a:t>renal trauma</a:t>
            </a:r>
            <a:endParaRPr b="1" i="0" sz="2200" u="none" cap="none" strike="noStrike">
              <a:solidFill>
                <a:srgbClr val="006D77"/>
              </a:solidFill>
              <a:highlight>
                <a:srgbClr val="EDF9F9"/>
              </a:highlight>
              <a:latin typeface="Lora"/>
              <a:ea typeface="Lora"/>
              <a:cs typeface="Lora"/>
              <a:sym typeface="Lora"/>
            </a:endParaRPr>
          </a:p>
        </p:txBody>
      </p:sp>
      <p:sp>
        <p:nvSpPr>
          <p:cNvPr id="879" name="Google Shape;879;p30"/>
          <p:cNvSpPr txBox="1"/>
          <p:nvPr/>
        </p:nvSpPr>
        <p:spPr>
          <a:xfrm>
            <a:off x="770375" y="1455925"/>
            <a:ext cx="5873100" cy="1295700"/>
          </a:xfrm>
          <a:prstGeom prst="rect">
            <a:avLst/>
          </a:prstGeom>
          <a:noFill/>
          <a:ln>
            <a:noFill/>
          </a:ln>
        </p:spPr>
        <p:txBody>
          <a:bodyPr anchorCtr="0" anchor="t" bIns="91425" lIns="91425" spcFirstLastPara="1" rIns="91425" wrap="square" tIns="91425">
            <a:noAutofit/>
          </a:bodyPr>
          <a:lstStyle/>
          <a:p>
            <a:pPr indent="-165100"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Macroscopic haematuria</a:t>
            </a:r>
            <a:endParaRPr sz="1100">
              <a:solidFill>
                <a:schemeClr val="dk1"/>
              </a:solidFill>
              <a:latin typeface="Mada"/>
              <a:ea typeface="Mada"/>
              <a:cs typeface="Mada"/>
              <a:sym typeface="Mada"/>
            </a:endParaRPr>
          </a:p>
          <a:p>
            <a:pPr indent="-165100"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Penetrating chest, flank, and abdominal wounds</a:t>
            </a:r>
            <a:endParaRPr sz="1100">
              <a:solidFill>
                <a:schemeClr val="dk1"/>
              </a:solidFill>
              <a:latin typeface="Mada"/>
              <a:ea typeface="Mada"/>
              <a:cs typeface="Mada"/>
              <a:sym typeface="Mada"/>
            </a:endParaRPr>
          </a:p>
          <a:p>
            <a:pPr indent="-165100"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Microscopic [&gt;5 red blood cells (RBCs) per high powered field] or dipstick </a:t>
            </a:r>
            <a:r>
              <a:rPr lang="en-GB" sz="1100">
                <a:solidFill>
                  <a:srgbClr val="6AA84F"/>
                </a:solidFill>
                <a:latin typeface="Mada"/>
                <a:ea typeface="Mada"/>
                <a:cs typeface="Mada"/>
                <a:sym typeface="Mada"/>
              </a:rPr>
              <a:t>with picture of hypertension (low blood pressure and tachycardia)</a:t>
            </a:r>
            <a:endParaRPr sz="1100">
              <a:solidFill>
                <a:schemeClr val="dk1"/>
              </a:solidFill>
              <a:latin typeface="Mada"/>
              <a:ea typeface="Mada"/>
              <a:cs typeface="Mada"/>
              <a:sym typeface="Mada"/>
            </a:endParaRPr>
          </a:p>
          <a:p>
            <a:pPr indent="-165100"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Hypotensive patient (SBP &lt;90mmHg )</a:t>
            </a:r>
            <a:endParaRPr sz="1100">
              <a:solidFill>
                <a:schemeClr val="dk1"/>
              </a:solidFill>
              <a:latin typeface="Mada"/>
              <a:ea typeface="Mada"/>
              <a:cs typeface="Mada"/>
              <a:sym typeface="Mada"/>
            </a:endParaRPr>
          </a:p>
          <a:p>
            <a:pPr indent="-165100"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 history of a rapid acceleration or deceleration </a:t>
            </a:r>
            <a:r>
              <a:rPr lang="en-GB" sz="1100">
                <a:solidFill>
                  <a:srgbClr val="6AA84F"/>
                </a:solidFill>
                <a:latin typeface="Mada"/>
                <a:ea typeface="Mada"/>
                <a:cs typeface="Mada"/>
                <a:sym typeface="Mada"/>
              </a:rPr>
              <a:t>injury</a:t>
            </a:r>
            <a:endParaRPr sz="1100">
              <a:solidFill>
                <a:schemeClr val="dk1"/>
              </a:solidFill>
              <a:latin typeface="Mada"/>
              <a:ea typeface="Mada"/>
              <a:cs typeface="Mada"/>
              <a:sym typeface="Mada"/>
            </a:endParaRPr>
          </a:p>
          <a:p>
            <a:pPr indent="-165100" lvl="0"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Any child with microscopic or dipstick </a:t>
            </a:r>
            <a:r>
              <a:rPr lang="en-GB" sz="1100">
                <a:solidFill>
                  <a:srgbClr val="6AA84F"/>
                </a:solidFill>
                <a:latin typeface="Mada"/>
                <a:ea typeface="Mada"/>
                <a:cs typeface="Mada"/>
                <a:sym typeface="Mada"/>
              </a:rPr>
              <a:t>or macroscopic</a:t>
            </a:r>
            <a:r>
              <a:rPr lang="en-GB" sz="1100">
                <a:solidFill>
                  <a:schemeClr val="dk1"/>
                </a:solidFill>
                <a:latin typeface="Mada"/>
                <a:ea typeface="Mada"/>
                <a:cs typeface="Mada"/>
                <a:sym typeface="Mada"/>
              </a:rPr>
              <a:t> haematuria who has sustained trauma </a:t>
            </a:r>
            <a:r>
              <a:rPr lang="en-GB" sz="1100">
                <a:solidFill>
                  <a:srgbClr val="6AA84F"/>
                </a:solidFill>
                <a:latin typeface="Mada"/>
                <a:ea typeface="Mada"/>
                <a:cs typeface="Mada"/>
                <a:sym typeface="Mada"/>
              </a:rPr>
              <a:t> (Do US then CT)</a:t>
            </a:r>
            <a:endParaRPr sz="1100">
              <a:solidFill>
                <a:srgbClr val="6AA84F"/>
              </a:solidFill>
              <a:latin typeface="Mada"/>
              <a:ea typeface="Mada"/>
              <a:cs typeface="Mada"/>
              <a:sym typeface="Mada"/>
            </a:endParaRPr>
          </a:p>
        </p:txBody>
      </p:sp>
      <p:cxnSp>
        <p:nvCxnSpPr>
          <p:cNvPr id="880" name="Google Shape;880;p30"/>
          <p:cNvCxnSpPr/>
          <p:nvPr/>
        </p:nvCxnSpPr>
        <p:spPr>
          <a:xfrm>
            <a:off x="491886" y="1591920"/>
            <a:ext cx="0" cy="1295700"/>
          </a:xfrm>
          <a:prstGeom prst="straightConnector1">
            <a:avLst/>
          </a:prstGeom>
          <a:noFill/>
          <a:ln cap="flat" cmpd="sng" w="28575">
            <a:solidFill>
              <a:srgbClr val="FFDDD2"/>
            </a:solidFill>
            <a:prstDash val="solid"/>
            <a:round/>
            <a:headEnd len="med" w="med" type="oval"/>
            <a:tailEnd len="med" w="med" type="oval"/>
          </a:ln>
        </p:spPr>
      </p:cxnSp>
      <p:cxnSp>
        <p:nvCxnSpPr>
          <p:cNvPr id="881" name="Google Shape;881;p30"/>
          <p:cNvCxnSpPr/>
          <p:nvPr/>
        </p:nvCxnSpPr>
        <p:spPr>
          <a:xfrm>
            <a:off x="6921976" y="1591916"/>
            <a:ext cx="0" cy="1295700"/>
          </a:xfrm>
          <a:prstGeom prst="straightConnector1">
            <a:avLst/>
          </a:prstGeom>
          <a:noFill/>
          <a:ln cap="flat" cmpd="sng" w="28575">
            <a:solidFill>
              <a:srgbClr val="FFDDD2"/>
            </a:solidFill>
            <a:prstDash val="solid"/>
            <a:round/>
            <a:headEnd len="med" w="med" type="oval"/>
            <a:tailEnd len="med" w="med" type="oval"/>
          </a:ln>
        </p:spPr>
      </p:cxnSp>
      <p:sp>
        <p:nvSpPr>
          <p:cNvPr id="882" name="Google Shape;882;p30"/>
          <p:cNvSpPr/>
          <p:nvPr/>
        </p:nvSpPr>
        <p:spPr>
          <a:xfrm>
            <a:off x="457415" y="3075126"/>
            <a:ext cx="2817300" cy="70143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883" name="Google Shape;883;p30"/>
          <p:cNvCxnSpPr/>
          <p:nvPr/>
        </p:nvCxnSpPr>
        <p:spPr>
          <a:xfrm>
            <a:off x="3274724" y="3662145"/>
            <a:ext cx="705900" cy="0"/>
          </a:xfrm>
          <a:prstGeom prst="straightConnector1">
            <a:avLst/>
          </a:prstGeom>
          <a:noFill/>
          <a:ln cap="flat" cmpd="sng" w="19050">
            <a:solidFill>
              <a:srgbClr val="83C5BE"/>
            </a:solidFill>
            <a:prstDash val="solid"/>
            <a:round/>
            <a:headEnd len="med" w="med" type="none"/>
            <a:tailEnd len="med" w="med" type="oval"/>
          </a:ln>
        </p:spPr>
      </p:cxnSp>
      <p:sp>
        <p:nvSpPr>
          <p:cNvPr id="884" name="Google Shape;884;p30"/>
          <p:cNvSpPr txBox="1"/>
          <p:nvPr/>
        </p:nvSpPr>
        <p:spPr>
          <a:xfrm>
            <a:off x="3443290" y="3133663"/>
            <a:ext cx="2685900" cy="1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FF0000"/>
                </a:solidFill>
                <a:highlight>
                  <a:srgbClr val="EDF9F9"/>
                </a:highlight>
                <a:latin typeface="Lora"/>
                <a:ea typeface="Lora"/>
                <a:cs typeface="Lora"/>
                <a:sym typeface="Lora"/>
              </a:rPr>
              <a:t>CT-Scan</a:t>
            </a:r>
            <a:endParaRPr b="1" i="0" sz="1800" u="none" cap="none" strike="noStrike">
              <a:solidFill>
                <a:srgbClr val="FF0000"/>
              </a:solidFill>
              <a:highlight>
                <a:srgbClr val="EDF9F9"/>
              </a:highlight>
              <a:latin typeface="Lora"/>
              <a:ea typeface="Lora"/>
              <a:cs typeface="Lora"/>
              <a:sym typeface="Lora"/>
            </a:endParaRPr>
          </a:p>
        </p:txBody>
      </p:sp>
      <p:pic>
        <p:nvPicPr>
          <p:cNvPr id="885" name="Google Shape;885;p30"/>
          <p:cNvPicPr preferRelativeResize="0"/>
          <p:nvPr/>
        </p:nvPicPr>
        <p:blipFill>
          <a:blip r:embed="rId3">
            <a:alphaModFix/>
          </a:blip>
          <a:stretch>
            <a:fillRect/>
          </a:stretch>
        </p:blipFill>
        <p:spPr>
          <a:xfrm>
            <a:off x="658238" y="3143512"/>
            <a:ext cx="827700" cy="621314"/>
          </a:xfrm>
          <a:prstGeom prst="rect">
            <a:avLst/>
          </a:prstGeom>
          <a:noFill/>
          <a:ln>
            <a:noFill/>
          </a:ln>
        </p:spPr>
      </p:pic>
      <p:pic>
        <p:nvPicPr>
          <p:cNvPr id="886" name="Google Shape;886;p30"/>
          <p:cNvPicPr preferRelativeResize="0"/>
          <p:nvPr/>
        </p:nvPicPr>
        <p:blipFill>
          <a:blip r:embed="rId4">
            <a:alphaModFix/>
          </a:blip>
          <a:stretch>
            <a:fillRect/>
          </a:stretch>
        </p:blipFill>
        <p:spPr>
          <a:xfrm>
            <a:off x="1614727" y="3143513"/>
            <a:ext cx="727111" cy="621325"/>
          </a:xfrm>
          <a:prstGeom prst="rect">
            <a:avLst/>
          </a:prstGeom>
          <a:noFill/>
          <a:ln>
            <a:noFill/>
          </a:ln>
        </p:spPr>
      </p:pic>
      <p:pic>
        <p:nvPicPr>
          <p:cNvPr id="887" name="Google Shape;887;p30"/>
          <p:cNvPicPr preferRelativeResize="0"/>
          <p:nvPr/>
        </p:nvPicPr>
        <p:blipFill>
          <a:blip r:embed="rId5">
            <a:alphaModFix/>
          </a:blip>
          <a:stretch>
            <a:fillRect/>
          </a:stretch>
        </p:blipFill>
        <p:spPr>
          <a:xfrm>
            <a:off x="567943" y="4368836"/>
            <a:ext cx="727100" cy="609271"/>
          </a:xfrm>
          <a:prstGeom prst="rect">
            <a:avLst/>
          </a:prstGeom>
          <a:noFill/>
          <a:ln>
            <a:noFill/>
          </a:ln>
        </p:spPr>
      </p:pic>
      <p:pic>
        <p:nvPicPr>
          <p:cNvPr id="888" name="Google Shape;888;p30"/>
          <p:cNvPicPr preferRelativeResize="0"/>
          <p:nvPr/>
        </p:nvPicPr>
        <p:blipFill>
          <a:blip r:embed="rId6">
            <a:alphaModFix/>
          </a:blip>
          <a:stretch>
            <a:fillRect/>
          </a:stretch>
        </p:blipFill>
        <p:spPr>
          <a:xfrm>
            <a:off x="2585578" y="4368838"/>
            <a:ext cx="494475" cy="653175"/>
          </a:xfrm>
          <a:prstGeom prst="rect">
            <a:avLst/>
          </a:prstGeom>
          <a:noFill/>
          <a:ln>
            <a:noFill/>
          </a:ln>
        </p:spPr>
      </p:pic>
      <p:pic>
        <p:nvPicPr>
          <p:cNvPr id="889" name="Google Shape;889;p30"/>
          <p:cNvPicPr preferRelativeResize="0"/>
          <p:nvPr/>
        </p:nvPicPr>
        <p:blipFill>
          <a:blip r:embed="rId7">
            <a:alphaModFix/>
          </a:blip>
          <a:stretch>
            <a:fillRect/>
          </a:stretch>
        </p:blipFill>
        <p:spPr>
          <a:xfrm>
            <a:off x="2482166" y="3147409"/>
            <a:ext cx="556200" cy="598983"/>
          </a:xfrm>
          <a:prstGeom prst="rect">
            <a:avLst/>
          </a:prstGeom>
          <a:noFill/>
          <a:ln>
            <a:noFill/>
          </a:ln>
        </p:spPr>
      </p:pic>
      <p:sp>
        <p:nvSpPr>
          <p:cNvPr id="890" name="Google Shape;890;p30"/>
          <p:cNvSpPr txBox="1"/>
          <p:nvPr/>
        </p:nvSpPr>
        <p:spPr>
          <a:xfrm>
            <a:off x="3337265" y="4360913"/>
            <a:ext cx="3778200" cy="1333800"/>
          </a:xfrm>
          <a:prstGeom prst="rect">
            <a:avLst/>
          </a:prstGeom>
          <a:noFill/>
          <a:ln>
            <a:noFill/>
          </a:ln>
        </p:spPr>
        <p:txBody>
          <a:bodyPr anchorCtr="0" anchor="t" bIns="91425" lIns="91425" spcFirstLastPara="1" rIns="91425" wrap="square" tIns="91425">
            <a:noAutofit/>
          </a:bodyPr>
          <a:lstStyle/>
          <a:p>
            <a:pPr indent="-165100" lvl="0" marL="179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Spiral non contrast</a:t>
            </a:r>
            <a:endParaRPr b="1" sz="1100">
              <a:solidFill>
                <a:schemeClr val="dk1"/>
              </a:solidFill>
              <a:latin typeface="Mada"/>
              <a:ea typeface="Mada"/>
              <a:cs typeface="Mada"/>
              <a:sym typeface="Mada"/>
            </a:endParaRPr>
          </a:p>
          <a:p>
            <a:pPr indent="-69850" lvl="1"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does not allow accurate staging.</a:t>
            </a:r>
            <a:endParaRPr sz="1100">
              <a:solidFill>
                <a:schemeClr val="dk1"/>
              </a:solidFill>
              <a:latin typeface="Mada"/>
              <a:ea typeface="Mada"/>
              <a:cs typeface="Mada"/>
              <a:sym typeface="Mada"/>
            </a:endParaRPr>
          </a:p>
          <a:p>
            <a:pPr indent="-165100" lvl="0" marL="179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Contrast-enhanced</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88900" lvl="1" marL="269999"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(Imaging study of choice)</a:t>
            </a:r>
            <a:endParaRPr b="1" sz="1100">
              <a:solidFill>
                <a:srgbClr val="CC0000"/>
              </a:solidFill>
              <a:latin typeface="Mada"/>
              <a:ea typeface="Mada"/>
              <a:cs typeface="Mada"/>
              <a:sym typeface="Mada"/>
            </a:endParaRPr>
          </a:p>
          <a:p>
            <a:pPr indent="-88900" lvl="1"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accurate, rapid, images other abdominal structures.</a:t>
            </a:r>
            <a:endParaRPr sz="1100">
              <a:solidFill>
                <a:schemeClr val="dk1"/>
              </a:solidFill>
              <a:latin typeface="Mada"/>
              <a:ea typeface="Mada"/>
              <a:cs typeface="Mada"/>
              <a:sym typeface="Mada"/>
            </a:endParaRPr>
          </a:p>
        </p:txBody>
      </p:sp>
      <p:sp>
        <p:nvSpPr>
          <p:cNvPr id="891" name="Google Shape;891;p30"/>
          <p:cNvSpPr txBox="1"/>
          <p:nvPr/>
        </p:nvSpPr>
        <p:spPr>
          <a:xfrm>
            <a:off x="3334350" y="6161200"/>
            <a:ext cx="3778200" cy="1403700"/>
          </a:xfrm>
          <a:prstGeom prst="rect">
            <a:avLst/>
          </a:prstGeom>
          <a:noFill/>
          <a:ln>
            <a:noFill/>
          </a:ln>
        </p:spPr>
        <p:txBody>
          <a:bodyPr anchorCtr="0" anchor="t" bIns="91425" lIns="91425" spcFirstLastPara="1" rIns="91425" wrap="square" tIns="91425">
            <a:noAutofit/>
          </a:bodyPr>
          <a:lstStyle/>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Replaced by the contrast enhanced CT.</a:t>
            </a:r>
            <a:endParaRPr sz="1100">
              <a:solidFill>
                <a:schemeClr val="dk1"/>
              </a:solidFill>
              <a:latin typeface="Mada"/>
              <a:ea typeface="Mada"/>
              <a:cs typeface="Mada"/>
              <a:sym typeface="Mada"/>
            </a:endParaRPr>
          </a:p>
          <a:p>
            <a:pPr indent="-159849" lvl="0" marL="17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On-table IVU (intraoperative) if patient is transferred immediately to the operating theater without having a CT scan &amp; retroperitoneal hematoma is found.</a:t>
            </a:r>
            <a:endParaRPr sz="1100">
              <a:solidFill>
                <a:schemeClr val="dk1"/>
              </a:solidFill>
              <a:latin typeface="Mada"/>
              <a:ea typeface="Mada"/>
              <a:cs typeface="Mada"/>
              <a:sym typeface="Mada"/>
            </a:endParaRPr>
          </a:p>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We do it in emergencies only. </a:t>
            </a:r>
            <a:endParaRPr sz="1000">
              <a:solidFill>
                <a:srgbClr val="6AA84F"/>
              </a:solidFill>
              <a:latin typeface="Mada"/>
              <a:ea typeface="Mada"/>
              <a:cs typeface="Mada"/>
              <a:sym typeface="Mada"/>
            </a:endParaRPr>
          </a:p>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We don’t do it so often, it's an old way in which we inject contrast and see how the kidneys clears it. when the patient is very hypotensive and we take to the OR and we don’t know the reason we use it to check the kidney</a:t>
            </a:r>
            <a:endParaRPr sz="1000">
              <a:solidFill>
                <a:srgbClr val="6AA84F"/>
              </a:solidFill>
              <a:latin typeface="Mada"/>
              <a:ea typeface="Mada"/>
              <a:cs typeface="Mada"/>
              <a:sym typeface="Mada"/>
            </a:endParaRPr>
          </a:p>
        </p:txBody>
      </p:sp>
      <p:sp>
        <p:nvSpPr>
          <p:cNvPr id="892" name="Google Shape;892;p30"/>
          <p:cNvSpPr txBox="1"/>
          <p:nvPr/>
        </p:nvSpPr>
        <p:spPr>
          <a:xfrm>
            <a:off x="3337275" y="8354275"/>
            <a:ext cx="3925800" cy="2344200"/>
          </a:xfrm>
          <a:prstGeom prst="rect">
            <a:avLst/>
          </a:prstGeom>
          <a:noFill/>
          <a:ln>
            <a:noFill/>
          </a:ln>
        </p:spPr>
        <p:txBody>
          <a:bodyPr anchorCtr="0" anchor="t" bIns="91425" lIns="91425" spcFirstLastPara="1" rIns="91425" wrap="square" tIns="91425">
            <a:noAutofit/>
          </a:bodyPr>
          <a:lstStyle/>
          <a:p>
            <a:pPr indent="-165100" lvl="0" marL="1799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Good option but not the best modality, we prefer it in those who cannot tolerate radiation “as pediatrics”</a:t>
            </a:r>
            <a:endParaRPr b="1" sz="1100">
              <a:solidFill>
                <a:schemeClr val="dk1"/>
              </a:solidFill>
              <a:latin typeface="Mada"/>
              <a:ea typeface="Mada"/>
              <a:cs typeface="Mada"/>
              <a:sym typeface="Mada"/>
            </a:endParaRPr>
          </a:p>
          <a:p>
            <a:pPr indent="-165100" lvl="0" marL="179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Advantages:</a:t>
            </a:r>
            <a:endParaRPr b="1" sz="1100">
              <a:solidFill>
                <a:schemeClr val="dk1"/>
              </a:solidFill>
              <a:latin typeface="Mada"/>
              <a:ea typeface="Mada"/>
              <a:cs typeface="Mada"/>
              <a:sym typeface="Mada"/>
            </a:endParaRPr>
          </a:p>
          <a:p>
            <a:pPr indent="-159849" lvl="1"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can certainly establish the presence of two kidneys</a:t>
            </a:r>
            <a:endParaRPr sz="1100">
              <a:solidFill>
                <a:schemeClr val="dk1"/>
              </a:solidFill>
              <a:latin typeface="Mada"/>
              <a:ea typeface="Mada"/>
              <a:cs typeface="Mada"/>
              <a:sym typeface="Mada"/>
            </a:endParaRPr>
          </a:p>
          <a:p>
            <a:pPr indent="-159849" lvl="1"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presence of a retroperitoneal hematoma</a:t>
            </a:r>
            <a:endParaRPr sz="1100">
              <a:solidFill>
                <a:schemeClr val="dk1"/>
              </a:solidFill>
              <a:latin typeface="Mada"/>
              <a:ea typeface="Mada"/>
              <a:cs typeface="Mada"/>
              <a:sym typeface="Mada"/>
            </a:endParaRPr>
          </a:p>
          <a:p>
            <a:pPr indent="-159849" lvl="1"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power Doppler can identify the presence of blood flow in the renal vessels</a:t>
            </a:r>
            <a:endParaRPr sz="1100">
              <a:solidFill>
                <a:schemeClr val="dk1"/>
              </a:solidFill>
              <a:latin typeface="Mada"/>
              <a:ea typeface="Mada"/>
              <a:cs typeface="Mada"/>
              <a:sym typeface="Mada"/>
            </a:endParaRPr>
          </a:p>
          <a:p>
            <a:pPr indent="-165100" lvl="0" marL="179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Disadvantages:</a:t>
            </a:r>
            <a:endParaRPr b="1" sz="1100">
              <a:solidFill>
                <a:schemeClr val="dk1"/>
              </a:solidFill>
              <a:latin typeface="Mada"/>
              <a:ea typeface="Mada"/>
              <a:cs typeface="Mada"/>
              <a:sym typeface="Mada"/>
            </a:endParaRPr>
          </a:p>
          <a:p>
            <a:pPr indent="-159849" lvl="1" marL="26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cannot accurately identify parenchymal tears, collecting system injuries, or extravasations of urine until a later stage when a urine collection has had time to accumulate.</a:t>
            </a:r>
            <a:endParaRPr sz="1200"/>
          </a:p>
        </p:txBody>
      </p:sp>
      <p:cxnSp>
        <p:nvCxnSpPr>
          <p:cNvPr id="893" name="Google Shape;893;p30"/>
          <p:cNvCxnSpPr/>
          <p:nvPr/>
        </p:nvCxnSpPr>
        <p:spPr>
          <a:xfrm rot="10800000">
            <a:off x="824038" y="3443897"/>
            <a:ext cx="23100" cy="387300"/>
          </a:xfrm>
          <a:prstGeom prst="straightConnector1">
            <a:avLst/>
          </a:prstGeom>
          <a:noFill/>
          <a:ln cap="flat" cmpd="sng" w="9525">
            <a:solidFill>
              <a:srgbClr val="6AA84F"/>
            </a:solidFill>
            <a:prstDash val="solid"/>
            <a:round/>
            <a:headEnd len="med" w="med" type="none"/>
            <a:tailEnd len="med" w="med" type="triangle"/>
          </a:ln>
        </p:spPr>
      </p:cxnSp>
      <p:sp>
        <p:nvSpPr>
          <p:cNvPr id="894" name="Google Shape;894;p30"/>
          <p:cNvSpPr txBox="1"/>
          <p:nvPr/>
        </p:nvSpPr>
        <p:spPr>
          <a:xfrm>
            <a:off x="397013" y="3746388"/>
            <a:ext cx="1253700" cy="53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500">
                <a:solidFill>
                  <a:srgbClr val="6AA84F"/>
                </a:solidFill>
                <a:latin typeface="Mada"/>
                <a:ea typeface="Mada"/>
                <a:cs typeface="Mada"/>
                <a:sym typeface="Mada"/>
              </a:rPr>
              <a:t>Dark color around kidney is hematoma (fluid surrounding the kidney)</a:t>
            </a:r>
            <a:endParaRPr sz="500">
              <a:solidFill>
                <a:srgbClr val="6AA84F"/>
              </a:solidFill>
              <a:latin typeface="Mada"/>
              <a:ea typeface="Mada"/>
              <a:cs typeface="Mada"/>
              <a:sym typeface="Mada"/>
            </a:endParaRPr>
          </a:p>
          <a:p>
            <a:pPr indent="0" lvl="0" marL="0" rtl="0" algn="ctr">
              <a:spcBef>
                <a:spcPts val="0"/>
              </a:spcBef>
              <a:spcAft>
                <a:spcPts val="0"/>
              </a:spcAft>
              <a:buNone/>
            </a:pPr>
            <a:r>
              <a:rPr lang="en-GB" sz="500">
                <a:solidFill>
                  <a:srgbClr val="6AA84F"/>
                </a:solidFill>
                <a:latin typeface="Mada"/>
                <a:ea typeface="Mada"/>
                <a:cs typeface="Mada"/>
                <a:sym typeface="Mada"/>
              </a:rPr>
              <a:t>Whitish color of the kidney is due to  the contrast, which indicates functioning kidney.</a:t>
            </a:r>
            <a:endParaRPr sz="500">
              <a:solidFill>
                <a:srgbClr val="6AA84F"/>
              </a:solidFill>
              <a:latin typeface="Mada"/>
              <a:ea typeface="Mada"/>
              <a:cs typeface="Mada"/>
              <a:sym typeface="Mada"/>
            </a:endParaRPr>
          </a:p>
        </p:txBody>
      </p:sp>
      <p:cxnSp>
        <p:nvCxnSpPr>
          <p:cNvPr id="895" name="Google Shape;895;p30"/>
          <p:cNvCxnSpPr/>
          <p:nvPr/>
        </p:nvCxnSpPr>
        <p:spPr>
          <a:xfrm rot="10800000">
            <a:off x="1880026" y="3464783"/>
            <a:ext cx="12600" cy="359700"/>
          </a:xfrm>
          <a:prstGeom prst="straightConnector1">
            <a:avLst/>
          </a:prstGeom>
          <a:noFill/>
          <a:ln cap="flat" cmpd="sng" w="9525">
            <a:solidFill>
              <a:srgbClr val="6AA84F"/>
            </a:solidFill>
            <a:prstDash val="solid"/>
            <a:round/>
            <a:headEnd len="med" w="med" type="none"/>
            <a:tailEnd len="med" w="med" type="triangle"/>
          </a:ln>
        </p:spPr>
      </p:cxnSp>
      <p:sp>
        <p:nvSpPr>
          <p:cNvPr id="896" name="Google Shape;896;p30"/>
          <p:cNvSpPr txBox="1"/>
          <p:nvPr/>
        </p:nvSpPr>
        <p:spPr>
          <a:xfrm>
            <a:off x="1485943" y="3764838"/>
            <a:ext cx="10926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rgbClr val="6AA84F"/>
                </a:solidFill>
                <a:latin typeface="Mada"/>
                <a:ea typeface="Mada"/>
                <a:cs typeface="Mada"/>
                <a:sym typeface="Mada"/>
              </a:rPr>
              <a:t>You can see the tearing here (Not reaching calyx)</a:t>
            </a:r>
            <a:endParaRPr sz="600">
              <a:solidFill>
                <a:srgbClr val="6AA84F"/>
              </a:solidFill>
              <a:latin typeface="Mada"/>
              <a:ea typeface="Mada"/>
              <a:cs typeface="Mada"/>
              <a:sym typeface="Mada"/>
            </a:endParaRPr>
          </a:p>
        </p:txBody>
      </p:sp>
      <p:cxnSp>
        <p:nvCxnSpPr>
          <p:cNvPr id="897" name="Google Shape;897;p30"/>
          <p:cNvCxnSpPr/>
          <p:nvPr/>
        </p:nvCxnSpPr>
        <p:spPr>
          <a:xfrm rot="10800000">
            <a:off x="835188" y="4703828"/>
            <a:ext cx="50700" cy="333300"/>
          </a:xfrm>
          <a:prstGeom prst="straightConnector1">
            <a:avLst/>
          </a:prstGeom>
          <a:noFill/>
          <a:ln cap="flat" cmpd="sng" w="9525">
            <a:solidFill>
              <a:srgbClr val="6AA84F"/>
            </a:solidFill>
            <a:prstDash val="solid"/>
            <a:round/>
            <a:headEnd len="med" w="med" type="none"/>
            <a:tailEnd len="med" w="med" type="triangle"/>
          </a:ln>
        </p:spPr>
      </p:cxnSp>
      <p:sp>
        <p:nvSpPr>
          <p:cNvPr id="898" name="Google Shape;898;p30"/>
          <p:cNvSpPr txBox="1"/>
          <p:nvPr/>
        </p:nvSpPr>
        <p:spPr>
          <a:xfrm>
            <a:off x="517640" y="4966949"/>
            <a:ext cx="8277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rgbClr val="6AA84F"/>
                </a:solidFill>
                <a:latin typeface="Mada"/>
                <a:ea typeface="Mada"/>
                <a:cs typeface="Mada"/>
                <a:sym typeface="Mada"/>
              </a:rPr>
              <a:t>This tearing reached the calyx</a:t>
            </a:r>
            <a:endParaRPr sz="600">
              <a:solidFill>
                <a:srgbClr val="6AA84F"/>
              </a:solidFill>
              <a:latin typeface="Mada"/>
              <a:ea typeface="Mada"/>
              <a:cs typeface="Mada"/>
              <a:sym typeface="Mada"/>
            </a:endParaRPr>
          </a:p>
        </p:txBody>
      </p:sp>
      <p:cxnSp>
        <p:nvCxnSpPr>
          <p:cNvPr id="899" name="Google Shape;899;p30"/>
          <p:cNvCxnSpPr/>
          <p:nvPr/>
        </p:nvCxnSpPr>
        <p:spPr>
          <a:xfrm flipH="1" rot="10800000">
            <a:off x="2720243" y="3366338"/>
            <a:ext cx="900" cy="427800"/>
          </a:xfrm>
          <a:prstGeom prst="straightConnector1">
            <a:avLst/>
          </a:prstGeom>
          <a:noFill/>
          <a:ln cap="flat" cmpd="sng" w="9525">
            <a:solidFill>
              <a:srgbClr val="6AA84F"/>
            </a:solidFill>
            <a:prstDash val="solid"/>
            <a:round/>
            <a:headEnd len="med" w="med" type="none"/>
            <a:tailEnd len="med" w="med" type="triangle"/>
          </a:ln>
        </p:spPr>
      </p:cxnSp>
      <p:sp>
        <p:nvSpPr>
          <p:cNvPr id="900" name="Google Shape;900;p30"/>
          <p:cNvSpPr txBox="1"/>
          <p:nvPr/>
        </p:nvSpPr>
        <p:spPr>
          <a:xfrm>
            <a:off x="2433708" y="3754976"/>
            <a:ext cx="7272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rgbClr val="6AA84F"/>
                </a:solidFill>
                <a:latin typeface="Mada"/>
                <a:ea typeface="Mada"/>
                <a:cs typeface="Mada"/>
                <a:sym typeface="Mada"/>
              </a:rPr>
              <a:t>Contrast</a:t>
            </a:r>
            <a:endParaRPr sz="600">
              <a:solidFill>
                <a:srgbClr val="6AA84F"/>
              </a:solidFill>
              <a:latin typeface="Mada"/>
              <a:ea typeface="Mada"/>
              <a:cs typeface="Mada"/>
              <a:sym typeface="Mada"/>
            </a:endParaRPr>
          </a:p>
          <a:p>
            <a:pPr indent="0" lvl="0" marL="0" rtl="0" algn="ctr">
              <a:spcBef>
                <a:spcPts val="0"/>
              </a:spcBef>
              <a:spcAft>
                <a:spcPts val="0"/>
              </a:spcAft>
              <a:buNone/>
            </a:pPr>
            <a:r>
              <a:rPr lang="en-GB" sz="600">
                <a:solidFill>
                  <a:srgbClr val="6AA84F"/>
                </a:solidFill>
                <a:latin typeface="Mada"/>
                <a:ea typeface="Mada"/>
                <a:cs typeface="Mada"/>
                <a:sym typeface="Mada"/>
              </a:rPr>
              <a:t>extravasation</a:t>
            </a:r>
            <a:endParaRPr sz="600">
              <a:solidFill>
                <a:srgbClr val="6AA84F"/>
              </a:solidFill>
              <a:latin typeface="Mada"/>
              <a:ea typeface="Mada"/>
              <a:cs typeface="Mada"/>
              <a:sym typeface="Mada"/>
            </a:endParaRPr>
          </a:p>
        </p:txBody>
      </p:sp>
      <p:sp>
        <p:nvSpPr>
          <p:cNvPr id="901" name="Google Shape;901;p30"/>
          <p:cNvSpPr txBox="1"/>
          <p:nvPr/>
        </p:nvSpPr>
        <p:spPr>
          <a:xfrm>
            <a:off x="3487290" y="3705413"/>
            <a:ext cx="2273700" cy="69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6AA84F"/>
                </a:solidFill>
                <a:latin typeface="Mada"/>
                <a:ea typeface="Mada"/>
                <a:cs typeface="Mada"/>
                <a:sym typeface="Mada"/>
              </a:rPr>
              <a:t>Remember:</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Renal colics: CT without contrast</a:t>
            </a:r>
            <a:endParaRPr sz="1100">
              <a:solidFill>
                <a:srgbClr val="6AA84F"/>
              </a:solidFill>
              <a:latin typeface="Mada"/>
              <a:ea typeface="Mada"/>
              <a:cs typeface="Mada"/>
              <a:sym typeface="Mada"/>
            </a:endParaRPr>
          </a:p>
          <a:p>
            <a:pPr indent="0" lvl="0" marL="0" rtl="0" algn="l">
              <a:spcBef>
                <a:spcPts val="0"/>
              </a:spcBef>
              <a:spcAft>
                <a:spcPts val="0"/>
              </a:spcAft>
              <a:buNone/>
            </a:pPr>
            <a:r>
              <a:rPr lang="en-GB" sz="1100">
                <a:solidFill>
                  <a:srgbClr val="6AA84F"/>
                </a:solidFill>
                <a:latin typeface="Mada"/>
                <a:ea typeface="Mada"/>
                <a:cs typeface="Mada"/>
                <a:sym typeface="Mada"/>
              </a:rPr>
              <a:t>Kidney trauma: CT with contrast</a:t>
            </a:r>
            <a:endParaRPr sz="1100">
              <a:solidFill>
                <a:srgbClr val="6AA84F"/>
              </a:solidFill>
              <a:latin typeface="Mada"/>
              <a:ea typeface="Mada"/>
              <a:cs typeface="Mada"/>
              <a:sym typeface="Mada"/>
            </a:endParaRPr>
          </a:p>
        </p:txBody>
      </p:sp>
      <p:cxnSp>
        <p:nvCxnSpPr>
          <p:cNvPr id="902" name="Google Shape;902;p30"/>
          <p:cNvCxnSpPr/>
          <p:nvPr/>
        </p:nvCxnSpPr>
        <p:spPr>
          <a:xfrm flipH="1" rot="10800000">
            <a:off x="2866577" y="4731346"/>
            <a:ext cx="31200" cy="322200"/>
          </a:xfrm>
          <a:prstGeom prst="straightConnector1">
            <a:avLst/>
          </a:prstGeom>
          <a:noFill/>
          <a:ln cap="flat" cmpd="sng" w="9525">
            <a:solidFill>
              <a:srgbClr val="6AA84F"/>
            </a:solidFill>
            <a:prstDash val="solid"/>
            <a:round/>
            <a:headEnd len="med" w="med" type="none"/>
            <a:tailEnd len="med" w="med" type="triangle"/>
          </a:ln>
        </p:spPr>
      </p:cxnSp>
      <p:sp>
        <p:nvSpPr>
          <p:cNvPr id="903" name="Google Shape;903;p30"/>
          <p:cNvSpPr txBox="1"/>
          <p:nvPr/>
        </p:nvSpPr>
        <p:spPr>
          <a:xfrm>
            <a:off x="2469239" y="5022013"/>
            <a:ext cx="7272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rgbClr val="6AA84F"/>
                </a:solidFill>
                <a:latin typeface="Mada"/>
                <a:ea typeface="Mada"/>
                <a:cs typeface="Mada"/>
                <a:sym typeface="Mada"/>
              </a:rPr>
              <a:t>Fluid around the kidney = blood or urine</a:t>
            </a:r>
            <a:endParaRPr sz="600">
              <a:solidFill>
                <a:srgbClr val="6AA84F"/>
              </a:solidFill>
              <a:latin typeface="Mada"/>
              <a:ea typeface="Mada"/>
              <a:cs typeface="Mada"/>
              <a:sym typeface="Mada"/>
            </a:endParaRPr>
          </a:p>
        </p:txBody>
      </p:sp>
      <p:pic>
        <p:nvPicPr>
          <p:cNvPr id="904" name="Google Shape;904;p30"/>
          <p:cNvPicPr preferRelativeResize="0"/>
          <p:nvPr/>
        </p:nvPicPr>
        <p:blipFill rotWithShape="1">
          <a:blip r:embed="rId8">
            <a:alphaModFix/>
          </a:blip>
          <a:srcRect b="32466" l="46408" r="16470" t="36282"/>
          <a:stretch/>
        </p:blipFill>
        <p:spPr>
          <a:xfrm>
            <a:off x="1416159" y="4360913"/>
            <a:ext cx="984053" cy="621326"/>
          </a:xfrm>
          <a:prstGeom prst="rect">
            <a:avLst/>
          </a:prstGeom>
          <a:noFill/>
          <a:ln>
            <a:noFill/>
          </a:ln>
        </p:spPr>
      </p:pic>
      <p:sp>
        <p:nvSpPr>
          <p:cNvPr id="905" name="Google Shape;905;p30"/>
          <p:cNvSpPr txBox="1"/>
          <p:nvPr/>
        </p:nvSpPr>
        <p:spPr>
          <a:xfrm>
            <a:off x="1394003" y="4998763"/>
            <a:ext cx="1092600" cy="30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600">
                <a:solidFill>
                  <a:srgbClr val="6AA84F"/>
                </a:solidFill>
                <a:latin typeface="Mada"/>
                <a:ea typeface="Mada"/>
                <a:cs typeface="Mada"/>
                <a:sym typeface="Mada"/>
              </a:rPr>
              <a:t>the kidney is shattered into pieces </a:t>
            </a:r>
            <a:endParaRPr sz="600">
              <a:solidFill>
                <a:srgbClr val="6AA84F"/>
              </a:solidFill>
              <a:latin typeface="Mada"/>
              <a:ea typeface="Mada"/>
              <a:cs typeface="Mada"/>
              <a:sym typeface="Mada"/>
            </a:endParaRPr>
          </a:p>
        </p:txBody>
      </p:sp>
      <p:cxnSp>
        <p:nvCxnSpPr>
          <p:cNvPr id="906" name="Google Shape;906;p30"/>
          <p:cNvCxnSpPr/>
          <p:nvPr/>
        </p:nvCxnSpPr>
        <p:spPr>
          <a:xfrm>
            <a:off x="3274703" y="6161195"/>
            <a:ext cx="705900" cy="0"/>
          </a:xfrm>
          <a:prstGeom prst="straightConnector1">
            <a:avLst/>
          </a:prstGeom>
          <a:noFill/>
          <a:ln cap="flat" cmpd="sng" w="19050">
            <a:solidFill>
              <a:srgbClr val="83C5BE"/>
            </a:solidFill>
            <a:prstDash val="solid"/>
            <a:round/>
            <a:headEnd len="med" w="med" type="none"/>
            <a:tailEnd len="med" w="med" type="oval"/>
          </a:ln>
        </p:spPr>
      </p:cxnSp>
      <p:sp>
        <p:nvSpPr>
          <p:cNvPr id="907" name="Google Shape;907;p30"/>
          <p:cNvSpPr txBox="1"/>
          <p:nvPr/>
        </p:nvSpPr>
        <p:spPr>
          <a:xfrm>
            <a:off x="3334340" y="5404113"/>
            <a:ext cx="3183000" cy="1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IVU (Intravenous urogram)</a:t>
            </a:r>
            <a:r>
              <a:rPr b="1" lang="en-GB" sz="1800">
                <a:solidFill>
                  <a:srgbClr val="006D77"/>
                </a:solidFill>
                <a:highlight>
                  <a:srgbClr val="EDF9F9"/>
                </a:highlight>
                <a:latin typeface="Lora"/>
                <a:ea typeface="Lora"/>
                <a:cs typeface="Lora"/>
                <a:sym typeface="Lora"/>
              </a:rPr>
              <a:t> - </a:t>
            </a:r>
            <a:r>
              <a:rPr b="1" lang="en-GB" sz="1800">
                <a:solidFill>
                  <a:srgbClr val="B7B7B7"/>
                </a:solidFill>
                <a:highlight>
                  <a:srgbClr val="EDF9F9"/>
                </a:highlight>
                <a:latin typeface="Lora"/>
                <a:ea typeface="Lora"/>
                <a:cs typeface="Lora"/>
                <a:sym typeface="Lora"/>
              </a:rPr>
              <a:t>no pictures</a:t>
            </a:r>
            <a:endParaRPr b="1" i="0" sz="1800" u="none" cap="none" strike="noStrike">
              <a:solidFill>
                <a:srgbClr val="B7B7B7"/>
              </a:solidFill>
              <a:highlight>
                <a:srgbClr val="EDF9F9"/>
              </a:highlight>
              <a:latin typeface="Lora"/>
              <a:ea typeface="Lora"/>
              <a:cs typeface="Lora"/>
              <a:sym typeface="Lora"/>
            </a:endParaRPr>
          </a:p>
        </p:txBody>
      </p:sp>
      <p:cxnSp>
        <p:nvCxnSpPr>
          <p:cNvPr id="908" name="Google Shape;908;p30"/>
          <p:cNvCxnSpPr/>
          <p:nvPr/>
        </p:nvCxnSpPr>
        <p:spPr>
          <a:xfrm>
            <a:off x="3274715" y="8354263"/>
            <a:ext cx="705900" cy="0"/>
          </a:xfrm>
          <a:prstGeom prst="straightConnector1">
            <a:avLst/>
          </a:prstGeom>
          <a:noFill/>
          <a:ln cap="flat" cmpd="sng" w="19050">
            <a:solidFill>
              <a:srgbClr val="83C5BE"/>
            </a:solidFill>
            <a:prstDash val="solid"/>
            <a:round/>
            <a:headEnd len="med" w="med" type="none"/>
            <a:tailEnd len="med" w="med" type="oval"/>
          </a:ln>
        </p:spPr>
      </p:cxnSp>
      <p:sp>
        <p:nvSpPr>
          <p:cNvPr id="909" name="Google Shape;909;p30"/>
          <p:cNvSpPr txBox="1"/>
          <p:nvPr/>
        </p:nvSpPr>
        <p:spPr>
          <a:xfrm>
            <a:off x="3334352" y="7920080"/>
            <a:ext cx="3183000" cy="1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Renal Ultrasound</a:t>
            </a:r>
            <a:endParaRPr b="1" i="0" sz="1800" u="none" cap="none" strike="noStrike">
              <a:solidFill>
                <a:srgbClr val="006D77"/>
              </a:solidFill>
              <a:highlight>
                <a:srgbClr val="EDF9F9"/>
              </a:highlight>
              <a:latin typeface="Lora"/>
              <a:ea typeface="Lora"/>
              <a:cs typeface="Lora"/>
              <a:sym typeface="Lora"/>
            </a:endParaRPr>
          </a:p>
        </p:txBody>
      </p:sp>
      <p:pic>
        <p:nvPicPr>
          <p:cNvPr id="910" name="Google Shape;910;p30"/>
          <p:cNvPicPr preferRelativeResize="0"/>
          <p:nvPr/>
        </p:nvPicPr>
        <p:blipFill>
          <a:blip r:embed="rId9">
            <a:alphaModFix/>
          </a:blip>
          <a:stretch>
            <a:fillRect/>
          </a:stretch>
        </p:blipFill>
        <p:spPr>
          <a:xfrm>
            <a:off x="996499" y="8354275"/>
            <a:ext cx="1779649" cy="1035644"/>
          </a:xfrm>
          <a:prstGeom prst="rect">
            <a:avLst/>
          </a:prstGeom>
          <a:noFill/>
          <a:ln>
            <a:noFill/>
          </a:ln>
        </p:spPr>
      </p:pic>
      <p:pic>
        <p:nvPicPr>
          <p:cNvPr id="911" name="Google Shape;911;p30"/>
          <p:cNvPicPr preferRelativeResize="0"/>
          <p:nvPr/>
        </p:nvPicPr>
        <p:blipFill>
          <a:blip r:embed="rId10">
            <a:alphaModFix/>
          </a:blip>
          <a:stretch>
            <a:fillRect/>
          </a:stretch>
        </p:blipFill>
        <p:spPr>
          <a:xfrm>
            <a:off x="1181288" y="5558388"/>
            <a:ext cx="1386568" cy="909075"/>
          </a:xfrm>
          <a:prstGeom prst="rect">
            <a:avLst/>
          </a:prstGeom>
          <a:noFill/>
          <a:ln>
            <a:noFill/>
          </a:ln>
        </p:spPr>
      </p:pic>
      <p:sp>
        <p:nvSpPr>
          <p:cNvPr id="912" name="Google Shape;912;p30"/>
          <p:cNvSpPr txBox="1"/>
          <p:nvPr/>
        </p:nvSpPr>
        <p:spPr>
          <a:xfrm>
            <a:off x="1091625" y="6448563"/>
            <a:ext cx="1548900" cy="4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800">
                <a:solidFill>
                  <a:srgbClr val="6AA84F"/>
                </a:solidFill>
                <a:latin typeface="Mada"/>
                <a:ea typeface="Mada"/>
                <a:cs typeface="Mada"/>
                <a:sym typeface="Mada"/>
              </a:rPr>
              <a:t>Left Picture: A  kidney shattered into pieces, absence of contrast indicate the loss of blood supply</a:t>
            </a:r>
            <a:endParaRPr sz="800">
              <a:solidFill>
                <a:srgbClr val="6AA84F"/>
              </a:solidFill>
              <a:latin typeface="Mada"/>
              <a:ea typeface="Mada"/>
              <a:cs typeface="Mada"/>
              <a:sym typeface="Mada"/>
            </a:endParaRPr>
          </a:p>
          <a:p>
            <a:pPr indent="0" lvl="0" marL="0" rtl="0" algn="l">
              <a:spcBef>
                <a:spcPts val="0"/>
              </a:spcBef>
              <a:spcAft>
                <a:spcPts val="0"/>
              </a:spcAft>
              <a:buNone/>
            </a:pPr>
            <a:r>
              <a:rPr lang="en-GB" sz="800">
                <a:solidFill>
                  <a:srgbClr val="6AA84F"/>
                </a:solidFill>
                <a:latin typeface="Mada"/>
                <a:ea typeface="Mada"/>
                <a:cs typeface="Mada"/>
                <a:sym typeface="Mada"/>
              </a:rPr>
              <a:t>Right picture: contrast leaked outside the kidney</a:t>
            </a:r>
            <a:endParaRPr sz="800">
              <a:solidFill>
                <a:srgbClr val="6AA84F"/>
              </a:solidFill>
              <a:latin typeface="Mada"/>
              <a:ea typeface="Mada"/>
              <a:cs typeface="Mada"/>
              <a:sym typeface="Mada"/>
            </a:endParaRPr>
          </a:p>
        </p:txBody>
      </p:sp>
      <p:grpSp>
        <p:nvGrpSpPr>
          <p:cNvPr id="913" name="Google Shape;913;p30"/>
          <p:cNvGrpSpPr/>
          <p:nvPr/>
        </p:nvGrpSpPr>
        <p:grpSpPr>
          <a:xfrm>
            <a:off x="323230" y="987614"/>
            <a:ext cx="467149" cy="476434"/>
            <a:chOff x="2410712" y="2415450"/>
            <a:chExt cx="312600" cy="312600"/>
          </a:xfrm>
        </p:grpSpPr>
        <p:sp>
          <p:nvSpPr>
            <p:cNvPr id="914" name="Google Shape;914;p30"/>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5" name="Google Shape;915;p30"/>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916" name="Google Shape;916;p30"/>
          <p:cNvSpPr txBox="1"/>
          <p:nvPr/>
        </p:nvSpPr>
        <p:spPr>
          <a:xfrm>
            <a:off x="780593" y="1014364"/>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Renal Imaging Indications</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sp>
        <p:nvSpPr>
          <p:cNvPr id="921" name="Google Shape;921;p31"/>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922" name="Google Shape;922;p31"/>
          <p:cNvCxnSpPr/>
          <p:nvPr/>
        </p:nvCxnSpPr>
        <p:spPr>
          <a:xfrm>
            <a:off x="2762656" y="827620"/>
            <a:ext cx="2056500" cy="0"/>
          </a:xfrm>
          <a:prstGeom prst="straightConnector1">
            <a:avLst/>
          </a:prstGeom>
          <a:noFill/>
          <a:ln cap="flat" cmpd="sng" w="19050">
            <a:solidFill>
              <a:srgbClr val="83C5BE"/>
            </a:solidFill>
            <a:prstDash val="solid"/>
            <a:round/>
            <a:headEnd len="med" w="med" type="oval"/>
            <a:tailEnd len="med" w="med" type="oval"/>
          </a:ln>
        </p:spPr>
      </p:cxnSp>
      <p:sp>
        <p:nvSpPr>
          <p:cNvPr id="923" name="Google Shape;923;p31"/>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Traumatic Ur</a:t>
            </a:r>
            <a:r>
              <a:rPr b="1" lang="en-GB" sz="2200">
                <a:solidFill>
                  <a:srgbClr val="006D77"/>
                </a:solidFill>
                <a:latin typeface="Lora"/>
                <a:ea typeface="Lora"/>
                <a:cs typeface="Lora"/>
                <a:sym typeface="Lora"/>
              </a:rPr>
              <a:t>inary </a:t>
            </a:r>
            <a:r>
              <a:rPr b="1" i="0" lang="en-GB" sz="2200" u="none" cap="none" strike="noStrike">
                <a:solidFill>
                  <a:srgbClr val="006D77"/>
                </a:solidFill>
                <a:latin typeface="Lora"/>
                <a:ea typeface="Lora"/>
                <a:cs typeface="Lora"/>
                <a:sym typeface="Lora"/>
              </a:rPr>
              <a:t>Emergencies : </a:t>
            </a:r>
            <a:r>
              <a:rPr b="1" lang="en-GB" sz="2200">
                <a:solidFill>
                  <a:srgbClr val="006D77"/>
                </a:solidFill>
                <a:highlight>
                  <a:srgbClr val="EDF9F9"/>
                </a:highlight>
                <a:latin typeface="Lora"/>
                <a:ea typeface="Lora"/>
                <a:cs typeface="Lora"/>
                <a:sym typeface="Lora"/>
              </a:rPr>
              <a:t>renal trauma</a:t>
            </a:r>
            <a:endParaRPr b="1" i="0" sz="2200" u="none" cap="none" strike="noStrike">
              <a:solidFill>
                <a:srgbClr val="006D77"/>
              </a:solidFill>
              <a:highlight>
                <a:srgbClr val="EDF9F9"/>
              </a:highlight>
              <a:latin typeface="Lora"/>
              <a:ea typeface="Lora"/>
              <a:cs typeface="Lora"/>
              <a:sym typeface="Lora"/>
            </a:endParaRPr>
          </a:p>
        </p:txBody>
      </p:sp>
      <p:sp>
        <p:nvSpPr>
          <p:cNvPr id="924" name="Google Shape;924;p31"/>
          <p:cNvSpPr/>
          <p:nvPr/>
        </p:nvSpPr>
        <p:spPr>
          <a:xfrm>
            <a:off x="-19875" y="1173250"/>
            <a:ext cx="1153500" cy="4494300"/>
          </a:xfrm>
          <a:prstGeom prst="rect">
            <a:avLst/>
          </a:prstGeom>
          <a:solidFill>
            <a:srgbClr val="EDF6F9">
              <a:alpha val="1508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25" name="Google Shape;925;p31"/>
          <p:cNvCxnSpPr/>
          <p:nvPr/>
        </p:nvCxnSpPr>
        <p:spPr>
          <a:xfrm>
            <a:off x="1116946" y="1173250"/>
            <a:ext cx="0" cy="576600"/>
          </a:xfrm>
          <a:prstGeom prst="straightConnector1">
            <a:avLst/>
          </a:prstGeom>
          <a:noFill/>
          <a:ln cap="flat" cmpd="sng" w="9525">
            <a:solidFill>
              <a:schemeClr val="dk2"/>
            </a:solidFill>
            <a:prstDash val="solid"/>
            <a:round/>
            <a:headEnd len="med" w="med" type="none"/>
            <a:tailEnd len="med" w="med" type="none"/>
          </a:ln>
        </p:spPr>
      </p:cxnSp>
      <p:grpSp>
        <p:nvGrpSpPr>
          <p:cNvPr id="926" name="Google Shape;926;p31"/>
          <p:cNvGrpSpPr/>
          <p:nvPr/>
        </p:nvGrpSpPr>
        <p:grpSpPr>
          <a:xfrm>
            <a:off x="66" y="1749861"/>
            <a:ext cx="752314" cy="443067"/>
            <a:chOff x="7208399" y="914609"/>
            <a:chExt cx="752314" cy="443067"/>
          </a:xfrm>
        </p:grpSpPr>
        <p:sp>
          <p:nvSpPr>
            <p:cNvPr id="927" name="Google Shape;927;p31"/>
            <p:cNvSpPr/>
            <p:nvPr/>
          </p:nvSpPr>
          <p:spPr>
            <a:xfrm>
              <a:off x="7901758" y="914609"/>
              <a:ext cx="58955" cy="50139"/>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31"/>
            <p:cNvSpPr/>
            <p:nvPr/>
          </p:nvSpPr>
          <p:spPr>
            <a:xfrm>
              <a:off x="7902271" y="993655"/>
              <a:ext cx="57160" cy="48604"/>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9" name="Google Shape;929;p31"/>
            <p:cNvSpPr/>
            <p:nvPr/>
          </p:nvSpPr>
          <p:spPr>
            <a:xfrm>
              <a:off x="7901758" y="1073213"/>
              <a:ext cx="58955" cy="48349"/>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31"/>
            <p:cNvSpPr/>
            <p:nvPr/>
          </p:nvSpPr>
          <p:spPr>
            <a:xfrm>
              <a:off x="7901758" y="1150724"/>
              <a:ext cx="57673" cy="49372"/>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31"/>
            <p:cNvSpPr/>
            <p:nvPr/>
          </p:nvSpPr>
          <p:spPr>
            <a:xfrm>
              <a:off x="7901758" y="1230026"/>
              <a:ext cx="58955" cy="49116"/>
            </a:xfrm>
            <a:custGeom>
              <a:rect b="b" l="l" r="r" t="t"/>
              <a:pathLst>
                <a:path extrusionOk="0" h="192" w="23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31"/>
            <p:cNvSpPr/>
            <p:nvPr/>
          </p:nvSpPr>
          <p:spPr>
            <a:xfrm>
              <a:off x="7902271"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31"/>
            <p:cNvSpPr/>
            <p:nvPr/>
          </p:nvSpPr>
          <p:spPr>
            <a:xfrm>
              <a:off x="7814864" y="914609"/>
              <a:ext cx="58955" cy="50139"/>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31"/>
            <p:cNvSpPr/>
            <p:nvPr/>
          </p:nvSpPr>
          <p:spPr>
            <a:xfrm>
              <a:off x="7815376" y="993655"/>
              <a:ext cx="57160" cy="48604"/>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31"/>
            <p:cNvSpPr/>
            <p:nvPr/>
          </p:nvSpPr>
          <p:spPr>
            <a:xfrm>
              <a:off x="7814864" y="1073213"/>
              <a:ext cx="58955" cy="48349"/>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31"/>
            <p:cNvSpPr/>
            <p:nvPr/>
          </p:nvSpPr>
          <p:spPr>
            <a:xfrm>
              <a:off x="7814864" y="1150724"/>
              <a:ext cx="57673" cy="49372"/>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31"/>
            <p:cNvSpPr/>
            <p:nvPr/>
          </p:nvSpPr>
          <p:spPr>
            <a:xfrm>
              <a:off x="7814864" y="1230026"/>
              <a:ext cx="58955" cy="49116"/>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31"/>
            <p:cNvSpPr/>
            <p:nvPr/>
          </p:nvSpPr>
          <p:spPr>
            <a:xfrm>
              <a:off x="7815376"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31"/>
            <p:cNvSpPr/>
            <p:nvPr/>
          </p:nvSpPr>
          <p:spPr>
            <a:xfrm>
              <a:off x="7727970" y="914609"/>
              <a:ext cx="58955" cy="50139"/>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31"/>
            <p:cNvSpPr/>
            <p:nvPr/>
          </p:nvSpPr>
          <p:spPr>
            <a:xfrm>
              <a:off x="7728482" y="993655"/>
              <a:ext cx="57160" cy="48604"/>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31"/>
            <p:cNvSpPr/>
            <p:nvPr/>
          </p:nvSpPr>
          <p:spPr>
            <a:xfrm>
              <a:off x="7727970" y="1073213"/>
              <a:ext cx="58955" cy="48349"/>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31"/>
            <p:cNvSpPr/>
            <p:nvPr/>
          </p:nvSpPr>
          <p:spPr>
            <a:xfrm>
              <a:off x="7727970" y="1150724"/>
              <a:ext cx="57673" cy="49372"/>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31"/>
            <p:cNvSpPr/>
            <p:nvPr/>
          </p:nvSpPr>
          <p:spPr>
            <a:xfrm>
              <a:off x="7727970" y="1230026"/>
              <a:ext cx="58955" cy="49116"/>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31"/>
            <p:cNvSpPr/>
            <p:nvPr/>
          </p:nvSpPr>
          <p:spPr>
            <a:xfrm>
              <a:off x="7728482"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31"/>
            <p:cNvSpPr/>
            <p:nvPr/>
          </p:nvSpPr>
          <p:spPr>
            <a:xfrm>
              <a:off x="7641075" y="914609"/>
              <a:ext cx="58955" cy="50139"/>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31"/>
            <p:cNvSpPr/>
            <p:nvPr/>
          </p:nvSpPr>
          <p:spPr>
            <a:xfrm>
              <a:off x="7641588" y="993655"/>
              <a:ext cx="57160" cy="48604"/>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31"/>
            <p:cNvSpPr/>
            <p:nvPr/>
          </p:nvSpPr>
          <p:spPr>
            <a:xfrm>
              <a:off x="7641075" y="1073213"/>
              <a:ext cx="58955" cy="48349"/>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31"/>
            <p:cNvSpPr/>
            <p:nvPr/>
          </p:nvSpPr>
          <p:spPr>
            <a:xfrm>
              <a:off x="7641075" y="1150724"/>
              <a:ext cx="57673" cy="49372"/>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31"/>
            <p:cNvSpPr/>
            <p:nvPr/>
          </p:nvSpPr>
          <p:spPr>
            <a:xfrm>
              <a:off x="7641075" y="1230026"/>
              <a:ext cx="58955" cy="49116"/>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31"/>
            <p:cNvSpPr/>
            <p:nvPr/>
          </p:nvSpPr>
          <p:spPr>
            <a:xfrm>
              <a:off x="7641588"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31"/>
            <p:cNvSpPr/>
            <p:nvPr/>
          </p:nvSpPr>
          <p:spPr>
            <a:xfrm>
              <a:off x="7554181" y="914609"/>
              <a:ext cx="58955" cy="50139"/>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31"/>
            <p:cNvSpPr/>
            <p:nvPr/>
          </p:nvSpPr>
          <p:spPr>
            <a:xfrm>
              <a:off x="7554694" y="993655"/>
              <a:ext cx="57160" cy="48604"/>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3" name="Google Shape;953;p31"/>
            <p:cNvSpPr/>
            <p:nvPr/>
          </p:nvSpPr>
          <p:spPr>
            <a:xfrm>
              <a:off x="7554181" y="1073213"/>
              <a:ext cx="58955" cy="48349"/>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4" name="Google Shape;954;p31"/>
            <p:cNvSpPr/>
            <p:nvPr/>
          </p:nvSpPr>
          <p:spPr>
            <a:xfrm>
              <a:off x="7554181" y="1150724"/>
              <a:ext cx="57673" cy="49372"/>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31"/>
            <p:cNvSpPr/>
            <p:nvPr/>
          </p:nvSpPr>
          <p:spPr>
            <a:xfrm>
              <a:off x="7554181" y="1230026"/>
              <a:ext cx="58955" cy="49116"/>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31"/>
            <p:cNvSpPr/>
            <p:nvPr/>
          </p:nvSpPr>
          <p:spPr>
            <a:xfrm>
              <a:off x="7554694"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31"/>
            <p:cNvSpPr/>
            <p:nvPr/>
          </p:nvSpPr>
          <p:spPr>
            <a:xfrm>
              <a:off x="7467287" y="914609"/>
              <a:ext cx="58955" cy="50139"/>
            </a:xfrm>
            <a:custGeom>
              <a:rect b="b" l="l" r="r" t="t"/>
              <a:pathLst>
                <a:path extrusionOk="0" h="196" w="23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31"/>
            <p:cNvSpPr/>
            <p:nvPr/>
          </p:nvSpPr>
          <p:spPr>
            <a:xfrm>
              <a:off x="7467800" y="993655"/>
              <a:ext cx="58442" cy="48604"/>
            </a:xfrm>
            <a:custGeom>
              <a:rect b="b" l="l" r="r" t="t"/>
              <a:pathLst>
                <a:path extrusionOk="0" h="190" w="228">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31"/>
            <p:cNvSpPr/>
            <p:nvPr/>
          </p:nvSpPr>
          <p:spPr>
            <a:xfrm>
              <a:off x="7467287" y="1073213"/>
              <a:ext cx="58955" cy="48349"/>
            </a:xfrm>
            <a:custGeom>
              <a:rect b="b" l="l" r="r" t="t"/>
              <a:pathLst>
                <a:path extrusionOk="0" h="189" w="23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31"/>
            <p:cNvSpPr/>
            <p:nvPr/>
          </p:nvSpPr>
          <p:spPr>
            <a:xfrm>
              <a:off x="7467287" y="1150724"/>
              <a:ext cx="59467" cy="49372"/>
            </a:xfrm>
            <a:custGeom>
              <a:rect b="b" l="l" r="r" t="t"/>
              <a:pathLst>
                <a:path extrusionOk="0" h="193" w="232">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31"/>
            <p:cNvSpPr/>
            <p:nvPr/>
          </p:nvSpPr>
          <p:spPr>
            <a:xfrm>
              <a:off x="7467287" y="1230026"/>
              <a:ext cx="58955" cy="49116"/>
            </a:xfrm>
            <a:custGeom>
              <a:rect b="b" l="l" r="r" t="t"/>
              <a:pathLst>
                <a:path extrusionOk="0" h="192" w="23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31"/>
            <p:cNvSpPr/>
            <p:nvPr/>
          </p:nvSpPr>
          <p:spPr>
            <a:xfrm>
              <a:off x="7467800"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31"/>
            <p:cNvSpPr/>
            <p:nvPr/>
          </p:nvSpPr>
          <p:spPr>
            <a:xfrm>
              <a:off x="7382187" y="914609"/>
              <a:ext cx="57673" cy="50139"/>
            </a:xfrm>
            <a:custGeom>
              <a:rect b="b" l="l" r="r" t="t"/>
              <a:pathLst>
                <a:path extrusionOk="0" h="196" w="225">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31"/>
            <p:cNvSpPr/>
            <p:nvPr/>
          </p:nvSpPr>
          <p:spPr>
            <a:xfrm>
              <a:off x="7382700" y="993655"/>
              <a:ext cx="57160" cy="48604"/>
            </a:xfrm>
            <a:custGeom>
              <a:rect b="b" l="l" r="r" t="t"/>
              <a:pathLst>
                <a:path extrusionOk="0" h="190" w="223">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31"/>
            <p:cNvSpPr/>
            <p:nvPr/>
          </p:nvSpPr>
          <p:spPr>
            <a:xfrm>
              <a:off x="7382187" y="1073213"/>
              <a:ext cx="57673" cy="48349"/>
            </a:xfrm>
            <a:custGeom>
              <a:rect b="b" l="l" r="r" t="t"/>
              <a:pathLst>
                <a:path extrusionOk="0" h="189" w="225">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31"/>
            <p:cNvSpPr/>
            <p:nvPr/>
          </p:nvSpPr>
          <p:spPr>
            <a:xfrm>
              <a:off x="7382187" y="1150724"/>
              <a:ext cx="57673" cy="49372"/>
            </a:xfrm>
            <a:custGeom>
              <a:rect b="b" l="l" r="r" t="t"/>
              <a:pathLst>
                <a:path extrusionOk="0" h="193" w="225">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31"/>
            <p:cNvSpPr/>
            <p:nvPr/>
          </p:nvSpPr>
          <p:spPr>
            <a:xfrm>
              <a:off x="7382187" y="1230026"/>
              <a:ext cx="57673" cy="49116"/>
            </a:xfrm>
            <a:custGeom>
              <a:rect b="b" l="l" r="r" t="t"/>
              <a:pathLst>
                <a:path extrusionOk="0" h="192" w="225">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31"/>
            <p:cNvSpPr/>
            <p:nvPr/>
          </p:nvSpPr>
          <p:spPr>
            <a:xfrm>
              <a:off x="7382700" y="1309072"/>
              <a:ext cx="57160" cy="48604"/>
            </a:xfrm>
            <a:custGeom>
              <a:rect b="b" l="l" r="r" t="t"/>
              <a:pathLst>
                <a:path extrusionOk="0" h="190" w="223">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31"/>
            <p:cNvSpPr/>
            <p:nvPr/>
          </p:nvSpPr>
          <p:spPr>
            <a:xfrm>
              <a:off x="7295293" y="914609"/>
              <a:ext cx="57673" cy="50139"/>
            </a:xfrm>
            <a:custGeom>
              <a:rect b="b" l="l" r="r" t="t"/>
              <a:pathLst>
                <a:path extrusionOk="0" h="196" w="225">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31"/>
            <p:cNvSpPr/>
            <p:nvPr/>
          </p:nvSpPr>
          <p:spPr>
            <a:xfrm>
              <a:off x="7295806" y="993655"/>
              <a:ext cx="57160" cy="48604"/>
            </a:xfrm>
            <a:custGeom>
              <a:rect b="b" l="l" r="r" t="t"/>
              <a:pathLst>
                <a:path extrusionOk="0" h="190" w="223">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31"/>
            <p:cNvSpPr/>
            <p:nvPr/>
          </p:nvSpPr>
          <p:spPr>
            <a:xfrm>
              <a:off x="7295293" y="1073213"/>
              <a:ext cx="57673" cy="48349"/>
            </a:xfrm>
            <a:custGeom>
              <a:rect b="b" l="l" r="r" t="t"/>
              <a:pathLst>
                <a:path extrusionOk="0" h="189" w="225">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31"/>
            <p:cNvSpPr/>
            <p:nvPr/>
          </p:nvSpPr>
          <p:spPr>
            <a:xfrm>
              <a:off x="7295293" y="1150724"/>
              <a:ext cx="57673" cy="49372"/>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31"/>
            <p:cNvSpPr/>
            <p:nvPr/>
          </p:nvSpPr>
          <p:spPr>
            <a:xfrm>
              <a:off x="7295293" y="1230026"/>
              <a:ext cx="57673" cy="49116"/>
            </a:xfrm>
            <a:custGeom>
              <a:rect b="b" l="l" r="r" t="t"/>
              <a:pathLst>
                <a:path extrusionOk="0" h="192" w="225">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31"/>
            <p:cNvSpPr/>
            <p:nvPr/>
          </p:nvSpPr>
          <p:spPr>
            <a:xfrm>
              <a:off x="7295806" y="1309072"/>
              <a:ext cx="57160" cy="48604"/>
            </a:xfrm>
            <a:custGeom>
              <a:rect b="b" l="l" r="r" t="t"/>
              <a:pathLst>
                <a:path extrusionOk="0" h="190" w="223">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31"/>
            <p:cNvSpPr/>
            <p:nvPr/>
          </p:nvSpPr>
          <p:spPr>
            <a:xfrm>
              <a:off x="7208399" y="914609"/>
              <a:ext cx="58955" cy="50139"/>
            </a:xfrm>
            <a:custGeom>
              <a:rect b="b" l="l" r="r" t="t"/>
              <a:pathLst>
                <a:path extrusionOk="0" h="196" w="23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31"/>
            <p:cNvSpPr/>
            <p:nvPr/>
          </p:nvSpPr>
          <p:spPr>
            <a:xfrm>
              <a:off x="7208911" y="993655"/>
              <a:ext cx="57160" cy="48604"/>
            </a:xfrm>
            <a:custGeom>
              <a:rect b="b" l="l" r="r" t="t"/>
              <a:pathLst>
                <a:path extrusionOk="0" h="190" w="223">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31"/>
            <p:cNvSpPr/>
            <p:nvPr/>
          </p:nvSpPr>
          <p:spPr>
            <a:xfrm>
              <a:off x="7208399" y="1073213"/>
              <a:ext cx="58955" cy="48349"/>
            </a:xfrm>
            <a:custGeom>
              <a:rect b="b" l="l" r="r" t="t"/>
              <a:pathLst>
                <a:path extrusionOk="0" h="189" w="23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31"/>
            <p:cNvSpPr/>
            <p:nvPr/>
          </p:nvSpPr>
          <p:spPr>
            <a:xfrm>
              <a:off x="7208399" y="1150724"/>
              <a:ext cx="57673" cy="49372"/>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31"/>
            <p:cNvSpPr/>
            <p:nvPr/>
          </p:nvSpPr>
          <p:spPr>
            <a:xfrm>
              <a:off x="7208399" y="1230026"/>
              <a:ext cx="58955" cy="49116"/>
            </a:xfrm>
            <a:custGeom>
              <a:rect b="b" l="l" r="r" t="t"/>
              <a:pathLst>
                <a:path extrusionOk="0" h="192" w="23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0" name="Google Shape;980;p31"/>
            <p:cNvSpPr/>
            <p:nvPr/>
          </p:nvSpPr>
          <p:spPr>
            <a:xfrm>
              <a:off x="7208911" y="1309072"/>
              <a:ext cx="58442" cy="48604"/>
            </a:xfrm>
            <a:custGeom>
              <a:rect b="b" l="l" r="r" t="t"/>
              <a:pathLst>
                <a:path extrusionOk="0" h="190" w="228">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81" name="Google Shape;981;p31"/>
          <p:cNvSpPr txBox="1"/>
          <p:nvPr/>
        </p:nvSpPr>
        <p:spPr>
          <a:xfrm flipH="1">
            <a:off x="708103" y="1830550"/>
            <a:ext cx="7524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800">
                <a:solidFill>
                  <a:srgbClr val="006D77"/>
                </a:solidFill>
                <a:latin typeface="Pathway Gothic One"/>
                <a:ea typeface="Pathway Gothic One"/>
                <a:cs typeface="Pathway Gothic One"/>
                <a:sym typeface="Pathway Gothic One"/>
              </a:rPr>
              <a:t>01</a:t>
            </a:r>
            <a:endParaRPr b="1" sz="3800">
              <a:solidFill>
                <a:srgbClr val="006D77"/>
              </a:solidFill>
              <a:latin typeface="Pathway Gothic One"/>
              <a:ea typeface="Pathway Gothic One"/>
              <a:cs typeface="Pathway Gothic One"/>
              <a:sym typeface="Pathway Gothic One"/>
            </a:endParaRPr>
          </a:p>
        </p:txBody>
      </p:sp>
      <p:cxnSp>
        <p:nvCxnSpPr>
          <p:cNvPr id="982" name="Google Shape;982;p31"/>
          <p:cNvCxnSpPr/>
          <p:nvPr/>
        </p:nvCxnSpPr>
        <p:spPr>
          <a:xfrm>
            <a:off x="1116911" y="2196936"/>
            <a:ext cx="0" cy="1760100"/>
          </a:xfrm>
          <a:prstGeom prst="straightConnector1">
            <a:avLst/>
          </a:prstGeom>
          <a:noFill/>
          <a:ln cap="flat" cmpd="sng" w="9525">
            <a:solidFill>
              <a:schemeClr val="dk2"/>
            </a:solidFill>
            <a:prstDash val="solid"/>
            <a:round/>
            <a:headEnd len="med" w="med" type="none"/>
            <a:tailEnd len="med" w="med" type="none"/>
          </a:ln>
        </p:spPr>
      </p:cxnSp>
      <p:sp>
        <p:nvSpPr>
          <p:cNvPr id="983" name="Google Shape;983;p31"/>
          <p:cNvSpPr txBox="1"/>
          <p:nvPr/>
        </p:nvSpPr>
        <p:spPr>
          <a:xfrm>
            <a:off x="1460500" y="1749850"/>
            <a:ext cx="30000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Consevative Therapy</a:t>
            </a:r>
            <a:endParaRPr b="1" sz="1800">
              <a:solidFill>
                <a:srgbClr val="006D77"/>
              </a:solidFill>
              <a:highlight>
                <a:srgbClr val="EDF9F9"/>
              </a:highlight>
              <a:latin typeface="Lora"/>
              <a:ea typeface="Lora"/>
              <a:cs typeface="Lora"/>
              <a:sym typeface="Lora"/>
            </a:endParaRPr>
          </a:p>
        </p:txBody>
      </p:sp>
      <p:sp>
        <p:nvSpPr>
          <p:cNvPr id="984" name="Google Shape;984;p31"/>
          <p:cNvSpPr txBox="1"/>
          <p:nvPr/>
        </p:nvSpPr>
        <p:spPr>
          <a:xfrm>
            <a:off x="1252800" y="2044450"/>
            <a:ext cx="6008700" cy="576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best approach for </a:t>
            </a:r>
            <a:r>
              <a:rPr lang="en-GB" sz="1100">
                <a:solidFill>
                  <a:srgbClr val="FF0000"/>
                </a:solidFill>
                <a:latin typeface="Mada"/>
                <a:ea typeface="Mada"/>
                <a:cs typeface="Mada"/>
                <a:sym typeface="Mada"/>
              </a:rPr>
              <a:t>Blunt injuries</a:t>
            </a:r>
            <a:r>
              <a:rPr lang="en-GB" sz="1100">
                <a:solidFill>
                  <a:srgbClr val="6AA84F"/>
                </a:solidFill>
                <a:latin typeface="Mada"/>
                <a:ea typeface="Mada"/>
                <a:cs typeface="Mada"/>
                <a:sym typeface="Mada"/>
              </a:rPr>
              <a:t> unless the injury is grade V or the patient is unstable.</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over 95% of blunt injuries.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50% of renal stab injuries and 25% of renal gunshot wounds (Specialized centers)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Includes:</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grpSp>
        <p:nvGrpSpPr>
          <p:cNvPr id="985" name="Google Shape;985;p31"/>
          <p:cNvGrpSpPr/>
          <p:nvPr/>
        </p:nvGrpSpPr>
        <p:grpSpPr>
          <a:xfrm>
            <a:off x="1707630" y="2918738"/>
            <a:ext cx="511410" cy="443143"/>
            <a:chOff x="5167420" y="776896"/>
            <a:chExt cx="989379" cy="857308"/>
          </a:xfrm>
        </p:grpSpPr>
        <p:grpSp>
          <p:nvGrpSpPr>
            <p:cNvPr id="986" name="Google Shape;986;p31"/>
            <p:cNvGrpSpPr/>
            <p:nvPr/>
          </p:nvGrpSpPr>
          <p:grpSpPr>
            <a:xfrm rot="-5400000">
              <a:off x="5233455" y="710861"/>
              <a:ext cx="857308" cy="989379"/>
              <a:chOff x="1764625" y="2304850"/>
              <a:chExt cx="987000" cy="1139050"/>
            </a:xfrm>
          </p:grpSpPr>
          <p:sp>
            <p:nvSpPr>
              <p:cNvPr id="987" name="Google Shape;987;p3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88" name="Google Shape;988;p3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989" name="Google Shape;989;p3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0" name="Google Shape;990;p31"/>
          <p:cNvSpPr txBox="1"/>
          <p:nvPr/>
        </p:nvSpPr>
        <p:spPr>
          <a:xfrm>
            <a:off x="1731833" y="2973621"/>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01</a:t>
            </a:r>
            <a:endParaRPr sz="1500">
              <a:solidFill>
                <a:srgbClr val="434343"/>
              </a:solidFill>
              <a:latin typeface="Bebas Neue"/>
              <a:ea typeface="Bebas Neue"/>
              <a:cs typeface="Bebas Neue"/>
              <a:sym typeface="Bebas Neue"/>
            </a:endParaRPr>
          </a:p>
        </p:txBody>
      </p:sp>
      <p:grpSp>
        <p:nvGrpSpPr>
          <p:cNvPr id="991" name="Google Shape;991;p31"/>
          <p:cNvGrpSpPr/>
          <p:nvPr/>
        </p:nvGrpSpPr>
        <p:grpSpPr>
          <a:xfrm>
            <a:off x="1684018" y="3507163"/>
            <a:ext cx="511410" cy="443143"/>
            <a:chOff x="5167420" y="776896"/>
            <a:chExt cx="989379" cy="857308"/>
          </a:xfrm>
        </p:grpSpPr>
        <p:grpSp>
          <p:nvGrpSpPr>
            <p:cNvPr id="992" name="Google Shape;992;p31"/>
            <p:cNvGrpSpPr/>
            <p:nvPr/>
          </p:nvGrpSpPr>
          <p:grpSpPr>
            <a:xfrm rot="-5400000">
              <a:off x="5233455" y="710861"/>
              <a:ext cx="857308" cy="989379"/>
              <a:chOff x="1764625" y="2304850"/>
              <a:chExt cx="987000" cy="1139050"/>
            </a:xfrm>
          </p:grpSpPr>
          <p:sp>
            <p:nvSpPr>
              <p:cNvPr id="993" name="Google Shape;993;p3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994" name="Google Shape;994;p3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995" name="Google Shape;995;p3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96" name="Google Shape;996;p31"/>
          <p:cNvSpPr txBox="1"/>
          <p:nvPr/>
        </p:nvSpPr>
        <p:spPr>
          <a:xfrm>
            <a:off x="1708221" y="3562046"/>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02</a:t>
            </a:r>
            <a:endParaRPr sz="1500">
              <a:solidFill>
                <a:srgbClr val="434343"/>
              </a:solidFill>
              <a:latin typeface="Bebas Neue"/>
              <a:ea typeface="Bebas Neue"/>
              <a:cs typeface="Bebas Neue"/>
              <a:sym typeface="Bebas Neue"/>
            </a:endParaRPr>
          </a:p>
        </p:txBody>
      </p:sp>
      <p:sp>
        <p:nvSpPr>
          <p:cNvPr id="997" name="Google Shape;997;p31"/>
          <p:cNvSpPr txBox="1"/>
          <p:nvPr/>
        </p:nvSpPr>
        <p:spPr>
          <a:xfrm>
            <a:off x="1684025" y="2843541"/>
            <a:ext cx="2887200" cy="281700"/>
          </a:xfrm>
          <a:prstGeom prst="rect">
            <a:avLst/>
          </a:prstGeom>
          <a:noFill/>
          <a:ln>
            <a:noFill/>
          </a:ln>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Wide Bore IV line </a:t>
            </a:r>
            <a:endParaRPr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2 Large IV access</a:t>
            </a:r>
            <a:endParaRPr sz="1100">
              <a:solidFill>
                <a:srgbClr val="6AA84F"/>
              </a:solidFill>
              <a:latin typeface="Mada"/>
              <a:ea typeface="Mada"/>
              <a:cs typeface="Mada"/>
              <a:sym typeface="Mada"/>
            </a:endParaRPr>
          </a:p>
        </p:txBody>
      </p:sp>
      <p:sp>
        <p:nvSpPr>
          <p:cNvPr id="998" name="Google Shape;998;p31"/>
          <p:cNvSpPr txBox="1"/>
          <p:nvPr/>
        </p:nvSpPr>
        <p:spPr>
          <a:xfrm>
            <a:off x="1703825" y="3507175"/>
            <a:ext cx="3000000" cy="576600"/>
          </a:xfrm>
          <a:prstGeom prst="rect">
            <a:avLst/>
          </a:prstGeom>
          <a:noFill/>
          <a:ln>
            <a:noFill/>
          </a:ln>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IV antibiotics.</a:t>
            </a:r>
            <a:endParaRPr sz="1100">
              <a:solidFill>
                <a:schemeClr val="dk1"/>
              </a:solidFill>
              <a:latin typeface="Mada"/>
              <a:ea typeface="Mada"/>
              <a:cs typeface="Mada"/>
              <a:sym typeface="Mada"/>
            </a:endParaRPr>
          </a:p>
        </p:txBody>
      </p:sp>
      <p:grpSp>
        <p:nvGrpSpPr>
          <p:cNvPr id="999" name="Google Shape;999;p31"/>
          <p:cNvGrpSpPr/>
          <p:nvPr/>
        </p:nvGrpSpPr>
        <p:grpSpPr>
          <a:xfrm>
            <a:off x="4206530" y="2918738"/>
            <a:ext cx="511410" cy="443143"/>
            <a:chOff x="5167420" y="776896"/>
            <a:chExt cx="989379" cy="857308"/>
          </a:xfrm>
        </p:grpSpPr>
        <p:grpSp>
          <p:nvGrpSpPr>
            <p:cNvPr id="1000" name="Google Shape;1000;p31"/>
            <p:cNvGrpSpPr/>
            <p:nvPr/>
          </p:nvGrpSpPr>
          <p:grpSpPr>
            <a:xfrm rot="-5400000">
              <a:off x="5233455" y="710861"/>
              <a:ext cx="857308" cy="989379"/>
              <a:chOff x="1764625" y="2304850"/>
              <a:chExt cx="987000" cy="1139050"/>
            </a:xfrm>
          </p:grpSpPr>
          <p:sp>
            <p:nvSpPr>
              <p:cNvPr id="1001" name="Google Shape;1001;p3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2" name="Google Shape;1002;p3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1003" name="Google Shape;1003;p3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04" name="Google Shape;1004;p31"/>
          <p:cNvSpPr txBox="1"/>
          <p:nvPr/>
        </p:nvSpPr>
        <p:spPr>
          <a:xfrm>
            <a:off x="4230733" y="2973621"/>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03</a:t>
            </a:r>
            <a:endParaRPr sz="1500">
              <a:solidFill>
                <a:srgbClr val="434343"/>
              </a:solidFill>
              <a:latin typeface="Bebas Neue"/>
              <a:ea typeface="Bebas Neue"/>
              <a:cs typeface="Bebas Neue"/>
              <a:sym typeface="Bebas Neue"/>
            </a:endParaRPr>
          </a:p>
        </p:txBody>
      </p:sp>
      <p:sp>
        <p:nvSpPr>
          <p:cNvPr id="1005" name="Google Shape;1005;p31"/>
          <p:cNvSpPr txBox="1"/>
          <p:nvPr/>
        </p:nvSpPr>
        <p:spPr>
          <a:xfrm>
            <a:off x="4190225" y="2869875"/>
            <a:ext cx="3344100" cy="404400"/>
          </a:xfrm>
          <a:prstGeom prst="rect">
            <a:avLst/>
          </a:prstGeom>
          <a:noFill/>
          <a:ln>
            <a:noFill/>
          </a:ln>
        </p:spPr>
        <p:txBody>
          <a:bodyPr anchorCtr="0" anchor="t" bIns="91425" lIns="91425" spcFirstLastPara="1" rIns="91425" wrap="square" tIns="91425">
            <a:noAutofit/>
          </a:bodyPr>
          <a:lstStyle/>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Bed rest</a:t>
            </a: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to contain the existing bleeding, usually for 2-3 weeks.</a:t>
            </a:r>
            <a:endParaRPr sz="1100">
              <a:solidFill>
                <a:srgbClr val="6AA84F"/>
              </a:solidFill>
              <a:latin typeface="Mada"/>
              <a:ea typeface="Mada"/>
              <a:cs typeface="Mada"/>
              <a:sym typeface="Mada"/>
            </a:endParaRPr>
          </a:p>
        </p:txBody>
      </p:sp>
      <p:grpSp>
        <p:nvGrpSpPr>
          <p:cNvPr id="1006" name="Google Shape;1006;p31"/>
          <p:cNvGrpSpPr/>
          <p:nvPr/>
        </p:nvGrpSpPr>
        <p:grpSpPr>
          <a:xfrm>
            <a:off x="4206530" y="3458367"/>
            <a:ext cx="511410" cy="443143"/>
            <a:chOff x="5167420" y="776896"/>
            <a:chExt cx="989379" cy="857308"/>
          </a:xfrm>
        </p:grpSpPr>
        <p:grpSp>
          <p:nvGrpSpPr>
            <p:cNvPr id="1007" name="Google Shape;1007;p31"/>
            <p:cNvGrpSpPr/>
            <p:nvPr/>
          </p:nvGrpSpPr>
          <p:grpSpPr>
            <a:xfrm rot="-5400000">
              <a:off x="5233455" y="710861"/>
              <a:ext cx="857308" cy="989379"/>
              <a:chOff x="1764625" y="2304850"/>
              <a:chExt cx="987000" cy="1139050"/>
            </a:xfrm>
          </p:grpSpPr>
          <p:sp>
            <p:nvSpPr>
              <p:cNvPr id="1008" name="Google Shape;1008;p31"/>
              <p:cNvSpPr/>
              <p:nvPr/>
            </p:nvSpPr>
            <p:spPr>
              <a:xfrm flipH="1" rot="10800000">
                <a:off x="1764625" y="2304850"/>
                <a:ext cx="987000" cy="987000"/>
              </a:xfrm>
              <a:prstGeom prst="arc">
                <a:avLst>
                  <a:gd fmla="val 16200000" name="adj1"/>
                  <a:gd fmla="val 10774942" name="adj2"/>
                </a:avLst>
              </a:prstGeom>
              <a:noFill/>
              <a:ln cap="flat" cmpd="sng" w="9525">
                <a:solidFill>
                  <a:srgbClr val="4343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009" name="Google Shape;1009;p31"/>
              <p:cNvCxnSpPr/>
              <p:nvPr/>
            </p:nvCxnSpPr>
            <p:spPr>
              <a:xfrm>
                <a:off x="2263450" y="3296000"/>
                <a:ext cx="0" cy="147900"/>
              </a:xfrm>
              <a:prstGeom prst="straightConnector1">
                <a:avLst/>
              </a:prstGeom>
              <a:noFill/>
              <a:ln cap="flat" cmpd="sng" w="9525">
                <a:solidFill>
                  <a:srgbClr val="434343"/>
                </a:solidFill>
                <a:prstDash val="solid"/>
                <a:round/>
                <a:headEnd len="med" w="med" type="none"/>
                <a:tailEnd len="med" w="med" type="none"/>
              </a:ln>
            </p:spPr>
          </p:cxnSp>
        </p:grpSp>
        <p:sp>
          <p:nvSpPr>
            <p:cNvPr id="1010" name="Google Shape;1010;p31"/>
            <p:cNvSpPr/>
            <p:nvPr/>
          </p:nvSpPr>
          <p:spPr>
            <a:xfrm rot="-5400000">
              <a:off x="5297368" y="907113"/>
              <a:ext cx="597112" cy="597112"/>
            </a:xfrm>
            <a:custGeom>
              <a:rect b="b" l="l" r="r" t="t"/>
              <a:pathLst>
                <a:path extrusionOk="0" h="29615" w="29615">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11" name="Google Shape;1011;p31"/>
          <p:cNvSpPr txBox="1"/>
          <p:nvPr/>
        </p:nvSpPr>
        <p:spPr>
          <a:xfrm>
            <a:off x="4230733" y="3513250"/>
            <a:ext cx="4158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500">
                <a:solidFill>
                  <a:srgbClr val="434343"/>
                </a:solidFill>
                <a:latin typeface="Bebas Neue"/>
                <a:ea typeface="Bebas Neue"/>
                <a:cs typeface="Bebas Neue"/>
                <a:sym typeface="Bebas Neue"/>
              </a:rPr>
              <a:t>04</a:t>
            </a:r>
            <a:endParaRPr sz="1500">
              <a:solidFill>
                <a:srgbClr val="434343"/>
              </a:solidFill>
              <a:latin typeface="Bebas Neue"/>
              <a:ea typeface="Bebas Neue"/>
              <a:cs typeface="Bebas Neue"/>
              <a:sym typeface="Bebas Neue"/>
            </a:endParaRPr>
          </a:p>
        </p:txBody>
      </p:sp>
      <p:sp>
        <p:nvSpPr>
          <p:cNvPr id="1012" name="Google Shape;1012;p31"/>
          <p:cNvSpPr txBox="1"/>
          <p:nvPr/>
        </p:nvSpPr>
        <p:spPr>
          <a:xfrm>
            <a:off x="3284400" y="3201188"/>
            <a:ext cx="4069800" cy="238200"/>
          </a:xfrm>
          <a:prstGeom prst="rect">
            <a:avLst/>
          </a:prstGeom>
          <a:noFill/>
          <a:ln>
            <a:noFill/>
          </a:ln>
        </p:spPr>
        <p:txBody>
          <a:bodyPr anchorCtr="0" anchor="t" bIns="91425" lIns="91425" spcFirstLastPara="1" rIns="91425" wrap="square" tIns="91425">
            <a:noAutofit/>
          </a:bodyPr>
          <a:lstStyle/>
          <a:p>
            <a:pPr indent="0" lvl="0" marL="1371600" rtl="0" algn="l">
              <a:spcBef>
                <a:spcPts val="0"/>
              </a:spcBef>
              <a:spcAft>
                <a:spcPts val="0"/>
              </a:spcAft>
              <a:buNone/>
            </a:pPr>
            <a:r>
              <a:t/>
            </a:r>
            <a:endParaRPr sz="1100">
              <a:solidFill>
                <a:schemeClr val="dk1"/>
              </a:solidFill>
              <a:latin typeface="Mada"/>
              <a:ea typeface="Mada"/>
              <a:cs typeface="Mada"/>
              <a:sym typeface="Mada"/>
            </a:endParaRPr>
          </a:p>
          <a:p>
            <a:pPr indent="-298450" lvl="1" marL="1828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Vital signs monitoring.</a:t>
            </a:r>
            <a:endParaRPr sz="1100">
              <a:solidFill>
                <a:schemeClr val="dk1"/>
              </a:solidFill>
              <a:latin typeface="Mada"/>
              <a:ea typeface="Mada"/>
              <a:cs typeface="Mada"/>
              <a:sym typeface="Mada"/>
            </a:endParaRPr>
          </a:p>
          <a:p>
            <a:pPr indent="-298450" lvl="1" marL="1828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Serial CBC and HCT</a:t>
            </a:r>
            <a:endParaRPr sz="1100">
              <a:solidFill>
                <a:schemeClr val="dk1"/>
              </a:solidFill>
              <a:latin typeface="Mada"/>
              <a:ea typeface="Mada"/>
              <a:cs typeface="Mada"/>
              <a:sym typeface="Mada"/>
            </a:endParaRPr>
          </a:p>
          <a:p>
            <a:pPr indent="-298450" lvl="1" marL="1828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Follow up US &amp;/or CT.</a:t>
            </a:r>
            <a:r>
              <a:rPr lang="en-GB" sz="1100">
                <a:solidFill>
                  <a:srgbClr val="6AA84F"/>
                </a:solidFill>
                <a:latin typeface="Mada"/>
                <a:ea typeface="Mada"/>
                <a:cs typeface="Mada"/>
                <a:sym typeface="Mada"/>
              </a:rPr>
              <a:t> in a week or two</a:t>
            </a:r>
            <a:endParaRPr sz="1100">
              <a:solidFill>
                <a:srgbClr val="6AA84F"/>
              </a:solidFill>
              <a:latin typeface="Mada"/>
              <a:ea typeface="Mada"/>
              <a:cs typeface="Mada"/>
              <a:sym typeface="Mada"/>
            </a:endParaRPr>
          </a:p>
        </p:txBody>
      </p:sp>
      <p:grpSp>
        <p:nvGrpSpPr>
          <p:cNvPr id="1013" name="Google Shape;1013;p31"/>
          <p:cNvGrpSpPr/>
          <p:nvPr/>
        </p:nvGrpSpPr>
        <p:grpSpPr>
          <a:xfrm>
            <a:off x="-19884" y="3961036"/>
            <a:ext cx="752314" cy="443067"/>
            <a:chOff x="7208399" y="914609"/>
            <a:chExt cx="752314" cy="443067"/>
          </a:xfrm>
        </p:grpSpPr>
        <p:sp>
          <p:nvSpPr>
            <p:cNvPr id="1014" name="Google Shape;1014;p31"/>
            <p:cNvSpPr/>
            <p:nvPr/>
          </p:nvSpPr>
          <p:spPr>
            <a:xfrm>
              <a:off x="7901758" y="914609"/>
              <a:ext cx="58955" cy="50139"/>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31"/>
            <p:cNvSpPr/>
            <p:nvPr/>
          </p:nvSpPr>
          <p:spPr>
            <a:xfrm>
              <a:off x="7902271" y="993655"/>
              <a:ext cx="57160" cy="48604"/>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31"/>
            <p:cNvSpPr/>
            <p:nvPr/>
          </p:nvSpPr>
          <p:spPr>
            <a:xfrm>
              <a:off x="7901758" y="1073213"/>
              <a:ext cx="58955" cy="48349"/>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31"/>
            <p:cNvSpPr/>
            <p:nvPr/>
          </p:nvSpPr>
          <p:spPr>
            <a:xfrm>
              <a:off x="7901758" y="1150724"/>
              <a:ext cx="57673" cy="49372"/>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31"/>
            <p:cNvSpPr/>
            <p:nvPr/>
          </p:nvSpPr>
          <p:spPr>
            <a:xfrm>
              <a:off x="7901758" y="1230026"/>
              <a:ext cx="58955" cy="49116"/>
            </a:xfrm>
            <a:custGeom>
              <a:rect b="b" l="l" r="r" t="t"/>
              <a:pathLst>
                <a:path extrusionOk="0" h="192" w="23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31"/>
            <p:cNvSpPr/>
            <p:nvPr/>
          </p:nvSpPr>
          <p:spPr>
            <a:xfrm>
              <a:off x="7902271"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31"/>
            <p:cNvSpPr/>
            <p:nvPr/>
          </p:nvSpPr>
          <p:spPr>
            <a:xfrm>
              <a:off x="7814864" y="914609"/>
              <a:ext cx="58955" cy="50139"/>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31"/>
            <p:cNvSpPr/>
            <p:nvPr/>
          </p:nvSpPr>
          <p:spPr>
            <a:xfrm>
              <a:off x="7815376" y="993655"/>
              <a:ext cx="57160" cy="48604"/>
            </a:xfrm>
            <a:custGeom>
              <a:rect b="b" l="l" r="r" t="t"/>
              <a:pathLst>
                <a:path extrusionOk="0" h="190" w="223">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31"/>
            <p:cNvSpPr/>
            <p:nvPr/>
          </p:nvSpPr>
          <p:spPr>
            <a:xfrm>
              <a:off x="7814864" y="1073213"/>
              <a:ext cx="58955" cy="48349"/>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31"/>
            <p:cNvSpPr/>
            <p:nvPr/>
          </p:nvSpPr>
          <p:spPr>
            <a:xfrm>
              <a:off x="7814864" y="1150724"/>
              <a:ext cx="57673" cy="49372"/>
            </a:xfrm>
            <a:custGeom>
              <a:rect b="b" l="l" r="r" t="t"/>
              <a:pathLst>
                <a:path extrusionOk="0" h="193" w="225">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31"/>
            <p:cNvSpPr/>
            <p:nvPr/>
          </p:nvSpPr>
          <p:spPr>
            <a:xfrm>
              <a:off x="7814864" y="1230026"/>
              <a:ext cx="58955" cy="49116"/>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31"/>
            <p:cNvSpPr/>
            <p:nvPr/>
          </p:nvSpPr>
          <p:spPr>
            <a:xfrm>
              <a:off x="7815376"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31"/>
            <p:cNvSpPr/>
            <p:nvPr/>
          </p:nvSpPr>
          <p:spPr>
            <a:xfrm>
              <a:off x="7727970" y="914609"/>
              <a:ext cx="58955" cy="50139"/>
            </a:xfrm>
            <a:custGeom>
              <a:rect b="b" l="l" r="r" t="t"/>
              <a:pathLst>
                <a:path extrusionOk="0" h="196" w="23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31"/>
            <p:cNvSpPr/>
            <p:nvPr/>
          </p:nvSpPr>
          <p:spPr>
            <a:xfrm>
              <a:off x="7728482" y="993655"/>
              <a:ext cx="57160" cy="48604"/>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8" name="Google Shape;1028;p31"/>
            <p:cNvSpPr/>
            <p:nvPr/>
          </p:nvSpPr>
          <p:spPr>
            <a:xfrm>
              <a:off x="7727970" y="1073213"/>
              <a:ext cx="58955" cy="48349"/>
            </a:xfrm>
            <a:custGeom>
              <a:rect b="b" l="l" r="r" t="t"/>
              <a:pathLst>
                <a:path extrusionOk="0" h="189" w="23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9" name="Google Shape;1029;p31"/>
            <p:cNvSpPr/>
            <p:nvPr/>
          </p:nvSpPr>
          <p:spPr>
            <a:xfrm>
              <a:off x="7727970" y="1150724"/>
              <a:ext cx="57673" cy="49372"/>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0" name="Google Shape;1030;p31"/>
            <p:cNvSpPr/>
            <p:nvPr/>
          </p:nvSpPr>
          <p:spPr>
            <a:xfrm>
              <a:off x="7727970" y="1230026"/>
              <a:ext cx="58955" cy="49116"/>
            </a:xfrm>
            <a:custGeom>
              <a:rect b="b" l="l" r="r" t="t"/>
              <a:pathLst>
                <a:path extrusionOk="0" h="192" w="23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1" name="Google Shape;1031;p31"/>
            <p:cNvSpPr/>
            <p:nvPr/>
          </p:nvSpPr>
          <p:spPr>
            <a:xfrm>
              <a:off x="7728482"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2" name="Google Shape;1032;p31"/>
            <p:cNvSpPr/>
            <p:nvPr/>
          </p:nvSpPr>
          <p:spPr>
            <a:xfrm>
              <a:off x="7641075" y="914609"/>
              <a:ext cx="58955" cy="50139"/>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3" name="Google Shape;1033;p31"/>
            <p:cNvSpPr/>
            <p:nvPr/>
          </p:nvSpPr>
          <p:spPr>
            <a:xfrm>
              <a:off x="7641588" y="993655"/>
              <a:ext cx="57160" cy="48604"/>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p31"/>
            <p:cNvSpPr/>
            <p:nvPr/>
          </p:nvSpPr>
          <p:spPr>
            <a:xfrm>
              <a:off x="7641075" y="1073213"/>
              <a:ext cx="58955" cy="48349"/>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5" name="Google Shape;1035;p31"/>
            <p:cNvSpPr/>
            <p:nvPr/>
          </p:nvSpPr>
          <p:spPr>
            <a:xfrm>
              <a:off x="7641075" y="1150724"/>
              <a:ext cx="57673" cy="49372"/>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6" name="Google Shape;1036;p31"/>
            <p:cNvSpPr/>
            <p:nvPr/>
          </p:nvSpPr>
          <p:spPr>
            <a:xfrm>
              <a:off x="7641075" y="1230026"/>
              <a:ext cx="58955" cy="49116"/>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7" name="Google Shape;1037;p31"/>
            <p:cNvSpPr/>
            <p:nvPr/>
          </p:nvSpPr>
          <p:spPr>
            <a:xfrm>
              <a:off x="7641588"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8" name="Google Shape;1038;p31"/>
            <p:cNvSpPr/>
            <p:nvPr/>
          </p:nvSpPr>
          <p:spPr>
            <a:xfrm>
              <a:off x="7554181" y="914609"/>
              <a:ext cx="58955" cy="50139"/>
            </a:xfrm>
            <a:custGeom>
              <a:rect b="b" l="l" r="r" t="t"/>
              <a:pathLst>
                <a:path extrusionOk="0" h="196" w="23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9" name="Google Shape;1039;p31"/>
            <p:cNvSpPr/>
            <p:nvPr/>
          </p:nvSpPr>
          <p:spPr>
            <a:xfrm>
              <a:off x="7554694" y="993655"/>
              <a:ext cx="57160" cy="48604"/>
            </a:xfrm>
            <a:custGeom>
              <a:rect b="b" l="l" r="r" t="t"/>
              <a:pathLst>
                <a:path extrusionOk="0" h="190" w="223">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0" name="Google Shape;1040;p31"/>
            <p:cNvSpPr/>
            <p:nvPr/>
          </p:nvSpPr>
          <p:spPr>
            <a:xfrm>
              <a:off x="7554181" y="1073213"/>
              <a:ext cx="58955" cy="48349"/>
            </a:xfrm>
            <a:custGeom>
              <a:rect b="b" l="l" r="r" t="t"/>
              <a:pathLst>
                <a:path extrusionOk="0" h="189" w="23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1" name="Google Shape;1041;p31"/>
            <p:cNvSpPr/>
            <p:nvPr/>
          </p:nvSpPr>
          <p:spPr>
            <a:xfrm>
              <a:off x="7554181" y="1150724"/>
              <a:ext cx="57673" cy="49372"/>
            </a:xfrm>
            <a:custGeom>
              <a:rect b="b" l="l" r="r" t="t"/>
              <a:pathLst>
                <a:path extrusionOk="0" h="193" w="225">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2" name="Google Shape;1042;p31"/>
            <p:cNvSpPr/>
            <p:nvPr/>
          </p:nvSpPr>
          <p:spPr>
            <a:xfrm>
              <a:off x="7554181" y="1230026"/>
              <a:ext cx="58955" cy="49116"/>
            </a:xfrm>
            <a:custGeom>
              <a:rect b="b" l="l" r="r" t="t"/>
              <a:pathLst>
                <a:path extrusionOk="0" h="192" w="23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31"/>
            <p:cNvSpPr/>
            <p:nvPr/>
          </p:nvSpPr>
          <p:spPr>
            <a:xfrm>
              <a:off x="7554694"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31"/>
            <p:cNvSpPr/>
            <p:nvPr/>
          </p:nvSpPr>
          <p:spPr>
            <a:xfrm>
              <a:off x="7467287" y="914609"/>
              <a:ext cx="58955" cy="50139"/>
            </a:xfrm>
            <a:custGeom>
              <a:rect b="b" l="l" r="r" t="t"/>
              <a:pathLst>
                <a:path extrusionOk="0" h="196" w="23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31"/>
            <p:cNvSpPr/>
            <p:nvPr/>
          </p:nvSpPr>
          <p:spPr>
            <a:xfrm>
              <a:off x="7467800" y="993655"/>
              <a:ext cx="58442" cy="48604"/>
            </a:xfrm>
            <a:custGeom>
              <a:rect b="b" l="l" r="r" t="t"/>
              <a:pathLst>
                <a:path extrusionOk="0" h="190" w="228">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31"/>
            <p:cNvSpPr/>
            <p:nvPr/>
          </p:nvSpPr>
          <p:spPr>
            <a:xfrm>
              <a:off x="7467287" y="1073213"/>
              <a:ext cx="58955" cy="48349"/>
            </a:xfrm>
            <a:custGeom>
              <a:rect b="b" l="l" r="r" t="t"/>
              <a:pathLst>
                <a:path extrusionOk="0" h="189" w="23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31"/>
            <p:cNvSpPr/>
            <p:nvPr/>
          </p:nvSpPr>
          <p:spPr>
            <a:xfrm>
              <a:off x="7467287" y="1150724"/>
              <a:ext cx="59467" cy="49372"/>
            </a:xfrm>
            <a:custGeom>
              <a:rect b="b" l="l" r="r" t="t"/>
              <a:pathLst>
                <a:path extrusionOk="0" h="193" w="232">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31"/>
            <p:cNvSpPr/>
            <p:nvPr/>
          </p:nvSpPr>
          <p:spPr>
            <a:xfrm>
              <a:off x="7467287" y="1230026"/>
              <a:ext cx="58955" cy="49116"/>
            </a:xfrm>
            <a:custGeom>
              <a:rect b="b" l="l" r="r" t="t"/>
              <a:pathLst>
                <a:path extrusionOk="0" h="192" w="23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31"/>
            <p:cNvSpPr/>
            <p:nvPr/>
          </p:nvSpPr>
          <p:spPr>
            <a:xfrm>
              <a:off x="7467800" y="1309072"/>
              <a:ext cx="58442" cy="48604"/>
            </a:xfrm>
            <a:custGeom>
              <a:rect b="b" l="l" r="r" t="t"/>
              <a:pathLst>
                <a:path extrusionOk="0" h="190" w="228">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31"/>
            <p:cNvSpPr/>
            <p:nvPr/>
          </p:nvSpPr>
          <p:spPr>
            <a:xfrm>
              <a:off x="7382187" y="914609"/>
              <a:ext cx="57673" cy="50139"/>
            </a:xfrm>
            <a:custGeom>
              <a:rect b="b" l="l" r="r" t="t"/>
              <a:pathLst>
                <a:path extrusionOk="0" h="196" w="225">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31"/>
            <p:cNvSpPr/>
            <p:nvPr/>
          </p:nvSpPr>
          <p:spPr>
            <a:xfrm>
              <a:off x="7382700" y="993655"/>
              <a:ext cx="57160" cy="48604"/>
            </a:xfrm>
            <a:custGeom>
              <a:rect b="b" l="l" r="r" t="t"/>
              <a:pathLst>
                <a:path extrusionOk="0" h="190" w="223">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31"/>
            <p:cNvSpPr/>
            <p:nvPr/>
          </p:nvSpPr>
          <p:spPr>
            <a:xfrm>
              <a:off x="7382187" y="1073213"/>
              <a:ext cx="57673" cy="48349"/>
            </a:xfrm>
            <a:custGeom>
              <a:rect b="b" l="l" r="r" t="t"/>
              <a:pathLst>
                <a:path extrusionOk="0" h="189" w="225">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31"/>
            <p:cNvSpPr/>
            <p:nvPr/>
          </p:nvSpPr>
          <p:spPr>
            <a:xfrm>
              <a:off x="7382187" y="1150724"/>
              <a:ext cx="57673" cy="49372"/>
            </a:xfrm>
            <a:custGeom>
              <a:rect b="b" l="l" r="r" t="t"/>
              <a:pathLst>
                <a:path extrusionOk="0" h="193" w="225">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31"/>
            <p:cNvSpPr/>
            <p:nvPr/>
          </p:nvSpPr>
          <p:spPr>
            <a:xfrm>
              <a:off x="7382187" y="1230026"/>
              <a:ext cx="57673" cy="49116"/>
            </a:xfrm>
            <a:custGeom>
              <a:rect b="b" l="l" r="r" t="t"/>
              <a:pathLst>
                <a:path extrusionOk="0" h="192" w="225">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31"/>
            <p:cNvSpPr/>
            <p:nvPr/>
          </p:nvSpPr>
          <p:spPr>
            <a:xfrm>
              <a:off x="7382700" y="1309072"/>
              <a:ext cx="57160" cy="48604"/>
            </a:xfrm>
            <a:custGeom>
              <a:rect b="b" l="l" r="r" t="t"/>
              <a:pathLst>
                <a:path extrusionOk="0" h="190" w="223">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31"/>
            <p:cNvSpPr/>
            <p:nvPr/>
          </p:nvSpPr>
          <p:spPr>
            <a:xfrm>
              <a:off x="7295293" y="914609"/>
              <a:ext cx="57673" cy="50139"/>
            </a:xfrm>
            <a:custGeom>
              <a:rect b="b" l="l" r="r" t="t"/>
              <a:pathLst>
                <a:path extrusionOk="0" h="196" w="225">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31"/>
            <p:cNvSpPr/>
            <p:nvPr/>
          </p:nvSpPr>
          <p:spPr>
            <a:xfrm>
              <a:off x="7295806" y="993655"/>
              <a:ext cx="57160" cy="48604"/>
            </a:xfrm>
            <a:custGeom>
              <a:rect b="b" l="l" r="r" t="t"/>
              <a:pathLst>
                <a:path extrusionOk="0" h="190" w="223">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31"/>
            <p:cNvSpPr/>
            <p:nvPr/>
          </p:nvSpPr>
          <p:spPr>
            <a:xfrm>
              <a:off x="7295293" y="1073213"/>
              <a:ext cx="57673" cy="48349"/>
            </a:xfrm>
            <a:custGeom>
              <a:rect b="b" l="l" r="r" t="t"/>
              <a:pathLst>
                <a:path extrusionOk="0" h="189" w="225">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31"/>
            <p:cNvSpPr/>
            <p:nvPr/>
          </p:nvSpPr>
          <p:spPr>
            <a:xfrm>
              <a:off x="7295293" y="1150724"/>
              <a:ext cx="57673" cy="49372"/>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31"/>
            <p:cNvSpPr/>
            <p:nvPr/>
          </p:nvSpPr>
          <p:spPr>
            <a:xfrm>
              <a:off x="7295293" y="1230026"/>
              <a:ext cx="57673" cy="49116"/>
            </a:xfrm>
            <a:custGeom>
              <a:rect b="b" l="l" r="r" t="t"/>
              <a:pathLst>
                <a:path extrusionOk="0" h="192" w="225">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31"/>
            <p:cNvSpPr/>
            <p:nvPr/>
          </p:nvSpPr>
          <p:spPr>
            <a:xfrm>
              <a:off x="7295806" y="1309072"/>
              <a:ext cx="57160" cy="48604"/>
            </a:xfrm>
            <a:custGeom>
              <a:rect b="b" l="l" r="r" t="t"/>
              <a:pathLst>
                <a:path extrusionOk="0" h="190" w="223">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31"/>
            <p:cNvSpPr/>
            <p:nvPr/>
          </p:nvSpPr>
          <p:spPr>
            <a:xfrm>
              <a:off x="7208399" y="914609"/>
              <a:ext cx="58955" cy="50139"/>
            </a:xfrm>
            <a:custGeom>
              <a:rect b="b" l="l" r="r" t="t"/>
              <a:pathLst>
                <a:path extrusionOk="0" h="196" w="23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31"/>
            <p:cNvSpPr/>
            <p:nvPr/>
          </p:nvSpPr>
          <p:spPr>
            <a:xfrm>
              <a:off x="7208911" y="993655"/>
              <a:ext cx="57160" cy="48604"/>
            </a:xfrm>
            <a:custGeom>
              <a:rect b="b" l="l" r="r" t="t"/>
              <a:pathLst>
                <a:path extrusionOk="0" h="190" w="223">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31"/>
            <p:cNvSpPr/>
            <p:nvPr/>
          </p:nvSpPr>
          <p:spPr>
            <a:xfrm>
              <a:off x="7208399" y="1073213"/>
              <a:ext cx="58955" cy="48349"/>
            </a:xfrm>
            <a:custGeom>
              <a:rect b="b" l="l" r="r" t="t"/>
              <a:pathLst>
                <a:path extrusionOk="0" h="189" w="23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31"/>
            <p:cNvSpPr/>
            <p:nvPr/>
          </p:nvSpPr>
          <p:spPr>
            <a:xfrm>
              <a:off x="7208399" y="1150724"/>
              <a:ext cx="57673" cy="49372"/>
            </a:xfrm>
            <a:custGeom>
              <a:rect b="b" l="l" r="r" t="t"/>
              <a:pathLst>
                <a:path extrusionOk="0" h="193" w="225">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31"/>
            <p:cNvSpPr/>
            <p:nvPr/>
          </p:nvSpPr>
          <p:spPr>
            <a:xfrm>
              <a:off x="7208399" y="1230026"/>
              <a:ext cx="58955" cy="49116"/>
            </a:xfrm>
            <a:custGeom>
              <a:rect b="b" l="l" r="r" t="t"/>
              <a:pathLst>
                <a:path extrusionOk="0" h="192" w="23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7" name="Google Shape;1067;p31"/>
            <p:cNvSpPr/>
            <p:nvPr/>
          </p:nvSpPr>
          <p:spPr>
            <a:xfrm>
              <a:off x="7208911" y="1309072"/>
              <a:ext cx="58442" cy="48604"/>
            </a:xfrm>
            <a:custGeom>
              <a:rect b="b" l="l" r="r" t="t"/>
              <a:pathLst>
                <a:path extrusionOk="0" h="190" w="228">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8" name="Google Shape;1068;p31"/>
          <p:cNvSpPr txBox="1"/>
          <p:nvPr/>
        </p:nvSpPr>
        <p:spPr>
          <a:xfrm flipH="1">
            <a:off x="688153" y="4041725"/>
            <a:ext cx="752400" cy="281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3800">
                <a:solidFill>
                  <a:srgbClr val="006D77"/>
                </a:solidFill>
                <a:latin typeface="Pathway Gothic One"/>
                <a:ea typeface="Pathway Gothic One"/>
                <a:cs typeface="Pathway Gothic One"/>
                <a:sym typeface="Pathway Gothic One"/>
              </a:rPr>
              <a:t>02</a:t>
            </a:r>
            <a:endParaRPr b="1" sz="3800">
              <a:solidFill>
                <a:srgbClr val="006D77"/>
              </a:solidFill>
              <a:latin typeface="Pathway Gothic One"/>
              <a:ea typeface="Pathway Gothic One"/>
              <a:cs typeface="Pathway Gothic One"/>
              <a:sym typeface="Pathway Gothic One"/>
            </a:endParaRPr>
          </a:p>
        </p:txBody>
      </p:sp>
      <p:sp>
        <p:nvSpPr>
          <p:cNvPr id="1069" name="Google Shape;1069;p31"/>
          <p:cNvSpPr txBox="1"/>
          <p:nvPr/>
        </p:nvSpPr>
        <p:spPr>
          <a:xfrm>
            <a:off x="1440550" y="3961025"/>
            <a:ext cx="3000000" cy="443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Surgical Exploration</a:t>
            </a:r>
            <a:endParaRPr b="1" sz="1800">
              <a:solidFill>
                <a:srgbClr val="006D77"/>
              </a:solidFill>
              <a:highlight>
                <a:srgbClr val="EDF9F9"/>
              </a:highlight>
              <a:latin typeface="Lora"/>
              <a:ea typeface="Lora"/>
              <a:cs typeface="Lora"/>
              <a:sym typeface="Lora"/>
            </a:endParaRPr>
          </a:p>
        </p:txBody>
      </p:sp>
      <p:sp>
        <p:nvSpPr>
          <p:cNvPr id="1070" name="Google Shape;1070;p31"/>
          <p:cNvSpPr txBox="1"/>
          <p:nvPr/>
        </p:nvSpPr>
        <p:spPr>
          <a:xfrm>
            <a:off x="1352225" y="4414850"/>
            <a:ext cx="5718000" cy="1404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Usually penetrating injuries require surgical intervention.</a:t>
            </a:r>
            <a:r>
              <a:rPr lang="en-GB" sz="1100">
                <a:solidFill>
                  <a:srgbClr val="6AA84F"/>
                </a:solidFill>
                <a:latin typeface="Mada"/>
                <a:ea typeface="Mada"/>
                <a:cs typeface="Mada"/>
                <a:sym typeface="Mada"/>
              </a:rPr>
              <a:t> </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Persistent bleeding (persistent tachycardia and/or hypotension failing to respond to appropriate fluid and blood replacement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Expanding peri-renal hematoma (again the patient will show signs of continued bleeding)</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Pulsatile peri-renal hematoma </a:t>
            </a:r>
            <a:endParaRPr sz="1100">
              <a:solidFill>
                <a:srgbClr val="6AA84F"/>
              </a:solidFill>
              <a:latin typeface="Mada"/>
              <a:ea typeface="Mada"/>
              <a:cs typeface="Mada"/>
              <a:sym typeface="Mada"/>
            </a:endParaRPr>
          </a:p>
        </p:txBody>
      </p:sp>
      <p:cxnSp>
        <p:nvCxnSpPr>
          <p:cNvPr id="1071" name="Google Shape;1071;p31"/>
          <p:cNvCxnSpPr/>
          <p:nvPr/>
        </p:nvCxnSpPr>
        <p:spPr>
          <a:xfrm>
            <a:off x="1116946" y="4443336"/>
            <a:ext cx="0" cy="1184400"/>
          </a:xfrm>
          <a:prstGeom prst="straightConnector1">
            <a:avLst/>
          </a:prstGeom>
          <a:noFill/>
          <a:ln cap="flat" cmpd="sng" w="9525">
            <a:solidFill>
              <a:schemeClr val="dk2"/>
            </a:solidFill>
            <a:prstDash val="solid"/>
            <a:round/>
            <a:headEnd len="med" w="med" type="none"/>
            <a:tailEnd len="med" w="med" type="none"/>
          </a:ln>
        </p:spPr>
      </p:cxnSp>
      <p:cxnSp>
        <p:nvCxnSpPr>
          <p:cNvPr id="1072" name="Google Shape;1072;p31"/>
          <p:cNvCxnSpPr/>
          <p:nvPr/>
        </p:nvCxnSpPr>
        <p:spPr>
          <a:xfrm>
            <a:off x="517025" y="6155800"/>
            <a:ext cx="6582300" cy="0"/>
          </a:xfrm>
          <a:prstGeom prst="straightConnector1">
            <a:avLst/>
          </a:prstGeom>
          <a:noFill/>
          <a:ln cap="flat" cmpd="sng" w="19050">
            <a:solidFill>
              <a:srgbClr val="83C5BE"/>
            </a:solidFill>
            <a:prstDash val="solid"/>
            <a:round/>
            <a:headEnd len="med" w="med" type="oval"/>
            <a:tailEnd len="med" w="med" type="oval"/>
          </a:ln>
        </p:spPr>
      </p:cxnSp>
      <p:sp>
        <p:nvSpPr>
          <p:cNvPr id="1073" name="Google Shape;1073;p31"/>
          <p:cNvSpPr txBox="1"/>
          <p:nvPr/>
        </p:nvSpPr>
        <p:spPr>
          <a:xfrm>
            <a:off x="155487" y="5666366"/>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Traumatic Ur</a:t>
            </a:r>
            <a:r>
              <a:rPr b="1" lang="en-GB" sz="2200">
                <a:solidFill>
                  <a:srgbClr val="006D77"/>
                </a:solidFill>
                <a:latin typeface="Lora"/>
                <a:ea typeface="Lora"/>
                <a:cs typeface="Lora"/>
                <a:sym typeface="Lora"/>
              </a:rPr>
              <a:t>inary </a:t>
            </a:r>
            <a:r>
              <a:rPr b="1" i="0" lang="en-GB" sz="2200" u="none" cap="none" strike="noStrike">
                <a:solidFill>
                  <a:srgbClr val="006D77"/>
                </a:solidFill>
                <a:latin typeface="Lora"/>
                <a:ea typeface="Lora"/>
                <a:cs typeface="Lora"/>
                <a:sym typeface="Lora"/>
              </a:rPr>
              <a:t>Emergencies : </a:t>
            </a:r>
            <a:r>
              <a:rPr b="1" lang="en-GB" sz="2200">
                <a:solidFill>
                  <a:srgbClr val="006D77"/>
                </a:solidFill>
                <a:highlight>
                  <a:srgbClr val="EDF9F9"/>
                </a:highlight>
                <a:latin typeface="Lora"/>
                <a:ea typeface="Lora"/>
                <a:cs typeface="Lora"/>
                <a:sym typeface="Lora"/>
              </a:rPr>
              <a:t>Ureteral Injuries</a:t>
            </a:r>
            <a:endParaRPr b="1" i="0" sz="2200" u="none" cap="none" strike="noStrike">
              <a:solidFill>
                <a:srgbClr val="006D77"/>
              </a:solidFill>
              <a:highlight>
                <a:srgbClr val="EDF9F9"/>
              </a:highlight>
              <a:latin typeface="Lora"/>
              <a:ea typeface="Lora"/>
              <a:cs typeface="Lora"/>
              <a:sym typeface="Lora"/>
            </a:endParaRPr>
          </a:p>
        </p:txBody>
      </p:sp>
      <p:sp>
        <p:nvSpPr>
          <p:cNvPr id="1074" name="Google Shape;1074;p31"/>
          <p:cNvSpPr/>
          <p:nvPr/>
        </p:nvSpPr>
        <p:spPr>
          <a:xfrm>
            <a:off x="675550" y="6322400"/>
            <a:ext cx="6230700" cy="461700"/>
          </a:xfrm>
          <a:prstGeom prst="rect">
            <a:avLst/>
          </a:prstGeom>
          <a:noFill/>
          <a:ln>
            <a:noFill/>
          </a:ln>
        </p:spPr>
        <p:txBody>
          <a:bodyPr anchorCtr="0" anchor="t" bIns="45700" lIns="91425" spcFirstLastPara="1" rIns="91425" wrap="square" tIns="45700">
            <a:noAutofit/>
          </a:bodyPr>
          <a:lstStyle/>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The ureters are protected from external trauma by surrounding bony structures, muscles and other organs</a:t>
            </a:r>
            <a:endParaRPr sz="1300">
              <a:solidFill>
                <a:schemeClr val="dk1"/>
              </a:solidFill>
              <a:latin typeface="Mada"/>
              <a:ea typeface="Mada"/>
              <a:cs typeface="Mada"/>
              <a:sym typeface="Mada"/>
            </a:endParaRPr>
          </a:p>
          <a:p>
            <a:pPr indent="-311150" lvl="0" marL="457200" rtl="0" algn="l">
              <a:spcBef>
                <a:spcPts val="0"/>
              </a:spcBef>
              <a:spcAft>
                <a:spcPts val="0"/>
              </a:spcAft>
              <a:buClr>
                <a:schemeClr val="dk1"/>
              </a:buClr>
              <a:buSzPts val="1300"/>
              <a:buFont typeface="Mada"/>
              <a:buChar char="●"/>
            </a:pPr>
            <a:r>
              <a:rPr lang="en-GB" sz="1300">
                <a:solidFill>
                  <a:schemeClr val="dk1"/>
                </a:solidFill>
                <a:latin typeface="Mada"/>
                <a:ea typeface="Mada"/>
                <a:cs typeface="Mada"/>
                <a:sym typeface="Mada"/>
              </a:rPr>
              <a:t>Causes of Ureteral injuries are either: </a:t>
            </a:r>
            <a:r>
              <a:rPr b="1" lang="en-GB" sz="1300">
                <a:solidFill>
                  <a:schemeClr val="dk1"/>
                </a:solidFill>
                <a:latin typeface="Mada"/>
                <a:ea typeface="Mada"/>
                <a:cs typeface="Mada"/>
                <a:sym typeface="Mada"/>
              </a:rPr>
              <a:t>External</a:t>
            </a:r>
            <a:r>
              <a:rPr lang="en-GB" sz="1300">
                <a:solidFill>
                  <a:schemeClr val="dk1"/>
                </a:solidFill>
                <a:latin typeface="Mada"/>
                <a:ea typeface="Mada"/>
                <a:cs typeface="Mada"/>
                <a:sym typeface="Mada"/>
              </a:rPr>
              <a:t> Or </a:t>
            </a:r>
            <a:r>
              <a:rPr b="1" lang="en-GB" sz="1300">
                <a:solidFill>
                  <a:schemeClr val="dk1"/>
                </a:solidFill>
                <a:latin typeface="Mada"/>
                <a:ea typeface="Mada"/>
                <a:cs typeface="Mada"/>
                <a:sym typeface="Mada"/>
              </a:rPr>
              <a:t>Internal</a:t>
            </a:r>
            <a:r>
              <a:rPr lang="en-GB" sz="1300">
                <a:solidFill>
                  <a:schemeClr val="dk1"/>
                </a:solidFill>
                <a:latin typeface="Mada"/>
                <a:ea typeface="Mada"/>
                <a:cs typeface="Mada"/>
                <a:sym typeface="Mada"/>
              </a:rPr>
              <a:t>.</a:t>
            </a:r>
            <a:endParaRPr sz="13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b="1" sz="1300">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latin typeface="Mada"/>
              <a:ea typeface="Mada"/>
              <a:cs typeface="Mada"/>
              <a:sym typeface="Mada"/>
            </a:endParaRPr>
          </a:p>
        </p:txBody>
      </p:sp>
      <p:sp>
        <p:nvSpPr>
          <p:cNvPr id="1075" name="Google Shape;1075;p31"/>
          <p:cNvSpPr/>
          <p:nvPr/>
        </p:nvSpPr>
        <p:spPr>
          <a:xfrm>
            <a:off x="754163" y="7158300"/>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31"/>
          <p:cNvSpPr/>
          <p:nvPr/>
        </p:nvSpPr>
        <p:spPr>
          <a:xfrm>
            <a:off x="727875" y="7134216"/>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1077" name="Google Shape;1077;p31"/>
          <p:cNvSpPr/>
          <p:nvPr/>
        </p:nvSpPr>
        <p:spPr>
          <a:xfrm>
            <a:off x="764638" y="7267716"/>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1078" name="Google Shape;1078;p31"/>
          <p:cNvSpPr/>
          <p:nvPr/>
        </p:nvSpPr>
        <p:spPr>
          <a:xfrm>
            <a:off x="1533251" y="7139520"/>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079" name="Google Shape;1079;p31"/>
          <p:cNvSpPr/>
          <p:nvPr/>
        </p:nvSpPr>
        <p:spPr>
          <a:xfrm>
            <a:off x="3699442" y="7108573"/>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080" name="Google Shape;1080;p31"/>
          <p:cNvSpPr/>
          <p:nvPr/>
        </p:nvSpPr>
        <p:spPr>
          <a:xfrm>
            <a:off x="6289563" y="7072145"/>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graphicFrame>
        <p:nvGraphicFramePr>
          <p:cNvPr id="1081" name="Google Shape;1081;p31"/>
          <p:cNvGraphicFramePr/>
          <p:nvPr/>
        </p:nvGraphicFramePr>
        <p:xfrm>
          <a:off x="381306" y="7548558"/>
          <a:ext cx="3000000" cy="3000000"/>
        </p:xfrm>
        <a:graphic>
          <a:graphicData uri="http://schemas.openxmlformats.org/drawingml/2006/table">
            <a:tbl>
              <a:tblPr>
                <a:noFill/>
                <a:tableStyleId>{66FF8BA5-E709-430E-A50A-E8DE8A446EC3}</a:tableStyleId>
              </a:tblPr>
              <a:tblGrid>
                <a:gridCol w="3409600"/>
                <a:gridCol w="3409600"/>
              </a:tblGrid>
              <a:tr h="318125">
                <a:tc>
                  <a:txBody>
                    <a:bodyPr/>
                    <a:lstStyle/>
                    <a:p>
                      <a:pPr indent="0" lvl="0" marL="0" marR="0" rtl="0" algn="ctr">
                        <a:lnSpc>
                          <a:spcPct val="100000"/>
                        </a:lnSpc>
                        <a:spcBef>
                          <a:spcPts val="0"/>
                        </a:spcBef>
                        <a:spcAft>
                          <a:spcPts val="0"/>
                        </a:spcAft>
                        <a:buClr>
                          <a:srgbClr val="000000"/>
                        </a:buClr>
                        <a:buSzPts val="1800"/>
                        <a:buFont typeface="Arial"/>
                        <a:buNone/>
                      </a:pPr>
                      <a:r>
                        <a:rPr lang="en-GB" sz="1500" u="none" cap="none" strike="noStrike">
                          <a:solidFill>
                            <a:srgbClr val="E29578"/>
                          </a:solidFill>
                          <a:latin typeface="Mada"/>
                          <a:ea typeface="Mada"/>
                          <a:cs typeface="Mada"/>
                          <a:sym typeface="Mada"/>
                        </a:rPr>
                        <a:t>External Trauma (rare)</a:t>
                      </a:r>
                      <a:endParaRPr sz="1500" u="none" cap="none" strike="noStrike">
                        <a:solidFill>
                          <a:srgbClr val="E29578"/>
                        </a:solidFill>
                        <a:latin typeface="Mada"/>
                        <a:ea typeface="Mada"/>
                        <a:cs typeface="Mada"/>
                        <a:sym typeface="Mada"/>
                      </a:endParaRPr>
                    </a:p>
                  </a:txBody>
                  <a:tcPr marT="54000" marB="54000"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c>
                  <a:txBody>
                    <a:bodyPr/>
                    <a:lstStyle/>
                    <a:p>
                      <a:pPr indent="0" lvl="0" marL="0" marR="0" rtl="0" algn="ctr">
                        <a:lnSpc>
                          <a:spcPct val="100000"/>
                        </a:lnSpc>
                        <a:spcBef>
                          <a:spcPts val="0"/>
                        </a:spcBef>
                        <a:spcAft>
                          <a:spcPts val="0"/>
                        </a:spcAft>
                        <a:buClr>
                          <a:srgbClr val="000000"/>
                        </a:buClr>
                        <a:buSzPts val="1800"/>
                        <a:buFont typeface="Arial"/>
                        <a:buNone/>
                      </a:pPr>
                      <a:r>
                        <a:rPr lang="en-GB" sz="1500" u="none" cap="none" strike="noStrike">
                          <a:solidFill>
                            <a:srgbClr val="E29578"/>
                          </a:solidFill>
                          <a:latin typeface="Mada"/>
                          <a:ea typeface="Mada"/>
                          <a:cs typeface="Mada"/>
                          <a:sym typeface="Mada"/>
                        </a:rPr>
                        <a:t>Internal Trauma </a:t>
                      </a:r>
                      <a:endParaRPr sz="1500" u="none" cap="none" strike="noStrike">
                        <a:solidFill>
                          <a:srgbClr val="E29578"/>
                        </a:solidFill>
                        <a:latin typeface="Mada"/>
                        <a:ea typeface="Mada"/>
                        <a:cs typeface="Mada"/>
                        <a:sym typeface="Mada"/>
                      </a:endParaRPr>
                    </a:p>
                  </a:txBody>
                  <a:tcPr marT="54000" marB="54000"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r>
              <a:tr h="2585300">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Rare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Severe force is required.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Blunt external: trauma severe enough to injure the ureters will usually be associated with multiple other injuries.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Penetrating knife or bullets to the abdomen or chest may damage the ureter, as well as other organs.</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Uncommon</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but is more common than external trauma.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Iatrogenic</a:t>
                      </a:r>
                      <a:r>
                        <a:rPr lang="en-GB" sz="1100">
                          <a:solidFill>
                            <a:srgbClr val="B7B7B7"/>
                          </a:solidFill>
                          <a:latin typeface="Mada"/>
                          <a:ea typeface="Mada"/>
                          <a:cs typeface="Mada"/>
                          <a:sym typeface="Mada"/>
                        </a:rPr>
                        <a:t> </a:t>
                      </a:r>
                      <a:r>
                        <a:rPr lang="en-GB" sz="1100">
                          <a:solidFill>
                            <a:schemeClr val="dk1"/>
                          </a:solidFill>
                          <a:latin typeface="Mada"/>
                          <a:ea typeface="Mada"/>
                          <a:cs typeface="Mada"/>
                          <a:sym typeface="Mada"/>
                        </a:rPr>
                        <a:t>(</a:t>
                      </a:r>
                      <a:r>
                        <a:rPr lang="en-GB" sz="1100">
                          <a:solidFill>
                            <a:schemeClr val="dk1"/>
                          </a:solidFill>
                          <a:latin typeface="Mada"/>
                          <a:ea typeface="Mada"/>
                          <a:cs typeface="Mada"/>
                          <a:sym typeface="Mada"/>
                        </a:rPr>
                        <a:t>during surgery)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Oncology surgeries like:</a:t>
                      </a:r>
                      <a:endParaRPr sz="1100">
                        <a:solidFill>
                          <a:srgbClr val="6AA84F"/>
                        </a:solidFill>
                        <a:latin typeface="Mada"/>
                        <a:ea typeface="Mada"/>
                        <a:cs typeface="Mada"/>
                        <a:sym typeface="Mada"/>
                      </a:endParaRPr>
                    </a:p>
                    <a:p>
                      <a:pPr indent="0" lvl="0" marL="914400" rtl="0" algn="l">
                        <a:spcBef>
                          <a:spcPts val="0"/>
                        </a:spcBef>
                        <a:spcAft>
                          <a:spcPts val="0"/>
                        </a:spcAft>
                        <a:buNone/>
                      </a:pPr>
                      <a:r>
                        <a:rPr b="1" lang="en-GB" sz="1100">
                          <a:solidFill>
                            <a:srgbClr val="CC0000"/>
                          </a:solidFill>
                          <a:latin typeface="Mada"/>
                          <a:ea typeface="Mada"/>
                          <a:cs typeface="Mada"/>
                          <a:sym typeface="Mada"/>
                        </a:rPr>
                        <a:t>Hysterectomy</a:t>
                      </a:r>
                      <a:r>
                        <a:rPr lang="en-GB" sz="1100">
                          <a:solidFill>
                            <a:schemeClr val="dk1"/>
                          </a:solidFill>
                          <a:latin typeface="Mada"/>
                          <a:ea typeface="Mada"/>
                          <a:cs typeface="Mada"/>
                          <a:sym typeface="Mada"/>
                        </a:rPr>
                        <a:t> </a:t>
                      </a:r>
                      <a:r>
                        <a:rPr lang="en-GB" sz="1000">
                          <a:solidFill>
                            <a:schemeClr val="dk1"/>
                          </a:solidFill>
                          <a:highlight>
                            <a:schemeClr val="lt1"/>
                          </a:highlight>
                        </a:rPr>
                        <a:t>​</a:t>
                      </a:r>
                      <a:r>
                        <a:rPr lang="en-GB" sz="1000">
                          <a:solidFill>
                            <a:srgbClr val="F1C232"/>
                          </a:solidFill>
                          <a:highlight>
                            <a:schemeClr val="lt1"/>
                          </a:highlight>
                        </a:rPr>
                        <a:t>​</a:t>
                      </a:r>
                      <a:r>
                        <a:rPr lang="en-GB" sz="1000">
                          <a:solidFill>
                            <a:srgbClr val="999999"/>
                          </a:solidFill>
                          <a:highlight>
                            <a:schemeClr val="lt1"/>
                          </a:highlight>
                          <a:latin typeface="Mada"/>
                          <a:ea typeface="Mada"/>
                          <a:cs typeface="Mada"/>
                          <a:sym typeface="Mada"/>
                        </a:rPr>
                        <a:t>(because the ureter is really close to the uterine artery) </a:t>
                      </a:r>
                      <a:r>
                        <a:rPr lang="en-GB" sz="1100">
                          <a:solidFill>
                            <a:schemeClr val="dk1"/>
                          </a:solidFill>
                          <a:latin typeface="Mada"/>
                          <a:ea typeface="Mada"/>
                          <a:cs typeface="Mada"/>
                          <a:sym typeface="Mada"/>
                        </a:rPr>
                        <a:t>oophorectomy, and sigmoidcolectomy.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Caesarean section.</a:t>
                      </a:r>
                      <a:endParaRPr b="1"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Ureteroscopy.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Aortoiliac vascular graft replacement. </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Laparoscopies.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Orthopedic operations.</a:t>
                      </a:r>
                      <a:endParaRPr sz="1100">
                        <a:latin typeface="Mada"/>
                        <a:ea typeface="Mada"/>
                        <a:cs typeface="Mada"/>
                        <a:sym typeface="Mada"/>
                      </a:endParaRPr>
                    </a:p>
                  </a:txBody>
                  <a:tcPr marT="91425" marB="91425" marR="91425" marL="914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pSp>
        <p:nvGrpSpPr>
          <p:cNvPr id="1082" name="Google Shape;1082;p31"/>
          <p:cNvGrpSpPr/>
          <p:nvPr/>
        </p:nvGrpSpPr>
        <p:grpSpPr>
          <a:xfrm>
            <a:off x="323230" y="911414"/>
            <a:ext cx="467149" cy="476434"/>
            <a:chOff x="2410712" y="2415450"/>
            <a:chExt cx="312600" cy="312600"/>
          </a:xfrm>
        </p:grpSpPr>
        <p:sp>
          <p:nvSpPr>
            <p:cNvPr id="1083" name="Google Shape;1083;p31"/>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4" name="Google Shape;1084;p31"/>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085" name="Google Shape;1085;p31"/>
          <p:cNvSpPr txBox="1"/>
          <p:nvPr/>
        </p:nvSpPr>
        <p:spPr>
          <a:xfrm>
            <a:off x="780593" y="938164"/>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Renal Trauma Management</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086" name="Google Shape;1086;p31"/>
          <p:cNvSpPr/>
          <p:nvPr/>
        </p:nvSpPr>
        <p:spPr>
          <a:xfrm>
            <a:off x="4440539" y="8749826"/>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4"/>
          <p:cNvSpPr/>
          <p:nvPr/>
        </p:nvSpPr>
        <p:spPr>
          <a:xfrm>
            <a:off x="534857" y="6328964"/>
            <a:ext cx="6486201" cy="753679"/>
          </a:xfrm>
          <a:custGeom>
            <a:rect b="b" l="l" r="r" t="t"/>
            <a:pathLst>
              <a:path extrusionOk="0" h="80371" w="217932">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4"/>
          <p:cNvSpPr/>
          <p:nvPr/>
        </p:nvSpPr>
        <p:spPr>
          <a:xfrm>
            <a:off x="3105639" y="2020184"/>
            <a:ext cx="1399500" cy="468900"/>
          </a:xfrm>
          <a:prstGeom prst="roundRect">
            <a:avLst>
              <a:gd fmla="val 50000" name="adj"/>
            </a:avLst>
          </a:prstGeom>
          <a:solidFill>
            <a:srgbClr val="83C5BE"/>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i="0" lang="en-GB" sz="1300" u="none" cap="none" strike="noStrike">
                <a:solidFill>
                  <a:schemeClr val="dk1"/>
                </a:solidFill>
                <a:latin typeface="Mada"/>
                <a:ea typeface="Mada"/>
                <a:cs typeface="Mada"/>
                <a:sym typeface="Mada"/>
              </a:rPr>
              <a:t>Emergencies</a:t>
            </a:r>
            <a:endParaRPr i="0" sz="1300" u="none" cap="none" strike="noStrike">
              <a:solidFill>
                <a:srgbClr val="FFFFFF"/>
              </a:solidFill>
              <a:latin typeface="Mada"/>
              <a:ea typeface="Mada"/>
              <a:cs typeface="Mada"/>
              <a:sym typeface="Mada"/>
            </a:endParaRPr>
          </a:p>
        </p:txBody>
      </p:sp>
      <p:cxnSp>
        <p:nvCxnSpPr>
          <p:cNvPr id="80" name="Google Shape;80;p14"/>
          <p:cNvCxnSpPr>
            <a:stCxn id="79" idx="2"/>
            <a:endCxn id="81" idx="0"/>
          </p:cNvCxnSpPr>
          <p:nvPr/>
        </p:nvCxnSpPr>
        <p:spPr>
          <a:xfrm flipH="1" rot="-5400000">
            <a:off x="4248339" y="2046134"/>
            <a:ext cx="484500" cy="1370400"/>
          </a:xfrm>
          <a:prstGeom prst="bentConnector3">
            <a:avLst>
              <a:gd fmla="val 131102" name="adj1"/>
            </a:avLst>
          </a:prstGeom>
          <a:noFill/>
          <a:ln cap="flat" cmpd="sng" w="19050">
            <a:solidFill>
              <a:srgbClr val="FFDDD2"/>
            </a:solidFill>
            <a:prstDash val="solid"/>
            <a:round/>
            <a:headEnd len="sm" w="sm" type="none"/>
            <a:tailEnd len="sm" w="sm" type="none"/>
          </a:ln>
        </p:spPr>
      </p:cxnSp>
      <p:cxnSp>
        <p:nvCxnSpPr>
          <p:cNvPr id="82" name="Google Shape;82;p14"/>
          <p:cNvCxnSpPr>
            <a:stCxn id="83" idx="0"/>
            <a:endCxn id="79" idx="2"/>
          </p:cNvCxnSpPr>
          <p:nvPr/>
        </p:nvCxnSpPr>
        <p:spPr>
          <a:xfrm rot="-5400000">
            <a:off x="2863687" y="2031657"/>
            <a:ext cx="484500" cy="1399200"/>
          </a:xfrm>
          <a:prstGeom prst="bentConnector3">
            <a:avLst>
              <a:gd fmla="val -31102" name="adj1"/>
            </a:avLst>
          </a:prstGeom>
          <a:noFill/>
          <a:ln cap="flat" cmpd="sng" w="19050">
            <a:solidFill>
              <a:srgbClr val="FFDDD2"/>
            </a:solidFill>
            <a:prstDash val="solid"/>
            <a:round/>
            <a:headEnd len="sm" w="sm" type="none"/>
            <a:tailEnd len="sm" w="sm" type="none"/>
          </a:ln>
        </p:spPr>
      </p:cxnSp>
      <p:cxnSp>
        <p:nvCxnSpPr>
          <p:cNvPr id="84" name="Google Shape;84;p14"/>
          <p:cNvCxnSpPr>
            <a:stCxn id="83" idx="2"/>
            <a:endCxn id="85" idx="0"/>
          </p:cNvCxnSpPr>
          <p:nvPr/>
        </p:nvCxnSpPr>
        <p:spPr>
          <a:xfrm flipH="1" rot="-5400000">
            <a:off x="2494687" y="3354057"/>
            <a:ext cx="484500" cy="661200"/>
          </a:xfrm>
          <a:prstGeom prst="bentConnector3">
            <a:avLst>
              <a:gd fmla="val 120034" name="adj1"/>
            </a:avLst>
          </a:prstGeom>
          <a:noFill/>
          <a:ln cap="flat" cmpd="sng" w="19050">
            <a:solidFill>
              <a:srgbClr val="FFDDD2"/>
            </a:solidFill>
            <a:prstDash val="solid"/>
            <a:round/>
            <a:headEnd len="sm" w="sm" type="none"/>
            <a:tailEnd len="sm" w="sm" type="none"/>
          </a:ln>
        </p:spPr>
      </p:cxnSp>
      <p:cxnSp>
        <p:nvCxnSpPr>
          <p:cNvPr id="86" name="Google Shape;86;p14"/>
          <p:cNvCxnSpPr>
            <a:stCxn id="87" idx="0"/>
            <a:endCxn id="83" idx="2"/>
          </p:cNvCxnSpPr>
          <p:nvPr/>
        </p:nvCxnSpPr>
        <p:spPr>
          <a:xfrm rot="-5400000">
            <a:off x="1833534" y="3353980"/>
            <a:ext cx="484500" cy="661200"/>
          </a:xfrm>
          <a:prstGeom prst="bentConnector3">
            <a:avLst>
              <a:gd fmla="val -20034" name="adj1"/>
            </a:avLst>
          </a:prstGeom>
          <a:noFill/>
          <a:ln cap="flat" cmpd="sng" w="19050">
            <a:solidFill>
              <a:srgbClr val="FFDDD2"/>
            </a:solidFill>
            <a:prstDash val="solid"/>
            <a:round/>
            <a:headEnd len="sm" w="sm" type="none"/>
            <a:tailEnd len="sm" w="sm" type="none"/>
          </a:ln>
        </p:spPr>
      </p:cxnSp>
      <p:cxnSp>
        <p:nvCxnSpPr>
          <p:cNvPr id="88" name="Google Shape;88;p14"/>
          <p:cNvCxnSpPr>
            <a:stCxn id="81" idx="2"/>
            <a:endCxn id="89" idx="0"/>
          </p:cNvCxnSpPr>
          <p:nvPr/>
        </p:nvCxnSpPr>
        <p:spPr>
          <a:xfrm flipH="1" rot="-5400000">
            <a:off x="5264138" y="3354057"/>
            <a:ext cx="484500" cy="661200"/>
          </a:xfrm>
          <a:prstGeom prst="bentConnector3">
            <a:avLst>
              <a:gd fmla="val 120034" name="adj1"/>
            </a:avLst>
          </a:prstGeom>
          <a:noFill/>
          <a:ln cap="flat" cmpd="sng" w="19050">
            <a:solidFill>
              <a:srgbClr val="FFDDD2"/>
            </a:solidFill>
            <a:prstDash val="solid"/>
            <a:round/>
            <a:headEnd len="sm" w="sm" type="none"/>
            <a:tailEnd len="sm" w="sm" type="none"/>
          </a:ln>
        </p:spPr>
      </p:cxnSp>
      <p:cxnSp>
        <p:nvCxnSpPr>
          <p:cNvPr id="90" name="Google Shape;90;p14"/>
          <p:cNvCxnSpPr>
            <a:stCxn id="91" idx="0"/>
            <a:endCxn id="81" idx="2"/>
          </p:cNvCxnSpPr>
          <p:nvPr/>
        </p:nvCxnSpPr>
        <p:spPr>
          <a:xfrm rot="-5400000">
            <a:off x="4602992" y="3353980"/>
            <a:ext cx="484500" cy="661200"/>
          </a:xfrm>
          <a:prstGeom prst="bentConnector3">
            <a:avLst>
              <a:gd fmla="val -20034" name="adj1"/>
            </a:avLst>
          </a:prstGeom>
          <a:noFill/>
          <a:ln cap="flat" cmpd="sng" w="19050">
            <a:solidFill>
              <a:srgbClr val="FFDDD2"/>
            </a:solidFill>
            <a:prstDash val="solid"/>
            <a:round/>
            <a:headEnd len="sm" w="sm" type="none"/>
            <a:tailEnd len="sm" w="sm" type="none"/>
          </a:ln>
        </p:spPr>
      </p:cxnSp>
      <p:cxnSp>
        <p:nvCxnSpPr>
          <p:cNvPr id="92" name="Google Shape;92;p14"/>
          <p:cNvCxnSpPr>
            <a:stCxn id="93" idx="2"/>
          </p:cNvCxnSpPr>
          <p:nvPr/>
        </p:nvCxnSpPr>
        <p:spPr>
          <a:xfrm rot="-5400000">
            <a:off x="5103070" y="5207724"/>
            <a:ext cx="925500" cy="661200"/>
          </a:xfrm>
          <a:prstGeom prst="bentConnector3">
            <a:avLst>
              <a:gd fmla="val 28817" name="adj1"/>
            </a:avLst>
          </a:prstGeom>
          <a:noFill/>
          <a:ln cap="flat" cmpd="sng" w="19050">
            <a:solidFill>
              <a:srgbClr val="FFDDD2"/>
            </a:solidFill>
            <a:prstDash val="solid"/>
            <a:round/>
            <a:headEnd len="sm" w="sm" type="none"/>
            <a:tailEnd len="sm" w="sm" type="none"/>
          </a:ln>
        </p:spPr>
      </p:cxnSp>
      <p:cxnSp>
        <p:nvCxnSpPr>
          <p:cNvPr id="94" name="Google Shape;94;p14"/>
          <p:cNvCxnSpPr>
            <a:endCxn id="93" idx="2"/>
          </p:cNvCxnSpPr>
          <p:nvPr/>
        </p:nvCxnSpPr>
        <p:spPr>
          <a:xfrm flipH="1" rot="-5400000">
            <a:off x="4441870" y="5207724"/>
            <a:ext cx="925500" cy="661200"/>
          </a:xfrm>
          <a:prstGeom prst="bentConnector3">
            <a:avLst>
              <a:gd fmla="val 71183" name="adj1"/>
            </a:avLst>
          </a:prstGeom>
          <a:noFill/>
          <a:ln cap="flat" cmpd="sng" w="19050">
            <a:solidFill>
              <a:srgbClr val="FFDDD2"/>
            </a:solidFill>
            <a:prstDash val="solid"/>
            <a:round/>
            <a:headEnd len="sm" w="sm" type="none"/>
            <a:tailEnd len="sm" w="sm" type="none"/>
          </a:ln>
        </p:spPr>
      </p:cxnSp>
      <p:cxnSp>
        <p:nvCxnSpPr>
          <p:cNvPr id="95" name="Google Shape;95;p14"/>
          <p:cNvCxnSpPr>
            <a:stCxn id="96" idx="2"/>
          </p:cNvCxnSpPr>
          <p:nvPr/>
        </p:nvCxnSpPr>
        <p:spPr>
          <a:xfrm rot="-5400000">
            <a:off x="2333974" y="5147874"/>
            <a:ext cx="805800" cy="661200"/>
          </a:xfrm>
          <a:prstGeom prst="bentConnector3">
            <a:avLst>
              <a:gd fmla="val 26005" name="adj1"/>
            </a:avLst>
          </a:prstGeom>
          <a:noFill/>
          <a:ln cap="flat" cmpd="sng" w="19050">
            <a:solidFill>
              <a:srgbClr val="FFDDD2"/>
            </a:solidFill>
            <a:prstDash val="solid"/>
            <a:round/>
            <a:headEnd len="sm" w="sm" type="none"/>
            <a:tailEnd len="sm" w="sm" type="none"/>
          </a:ln>
        </p:spPr>
      </p:cxnSp>
      <p:cxnSp>
        <p:nvCxnSpPr>
          <p:cNvPr id="97" name="Google Shape;97;p14"/>
          <p:cNvCxnSpPr>
            <a:endCxn id="96" idx="2"/>
          </p:cNvCxnSpPr>
          <p:nvPr/>
        </p:nvCxnSpPr>
        <p:spPr>
          <a:xfrm flipH="1" rot="-5400000">
            <a:off x="1672774" y="5147874"/>
            <a:ext cx="805800" cy="661200"/>
          </a:xfrm>
          <a:prstGeom prst="bentConnector3">
            <a:avLst>
              <a:gd fmla="val 75177" name="adj1"/>
            </a:avLst>
          </a:prstGeom>
          <a:noFill/>
          <a:ln cap="flat" cmpd="sng" w="19050">
            <a:solidFill>
              <a:srgbClr val="FFDDD2"/>
            </a:solidFill>
            <a:prstDash val="solid"/>
            <a:round/>
            <a:headEnd len="sm" w="sm" type="none"/>
            <a:tailEnd len="sm" w="sm" type="none"/>
          </a:ln>
        </p:spPr>
      </p:cxnSp>
      <p:cxnSp>
        <p:nvCxnSpPr>
          <p:cNvPr id="98" name="Google Shape;98;p14"/>
          <p:cNvCxnSpPr>
            <a:endCxn id="99" idx="0"/>
          </p:cNvCxnSpPr>
          <p:nvPr/>
        </p:nvCxnSpPr>
        <p:spPr>
          <a:xfrm flipH="1" rot="-5400000">
            <a:off x="5279647" y="4197048"/>
            <a:ext cx="753600" cy="360600"/>
          </a:xfrm>
          <a:prstGeom prst="bentConnector3">
            <a:avLst>
              <a:gd fmla="val 50007" name="adj1"/>
            </a:avLst>
          </a:prstGeom>
          <a:noFill/>
          <a:ln cap="flat" cmpd="sng" w="19050">
            <a:solidFill>
              <a:srgbClr val="FFDDD2"/>
            </a:solidFill>
            <a:prstDash val="solid"/>
            <a:round/>
            <a:headEnd len="sm" w="sm" type="none"/>
            <a:tailEnd len="sm" w="sm" type="none"/>
          </a:ln>
        </p:spPr>
      </p:cxnSp>
      <p:cxnSp>
        <p:nvCxnSpPr>
          <p:cNvPr id="100" name="Google Shape;100;p14"/>
          <p:cNvCxnSpPr>
            <a:stCxn id="101" idx="0"/>
          </p:cNvCxnSpPr>
          <p:nvPr/>
        </p:nvCxnSpPr>
        <p:spPr>
          <a:xfrm rot="-5400000">
            <a:off x="4280945" y="4160598"/>
            <a:ext cx="827100" cy="360000"/>
          </a:xfrm>
          <a:prstGeom prst="bentConnector3">
            <a:avLst>
              <a:gd fmla="val 50003" name="adj1"/>
            </a:avLst>
          </a:prstGeom>
          <a:noFill/>
          <a:ln cap="flat" cmpd="sng" w="19050">
            <a:solidFill>
              <a:srgbClr val="FFDDD2"/>
            </a:solidFill>
            <a:prstDash val="solid"/>
            <a:round/>
            <a:headEnd len="sm" w="sm" type="none"/>
            <a:tailEnd len="sm" w="sm" type="none"/>
          </a:ln>
        </p:spPr>
      </p:cxnSp>
      <p:cxnSp>
        <p:nvCxnSpPr>
          <p:cNvPr id="102" name="Google Shape;102;p14"/>
          <p:cNvCxnSpPr>
            <a:endCxn id="103" idx="0"/>
          </p:cNvCxnSpPr>
          <p:nvPr/>
        </p:nvCxnSpPr>
        <p:spPr>
          <a:xfrm flipH="1" rot="-5400000">
            <a:off x="2443850" y="4130598"/>
            <a:ext cx="827100" cy="420000"/>
          </a:xfrm>
          <a:prstGeom prst="bentConnector3">
            <a:avLst>
              <a:gd fmla="val 49997" name="adj1"/>
            </a:avLst>
          </a:prstGeom>
          <a:noFill/>
          <a:ln cap="flat" cmpd="sng" w="19050">
            <a:solidFill>
              <a:srgbClr val="FFDDD2"/>
            </a:solidFill>
            <a:prstDash val="solid"/>
            <a:round/>
            <a:headEnd len="sm" w="sm" type="none"/>
            <a:tailEnd len="sm" w="sm" type="none"/>
          </a:ln>
        </p:spPr>
      </p:cxnSp>
      <p:cxnSp>
        <p:nvCxnSpPr>
          <p:cNvPr id="104" name="Google Shape;104;p14"/>
          <p:cNvCxnSpPr>
            <a:stCxn id="105" idx="0"/>
          </p:cNvCxnSpPr>
          <p:nvPr/>
        </p:nvCxnSpPr>
        <p:spPr>
          <a:xfrm rot="-5400000">
            <a:off x="1474098" y="4182498"/>
            <a:ext cx="842700" cy="300600"/>
          </a:xfrm>
          <a:prstGeom prst="bentConnector3">
            <a:avLst>
              <a:gd fmla="val 50002" name="adj1"/>
            </a:avLst>
          </a:prstGeom>
          <a:noFill/>
          <a:ln cap="flat" cmpd="sng" w="19050">
            <a:solidFill>
              <a:srgbClr val="FFDDD2"/>
            </a:solidFill>
            <a:prstDash val="solid"/>
            <a:round/>
            <a:headEnd len="sm" w="sm" type="none"/>
            <a:tailEnd len="sm" w="sm" type="none"/>
          </a:ln>
        </p:spPr>
      </p:cxnSp>
      <p:sp>
        <p:nvSpPr>
          <p:cNvPr id="106" name="Google Shape;106;p14"/>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7" name="Google Shape;107;p14"/>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108" name="Google Shape;108;p14"/>
          <p:cNvSpPr txBox="1"/>
          <p:nvPr/>
        </p:nvSpPr>
        <p:spPr>
          <a:xfrm>
            <a:off x="1061216" y="389224"/>
            <a:ext cx="55254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Introduction</a:t>
            </a:r>
            <a:endParaRPr b="1" i="0" sz="2200" u="none" cap="none" strike="noStrike">
              <a:solidFill>
                <a:srgbClr val="006D77"/>
              </a:solidFill>
              <a:latin typeface="Lora"/>
              <a:ea typeface="Lora"/>
              <a:cs typeface="Lora"/>
              <a:sym typeface="Lora"/>
            </a:endParaRPr>
          </a:p>
        </p:txBody>
      </p:sp>
      <p:sp>
        <p:nvSpPr>
          <p:cNvPr id="109" name="Google Shape;109;p14"/>
          <p:cNvSpPr txBox="1"/>
          <p:nvPr/>
        </p:nvSpPr>
        <p:spPr>
          <a:xfrm>
            <a:off x="1061216" y="1130953"/>
            <a:ext cx="6148500" cy="607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GB" sz="1300" u="none" cap="none" strike="noStrike">
                <a:solidFill>
                  <a:srgbClr val="000000"/>
                </a:solidFill>
                <a:latin typeface="Mada"/>
                <a:ea typeface="Mada"/>
                <a:cs typeface="Mada"/>
                <a:sym typeface="Mada"/>
              </a:rPr>
              <a:t>Compared to other surgical fields, there are relatively few urological emergencies. However, they require rapid diagnosis and immediate treatment.</a:t>
            </a:r>
            <a:endParaRPr b="0" i="0" sz="1300" u="none" cap="none" strike="noStrike">
              <a:solidFill>
                <a:srgbClr val="000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da"/>
              <a:ea typeface="Mada"/>
              <a:cs typeface="Mada"/>
              <a:sym typeface="Mada"/>
            </a:endParaRPr>
          </a:p>
        </p:txBody>
      </p:sp>
      <p:sp>
        <p:nvSpPr>
          <p:cNvPr id="105" name="Google Shape;105;p14"/>
          <p:cNvSpPr/>
          <p:nvPr/>
        </p:nvSpPr>
        <p:spPr>
          <a:xfrm>
            <a:off x="1143648" y="47541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Urinary Retention</a:t>
            </a:r>
            <a:endParaRPr/>
          </a:p>
        </p:txBody>
      </p:sp>
      <p:sp>
        <p:nvSpPr>
          <p:cNvPr id="103" name="Google Shape;103;p14"/>
          <p:cNvSpPr/>
          <p:nvPr/>
        </p:nvSpPr>
        <p:spPr>
          <a:xfrm>
            <a:off x="2465900" y="47541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Acute Scrotum</a:t>
            </a:r>
            <a:endParaRPr/>
          </a:p>
        </p:txBody>
      </p:sp>
      <p:sp>
        <p:nvSpPr>
          <p:cNvPr id="101" name="Google Shape;101;p14"/>
          <p:cNvSpPr/>
          <p:nvPr/>
        </p:nvSpPr>
        <p:spPr>
          <a:xfrm>
            <a:off x="3912995" y="47541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Bladder Trauma</a:t>
            </a:r>
            <a:endParaRPr/>
          </a:p>
        </p:txBody>
      </p:sp>
      <p:sp>
        <p:nvSpPr>
          <p:cNvPr id="99" name="Google Shape;99;p14"/>
          <p:cNvSpPr/>
          <p:nvPr/>
        </p:nvSpPr>
        <p:spPr>
          <a:xfrm>
            <a:off x="5235247" y="4754148"/>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Urethral Injury</a:t>
            </a:r>
            <a:endParaRPr/>
          </a:p>
        </p:txBody>
      </p:sp>
      <p:sp>
        <p:nvSpPr>
          <p:cNvPr id="96" name="Google Shape;96;p14"/>
          <p:cNvSpPr/>
          <p:nvPr/>
        </p:nvSpPr>
        <p:spPr>
          <a:xfrm>
            <a:off x="1804774" y="5412474"/>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Priapism</a:t>
            </a:r>
            <a:endParaRPr b="0" baseline="30000" i="0" sz="1300" u="none" cap="none" strike="noStrike">
              <a:solidFill>
                <a:srgbClr val="000000"/>
              </a:solidFill>
              <a:latin typeface="Mada"/>
              <a:ea typeface="Mada"/>
              <a:cs typeface="Mada"/>
              <a:sym typeface="Mada"/>
            </a:endParaRPr>
          </a:p>
        </p:txBody>
      </p:sp>
      <p:sp>
        <p:nvSpPr>
          <p:cNvPr id="93" name="Google Shape;93;p14"/>
          <p:cNvSpPr/>
          <p:nvPr/>
        </p:nvSpPr>
        <p:spPr>
          <a:xfrm>
            <a:off x="4633720" y="5412474"/>
            <a:ext cx="1203000" cy="5886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External Genital Injury</a:t>
            </a:r>
            <a:endParaRPr/>
          </a:p>
        </p:txBody>
      </p:sp>
      <p:sp>
        <p:nvSpPr>
          <p:cNvPr id="110" name="Google Shape;110;p14"/>
          <p:cNvSpPr txBox="1"/>
          <p:nvPr/>
        </p:nvSpPr>
        <p:spPr>
          <a:xfrm>
            <a:off x="751100" y="6394075"/>
            <a:ext cx="6148500" cy="6072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0"/>
              </a:spcBef>
              <a:spcAft>
                <a:spcPts val="0"/>
              </a:spcAft>
              <a:buClr>
                <a:srgbClr val="B7B7B7"/>
              </a:buClr>
              <a:buSzPts val="1400"/>
              <a:buFont typeface="Mada"/>
              <a:buChar char="●"/>
            </a:pPr>
            <a:r>
              <a:rPr b="0" i="0" lang="en-GB" sz="1300" u="sng" cap="none" strike="noStrike">
                <a:solidFill>
                  <a:srgbClr val="B7B7B7"/>
                </a:solidFill>
                <a:latin typeface="Mada"/>
                <a:ea typeface="Mada"/>
                <a:cs typeface="Mada"/>
                <a:sym typeface="Mada"/>
              </a:rPr>
              <a:t>Haematuria</a:t>
            </a:r>
            <a:r>
              <a:rPr b="0" i="0" lang="en-GB" sz="1300" u="none" cap="none" strike="noStrike">
                <a:solidFill>
                  <a:srgbClr val="B7B7B7"/>
                </a:solidFill>
                <a:latin typeface="Mada"/>
                <a:ea typeface="Mada"/>
                <a:cs typeface="Mada"/>
                <a:sym typeface="Mada"/>
              </a:rPr>
              <a:t> is the most important symptom that need immediate medical help.</a:t>
            </a:r>
            <a:endParaRPr>
              <a:solidFill>
                <a:srgbClr val="B7B7B7"/>
              </a:solidFill>
            </a:endParaRPr>
          </a:p>
          <a:p>
            <a:pPr indent="-317500" lvl="0" marL="457200" marR="0" rtl="0" algn="l">
              <a:lnSpc>
                <a:spcPct val="100000"/>
              </a:lnSpc>
              <a:spcBef>
                <a:spcPts val="0"/>
              </a:spcBef>
              <a:spcAft>
                <a:spcPts val="0"/>
              </a:spcAft>
              <a:buClr>
                <a:srgbClr val="B7B7B7"/>
              </a:buClr>
              <a:buSzPts val="1400"/>
              <a:buFont typeface="Mada"/>
              <a:buChar char="●"/>
            </a:pPr>
            <a:r>
              <a:rPr b="0" i="0" lang="en-GB" sz="1300" u="sng" cap="none" strike="noStrike">
                <a:solidFill>
                  <a:srgbClr val="B7B7B7"/>
                </a:solidFill>
                <a:latin typeface="Mada"/>
                <a:ea typeface="Mada"/>
                <a:cs typeface="Mada"/>
                <a:sym typeface="Mada"/>
              </a:rPr>
              <a:t>Pain</a:t>
            </a:r>
            <a:r>
              <a:rPr b="0" i="0" lang="en-GB" sz="1300" u="none" cap="none" strike="noStrike">
                <a:solidFill>
                  <a:srgbClr val="B7B7B7"/>
                </a:solidFill>
                <a:latin typeface="Mada"/>
                <a:ea typeface="Mada"/>
                <a:cs typeface="Mada"/>
                <a:sym typeface="Mada"/>
              </a:rPr>
              <a:t> is the most important symptom that brings the patients to the emergency.</a:t>
            </a:r>
            <a:endParaRPr>
              <a:solidFill>
                <a:srgbClr val="B7B7B7"/>
              </a:solidFi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B7B7B7"/>
              </a:solidFill>
              <a:latin typeface="Mada"/>
              <a:ea typeface="Mada"/>
              <a:cs typeface="Mada"/>
              <a:sym typeface="Mad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Mada"/>
              <a:ea typeface="Mada"/>
              <a:cs typeface="Mada"/>
              <a:sym typeface="Mada"/>
            </a:endParaRPr>
          </a:p>
        </p:txBody>
      </p:sp>
      <p:graphicFrame>
        <p:nvGraphicFramePr>
          <p:cNvPr id="111" name="Google Shape;111;p14"/>
          <p:cNvGraphicFramePr/>
          <p:nvPr/>
        </p:nvGraphicFramePr>
        <p:xfrm>
          <a:off x="390271" y="7955340"/>
          <a:ext cx="3000000" cy="3000000"/>
        </p:xfrm>
        <a:graphic>
          <a:graphicData uri="http://schemas.openxmlformats.org/drawingml/2006/table">
            <a:tbl>
              <a:tblPr>
                <a:noFill/>
                <a:tableStyleId>{66FF8BA5-E709-430E-A50A-E8DE8A446EC3}</a:tableStyleId>
              </a:tblPr>
              <a:tblGrid>
                <a:gridCol w="3414975"/>
                <a:gridCol w="3414975"/>
              </a:tblGrid>
              <a:tr h="340550">
                <a:tc gridSpan="2">
                  <a:txBody>
                    <a:bodyPr/>
                    <a:lstStyle/>
                    <a:p>
                      <a:pPr indent="0" lvl="0" marL="0" marR="0" rtl="0" algn="ctr">
                        <a:lnSpc>
                          <a:spcPct val="100000"/>
                        </a:lnSpc>
                        <a:spcBef>
                          <a:spcPts val="0"/>
                        </a:spcBef>
                        <a:spcAft>
                          <a:spcPts val="0"/>
                        </a:spcAft>
                        <a:buClr>
                          <a:srgbClr val="000000"/>
                        </a:buClr>
                        <a:buSzPts val="1800"/>
                        <a:buFont typeface="Arial"/>
                        <a:buNone/>
                      </a:pPr>
                      <a:r>
                        <a:rPr b="1" lang="en-GB" sz="1800" u="none" cap="none" strike="noStrike">
                          <a:solidFill>
                            <a:srgbClr val="E29578"/>
                          </a:solidFill>
                          <a:latin typeface="Lora"/>
                          <a:ea typeface="Lora"/>
                          <a:cs typeface="Lora"/>
                          <a:sym typeface="Lora"/>
                        </a:rPr>
                        <a:t>Types of haematuria</a:t>
                      </a:r>
                      <a:endParaRPr b="1" sz="1800" u="none" cap="none" strike="noStrike">
                        <a:solidFill>
                          <a:srgbClr val="E29578"/>
                        </a:solidFill>
                        <a:latin typeface="Lora"/>
                        <a:ea typeface="Lora"/>
                        <a:cs typeface="Lora"/>
                        <a:sym typeface="Lor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ADDD2"/>
                    </a:solidFill>
                  </a:tcPr>
                </a:tc>
                <a:tc hMerge="1"/>
              </a:tr>
              <a:tr h="283775">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rgbClr val="576C77"/>
                          </a:solidFill>
                          <a:latin typeface="Lora"/>
                          <a:ea typeface="Lora"/>
                          <a:cs typeface="Lora"/>
                          <a:sym typeface="Lora"/>
                        </a:rPr>
                        <a:t>Gross (Macroscopic, Visible, Clinical)</a:t>
                      </a:r>
                      <a:endParaRPr b="1" sz="1300" u="none" cap="none" strike="noStrike">
                        <a:solidFill>
                          <a:srgbClr val="576C77"/>
                        </a:solidFill>
                        <a:latin typeface="Lora"/>
                        <a:ea typeface="Lora"/>
                        <a:cs typeface="Lora"/>
                        <a:sym typeface="Lor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GB" sz="1300" u="none" cap="none" strike="noStrike">
                          <a:solidFill>
                            <a:srgbClr val="576C77"/>
                          </a:solidFill>
                          <a:latin typeface="Lora"/>
                          <a:ea typeface="Lora"/>
                          <a:cs typeface="Lora"/>
                          <a:sym typeface="Lora"/>
                        </a:rPr>
                        <a:t>Microscopic (Non visible, Not clinical)</a:t>
                      </a:r>
                      <a:endParaRPr b="1" sz="1300" u="none" cap="none" strike="noStrike">
                        <a:solidFill>
                          <a:srgbClr val="576C77"/>
                        </a:solidFill>
                        <a:latin typeface="Lora"/>
                        <a:ea typeface="Lora"/>
                        <a:cs typeface="Lora"/>
                        <a:sym typeface="Lor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EDF6F9"/>
                    </a:solidFill>
                  </a:tcPr>
                </a:tc>
              </a:tr>
              <a:tr h="578950">
                <a:tc>
                  <a:txBody>
                    <a:bodyPr/>
                    <a:lstStyle/>
                    <a:p>
                      <a:pPr indent="0" lvl="0" marL="0" marR="0" rtl="0" algn="ctr">
                        <a:lnSpc>
                          <a:spcPct val="100000"/>
                        </a:lnSpc>
                        <a:spcBef>
                          <a:spcPts val="0"/>
                        </a:spcBef>
                        <a:spcAft>
                          <a:spcPts val="0"/>
                        </a:spcAft>
                        <a:buClr>
                          <a:srgbClr val="000000"/>
                        </a:buClr>
                        <a:buSzPts val="1400"/>
                        <a:buFont typeface="Arial"/>
                        <a:buNone/>
                      </a:pPr>
                      <a:r>
                        <a:rPr lang="en-GB" sz="1200" u="none" cap="none" strike="noStrike">
                          <a:latin typeface="Mada"/>
                          <a:ea typeface="Mada"/>
                          <a:cs typeface="Mada"/>
                          <a:sym typeface="Mada"/>
                        </a:rPr>
                        <a:t>1 ml of blood in 1 liter  of urine </a:t>
                      </a:r>
                      <a:endParaRPr sz="1200" u="none" cap="none" strike="noStrike">
                        <a:latin typeface="Mada"/>
                        <a:ea typeface="Mada"/>
                        <a:cs typeface="Mada"/>
                        <a:sym typeface="Mada"/>
                      </a:endParaRPr>
                    </a:p>
                    <a:p>
                      <a:pPr indent="0" lvl="0" marL="0" marR="0" rtl="0" algn="ctr">
                        <a:lnSpc>
                          <a:spcPct val="100000"/>
                        </a:lnSpc>
                        <a:spcBef>
                          <a:spcPts val="0"/>
                        </a:spcBef>
                        <a:spcAft>
                          <a:spcPts val="0"/>
                        </a:spcAft>
                        <a:buClr>
                          <a:srgbClr val="000000"/>
                        </a:buClr>
                        <a:buSzPts val="1400"/>
                        <a:buFont typeface="Arial"/>
                        <a:buNone/>
                      </a:pPr>
                      <a:r>
                        <a:rPr lang="en-GB" sz="1200" u="none" cap="none" strike="noStrike">
                          <a:solidFill>
                            <a:srgbClr val="999999"/>
                          </a:solidFill>
                          <a:latin typeface="Mada"/>
                          <a:ea typeface="Mada"/>
                          <a:cs typeface="Mada"/>
                          <a:sym typeface="Mada"/>
                        </a:rPr>
                        <a:t>(visible for the patients).</a:t>
                      </a:r>
                      <a:endParaRPr sz="1200" u="none" cap="none" strike="noStrike">
                        <a:solidFill>
                          <a:srgbClr val="999999"/>
                        </a:solidFill>
                        <a:latin typeface="Mada"/>
                        <a:ea typeface="Mada"/>
                        <a:cs typeface="Mada"/>
                        <a:sym typeface="Mad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200" u="none" cap="none" strike="noStrike">
                          <a:latin typeface="Mada"/>
                          <a:ea typeface="Mada"/>
                          <a:cs typeface="Mada"/>
                          <a:sym typeface="Mada"/>
                        </a:rPr>
                        <a:t>3 or more RBCS/High power, in 2 out of 3  properly collected samples ( AUA).</a:t>
                      </a:r>
                      <a:endParaRPr sz="1200" u="none" cap="none" strike="noStrike">
                        <a:latin typeface="Mada"/>
                        <a:ea typeface="Mada"/>
                        <a:cs typeface="Mada"/>
                        <a:sym typeface="Mada"/>
                      </a:endParaRPr>
                    </a:p>
                    <a:p>
                      <a:pPr indent="0" lvl="0" marL="0" marR="0" rtl="0" algn="ctr">
                        <a:lnSpc>
                          <a:spcPct val="100000"/>
                        </a:lnSpc>
                        <a:spcBef>
                          <a:spcPts val="0"/>
                        </a:spcBef>
                        <a:spcAft>
                          <a:spcPts val="0"/>
                        </a:spcAft>
                        <a:buClr>
                          <a:srgbClr val="000000"/>
                        </a:buClr>
                        <a:buSzPts val="1400"/>
                        <a:buFont typeface="Arial"/>
                        <a:buNone/>
                      </a:pPr>
                      <a:r>
                        <a:rPr lang="en-GB" sz="1200" u="none" cap="none" strike="noStrike">
                          <a:solidFill>
                            <a:srgbClr val="999999"/>
                          </a:solidFill>
                          <a:latin typeface="Mada"/>
                          <a:ea typeface="Mada"/>
                          <a:cs typeface="Mada"/>
                          <a:sym typeface="Mada"/>
                        </a:rPr>
                        <a:t>(Blood isn’t visible to the patient)</a:t>
                      </a:r>
                      <a:endParaRPr sz="1200" u="none" cap="none" strike="noStrike">
                        <a:solidFill>
                          <a:srgbClr val="999999"/>
                        </a:solidFill>
                        <a:latin typeface="Mada"/>
                        <a:ea typeface="Mada"/>
                        <a:cs typeface="Mada"/>
                        <a:sym typeface="Mad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3775">
                <a:tc>
                  <a:txBody>
                    <a:bodyPr/>
                    <a:lstStyle/>
                    <a:p>
                      <a:pPr indent="0" lvl="0" marL="0" marR="0" rtl="0" algn="ctr">
                        <a:lnSpc>
                          <a:spcPct val="100000"/>
                        </a:lnSpc>
                        <a:spcBef>
                          <a:spcPts val="0"/>
                        </a:spcBef>
                        <a:spcAft>
                          <a:spcPts val="0"/>
                        </a:spcAft>
                        <a:buClr>
                          <a:srgbClr val="000000"/>
                        </a:buClr>
                        <a:buSzPts val="1400"/>
                        <a:buFont typeface="Arial"/>
                        <a:buNone/>
                      </a:pPr>
                      <a:r>
                        <a:rPr lang="en-GB" sz="1200" u="none" cap="none" strike="noStrike">
                          <a:latin typeface="Mada"/>
                          <a:ea typeface="Mada"/>
                          <a:cs typeface="Mada"/>
                          <a:sym typeface="Mada"/>
                        </a:rPr>
                        <a:t>Emergency or urgency</a:t>
                      </a:r>
                      <a:endParaRPr sz="1200" u="none" cap="none" strike="noStrike">
                        <a:latin typeface="Mada"/>
                        <a:ea typeface="Mada"/>
                        <a:cs typeface="Mada"/>
                        <a:sym typeface="Mad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200" u="none" cap="none" strike="noStrike">
                          <a:latin typeface="Mada"/>
                          <a:ea typeface="Mada"/>
                          <a:cs typeface="Mada"/>
                          <a:sym typeface="Mada"/>
                        </a:rPr>
                        <a:t>Not an emergency or urgency</a:t>
                      </a:r>
                      <a:endParaRPr sz="1200" u="none" cap="none" strike="noStrike">
                        <a:latin typeface="Mada"/>
                        <a:ea typeface="Mada"/>
                        <a:cs typeface="Mada"/>
                        <a:sym typeface="Mad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r h="283775">
                <a:tc>
                  <a:txBody>
                    <a:bodyPr/>
                    <a:lstStyle/>
                    <a:p>
                      <a:pPr indent="0" lvl="0" marL="0" marR="0" rtl="0" algn="ctr">
                        <a:lnSpc>
                          <a:spcPct val="100000"/>
                        </a:lnSpc>
                        <a:spcBef>
                          <a:spcPts val="0"/>
                        </a:spcBef>
                        <a:spcAft>
                          <a:spcPts val="0"/>
                        </a:spcAft>
                        <a:buClr>
                          <a:srgbClr val="000000"/>
                        </a:buClr>
                        <a:buSzPts val="1400"/>
                        <a:buFont typeface="Arial"/>
                        <a:buNone/>
                      </a:pPr>
                      <a:r>
                        <a:rPr lang="en-GB" sz="1200" u="none" cap="none" strike="noStrike">
                          <a:solidFill>
                            <a:srgbClr val="6AA84F"/>
                          </a:solidFill>
                          <a:latin typeface="Mada"/>
                          <a:ea typeface="Mada"/>
                          <a:cs typeface="Mada"/>
                          <a:sym typeface="Mada"/>
                        </a:rPr>
                        <a:t>Susceptibility to develop a cancer is &gt;40%</a:t>
                      </a:r>
                      <a:endParaRPr sz="1200" u="none" cap="none" strike="noStrike">
                        <a:solidFill>
                          <a:srgbClr val="6AA84F"/>
                        </a:solidFill>
                        <a:latin typeface="Mada"/>
                        <a:ea typeface="Mada"/>
                        <a:cs typeface="Mada"/>
                        <a:sym typeface="Mad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GB" sz="1200" u="none" cap="none" strike="noStrike">
                          <a:solidFill>
                            <a:srgbClr val="6AA84F"/>
                          </a:solidFill>
                          <a:latin typeface="Mada"/>
                          <a:ea typeface="Mada"/>
                          <a:cs typeface="Mada"/>
                          <a:sym typeface="Mada"/>
                        </a:rPr>
                        <a:t>Susceptibility to develop a cancer is 1-3%</a:t>
                      </a:r>
                      <a:endParaRPr sz="1200" u="none" cap="none" strike="noStrike">
                        <a:solidFill>
                          <a:srgbClr val="6AA84F"/>
                        </a:solidFill>
                        <a:latin typeface="Mada"/>
                        <a:ea typeface="Mada"/>
                        <a:cs typeface="Mada"/>
                        <a:sym typeface="Mada"/>
                      </a:endParaRPr>
                    </a:p>
                  </a:txBody>
                  <a:tcPr marT="45725" marB="45725" marR="45725" marL="45725" anchor="ctr">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cxnSp>
        <p:nvCxnSpPr>
          <p:cNvPr id="112" name="Google Shape;112;p14"/>
          <p:cNvCxnSpPr/>
          <p:nvPr/>
        </p:nvCxnSpPr>
        <p:spPr>
          <a:xfrm>
            <a:off x="390271" y="7682622"/>
            <a:ext cx="6819300" cy="0"/>
          </a:xfrm>
          <a:prstGeom prst="straightConnector1">
            <a:avLst/>
          </a:prstGeom>
          <a:noFill/>
          <a:ln cap="flat" cmpd="sng" w="19050">
            <a:solidFill>
              <a:srgbClr val="83C5BE"/>
            </a:solidFill>
            <a:prstDash val="solid"/>
            <a:round/>
            <a:headEnd len="med" w="med" type="oval"/>
            <a:tailEnd len="med" w="med" type="oval"/>
          </a:ln>
        </p:spPr>
      </p:cxnSp>
      <p:sp>
        <p:nvSpPr>
          <p:cNvPr id="113" name="Google Shape;113;p14"/>
          <p:cNvSpPr txBox="1"/>
          <p:nvPr/>
        </p:nvSpPr>
        <p:spPr>
          <a:xfrm>
            <a:off x="172271" y="7241846"/>
            <a:ext cx="72222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Haematuria</a:t>
            </a:r>
            <a:endParaRPr b="1" i="0" sz="2200" u="none" cap="none" strike="noStrike">
              <a:solidFill>
                <a:srgbClr val="006D77"/>
              </a:solidFill>
              <a:highlight>
                <a:srgbClr val="EDF9F9"/>
              </a:highlight>
              <a:latin typeface="Lora"/>
              <a:ea typeface="Lora"/>
              <a:cs typeface="Lora"/>
              <a:sym typeface="Lora"/>
            </a:endParaRPr>
          </a:p>
        </p:txBody>
      </p:sp>
      <p:sp>
        <p:nvSpPr>
          <p:cNvPr id="114" name="Google Shape;114;p14"/>
          <p:cNvSpPr/>
          <p:nvPr/>
        </p:nvSpPr>
        <p:spPr>
          <a:xfrm>
            <a:off x="74469" y="10128130"/>
            <a:ext cx="7440000" cy="488400"/>
          </a:xfrm>
          <a:prstGeom prst="round2SameRect">
            <a:avLst>
              <a:gd fmla="val 16667" name="adj1"/>
              <a:gd fmla="val 0" name="adj2"/>
            </a:avLst>
          </a:prstGeom>
          <a:noFill/>
          <a:ln cap="flat" cmpd="sng" w="9525">
            <a:solidFill>
              <a:srgbClr val="E29578"/>
            </a:solidFill>
            <a:prstDash val="dash"/>
            <a:round/>
            <a:headEnd len="sm" w="sm" type="none"/>
            <a:tailEnd len="sm" w="sm" type="none"/>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GB" sz="1000">
                <a:solidFill>
                  <a:srgbClr val="6AA84F"/>
                </a:solidFill>
                <a:latin typeface="Mada"/>
                <a:ea typeface="Mada"/>
                <a:cs typeface="Mada"/>
                <a:sym typeface="Mada"/>
              </a:rPr>
              <a:t>1. </a:t>
            </a:r>
            <a:r>
              <a:rPr b="0" i="0" lang="en-GB" sz="1000" u="none" cap="none" strike="noStrike">
                <a:solidFill>
                  <a:srgbClr val="6AA84F"/>
                </a:solidFill>
                <a:latin typeface="Mada"/>
                <a:ea typeface="Mada"/>
                <a:cs typeface="Mada"/>
                <a:sym typeface="Mada"/>
              </a:rPr>
              <a:t>Usually traumatic injuries are present in more than one organ</a:t>
            </a:r>
            <a:endParaRPr b="0" i="0" sz="1000" u="none" cap="none" strike="noStrike">
              <a:solidFill>
                <a:srgbClr val="6AA84F"/>
              </a:solidFill>
              <a:latin typeface="Mada"/>
              <a:ea typeface="Mada"/>
              <a:cs typeface="Mada"/>
              <a:sym typeface="Mada"/>
            </a:endParaRPr>
          </a:p>
        </p:txBody>
      </p:sp>
      <p:sp>
        <p:nvSpPr>
          <p:cNvPr id="85" name="Google Shape;85;p14"/>
          <p:cNvSpPr/>
          <p:nvPr/>
        </p:nvSpPr>
        <p:spPr>
          <a:xfrm>
            <a:off x="2465988" y="39268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Renal Colic</a:t>
            </a:r>
            <a:endParaRPr/>
          </a:p>
        </p:txBody>
      </p:sp>
      <p:sp>
        <p:nvSpPr>
          <p:cNvPr id="87" name="Google Shape;87;p14"/>
          <p:cNvSpPr/>
          <p:nvPr/>
        </p:nvSpPr>
        <p:spPr>
          <a:xfrm>
            <a:off x="1143684" y="39268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Haematuria</a:t>
            </a:r>
            <a:endParaRPr/>
          </a:p>
        </p:txBody>
      </p:sp>
      <p:sp>
        <p:nvSpPr>
          <p:cNvPr id="91" name="Google Shape;91;p14"/>
          <p:cNvSpPr/>
          <p:nvPr/>
        </p:nvSpPr>
        <p:spPr>
          <a:xfrm>
            <a:off x="3913142" y="39268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Renal Trauma</a:t>
            </a:r>
            <a:endParaRPr/>
          </a:p>
        </p:txBody>
      </p:sp>
      <p:sp>
        <p:nvSpPr>
          <p:cNvPr id="89" name="Google Shape;89;p14"/>
          <p:cNvSpPr/>
          <p:nvPr/>
        </p:nvSpPr>
        <p:spPr>
          <a:xfrm>
            <a:off x="5235445" y="3926830"/>
            <a:ext cx="1203000" cy="468900"/>
          </a:xfrm>
          <a:prstGeom prst="roundRect">
            <a:avLst>
              <a:gd fmla="val 50000" name="adj"/>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rgbClr val="000000"/>
                </a:solidFill>
                <a:latin typeface="Mada"/>
                <a:ea typeface="Mada"/>
                <a:cs typeface="Mada"/>
                <a:sym typeface="Mada"/>
              </a:rPr>
              <a:t>Ureteral Injury</a:t>
            </a:r>
            <a:endParaRPr/>
          </a:p>
        </p:txBody>
      </p:sp>
      <p:sp>
        <p:nvSpPr>
          <p:cNvPr id="81" name="Google Shape;81;p14"/>
          <p:cNvSpPr/>
          <p:nvPr/>
        </p:nvSpPr>
        <p:spPr>
          <a:xfrm>
            <a:off x="4574288" y="2973507"/>
            <a:ext cx="120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chemeClr val="dk1"/>
                </a:solidFill>
                <a:latin typeface="Mada"/>
                <a:ea typeface="Mada"/>
                <a:cs typeface="Mada"/>
                <a:sym typeface="Mada"/>
              </a:rPr>
              <a:t>Traumatic</a:t>
            </a:r>
            <a:r>
              <a:rPr b="0" baseline="30000" i="0" lang="en-GB" sz="1300" u="none" cap="none" strike="noStrike">
                <a:solidFill>
                  <a:srgbClr val="000000"/>
                </a:solidFill>
                <a:latin typeface="Mada"/>
                <a:ea typeface="Mada"/>
                <a:cs typeface="Mada"/>
                <a:sym typeface="Mada"/>
              </a:rPr>
              <a:t>1</a:t>
            </a:r>
            <a:endParaRPr b="0" i="0" sz="1300" u="none" cap="none" strike="noStrike">
              <a:solidFill>
                <a:srgbClr val="FFFFFF"/>
              </a:solidFill>
              <a:latin typeface="Bree Serif"/>
              <a:ea typeface="Bree Serif"/>
              <a:cs typeface="Bree Serif"/>
              <a:sym typeface="Bree Serif"/>
            </a:endParaRPr>
          </a:p>
        </p:txBody>
      </p:sp>
      <p:sp>
        <p:nvSpPr>
          <p:cNvPr id="83" name="Google Shape;83;p14"/>
          <p:cNvSpPr/>
          <p:nvPr/>
        </p:nvSpPr>
        <p:spPr>
          <a:xfrm>
            <a:off x="1804837" y="2973507"/>
            <a:ext cx="1203000" cy="468900"/>
          </a:xfrm>
          <a:prstGeom prst="roundRect">
            <a:avLst>
              <a:gd fmla="val 50000" name="adj"/>
            </a:avLst>
          </a:prstGeom>
          <a:solidFill>
            <a:srgbClr val="FFDDD2"/>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GB" sz="1300" u="none" cap="none" strike="noStrike">
                <a:solidFill>
                  <a:schemeClr val="dk1"/>
                </a:solidFill>
                <a:latin typeface="Mada"/>
                <a:ea typeface="Mada"/>
                <a:cs typeface="Mada"/>
                <a:sym typeface="Mada"/>
              </a:rPr>
              <a:t>Non- Traumatic</a:t>
            </a:r>
            <a:endParaRPr b="0" i="0" sz="1300" u="none" cap="none" strike="noStrike">
              <a:solidFill>
                <a:srgbClr val="FFFFFF"/>
              </a:solidFill>
              <a:latin typeface="Bree Serif"/>
              <a:ea typeface="Bree Serif"/>
              <a:cs typeface="Bree Serif"/>
              <a:sym typeface="Bree Serif"/>
            </a:endParaRPr>
          </a:p>
        </p:txBody>
      </p:sp>
      <p:sp>
        <p:nvSpPr>
          <p:cNvPr id="115" name="Google Shape;115;p14"/>
          <p:cNvSpPr/>
          <p:nvPr/>
        </p:nvSpPr>
        <p:spPr>
          <a:xfrm>
            <a:off x="534857" y="1036577"/>
            <a:ext cx="6486201" cy="753679"/>
          </a:xfrm>
          <a:custGeom>
            <a:rect b="b" l="l" r="r" t="t"/>
            <a:pathLst>
              <a:path extrusionOk="0" h="80371" w="217932">
                <a:moveTo>
                  <a:pt x="212766" y="4597"/>
                </a:moveTo>
                <a:lnTo>
                  <a:pt x="212766" y="4597"/>
                </a:lnTo>
                <a:cubicBezTo>
                  <a:pt x="209322" y="27657"/>
                  <a:pt x="210542" y="51884"/>
                  <a:pt x="210183" y="75184"/>
                </a:cubicBezTo>
                <a:cubicBezTo>
                  <a:pt x="204892" y="74597"/>
                  <a:pt x="199498" y="74402"/>
                  <a:pt x="194072" y="74402"/>
                </a:cubicBezTo>
                <a:cubicBezTo>
                  <a:pt x="183874" y="74402"/>
                  <a:pt x="173563" y="75091"/>
                  <a:pt x="163604" y="75162"/>
                </a:cubicBezTo>
                <a:cubicBezTo>
                  <a:pt x="146483" y="75304"/>
                  <a:pt x="129362" y="75413"/>
                  <a:pt x="112252" y="75609"/>
                </a:cubicBezTo>
                <a:cubicBezTo>
                  <a:pt x="77465" y="75990"/>
                  <a:pt x="42700" y="76557"/>
                  <a:pt x="7934" y="77309"/>
                </a:cubicBezTo>
                <a:cubicBezTo>
                  <a:pt x="7956" y="77243"/>
                  <a:pt x="7967" y="77178"/>
                  <a:pt x="7967" y="77102"/>
                </a:cubicBezTo>
                <a:cubicBezTo>
                  <a:pt x="7281" y="53856"/>
                  <a:pt x="6431" y="30153"/>
                  <a:pt x="4763" y="6929"/>
                </a:cubicBezTo>
                <a:lnTo>
                  <a:pt x="4763" y="6929"/>
                </a:lnTo>
                <a:cubicBezTo>
                  <a:pt x="11321" y="7723"/>
                  <a:pt x="18026" y="7953"/>
                  <a:pt x="24755" y="7953"/>
                </a:cubicBezTo>
                <a:cubicBezTo>
                  <a:pt x="33815" y="7953"/>
                  <a:pt x="42918" y="7536"/>
                  <a:pt x="51767" y="7518"/>
                </a:cubicBezTo>
                <a:cubicBezTo>
                  <a:pt x="69771" y="7463"/>
                  <a:pt x="87764" y="7245"/>
                  <a:pt x="105756" y="6995"/>
                </a:cubicBezTo>
                <a:cubicBezTo>
                  <a:pt x="141230" y="6515"/>
                  <a:pt x="177412" y="7572"/>
                  <a:pt x="212766" y="4597"/>
                </a:cubicBezTo>
                <a:close/>
                <a:moveTo>
                  <a:pt x="194929" y="0"/>
                </a:moveTo>
                <a:cubicBezTo>
                  <a:pt x="165245" y="0"/>
                  <a:pt x="135363" y="1864"/>
                  <a:pt x="105756" y="2287"/>
                </a:cubicBezTo>
                <a:cubicBezTo>
                  <a:pt x="87764" y="2548"/>
                  <a:pt x="69771" y="2701"/>
                  <a:pt x="51767" y="2897"/>
                </a:cubicBezTo>
                <a:cubicBezTo>
                  <a:pt x="50665" y="2908"/>
                  <a:pt x="49560" y="2913"/>
                  <a:pt x="48452" y="2913"/>
                </a:cubicBezTo>
                <a:cubicBezTo>
                  <a:pt x="41424" y="2913"/>
                  <a:pt x="34264" y="2714"/>
                  <a:pt x="27117" y="2714"/>
                </a:cubicBezTo>
                <a:cubicBezTo>
                  <a:pt x="19386" y="2714"/>
                  <a:pt x="11670" y="2947"/>
                  <a:pt x="4153" y="3921"/>
                </a:cubicBezTo>
                <a:cubicBezTo>
                  <a:pt x="4028" y="3852"/>
                  <a:pt x="3891" y="3819"/>
                  <a:pt x="3754" y="3819"/>
                </a:cubicBezTo>
                <a:cubicBezTo>
                  <a:pt x="3545" y="3819"/>
                  <a:pt x="3337" y="3896"/>
                  <a:pt x="3172" y="4041"/>
                </a:cubicBezTo>
                <a:cubicBezTo>
                  <a:pt x="2769" y="4096"/>
                  <a:pt x="2355" y="4128"/>
                  <a:pt x="1951" y="4183"/>
                </a:cubicBezTo>
                <a:cubicBezTo>
                  <a:pt x="753" y="4368"/>
                  <a:pt x="753" y="6417"/>
                  <a:pt x="1951" y="6591"/>
                </a:cubicBezTo>
                <a:cubicBezTo>
                  <a:pt x="2180" y="6635"/>
                  <a:pt x="2420" y="6646"/>
                  <a:pt x="2660" y="6679"/>
                </a:cubicBezTo>
                <a:cubicBezTo>
                  <a:pt x="1" y="29630"/>
                  <a:pt x="753" y="54902"/>
                  <a:pt x="4066" y="77636"/>
                </a:cubicBezTo>
                <a:cubicBezTo>
                  <a:pt x="4213" y="78616"/>
                  <a:pt x="5003" y="79058"/>
                  <a:pt x="5834" y="79058"/>
                </a:cubicBezTo>
                <a:cubicBezTo>
                  <a:pt x="5927" y="79058"/>
                  <a:pt x="6021" y="79053"/>
                  <a:pt x="6114" y="79042"/>
                </a:cubicBezTo>
                <a:cubicBezTo>
                  <a:pt x="6252" y="79561"/>
                  <a:pt x="6719" y="79925"/>
                  <a:pt x="7256" y="79925"/>
                </a:cubicBezTo>
                <a:cubicBezTo>
                  <a:pt x="7271" y="79925"/>
                  <a:pt x="7287" y="79925"/>
                  <a:pt x="7302" y="79924"/>
                </a:cubicBezTo>
                <a:cubicBezTo>
                  <a:pt x="33436" y="80152"/>
                  <a:pt x="59563" y="80271"/>
                  <a:pt x="85684" y="80271"/>
                </a:cubicBezTo>
                <a:cubicBezTo>
                  <a:pt x="94541" y="80271"/>
                  <a:pt x="103397" y="80257"/>
                  <a:pt x="112252" y="80230"/>
                </a:cubicBezTo>
                <a:cubicBezTo>
                  <a:pt x="129373" y="80186"/>
                  <a:pt x="146494" y="80066"/>
                  <a:pt x="163615" y="79968"/>
                </a:cubicBezTo>
                <a:cubicBezTo>
                  <a:pt x="164117" y="79965"/>
                  <a:pt x="164619" y="79964"/>
                  <a:pt x="165123" y="79964"/>
                </a:cubicBezTo>
                <a:cubicBezTo>
                  <a:pt x="173618" y="79964"/>
                  <a:pt x="182366" y="80370"/>
                  <a:pt x="191058" y="80370"/>
                </a:cubicBezTo>
                <a:cubicBezTo>
                  <a:pt x="198550" y="80370"/>
                  <a:pt x="206001" y="80068"/>
                  <a:pt x="213212" y="78944"/>
                </a:cubicBezTo>
                <a:cubicBezTo>
                  <a:pt x="214139" y="78802"/>
                  <a:pt x="214553" y="77854"/>
                  <a:pt x="214455" y="76982"/>
                </a:cubicBezTo>
                <a:cubicBezTo>
                  <a:pt x="214520" y="76818"/>
                  <a:pt x="214553" y="76644"/>
                  <a:pt x="214575" y="76470"/>
                </a:cubicBezTo>
                <a:cubicBezTo>
                  <a:pt x="215294" y="52581"/>
                  <a:pt x="217931" y="27744"/>
                  <a:pt x="215403" y="3954"/>
                </a:cubicBezTo>
                <a:cubicBezTo>
                  <a:pt x="215381" y="3856"/>
                  <a:pt x="215348" y="3758"/>
                  <a:pt x="215316" y="3671"/>
                </a:cubicBezTo>
                <a:cubicBezTo>
                  <a:pt x="216231" y="2439"/>
                  <a:pt x="215741" y="347"/>
                  <a:pt x="213725" y="281"/>
                </a:cubicBezTo>
                <a:cubicBezTo>
                  <a:pt x="207471" y="84"/>
                  <a:pt x="201204" y="0"/>
                  <a:pt x="194929" y="0"/>
                </a:cubicBezTo>
                <a:close/>
              </a:path>
            </a:pathLst>
          </a:custGeom>
          <a:solidFill>
            <a:srgbClr val="FA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sp>
        <p:nvSpPr>
          <p:cNvPr id="1091" name="Google Shape;1091;p32"/>
          <p:cNvSpPr/>
          <p:nvPr/>
        </p:nvSpPr>
        <p:spPr>
          <a:xfrm>
            <a:off x="750250" y="8051493"/>
            <a:ext cx="3008100" cy="2457900"/>
          </a:xfrm>
          <a:prstGeom prst="roundRect">
            <a:avLst>
              <a:gd fmla="val 5989" name="adj"/>
            </a:avLst>
          </a:prstGeom>
          <a:noFill/>
          <a:ln cap="flat" cmpd="sng" w="9525">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32"/>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093" name="Google Shape;1093;p32"/>
          <p:cNvCxnSpPr/>
          <p:nvPr/>
        </p:nvCxnSpPr>
        <p:spPr>
          <a:xfrm>
            <a:off x="556800" y="827625"/>
            <a:ext cx="6502500" cy="0"/>
          </a:xfrm>
          <a:prstGeom prst="straightConnector1">
            <a:avLst/>
          </a:prstGeom>
          <a:noFill/>
          <a:ln cap="flat" cmpd="sng" w="19050">
            <a:solidFill>
              <a:srgbClr val="83C5BE"/>
            </a:solidFill>
            <a:prstDash val="solid"/>
            <a:round/>
            <a:headEnd len="med" w="med" type="oval"/>
            <a:tailEnd len="med" w="med" type="oval"/>
          </a:ln>
        </p:spPr>
      </p:cxnSp>
      <p:sp>
        <p:nvSpPr>
          <p:cNvPr id="1094" name="Google Shape;1094;p32"/>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Traumatic Urinary Emergencies : </a:t>
            </a:r>
            <a:r>
              <a:rPr b="1" lang="en-GB" sz="2200">
                <a:solidFill>
                  <a:srgbClr val="006D77"/>
                </a:solidFill>
                <a:highlight>
                  <a:srgbClr val="EDF9F9"/>
                </a:highlight>
                <a:latin typeface="Lora"/>
                <a:ea typeface="Lora"/>
                <a:cs typeface="Lora"/>
                <a:sym typeface="Lora"/>
              </a:rPr>
              <a:t>Ureteral Injuries</a:t>
            </a:r>
            <a:endParaRPr b="1" sz="2200">
              <a:solidFill>
                <a:srgbClr val="006D77"/>
              </a:solidFill>
              <a:latin typeface="Lora"/>
              <a:ea typeface="Lora"/>
              <a:cs typeface="Lora"/>
              <a:sym typeface="Lora"/>
            </a:endParaRPr>
          </a:p>
        </p:txBody>
      </p:sp>
      <p:cxnSp>
        <p:nvCxnSpPr>
          <p:cNvPr id="1095" name="Google Shape;1095;p32"/>
          <p:cNvCxnSpPr/>
          <p:nvPr/>
        </p:nvCxnSpPr>
        <p:spPr>
          <a:xfrm flipH="1">
            <a:off x="497650" y="2058535"/>
            <a:ext cx="6586500" cy="1200"/>
          </a:xfrm>
          <a:prstGeom prst="straightConnector1">
            <a:avLst/>
          </a:prstGeom>
          <a:noFill/>
          <a:ln cap="flat" cmpd="sng" w="28575">
            <a:solidFill>
              <a:srgbClr val="FFDDD2"/>
            </a:solidFill>
            <a:prstDash val="solid"/>
            <a:round/>
            <a:headEnd len="med" w="med" type="oval"/>
            <a:tailEnd len="med" w="med" type="oval"/>
          </a:ln>
        </p:spPr>
      </p:cxnSp>
      <p:grpSp>
        <p:nvGrpSpPr>
          <p:cNvPr id="1096" name="Google Shape;1096;p32"/>
          <p:cNvGrpSpPr/>
          <p:nvPr/>
        </p:nvGrpSpPr>
        <p:grpSpPr>
          <a:xfrm>
            <a:off x="5526719" y="1518375"/>
            <a:ext cx="1120169" cy="1067661"/>
            <a:chOff x="1518350" y="2189725"/>
            <a:chExt cx="360125" cy="341925"/>
          </a:xfrm>
        </p:grpSpPr>
        <p:sp>
          <p:nvSpPr>
            <p:cNvPr id="1097" name="Google Shape;1097;p32"/>
            <p:cNvSpPr/>
            <p:nvPr/>
          </p:nvSpPr>
          <p:spPr>
            <a:xfrm>
              <a:off x="1536575" y="2189725"/>
              <a:ext cx="341900" cy="341925"/>
            </a:xfrm>
            <a:custGeom>
              <a:rect b="b" l="l" r="r" t="t"/>
              <a:pathLst>
                <a:path extrusionOk="0" h="13677" w="13676">
                  <a:moveTo>
                    <a:pt x="6838" y="0"/>
                  </a:moveTo>
                  <a:cubicBezTo>
                    <a:pt x="3064" y="0"/>
                    <a:pt x="0" y="3064"/>
                    <a:pt x="0" y="6838"/>
                  </a:cubicBezTo>
                  <a:cubicBezTo>
                    <a:pt x="0" y="10617"/>
                    <a:pt x="3064" y="13676"/>
                    <a:pt x="6838" y="13676"/>
                  </a:cubicBezTo>
                  <a:cubicBezTo>
                    <a:pt x="10617" y="13676"/>
                    <a:pt x="13676" y="10617"/>
                    <a:pt x="13676" y="6838"/>
                  </a:cubicBezTo>
                  <a:cubicBezTo>
                    <a:pt x="13676" y="3064"/>
                    <a:pt x="10617" y="0"/>
                    <a:pt x="6838"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32"/>
            <p:cNvSpPr/>
            <p:nvPr/>
          </p:nvSpPr>
          <p:spPr>
            <a:xfrm>
              <a:off x="1629350" y="2341550"/>
              <a:ext cx="179075" cy="190100"/>
            </a:xfrm>
            <a:custGeom>
              <a:rect b="b" l="l" r="r" t="t"/>
              <a:pathLst>
                <a:path extrusionOk="0" h="7604" w="7163">
                  <a:moveTo>
                    <a:pt x="4216" y="1"/>
                  </a:moveTo>
                  <a:lnTo>
                    <a:pt x="0" y="2641"/>
                  </a:lnTo>
                  <a:lnTo>
                    <a:pt x="2614" y="7185"/>
                  </a:lnTo>
                  <a:cubicBezTo>
                    <a:pt x="2673" y="7302"/>
                    <a:pt x="2745" y="7405"/>
                    <a:pt x="2826" y="7504"/>
                  </a:cubicBezTo>
                  <a:cubicBezTo>
                    <a:pt x="2857" y="7540"/>
                    <a:pt x="2884" y="7567"/>
                    <a:pt x="2916" y="7599"/>
                  </a:cubicBezTo>
                  <a:cubicBezTo>
                    <a:pt x="2988" y="7599"/>
                    <a:pt x="3055" y="7603"/>
                    <a:pt x="3127" y="7603"/>
                  </a:cubicBezTo>
                  <a:cubicBezTo>
                    <a:pt x="4400" y="7603"/>
                    <a:pt x="5651" y="7248"/>
                    <a:pt x="6730" y="6578"/>
                  </a:cubicBezTo>
                  <a:cubicBezTo>
                    <a:pt x="7126" y="5862"/>
                    <a:pt x="7162" y="5053"/>
                    <a:pt x="6784" y="4450"/>
                  </a:cubicBezTo>
                  <a:lnTo>
                    <a:pt x="4216"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32"/>
            <p:cNvSpPr/>
            <p:nvPr/>
          </p:nvSpPr>
          <p:spPr>
            <a:xfrm>
              <a:off x="1648125" y="2423325"/>
              <a:ext cx="126450" cy="80675"/>
            </a:xfrm>
            <a:custGeom>
              <a:rect b="b" l="l" r="r" t="t"/>
              <a:pathLst>
                <a:path extrusionOk="0" h="3227" w="5058">
                  <a:moveTo>
                    <a:pt x="4022" y="0"/>
                  </a:moveTo>
                  <a:cubicBezTo>
                    <a:pt x="3870" y="212"/>
                    <a:pt x="3690" y="409"/>
                    <a:pt x="3487" y="576"/>
                  </a:cubicBezTo>
                  <a:cubicBezTo>
                    <a:pt x="2894" y="1080"/>
                    <a:pt x="2189" y="1335"/>
                    <a:pt x="1539" y="1335"/>
                  </a:cubicBezTo>
                  <a:cubicBezTo>
                    <a:pt x="936" y="1335"/>
                    <a:pt x="379" y="1116"/>
                    <a:pt x="1" y="675"/>
                  </a:cubicBezTo>
                  <a:lnTo>
                    <a:pt x="1" y="675"/>
                  </a:lnTo>
                  <a:lnTo>
                    <a:pt x="1233" y="2816"/>
                  </a:lnTo>
                  <a:cubicBezTo>
                    <a:pt x="1587" y="3090"/>
                    <a:pt x="2035" y="3227"/>
                    <a:pt x="2511" y="3227"/>
                  </a:cubicBezTo>
                  <a:cubicBezTo>
                    <a:pt x="3160" y="3227"/>
                    <a:pt x="3863" y="2973"/>
                    <a:pt x="4454" y="2470"/>
                  </a:cubicBezTo>
                  <a:cubicBezTo>
                    <a:pt x="4684" y="2272"/>
                    <a:pt x="4886" y="2042"/>
                    <a:pt x="5057" y="1795"/>
                  </a:cubicBezTo>
                  <a:cubicBezTo>
                    <a:pt x="5044" y="1773"/>
                    <a:pt x="5035" y="1750"/>
                    <a:pt x="5021" y="1728"/>
                  </a:cubicBezTo>
                  <a:lnTo>
                    <a:pt x="4022" y="0"/>
                  </a:ln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32"/>
            <p:cNvSpPr/>
            <p:nvPr/>
          </p:nvSpPr>
          <p:spPr>
            <a:xfrm>
              <a:off x="1617650" y="2320900"/>
              <a:ext cx="131500" cy="111750"/>
            </a:xfrm>
            <a:custGeom>
              <a:rect b="b" l="l" r="r" t="t"/>
              <a:pathLst>
                <a:path extrusionOk="0" h="4470" w="5260">
                  <a:moveTo>
                    <a:pt x="3117" y="0"/>
                  </a:moveTo>
                  <a:cubicBezTo>
                    <a:pt x="2518" y="0"/>
                    <a:pt x="1868" y="235"/>
                    <a:pt x="1323" y="701"/>
                  </a:cubicBezTo>
                  <a:cubicBezTo>
                    <a:pt x="271" y="1596"/>
                    <a:pt x="1" y="3008"/>
                    <a:pt x="720" y="3859"/>
                  </a:cubicBezTo>
                  <a:cubicBezTo>
                    <a:pt x="1067" y="4266"/>
                    <a:pt x="1581" y="4469"/>
                    <a:pt x="2139" y="4469"/>
                  </a:cubicBezTo>
                  <a:cubicBezTo>
                    <a:pt x="2739" y="4469"/>
                    <a:pt x="3389" y="4235"/>
                    <a:pt x="3937" y="3769"/>
                  </a:cubicBezTo>
                  <a:cubicBezTo>
                    <a:pt x="4990" y="2873"/>
                    <a:pt x="5259" y="1461"/>
                    <a:pt x="4535" y="611"/>
                  </a:cubicBezTo>
                  <a:cubicBezTo>
                    <a:pt x="4188" y="203"/>
                    <a:pt x="3674" y="0"/>
                    <a:pt x="3117"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32"/>
            <p:cNvSpPr/>
            <p:nvPr/>
          </p:nvSpPr>
          <p:spPr>
            <a:xfrm>
              <a:off x="1703700" y="2378325"/>
              <a:ext cx="47350" cy="47150"/>
            </a:xfrm>
            <a:custGeom>
              <a:rect b="b" l="l" r="r" t="t"/>
              <a:pathLst>
                <a:path extrusionOk="0" h="1886" w="1894">
                  <a:moveTo>
                    <a:pt x="947" y="1"/>
                  </a:moveTo>
                  <a:cubicBezTo>
                    <a:pt x="606" y="1"/>
                    <a:pt x="265" y="179"/>
                    <a:pt x="94" y="536"/>
                  </a:cubicBezTo>
                  <a:lnTo>
                    <a:pt x="0" y="536"/>
                  </a:lnTo>
                  <a:lnTo>
                    <a:pt x="5" y="950"/>
                  </a:lnTo>
                  <a:cubicBezTo>
                    <a:pt x="9" y="1469"/>
                    <a:pt x="432" y="1886"/>
                    <a:pt x="950" y="1886"/>
                  </a:cubicBezTo>
                  <a:cubicBezTo>
                    <a:pt x="953" y="1886"/>
                    <a:pt x="955" y="1886"/>
                    <a:pt x="958" y="1886"/>
                  </a:cubicBezTo>
                  <a:cubicBezTo>
                    <a:pt x="1480" y="1881"/>
                    <a:pt x="1894" y="1454"/>
                    <a:pt x="1889" y="932"/>
                  </a:cubicBezTo>
                  <a:lnTo>
                    <a:pt x="1889" y="932"/>
                  </a:lnTo>
                  <a:lnTo>
                    <a:pt x="1889" y="936"/>
                  </a:lnTo>
                  <a:lnTo>
                    <a:pt x="1885" y="518"/>
                  </a:lnTo>
                  <a:lnTo>
                    <a:pt x="1790" y="518"/>
                  </a:lnTo>
                  <a:cubicBezTo>
                    <a:pt x="1617" y="173"/>
                    <a:pt x="1282" y="1"/>
                    <a:pt x="947"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32"/>
            <p:cNvSpPr/>
            <p:nvPr/>
          </p:nvSpPr>
          <p:spPr>
            <a:xfrm>
              <a:off x="1701450" y="2367925"/>
              <a:ext cx="51750" cy="47150"/>
            </a:xfrm>
            <a:custGeom>
              <a:rect b="b" l="l" r="r" t="t"/>
              <a:pathLst>
                <a:path extrusionOk="0" h="1886" w="2070">
                  <a:moveTo>
                    <a:pt x="1032" y="1"/>
                  </a:moveTo>
                  <a:cubicBezTo>
                    <a:pt x="791" y="1"/>
                    <a:pt x="549" y="93"/>
                    <a:pt x="364" y="277"/>
                  </a:cubicBezTo>
                  <a:cubicBezTo>
                    <a:pt x="0" y="646"/>
                    <a:pt x="0" y="1240"/>
                    <a:pt x="364" y="1609"/>
                  </a:cubicBezTo>
                  <a:cubicBezTo>
                    <a:pt x="549" y="1793"/>
                    <a:pt x="791" y="1885"/>
                    <a:pt x="1032" y="1885"/>
                  </a:cubicBezTo>
                  <a:cubicBezTo>
                    <a:pt x="1274" y="1885"/>
                    <a:pt x="1516" y="1793"/>
                    <a:pt x="1701" y="1609"/>
                  </a:cubicBezTo>
                  <a:cubicBezTo>
                    <a:pt x="2069" y="1240"/>
                    <a:pt x="2069" y="646"/>
                    <a:pt x="1701" y="277"/>
                  </a:cubicBezTo>
                  <a:cubicBezTo>
                    <a:pt x="1516" y="93"/>
                    <a:pt x="1274" y="1"/>
                    <a:pt x="103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32"/>
            <p:cNvSpPr/>
            <p:nvPr/>
          </p:nvSpPr>
          <p:spPr>
            <a:xfrm>
              <a:off x="1703700" y="2385975"/>
              <a:ext cx="47125" cy="11050"/>
            </a:xfrm>
            <a:custGeom>
              <a:rect b="b" l="l" r="r" t="t"/>
              <a:pathLst>
                <a:path extrusionOk="0" h="442" w="1885">
                  <a:moveTo>
                    <a:pt x="1858" y="1"/>
                  </a:moveTo>
                  <a:lnTo>
                    <a:pt x="23" y="19"/>
                  </a:lnTo>
                  <a:cubicBezTo>
                    <a:pt x="9" y="86"/>
                    <a:pt x="0" y="158"/>
                    <a:pt x="0" y="230"/>
                  </a:cubicBezTo>
                  <a:cubicBezTo>
                    <a:pt x="0" y="302"/>
                    <a:pt x="9" y="374"/>
                    <a:pt x="27" y="441"/>
                  </a:cubicBezTo>
                  <a:lnTo>
                    <a:pt x="1862" y="423"/>
                  </a:lnTo>
                  <a:cubicBezTo>
                    <a:pt x="1880" y="351"/>
                    <a:pt x="1885" y="284"/>
                    <a:pt x="1885" y="212"/>
                  </a:cubicBezTo>
                  <a:cubicBezTo>
                    <a:pt x="1885" y="140"/>
                    <a:pt x="1876" y="68"/>
                    <a:pt x="185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32"/>
            <p:cNvSpPr/>
            <p:nvPr/>
          </p:nvSpPr>
          <p:spPr>
            <a:xfrm>
              <a:off x="1672200" y="2349650"/>
              <a:ext cx="57500" cy="49325"/>
            </a:xfrm>
            <a:custGeom>
              <a:rect b="b" l="l" r="r" t="t"/>
              <a:pathLst>
                <a:path extrusionOk="0" h="1973" w="2300">
                  <a:moveTo>
                    <a:pt x="1224" y="1"/>
                  </a:moveTo>
                  <a:lnTo>
                    <a:pt x="1184" y="86"/>
                  </a:lnTo>
                  <a:cubicBezTo>
                    <a:pt x="401" y="122"/>
                    <a:pt x="0" y="1044"/>
                    <a:pt x="509" y="1643"/>
                  </a:cubicBezTo>
                  <a:lnTo>
                    <a:pt x="473" y="1728"/>
                  </a:lnTo>
                  <a:lnTo>
                    <a:pt x="851" y="1894"/>
                  </a:lnTo>
                  <a:cubicBezTo>
                    <a:pt x="972" y="1947"/>
                    <a:pt x="1099" y="1972"/>
                    <a:pt x="1224" y="1972"/>
                  </a:cubicBezTo>
                  <a:cubicBezTo>
                    <a:pt x="1589" y="1972"/>
                    <a:pt x="1938" y="1759"/>
                    <a:pt x="2092" y="1404"/>
                  </a:cubicBezTo>
                  <a:cubicBezTo>
                    <a:pt x="2299" y="923"/>
                    <a:pt x="2079" y="369"/>
                    <a:pt x="1602" y="162"/>
                  </a:cubicBezTo>
                  <a:lnTo>
                    <a:pt x="1224" y="1"/>
                  </a:ln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32"/>
            <p:cNvSpPr/>
            <p:nvPr/>
          </p:nvSpPr>
          <p:spPr>
            <a:xfrm>
              <a:off x="1664925" y="2347650"/>
              <a:ext cx="55200" cy="47225"/>
            </a:xfrm>
            <a:custGeom>
              <a:rect b="b" l="l" r="r" t="t"/>
              <a:pathLst>
                <a:path extrusionOk="0" h="1889" w="2208">
                  <a:moveTo>
                    <a:pt x="1136" y="1"/>
                  </a:moveTo>
                  <a:cubicBezTo>
                    <a:pt x="510" y="1"/>
                    <a:pt x="1" y="642"/>
                    <a:pt x="260" y="1295"/>
                  </a:cubicBezTo>
                  <a:cubicBezTo>
                    <a:pt x="417" y="1689"/>
                    <a:pt x="778" y="1888"/>
                    <a:pt x="1138" y="1888"/>
                  </a:cubicBezTo>
                  <a:cubicBezTo>
                    <a:pt x="1489" y="1888"/>
                    <a:pt x="1841" y="1699"/>
                    <a:pt x="2005" y="1318"/>
                  </a:cubicBezTo>
                  <a:cubicBezTo>
                    <a:pt x="2208" y="841"/>
                    <a:pt x="1992" y="287"/>
                    <a:pt x="1515" y="81"/>
                  </a:cubicBezTo>
                  <a:cubicBezTo>
                    <a:pt x="1387" y="26"/>
                    <a:pt x="1259" y="1"/>
                    <a:pt x="1136"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32"/>
            <p:cNvSpPr/>
            <p:nvPr/>
          </p:nvSpPr>
          <p:spPr>
            <a:xfrm>
              <a:off x="1679400" y="2348075"/>
              <a:ext cx="28025" cy="46350"/>
            </a:xfrm>
            <a:custGeom>
              <a:rect b="b" l="l" r="r" t="t"/>
              <a:pathLst>
                <a:path extrusionOk="0" h="1854" w="1121">
                  <a:moveTo>
                    <a:pt x="734" y="1"/>
                  </a:moveTo>
                  <a:lnTo>
                    <a:pt x="0" y="1688"/>
                  </a:lnTo>
                  <a:cubicBezTo>
                    <a:pt x="59" y="1728"/>
                    <a:pt x="122" y="1764"/>
                    <a:pt x="185" y="1791"/>
                  </a:cubicBezTo>
                  <a:cubicBezTo>
                    <a:pt x="252" y="1822"/>
                    <a:pt x="320" y="1840"/>
                    <a:pt x="392" y="1854"/>
                  </a:cubicBezTo>
                  <a:lnTo>
                    <a:pt x="1120" y="167"/>
                  </a:lnTo>
                  <a:cubicBezTo>
                    <a:pt x="1062" y="126"/>
                    <a:pt x="1004" y="90"/>
                    <a:pt x="936" y="59"/>
                  </a:cubicBezTo>
                  <a:cubicBezTo>
                    <a:pt x="869" y="32"/>
                    <a:pt x="801" y="10"/>
                    <a:pt x="734"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32"/>
            <p:cNvSpPr/>
            <p:nvPr/>
          </p:nvSpPr>
          <p:spPr>
            <a:xfrm>
              <a:off x="1644650" y="2402325"/>
              <a:ext cx="51075" cy="46950"/>
            </a:xfrm>
            <a:custGeom>
              <a:rect b="b" l="l" r="r" t="t"/>
              <a:pathLst>
                <a:path extrusionOk="0" h="1878" w="2043">
                  <a:moveTo>
                    <a:pt x="1018" y="0"/>
                  </a:moveTo>
                  <a:cubicBezTo>
                    <a:pt x="604" y="0"/>
                    <a:pt x="199" y="269"/>
                    <a:pt x="95" y="737"/>
                  </a:cubicBezTo>
                  <a:lnTo>
                    <a:pt x="0" y="759"/>
                  </a:lnTo>
                  <a:lnTo>
                    <a:pt x="95" y="1164"/>
                  </a:lnTo>
                  <a:cubicBezTo>
                    <a:pt x="203" y="1591"/>
                    <a:pt x="587" y="1877"/>
                    <a:pt x="1012" y="1877"/>
                  </a:cubicBezTo>
                  <a:cubicBezTo>
                    <a:pt x="1083" y="1877"/>
                    <a:pt x="1156" y="1869"/>
                    <a:pt x="1228" y="1852"/>
                  </a:cubicBezTo>
                  <a:cubicBezTo>
                    <a:pt x="1732" y="1731"/>
                    <a:pt x="2043" y="1231"/>
                    <a:pt x="1930" y="728"/>
                  </a:cubicBezTo>
                  <a:lnTo>
                    <a:pt x="1930"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32"/>
            <p:cNvSpPr/>
            <p:nvPr/>
          </p:nvSpPr>
          <p:spPr>
            <a:xfrm>
              <a:off x="1642175" y="2392100"/>
              <a:ext cx="51200" cy="47200"/>
            </a:xfrm>
            <a:custGeom>
              <a:rect b="b" l="l" r="r" t="t"/>
              <a:pathLst>
                <a:path extrusionOk="0" h="1888" w="2048">
                  <a:moveTo>
                    <a:pt x="1021" y="0"/>
                  </a:moveTo>
                  <a:cubicBezTo>
                    <a:pt x="963" y="0"/>
                    <a:pt x="905" y="6"/>
                    <a:pt x="846" y="16"/>
                  </a:cubicBezTo>
                  <a:cubicBezTo>
                    <a:pt x="333" y="115"/>
                    <a:pt x="0" y="606"/>
                    <a:pt x="95" y="1119"/>
                  </a:cubicBezTo>
                  <a:cubicBezTo>
                    <a:pt x="182" y="1571"/>
                    <a:pt x="578" y="1887"/>
                    <a:pt x="1019" y="1887"/>
                  </a:cubicBezTo>
                  <a:cubicBezTo>
                    <a:pt x="1078" y="1887"/>
                    <a:pt x="1137" y="1882"/>
                    <a:pt x="1197" y="1870"/>
                  </a:cubicBezTo>
                  <a:cubicBezTo>
                    <a:pt x="1710" y="1771"/>
                    <a:pt x="2047" y="1281"/>
                    <a:pt x="1948" y="768"/>
                  </a:cubicBezTo>
                  <a:cubicBezTo>
                    <a:pt x="1865" y="314"/>
                    <a:pt x="1467" y="0"/>
                    <a:pt x="1021"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32"/>
            <p:cNvSpPr/>
            <p:nvPr/>
          </p:nvSpPr>
          <p:spPr>
            <a:xfrm>
              <a:off x="1644075" y="2405325"/>
              <a:ext cx="47150" cy="20950"/>
            </a:xfrm>
            <a:custGeom>
              <a:rect b="b" l="l" r="r" t="t"/>
              <a:pathLst>
                <a:path extrusionOk="0" h="838" w="1886">
                  <a:moveTo>
                    <a:pt x="1787" y="0"/>
                  </a:moveTo>
                  <a:lnTo>
                    <a:pt x="1" y="423"/>
                  </a:lnTo>
                  <a:cubicBezTo>
                    <a:pt x="1" y="567"/>
                    <a:pt x="32" y="711"/>
                    <a:pt x="95" y="837"/>
                  </a:cubicBezTo>
                  <a:lnTo>
                    <a:pt x="1886" y="414"/>
                  </a:lnTo>
                  <a:cubicBezTo>
                    <a:pt x="1886" y="342"/>
                    <a:pt x="1877" y="270"/>
                    <a:pt x="1859" y="203"/>
                  </a:cubicBezTo>
                  <a:cubicBezTo>
                    <a:pt x="1841" y="131"/>
                    <a:pt x="1818" y="63"/>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32"/>
            <p:cNvSpPr/>
            <p:nvPr/>
          </p:nvSpPr>
          <p:spPr>
            <a:xfrm>
              <a:off x="1686600" y="2286250"/>
              <a:ext cx="51200" cy="46950"/>
            </a:xfrm>
            <a:custGeom>
              <a:rect b="b" l="l" r="r" t="t"/>
              <a:pathLst>
                <a:path extrusionOk="0" h="1878" w="2048">
                  <a:moveTo>
                    <a:pt x="1018" y="1"/>
                  </a:moveTo>
                  <a:cubicBezTo>
                    <a:pt x="604" y="1"/>
                    <a:pt x="199" y="270"/>
                    <a:pt x="95" y="737"/>
                  </a:cubicBezTo>
                  <a:lnTo>
                    <a:pt x="0" y="760"/>
                  </a:lnTo>
                  <a:lnTo>
                    <a:pt x="99" y="1164"/>
                  </a:lnTo>
                  <a:cubicBezTo>
                    <a:pt x="203" y="1592"/>
                    <a:pt x="591" y="1878"/>
                    <a:pt x="1013" y="1878"/>
                  </a:cubicBezTo>
                  <a:cubicBezTo>
                    <a:pt x="1084" y="1878"/>
                    <a:pt x="1156" y="1870"/>
                    <a:pt x="1228" y="1853"/>
                  </a:cubicBezTo>
                  <a:cubicBezTo>
                    <a:pt x="1732" y="1731"/>
                    <a:pt x="2047" y="1232"/>
                    <a:pt x="1935" y="728"/>
                  </a:cubicBezTo>
                  <a:lnTo>
                    <a:pt x="1935" y="724"/>
                  </a:lnTo>
                  <a:lnTo>
                    <a:pt x="1836" y="323"/>
                  </a:lnTo>
                  <a:lnTo>
                    <a:pt x="1741" y="346"/>
                  </a:lnTo>
                  <a:cubicBezTo>
                    <a:pt x="1547" y="110"/>
                    <a:pt x="1281" y="1"/>
                    <a:pt x="1018"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32"/>
            <p:cNvSpPr/>
            <p:nvPr/>
          </p:nvSpPr>
          <p:spPr>
            <a:xfrm>
              <a:off x="1679525" y="2276125"/>
              <a:ext cx="56025" cy="47225"/>
            </a:xfrm>
            <a:custGeom>
              <a:rect b="b" l="l" r="r" t="t"/>
              <a:pathLst>
                <a:path extrusionOk="0" h="1889" w="2241">
                  <a:moveTo>
                    <a:pt x="1197" y="1"/>
                  </a:moveTo>
                  <a:cubicBezTo>
                    <a:pt x="894" y="1"/>
                    <a:pt x="588" y="144"/>
                    <a:pt x="400" y="449"/>
                  </a:cubicBezTo>
                  <a:cubicBezTo>
                    <a:pt x="1" y="1097"/>
                    <a:pt x="491" y="1889"/>
                    <a:pt x="1195" y="1889"/>
                  </a:cubicBezTo>
                  <a:cubicBezTo>
                    <a:pt x="1268" y="1889"/>
                    <a:pt x="1344" y="1880"/>
                    <a:pt x="1421" y="1862"/>
                  </a:cubicBezTo>
                  <a:cubicBezTo>
                    <a:pt x="1925" y="1740"/>
                    <a:pt x="2240" y="1232"/>
                    <a:pt x="2119" y="728"/>
                  </a:cubicBezTo>
                  <a:cubicBezTo>
                    <a:pt x="2008" y="259"/>
                    <a:pt x="1604" y="1"/>
                    <a:pt x="1197"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32"/>
            <p:cNvSpPr/>
            <p:nvPr/>
          </p:nvSpPr>
          <p:spPr>
            <a:xfrm>
              <a:off x="1686025" y="2289250"/>
              <a:ext cx="47150" cy="20950"/>
            </a:xfrm>
            <a:custGeom>
              <a:rect b="b" l="l" r="r" t="t"/>
              <a:pathLst>
                <a:path extrusionOk="0" h="838" w="1886">
                  <a:moveTo>
                    <a:pt x="1787" y="1"/>
                  </a:moveTo>
                  <a:lnTo>
                    <a:pt x="1" y="424"/>
                  </a:lnTo>
                  <a:cubicBezTo>
                    <a:pt x="1" y="568"/>
                    <a:pt x="32" y="707"/>
                    <a:pt x="100" y="837"/>
                  </a:cubicBezTo>
                  <a:lnTo>
                    <a:pt x="1886" y="415"/>
                  </a:lnTo>
                  <a:cubicBezTo>
                    <a:pt x="1886" y="343"/>
                    <a:pt x="1877" y="271"/>
                    <a:pt x="1859" y="203"/>
                  </a:cubicBezTo>
                  <a:cubicBezTo>
                    <a:pt x="1845" y="131"/>
                    <a:pt x="1818" y="64"/>
                    <a:pt x="1787"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32"/>
            <p:cNvSpPr/>
            <p:nvPr/>
          </p:nvSpPr>
          <p:spPr>
            <a:xfrm>
              <a:off x="1629575" y="2204725"/>
              <a:ext cx="51200" cy="46950"/>
            </a:xfrm>
            <a:custGeom>
              <a:rect b="b" l="l" r="r" t="t"/>
              <a:pathLst>
                <a:path extrusionOk="0" h="1878" w="2048">
                  <a:moveTo>
                    <a:pt x="1018" y="0"/>
                  </a:moveTo>
                  <a:cubicBezTo>
                    <a:pt x="605" y="0"/>
                    <a:pt x="199" y="269"/>
                    <a:pt x="95" y="737"/>
                  </a:cubicBezTo>
                  <a:lnTo>
                    <a:pt x="0" y="759"/>
                  </a:lnTo>
                  <a:lnTo>
                    <a:pt x="99" y="1164"/>
                  </a:lnTo>
                  <a:cubicBezTo>
                    <a:pt x="203" y="1591"/>
                    <a:pt x="591" y="1877"/>
                    <a:pt x="1014" y="1877"/>
                  </a:cubicBezTo>
                  <a:cubicBezTo>
                    <a:pt x="1085" y="1877"/>
                    <a:pt x="1157" y="1869"/>
                    <a:pt x="1229" y="1852"/>
                  </a:cubicBezTo>
                  <a:cubicBezTo>
                    <a:pt x="1732" y="1731"/>
                    <a:pt x="2047" y="1231"/>
                    <a:pt x="1935" y="728"/>
                  </a:cubicBezTo>
                  <a:lnTo>
                    <a:pt x="1935" y="723"/>
                  </a:lnTo>
                  <a:lnTo>
                    <a:pt x="1836" y="323"/>
                  </a:lnTo>
                  <a:lnTo>
                    <a:pt x="1741" y="345"/>
                  </a:lnTo>
                  <a:cubicBezTo>
                    <a:pt x="1547" y="109"/>
                    <a:pt x="1281" y="0"/>
                    <a:pt x="1018"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32"/>
            <p:cNvSpPr/>
            <p:nvPr/>
          </p:nvSpPr>
          <p:spPr>
            <a:xfrm>
              <a:off x="1622525" y="2194600"/>
              <a:ext cx="56000" cy="47225"/>
            </a:xfrm>
            <a:custGeom>
              <a:rect b="b" l="l" r="r" t="t"/>
              <a:pathLst>
                <a:path extrusionOk="0" h="1889" w="2240">
                  <a:moveTo>
                    <a:pt x="1196" y="0"/>
                  </a:moveTo>
                  <a:cubicBezTo>
                    <a:pt x="893" y="0"/>
                    <a:pt x="588" y="143"/>
                    <a:pt x="399" y="449"/>
                  </a:cubicBezTo>
                  <a:cubicBezTo>
                    <a:pt x="0" y="1097"/>
                    <a:pt x="490" y="1888"/>
                    <a:pt x="1194" y="1888"/>
                  </a:cubicBezTo>
                  <a:cubicBezTo>
                    <a:pt x="1268" y="1888"/>
                    <a:pt x="1343" y="1880"/>
                    <a:pt x="1421" y="1861"/>
                  </a:cubicBezTo>
                  <a:cubicBezTo>
                    <a:pt x="1924" y="1740"/>
                    <a:pt x="2239" y="1232"/>
                    <a:pt x="2118" y="728"/>
                  </a:cubicBezTo>
                  <a:cubicBezTo>
                    <a:pt x="2007" y="258"/>
                    <a:pt x="1603" y="0"/>
                    <a:pt x="1196"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32"/>
            <p:cNvSpPr/>
            <p:nvPr/>
          </p:nvSpPr>
          <p:spPr>
            <a:xfrm>
              <a:off x="1629000" y="2207725"/>
              <a:ext cx="47150" cy="20925"/>
            </a:xfrm>
            <a:custGeom>
              <a:rect b="b" l="l" r="r" t="t"/>
              <a:pathLst>
                <a:path extrusionOk="0" h="837" w="1886">
                  <a:moveTo>
                    <a:pt x="1787" y="0"/>
                  </a:moveTo>
                  <a:lnTo>
                    <a:pt x="1" y="423"/>
                  </a:lnTo>
                  <a:cubicBezTo>
                    <a:pt x="1" y="495"/>
                    <a:pt x="10" y="567"/>
                    <a:pt x="28" y="639"/>
                  </a:cubicBezTo>
                  <a:cubicBezTo>
                    <a:pt x="41" y="707"/>
                    <a:pt x="68" y="774"/>
                    <a:pt x="100" y="837"/>
                  </a:cubicBezTo>
                  <a:lnTo>
                    <a:pt x="1886" y="414"/>
                  </a:lnTo>
                  <a:cubicBezTo>
                    <a:pt x="1886" y="270"/>
                    <a:pt x="1854" y="126"/>
                    <a:pt x="178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32"/>
            <p:cNvSpPr/>
            <p:nvPr/>
          </p:nvSpPr>
          <p:spPr>
            <a:xfrm>
              <a:off x="1534875" y="2269125"/>
              <a:ext cx="128475" cy="127725"/>
            </a:xfrm>
            <a:custGeom>
              <a:rect b="b" l="l" r="r" t="t"/>
              <a:pathLst>
                <a:path extrusionOk="0" h="5109" w="5139">
                  <a:moveTo>
                    <a:pt x="3784" y="0"/>
                  </a:moveTo>
                  <a:lnTo>
                    <a:pt x="3680" y="122"/>
                  </a:lnTo>
                  <a:cubicBezTo>
                    <a:pt x="3466" y="41"/>
                    <a:pt x="3237" y="2"/>
                    <a:pt x="3002" y="2"/>
                  </a:cubicBezTo>
                  <a:cubicBezTo>
                    <a:pt x="2190" y="2"/>
                    <a:pt x="1312" y="470"/>
                    <a:pt x="729" y="1301"/>
                  </a:cubicBezTo>
                  <a:cubicBezTo>
                    <a:pt x="136" y="2151"/>
                    <a:pt x="1" y="3154"/>
                    <a:pt x="302" y="3928"/>
                  </a:cubicBezTo>
                  <a:lnTo>
                    <a:pt x="194" y="4049"/>
                  </a:lnTo>
                  <a:lnTo>
                    <a:pt x="774" y="4625"/>
                  </a:lnTo>
                  <a:cubicBezTo>
                    <a:pt x="833" y="4679"/>
                    <a:pt x="891" y="4733"/>
                    <a:pt x="959" y="4778"/>
                  </a:cubicBezTo>
                  <a:cubicBezTo>
                    <a:pt x="1277" y="5002"/>
                    <a:pt x="1650" y="5108"/>
                    <a:pt x="2037" y="5108"/>
                  </a:cubicBezTo>
                  <a:cubicBezTo>
                    <a:pt x="2848" y="5108"/>
                    <a:pt x="3724" y="4642"/>
                    <a:pt x="4306" y="3811"/>
                  </a:cubicBezTo>
                  <a:cubicBezTo>
                    <a:pt x="5138" y="2623"/>
                    <a:pt x="5089" y="1355"/>
                    <a:pt x="4175" y="410"/>
                  </a:cubicBezTo>
                  <a:lnTo>
                    <a:pt x="3784"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7" name="Google Shape;1117;p32"/>
            <p:cNvSpPr/>
            <p:nvPr/>
          </p:nvSpPr>
          <p:spPr>
            <a:xfrm>
              <a:off x="1532075" y="2345950"/>
              <a:ext cx="48825" cy="50625"/>
            </a:xfrm>
            <a:custGeom>
              <a:rect b="b" l="l" r="r" t="t"/>
              <a:pathLst>
                <a:path extrusionOk="0" h="2025" w="1953">
                  <a:moveTo>
                    <a:pt x="108" y="0"/>
                  </a:moveTo>
                  <a:lnTo>
                    <a:pt x="0" y="99"/>
                  </a:lnTo>
                  <a:lnTo>
                    <a:pt x="293" y="418"/>
                  </a:lnTo>
                  <a:lnTo>
                    <a:pt x="1728" y="1988"/>
                  </a:lnTo>
                  <a:cubicBezTo>
                    <a:pt x="1800" y="2002"/>
                    <a:pt x="1876" y="2015"/>
                    <a:pt x="1953" y="2024"/>
                  </a:cubicBezTo>
                  <a:lnTo>
                    <a:pt x="266" y="167"/>
                  </a:ln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8" name="Google Shape;1118;p32"/>
            <p:cNvSpPr/>
            <p:nvPr/>
          </p:nvSpPr>
          <p:spPr>
            <a:xfrm>
              <a:off x="1547125" y="2345950"/>
              <a:ext cx="48275" cy="50625"/>
            </a:xfrm>
            <a:custGeom>
              <a:rect b="b" l="l" r="r" t="t"/>
              <a:pathLst>
                <a:path extrusionOk="0" h="2025" w="1931">
                  <a:moveTo>
                    <a:pt x="109" y="0"/>
                  </a:moveTo>
                  <a:lnTo>
                    <a:pt x="1" y="99"/>
                  </a:lnTo>
                  <a:lnTo>
                    <a:pt x="1760" y="2024"/>
                  </a:lnTo>
                  <a:cubicBezTo>
                    <a:pt x="1814" y="2015"/>
                    <a:pt x="1877" y="2006"/>
                    <a:pt x="1931" y="199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32"/>
            <p:cNvSpPr/>
            <p:nvPr/>
          </p:nvSpPr>
          <p:spPr>
            <a:xfrm>
              <a:off x="1562325" y="2345950"/>
              <a:ext cx="45125" cy="47925"/>
            </a:xfrm>
            <a:custGeom>
              <a:rect b="b" l="l" r="r" t="t"/>
              <a:pathLst>
                <a:path extrusionOk="0" h="1917" w="1805">
                  <a:moveTo>
                    <a:pt x="104" y="0"/>
                  </a:moveTo>
                  <a:lnTo>
                    <a:pt x="0" y="99"/>
                  </a:lnTo>
                  <a:lnTo>
                    <a:pt x="1656" y="1916"/>
                  </a:lnTo>
                  <a:cubicBezTo>
                    <a:pt x="1705" y="1898"/>
                    <a:pt x="1755" y="1885"/>
                    <a:pt x="1804" y="1862"/>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32"/>
            <p:cNvSpPr/>
            <p:nvPr/>
          </p:nvSpPr>
          <p:spPr>
            <a:xfrm>
              <a:off x="1577275" y="2345950"/>
              <a:ext cx="40625" cy="43325"/>
            </a:xfrm>
            <a:custGeom>
              <a:rect b="b" l="l" r="r" t="t"/>
              <a:pathLst>
                <a:path extrusionOk="0" h="1733" w="1625">
                  <a:moveTo>
                    <a:pt x="109" y="0"/>
                  </a:moveTo>
                  <a:lnTo>
                    <a:pt x="1" y="99"/>
                  </a:lnTo>
                  <a:lnTo>
                    <a:pt x="1494" y="1732"/>
                  </a:lnTo>
                  <a:cubicBezTo>
                    <a:pt x="1539" y="1710"/>
                    <a:pt x="1580" y="1687"/>
                    <a:pt x="1625" y="1660"/>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32"/>
            <p:cNvSpPr/>
            <p:nvPr/>
          </p:nvSpPr>
          <p:spPr>
            <a:xfrm>
              <a:off x="1592450" y="2345950"/>
              <a:ext cx="34675" cy="37250"/>
            </a:xfrm>
            <a:custGeom>
              <a:rect b="b" l="l" r="r" t="t"/>
              <a:pathLst>
                <a:path extrusionOk="0" h="1490" w="1387">
                  <a:moveTo>
                    <a:pt x="109" y="0"/>
                  </a:moveTo>
                  <a:lnTo>
                    <a:pt x="1" y="99"/>
                  </a:lnTo>
                  <a:lnTo>
                    <a:pt x="1270" y="1489"/>
                  </a:lnTo>
                  <a:cubicBezTo>
                    <a:pt x="1310" y="1462"/>
                    <a:pt x="1346" y="1435"/>
                    <a:pt x="1386" y="1404"/>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32"/>
            <p:cNvSpPr/>
            <p:nvPr/>
          </p:nvSpPr>
          <p:spPr>
            <a:xfrm>
              <a:off x="1607425" y="2345950"/>
              <a:ext cx="27800" cy="30050"/>
            </a:xfrm>
            <a:custGeom>
              <a:rect b="b" l="l" r="r" t="t"/>
              <a:pathLst>
                <a:path extrusionOk="0" h="1202" w="1112">
                  <a:moveTo>
                    <a:pt x="108" y="0"/>
                  </a:moveTo>
                  <a:lnTo>
                    <a:pt x="0" y="99"/>
                  </a:lnTo>
                  <a:lnTo>
                    <a:pt x="1008" y="1201"/>
                  </a:lnTo>
                  <a:cubicBezTo>
                    <a:pt x="1044" y="1170"/>
                    <a:pt x="1080" y="1134"/>
                    <a:pt x="1111" y="1098"/>
                  </a:cubicBezTo>
                  <a:lnTo>
                    <a:pt x="108"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32"/>
            <p:cNvSpPr/>
            <p:nvPr/>
          </p:nvSpPr>
          <p:spPr>
            <a:xfrm>
              <a:off x="1609325" y="2331100"/>
              <a:ext cx="33200" cy="36350"/>
            </a:xfrm>
            <a:custGeom>
              <a:rect b="b" l="l" r="r" t="t"/>
              <a:pathLst>
                <a:path extrusionOk="0" h="1454" w="1328">
                  <a:moveTo>
                    <a:pt x="104" y="0"/>
                  </a:moveTo>
                  <a:lnTo>
                    <a:pt x="1" y="99"/>
                  </a:lnTo>
                  <a:lnTo>
                    <a:pt x="1238" y="1453"/>
                  </a:lnTo>
                  <a:cubicBezTo>
                    <a:pt x="1269" y="1413"/>
                    <a:pt x="1296" y="1372"/>
                    <a:pt x="1328" y="1336"/>
                  </a:cubicBezTo>
                  <a:lnTo>
                    <a:pt x="104"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32"/>
            <p:cNvSpPr/>
            <p:nvPr/>
          </p:nvSpPr>
          <p:spPr>
            <a:xfrm>
              <a:off x="1609325" y="2314000"/>
              <a:ext cx="39400" cy="43650"/>
            </a:xfrm>
            <a:custGeom>
              <a:rect b="b" l="l" r="r" t="t"/>
              <a:pathLst>
                <a:path extrusionOk="0" h="1746" w="1576">
                  <a:moveTo>
                    <a:pt x="109" y="0"/>
                  </a:moveTo>
                  <a:lnTo>
                    <a:pt x="1" y="99"/>
                  </a:lnTo>
                  <a:lnTo>
                    <a:pt x="1503" y="1746"/>
                  </a:lnTo>
                  <a:cubicBezTo>
                    <a:pt x="1526" y="1701"/>
                    <a:pt x="1553" y="1656"/>
                    <a:pt x="1575" y="161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32"/>
            <p:cNvSpPr/>
            <p:nvPr/>
          </p:nvSpPr>
          <p:spPr>
            <a:xfrm>
              <a:off x="1609325" y="2297025"/>
              <a:ext cx="44450" cy="49500"/>
            </a:xfrm>
            <a:custGeom>
              <a:rect b="b" l="l" r="r" t="t"/>
              <a:pathLst>
                <a:path extrusionOk="0" h="1980" w="1778">
                  <a:moveTo>
                    <a:pt x="109" y="0"/>
                  </a:moveTo>
                  <a:lnTo>
                    <a:pt x="1" y="99"/>
                  </a:lnTo>
                  <a:lnTo>
                    <a:pt x="1719" y="1980"/>
                  </a:lnTo>
                  <a:cubicBezTo>
                    <a:pt x="1742" y="1930"/>
                    <a:pt x="1760" y="1881"/>
                    <a:pt x="1778" y="1827"/>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32"/>
            <p:cNvSpPr/>
            <p:nvPr/>
          </p:nvSpPr>
          <p:spPr>
            <a:xfrm>
              <a:off x="1609325" y="2279925"/>
              <a:ext cx="47600" cy="53775"/>
            </a:xfrm>
            <a:custGeom>
              <a:rect b="b" l="l" r="r" t="t"/>
              <a:pathLst>
                <a:path extrusionOk="0" h="2151" w="1904">
                  <a:moveTo>
                    <a:pt x="109" y="0"/>
                  </a:moveTo>
                  <a:lnTo>
                    <a:pt x="1" y="99"/>
                  </a:lnTo>
                  <a:lnTo>
                    <a:pt x="1877" y="2151"/>
                  </a:lnTo>
                  <a:cubicBezTo>
                    <a:pt x="1886" y="2092"/>
                    <a:pt x="1895" y="2029"/>
                    <a:pt x="1904" y="1971"/>
                  </a:cubicBezTo>
                  <a:lnTo>
                    <a:pt x="109" y="0"/>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32"/>
            <p:cNvSpPr/>
            <p:nvPr/>
          </p:nvSpPr>
          <p:spPr>
            <a:xfrm>
              <a:off x="1609325" y="2262825"/>
              <a:ext cx="47825" cy="54900"/>
            </a:xfrm>
            <a:custGeom>
              <a:rect b="b" l="l" r="r" t="t"/>
              <a:pathLst>
                <a:path extrusionOk="0" h="2196" w="1913">
                  <a:moveTo>
                    <a:pt x="109" y="1"/>
                  </a:moveTo>
                  <a:lnTo>
                    <a:pt x="1" y="100"/>
                  </a:lnTo>
                  <a:lnTo>
                    <a:pt x="140" y="257"/>
                  </a:lnTo>
                  <a:lnTo>
                    <a:pt x="1913" y="2196"/>
                  </a:lnTo>
                  <a:cubicBezTo>
                    <a:pt x="1908" y="2115"/>
                    <a:pt x="1899" y="2029"/>
                    <a:pt x="1881" y="1948"/>
                  </a:cubicBezTo>
                  <a:lnTo>
                    <a:pt x="361" y="279"/>
                  </a:lnTo>
                  <a:lnTo>
                    <a:pt x="109"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32"/>
            <p:cNvSpPr/>
            <p:nvPr/>
          </p:nvSpPr>
          <p:spPr>
            <a:xfrm>
              <a:off x="1518350" y="2255575"/>
              <a:ext cx="132500" cy="127675"/>
            </a:xfrm>
            <a:custGeom>
              <a:rect b="b" l="l" r="r" t="t"/>
              <a:pathLst>
                <a:path extrusionOk="0" h="5107" w="5300">
                  <a:moveTo>
                    <a:pt x="3131" y="1"/>
                  </a:moveTo>
                  <a:cubicBezTo>
                    <a:pt x="2320" y="1"/>
                    <a:pt x="1446" y="467"/>
                    <a:pt x="864" y="1298"/>
                  </a:cubicBezTo>
                  <a:cubicBezTo>
                    <a:pt x="0" y="2526"/>
                    <a:pt x="104" y="4083"/>
                    <a:pt x="1089" y="4776"/>
                  </a:cubicBezTo>
                  <a:cubicBezTo>
                    <a:pt x="1409" y="5000"/>
                    <a:pt x="1782" y="5106"/>
                    <a:pt x="2170" y="5106"/>
                  </a:cubicBezTo>
                  <a:cubicBezTo>
                    <a:pt x="2981" y="5106"/>
                    <a:pt x="3856" y="4640"/>
                    <a:pt x="4440" y="3808"/>
                  </a:cubicBezTo>
                  <a:cubicBezTo>
                    <a:pt x="5300" y="2585"/>
                    <a:pt x="5196" y="1028"/>
                    <a:pt x="4211" y="331"/>
                  </a:cubicBezTo>
                  <a:cubicBezTo>
                    <a:pt x="3891" y="107"/>
                    <a:pt x="3518" y="1"/>
                    <a:pt x="3131"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32"/>
            <p:cNvSpPr/>
            <p:nvPr/>
          </p:nvSpPr>
          <p:spPr>
            <a:xfrm>
              <a:off x="1524075" y="2261475"/>
              <a:ext cx="120925" cy="116325"/>
            </a:xfrm>
            <a:custGeom>
              <a:rect b="b" l="l" r="r" t="t"/>
              <a:pathLst>
                <a:path extrusionOk="0" h="4653" w="4837">
                  <a:moveTo>
                    <a:pt x="2879" y="54"/>
                  </a:moveTo>
                  <a:cubicBezTo>
                    <a:pt x="3213" y="54"/>
                    <a:pt x="3538" y="158"/>
                    <a:pt x="3811" y="347"/>
                  </a:cubicBezTo>
                  <a:cubicBezTo>
                    <a:pt x="4684" y="959"/>
                    <a:pt x="4769" y="2349"/>
                    <a:pt x="4005" y="3442"/>
                  </a:cubicBezTo>
                  <a:cubicBezTo>
                    <a:pt x="3501" y="4153"/>
                    <a:pt x="2727" y="4598"/>
                    <a:pt x="1980" y="4598"/>
                  </a:cubicBezTo>
                  <a:cubicBezTo>
                    <a:pt x="1973" y="4598"/>
                    <a:pt x="1966" y="4598"/>
                    <a:pt x="1959" y="4598"/>
                  </a:cubicBezTo>
                  <a:cubicBezTo>
                    <a:pt x="1624" y="4598"/>
                    <a:pt x="1300" y="4495"/>
                    <a:pt x="1026" y="4306"/>
                  </a:cubicBezTo>
                  <a:cubicBezTo>
                    <a:pt x="154" y="3694"/>
                    <a:pt x="68" y="2304"/>
                    <a:pt x="833" y="1215"/>
                  </a:cubicBezTo>
                  <a:cubicBezTo>
                    <a:pt x="1337" y="500"/>
                    <a:pt x="2111" y="55"/>
                    <a:pt x="2857" y="55"/>
                  </a:cubicBezTo>
                  <a:cubicBezTo>
                    <a:pt x="2864" y="54"/>
                    <a:pt x="2872" y="54"/>
                    <a:pt x="2879" y="54"/>
                  </a:cubicBezTo>
                  <a:close/>
                  <a:moveTo>
                    <a:pt x="2879" y="0"/>
                  </a:moveTo>
                  <a:cubicBezTo>
                    <a:pt x="2872" y="0"/>
                    <a:pt x="2865" y="0"/>
                    <a:pt x="2857" y="1"/>
                  </a:cubicBezTo>
                  <a:cubicBezTo>
                    <a:pt x="2120" y="1"/>
                    <a:pt x="1319" y="423"/>
                    <a:pt x="788" y="1179"/>
                  </a:cubicBezTo>
                  <a:cubicBezTo>
                    <a:pt x="1" y="2299"/>
                    <a:pt x="95" y="3716"/>
                    <a:pt x="995" y="4351"/>
                  </a:cubicBezTo>
                  <a:cubicBezTo>
                    <a:pt x="1281" y="4549"/>
                    <a:pt x="1615" y="4652"/>
                    <a:pt x="1958" y="4652"/>
                  </a:cubicBezTo>
                  <a:cubicBezTo>
                    <a:pt x="1966" y="4652"/>
                    <a:pt x="1973" y="4652"/>
                    <a:pt x="1980" y="4652"/>
                  </a:cubicBezTo>
                  <a:cubicBezTo>
                    <a:pt x="2722" y="4652"/>
                    <a:pt x="3519" y="4229"/>
                    <a:pt x="4049" y="3474"/>
                  </a:cubicBezTo>
                  <a:cubicBezTo>
                    <a:pt x="4837" y="2353"/>
                    <a:pt x="4742" y="932"/>
                    <a:pt x="3843" y="302"/>
                  </a:cubicBezTo>
                  <a:cubicBezTo>
                    <a:pt x="3561" y="104"/>
                    <a:pt x="3223" y="0"/>
                    <a:pt x="287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30" name="Google Shape;1130;p32"/>
          <p:cNvGrpSpPr/>
          <p:nvPr/>
        </p:nvGrpSpPr>
        <p:grpSpPr>
          <a:xfrm>
            <a:off x="3215562" y="1523918"/>
            <a:ext cx="1051684" cy="1056104"/>
            <a:chOff x="1086250" y="2163525"/>
            <a:chExt cx="341800" cy="341925"/>
          </a:xfrm>
        </p:grpSpPr>
        <p:sp>
          <p:nvSpPr>
            <p:cNvPr id="1131" name="Google Shape;1131;p32"/>
            <p:cNvSpPr/>
            <p:nvPr/>
          </p:nvSpPr>
          <p:spPr>
            <a:xfrm>
              <a:off x="1086250" y="2163525"/>
              <a:ext cx="341800" cy="341925"/>
            </a:xfrm>
            <a:custGeom>
              <a:rect b="b" l="l" r="r" t="t"/>
              <a:pathLst>
                <a:path extrusionOk="0" h="13677" w="13672">
                  <a:moveTo>
                    <a:pt x="6839" y="0"/>
                  </a:moveTo>
                  <a:cubicBezTo>
                    <a:pt x="3060" y="0"/>
                    <a:pt x="1" y="3059"/>
                    <a:pt x="1" y="6838"/>
                  </a:cubicBezTo>
                  <a:cubicBezTo>
                    <a:pt x="1" y="10613"/>
                    <a:pt x="3060" y="13676"/>
                    <a:pt x="6839" y="13676"/>
                  </a:cubicBezTo>
                  <a:cubicBezTo>
                    <a:pt x="10613" y="13676"/>
                    <a:pt x="13672" y="10613"/>
                    <a:pt x="13672" y="6838"/>
                  </a:cubicBezTo>
                  <a:cubicBezTo>
                    <a:pt x="13672" y="3059"/>
                    <a:pt x="10613" y="0"/>
                    <a:pt x="6839" y="0"/>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32"/>
            <p:cNvSpPr/>
            <p:nvPr/>
          </p:nvSpPr>
          <p:spPr>
            <a:xfrm>
              <a:off x="1117625" y="2175225"/>
              <a:ext cx="243400" cy="327175"/>
            </a:xfrm>
            <a:custGeom>
              <a:rect b="b" l="l" r="r" t="t"/>
              <a:pathLst>
                <a:path extrusionOk="0" h="13087" w="9736">
                  <a:moveTo>
                    <a:pt x="3087" y="0"/>
                  </a:moveTo>
                  <a:cubicBezTo>
                    <a:pt x="2286" y="315"/>
                    <a:pt x="1553" y="778"/>
                    <a:pt x="928" y="1363"/>
                  </a:cubicBezTo>
                  <a:lnTo>
                    <a:pt x="19" y="11548"/>
                  </a:lnTo>
                  <a:cubicBezTo>
                    <a:pt x="1" y="11755"/>
                    <a:pt x="145" y="11939"/>
                    <a:pt x="347" y="11975"/>
                  </a:cubicBezTo>
                  <a:lnTo>
                    <a:pt x="6857" y="13087"/>
                  </a:lnTo>
                  <a:cubicBezTo>
                    <a:pt x="7504" y="12965"/>
                    <a:pt x="8130" y="12749"/>
                    <a:pt x="8715" y="12448"/>
                  </a:cubicBezTo>
                  <a:lnTo>
                    <a:pt x="9736" y="940"/>
                  </a:lnTo>
                  <a:cubicBezTo>
                    <a:pt x="9259" y="576"/>
                    <a:pt x="8737" y="275"/>
                    <a:pt x="8184" y="45"/>
                  </a:cubicBezTo>
                  <a:lnTo>
                    <a:pt x="3087"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32"/>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32"/>
            <p:cNvSpPr/>
            <p:nvPr/>
          </p:nvSpPr>
          <p:spPr>
            <a:xfrm>
              <a:off x="1128875" y="2199050"/>
              <a:ext cx="219325" cy="299200"/>
            </a:xfrm>
            <a:custGeom>
              <a:rect b="b" l="l" r="r" t="t"/>
              <a:pathLst>
                <a:path extrusionOk="0" h="11968" w="8773">
                  <a:moveTo>
                    <a:pt x="950" y="1"/>
                  </a:moveTo>
                  <a:lnTo>
                    <a:pt x="1" y="10649"/>
                  </a:lnTo>
                  <a:lnTo>
                    <a:pt x="7716" y="11967"/>
                  </a:lnTo>
                  <a:lnTo>
                    <a:pt x="8773" y="68"/>
                  </a:lnTo>
                  <a:lnTo>
                    <a:pt x="950" y="1"/>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32"/>
            <p:cNvSpPr/>
            <p:nvPr/>
          </p:nvSpPr>
          <p:spPr>
            <a:xfrm>
              <a:off x="1109975" y="2199050"/>
              <a:ext cx="238225" cy="275900"/>
            </a:xfrm>
            <a:custGeom>
              <a:rect b="b" l="l" r="r" t="t"/>
              <a:pathLst>
                <a:path extrusionOk="0" h="11036" w="9529">
                  <a:moveTo>
                    <a:pt x="1706" y="1"/>
                  </a:moveTo>
                  <a:cubicBezTo>
                    <a:pt x="1706" y="1"/>
                    <a:pt x="667" y="8769"/>
                    <a:pt x="1" y="9331"/>
                  </a:cubicBezTo>
                  <a:lnTo>
                    <a:pt x="7819" y="11036"/>
                  </a:lnTo>
                  <a:lnTo>
                    <a:pt x="9529" y="68"/>
                  </a:lnTo>
                  <a:lnTo>
                    <a:pt x="1706"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32"/>
            <p:cNvSpPr/>
            <p:nvPr/>
          </p:nvSpPr>
          <p:spPr>
            <a:xfrm>
              <a:off x="1088500" y="2392500"/>
              <a:ext cx="219775" cy="82450"/>
            </a:xfrm>
            <a:custGeom>
              <a:rect b="b" l="l" r="r" t="t"/>
              <a:pathLst>
                <a:path extrusionOk="0" h="3298" w="8791">
                  <a:moveTo>
                    <a:pt x="8791" y="2578"/>
                  </a:moveTo>
                  <a:lnTo>
                    <a:pt x="8791" y="2579"/>
                  </a:lnTo>
                  <a:lnTo>
                    <a:pt x="8791" y="2579"/>
                  </a:lnTo>
                  <a:cubicBezTo>
                    <a:pt x="8791" y="2579"/>
                    <a:pt x="8791" y="2579"/>
                    <a:pt x="8791" y="2578"/>
                  </a:cubicBezTo>
                  <a:close/>
                  <a:moveTo>
                    <a:pt x="77" y="0"/>
                  </a:moveTo>
                  <a:cubicBezTo>
                    <a:pt x="1" y="1179"/>
                    <a:pt x="860" y="1593"/>
                    <a:pt x="860" y="1593"/>
                  </a:cubicBezTo>
                  <a:lnTo>
                    <a:pt x="8274" y="3210"/>
                  </a:lnTo>
                  <a:lnTo>
                    <a:pt x="8274" y="3210"/>
                  </a:lnTo>
                  <a:cubicBezTo>
                    <a:pt x="7749" y="3012"/>
                    <a:pt x="7050" y="1633"/>
                    <a:pt x="7050" y="1633"/>
                  </a:cubicBezTo>
                  <a:lnTo>
                    <a:pt x="77" y="0"/>
                  </a:lnTo>
                  <a:close/>
                  <a:moveTo>
                    <a:pt x="8274" y="3210"/>
                  </a:moveTo>
                  <a:lnTo>
                    <a:pt x="8274" y="3210"/>
                  </a:lnTo>
                  <a:cubicBezTo>
                    <a:pt x="8311" y="3224"/>
                    <a:pt x="8347" y="3232"/>
                    <a:pt x="8381" y="3233"/>
                  </a:cubicBezTo>
                  <a:lnTo>
                    <a:pt x="8381" y="3233"/>
                  </a:lnTo>
                  <a:lnTo>
                    <a:pt x="8274" y="3210"/>
                  </a:lnTo>
                  <a:close/>
                  <a:moveTo>
                    <a:pt x="8791" y="2579"/>
                  </a:moveTo>
                  <a:cubicBezTo>
                    <a:pt x="8716" y="3055"/>
                    <a:pt x="8570" y="3233"/>
                    <a:pt x="8393" y="3233"/>
                  </a:cubicBezTo>
                  <a:cubicBezTo>
                    <a:pt x="8389" y="3233"/>
                    <a:pt x="8385" y="3233"/>
                    <a:pt x="8381" y="3233"/>
                  </a:cubicBezTo>
                  <a:lnTo>
                    <a:pt x="8381" y="3233"/>
                  </a:lnTo>
                  <a:lnTo>
                    <a:pt x="8678" y="3298"/>
                  </a:lnTo>
                  <a:lnTo>
                    <a:pt x="8791" y="2579"/>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32"/>
            <p:cNvSpPr/>
            <p:nvPr/>
          </p:nvSpPr>
          <p:spPr>
            <a:xfrm>
              <a:off x="1211775" y="2184100"/>
              <a:ext cx="10700" cy="9800"/>
            </a:xfrm>
            <a:custGeom>
              <a:rect b="b" l="l" r="r" t="t"/>
              <a:pathLst>
                <a:path extrusionOk="0" h="392" w="428">
                  <a:moveTo>
                    <a:pt x="216" y="1"/>
                  </a:moveTo>
                  <a:cubicBezTo>
                    <a:pt x="202" y="1"/>
                    <a:pt x="189" y="2"/>
                    <a:pt x="176" y="5"/>
                  </a:cubicBezTo>
                  <a:cubicBezTo>
                    <a:pt x="68" y="28"/>
                    <a:pt x="0" y="131"/>
                    <a:pt x="23" y="234"/>
                  </a:cubicBezTo>
                  <a:cubicBezTo>
                    <a:pt x="42" y="328"/>
                    <a:pt x="123" y="392"/>
                    <a:pt x="212" y="392"/>
                  </a:cubicBezTo>
                  <a:cubicBezTo>
                    <a:pt x="225" y="392"/>
                    <a:pt x="239" y="390"/>
                    <a:pt x="252" y="387"/>
                  </a:cubicBezTo>
                  <a:cubicBezTo>
                    <a:pt x="360" y="365"/>
                    <a:pt x="428" y="261"/>
                    <a:pt x="405" y="158"/>
                  </a:cubicBezTo>
                  <a:cubicBezTo>
                    <a:pt x="389" y="64"/>
                    <a:pt x="306" y="1"/>
                    <a:pt x="216"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32"/>
            <p:cNvSpPr/>
            <p:nvPr/>
          </p:nvSpPr>
          <p:spPr>
            <a:xfrm>
              <a:off x="1281950" y="2183950"/>
              <a:ext cx="10700" cy="9850"/>
            </a:xfrm>
            <a:custGeom>
              <a:rect b="b" l="l" r="r" t="t"/>
              <a:pathLst>
                <a:path extrusionOk="0" h="394" w="428">
                  <a:moveTo>
                    <a:pt x="218" y="1"/>
                  </a:moveTo>
                  <a:cubicBezTo>
                    <a:pt x="202" y="1"/>
                    <a:pt x="187" y="3"/>
                    <a:pt x="171" y="7"/>
                  </a:cubicBezTo>
                  <a:cubicBezTo>
                    <a:pt x="63" y="29"/>
                    <a:pt x="0" y="133"/>
                    <a:pt x="23" y="240"/>
                  </a:cubicBezTo>
                  <a:cubicBezTo>
                    <a:pt x="42" y="330"/>
                    <a:pt x="123" y="393"/>
                    <a:pt x="215" y="393"/>
                  </a:cubicBezTo>
                  <a:cubicBezTo>
                    <a:pt x="229" y="393"/>
                    <a:pt x="243" y="392"/>
                    <a:pt x="257" y="389"/>
                  </a:cubicBezTo>
                  <a:cubicBezTo>
                    <a:pt x="360" y="362"/>
                    <a:pt x="428" y="258"/>
                    <a:pt x="405" y="155"/>
                  </a:cubicBezTo>
                  <a:cubicBezTo>
                    <a:pt x="386" y="63"/>
                    <a:pt x="305" y="1"/>
                    <a:pt x="218" y="1"/>
                  </a:cubicBezTo>
                  <a:close/>
                </a:path>
              </a:pathLst>
            </a:custGeom>
            <a:solidFill>
              <a:srgbClr val="F9BDA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32"/>
            <p:cNvSpPr/>
            <p:nvPr/>
          </p:nvSpPr>
          <p:spPr>
            <a:xfrm>
              <a:off x="1215475" y="2188925"/>
              <a:ext cx="71900" cy="22650"/>
            </a:xfrm>
            <a:custGeom>
              <a:rect b="b" l="l" r="r" t="t"/>
              <a:pathLst>
                <a:path extrusionOk="0" fill="none" h="906" w="2876">
                  <a:moveTo>
                    <a:pt x="68" y="1"/>
                  </a:moveTo>
                  <a:lnTo>
                    <a:pt x="10" y="698"/>
                  </a:lnTo>
                  <a:cubicBezTo>
                    <a:pt x="1" y="811"/>
                    <a:pt x="86" y="905"/>
                    <a:pt x="199" y="905"/>
                  </a:cubicBezTo>
                  <a:lnTo>
                    <a:pt x="1130" y="905"/>
                  </a:lnTo>
                  <a:lnTo>
                    <a:pt x="1134" y="874"/>
                  </a:lnTo>
                  <a:cubicBezTo>
                    <a:pt x="1143" y="770"/>
                    <a:pt x="1229" y="689"/>
                    <a:pt x="1332" y="689"/>
                  </a:cubicBezTo>
                  <a:lnTo>
                    <a:pt x="1422" y="689"/>
                  </a:lnTo>
                  <a:cubicBezTo>
                    <a:pt x="1539" y="689"/>
                    <a:pt x="1634" y="788"/>
                    <a:pt x="1620" y="905"/>
                  </a:cubicBezTo>
                  <a:lnTo>
                    <a:pt x="1620" y="905"/>
                  </a:lnTo>
                  <a:lnTo>
                    <a:pt x="2619" y="905"/>
                  </a:lnTo>
                  <a:cubicBezTo>
                    <a:pt x="2718" y="905"/>
                    <a:pt x="2799" y="833"/>
                    <a:pt x="2808" y="734"/>
                  </a:cubicBezTo>
                  <a:lnTo>
                    <a:pt x="2875" y="1"/>
                  </a:lnTo>
                </a:path>
              </a:pathLst>
            </a:custGeom>
            <a:noFill/>
            <a:ln cap="flat" cmpd="sng" w="4275">
              <a:solidFill>
                <a:srgbClr val="F9BDA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32"/>
            <p:cNvSpPr/>
            <p:nvPr/>
          </p:nvSpPr>
          <p:spPr>
            <a:xfrm>
              <a:off x="1178600" y="2242925"/>
              <a:ext cx="123950" cy="3275"/>
            </a:xfrm>
            <a:custGeom>
              <a:rect b="b" l="l" r="r" t="t"/>
              <a:pathLst>
                <a:path extrusionOk="0" fill="none" h="131" w="4958">
                  <a:moveTo>
                    <a:pt x="0" y="0"/>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32"/>
            <p:cNvSpPr/>
            <p:nvPr/>
          </p:nvSpPr>
          <p:spPr>
            <a:xfrm>
              <a:off x="1176900" y="2261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2" name="Google Shape;1142;p32"/>
            <p:cNvSpPr/>
            <p:nvPr/>
          </p:nvSpPr>
          <p:spPr>
            <a:xfrm>
              <a:off x="1173875" y="2279925"/>
              <a:ext cx="123950" cy="3400"/>
            </a:xfrm>
            <a:custGeom>
              <a:rect b="b" l="l" r="r" t="t"/>
              <a:pathLst>
                <a:path extrusionOk="0" fill="none" h="136" w="4958">
                  <a:moveTo>
                    <a:pt x="0" y="0"/>
                  </a:moveTo>
                  <a:lnTo>
                    <a:pt x="4958" y="135"/>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3" name="Google Shape;1143;p32"/>
            <p:cNvSpPr/>
            <p:nvPr/>
          </p:nvSpPr>
          <p:spPr>
            <a:xfrm>
              <a:off x="1170825" y="2298475"/>
              <a:ext cx="123975" cy="3300"/>
            </a:xfrm>
            <a:custGeom>
              <a:rect b="b" l="l" r="r" t="t"/>
              <a:pathLst>
                <a:path extrusionOk="0" fill="none" h="132" w="4959">
                  <a:moveTo>
                    <a:pt x="1" y="1"/>
                  </a:moveTo>
                  <a:lnTo>
                    <a:pt x="4958"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4" name="Google Shape;1144;p32"/>
            <p:cNvSpPr/>
            <p:nvPr/>
          </p:nvSpPr>
          <p:spPr>
            <a:xfrm>
              <a:off x="1167800" y="2316925"/>
              <a:ext cx="123850" cy="3275"/>
            </a:xfrm>
            <a:custGeom>
              <a:rect b="b" l="l" r="r" t="t"/>
              <a:pathLst>
                <a:path extrusionOk="0" fill="none" h="131" w="4954">
                  <a:moveTo>
                    <a:pt x="0" y="0"/>
                  </a:moveTo>
                  <a:lnTo>
                    <a:pt x="4953" y="131"/>
                  </a:lnTo>
                </a:path>
              </a:pathLst>
            </a:custGeom>
            <a:noFill/>
            <a:ln cap="rnd" cmpd="sng" w="4275">
              <a:solidFill>
                <a:srgbClr val="434343"/>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32"/>
            <p:cNvSpPr/>
            <p:nvPr/>
          </p:nvSpPr>
          <p:spPr>
            <a:xfrm>
              <a:off x="1182375" y="2341925"/>
              <a:ext cx="46275" cy="39200"/>
            </a:xfrm>
            <a:custGeom>
              <a:rect b="b" l="l" r="r" t="t"/>
              <a:pathLst>
                <a:path extrusionOk="0" h="1568" w="1851">
                  <a:moveTo>
                    <a:pt x="1028" y="0"/>
                  </a:moveTo>
                  <a:cubicBezTo>
                    <a:pt x="377" y="0"/>
                    <a:pt x="1" y="770"/>
                    <a:pt x="434" y="1286"/>
                  </a:cubicBezTo>
                  <a:cubicBezTo>
                    <a:pt x="595" y="1480"/>
                    <a:pt x="813" y="1567"/>
                    <a:pt x="1027" y="1567"/>
                  </a:cubicBezTo>
                  <a:cubicBezTo>
                    <a:pt x="1405" y="1567"/>
                    <a:pt x="1775" y="1296"/>
                    <a:pt x="1815" y="854"/>
                  </a:cubicBezTo>
                  <a:cubicBezTo>
                    <a:pt x="1851" y="422"/>
                    <a:pt x="1536" y="44"/>
                    <a:pt x="1104" y="4"/>
                  </a:cubicBezTo>
                  <a:cubicBezTo>
                    <a:pt x="1078" y="1"/>
                    <a:pt x="1053" y="0"/>
                    <a:pt x="1028"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32"/>
            <p:cNvSpPr/>
            <p:nvPr/>
          </p:nvSpPr>
          <p:spPr>
            <a:xfrm>
              <a:off x="1164075" y="2343800"/>
              <a:ext cx="53225" cy="30050"/>
            </a:xfrm>
            <a:custGeom>
              <a:rect b="b" l="l" r="r" t="t"/>
              <a:pathLst>
                <a:path extrusionOk="0" fill="none" h="1202" w="2129">
                  <a:moveTo>
                    <a:pt x="320" y="1202"/>
                  </a:moveTo>
                  <a:cubicBezTo>
                    <a:pt x="100" y="932"/>
                    <a:pt x="1" y="581"/>
                    <a:pt x="50" y="235"/>
                  </a:cubicBezTo>
                  <a:cubicBezTo>
                    <a:pt x="64" y="149"/>
                    <a:pt x="100" y="55"/>
                    <a:pt x="181" y="32"/>
                  </a:cubicBezTo>
                  <a:cubicBezTo>
                    <a:pt x="298" y="1"/>
                    <a:pt x="383" y="145"/>
                    <a:pt x="419" y="261"/>
                  </a:cubicBezTo>
                  <a:cubicBezTo>
                    <a:pt x="469" y="410"/>
                    <a:pt x="518" y="563"/>
                    <a:pt x="568" y="716"/>
                  </a:cubicBezTo>
                  <a:cubicBezTo>
                    <a:pt x="572" y="743"/>
                    <a:pt x="590" y="770"/>
                    <a:pt x="613" y="792"/>
                  </a:cubicBezTo>
                  <a:cubicBezTo>
                    <a:pt x="734" y="864"/>
                    <a:pt x="792" y="522"/>
                    <a:pt x="923" y="572"/>
                  </a:cubicBezTo>
                  <a:cubicBezTo>
                    <a:pt x="995" y="599"/>
                    <a:pt x="972" y="711"/>
                    <a:pt x="1013" y="774"/>
                  </a:cubicBezTo>
                  <a:cubicBezTo>
                    <a:pt x="1062" y="846"/>
                    <a:pt x="1175" y="837"/>
                    <a:pt x="1251" y="792"/>
                  </a:cubicBezTo>
                  <a:cubicBezTo>
                    <a:pt x="1328" y="752"/>
                    <a:pt x="1395" y="689"/>
                    <a:pt x="1481" y="680"/>
                  </a:cubicBezTo>
                  <a:cubicBezTo>
                    <a:pt x="1566" y="675"/>
                    <a:pt x="1647" y="716"/>
                    <a:pt x="1728" y="707"/>
                  </a:cubicBezTo>
                  <a:cubicBezTo>
                    <a:pt x="1872" y="693"/>
                    <a:pt x="1989" y="518"/>
                    <a:pt x="2129" y="558"/>
                  </a:cubicBezTo>
                </a:path>
              </a:pathLst>
            </a:custGeom>
            <a:noFill/>
            <a:ln cap="rnd" cmpd="sng" w="4275">
              <a:solidFill>
                <a:srgbClr val="96D6E0"/>
              </a:solidFill>
              <a:prstDash val="solid"/>
              <a:miter lim="4498"/>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47" name="Google Shape;1147;p32"/>
          <p:cNvGrpSpPr/>
          <p:nvPr/>
        </p:nvGrpSpPr>
        <p:grpSpPr>
          <a:xfrm>
            <a:off x="711126" y="1527590"/>
            <a:ext cx="1212858" cy="1042054"/>
            <a:chOff x="1186450" y="2531950"/>
            <a:chExt cx="399400" cy="341825"/>
          </a:xfrm>
        </p:grpSpPr>
        <p:sp>
          <p:nvSpPr>
            <p:cNvPr id="1148" name="Google Shape;1148;p32"/>
            <p:cNvSpPr/>
            <p:nvPr/>
          </p:nvSpPr>
          <p:spPr>
            <a:xfrm>
              <a:off x="1243925" y="2531950"/>
              <a:ext cx="341925" cy="341825"/>
            </a:xfrm>
            <a:custGeom>
              <a:rect b="b" l="l" r="r" t="t"/>
              <a:pathLst>
                <a:path extrusionOk="0" h="13673" w="13677">
                  <a:moveTo>
                    <a:pt x="6839" y="1"/>
                  </a:moveTo>
                  <a:cubicBezTo>
                    <a:pt x="3064" y="1"/>
                    <a:pt x="1" y="3060"/>
                    <a:pt x="1" y="6834"/>
                  </a:cubicBezTo>
                  <a:cubicBezTo>
                    <a:pt x="1" y="10613"/>
                    <a:pt x="3064" y="13672"/>
                    <a:pt x="6839" y="13672"/>
                  </a:cubicBezTo>
                  <a:cubicBezTo>
                    <a:pt x="10617" y="13672"/>
                    <a:pt x="13676" y="10613"/>
                    <a:pt x="13676" y="6834"/>
                  </a:cubicBezTo>
                  <a:cubicBezTo>
                    <a:pt x="13676" y="3060"/>
                    <a:pt x="10617" y="1"/>
                    <a:pt x="6839"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32"/>
            <p:cNvSpPr/>
            <p:nvPr/>
          </p:nvSpPr>
          <p:spPr>
            <a:xfrm>
              <a:off x="1186450" y="2575700"/>
              <a:ext cx="61900" cy="134100"/>
            </a:xfrm>
            <a:custGeom>
              <a:rect b="b" l="l" r="r" t="t"/>
              <a:pathLst>
                <a:path extrusionOk="0" h="5364" w="2476">
                  <a:moveTo>
                    <a:pt x="1027" y="1"/>
                  </a:moveTo>
                  <a:lnTo>
                    <a:pt x="446" y="424"/>
                  </a:lnTo>
                  <a:lnTo>
                    <a:pt x="433" y="433"/>
                  </a:lnTo>
                  <a:cubicBezTo>
                    <a:pt x="248" y="604"/>
                    <a:pt x="1" y="1107"/>
                    <a:pt x="410" y="1755"/>
                  </a:cubicBezTo>
                  <a:cubicBezTo>
                    <a:pt x="716" y="2246"/>
                    <a:pt x="1679" y="4225"/>
                    <a:pt x="2228" y="5363"/>
                  </a:cubicBezTo>
                  <a:lnTo>
                    <a:pt x="2475" y="5242"/>
                  </a:lnTo>
                  <a:cubicBezTo>
                    <a:pt x="1805" y="3847"/>
                    <a:pt x="941" y="2084"/>
                    <a:pt x="644" y="1611"/>
                  </a:cubicBezTo>
                  <a:cubicBezTo>
                    <a:pt x="275" y="1026"/>
                    <a:pt x="577" y="685"/>
                    <a:pt x="617" y="640"/>
                  </a:cubicBezTo>
                  <a:lnTo>
                    <a:pt x="1189" y="226"/>
                  </a:lnTo>
                  <a:lnTo>
                    <a:pt x="1027" y="1"/>
                  </a:ln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32"/>
            <p:cNvSpPr/>
            <p:nvPr/>
          </p:nvSpPr>
          <p:spPr>
            <a:xfrm>
              <a:off x="1268325" y="2533200"/>
              <a:ext cx="107550" cy="115625"/>
            </a:xfrm>
            <a:custGeom>
              <a:rect b="b" l="l" r="r" t="t"/>
              <a:pathLst>
                <a:path extrusionOk="0" h="4625" w="4302">
                  <a:moveTo>
                    <a:pt x="856" y="0"/>
                  </a:moveTo>
                  <a:cubicBezTo>
                    <a:pt x="787" y="0"/>
                    <a:pt x="725" y="9"/>
                    <a:pt x="676" y="23"/>
                  </a:cubicBezTo>
                  <a:lnTo>
                    <a:pt x="1" y="306"/>
                  </a:lnTo>
                  <a:lnTo>
                    <a:pt x="109" y="558"/>
                  </a:lnTo>
                  <a:lnTo>
                    <a:pt x="757" y="288"/>
                  </a:lnTo>
                  <a:cubicBezTo>
                    <a:pt x="771" y="285"/>
                    <a:pt x="807" y="279"/>
                    <a:pt x="858" y="279"/>
                  </a:cubicBezTo>
                  <a:cubicBezTo>
                    <a:pt x="1022" y="279"/>
                    <a:pt x="1341" y="347"/>
                    <a:pt x="1575" y="819"/>
                  </a:cubicBezTo>
                  <a:cubicBezTo>
                    <a:pt x="1854" y="1386"/>
                    <a:pt x="3262" y="3442"/>
                    <a:pt x="4077" y="4625"/>
                  </a:cubicBezTo>
                  <a:lnTo>
                    <a:pt x="4302" y="4467"/>
                  </a:lnTo>
                  <a:cubicBezTo>
                    <a:pt x="3649" y="3523"/>
                    <a:pt x="2102" y="1264"/>
                    <a:pt x="1818" y="693"/>
                  </a:cubicBezTo>
                  <a:cubicBezTo>
                    <a:pt x="1545" y="142"/>
                    <a:pt x="1136" y="0"/>
                    <a:pt x="856"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32"/>
            <p:cNvSpPr/>
            <p:nvPr/>
          </p:nvSpPr>
          <p:spPr>
            <a:xfrm>
              <a:off x="1358650" y="2627675"/>
              <a:ext cx="17225" cy="21050"/>
            </a:xfrm>
            <a:custGeom>
              <a:rect b="b" l="l" r="r" t="t"/>
              <a:pathLst>
                <a:path extrusionOk="0" h="842" w="689">
                  <a:moveTo>
                    <a:pt x="216" y="0"/>
                  </a:moveTo>
                  <a:lnTo>
                    <a:pt x="0" y="171"/>
                  </a:lnTo>
                  <a:cubicBezTo>
                    <a:pt x="167" y="414"/>
                    <a:pt x="324" y="643"/>
                    <a:pt x="464" y="841"/>
                  </a:cubicBezTo>
                  <a:lnTo>
                    <a:pt x="689" y="688"/>
                  </a:lnTo>
                  <a:cubicBezTo>
                    <a:pt x="558" y="499"/>
                    <a:pt x="396" y="266"/>
                    <a:pt x="216" y="0"/>
                  </a:cubicBez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32"/>
            <p:cNvSpPr/>
            <p:nvPr/>
          </p:nvSpPr>
          <p:spPr>
            <a:xfrm>
              <a:off x="1236175" y="2694025"/>
              <a:ext cx="12175" cy="15650"/>
            </a:xfrm>
            <a:custGeom>
              <a:rect b="b" l="l" r="r" t="t"/>
              <a:pathLst>
                <a:path extrusionOk="0" h="626" w="487">
                  <a:moveTo>
                    <a:pt x="239" y="0"/>
                  </a:moveTo>
                  <a:lnTo>
                    <a:pt x="0" y="140"/>
                  </a:lnTo>
                  <a:cubicBezTo>
                    <a:pt x="86" y="311"/>
                    <a:pt x="167" y="477"/>
                    <a:pt x="239" y="626"/>
                  </a:cubicBezTo>
                  <a:lnTo>
                    <a:pt x="486" y="509"/>
                  </a:lnTo>
                  <a:lnTo>
                    <a:pt x="239" y="0"/>
                  </a:lnTo>
                  <a:close/>
                </a:path>
              </a:pathLst>
            </a:custGeom>
            <a:solidFill>
              <a:srgbClr val="4343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32"/>
            <p:cNvSpPr/>
            <p:nvPr/>
          </p:nvSpPr>
          <p:spPr>
            <a:xfrm>
              <a:off x="1203000" y="2571475"/>
              <a:ext cx="23300" cy="20200"/>
            </a:xfrm>
            <a:custGeom>
              <a:rect b="b" l="l" r="r" t="t"/>
              <a:pathLst>
                <a:path extrusionOk="0" h="808" w="932">
                  <a:moveTo>
                    <a:pt x="540" y="0"/>
                  </a:moveTo>
                  <a:cubicBezTo>
                    <a:pt x="481" y="0"/>
                    <a:pt x="422" y="17"/>
                    <a:pt x="369" y="53"/>
                  </a:cubicBezTo>
                  <a:lnTo>
                    <a:pt x="176" y="183"/>
                  </a:lnTo>
                  <a:cubicBezTo>
                    <a:pt x="36" y="278"/>
                    <a:pt x="0" y="467"/>
                    <a:pt x="95" y="602"/>
                  </a:cubicBezTo>
                  <a:lnTo>
                    <a:pt x="144" y="674"/>
                  </a:lnTo>
                  <a:cubicBezTo>
                    <a:pt x="200" y="760"/>
                    <a:pt x="295" y="807"/>
                    <a:pt x="392" y="807"/>
                  </a:cubicBezTo>
                  <a:cubicBezTo>
                    <a:pt x="450" y="807"/>
                    <a:pt x="510" y="790"/>
                    <a:pt x="563" y="755"/>
                  </a:cubicBezTo>
                  <a:lnTo>
                    <a:pt x="756" y="629"/>
                  </a:lnTo>
                  <a:cubicBezTo>
                    <a:pt x="895" y="534"/>
                    <a:pt x="931" y="345"/>
                    <a:pt x="837" y="206"/>
                  </a:cubicBezTo>
                  <a:lnTo>
                    <a:pt x="788" y="134"/>
                  </a:lnTo>
                  <a:cubicBezTo>
                    <a:pt x="731" y="47"/>
                    <a:pt x="637" y="0"/>
                    <a:pt x="540"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32"/>
            <p:cNvSpPr/>
            <p:nvPr/>
          </p:nvSpPr>
          <p:spPr>
            <a:xfrm>
              <a:off x="1256525" y="2533925"/>
              <a:ext cx="23425" cy="19525"/>
            </a:xfrm>
            <a:custGeom>
              <a:rect b="b" l="l" r="r" t="t"/>
              <a:pathLst>
                <a:path extrusionOk="0" h="781" w="937">
                  <a:moveTo>
                    <a:pt x="558" y="1"/>
                  </a:moveTo>
                  <a:cubicBezTo>
                    <a:pt x="516" y="1"/>
                    <a:pt x="473" y="10"/>
                    <a:pt x="432" y="30"/>
                  </a:cubicBezTo>
                  <a:lnTo>
                    <a:pt x="221" y="124"/>
                  </a:lnTo>
                  <a:cubicBezTo>
                    <a:pt x="68" y="192"/>
                    <a:pt x="1" y="372"/>
                    <a:pt x="73" y="525"/>
                  </a:cubicBezTo>
                  <a:lnTo>
                    <a:pt x="104" y="601"/>
                  </a:lnTo>
                  <a:cubicBezTo>
                    <a:pt x="157" y="714"/>
                    <a:pt x="266" y="780"/>
                    <a:pt x="382" y="780"/>
                  </a:cubicBezTo>
                  <a:cubicBezTo>
                    <a:pt x="423" y="780"/>
                    <a:pt x="464" y="772"/>
                    <a:pt x="504" y="754"/>
                  </a:cubicBezTo>
                  <a:lnTo>
                    <a:pt x="716" y="655"/>
                  </a:lnTo>
                  <a:cubicBezTo>
                    <a:pt x="869" y="588"/>
                    <a:pt x="936" y="408"/>
                    <a:pt x="864" y="255"/>
                  </a:cubicBezTo>
                  <a:lnTo>
                    <a:pt x="833" y="178"/>
                  </a:lnTo>
                  <a:cubicBezTo>
                    <a:pt x="780" y="67"/>
                    <a:pt x="671" y="1"/>
                    <a:pt x="558"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32"/>
            <p:cNvSpPr/>
            <p:nvPr/>
          </p:nvSpPr>
          <p:spPr>
            <a:xfrm>
              <a:off x="1237400" y="2632850"/>
              <a:ext cx="149950" cy="116325"/>
            </a:xfrm>
            <a:custGeom>
              <a:rect b="b" l="l" r="r" t="t"/>
              <a:pathLst>
                <a:path extrusionOk="0" h="4653" w="5998">
                  <a:moveTo>
                    <a:pt x="5314" y="0"/>
                  </a:moveTo>
                  <a:lnTo>
                    <a:pt x="4900" y="229"/>
                  </a:lnTo>
                  <a:cubicBezTo>
                    <a:pt x="4909" y="243"/>
                    <a:pt x="5489" y="1291"/>
                    <a:pt x="5197" y="2344"/>
                  </a:cubicBezTo>
                  <a:cubicBezTo>
                    <a:pt x="5030" y="2938"/>
                    <a:pt x="4612" y="3428"/>
                    <a:pt x="3951" y="3797"/>
                  </a:cubicBezTo>
                  <a:cubicBezTo>
                    <a:pt x="3497" y="4052"/>
                    <a:pt x="3056" y="4179"/>
                    <a:pt x="2632" y="4179"/>
                  </a:cubicBezTo>
                  <a:cubicBezTo>
                    <a:pt x="2190" y="4179"/>
                    <a:pt x="1766" y="4041"/>
                    <a:pt x="1364" y="3765"/>
                  </a:cubicBezTo>
                  <a:cubicBezTo>
                    <a:pt x="982" y="3491"/>
                    <a:pt x="658" y="3145"/>
                    <a:pt x="415" y="2744"/>
                  </a:cubicBezTo>
                  <a:lnTo>
                    <a:pt x="1" y="2974"/>
                  </a:lnTo>
                  <a:cubicBezTo>
                    <a:pt x="28" y="3023"/>
                    <a:pt x="694" y="4202"/>
                    <a:pt x="1935" y="4553"/>
                  </a:cubicBezTo>
                  <a:cubicBezTo>
                    <a:pt x="2166" y="4619"/>
                    <a:pt x="2401" y="4652"/>
                    <a:pt x="2639" y="4652"/>
                  </a:cubicBezTo>
                  <a:cubicBezTo>
                    <a:pt x="3142" y="4652"/>
                    <a:pt x="3659" y="4504"/>
                    <a:pt x="4185" y="4211"/>
                  </a:cubicBezTo>
                  <a:cubicBezTo>
                    <a:pt x="4517" y="4026"/>
                    <a:pt x="4814" y="3797"/>
                    <a:pt x="5071" y="3518"/>
                  </a:cubicBezTo>
                  <a:cubicBezTo>
                    <a:pt x="5345" y="3221"/>
                    <a:pt x="5543" y="2861"/>
                    <a:pt x="5651" y="2474"/>
                  </a:cubicBezTo>
                  <a:cubicBezTo>
                    <a:pt x="5997" y="1233"/>
                    <a:pt x="5341" y="50"/>
                    <a:pt x="53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32"/>
            <p:cNvSpPr/>
            <p:nvPr/>
          </p:nvSpPr>
          <p:spPr>
            <a:xfrm>
              <a:off x="1244375" y="2636325"/>
              <a:ext cx="133300" cy="103375"/>
            </a:xfrm>
            <a:custGeom>
              <a:rect b="b" l="l" r="r" t="t"/>
              <a:pathLst>
                <a:path extrusionOk="0" h="4135" w="5332">
                  <a:moveTo>
                    <a:pt x="4783" y="0"/>
                  </a:moveTo>
                  <a:lnTo>
                    <a:pt x="4625" y="90"/>
                  </a:lnTo>
                  <a:cubicBezTo>
                    <a:pt x="4630" y="99"/>
                    <a:pt x="5215" y="1148"/>
                    <a:pt x="4918" y="2205"/>
                  </a:cubicBezTo>
                  <a:cubicBezTo>
                    <a:pt x="4751" y="2799"/>
                    <a:pt x="4333" y="3289"/>
                    <a:pt x="3676" y="3658"/>
                  </a:cubicBezTo>
                  <a:cubicBezTo>
                    <a:pt x="3220" y="3911"/>
                    <a:pt x="2780" y="4038"/>
                    <a:pt x="2356" y="4038"/>
                  </a:cubicBezTo>
                  <a:cubicBezTo>
                    <a:pt x="1913" y="4038"/>
                    <a:pt x="1489" y="3900"/>
                    <a:pt x="1085" y="3622"/>
                  </a:cubicBezTo>
                  <a:cubicBezTo>
                    <a:pt x="703" y="3352"/>
                    <a:pt x="379" y="3006"/>
                    <a:pt x="136" y="2605"/>
                  </a:cubicBezTo>
                  <a:lnTo>
                    <a:pt x="1" y="2682"/>
                  </a:lnTo>
                  <a:cubicBezTo>
                    <a:pt x="140" y="2907"/>
                    <a:pt x="725" y="3766"/>
                    <a:pt x="1710" y="4049"/>
                  </a:cubicBezTo>
                  <a:cubicBezTo>
                    <a:pt x="1916" y="4106"/>
                    <a:pt x="2125" y="4135"/>
                    <a:pt x="2336" y="4135"/>
                  </a:cubicBezTo>
                  <a:cubicBezTo>
                    <a:pt x="2791" y="4135"/>
                    <a:pt x="3259" y="4003"/>
                    <a:pt x="3735" y="3739"/>
                  </a:cubicBezTo>
                  <a:cubicBezTo>
                    <a:pt x="4031" y="3572"/>
                    <a:pt x="4301" y="3365"/>
                    <a:pt x="4531" y="3114"/>
                  </a:cubicBezTo>
                  <a:cubicBezTo>
                    <a:pt x="4778" y="2844"/>
                    <a:pt x="4958" y="2524"/>
                    <a:pt x="5053" y="2173"/>
                  </a:cubicBezTo>
                  <a:cubicBezTo>
                    <a:pt x="5332" y="1188"/>
                    <a:pt x="4904" y="239"/>
                    <a:pt x="4783"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32"/>
            <p:cNvSpPr/>
            <p:nvPr/>
          </p:nvSpPr>
          <p:spPr>
            <a:xfrm>
              <a:off x="1528250" y="2699875"/>
              <a:ext cx="34550" cy="92025"/>
            </a:xfrm>
            <a:custGeom>
              <a:rect b="b" l="l" r="r" t="t"/>
              <a:pathLst>
                <a:path extrusionOk="0" h="3681" w="1382">
                  <a:moveTo>
                    <a:pt x="805" y="0"/>
                  </a:moveTo>
                  <a:cubicBezTo>
                    <a:pt x="805" y="0"/>
                    <a:pt x="0" y="2767"/>
                    <a:pt x="1318" y="3680"/>
                  </a:cubicBezTo>
                  <a:lnTo>
                    <a:pt x="1381" y="3545"/>
                  </a:lnTo>
                  <a:cubicBezTo>
                    <a:pt x="1381" y="3545"/>
                    <a:pt x="288" y="2780"/>
                    <a:pt x="891" y="212"/>
                  </a:cubicBezTo>
                  <a:cubicBezTo>
                    <a:pt x="895" y="198"/>
                    <a:pt x="904" y="176"/>
                    <a:pt x="909" y="158"/>
                  </a:cubicBezTo>
                  <a:lnTo>
                    <a:pt x="805" y="0"/>
                  </a:ln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32"/>
            <p:cNvSpPr/>
            <p:nvPr/>
          </p:nvSpPr>
          <p:spPr>
            <a:xfrm>
              <a:off x="1531050" y="2662150"/>
              <a:ext cx="47600" cy="42275"/>
            </a:xfrm>
            <a:custGeom>
              <a:rect b="b" l="l" r="r" t="t"/>
              <a:pathLst>
                <a:path extrusionOk="0" h="1691" w="1904">
                  <a:moveTo>
                    <a:pt x="952" y="0"/>
                  </a:moveTo>
                  <a:cubicBezTo>
                    <a:pt x="860" y="0"/>
                    <a:pt x="767" y="15"/>
                    <a:pt x="675" y="47"/>
                  </a:cubicBezTo>
                  <a:cubicBezTo>
                    <a:pt x="235" y="200"/>
                    <a:pt x="1" y="681"/>
                    <a:pt x="154" y="1122"/>
                  </a:cubicBezTo>
                  <a:cubicBezTo>
                    <a:pt x="271" y="1472"/>
                    <a:pt x="598" y="1691"/>
                    <a:pt x="948" y="1691"/>
                  </a:cubicBezTo>
                  <a:cubicBezTo>
                    <a:pt x="1039" y="1691"/>
                    <a:pt x="1133" y="1676"/>
                    <a:pt x="1224" y="1644"/>
                  </a:cubicBezTo>
                  <a:cubicBezTo>
                    <a:pt x="1665" y="1491"/>
                    <a:pt x="1904" y="1010"/>
                    <a:pt x="1751" y="569"/>
                  </a:cubicBezTo>
                  <a:cubicBezTo>
                    <a:pt x="1629" y="220"/>
                    <a:pt x="1302" y="0"/>
                    <a:pt x="952" y="0"/>
                  </a:cubicBezTo>
                  <a:close/>
                </a:path>
              </a:pathLst>
            </a:custGeom>
            <a:solidFill>
              <a:srgbClr val="DFEB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32"/>
            <p:cNvSpPr/>
            <p:nvPr/>
          </p:nvSpPr>
          <p:spPr>
            <a:xfrm>
              <a:off x="1543550" y="2672875"/>
              <a:ext cx="22950" cy="20375"/>
            </a:xfrm>
            <a:custGeom>
              <a:rect b="b" l="l" r="r" t="t"/>
              <a:pathLst>
                <a:path extrusionOk="0" h="815" w="918">
                  <a:moveTo>
                    <a:pt x="460" y="0"/>
                  </a:moveTo>
                  <a:cubicBezTo>
                    <a:pt x="338" y="0"/>
                    <a:pt x="217" y="55"/>
                    <a:pt x="135" y="158"/>
                  </a:cubicBezTo>
                  <a:cubicBezTo>
                    <a:pt x="0" y="338"/>
                    <a:pt x="31" y="594"/>
                    <a:pt x="211" y="729"/>
                  </a:cubicBezTo>
                  <a:cubicBezTo>
                    <a:pt x="284" y="787"/>
                    <a:pt x="371" y="815"/>
                    <a:pt x="458" y="815"/>
                  </a:cubicBezTo>
                  <a:cubicBezTo>
                    <a:pt x="580" y="815"/>
                    <a:pt x="701" y="760"/>
                    <a:pt x="783" y="657"/>
                  </a:cubicBezTo>
                  <a:cubicBezTo>
                    <a:pt x="918" y="477"/>
                    <a:pt x="886" y="221"/>
                    <a:pt x="706" y="86"/>
                  </a:cubicBezTo>
                  <a:cubicBezTo>
                    <a:pt x="633" y="28"/>
                    <a:pt x="547" y="0"/>
                    <a:pt x="460"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32"/>
            <p:cNvSpPr/>
            <p:nvPr/>
          </p:nvSpPr>
          <p:spPr>
            <a:xfrm>
              <a:off x="1550950" y="2664325"/>
              <a:ext cx="28150" cy="39950"/>
            </a:xfrm>
            <a:custGeom>
              <a:rect b="b" l="l" r="r" t="t"/>
              <a:pathLst>
                <a:path extrusionOk="0" h="1598" w="1126">
                  <a:moveTo>
                    <a:pt x="545" y="1"/>
                  </a:moveTo>
                  <a:lnTo>
                    <a:pt x="545" y="1"/>
                  </a:lnTo>
                  <a:cubicBezTo>
                    <a:pt x="1126" y="545"/>
                    <a:pt x="788" y="1512"/>
                    <a:pt x="1" y="1580"/>
                  </a:cubicBezTo>
                  <a:cubicBezTo>
                    <a:pt x="58" y="1591"/>
                    <a:pt x="115" y="1597"/>
                    <a:pt x="172" y="1597"/>
                  </a:cubicBezTo>
                  <a:cubicBezTo>
                    <a:pt x="524" y="1597"/>
                    <a:pt x="848" y="1376"/>
                    <a:pt x="968" y="1031"/>
                  </a:cubicBezTo>
                  <a:cubicBezTo>
                    <a:pt x="1103" y="630"/>
                    <a:pt x="923" y="190"/>
                    <a:pt x="545" y="1"/>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32"/>
            <p:cNvSpPr/>
            <p:nvPr/>
          </p:nvSpPr>
          <p:spPr>
            <a:xfrm>
              <a:off x="1333800" y="2730450"/>
              <a:ext cx="108425" cy="142875"/>
            </a:xfrm>
            <a:custGeom>
              <a:rect b="b" l="l" r="r" t="t"/>
              <a:pathLst>
                <a:path extrusionOk="0" h="5715" w="4337">
                  <a:moveTo>
                    <a:pt x="427" y="1"/>
                  </a:moveTo>
                  <a:lnTo>
                    <a:pt x="0" y="194"/>
                  </a:lnTo>
                  <a:cubicBezTo>
                    <a:pt x="553" y="1409"/>
                    <a:pt x="1215" y="2570"/>
                    <a:pt x="1980" y="3667"/>
                  </a:cubicBezTo>
                  <a:cubicBezTo>
                    <a:pt x="2470" y="4378"/>
                    <a:pt x="3023" y="5125"/>
                    <a:pt x="3680" y="5714"/>
                  </a:cubicBezTo>
                  <a:cubicBezTo>
                    <a:pt x="3905" y="5701"/>
                    <a:pt x="4121" y="5678"/>
                    <a:pt x="4337" y="5642"/>
                  </a:cubicBezTo>
                  <a:cubicBezTo>
                    <a:pt x="3563" y="5062"/>
                    <a:pt x="2924" y="4203"/>
                    <a:pt x="2366" y="3397"/>
                  </a:cubicBezTo>
                  <a:cubicBezTo>
                    <a:pt x="1620" y="2327"/>
                    <a:pt x="972" y="1188"/>
                    <a:pt x="42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32"/>
            <p:cNvSpPr/>
            <p:nvPr/>
          </p:nvSpPr>
          <p:spPr>
            <a:xfrm>
              <a:off x="1531725" y="2703925"/>
              <a:ext cx="34775" cy="84600"/>
            </a:xfrm>
            <a:custGeom>
              <a:rect b="b" l="l" r="r" t="t"/>
              <a:pathLst>
                <a:path extrusionOk="0" h="3384" w="1391">
                  <a:moveTo>
                    <a:pt x="770" y="0"/>
                  </a:moveTo>
                  <a:cubicBezTo>
                    <a:pt x="770" y="0"/>
                    <a:pt x="1" y="2227"/>
                    <a:pt x="1242" y="3383"/>
                  </a:cubicBezTo>
                  <a:cubicBezTo>
                    <a:pt x="1296" y="3293"/>
                    <a:pt x="1346" y="3203"/>
                    <a:pt x="1391" y="3113"/>
                  </a:cubicBezTo>
                  <a:cubicBezTo>
                    <a:pt x="1161" y="2884"/>
                    <a:pt x="716" y="2330"/>
                    <a:pt x="1031" y="9"/>
                  </a:cubicBezTo>
                  <a:lnTo>
                    <a:pt x="770"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3" name="Google Shape;1163;p32"/>
          <p:cNvSpPr txBox="1"/>
          <p:nvPr/>
        </p:nvSpPr>
        <p:spPr>
          <a:xfrm>
            <a:off x="597223" y="1048152"/>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Diagnosis</a:t>
            </a:r>
            <a:endParaRPr b="1" sz="1600">
              <a:solidFill>
                <a:srgbClr val="006D77"/>
              </a:solidFill>
              <a:latin typeface="Lora"/>
              <a:ea typeface="Lora"/>
              <a:cs typeface="Lora"/>
              <a:sym typeface="Lora"/>
            </a:endParaRPr>
          </a:p>
        </p:txBody>
      </p:sp>
      <p:sp>
        <p:nvSpPr>
          <p:cNvPr id="1164" name="Google Shape;1164;p32"/>
          <p:cNvSpPr txBox="1"/>
          <p:nvPr/>
        </p:nvSpPr>
        <p:spPr>
          <a:xfrm>
            <a:off x="2959423" y="1048152"/>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Lab</a:t>
            </a:r>
            <a:endParaRPr b="1" sz="1600">
              <a:solidFill>
                <a:srgbClr val="006D77"/>
              </a:solidFill>
              <a:latin typeface="Lora"/>
              <a:ea typeface="Lora"/>
              <a:cs typeface="Lora"/>
              <a:sym typeface="Lora"/>
            </a:endParaRPr>
          </a:p>
        </p:txBody>
      </p:sp>
      <p:sp>
        <p:nvSpPr>
          <p:cNvPr id="1165" name="Google Shape;1165;p32"/>
          <p:cNvSpPr txBox="1"/>
          <p:nvPr/>
        </p:nvSpPr>
        <p:spPr>
          <a:xfrm>
            <a:off x="5321623" y="1048152"/>
            <a:ext cx="1480800" cy="365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600">
                <a:solidFill>
                  <a:srgbClr val="006D77"/>
                </a:solidFill>
                <a:latin typeface="Lora"/>
                <a:ea typeface="Lora"/>
                <a:cs typeface="Lora"/>
                <a:sym typeface="Lora"/>
              </a:rPr>
              <a:t>Management</a:t>
            </a:r>
            <a:endParaRPr b="1" sz="1600">
              <a:solidFill>
                <a:srgbClr val="006D77"/>
              </a:solidFill>
              <a:latin typeface="Lora"/>
              <a:ea typeface="Lora"/>
              <a:cs typeface="Lora"/>
              <a:sym typeface="Lora"/>
            </a:endParaRPr>
          </a:p>
        </p:txBody>
      </p:sp>
      <p:sp>
        <p:nvSpPr>
          <p:cNvPr id="1166" name="Google Shape;1166;p32"/>
          <p:cNvSpPr txBox="1"/>
          <p:nvPr/>
        </p:nvSpPr>
        <p:spPr>
          <a:xfrm>
            <a:off x="155150" y="2705051"/>
            <a:ext cx="2607600" cy="3654600"/>
          </a:xfrm>
          <a:prstGeom prst="rect">
            <a:avLst/>
          </a:prstGeom>
          <a:noFill/>
          <a:ln>
            <a:noFill/>
          </a:ln>
        </p:spPr>
        <p:txBody>
          <a:bodyPr anchorCtr="0" anchor="t" bIns="91425" lIns="91425" spcFirstLastPara="1" rIns="91425" wrap="square" tIns="91425">
            <a:noAutofit/>
          </a:bodyPr>
          <a:lstStyle/>
          <a:p>
            <a:pPr indent="-156249"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Requires a high index of suspicion, usually diagnosed Intra-operatively.</a:t>
            </a:r>
            <a:endParaRPr sz="1100">
              <a:solidFill>
                <a:schemeClr val="dk1"/>
              </a:solidFill>
              <a:latin typeface="Mada"/>
              <a:ea typeface="Mada"/>
              <a:cs typeface="Mada"/>
              <a:sym typeface="Mada"/>
            </a:endParaRPr>
          </a:p>
          <a:p>
            <a:pPr indent="-156249"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Late diagnosis:</a:t>
            </a:r>
            <a:endParaRPr sz="1100">
              <a:solidFill>
                <a:schemeClr val="dk1"/>
              </a:solidFill>
              <a:latin typeface="Mada"/>
              <a:ea typeface="Mada"/>
              <a:cs typeface="Mada"/>
              <a:sym typeface="Mada"/>
            </a:endParaRPr>
          </a:p>
          <a:p>
            <a:pPr indent="-192250" lvl="1" marL="55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 ileus: the presence of urine within the peritoneal cavity</a:t>
            </a:r>
            <a:endParaRPr sz="1100">
              <a:solidFill>
                <a:schemeClr val="dk1"/>
              </a:solidFill>
              <a:latin typeface="Mada"/>
              <a:ea typeface="Mada"/>
              <a:cs typeface="Mada"/>
              <a:sym typeface="Mada"/>
            </a:endParaRPr>
          </a:p>
          <a:p>
            <a:pPr indent="-192250" lvl="1" marL="55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Prolonged postoperative </a:t>
            </a:r>
            <a:r>
              <a:rPr b="1" lang="en-GB" sz="1100">
                <a:solidFill>
                  <a:schemeClr val="dk1"/>
                </a:solidFill>
                <a:latin typeface="Mada"/>
                <a:ea typeface="Mada"/>
                <a:cs typeface="Mada"/>
                <a:sym typeface="Mada"/>
              </a:rPr>
              <a:t>fever</a:t>
            </a:r>
            <a:r>
              <a:rPr lang="en-GB" sz="1100">
                <a:solidFill>
                  <a:schemeClr val="dk1"/>
                </a:solidFill>
                <a:latin typeface="Mada"/>
                <a:ea typeface="Mada"/>
                <a:cs typeface="Mada"/>
                <a:sym typeface="Mada"/>
              </a:rPr>
              <a:t> or overt urinary </a:t>
            </a:r>
            <a:r>
              <a:rPr b="1" lang="en-GB" sz="1100">
                <a:solidFill>
                  <a:schemeClr val="dk1"/>
                </a:solidFill>
                <a:latin typeface="Mada"/>
                <a:ea typeface="Mada"/>
                <a:cs typeface="Mada"/>
                <a:sym typeface="Mada"/>
              </a:rPr>
              <a:t>sepsis</a:t>
            </a:r>
            <a:endParaRPr b="1" sz="1100">
              <a:solidFill>
                <a:schemeClr val="dk1"/>
              </a:solidFill>
              <a:latin typeface="Mada"/>
              <a:ea typeface="Mada"/>
              <a:cs typeface="Mada"/>
              <a:sym typeface="Mada"/>
            </a:endParaRPr>
          </a:p>
          <a:p>
            <a:pPr indent="-192250" lvl="1" marL="55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Persistent drainage of fluid from abdominal or pelvic drains, from the abdominal wound, or from the vagina.</a:t>
            </a:r>
            <a:endParaRPr sz="1100">
              <a:solidFill>
                <a:schemeClr val="dk1"/>
              </a:solidFill>
              <a:latin typeface="Mada"/>
              <a:ea typeface="Mada"/>
              <a:cs typeface="Mada"/>
              <a:sym typeface="Mada"/>
            </a:endParaRPr>
          </a:p>
          <a:p>
            <a:pPr indent="-192250" lvl="1" marL="5579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Flank pain if the ureter has been ligated</a:t>
            </a:r>
            <a:endParaRPr b="1" sz="1100">
              <a:solidFill>
                <a:schemeClr val="dk1"/>
              </a:solidFill>
              <a:latin typeface="Mada"/>
              <a:ea typeface="Mada"/>
              <a:cs typeface="Mada"/>
              <a:sym typeface="Mada"/>
            </a:endParaRPr>
          </a:p>
          <a:p>
            <a:pPr indent="-192250" lvl="1" marL="55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An abdominal mass, representing a urinoma </a:t>
            </a:r>
            <a:endParaRPr sz="1100">
              <a:solidFill>
                <a:schemeClr val="dk1"/>
              </a:solidFill>
              <a:latin typeface="Mada"/>
              <a:ea typeface="Mada"/>
              <a:cs typeface="Mada"/>
              <a:sym typeface="Mada"/>
            </a:endParaRPr>
          </a:p>
          <a:p>
            <a:pPr indent="-192250" lvl="1" marL="557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Vague abdominal pain</a:t>
            </a:r>
            <a:endParaRPr sz="1100">
              <a:latin typeface="Mada"/>
              <a:ea typeface="Mada"/>
              <a:cs typeface="Mada"/>
              <a:sym typeface="Mada"/>
            </a:endParaRPr>
          </a:p>
        </p:txBody>
      </p:sp>
      <p:pic>
        <p:nvPicPr>
          <p:cNvPr id="1167" name="Google Shape;1167;p32"/>
          <p:cNvPicPr preferRelativeResize="0"/>
          <p:nvPr/>
        </p:nvPicPr>
        <p:blipFill>
          <a:blip r:embed="rId3">
            <a:alphaModFix/>
          </a:blip>
          <a:stretch>
            <a:fillRect/>
          </a:stretch>
        </p:blipFill>
        <p:spPr>
          <a:xfrm>
            <a:off x="3108284" y="2796443"/>
            <a:ext cx="1212850" cy="1105347"/>
          </a:xfrm>
          <a:prstGeom prst="rect">
            <a:avLst/>
          </a:prstGeom>
          <a:noFill/>
          <a:ln>
            <a:noFill/>
          </a:ln>
        </p:spPr>
      </p:pic>
      <p:sp>
        <p:nvSpPr>
          <p:cNvPr id="1168" name="Google Shape;1168;p32"/>
          <p:cNvSpPr txBox="1"/>
          <p:nvPr/>
        </p:nvSpPr>
        <p:spPr>
          <a:xfrm>
            <a:off x="4490225" y="2691175"/>
            <a:ext cx="2940000" cy="300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Diversion with: </a:t>
            </a:r>
            <a:r>
              <a:rPr lang="en-GB" sz="1100">
                <a:latin typeface="Mada"/>
                <a:ea typeface="Mada"/>
                <a:cs typeface="Mada"/>
                <a:sym typeface="Mada"/>
              </a:rPr>
              <a:t>JJ</a:t>
            </a:r>
            <a:r>
              <a:rPr lang="en-GB" sz="1100">
                <a:latin typeface="Mada"/>
                <a:ea typeface="Mada"/>
                <a:cs typeface="Mada"/>
                <a:sym typeface="Mada"/>
              </a:rPr>
              <a:t> (Double J) stenting or nephrostomy </a:t>
            </a:r>
            <a:r>
              <a:rPr lang="en-GB" sz="1100">
                <a:solidFill>
                  <a:srgbClr val="6AA84F"/>
                </a:solidFill>
                <a:latin typeface="Mada"/>
                <a:ea typeface="Mada"/>
                <a:cs typeface="Mada"/>
                <a:sym typeface="Mada"/>
              </a:rPr>
              <a:t>(to allow the ureter to heal by itself. This can’t be applied in complete cut of the ureter.)  </a:t>
            </a:r>
            <a:r>
              <a:rPr lang="en-GB" sz="1100">
                <a:solidFill>
                  <a:srgbClr val="6AA84F"/>
                </a:solidFill>
                <a:highlight>
                  <a:srgbClr val="FFFFFF"/>
                </a:highlight>
              </a:rPr>
              <a:t>​</a:t>
            </a:r>
            <a:endParaRPr sz="1100">
              <a:solidFill>
                <a:srgbClr val="6AA84F"/>
              </a:solidFill>
              <a:highlight>
                <a:srgbClr val="FFFFFF"/>
              </a:highlight>
            </a:endParaRPr>
          </a:p>
          <a:p>
            <a:pPr indent="0" lvl="0" marL="457200" rtl="0" algn="l">
              <a:spcBef>
                <a:spcPts val="0"/>
              </a:spcBef>
              <a:spcAft>
                <a:spcPts val="0"/>
              </a:spcAft>
              <a:buNone/>
            </a:pPr>
            <a:r>
              <a:t/>
            </a:r>
            <a:endParaRPr sz="1100">
              <a:solidFill>
                <a:srgbClr val="B7B7B7"/>
              </a:solidFill>
              <a:highlight>
                <a:srgbClr val="FFFFFF"/>
              </a:highlight>
            </a:endParaRPr>
          </a:p>
          <a:p>
            <a:pPr indent="0" lvl="0" marL="457200" rtl="0" algn="l">
              <a:spcBef>
                <a:spcPts val="0"/>
              </a:spcBef>
              <a:spcAft>
                <a:spcPts val="0"/>
              </a:spcAft>
              <a:buNone/>
            </a:pPr>
            <a:r>
              <a:t/>
            </a:r>
            <a:endParaRPr sz="1100">
              <a:solidFill>
                <a:srgbClr val="B7B7B7"/>
              </a:solidFill>
              <a:highlight>
                <a:srgbClr val="FFFFFF"/>
              </a:highlight>
            </a:endParaRPr>
          </a:p>
          <a:p>
            <a:pPr indent="0" lvl="0" marL="0" rtl="0" algn="l">
              <a:spcBef>
                <a:spcPts val="0"/>
              </a:spcBef>
              <a:spcAft>
                <a:spcPts val="0"/>
              </a:spcAft>
              <a:buNone/>
            </a:pPr>
            <a:r>
              <a:t/>
            </a:r>
            <a:endParaRPr sz="1100">
              <a:solidFill>
                <a:srgbClr val="B7B7B7"/>
              </a:solidFill>
              <a:highlight>
                <a:srgbClr val="FFFFFF"/>
              </a:highlight>
            </a:endParaRPr>
          </a:p>
          <a:p>
            <a:pPr indent="-298450" lvl="0" marL="457200" rtl="0" algn="l">
              <a:spcBef>
                <a:spcPts val="0"/>
              </a:spcBef>
              <a:spcAft>
                <a:spcPts val="0"/>
              </a:spcAft>
              <a:buSzPts val="1100"/>
              <a:buFont typeface="Mada"/>
              <a:buChar char="●"/>
            </a:pPr>
            <a:r>
              <a:rPr lang="en-GB" sz="1100">
                <a:solidFill>
                  <a:srgbClr val="6AA84F"/>
                </a:solidFill>
                <a:latin typeface="Mada"/>
                <a:ea typeface="Mada"/>
                <a:cs typeface="Mada"/>
                <a:sym typeface="Mada"/>
              </a:rPr>
              <a:t>If the ureter healed, no need to do anything. If not you need to connect the ureter back together</a:t>
            </a:r>
            <a:r>
              <a:rPr lang="en-GB" sz="1100">
                <a:latin typeface="Mada"/>
                <a:ea typeface="Mada"/>
                <a:cs typeface="Mada"/>
                <a:sym typeface="Mada"/>
              </a:rPr>
              <a:t> by Primary closure of partial transaction of the ureter </a:t>
            </a:r>
            <a:endParaRPr sz="1100">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No need to know so much about the details of ureter surgery below :)</a:t>
            </a:r>
            <a:endParaRPr sz="11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Direct ureter to ureter anastomosis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Re-implantation of the ureter into the bladder.</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Trans uretero-ureterostomy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Auto-transplantation of the kidney into the pelvis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Permanent cutaneous ureterostomy </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Nephrectomy</a:t>
            </a:r>
            <a:endParaRPr sz="1000">
              <a:latin typeface="Mada"/>
              <a:ea typeface="Mada"/>
              <a:cs typeface="Mada"/>
              <a:sym typeface="Mada"/>
            </a:endParaRPr>
          </a:p>
        </p:txBody>
      </p:sp>
      <p:pic>
        <p:nvPicPr>
          <p:cNvPr id="1169" name="Google Shape;1169;p32"/>
          <p:cNvPicPr preferRelativeResize="0"/>
          <p:nvPr/>
        </p:nvPicPr>
        <p:blipFill>
          <a:blip r:embed="rId4">
            <a:alphaModFix/>
          </a:blip>
          <a:stretch>
            <a:fillRect/>
          </a:stretch>
        </p:blipFill>
        <p:spPr>
          <a:xfrm>
            <a:off x="5770902" y="3491268"/>
            <a:ext cx="636000" cy="477533"/>
          </a:xfrm>
          <a:prstGeom prst="rect">
            <a:avLst/>
          </a:prstGeom>
          <a:noFill/>
          <a:ln>
            <a:noFill/>
          </a:ln>
        </p:spPr>
      </p:pic>
      <p:sp>
        <p:nvSpPr>
          <p:cNvPr id="1170" name="Google Shape;1170;p32"/>
          <p:cNvSpPr txBox="1"/>
          <p:nvPr/>
        </p:nvSpPr>
        <p:spPr>
          <a:xfrm>
            <a:off x="151612" y="6628909"/>
            <a:ext cx="72786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Traumatic Urinary Emergencies : </a:t>
            </a:r>
            <a:r>
              <a:rPr b="1" lang="en-GB" sz="2200">
                <a:solidFill>
                  <a:srgbClr val="006D77"/>
                </a:solidFill>
                <a:highlight>
                  <a:srgbClr val="EDF9F9"/>
                </a:highlight>
                <a:latin typeface="Lora"/>
                <a:ea typeface="Lora"/>
                <a:cs typeface="Lora"/>
                <a:sym typeface="Lora"/>
              </a:rPr>
              <a:t>Bladder Injuries</a:t>
            </a:r>
            <a:endParaRPr b="1" sz="2200">
              <a:solidFill>
                <a:srgbClr val="006D77"/>
              </a:solidFill>
              <a:latin typeface="Lora"/>
              <a:ea typeface="Lora"/>
              <a:cs typeface="Lora"/>
              <a:sym typeface="Lora"/>
            </a:endParaRPr>
          </a:p>
        </p:txBody>
      </p:sp>
      <p:cxnSp>
        <p:nvCxnSpPr>
          <p:cNvPr id="1171" name="Google Shape;1171;p32"/>
          <p:cNvCxnSpPr/>
          <p:nvPr/>
        </p:nvCxnSpPr>
        <p:spPr>
          <a:xfrm>
            <a:off x="556800" y="7151418"/>
            <a:ext cx="6502500" cy="0"/>
          </a:xfrm>
          <a:prstGeom prst="straightConnector1">
            <a:avLst/>
          </a:prstGeom>
          <a:noFill/>
          <a:ln cap="flat" cmpd="sng" w="19050">
            <a:solidFill>
              <a:srgbClr val="83C5BE"/>
            </a:solidFill>
            <a:prstDash val="solid"/>
            <a:round/>
            <a:headEnd len="med" w="med" type="oval"/>
            <a:tailEnd len="med" w="med" type="oval"/>
          </a:ln>
        </p:spPr>
      </p:cxnSp>
      <p:pic>
        <p:nvPicPr>
          <p:cNvPr id="1172" name="Google Shape;1172;p32"/>
          <p:cNvPicPr preferRelativeResize="0"/>
          <p:nvPr/>
        </p:nvPicPr>
        <p:blipFill>
          <a:blip r:embed="rId5">
            <a:alphaModFix/>
          </a:blip>
          <a:stretch>
            <a:fillRect/>
          </a:stretch>
        </p:blipFill>
        <p:spPr>
          <a:xfrm>
            <a:off x="2008273" y="7317218"/>
            <a:ext cx="635933" cy="476424"/>
          </a:xfrm>
          <a:prstGeom prst="rect">
            <a:avLst/>
          </a:prstGeom>
          <a:noFill/>
          <a:ln>
            <a:noFill/>
          </a:ln>
        </p:spPr>
      </p:pic>
      <p:grpSp>
        <p:nvGrpSpPr>
          <p:cNvPr id="1173" name="Google Shape;1173;p32"/>
          <p:cNvGrpSpPr/>
          <p:nvPr/>
        </p:nvGrpSpPr>
        <p:grpSpPr>
          <a:xfrm>
            <a:off x="421455" y="7409257"/>
            <a:ext cx="467149" cy="476434"/>
            <a:chOff x="2410712" y="2415450"/>
            <a:chExt cx="312600" cy="312600"/>
          </a:xfrm>
        </p:grpSpPr>
        <p:sp>
          <p:nvSpPr>
            <p:cNvPr id="1174" name="Google Shape;1174;p32"/>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5" name="Google Shape;1175;p32"/>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176" name="Google Shape;1176;p32"/>
          <p:cNvSpPr txBox="1"/>
          <p:nvPr/>
        </p:nvSpPr>
        <p:spPr>
          <a:xfrm>
            <a:off x="878818" y="7436008"/>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Causes:</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177" name="Google Shape;1177;p32"/>
          <p:cNvSpPr txBox="1"/>
          <p:nvPr/>
        </p:nvSpPr>
        <p:spPr>
          <a:xfrm>
            <a:off x="997625" y="8509950"/>
            <a:ext cx="2485800" cy="2151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Transurethral resection of </a:t>
            </a:r>
            <a:r>
              <a:rPr b="1" lang="en-GB" sz="1100">
                <a:latin typeface="Mada"/>
                <a:ea typeface="Mada"/>
                <a:cs typeface="Mada"/>
                <a:sym typeface="Mada"/>
              </a:rPr>
              <a:t>bladder tumor </a:t>
            </a:r>
            <a:r>
              <a:rPr lang="en-GB" sz="1100">
                <a:latin typeface="Mada"/>
                <a:ea typeface="Mada"/>
                <a:cs typeface="Mada"/>
                <a:sym typeface="Mada"/>
              </a:rPr>
              <a:t>(TURBT)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Cystoscopy bladder biopsy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Cystolitholapaxy</a:t>
            </a:r>
            <a:endParaRPr sz="1100">
              <a:latin typeface="Mada"/>
              <a:ea typeface="Mada"/>
              <a:cs typeface="Mada"/>
              <a:sym typeface="Mada"/>
            </a:endParaRPr>
          </a:p>
          <a:p>
            <a:pPr indent="-298450" lvl="0" marL="457200" rtl="0" algn="l">
              <a:spcBef>
                <a:spcPts val="0"/>
              </a:spcBef>
              <a:spcAft>
                <a:spcPts val="0"/>
              </a:spcAft>
              <a:buClr>
                <a:srgbClr val="FF0000"/>
              </a:buClr>
              <a:buSzPts val="1100"/>
              <a:buFont typeface="Mada"/>
              <a:buChar char="●"/>
            </a:pPr>
            <a:r>
              <a:rPr b="1" lang="en-GB" sz="1100">
                <a:solidFill>
                  <a:srgbClr val="FF0000"/>
                </a:solidFill>
                <a:latin typeface="Mada"/>
                <a:ea typeface="Mada"/>
                <a:cs typeface="Mada"/>
                <a:sym typeface="Mada"/>
              </a:rPr>
              <a:t>Caesarean section</a:t>
            </a:r>
            <a:r>
              <a:rPr lang="en-GB" sz="1100">
                <a:solidFill>
                  <a:srgbClr val="FF0000"/>
                </a:solidFill>
                <a:latin typeface="Mada"/>
                <a:ea typeface="Mada"/>
                <a:cs typeface="Mada"/>
                <a:sym typeface="Mada"/>
              </a:rPr>
              <a:t>, especially as an emergency (Very common)</a:t>
            </a:r>
            <a:endParaRPr sz="1100">
              <a:solidFill>
                <a:srgbClr val="FF0000"/>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Pelvic surgery</a:t>
            </a:r>
            <a:endParaRPr sz="1100">
              <a:latin typeface="Mada"/>
              <a:ea typeface="Mada"/>
              <a:cs typeface="Mada"/>
              <a:sym typeface="Mada"/>
            </a:endParaRPr>
          </a:p>
        </p:txBody>
      </p:sp>
      <p:sp>
        <p:nvSpPr>
          <p:cNvPr id="1178" name="Google Shape;1178;p32"/>
          <p:cNvSpPr/>
          <p:nvPr/>
        </p:nvSpPr>
        <p:spPr>
          <a:xfrm>
            <a:off x="2525474" y="7830193"/>
            <a:ext cx="1305300" cy="476400"/>
          </a:xfrm>
          <a:prstGeom prst="roundRect">
            <a:avLst>
              <a:gd fmla="val 16667" name="adj"/>
            </a:avLst>
          </a:prstGeom>
          <a:solidFill>
            <a:srgbClr val="FFDDD2"/>
          </a:solidFill>
          <a:ln cap="flat" cmpd="sng" w="9525">
            <a:solidFill>
              <a:srgbClr val="FFDDD2"/>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32"/>
          <p:cNvSpPr/>
          <p:nvPr/>
        </p:nvSpPr>
        <p:spPr>
          <a:xfrm flipH="1">
            <a:off x="3980475" y="8051493"/>
            <a:ext cx="3008100" cy="2457900"/>
          </a:xfrm>
          <a:prstGeom prst="roundRect">
            <a:avLst>
              <a:gd fmla="val 5989" name="adj"/>
            </a:avLst>
          </a:prstGeom>
          <a:noFill/>
          <a:ln cap="flat" cmpd="sng" w="9525">
            <a:solidFill>
              <a:srgbClr val="A4E4E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32"/>
          <p:cNvSpPr/>
          <p:nvPr/>
        </p:nvSpPr>
        <p:spPr>
          <a:xfrm flipH="1">
            <a:off x="3876203" y="7818293"/>
            <a:ext cx="1305300" cy="476400"/>
          </a:xfrm>
          <a:prstGeom prst="roundRect">
            <a:avLst>
              <a:gd fmla="val 16667" name="adj"/>
            </a:avLst>
          </a:prstGeom>
          <a:solidFill>
            <a:srgbClr val="EDF9F9"/>
          </a:solidFill>
          <a:ln cap="flat" cmpd="sng" w="9525">
            <a:solidFill>
              <a:srgbClr val="EDF9F9"/>
            </a:solidFill>
            <a:prstDash val="solid"/>
            <a:round/>
            <a:headEnd len="sm" w="sm" type="none"/>
            <a:tailEnd len="sm" w="sm" type="none"/>
          </a:ln>
          <a:effectLst>
            <a:outerShdw blurRad="71438" rotWithShape="0" algn="bl" dir="5340000" dist="38100">
              <a:srgbClr val="000000">
                <a:alpha val="2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32"/>
          <p:cNvSpPr txBox="1"/>
          <p:nvPr/>
        </p:nvSpPr>
        <p:spPr>
          <a:xfrm>
            <a:off x="2591979" y="7837393"/>
            <a:ext cx="1212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E29578"/>
                </a:solidFill>
                <a:latin typeface="Lora"/>
                <a:ea typeface="Lora"/>
                <a:cs typeface="Lora"/>
                <a:sym typeface="Lora"/>
              </a:rPr>
              <a:t>Iatrogenic</a:t>
            </a:r>
            <a:endParaRPr sz="1600">
              <a:solidFill>
                <a:srgbClr val="E29578"/>
              </a:solidFill>
            </a:endParaRPr>
          </a:p>
        </p:txBody>
      </p:sp>
      <p:sp>
        <p:nvSpPr>
          <p:cNvPr id="1182" name="Google Shape;1182;p32"/>
          <p:cNvSpPr txBox="1"/>
          <p:nvPr/>
        </p:nvSpPr>
        <p:spPr>
          <a:xfrm>
            <a:off x="4032374" y="7840743"/>
            <a:ext cx="11202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600">
                <a:solidFill>
                  <a:srgbClr val="006D77"/>
                </a:solidFill>
                <a:highlight>
                  <a:srgbClr val="EDF9F9"/>
                </a:highlight>
                <a:latin typeface="Lora"/>
                <a:ea typeface="Lora"/>
                <a:cs typeface="Lora"/>
                <a:sym typeface="Lora"/>
              </a:rPr>
              <a:t>External</a:t>
            </a:r>
            <a:endParaRPr sz="1600"/>
          </a:p>
        </p:txBody>
      </p:sp>
      <p:sp>
        <p:nvSpPr>
          <p:cNvPr id="1183" name="Google Shape;1183;p32"/>
          <p:cNvSpPr txBox="1"/>
          <p:nvPr/>
        </p:nvSpPr>
        <p:spPr>
          <a:xfrm>
            <a:off x="4156100" y="8399675"/>
            <a:ext cx="2607600" cy="21519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Penetrating trauma to the lower abdomen or back</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Blunt pelvic trauma—in association with pelvic fracture or ‘minor’ trauma in a drunkard patient</a:t>
            </a:r>
            <a:endParaRPr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Rapid deceleration injury </a:t>
            </a:r>
            <a:r>
              <a:rPr b="1" lang="en-GB" sz="1100">
                <a:solidFill>
                  <a:srgbClr val="FF0000"/>
                </a:solidFill>
                <a:latin typeface="Mada"/>
                <a:ea typeface="Mada"/>
                <a:cs typeface="Mada"/>
                <a:sym typeface="Mada"/>
              </a:rPr>
              <a:t>seat belt injury</a:t>
            </a:r>
            <a:r>
              <a:rPr b="1" lang="en-GB" sz="1100">
                <a:solidFill>
                  <a:schemeClr val="dk1"/>
                </a:solidFill>
                <a:latin typeface="Mada"/>
                <a:ea typeface="Mada"/>
                <a:cs typeface="Mada"/>
                <a:sym typeface="Mada"/>
              </a:rPr>
              <a:t> with full bladder in the absence of a pelvic fracture</a:t>
            </a:r>
            <a:r>
              <a:rPr b="1" lang="en-GB" sz="1100">
                <a:solidFill>
                  <a:srgbClr val="6AA84F"/>
                </a:solidFill>
                <a:latin typeface="Mada"/>
                <a:ea typeface="Mada"/>
                <a:cs typeface="Mada"/>
                <a:sym typeface="Mada"/>
              </a:rPr>
              <a:t> </a:t>
            </a:r>
            <a:r>
              <a:rPr lang="en-GB" sz="1100">
                <a:solidFill>
                  <a:srgbClr val="B7B7B7"/>
                </a:solidFill>
                <a:latin typeface="Mada"/>
                <a:ea typeface="Mada"/>
                <a:cs typeface="Mada"/>
                <a:sym typeface="Mada"/>
              </a:rPr>
              <a:t>(Injury to both breast and bladder)</a:t>
            </a:r>
            <a:endParaRPr sz="1100">
              <a:solidFill>
                <a:srgbClr val="B7B7B7"/>
              </a:solidFill>
              <a:latin typeface="Mada"/>
              <a:ea typeface="Mada"/>
              <a:cs typeface="Mada"/>
              <a:sym typeface="Mada"/>
            </a:endParaRPr>
          </a:p>
        </p:txBody>
      </p:sp>
      <p:pic>
        <p:nvPicPr>
          <p:cNvPr id="1184" name="Google Shape;1184;p32"/>
          <p:cNvPicPr preferRelativeResize="0"/>
          <p:nvPr/>
        </p:nvPicPr>
        <p:blipFill>
          <a:blip r:embed="rId6">
            <a:alphaModFix/>
          </a:blip>
          <a:stretch>
            <a:fillRect/>
          </a:stretch>
        </p:blipFill>
        <p:spPr>
          <a:xfrm>
            <a:off x="6448225" y="7620609"/>
            <a:ext cx="635925" cy="871757"/>
          </a:xfrm>
          <a:prstGeom prst="rect">
            <a:avLst/>
          </a:prstGeom>
          <a:noFill/>
          <a:ln>
            <a:noFill/>
          </a:ln>
        </p:spPr>
      </p:pic>
      <p:sp>
        <p:nvSpPr>
          <p:cNvPr id="1185" name="Google Shape;1185;p32"/>
          <p:cNvSpPr/>
          <p:nvPr/>
        </p:nvSpPr>
        <p:spPr>
          <a:xfrm>
            <a:off x="6462821" y="7626054"/>
            <a:ext cx="636000" cy="886200"/>
          </a:xfrm>
          <a:prstGeom prst="rect">
            <a:avLst/>
          </a:prstGeom>
          <a:noFill/>
          <a:ln cap="flat" cmpd="sng" w="9525">
            <a:solidFill>
              <a:srgbClr val="ABE5D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9" name="Shape 1189"/>
        <p:cNvGrpSpPr/>
        <p:nvPr/>
      </p:nvGrpSpPr>
      <p:grpSpPr>
        <a:xfrm>
          <a:off x="0" y="0"/>
          <a:ext cx="0" cy="0"/>
          <a:chOff x="0" y="0"/>
          <a:chExt cx="0" cy="0"/>
        </a:xfrm>
      </p:grpSpPr>
      <p:sp>
        <p:nvSpPr>
          <p:cNvPr id="1190" name="Google Shape;1190;p33"/>
          <p:cNvSpPr/>
          <p:nvPr/>
        </p:nvSpPr>
        <p:spPr>
          <a:xfrm>
            <a:off x="2433225" y="4978865"/>
            <a:ext cx="830400" cy="544175"/>
          </a:xfrm>
          <a:custGeom>
            <a:rect b="b" l="l" r="r" t="t"/>
            <a:pathLst>
              <a:path extrusionOk="0" h="21767" w="33216">
                <a:moveTo>
                  <a:pt x="33216" y="21767"/>
                </a:moveTo>
                <a:cubicBezTo>
                  <a:pt x="32879" y="21093"/>
                  <a:pt x="32980" y="13270"/>
                  <a:pt x="31671" y="13270"/>
                </a:cubicBezTo>
                <a:cubicBezTo>
                  <a:pt x="29850" y="13270"/>
                  <a:pt x="26839" y="14224"/>
                  <a:pt x="26263" y="12497"/>
                </a:cubicBezTo>
                <a:cubicBezTo>
                  <a:pt x="25774" y="11031"/>
                  <a:pt x="26263" y="6317"/>
                  <a:pt x="26263" y="7862"/>
                </a:cubicBezTo>
                <a:cubicBezTo>
                  <a:pt x="26263" y="9938"/>
                  <a:pt x="24641" y="14739"/>
                  <a:pt x="23174" y="13270"/>
                </a:cubicBezTo>
                <a:cubicBezTo>
                  <a:pt x="21345" y="11439"/>
                  <a:pt x="24715" y="6703"/>
                  <a:pt x="22401" y="5545"/>
                </a:cubicBezTo>
                <a:cubicBezTo>
                  <a:pt x="19600" y="4143"/>
                  <a:pt x="16104" y="8080"/>
                  <a:pt x="13132" y="7090"/>
                </a:cubicBezTo>
                <a:cubicBezTo>
                  <a:pt x="10535" y="6225"/>
                  <a:pt x="9660" y="2845"/>
                  <a:pt x="7725" y="910"/>
                </a:cubicBezTo>
                <a:cubicBezTo>
                  <a:pt x="5904" y="-911"/>
                  <a:pt x="2575" y="910"/>
                  <a:pt x="0" y="910"/>
                </a:cubicBezTo>
              </a:path>
            </a:pathLst>
          </a:custGeom>
          <a:noFill/>
          <a:ln cap="flat" cmpd="sng" w="9525">
            <a:solidFill>
              <a:srgbClr val="FADDD2"/>
            </a:solidFill>
            <a:prstDash val="solid"/>
            <a:round/>
            <a:headEnd len="med" w="med" type="none"/>
            <a:tailEnd len="med" w="med" type="none"/>
          </a:ln>
        </p:spPr>
      </p:sp>
      <p:sp>
        <p:nvSpPr>
          <p:cNvPr id="1191" name="Google Shape;1191;p33"/>
          <p:cNvSpPr/>
          <p:nvPr/>
        </p:nvSpPr>
        <p:spPr>
          <a:xfrm>
            <a:off x="2280252" y="4847658"/>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2" name="Google Shape;1192;p33"/>
          <p:cNvSpPr/>
          <p:nvPr/>
        </p:nvSpPr>
        <p:spPr>
          <a:xfrm>
            <a:off x="561800" y="4151675"/>
            <a:ext cx="6428700" cy="6006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193" name="Google Shape;1193;p33"/>
          <p:cNvSpPr/>
          <p:nvPr/>
        </p:nvSpPr>
        <p:spPr>
          <a:xfrm rot="9354911">
            <a:off x="3758330" y="5082459"/>
            <a:ext cx="762493" cy="591916"/>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1194" name="Google Shape;1194;p33"/>
          <p:cNvSpPr/>
          <p:nvPr/>
        </p:nvSpPr>
        <p:spPr>
          <a:xfrm>
            <a:off x="5011251" y="1851650"/>
            <a:ext cx="755400" cy="1005600"/>
          </a:xfrm>
          <a:prstGeom prst="rect">
            <a:avLst/>
          </a:prstGeom>
          <a:noFill/>
          <a:ln cap="flat" cmpd="sng" w="9525">
            <a:solidFill>
              <a:srgbClr val="ABE5D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33"/>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96" name="Google Shape;1196;p33"/>
          <p:cNvCxnSpPr/>
          <p:nvPr/>
        </p:nvCxnSpPr>
        <p:spPr>
          <a:xfrm>
            <a:off x="556800" y="827625"/>
            <a:ext cx="6502500" cy="0"/>
          </a:xfrm>
          <a:prstGeom prst="straightConnector1">
            <a:avLst/>
          </a:prstGeom>
          <a:noFill/>
          <a:ln cap="flat" cmpd="sng" w="19050">
            <a:solidFill>
              <a:srgbClr val="83C5BE"/>
            </a:solidFill>
            <a:prstDash val="solid"/>
            <a:round/>
            <a:headEnd len="med" w="med" type="oval"/>
            <a:tailEnd len="med" w="med" type="oval"/>
          </a:ln>
        </p:spPr>
      </p:cxnSp>
      <p:sp>
        <p:nvSpPr>
          <p:cNvPr id="1197" name="Google Shape;1197;p33"/>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Traumatic Urinary Emergencies : </a:t>
            </a:r>
            <a:r>
              <a:rPr b="1" lang="en-GB" sz="2200">
                <a:solidFill>
                  <a:srgbClr val="006D77"/>
                </a:solidFill>
                <a:highlight>
                  <a:srgbClr val="EDF9F9"/>
                </a:highlight>
                <a:latin typeface="Lora"/>
                <a:ea typeface="Lora"/>
                <a:cs typeface="Lora"/>
                <a:sym typeface="Lora"/>
              </a:rPr>
              <a:t>Bladder Injuries</a:t>
            </a:r>
            <a:endParaRPr b="1" sz="2200">
              <a:solidFill>
                <a:srgbClr val="006D77"/>
              </a:solidFill>
              <a:latin typeface="Lora"/>
              <a:ea typeface="Lora"/>
              <a:cs typeface="Lora"/>
              <a:sym typeface="Lora"/>
            </a:endParaRPr>
          </a:p>
          <a:p>
            <a:pPr indent="0" lvl="0" marL="0" rtl="0" algn="ctr">
              <a:spcBef>
                <a:spcPts val="0"/>
              </a:spcBef>
              <a:spcAft>
                <a:spcPts val="0"/>
              </a:spcAft>
              <a:buClr>
                <a:srgbClr val="000000"/>
              </a:buClr>
              <a:buSzPts val="2200"/>
              <a:buFont typeface="Arial"/>
              <a:buNone/>
            </a:pPr>
            <a:r>
              <a:t/>
            </a:r>
            <a:endParaRPr b="1" sz="2200">
              <a:solidFill>
                <a:srgbClr val="006D77"/>
              </a:solidFill>
              <a:latin typeface="Lora"/>
              <a:ea typeface="Lora"/>
              <a:cs typeface="Lora"/>
              <a:sym typeface="Lora"/>
            </a:endParaRPr>
          </a:p>
        </p:txBody>
      </p:sp>
      <p:sp>
        <p:nvSpPr>
          <p:cNvPr id="1198" name="Google Shape;1198;p33"/>
          <p:cNvSpPr/>
          <p:nvPr/>
        </p:nvSpPr>
        <p:spPr>
          <a:xfrm>
            <a:off x="664625" y="2951813"/>
            <a:ext cx="2712300" cy="2307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peritoneum overlying the bladder</a:t>
            </a:r>
            <a:r>
              <a:rPr lang="en-GB" sz="1100">
                <a:solidFill>
                  <a:srgbClr val="6AA84F"/>
                </a:solidFill>
                <a:latin typeface="Mada"/>
                <a:ea typeface="Mada"/>
                <a:cs typeface="Mada"/>
                <a:sym typeface="Mada"/>
              </a:rPr>
              <a:t> (It’s retroperitoneal organ),</a:t>
            </a:r>
            <a:r>
              <a:rPr lang="en-GB" sz="1100">
                <a:solidFill>
                  <a:schemeClr val="dk1"/>
                </a:solidFill>
                <a:latin typeface="Mada"/>
                <a:ea typeface="Mada"/>
                <a:cs typeface="Mada"/>
                <a:sym typeface="Mada"/>
              </a:rPr>
              <a:t> has been breached along with the wall the of the bladder, allowing urine to escape into the peritoneal cavity.</a:t>
            </a:r>
            <a:endParaRPr sz="1100">
              <a:latin typeface="Mada"/>
              <a:ea typeface="Mada"/>
              <a:cs typeface="Mada"/>
              <a:sym typeface="Mada"/>
            </a:endParaRPr>
          </a:p>
        </p:txBody>
      </p:sp>
      <p:sp>
        <p:nvSpPr>
          <p:cNvPr id="1199" name="Google Shape;1199;p33"/>
          <p:cNvSpPr/>
          <p:nvPr/>
        </p:nvSpPr>
        <p:spPr>
          <a:xfrm>
            <a:off x="4208300" y="2919075"/>
            <a:ext cx="2466600" cy="2925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peritoneum is intact and urine escapes into the space around the bladder </a:t>
            </a:r>
            <a:r>
              <a:rPr lang="en-GB" sz="1100">
                <a:solidFill>
                  <a:srgbClr val="6AA84F"/>
                </a:solidFill>
                <a:latin typeface="Mada"/>
                <a:ea typeface="Mada"/>
                <a:cs typeface="Mada"/>
                <a:sym typeface="Mada"/>
              </a:rPr>
              <a:t>(Between bladder and peritoneum),</a:t>
            </a:r>
            <a:r>
              <a:rPr lang="en-GB" sz="1100">
                <a:solidFill>
                  <a:schemeClr val="dk1"/>
                </a:solidFill>
                <a:latin typeface="Mada"/>
                <a:ea typeface="Mada"/>
                <a:cs typeface="Mada"/>
                <a:sym typeface="Mada"/>
              </a:rPr>
              <a:t> but not into the peritoneal cavity.</a:t>
            </a:r>
            <a:endParaRPr i="0" sz="1100" u="none" cap="none" strike="noStrike">
              <a:solidFill>
                <a:srgbClr val="000000"/>
              </a:solidFill>
              <a:latin typeface="Mada"/>
              <a:ea typeface="Mada"/>
              <a:cs typeface="Mada"/>
              <a:sym typeface="Mada"/>
            </a:endParaRPr>
          </a:p>
        </p:txBody>
      </p:sp>
      <p:sp>
        <p:nvSpPr>
          <p:cNvPr id="1200" name="Google Shape;1200;p33"/>
          <p:cNvSpPr txBox="1"/>
          <p:nvPr/>
        </p:nvSpPr>
        <p:spPr>
          <a:xfrm>
            <a:off x="1376964" y="1556575"/>
            <a:ext cx="12876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Intra-peritoneal</a:t>
            </a:r>
            <a:endParaRPr b="1" sz="1200">
              <a:solidFill>
                <a:srgbClr val="006D77"/>
              </a:solidFill>
              <a:latin typeface="Mada"/>
              <a:ea typeface="Mada"/>
              <a:cs typeface="Mada"/>
              <a:sym typeface="Mada"/>
            </a:endParaRPr>
          </a:p>
        </p:txBody>
      </p:sp>
      <p:sp>
        <p:nvSpPr>
          <p:cNvPr id="1201" name="Google Shape;1201;p33"/>
          <p:cNvSpPr txBox="1"/>
          <p:nvPr/>
        </p:nvSpPr>
        <p:spPr>
          <a:xfrm>
            <a:off x="4712900" y="1556575"/>
            <a:ext cx="13839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Extra-peritoneal</a:t>
            </a:r>
            <a:endParaRPr b="1" sz="1200">
              <a:solidFill>
                <a:srgbClr val="006D77"/>
              </a:solidFill>
              <a:latin typeface="Mada"/>
              <a:ea typeface="Mada"/>
              <a:cs typeface="Mada"/>
              <a:sym typeface="Mada"/>
            </a:endParaRPr>
          </a:p>
        </p:txBody>
      </p:sp>
      <p:sp>
        <p:nvSpPr>
          <p:cNvPr id="1202" name="Google Shape;1202;p33"/>
          <p:cNvSpPr txBox="1"/>
          <p:nvPr/>
        </p:nvSpPr>
        <p:spPr>
          <a:xfrm>
            <a:off x="1428343" y="964508"/>
            <a:ext cx="4732200" cy="322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SzPts val="1800"/>
              <a:buNone/>
            </a:pPr>
            <a:r>
              <a:rPr b="1" lang="en-GB" sz="1800">
                <a:solidFill>
                  <a:srgbClr val="006D77"/>
                </a:solidFill>
                <a:highlight>
                  <a:srgbClr val="EDF9F9"/>
                </a:highlight>
                <a:latin typeface="Lora"/>
                <a:ea typeface="Lora"/>
                <a:cs typeface="Lora"/>
                <a:sym typeface="Lora"/>
              </a:rPr>
              <a:t>Types of Perforation</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pic>
        <p:nvPicPr>
          <p:cNvPr id="1203" name="Google Shape;1203;p33"/>
          <p:cNvPicPr preferRelativeResize="0"/>
          <p:nvPr/>
        </p:nvPicPr>
        <p:blipFill>
          <a:blip r:embed="rId3">
            <a:alphaModFix/>
          </a:blip>
          <a:stretch>
            <a:fillRect/>
          </a:stretch>
        </p:blipFill>
        <p:spPr>
          <a:xfrm>
            <a:off x="1691570" y="1964350"/>
            <a:ext cx="570050" cy="780200"/>
          </a:xfrm>
          <a:prstGeom prst="rect">
            <a:avLst/>
          </a:prstGeom>
          <a:noFill/>
          <a:ln>
            <a:noFill/>
          </a:ln>
        </p:spPr>
      </p:pic>
      <p:sp>
        <p:nvSpPr>
          <p:cNvPr id="1204" name="Google Shape;1204;p33"/>
          <p:cNvSpPr/>
          <p:nvPr/>
        </p:nvSpPr>
        <p:spPr>
          <a:xfrm>
            <a:off x="1598901" y="1851650"/>
            <a:ext cx="755400" cy="1005600"/>
          </a:xfrm>
          <a:prstGeom prst="rect">
            <a:avLst/>
          </a:prstGeom>
          <a:noFill/>
          <a:ln cap="flat" cmpd="sng" w="9525">
            <a:solidFill>
              <a:srgbClr val="ABE5D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205" name="Google Shape;1205;p33"/>
          <p:cNvPicPr preferRelativeResize="0"/>
          <p:nvPr/>
        </p:nvPicPr>
        <p:blipFill>
          <a:blip r:embed="rId4">
            <a:alphaModFix/>
          </a:blip>
          <a:stretch>
            <a:fillRect/>
          </a:stretch>
        </p:blipFill>
        <p:spPr>
          <a:xfrm flipH="1">
            <a:off x="5099939" y="1996893"/>
            <a:ext cx="570051" cy="712563"/>
          </a:xfrm>
          <a:prstGeom prst="rect">
            <a:avLst/>
          </a:prstGeom>
          <a:noFill/>
          <a:ln>
            <a:noFill/>
          </a:ln>
        </p:spPr>
      </p:pic>
      <p:sp>
        <p:nvSpPr>
          <p:cNvPr id="1206" name="Google Shape;1206;p33"/>
          <p:cNvSpPr/>
          <p:nvPr/>
        </p:nvSpPr>
        <p:spPr>
          <a:xfrm>
            <a:off x="2660325" y="5690825"/>
            <a:ext cx="922853" cy="448656"/>
          </a:xfrm>
          <a:custGeom>
            <a:rect b="b" l="l" r="r" t="t"/>
            <a:pathLst>
              <a:path extrusionOk="0" h="34512" w="56756">
                <a:moveTo>
                  <a:pt x="0" y="34512"/>
                </a:moveTo>
                <a:cubicBezTo>
                  <a:pt x="4302" y="31932"/>
                  <a:pt x="925" y="24476"/>
                  <a:pt x="567" y="19472"/>
                </a:cubicBezTo>
                <a:cubicBezTo>
                  <a:pt x="69" y="12507"/>
                  <a:pt x="2825" y="2910"/>
                  <a:pt x="9364" y="459"/>
                </a:cubicBezTo>
                <a:cubicBezTo>
                  <a:pt x="17000" y="-2404"/>
                  <a:pt x="21744" y="11178"/>
                  <a:pt x="28661" y="15499"/>
                </a:cubicBezTo>
                <a:cubicBezTo>
                  <a:pt x="32932" y="18167"/>
                  <a:pt x="38925" y="15324"/>
                  <a:pt x="43702" y="16918"/>
                </a:cubicBezTo>
                <a:cubicBezTo>
                  <a:pt x="50415" y="19157"/>
                  <a:pt x="54516" y="26948"/>
                  <a:pt x="56756" y="33661"/>
                </a:cubicBezTo>
              </a:path>
            </a:pathLst>
          </a:custGeom>
          <a:noFill/>
          <a:ln cap="flat" cmpd="sng" w="9525">
            <a:solidFill>
              <a:srgbClr val="FFDDD2"/>
            </a:solidFill>
            <a:prstDash val="solid"/>
            <a:round/>
            <a:headEnd len="med" w="med" type="none"/>
            <a:tailEnd len="med" w="med" type="none"/>
          </a:ln>
        </p:spPr>
      </p:sp>
      <p:sp>
        <p:nvSpPr>
          <p:cNvPr id="1207" name="Google Shape;1207;p33"/>
          <p:cNvSpPr/>
          <p:nvPr/>
        </p:nvSpPr>
        <p:spPr>
          <a:xfrm>
            <a:off x="3137697" y="5146094"/>
            <a:ext cx="1005900" cy="9822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33"/>
          <p:cNvSpPr/>
          <p:nvPr/>
        </p:nvSpPr>
        <p:spPr>
          <a:xfrm>
            <a:off x="2454027" y="6071933"/>
            <a:ext cx="459140" cy="366939"/>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33"/>
          <p:cNvSpPr/>
          <p:nvPr/>
        </p:nvSpPr>
        <p:spPr>
          <a:xfrm rot="5197861">
            <a:off x="4198833" y="4889664"/>
            <a:ext cx="448282" cy="375834"/>
          </a:xfrm>
          <a:custGeom>
            <a:rect b="b" l="l" r="r" t="t"/>
            <a:pathLst>
              <a:path extrusionOk="0" h="15740" w="19229">
                <a:moveTo>
                  <a:pt x="9841" y="0"/>
                </a:moveTo>
                <a:cubicBezTo>
                  <a:pt x="9447" y="0"/>
                  <a:pt x="8949" y="157"/>
                  <a:pt x="8230" y="559"/>
                </a:cubicBezTo>
                <a:cubicBezTo>
                  <a:pt x="6692" y="1422"/>
                  <a:pt x="6016" y="2016"/>
                  <a:pt x="4225" y="2293"/>
                </a:cubicBezTo>
                <a:cubicBezTo>
                  <a:pt x="2752" y="2513"/>
                  <a:pt x="1767" y="2464"/>
                  <a:pt x="1042" y="4019"/>
                </a:cubicBezTo>
                <a:cubicBezTo>
                  <a:pt x="0" y="6282"/>
                  <a:pt x="2003" y="7698"/>
                  <a:pt x="2247" y="9807"/>
                </a:cubicBezTo>
                <a:cubicBezTo>
                  <a:pt x="2450" y="11565"/>
                  <a:pt x="1132" y="13576"/>
                  <a:pt x="2222" y="14976"/>
                </a:cubicBezTo>
                <a:cubicBezTo>
                  <a:pt x="2647" y="15522"/>
                  <a:pt x="3280" y="15740"/>
                  <a:pt x="3966" y="15740"/>
                </a:cubicBezTo>
                <a:cubicBezTo>
                  <a:pt x="4751" y="15740"/>
                  <a:pt x="5606" y="15454"/>
                  <a:pt x="6293" y="15049"/>
                </a:cubicBezTo>
                <a:cubicBezTo>
                  <a:pt x="7571" y="14292"/>
                  <a:pt x="8776" y="13201"/>
                  <a:pt x="10265" y="13169"/>
                </a:cubicBezTo>
                <a:cubicBezTo>
                  <a:pt x="10288" y="13168"/>
                  <a:pt x="10310" y="13168"/>
                  <a:pt x="10332" y="13168"/>
                </a:cubicBezTo>
                <a:cubicBezTo>
                  <a:pt x="11506" y="13168"/>
                  <a:pt x="12688" y="13827"/>
                  <a:pt x="13817" y="13827"/>
                </a:cubicBezTo>
                <a:cubicBezTo>
                  <a:pt x="14108" y="13827"/>
                  <a:pt x="14395" y="13784"/>
                  <a:pt x="14677" y="13674"/>
                </a:cubicBezTo>
                <a:cubicBezTo>
                  <a:pt x="15744" y="13258"/>
                  <a:pt x="16257" y="12037"/>
                  <a:pt x="16411" y="10906"/>
                </a:cubicBezTo>
                <a:cubicBezTo>
                  <a:pt x="16566" y="9766"/>
                  <a:pt x="16468" y="8594"/>
                  <a:pt x="16818" y="7503"/>
                </a:cubicBezTo>
                <a:cubicBezTo>
                  <a:pt x="17225" y="6241"/>
                  <a:pt x="18194" y="5232"/>
                  <a:pt x="18707" y="4011"/>
                </a:cubicBezTo>
                <a:cubicBezTo>
                  <a:pt x="19228" y="2790"/>
                  <a:pt x="19057" y="1048"/>
                  <a:pt x="17828" y="559"/>
                </a:cubicBezTo>
                <a:cubicBezTo>
                  <a:pt x="17609" y="473"/>
                  <a:pt x="17388" y="437"/>
                  <a:pt x="17166" y="437"/>
                </a:cubicBezTo>
                <a:cubicBezTo>
                  <a:pt x="15887" y="437"/>
                  <a:pt x="14559" y="1648"/>
                  <a:pt x="13288" y="1648"/>
                </a:cubicBezTo>
                <a:cubicBezTo>
                  <a:pt x="13063" y="1648"/>
                  <a:pt x="12839" y="1610"/>
                  <a:pt x="12618" y="1520"/>
                </a:cubicBezTo>
                <a:cubicBezTo>
                  <a:pt x="11156" y="936"/>
                  <a:pt x="10806" y="0"/>
                  <a:pt x="9841" y="0"/>
                </a:cubicBezTo>
                <a:close/>
              </a:path>
            </a:pathLst>
          </a:custGeom>
          <a:solidFill>
            <a:srgbClr val="ABE5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33"/>
          <p:cNvSpPr txBox="1"/>
          <p:nvPr/>
        </p:nvSpPr>
        <p:spPr>
          <a:xfrm flipH="1">
            <a:off x="2354289" y="5980448"/>
            <a:ext cx="498900" cy="4020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02</a:t>
            </a:r>
            <a:endParaRPr sz="2200">
              <a:solidFill>
                <a:srgbClr val="006D77"/>
              </a:solidFill>
              <a:latin typeface="Pathway Gothic One"/>
              <a:ea typeface="Pathway Gothic One"/>
              <a:cs typeface="Pathway Gothic One"/>
              <a:sym typeface="Pathway Gothic One"/>
            </a:endParaRPr>
          </a:p>
        </p:txBody>
      </p:sp>
      <p:sp>
        <p:nvSpPr>
          <p:cNvPr id="1211" name="Google Shape;1211;p33"/>
          <p:cNvSpPr txBox="1"/>
          <p:nvPr/>
        </p:nvSpPr>
        <p:spPr>
          <a:xfrm flipH="1">
            <a:off x="4229263" y="4825309"/>
            <a:ext cx="922800" cy="36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2200">
                <a:solidFill>
                  <a:srgbClr val="006D77"/>
                </a:solidFill>
                <a:latin typeface="Pathway Gothic One"/>
                <a:ea typeface="Pathway Gothic One"/>
                <a:cs typeface="Pathway Gothic One"/>
                <a:sym typeface="Pathway Gothic One"/>
              </a:rPr>
              <a:t>03</a:t>
            </a:r>
            <a:endParaRPr sz="2200">
              <a:solidFill>
                <a:srgbClr val="006D77"/>
              </a:solidFill>
              <a:latin typeface="Pathway Gothic One"/>
              <a:ea typeface="Pathway Gothic One"/>
              <a:cs typeface="Pathway Gothic One"/>
              <a:sym typeface="Pathway Gothic One"/>
            </a:endParaRPr>
          </a:p>
        </p:txBody>
      </p:sp>
      <p:grpSp>
        <p:nvGrpSpPr>
          <p:cNvPr id="1212" name="Google Shape;1212;p33"/>
          <p:cNvGrpSpPr/>
          <p:nvPr/>
        </p:nvGrpSpPr>
        <p:grpSpPr>
          <a:xfrm>
            <a:off x="819155" y="4244095"/>
            <a:ext cx="467149" cy="476434"/>
            <a:chOff x="2410712" y="2415450"/>
            <a:chExt cx="312600" cy="312600"/>
          </a:xfrm>
        </p:grpSpPr>
        <p:sp>
          <p:nvSpPr>
            <p:cNvPr id="1213" name="Google Shape;1213;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4" name="Google Shape;1214;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15" name="Google Shape;1215;p33"/>
          <p:cNvSpPr txBox="1"/>
          <p:nvPr/>
        </p:nvSpPr>
        <p:spPr>
          <a:xfrm>
            <a:off x="1276518" y="4270845"/>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Symptoms</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216" name="Google Shape;1216;p33"/>
          <p:cNvSpPr txBox="1"/>
          <p:nvPr/>
        </p:nvSpPr>
        <p:spPr>
          <a:xfrm>
            <a:off x="884525" y="4754725"/>
            <a:ext cx="1503600" cy="804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recognized </a:t>
            </a:r>
            <a:r>
              <a:rPr b="1" lang="en-GB" sz="1100">
                <a:solidFill>
                  <a:schemeClr val="dk1"/>
                </a:solidFill>
                <a:latin typeface="Mada"/>
                <a:ea typeface="Mada"/>
                <a:cs typeface="Mada"/>
                <a:sym typeface="Mada"/>
              </a:rPr>
              <a:t>intra- operatively</a:t>
            </a:r>
            <a:endParaRPr b="1" sz="1100">
              <a:solidFill>
                <a:schemeClr val="dk1"/>
              </a:solidFill>
              <a:latin typeface="Mada"/>
              <a:ea typeface="Mada"/>
              <a:cs typeface="Mada"/>
              <a:sym typeface="Mada"/>
            </a:endParaRPr>
          </a:p>
        </p:txBody>
      </p:sp>
      <p:sp>
        <p:nvSpPr>
          <p:cNvPr id="1217" name="Google Shape;1217;p33"/>
          <p:cNvSpPr txBox="1"/>
          <p:nvPr/>
        </p:nvSpPr>
        <p:spPr>
          <a:xfrm>
            <a:off x="4578350" y="4282450"/>
            <a:ext cx="2139600" cy="1521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100">
                <a:solidFill>
                  <a:schemeClr val="dk1"/>
                </a:solidFill>
                <a:latin typeface="Mada"/>
                <a:ea typeface="Mada"/>
                <a:cs typeface="Mada"/>
                <a:sym typeface="Mada"/>
              </a:rPr>
              <a:t>The classic </a:t>
            </a:r>
            <a:r>
              <a:rPr b="1" lang="en-GB" sz="1100">
                <a:solidFill>
                  <a:schemeClr val="dk1"/>
                </a:solidFill>
                <a:latin typeface="Mada"/>
                <a:ea typeface="Mada"/>
                <a:cs typeface="Mada"/>
                <a:sym typeface="Mada"/>
              </a:rPr>
              <a:t>triad</a:t>
            </a:r>
            <a:r>
              <a:rPr lang="en-GB" sz="1100">
                <a:solidFill>
                  <a:schemeClr val="dk1"/>
                </a:solidFill>
                <a:latin typeface="Mada"/>
                <a:ea typeface="Mada"/>
                <a:cs typeface="Mada"/>
                <a:sym typeface="Mada"/>
              </a:rPr>
              <a:t> of symptoms and signs that are suggestive of a bladder rupture :</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100">
                <a:solidFill>
                  <a:srgbClr val="FF0000"/>
                </a:solidFill>
                <a:latin typeface="Mada"/>
                <a:ea typeface="Mada"/>
                <a:cs typeface="Mada"/>
                <a:sym typeface="Mada"/>
              </a:rPr>
              <a:t>Suprapubic pain </a:t>
            </a:r>
            <a:r>
              <a:rPr lang="en-GB" sz="1100">
                <a:solidFill>
                  <a:schemeClr val="dk1"/>
                </a:solidFill>
                <a:latin typeface="Mada"/>
                <a:ea typeface="Mada"/>
                <a:cs typeface="Mada"/>
                <a:sym typeface="Mada"/>
              </a:rPr>
              <a:t>and tenderness.</a:t>
            </a:r>
            <a:endParaRPr sz="11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100">
                <a:solidFill>
                  <a:schemeClr val="dk1"/>
                </a:solidFill>
                <a:latin typeface="Mada"/>
                <a:ea typeface="Mada"/>
                <a:cs typeface="Mada"/>
                <a:sym typeface="Mada"/>
              </a:rPr>
              <a:t>Difficulty or inability in passing urine.</a:t>
            </a:r>
            <a:endParaRPr sz="11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100">
                <a:solidFill>
                  <a:srgbClr val="6AA84F"/>
                </a:solidFill>
                <a:latin typeface="Mada"/>
                <a:ea typeface="Mada"/>
                <a:cs typeface="Mada"/>
                <a:sym typeface="Mada"/>
              </a:rPr>
              <a:t>With or w/o </a:t>
            </a:r>
            <a:r>
              <a:rPr lang="en-GB" sz="1100">
                <a:solidFill>
                  <a:schemeClr val="dk1"/>
                </a:solidFill>
                <a:latin typeface="Mada"/>
                <a:ea typeface="Mada"/>
                <a:cs typeface="Mada"/>
                <a:sym typeface="Mada"/>
              </a:rPr>
              <a:t>Haematuria.</a:t>
            </a:r>
            <a:endParaRPr sz="1200">
              <a:solidFill>
                <a:schemeClr val="dk1"/>
              </a:solidFill>
              <a:latin typeface="Mada"/>
              <a:ea typeface="Mada"/>
              <a:cs typeface="Mada"/>
              <a:sym typeface="Mada"/>
            </a:endParaRPr>
          </a:p>
        </p:txBody>
      </p:sp>
      <p:pic>
        <p:nvPicPr>
          <p:cNvPr id="1218" name="Google Shape;1218;p33"/>
          <p:cNvPicPr preferRelativeResize="0"/>
          <p:nvPr/>
        </p:nvPicPr>
        <p:blipFill>
          <a:blip r:embed="rId5">
            <a:alphaModFix/>
          </a:blip>
          <a:stretch>
            <a:fillRect/>
          </a:stretch>
        </p:blipFill>
        <p:spPr>
          <a:xfrm>
            <a:off x="3282318" y="5306805"/>
            <a:ext cx="755400" cy="755400"/>
          </a:xfrm>
          <a:prstGeom prst="rect">
            <a:avLst/>
          </a:prstGeom>
          <a:noFill/>
          <a:ln>
            <a:noFill/>
          </a:ln>
        </p:spPr>
      </p:pic>
      <p:grpSp>
        <p:nvGrpSpPr>
          <p:cNvPr id="1219" name="Google Shape;1219;p33"/>
          <p:cNvGrpSpPr/>
          <p:nvPr/>
        </p:nvGrpSpPr>
        <p:grpSpPr>
          <a:xfrm>
            <a:off x="1146927" y="7689577"/>
            <a:ext cx="1653596" cy="2262033"/>
            <a:chOff x="336800" y="4151500"/>
            <a:chExt cx="292000" cy="364650"/>
          </a:xfrm>
        </p:grpSpPr>
        <p:sp>
          <p:nvSpPr>
            <p:cNvPr id="1220" name="Google Shape;1220;p33"/>
            <p:cNvSpPr/>
            <p:nvPr/>
          </p:nvSpPr>
          <p:spPr>
            <a:xfrm>
              <a:off x="396325" y="4168675"/>
              <a:ext cx="212600" cy="185375"/>
            </a:xfrm>
            <a:custGeom>
              <a:rect b="b" l="l" r="r" t="t"/>
              <a:pathLst>
                <a:path extrusionOk="0" h="7415" w="8504">
                  <a:moveTo>
                    <a:pt x="7261" y="0"/>
                  </a:moveTo>
                  <a:cubicBezTo>
                    <a:pt x="7011" y="0"/>
                    <a:pt x="6746" y="79"/>
                    <a:pt x="6545" y="265"/>
                  </a:cubicBezTo>
                  <a:lnTo>
                    <a:pt x="358" y="5548"/>
                  </a:lnTo>
                  <a:cubicBezTo>
                    <a:pt x="30" y="5813"/>
                    <a:pt x="0" y="6295"/>
                    <a:pt x="265" y="6623"/>
                  </a:cubicBezTo>
                  <a:lnTo>
                    <a:pt x="731" y="7149"/>
                  </a:lnTo>
                  <a:cubicBezTo>
                    <a:pt x="884" y="7321"/>
                    <a:pt x="1090" y="7414"/>
                    <a:pt x="1306" y="7414"/>
                  </a:cubicBezTo>
                  <a:cubicBezTo>
                    <a:pt x="1478" y="7414"/>
                    <a:pt x="1664" y="7354"/>
                    <a:pt x="1802" y="7242"/>
                  </a:cubicBezTo>
                  <a:lnTo>
                    <a:pt x="7992" y="1959"/>
                  </a:lnTo>
                  <a:cubicBezTo>
                    <a:pt x="8459" y="1552"/>
                    <a:pt x="8504" y="855"/>
                    <a:pt x="8101" y="388"/>
                  </a:cubicBezTo>
                  <a:cubicBezTo>
                    <a:pt x="7880" y="123"/>
                    <a:pt x="7571" y="0"/>
                    <a:pt x="7261" y="0"/>
                  </a:cubicBezTo>
                  <a:close/>
                </a:path>
              </a:pathLst>
            </a:custGeom>
            <a:solidFill>
              <a:srgbClr val="FDF2E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33"/>
            <p:cNvSpPr/>
            <p:nvPr/>
          </p:nvSpPr>
          <p:spPr>
            <a:xfrm>
              <a:off x="396325" y="4168550"/>
              <a:ext cx="212600" cy="185650"/>
            </a:xfrm>
            <a:custGeom>
              <a:rect b="b" l="l" r="r" t="t"/>
              <a:pathLst>
                <a:path extrusionOk="0" h="7426" w="8504">
                  <a:moveTo>
                    <a:pt x="7262" y="1"/>
                  </a:moveTo>
                  <a:cubicBezTo>
                    <a:pt x="7008" y="1"/>
                    <a:pt x="6753" y="88"/>
                    <a:pt x="6545" y="270"/>
                  </a:cubicBezTo>
                  <a:lnTo>
                    <a:pt x="358" y="5553"/>
                  </a:lnTo>
                  <a:cubicBezTo>
                    <a:pt x="30" y="5818"/>
                    <a:pt x="0" y="6300"/>
                    <a:pt x="265" y="6628"/>
                  </a:cubicBezTo>
                  <a:lnTo>
                    <a:pt x="731" y="7154"/>
                  </a:lnTo>
                  <a:cubicBezTo>
                    <a:pt x="878" y="7335"/>
                    <a:pt x="1090" y="7426"/>
                    <a:pt x="1305" y="7426"/>
                  </a:cubicBezTo>
                  <a:cubicBezTo>
                    <a:pt x="1480" y="7426"/>
                    <a:pt x="1657" y="7366"/>
                    <a:pt x="1802" y="7247"/>
                  </a:cubicBezTo>
                  <a:lnTo>
                    <a:pt x="7992" y="1964"/>
                  </a:lnTo>
                  <a:cubicBezTo>
                    <a:pt x="8459" y="1557"/>
                    <a:pt x="8504" y="860"/>
                    <a:pt x="8101" y="393"/>
                  </a:cubicBezTo>
                  <a:cubicBezTo>
                    <a:pt x="7886" y="135"/>
                    <a:pt x="7575" y="1"/>
                    <a:pt x="7262"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33"/>
            <p:cNvSpPr/>
            <p:nvPr/>
          </p:nvSpPr>
          <p:spPr>
            <a:xfrm>
              <a:off x="400225" y="4180325"/>
              <a:ext cx="197775" cy="172600"/>
            </a:xfrm>
            <a:custGeom>
              <a:rect b="b" l="l" r="r" t="t"/>
              <a:pathLst>
                <a:path extrusionOk="0" h="6904" w="7911">
                  <a:moveTo>
                    <a:pt x="7110" y="1"/>
                  </a:moveTo>
                  <a:cubicBezTo>
                    <a:pt x="6849" y="1"/>
                    <a:pt x="6554" y="110"/>
                    <a:pt x="6295" y="325"/>
                  </a:cubicBezTo>
                  <a:lnTo>
                    <a:pt x="1" y="5720"/>
                  </a:lnTo>
                  <a:lnTo>
                    <a:pt x="1008" y="6903"/>
                  </a:lnTo>
                  <a:lnTo>
                    <a:pt x="7307" y="1523"/>
                  </a:lnTo>
                  <a:cubicBezTo>
                    <a:pt x="7773" y="1120"/>
                    <a:pt x="7911" y="545"/>
                    <a:pt x="7631" y="217"/>
                  </a:cubicBezTo>
                  <a:cubicBezTo>
                    <a:pt x="7506" y="72"/>
                    <a:pt x="7320" y="1"/>
                    <a:pt x="7110"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33"/>
            <p:cNvSpPr/>
            <p:nvPr/>
          </p:nvSpPr>
          <p:spPr>
            <a:xfrm>
              <a:off x="469350" y="4180700"/>
              <a:ext cx="127175" cy="112325"/>
            </a:xfrm>
            <a:custGeom>
              <a:rect b="b" l="l" r="r" t="t"/>
              <a:pathLst>
                <a:path extrusionOk="0" h="4493" w="5087">
                  <a:moveTo>
                    <a:pt x="4300" y="1"/>
                  </a:moveTo>
                  <a:cubicBezTo>
                    <a:pt x="4040" y="1"/>
                    <a:pt x="3744" y="110"/>
                    <a:pt x="3486" y="325"/>
                  </a:cubicBezTo>
                  <a:lnTo>
                    <a:pt x="1" y="3310"/>
                  </a:lnTo>
                  <a:lnTo>
                    <a:pt x="1012" y="4493"/>
                  </a:lnTo>
                  <a:lnTo>
                    <a:pt x="4493" y="1508"/>
                  </a:lnTo>
                  <a:cubicBezTo>
                    <a:pt x="4944" y="1120"/>
                    <a:pt x="5086" y="545"/>
                    <a:pt x="4821" y="217"/>
                  </a:cubicBezTo>
                  <a:cubicBezTo>
                    <a:pt x="4696" y="72"/>
                    <a:pt x="4510" y="1"/>
                    <a:pt x="4300" y="1"/>
                  </a:cubicBez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33"/>
            <p:cNvSpPr/>
            <p:nvPr/>
          </p:nvSpPr>
          <p:spPr>
            <a:xfrm>
              <a:off x="601900" y="4151500"/>
              <a:ext cx="26900" cy="23825"/>
            </a:xfrm>
            <a:custGeom>
              <a:rect b="b" l="l" r="r" t="t"/>
              <a:pathLst>
                <a:path extrusionOk="0" h="953" w="1076">
                  <a:moveTo>
                    <a:pt x="1027" y="1"/>
                  </a:moveTo>
                  <a:lnTo>
                    <a:pt x="1" y="904"/>
                  </a:lnTo>
                  <a:lnTo>
                    <a:pt x="49" y="952"/>
                  </a:lnTo>
                  <a:lnTo>
                    <a:pt x="1075" y="49"/>
                  </a:lnTo>
                  <a:lnTo>
                    <a:pt x="1027"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33"/>
            <p:cNvSpPr/>
            <p:nvPr/>
          </p:nvSpPr>
          <p:spPr>
            <a:xfrm>
              <a:off x="589875" y="4166050"/>
              <a:ext cx="19800" cy="20000"/>
            </a:xfrm>
            <a:custGeom>
              <a:rect b="b" l="l" r="r" t="t"/>
              <a:pathLst>
                <a:path extrusionOk="0" h="800" w="792">
                  <a:moveTo>
                    <a:pt x="366" y="1"/>
                  </a:moveTo>
                  <a:cubicBezTo>
                    <a:pt x="359" y="1"/>
                    <a:pt x="351" y="4"/>
                    <a:pt x="344" y="12"/>
                  </a:cubicBezTo>
                  <a:lnTo>
                    <a:pt x="15" y="277"/>
                  </a:lnTo>
                  <a:cubicBezTo>
                    <a:pt x="0" y="292"/>
                    <a:pt x="0" y="307"/>
                    <a:pt x="15" y="322"/>
                  </a:cubicBezTo>
                  <a:lnTo>
                    <a:pt x="403" y="788"/>
                  </a:lnTo>
                  <a:cubicBezTo>
                    <a:pt x="411" y="795"/>
                    <a:pt x="419" y="799"/>
                    <a:pt x="428" y="799"/>
                  </a:cubicBezTo>
                  <a:cubicBezTo>
                    <a:pt x="436" y="799"/>
                    <a:pt x="444" y="795"/>
                    <a:pt x="452" y="788"/>
                  </a:cubicBezTo>
                  <a:lnTo>
                    <a:pt x="776" y="523"/>
                  </a:lnTo>
                  <a:cubicBezTo>
                    <a:pt x="791" y="508"/>
                    <a:pt x="791" y="478"/>
                    <a:pt x="776" y="478"/>
                  </a:cubicBezTo>
                  <a:lnTo>
                    <a:pt x="388" y="12"/>
                  </a:lnTo>
                  <a:cubicBezTo>
                    <a:pt x="381" y="4"/>
                    <a:pt x="373" y="1"/>
                    <a:pt x="366" y="1"/>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33"/>
            <p:cNvSpPr/>
            <p:nvPr/>
          </p:nvSpPr>
          <p:spPr>
            <a:xfrm>
              <a:off x="448750" y="4258025"/>
              <a:ext cx="51325" cy="55250"/>
            </a:xfrm>
            <a:custGeom>
              <a:rect b="b" l="l" r="r" t="t"/>
              <a:pathLst>
                <a:path extrusionOk="0" h="2210" w="2053">
                  <a:moveTo>
                    <a:pt x="638" y="1"/>
                  </a:moveTo>
                  <a:lnTo>
                    <a:pt x="0" y="545"/>
                  </a:lnTo>
                  <a:lnTo>
                    <a:pt x="1418" y="2210"/>
                  </a:lnTo>
                  <a:lnTo>
                    <a:pt x="2052" y="1665"/>
                  </a:lnTo>
                  <a:lnTo>
                    <a:pt x="638" y="1"/>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33"/>
            <p:cNvSpPr/>
            <p:nvPr/>
          </p:nvSpPr>
          <p:spPr>
            <a:xfrm>
              <a:off x="352375" y="4282100"/>
              <a:ext cx="122050" cy="109625"/>
            </a:xfrm>
            <a:custGeom>
              <a:rect b="b" l="l" r="r" t="t"/>
              <a:pathLst>
                <a:path extrusionOk="0" h="4385" w="4882">
                  <a:moveTo>
                    <a:pt x="4183" y="0"/>
                  </a:moveTo>
                  <a:lnTo>
                    <a:pt x="1" y="3578"/>
                  </a:lnTo>
                  <a:lnTo>
                    <a:pt x="702" y="4384"/>
                  </a:lnTo>
                  <a:lnTo>
                    <a:pt x="4881" y="825"/>
                  </a:lnTo>
                  <a:lnTo>
                    <a:pt x="4183"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33"/>
            <p:cNvSpPr/>
            <p:nvPr/>
          </p:nvSpPr>
          <p:spPr>
            <a:xfrm>
              <a:off x="576250" y="4204025"/>
              <a:ext cx="16350" cy="18200"/>
            </a:xfrm>
            <a:custGeom>
              <a:rect b="b" l="l" r="r" t="t"/>
              <a:pathLst>
                <a:path extrusionOk="0" h="728" w="654">
                  <a:moveTo>
                    <a:pt x="79" y="0"/>
                  </a:moveTo>
                  <a:lnTo>
                    <a:pt x="16" y="64"/>
                  </a:lnTo>
                  <a:cubicBezTo>
                    <a:pt x="1" y="64"/>
                    <a:pt x="1" y="79"/>
                    <a:pt x="16" y="94"/>
                  </a:cubicBezTo>
                  <a:lnTo>
                    <a:pt x="545" y="717"/>
                  </a:lnTo>
                  <a:cubicBezTo>
                    <a:pt x="553" y="724"/>
                    <a:pt x="557" y="728"/>
                    <a:pt x="560" y="728"/>
                  </a:cubicBezTo>
                  <a:cubicBezTo>
                    <a:pt x="564"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33"/>
            <p:cNvSpPr/>
            <p:nvPr/>
          </p:nvSpPr>
          <p:spPr>
            <a:xfrm>
              <a:off x="561150" y="4216925"/>
              <a:ext cx="16350" cy="18100"/>
            </a:xfrm>
            <a:custGeom>
              <a:rect b="b" l="l" r="r" t="t"/>
              <a:pathLst>
                <a:path extrusionOk="0" h="724" w="654">
                  <a:moveTo>
                    <a:pt x="99" y="0"/>
                  </a:moveTo>
                  <a:cubicBezTo>
                    <a:pt x="92" y="0"/>
                    <a:pt x="84" y="5"/>
                    <a:pt x="75" y="14"/>
                  </a:cubicBezTo>
                  <a:lnTo>
                    <a:pt x="15" y="59"/>
                  </a:lnTo>
                  <a:cubicBezTo>
                    <a:pt x="0" y="74"/>
                    <a:pt x="0" y="89"/>
                    <a:pt x="15" y="89"/>
                  </a:cubicBezTo>
                  <a:lnTo>
                    <a:pt x="541" y="712"/>
                  </a:lnTo>
                  <a:cubicBezTo>
                    <a:pt x="550" y="719"/>
                    <a:pt x="559" y="723"/>
                    <a:pt x="565" y="723"/>
                  </a:cubicBezTo>
                  <a:cubicBezTo>
                    <a:pt x="571" y="723"/>
                    <a:pt x="575" y="719"/>
                    <a:pt x="575" y="712"/>
                  </a:cubicBezTo>
                  <a:lnTo>
                    <a:pt x="634" y="667"/>
                  </a:lnTo>
                  <a:cubicBezTo>
                    <a:pt x="653" y="648"/>
                    <a:pt x="653" y="648"/>
                    <a:pt x="653" y="634"/>
                  </a:cubicBezTo>
                  <a:lnTo>
                    <a:pt x="108" y="14"/>
                  </a:lnTo>
                  <a:cubicBezTo>
                    <a:pt x="108" y="5"/>
                    <a:pt x="105" y="0"/>
                    <a:pt x="99"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33"/>
            <p:cNvSpPr/>
            <p:nvPr/>
          </p:nvSpPr>
          <p:spPr>
            <a:xfrm>
              <a:off x="542475" y="4233125"/>
              <a:ext cx="15900" cy="17925"/>
            </a:xfrm>
            <a:custGeom>
              <a:rect b="b" l="l" r="r" t="t"/>
              <a:pathLst>
                <a:path extrusionOk="0" h="717" w="636">
                  <a:moveTo>
                    <a:pt x="76" y="0"/>
                  </a:moveTo>
                  <a:lnTo>
                    <a:pt x="1" y="64"/>
                  </a:lnTo>
                  <a:lnTo>
                    <a:pt x="1" y="94"/>
                  </a:lnTo>
                  <a:lnTo>
                    <a:pt x="542" y="717"/>
                  </a:lnTo>
                  <a:lnTo>
                    <a:pt x="576" y="717"/>
                  </a:lnTo>
                  <a:lnTo>
                    <a:pt x="635" y="653"/>
                  </a:lnTo>
                  <a:lnTo>
                    <a:pt x="635" y="624"/>
                  </a:ln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33"/>
            <p:cNvSpPr/>
            <p:nvPr/>
          </p:nvSpPr>
          <p:spPr>
            <a:xfrm>
              <a:off x="527275" y="4246000"/>
              <a:ext cx="16350" cy="18200"/>
            </a:xfrm>
            <a:custGeom>
              <a:rect b="b" l="l" r="r" t="t"/>
              <a:pathLst>
                <a:path extrusionOk="0" h="728" w="654">
                  <a:moveTo>
                    <a:pt x="79" y="0"/>
                  </a:moveTo>
                  <a:lnTo>
                    <a:pt x="16" y="64"/>
                  </a:lnTo>
                  <a:cubicBezTo>
                    <a:pt x="1" y="64"/>
                    <a:pt x="1" y="79"/>
                    <a:pt x="1" y="94"/>
                  </a:cubicBezTo>
                  <a:lnTo>
                    <a:pt x="545" y="717"/>
                  </a:lnTo>
                  <a:cubicBezTo>
                    <a:pt x="545" y="724"/>
                    <a:pt x="549" y="728"/>
                    <a:pt x="555" y="728"/>
                  </a:cubicBezTo>
                  <a:cubicBezTo>
                    <a:pt x="560" y="728"/>
                    <a:pt x="568" y="724"/>
                    <a:pt x="575" y="717"/>
                  </a:cubicBezTo>
                  <a:lnTo>
                    <a:pt x="639" y="668"/>
                  </a:lnTo>
                  <a:cubicBezTo>
                    <a:pt x="654" y="653"/>
                    <a:pt x="654" y="638"/>
                    <a:pt x="639" y="638"/>
                  </a:cubicBezTo>
                  <a:lnTo>
                    <a:pt x="10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33"/>
            <p:cNvSpPr/>
            <p:nvPr/>
          </p:nvSpPr>
          <p:spPr>
            <a:xfrm>
              <a:off x="371400" y="4304050"/>
              <a:ext cx="70825" cy="79375"/>
            </a:xfrm>
            <a:custGeom>
              <a:rect b="b" l="l" r="r" t="t"/>
              <a:pathLst>
                <a:path extrusionOk="0" h="3175" w="2833">
                  <a:moveTo>
                    <a:pt x="325" y="1"/>
                  </a:moveTo>
                  <a:cubicBezTo>
                    <a:pt x="310" y="1"/>
                    <a:pt x="295" y="4"/>
                    <a:pt x="281" y="10"/>
                  </a:cubicBezTo>
                  <a:lnTo>
                    <a:pt x="49" y="212"/>
                  </a:lnTo>
                  <a:cubicBezTo>
                    <a:pt x="16" y="242"/>
                    <a:pt x="1" y="290"/>
                    <a:pt x="34" y="320"/>
                  </a:cubicBezTo>
                  <a:lnTo>
                    <a:pt x="2460" y="3152"/>
                  </a:lnTo>
                  <a:cubicBezTo>
                    <a:pt x="2467" y="3167"/>
                    <a:pt x="2482" y="3174"/>
                    <a:pt x="2499" y="3174"/>
                  </a:cubicBezTo>
                  <a:cubicBezTo>
                    <a:pt x="2517" y="3174"/>
                    <a:pt x="2536" y="3167"/>
                    <a:pt x="2553" y="3152"/>
                  </a:cubicBezTo>
                  <a:lnTo>
                    <a:pt x="2784" y="2947"/>
                  </a:lnTo>
                  <a:cubicBezTo>
                    <a:pt x="2814" y="2932"/>
                    <a:pt x="2833" y="2887"/>
                    <a:pt x="2799" y="2853"/>
                  </a:cubicBezTo>
                  <a:lnTo>
                    <a:pt x="374" y="25"/>
                  </a:lnTo>
                  <a:cubicBezTo>
                    <a:pt x="365" y="8"/>
                    <a:pt x="346" y="1"/>
                    <a:pt x="325"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33"/>
            <p:cNvSpPr/>
            <p:nvPr/>
          </p:nvSpPr>
          <p:spPr>
            <a:xfrm>
              <a:off x="336800" y="4363550"/>
              <a:ext cx="43950" cy="48475"/>
            </a:xfrm>
            <a:custGeom>
              <a:rect b="b" l="l" r="r" t="t"/>
              <a:pathLst>
                <a:path extrusionOk="0" h="1939" w="1758">
                  <a:moveTo>
                    <a:pt x="321" y="1"/>
                  </a:moveTo>
                  <a:cubicBezTo>
                    <a:pt x="302" y="1"/>
                    <a:pt x="282" y="9"/>
                    <a:pt x="266" y="26"/>
                  </a:cubicBezTo>
                  <a:lnTo>
                    <a:pt x="34" y="227"/>
                  </a:lnTo>
                  <a:cubicBezTo>
                    <a:pt x="1" y="257"/>
                    <a:pt x="1" y="306"/>
                    <a:pt x="19" y="320"/>
                  </a:cubicBezTo>
                  <a:lnTo>
                    <a:pt x="1385" y="1921"/>
                  </a:lnTo>
                  <a:cubicBezTo>
                    <a:pt x="1393" y="1930"/>
                    <a:pt x="1413" y="1938"/>
                    <a:pt x="1434" y="1938"/>
                  </a:cubicBezTo>
                  <a:cubicBezTo>
                    <a:pt x="1450" y="1938"/>
                    <a:pt x="1466" y="1934"/>
                    <a:pt x="1478" y="1921"/>
                  </a:cubicBezTo>
                  <a:lnTo>
                    <a:pt x="1713" y="1720"/>
                  </a:lnTo>
                  <a:cubicBezTo>
                    <a:pt x="1743" y="1686"/>
                    <a:pt x="1758" y="1641"/>
                    <a:pt x="1728" y="1611"/>
                  </a:cubicBezTo>
                  <a:lnTo>
                    <a:pt x="374" y="26"/>
                  </a:lnTo>
                  <a:cubicBezTo>
                    <a:pt x="359" y="9"/>
                    <a:pt x="340" y="1"/>
                    <a:pt x="321"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33"/>
            <p:cNvSpPr/>
            <p:nvPr/>
          </p:nvSpPr>
          <p:spPr>
            <a:xfrm>
              <a:off x="404050" y="4177800"/>
              <a:ext cx="63375" cy="60000"/>
            </a:xfrm>
            <a:custGeom>
              <a:rect b="b" l="l" r="r" t="t"/>
              <a:pathLst>
                <a:path extrusionOk="0" h="2400" w="2535">
                  <a:moveTo>
                    <a:pt x="1735" y="0"/>
                  </a:moveTo>
                  <a:cubicBezTo>
                    <a:pt x="1707" y="0"/>
                    <a:pt x="1679" y="3"/>
                    <a:pt x="1650" y="8"/>
                  </a:cubicBezTo>
                  <a:lnTo>
                    <a:pt x="1307" y="68"/>
                  </a:lnTo>
                  <a:cubicBezTo>
                    <a:pt x="1231" y="44"/>
                    <a:pt x="1144" y="19"/>
                    <a:pt x="1057" y="19"/>
                  </a:cubicBezTo>
                  <a:cubicBezTo>
                    <a:pt x="1037" y="19"/>
                    <a:pt x="1017" y="20"/>
                    <a:pt x="997" y="23"/>
                  </a:cubicBezTo>
                  <a:cubicBezTo>
                    <a:pt x="904" y="23"/>
                    <a:pt x="796" y="53"/>
                    <a:pt x="717" y="131"/>
                  </a:cubicBezTo>
                  <a:cubicBezTo>
                    <a:pt x="624" y="195"/>
                    <a:pt x="560" y="318"/>
                    <a:pt x="531" y="426"/>
                  </a:cubicBezTo>
                  <a:cubicBezTo>
                    <a:pt x="482" y="534"/>
                    <a:pt x="516" y="848"/>
                    <a:pt x="296" y="956"/>
                  </a:cubicBezTo>
                  <a:cubicBezTo>
                    <a:pt x="172" y="1019"/>
                    <a:pt x="94" y="1158"/>
                    <a:pt x="49" y="1299"/>
                  </a:cubicBezTo>
                  <a:cubicBezTo>
                    <a:pt x="1" y="1437"/>
                    <a:pt x="1" y="1594"/>
                    <a:pt x="49" y="1717"/>
                  </a:cubicBezTo>
                  <a:cubicBezTo>
                    <a:pt x="94" y="1810"/>
                    <a:pt x="158" y="1904"/>
                    <a:pt x="143" y="1997"/>
                  </a:cubicBezTo>
                  <a:cubicBezTo>
                    <a:pt x="143" y="2060"/>
                    <a:pt x="109" y="2105"/>
                    <a:pt x="79" y="2154"/>
                  </a:cubicBezTo>
                  <a:cubicBezTo>
                    <a:pt x="64" y="2213"/>
                    <a:pt x="49" y="2277"/>
                    <a:pt x="64" y="2325"/>
                  </a:cubicBezTo>
                  <a:cubicBezTo>
                    <a:pt x="94" y="2385"/>
                    <a:pt x="172" y="2400"/>
                    <a:pt x="251" y="2400"/>
                  </a:cubicBezTo>
                  <a:cubicBezTo>
                    <a:pt x="344" y="2400"/>
                    <a:pt x="452" y="2385"/>
                    <a:pt x="546" y="2370"/>
                  </a:cubicBezTo>
                  <a:cubicBezTo>
                    <a:pt x="1184" y="2292"/>
                    <a:pt x="1807" y="2213"/>
                    <a:pt x="2426" y="2075"/>
                  </a:cubicBezTo>
                  <a:cubicBezTo>
                    <a:pt x="2460" y="2075"/>
                    <a:pt x="2475" y="2075"/>
                    <a:pt x="2504" y="2060"/>
                  </a:cubicBezTo>
                  <a:cubicBezTo>
                    <a:pt x="2534" y="2012"/>
                    <a:pt x="2534" y="1952"/>
                    <a:pt x="2519" y="1889"/>
                  </a:cubicBezTo>
                  <a:cubicBezTo>
                    <a:pt x="2460" y="1717"/>
                    <a:pt x="2303" y="1624"/>
                    <a:pt x="2195" y="1486"/>
                  </a:cubicBezTo>
                  <a:cubicBezTo>
                    <a:pt x="2068" y="1314"/>
                    <a:pt x="2101" y="1079"/>
                    <a:pt x="2053" y="878"/>
                  </a:cubicBezTo>
                  <a:cubicBezTo>
                    <a:pt x="2038" y="784"/>
                    <a:pt x="2008" y="706"/>
                    <a:pt x="1975" y="628"/>
                  </a:cubicBezTo>
                  <a:lnTo>
                    <a:pt x="2131" y="598"/>
                  </a:lnTo>
                  <a:cubicBezTo>
                    <a:pt x="2195" y="598"/>
                    <a:pt x="2225" y="534"/>
                    <a:pt x="2225" y="490"/>
                  </a:cubicBezTo>
                  <a:lnTo>
                    <a:pt x="2195" y="381"/>
                  </a:lnTo>
                  <a:cubicBezTo>
                    <a:pt x="2152" y="160"/>
                    <a:pt x="1954" y="0"/>
                    <a:pt x="1735"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33"/>
            <p:cNvSpPr/>
            <p:nvPr/>
          </p:nvSpPr>
          <p:spPr>
            <a:xfrm>
              <a:off x="430075" y="4187700"/>
              <a:ext cx="33525" cy="59100"/>
            </a:xfrm>
            <a:custGeom>
              <a:rect b="b" l="l" r="r" t="t"/>
              <a:pathLst>
                <a:path extrusionOk="0" h="2364" w="1341">
                  <a:moveTo>
                    <a:pt x="1012" y="0"/>
                  </a:moveTo>
                  <a:cubicBezTo>
                    <a:pt x="1012" y="0"/>
                    <a:pt x="1045" y="280"/>
                    <a:pt x="546" y="344"/>
                  </a:cubicBezTo>
                  <a:lnTo>
                    <a:pt x="422" y="590"/>
                  </a:lnTo>
                  <a:lnTo>
                    <a:pt x="393" y="590"/>
                  </a:lnTo>
                  <a:lnTo>
                    <a:pt x="206" y="605"/>
                  </a:lnTo>
                  <a:cubicBezTo>
                    <a:pt x="94" y="623"/>
                    <a:pt x="1" y="717"/>
                    <a:pt x="19" y="825"/>
                  </a:cubicBezTo>
                  <a:lnTo>
                    <a:pt x="19" y="840"/>
                  </a:lnTo>
                  <a:lnTo>
                    <a:pt x="19" y="855"/>
                  </a:lnTo>
                  <a:lnTo>
                    <a:pt x="19" y="885"/>
                  </a:lnTo>
                  <a:cubicBezTo>
                    <a:pt x="19" y="903"/>
                    <a:pt x="34" y="903"/>
                    <a:pt x="34" y="918"/>
                  </a:cubicBezTo>
                  <a:cubicBezTo>
                    <a:pt x="61" y="988"/>
                    <a:pt x="139" y="1044"/>
                    <a:pt x="222" y="1044"/>
                  </a:cubicBezTo>
                  <a:cubicBezTo>
                    <a:pt x="231" y="1044"/>
                    <a:pt x="241" y="1043"/>
                    <a:pt x="251" y="1041"/>
                  </a:cubicBezTo>
                  <a:lnTo>
                    <a:pt x="281" y="1041"/>
                  </a:lnTo>
                  <a:cubicBezTo>
                    <a:pt x="281" y="1056"/>
                    <a:pt x="281" y="1071"/>
                    <a:pt x="266" y="1090"/>
                  </a:cubicBezTo>
                  <a:lnTo>
                    <a:pt x="113" y="1508"/>
                  </a:lnTo>
                  <a:lnTo>
                    <a:pt x="143" y="2146"/>
                  </a:lnTo>
                  <a:cubicBezTo>
                    <a:pt x="157" y="2261"/>
                    <a:pt x="253" y="2364"/>
                    <a:pt x="381" y="2364"/>
                  </a:cubicBezTo>
                  <a:cubicBezTo>
                    <a:pt x="390" y="2364"/>
                    <a:pt x="399" y="2363"/>
                    <a:pt x="408" y="2362"/>
                  </a:cubicBezTo>
                  <a:lnTo>
                    <a:pt x="766" y="2347"/>
                  </a:lnTo>
                  <a:cubicBezTo>
                    <a:pt x="904" y="2332"/>
                    <a:pt x="1012" y="2239"/>
                    <a:pt x="997" y="2097"/>
                  </a:cubicBezTo>
                  <a:lnTo>
                    <a:pt x="967" y="1616"/>
                  </a:lnTo>
                  <a:cubicBezTo>
                    <a:pt x="982" y="1601"/>
                    <a:pt x="997" y="1601"/>
                    <a:pt x="997" y="1601"/>
                  </a:cubicBezTo>
                  <a:cubicBezTo>
                    <a:pt x="1232" y="1508"/>
                    <a:pt x="1340" y="1258"/>
                    <a:pt x="1232" y="1056"/>
                  </a:cubicBezTo>
                  <a:lnTo>
                    <a:pt x="1139" y="325"/>
                  </a:lnTo>
                  <a:lnTo>
                    <a:pt x="1120" y="138"/>
                  </a:lnTo>
                  <a:cubicBezTo>
                    <a:pt x="1060" y="109"/>
                    <a:pt x="1027" y="79"/>
                    <a:pt x="1012" y="0"/>
                  </a:cubicBez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33"/>
            <p:cNvSpPr/>
            <p:nvPr/>
          </p:nvSpPr>
          <p:spPr>
            <a:xfrm>
              <a:off x="459650" y="4203650"/>
              <a:ext cx="400" cy="3475"/>
            </a:xfrm>
            <a:custGeom>
              <a:rect b="b" l="l" r="r" t="t"/>
              <a:pathLst>
                <a:path extrusionOk="0" h="139" w="16">
                  <a:moveTo>
                    <a:pt x="1" y="0"/>
                  </a:moveTo>
                  <a:lnTo>
                    <a:pt x="16" y="138"/>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33"/>
            <p:cNvSpPr/>
            <p:nvPr/>
          </p:nvSpPr>
          <p:spPr>
            <a:xfrm>
              <a:off x="459275" y="4203275"/>
              <a:ext cx="1150" cy="4225"/>
            </a:xfrm>
            <a:custGeom>
              <a:rect b="b" l="l" r="r" t="t"/>
              <a:pathLst>
                <a:path extrusionOk="0" h="169" w="46">
                  <a:moveTo>
                    <a:pt x="16" y="0"/>
                  </a:moveTo>
                  <a:cubicBezTo>
                    <a:pt x="1" y="0"/>
                    <a:pt x="1" y="0"/>
                    <a:pt x="1" y="15"/>
                  </a:cubicBezTo>
                  <a:lnTo>
                    <a:pt x="16" y="153"/>
                  </a:lnTo>
                  <a:cubicBezTo>
                    <a:pt x="16" y="168"/>
                    <a:pt x="16" y="168"/>
                    <a:pt x="31" y="168"/>
                  </a:cubicBezTo>
                  <a:cubicBezTo>
                    <a:pt x="45" y="168"/>
                    <a:pt x="45" y="153"/>
                    <a:pt x="45" y="153"/>
                  </a:cubicBezTo>
                  <a:lnTo>
                    <a:pt x="31" y="15"/>
                  </a:lnTo>
                  <a:cubicBezTo>
                    <a:pt x="31" y="0"/>
                    <a:pt x="16" y="0"/>
                    <a:pt x="16"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33"/>
            <p:cNvSpPr/>
            <p:nvPr/>
          </p:nvSpPr>
          <p:spPr>
            <a:xfrm>
              <a:off x="447625" y="4198400"/>
              <a:ext cx="7750" cy="3075"/>
            </a:xfrm>
            <a:custGeom>
              <a:rect b="b" l="l" r="r" t="t"/>
              <a:pathLst>
                <a:path extrusionOk="0" h="123" w="310">
                  <a:moveTo>
                    <a:pt x="50" y="1"/>
                  </a:moveTo>
                  <a:cubicBezTo>
                    <a:pt x="42" y="1"/>
                    <a:pt x="35" y="3"/>
                    <a:pt x="30" y="9"/>
                  </a:cubicBezTo>
                  <a:cubicBezTo>
                    <a:pt x="15" y="9"/>
                    <a:pt x="0" y="24"/>
                    <a:pt x="15" y="54"/>
                  </a:cubicBezTo>
                  <a:cubicBezTo>
                    <a:pt x="45" y="84"/>
                    <a:pt x="94" y="117"/>
                    <a:pt x="157" y="117"/>
                  </a:cubicBezTo>
                  <a:cubicBezTo>
                    <a:pt x="173" y="121"/>
                    <a:pt x="188" y="123"/>
                    <a:pt x="202" y="123"/>
                  </a:cubicBezTo>
                  <a:cubicBezTo>
                    <a:pt x="241" y="123"/>
                    <a:pt x="273" y="108"/>
                    <a:pt x="295" y="84"/>
                  </a:cubicBezTo>
                  <a:cubicBezTo>
                    <a:pt x="310" y="69"/>
                    <a:pt x="310" y="39"/>
                    <a:pt x="295" y="39"/>
                  </a:cubicBezTo>
                  <a:cubicBezTo>
                    <a:pt x="280" y="24"/>
                    <a:pt x="250" y="24"/>
                    <a:pt x="232" y="24"/>
                  </a:cubicBezTo>
                  <a:lnTo>
                    <a:pt x="157" y="24"/>
                  </a:lnTo>
                  <a:cubicBezTo>
                    <a:pt x="138" y="9"/>
                    <a:pt x="123" y="9"/>
                    <a:pt x="94" y="9"/>
                  </a:cubicBezTo>
                  <a:cubicBezTo>
                    <a:pt x="84" y="9"/>
                    <a:pt x="65" y="1"/>
                    <a:pt x="50" y="1"/>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33"/>
            <p:cNvSpPr/>
            <p:nvPr/>
          </p:nvSpPr>
          <p:spPr>
            <a:xfrm>
              <a:off x="434375" y="4206350"/>
              <a:ext cx="1600" cy="3950"/>
            </a:xfrm>
            <a:custGeom>
              <a:rect b="b" l="l" r="r" t="t"/>
              <a:pathLst>
                <a:path extrusionOk="0" h="158" w="64">
                  <a:moveTo>
                    <a:pt x="0" y="1"/>
                  </a:moveTo>
                  <a:lnTo>
                    <a:pt x="0" y="157"/>
                  </a:lnTo>
                  <a:lnTo>
                    <a:pt x="64" y="109"/>
                  </a:lnTo>
                  <a:lnTo>
                    <a:pt x="0"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0" name="Google Shape;1240;p33"/>
            <p:cNvSpPr/>
            <p:nvPr/>
          </p:nvSpPr>
          <p:spPr>
            <a:xfrm>
              <a:off x="433625" y="4205975"/>
              <a:ext cx="3100" cy="4700"/>
            </a:xfrm>
            <a:custGeom>
              <a:rect b="b" l="l" r="r" t="t"/>
              <a:pathLst>
                <a:path extrusionOk="0" h="188" w="124">
                  <a:moveTo>
                    <a:pt x="16" y="1"/>
                  </a:moveTo>
                  <a:lnTo>
                    <a:pt x="16" y="16"/>
                  </a:lnTo>
                  <a:lnTo>
                    <a:pt x="79" y="124"/>
                  </a:lnTo>
                  <a:lnTo>
                    <a:pt x="16" y="154"/>
                  </a:lnTo>
                  <a:cubicBezTo>
                    <a:pt x="16" y="154"/>
                    <a:pt x="1" y="172"/>
                    <a:pt x="16" y="172"/>
                  </a:cubicBezTo>
                  <a:lnTo>
                    <a:pt x="30" y="187"/>
                  </a:lnTo>
                  <a:lnTo>
                    <a:pt x="30" y="172"/>
                  </a:lnTo>
                  <a:lnTo>
                    <a:pt x="124" y="124"/>
                  </a:lnTo>
                  <a:lnTo>
                    <a:pt x="45" y="1"/>
                  </a:ln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1" name="Google Shape;1241;p33"/>
            <p:cNvSpPr/>
            <p:nvPr/>
          </p:nvSpPr>
          <p:spPr>
            <a:xfrm>
              <a:off x="442200" y="4225750"/>
              <a:ext cx="12450" cy="7400"/>
            </a:xfrm>
            <a:custGeom>
              <a:rect b="b" l="l" r="r" t="t"/>
              <a:pathLst>
                <a:path extrusionOk="0" h="296" w="498">
                  <a:moveTo>
                    <a:pt x="1" y="1"/>
                  </a:moveTo>
                  <a:lnTo>
                    <a:pt x="1" y="295"/>
                  </a:lnTo>
                  <a:lnTo>
                    <a:pt x="497" y="295"/>
                  </a:lnTo>
                  <a:lnTo>
                    <a:pt x="497" y="1"/>
                  </a:lnTo>
                  <a:close/>
                </a:path>
              </a:pathLst>
            </a:custGeom>
            <a:solidFill>
              <a:srgbClr val="F3978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2" name="Google Shape;1242;p33"/>
            <p:cNvSpPr/>
            <p:nvPr/>
          </p:nvSpPr>
          <p:spPr>
            <a:xfrm>
              <a:off x="447250" y="4203275"/>
              <a:ext cx="8975" cy="6175"/>
            </a:xfrm>
            <a:custGeom>
              <a:rect b="b" l="l" r="r" t="t"/>
              <a:pathLst>
                <a:path extrusionOk="0" h="247" w="359">
                  <a:moveTo>
                    <a:pt x="340" y="153"/>
                  </a:moveTo>
                  <a:cubicBezTo>
                    <a:pt x="332" y="159"/>
                    <a:pt x="322" y="165"/>
                    <a:pt x="311" y="172"/>
                  </a:cubicBezTo>
                  <a:lnTo>
                    <a:pt x="311" y="172"/>
                  </a:lnTo>
                  <a:cubicBezTo>
                    <a:pt x="316" y="171"/>
                    <a:pt x="320" y="170"/>
                    <a:pt x="325" y="168"/>
                  </a:cubicBezTo>
                  <a:cubicBezTo>
                    <a:pt x="325" y="168"/>
                    <a:pt x="340" y="153"/>
                    <a:pt x="359" y="153"/>
                  </a:cubicBezTo>
                  <a:close/>
                  <a:moveTo>
                    <a:pt x="172" y="0"/>
                  </a:moveTo>
                  <a:cubicBezTo>
                    <a:pt x="153" y="15"/>
                    <a:pt x="138" y="15"/>
                    <a:pt x="123" y="15"/>
                  </a:cubicBezTo>
                  <a:cubicBezTo>
                    <a:pt x="60" y="45"/>
                    <a:pt x="30" y="124"/>
                    <a:pt x="15" y="168"/>
                  </a:cubicBezTo>
                  <a:cubicBezTo>
                    <a:pt x="0" y="217"/>
                    <a:pt x="45" y="247"/>
                    <a:pt x="79" y="247"/>
                  </a:cubicBezTo>
                  <a:cubicBezTo>
                    <a:pt x="168" y="234"/>
                    <a:pt x="257" y="202"/>
                    <a:pt x="311" y="172"/>
                  </a:cubicBezTo>
                  <a:lnTo>
                    <a:pt x="311" y="172"/>
                  </a:lnTo>
                  <a:cubicBezTo>
                    <a:pt x="304" y="173"/>
                    <a:pt x="297" y="174"/>
                    <a:pt x="290" y="174"/>
                  </a:cubicBezTo>
                  <a:cubicBezTo>
                    <a:pt x="242" y="174"/>
                    <a:pt x="196" y="145"/>
                    <a:pt x="172" y="109"/>
                  </a:cubicBezTo>
                  <a:cubicBezTo>
                    <a:pt x="172" y="75"/>
                    <a:pt x="172" y="30"/>
                    <a:pt x="202"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3" name="Google Shape;1243;p33"/>
            <p:cNvSpPr/>
            <p:nvPr/>
          </p:nvSpPr>
          <p:spPr>
            <a:xfrm>
              <a:off x="451525" y="4203275"/>
              <a:ext cx="5075" cy="4350"/>
            </a:xfrm>
            <a:custGeom>
              <a:rect b="b" l="l" r="r" t="t"/>
              <a:pathLst>
                <a:path extrusionOk="0" h="174" w="203">
                  <a:moveTo>
                    <a:pt x="31" y="0"/>
                  </a:moveTo>
                  <a:cubicBezTo>
                    <a:pt x="1" y="30"/>
                    <a:pt x="1" y="75"/>
                    <a:pt x="1" y="109"/>
                  </a:cubicBezTo>
                  <a:cubicBezTo>
                    <a:pt x="25" y="145"/>
                    <a:pt x="71" y="174"/>
                    <a:pt x="119" y="174"/>
                  </a:cubicBezTo>
                  <a:cubicBezTo>
                    <a:pt x="131" y="174"/>
                    <a:pt x="142" y="172"/>
                    <a:pt x="154" y="168"/>
                  </a:cubicBezTo>
                  <a:cubicBezTo>
                    <a:pt x="154" y="168"/>
                    <a:pt x="169" y="153"/>
                    <a:pt x="188" y="153"/>
                  </a:cubicBezTo>
                  <a:cubicBezTo>
                    <a:pt x="188" y="139"/>
                    <a:pt x="202" y="124"/>
                    <a:pt x="188" y="109"/>
                  </a:cubicBezTo>
                  <a:lnTo>
                    <a:pt x="188" y="94"/>
                  </a:lnTo>
                  <a:cubicBezTo>
                    <a:pt x="154" y="60"/>
                    <a:pt x="124" y="0"/>
                    <a:pt x="31" y="0"/>
                  </a:cubicBez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4" name="Google Shape;1244;p33"/>
            <p:cNvSpPr/>
            <p:nvPr/>
          </p:nvSpPr>
          <p:spPr>
            <a:xfrm>
              <a:off x="437075" y="4207100"/>
              <a:ext cx="30800" cy="21800"/>
            </a:xfrm>
            <a:custGeom>
              <a:rect b="b" l="l" r="r" t="t"/>
              <a:pathLst>
                <a:path extrusionOk="0" h="872" w="1232">
                  <a:moveTo>
                    <a:pt x="933" y="0"/>
                  </a:moveTo>
                  <a:lnTo>
                    <a:pt x="933" y="0"/>
                  </a:lnTo>
                  <a:cubicBezTo>
                    <a:pt x="933" y="0"/>
                    <a:pt x="678" y="159"/>
                    <a:pt x="361" y="159"/>
                  </a:cubicBezTo>
                  <a:cubicBezTo>
                    <a:pt x="305" y="159"/>
                    <a:pt x="246" y="154"/>
                    <a:pt x="187" y="142"/>
                  </a:cubicBezTo>
                  <a:cubicBezTo>
                    <a:pt x="175" y="140"/>
                    <a:pt x="162" y="139"/>
                    <a:pt x="150" y="139"/>
                  </a:cubicBezTo>
                  <a:cubicBezTo>
                    <a:pt x="88" y="139"/>
                    <a:pt x="29" y="170"/>
                    <a:pt x="1" y="236"/>
                  </a:cubicBezTo>
                  <a:lnTo>
                    <a:pt x="1" y="250"/>
                  </a:lnTo>
                  <a:lnTo>
                    <a:pt x="34" y="638"/>
                  </a:lnTo>
                  <a:cubicBezTo>
                    <a:pt x="34" y="717"/>
                    <a:pt x="94" y="810"/>
                    <a:pt x="187" y="825"/>
                  </a:cubicBezTo>
                  <a:cubicBezTo>
                    <a:pt x="258" y="851"/>
                    <a:pt x="355" y="871"/>
                    <a:pt x="459" y="871"/>
                  </a:cubicBezTo>
                  <a:cubicBezTo>
                    <a:pt x="610" y="871"/>
                    <a:pt x="776" y="829"/>
                    <a:pt x="904" y="702"/>
                  </a:cubicBezTo>
                  <a:cubicBezTo>
                    <a:pt x="1232" y="388"/>
                    <a:pt x="933" y="0"/>
                    <a:pt x="933" y="0"/>
                  </a:cubicBez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5" name="Google Shape;1245;p33"/>
            <p:cNvSpPr/>
            <p:nvPr/>
          </p:nvSpPr>
          <p:spPr>
            <a:xfrm>
              <a:off x="456200" y="4211400"/>
              <a:ext cx="7025" cy="3100"/>
            </a:xfrm>
            <a:custGeom>
              <a:rect b="b" l="l" r="r" t="t"/>
              <a:pathLst>
                <a:path extrusionOk="0" h="124" w="281">
                  <a:moveTo>
                    <a:pt x="247" y="0"/>
                  </a:moveTo>
                  <a:lnTo>
                    <a:pt x="15" y="93"/>
                  </a:lnTo>
                  <a:cubicBezTo>
                    <a:pt x="1" y="108"/>
                    <a:pt x="1" y="108"/>
                    <a:pt x="1" y="123"/>
                  </a:cubicBezTo>
                  <a:lnTo>
                    <a:pt x="30" y="123"/>
                  </a:lnTo>
                  <a:lnTo>
                    <a:pt x="262" y="30"/>
                  </a:lnTo>
                  <a:cubicBezTo>
                    <a:pt x="262" y="30"/>
                    <a:pt x="280" y="15"/>
                    <a:pt x="262" y="15"/>
                  </a:cubicBezTo>
                  <a:cubicBezTo>
                    <a:pt x="262" y="0"/>
                    <a:pt x="262" y="0"/>
                    <a:pt x="24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33"/>
            <p:cNvSpPr/>
            <p:nvPr/>
          </p:nvSpPr>
          <p:spPr>
            <a:xfrm>
              <a:off x="460025" y="4215675"/>
              <a:ext cx="4325" cy="2000"/>
            </a:xfrm>
            <a:custGeom>
              <a:rect b="b" l="l" r="r" t="t"/>
              <a:pathLst>
                <a:path extrusionOk="0" h="80" w="173">
                  <a:moveTo>
                    <a:pt x="142" y="1"/>
                  </a:moveTo>
                  <a:lnTo>
                    <a:pt x="15" y="64"/>
                  </a:lnTo>
                  <a:cubicBezTo>
                    <a:pt x="15" y="64"/>
                    <a:pt x="1" y="64"/>
                    <a:pt x="1" y="79"/>
                  </a:cubicBezTo>
                  <a:lnTo>
                    <a:pt x="34" y="79"/>
                  </a:lnTo>
                  <a:lnTo>
                    <a:pt x="157" y="31"/>
                  </a:lnTo>
                  <a:cubicBezTo>
                    <a:pt x="157" y="31"/>
                    <a:pt x="172" y="16"/>
                    <a:pt x="157" y="16"/>
                  </a:cubicBezTo>
                  <a:cubicBezTo>
                    <a:pt x="157" y="1"/>
                    <a:pt x="157" y="1"/>
                    <a:pt x="142"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33"/>
            <p:cNvSpPr/>
            <p:nvPr/>
          </p:nvSpPr>
          <p:spPr>
            <a:xfrm>
              <a:off x="464700" y="4348600"/>
              <a:ext cx="1225" cy="400"/>
            </a:xfrm>
            <a:custGeom>
              <a:rect b="b" l="l" r="r" t="t"/>
              <a:pathLst>
                <a:path extrusionOk="0" h="16" w="49">
                  <a:moveTo>
                    <a:pt x="0" y="1"/>
                  </a:moveTo>
                  <a:lnTo>
                    <a:pt x="49" y="16"/>
                  </a:lnTo>
                  <a:close/>
                </a:path>
              </a:pathLst>
            </a:custGeom>
            <a:solidFill>
              <a:srgbClr val="02ACD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33"/>
            <p:cNvSpPr/>
            <p:nvPr/>
          </p:nvSpPr>
          <p:spPr>
            <a:xfrm>
              <a:off x="461975" y="4490100"/>
              <a:ext cx="40900" cy="24850"/>
            </a:xfrm>
            <a:custGeom>
              <a:rect b="b" l="l" r="r" t="t"/>
              <a:pathLst>
                <a:path extrusionOk="0" h="994" w="1636">
                  <a:moveTo>
                    <a:pt x="16" y="1"/>
                  </a:moveTo>
                  <a:lnTo>
                    <a:pt x="1" y="840"/>
                  </a:lnTo>
                  <a:cubicBezTo>
                    <a:pt x="1" y="915"/>
                    <a:pt x="64" y="978"/>
                    <a:pt x="143" y="978"/>
                  </a:cubicBezTo>
                  <a:lnTo>
                    <a:pt x="796" y="978"/>
                  </a:lnTo>
                  <a:lnTo>
                    <a:pt x="1616" y="993"/>
                  </a:lnTo>
                  <a:lnTo>
                    <a:pt x="1616" y="855"/>
                  </a:lnTo>
                  <a:cubicBezTo>
                    <a:pt x="1635" y="605"/>
                    <a:pt x="1430" y="404"/>
                    <a:pt x="1199" y="404"/>
                  </a:cubicBezTo>
                  <a:lnTo>
                    <a:pt x="796" y="404"/>
                  </a:lnTo>
                  <a:lnTo>
                    <a:pt x="811" y="16"/>
                  </a:lnTo>
                  <a:lnTo>
                    <a:pt x="16"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33"/>
            <p:cNvSpPr/>
            <p:nvPr/>
          </p:nvSpPr>
          <p:spPr>
            <a:xfrm>
              <a:off x="461975" y="4511850"/>
              <a:ext cx="40425" cy="3475"/>
            </a:xfrm>
            <a:custGeom>
              <a:rect b="b" l="l" r="r" t="t"/>
              <a:pathLst>
                <a:path extrusionOk="0" h="139" w="1617">
                  <a:moveTo>
                    <a:pt x="1" y="0"/>
                  </a:moveTo>
                  <a:lnTo>
                    <a:pt x="1" y="138"/>
                  </a:lnTo>
                  <a:lnTo>
                    <a:pt x="1616" y="138"/>
                  </a:lnTo>
                  <a:lnTo>
                    <a:pt x="1616"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33"/>
            <p:cNvSpPr/>
            <p:nvPr/>
          </p:nvSpPr>
          <p:spPr>
            <a:xfrm>
              <a:off x="406775" y="4491600"/>
              <a:ext cx="23325" cy="23350"/>
            </a:xfrm>
            <a:custGeom>
              <a:rect b="b" l="l" r="r" t="t"/>
              <a:pathLst>
                <a:path extrusionOk="0" h="934" w="933">
                  <a:moveTo>
                    <a:pt x="78" y="1"/>
                  </a:moveTo>
                  <a:lnTo>
                    <a:pt x="78" y="530"/>
                  </a:lnTo>
                  <a:cubicBezTo>
                    <a:pt x="34" y="594"/>
                    <a:pt x="0" y="687"/>
                    <a:pt x="0" y="780"/>
                  </a:cubicBezTo>
                  <a:lnTo>
                    <a:pt x="0" y="933"/>
                  </a:lnTo>
                  <a:lnTo>
                    <a:pt x="933" y="933"/>
                  </a:lnTo>
                  <a:lnTo>
                    <a:pt x="933" y="780"/>
                  </a:lnTo>
                  <a:cubicBezTo>
                    <a:pt x="933" y="687"/>
                    <a:pt x="918" y="609"/>
                    <a:pt x="873" y="530"/>
                  </a:cubicBezTo>
                  <a:lnTo>
                    <a:pt x="873" y="1"/>
                  </a:lnTo>
                  <a:close/>
                </a:path>
              </a:pathLst>
            </a:custGeom>
            <a:solidFill>
              <a:srgbClr val="ED696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33"/>
            <p:cNvSpPr/>
            <p:nvPr/>
          </p:nvSpPr>
          <p:spPr>
            <a:xfrm>
              <a:off x="406775" y="4512225"/>
              <a:ext cx="23325" cy="3925"/>
            </a:xfrm>
            <a:custGeom>
              <a:rect b="b" l="l" r="r" t="t"/>
              <a:pathLst>
                <a:path extrusionOk="0" h="157" w="933">
                  <a:moveTo>
                    <a:pt x="49" y="0"/>
                  </a:moveTo>
                  <a:cubicBezTo>
                    <a:pt x="19" y="0"/>
                    <a:pt x="0" y="15"/>
                    <a:pt x="0" y="30"/>
                  </a:cubicBezTo>
                  <a:lnTo>
                    <a:pt x="0" y="108"/>
                  </a:lnTo>
                  <a:cubicBezTo>
                    <a:pt x="0" y="123"/>
                    <a:pt x="19" y="142"/>
                    <a:pt x="34" y="142"/>
                  </a:cubicBezTo>
                  <a:lnTo>
                    <a:pt x="903" y="157"/>
                  </a:lnTo>
                  <a:cubicBezTo>
                    <a:pt x="918" y="157"/>
                    <a:pt x="933" y="142"/>
                    <a:pt x="933" y="123"/>
                  </a:cubicBezTo>
                  <a:lnTo>
                    <a:pt x="933" y="49"/>
                  </a:lnTo>
                  <a:cubicBezTo>
                    <a:pt x="933" y="30"/>
                    <a:pt x="918" y="15"/>
                    <a:pt x="903" y="15"/>
                  </a:cubicBezTo>
                  <a:lnTo>
                    <a:pt x="49"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33"/>
            <p:cNvSpPr/>
            <p:nvPr/>
          </p:nvSpPr>
          <p:spPr>
            <a:xfrm>
              <a:off x="406400" y="4346275"/>
              <a:ext cx="79675" cy="150025"/>
            </a:xfrm>
            <a:custGeom>
              <a:rect b="b" l="l" r="r" t="t"/>
              <a:pathLst>
                <a:path extrusionOk="0" h="6001" w="3187">
                  <a:moveTo>
                    <a:pt x="0" y="0"/>
                  </a:moveTo>
                  <a:lnTo>
                    <a:pt x="15" y="5922"/>
                  </a:lnTo>
                  <a:lnTo>
                    <a:pt x="996" y="5940"/>
                  </a:lnTo>
                  <a:lnTo>
                    <a:pt x="1414" y="1478"/>
                  </a:lnTo>
                  <a:lnTo>
                    <a:pt x="2086" y="6000"/>
                  </a:lnTo>
                  <a:lnTo>
                    <a:pt x="3187" y="6000"/>
                  </a:lnTo>
                  <a:lnTo>
                    <a:pt x="2690" y="0"/>
                  </a:lnTo>
                  <a:close/>
                </a:path>
              </a:pathLst>
            </a:custGeom>
            <a:solidFill>
              <a:srgbClr val="0E48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33"/>
            <p:cNvSpPr/>
            <p:nvPr/>
          </p:nvSpPr>
          <p:spPr>
            <a:xfrm>
              <a:off x="511325" y="4187700"/>
              <a:ext cx="23350" cy="27250"/>
            </a:xfrm>
            <a:custGeom>
              <a:rect b="b" l="l" r="r" t="t"/>
              <a:pathLst>
                <a:path extrusionOk="0" h="1090" w="934">
                  <a:moveTo>
                    <a:pt x="516" y="0"/>
                  </a:moveTo>
                  <a:cubicBezTo>
                    <a:pt x="437" y="0"/>
                    <a:pt x="344" y="30"/>
                    <a:pt x="295" y="79"/>
                  </a:cubicBezTo>
                  <a:lnTo>
                    <a:pt x="157" y="250"/>
                  </a:lnTo>
                  <a:cubicBezTo>
                    <a:pt x="94" y="310"/>
                    <a:pt x="79" y="403"/>
                    <a:pt x="109" y="482"/>
                  </a:cubicBezTo>
                  <a:lnTo>
                    <a:pt x="34" y="653"/>
                  </a:lnTo>
                  <a:cubicBezTo>
                    <a:pt x="1" y="717"/>
                    <a:pt x="16" y="717"/>
                    <a:pt x="94" y="732"/>
                  </a:cubicBezTo>
                  <a:lnTo>
                    <a:pt x="609" y="1090"/>
                  </a:lnTo>
                  <a:cubicBezTo>
                    <a:pt x="575" y="978"/>
                    <a:pt x="874" y="638"/>
                    <a:pt x="889" y="545"/>
                  </a:cubicBezTo>
                  <a:cubicBezTo>
                    <a:pt x="904" y="512"/>
                    <a:pt x="904" y="482"/>
                    <a:pt x="904" y="467"/>
                  </a:cubicBezTo>
                  <a:cubicBezTo>
                    <a:pt x="933" y="295"/>
                    <a:pt x="855" y="123"/>
                    <a:pt x="717" y="30"/>
                  </a:cubicBezTo>
                  <a:cubicBezTo>
                    <a:pt x="702" y="30"/>
                    <a:pt x="687" y="15"/>
                    <a:pt x="669" y="15"/>
                  </a:cubicBezTo>
                  <a:lnTo>
                    <a:pt x="516"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33"/>
            <p:cNvSpPr/>
            <p:nvPr/>
          </p:nvSpPr>
          <p:spPr>
            <a:xfrm>
              <a:off x="528875" y="4192350"/>
              <a:ext cx="3475" cy="3475"/>
            </a:xfrm>
            <a:custGeom>
              <a:rect b="b" l="l" r="r" t="t"/>
              <a:pathLst>
                <a:path extrusionOk="0" h="139" w="139">
                  <a:moveTo>
                    <a:pt x="138" y="1"/>
                  </a:moveTo>
                  <a:cubicBezTo>
                    <a:pt x="138" y="1"/>
                    <a:pt x="30" y="31"/>
                    <a:pt x="0" y="139"/>
                  </a:cubicBezTo>
                  <a:lnTo>
                    <a:pt x="138" y="1"/>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33"/>
            <p:cNvSpPr/>
            <p:nvPr/>
          </p:nvSpPr>
          <p:spPr>
            <a:xfrm>
              <a:off x="528500" y="4191975"/>
              <a:ext cx="4225" cy="4325"/>
            </a:xfrm>
            <a:custGeom>
              <a:rect b="b" l="l" r="r" t="t"/>
              <a:pathLst>
                <a:path extrusionOk="0" h="173" w="169">
                  <a:moveTo>
                    <a:pt x="153" y="1"/>
                  </a:moveTo>
                  <a:cubicBezTo>
                    <a:pt x="138" y="1"/>
                    <a:pt x="30" y="46"/>
                    <a:pt x="0" y="154"/>
                  </a:cubicBezTo>
                  <a:cubicBezTo>
                    <a:pt x="0" y="173"/>
                    <a:pt x="15" y="173"/>
                    <a:pt x="15" y="173"/>
                  </a:cubicBezTo>
                  <a:lnTo>
                    <a:pt x="30" y="173"/>
                  </a:lnTo>
                  <a:cubicBezTo>
                    <a:pt x="60" y="61"/>
                    <a:pt x="153" y="31"/>
                    <a:pt x="153" y="31"/>
                  </a:cubicBezTo>
                  <a:cubicBezTo>
                    <a:pt x="168" y="31"/>
                    <a:pt x="168" y="16"/>
                    <a:pt x="168" y="16"/>
                  </a:cubicBezTo>
                  <a:cubicBezTo>
                    <a:pt x="168" y="1"/>
                    <a:pt x="153" y="1"/>
                    <a:pt x="153" y="1"/>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33"/>
            <p:cNvSpPr/>
            <p:nvPr/>
          </p:nvSpPr>
          <p:spPr>
            <a:xfrm>
              <a:off x="524575" y="4188075"/>
              <a:ext cx="3475" cy="3575"/>
            </a:xfrm>
            <a:custGeom>
              <a:rect b="b" l="l" r="r" t="t"/>
              <a:pathLst>
                <a:path extrusionOk="0" h="143" w="139">
                  <a:moveTo>
                    <a:pt x="139" y="0"/>
                  </a:moveTo>
                  <a:cubicBezTo>
                    <a:pt x="139" y="0"/>
                    <a:pt x="30" y="30"/>
                    <a:pt x="1" y="142"/>
                  </a:cubicBezTo>
                  <a:lnTo>
                    <a:pt x="139" y="0"/>
                  </a:lnTo>
                  <a:close/>
                </a:path>
              </a:pathLst>
            </a:custGeom>
            <a:solidFill>
              <a:srgbClr val="F6AE9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33"/>
            <p:cNvSpPr/>
            <p:nvPr/>
          </p:nvSpPr>
          <p:spPr>
            <a:xfrm>
              <a:off x="524200" y="4187700"/>
              <a:ext cx="4325" cy="4300"/>
            </a:xfrm>
            <a:custGeom>
              <a:rect b="b" l="l" r="r" t="t"/>
              <a:pathLst>
                <a:path extrusionOk="0" h="172" w="173">
                  <a:moveTo>
                    <a:pt x="154" y="0"/>
                  </a:moveTo>
                  <a:cubicBezTo>
                    <a:pt x="139" y="0"/>
                    <a:pt x="30" y="30"/>
                    <a:pt x="1" y="157"/>
                  </a:cubicBezTo>
                  <a:cubicBezTo>
                    <a:pt x="1" y="157"/>
                    <a:pt x="1" y="172"/>
                    <a:pt x="16" y="172"/>
                  </a:cubicBezTo>
                  <a:cubicBezTo>
                    <a:pt x="30" y="172"/>
                    <a:pt x="30" y="172"/>
                    <a:pt x="30" y="157"/>
                  </a:cubicBezTo>
                  <a:cubicBezTo>
                    <a:pt x="60" y="64"/>
                    <a:pt x="154" y="30"/>
                    <a:pt x="154" y="30"/>
                  </a:cubicBezTo>
                  <a:cubicBezTo>
                    <a:pt x="172" y="15"/>
                    <a:pt x="172" y="15"/>
                    <a:pt x="172" y="0"/>
                  </a:cubicBezTo>
                  <a:close/>
                </a:path>
              </a:pathLst>
            </a:custGeom>
            <a:solidFill>
              <a:srgbClr val="EE746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33"/>
            <p:cNvSpPr/>
            <p:nvPr/>
          </p:nvSpPr>
          <p:spPr>
            <a:xfrm>
              <a:off x="359750" y="4203275"/>
              <a:ext cx="167550" cy="145350"/>
            </a:xfrm>
            <a:custGeom>
              <a:rect b="b" l="l" r="r" t="t"/>
              <a:pathLst>
                <a:path extrusionOk="0" h="5814" w="6702">
                  <a:moveTo>
                    <a:pt x="6112" y="0"/>
                  </a:moveTo>
                  <a:lnTo>
                    <a:pt x="5661" y="933"/>
                  </a:lnTo>
                  <a:lnTo>
                    <a:pt x="4232" y="1444"/>
                  </a:lnTo>
                  <a:cubicBezTo>
                    <a:pt x="4213" y="1429"/>
                    <a:pt x="4183" y="1429"/>
                    <a:pt x="4168" y="1415"/>
                  </a:cubicBezTo>
                  <a:cubicBezTo>
                    <a:pt x="4059" y="1378"/>
                    <a:pt x="3939" y="1368"/>
                    <a:pt x="3819" y="1368"/>
                  </a:cubicBezTo>
                  <a:cubicBezTo>
                    <a:pt x="3683" y="1368"/>
                    <a:pt x="3545" y="1381"/>
                    <a:pt x="3422" y="1381"/>
                  </a:cubicBezTo>
                  <a:cubicBezTo>
                    <a:pt x="3142" y="1400"/>
                    <a:pt x="2847" y="1366"/>
                    <a:pt x="2568" y="1429"/>
                  </a:cubicBezTo>
                  <a:cubicBezTo>
                    <a:pt x="2396" y="1474"/>
                    <a:pt x="2209" y="1568"/>
                    <a:pt x="2086" y="1724"/>
                  </a:cubicBezTo>
                  <a:lnTo>
                    <a:pt x="2086" y="1709"/>
                  </a:lnTo>
                  <a:lnTo>
                    <a:pt x="780" y="3030"/>
                  </a:lnTo>
                  <a:lnTo>
                    <a:pt x="202" y="3638"/>
                  </a:lnTo>
                  <a:cubicBezTo>
                    <a:pt x="0" y="3870"/>
                    <a:pt x="49" y="4228"/>
                    <a:pt x="295" y="4444"/>
                  </a:cubicBezTo>
                  <a:cubicBezTo>
                    <a:pt x="399" y="4532"/>
                    <a:pt x="523" y="4575"/>
                    <a:pt x="642" y="4575"/>
                  </a:cubicBezTo>
                  <a:cubicBezTo>
                    <a:pt x="777" y="4575"/>
                    <a:pt x="906" y="4521"/>
                    <a:pt x="997" y="4414"/>
                  </a:cubicBezTo>
                  <a:lnTo>
                    <a:pt x="1620" y="3683"/>
                  </a:lnTo>
                  <a:lnTo>
                    <a:pt x="1620" y="3698"/>
                  </a:lnTo>
                  <a:lnTo>
                    <a:pt x="1851" y="3452"/>
                  </a:lnTo>
                  <a:lnTo>
                    <a:pt x="1851" y="3605"/>
                  </a:lnTo>
                  <a:cubicBezTo>
                    <a:pt x="1851" y="4164"/>
                    <a:pt x="1836" y="4739"/>
                    <a:pt x="1851" y="5317"/>
                  </a:cubicBezTo>
                  <a:lnTo>
                    <a:pt x="1851" y="5814"/>
                  </a:lnTo>
                  <a:lnTo>
                    <a:pt x="4526" y="5784"/>
                  </a:lnTo>
                  <a:lnTo>
                    <a:pt x="4571" y="5784"/>
                  </a:lnTo>
                  <a:cubicBezTo>
                    <a:pt x="4571" y="4866"/>
                    <a:pt x="4556" y="3933"/>
                    <a:pt x="4556" y="3015"/>
                  </a:cubicBezTo>
                  <a:lnTo>
                    <a:pt x="6064" y="1959"/>
                  </a:lnTo>
                  <a:cubicBezTo>
                    <a:pt x="6157" y="1896"/>
                    <a:pt x="6220" y="1803"/>
                    <a:pt x="6250" y="1694"/>
                  </a:cubicBezTo>
                  <a:lnTo>
                    <a:pt x="6702" y="325"/>
                  </a:lnTo>
                  <a:lnTo>
                    <a:pt x="6112" y="0"/>
                  </a:lnTo>
                  <a:close/>
                </a:path>
              </a:pathLst>
            </a:custGeom>
            <a:solidFill>
              <a:srgbClr val="EDEDE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33"/>
            <p:cNvSpPr/>
            <p:nvPr/>
          </p:nvSpPr>
          <p:spPr>
            <a:xfrm>
              <a:off x="406025" y="4272775"/>
              <a:ext cx="775" cy="36950"/>
            </a:xfrm>
            <a:custGeom>
              <a:rect b="b" l="l" r="r" t="t"/>
              <a:pathLst>
                <a:path extrusionOk="0" h="1478" w="31">
                  <a:moveTo>
                    <a:pt x="15" y="0"/>
                  </a:moveTo>
                  <a:cubicBezTo>
                    <a:pt x="0" y="0"/>
                    <a:pt x="0" y="19"/>
                    <a:pt x="0" y="19"/>
                  </a:cubicBezTo>
                  <a:lnTo>
                    <a:pt x="0" y="1463"/>
                  </a:lnTo>
                  <a:cubicBezTo>
                    <a:pt x="0" y="1478"/>
                    <a:pt x="0" y="1478"/>
                    <a:pt x="15" y="1478"/>
                  </a:cubicBezTo>
                  <a:cubicBezTo>
                    <a:pt x="30" y="1478"/>
                    <a:pt x="30" y="1478"/>
                    <a:pt x="30" y="1463"/>
                  </a:cubicBezTo>
                  <a:lnTo>
                    <a:pt x="30" y="19"/>
                  </a:lnTo>
                  <a:cubicBezTo>
                    <a:pt x="30" y="19"/>
                    <a:pt x="30" y="0"/>
                    <a:pt x="15"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33"/>
            <p:cNvSpPr/>
            <p:nvPr/>
          </p:nvSpPr>
          <p:spPr>
            <a:xfrm>
              <a:off x="473275" y="4256900"/>
              <a:ext cx="775" cy="38100"/>
            </a:xfrm>
            <a:custGeom>
              <a:rect b="b" l="l" r="r" t="t"/>
              <a:pathLst>
                <a:path extrusionOk="0" h="1524" w="31">
                  <a:moveTo>
                    <a:pt x="15" y="1"/>
                  </a:moveTo>
                  <a:cubicBezTo>
                    <a:pt x="0" y="1"/>
                    <a:pt x="0" y="16"/>
                    <a:pt x="0" y="16"/>
                  </a:cubicBezTo>
                  <a:lnTo>
                    <a:pt x="0" y="1508"/>
                  </a:lnTo>
                  <a:cubicBezTo>
                    <a:pt x="0" y="1508"/>
                    <a:pt x="0" y="1523"/>
                    <a:pt x="15" y="1523"/>
                  </a:cubicBezTo>
                  <a:lnTo>
                    <a:pt x="30" y="1508"/>
                  </a:lnTo>
                  <a:lnTo>
                    <a:pt x="30" y="16"/>
                  </a:lnTo>
                  <a:lnTo>
                    <a:pt x="15" y="1"/>
                  </a:ln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33"/>
            <p:cNvSpPr/>
            <p:nvPr/>
          </p:nvSpPr>
          <p:spPr>
            <a:xfrm>
              <a:off x="430550" y="4232750"/>
              <a:ext cx="27550" cy="10200"/>
            </a:xfrm>
            <a:custGeom>
              <a:rect b="b" l="l" r="r" t="t"/>
              <a:pathLst>
                <a:path extrusionOk="0" h="408" w="1102">
                  <a:moveTo>
                    <a:pt x="75" y="1"/>
                  </a:moveTo>
                  <a:cubicBezTo>
                    <a:pt x="30" y="1"/>
                    <a:pt x="0" y="49"/>
                    <a:pt x="0" y="79"/>
                  </a:cubicBezTo>
                  <a:lnTo>
                    <a:pt x="0" y="329"/>
                  </a:lnTo>
                  <a:cubicBezTo>
                    <a:pt x="0" y="359"/>
                    <a:pt x="30" y="407"/>
                    <a:pt x="75" y="407"/>
                  </a:cubicBezTo>
                  <a:lnTo>
                    <a:pt x="1027" y="407"/>
                  </a:lnTo>
                  <a:cubicBezTo>
                    <a:pt x="1071" y="407"/>
                    <a:pt x="1101" y="359"/>
                    <a:pt x="1101" y="329"/>
                  </a:cubicBezTo>
                  <a:lnTo>
                    <a:pt x="1101" y="79"/>
                  </a:lnTo>
                  <a:cubicBezTo>
                    <a:pt x="1101" y="49"/>
                    <a:pt x="1071" y="1"/>
                    <a:pt x="1027" y="1"/>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33"/>
            <p:cNvSpPr/>
            <p:nvPr/>
          </p:nvSpPr>
          <p:spPr>
            <a:xfrm>
              <a:off x="497700" y="4223425"/>
              <a:ext cx="5175" cy="10550"/>
            </a:xfrm>
            <a:custGeom>
              <a:rect b="b" l="l" r="r" t="t"/>
              <a:pathLst>
                <a:path extrusionOk="0" h="422" w="207">
                  <a:moveTo>
                    <a:pt x="187" y="0"/>
                  </a:moveTo>
                  <a:cubicBezTo>
                    <a:pt x="187" y="0"/>
                    <a:pt x="173" y="0"/>
                    <a:pt x="173" y="15"/>
                  </a:cubicBezTo>
                  <a:lnTo>
                    <a:pt x="1" y="407"/>
                  </a:lnTo>
                  <a:cubicBezTo>
                    <a:pt x="1" y="422"/>
                    <a:pt x="1" y="422"/>
                    <a:pt x="20" y="422"/>
                  </a:cubicBezTo>
                  <a:lnTo>
                    <a:pt x="35" y="422"/>
                  </a:lnTo>
                  <a:lnTo>
                    <a:pt x="206" y="15"/>
                  </a:lnTo>
                  <a:cubicBezTo>
                    <a:pt x="206" y="15"/>
                    <a:pt x="206" y="0"/>
                    <a:pt x="187"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33"/>
            <p:cNvSpPr/>
            <p:nvPr/>
          </p:nvSpPr>
          <p:spPr>
            <a:xfrm>
              <a:off x="491550" y="4226600"/>
              <a:ext cx="10100" cy="3850"/>
            </a:xfrm>
            <a:custGeom>
              <a:rect b="b" l="l" r="r" t="t"/>
              <a:pathLst>
                <a:path extrusionOk="0" h="154" w="404">
                  <a:moveTo>
                    <a:pt x="374" y="0"/>
                  </a:moveTo>
                  <a:lnTo>
                    <a:pt x="1" y="123"/>
                  </a:lnTo>
                  <a:lnTo>
                    <a:pt x="1" y="138"/>
                  </a:lnTo>
                  <a:cubicBezTo>
                    <a:pt x="1" y="138"/>
                    <a:pt x="1" y="153"/>
                    <a:pt x="16" y="153"/>
                  </a:cubicBezTo>
                  <a:lnTo>
                    <a:pt x="389" y="30"/>
                  </a:lnTo>
                  <a:cubicBezTo>
                    <a:pt x="389" y="30"/>
                    <a:pt x="404" y="30"/>
                    <a:pt x="389" y="15"/>
                  </a:cubicBezTo>
                  <a:cubicBezTo>
                    <a:pt x="389" y="15"/>
                    <a:pt x="389" y="0"/>
                    <a:pt x="374" y="0"/>
                  </a:cubicBezTo>
                  <a:close/>
                </a:path>
              </a:pathLst>
            </a:custGeom>
            <a:solidFill>
              <a:srgbClr val="AADCE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64" name="Google Shape;1264;p33"/>
          <p:cNvSpPr/>
          <p:nvPr/>
        </p:nvSpPr>
        <p:spPr>
          <a:xfrm>
            <a:off x="1180013" y="7547225"/>
            <a:ext cx="1247100" cy="209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5" name="Google Shape;1265;p33"/>
          <p:cNvSpPr/>
          <p:nvPr/>
        </p:nvSpPr>
        <p:spPr>
          <a:xfrm flipH="1" rot="10800000">
            <a:off x="3603214" y="9313959"/>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66" name="Google Shape;1266;p33"/>
          <p:cNvCxnSpPr>
            <a:stCxn id="1265" idx="1"/>
            <a:endCxn id="1264" idx="3"/>
          </p:cNvCxnSpPr>
          <p:nvPr/>
        </p:nvCxnSpPr>
        <p:spPr>
          <a:xfrm rot="10800000">
            <a:off x="2427214" y="8596959"/>
            <a:ext cx="1176000" cy="8739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1267" name="Google Shape;1267;p33"/>
          <p:cNvSpPr txBox="1"/>
          <p:nvPr/>
        </p:nvSpPr>
        <p:spPr>
          <a:xfrm rot="-2067">
            <a:off x="3660341" y="9269842"/>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02</a:t>
            </a:r>
            <a:endParaRPr b="1" sz="2400">
              <a:solidFill>
                <a:srgbClr val="006D77"/>
              </a:solidFill>
              <a:latin typeface="Pathway Gothic One"/>
              <a:ea typeface="Pathway Gothic One"/>
              <a:cs typeface="Pathway Gothic One"/>
              <a:sym typeface="Pathway Gothic One"/>
            </a:endParaRPr>
          </a:p>
        </p:txBody>
      </p:sp>
      <p:sp>
        <p:nvSpPr>
          <p:cNvPr id="1268" name="Google Shape;1268;p33"/>
          <p:cNvSpPr/>
          <p:nvPr/>
        </p:nvSpPr>
        <p:spPr>
          <a:xfrm>
            <a:off x="3603214" y="7681436"/>
            <a:ext cx="613200" cy="3138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269" name="Google Shape;1269;p33"/>
          <p:cNvCxnSpPr>
            <a:stCxn id="1268" idx="1"/>
            <a:endCxn id="1264" idx="3"/>
          </p:cNvCxnSpPr>
          <p:nvPr/>
        </p:nvCxnSpPr>
        <p:spPr>
          <a:xfrm flipH="1">
            <a:off x="2427214" y="7838336"/>
            <a:ext cx="1176000" cy="758700"/>
          </a:xfrm>
          <a:prstGeom prst="curvedConnector3">
            <a:avLst>
              <a:gd fmla="val 50004" name="adj1"/>
            </a:avLst>
          </a:prstGeom>
          <a:noFill/>
          <a:ln cap="flat" cmpd="sng" w="19050">
            <a:solidFill>
              <a:srgbClr val="9DE2DE"/>
            </a:solidFill>
            <a:prstDash val="dash"/>
            <a:round/>
            <a:headEnd len="med" w="med" type="none"/>
            <a:tailEnd len="med" w="med" type="none"/>
          </a:ln>
        </p:spPr>
      </p:cxnSp>
      <p:sp>
        <p:nvSpPr>
          <p:cNvPr id="1270" name="Google Shape;1270;p33"/>
          <p:cNvSpPr txBox="1"/>
          <p:nvPr/>
        </p:nvSpPr>
        <p:spPr>
          <a:xfrm flipH="1">
            <a:off x="3660257" y="7637276"/>
            <a:ext cx="498900" cy="4020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2400">
                <a:solidFill>
                  <a:srgbClr val="006D77"/>
                </a:solidFill>
                <a:latin typeface="Pathway Gothic One"/>
                <a:ea typeface="Pathway Gothic One"/>
                <a:cs typeface="Pathway Gothic One"/>
                <a:sym typeface="Pathway Gothic One"/>
              </a:rPr>
              <a:t>01</a:t>
            </a:r>
            <a:endParaRPr b="1" sz="2400">
              <a:solidFill>
                <a:srgbClr val="006D77"/>
              </a:solidFill>
              <a:latin typeface="Pathway Gothic One"/>
              <a:ea typeface="Pathway Gothic One"/>
              <a:cs typeface="Pathway Gothic One"/>
              <a:sym typeface="Pathway Gothic One"/>
            </a:endParaRPr>
          </a:p>
        </p:txBody>
      </p:sp>
      <p:sp>
        <p:nvSpPr>
          <p:cNvPr id="1271" name="Google Shape;1271;p33"/>
          <p:cNvSpPr txBox="1"/>
          <p:nvPr/>
        </p:nvSpPr>
        <p:spPr>
          <a:xfrm>
            <a:off x="4037725" y="9034175"/>
            <a:ext cx="2594700" cy="657900"/>
          </a:xfrm>
          <a:prstGeom prst="rect">
            <a:avLst/>
          </a:prstGeom>
          <a:noFill/>
          <a:ln>
            <a:noFill/>
          </a:ln>
        </p:spPr>
        <p:txBody>
          <a:bodyPr anchorCtr="0" anchor="t" bIns="91425" lIns="91425" spcFirstLastPara="1" rIns="91425" wrap="square" tIns="91425">
            <a:noAutofit/>
          </a:bodyPr>
          <a:lstStyle/>
          <a:p>
            <a:pPr indent="-298450" lvl="0" marL="5400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Extra-peritoneal:</a:t>
            </a:r>
            <a:endParaRPr b="1" sz="1100">
              <a:solidFill>
                <a:schemeClr val="dk1"/>
              </a:solidFill>
              <a:latin typeface="Mada"/>
              <a:ea typeface="Mada"/>
              <a:cs typeface="Mada"/>
              <a:sym typeface="Mada"/>
            </a:endParaRPr>
          </a:p>
          <a:p>
            <a:pPr indent="-159849" lvl="1"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Bladder drainage +++++  </a:t>
            </a:r>
            <a:r>
              <a:rPr lang="en-GB" sz="1100">
                <a:solidFill>
                  <a:srgbClr val="6AA84F"/>
                </a:solidFill>
                <a:latin typeface="Mada"/>
                <a:ea typeface="Mada"/>
                <a:cs typeface="Mada"/>
                <a:sym typeface="Mada"/>
              </a:rPr>
              <a:t>(Usually Observational)</a:t>
            </a:r>
            <a:endParaRPr sz="1100">
              <a:solidFill>
                <a:srgbClr val="6AA84F"/>
              </a:solidFill>
              <a:latin typeface="Mada"/>
              <a:ea typeface="Mada"/>
              <a:cs typeface="Mada"/>
              <a:sym typeface="Mada"/>
            </a:endParaRPr>
          </a:p>
          <a:p>
            <a:pPr indent="-159849" lvl="1" marL="7199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Open repair + </a:t>
            </a:r>
            <a:r>
              <a:rPr lang="en-GB" sz="1100">
                <a:solidFill>
                  <a:srgbClr val="6AA84F"/>
                </a:solidFill>
                <a:latin typeface="Mada"/>
                <a:ea typeface="Mada"/>
                <a:cs typeface="Mada"/>
                <a:sym typeface="Mada"/>
              </a:rPr>
              <a:t>(If not healed after 2 or 3 weeks)</a:t>
            </a:r>
            <a:endParaRPr sz="1100">
              <a:solidFill>
                <a:srgbClr val="6AA84F"/>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1272" name="Google Shape;1272;p33"/>
          <p:cNvSpPr txBox="1"/>
          <p:nvPr/>
        </p:nvSpPr>
        <p:spPr>
          <a:xfrm>
            <a:off x="4148150" y="7188100"/>
            <a:ext cx="2712300" cy="1243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Intra-peritoneal:</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By open repai</a:t>
            </a:r>
            <a:r>
              <a:rPr lang="en-GB" sz="1100">
                <a:solidFill>
                  <a:schemeClr val="dk1"/>
                </a:solidFill>
                <a:latin typeface="Mada"/>
                <a:ea typeface="Mada"/>
                <a:cs typeface="Mada"/>
                <a:sym typeface="Mada"/>
              </a:rPr>
              <a:t>r…</a:t>
            </a:r>
            <a:r>
              <a:rPr b="1" lang="en-GB" sz="1100">
                <a:solidFill>
                  <a:schemeClr val="dk1"/>
                </a:solidFill>
                <a:latin typeface="Mada"/>
                <a:ea typeface="Mada"/>
                <a:cs typeface="Mada"/>
                <a:sym typeface="Mada"/>
              </a:rPr>
              <a:t>why?</a:t>
            </a:r>
            <a:endParaRPr b="1" sz="1100">
              <a:solidFill>
                <a:schemeClr val="dk1"/>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If you left it it may cause sepsis.</a:t>
            </a:r>
            <a:endParaRPr sz="1100">
              <a:solidFill>
                <a:srgbClr val="6AA84F"/>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Unlikely to heal spontaneously.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large</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Leakage causes peritonitis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Associated other organ injury.</a:t>
            </a:r>
            <a:endParaRPr sz="1100">
              <a:latin typeface="Mada"/>
              <a:ea typeface="Mada"/>
              <a:cs typeface="Mada"/>
              <a:sym typeface="Mada"/>
            </a:endParaRPr>
          </a:p>
        </p:txBody>
      </p:sp>
      <p:grpSp>
        <p:nvGrpSpPr>
          <p:cNvPr id="1273" name="Google Shape;1273;p33"/>
          <p:cNvGrpSpPr/>
          <p:nvPr/>
        </p:nvGrpSpPr>
        <p:grpSpPr>
          <a:xfrm>
            <a:off x="819155" y="7177970"/>
            <a:ext cx="467149" cy="476434"/>
            <a:chOff x="2410712" y="2415450"/>
            <a:chExt cx="312600" cy="312600"/>
          </a:xfrm>
        </p:grpSpPr>
        <p:sp>
          <p:nvSpPr>
            <p:cNvPr id="1274" name="Google Shape;1274;p33"/>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5" name="Google Shape;1275;p33"/>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76" name="Google Shape;1276;p33"/>
          <p:cNvSpPr txBox="1"/>
          <p:nvPr/>
        </p:nvSpPr>
        <p:spPr>
          <a:xfrm>
            <a:off x="1276522" y="7204725"/>
            <a:ext cx="24666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Treatment</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277" name="Google Shape;1277;p33"/>
          <p:cNvSpPr txBox="1"/>
          <p:nvPr/>
        </p:nvSpPr>
        <p:spPr>
          <a:xfrm flipH="1">
            <a:off x="2301251" y="4771448"/>
            <a:ext cx="401700" cy="404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lang="en-GB" sz="2200">
                <a:solidFill>
                  <a:srgbClr val="006D77"/>
                </a:solidFill>
                <a:latin typeface="Pathway Gothic One"/>
                <a:ea typeface="Pathway Gothic One"/>
                <a:cs typeface="Pathway Gothic One"/>
                <a:sym typeface="Pathway Gothic One"/>
              </a:rPr>
              <a:t>01</a:t>
            </a:r>
            <a:endParaRPr sz="2200">
              <a:solidFill>
                <a:srgbClr val="006D77"/>
              </a:solidFill>
              <a:latin typeface="Pathway Gothic One"/>
              <a:ea typeface="Pathway Gothic One"/>
              <a:cs typeface="Pathway Gothic One"/>
              <a:sym typeface="Pathway Gothic One"/>
            </a:endParaRPr>
          </a:p>
        </p:txBody>
      </p:sp>
      <p:sp>
        <p:nvSpPr>
          <p:cNvPr id="1278" name="Google Shape;1278;p33"/>
          <p:cNvSpPr txBox="1"/>
          <p:nvPr/>
        </p:nvSpPr>
        <p:spPr>
          <a:xfrm>
            <a:off x="531950" y="5754500"/>
            <a:ext cx="1959000" cy="16713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6AA84F"/>
              </a:buClr>
              <a:buSzPts val="1000"/>
              <a:buFont typeface="Mada"/>
              <a:buChar char="●"/>
            </a:pPr>
            <a:r>
              <a:rPr b="1" lang="en-GB" sz="1000">
                <a:solidFill>
                  <a:srgbClr val="6AA84F"/>
                </a:solidFill>
                <a:latin typeface="Mada"/>
                <a:ea typeface="Mada"/>
                <a:cs typeface="Mada"/>
                <a:sym typeface="Mada"/>
              </a:rPr>
              <a:t>intra-peritoneal rupture symptoms</a:t>
            </a:r>
            <a:r>
              <a:rPr lang="en-GB" sz="1000">
                <a:solidFill>
                  <a:srgbClr val="6AA84F"/>
                </a:solidFill>
                <a:latin typeface="Mada"/>
                <a:ea typeface="Mada"/>
                <a:cs typeface="Mada"/>
                <a:sym typeface="Mada"/>
              </a:rPr>
              <a:t>: The urine will leak to the intra-peritoneal space and cause </a:t>
            </a:r>
            <a:endParaRPr sz="1000">
              <a:solidFill>
                <a:srgbClr val="6AA84F"/>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1- Ileus 2-Localized peritonitis.</a:t>
            </a:r>
            <a:endParaRPr sz="1000">
              <a:solidFill>
                <a:srgbClr val="6AA84F"/>
              </a:solidFill>
              <a:latin typeface="Mada"/>
              <a:ea typeface="Mada"/>
              <a:cs typeface="Mada"/>
              <a:sym typeface="Mada"/>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2" name="Shape 1282"/>
        <p:cNvGrpSpPr/>
        <p:nvPr/>
      </p:nvGrpSpPr>
      <p:grpSpPr>
        <a:xfrm>
          <a:off x="0" y="0"/>
          <a:ext cx="0" cy="0"/>
          <a:chOff x="0" y="0"/>
          <a:chExt cx="0" cy="0"/>
        </a:xfrm>
      </p:grpSpPr>
      <p:sp>
        <p:nvSpPr>
          <p:cNvPr id="1283" name="Google Shape;1283;p34"/>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84" name="Google Shape;1284;p34"/>
          <p:cNvCxnSpPr/>
          <p:nvPr/>
        </p:nvCxnSpPr>
        <p:spPr>
          <a:xfrm>
            <a:off x="556800" y="827625"/>
            <a:ext cx="6502500" cy="0"/>
          </a:xfrm>
          <a:prstGeom prst="straightConnector1">
            <a:avLst/>
          </a:prstGeom>
          <a:noFill/>
          <a:ln cap="flat" cmpd="sng" w="19050">
            <a:solidFill>
              <a:srgbClr val="83C5BE"/>
            </a:solidFill>
            <a:prstDash val="solid"/>
            <a:round/>
            <a:headEnd len="med" w="med" type="oval"/>
            <a:tailEnd len="med" w="med" type="oval"/>
          </a:ln>
        </p:spPr>
      </p:cxnSp>
      <p:sp>
        <p:nvSpPr>
          <p:cNvPr id="1285" name="Google Shape;1285;p34"/>
          <p:cNvSpPr txBox="1"/>
          <p:nvPr/>
        </p:nvSpPr>
        <p:spPr>
          <a:xfrm>
            <a:off x="155162" y="338191"/>
            <a:ext cx="72786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Traumatic Urological Emergencies: </a:t>
            </a:r>
            <a:r>
              <a:rPr b="1" lang="en-GB" sz="2200">
                <a:solidFill>
                  <a:srgbClr val="006D77"/>
                </a:solidFill>
                <a:highlight>
                  <a:srgbClr val="EDF9F9"/>
                </a:highlight>
                <a:latin typeface="Lora"/>
                <a:ea typeface="Lora"/>
                <a:cs typeface="Lora"/>
                <a:sym typeface="Lora"/>
              </a:rPr>
              <a:t>Urethral Injuries</a:t>
            </a:r>
            <a:endParaRPr b="1" sz="2200">
              <a:solidFill>
                <a:srgbClr val="006D77"/>
              </a:solidFill>
              <a:highlight>
                <a:srgbClr val="EDF9F9"/>
              </a:highlight>
              <a:latin typeface="Lora"/>
              <a:ea typeface="Lora"/>
              <a:cs typeface="Lora"/>
              <a:sym typeface="Lora"/>
            </a:endParaRPr>
          </a:p>
          <a:p>
            <a:pPr indent="0" lvl="0" marL="0" rtl="0" algn="ctr">
              <a:spcBef>
                <a:spcPts val="0"/>
              </a:spcBef>
              <a:spcAft>
                <a:spcPts val="0"/>
              </a:spcAft>
              <a:buClr>
                <a:srgbClr val="000000"/>
              </a:buClr>
              <a:buSzPts val="2200"/>
              <a:buFont typeface="Arial"/>
              <a:buNone/>
            </a:pPr>
            <a:r>
              <a:t/>
            </a:r>
            <a:endParaRPr b="1" sz="2200">
              <a:solidFill>
                <a:srgbClr val="006D77"/>
              </a:solidFill>
              <a:latin typeface="Lora"/>
              <a:ea typeface="Lora"/>
              <a:cs typeface="Lora"/>
              <a:sym typeface="Lora"/>
            </a:endParaRPr>
          </a:p>
          <a:p>
            <a:pPr indent="0" lvl="0" marL="0" rtl="0" algn="ctr">
              <a:spcBef>
                <a:spcPts val="0"/>
              </a:spcBef>
              <a:spcAft>
                <a:spcPts val="0"/>
              </a:spcAft>
              <a:buClr>
                <a:srgbClr val="000000"/>
              </a:buClr>
              <a:buSzPts val="2200"/>
              <a:buFont typeface="Arial"/>
              <a:buNone/>
            </a:pPr>
            <a:r>
              <a:t/>
            </a:r>
            <a:endParaRPr b="1" sz="2200">
              <a:solidFill>
                <a:srgbClr val="006D77"/>
              </a:solidFill>
              <a:latin typeface="Lora"/>
              <a:ea typeface="Lora"/>
              <a:cs typeface="Lora"/>
              <a:sym typeface="Lora"/>
            </a:endParaRPr>
          </a:p>
        </p:txBody>
      </p:sp>
      <p:cxnSp>
        <p:nvCxnSpPr>
          <p:cNvPr id="1286" name="Google Shape;1286;p34"/>
          <p:cNvCxnSpPr/>
          <p:nvPr/>
        </p:nvCxnSpPr>
        <p:spPr>
          <a:xfrm>
            <a:off x="2510311" y="2257375"/>
            <a:ext cx="2568300" cy="0"/>
          </a:xfrm>
          <a:prstGeom prst="straightConnector1">
            <a:avLst/>
          </a:prstGeom>
          <a:noFill/>
          <a:ln cap="flat" cmpd="sng" w="28575">
            <a:solidFill>
              <a:srgbClr val="0C4F72"/>
            </a:solidFill>
            <a:prstDash val="solid"/>
            <a:round/>
            <a:headEnd len="med" w="med" type="none"/>
            <a:tailEnd len="med" w="med" type="none"/>
          </a:ln>
        </p:spPr>
      </p:cxnSp>
      <p:cxnSp>
        <p:nvCxnSpPr>
          <p:cNvPr id="1287" name="Google Shape;1287;p34"/>
          <p:cNvCxnSpPr/>
          <p:nvPr/>
        </p:nvCxnSpPr>
        <p:spPr>
          <a:xfrm rot="10800000">
            <a:off x="3774575" y="2243750"/>
            <a:ext cx="0" cy="410100"/>
          </a:xfrm>
          <a:prstGeom prst="straightConnector1">
            <a:avLst/>
          </a:prstGeom>
          <a:noFill/>
          <a:ln cap="flat" cmpd="sng" w="28575">
            <a:solidFill>
              <a:srgbClr val="0C4F72"/>
            </a:solidFill>
            <a:prstDash val="solid"/>
            <a:round/>
            <a:headEnd len="med" w="med" type="none"/>
            <a:tailEnd len="med" w="med" type="none"/>
          </a:ln>
        </p:spPr>
      </p:cxnSp>
      <p:grpSp>
        <p:nvGrpSpPr>
          <p:cNvPr id="1288" name="Google Shape;1288;p34"/>
          <p:cNvGrpSpPr/>
          <p:nvPr/>
        </p:nvGrpSpPr>
        <p:grpSpPr>
          <a:xfrm rot="5400000">
            <a:off x="5363664" y="1606356"/>
            <a:ext cx="846943" cy="92825"/>
            <a:chOff x="5119825" y="1558875"/>
            <a:chExt cx="703675" cy="116075"/>
          </a:xfrm>
        </p:grpSpPr>
        <p:sp>
          <p:nvSpPr>
            <p:cNvPr id="1289" name="Google Shape;1289;p34"/>
            <p:cNvSpPr/>
            <p:nvPr/>
          </p:nvSpPr>
          <p:spPr>
            <a:xfrm>
              <a:off x="5119825" y="1558875"/>
              <a:ext cx="703675" cy="110000"/>
            </a:xfrm>
            <a:custGeom>
              <a:rect b="b" l="l" r="r" t="t"/>
              <a:pathLst>
                <a:path extrusionOk="0" h="4400" w="28147">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290" name="Google Shape;1290;p34"/>
            <p:cNvSpPr/>
            <p:nvPr/>
          </p:nvSpPr>
          <p:spPr>
            <a:xfrm>
              <a:off x="5119825" y="1625325"/>
              <a:ext cx="703675" cy="49625"/>
            </a:xfrm>
            <a:custGeom>
              <a:rect b="b" l="l" r="r" t="t"/>
              <a:pathLst>
                <a:path extrusionOk="0" h="1985" w="28147">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291" name="Google Shape;1291;p34"/>
            <p:cNvSpPr/>
            <p:nvPr/>
          </p:nvSpPr>
          <p:spPr>
            <a:xfrm>
              <a:off x="5119839" y="1590225"/>
              <a:ext cx="703650" cy="22600"/>
            </a:xfrm>
            <a:custGeom>
              <a:rect b="b" l="l" r="r" t="t"/>
              <a:pathLst>
                <a:path extrusionOk="0" h="904" w="28146">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grpSp>
      <p:grpSp>
        <p:nvGrpSpPr>
          <p:cNvPr id="1292" name="Google Shape;1292;p34"/>
          <p:cNvGrpSpPr/>
          <p:nvPr/>
        </p:nvGrpSpPr>
        <p:grpSpPr>
          <a:xfrm rot="5400000">
            <a:off x="1317122" y="1606369"/>
            <a:ext cx="846943" cy="92825"/>
            <a:chOff x="5119825" y="1558875"/>
            <a:chExt cx="703675" cy="116075"/>
          </a:xfrm>
        </p:grpSpPr>
        <p:sp>
          <p:nvSpPr>
            <p:cNvPr id="1293" name="Google Shape;1293;p34"/>
            <p:cNvSpPr/>
            <p:nvPr/>
          </p:nvSpPr>
          <p:spPr>
            <a:xfrm>
              <a:off x="5119825" y="1558875"/>
              <a:ext cx="703675" cy="110000"/>
            </a:xfrm>
            <a:custGeom>
              <a:rect b="b" l="l" r="r" t="t"/>
              <a:pathLst>
                <a:path extrusionOk="0" h="4400" w="28147">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294" name="Google Shape;1294;p34"/>
            <p:cNvSpPr/>
            <p:nvPr/>
          </p:nvSpPr>
          <p:spPr>
            <a:xfrm>
              <a:off x="5119825" y="1625325"/>
              <a:ext cx="703675" cy="49625"/>
            </a:xfrm>
            <a:custGeom>
              <a:rect b="b" l="l" r="r" t="t"/>
              <a:pathLst>
                <a:path extrusionOk="0" h="1985" w="28147">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295" name="Google Shape;1295;p34"/>
            <p:cNvSpPr/>
            <p:nvPr/>
          </p:nvSpPr>
          <p:spPr>
            <a:xfrm>
              <a:off x="5119839" y="1590225"/>
              <a:ext cx="703650" cy="22600"/>
            </a:xfrm>
            <a:custGeom>
              <a:rect b="b" l="l" r="r" t="t"/>
              <a:pathLst>
                <a:path extrusionOk="0" h="904" w="28146">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grpSp>
      <p:pic>
        <p:nvPicPr>
          <p:cNvPr id="1296" name="Google Shape;1296;p34"/>
          <p:cNvPicPr preferRelativeResize="0"/>
          <p:nvPr/>
        </p:nvPicPr>
        <p:blipFill>
          <a:blip r:embed="rId3">
            <a:alphaModFix/>
          </a:blip>
          <a:stretch>
            <a:fillRect/>
          </a:stretch>
        </p:blipFill>
        <p:spPr>
          <a:xfrm>
            <a:off x="1902477" y="1320074"/>
            <a:ext cx="1065024" cy="756175"/>
          </a:xfrm>
          <a:prstGeom prst="rect">
            <a:avLst/>
          </a:prstGeom>
          <a:noFill/>
          <a:ln>
            <a:noFill/>
          </a:ln>
        </p:spPr>
      </p:pic>
      <p:pic>
        <p:nvPicPr>
          <p:cNvPr id="1297" name="Google Shape;1297;p34"/>
          <p:cNvPicPr preferRelativeResize="0"/>
          <p:nvPr/>
        </p:nvPicPr>
        <p:blipFill>
          <a:blip r:embed="rId4">
            <a:alphaModFix/>
          </a:blip>
          <a:stretch>
            <a:fillRect/>
          </a:stretch>
        </p:blipFill>
        <p:spPr>
          <a:xfrm>
            <a:off x="2967500" y="1274680"/>
            <a:ext cx="785540" cy="756175"/>
          </a:xfrm>
          <a:prstGeom prst="rect">
            <a:avLst/>
          </a:prstGeom>
          <a:noFill/>
          <a:ln>
            <a:noFill/>
          </a:ln>
        </p:spPr>
      </p:pic>
      <p:pic>
        <p:nvPicPr>
          <p:cNvPr id="1298" name="Google Shape;1298;p34"/>
          <p:cNvPicPr preferRelativeResize="0"/>
          <p:nvPr/>
        </p:nvPicPr>
        <p:blipFill>
          <a:blip r:embed="rId5">
            <a:alphaModFix/>
          </a:blip>
          <a:stretch>
            <a:fillRect/>
          </a:stretch>
        </p:blipFill>
        <p:spPr>
          <a:xfrm>
            <a:off x="3782975" y="1320068"/>
            <a:ext cx="871671" cy="756175"/>
          </a:xfrm>
          <a:prstGeom prst="rect">
            <a:avLst/>
          </a:prstGeom>
          <a:noFill/>
          <a:ln>
            <a:noFill/>
          </a:ln>
        </p:spPr>
      </p:pic>
      <p:pic>
        <p:nvPicPr>
          <p:cNvPr id="1299" name="Google Shape;1299;p34"/>
          <p:cNvPicPr preferRelativeResize="0"/>
          <p:nvPr/>
        </p:nvPicPr>
        <p:blipFill>
          <a:blip r:embed="rId6">
            <a:alphaModFix/>
          </a:blip>
          <a:stretch>
            <a:fillRect/>
          </a:stretch>
        </p:blipFill>
        <p:spPr>
          <a:xfrm>
            <a:off x="4773790" y="1320067"/>
            <a:ext cx="871675" cy="725747"/>
          </a:xfrm>
          <a:prstGeom prst="rect">
            <a:avLst/>
          </a:prstGeom>
          <a:noFill/>
          <a:ln>
            <a:noFill/>
          </a:ln>
        </p:spPr>
      </p:pic>
      <p:sp>
        <p:nvSpPr>
          <p:cNvPr id="1300" name="Google Shape;1300;p34"/>
          <p:cNvSpPr/>
          <p:nvPr/>
        </p:nvSpPr>
        <p:spPr>
          <a:xfrm>
            <a:off x="561800" y="2926725"/>
            <a:ext cx="6428700" cy="43545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301" name="Google Shape;1301;p34"/>
          <p:cNvSpPr/>
          <p:nvPr/>
        </p:nvSpPr>
        <p:spPr>
          <a:xfrm>
            <a:off x="514750" y="2744225"/>
            <a:ext cx="555300" cy="3294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1</a:t>
            </a:r>
            <a:endParaRPr b="1" i="0" sz="2600" u="none" cap="none" strike="noStrike">
              <a:solidFill>
                <a:srgbClr val="576C77"/>
              </a:solidFill>
              <a:latin typeface="Alegreya"/>
              <a:ea typeface="Alegreya"/>
              <a:cs typeface="Alegreya"/>
              <a:sym typeface="Alegreya"/>
            </a:endParaRPr>
          </a:p>
        </p:txBody>
      </p:sp>
      <p:sp>
        <p:nvSpPr>
          <p:cNvPr id="1302" name="Google Shape;1302;p34"/>
          <p:cNvSpPr/>
          <p:nvPr/>
        </p:nvSpPr>
        <p:spPr>
          <a:xfrm>
            <a:off x="1069995" y="2773300"/>
            <a:ext cx="57039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Anterior urethral injuries</a:t>
            </a:r>
            <a:endParaRPr sz="1800">
              <a:latin typeface="Lora"/>
              <a:ea typeface="Lora"/>
              <a:cs typeface="Lora"/>
              <a:sym typeface="Lora"/>
            </a:endParaRPr>
          </a:p>
        </p:txBody>
      </p:sp>
      <p:sp>
        <p:nvSpPr>
          <p:cNvPr id="1303" name="Google Shape;1303;p34"/>
          <p:cNvSpPr/>
          <p:nvPr/>
        </p:nvSpPr>
        <p:spPr>
          <a:xfrm>
            <a:off x="679100" y="3157257"/>
            <a:ext cx="4399500" cy="4617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Rare</a:t>
            </a:r>
            <a:endParaRPr b="1" sz="1100">
              <a:solidFill>
                <a:schemeClr val="dk1"/>
              </a:solidFill>
              <a:latin typeface="Mada"/>
              <a:ea typeface="Mada"/>
              <a:cs typeface="Mada"/>
              <a:sym typeface="Mada"/>
            </a:endParaRPr>
          </a:p>
          <a:p>
            <a:pPr indent="-298450" lvl="0" marL="457200" rtl="0" algn="l">
              <a:lnSpc>
                <a:spcPct val="100000"/>
              </a:lnSpc>
              <a:spcBef>
                <a:spcPts val="0"/>
              </a:spcBef>
              <a:spcAft>
                <a:spcPts val="0"/>
              </a:spcAft>
              <a:buClr>
                <a:srgbClr val="6AA84F"/>
              </a:buClr>
              <a:buSzPts val="1100"/>
              <a:buFont typeface="Mada"/>
              <a:buChar char="●"/>
            </a:pPr>
            <a:r>
              <a:rPr lang="en-GB" sz="1100">
                <a:solidFill>
                  <a:srgbClr val="6AA84F"/>
                </a:solidFill>
                <a:highlight>
                  <a:srgbClr val="FFFFFF"/>
                </a:highlight>
                <a:latin typeface="Mada"/>
                <a:ea typeface="Mada"/>
                <a:cs typeface="Mada"/>
                <a:sym typeface="Mada"/>
              </a:rPr>
              <a:t>Injury of Penile and bulbous urethra (look at picture A)</a:t>
            </a:r>
            <a:endParaRPr b="1" sz="1100">
              <a:solidFill>
                <a:srgbClr val="6AA84F"/>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The majority is a result of a </a:t>
            </a:r>
            <a:r>
              <a:rPr b="1" lang="en-GB" sz="1100">
                <a:solidFill>
                  <a:srgbClr val="FF0000"/>
                </a:solidFill>
                <a:latin typeface="Mada"/>
                <a:ea typeface="Mada"/>
                <a:cs typeface="Mada"/>
                <a:sym typeface="Mada"/>
              </a:rPr>
              <a:t>straddle injury in boys </a:t>
            </a:r>
            <a:r>
              <a:rPr lang="en-GB" sz="1100">
                <a:solidFill>
                  <a:srgbClr val="6AA84F"/>
                </a:solidFill>
                <a:latin typeface="Mada"/>
                <a:ea typeface="Mada"/>
                <a:cs typeface="Mada"/>
                <a:sym typeface="Mada"/>
              </a:rPr>
              <a:t>(children who learn to bike &amp; Skewers )</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or men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Direct injuries to the penis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Penile fractures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Inflating a catheter balloon</a:t>
            </a:r>
            <a:r>
              <a:rPr lang="en-GB" sz="1100">
                <a:solidFill>
                  <a:schemeClr val="dk1"/>
                </a:solidFill>
                <a:latin typeface="Mada"/>
                <a:ea typeface="Mada"/>
                <a:cs typeface="Mada"/>
                <a:sym typeface="Mada"/>
              </a:rPr>
              <a:t> in the anterior urethra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Penetrating injuries by gunshot wounds.</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It can also be  caused by sexually transmitted diseases </a:t>
            </a:r>
            <a:endParaRPr sz="1100">
              <a:solidFill>
                <a:srgbClr val="6AA84F"/>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1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latin typeface="Mada"/>
              <a:ea typeface="Mada"/>
              <a:cs typeface="Mada"/>
              <a:sym typeface="Mada"/>
            </a:endParaRPr>
          </a:p>
        </p:txBody>
      </p:sp>
      <p:sp>
        <p:nvSpPr>
          <p:cNvPr id="1304" name="Google Shape;1304;p34"/>
          <p:cNvSpPr/>
          <p:nvPr/>
        </p:nvSpPr>
        <p:spPr>
          <a:xfrm>
            <a:off x="757713" y="4834700"/>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34"/>
          <p:cNvSpPr/>
          <p:nvPr/>
        </p:nvSpPr>
        <p:spPr>
          <a:xfrm>
            <a:off x="731425" y="4810616"/>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1306" name="Google Shape;1306;p34"/>
          <p:cNvSpPr/>
          <p:nvPr/>
        </p:nvSpPr>
        <p:spPr>
          <a:xfrm>
            <a:off x="768188" y="4944116"/>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1307" name="Google Shape;1307;p34"/>
          <p:cNvSpPr/>
          <p:nvPr/>
        </p:nvSpPr>
        <p:spPr>
          <a:xfrm>
            <a:off x="1536801" y="4815920"/>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308" name="Google Shape;1308;p34"/>
          <p:cNvSpPr/>
          <p:nvPr/>
        </p:nvSpPr>
        <p:spPr>
          <a:xfrm>
            <a:off x="3702992" y="4784973"/>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309" name="Google Shape;1309;p34"/>
          <p:cNvSpPr/>
          <p:nvPr/>
        </p:nvSpPr>
        <p:spPr>
          <a:xfrm>
            <a:off x="6293113" y="4748545"/>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pic>
        <p:nvPicPr>
          <p:cNvPr id="1310" name="Google Shape;1310;p34"/>
          <p:cNvPicPr preferRelativeResize="0"/>
          <p:nvPr/>
        </p:nvPicPr>
        <p:blipFill>
          <a:blip r:embed="rId7">
            <a:alphaModFix/>
          </a:blip>
          <a:stretch>
            <a:fillRect/>
          </a:stretch>
        </p:blipFill>
        <p:spPr>
          <a:xfrm>
            <a:off x="5078591" y="3334141"/>
            <a:ext cx="1774886" cy="703425"/>
          </a:xfrm>
          <a:prstGeom prst="rect">
            <a:avLst/>
          </a:prstGeom>
          <a:noFill/>
          <a:ln>
            <a:noFill/>
          </a:ln>
        </p:spPr>
      </p:pic>
      <p:sp>
        <p:nvSpPr>
          <p:cNvPr id="1311" name="Google Shape;1311;p34"/>
          <p:cNvSpPr txBox="1"/>
          <p:nvPr/>
        </p:nvSpPr>
        <p:spPr>
          <a:xfrm>
            <a:off x="2777743" y="5167120"/>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Signs &amp; Symptoms</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312" name="Google Shape;1312;p34"/>
          <p:cNvSpPr txBox="1"/>
          <p:nvPr/>
        </p:nvSpPr>
        <p:spPr>
          <a:xfrm>
            <a:off x="1451650" y="5576168"/>
            <a:ext cx="4732200" cy="1218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solidFill>
                  <a:srgbClr val="FF0000"/>
                </a:solidFill>
                <a:latin typeface="Mada"/>
                <a:ea typeface="Mada"/>
                <a:cs typeface="Mada"/>
                <a:sym typeface="Mada"/>
              </a:rPr>
              <a:t>Meatal Bleeding</a:t>
            </a:r>
            <a:r>
              <a:rPr lang="en-GB" sz="1100">
                <a:solidFill>
                  <a:schemeClr val="dk1"/>
                </a:solidFill>
                <a:latin typeface="Mada"/>
                <a:ea typeface="Mada"/>
                <a:cs typeface="Mada"/>
                <a:sym typeface="Mada"/>
              </a:rPr>
              <a:t> </a:t>
            </a:r>
            <a:r>
              <a:rPr lang="en-GB" sz="1100">
                <a:solidFill>
                  <a:srgbClr val="B7B7B7"/>
                </a:solidFill>
                <a:latin typeface="Mada"/>
                <a:ea typeface="Mada"/>
                <a:cs typeface="Mada"/>
                <a:sym typeface="Mada"/>
              </a:rPr>
              <a:t>(From external meatus)</a:t>
            </a:r>
            <a:endParaRPr sz="1100">
              <a:solidFill>
                <a:srgbClr val="B7B7B7"/>
              </a:solidFill>
              <a:latin typeface="Mada"/>
              <a:ea typeface="Mada"/>
              <a:cs typeface="Mada"/>
              <a:sym typeface="Mada"/>
            </a:endParaRPr>
          </a:p>
          <a:p>
            <a:pPr indent="-298450" lvl="1" marL="9144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Meatal bleeding is an alarming symptoms, </a:t>
            </a:r>
            <a:r>
              <a:rPr lang="en-GB" sz="1100">
                <a:solidFill>
                  <a:srgbClr val="CC0000"/>
                </a:solidFill>
                <a:latin typeface="Mada"/>
                <a:ea typeface="Mada"/>
                <a:cs typeface="Mada"/>
                <a:sym typeface="Mada"/>
              </a:rPr>
              <a:t>don’t insert a Foley  catheter in patient with meatal bleeding</a:t>
            </a:r>
            <a:endParaRPr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Difficulty in passing urine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Frank haematuria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Hematoma may accumulate around the site of the rupture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Penile swelling</a:t>
            </a:r>
            <a:endParaRPr sz="1100">
              <a:solidFill>
                <a:schemeClr val="dk1"/>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With\ or without urinary retention.</a:t>
            </a:r>
            <a:endParaRPr sz="1100">
              <a:solidFill>
                <a:srgbClr val="6AA84F"/>
              </a:solidFill>
              <a:latin typeface="Mada"/>
              <a:ea typeface="Mada"/>
              <a:cs typeface="Mada"/>
              <a:sym typeface="Mada"/>
            </a:endParaRPr>
          </a:p>
          <a:p>
            <a:pPr indent="0" lvl="0" marL="457200" rtl="0" algn="l">
              <a:spcBef>
                <a:spcPts val="0"/>
              </a:spcBef>
              <a:spcAft>
                <a:spcPts val="0"/>
              </a:spcAft>
              <a:buNone/>
            </a:pPr>
            <a:r>
              <a:t/>
            </a:r>
            <a:endParaRPr sz="1200">
              <a:solidFill>
                <a:srgbClr val="6AA84F"/>
              </a:solidFill>
              <a:latin typeface="Mada"/>
              <a:ea typeface="Mada"/>
              <a:cs typeface="Mada"/>
              <a:sym typeface="Mada"/>
            </a:endParaRPr>
          </a:p>
        </p:txBody>
      </p:sp>
      <p:sp>
        <p:nvSpPr>
          <p:cNvPr id="1313" name="Google Shape;1313;p34"/>
          <p:cNvSpPr txBox="1"/>
          <p:nvPr/>
        </p:nvSpPr>
        <p:spPr>
          <a:xfrm>
            <a:off x="898550" y="11071700"/>
            <a:ext cx="6046800" cy="3000000"/>
          </a:xfrm>
          <a:prstGeom prst="rect">
            <a:avLst/>
          </a:prstGeom>
          <a:noFill/>
          <a:ln>
            <a:noFill/>
          </a:ln>
        </p:spPr>
        <p:txBody>
          <a:bodyPr anchorCtr="0" anchor="t" bIns="91425" lIns="91425" spcFirstLastPara="1" rIns="91425" wrap="square" tIns="91425">
            <a:noAutofit/>
          </a:bodyPr>
          <a:lstStyle/>
          <a:p>
            <a:pPr indent="0" lvl="0" marL="152400" rtl="0" algn="l">
              <a:spcBef>
                <a:spcPts val="0"/>
              </a:spcBef>
              <a:spcAft>
                <a:spcPts val="0"/>
              </a:spcAft>
              <a:buNone/>
            </a:pPr>
            <a:r>
              <a:rPr lang="en-GB" sz="1100">
                <a:solidFill>
                  <a:schemeClr val="dk1"/>
                </a:solidFill>
                <a:latin typeface="Mada"/>
                <a:ea typeface="Mada"/>
                <a:cs typeface="Mada"/>
                <a:sym typeface="Mada"/>
              </a:rPr>
              <a:t>The diagnostic tool is Retrograde urethrography (</a:t>
            </a:r>
            <a:r>
              <a:rPr b="1" lang="en-GB" sz="1100">
                <a:solidFill>
                  <a:schemeClr val="dk1"/>
                </a:solidFill>
                <a:latin typeface="Mada"/>
                <a:ea typeface="Mada"/>
                <a:cs typeface="Mada"/>
                <a:sym typeface="Mada"/>
              </a:rPr>
              <a:t>Ascending urethrogram</a:t>
            </a:r>
            <a:r>
              <a:rPr lang="en-GB" sz="1100">
                <a:solidFill>
                  <a:schemeClr val="dk1"/>
                </a:solidFill>
                <a:latin typeface="Mada"/>
                <a:ea typeface="Mada"/>
                <a:cs typeface="Mada"/>
                <a:sym typeface="Mada"/>
              </a:rPr>
              <a:t>):</a:t>
            </a:r>
            <a:endParaRPr sz="1100">
              <a:solidFill>
                <a:schemeClr val="dk1"/>
              </a:solidFill>
            </a:endParaRPr>
          </a:p>
          <a:p>
            <a:pPr indent="0" lvl="0" marL="152400" rtl="0" algn="l">
              <a:spcBef>
                <a:spcPts val="0"/>
              </a:spcBef>
              <a:spcAft>
                <a:spcPts val="0"/>
              </a:spcAft>
              <a:buNone/>
            </a:pPr>
            <a:r>
              <a:rPr b="1" lang="en-GB" sz="1100">
                <a:solidFill>
                  <a:schemeClr val="dk1"/>
                </a:solidFill>
                <a:highlight>
                  <a:srgbClr val="EDF6F9"/>
                </a:highlight>
                <a:latin typeface="Mada"/>
                <a:ea typeface="Mada"/>
                <a:cs typeface="Mada"/>
                <a:sym typeface="Mada"/>
              </a:rPr>
              <a:t>Contusion</a:t>
            </a:r>
            <a:r>
              <a:rPr lang="en-GB" sz="1100">
                <a:solidFill>
                  <a:schemeClr val="dk1"/>
                </a:solidFill>
                <a:latin typeface="Mada"/>
                <a:ea typeface="Mada"/>
                <a:cs typeface="Mada"/>
                <a:sym typeface="Mada"/>
              </a:rPr>
              <a:t>:</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no extravasation of contrast</a:t>
            </a:r>
            <a:endParaRPr sz="1100">
              <a:solidFill>
                <a:schemeClr val="dk1"/>
              </a:solidFill>
            </a:endParaRPr>
          </a:p>
          <a:p>
            <a:pPr indent="0" lvl="0" marL="152400" rtl="0" algn="l">
              <a:spcBef>
                <a:spcPts val="0"/>
              </a:spcBef>
              <a:spcAft>
                <a:spcPts val="0"/>
              </a:spcAft>
              <a:buNone/>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 A small-gauge urethral catheter for one week</a:t>
            </a:r>
            <a:endParaRPr sz="1100">
              <a:solidFill>
                <a:schemeClr val="dk1"/>
              </a:solidFill>
            </a:endParaRPr>
          </a:p>
          <a:p>
            <a:pPr indent="-215900" lvl="0" marL="444500" rtl="0" algn="l">
              <a:spcBef>
                <a:spcPts val="0"/>
              </a:spcBef>
              <a:spcAft>
                <a:spcPts val="0"/>
              </a:spcAft>
              <a:buNone/>
            </a:pPr>
            <a:r>
              <a:t/>
            </a:r>
            <a:endParaRPr sz="1100">
              <a:solidFill>
                <a:schemeClr val="dk1"/>
              </a:solidFill>
              <a:latin typeface="Mada"/>
              <a:ea typeface="Mada"/>
              <a:cs typeface="Mada"/>
              <a:sym typeface="Mada"/>
            </a:endParaRPr>
          </a:p>
          <a:p>
            <a:pPr indent="0" lvl="0" marL="152400" rtl="0" algn="l">
              <a:spcBef>
                <a:spcPts val="0"/>
              </a:spcBef>
              <a:spcAft>
                <a:spcPts val="0"/>
              </a:spcAft>
              <a:buNone/>
            </a:pPr>
            <a:r>
              <a:rPr b="1" lang="en-GB" sz="1100">
                <a:solidFill>
                  <a:schemeClr val="dk1"/>
                </a:solidFill>
                <a:highlight>
                  <a:srgbClr val="EDF6F9"/>
                </a:highlight>
                <a:latin typeface="Mada"/>
                <a:ea typeface="Mada"/>
                <a:cs typeface="Mada"/>
                <a:sym typeface="Mada"/>
              </a:rPr>
              <a:t>Partial rupture</a:t>
            </a:r>
            <a:r>
              <a:rPr lang="en-GB" sz="1100">
                <a:solidFill>
                  <a:schemeClr val="dk1"/>
                </a:solidFill>
                <a:latin typeface="Mada"/>
                <a:ea typeface="Mada"/>
                <a:cs typeface="Mada"/>
                <a:sym typeface="Mada"/>
              </a:rPr>
              <a:t>:</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extravasation of contrast,  with contrast also present in the bladder</a:t>
            </a:r>
            <a:endParaRPr sz="1100">
              <a:solidFill>
                <a:schemeClr val="dk1"/>
              </a:solidFill>
            </a:endParaRPr>
          </a:p>
          <a:p>
            <a:pPr indent="0" lvl="0" marL="152400" rtl="0" algn="l">
              <a:spcBef>
                <a:spcPts val="0"/>
              </a:spcBef>
              <a:spcAft>
                <a:spcPts val="0"/>
              </a:spcAft>
              <a:buNone/>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No blind insertion of urethral catheterization ( may be by using cystoscopy and guide wire)</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Majority can be managed by suprapubic urinary diversion for one week  </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Penetrating partial disruption (e.g., knife, gunshot wound), primary (immediate) repair.</a:t>
            </a:r>
            <a:endParaRPr sz="1100">
              <a:solidFill>
                <a:schemeClr val="dk1"/>
              </a:solidFill>
            </a:endParaRPr>
          </a:p>
          <a:p>
            <a:pPr indent="-215900" lvl="0" marL="444500" rtl="0" algn="l">
              <a:spcBef>
                <a:spcPts val="0"/>
              </a:spcBef>
              <a:spcAft>
                <a:spcPts val="0"/>
              </a:spcAft>
              <a:buNone/>
            </a:pPr>
            <a:r>
              <a:t/>
            </a:r>
            <a:endParaRPr sz="1100">
              <a:solidFill>
                <a:schemeClr val="dk1"/>
              </a:solidFill>
              <a:latin typeface="Mada"/>
              <a:ea typeface="Mada"/>
              <a:cs typeface="Mada"/>
              <a:sym typeface="Mada"/>
            </a:endParaRPr>
          </a:p>
          <a:p>
            <a:pPr indent="0" lvl="0" marL="152400" rtl="0" algn="l">
              <a:spcBef>
                <a:spcPts val="0"/>
              </a:spcBef>
              <a:spcAft>
                <a:spcPts val="0"/>
              </a:spcAft>
              <a:buNone/>
            </a:pPr>
            <a:r>
              <a:rPr b="1" lang="en-GB" sz="1100">
                <a:solidFill>
                  <a:schemeClr val="dk1"/>
                </a:solidFill>
                <a:highlight>
                  <a:srgbClr val="EDF6F9"/>
                </a:highlight>
                <a:latin typeface="Mada"/>
                <a:ea typeface="Mada"/>
                <a:cs typeface="Mada"/>
                <a:sym typeface="Mada"/>
              </a:rPr>
              <a:t>Complete disruption</a:t>
            </a:r>
            <a:r>
              <a:rPr lang="en-GB" sz="1100">
                <a:solidFill>
                  <a:schemeClr val="dk1"/>
                </a:solidFill>
                <a:latin typeface="Mada"/>
                <a:ea typeface="Mada"/>
                <a:cs typeface="Mada"/>
                <a:sym typeface="Mada"/>
              </a:rPr>
              <a:t>:</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no filling of the posterior urethra or bladder</a:t>
            </a:r>
            <a:endParaRPr sz="1100">
              <a:solidFill>
                <a:schemeClr val="dk1"/>
              </a:solidFill>
            </a:endParaRPr>
          </a:p>
          <a:p>
            <a:pPr indent="0" lvl="0" marL="152400" rtl="0" algn="l">
              <a:spcBef>
                <a:spcPts val="0"/>
              </a:spcBef>
              <a:spcAft>
                <a:spcPts val="0"/>
              </a:spcAft>
              <a:buNone/>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patient is unstable: a suprapubic catheter.</a:t>
            </a:r>
            <a:endParaRPr sz="1100">
              <a:solidFill>
                <a:schemeClr val="dk1"/>
              </a:solidFill>
            </a:endParaRPr>
          </a:p>
          <a:p>
            <a:pPr indent="-285750" lvl="0" marL="4445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patient is stable: the urethra may either be immediately repaired or a suprapubic catheter</a:t>
            </a:r>
            <a:endParaRPr sz="1100">
              <a:solidFill>
                <a:schemeClr val="dk1"/>
              </a:solidFill>
            </a:endParaRPr>
          </a:p>
          <a:p>
            <a:pPr indent="-215900" lvl="0" marL="444500" rtl="0" algn="l">
              <a:spcBef>
                <a:spcPts val="0"/>
              </a:spcBef>
              <a:spcAft>
                <a:spcPts val="0"/>
              </a:spcAft>
              <a:buNone/>
            </a:pPr>
            <a:r>
              <a:t/>
            </a:r>
            <a:endParaRPr sz="1100">
              <a:solidFill>
                <a:schemeClr val="dk1"/>
              </a:solidFill>
              <a:latin typeface="Mada"/>
              <a:ea typeface="Mada"/>
              <a:cs typeface="Mada"/>
              <a:sym typeface="Mada"/>
            </a:endParaRPr>
          </a:p>
          <a:p>
            <a:pPr indent="0" lvl="0" marL="152400" rtl="0" algn="l">
              <a:spcBef>
                <a:spcPts val="0"/>
              </a:spcBef>
              <a:spcAft>
                <a:spcPts val="0"/>
              </a:spcAft>
              <a:buNone/>
            </a:pPr>
            <a:r>
              <a:rPr lang="en-GB" sz="1100">
                <a:solidFill>
                  <a:schemeClr val="dk1"/>
                </a:solidFill>
                <a:highlight>
                  <a:srgbClr val="FADDD2"/>
                </a:highlight>
                <a:latin typeface="Mada"/>
                <a:ea typeface="Mada"/>
                <a:cs typeface="Mada"/>
                <a:sym typeface="Mada"/>
              </a:rPr>
              <a:t>Penetrating Anterior Urethral Injuries </a:t>
            </a:r>
            <a:r>
              <a:rPr lang="en-GB" sz="1100">
                <a:solidFill>
                  <a:schemeClr val="dk1"/>
                </a:solidFill>
                <a:latin typeface="Mada"/>
                <a:ea typeface="Mada"/>
                <a:cs typeface="Mada"/>
                <a:sym typeface="Mada"/>
              </a:rPr>
              <a:t>are generally managed by surgical debridement and repair</a:t>
            </a:r>
            <a:endParaRPr sz="1100">
              <a:solidFill>
                <a:schemeClr val="dk1"/>
              </a:solidFill>
            </a:endParaRPr>
          </a:p>
        </p:txBody>
      </p:sp>
      <p:sp>
        <p:nvSpPr>
          <p:cNvPr id="1314" name="Google Shape;1314;p34"/>
          <p:cNvSpPr/>
          <p:nvPr/>
        </p:nvSpPr>
        <p:spPr>
          <a:xfrm>
            <a:off x="608850" y="7739900"/>
            <a:ext cx="6428700" cy="24879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315" name="Google Shape;1315;p34"/>
          <p:cNvSpPr/>
          <p:nvPr/>
        </p:nvSpPr>
        <p:spPr>
          <a:xfrm>
            <a:off x="561800" y="7557400"/>
            <a:ext cx="555300" cy="3294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1316" name="Google Shape;1316;p34"/>
          <p:cNvSpPr/>
          <p:nvPr/>
        </p:nvSpPr>
        <p:spPr>
          <a:xfrm>
            <a:off x="1117045" y="7586475"/>
            <a:ext cx="57039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Posterior urethral injuries</a:t>
            </a:r>
            <a:endParaRPr sz="1800">
              <a:latin typeface="Lora"/>
              <a:ea typeface="Lora"/>
              <a:cs typeface="Lora"/>
              <a:sym typeface="Lora"/>
            </a:endParaRPr>
          </a:p>
        </p:txBody>
      </p:sp>
      <p:sp>
        <p:nvSpPr>
          <p:cNvPr id="1317" name="Google Shape;1317;p34"/>
          <p:cNvSpPr/>
          <p:nvPr/>
        </p:nvSpPr>
        <p:spPr>
          <a:xfrm>
            <a:off x="726150" y="8122825"/>
            <a:ext cx="5790600" cy="4617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Injury of membranous and prostatic urethra </a:t>
            </a:r>
            <a:r>
              <a:rPr lang="en-GB" sz="1100">
                <a:solidFill>
                  <a:srgbClr val="6AA84F"/>
                </a:solidFill>
                <a:highlight>
                  <a:schemeClr val="lt1"/>
                </a:highlight>
                <a:latin typeface="Mada"/>
                <a:ea typeface="Mada"/>
                <a:cs typeface="Mada"/>
                <a:sym typeface="Mada"/>
              </a:rPr>
              <a:t>(look at picture A)</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Great majority of posterior urethral injuries occur in association with pelvic fractures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10% to 20% have an associated bladder rupture</a:t>
            </a:r>
            <a:endParaRPr b="1" sz="11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1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latin typeface="Mada"/>
              <a:ea typeface="Mada"/>
              <a:cs typeface="Mada"/>
              <a:sym typeface="Mada"/>
            </a:endParaRPr>
          </a:p>
        </p:txBody>
      </p:sp>
      <p:sp>
        <p:nvSpPr>
          <p:cNvPr id="1318" name="Google Shape;1318;p34"/>
          <p:cNvSpPr/>
          <p:nvPr/>
        </p:nvSpPr>
        <p:spPr>
          <a:xfrm>
            <a:off x="804763" y="8885875"/>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34"/>
          <p:cNvSpPr/>
          <p:nvPr/>
        </p:nvSpPr>
        <p:spPr>
          <a:xfrm>
            <a:off x="778475" y="8861791"/>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1320" name="Google Shape;1320;p34"/>
          <p:cNvSpPr/>
          <p:nvPr/>
        </p:nvSpPr>
        <p:spPr>
          <a:xfrm>
            <a:off x="815238" y="8995291"/>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1321" name="Google Shape;1321;p34"/>
          <p:cNvSpPr/>
          <p:nvPr/>
        </p:nvSpPr>
        <p:spPr>
          <a:xfrm>
            <a:off x="1583851" y="8867095"/>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322" name="Google Shape;1322;p34"/>
          <p:cNvSpPr/>
          <p:nvPr/>
        </p:nvSpPr>
        <p:spPr>
          <a:xfrm>
            <a:off x="3750042" y="8836148"/>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323" name="Google Shape;1323;p34"/>
          <p:cNvSpPr/>
          <p:nvPr/>
        </p:nvSpPr>
        <p:spPr>
          <a:xfrm>
            <a:off x="6340163" y="8799720"/>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324" name="Google Shape;1324;p34"/>
          <p:cNvSpPr txBox="1"/>
          <p:nvPr/>
        </p:nvSpPr>
        <p:spPr>
          <a:xfrm>
            <a:off x="2824793" y="9142095"/>
            <a:ext cx="47322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GB" sz="1800">
                <a:solidFill>
                  <a:srgbClr val="006D77"/>
                </a:solidFill>
                <a:highlight>
                  <a:srgbClr val="EDF9F9"/>
                </a:highlight>
                <a:latin typeface="Lora"/>
                <a:ea typeface="Lora"/>
                <a:cs typeface="Lora"/>
                <a:sym typeface="Lora"/>
              </a:rPr>
              <a:t>Signs &amp; Symptoms</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006D77"/>
              </a:solidFill>
              <a:highlight>
                <a:srgbClr val="EDF9F9"/>
              </a:highlight>
              <a:latin typeface="Lora"/>
              <a:ea typeface="Lora"/>
              <a:cs typeface="Lora"/>
              <a:sym typeface="Lora"/>
            </a:endParaRPr>
          </a:p>
        </p:txBody>
      </p:sp>
      <p:sp>
        <p:nvSpPr>
          <p:cNvPr id="1325" name="Google Shape;1325;p34"/>
          <p:cNvSpPr txBox="1"/>
          <p:nvPr/>
        </p:nvSpPr>
        <p:spPr>
          <a:xfrm>
            <a:off x="1451650" y="9449288"/>
            <a:ext cx="4841400" cy="12186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Blood at the meatus, gross hematuria, and perineal or scrotal bruising.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High-riding prostate </a:t>
            </a:r>
            <a:r>
              <a:rPr b="1" lang="en-GB" sz="1100">
                <a:solidFill>
                  <a:srgbClr val="6AA84F"/>
                </a:solidFill>
                <a:latin typeface="Mada"/>
                <a:ea typeface="Mada"/>
                <a:cs typeface="Mada"/>
                <a:sym typeface="Mada"/>
              </a:rPr>
              <a:t>(You can’t reach the prostate when applying digital rectal exam.)</a:t>
            </a:r>
            <a:endParaRPr sz="1100">
              <a:solidFill>
                <a:srgbClr val="6AA84F"/>
              </a:solidFill>
              <a:latin typeface="Mada"/>
              <a:ea typeface="Mada"/>
              <a:cs typeface="Mada"/>
              <a:sym typeface="Mada"/>
            </a:endParaRPr>
          </a:p>
        </p:txBody>
      </p:sp>
      <p:sp>
        <p:nvSpPr>
          <p:cNvPr id="1326" name="Google Shape;1326;p34"/>
          <p:cNvSpPr txBox="1"/>
          <p:nvPr/>
        </p:nvSpPr>
        <p:spPr>
          <a:xfrm>
            <a:off x="1836650" y="1017325"/>
            <a:ext cx="404400" cy="70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A</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p35"/>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2" name="Google Shape;1332;p35"/>
          <p:cNvSpPr/>
          <p:nvPr/>
        </p:nvSpPr>
        <p:spPr>
          <a:xfrm>
            <a:off x="634500" y="788875"/>
            <a:ext cx="6428700" cy="96711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333" name="Google Shape;1333;p35"/>
          <p:cNvSpPr/>
          <p:nvPr/>
        </p:nvSpPr>
        <p:spPr>
          <a:xfrm>
            <a:off x="587438" y="606375"/>
            <a:ext cx="555300" cy="3294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3</a:t>
            </a:r>
            <a:endParaRPr b="1" i="0" sz="2600" u="none" cap="none" strike="noStrike">
              <a:solidFill>
                <a:srgbClr val="576C77"/>
              </a:solidFill>
              <a:latin typeface="Alegreya"/>
              <a:ea typeface="Alegreya"/>
              <a:cs typeface="Alegreya"/>
              <a:sym typeface="Alegreya"/>
            </a:endParaRPr>
          </a:p>
        </p:txBody>
      </p:sp>
      <p:sp>
        <p:nvSpPr>
          <p:cNvPr id="1334" name="Google Shape;1334;p35"/>
          <p:cNvSpPr/>
          <p:nvPr/>
        </p:nvSpPr>
        <p:spPr>
          <a:xfrm>
            <a:off x="1142675" y="635450"/>
            <a:ext cx="59205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Urethral injuries Diagnosis, staging &amp; Management</a:t>
            </a:r>
            <a:endParaRPr sz="1800">
              <a:latin typeface="Lora"/>
              <a:ea typeface="Lora"/>
              <a:cs typeface="Lora"/>
              <a:sym typeface="Lora"/>
            </a:endParaRPr>
          </a:p>
        </p:txBody>
      </p:sp>
      <p:sp>
        <p:nvSpPr>
          <p:cNvPr id="1335" name="Google Shape;1335;p35"/>
          <p:cNvSpPr txBox="1"/>
          <p:nvPr/>
        </p:nvSpPr>
        <p:spPr>
          <a:xfrm>
            <a:off x="730000" y="3185150"/>
            <a:ext cx="3118800" cy="65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 extravasation of contrast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 A small-gauge urethral catheter for one week</a:t>
            </a:r>
            <a:endParaRPr sz="1100">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1336" name="Google Shape;1336;p35"/>
          <p:cNvSpPr/>
          <p:nvPr/>
        </p:nvSpPr>
        <p:spPr>
          <a:xfrm>
            <a:off x="1592325" y="2544238"/>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37" name="Google Shape;1337;p35"/>
          <p:cNvGrpSpPr/>
          <p:nvPr/>
        </p:nvGrpSpPr>
        <p:grpSpPr>
          <a:xfrm>
            <a:off x="1273725" y="3000275"/>
            <a:ext cx="1931400" cy="184800"/>
            <a:chOff x="1619525" y="1693513"/>
            <a:chExt cx="1931400" cy="184800"/>
          </a:xfrm>
        </p:grpSpPr>
        <p:cxnSp>
          <p:nvCxnSpPr>
            <p:cNvPr id="1338" name="Google Shape;1338;p3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39" name="Google Shape;1339;p3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40" name="Google Shape;1340;p35"/>
          <p:cNvSpPr txBox="1"/>
          <p:nvPr/>
        </p:nvSpPr>
        <p:spPr>
          <a:xfrm>
            <a:off x="1049075" y="2534938"/>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1-Contusion</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pic>
        <p:nvPicPr>
          <p:cNvPr id="1341" name="Google Shape;1341;p35"/>
          <p:cNvPicPr preferRelativeResize="0"/>
          <p:nvPr/>
        </p:nvPicPr>
        <p:blipFill>
          <a:blip r:embed="rId3">
            <a:alphaModFix/>
          </a:blip>
          <a:stretch>
            <a:fillRect/>
          </a:stretch>
        </p:blipFill>
        <p:spPr>
          <a:xfrm>
            <a:off x="2980475" y="2580084"/>
            <a:ext cx="447062" cy="329400"/>
          </a:xfrm>
          <a:prstGeom prst="rect">
            <a:avLst/>
          </a:prstGeom>
          <a:noFill/>
          <a:ln>
            <a:noFill/>
          </a:ln>
        </p:spPr>
      </p:pic>
      <p:sp>
        <p:nvSpPr>
          <p:cNvPr id="1342" name="Google Shape;1342;p35"/>
          <p:cNvSpPr txBox="1"/>
          <p:nvPr/>
        </p:nvSpPr>
        <p:spPr>
          <a:xfrm>
            <a:off x="686200" y="4688950"/>
            <a:ext cx="3118800" cy="65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extravasation of contrast,  with contrast also present in the bladder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 blind insertion of urethral catheterization </a:t>
            </a:r>
            <a:r>
              <a:rPr lang="en-GB" sz="1100">
                <a:solidFill>
                  <a:schemeClr val="dk1"/>
                </a:solidFill>
                <a:latin typeface="Mada"/>
                <a:ea typeface="Mada"/>
                <a:cs typeface="Mada"/>
                <a:sym typeface="Mada"/>
              </a:rPr>
              <a:t>( may be by using cystoscopy and guide wire) </a:t>
            </a:r>
            <a:r>
              <a:rPr lang="en-GB" sz="1100">
                <a:solidFill>
                  <a:srgbClr val="B7B7B7"/>
                </a:solidFill>
                <a:latin typeface="Mada"/>
                <a:ea typeface="Mada"/>
                <a:cs typeface="Mada"/>
                <a:sym typeface="Mada"/>
              </a:rPr>
              <a:t>(you may worsen the injury by mistake.) = </a:t>
            </a:r>
            <a:r>
              <a:rPr lang="en-GB" sz="1100">
                <a:solidFill>
                  <a:srgbClr val="6AA84F"/>
                </a:solidFill>
                <a:highlight>
                  <a:srgbClr val="FFFFFF"/>
                </a:highlight>
                <a:latin typeface="Mada"/>
                <a:ea typeface="Mada"/>
                <a:cs typeface="Mada"/>
                <a:sym typeface="Mada"/>
              </a:rPr>
              <a:t>Catheter under vision.</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Majority can be managed by suprapubic urinary diversion </a:t>
            </a:r>
            <a:r>
              <a:rPr lang="en-GB" sz="1100">
                <a:solidFill>
                  <a:srgbClr val="B7B7B7"/>
                </a:solidFill>
                <a:latin typeface="Mada"/>
                <a:ea typeface="Mada"/>
                <a:cs typeface="Mada"/>
                <a:sym typeface="Mada"/>
              </a:rPr>
              <a:t>(catheter)</a:t>
            </a:r>
            <a:r>
              <a:rPr lang="en-GB" sz="1100">
                <a:solidFill>
                  <a:schemeClr val="dk1"/>
                </a:solidFill>
                <a:latin typeface="Mada"/>
                <a:ea typeface="Mada"/>
                <a:cs typeface="Mada"/>
                <a:sym typeface="Mada"/>
              </a:rPr>
              <a:t> for one week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Penetrating partial disruption (e.g., knife, gunshot wound), primary (immediate) repair.</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200">
              <a:solidFill>
                <a:srgbClr val="1C4588"/>
              </a:solidFill>
              <a:latin typeface="Mada"/>
              <a:ea typeface="Mada"/>
              <a:cs typeface="Mada"/>
              <a:sym typeface="Mada"/>
            </a:endParaRPr>
          </a:p>
        </p:txBody>
      </p:sp>
      <p:sp>
        <p:nvSpPr>
          <p:cNvPr id="1343" name="Google Shape;1343;p35"/>
          <p:cNvSpPr/>
          <p:nvPr/>
        </p:nvSpPr>
        <p:spPr>
          <a:xfrm>
            <a:off x="1592325" y="4048038"/>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44" name="Google Shape;1344;p35"/>
          <p:cNvGrpSpPr/>
          <p:nvPr/>
        </p:nvGrpSpPr>
        <p:grpSpPr>
          <a:xfrm>
            <a:off x="1273725" y="4504075"/>
            <a:ext cx="1931400" cy="184800"/>
            <a:chOff x="1619525" y="1693513"/>
            <a:chExt cx="1931400" cy="184800"/>
          </a:xfrm>
        </p:grpSpPr>
        <p:cxnSp>
          <p:nvCxnSpPr>
            <p:cNvPr id="1345" name="Google Shape;1345;p3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46" name="Google Shape;1346;p3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47" name="Google Shape;1347;p35"/>
          <p:cNvSpPr txBox="1"/>
          <p:nvPr/>
        </p:nvSpPr>
        <p:spPr>
          <a:xfrm>
            <a:off x="1049075" y="3959195"/>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2-Partial Rupture</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348" name="Google Shape;1348;p35"/>
          <p:cNvSpPr txBox="1"/>
          <p:nvPr/>
        </p:nvSpPr>
        <p:spPr>
          <a:xfrm>
            <a:off x="694875" y="7706650"/>
            <a:ext cx="3118800" cy="65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No filling of the posterior urethra or bladder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 is unstable: a suprapubic catheter.</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 is stable: the urethra may either be immediately repaired or a suprapubic catheter</a:t>
            </a:r>
            <a:endParaRPr sz="1100">
              <a:solidFill>
                <a:srgbClr val="1C4588"/>
              </a:solidFill>
              <a:latin typeface="Mada"/>
              <a:ea typeface="Mada"/>
              <a:cs typeface="Mada"/>
              <a:sym typeface="Mada"/>
            </a:endParaRPr>
          </a:p>
        </p:txBody>
      </p:sp>
      <p:sp>
        <p:nvSpPr>
          <p:cNvPr id="1349" name="Google Shape;1349;p35"/>
          <p:cNvSpPr/>
          <p:nvPr/>
        </p:nvSpPr>
        <p:spPr>
          <a:xfrm>
            <a:off x="1685300" y="7065738"/>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50" name="Google Shape;1350;p35"/>
          <p:cNvGrpSpPr/>
          <p:nvPr/>
        </p:nvGrpSpPr>
        <p:grpSpPr>
          <a:xfrm>
            <a:off x="1366700" y="7521775"/>
            <a:ext cx="1931400" cy="184800"/>
            <a:chOff x="1619525" y="1693513"/>
            <a:chExt cx="1931400" cy="184800"/>
          </a:xfrm>
        </p:grpSpPr>
        <p:cxnSp>
          <p:nvCxnSpPr>
            <p:cNvPr id="1351" name="Google Shape;1351;p3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52" name="Google Shape;1352;p3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53" name="Google Shape;1353;p35"/>
          <p:cNvSpPr txBox="1"/>
          <p:nvPr/>
        </p:nvSpPr>
        <p:spPr>
          <a:xfrm>
            <a:off x="1142050" y="6996781"/>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3-Complete Rupture</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cxnSp>
        <p:nvCxnSpPr>
          <p:cNvPr id="1354" name="Google Shape;1354;p35"/>
          <p:cNvCxnSpPr/>
          <p:nvPr/>
        </p:nvCxnSpPr>
        <p:spPr>
          <a:xfrm rot="10800000">
            <a:off x="3848838" y="2406175"/>
            <a:ext cx="0" cy="7911300"/>
          </a:xfrm>
          <a:prstGeom prst="straightConnector1">
            <a:avLst/>
          </a:prstGeom>
          <a:noFill/>
          <a:ln cap="flat" cmpd="sng" w="19050">
            <a:solidFill>
              <a:srgbClr val="FFDDD2"/>
            </a:solidFill>
            <a:prstDash val="lgDash"/>
            <a:round/>
            <a:headEnd len="med" w="med" type="none"/>
            <a:tailEnd len="med" w="med" type="none"/>
          </a:ln>
        </p:spPr>
      </p:cxnSp>
      <p:grpSp>
        <p:nvGrpSpPr>
          <p:cNvPr id="1355" name="Google Shape;1355;p35"/>
          <p:cNvGrpSpPr/>
          <p:nvPr/>
        </p:nvGrpSpPr>
        <p:grpSpPr>
          <a:xfrm rot="5400000">
            <a:off x="3325591" y="1336260"/>
            <a:ext cx="549289" cy="92825"/>
            <a:chOff x="5119825" y="1558875"/>
            <a:chExt cx="703675" cy="116075"/>
          </a:xfrm>
        </p:grpSpPr>
        <p:sp>
          <p:nvSpPr>
            <p:cNvPr id="1356" name="Google Shape;1356;p35"/>
            <p:cNvSpPr/>
            <p:nvPr/>
          </p:nvSpPr>
          <p:spPr>
            <a:xfrm>
              <a:off x="5119825" y="1558875"/>
              <a:ext cx="703675" cy="110000"/>
            </a:xfrm>
            <a:custGeom>
              <a:rect b="b" l="l" r="r" t="t"/>
              <a:pathLst>
                <a:path extrusionOk="0" h="4400" w="28147">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57" name="Google Shape;1357;p35"/>
            <p:cNvSpPr/>
            <p:nvPr/>
          </p:nvSpPr>
          <p:spPr>
            <a:xfrm>
              <a:off x="5119825" y="1625325"/>
              <a:ext cx="703675" cy="49625"/>
            </a:xfrm>
            <a:custGeom>
              <a:rect b="b" l="l" r="r" t="t"/>
              <a:pathLst>
                <a:path extrusionOk="0" h="1985" w="28147">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58" name="Google Shape;1358;p35"/>
            <p:cNvSpPr/>
            <p:nvPr/>
          </p:nvSpPr>
          <p:spPr>
            <a:xfrm>
              <a:off x="5119839" y="1590225"/>
              <a:ext cx="703650" cy="22600"/>
            </a:xfrm>
            <a:custGeom>
              <a:rect b="b" l="l" r="r" t="t"/>
              <a:pathLst>
                <a:path extrusionOk="0" h="904" w="28146">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grpSp>
      <p:grpSp>
        <p:nvGrpSpPr>
          <p:cNvPr id="1359" name="Google Shape;1359;p35"/>
          <p:cNvGrpSpPr/>
          <p:nvPr/>
        </p:nvGrpSpPr>
        <p:grpSpPr>
          <a:xfrm rot="5400000">
            <a:off x="666653" y="1359010"/>
            <a:ext cx="549289" cy="92825"/>
            <a:chOff x="5119825" y="1558875"/>
            <a:chExt cx="703675" cy="116075"/>
          </a:xfrm>
        </p:grpSpPr>
        <p:sp>
          <p:nvSpPr>
            <p:cNvPr id="1360" name="Google Shape;1360;p35"/>
            <p:cNvSpPr/>
            <p:nvPr/>
          </p:nvSpPr>
          <p:spPr>
            <a:xfrm>
              <a:off x="5119825" y="1558875"/>
              <a:ext cx="703675" cy="110000"/>
            </a:xfrm>
            <a:custGeom>
              <a:rect b="b" l="l" r="r" t="t"/>
              <a:pathLst>
                <a:path extrusionOk="0" h="4400" w="28147">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61" name="Google Shape;1361;p35"/>
            <p:cNvSpPr/>
            <p:nvPr/>
          </p:nvSpPr>
          <p:spPr>
            <a:xfrm>
              <a:off x="5119825" y="1625325"/>
              <a:ext cx="703675" cy="49625"/>
            </a:xfrm>
            <a:custGeom>
              <a:rect b="b" l="l" r="r" t="t"/>
              <a:pathLst>
                <a:path extrusionOk="0" h="1985" w="28147">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62" name="Google Shape;1362;p35"/>
            <p:cNvSpPr/>
            <p:nvPr/>
          </p:nvSpPr>
          <p:spPr>
            <a:xfrm>
              <a:off x="5119839" y="1590225"/>
              <a:ext cx="703650" cy="22600"/>
            </a:xfrm>
            <a:custGeom>
              <a:rect b="b" l="l" r="r" t="t"/>
              <a:pathLst>
                <a:path extrusionOk="0" h="904" w="28146">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grpSp>
      <p:sp>
        <p:nvSpPr>
          <p:cNvPr id="1363" name="Google Shape;1363;p35"/>
          <p:cNvSpPr txBox="1"/>
          <p:nvPr/>
        </p:nvSpPr>
        <p:spPr>
          <a:xfrm>
            <a:off x="1201300" y="1131952"/>
            <a:ext cx="22464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Anterior Urethral</a:t>
            </a:r>
            <a:endParaRPr/>
          </a:p>
        </p:txBody>
      </p:sp>
      <p:grpSp>
        <p:nvGrpSpPr>
          <p:cNvPr id="1364" name="Google Shape;1364;p35"/>
          <p:cNvGrpSpPr/>
          <p:nvPr/>
        </p:nvGrpSpPr>
        <p:grpSpPr>
          <a:xfrm rot="5400000">
            <a:off x="6534391" y="1311794"/>
            <a:ext cx="549289" cy="92825"/>
            <a:chOff x="5119825" y="1558875"/>
            <a:chExt cx="703675" cy="116075"/>
          </a:xfrm>
        </p:grpSpPr>
        <p:sp>
          <p:nvSpPr>
            <p:cNvPr id="1365" name="Google Shape;1365;p35"/>
            <p:cNvSpPr/>
            <p:nvPr/>
          </p:nvSpPr>
          <p:spPr>
            <a:xfrm>
              <a:off x="5119825" y="1558875"/>
              <a:ext cx="703675" cy="110000"/>
            </a:xfrm>
            <a:custGeom>
              <a:rect b="b" l="l" r="r" t="t"/>
              <a:pathLst>
                <a:path extrusionOk="0" h="4400" w="28147">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66" name="Google Shape;1366;p35"/>
            <p:cNvSpPr/>
            <p:nvPr/>
          </p:nvSpPr>
          <p:spPr>
            <a:xfrm>
              <a:off x="5119825" y="1625325"/>
              <a:ext cx="703675" cy="49625"/>
            </a:xfrm>
            <a:custGeom>
              <a:rect b="b" l="l" r="r" t="t"/>
              <a:pathLst>
                <a:path extrusionOk="0" h="1985" w="28147">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67" name="Google Shape;1367;p35"/>
            <p:cNvSpPr/>
            <p:nvPr/>
          </p:nvSpPr>
          <p:spPr>
            <a:xfrm>
              <a:off x="5119839" y="1590225"/>
              <a:ext cx="703650" cy="22600"/>
            </a:xfrm>
            <a:custGeom>
              <a:rect b="b" l="l" r="r" t="t"/>
              <a:pathLst>
                <a:path extrusionOk="0" h="904" w="28146">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grpSp>
      <p:grpSp>
        <p:nvGrpSpPr>
          <p:cNvPr id="1368" name="Google Shape;1368;p35"/>
          <p:cNvGrpSpPr/>
          <p:nvPr/>
        </p:nvGrpSpPr>
        <p:grpSpPr>
          <a:xfrm rot="5400000">
            <a:off x="3875453" y="1334544"/>
            <a:ext cx="549289" cy="92825"/>
            <a:chOff x="5119825" y="1558875"/>
            <a:chExt cx="703675" cy="116075"/>
          </a:xfrm>
        </p:grpSpPr>
        <p:sp>
          <p:nvSpPr>
            <p:cNvPr id="1369" name="Google Shape;1369;p35"/>
            <p:cNvSpPr/>
            <p:nvPr/>
          </p:nvSpPr>
          <p:spPr>
            <a:xfrm>
              <a:off x="5119825" y="1558875"/>
              <a:ext cx="703675" cy="110000"/>
            </a:xfrm>
            <a:custGeom>
              <a:rect b="b" l="l" r="r" t="t"/>
              <a:pathLst>
                <a:path extrusionOk="0" h="4400" w="28147">
                  <a:moveTo>
                    <a:pt x="26897" y="0"/>
                  </a:moveTo>
                  <a:cubicBezTo>
                    <a:pt x="26879" y="0"/>
                    <a:pt x="26861" y="1"/>
                    <a:pt x="26843" y="2"/>
                  </a:cubicBezTo>
                  <a:cubicBezTo>
                    <a:pt x="18996" y="604"/>
                    <a:pt x="11129" y="885"/>
                    <a:pt x="3259" y="885"/>
                  </a:cubicBezTo>
                  <a:cubicBezTo>
                    <a:pt x="2607" y="885"/>
                    <a:pt x="1956" y="883"/>
                    <a:pt x="1304" y="880"/>
                  </a:cubicBezTo>
                  <a:cubicBezTo>
                    <a:pt x="1299" y="879"/>
                    <a:pt x="1295" y="879"/>
                    <a:pt x="1290" y="879"/>
                  </a:cubicBezTo>
                  <a:cubicBezTo>
                    <a:pt x="1" y="879"/>
                    <a:pt x="5" y="4388"/>
                    <a:pt x="1304" y="4388"/>
                  </a:cubicBezTo>
                  <a:cubicBezTo>
                    <a:pt x="2162" y="4396"/>
                    <a:pt x="3020" y="4400"/>
                    <a:pt x="3878" y="4400"/>
                  </a:cubicBezTo>
                  <a:cubicBezTo>
                    <a:pt x="11541" y="4400"/>
                    <a:pt x="19202" y="4100"/>
                    <a:pt x="26843" y="3536"/>
                  </a:cubicBezTo>
                  <a:cubicBezTo>
                    <a:pt x="28128" y="3437"/>
                    <a:pt x="28146" y="0"/>
                    <a:pt x="26897" y="0"/>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70" name="Google Shape;1370;p35"/>
            <p:cNvSpPr/>
            <p:nvPr/>
          </p:nvSpPr>
          <p:spPr>
            <a:xfrm>
              <a:off x="5119825" y="1625325"/>
              <a:ext cx="703675" cy="49625"/>
            </a:xfrm>
            <a:custGeom>
              <a:rect b="b" l="l" r="r" t="t"/>
              <a:pathLst>
                <a:path extrusionOk="0" h="1985" w="28147">
                  <a:moveTo>
                    <a:pt x="26874" y="1"/>
                  </a:moveTo>
                  <a:cubicBezTo>
                    <a:pt x="26863" y="1"/>
                    <a:pt x="26853" y="1"/>
                    <a:pt x="26843" y="1"/>
                  </a:cubicBezTo>
                  <a:cubicBezTo>
                    <a:pt x="19050" y="277"/>
                    <a:pt x="11236" y="405"/>
                    <a:pt x="3420" y="405"/>
                  </a:cubicBezTo>
                  <a:cubicBezTo>
                    <a:pt x="2715" y="405"/>
                    <a:pt x="2009" y="404"/>
                    <a:pt x="1304" y="402"/>
                  </a:cubicBezTo>
                  <a:cubicBezTo>
                    <a:pt x="1" y="402"/>
                    <a:pt x="1" y="1981"/>
                    <a:pt x="1304" y="1981"/>
                  </a:cubicBezTo>
                  <a:cubicBezTo>
                    <a:pt x="2009" y="1983"/>
                    <a:pt x="2715" y="1984"/>
                    <a:pt x="3420" y="1984"/>
                  </a:cubicBezTo>
                  <a:cubicBezTo>
                    <a:pt x="11236" y="1984"/>
                    <a:pt x="19050" y="1856"/>
                    <a:pt x="26843" y="1580"/>
                  </a:cubicBezTo>
                  <a:cubicBezTo>
                    <a:pt x="28136" y="1555"/>
                    <a:pt x="28146" y="1"/>
                    <a:pt x="26874"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sp>
          <p:nvSpPr>
            <p:cNvPr id="1371" name="Google Shape;1371;p35"/>
            <p:cNvSpPr/>
            <p:nvPr/>
          </p:nvSpPr>
          <p:spPr>
            <a:xfrm>
              <a:off x="5119839" y="1590225"/>
              <a:ext cx="703650" cy="22600"/>
            </a:xfrm>
            <a:custGeom>
              <a:rect b="b" l="l" r="r" t="t"/>
              <a:pathLst>
                <a:path extrusionOk="0" h="904" w="28146">
                  <a:moveTo>
                    <a:pt x="26908" y="1"/>
                  </a:moveTo>
                  <a:cubicBezTo>
                    <a:pt x="26887" y="1"/>
                    <a:pt x="26865" y="1"/>
                    <a:pt x="26843" y="2"/>
                  </a:cubicBezTo>
                  <a:cubicBezTo>
                    <a:pt x="19444" y="111"/>
                    <a:pt x="12026" y="182"/>
                    <a:pt x="4606" y="182"/>
                  </a:cubicBezTo>
                  <a:cubicBezTo>
                    <a:pt x="3505" y="182"/>
                    <a:pt x="2405" y="180"/>
                    <a:pt x="1304" y="177"/>
                  </a:cubicBezTo>
                  <a:cubicBezTo>
                    <a:pt x="1" y="177"/>
                    <a:pt x="1" y="879"/>
                    <a:pt x="1304" y="904"/>
                  </a:cubicBezTo>
                  <a:cubicBezTo>
                    <a:pt x="9825" y="904"/>
                    <a:pt x="18347" y="854"/>
                    <a:pt x="26843" y="728"/>
                  </a:cubicBezTo>
                  <a:cubicBezTo>
                    <a:pt x="28124" y="704"/>
                    <a:pt x="28146" y="1"/>
                    <a:pt x="26908"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rgbClr val="FFDDD2"/>
                </a:solidFill>
              </a:endParaRPr>
            </a:p>
          </p:txBody>
        </p:sp>
      </p:grpSp>
      <p:sp>
        <p:nvSpPr>
          <p:cNvPr id="1372" name="Google Shape;1372;p35"/>
          <p:cNvSpPr txBox="1"/>
          <p:nvPr/>
        </p:nvSpPr>
        <p:spPr>
          <a:xfrm>
            <a:off x="4410111" y="1107488"/>
            <a:ext cx="2246400" cy="87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576C77"/>
                </a:solidFill>
                <a:highlight>
                  <a:schemeClr val="lt1"/>
                </a:highlight>
                <a:latin typeface="Lora"/>
                <a:ea typeface="Lora"/>
                <a:cs typeface="Lora"/>
                <a:sym typeface="Lora"/>
              </a:rPr>
              <a:t>Posterior Urethral</a:t>
            </a:r>
            <a:endParaRPr/>
          </a:p>
        </p:txBody>
      </p:sp>
      <p:sp>
        <p:nvSpPr>
          <p:cNvPr id="1373" name="Google Shape;1373;p35"/>
          <p:cNvSpPr txBox="1"/>
          <p:nvPr/>
        </p:nvSpPr>
        <p:spPr>
          <a:xfrm>
            <a:off x="8474925" y="-144650"/>
            <a:ext cx="2147100" cy="657900"/>
          </a:xfrm>
          <a:prstGeom prst="rect">
            <a:avLst/>
          </a:prstGeom>
          <a:noFill/>
          <a:ln>
            <a:noFill/>
          </a:ln>
        </p:spPr>
        <p:txBody>
          <a:bodyPr anchorCtr="0" anchor="t" bIns="91425" lIns="91425" spcFirstLastPara="1" rIns="91425" wrap="square" tIns="91425">
            <a:noAutofit/>
          </a:bodyPr>
          <a:lstStyle/>
          <a:p>
            <a:pPr indent="0" lvl="0" marL="152400" rtl="0" algn="l">
              <a:spcBef>
                <a:spcPts val="0"/>
              </a:spcBef>
              <a:spcAft>
                <a:spcPts val="0"/>
              </a:spcAft>
              <a:buNone/>
            </a:pPr>
            <a:r>
              <a:t/>
            </a:r>
            <a:endParaRPr sz="1100">
              <a:solidFill>
                <a:schemeClr val="dk1"/>
              </a:solidFill>
              <a:latin typeface="Mada"/>
              <a:ea typeface="Mada"/>
              <a:cs typeface="Mada"/>
              <a:sym typeface="Mada"/>
            </a:endParaRPr>
          </a:p>
        </p:txBody>
      </p:sp>
      <p:grpSp>
        <p:nvGrpSpPr>
          <p:cNvPr id="1374" name="Google Shape;1374;p35"/>
          <p:cNvGrpSpPr/>
          <p:nvPr/>
        </p:nvGrpSpPr>
        <p:grpSpPr>
          <a:xfrm>
            <a:off x="894874" y="9609294"/>
            <a:ext cx="334138" cy="413480"/>
            <a:chOff x="4960900" y="2433225"/>
            <a:chExt cx="48525" cy="60050"/>
          </a:xfrm>
        </p:grpSpPr>
        <p:sp>
          <p:nvSpPr>
            <p:cNvPr id="1375" name="Google Shape;1375;p3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6" name="Google Shape;1376;p3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7" name="Google Shape;1377;p35"/>
          <p:cNvSpPr txBox="1"/>
          <p:nvPr/>
        </p:nvSpPr>
        <p:spPr>
          <a:xfrm>
            <a:off x="1306075" y="9293275"/>
            <a:ext cx="24657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006D77"/>
                </a:solidFill>
                <a:highlight>
                  <a:srgbClr val="EDF9F9"/>
                </a:highlight>
                <a:latin typeface="Mada"/>
                <a:ea typeface="Mada"/>
                <a:cs typeface="Mada"/>
                <a:sym typeface="Mada"/>
              </a:rPr>
              <a:t>4-Penetrating Anterior Urethral Injuries </a:t>
            </a:r>
            <a:endParaRPr sz="1300">
              <a:solidFill>
                <a:srgbClr val="006D77"/>
              </a:solidFill>
              <a:highlight>
                <a:srgbClr val="EDF9F9"/>
              </a:highlight>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are generally managed by surgical debridement and repair</a:t>
            </a:r>
            <a:endParaRPr sz="1100">
              <a:latin typeface="Mada"/>
              <a:ea typeface="Mada"/>
              <a:cs typeface="Mada"/>
              <a:sym typeface="Mada"/>
            </a:endParaRPr>
          </a:p>
        </p:txBody>
      </p:sp>
      <p:pic>
        <p:nvPicPr>
          <p:cNvPr id="1378" name="Google Shape;1378;p35"/>
          <p:cNvPicPr preferRelativeResize="0"/>
          <p:nvPr/>
        </p:nvPicPr>
        <p:blipFill>
          <a:blip r:embed="rId4">
            <a:alphaModFix/>
          </a:blip>
          <a:stretch>
            <a:fillRect/>
          </a:stretch>
        </p:blipFill>
        <p:spPr>
          <a:xfrm>
            <a:off x="4338475" y="2385925"/>
            <a:ext cx="1294199" cy="485053"/>
          </a:xfrm>
          <a:prstGeom prst="rect">
            <a:avLst/>
          </a:prstGeom>
          <a:noFill/>
          <a:ln>
            <a:noFill/>
          </a:ln>
        </p:spPr>
      </p:pic>
      <p:pic>
        <p:nvPicPr>
          <p:cNvPr id="1379" name="Google Shape;1379;p35"/>
          <p:cNvPicPr preferRelativeResize="0"/>
          <p:nvPr/>
        </p:nvPicPr>
        <p:blipFill>
          <a:blip r:embed="rId5">
            <a:alphaModFix/>
          </a:blip>
          <a:stretch>
            <a:fillRect/>
          </a:stretch>
        </p:blipFill>
        <p:spPr>
          <a:xfrm>
            <a:off x="5632671" y="2382879"/>
            <a:ext cx="1061307" cy="485050"/>
          </a:xfrm>
          <a:prstGeom prst="rect">
            <a:avLst/>
          </a:prstGeom>
          <a:noFill/>
          <a:ln>
            <a:noFill/>
          </a:ln>
        </p:spPr>
      </p:pic>
      <p:sp>
        <p:nvSpPr>
          <p:cNvPr id="1380" name="Google Shape;1380;p35"/>
          <p:cNvSpPr txBox="1"/>
          <p:nvPr/>
        </p:nvSpPr>
        <p:spPr>
          <a:xfrm>
            <a:off x="4103675" y="3638225"/>
            <a:ext cx="2751900" cy="65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stretch injury with intact urethra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 Stenting in urethral catheter (</a:t>
            </a:r>
            <a:r>
              <a:rPr lang="en-GB" sz="1100">
                <a:solidFill>
                  <a:srgbClr val="B7B7B7"/>
                </a:solidFill>
                <a:latin typeface="Mada"/>
                <a:ea typeface="Mada"/>
                <a:cs typeface="Mada"/>
                <a:sym typeface="Mada"/>
              </a:rPr>
              <a:t>The same as contusion)</a:t>
            </a:r>
            <a:endParaRPr sz="1100">
              <a:solidFill>
                <a:srgbClr val="B7B7B7"/>
              </a:solidFill>
              <a:latin typeface="Mada"/>
              <a:ea typeface="Mada"/>
              <a:cs typeface="Mada"/>
              <a:sym typeface="Mada"/>
            </a:endParaRPr>
          </a:p>
        </p:txBody>
      </p:sp>
      <p:sp>
        <p:nvSpPr>
          <p:cNvPr id="1381" name="Google Shape;1381;p35"/>
          <p:cNvSpPr/>
          <p:nvPr/>
        </p:nvSpPr>
        <p:spPr>
          <a:xfrm>
            <a:off x="4781925" y="299731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2" name="Google Shape;1382;p35"/>
          <p:cNvGrpSpPr/>
          <p:nvPr/>
        </p:nvGrpSpPr>
        <p:grpSpPr>
          <a:xfrm>
            <a:off x="4463325" y="3453350"/>
            <a:ext cx="1931400" cy="184800"/>
            <a:chOff x="1619525" y="1693513"/>
            <a:chExt cx="1931400" cy="184800"/>
          </a:xfrm>
        </p:grpSpPr>
        <p:cxnSp>
          <p:nvCxnSpPr>
            <p:cNvPr id="1383" name="Google Shape;1383;p3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84" name="Google Shape;1384;p3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85" name="Google Shape;1385;p35"/>
          <p:cNvSpPr txBox="1"/>
          <p:nvPr/>
        </p:nvSpPr>
        <p:spPr>
          <a:xfrm>
            <a:off x="4238675" y="2988013"/>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1- Type I</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386" name="Google Shape;1386;p35"/>
          <p:cNvSpPr txBox="1"/>
          <p:nvPr/>
        </p:nvSpPr>
        <p:spPr>
          <a:xfrm>
            <a:off x="4103675" y="5294425"/>
            <a:ext cx="2751900" cy="65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25% of posterior urethral injuries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Partial tear but some continuity remains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ADDD2"/>
                </a:highlight>
                <a:latin typeface="Mada"/>
                <a:ea typeface="Mada"/>
                <a:cs typeface="Mada"/>
                <a:sym typeface="Mada"/>
              </a:rPr>
              <a:t>Treatment</a:t>
            </a:r>
            <a:r>
              <a:rPr lang="en-GB" sz="1100">
                <a:solidFill>
                  <a:schemeClr val="dk1"/>
                </a:solidFill>
                <a:latin typeface="Mada"/>
                <a:ea typeface="Mada"/>
                <a:cs typeface="Mada"/>
                <a:sym typeface="Mada"/>
              </a:rPr>
              <a:t>: Stenting in urethral catheter </a:t>
            </a:r>
            <a:r>
              <a:rPr lang="en-GB" sz="1100">
                <a:solidFill>
                  <a:srgbClr val="B7B7B7"/>
                </a:solidFill>
                <a:latin typeface="Mada"/>
                <a:ea typeface="Mada"/>
                <a:cs typeface="Mada"/>
                <a:sym typeface="Mada"/>
              </a:rPr>
              <a:t>(The same as contusion)</a:t>
            </a:r>
            <a:endParaRPr sz="1100">
              <a:solidFill>
                <a:srgbClr val="B7B7B7"/>
              </a:solidFill>
              <a:latin typeface="Mada"/>
              <a:ea typeface="Mada"/>
              <a:cs typeface="Mada"/>
              <a:sym typeface="Mada"/>
            </a:endParaRPr>
          </a:p>
          <a:p>
            <a:pPr indent="0" lvl="0" marL="0" rtl="0" algn="l">
              <a:spcBef>
                <a:spcPts val="0"/>
              </a:spcBef>
              <a:spcAft>
                <a:spcPts val="0"/>
              </a:spcAft>
              <a:buNone/>
            </a:pPr>
            <a:r>
              <a:t/>
            </a:r>
            <a:endParaRPr sz="1100">
              <a:solidFill>
                <a:schemeClr val="dk1"/>
              </a:solidFill>
              <a:highlight>
                <a:srgbClr val="FADDD2"/>
              </a:highlight>
              <a:latin typeface="Mada"/>
              <a:ea typeface="Mada"/>
              <a:cs typeface="Mada"/>
              <a:sym typeface="Mada"/>
            </a:endParaRPr>
          </a:p>
        </p:txBody>
      </p:sp>
      <p:sp>
        <p:nvSpPr>
          <p:cNvPr id="1387" name="Google Shape;1387;p35"/>
          <p:cNvSpPr/>
          <p:nvPr/>
        </p:nvSpPr>
        <p:spPr>
          <a:xfrm>
            <a:off x="4781925" y="465351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8" name="Google Shape;1388;p35"/>
          <p:cNvGrpSpPr/>
          <p:nvPr/>
        </p:nvGrpSpPr>
        <p:grpSpPr>
          <a:xfrm>
            <a:off x="4463325" y="5109550"/>
            <a:ext cx="1931400" cy="184800"/>
            <a:chOff x="1619525" y="1693513"/>
            <a:chExt cx="1931400" cy="184800"/>
          </a:xfrm>
        </p:grpSpPr>
        <p:cxnSp>
          <p:nvCxnSpPr>
            <p:cNvPr id="1389" name="Google Shape;1389;p3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90" name="Google Shape;1390;p3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91" name="Google Shape;1391;p35"/>
          <p:cNvSpPr txBox="1"/>
          <p:nvPr/>
        </p:nvSpPr>
        <p:spPr>
          <a:xfrm>
            <a:off x="4238675" y="4640870"/>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2-Type II</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392" name="Google Shape;1392;p35"/>
          <p:cNvSpPr txBox="1"/>
          <p:nvPr/>
        </p:nvSpPr>
        <p:spPr>
          <a:xfrm>
            <a:off x="4103675" y="7169125"/>
            <a:ext cx="2751900" cy="657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75% of posterior urethral injuries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Complete tear with no evidence of continuity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highlight>
                  <a:srgbClr val="FADDD2"/>
                </a:highlight>
                <a:latin typeface="Mada"/>
                <a:ea typeface="Mada"/>
                <a:cs typeface="Mada"/>
                <a:sym typeface="Mada"/>
              </a:rPr>
              <a:t>Treatment: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 is at varying risk of urethral stricture, urinary incontinence, and </a:t>
            </a:r>
            <a:r>
              <a:rPr b="1" lang="en-GB" sz="1100">
                <a:solidFill>
                  <a:schemeClr val="dk1"/>
                </a:solidFill>
                <a:latin typeface="Mada"/>
                <a:ea typeface="Mada"/>
                <a:cs typeface="Mada"/>
                <a:sym typeface="Mada"/>
              </a:rPr>
              <a:t>erectile dysfunction (ED).</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Initial management with suprapubic cystostomy and attempting primary repair at 7 to 10 days after injury.</a:t>
            </a:r>
            <a:endParaRPr sz="1100">
              <a:solidFill>
                <a:schemeClr val="dk1"/>
              </a:solidFill>
              <a:latin typeface="Mada"/>
              <a:ea typeface="Mada"/>
              <a:cs typeface="Mada"/>
              <a:sym typeface="Mada"/>
            </a:endParaRPr>
          </a:p>
        </p:txBody>
      </p:sp>
      <p:sp>
        <p:nvSpPr>
          <p:cNvPr id="1393" name="Google Shape;1393;p35"/>
          <p:cNvSpPr/>
          <p:nvPr/>
        </p:nvSpPr>
        <p:spPr>
          <a:xfrm>
            <a:off x="4874900" y="6528213"/>
            <a:ext cx="1294200" cy="456000"/>
          </a:xfrm>
          <a:prstGeom prst="roundRect">
            <a:avLst>
              <a:gd fmla="val 50000" name="adj"/>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94" name="Google Shape;1394;p35"/>
          <p:cNvGrpSpPr/>
          <p:nvPr/>
        </p:nvGrpSpPr>
        <p:grpSpPr>
          <a:xfrm>
            <a:off x="4556300" y="6984250"/>
            <a:ext cx="1931400" cy="184800"/>
            <a:chOff x="1619525" y="1693513"/>
            <a:chExt cx="1931400" cy="184800"/>
          </a:xfrm>
        </p:grpSpPr>
        <p:cxnSp>
          <p:nvCxnSpPr>
            <p:cNvPr id="1395" name="Google Shape;1395;p35"/>
            <p:cNvCxnSpPr/>
            <p:nvPr/>
          </p:nvCxnSpPr>
          <p:spPr>
            <a:xfrm>
              <a:off x="1619525" y="1878200"/>
              <a:ext cx="1931400" cy="0"/>
            </a:xfrm>
            <a:prstGeom prst="straightConnector1">
              <a:avLst/>
            </a:prstGeom>
            <a:noFill/>
            <a:ln cap="flat" cmpd="sng" w="19050">
              <a:solidFill>
                <a:srgbClr val="9DE2DE"/>
              </a:solidFill>
              <a:prstDash val="solid"/>
              <a:round/>
              <a:headEnd len="med" w="med" type="none"/>
              <a:tailEnd len="med" w="med" type="none"/>
            </a:ln>
          </p:spPr>
        </p:cxnSp>
        <p:cxnSp>
          <p:nvCxnSpPr>
            <p:cNvPr id="1396" name="Google Shape;1396;p35"/>
            <p:cNvCxnSpPr/>
            <p:nvPr/>
          </p:nvCxnSpPr>
          <p:spPr>
            <a:xfrm>
              <a:off x="2585225" y="1693513"/>
              <a:ext cx="0" cy="184800"/>
            </a:xfrm>
            <a:prstGeom prst="straightConnector1">
              <a:avLst/>
            </a:prstGeom>
            <a:noFill/>
            <a:ln cap="flat" cmpd="sng" w="19050">
              <a:solidFill>
                <a:srgbClr val="9DE2DE"/>
              </a:solidFill>
              <a:prstDash val="solid"/>
              <a:round/>
              <a:headEnd len="med" w="med" type="none"/>
              <a:tailEnd len="med" w="med" type="none"/>
            </a:ln>
          </p:spPr>
        </p:cxnSp>
      </p:grpSp>
      <p:sp>
        <p:nvSpPr>
          <p:cNvPr id="1397" name="Google Shape;1397;p35"/>
          <p:cNvSpPr txBox="1"/>
          <p:nvPr/>
        </p:nvSpPr>
        <p:spPr>
          <a:xfrm>
            <a:off x="4331650" y="6535456"/>
            <a:ext cx="1931400" cy="3222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a:solidFill>
                  <a:srgbClr val="006D77"/>
                </a:solidFill>
                <a:latin typeface="Lora"/>
                <a:ea typeface="Lora"/>
                <a:cs typeface="Lora"/>
                <a:sym typeface="Lora"/>
              </a:rPr>
              <a:t>3- Type III</a:t>
            </a:r>
            <a:endParaRPr b="1">
              <a:solidFill>
                <a:srgbClr val="006D77"/>
              </a:solidFill>
              <a:latin typeface="Lora"/>
              <a:ea typeface="Lora"/>
              <a:cs typeface="Lora"/>
              <a:sym typeface="Lora"/>
            </a:endParaRPr>
          </a:p>
          <a:p>
            <a:pPr indent="0" lvl="0" marL="0" rtl="0" algn="l">
              <a:spcBef>
                <a:spcPts val="0"/>
              </a:spcBef>
              <a:spcAft>
                <a:spcPts val="0"/>
              </a:spcAft>
              <a:buNone/>
            </a:pPr>
            <a:r>
              <a:t/>
            </a:r>
            <a:endParaRPr>
              <a:solidFill>
                <a:srgbClr val="006D77"/>
              </a:solidFill>
              <a:latin typeface="Lora"/>
              <a:ea typeface="Lora"/>
              <a:cs typeface="Lora"/>
              <a:sym typeface="Lora"/>
            </a:endParaRPr>
          </a:p>
        </p:txBody>
      </p:sp>
      <p:sp>
        <p:nvSpPr>
          <p:cNvPr id="1398" name="Google Shape;1398;p35"/>
          <p:cNvSpPr txBox="1"/>
          <p:nvPr/>
        </p:nvSpPr>
        <p:spPr>
          <a:xfrm>
            <a:off x="848850" y="1666925"/>
            <a:ext cx="6214200" cy="485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If the patient presents to you with a history suggestive of pelvis fracture e.g.. car accident you should approach the patient with ABC first.</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chemeClr val="dk1"/>
                </a:solidFill>
                <a:latin typeface="Mada"/>
                <a:ea typeface="Mada"/>
                <a:cs typeface="Mada"/>
                <a:sym typeface="Mada"/>
              </a:rPr>
              <a:t>The diagnostic tool is </a:t>
            </a:r>
            <a:r>
              <a:rPr b="1" lang="en-GB" sz="1100">
                <a:solidFill>
                  <a:srgbClr val="CC0000"/>
                </a:solidFill>
                <a:latin typeface="Mada"/>
                <a:ea typeface="Mada"/>
                <a:cs typeface="Mada"/>
                <a:sym typeface="Mada"/>
              </a:rPr>
              <a:t>Retrograde urethrography </a:t>
            </a:r>
            <a:r>
              <a:rPr lang="en-GB" sz="1100">
                <a:solidFill>
                  <a:schemeClr val="dk1"/>
                </a:solidFill>
                <a:latin typeface="Mada"/>
                <a:ea typeface="Mada"/>
                <a:cs typeface="Mada"/>
                <a:sym typeface="Mada"/>
              </a:rPr>
              <a:t>(</a:t>
            </a:r>
            <a:r>
              <a:rPr b="1" lang="en-GB" sz="1100">
                <a:solidFill>
                  <a:schemeClr val="dk1"/>
                </a:solidFill>
                <a:latin typeface="Mada"/>
                <a:ea typeface="Mada"/>
                <a:cs typeface="Mada"/>
                <a:sym typeface="Mada"/>
              </a:rPr>
              <a:t>Ascending urethrogram</a:t>
            </a:r>
            <a:r>
              <a:rPr lang="en-GB" sz="1100">
                <a:solidFill>
                  <a:schemeClr val="dk1"/>
                </a:solidFill>
                <a:latin typeface="Mada"/>
                <a:ea typeface="Mada"/>
                <a:cs typeface="Mada"/>
                <a:sym typeface="Mada"/>
              </a:rPr>
              <a:t>):</a:t>
            </a:r>
            <a:endParaRPr sz="1100">
              <a:solidFill>
                <a:srgbClr val="6AA84F"/>
              </a:solidFill>
              <a:latin typeface="Mada"/>
              <a:ea typeface="Mada"/>
              <a:cs typeface="Mada"/>
              <a:sym typeface="Mada"/>
            </a:endParaRPr>
          </a:p>
        </p:txBody>
      </p:sp>
      <p:sp>
        <p:nvSpPr>
          <p:cNvPr id="1399" name="Google Shape;1399;p35"/>
          <p:cNvSpPr txBox="1"/>
          <p:nvPr/>
        </p:nvSpPr>
        <p:spPr>
          <a:xfrm>
            <a:off x="4423554" y="9384746"/>
            <a:ext cx="2465700" cy="874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a:t>
            </a:r>
            <a:r>
              <a:rPr b="1" lang="en-GB" sz="1100">
                <a:solidFill>
                  <a:schemeClr val="dk1"/>
                </a:solidFill>
                <a:latin typeface="Mada"/>
                <a:ea typeface="Mada"/>
                <a:cs typeface="Mada"/>
                <a:sym typeface="Mada"/>
              </a:rPr>
              <a:t>women</a:t>
            </a:r>
            <a:r>
              <a:rPr lang="en-GB" sz="1100">
                <a:solidFill>
                  <a:schemeClr val="dk1"/>
                </a:solidFill>
                <a:latin typeface="Mada"/>
                <a:ea typeface="Mada"/>
                <a:cs typeface="Mada"/>
                <a:sym typeface="Mada"/>
              </a:rPr>
              <a:t>, partial rupture at the anterior position is the most common urethral injury associated with pelvic fracture.</a:t>
            </a:r>
            <a:endParaRPr/>
          </a:p>
        </p:txBody>
      </p:sp>
      <p:grpSp>
        <p:nvGrpSpPr>
          <p:cNvPr id="1400" name="Google Shape;1400;p35"/>
          <p:cNvGrpSpPr/>
          <p:nvPr/>
        </p:nvGrpSpPr>
        <p:grpSpPr>
          <a:xfrm>
            <a:off x="4103674" y="9591144"/>
            <a:ext cx="334138" cy="413480"/>
            <a:chOff x="4960900" y="2433225"/>
            <a:chExt cx="48525" cy="60050"/>
          </a:xfrm>
        </p:grpSpPr>
        <p:sp>
          <p:nvSpPr>
            <p:cNvPr id="1401" name="Google Shape;1401;p35"/>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35"/>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6" name="Shape 1406"/>
        <p:cNvGrpSpPr/>
        <p:nvPr/>
      </p:nvGrpSpPr>
      <p:grpSpPr>
        <a:xfrm>
          <a:off x="0" y="0"/>
          <a:ext cx="0" cy="0"/>
          <a:chOff x="0" y="0"/>
          <a:chExt cx="0" cy="0"/>
        </a:xfrm>
      </p:grpSpPr>
      <p:sp>
        <p:nvSpPr>
          <p:cNvPr id="1407" name="Google Shape;1407;p36"/>
          <p:cNvSpPr/>
          <p:nvPr/>
        </p:nvSpPr>
        <p:spPr>
          <a:xfrm>
            <a:off x="617550" y="6531650"/>
            <a:ext cx="6428700" cy="38283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408" name="Google Shape;1408;p36"/>
          <p:cNvSpPr/>
          <p:nvPr/>
        </p:nvSpPr>
        <p:spPr>
          <a:xfrm>
            <a:off x="930775" y="8874925"/>
            <a:ext cx="2688600" cy="1373100"/>
          </a:xfrm>
          <a:prstGeom prst="rect">
            <a:avLst/>
          </a:prstGeom>
          <a:noFill/>
          <a:ln cap="flat" cmpd="sng" w="9525">
            <a:solidFill>
              <a:srgbClr val="ABE5D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36"/>
          <p:cNvSpPr/>
          <p:nvPr/>
        </p:nvSpPr>
        <p:spPr>
          <a:xfrm>
            <a:off x="588525" y="4626375"/>
            <a:ext cx="6428700" cy="620700"/>
          </a:xfrm>
          <a:prstGeom prst="rect">
            <a:avLst/>
          </a:prstGeom>
          <a:noFill/>
          <a:ln cap="flat" cmpd="sng" w="19050">
            <a:solidFill>
              <a:srgbClr val="006D77"/>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36"/>
          <p:cNvSpPr/>
          <p:nvPr/>
        </p:nvSpPr>
        <p:spPr>
          <a:xfrm>
            <a:off x="495536" y="1795725"/>
            <a:ext cx="4011300" cy="1905600"/>
          </a:xfrm>
          <a:prstGeom prst="rect">
            <a:avLst/>
          </a:prstGeom>
          <a:noFill/>
          <a:ln cap="flat" cmpd="sng" w="19050">
            <a:solidFill>
              <a:srgbClr val="006D77"/>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36"/>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412" name="Google Shape;1412;p36"/>
          <p:cNvCxnSpPr/>
          <p:nvPr/>
        </p:nvCxnSpPr>
        <p:spPr>
          <a:xfrm>
            <a:off x="556800" y="827625"/>
            <a:ext cx="6502500" cy="0"/>
          </a:xfrm>
          <a:prstGeom prst="straightConnector1">
            <a:avLst/>
          </a:prstGeom>
          <a:noFill/>
          <a:ln cap="flat" cmpd="sng" w="19050">
            <a:solidFill>
              <a:srgbClr val="83C5BE"/>
            </a:solidFill>
            <a:prstDash val="solid"/>
            <a:round/>
            <a:headEnd len="med" w="med" type="oval"/>
            <a:tailEnd len="med" w="med" type="oval"/>
          </a:ln>
        </p:spPr>
      </p:cxnSp>
      <p:sp>
        <p:nvSpPr>
          <p:cNvPr id="1413" name="Google Shape;1413;p36"/>
          <p:cNvSpPr txBox="1"/>
          <p:nvPr/>
        </p:nvSpPr>
        <p:spPr>
          <a:xfrm>
            <a:off x="75" y="338200"/>
            <a:ext cx="75894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Traumatic Urological Emergencies: </a:t>
            </a:r>
            <a:r>
              <a:rPr b="1" lang="en-GB" sz="2200">
                <a:solidFill>
                  <a:srgbClr val="006D77"/>
                </a:solidFill>
                <a:highlight>
                  <a:srgbClr val="EDF9F9"/>
                </a:highlight>
                <a:latin typeface="Lora"/>
                <a:ea typeface="Lora"/>
                <a:cs typeface="Lora"/>
                <a:sym typeface="Lora"/>
              </a:rPr>
              <a:t>External genitalia</a:t>
            </a:r>
            <a:endParaRPr b="1" sz="2200">
              <a:solidFill>
                <a:srgbClr val="006D77"/>
              </a:solidFill>
              <a:highlight>
                <a:srgbClr val="EDF9F9"/>
              </a:highlight>
              <a:latin typeface="Lora"/>
              <a:ea typeface="Lora"/>
              <a:cs typeface="Lora"/>
              <a:sym typeface="Lora"/>
            </a:endParaRPr>
          </a:p>
          <a:p>
            <a:pPr indent="0" lvl="0" marL="0" rtl="0" algn="ctr">
              <a:spcBef>
                <a:spcPts val="0"/>
              </a:spcBef>
              <a:spcAft>
                <a:spcPts val="0"/>
              </a:spcAft>
              <a:buClr>
                <a:srgbClr val="000000"/>
              </a:buClr>
              <a:buSzPts val="2200"/>
              <a:buFont typeface="Arial"/>
              <a:buNone/>
            </a:pPr>
            <a:r>
              <a:t/>
            </a:r>
            <a:endParaRPr b="1" sz="2200">
              <a:solidFill>
                <a:srgbClr val="006D77"/>
              </a:solidFill>
              <a:latin typeface="Lora"/>
              <a:ea typeface="Lora"/>
              <a:cs typeface="Lora"/>
              <a:sym typeface="Lora"/>
            </a:endParaRPr>
          </a:p>
          <a:p>
            <a:pPr indent="0" lvl="0" marL="0" rtl="0" algn="ctr">
              <a:spcBef>
                <a:spcPts val="0"/>
              </a:spcBef>
              <a:spcAft>
                <a:spcPts val="0"/>
              </a:spcAft>
              <a:buClr>
                <a:srgbClr val="000000"/>
              </a:buClr>
              <a:buSzPts val="2200"/>
              <a:buFont typeface="Arial"/>
              <a:buNone/>
            </a:pPr>
            <a:r>
              <a:t/>
            </a:r>
            <a:endParaRPr b="1" sz="2200">
              <a:solidFill>
                <a:srgbClr val="006D77"/>
              </a:solidFill>
              <a:latin typeface="Lora"/>
              <a:ea typeface="Lora"/>
              <a:cs typeface="Lora"/>
              <a:sym typeface="Lora"/>
            </a:endParaRPr>
          </a:p>
        </p:txBody>
      </p:sp>
      <p:sp>
        <p:nvSpPr>
          <p:cNvPr id="1414" name="Google Shape;1414;p36"/>
          <p:cNvSpPr txBox="1"/>
          <p:nvPr/>
        </p:nvSpPr>
        <p:spPr>
          <a:xfrm>
            <a:off x="584301" y="1374750"/>
            <a:ext cx="50631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Male External Genitalia Injuries</a:t>
            </a:r>
            <a:endParaRPr b="1" sz="2500">
              <a:solidFill>
                <a:srgbClr val="FFDDD2"/>
              </a:solidFill>
              <a:latin typeface="Lora"/>
              <a:ea typeface="Lora"/>
              <a:cs typeface="Lora"/>
              <a:sym typeface="Lora"/>
            </a:endParaRPr>
          </a:p>
        </p:txBody>
      </p:sp>
      <p:sp>
        <p:nvSpPr>
          <p:cNvPr id="1415" name="Google Shape;1415;p36"/>
          <p:cNvSpPr txBox="1"/>
          <p:nvPr/>
        </p:nvSpPr>
        <p:spPr>
          <a:xfrm>
            <a:off x="556800" y="771875"/>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01</a:t>
            </a:r>
            <a:endParaRPr b="1" sz="6000">
              <a:solidFill>
                <a:srgbClr val="EDF9F9"/>
              </a:solidFill>
              <a:latin typeface="Reenie Beanie"/>
              <a:ea typeface="Reenie Beanie"/>
              <a:cs typeface="Reenie Beanie"/>
              <a:sym typeface="Reenie Beanie"/>
            </a:endParaRPr>
          </a:p>
        </p:txBody>
      </p:sp>
      <p:sp>
        <p:nvSpPr>
          <p:cNvPr id="1416" name="Google Shape;1416;p36"/>
          <p:cNvSpPr txBox="1"/>
          <p:nvPr/>
        </p:nvSpPr>
        <p:spPr>
          <a:xfrm>
            <a:off x="471050" y="1968525"/>
            <a:ext cx="3117600" cy="16194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100">
                <a:solidFill>
                  <a:schemeClr val="dk1"/>
                </a:solidFill>
                <a:latin typeface="Mada"/>
                <a:ea typeface="Mada"/>
                <a:cs typeface="Mada"/>
                <a:sym typeface="Mada"/>
              </a:rPr>
              <a:t>Penile Fracture,</a:t>
            </a:r>
            <a:r>
              <a:rPr lang="en-GB" sz="1100">
                <a:solidFill>
                  <a:schemeClr val="dk1"/>
                </a:solidFill>
                <a:latin typeface="Mada"/>
                <a:ea typeface="Mada"/>
                <a:cs typeface="Mada"/>
                <a:sym typeface="Mada"/>
              </a:rPr>
              <a:t> </a:t>
            </a:r>
            <a:r>
              <a:rPr b="1" lang="en-GB" sz="1100">
                <a:solidFill>
                  <a:srgbClr val="6AA84F"/>
                </a:solidFill>
                <a:latin typeface="Mada"/>
                <a:ea typeface="Mada"/>
                <a:cs typeface="Mada"/>
                <a:sym typeface="Mada"/>
              </a:rPr>
              <a:t>eggplant deformity sign </a:t>
            </a:r>
            <a:r>
              <a:rPr lang="en-GB" sz="1100">
                <a:solidFill>
                  <a:srgbClr val="6AA84F"/>
                </a:solidFill>
                <a:latin typeface="Mada"/>
                <a:ea typeface="Mada"/>
                <a:cs typeface="Mada"/>
                <a:sym typeface="Mada"/>
              </a:rPr>
              <a:t>(Injury mainly of corpora spongium)</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Pathology: ulceration in the tunica albuginea due to heavy sexual intercourse then the bleeding happens by the corporal body.  It's an emergency treat promptly, otherwise the patient will have a life long erection problem.</a:t>
            </a:r>
            <a:endParaRPr sz="1100">
              <a:solidFill>
                <a:srgbClr val="6AA84F"/>
              </a:solidFill>
              <a:latin typeface="Mada"/>
              <a:ea typeface="Mada"/>
              <a:cs typeface="Mada"/>
              <a:sym typeface="Mada"/>
            </a:endParaRPr>
          </a:p>
        </p:txBody>
      </p:sp>
      <p:pic>
        <p:nvPicPr>
          <p:cNvPr id="1417" name="Google Shape;1417;p36"/>
          <p:cNvPicPr preferRelativeResize="0"/>
          <p:nvPr/>
        </p:nvPicPr>
        <p:blipFill rotWithShape="1">
          <a:blip r:embed="rId3">
            <a:alphaModFix/>
          </a:blip>
          <a:srcRect b="0" l="0" r="0" t="0"/>
          <a:stretch/>
        </p:blipFill>
        <p:spPr>
          <a:xfrm>
            <a:off x="3512387" y="2739825"/>
            <a:ext cx="909288" cy="696475"/>
          </a:xfrm>
          <a:prstGeom prst="rect">
            <a:avLst/>
          </a:prstGeom>
          <a:noFill/>
          <a:ln>
            <a:noFill/>
          </a:ln>
        </p:spPr>
      </p:pic>
      <p:pic>
        <p:nvPicPr>
          <p:cNvPr id="1418" name="Google Shape;1418;p36"/>
          <p:cNvPicPr preferRelativeResize="0"/>
          <p:nvPr/>
        </p:nvPicPr>
        <p:blipFill rotWithShape="1">
          <a:blip r:embed="rId4">
            <a:alphaModFix/>
          </a:blip>
          <a:srcRect b="0" l="0" r="0" t="0"/>
          <a:stretch/>
        </p:blipFill>
        <p:spPr>
          <a:xfrm>
            <a:off x="3512375" y="2070275"/>
            <a:ext cx="909300" cy="608742"/>
          </a:xfrm>
          <a:prstGeom prst="rect">
            <a:avLst/>
          </a:prstGeom>
          <a:noFill/>
          <a:ln>
            <a:noFill/>
          </a:ln>
        </p:spPr>
      </p:pic>
      <p:pic>
        <p:nvPicPr>
          <p:cNvPr id="1419" name="Google Shape;1419;p36"/>
          <p:cNvPicPr preferRelativeResize="0"/>
          <p:nvPr/>
        </p:nvPicPr>
        <p:blipFill>
          <a:blip r:embed="rId5">
            <a:alphaModFix/>
          </a:blip>
          <a:stretch>
            <a:fillRect/>
          </a:stretch>
        </p:blipFill>
        <p:spPr>
          <a:xfrm>
            <a:off x="6268025" y="1866799"/>
            <a:ext cx="777925" cy="499532"/>
          </a:xfrm>
          <a:prstGeom prst="rect">
            <a:avLst/>
          </a:prstGeom>
          <a:noFill/>
          <a:ln>
            <a:noFill/>
          </a:ln>
        </p:spPr>
      </p:pic>
      <p:sp>
        <p:nvSpPr>
          <p:cNvPr id="1420" name="Google Shape;1420;p36"/>
          <p:cNvSpPr/>
          <p:nvPr/>
        </p:nvSpPr>
        <p:spPr>
          <a:xfrm>
            <a:off x="4817051" y="1795725"/>
            <a:ext cx="2316600" cy="1905600"/>
          </a:xfrm>
          <a:prstGeom prst="rect">
            <a:avLst/>
          </a:prstGeom>
          <a:noFill/>
          <a:ln cap="flat" cmpd="sng" w="19050">
            <a:solidFill>
              <a:srgbClr val="006D77"/>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36"/>
          <p:cNvSpPr txBox="1"/>
          <p:nvPr/>
        </p:nvSpPr>
        <p:spPr>
          <a:xfrm>
            <a:off x="4817038" y="2402325"/>
            <a:ext cx="2124000" cy="804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Penile amputation and injuries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Scrotal Injuries.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Glans Injury </a:t>
            </a:r>
            <a:r>
              <a:rPr lang="en-GB" sz="1200">
                <a:solidFill>
                  <a:srgbClr val="B7B7B7"/>
                </a:solidFill>
                <a:latin typeface="Mada"/>
                <a:ea typeface="Mada"/>
                <a:cs typeface="Mada"/>
                <a:sym typeface="Mada"/>
              </a:rPr>
              <a:t>(Caused mainly by circumcision)</a:t>
            </a:r>
            <a:endParaRPr sz="1200">
              <a:solidFill>
                <a:schemeClr val="dk1"/>
              </a:solidFill>
              <a:latin typeface="Mada"/>
              <a:ea typeface="Mada"/>
              <a:cs typeface="Mada"/>
              <a:sym typeface="Mada"/>
            </a:endParaRPr>
          </a:p>
        </p:txBody>
      </p:sp>
      <p:pic>
        <p:nvPicPr>
          <p:cNvPr id="1422" name="Google Shape;1422;p36"/>
          <p:cNvPicPr preferRelativeResize="0"/>
          <p:nvPr/>
        </p:nvPicPr>
        <p:blipFill>
          <a:blip r:embed="rId6">
            <a:alphaModFix/>
          </a:blip>
          <a:stretch>
            <a:fillRect/>
          </a:stretch>
        </p:blipFill>
        <p:spPr>
          <a:xfrm>
            <a:off x="4875496" y="1892325"/>
            <a:ext cx="639050" cy="478763"/>
          </a:xfrm>
          <a:prstGeom prst="rect">
            <a:avLst/>
          </a:prstGeom>
          <a:noFill/>
          <a:ln>
            <a:noFill/>
          </a:ln>
        </p:spPr>
      </p:pic>
      <p:pic>
        <p:nvPicPr>
          <p:cNvPr id="1423" name="Google Shape;1423;p36"/>
          <p:cNvPicPr preferRelativeResize="0"/>
          <p:nvPr/>
        </p:nvPicPr>
        <p:blipFill>
          <a:blip r:embed="rId7">
            <a:alphaModFix/>
          </a:blip>
          <a:stretch>
            <a:fillRect/>
          </a:stretch>
        </p:blipFill>
        <p:spPr>
          <a:xfrm>
            <a:off x="5490088" y="1858561"/>
            <a:ext cx="777925" cy="525363"/>
          </a:xfrm>
          <a:prstGeom prst="rect">
            <a:avLst/>
          </a:prstGeom>
          <a:noFill/>
          <a:ln>
            <a:noFill/>
          </a:ln>
        </p:spPr>
      </p:pic>
      <p:sp>
        <p:nvSpPr>
          <p:cNvPr id="1424" name="Google Shape;1424;p36"/>
          <p:cNvSpPr txBox="1"/>
          <p:nvPr/>
        </p:nvSpPr>
        <p:spPr>
          <a:xfrm>
            <a:off x="598050" y="4247275"/>
            <a:ext cx="6046800" cy="401700"/>
          </a:xfrm>
          <a:prstGeom prst="rect">
            <a:avLst/>
          </a:prstGeom>
          <a:noFill/>
          <a:ln>
            <a:noFill/>
          </a:ln>
        </p:spPr>
        <p:txBody>
          <a:bodyPr anchorCtr="0" anchor="ctr" bIns="91425" lIns="91425" spcFirstLastPara="1" rIns="91425" wrap="square" tIns="91425">
            <a:noAutofit/>
          </a:bodyPr>
          <a:lstStyle/>
          <a:p>
            <a:pPr indent="0" lvl="0" marL="0" rtl="0" algn="l">
              <a:lnSpc>
                <a:spcPct val="50000"/>
              </a:lnSpc>
              <a:spcBef>
                <a:spcPts val="0"/>
              </a:spcBef>
              <a:spcAft>
                <a:spcPts val="0"/>
              </a:spcAft>
              <a:buNone/>
            </a:pPr>
            <a:r>
              <a:rPr b="1" lang="en-GB" sz="2500">
                <a:solidFill>
                  <a:srgbClr val="FFDDD2"/>
                </a:solidFill>
                <a:latin typeface="Lora"/>
                <a:ea typeface="Lora"/>
                <a:cs typeface="Lora"/>
                <a:sym typeface="Lora"/>
              </a:rPr>
              <a:t>Female External Genitalia Injuries</a:t>
            </a:r>
            <a:endParaRPr b="1" sz="2500">
              <a:solidFill>
                <a:srgbClr val="FFDDD2"/>
              </a:solidFill>
              <a:latin typeface="Lora"/>
              <a:ea typeface="Lora"/>
              <a:cs typeface="Lora"/>
              <a:sym typeface="Lora"/>
            </a:endParaRPr>
          </a:p>
        </p:txBody>
      </p:sp>
      <p:sp>
        <p:nvSpPr>
          <p:cNvPr id="1425" name="Google Shape;1425;p36"/>
          <p:cNvSpPr txBox="1"/>
          <p:nvPr/>
        </p:nvSpPr>
        <p:spPr>
          <a:xfrm>
            <a:off x="570550" y="3644400"/>
            <a:ext cx="2316600" cy="6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sz="6000">
                <a:solidFill>
                  <a:srgbClr val="EDF9F9"/>
                </a:solidFill>
                <a:latin typeface="Reenie Beanie"/>
                <a:ea typeface="Reenie Beanie"/>
                <a:cs typeface="Reenie Beanie"/>
                <a:sym typeface="Reenie Beanie"/>
              </a:rPr>
              <a:t>02</a:t>
            </a:r>
            <a:endParaRPr b="1" sz="6000">
              <a:solidFill>
                <a:srgbClr val="EDF9F9"/>
              </a:solidFill>
              <a:latin typeface="Reenie Beanie"/>
              <a:ea typeface="Reenie Beanie"/>
              <a:cs typeface="Reenie Beanie"/>
              <a:sym typeface="Reenie Beanie"/>
            </a:endParaRPr>
          </a:p>
        </p:txBody>
      </p:sp>
      <p:sp>
        <p:nvSpPr>
          <p:cNvPr id="1426" name="Google Shape;1426;p36"/>
          <p:cNvSpPr txBox="1"/>
          <p:nvPr/>
        </p:nvSpPr>
        <p:spPr>
          <a:xfrm>
            <a:off x="566175" y="4626375"/>
            <a:ext cx="4852500" cy="920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Font typeface="Mada"/>
              <a:buChar char="●"/>
            </a:pPr>
            <a:r>
              <a:rPr lang="en-GB" sz="1300">
                <a:solidFill>
                  <a:schemeClr val="dk1"/>
                </a:solidFill>
                <a:latin typeface="Mada"/>
                <a:ea typeface="Mada"/>
                <a:cs typeface="Mada"/>
                <a:sym typeface="Mada"/>
              </a:rPr>
              <a:t>Managed by Gynecologists unless the urethra or the </a:t>
            </a:r>
            <a:endParaRPr>
              <a:solidFill>
                <a:schemeClr val="dk1"/>
              </a:solidFill>
            </a:endParaRPr>
          </a:p>
          <a:p>
            <a:pPr indent="0" lvl="0" marL="457200" rtl="0" algn="l">
              <a:spcBef>
                <a:spcPts val="0"/>
              </a:spcBef>
              <a:spcAft>
                <a:spcPts val="0"/>
              </a:spcAft>
              <a:buNone/>
            </a:pPr>
            <a:r>
              <a:rPr lang="en-GB" sz="1300">
                <a:solidFill>
                  <a:schemeClr val="dk1"/>
                </a:solidFill>
                <a:latin typeface="Mada"/>
                <a:ea typeface="Mada"/>
                <a:cs typeface="Mada"/>
                <a:sym typeface="Mada"/>
              </a:rPr>
              <a:t>bladder is involved.</a:t>
            </a:r>
            <a:endParaRPr/>
          </a:p>
        </p:txBody>
      </p:sp>
      <p:pic>
        <p:nvPicPr>
          <p:cNvPr id="1427" name="Google Shape;1427;p36"/>
          <p:cNvPicPr preferRelativeResize="0"/>
          <p:nvPr/>
        </p:nvPicPr>
        <p:blipFill>
          <a:blip r:embed="rId8">
            <a:alphaModFix/>
          </a:blip>
          <a:stretch>
            <a:fillRect/>
          </a:stretch>
        </p:blipFill>
        <p:spPr>
          <a:xfrm>
            <a:off x="5952198" y="4691545"/>
            <a:ext cx="777925" cy="502125"/>
          </a:xfrm>
          <a:prstGeom prst="rect">
            <a:avLst/>
          </a:prstGeom>
          <a:noFill/>
          <a:ln>
            <a:noFill/>
          </a:ln>
        </p:spPr>
      </p:pic>
      <p:cxnSp>
        <p:nvCxnSpPr>
          <p:cNvPr id="1428" name="Google Shape;1428;p36"/>
          <p:cNvCxnSpPr/>
          <p:nvPr/>
        </p:nvCxnSpPr>
        <p:spPr>
          <a:xfrm>
            <a:off x="2464073" y="6085325"/>
            <a:ext cx="2688600" cy="0"/>
          </a:xfrm>
          <a:prstGeom prst="straightConnector1">
            <a:avLst/>
          </a:prstGeom>
          <a:noFill/>
          <a:ln cap="flat" cmpd="sng" w="19050">
            <a:solidFill>
              <a:srgbClr val="83C5BE"/>
            </a:solidFill>
            <a:prstDash val="solid"/>
            <a:round/>
            <a:headEnd len="med" w="med" type="oval"/>
            <a:tailEnd len="med" w="med" type="oval"/>
          </a:ln>
        </p:spPr>
      </p:cxnSp>
      <p:sp>
        <p:nvSpPr>
          <p:cNvPr id="1429" name="Google Shape;1429;p36"/>
          <p:cNvSpPr txBox="1"/>
          <p:nvPr/>
        </p:nvSpPr>
        <p:spPr>
          <a:xfrm>
            <a:off x="29013" y="5595900"/>
            <a:ext cx="75894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Fournier gangrene</a:t>
            </a:r>
            <a:endParaRPr b="1" sz="2200">
              <a:solidFill>
                <a:srgbClr val="006D77"/>
              </a:solidFill>
              <a:latin typeface="Lora"/>
              <a:ea typeface="Lora"/>
              <a:cs typeface="Lora"/>
              <a:sym typeface="Lora"/>
            </a:endParaRPr>
          </a:p>
        </p:txBody>
      </p:sp>
      <p:pic>
        <p:nvPicPr>
          <p:cNvPr id="1430" name="Google Shape;1430;p36"/>
          <p:cNvPicPr preferRelativeResize="0"/>
          <p:nvPr/>
        </p:nvPicPr>
        <p:blipFill>
          <a:blip r:embed="rId9">
            <a:alphaModFix/>
          </a:blip>
          <a:stretch>
            <a:fillRect/>
          </a:stretch>
        </p:blipFill>
        <p:spPr>
          <a:xfrm>
            <a:off x="5318505" y="5596513"/>
            <a:ext cx="639035" cy="702575"/>
          </a:xfrm>
          <a:prstGeom prst="rect">
            <a:avLst/>
          </a:prstGeom>
          <a:noFill/>
          <a:ln>
            <a:noFill/>
          </a:ln>
        </p:spPr>
      </p:pic>
      <p:sp>
        <p:nvSpPr>
          <p:cNvPr id="1431" name="Google Shape;1431;p36"/>
          <p:cNvSpPr/>
          <p:nvPr/>
        </p:nvSpPr>
        <p:spPr>
          <a:xfrm>
            <a:off x="570500" y="6349150"/>
            <a:ext cx="555300" cy="3294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1</a:t>
            </a:r>
            <a:endParaRPr b="1" i="0" sz="2600" u="none" cap="none" strike="noStrike">
              <a:solidFill>
                <a:srgbClr val="576C77"/>
              </a:solidFill>
              <a:latin typeface="Alegreya"/>
              <a:ea typeface="Alegreya"/>
              <a:cs typeface="Alegreya"/>
              <a:sym typeface="Alegreya"/>
            </a:endParaRPr>
          </a:p>
        </p:txBody>
      </p:sp>
      <p:sp>
        <p:nvSpPr>
          <p:cNvPr id="1432" name="Google Shape;1432;p36"/>
          <p:cNvSpPr/>
          <p:nvPr/>
        </p:nvSpPr>
        <p:spPr>
          <a:xfrm>
            <a:off x="1125745" y="6378225"/>
            <a:ext cx="57039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Definition &amp; Causes</a:t>
            </a:r>
            <a:endParaRPr sz="1800">
              <a:latin typeface="Lora"/>
              <a:ea typeface="Lora"/>
              <a:cs typeface="Lora"/>
              <a:sym typeface="Lora"/>
            </a:endParaRPr>
          </a:p>
        </p:txBody>
      </p:sp>
      <p:sp>
        <p:nvSpPr>
          <p:cNvPr id="1433" name="Google Shape;1433;p36"/>
          <p:cNvSpPr/>
          <p:nvPr/>
        </p:nvSpPr>
        <p:spPr>
          <a:xfrm>
            <a:off x="658650" y="6838375"/>
            <a:ext cx="6311400" cy="4617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Clr>
                <a:schemeClr val="dk1"/>
              </a:buClr>
              <a:buSzPts val="1200"/>
              <a:buFont typeface="Mada"/>
              <a:buChar char="●"/>
            </a:pPr>
            <a:r>
              <a:rPr lang="en-GB" sz="1100">
                <a:solidFill>
                  <a:schemeClr val="dk1"/>
                </a:solidFill>
                <a:latin typeface="Mada"/>
                <a:ea typeface="Mada"/>
                <a:cs typeface="Mada"/>
                <a:sym typeface="Mada"/>
              </a:rPr>
              <a:t>Defined as a polymicrobial necrotizing fasciitis of the perineal, perianal, or around  genital areas </a:t>
            </a:r>
            <a:r>
              <a:rPr lang="en-GB" sz="1100">
                <a:solidFill>
                  <a:srgbClr val="6AA84F"/>
                </a:solidFill>
                <a:latin typeface="Mada"/>
                <a:ea typeface="Mada"/>
                <a:cs typeface="Mada"/>
                <a:sym typeface="Mada"/>
              </a:rPr>
              <a:t>”only”.</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Localized infection</a:t>
            </a:r>
            <a:r>
              <a:rPr lang="en-GB" sz="1100">
                <a:solidFill>
                  <a:schemeClr val="dk1"/>
                </a:solidFill>
                <a:latin typeface="Mada"/>
                <a:ea typeface="Mada"/>
                <a:cs typeface="Mada"/>
                <a:sym typeface="Mada"/>
              </a:rPr>
              <a:t> adjacent to a portal of entry is the inciting event in the development of fournier gangrene.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Ultimately, an obliterative endarteritis &gt;&gt;Subcutaneous vascular necrosis &gt;&gt; localized ischemia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Mortality of 10-20% despite aggressive measures</a:t>
            </a:r>
            <a:endParaRPr b="1" sz="10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100">
              <a:solidFill>
                <a:schemeClr val="dk1"/>
              </a:solidFill>
              <a:latin typeface="Mada"/>
              <a:ea typeface="Mada"/>
              <a:cs typeface="Mada"/>
              <a:sym typeface="Mada"/>
            </a:endParaRPr>
          </a:p>
          <a:p>
            <a:pPr indent="0" lvl="0" marL="0" marR="0" rtl="0" algn="ctr">
              <a:lnSpc>
                <a:spcPct val="100000"/>
              </a:lnSpc>
              <a:spcBef>
                <a:spcPts val="0"/>
              </a:spcBef>
              <a:spcAft>
                <a:spcPts val="0"/>
              </a:spcAft>
              <a:buClr>
                <a:srgbClr val="000000"/>
              </a:buClr>
              <a:buSzPts val="1200"/>
              <a:buFont typeface="Arial"/>
              <a:buNone/>
            </a:pPr>
            <a:r>
              <a:t/>
            </a:r>
            <a:endParaRPr sz="1300">
              <a:latin typeface="Mada"/>
              <a:ea typeface="Mada"/>
              <a:cs typeface="Mada"/>
              <a:sym typeface="Mada"/>
            </a:endParaRPr>
          </a:p>
        </p:txBody>
      </p:sp>
      <p:sp>
        <p:nvSpPr>
          <p:cNvPr id="1434" name="Google Shape;1434;p36"/>
          <p:cNvSpPr/>
          <p:nvPr/>
        </p:nvSpPr>
        <p:spPr>
          <a:xfrm>
            <a:off x="813463" y="8134825"/>
            <a:ext cx="6073500" cy="159600"/>
          </a:xfrm>
          <a:prstGeom prst="rect">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36"/>
          <p:cNvSpPr/>
          <p:nvPr/>
        </p:nvSpPr>
        <p:spPr>
          <a:xfrm>
            <a:off x="787175" y="8110741"/>
            <a:ext cx="6046875" cy="66450"/>
          </a:xfrm>
          <a:custGeom>
            <a:rect b="b" l="l" r="r" t="t"/>
            <a:pathLst>
              <a:path extrusionOk="0" h="2658" w="241875">
                <a:moveTo>
                  <a:pt x="0" y="2658"/>
                </a:moveTo>
                <a:cubicBezTo>
                  <a:pt x="80630" y="2658"/>
                  <a:pt x="161245" y="0"/>
                  <a:pt x="241875" y="0"/>
                </a:cubicBezTo>
              </a:path>
            </a:pathLst>
          </a:custGeom>
          <a:noFill/>
          <a:ln cap="flat" cmpd="sng" w="19050">
            <a:solidFill>
              <a:srgbClr val="1D1D1B"/>
            </a:solidFill>
            <a:prstDash val="solid"/>
            <a:round/>
            <a:headEnd len="med" w="med" type="none"/>
            <a:tailEnd len="med" w="med" type="none"/>
          </a:ln>
        </p:spPr>
      </p:sp>
      <p:sp>
        <p:nvSpPr>
          <p:cNvPr id="1436" name="Google Shape;1436;p36"/>
          <p:cNvSpPr/>
          <p:nvPr/>
        </p:nvSpPr>
        <p:spPr>
          <a:xfrm>
            <a:off x="823938" y="8244241"/>
            <a:ext cx="6073450" cy="79750"/>
          </a:xfrm>
          <a:custGeom>
            <a:rect b="b" l="l" r="r" t="t"/>
            <a:pathLst>
              <a:path extrusionOk="0" h="3190" w="242938">
                <a:moveTo>
                  <a:pt x="0" y="3190"/>
                </a:moveTo>
                <a:cubicBezTo>
                  <a:pt x="80986" y="3190"/>
                  <a:pt x="161952" y="0"/>
                  <a:pt x="242938" y="0"/>
                </a:cubicBezTo>
              </a:path>
            </a:pathLst>
          </a:custGeom>
          <a:noFill/>
          <a:ln cap="flat" cmpd="sng" w="19050">
            <a:solidFill>
              <a:srgbClr val="1D1D1B"/>
            </a:solidFill>
            <a:prstDash val="solid"/>
            <a:round/>
            <a:headEnd len="med" w="med" type="none"/>
            <a:tailEnd len="med" w="med" type="none"/>
          </a:ln>
        </p:spPr>
      </p:sp>
      <p:sp>
        <p:nvSpPr>
          <p:cNvPr id="1437" name="Google Shape;1437;p36"/>
          <p:cNvSpPr/>
          <p:nvPr/>
        </p:nvSpPr>
        <p:spPr>
          <a:xfrm>
            <a:off x="1592551" y="8116045"/>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438" name="Google Shape;1438;p36"/>
          <p:cNvSpPr/>
          <p:nvPr/>
        </p:nvSpPr>
        <p:spPr>
          <a:xfrm>
            <a:off x="3758742" y="8085098"/>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439" name="Google Shape;1439;p36"/>
          <p:cNvSpPr/>
          <p:nvPr/>
        </p:nvSpPr>
        <p:spPr>
          <a:xfrm>
            <a:off x="6348863" y="8048670"/>
            <a:ext cx="176600" cy="270025"/>
          </a:xfrm>
          <a:custGeom>
            <a:rect b="b" l="l" r="r" t="t"/>
            <a:pathLst>
              <a:path extrusionOk="0" h="10801" w="7064">
                <a:moveTo>
                  <a:pt x="2800" y="3281"/>
                </a:moveTo>
                <a:cubicBezTo>
                  <a:pt x="2052" y="4404"/>
                  <a:pt x="125" y="6192"/>
                  <a:pt x="1205" y="7002"/>
                </a:cubicBezTo>
                <a:cubicBezTo>
                  <a:pt x="2207" y="7754"/>
                  <a:pt x="3852" y="8179"/>
                  <a:pt x="4926" y="7534"/>
                </a:cubicBezTo>
                <a:cubicBezTo>
                  <a:pt x="6327" y="6693"/>
                  <a:pt x="7296" y="3730"/>
                  <a:pt x="5989" y="2750"/>
                </a:cubicBezTo>
                <a:cubicBezTo>
                  <a:pt x="3882" y="1169"/>
                  <a:pt x="-1881" y="7958"/>
                  <a:pt x="674" y="8597"/>
                </a:cubicBezTo>
                <a:cubicBezTo>
                  <a:pt x="3153" y="9217"/>
                  <a:pt x="6733" y="4025"/>
                  <a:pt x="4926" y="2218"/>
                </a:cubicBezTo>
                <a:cubicBezTo>
                  <a:pt x="2785" y="77"/>
                  <a:pt x="-1250" y="10226"/>
                  <a:pt x="1737" y="10724"/>
                </a:cubicBezTo>
                <a:cubicBezTo>
                  <a:pt x="5441" y="11342"/>
                  <a:pt x="9140" y="-645"/>
                  <a:pt x="5458" y="92"/>
                </a:cubicBezTo>
                <a:cubicBezTo>
                  <a:pt x="1876" y="809"/>
                  <a:pt x="-853" y="10724"/>
                  <a:pt x="2800" y="10724"/>
                </a:cubicBezTo>
                <a:cubicBezTo>
                  <a:pt x="6110" y="10724"/>
                  <a:pt x="8211" y="2993"/>
                  <a:pt x="5458" y="1155"/>
                </a:cubicBezTo>
                <a:cubicBezTo>
                  <a:pt x="3542" y="-124"/>
                  <a:pt x="496" y="7534"/>
                  <a:pt x="2800" y="7534"/>
                </a:cubicBezTo>
              </a:path>
            </a:pathLst>
          </a:custGeom>
          <a:noFill/>
          <a:ln cap="flat" cmpd="sng" w="19050">
            <a:solidFill>
              <a:srgbClr val="1D1D1B"/>
            </a:solidFill>
            <a:prstDash val="solid"/>
            <a:round/>
            <a:headEnd len="med" w="med" type="none"/>
            <a:tailEnd len="med" w="med" type="none"/>
          </a:ln>
        </p:spPr>
      </p:sp>
      <p:sp>
        <p:nvSpPr>
          <p:cNvPr id="1440" name="Google Shape;1440;p36"/>
          <p:cNvSpPr txBox="1"/>
          <p:nvPr/>
        </p:nvSpPr>
        <p:spPr>
          <a:xfrm>
            <a:off x="1490300" y="8545525"/>
            <a:ext cx="15369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Anorectal causes</a:t>
            </a:r>
            <a:endParaRPr b="1" sz="1200">
              <a:solidFill>
                <a:srgbClr val="006D77"/>
              </a:solidFill>
              <a:latin typeface="Mada"/>
              <a:ea typeface="Mada"/>
              <a:cs typeface="Mada"/>
              <a:sym typeface="Mada"/>
            </a:endParaRPr>
          </a:p>
        </p:txBody>
      </p:sp>
      <p:sp>
        <p:nvSpPr>
          <p:cNvPr id="1441" name="Google Shape;1441;p36"/>
          <p:cNvSpPr txBox="1"/>
          <p:nvPr/>
        </p:nvSpPr>
        <p:spPr>
          <a:xfrm>
            <a:off x="785952" y="8916873"/>
            <a:ext cx="2830800" cy="1851000"/>
          </a:xfrm>
          <a:prstGeom prst="rect">
            <a:avLst/>
          </a:prstGeom>
          <a:noFill/>
          <a:ln>
            <a:noFill/>
          </a:ln>
        </p:spPr>
        <p:txBody>
          <a:bodyPr anchorCtr="0" anchor="t" bIns="91425" lIns="91425" spcFirstLastPara="1" rIns="91425" wrap="square" tIns="91425">
            <a:noAutofit/>
          </a:bodyPr>
          <a:lstStyle/>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Perianal, perirectal, and ischiorectal </a:t>
            </a:r>
            <a:r>
              <a:rPr b="1" lang="en-GB" sz="900">
                <a:solidFill>
                  <a:schemeClr val="dk1"/>
                </a:solidFill>
                <a:latin typeface="Mada"/>
                <a:ea typeface="Mada"/>
                <a:cs typeface="Mada"/>
                <a:sym typeface="Mada"/>
              </a:rPr>
              <a:t>abscesses</a:t>
            </a:r>
            <a:endParaRPr b="1"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Anal dissures or fistula</a:t>
            </a:r>
            <a:r>
              <a:rPr lang="en-GB" sz="900">
                <a:solidFill>
                  <a:srgbClr val="6AA84F"/>
                </a:solidFill>
                <a:latin typeface="Mada"/>
                <a:ea typeface="Mada"/>
                <a:cs typeface="Mada"/>
                <a:sym typeface="Mada"/>
              </a:rPr>
              <a:t> (that is not treated and complicated)</a:t>
            </a:r>
            <a:endParaRPr sz="900">
              <a:solidFill>
                <a:srgbClr val="6AA84F"/>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Colonic perforations, secondary to colorectal injury of malignancy</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IBD</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Colonic </a:t>
            </a:r>
            <a:r>
              <a:rPr b="1" lang="en-GB" sz="900">
                <a:solidFill>
                  <a:schemeClr val="dk1"/>
                </a:solidFill>
                <a:latin typeface="Mada"/>
                <a:ea typeface="Mada"/>
                <a:cs typeface="Mada"/>
                <a:sym typeface="Mada"/>
              </a:rPr>
              <a:t>diverticulitis</a:t>
            </a:r>
            <a:r>
              <a:rPr lang="en-GB" sz="900">
                <a:solidFill>
                  <a:schemeClr val="dk1"/>
                </a:solidFill>
                <a:latin typeface="Mada"/>
                <a:ea typeface="Mada"/>
                <a:cs typeface="Mada"/>
                <a:sym typeface="Mada"/>
              </a:rPr>
              <a:t> or appendicitis</a:t>
            </a:r>
            <a:endParaRPr sz="900">
              <a:solidFill>
                <a:schemeClr val="dk1"/>
              </a:solidFill>
              <a:latin typeface="Mada"/>
              <a:ea typeface="Mada"/>
              <a:cs typeface="Mada"/>
              <a:sym typeface="Mada"/>
            </a:endParaRPr>
          </a:p>
        </p:txBody>
      </p:sp>
      <p:sp>
        <p:nvSpPr>
          <p:cNvPr id="1442" name="Google Shape;1442;p36"/>
          <p:cNvSpPr/>
          <p:nvPr/>
        </p:nvSpPr>
        <p:spPr>
          <a:xfrm>
            <a:off x="4023375" y="8883771"/>
            <a:ext cx="2688600" cy="1373100"/>
          </a:xfrm>
          <a:prstGeom prst="rect">
            <a:avLst/>
          </a:prstGeom>
          <a:noFill/>
          <a:ln cap="flat" cmpd="sng" w="9525">
            <a:solidFill>
              <a:srgbClr val="ABE5D9"/>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36"/>
          <p:cNvSpPr txBox="1"/>
          <p:nvPr/>
        </p:nvSpPr>
        <p:spPr>
          <a:xfrm>
            <a:off x="4582900" y="8554371"/>
            <a:ext cx="1536900" cy="230700"/>
          </a:xfrm>
          <a:prstGeom prst="rect">
            <a:avLst/>
          </a:prstGeom>
          <a:solidFill>
            <a:srgbClr val="EDF9F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Mada"/>
                <a:ea typeface="Mada"/>
                <a:cs typeface="Mada"/>
                <a:sym typeface="Mada"/>
              </a:rPr>
              <a:t>Urogenital</a:t>
            </a:r>
            <a:r>
              <a:rPr b="1" lang="en-GB" sz="1200">
                <a:solidFill>
                  <a:srgbClr val="006D77"/>
                </a:solidFill>
                <a:latin typeface="Mada"/>
                <a:ea typeface="Mada"/>
                <a:cs typeface="Mada"/>
                <a:sym typeface="Mada"/>
              </a:rPr>
              <a:t> causes</a:t>
            </a:r>
            <a:endParaRPr b="1" sz="1200">
              <a:solidFill>
                <a:srgbClr val="006D77"/>
              </a:solidFill>
              <a:latin typeface="Mada"/>
              <a:ea typeface="Mada"/>
              <a:cs typeface="Mada"/>
              <a:sym typeface="Mada"/>
            </a:endParaRPr>
          </a:p>
        </p:txBody>
      </p:sp>
      <p:sp>
        <p:nvSpPr>
          <p:cNvPr id="1444" name="Google Shape;1444;p36"/>
          <p:cNvSpPr txBox="1"/>
          <p:nvPr/>
        </p:nvSpPr>
        <p:spPr>
          <a:xfrm>
            <a:off x="4071675" y="8958052"/>
            <a:ext cx="2592000" cy="21471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Urethral injury</a:t>
            </a:r>
            <a:endParaRPr sz="1100">
              <a:solidFill>
                <a:schemeClr val="dk1"/>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Iatrogenic urethral manipulation </a:t>
            </a:r>
            <a:r>
              <a:rPr lang="en-GB" sz="1100">
                <a:solidFill>
                  <a:srgbClr val="6AA84F"/>
                </a:solidFill>
                <a:latin typeface="Mada"/>
                <a:ea typeface="Mada"/>
                <a:cs typeface="Mada"/>
                <a:sym typeface="Mada"/>
              </a:rPr>
              <a:t>cystoscopy and other surgeries</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Epididymitis or Orchitis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Lower urinary tract infection</a:t>
            </a:r>
            <a:endParaRPr sz="1100">
              <a:solidFill>
                <a:schemeClr val="dk1"/>
              </a:solidFill>
              <a:latin typeface="Mada"/>
              <a:ea typeface="Mada"/>
              <a:cs typeface="Mada"/>
              <a:sym typeface="Mad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sp>
        <p:nvSpPr>
          <p:cNvPr id="1449" name="Google Shape;1449;p37"/>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0" name="Google Shape;1450;p37"/>
          <p:cNvSpPr txBox="1"/>
          <p:nvPr/>
        </p:nvSpPr>
        <p:spPr>
          <a:xfrm>
            <a:off x="75" y="338200"/>
            <a:ext cx="75894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Fournier gangrene</a:t>
            </a:r>
            <a:endParaRPr b="1" sz="2200">
              <a:solidFill>
                <a:srgbClr val="006D77"/>
              </a:solidFill>
              <a:latin typeface="Lora"/>
              <a:ea typeface="Lora"/>
              <a:cs typeface="Lora"/>
              <a:sym typeface="Lora"/>
            </a:endParaRPr>
          </a:p>
        </p:txBody>
      </p:sp>
      <p:cxnSp>
        <p:nvCxnSpPr>
          <p:cNvPr id="1451" name="Google Shape;1451;p37"/>
          <p:cNvCxnSpPr/>
          <p:nvPr/>
        </p:nvCxnSpPr>
        <p:spPr>
          <a:xfrm>
            <a:off x="2450173" y="839500"/>
            <a:ext cx="2688600" cy="0"/>
          </a:xfrm>
          <a:prstGeom prst="straightConnector1">
            <a:avLst/>
          </a:prstGeom>
          <a:noFill/>
          <a:ln cap="flat" cmpd="sng" w="19050">
            <a:solidFill>
              <a:srgbClr val="83C5BE"/>
            </a:solidFill>
            <a:prstDash val="solid"/>
            <a:round/>
            <a:headEnd len="med" w="med" type="oval"/>
            <a:tailEnd len="med" w="med" type="oval"/>
          </a:ln>
        </p:spPr>
      </p:cxnSp>
      <p:sp>
        <p:nvSpPr>
          <p:cNvPr id="1452" name="Google Shape;1452;p37"/>
          <p:cNvSpPr/>
          <p:nvPr/>
        </p:nvSpPr>
        <p:spPr>
          <a:xfrm>
            <a:off x="603650" y="1265050"/>
            <a:ext cx="6428700" cy="3555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453" name="Google Shape;1453;p37"/>
          <p:cNvSpPr/>
          <p:nvPr/>
        </p:nvSpPr>
        <p:spPr>
          <a:xfrm>
            <a:off x="556600" y="1082550"/>
            <a:ext cx="555300" cy="3294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1454" name="Google Shape;1454;p37"/>
          <p:cNvSpPr/>
          <p:nvPr/>
        </p:nvSpPr>
        <p:spPr>
          <a:xfrm>
            <a:off x="1111845" y="1111625"/>
            <a:ext cx="57039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Most common agents &amp; people at risk</a:t>
            </a:r>
            <a:endParaRPr sz="1800">
              <a:latin typeface="Lora"/>
              <a:ea typeface="Lora"/>
              <a:cs typeface="Lora"/>
              <a:sym typeface="Lora"/>
            </a:endParaRPr>
          </a:p>
        </p:txBody>
      </p:sp>
      <p:graphicFrame>
        <p:nvGraphicFramePr>
          <p:cNvPr id="1455" name="Google Shape;1455;p37"/>
          <p:cNvGraphicFramePr/>
          <p:nvPr/>
        </p:nvGraphicFramePr>
        <p:xfrm>
          <a:off x="858425" y="1787561"/>
          <a:ext cx="3000000" cy="3000000"/>
        </p:xfrm>
        <a:graphic>
          <a:graphicData uri="http://schemas.openxmlformats.org/drawingml/2006/table">
            <a:tbl>
              <a:tblPr>
                <a:noFill/>
                <a:tableStyleId>{7932505E-B030-4BA6-B49B-E80BAC92C2B5}</a:tableStyleId>
              </a:tblPr>
              <a:tblGrid>
                <a:gridCol w="2744500"/>
                <a:gridCol w="3174625"/>
              </a:tblGrid>
              <a:tr h="413650">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Causative Microorganisms</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c>
                  <a:txBody>
                    <a:bodyPr/>
                    <a:lstStyle/>
                    <a:p>
                      <a:pPr indent="0" lvl="0" marL="0" rtl="0" algn="ctr">
                        <a:spcBef>
                          <a:spcPts val="0"/>
                        </a:spcBef>
                        <a:spcAft>
                          <a:spcPts val="0"/>
                        </a:spcAft>
                        <a:buNone/>
                      </a:pPr>
                      <a:r>
                        <a:rPr b="1" lang="en-GB" sz="1600">
                          <a:solidFill>
                            <a:srgbClr val="E29578"/>
                          </a:solidFill>
                          <a:latin typeface="Lora"/>
                          <a:ea typeface="Lora"/>
                          <a:cs typeface="Lora"/>
                          <a:sym typeface="Lora"/>
                        </a:rPr>
                        <a:t>Risk groups</a:t>
                      </a:r>
                      <a:endParaRPr b="1" sz="1600">
                        <a:solidFill>
                          <a:srgbClr val="E29578"/>
                        </a:solidFill>
                        <a:latin typeface="Lora"/>
                        <a:ea typeface="Lora"/>
                        <a:cs typeface="Lora"/>
                        <a:sym typeface="Lor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263238">
                          <a:alpha val="0"/>
                        </a:srgbClr>
                      </a:solidFill>
                      <a:prstDash val="solid"/>
                      <a:round/>
                      <a:headEnd len="sm" w="sm" type="none"/>
                      <a:tailEnd len="sm" w="sm" type="none"/>
                    </a:lnT>
                    <a:lnB cap="flat" cmpd="sng" w="28575">
                      <a:solidFill>
                        <a:srgbClr val="B7B7B7"/>
                      </a:solidFill>
                      <a:prstDash val="solid"/>
                      <a:round/>
                      <a:headEnd len="sm" w="sm" type="none"/>
                      <a:tailEnd len="sm" w="sm" type="none"/>
                    </a:lnB>
                    <a:solidFill>
                      <a:srgbClr val="FADDD2"/>
                    </a:solidFill>
                  </a:tcPr>
                </a:tc>
              </a:tr>
              <a:tr h="2289725">
                <a:tc>
                  <a:txBody>
                    <a:bodyPr/>
                    <a:lstStyle/>
                    <a:p>
                      <a:pPr indent="-298450" lvl="0" marL="457200" rtl="0" algn="l">
                        <a:spcBef>
                          <a:spcPts val="0"/>
                        </a:spcBef>
                        <a:spcAft>
                          <a:spcPts val="0"/>
                        </a:spcAft>
                        <a:buClr>
                          <a:srgbClr val="000000"/>
                        </a:buClr>
                        <a:buSzPts val="1100"/>
                        <a:buFont typeface="Mada"/>
                        <a:buChar char="●"/>
                      </a:pPr>
                      <a:r>
                        <a:rPr b="1" lang="en-GB" sz="1100">
                          <a:latin typeface="Mada"/>
                          <a:ea typeface="Mada"/>
                          <a:cs typeface="Mada"/>
                          <a:sym typeface="Mada"/>
                        </a:rPr>
                        <a:t>Polymicrobial involvement (majority)</a:t>
                      </a:r>
                      <a:endParaRPr b="1" sz="1100">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And usually agents are from skin flora</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Streptococcal species</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Staphylococcal species</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Enterobacteriaceae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Anaerobic organism</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Fungi</a:t>
                      </a:r>
                      <a:endParaRPr sz="1000">
                        <a:solidFill>
                          <a:schemeClr val="dk1"/>
                        </a:solidFill>
                        <a:latin typeface="Mada"/>
                        <a:ea typeface="Mada"/>
                        <a:cs typeface="Mada"/>
                        <a:sym typeface="Mada"/>
                      </a:endParaRPr>
                    </a:p>
                  </a:txBody>
                  <a:tcPr marT="91425" marB="91425" marR="91425" marL="91425" anchor="ctr">
                    <a:lnL cap="flat" cmpd="sng" w="28575">
                      <a:solidFill>
                        <a:srgbClr val="263238">
                          <a:alpha val="0"/>
                        </a:srgbClr>
                      </a:solidFill>
                      <a:prstDash val="solid"/>
                      <a:round/>
                      <a:headEnd len="sm" w="sm" type="none"/>
                      <a:tailEnd len="sm" w="sm" type="none"/>
                    </a:lnL>
                    <a:lnR cap="flat" cmpd="sng" w="28575">
                      <a:solidFill>
                        <a:srgbClr val="B7B7B7"/>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c>
                  <a:txBody>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Any immunocompromised patient</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Diabete mellitus</a:t>
                      </a:r>
                      <a:endParaRPr b="1"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Morbid obesity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Alcoholism</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Cirrhosis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Extremes of age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Malignancy </a:t>
                      </a:r>
                      <a:r>
                        <a:rPr lang="en-GB" sz="1100">
                          <a:solidFill>
                            <a:srgbClr val="6AA84F"/>
                          </a:solidFill>
                          <a:latin typeface="Mada"/>
                          <a:ea typeface="Mada"/>
                          <a:cs typeface="Mada"/>
                          <a:sym typeface="Mada"/>
                        </a:rPr>
                        <a:t>“especially those with chemotherapy”</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HIV infection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Malnutrition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Iatrogenic immunosuppression (E.g: long-term corticosteroid therapy or chemotherapy)</a:t>
                      </a:r>
                      <a:endParaRPr sz="1000">
                        <a:solidFill>
                          <a:schemeClr val="dk1"/>
                        </a:solidFill>
                        <a:latin typeface="Mada"/>
                        <a:ea typeface="Mada"/>
                        <a:cs typeface="Mada"/>
                        <a:sym typeface="Mada"/>
                      </a:endParaRPr>
                    </a:p>
                  </a:txBody>
                  <a:tcPr marT="91425" marB="91425" marR="91425" marL="91425" anchor="ctr">
                    <a:lnL cap="flat" cmpd="sng" w="28575">
                      <a:solidFill>
                        <a:srgbClr val="B7B7B7"/>
                      </a:solidFill>
                      <a:prstDash val="solid"/>
                      <a:round/>
                      <a:headEnd len="sm" w="sm" type="none"/>
                      <a:tailEnd len="sm" w="sm" type="none"/>
                    </a:lnL>
                    <a:lnR cap="flat" cmpd="sng" w="28575">
                      <a:solidFill>
                        <a:srgbClr val="263238">
                          <a:alpha val="0"/>
                        </a:srgbClr>
                      </a:solidFill>
                      <a:prstDash val="solid"/>
                      <a:round/>
                      <a:headEnd len="sm" w="sm" type="none"/>
                      <a:tailEnd len="sm" w="sm" type="none"/>
                    </a:lnR>
                    <a:lnT cap="flat" cmpd="sng" w="28575">
                      <a:solidFill>
                        <a:srgbClr val="B7B7B7"/>
                      </a:solidFill>
                      <a:prstDash val="solid"/>
                      <a:round/>
                      <a:headEnd len="sm" w="sm" type="none"/>
                      <a:tailEnd len="sm" w="sm" type="none"/>
                    </a:lnT>
                    <a:lnB cap="flat" cmpd="sng" w="28575">
                      <a:solidFill>
                        <a:srgbClr val="263238">
                          <a:alpha val="0"/>
                        </a:srgbClr>
                      </a:solidFill>
                      <a:prstDash val="solid"/>
                      <a:round/>
                      <a:headEnd len="sm" w="sm" type="none"/>
                      <a:tailEnd len="sm" w="sm" type="none"/>
                    </a:lnB>
                  </a:tcPr>
                </a:tc>
              </a:tr>
            </a:tbl>
          </a:graphicData>
        </a:graphic>
      </p:graphicFrame>
      <p:sp>
        <p:nvSpPr>
          <p:cNvPr id="1456" name="Google Shape;1456;p37"/>
          <p:cNvSpPr/>
          <p:nvPr/>
        </p:nvSpPr>
        <p:spPr>
          <a:xfrm>
            <a:off x="627175" y="5264750"/>
            <a:ext cx="6428700" cy="50202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457" name="Google Shape;1457;p37"/>
          <p:cNvSpPr/>
          <p:nvPr/>
        </p:nvSpPr>
        <p:spPr>
          <a:xfrm>
            <a:off x="580125" y="5082250"/>
            <a:ext cx="555300" cy="3294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lang="en-GB" sz="2600">
                <a:solidFill>
                  <a:srgbClr val="576C77"/>
                </a:solidFill>
                <a:latin typeface="Alegreya"/>
                <a:ea typeface="Alegreya"/>
                <a:cs typeface="Alegreya"/>
                <a:sym typeface="Alegreya"/>
              </a:rPr>
              <a:t>3</a:t>
            </a:r>
            <a:endParaRPr b="1" i="0" sz="2600" u="none" cap="none" strike="noStrike">
              <a:solidFill>
                <a:srgbClr val="576C77"/>
              </a:solidFill>
              <a:latin typeface="Alegreya"/>
              <a:ea typeface="Alegreya"/>
              <a:cs typeface="Alegreya"/>
              <a:sym typeface="Alegreya"/>
            </a:endParaRPr>
          </a:p>
        </p:txBody>
      </p:sp>
      <p:sp>
        <p:nvSpPr>
          <p:cNvPr id="1458" name="Google Shape;1458;p37"/>
          <p:cNvSpPr/>
          <p:nvPr/>
        </p:nvSpPr>
        <p:spPr>
          <a:xfrm>
            <a:off x="1135370" y="5111325"/>
            <a:ext cx="5703900" cy="30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lang="en-GB" sz="1800">
                <a:solidFill>
                  <a:srgbClr val="576C77"/>
                </a:solidFill>
                <a:highlight>
                  <a:srgbClr val="FFFFFF"/>
                </a:highlight>
                <a:latin typeface="Lora"/>
                <a:ea typeface="Lora"/>
                <a:cs typeface="Lora"/>
                <a:sym typeface="Lora"/>
              </a:rPr>
              <a:t>Signs &amp; symptoms</a:t>
            </a:r>
            <a:endParaRPr sz="1800">
              <a:latin typeface="Lora"/>
              <a:ea typeface="Lora"/>
              <a:cs typeface="Lora"/>
              <a:sym typeface="Lora"/>
            </a:endParaRPr>
          </a:p>
        </p:txBody>
      </p:sp>
      <p:grpSp>
        <p:nvGrpSpPr>
          <p:cNvPr id="1459" name="Google Shape;1459;p37"/>
          <p:cNvGrpSpPr/>
          <p:nvPr/>
        </p:nvGrpSpPr>
        <p:grpSpPr>
          <a:xfrm rot="-5400000">
            <a:off x="3370631" y="6656748"/>
            <a:ext cx="682005" cy="961520"/>
            <a:chOff x="3911550" y="2261225"/>
            <a:chExt cx="1326600" cy="1809750"/>
          </a:xfrm>
        </p:grpSpPr>
        <p:sp>
          <p:nvSpPr>
            <p:cNvPr id="1460" name="Google Shape;1460;p37"/>
            <p:cNvSpPr/>
            <p:nvPr/>
          </p:nvSpPr>
          <p:spPr>
            <a:xfrm>
              <a:off x="3911550" y="2750075"/>
              <a:ext cx="1320900" cy="1320900"/>
            </a:xfrm>
            <a:prstGeom prst="rect">
              <a:avLst/>
            </a:prstGeom>
            <a:solidFill>
              <a:srgbClr val="FFDDD2"/>
            </a:solid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61" name="Google Shape;1461;p37"/>
            <p:cNvCxnSpPr>
              <a:stCxn id="1460" idx="0"/>
            </p:cNvCxnSpPr>
            <p:nvPr/>
          </p:nvCxnSpPr>
          <p:spPr>
            <a:xfrm rot="-5400000">
              <a:off x="4327650" y="2505725"/>
              <a:ext cx="488700" cy="0"/>
            </a:xfrm>
            <a:prstGeom prst="straightConnector1">
              <a:avLst/>
            </a:prstGeom>
            <a:noFill/>
            <a:ln cap="flat" cmpd="sng" w="19050">
              <a:solidFill>
                <a:srgbClr val="FFDDD2"/>
              </a:solidFill>
              <a:prstDash val="solid"/>
              <a:round/>
              <a:headEnd len="med" w="med" type="none"/>
              <a:tailEnd len="med" w="med" type="none"/>
            </a:ln>
          </p:spPr>
        </p:cxnSp>
        <p:cxnSp>
          <p:nvCxnSpPr>
            <p:cNvPr id="1462" name="Google Shape;1462;p37"/>
            <p:cNvCxnSpPr/>
            <p:nvPr/>
          </p:nvCxnSpPr>
          <p:spPr>
            <a:xfrm>
              <a:off x="3921750" y="2261225"/>
              <a:ext cx="1316400" cy="0"/>
            </a:xfrm>
            <a:prstGeom prst="straightConnector1">
              <a:avLst/>
            </a:prstGeom>
            <a:noFill/>
            <a:ln cap="flat" cmpd="sng" w="19050">
              <a:solidFill>
                <a:srgbClr val="FFDDD2"/>
              </a:solidFill>
              <a:prstDash val="solid"/>
              <a:round/>
              <a:headEnd len="med" w="med" type="none"/>
              <a:tailEnd len="med" w="med" type="none"/>
            </a:ln>
          </p:spPr>
        </p:cxnSp>
      </p:grpSp>
      <p:cxnSp>
        <p:nvCxnSpPr>
          <p:cNvPr id="1463" name="Google Shape;1463;p37"/>
          <p:cNvCxnSpPr/>
          <p:nvPr/>
        </p:nvCxnSpPr>
        <p:spPr>
          <a:xfrm rot="10800000">
            <a:off x="4192370" y="7137443"/>
            <a:ext cx="259800" cy="0"/>
          </a:xfrm>
          <a:prstGeom prst="straightConnector1">
            <a:avLst/>
          </a:prstGeom>
          <a:noFill/>
          <a:ln cap="flat" cmpd="sng" w="19050">
            <a:solidFill>
              <a:srgbClr val="FFDDD2"/>
            </a:solidFill>
            <a:prstDash val="solid"/>
            <a:round/>
            <a:headEnd len="med" w="med" type="none"/>
            <a:tailEnd len="med" w="med" type="none"/>
          </a:ln>
        </p:spPr>
      </p:cxnSp>
      <p:cxnSp>
        <p:nvCxnSpPr>
          <p:cNvPr id="1464" name="Google Shape;1464;p37"/>
          <p:cNvCxnSpPr/>
          <p:nvPr/>
        </p:nvCxnSpPr>
        <p:spPr>
          <a:xfrm rot="-5400000">
            <a:off x="4113778" y="7137460"/>
            <a:ext cx="676800" cy="0"/>
          </a:xfrm>
          <a:prstGeom prst="straightConnector1">
            <a:avLst/>
          </a:prstGeom>
          <a:noFill/>
          <a:ln cap="flat" cmpd="sng" w="19050">
            <a:solidFill>
              <a:srgbClr val="FFDDD2"/>
            </a:solidFill>
            <a:prstDash val="solid"/>
            <a:round/>
            <a:headEnd len="med" w="med" type="none"/>
            <a:tailEnd len="med" w="med" type="none"/>
          </a:ln>
        </p:spPr>
      </p:cxnSp>
      <p:sp>
        <p:nvSpPr>
          <p:cNvPr id="1465" name="Google Shape;1465;p37"/>
          <p:cNvSpPr txBox="1"/>
          <p:nvPr/>
        </p:nvSpPr>
        <p:spPr>
          <a:xfrm>
            <a:off x="627175" y="5789900"/>
            <a:ext cx="2493900" cy="3000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300">
                <a:solidFill>
                  <a:schemeClr val="dk1"/>
                </a:solidFill>
                <a:latin typeface="Mada"/>
                <a:ea typeface="Mada"/>
                <a:cs typeface="Mada"/>
                <a:sym typeface="Mada"/>
              </a:rPr>
              <a:t>History</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Prodromal symptoms of</a:t>
            </a:r>
            <a:r>
              <a:rPr b="1"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fever and lethargy </a:t>
            </a:r>
            <a:r>
              <a:rPr lang="en-GB" sz="1100">
                <a:solidFill>
                  <a:srgbClr val="CC0000"/>
                </a:solidFill>
                <a:latin typeface="Mada"/>
                <a:ea typeface="Mada"/>
                <a:cs typeface="Mada"/>
                <a:sym typeface="Mada"/>
              </a:rPr>
              <a:t>.</a:t>
            </a:r>
            <a:endParaRPr sz="1100">
              <a:solidFill>
                <a:srgbClr val="CC0000"/>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Intense genital pain and tenderness &gt;&gt; erythema. (progressive)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Dusky appearance of the overlying skin; subcutaneous crepitation </a:t>
            </a:r>
            <a:r>
              <a:rPr lang="en-GB" sz="1100">
                <a:solidFill>
                  <a:srgbClr val="6AA84F"/>
                </a:solidFill>
                <a:latin typeface="Mada"/>
                <a:ea typeface="Mada"/>
                <a:cs typeface="Mada"/>
                <a:sym typeface="Mada"/>
              </a:rPr>
              <a:t>(feels bubbles under the skin due to gas-producing bacteria)</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Obvious gangrene of a portion of the genitalia; purulent drainage</a:t>
            </a:r>
            <a:endParaRPr sz="1100">
              <a:solidFill>
                <a:srgbClr val="6AA84F"/>
              </a:solidFill>
              <a:latin typeface="Mada"/>
              <a:ea typeface="Mada"/>
              <a:cs typeface="Mada"/>
              <a:sym typeface="Mada"/>
            </a:endParaRPr>
          </a:p>
        </p:txBody>
      </p:sp>
      <p:sp>
        <p:nvSpPr>
          <p:cNvPr id="1466" name="Google Shape;1466;p37"/>
          <p:cNvSpPr txBox="1"/>
          <p:nvPr/>
        </p:nvSpPr>
        <p:spPr>
          <a:xfrm>
            <a:off x="4528375" y="5376896"/>
            <a:ext cx="2387100" cy="30000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b="1" lang="en-GB" sz="1300">
                <a:solidFill>
                  <a:schemeClr val="dk1"/>
                </a:solidFill>
                <a:latin typeface="Mada"/>
                <a:ea typeface="Mada"/>
                <a:cs typeface="Mada"/>
                <a:sym typeface="Mada"/>
              </a:rPr>
              <a:t>Physical Examination:</a:t>
            </a:r>
            <a:endParaRPr b="1" sz="13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Vital signs</a:t>
            </a:r>
            <a:r>
              <a:rPr lang="en-GB" sz="1100">
                <a:solidFill>
                  <a:srgbClr val="6AA84F"/>
                </a:solidFill>
                <a:latin typeface="Mada"/>
                <a:ea typeface="Mada"/>
                <a:cs typeface="Mada"/>
                <a:sym typeface="Mada"/>
              </a:rPr>
              <a:t> (will be tachycardic, hypotensive  with the other signs of infection)</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Palpation of the genitalia and perineum and to DRE (digital rectal examination)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Fluctuance, soft-tissue </a:t>
            </a:r>
            <a:r>
              <a:rPr b="1" lang="en-GB" sz="1100">
                <a:solidFill>
                  <a:schemeClr val="dk1"/>
                </a:solidFill>
                <a:latin typeface="Mada"/>
                <a:ea typeface="Mada"/>
                <a:cs typeface="Mada"/>
                <a:sym typeface="Mada"/>
              </a:rPr>
              <a:t>crepitation</a:t>
            </a:r>
            <a:r>
              <a:rPr lang="en-GB" sz="1100">
                <a:solidFill>
                  <a:schemeClr val="dk1"/>
                </a:solidFill>
                <a:latin typeface="Mada"/>
                <a:ea typeface="Mada"/>
                <a:cs typeface="Mada"/>
                <a:sym typeface="Mada"/>
              </a:rPr>
              <a:t>, localizing tenderness, or occult wounds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Creptus (gas on X-ray too) </a:t>
            </a:r>
            <a:r>
              <a:rPr lang="en-GB" sz="1100">
                <a:solidFill>
                  <a:srgbClr val="6AA84F"/>
                </a:solidFill>
                <a:latin typeface="Mada"/>
                <a:ea typeface="Mada"/>
                <a:cs typeface="Mada"/>
                <a:sym typeface="Mada"/>
              </a:rPr>
              <a:t>-palpable crepitation &amp; gases on X-ray are diagnostic</a:t>
            </a:r>
            <a:endParaRPr sz="1100">
              <a:solidFill>
                <a:srgbClr val="6AA84F"/>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Skin overlying the affected region may be normal, erythematous, edematous, cyanotic and/or gangrenous</a:t>
            </a:r>
            <a:endParaRPr sz="1100">
              <a:solidFill>
                <a:schemeClr val="dk1"/>
              </a:solidFill>
              <a:latin typeface="Mada"/>
              <a:ea typeface="Mada"/>
              <a:cs typeface="Mada"/>
              <a:sym typeface="Mada"/>
            </a:endParaRPr>
          </a:p>
        </p:txBody>
      </p:sp>
      <p:sp>
        <p:nvSpPr>
          <p:cNvPr id="1467" name="Google Shape;1467;p37"/>
          <p:cNvSpPr txBox="1"/>
          <p:nvPr/>
        </p:nvSpPr>
        <p:spPr>
          <a:xfrm>
            <a:off x="795788" y="8856775"/>
            <a:ext cx="6044400" cy="16659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Elderlies usually present late, because it is a private area, his son will bring him to the hospital because his father “feel unwell”, and the one who will do the physical examination  will discover the gangrene.</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And important aspect is that the progressing of the infection into gangrene is very fast, it may progress from stage and more advanced stage within hours while the patient wait in the emergency department.</a:t>
            </a:r>
            <a:endParaRPr sz="1100">
              <a:solidFill>
                <a:srgbClr val="6AA84F"/>
              </a:solidFill>
              <a:latin typeface="Mada"/>
              <a:ea typeface="Mada"/>
              <a:cs typeface="Mada"/>
              <a:sym typeface="Mada"/>
            </a:endParaRPr>
          </a:p>
        </p:txBody>
      </p:sp>
      <p:cxnSp>
        <p:nvCxnSpPr>
          <p:cNvPr id="1468" name="Google Shape;1468;p37"/>
          <p:cNvCxnSpPr/>
          <p:nvPr/>
        </p:nvCxnSpPr>
        <p:spPr>
          <a:xfrm rot="10800000">
            <a:off x="3849025" y="7478525"/>
            <a:ext cx="0" cy="1151700"/>
          </a:xfrm>
          <a:prstGeom prst="straightConnector1">
            <a:avLst/>
          </a:prstGeom>
          <a:noFill/>
          <a:ln cap="flat" cmpd="sng" w="19050">
            <a:solidFill>
              <a:srgbClr val="FFDDD2"/>
            </a:solidFill>
            <a:prstDash val="solid"/>
            <a:round/>
            <a:headEnd len="med" w="med" type="none"/>
            <a:tailEnd len="med" w="med" type="none"/>
          </a:ln>
        </p:spPr>
      </p:cxnSp>
      <p:cxnSp>
        <p:nvCxnSpPr>
          <p:cNvPr id="1469" name="Google Shape;1469;p37"/>
          <p:cNvCxnSpPr/>
          <p:nvPr/>
        </p:nvCxnSpPr>
        <p:spPr>
          <a:xfrm>
            <a:off x="3510604" y="8652714"/>
            <a:ext cx="676800" cy="0"/>
          </a:xfrm>
          <a:prstGeom prst="straightConnector1">
            <a:avLst/>
          </a:prstGeom>
          <a:noFill/>
          <a:ln cap="flat" cmpd="sng" w="19050">
            <a:solidFill>
              <a:srgbClr val="FFDDD2"/>
            </a:solidFill>
            <a:prstDash val="solid"/>
            <a:round/>
            <a:headEnd len="med" w="med" type="none"/>
            <a:tailEnd len="med" w="med" type="none"/>
          </a:ln>
        </p:spPr>
      </p:cxnSp>
      <p:pic>
        <p:nvPicPr>
          <p:cNvPr id="1470" name="Google Shape;1470;p37"/>
          <p:cNvPicPr preferRelativeResize="0"/>
          <p:nvPr/>
        </p:nvPicPr>
        <p:blipFill>
          <a:blip r:embed="rId3">
            <a:alphaModFix/>
          </a:blip>
          <a:stretch>
            <a:fillRect/>
          </a:stretch>
        </p:blipFill>
        <p:spPr>
          <a:xfrm>
            <a:off x="3567987" y="6842514"/>
            <a:ext cx="555300" cy="555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4" name="Shape 1474"/>
        <p:cNvGrpSpPr/>
        <p:nvPr/>
      </p:nvGrpSpPr>
      <p:grpSpPr>
        <a:xfrm>
          <a:off x="0" y="0"/>
          <a:ext cx="0" cy="0"/>
          <a:chOff x="0" y="0"/>
          <a:chExt cx="0" cy="0"/>
        </a:xfrm>
      </p:grpSpPr>
      <p:sp>
        <p:nvSpPr>
          <p:cNvPr id="1475" name="Google Shape;1475;p38"/>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6" name="Google Shape;1476;p38"/>
          <p:cNvSpPr txBox="1"/>
          <p:nvPr/>
        </p:nvSpPr>
        <p:spPr>
          <a:xfrm>
            <a:off x="75" y="338200"/>
            <a:ext cx="75894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2200"/>
              <a:buFont typeface="Arial"/>
              <a:buNone/>
            </a:pPr>
            <a:r>
              <a:rPr b="1" lang="en-GB" sz="2200">
                <a:solidFill>
                  <a:srgbClr val="006D77"/>
                </a:solidFill>
                <a:latin typeface="Lora"/>
                <a:ea typeface="Lora"/>
                <a:cs typeface="Lora"/>
                <a:sym typeface="Lora"/>
              </a:rPr>
              <a:t>Fournier gangrene</a:t>
            </a:r>
            <a:endParaRPr b="1" sz="2200">
              <a:solidFill>
                <a:srgbClr val="006D77"/>
              </a:solidFill>
              <a:latin typeface="Lora"/>
              <a:ea typeface="Lora"/>
              <a:cs typeface="Lora"/>
              <a:sym typeface="Lora"/>
            </a:endParaRPr>
          </a:p>
        </p:txBody>
      </p:sp>
      <p:cxnSp>
        <p:nvCxnSpPr>
          <p:cNvPr id="1477" name="Google Shape;1477;p38"/>
          <p:cNvCxnSpPr/>
          <p:nvPr/>
        </p:nvCxnSpPr>
        <p:spPr>
          <a:xfrm>
            <a:off x="2450173" y="839500"/>
            <a:ext cx="2688600" cy="0"/>
          </a:xfrm>
          <a:prstGeom prst="straightConnector1">
            <a:avLst/>
          </a:prstGeom>
          <a:noFill/>
          <a:ln cap="flat" cmpd="sng" w="19050">
            <a:solidFill>
              <a:srgbClr val="83C5BE"/>
            </a:solidFill>
            <a:prstDash val="solid"/>
            <a:round/>
            <a:headEnd len="med" w="med" type="oval"/>
            <a:tailEnd len="med" w="med" type="oval"/>
          </a:ln>
        </p:spPr>
      </p:cxnSp>
      <p:sp>
        <p:nvSpPr>
          <p:cNvPr id="1478" name="Google Shape;1478;p38"/>
          <p:cNvSpPr txBox="1"/>
          <p:nvPr/>
        </p:nvSpPr>
        <p:spPr>
          <a:xfrm>
            <a:off x="1042223" y="2673336"/>
            <a:ext cx="1878900" cy="2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Investigations and markers:</a:t>
            </a:r>
            <a:endParaRPr b="1" sz="1200">
              <a:solidFill>
                <a:srgbClr val="006D77"/>
              </a:solidFill>
              <a:latin typeface="Lora"/>
              <a:ea typeface="Lora"/>
              <a:cs typeface="Lora"/>
              <a:sym typeface="Lora"/>
            </a:endParaRPr>
          </a:p>
        </p:txBody>
      </p:sp>
      <p:sp>
        <p:nvSpPr>
          <p:cNvPr id="1479" name="Google Shape;1479;p38"/>
          <p:cNvSpPr/>
          <p:nvPr/>
        </p:nvSpPr>
        <p:spPr>
          <a:xfrm rot="7992535">
            <a:off x="1014356" y="1386307"/>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80" name="Google Shape;1480;p38"/>
          <p:cNvGrpSpPr/>
          <p:nvPr/>
        </p:nvGrpSpPr>
        <p:grpSpPr>
          <a:xfrm flipH="1">
            <a:off x="1109530" y="1444929"/>
            <a:ext cx="748654" cy="902261"/>
            <a:chOff x="1720625" y="227850"/>
            <a:chExt cx="4182425" cy="5218400"/>
          </a:xfrm>
        </p:grpSpPr>
        <p:sp>
          <p:nvSpPr>
            <p:cNvPr id="1481" name="Google Shape;1481;p38"/>
            <p:cNvSpPr/>
            <p:nvPr/>
          </p:nvSpPr>
          <p:spPr>
            <a:xfrm>
              <a:off x="2697900" y="3798625"/>
              <a:ext cx="2412925" cy="1205850"/>
            </a:xfrm>
            <a:custGeom>
              <a:rect b="b" l="l" r="r" t="t"/>
              <a:pathLst>
                <a:path extrusionOk="0" h="48234" w="96517">
                  <a:moveTo>
                    <a:pt x="46273" y="0"/>
                  </a:moveTo>
                  <a:cubicBezTo>
                    <a:pt x="20710" y="0"/>
                    <a:pt x="1" y="20710"/>
                    <a:pt x="1" y="46249"/>
                  </a:cubicBezTo>
                  <a:lnTo>
                    <a:pt x="1" y="48234"/>
                  </a:lnTo>
                  <a:lnTo>
                    <a:pt x="96516" y="48234"/>
                  </a:lnTo>
                  <a:lnTo>
                    <a:pt x="96516" y="46249"/>
                  </a:lnTo>
                  <a:cubicBezTo>
                    <a:pt x="96516" y="20710"/>
                    <a:pt x="75782" y="0"/>
                    <a:pt x="502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38"/>
            <p:cNvSpPr/>
            <p:nvPr/>
          </p:nvSpPr>
          <p:spPr>
            <a:xfrm>
              <a:off x="3734000" y="3798625"/>
              <a:ext cx="1376825" cy="1205850"/>
            </a:xfrm>
            <a:custGeom>
              <a:rect b="b" l="l" r="r" t="t"/>
              <a:pathLst>
                <a:path extrusionOk="0" h="48234" w="55073">
                  <a:moveTo>
                    <a:pt x="6814" y="0"/>
                  </a:moveTo>
                  <a:cubicBezTo>
                    <a:pt x="4486" y="0"/>
                    <a:pt x="2231" y="148"/>
                    <a:pt x="1" y="466"/>
                  </a:cubicBezTo>
                  <a:cubicBezTo>
                    <a:pt x="23407" y="3775"/>
                    <a:pt x="41421" y="23897"/>
                    <a:pt x="41421" y="48234"/>
                  </a:cubicBezTo>
                  <a:lnTo>
                    <a:pt x="55072" y="48234"/>
                  </a:lnTo>
                  <a:cubicBezTo>
                    <a:pt x="55072" y="21593"/>
                    <a:pt x="33455" y="0"/>
                    <a:pt x="6814"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38"/>
            <p:cNvSpPr/>
            <p:nvPr/>
          </p:nvSpPr>
          <p:spPr>
            <a:xfrm>
              <a:off x="1720625" y="3378300"/>
              <a:ext cx="1512825" cy="354800"/>
            </a:xfrm>
            <a:custGeom>
              <a:rect b="b" l="l" r="r" t="t"/>
              <a:pathLst>
                <a:path extrusionOk="0" h="14192" w="60513">
                  <a:moveTo>
                    <a:pt x="4485" y="0"/>
                  </a:moveTo>
                  <a:cubicBezTo>
                    <a:pt x="2010" y="0"/>
                    <a:pt x="0" y="2010"/>
                    <a:pt x="0" y="4486"/>
                  </a:cubicBezTo>
                  <a:lnTo>
                    <a:pt x="0" y="9706"/>
                  </a:lnTo>
                  <a:cubicBezTo>
                    <a:pt x="0" y="12181"/>
                    <a:pt x="2010" y="14191"/>
                    <a:pt x="4485" y="14191"/>
                  </a:cubicBezTo>
                  <a:lnTo>
                    <a:pt x="56003" y="14191"/>
                  </a:lnTo>
                  <a:cubicBezTo>
                    <a:pt x="58478" y="14191"/>
                    <a:pt x="60512" y="12181"/>
                    <a:pt x="60512" y="9706"/>
                  </a:cubicBezTo>
                  <a:lnTo>
                    <a:pt x="60512" y="4486"/>
                  </a:lnTo>
                  <a:cubicBezTo>
                    <a:pt x="60512" y="2010"/>
                    <a:pt x="58478" y="0"/>
                    <a:pt x="56003" y="0"/>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38"/>
            <p:cNvSpPr/>
            <p:nvPr/>
          </p:nvSpPr>
          <p:spPr>
            <a:xfrm>
              <a:off x="2775100" y="3377675"/>
              <a:ext cx="458350" cy="355425"/>
            </a:xfrm>
            <a:custGeom>
              <a:rect b="b" l="l" r="r" t="t"/>
              <a:pathLst>
                <a:path extrusionOk="0" h="14217" w="18334">
                  <a:moveTo>
                    <a:pt x="1" y="1"/>
                  </a:moveTo>
                  <a:cubicBezTo>
                    <a:pt x="2599" y="1"/>
                    <a:pt x="4682" y="2109"/>
                    <a:pt x="4682" y="4707"/>
                  </a:cubicBezTo>
                  <a:lnTo>
                    <a:pt x="4682" y="9535"/>
                  </a:lnTo>
                  <a:cubicBezTo>
                    <a:pt x="4682" y="12108"/>
                    <a:pt x="2599" y="14216"/>
                    <a:pt x="1" y="14216"/>
                  </a:cubicBezTo>
                  <a:lnTo>
                    <a:pt x="13628" y="14216"/>
                  </a:lnTo>
                  <a:cubicBezTo>
                    <a:pt x="16225" y="14216"/>
                    <a:pt x="18333" y="12108"/>
                    <a:pt x="18333" y="9535"/>
                  </a:cubicBezTo>
                  <a:lnTo>
                    <a:pt x="18333" y="4707"/>
                  </a:lnTo>
                  <a:cubicBezTo>
                    <a:pt x="18333" y="2109"/>
                    <a:pt x="16225" y="1"/>
                    <a:pt x="13628"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38"/>
            <p:cNvSpPr/>
            <p:nvPr/>
          </p:nvSpPr>
          <p:spPr>
            <a:xfrm>
              <a:off x="2075375" y="3733075"/>
              <a:ext cx="976100" cy="769600"/>
            </a:xfrm>
            <a:custGeom>
              <a:rect b="b" l="l" r="r" t="t"/>
              <a:pathLst>
                <a:path extrusionOk="0" h="30784" w="39044">
                  <a:moveTo>
                    <a:pt x="1" y="0"/>
                  </a:moveTo>
                  <a:cubicBezTo>
                    <a:pt x="197" y="662"/>
                    <a:pt x="442" y="1299"/>
                    <a:pt x="785" y="1936"/>
                  </a:cubicBezTo>
                  <a:cubicBezTo>
                    <a:pt x="7672" y="14093"/>
                    <a:pt x="17598" y="23945"/>
                    <a:pt x="29264" y="30783"/>
                  </a:cubicBezTo>
                  <a:cubicBezTo>
                    <a:pt x="31666" y="25538"/>
                    <a:pt x="34999" y="20783"/>
                    <a:pt x="39043" y="16740"/>
                  </a:cubicBezTo>
                  <a:cubicBezTo>
                    <a:pt x="31617" y="12598"/>
                    <a:pt x="25049" y="6936"/>
                    <a:pt x="19853"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38"/>
            <p:cNvSpPr/>
            <p:nvPr/>
          </p:nvSpPr>
          <p:spPr>
            <a:xfrm>
              <a:off x="3680700" y="4177900"/>
              <a:ext cx="447325" cy="447300"/>
            </a:xfrm>
            <a:custGeom>
              <a:rect b="b" l="l" r="r" t="t"/>
              <a:pathLst>
                <a:path extrusionOk="0" h="17892" w="17893">
                  <a:moveTo>
                    <a:pt x="8946" y="0"/>
                  </a:moveTo>
                  <a:cubicBezTo>
                    <a:pt x="3996" y="0"/>
                    <a:pt x="1" y="3995"/>
                    <a:pt x="1" y="8946"/>
                  </a:cubicBezTo>
                  <a:cubicBezTo>
                    <a:pt x="1" y="13897"/>
                    <a:pt x="3996" y="17892"/>
                    <a:pt x="8946" y="17892"/>
                  </a:cubicBezTo>
                  <a:cubicBezTo>
                    <a:pt x="13873" y="17892"/>
                    <a:pt x="17892" y="13897"/>
                    <a:pt x="17892" y="8946"/>
                  </a:cubicBezTo>
                  <a:cubicBezTo>
                    <a:pt x="17892" y="3995"/>
                    <a:pt x="13873" y="0"/>
                    <a:pt x="8946"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38"/>
            <p:cNvSpPr/>
            <p:nvPr/>
          </p:nvSpPr>
          <p:spPr>
            <a:xfrm>
              <a:off x="4665350" y="1219700"/>
              <a:ext cx="1072275" cy="3173275"/>
            </a:xfrm>
            <a:custGeom>
              <a:rect b="b" l="l" r="r" t="t"/>
              <a:pathLst>
                <a:path extrusionOk="0" h="126931" w="42891">
                  <a:moveTo>
                    <a:pt x="8505" y="0"/>
                  </a:moveTo>
                  <a:lnTo>
                    <a:pt x="1275" y="15097"/>
                  </a:lnTo>
                  <a:cubicBezTo>
                    <a:pt x="16985" y="26715"/>
                    <a:pt x="25980" y="44582"/>
                    <a:pt x="25980" y="64066"/>
                  </a:cubicBezTo>
                  <a:cubicBezTo>
                    <a:pt x="25980" y="84678"/>
                    <a:pt x="15686" y="102937"/>
                    <a:pt x="0" y="113966"/>
                  </a:cubicBezTo>
                  <a:cubicBezTo>
                    <a:pt x="4436" y="117569"/>
                    <a:pt x="8211" y="121956"/>
                    <a:pt x="11152" y="126931"/>
                  </a:cubicBezTo>
                  <a:cubicBezTo>
                    <a:pt x="29362" y="113525"/>
                    <a:pt x="41592" y="92398"/>
                    <a:pt x="42891" y="68404"/>
                  </a:cubicBezTo>
                  <a:lnTo>
                    <a:pt x="42817" y="58502"/>
                  </a:lnTo>
                  <a:cubicBezTo>
                    <a:pt x="42057" y="48013"/>
                    <a:pt x="39190" y="37719"/>
                    <a:pt x="34411" y="28430"/>
                  </a:cubicBezTo>
                  <a:cubicBezTo>
                    <a:pt x="28970" y="17842"/>
                    <a:pt x="21004" y="8505"/>
                    <a:pt x="11421" y="1397"/>
                  </a:cubicBezTo>
                  <a:cubicBezTo>
                    <a:pt x="10515" y="735"/>
                    <a:pt x="9534" y="270"/>
                    <a:pt x="8505"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38"/>
            <p:cNvSpPr/>
            <p:nvPr/>
          </p:nvSpPr>
          <p:spPr>
            <a:xfrm>
              <a:off x="4825275" y="1219700"/>
              <a:ext cx="912350" cy="3173275"/>
            </a:xfrm>
            <a:custGeom>
              <a:rect b="b" l="l" r="r" t="t"/>
              <a:pathLst>
                <a:path extrusionOk="0" h="126931" w="36494">
                  <a:moveTo>
                    <a:pt x="2108" y="0"/>
                  </a:moveTo>
                  <a:lnTo>
                    <a:pt x="0" y="4387"/>
                  </a:lnTo>
                  <a:cubicBezTo>
                    <a:pt x="7892" y="11029"/>
                    <a:pt x="14485" y="19264"/>
                    <a:pt x="19215" y="28430"/>
                  </a:cubicBezTo>
                  <a:cubicBezTo>
                    <a:pt x="23994" y="37719"/>
                    <a:pt x="26862" y="48013"/>
                    <a:pt x="27621" y="58502"/>
                  </a:cubicBezTo>
                  <a:lnTo>
                    <a:pt x="27695" y="68404"/>
                  </a:lnTo>
                  <a:cubicBezTo>
                    <a:pt x="26519" y="89800"/>
                    <a:pt x="16691" y="108917"/>
                    <a:pt x="1642" y="122299"/>
                  </a:cubicBezTo>
                  <a:cubicBezTo>
                    <a:pt x="2745" y="123769"/>
                    <a:pt x="3799" y="125313"/>
                    <a:pt x="4755" y="126931"/>
                  </a:cubicBezTo>
                  <a:cubicBezTo>
                    <a:pt x="22965" y="113525"/>
                    <a:pt x="35195" y="92398"/>
                    <a:pt x="36494" y="68404"/>
                  </a:cubicBezTo>
                  <a:lnTo>
                    <a:pt x="36420" y="58502"/>
                  </a:lnTo>
                  <a:cubicBezTo>
                    <a:pt x="35660" y="48013"/>
                    <a:pt x="32793" y="37719"/>
                    <a:pt x="28014" y="28430"/>
                  </a:cubicBezTo>
                  <a:cubicBezTo>
                    <a:pt x="22573" y="17842"/>
                    <a:pt x="14607" y="8505"/>
                    <a:pt x="5024" y="1397"/>
                  </a:cubicBezTo>
                  <a:cubicBezTo>
                    <a:pt x="4118" y="735"/>
                    <a:pt x="3137" y="270"/>
                    <a:pt x="210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38"/>
            <p:cNvSpPr/>
            <p:nvPr/>
          </p:nvSpPr>
          <p:spPr>
            <a:xfrm>
              <a:off x="1905650" y="5004450"/>
              <a:ext cx="3997400" cy="441800"/>
            </a:xfrm>
            <a:custGeom>
              <a:rect b="b" l="l" r="r" t="t"/>
              <a:pathLst>
                <a:path extrusionOk="0" h="17672" w="159896">
                  <a:moveTo>
                    <a:pt x="13334" y="1"/>
                  </a:moveTo>
                  <a:cubicBezTo>
                    <a:pt x="8971" y="1"/>
                    <a:pt x="5050" y="2672"/>
                    <a:pt x="3456" y="6716"/>
                  </a:cubicBezTo>
                  <a:lnTo>
                    <a:pt x="810" y="13334"/>
                  </a:lnTo>
                  <a:cubicBezTo>
                    <a:pt x="1" y="15417"/>
                    <a:pt x="1520" y="17672"/>
                    <a:pt x="3775" y="17672"/>
                  </a:cubicBezTo>
                  <a:lnTo>
                    <a:pt x="156122" y="17672"/>
                  </a:lnTo>
                  <a:cubicBezTo>
                    <a:pt x="158352" y="17672"/>
                    <a:pt x="159896" y="15417"/>
                    <a:pt x="159063" y="13334"/>
                  </a:cubicBezTo>
                  <a:lnTo>
                    <a:pt x="156440" y="6716"/>
                  </a:lnTo>
                  <a:cubicBezTo>
                    <a:pt x="154823" y="2672"/>
                    <a:pt x="150901" y="1"/>
                    <a:pt x="146539"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38"/>
            <p:cNvSpPr/>
            <p:nvPr/>
          </p:nvSpPr>
          <p:spPr>
            <a:xfrm>
              <a:off x="5444725" y="5004450"/>
              <a:ext cx="458325" cy="441800"/>
            </a:xfrm>
            <a:custGeom>
              <a:rect b="b" l="l" r="r" t="t"/>
              <a:pathLst>
                <a:path extrusionOk="0" h="17672" w="18333">
                  <a:moveTo>
                    <a:pt x="0" y="1"/>
                  </a:moveTo>
                  <a:lnTo>
                    <a:pt x="7010" y="17672"/>
                  </a:lnTo>
                  <a:lnTo>
                    <a:pt x="14559" y="17672"/>
                  </a:lnTo>
                  <a:cubicBezTo>
                    <a:pt x="16789" y="17672"/>
                    <a:pt x="18333" y="15417"/>
                    <a:pt x="17500" y="13334"/>
                  </a:cubicBezTo>
                  <a:lnTo>
                    <a:pt x="14877" y="6716"/>
                  </a:lnTo>
                  <a:cubicBezTo>
                    <a:pt x="13260" y="2672"/>
                    <a:pt x="9338" y="1"/>
                    <a:pt x="4976"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38"/>
            <p:cNvSpPr/>
            <p:nvPr/>
          </p:nvSpPr>
          <p:spPr>
            <a:xfrm>
              <a:off x="4709450" y="227850"/>
              <a:ext cx="844975" cy="822750"/>
            </a:xfrm>
            <a:custGeom>
              <a:rect b="b" l="l" r="r" t="t"/>
              <a:pathLst>
                <a:path extrusionOk="0" h="32910" w="33799">
                  <a:moveTo>
                    <a:pt x="8077" y="0"/>
                  </a:moveTo>
                  <a:cubicBezTo>
                    <a:pt x="6912" y="0"/>
                    <a:pt x="5748" y="448"/>
                    <a:pt x="4854" y="1342"/>
                  </a:cubicBezTo>
                  <a:lnTo>
                    <a:pt x="1790" y="4430"/>
                  </a:lnTo>
                  <a:cubicBezTo>
                    <a:pt x="1" y="6195"/>
                    <a:pt x="1" y="9063"/>
                    <a:pt x="1790" y="10852"/>
                  </a:cubicBezTo>
                  <a:lnTo>
                    <a:pt x="22524" y="31586"/>
                  </a:lnTo>
                  <a:cubicBezTo>
                    <a:pt x="23407" y="32468"/>
                    <a:pt x="24571" y="32910"/>
                    <a:pt x="25735" y="32910"/>
                  </a:cubicBezTo>
                  <a:cubicBezTo>
                    <a:pt x="26899" y="32910"/>
                    <a:pt x="28063" y="32468"/>
                    <a:pt x="28946" y="31586"/>
                  </a:cubicBezTo>
                  <a:lnTo>
                    <a:pt x="32034" y="28498"/>
                  </a:lnTo>
                  <a:cubicBezTo>
                    <a:pt x="33798" y="26733"/>
                    <a:pt x="33798" y="23841"/>
                    <a:pt x="32034" y="22077"/>
                  </a:cubicBezTo>
                  <a:lnTo>
                    <a:pt x="11299" y="1342"/>
                  </a:lnTo>
                  <a:cubicBezTo>
                    <a:pt x="10405" y="448"/>
                    <a:pt x="9241" y="0"/>
                    <a:pt x="8077"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38"/>
            <p:cNvSpPr/>
            <p:nvPr/>
          </p:nvSpPr>
          <p:spPr>
            <a:xfrm>
              <a:off x="4776350" y="521300"/>
              <a:ext cx="776850" cy="527475"/>
            </a:xfrm>
            <a:custGeom>
              <a:rect b="b" l="l" r="r" t="t"/>
              <a:pathLst>
                <a:path extrusionOk="0" h="21099" w="31074">
                  <a:moveTo>
                    <a:pt x="1" y="0"/>
                  </a:moveTo>
                  <a:lnTo>
                    <a:pt x="2472" y="2471"/>
                  </a:lnTo>
                  <a:lnTo>
                    <a:pt x="1" y="0"/>
                  </a:lnTo>
                  <a:close/>
                  <a:moveTo>
                    <a:pt x="2472" y="2471"/>
                  </a:moveTo>
                  <a:lnTo>
                    <a:pt x="2472" y="2472"/>
                  </a:lnTo>
                  <a:lnTo>
                    <a:pt x="2472" y="2471"/>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2472" y="2472"/>
                  </a:lnTo>
                  <a:lnTo>
                    <a:pt x="2472" y="2472"/>
                  </a:lnTo>
                  <a:close/>
                  <a:moveTo>
                    <a:pt x="2472" y="2472"/>
                  </a:moveTo>
                  <a:lnTo>
                    <a:pt x="5817" y="5817"/>
                  </a:lnTo>
                  <a:lnTo>
                    <a:pt x="2472" y="2472"/>
                  </a:lnTo>
                  <a:close/>
                  <a:moveTo>
                    <a:pt x="5817" y="5817"/>
                  </a:moveTo>
                  <a:lnTo>
                    <a:pt x="9163" y="9162"/>
                  </a:lnTo>
                  <a:lnTo>
                    <a:pt x="5817" y="5817"/>
                  </a:lnTo>
                  <a:close/>
                  <a:moveTo>
                    <a:pt x="9163" y="9162"/>
                  </a:moveTo>
                  <a:lnTo>
                    <a:pt x="11981" y="11981"/>
                  </a:lnTo>
                  <a:lnTo>
                    <a:pt x="11981" y="11981"/>
                  </a:lnTo>
                  <a:lnTo>
                    <a:pt x="9163" y="9162"/>
                  </a:lnTo>
                  <a:close/>
                  <a:moveTo>
                    <a:pt x="11981" y="11981"/>
                  </a:moveTo>
                  <a:lnTo>
                    <a:pt x="11981" y="11981"/>
                  </a:lnTo>
                  <a:cubicBezTo>
                    <a:pt x="11996" y="11996"/>
                    <a:pt x="12011" y="12011"/>
                    <a:pt x="12026" y="12026"/>
                  </a:cubicBezTo>
                  <a:lnTo>
                    <a:pt x="12026" y="12026"/>
                  </a:lnTo>
                  <a:lnTo>
                    <a:pt x="11981" y="11981"/>
                  </a:lnTo>
                  <a:close/>
                  <a:moveTo>
                    <a:pt x="21491" y="2472"/>
                  </a:moveTo>
                  <a:cubicBezTo>
                    <a:pt x="23329" y="4310"/>
                    <a:pt x="23329" y="7324"/>
                    <a:pt x="21491" y="9162"/>
                  </a:cubicBezTo>
                  <a:lnTo>
                    <a:pt x="18672" y="11981"/>
                  </a:lnTo>
                  <a:cubicBezTo>
                    <a:pt x="17753" y="12912"/>
                    <a:pt x="16540" y="13378"/>
                    <a:pt x="15327" y="13378"/>
                  </a:cubicBezTo>
                  <a:cubicBezTo>
                    <a:pt x="14133" y="13378"/>
                    <a:pt x="12939" y="12927"/>
                    <a:pt x="12026" y="12026"/>
                  </a:cubicBezTo>
                  <a:lnTo>
                    <a:pt x="12026" y="12026"/>
                  </a:lnTo>
                  <a:lnTo>
                    <a:pt x="19701" y="19701"/>
                  </a:lnTo>
                  <a:cubicBezTo>
                    <a:pt x="20633" y="20632"/>
                    <a:pt x="21846" y="21098"/>
                    <a:pt x="23059" y="21098"/>
                  </a:cubicBezTo>
                  <a:cubicBezTo>
                    <a:pt x="24272" y="21098"/>
                    <a:pt x="25485" y="20632"/>
                    <a:pt x="26417" y="19701"/>
                  </a:cubicBezTo>
                  <a:lnTo>
                    <a:pt x="29211" y="16907"/>
                  </a:lnTo>
                  <a:cubicBezTo>
                    <a:pt x="31073" y="15044"/>
                    <a:pt x="31073" y="12054"/>
                    <a:pt x="29211" y="10192"/>
                  </a:cubicBezTo>
                  <a:lnTo>
                    <a:pt x="21491" y="2472"/>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38"/>
            <p:cNvSpPr/>
            <p:nvPr/>
          </p:nvSpPr>
          <p:spPr>
            <a:xfrm>
              <a:off x="2661750" y="1954950"/>
              <a:ext cx="1162975" cy="1146425"/>
            </a:xfrm>
            <a:custGeom>
              <a:rect b="b" l="l" r="r" t="t"/>
              <a:pathLst>
                <a:path extrusionOk="0" h="45857" w="46519">
                  <a:moveTo>
                    <a:pt x="9387" y="1"/>
                  </a:moveTo>
                  <a:cubicBezTo>
                    <a:pt x="8493" y="1"/>
                    <a:pt x="7598" y="344"/>
                    <a:pt x="6912" y="1030"/>
                  </a:cubicBezTo>
                  <a:lnTo>
                    <a:pt x="1349" y="6593"/>
                  </a:lnTo>
                  <a:cubicBezTo>
                    <a:pt x="1" y="7941"/>
                    <a:pt x="1" y="10172"/>
                    <a:pt x="1349" y="11520"/>
                  </a:cubicBezTo>
                  <a:lnTo>
                    <a:pt x="34656" y="44827"/>
                  </a:lnTo>
                  <a:cubicBezTo>
                    <a:pt x="35342" y="45513"/>
                    <a:pt x="36237" y="45856"/>
                    <a:pt x="37131" y="45856"/>
                  </a:cubicBezTo>
                  <a:cubicBezTo>
                    <a:pt x="38026" y="45856"/>
                    <a:pt x="38920" y="45513"/>
                    <a:pt x="39607" y="44827"/>
                  </a:cubicBezTo>
                  <a:lnTo>
                    <a:pt x="45170" y="39264"/>
                  </a:lnTo>
                  <a:cubicBezTo>
                    <a:pt x="46518" y="37916"/>
                    <a:pt x="46518" y="35685"/>
                    <a:pt x="45170" y="34337"/>
                  </a:cubicBezTo>
                  <a:lnTo>
                    <a:pt x="11863" y="1030"/>
                  </a:lnTo>
                  <a:cubicBezTo>
                    <a:pt x="11177" y="344"/>
                    <a:pt x="10282" y="1"/>
                    <a:pt x="9387"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38"/>
            <p:cNvSpPr/>
            <p:nvPr/>
          </p:nvSpPr>
          <p:spPr>
            <a:xfrm>
              <a:off x="3332075" y="2617300"/>
              <a:ext cx="491425" cy="482550"/>
            </a:xfrm>
            <a:custGeom>
              <a:rect b="b" l="l" r="r" t="t"/>
              <a:pathLst>
                <a:path extrusionOk="0" h="19302" w="19657">
                  <a:moveTo>
                    <a:pt x="10515" y="1"/>
                  </a:moveTo>
                  <a:cubicBezTo>
                    <a:pt x="11936" y="1422"/>
                    <a:pt x="11936" y="3726"/>
                    <a:pt x="10514" y="5147"/>
                  </a:cubicBezTo>
                  <a:lnTo>
                    <a:pt x="5172" y="10490"/>
                  </a:lnTo>
                  <a:cubicBezTo>
                    <a:pt x="4461" y="11213"/>
                    <a:pt x="3529" y="11575"/>
                    <a:pt x="2595" y="11575"/>
                  </a:cubicBezTo>
                  <a:cubicBezTo>
                    <a:pt x="1661" y="11575"/>
                    <a:pt x="723" y="11213"/>
                    <a:pt x="0" y="10491"/>
                  </a:cubicBezTo>
                  <a:lnTo>
                    <a:pt x="0" y="10491"/>
                  </a:lnTo>
                  <a:lnTo>
                    <a:pt x="7745" y="18235"/>
                  </a:lnTo>
                  <a:cubicBezTo>
                    <a:pt x="8456" y="18946"/>
                    <a:pt x="9387" y="19301"/>
                    <a:pt x="10318" y="19301"/>
                  </a:cubicBezTo>
                  <a:cubicBezTo>
                    <a:pt x="11250" y="19301"/>
                    <a:pt x="12181" y="18946"/>
                    <a:pt x="12892" y="18235"/>
                  </a:cubicBezTo>
                  <a:lnTo>
                    <a:pt x="18235" y="12892"/>
                  </a:lnTo>
                  <a:cubicBezTo>
                    <a:pt x="19656" y="11471"/>
                    <a:pt x="19656" y="9167"/>
                    <a:pt x="18235" y="7721"/>
                  </a:cubicBezTo>
                  <a:lnTo>
                    <a:pt x="10515"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38"/>
            <p:cNvSpPr/>
            <p:nvPr/>
          </p:nvSpPr>
          <p:spPr>
            <a:xfrm>
              <a:off x="2554525" y="2320125"/>
              <a:ext cx="473050" cy="461575"/>
            </a:xfrm>
            <a:custGeom>
              <a:rect b="b" l="l" r="r" t="t"/>
              <a:pathLst>
                <a:path extrusionOk="0" h="18463" w="18922">
                  <a:moveTo>
                    <a:pt x="8726" y="1"/>
                  </a:moveTo>
                  <a:lnTo>
                    <a:pt x="1814" y="6888"/>
                  </a:lnTo>
                  <a:cubicBezTo>
                    <a:pt x="1" y="8726"/>
                    <a:pt x="1" y="11691"/>
                    <a:pt x="1814" y="13530"/>
                  </a:cubicBezTo>
                  <a:lnTo>
                    <a:pt x="5392" y="17083"/>
                  </a:lnTo>
                  <a:cubicBezTo>
                    <a:pt x="6312" y="18003"/>
                    <a:pt x="7512" y="18462"/>
                    <a:pt x="8713" y="18462"/>
                  </a:cubicBezTo>
                  <a:cubicBezTo>
                    <a:pt x="9914" y="18462"/>
                    <a:pt x="11115" y="18003"/>
                    <a:pt x="12034" y="17083"/>
                  </a:cubicBezTo>
                  <a:lnTo>
                    <a:pt x="18921" y="10196"/>
                  </a:lnTo>
                  <a:lnTo>
                    <a:pt x="8726"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38"/>
            <p:cNvSpPr/>
            <p:nvPr/>
          </p:nvSpPr>
          <p:spPr>
            <a:xfrm>
              <a:off x="2977925" y="2743525"/>
              <a:ext cx="473650" cy="462175"/>
            </a:xfrm>
            <a:custGeom>
              <a:rect b="b" l="l" r="r" t="t"/>
              <a:pathLst>
                <a:path extrusionOk="0" h="18487" w="18946">
                  <a:moveTo>
                    <a:pt x="8725" y="0"/>
                  </a:moveTo>
                  <a:lnTo>
                    <a:pt x="1838" y="6887"/>
                  </a:lnTo>
                  <a:cubicBezTo>
                    <a:pt x="0" y="8725"/>
                    <a:pt x="0" y="11716"/>
                    <a:pt x="1838" y="13554"/>
                  </a:cubicBezTo>
                  <a:lnTo>
                    <a:pt x="5417" y="17107"/>
                  </a:lnTo>
                  <a:cubicBezTo>
                    <a:pt x="6336" y="18027"/>
                    <a:pt x="7537" y="18486"/>
                    <a:pt x="8737" y="18486"/>
                  </a:cubicBezTo>
                  <a:cubicBezTo>
                    <a:pt x="9938" y="18486"/>
                    <a:pt x="11139" y="18027"/>
                    <a:pt x="12058" y="17107"/>
                  </a:cubicBezTo>
                  <a:lnTo>
                    <a:pt x="18945" y="10221"/>
                  </a:lnTo>
                  <a:lnTo>
                    <a:pt x="8725" y="0"/>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38"/>
            <p:cNvSpPr/>
            <p:nvPr/>
          </p:nvSpPr>
          <p:spPr>
            <a:xfrm>
              <a:off x="4365100" y="546300"/>
              <a:ext cx="891550" cy="890925"/>
            </a:xfrm>
            <a:custGeom>
              <a:rect b="b" l="l" r="r" t="t"/>
              <a:pathLst>
                <a:path extrusionOk="0" h="35637" w="35662">
                  <a:moveTo>
                    <a:pt x="17451" y="1"/>
                  </a:moveTo>
                  <a:lnTo>
                    <a:pt x="1" y="17427"/>
                  </a:lnTo>
                  <a:lnTo>
                    <a:pt x="18211" y="35637"/>
                  </a:lnTo>
                  <a:lnTo>
                    <a:pt x="35661" y="18211"/>
                  </a:lnTo>
                  <a:lnTo>
                    <a:pt x="17451"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38"/>
            <p:cNvSpPr/>
            <p:nvPr/>
          </p:nvSpPr>
          <p:spPr>
            <a:xfrm>
              <a:off x="4425775" y="807950"/>
              <a:ext cx="830875" cy="629275"/>
            </a:xfrm>
            <a:custGeom>
              <a:rect b="b" l="l" r="r" t="t"/>
              <a:pathLst>
                <a:path extrusionOk="0" h="25171" w="33235">
                  <a:moveTo>
                    <a:pt x="0" y="9387"/>
                  </a:moveTo>
                  <a:lnTo>
                    <a:pt x="8064" y="17450"/>
                  </a:lnTo>
                  <a:lnTo>
                    <a:pt x="0" y="9387"/>
                  </a:lnTo>
                  <a:close/>
                  <a:moveTo>
                    <a:pt x="8064" y="17450"/>
                  </a:moveTo>
                  <a:lnTo>
                    <a:pt x="8064" y="17450"/>
                  </a:lnTo>
                  <a:lnTo>
                    <a:pt x="8064" y="17450"/>
                  </a:lnTo>
                  <a:close/>
                  <a:moveTo>
                    <a:pt x="25489" y="0"/>
                  </a:moveTo>
                  <a:lnTo>
                    <a:pt x="8064" y="17450"/>
                  </a:lnTo>
                  <a:lnTo>
                    <a:pt x="15784" y="25171"/>
                  </a:lnTo>
                  <a:lnTo>
                    <a:pt x="33234" y="7745"/>
                  </a:lnTo>
                  <a:lnTo>
                    <a:pt x="25489"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38"/>
            <p:cNvSpPr/>
            <p:nvPr/>
          </p:nvSpPr>
          <p:spPr>
            <a:xfrm>
              <a:off x="3034900" y="889750"/>
              <a:ext cx="1855325" cy="1847050"/>
            </a:xfrm>
            <a:custGeom>
              <a:rect b="b" l="l" r="r" t="t"/>
              <a:pathLst>
                <a:path extrusionOk="0" h="73882" w="74213">
                  <a:moveTo>
                    <a:pt x="48108" y="0"/>
                  </a:moveTo>
                  <a:cubicBezTo>
                    <a:pt x="47241" y="0"/>
                    <a:pt x="46371" y="331"/>
                    <a:pt x="45709" y="993"/>
                  </a:cubicBezTo>
                  <a:lnTo>
                    <a:pt x="27744" y="18958"/>
                  </a:lnTo>
                  <a:lnTo>
                    <a:pt x="18505" y="28197"/>
                  </a:lnTo>
                  <a:lnTo>
                    <a:pt x="0" y="46702"/>
                  </a:lnTo>
                  <a:lnTo>
                    <a:pt x="27156" y="73882"/>
                  </a:lnTo>
                  <a:lnTo>
                    <a:pt x="72889" y="28148"/>
                  </a:lnTo>
                  <a:cubicBezTo>
                    <a:pt x="74213" y="26825"/>
                    <a:pt x="74213" y="24693"/>
                    <a:pt x="72889" y="23369"/>
                  </a:cubicBezTo>
                  <a:lnTo>
                    <a:pt x="50488" y="993"/>
                  </a:lnTo>
                  <a:cubicBezTo>
                    <a:pt x="49839" y="331"/>
                    <a:pt x="48975" y="0"/>
                    <a:pt x="48108"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38"/>
            <p:cNvSpPr/>
            <p:nvPr/>
          </p:nvSpPr>
          <p:spPr>
            <a:xfrm>
              <a:off x="3520775" y="1340400"/>
              <a:ext cx="1369450" cy="1396400"/>
            </a:xfrm>
            <a:custGeom>
              <a:rect b="b" l="l" r="r" t="t"/>
              <a:pathLst>
                <a:path extrusionOk="0" h="55856" w="54778">
                  <a:moveTo>
                    <a:pt x="48112" y="0"/>
                  </a:moveTo>
                  <a:lnTo>
                    <a:pt x="1" y="48111"/>
                  </a:lnTo>
                  <a:lnTo>
                    <a:pt x="7721" y="55856"/>
                  </a:lnTo>
                  <a:lnTo>
                    <a:pt x="53454" y="10122"/>
                  </a:lnTo>
                  <a:cubicBezTo>
                    <a:pt x="54778" y="8799"/>
                    <a:pt x="54778" y="6667"/>
                    <a:pt x="53454" y="5343"/>
                  </a:cubicBezTo>
                  <a:lnTo>
                    <a:pt x="48112" y="0"/>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1" name="Google Shape;1501;p38"/>
          <p:cNvSpPr/>
          <p:nvPr/>
        </p:nvSpPr>
        <p:spPr>
          <a:xfrm rot="2138415">
            <a:off x="2177741" y="2099995"/>
            <a:ext cx="527079" cy="271927"/>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02" name="Google Shape;1502;p38"/>
          <p:cNvGrpSpPr/>
          <p:nvPr/>
        </p:nvGrpSpPr>
        <p:grpSpPr>
          <a:xfrm>
            <a:off x="1829466" y="1227427"/>
            <a:ext cx="752774" cy="1199536"/>
            <a:chOff x="2707675" y="238125"/>
            <a:chExt cx="3392400" cy="5238150"/>
          </a:xfrm>
        </p:grpSpPr>
        <p:sp>
          <p:nvSpPr>
            <p:cNvPr id="1503" name="Google Shape;1503;p38"/>
            <p:cNvSpPr/>
            <p:nvPr/>
          </p:nvSpPr>
          <p:spPr>
            <a:xfrm>
              <a:off x="6038825" y="5003150"/>
              <a:ext cx="51950" cy="30600"/>
            </a:xfrm>
            <a:custGeom>
              <a:rect b="b" l="l" r="r" t="t"/>
              <a:pathLst>
                <a:path extrusionOk="0" h="1224" w="2078">
                  <a:moveTo>
                    <a:pt x="2078" y="1"/>
                  </a:moveTo>
                  <a:lnTo>
                    <a:pt x="0" y="1208"/>
                  </a:lnTo>
                  <a:lnTo>
                    <a:pt x="0" y="1224"/>
                  </a:lnTo>
                  <a:lnTo>
                    <a:pt x="2078" y="15"/>
                  </a:lnTo>
                  <a:lnTo>
                    <a:pt x="2078" y="1"/>
                  </a:ln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38"/>
            <p:cNvSpPr/>
            <p:nvPr/>
          </p:nvSpPr>
          <p:spPr>
            <a:xfrm>
              <a:off x="6038650" y="5003525"/>
              <a:ext cx="52125" cy="36675"/>
            </a:xfrm>
            <a:custGeom>
              <a:rect b="b" l="l" r="r" t="t"/>
              <a:pathLst>
                <a:path extrusionOk="0" h="1467" w="2085">
                  <a:moveTo>
                    <a:pt x="2085" y="0"/>
                  </a:moveTo>
                  <a:lnTo>
                    <a:pt x="7" y="1209"/>
                  </a:lnTo>
                  <a:cubicBezTo>
                    <a:pt x="6" y="1296"/>
                    <a:pt x="4" y="1382"/>
                    <a:pt x="1" y="1466"/>
                  </a:cubicBezTo>
                  <a:lnTo>
                    <a:pt x="2079" y="258"/>
                  </a:lnTo>
                  <a:cubicBezTo>
                    <a:pt x="2082" y="174"/>
                    <a:pt x="2085" y="88"/>
                    <a:pt x="2085" y="0"/>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38"/>
            <p:cNvSpPr/>
            <p:nvPr/>
          </p:nvSpPr>
          <p:spPr>
            <a:xfrm>
              <a:off x="6038250" y="5009925"/>
              <a:ext cx="52400" cy="36500"/>
            </a:xfrm>
            <a:custGeom>
              <a:rect b="b" l="l" r="r" t="t"/>
              <a:pathLst>
                <a:path extrusionOk="0" h="1460" w="2096">
                  <a:moveTo>
                    <a:pt x="2095" y="1"/>
                  </a:moveTo>
                  <a:lnTo>
                    <a:pt x="17" y="1209"/>
                  </a:lnTo>
                  <a:cubicBezTo>
                    <a:pt x="13" y="1294"/>
                    <a:pt x="8" y="1378"/>
                    <a:pt x="1" y="1460"/>
                  </a:cubicBezTo>
                  <a:lnTo>
                    <a:pt x="2079" y="251"/>
                  </a:lnTo>
                  <a:cubicBezTo>
                    <a:pt x="2086" y="169"/>
                    <a:pt x="2092" y="86"/>
                    <a:pt x="2095" y="1"/>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38"/>
            <p:cNvSpPr/>
            <p:nvPr/>
          </p:nvSpPr>
          <p:spPr>
            <a:xfrm>
              <a:off x="6037625" y="5016200"/>
              <a:ext cx="52625" cy="36625"/>
            </a:xfrm>
            <a:custGeom>
              <a:rect b="b" l="l" r="r" t="t"/>
              <a:pathLst>
                <a:path extrusionOk="0" h="1465" w="2105">
                  <a:moveTo>
                    <a:pt x="2104" y="0"/>
                  </a:moveTo>
                  <a:lnTo>
                    <a:pt x="26" y="1209"/>
                  </a:lnTo>
                  <a:cubicBezTo>
                    <a:pt x="19" y="1296"/>
                    <a:pt x="10" y="1382"/>
                    <a:pt x="0" y="1465"/>
                  </a:cubicBezTo>
                  <a:lnTo>
                    <a:pt x="2078" y="257"/>
                  </a:lnTo>
                  <a:cubicBezTo>
                    <a:pt x="2089" y="173"/>
                    <a:pt x="2098" y="88"/>
                    <a:pt x="2104" y="0"/>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38"/>
            <p:cNvSpPr/>
            <p:nvPr/>
          </p:nvSpPr>
          <p:spPr>
            <a:xfrm>
              <a:off x="6036650" y="5022600"/>
              <a:ext cx="52950" cy="36600"/>
            </a:xfrm>
            <a:custGeom>
              <a:rect b="b" l="l" r="r" t="t"/>
              <a:pathLst>
                <a:path extrusionOk="0" h="1464" w="2118">
                  <a:moveTo>
                    <a:pt x="2117" y="1"/>
                  </a:moveTo>
                  <a:lnTo>
                    <a:pt x="39" y="1209"/>
                  </a:lnTo>
                  <a:cubicBezTo>
                    <a:pt x="28" y="1296"/>
                    <a:pt x="15" y="1380"/>
                    <a:pt x="1" y="1463"/>
                  </a:cubicBezTo>
                  <a:lnTo>
                    <a:pt x="2079" y="255"/>
                  </a:lnTo>
                  <a:cubicBezTo>
                    <a:pt x="2094" y="171"/>
                    <a:pt x="2106" y="87"/>
                    <a:pt x="2117"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38"/>
            <p:cNvSpPr/>
            <p:nvPr/>
          </p:nvSpPr>
          <p:spPr>
            <a:xfrm>
              <a:off x="6035375" y="5028950"/>
              <a:ext cx="53275" cy="36725"/>
            </a:xfrm>
            <a:custGeom>
              <a:rect b="b" l="l" r="r" t="t"/>
              <a:pathLst>
                <a:path extrusionOk="0" h="1469" w="2131">
                  <a:moveTo>
                    <a:pt x="2130" y="1"/>
                  </a:moveTo>
                  <a:lnTo>
                    <a:pt x="52" y="1209"/>
                  </a:lnTo>
                  <a:cubicBezTo>
                    <a:pt x="36" y="1298"/>
                    <a:pt x="19" y="1384"/>
                    <a:pt x="0" y="1469"/>
                  </a:cubicBezTo>
                  <a:lnTo>
                    <a:pt x="2077" y="260"/>
                  </a:lnTo>
                  <a:cubicBezTo>
                    <a:pt x="2098" y="176"/>
                    <a:pt x="2114" y="89"/>
                    <a:pt x="2130"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38"/>
            <p:cNvSpPr/>
            <p:nvPr/>
          </p:nvSpPr>
          <p:spPr>
            <a:xfrm>
              <a:off x="6033600" y="5035450"/>
              <a:ext cx="53725" cy="37000"/>
            </a:xfrm>
            <a:custGeom>
              <a:rect b="b" l="l" r="r" t="t"/>
              <a:pathLst>
                <a:path extrusionOk="0" h="1480" w="2149">
                  <a:moveTo>
                    <a:pt x="2148" y="0"/>
                  </a:moveTo>
                  <a:lnTo>
                    <a:pt x="71" y="1209"/>
                  </a:lnTo>
                  <a:cubicBezTo>
                    <a:pt x="50" y="1302"/>
                    <a:pt x="26" y="1392"/>
                    <a:pt x="0" y="1480"/>
                  </a:cubicBezTo>
                  <a:lnTo>
                    <a:pt x="2079" y="272"/>
                  </a:lnTo>
                  <a:cubicBezTo>
                    <a:pt x="2105" y="185"/>
                    <a:pt x="2127" y="94"/>
                    <a:pt x="2148"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38"/>
            <p:cNvSpPr/>
            <p:nvPr/>
          </p:nvSpPr>
          <p:spPr>
            <a:xfrm>
              <a:off x="6031275" y="5042250"/>
              <a:ext cx="54300" cy="37225"/>
            </a:xfrm>
            <a:custGeom>
              <a:rect b="b" l="l" r="r" t="t"/>
              <a:pathLst>
                <a:path extrusionOk="0" h="1489" w="2172">
                  <a:moveTo>
                    <a:pt x="2172" y="0"/>
                  </a:moveTo>
                  <a:lnTo>
                    <a:pt x="93" y="1209"/>
                  </a:lnTo>
                  <a:cubicBezTo>
                    <a:pt x="64" y="1305"/>
                    <a:pt x="34" y="1399"/>
                    <a:pt x="0" y="1489"/>
                  </a:cubicBezTo>
                  <a:lnTo>
                    <a:pt x="2078" y="280"/>
                  </a:lnTo>
                  <a:cubicBezTo>
                    <a:pt x="2112" y="190"/>
                    <a:pt x="2144" y="97"/>
                    <a:pt x="2172" y="0"/>
                  </a:cubicBez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38"/>
            <p:cNvSpPr/>
            <p:nvPr/>
          </p:nvSpPr>
          <p:spPr>
            <a:xfrm>
              <a:off x="6028100" y="5049250"/>
              <a:ext cx="55150" cy="37825"/>
            </a:xfrm>
            <a:custGeom>
              <a:rect b="b" l="l" r="r" t="t"/>
              <a:pathLst>
                <a:path extrusionOk="0" h="1513" w="2206">
                  <a:moveTo>
                    <a:pt x="2205" y="0"/>
                  </a:moveTo>
                  <a:lnTo>
                    <a:pt x="127" y="1209"/>
                  </a:lnTo>
                  <a:cubicBezTo>
                    <a:pt x="88" y="1314"/>
                    <a:pt x="46" y="1415"/>
                    <a:pt x="0" y="1512"/>
                  </a:cubicBezTo>
                  <a:lnTo>
                    <a:pt x="2077" y="304"/>
                  </a:lnTo>
                  <a:cubicBezTo>
                    <a:pt x="2123" y="206"/>
                    <a:pt x="2166" y="106"/>
                    <a:pt x="2205" y="0"/>
                  </a:cubicBez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38"/>
            <p:cNvSpPr/>
            <p:nvPr/>
          </p:nvSpPr>
          <p:spPr>
            <a:xfrm>
              <a:off x="6023050" y="5056800"/>
              <a:ext cx="57000" cy="39350"/>
            </a:xfrm>
            <a:custGeom>
              <a:rect b="b" l="l" r="r" t="t"/>
              <a:pathLst>
                <a:path extrusionOk="0" h="1574" w="2280">
                  <a:moveTo>
                    <a:pt x="2279" y="1"/>
                  </a:moveTo>
                  <a:lnTo>
                    <a:pt x="201" y="1209"/>
                  </a:lnTo>
                  <a:cubicBezTo>
                    <a:pt x="141" y="1334"/>
                    <a:pt x="75" y="1456"/>
                    <a:pt x="1" y="1573"/>
                  </a:cubicBezTo>
                  <a:lnTo>
                    <a:pt x="2078" y="365"/>
                  </a:lnTo>
                  <a:cubicBezTo>
                    <a:pt x="2152" y="248"/>
                    <a:pt x="2220" y="125"/>
                    <a:pt x="2279" y="1"/>
                  </a:cubicBez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38"/>
            <p:cNvSpPr/>
            <p:nvPr/>
          </p:nvSpPr>
          <p:spPr>
            <a:xfrm>
              <a:off x="6000025" y="5065900"/>
              <a:ext cx="75025" cy="52775"/>
            </a:xfrm>
            <a:custGeom>
              <a:rect b="b" l="l" r="r" t="t"/>
              <a:pathLst>
                <a:path extrusionOk="0" h="2111" w="3001">
                  <a:moveTo>
                    <a:pt x="3000" y="1"/>
                  </a:moveTo>
                  <a:lnTo>
                    <a:pt x="922" y="1209"/>
                  </a:lnTo>
                  <a:cubicBezTo>
                    <a:pt x="676" y="1596"/>
                    <a:pt x="364" y="1898"/>
                    <a:pt x="0" y="2111"/>
                  </a:cubicBezTo>
                  <a:lnTo>
                    <a:pt x="2077" y="902"/>
                  </a:lnTo>
                  <a:cubicBezTo>
                    <a:pt x="2442" y="690"/>
                    <a:pt x="2754" y="387"/>
                    <a:pt x="3000" y="1"/>
                  </a:cubicBez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38"/>
            <p:cNvSpPr/>
            <p:nvPr/>
          </p:nvSpPr>
          <p:spPr>
            <a:xfrm>
              <a:off x="3669000" y="242100"/>
              <a:ext cx="62750" cy="35200"/>
            </a:xfrm>
            <a:custGeom>
              <a:rect b="b" l="l" r="r" t="t"/>
              <a:pathLst>
                <a:path extrusionOk="0" h="1408" w="2510">
                  <a:moveTo>
                    <a:pt x="2510" y="1"/>
                  </a:moveTo>
                  <a:cubicBezTo>
                    <a:pt x="2360" y="53"/>
                    <a:pt x="2216" y="120"/>
                    <a:pt x="2079" y="200"/>
                  </a:cubicBezTo>
                  <a:lnTo>
                    <a:pt x="3" y="1407"/>
                  </a:lnTo>
                  <a:lnTo>
                    <a:pt x="3" y="1407"/>
                  </a:lnTo>
                  <a:cubicBezTo>
                    <a:pt x="139" y="1328"/>
                    <a:pt x="282" y="1262"/>
                    <a:pt x="432" y="1209"/>
                  </a:cubicBezTo>
                  <a:lnTo>
                    <a:pt x="2510" y="1"/>
                  </a:lnTo>
                  <a:close/>
                  <a:moveTo>
                    <a:pt x="3" y="1407"/>
                  </a:moveTo>
                  <a:cubicBezTo>
                    <a:pt x="2" y="1407"/>
                    <a:pt x="1" y="1408"/>
                    <a:pt x="1" y="1408"/>
                  </a:cubicBezTo>
                  <a:lnTo>
                    <a:pt x="3" y="1407"/>
                  </a:lnTo>
                  <a:close/>
                </a:path>
              </a:pathLst>
            </a:custGeom>
            <a:solidFill>
              <a:srgbClr val="6E4D3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38"/>
            <p:cNvSpPr/>
            <p:nvPr/>
          </p:nvSpPr>
          <p:spPr>
            <a:xfrm>
              <a:off x="3679800" y="239550"/>
              <a:ext cx="61250" cy="32775"/>
            </a:xfrm>
            <a:custGeom>
              <a:rect b="b" l="l" r="r" t="t"/>
              <a:pathLst>
                <a:path extrusionOk="0" h="1311" w="2450">
                  <a:moveTo>
                    <a:pt x="2450" y="0"/>
                  </a:moveTo>
                  <a:cubicBezTo>
                    <a:pt x="2324" y="26"/>
                    <a:pt x="2199" y="60"/>
                    <a:pt x="2078" y="103"/>
                  </a:cubicBezTo>
                  <a:lnTo>
                    <a:pt x="0" y="1311"/>
                  </a:lnTo>
                  <a:cubicBezTo>
                    <a:pt x="122" y="1268"/>
                    <a:pt x="245" y="1235"/>
                    <a:pt x="372" y="1209"/>
                  </a:cubicBezTo>
                  <a:lnTo>
                    <a:pt x="2450" y="0"/>
                  </a:lnTo>
                  <a:close/>
                </a:path>
              </a:pathLst>
            </a:custGeom>
            <a:solidFill>
              <a:srgbClr val="72503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38"/>
            <p:cNvSpPr/>
            <p:nvPr/>
          </p:nvSpPr>
          <p:spPr>
            <a:xfrm>
              <a:off x="3689100" y="238450"/>
              <a:ext cx="59625" cy="31325"/>
            </a:xfrm>
            <a:custGeom>
              <a:rect b="b" l="l" r="r" t="t"/>
              <a:pathLst>
                <a:path extrusionOk="0" h="1253" w="2385">
                  <a:moveTo>
                    <a:pt x="2385" y="0"/>
                  </a:moveTo>
                  <a:lnTo>
                    <a:pt x="2385" y="0"/>
                  </a:lnTo>
                  <a:cubicBezTo>
                    <a:pt x="2282" y="9"/>
                    <a:pt x="2180" y="24"/>
                    <a:pt x="2078" y="44"/>
                  </a:cubicBezTo>
                  <a:lnTo>
                    <a:pt x="0" y="1253"/>
                  </a:lnTo>
                  <a:cubicBezTo>
                    <a:pt x="102" y="1232"/>
                    <a:pt x="204" y="1218"/>
                    <a:pt x="306" y="1209"/>
                  </a:cubicBezTo>
                  <a:lnTo>
                    <a:pt x="2385" y="0"/>
                  </a:lnTo>
                  <a:close/>
                </a:path>
              </a:pathLst>
            </a:custGeom>
            <a:solidFill>
              <a:srgbClr val="7753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38"/>
            <p:cNvSpPr/>
            <p:nvPr/>
          </p:nvSpPr>
          <p:spPr>
            <a:xfrm>
              <a:off x="3696750" y="238125"/>
              <a:ext cx="58900" cy="30525"/>
            </a:xfrm>
            <a:custGeom>
              <a:rect b="b" l="l" r="r" t="t"/>
              <a:pathLst>
                <a:path extrusionOk="0" h="1221" w="2356">
                  <a:moveTo>
                    <a:pt x="2355" y="0"/>
                  </a:moveTo>
                  <a:cubicBezTo>
                    <a:pt x="2261" y="0"/>
                    <a:pt x="2170" y="4"/>
                    <a:pt x="2079" y="12"/>
                  </a:cubicBezTo>
                  <a:lnTo>
                    <a:pt x="0" y="1221"/>
                  </a:lnTo>
                  <a:cubicBezTo>
                    <a:pt x="91" y="1212"/>
                    <a:pt x="183" y="1208"/>
                    <a:pt x="277" y="1208"/>
                  </a:cubicBezTo>
                  <a:lnTo>
                    <a:pt x="2355" y="0"/>
                  </a:lnTo>
                  <a:close/>
                </a:path>
              </a:pathLst>
            </a:custGeom>
            <a:solidFill>
              <a:srgbClr val="7B563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38"/>
            <p:cNvSpPr/>
            <p:nvPr/>
          </p:nvSpPr>
          <p:spPr>
            <a:xfrm>
              <a:off x="3703650" y="238125"/>
              <a:ext cx="58225" cy="30425"/>
            </a:xfrm>
            <a:custGeom>
              <a:rect b="b" l="l" r="r" t="t"/>
              <a:pathLst>
                <a:path extrusionOk="0" h="1217" w="2329">
                  <a:moveTo>
                    <a:pt x="2079" y="0"/>
                  </a:moveTo>
                  <a:lnTo>
                    <a:pt x="1" y="1208"/>
                  </a:lnTo>
                  <a:cubicBezTo>
                    <a:pt x="83" y="1208"/>
                    <a:pt x="166" y="1211"/>
                    <a:pt x="250" y="1216"/>
                  </a:cubicBezTo>
                  <a:lnTo>
                    <a:pt x="2329" y="8"/>
                  </a:lnTo>
                  <a:cubicBezTo>
                    <a:pt x="2244" y="2"/>
                    <a:pt x="2161" y="0"/>
                    <a:pt x="2079" y="0"/>
                  </a:cubicBezTo>
                  <a:close/>
                </a:path>
              </a:pathLst>
            </a:custGeom>
            <a:solidFill>
              <a:srgbClr val="7F593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38"/>
            <p:cNvSpPr/>
            <p:nvPr/>
          </p:nvSpPr>
          <p:spPr>
            <a:xfrm>
              <a:off x="3709900" y="238300"/>
              <a:ext cx="57900" cy="30850"/>
            </a:xfrm>
            <a:custGeom>
              <a:rect b="b" l="l" r="r" t="t"/>
              <a:pathLst>
                <a:path extrusionOk="0" h="1234" w="2316">
                  <a:moveTo>
                    <a:pt x="2079" y="1"/>
                  </a:moveTo>
                  <a:lnTo>
                    <a:pt x="0" y="1209"/>
                  </a:lnTo>
                  <a:cubicBezTo>
                    <a:pt x="79" y="1215"/>
                    <a:pt x="158" y="1223"/>
                    <a:pt x="237" y="1234"/>
                  </a:cubicBezTo>
                  <a:lnTo>
                    <a:pt x="2316" y="26"/>
                  </a:lnTo>
                  <a:cubicBezTo>
                    <a:pt x="2236" y="14"/>
                    <a:pt x="2157" y="6"/>
                    <a:pt x="2079" y="1"/>
                  </a:cubicBezTo>
                  <a:close/>
                </a:path>
              </a:pathLst>
            </a:custGeom>
            <a:solidFill>
              <a:srgbClr val="835C3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0" name="Google Shape;1520;p38"/>
            <p:cNvSpPr/>
            <p:nvPr/>
          </p:nvSpPr>
          <p:spPr>
            <a:xfrm>
              <a:off x="3715825" y="238925"/>
              <a:ext cx="57800" cy="31200"/>
            </a:xfrm>
            <a:custGeom>
              <a:rect b="b" l="l" r="r" t="t"/>
              <a:pathLst>
                <a:path extrusionOk="0" h="1248" w="2312">
                  <a:moveTo>
                    <a:pt x="2079" y="1"/>
                  </a:moveTo>
                  <a:lnTo>
                    <a:pt x="0" y="1208"/>
                  </a:lnTo>
                  <a:cubicBezTo>
                    <a:pt x="77" y="1219"/>
                    <a:pt x="154" y="1231"/>
                    <a:pt x="233" y="1247"/>
                  </a:cubicBezTo>
                  <a:lnTo>
                    <a:pt x="2311" y="39"/>
                  </a:lnTo>
                  <a:cubicBezTo>
                    <a:pt x="2233" y="23"/>
                    <a:pt x="2155" y="11"/>
                    <a:pt x="2079" y="1"/>
                  </a:cubicBezTo>
                  <a:close/>
                </a:path>
              </a:pathLst>
            </a:custGeom>
            <a:solidFill>
              <a:srgbClr val="885F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1" name="Google Shape;1521;p38"/>
            <p:cNvSpPr/>
            <p:nvPr/>
          </p:nvSpPr>
          <p:spPr>
            <a:xfrm>
              <a:off x="3721650" y="239875"/>
              <a:ext cx="57425" cy="31450"/>
            </a:xfrm>
            <a:custGeom>
              <a:rect b="b" l="l" r="r" t="t"/>
              <a:pathLst>
                <a:path extrusionOk="0" h="1258" w="2297">
                  <a:moveTo>
                    <a:pt x="2078" y="1"/>
                  </a:moveTo>
                  <a:lnTo>
                    <a:pt x="0" y="1209"/>
                  </a:lnTo>
                  <a:cubicBezTo>
                    <a:pt x="72" y="1223"/>
                    <a:pt x="145" y="1238"/>
                    <a:pt x="218" y="1258"/>
                  </a:cubicBezTo>
                  <a:lnTo>
                    <a:pt x="2296" y="49"/>
                  </a:lnTo>
                  <a:cubicBezTo>
                    <a:pt x="2223" y="30"/>
                    <a:pt x="2150" y="14"/>
                    <a:pt x="2078" y="1"/>
                  </a:cubicBezTo>
                  <a:close/>
                </a:path>
              </a:pathLst>
            </a:custGeom>
            <a:solidFill>
              <a:srgbClr val="8C623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2" name="Google Shape;1522;p38"/>
            <p:cNvSpPr/>
            <p:nvPr/>
          </p:nvSpPr>
          <p:spPr>
            <a:xfrm>
              <a:off x="3727100" y="241100"/>
              <a:ext cx="57450" cy="31750"/>
            </a:xfrm>
            <a:custGeom>
              <a:rect b="b" l="l" r="r" t="t"/>
              <a:pathLst>
                <a:path extrusionOk="0" h="1270" w="2298">
                  <a:moveTo>
                    <a:pt x="2078" y="0"/>
                  </a:moveTo>
                  <a:lnTo>
                    <a:pt x="0" y="1209"/>
                  </a:lnTo>
                  <a:cubicBezTo>
                    <a:pt x="73" y="1226"/>
                    <a:pt x="146" y="1247"/>
                    <a:pt x="220" y="1269"/>
                  </a:cubicBezTo>
                  <a:lnTo>
                    <a:pt x="2298" y="61"/>
                  </a:lnTo>
                  <a:cubicBezTo>
                    <a:pt x="2225" y="38"/>
                    <a:pt x="2150" y="18"/>
                    <a:pt x="2078" y="0"/>
                  </a:cubicBezTo>
                  <a:close/>
                </a:path>
              </a:pathLst>
            </a:custGeom>
            <a:solidFill>
              <a:srgbClr val="90654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38"/>
            <p:cNvSpPr/>
            <p:nvPr/>
          </p:nvSpPr>
          <p:spPr>
            <a:xfrm>
              <a:off x="3732600" y="242600"/>
              <a:ext cx="57300" cy="31950"/>
            </a:xfrm>
            <a:custGeom>
              <a:rect b="b" l="l" r="r" t="t"/>
              <a:pathLst>
                <a:path extrusionOk="0" h="1278" w="2292">
                  <a:moveTo>
                    <a:pt x="2078" y="1"/>
                  </a:moveTo>
                  <a:lnTo>
                    <a:pt x="0" y="1209"/>
                  </a:lnTo>
                  <a:cubicBezTo>
                    <a:pt x="70" y="1229"/>
                    <a:pt x="141" y="1253"/>
                    <a:pt x="213" y="1278"/>
                  </a:cubicBezTo>
                  <a:lnTo>
                    <a:pt x="2291" y="71"/>
                  </a:lnTo>
                  <a:cubicBezTo>
                    <a:pt x="2219" y="45"/>
                    <a:pt x="2148" y="22"/>
                    <a:pt x="2078" y="1"/>
                  </a:cubicBezTo>
                  <a:close/>
                </a:path>
              </a:pathLst>
            </a:custGeom>
            <a:solidFill>
              <a:srgbClr val="9468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38"/>
            <p:cNvSpPr/>
            <p:nvPr/>
          </p:nvSpPr>
          <p:spPr>
            <a:xfrm>
              <a:off x="3737900" y="244350"/>
              <a:ext cx="57350" cy="32225"/>
            </a:xfrm>
            <a:custGeom>
              <a:rect b="b" l="l" r="r" t="t"/>
              <a:pathLst>
                <a:path extrusionOk="0" h="1289" w="2294">
                  <a:moveTo>
                    <a:pt x="2079" y="1"/>
                  </a:moveTo>
                  <a:lnTo>
                    <a:pt x="1" y="1208"/>
                  </a:lnTo>
                  <a:cubicBezTo>
                    <a:pt x="72" y="1234"/>
                    <a:pt x="144" y="1261"/>
                    <a:pt x="216" y="1289"/>
                  </a:cubicBezTo>
                  <a:lnTo>
                    <a:pt x="2294" y="81"/>
                  </a:lnTo>
                  <a:cubicBezTo>
                    <a:pt x="2222" y="52"/>
                    <a:pt x="2150" y="25"/>
                    <a:pt x="2079" y="1"/>
                  </a:cubicBezTo>
                  <a:close/>
                </a:path>
              </a:pathLst>
            </a:custGeom>
            <a:solidFill>
              <a:srgbClr val="996B4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38"/>
            <p:cNvSpPr/>
            <p:nvPr/>
          </p:nvSpPr>
          <p:spPr>
            <a:xfrm>
              <a:off x="3743275" y="246375"/>
              <a:ext cx="57300" cy="32475"/>
            </a:xfrm>
            <a:custGeom>
              <a:rect b="b" l="l" r="r" t="t"/>
              <a:pathLst>
                <a:path extrusionOk="0" h="1299" w="2292">
                  <a:moveTo>
                    <a:pt x="2079" y="0"/>
                  </a:moveTo>
                  <a:lnTo>
                    <a:pt x="1" y="1208"/>
                  </a:lnTo>
                  <a:lnTo>
                    <a:pt x="1" y="1209"/>
                  </a:lnTo>
                  <a:cubicBezTo>
                    <a:pt x="70" y="1237"/>
                    <a:pt x="142" y="1266"/>
                    <a:pt x="213" y="1299"/>
                  </a:cubicBezTo>
                  <a:lnTo>
                    <a:pt x="2291" y="90"/>
                  </a:lnTo>
                  <a:cubicBezTo>
                    <a:pt x="2219" y="59"/>
                    <a:pt x="2149" y="29"/>
                    <a:pt x="2079" y="0"/>
                  </a:cubicBezTo>
                  <a:close/>
                </a:path>
              </a:pathLst>
            </a:custGeom>
            <a:solidFill>
              <a:srgbClr val="9D6E4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38"/>
            <p:cNvSpPr/>
            <p:nvPr/>
          </p:nvSpPr>
          <p:spPr>
            <a:xfrm>
              <a:off x="3748600" y="248600"/>
              <a:ext cx="57350" cy="32775"/>
            </a:xfrm>
            <a:custGeom>
              <a:rect b="b" l="l" r="r" t="t"/>
              <a:pathLst>
                <a:path extrusionOk="0" h="1311" w="2294">
                  <a:moveTo>
                    <a:pt x="2078" y="0"/>
                  </a:moveTo>
                  <a:lnTo>
                    <a:pt x="0" y="1210"/>
                  </a:lnTo>
                  <a:cubicBezTo>
                    <a:pt x="71" y="1241"/>
                    <a:pt x="143" y="1275"/>
                    <a:pt x="215" y="1311"/>
                  </a:cubicBezTo>
                  <a:lnTo>
                    <a:pt x="2293" y="103"/>
                  </a:lnTo>
                  <a:cubicBezTo>
                    <a:pt x="2221" y="67"/>
                    <a:pt x="2149" y="33"/>
                    <a:pt x="2078" y="0"/>
                  </a:cubicBezTo>
                  <a:close/>
                </a:path>
              </a:pathLst>
            </a:custGeom>
            <a:solidFill>
              <a:srgbClr val="A1714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38"/>
            <p:cNvSpPr/>
            <p:nvPr/>
          </p:nvSpPr>
          <p:spPr>
            <a:xfrm>
              <a:off x="3753950" y="251150"/>
              <a:ext cx="57450" cy="33050"/>
            </a:xfrm>
            <a:custGeom>
              <a:rect b="b" l="l" r="r" t="t"/>
              <a:pathLst>
                <a:path extrusionOk="0" h="1322" w="2298">
                  <a:moveTo>
                    <a:pt x="2079" y="1"/>
                  </a:moveTo>
                  <a:lnTo>
                    <a:pt x="1" y="1209"/>
                  </a:lnTo>
                  <a:cubicBezTo>
                    <a:pt x="73" y="1245"/>
                    <a:pt x="146" y="1282"/>
                    <a:pt x="219" y="1321"/>
                  </a:cubicBezTo>
                  <a:lnTo>
                    <a:pt x="2297" y="113"/>
                  </a:lnTo>
                  <a:cubicBezTo>
                    <a:pt x="2224" y="74"/>
                    <a:pt x="2151" y="37"/>
                    <a:pt x="2079" y="1"/>
                  </a:cubicBezTo>
                  <a:close/>
                </a:path>
              </a:pathLst>
            </a:custGeom>
            <a:solidFill>
              <a:srgbClr val="A5744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38"/>
            <p:cNvSpPr/>
            <p:nvPr/>
          </p:nvSpPr>
          <p:spPr>
            <a:xfrm>
              <a:off x="3759400" y="254000"/>
              <a:ext cx="56200" cy="32575"/>
            </a:xfrm>
            <a:custGeom>
              <a:rect b="b" l="l" r="r" t="t"/>
              <a:pathLst>
                <a:path extrusionOk="0" h="1303" w="2248">
                  <a:moveTo>
                    <a:pt x="2079" y="0"/>
                  </a:moveTo>
                  <a:lnTo>
                    <a:pt x="1" y="1207"/>
                  </a:lnTo>
                  <a:lnTo>
                    <a:pt x="1" y="1208"/>
                  </a:lnTo>
                  <a:cubicBezTo>
                    <a:pt x="57" y="1239"/>
                    <a:pt x="113" y="1270"/>
                    <a:pt x="169" y="1303"/>
                  </a:cubicBezTo>
                  <a:lnTo>
                    <a:pt x="2248" y="95"/>
                  </a:lnTo>
                  <a:cubicBezTo>
                    <a:pt x="2192" y="62"/>
                    <a:pt x="2135" y="30"/>
                    <a:pt x="2079" y="0"/>
                  </a:cubicBezTo>
                  <a:close/>
                </a:path>
              </a:pathLst>
            </a:custGeom>
            <a:solidFill>
              <a:srgbClr val="AA77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38"/>
            <p:cNvSpPr/>
            <p:nvPr/>
          </p:nvSpPr>
          <p:spPr>
            <a:xfrm>
              <a:off x="3669000" y="238125"/>
              <a:ext cx="2431075" cy="4880550"/>
            </a:xfrm>
            <a:custGeom>
              <a:rect b="b" l="l" r="r" t="t"/>
              <a:pathLst>
                <a:path extrusionOk="0" h="195222" w="97243">
                  <a:moveTo>
                    <a:pt x="3478" y="1"/>
                  </a:moveTo>
                  <a:cubicBezTo>
                    <a:pt x="2958" y="1"/>
                    <a:pt x="2486" y="124"/>
                    <a:pt x="2079" y="360"/>
                  </a:cubicBezTo>
                  <a:lnTo>
                    <a:pt x="1" y="1568"/>
                  </a:lnTo>
                  <a:cubicBezTo>
                    <a:pt x="407" y="1332"/>
                    <a:pt x="880" y="1209"/>
                    <a:pt x="1400" y="1209"/>
                  </a:cubicBezTo>
                  <a:cubicBezTo>
                    <a:pt x="2119" y="1209"/>
                    <a:pt x="2929" y="1443"/>
                    <a:pt x="3785" y="1938"/>
                  </a:cubicBezTo>
                  <a:lnTo>
                    <a:pt x="89861" y="51634"/>
                  </a:lnTo>
                  <a:cubicBezTo>
                    <a:pt x="90041" y="51737"/>
                    <a:pt x="90220" y="51850"/>
                    <a:pt x="90395" y="51972"/>
                  </a:cubicBezTo>
                  <a:cubicBezTo>
                    <a:pt x="90405" y="51979"/>
                    <a:pt x="90415" y="51986"/>
                    <a:pt x="90425" y="51993"/>
                  </a:cubicBezTo>
                  <a:cubicBezTo>
                    <a:pt x="90588" y="52108"/>
                    <a:pt x="90750" y="52229"/>
                    <a:pt x="90909" y="52359"/>
                  </a:cubicBezTo>
                  <a:cubicBezTo>
                    <a:pt x="90928" y="52374"/>
                    <a:pt x="90946" y="52390"/>
                    <a:pt x="90965" y="52405"/>
                  </a:cubicBezTo>
                  <a:cubicBezTo>
                    <a:pt x="91119" y="52531"/>
                    <a:pt x="91269" y="52663"/>
                    <a:pt x="91419" y="52801"/>
                  </a:cubicBezTo>
                  <a:cubicBezTo>
                    <a:pt x="91441" y="52823"/>
                    <a:pt x="91465" y="52845"/>
                    <a:pt x="91489" y="52868"/>
                  </a:cubicBezTo>
                  <a:cubicBezTo>
                    <a:pt x="91616" y="52988"/>
                    <a:pt x="91739" y="53113"/>
                    <a:pt x="91862" y="53241"/>
                  </a:cubicBezTo>
                  <a:cubicBezTo>
                    <a:pt x="91896" y="53276"/>
                    <a:pt x="91929" y="53310"/>
                    <a:pt x="91962" y="53344"/>
                  </a:cubicBezTo>
                  <a:cubicBezTo>
                    <a:pt x="92053" y="53443"/>
                    <a:pt x="92141" y="53546"/>
                    <a:pt x="92229" y="53648"/>
                  </a:cubicBezTo>
                  <a:cubicBezTo>
                    <a:pt x="92295" y="53723"/>
                    <a:pt x="92360" y="53795"/>
                    <a:pt x="92423" y="53872"/>
                  </a:cubicBezTo>
                  <a:cubicBezTo>
                    <a:pt x="92448" y="53901"/>
                    <a:pt x="92470" y="53932"/>
                    <a:pt x="92494" y="53963"/>
                  </a:cubicBezTo>
                  <a:cubicBezTo>
                    <a:pt x="92761" y="54292"/>
                    <a:pt x="93012" y="54636"/>
                    <a:pt x="93246" y="54991"/>
                  </a:cubicBezTo>
                  <a:cubicBezTo>
                    <a:pt x="93249" y="54996"/>
                    <a:pt x="93251" y="55001"/>
                    <a:pt x="93255" y="55006"/>
                  </a:cubicBezTo>
                  <a:cubicBezTo>
                    <a:pt x="93488" y="55365"/>
                    <a:pt x="93704" y="55740"/>
                    <a:pt x="93901" y="56120"/>
                  </a:cubicBezTo>
                  <a:cubicBezTo>
                    <a:pt x="93914" y="56147"/>
                    <a:pt x="93930" y="56174"/>
                    <a:pt x="93945" y="56201"/>
                  </a:cubicBezTo>
                  <a:cubicBezTo>
                    <a:pt x="93985" y="56282"/>
                    <a:pt x="94022" y="56365"/>
                    <a:pt x="94062" y="56446"/>
                  </a:cubicBezTo>
                  <a:cubicBezTo>
                    <a:pt x="94125" y="56576"/>
                    <a:pt x="94189" y="56706"/>
                    <a:pt x="94247" y="56838"/>
                  </a:cubicBezTo>
                  <a:cubicBezTo>
                    <a:pt x="94267" y="56884"/>
                    <a:pt x="94285" y="56930"/>
                    <a:pt x="94306" y="56976"/>
                  </a:cubicBezTo>
                  <a:cubicBezTo>
                    <a:pt x="94374" y="57138"/>
                    <a:pt x="94439" y="57300"/>
                    <a:pt x="94501" y="57463"/>
                  </a:cubicBezTo>
                  <a:cubicBezTo>
                    <a:pt x="94516" y="57502"/>
                    <a:pt x="94532" y="57543"/>
                    <a:pt x="94546" y="57582"/>
                  </a:cubicBezTo>
                  <a:cubicBezTo>
                    <a:pt x="94616" y="57773"/>
                    <a:pt x="94680" y="57964"/>
                    <a:pt x="94738" y="58155"/>
                  </a:cubicBezTo>
                  <a:cubicBezTo>
                    <a:pt x="94747" y="58183"/>
                    <a:pt x="94755" y="58212"/>
                    <a:pt x="94764" y="58240"/>
                  </a:cubicBezTo>
                  <a:cubicBezTo>
                    <a:pt x="94822" y="58436"/>
                    <a:pt x="94874" y="58633"/>
                    <a:pt x="94920" y="58829"/>
                  </a:cubicBezTo>
                  <a:cubicBezTo>
                    <a:pt x="94926" y="58849"/>
                    <a:pt x="94931" y="58870"/>
                    <a:pt x="94935" y="58890"/>
                  </a:cubicBezTo>
                  <a:cubicBezTo>
                    <a:pt x="94983" y="59101"/>
                    <a:pt x="95025" y="59311"/>
                    <a:pt x="95058" y="59519"/>
                  </a:cubicBezTo>
                  <a:cubicBezTo>
                    <a:pt x="95058" y="59522"/>
                    <a:pt x="95059" y="59524"/>
                    <a:pt x="95060" y="59528"/>
                  </a:cubicBezTo>
                  <a:cubicBezTo>
                    <a:pt x="95092" y="59738"/>
                    <a:pt x="95117" y="59946"/>
                    <a:pt x="95135" y="60153"/>
                  </a:cubicBezTo>
                  <a:cubicBezTo>
                    <a:pt x="95136" y="60171"/>
                    <a:pt x="95137" y="60188"/>
                    <a:pt x="95138" y="60204"/>
                  </a:cubicBezTo>
                  <a:cubicBezTo>
                    <a:pt x="95155" y="60411"/>
                    <a:pt x="95164" y="60617"/>
                    <a:pt x="95163" y="60819"/>
                  </a:cubicBezTo>
                  <a:lnTo>
                    <a:pt x="94792" y="191810"/>
                  </a:lnTo>
                  <a:cubicBezTo>
                    <a:pt x="94788" y="193485"/>
                    <a:pt x="94197" y="194664"/>
                    <a:pt x="93244" y="195219"/>
                  </a:cubicBezTo>
                  <a:lnTo>
                    <a:pt x="93244" y="195219"/>
                  </a:lnTo>
                  <a:lnTo>
                    <a:pt x="95318" y="194013"/>
                  </a:lnTo>
                  <a:cubicBezTo>
                    <a:pt x="96274" y="193459"/>
                    <a:pt x="96866" y="192279"/>
                    <a:pt x="96871" y="190602"/>
                  </a:cubicBezTo>
                  <a:lnTo>
                    <a:pt x="97242" y="59611"/>
                  </a:lnTo>
                  <a:cubicBezTo>
                    <a:pt x="97243" y="59531"/>
                    <a:pt x="97242" y="59450"/>
                    <a:pt x="97239" y="59370"/>
                  </a:cubicBezTo>
                  <a:cubicBezTo>
                    <a:pt x="97237" y="59285"/>
                    <a:pt x="97233" y="59200"/>
                    <a:pt x="97227" y="59113"/>
                  </a:cubicBezTo>
                  <a:cubicBezTo>
                    <a:pt x="97225" y="59074"/>
                    <a:pt x="97220" y="59034"/>
                    <a:pt x="97218" y="58995"/>
                  </a:cubicBezTo>
                  <a:cubicBezTo>
                    <a:pt x="97217" y="58978"/>
                    <a:pt x="97215" y="58961"/>
                    <a:pt x="97214" y="58944"/>
                  </a:cubicBezTo>
                  <a:cubicBezTo>
                    <a:pt x="97211" y="58914"/>
                    <a:pt x="97209" y="58885"/>
                    <a:pt x="97207" y="58854"/>
                  </a:cubicBezTo>
                  <a:cubicBezTo>
                    <a:pt x="97198" y="58768"/>
                    <a:pt x="97189" y="58680"/>
                    <a:pt x="97178" y="58594"/>
                  </a:cubicBezTo>
                  <a:cubicBezTo>
                    <a:pt x="97166" y="58504"/>
                    <a:pt x="97153" y="58414"/>
                    <a:pt x="97139" y="58324"/>
                  </a:cubicBezTo>
                  <a:lnTo>
                    <a:pt x="97138" y="58318"/>
                  </a:lnTo>
                  <a:cubicBezTo>
                    <a:pt x="97138" y="58316"/>
                    <a:pt x="97137" y="58313"/>
                    <a:pt x="97137" y="58310"/>
                  </a:cubicBezTo>
                  <a:cubicBezTo>
                    <a:pt x="97122" y="58224"/>
                    <a:pt x="97109" y="58138"/>
                    <a:pt x="97092" y="58052"/>
                  </a:cubicBezTo>
                  <a:cubicBezTo>
                    <a:pt x="97074" y="57956"/>
                    <a:pt x="97054" y="57861"/>
                    <a:pt x="97033" y="57764"/>
                  </a:cubicBezTo>
                  <a:cubicBezTo>
                    <a:pt x="97027" y="57736"/>
                    <a:pt x="97020" y="57709"/>
                    <a:pt x="97013" y="57681"/>
                  </a:cubicBezTo>
                  <a:cubicBezTo>
                    <a:pt x="97009" y="57661"/>
                    <a:pt x="97003" y="57641"/>
                    <a:pt x="97000" y="57620"/>
                  </a:cubicBezTo>
                  <a:cubicBezTo>
                    <a:pt x="96988" y="57570"/>
                    <a:pt x="96976" y="57520"/>
                    <a:pt x="96964" y="57471"/>
                  </a:cubicBezTo>
                  <a:cubicBezTo>
                    <a:pt x="96938" y="57365"/>
                    <a:pt x="96910" y="57261"/>
                    <a:pt x="96880" y="57155"/>
                  </a:cubicBezTo>
                  <a:cubicBezTo>
                    <a:pt x="96868" y="57113"/>
                    <a:pt x="96855" y="57073"/>
                    <a:pt x="96843" y="57031"/>
                  </a:cubicBezTo>
                  <a:cubicBezTo>
                    <a:pt x="96835" y="57003"/>
                    <a:pt x="96826" y="56975"/>
                    <a:pt x="96817" y="56946"/>
                  </a:cubicBezTo>
                  <a:cubicBezTo>
                    <a:pt x="96804" y="56904"/>
                    <a:pt x="96792" y="56862"/>
                    <a:pt x="96780" y="56820"/>
                  </a:cubicBezTo>
                  <a:cubicBezTo>
                    <a:pt x="96741" y="56701"/>
                    <a:pt x="96702" y="56583"/>
                    <a:pt x="96659" y="56465"/>
                  </a:cubicBezTo>
                  <a:cubicBezTo>
                    <a:pt x="96648" y="56434"/>
                    <a:pt x="96636" y="56404"/>
                    <a:pt x="96624" y="56373"/>
                  </a:cubicBezTo>
                  <a:cubicBezTo>
                    <a:pt x="96611" y="56333"/>
                    <a:pt x="96595" y="56293"/>
                    <a:pt x="96580" y="56253"/>
                  </a:cubicBezTo>
                  <a:cubicBezTo>
                    <a:pt x="96555" y="56186"/>
                    <a:pt x="96531" y="56119"/>
                    <a:pt x="96504" y="56051"/>
                  </a:cubicBezTo>
                  <a:cubicBezTo>
                    <a:pt x="96466" y="55957"/>
                    <a:pt x="96424" y="55862"/>
                    <a:pt x="96384" y="55767"/>
                  </a:cubicBezTo>
                  <a:cubicBezTo>
                    <a:pt x="96364" y="55722"/>
                    <a:pt x="96346" y="55675"/>
                    <a:pt x="96325" y="55630"/>
                  </a:cubicBezTo>
                  <a:cubicBezTo>
                    <a:pt x="96318" y="55610"/>
                    <a:pt x="96310" y="55591"/>
                    <a:pt x="96302" y="55573"/>
                  </a:cubicBezTo>
                  <a:cubicBezTo>
                    <a:pt x="96251" y="55461"/>
                    <a:pt x="96195" y="55349"/>
                    <a:pt x="96141" y="55237"/>
                  </a:cubicBezTo>
                  <a:cubicBezTo>
                    <a:pt x="96102" y="55155"/>
                    <a:pt x="96065" y="55072"/>
                    <a:pt x="96023" y="54991"/>
                  </a:cubicBezTo>
                  <a:cubicBezTo>
                    <a:pt x="96019" y="54981"/>
                    <a:pt x="96014" y="54971"/>
                    <a:pt x="96009" y="54961"/>
                  </a:cubicBezTo>
                  <a:cubicBezTo>
                    <a:pt x="96000" y="54944"/>
                    <a:pt x="95988" y="54928"/>
                    <a:pt x="95980" y="54911"/>
                  </a:cubicBezTo>
                  <a:cubicBezTo>
                    <a:pt x="95784" y="54530"/>
                    <a:pt x="95568" y="54157"/>
                    <a:pt x="95334" y="53797"/>
                  </a:cubicBezTo>
                  <a:cubicBezTo>
                    <a:pt x="95331" y="53792"/>
                    <a:pt x="95327" y="53786"/>
                    <a:pt x="95325" y="53782"/>
                  </a:cubicBezTo>
                  <a:cubicBezTo>
                    <a:pt x="95091" y="53426"/>
                    <a:pt x="94841" y="53084"/>
                    <a:pt x="94573" y="52753"/>
                  </a:cubicBezTo>
                  <a:cubicBezTo>
                    <a:pt x="94558" y="52735"/>
                    <a:pt x="94546" y="52715"/>
                    <a:pt x="94532" y="52697"/>
                  </a:cubicBezTo>
                  <a:cubicBezTo>
                    <a:pt x="94523" y="52686"/>
                    <a:pt x="94511" y="52674"/>
                    <a:pt x="94502" y="52663"/>
                  </a:cubicBezTo>
                  <a:cubicBezTo>
                    <a:pt x="94438" y="52586"/>
                    <a:pt x="94372" y="52513"/>
                    <a:pt x="94307" y="52438"/>
                  </a:cubicBezTo>
                  <a:cubicBezTo>
                    <a:pt x="94235" y="52354"/>
                    <a:pt x="94164" y="52269"/>
                    <a:pt x="94090" y="52188"/>
                  </a:cubicBezTo>
                  <a:cubicBezTo>
                    <a:pt x="94074" y="52170"/>
                    <a:pt x="94057" y="52154"/>
                    <a:pt x="94040" y="52136"/>
                  </a:cubicBezTo>
                  <a:cubicBezTo>
                    <a:pt x="94008" y="52100"/>
                    <a:pt x="93974" y="52066"/>
                    <a:pt x="93940" y="52031"/>
                  </a:cubicBezTo>
                  <a:cubicBezTo>
                    <a:pt x="93877" y="51965"/>
                    <a:pt x="93813" y="51898"/>
                    <a:pt x="93750" y="51834"/>
                  </a:cubicBezTo>
                  <a:cubicBezTo>
                    <a:pt x="93690" y="51774"/>
                    <a:pt x="93629" y="51717"/>
                    <a:pt x="93567" y="51658"/>
                  </a:cubicBezTo>
                  <a:cubicBezTo>
                    <a:pt x="93543" y="51637"/>
                    <a:pt x="93521" y="51613"/>
                    <a:pt x="93497" y="51592"/>
                  </a:cubicBezTo>
                  <a:cubicBezTo>
                    <a:pt x="93482" y="51578"/>
                    <a:pt x="93467" y="51563"/>
                    <a:pt x="93451" y="51549"/>
                  </a:cubicBezTo>
                  <a:cubicBezTo>
                    <a:pt x="93361" y="51465"/>
                    <a:pt x="93269" y="51383"/>
                    <a:pt x="93176" y="51304"/>
                  </a:cubicBezTo>
                  <a:cubicBezTo>
                    <a:pt x="93132" y="51267"/>
                    <a:pt x="93087" y="51232"/>
                    <a:pt x="93043" y="51196"/>
                  </a:cubicBezTo>
                  <a:cubicBezTo>
                    <a:pt x="93025" y="51181"/>
                    <a:pt x="93006" y="51165"/>
                    <a:pt x="92987" y="51150"/>
                  </a:cubicBezTo>
                  <a:cubicBezTo>
                    <a:pt x="92966" y="51132"/>
                    <a:pt x="92945" y="51114"/>
                    <a:pt x="92924" y="51097"/>
                  </a:cubicBezTo>
                  <a:cubicBezTo>
                    <a:pt x="92843" y="51034"/>
                    <a:pt x="92762" y="50971"/>
                    <a:pt x="92681" y="50912"/>
                  </a:cubicBezTo>
                  <a:cubicBezTo>
                    <a:pt x="92622" y="50868"/>
                    <a:pt x="92563" y="50828"/>
                    <a:pt x="92504" y="50785"/>
                  </a:cubicBezTo>
                  <a:cubicBezTo>
                    <a:pt x="92494" y="50778"/>
                    <a:pt x="92483" y="50771"/>
                    <a:pt x="92473" y="50764"/>
                  </a:cubicBezTo>
                  <a:cubicBezTo>
                    <a:pt x="92463" y="50756"/>
                    <a:pt x="92455" y="50750"/>
                    <a:pt x="92445" y="50744"/>
                  </a:cubicBezTo>
                  <a:cubicBezTo>
                    <a:pt x="92371" y="50693"/>
                    <a:pt x="92295" y="50642"/>
                    <a:pt x="92218" y="50594"/>
                  </a:cubicBezTo>
                  <a:cubicBezTo>
                    <a:pt x="92143" y="50545"/>
                    <a:pt x="92068" y="50499"/>
                    <a:pt x="91992" y="50456"/>
                  </a:cubicBezTo>
                  <a:cubicBezTo>
                    <a:pt x="91975" y="50445"/>
                    <a:pt x="91957" y="50435"/>
                    <a:pt x="91941" y="50425"/>
                  </a:cubicBezTo>
                  <a:lnTo>
                    <a:pt x="5864" y="730"/>
                  </a:lnTo>
                  <a:cubicBezTo>
                    <a:pt x="5007" y="235"/>
                    <a:pt x="4196" y="1"/>
                    <a:pt x="3478" y="1"/>
                  </a:cubicBezTo>
                  <a:close/>
                  <a:moveTo>
                    <a:pt x="93244" y="195219"/>
                  </a:moveTo>
                  <a:lnTo>
                    <a:pt x="93240" y="195222"/>
                  </a:lnTo>
                  <a:cubicBezTo>
                    <a:pt x="93241" y="195221"/>
                    <a:pt x="93243" y="195220"/>
                    <a:pt x="93244" y="195219"/>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38"/>
            <p:cNvSpPr/>
            <p:nvPr/>
          </p:nvSpPr>
          <p:spPr>
            <a:xfrm>
              <a:off x="3620675" y="268300"/>
              <a:ext cx="2427700" cy="4859350"/>
            </a:xfrm>
            <a:custGeom>
              <a:rect b="b" l="l" r="r" t="t"/>
              <a:pathLst>
                <a:path extrusionOk="0" h="194374" w="97108">
                  <a:moveTo>
                    <a:pt x="3333" y="1"/>
                  </a:moveTo>
                  <a:cubicBezTo>
                    <a:pt x="1589" y="1"/>
                    <a:pt x="388" y="1382"/>
                    <a:pt x="381" y="3771"/>
                  </a:cubicBezTo>
                  <a:lnTo>
                    <a:pt x="10" y="134763"/>
                  </a:lnTo>
                  <a:cubicBezTo>
                    <a:pt x="0" y="138138"/>
                    <a:pt x="2377" y="142253"/>
                    <a:pt x="5313" y="143948"/>
                  </a:cubicBezTo>
                  <a:lnTo>
                    <a:pt x="91388" y="193644"/>
                  </a:lnTo>
                  <a:cubicBezTo>
                    <a:pt x="92245" y="194139"/>
                    <a:pt x="93056" y="194373"/>
                    <a:pt x="93775" y="194373"/>
                  </a:cubicBezTo>
                  <a:cubicBezTo>
                    <a:pt x="95518" y="194373"/>
                    <a:pt x="96719" y="192992"/>
                    <a:pt x="96726" y="190602"/>
                  </a:cubicBezTo>
                  <a:lnTo>
                    <a:pt x="97097" y="59610"/>
                  </a:lnTo>
                  <a:cubicBezTo>
                    <a:pt x="97107" y="56236"/>
                    <a:pt x="94731" y="52122"/>
                    <a:pt x="91794" y="50425"/>
                  </a:cubicBezTo>
                  <a:lnTo>
                    <a:pt x="5718" y="730"/>
                  </a:lnTo>
                  <a:cubicBezTo>
                    <a:pt x="4862" y="235"/>
                    <a:pt x="4051" y="1"/>
                    <a:pt x="33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38"/>
            <p:cNvSpPr/>
            <p:nvPr/>
          </p:nvSpPr>
          <p:spPr>
            <a:xfrm>
              <a:off x="3814475" y="650000"/>
              <a:ext cx="2092050" cy="4183750"/>
            </a:xfrm>
            <a:custGeom>
              <a:rect b="b" l="l" r="r" t="t"/>
              <a:pathLst>
                <a:path extrusionOk="0" h="167350" w="83682">
                  <a:moveTo>
                    <a:pt x="338" y="0"/>
                  </a:moveTo>
                  <a:lnTo>
                    <a:pt x="1" y="119232"/>
                  </a:lnTo>
                  <a:lnTo>
                    <a:pt x="83342" y="167350"/>
                  </a:lnTo>
                  <a:lnTo>
                    <a:pt x="83681" y="48118"/>
                  </a:lnTo>
                  <a:lnTo>
                    <a:pt x="338" y="0"/>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38"/>
            <p:cNvSpPr/>
            <p:nvPr/>
          </p:nvSpPr>
          <p:spPr>
            <a:xfrm>
              <a:off x="2707675" y="650000"/>
              <a:ext cx="3198850" cy="4826275"/>
            </a:xfrm>
            <a:custGeom>
              <a:rect b="b" l="l" r="r" t="t"/>
              <a:pathLst>
                <a:path extrusionOk="0" h="193051" w="127954">
                  <a:moveTo>
                    <a:pt x="44610" y="0"/>
                  </a:moveTo>
                  <a:lnTo>
                    <a:pt x="44418" y="68041"/>
                  </a:lnTo>
                  <a:cubicBezTo>
                    <a:pt x="44328" y="99743"/>
                    <a:pt x="27419" y="129016"/>
                    <a:pt x="1" y="144932"/>
                  </a:cubicBezTo>
                  <a:lnTo>
                    <a:pt x="83342" y="193050"/>
                  </a:lnTo>
                  <a:cubicBezTo>
                    <a:pt x="110760" y="177134"/>
                    <a:pt x="127670" y="147861"/>
                    <a:pt x="127760" y="116159"/>
                  </a:cubicBezTo>
                  <a:lnTo>
                    <a:pt x="127953" y="48118"/>
                  </a:lnTo>
                  <a:lnTo>
                    <a:pt x="44610" y="0"/>
                  </a:ln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38"/>
            <p:cNvSpPr/>
            <p:nvPr/>
          </p:nvSpPr>
          <p:spPr>
            <a:xfrm>
              <a:off x="4192175" y="767600"/>
              <a:ext cx="1336650" cy="1013200"/>
            </a:xfrm>
            <a:custGeom>
              <a:rect b="b" l="l" r="r" t="t"/>
              <a:pathLst>
                <a:path extrusionOk="0" h="40528" w="53466">
                  <a:moveTo>
                    <a:pt x="2016" y="1617"/>
                  </a:moveTo>
                  <a:cubicBezTo>
                    <a:pt x="2197" y="1617"/>
                    <a:pt x="2400" y="1676"/>
                    <a:pt x="2616" y="1800"/>
                  </a:cubicBezTo>
                  <a:lnTo>
                    <a:pt x="50877" y="29664"/>
                  </a:lnTo>
                  <a:cubicBezTo>
                    <a:pt x="51612" y="30088"/>
                    <a:pt x="52208" y="31122"/>
                    <a:pt x="52206" y="31965"/>
                  </a:cubicBezTo>
                  <a:lnTo>
                    <a:pt x="52189" y="37971"/>
                  </a:lnTo>
                  <a:lnTo>
                    <a:pt x="52190" y="37971"/>
                  </a:lnTo>
                  <a:cubicBezTo>
                    <a:pt x="52189" y="38569"/>
                    <a:pt x="51886" y="38915"/>
                    <a:pt x="51449" y="38915"/>
                  </a:cubicBezTo>
                  <a:cubicBezTo>
                    <a:pt x="51269" y="38915"/>
                    <a:pt x="51066" y="38857"/>
                    <a:pt x="50852" y="38733"/>
                  </a:cubicBezTo>
                  <a:lnTo>
                    <a:pt x="2591" y="10869"/>
                  </a:lnTo>
                  <a:cubicBezTo>
                    <a:pt x="1853" y="10443"/>
                    <a:pt x="1256" y="9409"/>
                    <a:pt x="1258" y="8566"/>
                  </a:cubicBezTo>
                  <a:lnTo>
                    <a:pt x="1275" y="2560"/>
                  </a:lnTo>
                  <a:cubicBezTo>
                    <a:pt x="1277" y="1962"/>
                    <a:pt x="1579" y="1617"/>
                    <a:pt x="2016" y="1617"/>
                  </a:cubicBezTo>
                  <a:close/>
                  <a:moveTo>
                    <a:pt x="1459" y="1"/>
                  </a:moveTo>
                  <a:cubicBezTo>
                    <a:pt x="610" y="1"/>
                    <a:pt x="25" y="674"/>
                    <a:pt x="22" y="1836"/>
                  </a:cubicBezTo>
                  <a:lnTo>
                    <a:pt x="5" y="7842"/>
                  </a:lnTo>
                  <a:cubicBezTo>
                    <a:pt x="0" y="9482"/>
                    <a:pt x="1156" y="11484"/>
                    <a:pt x="2587" y="12310"/>
                  </a:cubicBezTo>
                  <a:lnTo>
                    <a:pt x="50849" y="40173"/>
                  </a:lnTo>
                  <a:cubicBezTo>
                    <a:pt x="51265" y="40414"/>
                    <a:pt x="51659" y="40528"/>
                    <a:pt x="52008" y="40528"/>
                  </a:cubicBezTo>
                  <a:cubicBezTo>
                    <a:pt x="52856" y="40528"/>
                    <a:pt x="53440" y="39856"/>
                    <a:pt x="53443" y="38695"/>
                  </a:cubicBezTo>
                  <a:lnTo>
                    <a:pt x="53460" y="32689"/>
                  </a:lnTo>
                  <a:cubicBezTo>
                    <a:pt x="53466" y="31050"/>
                    <a:pt x="52309" y="29044"/>
                    <a:pt x="50883" y="28220"/>
                  </a:cubicBezTo>
                  <a:lnTo>
                    <a:pt x="2620" y="356"/>
                  </a:lnTo>
                  <a:cubicBezTo>
                    <a:pt x="2203" y="115"/>
                    <a:pt x="1809" y="1"/>
                    <a:pt x="1459" y="1"/>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38"/>
            <p:cNvSpPr/>
            <p:nvPr/>
          </p:nvSpPr>
          <p:spPr>
            <a:xfrm>
              <a:off x="4335150" y="765650"/>
              <a:ext cx="1050675" cy="709000"/>
            </a:xfrm>
            <a:custGeom>
              <a:rect b="b" l="l" r="r" t="t"/>
              <a:pathLst>
                <a:path extrusionOk="0" h="28360" w="42027">
                  <a:moveTo>
                    <a:pt x="1611" y="0"/>
                  </a:moveTo>
                  <a:cubicBezTo>
                    <a:pt x="662" y="0"/>
                    <a:pt x="10" y="752"/>
                    <a:pt x="6" y="2053"/>
                  </a:cubicBezTo>
                  <a:cubicBezTo>
                    <a:pt x="0" y="3887"/>
                    <a:pt x="1292" y="6124"/>
                    <a:pt x="2891" y="7048"/>
                  </a:cubicBezTo>
                  <a:lnTo>
                    <a:pt x="39116" y="27962"/>
                  </a:lnTo>
                  <a:cubicBezTo>
                    <a:pt x="39584" y="28232"/>
                    <a:pt x="40026" y="28360"/>
                    <a:pt x="40417" y="28360"/>
                  </a:cubicBezTo>
                  <a:cubicBezTo>
                    <a:pt x="41366" y="28360"/>
                    <a:pt x="42018" y="27609"/>
                    <a:pt x="42021" y="26311"/>
                  </a:cubicBezTo>
                  <a:cubicBezTo>
                    <a:pt x="42027" y="24472"/>
                    <a:pt x="40736" y="22236"/>
                    <a:pt x="39136" y="21312"/>
                  </a:cubicBezTo>
                  <a:lnTo>
                    <a:pt x="2911" y="398"/>
                  </a:lnTo>
                  <a:cubicBezTo>
                    <a:pt x="2443" y="128"/>
                    <a:pt x="2002" y="0"/>
                    <a:pt x="1611"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38"/>
            <p:cNvSpPr/>
            <p:nvPr/>
          </p:nvSpPr>
          <p:spPr>
            <a:xfrm>
              <a:off x="4495100" y="2946150"/>
              <a:ext cx="89450" cy="252050"/>
            </a:xfrm>
            <a:custGeom>
              <a:rect b="b" l="l" r="r" t="t"/>
              <a:pathLst>
                <a:path extrusionOk="0" h="10082" w="3578">
                  <a:moveTo>
                    <a:pt x="23" y="0"/>
                  </a:moveTo>
                  <a:lnTo>
                    <a:pt x="3" y="6764"/>
                  </a:lnTo>
                  <a:cubicBezTo>
                    <a:pt x="1" y="7893"/>
                    <a:pt x="793" y="9269"/>
                    <a:pt x="1778" y="9838"/>
                  </a:cubicBezTo>
                  <a:cubicBezTo>
                    <a:pt x="2064" y="10003"/>
                    <a:pt x="2336" y="10082"/>
                    <a:pt x="2576" y="10082"/>
                  </a:cubicBezTo>
                  <a:cubicBezTo>
                    <a:pt x="3159" y="10082"/>
                    <a:pt x="3561" y="9620"/>
                    <a:pt x="3563" y="8820"/>
                  </a:cubicBezTo>
                  <a:lnTo>
                    <a:pt x="3577" y="4102"/>
                  </a:lnTo>
                  <a:lnTo>
                    <a:pt x="1797" y="3073"/>
                  </a:lnTo>
                  <a:cubicBezTo>
                    <a:pt x="812" y="2505"/>
                    <a:pt x="20" y="1130"/>
                    <a:pt x="23"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6" name="Google Shape;1536;p38"/>
            <p:cNvSpPr/>
            <p:nvPr/>
          </p:nvSpPr>
          <p:spPr>
            <a:xfrm>
              <a:off x="4495625" y="2712575"/>
              <a:ext cx="92100" cy="233825"/>
            </a:xfrm>
            <a:custGeom>
              <a:rect b="b" l="l" r="r" t="t"/>
              <a:pathLst>
                <a:path extrusionOk="0" h="9353" w="3684">
                  <a:moveTo>
                    <a:pt x="235" y="1"/>
                  </a:moveTo>
                  <a:cubicBezTo>
                    <a:pt x="96" y="767"/>
                    <a:pt x="23" y="1596"/>
                    <a:pt x="20" y="2479"/>
                  </a:cubicBezTo>
                  <a:lnTo>
                    <a:pt x="1" y="9343"/>
                  </a:lnTo>
                  <a:cubicBezTo>
                    <a:pt x="3" y="8543"/>
                    <a:pt x="404" y="8081"/>
                    <a:pt x="987" y="8081"/>
                  </a:cubicBezTo>
                  <a:cubicBezTo>
                    <a:pt x="1227" y="8081"/>
                    <a:pt x="1499" y="8159"/>
                    <a:pt x="1787" y="8326"/>
                  </a:cubicBezTo>
                  <a:lnTo>
                    <a:pt x="3568" y="9353"/>
                  </a:lnTo>
                  <a:lnTo>
                    <a:pt x="3581" y="4534"/>
                  </a:lnTo>
                  <a:cubicBezTo>
                    <a:pt x="3581" y="4049"/>
                    <a:pt x="3615" y="3563"/>
                    <a:pt x="3683" y="3083"/>
                  </a:cubicBezTo>
                  <a:lnTo>
                    <a:pt x="1805" y="1998"/>
                  </a:lnTo>
                  <a:cubicBezTo>
                    <a:pt x="1122" y="1605"/>
                    <a:pt x="531" y="820"/>
                    <a:pt x="23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7" name="Google Shape;1537;p38"/>
            <p:cNvSpPr/>
            <p:nvPr/>
          </p:nvSpPr>
          <p:spPr>
            <a:xfrm>
              <a:off x="5080800" y="3335425"/>
              <a:ext cx="89575" cy="200925"/>
            </a:xfrm>
            <a:custGeom>
              <a:rect b="b" l="l" r="r" t="t"/>
              <a:pathLst>
                <a:path extrusionOk="0" h="8037" w="3583">
                  <a:moveTo>
                    <a:pt x="17" y="0"/>
                  </a:moveTo>
                  <a:lnTo>
                    <a:pt x="3" y="4719"/>
                  </a:lnTo>
                  <a:cubicBezTo>
                    <a:pt x="0" y="5848"/>
                    <a:pt x="793" y="7224"/>
                    <a:pt x="1777" y="7792"/>
                  </a:cubicBezTo>
                  <a:cubicBezTo>
                    <a:pt x="2065" y="7958"/>
                    <a:pt x="2336" y="8037"/>
                    <a:pt x="2577" y="8037"/>
                  </a:cubicBezTo>
                  <a:cubicBezTo>
                    <a:pt x="3160" y="8037"/>
                    <a:pt x="3561" y="7574"/>
                    <a:pt x="3563" y="6775"/>
                  </a:cubicBezTo>
                  <a:lnTo>
                    <a:pt x="3582" y="11"/>
                  </a:lnTo>
                  <a:lnTo>
                    <a:pt x="3582" y="11"/>
                  </a:lnTo>
                  <a:cubicBezTo>
                    <a:pt x="3580" y="810"/>
                    <a:pt x="3179" y="1272"/>
                    <a:pt x="2596" y="1272"/>
                  </a:cubicBezTo>
                  <a:cubicBezTo>
                    <a:pt x="2355" y="1272"/>
                    <a:pt x="2084" y="1194"/>
                    <a:pt x="1796" y="1028"/>
                  </a:cubicBezTo>
                  <a:lnTo>
                    <a:pt x="17"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8" name="Google Shape;1538;p38"/>
            <p:cNvSpPr/>
            <p:nvPr/>
          </p:nvSpPr>
          <p:spPr>
            <a:xfrm>
              <a:off x="5079500" y="3073575"/>
              <a:ext cx="91400" cy="262125"/>
            </a:xfrm>
            <a:custGeom>
              <a:rect b="b" l="l" r="r" t="t"/>
              <a:pathLst>
                <a:path extrusionOk="0" h="10485" w="3656">
                  <a:moveTo>
                    <a:pt x="0" y="0"/>
                  </a:moveTo>
                  <a:cubicBezTo>
                    <a:pt x="63" y="520"/>
                    <a:pt x="95" y="1041"/>
                    <a:pt x="94" y="1564"/>
                  </a:cubicBezTo>
                  <a:lnTo>
                    <a:pt x="80" y="6384"/>
                  </a:lnTo>
                  <a:lnTo>
                    <a:pt x="1860" y="7411"/>
                  </a:lnTo>
                  <a:cubicBezTo>
                    <a:pt x="2844" y="7979"/>
                    <a:pt x="3638" y="9354"/>
                    <a:pt x="3634" y="10485"/>
                  </a:cubicBezTo>
                  <a:lnTo>
                    <a:pt x="3654" y="3620"/>
                  </a:lnTo>
                  <a:cubicBezTo>
                    <a:pt x="3656" y="2738"/>
                    <a:pt x="3588" y="1828"/>
                    <a:pt x="3455" y="904"/>
                  </a:cubicBezTo>
                  <a:cubicBezTo>
                    <a:pt x="3281" y="1180"/>
                    <a:pt x="3008" y="1329"/>
                    <a:pt x="2677" y="1329"/>
                  </a:cubicBezTo>
                  <a:cubicBezTo>
                    <a:pt x="2437" y="1329"/>
                    <a:pt x="2166" y="1250"/>
                    <a:pt x="1879" y="1084"/>
                  </a:cubicBezTo>
                  <a:lnTo>
                    <a:pt x="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9" name="Google Shape;1539;p38"/>
            <p:cNvSpPr/>
            <p:nvPr/>
          </p:nvSpPr>
          <p:spPr>
            <a:xfrm>
              <a:off x="4495575" y="2914575"/>
              <a:ext cx="674875" cy="452675"/>
            </a:xfrm>
            <a:custGeom>
              <a:rect b="b" l="l" r="r" t="t"/>
              <a:pathLst>
                <a:path extrusionOk="0" h="18107" w="26995">
                  <a:moveTo>
                    <a:pt x="989" y="1"/>
                  </a:moveTo>
                  <a:cubicBezTo>
                    <a:pt x="406" y="1"/>
                    <a:pt x="6" y="463"/>
                    <a:pt x="4" y="1263"/>
                  </a:cubicBezTo>
                  <a:cubicBezTo>
                    <a:pt x="1" y="2393"/>
                    <a:pt x="794" y="3768"/>
                    <a:pt x="1778" y="4336"/>
                  </a:cubicBezTo>
                  <a:lnTo>
                    <a:pt x="3558" y="5365"/>
                  </a:lnTo>
                  <a:lnTo>
                    <a:pt x="23426" y="16834"/>
                  </a:lnTo>
                  <a:lnTo>
                    <a:pt x="25206" y="17862"/>
                  </a:lnTo>
                  <a:cubicBezTo>
                    <a:pt x="25494" y="18028"/>
                    <a:pt x="25765" y="18106"/>
                    <a:pt x="26006" y="18106"/>
                  </a:cubicBezTo>
                  <a:cubicBezTo>
                    <a:pt x="26589" y="18106"/>
                    <a:pt x="26990" y="17644"/>
                    <a:pt x="26993" y="16845"/>
                  </a:cubicBezTo>
                  <a:cubicBezTo>
                    <a:pt x="26995" y="15714"/>
                    <a:pt x="26202" y="14340"/>
                    <a:pt x="25218" y="13771"/>
                  </a:cubicBezTo>
                  <a:lnTo>
                    <a:pt x="23437" y="12744"/>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0" name="Google Shape;1540;p38"/>
            <p:cNvSpPr/>
            <p:nvPr/>
          </p:nvSpPr>
          <p:spPr>
            <a:xfrm>
              <a:off x="4512025" y="2177925"/>
              <a:ext cx="322650" cy="378725"/>
            </a:xfrm>
            <a:custGeom>
              <a:rect b="b" l="l" r="r" t="t"/>
              <a:pathLst>
                <a:path extrusionOk="0" h="15149" w="12906">
                  <a:moveTo>
                    <a:pt x="0" y="1"/>
                  </a:moveTo>
                  <a:lnTo>
                    <a:pt x="0" y="1"/>
                  </a:lnTo>
                  <a:cubicBezTo>
                    <a:pt x="965" y="4134"/>
                    <a:pt x="3145" y="8416"/>
                    <a:pt x="6158" y="11910"/>
                  </a:cubicBezTo>
                  <a:lnTo>
                    <a:pt x="8951" y="15148"/>
                  </a:lnTo>
                  <a:lnTo>
                    <a:pt x="12906" y="15137"/>
                  </a:lnTo>
                  <a:lnTo>
                    <a:pt x="7774" y="9186"/>
                  </a:lnTo>
                  <a:cubicBezTo>
                    <a:pt x="6158" y="7312"/>
                    <a:pt x="4879" y="5118"/>
                    <a:pt x="4054" y="2892"/>
                  </a:cubicBezTo>
                  <a:lnTo>
                    <a:pt x="1212" y="1250"/>
                  </a:lnTo>
                  <a:cubicBezTo>
                    <a:pt x="742" y="980"/>
                    <a:pt x="316" y="524"/>
                    <a:pt x="0"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1" name="Google Shape;1541;p38"/>
            <p:cNvSpPr/>
            <p:nvPr/>
          </p:nvSpPr>
          <p:spPr>
            <a:xfrm>
              <a:off x="4496375" y="2654125"/>
              <a:ext cx="674775" cy="452700"/>
            </a:xfrm>
            <a:custGeom>
              <a:rect b="b" l="l" r="r" t="t"/>
              <a:pathLst>
                <a:path extrusionOk="0" h="18108" w="26991">
                  <a:moveTo>
                    <a:pt x="988" y="1"/>
                  </a:moveTo>
                  <a:cubicBezTo>
                    <a:pt x="961" y="1"/>
                    <a:pt x="933" y="2"/>
                    <a:pt x="906" y="4"/>
                  </a:cubicBezTo>
                  <a:cubicBezTo>
                    <a:pt x="368" y="46"/>
                    <a:pt x="3" y="501"/>
                    <a:pt x="1" y="1263"/>
                  </a:cubicBezTo>
                  <a:cubicBezTo>
                    <a:pt x="0" y="1609"/>
                    <a:pt x="74" y="1977"/>
                    <a:pt x="205" y="2339"/>
                  </a:cubicBezTo>
                  <a:cubicBezTo>
                    <a:pt x="501" y="3158"/>
                    <a:pt x="1092" y="3943"/>
                    <a:pt x="1775" y="4336"/>
                  </a:cubicBezTo>
                  <a:lnTo>
                    <a:pt x="3653" y="5421"/>
                  </a:lnTo>
                  <a:lnTo>
                    <a:pt x="23325" y="16778"/>
                  </a:lnTo>
                  <a:lnTo>
                    <a:pt x="25203" y="17863"/>
                  </a:lnTo>
                  <a:cubicBezTo>
                    <a:pt x="25490" y="18029"/>
                    <a:pt x="25761" y="18107"/>
                    <a:pt x="26001" y="18107"/>
                  </a:cubicBezTo>
                  <a:cubicBezTo>
                    <a:pt x="26333" y="18107"/>
                    <a:pt x="26606" y="17958"/>
                    <a:pt x="26781" y="17682"/>
                  </a:cubicBezTo>
                  <a:cubicBezTo>
                    <a:pt x="26912" y="17473"/>
                    <a:pt x="26988" y="17190"/>
                    <a:pt x="26989" y="16845"/>
                  </a:cubicBezTo>
                  <a:cubicBezTo>
                    <a:pt x="26991" y="16082"/>
                    <a:pt x="26631" y="15209"/>
                    <a:pt x="26094" y="14546"/>
                  </a:cubicBezTo>
                  <a:cubicBezTo>
                    <a:pt x="25835" y="14227"/>
                    <a:pt x="25535" y="13957"/>
                    <a:pt x="25215" y="13772"/>
                  </a:cubicBezTo>
                  <a:lnTo>
                    <a:pt x="21957" y="11891"/>
                  </a:lnTo>
                  <a:lnTo>
                    <a:pt x="5044" y="2126"/>
                  </a:lnTo>
                  <a:lnTo>
                    <a:pt x="1787" y="246"/>
                  </a:lnTo>
                  <a:cubicBezTo>
                    <a:pt x="1500" y="80"/>
                    <a:pt x="1229" y="1"/>
                    <a:pt x="988"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38"/>
            <p:cNvSpPr/>
            <p:nvPr/>
          </p:nvSpPr>
          <p:spPr>
            <a:xfrm>
              <a:off x="4834350" y="2670625"/>
              <a:ext cx="314375" cy="347175"/>
            </a:xfrm>
            <a:custGeom>
              <a:rect b="b" l="l" r="r" t="t"/>
              <a:pathLst>
                <a:path extrusionOk="0" h="13887" w="12575">
                  <a:moveTo>
                    <a:pt x="3955" y="1"/>
                  </a:moveTo>
                  <a:lnTo>
                    <a:pt x="0" y="12"/>
                  </a:lnTo>
                  <a:lnTo>
                    <a:pt x="5131" y="5963"/>
                  </a:lnTo>
                  <a:cubicBezTo>
                    <a:pt x="6499" y="7548"/>
                    <a:pt x="7625" y="9363"/>
                    <a:pt x="8438" y="11231"/>
                  </a:cubicBezTo>
                  <a:lnTo>
                    <a:pt x="11696" y="13112"/>
                  </a:lnTo>
                  <a:cubicBezTo>
                    <a:pt x="12016" y="13296"/>
                    <a:pt x="12316" y="13567"/>
                    <a:pt x="12575" y="13886"/>
                  </a:cubicBezTo>
                  <a:cubicBezTo>
                    <a:pt x="11489" y="10154"/>
                    <a:pt x="9455" y="6377"/>
                    <a:pt x="6747" y="3238"/>
                  </a:cubicBezTo>
                  <a:lnTo>
                    <a:pt x="3955"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38"/>
            <p:cNvSpPr/>
            <p:nvPr/>
          </p:nvSpPr>
          <p:spPr>
            <a:xfrm>
              <a:off x="4498700" y="1684375"/>
              <a:ext cx="89550" cy="187850"/>
            </a:xfrm>
            <a:custGeom>
              <a:rect b="b" l="l" r="r" t="t"/>
              <a:pathLst>
                <a:path extrusionOk="0" h="7514" w="3582">
                  <a:moveTo>
                    <a:pt x="1005" y="1"/>
                  </a:moveTo>
                  <a:cubicBezTo>
                    <a:pt x="421" y="1"/>
                    <a:pt x="21" y="463"/>
                    <a:pt x="18" y="1263"/>
                  </a:cubicBezTo>
                  <a:lnTo>
                    <a:pt x="0" y="7504"/>
                  </a:lnTo>
                  <a:cubicBezTo>
                    <a:pt x="3" y="6704"/>
                    <a:pt x="404" y="6241"/>
                    <a:pt x="987" y="6241"/>
                  </a:cubicBezTo>
                  <a:cubicBezTo>
                    <a:pt x="1228" y="6241"/>
                    <a:pt x="1499" y="6320"/>
                    <a:pt x="1787" y="6485"/>
                  </a:cubicBezTo>
                  <a:lnTo>
                    <a:pt x="3567" y="7514"/>
                  </a:lnTo>
                  <a:lnTo>
                    <a:pt x="3578" y="3318"/>
                  </a:lnTo>
                  <a:cubicBezTo>
                    <a:pt x="3582" y="2189"/>
                    <a:pt x="2789" y="813"/>
                    <a:pt x="1805" y="245"/>
                  </a:cubicBezTo>
                  <a:cubicBezTo>
                    <a:pt x="1517" y="79"/>
                    <a:pt x="1245" y="1"/>
                    <a:pt x="100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38"/>
            <p:cNvSpPr/>
            <p:nvPr/>
          </p:nvSpPr>
          <p:spPr>
            <a:xfrm>
              <a:off x="4519025" y="2506325"/>
              <a:ext cx="639400" cy="200975"/>
            </a:xfrm>
            <a:custGeom>
              <a:rect b="b" l="l" r="r" t="t"/>
              <a:pathLst>
                <a:path extrusionOk="0" h="8039" w="25576">
                  <a:moveTo>
                    <a:pt x="21518" y="0"/>
                  </a:moveTo>
                  <a:cubicBezTo>
                    <a:pt x="20684" y="1269"/>
                    <a:pt x="19397" y="1981"/>
                    <a:pt x="17774" y="1985"/>
                  </a:cubicBezTo>
                  <a:lnTo>
                    <a:pt x="12626" y="2001"/>
                  </a:lnTo>
                  <a:lnTo>
                    <a:pt x="8671" y="2012"/>
                  </a:lnTo>
                  <a:lnTo>
                    <a:pt x="5869" y="2020"/>
                  </a:lnTo>
                  <a:cubicBezTo>
                    <a:pt x="3153" y="2028"/>
                    <a:pt x="1103" y="3447"/>
                    <a:pt x="0" y="5916"/>
                  </a:cubicBezTo>
                  <a:cubicBezTo>
                    <a:pt x="26" y="5914"/>
                    <a:pt x="52" y="5913"/>
                    <a:pt x="79" y="5913"/>
                  </a:cubicBezTo>
                  <a:cubicBezTo>
                    <a:pt x="320" y="5913"/>
                    <a:pt x="593" y="5992"/>
                    <a:pt x="881" y="6158"/>
                  </a:cubicBezTo>
                  <a:lnTo>
                    <a:pt x="4138" y="8038"/>
                  </a:lnTo>
                  <a:cubicBezTo>
                    <a:pt x="4959" y="7113"/>
                    <a:pt x="6092" y="6603"/>
                    <a:pt x="7464" y="6598"/>
                  </a:cubicBezTo>
                  <a:lnTo>
                    <a:pt x="12613" y="6584"/>
                  </a:lnTo>
                  <a:lnTo>
                    <a:pt x="16568" y="6571"/>
                  </a:lnTo>
                  <a:lnTo>
                    <a:pt x="19370" y="6564"/>
                  </a:lnTo>
                  <a:cubicBezTo>
                    <a:pt x="22392" y="6556"/>
                    <a:pt x="24590" y="4799"/>
                    <a:pt x="25576" y="1792"/>
                  </a:cubicBezTo>
                  <a:lnTo>
                    <a:pt x="25576" y="1792"/>
                  </a:lnTo>
                  <a:cubicBezTo>
                    <a:pt x="25452" y="1854"/>
                    <a:pt x="25311" y="1886"/>
                    <a:pt x="25158" y="1886"/>
                  </a:cubicBezTo>
                  <a:cubicBezTo>
                    <a:pt x="24918" y="1886"/>
                    <a:pt x="24647" y="1807"/>
                    <a:pt x="24360" y="1641"/>
                  </a:cubicBezTo>
                  <a:lnTo>
                    <a:pt x="21518"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38"/>
            <p:cNvSpPr/>
            <p:nvPr/>
          </p:nvSpPr>
          <p:spPr>
            <a:xfrm>
              <a:off x="4497900" y="2100850"/>
              <a:ext cx="674800" cy="452625"/>
            </a:xfrm>
            <a:custGeom>
              <a:rect b="b" l="l" r="r" t="t"/>
              <a:pathLst>
                <a:path extrusionOk="0" h="18105" w="26992">
                  <a:moveTo>
                    <a:pt x="990" y="0"/>
                  </a:moveTo>
                  <a:cubicBezTo>
                    <a:pt x="600" y="0"/>
                    <a:pt x="291" y="206"/>
                    <a:pt x="129" y="582"/>
                  </a:cubicBezTo>
                  <a:cubicBezTo>
                    <a:pt x="48" y="769"/>
                    <a:pt x="3" y="997"/>
                    <a:pt x="3" y="1261"/>
                  </a:cubicBezTo>
                  <a:cubicBezTo>
                    <a:pt x="1" y="1852"/>
                    <a:pt x="218" y="2509"/>
                    <a:pt x="565" y="3084"/>
                  </a:cubicBezTo>
                  <a:cubicBezTo>
                    <a:pt x="881" y="3608"/>
                    <a:pt x="1307" y="4063"/>
                    <a:pt x="1777" y="4335"/>
                  </a:cubicBezTo>
                  <a:lnTo>
                    <a:pt x="4619" y="5975"/>
                  </a:lnTo>
                  <a:lnTo>
                    <a:pt x="22363" y="16219"/>
                  </a:lnTo>
                  <a:lnTo>
                    <a:pt x="25205" y="17860"/>
                  </a:lnTo>
                  <a:cubicBezTo>
                    <a:pt x="25492" y="18026"/>
                    <a:pt x="25763" y="18104"/>
                    <a:pt x="26004" y="18104"/>
                  </a:cubicBezTo>
                  <a:cubicBezTo>
                    <a:pt x="26157" y="18104"/>
                    <a:pt x="26297" y="18073"/>
                    <a:pt x="26421" y="18012"/>
                  </a:cubicBezTo>
                  <a:cubicBezTo>
                    <a:pt x="26769" y="17839"/>
                    <a:pt x="26990" y="17432"/>
                    <a:pt x="26991" y="16842"/>
                  </a:cubicBezTo>
                  <a:cubicBezTo>
                    <a:pt x="26992" y="16578"/>
                    <a:pt x="26948" y="16299"/>
                    <a:pt x="26869" y="16020"/>
                  </a:cubicBezTo>
                  <a:cubicBezTo>
                    <a:pt x="26611" y="15112"/>
                    <a:pt x="25970" y="14205"/>
                    <a:pt x="25217" y="13769"/>
                  </a:cubicBezTo>
                  <a:lnTo>
                    <a:pt x="23415" y="12729"/>
                  </a:lnTo>
                  <a:lnTo>
                    <a:pt x="3591" y="1285"/>
                  </a:lnTo>
                  <a:lnTo>
                    <a:pt x="1789" y="244"/>
                  </a:lnTo>
                  <a:cubicBezTo>
                    <a:pt x="1502" y="79"/>
                    <a:pt x="1230" y="0"/>
                    <a:pt x="990" y="0"/>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38"/>
            <p:cNvSpPr/>
            <p:nvPr/>
          </p:nvSpPr>
          <p:spPr>
            <a:xfrm>
              <a:off x="5083225" y="2261225"/>
              <a:ext cx="90175" cy="240150"/>
            </a:xfrm>
            <a:custGeom>
              <a:rect b="b" l="l" r="r" t="t"/>
              <a:pathLst>
                <a:path extrusionOk="0" h="9606" w="3607">
                  <a:moveTo>
                    <a:pt x="41" y="0"/>
                  </a:moveTo>
                  <a:lnTo>
                    <a:pt x="26" y="5605"/>
                  </a:lnTo>
                  <a:cubicBezTo>
                    <a:pt x="25" y="5848"/>
                    <a:pt x="17" y="6084"/>
                    <a:pt x="1" y="6314"/>
                  </a:cubicBezTo>
                  <a:lnTo>
                    <a:pt x="1804" y="7354"/>
                  </a:lnTo>
                  <a:cubicBezTo>
                    <a:pt x="2557" y="7789"/>
                    <a:pt x="3198" y="8697"/>
                    <a:pt x="3456" y="9605"/>
                  </a:cubicBezTo>
                  <a:cubicBezTo>
                    <a:pt x="3542" y="8960"/>
                    <a:pt x="3586" y="8310"/>
                    <a:pt x="3586" y="7660"/>
                  </a:cubicBezTo>
                  <a:lnTo>
                    <a:pt x="3607" y="10"/>
                  </a:lnTo>
                  <a:lnTo>
                    <a:pt x="3607" y="10"/>
                  </a:lnTo>
                  <a:cubicBezTo>
                    <a:pt x="3604" y="811"/>
                    <a:pt x="3204" y="1273"/>
                    <a:pt x="2621" y="1273"/>
                  </a:cubicBezTo>
                  <a:cubicBezTo>
                    <a:pt x="2380" y="1273"/>
                    <a:pt x="2109" y="1194"/>
                    <a:pt x="1821" y="1028"/>
                  </a:cubicBezTo>
                  <a:lnTo>
                    <a:pt x="41"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38"/>
            <p:cNvSpPr/>
            <p:nvPr/>
          </p:nvSpPr>
          <p:spPr>
            <a:xfrm>
              <a:off x="4498625" y="1840400"/>
              <a:ext cx="674875" cy="452650"/>
            </a:xfrm>
            <a:custGeom>
              <a:rect b="b" l="l" r="r" t="t"/>
              <a:pathLst>
                <a:path extrusionOk="0" h="18106" w="26995">
                  <a:moveTo>
                    <a:pt x="989" y="1"/>
                  </a:moveTo>
                  <a:cubicBezTo>
                    <a:pt x="406" y="1"/>
                    <a:pt x="6" y="462"/>
                    <a:pt x="3" y="1263"/>
                  </a:cubicBezTo>
                  <a:cubicBezTo>
                    <a:pt x="0" y="2394"/>
                    <a:pt x="794" y="3767"/>
                    <a:pt x="1778" y="4336"/>
                  </a:cubicBezTo>
                  <a:lnTo>
                    <a:pt x="3558" y="5363"/>
                  </a:lnTo>
                  <a:lnTo>
                    <a:pt x="23425" y="16833"/>
                  </a:lnTo>
                  <a:lnTo>
                    <a:pt x="25205" y="17861"/>
                  </a:lnTo>
                  <a:cubicBezTo>
                    <a:pt x="25493" y="18027"/>
                    <a:pt x="25765" y="18106"/>
                    <a:pt x="26006" y="18106"/>
                  </a:cubicBezTo>
                  <a:cubicBezTo>
                    <a:pt x="26589" y="18106"/>
                    <a:pt x="26988" y="17644"/>
                    <a:pt x="26991" y="16843"/>
                  </a:cubicBezTo>
                  <a:cubicBezTo>
                    <a:pt x="26994" y="15714"/>
                    <a:pt x="26202" y="14338"/>
                    <a:pt x="25217" y="13770"/>
                  </a:cubicBezTo>
                  <a:lnTo>
                    <a:pt x="23438" y="12743"/>
                  </a:lnTo>
                  <a:lnTo>
                    <a:pt x="3570" y="1273"/>
                  </a:lnTo>
                  <a:lnTo>
                    <a:pt x="1790" y="246"/>
                  </a:lnTo>
                  <a:cubicBezTo>
                    <a:pt x="1502" y="79"/>
                    <a:pt x="1230" y="1"/>
                    <a:pt x="989"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38"/>
            <p:cNvSpPr/>
            <p:nvPr/>
          </p:nvSpPr>
          <p:spPr>
            <a:xfrm>
              <a:off x="5084525" y="2022550"/>
              <a:ext cx="89425" cy="238950"/>
            </a:xfrm>
            <a:custGeom>
              <a:rect b="b" l="l" r="r" t="t"/>
              <a:pathLst>
                <a:path extrusionOk="0" h="9558" w="3577">
                  <a:moveTo>
                    <a:pt x="1001" y="1"/>
                  </a:moveTo>
                  <a:cubicBezTo>
                    <a:pt x="418" y="1"/>
                    <a:pt x="15" y="462"/>
                    <a:pt x="13" y="1262"/>
                  </a:cubicBezTo>
                  <a:lnTo>
                    <a:pt x="1" y="5456"/>
                  </a:lnTo>
                  <a:lnTo>
                    <a:pt x="1781" y="6484"/>
                  </a:lnTo>
                  <a:cubicBezTo>
                    <a:pt x="2766" y="7052"/>
                    <a:pt x="3558" y="8428"/>
                    <a:pt x="3555" y="9557"/>
                  </a:cubicBezTo>
                  <a:lnTo>
                    <a:pt x="3573" y="3318"/>
                  </a:lnTo>
                  <a:cubicBezTo>
                    <a:pt x="3576" y="2188"/>
                    <a:pt x="2783" y="812"/>
                    <a:pt x="1798" y="245"/>
                  </a:cubicBezTo>
                  <a:cubicBezTo>
                    <a:pt x="1512" y="79"/>
                    <a:pt x="1241" y="1"/>
                    <a:pt x="1001"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9" name="Google Shape;1549;p38"/>
            <p:cNvSpPr/>
            <p:nvPr/>
          </p:nvSpPr>
          <p:spPr>
            <a:xfrm>
              <a:off x="4498125" y="1871950"/>
              <a:ext cx="89575" cy="261050"/>
            </a:xfrm>
            <a:custGeom>
              <a:rect b="b" l="l" r="r" t="t"/>
              <a:pathLst>
                <a:path extrusionOk="0" h="10442" w="3583">
                  <a:moveTo>
                    <a:pt x="23" y="1"/>
                  </a:moveTo>
                  <a:cubicBezTo>
                    <a:pt x="23" y="1"/>
                    <a:pt x="23" y="1"/>
                    <a:pt x="23" y="2"/>
                  </a:cubicBezTo>
                  <a:lnTo>
                    <a:pt x="23" y="2"/>
                  </a:lnTo>
                  <a:lnTo>
                    <a:pt x="23" y="1"/>
                  </a:lnTo>
                  <a:close/>
                  <a:moveTo>
                    <a:pt x="23" y="2"/>
                  </a:moveTo>
                  <a:lnTo>
                    <a:pt x="2" y="7651"/>
                  </a:lnTo>
                  <a:cubicBezTo>
                    <a:pt x="1" y="8348"/>
                    <a:pt x="40" y="9045"/>
                    <a:pt x="120" y="9738"/>
                  </a:cubicBezTo>
                  <a:cubicBezTo>
                    <a:pt x="282" y="9362"/>
                    <a:pt x="590" y="9156"/>
                    <a:pt x="980" y="9156"/>
                  </a:cubicBezTo>
                  <a:cubicBezTo>
                    <a:pt x="1221" y="9156"/>
                    <a:pt x="1493" y="9234"/>
                    <a:pt x="1780" y="9400"/>
                  </a:cubicBezTo>
                  <a:lnTo>
                    <a:pt x="3582" y="10441"/>
                  </a:lnTo>
                  <a:cubicBezTo>
                    <a:pt x="3568" y="10194"/>
                    <a:pt x="3561" y="9949"/>
                    <a:pt x="3562" y="9706"/>
                  </a:cubicBezTo>
                  <a:lnTo>
                    <a:pt x="3578" y="4101"/>
                  </a:lnTo>
                  <a:lnTo>
                    <a:pt x="1797" y="3074"/>
                  </a:lnTo>
                  <a:cubicBezTo>
                    <a:pt x="814" y="2505"/>
                    <a:pt x="21" y="1132"/>
                    <a:pt x="23" y="2"/>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0" name="Google Shape;1550;p38"/>
            <p:cNvSpPr/>
            <p:nvPr/>
          </p:nvSpPr>
          <p:spPr>
            <a:xfrm>
              <a:off x="4598325" y="3761825"/>
              <a:ext cx="108125" cy="139925"/>
            </a:xfrm>
            <a:custGeom>
              <a:rect b="b" l="l" r="r" t="t"/>
              <a:pathLst>
                <a:path extrusionOk="0" h="5597" w="4325">
                  <a:moveTo>
                    <a:pt x="9" y="1"/>
                  </a:moveTo>
                  <a:lnTo>
                    <a:pt x="0" y="3105"/>
                  </a:lnTo>
                  <a:lnTo>
                    <a:pt x="4315" y="5596"/>
                  </a:lnTo>
                  <a:lnTo>
                    <a:pt x="4324" y="249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38"/>
            <p:cNvSpPr/>
            <p:nvPr/>
          </p:nvSpPr>
          <p:spPr>
            <a:xfrm>
              <a:off x="4508750" y="3539325"/>
              <a:ext cx="288250" cy="243750"/>
            </a:xfrm>
            <a:custGeom>
              <a:rect b="b" l="l" r="r" t="t"/>
              <a:pathLst>
                <a:path extrusionOk="0" h="9750" w="11530">
                  <a:moveTo>
                    <a:pt x="9" y="1"/>
                  </a:moveTo>
                  <a:lnTo>
                    <a:pt x="1" y="3098"/>
                  </a:lnTo>
                  <a:lnTo>
                    <a:pt x="11521" y="9749"/>
                  </a:lnTo>
                  <a:lnTo>
                    <a:pt x="11529" y="6653"/>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38"/>
            <p:cNvSpPr/>
            <p:nvPr/>
          </p:nvSpPr>
          <p:spPr>
            <a:xfrm>
              <a:off x="4762425" y="3856575"/>
              <a:ext cx="342350" cy="275150"/>
            </a:xfrm>
            <a:custGeom>
              <a:rect b="b" l="l" r="r" t="t"/>
              <a:pathLst>
                <a:path extrusionOk="0" h="11006" w="13694">
                  <a:moveTo>
                    <a:pt x="10" y="0"/>
                  </a:moveTo>
                  <a:lnTo>
                    <a:pt x="1" y="3105"/>
                  </a:lnTo>
                  <a:lnTo>
                    <a:pt x="13685" y="11006"/>
                  </a:lnTo>
                  <a:lnTo>
                    <a:pt x="13694" y="7901"/>
                  </a:lnTo>
                  <a:lnTo>
                    <a:pt x="10" y="0"/>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38"/>
            <p:cNvSpPr/>
            <p:nvPr/>
          </p:nvSpPr>
          <p:spPr>
            <a:xfrm>
              <a:off x="4852975" y="3738050"/>
              <a:ext cx="252300" cy="223000"/>
            </a:xfrm>
            <a:custGeom>
              <a:rect b="b" l="l" r="r" t="t"/>
              <a:pathLst>
                <a:path extrusionOk="0" h="8920" w="10092">
                  <a:moveTo>
                    <a:pt x="9" y="1"/>
                  </a:moveTo>
                  <a:lnTo>
                    <a:pt x="0" y="3099"/>
                  </a:lnTo>
                  <a:lnTo>
                    <a:pt x="10082" y="8919"/>
                  </a:lnTo>
                  <a:lnTo>
                    <a:pt x="10091" y="5822"/>
                  </a:lnTo>
                  <a:lnTo>
                    <a:pt x="9"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4" name="Google Shape;1554;p38"/>
          <p:cNvSpPr txBox="1"/>
          <p:nvPr/>
        </p:nvSpPr>
        <p:spPr>
          <a:xfrm>
            <a:off x="3236575" y="1536225"/>
            <a:ext cx="3727200" cy="155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CBC </a:t>
            </a:r>
            <a:r>
              <a:rPr lang="en-GB" sz="1200">
                <a:solidFill>
                  <a:srgbClr val="6AA84F"/>
                </a:solidFill>
                <a:latin typeface="Mada"/>
                <a:ea typeface="Mada"/>
                <a:cs typeface="Mada"/>
                <a:sym typeface="Mada"/>
              </a:rPr>
              <a:t>(WBC, Hb)</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ABG </a:t>
            </a:r>
            <a:r>
              <a:rPr lang="en-GB" sz="1200">
                <a:solidFill>
                  <a:srgbClr val="6AA84F"/>
                </a:solidFill>
                <a:latin typeface="Mada"/>
                <a:ea typeface="Mada"/>
                <a:cs typeface="Mada"/>
                <a:sym typeface="Mada"/>
              </a:rPr>
              <a:t>(Septic, Acidosis)</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Urine and blood C/S </a:t>
            </a:r>
            <a:r>
              <a:rPr lang="en-GB" sz="1200">
                <a:solidFill>
                  <a:srgbClr val="B7B7B7"/>
                </a:solidFill>
                <a:latin typeface="Mada"/>
                <a:ea typeface="Mada"/>
                <a:cs typeface="Mada"/>
                <a:sym typeface="Mada"/>
              </a:rPr>
              <a:t>(C/S means Culture)</a:t>
            </a:r>
            <a:endParaRPr sz="1200">
              <a:solidFill>
                <a:srgbClr val="B7B7B7"/>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Swap and discharge C/S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Imaging: </a:t>
            </a:r>
            <a:r>
              <a:rPr b="1" lang="en-GB" sz="1200">
                <a:solidFill>
                  <a:srgbClr val="CC0000"/>
                </a:solidFill>
                <a:latin typeface="Mada"/>
                <a:ea typeface="Mada"/>
                <a:cs typeface="Mada"/>
                <a:sym typeface="Mada"/>
              </a:rPr>
              <a:t>CT</a:t>
            </a:r>
            <a:r>
              <a:rPr b="1" lang="en-GB" sz="1200">
                <a:solidFill>
                  <a:srgbClr val="6AA84F"/>
                </a:solidFill>
                <a:latin typeface="Mada"/>
                <a:ea typeface="Mada"/>
                <a:cs typeface="Mada"/>
                <a:sym typeface="Mada"/>
              </a:rPr>
              <a:t> (with contrast)</a:t>
            </a:r>
            <a:r>
              <a:rPr b="1" lang="en-GB" sz="1200">
                <a:solidFill>
                  <a:srgbClr val="6AA84F"/>
                </a:solidFill>
                <a:latin typeface="Mada"/>
                <a:ea typeface="Mada"/>
                <a:cs typeface="Mada"/>
                <a:sym typeface="Mada"/>
              </a:rPr>
              <a:t> </a:t>
            </a:r>
            <a:r>
              <a:rPr b="1" lang="en-GB" sz="1200">
                <a:solidFill>
                  <a:srgbClr val="CC0000"/>
                </a:solidFill>
                <a:latin typeface="Mada"/>
                <a:ea typeface="Mada"/>
                <a:cs typeface="Mada"/>
                <a:sym typeface="Mada"/>
              </a:rPr>
              <a:t>is the best modality </a:t>
            </a:r>
            <a:r>
              <a:rPr lang="en-GB" sz="1200">
                <a:solidFill>
                  <a:srgbClr val="6AA84F"/>
                </a:solidFill>
                <a:latin typeface="Mada"/>
                <a:ea typeface="Mada"/>
                <a:cs typeface="Mada"/>
                <a:sym typeface="Mada"/>
              </a:rPr>
              <a:t>(to detect the underlying cause)</a:t>
            </a:r>
            <a:endParaRPr sz="1200">
              <a:solidFill>
                <a:srgbClr val="6AA84F"/>
              </a:solidFill>
              <a:latin typeface="Mada"/>
              <a:ea typeface="Mada"/>
              <a:cs typeface="Mada"/>
              <a:sym typeface="Mada"/>
            </a:endParaRPr>
          </a:p>
        </p:txBody>
      </p:sp>
      <p:sp>
        <p:nvSpPr>
          <p:cNvPr id="1555" name="Google Shape;1555;p38"/>
          <p:cNvSpPr/>
          <p:nvPr/>
        </p:nvSpPr>
        <p:spPr>
          <a:xfrm>
            <a:off x="825850" y="3336628"/>
            <a:ext cx="2817300" cy="2464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56" name="Google Shape;1556;p38"/>
          <p:cNvCxnSpPr/>
          <p:nvPr/>
        </p:nvCxnSpPr>
        <p:spPr>
          <a:xfrm>
            <a:off x="3643159" y="3923695"/>
            <a:ext cx="705900" cy="0"/>
          </a:xfrm>
          <a:prstGeom prst="straightConnector1">
            <a:avLst/>
          </a:prstGeom>
          <a:noFill/>
          <a:ln cap="flat" cmpd="sng" w="19050">
            <a:solidFill>
              <a:srgbClr val="83C5BE"/>
            </a:solidFill>
            <a:prstDash val="solid"/>
            <a:round/>
            <a:headEnd len="med" w="med" type="none"/>
            <a:tailEnd len="med" w="med" type="oval"/>
          </a:ln>
        </p:spPr>
      </p:cxnSp>
      <p:sp>
        <p:nvSpPr>
          <p:cNvPr id="1557" name="Google Shape;1557;p38"/>
          <p:cNvSpPr txBox="1"/>
          <p:nvPr/>
        </p:nvSpPr>
        <p:spPr>
          <a:xfrm>
            <a:off x="3790350" y="3401750"/>
            <a:ext cx="1827600" cy="12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CT-Scan</a:t>
            </a:r>
            <a:endParaRPr b="1" i="0" sz="1800" u="none" cap="none" strike="noStrike">
              <a:solidFill>
                <a:srgbClr val="006D77"/>
              </a:solidFill>
              <a:highlight>
                <a:srgbClr val="EDF9F9"/>
              </a:highlight>
              <a:latin typeface="Lora"/>
              <a:ea typeface="Lora"/>
              <a:cs typeface="Lora"/>
              <a:sym typeface="Lora"/>
            </a:endParaRPr>
          </a:p>
        </p:txBody>
      </p:sp>
      <p:pic>
        <p:nvPicPr>
          <p:cNvPr id="1558" name="Google Shape;1558;p38"/>
          <p:cNvPicPr preferRelativeResize="0"/>
          <p:nvPr/>
        </p:nvPicPr>
        <p:blipFill>
          <a:blip r:embed="rId3">
            <a:alphaModFix/>
          </a:blip>
          <a:stretch>
            <a:fillRect/>
          </a:stretch>
        </p:blipFill>
        <p:spPr>
          <a:xfrm>
            <a:off x="941110" y="4203032"/>
            <a:ext cx="2586776" cy="888225"/>
          </a:xfrm>
          <a:prstGeom prst="rect">
            <a:avLst/>
          </a:prstGeom>
          <a:noFill/>
          <a:ln>
            <a:noFill/>
          </a:ln>
        </p:spPr>
      </p:pic>
      <p:sp>
        <p:nvSpPr>
          <p:cNvPr id="1559" name="Google Shape;1559;p38"/>
          <p:cNvSpPr txBox="1"/>
          <p:nvPr/>
        </p:nvSpPr>
        <p:spPr>
          <a:xfrm>
            <a:off x="3790338" y="3974363"/>
            <a:ext cx="3000000" cy="14835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You can see here</a:t>
            </a:r>
            <a:r>
              <a:rPr b="1" lang="en-GB" sz="1100">
                <a:solidFill>
                  <a:srgbClr val="FF0000"/>
                </a:solidFill>
                <a:latin typeface="Mada"/>
                <a:ea typeface="Mada"/>
                <a:cs typeface="Mada"/>
                <a:sym typeface="Mada"/>
              </a:rPr>
              <a:t> gases in the subcutaneous tissue</a:t>
            </a:r>
            <a:r>
              <a:rPr lang="en-GB" sz="1100">
                <a:solidFill>
                  <a:srgbClr val="6AA84F"/>
                </a:solidFill>
                <a:latin typeface="Mada"/>
                <a:ea typeface="Mada"/>
                <a:cs typeface="Mada"/>
                <a:sym typeface="Mada"/>
              </a:rPr>
              <a:t> </a:t>
            </a:r>
            <a:r>
              <a:rPr lang="en-GB" sz="1100">
                <a:solidFill>
                  <a:srgbClr val="6AA84F"/>
                </a:solidFill>
                <a:latin typeface="Mada"/>
                <a:ea typeface="Mada"/>
                <a:cs typeface="Mada"/>
                <a:sym typeface="Mada"/>
              </a:rPr>
              <a:t>and when you feel this area you would feel the crepitus. </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This pict</a:t>
            </a:r>
            <a:r>
              <a:rPr lang="en-GB" sz="1100">
                <a:solidFill>
                  <a:srgbClr val="6AA84F"/>
                </a:solidFill>
                <a:latin typeface="Mada"/>
                <a:ea typeface="Mada"/>
                <a:cs typeface="Mada"/>
                <a:sym typeface="Mada"/>
              </a:rPr>
              <a:t>ure mimic any another necrotizing gangrene</a:t>
            </a:r>
            <a:endParaRPr sz="1100">
              <a:solidFill>
                <a:srgbClr val="6AA84F"/>
              </a:solidFill>
              <a:latin typeface="Mada"/>
              <a:ea typeface="Mada"/>
              <a:cs typeface="Mada"/>
              <a:sym typeface="Mada"/>
            </a:endParaRPr>
          </a:p>
          <a:p>
            <a:pPr indent="-298450" lvl="0" marL="457200"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The gas is indicator of “polymicrobial” infection that includes anaerobes, this indicates an urgent intervention because it is fastly spread into septicemia  </a:t>
            </a:r>
            <a:endParaRPr sz="1100">
              <a:solidFill>
                <a:srgbClr val="6AA84F"/>
              </a:solidFill>
              <a:latin typeface="Mada"/>
              <a:ea typeface="Mada"/>
              <a:cs typeface="Mada"/>
              <a:sym typeface="Mada"/>
            </a:endParaRPr>
          </a:p>
        </p:txBody>
      </p:sp>
      <p:sp>
        <p:nvSpPr>
          <p:cNvPr id="1560" name="Google Shape;1560;p38"/>
          <p:cNvSpPr txBox="1"/>
          <p:nvPr/>
        </p:nvSpPr>
        <p:spPr>
          <a:xfrm>
            <a:off x="3236575" y="6105300"/>
            <a:ext cx="3727200" cy="155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Aggressive </a:t>
            </a:r>
            <a:r>
              <a:rPr b="1" lang="en-GB" sz="1200">
                <a:solidFill>
                  <a:schemeClr val="dk1"/>
                </a:solidFill>
                <a:latin typeface="Mada"/>
                <a:ea typeface="Mada"/>
                <a:cs typeface="Mada"/>
                <a:sym typeface="Mada"/>
              </a:rPr>
              <a:t>resuscitation</a:t>
            </a:r>
            <a:r>
              <a:rPr lang="en-GB" sz="1200">
                <a:solidFill>
                  <a:schemeClr val="dk1"/>
                </a:solidFill>
                <a:latin typeface="Mada"/>
                <a:ea typeface="Mada"/>
                <a:cs typeface="Mada"/>
                <a:sym typeface="Mada"/>
              </a:rPr>
              <a:t> in anticipation of surgery.</a:t>
            </a:r>
            <a:r>
              <a:rPr lang="en-GB" sz="1200">
                <a:solidFill>
                  <a:srgbClr val="6AA84F"/>
                </a:solidFill>
                <a:latin typeface="Mada"/>
                <a:ea typeface="Mada"/>
                <a:cs typeface="Mada"/>
                <a:sym typeface="Mada"/>
              </a:rPr>
              <a:t> (IV fluid)</a:t>
            </a:r>
            <a:endParaRPr sz="1200">
              <a:solidFill>
                <a:srgbClr val="6AA84F"/>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Early, </a:t>
            </a:r>
            <a:r>
              <a:rPr b="1" lang="en-GB" sz="1200">
                <a:solidFill>
                  <a:schemeClr val="dk1"/>
                </a:solidFill>
                <a:latin typeface="Mada"/>
                <a:ea typeface="Mada"/>
                <a:cs typeface="Mada"/>
                <a:sym typeface="Mada"/>
              </a:rPr>
              <a:t>broad-spectrum antibiotics </a:t>
            </a:r>
            <a:r>
              <a:rPr lang="en-GB" sz="1200">
                <a:solidFill>
                  <a:schemeClr val="dk1"/>
                </a:solidFill>
                <a:latin typeface="Mada"/>
                <a:ea typeface="Mada"/>
                <a:cs typeface="Mada"/>
                <a:sym typeface="Mada"/>
              </a:rPr>
              <a:t>are indicated</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Earlier surgical intervention</a:t>
            </a:r>
            <a:r>
              <a:rPr lang="en-GB" sz="1200">
                <a:solidFill>
                  <a:schemeClr val="dk1"/>
                </a:solidFill>
                <a:latin typeface="Mada"/>
                <a:ea typeface="Mada"/>
                <a:cs typeface="Mada"/>
                <a:sym typeface="Mada"/>
              </a:rPr>
              <a:t> has been associated with reduced mortality</a:t>
            </a:r>
            <a:endParaRPr sz="1300"/>
          </a:p>
        </p:txBody>
      </p:sp>
      <p:sp>
        <p:nvSpPr>
          <p:cNvPr id="1561" name="Google Shape;1561;p38"/>
          <p:cNvSpPr txBox="1"/>
          <p:nvPr/>
        </p:nvSpPr>
        <p:spPr>
          <a:xfrm>
            <a:off x="1320616" y="8662766"/>
            <a:ext cx="1311000" cy="25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200">
                <a:solidFill>
                  <a:srgbClr val="006D77"/>
                </a:solidFill>
                <a:latin typeface="Lora"/>
                <a:ea typeface="Lora"/>
                <a:cs typeface="Lora"/>
                <a:sym typeface="Lora"/>
              </a:rPr>
              <a:t>Management: </a:t>
            </a:r>
            <a:endParaRPr b="1" sz="1200">
              <a:solidFill>
                <a:srgbClr val="006D77"/>
              </a:solidFill>
              <a:latin typeface="Lora"/>
              <a:ea typeface="Lora"/>
              <a:cs typeface="Lora"/>
              <a:sym typeface="Lora"/>
            </a:endParaRPr>
          </a:p>
        </p:txBody>
      </p:sp>
      <p:sp>
        <p:nvSpPr>
          <p:cNvPr id="1562" name="Google Shape;1562;p38"/>
          <p:cNvSpPr/>
          <p:nvPr/>
        </p:nvSpPr>
        <p:spPr>
          <a:xfrm rot="7992535">
            <a:off x="1014341" y="7385464"/>
            <a:ext cx="1796123" cy="1425139"/>
          </a:xfrm>
          <a:custGeom>
            <a:rect b="b" l="l" r="r" t="t"/>
            <a:pathLst>
              <a:path extrusionOk="0" h="165520" w="222074">
                <a:moveTo>
                  <a:pt x="83161" y="1"/>
                </a:moveTo>
                <a:cubicBezTo>
                  <a:pt x="63972" y="1"/>
                  <a:pt x="44809" y="7106"/>
                  <a:pt x="30207" y="19578"/>
                </a:cubicBezTo>
                <a:cubicBezTo>
                  <a:pt x="11049" y="36574"/>
                  <a:pt x="0" y="63300"/>
                  <a:pt x="4663" y="88483"/>
                </a:cubicBezTo>
                <a:cubicBezTo>
                  <a:pt x="9325" y="113665"/>
                  <a:pt x="31084" y="135555"/>
                  <a:pt x="56618" y="137519"/>
                </a:cubicBezTo>
                <a:cubicBezTo>
                  <a:pt x="58119" y="137635"/>
                  <a:pt x="59626" y="137687"/>
                  <a:pt x="61138" y="137687"/>
                </a:cubicBezTo>
                <a:cubicBezTo>
                  <a:pt x="76417" y="137687"/>
                  <a:pt x="92185" y="132320"/>
                  <a:pt x="106988" y="132320"/>
                </a:cubicBezTo>
                <a:cubicBezTo>
                  <a:pt x="113359" y="132320"/>
                  <a:pt x="119551" y="133314"/>
                  <a:pt x="125448" y="136158"/>
                </a:cubicBezTo>
                <a:cubicBezTo>
                  <a:pt x="137111" y="141782"/>
                  <a:pt x="144656" y="153574"/>
                  <a:pt x="155752" y="160251"/>
                </a:cubicBezTo>
                <a:cubicBezTo>
                  <a:pt x="161712" y="163837"/>
                  <a:pt x="168567" y="165520"/>
                  <a:pt x="175470" y="165520"/>
                </a:cubicBezTo>
                <a:cubicBezTo>
                  <a:pt x="189745" y="165520"/>
                  <a:pt x="204224" y="158321"/>
                  <a:pt x="211412" y="145862"/>
                </a:cubicBezTo>
                <a:cubicBezTo>
                  <a:pt x="222073" y="127377"/>
                  <a:pt x="214676" y="100796"/>
                  <a:pt x="195999" y="90478"/>
                </a:cubicBezTo>
                <a:cubicBezTo>
                  <a:pt x="186977" y="85493"/>
                  <a:pt x="176032" y="83945"/>
                  <a:pt x="168198" y="77248"/>
                </a:cubicBezTo>
                <a:cubicBezTo>
                  <a:pt x="163110" y="72900"/>
                  <a:pt x="159883" y="66822"/>
                  <a:pt x="156775" y="60895"/>
                </a:cubicBezTo>
                <a:cubicBezTo>
                  <a:pt x="143363" y="35326"/>
                  <a:pt x="134715" y="12398"/>
                  <a:pt x="105030" y="3245"/>
                </a:cubicBezTo>
                <a:cubicBezTo>
                  <a:pt x="97908" y="1049"/>
                  <a:pt x="90533" y="1"/>
                  <a:pt x="83161" y="1"/>
                </a:cubicBezTo>
                <a:close/>
              </a:path>
            </a:pathLst>
          </a:cu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38"/>
          <p:cNvSpPr/>
          <p:nvPr/>
        </p:nvSpPr>
        <p:spPr>
          <a:xfrm>
            <a:off x="2067211" y="8262637"/>
            <a:ext cx="344518" cy="156725"/>
          </a:xfrm>
          <a:custGeom>
            <a:rect b="b" l="l" r="r" t="t"/>
            <a:pathLst>
              <a:path extrusionOk="0" h="26485" w="53228">
                <a:moveTo>
                  <a:pt x="26613" y="1"/>
                </a:moveTo>
                <a:cubicBezTo>
                  <a:pt x="19555" y="1"/>
                  <a:pt x="12785" y="1397"/>
                  <a:pt x="7794" y="3880"/>
                </a:cubicBezTo>
                <a:cubicBezTo>
                  <a:pt x="2803" y="6363"/>
                  <a:pt x="0" y="9731"/>
                  <a:pt x="0" y="13243"/>
                </a:cubicBezTo>
                <a:cubicBezTo>
                  <a:pt x="0" y="16754"/>
                  <a:pt x="2803" y="20122"/>
                  <a:pt x="7794" y="22605"/>
                </a:cubicBezTo>
                <a:cubicBezTo>
                  <a:pt x="12785" y="25088"/>
                  <a:pt x="19555" y="26484"/>
                  <a:pt x="26613" y="26484"/>
                </a:cubicBezTo>
                <a:cubicBezTo>
                  <a:pt x="33671" y="26484"/>
                  <a:pt x="40441" y="25088"/>
                  <a:pt x="45432" y="22605"/>
                </a:cubicBezTo>
                <a:cubicBezTo>
                  <a:pt x="50423" y="20122"/>
                  <a:pt x="53227" y="16754"/>
                  <a:pt x="53227" y="13243"/>
                </a:cubicBezTo>
                <a:cubicBezTo>
                  <a:pt x="53227" y="9731"/>
                  <a:pt x="50423" y="6363"/>
                  <a:pt x="45432" y="3880"/>
                </a:cubicBezTo>
                <a:cubicBezTo>
                  <a:pt x="40441" y="1397"/>
                  <a:pt x="33671" y="1"/>
                  <a:pt x="26613" y="1"/>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38"/>
          <p:cNvSpPr/>
          <p:nvPr/>
        </p:nvSpPr>
        <p:spPr>
          <a:xfrm>
            <a:off x="1560532" y="7286636"/>
            <a:ext cx="371467" cy="837437"/>
          </a:xfrm>
          <a:custGeom>
            <a:rect b="b" l="l" r="r" t="t"/>
            <a:pathLst>
              <a:path extrusionOk="0" h="107295" w="43510">
                <a:moveTo>
                  <a:pt x="21755" y="0"/>
                </a:moveTo>
                <a:cubicBezTo>
                  <a:pt x="16187" y="0"/>
                  <a:pt x="10620" y="1227"/>
                  <a:pt x="6372" y="3679"/>
                </a:cubicBezTo>
                <a:cubicBezTo>
                  <a:pt x="2124" y="6132"/>
                  <a:pt x="0" y="9345"/>
                  <a:pt x="0" y="12560"/>
                </a:cubicBezTo>
                <a:lnTo>
                  <a:pt x="0" y="95452"/>
                </a:lnTo>
                <a:lnTo>
                  <a:pt x="59" y="95452"/>
                </a:lnTo>
                <a:cubicBezTo>
                  <a:pt x="353" y="98424"/>
                  <a:pt x="2440" y="101345"/>
                  <a:pt x="6372" y="103616"/>
                </a:cubicBezTo>
                <a:cubicBezTo>
                  <a:pt x="10620" y="106068"/>
                  <a:pt x="16187" y="107294"/>
                  <a:pt x="21755" y="107294"/>
                </a:cubicBezTo>
                <a:cubicBezTo>
                  <a:pt x="27322" y="107294"/>
                  <a:pt x="32890" y="106068"/>
                  <a:pt x="37138" y="103616"/>
                </a:cubicBezTo>
                <a:cubicBezTo>
                  <a:pt x="41068" y="101346"/>
                  <a:pt x="43157" y="98424"/>
                  <a:pt x="43449" y="95452"/>
                </a:cubicBezTo>
                <a:lnTo>
                  <a:pt x="43509" y="95452"/>
                </a:lnTo>
                <a:lnTo>
                  <a:pt x="43509" y="12561"/>
                </a:lnTo>
                <a:cubicBezTo>
                  <a:pt x="43509" y="9347"/>
                  <a:pt x="41385" y="6132"/>
                  <a:pt x="37138" y="3679"/>
                </a:cubicBezTo>
                <a:cubicBezTo>
                  <a:pt x="32890" y="1227"/>
                  <a:pt x="27322"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38"/>
          <p:cNvSpPr/>
          <p:nvPr/>
        </p:nvSpPr>
        <p:spPr>
          <a:xfrm>
            <a:off x="1560532" y="7286636"/>
            <a:ext cx="371467" cy="196069"/>
          </a:xfrm>
          <a:custGeom>
            <a:rect b="b" l="l" r="r" t="t"/>
            <a:pathLst>
              <a:path extrusionOk="0" h="25121" w="43510">
                <a:moveTo>
                  <a:pt x="21755" y="0"/>
                </a:moveTo>
                <a:cubicBezTo>
                  <a:pt x="15985" y="0"/>
                  <a:pt x="10452" y="1324"/>
                  <a:pt x="6372" y="3679"/>
                </a:cubicBezTo>
                <a:cubicBezTo>
                  <a:pt x="2292" y="6034"/>
                  <a:pt x="0" y="9229"/>
                  <a:pt x="0" y="12560"/>
                </a:cubicBezTo>
                <a:cubicBezTo>
                  <a:pt x="0" y="15891"/>
                  <a:pt x="2292" y="19086"/>
                  <a:pt x="6372" y="21441"/>
                </a:cubicBezTo>
                <a:cubicBezTo>
                  <a:pt x="10452" y="23798"/>
                  <a:pt x="15985" y="25120"/>
                  <a:pt x="21755" y="25120"/>
                </a:cubicBezTo>
                <a:cubicBezTo>
                  <a:pt x="27524" y="25120"/>
                  <a:pt x="33057" y="23798"/>
                  <a:pt x="37138" y="21441"/>
                </a:cubicBezTo>
                <a:cubicBezTo>
                  <a:pt x="41217" y="19086"/>
                  <a:pt x="43509" y="15891"/>
                  <a:pt x="43509" y="12560"/>
                </a:cubicBezTo>
                <a:cubicBezTo>
                  <a:pt x="43509" y="9229"/>
                  <a:pt x="41217" y="6034"/>
                  <a:pt x="37138" y="3679"/>
                </a:cubicBezTo>
                <a:cubicBezTo>
                  <a:pt x="33057" y="1324"/>
                  <a:pt x="27524" y="0"/>
                  <a:pt x="21755" y="0"/>
                </a:cubicBez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38"/>
          <p:cNvSpPr/>
          <p:nvPr/>
        </p:nvSpPr>
        <p:spPr>
          <a:xfrm>
            <a:off x="1542389" y="8184653"/>
            <a:ext cx="407742" cy="196077"/>
          </a:xfrm>
          <a:custGeom>
            <a:rect b="b" l="l" r="r" t="t"/>
            <a:pathLst>
              <a:path extrusionOk="0" h="25122" w="47759">
                <a:moveTo>
                  <a:pt x="23880" y="1"/>
                </a:moveTo>
                <a:cubicBezTo>
                  <a:pt x="18312" y="1"/>
                  <a:pt x="12745" y="1227"/>
                  <a:pt x="8497" y="3679"/>
                </a:cubicBezTo>
                <a:cubicBezTo>
                  <a:pt x="1" y="8584"/>
                  <a:pt x="1" y="16537"/>
                  <a:pt x="8497" y="21443"/>
                </a:cubicBezTo>
                <a:cubicBezTo>
                  <a:pt x="12744" y="23896"/>
                  <a:pt x="18311" y="25122"/>
                  <a:pt x="23879" y="25122"/>
                </a:cubicBezTo>
                <a:cubicBezTo>
                  <a:pt x="29447" y="25122"/>
                  <a:pt x="35015" y="23895"/>
                  <a:pt x="39263" y="21443"/>
                </a:cubicBezTo>
                <a:cubicBezTo>
                  <a:pt x="47759" y="16537"/>
                  <a:pt x="47757" y="8584"/>
                  <a:pt x="39263" y="3679"/>
                </a:cubicBezTo>
                <a:cubicBezTo>
                  <a:pt x="35015" y="1227"/>
                  <a:pt x="29447" y="1"/>
                  <a:pt x="2388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38"/>
          <p:cNvSpPr/>
          <p:nvPr/>
        </p:nvSpPr>
        <p:spPr>
          <a:xfrm>
            <a:off x="1542389" y="8184738"/>
            <a:ext cx="200759" cy="195913"/>
          </a:xfrm>
          <a:custGeom>
            <a:rect b="b" l="l" r="r" t="t"/>
            <a:pathLst>
              <a:path extrusionOk="0" h="25101" w="23515">
                <a:moveTo>
                  <a:pt x="23515" y="1"/>
                </a:moveTo>
                <a:cubicBezTo>
                  <a:pt x="18070" y="52"/>
                  <a:pt x="12652" y="1271"/>
                  <a:pt x="8497" y="3668"/>
                </a:cubicBezTo>
                <a:cubicBezTo>
                  <a:pt x="1" y="8573"/>
                  <a:pt x="1" y="16526"/>
                  <a:pt x="8497" y="21432"/>
                </a:cubicBezTo>
                <a:cubicBezTo>
                  <a:pt x="12652" y="23831"/>
                  <a:pt x="18070" y="25048"/>
                  <a:pt x="23515" y="25101"/>
                </a:cubicBezTo>
                <a:lnTo>
                  <a:pt x="23515" y="1"/>
                </a:ln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38"/>
          <p:cNvSpPr/>
          <p:nvPr/>
        </p:nvSpPr>
        <p:spPr>
          <a:xfrm>
            <a:off x="1560532" y="8164588"/>
            <a:ext cx="371467" cy="196069"/>
          </a:xfrm>
          <a:custGeom>
            <a:rect b="b" l="l" r="r" t="t"/>
            <a:pathLst>
              <a:path extrusionOk="0" h="25121" w="43510">
                <a:moveTo>
                  <a:pt x="21755" y="1"/>
                </a:moveTo>
                <a:cubicBezTo>
                  <a:pt x="15985" y="1"/>
                  <a:pt x="10452" y="1324"/>
                  <a:pt x="6372" y="3679"/>
                </a:cubicBezTo>
                <a:cubicBezTo>
                  <a:pt x="2292" y="6035"/>
                  <a:pt x="0" y="9230"/>
                  <a:pt x="0" y="12561"/>
                </a:cubicBezTo>
                <a:cubicBezTo>
                  <a:pt x="0" y="15892"/>
                  <a:pt x="2292" y="19086"/>
                  <a:pt x="6372" y="21443"/>
                </a:cubicBezTo>
                <a:cubicBezTo>
                  <a:pt x="10452" y="23798"/>
                  <a:pt x="15985" y="25121"/>
                  <a:pt x="21755" y="25121"/>
                </a:cubicBezTo>
                <a:cubicBezTo>
                  <a:pt x="27524" y="25121"/>
                  <a:pt x="33057" y="23798"/>
                  <a:pt x="37138" y="21443"/>
                </a:cubicBezTo>
                <a:cubicBezTo>
                  <a:pt x="41217" y="19086"/>
                  <a:pt x="43509" y="15892"/>
                  <a:pt x="43509" y="12561"/>
                </a:cubicBezTo>
                <a:cubicBezTo>
                  <a:pt x="43509" y="9230"/>
                  <a:pt x="41217" y="6035"/>
                  <a:pt x="37138" y="3679"/>
                </a:cubicBezTo>
                <a:cubicBezTo>
                  <a:pt x="33057" y="1324"/>
                  <a:pt x="27524" y="1"/>
                  <a:pt x="21755"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38"/>
          <p:cNvSpPr/>
          <p:nvPr/>
        </p:nvSpPr>
        <p:spPr>
          <a:xfrm>
            <a:off x="1684362" y="7998893"/>
            <a:ext cx="124511" cy="296426"/>
          </a:xfrm>
          <a:custGeom>
            <a:rect b="b" l="l" r="r" t="t"/>
            <a:pathLst>
              <a:path extrusionOk="0" h="37979" w="14584">
                <a:moveTo>
                  <a:pt x="7252" y="1"/>
                </a:moveTo>
                <a:cubicBezTo>
                  <a:pt x="5396" y="1"/>
                  <a:pt x="3540" y="410"/>
                  <a:pt x="2124" y="1227"/>
                </a:cubicBezTo>
                <a:cubicBezTo>
                  <a:pt x="708" y="2045"/>
                  <a:pt x="1" y="3117"/>
                  <a:pt x="1" y="4188"/>
                </a:cubicBezTo>
                <a:lnTo>
                  <a:pt x="1" y="33793"/>
                </a:lnTo>
                <a:cubicBezTo>
                  <a:pt x="1" y="34864"/>
                  <a:pt x="708" y="35935"/>
                  <a:pt x="2125" y="36753"/>
                </a:cubicBezTo>
                <a:cubicBezTo>
                  <a:pt x="3541" y="37570"/>
                  <a:pt x="5397" y="37979"/>
                  <a:pt x="7252" y="37979"/>
                </a:cubicBezTo>
                <a:cubicBezTo>
                  <a:pt x="9108" y="37979"/>
                  <a:pt x="10964" y="37570"/>
                  <a:pt x="12380" y="36753"/>
                </a:cubicBezTo>
                <a:cubicBezTo>
                  <a:pt x="13908" y="35871"/>
                  <a:pt x="14583" y="34694"/>
                  <a:pt x="14461" y="33538"/>
                </a:cubicBezTo>
                <a:lnTo>
                  <a:pt x="14461" y="4442"/>
                </a:lnTo>
                <a:cubicBezTo>
                  <a:pt x="14582" y="3286"/>
                  <a:pt x="13908" y="2109"/>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38"/>
          <p:cNvSpPr/>
          <p:nvPr/>
        </p:nvSpPr>
        <p:spPr>
          <a:xfrm>
            <a:off x="1684362" y="8004333"/>
            <a:ext cx="117596" cy="290986"/>
          </a:xfrm>
          <a:custGeom>
            <a:rect b="b" l="l" r="r" t="t"/>
            <a:pathLst>
              <a:path extrusionOk="0" h="37282" w="13774">
                <a:moveTo>
                  <a:pt x="3248" y="1"/>
                </a:moveTo>
                <a:cubicBezTo>
                  <a:pt x="2860" y="147"/>
                  <a:pt x="2484" y="324"/>
                  <a:pt x="2124" y="530"/>
                </a:cubicBezTo>
                <a:cubicBezTo>
                  <a:pt x="708" y="1348"/>
                  <a:pt x="1" y="2420"/>
                  <a:pt x="1" y="3491"/>
                </a:cubicBezTo>
                <a:lnTo>
                  <a:pt x="1" y="33096"/>
                </a:lnTo>
                <a:cubicBezTo>
                  <a:pt x="1" y="34167"/>
                  <a:pt x="708" y="35239"/>
                  <a:pt x="2125" y="36056"/>
                </a:cubicBezTo>
                <a:cubicBezTo>
                  <a:pt x="3541" y="36873"/>
                  <a:pt x="5397" y="37282"/>
                  <a:pt x="7252" y="37282"/>
                </a:cubicBezTo>
                <a:cubicBezTo>
                  <a:pt x="9108" y="37282"/>
                  <a:pt x="10964" y="36873"/>
                  <a:pt x="12380" y="36056"/>
                </a:cubicBezTo>
                <a:cubicBezTo>
                  <a:pt x="12493" y="35991"/>
                  <a:pt x="12591" y="35921"/>
                  <a:pt x="12695" y="35852"/>
                </a:cubicBezTo>
                <a:cubicBezTo>
                  <a:pt x="13368" y="35300"/>
                  <a:pt x="13774" y="34912"/>
                  <a:pt x="13774" y="34911"/>
                </a:cubicBezTo>
                <a:lnTo>
                  <a:pt x="13774" y="34911"/>
                </a:lnTo>
                <a:cubicBezTo>
                  <a:pt x="12815" y="35583"/>
                  <a:pt x="11026" y="35935"/>
                  <a:pt x="9211" y="35935"/>
                </a:cubicBezTo>
                <a:cubicBezTo>
                  <a:pt x="6877" y="35935"/>
                  <a:pt x="4500" y="35354"/>
                  <a:pt x="3790" y="34123"/>
                </a:cubicBezTo>
                <a:cubicBezTo>
                  <a:pt x="2932" y="32638"/>
                  <a:pt x="3248" y="27140"/>
                  <a:pt x="3248" y="21254"/>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38"/>
          <p:cNvSpPr/>
          <p:nvPr/>
        </p:nvSpPr>
        <p:spPr>
          <a:xfrm>
            <a:off x="1684362" y="7998893"/>
            <a:ext cx="124494" cy="125005"/>
          </a:xfrm>
          <a:custGeom>
            <a:rect b="b" l="l" r="r" t="t"/>
            <a:pathLst>
              <a:path extrusionOk="0" h="16016" w="14582">
                <a:moveTo>
                  <a:pt x="7252" y="1"/>
                </a:moveTo>
                <a:cubicBezTo>
                  <a:pt x="5397" y="1"/>
                  <a:pt x="3541" y="410"/>
                  <a:pt x="2125" y="1227"/>
                </a:cubicBezTo>
                <a:cubicBezTo>
                  <a:pt x="708" y="2045"/>
                  <a:pt x="1" y="3117"/>
                  <a:pt x="1" y="4188"/>
                </a:cubicBezTo>
                <a:lnTo>
                  <a:pt x="1" y="15298"/>
                </a:lnTo>
                <a:cubicBezTo>
                  <a:pt x="2344" y="15776"/>
                  <a:pt x="4798" y="16015"/>
                  <a:pt x="7252" y="16015"/>
                </a:cubicBezTo>
                <a:cubicBezTo>
                  <a:pt x="9691" y="16015"/>
                  <a:pt x="12130" y="15779"/>
                  <a:pt x="14461" y="15307"/>
                </a:cubicBezTo>
                <a:lnTo>
                  <a:pt x="14461" y="4442"/>
                </a:lnTo>
                <a:cubicBezTo>
                  <a:pt x="14582" y="3286"/>
                  <a:pt x="13908" y="2109"/>
                  <a:pt x="12380" y="1227"/>
                </a:cubicBezTo>
                <a:cubicBezTo>
                  <a:pt x="10964" y="410"/>
                  <a:pt x="9108"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38"/>
          <p:cNvSpPr/>
          <p:nvPr/>
        </p:nvSpPr>
        <p:spPr>
          <a:xfrm>
            <a:off x="1684362" y="8004333"/>
            <a:ext cx="27730" cy="117840"/>
          </a:xfrm>
          <a:custGeom>
            <a:rect b="b" l="l" r="r" t="t"/>
            <a:pathLst>
              <a:path extrusionOk="0" h="15098" w="3248">
                <a:moveTo>
                  <a:pt x="3248" y="1"/>
                </a:moveTo>
                <a:lnTo>
                  <a:pt x="3248" y="1"/>
                </a:lnTo>
                <a:cubicBezTo>
                  <a:pt x="2860" y="147"/>
                  <a:pt x="2484" y="324"/>
                  <a:pt x="2124" y="530"/>
                </a:cubicBezTo>
                <a:cubicBezTo>
                  <a:pt x="708" y="1348"/>
                  <a:pt x="1" y="2420"/>
                  <a:pt x="1" y="3491"/>
                </a:cubicBezTo>
                <a:lnTo>
                  <a:pt x="1" y="14602"/>
                </a:lnTo>
                <a:cubicBezTo>
                  <a:pt x="1063" y="14818"/>
                  <a:pt x="2149" y="14980"/>
                  <a:pt x="3247" y="15098"/>
                </a:cubicBezTo>
                <a:lnTo>
                  <a:pt x="3248" y="1"/>
                </a:lnTo>
                <a:close/>
              </a:path>
            </a:pathLst>
          </a:custGeom>
          <a:solidFill>
            <a:srgbClr val="76D3C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38"/>
          <p:cNvSpPr/>
          <p:nvPr/>
        </p:nvSpPr>
        <p:spPr>
          <a:xfrm>
            <a:off x="1684362" y="7896711"/>
            <a:ext cx="27730" cy="225471"/>
          </a:xfrm>
          <a:custGeom>
            <a:rect b="b" l="l" r="r" t="t"/>
            <a:pathLst>
              <a:path extrusionOk="0" h="28888" w="3248">
                <a:moveTo>
                  <a:pt x="3248" y="1"/>
                </a:moveTo>
                <a:lnTo>
                  <a:pt x="3248" y="1"/>
                </a:lnTo>
                <a:cubicBezTo>
                  <a:pt x="2860" y="148"/>
                  <a:pt x="2484" y="326"/>
                  <a:pt x="2124" y="532"/>
                </a:cubicBezTo>
                <a:cubicBezTo>
                  <a:pt x="708" y="1349"/>
                  <a:pt x="1" y="2420"/>
                  <a:pt x="1" y="3492"/>
                </a:cubicBezTo>
                <a:lnTo>
                  <a:pt x="1" y="28391"/>
                </a:lnTo>
                <a:cubicBezTo>
                  <a:pt x="1063" y="28608"/>
                  <a:pt x="2149" y="28769"/>
                  <a:pt x="3247" y="28888"/>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38"/>
          <p:cNvSpPr/>
          <p:nvPr/>
        </p:nvSpPr>
        <p:spPr>
          <a:xfrm>
            <a:off x="1684362" y="7860272"/>
            <a:ext cx="124511" cy="204007"/>
          </a:xfrm>
          <a:custGeom>
            <a:rect b="b" l="l" r="r" t="t"/>
            <a:pathLst>
              <a:path extrusionOk="0" h="26138" w="14584">
                <a:moveTo>
                  <a:pt x="7252" y="1"/>
                </a:moveTo>
                <a:cubicBezTo>
                  <a:pt x="5396" y="1"/>
                  <a:pt x="3540" y="410"/>
                  <a:pt x="2124" y="1227"/>
                </a:cubicBezTo>
                <a:cubicBezTo>
                  <a:pt x="708" y="2045"/>
                  <a:pt x="1" y="3117"/>
                  <a:pt x="1" y="4188"/>
                </a:cubicBezTo>
                <a:lnTo>
                  <a:pt x="1" y="21950"/>
                </a:lnTo>
                <a:cubicBezTo>
                  <a:pt x="1" y="23022"/>
                  <a:pt x="708" y="24093"/>
                  <a:pt x="2125" y="24912"/>
                </a:cubicBezTo>
                <a:cubicBezTo>
                  <a:pt x="3541" y="25729"/>
                  <a:pt x="5397" y="26138"/>
                  <a:pt x="7252" y="26138"/>
                </a:cubicBezTo>
                <a:cubicBezTo>
                  <a:pt x="9108" y="26138"/>
                  <a:pt x="10964" y="25729"/>
                  <a:pt x="12380" y="24912"/>
                </a:cubicBezTo>
                <a:cubicBezTo>
                  <a:pt x="13908" y="24028"/>
                  <a:pt x="14583" y="22851"/>
                  <a:pt x="14461" y="21697"/>
                </a:cubicBezTo>
                <a:lnTo>
                  <a:pt x="14461" y="4442"/>
                </a:lnTo>
                <a:cubicBezTo>
                  <a:pt x="14582" y="3287"/>
                  <a:pt x="13908" y="2110"/>
                  <a:pt x="12379" y="1227"/>
                </a:cubicBezTo>
                <a:cubicBezTo>
                  <a:pt x="10963" y="410"/>
                  <a:pt x="9107" y="1"/>
                  <a:pt x="7252"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38"/>
          <p:cNvSpPr/>
          <p:nvPr/>
        </p:nvSpPr>
        <p:spPr>
          <a:xfrm>
            <a:off x="1684362" y="7896711"/>
            <a:ext cx="27730" cy="162133"/>
          </a:xfrm>
          <a:custGeom>
            <a:rect b="b" l="l" r="r" t="t"/>
            <a:pathLst>
              <a:path extrusionOk="0" h="20773" w="3248">
                <a:moveTo>
                  <a:pt x="3248" y="1"/>
                </a:moveTo>
                <a:cubicBezTo>
                  <a:pt x="2860" y="148"/>
                  <a:pt x="2484" y="326"/>
                  <a:pt x="2124" y="532"/>
                </a:cubicBezTo>
                <a:cubicBezTo>
                  <a:pt x="708" y="1349"/>
                  <a:pt x="1" y="2420"/>
                  <a:pt x="1" y="3492"/>
                </a:cubicBezTo>
                <a:lnTo>
                  <a:pt x="1" y="17281"/>
                </a:lnTo>
                <a:cubicBezTo>
                  <a:pt x="1" y="18353"/>
                  <a:pt x="708" y="19424"/>
                  <a:pt x="2124" y="20241"/>
                </a:cubicBezTo>
                <a:cubicBezTo>
                  <a:pt x="2484" y="20447"/>
                  <a:pt x="2860" y="20625"/>
                  <a:pt x="3248" y="20772"/>
                </a:cubicBezTo>
                <a:lnTo>
                  <a:pt x="3248"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38"/>
          <p:cNvSpPr/>
          <p:nvPr/>
        </p:nvSpPr>
        <p:spPr>
          <a:xfrm>
            <a:off x="1576354" y="7811261"/>
            <a:ext cx="339793" cy="163390"/>
          </a:xfrm>
          <a:custGeom>
            <a:rect b="b" l="l" r="r" t="t"/>
            <a:pathLst>
              <a:path extrusionOk="0" h="20934" w="39800">
                <a:moveTo>
                  <a:pt x="19901" y="1"/>
                </a:moveTo>
                <a:cubicBezTo>
                  <a:pt x="15262" y="1"/>
                  <a:pt x="10623" y="1023"/>
                  <a:pt x="7083" y="3066"/>
                </a:cubicBezTo>
                <a:cubicBezTo>
                  <a:pt x="3" y="7154"/>
                  <a:pt x="0" y="13781"/>
                  <a:pt x="7076" y="17869"/>
                </a:cubicBezTo>
                <a:cubicBezTo>
                  <a:pt x="10613" y="19912"/>
                  <a:pt x="15252" y="20934"/>
                  <a:pt x="19891" y="20934"/>
                </a:cubicBezTo>
                <a:cubicBezTo>
                  <a:pt x="24531" y="20934"/>
                  <a:pt x="29171" y="19912"/>
                  <a:pt x="32713" y="17869"/>
                </a:cubicBezTo>
                <a:cubicBezTo>
                  <a:pt x="39796" y="13782"/>
                  <a:pt x="39799" y="7154"/>
                  <a:pt x="32720" y="3066"/>
                </a:cubicBezTo>
                <a:cubicBezTo>
                  <a:pt x="29180" y="1023"/>
                  <a:pt x="24540" y="1"/>
                  <a:pt x="19901" y="1"/>
                </a:cubicBezTo>
                <a:close/>
              </a:path>
            </a:pathLst>
          </a:custGeom>
          <a:solidFill>
            <a:srgbClr val="42958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38"/>
          <p:cNvSpPr/>
          <p:nvPr/>
        </p:nvSpPr>
        <p:spPr>
          <a:xfrm>
            <a:off x="1576354" y="7798891"/>
            <a:ext cx="339793" cy="163390"/>
          </a:xfrm>
          <a:custGeom>
            <a:rect b="b" l="l" r="r" t="t"/>
            <a:pathLst>
              <a:path extrusionOk="0" h="20934" w="39800">
                <a:moveTo>
                  <a:pt x="19902" y="1"/>
                </a:moveTo>
                <a:cubicBezTo>
                  <a:pt x="15262" y="1"/>
                  <a:pt x="10623" y="1023"/>
                  <a:pt x="7083" y="3067"/>
                </a:cubicBezTo>
                <a:cubicBezTo>
                  <a:pt x="3" y="7153"/>
                  <a:pt x="0" y="13781"/>
                  <a:pt x="7076" y="17868"/>
                </a:cubicBezTo>
                <a:cubicBezTo>
                  <a:pt x="10613" y="19912"/>
                  <a:pt x="15252" y="20934"/>
                  <a:pt x="19891" y="20934"/>
                </a:cubicBezTo>
                <a:cubicBezTo>
                  <a:pt x="24531" y="20934"/>
                  <a:pt x="29171" y="19912"/>
                  <a:pt x="32713" y="17868"/>
                </a:cubicBezTo>
                <a:cubicBezTo>
                  <a:pt x="39796" y="13781"/>
                  <a:pt x="39799" y="7153"/>
                  <a:pt x="32720" y="3067"/>
                </a:cubicBezTo>
                <a:cubicBezTo>
                  <a:pt x="29181" y="1023"/>
                  <a:pt x="24541" y="1"/>
                  <a:pt x="19902"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38"/>
          <p:cNvSpPr/>
          <p:nvPr/>
        </p:nvSpPr>
        <p:spPr>
          <a:xfrm>
            <a:off x="1591458" y="7309597"/>
            <a:ext cx="309570" cy="641992"/>
          </a:xfrm>
          <a:custGeom>
            <a:rect b="b" l="l" r="r" t="t"/>
            <a:pathLst>
              <a:path extrusionOk="0" h="82254" w="36260">
                <a:moveTo>
                  <a:pt x="18133" y="1"/>
                </a:moveTo>
                <a:cubicBezTo>
                  <a:pt x="13493" y="1"/>
                  <a:pt x="8854" y="940"/>
                  <a:pt x="5314" y="2817"/>
                </a:cubicBezTo>
                <a:cubicBezTo>
                  <a:pt x="1773" y="4696"/>
                  <a:pt x="3" y="7158"/>
                  <a:pt x="2" y="9618"/>
                </a:cubicBezTo>
                <a:lnTo>
                  <a:pt x="2" y="71787"/>
                </a:lnTo>
                <a:cubicBezTo>
                  <a:pt x="0" y="74466"/>
                  <a:pt x="1768" y="77145"/>
                  <a:pt x="5307" y="79189"/>
                </a:cubicBezTo>
                <a:cubicBezTo>
                  <a:pt x="8844" y="81232"/>
                  <a:pt x="13483" y="82254"/>
                  <a:pt x="18123" y="82254"/>
                </a:cubicBezTo>
                <a:cubicBezTo>
                  <a:pt x="22762" y="82254"/>
                  <a:pt x="27403" y="81232"/>
                  <a:pt x="30944" y="79189"/>
                </a:cubicBezTo>
                <a:cubicBezTo>
                  <a:pt x="34486" y="77145"/>
                  <a:pt x="36257" y="74466"/>
                  <a:pt x="36259" y="71787"/>
                </a:cubicBezTo>
                <a:lnTo>
                  <a:pt x="36259" y="9619"/>
                </a:lnTo>
                <a:cubicBezTo>
                  <a:pt x="36260" y="7156"/>
                  <a:pt x="34492" y="4696"/>
                  <a:pt x="30951" y="2817"/>
                </a:cubicBezTo>
                <a:cubicBezTo>
                  <a:pt x="27412" y="940"/>
                  <a:pt x="22772" y="1"/>
                  <a:pt x="18133"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38"/>
          <p:cNvSpPr/>
          <p:nvPr/>
        </p:nvSpPr>
        <p:spPr>
          <a:xfrm>
            <a:off x="1591466" y="7309597"/>
            <a:ext cx="309561" cy="173107"/>
          </a:xfrm>
          <a:custGeom>
            <a:rect b="b" l="l" r="r" t="t"/>
            <a:pathLst>
              <a:path extrusionOk="0" h="22179" w="36259">
                <a:moveTo>
                  <a:pt x="18132" y="1"/>
                </a:moveTo>
                <a:cubicBezTo>
                  <a:pt x="13492" y="1"/>
                  <a:pt x="8853" y="940"/>
                  <a:pt x="5313" y="2817"/>
                </a:cubicBezTo>
                <a:cubicBezTo>
                  <a:pt x="1772" y="4696"/>
                  <a:pt x="2" y="7158"/>
                  <a:pt x="1" y="9618"/>
                </a:cubicBezTo>
                <a:lnTo>
                  <a:pt x="1" y="16561"/>
                </a:lnTo>
                <a:cubicBezTo>
                  <a:pt x="790" y="17246"/>
                  <a:pt x="1703" y="17896"/>
                  <a:pt x="2749" y="18499"/>
                </a:cubicBezTo>
                <a:cubicBezTo>
                  <a:pt x="6997" y="20952"/>
                  <a:pt x="12564" y="22179"/>
                  <a:pt x="18132" y="22179"/>
                </a:cubicBezTo>
                <a:cubicBezTo>
                  <a:pt x="23699" y="22179"/>
                  <a:pt x="29267" y="20952"/>
                  <a:pt x="33515" y="18499"/>
                </a:cubicBezTo>
                <a:cubicBezTo>
                  <a:pt x="34559" y="17897"/>
                  <a:pt x="35471" y="17247"/>
                  <a:pt x="36258" y="16564"/>
                </a:cubicBezTo>
                <a:lnTo>
                  <a:pt x="36258" y="9619"/>
                </a:lnTo>
                <a:cubicBezTo>
                  <a:pt x="36259" y="7156"/>
                  <a:pt x="34491" y="4696"/>
                  <a:pt x="30950" y="2817"/>
                </a:cubicBezTo>
                <a:cubicBezTo>
                  <a:pt x="27411" y="940"/>
                  <a:pt x="22771" y="1"/>
                  <a:pt x="18132"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38"/>
          <p:cNvSpPr/>
          <p:nvPr/>
        </p:nvSpPr>
        <p:spPr>
          <a:xfrm>
            <a:off x="1591458" y="7352349"/>
            <a:ext cx="240826" cy="599221"/>
          </a:xfrm>
          <a:custGeom>
            <a:rect b="b" l="l" r="r" t="t"/>
            <a:pathLst>
              <a:path extrusionOk="0" h="76774" w="28208">
                <a:moveTo>
                  <a:pt x="1787" y="1"/>
                </a:moveTo>
                <a:cubicBezTo>
                  <a:pt x="610" y="1307"/>
                  <a:pt x="3" y="2722"/>
                  <a:pt x="2" y="4140"/>
                </a:cubicBezTo>
                <a:lnTo>
                  <a:pt x="2" y="66309"/>
                </a:lnTo>
                <a:cubicBezTo>
                  <a:pt x="0" y="68988"/>
                  <a:pt x="1768" y="71667"/>
                  <a:pt x="5307" y="73711"/>
                </a:cubicBezTo>
                <a:cubicBezTo>
                  <a:pt x="8843" y="75753"/>
                  <a:pt x="13478" y="76774"/>
                  <a:pt x="18115" y="76774"/>
                </a:cubicBezTo>
                <a:cubicBezTo>
                  <a:pt x="21639" y="76774"/>
                  <a:pt x="25163" y="76184"/>
                  <a:pt x="28207" y="75006"/>
                </a:cubicBezTo>
                <a:lnTo>
                  <a:pt x="28207" y="75006"/>
                </a:lnTo>
                <a:cubicBezTo>
                  <a:pt x="26355" y="75441"/>
                  <a:pt x="24609" y="75638"/>
                  <a:pt x="22977" y="75638"/>
                </a:cubicBezTo>
                <a:cubicBezTo>
                  <a:pt x="13385" y="75638"/>
                  <a:pt x="7733" y="68847"/>
                  <a:pt x="7733" y="63916"/>
                </a:cubicBezTo>
                <a:lnTo>
                  <a:pt x="7733" y="7695"/>
                </a:lnTo>
                <a:lnTo>
                  <a:pt x="1787" y="1"/>
                </a:ln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38"/>
          <p:cNvSpPr/>
          <p:nvPr/>
        </p:nvSpPr>
        <p:spPr>
          <a:xfrm>
            <a:off x="1576354" y="7309597"/>
            <a:ext cx="339793" cy="150137"/>
          </a:xfrm>
          <a:custGeom>
            <a:rect b="b" l="l" r="r" t="t"/>
            <a:pathLst>
              <a:path extrusionOk="0" h="19236" w="39800">
                <a:moveTo>
                  <a:pt x="19902" y="1"/>
                </a:moveTo>
                <a:cubicBezTo>
                  <a:pt x="15262" y="1"/>
                  <a:pt x="10623" y="940"/>
                  <a:pt x="7083" y="2817"/>
                </a:cubicBezTo>
                <a:cubicBezTo>
                  <a:pt x="3" y="6574"/>
                  <a:pt x="0" y="12663"/>
                  <a:pt x="7076" y="16419"/>
                </a:cubicBezTo>
                <a:cubicBezTo>
                  <a:pt x="10613" y="18297"/>
                  <a:pt x="15252" y="19235"/>
                  <a:pt x="19891" y="19235"/>
                </a:cubicBezTo>
                <a:cubicBezTo>
                  <a:pt x="24531" y="19235"/>
                  <a:pt x="29171" y="18297"/>
                  <a:pt x="32713" y="16419"/>
                </a:cubicBezTo>
                <a:cubicBezTo>
                  <a:pt x="39796" y="12663"/>
                  <a:pt x="39799" y="6574"/>
                  <a:pt x="32720" y="2817"/>
                </a:cubicBezTo>
                <a:cubicBezTo>
                  <a:pt x="29181" y="940"/>
                  <a:pt x="24541" y="1"/>
                  <a:pt x="19902" y="1"/>
                </a:cubicBez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38"/>
          <p:cNvSpPr/>
          <p:nvPr/>
        </p:nvSpPr>
        <p:spPr>
          <a:xfrm>
            <a:off x="1653402" y="7243228"/>
            <a:ext cx="185742" cy="190458"/>
          </a:xfrm>
          <a:custGeom>
            <a:rect b="b" l="l" r="r" t="t"/>
            <a:pathLst>
              <a:path extrusionOk="0" h="24402" w="21756">
                <a:moveTo>
                  <a:pt x="10877" y="1"/>
                </a:moveTo>
                <a:cubicBezTo>
                  <a:pt x="8093" y="1"/>
                  <a:pt x="5310" y="614"/>
                  <a:pt x="3186" y="1841"/>
                </a:cubicBezTo>
                <a:cubicBezTo>
                  <a:pt x="1063" y="3066"/>
                  <a:pt x="0" y="4674"/>
                  <a:pt x="0" y="6280"/>
                </a:cubicBezTo>
                <a:lnTo>
                  <a:pt x="0" y="18122"/>
                </a:lnTo>
                <a:cubicBezTo>
                  <a:pt x="0" y="19729"/>
                  <a:pt x="1062" y="21337"/>
                  <a:pt x="3186" y="22563"/>
                </a:cubicBezTo>
                <a:cubicBezTo>
                  <a:pt x="5310" y="23789"/>
                  <a:pt x="8093" y="24401"/>
                  <a:pt x="10877" y="24401"/>
                </a:cubicBezTo>
                <a:cubicBezTo>
                  <a:pt x="13661" y="24401"/>
                  <a:pt x="16445" y="23789"/>
                  <a:pt x="18569" y="22563"/>
                </a:cubicBezTo>
                <a:cubicBezTo>
                  <a:pt x="20692" y="21337"/>
                  <a:pt x="21755" y="19729"/>
                  <a:pt x="21755" y="18122"/>
                </a:cubicBezTo>
                <a:lnTo>
                  <a:pt x="21755" y="6280"/>
                </a:lnTo>
                <a:cubicBezTo>
                  <a:pt x="21755" y="4674"/>
                  <a:pt x="20692" y="3066"/>
                  <a:pt x="18569" y="1841"/>
                </a:cubicBezTo>
                <a:cubicBezTo>
                  <a:pt x="16445" y="614"/>
                  <a:pt x="13661" y="1"/>
                  <a:pt x="10877"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3" name="Google Shape;1583;p38"/>
          <p:cNvSpPr/>
          <p:nvPr/>
        </p:nvSpPr>
        <p:spPr>
          <a:xfrm>
            <a:off x="1653402" y="7264940"/>
            <a:ext cx="171484" cy="168752"/>
          </a:xfrm>
          <a:custGeom>
            <a:rect b="b" l="l" r="r" t="t"/>
            <a:pathLst>
              <a:path extrusionOk="0" h="21621" w="20086">
                <a:moveTo>
                  <a:pt x="1846" y="1"/>
                </a:moveTo>
                <a:cubicBezTo>
                  <a:pt x="619" y="1056"/>
                  <a:pt x="0" y="2277"/>
                  <a:pt x="0" y="3499"/>
                </a:cubicBezTo>
                <a:lnTo>
                  <a:pt x="0" y="15340"/>
                </a:lnTo>
                <a:cubicBezTo>
                  <a:pt x="0" y="16947"/>
                  <a:pt x="1062" y="18555"/>
                  <a:pt x="3186" y="19781"/>
                </a:cubicBezTo>
                <a:cubicBezTo>
                  <a:pt x="5310" y="21007"/>
                  <a:pt x="8093" y="21620"/>
                  <a:pt x="10877" y="21620"/>
                </a:cubicBezTo>
                <a:cubicBezTo>
                  <a:pt x="13661" y="21620"/>
                  <a:pt x="16445" y="21007"/>
                  <a:pt x="18569" y="19781"/>
                </a:cubicBezTo>
                <a:cubicBezTo>
                  <a:pt x="19114" y="19469"/>
                  <a:pt x="19622" y="19099"/>
                  <a:pt x="20085" y="18676"/>
                </a:cubicBezTo>
                <a:lnTo>
                  <a:pt x="20085" y="18676"/>
                </a:lnTo>
                <a:cubicBezTo>
                  <a:pt x="17873" y="19935"/>
                  <a:pt x="15417" y="20450"/>
                  <a:pt x="13100" y="20450"/>
                </a:cubicBezTo>
                <a:cubicBezTo>
                  <a:pt x="8193" y="20450"/>
                  <a:pt x="3914" y="18139"/>
                  <a:pt x="3914" y="15680"/>
                </a:cubicBezTo>
                <a:lnTo>
                  <a:pt x="3914" y="6459"/>
                </a:lnTo>
                <a:lnTo>
                  <a:pt x="1846" y="1"/>
                </a:ln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4" name="Google Shape;1584;p38"/>
          <p:cNvSpPr/>
          <p:nvPr/>
        </p:nvSpPr>
        <p:spPr>
          <a:xfrm>
            <a:off x="1644326" y="7243228"/>
            <a:ext cx="203876" cy="98039"/>
          </a:xfrm>
          <a:custGeom>
            <a:rect b="b" l="l" r="r" t="t"/>
            <a:pathLst>
              <a:path extrusionOk="0" h="12561" w="23880">
                <a:moveTo>
                  <a:pt x="11940" y="1"/>
                </a:moveTo>
                <a:cubicBezTo>
                  <a:pt x="9156" y="1"/>
                  <a:pt x="6373" y="614"/>
                  <a:pt x="4249" y="1841"/>
                </a:cubicBezTo>
                <a:cubicBezTo>
                  <a:pt x="1" y="4292"/>
                  <a:pt x="1" y="8269"/>
                  <a:pt x="4249" y="10722"/>
                </a:cubicBezTo>
                <a:cubicBezTo>
                  <a:pt x="6374" y="11948"/>
                  <a:pt x="9158" y="12561"/>
                  <a:pt x="11942" y="12561"/>
                </a:cubicBezTo>
                <a:cubicBezTo>
                  <a:pt x="14725" y="12561"/>
                  <a:pt x="17508" y="11948"/>
                  <a:pt x="19632" y="10722"/>
                </a:cubicBezTo>
                <a:cubicBezTo>
                  <a:pt x="23880" y="8269"/>
                  <a:pt x="23880" y="4292"/>
                  <a:pt x="19632" y="1841"/>
                </a:cubicBezTo>
                <a:cubicBezTo>
                  <a:pt x="17508" y="614"/>
                  <a:pt x="14724" y="1"/>
                  <a:pt x="11940"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38"/>
          <p:cNvSpPr/>
          <p:nvPr/>
        </p:nvSpPr>
        <p:spPr>
          <a:xfrm>
            <a:off x="1702480" y="7176720"/>
            <a:ext cx="87578" cy="138640"/>
          </a:xfrm>
          <a:custGeom>
            <a:rect b="b" l="l" r="r" t="t"/>
            <a:pathLst>
              <a:path extrusionOk="0" h="17763" w="10258">
                <a:moveTo>
                  <a:pt x="5129" y="0"/>
                </a:moveTo>
                <a:cubicBezTo>
                  <a:pt x="3817" y="0"/>
                  <a:pt x="2505" y="289"/>
                  <a:pt x="1504" y="868"/>
                </a:cubicBezTo>
                <a:cubicBezTo>
                  <a:pt x="500" y="1446"/>
                  <a:pt x="0" y="2205"/>
                  <a:pt x="2" y="2965"/>
                </a:cubicBezTo>
                <a:lnTo>
                  <a:pt x="2" y="14799"/>
                </a:lnTo>
                <a:cubicBezTo>
                  <a:pt x="0" y="15558"/>
                  <a:pt x="501" y="16318"/>
                  <a:pt x="1504" y="16896"/>
                </a:cubicBezTo>
                <a:cubicBezTo>
                  <a:pt x="2505" y="17474"/>
                  <a:pt x="3817" y="17763"/>
                  <a:pt x="5130" y="17763"/>
                </a:cubicBezTo>
                <a:cubicBezTo>
                  <a:pt x="6442" y="17763"/>
                  <a:pt x="7754" y="17474"/>
                  <a:pt x="8755" y="16896"/>
                </a:cubicBezTo>
                <a:cubicBezTo>
                  <a:pt x="9756" y="16318"/>
                  <a:pt x="10257" y="15560"/>
                  <a:pt x="10257" y="14802"/>
                </a:cubicBezTo>
                <a:lnTo>
                  <a:pt x="10257" y="2965"/>
                </a:lnTo>
                <a:cubicBezTo>
                  <a:pt x="10258" y="2205"/>
                  <a:pt x="9758" y="1448"/>
                  <a:pt x="8755" y="868"/>
                </a:cubicBezTo>
                <a:cubicBezTo>
                  <a:pt x="7753" y="289"/>
                  <a:pt x="6441" y="0"/>
                  <a:pt x="5129"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38"/>
          <p:cNvSpPr/>
          <p:nvPr/>
        </p:nvSpPr>
        <p:spPr>
          <a:xfrm>
            <a:off x="1702480" y="7186756"/>
            <a:ext cx="82737" cy="128611"/>
          </a:xfrm>
          <a:custGeom>
            <a:rect b="b" l="l" r="r" t="t"/>
            <a:pathLst>
              <a:path extrusionOk="0" h="16478" w="9691">
                <a:moveTo>
                  <a:pt x="910" y="1"/>
                </a:moveTo>
                <a:cubicBezTo>
                  <a:pt x="309" y="505"/>
                  <a:pt x="0" y="1091"/>
                  <a:pt x="2" y="1680"/>
                </a:cubicBezTo>
                <a:lnTo>
                  <a:pt x="2" y="13515"/>
                </a:lnTo>
                <a:cubicBezTo>
                  <a:pt x="2" y="14272"/>
                  <a:pt x="501" y="15032"/>
                  <a:pt x="1504" y="15610"/>
                </a:cubicBezTo>
                <a:cubicBezTo>
                  <a:pt x="2505" y="16188"/>
                  <a:pt x="3817" y="16478"/>
                  <a:pt x="5130" y="16478"/>
                </a:cubicBezTo>
                <a:cubicBezTo>
                  <a:pt x="6442" y="16478"/>
                  <a:pt x="7755" y="16188"/>
                  <a:pt x="8756" y="15610"/>
                </a:cubicBezTo>
                <a:cubicBezTo>
                  <a:pt x="9109" y="15408"/>
                  <a:pt x="9425" y="15147"/>
                  <a:pt x="9691" y="14840"/>
                </a:cubicBezTo>
                <a:lnTo>
                  <a:pt x="9691" y="14840"/>
                </a:lnTo>
                <a:cubicBezTo>
                  <a:pt x="8933" y="15481"/>
                  <a:pt x="7776" y="15811"/>
                  <a:pt x="6600" y="15811"/>
                </a:cubicBezTo>
                <a:cubicBezTo>
                  <a:pt x="5557" y="15811"/>
                  <a:pt x="4500" y="15552"/>
                  <a:pt x="3693" y="15019"/>
                </a:cubicBezTo>
                <a:cubicBezTo>
                  <a:pt x="1958" y="13873"/>
                  <a:pt x="2118" y="12600"/>
                  <a:pt x="2118" y="10556"/>
                </a:cubicBezTo>
                <a:lnTo>
                  <a:pt x="2118" y="1335"/>
                </a:lnTo>
                <a:lnTo>
                  <a:pt x="910" y="1"/>
                </a:lnTo>
                <a:close/>
              </a:path>
            </a:pathLst>
          </a:custGeom>
          <a:solidFill>
            <a:srgbClr val="A4E4E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38"/>
          <p:cNvSpPr/>
          <p:nvPr/>
        </p:nvSpPr>
        <p:spPr>
          <a:xfrm>
            <a:off x="1698211" y="7176720"/>
            <a:ext cx="96115" cy="46221"/>
          </a:xfrm>
          <a:custGeom>
            <a:rect b="b" l="l" r="r" t="t"/>
            <a:pathLst>
              <a:path extrusionOk="0" h="5922" w="11258">
                <a:moveTo>
                  <a:pt x="5629" y="0"/>
                </a:moveTo>
                <a:cubicBezTo>
                  <a:pt x="4317" y="0"/>
                  <a:pt x="3005" y="289"/>
                  <a:pt x="2004" y="868"/>
                </a:cubicBezTo>
                <a:cubicBezTo>
                  <a:pt x="1" y="2023"/>
                  <a:pt x="1" y="3898"/>
                  <a:pt x="2004" y="5054"/>
                </a:cubicBezTo>
                <a:cubicBezTo>
                  <a:pt x="3005" y="5632"/>
                  <a:pt x="4317" y="5921"/>
                  <a:pt x="5629" y="5921"/>
                </a:cubicBezTo>
                <a:cubicBezTo>
                  <a:pt x="6941" y="5921"/>
                  <a:pt x="8253" y="5632"/>
                  <a:pt x="9255" y="5054"/>
                </a:cubicBezTo>
                <a:cubicBezTo>
                  <a:pt x="11257" y="3898"/>
                  <a:pt x="11257" y="2023"/>
                  <a:pt x="9255" y="868"/>
                </a:cubicBezTo>
                <a:cubicBezTo>
                  <a:pt x="8253" y="289"/>
                  <a:pt x="6941" y="0"/>
                  <a:pt x="5629"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38"/>
          <p:cNvSpPr/>
          <p:nvPr/>
        </p:nvSpPr>
        <p:spPr>
          <a:xfrm>
            <a:off x="1741422" y="6783950"/>
            <a:ext cx="9699" cy="415913"/>
          </a:xfrm>
          <a:custGeom>
            <a:rect b="b" l="l" r="r" t="t"/>
            <a:pathLst>
              <a:path extrusionOk="0" h="53288" w="1136">
                <a:moveTo>
                  <a:pt x="569" y="0"/>
                </a:moveTo>
                <a:lnTo>
                  <a:pt x="550" y="13"/>
                </a:lnTo>
                <a:cubicBezTo>
                  <a:pt x="546" y="16"/>
                  <a:pt x="541" y="21"/>
                  <a:pt x="537" y="25"/>
                </a:cubicBezTo>
                <a:cubicBezTo>
                  <a:pt x="534" y="29"/>
                  <a:pt x="531" y="34"/>
                  <a:pt x="529" y="39"/>
                </a:cubicBezTo>
                <a:cubicBezTo>
                  <a:pt x="525" y="43"/>
                  <a:pt x="524" y="46"/>
                  <a:pt x="521" y="51"/>
                </a:cubicBezTo>
                <a:cubicBezTo>
                  <a:pt x="516" y="69"/>
                  <a:pt x="511" y="87"/>
                  <a:pt x="506" y="104"/>
                </a:cubicBezTo>
                <a:cubicBezTo>
                  <a:pt x="497" y="138"/>
                  <a:pt x="491" y="173"/>
                  <a:pt x="486" y="207"/>
                </a:cubicBezTo>
                <a:cubicBezTo>
                  <a:pt x="481" y="242"/>
                  <a:pt x="477" y="277"/>
                  <a:pt x="473" y="311"/>
                </a:cubicBezTo>
                <a:cubicBezTo>
                  <a:pt x="470" y="346"/>
                  <a:pt x="466" y="381"/>
                  <a:pt x="463" y="415"/>
                </a:cubicBezTo>
                <a:cubicBezTo>
                  <a:pt x="461" y="486"/>
                  <a:pt x="461" y="555"/>
                  <a:pt x="461" y="624"/>
                </a:cubicBezTo>
                <a:lnTo>
                  <a:pt x="458" y="832"/>
                </a:lnTo>
                <a:lnTo>
                  <a:pt x="451" y="1665"/>
                </a:lnTo>
                <a:lnTo>
                  <a:pt x="434" y="3330"/>
                </a:lnTo>
                <a:lnTo>
                  <a:pt x="399" y="6660"/>
                </a:lnTo>
                <a:lnTo>
                  <a:pt x="362" y="9992"/>
                </a:lnTo>
                <a:lnTo>
                  <a:pt x="319" y="13323"/>
                </a:lnTo>
                <a:lnTo>
                  <a:pt x="145" y="26645"/>
                </a:lnTo>
                <a:cubicBezTo>
                  <a:pt x="86" y="31085"/>
                  <a:pt x="45" y="35526"/>
                  <a:pt x="23" y="39966"/>
                </a:cubicBezTo>
                <a:cubicBezTo>
                  <a:pt x="10" y="42187"/>
                  <a:pt x="3" y="44407"/>
                  <a:pt x="0" y="46628"/>
                </a:cubicBezTo>
                <a:lnTo>
                  <a:pt x="0" y="49958"/>
                </a:lnTo>
                <a:lnTo>
                  <a:pt x="2" y="51623"/>
                </a:lnTo>
                <a:lnTo>
                  <a:pt x="4" y="52456"/>
                </a:lnTo>
                <a:cubicBezTo>
                  <a:pt x="9" y="52603"/>
                  <a:pt x="53" y="52747"/>
                  <a:pt x="132" y="52872"/>
                </a:cubicBezTo>
                <a:cubicBezTo>
                  <a:pt x="180" y="52948"/>
                  <a:pt x="235" y="53017"/>
                  <a:pt x="299" y="53079"/>
                </a:cubicBezTo>
                <a:lnTo>
                  <a:pt x="355" y="53131"/>
                </a:lnTo>
                <a:lnTo>
                  <a:pt x="384" y="53157"/>
                </a:lnTo>
                <a:cubicBezTo>
                  <a:pt x="388" y="53162"/>
                  <a:pt x="394" y="53166"/>
                  <a:pt x="399" y="53171"/>
                </a:cubicBezTo>
                <a:lnTo>
                  <a:pt x="417" y="53184"/>
                </a:lnTo>
                <a:lnTo>
                  <a:pt x="451" y="53210"/>
                </a:lnTo>
                <a:lnTo>
                  <a:pt x="467" y="53223"/>
                </a:lnTo>
                <a:cubicBezTo>
                  <a:pt x="473" y="53226"/>
                  <a:pt x="478" y="53231"/>
                  <a:pt x="486" y="53235"/>
                </a:cubicBezTo>
                <a:lnTo>
                  <a:pt x="569" y="53288"/>
                </a:lnTo>
                <a:lnTo>
                  <a:pt x="650" y="53235"/>
                </a:lnTo>
                <a:cubicBezTo>
                  <a:pt x="658" y="53231"/>
                  <a:pt x="663" y="53226"/>
                  <a:pt x="669" y="53223"/>
                </a:cubicBezTo>
                <a:lnTo>
                  <a:pt x="685" y="53210"/>
                </a:lnTo>
                <a:lnTo>
                  <a:pt x="719" y="53184"/>
                </a:lnTo>
                <a:lnTo>
                  <a:pt x="737" y="53171"/>
                </a:lnTo>
                <a:cubicBezTo>
                  <a:pt x="742" y="53166"/>
                  <a:pt x="747" y="53162"/>
                  <a:pt x="752" y="53157"/>
                </a:cubicBezTo>
                <a:lnTo>
                  <a:pt x="781" y="53131"/>
                </a:lnTo>
                <a:lnTo>
                  <a:pt x="837" y="53079"/>
                </a:lnTo>
                <a:cubicBezTo>
                  <a:pt x="900" y="53017"/>
                  <a:pt x="956" y="52946"/>
                  <a:pt x="1004" y="52871"/>
                </a:cubicBezTo>
                <a:cubicBezTo>
                  <a:pt x="1082" y="52746"/>
                  <a:pt x="1126" y="52603"/>
                  <a:pt x="1132" y="52455"/>
                </a:cubicBezTo>
                <a:lnTo>
                  <a:pt x="1133" y="51623"/>
                </a:lnTo>
                <a:lnTo>
                  <a:pt x="1136" y="49958"/>
                </a:lnTo>
                <a:lnTo>
                  <a:pt x="1136" y="46626"/>
                </a:lnTo>
                <a:cubicBezTo>
                  <a:pt x="1135" y="44407"/>
                  <a:pt x="1127" y="42186"/>
                  <a:pt x="1113" y="39966"/>
                </a:cubicBezTo>
                <a:cubicBezTo>
                  <a:pt x="1087" y="35526"/>
                  <a:pt x="1047" y="31085"/>
                  <a:pt x="992" y="26643"/>
                </a:cubicBezTo>
                <a:lnTo>
                  <a:pt x="816" y="13322"/>
                </a:lnTo>
                <a:lnTo>
                  <a:pt x="774" y="9992"/>
                </a:lnTo>
                <a:lnTo>
                  <a:pt x="736" y="6661"/>
                </a:lnTo>
                <a:lnTo>
                  <a:pt x="700" y="3330"/>
                </a:lnTo>
                <a:lnTo>
                  <a:pt x="685" y="1665"/>
                </a:lnTo>
                <a:lnTo>
                  <a:pt x="677" y="833"/>
                </a:lnTo>
                <a:lnTo>
                  <a:pt x="675" y="625"/>
                </a:lnTo>
                <a:cubicBezTo>
                  <a:pt x="674" y="555"/>
                  <a:pt x="675" y="486"/>
                  <a:pt x="672" y="417"/>
                </a:cubicBezTo>
                <a:cubicBezTo>
                  <a:pt x="670" y="381"/>
                  <a:pt x="667" y="348"/>
                  <a:pt x="663" y="312"/>
                </a:cubicBezTo>
                <a:cubicBezTo>
                  <a:pt x="659" y="277"/>
                  <a:pt x="655" y="243"/>
                  <a:pt x="650" y="208"/>
                </a:cubicBezTo>
                <a:cubicBezTo>
                  <a:pt x="645" y="173"/>
                  <a:pt x="638" y="138"/>
                  <a:pt x="629" y="104"/>
                </a:cubicBezTo>
                <a:cubicBezTo>
                  <a:pt x="624" y="87"/>
                  <a:pt x="620" y="69"/>
                  <a:pt x="614" y="53"/>
                </a:cubicBezTo>
                <a:cubicBezTo>
                  <a:pt x="613" y="48"/>
                  <a:pt x="610" y="43"/>
                  <a:pt x="608" y="39"/>
                </a:cubicBezTo>
                <a:cubicBezTo>
                  <a:pt x="605" y="34"/>
                  <a:pt x="601" y="30"/>
                  <a:pt x="598" y="26"/>
                </a:cubicBezTo>
                <a:cubicBezTo>
                  <a:pt x="594" y="21"/>
                  <a:pt x="590" y="18"/>
                  <a:pt x="585" y="13"/>
                </a:cubicBezTo>
                <a:lnTo>
                  <a:pt x="569" y="0"/>
                </a:lnTo>
                <a:close/>
              </a:path>
            </a:pathLst>
          </a:custGeom>
          <a:solidFill>
            <a:srgbClr val="32186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38"/>
          <p:cNvSpPr/>
          <p:nvPr/>
        </p:nvSpPr>
        <p:spPr>
          <a:xfrm>
            <a:off x="1862494" y="7726107"/>
            <a:ext cx="412097" cy="693279"/>
          </a:xfrm>
          <a:custGeom>
            <a:rect b="b" l="l" r="r" t="t"/>
            <a:pathLst>
              <a:path extrusionOk="0" h="88825" w="48269">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6"/>
                  <a:pt x="2357" y="82022"/>
                  <a:pt x="7069" y="84744"/>
                </a:cubicBezTo>
                <a:cubicBezTo>
                  <a:pt x="11782" y="87464"/>
                  <a:pt x="17959" y="88824"/>
                  <a:pt x="24135" y="88824"/>
                </a:cubicBezTo>
                <a:cubicBezTo>
                  <a:pt x="30312" y="88824"/>
                  <a:pt x="36488" y="87464"/>
                  <a:pt x="41201" y="84744"/>
                </a:cubicBezTo>
                <a:cubicBezTo>
                  <a:pt x="45912" y="82022"/>
                  <a:pt x="48269" y="78456"/>
                  <a:pt x="48269" y="74890"/>
                </a:cubicBezTo>
                <a:lnTo>
                  <a:pt x="48269" y="27596"/>
                </a:lnTo>
                <a:cubicBezTo>
                  <a:pt x="48269" y="24030"/>
                  <a:pt x="45912" y="20464"/>
                  <a:pt x="41201" y="17744"/>
                </a:cubicBezTo>
                <a:cubicBezTo>
                  <a:pt x="40177" y="17153"/>
                  <a:pt x="39083" y="16630"/>
                  <a:pt x="37934" y="16172"/>
                </a:cubicBezTo>
                <a:cubicBezTo>
                  <a:pt x="35809" y="15324"/>
                  <a:pt x="34374" y="13320"/>
                  <a:pt x="34374" y="11033"/>
                </a:cubicBezTo>
                <a:lnTo>
                  <a:pt x="34374" y="1"/>
                </a:ln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38"/>
          <p:cNvSpPr/>
          <p:nvPr/>
        </p:nvSpPr>
        <p:spPr>
          <a:xfrm>
            <a:off x="1862750" y="8204109"/>
            <a:ext cx="411840" cy="215238"/>
          </a:xfrm>
          <a:custGeom>
            <a:rect b="b" l="l" r="r" t="t"/>
            <a:pathLst>
              <a:path extrusionOk="0" h="27577" w="48239">
                <a:moveTo>
                  <a:pt x="24120" y="1"/>
                </a:moveTo>
                <a:cubicBezTo>
                  <a:pt x="17722" y="1"/>
                  <a:pt x="11588" y="1454"/>
                  <a:pt x="7064" y="4040"/>
                </a:cubicBezTo>
                <a:cubicBezTo>
                  <a:pt x="2541" y="6626"/>
                  <a:pt x="0" y="10132"/>
                  <a:pt x="0" y="13789"/>
                </a:cubicBezTo>
                <a:cubicBezTo>
                  <a:pt x="0" y="17445"/>
                  <a:pt x="2541" y="20952"/>
                  <a:pt x="7064" y="23538"/>
                </a:cubicBezTo>
                <a:cubicBezTo>
                  <a:pt x="11588" y="26123"/>
                  <a:pt x="17722" y="27576"/>
                  <a:pt x="24120" y="27576"/>
                </a:cubicBezTo>
                <a:cubicBezTo>
                  <a:pt x="30517" y="27576"/>
                  <a:pt x="36651" y="26123"/>
                  <a:pt x="41175" y="23538"/>
                </a:cubicBezTo>
                <a:cubicBezTo>
                  <a:pt x="45698" y="20952"/>
                  <a:pt x="48239" y="17445"/>
                  <a:pt x="48239" y="13789"/>
                </a:cubicBezTo>
                <a:cubicBezTo>
                  <a:pt x="48239" y="10132"/>
                  <a:pt x="45698" y="6626"/>
                  <a:pt x="41175" y="4040"/>
                </a:cubicBezTo>
                <a:cubicBezTo>
                  <a:pt x="36651" y="1454"/>
                  <a:pt x="30517" y="1"/>
                  <a:pt x="24120" y="1"/>
                </a:cubicBezTo>
                <a:close/>
              </a:path>
            </a:pathLst>
          </a:custGeom>
          <a:solidFill>
            <a:srgbClr val="F1B9A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38"/>
          <p:cNvSpPr/>
          <p:nvPr/>
        </p:nvSpPr>
        <p:spPr>
          <a:xfrm>
            <a:off x="1894853" y="7957850"/>
            <a:ext cx="347468" cy="431937"/>
          </a:xfrm>
          <a:custGeom>
            <a:rect b="b" l="l" r="r" t="t"/>
            <a:pathLst>
              <a:path extrusionOk="0" h="55341" w="40699">
                <a:moveTo>
                  <a:pt x="20344" y="0"/>
                </a:moveTo>
                <a:cubicBezTo>
                  <a:pt x="15137" y="0"/>
                  <a:pt x="9930" y="1149"/>
                  <a:pt x="5959" y="3447"/>
                </a:cubicBezTo>
                <a:cubicBezTo>
                  <a:pt x="1983" y="5745"/>
                  <a:pt x="1" y="8748"/>
                  <a:pt x="1" y="11754"/>
                </a:cubicBezTo>
                <a:lnTo>
                  <a:pt x="1" y="43766"/>
                </a:lnTo>
                <a:cubicBezTo>
                  <a:pt x="1" y="46771"/>
                  <a:pt x="1983" y="49775"/>
                  <a:pt x="5959" y="52072"/>
                </a:cubicBezTo>
                <a:cubicBezTo>
                  <a:pt x="6691" y="52500"/>
                  <a:pt x="7461" y="52879"/>
                  <a:pt x="8269" y="53233"/>
                </a:cubicBezTo>
                <a:cubicBezTo>
                  <a:pt x="8320" y="53245"/>
                  <a:pt x="8370" y="53258"/>
                  <a:pt x="8409" y="53283"/>
                </a:cubicBezTo>
                <a:cubicBezTo>
                  <a:pt x="11881" y="54609"/>
                  <a:pt x="16058" y="55341"/>
                  <a:pt x="20350" y="55341"/>
                </a:cubicBezTo>
                <a:cubicBezTo>
                  <a:pt x="24275" y="55341"/>
                  <a:pt x="28112" y="54722"/>
                  <a:pt x="31407" y="53612"/>
                </a:cubicBezTo>
                <a:lnTo>
                  <a:pt x="31938" y="53422"/>
                </a:lnTo>
                <a:cubicBezTo>
                  <a:pt x="32088" y="53360"/>
                  <a:pt x="32228" y="53296"/>
                  <a:pt x="32367" y="53245"/>
                </a:cubicBezTo>
                <a:cubicBezTo>
                  <a:pt x="33187" y="52892"/>
                  <a:pt x="33983" y="52500"/>
                  <a:pt x="34727" y="52071"/>
                </a:cubicBezTo>
                <a:cubicBezTo>
                  <a:pt x="38703" y="49774"/>
                  <a:pt x="40686" y="46770"/>
                  <a:pt x="40698" y="43766"/>
                </a:cubicBezTo>
                <a:lnTo>
                  <a:pt x="40698" y="11754"/>
                </a:lnTo>
                <a:cubicBezTo>
                  <a:pt x="40698" y="8748"/>
                  <a:pt x="38703" y="5745"/>
                  <a:pt x="34728" y="3447"/>
                </a:cubicBezTo>
                <a:cubicBezTo>
                  <a:pt x="30758" y="1149"/>
                  <a:pt x="25551" y="0"/>
                  <a:pt x="20344" y="0"/>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38"/>
          <p:cNvSpPr/>
          <p:nvPr/>
        </p:nvSpPr>
        <p:spPr>
          <a:xfrm>
            <a:off x="1894853" y="8207691"/>
            <a:ext cx="347468" cy="183394"/>
          </a:xfrm>
          <a:custGeom>
            <a:rect b="b" l="l" r="r" t="t"/>
            <a:pathLst>
              <a:path extrusionOk="0" h="23497" w="40699">
                <a:moveTo>
                  <a:pt x="20343" y="1"/>
                </a:moveTo>
                <a:cubicBezTo>
                  <a:pt x="15135" y="1"/>
                  <a:pt x="9928" y="1150"/>
                  <a:pt x="5958" y="3448"/>
                </a:cubicBezTo>
                <a:cubicBezTo>
                  <a:pt x="1982" y="5733"/>
                  <a:pt x="1" y="8736"/>
                  <a:pt x="1" y="11753"/>
                </a:cubicBezTo>
                <a:cubicBezTo>
                  <a:pt x="1" y="14758"/>
                  <a:pt x="1982" y="17762"/>
                  <a:pt x="5958" y="20059"/>
                </a:cubicBezTo>
                <a:cubicBezTo>
                  <a:pt x="6691" y="20487"/>
                  <a:pt x="7461" y="20866"/>
                  <a:pt x="8268" y="21220"/>
                </a:cubicBezTo>
                <a:cubicBezTo>
                  <a:pt x="8320" y="21232"/>
                  <a:pt x="8370" y="21245"/>
                  <a:pt x="8407" y="21270"/>
                </a:cubicBezTo>
                <a:cubicBezTo>
                  <a:pt x="11953" y="22754"/>
                  <a:pt x="16141" y="23497"/>
                  <a:pt x="20327" y="23497"/>
                </a:cubicBezTo>
                <a:cubicBezTo>
                  <a:pt x="24189" y="23497"/>
                  <a:pt x="28051" y="22865"/>
                  <a:pt x="31407" y="21599"/>
                </a:cubicBezTo>
                <a:lnTo>
                  <a:pt x="31938" y="21409"/>
                </a:lnTo>
                <a:cubicBezTo>
                  <a:pt x="32088" y="21347"/>
                  <a:pt x="32228" y="21283"/>
                  <a:pt x="32367" y="21232"/>
                </a:cubicBezTo>
                <a:cubicBezTo>
                  <a:pt x="33187" y="20879"/>
                  <a:pt x="33983" y="20487"/>
                  <a:pt x="34727" y="20058"/>
                </a:cubicBezTo>
                <a:cubicBezTo>
                  <a:pt x="38703" y="17761"/>
                  <a:pt x="40686" y="14757"/>
                  <a:pt x="40698" y="11753"/>
                </a:cubicBezTo>
                <a:cubicBezTo>
                  <a:pt x="40698" y="8735"/>
                  <a:pt x="38703" y="5731"/>
                  <a:pt x="34727" y="3448"/>
                </a:cubicBezTo>
                <a:cubicBezTo>
                  <a:pt x="30757" y="1150"/>
                  <a:pt x="25550" y="1"/>
                  <a:pt x="20343" y="1"/>
                </a:cubicBezTo>
                <a:close/>
              </a:path>
            </a:pathLst>
          </a:custGeom>
          <a:solidFill>
            <a:srgbClr val="9DE2D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38"/>
          <p:cNvSpPr/>
          <p:nvPr/>
        </p:nvSpPr>
        <p:spPr>
          <a:xfrm>
            <a:off x="1894819" y="7956726"/>
            <a:ext cx="347442" cy="185681"/>
          </a:xfrm>
          <a:custGeom>
            <a:rect b="b" l="l" r="r" t="t"/>
            <a:pathLst>
              <a:path extrusionOk="0" h="23790" w="40696">
                <a:moveTo>
                  <a:pt x="20347" y="1"/>
                </a:moveTo>
                <a:cubicBezTo>
                  <a:pt x="17345" y="1"/>
                  <a:pt x="14343" y="431"/>
                  <a:pt x="11447" y="1292"/>
                </a:cubicBezTo>
                <a:cubicBezTo>
                  <a:pt x="3818" y="3562"/>
                  <a:pt x="2" y="7729"/>
                  <a:pt x="2" y="11895"/>
                </a:cubicBezTo>
                <a:cubicBezTo>
                  <a:pt x="1" y="16061"/>
                  <a:pt x="3817" y="20228"/>
                  <a:pt x="11447" y="22498"/>
                </a:cubicBezTo>
                <a:cubicBezTo>
                  <a:pt x="14343" y="23359"/>
                  <a:pt x="17346" y="23790"/>
                  <a:pt x="20349" y="23790"/>
                </a:cubicBezTo>
                <a:cubicBezTo>
                  <a:pt x="23352" y="23790"/>
                  <a:pt x="26354" y="23359"/>
                  <a:pt x="29250" y="22498"/>
                </a:cubicBezTo>
                <a:cubicBezTo>
                  <a:pt x="36880" y="20228"/>
                  <a:pt x="40695" y="16062"/>
                  <a:pt x="40696" y="11896"/>
                </a:cubicBezTo>
                <a:cubicBezTo>
                  <a:pt x="40696" y="7729"/>
                  <a:pt x="36880" y="3564"/>
                  <a:pt x="29250" y="1294"/>
                </a:cubicBezTo>
                <a:cubicBezTo>
                  <a:pt x="26354" y="432"/>
                  <a:pt x="23351" y="1"/>
                  <a:pt x="20347" y="1"/>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4" name="Google Shape;1594;p38"/>
          <p:cNvSpPr/>
          <p:nvPr/>
        </p:nvSpPr>
        <p:spPr>
          <a:xfrm>
            <a:off x="1862494" y="7726107"/>
            <a:ext cx="274370" cy="693185"/>
          </a:xfrm>
          <a:custGeom>
            <a:rect b="b" l="l" r="r" t="t"/>
            <a:pathLst>
              <a:path extrusionOk="0" h="88813" w="32137">
                <a:moveTo>
                  <a:pt x="13895" y="1"/>
                </a:moveTo>
                <a:lnTo>
                  <a:pt x="13895" y="11033"/>
                </a:lnTo>
                <a:cubicBezTo>
                  <a:pt x="13895" y="13320"/>
                  <a:pt x="12461" y="15324"/>
                  <a:pt x="10337" y="16172"/>
                </a:cubicBezTo>
                <a:cubicBezTo>
                  <a:pt x="9187" y="16630"/>
                  <a:pt x="8092" y="17153"/>
                  <a:pt x="7069" y="17744"/>
                </a:cubicBezTo>
                <a:cubicBezTo>
                  <a:pt x="2357" y="20464"/>
                  <a:pt x="0" y="24032"/>
                  <a:pt x="0" y="27598"/>
                </a:cubicBezTo>
                <a:lnTo>
                  <a:pt x="0" y="74889"/>
                </a:lnTo>
                <a:cubicBezTo>
                  <a:pt x="0" y="78455"/>
                  <a:pt x="2357" y="82022"/>
                  <a:pt x="7069" y="84744"/>
                </a:cubicBezTo>
                <a:cubicBezTo>
                  <a:pt x="11773" y="87460"/>
                  <a:pt x="17933" y="88812"/>
                  <a:pt x="24097" y="88812"/>
                </a:cubicBezTo>
                <a:cubicBezTo>
                  <a:pt x="26817" y="88812"/>
                  <a:pt x="29539" y="88549"/>
                  <a:pt x="32137" y="88022"/>
                </a:cubicBezTo>
                <a:lnTo>
                  <a:pt x="32137" y="88022"/>
                </a:lnTo>
                <a:cubicBezTo>
                  <a:pt x="30701" y="88121"/>
                  <a:pt x="29346" y="88168"/>
                  <a:pt x="28066" y="88168"/>
                </a:cubicBezTo>
                <a:cubicBezTo>
                  <a:pt x="11856" y="88168"/>
                  <a:pt x="7782" y="80613"/>
                  <a:pt x="7782" y="75037"/>
                </a:cubicBezTo>
                <a:lnTo>
                  <a:pt x="7782" y="29048"/>
                </a:lnTo>
                <a:cubicBezTo>
                  <a:pt x="7782" y="26087"/>
                  <a:pt x="8406" y="23841"/>
                  <a:pt x="11954" y="22044"/>
                </a:cubicBezTo>
                <a:cubicBezTo>
                  <a:pt x="19032" y="18459"/>
                  <a:pt x="19932" y="15563"/>
                  <a:pt x="19932" y="11930"/>
                </a:cubicBezTo>
                <a:lnTo>
                  <a:pt x="19932" y="1"/>
                </a:lnTo>
                <a:close/>
              </a:path>
            </a:pathLst>
          </a:custGeom>
          <a:solidFill>
            <a:srgbClr val="32186B">
              <a:alpha val="290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5" name="Google Shape;1595;p38"/>
          <p:cNvSpPr/>
          <p:nvPr/>
        </p:nvSpPr>
        <p:spPr>
          <a:xfrm>
            <a:off x="2072755" y="7578675"/>
            <a:ext cx="31495" cy="28793"/>
          </a:xfrm>
          <a:custGeom>
            <a:rect b="b" l="l" r="r" t="t"/>
            <a:pathLst>
              <a:path extrusionOk="0" h="3689" w="3689">
                <a:moveTo>
                  <a:pt x="1844" y="0"/>
                </a:moveTo>
                <a:cubicBezTo>
                  <a:pt x="827" y="0"/>
                  <a:pt x="1" y="826"/>
                  <a:pt x="1" y="1845"/>
                </a:cubicBezTo>
                <a:cubicBezTo>
                  <a:pt x="1" y="2862"/>
                  <a:pt x="827" y="3688"/>
                  <a:pt x="1844" y="3688"/>
                </a:cubicBezTo>
                <a:cubicBezTo>
                  <a:pt x="2863" y="3688"/>
                  <a:pt x="3689" y="2862"/>
                  <a:pt x="3689" y="1845"/>
                </a:cubicBezTo>
                <a:cubicBezTo>
                  <a:pt x="3689" y="826"/>
                  <a:pt x="2863" y="0"/>
                  <a:pt x="1844" y="0"/>
                </a:cubicBezTo>
                <a:close/>
              </a:path>
            </a:pathLst>
          </a:custGeom>
          <a:solidFill>
            <a:srgbClr val="3E65A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38"/>
          <p:cNvSpPr/>
          <p:nvPr/>
        </p:nvSpPr>
        <p:spPr>
          <a:xfrm>
            <a:off x="1957686" y="7642016"/>
            <a:ext cx="222129" cy="142668"/>
          </a:xfrm>
          <a:custGeom>
            <a:rect b="b" l="l" r="r" t="t"/>
            <a:pathLst>
              <a:path extrusionOk="0" h="18279" w="26018">
                <a:moveTo>
                  <a:pt x="13005" y="1"/>
                </a:moveTo>
                <a:cubicBezTo>
                  <a:pt x="9758" y="1"/>
                  <a:pt x="6509" y="698"/>
                  <a:pt x="3990" y="2095"/>
                </a:cubicBezTo>
                <a:cubicBezTo>
                  <a:pt x="3924" y="2124"/>
                  <a:pt x="3862" y="2158"/>
                  <a:pt x="3800" y="2196"/>
                </a:cubicBezTo>
                <a:cubicBezTo>
                  <a:pt x="1655" y="3433"/>
                  <a:pt x="417" y="5012"/>
                  <a:pt x="102" y="6640"/>
                </a:cubicBezTo>
                <a:cubicBezTo>
                  <a:pt x="26" y="6930"/>
                  <a:pt x="1" y="7220"/>
                  <a:pt x="1" y="7511"/>
                </a:cubicBezTo>
                <a:lnTo>
                  <a:pt x="1" y="10780"/>
                </a:lnTo>
                <a:cubicBezTo>
                  <a:pt x="1" y="11739"/>
                  <a:pt x="317" y="12698"/>
                  <a:pt x="948" y="13595"/>
                </a:cubicBezTo>
                <a:cubicBezTo>
                  <a:pt x="1579" y="14504"/>
                  <a:pt x="2538" y="15349"/>
                  <a:pt x="3800" y="16082"/>
                </a:cubicBezTo>
                <a:cubicBezTo>
                  <a:pt x="6344" y="17546"/>
                  <a:pt x="9674" y="18279"/>
                  <a:pt x="13001" y="18279"/>
                </a:cubicBezTo>
                <a:cubicBezTo>
                  <a:pt x="16329" y="18279"/>
                  <a:pt x="19655" y="17546"/>
                  <a:pt x="22192" y="16082"/>
                </a:cubicBezTo>
                <a:cubicBezTo>
                  <a:pt x="24743" y="14605"/>
                  <a:pt x="26018" y="12673"/>
                  <a:pt x="26005" y="10754"/>
                </a:cubicBezTo>
                <a:lnTo>
                  <a:pt x="26005" y="7536"/>
                </a:lnTo>
                <a:cubicBezTo>
                  <a:pt x="26005" y="7232"/>
                  <a:pt x="25979" y="6930"/>
                  <a:pt x="25904" y="6626"/>
                </a:cubicBezTo>
                <a:cubicBezTo>
                  <a:pt x="25589" y="5012"/>
                  <a:pt x="24339" y="3433"/>
                  <a:pt x="22192" y="2196"/>
                </a:cubicBezTo>
                <a:cubicBezTo>
                  <a:pt x="19656" y="733"/>
                  <a:pt x="16332" y="1"/>
                  <a:pt x="13005" y="1"/>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38"/>
          <p:cNvSpPr/>
          <p:nvPr/>
        </p:nvSpPr>
        <p:spPr>
          <a:xfrm>
            <a:off x="1957686" y="7658366"/>
            <a:ext cx="189473" cy="126316"/>
          </a:xfrm>
          <a:custGeom>
            <a:rect b="b" l="l" r="r" t="t"/>
            <a:pathLst>
              <a:path extrusionOk="0" h="16184" w="22193">
                <a:moveTo>
                  <a:pt x="3990" y="0"/>
                </a:moveTo>
                <a:cubicBezTo>
                  <a:pt x="3924" y="29"/>
                  <a:pt x="3860" y="63"/>
                  <a:pt x="3800" y="101"/>
                </a:cubicBezTo>
                <a:cubicBezTo>
                  <a:pt x="1655" y="1338"/>
                  <a:pt x="417" y="2917"/>
                  <a:pt x="101" y="4544"/>
                </a:cubicBezTo>
                <a:cubicBezTo>
                  <a:pt x="26" y="4835"/>
                  <a:pt x="1" y="5125"/>
                  <a:pt x="1" y="5416"/>
                </a:cubicBezTo>
                <a:lnTo>
                  <a:pt x="1" y="8685"/>
                </a:lnTo>
                <a:cubicBezTo>
                  <a:pt x="1" y="9644"/>
                  <a:pt x="316" y="10603"/>
                  <a:pt x="947" y="11500"/>
                </a:cubicBezTo>
                <a:cubicBezTo>
                  <a:pt x="1578" y="12409"/>
                  <a:pt x="2538" y="13254"/>
                  <a:pt x="3800" y="13987"/>
                </a:cubicBezTo>
                <a:cubicBezTo>
                  <a:pt x="6344" y="15451"/>
                  <a:pt x="9673" y="16184"/>
                  <a:pt x="13001" y="16184"/>
                </a:cubicBezTo>
                <a:cubicBezTo>
                  <a:pt x="16329" y="16184"/>
                  <a:pt x="19655" y="15451"/>
                  <a:pt x="22192" y="13987"/>
                </a:cubicBezTo>
                <a:lnTo>
                  <a:pt x="22192" y="13987"/>
                </a:lnTo>
                <a:cubicBezTo>
                  <a:pt x="20870" y="14508"/>
                  <a:pt x="19417" y="14745"/>
                  <a:pt x="18110" y="14745"/>
                </a:cubicBezTo>
                <a:cubicBezTo>
                  <a:pt x="15874" y="14745"/>
                  <a:pt x="14064" y="14053"/>
                  <a:pt x="14064" y="12914"/>
                </a:cubicBezTo>
                <a:lnTo>
                  <a:pt x="14064" y="8130"/>
                </a:lnTo>
                <a:cubicBezTo>
                  <a:pt x="14064" y="6237"/>
                  <a:pt x="14543" y="3358"/>
                  <a:pt x="11223" y="3358"/>
                </a:cubicBezTo>
                <a:cubicBezTo>
                  <a:pt x="8345" y="3358"/>
                  <a:pt x="5783" y="2159"/>
                  <a:pt x="3990"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38"/>
          <p:cNvSpPr/>
          <p:nvPr/>
        </p:nvSpPr>
        <p:spPr>
          <a:xfrm>
            <a:off x="1957669" y="7642023"/>
            <a:ext cx="222018" cy="117184"/>
          </a:xfrm>
          <a:custGeom>
            <a:rect b="b" l="l" r="r" t="t"/>
            <a:pathLst>
              <a:path extrusionOk="0" h="15014" w="26005">
                <a:moveTo>
                  <a:pt x="13003" y="0"/>
                </a:moveTo>
                <a:cubicBezTo>
                  <a:pt x="9554" y="0"/>
                  <a:pt x="6248" y="791"/>
                  <a:pt x="3808" y="2199"/>
                </a:cubicBezTo>
                <a:cubicBezTo>
                  <a:pt x="1370" y="3606"/>
                  <a:pt x="0" y="5516"/>
                  <a:pt x="0" y="7506"/>
                </a:cubicBezTo>
                <a:cubicBezTo>
                  <a:pt x="0" y="9497"/>
                  <a:pt x="1370" y="11407"/>
                  <a:pt x="3808" y="12815"/>
                </a:cubicBezTo>
                <a:cubicBezTo>
                  <a:pt x="6248" y="14223"/>
                  <a:pt x="9554" y="15013"/>
                  <a:pt x="13003" y="15013"/>
                </a:cubicBezTo>
                <a:cubicBezTo>
                  <a:pt x="16451" y="15013"/>
                  <a:pt x="19759" y="14223"/>
                  <a:pt x="22197" y="12815"/>
                </a:cubicBezTo>
                <a:cubicBezTo>
                  <a:pt x="24635" y="11407"/>
                  <a:pt x="26005" y="9497"/>
                  <a:pt x="26005" y="7506"/>
                </a:cubicBezTo>
                <a:cubicBezTo>
                  <a:pt x="26005" y="5516"/>
                  <a:pt x="24635" y="3606"/>
                  <a:pt x="22197" y="2199"/>
                </a:cubicBezTo>
                <a:cubicBezTo>
                  <a:pt x="19759" y="791"/>
                  <a:pt x="16451" y="0"/>
                  <a:pt x="13003" y="0"/>
                </a:cubicBezTo>
                <a:close/>
              </a:path>
            </a:pathLst>
          </a:custGeom>
          <a:solidFill>
            <a:srgbClr val="E2957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38"/>
          <p:cNvSpPr/>
          <p:nvPr/>
        </p:nvSpPr>
        <p:spPr>
          <a:xfrm>
            <a:off x="1957686" y="7564362"/>
            <a:ext cx="222129" cy="181021"/>
          </a:xfrm>
          <a:custGeom>
            <a:rect b="b" l="l" r="r" t="t"/>
            <a:pathLst>
              <a:path extrusionOk="0" h="23193" w="26018">
                <a:moveTo>
                  <a:pt x="13005" y="0"/>
                </a:moveTo>
                <a:cubicBezTo>
                  <a:pt x="9970" y="0"/>
                  <a:pt x="6933" y="611"/>
                  <a:pt x="4494" y="1833"/>
                </a:cubicBezTo>
                <a:cubicBezTo>
                  <a:pt x="4256" y="1946"/>
                  <a:pt x="4027" y="2073"/>
                  <a:pt x="3800" y="2200"/>
                </a:cubicBezTo>
                <a:cubicBezTo>
                  <a:pt x="1263" y="3664"/>
                  <a:pt x="1" y="5582"/>
                  <a:pt x="1" y="7513"/>
                </a:cubicBezTo>
                <a:lnTo>
                  <a:pt x="1" y="15706"/>
                </a:lnTo>
                <a:cubicBezTo>
                  <a:pt x="1" y="15997"/>
                  <a:pt x="26" y="16299"/>
                  <a:pt x="101" y="16590"/>
                </a:cubicBezTo>
                <a:cubicBezTo>
                  <a:pt x="228" y="17246"/>
                  <a:pt x="505" y="17903"/>
                  <a:pt x="947" y="18521"/>
                </a:cubicBezTo>
                <a:cubicBezTo>
                  <a:pt x="1592" y="19430"/>
                  <a:pt x="2538" y="20263"/>
                  <a:pt x="3800" y="20996"/>
                </a:cubicBezTo>
                <a:cubicBezTo>
                  <a:pt x="6338" y="22463"/>
                  <a:pt x="9655" y="23192"/>
                  <a:pt x="12976" y="23192"/>
                </a:cubicBezTo>
                <a:cubicBezTo>
                  <a:pt x="13339" y="23192"/>
                  <a:pt x="13702" y="23184"/>
                  <a:pt x="14064" y="23166"/>
                </a:cubicBezTo>
                <a:cubicBezTo>
                  <a:pt x="17016" y="23040"/>
                  <a:pt x="19921" y="22321"/>
                  <a:pt x="22192" y="21008"/>
                </a:cubicBezTo>
                <a:cubicBezTo>
                  <a:pt x="24339" y="19771"/>
                  <a:pt x="25589" y="18192"/>
                  <a:pt x="25904" y="16576"/>
                </a:cubicBezTo>
                <a:cubicBezTo>
                  <a:pt x="25979" y="16274"/>
                  <a:pt x="26005" y="15972"/>
                  <a:pt x="26005" y="15668"/>
                </a:cubicBezTo>
                <a:lnTo>
                  <a:pt x="26005" y="7538"/>
                </a:lnTo>
                <a:cubicBezTo>
                  <a:pt x="26018" y="5607"/>
                  <a:pt x="24743" y="3676"/>
                  <a:pt x="22192" y="2200"/>
                </a:cubicBezTo>
                <a:cubicBezTo>
                  <a:pt x="19658" y="734"/>
                  <a:pt x="16332" y="0"/>
                  <a:pt x="13005" y="0"/>
                </a:cubicBezTo>
                <a:close/>
              </a:path>
            </a:pathLst>
          </a:custGeom>
          <a:solidFill>
            <a:srgbClr val="F7D0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38"/>
          <p:cNvSpPr/>
          <p:nvPr/>
        </p:nvSpPr>
        <p:spPr>
          <a:xfrm>
            <a:off x="2008172" y="7425749"/>
            <a:ext cx="121036" cy="229170"/>
          </a:xfrm>
          <a:custGeom>
            <a:rect b="b" l="l" r="r" t="t"/>
            <a:pathLst>
              <a:path extrusionOk="0" h="29362" w="14177">
                <a:moveTo>
                  <a:pt x="7088" y="0"/>
                </a:moveTo>
                <a:cubicBezTo>
                  <a:pt x="3173" y="0"/>
                  <a:pt x="0" y="3175"/>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3484" y="27365"/>
                  <a:pt x="14175" y="26317"/>
                  <a:pt x="14175" y="25269"/>
                </a:cubicBezTo>
                <a:lnTo>
                  <a:pt x="14175" y="7088"/>
                </a:lnTo>
                <a:cubicBezTo>
                  <a:pt x="14176" y="3175"/>
                  <a:pt x="11002" y="0"/>
                  <a:pt x="7088" y="0"/>
                </a:cubicBezTo>
                <a:close/>
              </a:path>
            </a:pathLst>
          </a:custGeom>
          <a:solidFill>
            <a:srgbClr val="006D7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38"/>
          <p:cNvSpPr/>
          <p:nvPr/>
        </p:nvSpPr>
        <p:spPr>
          <a:xfrm>
            <a:off x="2008172" y="7425749"/>
            <a:ext cx="117689" cy="229170"/>
          </a:xfrm>
          <a:custGeom>
            <a:rect b="b" l="l" r="r" t="t"/>
            <a:pathLst>
              <a:path extrusionOk="0" h="29362" w="13785">
                <a:moveTo>
                  <a:pt x="7088" y="0"/>
                </a:moveTo>
                <a:cubicBezTo>
                  <a:pt x="3173" y="0"/>
                  <a:pt x="0" y="3173"/>
                  <a:pt x="0" y="7088"/>
                </a:cubicBezTo>
                <a:lnTo>
                  <a:pt x="0" y="25269"/>
                </a:lnTo>
                <a:cubicBezTo>
                  <a:pt x="0" y="26317"/>
                  <a:pt x="691" y="27365"/>
                  <a:pt x="2075" y="28164"/>
                </a:cubicBezTo>
                <a:cubicBezTo>
                  <a:pt x="3459" y="28963"/>
                  <a:pt x="5273" y="29362"/>
                  <a:pt x="7088" y="29362"/>
                </a:cubicBezTo>
                <a:cubicBezTo>
                  <a:pt x="8902" y="29362"/>
                  <a:pt x="10716" y="28963"/>
                  <a:pt x="12100" y="28164"/>
                </a:cubicBezTo>
                <a:cubicBezTo>
                  <a:pt x="12906" y="27697"/>
                  <a:pt x="13448" y="27144"/>
                  <a:pt x="13785" y="26559"/>
                </a:cubicBezTo>
                <a:lnTo>
                  <a:pt x="13785" y="26559"/>
                </a:lnTo>
                <a:cubicBezTo>
                  <a:pt x="13163" y="26977"/>
                  <a:pt x="11830" y="27707"/>
                  <a:pt x="10104" y="27707"/>
                </a:cubicBezTo>
                <a:cubicBezTo>
                  <a:pt x="9407" y="27707"/>
                  <a:pt x="8645" y="27588"/>
                  <a:pt x="7840" y="27281"/>
                </a:cubicBezTo>
                <a:cubicBezTo>
                  <a:pt x="4958" y="26180"/>
                  <a:pt x="4132" y="23415"/>
                  <a:pt x="4132" y="19595"/>
                </a:cubicBezTo>
                <a:lnTo>
                  <a:pt x="4132" y="7753"/>
                </a:lnTo>
                <a:cubicBezTo>
                  <a:pt x="4132" y="3959"/>
                  <a:pt x="6602" y="673"/>
                  <a:pt x="9241" y="673"/>
                </a:cubicBezTo>
                <a:cubicBezTo>
                  <a:pt x="9884" y="673"/>
                  <a:pt x="10537" y="868"/>
                  <a:pt x="11166" y="1297"/>
                </a:cubicBezTo>
                <a:cubicBezTo>
                  <a:pt x="9973" y="453"/>
                  <a:pt x="8549" y="0"/>
                  <a:pt x="7088" y="0"/>
                </a:cubicBezTo>
                <a:close/>
              </a:path>
            </a:pathLst>
          </a:custGeom>
          <a:solidFill>
            <a:srgbClr val="83C5B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38"/>
          <p:cNvSpPr txBox="1"/>
          <p:nvPr/>
        </p:nvSpPr>
        <p:spPr>
          <a:xfrm>
            <a:off x="3236575" y="7436025"/>
            <a:ext cx="37272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chemeClr val="dk1"/>
                </a:solidFill>
                <a:latin typeface="Mada"/>
                <a:ea typeface="Mada"/>
                <a:cs typeface="Mada"/>
                <a:sym typeface="Mada"/>
              </a:rPr>
              <a:t>Surgical intervention:</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Examination under anesthesia</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Incision into the are of greatest clinical concern.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If frankly gangrenous tissue is found or purulence is drained, the diagnosis of Fournier gangrene is established</a:t>
            </a:r>
            <a:endParaRPr sz="1200">
              <a:solidFill>
                <a:schemeClr val="dk1"/>
              </a:solidFill>
              <a:latin typeface="Mada"/>
              <a:ea typeface="Mada"/>
              <a:cs typeface="Mada"/>
              <a:sym typeface="Mada"/>
            </a:endParaRPr>
          </a:p>
        </p:txBody>
      </p:sp>
      <p:sp>
        <p:nvSpPr>
          <p:cNvPr id="1603" name="Google Shape;1603;p38"/>
          <p:cNvSpPr txBox="1"/>
          <p:nvPr/>
        </p:nvSpPr>
        <p:spPr>
          <a:xfrm>
            <a:off x="3204150" y="8802575"/>
            <a:ext cx="3759600" cy="3000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Once a diagnosis of Fournier's gangrene is established, all necrotic tissue must be excised</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(you need to remove “debri” everything that is infected, even if you reached the muscles or deeper, do the same each one or two days until you make sure you have removed everything, then do muscle and skin grafting)</a:t>
            </a:r>
            <a:endParaRPr sz="1200">
              <a:solidFill>
                <a:srgbClr val="6AA84F"/>
              </a:solidFill>
              <a:latin typeface="Mada"/>
              <a:ea typeface="Mada"/>
              <a:cs typeface="Mada"/>
              <a:sym typeface="Mada"/>
            </a:endParaRPr>
          </a:p>
        </p:txBody>
      </p:sp>
      <p:grpSp>
        <p:nvGrpSpPr>
          <p:cNvPr id="1604" name="Google Shape;1604;p38"/>
          <p:cNvGrpSpPr/>
          <p:nvPr/>
        </p:nvGrpSpPr>
        <p:grpSpPr>
          <a:xfrm>
            <a:off x="2921124" y="6449932"/>
            <a:ext cx="334138" cy="413480"/>
            <a:chOff x="4960900" y="2433225"/>
            <a:chExt cx="48525" cy="60050"/>
          </a:xfrm>
        </p:grpSpPr>
        <p:sp>
          <p:nvSpPr>
            <p:cNvPr id="1605" name="Google Shape;1605;p3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3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07" name="Google Shape;1607;p38"/>
          <p:cNvGrpSpPr/>
          <p:nvPr/>
        </p:nvGrpSpPr>
        <p:grpSpPr>
          <a:xfrm>
            <a:off x="2921124" y="7885169"/>
            <a:ext cx="334138" cy="413480"/>
            <a:chOff x="4960900" y="2433225"/>
            <a:chExt cx="48525" cy="60050"/>
          </a:xfrm>
        </p:grpSpPr>
        <p:sp>
          <p:nvSpPr>
            <p:cNvPr id="1608" name="Google Shape;1608;p3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3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10" name="Google Shape;1610;p38"/>
          <p:cNvGrpSpPr/>
          <p:nvPr/>
        </p:nvGrpSpPr>
        <p:grpSpPr>
          <a:xfrm>
            <a:off x="2921124" y="9320419"/>
            <a:ext cx="334138" cy="413480"/>
            <a:chOff x="4960900" y="2433225"/>
            <a:chExt cx="48525" cy="60050"/>
          </a:xfrm>
        </p:grpSpPr>
        <p:sp>
          <p:nvSpPr>
            <p:cNvPr id="1611" name="Google Shape;1611;p38"/>
            <p:cNvSpPr/>
            <p:nvPr/>
          </p:nvSpPr>
          <p:spPr>
            <a:xfrm>
              <a:off x="4974225" y="2433225"/>
              <a:ext cx="35200" cy="60050"/>
            </a:xfrm>
            <a:custGeom>
              <a:rect b="b" l="l" r="r" t="t"/>
              <a:pathLst>
                <a:path extrusionOk="0" h="2402" w="1408">
                  <a:moveTo>
                    <a:pt x="102" y="0"/>
                  </a:moveTo>
                  <a:lnTo>
                    <a:pt x="95" y="7"/>
                  </a:lnTo>
                  <a:lnTo>
                    <a:pt x="1112" y="1154"/>
                  </a:lnTo>
                  <a:lnTo>
                    <a:pt x="1" y="2402"/>
                  </a:lnTo>
                  <a:lnTo>
                    <a:pt x="297" y="2402"/>
                  </a:lnTo>
                  <a:lnTo>
                    <a:pt x="1407" y="1154"/>
                  </a:lnTo>
                  <a:lnTo>
                    <a:pt x="383"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38"/>
            <p:cNvSpPr/>
            <p:nvPr/>
          </p:nvSpPr>
          <p:spPr>
            <a:xfrm>
              <a:off x="4960900" y="2433225"/>
              <a:ext cx="35175" cy="60050"/>
            </a:xfrm>
            <a:custGeom>
              <a:rect b="b" l="l" r="r" t="t"/>
              <a:pathLst>
                <a:path extrusionOk="0" h="2402" w="1407">
                  <a:moveTo>
                    <a:pt x="108" y="0"/>
                  </a:moveTo>
                  <a:lnTo>
                    <a:pt x="94" y="7"/>
                  </a:lnTo>
                  <a:lnTo>
                    <a:pt x="1111" y="1154"/>
                  </a:lnTo>
                  <a:lnTo>
                    <a:pt x="0" y="2402"/>
                  </a:lnTo>
                  <a:lnTo>
                    <a:pt x="296" y="2402"/>
                  </a:lnTo>
                  <a:lnTo>
                    <a:pt x="1407" y="1154"/>
                  </a:lnTo>
                  <a:lnTo>
                    <a:pt x="390" y="0"/>
                  </a:lnTo>
                  <a:close/>
                </a:path>
              </a:pathLst>
            </a:cu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6" name="Shape 1616"/>
        <p:cNvGrpSpPr/>
        <p:nvPr/>
      </p:nvGrpSpPr>
      <p:grpSpPr>
        <a:xfrm>
          <a:off x="0" y="0"/>
          <a:ext cx="0" cy="0"/>
          <a:chOff x="0" y="0"/>
          <a:chExt cx="0" cy="0"/>
        </a:xfrm>
      </p:grpSpPr>
      <p:sp>
        <p:nvSpPr>
          <p:cNvPr id="1617" name="Google Shape;1617;p3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39"/>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619" name="Google Shape;1619;p39"/>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1620" name="Google Shape;1620;p39"/>
          <p:cNvSpPr/>
          <p:nvPr/>
        </p:nvSpPr>
        <p:spPr>
          <a:xfrm>
            <a:off x="74475" y="1014125"/>
            <a:ext cx="7440600" cy="90450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1" name="Google Shape;1621;p39"/>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622" name="Google Shape;1622;p39"/>
          <p:cNvSpPr txBox="1"/>
          <p:nvPr/>
        </p:nvSpPr>
        <p:spPr>
          <a:xfrm>
            <a:off x="545275" y="1377850"/>
            <a:ext cx="6336300" cy="868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Q1:What are the causes of decreased urine output?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Hypovolemia, urinary retention, Foley catheter malfunction, cardiac failure, MI, acute tubular necrosis (ATN), ureteral/urethral injury, abdominal compartment syndrome, sepsis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 How do you act initially in a case of decreased urine output?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Examine, vital signs, check or place Foley catheter, irrigate Foley catheter, IV fluid bolus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Q3: A 77-year-old man s/p laparoscopic cholecystomy returns to the clinic with a palpable lower abdominal mass, confusion, and weak urine stream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Urinary retention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Q4: What are the causes of hematuria?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Bladder cancer, trauma, UTI, cystitis from chemotherapy or radiation, stones, kidney lesion, BPH</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Q5: What is the most common cause of severe gross hematuria without trauma or chemotherapy/radiation?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Bladder cancer</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Q6: What is testicular torsion?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Torsion (twist) of the spermatic cord, resulting in venous outflow obstruction, and subsequent arterial occlusion → infarction of the testicl</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Q6: What is the classic history of testicular torsion ?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Acute onset of scrotal pain usually after vigorous activity or minor trauma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Q7: What is a “bell clapper” deformity?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Bilateral nonattachment of the testicles by the gubernaculum to the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scrotum (free like the clappers of a bell)</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Q8: What are the signs?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Very tender, swollen, elevated testicle; nonillumination; absence of cremasteric reflex</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Q9: How is the diagnosis made?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Surgical exploration, U/S (solid mass) and Doppler flow study</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Q10: What is the treatment?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Surgical detorsion and bilateral orchiopexy to the scrotum</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Q11: How much time is available from the onset of symptoms to detorse the testicle?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&lt;6 hours will bring about the best results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Q12: What is Epididymitis ? What are the signs/symptoms?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Infection of the epididymis, Swollen, tender testicle; dysuria; scrotal ache/pain; fever; chills; scrotal mass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Q13: What are the common bugs in the following types of patients: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Elderly patients/children? Escherichia coli</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83C5BE"/>
                </a:solidFill>
                <a:latin typeface="Mada"/>
                <a:ea typeface="Mada"/>
                <a:cs typeface="Mada"/>
                <a:sym typeface="Mada"/>
              </a:rPr>
              <a:t>Young men?  STD bacteria: Gonorrhea, chlamydia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Q14:  What is the workup?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U/A, urine culture, swab if STD suspected, ± U/S with Doppler or nuclear study to rule out torsion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Q15: What is the treatment?</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Lora"/>
                <a:ea typeface="Lora"/>
                <a:cs typeface="Lora"/>
                <a:sym typeface="Lora"/>
              </a:rPr>
              <a:t>Answer: Antibiotics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Lora"/>
              <a:ea typeface="Lora"/>
              <a:cs typeface="Lora"/>
              <a:sym typeface="Lora"/>
            </a:endParaRPr>
          </a:p>
          <a:p>
            <a:pPr indent="0" lvl="0" marL="0" rtl="0" algn="l">
              <a:spcBef>
                <a:spcPts val="0"/>
              </a:spcBef>
              <a:spcAft>
                <a:spcPts val="0"/>
              </a:spcAft>
              <a:buClr>
                <a:srgbClr val="000000"/>
              </a:buClr>
              <a:buSzPts val="1100"/>
              <a:buFont typeface="Arial"/>
              <a:buNone/>
            </a:pPr>
            <a:r>
              <a:t/>
            </a:r>
            <a:endParaRPr sz="1000">
              <a:solidFill>
                <a:srgbClr val="83C5BE"/>
              </a:solidFill>
              <a:latin typeface="Mada"/>
              <a:ea typeface="Mada"/>
              <a:cs typeface="Mada"/>
              <a:sym typeface="Mada"/>
            </a:endParaRPr>
          </a:p>
        </p:txBody>
      </p:sp>
      <p:pic>
        <p:nvPicPr>
          <p:cNvPr id="1623" name="Google Shape;1623;p39"/>
          <p:cNvPicPr preferRelativeResize="0"/>
          <p:nvPr/>
        </p:nvPicPr>
        <p:blipFill>
          <a:blip r:embed="rId3">
            <a:alphaModFix/>
          </a:blip>
          <a:stretch>
            <a:fillRect/>
          </a:stretch>
        </p:blipFill>
        <p:spPr>
          <a:xfrm>
            <a:off x="4794133" y="5333113"/>
            <a:ext cx="657272" cy="711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7" name="Shape 1627"/>
        <p:cNvGrpSpPr/>
        <p:nvPr/>
      </p:nvGrpSpPr>
      <p:grpSpPr>
        <a:xfrm>
          <a:off x="0" y="0"/>
          <a:ext cx="0" cy="0"/>
          <a:chOff x="0" y="0"/>
          <a:chExt cx="0" cy="0"/>
        </a:xfrm>
      </p:grpSpPr>
      <p:sp>
        <p:nvSpPr>
          <p:cNvPr id="1628" name="Google Shape;1628;p4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40"/>
          <p:cNvSpPr txBox="1"/>
          <p:nvPr/>
        </p:nvSpPr>
        <p:spPr>
          <a:xfrm>
            <a:off x="1061300" y="160600"/>
            <a:ext cx="5525700" cy="61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latin typeface="Lora"/>
                <a:ea typeface="Lora"/>
                <a:cs typeface="Lora"/>
                <a:sym typeface="Lora"/>
              </a:rPr>
              <a:t>Summary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b="1" sz="2200">
              <a:solidFill>
                <a:srgbClr val="006D77"/>
              </a:solidFill>
              <a:latin typeface="Lora"/>
              <a:ea typeface="Lora"/>
              <a:cs typeface="Lora"/>
              <a:sym typeface="Lora"/>
            </a:endParaRPr>
          </a:p>
          <a:p>
            <a:pPr indent="0" lvl="0" marL="0" rtl="0" algn="ctr">
              <a:spcBef>
                <a:spcPts val="0"/>
              </a:spcBef>
              <a:spcAft>
                <a:spcPts val="0"/>
              </a:spcAft>
              <a:buNone/>
            </a:pPr>
            <a:r>
              <a:t/>
            </a:r>
            <a:endParaRPr sz="2200"/>
          </a:p>
        </p:txBody>
      </p:sp>
      <p:cxnSp>
        <p:nvCxnSpPr>
          <p:cNvPr id="1630" name="Google Shape;1630;p40"/>
          <p:cNvCxnSpPr/>
          <p:nvPr/>
        </p:nvCxnSpPr>
        <p:spPr>
          <a:xfrm>
            <a:off x="2458075" y="677550"/>
            <a:ext cx="2880000" cy="3900"/>
          </a:xfrm>
          <a:prstGeom prst="straightConnector1">
            <a:avLst/>
          </a:prstGeom>
          <a:noFill/>
          <a:ln cap="flat" cmpd="sng" w="19050">
            <a:solidFill>
              <a:srgbClr val="83C5BE"/>
            </a:solidFill>
            <a:prstDash val="solid"/>
            <a:round/>
            <a:headEnd len="med" w="med" type="oval"/>
            <a:tailEnd len="med" w="med" type="oval"/>
          </a:ln>
        </p:spPr>
      </p:cxnSp>
      <p:sp>
        <p:nvSpPr>
          <p:cNvPr id="1631" name="Google Shape;1631;p40"/>
          <p:cNvSpPr/>
          <p:nvPr/>
        </p:nvSpPr>
        <p:spPr>
          <a:xfrm>
            <a:off x="74475" y="1014125"/>
            <a:ext cx="7440600" cy="92895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40"/>
          <p:cNvSpPr txBox="1"/>
          <p:nvPr/>
        </p:nvSpPr>
        <p:spPr>
          <a:xfrm>
            <a:off x="621951" y="698500"/>
            <a:ext cx="1682400" cy="3006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Recall</a:t>
            </a:r>
            <a:endParaRPr sz="2400">
              <a:solidFill>
                <a:srgbClr val="E29578"/>
              </a:solidFill>
              <a:latin typeface="Lora"/>
              <a:ea typeface="Lora"/>
              <a:cs typeface="Lora"/>
              <a:sym typeface="Lora"/>
            </a:endParaRPr>
          </a:p>
        </p:txBody>
      </p:sp>
      <p:sp>
        <p:nvSpPr>
          <p:cNvPr id="1633" name="Google Shape;1633;p40"/>
          <p:cNvSpPr txBox="1"/>
          <p:nvPr/>
        </p:nvSpPr>
        <p:spPr>
          <a:xfrm>
            <a:off x="545275" y="1073050"/>
            <a:ext cx="6336300" cy="4527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Q16: What is the incidence of calculus diseases?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1 in 10 people will have stones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Q17: What are the risk factors? </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 Poor fluid intake, IBD, hypercalcemia (“CHIMPANZEES”), renal tubular acidosis, small bowel bypass</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Q18: What are the four types of stones?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Answer:1. Calcium oxalate/calcium PO 4(75%)—secondary to hypercalciuria (↑ intestinal absorption, ↓ renal reabsorption, ↑ bone reabsorption)</a:t>
            </a:r>
            <a:endParaRPr sz="1000">
              <a:solidFill>
                <a:srgbClr val="83C5BE"/>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2. Struvite (MgAmPh) (15%)—infection stones; seen in UTI with urea-splitting</a:t>
            </a:r>
            <a:endParaRPr sz="1000">
              <a:solidFill>
                <a:srgbClr val="83C5BE"/>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bacteria (</a:t>
            </a:r>
            <a:r>
              <a:rPr i="1" lang="en-GB" sz="1000">
                <a:solidFill>
                  <a:srgbClr val="83C5BE"/>
                </a:solidFill>
                <a:latin typeface="Mada"/>
                <a:ea typeface="Mada"/>
                <a:cs typeface="Mada"/>
                <a:sym typeface="Mada"/>
              </a:rPr>
              <a:t>Proteus</a:t>
            </a:r>
            <a:r>
              <a:rPr lang="en-GB" sz="1000">
                <a:solidFill>
                  <a:srgbClr val="83C5BE"/>
                </a:solidFill>
                <a:latin typeface="Mada"/>
                <a:ea typeface="Mada"/>
                <a:cs typeface="Mada"/>
                <a:sym typeface="Mada"/>
              </a:rPr>
              <a:t>); may cause staghorn calculi; high urine pH</a:t>
            </a:r>
            <a:endParaRPr sz="1000">
              <a:solidFill>
                <a:srgbClr val="83C5BE"/>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3. Uric acid (7%)—stones are radiolucent (Think: </a:t>
            </a:r>
            <a:r>
              <a:rPr b="1" lang="en-GB" sz="1000">
                <a:solidFill>
                  <a:srgbClr val="83C5BE"/>
                </a:solidFill>
                <a:latin typeface="Mada"/>
                <a:ea typeface="Mada"/>
                <a:cs typeface="Mada"/>
                <a:sym typeface="Mada"/>
              </a:rPr>
              <a:t>U</a:t>
            </a:r>
            <a:r>
              <a:rPr lang="en-GB" sz="1000">
                <a:solidFill>
                  <a:srgbClr val="83C5BE"/>
                </a:solidFill>
                <a:latin typeface="Mada"/>
                <a:ea typeface="Mada"/>
                <a:cs typeface="Mada"/>
                <a:sym typeface="Mada"/>
              </a:rPr>
              <a:t>ric = </a:t>
            </a:r>
            <a:r>
              <a:rPr b="1" lang="en-GB" sz="1000">
                <a:solidFill>
                  <a:srgbClr val="83C5BE"/>
                </a:solidFill>
                <a:latin typeface="Mada"/>
                <a:ea typeface="Mada"/>
                <a:cs typeface="Mada"/>
                <a:sym typeface="Mada"/>
              </a:rPr>
              <a:t>U</a:t>
            </a:r>
            <a:r>
              <a:rPr lang="en-GB" sz="1000">
                <a:solidFill>
                  <a:srgbClr val="83C5BE"/>
                </a:solidFill>
                <a:latin typeface="Mada"/>
                <a:ea typeface="Mada"/>
                <a:cs typeface="Mada"/>
                <a:sym typeface="Mada"/>
              </a:rPr>
              <a:t>nseen); seen in gout,</a:t>
            </a:r>
            <a:endParaRPr sz="1000">
              <a:solidFill>
                <a:srgbClr val="83C5BE"/>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 Lesch–Nyhan, chronic diarrhea, cancer; low urine pH</a:t>
            </a:r>
            <a:endParaRPr sz="1000">
              <a:solidFill>
                <a:srgbClr val="83C5BE"/>
              </a:solidFill>
              <a:latin typeface="Mada"/>
              <a:ea typeface="Mada"/>
              <a:cs typeface="Mada"/>
              <a:sym typeface="Mada"/>
            </a:endParaRPr>
          </a:p>
          <a:p>
            <a:pPr indent="0" lvl="0" marL="0" rtl="0" algn="l">
              <a:lnSpc>
                <a:spcPct val="115000"/>
              </a:lnSpc>
              <a:spcBef>
                <a:spcPts val="0"/>
              </a:spcBef>
              <a:spcAft>
                <a:spcPts val="0"/>
              </a:spcAft>
              <a:buClr>
                <a:schemeClr val="dk1"/>
              </a:buClr>
              <a:buSzPts val="1100"/>
              <a:buFont typeface="Arial"/>
              <a:buNone/>
            </a:pPr>
            <a:r>
              <a:rPr lang="en-GB" sz="1000">
                <a:solidFill>
                  <a:srgbClr val="83C5BE"/>
                </a:solidFill>
                <a:latin typeface="Mada"/>
                <a:ea typeface="Mada"/>
                <a:cs typeface="Mada"/>
                <a:sym typeface="Mada"/>
              </a:rPr>
              <a:t>4. Cystine (1%)—genetic predisposition</a:t>
            </a:r>
            <a:endParaRPr sz="1000">
              <a:solidFill>
                <a:srgbClr val="83C5BE"/>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Q19: What type of stones is not seen on AXR? Uric acid (Think: Uric = Unseen)</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What stone is associated with UTIs? Struvite stones (Think: Struvite = Sepsis</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What stones are seen in IBD/bowel bypass? Calcium oxalate</a:t>
            </a:r>
            <a:endParaRPr sz="1000">
              <a:solidFill>
                <a:srgbClr val="006D77"/>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sz="1000">
              <a:solidFill>
                <a:srgbClr val="83C5BE"/>
              </a:solidFill>
              <a:latin typeface="Lora"/>
              <a:ea typeface="Lora"/>
              <a:cs typeface="Lora"/>
              <a:sym typeface="Lora"/>
            </a:endParaRPr>
          </a:p>
          <a:p>
            <a:pPr indent="0" lvl="0" marL="0" rtl="0" algn="l">
              <a:spcBef>
                <a:spcPts val="0"/>
              </a:spcBef>
              <a:spcAft>
                <a:spcPts val="0"/>
              </a:spcAft>
              <a:buClr>
                <a:schemeClr val="dk1"/>
              </a:buClr>
              <a:buSzPts val="1100"/>
              <a:buFont typeface="Arial"/>
              <a:buNone/>
            </a:pPr>
            <a:r>
              <a:rPr lang="en-GB" sz="1000">
                <a:solidFill>
                  <a:srgbClr val="006D77"/>
                </a:solidFill>
                <a:latin typeface="Lora"/>
                <a:ea typeface="Lora"/>
                <a:cs typeface="Lora"/>
                <a:sym typeface="Lora"/>
              </a:rPr>
              <a:t>Q20: What is the significance of hematuria and pyuria?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Answer:Stone with concomitant infection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Q21: What are the classic findings/symptoms?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 Flank pain, stone on AXR, hematuria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Q22: Diagnosis?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KUB (90% radiopaque), IVP, urinalysis and culture, BUN/Cr, CBC</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Q23: Treatment?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Narcotics for pain, vigorous hydration, observation Further options: ESWL (lithotripsy), ureteroscopy, percutaneous lithotripsy, open  surgery; metabolic workup for recurrence</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Q24: What are the indications for intervention?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Urinary tract obstruction Persistent infection, Impaired renal function.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Q25: What are the three common sites of obstruction?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1. UreteroPelvic Junction (UPJ) 2. UreteroVesicular junction (UVJ) 3. Intersection of the ureter and the iliac vessels</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006D77"/>
                </a:solidFill>
                <a:latin typeface="Lora"/>
                <a:ea typeface="Lora"/>
                <a:cs typeface="Lora"/>
                <a:sym typeface="Lora"/>
              </a:rPr>
              <a:t>Q26: What is priapism?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Persistent penile erection</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Q27: What are its causes?</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 Low flow: leukemia, drugs (e.g., prazosin), sickle-cell disease, erectile  dysfunction treatment gone wrong High flow: pudendal artery fistula, usually from trauma</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rPr lang="en-GB" sz="1000">
                <a:solidFill>
                  <a:srgbClr val="006D77"/>
                </a:solidFill>
                <a:latin typeface="Lora"/>
                <a:ea typeface="Lora"/>
                <a:cs typeface="Lora"/>
                <a:sym typeface="Lora"/>
              </a:rPr>
              <a:t>Q28: What is first line treatment? </a:t>
            </a:r>
            <a:endParaRPr sz="1000">
              <a:solidFill>
                <a:srgbClr val="006D77"/>
              </a:solidFill>
              <a:latin typeface="Lora"/>
              <a:ea typeface="Lora"/>
              <a:cs typeface="Lora"/>
              <a:sym typeface="Lora"/>
            </a:endParaRPr>
          </a:p>
          <a:p>
            <a:pPr indent="0" lvl="0" marL="0" rtl="0" algn="l">
              <a:spcBef>
                <a:spcPts val="0"/>
              </a:spcBef>
              <a:spcAft>
                <a:spcPts val="0"/>
              </a:spcAft>
              <a:buNone/>
            </a:pPr>
            <a:r>
              <a:rPr lang="en-GB" sz="1000">
                <a:solidFill>
                  <a:srgbClr val="83C5BE"/>
                </a:solidFill>
                <a:latin typeface="Mada"/>
                <a:ea typeface="Mada"/>
                <a:cs typeface="Mada"/>
                <a:sym typeface="Mada"/>
              </a:rPr>
              <a:t>Answer </a:t>
            </a:r>
            <a:r>
              <a:rPr lang="en-GB" sz="1000">
                <a:solidFill>
                  <a:srgbClr val="006D77"/>
                </a:solidFill>
                <a:latin typeface="Lora"/>
                <a:ea typeface="Lora"/>
                <a:cs typeface="Lora"/>
                <a:sym typeface="Lora"/>
              </a:rPr>
              <a:t>1. Aspiration of blood from corporus cavernosum 2. α-Adrenergic agent</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006D77"/>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Mada"/>
              <a:ea typeface="Mada"/>
              <a:cs typeface="Mada"/>
              <a:sym typeface="Mada"/>
            </a:endParaRPr>
          </a:p>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None/>
            </a:pPr>
            <a:r>
              <a:t/>
            </a:r>
            <a:endParaRPr sz="1000">
              <a:solidFill>
                <a:srgbClr val="83C5BE"/>
              </a:solidFill>
              <a:latin typeface="Lora"/>
              <a:ea typeface="Lora"/>
              <a:cs typeface="Lora"/>
              <a:sym typeface="Lora"/>
            </a:endParaRPr>
          </a:p>
          <a:p>
            <a:pPr indent="0" lvl="0" marL="0" rtl="0" algn="l">
              <a:spcBef>
                <a:spcPts val="0"/>
              </a:spcBef>
              <a:spcAft>
                <a:spcPts val="0"/>
              </a:spcAft>
              <a:buClr>
                <a:srgbClr val="000000"/>
              </a:buClr>
              <a:buSzPts val="1100"/>
              <a:buFont typeface="Arial"/>
              <a:buNone/>
            </a:pPr>
            <a:r>
              <a:t/>
            </a:r>
            <a:endParaRPr sz="1000">
              <a:solidFill>
                <a:srgbClr val="83C5BE"/>
              </a:solidFill>
              <a:latin typeface="Mada"/>
              <a:ea typeface="Mada"/>
              <a:cs typeface="Mada"/>
              <a:sym typeface="Mad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7" name="Shape 1637"/>
        <p:cNvGrpSpPr/>
        <p:nvPr/>
      </p:nvGrpSpPr>
      <p:grpSpPr>
        <a:xfrm>
          <a:off x="0" y="0"/>
          <a:ext cx="0" cy="0"/>
          <a:chOff x="0" y="0"/>
          <a:chExt cx="0" cy="0"/>
        </a:xfrm>
      </p:grpSpPr>
      <p:sp>
        <p:nvSpPr>
          <p:cNvPr id="1638" name="Google Shape;1638;p41"/>
          <p:cNvSpPr/>
          <p:nvPr/>
        </p:nvSpPr>
        <p:spPr>
          <a:xfrm rot="10800000">
            <a:off x="75" y="-9519"/>
            <a:ext cx="75891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aphicFrame>
        <p:nvGraphicFramePr>
          <p:cNvPr id="1639" name="Google Shape;1639;p41"/>
          <p:cNvGraphicFramePr/>
          <p:nvPr/>
        </p:nvGraphicFramePr>
        <p:xfrm>
          <a:off x="538841" y="4988560"/>
          <a:ext cx="3000000" cy="3000000"/>
        </p:xfrm>
        <a:graphic>
          <a:graphicData uri="http://schemas.openxmlformats.org/drawingml/2006/table">
            <a:tbl>
              <a:tblPr>
                <a:noFill/>
                <a:tableStyleId>{66FF8BA5-E709-430E-A50A-E8DE8A446EC3}</a:tableStyleId>
              </a:tblPr>
              <a:tblGrid>
                <a:gridCol w="3318000"/>
                <a:gridCol w="3318000"/>
              </a:tblGrid>
              <a:tr h="352600">
                <a:tc>
                  <a:txBody>
                    <a:bodyPr/>
                    <a:lstStyle/>
                    <a:p>
                      <a:pPr indent="0" lvl="0" marL="0" marR="0" rtl="0" algn="ctr">
                        <a:lnSpc>
                          <a:spcPct val="115000"/>
                        </a:lnSpc>
                        <a:spcBef>
                          <a:spcPts val="0"/>
                        </a:spcBef>
                        <a:spcAft>
                          <a:spcPts val="0"/>
                        </a:spcAft>
                        <a:buClr>
                          <a:schemeClr val="dk1"/>
                        </a:buClr>
                        <a:buSzPts val="1100"/>
                        <a:buFont typeface="Arial"/>
                        <a:buNone/>
                      </a:pPr>
                      <a:r>
                        <a:rPr b="1" lang="en-GB" u="none" cap="none" strike="noStrike">
                          <a:solidFill>
                            <a:srgbClr val="E29578"/>
                          </a:solidFill>
                          <a:latin typeface="Lora"/>
                          <a:ea typeface="Lora"/>
                          <a:cs typeface="Lora"/>
                          <a:sym typeface="Lora"/>
                        </a:rPr>
                        <a:t>3a-Acute Urinary Retention​​ </a:t>
                      </a:r>
                      <a:endParaRPr b="1" u="none" cap="none" strike="noStrike">
                        <a:solidFill>
                          <a:srgbClr val="E29578"/>
                        </a:solidFill>
                        <a:latin typeface="Lora"/>
                        <a:ea typeface="Lora"/>
                        <a:cs typeface="Lora"/>
                        <a:sym typeface="Lor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c>
                  <a:txBody>
                    <a:bodyPr/>
                    <a:lstStyle/>
                    <a:p>
                      <a:pPr indent="0" lvl="0" marL="0" marR="0" rtl="0" algn="ctr">
                        <a:lnSpc>
                          <a:spcPct val="115000"/>
                        </a:lnSpc>
                        <a:spcBef>
                          <a:spcPts val="0"/>
                        </a:spcBef>
                        <a:spcAft>
                          <a:spcPts val="0"/>
                        </a:spcAft>
                        <a:buClr>
                          <a:schemeClr val="dk1"/>
                        </a:buClr>
                        <a:buSzPts val="1100"/>
                        <a:buFont typeface="Arial"/>
                        <a:buNone/>
                      </a:pPr>
                      <a:r>
                        <a:rPr b="1" lang="en-GB" u="none" cap="none" strike="noStrike">
                          <a:solidFill>
                            <a:srgbClr val="E29578"/>
                          </a:solidFill>
                          <a:latin typeface="Lora"/>
                          <a:ea typeface="Lora"/>
                          <a:cs typeface="Lora"/>
                          <a:sym typeface="Lora"/>
                        </a:rPr>
                        <a:t>3b-Chronic Urinary Retention​​</a:t>
                      </a:r>
                      <a:endParaRPr b="1" u="none" cap="none" strike="noStrike">
                        <a:solidFill>
                          <a:srgbClr val="E29578"/>
                        </a:solidFill>
                        <a:latin typeface="Lora"/>
                        <a:ea typeface="Lora"/>
                        <a:cs typeface="Lora"/>
                        <a:sym typeface="Lor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solidFill>
                      <a:srgbClr val="FFDDD2"/>
                    </a:solidFill>
                  </a:tcPr>
                </a:tc>
              </a:tr>
              <a:tr h="131700">
                <a:tc rowSpan="5">
                  <a:txBody>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Painful ​</a:t>
                      </a:r>
                      <a:r>
                        <a:rPr b="1" i="1" lang="en-GB" sz="1000">
                          <a:solidFill>
                            <a:schemeClr val="dk1"/>
                          </a:solidFill>
                          <a:latin typeface="Mada"/>
                          <a:ea typeface="Mada"/>
                          <a:cs typeface="Mada"/>
                          <a:sym typeface="Mada"/>
                        </a:rPr>
                        <a:t>inability</a:t>
                      </a:r>
                      <a:r>
                        <a:rPr lang="en-GB" sz="1000">
                          <a:solidFill>
                            <a:schemeClr val="dk1"/>
                          </a:solidFill>
                          <a:latin typeface="Mada"/>
                          <a:ea typeface="Mada"/>
                          <a:cs typeface="Mada"/>
                          <a:sym typeface="Mada"/>
                        </a:rPr>
                        <a:t>​​ to void</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Caused mainly by BPH. In children main cause is constipation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Initial management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give the patient analgesic</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urethral catheterization.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Late management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Treating the underlying cause.</a:t>
                      </a:r>
                      <a:endParaRPr sz="1000">
                        <a:solidFill>
                          <a:srgbClr val="FF0000"/>
                        </a:solidFill>
                        <a:highlight>
                          <a:srgbClr val="FFFFFF"/>
                        </a:highlight>
                        <a:latin typeface="Mada"/>
                        <a:ea typeface="Mada"/>
                        <a:cs typeface="Mada"/>
                        <a:sym typeface="Mada"/>
                      </a:endParaRPr>
                    </a:p>
                    <a:p>
                      <a:pPr indent="0" lvl="0" marL="0" marR="0" rtl="0" algn="l">
                        <a:lnSpc>
                          <a:spcPct val="100000"/>
                        </a:lnSpc>
                        <a:spcBef>
                          <a:spcPts val="1200"/>
                        </a:spcBef>
                        <a:spcAft>
                          <a:spcPts val="0"/>
                        </a:spcAft>
                        <a:buClr>
                          <a:srgbClr val="000000"/>
                        </a:buClr>
                        <a:buSzPts val="2200"/>
                        <a:buFont typeface="Arial"/>
                        <a:buNone/>
                      </a:pPr>
                      <a:r>
                        <a:t/>
                      </a:r>
                      <a:endParaRPr sz="1000" u="none" cap="none" strike="noStrike">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c rowSpan="5">
                  <a:txBody>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 is not a feature​ and many patient come to ER with renal failure or DM.</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Symptoms</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Urinary dribbling</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Overflow incontinence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Palpable bladder with no pain.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Management: treatment </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Renal support</a:t>
                      </a:r>
                      <a:endParaRPr sz="1000">
                        <a:solidFill>
                          <a:srgbClr val="6AA84F"/>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Bladder drainage.</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Late treatment of the underlying cause.</a:t>
                      </a:r>
                      <a:endParaRPr sz="1000">
                        <a:latin typeface="Mada"/>
                        <a:ea typeface="Mada"/>
                        <a:cs typeface="Mada"/>
                        <a:sym typeface="Mada"/>
                      </a:endParaRPr>
                    </a:p>
                  </a:txBody>
                  <a:tcPr marT="80200" marB="80200" marR="100775" marL="100775">
                    <a:lnL cap="flat" cmpd="sng" w="19050">
                      <a:solidFill>
                        <a:srgbClr val="B7B7B7"/>
                      </a:solidFill>
                      <a:prstDash val="solid"/>
                      <a:round/>
                      <a:headEnd len="sm" w="sm" type="none"/>
                      <a:tailEnd len="sm" w="sm" type="none"/>
                    </a:lnL>
                    <a:lnR cap="flat" cmpd="sng" w="19050">
                      <a:solidFill>
                        <a:srgbClr val="B7B7B7"/>
                      </a:solidFill>
                      <a:prstDash val="solid"/>
                      <a:round/>
                      <a:headEnd len="sm" w="sm" type="none"/>
                      <a:tailEnd len="sm" w="sm" type="none"/>
                    </a:lnR>
                    <a:lnT cap="flat" cmpd="sng" w="19050">
                      <a:solidFill>
                        <a:srgbClr val="B7B7B7"/>
                      </a:solidFill>
                      <a:prstDash val="solid"/>
                      <a:round/>
                      <a:headEnd len="sm" w="sm" type="none"/>
                      <a:tailEnd len="sm" w="sm" type="none"/>
                    </a:lnT>
                    <a:lnB cap="flat" cmpd="sng" w="19050">
                      <a:solidFill>
                        <a:srgbClr val="B7B7B7"/>
                      </a:solidFill>
                      <a:prstDash val="solid"/>
                      <a:round/>
                      <a:headEnd len="sm" w="sm" type="none"/>
                      <a:tailEnd len="sm" w="sm" type="none"/>
                    </a:lnB>
                  </a:tcPr>
                </a:tc>
              </a:tr>
              <a:tr h="0">
                <a:tc vMerge="1"/>
                <a:tc vMerge="1"/>
              </a:tr>
              <a:tr h="0">
                <a:tc vMerge="1"/>
                <a:tc vMerge="1"/>
              </a:tr>
              <a:tr h="0">
                <a:tc vMerge="1"/>
                <a:tc vMerge="1"/>
              </a:tr>
              <a:tr h="1488425">
                <a:tc vMerge="1"/>
                <a:tc vMerge="1"/>
              </a:tr>
            </a:tbl>
          </a:graphicData>
        </a:graphic>
      </p:graphicFrame>
      <p:cxnSp>
        <p:nvCxnSpPr>
          <p:cNvPr id="1640" name="Google Shape;1640;p41"/>
          <p:cNvCxnSpPr/>
          <p:nvPr/>
        </p:nvCxnSpPr>
        <p:spPr>
          <a:xfrm>
            <a:off x="2762766" y="829975"/>
            <a:ext cx="2056800" cy="0"/>
          </a:xfrm>
          <a:prstGeom prst="straightConnector1">
            <a:avLst/>
          </a:prstGeom>
          <a:noFill/>
          <a:ln cap="flat" cmpd="sng" w="19050">
            <a:solidFill>
              <a:srgbClr val="83C5BE"/>
            </a:solidFill>
            <a:prstDash val="solid"/>
            <a:round/>
            <a:headEnd len="med" w="med" type="oval"/>
            <a:tailEnd len="med" w="med" type="oval"/>
          </a:ln>
        </p:spPr>
      </p:cxnSp>
      <p:sp>
        <p:nvSpPr>
          <p:cNvPr id="1641" name="Google Shape;1641;p41"/>
          <p:cNvSpPr txBox="1"/>
          <p:nvPr/>
        </p:nvSpPr>
        <p:spPr>
          <a:xfrm>
            <a:off x="1" y="360930"/>
            <a:ext cx="75891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Urological Emergencies Summary</a:t>
            </a:r>
            <a:endParaRPr/>
          </a:p>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rgbClr val="006D77"/>
              </a:solidFill>
              <a:latin typeface="Lora"/>
              <a:ea typeface="Lora"/>
              <a:cs typeface="Lora"/>
              <a:sym typeface="Lora"/>
            </a:endParaRPr>
          </a:p>
        </p:txBody>
      </p:sp>
      <p:graphicFrame>
        <p:nvGraphicFramePr>
          <p:cNvPr id="1642" name="Google Shape;1642;p41"/>
          <p:cNvGraphicFramePr/>
          <p:nvPr/>
        </p:nvGraphicFramePr>
        <p:xfrm>
          <a:off x="538850" y="1193263"/>
          <a:ext cx="3000000" cy="3000000"/>
        </p:xfrm>
        <a:graphic>
          <a:graphicData uri="http://schemas.openxmlformats.org/drawingml/2006/table">
            <a:tbl>
              <a:tblPr>
                <a:noFill/>
                <a:tableStyleId>{7932505E-B030-4BA6-B49B-E80BAC92C2B5}</a:tableStyleId>
              </a:tblPr>
              <a:tblGrid>
                <a:gridCol w="3255925"/>
              </a:tblGrid>
              <a:tr h="420250">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1-Hematuria</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3222050">
                <a:tc>
                  <a:txBody>
                    <a:bodyPr/>
                    <a:lstStyle/>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most important symptom that needs immediate medical help. </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Cause vary according to</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Age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Painful or painless.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Risk factors for malignancy like smoking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Types gross or microscopic.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Timing</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Prsence of clot</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Work up</a:t>
                      </a:r>
                      <a:r>
                        <a:rPr lang="en-GB" sz="1000">
                          <a:solidFill>
                            <a:schemeClr val="dk1"/>
                          </a:solidFill>
                          <a:latin typeface="Mada"/>
                          <a:ea typeface="Mada"/>
                          <a:cs typeface="Mada"/>
                          <a:sym typeface="Mada"/>
                        </a:rPr>
                        <a:t>​​ :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History more important than PE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Physical examination (rectal examination).</a:t>
                      </a:r>
                      <a:endParaRPr sz="1000">
                        <a:solidFill>
                          <a:schemeClr val="dk1"/>
                        </a:solidFill>
                        <a:latin typeface="Mada"/>
                        <a:ea typeface="Mada"/>
                        <a:cs typeface="Mada"/>
                        <a:sym typeface="Mada"/>
                      </a:endParaRPr>
                    </a:p>
                    <a:p>
                      <a:pPr indent="-292100" lvl="0" marL="4572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 </a:t>
                      </a:r>
                      <a:r>
                        <a:rPr b="1" lang="en-GB" sz="1000">
                          <a:solidFill>
                            <a:schemeClr val="dk1"/>
                          </a:solidFill>
                          <a:latin typeface="Mada"/>
                          <a:ea typeface="Mada"/>
                          <a:cs typeface="Mada"/>
                          <a:sym typeface="Mada"/>
                        </a:rPr>
                        <a:t>Investigation</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rgbClr val="FF0000"/>
                          </a:solidFill>
                          <a:latin typeface="Mada"/>
                          <a:ea typeface="Mada"/>
                          <a:cs typeface="Mada"/>
                          <a:sym typeface="Mada"/>
                        </a:rPr>
                        <a:t>CT urography which is the gold standard.</a:t>
                      </a:r>
                      <a:endParaRPr sz="1000">
                        <a:solidFill>
                          <a:srgbClr val="FF0000"/>
                        </a:solidFill>
                        <a:latin typeface="Mada"/>
                        <a:ea typeface="Mada"/>
                        <a:cs typeface="Mada"/>
                        <a:sym typeface="Mada"/>
                      </a:endParaRPr>
                    </a:p>
                    <a:p>
                      <a:pPr indent="-292100" lvl="1" marL="9144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You need also to to urine cultrue, urinalsis, electrolytes, urine cytology and CBC</a:t>
                      </a:r>
                      <a:endParaRPr sz="10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43" name="Google Shape;1643;p41"/>
          <p:cNvGraphicFramePr/>
          <p:nvPr/>
        </p:nvGraphicFramePr>
        <p:xfrm>
          <a:off x="3918925" y="1193263"/>
          <a:ext cx="3000000" cy="3000000"/>
        </p:xfrm>
        <a:graphic>
          <a:graphicData uri="http://schemas.openxmlformats.org/drawingml/2006/table">
            <a:tbl>
              <a:tblPr>
                <a:noFill/>
                <a:tableStyleId>{7932505E-B030-4BA6-B49B-E80BAC92C2B5}</a:tableStyleId>
              </a:tblPr>
              <a:tblGrid>
                <a:gridCol w="3255925"/>
              </a:tblGrid>
              <a:tr h="218875">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2-Renal colics</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685950">
                <a:tc>
                  <a:txBody>
                    <a:bodyPr/>
                    <a:lstStyle/>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most common urological emergency.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Sudden, severe, colicy pain that radiates from flank down to the groin, scrotum &amp; labia</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Investigation</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rgbClr val="FF0000"/>
                          </a:solidFill>
                          <a:latin typeface="Mada"/>
                          <a:ea typeface="Mada"/>
                          <a:cs typeface="Mada"/>
                          <a:sym typeface="Mada"/>
                        </a:rPr>
                        <a:t>Helical CT withou contrast</a:t>
                      </a:r>
                      <a:endParaRPr sz="1100">
                        <a:solidFill>
                          <a:srgbClr val="FF0000"/>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Don’t forget to exclude pregnancy</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Treatment:</a:t>
                      </a:r>
                      <a:endParaRPr b="1"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Hydration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 relievers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Alpha blocker “for ureter stones only”</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Schedule for follow-up 2 weeks later</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Do surgery if one of the indications is present.</a:t>
                      </a:r>
                      <a:endParaRPr sz="11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44" name="Google Shape;1644;p41"/>
          <p:cNvGraphicFramePr/>
          <p:nvPr/>
        </p:nvGraphicFramePr>
        <p:xfrm>
          <a:off x="538850" y="7367713"/>
          <a:ext cx="3000000" cy="3000000"/>
        </p:xfrm>
        <a:graphic>
          <a:graphicData uri="http://schemas.openxmlformats.org/drawingml/2006/table">
            <a:tbl>
              <a:tblPr>
                <a:noFill/>
                <a:tableStyleId>{7932505E-B030-4BA6-B49B-E80BAC92C2B5}</a:tableStyleId>
              </a:tblPr>
              <a:tblGrid>
                <a:gridCol w="6636000"/>
              </a:tblGrid>
              <a:tr h="375925">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4-Acute Scrotum</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509050">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Most common causes are Torsion of spermatic cord &amp; Epididymitis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Torsion: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Teenagers (12-18</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You have 4 hours to save testicles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Symptoms</a:t>
                      </a:r>
                      <a:r>
                        <a:rPr lang="en-GB" sz="1000">
                          <a:solidFill>
                            <a:schemeClr val="dk1"/>
                          </a:solidFill>
                          <a:latin typeface="Mada"/>
                          <a:ea typeface="Mada"/>
                          <a:cs typeface="Mada"/>
                          <a:sym typeface="Mada"/>
                        </a:rPr>
                        <a:t> include: acute onset of severe scrotal pain, referred to ipsilateral lower quadrant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 </a:t>
                      </a:r>
                      <a:r>
                        <a:rPr b="1" lang="en-GB" sz="1000">
                          <a:solidFill>
                            <a:schemeClr val="dk1"/>
                          </a:solidFill>
                          <a:latin typeface="Mada"/>
                          <a:ea typeface="Mada"/>
                          <a:cs typeface="Mada"/>
                          <a:sym typeface="Mada"/>
                        </a:rPr>
                        <a:t>examination</a:t>
                      </a:r>
                      <a:r>
                        <a:rPr lang="en-GB" sz="1000">
                          <a:solidFill>
                            <a:schemeClr val="dk1"/>
                          </a:solidFill>
                          <a:latin typeface="Mada"/>
                          <a:ea typeface="Mada"/>
                          <a:cs typeface="Mada"/>
                          <a:sym typeface="Mada"/>
                        </a:rPr>
                        <a:t> the testis is high riding &amp; oriented in transverse direction., elevation of scrotum cause more pain. -ve Cremasteric reflex</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If suspicious, don’t delay the patient for investigation, treat immediately</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Investigation</a:t>
                      </a:r>
                      <a:r>
                        <a:rPr lang="en-GB" sz="1000">
                          <a:solidFill>
                            <a:schemeClr val="dk1"/>
                          </a:solidFill>
                          <a:latin typeface="Mada"/>
                          <a:ea typeface="Mada"/>
                          <a:cs typeface="Mada"/>
                          <a:sym typeface="Mada"/>
                        </a:rPr>
                        <a:t>: Color-doppler U/S is gold standard</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Treatment</a:t>
                      </a:r>
                      <a:r>
                        <a:rPr lang="en-GB" sz="1000">
                          <a:solidFill>
                            <a:schemeClr val="dk1"/>
                          </a:solidFill>
                          <a:latin typeface="Mada"/>
                          <a:ea typeface="Mada"/>
                          <a:cs typeface="Mada"/>
                          <a:sym typeface="Mada"/>
                        </a:rPr>
                        <a:t>: surgical exploration (contralateral testis must be examined also)</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Epididymo-Orchitis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Scrotal swelling with erythema</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Examinations</a:t>
                      </a:r>
                      <a:r>
                        <a:rPr lang="en-GB" sz="1000">
                          <a:solidFill>
                            <a:schemeClr val="dk1"/>
                          </a:solidFill>
                          <a:latin typeface="Mada"/>
                          <a:ea typeface="Mada"/>
                          <a:cs typeface="Mada"/>
                          <a:sym typeface="Mada"/>
                        </a:rPr>
                        <a:t>: Tenderness &amp; +ve cremasteric reflex</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Urinalysis</a:t>
                      </a:r>
                      <a:r>
                        <a:rPr lang="en-GB" sz="1000">
                          <a:solidFill>
                            <a:schemeClr val="dk1"/>
                          </a:solidFill>
                          <a:latin typeface="Mada"/>
                          <a:ea typeface="Mada"/>
                          <a:cs typeface="Mada"/>
                          <a:sym typeface="Mada"/>
                        </a:rPr>
                        <a:t>: Pyuria or bacteuriaa</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Management</a:t>
                      </a:r>
                      <a:r>
                        <a:rPr lang="en-GB" sz="1000">
                          <a:solidFill>
                            <a:schemeClr val="dk1"/>
                          </a:solidFill>
                          <a:latin typeface="Mada"/>
                          <a:ea typeface="Mada"/>
                          <a:cs typeface="Mada"/>
                          <a:sym typeface="Mada"/>
                        </a:rPr>
                        <a:t>: Bed rest, scrotal elevation &amp; Antibiotics.</a:t>
                      </a:r>
                      <a:endParaRPr sz="1000">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5"/>
          <p:cNvSpPr/>
          <p:nvPr/>
        </p:nvSpPr>
        <p:spPr>
          <a:xfrm>
            <a:off x="664950" y="4938750"/>
            <a:ext cx="6475800" cy="23370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21" name="Google Shape;121;p15"/>
          <p:cNvSpPr/>
          <p:nvPr/>
        </p:nvSpPr>
        <p:spPr>
          <a:xfrm>
            <a:off x="632225" y="2617548"/>
            <a:ext cx="6428700" cy="8157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22" name="Google Shape;122;p15"/>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23" name="Google Shape;123;p15"/>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124" name="Google Shape;124;p15"/>
          <p:cNvSpPr txBox="1"/>
          <p:nvPr/>
        </p:nvSpPr>
        <p:spPr>
          <a:xfrm>
            <a:off x="155162"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Haematuria</a:t>
            </a:r>
            <a:endParaRPr b="1" i="0" sz="2200" u="none" cap="none" strike="noStrike">
              <a:solidFill>
                <a:srgbClr val="006D77"/>
              </a:solidFill>
              <a:highlight>
                <a:srgbClr val="EDF9F9"/>
              </a:highlight>
              <a:latin typeface="Lora"/>
              <a:ea typeface="Lora"/>
              <a:cs typeface="Lora"/>
              <a:sym typeface="Lora"/>
            </a:endParaRPr>
          </a:p>
        </p:txBody>
      </p:sp>
      <p:grpSp>
        <p:nvGrpSpPr>
          <p:cNvPr id="125" name="Google Shape;125;p15"/>
          <p:cNvGrpSpPr/>
          <p:nvPr/>
        </p:nvGrpSpPr>
        <p:grpSpPr>
          <a:xfrm>
            <a:off x="323230" y="1140014"/>
            <a:ext cx="467149" cy="476434"/>
            <a:chOff x="2410712" y="2415450"/>
            <a:chExt cx="312600" cy="312600"/>
          </a:xfrm>
        </p:grpSpPr>
        <p:sp>
          <p:nvSpPr>
            <p:cNvPr id="126" name="Google Shape;126;p15"/>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15"/>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28" name="Google Shape;128;p15"/>
          <p:cNvSpPr txBox="1"/>
          <p:nvPr/>
        </p:nvSpPr>
        <p:spPr>
          <a:xfrm>
            <a:off x="780593" y="1166764"/>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800" u="none" cap="none" strike="noStrike">
                <a:solidFill>
                  <a:srgbClr val="006D77"/>
                </a:solidFill>
                <a:highlight>
                  <a:srgbClr val="EDF9F9"/>
                </a:highlight>
                <a:latin typeface="Lora"/>
                <a:ea typeface="Lora"/>
                <a:cs typeface="Lora"/>
                <a:sym typeface="Lora"/>
              </a:rPr>
              <a:t>Causes of haematuria vary according to:</a:t>
            </a:r>
            <a:endParaRPr/>
          </a:p>
        </p:txBody>
      </p:sp>
      <p:sp>
        <p:nvSpPr>
          <p:cNvPr id="129" name="Google Shape;129;p15"/>
          <p:cNvSpPr/>
          <p:nvPr/>
        </p:nvSpPr>
        <p:spPr>
          <a:xfrm>
            <a:off x="585181" y="180990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1</a:t>
            </a:r>
            <a:endParaRPr b="1" i="0" sz="2600" u="none" cap="none" strike="noStrike">
              <a:solidFill>
                <a:srgbClr val="576C77"/>
              </a:solidFill>
              <a:latin typeface="Alegreya"/>
              <a:ea typeface="Alegreya"/>
              <a:cs typeface="Alegreya"/>
              <a:sym typeface="Alegreya"/>
            </a:endParaRPr>
          </a:p>
        </p:txBody>
      </p:sp>
      <p:sp>
        <p:nvSpPr>
          <p:cNvPr id="130" name="Google Shape;130;p15"/>
          <p:cNvSpPr/>
          <p:nvPr/>
        </p:nvSpPr>
        <p:spPr>
          <a:xfrm>
            <a:off x="1140423" y="1844875"/>
            <a:ext cx="1854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800" u="none" cap="none" strike="noStrike">
                <a:solidFill>
                  <a:srgbClr val="576C77"/>
                </a:solidFill>
                <a:highlight>
                  <a:srgbClr val="FFFFFF"/>
                </a:highlight>
                <a:latin typeface="Lora"/>
                <a:ea typeface="Lora"/>
                <a:cs typeface="Lora"/>
                <a:sym typeface="Lora"/>
              </a:rPr>
              <a:t>Patient’s  Age</a:t>
            </a:r>
            <a:endParaRPr sz="1800">
              <a:latin typeface="Lora"/>
              <a:ea typeface="Lora"/>
              <a:cs typeface="Lora"/>
              <a:sym typeface="Lora"/>
            </a:endParaRPr>
          </a:p>
        </p:txBody>
      </p:sp>
      <p:sp>
        <p:nvSpPr>
          <p:cNvPr id="131" name="Google Shape;131;p15"/>
          <p:cNvSpPr/>
          <p:nvPr/>
        </p:nvSpPr>
        <p:spPr>
          <a:xfrm>
            <a:off x="577675" y="2848675"/>
            <a:ext cx="6150900" cy="476400"/>
          </a:xfrm>
          <a:prstGeom prst="rect">
            <a:avLst/>
          </a:prstGeom>
          <a:noFill/>
          <a:ln>
            <a:noFill/>
          </a:ln>
        </p:spPr>
        <p:txBody>
          <a:bodyPr anchorCtr="0" anchor="t" bIns="45700" lIns="91425" spcFirstLastPara="1" rIns="91425" wrap="square" tIns="45700">
            <a:noAutofit/>
          </a:bodyPr>
          <a:lstStyle/>
          <a:p>
            <a:pPr indent="-311150" lvl="0" marL="457200" marR="0" rtl="0" algn="l">
              <a:lnSpc>
                <a:spcPct val="100000"/>
              </a:lnSpc>
              <a:spcBef>
                <a:spcPts val="0"/>
              </a:spcBef>
              <a:spcAft>
                <a:spcPts val="0"/>
              </a:spcAft>
              <a:buClr>
                <a:srgbClr val="6AA84F"/>
              </a:buClr>
              <a:buSzPts val="1300"/>
              <a:buFont typeface="Mada"/>
              <a:buChar char="-"/>
            </a:pPr>
            <a:r>
              <a:rPr b="1" lang="en-GB" sz="1300">
                <a:solidFill>
                  <a:srgbClr val="6AA84F"/>
                </a:solidFill>
                <a:latin typeface="Mada"/>
                <a:ea typeface="Mada"/>
                <a:cs typeface="Mada"/>
                <a:sym typeface="Mada"/>
              </a:rPr>
              <a:t>Painful </a:t>
            </a:r>
            <a:r>
              <a:rPr lang="en-GB" sz="1300">
                <a:solidFill>
                  <a:srgbClr val="6AA84F"/>
                </a:solidFill>
                <a:latin typeface="Mada"/>
                <a:ea typeface="Mada"/>
                <a:cs typeface="Mada"/>
                <a:sym typeface="Mada"/>
              </a:rPr>
              <a:t>→ indicates renal stones or UTI.</a:t>
            </a:r>
            <a:endParaRPr sz="1300">
              <a:solidFill>
                <a:srgbClr val="6AA84F"/>
              </a:solidFill>
              <a:latin typeface="Mada"/>
              <a:ea typeface="Mada"/>
              <a:cs typeface="Mada"/>
              <a:sym typeface="Mada"/>
            </a:endParaRPr>
          </a:p>
          <a:p>
            <a:pPr indent="-311150" lvl="0" marL="457200" marR="0" rtl="0" algn="l">
              <a:lnSpc>
                <a:spcPct val="100000"/>
              </a:lnSpc>
              <a:spcBef>
                <a:spcPts val="0"/>
              </a:spcBef>
              <a:spcAft>
                <a:spcPts val="0"/>
              </a:spcAft>
              <a:buClr>
                <a:srgbClr val="6AA84F"/>
              </a:buClr>
              <a:buSzPts val="1300"/>
              <a:buFont typeface="Mada"/>
              <a:buChar char="-"/>
            </a:pPr>
            <a:r>
              <a:rPr b="1" lang="en-GB" sz="1300">
                <a:solidFill>
                  <a:srgbClr val="6AA84F"/>
                </a:solidFill>
                <a:latin typeface="Mada"/>
                <a:ea typeface="Mada"/>
                <a:cs typeface="Mada"/>
                <a:sym typeface="Mada"/>
              </a:rPr>
              <a:t>Painless </a:t>
            </a:r>
            <a:r>
              <a:rPr lang="en-GB" sz="1300">
                <a:solidFill>
                  <a:srgbClr val="6AA84F"/>
                </a:solidFill>
                <a:latin typeface="Mada"/>
                <a:ea typeface="Mada"/>
                <a:cs typeface="Mada"/>
                <a:sym typeface="Mada"/>
              </a:rPr>
              <a:t>→ indicates malignancy.</a:t>
            </a:r>
            <a:endParaRPr sz="1300">
              <a:latin typeface="Mada"/>
              <a:ea typeface="Mada"/>
              <a:cs typeface="Mada"/>
              <a:sym typeface="Mada"/>
            </a:endParaRPr>
          </a:p>
        </p:txBody>
      </p:sp>
      <p:sp>
        <p:nvSpPr>
          <p:cNvPr id="132" name="Google Shape;132;p15"/>
          <p:cNvSpPr/>
          <p:nvPr/>
        </p:nvSpPr>
        <p:spPr>
          <a:xfrm>
            <a:off x="585181" y="2397920"/>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2</a:t>
            </a:r>
            <a:endParaRPr b="1" i="0" sz="2600" u="none" cap="none" strike="noStrike">
              <a:solidFill>
                <a:srgbClr val="576C77"/>
              </a:solidFill>
              <a:latin typeface="Alegreya"/>
              <a:ea typeface="Alegreya"/>
              <a:cs typeface="Alegreya"/>
              <a:sym typeface="Alegreya"/>
            </a:endParaRPr>
          </a:p>
        </p:txBody>
      </p:sp>
      <p:sp>
        <p:nvSpPr>
          <p:cNvPr id="133" name="Google Shape;133;p15"/>
          <p:cNvSpPr/>
          <p:nvPr/>
        </p:nvSpPr>
        <p:spPr>
          <a:xfrm>
            <a:off x="1140421" y="2432900"/>
            <a:ext cx="4372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800" u="none" cap="none" strike="noStrike">
                <a:solidFill>
                  <a:srgbClr val="576C77"/>
                </a:solidFill>
                <a:highlight>
                  <a:srgbClr val="FFFFFF"/>
                </a:highlight>
                <a:latin typeface="Lora"/>
                <a:ea typeface="Lora"/>
                <a:cs typeface="Lora"/>
                <a:sym typeface="Lora"/>
              </a:rPr>
              <a:t>Symptomatic or Asymptomatic</a:t>
            </a:r>
            <a:endParaRPr sz="1800">
              <a:latin typeface="Lora"/>
              <a:ea typeface="Lora"/>
              <a:cs typeface="Lora"/>
              <a:sym typeface="Lora"/>
            </a:endParaRPr>
          </a:p>
        </p:txBody>
      </p:sp>
      <p:sp>
        <p:nvSpPr>
          <p:cNvPr id="134" name="Google Shape;134;p15"/>
          <p:cNvSpPr/>
          <p:nvPr/>
        </p:nvSpPr>
        <p:spPr>
          <a:xfrm>
            <a:off x="632225" y="3827275"/>
            <a:ext cx="6428700" cy="8157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35" name="Google Shape;135;p15"/>
          <p:cNvSpPr/>
          <p:nvPr/>
        </p:nvSpPr>
        <p:spPr>
          <a:xfrm>
            <a:off x="585181" y="3607644"/>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3</a:t>
            </a:r>
            <a:endParaRPr b="1" i="0" sz="2600" u="none" cap="none" strike="noStrike">
              <a:solidFill>
                <a:srgbClr val="576C77"/>
              </a:solidFill>
              <a:latin typeface="Alegreya"/>
              <a:ea typeface="Alegreya"/>
              <a:cs typeface="Alegreya"/>
              <a:sym typeface="Alegreya"/>
            </a:endParaRPr>
          </a:p>
        </p:txBody>
      </p:sp>
      <p:sp>
        <p:nvSpPr>
          <p:cNvPr id="136" name="Google Shape;136;p15"/>
          <p:cNvSpPr/>
          <p:nvPr/>
        </p:nvSpPr>
        <p:spPr>
          <a:xfrm>
            <a:off x="1140422" y="3642625"/>
            <a:ext cx="4855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800" u="none" cap="none" strike="noStrike">
                <a:solidFill>
                  <a:srgbClr val="576C77"/>
                </a:solidFill>
                <a:highlight>
                  <a:srgbClr val="FFFFFF"/>
                </a:highlight>
                <a:latin typeface="Lora"/>
                <a:ea typeface="Lora"/>
                <a:cs typeface="Lora"/>
                <a:sym typeface="Lora"/>
              </a:rPr>
              <a:t>Existence of malignancy risk factors</a:t>
            </a:r>
            <a:endParaRPr sz="1800">
              <a:latin typeface="Lora"/>
              <a:ea typeface="Lora"/>
              <a:cs typeface="Lora"/>
              <a:sym typeface="Lora"/>
            </a:endParaRPr>
          </a:p>
        </p:txBody>
      </p:sp>
      <p:sp>
        <p:nvSpPr>
          <p:cNvPr id="137" name="Google Shape;137;p15"/>
          <p:cNvSpPr/>
          <p:nvPr/>
        </p:nvSpPr>
        <p:spPr>
          <a:xfrm>
            <a:off x="806275" y="4063775"/>
            <a:ext cx="62406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lang="en-GB" sz="1300">
                <a:solidFill>
                  <a:srgbClr val="6AA84F"/>
                </a:solidFill>
                <a:latin typeface="Mada"/>
                <a:ea typeface="Mada"/>
                <a:cs typeface="Mada"/>
                <a:sym typeface="Mada"/>
              </a:rPr>
              <a:t>E.g.</a:t>
            </a:r>
            <a:r>
              <a:rPr i="0" lang="en-GB" sz="1300" u="none" cap="none" strike="noStrike">
                <a:solidFill>
                  <a:srgbClr val="6AA84F"/>
                </a:solidFill>
                <a:latin typeface="Mada"/>
                <a:ea typeface="Mada"/>
                <a:cs typeface="Mada"/>
                <a:sym typeface="Mada"/>
              </a:rPr>
              <a:t> </a:t>
            </a:r>
            <a:r>
              <a:rPr b="1" i="0" lang="en-GB" sz="1300" u="none" cap="none" strike="noStrike">
                <a:solidFill>
                  <a:srgbClr val="6AA84F"/>
                </a:solidFill>
                <a:latin typeface="Mada"/>
                <a:ea typeface="Mada"/>
                <a:cs typeface="Mada"/>
                <a:sym typeface="Mada"/>
              </a:rPr>
              <a:t>smoking</a:t>
            </a:r>
            <a:r>
              <a:rPr i="0" lang="en-GB" sz="1300" u="none" cap="none" strike="noStrike">
                <a:solidFill>
                  <a:srgbClr val="6AA84F"/>
                </a:solidFill>
                <a:latin typeface="Mada"/>
                <a:ea typeface="Mada"/>
                <a:cs typeface="Mada"/>
                <a:sym typeface="Mada"/>
              </a:rPr>
              <a:t>, as it’s the </a:t>
            </a:r>
            <a:r>
              <a:rPr b="1" i="0" lang="en-GB" sz="1300" u="none" cap="none" strike="noStrike">
                <a:solidFill>
                  <a:srgbClr val="6AA84F"/>
                </a:solidFill>
                <a:latin typeface="Mada"/>
                <a:ea typeface="Mada"/>
                <a:cs typeface="Mada"/>
                <a:sym typeface="Mada"/>
              </a:rPr>
              <a:t>most common</a:t>
            </a:r>
            <a:r>
              <a:rPr i="0" lang="en-GB" sz="1300" u="none" cap="none" strike="noStrike">
                <a:solidFill>
                  <a:srgbClr val="6AA84F"/>
                </a:solidFill>
                <a:latin typeface="Mada"/>
                <a:ea typeface="Mada"/>
                <a:cs typeface="Mada"/>
                <a:sym typeface="Mada"/>
              </a:rPr>
              <a:t> risk factor for renal tumors (</a:t>
            </a:r>
            <a:r>
              <a:rPr b="1" i="0" lang="en-GB" sz="1300" u="none" cap="none" strike="noStrike">
                <a:solidFill>
                  <a:srgbClr val="6AA84F"/>
                </a:solidFill>
                <a:latin typeface="Mada"/>
                <a:ea typeface="Mada"/>
                <a:cs typeface="Mada"/>
                <a:sym typeface="Mada"/>
              </a:rPr>
              <a:t>Pain</a:t>
            </a:r>
            <a:r>
              <a:rPr b="1" lang="en-GB" sz="1300">
                <a:solidFill>
                  <a:srgbClr val="6AA84F"/>
                </a:solidFill>
                <a:latin typeface="Mada"/>
                <a:ea typeface="Mada"/>
                <a:cs typeface="Mada"/>
                <a:sym typeface="Mada"/>
              </a:rPr>
              <a:t>less, gross hematuria</a:t>
            </a:r>
            <a:r>
              <a:rPr lang="en-GB" sz="1300">
                <a:solidFill>
                  <a:srgbClr val="6AA84F"/>
                </a:solidFill>
                <a:latin typeface="Mada"/>
                <a:ea typeface="Mada"/>
                <a:cs typeface="Mada"/>
                <a:sym typeface="Mada"/>
              </a:rPr>
              <a:t>)</a:t>
            </a:r>
            <a:r>
              <a:rPr i="0" lang="en-GB" sz="1300" u="none" cap="none" strike="noStrike">
                <a:solidFill>
                  <a:srgbClr val="6AA84F"/>
                </a:solidFill>
                <a:latin typeface="Mada"/>
                <a:ea typeface="Mada"/>
                <a:cs typeface="Mada"/>
                <a:sym typeface="Mada"/>
              </a:rPr>
              <a:t>.</a:t>
            </a:r>
            <a:endParaRPr sz="1300">
              <a:latin typeface="Mada"/>
              <a:ea typeface="Mada"/>
              <a:cs typeface="Mada"/>
              <a:sym typeface="Mada"/>
            </a:endParaRPr>
          </a:p>
        </p:txBody>
      </p:sp>
      <p:sp>
        <p:nvSpPr>
          <p:cNvPr id="138" name="Google Shape;138;p15"/>
          <p:cNvSpPr/>
          <p:nvPr/>
        </p:nvSpPr>
        <p:spPr>
          <a:xfrm>
            <a:off x="2762650" y="5322175"/>
            <a:ext cx="4284300" cy="1292700"/>
          </a:xfrm>
          <a:prstGeom prst="rect">
            <a:avLst/>
          </a:prstGeom>
          <a:noFill/>
          <a:ln>
            <a:noFill/>
          </a:ln>
        </p:spPr>
        <p:txBody>
          <a:bodyPr anchorCtr="0" anchor="t" bIns="45700" lIns="91425" spcFirstLastPara="1" rIns="91425" wrap="square" tIns="45700">
            <a:noAutofit/>
          </a:bodyPr>
          <a:lstStyle/>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Any patient presenting with </a:t>
            </a:r>
            <a:r>
              <a:rPr b="1" lang="en-GB" sz="1200">
                <a:solidFill>
                  <a:srgbClr val="6AA84F"/>
                </a:solidFill>
                <a:latin typeface="Mada"/>
                <a:ea typeface="Mada"/>
                <a:cs typeface="Mada"/>
                <a:sym typeface="Mada"/>
              </a:rPr>
              <a:t>GROSS</a:t>
            </a:r>
            <a:r>
              <a:rPr lang="en-GB" sz="1200">
                <a:solidFill>
                  <a:srgbClr val="6AA84F"/>
                </a:solidFill>
                <a:latin typeface="Mada"/>
                <a:ea typeface="Mada"/>
                <a:cs typeface="Mada"/>
                <a:sym typeface="Mada"/>
              </a:rPr>
              <a:t> hematuria (whether the risk factors are present or not) should undergo </a:t>
            </a:r>
            <a:r>
              <a:rPr b="1" lang="en-GB" sz="1200">
                <a:solidFill>
                  <a:srgbClr val="6AA84F"/>
                </a:solidFill>
                <a:latin typeface="Mada"/>
                <a:ea typeface="Mada"/>
                <a:cs typeface="Mada"/>
                <a:sym typeface="Mada"/>
              </a:rPr>
              <a:t>cystoscopy </a:t>
            </a:r>
            <a:r>
              <a:rPr lang="en-GB" sz="1200">
                <a:solidFill>
                  <a:srgbClr val="6AA84F"/>
                </a:solidFill>
                <a:latin typeface="Mada"/>
                <a:ea typeface="Mada"/>
                <a:cs typeface="Mada"/>
                <a:sym typeface="Mada"/>
              </a:rPr>
              <a:t>and </a:t>
            </a:r>
            <a:r>
              <a:rPr b="1" lang="en-GB" sz="1200">
                <a:solidFill>
                  <a:srgbClr val="6AA84F"/>
                </a:solidFill>
                <a:latin typeface="Mada"/>
                <a:ea typeface="Mada"/>
                <a:cs typeface="Mada"/>
                <a:sym typeface="Mada"/>
              </a:rPr>
              <a:t>imaging </a:t>
            </a:r>
            <a:r>
              <a:rPr lang="en-GB" sz="1200">
                <a:solidFill>
                  <a:srgbClr val="999999"/>
                </a:solidFill>
                <a:latin typeface="Mada"/>
                <a:ea typeface="Mada"/>
                <a:cs typeface="Mada"/>
                <a:sym typeface="Mada"/>
              </a:rPr>
              <a:t>(cystoscopy is endoscopy of the urinary bladder via the urethra). </a:t>
            </a:r>
            <a:endParaRPr sz="1200">
              <a:solidFill>
                <a:srgbClr val="999999"/>
              </a:solidFill>
              <a:latin typeface="Mada"/>
              <a:ea typeface="Mada"/>
              <a:cs typeface="Mada"/>
              <a:sym typeface="Mada"/>
            </a:endParaRPr>
          </a:p>
          <a:p>
            <a:pPr indent="-304800" lvl="0" marL="4572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the patient is presenting with </a:t>
            </a:r>
            <a:r>
              <a:rPr b="1" lang="en-GB" sz="1200">
                <a:solidFill>
                  <a:srgbClr val="6AA84F"/>
                </a:solidFill>
                <a:latin typeface="Mada"/>
                <a:ea typeface="Mada"/>
                <a:cs typeface="Mada"/>
                <a:sym typeface="Mada"/>
              </a:rPr>
              <a:t>MICROSCOPIC</a:t>
            </a:r>
            <a:r>
              <a:rPr lang="en-GB" sz="1200">
                <a:solidFill>
                  <a:srgbClr val="6AA84F"/>
                </a:solidFill>
                <a:latin typeface="Mada"/>
                <a:ea typeface="Mada"/>
                <a:cs typeface="Mada"/>
                <a:sym typeface="Mada"/>
              </a:rPr>
              <a:t> hematuria in the presence of risk factors then the patient should undergo both </a:t>
            </a:r>
            <a:r>
              <a:rPr b="1" lang="en-GB" sz="1200">
                <a:solidFill>
                  <a:srgbClr val="6AA84F"/>
                </a:solidFill>
                <a:latin typeface="Mada"/>
                <a:ea typeface="Mada"/>
                <a:cs typeface="Mada"/>
                <a:sym typeface="Mada"/>
              </a:rPr>
              <a:t>cystoscopy </a:t>
            </a:r>
            <a:r>
              <a:rPr lang="en-GB" sz="1200">
                <a:solidFill>
                  <a:srgbClr val="6AA84F"/>
                </a:solidFill>
                <a:latin typeface="Mada"/>
                <a:ea typeface="Mada"/>
                <a:cs typeface="Mada"/>
                <a:sym typeface="Mada"/>
              </a:rPr>
              <a:t>and </a:t>
            </a:r>
            <a:r>
              <a:rPr b="1" lang="en-GB" sz="1200">
                <a:solidFill>
                  <a:srgbClr val="6AA84F"/>
                </a:solidFill>
                <a:latin typeface="Mada"/>
                <a:ea typeface="Mada"/>
                <a:cs typeface="Mada"/>
                <a:sym typeface="Mada"/>
              </a:rPr>
              <a:t>imaging</a:t>
            </a:r>
            <a:r>
              <a:rPr lang="en-GB" sz="1200">
                <a:solidFill>
                  <a:srgbClr val="6AA84F"/>
                </a:solidFill>
                <a:latin typeface="Mada"/>
                <a:ea typeface="Mada"/>
                <a:cs typeface="Mada"/>
                <a:sym typeface="Mada"/>
              </a:rPr>
              <a:t>, but if the risk factors are absent then you'll do</a:t>
            </a:r>
            <a:r>
              <a:rPr b="1" lang="en-GB" sz="1200">
                <a:solidFill>
                  <a:srgbClr val="6AA84F"/>
                </a:solidFill>
                <a:latin typeface="Mada"/>
                <a:ea typeface="Mada"/>
                <a:cs typeface="Mada"/>
                <a:sym typeface="Mada"/>
              </a:rPr>
              <a:t> imaging only.</a:t>
            </a:r>
            <a:endParaRPr b="1" sz="1200">
              <a:solidFill>
                <a:srgbClr val="6AA84F"/>
              </a:solidFill>
              <a:latin typeface="Mada"/>
              <a:ea typeface="Mada"/>
              <a:cs typeface="Mada"/>
              <a:sym typeface="Mada"/>
            </a:endParaRPr>
          </a:p>
          <a:p>
            <a:pPr indent="0" lvl="0" marL="0" marR="0" rtl="0" algn="l">
              <a:lnSpc>
                <a:spcPct val="100000"/>
              </a:lnSpc>
              <a:spcBef>
                <a:spcPts val="0"/>
              </a:spcBef>
              <a:spcAft>
                <a:spcPts val="0"/>
              </a:spcAft>
              <a:buNone/>
            </a:pPr>
            <a:r>
              <a:t/>
            </a:r>
            <a:endParaRPr sz="1300"/>
          </a:p>
        </p:txBody>
      </p:sp>
      <p:sp>
        <p:nvSpPr>
          <p:cNvPr id="139" name="Google Shape;139;p15"/>
          <p:cNvSpPr/>
          <p:nvPr/>
        </p:nvSpPr>
        <p:spPr>
          <a:xfrm>
            <a:off x="632600" y="7594975"/>
            <a:ext cx="3165900" cy="27354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40" name="Google Shape;140;p15"/>
          <p:cNvSpPr/>
          <p:nvPr/>
        </p:nvSpPr>
        <p:spPr>
          <a:xfrm>
            <a:off x="585177" y="7394825"/>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5</a:t>
            </a:r>
            <a:endParaRPr b="1" i="0" sz="2600" u="none" cap="none" strike="noStrike">
              <a:solidFill>
                <a:srgbClr val="576C77"/>
              </a:solidFill>
              <a:latin typeface="Alegreya"/>
              <a:ea typeface="Alegreya"/>
              <a:cs typeface="Alegreya"/>
              <a:sym typeface="Alegreya"/>
            </a:endParaRPr>
          </a:p>
        </p:txBody>
      </p:sp>
      <p:sp>
        <p:nvSpPr>
          <p:cNvPr id="141" name="Google Shape;141;p15"/>
          <p:cNvSpPr/>
          <p:nvPr/>
        </p:nvSpPr>
        <p:spPr>
          <a:xfrm>
            <a:off x="831851" y="7434700"/>
            <a:ext cx="29433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i="0" lang="en-GB" sz="1800" u="none" cap="none" strike="noStrike">
                <a:solidFill>
                  <a:srgbClr val="576C77"/>
                </a:solidFill>
                <a:highlight>
                  <a:srgbClr val="FFFFFF"/>
                </a:highlight>
                <a:latin typeface="Lora"/>
                <a:ea typeface="Lora"/>
                <a:cs typeface="Lora"/>
                <a:sym typeface="Lora"/>
              </a:rPr>
              <a:t>Timing </a:t>
            </a:r>
            <a:r>
              <a:rPr b="1" i="0" lang="en-GB" sz="1800" u="none" cap="none" strike="noStrike">
                <a:solidFill>
                  <a:srgbClr val="CC0000"/>
                </a:solidFill>
                <a:highlight>
                  <a:srgbClr val="FFFFFF"/>
                </a:highlight>
                <a:latin typeface="Lora"/>
                <a:ea typeface="Lora"/>
                <a:cs typeface="Lora"/>
                <a:sym typeface="Lora"/>
              </a:rPr>
              <a:t>(Important)</a:t>
            </a:r>
            <a:endParaRPr>
              <a:solidFill>
                <a:srgbClr val="CC0000"/>
              </a:solidFill>
              <a:latin typeface="Lora"/>
              <a:ea typeface="Lora"/>
              <a:cs typeface="Lora"/>
              <a:sym typeface="Lora"/>
            </a:endParaRPr>
          </a:p>
        </p:txBody>
      </p:sp>
      <p:sp>
        <p:nvSpPr>
          <p:cNvPr id="142" name="Google Shape;142;p15"/>
          <p:cNvSpPr/>
          <p:nvPr/>
        </p:nvSpPr>
        <p:spPr>
          <a:xfrm>
            <a:off x="1803425" y="8145625"/>
            <a:ext cx="1995300" cy="2337000"/>
          </a:xfrm>
          <a:prstGeom prst="rect">
            <a:avLst/>
          </a:prstGeom>
          <a:noFill/>
          <a:ln>
            <a:noFill/>
          </a:ln>
        </p:spPr>
        <p:txBody>
          <a:bodyPr anchorCtr="0" anchor="t" bIns="45700" lIns="91425" spcFirstLastPara="1" rIns="91425" wrap="square" tIns="45700">
            <a:noAutofit/>
          </a:bodyPr>
          <a:lstStyle/>
          <a:p>
            <a:pPr indent="-162599" lvl="0" marL="161999" marR="0" rtl="0" algn="l">
              <a:lnSpc>
                <a:spcPct val="100000"/>
              </a:lnSpc>
              <a:spcBef>
                <a:spcPts val="0"/>
              </a:spcBef>
              <a:spcAft>
                <a:spcPts val="0"/>
              </a:spcAft>
              <a:buClr>
                <a:srgbClr val="000000"/>
              </a:buClr>
              <a:buSzPts val="1200"/>
              <a:buFont typeface="Mada"/>
              <a:buAutoNum type="arabicPeriod"/>
            </a:pPr>
            <a:r>
              <a:rPr b="1" i="0" lang="en-GB" sz="1200" u="none" cap="none" strike="noStrike">
                <a:solidFill>
                  <a:srgbClr val="6AA84F"/>
                </a:solidFill>
                <a:latin typeface="Mada"/>
                <a:ea typeface="Mada"/>
                <a:cs typeface="Mada"/>
                <a:sym typeface="Mada"/>
              </a:rPr>
              <a:t>Initial “before urine”</a:t>
            </a:r>
            <a:r>
              <a:rPr i="0" lang="en-GB" sz="1200" u="none" cap="none" strike="noStrike">
                <a:solidFill>
                  <a:srgbClr val="6AA84F"/>
                </a:solidFill>
                <a:latin typeface="Mada"/>
                <a:ea typeface="Mada"/>
                <a:cs typeface="Mada"/>
                <a:sym typeface="Mada"/>
              </a:rPr>
              <a:t> = suspect urethra</a:t>
            </a:r>
            <a:r>
              <a:rPr lang="en-GB" sz="1200">
                <a:solidFill>
                  <a:srgbClr val="6AA84F"/>
                </a:solidFill>
                <a:latin typeface="Mada"/>
                <a:ea typeface="Mada"/>
                <a:cs typeface="Mada"/>
                <a:sym typeface="Mada"/>
              </a:rPr>
              <a:t> (</a:t>
            </a:r>
            <a:r>
              <a:rPr i="0" lang="en-GB" sz="1200" u="none" cap="none" strike="noStrike">
                <a:solidFill>
                  <a:srgbClr val="6AA84F"/>
                </a:solidFill>
                <a:latin typeface="Mada"/>
                <a:ea typeface="Mada"/>
                <a:cs typeface="Mada"/>
                <a:sym typeface="Mada"/>
              </a:rPr>
              <a:t>post-renal</a:t>
            </a:r>
            <a:r>
              <a:rPr lang="en-GB" sz="1200">
                <a:solidFill>
                  <a:srgbClr val="6AA84F"/>
                </a:solidFill>
                <a:latin typeface="Mada"/>
                <a:ea typeface="Mada"/>
                <a:cs typeface="Mada"/>
                <a:sym typeface="Mada"/>
              </a:rPr>
              <a:t>)</a:t>
            </a:r>
            <a:r>
              <a:rPr i="0" lang="en-GB" sz="1200" u="none" cap="none" strike="noStrike">
                <a:solidFill>
                  <a:srgbClr val="6AA84F"/>
                </a:solidFill>
                <a:latin typeface="Mada"/>
                <a:ea typeface="Mada"/>
                <a:cs typeface="Mada"/>
                <a:sym typeface="Mada"/>
              </a:rPr>
              <a:t>.</a:t>
            </a:r>
            <a:endParaRPr sz="1200">
              <a:latin typeface="Mada"/>
              <a:ea typeface="Mada"/>
              <a:cs typeface="Mada"/>
              <a:sym typeface="Mada"/>
            </a:endParaRPr>
          </a:p>
          <a:p>
            <a:pPr indent="-162599" lvl="0" marL="161999" marR="0" rtl="0" algn="l">
              <a:lnSpc>
                <a:spcPct val="100000"/>
              </a:lnSpc>
              <a:spcBef>
                <a:spcPts val="0"/>
              </a:spcBef>
              <a:spcAft>
                <a:spcPts val="0"/>
              </a:spcAft>
              <a:buClr>
                <a:srgbClr val="000000"/>
              </a:buClr>
              <a:buSzPts val="1200"/>
              <a:buFont typeface="Mada"/>
              <a:buAutoNum type="arabicPeriod"/>
            </a:pPr>
            <a:r>
              <a:rPr b="1" i="0" lang="en-GB" sz="1200" u="none" cap="none" strike="noStrike">
                <a:solidFill>
                  <a:srgbClr val="6AA84F"/>
                </a:solidFill>
                <a:latin typeface="Mada"/>
                <a:ea typeface="Mada"/>
                <a:cs typeface="Mada"/>
                <a:sym typeface="Mada"/>
              </a:rPr>
              <a:t>Terminal “after”</a:t>
            </a:r>
            <a:r>
              <a:rPr i="0" lang="en-GB" sz="1200" u="none" cap="none" strike="noStrike">
                <a:solidFill>
                  <a:srgbClr val="6AA84F"/>
                </a:solidFill>
                <a:latin typeface="Mada"/>
                <a:ea typeface="Mada"/>
                <a:cs typeface="Mada"/>
                <a:sym typeface="Mada"/>
              </a:rPr>
              <a:t> = suspect neck of bladder or sphincters.</a:t>
            </a:r>
            <a:endParaRPr sz="1200">
              <a:latin typeface="Mada"/>
              <a:ea typeface="Mada"/>
              <a:cs typeface="Mada"/>
              <a:sym typeface="Mada"/>
            </a:endParaRPr>
          </a:p>
          <a:p>
            <a:pPr indent="-162599" lvl="0" marL="161999" marR="0" rtl="0" algn="l">
              <a:lnSpc>
                <a:spcPct val="100000"/>
              </a:lnSpc>
              <a:spcBef>
                <a:spcPts val="0"/>
              </a:spcBef>
              <a:spcAft>
                <a:spcPts val="0"/>
              </a:spcAft>
              <a:buClr>
                <a:srgbClr val="000000"/>
              </a:buClr>
              <a:buSzPts val="1200"/>
              <a:buFont typeface="Mada"/>
              <a:buAutoNum type="arabicPeriod"/>
            </a:pPr>
            <a:r>
              <a:rPr b="1" i="0" lang="en-GB" sz="1200" u="none" cap="none" strike="noStrike">
                <a:solidFill>
                  <a:srgbClr val="6AA84F"/>
                </a:solidFill>
                <a:latin typeface="Mada"/>
                <a:ea typeface="Mada"/>
                <a:cs typeface="Mada"/>
                <a:sym typeface="Mada"/>
              </a:rPr>
              <a:t>Total “along with urine”</a:t>
            </a:r>
            <a:r>
              <a:rPr i="0" lang="en-GB" sz="1200" u="none" cap="none" strike="noStrike">
                <a:solidFill>
                  <a:srgbClr val="6AA84F"/>
                </a:solidFill>
                <a:latin typeface="Mada"/>
                <a:ea typeface="Mada"/>
                <a:cs typeface="Mada"/>
                <a:sym typeface="Mada"/>
              </a:rPr>
              <a:t> = suspect kidney or ureter</a:t>
            </a:r>
            <a:r>
              <a:rPr lang="en-GB" sz="1200">
                <a:solidFill>
                  <a:srgbClr val="6AA84F"/>
                </a:solidFill>
                <a:latin typeface="Mada"/>
                <a:ea typeface="Mada"/>
                <a:cs typeface="Mada"/>
                <a:sym typeface="Mada"/>
              </a:rPr>
              <a:t> (</a:t>
            </a:r>
            <a:r>
              <a:rPr i="0" lang="en-GB" sz="1200" u="none" cap="none" strike="noStrike">
                <a:solidFill>
                  <a:srgbClr val="6AA84F"/>
                </a:solidFill>
                <a:latin typeface="Mada"/>
                <a:ea typeface="Mada"/>
                <a:cs typeface="Mada"/>
                <a:sym typeface="Mada"/>
              </a:rPr>
              <a:t>renal</a:t>
            </a:r>
            <a:r>
              <a:rPr lang="en-GB" sz="1200">
                <a:solidFill>
                  <a:srgbClr val="6AA84F"/>
                </a:solidFill>
                <a:latin typeface="Mada"/>
                <a:ea typeface="Mada"/>
                <a:cs typeface="Mada"/>
                <a:sym typeface="Mada"/>
              </a:rPr>
              <a:t>).</a:t>
            </a:r>
            <a:endParaRPr sz="1200">
              <a:latin typeface="Mada"/>
              <a:ea typeface="Mada"/>
              <a:cs typeface="Mada"/>
              <a:sym typeface="Mada"/>
            </a:endParaRPr>
          </a:p>
        </p:txBody>
      </p:sp>
      <p:pic>
        <p:nvPicPr>
          <p:cNvPr id="143" name="Google Shape;143;p15"/>
          <p:cNvPicPr preferRelativeResize="0"/>
          <p:nvPr/>
        </p:nvPicPr>
        <p:blipFill rotWithShape="1">
          <a:blip r:embed="rId3">
            <a:alphaModFix/>
          </a:blip>
          <a:srcRect b="0" l="0" r="0" t="0"/>
          <a:stretch/>
        </p:blipFill>
        <p:spPr>
          <a:xfrm>
            <a:off x="813325" y="5297329"/>
            <a:ext cx="1938600" cy="1017777"/>
          </a:xfrm>
          <a:prstGeom prst="rect">
            <a:avLst/>
          </a:prstGeom>
          <a:noFill/>
          <a:ln>
            <a:noFill/>
          </a:ln>
        </p:spPr>
      </p:pic>
      <p:sp>
        <p:nvSpPr>
          <p:cNvPr id="144" name="Google Shape;144;p15"/>
          <p:cNvSpPr/>
          <p:nvPr/>
        </p:nvSpPr>
        <p:spPr>
          <a:xfrm>
            <a:off x="622693" y="4775169"/>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4</a:t>
            </a:r>
            <a:endParaRPr b="1" i="0" sz="2600" u="none" cap="none" strike="noStrike">
              <a:solidFill>
                <a:srgbClr val="576C77"/>
              </a:solidFill>
              <a:latin typeface="Alegreya"/>
              <a:ea typeface="Alegreya"/>
              <a:cs typeface="Alegreya"/>
              <a:sym typeface="Alegreya"/>
            </a:endParaRPr>
          </a:p>
        </p:txBody>
      </p:sp>
      <p:sp>
        <p:nvSpPr>
          <p:cNvPr id="145" name="Google Shape;145;p15"/>
          <p:cNvSpPr/>
          <p:nvPr/>
        </p:nvSpPr>
        <p:spPr>
          <a:xfrm>
            <a:off x="1162798" y="4775525"/>
            <a:ext cx="5624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b="1" i="0" lang="en-GB" sz="1800" u="none" cap="none" strike="noStrike">
                <a:solidFill>
                  <a:srgbClr val="576C77"/>
                </a:solidFill>
                <a:highlight>
                  <a:srgbClr val="FFFFFF"/>
                </a:highlight>
                <a:latin typeface="Lora"/>
                <a:ea typeface="Lora"/>
                <a:cs typeface="Lora"/>
                <a:sym typeface="Lora"/>
              </a:rPr>
              <a:t>The type : gross &amp; microscopic </a:t>
            </a:r>
            <a:r>
              <a:rPr b="1" lang="en-GB" sz="1800">
                <a:solidFill>
                  <a:srgbClr val="CC0000"/>
                </a:solidFill>
                <a:highlight>
                  <a:schemeClr val="lt1"/>
                </a:highlight>
                <a:latin typeface="Lora"/>
                <a:ea typeface="Lora"/>
                <a:cs typeface="Lora"/>
                <a:sym typeface="Lora"/>
              </a:rPr>
              <a:t>(Important)</a:t>
            </a:r>
            <a:endParaRPr>
              <a:solidFill>
                <a:srgbClr val="CC0000"/>
              </a:solidFill>
              <a:latin typeface="Lora"/>
              <a:ea typeface="Lora"/>
              <a:cs typeface="Lora"/>
              <a:sym typeface="Lora"/>
            </a:endParaRPr>
          </a:p>
          <a:p>
            <a:pPr indent="0" lvl="0" marL="0" marR="0" rtl="0" algn="l">
              <a:lnSpc>
                <a:spcPct val="100000"/>
              </a:lnSpc>
              <a:spcBef>
                <a:spcPts val="0"/>
              </a:spcBef>
              <a:spcAft>
                <a:spcPts val="0"/>
              </a:spcAft>
              <a:buNone/>
            </a:pPr>
            <a:r>
              <a:t/>
            </a:r>
            <a:endParaRPr b="1" sz="1800">
              <a:solidFill>
                <a:srgbClr val="576C77"/>
              </a:solidFill>
              <a:highlight>
                <a:srgbClr val="FFFFFF"/>
              </a:highlight>
              <a:latin typeface="Lora"/>
              <a:ea typeface="Lora"/>
              <a:cs typeface="Lora"/>
              <a:sym typeface="Lora"/>
            </a:endParaRPr>
          </a:p>
        </p:txBody>
      </p:sp>
      <p:pic>
        <p:nvPicPr>
          <p:cNvPr id="146" name="Google Shape;146;p15"/>
          <p:cNvPicPr preferRelativeResize="0"/>
          <p:nvPr/>
        </p:nvPicPr>
        <p:blipFill rotWithShape="1">
          <a:blip r:embed="rId4">
            <a:alphaModFix/>
          </a:blip>
          <a:srcRect b="0" l="0" r="0" t="0"/>
          <a:stretch/>
        </p:blipFill>
        <p:spPr>
          <a:xfrm>
            <a:off x="756050" y="7894900"/>
            <a:ext cx="1007600" cy="1481100"/>
          </a:xfrm>
          <a:prstGeom prst="rect">
            <a:avLst/>
          </a:prstGeom>
          <a:noFill/>
          <a:ln>
            <a:noFill/>
          </a:ln>
        </p:spPr>
      </p:pic>
      <p:sp>
        <p:nvSpPr>
          <p:cNvPr id="147" name="Google Shape;147;p15"/>
          <p:cNvSpPr/>
          <p:nvPr/>
        </p:nvSpPr>
        <p:spPr>
          <a:xfrm>
            <a:off x="3942475" y="7594975"/>
            <a:ext cx="3165900" cy="2735400"/>
          </a:xfrm>
          <a:prstGeom prst="roundRect">
            <a:avLst>
              <a:gd fmla="val 3413" name="adj"/>
            </a:avLst>
          </a:prstGeom>
          <a:noFill/>
          <a:ln cap="flat" cmpd="sng" w="19050">
            <a:solidFill>
              <a:srgbClr val="FADE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ada"/>
              <a:ea typeface="Mada"/>
              <a:cs typeface="Mada"/>
              <a:sym typeface="Mada"/>
            </a:endParaRPr>
          </a:p>
        </p:txBody>
      </p:sp>
      <p:sp>
        <p:nvSpPr>
          <p:cNvPr id="148" name="Google Shape;148;p15"/>
          <p:cNvSpPr/>
          <p:nvPr/>
        </p:nvSpPr>
        <p:spPr>
          <a:xfrm>
            <a:off x="3895052" y="7394825"/>
            <a:ext cx="555300" cy="396300"/>
          </a:xfrm>
          <a:prstGeom prst="heptagon">
            <a:avLst>
              <a:gd fmla="val 102572" name="hf"/>
              <a:gd fmla="val 105210" name="vf"/>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1" i="0" lang="en-GB" sz="2600" u="none" cap="none" strike="noStrike">
                <a:solidFill>
                  <a:srgbClr val="576C77"/>
                </a:solidFill>
                <a:latin typeface="Alegreya"/>
                <a:ea typeface="Alegreya"/>
                <a:cs typeface="Alegreya"/>
                <a:sym typeface="Alegreya"/>
              </a:rPr>
              <a:t>5</a:t>
            </a:r>
            <a:endParaRPr b="1" i="0" sz="2600" u="none" cap="none" strike="noStrike">
              <a:solidFill>
                <a:srgbClr val="576C77"/>
              </a:solidFill>
              <a:latin typeface="Alegreya"/>
              <a:ea typeface="Alegreya"/>
              <a:cs typeface="Alegreya"/>
              <a:sym typeface="Alegreya"/>
            </a:endParaRPr>
          </a:p>
        </p:txBody>
      </p:sp>
      <p:sp>
        <p:nvSpPr>
          <p:cNvPr id="149" name="Google Shape;149;p15"/>
          <p:cNvSpPr/>
          <p:nvPr/>
        </p:nvSpPr>
        <p:spPr>
          <a:xfrm>
            <a:off x="3684525" y="7434700"/>
            <a:ext cx="36135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None/>
            </a:pPr>
            <a:r>
              <a:rPr b="1" lang="en-GB" sz="1800">
                <a:solidFill>
                  <a:srgbClr val="6AA84F"/>
                </a:solidFill>
                <a:highlight>
                  <a:srgbClr val="FFFFFF"/>
                </a:highlight>
                <a:latin typeface="Lora"/>
                <a:ea typeface="Lora"/>
                <a:cs typeface="Lora"/>
                <a:sym typeface="Lora"/>
              </a:rPr>
              <a:t>Presence of clots </a:t>
            </a:r>
            <a:endParaRPr b="1" sz="1800">
              <a:solidFill>
                <a:srgbClr val="6AA84F"/>
              </a:solidFill>
              <a:highlight>
                <a:srgbClr val="FFFFFF"/>
              </a:highlight>
              <a:latin typeface="Lora"/>
              <a:ea typeface="Lora"/>
              <a:cs typeface="Lora"/>
              <a:sym typeface="Lora"/>
            </a:endParaRPr>
          </a:p>
        </p:txBody>
      </p:sp>
      <p:sp>
        <p:nvSpPr>
          <p:cNvPr id="150" name="Google Shape;150;p15"/>
          <p:cNvSpPr/>
          <p:nvPr/>
        </p:nvSpPr>
        <p:spPr>
          <a:xfrm>
            <a:off x="4018825" y="8145625"/>
            <a:ext cx="2943300" cy="23370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One of the most </a:t>
            </a:r>
            <a:r>
              <a:rPr lang="en-GB" sz="1200">
                <a:solidFill>
                  <a:srgbClr val="CC0000"/>
                </a:solidFill>
                <a:latin typeface="Mada"/>
                <a:ea typeface="Mada"/>
                <a:cs typeface="Mada"/>
                <a:sym typeface="Mada"/>
              </a:rPr>
              <a:t>important</a:t>
            </a:r>
            <a:r>
              <a:rPr lang="en-GB" sz="1200">
                <a:solidFill>
                  <a:srgbClr val="6AA84F"/>
                </a:solidFill>
                <a:latin typeface="Mada"/>
                <a:ea typeface="Mada"/>
                <a:cs typeface="Mada"/>
                <a:sym typeface="Mada"/>
              </a:rPr>
              <a:t> determinant is the presence of clots &amp; its amount.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it were highly </a:t>
            </a:r>
            <a:r>
              <a:rPr b="1" lang="en-GB" sz="1200">
                <a:solidFill>
                  <a:srgbClr val="6AA84F"/>
                </a:solidFill>
                <a:latin typeface="Mada"/>
                <a:ea typeface="Mada"/>
                <a:cs typeface="Mada"/>
                <a:sym typeface="Mada"/>
              </a:rPr>
              <a:t>coagulated </a:t>
            </a:r>
            <a:r>
              <a:rPr lang="en-GB" sz="1200">
                <a:solidFill>
                  <a:srgbClr val="6AA84F"/>
                </a:solidFill>
                <a:latin typeface="Mada"/>
                <a:ea typeface="Mada"/>
                <a:cs typeface="Mada"/>
                <a:sym typeface="Mada"/>
              </a:rPr>
              <a:t>or </a:t>
            </a:r>
            <a:r>
              <a:rPr b="1" lang="en-GB" sz="1200">
                <a:solidFill>
                  <a:srgbClr val="6AA84F"/>
                </a:solidFill>
                <a:latin typeface="Mada"/>
                <a:ea typeface="Mada"/>
                <a:cs typeface="Mada"/>
                <a:sym typeface="Mada"/>
              </a:rPr>
              <a:t>long clots</a:t>
            </a:r>
            <a:r>
              <a:rPr lang="en-GB" sz="1200">
                <a:solidFill>
                  <a:srgbClr val="6AA84F"/>
                </a:solidFill>
                <a:latin typeface="Mada"/>
                <a:ea typeface="Mada"/>
                <a:cs typeface="Mada"/>
                <a:sym typeface="Mada"/>
              </a:rPr>
              <a:t> = most likely from upper urinary tract (</a:t>
            </a:r>
            <a:r>
              <a:rPr b="1" lang="en-GB" sz="1200">
                <a:solidFill>
                  <a:srgbClr val="6AA84F"/>
                </a:solidFill>
                <a:latin typeface="Mada"/>
                <a:ea typeface="Mada"/>
                <a:cs typeface="Mada"/>
                <a:sym typeface="Mada"/>
              </a:rPr>
              <a:t>kidney, ureter</a:t>
            </a:r>
            <a:r>
              <a:rPr lang="en-GB"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If it wasn’t coagulated, or little coagulation or </a:t>
            </a:r>
            <a:r>
              <a:rPr b="1" lang="en-GB" sz="1200">
                <a:solidFill>
                  <a:srgbClr val="6AA84F"/>
                </a:solidFill>
                <a:latin typeface="Mada"/>
                <a:ea typeface="Mada"/>
                <a:cs typeface="Mada"/>
                <a:sym typeface="Mada"/>
              </a:rPr>
              <a:t>small clots</a:t>
            </a:r>
            <a:r>
              <a:rPr lang="en-GB" sz="1200">
                <a:solidFill>
                  <a:srgbClr val="6AA84F"/>
                </a:solidFill>
                <a:latin typeface="Mada"/>
                <a:ea typeface="Mada"/>
                <a:cs typeface="Mada"/>
                <a:sym typeface="Mada"/>
              </a:rPr>
              <a:t> = most likely from lower UT (</a:t>
            </a:r>
            <a:r>
              <a:rPr b="1" lang="en-GB" sz="1200">
                <a:solidFill>
                  <a:srgbClr val="6AA84F"/>
                </a:solidFill>
                <a:latin typeface="Mada"/>
                <a:ea typeface="Mada"/>
                <a:cs typeface="Mada"/>
                <a:sym typeface="Mada"/>
              </a:rPr>
              <a:t>Urethra, Prostate</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p:txBody>
      </p:sp>
      <p:sp>
        <p:nvSpPr>
          <p:cNvPr id="151" name="Google Shape;151;p15"/>
          <p:cNvSpPr/>
          <p:nvPr/>
        </p:nvSpPr>
        <p:spPr>
          <a:xfrm>
            <a:off x="1743764" y="4317461"/>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id="1649" name="Google Shape;1649;p42"/>
          <p:cNvSpPr/>
          <p:nvPr/>
        </p:nvSpPr>
        <p:spPr>
          <a:xfrm rot="10800000">
            <a:off x="75" y="-9519"/>
            <a:ext cx="75891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650" name="Google Shape;1650;p42"/>
          <p:cNvCxnSpPr/>
          <p:nvPr/>
        </p:nvCxnSpPr>
        <p:spPr>
          <a:xfrm>
            <a:off x="2762991" y="2910000"/>
            <a:ext cx="2056800" cy="0"/>
          </a:xfrm>
          <a:prstGeom prst="straightConnector1">
            <a:avLst/>
          </a:prstGeom>
          <a:noFill/>
          <a:ln cap="flat" cmpd="sng" w="19050">
            <a:solidFill>
              <a:srgbClr val="83C5BE"/>
            </a:solidFill>
            <a:prstDash val="solid"/>
            <a:round/>
            <a:headEnd len="med" w="med" type="oval"/>
            <a:tailEnd len="med" w="med" type="oval"/>
          </a:ln>
        </p:spPr>
      </p:cxnSp>
      <p:sp>
        <p:nvSpPr>
          <p:cNvPr id="1651" name="Google Shape;1651;p42"/>
          <p:cNvSpPr txBox="1"/>
          <p:nvPr/>
        </p:nvSpPr>
        <p:spPr>
          <a:xfrm>
            <a:off x="226" y="2440955"/>
            <a:ext cx="7589100" cy="40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2200"/>
              <a:buFont typeface="Arial"/>
              <a:buNone/>
            </a:pPr>
            <a:r>
              <a:rPr b="1" lang="en-GB" sz="2200">
                <a:solidFill>
                  <a:srgbClr val="006D77"/>
                </a:solidFill>
                <a:latin typeface="Lora"/>
                <a:ea typeface="Lora"/>
                <a:cs typeface="Lora"/>
                <a:sym typeface="Lora"/>
              </a:rPr>
              <a:t>Traumatic Urological Emergencies Summary</a:t>
            </a:r>
            <a:endParaRPr>
              <a:solidFill>
                <a:schemeClr val="dk1"/>
              </a:solidFill>
            </a:endParaRPr>
          </a:p>
          <a:p>
            <a:pPr indent="0" lvl="0" marL="0" marR="0" rtl="0" algn="ctr">
              <a:lnSpc>
                <a:spcPct val="100000"/>
              </a:lnSpc>
              <a:spcBef>
                <a:spcPts val="0"/>
              </a:spcBef>
              <a:spcAft>
                <a:spcPts val="0"/>
              </a:spcAft>
              <a:buClr>
                <a:srgbClr val="000000"/>
              </a:buClr>
              <a:buSzPts val="2200"/>
              <a:buFont typeface="Arial"/>
              <a:buNone/>
            </a:pPr>
            <a:r>
              <a:t/>
            </a:r>
            <a:endParaRPr b="1" sz="2200">
              <a:solidFill>
                <a:srgbClr val="006D77"/>
              </a:solidFill>
              <a:latin typeface="Lora"/>
              <a:ea typeface="Lora"/>
              <a:cs typeface="Lora"/>
              <a:sym typeface="Lora"/>
            </a:endParaRPr>
          </a:p>
          <a:p>
            <a:pPr indent="0" lvl="0" marL="0" marR="0" rtl="0" algn="ctr">
              <a:lnSpc>
                <a:spcPct val="100000"/>
              </a:lnSpc>
              <a:spcBef>
                <a:spcPts val="0"/>
              </a:spcBef>
              <a:spcAft>
                <a:spcPts val="0"/>
              </a:spcAft>
              <a:buClr>
                <a:srgbClr val="000000"/>
              </a:buClr>
              <a:buSzPts val="2200"/>
              <a:buFont typeface="Arial"/>
              <a:buNone/>
            </a:pPr>
            <a:r>
              <a:t/>
            </a:r>
            <a:endParaRPr b="1" i="0" sz="2200" u="none" cap="none" strike="noStrike">
              <a:solidFill>
                <a:srgbClr val="006D77"/>
              </a:solidFill>
              <a:latin typeface="Lora"/>
              <a:ea typeface="Lora"/>
              <a:cs typeface="Lora"/>
              <a:sym typeface="Lora"/>
            </a:endParaRPr>
          </a:p>
        </p:txBody>
      </p:sp>
      <p:graphicFrame>
        <p:nvGraphicFramePr>
          <p:cNvPr id="1652" name="Google Shape;1652;p42"/>
          <p:cNvGraphicFramePr/>
          <p:nvPr/>
        </p:nvGraphicFramePr>
        <p:xfrm>
          <a:off x="473175" y="457363"/>
          <a:ext cx="3000000" cy="3000000"/>
        </p:xfrm>
        <a:graphic>
          <a:graphicData uri="http://schemas.openxmlformats.org/drawingml/2006/table">
            <a:tbl>
              <a:tblPr>
                <a:noFill/>
                <a:tableStyleId>{7932505E-B030-4BA6-B49B-E80BAC92C2B5}</a:tableStyleId>
              </a:tblPr>
              <a:tblGrid>
                <a:gridCol w="6636000"/>
              </a:tblGrid>
              <a:tr h="297775">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5-Priapism</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1155400">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Persistent erection of the penis ​more than 4 hours not related to sexual desire</a:t>
                      </a:r>
                      <a:r>
                        <a:rPr b="1" lang="en-GB" sz="1000">
                          <a:solidFill>
                            <a:schemeClr val="dk1"/>
                          </a:solidFill>
                          <a:latin typeface="Mada"/>
                          <a:ea typeface="Mada"/>
                          <a:cs typeface="Mada"/>
                          <a:sym typeface="Mada"/>
                        </a:rPr>
                        <a:t> . </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Cause</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Primary:​​ idiopathic 30-50% of the cases.</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Secondary</a:t>
                      </a:r>
                      <a:r>
                        <a:rPr b="1"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 drugs , trauma, neurological and hematological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Ischemic, ​</a:t>
                      </a:r>
                      <a:r>
                        <a:rPr lang="en-GB" sz="1000">
                          <a:solidFill>
                            <a:srgbClr val="FF0000"/>
                          </a:solidFill>
                          <a:latin typeface="Mada"/>
                          <a:ea typeface="Mada"/>
                          <a:cs typeface="Mada"/>
                          <a:sym typeface="Mada"/>
                        </a:rPr>
                        <a:t>painful​ </a:t>
                      </a:r>
                      <a:r>
                        <a:rPr lang="en-GB" sz="1000">
                          <a:solidFill>
                            <a:schemeClr val="dk1"/>
                          </a:solidFill>
                          <a:latin typeface="Mada"/>
                          <a:ea typeface="Mada"/>
                          <a:cs typeface="Mada"/>
                          <a:sym typeface="Mada"/>
                        </a:rPr>
                        <a:t>is the most common.</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Non ischemic ​</a:t>
                      </a:r>
                      <a:r>
                        <a:rPr lang="en-GB" sz="1000">
                          <a:solidFill>
                            <a:srgbClr val="FF0000"/>
                          </a:solidFill>
                          <a:latin typeface="Mada"/>
                          <a:ea typeface="Mada"/>
                          <a:cs typeface="Mada"/>
                          <a:sym typeface="Mada"/>
                        </a:rPr>
                        <a:t>painless.</a:t>
                      </a:r>
                      <a:endParaRPr sz="1000">
                        <a:solidFill>
                          <a:srgbClr val="FF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diagnosis​​ usually obvious from the history, duration of erection more than 4 hours.</a:t>
                      </a:r>
                      <a:endParaRPr sz="10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53" name="Google Shape;1653;p42"/>
          <p:cNvGraphicFramePr/>
          <p:nvPr/>
        </p:nvGraphicFramePr>
        <p:xfrm>
          <a:off x="476775" y="3156263"/>
          <a:ext cx="3000000" cy="3000000"/>
        </p:xfrm>
        <a:graphic>
          <a:graphicData uri="http://schemas.openxmlformats.org/drawingml/2006/table">
            <a:tbl>
              <a:tblPr>
                <a:noFill/>
                <a:tableStyleId>{7932505E-B030-4BA6-B49B-E80BAC92C2B5}</a:tableStyleId>
              </a:tblPr>
              <a:tblGrid>
                <a:gridCol w="3255925"/>
              </a:tblGrid>
              <a:tr h="413425">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1-Renal Truama</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314475">
                <a:tc>
                  <a:txBody>
                    <a:bodyPr/>
                    <a:lstStyle/>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Either Blund (road traffic accident), or Penetrating (gunshots)</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Radiological image</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Contrast-enhanced CT is the study of choic</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U/S is the alternative method</a:t>
                      </a:r>
                      <a:endParaRPr sz="1000">
                        <a:solidFill>
                          <a:schemeClr val="dk1"/>
                        </a:solidFill>
                        <a:latin typeface="Mada"/>
                        <a:ea typeface="Mada"/>
                        <a:cs typeface="Mada"/>
                        <a:sym typeface="Mada"/>
                      </a:endParaRPr>
                    </a:p>
                    <a:p>
                      <a:pPr indent="-292100" lvl="0" marL="457200" rtl="0" algn="l">
                        <a:lnSpc>
                          <a:spcPct val="100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Management:</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Conservative, includes: wide Bore IV line, IV antibiotics, Bed rest , vital signs, serial CBC and HCT and follow up US and CT . </a:t>
                      </a:r>
                      <a:endParaRPr sz="1000">
                        <a:solidFill>
                          <a:schemeClr val="dk1"/>
                        </a:solidFill>
                        <a:latin typeface="Mada"/>
                        <a:ea typeface="Mada"/>
                        <a:cs typeface="Mada"/>
                        <a:sym typeface="Mada"/>
                      </a:endParaRPr>
                    </a:p>
                    <a:p>
                      <a:pPr indent="-292100" lvl="1" marL="914400" rtl="0" algn="l">
                        <a:lnSpc>
                          <a:spcPct val="100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Surgical exploration (if the indications present).</a:t>
                      </a:r>
                      <a:endParaRPr b="1" sz="8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54" name="Google Shape;1654;p42"/>
          <p:cNvGraphicFramePr/>
          <p:nvPr/>
        </p:nvGraphicFramePr>
        <p:xfrm>
          <a:off x="3856850" y="3156263"/>
          <a:ext cx="3000000" cy="3000000"/>
        </p:xfrm>
        <a:graphic>
          <a:graphicData uri="http://schemas.openxmlformats.org/drawingml/2006/table">
            <a:tbl>
              <a:tblPr>
                <a:noFill/>
                <a:tableStyleId>{7932505E-B030-4BA6-B49B-E80BAC92C2B5}</a:tableStyleId>
              </a:tblPr>
              <a:tblGrid>
                <a:gridCol w="3255925"/>
              </a:tblGrid>
              <a:tr h="315300">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2-Bladder Injuries</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058200">
                <a:tc>
                  <a:txBody>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Causes </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Iatrogenic injury: Due to surgery (cesarean delivery is the most common)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Penetrating trauma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Blunt pelvic trauma (Rapid deceleration injury.)</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Types of perforation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intraperitoneal perforation. (Tx is open repair)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Extra-peritoneal perforation.(Tx is urine drainage)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Presentation</a:t>
                      </a:r>
                      <a:r>
                        <a:rPr lang="en-GB" sz="1000">
                          <a:solidFill>
                            <a:schemeClr val="dk1"/>
                          </a:solidFill>
                          <a:latin typeface="Mada"/>
                          <a:ea typeface="Mada"/>
                          <a:cs typeface="Mada"/>
                          <a:sym typeface="Mada"/>
                        </a:rPr>
                        <a:t>​​: ​classic triad of symptoms 1-suprapubic pain and tenderness 2-difficulty or inability to pass urine. 3-haematuria.</a:t>
                      </a:r>
                      <a:endParaRPr b="1" sz="12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55" name="Google Shape;1655;p42"/>
          <p:cNvGraphicFramePr/>
          <p:nvPr/>
        </p:nvGraphicFramePr>
        <p:xfrm>
          <a:off x="473175" y="5987213"/>
          <a:ext cx="3000000" cy="3000000"/>
        </p:xfrm>
        <a:graphic>
          <a:graphicData uri="http://schemas.openxmlformats.org/drawingml/2006/table">
            <a:tbl>
              <a:tblPr>
                <a:noFill/>
                <a:tableStyleId>{7932505E-B030-4BA6-B49B-E80BAC92C2B5}</a:tableStyleId>
              </a:tblPr>
              <a:tblGrid>
                <a:gridCol w="6636000"/>
              </a:tblGrid>
              <a:tr h="261025">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3- Ureteral Injuries</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808875">
                <a:tc>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Uncommon injury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Either by external (needs severe force) or internal (hysterectomy)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Usually diagnosed intraoperatively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Treatment by surgery (mainly JJ stenting) </a:t>
                      </a:r>
                      <a:endParaRPr sz="10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56" name="Google Shape;1656;p42"/>
          <p:cNvGraphicFramePr/>
          <p:nvPr/>
        </p:nvGraphicFramePr>
        <p:xfrm>
          <a:off x="476775" y="7388163"/>
          <a:ext cx="3000000" cy="3000000"/>
        </p:xfrm>
        <a:graphic>
          <a:graphicData uri="http://schemas.openxmlformats.org/drawingml/2006/table">
            <a:tbl>
              <a:tblPr>
                <a:noFill/>
                <a:tableStyleId>{7932505E-B030-4BA6-B49B-E80BAC92C2B5}</a:tableStyleId>
              </a:tblPr>
              <a:tblGrid>
                <a:gridCol w="3255925"/>
              </a:tblGrid>
              <a:tr h="421200">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4- Anterior urethral Injuries</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515300">
                <a:tc>
                  <a:txBody>
                    <a:bodyPr/>
                    <a:lstStyle/>
                    <a:p>
                      <a:pPr indent="-285750" lvl="0" marL="4572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Meatal bleeding, difficulty in passing urine, frank haematuria.</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Diagnosis</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Diagnostic tool is retrograde urethrography.</a:t>
                      </a:r>
                      <a:endParaRPr sz="900">
                        <a:solidFill>
                          <a:schemeClr val="dk1"/>
                        </a:solidFill>
                        <a:latin typeface="Mada"/>
                        <a:ea typeface="Mada"/>
                        <a:cs typeface="Mada"/>
                        <a:sym typeface="Mada"/>
                      </a:endParaRPr>
                    </a:p>
                    <a:p>
                      <a:pPr indent="-285750" lvl="0" marL="457200" rtl="0" algn="l">
                        <a:spcBef>
                          <a:spcPts val="0"/>
                        </a:spcBef>
                        <a:spcAft>
                          <a:spcPts val="0"/>
                        </a:spcAft>
                        <a:buClr>
                          <a:schemeClr val="dk1"/>
                        </a:buClr>
                        <a:buSzPts val="900"/>
                        <a:buFont typeface="Mada"/>
                        <a:buChar char="●"/>
                      </a:pPr>
                      <a:r>
                        <a:rPr b="1" lang="en-GB" sz="900">
                          <a:solidFill>
                            <a:schemeClr val="dk1"/>
                          </a:solidFill>
                          <a:latin typeface="Mada"/>
                          <a:ea typeface="Mada"/>
                          <a:cs typeface="Mada"/>
                          <a:sym typeface="Mada"/>
                        </a:rPr>
                        <a:t>Management:</a:t>
                      </a:r>
                      <a:r>
                        <a:rPr lang="en-GB" sz="900">
                          <a:solidFill>
                            <a:schemeClr val="dk1"/>
                          </a:solidFill>
                          <a:latin typeface="Mada"/>
                          <a:ea typeface="Mada"/>
                          <a:cs typeface="Mada"/>
                          <a:sym typeface="Mada"/>
                        </a:rPr>
                        <a:t> </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Contusion: small gauge Urethral catheter </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Partial rupture: majority managed by suprapubic urinary diversion </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Complete rupture: </a:t>
                      </a:r>
                      <a:endParaRPr sz="900">
                        <a:solidFill>
                          <a:schemeClr val="dk1"/>
                        </a:solidFill>
                        <a:latin typeface="Mada"/>
                        <a:ea typeface="Mada"/>
                        <a:cs typeface="Mada"/>
                        <a:sym typeface="Mada"/>
                      </a:endParaRPr>
                    </a:p>
                    <a:p>
                      <a:pPr indent="-285750" lvl="2" marL="13716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unstable patient : use a suprapubic catheter </a:t>
                      </a:r>
                      <a:endParaRPr sz="900">
                        <a:solidFill>
                          <a:schemeClr val="dk1"/>
                        </a:solidFill>
                        <a:latin typeface="Mada"/>
                        <a:ea typeface="Mada"/>
                        <a:cs typeface="Mada"/>
                        <a:sym typeface="Mada"/>
                      </a:endParaRPr>
                    </a:p>
                    <a:p>
                      <a:pPr indent="-285750" lvl="2" marL="13716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stable patient urethra may be immediate repaired or suprapubic catheter</a:t>
                      </a:r>
                      <a:endParaRPr sz="900">
                        <a:solidFill>
                          <a:schemeClr val="dk1"/>
                        </a:solidFill>
                        <a:latin typeface="Mada"/>
                        <a:ea typeface="Mada"/>
                        <a:cs typeface="Mada"/>
                        <a:sym typeface="Mada"/>
                      </a:endParaRPr>
                    </a:p>
                    <a:p>
                      <a:pPr indent="-285750" lvl="1" marL="914400" rtl="0" algn="l">
                        <a:spcBef>
                          <a:spcPts val="0"/>
                        </a:spcBef>
                        <a:spcAft>
                          <a:spcPts val="0"/>
                        </a:spcAft>
                        <a:buClr>
                          <a:schemeClr val="dk1"/>
                        </a:buClr>
                        <a:buSzPts val="900"/>
                        <a:buFont typeface="Mada"/>
                        <a:buChar char="○"/>
                      </a:pPr>
                      <a:r>
                        <a:rPr lang="en-GB" sz="900">
                          <a:solidFill>
                            <a:schemeClr val="dk1"/>
                          </a:solidFill>
                          <a:latin typeface="Mada"/>
                          <a:ea typeface="Mada"/>
                          <a:cs typeface="Mada"/>
                          <a:sym typeface="Mada"/>
                        </a:rPr>
                        <a:t>Penetrating anterior urethral injuries are managed by surgical debridement and repair</a:t>
                      </a:r>
                      <a:endParaRPr sz="9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graphicFrame>
        <p:nvGraphicFramePr>
          <p:cNvPr id="1657" name="Google Shape;1657;p42"/>
          <p:cNvGraphicFramePr/>
          <p:nvPr/>
        </p:nvGraphicFramePr>
        <p:xfrm>
          <a:off x="3856850" y="7388163"/>
          <a:ext cx="3000000" cy="3000000"/>
        </p:xfrm>
        <a:graphic>
          <a:graphicData uri="http://schemas.openxmlformats.org/drawingml/2006/table">
            <a:tbl>
              <a:tblPr>
                <a:noFill/>
                <a:tableStyleId>{7932505E-B030-4BA6-B49B-E80BAC92C2B5}</a:tableStyleId>
              </a:tblPr>
              <a:tblGrid>
                <a:gridCol w="3255925"/>
              </a:tblGrid>
              <a:tr h="419475">
                <a:tc>
                  <a:txBody>
                    <a:bodyPr/>
                    <a:lstStyle/>
                    <a:p>
                      <a:pPr indent="0" lvl="0" marL="0" rtl="0" algn="ctr">
                        <a:spcBef>
                          <a:spcPts val="0"/>
                        </a:spcBef>
                        <a:spcAft>
                          <a:spcPts val="0"/>
                        </a:spcAft>
                        <a:buNone/>
                      </a:pPr>
                      <a:r>
                        <a:rPr b="1" lang="en-GB" sz="1500">
                          <a:solidFill>
                            <a:srgbClr val="E29578"/>
                          </a:solidFill>
                          <a:latin typeface="Lora"/>
                          <a:ea typeface="Lora"/>
                          <a:cs typeface="Lora"/>
                          <a:sym typeface="Lora"/>
                        </a:rPr>
                        <a:t>5-Posterior Urethral Injuries</a:t>
                      </a:r>
                      <a:endParaRPr b="1" sz="1500">
                        <a:solidFill>
                          <a:srgbClr val="E29578"/>
                        </a:solidFill>
                        <a:latin typeface="Lora"/>
                        <a:ea typeface="Lora"/>
                        <a:cs typeface="Lora"/>
                        <a:sym typeface="Lor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solidFill>
                      <a:srgbClr val="FFDDD2"/>
                    </a:solidFill>
                  </a:tcPr>
                </a:tc>
              </a:tr>
              <a:tr h="2517025">
                <a:tc>
                  <a:txBody>
                    <a:bodyPr/>
                    <a:lstStyle/>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Mechanism</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mostly are associated with pelvic fracture, 10-20% ​</a:t>
                      </a:r>
                      <a:r>
                        <a:rPr lang="en-GB" sz="1000">
                          <a:solidFill>
                            <a:srgbClr val="FF0000"/>
                          </a:solidFill>
                          <a:latin typeface="Mada"/>
                          <a:ea typeface="Mada"/>
                          <a:cs typeface="Mada"/>
                          <a:sym typeface="Mada"/>
                        </a:rPr>
                        <a:t>associated with bladder rupture. </a:t>
                      </a:r>
                      <a:endParaRPr sz="1000">
                        <a:solidFill>
                          <a:srgbClr val="FF0000"/>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Signs</a:t>
                      </a:r>
                      <a:r>
                        <a:rPr lang="en-GB" sz="1000">
                          <a:solidFill>
                            <a:schemeClr val="dk1"/>
                          </a:solidFill>
                          <a:latin typeface="Mada"/>
                          <a:ea typeface="Mada"/>
                          <a:cs typeface="Mada"/>
                          <a:sym typeface="Mada"/>
                        </a:rPr>
                        <a:t>​​:  ​high riding prostate​​ when Examining by digital rectal exam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Management</a:t>
                      </a: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1: stretch injury with intact urethra and stenting with a Urethral catheter. </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2 treatment with stenting a Urethral catheter.</a:t>
                      </a:r>
                      <a:endParaRPr sz="1000">
                        <a:solidFill>
                          <a:schemeClr val="dk1"/>
                        </a:solidFill>
                        <a:latin typeface="Mada"/>
                        <a:ea typeface="Mada"/>
                        <a:cs typeface="Mada"/>
                        <a:sym typeface="Mada"/>
                      </a:endParaRPr>
                    </a:p>
                    <a:p>
                      <a:pPr indent="-292100" lvl="1" marL="9144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Type 3 : initial management with suprapubic cystostomy and attempting primary repair at 7 to 10 days after injury.</a:t>
                      </a:r>
                      <a:endParaRPr b="1" sz="1100">
                        <a:solidFill>
                          <a:schemeClr val="dk1"/>
                        </a:solidFill>
                        <a:latin typeface="Mada"/>
                        <a:ea typeface="Mada"/>
                        <a:cs typeface="Mada"/>
                        <a:sym typeface="Mada"/>
                      </a:endParaRPr>
                    </a:p>
                  </a:txBody>
                  <a:tcPr marT="91425" marB="91425" marR="91425" marL="91425">
                    <a:lnL cap="flat" cmpd="sng" w="9525">
                      <a:solidFill>
                        <a:srgbClr val="B7B7B7"/>
                      </a:solidFill>
                      <a:prstDash val="solid"/>
                      <a:round/>
                      <a:headEnd len="sm" w="sm" type="none"/>
                      <a:tailEnd len="sm" w="sm" type="none"/>
                    </a:lnL>
                    <a:lnR cap="flat" cmpd="sng" w="9525">
                      <a:solidFill>
                        <a:srgbClr val="B7B7B7"/>
                      </a:solidFill>
                      <a:prstDash val="solid"/>
                      <a:round/>
                      <a:headEnd len="sm" w="sm" type="none"/>
                      <a:tailEnd len="sm" w="sm" type="none"/>
                    </a:lnR>
                    <a:lnT cap="flat" cmpd="sng" w="9525">
                      <a:solidFill>
                        <a:srgbClr val="B7B7B7"/>
                      </a:solidFill>
                      <a:prstDash val="solid"/>
                      <a:round/>
                      <a:headEnd len="sm" w="sm" type="none"/>
                      <a:tailEnd len="sm" w="sm" type="none"/>
                    </a:lnT>
                    <a:lnB cap="flat" cmpd="sng" w="9525">
                      <a:solidFill>
                        <a:srgbClr val="B7B7B7"/>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1" name="Shape 1661"/>
        <p:cNvGrpSpPr/>
        <p:nvPr/>
      </p:nvGrpSpPr>
      <p:grpSpPr>
        <a:xfrm>
          <a:off x="0" y="0"/>
          <a:ext cx="0" cy="0"/>
          <a:chOff x="0" y="0"/>
          <a:chExt cx="0" cy="0"/>
        </a:xfrm>
      </p:grpSpPr>
      <p:sp>
        <p:nvSpPr>
          <p:cNvPr id="1662" name="Google Shape;1662;p43"/>
          <p:cNvSpPr/>
          <p:nvPr/>
        </p:nvSpPr>
        <p:spPr>
          <a:xfrm rot="5400000">
            <a:off x="1839075" y="-1618561"/>
            <a:ext cx="1030500" cy="48354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3" name="Google Shape;1663;p43"/>
          <p:cNvSpPr/>
          <p:nvPr/>
        </p:nvSpPr>
        <p:spPr>
          <a:xfrm rot="5400000">
            <a:off x="1630943" y="-1630950"/>
            <a:ext cx="1005300" cy="4419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43"/>
          <p:cNvSpPr txBox="1"/>
          <p:nvPr/>
        </p:nvSpPr>
        <p:spPr>
          <a:xfrm>
            <a:off x="-28575" y="77823"/>
            <a:ext cx="38385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6000">
                <a:solidFill>
                  <a:srgbClr val="006D77"/>
                </a:solidFill>
                <a:latin typeface="Lora"/>
                <a:ea typeface="Lora"/>
                <a:cs typeface="Lora"/>
                <a:sym typeface="Lora"/>
              </a:rPr>
              <a:t>Quiz</a:t>
            </a:r>
            <a:endParaRPr sz="6000">
              <a:solidFill>
                <a:srgbClr val="006D77"/>
              </a:solidFill>
              <a:latin typeface="Lora"/>
              <a:ea typeface="Lora"/>
              <a:cs typeface="Lora"/>
              <a:sym typeface="Lora"/>
            </a:endParaRPr>
          </a:p>
        </p:txBody>
      </p:sp>
      <p:graphicFrame>
        <p:nvGraphicFramePr>
          <p:cNvPr id="1665" name="Google Shape;1665;p43"/>
          <p:cNvGraphicFramePr/>
          <p:nvPr/>
        </p:nvGraphicFramePr>
        <p:xfrm>
          <a:off x="1477951" y="9473188"/>
          <a:ext cx="3000000" cy="3000000"/>
        </p:xfrm>
        <a:graphic>
          <a:graphicData uri="http://schemas.openxmlformats.org/drawingml/2006/table">
            <a:tbl>
              <a:tblPr>
                <a:noFill/>
                <a:tableStyleId>{7932505E-B030-4BA6-B49B-E80BAC92C2B5}</a:tableStyleId>
              </a:tblPr>
              <a:tblGrid>
                <a:gridCol w="382350"/>
                <a:gridCol w="382350"/>
                <a:gridCol w="382350"/>
                <a:gridCol w="384575"/>
              </a:tblGrid>
              <a:tr h="123800">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Q1</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Q4</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Q2</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Q5</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B</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r h="273825">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Q3</a:t>
                      </a:r>
                      <a:endParaRPr sz="800">
                        <a:solidFill>
                          <a:srgbClr val="006D77"/>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rPr lang="en-GB" sz="800">
                          <a:solidFill>
                            <a:srgbClr val="D9D9D9"/>
                          </a:solidFill>
                          <a:latin typeface="Mada"/>
                          <a:ea typeface="Mada"/>
                          <a:cs typeface="Mada"/>
                          <a:sym typeface="Mada"/>
                        </a:rPr>
                        <a:t>A</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c>
                  <a:txBody>
                    <a:bodyPr/>
                    <a:lstStyle/>
                    <a:p>
                      <a:pPr indent="0" lvl="0" marL="0" rtl="0" algn="ctr">
                        <a:spcBef>
                          <a:spcPts val="0"/>
                        </a:spcBef>
                        <a:spcAft>
                          <a:spcPts val="0"/>
                        </a:spcAft>
                        <a:buNone/>
                      </a:pPr>
                      <a:r>
                        <a:rPr lang="en-GB" sz="800">
                          <a:solidFill>
                            <a:srgbClr val="006D77"/>
                          </a:solidFill>
                          <a:latin typeface="Mada"/>
                          <a:ea typeface="Mada"/>
                          <a:cs typeface="Mada"/>
                          <a:sym typeface="Mada"/>
                        </a:rPr>
                        <a:t>Q6</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solidFill>
                      <a:srgbClr val="F3F3F3"/>
                    </a:solidFill>
                  </a:tcPr>
                </a:tc>
                <a:tc>
                  <a:txBody>
                    <a:bodyPr/>
                    <a:lstStyle/>
                    <a:p>
                      <a:pPr indent="0" lvl="0" marL="0" rtl="0" algn="ctr">
                        <a:spcBef>
                          <a:spcPts val="0"/>
                        </a:spcBef>
                        <a:spcAft>
                          <a:spcPts val="0"/>
                        </a:spcAft>
                        <a:buNone/>
                      </a:pPr>
                      <a:r>
                        <a:t/>
                      </a:r>
                      <a:endParaRPr sz="800">
                        <a:solidFill>
                          <a:srgbClr val="D9D9D9"/>
                        </a:solidFill>
                        <a:latin typeface="Mada"/>
                        <a:ea typeface="Mada"/>
                        <a:cs typeface="Mada"/>
                        <a:sym typeface="Mada"/>
                      </a:endParaRPr>
                    </a:p>
                  </a:txBody>
                  <a:tcPr marT="91425" marB="91425" marR="91175" marL="91175" anchor="ctr">
                    <a:lnL cap="flat" cmpd="sng" w="9525">
                      <a:solidFill>
                        <a:srgbClr val="D9D9D9"/>
                      </a:solidFill>
                      <a:prstDash val="solid"/>
                      <a:round/>
                      <a:headEnd len="sm" w="sm" type="none"/>
                      <a:tailEnd len="sm" w="sm" type="none"/>
                    </a:lnL>
                    <a:lnR cap="flat" cmpd="sng" w="9525">
                      <a:solidFill>
                        <a:srgbClr val="D9D9D9"/>
                      </a:solidFill>
                      <a:prstDash val="solid"/>
                      <a:round/>
                      <a:headEnd len="sm" w="sm" type="none"/>
                      <a:tailEnd len="sm" w="sm" type="none"/>
                    </a:lnR>
                    <a:lnT cap="flat" cmpd="sng" w="9525">
                      <a:solidFill>
                        <a:srgbClr val="D9D9D9"/>
                      </a:solidFill>
                      <a:prstDash val="solid"/>
                      <a:round/>
                      <a:headEnd len="sm" w="sm" type="none"/>
                      <a:tailEnd len="sm" w="sm" type="none"/>
                    </a:lnT>
                    <a:lnB cap="flat" cmpd="sng" w="9525">
                      <a:solidFill>
                        <a:srgbClr val="D9D9D9"/>
                      </a:solidFill>
                      <a:prstDash val="solid"/>
                      <a:round/>
                      <a:headEnd len="sm" w="sm" type="none"/>
                      <a:tailEnd len="sm" w="sm" type="none"/>
                    </a:lnB>
                  </a:tcPr>
                </a:tc>
              </a:tr>
            </a:tbl>
          </a:graphicData>
        </a:graphic>
      </p:graphicFrame>
      <p:sp>
        <p:nvSpPr>
          <p:cNvPr id="1666" name="Google Shape;1666;p43"/>
          <p:cNvSpPr/>
          <p:nvPr/>
        </p:nvSpPr>
        <p:spPr>
          <a:xfrm rot="5400000">
            <a:off x="352300"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43"/>
          <p:cNvSpPr/>
          <p:nvPr/>
        </p:nvSpPr>
        <p:spPr>
          <a:xfrm rot="5400000">
            <a:off x="262287"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43"/>
          <p:cNvSpPr txBox="1"/>
          <p:nvPr/>
        </p:nvSpPr>
        <p:spPr>
          <a:xfrm>
            <a:off x="95250" y="9674931"/>
            <a:ext cx="1382700" cy="39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rPr>
              <a:t>Answers</a:t>
            </a:r>
            <a:endParaRPr b="1" u="sng">
              <a:solidFill>
                <a:srgbClr val="E29578"/>
              </a:solidFill>
              <a:latin typeface="Lora"/>
              <a:ea typeface="Lora"/>
              <a:cs typeface="Lora"/>
              <a:sym typeface="Lora"/>
            </a:endParaRPr>
          </a:p>
        </p:txBody>
      </p:sp>
      <p:sp>
        <p:nvSpPr>
          <p:cNvPr id="1669" name="Google Shape;1669;p43"/>
          <p:cNvSpPr/>
          <p:nvPr/>
        </p:nvSpPr>
        <p:spPr>
          <a:xfrm>
            <a:off x="114300" y="1914525"/>
            <a:ext cx="7381800" cy="7193700"/>
          </a:xfrm>
          <a:prstGeom prst="roundRect">
            <a:avLst>
              <a:gd fmla="val 16667" name="adj"/>
            </a:avLst>
          </a:prstGeom>
          <a:noFill/>
          <a:ln cap="flat" cmpd="sng" w="1905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43"/>
          <p:cNvSpPr txBox="1"/>
          <p:nvPr/>
        </p:nvSpPr>
        <p:spPr>
          <a:xfrm>
            <a:off x="676275" y="1455375"/>
            <a:ext cx="1669200" cy="576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400">
                <a:solidFill>
                  <a:srgbClr val="E29578"/>
                </a:solidFill>
                <a:latin typeface="Lora"/>
                <a:ea typeface="Lora"/>
                <a:cs typeface="Lora"/>
                <a:sym typeface="Lora"/>
              </a:rPr>
              <a:t>MCQ</a:t>
            </a:r>
            <a:endParaRPr sz="2400">
              <a:solidFill>
                <a:srgbClr val="E29578"/>
              </a:solidFill>
              <a:latin typeface="Lora"/>
              <a:ea typeface="Lora"/>
              <a:cs typeface="Lora"/>
              <a:sym typeface="Lora"/>
            </a:endParaRPr>
          </a:p>
        </p:txBody>
      </p:sp>
      <p:sp>
        <p:nvSpPr>
          <p:cNvPr id="1671" name="Google Shape;1671;p43"/>
          <p:cNvSpPr/>
          <p:nvPr/>
        </p:nvSpPr>
        <p:spPr>
          <a:xfrm flipH="1" rot="-5400000">
            <a:off x="6799187" y="9204792"/>
            <a:ext cx="460500" cy="14568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43"/>
          <p:cNvSpPr/>
          <p:nvPr/>
        </p:nvSpPr>
        <p:spPr>
          <a:xfrm flipH="1" rot="-5400000">
            <a:off x="6900600" y="9183927"/>
            <a:ext cx="449100" cy="13548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43"/>
          <p:cNvSpPr txBox="1"/>
          <p:nvPr/>
        </p:nvSpPr>
        <p:spPr>
          <a:xfrm>
            <a:off x="6572200" y="9674913"/>
            <a:ext cx="1495200" cy="325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3">
                  <a:extLst>
                    <a:ext uri="{A12FA001-AC4F-418D-AE19-62706E023703}">
                      <ahyp:hlinkClr val="tx"/>
                    </a:ext>
                  </a:extLst>
                </a:hlinkClick>
              </a:rPr>
              <a:t>Extra Questions</a:t>
            </a:r>
            <a:endParaRPr b="1" u="sng">
              <a:solidFill>
                <a:srgbClr val="E29578"/>
              </a:solidFill>
              <a:latin typeface="Lora"/>
              <a:ea typeface="Lora"/>
              <a:cs typeface="Lora"/>
              <a:sym typeface="Lora"/>
            </a:endParaRPr>
          </a:p>
        </p:txBody>
      </p:sp>
      <p:sp>
        <p:nvSpPr>
          <p:cNvPr id="1674" name="Google Shape;1674;p43"/>
          <p:cNvSpPr txBox="1"/>
          <p:nvPr/>
        </p:nvSpPr>
        <p:spPr>
          <a:xfrm>
            <a:off x="342513" y="2346225"/>
            <a:ext cx="6904500" cy="6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100">
                <a:solidFill>
                  <a:srgbClr val="006D77"/>
                </a:solidFill>
                <a:latin typeface="Lora"/>
                <a:ea typeface="Lora"/>
                <a:cs typeface="Lora"/>
                <a:sym typeface="Lora"/>
              </a:rPr>
              <a:t>Q1: Which of the following symptoms  is characteristic for renal-caused hematuria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Initial bleeding with no clots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Total bleeding with clots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Terminal bleeding with no clots</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Terminal bleeding with clots</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83C5BE"/>
              </a:solidFill>
              <a:latin typeface="Mada"/>
              <a:ea typeface="Mada"/>
              <a:cs typeface="Mada"/>
              <a:sym typeface="Mada"/>
            </a:endParaRPr>
          </a:p>
          <a:p>
            <a:pPr indent="0" lvl="0" marL="0" rtl="0" algn="l">
              <a:spcBef>
                <a:spcPts val="0"/>
              </a:spcBef>
              <a:spcAft>
                <a:spcPts val="0"/>
              </a:spcAft>
              <a:buNone/>
            </a:pPr>
            <a:r>
              <a:rPr lang="en-GB" sz="1100">
                <a:solidFill>
                  <a:srgbClr val="006D77"/>
                </a:solidFill>
                <a:latin typeface="Lora"/>
                <a:ea typeface="Lora"/>
                <a:cs typeface="Lora"/>
                <a:sym typeface="Lora"/>
              </a:rPr>
              <a:t>Q2: 28 years old male presented with flank pain that radiates to the groin, you did as ultrasound and noticed acoustic shadow. What is the most proper diagnostic test to confirm the diagnosis of this patient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CT with contrast</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Helical CT w/o contrast</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KUB X-ray</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IVU</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Q3: 48-year-old female was a back seat passenger in a road traffic accident.  You suspect renal trauma, what would be the most proper test to confirm the cass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CT with contrast</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CT without contrast</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IVU</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Ultrasound</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Q4: 88 year old man known to have DM &amp; HT, his son brought him to the hospital because the father not feeling well, on physical examination you noticed some crepitations below the skin. What is the imaging of choice in this condition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CT with contrast</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Helical CT w/o contrast</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KUB X-ray</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IVU</a:t>
            </a:r>
            <a:endParaRPr sz="1100">
              <a:solidFill>
                <a:srgbClr val="83C5BE"/>
              </a:solidFill>
              <a:latin typeface="Mada"/>
              <a:ea typeface="Mada"/>
              <a:cs typeface="Mada"/>
              <a:sym typeface="Mada"/>
            </a:endParaRPr>
          </a:p>
          <a:p>
            <a:pPr indent="0" lvl="0" marL="0" rtl="0" algn="l">
              <a:spcBef>
                <a:spcPts val="0"/>
              </a:spcBef>
              <a:spcAft>
                <a:spcPts val="0"/>
              </a:spcAft>
              <a:buNone/>
            </a:pPr>
            <a:r>
              <a:t/>
            </a:r>
            <a:endParaRPr sz="1100">
              <a:solidFill>
                <a:srgbClr val="006D77"/>
              </a:solidFill>
              <a:latin typeface="Lora"/>
              <a:ea typeface="Lora"/>
              <a:cs typeface="Lora"/>
              <a:sym typeface="Lora"/>
            </a:endParaRPr>
          </a:p>
          <a:p>
            <a:pPr indent="0" lvl="0" marL="0" rtl="0" algn="l">
              <a:spcBef>
                <a:spcPts val="0"/>
              </a:spcBef>
              <a:spcAft>
                <a:spcPts val="0"/>
              </a:spcAft>
              <a:buNone/>
            </a:pPr>
            <a:r>
              <a:rPr lang="en-GB" sz="1100">
                <a:solidFill>
                  <a:srgbClr val="006D77"/>
                </a:solidFill>
                <a:latin typeface="Lora"/>
                <a:ea typeface="Lora"/>
                <a:cs typeface="Lora"/>
                <a:sym typeface="Lora"/>
              </a:rPr>
              <a:t>Q5: A 24 years old lady underwent hysterectomy, after 2 to 3 weeks she presented with abdominal distension, what would you suspect ?</a:t>
            </a:r>
            <a:endParaRPr sz="1100">
              <a:solidFill>
                <a:srgbClr val="006D77"/>
              </a:solidFill>
              <a:latin typeface="Lora"/>
              <a:ea typeface="Lora"/>
              <a:cs typeface="Lora"/>
              <a:sym typeface="Lor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Urethral Injury</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Ureteral Injury</a:t>
            </a:r>
            <a:endParaRPr sz="1100">
              <a:solidFill>
                <a:srgbClr val="83C5BE"/>
              </a:solidFill>
              <a:latin typeface="Mada"/>
              <a:ea typeface="Mada"/>
              <a:cs typeface="Mada"/>
              <a:sym typeface="Mada"/>
            </a:endParaRPr>
          </a:p>
          <a:p>
            <a:pPr indent="-298450" lvl="0" marL="457200" rtl="0" algn="l">
              <a:spcBef>
                <a:spcPts val="0"/>
              </a:spcBef>
              <a:spcAft>
                <a:spcPts val="0"/>
              </a:spcAft>
              <a:buClr>
                <a:srgbClr val="83C5BE"/>
              </a:buClr>
              <a:buSzPts val="1100"/>
              <a:buFont typeface="Mada"/>
              <a:buAutoNum type="alphaUcParenR"/>
            </a:pPr>
            <a:r>
              <a:rPr lang="en-GB" sz="1100">
                <a:solidFill>
                  <a:srgbClr val="83C5BE"/>
                </a:solidFill>
                <a:latin typeface="Mada"/>
                <a:ea typeface="Mada"/>
                <a:cs typeface="Mada"/>
                <a:sym typeface="Mada"/>
              </a:rPr>
              <a:t>Bladder Injury </a:t>
            </a:r>
            <a:endParaRPr sz="1100">
              <a:solidFill>
                <a:srgbClr val="83C5BE"/>
              </a:solidFill>
              <a:latin typeface="Mada"/>
              <a:ea typeface="Mada"/>
              <a:cs typeface="Mada"/>
              <a:sym typeface="Mada"/>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8" name="Shape 1678"/>
        <p:cNvGrpSpPr/>
        <p:nvPr/>
      </p:nvGrpSpPr>
      <p:grpSpPr>
        <a:xfrm>
          <a:off x="0" y="0"/>
          <a:ext cx="0" cy="0"/>
          <a:chOff x="0" y="0"/>
          <a:chExt cx="0" cy="0"/>
        </a:xfrm>
      </p:grpSpPr>
      <p:sp>
        <p:nvSpPr>
          <p:cNvPr id="1679" name="Google Shape;1679;p44"/>
          <p:cNvSpPr/>
          <p:nvPr/>
        </p:nvSpPr>
        <p:spPr>
          <a:xfrm rot="5400000">
            <a:off x="2749050" y="-1810343"/>
            <a:ext cx="1959300" cy="7569900"/>
          </a:xfrm>
          <a:prstGeom prst="round2SameRect">
            <a:avLst>
              <a:gd fmla="val 50000" name="adj1"/>
              <a:gd fmla="val 0" name="adj2"/>
            </a:avLst>
          </a:prstGeom>
          <a:noFill/>
          <a:ln cap="flat" cmpd="sng" w="38100">
            <a:solidFill>
              <a:srgbClr val="FFDDD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44"/>
          <p:cNvSpPr/>
          <p:nvPr/>
        </p:nvSpPr>
        <p:spPr>
          <a:xfrm rot="5400000">
            <a:off x="2427672" y="-1903575"/>
            <a:ext cx="1911300" cy="6918600"/>
          </a:xfrm>
          <a:prstGeom prst="round2SameRect">
            <a:avLst>
              <a:gd fmla="val 50000" name="adj1"/>
              <a:gd fmla="val 0" name="adj2"/>
            </a:avLst>
          </a:pr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44"/>
          <p:cNvSpPr txBox="1"/>
          <p:nvPr/>
        </p:nvSpPr>
        <p:spPr>
          <a:xfrm>
            <a:off x="-28575" y="992225"/>
            <a:ext cx="4810200" cy="998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4000">
                <a:solidFill>
                  <a:srgbClr val="006D77"/>
                </a:solidFill>
                <a:latin typeface="Lora"/>
                <a:ea typeface="Lora"/>
                <a:cs typeface="Lora"/>
                <a:sym typeface="Lora"/>
              </a:rPr>
              <a:t>Good Luck!</a:t>
            </a:r>
            <a:endParaRPr sz="4000">
              <a:solidFill>
                <a:srgbClr val="006D77"/>
              </a:solidFill>
              <a:latin typeface="Lora"/>
              <a:ea typeface="Lora"/>
              <a:cs typeface="Lora"/>
              <a:sym typeface="Lora"/>
            </a:endParaRPr>
          </a:p>
        </p:txBody>
      </p:sp>
      <p:cxnSp>
        <p:nvCxnSpPr>
          <p:cNvPr id="1682" name="Google Shape;1682;p44"/>
          <p:cNvCxnSpPr/>
          <p:nvPr/>
        </p:nvCxnSpPr>
        <p:spPr>
          <a:xfrm>
            <a:off x="1323975" y="5981700"/>
            <a:ext cx="0" cy="3695700"/>
          </a:xfrm>
          <a:prstGeom prst="straightConnector1">
            <a:avLst/>
          </a:prstGeom>
          <a:noFill/>
          <a:ln cap="flat" cmpd="sng" w="19050">
            <a:solidFill>
              <a:srgbClr val="FFDDD2"/>
            </a:solidFill>
            <a:prstDash val="solid"/>
            <a:round/>
            <a:headEnd len="med" w="med" type="oval"/>
            <a:tailEnd len="med" w="med" type="none"/>
          </a:ln>
        </p:spPr>
      </p:cxnSp>
      <p:cxnSp>
        <p:nvCxnSpPr>
          <p:cNvPr id="1683" name="Google Shape;1683;p44"/>
          <p:cNvCxnSpPr/>
          <p:nvPr/>
        </p:nvCxnSpPr>
        <p:spPr>
          <a:xfrm rot="10800000">
            <a:off x="1019175" y="6457950"/>
            <a:ext cx="5305500" cy="0"/>
          </a:xfrm>
          <a:prstGeom prst="straightConnector1">
            <a:avLst/>
          </a:prstGeom>
          <a:noFill/>
          <a:ln cap="flat" cmpd="sng" w="19050">
            <a:solidFill>
              <a:srgbClr val="FFDDD2"/>
            </a:solidFill>
            <a:prstDash val="solid"/>
            <a:round/>
            <a:headEnd len="med" w="med" type="none"/>
            <a:tailEnd len="med" w="med" type="oval"/>
          </a:ln>
        </p:spPr>
      </p:cxnSp>
      <p:sp>
        <p:nvSpPr>
          <p:cNvPr id="1684" name="Google Shape;1684;p44"/>
          <p:cNvSpPr txBox="1"/>
          <p:nvPr/>
        </p:nvSpPr>
        <p:spPr>
          <a:xfrm>
            <a:off x="1457325" y="6124575"/>
            <a:ext cx="44568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400">
                <a:solidFill>
                  <a:srgbClr val="E29578"/>
                </a:solidFill>
                <a:latin typeface="Lora"/>
                <a:ea typeface="Lora"/>
                <a:cs typeface="Lora"/>
                <a:sym typeface="Lora"/>
              </a:rPr>
              <a:t>This lecture was done by:</a:t>
            </a:r>
            <a:endParaRPr sz="2400">
              <a:solidFill>
                <a:srgbClr val="E29578"/>
              </a:solidFill>
              <a:latin typeface="Lora"/>
              <a:ea typeface="Lora"/>
              <a:cs typeface="Lora"/>
              <a:sym typeface="Lora"/>
            </a:endParaRPr>
          </a:p>
        </p:txBody>
      </p:sp>
      <p:sp>
        <p:nvSpPr>
          <p:cNvPr id="1685" name="Google Shape;1685;p44"/>
          <p:cNvSpPr txBox="1"/>
          <p:nvPr/>
        </p:nvSpPr>
        <p:spPr>
          <a:xfrm>
            <a:off x="723900" y="3457575"/>
            <a:ext cx="5695800" cy="495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a:solidFill>
                  <a:srgbClr val="006D77"/>
                </a:solidFill>
                <a:latin typeface="Lora"/>
                <a:ea typeface="Lora"/>
                <a:cs typeface="Lora"/>
                <a:sym typeface="Lora"/>
              </a:rPr>
              <a:t>Team leaders:</a:t>
            </a:r>
            <a:endParaRPr sz="2400">
              <a:solidFill>
                <a:srgbClr val="83C5BE"/>
              </a:solidFill>
              <a:latin typeface="Lora"/>
              <a:ea typeface="Lora"/>
              <a:cs typeface="Lora"/>
              <a:sym typeface="Lora"/>
            </a:endParaRPr>
          </a:p>
        </p:txBody>
      </p:sp>
      <p:pic>
        <p:nvPicPr>
          <p:cNvPr id="1686" name="Google Shape;1686;p44"/>
          <p:cNvPicPr preferRelativeResize="0"/>
          <p:nvPr/>
        </p:nvPicPr>
        <p:blipFill rotWithShape="1">
          <a:blip r:embed="rId3">
            <a:alphaModFix/>
          </a:blip>
          <a:srcRect b="0" l="0" r="0" t="0"/>
          <a:stretch/>
        </p:blipFill>
        <p:spPr>
          <a:xfrm>
            <a:off x="4655575" y="410926"/>
            <a:ext cx="2029774" cy="2029800"/>
          </a:xfrm>
          <a:prstGeom prst="rect">
            <a:avLst/>
          </a:prstGeom>
          <a:noFill/>
          <a:ln>
            <a:noFill/>
          </a:ln>
        </p:spPr>
      </p:pic>
      <p:sp>
        <p:nvSpPr>
          <p:cNvPr id="1687" name="Google Shape;1687;p44"/>
          <p:cNvSpPr/>
          <p:nvPr/>
        </p:nvSpPr>
        <p:spPr>
          <a:xfrm rot="-5400000">
            <a:off x="6531450" y="9261025"/>
            <a:ext cx="508200" cy="1607700"/>
          </a:xfrm>
          <a:prstGeom prst="round2SameRect">
            <a:avLst>
              <a:gd fmla="val 50000" name="adj1"/>
              <a:gd fmla="val 0" name="adj2"/>
            </a:avLst>
          </a:prstGeom>
          <a:noFill/>
          <a:ln cap="flat" cmpd="sng" w="38100">
            <a:solidFill>
              <a:srgbClr val="83C5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44"/>
          <p:cNvSpPr/>
          <p:nvPr/>
        </p:nvSpPr>
        <p:spPr>
          <a:xfrm rot="-5400000">
            <a:off x="6643425" y="9396600"/>
            <a:ext cx="495600" cy="14952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9" name="Google Shape;1689;p44"/>
          <p:cNvSpPr txBox="1"/>
          <p:nvPr/>
        </p:nvSpPr>
        <p:spPr>
          <a:xfrm>
            <a:off x="6290250" y="10050625"/>
            <a:ext cx="1417200" cy="17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GB" u="sng">
                <a:solidFill>
                  <a:srgbClr val="E29578"/>
                </a:solidFill>
                <a:latin typeface="Lora"/>
                <a:ea typeface="Lora"/>
                <a:cs typeface="Lora"/>
                <a:sym typeface="Lora"/>
                <a:hlinkClick r:id="rId4">
                  <a:extLst>
                    <a:ext uri="{A12FA001-AC4F-418D-AE19-62706E023703}">
                      <ahyp:hlinkClr val="tx"/>
                    </a:ext>
                  </a:extLst>
                </a:hlinkClick>
              </a:rPr>
              <a:t>Feedback</a:t>
            </a:r>
            <a:endParaRPr b="1" u="sng">
              <a:solidFill>
                <a:srgbClr val="E29578"/>
              </a:solidFill>
              <a:latin typeface="Lora"/>
              <a:ea typeface="Lora"/>
              <a:cs typeface="Lora"/>
              <a:sym typeface="Lora"/>
            </a:endParaRPr>
          </a:p>
        </p:txBody>
      </p:sp>
      <p:pic>
        <p:nvPicPr>
          <p:cNvPr id="1690" name="Google Shape;1690;p44"/>
          <p:cNvPicPr preferRelativeResize="0"/>
          <p:nvPr/>
        </p:nvPicPr>
        <p:blipFill>
          <a:blip r:embed="rId5">
            <a:alphaModFix/>
          </a:blip>
          <a:stretch>
            <a:fillRect/>
          </a:stretch>
        </p:blipFill>
        <p:spPr>
          <a:xfrm>
            <a:off x="104150" y="9976075"/>
            <a:ext cx="495300" cy="495300"/>
          </a:xfrm>
          <a:prstGeom prst="rect">
            <a:avLst/>
          </a:prstGeom>
          <a:noFill/>
          <a:ln>
            <a:noFill/>
          </a:ln>
        </p:spPr>
      </p:pic>
      <p:sp>
        <p:nvSpPr>
          <p:cNvPr id="1691" name="Google Shape;1691;p44"/>
          <p:cNvSpPr txBox="1"/>
          <p:nvPr/>
        </p:nvSpPr>
        <p:spPr>
          <a:xfrm>
            <a:off x="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Note taker</a:t>
            </a:r>
            <a:endParaRPr b="1" sz="1000">
              <a:solidFill>
                <a:srgbClr val="83C5BE"/>
              </a:solidFill>
              <a:latin typeface="Mada"/>
              <a:ea typeface="Mada"/>
              <a:cs typeface="Mada"/>
              <a:sym typeface="Mada"/>
            </a:endParaRPr>
          </a:p>
        </p:txBody>
      </p:sp>
      <p:sp>
        <p:nvSpPr>
          <p:cNvPr id="1692" name="Google Shape;1692;p44"/>
          <p:cNvSpPr txBox="1"/>
          <p:nvPr/>
        </p:nvSpPr>
        <p:spPr>
          <a:xfrm>
            <a:off x="762000" y="10420375"/>
            <a:ext cx="1104900" cy="171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solidFill>
                  <a:srgbClr val="83C5BE"/>
                </a:solidFill>
                <a:latin typeface="Mada"/>
                <a:ea typeface="Mada"/>
                <a:cs typeface="Mada"/>
                <a:sym typeface="Mada"/>
              </a:rPr>
              <a:t>Reviewer</a:t>
            </a:r>
            <a:endParaRPr b="1" sz="1000">
              <a:solidFill>
                <a:srgbClr val="83C5BE"/>
              </a:solidFill>
              <a:latin typeface="Mada"/>
              <a:ea typeface="Mada"/>
              <a:cs typeface="Mada"/>
              <a:sym typeface="Mada"/>
            </a:endParaRPr>
          </a:p>
        </p:txBody>
      </p:sp>
      <p:pic>
        <p:nvPicPr>
          <p:cNvPr id="1693" name="Google Shape;1693;p44"/>
          <p:cNvPicPr preferRelativeResize="0"/>
          <p:nvPr/>
        </p:nvPicPr>
        <p:blipFill>
          <a:blip r:embed="rId6">
            <a:alphaModFix/>
          </a:blip>
          <a:stretch>
            <a:fillRect/>
          </a:stretch>
        </p:blipFill>
        <p:spPr>
          <a:xfrm>
            <a:off x="872800" y="9961650"/>
            <a:ext cx="508200" cy="508200"/>
          </a:xfrm>
          <a:prstGeom prst="rect">
            <a:avLst/>
          </a:prstGeom>
          <a:noFill/>
          <a:ln>
            <a:noFill/>
          </a:ln>
        </p:spPr>
      </p:pic>
      <p:sp>
        <p:nvSpPr>
          <p:cNvPr id="1694" name="Google Shape;1694;p44"/>
          <p:cNvSpPr txBox="1"/>
          <p:nvPr/>
        </p:nvSpPr>
        <p:spPr>
          <a:xfrm>
            <a:off x="1488875" y="6569500"/>
            <a:ext cx="5695800" cy="25425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Abdulrahman alsayed</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Khaled alharbi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Alkaseem binobaid</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Jude Alkhalifah</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Khalid alkhani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Mohammed Alqahtani</a:t>
            </a:r>
            <a:endParaRPr sz="2400">
              <a:solidFill>
                <a:srgbClr val="E29578"/>
              </a:solidFill>
              <a:latin typeface="Mada"/>
              <a:ea typeface="Mada"/>
              <a:cs typeface="Mada"/>
              <a:sym typeface="Mada"/>
            </a:endParaRPr>
          </a:p>
          <a:p>
            <a:pPr indent="-381000" lvl="0" marL="457200" rtl="0" algn="l">
              <a:spcBef>
                <a:spcPts val="0"/>
              </a:spcBef>
              <a:spcAft>
                <a:spcPts val="0"/>
              </a:spcAft>
              <a:buClr>
                <a:srgbClr val="E29578"/>
              </a:buClr>
              <a:buSzPts val="2400"/>
              <a:buFont typeface="Mada"/>
              <a:buChar char="●"/>
            </a:pPr>
            <a:r>
              <a:rPr lang="en-GB" sz="2400">
                <a:solidFill>
                  <a:srgbClr val="E29578"/>
                </a:solidFill>
                <a:latin typeface="Mada"/>
                <a:ea typeface="Mada"/>
                <a:cs typeface="Mada"/>
                <a:sym typeface="Mada"/>
              </a:rPr>
              <a:t>Special thanks to </a:t>
            </a:r>
            <a:r>
              <a:rPr lang="en-GB" sz="2400">
                <a:solidFill>
                  <a:srgbClr val="83C5BE"/>
                </a:solidFill>
                <a:latin typeface="Mada"/>
                <a:ea typeface="Mada"/>
                <a:cs typeface="Mada"/>
                <a:sym typeface="Mada"/>
              </a:rPr>
              <a:t>Jude Alkhalifah</a:t>
            </a:r>
            <a:endParaRPr sz="2400">
              <a:solidFill>
                <a:srgbClr val="E29578"/>
              </a:solidFill>
              <a:latin typeface="Mada"/>
              <a:ea typeface="Mada"/>
              <a:cs typeface="Mada"/>
              <a:sym typeface="Mada"/>
            </a:endParaRPr>
          </a:p>
        </p:txBody>
      </p:sp>
      <p:sp>
        <p:nvSpPr>
          <p:cNvPr id="1695" name="Google Shape;1695;p44"/>
          <p:cNvSpPr txBox="1"/>
          <p:nvPr/>
        </p:nvSpPr>
        <p:spPr>
          <a:xfrm>
            <a:off x="581026" y="4086225"/>
            <a:ext cx="34770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Nouf Alshammari</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Haneen Somily</a:t>
            </a:r>
            <a:endParaRPr sz="2300">
              <a:solidFill>
                <a:srgbClr val="83C5BE"/>
              </a:solidFill>
              <a:latin typeface="Lora"/>
              <a:ea typeface="Lora"/>
              <a:cs typeface="Lora"/>
              <a:sym typeface="Lora"/>
            </a:endParaRPr>
          </a:p>
        </p:txBody>
      </p:sp>
      <p:sp>
        <p:nvSpPr>
          <p:cNvPr id="1696" name="Google Shape;1696;p44"/>
          <p:cNvSpPr txBox="1"/>
          <p:nvPr/>
        </p:nvSpPr>
        <p:spPr>
          <a:xfrm>
            <a:off x="4004597" y="4086225"/>
            <a:ext cx="4243800" cy="1200300"/>
          </a:xfrm>
          <a:prstGeom prst="rect">
            <a:avLst/>
          </a:prstGeom>
          <a:noFill/>
          <a:ln>
            <a:noFill/>
          </a:ln>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Naif Alsulais</a:t>
            </a:r>
            <a:endParaRPr sz="2300">
              <a:solidFill>
                <a:srgbClr val="83C5BE"/>
              </a:solidFill>
              <a:latin typeface="Lora"/>
              <a:ea typeface="Lora"/>
              <a:cs typeface="Lora"/>
              <a:sym typeface="Lora"/>
            </a:endParaRPr>
          </a:p>
          <a:p>
            <a:pPr indent="0" lvl="0" marL="0" rtl="0" algn="l">
              <a:lnSpc>
                <a:spcPct val="150000"/>
              </a:lnSpc>
              <a:spcBef>
                <a:spcPts val="0"/>
              </a:spcBef>
              <a:spcAft>
                <a:spcPts val="0"/>
              </a:spcAft>
              <a:buNone/>
            </a:pPr>
            <a:r>
              <a:rPr lang="en-GB" sz="2300">
                <a:solidFill>
                  <a:srgbClr val="83C5BE"/>
                </a:solidFill>
                <a:latin typeface="Lora"/>
                <a:ea typeface="Lora"/>
                <a:cs typeface="Lora"/>
                <a:sym typeface="Lora"/>
              </a:rPr>
              <a:t>Mohammed Alshoieer</a:t>
            </a:r>
            <a:endParaRPr sz="2300">
              <a:solidFill>
                <a:srgbClr val="83C5BE"/>
              </a:solidFill>
              <a:latin typeface="Lora"/>
              <a:ea typeface="Lora"/>
              <a:cs typeface="Lora"/>
              <a:sym typeface="Lora"/>
            </a:endParaRPr>
          </a:p>
        </p:txBody>
      </p:sp>
      <p:pic>
        <p:nvPicPr>
          <p:cNvPr id="1697" name="Google Shape;1697;p44"/>
          <p:cNvPicPr preferRelativeResize="0"/>
          <p:nvPr/>
        </p:nvPicPr>
        <p:blipFill>
          <a:blip r:embed="rId6">
            <a:alphaModFix/>
          </a:blip>
          <a:stretch>
            <a:fillRect/>
          </a:stretch>
        </p:blipFill>
        <p:spPr>
          <a:xfrm>
            <a:off x="1582075" y="8484500"/>
            <a:ext cx="319226" cy="319226"/>
          </a:xfrm>
          <a:prstGeom prst="rect">
            <a:avLst/>
          </a:prstGeom>
          <a:noFill/>
          <a:ln>
            <a:noFill/>
          </a:ln>
        </p:spPr>
      </p:pic>
      <p:pic>
        <p:nvPicPr>
          <p:cNvPr id="1698" name="Google Shape;1698;p44"/>
          <p:cNvPicPr preferRelativeResize="0"/>
          <p:nvPr/>
        </p:nvPicPr>
        <p:blipFill>
          <a:blip r:embed="rId5">
            <a:alphaModFix/>
          </a:blip>
          <a:stretch>
            <a:fillRect/>
          </a:stretch>
        </p:blipFill>
        <p:spPr>
          <a:xfrm>
            <a:off x="1547675" y="7755900"/>
            <a:ext cx="319226" cy="319226"/>
          </a:xfrm>
          <a:prstGeom prst="rect">
            <a:avLst/>
          </a:prstGeom>
          <a:noFill/>
          <a:ln>
            <a:noFill/>
          </a:ln>
        </p:spPr>
      </p:pic>
      <p:pic>
        <p:nvPicPr>
          <p:cNvPr id="1699" name="Google Shape;1699;p44"/>
          <p:cNvPicPr preferRelativeResize="0"/>
          <p:nvPr/>
        </p:nvPicPr>
        <p:blipFill>
          <a:blip r:embed="rId5">
            <a:alphaModFix/>
          </a:blip>
          <a:stretch>
            <a:fillRect/>
          </a:stretch>
        </p:blipFill>
        <p:spPr>
          <a:xfrm>
            <a:off x="1547675" y="8120200"/>
            <a:ext cx="319226" cy="319226"/>
          </a:xfrm>
          <a:prstGeom prst="rect">
            <a:avLst/>
          </a:prstGeom>
          <a:noFill/>
          <a:ln>
            <a:noFill/>
          </a:ln>
        </p:spPr>
      </p:pic>
      <p:pic>
        <p:nvPicPr>
          <p:cNvPr id="1700" name="Google Shape;1700;p44"/>
          <p:cNvPicPr preferRelativeResize="0"/>
          <p:nvPr/>
        </p:nvPicPr>
        <p:blipFill>
          <a:blip r:embed="rId7">
            <a:alphaModFix/>
          </a:blip>
          <a:stretch>
            <a:fillRect/>
          </a:stretch>
        </p:blipFill>
        <p:spPr>
          <a:xfrm>
            <a:off x="6362689" y="8664850"/>
            <a:ext cx="570286" cy="5702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16"/>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57" name="Google Shape;157;p16"/>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158" name="Google Shape;158;p16"/>
          <p:cNvSpPr txBox="1"/>
          <p:nvPr/>
        </p:nvSpPr>
        <p:spPr>
          <a:xfrm>
            <a:off x="0" y="360940"/>
            <a:ext cx="7589400" cy="53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Haematuria</a:t>
            </a:r>
            <a:endParaRPr b="1" i="0" sz="2200" u="none" cap="none" strike="noStrike">
              <a:solidFill>
                <a:srgbClr val="006D77"/>
              </a:solidFill>
              <a:highlight>
                <a:srgbClr val="EDF9F9"/>
              </a:highlight>
              <a:latin typeface="Lora"/>
              <a:ea typeface="Lora"/>
              <a:cs typeface="Lora"/>
              <a:sym typeface="Lora"/>
            </a:endParaRPr>
          </a:p>
        </p:txBody>
      </p:sp>
      <p:cxnSp>
        <p:nvCxnSpPr>
          <p:cNvPr id="159" name="Google Shape;159;p16"/>
          <p:cNvCxnSpPr/>
          <p:nvPr/>
        </p:nvCxnSpPr>
        <p:spPr>
          <a:xfrm flipH="1" rot="10800000">
            <a:off x="2056" y="2684878"/>
            <a:ext cx="7592400" cy="600"/>
          </a:xfrm>
          <a:prstGeom prst="straightConnector1">
            <a:avLst/>
          </a:prstGeom>
          <a:noFill/>
          <a:ln cap="flat" cmpd="sng" w="9525">
            <a:solidFill>
              <a:srgbClr val="A4E4E0"/>
            </a:solidFill>
            <a:prstDash val="solid"/>
            <a:round/>
            <a:headEnd len="med" w="med" type="none"/>
            <a:tailEnd len="med" w="med" type="none"/>
          </a:ln>
        </p:spPr>
      </p:cxnSp>
      <p:sp>
        <p:nvSpPr>
          <p:cNvPr id="160" name="Google Shape;160;p16"/>
          <p:cNvSpPr/>
          <p:nvPr/>
        </p:nvSpPr>
        <p:spPr>
          <a:xfrm>
            <a:off x="93351" y="18968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6"/>
          <p:cNvSpPr/>
          <p:nvPr/>
        </p:nvSpPr>
        <p:spPr>
          <a:xfrm>
            <a:off x="925637" y="29136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6"/>
          <p:cNvSpPr/>
          <p:nvPr/>
        </p:nvSpPr>
        <p:spPr>
          <a:xfrm>
            <a:off x="1853221" y="18968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16"/>
          <p:cNvSpPr/>
          <p:nvPr/>
        </p:nvSpPr>
        <p:spPr>
          <a:xfrm>
            <a:off x="2806911" y="29136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4" name="Google Shape;164;p16"/>
          <p:cNvCxnSpPr>
            <a:stCxn id="160" idx="4"/>
          </p:cNvCxnSpPr>
          <p:nvPr/>
        </p:nvCxnSpPr>
        <p:spPr>
          <a:xfrm>
            <a:off x="364251" y="2457269"/>
            <a:ext cx="0" cy="228300"/>
          </a:xfrm>
          <a:prstGeom prst="straightConnector1">
            <a:avLst/>
          </a:prstGeom>
          <a:noFill/>
          <a:ln cap="flat" cmpd="sng" w="9525">
            <a:solidFill>
              <a:srgbClr val="A4E4E0"/>
            </a:solidFill>
            <a:prstDash val="solid"/>
            <a:round/>
            <a:headEnd len="med" w="med" type="none"/>
            <a:tailEnd len="med" w="med" type="none"/>
          </a:ln>
        </p:spPr>
      </p:cxnSp>
      <p:cxnSp>
        <p:nvCxnSpPr>
          <p:cNvPr id="165" name="Google Shape;165;p16"/>
          <p:cNvCxnSpPr/>
          <p:nvPr/>
        </p:nvCxnSpPr>
        <p:spPr>
          <a:xfrm>
            <a:off x="2124155" y="2457286"/>
            <a:ext cx="0" cy="228300"/>
          </a:xfrm>
          <a:prstGeom prst="straightConnector1">
            <a:avLst/>
          </a:prstGeom>
          <a:noFill/>
          <a:ln cap="flat" cmpd="sng" w="9525">
            <a:solidFill>
              <a:srgbClr val="A4E4E0"/>
            </a:solidFill>
            <a:prstDash val="solid"/>
            <a:round/>
            <a:headEnd len="med" w="med" type="none"/>
            <a:tailEnd len="med" w="med" type="none"/>
          </a:ln>
        </p:spPr>
      </p:cxnSp>
      <p:cxnSp>
        <p:nvCxnSpPr>
          <p:cNvPr id="166" name="Google Shape;166;p16"/>
          <p:cNvCxnSpPr/>
          <p:nvPr/>
        </p:nvCxnSpPr>
        <p:spPr>
          <a:xfrm>
            <a:off x="1194783" y="2685478"/>
            <a:ext cx="0" cy="228300"/>
          </a:xfrm>
          <a:prstGeom prst="straightConnector1">
            <a:avLst/>
          </a:prstGeom>
          <a:noFill/>
          <a:ln cap="flat" cmpd="sng" w="9525">
            <a:solidFill>
              <a:srgbClr val="A4E4E0"/>
            </a:solidFill>
            <a:prstDash val="solid"/>
            <a:round/>
            <a:headEnd len="med" w="med" type="none"/>
            <a:tailEnd len="med" w="med" type="none"/>
          </a:ln>
        </p:spPr>
      </p:cxnSp>
      <p:cxnSp>
        <p:nvCxnSpPr>
          <p:cNvPr id="167" name="Google Shape;167;p16"/>
          <p:cNvCxnSpPr/>
          <p:nvPr/>
        </p:nvCxnSpPr>
        <p:spPr>
          <a:xfrm>
            <a:off x="3077847" y="2685478"/>
            <a:ext cx="0" cy="228300"/>
          </a:xfrm>
          <a:prstGeom prst="straightConnector1">
            <a:avLst/>
          </a:prstGeom>
          <a:noFill/>
          <a:ln cap="flat" cmpd="sng" w="9525">
            <a:solidFill>
              <a:srgbClr val="A4E4E0"/>
            </a:solidFill>
            <a:prstDash val="solid"/>
            <a:round/>
            <a:headEnd len="med" w="med" type="none"/>
            <a:tailEnd len="med" w="med" type="none"/>
          </a:ln>
        </p:spPr>
      </p:cxnSp>
      <p:sp>
        <p:nvSpPr>
          <p:cNvPr id="168" name="Google Shape;168;p16"/>
          <p:cNvSpPr txBox="1"/>
          <p:nvPr/>
        </p:nvSpPr>
        <p:spPr>
          <a:xfrm>
            <a:off x="547150" y="1933925"/>
            <a:ext cx="1337400" cy="52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Residency</a:t>
            </a:r>
            <a:endParaRPr b="1" sz="1000">
              <a:latin typeface="Mada"/>
              <a:ea typeface="Mada"/>
              <a:cs typeface="Mada"/>
              <a:sym typeface="Mada"/>
            </a:endParaRPr>
          </a:p>
          <a:p>
            <a:pPr indent="0" lvl="0" marL="0" rtl="0" algn="ctr">
              <a:spcBef>
                <a:spcPts val="0"/>
              </a:spcBef>
              <a:spcAft>
                <a:spcPts val="0"/>
              </a:spcAft>
              <a:buClr>
                <a:schemeClr val="dk1"/>
              </a:buClr>
              <a:buFont typeface="Arial"/>
              <a:buNone/>
            </a:pPr>
            <a:r>
              <a:rPr lang="en-GB" sz="1000">
                <a:solidFill>
                  <a:srgbClr val="6AA84F"/>
                </a:solidFill>
                <a:latin typeface="Mada"/>
                <a:ea typeface="Mada"/>
                <a:cs typeface="Mada"/>
                <a:sym typeface="Mada"/>
              </a:rPr>
              <a:t>Higher incidence of schistosomiasis in Egypt</a:t>
            </a:r>
            <a:endParaRPr b="1" sz="800">
              <a:latin typeface="Mada"/>
              <a:ea typeface="Mada"/>
              <a:cs typeface="Mada"/>
              <a:sym typeface="Mada"/>
            </a:endParaRPr>
          </a:p>
        </p:txBody>
      </p:sp>
      <p:sp>
        <p:nvSpPr>
          <p:cNvPr id="169" name="Google Shape;169;p16"/>
          <p:cNvSpPr txBox="1"/>
          <p:nvPr/>
        </p:nvSpPr>
        <p:spPr>
          <a:xfrm>
            <a:off x="-61400" y="2609800"/>
            <a:ext cx="918300" cy="52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Age </a:t>
            </a:r>
            <a:endParaRPr b="1" sz="1000">
              <a:latin typeface="Mada"/>
              <a:ea typeface="Mada"/>
              <a:cs typeface="Mada"/>
              <a:sym typeface="Mada"/>
            </a:endParaRPr>
          </a:p>
          <a:p>
            <a:pPr indent="0" lvl="0" marL="0" rtl="0" algn="ctr">
              <a:spcBef>
                <a:spcPts val="0"/>
              </a:spcBef>
              <a:spcAft>
                <a:spcPts val="0"/>
              </a:spcAft>
              <a:buClr>
                <a:schemeClr val="dk1"/>
              </a:buClr>
              <a:buFont typeface="Arial"/>
              <a:buNone/>
            </a:pPr>
            <a:r>
              <a:rPr lang="en-GB" sz="1000">
                <a:solidFill>
                  <a:srgbClr val="6AA84F"/>
                </a:solidFill>
                <a:latin typeface="Mada"/>
                <a:ea typeface="Mada"/>
                <a:cs typeface="Mada"/>
                <a:sym typeface="Mada"/>
              </a:rPr>
              <a:t>Malignancy associated with middle age ~40</a:t>
            </a:r>
            <a:endParaRPr sz="800">
              <a:latin typeface="Mada"/>
              <a:ea typeface="Mada"/>
              <a:cs typeface="Mada"/>
              <a:sym typeface="Mada"/>
            </a:endParaRPr>
          </a:p>
        </p:txBody>
      </p:sp>
      <p:sp>
        <p:nvSpPr>
          <p:cNvPr id="170" name="Google Shape;170;p16"/>
          <p:cNvSpPr txBox="1"/>
          <p:nvPr/>
        </p:nvSpPr>
        <p:spPr>
          <a:xfrm>
            <a:off x="1448300" y="2615600"/>
            <a:ext cx="1379100" cy="52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Occupation</a:t>
            </a:r>
            <a:endParaRPr b="1" sz="1000">
              <a:latin typeface="Mada"/>
              <a:ea typeface="Mada"/>
              <a:cs typeface="Mada"/>
              <a:sym typeface="Mada"/>
            </a:endParaRPr>
          </a:p>
          <a:p>
            <a:pPr indent="0" lvl="0" marL="0" rtl="0" algn="ctr">
              <a:spcBef>
                <a:spcPts val="0"/>
              </a:spcBef>
              <a:spcAft>
                <a:spcPts val="0"/>
              </a:spcAft>
              <a:buClr>
                <a:schemeClr val="dk1"/>
              </a:buClr>
              <a:buFont typeface="Arial"/>
              <a:buNone/>
            </a:pPr>
            <a:r>
              <a:rPr lang="en-GB" sz="1000">
                <a:solidFill>
                  <a:srgbClr val="6AA84F"/>
                </a:solidFill>
                <a:latin typeface="Mada"/>
                <a:ea typeface="Mada"/>
                <a:cs typeface="Mada"/>
                <a:sym typeface="Mada"/>
              </a:rPr>
              <a:t>people who work in paint and tire ”rubber” factories have a high chance of Bladder tumor.</a:t>
            </a:r>
            <a:endParaRPr sz="1000">
              <a:solidFill>
                <a:srgbClr val="6AA84F"/>
              </a:solidFill>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sp>
        <p:nvSpPr>
          <p:cNvPr id="171" name="Google Shape;171;p16"/>
          <p:cNvSpPr txBox="1"/>
          <p:nvPr/>
        </p:nvSpPr>
        <p:spPr>
          <a:xfrm>
            <a:off x="2496955" y="1966876"/>
            <a:ext cx="1469100" cy="329700"/>
          </a:xfrm>
          <a:prstGeom prst="rect">
            <a:avLst/>
          </a:prstGeom>
          <a:noFill/>
          <a:ln>
            <a:noFill/>
          </a:ln>
        </p:spPr>
        <p:txBody>
          <a:bodyPr anchorCtr="0" anchor="t" bIns="91425" lIns="91425" spcFirstLastPara="1" rIns="91425" wrap="square" tIns="91425">
            <a:noAutofit/>
          </a:bodyPr>
          <a:lstStyle/>
          <a:p>
            <a:pPr indent="-153499" lvl="0" marL="179999" rtl="0" algn="l">
              <a:spcBef>
                <a:spcPts val="0"/>
              </a:spcBef>
              <a:spcAft>
                <a:spcPts val="0"/>
              </a:spcAft>
              <a:buSzPts val="1000"/>
              <a:buFont typeface="Mada"/>
              <a:buChar char="●"/>
            </a:pPr>
            <a:r>
              <a:rPr b="1" lang="en-GB" sz="1000">
                <a:latin typeface="Mada"/>
                <a:ea typeface="Mada"/>
                <a:cs typeface="Mada"/>
                <a:sym typeface="Mada"/>
              </a:rPr>
              <a:t>Pai</a:t>
            </a:r>
            <a:r>
              <a:rPr b="1" lang="en-GB" sz="1000">
                <a:latin typeface="Mada"/>
                <a:ea typeface="Mada"/>
                <a:cs typeface="Mada"/>
                <a:sym typeface="Mada"/>
              </a:rPr>
              <a:t>n or painless</a:t>
            </a:r>
            <a:endParaRPr b="1" sz="1000">
              <a:solidFill>
                <a:srgbClr val="6AA84F"/>
              </a:solidFill>
              <a:latin typeface="Mada"/>
              <a:ea typeface="Mada"/>
              <a:cs typeface="Mada"/>
              <a:sym typeface="Mada"/>
            </a:endParaRPr>
          </a:p>
          <a:p>
            <a:pPr indent="-153499" lvl="0" marL="179999" rtl="0" algn="l">
              <a:spcBef>
                <a:spcPts val="0"/>
              </a:spcBef>
              <a:spcAft>
                <a:spcPts val="0"/>
              </a:spcAft>
              <a:buSzPts val="1000"/>
              <a:buFont typeface="Mada"/>
              <a:buChar char="●"/>
            </a:pPr>
            <a:r>
              <a:rPr b="1" lang="en-GB" sz="1000">
                <a:latin typeface="Mada"/>
                <a:ea typeface="Mada"/>
                <a:cs typeface="Mada"/>
                <a:sym typeface="Mada"/>
              </a:rPr>
              <a:t>Timing &amp; Clots</a:t>
            </a:r>
            <a:endParaRPr b="1" sz="1000">
              <a:latin typeface="Mada"/>
              <a:ea typeface="Mada"/>
              <a:cs typeface="Mada"/>
              <a:sym typeface="Mada"/>
            </a:endParaRPr>
          </a:p>
          <a:p>
            <a:pPr indent="-153499" lvl="0" marL="179999" rtl="0" algn="l">
              <a:spcBef>
                <a:spcPts val="0"/>
              </a:spcBef>
              <a:spcAft>
                <a:spcPts val="0"/>
              </a:spcAft>
              <a:buSzPts val="1000"/>
              <a:buFont typeface="Mada"/>
              <a:buChar char="●"/>
            </a:pPr>
            <a:r>
              <a:rPr b="1" lang="en-GB" sz="1000">
                <a:latin typeface="Mada"/>
                <a:ea typeface="Mada"/>
                <a:cs typeface="Mada"/>
                <a:sym typeface="Mada"/>
              </a:rPr>
              <a:t>Duration</a:t>
            </a:r>
            <a:endParaRPr b="1" sz="1000">
              <a:latin typeface="Mada"/>
              <a:ea typeface="Mada"/>
              <a:cs typeface="Mada"/>
              <a:sym typeface="Mada"/>
            </a:endParaRPr>
          </a:p>
        </p:txBody>
      </p:sp>
      <p:sp>
        <p:nvSpPr>
          <p:cNvPr id="172" name="Google Shape;172;p16"/>
          <p:cNvSpPr/>
          <p:nvPr/>
        </p:nvSpPr>
        <p:spPr>
          <a:xfrm>
            <a:off x="3803166" y="18968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3" name="Google Shape;173;p16"/>
          <p:cNvCxnSpPr>
            <a:stCxn id="172" idx="4"/>
          </p:cNvCxnSpPr>
          <p:nvPr/>
        </p:nvCxnSpPr>
        <p:spPr>
          <a:xfrm>
            <a:off x="4074066" y="2457269"/>
            <a:ext cx="0" cy="228300"/>
          </a:xfrm>
          <a:prstGeom prst="straightConnector1">
            <a:avLst/>
          </a:prstGeom>
          <a:noFill/>
          <a:ln cap="flat" cmpd="sng" w="9525">
            <a:solidFill>
              <a:srgbClr val="A4E4E0"/>
            </a:solidFill>
            <a:prstDash val="solid"/>
            <a:round/>
            <a:headEnd len="med" w="med" type="none"/>
            <a:tailEnd len="med" w="med" type="none"/>
          </a:ln>
        </p:spPr>
      </p:cxnSp>
      <p:sp>
        <p:nvSpPr>
          <p:cNvPr id="174" name="Google Shape;174;p16"/>
          <p:cNvSpPr txBox="1"/>
          <p:nvPr/>
        </p:nvSpPr>
        <p:spPr>
          <a:xfrm>
            <a:off x="5120475" y="2683100"/>
            <a:ext cx="1379100" cy="522000"/>
          </a:xfrm>
          <a:prstGeom prst="rect">
            <a:avLst/>
          </a:prstGeom>
          <a:noFill/>
          <a:ln>
            <a:noFill/>
          </a:ln>
        </p:spPr>
        <p:txBody>
          <a:bodyPr anchorCtr="0" anchor="t" bIns="91425" lIns="91425" spcFirstLastPara="1" rIns="91425" wrap="square" tIns="91425">
            <a:noAutofit/>
          </a:bodyPr>
          <a:lstStyle/>
          <a:p>
            <a:pPr indent="-147149" lvl="0" marL="179999" rtl="0" algn="l">
              <a:spcBef>
                <a:spcPts val="0"/>
              </a:spcBef>
              <a:spcAft>
                <a:spcPts val="0"/>
              </a:spcAft>
              <a:buSzPts val="900"/>
              <a:buFont typeface="Mada"/>
              <a:buChar char="●"/>
            </a:pPr>
            <a:r>
              <a:rPr b="1" lang="en-GB" sz="900">
                <a:latin typeface="Mada"/>
                <a:ea typeface="Mada"/>
                <a:cs typeface="Mada"/>
                <a:sym typeface="Mada"/>
              </a:rPr>
              <a:t>Past history: </a:t>
            </a:r>
            <a:r>
              <a:rPr lang="en-GB" sz="800">
                <a:latin typeface="Mada"/>
                <a:ea typeface="Mada"/>
                <a:cs typeface="Mada"/>
                <a:sym typeface="Mada"/>
              </a:rPr>
              <a:t>of bleeding disorders, TB, SC, Bilharziasis &amp; stones.</a:t>
            </a:r>
            <a:endParaRPr sz="800">
              <a:latin typeface="Mada"/>
              <a:ea typeface="Mada"/>
              <a:cs typeface="Mada"/>
              <a:sym typeface="Mada"/>
            </a:endParaRPr>
          </a:p>
          <a:p>
            <a:pPr indent="-147149" lvl="0" marL="179999" rtl="0" algn="l">
              <a:spcBef>
                <a:spcPts val="0"/>
              </a:spcBef>
              <a:spcAft>
                <a:spcPts val="0"/>
              </a:spcAft>
              <a:buSzPts val="900"/>
              <a:buFont typeface="Mada"/>
              <a:buChar char="●"/>
            </a:pPr>
            <a:r>
              <a:rPr b="1" lang="en-GB" sz="900">
                <a:latin typeface="Mada"/>
                <a:ea typeface="Mada"/>
                <a:cs typeface="Mada"/>
                <a:sym typeface="Mada"/>
              </a:rPr>
              <a:t>Family History: </a:t>
            </a:r>
            <a:r>
              <a:rPr lang="en-GB" sz="800">
                <a:latin typeface="Mada"/>
                <a:ea typeface="Mada"/>
                <a:cs typeface="Mada"/>
                <a:sym typeface="Mada"/>
              </a:rPr>
              <a:t>Malignancy or haematological disorders.</a:t>
            </a:r>
            <a:endParaRPr sz="800">
              <a:latin typeface="Mada"/>
              <a:ea typeface="Mada"/>
              <a:cs typeface="Mada"/>
              <a:sym typeface="Mada"/>
            </a:endParaRPr>
          </a:p>
          <a:p>
            <a:pPr indent="-147149" lvl="0" marL="179999" rtl="0" algn="l">
              <a:spcBef>
                <a:spcPts val="0"/>
              </a:spcBef>
              <a:spcAft>
                <a:spcPts val="0"/>
              </a:spcAft>
              <a:buSzPts val="900"/>
              <a:buFont typeface="Mada"/>
              <a:buChar char="●"/>
            </a:pPr>
            <a:r>
              <a:rPr b="1" lang="en-GB" sz="900">
                <a:latin typeface="Mada"/>
                <a:ea typeface="Mada"/>
                <a:cs typeface="Mada"/>
                <a:sym typeface="Mada"/>
              </a:rPr>
              <a:t>Consumption of Colored food </a:t>
            </a:r>
            <a:r>
              <a:rPr b="1" lang="en-GB" sz="900">
                <a:solidFill>
                  <a:schemeClr val="dk1"/>
                </a:solidFill>
                <a:latin typeface="Mada"/>
                <a:ea typeface="Mada"/>
                <a:cs typeface="Mada"/>
                <a:sym typeface="Mada"/>
              </a:rPr>
              <a:t> or drinks</a:t>
            </a:r>
            <a:r>
              <a:rPr b="1" lang="en-GB" sz="900">
                <a:latin typeface="Mada"/>
                <a:ea typeface="Mada"/>
                <a:cs typeface="Mada"/>
                <a:sym typeface="Mada"/>
              </a:rPr>
              <a:t>: </a:t>
            </a:r>
            <a:r>
              <a:rPr lang="en-GB" sz="800">
                <a:solidFill>
                  <a:srgbClr val="6AA84F"/>
                </a:solidFill>
                <a:latin typeface="Mada"/>
                <a:ea typeface="Mada"/>
                <a:cs typeface="Mada"/>
                <a:sym typeface="Mada"/>
              </a:rPr>
              <a:t>Beetroot &amp; Some candies especially cotton candies.</a:t>
            </a:r>
            <a:endParaRPr sz="800">
              <a:solidFill>
                <a:srgbClr val="6AA84F"/>
              </a:solidFill>
              <a:latin typeface="Mada"/>
              <a:ea typeface="Mada"/>
              <a:cs typeface="Mada"/>
              <a:sym typeface="Mada"/>
            </a:endParaRPr>
          </a:p>
        </p:txBody>
      </p:sp>
      <p:sp>
        <p:nvSpPr>
          <p:cNvPr id="175" name="Google Shape;175;p16"/>
          <p:cNvSpPr/>
          <p:nvPr/>
        </p:nvSpPr>
        <p:spPr>
          <a:xfrm>
            <a:off x="4699515" y="29136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6" name="Google Shape;176;p16"/>
          <p:cNvCxnSpPr/>
          <p:nvPr/>
        </p:nvCxnSpPr>
        <p:spPr>
          <a:xfrm>
            <a:off x="4970451" y="2685478"/>
            <a:ext cx="0" cy="228300"/>
          </a:xfrm>
          <a:prstGeom prst="straightConnector1">
            <a:avLst/>
          </a:prstGeom>
          <a:noFill/>
          <a:ln cap="flat" cmpd="sng" w="9525">
            <a:solidFill>
              <a:srgbClr val="A4E4E0"/>
            </a:solidFill>
            <a:prstDash val="solid"/>
            <a:round/>
            <a:headEnd len="med" w="med" type="none"/>
            <a:tailEnd len="med" w="med" type="none"/>
          </a:ln>
        </p:spPr>
      </p:cxnSp>
      <p:sp>
        <p:nvSpPr>
          <p:cNvPr id="177" name="Google Shape;177;p16"/>
          <p:cNvSpPr txBox="1"/>
          <p:nvPr/>
        </p:nvSpPr>
        <p:spPr>
          <a:xfrm>
            <a:off x="4294550" y="1883975"/>
            <a:ext cx="1379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Color</a:t>
            </a:r>
            <a:endParaRPr b="1" sz="1000">
              <a:latin typeface="Mada"/>
              <a:ea typeface="Mada"/>
              <a:cs typeface="Mada"/>
              <a:sym typeface="Mada"/>
            </a:endParaRPr>
          </a:p>
          <a:p>
            <a:pPr indent="0" lvl="0" marL="0" rtl="0" algn="ctr">
              <a:spcBef>
                <a:spcPts val="0"/>
              </a:spcBef>
              <a:spcAft>
                <a:spcPts val="0"/>
              </a:spcAft>
              <a:buClr>
                <a:schemeClr val="dk1"/>
              </a:buClr>
              <a:buFont typeface="Arial"/>
              <a:buNone/>
            </a:pPr>
            <a:r>
              <a:rPr lang="en-GB" sz="1000">
                <a:solidFill>
                  <a:srgbClr val="6AA84F"/>
                </a:solidFill>
                <a:latin typeface="Mada"/>
                <a:ea typeface="Mada"/>
                <a:cs typeface="Mada"/>
                <a:sym typeface="Mada"/>
              </a:rPr>
              <a:t>Brownish urine is a sign of pre-renal cause “hemolytic anemia”</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sp>
        <p:nvSpPr>
          <p:cNvPr id="178" name="Google Shape;178;p16"/>
          <p:cNvSpPr/>
          <p:nvPr/>
        </p:nvSpPr>
        <p:spPr>
          <a:xfrm>
            <a:off x="5587021" y="18968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79" name="Google Shape;179;p16"/>
          <p:cNvCxnSpPr/>
          <p:nvPr/>
        </p:nvCxnSpPr>
        <p:spPr>
          <a:xfrm>
            <a:off x="5857955" y="2457286"/>
            <a:ext cx="0" cy="228300"/>
          </a:xfrm>
          <a:prstGeom prst="straightConnector1">
            <a:avLst/>
          </a:prstGeom>
          <a:noFill/>
          <a:ln cap="flat" cmpd="sng" w="9525">
            <a:solidFill>
              <a:srgbClr val="A4E4E0"/>
            </a:solidFill>
            <a:prstDash val="solid"/>
            <a:round/>
            <a:headEnd len="med" w="med" type="none"/>
            <a:tailEnd len="med" w="med" type="none"/>
          </a:ln>
        </p:spPr>
      </p:cxnSp>
      <p:sp>
        <p:nvSpPr>
          <p:cNvPr id="180" name="Google Shape;180;p16"/>
          <p:cNvSpPr txBox="1"/>
          <p:nvPr/>
        </p:nvSpPr>
        <p:spPr>
          <a:xfrm>
            <a:off x="6078350" y="1890675"/>
            <a:ext cx="921000" cy="329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GB" sz="1000">
                <a:latin typeface="Mada"/>
                <a:ea typeface="Mada"/>
                <a:cs typeface="Mada"/>
                <a:sym typeface="Mada"/>
              </a:rPr>
              <a:t>Trauma or bleeding from other sites</a:t>
            </a:r>
            <a:endParaRPr b="1" sz="1000">
              <a:latin typeface="Mada"/>
              <a:ea typeface="Mada"/>
              <a:cs typeface="Mada"/>
              <a:sym typeface="Mada"/>
            </a:endParaRPr>
          </a:p>
          <a:p>
            <a:pPr indent="0" lvl="0" marL="0" rtl="0" algn="ctr">
              <a:spcBef>
                <a:spcPts val="0"/>
              </a:spcBef>
              <a:spcAft>
                <a:spcPts val="0"/>
              </a:spcAft>
              <a:buClr>
                <a:schemeClr val="dk1"/>
              </a:buClr>
              <a:buSzPts val="1100"/>
              <a:buFont typeface="Arial"/>
              <a:buNone/>
            </a:pPr>
            <a:r>
              <a:t/>
            </a:r>
            <a:endParaRPr b="1" sz="1000">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p:txBody>
      </p:sp>
      <p:sp>
        <p:nvSpPr>
          <p:cNvPr id="181" name="Google Shape;181;p16"/>
          <p:cNvSpPr/>
          <p:nvPr/>
        </p:nvSpPr>
        <p:spPr>
          <a:xfrm>
            <a:off x="6375915" y="29136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2" name="Google Shape;182;p16"/>
          <p:cNvCxnSpPr/>
          <p:nvPr/>
        </p:nvCxnSpPr>
        <p:spPr>
          <a:xfrm>
            <a:off x="6646851" y="2685478"/>
            <a:ext cx="0" cy="228300"/>
          </a:xfrm>
          <a:prstGeom prst="straightConnector1">
            <a:avLst/>
          </a:prstGeom>
          <a:noFill/>
          <a:ln cap="flat" cmpd="sng" w="9525">
            <a:solidFill>
              <a:srgbClr val="A4E4E0"/>
            </a:solidFill>
            <a:prstDash val="solid"/>
            <a:round/>
            <a:headEnd len="med" w="med" type="none"/>
            <a:tailEnd len="med" w="med" type="none"/>
          </a:ln>
        </p:spPr>
      </p:cxnSp>
      <p:sp>
        <p:nvSpPr>
          <p:cNvPr id="183" name="Google Shape;183;p16"/>
          <p:cNvSpPr txBox="1"/>
          <p:nvPr/>
        </p:nvSpPr>
        <p:spPr>
          <a:xfrm>
            <a:off x="3301475" y="2685675"/>
            <a:ext cx="1572600" cy="52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Associated symptoms</a:t>
            </a:r>
            <a:endParaRPr b="1" sz="1000">
              <a:latin typeface="Mada"/>
              <a:ea typeface="Mada"/>
              <a:cs typeface="Mada"/>
              <a:sym typeface="Mada"/>
            </a:endParaRPr>
          </a:p>
          <a:p>
            <a:pPr indent="0" lvl="0" marL="0" rtl="0" algn="ctr">
              <a:spcBef>
                <a:spcPts val="0"/>
              </a:spcBef>
              <a:spcAft>
                <a:spcPts val="0"/>
              </a:spcAft>
              <a:buClr>
                <a:schemeClr val="dk1"/>
              </a:buClr>
              <a:buFont typeface="Arial"/>
              <a:buNone/>
            </a:pPr>
            <a:r>
              <a:rPr lang="en-GB" sz="1000">
                <a:solidFill>
                  <a:srgbClr val="6AA84F"/>
                </a:solidFill>
                <a:latin typeface="Mada"/>
                <a:ea typeface="Mada"/>
                <a:cs typeface="Mada"/>
                <a:sym typeface="Mada"/>
              </a:rPr>
              <a:t>Fever = UTI</a:t>
            </a:r>
            <a:endParaRPr sz="1000">
              <a:solidFill>
                <a:schemeClr val="dk1"/>
              </a:solidFill>
              <a:latin typeface="Mada"/>
              <a:ea typeface="Mada"/>
              <a:cs typeface="Mada"/>
              <a:sym typeface="Mada"/>
            </a:endParaRPr>
          </a:p>
          <a:p>
            <a:pPr indent="0" lvl="0" marL="0" rtl="0" algn="ctr">
              <a:spcBef>
                <a:spcPts val="0"/>
              </a:spcBef>
              <a:spcAft>
                <a:spcPts val="0"/>
              </a:spcAft>
              <a:buClr>
                <a:schemeClr val="dk1"/>
              </a:buClr>
              <a:buFont typeface="Arial"/>
              <a:buNone/>
            </a:pPr>
            <a:r>
              <a:rPr lang="en-GB" sz="1000">
                <a:solidFill>
                  <a:srgbClr val="6AA84F"/>
                </a:solidFill>
                <a:latin typeface="Mada"/>
                <a:ea typeface="Mada"/>
                <a:cs typeface="Mada"/>
                <a:sym typeface="Mada"/>
              </a:rPr>
              <a:t>Dizziness = severe bleeding</a:t>
            </a:r>
            <a:endParaRPr sz="1000">
              <a:solidFill>
                <a:srgbClr val="6AA84F"/>
              </a:solidFill>
              <a:latin typeface="Mada"/>
              <a:ea typeface="Mada"/>
              <a:cs typeface="Mada"/>
              <a:sym typeface="Mada"/>
            </a:endParaRPr>
          </a:p>
          <a:p>
            <a:pPr indent="0" lvl="0" marL="0" rtl="0" algn="ctr">
              <a:spcBef>
                <a:spcPts val="0"/>
              </a:spcBef>
              <a:spcAft>
                <a:spcPts val="0"/>
              </a:spcAft>
              <a:buNone/>
            </a:pPr>
            <a:r>
              <a:t/>
            </a:r>
            <a:endParaRPr b="1" sz="1000">
              <a:latin typeface="Mada"/>
              <a:ea typeface="Mada"/>
              <a:cs typeface="Mada"/>
              <a:sym typeface="Mada"/>
            </a:endParaRPr>
          </a:p>
          <a:p>
            <a:pPr indent="0" lvl="0" marL="0" rtl="0" algn="ctr">
              <a:spcBef>
                <a:spcPts val="0"/>
              </a:spcBef>
              <a:spcAft>
                <a:spcPts val="0"/>
              </a:spcAft>
              <a:buNone/>
            </a:pPr>
            <a:r>
              <a:rPr b="1" lang="en-GB" sz="1000">
                <a:latin typeface="Mada"/>
                <a:ea typeface="Mada"/>
                <a:cs typeface="Mada"/>
                <a:sym typeface="Mada"/>
              </a:rPr>
              <a:t> </a:t>
            </a:r>
            <a:endParaRPr b="1" sz="1000">
              <a:latin typeface="Mada"/>
              <a:ea typeface="Mada"/>
              <a:cs typeface="Mada"/>
              <a:sym typeface="Mada"/>
            </a:endParaRPr>
          </a:p>
        </p:txBody>
      </p:sp>
      <p:pic>
        <p:nvPicPr>
          <p:cNvPr id="184" name="Google Shape;184;p16"/>
          <p:cNvPicPr preferRelativeResize="0"/>
          <p:nvPr/>
        </p:nvPicPr>
        <p:blipFill>
          <a:blip r:embed="rId3">
            <a:alphaModFix/>
          </a:blip>
          <a:stretch>
            <a:fillRect/>
          </a:stretch>
        </p:blipFill>
        <p:spPr>
          <a:xfrm>
            <a:off x="145024" y="1938899"/>
            <a:ext cx="438550" cy="438550"/>
          </a:xfrm>
          <a:prstGeom prst="rect">
            <a:avLst/>
          </a:prstGeom>
          <a:noFill/>
          <a:ln>
            <a:noFill/>
          </a:ln>
        </p:spPr>
      </p:pic>
      <p:sp>
        <p:nvSpPr>
          <p:cNvPr id="185" name="Google Shape;185;p16"/>
          <p:cNvSpPr/>
          <p:nvPr/>
        </p:nvSpPr>
        <p:spPr>
          <a:xfrm>
            <a:off x="6958621" y="1896869"/>
            <a:ext cx="541800" cy="560400"/>
          </a:xfrm>
          <a:prstGeom prst="ellipse">
            <a:avLst/>
          </a:prstGeom>
          <a:solidFill>
            <a:srgbClr val="E6F8F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86" name="Google Shape;186;p16"/>
          <p:cNvCxnSpPr/>
          <p:nvPr/>
        </p:nvCxnSpPr>
        <p:spPr>
          <a:xfrm>
            <a:off x="7229555" y="2457286"/>
            <a:ext cx="0" cy="228300"/>
          </a:xfrm>
          <a:prstGeom prst="straightConnector1">
            <a:avLst/>
          </a:prstGeom>
          <a:noFill/>
          <a:ln cap="flat" cmpd="sng" w="9525">
            <a:solidFill>
              <a:srgbClr val="A4E4E0"/>
            </a:solidFill>
            <a:prstDash val="solid"/>
            <a:round/>
            <a:headEnd len="med" w="med" type="none"/>
            <a:tailEnd len="med" w="med" type="none"/>
          </a:ln>
        </p:spPr>
      </p:cxnSp>
      <p:sp>
        <p:nvSpPr>
          <p:cNvPr id="187" name="Google Shape;187;p16"/>
          <p:cNvSpPr txBox="1"/>
          <p:nvPr/>
        </p:nvSpPr>
        <p:spPr>
          <a:xfrm>
            <a:off x="6741475" y="2691425"/>
            <a:ext cx="918300" cy="522000"/>
          </a:xfrm>
          <a:prstGeom prst="rect">
            <a:avLst/>
          </a:prstGeom>
          <a:noFill/>
          <a:ln>
            <a:noFill/>
          </a:ln>
        </p:spPr>
        <p:txBody>
          <a:bodyPr anchorCtr="0" anchor="t" bIns="91425" lIns="90000" spcFirstLastPara="1" rIns="91425" wrap="square" tIns="91425">
            <a:noAutofit/>
          </a:bodyPr>
          <a:lstStyle/>
          <a:p>
            <a:pPr indent="-153499" lvl="0" marL="179999" rtl="0" algn="l">
              <a:spcBef>
                <a:spcPts val="0"/>
              </a:spcBef>
              <a:spcAft>
                <a:spcPts val="0"/>
              </a:spcAft>
              <a:buSzPts val="1000"/>
              <a:buFont typeface="Mada"/>
              <a:buChar char="●"/>
            </a:pPr>
            <a:r>
              <a:rPr b="1" lang="en-GB" sz="1000">
                <a:latin typeface="Mada"/>
                <a:ea typeface="Mada"/>
                <a:cs typeface="Mada"/>
                <a:sym typeface="Mada"/>
              </a:rPr>
              <a:t>Smoking </a:t>
            </a:r>
            <a:r>
              <a:rPr lang="en-GB" sz="1000">
                <a:solidFill>
                  <a:srgbClr val="6AA84F"/>
                </a:solidFill>
                <a:latin typeface="Mada"/>
                <a:ea typeface="Mada"/>
                <a:cs typeface="Mada"/>
                <a:sym typeface="Mada"/>
              </a:rPr>
              <a:t>(Key risk factor for Bladder tumor)</a:t>
            </a:r>
            <a:endParaRPr b="1" sz="1000">
              <a:solidFill>
                <a:srgbClr val="6AA84F"/>
              </a:solidFill>
              <a:latin typeface="Mada"/>
              <a:ea typeface="Mada"/>
              <a:cs typeface="Mada"/>
              <a:sym typeface="Mada"/>
            </a:endParaRPr>
          </a:p>
          <a:p>
            <a:pPr indent="-153499" lvl="0" marL="179999" rtl="0" algn="l">
              <a:spcBef>
                <a:spcPts val="0"/>
              </a:spcBef>
              <a:spcAft>
                <a:spcPts val="0"/>
              </a:spcAft>
              <a:buSzPts val="1000"/>
              <a:buFont typeface="Mada"/>
              <a:buChar char="●"/>
            </a:pPr>
            <a:r>
              <a:rPr b="1" lang="en-GB" sz="1000">
                <a:latin typeface="Mada"/>
                <a:ea typeface="Mada"/>
                <a:cs typeface="Mada"/>
                <a:sym typeface="Mada"/>
              </a:rPr>
              <a:t>Drug</a:t>
            </a:r>
            <a:r>
              <a:rPr b="1" lang="en-GB" sz="1000">
                <a:latin typeface="Mada"/>
                <a:ea typeface="Mada"/>
                <a:cs typeface="Mada"/>
                <a:sym typeface="Mada"/>
              </a:rPr>
              <a:t>s</a:t>
            </a:r>
            <a:endParaRPr b="1" sz="1000">
              <a:latin typeface="Mada"/>
              <a:ea typeface="Mada"/>
              <a:cs typeface="Mada"/>
              <a:sym typeface="Mada"/>
            </a:endParaRPr>
          </a:p>
          <a:p>
            <a:pPr indent="-153499" lvl="0" marL="179999"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Like aspirin, heparin, warfarin</a:t>
            </a:r>
            <a:endParaRPr sz="1000">
              <a:solidFill>
                <a:srgbClr val="6AA84F"/>
              </a:solidFill>
              <a:latin typeface="Mada"/>
              <a:ea typeface="Mada"/>
              <a:cs typeface="Mada"/>
              <a:sym typeface="Mada"/>
            </a:endParaRPr>
          </a:p>
        </p:txBody>
      </p:sp>
      <p:pic>
        <p:nvPicPr>
          <p:cNvPr id="188" name="Google Shape;188;p16"/>
          <p:cNvPicPr preferRelativeResize="0"/>
          <p:nvPr/>
        </p:nvPicPr>
        <p:blipFill>
          <a:blip r:embed="rId4">
            <a:alphaModFix/>
          </a:blip>
          <a:stretch>
            <a:fillRect/>
          </a:stretch>
        </p:blipFill>
        <p:spPr>
          <a:xfrm>
            <a:off x="977246" y="2955398"/>
            <a:ext cx="438550" cy="438550"/>
          </a:xfrm>
          <a:prstGeom prst="rect">
            <a:avLst/>
          </a:prstGeom>
          <a:noFill/>
          <a:ln>
            <a:noFill/>
          </a:ln>
        </p:spPr>
      </p:pic>
      <p:pic>
        <p:nvPicPr>
          <p:cNvPr id="189" name="Google Shape;189;p16"/>
          <p:cNvPicPr preferRelativeResize="0"/>
          <p:nvPr/>
        </p:nvPicPr>
        <p:blipFill>
          <a:blip r:embed="rId5">
            <a:alphaModFix/>
          </a:blip>
          <a:stretch>
            <a:fillRect/>
          </a:stretch>
        </p:blipFill>
        <p:spPr>
          <a:xfrm>
            <a:off x="7020866" y="1957807"/>
            <a:ext cx="438550" cy="438533"/>
          </a:xfrm>
          <a:prstGeom prst="rect">
            <a:avLst/>
          </a:prstGeom>
          <a:noFill/>
          <a:ln>
            <a:noFill/>
          </a:ln>
        </p:spPr>
      </p:pic>
      <p:pic>
        <p:nvPicPr>
          <p:cNvPr id="190" name="Google Shape;190;p16"/>
          <p:cNvPicPr preferRelativeResize="0"/>
          <p:nvPr/>
        </p:nvPicPr>
        <p:blipFill>
          <a:blip r:embed="rId6">
            <a:alphaModFix/>
          </a:blip>
          <a:stretch>
            <a:fillRect/>
          </a:stretch>
        </p:blipFill>
        <p:spPr>
          <a:xfrm>
            <a:off x="1913775" y="1931937"/>
            <a:ext cx="420750" cy="420750"/>
          </a:xfrm>
          <a:prstGeom prst="rect">
            <a:avLst/>
          </a:prstGeom>
          <a:noFill/>
          <a:ln>
            <a:noFill/>
          </a:ln>
        </p:spPr>
      </p:pic>
      <p:pic>
        <p:nvPicPr>
          <p:cNvPr id="191" name="Google Shape;191;p16"/>
          <p:cNvPicPr preferRelativeResize="0"/>
          <p:nvPr/>
        </p:nvPicPr>
        <p:blipFill>
          <a:blip r:embed="rId7">
            <a:alphaModFix/>
          </a:blip>
          <a:stretch>
            <a:fillRect/>
          </a:stretch>
        </p:blipFill>
        <p:spPr>
          <a:xfrm>
            <a:off x="2864200" y="2955400"/>
            <a:ext cx="438550" cy="438550"/>
          </a:xfrm>
          <a:prstGeom prst="rect">
            <a:avLst/>
          </a:prstGeom>
          <a:noFill/>
          <a:ln>
            <a:noFill/>
          </a:ln>
        </p:spPr>
      </p:pic>
      <p:pic>
        <p:nvPicPr>
          <p:cNvPr id="192" name="Google Shape;192;p16"/>
          <p:cNvPicPr preferRelativeResize="0"/>
          <p:nvPr/>
        </p:nvPicPr>
        <p:blipFill>
          <a:blip r:embed="rId8">
            <a:alphaModFix/>
          </a:blip>
          <a:stretch>
            <a:fillRect/>
          </a:stretch>
        </p:blipFill>
        <p:spPr>
          <a:xfrm>
            <a:off x="4751149" y="2997975"/>
            <a:ext cx="391800" cy="391800"/>
          </a:xfrm>
          <a:prstGeom prst="rect">
            <a:avLst/>
          </a:prstGeom>
          <a:noFill/>
          <a:ln>
            <a:noFill/>
          </a:ln>
        </p:spPr>
      </p:pic>
      <p:pic>
        <p:nvPicPr>
          <p:cNvPr id="193" name="Google Shape;193;p16"/>
          <p:cNvPicPr preferRelativeResize="0"/>
          <p:nvPr/>
        </p:nvPicPr>
        <p:blipFill>
          <a:blip r:embed="rId9">
            <a:alphaModFix/>
          </a:blip>
          <a:stretch>
            <a:fillRect/>
          </a:stretch>
        </p:blipFill>
        <p:spPr>
          <a:xfrm>
            <a:off x="5638674" y="1938900"/>
            <a:ext cx="438550" cy="438550"/>
          </a:xfrm>
          <a:prstGeom prst="rect">
            <a:avLst/>
          </a:prstGeom>
          <a:noFill/>
          <a:ln>
            <a:noFill/>
          </a:ln>
        </p:spPr>
      </p:pic>
      <p:pic>
        <p:nvPicPr>
          <p:cNvPr id="194" name="Google Shape;194;p16"/>
          <p:cNvPicPr preferRelativeResize="0"/>
          <p:nvPr/>
        </p:nvPicPr>
        <p:blipFill>
          <a:blip r:embed="rId10">
            <a:alphaModFix/>
          </a:blip>
          <a:stretch>
            <a:fillRect/>
          </a:stretch>
        </p:blipFill>
        <p:spPr>
          <a:xfrm>
            <a:off x="3828005" y="1938900"/>
            <a:ext cx="438550" cy="438550"/>
          </a:xfrm>
          <a:prstGeom prst="rect">
            <a:avLst/>
          </a:prstGeom>
          <a:noFill/>
          <a:ln>
            <a:noFill/>
          </a:ln>
        </p:spPr>
      </p:pic>
      <p:pic>
        <p:nvPicPr>
          <p:cNvPr id="195" name="Google Shape;195;p16"/>
          <p:cNvPicPr preferRelativeResize="0"/>
          <p:nvPr/>
        </p:nvPicPr>
        <p:blipFill>
          <a:blip r:embed="rId11">
            <a:alphaModFix/>
          </a:blip>
          <a:stretch>
            <a:fillRect/>
          </a:stretch>
        </p:blipFill>
        <p:spPr>
          <a:xfrm>
            <a:off x="6448625" y="2997625"/>
            <a:ext cx="420750" cy="420750"/>
          </a:xfrm>
          <a:prstGeom prst="rect">
            <a:avLst/>
          </a:prstGeom>
          <a:noFill/>
          <a:ln>
            <a:noFill/>
          </a:ln>
        </p:spPr>
      </p:pic>
      <p:sp>
        <p:nvSpPr>
          <p:cNvPr id="196" name="Google Shape;196;p16"/>
          <p:cNvSpPr/>
          <p:nvPr/>
        </p:nvSpPr>
        <p:spPr>
          <a:xfrm>
            <a:off x="145025" y="6676300"/>
            <a:ext cx="2298000" cy="24702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6"/>
          <p:cNvSpPr/>
          <p:nvPr/>
        </p:nvSpPr>
        <p:spPr>
          <a:xfrm>
            <a:off x="2641900" y="6632000"/>
            <a:ext cx="2298000" cy="34302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6"/>
          <p:cNvSpPr/>
          <p:nvPr/>
        </p:nvSpPr>
        <p:spPr>
          <a:xfrm>
            <a:off x="5138775" y="6632000"/>
            <a:ext cx="2298000" cy="2470200"/>
          </a:xfrm>
          <a:prstGeom prst="roundRect">
            <a:avLst>
              <a:gd fmla="val 22613" name="adj"/>
            </a:avLst>
          </a:prstGeom>
          <a:noFill/>
          <a:ln cap="flat" cmpd="sng" w="19050">
            <a:solidFill>
              <a:srgbClr val="A4E4E0"/>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6"/>
          <p:cNvSpPr/>
          <p:nvPr/>
        </p:nvSpPr>
        <p:spPr>
          <a:xfrm flipH="1">
            <a:off x="657003" y="6208153"/>
            <a:ext cx="1101819" cy="810236"/>
          </a:xfrm>
          <a:custGeom>
            <a:rect b="b" l="l" r="r" t="t"/>
            <a:pathLst>
              <a:path extrusionOk="0" h="12132" w="16498">
                <a:moveTo>
                  <a:pt x="7973" y="1"/>
                </a:moveTo>
                <a:cubicBezTo>
                  <a:pt x="7489" y="1"/>
                  <a:pt x="7030" y="47"/>
                  <a:pt x="6606" y="126"/>
                </a:cubicBezTo>
                <a:cubicBezTo>
                  <a:pt x="3445" y="716"/>
                  <a:pt x="576" y="3394"/>
                  <a:pt x="100" y="6519"/>
                </a:cubicBezTo>
                <a:cubicBezTo>
                  <a:pt x="26" y="7013"/>
                  <a:pt x="1" y="7501"/>
                  <a:pt x="23" y="7969"/>
                </a:cubicBezTo>
                <a:cubicBezTo>
                  <a:pt x="112" y="9903"/>
                  <a:pt x="1424" y="12132"/>
                  <a:pt x="4189" y="12132"/>
                </a:cubicBezTo>
                <a:cubicBezTo>
                  <a:pt x="4828" y="12132"/>
                  <a:pt x="5545" y="12012"/>
                  <a:pt x="6342" y="11743"/>
                </a:cubicBezTo>
                <a:cubicBezTo>
                  <a:pt x="9464" y="10688"/>
                  <a:pt x="14252" y="11303"/>
                  <a:pt x="15724" y="7969"/>
                </a:cubicBezTo>
                <a:cubicBezTo>
                  <a:pt x="16497" y="6214"/>
                  <a:pt x="15097" y="3742"/>
                  <a:pt x="13112" y="1998"/>
                </a:cubicBezTo>
                <a:cubicBezTo>
                  <a:pt x="11406" y="499"/>
                  <a:pt x="9558" y="1"/>
                  <a:pt x="7973"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6"/>
          <p:cNvSpPr txBox="1"/>
          <p:nvPr/>
        </p:nvSpPr>
        <p:spPr>
          <a:xfrm>
            <a:off x="2836686" y="7012250"/>
            <a:ext cx="1881600" cy="2841300"/>
          </a:xfrm>
          <a:prstGeom prst="rect">
            <a:avLst/>
          </a:prstGeom>
          <a:noFill/>
          <a:ln>
            <a:noFill/>
          </a:ln>
        </p:spPr>
        <p:txBody>
          <a:bodyPr anchorCtr="0" anchor="t" bIns="0" lIns="0" spcFirstLastPara="1" rIns="0" wrap="square" tIns="6025">
            <a:noAutofit/>
          </a:bodyPr>
          <a:lstStyle/>
          <a:p>
            <a:pPr indent="-159849" lvl="0" marL="179999" rtl="0" algn="l">
              <a:spcBef>
                <a:spcPts val="0"/>
              </a:spcBef>
              <a:spcAft>
                <a:spcPts val="0"/>
              </a:spcAft>
              <a:buSzPts val="1100"/>
              <a:buFont typeface="Mada"/>
              <a:buChar char="●"/>
            </a:pPr>
            <a:r>
              <a:rPr lang="en-GB" sz="1100">
                <a:solidFill>
                  <a:srgbClr val="6AA84F"/>
                </a:solidFill>
                <a:latin typeface="Mada"/>
                <a:ea typeface="Mada"/>
                <a:cs typeface="Mada"/>
                <a:sym typeface="Mada"/>
              </a:rPr>
              <a:t>We have to do: Urine culture &amp; U</a:t>
            </a:r>
            <a:r>
              <a:rPr lang="en-GB" sz="1100">
                <a:solidFill>
                  <a:srgbClr val="6AA84F"/>
                </a:solidFill>
                <a:latin typeface="Mada"/>
                <a:ea typeface="Mada"/>
                <a:cs typeface="Mada"/>
                <a:sym typeface="Mada"/>
              </a:rPr>
              <a:t>rinalysis</a:t>
            </a:r>
            <a:r>
              <a:rPr lang="en-GB" sz="1100">
                <a:solidFill>
                  <a:srgbClr val="6AA84F"/>
                </a:solidFill>
                <a:latin typeface="Mada"/>
                <a:ea typeface="Mada"/>
                <a:cs typeface="Mada"/>
                <a:sym typeface="Mada"/>
              </a:rPr>
              <a:t> (to detect UTI), Electrolytes (to detect renal impairment), Urine Cytology (to detect malignant cells), CBC, and coagulation profile. The presence of WBC casts and RBC casts is strongly indicative of glomerulonephritis.</a:t>
            </a:r>
            <a:endParaRPr sz="1100">
              <a:solidFill>
                <a:schemeClr val="dk1"/>
              </a:solidFill>
              <a:latin typeface="Mada"/>
              <a:ea typeface="Mada"/>
              <a:cs typeface="Mada"/>
              <a:sym typeface="Mada"/>
            </a:endParaRPr>
          </a:p>
          <a:p>
            <a:pPr indent="-159849" lvl="0" marL="179999" rtl="0" algn="l">
              <a:spcBef>
                <a:spcPts val="0"/>
              </a:spcBef>
              <a:spcAft>
                <a:spcPts val="0"/>
              </a:spcAft>
              <a:buSzPts val="1100"/>
              <a:buFont typeface="Mada"/>
              <a:buChar char="●"/>
            </a:pPr>
            <a:r>
              <a:rPr lang="en-GB" sz="1100">
                <a:solidFill>
                  <a:srgbClr val="6AA84F"/>
                </a:solidFill>
                <a:latin typeface="Mada"/>
                <a:ea typeface="Mada"/>
                <a:cs typeface="Mada"/>
                <a:sym typeface="Mada"/>
              </a:rPr>
              <a:t>The</a:t>
            </a:r>
            <a:r>
              <a:rPr b="1" lang="en-GB" sz="1100">
                <a:solidFill>
                  <a:srgbClr val="6AA84F"/>
                </a:solidFill>
                <a:latin typeface="Mada"/>
                <a:ea typeface="Mada"/>
                <a:cs typeface="Mada"/>
                <a:sym typeface="Mada"/>
              </a:rPr>
              <a:t> single most important imaging modality</a:t>
            </a:r>
            <a:r>
              <a:rPr lang="en-GB" sz="1100">
                <a:solidFill>
                  <a:srgbClr val="6AA84F"/>
                </a:solidFill>
                <a:latin typeface="Mada"/>
                <a:ea typeface="Mada"/>
                <a:cs typeface="Mada"/>
                <a:sym typeface="Mada"/>
              </a:rPr>
              <a:t> for a patient with gross hematuria is </a:t>
            </a:r>
            <a:r>
              <a:rPr b="1" lang="en-GB" sz="1100">
                <a:solidFill>
                  <a:srgbClr val="CC0000"/>
                </a:solidFill>
                <a:latin typeface="Mada"/>
                <a:ea typeface="Mada"/>
                <a:cs typeface="Mada"/>
                <a:sym typeface="Mada"/>
              </a:rPr>
              <a:t>CTU (CT Urography) with contrast</a:t>
            </a:r>
            <a:r>
              <a:rPr lang="en-GB" sz="1100">
                <a:solidFill>
                  <a:srgbClr val="CC0000"/>
                </a:solidFill>
                <a:latin typeface="Mada"/>
                <a:ea typeface="Mada"/>
                <a:cs typeface="Mada"/>
                <a:sym typeface="Mada"/>
              </a:rPr>
              <a:t>.</a:t>
            </a:r>
            <a:r>
              <a:rPr lang="en-GB" sz="1100">
                <a:solidFill>
                  <a:srgbClr val="6AA84F"/>
                </a:solidFill>
                <a:latin typeface="Mada"/>
                <a:ea typeface="Mada"/>
                <a:cs typeface="Mada"/>
                <a:sym typeface="Mada"/>
              </a:rPr>
              <a:t> This is the </a:t>
            </a:r>
            <a:r>
              <a:rPr b="1" lang="en-GB" sz="1100">
                <a:solidFill>
                  <a:srgbClr val="6AA84F"/>
                </a:solidFill>
                <a:latin typeface="Mada"/>
                <a:ea typeface="Mada"/>
                <a:cs typeface="Mada"/>
                <a:sym typeface="Mada"/>
              </a:rPr>
              <a:t>gold standard method</a:t>
            </a:r>
            <a:r>
              <a:rPr lang="en-GB" sz="1100">
                <a:solidFill>
                  <a:srgbClr val="6AA84F"/>
                </a:solidFill>
                <a:latin typeface="Mada"/>
                <a:ea typeface="Mada"/>
                <a:cs typeface="Mada"/>
                <a:sym typeface="Mada"/>
              </a:rPr>
              <a:t>.</a:t>
            </a:r>
            <a:r>
              <a:rPr lang="en-GB" sz="1100">
                <a:solidFill>
                  <a:srgbClr val="6AA84F"/>
                </a:solidFill>
                <a:latin typeface="Mada"/>
                <a:ea typeface="Mada"/>
                <a:cs typeface="Mada"/>
                <a:sym typeface="Mada"/>
              </a:rPr>
              <a:t> </a:t>
            </a:r>
            <a:endParaRPr sz="1100">
              <a:latin typeface="Mada"/>
              <a:ea typeface="Mada"/>
              <a:cs typeface="Mada"/>
              <a:sym typeface="Mada"/>
            </a:endParaRPr>
          </a:p>
        </p:txBody>
      </p:sp>
      <p:sp>
        <p:nvSpPr>
          <p:cNvPr id="201" name="Google Shape;201;p16"/>
          <p:cNvSpPr/>
          <p:nvPr/>
        </p:nvSpPr>
        <p:spPr>
          <a:xfrm flipH="1">
            <a:off x="3226788" y="6165356"/>
            <a:ext cx="1128199" cy="807230"/>
          </a:xfrm>
          <a:custGeom>
            <a:rect b="b" l="l" r="r" t="t"/>
            <a:pathLst>
              <a:path extrusionOk="0" h="12087" w="16893">
                <a:moveTo>
                  <a:pt x="9066" y="1"/>
                </a:moveTo>
                <a:cubicBezTo>
                  <a:pt x="7695" y="1"/>
                  <a:pt x="6073" y="215"/>
                  <a:pt x="4159" y="725"/>
                </a:cubicBezTo>
                <a:cubicBezTo>
                  <a:pt x="1862" y="1337"/>
                  <a:pt x="375" y="2074"/>
                  <a:pt x="177" y="4210"/>
                </a:cubicBezTo>
                <a:cubicBezTo>
                  <a:pt x="1" y="6115"/>
                  <a:pt x="800" y="8433"/>
                  <a:pt x="2785" y="10177"/>
                </a:cubicBezTo>
                <a:cubicBezTo>
                  <a:pt x="4602" y="11773"/>
                  <a:pt x="6115" y="12087"/>
                  <a:pt x="7966" y="12087"/>
                </a:cubicBezTo>
                <a:cubicBezTo>
                  <a:pt x="8388" y="12087"/>
                  <a:pt x="8827" y="12070"/>
                  <a:pt x="9291" y="12049"/>
                </a:cubicBezTo>
                <a:cubicBezTo>
                  <a:pt x="12991" y="11881"/>
                  <a:pt x="16893" y="8342"/>
                  <a:pt x="15878" y="4210"/>
                </a:cubicBezTo>
                <a:cubicBezTo>
                  <a:pt x="15438" y="2422"/>
                  <a:pt x="13671" y="1"/>
                  <a:pt x="9066"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6"/>
          <p:cNvSpPr/>
          <p:nvPr/>
        </p:nvSpPr>
        <p:spPr>
          <a:xfrm flipH="1">
            <a:off x="5660553" y="6163853"/>
            <a:ext cx="1101819" cy="810236"/>
          </a:xfrm>
          <a:custGeom>
            <a:rect b="b" l="l" r="r" t="t"/>
            <a:pathLst>
              <a:path extrusionOk="0" h="12132" w="16498">
                <a:moveTo>
                  <a:pt x="7974" y="1"/>
                </a:moveTo>
                <a:cubicBezTo>
                  <a:pt x="7490" y="1"/>
                  <a:pt x="7030" y="47"/>
                  <a:pt x="6606" y="126"/>
                </a:cubicBezTo>
                <a:cubicBezTo>
                  <a:pt x="3445" y="715"/>
                  <a:pt x="576" y="3394"/>
                  <a:pt x="100" y="6518"/>
                </a:cubicBezTo>
                <a:cubicBezTo>
                  <a:pt x="26" y="7013"/>
                  <a:pt x="1" y="7504"/>
                  <a:pt x="23" y="7969"/>
                </a:cubicBezTo>
                <a:cubicBezTo>
                  <a:pt x="112" y="9903"/>
                  <a:pt x="1424" y="12131"/>
                  <a:pt x="4188" y="12131"/>
                </a:cubicBezTo>
                <a:cubicBezTo>
                  <a:pt x="4828" y="12131"/>
                  <a:pt x="5545" y="12012"/>
                  <a:pt x="6342" y="11742"/>
                </a:cubicBezTo>
                <a:cubicBezTo>
                  <a:pt x="9464" y="10687"/>
                  <a:pt x="14252" y="11303"/>
                  <a:pt x="15724" y="7969"/>
                </a:cubicBezTo>
                <a:cubicBezTo>
                  <a:pt x="16497" y="6215"/>
                  <a:pt x="15097" y="3742"/>
                  <a:pt x="13112" y="1998"/>
                </a:cubicBezTo>
                <a:cubicBezTo>
                  <a:pt x="11406" y="500"/>
                  <a:pt x="9558" y="1"/>
                  <a:pt x="7974" y="1"/>
                </a:cubicBezTo>
                <a:close/>
              </a:path>
            </a:pathLst>
          </a:custGeom>
          <a:solidFill>
            <a:srgbClr val="EDF9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16"/>
          <p:cNvSpPr txBox="1"/>
          <p:nvPr/>
        </p:nvSpPr>
        <p:spPr>
          <a:xfrm>
            <a:off x="238575" y="7344425"/>
            <a:ext cx="2146800" cy="1597200"/>
          </a:xfrm>
          <a:prstGeom prst="rect">
            <a:avLst/>
          </a:prstGeom>
          <a:noFill/>
          <a:ln>
            <a:noFill/>
          </a:ln>
        </p:spPr>
        <p:txBody>
          <a:bodyPr anchorCtr="0" anchor="t" bIns="0" lIns="0" spcFirstLastPara="1" rIns="0" wrap="square" tIns="6025">
            <a:noAutofit/>
          </a:bodyPr>
          <a:lstStyle/>
          <a:p>
            <a:pPr indent="-166199" lvl="0" marL="17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Usually no much signs </a:t>
            </a:r>
            <a:endParaRPr sz="1200">
              <a:solidFill>
                <a:srgbClr val="6AA84F"/>
              </a:solidFill>
              <a:latin typeface="Mada"/>
              <a:ea typeface="Mada"/>
              <a:cs typeface="Mada"/>
              <a:sym typeface="Mada"/>
            </a:endParaRPr>
          </a:p>
          <a:p>
            <a:pPr indent="-166199" lvl="0" marL="179999" rtl="0" algn="l">
              <a:spcBef>
                <a:spcPts val="0"/>
              </a:spcBef>
              <a:spcAft>
                <a:spcPts val="0"/>
              </a:spcAft>
              <a:buClr>
                <a:schemeClr val="dk1"/>
              </a:buClr>
              <a:buSzPts val="1200"/>
              <a:buFont typeface="Mada"/>
              <a:buChar char="●"/>
            </a:pPr>
            <a:r>
              <a:rPr lang="en-GB" sz="1200">
                <a:solidFill>
                  <a:srgbClr val="6AA84F"/>
                </a:solidFill>
                <a:latin typeface="Mada"/>
                <a:ea typeface="Mada"/>
                <a:cs typeface="Mada"/>
                <a:sym typeface="Mada"/>
              </a:rPr>
              <a:t>Digital</a:t>
            </a:r>
            <a:r>
              <a:rPr lang="en-GB" sz="1200">
                <a:solidFill>
                  <a:srgbClr val="6AA84F"/>
                </a:solidFill>
                <a:latin typeface="Mada"/>
                <a:ea typeface="Mada"/>
                <a:cs typeface="Mada"/>
                <a:sym typeface="Mada"/>
              </a:rPr>
              <a:t> Rectal exam is an </a:t>
            </a:r>
            <a:r>
              <a:rPr b="1" lang="en-GB" sz="1200">
                <a:solidFill>
                  <a:srgbClr val="6AA84F"/>
                </a:solidFill>
                <a:latin typeface="Mada"/>
                <a:ea typeface="Mada"/>
                <a:cs typeface="Mada"/>
                <a:sym typeface="Mada"/>
              </a:rPr>
              <a:t>obligatory step</a:t>
            </a:r>
            <a:r>
              <a:rPr lang="en-GB" sz="1200">
                <a:solidFill>
                  <a:srgbClr val="6AA84F"/>
                </a:solidFill>
                <a:latin typeface="Mada"/>
                <a:ea typeface="Mada"/>
                <a:cs typeface="Mada"/>
                <a:sym typeface="Mada"/>
              </a:rPr>
              <a:t> in physical examination</a:t>
            </a:r>
            <a:r>
              <a:rPr lang="en-GB" sz="1200">
                <a:solidFill>
                  <a:srgbClr val="6AA84F"/>
                </a:solidFill>
                <a:latin typeface="Mada"/>
                <a:ea typeface="Mada"/>
                <a:cs typeface="Mada"/>
                <a:sym typeface="Mada"/>
              </a:rPr>
              <a:t>. </a:t>
            </a:r>
            <a:endParaRPr sz="1200">
              <a:solidFill>
                <a:srgbClr val="6AA84F"/>
              </a:solidFill>
              <a:latin typeface="Mada"/>
              <a:ea typeface="Mada"/>
              <a:cs typeface="Mada"/>
              <a:sym typeface="Mada"/>
            </a:endParaRPr>
          </a:p>
        </p:txBody>
      </p:sp>
      <p:sp>
        <p:nvSpPr>
          <p:cNvPr id="204" name="Google Shape;204;p16"/>
          <p:cNvSpPr txBox="1"/>
          <p:nvPr/>
        </p:nvSpPr>
        <p:spPr>
          <a:xfrm>
            <a:off x="5261725" y="7300125"/>
            <a:ext cx="2018700" cy="1243200"/>
          </a:xfrm>
          <a:prstGeom prst="rect">
            <a:avLst/>
          </a:prstGeom>
          <a:noFill/>
          <a:ln>
            <a:noFill/>
          </a:ln>
        </p:spPr>
        <p:txBody>
          <a:bodyPr anchorCtr="0" anchor="t" bIns="0" lIns="0" spcFirstLastPara="1" rIns="0" wrap="square" tIns="6025">
            <a:noAutofit/>
          </a:bodyPr>
          <a:lstStyle/>
          <a:p>
            <a:pPr indent="-166199" lvl="0" marL="17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Insert  3 way  foley  urethral catheter and bladder wash out for heavy bleeding.</a:t>
            </a:r>
            <a:endParaRPr sz="1200">
              <a:solidFill>
                <a:schemeClr val="dk1"/>
              </a:solidFill>
            </a:endParaRPr>
          </a:p>
          <a:p>
            <a:pPr indent="-166199" lvl="0" marL="1799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Treat according to the cause.</a:t>
            </a:r>
            <a:endParaRPr sz="1200">
              <a:latin typeface="Mada"/>
              <a:ea typeface="Mada"/>
              <a:cs typeface="Mada"/>
              <a:sym typeface="Mada"/>
            </a:endParaRPr>
          </a:p>
        </p:txBody>
      </p:sp>
      <p:pic>
        <p:nvPicPr>
          <p:cNvPr id="205" name="Google Shape;205;p16"/>
          <p:cNvPicPr preferRelativeResize="0"/>
          <p:nvPr/>
        </p:nvPicPr>
        <p:blipFill>
          <a:blip r:embed="rId12">
            <a:alphaModFix/>
          </a:blip>
          <a:stretch>
            <a:fillRect/>
          </a:stretch>
        </p:blipFill>
        <p:spPr>
          <a:xfrm>
            <a:off x="5957807" y="6301887"/>
            <a:ext cx="507318" cy="534175"/>
          </a:xfrm>
          <a:prstGeom prst="rect">
            <a:avLst/>
          </a:prstGeom>
          <a:noFill/>
          <a:ln>
            <a:noFill/>
          </a:ln>
        </p:spPr>
      </p:pic>
      <p:pic>
        <p:nvPicPr>
          <p:cNvPr id="206" name="Google Shape;206;p16"/>
          <p:cNvPicPr preferRelativeResize="0"/>
          <p:nvPr/>
        </p:nvPicPr>
        <p:blipFill>
          <a:blip r:embed="rId13">
            <a:alphaModFix/>
          </a:blip>
          <a:stretch>
            <a:fillRect/>
          </a:stretch>
        </p:blipFill>
        <p:spPr>
          <a:xfrm>
            <a:off x="3579303" y="6269503"/>
            <a:ext cx="598900" cy="598900"/>
          </a:xfrm>
          <a:prstGeom prst="rect">
            <a:avLst/>
          </a:prstGeom>
          <a:noFill/>
          <a:ln>
            <a:noFill/>
          </a:ln>
        </p:spPr>
      </p:pic>
      <p:sp>
        <p:nvSpPr>
          <p:cNvPr id="207" name="Google Shape;207;p16"/>
          <p:cNvSpPr txBox="1"/>
          <p:nvPr/>
        </p:nvSpPr>
        <p:spPr>
          <a:xfrm>
            <a:off x="320150" y="5712300"/>
            <a:ext cx="21468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Physical Examination</a:t>
            </a:r>
            <a:endParaRPr b="1" i="0" u="none" cap="none" strike="noStrike">
              <a:solidFill>
                <a:srgbClr val="006D77"/>
              </a:solidFill>
              <a:latin typeface="Lora"/>
              <a:ea typeface="Lora"/>
              <a:cs typeface="Lora"/>
              <a:sym typeface="Lora"/>
            </a:endParaRPr>
          </a:p>
        </p:txBody>
      </p:sp>
      <p:sp>
        <p:nvSpPr>
          <p:cNvPr id="208" name="Google Shape;208;p16"/>
          <p:cNvSpPr txBox="1"/>
          <p:nvPr/>
        </p:nvSpPr>
        <p:spPr>
          <a:xfrm>
            <a:off x="3175291" y="5667990"/>
            <a:ext cx="1683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Investigation</a:t>
            </a:r>
            <a:endParaRPr b="1" i="0" u="none" cap="none" strike="noStrike">
              <a:solidFill>
                <a:srgbClr val="006D77"/>
              </a:solidFill>
              <a:latin typeface="Lora"/>
              <a:ea typeface="Lora"/>
              <a:cs typeface="Lora"/>
              <a:sym typeface="Lora"/>
            </a:endParaRPr>
          </a:p>
        </p:txBody>
      </p:sp>
      <p:sp>
        <p:nvSpPr>
          <p:cNvPr id="209" name="Google Shape;209;p16"/>
          <p:cNvSpPr txBox="1"/>
          <p:nvPr/>
        </p:nvSpPr>
        <p:spPr>
          <a:xfrm>
            <a:off x="5643766" y="5667990"/>
            <a:ext cx="16836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a:solidFill>
                  <a:srgbClr val="006D77"/>
                </a:solidFill>
                <a:latin typeface="Lora"/>
                <a:ea typeface="Lora"/>
                <a:cs typeface="Lora"/>
                <a:sym typeface="Lora"/>
              </a:rPr>
              <a:t>Management</a:t>
            </a:r>
            <a:endParaRPr b="1" i="0" u="none" cap="none" strike="noStrike">
              <a:solidFill>
                <a:srgbClr val="006D77"/>
              </a:solidFill>
              <a:latin typeface="Lora"/>
              <a:ea typeface="Lora"/>
              <a:cs typeface="Lora"/>
              <a:sym typeface="Lora"/>
            </a:endParaRPr>
          </a:p>
        </p:txBody>
      </p:sp>
      <p:pic>
        <p:nvPicPr>
          <p:cNvPr id="210" name="Google Shape;210;p16"/>
          <p:cNvPicPr preferRelativeResize="0"/>
          <p:nvPr/>
        </p:nvPicPr>
        <p:blipFill>
          <a:blip r:embed="rId14">
            <a:alphaModFix/>
          </a:blip>
          <a:stretch>
            <a:fillRect/>
          </a:stretch>
        </p:blipFill>
        <p:spPr>
          <a:xfrm>
            <a:off x="908463" y="6313797"/>
            <a:ext cx="598900" cy="598900"/>
          </a:xfrm>
          <a:prstGeom prst="rect">
            <a:avLst/>
          </a:prstGeom>
          <a:noFill/>
          <a:ln>
            <a:noFill/>
          </a:ln>
        </p:spPr>
      </p:pic>
      <p:grpSp>
        <p:nvGrpSpPr>
          <p:cNvPr id="211" name="Google Shape;211;p16"/>
          <p:cNvGrpSpPr/>
          <p:nvPr/>
        </p:nvGrpSpPr>
        <p:grpSpPr>
          <a:xfrm>
            <a:off x="323356" y="4824177"/>
            <a:ext cx="467181" cy="476434"/>
            <a:chOff x="2410712" y="2415450"/>
            <a:chExt cx="312600" cy="312600"/>
          </a:xfrm>
        </p:grpSpPr>
        <p:sp>
          <p:nvSpPr>
            <p:cNvPr id="212" name="Google Shape;212;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4" name="Google Shape;214;p16"/>
          <p:cNvSpPr txBox="1"/>
          <p:nvPr/>
        </p:nvSpPr>
        <p:spPr>
          <a:xfrm>
            <a:off x="780650" y="4850825"/>
            <a:ext cx="6142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Physical Examination, Investigations &amp; Management:</a:t>
            </a:r>
            <a:endParaRPr b="1" sz="1800">
              <a:solidFill>
                <a:srgbClr val="006D77"/>
              </a:solidFill>
              <a:highlight>
                <a:srgbClr val="EDF9F9"/>
              </a:highlight>
              <a:latin typeface="Lora"/>
              <a:ea typeface="Lora"/>
              <a:cs typeface="Lora"/>
              <a:sym typeface="Lora"/>
            </a:endParaRPr>
          </a:p>
        </p:txBody>
      </p:sp>
      <p:grpSp>
        <p:nvGrpSpPr>
          <p:cNvPr id="215" name="Google Shape;215;p16"/>
          <p:cNvGrpSpPr/>
          <p:nvPr/>
        </p:nvGrpSpPr>
        <p:grpSpPr>
          <a:xfrm>
            <a:off x="323344" y="1113590"/>
            <a:ext cx="467181" cy="476434"/>
            <a:chOff x="2410712" y="2415450"/>
            <a:chExt cx="312600" cy="312600"/>
          </a:xfrm>
        </p:grpSpPr>
        <p:sp>
          <p:nvSpPr>
            <p:cNvPr id="216" name="Google Shape;216;p16"/>
            <p:cNvSpPr/>
            <p:nvPr/>
          </p:nvSpPr>
          <p:spPr>
            <a:xfrm>
              <a:off x="2410712" y="2415450"/>
              <a:ext cx="312600" cy="312600"/>
            </a:xfrm>
            <a:prstGeom prst="ellipse">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6"/>
            <p:cNvSpPr/>
            <p:nvPr/>
          </p:nvSpPr>
          <p:spPr>
            <a:xfrm>
              <a:off x="2516612" y="2509951"/>
              <a:ext cx="100800" cy="123600"/>
            </a:xfrm>
            <a:prstGeom prst="chevron">
              <a:avLst>
                <a:gd fmla="val 50000"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8" name="Google Shape;218;p16"/>
          <p:cNvSpPr txBox="1"/>
          <p:nvPr/>
        </p:nvSpPr>
        <p:spPr>
          <a:xfrm>
            <a:off x="780625" y="1140225"/>
            <a:ext cx="3100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solidFill>
                  <a:srgbClr val="006D77"/>
                </a:solidFill>
                <a:highlight>
                  <a:srgbClr val="EDF9F9"/>
                </a:highlight>
                <a:latin typeface="Lora"/>
                <a:ea typeface="Lora"/>
                <a:cs typeface="Lora"/>
                <a:sym typeface="Lora"/>
              </a:rPr>
              <a:t>History</a:t>
            </a:r>
            <a:endParaRPr b="1" sz="1800">
              <a:solidFill>
                <a:srgbClr val="006D77"/>
              </a:solidFill>
              <a:highlight>
                <a:srgbClr val="EDF9F9"/>
              </a:highlight>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17"/>
          <p:cNvSpPr/>
          <p:nvPr/>
        </p:nvSpPr>
        <p:spPr>
          <a:xfrm>
            <a:off x="442425" y="2397675"/>
            <a:ext cx="6606900" cy="26898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17"/>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25" name="Google Shape;225;p17"/>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226" name="Google Shape;226;p17"/>
          <p:cNvSpPr txBox="1"/>
          <p:nvPr/>
        </p:nvSpPr>
        <p:spPr>
          <a:xfrm>
            <a:off x="0" y="360940"/>
            <a:ext cx="7589400" cy="534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Renal colics</a:t>
            </a:r>
            <a:endParaRPr b="1" i="0" sz="2200" u="none" cap="none" strike="noStrike">
              <a:solidFill>
                <a:srgbClr val="006D77"/>
              </a:solidFill>
              <a:highlight>
                <a:srgbClr val="EDF9F9"/>
              </a:highlight>
              <a:latin typeface="Lora"/>
              <a:ea typeface="Lora"/>
              <a:cs typeface="Lora"/>
              <a:sym typeface="Lora"/>
            </a:endParaRPr>
          </a:p>
        </p:txBody>
      </p:sp>
      <p:sp>
        <p:nvSpPr>
          <p:cNvPr id="227" name="Google Shape;227;p17"/>
          <p:cNvSpPr/>
          <p:nvPr/>
        </p:nvSpPr>
        <p:spPr>
          <a:xfrm>
            <a:off x="444019" y="1079106"/>
            <a:ext cx="6605400" cy="5718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17"/>
          <p:cNvSpPr txBox="1"/>
          <p:nvPr/>
        </p:nvSpPr>
        <p:spPr>
          <a:xfrm>
            <a:off x="442433" y="1120677"/>
            <a:ext cx="6509700" cy="5718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00000"/>
              </a:buClr>
              <a:buSzPts val="1200"/>
              <a:buFont typeface="Mada"/>
              <a:buChar char="●"/>
            </a:pPr>
            <a:r>
              <a:rPr i="0" lang="en-GB" sz="1300" u="sng" cap="none" strike="noStrike">
                <a:solidFill>
                  <a:srgbClr val="FF0000"/>
                </a:solidFill>
                <a:latin typeface="Mada"/>
                <a:ea typeface="Mada"/>
                <a:cs typeface="Mada"/>
                <a:sym typeface="Mada"/>
              </a:rPr>
              <a:t>The most common urological emergency</a:t>
            </a:r>
            <a:r>
              <a:rPr i="0" lang="en-GB" sz="1300" u="none" cap="none" strike="noStrike">
                <a:solidFill>
                  <a:srgbClr val="000000"/>
                </a:solidFill>
                <a:latin typeface="Mada"/>
                <a:ea typeface="Mada"/>
                <a:cs typeface="Mada"/>
                <a:sym typeface="Mada"/>
              </a:rPr>
              <a:t>  (in Saudi Arabia cases are seen daily). </a:t>
            </a:r>
            <a:endParaRPr i="0" sz="13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i="0" lang="en-GB" sz="1300" u="none" cap="none" strike="noStrike">
                <a:solidFill>
                  <a:srgbClr val="000000"/>
                </a:solidFill>
                <a:latin typeface="Mada"/>
                <a:ea typeface="Mada"/>
                <a:cs typeface="Mada"/>
                <a:sym typeface="Mada"/>
              </a:rPr>
              <a:t>One of the most common causes of differentials associated with “</a:t>
            </a:r>
            <a:r>
              <a:rPr i="0" lang="en-GB" sz="1300" u="sng" cap="none" strike="noStrike">
                <a:solidFill>
                  <a:srgbClr val="FF0000"/>
                </a:solidFill>
                <a:latin typeface="Mada"/>
                <a:ea typeface="Mada"/>
                <a:cs typeface="Mada"/>
                <a:sym typeface="Mada"/>
              </a:rPr>
              <a:t>Acute Abdomen</a:t>
            </a:r>
            <a:r>
              <a:rPr i="0" lang="en-GB" sz="1300" u="none" cap="none" strike="noStrike">
                <a:solidFill>
                  <a:srgbClr val="000000"/>
                </a:solidFill>
                <a:latin typeface="Mada"/>
                <a:ea typeface="Mada"/>
                <a:cs typeface="Mada"/>
                <a:sym typeface="Mada"/>
              </a:rPr>
              <a:t>”</a:t>
            </a:r>
            <a:endParaRPr i="0" sz="1300" u="none" cap="none" strike="noStrike">
              <a:solidFill>
                <a:srgbClr val="000000"/>
              </a:solidFill>
              <a:latin typeface="Mada"/>
              <a:ea typeface="Mada"/>
              <a:cs typeface="Mada"/>
              <a:sym typeface="Mada"/>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17"/>
          <p:cNvSpPr txBox="1"/>
          <p:nvPr/>
        </p:nvSpPr>
        <p:spPr>
          <a:xfrm>
            <a:off x="442433" y="2201605"/>
            <a:ext cx="1400400" cy="66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GB" sz="4800" u="none" cap="none" strike="noStrike">
                <a:solidFill>
                  <a:srgbClr val="FFDDD2"/>
                </a:solidFill>
                <a:latin typeface="Patrick Hand"/>
                <a:ea typeface="Patrick Hand"/>
                <a:cs typeface="Patrick Hand"/>
                <a:sym typeface="Patrick Hand"/>
              </a:rPr>
              <a:t>01</a:t>
            </a:r>
            <a:endParaRPr b="0" i="0" sz="4800" u="none" cap="none" strike="noStrike">
              <a:solidFill>
                <a:srgbClr val="FFDDD2"/>
              </a:solidFill>
              <a:latin typeface="Patrick Hand"/>
              <a:ea typeface="Patrick Hand"/>
              <a:cs typeface="Patrick Hand"/>
              <a:sym typeface="Patrick Hand"/>
            </a:endParaRPr>
          </a:p>
        </p:txBody>
      </p:sp>
      <p:grpSp>
        <p:nvGrpSpPr>
          <p:cNvPr id="230" name="Google Shape;230;p17"/>
          <p:cNvGrpSpPr/>
          <p:nvPr/>
        </p:nvGrpSpPr>
        <p:grpSpPr>
          <a:xfrm>
            <a:off x="568083" y="1917231"/>
            <a:ext cx="1148848" cy="590393"/>
            <a:chOff x="3969900" y="337650"/>
            <a:chExt cx="608500" cy="312675"/>
          </a:xfrm>
        </p:grpSpPr>
        <p:sp>
          <p:nvSpPr>
            <p:cNvPr id="231" name="Google Shape;231;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3" name="Google Shape;233;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6" name="Google Shape;236;p17"/>
          <p:cNvSpPr txBox="1"/>
          <p:nvPr/>
        </p:nvSpPr>
        <p:spPr>
          <a:xfrm>
            <a:off x="1790244" y="2142582"/>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800" u="none" cap="none" strike="noStrike">
                <a:solidFill>
                  <a:srgbClr val="006D77"/>
                </a:solidFill>
                <a:highlight>
                  <a:srgbClr val="EDF9F9"/>
                </a:highlight>
                <a:latin typeface="Lora"/>
                <a:ea typeface="Lora"/>
                <a:cs typeface="Lora"/>
                <a:sym typeface="Lora"/>
              </a:rPr>
              <a:t>Clinical Features</a:t>
            </a:r>
            <a:endParaRPr/>
          </a:p>
        </p:txBody>
      </p:sp>
      <p:sp>
        <p:nvSpPr>
          <p:cNvPr id="237" name="Google Shape;237;p17"/>
          <p:cNvSpPr txBox="1"/>
          <p:nvPr/>
        </p:nvSpPr>
        <p:spPr>
          <a:xfrm>
            <a:off x="565450" y="2905350"/>
            <a:ext cx="6386700" cy="19347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Patient present with </a:t>
            </a:r>
            <a:r>
              <a:rPr b="1" i="0" lang="en-GB" sz="1100" u="none" cap="none" strike="noStrike">
                <a:solidFill>
                  <a:srgbClr val="0C0C0C"/>
                </a:solidFill>
                <a:latin typeface="Mada"/>
                <a:ea typeface="Mada"/>
                <a:cs typeface="Mada"/>
                <a:sym typeface="Mada"/>
              </a:rPr>
              <a:t>sudden</a:t>
            </a:r>
            <a:r>
              <a:rPr i="0" lang="en-GB" sz="1100" u="none" cap="none" strike="noStrike">
                <a:solidFill>
                  <a:srgbClr val="0C0C0C"/>
                </a:solidFill>
                <a:latin typeface="Mada"/>
                <a:ea typeface="Mada"/>
                <a:cs typeface="Mada"/>
                <a:sym typeface="Mada"/>
              </a:rPr>
              <a:t>, </a:t>
            </a:r>
            <a:r>
              <a:rPr b="1" i="0" lang="en-GB" sz="1100" u="none" cap="none" strike="noStrike">
                <a:solidFill>
                  <a:srgbClr val="0C0C0C"/>
                </a:solidFill>
                <a:latin typeface="Mada"/>
                <a:ea typeface="Mada"/>
                <a:cs typeface="Mada"/>
                <a:sym typeface="Mada"/>
              </a:rPr>
              <a:t>severe</a:t>
            </a:r>
            <a:r>
              <a:rPr i="0" lang="en-GB" sz="1100" u="none" cap="none" strike="noStrike">
                <a:solidFill>
                  <a:srgbClr val="0C0C0C"/>
                </a:solidFill>
                <a:latin typeface="Mada"/>
                <a:ea typeface="Mada"/>
                <a:cs typeface="Mada"/>
                <a:sym typeface="Mada"/>
              </a:rPr>
              <a:t> </a:t>
            </a:r>
            <a:r>
              <a:rPr b="1" i="1" lang="en-GB" sz="1100" cap="none" strike="noStrike">
                <a:solidFill>
                  <a:srgbClr val="0C0C0C"/>
                </a:solidFill>
                <a:latin typeface="Mada"/>
                <a:ea typeface="Mada"/>
                <a:cs typeface="Mada"/>
                <a:sym typeface="Mada"/>
              </a:rPr>
              <a:t>pain</a:t>
            </a:r>
            <a:r>
              <a:rPr i="0" lang="en-GB" sz="1100" u="none" cap="none" strike="noStrike">
                <a:solidFill>
                  <a:srgbClr val="0C0C0C"/>
                </a:solidFill>
                <a:latin typeface="Mada"/>
                <a:ea typeface="Mada"/>
                <a:cs typeface="Mada"/>
                <a:sym typeface="Mada"/>
              </a:rPr>
              <a:t> –</a:t>
            </a:r>
            <a:r>
              <a:rPr i="0" lang="en-GB" sz="1100" u="none" cap="none" strike="noStrike">
                <a:solidFill>
                  <a:srgbClr val="6AA84F"/>
                </a:solidFill>
                <a:latin typeface="Mada"/>
                <a:ea typeface="Mada"/>
                <a:cs typeface="Mada"/>
                <a:sym typeface="Mada"/>
              </a:rPr>
              <a:t>the second in severity after having babies</a:t>
            </a:r>
            <a:r>
              <a:rPr i="0" lang="en-GB" sz="1100" u="none" cap="none" strike="noStrike">
                <a:solidFill>
                  <a:srgbClr val="0C0C0C"/>
                </a:solidFill>
                <a:latin typeface="Mada"/>
                <a:ea typeface="Mada"/>
                <a:cs typeface="Mada"/>
                <a:sym typeface="Mada"/>
              </a:rPr>
              <a:t>-</a:t>
            </a:r>
            <a:endParaRPr sz="1100">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b="1" i="0" lang="en-GB" sz="1100" u="none" cap="none" strike="noStrike">
                <a:solidFill>
                  <a:srgbClr val="0C0C0C"/>
                </a:solidFill>
                <a:latin typeface="Mada"/>
                <a:ea typeface="Mada"/>
                <a:cs typeface="Mada"/>
                <a:sym typeface="Mada"/>
              </a:rPr>
              <a:t>Colicky</a:t>
            </a:r>
            <a:r>
              <a:rPr i="0" lang="en-GB" sz="1100" u="none" cap="none" strike="noStrike">
                <a:solidFill>
                  <a:srgbClr val="0C0C0C"/>
                </a:solidFill>
                <a:latin typeface="Mada"/>
                <a:ea typeface="Mada"/>
                <a:cs typeface="Mada"/>
                <a:sym typeface="Mada"/>
              </a:rPr>
              <a:t> </a:t>
            </a:r>
            <a:r>
              <a:rPr i="0" lang="en-GB" sz="1100" u="none" cap="none" strike="noStrike">
                <a:solidFill>
                  <a:srgbClr val="6AA84F"/>
                </a:solidFill>
                <a:latin typeface="Mada"/>
                <a:ea typeface="Mada"/>
                <a:cs typeface="Mada"/>
                <a:sym typeface="Mada"/>
              </a:rPr>
              <a:t>(starts and stops abruptly, pain is on &amp; off</a:t>
            </a:r>
            <a:r>
              <a:rPr lang="en-GB" sz="1100">
                <a:solidFill>
                  <a:srgbClr val="6AA84F"/>
                </a:solidFill>
                <a:latin typeface="Mada"/>
                <a:ea typeface="Mada"/>
                <a:cs typeface="Mada"/>
                <a:sym typeface="Mada"/>
              </a:rPr>
              <a:t>)</a:t>
            </a:r>
            <a:r>
              <a:rPr i="0" lang="en-GB" sz="1100" u="none" cap="none" strike="noStrike">
                <a:solidFill>
                  <a:srgbClr val="6AA84F"/>
                </a:solidFill>
                <a:latin typeface="Mada"/>
                <a:ea typeface="Mada"/>
                <a:cs typeface="Mada"/>
                <a:sym typeface="Mada"/>
              </a:rPr>
              <a:t> </a:t>
            </a:r>
            <a:r>
              <a:rPr i="0" lang="en-GB" sz="1100" u="none" cap="none" strike="noStrike">
                <a:solidFill>
                  <a:srgbClr val="0C0C0C"/>
                </a:solidFill>
                <a:latin typeface="Mada"/>
                <a:ea typeface="Mada"/>
                <a:cs typeface="Mada"/>
                <a:sym typeface="Mada"/>
              </a:rPr>
              <a:t>in character, </a:t>
            </a:r>
            <a:r>
              <a:rPr b="1" i="0" lang="en-GB" sz="1100" u="none" cap="none" strike="noStrike">
                <a:solidFill>
                  <a:srgbClr val="0C0C0C"/>
                </a:solidFill>
                <a:latin typeface="Mada"/>
                <a:ea typeface="Mada"/>
                <a:cs typeface="Mada"/>
                <a:sym typeface="Mada"/>
              </a:rPr>
              <a:t>Radiate</a:t>
            </a:r>
            <a:r>
              <a:rPr i="0" lang="en-GB" sz="1100" u="none" cap="none" strike="noStrike">
                <a:solidFill>
                  <a:srgbClr val="0C0C0C"/>
                </a:solidFill>
                <a:latin typeface="Mada"/>
                <a:ea typeface="Mada"/>
                <a:cs typeface="Mada"/>
                <a:sym typeface="Mada"/>
              </a:rPr>
              <a:t> from flank down to groin</a:t>
            </a:r>
            <a:r>
              <a:rPr baseline="30000" i="0" lang="en-GB" sz="1100" u="none" cap="none" strike="noStrike">
                <a:solidFill>
                  <a:srgbClr val="0C0C0C"/>
                </a:solidFill>
                <a:latin typeface="Mada"/>
                <a:ea typeface="Mada"/>
                <a:cs typeface="Mada"/>
                <a:sym typeface="Mada"/>
              </a:rPr>
              <a:t> </a:t>
            </a:r>
            <a:r>
              <a:rPr i="0" lang="en-GB" sz="1100" u="none" cap="none" strike="noStrike">
                <a:solidFill>
                  <a:srgbClr val="0C0C0C"/>
                </a:solidFill>
                <a:latin typeface="Mada"/>
                <a:ea typeface="Mada"/>
                <a:cs typeface="Mada"/>
                <a:sym typeface="Mada"/>
              </a:rPr>
              <a:t>(</a:t>
            </a:r>
            <a:r>
              <a:rPr i="0" lang="en-GB" sz="1100" u="none" cap="none" strike="noStrike">
                <a:solidFill>
                  <a:srgbClr val="6AA84F"/>
                </a:solidFill>
                <a:latin typeface="Mada"/>
                <a:ea typeface="Mada"/>
                <a:cs typeface="Mada"/>
                <a:sym typeface="Mada"/>
              </a:rPr>
              <a:t>look for lower quadrant &amp; scrotum differentials</a:t>
            </a:r>
            <a:r>
              <a:rPr i="0" lang="en-GB" sz="1100" u="none" cap="none" strike="noStrike">
                <a:solidFill>
                  <a:srgbClr val="0C0C0C"/>
                </a:solidFill>
                <a:latin typeface="Mada"/>
                <a:ea typeface="Mada"/>
                <a:cs typeface="Mada"/>
                <a:sym typeface="Mada"/>
              </a:rPr>
              <a:t>)</a:t>
            </a:r>
            <a:endParaRPr sz="1100">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May change in location, from the flank to the groin, (the location of the pain does not provide a good indication of the position of the stone = </a:t>
            </a:r>
            <a:r>
              <a:rPr i="0" lang="en-GB" sz="1100" u="none" cap="none" strike="noStrike">
                <a:solidFill>
                  <a:srgbClr val="6AA84F"/>
                </a:solidFill>
                <a:latin typeface="Mada"/>
                <a:ea typeface="Mada"/>
                <a:cs typeface="Mada"/>
                <a:sym typeface="Mada"/>
              </a:rPr>
              <a:t>Mean if the </a:t>
            </a:r>
            <a:r>
              <a:rPr lang="en-GB" sz="1100">
                <a:solidFill>
                  <a:srgbClr val="6AA84F"/>
                </a:solidFill>
                <a:latin typeface="Mada"/>
                <a:ea typeface="Mada"/>
                <a:cs typeface="Mada"/>
                <a:sym typeface="Mada"/>
              </a:rPr>
              <a:t>if the stone is in the ureteropelvic junction (UPJ) or the proximal ureter, you may find the pain radiate to groin or scrotum or labia</a:t>
            </a:r>
            <a:r>
              <a:rPr i="0" lang="en-GB" sz="1100" u="none" cap="none" strike="noStrike">
                <a:solidFill>
                  <a:srgbClr val="6AA84F"/>
                </a:solidFill>
                <a:latin typeface="Mada"/>
                <a:ea typeface="Mada"/>
                <a:cs typeface="Mada"/>
                <a:sym typeface="Mada"/>
              </a:rPr>
              <a:t>)</a:t>
            </a:r>
            <a:endParaRPr sz="1100">
              <a:solidFill>
                <a:srgbClr val="6AA84F"/>
              </a:solidFill>
              <a:latin typeface="Mada"/>
              <a:ea typeface="Mada"/>
              <a:cs typeface="Mada"/>
              <a:sym typeface="Mada"/>
            </a:endParaRPr>
          </a:p>
          <a:p>
            <a:pPr indent="0" lvl="0" marL="457200" marR="0" rtl="0" algn="l">
              <a:lnSpc>
                <a:spcPct val="100000"/>
              </a:lnSpc>
              <a:spcBef>
                <a:spcPts val="0"/>
              </a:spcBef>
              <a:spcAft>
                <a:spcPts val="0"/>
              </a:spcAft>
              <a:buNone/>
            </a:pPr>
            <a:r>
              <a:t/>
            </a:r>
            <a:endParaRPr sz="1100">
              <a:solidFill>
                <a:srgbClr val="0C0C0C"/>
              </a:solidFill>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The patient </a:t>
            </a:r>
            <a:r>
              <a:rPr b="1" i="0" lang="en-GB" sz="1100" u="none" cap="none" strike="noStrike">
                <a:solidFill>
                  <a:srgbClr val="0C0C0C"/>
                </a:solidFill>
                <a:latin typeface="Mada"/>
                <a:ea typeface="Mada"/>
                <a:cs typeface="Mada"/>
                <a:sym typeface="Mada"/>
              </a:rPr>
              <a:t>cannot get comfortable</a:t>
            </a:r>
            <a:r>
              <a:rPr i="0" lang="en-GB" sz="1100" u="none" cap="none" strike="noStrike">
                <a:solidFill>
                  <a:srgbClr val="0C0C0C"/>
                </a:solidFill>
                <a:latin typeface="Mada"/>
                <a:ea typeface="Mada"/>
                <a:cs typeface="Mada"/>
                <a:sym typeface="Mada"/>
              </a:rPr>
              <a:t>, and </a:t>
            </a:r>
            <a:r>
              <a:rPr i="0" lang="en-GB" sz="1100" u="none" cap="none" strike="noStrike">
                <a:solidFill>
                  <a:srgbClr val="0C0C0C"/>
                </a:solidFill>
                <a:latin typeface="Mada"/>
                <a:ea typeface="Mada"/>
                <a:cs typeface="Mada"/>
                <a:sym typeface="Mada"/>
              </a:rPr>
              <a:t>may </a:t>
            </a:r>
            <a:r>
              <a:rPr b="1" i="0" lang="en-GB" sz="1100" u="none" cap="none" strike="noStrike">
                <a:solidFill>
                  <a:srgbClr val="0C0C0C"/>
                </a:solidFill>
                <a:latin typeface="Mada"/>
                <a:ea typeface="Mada"/>
                <a:cs typeface="Mada"/>
                <a:sym typeface="Mada"/>
              </a:rPr>
              <a:t>rolled around</a:t>
            </a:r>
            <a:endParaRPr b="1" sz="1100">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Associated with nausea / Vomiting</a:t>
            </a:r>
            <a:r>
              <a:rPr lang="en-GB" sz="1100">
                <a:solidFill>
                  <a:srgbClr val="0C0C0C"/>
                </a:solidFill>
                <a:latin typeface="Mada"/>
                <a:ea typeface="Mada"/>
                <a:cs typeface="Mada"/>
                <a:sym typeface="Mada"/>
              </a:rPr>
              <a:t>, </a:t>
            </a:r>
            <a:r>
              <a:rPr lang="en-GB" sz="1100">
                <a:solidFill>
                  <a:srgbClr val="6AA84F"/>
                </a:solidFill>
                <a:latin typeface="Mada"/>
                <a:ea typeface="Mada"/>
                <a:cs typeface="Mada"/>
                <a:sym typeface="Mada"/>
              </a:rPr>
              <a:t>and fever if got infected.</a:t>
            </a:r>
            <a:endParaRPr sz="1100">
              <a:solidFill>
                <a:srgbClr val="6AA84F"/>
              </a:solidFill>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6AA84F"/>
                </a:solidFill>
                <a:latin typeface="Mada"/>
                <a:ea typeface="Mada"/>
                <a:cs typeface="Mada"/>
                <a:sym typeface="Mada"/>
              </a:rPr>
              <a:t>Severe cases associated with past history of renal colics, patients will tell you that I know this is a stone &amp; give me a treatment.</a:t>
            </a:r>
            <a:endParaRPr i="0" sz="1100" u="none" cap="none" strike="noStrike">
              <a:solidFill>
                <a:srgbClr val="0C0C0C"/>
              </a:solidFill>
              <a:latin typeface="Mada"/>
              <a:ea typeface="Mada"/>
              <a:cs typeface="Mada"/>
              <a:sym typeface="Mada"/>
            </a:endParaRPr>
          </a:p>
        </p:txBody>
      </p:sp>
      <p:pic>
        <p:nvPicPr>
          <p:cNvPr id="238" name="Google Shape;238;p17"/>
          <p:cNvPicPr preferRelativeResize="0"/>
          <p:nvPr/>
        </p:nvPicPr>
        <p:blipFill rotWithShape="1">
          <a:blip r:embed="rId3">
            <a:alphaModFix/>
          </a:blip>
          <a:srcRect b="0" l="0" r="0" t="0"/>
          <a:stretch/>
        </p:blipFill>
        <p:spPr>
          <a:xfrm>
            <a:off x="6338219" y="1732741"/>
            <a:ext cx="732483" cy="1141812"/>
          </a:xfrm>
          <a:prstGeom prst="rect">
            <a:avLst/>
          </a:prstGeom>
          <a:noFill/>
          <a:ln>
            <a:noFill/>
          </a:ln>
        </p:spPr>
      </p:pic>
      <p:sp>
        <p:nvSpPr>
          <p:cNvPr id="239" name="Google Shape;239;p17"/>
          <p:cNvSpPr/>
          <p:nvPr/>
        </p:nvSpPr>
        <p:spPr>
          <a:xfrm>
            <a:off x="442425" y="5589725"/>
            <a:ext cx="6606900" cy="19347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0" name="Google Shape;240;p17"/>
          <p:cNvSpPr txBox="1"/>
          <p:nvPr/>
        </p:nvSpPr>
        <p:spPr>
          <a:xfrm>
            <a:off x="1790244" y="5334634"/>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800" u="none" cap="none" strike="noStrike">
                <a:solidFill>
                  <a:srgbClr val="006D77"/>
                </a:solidFill>
                <a:highlight>
                  <a:srgbClr val="EDF9F9"/>
                </a:highlight>
                <a:latin typeface="Lora"/>
                <a:ea typeface="Lora"/>
                <a:cs typeface="Lora"/>
                <a:sym typeface="Lora"/>
              </a:rPr>
              <a:t>Differential diagnosis</a:t>
            </a:r>
            <a:endParaRPr/>
          </a:p>
        </p:txBody>
      </p:sp>
      <p:sp>
        <p:nvSpPr>
          <p:cNvPr id="241" name="Google Shape;241;p17"/>
          <p:cNvSpPr txBox="1"/>
          <p:nvPr/>
        </p:nvSpPr>
        <p:spPr>
          <a:xfrm>
            <a:off x="568075" y="5923275"/>
            <a:ext cx="2453700" cy="13713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Acute appendicitis</a:t>
            </a:r>
            <a:r>
              <a:rPr i="0" lang="en-GB" sz="1100" u="none" cap="none" strike="noStrike">
                <a:solidFill>
                  <a:srgbClr val="0C0C0C"/>
                </a:solidFill>
                <a:latin typeface="Mada"/>
                <a:ea typeface="Mada"/>
                <a:cs typeface="Mada"/>
                <a:sym typeface="Mada"/>
              </a:rPr>
              <a:t> </a:t>
            </a:r>
            <a:r>
              <a:rPr i="0" lang="en-GB" sz="1100" u="none" cap="none" strike="noStrike">
                <a:solidFill>
                  <a:srgbClr val="6AA84F"/>
                </a:solidFill>
                <a:latin typeface="Mada"/>
                <a:ea typeface="Mada"/>
                <a:cs typeface="Mada"/>
                <a:sym typeface="Mada"/>
              </a:rPr>
              <a:t>(Pain is constan</a:t>
            </a:r>
            <a:r>
              <a:rPr lang="en-GB" sz="1100">
                <a:solidFill>
                  <a:srgbClr val="6AA84F"/>
                </a:solidFill>
                <a:latin typeface="Mada"/>
                <a:ea typeface="Mada"/>
                <a:cs typeface="Mada"/>
                <a:sym typeface="Mada"/>
              </a:rPr>
              <a:t>t, localized &amp; get worse with movement (colics patient will be moving and rolling in bed.)</a:t>
            </a:r>
            <a:endParaRPr sz="1100">
              <a:solidFill>
                <a:srgbClr val="6AA84F"/>
              </a:solidFill>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Burst peptic ulcer.</a:t>
            </a:r>
            <a:endParaRPr sz="1100">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Radiculitis (pseudo-renal)</a:t>
            </a:r>
            <a:endParaRPr sz="1100">
              <a:latin typeface="Mada"/>
              <a:ea typeface="Mada"/>
              <a:cs typeface="Mada"/>
              <a:sym typeface="Mada"/>
            </a:endParaRPr>
          </a:p>
          <a:p>
            <a:pPr indent="0" lvl="0" marL="457200" marR="0" rtl="0" algn="l">
              <a:lnSpc>
                <a:spcPct val="100000"/>
              </a:lnSpc>
              <a:spcBef>
                <a:spcPts val="0"/>
              </a:spcBef>
              <a:spcAft>
                <a:spcPts val="0"/>
              </a:spcAft>
              <a:buNone/>
            </a:pPr>
            <a:r>
              <a:t/>
            </a:r>
            <a:endParaRPr sz="1100">
              <a:latin typeface="Mada"/>
              <a:ea typeface="Mada"/>
              <a:cs typeface="Mada"/>
              <a:sym typeface="Mada"/>
            </a:endParaRPr>
          </a:p>
          <a:p>
            <a:pPr indent="-228600" lvl="0" marL="457200" marR="0" rtl="0" algn="l">
              <a:lnSpc>
                <a:spcPct val="100000"/>
              </a:lnSpc>
              <a:spcBef>
                <a:spcPts val="0"/>
              </a:spcBef>
              <a:spcAft>
                <a:spcPts val="0"/>
              </a:spcAft>
              <a:buClr>
                <a:srgbClr val="000000"/>
              </a:buClr>
              <a:buSzPts val="1200"/>
              <a:buFont typeface="Mada"/>
              <a:buNone/>
            </a:pPr>
            <a:r>
              <a:t/>
            </a:r>
            <a:endParaRPr b="0" i="0" sz="1200" u="none" cap="none" strike="noStrike">
              <a:solidFill>
                <a:srgbClr val="0C0C0C"/>
              </a:solidFill>
              <a:latin typeface="Arial"/>
              <a:ea typeface="Arial"/>
              <a:cs typeface="Arial"/>
              <a:sym typeface="Arial"/>
            </a:endParaRPr>
          </a:p>
        </p:txBody>
      </p:sp>
      <p:sp>
        <p:nvSpPr>
          <p:cNvPr id="242" name="Google Shape;242;p17"/>
          <p:cNvSpPr txBox="1"/>
          <p:nvPr/>
        </p:nvSpPr>
        <p:spPr>
          <a:xfrm>
            <a:off x="412471" y="5320440"/>
            <a:ext cx="1400400" cy="66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GB" sz="4800" u="none" cap="none" strike="noStrike">
                <a:solidFill>
                  <a:srgbClr val="FFDDD2"/>
                </a:solidFill>
                <a:latin typeface="Patrick Hand"/>
                <a:ea typeface="Patrick Hand"/>
                <a:cs typeface="Patrick Hand"/>
                <a:sym typeface="Patrick Hand"/>
              </a:rPr>
              <a:t>02</a:t>
            </a:r>
            <a:endParaRPr b="0" i="0" sz="4800" u="none" cap="none" strike="noStrike">
              <a:solidFill>
                <a:srgbClr val="FFDDD2"/>
              </a:solidFill>
              <a:latin typeface="Patrick Hand"/>
              <a:ea typeface="Patrick Hand"/>
              <a:cs typeface="Patrick Hand"/>
              <a:sym typeface="Patrick Hand"/>
            </a:endParaRPr>
          </a:p>
        </p:txBody>
      </p:sp>
      <p:sp>
        <p:nvSpPr>
          <p:cNvPr id="243" name="Google Shape;243;p17"/>
          <p:cNvSpPr/>
          <p:nvPr/>
        </p:nvSpPr>
        <p:spPr>
          <a:xfrm rot="-5400000">
            <a:off x="1596656" y="5466821"/>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17"/>
          <p:cNvSpPr/>
          <p:nvPr/>
        </p:nvSpPr>
        <p:spPr>
          <a:xfrm rot="-5400000">
            <a:off x="1544955" y="5666440"/>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17"/>
          <p:cNvSpPr/>
          <p:nvPr/>
        </p:nvSpPr>
        <p:spPr>
          <a:xfrm rot="-5400000">
            <a:off x="1540664" y="5443734"/>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17"/>
          <p:cNvSpPr/>
          <p:nvPr/>
        </p:nvSpPr>
        <p:spPr>
          <a:xfrm rot="5400000">
            <a:off x="596075" y="5485163"/>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7" name="Google Shape;247;p17"/>
          <p:cNvSpPr/>
          <p:nvPr/>
        </p:nvSpPr>
        <p:spPr>
          <a:xfrm rot="5400000">
            <a:off x="602480" y="5449495"/>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8" name="Google Shape;248;p17"/>
          <p:cNvSpPr/>
          <p:nvPr/>
        </p:nvSpPr>
        <p:spPr>
          <a:xfrm rot="5400000">
            <a:off x="602674" y="5656588"/>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17"/>
          <p:cNvSpPr/>
          <p:nvPr/>
        </p:nvSpPr>
        <p:spPr>
          <a:xfrm>
            <a:off x="3021825" y="5875575"/>
            <a:ext cx="3779100" cy="1141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Clr>
                <a:schemeClr val="dk1"/>
              </a:buClr>
              <a:buSzPts val="1100"/>
              <a:buFont typeface="Mada"/>
              <a:buChar char="●"/>
            </a:pPr>
            <a:r>
              <a:rPr lang="en-GB" sz="1100">
                <a:solidFill>
                  <a:srgbClr val="0C0C0C"/>
                </a:solidFill>
                <a:latin typeface="Mada"/>
                <a:ea typeface="Mada"/>
                <a:cs typeface="Mada"/>
                <a:sym typeface="Mada"/>
              </a:rPr>
              <a:t>Leaking (ruptured)</a:t>
            </a:r>
            <a:r>
              <a:rPr lang="en-GB" sz="1100">
                <a:solidFill>
                  <a:schemeClr val="dk1"/>
                </a:solidFill>
                <a:latin typeface="Mada"/>
                <a:ea typeface="Mada"/>
                <a:cs typeface="Mada"/>
                <a:sym typeface="Mada"/>
              </a:rPr>
              <a:t> </a:t>
            </a:r>
            <a:r>
              <a:rPr lang="en-GB" sz="1100">
                <a:solidFill>
                  <a:srgbClr val="0C0C0C"/>
                </a:solidFill>
                <a:latin typeface="Mada"/>
                <a:ea typeface="Mada"/>
                <a:cs typeface="Mada"/>
                <a:sym typeface="Mada"/>
              </a:rPr>
              <a:t>abdominal aortic aneurysms.</a:t>
            </a:r>
            <a:endParaRPr sz="1100">
              <a:solidFill>
                <a:srgbClr val="0C0C0C"/>
              </a:solidFill>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Myocardial infarction or Pneumonia or </a:t>
            </a:r>
            <a:r>
              <a:rPr b="1" i="0" lang="en-GB" sz="1100" u="none" cap="none" strike="noStrike">
                <a:solidFill>
                  <a:srgbClr val="0C0C0C"/>
                </a:solidFill>
                <a:latin typeface="Mada"/>
                <a:ea typeface="Mada"/>
                <a:cs typeface="Mada"/>
                <a:sym typeface="Mada"/>
              </a:rPr>
              <a:t>Testicular torsion </a:t>
            </a:r>
            <a:r>
              <a:rPr b="1" i="0" lang="en-GB" sz="1100" u="none" cap="none" strike="noStrike">
                <a:solidFill>
                  <a:srgbClr val="6AA84F"/>
                </a:solidFill>
                <a:latin typeface="Mada"/>
                <a:ea typeface="Mada"/>
                <a:cs typeface="Mada"/>
                <a:sym typeface="Mada"/>
              </a:rPr>
              <a:t>(</a:t>
            </a:r>
            <a:r>
              <a:rPr lang="en-GB" sz="1100">
                <a:solidFill>
                  <a:srgbClr val="6AA84F"/>
                </a:solidFill>
                <a:highlight>
                  <a:srgbClr val="FFFFFF"/>
                </a:highlight>
                <a:latin typeface="Mada"/>
                <a:ea typeface="Mada"/>
                <a:cs typeface="Mada"/>
                <a:sym typeface="Mada"/>
              </a:rPr>
              <a:t>The pain is mainly in the genitalia.)</a:t>
            </a:r>
            <a:r>
              <a:rPr i="0" lang="en-GB" sz="1100" u="none" cap="none" strike="noStrike">
                <a:solidFill>
                  <a:srgbClr val="6AA84F"/>
                </a:solidFill>
                <a:latin typeface="Mada"/>
                <a:ea typeface="Mada"/>
                <a:cs typeface="Mada"/>
                <a:sym typeface="Mada"/>
              </a:rPr>
              <a:t>.</a:t>
            </a:r>
            <a:endParaRPr sz="1100">
              <a:solidFill>
                <a:srgbClr val="6AA84F"/>
              </a:solidFill>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Ovarian pathology (e.g., </a:t>
            </a:r>
            <a:r>
              <a:rPr b="1" i="0" lang="en-GB" sz="1100" u="none" cap="none" strike="noStrike">
                <a:solidFill>
                  <a:srgbClr val="0C0C0C"/>
                </a:solidFill>
                <a:latin typeface="Mada"/>
                <a:ea typeface="Mada"/>
                <a:cs typeface="Mada"/>
                <a:sym typeface="Mada"/>
              </a:rPr>
              <a:t>twisted</a:t>
            </a:r>
            <a:r>
              <a:rPr i="0" lang="en-GB" sz="1100" u="none" cap="none" strike="noStrike">
                <a:solidFill>
                  <a:srgbClr val="0C0C0C"/>
                </a:solidFill>
                <a:latin typeface="Mada"/>
                <a:ea typeface="Mada"/>
                <a:cs typeface="Mada"/>
                <a:sym typeface="Mada"/>
              </a:rPr>
              <a:t> </a:t>
            </a:r>
            <a:r>
              <a:rPr b="1" i="0" lang="en-GB" sz="1100" u="none" cap="none" strike="noStrike">
                <a:solidFill>
                  <a:srgbClr val="0C0C0C"/>
                </a:solidFill>
                <a:latin typeface="Mada"/>
                <a:ea typeface="Mada"/>
                <a:cs typeface="Mada"/>
                <a:sym typeface="Mada"/>
              </a:rPr>
              <a:t>ovarian cyst</a:t>
            </a:r>
            <a:r>
              <a:rPr i="0" lang="en-GB" sz="1100" u="none" cap="none" strike="noStrike">
                <a:solidFill>
                  <a:srgbClr val="0C0C0C"/>
                </a:solidFill>
                <a:latin typeface="Mada"/>
                <a:ea typeface="Mada"/>
                <a:cs typeface="Mada"/>
                <a:sym typeface="Mada"/>
              </a:rPr>
              <a:t>) or Ectopic pregnancy</a:t>
            </a:r>
            <a:endParaRPr sz="1100">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Inflammatory Bowel Disease (Crohn’s, ulcerative colitis) or Bowel obstruction or Diverticulitis</a:t>
            </a:r>
            <a:endParaRPr sz="1100">
              <a:latin typeface="Mada"/>
              <a:ea typeface="Mada"/>
              <a:cs typeface="Mada"/>
              <a:sym typeface="Mada"/>
            </a:endParaRPr>
          </a:p>
          <a:p>
            <a:pPr indent="-228600" lvl="0" marL="457200" marR="0" rtl="0" algn="l">
              <a:lnSpc>
                <a:spcPct val="100000"/>
              </a:lnSpc>
              <a:spcBef>
                <a:spcPts val="0"/>
              </a:spcBef>
              <a:spcAft>
                <a:spcPts val="0"/>
              </a:spcAft>
              <a:buClr>
                <a:srgbClr val="000000"/>
              </a:buClr>
              <a:buSzPts val="1200"/>
              <a:buFont typeface="Mada"/>
              <a:buNone/>
            </a:pPr>
            <a:r>
              <a:t/>
            </a:r>
            <a:endParaRPr b="0" i="0" sz="1200" u="none" cap="none" strike="noStrike">
              <a:solidFill>
                <a:srgbClr val="0C0C0C"/>
              </a:solidFill>
              <a:latin typeface="Arial"/>
              <a:ea typeface="Arial"/>
              <a:cs typeface="Arial"/>
              <a:sym typeface="Arial"/>
            </a:endParaRPr>
          </a:p>
        </p:txBody>
      </p:sp>
      <p:sp>
        <p:nvSpPr>
          <p:cNvPr id="250" name="Google Shape;250;p17"/>
          <p:cNvSpPr/>
          <p:nvPr/>
        </p:nvSpPr>
        <p:spPr>
          <a:xfrm>
            <a:off x="439800" y="8238100"/>
            <a:ext cx="6606900" cy="19347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1" name="Google Shape;251;p17"/>
          <p:cNvSpPr txBox="1"/>
          <p:nvPr/>
        </p:nvSpPr>
        <p:spPr>
          <a:xfrm>
            <a:off x="439801" y="8042030"/>
            <a:ext cx="1400400" cy="66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GB" sz="4800" u="none" cap="none" strike="noStrike">
                <a:solidFill>
                  <a:srgbClr val="FFDDD2"/>
                </a:solidFill>
                <a:latin typeface="Patrick Hand"/>
                <a:ea typeface="Patrick Hand"/>
                <a:cs typeface="Patrick Hand"/>
                <a:sym typeface="Patrick Hand"/>
              </a:rPr>
              <a:t>03</a:t>
            </a:r>
            <a:endParaRPr b="0" i="0" sz="4800" u="none" cap="none" strike="noStrike">
              <a:solidFill>
                <a:srgbClr val="FFDDD2"/>
              </a:solidFill>
              <a:latin typeface="Patrick Hand"/>
              <a:ea typeface="Patrick Hand"/>
              <a:cs typeface="Patrick Hand"/>
              <a:sym typeface="Patrick Hand"/>
            </a:endParaRPr>
          </a:p>
        </p:txBody>
      </p:sp>
      <p:grpSp>
        <p:nvGrpSpPr>
          <p:cNvPr id="252" name="Google Shape;252;p17"/>
          <p:cNvGrpSpPr/>
          <p:nvPr/>
        </p:nvGrpSpPr>
        <p:grpSpPr>
          <a:xfrm>
            <a:off x="565450" y="7757655"/>
            <a:ext cx="1148848" cy="590393"/>
            <a:chOff x="3969900" y="337650"/>
            <a:chExt cx="608500" cy="312675"/>
          </a:xfrm>
        </p:grpSpPr>
        <p:sp>
          <p:nvSpPr>
            <p:cNvPr id="253" name="Google Shape;253;p17"/>
            <p:cNvSpPr/>
            <p:nvPr/>
          </p:nvSpPr>
          <p:spPr>
            <a:xfrm>
              <a:off x="4482575" y="562125"/>
              <a:ext cx="95825" cy="59975"/>
            </a:xfrm>
            <a:custGeom>
              <a:rect b="b" l="l" r="r" t="t"/>
              <a:pathLst>
                <a:path extrusionOk="0" h="2399" w="3833">
                  <a:moveTo>
                    <a:pt x="2390" y="1"/>
                  </a:moveTo>
                  <a:cubicBezTo>
                    <a:pt x="2306" y="1"/>
                    <a:pt x="2220" y="7"/>
                    <a:pt x="2134" y="20"/>
                  </a:cubicBezTo>
                  <a:cubicBezTo>
                    <a:pt x="1448" y="123"/>
                    <a:pt x="964" y="514"/>
                    <a:pt x="544" y="1017"/>
                  </a:cubicBezTo>
                  <a:cubicBezTo>
                    <a:pt x="1" y="1668"/>
                    <a:pt x="187" y="2164"/>
                    <a:pt x="1035" y="2332"/>
                  </a:cubicBezTo>
                  <a:cubicBezTo>
                    <a:pt x="1188" y="2362"/>
                    <a:pt x="1344" y="2373"/>
                    <a:pt x="1540" y="2398"/>
                  </a:cubicBezTo>
                  <a:cubicBezTo>
                    <a:pt x="1844" y="2346"/>
                    <a:pt x="2181" y="2289"/>
                    <a:pt x="2519" y="2228"/>
                  </a:cubicBezTo>
                  <a:cubicBezTo>
                    <a:pt x="2627" y="2209"/>
                    <a:pt x="2733" y="2182"/>
                    <a:pt x="2837" y="2145"/>
                  </a:cubicBezTo>
                  <a:cubicBezTo>
                    <a:pt x="3375" y="1948"/>
                    <a:pt x="3832" y="1172"/>
                    <a:pt x="3646" y="779"/>
                  </a:cubicBezTo>
                  <a:cubicBezTo>
                    <a:pt x="3405" y="271"/>
                    <a:pt x="2932" y="1"/>
                    <a:pt x="2390"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17"/>
            <p:cNvSpPr/>
            <p:nvPr/>
          </p:nvSpPr>
          <p:spPr>
            <a:xfrm>
              <a:off x="4211425" y="337650"/>
              <a:ext cx="46850" cy="99025"/>
            </a:xfrm>
            <a:custGeom>
              <a:rect b="b" l="l" r="r" t="t"/>
              <a:pathLst>
                <a:path extrusionOk="0" h="3961" w="1874">
                  <a:moveTo>
                    <a:pt x="1094" y="1"/>
                  </a:moveTo>
                  <a:cubicBezTo>
                    <a:pt x="922" y="1"/>
                    <a:pt x="585" y="243"/>
                    <a:pt x="474" y="436"/>
                  </a:cubicBezTo>
                  <a:cubicBezTo>
                    <a:pt x="249" y="826"/>
                    <a:pt x="142" y="1285"/>
                    <a:pt x="1" y="1677"/>
                  </a:cubicBezTo>
                  <a:cubicBezTo>
                    <a:pt x="143" y="2326"/>
                    <a:pt x="211" y="2905"/>
                    <a:pt x="412" y="3435"/>
                  </a:cubicBezTo>
                  <a:cubicBezTo>
                    <a:pt x="502" y="3674"/>
                    <a:pt x="843" y="3923"/>
                    <a:pt x="1098" y="3959"/>
                  </a:cubicBezTo>
                  <a:cubicBezTo>
                    <a:pt x="1103" y="3960"/>
                    <a:pt x="1109" y="3961"/>
                    <a:pt x="1115" y="3961"/>
                  </a:cubicBezTo>
                  <a:cubicBezTo>
                    <a:pt x="1288" y="3961"/>
                    <a:pt x="1625" y="3642"/>
                    <a:pt x="1654" y="3440"/>
                  </a:cubicBezTo>
                  <a:cubicBezTo>
                    <a:pt x="1781" y="2537"/>
                    <a:pt x="1873" y="1620"/>
                    <a:pt x="1852" y="712"/>
                  </a:cubicBezTo>
                  <a:cubicBezTo>
                    <a:pt x="1847" y="460"/>
                    <a:pt x="1438" y="132"/>
                    <a:pt x="1143" y="9"/>
                  </a:cubicBezTo>
                  <a:cubicBezTo>
                    <a:pt x="1129" y="3"/>
                    <a:pt x="1112" y="1"/>
                    <a:pt x="1094"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7"/>
            <p:cNvSpPr/>
            <p:nvPr/>
          </p:nvSpPr>
          <p:spPr>
            <a:xfrm>
              <a:off x="3969900" y="612400"/>
              <a:ext cx="77475" cy="37925"/>
            </a:xfrm>
            <a:custGeom>
              <a:rect b="b" l="l" r="r" t="t"/>
              <a:pathLst>
                <a:path extrusionOk="0" h="1517" w="3099">
                  <a:moveTo>
                    <a:pt x="993" y="0"/>
                  </a:moveTo>
                  <a:cubicBezTo>
                    <a:pt x="893" y="0"/>
                    <a:pt x="794" y="4"/>
                    <a:pt x="696" y="12"/>
                  </a:cubicBezTo>
                  <a:cubicBezTo>
                    <a:pt x="446" y="32"/>
                    <a:pt x="160" y="445"/>
                    <a:pt x="39" y="740"/>
                  </a:cubicBezTo>
                  <a:cubicBezTo>
                    <a:pt x="0" y="836"/>
                    <a:pt x="399" y="1230"/>
                    <a:pt x="651" y="1303"/>
                  </a:cubicBezTo>
                  <a:cubicBezTo>
                    <a:pt x="1140" y="1442"/>
                    <a:pt x="1666" y="1448"/>
                    <a:pt x="2178" y="1510"/>
                  </a:cubicBezTo>
                  <a:cubicBezTo>
                    <a:pt x="2215" y="1514"/>
                    <a:pt x="2250" y="1516"/>
                    <a:pt x="2285" y="1516"/>
                  </a:cubicBezTo>
                  <a:cubicBezTo>
                    <a:pt x="2656" y="1516"/>
                    <a:pt x="2885" y="1287"/>
                    <a:pt x="2985" y="944"/>
                  </a:cubicBezTo>
                  <a:cubicBezTo>
                    <a:pt x="3099" y="547"/>
                    <a:pt x="2791" y="278"/>
                    <a:pt x="2489" y="207"/>
                  </a:cubicBezTo>
                  <a:cubicBezTo>
                    <a:pt x="2003" y="92"/>
                    <a:pt x="1492" y="0"/>
                    <a:pt x="993" y="0"/>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7"/>
            <p:cNvSpPr/>
            <p:nvPr/>
          </p:nvSpPr>
          <p:spPr>
            <a:xfrm>
              <a:off x="4029000" y="437175"/>
              <a:ext cx="56925" cy="56275"/>
            </a:xfrm>
            <a:custGeom>
              <a:rect b="b" l="l" r="r" t="t"/>
              <a:pathLst>
                <a:path extrusionOk="0" h="2251" w="2277">
                  <a:moveTo>
                    <a:pt x="680" y="1"/>
                  </a:moveTo>
                  <a:cubicBezTo>
                    <a:pt x="422" y="297"/>
                    <a:pt x="178" y="481"/>
                    <a:pt x="74" y="726"/>
                  </a:cubicBezTo>
                  <a:cubicBezTo>
                    <a:pt x="0" y="898"/>
                    <a:pt x="40" y="1226"/>
                    <a:pt x="164" y="1353"/>
                  </a:cubicBezTo>
                  <a:cubicBezTo>
                    <a:pt x="486" y="1683"/>
                    <a:pt x="862" y="1972"/>
                    <a:pt x="1257" y="2212"/>
                  </a:cubicBezTo>
                  <a:cubicBezTo>
                    <a:pt x="1301" y="2239"/>
                    <a:pt x="1363" y="2251"/>
                    <a:pt x="1432" y="2251"/>
                  </a:cubicBezTo>
                  <a:cubicBezTo>
                    <a:pt x="1571" y="2251"/>
                    <a:pt x="1737" y="2203"/>
                    <a:pt x="1825" y="2131"/>
                  </a:cubicBezTo>
                  <a:cubicBezTo>
                    <a:pt x="2264" y="1777"/>
                    <a:pt x="2277" y="1437"/>
                    <a:pt x="1870" y="1028"/>
                  </a:cubicBezTo>
                  <a:cubicBezTo>
                    <a:pt x="1528" y="684"/>
                    <a:pt x="1134" y="389"/>
                    <a:pt x="680"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7"/>
            <p:cNvSpPr/>
            <p:nvPr/>
          </p:nvSpPr>
          <p:spPr>
            <a:xfrm>
              <a:off x="4429175" y="403925"/>
              <a:ext cx="40700" cy="36700"/>
            </a:xfrm>
            <a:custGeom>
              <a:rect b="b" l="l" r="r" t="t"/>
              <a:pathLst>
                <a:path extrusionOk="0" h="1468" w="1628">
                  <a:moveTo>
                    <a:pt x="1096" y="1"/>
                  </a:moveTo>
                  <a:cubicBezTo>
                    <a:pt x="995" y="1"/>
                    <a:pt x="885" y="30"/>
                    <a:pt x="831" y="81"/>
                  </a:cubicBezTo>
                  <a:cubicBezTo>
                    <a:pt x="582" y="315"/>
                    <a:pt x="362" y="577"/>
                    <a:pt x="173" y="861"/>
                  </a:cubicBezTo>
                  <a:cubicBezTo>
                    <a:pt x="1" y="1121"/>
                    <a:pt x="149" y="1407"/>
                    <a:pt x="440" y="1462"/>
                  </a:cubicBezTo>
                  <a:cubicBezTo>
                    <a:pt x="456" y="1466"/>
                    <a:pt x="474" y="1467"/>
                    <a:pt x="493" y="1467"/>
                  </a:cubicBezTo>
                  <a:cubicBezTo>
                    <a:pt x="875" y="1467"/>
                    <a:pt x="1627" y="817"/>
                    <a:pt x="1613" y="382"/>
                  </a:cubicBezTo>
                  <a:cubicBezTo>
                    <a:pt x="1528" y="295"/>
                    <a:pt x="1413" y="118"/>
                    <a:pt x="1248" y="31"/>
                  </a:cubicBezTo>
                  <a:cubicBezTo>
                    <a:pt x="1209" y="11"/>
                    <a:pt x="1154" y="1"/>
                    <a:pt x="1096" y="1"/>
                  </a:cubicBezTo>
                  <a:close/>
                </a:path>
              </a:pathLst>
            </a:custGeom>
            <a:solidFill>
              <a:srgbClr val="ABE5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 name="Google Shape;258;p17"/>
          <p:cNvSpPr txBox="1"/>
          <p:nvPr/>
        </p:nvSpPr>
        <p:spPr>
          <a:xfrm>
            <a:off x="1787611" y="7983007"/>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i="0" lang="en-GB" sz="1800" u="none" cap="none" strike="noStrike">
                <a:solidFill>
                  <a:srgbClr val="006D77"/>
                </a:solidFill>
                <a:highlight>
                  <a:srgbClr val="EDF9F9"/>
                </a:highlight>
                <a:latin typeface="Lora"/>
                <a:ea typeface="Lora"/>
                <a:cs typeface="Lora"/>
                <a:sym typeface="Lora"/>
              </a:rPr>
              <a:t>Work-up</a:t>
            </a:r>
            <a:endParaRPr/>
          </a:p>
        </p:txBody>
      </p:sp>
      <p:sp>
        <p:nvSpPr>
          <p:cNvPr id="259" name="Google Shape;259;p17"/>
          <p:cNvSpPr txBox="1"/>
          <p:nvPr/>
        </p:nvSpPr>
        <p:spPr>
          <a:xfrm>
            <a:off x="592200" y="8566350"/>
            <a:ext cx="6509700" cy="1371300"/>
          </a:xfrm>
          <a:prstGeom prst="rect">
            <a:avLst/>
          </a:prstGeom>
          <a:noFill/>
          <a:ln>
            <a:noFill/>
          </a:ln>
        </p:spPr>
        <p:txBody>
          <a:bodyPr anchorCtr="0" anchor="t" bIns="45700" lIns="91425" spcFirstLastPara="1" rIns="91425" wrap="square" tIns="45700">
            <a:noAutofit/>
          </a:bodyPr>
          <a:lstStyle/>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Start with history </a:t>
            </a:r>
            <a:r>
              <a:rPr i="0" lang="en-GB" sz="1100" u="none" cap="none" strike="noStrike">
                <a:solidFill>
                  <a:srgbClr val="6AA84F"/>
                </a:solidFill>
                <a:latin typeface="Mada"/>
                <a:ea typeface="Mada"/>
                <a:cs typeface="Mada"/>
                <a:sym typeface="Mada"/>
              </a:rPr>
              <a:t>“first 2 lines in clinical features is the typical presentation”</a:t>
            </a:r>
            <a:endParaRPr sz="1100">
              <a:latin typeface="Mada"/>
              <a:ea typeface="Mada"/>
              <a:cs typeface="Mada"/>
              <a:sym typeface="Mada"/>
            </a:endParaRPr>
          </a:p>
          <a:p>
            <a:pPr indent="-298450" lvl="1" marL="914400" marR="0" rtl="0" algn="l">
              <a:lnSpc>
                <a:spcPct val="100000"/>
              </a:lnSpc>
              <a:spcBef>
                <a:spcPts val="0"/>
              </a:spcBef>
              <a:spcAft>
                <a:spcPts val="0"/>
              </a:spcAft>
              <a:buClr>
                <a:srgbClr val="6AA84F"/>
              </a:buClr>
              <a:buSzPts val="1100"/>
              <a:buFont typeface="Mada"/>
              <a:buChar char="○"/>
            </a:pPr>
            <a:r>
              <a:rPr i="0" lang="en-GB" sz="1100" u="none" cap="none" strike="noStrike">
                <a:solidFill>
                  <a:srgbClr val="6AA84F"/>
                </a:solidFill>
                <a:latin typeface="Mada"/>
                <a:ea typeface="Mada"/>
                <a:cs typeface="Mada"/>
                <a:sym typeface="Mada"/>
              </a:rPr>
              <a:t>History may be mixed with other complications as UTI &gt; Presence of fever</a:t>
            </a:r>
            <a:endParaRPr sz="1100">
              <a:solidFill>
                <a:srgbClr val="6AA84F"/>
              </a:solidFill>
              <a:latin typeface="Mada"/>
              <a:ea typeface="Mada"/>
              <a:cs typeface="Mada"/>
              <a:sym typeface="Mada"/>
            </a:endParaRPr>
          </a:p>
          <a:p>
            <a:pPr indent="-298450" lvl="1" marL="914400" marR="0" rtl="0" algn="l">
              <a:lnSpc>
                <a:spcPct val="100000"/>
              </a:lnSpc>
              <a:spcBef>
                <a:spcPts val="0"/>
              </a:spcBef>
              <a:spcAft>
                <a:spcPts val="0"/>
              </a:spcAft>
              <a:buClr>
                <a:srgbClr val="6AA84F"/>
              </a:buClr>
              <a:buSzPts val="1100"/>
              <a:buFont typeface="Mada"/>
              <a:buChar char="○"/>
            </a:pPr>
            <a:r>
              <a:rPr i="0" lang="en-GB" sz="1100" u="none" cap="none" strike="noStrike">
                <a:solidFill>
                  <a:srgbClr val="6AA84F"/>
                </a:solidFill>
                <a:latin typeface="Mada"/>
                <a:ea typeface="Mada"/>
                <a:cs typeface="Mada"/>
                <a:sym typeface="Mada"/>
              </a:rPr>
              <a:t>Or if there’s complete obstruction, the leading symptoms will be “persistent” pain rather than colicky as the continuous peristalsis tries to push the colic forward.</a:t>
            </a:r>
            <a:endParaRPr i="0" sz="1100" u="none" cap="none" strike="noStrike">
              <a:solidFill>
                <a:srgbClr val="6AA84F"/>
              </a:solidFill>
              <a:latin typeface="Mada"/>
              <a:ea typeface="Mada"/>
              <a:cs typeface="Mada"/>
              <a:sym typeface="Mada"/>
            </a:endParaRPr>
          </a:p>
          <a:p>
            <a:pPr indent="0" lvl="0" marL="914400" marR="0" rtl="0" algn="l">
              <a:lnSpc>
                <a:spcPct val="100000"/>
              </a:lnSpc>
              <a:spcBef>
                <a:spcPts val="0"/>
              </a:spcBef>
              <a:spcAft>
                <a:spcPts val="0"/>
              </a:spcAft>
              <a:buNone/>
            </a:pPr>
            <a:r>
              <a:t/>
            </a:r>
            <a:endParaRPr sz="1100">
              <a:solidFill>
                <a:srgbClr val="0C0C0C"/>
              </a:solidFill>
              <a:latin typeface="Mada"/>
              <a:ea typeface="Mada"/>
              <a:cs typeface="Mada"/>
              <a:sym typeface="Mada"/>
            </a:endParaRPr>
          </a:p>
          <a:p>
            <a:pPr indent="-298450" lvl="0" marL="4572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Examination nothing significant but:</a:t>
            </a:r>
            <a:endParaRPr sz="1100">
              <a:latin typeface="Mada"/>
              <a:ea typeface="Mada"/>
              <a:cs typeface="Mada"/>
              <a:sym typeface="Mada"/>
            </a:endParaRPr>
          </a:p>
          <a:p>
            <a:pPr indent="-298450" lvl="1" marL="914400" marR="0" rtl="0" algn="l">
              <a:lnSpc>
                <a:spcPct val="100000"/>
              </a:lnSpc>
              <a:spcBef>
                <a:spcPts val="0"/>
              </a:spcBef>
              <a:spcAft>
                <a:spcPts val="0"/>
              </a:spcAft>
              <a:buClr>
                <a:srgbClr val="000000"/>
              </a:buClr>
              <a:buSzPts val="1100"/>
              <a:buFont typeface="Mada"/>
              <a:buChar char="○"/>
            </a:pPr>
            <a:r>
              <a:rPr i="0" lang="en-GB" sz="1100" u="none" cap="none" strike="noStrike">
                <a:solidFill>
                  <a:srgbClr val="0C0C0C"/>
                </a:solidFill>
                <a:latin typeface="Mada"/>
                <a:ea typeface="Mada"/>
                <a:cs typeface="Mada"/>
                <a:sym typeface="Mada"/>
              </a:rPr>
              <a:t>patient tends to move around in an attempt to find a comfortable position.</a:t>
            </a:r>
            <a:endParaRPr sz="1100">
              <a:latin typeface="Mada"/>
              <a:ea typeface="Mada"/>
              <a:cs typeface="Mada"/>
              <a:sym typeface="Mada"/>
            </a:endParaRPr>
          </a:p>
          <a:p>
            <a:pPr indent="-298450" lvl="1" marL="914400" marR="0" rtl="0" algn="l">
              <a:lnSpc>
                <a:spcPct val="100000"/>
              </a:lnSpc>
              <a:spcBef>
                <a:spcPts val="0"/>
              </a:spcBef>
              <a:spcAft>
                <a:spcPts val="0"/>
              </a:spcAft>
              <a:buClr>
                <a:srgbClr val="6AA84F"/>
              </a:buClr>
              <a:buSzPts val="1100"/>
              <a:buFont typeface="Mada"/>
              <a:buChar char="○"/>
            </a:pPr>
            <a:r>
              <a:rPr i="0" lang="en-GB" sz="1100" u="none" cap="none" strike="noStrike">
                <a:solidFill>
                  <a:srgbClr val="6AA84F"/>
                </a:solidFill>
                <a:latin typeface="Mada"/>
                <a:ea typeface="Mada"/>
                <a:cs typeface="Mada"/>
                <a:sym typeface="Mada"/>
              </a:rPr>
              <a:t>Check for tenderness</a:t>
            </a:r>
            <a:endParaRPr sz="1100">
              <a:solidFill>
                <a:srgbClr val="6AA84F"/>
              </a:solidFill>
              <a:latin typeface="Mada"/>
              <a:ea typeface="Mada"/>
              <a:cs typeface="Mada"/>
              <a:sym typeface="Mada"/>
            </a:endParaRPr>
          </a:p>
        </p:txBody>
      </p:sp>
      <p:pic>
        <p:nvPicPr>
          <p:cNvPr id="260" name="Google Shape;260;p17"/>
          <p:cNvPicPr preferRelativeResize="0"/>
          <p:nvPr/>
        </p:nvPicPr>
        <p:blipFill>
          <a:blip r:embed="rId4">
            <a:alphaModFix/>
          </a:blip>
          <a:stretch>
            <a:fillRect/>
          </a:stretch>
        </p:blipFill>
        <p:spPr>
          <a:xfrm>
            <a:off x="4678001" y="1737825"/>
            <a:ext cx="898216" cy="1141800"/>
          </a:xfrm>
          <a:prstGeom prst="rect">
            <a:avLst/>
          </a:prstGeom>
          <a:noFill/>
          <a:ln>
            <a:noFill/>
          </a:ln>
        </p:spPr>
      </p:pic>
      <p:pic>
        <p:nvPicPr>
          <p:cNvPr id="261" name="Google Shape;261;p17"/>
          <p:cNvPicPr preferRelativeResize="0"/>
          <p:nvPr/>
        </p:nvPicPr>
        <p:blipFill>
          <a:blip r:embed="rId5">
            <a:alphaModFix/>
          </a:blip>
          <a:stretch>
            <a:fillRect/>
          </a:stretch>
        </p:blipFill>
        <p:spPr>
          <a:xfrm>
            <a:off x="5943484" y="1747233"/>
            <a:ext cx="374855" cy="11418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 name="Shape 265"/>
        <p:cNvGrpSpPr/>
        <p:nvPr/>
      </p:nvGrpSpPr>
      <p:grpSpPr>
        <a:xfrm>
          <a:off x="0" y="0"/>
          <a:ext cx="0" cy="0"/>
          <a:chOff x="0" y="0"/>
          <a:chExt cx="0" cy="0"/>
        </a:xfrm>
      </p:grpSpPr>
      <p:sp>
        <p:nvSpPr>
          <p:cNvPr id="266" name="Google Shape;266;p18"/>
          <p:cNvSpPr/>
          <p:nvPr/>
        </p:nvSpPr>
        <p:spPr>
          <a:xfrm>
            <a:off x="384225" y="1489575"/>
            <a:ext cx="6606900" cy="21933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8"/>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68" name="Google Shape;268;p18"/>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269" name="Google Shape;269;p18"/>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Renal colics</a:t>
            </a:r>
            <a:endParaRPr b="1" i="0" sz="2200" u="none" cap="none" strike="noStrike">
              <a:solidFill>
                <a:srgbClr val="006D77"/>
              </a:solidFill>
              <a:highlight>
                <a:srgbClr val="EDF9F9"/>
              </a:highlight>
              <a:latin typeface="Lora"/>
              <a:ea typeface="Lora"/>
              <a:cs typeface="Lora"/>
              <a:sym typeface="Lora"/>
            </a:endParaRPr>
          </a:p>
        </p:txBody>
      </p:sp>
      <p:sp>
        <p:nvSpPr>
          <p:cNvPr id="270" name="Google Shape;270;p18"/>
          <p:cNvSpPr/>
          <p:nvPr/>
        </p:nvSpPr>
        <p:spPr>
          <a:xfrm>
            <a:off x="628275" y="1734100"/>
            <a:ext cx="6315000" cy="12990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rgbClr val="0C0C0C"/>
              </a:buClr>
              <a:buSzPts val="1200"/>
              <a:buFont typeface="Mada"/>
              <a:buChar char="●"/>
            </a:pPr>
            <a:r>
              <a:rPr b="1" i="0" lang="en-GB" sz="1200" u="none" cap="none" strike="noStrike">
                <a:solidFill>
                  <a:srgbClr val="0C0C0C"/>
                </a:solidFill>
                <a:latin typeface="Mada"/>
                <a:ea typeface="Mada"/>
                <a:cs typeface="Mada"/>
                <a:sym typeface="Mada"/>
              </a:rPr>
              <a:t>Pregnancy test: </a:t>
            </a:r>
            <a:r>
              <a:rPr i="0" lang="en-GB" sz="1200" u="none" cap="none" strike="noStrike">
                <a:solidFill>
                  <a:srgbClr val="0C0C0C"/>
                </a:solidFill>
                <a:latin typeface="Mada"/>
                <a:ea typeface="Mada"/>
                <a:cs typeface="Mada"/>
                <a:sym typeface="Mada"/>
              </a:rPr>
              <a:t>pain may be due to pregnancy nothing more.</a:t>
            </a:r>
            <a:endParaRPr sz="1200">
              <a:latin typeface="Mada"/>
              <a:ea typeface="Mada"/>
              <a:cs typeface="Mada"/>
              <a:sym typeface="Mada"/>
            </a:endParaRPr>
          </a:p>
          <a:p>
            <a:pPr indent="-304800" lvl="0" marL="457200" marR="0" rtl="0" algn="l">
              <a:lnSpc>
                <a:spcPct val="100000"/>
              </a:lnSpc>
              <a:spcBef>
                <a:spcPts val="0"/>
              </a:spcBef>
              <a:spcAft>
                <a:spcPts val="0"/>
              </a:spcAft>
              <a:buClr>
                <a:srgbClr val="0C0C0C"/>
              </a:buClr>
              <a:buSzPts val="1200"/>
              <a:buFont typeface="Mada"/>
              <a:buChar char="●"/>
            </a:pPr>
            <a:r>
              <a:rPr i="0" lang="en-GB" sz="1200" u="none" cap="none" strike="noStrike">
                <a:solidFill>
                  <a:srgbClr val="0C0C0C"/>
                </a:solidFill>
                <a:latin typeface="Mada"/>
                <a:ea typeface="Mada"/>
                <a:cs typeface="Mada"/>
                <a:sym typeface="Mada"/>
              </a:rPr>
              <a:t>MSU (Mid stream urine, most likely you will find RBCs in the urine).</a:t>
            </a:r>
            <a:endParaRPr sz="1200">
              <a:latin typeface="Mada"/>
              <a:ea typeface="Mada"/>
              <a:cs typeface="Mada"/>
              <a:sym typeface="Mada"/>
            </a:endParaRPr>
          </a:p>
          <a:p>
            <a:pPr indent="-304800" lvl="0" marL="457200" marR="0" rtl="0" algn="l">
              <a:lnSpc>
                <a:spcPct val="100000"/>
              </a:lnSpc>
              <a:spcBef>
                <a:spcPts val="0"/>
              </a:spcBef>
              <a:spcAft>
                <a:spcPts val="0"/>
              </a:spcAft>
              <a:buSzPts val="1200"/>
              <a:buFont typeface="Mada"/>
              <a:buChar char="●"/>
            </a:pPr>
            <a:r>
              <a:rPr i="0" lang="en-GB" sz="1200" u="none" cap="none" strike="noStrike">
                <a:solidFill>
                  <a:srgbClr val="0C0C0C"/>
                </a:solidFill>
                <a:latin typeface="Mada"/>
                <a:ea typeface="Mada"/>
                <a:cs typeface="Mada"/>
                <a:sym typeface="Mada"/>
              </a:rPr>
              <a:t>Urinalysis &amp; culture: to detect complications </a:t>
            </a:r>
            <a:r>
              <a:rPr lang="en-GB" sz="1200">
                <a:solidFill>
                  <a:srgbClr val="6AA84F"/>
                </a:solidFill>
                <a:latin typeface="Mada"/>
                <a:ea typeface="Mada"/>
                <a:cs typeface="Mada"/>
                <a:sym typeface="Mada"/>
              </a:rPr>
              <a:t>(</a:t>
            </a:r>
            <a:r>
              <a:rPr i="0" lang="en-GB" sz="1200" u="none" cap="none" strike="noStrike">
                <a:solidFill>
                  <a:srgbClr val="6AA84F"/>
                </a:solidFill>
                <a:latin typeface="Mada"/>
                <a:ea typeface="Mada"/>
                <a:cs typeface="Mada"/>
                <a:sym typeface="Mada"/>
              </a:rPr>
              <a:t>high creatinine, Hyperkalemia</a:t>
            </a:r>
            <a:r>
              <a:rPr lang="en-GB" sz="1200">
                <a:solidFill>
                  <a:srgbClr val="6AA84F"/>
                </a:solidFill>
                <a:latin typeface="Mada"/>
                <a:ea typeface="Mada"/>
                <a:cs typeface="Mada"/>
                <a:sym typeface="Mada"/>
              </a:rPr>
              <a:t>).</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0C0C0C"/>
              </a:buClr>
              <a:buSzPts val="1200"/>
              <a:buFont typeface="Mada"/>
              <a:buChar char="●"/>
            </a:pPr>
            <a:r>
              <a:rPr i="0" lang="en-GB" sz="1200" u="none" cap="none" strike="noStrike">
                <a:solidFill>
                  <a:srgbClr val="0C0C0C"/>
                </a:solidFill>
                <a:latin typeface="Mada"/>
                <a:ea typeface="Mada"/>
                <a:cs typeface="Mada"/>
                <a:sym typeface="Mada"/>
              </a:rPr>
              <a:t>Radiological testing:</a:t>
            </a:r>
            <a:endParaRPr i="0" sz="1200" u="none" cap="none" strike="noStrike">
              <a:solidFill>
                <a:srgbClr val="0C0C0C"/>
              </a:solidFill>
              <a:latin typeface="Mada"/>
              <a:ea typeface="Mada"/>
              <a:cs typeface="Mada"/>
              <a:sym typeface="Mada"/>
            </a:endParaRPr>
          </a:p>
          <a:p>
            <a:pPr indent="-304800" lvl="1" marL="914400" marR="0" rtl="0" algn="l">
              <a:lnSpc>
                <a:spcPct val="100000"/>
              </a:lnSpc>
              <a:spcBef>
                <a:spcPts val="0"/>
              </a:spcBef>
              <a:spcAft>
                <a:spcPts val="0"/>
              </a:spcAft>
              <a:buSzPts val="1200"/>
              <a:buFont typeface="Mada"/>
              <a:buChar char="○"/>
            </a:pPr>
            <a:r>
              <a:rPr b="1" i="0" lang="en-GB" sz="1200" u="none" cap="none" strike="noStrike">
                <a:solidFill>
                  <a:srgbClr val="0C0C0C"/>
                </a:solidFill>
                <a:latin typeface="Mada"/>
                <a:ea typeface="Mada"/>
                <a:cs typeface="Mada"/>
                <a:sym typeface="Mada"/>
              </a:rPr>
              <a:t>U/S:</a:t>
            </a:r>
            <a:r>
              <a:rPr i="0" lang="en-GB" sz="1200" u="none" cap="none" strike="noStrike">
                <a:solidFill>
                  <a:srgbClr val="0C0C0C"/>
                </a:solidFill>
                <a:latin typeface="Mada"/>
                <a:ea typeface="Mada"/>
                <a:cs typeface="Mada"/>
                <a:sym typeface="Mada"/>
              </a:rPr>
              <a:t> </a:t>
            </a:r>
            <a:r>
              <a:rPr i="0" lang="en-GB" sz="1200" u="none" cap="none" strike="noStrike">
                <a:solidFill>
                  <a:srgbClr val="6AA84F"/>
                </a:solidFill>
                <a:latin typeface="Mada"/>
                <a:ea typeface="Mada"/>
                <a:cs typeface="Mada"/>
                <a:sym typeface="Mada"/>
              </a:rPr>
              <a:t>Acoustic shadowing.</a:t>
            </a:r>
            <a:endParaRPr sz="1200">
              <a:latin typeface="Mada"/>
              <a:ea typeface="Mada"/>
              <a:cs typeface="Mada"/>
              <a:sym typeface="Mada"/>
            </a:endParaRPr>
          </a:p>
          <a:p>
            <a:pPr indent="-304800" lvl="1" marL="914400" marR="0" rtl="0" algn="l">
              <a:lnSpc>
                <a:spcPct val="100000"/>
              </a:lnSpc>
              <a:spcBef>
                <a:spcPts val="0"/>
              </a:spcBef>
              <a:spcAft>
                <a:spcPts val="0"/>
              </a:spcAft>
              <a:buSzPts val="1200"/>
              <a:buFont typeface="Mada"/>
              <a:buChar char="○"/>
            </a:pPr>
            <a:r>
              <a:rPr b="1" i="0" lang="en-GB" sz="1200" u="none" cap="none" strike="noStrike">
                <a:solidFill>
                  <a:srgbClr val="0C0C0C"/>
                </a:solidFill>
                <a:latin typeface="Mada"/>
                <a:ea typeface="Mada"/>
                <a:cs typeface="Mada"/>
                <a:sym typeface="Mada"/>
              </a:rPr>
              <a:t>X-Ray: </a:t>
            </a:r>
            <a:r>
              <a:rPr i="0" lang="en-GB" sz="1200" u="none" cap="none" strike="noStrike">
                <a:solidFill>
                  <a:srgbClr val="6AA84F"/>
                </a:solidFill>
                <a:latin typeface="Mada"/>
                <a:ea typeface="Mada"/>
                <a:cs typeface="Mada"/>
                <a:sym typeface="Mada"/>
              </a:rPr>
              <a:t>not very accurate, you can’t de</a:t>
            </a:r>
            <a:r>
              <a:rPr lang="en-GB" sz="1200">
                <a:solidFill>
                  <a:srgbClr val="6AA84F"/>
                </a:solidFill>
                <a:latin typeface="Mada"/>
                <a:ea typeface="Mada"/>
                <a:cs typeface="Mada"/>
                <a:sym typeface="Mada"/>
              </a:rPr>
              <a:t>termine whether </a:t>
            </a:r>
            <a:r>
              <a:rPr i="0" lang="en-GB" sz="1200" u="none" cap="none" strike="noStrike">
                <a:solidFill>
                  <a:srgbClr val="6AA84F"/>
                </a:solidFill>
                <a:latin typeface="Mada"/>
                <a:ea typeface="Mada"/>
                <a:cs typeface="Mada"/>
                <a:sym typeface="Mada"/>
              </a:rPr>
              <a:t>the stone is inside or outside the kidney. But, It can be used as starting point, it </a:t>
            </a:r>
            <a:r>
              <a:rPr lang="en-GB" sz="1200">
                <a:solidFill>
                  <a:srgbClr val="6AA84F"/>
                </a:solidFill>
                <a:latin typeface="Mada"/>
                <a:ea typeface="Mada"/>
                <a:cs typeface="Mada"/>
                <a:sym typeface="Mada"/>
              </a:rPr>
              <a:t>is a good option to rule out gallbladder stones</a:t>
            </a:r>
            <a:endParaRPr sz="1200">
              <a:solidFill>
                <a:srgbClr val="6AA84F"/>
              </a:solidFill>
              <a:latin typeface="Mada"/>
              <a:ea typeface="Mada"/>
              <a:cs typeface="Mada"/>
              <a:sym typeface="Mada"/>
            </a:endParaRPr>
          </a:p>
          <a:p>
            <a:pPr indent="-304800" lvl="1" marL="914400" marR="0" rtl="0" algn="l">
              <a:lnSpc>
                <a:spcPct val="100000"/>
              </a:lnSpc>
              <a:spcBef>
                <a:spcPts val="0"/>
              </a:spcBef>
              <a:spcAft>
                <a:spcPts val="0"/>
              </a:spcAft>
              <a:buSzPts val="1200"/>
              <a:buFont typeface="Mada"/>
              <a:buChar char="○"/>
            </a:pPr>
            <a:r>
              <a:rPr b="1" i="0" lang="en-GB" sz="1200" u="none" cap="none" strike="noStrike">
                <a:solidFill>
                  <a:srgbClr val="FF0000"/>
                </a:solidFill>
                <a:latin typeface="Mada"/>
                <a:ea typeface="Mada"/>
                <a:cs typeface="Mada"/>
                <a:sym typeface="Mada"/>
              </a:rPr>
              <a:t>Helical CT:</a:t>
            </a:r>
            <a:r>
              <a:rPr i="0" lang="en-GB" sz="1200" u="none" cap="none" strike="noStrike">
                <a:solidFill>
                  <a:srgbClr val="FF0000"/>
                </a:solidFill>
                <a:latin typeface="Mada"/>
                <a:ea typeface="Mada"/>
                <a:cs typeface="Mada"/>
                <a:sym typeface="Mada"/>
              </a:rPr>
              <a:t> </a:t>
            </a:r>
            <a:r>
              <a:rPr b="1" i="0" lang="en-GB" sz="1200" u="none" cap="none" strike="noStrike">
                <a:solidFill>
                  <a:srgbClr val="FF0000"/>
                </a:solidFill>
                <a:latin typeface="Mada"/>
                <a:ea typeface="Mada"/>
                <a:cs typeface="Mada"/>
                <a:sym typeface="Mada"/>
              </a:rPr>
              <a:t>Without</a:t>
            </a:r>
            <a:r>
              <a:rPr i="0" lang="en-GB" sz="1200" u="none" cap="none" strike="noStrike">
                <a:solidFill>
                  <a:srgbClr val="FF0000"/>
                </a:solidFill>
                <a:latin typeface="Mada"/>
                <a:ea typeface="Mada"/>
                <a:cs typeface="Mada"/>
                <a:sym typeface="Mada"/>
              </a:rPr>
              <a:t> contrast</a:t>
            </a:r>
            <a:r>
              <a:rPr i="0" lang="en-GB" sz="1200" u="none" cap="none" strike="noStrike">
                <a:solidFill>
                  <a:srgbClr val="0C0C0C"/>
                </a:solidFill>
                <a:latin typeface="Mada"/>
                <a:ea typeface="Mada"/>
                <a:cs typeface="Mada"/>
                <a:sym typeface="Mada"/>
              </a:rPr>
              <a:t>, Best modality, </a:t>
            </a:r>
            <a:r>
              <a:rPr b="1" i="0" lang="en-GB" sz="1200" u="none" cap="none" strike="noStrike">
                <a:solidFill>
                  <a:srgbClr val="F1C232"/>
                </a:solidFill>
                <a:latin typeface="Mada"/>
                <a:ea typeface="Mada"/>
                <a:cs typeface="Mada"/>
                <a:sym typeface="Mada"/>
              </a:rPr>
              <a:t>GOLD STANDA</a:t>
            </a:r>
            <a:r>
              <a:rPr b="1" lang="en-GB" sz="1200">
                <a:solidFill>
                  <a:srgbClr val="F1C232"/>
                </a:solidFill>
                <a:latin typeface="Mada"/>
                <a:ea typeface="Mada"/>
                <a:cs typeface="Mada"/>
                <a:sym typeface="Mada"/>
              </a:rPr>
              <a:t>RD</a:t>
            </a:r>
            <a:endParaRPr b="0" i="0" sz="1400" u="none" cap="none" strike="noStrike">
              <a:solidFill>
                <a:srgbClr val="F1C232"/>
              </a:solidFill>
              <a:latin typeface="Arial"/>
              <a:ea typeface="Arial"/>
              <a:cs typeface="Arial"/>
              <a:sym typeface="Arial"/>
            </a:endParaRPr>
          </a:p>
        </p:txBody>
      </p:sp>
      <p:sp>
        <p:nvSpPr>
          <p:cNvPr id="271" name="Google Shape;271;p18"/>
          <p:cNvSpPr txBox="1"/>
          <p:nvPr/>
        </p:nvSpPr>
        <p:spPr>
          <a:xfrm>
            <a:off x="1732043" y="1234474"/>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Investigations</a:t>
            </a:r>
            <a:endParaRPr/>
          </a:p>
        </p:txBody>
      </p:sp>
      <p:sp>
        <p:nvSpPr>
          <p:cNvPr id="272" name="Google Shape;272;p18"/>
          <p:cNvSpPr txBox="1"/>
          <p:nvPr/>
        </p:nvSpPr>
        <p:spPr>
          <a:xfrm>
            <a:off x="354270" y="1220280"/>
            <a:ext cx="1400400" cy="66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b="0" i="0" lang="en-GB" sz="4800" u="none" cap="none" strike="noStrike">
                <a:solidFill>
                  <a:srgbClr val="FFDDD2"/>
                </a:solidFill>
                <a:latin typeface="Patrick Hand"/>
                <a:ea typeface="Patrick Hand"/>
                <a:cs typeface="Patrick Hand"/>
                <a:sym typeface="Patrick Hand"/>
              </a:rPr>
              <a:t>0</a:t>
            </a:r>
            <a:r>
              <a:rPr lang="en-GB" sz="4800">
                <a:solidFill>
                  <a:srgbClr val="FFDDD2"/>
                </a:solidFill>
                <a:latin typeface="Patrick Hand"/>
                <a:ea typeface="Patrick Hand"/>
                <a:cs typeface="Patrick Hand"/>
                <a:sym typeface="Patrick Hand"/>
              </a:rPr>
              <a:t>4</a:t>
            </a:r>
            <a:endParaRPr b="0" i="0" sz="4800" u="none" cap="none" strike="noStrike">
              <a:solidFill>
                <a:srgbClr val="FFDDD2"/>
              </a:solidFill>
              <a:latin typeface="Patrick Hand"/>
              <a:ea typeface="Patrick Hand"/>
              <a:cs typeface="Patrick Hand"/>
              <a:sym typeface="Patrick Hand"/>
            </a:endParaRPr>
          </a:p>
        </p:txBody>
      </p:sp>
      <p:sp>
        <p:nvSpPr>
          <p:cNvPr id="273" name="Google Shape;273;p18"/>
          <p:cNvSpPr/>
          <p:nvPr/>
        </p:nvSpPr>
        <p:spPr>
          <a:xfrm rot="-5400000">
            <a:off x="1538455" y="1366661"/>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8"/>
          <p:cNvSpPr/>
          <p:nvPr/>
        </p:nvSpPr>
        <p:spPr>
          <a:xfrm rot="-5400000">
            <a:off x="1486755" y="1566280"/>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8"/>
          <p:cNvSpPr/>
          <p:nvPr/>
        </p:nvSpPr>
        <p:spPr>
          <a:xfrm rot="-5400000">
            <a:off x="1482463" y="1267374"/>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8"/>
          <p:cNvSpPr/>
          <p:nvPr/>
        </p:nvSpPr>
        <p:spPr>
          <a:xfrm rot="5400000">
            <a:off x="537874" y="1385002"/>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8"/>
          <p:cNvSpPr/>
          <p:nvPr/>
        </p:nvSpPr>
        <p:spPr>
          <a:xfrm rot="5400000">
            <a:off x="544279" y="1273135"/>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8"/>
          <p:cNvSpPr/>
          <p:nvPr/>
        </p:nvSpPr>
        <p:spPr>
          <a:xfrm rot="5400000">
            <a:off x="544473" y="1556427"/>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8"/>
          <p:cNvSpPr txBox="1"/>
          <p:nvPr/>
        </p:nvSpPr>
        <p:spPr>
          <a:xfrm>
            <a:off x="4025375" y="4734314"/>
            <a:ext cx="2685900" cy="7083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00000"/>
              </a:lnSpc>
              <a:spcBef>
                <a:spcPts val="0"/>
              </a:spcBef>
              <a:spcAft>
                <a:spcPts val="0"/>
              </a:spcAft>
              <a:buClr>
                <a:srgbClr val="000000"/>
              </a:buClr>
              <a:buSzPts val="1200"/>
              <a:buFont typeface="Mada"/>
              <a:buChar char="●"/>
            </a:pPr>
            <a:r>
              <a:rPr b="0" i="0" lang="en-GB" sz="1200" u="none" cap="none" strike="noStrike">
                <a:solidFill>
                  <a:srgbClr val="000000"/>
                </a:solidFill>
                <a:latin typeface="Mada"/>
                <a:ea typeface="Mada"/>
                <a:cs typeface="Mada"/>
                <a:sym typeface="Mada"/>
              </a:rPr>
              <a:t>This is an abdominal X Ray.</a:t>
            </a:r>
            <a:endParaRPr b="0"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000000"/>
              </a:buClr>
              <a:buSzPts val="1200"/>
              <a:buFont typeface="Mada"/>
              <a:buChar char="●"/>
            </a:pPr>
            <a:r>
              <a:rPr lang="en-GB" sz="1200">
                <a:latin typeface="Mada"/>
                <a:ea typeface="Mada"/>
                <a:cs typeface="Mada"/>
                <a:sym typeface="Mada"/>
              </a:rPr>
              <a:t>You </a:t>
            </a:r>
            <a:r>
              <a:rPr b="1" lang="en-GB" sz="1200">
                <a:latin typeface="Mada"/>
                <a:ea typeface="Mada"/>
                <a:cs typeface="Mada"/>
                <a:sym typeface="Mada"/>
              </a:rPr>
              <a:t>can’t</a:t>
            </a:r>
            <a:r>
              <a:rPr lang="en-GB" sz="1200">
                <a:latin typeface="Mada"/>
                <a:ea typeface="Mada"/>
                <a:cs typeface="Mada"/>
                <a:sym typeface="Mada"/>
              </a:rPr>
              <a:t> </a:t>
            </a:r>
            <a:r>
              <a:rPr b="0" i="0" lang="en-GB" sz="1200" u="none" cap="none" strike="noStrike">
                <a:solidFill>
                  <a:srgbClr val="000000"/>
                </a:solidFill>
                <a:latin typeface="Mada"/>
                <a:ea typeface="Mada"/>
                <a:cs typeface="Mada"/>
                <a:sym typeface="Mada"/>
              </a:rPr>
              <a:t>Determine the location of Radiopaque stones.</a:t>
            </a:r>
            <a:endParaRPr b="0" i="0" sz="1200" u="none" cap="none" strike="noStrike">
              <a:solidFill>
                <a:srgbClr val="000000"/>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Same area as gallbladder</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90% of kidney stones are radiopaque</a:t>
            </a:r>
            <a:endParaRPr sz="1200">
              <a:solidFill>
                <a:srgbClr val="6AA84F"/>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In comparison, 90% of gallbladder stones are radiolucent</a:t>
            </a:r>
            <a:endParaRPr sz="1200">
              <a:solidFill>
                <a:srgbClr val="6AA84F"/>
              </a:solidFill>
              <a:latin typeface="Mada"/>
              <a:ea typeface="Mada"/>
              <a:cs typeface="Mada"/>
              <a:sym typeface="Mada"/>
            </a:endParaRPr>
          </a:p>
        </p:txBody>
      </p:sp>
      <p:sp>
        <p:nvSpPr>
          <p:cNvPr id="280" name="Google Shape;280;p18"/>
          <p:cNvSpPr/>
          <p:nvPr/>
        </p:nvSpPr>
        <p:spPr>
          <a:xfrm>
            <a:off x="1118600" y="4021864"/>
            <a:ext cx="2817300" cy="61134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81" name="Google Shape;281;p18"/>
          <p:cNvCxnSpPr/>
          <p:nvPr/>
        </p:nvCxnSpPr>
        <p:spPr>
          <a:xfrm>
            <a:off x="3935909" y="4723714"/>
            <a:ext cx="705900" cy="0"/>
          </a:xfrm>
          <a:prstGeom prst="straightConnector1">
            <a:avLst/>
          </a:prstGeom>
          <a:noFill/>
          <a:ln cap="flat" cmpd="sng" w="19050">
            <a:solidFill>
              <a:srgbClr val="83C5BE"/>
            </a:solidFill>
            <a:prstDash val="solid"/>
            <a:round/>
            <a:headEnd len="med" w="med" type="none"/>
            <a:tailEnd len="med" w="med" type="oval"/>
          </a:ln>
        </p:spPr>
      </p:cxnSp>
      <p:sp>
        <p:nvSpPr>
          <p:cNvPr id="282" name="Google Shape;282;p18"/>
          <p:cNvSpPr txBox="1"/>
          <p:nvPr/>
        </p:nvSpPr>
        <p:spPr>
          <a:xfrm>
            <a:off x="3995550" y="3978064"/>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Kidney, ureter, bladder (KUB) </a:t>
            </a:r>
            <a:r>
              <a:rPr b="1" lang="en-GB" sz="1800">
                <a:solidFill>
                  <a:srgbClr val="006D77"/>
                </a:solidFill>
                <a:highlight>
                  <a:srgbClr val="EDF9F9"/>
                </a:highlight>
                <a:latin typeface="Lora"/>
                <a:ea typeface="Lora"/>
                <a:cs typeface="Lora"/>
                <a:sym typeface="Lora"/>
              </a:rPr>
              <a:t>X-Ray</a:t>
            </a:r>
            <a:r>
              <a:rPr b="1" lang="en-GB" sz="1800">
                <a:solidFill>
                  <a:srgbClr val="006D77"/>
                </a:solidFill>
                <a:highlight>
                  <a:srgbClr val="EDF9F9"/>
                </a:highlight>
                <a:latin typeface="Lora"/>
                <a:ea typeface="Lora"/>
                <a:cs typeface="Lora"/>
                <a:sym typeface="Lora"/>
              </a:rPr>
              <a:t> </a:t>
            </a:r>
            <a:endParaRPr b="1" i="0" sz="1800" u="none" cap="none" strike="noStrike">
              <a:solidFill>
                <a:srgbClr val="006D77"/>
              </a:solidFill>
              <a:highlight>
                <a:srgbClr val="EDF9F9"/>
              </a:highlight>
              <a:latin typeface="Lora"/>
              <a:ea typeface="Lora"/>
              <a:cs typeface="Lora"/>
              <a:sym typeface="Lora"/>
            </a:endParaRPr>
          </a:p>
        </p:txBody>
      </p:sp>
      <p:pic>
        <p:nvPicPr>
          <p:cNvPr id="283" name="Google Shape;283;p18"/>
          <p:cNvPicPr preferRelativeResize="0"/>
          <p:nvPr/>
        </p:nvPicPr>
        <p:blipFill>
          <a:blip r:embed="rId3">
            <a:alphaModFix/>
          </a:blip>
          <a:stretch>
            <a:fillRect/>
          </a:stretch>
        </p:blipFill>
        <p:spPr>
          <a:xfrm>
            <a:off x="1455717" y="4381540"/>
            <a:ext cx="1125864" cy="1299075"/>
          </a:xfrm>
          <a:prstGeom prst="rect">
            <a:avLst/>
          </a:prstGeom>
          <a:noFill/>
          <a:ln>
            <a:noFill/>
          </a:ln>
        </p:spPr>
      </p:pic>
      <p:pic>
        <p:nvPicPr>
          <p:cNvPr id="284" name="Google Shape;284;p18"/>
          <p:cNvPicPr preferRelativeResize="0"/>
          <p:nvPr/>
        </p:nvPicPr>
        <p:blipFill>
          <a:blip r:embed="rId4">
            <a:alphaModFix/>
          </a:blip>
          <a:stretch>
            <a:fillRect/>
          </a:stretch>
        </p:blipFill>
        <p:spPr>
          <a:xfrm>
            <a:off x="2581593" y="4381526"/>
            <a:ext cx="1017195" cy="1299100"/>
          </a:xfrm>
          <a:prstGeom prst="rect">
            <a:avLst/>
          </a:prstGeom>
          <a:noFill/>
          <a:ln>
            <a:noFill/>
          </a:ln>
        </p:spPr>
      </p:pic>
      <p:cxnSp>
        <p:nvCxnSpPr>
          <p:cNvPr id="285" name="Google Shape;285;p18"/>
          <p:cNvCxnSpPr/>
          <p:nvPr/>
        </p:nvCxnSpPr>
        <p:spPr>
          <a:xfrm>
            <a:off x="3965734" y="7418089"/>
            <a:ext cx="705900" cy="0"/>
          </a:xfrm>
          <a:prstGeom prst="straightConnector1">
            <a:avLst/>
          </a:prstGeom>
          <a:noFill/>
          <a:ln cap="flat" cmpd="sng" w="19050">
            <a:solidFill>
              <a:srgbClr val="83C5BE"/>
            </a:solidFill>
            <a:prstDash val="solid"/>
            <a:round/>
            <a:headEnd len="med" w="med" type="none"/>
            <a:tailEnd len="med" w="med" type="oval"/>
          </a:ln>
        </p:spPr>
      </p:cxnSp>
      <p:sp>
        <p:nvSpPr>
          <p:cNvPr id="286" name="Google Shape;286;p18"/>
          <p:cNvSpPr txBox="1"/>
          <p:nvPr/>
        </p:nvSpPr>
        <p:spPr>
          <a:xfrm>
            <a:off x="4025377" y="6977239"/>
            <a:ext cx="24678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Renal U/S (RUS)</a:t>
            </a:r>
            <a:endParaRPr b="1" i="0" sz="1800" u="none" cap="none" strike="noStrike">
              <a:solidFill>
                <a:srgbClr val="006D77"/>
              </a:solidFill>
              <a:highlight>
                <a:srgbClr val="EDF9F9"/>
              </a:highlight>
              <a:latin typeface="Lora"/>
              <a:ea typeface="Lora"/>
              <a:cs typeface="Lora"/>
              <a:sym typeface="Lora"/>
            </a:endParaRPr>
          </a:p>
        </p:txBody>
      </p:sp>
      <p:pic>
        <p:nvPicPr>
          <p:cNvPr id="287" name="Google Shape;287;p18"/>
          <p:cNvPicPr preferRelativeResize="0"/>
          <p:nvPr/>
        </p:nvPicPr>
        <p:blipFill>
          <a:blip r:embed="rId5">
            <a:alphaModFix/>
          </a:blip>
          <a:stretch>
            <a:fillRect/>
          </a:stretch>
        </p:blipFill>
        <p:spPr>
          <a:xfrm>
            <a:off x="1455723" y="6520050"/>
            <a:ext cx="2143050" cy="1551739"/>
          </a:xfrm>
          <a:prstGeom prst="rect">
            <a:avLst/>
          </a:prstGeom>
          <a:noFill/>
          <a:ln>
            <a:noFill/>
          </a:ln>
        </p:spPr>
      </p:pic>
      <p:sp>
        <p:nvSpPr>
          <p:cNvPr id="288" name="Google Shape;288;p18"/>
          <p:cNvSpPr txBox="1"/>
          <p:nvPr/>
        </p:nvSpPr>
        <p:spPr>
          <a:xfrm>
            <a:off x="4025375" y="7445286"/>
            <a:ext cx="2685900" cy="59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Hyperechogenic area</a:t>
            </a:r>
            <a:r>
              <a:rPr lang="en-GB" sz="1200">
                <a:solidFill>
                  <a:srgbClr val="6AA84F"/>
                </a:solidFill>
                <a:latin typeface="Mada"/>
                <a:ea typeface="Mada"/>
                <a:cs typeface="Mada"/>
                <a:sym typeface="Mada"/>
              </a:rPr>
              <a:t> with </a:t>
            </a:r>
            <a:r>
              <a:rPr b="1" lang="en-GB" sz="1200">
                <a:solidFill>
                  <a:srgbClr val="6AA84F"/>
                </a:solidFill>
                <a:latin typeface="Mada"/>
                <a:ea typeface="Mada"/>
                <a:cs typeface="Mada"/>
                <a:sym typeface="Mada"/>
              </a:rPr>
              <a:t>Acoustic shadow </a:t>
            </a:r>
            <a:r>
              <a:rPr lang="en-GB" sz="1200">
                <a:solidFill>
                  <a:srgbClr val="6AA84F"/>
                </a:solidFill>
                <a:latin typeface="Mada"/>
                <a:ea typeface="Mada"/>
                <a:cs typeface="Mada"/>
                <a:sym typeface="Mada"/>
              </a:rPr>
              <a:t>indicate stones.</a:t>
            </a:r>
            <a:endParaRPr sz="1200">
              <a:solidFill>
                <a:srgbClr val="6AA84F"/>
              </a:solidFill>
              <a:latin typeface="Mada"/>
              <a:ea typeface="Mada"/>
              <a:cs typeface="Mada"/>
              <a:sym typeface="Mada"/>
            </a:endParaRPr>
          </a:p>
        </p:txBody>
      </p:sp>
      <p:pic>
        <p:nvPicPr>
          <p:cNvPr id="289" name="Google Shape;289;p18"/>
          <p:cNvPicPr preferRelativeResize="0"/>
          <p:nvPr/>
        </p:nvPicPr>
        <p:blipFill rotWithShape="1">
          <a:blip r:embed="rId6">
            <a:alphaModFix/>
          </a:blip>
          <a:srcRect b="0" l="0" r="0" t="0"/>
          <a:stretch/>
        </p:blipFill>
        <p:spPr>
          <a:xfrm>
            <a:off x="1455725" y="8911217"/>
            <a:ext cx="2143051" cy="846624"/>
          </a:xfrm>
          <a:prstGeom prst="rect">
            <a:avLst/>
          </a:prstGeom>
          <a:noFill/>
          <a:ln>
            <a:noFill/>
          </a:ln>
        </p:spPr>
      </p:pic>
      <p:cxnSp>
        <p:nvCxnSpPr>
          <p:cNvPr id="290" name="Google Shape;290;p18"/>
          <p:cNvCxnSpPr/>
          <p:nvPr/>
        </p:nvCxnSpPr>
        <p:spPr>
          <a:xfrm>
            <a:off x="3935909" y="9091614"/>
            <a:ext cx="705900" cy="0"/>
          </a:xfrm>
          <a:prstGeom prst="straightConnector1">
            <a:avLst/>
          </a:prstGeom>
          <a:noFill/>
          <a:ln cap="flat" cmpd="sng" w="19050">
            <a:solidFill>
              <a:srgbClr val="83C5BE"/>
            </a:solidFill>
            <a:prstDash val="solid"/>
            <a:round/>
            <a:headEnd len="med" w="med" type="none"/>
            <a:tailEnd len="med" w="med" type="oval"/>
          </a:ln>
        </p:spPr>
      </p:cxnSp>
      <p:sp>
        <p:nvSpPr>
          <p:cNvPr id="291" name="Google Shape;291;p18"/>
          <p:cNvSpPr txBox="1"/>
          <p:nvPr/>
        </p:nvSpPr>
        <p:spPr>
          <a:xfrm>
            <a:off x="3995552" y="8345964"/>
            <a:ext cx="24678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Intravenous urography (IVU)</a:t>
            </a:r>
            <a:endParaRPr b="1" i="0" sz="1800" u="none" cap="none" strike="noStrike">
              <a:solidFill>
                <a:srgbClr val="006D77"/>
              </a:solidFill>
              <a:highlight>
                <a:srgbClr val="EDF9F9"/>
              </a:highlight>
              <a:latin typeface="Lora"/>
              <a:ea typeface="Lora"/>
              <a:cs typeface="Lora"/>
              <a:sym typeface="Lora"/>
            </a:endParaRPr>
          </a:p>
        </p:txBody>
      </p:sp>
      <p:sp>
        <p:nvSpPr>
          <p:cNvPr id="292" name="Google Shape;292;p18"/>
          <p:cNvSpPr txBox="1"/>
          <p:nvPr/>
        </p:nvSpPr>
        <p:spPr>
          <a:xfrm>
            <a:off x="4025375" y="9214402"/>
            <a:ext cx="2685900" cy="59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You can see the stones blocking the ureter</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Not used anymore because the contrast is nephrotoxic.</a:t>
            </a:r>
            <a:endParaRPr sz="1200">
              <a:solidFill>
                <a:srgbClr val="6AA84F"/>
              </a:solidFill>
              <a:latin typeface="Mada"/>
              <a:ea typeface="Mada"/>
              <a:cs typeface="Mada"/>
              <a:sym typeface="Mada"/>
            </a:endParaRPr>
          </a:p>
        </p:txBody>
      </p:sp>
      <p:sp>
        <p:nvSpPr>
          <p:cNvPr id="293" name="Google Shape;293;p18"/>
          <p:cNvSpPr/>
          <p:nvPr/>
        </p:nvSpPr>
        <p:spPr>
          <a:xfrm>
            <a:off x="2889825" y="4677264"/>
            <a:ext cx="133800" cy="1401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8"/>
          <p:cNvSpPr/>
          <p:nvPr/>
        </p:nvSpPr>
        <p:spPr>
          <a:xfrm>
            <a:off x="1995525" y="7481439"/>
            <a:ext cx="219300" cy="447000"/>
          </a:xfrm>
          <a:prstGeom prst="ellipse">
            <a:avLst/>
          </a:prstGeom>
          <a:no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8"/>
          <p:cNvSpPr/>
          <p:nvPr/>
        </p:nvSpPr>
        <p:spPr>
          <a:xfrm>
            <a:off x="1256861" y="3218004"/>
            <a:ext cx="213300" cy="192300"/>
          </a:xfrm>
          <a:prstGeom prst="star5">
            <a:avLst>
              <a:gd fmla="val 19098" name="adj"/>
              <a:gd fmla="val 105146" name="hf"/>
              <a:gd fmla="val 110557" name="vf"/>
            </a:avLst>
          </a:prstGeom>
          <a:solidFill>
            <a:srgbClr val="F1C232"/>
          </a:solidFill>
          <a:ln cap="flat" cmpd="sng" w="9525">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9"/>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19"/>
          <p:cNvSpPr/>
          <p:nvPr/>
        </p:nvSpPr>
        <p:spPr>
          <a:xfrm>
            <a:off x="1122400" y="1484900"/>
            <a:ext cx="2817300" cy="43548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02" name="Google Shape;302;p19"/>
          <p:cNvCxnSpPr/>
          <p:nvPr/>
        </p:nvCxnSpPr>
        <p:spPr>
          <a:xfrm>
            <a:off x="3939709" y="1958150"/>
            <a:ext cx="705900" cy="0"/>
          </a:xfrm>
          <a:prstGeom prst="straightConnector1">
            <a:avLst/>
          </a:prstGeom>
          <a:noFill/>
          <a:ln cap="flat" cmpd="sng" w="19050">
            <a:solidFill>
              <a:srgbClr val="83C5BE"/>
            </a:solidFill>
            <a:prstDash val="solid"/>
            <a:round/>
            <a:headEnd len="med" w="med" type="none"/>
            <a:tailEnd len="med" w="med" type="oval"/>
          </a:ln>
        </p:spPr>
      </p:cxnSp>
      <p:sp>
        <p:nvSpPr>
          <p:cNvPr id="303" name="Google Shape;303;p19"/>
          <p:cNvSpPr txBox="1"/>
          <p:nvPr/>
        </p:nvSpPr>
        <p:spPr>
          <a:xfrm>
            <a:off x="4015900" y="1232975"/>
            <a:ext cx="29334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Helical </a:t>
            </a:r>
            <a:r>
              <a:rPr b="1" lang="en-GB" sz="1100">
                <a:solidFill>
                  <a:srgbClr val="006D77"/>
                </a:solidFill>
                <a:highlight>
                  <a:srgbClr val="EDF9F9"/>
                </a:highlight>
                <a:latin typeface="Lora"/>
                <a:ea typeface="Lora"/>
                <a:cs typeface="Lora"/>
                <a:sym typeface="Lora"/>
              </a:rPr>
              <a:t>-spiral-</a:t>
            </a:r>
            <a:r>
              <a:rPr b="1" lang="en-GB" sz="1800">
                <a:solidFill>
                  <a:srgbClr val="006D77"/>
                </a:solidFill>
                <a:highlight>
                  <a:srgbClr val="EDF9F9"/>
                </a:highlight>
                <a:latin typeface="Lora"/>
                <a:ea typeface="Lora"/>
                <a:cs typeface="Lora"/>
                <a:sym typeface="Lora"/>
              </a:rPr>
              <a:t> CT-scan </a:t>
            </a:r>
            <a:r>
              <a:rPr b="1" lang="en-GB" sz="1800" u="sng">
                <a:solidFill>
                  <a:srgbClr val="006D77"/>
                </a:solidFill>
                <a:highlight>
                  <a:srgbClr val="EDF9F9"/>
                </a:highlight>
                <a:latin typeface="Lora"/>
                <a:ea typeface="Lora"/>
                <a:cs typeface="Lora"/>
                <a:sym typeface="Lora"/>
              </a:rPr>
              <a:t>without</a:t>
            </a:r>
            <a:r>
              <a:rPr b="1" lang="en-GB" sz="1800">
                <a:solidFill>
                  <a:srgbClr val="006D77"/>
                </a:solidFill>
                <a:highlight>
                  <a:srgbClr val="EDF9F9"/>
                </a:highlight>
                <a:latin typeface="Lora"/>
                <a:ea typeface="Lora"/>
                <a:cs typeface="Lora"/>
                <a:sym typeface="Lora"/>
              </a:rPr>
              <a:t> contrast</a:t>
            </a:r>
            <a:endParaRPr b="1" i="0" sz="1800" u="none" cap="none" strike="noStrike">
              <a:solidFill>
                <a:srgbClr val="006D77"/>
              </a:solidFill>
              <a:highlight>
                <a:srgbClr val="EDF9F9"/>
              </a:highlight>
              <a:latin typeface="Lora"/>
              <a:ea typeface="Lora"/>
              <a:cs typeface="Lora"/>
              <a:sym typeface="Lora"/>
            </a:endParaRPr>
          </a:p>
        </p:txBody>
      </p:sp>
      <p:cxnSp>
        <p:nvCxnSpPr>
          <p:cNvPr id="304" name="Google Shape;304;p19"/>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305" name="Google Shape;305;p19"/>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Renal colics</a:t>
            </a:r>
            <a:endParaRPr b="1" i="0" sz="2200" u="none" cap="none" strike="noStrike">
              <a:solidFill>
                <a:srgbClr val="006D77"/>
              </a:solidFill>
              <a:highlight>
                <a:srgbClr val="EDF9F9"/>
              </a:highlight>
              <a:latin typeface="Lora"/>
              <a:ea typeface="Lora"/>
              <a:cs typeface="Lora"/>
              <a:sym typeface="Lora"/>
            </a:endParaRPr>
          </a:p>
        </p:txBody>
      </p:sp>
      <p:pic>
        <p:nvPicPr>
          <p:cNvPr id="306" name="Google Shape;306;p19"/>
          <p:cNvPicPr preferRelativeResize="0"/>
          <p:nvPr/>
        </p:nvPicPr>
        <p:blipFill>
          <a:blip r:embed="rId3">
            <a:alphaModFix/>
          </a:blip>
          <a:stretch>
            <a:fillRect/>
          </a:stretch>
        </p:blipFill>
        <p:spPr>
          <a:xfrm>
            <a:off x="1370286" y="3252650"/>
            <a:ext cx="1148925" cy="1148925"/>
          </a:xfrm>
          <a:prstGeom prst="rect">
            <a:avLst/>
          </a:prstGeom>
          <a:noFill/>
          <a:ln>
            <a:noFill/>
          </a:ln>
        </p:spPr>
      </p:pic>
      <p:pic>
        <p:nvPicPr>
          <p:cNvPr id="307" name="Google Shape;307;p19"/>
          <p:cNvPicPr preferRelativeResize="0"/>
          <p:nvPr/>
        </p:nvPicPr>
        <p:blipFill>
          <a:blip r:embed="rId4">
            <a:alphaModFix/>
          </a:blip>
          <a:stretch>
            <a:fillRect/>
          </a:stretch>
        </p:blipFill>
        <p:spPr>
          <a:xfrm>
            <a:off x="1907475" y="1805750"/>
            <a:ext cx="1400401" cy="1400399"/>
          </a:xfrm>
          <a:prstGeom prst="rect">
            <a:avLst/>
          </a:prstGeom>
          <a:noFill/>
          <a:ln>
            <a:noFill/>
          </a:ln>
        </p:spPr>
      </p:pic>
      <p:pic>
        <p:nvPicPr>
          <p:cNvPr id="308" name="Google Shape;308;p19"/>
          <p:cNvPicPr preferRelativeResize="0"/>
          <p:nvPr/>
        </p:nvPicPr>
        <p:blipFill>
          <a:blip r:embed="rId5">
            <a:alphaModFix/>
          </a:blip>
          <a:stretch>
            <a:fillRect/>
          </a:stretch>
        </p:blipFill>
        <p:spPr>
          <a:xfrm>
            <a:off x="2519211" y="3252650"/>
            <a:ext cx="1148925" cy="1148925"/>
          </a:xfrm>
          <a:prstGeom prst="rect">
            <a:avLst/>
          </a:prstGeom>
          <a:noFill/>
          <a:ln>
            <a:noFill/>
          </a:ln>
        </p:spPr>
      </p:pic>
      <p:sp>
        <p:nvSpPr>
          <p:cNvPr id="309" name="Google Shape;309;p19"/>
          <p:cNvSpPr txBox="1"/>
          <p:nvPr/>
        </p:nvSpPr>
        <p:spPr>
          <a:xfrm>
            <a:off x="3912650" y="2076800"/>
            <a:ext cx="3440100" cy="591900"/>
          </a:xfrm>
          <a:prstGeom prst="rect">
            <a:avLst/>
          </a:prstGeom>
          <a:noFill/>
          <a:ln>
            <a:noFill/>
          </a:ln>
        </p:spPr>
        <p:txBody>
          <a:bodyPr anchorCtr="0" anchor="t" bIns="91425" lIns="91425" spcFirstLastPara="1" rIns="91425" wrap="square" tIns="91425">
            <a:noAutofit/>
          </a:bodyPr>
          <a:lstStyle/>
          <a:p>
            <a:pPr indent="-311150" lvl="0" marL="457200" rtl="0" algn="l">
              <a:spcBef>
                <a:spcPts val="0"/>
              </a:spcBef>
              <a:spcAft>
                <a:spcPts val="0"/>
              </a:spcAft>
              <a:buClr>
                <a:schemeClr val="dk1"/>
              </a:buClr>
              <a:buSzPts val="1300"/>
              <a:buFont typeface="Mada"/>
              <a:buChar char="●"/>
            </a:pPr>
            <a:r>
              <a:rPr lang="en-GB" sz="1300" u="sng">
                <a:latin typeface="Mada"/>
                <a:ea typeface="Mada"/>
                <a:cs typeface="Mada"/>
                <a:sym typeface="Mada"/>
              </a:rPr>
              <a:t>T</a:t>
            </a:r>
            <a:r>
              <a:rPr lang="en-GB" sz="1200" u="sng">
                <a:latin typeface="Mada"/>
                <a:ea typeface="Mada"/>
                <a:cs typeface="Mada"/>
                <a:sym typeface="Mada"/>
              </a:rPr>
              <a:t>he gold standard</a:t>
            </a:r>
            <a:r>
              <a:rPr lang="en-GB" sz="1200" u="sng">
                <a:solidFill>
                  <a:srgbClr val="F1C232"/>
                </a:solidFill>
                <a:latin typeface="Mada"/>
                <a:ea typeface="Mada"/>
                <a:cs typeface="Mada"/>
                <a:sym typeface="Mada"/>
              </a:rPr>
              <a:t> </a:t>
            </a:r>
            <a:r>
              <a:rPr b="1" lang="en-GB" sz="1200" u="sng">
                <a:solidFill>
                  <a:srgbClr val="F1C232"/>
                </a:solidFill>
                <a:latin typeface="Mada"/>
                <a:ea typeface="Mada"/>
                <a:cs typeface="Mada"/>
                <a:sym typeface="Mada"/>
              </a:rPr>
              <a:t>the best radiological investigation in renal colic</a:t>
            </a:r>
            <a:r>
              <a:rPr b="1" lang="en-GB" sz="1200">
                <a:solidFill>
                  <a:schemeClr val="dk1"/>
                </a:solidFill>
                <a:latin typeface="Mada"/>
                <a:ea typeface="Mada"/>
                <a:cs typeface="Mada"/>
                <a:sym typeface="Mada"/>
              </a:rPr>
              <a:t>.</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Greater specificity (95%) and sensitivity (97%).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Can identify other non-stone causes of flank pain.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No need for contrast administration. </a:t>
            </a:r>
            <a:endParaRPr b="1"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Faster, taking just a few minutes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The cost of CTU is almost equivalent to that of IVU.</a:t>
            </a:r>
            <a:endParaRPr sz="1200">
              <a:solidFill>
                <a:schemeClr val="dk1"/>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You can determine the location of the stone</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Picture A&amp;C = renal pelvis stones</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Picture B = renal stone</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Pregnant? do MRI</a:t>
            </a:r>
            <a:endParaRPr sz="1200">
              <a:solidFill>
                <a:srgbClr val="6AA84F"/>
              </a:solidFill>
              <a:latin typeface="Mada"/>
              <a:ea typeface="Mada"/>
              <a:cs typeface="Mada"/>
              <a:sym typeface="Mada"/>
            </a:endParaRPr>
          </a:p>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Picture D = small stone in the distal ureter which lead to hydronephrosis</a:t>
            </a:r>
            <a:endParaRPr sz="1200">
              <a:solidFill>
                <a:srgbClr val="6AA84F"/>
              </a:solidFill>
              <a:latin typeface="Mada"/>
              <a:ea typeface="Mada"/>
              <a:cs typeface="Mada"/>
              <a:sym typeface="Mada"/>
            </a:endParaRPr>
          </a:p>
        </p:txBody>
      </p:sp>
      <p:sp>
        <p:nvSpPr>
          <p:cNvPr id="310" name="Google Shape;310;p19"/>
          <p:cNvSpPr/>
          <p:nvPr/>
        </p:nvSpPr>
        <p:spPr>
          <a:xfrm>
            <a:off x="506300" y="6707425"/>
            <a:ext cx="6606900" cy="35337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19"/>
          <p:cNvSpPr/>
          <p:nvPr/>
        </p:nvSpPr>
        <p:spPr>
          <a:xfrm>
            <a:off x="602100" y="6951949"/>
            <a:ext cx="6463200" cy="12990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200"/>
              <a:buFont typeface="Mada"/>
              <a:buNone/>
            </a:pPr>
            <a:r>
              <a:t/>
            </a:r>
            <a:endParaRPr b="0" i="0" sz="1400" u="none" cap="none" strike="noStrike">
              <a:solidFill>
                <a:srgbClr val="0C0C0C"/>
              </a:solidFill>
              <a:latin typeface="Arial"/>
              <a:ea typeface="Arial"/>
              <a:cs typeface="Arial"/>
              <a:sym typeface="Arial"/>
            </a:endParaRPr>
          </a:p>
        </p:txBody>
      </p:sp>
      <p:sp>
        <p:nvSpPr>
          <p:cNvPr id="312" name="Google Shape;312;p19"/>
          <p:cNvSpPr txBox="1"/>
          <p:nvPr/>
        </p:nvSpPr>
        <p:spPr>
          <a:xfrm>
            <a:off x="1854118" y="6452324"/>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Management (Medical or surgical)</a:t>
            </a:r>
            <a:endParaRPr/>
          </a:p>
        </p:txBody>
      </p:sp>
      <p:sp>
        <p:nvSpPr>
          <p:cNvPr id="313" name="Google Shape;313;p19"/>
          <p:cNvSpPr txBox="1"/>
          <p:nvPr/>
        </p:nvSpPr>
        <p:spPr>
          <a:xfrm>
            <a:off x="476345" y="6438130"/>
            <a:ext cx="1400400" cy="66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lang="en-GB" sz="4800">
                <a:solidFill>
                  <a:srgbClr val="FFDDD2"/>
                </a:solidFill>
                <a:latin typeface="Patrick Hand"/>
                <a:ea typeface="Patrick Hand"/>
                <a:cs typeface="Patrick Hand"/>
                <a:sym typeface="Patrick Hand"/>
              </a:rPr>
              <a:t>05</a:t>
            </a:r>
            <a:endParaRPr b="0" i="0" sz="4800" u="none" cap="none" strike="noStrike">
              <a:solidFill>
                <a:srgbClr val="FFDDD2"/>
              </a:solidFill>
              <a:latin typeface="Patrick Hand"/>
              <a:ea typeface="Patrick Hand"/>
              <a:cs typeface="Patrick Hand"/>
              <a:sym typeface="Patrick Hand"/>
            </a:endParaRPr>
          </a:p>
        </p:txBody>
      </p:sp>
      <p:sp>
        <p:nvSpPr>
          <p:cNvPr id="314" name="Google Shape;314;p19"/>
          <p:cNvSpPr/>
          <p:nvPr/>
        </p:nvSpPr>
        <p:spPr>
          <a:xfrm rot="-5400000">
            <a:off x="1660530" y="6584511"/>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19"/>
          <p:cNvSpPr/>
          <p:nvPr/>
        </p:nvSpPr>
        <p:spPr>
          <a:xfrm rot="-5400000">
            <a:off x="1608830" y="6784130"/>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19"/>
          <p:cNvSpPr/>
          <p:nvPr/>
        </p:nvSpPr>
        <p:spPr>
          <a:xfrm rot="-5400000">
            <a:off x="1604538" y="6485224"/>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19"/>
          <p:cNvSpPr/>
          <p:nvPr/>
        </p:nvSpPr>
        <p:spPr>
          <a:xfrm rot="5400000">
            <a:off x="659949" y="6602852"/>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19"/>
          <p:cNvSpPr/>
          <p:nvPr/>
        </p:nvSpPr>
        <p:spPr>
          <a:xfrm rot="5400000">
            <a:off x="666354" y="6490985"/>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19"/>
          <p:cNvSpPr/>
          <p:nvPr/>
        </p:nvSpPr>
        <p:spPr>
          <a:xfrm rot="5400000">
            <a:off x="666548" y="6774277"/>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0" name="Google Shape;320;p19"/>
          <p:cNvPicPr preferRelativeResize="0"/>
          <p:nvPr/>
        </p:nvPicPr>
        <p:blipFill>
          <a:blip r:embed="rId6">
            <a:alphaModFix/>
          </a:blip>
          <a:stretch>
            <a:fillRect/>
          </a:stretch>
        </p:blipFill>
        <p:spPr>
          <a:xfrm>
            <a:off x="2476351" y="7138055"/>
            <a:ext cx="314325" cy="304800"/>
          </a:xfrm>
          <a:prstGeom prst="rect">
            <a:avLst/>
          </a:prstGeom>
          <a:noFill/>
          <a:ln>
            <a:noFill/>
          </a:ln>
        </p:spPr>
      </p:pic>
      <p:pic>
        <p:nvPicPr>
          <p:cNvPr id="321" name="Google Shape;321;p19"/>
          <p:cNvPicPr preferRelativeResize="0"/>
          <p:nvPr/>
        </p:nvPicPr>
        <p:blipFill>
          <a:blip r:embed="rId7">
            <a:alphaModFix/>
          </a:blip>
          <a:stretch>
            <a:fillRect/>
          </a:stretch>
        </p:blipFill>
        <p:spPr>
          <a:xfrm>
            <a:off x="893800" y="7158550"/>
            <a:ext cx="485775" cy="361950"/>
          </a:xfrm>
          <a:prstGeom prst="rect">
            <a:avLst/>
          </a:prstGeom>
          <a:noFill/>
          <a:ln>
            <a:noFill/>
          </a:ln>
        </p:spPr>
      </p:pic>
      <p:sp>
        <p:nvSpPr>
          <p:cNvPr id="322" name="Google Shape;322;p19"/>
          <p:cNvSpPr txBox="1"/>
          <p:nvPr/>
        </p:nvSpPr>
        <p:spPr>
          <a:xfrm>
            <a:off x="1424800" y="7102850"/>
            <a:ext cx="11490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Medical</a:t>
            </a:r>
            <a:endParaRPr/>
          </a:p>
        </p:txBody>
      </p:sp>
      <p:sp>
        <p:nvSpPr>
          <p:cNvPr id="323" name="Google Shape;323;p19"/>
          <p:cNvSpPr/>
          <p:nvPr/>
        </p:nvSpPr>
        <p:spPr>
          <a:xfrm>
            <a:off x="750350" y="7653975"/>
            <a:ext cx="6315000" cy="129900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SzPts val="1200"/>
              <a:buFont typeface="Mada"/>
              <a:buChar char="●"/>
            </a:pPr>
            <a:r>
              <a:rPr b="1" lang="en-GB" sz="1200">
                <a:solidFill>
                  <a:srgbClr val="0C0C0C"/>
                </a:solidFill>
                <a:latin typeface="Mada"/>
                <a:ea typeface="Mada"/>
                <a:cs typeface="Mada"/>
                <a:sym typeface="Mada"/>
              </a:rPr>
              <a:t>Hydration </a:t>
            </a:r>
            <a:r>
              <a:rPr lang="en-GB" sz="1200">
                <a:solidFill>
                  <a:srgbClr val="0C0C0C"/>
                </a:solidFill>
                <a:latin typeface="Mada"/>
                <a:ea typeface="Mada"/>
                <a:cs typeface="Mada"/>
                <a:sym typeface="Mada"/>
              </a:rPr>
              <a:t>(mainly drinking, or I.V if needed)</a:t>
            </a:r>
            <a:endParaRPr sz="1200">
              <a:solidFill>
                <a:srgbClr val="0C0C0C"/>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5mm Stone or less:</a:t>
            </a:r>
            <a:r>
              <a:rPr lang="en-GB" sz="1200">
                <a:solidFill>
                  <a:schemeClr val="dk1"/>
                </a:solidFill>
                <a:latin typeface="Mada"/>
                <a:ea typeface="Mada"/>
                <a:cs typeface="Mada"/>
                <a:sym typeface="Mada"/>
              </a:rPr>
              <a:t> ‘watchful waiting’ with analgesic supplements </a:t>
            </a:r>
            <a:r>
              <a:rPr lang="en-GB" sz="1200">
                <a:solidFill>
                  <a:srgbClr val="6AA84F"/>
                </a:solidFill>
                <a:latin typeface="Mada"/>
                <a:ea typeface="Mada"/>
                <a:cs typeface="Mada"/>
                <a:sym typeface="Mada"/>
              </a:rPr>
              <a:t>is the best approach</a:t>
            </a:r>
            <a:r>
              <a:rPr lang="en-GB" sz="1200">
                <a:solidFill>
                  <a:schemeClr val="dk1"/>
                </a:solidFill>
                <a:latin typeface="Mada"/>
                <a:ea typeface="Mada"/>
                <a:cs typeface="Mada"/>
                <a:sym typeface="Mada"/>
              </a:rPr>
              <a:t>; 95% of 5mm or less stones </a:t>
            </a:r>
            <a:r>
              <a:rPr b="1" lang="en-GB" sz="1200">
                <a:solidFill>
                  <a:schemeClr val="dk1"/>
                </a:solidFill>
                <a:latin typeface="Mada"/>
                <a:ea typeface="Mada"/>
                <a:cs typeface="Mada"/>
                <a:sym typeface="Mada"/>
              </a:rPr>
              <a:t>pass spontaneously</a:t>
            </a:r>
            <a:endParaRPr b="1" sz="1200">
              <a:solidFill>
                <a:schemeClr val="dk1"/>
              </a:solidFill>
              <a:latin typeface="Mada"/>
              <a:ea typeface="Mada"/>
              <a:cs typeface="Mada"/>
              <a:sym typeface="Mada"/>
            </a:endParaRPr>
          </a:p>
          <a:p>
            <a:pPr indent="-304800" lvl="0" marL="457200" marR="0" rtl="0" algn="l">
              <a:lnSpc>
                <a:spcPct val="100000"/>
              </a:lnSpc>
              <a:spcBef>
                <a:spcPts val="0"/>
              </a:spcBef>
              <a:spcAft>
                <a:spcPts val="0"/>
              </a:spcAft>
              <a:buClr>
                <a:srgbClr val="0C0C0C"/>
              </a:buClr>
              <a:buSzPts val="1200"/>
              <a:buFont typeface="Mada"/>
              <a:buChar char="●"/>
            </a:pPr>
            <a:r>
              <a:rPr b="1" lang="en-GB" sz="1200">
                <a:solidFill>
                  <a:srgbClr val="0C0C0C"/>
                </a:solidFill>
                <a:latin typeface="Mada"/>
                <a:ea typeface="Mada"/>
                <a:cs typeface="Mada"/>
                <a:sym typeface="Mada"/>
              </a:rPr>
              <a:t>Pain relievers</a:t>
            </a:r>
            <a:r>
              <a:rPr lang="en-GB" sz="1200">
                <a:solidFill>
                  <a:srgbClr val="0C0C0C"/>
                </a:solidFill>
                <a:latin typeface="Mada"/>
                <a:ea typeface="Mada"/>
                <a:cs typeface="Mada"/>
                <a:sym typeface="Mada"/>
              </a:rPr>
              <a:t> </a:t>
            </a:r>
            <a:r>
              <a:rPr lang="en-GB" sz="1200">
                <a:solidFill>
                  <a:srgbClr val="6AA84F"/>
                </a:solidFill>
                <a:latin typeface="Mada"/>
                <a:ea typeface="Mada"/>
                <a:cs typeface="Mada"/>
                <a:sym typeface="Mada"/>
              </a:rPr>
              <a:t>(Depending on the severity) </a:t>
            </a:r>
            <a:endParaRPr sz="1200">
              <a:solidFill>
                <a:srgbClr val="6AA84F"/>
              </a:solidFill>
              <a:latin typeface="Mada"/>
              <a:ea typeface="Mada"/>
              <a:cs typeface="Mada"/>
              <a:sym typeface="Mada"/>
            </a:endParaRPr>
          </a:p>
          <a:p>
            <a:pPr indent="-304800" lvl="1" marL="914400" rtl="0" algn="l">
              <a:lnSpc>
                <a:spcPct val="115000"/>
              </a:lnSpc>
              <a:spcBef>
                <a:spcPts val="0"/>
              </a:spcBef>
              <a:spcAft>
                <a:spcPts val="0"/>
              </a:spcAft>
              <a:buClr>
                <a:srgbClr val="0C0C0C"/>
              </a:buClr>
              <a:buSzPts val="1200"/>
              <a:buFont typeface="Mada"/>
              <a:buChar char="○"/>
            </a:pPr>
            <a:r>
              <a:rPr lang="en-GB" sz="1200">
                <a:solidFill>
                  <a:schemeClr val="dk1"/>
                </a:solidFill>
                <a:latin typeface="Mada"/>
                <a:ea typeface="Mada"/>
                <a:cs typeface="Mada"/>
                <a:sym typeface="Mada"/>
              </a:rPr>
              <a:t>NSAIDs. Paracetamol of mild, or stronger E.g. Brufen, voltaren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rgbClr val="0C0C0C"/>
              </a:buClr>
              <a:buSzPts val="1200"/>
              <a:buFont typeface="Mada"/>
              <a:buChar char="○"/>
            </a:pPr>
            <a:r>
              <a:rPr lang="en-GB" sz="1200">
                <a:solidFill>
                  <a:schemeClr val="dk1"/>
                </a:solidFill>
                <a:latin typeface="Mada"/>
                <a:ea typeface="Mada"/>
                <a:cs typeface="Mada"/>
                <a:sym typeface="Mada"/>
              </a:rPr>
              <a:t>Intramuscular or intravenous injection, by mouth, or per rectum.</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rgbClr val="0C0C0C"/>
              </a:buClr>
              <a:buSzPts val="1200"/>
              <a:buFont typeface="Mada"/>
              <a:buChar char="○"/>
            </a:pPr>
            <a:r>
              <a:rPr lang="en-GB" sz="1200">
                <a:solidFill>
                  <a:schemeClr val="dk1"/>
                </a:solidFill>
                <a:latin typeface="Mada"/>
                <a:ea typeface="Mada"/>
                <a:cs typeface="Mada"/>
                <a:sym typeface="Mada"/>
              </a:rPr>
              <a:t>+/- Opiate analgesics (pethidine or morphine).</a:t>
            </a:r>
            <a:endParaRPr sz="1200">
              <a:solidFill>
                <a:schemeClr val="dk1"/>
              </a:solidFill>
              <a:latin typeface="Mada"/>
              <a:ea typeface="Mada"/>
              <a:cs typeface="Mada"/>
              <a:sym typeface="Mada"/>
            </a:endParaRPr>
          </a:p>
          <a:p>
            <a:pPr indent="-304800" lvl="2" marL="1371600" rtl="0" algn="l">
              <a:lnSpc>
                <a:spcPct val="115000"/>
              </a:lnSpc>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Be careful some opiates addicts can come to ER and act for the sake of this</a:t>
            </a:r>
            <a:endParaRPr sz="1200">
              <a:solidFill>
                <a:srgbClr val="6AA84F"/>
              </a:solidFill>
              <a:latin typeface="Mada"/>
              <a:ea typeface="Mada"/>
              <a:cs typeface="Mada"/>
              <a:sym typeface="Mada"/>
            </a:endParaRPr>
          </a:p>
          <a:p>
            <a:pPr indent="-304800" lvl="0" marL="457200" rtl="0" algn="l">
              <a:spcBef>
                <a:spcPts val="0"/>
              </a:spcBef>
              <a:spcAft>
                <a:spcPts val="0"/>
              </a:spcAft>
              <a:buClr>
                <a:srgbClr val="0C0C0C"/>
              </a:buClr>
              <a:buSzPts val="1200"/>
              <a:buFont typeface="Mada"/>
              <a:buChar char="●"/>
            </a:pPr>
            <a:r>
              <a:rPr b="1" lang="en-GB" sz="1200">
                <a:solidFill>
                  <a:srgbClr val="0C0C0C"/>
                </a:solidFill>
                <a:latin typeface="Mada"/>
                <a:ea typeface="Mada"/>
                <a:cs typeface="Mada"/>
                <a:sym typeface="Mada"/>
              </a:rPr>
              <a:t>Alpha-blockers</a:t>
            </a:r>
            <a:r>
              <a:rPr lang="en-GB" sz="1200">
                <a:solidFill>
                  <a:srgbClr val="0C0C0C"/>
                </a:solidFill>
                <a:latin typeface="Mada"/>
                <a:ea typeface="Mada"/>
                <a:cs typeface="Mada"/>
                <a:sym typeface="Mada"/>
              </a:rPr>
              <a:t> </a:t>
            </a:r>
            <a:endParaRPr sz="1200">
              <a:solidFill>
                <a:srgbClr val="0C0C0C"/>
              </a:solidFill>
              <a:latin typeface="Mada"/>
              <a:ea typeface="Mada"/>
              <a:cs typeface="Mada"/>
              <a:sym typeface="Mada"/>
            </a:endParaRPr>
          </a:p>
          <a:p>
            <a:pPr indent="-304800" lvl="1" marL="9144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Help to relax smooth muscle of ureter “for ureter stones, not for kidney stones”</a:t>
            </a:r>
            <a:endParaRPr sz="1200">
              <a:solidFill>
                <a:srgbClr val="0C0C0C"/>
              </a:solidFill>
              <a:latin typeface="Mada"/>
              <a:ea typeface="Mada"/>
              <a:cs typeface="Mada"/>
              <a:sym typeface="Mada"/>
            </a:endParaRPr>
          </a:p>
          <a:p>
            <a:pPr indent="-304800" lvl="0" marL="457200" marR="0" rtl="0" algn="l">
              <a:lnSpc>
                <a:spcPct val="100000"/>
              </a:lnSpc>
              <a:spcBef>
                <a:spcPts val="0"/>
              </a:spcBef>
              <a:spcAft>
                <a:spcPts val="0"/>
              </a:spcAft>
              <a:buClr>
                <a:srgbClr val="6AA84F"/>
              </a:buClr>
              <a:buSzPts val="1200"/>
              <a:buFont typeface="Mada"/>
              <a:buChar char="●"/>
            </a:pPr>
            <a:r>
              <a:rPr b="1" lang="en-GB" sz="1200">
                <a:solidFill>
                  <a:srgbClr val="6AA84F"/>
                </a:solidFill>
                <a:latin typeface="Mada"/>
                <a:ea typeface="Mada"/>
                <a:cs typeface="Mada"/>
                <a:sym typeface="Mada"/>
              </a:rPr>
              <a:t>In mild cases</a:t>
            </a:r>
            <a:r>
              <a:rPr lang="en-GB" sz="1200">
                <a:solidFill>
                  <a:srgbClr val="6AA84F"/>
                </a:solidFill>
                <a:latin typeface="Mada"/>
                <a:ea typeface="Mada"/>
                <a:cs typeface="Mada"/>
                <a:sym typeface="Mada"/>
              </a:rPr>
              <a:t>, give paracetamol if needed, advice for hydration, send home &amp; reschedule for follow-up 2 weeks later. </a:t>
            </a:r>
            <a:endParaRPr b="0" i="0" sz="1400" u="none" cap="none" strike="noStrike">
              <a:solidFill>
                <a:srgbClr val="0C0C0C"/>
              </a:solidFill>
              <a:latin typeface="Arial"/>
              <a:ea typeface="Arial"/>
              <a:cs typeface="Arial"/>
              <a:sym typeface="Arial"/>
            </a:endParaRPr>
          </a:p>
        </p:txBody>
      </p:sp>
      <p:sp>
        <p:nvSpPr>
          <p:cNvPr id="324" name="Google Shape;324;p19"/>
          <p:cNvSpPr txBox="1"/>
          <p:nvPr/>
        </p:nvSpPr>
        <p:spPr>
          <a:xfrm>
            <a:off x="1675075" y="1588175"/>
            <a:ext cx="4857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highlight>
                  <a:srgbClr val="DFEBEF"/>
                </a:highlight>
                <a:latin typeface="Lora"/>
                <a:ea typeface="Lora"/>
                <a:cs typeface="Lora"/>
                <a:sym typeface="Lora"/>
              </a:rPr>
              <a:t>A</a:t>
            </a:r>
            <a:endParaRPr/>
          </a:p>
        </p:txBody>
      </p:sp>
      <p:sp>
        <p:nvSpPr>
          <p:cNvPr id="325" name="Google Shape;325;p19"/>
          <p:cNvSpPr txBox="1"/>
          <p:nvPr/>
        </p:nvSpPr>
        <p:spPr>
          <a:xfrm>
            <a:off x="1145475" y="3099775"/>
            <a:ext cx="4857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highlight>
                  <a:srgbClr val="DFEBEF"/>
                </a:highlight>
                <a:latin typeface="Lora"/>
                <a:ea typeface="Lora"/>
                <a:cs typeface="Lora"/>
                <a:sym typeface="Lora"/>
              </a:rPr>
              <a:t>B</a:t>
            </a:r>
            <a:endParaRPr/>
          </a:p>
        </p:txBody>
      </p:sp>
      <p:sp>
        <p:nvSpPr>
          <p:cNvPr id="326" name="Google Shape;326;p19"/>
          <p:cNvSpPr txBox="1"/>
          <p:nvPr/>
        </p:nvSpPr>
        <p:spPr>
          <a:xfrm>
            <a:off x="2314463" y="3099775"/>
            <a:ext cx="4857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highlight>
                  <a:srgbClr val="DFEBEF"/>
                </a:highlight>
                <a:latin typeface="Lora"/>
                <a:ea typeface="Lora"/>
                <a:cs typeface="Lora"/>
                <a:sym typeface="Lora"/>
              </a:rPr>
              <a:t>C</a:t>
            </a:r>
            <a:endParaRPr/>
          </a:p>
        </p:txBody>
      </p:sp>
      <p:pic>
        <p:nvPicPr>
          <p:cNvPr id="327" name="Google Shape;327;p19"/>
          <p:cNvPicPr preferRelativeResize="0"/>
          <p:nvPr/>
        </p:nvPicPr>
        <p:blipFill>
          <a:blip r:embed="rId8">
            <a:alphaModFix/>
          </a:blip>
          <a:stretch>
            <a:fillRect/>
          </a:stretch>
        </p:blipFill>
        <p:spPr>
          <a:xfrm>
            <a:off x="2033175" y="4447163"/>
            <a:ext cx="1149000" cy="1221182"/>
          </a:xfrm>
          <a:prstGeom prst="rect">
            <a:avLst/>
          </a:prstGeom>
          <a:noFill/>
          <a:ln>
            <a:noFill/>
          </a:ln>
        </p:spPr>
      </p:pic>
      <p:sp>
        <p:nvSpPr>
          <p:cNvPr id="328" name="Google Shape;328;p19"/>
          <p:cNvSpPr txBox="1"/>
          <p:nvPr/>
        </p:nvSpPr>
        <p:spPr>
          <a:xfrm>
            <a:off x="1831263" y="4269313"/>
            <a:ext cx="485700" cy="56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006D77"/>
                </a:solidFill>
                <a:highlight>
                  <a:srgbClr val="DFEBEF"/>
                </a:highlight>
                <a:latin typeface="Lora"/>
                <a:ea typeface="Lora"/>
                <a:cs typeface="Lora"/>
                <a:sym typeface="Lora"/>
              </a:rPr>
              <a:t>D</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0"/>
          <p:cNvSpPr/>
          <p:nvPr/>
        </p:nvSpPr>
        <p:spPr>
          <a:xfrm rot="10800000">
            <a:off x="75" y="-9525"/>
            <a:ext cx="75894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4" name="Google Shape;334;p20"/>
          <p:cNvCxnSpPr/>
          <p:nvPr/>
        </p:nvCxnSpPr>
        <p:spPr>
          <a:xfrm>
            <a:off x="2762657" y="830000"/>
            <a:ext cx="2056500" cy="0"/>
          </a:xfrm>
          <a:prstGeom prst="straightConnector1">
            <a:avLst/>
          </a:prstGeom>
          <a:noFill/>
          <a:ln cap="flat" cmpd="sng" w="19050">
            <a:solidFill>
              <a:srgbClr val="83C5BE"/>
            </a:solidFill>
            <a:prstDash val="solid"/>
            <a:round/>
            <a:headEnd len="med" w="med" type="oval"/>
            <a:tailEnd len="med" w="med" type="oval"/>
          </a:ln>
        </p:spPr>
      </p:cxnSp>
      <p:sp>
        <p:nvSpPr>
          <p:cNvPr id="335" name="Google Shape;335;p20"/>
          <p:cNvSpPr txBox="1"/>
          <p:nvPr/>
        </p:nvSpPr>
        <p:spPr>
          <a:xfrm>
            <a:off x="155163" y="360941"/>
            <a:ext cx="7278600" cy="4044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200"/>
              <a:buFont typeface="Arial"/>
              <a:buNone/>
            </a:pPr>
            <a:r>
              <a:rPr b="1" i="0" lang="en-GB" sz="2200" u="none" cap="none" strike="noStrike">
                <a:solidFill>
                  <a:srgbClr val="006D77"/>
                </a:solidFill>
                <a:latin typeface="Lora"/>
                <a:ea typeface="Lora"/>
                <a:cs typeface="Lora"/>
                <a:sym typeface="Lora"/>
              </a:rPr>
              <a:t>Non traumatic Urological Emergencies : </a:t>
            </a:r>
            <a:r>
              <a:rPr b="1" i="0" lang="en-GB" sz="2200" u="none" cap="none" strike="noStrike">
                <a:solidFill>
                  <a:srgbClr val="006D77"/>
                </a:solidFill>
                <a:highlight>
                  <a:srgbClr val="EDF9F9"/>
                </a:highlight>
                <a:latin typeface="Lora"/>
                <a:ea typeface="Lora"/>
                <a:cs typeface="Lora"/>
                <a:sym typeface="Lora"/>
              </a:rPr>
              <a:t>Renal colics</a:t>
            </a:r>
            <a:endParaRPr b="1" i="0" sz="2200" u="none" cap="none" strike="noStrike">
              <a:solidFill>
                <a:srgbClr val="006D77"/>
              </a:solidFill>
              <a:highlight>
                <a:srgbClr val="EDF9F9"/>
              </a:highlight>
              <a:latin typeface="Lora"/>
              <a:ea typeface="Lora"/>
              <a:cs typeface="Lora"/>
              <a:sym typeface="Lora"/>
            </a:endParaRPr>
          </a:p>
        </p:txBody>
      </p:sp>
      <p:sp>
        <p:nvSpPr>
          <p:cNvPr id="336" name="Google Shape;336;p20"/>
          <p:cNvSpPr/>
          <p:nvPr/>
        </p:nvSpPr>
        <p:spPr>
          <a:xfrm>
            <a:off x="502425" y="1363425"/>
            <a:ext cx="6606900" cy="3416400"/>
          </a:xfrm>
          <a:prstGeom prst="roundRect">
            <a:avLst>
              <a:gd fmla="val 22613" name="adj"/>
            </a:avLst>
          </a:prstGeom>
          <a:noFill/>
          <a:ln cap="flat" cmpd="sng" w="19050">
            <a:solidFill>
              <a:srgbClr val="FFDDD2"/>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7" name="Google Shape;337;p20"/>
          <p:cNvSpPr/>
          <p:nvPr/>
        </p:nvSpPr>
        <p:spPr>
          <a:xfrm>
            <a:off x="598225" y="1607949"/>
            <a:ext cx="6463200" cy="12990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200"/>
              <a:buFont typeface="Mada"/>
              <a:buNone/>
            </a:pPr>
            <a:r>
              <a:t/>
            </a:r>
            <a:endParaRPr b="0" i="0" sz="1400" u="none" cap="none" strike="noStrike">
              <a:solidFill>
                <a:srgbClr val="0C0C0C"/>
              </a:solidFill>
              <a:latin typeface="Arial"/>
              <a:ea typeface="Arial"/>
              <a:cs typeface="Arial"/>
              <a:sym typeface="Arial"/>
            </a:endParaRPr>
          </a:p>
        </p:txBody>
      </p:sp>
      <p:sp>
        <p:nvSpPr>
          <p:cNvPr id="338" name="Google Shape;338;p20"/>
          <p:cNvSpPr txBox="1"/>
          <p:nvPr/>
        </p:nvSpPr>
        <p:spPr>
          <a:xfrm>
            <a:off x="1850243" y="1108324"/>
            <a:ext cx="47322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Management</a:t>
            </a:r>
            <a:endParaRPr/>
          </a:p>
        </p:txBody>
      </p:sp>
      <p:sp>
        <p:nvSpPr>
          <p:cNvPr id="339" name="Google Shape;339;p20"/>
          <p:cNvSpPr txBox="1"/>
          <p:nvPr/>
        </p:nvSpPr>
        <p:spPr>
          <a:xfrm>
            <a:off x="472470" y="1094130"/>
            <a:ext cx="1400400" cy="668400"/>
          </a:xfrm>
          <a:prstGeom prst="rect">
            <a:avLst/>
          </a:prstGeom>
          <a:noFill/>
          <a:ln>
            <a:noFill/>
          </a:ln>
        </p:spPr>
        <p:txBody>
          <a:bodyPr anchorCtr="0" anchor="b"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4800"/>
              <a:buFont typeface="Arial"/>
              <a:buNone/>
            </a:pPr>
            <a:r>
              <a:rPr lang="en-GB" sz="4800">
                <a:solidFill>
                  <a:srgbClr val="FFDDD2"/>
                </a:solidFill>
                <a:latin typeface="Patrick Hand"/>
                <a:ea typeface="Patrick Hand"/>
                <a:cs typeface="Patrick Hand"/>
                <a:sym typeface="Patrick Hand"/>
              </a:rPr>
              <a:t>05</a:t>
            </a:r>
            <a:endParaRPr b="0" i="0" sz="4800" u="none" cap="none" strike="noStrike">
              <a:solidFill>
                <a:srgbClr val="FFDDD2"/>
              </a:solidFill>
              <a:latin typeface="Patrick Hand"/>
              <a:ea typeface="Patrick Hand"/>
              <a:cs typeface="Patrick Hand"/>
              <a:sym typeface="Patrick Hand"/>
            </a:endParaRPr>
          </a:p>
        </p:txBody>
      </p:sp>
      <p:sp>
        <p:nvSpPr>
          <p:cNvPr id="340" name="Google Shape;340;p20"/>
          <p:cNvSpPr/>
          <p:nvPr/>
        </p:nvSpPr>
        <p:spPr>
          <a:xfrm rot="-5400000">
            <a:off x="1656655" y="1240511"/>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1" name="Google Shape;341;p20"/>
          <p:cNvSpPr/>
          <p:nvPr/>
        </p:nvSpPr>
        <p:spPr>
          <a:xfrm rot="-5400000">
            <a:off x="1604955" y="1440130"/>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2" name="Google Shape;342;p20"/>
          <p:cNvSpPr/>
          <p:nvPr/>
        </p:nvSpPr>
        <p:spPr>
          <a:xfrm rot="-5400000">
            <a:off x="1600663" y="1369824"/>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0"/>
          <p:cNvSpPr/>
          <p:nvPr/>
        </p:nvSpPr>
        <p:spPr>
          <a:xfrm rot="5400000">
            <a:off x="656074" y="1258852"/>
            <a:ext cx="32554" cy="148262"/>
          </a:xfrm>
          <a:custGeom>
            <a:rect b="b" l="l" r="r" t="t"/>
            <a:pathLst>
              <a:path extrusionOk="0" h="4131" w="907">
                <a:moveTo>
                  <a:pt x="499" y="1"/>
                </a:moveTo>
                <a:lnTo>
                  <a:pt x="227" y="24"/>
                </a:lnTo>
                <a:cubicBezTo>
                  <a:pt x="152" y="1004"/>
                  <a:pt x="62" y="1982"/>
                  <a:pt x="14" y="2963"/>
                </a:cubicBezTo>
                <a:cubicBezTo>
                  <a:pt x="0" y="3248"/>
                  <a:pt x="82" y="3550"/>
                  <a:pt x="178" y="3824"/>
                </a:cubicBezTo>
                <a:cubicBezTo>
                  <a:pt x="223" y="3952"/>
                  <a:pt x="408" y="4031"/>
                  <a:pt x="531" y="4131"/>
                </a:cubicBezTo>
                <a:cubicBezTo>
                  <a:pt x="622" y="4018"/>
                  <a:pt x="785" y="3911"/>
                  <a:pt x="793" y="3792"/>
                </a:cubicBezTo>
                <a:cubicBezTo>
                  <a:pt x="840" y="3113"/>
                  <a:pt x="906" y="2426"/>
                  <a:pt x="856" y="1749"/>
                </a:cubicBezTo>
                <a:cubicBezTo>
                  <a:pt x="812" y="1161"/>
                  <a:pt x="625" y="583"/>
                  <a:pt x="499"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p20"/>
          <p:cNvSpPr/>
          <p:nvPr/>
        </p:nvSpPr>
        <p:spPr>
          <a:xfrm rot="5400000">
            <a:off x="662479" y="1375585"/>
            <a:ext cx="77851" cy="60511"/>
          </a:xfrm>
          <a:custGeom>
            <a:rect b="b" l="l" r="r" t="t"/>
            <a:pathLst>
              <a:path extrusionOk="0" h="1686" w="2169">
                <a:moveTo>
                  <a:pt x="2118" y="1"/>
                </a:moveTo>
                <a:cubicBezTo>
                  <a:pt x="1252" y="1"/>
                  <a:pt x="114" y="903"/>
                  <a:pt x="1" y="1670"/>
                </a:cubicBezTo>
                <a:cubicBezTo>
                  <a:pt x="47" y="1680"/>
                  <a:pt x="95" y="1685"/>
                  <a:pt x="146" y="1685"/>
                </a:cubicBezTo>
                <a:cubicBezTo>
                  <a:pt x="780" y="1685"/>
                  <a:pt x="1751" y="905"/>
                  <a:pt x="2168" y="2"/>
                </a:cubicBezTo>
                <a:cubicBezTo>
                  <a:pt x="2152" y="1"/>
                  <a:pt x="2135" y="1"/>
                  <a:pt x="2118"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5" name="Google Shape;345;p20"/>
          <p:cNvSpPr/>
          <p:nvPr/>
        </p:nvSpPr>
        <p:spPr>
          <a:xfrm rot="5400000">
            <a:off x="662673" y="1430277"/>
            <a:ext cx="81948" cy="76123"/>
          </a:xfrm>
          <a:custGeom>
            <a:rect b="b" l="l" r="r" t="t"/>
            <a:pathLst>
              <a:path extrusionOk="0" h="2121" w="2283">
                <a:moveTo>
                  <a:pt x="201" y="1"/>
                </a:moveTo>
                <a:cubicBezTo>
                  <a:pt x="133" y="1"/>
                  <a:pt x="66" y="5"/>
                  <a:pt x="1" y="15"/>
                </a:cubicBezTo>
                <a:cubicBezTo>
                  <a:pt x="271" y="548"/>
                  <a:pt x="479" y="1055"/>
                  <a:pt x="771" y="1504"/>
                </a:cubicBezTo>
                <a:cubicBezTo>
                  <a:pt x="980" y="1825"/>
                  <a:pt x="1256" y="2120"/>
                  <a:pt x="1697" y="2120"/>
                </a:cubicBezTo>
                <a:cubicBezTo>
                  <a:pt x="1730" y="2120"/>
                  <a:pt x="1764" y="2119"/>
                  <a:pt x="1798" y="2115"/>
                </a:cubicBezTo>
                <a:cubicBezTo>
                  <a:pt x="2170" y="2079"/>
                  <a:pt x="2282" y="1831"/>
                  <a:pt x="2226" y="1537"/>
                </a:cubicBezTo>
                <a:cubicBezTo>
                  <a:pt x="2071" y="725"/>
                  <a:pt x="1050" y="1"/>
                  <a:pt x="201" y="1"/>
                </a:cubicBezTo>
                <a:close/>
              </a:path>
            </a:pathLst>
          </a:custGeom>
          <a:solidFill>
            <a:srgbClr val="ABE5D9"/>
          </a:solidFill>
          <a:ln cap="flat" cmpd="sng" w="28575">
            <a:solidFill>
              <a:srgbClr val="ABE5D9"/>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6" name="Google Shape;346;p20"/>
          <p:cNvPicPr preferRelativeResize="0"/>
          <p:nvPr/>
        </p:nvPicPr>
        <p:blipFill>
          <a:blip r:embed="rId3">
            <a:alphaModFix/>
          </a:blip>
          <a:stretch>
            <a:fillRect/>
          </a:stretch>
        </p:blipFill>
        <p:spPr>
          <a:xfrm>
            <a:off x="889925" y="1662150"/>
            <a:ext cx="485775" cy="361950"/>
          </a:xfrm>
          <a:prstGeom prst="rect">
            <a:avLst/>
          </a:prstGeom>
          <a:noFill/>
          <a:ln>
            <a:noFill/>
          </a:ln>
        </p:spPr>
      </p:pic>
      <p:sp>
        <p:nvSpPr>
          <p:cNvPr id="347" name="Google Shape;347;p20"/>
          <p:cNvSpPr txBox="1"/>
          <p:nvPr/>
        </p:nvSpPr>
        <p:spPr>
          <a:xfrm>
            <a:off x="1420925" y="1606450"/>
            <a:ext cx="11490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Surgical</a:t>
            </a:r>
            <a:endParaRPr/>
          </a:p>
        </p:txBody>
      </p:sp>
      <p:sp>
        <p:nvSpPr>
          <p:cNvPr id="348" name="Google Shape;348;p20"/>
          <p:cNvSpPr/>
          <p:nvPr/>
        </p:nvSpPr>
        <p:spPr>
          <a:xfrm>
            <a:off x="746475" y="2081375"/>
            <a:ext cx="5976000" cy="2512500"/>
          </a:xfrm>
          <a:prstGeom prst="rect">
            <a:avLst/>
          </a:prstGeom>
          <a:noFill/>
          <a:ln>
            <a:noFill/>
          </a:ln>
        </p:spPr>
        <p:txBody>
          <a:bodyPr anchorCtr="0" anchor="t" bIns="45700" lIns="91425" spcFirstLastPara="1" rIns="91425" wrap="square" tIns="45700">
            <a:noAutofit/>
          </a:bodyPr>
          <a:lstStyle/>
          <a:p>
            <a:pPr indent="-304800" lvl="0" marL="457200" rtl="0" algn="l">
              <a:lnSpc>
                <a:spcPct val="100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To Relieve Obstruction and/or Remove the stone.</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Indications for Intervention:</a:t>
            </a:r>
            <a:endParaRPr b="1" sz="1200">
              <a:solidFill>
                <a:srgbClr val="CC0000"/>
              </a:solidFill>
              <a:latin typeface="Mada"/>
              <a:ea typeface="Mada"/>
              <a:cs typeface="Mada"/>
              <a:sym typeface="Mada"/>
            </a:endParaRPr>
          </a:p>
          <a:p>
            <a:pPr indent="-304800" lvl="1" marL="914400" rtl="0" algn="l">
              <a:spcBef>
                <a:spcPts val="0"/>
              </a:spcBef>
              <a:spcAft>
                <a:spcPts val="0"/>
              </a:spcAft>
              <a:buClr>
                <a:schemeClr val="dk1"/>
              </a:buClr>
              <a:buSzPts val="1200"/>
              <a:buFont typeface="Mada"/>
              <a:buAutoNum type="arabicPeriod"/>
            </a:pPr>
            <a:r>
              <a:rPr b="1" lang="en-GB" sz="1200">
                <a:latin typeface="Mada"/>
                <a:ea typeface="Mada"/>
                <a:cs typeface="Mada"/>
                <a:sym typeface="Mada"/>
              </a:rPr>
              <a:t>Obstruction Unrelieved</a:t>
            </a:r>
            <a:r>
              <a:rPr baseline="30000" lang="en-GB" sz="1200">
                <a:latin typeface="Mada"/>
                <a:ea typeface="Mada"/>
                <a:cs typeface="Mada"/>
                <a:sym typeface="Mada"/>
              </a:rPr>
              <a:t> </a:t>
            </a:r>
            <a:r>
              <a:rPr lang="en-GB" sz="1200">
                <a:solidFill>
                  <a:schemeClr val="dk1"/>
                </a:solidFill>
                <a:latin typeface="Mada"/>
                <a:ea typeface="Mada"/>
                <a:cs typeface="Mada"/>
                <a:sym typeface="Mada"/>
              </a:rPr>
              <a:t>(not to exceed 4 weeks!</a:t>
            </a:r>
            <a:r>
              <a:rPr lang="en-GB" sz="1200">
                <a:solidFill>
                  <a:srgbClr val="6AA84F"/>
                </a:solidFill>
                <a:latin typeface="Mada"/>
                <a:ea typeface="Mada"/>
                <a:cs typeface="Mada"/>
                <a:sym typeface="Mada"/>
              </a:rPr>
              <a:t>=Necrosis</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“patient came after 2 weeks &amp; the obstruction haven’t relieved”</a:t>
            </a:r>
            <a:endParaRPr sz="1200">
              <a:solidFill>
                <a:srgbClr val="6AA84F"/>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AutoNum type="arabicPeriod"/>
            </a:pPr>
            <a:r>
              <a:rPr b="1" lang="en-GB" sz="1200">
                <a:solidFill>
                  <a:schemeClr val="dk1"/>
                </a:solidFill>
                <a:latin typeface="Mada"/>
                <a:ea typeface="Mada"/>
                <a:cs typeface="Mada"/>
                <a:sym typeface="Mada"/>
              </a:rPr>
              <a:t>Pain that fails to respond to analgesics</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“Comes back to clinic before the scheduled 2 weeks”.</a:t>
            </a:r>
            <a:endParaRPr sz="1200">
              <a:solidFill>
                <a:srgbClr val="6AA84F"/>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Association With </a:t>
            </a:r>
            <a:r>
              <a:rPr b="1" lang="en-GB" sz="1200">
                <a:solidFill>
                  <a:schemeClr val="dk1"/>
                </a:solidFill>
                <a:latin typeface="Mada"/>
                <a:ea typeface="Mada"/>
                <a:cs typeface="Mada"/>
                <a:sym typeface="Mada"/>
              </a:rPr>
              <a:t>Fever </a:t>
            </a:r>
            <a:r>
              <a:rPr lang="en-GB" sz="1200">
                <a:solidFill>
                  <a:srgbClr val="6AA84F"/>
                </a:solidFill>
                <a:latin typeface="Mada"/>
                <a:ea typeface="Mada"/>
                <a:cs typeface="Mada"/>
                <a:sym typeface="Mada"/>
              </a:rPr>
              <a:t>(fever highly suggests pyelonephritis which requires drainage because it may cause septicemia)</a:t>
            </a:r>
            <a:endParaRPr sz="1200">
              <a:solidFill>
                <a:srgbClr val="6AA84F"/>
              </a:solidFill>
              <a:latin typeface="Mada"/>
              <a:ea typeface="Mada"/>
              <a:cs typeface="Mada"/>
              <a:sym typeface="Mada"/>
            </a:endParaRPr>
          </a:p>
          <a:p>
            <a:pPr indent="-304800" lvl="1" marL="914400" rtl="0" algn="l">
              <a:lnSpc>
                <a:spcPct val="100000"/>
              </a:lnSpc>
              <a:spcBef>
                <a:spcPts val="0"/>
              </a:spcBef>
              <a:spcAft>
                <a:spcPts val="0"/>
              </a:spcAft>
              <a:buClr>
                <a:schemeClr val="dk1"/>
              </a:buClr>
              <a:buSzPts val="1200"/>
              <a:buFont typeface="Mada"/>
              <a:buAutoNum type="arabicPeriod"/>
            </a:pPr>
            <a:r>
              <a:rPr b="1" lang="en-GB" sz="1200">
                <a:solidFill>
                  <a:schemeClr val="dk1"/>
                </a:solidFill>
                <a:latin typeface="Mada"/>
                <a:ea typeface="Mada"/>
                <a:cs typeface="Mada"/>
                <a:sym typeface="Mada"/>
              </a:rPr>
              <a:t>Renal Function</a:t>
            </a:r>
            <a:r>
              <a:rPr b="1" baseline="30000"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Impairment</a:t>
            </a:r>
            <a:r>
              <a:rPr lang="en-GB" sz="1200">
                <a:solidFill>
                  <a:schemeClr val="dk1"/>
                </a:solidFill>
                <a:latin typeface="Mada"/>
                <a:ea typeface="Mada"/>
                <a:cs typeface="Mada"/>
                <a:sym typeface="Mada"/>
              </a:rPr>
              <a:t> </a:t>
            </a:r>
            <a:r>
              <a:rPr lang="en-GB" sz="1200">
                <a:solidFill>
                  <a:srgbClr val="6AA84F"/>
                </a:solidFill>
                <a:latin typeface="Mada"/>
                <a:ea typeface="Mada"/>
                <a:cs typeface="Mada"/>
                <a:sym typeface="Mada"/>
              </a:rPr>
              <a:t>(creatinine &amp; Potassium)</a:t>
            </a:r>
            <a:r>
              <a:rPr lang="en-GB" sz="1200">
                <a:solidFill>
                  <a:schemeClr val="dk1"/>
                </a:solidFill>
                <a:latin typeface="Mada"/>
                <a:ea typeface="Mada"/>
                <a:cs typeface="Mada"/>
                <a:sym typeface="Mada"/>
              </a:rPr>
              <a:t> caused by stone (Solitary kidney obstructed by a stone, bilateral ureteric stones).</a:t>
            </a:r>
            <a:endParaRPr sz="1200">
              <a:solidFill>
                <a:schemeClr val="dk1"/>
              </a:solidFill>
              <a:latin typeface="Mada"/>
              <a:ea typeface="Mada"/>
              <a:cs typeface="Mada"/>
              <a:sym typeface="Mada"/>
            </a:endParaRPr>
          </a:p>
          <a:p>
            <a:pPr indent="-304800" lvl="1" marL="914400" rtl="0" algn="l">
              <a:lnSpc>
                <a:spcPct val="100000"/>
              </a:lnSpc>
              <a:spcBef>
                <a:spcPts val="0"/>
              </a:spcBef>
              <a:spcAft>
                <a:spcPts val="0"/>
              </a:spcAft>
              <a:buSzPts val="1200"/>
              <a:buFont typeface="Mada"/>
              <a:buAutoNum type="arabicPeriod"/>
            </a:pPr>
            <a:r>
              <a:rPr b="1" lang="en-GB" sz="1200">
                <a:solidFill>
                  <a:schemeClr val="dk1"/>
                </a:solidFill>
                <a:latin typeface="Mada"/>
                <a:ea typeface="Mada"/>
                <a:cs typeface="Mada"/>
                <a:sym typeface="Mada"/>
              </a:rPr>
              <a:t>Personal Or Occupational Reasons</a:t>
            </a:r>
            <a:r>
              <a:rPr lang="en-GB" sz="1200">
                <a:solidFill>
                  <a:srgbClr val="6AA84F"/>
                </a:solidFill>
                <a:latin typeface="Mada"/>
                <a:ea typeface="Mada"/>
                <a:cs typeface="Mada"/>
                <a:sym typeface="Mada"/>
              </a:rPr>
              <a:t> (Pilots as example or doctors, or even those who live in poor countries that aren’t be able to reach health services if the symptoms exacerbate)</a:t>
            </a:r>
            <a:endParaRPr i="0" sz="1200" u="none" cap="none" strike="noStrike">
              <a:solidFill>
                <a:srgbClr val="0C0C0C"/>
              </a:solidFill>
              <a:latin typeface="Mada"/>
              <a:ea typeface="Mada"/>
              <a:cs typeface="Mada"/>
              <a:sym typeface="Mada"/>
            </a:endParaRPr>
          </a:p>
        </p:txBody>
      </p:sp>
      <p:pic>
        <p:nvPicPr>
          <p:cNvPr id="349" name="Google Shape;349;p20"/>
          <p:cNvPicPr preferRelativeResize="0"/>
          <p:nvPr/>
        </p:nvPicPr>
        <p:blipFill>
          <a:blip r:embed="rId4">
            <a:alphaModFix/>
          </a:blip>
          <a:stretch>
            <a:fillRect/>
          </a:stretch>
        </p:blipFill>
        <p:spPr>
          <a:xfrm>
            <a:off x="2569925" y="1695488"/>
            <a:ext cx="323850" cy="295275"/>
          </a:xfrm>
          <a:prstGeom prst="rect">
            <a:avLst/>
          </a:prstGeom>
          <a:noFill/>
          <a:ln>
            <a:noFill/>
          </a:ln>
        </p:spPr>
      </p:pic>
      <p:pic>
        <p:nvPicPr>
          <p:cNvPr id="350" name="Google Shape;350;p20"/>
          <p:cNvPicPr preferRelativeResize="0"/>
          <p:nvPr/>
        </p:nvPicPr>
        <p:blipFill>
          <a:blip r:embed="rId5">
            <a:alphaModFix/>
          </a:blip>
          <a:stretch>
            <a:fillRect/>
          </a:stretch>
        </p:blipFill>
        <p:spPr>
          <a:xfrm>
            <a:off x="3384825" y="4946675"/>
            <a:ext cx="2381250" cy="942975"/>
          </a:xfrm>
          <a:prstGeom prst="rect">
            <a:avLst/>
          </a:prstGeom>
          <a:noFill/>
          <a:ln>
            <a:noFill/>
          </a:ln>
        </p:spPr>
      </p:pic>
      <p:pic>
        <p:nvPicPr>
          <p:cNvPr id="351" name="Google Shape;351;p20"/>
          <p:cNvPicPr preferRelativeResize="0"/>
          <p:nvPr/>
        </p:nvPicPr>
        <p:blipFill>
          <a:blip r:embed="rId6">
            <a:alphaModFix/>
          </a:blip>
          <a:stretch>
            <a:fillRect/>
          </a:stretch>
        </p:blipFill>
        <p:spPr>
          <a:xfrm>
            <a:off x="870225" y="5389588"/>
            <a:ext cx="2530800" cy="57150"/>
          </a:xfrm>
          <a:prstGeom prst="rect">
            <a:avLst/>
          </a:prstGeom>
          <a:noFill/>
          <a:ln>
            <a:noFill/>
          </a:ln>
        </p:spPr>
      </p:pic>
      <p:sp>
        <p:nvSpPr>
          <p:cNvPr id="352" name="Google Shape;352;p20"/>
          <p:cNvSpPr txBox="1"/>
          <p:nvPr/>
        </p:nvSpPr>
        <p:spPr>
          <a:xfrm>
            <a:off x="899750" y="4856400"/>
            <a:ext cx="26373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Temporary </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None/>
            </a:pPr>
            <a:r>
              <a:rPr b="1" lang="en-GB" sz="800">
                <a:solidFill>
                  <a:srgbClr val="006D77"/>
                </a:solidFill>
                <a:highlight>
                  <a:srgbClr val="EDF9F9"/>
                </a:highlight>
                <a:latin typeface="Lora"/>
                <a:ea typeface="Lora"/>
                <a:cs typeface="Lora"/>
                <a:sym typeface="Lora"/>
              </a:rPr>
              <a:t>(</a:t>
            </a:r>
            <a:r>
              <a:rPr b="1" lang="en-GB" sz="800">
                <a:solidFill>
                  <a:srgbClr val="6AA84F"/>
                </a:solidFill>
                <a:highlight>
                  <a:srgbClr val="EDF9F9"/>
                </a:highlight>
                <a:latin typeface="Lora"/>
                <a:ea typeface="Lora"/>
                <a:cs typeface="Lora"/>
                <a:sym typeface="Lora"/>
              </a:rPr>
              <a:t>Urine is diverted first, then the stone is treated</a:t>
            </a:r>
            <a:r>
              <a:rPr b="1" lang="en-GB" sz="800">
                <a:solidFill>
                  <a:srgbClr val="006D77"/>
                </a:solidFill>
                <a:highlight>
                  <a:srgbClr val="EDF9F9"/>
                </a:highlight>
                <a:latin typeface="Lora"/>
                <a:ea typeface="Lora"/>
                <a:cs typeface="Lora"/>
                <a:sym typeface="Lora"/>
              </a:rPr>
              <a:t>)</a:t>
            </a:r>
            <a:endParaRPr sz="400">
              <a:solidFill>
                <a:srgbClr val="006D77"/>
              </a:solidFill>
            </a:endParaRPr>
          </a:p>
        </p:txBody>
      </p:sp>
      <p:sp>
        <p:nvSpPr>
          <p:cNvPr id="353" name="Google Shape;353;p20"/>
          <p:cNvSpPr txBox="1"/>
          <p:nvPr/>
        </p:nvSpPr>
        <p:spPr>
          <a:xfrm>
            <a:off x="4388555" y="4932600"/>
            <a:ext cx="15240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b="1" lang="en-GB" sz="1800">
                <a:solidFill>
                  <a:srgbClr val="006D77"/>
                </a:solidFill>
                <a:highlight>
                  <a:srgbClr val="EDF9F9"/>
                </a:highlight>
                <a:latin typeface="Lora"/>
                <a:ea typeface="Lora"/>
                <a:cs typeface="Lora"/>
                <a:sym typeface="Lora"/>
              </a:rPr>
              <a:t>Definitive</a:t>
            </a:r>
            <a:endParaRPr/>
          </a:p>
        </p:txBody>
      </p:sp>
      <p:pic>
        <p:nvPicPr>
          <p:cNvPr id="354" name="Google Shape;354;p20"/>
          <p:cNvPicPr preferRelativeResize="0"/>
          <p:nvPr/>
        </p:nvPicPr>
        <p:blipFill>
          <a:blip r:embed="rId3">
            <a:alphaModFix/>
          </a:blip>
          <a:stretch>
            <a:fillRect/>
          </a:stretch>
        </p:blipFill>
        <p:spPr>
          <a:xfrm>
            <a:off x="460650" y="5773650"/>
            <a:ext cx="485775" cy="361950"/>
          </a:xfrm>
          <a:prstGeom prst="rect">
            <a:avLst/>
          </a:prstGeom>
          <a:noFill/>
          <a:ln>
            <a:noFill/>
          </a:ln>
        </p:spPr>
      </p:pic>
      <p:sp>
        <p:nvSpPr>
          <p:cNvPr id="355" name="Google Shape;355;p20"/>
          <p:cNvSpPr txBox="1"/>
          <p:nvPr/>
        </p:nvSpPr>
        <p:spPr>
          <a:xfrm>
            <a:off x="604100" y="5720810"/>
            <a:ext cx="30000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500">
                <a:solidFill>
                  <a:srgbClr val="006D77"/>
                </a:solidFill>
                <a:latin typeface="Lora"/>
                <a:ea typeface="Lora"/>
                <a:cs typeface="Lora"/>
                <a:sym typeface="Lora"/>
              </a:rPr>
              <a:t>Insertion of JJ stent</a:t>
            </a:r>
            <a:endParaRPr sz="1500"/>
          </a:p>
        </p:txBody>
      </p:sp>
      <p:pic>
        <p:nvPicPr>
          <p:cNvPr id="356" name="Google Shape;356;p20"/>
          <p:cNvPicPr preferRelativeResize="0"/>
          <p:nvPr/>
        </p:nvPicPr>
        <p:blipFill>
          <a:blip r:embed="rId3">
            <a:alphaModFix/>
          </a:blip>
          <a:stretch>
            <a:fillRect/>
          </a:stretch>
        </p:blipFill>
        <p:spPr>
          <a:xfrm>
            <a:off x="445825" y="8521050"/>
            <a:ext cx="485775" cy="361950"/>
          </a:xfrm>
          <a:prstGeom prst="rect">
            <a:avLst/>
          </a:prstGeom>
          <a:noFill/>
          <a:ln>
            <a:noFill/>
          </a:ln>
        </p:spPr>
      </p:pic>
      <p:sp>
        <p:nvSpPr>
          <p:cNvPr id="357" name="Google Shape;357;p20"/>
          <p:cNvSpPr txBox="1"/>
          <p:nvPr/>
        </p:nvSpPr>
        <p:spPr>
          <a:xfrm>
            <a:off x="946025" y="8330400"/>
            <a:ext cx="26373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latin typeface="Lora"/>
                <a:ea typeface="Lora"/>
                <a:cs typeface="Lora"/>
                <a:sym typeface="Lora"/>
              </a:rPr>
              <a:t>Percutaneous nephrostomy tube</a:t>
            </a:r>
            <a:endParaRPr sz="1500"/>
          </a:p>
        </p:txBody>
      </p:sp>
      <p:sp>
        <p:nvSpPr>
          <p:cNvPr id="358" name="Google Shape;358;p20"/>
          <p:cNvSpPr txBox="1"/>
          <p:nvPr/>
        </p:nvSpPr>
        <p:spPr>
          <a:xfrm>
            <a:off x="604100" y="6123700"/>
            <a:ext cx="2904900" cy="8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Mada"/>
                <a:ea typeface="Mada"/>
                <a:cs typeface="Mada"/>
                <a:sym typeface="Mada"/>
              </a:rPr>
              <a:t>A.K.A urinary stent, which’s a thin tube that gets inserted into the ureter to divert the urine flow.</a:t>
            </a:r>
            <a:endParaRPr sz="1700">
              <a:solidFill>
                <a:srgbClr val="6AA84F"/>
              </a:solidFill>
            </a:endParaRPr>
          </a:p>
        </p:txBody>
      </p:sp>
      <p:pic>
        <p:nvPicPr>
          <p:cNvPr id="359" name="Google Shape;359;p20"/>
          <p:cNvPicPr preferRelativeResize="0"/>
          <p:nvPr/>
        </p:nvPicPr>
        <p:blipFill>
          <a:blip r:embed="rId7">
            <a:alphaModFix/>
          </a:blip>
          <a:stretch>
            <a:fillRect/>
          </a:stretch>
        </p:blipFill>
        <p:spPr>
          <a:xfrm>
            <a:off x="1023088" y="7116750"/>
            <a:ext cx="2066925" cy="828675"/>
          </a:xfrm>
          <a:prstGeom prst="rect">
            <a:avLst/>
          </a:prstGeom>
          <a:noFill/>
          <a:ln>
            <a:noFill/>
          </a:ln>
        </p:spPr>
      </p:pic>
      <p:sp>
        <p:nvSpPr>
          <p:cNvPr id="360" name="Google Shape;360;p20"/>
          <p:cNvSpPr txBox="1"/>
          <p:nvPr/>
        </p:nvSpPr>
        <p:spPr>
          <a:xfrm>
            <a:off x="497050" y="9014050"/>
            <a:ext cx="2022600" cy="8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Mada"/>
                <a:ea typeface="Mada"/>
                <a:cs typeface="Mada"/>
                <a:sym typeface="Mada"/>
              </a:rPr>
              <a:t>Another method to divert urine flow in </a:t>
            </a:r>
            <a:r>
              <a:rPr b="1" lang="en-GB" sz="1300">
                <a:solidFill>
                  <a:srgbClr val="6AA84F"/>
                </a:solidFill>
                <a:latin typeface="Mada"/>
                <a:ea typeface="Mada"/>
                <a:cs typeface="Mada"/>
                <a:sym typeface="Mada"/>
              </a:rPr>
              <a:t>septic patients</a:t>
            </a:r>
            <a:r>
              <a:rPr lang="en-GB" sz="1300">
                <a:solidFill>
                  <a:srgbClr val="6AA84F"/>
                </a:solidFill>
                <a:latin typeface="Mada"/>
                <a:ea typeface="Mada"/>
                <a:cs typeface="Mada"/>
                <a:sym typeface="Mada"/>
              </a:rPr>
              <a:t> in which a needle is inserted through the skin to drain the urine until sepsis regress.</a:t>
            </a:r>
            <a:endParaRPr sz="1300">
              <a:solidFill>
                <a:srgbClr val="6AA84F"/>
              </a:solidFill>
              <a:latin typeface="Mada"/>
              <a:ea typeface="Mada"/>
              <a:cs typeface="Mada"/>
              <a:sym typeface="Mada"/>
            </a:endParaRPr>
          </a:p>
        </p:txBody>
      </p:sp>
      <p:pic>
        <p:nvPicPr>
          <p:cNvPr id="361" name="Google Shape;361;p20"/>
          <p:cNvPicPr preferRelativeResize="0"/>
          <p:nvPr/>
        </p:nvPicPr>
        <p:blipFill>
          <a:blip r:embed="rId8">
            <a:alphaModFix/>
          </a:blip>
          <a:stretch>
            <a:fillRect/>
          </a:stretch>
        </p:blipFill>
        <p:spPr>
          <a:xfrm>
            <a:off x="2553600" y="9114060"/>
            <a:ext cx="993625" cy="1157716"/>
          </a:xfrm>
          <a:prstGeom prst="rect">
            <a:avLst/>
          </a:prstGeom>
          <a:noFill/>
          <a:ln>
            <a:noFill/>
          </a:ln>
        </p:spPr>
      </p:pic>
      <p:pic>
        <p:nvPicPr>
          <p:cNvPr id="362" name="Google Shape;362;p20"/>
          <p:cNvPicPr preferRelativeResize="0"/>
          <p:nvPr/>
        </p:nvPicPr>
        <p:blipFill>
          <a:blip r:embed="rId3">
            <a:alphaModFix/>
          </a:blip>
          <a:stretch>
            <a:fillRect/>
          </a:stretch>
        </p:blipFill>
        <p:spPr>
          <a:xfrm>
            <a:off x="3984850" y="5789750"/>
            <a:ext cx="485775" cy="361950"/>
          </a:xfrm>
          <a:prstGeom prst="rect">
            <a:avLst/>
          </a:prstGeom>
          <a:noFill/>
          <a:ln>
            <a:noFill/>
          </a:ln>
        </p:spPr>
      </p:pic>
      <p:sp>
        <p:nvSpPr>
          <p:cNvPr id="363" name="Google Shape;363;p20"/>
          <p:cNvSpPr txBox="1"/>
          <p:nvPr/>
        </p:nvSpPr>
        <p:spPr>
          <a:xfrm>
            <a:off x="4470625" y="5715020"/>
            <a:ext cx="3000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latin typeface="Lora"/>
                <a:ea typeface="Lora"/>
                <a:cs typeface="Lora"/>
                <a:sym typeface="Lora"/>
              </a:rPr>
              <a:t>Extracorporeal Shock Waves Lithotripsy (ESWL)</a:t>
            </a:r>
            <a:endParaRPr sz="1500"/>
          </a:p>
        </p:txBody>
      </p:sp>
      <p:sp>
        <p:nvSpPr>
          <p:cNvPr id="364" name="Google Shape;364;p20"/>
          <p:cNvSpPr txBox="1"/>
          <p:nvPr/>
        </p:nvSpPr>
        <p:spPr>
          <a:xfrm>
            <a:off x="4476325" y="6253575"/>
            <a:ext cx="2904900" cy="8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Mada"/>
                <a:ea typeface="Mada"/>
                <a:cs typeface="Mada"/>
                <a:sym typeface="Mada"/>
              </a:rPr>
              <a:t>Used for small stones in the kidney or the upper ureter</a:t>
            </a:r>
            <a:endParaRPr sz="1700">
              <a:solidFill>
                <a:srgbClr val="6AA84F"/>
              </a:solidFill>
            </a:endParaRPr>
          </a:p>
        </p:txBody>
      </p:sp>
      <p:pic>
        <p:nvPicPr>
          <p:cNvPr id="365" name="Google Shape;365;p20"/>
          <p:cNvPicPr preferRelativeResize="0"/>
          <p:nvPr/>
        </p:nvPicPr>
        <p:blipFill>
          <a:blip r:embed="rId3">
            <a:alphaModFix/>
          </a:blip>
          <a:stretch>
            <a:fillRect/>
          </a:stretch>
        </p:blipFill>
        <p:spPr>
          <a:xfrm>
            <a:off x="4009163" y="6820300"/>
            <a:ext cx="485775" cy="361950"/>
          </a:xfrm>
          <a:prstGeom prst="rect">
            <a:avLst/>
          </a:prstGeom>
          <a:noFill/>
          <a:ln>
            <a:noFill/>
          </a:ln>
        </p:spPr>
      </p:pic>
      <p:sp>
        <p:nvSpPr>
          <p:cNvPr id="366" name="Google Shape;366;p20"/>
          <p:cNvSpPr txBox="1"/>
          <p:nvPr/>
        </p:nvSpPr>
        <p:spPr>
          <a:xfrm>
            <a:off x="4494938" y="6745570"/>
            <a:ext cx="3000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latin typeface="Lora"/>
                <a:ea typeface="Lora"/>
                <a:cs typeface="Lora"/>
                <a:sym typeface="Lora"/>
              </a:rPr>
              <a:t>Percutaneous Nephrolithotomy (PCNL or PNL)</a:t>
            </a:r>
            <a:endParaRPr sz="1500"/>
          </a:p>
        </p:txBody>
      </p:sp>
      <p:sp>
        <p:nvSpPr>
          <p:cNvPr id="367" name="Google Shape;367;p20"/>
          <p:cNvSpPr txBox="1"/>
          <p:nvPr/>
        </p:nvSpPr>
        <p:spPr>
          <a:xfrm>
            <a:off x="4542500" y="7526858"/>
            <a:ext cx="29049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Mada"/>
                <a:ea typeface="Mada"/>
                <a:cs typeface="Mada"/>
                <a:sym typeface="Mada"/>
              </a:rPr>
              <a:t>For large stones. </a:t>
            </a:r>
            <a:endParaRPr sz="1700">
              <a:solidFill>
                <a:srgbClr val="6AA84F"/>
              </a:solidFill>
            </a:endParaRPr>
          </a:p>
        </p:txBody>
      </p:sp>
      <p:pic>
        <p:nvPicPr>
          <p:cNvPr id="368" name="Google Shape;368;p20"/>
          <p:cNvPicPr preferRelativeResize="0"/>
          <p:nvPr/>
        </p:nvPicPr>
        <p:blipFill>
          <a:blip r:embed="rId3">
            <a:alphaModFix/>
          </a:blip>
          <a:stretch>
            <a:fillRect/>
          </a:stretch>
        </p:blipFill>
        <p:spPr>
          <a:xfrm>
            <a:off x="4022213" y="8079450"/>
            <a:ext cx="485775" cy="361950"/>
          </a:xfrm>
          <a:prstGeom prst="rect">
            <a:avLst/>
          </a:prstGeom>
          <a:noFill/>
          <a:ln>
            <a:noFill/>
          </a:ln>
        </p:spPr>
      </p:pic>
      <p:sp>
        <p:nvSpPr>
          <p:cNvPr id="369" name="Google Shape;369;p20"/>
          <p:cNvSpPr txBox="1"/>
          <p:nvPr/>
        </p:nvSpPr>
        <p:spPr>
          <a:xfrm>
            <a:off x="4507988" y="8004720"/>
            <a:ext cx="3000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latin typeface="Lora"/>
                <a:ea typeface="Lora"/>
                <a:cs typeface="Lora"/>
                <a:sym typeface="Lora"/>
              </a:rPr>
              <a:t>Ureteroscopy (URS) (laser)        - </a:t>
            </a:r>
            <a:r>
              <a:rPr b="1" lang="en-GB" sz="1500">
                <a:solidFill>
                  <a:srgbClr val="6AA84F"/>
                </a:solidFill>
                <a:latin typeface="Lora"/>
                <a:ea typeface="Lora"/>
                <a:cs typeface="Lora"/>
                <a:sym typeface="Lora"/>
              </a:rPr>
              <a:t>very common</a:t>
            </a:r>
            <a:endParaRPr sz="1500">
              <a:solidFill>
                <a:srgbClr val="6AA84F"/>
              </a:solidFill>
            </a:endParaRPr>
          </a:p>
        </p:txBody>
      </p:sp>
      <p:pic>
        <p:nvPicPr>
          <p:cNvPr id="370" name="Google Shape;370;p20"/>
          <p:cNvPicPr preferRelativeResize="0"/>
          <p:nvPr/>
        </p:nvPicPr>
        <p:blipFill>
          <a:blip r:embed="rId3">
            <a:alphaModFix/>
          </a:blip>
          <a:stretch>
            <a:fillRect/>
          </a:stretch>
        </p:blipFill>
        <p:spPr>
          <a:xfrm>
            <a:off x="4022213" y="8907575"/>
            <a:ext cx="485775" cy="361950"/>
          </a:xfrm>
          <a:prstGeom prst="rect">
            <a:avLst/>
          </a:prstGeom>
          <a:noFill/>
          <a:ln>
            <a:noFill/>
          </a:ln>
        </p:spPr>
      </p:pic>
      <p:sp>
        <p:nvSpPr>
          <p:cNvPr id="371" name="Google Shape;371;p20"/>
          <p:cNvSpPr txBox="1"/>
          <p:nvPr/>
        </p:nvSpPr>
        <p:spPr>
          <a:xfrm>
            <a:off x="4507988" y="8909045"/>
            <a:ext cx="3000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latin typeface="Lora"/>
                <a:ea typeface="Lora"/>
                <a:cs typeface="Lora"/>
                <a:sym typeface="Lora"/>
              </a:rPr>
              <a:t>Laparoscopic extraction</a:t>
            </a:r>
            <a:endParaRPr sz="1500"/>
          </a:p>
        </p:txBody>
      </p:sp>
      <p:sp>
        <p:nvSpPr>
          <p:cNvPr id="372" name="Google Shape;372;p20"/>
          <p:cNvSpPr txBox="1"/>
          <p:nvPr/>
        </p:nvSpPr>
        <p:spPr>
          <a:xfrm>
            <a:off x="4464738" y="9241685"/>
            <a:ext cx="2904900" cy="82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Mada"/>
                <a:ea typeface="Mada"/>
                <a:cs typeface="Mada"/>
                <a:sym typeface="Mada"/>
              </a:rPr>
              <a:t>Rarely used</a:t>
            </a:r>
            <a:endParaRPr sz="1700">
              <a:solidFill>
                <a:srgbClr val="6AA84F"/>
              </a:solidFill>
            </a:endParaRPr>
          </a:p>
        </p:txBody>
      </p:sp>
      <p:pic>
        <p:nvPicPr>
          <p:cNvPr id="373" name="Google Shape;373;p20"/>
          <p:cNvPicPr preferRelativeResize="0"/>
          <p:nvPr/>
        </p:nvPicPr>
        <p:blipFill>
          <a:blip r:embed="rId3">
            <a:alphaModFix/>
          </a:blip>
          <a:stretch>
            <a:fillRect/>
          </a:stretch>
        </p:blipFill>
        <p:spPr>
          <a:xfrm>
            <a:off x="4022213" y="9699225"/>
            <a:ext cx="485775" cy="361950"/>
          </a:xfrm>
          <a:prstGeom prst="rect">
            <a:avLst/>
          </a:prstGeom>
          <a:noFill/>
          <a:ln>
            <a:noFill/>
          </a:ln>
        </p:spPr>
      </p:pic>
      <p:sp>
        <p:nvSpPr>
          <p:cNvPr id="374" name="Google Shape;374;p20"/>
          <p:cNvSpPr txBox="1"/>
          <p:nvPr/>
        </p:nvSpPr>
        <p:spPr>
          <a:xfrm>
            <a:off x="4507988" y="9624495"/>
            <a:ext cx="3000000" cy="47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500">
                <a:solidFill>
                  <a:srgbClr val="006D77"/>
                </a:solidFill>
                <a:latin typeface="Lora"/>
                <a:ea typeface="Lora"/>
                <a:cs typeface="Lora"/>
                <a:sym typeface="Lora"/>
              </a:rPr>
              <a:t>Open surgery</a:t>
            </a:r>
            <a:endParaRPr sz="1500"/>
          </a:p>
        </p:txBody>
      </p:sp>
      <p:sp>
        <p:nvSpPr>
          <p:cNvPr id="375" name="Google Shape;375;p20"/>
          <p:cNvSpPr txBox="1"/>
          <p:nvPr/>
        </p:nvSpPr>
        <p:spPr>
          <a:xfrm>
            <a:off x="4464750" y="9889580"/>
            <a:ext cx="2904900" cy="404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300">
                <a:solidFill>
                  <a:srgbClr val="6AA84F"/>
                </a:solidFill>
                <a:latin typeface="Mada"/>
                <a:ea typeface="Mada"/>
                <a:cs typeface="Mada"/>
                <a:sym typeface="Mada"/>
              </a:rPr>
              <a:t>Very limited</a:t>
            </a:r>
            <a:endParaRPr sz="1700">
              <a:solidFill>
                <a:srgbClr val="6AA84F"/>
              </a:solidFill>
            </a:endParaRPr>
          </a:p>
        </p:txBody>
      </p:sp>
      <p:pic>
        <p:nvPicPr>
          <p:cNvPr id="376" name="Google Shape;376;p20"/>
          <p:cNvPicPr preferRelativeResize="0"/>
          <p:nvPr/>
        </p:nvPicPr>
        <p:blipFill>
          <a:blip r:embed="rId9">
            <a:alphaModFix/>
          </a:blip>
          <a:stretch>
            <a:fillRect/>
          </a:stretch>
        </p:blipFill>
        <p:spPr>
          <a:xfrm>
            <a:off x="6787850" y="7291681"/>
            <a:ext cx="666976" cy="643348"/>
          </a:xfrm>
          <a:prstGeom prst="rect">
            <a:avLst/>
          </a:prstGeom>
          <a:noFill/>
          <a:ln>
            <a:noFill/>
          </a:ln>
        </p:spPr>
      </p:pic>
      <p:pic>
        <p:nvPicPr>
          <p:cNvPr id="377" name="Google Shape;377;p20"/>
          <p:cNvPicPr preferRelativeResize="0"/>
          <p:nvPr/>
        </p:nvPicPr>
        <p:blipFill>
          <a:blip r:embed="rId10">
            <a:alphaModFix/>
          </a:blip>
          <a:stretch>
            <a:fillRect/>
          </a:stretch>
        </p:blipFill>
        <p:spPr>
          <a:xfrm>
            <a:off x="6273281" y="6551362"/>
            <a:ext cx="666967" cy="476400"/>
          </a:xfrm>
          <a:prstGeom prst="rect">
            <a:avLst/>
          </a:prstGeom>
          <a:noFill/>
          <a:ln>
            <a:noFill/>
          </a:ln>
        </p:spPr>
      </p:pic>
      <p:pic>
        <p:nvPicPr>
          <p:cNvPr id="378" name="Google Shape;378;p20"/>
          <p:cNvPicPr preferRelativeResize="0"/>
          <p:nvPr/>
        </p:nvPicPr>
        <p:blipFill>
          <a:blip r:embed="rId11">
            <a:alphaModFix/>
          </a:blip>
          <a:stretch>
            <a:fillRect/>
          </a:stretch>
        </p:blipFill>
        <p:spPr>
          <a:xfrm>
            <a:off x="6044666" y="7319550"/>
            <a:ext cx="666975" cy="621980"/>
          </a:xfrm>
          <a:prstGeom prst="rect">
            <a:avLst/>
          </a:prstGeom>
          <a:noFill/>
          <a:ln>
            <a:noFill/>
          </a:ln>
        </p:spPr>
      </p:pic>
      <p:pic>
        <p:nvPicPr>
          <p:cNvPr id="379" name="Google Shape;379;p20"/>
          <p:cNvPicPr preferRelativeResize="0"/>
          <p:nvPr/>
        </p:nvPicPr>
        <p:blipFill>
          <a:blip r:embed="rId12">
            <a:alphaModFix/>
          </a:blip>
          <a:stretch>
            <a:fillRect/>
          </a:stretch>
        </p:blipFill>
        <p:spPr>
          <a:xfrm>
            <a:off x="6501870" y="8417958"/>
            <a:ext cx="666975" cy="499673"/>
          </a:xfrm>
          <a:prstGeom prst="rect">
            <a:avLst/>
          </a:prstGeom>
          <a:noFill/>
          <a:ln>
            <a:noFill/>
          </a:ln>
        </p:spPr>
      </p:pic>
      <p:pic>
        <p:nvPicPr>
          <p:cNvPr id="380" name="Google Shape;380;p20"/>
          <p:cNvPicPr preferRelativeResize="0"/>
          <p:nvPr/>
        </p:nvPicPr>
        <p:blipFill>
          <a:blip r:embed="rId13">
            <a:alphaModFix/>
          </a:blip>
          <a:stretch>
            <a:fillRect/>
          </a:stretch>
        </p:blipFill>
        <p:spPr>
          <a:xfrm>
            <a:off x="6141140" y="8421665"/>
            <a:ext cx="485775" cy="492252"/>
          </a:xfrm>
          <a:prstGeom prst="rect">
            <a:avLst/>
          </a:prstGeom>
          <a:noFill/>
          <a:ln>
            <a:noFill/>
          </a:ln>
        </p:spPr>
      </p:pic>
      <p:pic>
        <p:nvPicPr>
          <p:cNvPr id="381" name="Google Shape;381;p20"/>
          <p:cNvPicPr preferRelativeResize="0"/>
          <p:nvPr/>
        </p:nvPicPr>
        <p:blipFill>
          <a:blip r:embed="rId14">
            <a:alphaModFix/>
          </a:blip>
          <a:stretch>
            <a:fillRect/>
          </a:stretch>
        </p:blipFill>
        <p:spPr>
          <a:xfrm>
            <a:off x="6010573" y="9813385"/>
            <a:ext cx="485775" cy="365965"/>
          </a:xfrm>
          <a:prstGeom prst="rect">
            <a:avLst/>
          </a:prstGeom>
          <a:noFill/>
          <a:ln>
            <a:noFill/>
          </a:ln>
        </p:spPr>
      </p:pic>
      <p:pic>
        <p:nvPicPr>
          <p:cNvPr id="382" name="Google Shape;382;p20"/>
          <p:cNvPicPr preferRelativeResize="0"/>
          <p:nvPr/>
        </p:nvPicPr>
        <p:blipFill>
          <a:blip r:embed="rId15">
            <a:alphaModFix/>
          </a:blip>
          <a:stretch>
            <a:fillRect/>
          </a:stretch>
        </p:blipFill>
        <p:spPr>
          <a:xfrm>
            <a:off x="6526490" y="9835010"/>
            <a:ext cx="485775" cy="357279"/>
          </a:xfrm>
          <a:prstGeom prst="rect">
            <a:avLst/>
          </a:prstGeom>
          <a:noFill/>
          <a:ln>
            <a:noFill/>
          </a:ln>
        </p:spPr>
      </p:pic>
      <p:pic>
        <p:nvPicPr>
          <p:cNvPr id="383" name="Google Shape;383;p20"/>
          <p:cNvPicPr preferRelativeResize="0"/>
          <p:nvPr/>
        </p:nvPicPr>
        <p:blipFill>
          <a:blip r:embed="rId16">
            <a:alphaModFix/>
          </a:blip>
          <a:stretch>
            <a:fillRect/>
          </a:stretch>
        </p:blipFill>
        <p:spPr>
          <a:xfrm>
            <a:off x="5862628" y="1112366"/>
            <a:ext cx="744576" cy="621975"/>
          </a:xfrm>
          <a:prstGeom prst="rect">
            <a:avLst/>
          </a:prstGeom>
          <a:noFill/>
          <a:ln>
            <a:noFill/>
          </a:ln>
        </p:spPr>
      </p:pic>
      <p:pic>
        <p:nvPicPr>
          <p:cNvPr id="384" name="Google Shape;384;p20"/>
          <p:cNvPicPr preferRelativeResize="0"/>
          <p:nvPr/>
        </p:nvPicPr>
        <p:blipFill>
          <a:blip r:embed="rId17">
            <a:alphaModFix/>
          </a:blip>
          <a:stretch>
            <a:fillRect/>
          </a:stretch>
        </p:blipFill>
        <p:spPr>
          <a:xfrm>
            <a:off x="5139700" y="1139465"/>
            <a:ext cx="666975" cy="593185"/>
          </a:xfrm>
          <a:prstGeom prst="rect">
            <a:avLst/>
          </a:prstGeom>
          <a:noFill/>
          <a:ln>
            <a:noFill/>
          </a:ln>
        </p:spPr>
      </p:pic>
      <p:sp>
        <p:nvSpPr>
          <p:cNvPr id="385" name="Google Shape;385;p20"/>
          <p:cNvSpPr txBox="1"/>
          <p:nvPr/>
        </p:nvSpPr>
        <p:spPr>
          <a:xfrm>
            <a:off x="4711188" y="1632650"/>
            <a:ext cx="1524000" cy="593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1000">
                <a:solidFill>
                  <a:srgbClr val="6AA84F"/>
                </a:solidFill>
                <a:latin typeface="Mada"/>
                <a:ea typeface="Mada"/>
                <a:cs typeface="Mada"/>
                <a:sym typeface="Mada"/>
              </a:rPr>
              <a:t>Before treatment</a:t>
            </a:r>
            <a:endParaRPr sz="1200"/>
          </a:p>
        </p:txBody>
      </p:sp>
      <p:sp>
        <p:nvSpPr>
          <p:cNvPr id="386" name="Google Shape;386;p20"/>
          <p:cNvSpPr txBox="1"/>
          <p:nvPr/>
        </p:nvSpPr>
        <p:spPr>
          <a:xfrm>
            <a:off x="5472900" y="1621100"/>
            <a:ext cx="1300800" cy="593100"/>
          </a:xfrm>
          <a:prstGeom prst="rect">
            <a:avLst/>
          </a:prstGeom>
          <a:noFill/>
          <a:ln>
            <a:noFill/>
          </a:ln>
        </p:spPr>
        <p:txBody>
          <a:bodyPr anchorCtr="0" anchor="t" bIns="91425" lIns="91425" spcFirstLastPara="1" rIns="91425" wrap="square" tIns="91425">
            <a:noAutofit/>
          </a:bodyPr>
          <a:lstStyle/>
          <a:p>
            <a:pPr indent="0" lvl="0" marL="457200" rtl="0" algn="l">
              <a:spcBef>
                <a:spcPts val="0"/>
              </a:spcBef>
              <a:spcAft>
                <a:spcPts val="0"/>
              </a:spcAft>
              <a:buNone/>
            </a:pPr>
            <a:r>
              <a:rPr lang="en-GB" sz="1000">
                <a:solidFill>
                  <a:srgbClr val="6AA84F"/>
                </a:solidFill>
                <a:latin typeface="Mada"/>
                <a:ea typeface="Mada"/>
                <a:cs typeface="Mada"/>
                <a:sym typeface="Mada"/>
              </a:rPr>
              <a:t>After treatment</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21"/>
          <p:cNvSpPr/>
          <p:nvPr/>
        </p:nvSpPr>
        <p:spPr>
          <a:xfrm rot="10800000">
            <a:off x="75" y="-9513"/>
            <a:ext cx="7588800" cy="192300"/>
          </a:xfrm>
          <a:prstGeom prst="round2SameRect">
            <a:avLst>
              <a:gd fmla="val 50000" name="adj1"/>
              <a:gd fmla="val 0" name="adj2"/>
            </a:avLst>
          </a:prstGeom>
          <a:solidFill>
            <a:srgbClr val="FFDDD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21"/>
          <p:cNvSpPr txBox="1"/>
          <p:nvPr/>
        </p:nvSpPr>
        <p:spPr>
          <a:xfrm>
            <a:off x="2792450" y="1231675"/>
            <a:ext cx="4386300" cy="7083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In patients with acute obstruction and sepsis (infected obstructed kidney) or renal impairment, decompression of the kidney either via insertion of a ureteric stent or percutaneous</a:t>
            </a:r>
            <a:endParaRPr sz="1000">
              <a:solidFill>
                <a:srgbClr val="1C4588"/>
              </a:solidFill>
              <a:latin typeface="Mada"/>
              <a:ea typeface="Mada"/>
              <a:cs typeface="Mada"/>
              <a:sym typeface="Mada"/>
            </a:endParaRPr>
          </a:p>
          <a:p>
            <a:pPr indent="-292100" lvl="0" marL="457200" rtl="0" algn="l">
              <a:lnSpc>
                <a:spcPct val="100000"/>
              </a:lnSpc>
              <a:spcBef>
                <a:spcPts val="0"/>
              </a:spcBef>
              <a:spcAft>
                <a:spcPts val="0"/>
              </a:spcAft>
              <a:buSzPts val="1000"/>
              <a:buFont typeface="Mada"/>
              <a:buChar char="●"/>
            </a:pPr>
            <a:r>
              <a:rPr lang="en-GB" sz="1000">
                <a:highlight>
                  <a:srgbClr val="FFFFFF"/>
                </a:highlight>
                <a:latin typeface="Mada"/>
                <a:ea typeface="Mada"/>
                <a:cs typeface="Mada"/>
                <a:sym typeface="Mada"/>
              </a:rPr>
              <a:t>A ureteral stent is a small plastic tube placed inside the </a:t>
            </a:r>
            <a:r>
              <a:rPr lang="en-GB" sz="1000" u="sng">
                <a:latin typeface="Mada"/>
                <a:ea typeface="Mada"/>
                <a:cs typeface="Mada"/>
                <a:sym typeface="Mada"/>
                <a:hlinkClick r:id="rId3"/>
              </a:rPr>
              <a:t>ureter</a:t>
            </a:r>
            <a:r>
              <a:rPr lang="en-GB" sz="1000">
                <a:highlight>
                  <a:srgbClr val="FFFFFF"/>
                </a:highlight>
                <a:latin typeface="Mada"/>
                <a:ea typeface="Mada"/>
                <a:cs typeface="Mada"/>
                <a:sym typeface="Mada"/>
              </a:rPr>
              <a:t> to help urine (pee) pass from a kidney into the </a:t>
            </a:r>
            <a:r>
              <a:rPr lang="en-GB" sz="1000" u="sng">
                <a:latin typeface="Mada"/>
                <a:ea typeface="Mada"/>
                <a:cs typeface="Mada"/>
                <a:sym typeface="Mada"/>
                <a:hlinkClick r:id="rId4"/>
              </a:rPr>
              <a:t>bladder</a:t>
            </a:r>
            <a:r>
              <a:rPr lang="en-GB" sz="1000">
                <a:highlight>
                  <a:srgbClr val="FFFFFF"/>
                </a:highlight>
                <a:latin typeface="Mada"/>
                <a:ea typeface="Mada"/>
                <a:cs typeface="Mada"/>
                <a:sym typeface="Mada"/>
              </a:rPr>
              <a:t>.</a:t>
            </a:r>
            <a:endParaRPr sz="1000">
              <a:latin typeface="Mada"/>
              <a:ea typeface="Mada"/>
              <a:cs typeface="Mada"/>
              <a:sym typeface="Mada"/>
            </a:endParaRPr>
          </a:p>
        </p:txBody>
      </p:sp>
      <p:sp>
        <p:nvSpPr>
          <p:cNvPr id="393" name="Google Shape;393;p21"/>
          <p:cNvSpPr/>
          <p:nvPr/>
        </p:nvSpPr>
        <p:spPr>
          <a:xfrm>
            <a:off x="501425" y="519225"/>
            <a:ext cx="2201400" cy="9433500"/>
          </a:xfrm>
          <a:prstGeom prst="rect">
            <a:avLst/>
          </a:prstGeom>
          <a:noFill/>
          <a:ln cap="flat" cmpd="sng" w="9525">
            <a:solidFill>
              <a:srgbClr val="83C5BE"/>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394" name="Google Shape;394;p21"/>
          <p:cNvCxnSpPr/>
          <p:nvPr/>
        </p:nvCxnSpPr>
        <p:spPr>
          <a:xfrm>
            <a:off x="2702984" y="1221075"/>
            <a:ext cx="705900" cy="0"/>
          </a:xfrm>
          <a:prstGeom prst="straightConnector1">
            <a:avLst/>
          </a:prstGeom>
          <a:noFill/>
          <a:ln cap="flat" cmpd="sng" w="19050">
            <a:solidFill>
              <a:srgbClr val="83C5BE"/>
            </a:solidFill>
            <a:prstDash val="solid"/>
            <a:round/>
            <a:headEnd len="med" w="med" type="none"/>
            <a:tailEnd len="med" w="med" type="oval"/>
          </a:ln>
        </p:spPr>
      </p:cxnSp>
      <p:sp>
        <p:nvSpPr>
          <p:cNvPr id="395" name="Google Shape;395;p21"/>
          <p:cNvSpPr txBox="1"/>
          <p:nvPr/>
        </p:nvSpPr>
        <p:spPr>
          <a:xfrm>
            <a:off x="2762625" y="475425"/>
            <a:ext cx="2685900" cy="322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rPr b="1" lang="en-GB" sz="1800">
                <a:solidFill>
                  <a:srgbClr val="006D77"/>
                </a:solidFill>
                <a:highlight>
                  <a:srgbClr val="EDF9F9"/>
                </a:highlight>
                <a:latin typeface="Lora"/>
                <a:ea typeface="Lora"/>
                <a:cs typeface="Lora"/>
                <a:sym typeface="Lora"/>
              </a:rPr>
              <a:t>JJ stent (Double J stent “DJ stent”)</a:t>
            </a:r>
            <a:endParaRPr b="1" i="0" sz="1800" u="none" cap="none" strike="noStrike">
              <a:solidFill>
                <a:srgbClr val="006D77"/>
              </a:solidFill>
              <a:highlight>
                <a:srgbClr val="EDF9F9"/>
              </a:highlight>
              <a:latin typeface="Lora"/>
              <a:ea typeface="Lora"/>
              <a:cs typeface="Lora"/>
              <a:sym typeface="Lora"/>
            </a:endParaRPr>
          </a:p>
        </p:txBody>
      </p:sp>
      <p:cxnSp>
        <p:nvCxnSpPr>
          <p:cNvPr id="396" name="Google Shape;396;p21"/>
          <p:cNvCxnSpPr/>
          <p:nvPr/>
        </p:nvCxnSpPr>
        <p:spPr>
          <a:xfrm>
            <a:off x="2702984" y="3074375"/>
            <a:ext cx="705900" cy="0"/>
          </a:xfrm>
          <a:prstGeom prst="straightConnector1">
            <a:avLst/>
          </a:prstGeom>
          <a:noFill/>
          <a:ln cap="flat" cmpd="sng" w="19050">
            <a:solidFill>
              <a:srgbClr val="83C5BE"/>
            </a:solidFill>
            <a:prstDash val="solid"/>
            <a:round/>
            <a:headEnd len="med" w="med" type="none"/>
            <a:tailEnd len="med" w="med" type="oval"/>
          </a:ln>
        </p:spPr>
      </p:cxnSp>
      <p:sp>
        <p:nvSpPr>
          <p:cNvPr id="397" name="Google Shape;397;p21"/>
          <p:cNvSpPr txBox="1"/>
          <p:nvPr/>
        </p:nvSpPr>
        <p:spPr>
          <a:xfrm>
            <a:off x="2762624" y="2328725"/>
            <a:ext cx="3461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800"/>
              <a:buFont typeface="Arial"/>
              <a:buNone/>
            </a:pPr>
            <a:r>
              <a:rPr b="1" lang="en-GB" sz="1800">
                <a:solidFill>
                  <a:srgbClr val="006D77"/>
                </a:solidFill>
                <a:highlight>
                  <a:srgbClr val="EDF9F9"/>
                </a:highlight>
                <a:latin typeface="Lora"/>
                <a:ea typeface="Lora"/>
                <a:cs typeface="Lora"/>
                <a:sym typeface="Lora"/>
              </a:rPr>
              <a:t>Extracorporeal Shock Waves Lithotripsy (ESWL)</a:t>
            </a:r>
            <a:endParaRPr b="1" sz="1800">
              <a:solidFill>
                <a:srgbClr val="006D77"/>
              </a:solidFill>
              <a:highlight>
                <a:srgbClr val="EDF9F9"/>
              </a:highlight>
              <a:latin typeface="Lora"/>
              <a:ea typeface="Lora"/>
              <a:cs typeface="Lora"/>
              <a:sym typeface="Lora"/>
            </a:endParaRPr>
          </a:p>
          <a:p>
            <a:pPr indent="0" lvl="0" marL="0" marR="0" rtl="0" algn="l">
              <a:lnSpc>
                <a:spcPct val="100000"/>
              </a:lnSpc>
              <a:spcBef>
                <a:spcPts val="0"/>
              </a:spcBef>
              <a:spcAft>
                <a:spcPts val="0"/>
              </a:spcAft>
              <a:buClr>
                <a:srgbClr val="000000"/>
              </a:buClr>
              <a:buSzPts val="1800"/>
              <a:buFont typeface="Arial"/>
              <a:buNone/>
            </a:pPr>
            <a:r>
              <a:t/>
            </a:r>
            <a:endParaRPr b="1" sz="1800">
              <a:solidFill>
                <a:srgbClr val="006D77"/>
              </a:solidFill>
              <a:highlight>
                <a:srgbClr val="EDF9F9"/>
              </a:highlight>
              <a:latin typeface="Lora"/>
              <a:ea typeface="Lora"/>
              <a:cs typeface="Lora"/>
              <a:sym typeface="Lora"/>
            </a:endParaRPr>
          </a:p>
        </p:txBody>
      </p:sp>
      <p:sp>
        <p:nvSpPr>
          <p:cNvPr id="398" name="Google Shape;398;p21"/>
          <p:cNvSpPr txBox="1"/>
          <p:nvPr/>
        </p:nvSpPr>
        <p:spPr>
          <a:xfrm>
            <a:off x="2792450" y="3147725"/>
            <a:ext cx="4386300" cy="13632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Extracorporeal shockwave lithotripsy (ESWL), the technique of focusing external shock waves to break up stones, has revolutionised the treatment of renal and ureteric stones. Stones visualised on x-ray or US can be treated by ESWL, especially those that are single and up to 2 cm in size.</a:t>
            </a:r>
            <a:endParaRPr sz="1000">
              <a:solidFill>
                <a:srgbClr val="1C4588"/>
              </a:solidFill>
              <a:latin typeface="Mada"/>
              <a:ea typeface="Mada"/>
              <a:cs typeface="Mada"/>
              <a:sym typeface="Mada"/>
            </a:endParaRPr>
          </a:p>
        </p:txBody>
      </p:sp>
      <p:pic>
        <p:nvPicPr>
          <p:cNvPr id="399" name="Google Shape;399;p21"/>
          <p:cNvPicPr preferRelativeResize="0"/>
          <p:nvPr/>
        </p:nvPicPr>
        <p:blipFill>
          <a:blip r:embed="rId5">
            <a:alphaModFix/>
          </a:blip>
          <a:stretch>
            <a:fillRect/>
          </a:stretch>
        </p:blipFill>
        <p:spPr>
          <a:xfrm>
            <a:off x="762360" y="997000"/>
            <a:ext cx="1679534" cy="942975"/>
          </a:xfrm>
          <a:prstGeom prst="rect">
            <a:avLst/>
          </a:prstGeom>
          <a:noFill/>
          <a:ln>
            <a:noFill/>
          </a:ln>
        </p:spPr>
      </p:pic>
      <p:cxnSp>
        <p:nvCxnSpPr>
          <p:cNvPr id="400" name="Google Shape;400;p21"/>
          <p:cNvCxnSpPr/>
          <p:nvPr/>
        </p:nvCxnSpPr>
        <p:spPr>
          <a:xfrm>
            <a:off x="2707950" y="4761975"/>
            <a:ext cx="705900" cy="0"/>
          </a:xfrm>
          <a:prstGeom prst="straightConnector1">
            <a:avLst/>
          </a:prstGeom>
          <a:noFill/>
          <a:ln cap="flat" cmpd="sng" w="19050">
            <a:solidFill>
              <a:srgbClr val="83C5BE"/>
            </a:solidFill>
            <a:prstDash val="solid"/>
            <a:round/>
            <a:headEnd len="med" w="med" type="none"/>
            <a:tailEnd len="med" w="med" type="oval"/>
          </a:ln>
        </p:spPr>
      </p:cxnSp>
      <p:sp>
        <p:nvSpPr>
          <p:cNvPr id="401" name="Google Shape;401;p21"/>
          <p:cNvSpPr txBox="1"/>
          <p:nvPr/>
        </p:nvSpPr>
        <p:spPr>
          <a:xfrm>
            <a:off x="2767590" y="4244925"/>
            <a:ext cx="34617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Ureteroscopy (URS) (laser)</a:t>
            </a:r>
            <a:endParaRPr b="1" sz="1800">
              <a:solidFill>
                <a:srgbClr val="006D77"/>
              </a:solidFill>
              <a:highlight>
                <a:srgbClr val="EDF9F9"/>
              </a:highlight>
              <a:latin typeface="Lora"/>
              <a:ea typeface="Lora"/>
              <a:cs typeface="Lora"/>
              <a:sym typeface="Lora"/>
            </a:endParaRPr>
          </a:p>
        </p:txBody>
      </p:sp>
      <p:pic>
        <p:nvPicPr>
          <p:cNvPr id="402" name="Google Shape;402;p21"/>
          <p:cNvPicPr preferRelativeResize="0"/>
          <p:nvPr/>
        </p:nvPicPr>
        <p:blipFill>
          <a:blip r:embed="rId6">
            <a:alphaModFix/>
          </a:blip>
          <a:stretch>
            <a:fillRect/>
          </a:stretch>
        </p:blipFill>
        <p:spPr>
          <a:xfrm>
            <a:off x="762349" y="2677999"/>
            <a:ext cx="1679526" cy="1048972"/>
          </a:xfrm>
          <a:prstGeom prst="rect">
            <a:avLst/>
          </a:prstGeom>
          <a:noFill/>
          <a:ln>
            <a:noFill/>
          </a:ln>
        </p:spPr>
      </p:pic>
      <p:sp>
        <p:nvSpPr>
          <p:cNvPr id="403" name="Google Shape;403;p21"/>
          <p:cNvSpPr txBox="1"/>
          <p:nvPr/>
        </p:nvSpPr>
        <p:spPr>
          <a:xfrm>
            <a:off x="2787650" y="4876350"/>
            <a:ext cx="4162500" cy="942900"/>
          </a:xfrm>
          <a:prstGeom prst="rect">
            <a:avLst/>
          </a:prstGeom>
          <a:noFill/>
          <a:ln>
            <a:noFill/>
          </a:ln>
        </p:spPr>
        <p:txBody>
          <a:bodyPr anchorCtr="0" anchor="t" bIns="91425" lIns="91425" spcFirstLastPara="1" rIns="91425" wrap="square" tIns="91425">
            <a:noAutofit/>
          </a:bodyPr>
          <a:lstStyle/>
          <a:p>
            <a:pPr indent="-292100" lvl="0" marL="457200" rtl="0" algn="l">
              <a:lnSpc>
                <a:spcPct val="100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Other stones can be visualised directly by ureterorenoscopy (URS), and the stones broken up using a holmium laser or removed intact using a Dormia wire basket.</a:t>
            </a:r>
            <a:endParaRPr sz="1000">
              <a:solidFill>
                <a:srgbClr val="1C4588"/>
              </a:solidFill>
              <a:latin typeface="Mada"/>
              <a:ea typeface="Mada"/>
              <a:cs typeface="Mada"/>
              <a:sym typeface="Mada"/>
            </a:endParaRPr>
          </a:p>
          <a:p>
            <a:pPr indent="-292100" lvl="0" marL="457200" rtl="0" algn="l">
              <a:lnSpc>
                <a:spcPct val="100000"/>
              </a:lnSpc>
              <a:spcBef>
                <a:spcPts val="0"/>
              </a:spcBef>
              <a:spcAft>
                <a:spcPts val="0"/>
              </a:spcAft>
              <a:buClr>
                <a:srgbClr val="6AA84F"/>
              </a:buClr>
              <a:buSzPts val="1000"/>
              <a:buFont typeface="Mada"/>
              <a:buChar char="●"/>
            </a:pPr>
            <a:r>
              <a:rPr lang="en-GB" sz="1000">
                <a:solidFill>
                  <a:srgbClr val="6AA84F"/>
                </a:solidFill>
                <a:highlight>
                  <a:srgbClr val="FFFFFF"/>
                </a:highlight>
                <a:latin typeface="Mada"/>
                <a:ea typeface="Mada"/>
                <a:cs typeface="Mada"/>
                <a:sym typeface="Mada"/>
              </a:rPr>
              <a:t>It involves the passage of a small telescope, called a ureteroscope, through the urethra and bladder and into the ureter to the point where the stone is located. Then the stone is fragmented with a laser.</a:t>
            </a:r>
            <a:endParaRPr sz="1000">
              <a:solidFill>
                <a:srgbClr val="6AA84F"/>
              </a:solidFill>
              <a:latin typeface="Mada"/>
              <a:ea typeface="Mada"/>
              <a:cs typeface="Mada"/>
              <a:sym typeface="Mada"/>
            </a:endParaRPr>
          </a:p>
        </p:txBody>
      </p:sp>
      <p:pic>
        <p:nvPicPr>
          <p:cNvPr id="404" name="Google Shape;404;p21"/>
          <p:cNvPicPr preferRelativeResize="0"/>
          <p:nvPr/>
        </p:nvPicPr>
        <p:blipFill>
          <a:blip r:embed="rId7">
            <a:alphaModFix/>
          </a:blip>
          <a:stretch>
            <a:fillRect/>
          </a:stretch>
        </p:blipFill>
        <p:spPr>
          <a:xfrm>
            <a:off x="826857" y="4693644"/>
            <a:ext cx="1550525" cy="1157725"/>
          </a:xfrm>
          <a:prstGeom prst="rect">
            <a:avLst/>
          </a:prstGeom>
          <a:noFill/>
          <a:ln>
            <a:noFill/>
          </a:ln>
        </p:spPr>
      </p:pic>
      <p:cxnSp>
        <p:nvCxnSpPr>
          <p:cNvPr id="405" name="Google Shape;405;p21"/>
          <p:cNvCxnSpPr/>
          <p:nvPr/>
        </p:nvCxnSpPr>
        <p:spPr>
          <a:xfrm>
            <a:off x="2697979" y="6954861"/>
            <a:ext cx="705900" cy="0"/>
          </a:xfrm>
          <a:prstGeom prst="straightConnector1">
            <a:avLst/>
          </a:prstGeom>
          <a:noFill/>
          <a:ln cap="flat" cmpd="sng" w="19050">
            <a:solidFill>
              <a:srgbClr val="83C5BE"/>
            </a:solidFill>
            <a:prstDash val="solid"/>
            <a:round/>
            <a:headEnd len="med" w="med" type="none"/>
            <a:tailEnd len="med" w="med" type="oval"/>
          </a:ln>
        </p:spPr>
      </p:cxnSp>
      <p:sp>
        <p:nvSpPr>
          <p:cNvPr id="406" name="Google Shape;406;p21"/>
          <p:cNvSpPr txBox="1"/>
          <p:nvPr/>
        </p:nvSpPr>
        <p:spPr>
          <a:xfrm>
            <a:off x="2757625" y="6133000"/>
            <a:ext cx="4162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Percutaneous Nephrolithotomy(PCNL or PNL)</a:t>
            </a:r>
            <a:endParaRPr sz="1800">
              <a:solidFill>
                <a:schemeClr val="dk1"/>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b="1" sz="1800">
              <a:solidFill>
                <a:srgbClr val="006D77"/>
              </a:solidFill>
              <a:highlight>
                <a:srgbClr val="EDF9F9"/>
              </a:highlight>
              <a:latin typeface="Lora"/>
              <a:ea typeface="Lora"/>
              <a:cs typeface="Lora"/>
              <a:sym typeface="Lora"/>
            </a:endParaRPr>
          </a:p>
        </p:txBody>
      </p:sp>
      <p:sp>
        <p:nvSpPr>
          <p:cNvPr id="407" name="Google Shape;407;p21"/>
          <p:cNvSpPr txBox="1"/>
          <p:nvPr/>
        </p:nvSpPr>
        <p:spPr>
          <a:xfrm>
            <a:off x="2777524" y="7087150"/>
            <a:ext cx="4162500" cy="942900"/>
          </a:xfrm>
          <a:prstGeom prst="rect">
            <a:avLst/>
          </a:prstGeom>
          <a:noFill/>
          <a:ln>
            <a:noFill/>
          </a:ln>
        </p:spPr>
        <p:txBody>
          <a:bodyPr anchorCtr="0" anchor="t" bIns="91425" lIns="91425" spcFirstLastPara="1" rIns="91425" wrap="square" tIns="91425">
            <a:noAutofit/>
          </a:bodyPr>
          <a:lstStyle/>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Some stones in the kidney that are unlikely to pass, even if broken up, are best treated by direct puncture of the kidney, insertion of a sheath and removal under vision with a nephroscope with or without ultrasonic disaggregation (percutaneous nephrolithotomy).</a:t>
            </a:r>
            <a:endParaRPr sz="1000">
              <a:solidFill>
                <a:srgbClr val="1C4588"/>
              </a:solidFill>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The surgery consists of making a small incision in the back, through which a hollow tube is placed to provide access to the inside part of the kidney that contains the stone(s). Using a rigid metal telescope, the stones are removed directly or broken into fragments which are then removed.</a:t>
            </a:r>
            <a:endParaRPr sz="1000">
              <a:solidFill>
                <a:srgbClr val="6AA84F"/>
              </a:solidFill>
              <a:latin typeface="Mada"/>
              <a:ea typeface="Mada"/>
              <a:cs typeface="Mada"/>
              <a:sym typeface="Mada"/>
            </a:endParaRPr>
          </a:p>
        </p:txBody>
      </p:sp>
      <p:pic>
        <p:nvPicPr>
          <p:cNvPr id="408" name="Google Shape;408;p21"/>
          <p:cNvPicPr preferRelativeResize="0"/>
          <p:nvPr/>
        </p:nvPicPr>
        <p:blipFill>
          <a:blip r:embed="rId8">
            <a:alphaModFix/>
          </a:blip>
          <a:stretch>
            <a:fillRect/>
          </a:stretch>
        </p:blipFill>
        <p:spPr>
          <a:xfrm>
            <a:off x="762363" y="7060407"/>
            <a:ext cx="1679525" cy="625452"/>
          </a:xfrm>
          <a:prstGeom prst="rect">
            <a:avLst/>
          </a:prstGeom>
          <a:noFill/>
          <a:ln>
            <a:noFill/>
          </a:ln>
        </p:spPr>
      </p:pic>
      <p:cxnSp>
        <p:nvCxnSpPr>
          <p:cNvPr id="409" name="Google Shape;409;p21"/>
          <p:cNvCxnSpPr/>
          <p:nvPr/>
        </p:nvCxnSpPr>
        <p:spPr>
          <a:xfrm>
            <a:off x="2717868" y="9136636"/>
            <a:ext cx="705900" cy="0"/>
          </a:xfrm>
          <a:prstGeom prst="straightConnector1">
            <a:avLst/>
          </a:prstGeom>
          <a:noFill/>
          <a:ln cap="flat" cmpd="sng" w="19050">
            <a:solidFill>
              <a:srgbClr val="83C5BE"/>
            </a:solidFill>
            <a:prstDash val="solid"/>
            <a:round/>
            <a:headEnd len="med" w="med" type="none"/>
            <a:tailEnd len="med" w="med" type="oval"/>
          </a:ln>
        </p:spPr>
      </p:cxnSp>
      <p:sp>
        <p:nvSpPr>
          <p:cNvPr id="410" name="Google Shape;410;p21"/>
          <p:cNvSpPr txBox="1"/>
          <p:nvPr/>
        </p:nvSpPr>
        <p:spPr>
          <a:xfrm>
            <a:off x="2777514" y="8619575"/>
            <a:ext cx="4162500" cy="32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800">
                <a:solidFill>
                  <a:srgbClr val="006D77"/>
                </a:solidFill>
                <a:highlight>
                  <a:srgbClr val="EDF9F9"/>
                </a:highlight>
                <a:latin typeface="Lora"/>
                <a:ea typeface="Lora"/>
                <a:cs typeface="Lora"/>
                <a:sym typeface="Lora"/>
              </a:rPr>
              <a:t>Laparoscopic extraction </a:t>
            </a:r>
            <a:endParaRPr sz="1800">
              <a:solidFill>
                <a:schemeClr val="dk1"/>
              </a:solidFill>
              <a:highlight>
                <a:srgbClr val="EDF9F9"/>
              </a:highlight>
              <a:latin typeface="Lora"/>
              <a:ea typeface="Lora"/>
              <a:cs typeface="Lora"/>
              <a:sym typeface="Lora"/>
            </a:endParaRPr>
          </a:p>
          <a:p>
            <a:pPr indent="0" lvl="0" marL="0" rtl="0" algn="l">
              <a:spcBef>
                <a:spcPts val="0"/>
              </a:spcBef>
              <a:spcAft>
                <a:spcPts val="0"/>
              </a:spcAft>
              <a:buClr>
                <a:schemeClr val="dk1"/>
              </a:buClr>
              <a:buSzPts val="1100"/>
              <a:buFont typeface="Arial"/>
              <a:buNone/>
            </a:pPr>
            <a:r>
              <a:t/>
            </a:r>
            <a:endParaRPr b="1" sz="1800">
              <a:solidFill>
                <a:srgbClr val="006D77"/>
              </a:solidFill>
              <a:highlight>
                <a:srgbClr val="EDF9F9"/>
              </a:highlight>
              <a:latin typeface="Lora"/>
              <a:ea typeface="Lora"/>
              <a:cs typeface="Lora"/>
              <a:sym typeface="Lora"/>
            </a:endParaRPr>
          </a:p>
        </p:txBody>
      </p:sp>
      <p:sp>
        <p:nvSpPr>
          <p:cNvPr id="411" name="Google Shape;411;p21"/>
          <p:cNvSpPr txBox="1"/>
          <p:nvPr/>
        </p:nvSpPr>
        <p:spPr>
          <a:xfrm>
            <a:off x="2777489" y="9255275"/>
            <a:ext cx="4162500" cy="942900"/>
          </a:xfrm>
          <a:prstGeom prst="rect">
            <a:avLst/>
          </a:prstGeom>
          <a:noFill/>
          <a:ln>
            <a:noFill/>
          </a:ln>
        </p:spPr>
        <p:txBody>
          <a:bodyPr anchorCtr="0" anchor="t" bIns="91425" lIns="91425" spcFirstLastPara="1" rIns="91425" wrap="square" tIns="91425">
            <a:noAutofit/>
          </a:bodyPr>
          <a:lstStyle/>
          <a:p>
            <a:pPr indent="-292100" lvl="0" marL="4572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Vesical calculi can be treated endoscopically like ureteric calculi, using a stone-crushing device, pneumatic lithotrite or holmium laser. Alternatively, large stones can be dealt with through an open suprapubic cystolithotomy, or by suprapubic insertion of a nephroscope and the use of ultrasonic shattering.</a:t>
            </a:r>
            <a:endParaRPr sz="1000">
              <a:solidFill>
                <a:srgbClr val="1C4588"/>
              </a:solidFill>
              <a:latin typeface="Mada"/>
              <a:ea typeface="Mada"/>
              <a:cs typeface="Mada"/>
              <a:sym typeface="Mada"/>
            </a:endParaRPr>
          </a:p>
        </p:txBody>
      </p:sp>
      <p:pic>
        <p:nvPicPr>
          <p:cNvPr id="412" name="Google Shape;412;p21"/>
          <p:cNvPicPr preferRelativeResize="0"/>
          <p:nvPr/>
        </p:nvPicPr>
        <p:blipFill>
          <a:blip r:embed="rId9">
            <a:alphaModFix/>
          </a:blip>
          <a:stretch>
            <a:fillRect/>
          </a:stretch>
        </p:blipFill>
        <p:spPr>
          <a:xfrm>
            <a:off x="762369" y="8792950"/>
            <a:ext cx="1679500" cy="839750"/>
          </a:xfrm>
          <a:prstGeom prst="rect">
            <a:avLst/>
          </a:prstGeom>
          <a:noFill/>
          <a:ln>
            <a:noFill/>
          </a:ln>
        </p:spPr>
      </p:pic>
      <p:sp>
        <p:nvSpPr>
          <p:cNvPr id="413" name="Google Shape;413;p21"/>
          <p:cNvSpPr txBox="1"/>
          <p:nvPr/>
        </p:nvSpPr>
        <p:spPr>
          <a:xfrm>
            <a:off x="-3141950" y="356677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