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10698475" cx="7589525"/>
  <p:notesSz cx="6858000" cy="9144000"/>
  <p:embeddedFontLst>
    <p:embeddedFont>
      <p:font typeface="Secular One"/>
      <p:regular r:id="rId29"/>
    </p:embeddedFont>
    <p:embeddedFont>
      <p:font typeface="Playfair Display"/>
      <p:regular r:id="rId30"/>
      <p:bold r:id="rId31"/>
      <p:italic r:id="rId32"/>
      <p:boldItalic r:id="rId33"/>
    </p:embeddedFont>
    <p:embeddedFont>
      <p:font typeface="Mada"/>
      <p:regular r:id="rId34"/>
      <p:bold r:id="rId35"/>
    </p:embeddedFont>
    <p:embeddedFont>
      <p:font typeface="Lora"/>
      <p:regular r:id="rId36"/>
      <p:bold r:id="rId37"/>
      <p:italic r:id="rId38"/>
      <p:boldItalic r:id="rId39"/>
    </p:embeddedFont>
    <p:embeddedFont>
      <p:font typeface="Pathway Gothic One"/>
      <p:regular r:id="rId40"/>
    </p:embeddedFont>
    <p:embeddedFont>
      <p:font typeface="Reenie Beanie"/>
      <p:regular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70">
          <p15:clr>
            <a:srgbClr val="A4A3A4"/>
          </p15:clr>
        </p15:guide>
        <p15:guide id="2" pos="239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11C02B6-9CA5-425C-9376-695E76F1CBDA}">
  <a:tblStyle styleId="{A11C02B6-9CA5-425C-9376-695E76F1CBD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70" orient="horz"/>
        <p:guide pos="239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athwayGothicOne-regular.fntdata"/><Relationship Id="rId20" Type="http://schemas.openxmlformats.org/officeDocument/2006/relationships/slide" Target="slides/slide14.xml"/><Relationship Id="rId41" Type="http://schemas.openxmlformats.org/officeDocument/2006/relationships/font" Target="fonts/ReenieBeanie-regular.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SecularOne-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PlayfairDisplay-bold.fntdata"/><Relationship Id="rId30" Type="http://schemas.openxmlformats.org/officeDocument/2006/relationships/font" Target="fonts/PlayfairDisplay-regular.fntdata"/><Relationship Id="rId11" Type="http://schemas.openxmlformats.org/officeDocument/2006/relationships/slide" Target="slides/slide5.xml"/><Relationship Id="rId33" Type="http://schemas.openxmlformats.org/officeDocument/2006/relationships/font" Target="fonts/PlayfairDisplay-boldItalic.fntdata"/><Relationship Id="rId10" Type="http://schemas.openxmlformats.org/officeDocument/2006/relationships/slide" Target="slides/slide4.xml"/><Relationship Id="rId32" Type="http://schemas.openxmlformats.org/officeDocument/2006/relationships/font" Target="fonts/PlayfairDisplay-italic.fntdata"/><Relationship Id="rId13" Type="http://schemas.openxmlformats.org/officeDocument/2006/relationships/slide" Target="slides/slide7.xml"/><Relationship Id="rId35" Type="http://schemas.openxmlformats.org/officeDocument/2006/relationships/font" Target="fonts/Mada-bold.fntdata"/><Relationship Id="rId12" Type="http://schemas.openxmlformats.org/officeDocument/2006/relationships/slide" Target="slides/slide6.xml"/><Relationship Id="rId34" Type="http://schemas.openxmlformats.org/officeDocument/2006/relationships/font" Target="fonts/Mada-regular.fntdata"/><Relationship Id="rId15" Type="http://schemas.openxmlformats.org/officeDocument/2006/relationships/slide" Target="slides/slide9.xml"/><Relationship Id="rId37" Type="http://schemas.openxmlformats.org/officeDocument/2006/relationships/font" Target="fonts/Lora-bold.fntdata"/><Relationship Id="rId14" Type="http://schemas.openxmlformats.org/officeDocument/2006/relationships/slide" Target="slides/slide8.xml"/><Relationship Id="rId36" Type="http://schemas.openxmlformats.org/officeDocument/2006/relationships/font" Target="fonts/Lora-regular.fntdata"/><Relationship Id="rId17" Type="http://schemas.openxmlformats.org/officeDocument/2006/relationships/slide" Target="slides/slide11.xml"/><Relationship Id="rId39" Type="http://schemas.openxmlformats.org/officeDocument/2006/relationships/font" Target="fonts/Lora-boldItalic.fntdata"/><Relationship Id="rId16" Type="http://schemas.openxmlformats.org/officeDocument/2006/relationships/slide" Target="slides/slide10.xml"/><Relationship Id="rId38" Type="http://schemas.openxmlformats.org/officeDocument/2006/relationships/font" Target="fonts/Lora-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a2ad701377_0_114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a2ad701377_0_1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a2ad701377_0_1225: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a2ad701377_0_1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a2ad701377_0_1257: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a2ad701377_0_1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a2ad701377_0_1417: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a2ad701377_0_1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a2ad701377_0_1496: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a2ad701377_0_14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a2ad701377_0_158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a2ad701377_0_15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a2ad701377_0_1616: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756" name="Google Shape;756;ga2ad701377_0_16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g9b354888b4_0_1: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823" name="Google Shape;823;g9b354888b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6efce9935674f0a1_83: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832" name="Google Shape;832;g6efce9935674f0a1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g6efce9935674f0a1_104: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842" name="Google Shape;842;g6efce9935674f0a1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8029784299_0_3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8029784299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g6efce9935674f0a1_133: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852" name="Google Shape;852;g6efce9935674f0a1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g9b354888b4_0_55: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861" name="Google Shape;861;g9b354888b4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820d8cd4f9_0_5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878" name="Google Shape;878;g820d8cd4f9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6dcd0ad24941696_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26dcd0ad2494169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607abff18c2f1b3_7: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607abff18c2f1b3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4f81303c723303ef_143: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4f81303c723303ef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4f81303c723303ef_26: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4f81303c723303ef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a2ad701377_0_1097: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a2ad701377_0_10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7d415c9f1153e01f_5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7d415c9f1153e01f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4f81303c723303ef_234: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4f81303c723303ef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8718" y="1548715"/>
            <a:ext cx="7072200" cy="42693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8711" y="5894977"/>
            <a:ext cx="7072200" cy="1648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8711" y="2300739"/>
            <a:ext cx="7072200" cy="40842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58711" y="6556625"/>
            <a:ext cx="7072200" cy="2705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8711" y="4473766"/>
            <a:ext cx="7072200" cy="1750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8711" y="2397147"/>
            <a:ext cx="7072200" cy="71061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58711"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010895"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8711" y="1155647"/>
            <a:ext cx="2330700" cy="15720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58711" y="2890367"/>
            <a:ext cx="2330700" cy="6613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6908" y="936312"/>
            <a:ext cx="5285400" cy="85089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94763" y="-260"/>
            <a:ext cx="3794700" cy="10698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0365" y="2565003"/>
            <a:ext cx="3357600" cy="30831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0365" y="5830393"/>
            <a:ext cx="3357600" cy="2568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099788" y="1506075"/>
            <a:ext cx="3184800" cy="76857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8711" y="8799592"/>
            <a:ext cx="4979100" cy="1258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8711" y="925652"/>
            <a:ext cx="7072200" cy="11913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8711" y="2397147"/>
            <a:ext cx="7072200" cy="71061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32145" y="9699486"/>
            <a:ext cx="455400" cy="818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5.png"/><Relationship Id="rId5" Type="http://schemas.openxmlformats.org/officeDocument/2006/relationships/hyperlink" Target="https://docs.google.com/presentation/d/1TKjgKmuF8-7aGjiAgt-2f6dUWPkTI7rnH1d3RF0xuIw/edit?usp=sharing" TargetMode="External"/><Relationship Id="rId6" Type="http://schemas.openxmlformats.org/officeDocument/2006/relationships/image" Target="../media/image3.png"/><Relationship Id="rId7" Type="http://schemas.openxmlformats.org/officeDocument/2006/relationships/image" Target="../media/image1.png"/></Relationships>
</file>

<file path=ppt/slides/_rels/slide10.xml.rels><?xml version="1.0" encoding="UTF-8" standalone="yes"?><Relationships xmlns="http://schemas.openxmlformats.org/package/2006/relationships"><Relationship Id="rId10" Type="http://schemas.openxmlformats.org/officeDocument/2006/relationships/image" Target="../media/image55.png"/><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6.png"/><Relationship Id="rId4" Type="http://schemas.openxmlformats.org/officeDocument/2006/relationships/image" Target="../media/image48.png"/><Relationship Id="rId9"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6.png"/></Relationships>
</file>

<file path=ppt/slides/_rels/slide11.xml.rels><?xml version="1.0" encoding="UTF-8" standalone="yes"?><Relationships xmlns="http://schemas.openxmlformats.org/package/2006/relationships"><Relationship Id="rId10" Type="http://schemas.openxmlformats.org/officeDocument/2006/relationships/image" Target="../media/image64.png"/><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57.png"/><Relationship Id="rId4" Type="http://schemas.openxmlformats.org/officeDocument/2006/relationships/image" Target="../media/image59.png"/><Relationship Id="rId9" Type="http://schemas.openxmlformats.org/officeDocument/2006/relationships/hyperlink" Target="https://www.youtube.com/watch?v=fqnzh2-8Gw4" TargetMode="External"/><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58.png"/><Relationship Id="rId8" Type="http://schemas.openxmlformats.org/officeDocument/2006/relationships/image" Target="../media/image6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65.png"/><Relationship Id="rId4" Type="http://schemas.openxmlformats.org/officeDocument/2006/relationships/image" Target="../media/image62.png"/><Relationship Id="rId5" Type="http://schemas.openxmlformats.org/officeDocument/2006/relationships/image" Target="../media/image81.jpg"/><Relationship Id="rId6" Type="http://schemas.openxmlformats.org/officeDocument/2006/relationships/image" Target="../media/image7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66.png"/><Relationship Id="rId4" Type="http://schemas.openxmlformats.org/officeDocument/2006/relationships/image" Target="../media/image71.png"/><Relationship Id="rId5" Type="http://schemas.openxmlformats.org/officeDocument/2006/relationships/image" Target="../media/image68.png"/></Relationships>
</file>

<file path=ppt/slides/_rels/slide14.xml.rels><?xml version="1.0" encoding="UTF-8" standalone="yes"?><Relationships xmlns="http://schemas.openxmlformats.org/package/2006/relationships"><Relationship Id="rId11" Type="http://schemas.openxmlformats.org/officeDocument/2006/relationships/image" Target="../media/image72.png"/><Relationship Id="rId10" Type="http://schemas.openxmlformats.org/officeDocument/2006/relationships/image" Target="../media/image79.png"/><Relationship Id="rId13" Type="http://schemas.openxmlformats.org/officeDocument/2006/relationships/image" Target="../media/image64.png"/><Relationship Id="rId12" Type="http://schemas.openxmlformats.org/officeDocument/2006/relationships/hyperlink" Target="https://www.osmosis.org/learn/Posterior_urethral_valve" TargetMode="External"/><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69.png"/><Relationship Id="rId4" Type="http://schemas.openxmlformats.org/officeDocument/2006/relationships/image" Target="../media/image67.png"/><Relationship Id="rId9" Type="http://schemas.openxmlformats.org/officeDocument/2006/relationships/image" Target="../media/image75.png"/><Relationship Id="rId5" Type="http://schemas.openxmlformats.org/officeDocument/2006/relationships/image" Target="../media/image70.png"/><Relationship Id="rId6" Type="http://schemas.openxmlformats.org/officeDocument/2006/relationships/image" Target="../media/image77.png"/><Relationship Id="rId7" Type="http://schemas.openxmlformats.org/officeDocument/2006/relationships/image" Target="../media/image74.png"/><Relationship Id="rId8" Type="http://schemas.openxmlformats.org/officeDocument/2006/relationships/image" Target="../media/image7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80.png"/><Relationship Id="rId4" Type="http://schemas.openxmlformats.org/officeDocument/2006/relationships/image" Target="../media/image78.png"/><Relationship Id="rId5" Type="http://schemas.openxmlformats.org/officeDocument/2006/relationships/image" Target="../media/image84.png"/><Relationship Id="rId6" Type="http://schemas.openxmlformats.org/officeDocument/2006/relationships/image" Target="../media/image82.png"/><Relationship Id="rId7" Type="http://schemas.openxmlformats.org/officeDocument/2006/relationships/image" Target="../media/image83.png"/></Relationships>
</file>

<file path=ppt/slides/_rels/slide16.xml.rels><?xml version="1.0" encoding="UTF-8" standalone="yes"?><Relationships xmlns="http://schemas.openxmlformats.org/package/2006/relationships"><Relationship Id="rId11" Type="http://schemas.openxmlformats.org/officeDocument/2006/relationships/image" Target="../media/image90.png"/><Relationship Id="rId10" Type="http://schemas.openxmlformats.org/officeDocument/2006/relationships/image" Target="../media/image92.png"/><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6.png"/><Relationship Id="rId4" Type="http://schemas.openxmlformats.org/officeDocument/2006/relationships/image" Target="../media/image91.png"/><Relationship Id="rId9" Type="http://schemas.openxmlformats.org/officeDocument/2006/relationships/image" Target="../media/image87.png"/><Relationship Id="rId5" Type="http://schemas.openxmlformats.org/officeDocument/2006/relationships/image" Target="../media/image89.png"/><Relationship Id="rId6" Type="http://schemas.openxmlformats.org/officeDocument/2006/relationships/image" Target="../media/image85.png"/><Relationship Id="rId7" Type="http://schemas.openxmlformats.org/officeDocument/2006/relationships/image" Target="../media/image86.png"/><Relationship Id="rId8" Type="http://schemas.openxmlformats.org/officeDocument/2006/relationships/image" Target="../media/image8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docs.google.com/presentation/d/1Vrjo7faTQ5wyZgLVjgKEQnyb9mHaPPYaExEd438A2QE/edit?usp=sharin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hyperlink" Target="https://docs.google.com/forms/d/e/1FAIpQLSellgvn263ZGMVLfCNfffhfGB8DwE-fZDSLmWJlAtaqXm_24w/viewform?usp=sf_link" TargetMode="External"/><Relationship Id="rId5" Type="http://schemas.openxmlformats.org/officeDocument/2006/relationships/image" Target="../media/image93.png"/><Relationship Id="rId6" Type="http://schemas.openxmlformats.org/officeDocument/2006/relationships/image" Target="../media/image96.png"/><Relationship Id="rId7" Type="http://schemas.openxmlformats.org/officeDocument/2006/relationships/image" Target="../media/image95.png"/><Relationship Id="rId8" Type="http://schemas.openxmlformats.org/officeDocument/2006/relationships/image" Target="../media/image9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0.jpg"/><Relationship Id="rId4" Type="http://schemas.openxmlformats.org/officeDocument/2006/relationships/image" Target="../media/image13.jpg"/><Relationship Id="rId5" Type="http://schemas.openxmlformats.org/officeDocument/2006/relationships/image" Target="../media/image14.jpg"/><Relationship Id="rId6" Type="http://schemas.openxmlformats.org/officeDocument/2006/relationships/image" Target="../media/image12.png"/><Relationship Id="rId7" Type="http://schemas.openxmlformats.org/officeDocument/2006/relationships/image" Target="../media/image4.png"/></Relationships>
</file>

<file path=ppt/slides/_rels/slide4.xml.rels><?xml version="1.0" encoding="UTF-8" standalone="yes"?><Relationships xmlns="http://schemas.openxmlformats.org/package/2006/relationships"><Relationship Id="rId11" Type="http://schemas.openxmlformats.org/officeDocument/2006/relationships/image" Target="../media/image21.jpg"/><Relationship Id="rId10" Type="http://schemas.openxmlformats.org/officeDocument/2006/relationships/image" Target="../media/image8.jpg"/><Relationship Id="rId13" Type="http://schemas.openxmlformats.org/officeDocument/2006/relationships/image" Target="../media/image22.jpg"/><Relationship Id="rId12" Type="http://schemas.openxmlformats.org/officeDocument/2006/relationships/image" Target="../media/image18.jpg"/><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jpg"/><Relationship Id="rId4" Type="http://schemas.openxmlformats.org/officeDocument/2006/relationships/image" Target="../media/image7.jpg"/><Relationship Id="rId9" Type="http://schemas.openxmlformats.org/officeDocument/2006/relationships/image" Target="../media/image9.jpg"/><Relationship Id="rId5" Type="http://schemas.openxmlformats.org/officeDocument/2006/relationships/image" Target="../media/image10.jpg"/><Relationship Id="rId6" Type="http://schemas.openxmlformats.org/officeDocument/2006/relationships/image" Target="../media/image17.jpg"/><Relationship Id="rId7" Type="http://schemas.openxmlformats.org/officeDocument/2006/relationships/image" Target="../media/image16.jpg"/><Relationship Id="rId8"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9.gif"/><Relationship Id="rId4" Type="http://schemas.openxmlformats.org/officeDocument/2006/relationships/image" Target="../media/image23.jpg"/><Relationship Id="rId5" Type="http://schemas.openxmlformats.org/officeDocument/2006/relationships/image" Target="../media/image25.jpg"/><Relationship Id="rId6" Type="http://schemas.openxmlformats.org/officeDocument/2006/relationships/image" Target="../media/image2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4.jpg"/><Relationship Id="rId4" Type="http://schemas.openxmlformats.org/officeDocument/2006/relationships/image" Target="../media/image26.jpg"/><Relationship Id="rId5" Type="http://schemas.openxmlformats.org/officeDocument/2006/relationships/image" Target="../media/image27.jpg"/><Relationship Id="rId6" Type="http://schemas.openxmlformats.org/officeDocument/2006/relationships/image" Target="../media/image29.jpg"/></Relationships>
</file>

<file path=ppt/slides/_rels/slide7.xml.rels><?xml version="1.0" encoding="UTF-8" standalone="yes"?><Relationships xmlns="http://schemas.openxmlformats.org/package/2006/relationships"><Relationship Id="rId10" Type="http://schemas.openxmlformats.org/officeDocument/2006/relationships/image" Target="../media/image40.jpg"/><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0.jpg"/><Relationship Id="rId4" Type="http://schemas.openxmlformats.org/officeDocument/2006/relationships/image" Target="../media/image31.jpg"/><Relationship Id="rId9" Type="http://schemas.openxmlformats.org/officeDocument/2006/relationships/image" Target="../media/image35.jpg"/><Relationship Id="rId5" Type="http://schemas.openxmlformats.org/officeDocument/2006/relationships/image" Target="../media/image12.png"/><Relationship Id="rId6" Type="http://schemas.openxmlformats.org/officeDocument/2006/relationships/image" Target="../media/image4.png"/><Relationship Id="rId7" Type="http://schemas.openxmlformats.org/officeDocument/2006/relationships/image" Target="../media/image36.jpg"/><Relationship Id="rId8" Type="http://schemas.openxmlformats.org/officeDocument/2006/relationships/image" Target="../media/image33.jpg"/></Relationships>
</file>

<file path=ppt/slides/_rels/slide8.xml.rels><?xml version="1.0" encoding="UTF-8" standalone="yes"?><Relationships xmlns="http://schemas.openxmlformats.org/package/2006/relationships"><Relationship Id="rId11" Type="http://schemas.openxmlformats.org/officeDocument/2006/relationships/image" Target="../media/image53.jpg"/><Relationship Id="rId10" Type="http://schemas.openxmlformats.org/officeDocument/2006/relationships/image" Target="../media/image54.jpg"/><Relationship Id="rId12" Type="http://schemas.openxmlformats.org/officeDocument/2006/relationships/image" Target="../media/image41.jpg"/><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4.jpg"/><Relationship Id="rId4" Type="http://schemas.openxmlformats.org/officeDocument/2006/relationships/image" Target="../media/image32.jpg"/><Relationship Id="rId9" Type="http://schemas.openxmlformats.org/officeDocument/2006/relationships/image" Target="../media/image39.jpg"/><Relationship Id="rId5" Type="http://schemas.openxmlformats.org/officeDocument/2006/relationships/image" Target="../media/image37.jpg"/><Relationship Id="rId6" Type="http://schemas.openxmlformats.org/officeDocument/2006/relationships/image" Target="../media/image38.jpg"/><Relationship Id="rId7" Type="http://schemas.openxmlformats.org/officeDocument/2006/relationships/image" Target="../media/image12.png"/><Relationship Id="rId8"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5.png"/><Relationship Id="rId4" Type="http://schemas.openxmlformats.org/officeDocument/2006/relationships/image" Target="../media/image44.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rot="5400000">
            <a:off x="2970450" y="-2685775"/>
            <a:ext cx="1317300" cy="7372200"/>
          </a:xfrm>
          <a:prstGeom prst="round2SameRect">
            <a:avLst>
              <a:gd fmla="val 50000" name="adj1"/>
              <a:gd fmla="val 0" name="adj2"/>
            </a:avLst>
          </a:prstGeom>
          <a:noFill/>
          <a:ln cap="flat" cmpd="sng" w="3810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p:nvPr/>
        </p:nvSpPr>
        <p:spPr>
          <a:xfrm rot="5400000">
            <a:off x="2650418" y="-2650200"/>
            <a:ext cx="1284900" cy="6737700"/>
          </a:xfrm>
          <a:prstGeom prst="round2SameRect">
            <a:avLst>
              <a:gd fmla="val 5000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 name="Google Shape;56;p13"/>
          <p:cNvPicPr preferRelativeResize="0"/>
          <p:nvPr/>
        </p:nvPicPr>
        <p:blipFill>
          <a:blip r:embed="rId3">
            <a:alphaModFix/>
          </a:blip>
          <a:stretch>
            <a:fillRect/>
          </a:stretch>
        </p:blipFill>
        <p:spPr>
          <a:xfrm>
            <a:off x="2322171" y="345764"/>
            <a:ext cx="1261879" cy="827325"/>
          </a:xfrm>
          <a:prstGeom prst="rect">
            <a:avLst/>
          </a:prstGeom>
          <a:noFill/>
          <a:ln>
            <a:noFill/>
          </a:ln>
        </p:spPr>
      </p:pic>
      <p:sp>
        <p:nvSpPr>
          <p:cNvPr id="57" name="Google Shape;57;p13"/>
          <p:cNvSpPr txBox="1"/>
          <p:nvPr/>
        </p:nvSpPr>
        <p:spPr>
          <a:xfrm>
            <a:off x="238125" y="9324975"/>
            <a:ext cx="1714500" cy="1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E29578"/>
                </a:solidFill>
                <a:latin typeface="Lora"/>
                <a:ea typeface="Lora"/>
                <a:cs typeface="Lora"/>
                <a:sym typeface="Lora"/>
              </a:rPr>
              <a:t>Colour Index</a:t>
            </a:r>
            <a:endParaRPr>
              <a:solidFill>
                <a:srgbClr val="E29578"/>
              </a:solidFill>
              <a:latin typeface="Lora"/>
              <a:ea typeface="Lora"/>
              <a:cs typeface="Lora"/>
              <a:sym typeface="Lora"/>
            </a:endParaRPr>
          </a:p>
        </p:txBody>
      </p:sp>
      <p:sp>
        <p:nvSpPr>
          <p:cNvPr id="58" name="Google Shape;58;p13"/>
          <p:cNvSpPr txBox="1"/>
          <p:nvPr/>
        </p:nvSpPr>
        <p:spPr>
          <a:xfrm>
            <a:off x="9525" y="9667875"/>
            <a:ext cx="1790700" cy="730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Main Text</a:t>
            </a:r>
            <a:endParaRPr sz="1200">
              <a:latin typeface="Mada"/>
              <a:ea typeface="Mada"/>
              <a:cs typeface="Mada"/>
              <a:sym typeface="Mada"/>
            </a:endParaRPr>
          </a:p>
          <a:p>
            <a:pPr indent="-304800" lvl="0" marL="457200" rtl="0" algn="l">
              <a:spcBef>
                <a:spcPts val="0"/>
              </a:spcBef>
              <a:spcAft>
                <a:spcPts val="0"/>
              </a:spcAft>
              <a:buClr>
                <a:srgbClr val="6C9EEC"/>
              </a:buClr>
              <a:buSzPts val="1200"/>
              <a:buFont typeface="Mada"/>
              <a:buChar char="●"/>
            </a:pPr>
            <a:r>
              <a:rPr lang="en-GB" sz="1200">
                <a:solidFill>
                  <a:srgbClr val="6C9EEC"/>
                </a:solidFill>
                <a:latin typeface="Mada"/>
                <a:ea typeface="Mada"/>
                <a:cs typeface="Mada"/>
                <a:sym typeface="Mada"/>
              </a:rPr>
              <a:t>Males slides</a:t>
            </a:r>
            <a:endParaRPr sz="1200">
              <a:solidFill>
                <a:srgbClr val="6C9EEC"/>
              </a:solidFill>
              <a:latin typeface="Mada"/>
              <a:ea typeface="Mada"/>
              <a:cs typeface="Mada"/>
              <a:sym typeface="Mada"/>
            </a:endParaRPr>
          </a:p>
          <a:p>
            <a:pPr indent="-304800" lvl="0" marL="457200" rtl="0" algn="l">
              <a:spcBef>
                <a:spcPts val="0"/>
              </a:spcBef>
              <a:spcAft>
                <a:spcPts val="0"/>
              </a:spcAft>
              <a:buClr>
                <a:srgbClr val="A64D79"/>
              </a:buClr>
              <a:buSzPts val="1200"/>
              <a:buFont typeface="Mada"/>
              <a:buChar char="●"/>
            </a:pPr>
            <a:r>
              <a:rPr lang="en-GB" sz="1200">
                <a:solidFill>
                  <a:srgbClr val="A64D79"/>
                </a:solidFill>
                <a:latin typeface="Mada"/>
                <a:ea typeface="Mada"/>
                <a:cs typeface="Mada"/>
                <a:sym typeface="Mada"/>
              </a:rPr>
              <a:t>Females slides</a:t>
            </a:r>
            <a:endParaRPr sz="1200">
              <a:solidFill>
                <a:srgbClr val="A64D79"/>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Doctor notes</a:t>
            </a:r>
            <a:endParaRPr sz="1200">
              <a:solidFill>
                <a:srgbClr val="6AA84F"/>
              </a:solidFill>
              <a:latin typeface="Mada"/>
              <a:ea typeface="Mada"/>
              <a:cs typeface="Mada"/>
              <a:sym typeface="Mada"/>
            </a:endParaRPr>
          </a:p>
        </p:txBody>
      </p:sp>
      <p:sp>
        <p:nvSpPr>
          <p:cNvPr id="59" name="Google Shape;59;p13"/>
          <p:cNvSpPr txBox="1"/>
          <p:nvPr/>
        </p:nvSpPr>
        <p:spPr>
          <a:xfrm>
            <a:off x="1762125" y="9667875"/>
            <a:ext cx="1790700" cy="730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Textbook</a:t>
            </a:r>
            <a:endParaRPr sz="1200">
              <a:solidFill>
                <a:srgbClr val="1C4588"/>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lang="en-GB" sz="1200">
                <a:solidFill>
                  <a:srgbClr val="CC0000"/>
                </a:solidFill>
                <a:latin typeface="Mada"/>
                <a:ea typeface="Mada"/>
                <a:cs typeface="Mada"/>
                <a:sym typeface="Mada"/>
              </a:rPr>
              <a:t>Important</a:t>
            </a:r>
            <a:endParaRPr sz="1200">
              <a:solidFill>
                <a:srgbClr val="CC0000"/>
              </a:solidFill>
              <a:latin typeface="Mada"/>
              <a:ea typeface="Mada"/>
              <a:cs typeface="Mada"/>
              <a:sym typeface="Mada"/>
            </a:endParaRPr>
          </a:p>
          <a:p>
            <a:pPr indent="-304800" lvl="0" marL="457200" rtl="0" algn="l">
              <a:spcBef>
                <a:spcPts val="0"/>
              </a:spcBef>
              <a:spcAft>
                <a:spcPts val="0"/>
              </a:spcAft>
              <a:buClr>
                <a:srgbClr val="CEA320"/>
              </a:buClr>
              <a:buSzPts val="1200"/>
              <a:buFont typeface="Mada"/>
              <a:buChar char="●"/>
            </a:pPr>
            <a:r>
              <a:rPr lang="en-GB" sz="1200">
                <a:solidFill>
                  <a:srgbClr val="CEA320"/>
                </a:solidFill>
                <a:latin typeface="Mada"/>
                <a:ea typeface="Mada"/>
                <a:cs typeface="Mada"/>
                <a:sym typeface="Mada"/>
              </a:rPr>
              <a:t>Golden notes</a:t>
            </a:r>
            <a:endParaRPr sz="1200">
              <a:solidFill>
                <a:srgbClr val="CEA320"/>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en-GB" sz="1200">
                <a:solidFill>
                  <a:srgbClr val="999999"/>
                </a:solidFill>
                <a:latin typeface="Mada"/>
                <a:ea typeface="Mada"/>
                <a:cs typeface="Mada"/>
                <a:sym typeface="Mada"/>
              </a:rPr>
              <a:t>Extra</a:t>
            </a:r>
            <a:endParaRPr sz="1200">
              <a:solidFill>
                <a:srgbClr val="999999"/>
              </a:solidFill>
              <a:latin typeface="Mada"/>
              <a:ea typeface="Mada"/>
              <a:cs typeface="Mada"/>
              <a:sym typeface="Mada"/>
            </a:endParaRPr>
          </a:p>
        </p:txBody>
      </p:sp>
      <p:cxnSp>
        <p:nvCxnSpPr>
          <p:cNvPr id="60" name="Google Shape;60;p13"/>
          <p:cNvCxnSpPr/>
          <p:nvPr/>
        </p:nvCxnSpPr>
        <p:spPr>
          <a:xfrm>
            <a:off x="1704975" y="9677400"/>
            <a:ext cx="0" cy="867000"/>
          </a:xfrm>
          <a:prstGeom prst="straightConnector1">
            <a:avLst/>
          </a:prstGeom>
          <a:noFill/>
          <a:ln cap="flat" cmpd="sng" w="9525">
            <a:solidFill>
              <a:srgbClr val="FFDDD2"/>
            </a:solidFill>
            <a:prstDash val="solid"/>
            <a:round/>
            <a:headEnd len="med" w="med" type="oval"/>
            <a:tailEnd len="med" w="med" type="oval"/>
          </a:ln>
        </p:spPr>
      </p:cxnSp>
      <p:cxnSp>
        <p:nvCxnSpPr>
          <p:cNvPr id="61" name="Google Shape;61;p13"/>
          <p:cNvCxnSpPr/>
          <p:nvPr/>
        </p:nvCxnSpPr>
        <p:spPr>
          <a:xfrm>
            <a:off x="923925" y="3590925"/>
            <a:ext cx="4800600" cy="0"/>
          </a:xfrm>
          <a:prstGeom prst="straightConnector1">
            <a:avLst/>
          </a:prstGeom>
          <a:noFill/>
          <a:ln cap="flat" cmpd="sng" w="19050">
            <a:solidFill>
              <a:srgbClr val="83C5BE"/>
            </a:solidFill>
            <a:prstDash val="solid"/>
            <a:round/>
            <a:headEnd len="med" w="med" type="oval"/>
            <a:tailEnd len="med" w="med" type="none"/>
          </a:ln>
        </p:spPr>
      </p:cxnSp>
      <p:pic>
        <p:nvPicPr>
          <p:cNvPr id="62" name="Google Shape;62;p13"/>
          <p:cNvPicPr preferRelativeResize="0"/>
          <p:nvPr/>
        </p:nvPicPr>
        <p:blipFill>
          <a:blip r:embed="rId4">
            <a:alphaModFix/>
          </a:blip>
          <a:stretch>
            <a:fillRect/>
          </a:stretch>
        </p:blipFill>
        <p:spPr>
          <a:xfrm>
            <a:off x="5696038" y="2354413"/>
            <a:ext cx="1271500" cy="1271500"/>
          </a:xfrm>
          <a:prstGeom prst="rect">
            <a:avLst/>
          </a:prstGeom>
          <a:noFill/>
          <a:ln>
            <a:noFill/>
          </a:ln>
        </p:spPr>
      </p:pic>
      <p:sp>
        <p:nvSpPr>
          <p:cNvPr id="63" name="Google Shape;63;p13"/>
          <p:cNvSpPr txBox="1"/>
          <p:nvPr/>
        </p:nvSpPr>
        <p:spPr>
          <a:xfrm>
            <a:off x="1647825" y="2319525"/>
            <a:ext cx="3838500" cy="127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rgbClr val="006D77"/>
                </a:solidFill>
                <a:latin typeface="Lora"/>
                <a:ea typeface="Lora"/>
                <a:cs typeface="Lora"/>
                <a:sym typeface="Lora"/>
              </a:rPr>
              <a:t>Genitourinary Anomalies</a:t>
            </a:r>
            <a:endParaRPr sz="3600">
              <a:solidFill>
                <a:srgbClr val="006D77"/>
              </a:solidFill>
              <a:latin typeface="Lora"/>
              <a:ea typeface="Lora"/>
              <a:cs typeface="Lora"/>
              <a:sym typeface="Lora"/>
            </a:endParaRPr>
          </a:p>
        </p:txBody>
      </p:sp>
      <p:cxnSp>
        <p:nvCxnSpPr>
          <p:cNvPr id="64" name="Google Shape;64;p13"/>
          <p:cNvCxnSpPr/>
          <p:nvPr/>
        </p:nvCxnSpPr>
        <p:spPr>
          <a:xfrm>
            <a:off x="1171575" y="4610100"/>
            <a:ext cx="0" cy="3695700"/>
          </a:xfrm>
          <a:prstGeom prst="straightConnector1">
            <a:avLst/>
          </a:prstGeom>
          <a:noFill/>
          <a:ln cap="flat" cmpd="sng" w="19050">
            <a:solidFill>
              <a:srgbClr val="FFDDD2"/>
            </a:solidFill>
            <a:prstDash val="solid"/>
            <a:round/>
            <a:headEnd len="med" w="med" type="oval"/>
            <a:tailEnd len="med" w="med" type="none"/>
          </a:ln>
        </p:spPr>
      </p:cxnSp>
      <p:cxnSp>
        <p:nvCxnSpPr>
          <p:cNvPr id="65" name="Google Shape;65;p13"/>
          <p:cNvCxnSpPr/>
          <p:nvPr/>
        </p:nvCxnSpPr>
        <p:spPr>
          <a:xfrm rot="10800000">
            <a:off x="866775" y="5086350"/>
            <a:ext cx="5305500" cy="0"/>
          </a:xfrm>
          <a:prstGeom prst="straightConnector1">
            <a:avLst/>
          </a:prstGeom>
          <a:noFill/>
          <a:ln cap="flat" cmpd="sng" w="19050">
            <a:solidFill>
              <a:srgbClr val="FFDDD2"/>
            </a:solidFill>
            <a:prstDash val="solid"/>
            <a:round/>
            <a:headEnd len="med" w="med" type="none"/>
            <a:tailEnd len="med" w="med" type="oval"/>
          </a:ln>
        </p:spPr>
      </p:cxnSp>
      <p:sp>
        <p:nvSpPr>
          <p:cNvPr id="66" name="Google Shape;66;p13"/>
          <p:cNvSpPr txBox="1"/>
          <p:nvPr/>
        </p:nvSpPr>
        <p:spPr>
          <a:xfrm>
            <a:off x="1304925" y="4752975"/>
            <a:ext cx="21717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400">
                <a:solidFill>
                  <a:srgbClr val="E29578"/>
                </a:solidFill>
                <a:latin typeface="Lora"/>
                <a:ea typeface="Lora"/>
                <a:cs typeface="Lora"/>
                <a:sym typeface="Lora"/>
              </a:rPr>
              <a:t>Objectives</a:t>
            </a:r>
            <a:endParaRPr sz="2400">
              <a:solidFill>
                <a:srgbClr val="E29578"/>
              </a:solidFill>
              <a:latin typeface="Lora"/>
              <a:ea typeface="Lora"/>
              <a:cs typeface="Lora"/>
              <a:sym typeface="Lora"/>
            </a:endParaRPr>
          </a:p>
        </p:txBody>
      </p:sp>
      <p:sp>
        <p:nvSpPr>
          <p:cNvPr id="67" name="Google Shape;67;p13"/>
          <p:cNvSpPr txBox="1"/>
          <p:nvPr/>
        </p:nvSpPr>
        <p:spPr>
          <a:xfrm>
            <a:off x="1276350" y="5349250"/>
            <a:ext cx="5734200" cy="3195000"/>
          </a:xfrm>
          <a:prstGeom prst="rect">
            <a:avLst/>
          </a:prstGeom>
          <a:noFill/>
          <a:ln>
            <a:noFill/>
          </a:ln>
        </p:spPr>
        <p:txBody>
          <a:bodyPr anchorCtr="0" anchor="t" bIns="91425" lIns="91425" spcFirstLastPara="1" rIns="91425" wrap="square" tIns="91425">
            <a:noAutofit/>
          </a:bodyPr>
          <a:lstStyle/>
          <a:p>
            <a:pPr indent="-304800" lvl="0" marL="457200" rtl="0" algn="l">
              <a:lnSpc>
                <a:spcPct val="150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Discuss congenital anomalies of kidney </a:t>
            </a:r>
            <a:endParaRPr sz="1200">
              <a:solidFill>
                <a:srgbClr val="E29578"/>
              </a:solidFill>
              <a:latin typeface="Mada"/>
              <a:ea typeface="Mada"/>
              <a:cs typeface="Mada"/>
              <a:sym typeface="Mada"/>
            </a:endParaRPr>
          </a:p>
          <a:p>
            <a:pPr indent="-304800" lvl="0" marL="457200" rtl="0" algn="l">
              <a:lnSpc>
                <a:spcPct val="150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Discuss congenital anomalies of ureter </a:t>
            </a:r>
            <a:endParaRPr sz="1200">
              <a:solidFill>
                <a:srgbClr val="E29578"/>
              </a:solidFill>
              <a:latin typeface="Mada"/>
              <a:ea typeface="Mada"/>
              <a:cs typeface="Mada"/>
              <a:sym typeface="Mada"/>
            </a:endParaRPr>
          </a:p>
          <a:p>
            <a:pPr indent="-304800" lvl="0" marL="457200" rtl="0" algn="l">
              <a:lnSpc>
                <a:spcPct val="150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Discuss congenital anomalies of bladder </a:t>
            </a:r>
            <a:endParaRPr sz="1200">
              <a:solidFill>
                <a:srgbClr val="E29578"/>
              </a:solidFill>
              <a:latin typeface="Mada"/>
              <a:ea typeface="Mada"/>
              <a:cs typeface="Mada"/>
              <a:sym typeface="Mada"/>
            </a:endParaRPr>
          </a:p>
          <a:p>
            <a:pPr indent="-304800" lvl="0" marL="457200" rtl="0" algn="l">
              <a:lnSpc>
                <a:spcPct val="150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Discuss congenital anomalies of urethra </a:t>
            </a:r>
            <a:endParaRPr sz="1200">
              <a:solidFill>
                <a:srgbClr val="E29578"/>
              </a:solidFill>
              <a:latin typeface="Mada"/>
              <a:ea typeface="Mada"/>
              <a:cs typeface="Mada"/>
              <a:sym typeface="Mada"/>
            </a:endParaRPr>
          </a:p>
          <a:p>
            <a:pPr indent="-304800" lvl="0" marL="457200" rtl="0" algn="l">
              <a:lnSpc>
                <a:spcPct val="150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Recognize congenital anomalies of genitalia </a:t>
            </a:r>
            <a:endParaRPr sz="1200">
              <a:solidFill>
                <a:srgbClr val="E29578"/>
              </a:solidFill>
              <a:latin typeface="Mada"/>
              <a:ea typeface="Mada"/>
              <a:cs typeface="Mada"/>
              <a:sym typeface="Mada"/>
            </a:endParaRPr>
          </a:p>
        </p:txBody>
      </p:sp>
      <p:sp>
        <p:nvSpPr>
          <p:cNvPr id="68" name="Google Shape;68;p13"/>
          <p:cNvSpPr/>
          <p:nvPr/>
        </p:nvSpPr>
        <p:spPr>
          <a:xfrm rot="-5400000">
            <a:off x="6531450" y="9261025"/>
            <a:ext cx="508200" cy="16077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3"/>
          <p:cNvSpPr/>
          <p:nvPr/>
        </p:nvSpPr>
        <p:spPr>
          <a:xfrm rot="-5400000">
            <a:off x="6643425" y="9396600"/>
            <a:ext cx="495600" cy="14952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3"/>
          <p:cNvSpPr txBox="1"/>
          <p:nvPr/>
        </p:nvSpPr>
        <p:spPr>
          <a:xfrm>
            <a:off x="6290250" y="10050625"/>
            <a:ext cx="14172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hlinkClick r:id="rId5">
                  <a:extLst>
                    <a:ext uri="{A12FA001-AC4F-418D-AE19-62706E023703}">
                      <ahyp:hlinkClr val="tx"/>
                    </a:ext>
                  </a:extLst>
                </a:hlinkClick>
              </a:rPr>
              <a:t>Editing File</a:t>
            </a:r>
            <a:endParaRPr b="1" u="sng">
              <a:solidFill>
                <a:srgbClr val="E29578"/>
              </a:solidFill>
              <a:latin typeface="Lora"/>
              <a:ea typeface="Lora"/>
              <a:cs typeface="Lora"/>
              <a:sym typeface="Lora"/>
            </a:endParaRPr>
          </a:p>
        </p:txBody>
      </p:sp>
      <p:pic>
        <p:nvPicPr>
          <p:cNvPr id="71" name="Google Shape;71;p13"/>
          <p:cNvPicPr preferRelativeResize="0"/>
          <p:nvPr/>
        </p:nvPicPr>
        <p:blipFill rotWithShape="1">
          <a:blip r:embed="rId6">
            <a:alphaModFix/>
          </a:blip>
          <a:srcRect b="0" l="0" r="0" t="0"/>
          <a:stretch/>
        </p:blipFill>
        <p:spPr>
          <a:xfrm>
            <a:off x="4094025" y="-12575"/>
            <a:ext cx="1261875" cy="1261875"/>
          </a:xfrm>
          <a:prstGeom prst="rect">
            <a:avLst/>
          </a:prstGeom>
          <a:noFill/>
          <a:ln>
            <a:noFill/>
          </a:ln>
        </p:spPr>
      </p:pic>
      <p:sp>
        <p:nvSpPr>
          <p:cNvPr id="72" name="Google Shape;72;p13"/>
          <p:cNvSpPr/>
          <p:nvPr/>
        </p:nvSpPr>
        <p:spPr>
          <a:xfrm>
            <a:off x="1922775" y="10115775"/>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 name="Google Shape;73;p13"/>
          <p:cNvPicPr preferRelativeResize="0"/>
          <p:nvPr/>
        </p:nvPicPr>
        <p:blipFill>
          <a:blip r:embed="rId7">
            <a:alphaModFix/>
          </a:blip>
          <a:stretch>
            <a:fillRect/>
          </a:stretch>
        </p:blipFill>
        <p:spPr>
          <a:xfrm>
            <a:off x="409350" y="238544"/>
            <a:ext cx="867000" cy="867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22"/>
          <p:cNvSpPr/>
          <p:nvPr/>
        </p:nvSpPr>
        <p:spPr>
          <a:xfrm>
            <a:off x="515000" y="1469358"/>
            <a:ext cx="6559500" cy="1166100"/>
          </a:xfrm>
          <a:prstGeom prst="roundRect">
            <a:avLst>
              <a:gd fmla="val 22613"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t/>
            </a:r>
            <a:endParaRPr/>
          </a:p>
        </p:txBody>
      </p:sp>
      <p:sp>
        <p:nvSpPr>
          <p:cNvPr id="414" name="Google Shape;414;p22"/>
          <p:cNvSpPr/>
          <p:nvPr/>
        </p:nvSpPr>
        <p:spPr>
          <a:xfrm>
            <a:off x="482600" y="5808850"/>
            <a:ext cx="6559500" cy="4689000"/>
          </a:xfrm>
          <a:prstGeom prst="roundRect">
            <a:avLst>
              <a:gd fmla="val 22613"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t/>
            </a:r>
            <a:endParaRPr/>
          </a:p>
        </p:txBody>
      </p:sp>
      <p:sp>
        <p:nvSpPr>
          <p:cNvPr id="415" name="Google Shape;415;p22"/>
          <p:cNvSpPr txBox="1"/>
          <p:nvPr/>
        </p:nvSpPr>
        <p:spPr>
          <a:xfrm>
            <a:off x="714678" y="5922017"/>
            <a:ext cx="4542000" cy="1460400"/>
          </a:xfrm>
          <a:prstGeom prst="rect">
            <a:avLst/>
          </a:prstGeom>
          <a:noFill/>
          <a:ln>
            <a:noFill/>
          </a:ln>
        </p:spPr>
        <p:txBody>
          <a:bodyPr anchorCtr="0" anchor="t" bIns="91425" lIns="91425" spcFirstLastPara="1" rIns="91425" wrap="square" tIns="91425">
            <a:noAutofit/>
          </a:bodyPr>
          <a:lstStyle/>
          <a:p>
            <a:pPr indent="-149225" lvl="0" marL="269999" rtl="0" algn="l">
              <a:lnSpc>
                <a:spcPct val="125000"/>
              </a:lnSpc>
              <a:spcBef>
                <a:spcPts val="0"/>
              </a:spcBef>
              <a:spcAft>
                <a:spcPts val="0"/>
              </a:spcAft>
              <a:buClr>
                <a:schemeClr val="dk1"/>
              </a:buClr>
              <a:buSzPts val="1000"/>
              <a:buFont typeface="Mada"/>
              <a:buChar char="●"/>
            </a:pPr>
            <a:r>
              <a:rPr lang="en-GB" sz="1200">
                <a:solidFill>
                  <a:schemeClr val="dk1"/>
                </a:solidFill>
                <a:latin typeface="Mada"/>
                <a:ea typeface="Mada"/>
                <a:cs typeface="Mada"/>
                <a:sym typeface="Mada"/>
              </a:rPr>
              <a:t>An ectopic ureter is any ureter, single or duplex, that doesn't enter the trigonal area of the bladder.</a:t>
            </a:r>
            <a:endParaRPr sz="1200">
              <a:solidFill>
                <a:schemeClr val="dk1"/>
              </a:solidFill>
              <a:latin typeface="Mada"/>
              <a:ea typeface="Mada"/>
              <a:cs typeface="Mada"/>
              <a:sym typeface="Mada"/>
            </a:endParaRPr>
          </a:p>
          <a:p>
            <a:pPr indent="-161925" lvl="0" marL="269999" rtl="0" algn="l">
              <a:lnSpc>
                <a:spcPct val="125000"/>
              </a:lnSpc>
              <a:spcBef>
                <a:spcPts val="0"/>
              </a:spcBef>
              <a:spcAft>
                <a:spcPts val="0"/>
              </a:spcAft>
              <a:buClr>
                <a:schemeClr val="dk1"/>
              </a:buClr>
              <a:buSzPts val="1200"/>
              <a:buFont typeface="Mada"/>
              <a:buChar char="●"/>
            </a:pPr>
            <a:r>
              <a:rPr lang="en-GB" sz="1200">
                <a:solidFill>
                  <a:srgbClr val="6AA84F"/>
                </a:solidFill>
                <a:latin typeface="Mada"/>
                <a:ea typeface="Mada"/>
                <a:cs typeface="Mada"/>
                <a:sym typeface="Mada"/>
              </a:rPr>
              <a:t>The ectopic ureter may open into abnormal site in the urinary bladder, or outside the urinary bladder (most severe) (99%  are found out the bladder, most cases open into urethra)</a:t>
            </a:r>
            <a:endParaRPr b="1" sz="1200">
              <a:solidFill>
                <a:schemeClr val="dk1"/>
              </a:solidFill>
              <a:latin typeface="Mada"/>
              <a:ea typeface="Mada"/>
              <a:cs typeface="Mada"/>
              <a:sym typeface="Mada"/>
            </a:endParaRPr>
          </a:p>
        </p:txBody>
      </p:sp>
      <p:sp>
        <p:nvSpPr>
          <p:cNvPr id="416" name="Google Shape;416;p22"/>
          <p:cNvSpPr txBox="1"/>
          <p:nvPr/>
        </p:nvSpPr>
        <p:spPr>
          <a:xfrm>
            <a:off x="672652" y="1660608"/>
            <a:ext cx="2459700" cy="936000"/>
          </a:xfrm>
          <a:prstGeom prst="rect">
            <a:avLst/>
          </a:prstGeom>
          <a:noFill/>
          <a:ln>
            <a:noFill/>
          </a:ln>
        </p:spPr>
        <p:txBody>
          <a:bodyPr anchorCtr="0" anchor="t" bIns="91425" lIns="91425" spcFirstLastPara="1" rIns="91425" wrap="square" tIns="91425">
            <a:noAutofit/>
          </a:bodyPr>
          <a:lstStyle/>
          <a:p>
            <a:pPr indent="-149225" lvl="0" marL="269999" rtl="0" algn="l">
              <a:lnSpc>
                <a:spcPct val="125000"/>
              </a:lnSpc>
              <a:spcBef>
                <a:spcPts val="0"/>
              </a:spcBef>
              <a:spcAft>
                <a:spcPts val="0"/>
              </a:spcAft>
              <a:buClr>
                <a:schemeClr val="dk1"/>
              </a:buClr>
              <a:buSzPts val="1000"/>
              <a:buFont typeface="Mada"/>
              <a:buChar char="●"/>
            </a:pPr>
            <a:r>
              <a:rPr lang="en-GB" sz="1200">
                <a:latin typeface="Mada"/>
                <a:ea typeface="Mada"/>
                <a:cs typeface="Mada"/>
                <a:sym typeface="Mada"/>
              </a:rPr>
              <a:t>1</a:t>
            </a:r>
            <a:r>
              <a:rPr lang="en-GB" sz="1200">
                <a:solidFill>
                  <a:schemeClr val="dk1"/>
                </a:solidFill>
                <a:latin typeface="Mada"/>
                <a:ea typeface="Mada"/>
                <a:cs typeface="Mada"/>
                <a:sym typeface="Mada"/>
              </a:rPr>
              <a:t>% </a:t>
            </a:r>
            <a:r>
              <a:rPr lang="en-GB" sz="1200">
                <a:solidFill>
                  <a:srgbClr val="6AA84F"/>
                </a:solidFill>
                <a:latin typeface="Mada"/>
                <a:ea typeface="Mada"/>
                <a:cs typeface="Mada"/>
                <a:sym typeface="Mada"/>
              </a:rPr>
              <a:t>of all births</a:t>
            </a:r>
            <a:endParaRPr sz="1200">
              <a:solidFill>
                <a:srgbClr val="6AA84F"/>
              </a:solidFill>
              <a:latin typeface="Mada"/>
              <a:ea typeface="Mada"/>
              <a:cs typeface="Mada"/>
              <a:sym typeface="Mada"/>
            </a:endParaRPr>
          </a:p>
          <a:p>
            <a:pPr indent="-161925" lvl="0" marL="269999" rtl="0" algn="l">
              <a:lnSpc>
                <a:spcPct val="125000"/>
              </a:lnSpc>
              <a:spcBef>
                <a:spcPts val="0"/>
              </a:spcBef>
              <a:spcAft>
                <a:spcPts val="0"/>
              </a:spcAft>
              <a:buClr>
                <a:srgbClr val="000000"/>
              </a:buClr>
              <a:buSzPts val="1200"/>
              <a:buFont typeface="Mada"/>
              <a:buChar char="●"/>
            </a:pPr>
            <a:r>
              <a:rPr lang="en-GB" sz="1200">
                <a:latin typeface="Mada"/>
                <a:ea typeface="Mada"/>
                <a:cs typeface="Mada"/>
                <a:sym typeface="Mada"/>
              </a:rPr>
              <a:t>1</a:t>
            </a:r>
            <a:r>
              <a:rPr lang="en-GB" sz="1200">
                <a:solidFill>
                  <a:schemeClr val="dk1"/>
                </a:solidFill>
                <a:latin typeface="Mada"/>
                <a:ea typeface="Mada"/>
                <a:cs typeface="Mada"/>
                <a:sym typeface="Mada"/>
              </a:rPr>
              <a:t>.6:1 female to male ratio</a:t>
            </a:r>
            <a:endParaRPr sz="1200">
              <a:latin typeface="Mada"/>
              <a:ea typeface="Mada"/>
              <a:cs typeface="Mada"/>
              <a:sym typeface="Mada"/>
            </a:endParaRPr>
          </a:p>
          <a:p>
            <a:pPr indent="-161925" lvl="0" marL="269999" rtl="0" algn="l">
              <a:lnSpc>
                <a:spcPct val="125000"/>
              </a:lnSpc>
              <a:spcBef>
                <a:spcPts val="0"/>
              </a:spcBef>
              <a:spcAft>
                <a:spcPts val="0"/>
              </a:spcAft>
              <a:buClr>
                <a:schemeClr val="dk1"/>
              </a:buClr>
              <a:buSzPts val="1200"/>
              <a:buFont typeface="Mada"/>
              <a:buChar char="●"/>
            </a:pPr>
            <a:r>
              <a:rPr lang="en-GB" sz="1200">
                <a:latin typeface="Mada"/>
                <a:ea typeface="Mada"/>
                <a:cs typeface="Mada"/>
                <a:sym typeface="Mada"/>
              </a:rPr>
              <a:t>8</a:t>
            </a:r>
            <a:r>
              <a:rPr lang="en-GB" sz="1200">
                <a:solidFill>
                  <a:schemeClr val="dk1"/>
                </a:solidFill>
                <a:latin typeface="Mada"/>
                <a:ea typeface="Mada"/>
                <a:cs typeface="Mada"/>
                <a:sym typeface="Mada"/>
              </a:rPr>
              <a:t>5% unilateral</a:t>
            </a:r>
            <a:endParaRPr b="1" sz="1100">
              <a:solidFill>
                <a:schemeClr val="dk1"/>
              </a:solidFill>
              <a:latin typeface="Mada"/>
              <a:ea typeface="Mada"/>
              <a:cs typeface="Mada"/>
              <a:sym typeface="Mada"/>
            </a:endParaRPr>
          </a:p>
        </p:txBody>
      </p:sp>
      <p:sp>
        <p:nvSpPr>
          <p:cNvPr id="417" name="Google Shape;417;p22"/>
          <p:cNvSpPr txBox="1"/>
          <p:nvPr/>
        </p:nvSpPr>
        <p:spPr>
          <a:xfrm>
            <a:off x="515000" y="3192483"/>
            <a:ext cx="2868600" cy="1910400"/>
          </a:xfrm>
          <a:prstGeom prst="rect">
            <a:avLst/>
          </a:prstGeom>
          <a:noFill/>
          <a:ln cap="flat" cmpd="sng" w="28575">
            <a:solidFill>
              <a:srgbClr val="FFDDD2"/>
            </a:solidFill>
            <a:prstDash val="dash"/>
            <a:round/>
            <a:headEnd len="sm" w="sm" type="none"/>
            <a:tailEnd len="sm" w="sm" type="none"/>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t/>
            </a:r>
            <a:endParaRPr>
              <a:latin typeface="Mada"/>
              <a:ea typeface="Mada"/>
              <a:cs typeface="Mada"/>
              <a:sym typeface="Mada"/>
            </a:endParaRPr>
          </a:p>
        </p:txBody>
      </p:sp>
      <p:sp>
        <p:nvSpPr>
          <p:cNvPr id="418" name="Google Shape;418;p22"/>
          <p:cNvSpPr/>
          <p:nvPr/>
        </p:nvSpPr>
        <p:spPr>
          <a:xfrm rot="10800000">
            <a:off x="63" y="0"/>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9" name="Google Shape;419;p22"/>
          <p:cNvGrpSpPr/>
          <p:nvPr/>
        </p:nvGrpSpPr>
        <p:grpSpPr>
          <a:xfrm>
            <a:off x="285363" y="834411"/>
            <a:ext cx="467181" cy="476434"/>
            <a:chOff x="2410712" y="2415450"/>
            <a:chExt cx="312600" cy="312600"/>
          </a:xfrm>
        </p:grpSpPr>
        <p:sp>
          <p:nvSpPr>
            <p:cNvPr id="420" name="Google Shape;420;p22"/>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2"/>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2" name="Google Shape;422;p22"/>
          <p:cNvSpPr txBox="1"/>
          <p:nvPr/>
        </p:nvSpPr>
        <p:spPr>
          <a:xfrm>
            <a:off x="742650" y="861028"/>
            <a:ext cx="47496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Duplication Anomalies of ureters.</a:t>
            </a:r>
            <a:endParaRPr b="1" sz="1800">
              <a:solidFill>
                <a:srgbClr val="006D77"/>
              </a:solidFill>
              <a:highlight>
                <a:srgbClr val="EDF9F9"/>
              </a:highlight>
              <a:latin typeface="Lora"/>
              <a:ea typeface="Lora"/>
              <a:cs typeface="Lora"/>
              <a:sym typeface="Lora"/>
            </a:endParaRPr>
          </a:p>
        </p:txBody>
      </p:sp>
      <p:cxnSp>
        <p:nvCxnSpPr>
          <p:cNvPr id="423" name="Google Shape;423;p22"/>
          <p:cNvCxnSpPr>
            <a:stCxn id="424" idx="3"/>
          </p:cNvCxnSpPr>
          <p:nvPr/>
        </p:nvCxnSpPr>
        <p:spPr>
          <a:xfrm>
            <a:off x="4141229" y="2089178"/>
            <a:ext cx="456600" cy="69300"/>
          </a:xfrm>
          <a:prstGeom prst="bentConnector3">
            <a:avLst>
              <a:gd fmla="val 50000" name="adj1"/>
            </a:avLst>
          </a:prstGeom>
          <a:noFill/>
          <a:ln cap="flat" cmpd="sng" w="19050">
            <a:solidFill>
              <a:srgbClr val="ABE5D9"/>
            </a:solidFill>
            <a:prstDash val="dot"/>
            <a:round/>
            <a:headEnd len="med" w="med" type="none"/>
            <a:tailEnd len="med" w="med" type="oval"/>
          </a:ln>
        </p:spPr>
      </p:cxnSp>
      <p:cxnSp>
        <p:nvCxnSpPr>
          <p:cNvPr id="425" name="Google Shape;425;p22"/>
          <p:cNvCxnSpPr>
            <a:endCxn id="424" idx="1"/>
          </p:cNvCxnSpPr>
          <p:nvPr/>
        </p:nvCxnSpPr>
        <p:spPr>
          <a:xfrm>
            <a:off x="2528769" y="1839878"/>
            <a:ext cx="854700" cy="249300"/>
          </a:xfrm>
          <a:prstGeom prst="bentConnector3">
            <a:avLst>
              <a:gd fmla="val 50000" name="adj1"/>
            </a:avLst>
          </a:prstGeom>
          <a:noFill/>
          <a:ln cap="flat" cmpd="sng" w="19050">
            <a:solidFill>
              <a:srgbClr val="ABE5D9"/>
            </a:solidFill>
            <a:prstDash val="dot"/>
            <a:round/>
            <a:headEnd len="med" w="med" type="oval"/>
            <a:tailEnd len="med" w="med" type="none"/>
          </a:ln>
        </p:spPr>
      </p:cxnSp>
      <p:pic>
        <p:nvPicPr>
          <p:cNvPr id="424" name="Google Shape;424;p22"/>
          <p:cNvPicPr preferRelativeResize="0"/>
          <p:nvPr/>
        </p:nvPicPr>
        <p:blipFill>
          <a:blip r:embed="rId3">
            <a:alphaModFix/>
          </a:blip>
          <a:stretch>
            <a:fillRect/>
          </a:stretch>
        </p:blipFill>
        <p:spPr>
          <a:xfrm>
            <a:off x="3383469" y="1710278"/>
            <a:ext cx="757760" cy="757800"/>
          </a:xfrm>
          <a:prstGeom prst="rect">
            <a:avLst/>
          </a:prstGeom>
          <a:noFill/>
          <a:ln>
            <a:noFill/>
          </a:ln>
        </p:spPr>
      </p:pic>
      <p:sp>
        <p:nvSpPr>
          <p:cNvPr id="426" name="Google Shape;426;p22"/>
          <p:cNvSpPr/>
          <p:nvPr/>
        </p:nvSpPr>
        <p:spPr>
          <a:xfrm>
            <a:off x="5015000" y="2631733"/>
            <a:ext cx="477250" cy="357925"/>
          </a:xfrm>
          <a:custGeom>
            <a:rect b="b" l="l" r="r" t="t"/>
            <a:pathLst>
              <a:path extrusionOk="0" h="14317" w="19090">
                <a:moveTo>
                  <a:pt x="19090" y="0"/>
                </a:moveTo>
                <a:cubicBezTo>
                  <a:pt x="14317" y="6363"/>
                  <a:pt x="0" y="6363"/>
                  <a:pt x="0" y="14317"/>
                </a:cubicBezTo>
              </a:path>
            </a:pathLst>
          </a:custGeom>
          <a:noFill/>
          <a:ln cap="flat" cmpd="sng" w="28575">
            <a:solidFill>
              <a:srgbClr val="FFDDD2"/>
            </a:solidFill>
            <a:prstDash val="dash"/>
            <a:round/>
            <a:headEnd len="med" w="med" type="none"/>
            <a:tailEnd len="med" w="med" type="none"/>
          </a:ln>
        </p:spPr>
      </p:sp>
      <p:sp>
        <p:nvSpPr>
          <p:cNvPr id="427" name="Google Shape;427;p22"/>
          <p:cNvSpPr/>
          <p:nvPr/>
        </p:nvSpPr>
        <p:spPr>
          <a:xfrm>
            <a:off x="2210800" y="2635458"/>
            <a:ext cx="851450" cy="517025"/>
          </a:xfrm>
          <a:custGeom>
            <a:rect b="b" l="l" r="r" t="t"/>
            <a:pathLst>
              <a:path extrusionOk="0" h="20681" w="34058">
                <a:moveTo>
                  <a:pt x="0" y="0"/>
                </a:moveTo>
                <a:cubicBezTo>
                  <a:pt x="7061" y="7059"/>
                  <a:pt x="19959" y="2409"/>
                  <a:pt x="29431" y="5568"/>
                </a:cubicBezTo>
                <a:cubicBezTo>
                  <a:pt x="33170" y="6815"/>
                  <a:pt x="35170" y="13178"/>
                  <a:pt x="33408" y="16704"/>
                </a:cubicBezTo>
                <a:cubicBezTo>
                  <a:pt x="32482" y="18556"/>
                  <a:pt x="30100" y="19217"/>
                  <a:pt x="28636" y="20681"/>
                </a:cubicBezTo>
              </a:path>
            </a:pathLst>
          </a:custGeom>
          <a:noFill/>
          <a:ln cap="flat" cmpd="sng" w="28575">
            <a:solidFill>
              <a:srgbClr val="FFDDD2"/>
            </a:solidFill>
            <a:prstDash val="dash"/>
            <a:round/>
            <a:headEnd len="med" w="med" type="none"/>
            <a:tailEnd len="med" w="med" type="none"/>
          </a:ln>
        </p:spPr>
      </p:sp>
      <p:pic>
        <p:nvPicPr>
          <p:cNvPr id="428" name="Google Shape;428;p22"/>
          <p:cNvPicPr preferRelativeResize="0"/>
          <p:nvPr/>
        </p:nvPicPr>
        <p:blipFill>
          <a:blip r:embed="rId4">
            <a:alphaModFix/>
          </a:blip>
          <a:stretch>
            <a:fillRect/>
          </a:stretch>
        </p:blipFill>
        <p:spPr>
          <a:xfrm>
            <a:off x="659804" y="3502083"/>
            <a:ext cx="757750" cy="1332971"/>
          </a:xfrm>
          <a:prstGeom prst="rect">
            <a:avLst/>
          </a:prstGeom>
          <a:noFill/>
          <a:ln>
            <a:noFill/>
          </a:ln>
        </p:spPr>
      </p:pic>
      <p:sp>
        <p:nvSpPr>
          <p:cNvPr id="429" name="Google Shape;429;p22"/>
          <p:cNvSpPr txBox="1"/>
          <p:nvPr/>
        </p:nvSpPr>
        <p:spPr>
          <a:xfrm>
            <a:off x="677411" y="2777726"/>
            <a:ext cx="47496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006D77"/>
                </a:solidFill>
                <a:highlight>
                  <a:srgbClr val="EDF9F9"/>
                </a:highlight>
                <a:latin typeface="Lora"/>
                <a:ea typeface="Lora"/>
                <a:cs typeface="Lora"/>
                <a:sym typeface="Lora"/>
              </a:rPr>
              <a:t>Incomplete duplications</a:t>
            </a:r>
            <a:endParaRPr b="1">
              <a:solidFill>
                <a:srgbClr val="006D77"/>
              </a:solidFill>
              <a:highlight>
                <a:srgbClr val="EDF9F9"/>
              </a:highlight>
              <a:latin typeface="Lora"/>
              <a:ea typeface="Lora"/>
              <a:cs typeface="Lora"/>
              <a:sym typeface="Lora"/>
            </a:endParaRPr>
          </a:p>
        </p:txBody>
      </p:sp>
      <p:sp>
        <p:nvSpPr>
          <p:cNvPr id="430" name="Google Shape;430;p22"/>
          <p:cNvSpPr txBox="1"/>
          <p:nvPr/>
        </p:nvSpPr>
        <p:spPr>
          <a:xfrm>
            <a:off x="3688300" y="3190808"/>
            <a:ext cx="3386400" cy="1910400"/>
          </a:xfrm>
          <a:prstGeom prst="rect">
            <a:avLst/>
          </a:prstGeom>
          <a:noFill/>
          <a:ln cap="flat" cmpd="sng" w="28575">
            <a:solidFill>
              <a:srgbClr val="FFDDD2"/>
            </a:solidFill>
            <a:prstDash val="dash"/>
            <a:round/>
            <a:headEnd len="sm" w="sm" type="none"/>
            <a:tailEnd len="sm" w="sm" type="none"/>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t/>
            </a:r>
            <a:endParaRPr>
              <a:latin typeface="Mada"/>
              <a:ea typeface="Mada"/>
              <a:cs typeface="Mada"/>
              <a:sym typeface="Mada"/>
            </a:endParaRPr>
          </a:p>
        </p:txBody>
      </p:sp>
      <p:pic>
        <p:nvPicPr>
          <p:cNvPr id="431" name="Google Shape;431;p22"/>
          <p:cNvPicPr preferRelativeResize="0"/>
          <p:nvPr/>
        </p:nvPicPr>
        <p:blipFill>
          <a:blip r:embed="rId5">
            <a:alphaModFix/>
          </a:blip>
          <a:stretch>
            <a:fillRect/>
          </a:stretch>
        </p:blipFill>
        <p:spPr>
          <a:xfrm>
            <a:off x="3796100" y="3538841"/>
            <a:ext cx="757750" cy="1264690"/>
          </a:xfrm>
          <a:prstGeom prst="rect">
            <a:avLst/>
          </a:prstGeom>
          <a:noFill/>
          <a:ln>
            <a:noFill/>
          </a:ln>
        </p:spPr>
      </p:pic>
      <p:sp>
        <p:nvSpPr>
          <p:cNvPr id="432" name="Google Shape;432;p22"/>
          <p:cNvSpPr txBox="1"/>
          <p:nvPr/>
        </p:nvSpPr>
        <p:spPr>
          <a:xfrm>
            <a:off x="4926261" y="2801918"/>
            <a:ext cx="47496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006D77"/>
                </a:solidFill>
                <a:highlight>
                  <a:srgbClr val="EDF9F9"/>
                </a:highlight>
                <a:latin typeface="Lora"/>
                <a:ea typeface="Lora"/>
                <a:cs typeface="Lora"/>
                <a:sym typeface="Lora"/>
              </a:rPr>
              <a:t>Complete duplications</a:t>
            </a:r>
            <a:endParaRPr b="1">
              <a:solidFill>
                <a:srgbClr val="006D77"/>
              </a:solidFill>
              <a:highlight>
                <a:srgbClr val="EDF9F9"/>
              </a:highlight>
              <a:latin typeface="Lora"/>
              <a:ea typeface="Lora"/>
              <a:cs typeface="Lora"/>
              <a:sym typeface="Lora"/>
            </a:endParaRPr>
          </a:p>
        </p:txBody>
      </p:sp>
      <p:grpSp>
        <p:nvGrpSpPr>
          <p:cNvPr id="433" name="Google Shape;433;p22"/>
          <p:cNvGrpSpPr/>
          <p:nvPr/>
        </p:nvGrpSpPr>
        <p:grpSpPr>
          <a:xfrm>
            <a:off x="285363" y="5305841"/>
            <a:ext cx="467181" cy="476434"/>
            <a:chOff x="2410712" y="2415450"/>
            <a:chExt cx="312600" cy="312600"/>
          </a:xfrm>
        </p:grpSpPr>
        <p:sp>
          <p:nvSpPr>
            <p:cNvPr id="434" name="Google Shape;434;p22"/>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2"/>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6" name="Google Shape;436;p22"/>
          <p:cNvSpPr txBox="1"/>
          <p:nvPr/>
        </p:nvSpPr>
        <p:spPr>
          <a:xfrm>
            <a:off x="742650" y="5332458"/>
            <a:ext cx="47496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Ectopic Ureter</a:t>
            </a:r>
            <a:endParaRPr b="1" sz="1800">
              <a:solidFill>
                <a:srgbClr val="006D77"/>
              </a:solidFill>
              <a:highlight>
                <a:srgbClr val="EDF9F9"/>
              </a:highlight>
              <a:latin typeface="Lora"/>
              <a:ea typeface="Lora"/>
              <a:cs typeface="Lora"/>
              <a:sym typeface="Lora"/>
            </a:endParaRPr>
          </a:p>
        </p:txBody>
      </p:sp>
      <p:pic>
        <p:nvPicPr>
          <p:cNvPr id="437" name="Google Shape;437;p22"/>
          <p:cNvPicPr preferRelativeResize="0"/>
          <p:nvPr/>
        </p:nvPicPr>
        <p:blipFill>
          <a:blip r:embed="rId6">
            <a:alphaModFix/>
          </a:blip>
          <a:stretch>
            <a:fillRect/>
          </a:stretch>
        </p:blipFill>
        <p:spPr>
          <a:xfrm>
            <a:off x="907450" y="7434179"/>
            <a:ext cx="614100" cy="614100"/>
          </a:xfrm>
          <a:prstGeom prst="rect">
            <a:avLst/>
          </a:prstGeom>
          <a:noFill/>
          <a:ln>
            <a:noFill/>
          </a:ln>
        </p:spPr>
      </p:pic>
      <p:pic>
        <p:nvPicPr>
          <p:cNvPr id="438" name="Google Shape;438;p22"/>
          <p:cNvPicPr preferRelativeResize="0"/>
          <p:nvPr/>
        </p:nvPicPr>
        <p:blipFill>
          <a:blip r:embed="rId7">
            <a:alphaModFix/>
          </a:blip>
          <a:stretch>
            <a:fillRect/>
          </a:stretch>
        </p:blipFill>
        <p:spPr>
          <a:xfrm>
            <a:off x="703940" y="8093279"/>
            <a:ext cx="1021101" cy="476400"/>
          </a:xfrm>
          <a:prstGeom prst="rect">
            <a:avLst/>
          </a:prstGeom>
          <a:noFill/>
          <a:ln>
            <a:noFill/>
          </a:ln>
        </p:spPr>
      </p:pic>
      <p:pic>
        <p:nvPicPr>
          <p:cNvPr id="439" name="Google Shape;439;p22"/>
          <p:cNvPicPr preferRelativeResize="0"/>
          <p:nvPr/>
        </p:nvPicPr>
        <p:blipFill>
          <a:blip r:embed="rId8">
            <a:alphaModFix/>
          </a:blip>
          <a:stretch>
            <a:fillRect/>
          </a:stretch>
        </p:blipFill>
        <p:spPr>
          <a:xfrm>
            <a:off x="3597240" y="8117378"/>
            <a:ext cx="1021100" cy="590804"/>
          </a:xfrm>
          <a:prstGeom prst="rect">
            <a:avLst/>
          </a:prstGeom>
          <a:noFill/>
          <a:ln>
            <a:noFill/>
          </a:ln>
        </p:spPr>
      </p:pic>
      <p:pic>
        <p:nvPicPr>
          <p:cNvPr id="440" name="Google Shape;440;p22"/>
          <p:cNvPicPr preferRelativeResize="0"/>
          <p:nvPr/>
        </p:nvPicPr>
        <p:blipFill>
          <a:blip r:embed="rId9">
            <a:alphaModFix/>
          </a:blip>
          <a:stretch>
            <a:fillRect/>
          </a:stretch>
        </p:blipFill>
        <p:spPr>
          <a:xfrm>
            <a:off x="5298997" y="6192529"/>
            <a:ext cx="1352651" cy="757750"/>
          </a:xfrm>
          <a:prstGeom prst="rect">
            <a:avLst/>
          </a:prstGeom>
          <a:noFill/>
          <a:ln>
            <a:noFill/>
          </a:ln>
        </p:spPr>
      </p:pic>
      <p:pic>
        <p:nvPicPr>
          <p:cNvPr id="441" name="Google Shape;441;p22"/>
          <p:cNvPicPr preferRelativeResize="0"/>
          <p:nvPr/>
        </p:nvPicPr>
        <p:blipFill>
          <a:blip r:embed="rId10">
            <a:alphaModFix/>
          </a:blip>
          <a:stretch>
            <a:fillRect/>
          </a:stretch>
        </p:blipFill>
        <p:spPr>
          <a:xfrm>
            <a:off x="3807111" y="7439277"/>
            <a:ext cx="614100" cy="614100"/>
          </a:xfrm>
          <a:prstGeom prst="rect">
            <a:avLst/>
          </a:prstGeom>
          <a:noFill/>
          <a:ln>
            <a:noFill/>
          </a:ln>
        </p:spPr>
      </p:pic>
      <p:sp>
        <p:nvSpPr>
          <p:cNvPr id="442" name="Google Shape;442;p22"/>
          <p:cNvSpPr/>
          <p:nvPr/>
        </p:nvSpPr>
        <p:spPr>
          <a:xfrm>
            <a:off x="1257300" y="4257158"/>
            <a:ext cx="438300" cy="6285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2"/>
          <p:cNvSpPr/>
          <p:nvPr/>
        </p:nvSpPr>
        <p:spPr>
          <a:xfrm>
            <a:off x="3734466" y="3519133"/>
            <a:ext cx="292200" cy="3891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2"/>
          <p:cNvSpPr txBox="1"/>
          <p:nvPr/>
        </p:nvSpPr>
        <p:spPr>
          <a:xfrm>
            <a:off x="4725450" y="3356108"/>
            <a:ext cx="2319600" cy="1579800"/>
          </a:xfrm>
          <a:prstGeom prst="rect">
            <a:avLst/>
          </a:prstGeom>
          <a:noFill/>
          <a:ln>
            <a:noFill/>
          </a:ln>
        </p:spPr>
        <p:txBody>
          <a:bodyPr anchorCtr="0" anchor="t" bIns="91425" lIns="91425" spcFirstLastPara="1" rIns="91425" wrap="square" tIns="91425">
            <a:noAutofit/>
          </a:bodyPr>
          <a:lstStyle/>
          <a:p>
            <a:pPr indent="-155575" lvl="0" marL="269999" rtl="0" algn="l">
              <a:lnSpc>
                <a:spcPct val="125000"/>
              </a:lnSpc>
              <a:spcBef>
                <a:spcPts val="0"/>
              </a:spcBef>
              <a:spcAft>
                <a:spcPts val="0"/>
              </a:spcAft>
              <a:buClr>
                <a:schemeClr val="dk1"/>
              </a:buClr>
              <a:buSzPts val="1100"/>
              <a:buFont typeface="Mada"/>
              <a:buChar char="●"/>
            </a:pPr>
            <a:r>
              <a:rPr lang="en-GB" sz="1100">
                <a:solidFill>
                  <a:srgbClr val="6AA84F"/>
                </a:solidFill>
                <a:latin typeface="Mada"/>
                <a:ea typeface="Mada"/>
                <a:cs typeface="Mada"/>
                <a:sym typeface="Mada"/>
              </a:rPr>
              <a:t>There are 2 moieties (upper &amp; lower) of renal pelvises &amp; ureter.</a:t>
            </a:r>
            <a:endParaRPr sz="1100">
              <a:solidFill>
                <a:srgbClr val="6AA84F"/>
              </a:solidFill>
              <a:latin typeface="Mada"/>
              <a:ea typeface="Mada"/>
              <a:cs typeface="Mada"/>
              <a:sym typeface="Mada"/>
            </a:endParaRPr>
          </a:p>
          <a:p>
            <a:pPr indent="-155575" lvl="0" marL="269999" rtl="0" algn="l">
              <a:lnSpc>
                <a:spcPct val="125000"/>
              </a:lnSpc>
              <a:spcBef>
                <a:spcPts val="0"/>
              </a:spcBef>
              <a:spcAft>
                <a:spcPts val="0"/>
              </a:spcAft>
              <a:buClr>
                <a:srgbClr val="000000"/>
              </a:buClr>
              <a:buSzPts val="1100"/>
              <a:buFont typeface="Mada"/>
              <a:buChar char="●"/>
            </a:pPr>
            <a:r>
              <a:rPr lang="en-GB" sz="1100">
                <a:solidFill>
                  <a:srgbClr val="6AA84F"/>
                </a:solidFill>
                <a:latin typeface="Mada"/>
                <a:ea typeface="Mada"/>
                <a:cs typeface="Mada"/>
                <a:sym typeface="Mada"/>
              </a:rPr>
              <a:t>Usually, upper moiety of (ureter &amp; Kidney) is Associated with obstruction</a:t>
            </a:r>
            <a:endParaRPr sz="1100">
              <a:solidFill>
                <a:srgbClr val="6AA84F"/>
              </a:solidFill>
              <a:latin typeface="Mada"/>
              <a:ea typeface="Mada"/>
              <a:cs typeface="Mada"/>
              <a:sym typeface="Mada"/>
            </a:endParaRPr>
          </a:p>
          <a:p>
            <a:pPr indent="-155575" lvl="0" marL="269999" rtl="0" algn="l">
              <a:lnSpc>
                <a:spcPct val="125000"/>
              </a:lnSpc>
              <a:spcBef>
                <a:spcPts val="0"/>
              </a:spcBef>
              <a:spcAft>
                <a:spcPts val="0"/>
              </a:spcAft>
              <a:buClr>
                <a:srgbClr val="000000"/>
              </a:buClr>
              <a:buSzPts val="1100"/>
              <a:buFont typeface="Mada"/>
              <a:buChar char="●"/>
            </a:pPr>
            <a:r>
              <a:rPr lang="en-GB" sz="1100">
                <a:solidFill>
                  <a:srgbClr val="6AA84F"/>
                </a:solidFill>
                <a:latin typeface="Mada"/>
                <a:ea typeface="Mada"/>
                <a:cs typeface="Mada"/>
                <a:sym typeface="Mada"/>
              </a:rPr>
              <a:t>Lower moiety Associated with reflux “bcs the ureter is short”</a:t>
            </a:r>
            <a:endParaRPr sz="1100">
              <a:latin typeface="Mada"/>
              <a:ea typeface="Mada"/>
              <a:cs typeface="Mada"/>
              <a:sym typeface="Mada"/>
            </a:endParaRPr>
          </a:p>
        </p:txBody>
      </p:sp>
      <p:sp>
        <p:nvSpPr>
          <p:cNvPr id="445" name="Google Shape;445;p22"/>
          <p:cNvSpPr txBox="1"/>
          <p:nvPr/>
        </p:nvSpPr>
        <p:spPr>
          <a:xfrm>
            <a:off x="1405700" y="3619783"/>
            <a:ext cx="1929000" cy="1065600"/>
          </a:xfrm>
          <a:prstGeom prst="rect">
            <a:avLst/>
          </a:prstGeom>
          <a:noFill/>
          <a:ln>
            <a:noFill/>
          </a:ln>
        </p:spPr>
        <p:txBody>
          <a:bodyPr anchorCtr="0" anchor="t" bIns="91425" lIns="91425" spcFirstLastPara="1" rIns="91425" wrap="square" tIns="91425">
            <a:noAutofit/>
          </a:bodyPr>
          <a:lstStyle/>
          <a:p>
            <a:pPr indent="-155575" lvl="0" marL="269999" rtl="0" algn="l">
              <a:lnSpc>
                <a:spcPct val="125000"/>
              </a:lnSpc>
              <a:spcBef>
                <a:spcPts val="0"/>
              </a:spcBef>
              <a:spcAft>
                <a:spcPts val="0"/>
              </a:spcAft>
              <a:buClr>
                <a:schemeClr val="dk1"/>
              </a:buClr>
              <a:buSzPts val="1100"/>
              <a:buFont typeface="Mada"/>
              <a:buChar char="●"/>
            </a:pPr>
            <a:r>
              <a:rPr lang="en-GB" sz="1100">
                <a:solidFill>
                  <a:srgbClr val="6AA84F"/>
                </a:solidFill>
                <a:latin typeface="Mada"/>
                <a:ea typeface="Mada"/>
                <a:cs typeface="Mada"/>
                <a:sym typeface="Mada"/>
              </a:rPr>
              <a:t>2 renal pelvises drain into 2 separate ureters that join together distally and form a single ureter</a:t>
            </a:r>
            <a:endParaRPr sz="1100">
              <a:latin typeface="Mada"/>
              <a:ea typeface="Mada"/>
              <a:cs typeface="Mada"/>
              <a:sym typeface="Mada"/>
            </a:endParaRPr>
          </a:p>
        </p:txBody>
      </p:sp>
      <p:cxnSp>
        <p:nvCxnSpPr>
          <p:cNvPr id="446" name="Google Shape;446;p22"/>
          <p:cNvCxnSpPr>
            <a:stCxn id="447" idx="2"/>
          </p:cNvCxnSpPr>
          <p:nvPr/>
        </p:nvCxnSpPr>
        <p:spPr>
          <a:xfrm>
            <a:off x="4154925" y="3422458"/>
            <a:ext cx="164400" cy="127200"/>
          </a:xfrm>
          <a:prstGeom prst="straightConnector1">
            <a:avLst/>
          </a:prstGeom>
          <a:noFill/>
          <a:ln cap="flat" cmpd="sng" w="9525">
            <a:solidFill>
              <a:srgbClr val="000000"/>
            </a:solidFill>
            <a:prstDash val="solid"/>
            <a:round/>
            <a:headEnd len="med" w="med" type="none"/>
            <a:tailEnd len="med" w="med" type="triangle"/>
          </a:ln>
        </p:spPr>
      </p:cxnSp>
      <p:sp>
        <p:nvSpPr>
          <p:cNvPr id="447" name="Google Shape;447;p22"/>
          <p:cNvSpPr txBox="1"/>
          <p:nvPr/>
        </p:nvSpPr>
        <p:spPr>
          <a:xfrm>
            <a:off x="3681225" y="3173158"/>
            <a:ext cx="947400" cy="2493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b="1" lang="en-GB" sz="700">
                <a:solidFill>
                  <a:srgbClr val="CC0000"/>
                </a:solidFill>
                <a:latin typeface="Mada"/>
                <a:ea typeface="Mada"/>
                <a:cs typeface="Mada"/>
                <a:sym typeface="Mada"/>
              </a:rPr>
              <a:t>obstructed ureter</a:t>
            </a:r>
            <a:endParaRPr b="1" sz="700"/>
          </a:p>
        </p:txBody>
      </p:sp>
      <p:cxnSp>
        <p:nvCxnSpPr>
          <p:cNvPr id="448" name="Google Shape;448;p22"/>
          <p:cNvCxnSpPr/>
          <p:nvPr/>
        </p:nvCxnSpPr>
        <p:spPr>
          <a:xfrm flipH="1">
            <a:off x="4567714" y="3473510"/>
            <a:ext cx="151800" cy="227100"/>
          </a:xfrm>
          <a:prstGeom prst="straightConnector1">
            <a:avLst/>
          </a:prstGeom>
          <a:noFill/>
          <a:ln cap="flat" cmpd="sng" w="9525">
            <a:solidFill>
              <a:srgbClr val="000000"/>
            </a:solidFill>
            <a:prstDash val="solid"/>
            <a:round/>
            <a:headEnd len="med" w="med" type="none"/>
            <a:tailEnd len="med" w="med" type="triangle"/>
          </a:ln>
        </p:spPr>
      </p:cxnSp>
      <p:sp>
        <p:nvSpPr>
          <p:cNvPr id="449" name="Google Shape;449;p22"/>
          <p:cNvSpPr txBox="1"/>
          <p:nvPr/>
        </p:nvSpPr>
        <p:spPr>
          <a:xfrm>
            <a:off x="4517693" y="3183933"/>
            <a:ext cx="947400" cy="2493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b="1" lang="en-GB" sz="700">
                <a:solidFill>
                  <a:srgbClr val="CC0000"/>
                </a:solidFill>
                <a:latin typeface="Mada"/>
                <a:ea typeface="Mada"/>
                <a:cs typeface="Mada"/>
                <a:sym typeface="Mada"/>
              </a:rPr>
              <a:t>Refluxing </a:t>
            </a:r>
            <a:r>
              <a:rPr b="1" lang="en-GB" sz="700">
                <a:solidFill>
                  <a:srgbClr val="CC0000"/>
                </a:solidFill>
                <a:latin typeface="Mada"/>
                <a:ea typeface="Mada"/>
                <a:cs typeface="Mada"/>
                <a:sym typeface="Mada"/>
              </a:rPr>
              <a:t>ureter</a:t>
            </a:r>
            <a:endParaRPr b="1" sz="700"/>
          </a:p>
        </p:txBody>
      </p:sp>
      <p:sp>
        <p:nvSpPr>
          <p:cNvPr id="450" name="Google Shape;450;p22"/>
          <p:cNvSpPr txBox="1"/>
          <p:nvPr/>
        </p:nvSpPr>
        <p:spPr>
          <a:xfrm>
            <a:off x="4746625" y="1411708"/>
            <a:ext cx="2105700" cy="1264800"/>
          </a:xfrm>
          <a:prstGeom prst="rect">
            <a:avLst/>
          </a:prstGeom>
          <a:noFill/>
          <a:ln>
            <a:noFill/>
          </a:ln>
        </p:spPr>
        <p:txBody>
          <a:bodyPr anchorCtr="0" anchor="t" bIns="91425" lIns="91425" spcFirstLastPara="1" rIns="91425" wrap="square" tIns="91425">
            <a:noAutofit/>
          </a:bodyPr>
          <a:lstStyle/>
          <a:p>
            <a:pPr indent="-149225" lvl="0" marL="269999" rtl="0" algn="l">
              <a:lnSpc>
                <a:spcPct val="125000"/>
              </a:lnSpc>
              <a:spcBef>
                <a:spcPts val="0"/>
              </a:spcBef>
              <a:spcAft>
                <a:spcPts val="0"/>
              </a:spcAft>
              <a:buClr>
                <a:schemeClr val="dk1"/>
              </a:buClr>
              <a:buSzPts val="1000"/>
              <a:buFont typeface="Mada"/>
              <a:buChar char="●"/>
            </a:pPr>
            <a:r>
              <a:rPr lang="en-GB" sz="1200">
                <a:latin typeface="Mada"/>
                <a:ea typeface="Mada"/>
                <a:cs typeface="Mada"/>
                <a:sym typeface="Mada"/>
              </a:rPr>
              <a:t>A</a:t>
            </a:r>
            <a:r>
              <a:rPr lang="en-GB" sz="1200">
                <a:solidFill>
                  <a:schemeClr val="dk1"/>
                </a:solidFill>
                <a:latin typeface="Mada"/>
                <a:ea typeface="Mada"/>
                <a:cs typeface="Mada"/>
                <a:sym typeface="Mada"/>
              </a:rPr>
              <a:t>ssociated with:</a:t>
            </a:r>
            <a:endParaRPr sz="1000">
              <a:solidFill>
                <a:srgbClr val="6AA84F"/>
              </a:solidFill>
              <a:latin typeface="Mada"/>
              <a:ea typeface="Mada"/>
              <a:cs typeface="Mada"/>
              <a:sym typeface="Mada"/>
            </a:endParaRPr>
          </a:p>
          <a:p>
            <a:pPr indent="-171450" lvl="0" marL="450000" rtl="0" algn="l">
              <a:lnSpc>
                <a:spcPct val="125000"/>
              </a:lnSpc>
              <a:spcBef>
                <a:spcPts val="0"/>
              </a:spcBef>
              <a:spcAft>
                <a:spcPts val="0"/>
              </a:spcAft>
              <a:buClr>
                <a:srgbClr val="000000"/>
              </a:buClr>
              <a:buSzPts val="1200"/>
              <a:buFont typeface="Mada"/>
              <a:buChar char="○"/>
            </a:pPr>
            <a:r>
              <a:rPr lang="en-GB" sz="1200">
                <a:latin typeface="Mada"/>
                <a:ea typeface="Mada"/>
                <a:cs typeface="Mada"/>
                <a:sym typeface="Mada"/>
              </a:rPr>
              <a:t>R</a:t>
            </a:r>
            <a:r>
              <a:rPr lang="en-GB" sz="1200">
                <a:solidFill>
                  <a:schemeClr val="dk1"/>
                </a:solidFill>
                <a:latin typeface="Mada"/>
                <a:ea typeface="Mada"/>
                <a:cs typeface="Mada"/>
                <a:sym typeface="Mada"/>
              </a:rPr>
              <a:t>eflux 43 % </a:t>
            </a:r>
            <a:endParaRPr sz="1200">
              <a:solidFill>
                <a:schemeClr val="dk1"/>
              </a:solidFill>
              <a:latin typeface="Mada"/>
              <a:ea typeface="Mada"/>
              <a:cs typeface="Mada"/>
              <a:sym typeface="Mada"/>
            </a:endParaRPr>
          </a:p>
          <a:p>
            <a:pPr indent="-171450" lvl="0" marL="450000" rtl="0" algn="l">
              <a:lnSpc>
                <a:spcPct val="12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R</a:t>
            </a:r>
            <a:r>
              <a:rPr lang="en-GB" sz="1200">
                <a:solidFill>
                  <a:schemeClr val="dk1"/>
                </a:solidFill>
                <a:latin typeface="Mada"/>
                <a:ea typeface="Mada"/>
                <a:cs typeface="Mada"/>
                <a:sym typeface="Mada"/>
              </a:rPr>
              <a:t>enal dilatation 29%</a:t>
            </a:r>
            <a:endParaRPr sz="1200">
              <a:solidFill>
                <a:schemeClr val="dk1"/>
              </a:solidFill>
              <a:latin typeface="Mada"/>
              <a:ea typeface="Mada"/>
              <a:cs typeface="Mada"/>
              <a:sym typeface="Mada"/>
            </a:endParaRPr>
          </a:p>
          <a:p>
            <a:pPr indent="-171450" lvl="0" marL="450000" rtl="0" algn="l">
              <a:lnSpc>
                <a:spcPct val="12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Ectopic insertion 3%</a:t>
            </a:r>
            <a:endParaRPr sz="1200">
              <a:solidFill>
                <a:schemeClr val="dk1"/>
              </a:solidFill>
              <a:latin typeface="Mada"/>
              <a:ea typeface="Mada"/>
              <a:cs typeface="Mada"/>
              <a:sym typeface="Mada"/>
            </a:endParaRPr>
          </a:p>
          <a:p>
            <a:pPr indent="-171450" lvl="0" marL="450000" rtl="0" algn="l">
              <a:lnSpc>
                <a:spcPct val="12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Ureterocele</a:t>
            </a:r>
            <a:endParaRPr b="1" sz="1200">
              <a:solidFill>
                <a:schemeClr val="dk1"/>
              </a:solidFill>
              <a:latin typeface="Mada"/>
              <a:ea typeface="Mada"/>
              <a:cs typeface="Mada"/>
              <a:sym typeface="Mada"/>
            </a:endParaRPr>
          </a:p>
        </p:txBody>
      </p:sp>
      <p:sp>
        <p:nvSpPr>
          <p:cNvPr id="451" name="Google Shape;451;p22"/>
          <p:cNvSpPr txBox="1"/>
          <p:nvPr/>
        </p:nvSpPr>
        <p:spPr>
          <a:xfrm>
            <a:off x="1584725" y="7271729"/>
            <a:ext cx="2012400" cy="1460400"/>
          </a:xfrm>
          <a:prstGeom prst="rect">
            <a:avLst/>
          </a:prstGeom>
          <a:noFill/>
          <a:ln>
            <a:noFill/>
          </a:ln>
        </p:spPr>
        <p:txBody>
          <a:bodyPr anchorCtr="0" anchor="t" bIns="91425" lIns="91425" spcFirstLastPara="1" rIns="91425" wrap="square" tIns="91425">
            <a:noAutofit/>
          </a:bodyPr>
          <a:lstStyle/>
          <a:p>
            <a:pPr indent="-149225" lvl="0" marL="269999" rtl="0" algn="l">
              <a:lnSpc>
                <a:spcPct val="125000"/>
              </a:lnSpc>
              <a:spcBef>
                <a:spcPts val="0"/>
              </a:spcBef>
              <a:spcAft>
                <a:spcPts val="0"/>
              </a:spcAft>
              <a:buClr>
                <a:schemeClr val="dk1"/>
              </a:buClr>
              <a:buSzPts val="1000"/>
              <a:buFont typeface="Mada"/>
              <a:buChar char="●"/>
            </a:pPr>
            <a:r>
              <a:rPr b="1" lang="en-GB" sz="1200">
                <a:solidFill>
                  <a:schemeClr val="dk1"/>
                </a:solidFill>
                <a:latin typeface="Mada"/>
                <a:ea typeface="Mada"/>
                <a:cs typeface="Mada"/>
                <a:sym typeface="Mada"/>
              </a:rPr>
              <a:t>I</a:t>
            </a:r>
            <a:r>
              <a:rPr b="1" lang="en-GB" sz="1100">
                <a:solidFill>
                  <a:schemeClr val="dk1"/>
                </a:solidFill>
                <a:latin typeface="Mada"/>
                <a:ea typeface="Mada"/>
                <a:cs typeface="Mada"/>
                <a:sym typeface="Mada"/>
              </a:rPr>
              <a:t>n females</a:t>
            </a:r>
            <a:r>
              <a:rPr lang="en-GB" sz="1100">
                <a:solidFill>
                  <a:schemeClr val="dk1"/>
                </a:solidFill>
                <a:latin typeface="Mada"/>
                <a:ea typeface="Mada"/>
                <a:cs typeface="Mada"/>
                <a:sym typeface="Mada"/>
              </a:rPr>
              <a:t> the ectopic ureter may enter anywhere from the bladder neck to the perineum and into the vagina, uterus,and even rectum.</a:t>
            </a:r>
            <a:endParaRPr sz="1200">
              <a:solidFill>
                <a:schemeClr val="dk1"/>
              </a:solidFill>
              <a:latin typeface="Mada"/>
              <a:ea typeface="Mada"/>
              <a:cs typeface="Mada"/>
              <a:sym typeface="Mada"/>
            </a:endParaRPr>
          </a:p>
          <a:p>
            <a:pPr indent="-161925" lvl="0" marL="269999" rtl="0" algn="l">
              <a:lnSpc>
                <a:spcPct val="125000"/>
              </a:lnSpc>
              <a:spcBef>
                <a:spcPts val="0"/>
              </a:spcBef>
              <a:spcAft>
                <a:spcPts val="0"/>
              </a:spcAft>
              <a:buClr>
                <a:srgbClr val="000000"/>
              </a:buClr>
              <a:buSzPts val="1200"/>
              <a:buFont typeface="Mada"/>
              <a:buChar char="●"/>
            </a:pPr>
            <a:r>
              <a:rPr lang="en-GB" sz="1200">
                <a:latin typeface="Mada"/>
                <a:ea typeface="Mada"/>
                <a:cs typeface="Mada"/>
                <a:sym typeface="Mada"/>
              </a:rPr>
              <a:t>One</a:t>
            </a:r>
            <a:r>
              <a:rPr lang="en-GB" sz="1100">
                <a:solidFill>
                  <a:schemeClr val="dk1"/>
                </a:solidFill>
                <a:latin typeface="Mada"/>
                <a:ea typeface="Mada"/>
                <a:cs typeface="Mada"/>
                <a:sym typeface="Mada"/>
              </a:rPr>
              <a:t> of the classic symptoms is </a:t>
            </a:r>
            <a:r>
              <a:rPr b="1" lang="en-GB" sz="1100">
                <a:solidFill>
                  <a:srgbClr val="CC0000"/>
                </a:solidFill>
                <a:latin typeface="Mada"/>
                <a:ea typeface="Mada"/>
                <a:cs typeface="Mada"/>
                <a:sym typeface="Mada"/>
              </a:rPr>
              <a:t>continuous wetting</a:t>
            </a:r>
            <a:endParaRPr b="1" sz="1200">
              <a:latin typeface="Mada"/>
              <a:ea typeface="Mada"/>
              <a:cs typeface="Mada"/>
              <a:sym typeface="Mada"/>
            </a:endParaRPr>
          </a:p>
        </p:txBody>
      </p:sp>
      <p:sp>
        <p:nvSpPr>
          <p:cNvPr id="452" name="Google Shape;452;p22"/>
          <p:cNvSpPr txBox="1"/>
          <p:nvPr/>
        </p:nvSpPr>
        <p:spPr>
          <a:xfrm>
            <a:off x="4510200" y="7222254"/>
            <a:ext cx="2375400" cy="2419500"/>
          </a:xfrm>
          <a:prstGeom prst="rect">
            <a:avLst/>
          </a:prstGeom>
          <a:noFill/>
          <a:ln>
            <a:noFill/>
          </a:ln>
        </p:spPr>
        <p:txBody>
          <a:bodyPr anchorCtr="0" anchor="t" bIns="91425" lIns="91425" spcFirstLastPara="1" rIns="91425" wrap="square" tIns="91425">
            <a:noAutofit/>
          </a:bodyPr>
          <a:lstStyle/>
          <a:p>
            <a:pPr indent="-149225" lvl="0" marL="269999" rtl="0" algn="l">
              <a:lnSpc>
                <a:spcPct val="125000"/>
              </a:lnSpc>
              <a:spcBef>
                <a:spcPts val="0"/>
              </a:spcBef>
              <a:spcAft>
                <a:spcPts val="0"/>
              </a:spcAft>
              <a:buClr>
                <a:schemeClr val="dk1"/>
              </a:buClr>
              <a:buSzPts val="1000"/>
              <a:buFont typeface="Mada"/>
              <a:buChar char="●"/>
            </a:pPr>
            <a:r>
              <a:rPr lang="en-GB" sz="1200">
                <a:solidFill>
                  <a:schemeClr val="dk1"/>
                </a:solidFill>
                <a:latin typeface="Mada"/>
                <a:ea typeface="Mada"/>
                <a:cs typeface="Mada"/>
                <a:sym typeface="Mada"/>
              </a:rPr>
              <a:t>I</a:t>
            </a:r>
            <a:r>
              <a:rPr lang="en-GB" sz="1100">
                <a:solidFill>
                  <a:schemeClr val="dk1"/>
                </a:solidFill>
                <a:latin typeface="Mada"/>
                <a:ea typeface="Mada"/>
                <a:cs typeface="Mada"/>
                <a:sym typeface="Mada"/>
              </a:rPr>
              <a:t>n males the ectopic ureter always enters the urogenital system above the external sphincter or pelvic floor, and usually into the wolffian structures including vas deferens, seminal vesicles, or ejaculatory duct.</a:t>
            </a:r>
            <a:endParaRPr sz="1200">
              <a:solidFill>
                <a:schemeClr val="dk1"/>
              </a:solidFill>
              <a:latin typeface="Mada"/>
              <a:ea typeface="Mada"/>
              <a:cs typeface="Mada"/>
              <a:sym typeface="Mada"/>
            </a:endParaRPr>
          </a:p>
          <a:p>
            <a:pPr indent="-161925" lvl="0" marL="269999" rtl="0" algn="l">
              <a:lnSpc>
                <a:spcPct val="125000"/>
              </a:lnSpc>
              <a:spcBef>
                <a:spcPts val="0"/>
              </a:spcBef>
              <a:spcAft>
                <a:spcPts val="0"/>
              </a:spcAft>
              <a:buClr>
                <a:schemeClr val="dk1"/>
              </a:buClr>
              <a:buSzPts val="1200"/>
              <a:buFont typeface="Mada"/>
              <a:buChar char="●"/>
            </a:pPr>
            <a:r>
              <a:rPr lang="en-GB" sz="1200">
                <a:solidFill>
                  <a:srgbClr val="6AA84F"/>
                </a:solidFill>
                <a:latin typeface="Mada"/>
                <a:ea typeface="Mada"/>
                <a:cs typeface="Mada"/>
                <a:sym typeface="Mada"/>
              </a:rPr>
              <a:t>Symptoms</a:t>
            </a:r>
            <a:r>
              <a:rPr lang="en-GB" sz="1100">
                <a:solidFill>
                  <a:srgbClr val="6AA84F"/>
                </a:solidFill>
                <a:latin typeface="Mada"/>
                <a:ea typeface="Mada"/>
                <a:cs typeface="Mada"/>
                <a:sym typeface="Mada"/>
              </a:rPr>
              <a:t> occurs as recurrent infections of “all the pathway, E,g : </a:t>
            </a:r>
            <a:r>
              <a:rPr b="1" lang="en-GB" sz="1100">
                <a:solidFill>
                  <a:srgbClr val="6AA84F"/>
                </a:solidFill>
                <a:latin typeface="Mada"/>
                <a:ea typeface="Mada"/>
                <a:cs typeface="Mada"/>
                <a:sym typeface="Mada"/>
              </a:rPr>
              <a:t>epididymitis</a:t>
            </a:r>
            <a:r>
              <a:rPr lang="en-GB" sz="1100">
                <a:solidFill>
                  <a:srgbClr val="6AA84F"/>
                </a:solidFill>
                <a:latin typeface="Mada"/>
                <a:ea typeface="Mada"/>
                <a:cs typeface="Mada"/>
                <a:sym typeface="Mada"/>
              </a:rPr>
              <a:t>”</a:t>
            </a:r>
            <a:endParaRPr b="1" sz="1200">
              <a:solidFill>
                <a:schemeClr val="dk1"/>
              </a:solidFill>
              <a:latin typeface="Mada"/>
              <a:ea typeface="Mada"/>
              <a:cs typeface="Mada"/>
              <a:sym typeface="Mada"/>
            </a:endParaRPr>
          </a:p>
        </p:txBody>
      </p:sp>
      <p:sp>
        <p:nvSpPr>
          <p:cNvPr id="453" name="Google Shape;453;p22"/>
          <p:cNvSpPr txBox="1"/>
          <p:nvPr/>
        </p:nvSpPr>
        <p:spPr>
          <a:xfrm>
            <a:off x="703950" y="9603850"/>
            <a:ext cx="5938200" cy="936000"/>
          </a:xfrm>
          <a:prstGeom prst="rect">
            <a:avLst/>
          </a:prstGeom>
          <a:noFill/>
          <a:ln>
            <a:noFill/>
          </a:ln>
        </p:spPr>
        <p:txBody>
          <a:bodyPr anchorCtr="0" anchor="t" bIns="91425" lIns="91425" spcFirstLastPara="1" rIns="91425" wrap="square" tIns="91425">
            <a:noAutofit/>
          </a:bodyPr>
          <a:lstStyle/>
          <a:p>
            <a:pPr indent="-161925" lvl="0" marL="269999" rtl="0" algn="l">
              <a:lnSpc>
                <a:spcPct val="125000"/>
              </a:lnSpc>
              <a:spcBef>
                <a:spcPts val="0"/>
              </a:spcBef>
              <a:spcAft>
                <a:spcPts val="0"/>
              </a:spcAft>
              <a:buClr>
                <a:schemeClr val="dk1"/>
              </a:buClr>
              <a:buSzPts val="1200"/>
              <a:buFont typeface="Mada"/>
              <a:buChar char="●"/>
            </a:pPr>
            <a:r>
              <a:rPr lang="en-GB" sz="1200">
                <a:solidFill>
                  <a:srgbClr val="1C4588"/>
                </a:solidFill>
                <a:latin typeface="Mada"/>
                <a:ea typeface="Mada"/>
                <a:cs typeface="Mada"/>
                <a:sym typeface="Mada"/>
              </a:rPr>
              <a:t>Dribbling incontinence in a child should raise the suspicion of an ectopic ureter, in which the ureter from the upper pole opens </a:t>
            </a:r>
            <a:r>
              <a:rPr lang="en-GB" sz="1200">
                <a:solidFill>
                  <a:srgbClr val="1C4588"/>
                </a:solidFill>
                <a:latin typeface="Mada"/>
                <a:ea typeface="Mada"/>
                <a:cs typeface="Mada"/>
                <a:sym typeface="Mada"/>
              </a:rPr>
              <a:t>outside</a:t>
            </a:r>
            <a:r>
              <a:rPr lang="en-GB" sz="1200">
                <a:solidFill>
                  <a:srgbClr val="1C4588"/>
                </a:solidFill>
                <a:latin typeface="Mada"/>
                <a:ea typeface="Mada"/>
                <a:cs typeface="Mada"/>
                <a:sym typeface="Mada"/>
              </a:rPr>
              <a:t> the control of the urethral mechanism. The abnormal ureter must be </a:t>
            </a:r>
            <a:r>
              <a:rPr b="1" lang="en-GB" sz="1200">
                <a:solidFill>
                  <a:srgbClr val="1C4588"/>
                </a:solidFill>
                <a:latin typeface="Mada"/>
                <a:ea typeface="Mada"/>
                <a:cs typeface="Mada"/>
                <a:sym typeface="Mada"/>
              </a:rPr>
              <a:t>reimplanted in the bladder</a:t>
            </a:r>
            <a:r>
              <a:rPr lang="en-GB" sz="1200">
                <a:solidFill>
                  <a:srgbClr val="1C4588"/>
                </a:solidFill>
                <a:latin typeface="Mada"/>
                <a:ea typeface="Mada"/>
                <a:cs typeface="Mada"/>
                <a:sym typeface="Mada"/>
              </a:rPr>
              <a:t>.</a:t>
            </a:r>
            <a:endParaRPr sz="1200">
              <a:solidFill>
                <a:srgbClr val="1C4588"/>
              </a:solidFill>
              <a:latin typeface="Mada"/>
              <a:ea typeface="Mada"/>
              <a:cs typeface="Mada"/>
              <a:sym typeface="Mad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23"/>
          <p:cNvSpPr/>
          <p:nvPr/>
        </p:nvSpPr>
        <p:spPr>
          <a:xfrm rot="10800000">
            <a:off x="63" y="0"/>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3"/>
          <p:cNvSpPr txBox="1"/>
          <p:nvPr/>
        </p:nvSpPr>
        <p:spPr>
          <a:xfrm>
            <a:off x="1061300" y="3892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2200"/>
              <a:buFont typeface="Arial"/>
              <a:buNone/>
            </a:pPr>
            <a:r>
              <a:rPr b="1" lang="en-GB" sz="2200">
                <a:solidFill>
                  <a:srgbClr val="006D77"/>
                </a:solidFill>
                <a:latin typeface="Lora"/>
                <a:ea typeface="Lora"/>
                <a:cs typeface="Lora"/>
                <a:sym typeface="Lora"/>
              </a:rPr>
              <a:t>C</a:t>
            </a:r>
            <a:r>
              <a:rPr b="1" lang="en-GB" sz="2200">
                <a:solidFill>
                  <a:srgbClr val="006D77"/>
                </a:solidFill>
                <a:latin typeface="Lora"/>
                <a:ea typeface="Lora"/>
                <a:cs typeface="Lora"/>
                <a:sym typeface="Lora"/>
              </a:rPr>
              <a:t>ongenital Anomalies of the Bladder</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460" name="Google Shape;460;p23"/>
          <p:cNvCxnSpPr/>
          <p:nvPr/>
        </p:nvCxnSpPr>
        <p:spPr>
          <a:xfrm>
            <a:off x="1511311" y="833850"/>
            <a:ext cx="4613400" cy="0"/>
          </a:xfrm>
          <a:prstGeom prst="straightConnector1">
            <a:avLst/>
          </a:prstGeom>
          <a:noFill/>
          <a:ln cap="flat" cmpd="sng" w="19050">
            <a:solidFill>
              <a:srgbClr val="83C5BE"/>
            </a:solidFill>
            <a:prstDash val="solid"/>
            <a:round/>
            <a:headEnd len="med" w="med" type="oval"/>
            <a:tailEnd len="med" w="med" type="oval"/>
          </a:ln>
        </p:spPr>
      </p:cxnSp>
      <p:grpSp>
        <p:nvGrpSpPr>
          <p:cNvPr id="461" name="Google Shape;461;p23"/>
          <p:cNvGrpSpPr/>
          <p:nvPr/>
        </p:nvGrpSpPr>
        <p:grpSpPr>
          <a:xfrm>
            <a:off x="285363" y="1082578"/>
            <a:ext cx="467181" cy="476434"/>
            <a:chOff x="2410712" y="2415450"/>
            <a:chExt cx="312600" cy="312600"/>
          </a:xfrm>
        </p:grpSpPr>
        <p:sp>
          <p:nvSpPr>
            <p:cNvPr id="462" name="Google Shape;462;p23"/>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3"/>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4" name="Google Shape;464;p23"/>
          <p:cNvSpPr txBox="1"/>
          <p:nvPr/>
        </p:nvSpPr>
        <p:spPr>
          <a:xfrm>
            <a:off x="742650" y="1109196"/>
            <a:ext cx="47496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Bladder exstrophy</a:t>
            </a:r>
            <a:endParaRPr b="1" sz="1800">
              <a:solidFill>
                <a:srgbClr val="006D77"/>
              </a:solidFill>
              <a:highlight>
                <a:srgbClr val="EDF9F9"/>
              </a:highlight>
              <a:latin typeface="Lora"/>
              <a:ea typeface="Lora"/>
              <a:cs typeface="Lora"/>
              <a:sym typeface="Lora"/>
            </a:endParaRPr>
          </a:p>
        </p:txBody>
      </p:sp>
      <p:sp>
        <p:nvSpPr>
          <p:cNvPr id="465" name="Google Shape;465;p23"/>
          <p:cNvSpPr/>
          <p:nvPr/>
        </p:nvSpPr>
        <p:spPr>
          <a:xfrm>
            <a:off x="1042725" y="1691500"/>
            <a:ext cx="2817300" cy="47019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66" name="Google Shape;466;p23"/>
          <p:cNvCxnSpPr/>
          <p:nvPr/>
        </p:nvCxnSpPr>
        <p:spPr>
          <a:xfrm>
            <a:off x="3860034" y="2276425"/>
            <a:ext cx="705900" cy="0"/>
          </a:xfrm>
          <a:prstGeom prst="straightConnector1">
            <a:avLst/>
          </a:prstGeom>
          <a:noFill/>
          <a:ln cap="flat" cmpd="sng" w="19050">
            <a:solidFill>
              <a:srgbClr val="83C5BE"/>
            </a:solidFill>
            <a:prstDash val="solid"/>
            <a:round/>
            <a:headEnd len="med" w="med" type="none"/>
            <a:tailEnd len="med" w="med" type="oval"/>
          </a:ln>
        </p:spPr>
      </p:cxnSp>
      <p:pic>
        <p:nvPicPr>
          <p:cNvPr id="467" name="Google Shape;467;p23"/>
          <p:cNvPicPr preferRelativeResize="0"/>
          <p:nvPr/>
        </p:nvPicPr>
        <p:blipFill>
          <a:blip r:embed="rId3">
            <a:alphaModFix/>
          </a:blip>
          <a:stretch>
            <a:fillRect/>
          </a:stretch>
        </p:blipFill>
        <p:spPr>
          <a:xfrm>
            <a:off x="1282975" y="2157775"/>
            <a:ext cx="1145550" cy="1080250"/>
          </a:xfrm>
          <a:prstGeom prst="rect">
            <a:avLst/>
          </a:prstGeom>
          <a:noFill/>
          <a:ln>
            <a:noFill/>
          </a:ln>
        </p:spPr>
      </p:pic>
      <p:pic>
        <p:nvPicPr>
          <p:cNvPr id="468" name="Google Shape;468;p23"/>
          <p:cNvPicPr preferRelativeResize="0"/>
          <p:nvPr/>
        </p:nvPicPr>
        <p:blipFill>
          <a:blip r:embed="rId4">
            <a:alphaModFix/>
          </a:blip>
          <a:stretch>
            <a:fillRect/>
          </a:stretch>
        </p:blipFill>
        <p:spPr>
          <a:xfrm>
            <a:off x="2482250" y="2157775"/>
            <a:ext cx="1145550" cy="1129714"/>
          </a:xfrm>
          <a:prstGeom prst="rect">
            <a:avLst/>
          </a:prstGeom>
          <a:noFill/>
          <a:ln>
            <a:noFill/>
          </a:ln>
        </p:spPr>
      </p:pic>
      <p:pic>
        <p:nvPicPr>
          <p:cNvPr id="469" name="Google Shape;469;p23"/>
          <p:cNvPicPr preferRelativeResize="0"/>
          <p:nvPr/>
        </p:nvPicPr>
        <p:blipFill>
          <a:blip r:embed="rId5">
            <a:alphaModFix/>
          </a:blip>
          <a:stretch>
            <a:fillRect/>
          </a:stretch>
        </p:blipFill>
        <p:spPr>
          <a:xfrm>
            <a:off x="1525167" y="4027828"/>
            <a:ext cx="915683" cy="1021376"/>
          </a:xfrm>
          <a:prstGeom prst="rect">
            <a:avLst/>
          </a:prstGeom>
          <a:noFill/>
          <a:ln>
            <a:noFill/>
          </a:ln>
        </p:spPr>
      </p:pic>
      <p:pic>
        <p:nvPicPr>
          <p:cNvPr id="470" name="Google Shape;470;p23"/>
          <p:cNvPicPr preferRelativeResize="0"/>
          <p:nvPr/>
        </p:nvPicPr>
        <p:blipFill>
          <a:blip r:embed="rId6">
            <a:alphaModFix/>
          </a:blip>
          <a:stretch>
            <a:fillRect/>
          </a:stretch>
        </p:blipFill>
        <p:spPr>
          <a:xfrm>
            <a:off x="2437263" y="4027837"/>
            <a:ext cx="1083124" cy="1021360"/>
          </a:xfrm>
          <a:prstGeom prst="rect">
            <a:avLst/>
          </a:prstGeom>
          <a:noFill/>
          <a:ln>
            <a:noFill/>
          </a:ln>
        </p:spPr>
      </p:pic>
      <p:pic>
        <p:nvPicPr>
          <p:cNvPr id="471" name="Google Shape;471;p23"/>
          <p:cNvPicPr preferRelativeResize="0"/>
          <p:nvPr/>
        </p:nvPicPr>
        <p:blipFill rotWithShape="1">
          <a:blip r:embed="rId7">
            <a:alphaModFix/>
          </a:blip>
          <a:srcRect b="0" l="0" r="0" t="0"/>
          <a:stretch/>
        </p:blipFill>
        <p:spPr>
          <a:xfrm>
            <a:off x="1993538" y="5068625"/>
            <a:ext cx="915674" cy="903016"/>
          </a:xfrm>
          <a:prstGeom prst="rect">
            <a:avLst/>
          </a:prstGeom>
          <a:noFill/>
          <a:ln>
            <a:noFill/>
          </a:ln>
        </p:spPr>
      </p:pic>
      <p:sp>
        <p:nvSpPr>
          <p:cNvPr id="472" name="Google Shape;472;p23"/>
          <p:cNvSpPr txBox="1"/>
          <p:nvPr/>
        </p:nvSpPr>
        <p:spPr>
          <a:xfrm>
            <a:off x="1435089" y="3810200"/>
            <a:ext cx="4671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A</a:t>
            </a:r>
            <a:endParaRPr/>
          </a:p>
        </p:txBody>
      </p:sp>
      <p:sp>
        <p:nvSpPr>
          <p:cNvPr id="473" name="Google Shape;473;p23"/>
          <p:cNvSpPr txBox="1"/>
          <p:nvPr/>
        </p:nvSpPr>
        <p:spPr>
          <a:xfrm>
            <a:off x="2386154" y="3780163"/>
            <a:ext cx="4671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B</a:t>
            </a:r>
            <a:endParaRPr/>
          </a:p>
        </p:txBody>
      </p:sp>
      <p:sp>
        <p:nvSpPr>
          <p:cNvPr id="474" name="Google Shape;474;p23"/>
          <p:cNvSpPr txBox="1"/>
          <p:nvPr/>
        </p:nvSpPr>
        <p:spPr>
          <a:xfrm>
            <a:off x="3940700" y="1789811"/>
            <a:ext cx="33210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D77"/>
                </a:solidFill>
                <a:highlight>
                  <a:srgbClr val="EDF9F9"/>
                </a:highlight>
                <a:latin typeface="Lora"/>
                <a:ea typeface="Lora"/>
                <a:cs typeface="Lora"/>
                <a:sym typeface="Lora"/>
              </a:rPr>
              <a:t>Bladder Exstrophy</a:t>
            </a:r>
            <a:endParaRPr b="1" i="0" sz="1800" u="none" cap="none" strike="noStrike">
              <a:solidFill>
                <a:srgbClr val="006D77"/>
              </a:solidFill>
              <a:highlight>
                <a:srgbClr val="EDF9F9"/>
              </a:highlight>
              <a:latin typeface="Lora"/>
              <a:ea typeface="Lora"/>
              <a:cs typeface="Lora"/>
              <a:sym typeface="Lora"/>
            </a:endParaRPr>
          </a:p>
        </p:txBody>
      </p:sp>
      <p:cxnSp>
        <p:nvCxnSpPr>
          <p:cNvPr id="475" name="Google Shape;475;p23"/>
          <p:cNvCxnSpPr/>
          <p:nvPr/>
        </p:nvCxnSpPr>
        <p:spPr>
          <a:xfrm>
            <a:off x="3860600" y="6077863"/>
            <a:ext cx="705900" cy="0"/>
          </a:xfrm>
          <a:prstGeom prst="straightConnector1">
            <a:avLst/>
          </a:prstGeom>
          <a:noFill/>
          <a:ln cap="flat" cmpd="sng" w="19050">
            <a:solidFill>
              <a:srgbClr val="83C5BE"/>
            </a:solidFill>
            <a:prstDash val="solid"/>
            <a:round/>
            <a:headEnd len="med" w="med" type="none"/>
            <a:tailEnd len="med" w="med" type="oval"/>
          </a:ln>
        </p:spPr>
      </p:cxnSp>
      <p:sp>
        <p:nvSpPr>
          <p:cNvPr id="476" name="Google Shape;476;p23"/>
          <p:cNvSpPr txBox="1"/>
          <p:nvPr/>
        </p:nvSpPr>
        <p:spPr>
          <a:xfrm>
            <a:off x="3941266" y="5160011"/>
            <a:ext cx="33210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D77"/>
                </a:solidFill>
                <a:highlight>
                  <a:srgbClr val="EDF9F9"/>
                </a:highlight>
                <a:latin typeface="Lora"/>
                <a:ea typeface="Lora"/>
                <a:cs typeface="Lora"/>
                <a:sym typeface="Lora"/>
              </a:rPr>
              <a:t>Bladder Exstrophy- Epispadias complex</a:t>
            </a:r>
            <a:endParaRPr b="1" i="0" sz="1800" u="none" cap="none" strike="noStrike">
              <a:solidFill>
                <a:srgbClr val="006D77"/>
              </a:solidFill>
              <a:highlight>
                <a:srgbClr val="EDF9F9"/>
              </a:highlight>
              <a:latin typeface="Lora"/>
              <a:ea typeface="Lora"/>
              <a:cs typeface="Lora"/>
              <a:sym typeface="Lora"/>
            </a:endParaRPr>
          </a:p>
        </p:txBody>
      </p:sp>
      <p:grpSp>
        <p:nvGrpSpPr>
          <p:cNvPr id="477" name="Google Shape;477;p23"/>
          <p:cNvGrpSpPr/>
          <p:nvPr/>
        </p:nvGrpSpPr>
        <p:grpSpPr>
          <a:xfrm>
            <a:off x="375376" y="6683628"/>
            <a:ext cx="467181" cy="476434"/>
            <a:chOff x="2410712" y="2415450"/>
            <a:chExt cx="312600" cy="312600"/>
          </a:xfrm>
        </p:grpSpPr>
        <p:sp>
          <p:nvSpPr>
            <p:cNvPr id="478" name="Google Shape;478;p23"/>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3"/>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0" name="Google Shape;480;p23"/>
          <p:cNvSpPr txBox="1"/>
          <p:nvPr/>
        </p:nvSpPr>
        <p:spPr>
          <a:xfrm>
            <a:off x="832663" y="6710246"/>
            <a:ext cx="47496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Cloacal</a:t>
            </a:r>
            <a:r>
              <a:rPr b="1" lang="en-GB" sz="1800">
                <a:solidFill>
                  <a:srgbClr val="006D77"/>
                </a:solidFill>
                <a:highlight>
                  <a:srgbClr val="EDF9F9"/>
                </a:highlight>
                <a:latin typeface="Lora"/>
                <a:ea typeface="Lora"/>
                <a:cs typeface="Lora"/>
                <a:sym typeface="Lora"/>
              </a:rPr>
              <a:t> Exstrophy</a:t>
            </a:r>
            <a:endParaRPr b="1" sz="1800">
              <a:solidFill>
                <a:srgbClr val="006D77"/>
              </a:solidFill>
              <a:highlight>
                <a:srgbClr val="EDF9F9"/>
              </a:highlight>
              <a:latin typeface="Lora"/>
              <a:ea typeface="Lora"/>
              <a:cs typeface="Lora"/>
              <a:sym typeface="Lora"/>
            </a:endParaRPr>
          </a:p>
        </p:txBody>
      </p:sp>
      <p:sp>
        <p:nvSpPr>
          <p:cNvPr id="481" name="Google Shape;481;p23"/>
          <p:cNvSpPr/>
          <p:nvPr/>
        </p:nvSpPr>
        <p:spPr>
          <a:xfrm>
            <a:off x="515025" y="7351075"/>
            <a:ext cx="6559500" cy="2955600"/>
          </a:xfrm>
          <a:prstGeom prst="roundRect">
            <a:avLst>
              <a:gd fmla="val 22613"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t/>
            </a:r>
            <a:endParaRPr/>
          </a:p>
        </p:txBody>
      </p:sp>
      <p:pic>
        <p:nvPicPr>
          <p:cNvPr id="482" name="Google Shape;482;p23"/>
          <p:cNvPicPr preferRelativeResize="0"/>
          <p:nvPr/>
        </p:nvPicPr>
        <p:blipFill>
          <a:blip r:embed="rId8">
            <a:alphaModFix/>
          </a:blip>
          <a:stretch>
            <a:fillRect/>
          </a:stretch>
        </p:blipFill>
        <p:spPr>
          <a:xfrm>
            <a:off x="5747275" y="8920242"/>
            <a:ext cx="1205369" cy="903025"/>
          </a:xfrm>
          <a:prstGeom prst="rect">
            <a:avLst/>
          </a:prstGeom>
          <a:noFill/>
          <a:ln>
            <a:noFill/>
          </a:ln>
        </p:spPr>
      </p:pic>
      <p:pic>
        <p:nvPicPr>
          <p:cNvPr id="483" name="Google Shape;483;p23">
            <a:hlinkClick r:id="rId9"/>
          </p:cNvPr>
          <p:cNvPicPr preferRelativeResize="0"/>
          <p:nvPr/>
        </p:nvPicPr>
        <p:blipFill>
          <a:blip r:embed="rId10">
            <a:alphaModFix/>
          </a:blip>
          <a:stretch>
            <a:fillRect/>
          </a:stretch>
        </p:blipFill>
        <p:spPr>
          <a:xfrm>
            <a:off x="2998100" y="909722"/>
            <a:ext cx="705900" cy="705900"/>
          </a:xfrm>
          <a:prstGeom prst="rect">
            <a:avLst/>
          </a:prstGeom>
          <a:noFill/>
          <a:ln>
            <a:noFill/>
          </a:ln>
        </p:spPr>
      </p:pic>
      <p:sp>
        <p:nvSpPr>
          <p:cNvPr id="484" name="Google Shape;484;p23"/>
          <p:cNvSpPr txBox="1"/>
          <p:nvPr/>
        </p:nvSpPr>
        <p:spPr>
          <a:xfrm>
            <a:off x="3794775" y="2402713"/>
            <a:ext cx="3217500" cy="2631000"/>
          </a:xfrm>
          <a:prstGeom prst="rect">
            <a:avLst/>
          </a:prstGeom>
          <a:noFill/>
          <a:ln>
            <a:noFill/>
          </a:ln>
        </p:spPr>
        <p:txBody>
          <a:bodyPr anchorCtr="0" anchor="t" bIns="91425" lIns="91425" spcFirstLastPara="1" rIns="91425" wrap="square" tIns="91425">
            <a:noAutofit/>
          </a:bodyPr>
          <a:lstStyle/>
          <a:p>
            <a:pPr indent="-149225" lvl="0" marL="269999" rtl="0" algn="l">
              <a:lnSpc>
                <a:spcPct val="125000"/>
              </a:lnSpc>
              <a:spcBef>
                <a:spcPts val="0"/>
              </a:spcBef>
              <a:spcAft>
                <a:spcPts val="0"/>
              </a:spcAft>
              <a:buClr>
                <a:schemeClr val="dk1"/>
              </a:buClr>
              <a:buSzPts val="1000"/>
              <a:buFont typeface="Mada"/>
              <a:buChar char="●"/>
            </a:pPr>
            <a:r>
              <a:rPr lang="en-GB" sz="1200">
                <a:latin typeface="Mada"/>
                <a:ea typeface="Mada"/>
                <a:cs typeface="Mada"/>
                <a:sym typeface="Mada"/>
              </a:rPr>
              <a:t>T</a:t>
            </a:r>
            <a:r>
              <a:rPr lang="en-GB" sz="1200">
                <a:solidFill>
                  <a:schemeClr val="dk1"/>
                </a:solidFill>
                <a:latin typeface="Mada"/>
                <a:ea typeface="Mada"/>
                <a:cs typeface="Mada"/>
                <a:sym typeface="Mada"/>
              </a:rPr>
              <a:t>he incidence of bladder exstrophy has been estimated as between 1 in 10,000 and 1 in 50,000.</a:t>
            </a:r>
            <a:endParaRPr sz="1200">
              <a:solidFill>
                <a:schemeClr val="dk1"/>
              </a:solidFill>
              <a:latin typeface="Mada"/>
              <a:ea typeface="Mada"/>
              <a:cs typeface="Mada"/>
              <a:sym typeface="Mada"/>
            </a:endParaRPr>
          </a:p>
          <a:p>
            <a:pPr indent="-161925" lvl="0" marL="269999" rtl="0" algn="l">
              <a:lnSpc>
                <a:spcPct val="125000"/>
              </a:lnSpc>
              <a:spcBef>
                <a:spcPts val="0"/>
              </a:spcBef>
              <a:spcAft>
                <a:spcPts val="0"/>
              </a:spcAft>
              <a:buClr>
                <a:schemeClr val="dk1"/>
              </a:buClr>
              <a:buSzPts val="1200"/>
              <a:buFont typeface="Mada"/>
              <a:buChar char="●"/>
            </a:pPr>
            <a:r>
              <a:rPr lang="en-GB" sz="1200">
                <a:solidFill>
                  <a:srgbClr val="999999"/>
                </a:solidFill>
                <a:latin typeface="Mada"/>
                <a:ea typeface="Mada"/>
                <a:cs typeface="Mada"/>
                <a:sym typeface="Mada"/>
              </a:rPr>
              <a:t>Exstrophy means “inside-out”, the inside of the  bladder here is exposed to the outer</a:t>
            </a:r>
            <a:endParaRPr sz="1200">
              <a:solidFill>
                <a:srgbClr val="999999"/>
              </a:solidFill>
              <a:latin typeface="Mada"/>
              <a:ea typeface="Mada"/>
              <a:cs typeface="Mada"/>
              <a:sym typeface="Mada"/>
            </a:endParaRPr>
          </a:p>
          <a:p>
            <a:pPr indent="-161925" lvl="0" marL="269999" rtl="0" algn="l">
              <a:lnSpc>
                <a:spcPct val="125000"/>
              </a:lnSpc>
              <a:spcBef>
                <a:spcPts val="0"/>
              </a:spcBef>
              <a:spcAft>
                <a:spcPts val="0"/>
              </a:spcAft>
              <a:buClr>
                <a:srgbClr val="000000"/>
              </a:buClr>
              <a:buSzPts val="1200"/>
              <a:buFont typeface="Mada"/>
              <a:buChar char="●"/>
            </a:pPr>
            <a:r>
              <a:rPr lang="en-GB" sz="1200">
                <a:solidFill>
                  <a:srgbClr val="6AA84F"/>
                </a:solidFill>
                <a:latin typeface="Mada"/>
                <a:ea typeface="Mada"/>
                <a:cs typeface="Mada"/>
                <a:sym typeface="Mada"/>
              </a:rPr>
              <a:t>It is a urological emergency</a:t>
            </a:r>
            <a:endParaRPr sz="1200">
              <a:solidFill>
                <a:srgbClr val="6AA84F"/>
              </a:solidFill>
              <a:latin typeface="Mada"/>
              <a:ea typeface="Mada"/>
              <a:cs typeface="Mada"/>
              <a:sym typeface="Mada"/>
            </a:endParaRPr>
          </a:p>
          <a:p>
            <a:pPr indent="-161925" lvl="0" marL="269999" rtl="0" algn="l">
              <a:lnSpc>
                <a:spcPct val="125000"/>
              </a:lnSpc>
              <a:spcBef>
                <a:spcPts val="0"/>
              </a:spcBef>
              <a:spcAft>
                <a:spcPts val="0"/>
              </a:spcAft>
              <a:buClr>
                <a:srgbClr val="000000"/>
              </a:buClr>
              <a:buSzPts val="1200"/>
              <a:buFont typeface="Mada"/>
              <a:buChar char="●"/>
            </a:pPr>
            <a:r>
              <a:rPr lang="en-GB" sz="1200">
                <a:solidFill>
                  <a:srgbClr val="6AA84F"/>
                </a:solidFill>
                <a:latin typeface="Mada"/>
                <a:ea typeface="Mada"/>
                <a:cs typeface="Mada"/>
                <a:sym typeface="Mada"/>
              </a:rPr>
              <a:t>The bladder is normally covered by skin, subcutaneous tissue &amp; 3 muscle layers. In this anomaly these coverings will be absent</a:t>
            </a:r>
            <a:endParaRPr sz="1200">
              <a:latin typeface="Mada"/>
              <a:ea typeface="Mada"/>
              <a:cs typeface="Mada"/>
              <a:sym typeface="Mada"/>
            </a:endParaRPr>
          </a:p>
          <a:p>
            <a:pPr indent="-161925" lvl="0" marL="269999" rtl="0" algn="l">
              <a:lnSpc>
                <a:spcPct val="125000"/>
              </a:lnSpc>
              <a:spcBef>
                <a:spcPts val="0"/>
              </a:spcBef>
              <a:spcAft>
                <a:spcPts val="0"/>
              </a:spcAft>
              <a:buClr>
                <a:srgbClr val="000000"/>
              </a:buClr>
              <a:buSzPts val="1200"/>
              <a:buFont typeface="Mada"/>
              <a:buChar char="●"/>
            </a:pPr>
            <a:r>
              <a:rPr lang="en-GB" sz="1200">
                <a:solidFill>
                  <a:srgbClr val="6AA84F"/>
                </a:solidFill>
                <a:latin typeface="Mada"/>
                <a:ea typeface="Mada"/>
                <a:cs typeface="Mada"/>
                <a:sym typeface="Mada"/>
              </a:rPr>
              <a:t>Usually presents as complex with </a:t>
            </a:r>
            <a:r>
              <a:rPr lang="en-GB" sz="1200" u="sng">
                <a:solidFill>
                  <a:srgbClr val="6AA84F"/>
                </a:solidFill>
                <a:latin typeface="Mada"/>
                <a:ea typeface="Mada"/>
                <a:cs typeface="Mada"/>
                <a:sym typeface="Mada"/>
              </a:rPr>
              <a:t>epispadias.</a:t>
            </a:r>
            <a:endParaRPr sz="1200">
              <a:latin typeface="Mada"/>
              <a:ea typeface="Mada"/>
              <a:cs typeface="Mada"/>
              <a:sym typeface="Mada"/>
            </a:endParaRPr>
          </a:p>
        </p:txBody>
      </p:sp>
      <p:sp>
        <p:nvSpPr>
          <p:cNvPr id="485" name="Google Shape;485;p23"/>
          <p:cNvSpPr txBox="1"/>
          <p:nvPr/>
        </p:nvSpPr>
        <p:spPr>
          <a:xfrm>
            <a:off x="3794775" y="6141313"/>
            <a:ext cx="2535600" cy="614100"/>
          </a:xfrm>
          <a:prstGeom prst="rect">
            <a:avLst/>
          </a:prstGeom>
          <a:noFill/>
          <a:ln>
            <a:noFill/>
          </a:ln>
        </p:spPr>
        <p:txBody>
          <a:bodyPr anchorCtr="0" anchor="t" bIns="91425" lIns="91425" spcFirstLastPara="1" rIns="91425" wrap="square" tIns="91425">
            <a:noAutofit/>
          </a:bodyPr>
          <a:lstStyle/>
          <a:p>
            <a:pPr indent="-161925" lvl="0" marL="269999" rtl="0" algn="l">
              <a:lnSpc>
                <a:spcPct val="125000"/>
              </a:lnSpc>
              <a:spcBef>
                <a:spcPts val="0"/>
              </a:spcBef>
              <a:spcAft>
                <a:spcPts val="0"/>
              </a:spcAft>
              <a:buClr>
                <a:schemeClr val="dk1"/>
              </a:buClr>
              <a:buSzPts val="1200"/>
              <a:buFont typeface="Mada"/>
              <a:buChar char="●"/>
            </a:pPr>
            <a:r>
              <a:rPr lang="en-GB" sz="1200">
                <a:solidFill>
                  <a:srgbClr val="6AA84F"/>
                </a:solidFill>
                <a:latin typeface="Mada"/>
                <a:ea typeface="Mada"/>
                <a:cs typeface="Mada"/>
                <a:sym typeface="Mada"/>
              </a:rPr>
              <a:t>Picture A : Female</a:t>
            </a:r>
            <a:endParaRPr sz="1200">
              <a:solidFill>
                <a:srgbClr val="6AA84F"/>
              </a:solidFill>
              <a:latin typeface="Mada"/>
              <a:ea typeface="Mada"/>
              <a:cs typeface="Mada"/>
              <a:sym typeface="Mada"/>
            </a:endParaRPr>
          </a:p>
          <a:p>
            <a:pPr indent="-161925" lvl="0" marL="269999" rtl="0" algn="l">
              <a:lnSpc>
                <a:spcPct val="125000"/>
              </a:lnSpc>
              <a:spcBef>
                <a:spcPts val="0"/>
              </a:spcBef>
              <a:spcAft>
                <a:spcPts val="0"/>
              </a:spcAft>
              <a:buClr>
                <a:schemeClr val="dk1"/>
              </a:buClr>
              <a:buSzPts val="1200"/>
              <a:buFont typeface="Mada"/>
              <a:buChar char="●"/>
            </a:pPr>
            <a:r>
              <a:rPr lang="en-GB" sz="1200">
                <a:solidFill>
                  <a:srgbClr val="6AA84F"/>
                </a:solidFill>
                <a:latin typeface="Mada"/>
                <a:ea typeface="Mada"/>
                <a:cs typeface="Mada"/>
                <a:sym typeface="Mada"/>
              </a:rPr>
              <a:t>Picture B: Male, there’s testes</a:t>
            </a:r>
            <a:endParaRPr/>
          </a:p>
        </p:txBody>
      </p:sp>
      <p:sp>
        <p:nvSpPr>
          <p:cNvPr id="486" name="Google Shape;486;p23"/>
          <p:cNvSpPr txBox="1"/>
          <p:nvPr/>
        </p:nvSpPr>
        <p:spPr>
          <a:xfrm>
            <a:off x="616225" y="7426677"/>
            <a:ext cx="5182500" cy="2631000"/>
          </a:xfrm>
          <a:prstGeom prst="rect">
            <a:avLst/>
          </a:prstGeom>
          <a:noFill/>
          <a:ln>
            <a:noFill/>
          </a:ln>
        </p:spPr>
        <p:txBody>
          <a:bodyPr anchorCtr="0" anchor="t" bIns="91425" lIns="91425" spcFirstLastPara="1" rIns="91425" wrap="square" tIns="91425">
            <a:noAutofit/>
          </a:bodyPr>
          <a:lstStyle/>
          <a:p>
            <a:pPr indent="-149225" lvl="0" marL="269999" rtl="0" algn="l">
              <a:lnSpc>
                <a:spcPct val="125000"/>
              </a:lnSpc>
              <a:spcBef>
                <a:spcPts val="0"/>
              </a:spcBef>
              <a:spcAft>
                <a:spcPts val="0"/>
              </a:spcAft>
              <a:buClr>
                <a:schemeClr val="dk1"/>
              </a:buClr>
              <a:buSzPts val="1000"/>
              <a:buFont typeface="Mada"/>
              <a:buChar char="●"/>
            </a:pPr>
            <a:r>
              <a:rPr lang="en-GB" sz="1200">
                <a:latin typeface="Mada"/>
                <a:ea typeface="Mada"/>
                <a:cs typeface="Mada"/>
                <a:sym typeface="Mada"/>
              </a:rPr>
              <a:t>1</a:t>
            </a:r>
            <a:r>
              <a:rPr lang="en-GB" sz="1200">
                <a:solidFill>
                  <a:srgbClr val="1F1E27"/>
                </a:solidFill>
                <a:latin typeface="Mada"/>
                <a:ea typeface="Mada"/>
                <a:cs typeface="Mada"/>
                <a:sym typeface="Mada"/>
              </a:rPr>
              <a:t> per 200,000 live births (</a:t>
            </a:r>
            <a:r>
              <a:rPr lang="en-GB" sz="1200">
                <a:solidFill>
                  <a:srgbClr val="6AA84F"/>
                </a:solidFill>
                <a:latin typeface="Mada"/>
                <a:ea typeface="Mada"/>
                <a:cs typeface="Mada"/>
                <a:sym typeface="Mada"/>
              </a:rPr>
              <a:t>Rare, but serious</a:t>
            </a:r>
            <a:r>
              <a:rPr lang="en-GB" sz="1200">
                <a:solidFill>
                  <a:srgbClr val="1F1E27"/>
                </a:solidFill>
                <a:latin typeface="Mada"/>
                <a:ea typeface="Mada"/>
                <a:cs typeface="Mada"/>
                <a:sym typeface="Mada"/>
              </a:rPr>
              <a:t>)</a:t>
            </a:r>
            <a:endParaRPr sz="1200">
              <a:solidFill>
                <a:srgbClr val="1F1E27"/>
              </a:solidFill>
              <a:latin typeface="Mada"/>
              <a:ea typeface="Mada"/>
              <a:cs typeface="Mada"/>
              <a:sym typeface="Mada"/>
            </a:endParaRPr>
          </a:p>
          <a:p>
            <a:pPr indent="-161925" lvl="0" marL="269999" rtl="0" algn="l">
              <a:lnSpc>
                <a:spcPct val="125000"/>
              </a:lnSpc>
              <a:spcBef>
                <a:spcPts val="0"/>
              </a:spcBef>
              <a:spcAft>
                <a:spcPts val="0"/>
              </a:spcAft>
              <a:buClr>
                <a:srgbClr val="1F1E27"/>
              </a:buClr>
              <a:buSzPts val="1200"/>
              <a:buFont typeface="Mada"/>
              <a:buChar char="●"/>
            </a:pPr>
            <a:r>
              <a:rPr lang="en-GB" sz="1200">
                <a:solidFill>
                  <a:srgbClr val="999999"/>
                </a:solidFill>
                <a:latin typeface="Mada"/>
                <a:ea typeface="Mada"/>
                <a:cs typeface="Mada"/>
                <a:sym typeface="Mada"/>
              </a:rPr>
              <a:t>Cloaca is the embryologic origin that divides into bladder and rectum.</a:t>
            </a:r>
            <a:endParaRPr sz="1200">
              <a:solidFill>
                <a:srgbClr val="999999"/>
              </a:solidFill>
              <a:latin typeface="Mada"/>
              <a:ea typeface="Mada"/>
              <a:cs typeface="Mada"/>
              <a:sym typeface="Mada"/>
            </a:endParaRPr>
          </a:p>
          <a:p>
            <a:pPr indent="-161925" lvl="0" marL="269999" rtl="0" algn="l">
              <a:lnSpc>
                <a:spcPct val="125000"/>
              </a:lnSpc>
              <a:spcBef>
                <a:spcPts val="0"/>
              </a:spcBef>
              <a:spcAft>
                <a:spcPts val="0"/>
              </a:spcAft>
              <a:buClr>
                <a:srgbClr val="000000"/>
              </a:buClr>
              <a:buSzPts val="1200"/>
              <a:buFont typeface="Mada"/>
              <a:buChar char="●"/>
            </a:pPr>
            <a:r>
              <a:rPr lang="en-GB" sz="1200">
                <a:solidFill>
                  <a:srgbClr val="6AA84F"/>
                </a:solidFill>
                <a:latin typeface="Mada"/>
                <a:ea typeface="Mada"/>
                <a:cs typeface="Mada"/>
                <a:sym typeface="Mada"/>
              </a:rPr>
              <a:t>It is a urological emergency</a:t>
            </a:r>
            <a:endParaRPr sz="1200">
              <a:solidFill>
                <a:srgbClr val="6AA84F"/>
              </a:solidFill>
              <a:latin typeface="Mada"/>
              <a:ea typeface="Mada"/>
              <a:cs typeface="Mada"/>
              <a:sym typeface="Mada"/>
            </a:endParaRPr>
          </a:p>
          <a:p>
            <a:pPr indent="-161925" lvl="0" marL="269999" rtl="0" algn="l">
              <a:lnSpc>
                <a:spcPct val="125000"/>
              </a:lnSpc>
              <a:spcBef>
                <a:spcPts val="0"/>
              </a:spcBef>
              <a:spcAft>
                <a:spcPts val="0"/>
              </a:spcAft>
              <a:buClr>
                <a:srgbClr val="274E13"/>
              </a:buClr>
              <a:buSzPts val="1200"/>
              <a:buFont typeface="Mada"/>
              <a:buChar char="●"/>
            </a:pPr>
            <a:r>
              <a:rPr lang="en-GB" sz="1200">
                <a:solidFill>
                  <a:srgbClr val="6AA84F"/>
                </a:solidFill>
                <a:latin typeface="Mada"/>
                <a:ea typeface="Mada"/>
                <a:cs typeface="Mada"/>
                <a:sym typeface="Mada"/>
              </a:rPr>
              <a:t>GI tract is involved here.</a:t>
            </a:r>
            <a:endParaRPr sz="1200">
              <a:solidFill>
                <a:srgbClr val="6AA84F"/>
              </a:solidFill>
              <a:latin typeface="Mada"/>
              <a:ea typeface="Mada"/>
              <a:cs typeface="Mada"/>
              <a:sym typeface="Mada"/>
            </a:endParaRPr>
          </a:p>
          <a:p>
            <a:pPr indent="-161925" lvl="0" marL="269999" rtl="0" algn="l">
              <a:lnSpc>
                <a:spcPct val="125000"/>
              </a:lnSpc>
              <a:spcBef>
                <a:spcPts val="0"/>
              </a:spcBef>
              <a:spcAft>
                <a:spcPts val="0"/>
              </a:spcAft>
              <a:buClr>
                <a:srgbClr val="000000"/>
              </a:buClr>
              <a:buSzPts val="1200"/>
              <a:buFont typeface="Mada"/>
              <a:buChar char="●"/>
            </a:pPr>
            <a:r>
              <a:rPr lang="en-GB" sz="1200">
                <a:solidFill>
                  <a:srgbClr val="6AA84F"/>
                </a:solidFill>
                <a:latin typeface="Mada"/>
                <a:ea typeface="Mada"/>
                <a:cs typeface="Mada"/>
                <a:sym typeface="Mada"/>
              </a:rPr>
              <a:t>In the bladder exstrophy, the bladder is opened to the outside but the GI is intact and there is an anal opening, But here, there is no anal opening and all systems are open together.</a:t>
            </a:r>
            <a:endParaRPr sz="1200">
              <a:latin typeface="Mada"/>
              <a:ea typeface="Mada"/>
              <a:cs typeface="Mada"/>
              <a:sym typeface="Mada"/>
            </a:endParaRPr>
          </a:p>
          <a:p>
            <a:pPr indent="-149225" lvl="0" marL="269999" rtl="0" algn="l">
              <a:lnSpc>
                <a:spcPct val="125000"/>
              </a:lnSpc>
              <a:spcBef>
                <a:spcPts val="0"/>
              </a:spcBef>
              <a:spcAft>
                <a:spcPts val="0"/>
              </a:spcAft>
              <a:buClr>
                <a:schemeClr val="dk1"/>
              </a:buClr>
              <a:buSzPts val="1000"/>
              <a:buFont typeface="Mada"/>
              <a:buChar char="●"/>
            </a:pPr>
            <a:r>
              <a:rPr lang="en-GB" sz="1200">
                <a:latin typeface="Mada"/>
                <a:ea typeface="Mada"/>
                <a:cs typeface="Mada"/>
                <a:sym typeface="Mada"/>
              </a:rPr>
              <a:t>A</a:t>
            </a:r>
            <a:r>
              <a:rPr lang="en-GB" sz="1200">
                <a:solidFill>
                  <a:schemeClr val="dk1"/>
                </a:solidFill>
                <a:latin typeface="Mada"/>
                <a:ea typeface="Mada"/>
                <a:cs typeface="Mada"/>
                <a:sym typeface="Mada"/>
              </a:rPr>
              <a:t>ssociated anomalies:</a:t>
            </a:r>
            <a:endParaRPr sz="1000">
              <a:solidFill>
                <a:srgbClr val="6AA84F"/>
              </a:solidFill>
              <a:latin typeface="Mada"/>
              <a:ea typeface="Mada"/>
              <a:cs typeface="Mada"/>
              <a:sym typeface="Mada"/>
            </a:endParaRPr>
          </a:p>
          <a:p>
            <a:pPr indent="-171450" lvl="0" marL="450000" rtl="0" algn="l">
              <a:lnSpc>
                <a:spcPct val="125000"/>
              </a:lnSpc>
              <a:spcBef>
                <a:spcPts val="0"/>
              </a:spcBef>
              <a:spcAft>
                <a:spcPts val="0"/>
              </a:spcAft>
              <a:buClr>
                <a:srgbClr val="000000"/>
              </a:buClr>
              <a:buSzPts val="1200"/>
              <a:buFont typeface="Mada"/>
              <a:buChar char="○"/>
            </a:pPr>
            <a:r>
              <a:rPr lang="en-GB" sz="1200">
                <a:latin typeface="Mada"/>
                <a:ea typeface="Mada"/>
                <a:cs typeface="Mada"/>
                <a:sym typeface="Mada"/>
              </a:rPr>
              <a:t>O</a:t>
            </a:r>
            <a:r>
              <a:rPr lang="en-GB" sz="1200">
                <a:solidFill>
                  <a:srgbClr val="1F1E27"/>
                </a:solidFill>
                <a:latin typeface="Mada"/>
                <a:ea typeface="Mada"/>
                <a:cs typeface="Mada"/>
                <a:sym typeface="Mada"/>
              </a:rPr>
              <a:t>mphalocele</a:t>
            </a:r>
            <a:endParaRPr sz="1200">
              <a:solidFill>
                <a:schemeClr val="dk1"/>
              </a:solidFill>
              <a:latin typeface="Mada"/>
              <a:ea typeface="Mada"/>
              <a:cs typeface="Mada"/>
              <a:sym typeface="Mada"/>
            </a:endParaRPr>
          </a:p>
          <a:p>
            <a:pPr indent="-171450" lvl="0" marL="450000" rtl="0" algn="l">
              <a:lnSpc>
                <a:spcPct val="12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G</a:t>
            </a:r>
            <a:r>
              <a:rPr lang="en-GB" sz="1200">
                <a:solidFill>
                  <a:srgbClr val="1F1E27"/>
                </a:solidFill>
                <a:latin typeface="Mada"/>
                <a:ea typeface="Mada"/>
                <a:cs typeface="Mada"/>
                <a:sym typeface="Mada"/>
              </a:rPr>
              <a:t>astrointestinal anomalies: Malrotation, duplication, duodenal atresia and Meckel diverticulum</a:t>
            </a:r>
            <a:endParaRPr sz="1200">
              <a:solidFill>
                <a:schemeClr val="dk1"/>
              </a:solidFill>
              <a:latin typeface="Mada"/>
              <a:ea typeface="Mada"/>
              <a:cs typeface="Mada"/>
              <a:sym typeface="Mada"/>
            </a:endParaRPr>
          </a:p>
          <a:p>
            <a:pPr indent="-171450" lvl="0" marL="450000" rtl="0" algn="l">
              <a:lnSpc>
                <a:spcPct val="12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G</a:t>
            </a:r>
            <a:r>
              <a:rPr lang="en-GB" sz="1200">
                <a:solidFill>
                  <a:srgbClr val="1F1E27"/>
                </a:solidFill>
                <a:latin typeface="Mada"/>
                <a:ea typeface="Mada"/>
                <a:cs typeface="Mada"/>
                <a:sym typeface="Mada"/>
              </a:rPr>
              <a:t>enitourinary anomalies: Separate bladder halves and bifid genitalia</a:t>
            </a:r>
            <a:endParaRPr b="1" sz="1200">
              <a:solidFill>
                <a:schemeClr val="dk1"/>
              </a:solidFill>
              <a:latin typeface="Mada"/>
              <a:ea typeface="Mada"/>
              <a:cs typeface="Mada"/>
              <a:sym typeface="Mada"/>
            </a:endParaRPr>
          </a:p>
        </p:txBody>
      </p:sp>
      <p:sp>
        <p:nvSpPr>
          <p:cNvPr id="487" name="Google Shape;487;p23"/>
          <p:cNvSpPr txBox="1"/>
          <p:nvPr/>
        </p:nvSpPr>
        <p:spPr>
          <a:xfrm>
            <a:off x="3940700" y="5720200"/>
            <a:ext cx="2020500" cy="2886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lang="en-GB" sz="1200">
                <a:solidFill>
                  <a:srgbClr val="999999"/>
                </a:solidFill>
                <a:latin typeface="Mada"/>
                <a:ea typeface="Mada"/>
                <a:cs typeface="Mada"/>
                <a:sym typeface="Mada"/>
              </a:rPr>
              <a:t>Pictures are very </a:t>
            </a:r>
            <a:r>
              <a:rPr lang="en-GB" sz="1200">
                <a:solidFill>
                  <a:srgbClr val="999999"/>
                </a:solidFill>
                <a:latin typeface="Mada"/>
                <a:ea typeface="Mada"/>
                <a:cs typeface="Mada"/>
                <a:sym typeface="Mada"/>
              </a:rPr>
              <a:t>important </a:t>
            </a:r>
            <a:endParaRPr>
              <a:solidFill>
                <a:srgbClr val="999999"/>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24"/>
          <p:cNvSpPr/>
          <p:nvPr/>
        </p:nvSpPr>
        <p:spPr>
          <a:xfrm rot="10800000">
            <a:off x="63" y="0"/>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3" name="Google Shape;493;p24"/>
          <p:cNvGrpSpPr/>
          <p:nvPr/>
        </p:nvGrpSpPr>
        <p:grpSpPr>
          <a:xfrm>
            <a:off x="279779" y="641028"/>
            <a:ext cx="467181" cy="476434"/>
            <a:chOff x="2410712" y="2415450"/>
            <a:chExt cx="312600" cy="312600"/>
          </a:xfrm>
        </p:grpSpPr>
        <p:sp>
          <p:nvSpPr>
            <p:cNvPr id="494" name="Google Shape;494;p24"/>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4"/>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6" name="Google Shape;496;p24"/>
          <p:cNvSpPr txBox="1"/>
          <p:nvPr/>
        </p:nvSpPr>
        <p:spPr>
          <a:xfrm>
            <a:off x="737066" y="667646"/>
            <a:ext cx="47496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Urachal Abnormalities</a:t>
            </a:r>
            <a:endParaRPr b="1" sz="1800">
              <a:solidFill>
                <a:srgbClr val="006D77"/>
              </a:solidFill>
              <a:highlight>
                <a:srgbClr val="EDF9F9"/>
              </a:highlight>
              <a:latin typeface="Lora"/>
              <a:ea typeface="Lora"/>
              <a:cs typeface="Lora"/>
              <a:sym typeface="Lora"/>
            </a:endParaRPr>
          </a:p>
        </p:txBody>
      </p:sp>
      <p:sp>
        <p:nvSpPr>
          <p:cNvPr id="497" name="Google Shape;497;p24"/>
          <p:cNvSpPr/>
          <p:nvPr/>
        </p:nvSpPr>
        <p:spPr>
          <a:xfrm>
            <a:off x="538825" y="1244925"/>
            <a:ext cx="6559500" cy="5186400"/>
          </a:xfrm>
          <a:prstGeom prst="roundRect">
            <a:avLst>
              <a:gd fmla="val 22613"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t/>
            </a:r>
            <a:endParaRPr/>
          </a:p>
        </p:txBody>
      </p:sp>
      <p:cxnSp>
        <p:nvCxnSpPr>
          <p:cNvPr id="498" name="Google Shape;498;p24"/>
          <p:cNvCxnSpPr/>
          <p:nvPr/>
        </p:nvCxnSpPr>
        <p:spPr>
          <a:xfrm>
            <a:off x="1263520" y="4751374"/>
            <a:ext cx="5230800" cy="0"/>
          </a:xfrm>
          <a:prstGeom prst="straightConnector1">
            <a:avLst/>
          </a:prstGeom>
          <a:noFill/>
          <a:ln cap="flat" cmpd="sng" w="19050">
            <a:solidFill>
              <a:srgbClr val="006D77"/>
            </a:solidFill>
            <a:prstDash val="solid"/>
            <a:round/>
            <a:headEnd len="med" w="med" type="oval"/>
            <a:tailEnd len="med" w="med" type="oval"/>
          </a:ln>
        </p:spPr>
      </p:cxnSp>
      <p:sp>
        <p:nvSpPr>
          <p:cNvPr id="499" name="Google Shape;499;p24"/>
          <p:cNvSpPr/>
          <p:nvPr/>
        </p:nvSpPr>
        <p:spPr>
          <a:xfrm rot="-4505385">
            <a:off x="1887127" y="4549573"/>
            <a:ext cx="176607" cy="403620"/>
          </a:xfrm>
          <a:custGeom>
            <a:rect b="b" l="l" r="r" t="t"/>
            <a:pathLst>
              <a:path extrusionOk="0" h="3445" w="2533">
                <a:moveTo>
                  <a:pt x="2006" y="1"/>
                </a:moveTo>
                <a:cubicBezTo>
                  <a:pt x="1906" y="26"/>
                  <a:pt x="1755" y="76"/>
                  <a:pt x="1705" y="176"/>
                </a:cubicBezTo>
                <a:cubicBezTo>
                  <a:pt x="1430" y="552"/>
                  <a:pt x="1179" y="953"/>
                  <a:pt x="928" y="1354"/>
                </a:cubicBezTo>
                <a:cubicBezTo>
                  <a:pt x="653" y="1830"/>
                  <a:pt x="352" y="2307"/>
                  <a:pt x="76" y="2783"/>
                </a:cubicBezTo>
                <a:cubicBezTo>
                  <a:pt x="1" y="2883"/>
                  <a:pt x="26" y="3033"/>
                  <a:pt x="51" y="3134"/>
                </a:cubicBezTo>
                <a:cubicBezTo>
                  <a:pt x="101" y="3259"/>
                  <a:pt x="176" y="3334"/>
                  <a:pt x="302" y="3384"/>
                </a:cubicBezTo>
                <a:cubicBezTo>
                  <a:pt x="357" y="3426"/>
                  <a:pt x="420" y="3444"/>
                  <a:pt x="486" y="3444"/>
                </a:cubicBezTo>
                <a:cubicBezTo>
                  <a:pt x="540" y="3444"/>
                  <a:pt x="596" y="3432"/>
                  <a:pt x="653" y="3409"/>
                </a:cubicBezTo>
                <a:cubicBezTo>
                  <a:pt x="778" y="3359"/>
                  <a:pt x="853" y="3284"/>
                  <a:pt x="903" y="3184"/>
                </a:cubicBezTo>
                <a:cubicBezTo>
                  <a:pt x="1154" y="2783"/>
                  <a:pt x="1379" y="2407"/>
                  <a:pt x="1605" y="2031"/>
                </a:cubicBezTo>
                <a:cubicBezTo>
                  <a:pt x="1780" y="1730"/>
                  <a:pt x="1956" y="1454"/>
                  <a:pt x="2131" y="1154"/>
                </a:cubicBezTo>
                <a:cubicBezTo>
                  <a:pt x="2232" y="1028"/>
                  <a:pt x="2307" y="903"/>
                  <a:pt x="2407" y="778"/>
                </a:cubicBezTo>
                <a:cubicBezTo>
                  <a:pt x="2482" y="652"/>
                  <a:pt x="2532" y="552"/>
                  <a:pt x="2507" y="427"/>
                </a:cubicBezTo>
                <a:cubicBezTo>
                  <a:pt x="2507" y="301"/>
                  <a:pt x="2432" y="201"/>
                  <a:pt x="2357" y="126"/>
                </a:cubicBezTo>
                <a:cubicBezTo>
                  <a:pt x="2257" y="51"/>
                  <a:pt x="2156" y="1"/>
                  <a:pt x="2056" y="1"/>
                </a:cubicBezTo>
                <a:close/>
              </a:path>
            </a:pathLst>
          </a:custGeom>
          <a:solidFill>
            <a:srgbClr val="ABE5D9"/>
          </a:solidFill>
          <a:ln cap="flat" cmpd="sng" w="9525">
            <a:solidFill>
              <a:srgbClr val="006D7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24"/>
          <p:cNvSpPr/>
          <p:nvPr/>
        </p:nvSpPr>
        <p:spPr>
          <a:xfrm rot="-4505385">
            <a:off x="3718860" y="4549573"/>
            <a:ext cx="176607" cy="403620"/>
          </a:xfrm>
          <a:custGeom>
            <a:rect b="b" l="l" r="r" t="t"/>
            <a:pathLst>
              <a:path extrusionOk="0" h="3445" w="2533">
                <a:moveTo>
                  <a:pt x="2006" y="1"/>
                </a:moveTo>
                <a:cubicBezTo>
                  <a:pt x="1906" y="26"/>
                  <a:pt x="1755" y="76"/>
                  <a:pt x="1705" y="176"/>
                </a:cubicBezTo>
                <a:cubicBezTo>
                  <a:pt x="1430" y="552"/>
                  <a:pt x="1179" y="953"/>
                  <a:pt x="928" y="1354"/>
                </a:cubicBezTo>
                <a:cubicBezTo>
                  <a:pt x="653" y="1830"/>
                  <a:pt x="352" y="2307"/>
                  <a:pt x="76" y="2783"/>
                </a:cubicBezTo>
                <a:cubicBezTo>
                  <a:pt x="1" y="2883"/>
                  <a:pt x="26" y="3033"/>
                  <a:pt x="51" y="3134"/>
                </a:cubicBezTo>
                <a:cubicBezTo>
                  <a:pt x="101" y="3259"/>
                  <a:pt x="176" y="3334"/>
                  <a:pt x="302" y="3384"/>
                </a:cubicBezTo>
                <a:cubicBezTo>
                  <a:pt x="357" y="3426"/>
                  <a:pt x="420" y="3444"/>
                  <a:pt x="486" y="3444"/>
                </a:cubicBezTo>
                <a:cubicBezTo>
                  <a:pt x="540" y="3444"/>
                  <a:pt x="596" y="3432"/>
                  <a:pt x="653" y="3409"/>
                </a:cubicBezTo>
                <a:cubicBezTo>
                  <a:pt x="778" y="3359"/>
                  <a:pt x="853" y="3284"/>
                  <a:pt x="903" y="3184"/>
                </a:cubicBezTo>
                <a:cubicBezTo>
                  <a:pt x="1154" y="2783"/>
                  <a:pt x="1379" y="2407"/>
                  <a:pt x="1605" y="2031"/>
                </a:cubicBezTo>
                <a:cubicBezTo>
                  <a:pt x="1780" y="1730"/>
                  <a:pt x="1956" y="1454"/>
                  <a:pt x="2131" y="1154"/>
                </a:cubicBezTo>
                <a:cubicBezTo>
                  <a:pt x="2232" y="1028"/>
                  <a:pt x="2307" y="903"/>
                  <a:pt x="2407" y="778"/>
                </a:cubicBezTo>
                <a:cubicBezTo>
                  <a:pt x="2482" y="652"/>
                  <a:pt x="2532" y="552"/>
                  <a:pt x="2507" y="427"/>
                </a:cubicBezTo>
                <a:cubicBezTo>
                  <a:pt x="2507" y="301"/>
                  <a:pt x="2432" y="201"/>
                  <a:pt x="2357" y="126"/>
                </a:cubicBezTo>
                <a:cubicBezTo>
                  <a:pt x="2257" y="51"/>
                  <a:pt x="2156" y="1"/>
                  <a:pt x="2056" y="1"/>
                </a:cubicBezTo>
                <a:close/>
              </a:path>
            </a:pathLst>
          </a:custGeom>
          <a:solidFill>
            <a:srgbClr val="ABE5D9"/>
          </a:solidFill>
          <a:ln cap="flat" cmpd="sng" w="9525">
            <a:solidFill>
              <a:srgbClr val="006D7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4"/>
          <p:cNvSpPr txBox="1"/>
          <p:nvPr/>
        </p:nvSpPr>
        <p:spPr>
          <a:xfrm>
            <a:off x="2981513" y="5078159"/>
            <a:ext cx="1561500" cy="314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GB" sz="1200">
                <a:latin typeface="Mada"/>
                <a:ea typeface="Mada"/>
                <a:cs typeface="Mada"/>
                <a:sym typeface="Mada"/>
              </a:rPr>
              <a:t>Infected urachal remnant</a:t>
            </a:r>
            <a:endParaRPr b="1" sz="1200">
              <a:latin typeface="Mada"/>
              <a:ea typeface="Mada"/>
              <a:cs typeface="Mada"/>
              <a:sym typeface="Mada"/>
            </a:endParaRPr>
          </a:p>
        </p:txBody>
      </p:sp>
      <p:sp>
        <p:nvSpPr>
          <p:cNvPr id="502" name="Google Shape;502;p24"/>
          <p:cNvSpPr txBox="1"/>
          <p:nvPr/>
        </p:nvSpPr>
        <p:spPr>
          <a:xfrm>
            <a:off x="1740864" y="3842146"/>
            <a:ext cx="476400" cy="485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GB" sz="2600">
                <a:solidFill>
                  <a:srgbClr val="FFDDD2"/>
                </a:solidFill>
                <a:latin typeface="Secular One"/>
                <a:ea typeface="Secular One"/>
                <a:cs typeface="Secular One"/>
                <a:sym typeface="Secular One"/>
              </a:rPr>
              <a:t>01</a:t>
            </a:r>
            <a:endParaRPr sz="2600">
              <a:solidFill>
                <a:srgbClr val="FFDDD2"/>
              </a:solidFill>
              <a:latin typeface="Secular One"/>
              <a:ea typeface="Secular One"/>
              <a:cs typeface="Secular One"/>
              <a:sym typeface="Secular One"/>
            </a:endParaRPr>
          </a:p>
        </p:txBody>
      </p:sp>
      <p:sp>
        <p:nvSpPr>
          <p:cNvPr id="503" name="Google Shape;503;p24"/>
          <p:cNvSpPr txBox="1"/>
          <p:nvPr/>
        </p:nvSpPr>
        <p:spPr>
          <a:xfrm>
            <a:off x="5400786" y="3842146"/>
            <a:ext cx="476400" cy="485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GB" sz="2600">
                <a:solidFill>
                  <a:srgbClr val="FFDDD2"/>
                </a:solidFill>
                <a:latin typeface="Secular One"/>
                <a:ea typeface="Secular One"/>
                <a:cs typeface="Secular One"/>
                <a:sym typeface="Secular One"/>
              </a:rPr>
              <a:t>03</a:t>
            </a:r>
            <a:endParaRPr sz="2600">
              <a:solidFill>
                <a:srgbClr val="FFDDD2"/>
              </a:solidFill>
              <a:latin typeface="Secular One"/>
              <a:ea typeface="Secular One"/>
              <a:cs typeface="Secular One"/>
              <a:sym typeface="Secular One"/>
            </a:endParaRPr>
          </a:p>
        </p:txBody>
      </p:sp>
      <p:sp>
        <p:nvSpPr>
          <p:cNvPr id="504" name="Google Shape;504;p24"/>
          <p:cNvSpPr txBox="1"/>
          <p:nvPr/>
        </p:nvSpPr>
        <p:spPr>
          <a:xfrm>
            <a:off x="3608515" y="3862959"/>
            <a:ext cx="476400" cy="485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GB" sz="2600">
                <a:solidFill>
                  <a:srgbClr val="FFDDD2"/>
                </a:solidFill>
                <a:latin typeface="Secular One"/>
                <a:ea typeface="Secular One"/>
                <a:cs typeface="Secular One"/>
                <a:sym typeface="Secular One"/>
              </a:rPr>
              <a:t>02</a:t>
            </a:r>
            <a:endParaRPr sz="2600">
              <a:solidFill>
                <a:srgbClr val="FFDDD2"/>
              </a:solidFill>
              <a:latin typeface="Secular One"/>
              <a:ea typeface="Secular One"/>
              <a:cs typeface="Secular One"/>
              <a:sym typeface="Secular One"/>
            </a:endParaRPr>
          </a:p>
        </p:txBody>
      </p:sp>
      <p:sp>
        <p:nvSpPr>
          <p:cNvPr id="505" name="Google Shape;505;p24"/>
          <p:cNvSpPr/>
          <p:nvPr/>
        </p:nvSpPr>
        <p:spPr>
          <a:xfrm>
            <a:off x="1626541" y="3746534"/>
            <a:ext cx="705577" cy="676641"/>
          </a:xfrm>
          <a:custGeom>
            <a:rect b="b" l="l" r="r" t="t"/>
            <a:pathLst>
              <a:path extrusionOk="0" h="22098" w="23043">
                <a:moveTo>
                  <a:pt x="8058" y="893"/>
                </a:moveTo>
                <a:lnTo>
                  <a:pt x="8058" y="893"/>
                </a:lnTo>
                <a:cubicBezTo>
                  <a:pt x="6992" y="1301"/>
                  <a:pt x="5989" y="1880"/>
                  <a:pt x="5126" y="2633"/>
                </a:cubicBezTo>
                <a:cubicBezTo>
                  <a:pt x="5691" y="2116"/>
                  <a:pt x="6318" y="1677"/>
                  <a:pt x="6992" y="1316"/>
                </a:cubicBezTo>
                <a:cubicBezTo>
                  <a:pt x="7337" y="1144"/>
                  <a:pt x="7697" y="1003"/>
                  <a:pt x="8058" y="893"/>
                </a:cubicBezTo>
                <a:close/>
                <a:moveTo>
                  <a:pt x="3308" y="4765"/>
                </a:moveTo>
                <a:lnTo>
                  <a:pt x="3308" y="4765"/>
                </a:lnTo>
                <a:cubicBezTo>
                  <a:pt x="3089" y="5109"/>
                  <a:pt x="2901" y="5470"/>
                  <a:pt x="2728" y="5862"/>
                </a:cubicBezTo>
                <a:cubicBezTo>
                  <a:pt x="2681" y="5987"/>
                  <a:pt x="2728" y="6097"/>
                  <a:pt x="2807" y="6160"/>
                </a:cubicBezTo>
                <a:cubicBezTo>
                  <a:pt x="2258" y="7147"/>
                  <a:pt x="1866" y="8197"/>
                  <a:pt x="1615" y="9310"/>
                </a:cubicBezTo>
                <a:cubicBezTo>
                  <a:pt x="1757" y="8135"/>
                  <a:pt x="2101" y="6975"/>
                  <a:pt x="2650" y="5893"/>
                </a:cubicBezTo>
                <a:cubicBezTo>
                  <a:pt x="2854" y="5501"/>
                  <a:pt x="3073" y="5125"/>
                  <a:pt x="3308" y="4765"/>
                </a:cubicBezTo>
                <a:close/>
                <a:moveTo>
                  <a:pt x="11800" y="859"/>
                </a:moveTo>
                <a:cubicBezTo>
                  <a:pt x="11994" y="859"/>
                  <a:pt x="12188" y="865"/>
                  <a:pt x="12384" y="877"/>
                </a:cubicBezTo>
                <a:cubicBezTo>
                  <a:pt x="13058" y="1050"/>
                  <a:pt x="13716" y="1301"/>
                  <a:pt x="14343" y="1583"/>
                </a:cubicBezTo>
                <a:cubicBezTo>
                  <a:pt x="18277" y="3370"/>
                  <a:pt x="21224" y="7225"/>
                  <a:pt x="20926" y="11677"/>
                </a:cubicBezTo>
                <a:cubicBezTo>
                  <a:pt x="20660" y="15878"/>
                  <a:pt x="17321" y="19216"/>
                  <a:pt x="13246" y="19953"/>
                </a:cubicBezTo>
                <a:cubicBezTo>
                  <a:pt x="12687" y="20053"/>
                  <a:pt x="12113" y="20102"/>
                  <a:pt x="11532" y="20102"/>
                </a:cubicBezTo>
                <a:cubicBezTo>
                  <a:pt x="7010" y="20102"/>
                  <a:pt x="2125" y="17147"/>
                  <a:pt x="1819" y="12382"/>
                </a:cubicBezTo>
                <a:cubicBezTo>
                  <a:pt x="1584" y="8605"/>
                  <a:pt x="3387" y="5000"/>
                  <a:pt x="6255" y="2648"/>
                </a:cubicBezTo>
                <a:cubicBezTo>
                  <a:pt x="7871" y="1519"/>
                  <a:pt x="9787" y="859"/>
                  <a:pt x="11800" y="859"/>
                </a:cubicBezTo>
                <a:close/>
                <a:moveTo>
                  <a:pt x="17180" y="2554"/>
                </a:moveTo>
                <a:lnTo>
                  <a:pt x="17180" y="2554"/>
                </a:lnTo>
                <a:cubicBezTo>
                  <a:pt x="19421" y="4075"/>
                  <a:pt x="21052" y="6473"/>
                  <a:pt x="21553" y="9185"/>
                </a:cubicBezTo>
                <a:cubicBezTo>
                  <a:pt x="22353" y="13432"/>
                  <a:pt x="20597" y="18433"/>
                  <a:pt x="16569" y="20408"/>
                </a:cubicBezTo>
                <a:cubicBezTo>
                  <a:pt x="15195" y="21083"/>
                  <a:pt x="13704" y="21403"/>
                  <a:pt x="12215" y="21403"/>
                </a:cubicBezTo>
                <a:cubicBezTo>
                  <a:pt x="9489" y="21403"/>
                  <a:pt x="6768" y="20333"/>
                  <a:pt x="4782" y="18417"/>
                </a:cubicBezTo>
                <a:lnTo>
                  <a:pt x="4782" y="18417"/>
                </a:lnTo>
                <a:cubicBezTo>
                  <a:pt x="6427" y="19608"/>
                  <a:pt x="8371" y="20376"/>
                  <a:pt x="10377" y="20627"/>
                </a:cubicBezTo>
                <a:cubicBezTo>
                  <a:pt x="10793" y="20678"/>
                  <a:pt x="11210" y="20704"/>
                  <a:pt x="11626" y="20704"/>
                </a:cubicBezTo>
                <a:cubicBezTo>
                  <a:pt x="15519" y="20704"/>
                  <a:pt x="19353" y="18495"/>
                  <a:pt x="20911" y="14827"/>
                </a:cubicBezTo>
                <a:cubicBezTo>
                  <a:pt x="22807" y="10407"/>
                  <a:pt x="20863" y="5360"/>
                  <a:pt x="17180" y="2554"/>
                </a:cubicBezTo>
                <a:close/>
                <a:moveTo>
                  <a:pt x="10194" y="1"/>
                </a:moveTo>
                <a:cubicBezTo>
                  <a:pt x="8004" y="1"/>
                  <a:pt x="6046" y="970"/>
                  <a:pt x="4437" y="2507"/>
                </a:cubicBezTo>
                <a:cubicBezTo>
                  <a:pt x="1083" y="5752"/>
                  <a:pt x="1" y="10862"/>
                  <a:pt x="1819" y="15157"/>
                </a:cubicBezTo>
                <a:cubicBezTo>
                  <a:pt x="3597" y="19333"/>
                  <a:pt x="7747" y="22098"/>
                  <a:pt x="12229" y="22098"/>
                </a:cubicBezTo>
                <a:cubicBezTo>
                  <a:pt x="12608" y="22098"/>
                  <a:pt x="12989" y="22078"/>
                  <a:pt x="13371" y="22038"/>
                </a:cubicBezTo>
                <a:cubicBezTo>
                  <a:pt x="18262" y="21520"/>
                  <a:pt x="21741" y="17617"/>
                  <a:pt x="22368" y="12852"/>
                </a:cubicBezTo>
                <a:cubicBezTo>
                  <a:pt x="23042" y="7680"/>
                  <a:pt x="20190" y="2648"/>
                  <a:pt x="15268" y="815"/>
                </a:cubicBezTo>
                <a:cubicBezTo>
                  <a:pt x="14218" y="423"/>
                  <a:pt x="13120" y="219"/>
                  <a:pt x="12008" y="203"/>
                </a:cubicBezTo>
                <a:cubicBezTo>
                  <a:pt x="11631" y="125"/>
                  <a:pt x="11255" y="62"/>
                  <a:pt x="10863" y="31"/>
                </a:cubicBezTo>
                <a:cubicBezTo>
                  <a:pt x="10638" y="11"/>
                  <a:pt x="10415" y="1"/>
                  <a:pt x="10194" y="1"/>
                </a:cubicBezTo>
                <a:close/>
              </a:path>
            </a:pathLst>
          </a:custGeom>
          <a:solidFill>
            <a:srgbClr val="006D77"/>
          </a:solidFill>
          <a:ln cap="flat" cmpd="sng" w="9525">
            <a:solidFill>
              <a:srgbClr val="006D7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6D77"/>
              </a:solidFill>
            </a:endParaRPr>
          </a:p>
        </p:txBody>
      </p:sp>
      <p:sp>
        <p:nvSpPr>
          <p:cNvPr id="506" name="Google Shape;506;p24"/>
          <p:cNvSpPr/>
          <p:nvPr/>
        </p:nvSpPr>
        <p:spPr>
          <a:xfrm>
            <a:off x="5286201" y="3746534"/>
            <a:ext cx="705577" cy="676641"/>
          </a:xfrm>
          <a:custGeom>
            <a:rect b="b" l="l" r="r" t="t"/>
            <a:pathLst>
              <a:path extrusionOk="0" h="22098" w="23043">
                <a:moveTo>
                  <a:pt x="8058" y="893"/>
                </a:moveTo>
                <a:lnTo>
                  <a:pt x="8058" y="893"/>
                </a:lnTo>
                <a:cubicBezTo>
                  <a:pt x="6992" y="1301"/>
                  <a:pt x="5989" y="1880"/>
                  <a:pt x="5126" y="2633"/>
                </a:cubicBezTo>
                <a:cubicBezTo>
                  <a:pt x="5691" y="2116"/>
                  <a:pt x="6318" y="1677"/>
                  <a:pt x="6992" y="1316"/>
                </a:cubicBezTo>
                <a:cubicBezTo>
                  <a:pt x="7337" y="1144"/>
                  <a:pt x="7697" y="1003"/>
                  <a:pt x="8058" y="893"/>
                </a:cubicBezTo>
                <a:close/>
                <a:moveTo>
                  <a:pt x="3308" y="4765"/>
                </a:moveTo>
                <a:lnTo>
                  <a:pt x="3308" y="4765"/>
                </a:lnTo>
                <a:cubicBezTo>
                  <a:pt x="3089" y="5109"/>
                  <a:pt x="2901" y="5470"/>
                  <a:pt x="2728" y="5862"/>
                </a:cubicBezTo>
                <a:cubicBezTo>
                  <a:pt x="2681" y="5987"/>
                  <a:pt x="2728" y="6097"/>
                  <a:pt x="2807" y="6160"/>
                </a:cubicBezTo>
                <a:cubicBezTo>
                  <a:pt x="2258" y="7147"/>
                  <a:pt x="1866" y="8197"/>
                  <a:pt x="1615" y="9310"/>
                </a:cubicBezTo>
                <a:cubicBezTo>
                  <a:pt x="1757" y="8135"/>
                  <a:pt x="2101" y="6975"/>
                  <a:pt x="2650" y="5893"/>
                </a:cubicBezTo>
                <a:cubicBezTo>
                  <a:pt x="2854" y="5501"/>
                  <a:pt x="3073" y="5125"/>
                  <a:pt x="3308" y="4765"/>
                </a:cubicBezTo>
                <a:close/>
                <a:moveTo>
                  <a:pt x="11800" y="859"/>
                </a:moveTo>
                <a:cubicBezTo>
                  <a:pt x="11994" y="859"/>
                  <a:pt x="12188" y="865"/>
                  <a:pt x="12384" y="877"/>
                </a:cubicBezTo>
                <a:cubicBezTo>
                  <a:pt x="13058" y="1050"/>
                  <a:pt x="13716" y="1301"/>
                  <a:pt x="14343" y="1583"/>
                </a:cubicBezTo>
                <a:cubicBezTo>
                  <a:pt x="18277" y="3370"/>
                  <a:pt x="21224" y="7225"/>
                  <a:pt x="20926" y="11677"/>
                </a:cubicBezTo>
                <a:cubicBezTo>
                  <a:pt x="20660" y="15878"/>
                  <a:pt x="17321" y="19216"/>
                  <a:pt x="13246" y="19953"/>
                </a:cubicBezTo>
                <a:cubicBezTo>
                  <a:pt x="12687" y="20053"/>
                  <a:pt x="12113" y="20102"/>
                  <a:pt x="11532" y="20102"/>
                </a:cubicBezTo>
                <a:cubicBezTo>
                  <a:pt x="7010" y="20102"/>
                  <a:pt x="2125" y="17147"/>
                  <a:pt x="1819" y="12382"/>
                </a:cubicBezTo>
                <a:cubicBezTo>
                  <a:pt x="1584" y="8605"/>
                  <a:pt x="3387" y="5000"/>
                  <a:pt x="6255" y="2648"/>
                </a:cubicBezTo>
                <a:cubicBezTo>
                  <a:pt x="7871" y="1519"/>
                  <a:pt x="9787" y="859"/>
                  <a:pt x="11800" y="859"/>
                </a:cubicBezTo>
                <a:close/>
                <a:moveTo>
                  <a:pt x="17180" y="2554"/>
                </a:moveTo>
                <a:lnTo>
                  <a:pt x="17180" y="2554"/>
                </a:lnTo>
                <a:cubicBezTo>
                  <a:pt x="19421" y="4075"/>
                  <a:pt x="21052" y="6473"/>
                  <a:pt x="21553" y="9185"/>
                </a:cubicBezTo>
                <a:cubicBezTo>
                  <a:pt x="22353" y="13432"/>
                  <a:pt x="20597" y="18433"/>
                  <a:pt x="16569" y="20408"/>
                </a:cubicBezTo>
                <a:cubicBezTo>
                  <a:pt x="15195" y="21083"/>
                  <a:pt x="13704" y="21403"/>
                  <a:pt x="12215" y="21403"/>
                </a:cubicBezTo>
                <a:cubicBezTo>
                  <a:pt x="9489" y="21403"/>
                  <a:pt x="6768" y="20333"/>
                  <a:pt x="4782" y="18417"/>
                </a:cubicBezTo>
                <a:lnTo>
                  <a:pt x="4782" y="18417"/>
                </a:lnTo>
                <a:cubicBezTo>
                  <a:pt x="6427" y="19608"/>
                  <a:pt x="8371" y="20376"/>
                  <a:pt x="10377" y="20627"/>
                </a:cubicBezTo>
                <a:cubicBezTo>
                  <a:pt x="10793" y="20678"/>
                  <a:pt x="11210" y="20704"/>
                  <a:pt x="11626" y="20704"/>
                </a:cubicBezTo>
                <a:cubicBezTo>
                  <a:pt x="15519" y="20704"/>
                  <a:pt x="19353" y="18495"/>
                  <a:pt x="20911" y="14827"/>
                </a:cubicBezTo>
                <a:cubicBezTo>
                  <a:pt x="22807" y="10407"/>
                  <a:pt x="20863" y="5360"/>
                  <a:pt x="17180" y="2554"/>
                </a:cubicBezTo>
                <a:close/>
                <a:moveTo>
                  <a:pt x="10194" y="1"/>
                </a:moveTo>
                <a:cubicBezTo>
                  <a:pt x="8004" y="1"/>
                  <a:pt x="6046" y="970"/>
                  <a:pt x="4437" y="2507"/>
                </a:cubicBezTo>
                <a:cubicBezTo>
                  <a:pt x="1083" y="5752"/>
                  <a:pt x="1" y="10862"/>
                  <a:pt x="1819" y="15157"/>
                </a:cubicBezTo>
                <a:cubicBezTo>
                  <a:pt x="3597" y="19333"/>
                  <a:pt x="7747" y="22098"/>
                  <a:pt x="12229" y="22098"/>
                </a:cubicBezTo>
                <a:cubicBezTo>
                  <a:pt x="12608" y="22098"/>
                  <a:pt x="12989" y="22078"/>
                  <a:pt x="13371" y="22038"/>
                </a:cubicBezTo>
                <a:cubicBezTo>
                  <a:pt x="18262" y="21520"/>
                  <a:pt x="21741" y="17617"/>
                  <a:pt x="22368" y="12852"/>
                </a:cubicBezTo>
                <a:cubicBezTo>
                  <a:pt x="23042" y="7680"/>
                  <a:pt x="20190" y="2648"/>
                  <a:pt x="15268" y="815"/>
                </a:cubicBezTo>
                <a:cubicBezTo>
                  <a:pt x="14218" y="423"/>
                  <a:pt x="13120" y="219"/>
                  <a:pt x="12008" y="203"/>
                </a:cubicBezTo>
                <a:cubicBezTo>
                  <a:pt x="11631" y="125"/>
                  <a:pt x="11255" y="62"/>
                  <a:pt x="10863" y="31"/>
                </a:cubicBezTo>
                <a:cubicBezTo>
                  <a:pt x="10638" y="11"/>
                  <a:pt x="10415" y="1"/>
                  <a:pt x="10194" y="1"/>
                </a:cubicBezTo>
                <a:close/>
              </a:path>
            </a:pathLst>
          </a:custGeom>
          <a:solidFill>
            <a:srgbClr val="006D77"/>
          </a:solidFill>
          <a:ln cap="flat" cmpd="sng" w="9525">
            <a:solidFill>
              <a:srgbClr val="006D7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6D77"/>
              </a:solidFill>
            </a:endParaRPr>
          </a:p>
        </p:txBody>
      </p:sp>
      <p:sp>
        <p:nvSpPr>
          <p:cNvPr id="507" name="Google Shape;507;p24"/>
          <p:cNvSpPr/>
          <p:nvPr/>
        </p:nvSpPr>
        <p:spPr>
          <a:xfrm>
            <a:off x="3493942" y="3764471"/>
            <a:ext cx="705577" cy="676641"/>
          </a:xfrm>
          <a:custGeom>
            <a:rect b="b" l="l" r="r" t="t"/>
            <a:pathLst>
              <a:path extrusionOk="0" h="22098" w="23043">
                <a:moveTo>
                  <a:pt x="8058" y="893"/>
                </a:moveTo>
                <a:lnTo>
                  <a:pt x="8058" y="893"/>
                </a:lnTo>
                <a:cubicBezTo>
                  <a:pt x="6992" y="1301"/>
                  <a:pt x="5989" y="1880"/>
                  <a:pt x="5126" y="2633"/>
                </a:cubicBezTo>
                <a:cubicBezTo>
                  <a:pt x="5691" y="2116"/>
                  <a:pt x="6318" y="1677"/>
                  <a:pt x="6992" y="1316"/>
                </a:cubicBezTo>
                <a:cubicBezTo>
                  <a:pt x="7337" y="1144"/>
                  <a:pt x="7697" y="1003"/>
                  <a:pt x="8058" y="893"/>
                </a:cubicBezTo>
                <a:close/>
                <a:moveTo>
                  <a:pt x="3308" y="4765"/>
                </a:moveTo>
                <a:lnTo>
                  <a:pt x="3308" y="4765"/>
                </a:lnTo>
                <a:cubicBezTo>
                  <a:pt x="3089" y="5109"/>
                  <a:pt x="2901" y="5470"/>
                  <a:pt x="2728" y="5862"/>
                </a:cubicBezTo>
                <a:cubicBezTo>
                  <a:pt x="2681" y="5987"/>
                  <a:pt x="2728" y="6097"/>
                  <a:pt x="2807" y="6160"/>
                </a:cubicBezTo>
                <a:cubicBezTo>
                  <a:pt x="2258" y="7147"/>
                  <a:pt x="1866" y="8197"/>
                  <a:pt x="1615" y="9310"/>
                </a:cubicBezTo>
                <a:cubicBezTo>
                  <a:pt x="1757" y="8135"/>
                  <a:pt x="2101" y="6975"/>
                  <a:pt x="2650" y="5893"/>
                </a:cubicBezTo>
                <a:cubicBezTo>
                  <a:pt x="2854" y="5501"/>
                  <a:pt x="3073" y="5125"/>
                  <a:pt x="3308" y="4765"/>
                </a:cubicBezTo>
                <a:close/>
                <a:moveTo>
                  <a:pt x="11800" y="859"/>
                </a:moveTo>
                <a:cubicBezTo>
                  <a:pt x="11994" y="859"/>
                  <a:pt x="12188" y="865"/>
                  <a:pt x="12384" y="877"/>
                </a:cubicBezTo>
                <a:cubicBezTo>
                  <a:pt x="13058" y="1050"/>
                  <a:pt x="13716" y="1301"/>
                  <a:pt x="14343" y="1583"/>
                </a:cubicBezTo>
                <a:cubicBezTo>
                  <a:pt x="18277" y="3370"/>
                  <a:pt x="21224" y="7225"/>
                  <a:pt x="20926" y="11677"/>
                </a:cubicBezTo>
                <a:cubicBezTo>
                  <a:pt x="20660" y="15878"/>
                  <a:pt x="17321" y="19216"/>
                  <a:pt x="13246" y="19953"/>
                </a:cubicBezTo>
                <a:cubicBezTo>
                  <a:pt x="12687" y="20053"/>
                  <a:pt x="12113" y="20102"/>
                  <a:pt x="11532" y="20102"/>
                </a:cubicBezTo>
                <a:cubicBezTo>
                  <a:pt x="7010" y="20102"/>
                  <a:pt x="2125" y="17147"/>
                  <a:pt x="1819" y="12382"/>
                </a:cubicBezTo>
                <a:cubicBezTo>
                  <a:pt x="1584" y="8605"/>
                  <a:pt x="3387" y="5000"/>
                  <a:pt x="6255" y="2648"/>
                </a:cubicBezTo>
                <a:cubicBezTo>
                  <a:pt x="7871" y="1519"/>
                  <a:pt x="9787" y="859"/>
                  <a:pt x="11800" y="859"/>
                </a:cubicBezTo>
                <a:close/>
                <a:moveTo>
                  <a:pt x="17180" y="2554"/>
                </a:moveTo>
                <a:lnTo>
                  <a:pt x="17180" y="2554"/>
                </a:lnTo>
                <a:cubicBezTo>
                  <a:pt x="19421" y="4075"/>
                  <a:pt x="21052" y="6473"/>
                  <a:pt x="21553" y="9185"/>
                </a:cubicBezTo>
                <a:cubicBezTo>
                  <a:pt x="22353" y="13432"/>
                  <a:pt x="20597" y="18433"/>
                  <a:pt x="16569" y="20408"/>
                </a:cubicBezTo>
                <a:cubicBezTo>
                  <a:pt x="15195" y="21083"/>
                  <a:pt x="13704" y="21403"/>
                  <a:pt x="12215" y="21403"/>
                </a:cubicBezTo>
                <a:cubicBezTo>
                  <a:pt x="9489" y="21403"/>
                  <a:pt x="6768" y="20333"/>
                  <a:pt x="4782" y="18417"/>
                </a:cubicBezTo>
                <a:lnTo>
                  <a:pt x="4782" y="18417"/>
                </a:lnTo>
                <a:cubicBezTo>
                  <a:pt x="6427" y="19608"/>
                  <a:pt x="8371" y="20376"/>
                  <a:pt x="10377" y="20627"/>
                </a:cubicBezTo>
                <a:cubicBezTo>
                  <a:pt x="10793" y="20678"/>
                  <a:pt x="11210" y="20704"/>
                  <a:pt x="11626" y="20704"/>
                </a:cubicBezTo>
                <a:cubicBezTo>
                  <a:pt x="15519" y="20704"/>
                  <a:pt x="19353" y="18495"/>
                  <a:pt x="20911" y="14827"/>
                </a:cubicBezTo>
                <a:cubicBezTo>
                  <a:pt x="22807" y="10407"/>
                  <a:pt x="20863" y="5360"/>
                  <a:pt x="17180" y="2554"/>
                </a:cubicBezTo>
                <a:close/>
                <a:moveTo>
                  <a:pt x="10194" y="1"/>
                </a:moveTo>
                <a:cubicBezTo>
                  <a:pt x="8004" y="1"/>
                  <a:pt x="6046" y="970"/>
                  <a:pt x="4437" y="2507"/>
                </a:cubicBezTo>
                <a:cubicBezTo>
                  <a:pt x="1083" y="5752"/>
                  <a:pt x="1" y="10862"/>
                  <a:pt x="1819" y="15157"/>
                </a:cubicBezTo>
                <a:cubicBezTo>
                  <a:pt x="3597" y="19333"/>
                  <a:pt x="7747" y="22098"/>
                  <a:pt x="12229" y="22098"/>
                </a:cubicBezTo>
                <a:cubicBezTo>
                  <a:pt x="12608" y="22098"/>
                  <a:pt x="12989" y="22078"/>
                  <a:pt x="13371" y="22038"/>
                </a:cubicBezTo>
                <a:cubicBezTo>
                  <a:pt x="18262" y="21520"/>
                  <a:pt x="21741" y="17617"/>
                  <a:pt x="22368" y="12852"/>
                </a:cubicBezTo>
                <a:cubicBezTo>
                  <a:pt x="23042" y="7680"/>
                  <a:pt x="20190" y="2648"/>
                  <a:pt x="15268" y="815"/>
                </a:cubicBezTo>
                <a:cubicBezTo>
                  <a:pt x="14218" y="423"/>
                  <a:pt x="13120" y="219"/>
                  <a:pt x="12008" y="203"/>
                </a:cubicBezTo>
                <a:cubicBezTo>
                  <a:pt x="11631" y="125"/>
                  <a:pt x="11255" y="62"/>
                  <a:pt x="10863" y="31"/>
                </a:cubicBezTo>
                <a:cubicBezTo>
                  <a:pt x="10638" y="11"/>
                  <a:pt x="10415" y="1"/>
                  <a:pt x="10194" y="1"/>
                </a:cubicBezTo>
                <a:close/>
              </a:path>
            </a:pathLst>
          </a:custGeom>
          <a:solidFill>
            <a:srgbClr val="006D77"/>
          </a:solidFill>
          <a:ln cap="flat" cmpd="sng" w="9525">
            <a:solidFill>
              <a:srgbClr val="006D7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6D77"/>
              </a:solidFill>
            </a:endParaRPr>
          </a:p>
        </p:txBody>
      </p:sp>
      <p:sp>
        <p:nvSpPr>
          <p:cNvPr id="508" name="Google Shape;508;p24"/>
          <p:cNvSpPr/>
          <p:nvPr/>
        </p:nvSpPr>
        <p:spPr>
          <a:xfrm rot="-4505385">
            <a:off x="5547660" y="4549573"/>
            <a:ext cx="176607" cy="403620"/>
          </a:xfrm>
          <a:custGeom>
            <a:rect b="b" l="l" r="r" t="t"/>
            <a:pathLst>
              <a:path extrusionOk="0" h="3445" w="2533">
                <a:moveTo>
                  <a:pt x="2006" y="1"/>
                </a:moveTo>
                <a:cubicBezTo>
                  <a:pt x="1906" y="26"/>
                  <a:pt x="1755" y="76"/>
                  <a:pt x="1705" y="176"/>
                </a:cubicBezTo>
                <a:cubicBezTo>
                  <a:pt x="1430" y="552"/>
                  <a:pt x="1179" y="953"/>
                  <a:pt x="928" y="1354"/>
                </a:cubicBezTo>
                <a:cubicBezTo>
                  <a:pt x="653" y="1830"/>
                  <a:pt x="352" y="2307"/>
                  <a:pt x="76" y="2783"/>
                </a:cubicBezTo>
                <a:cubicBezTo>
                  <a:pt x="1" y="2883"/>
                  <a:pt x="26" y="3033"/>
                  <a:pt x="51" y="3134"/>
                </a:cubicBezTo>
                <a:cubicBezTo>
                  <a:pt x="101" y="3259"/>
                  <a:pt x="176" y="3334"/>
                  <a:pt x="302" y="3384"/>
                </a:cubicBezTo>
                <a:cubicBezTo>
                  <a:pt x="357" y="3426"/>
                  <a:pt x="420" y="3444"/>
                  <a:pt x="486" y="3444"/>
                </a:cubicBezTo>
                <a:cubicBezTo>
                  <a:pt x="540" y="3444"/>
                  <a:pt x="596" y="3432"/>
                  <a:pt x="653" y="3409"/>
                </a:cubicBezTo>
                <a:cubicBezTo>
                  <a:pt x="778" y="3359"/>
                  <a:pt x="853" y="3284"/>
                  <a:pt x="903" y="3184"/>
                </a:cubicBezTo>
                <a:cubicBezTo>
                  <a:pt x="1154" y="2783"/>
                  <a:pt x="1379" y="2407"/>
                  <a:pt x="1605" y="2031"/>
                </a:cubicBezTo>
                <a:cubicBezTo>
                  <a:pt x="1780" y="1730"/>
                  <a:pt x="1956" y="1454"/>
                  <a:pt x="2131" y="1154"/>
                </a:cubicBezTo>
                <a:cubicBezTo>
                  <a:pt x="2232" y="1028"/>
                  <a:pt x="2307" y="903"/>
                  <a:pt x="2407" y="778"/>
                </a:cubicBezTo>
                <a:cubicBezTo>
                  <a:pt x="2482" y="652"/>
                  <a:pt x="2532" y="552"/>
                  <a:pt x="2507" y="427"/>
                </a:cubicBezTo>
                <a:cubicBezTo>
                  <a:pt x="2507" y="301"/>
                  <a:pt x="2432" y="201"/>
                  <a:pt x="2357" y="126"/>
                </a:cubicBezTo>
                <a:cubicBezTo>
                  <a:pt x="2257" y="51"/>
                  <a:pt x="2156" y="1"/>
                  <a:pt x="2056" y="1"/>
                </a:cubicBezTo>
                <a:close/>
              </a:path>
            </a:pathLst>
          </a:custGeom>
          <a:solidFill>
            <a:srgbClr val="ABE5D9"/>
          </a:solidFill>
          <a:ln cap="flat" cmpd="sng" w="9525">
            <a:solidFill>
              <a:srgbClr val="006D7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4"/>
          <p:cNvSpPr txBox="1"/>
          <p:nvPr/>
        </p:nvSpPr>
        <p:spPr>
          <a:xfrm>
            <a:off x="2921000" y="5379550"/>
            <a:ext cx="1806300" cy="88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solidFill>
                  <a:srgbClr val="1C4588"/>
                </a:solidFill>
                <a:latin typeface="Mada"/>
                <a:ea typeface="Mada"/>
                <a:cs typeface="Mada"/>
                <a:sym typeface="Mada"/>
              </a:rPr>
              <a:t>Usually in urachal sinus. </a:t>
            </a:r>
            <a:r>
              <a:rPr lang="en-GB" sz="1200">
                <a:solidFill>
                  <a:schemeClr val="dk1"/>
                </a:solidFill>
                <a:latin typeface="Mada"/>
                <a:ea typeface="Mada"/>
                <a:cs typeface="Mada"/>
                <a:sym typeface="Mada"/>
              </a:rPr>
              <a:t>Initially are treated with drainage and antibiotics, followed by surgical excision.</a:t>
            </a:r>
            <a:endParaRPr sz="1200">
              <a:solidFill>
                <a:schemeClr val="dk1"/>
              </a:solidFill>
              <a:latin typeface="Mada"/>
              <a:ea typeface="Mada"/>
              <a:cs typeface="Mada"/>
              <a:sym typeface="Mada"/>
            </a:endParaRPr>
          </a:p>
        </p:txBody>
      </p:sp>
      <p:sp>
        <p:nvSpPr>
          <p:cNvPr id="510" name="Google Shape;510;p24"/>
          <p:cNvSpPr txBox="1"/>
          <p:nvPr/>
        </p:nvSpPr>
        <p:spPr>
          <a:xfrm>
            <a:off x="1204307" y="5037734"/>
            <a:ext cx="1561500" cy="314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GB" sz="1200">
                <a:latin typeface="Mada"/>
                <a:ea typeface="Mada"/>
                <a:cs typeface="Mada"/>
                <a:sym typeface="Mada"/>
              </a:rPr>
              <a:t>Asymptomatic patients</a:t>
            </a:r>
            <a:endParaRPr b="1" sz="1200">
              <a:latin typeface="Mada"/>
              <a:ea typeface="Mada"/>
              <a:cs typeface="Mada"/>
              <a:sym typeface="Mada"/>
            </a:endParaRPr>
          </a:p>
        </p:txBody>
      </p:sp>
      <p:sp>
        <p:nvSpPr>
          <p:cNvPr id="511" name="Google Shape;511;p24"/>
          <p:cNvSpPr txBox="1"/>
          <p:nvPr/>
        </p:nvSpPr>
        <p:spPr>
          <a:xfrm>
            <a:off x="1081167" y="5370138"/>
            <a:ext cx="1806300" cy="88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solidFill>
                  <a:schemeClr val="dk1"/>
                </a:solidFill>
                <a:latin typeface="Mada"/>
                <a:ea typeface="Mada"/>
                <a:cs typeface="Mada"/>
                <a:sym typeface="Mada"/>
              </a:rPr>
              <a:t>Conservative treatment </a:t>
            </a:r>
            <a:r>
              <a:rPr lang="en-GB" sz="1200">
                <a:solidFill>
                  <a:schemeClr val="dk1"/>
                </a:solidFill>
                <a:latin typeface="Mada"/>
                <a:ea typeface="Mada"/>
                <a:cs typeface="Mada"/>
                <a:sym typeface="Mada"/>
              </a:rPr>
              <a:t>with observation due to possible spontaneous resolution.</a:t>
            </a:r>
            <a:endParaRPr sz="1200">
              <a:solidFill>
                <a:schemeClr val="dk1"/>
              </a:solidFill>
              <a:latin typeface="Mada"/>
              <a:ea typeface="Mada"/>
              <a:cs typeface="Mada"/>
              <a:sym typeface="Mada"/>
            </a:endParaRPr>
          </a:p>
          <a:p>
            <a:pPr indent="0" lvl="0" marL="0" rtl="0" algn="ctr">
              <a:spcBef>
                <a:spcPts val="0"/>
              </a:spcBef>
              <a:spcAft>
                <a:spcPts val="0"/>
              </a:spcAft>
              <a:buNone/>
            </a:pPr>
            <a:r>
              <a:t/>
            </a:r>
            <a:endParaRPr sz="1200">
              <a:solidFill>
                <a:schemeClr val="dk1"/>
              </a:solidFill>
              <a:latin typeface="Mada"/>
              <a:ea typeface="Mada"/>
              <a:cs typeface="Mada"/>
              <a:sym typeface="Mada"/>
            </a:endParaRPr>
          </a:p>
        </p:txBody>
      </p:sp>
      <p:sp>
        <p:nvSpPr>
          <p:cNvPr id="512" name="Google Shape;512;p24"/>
          <p:cNvSpPr txBox="1"/>
          <p:nvPr/>
        </p:nvSpPr>
        <p:spPr>
          <a:xfrm>
            <a:off x="4855225" y="5079571"/>
            <a:ext cx="1561500" cy="314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GB" sz="1200">
                <a:latin typeface="Mada"/>
                <a:ea typeface="Mada"/>
                <a:cs typeface="Mada"/>
                <a:sym typeface="Mada"/>
              </a:rPr>
              <a:t>Non-resolved urachal remnants</a:t>
            </a:r>
            <a:endParaRPr b="1" sz="1200">
              <a:latin typeface="Mada"/>
              <a:ea typeface="Mada"/>
              <a:cs typeface="Mada"/>
              <a:sym typeface="Mada"/>
            </a:endParaRPr>
          </a:p>
        </p:txBody>
      </p:sp>
      <p:sp>
        <p:nvSpPr>
          <p:cNvPr id="513" name="Google Shape;513;p24"/>
          <p:cNvSpPr txBox="1"/>
          <p:nvPr/>
        </p:nvSpPr>
        <p:spPr>
          <a:xfrm>
            <a:off x="4760818" y="5391025"/>
            <a:ext cx="1806300" cy="104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should be excised due to the increased risk of later </a:t>
            </a:r>
            <a:r>
              <a:rPr b="1" lang="en-GB" sz="1200">
                <a:solidFill>
                  <a:srgbClr val="CC0000"/>
                </a:solidFill>
                <a:latin typeface="Mada"/>
                <a:ea typeface="Mada"/>
                <a:cs typeface="Mada"/>
                <a:sym typeface="Mada"/>
              </a:rPr>
              <a:t>adenocarcinoma</a:t>
            </a:r>
            <a:r>
              <a:rPr lang="en-GB" sz="1200">
                <a:latin typeface="Mada"/>
                <a:ea typeface="Mada"/>
                <a:cs typeface="Mada"/>
                <a:sym typeface="Mada"/>
              </a:rPr>
              <a:t> formation </a:t>
            </a:r>
            <a:endParaRPr sz="1000">
              <a:latin typeface="Mada"/>
              <a:ea typeface="Mada"/>
              <a:cs typeface="Mada"/>
              <a:sym typeface="Mada"/>
            </a:endParaRPr>
          </a:p>
          <a:p>
            <a:pPr indent="0" lvl="0" marL="0" rtl="0" algn="ctr">
              <a:spcBef>
                <a:spcPts val="0"/>
              </a:spcBef>
              <a:spcAft>
                <a:spcPts val="0"/>
              </a:spcAft>
              <a:buNone/>
            </a:pPr>
            <a:r>
              <a:t/>
            </a:r>
            <a:endParaRPr sz="1200">
              <a:solidFill>
                <a:schemeClr val="dk1"/>
              </a:solidFill>
              <a:latin typeface="Mada"/>
              <a:ea typeface="Mada"/>
              <a:cs typeface="Mada"/>
              <a:sym typeface="Mada"/>
            </a:endParaRPr>
          </a:p>
        </p:txBody>
      </p:sp>
      <p:grpSp>
        <p:nvGrpSpPr>
          <p:cNvPr id="514" name="Google Shape;514;p24"/>
          <p:cNvGrpSpPr/>
          <p:nvPr/>
        </p:nvGrpSpPr>
        <p:grpSpPr>
          <a:xfrm>
            <a:off x="441488" y="6561128"/>
            <a:ext cx="467181" cy="476434"/>
            <a:chOff x="2410712" y="2415450"/>
            <a:chExt cx="312600" cy="312600"/>
          </a:xfrm>
        </p:grpSpPr>
        <p:sp>
          <p:nvSpPr>
            <p:cNvPr id="515" name="Google Shape;515;p24"/>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4"/>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7" name="Google Shape;517;p24"/>
          <p:cNvSpPr txBox="1"/>
          <p:nvPr/>
        </p:nvSpPr>
        <p:spPr>
          <a:xfrm>
            <a:off x="898775" y="6587746"/>
            <a:ext cx="47496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Bladder Diverticulum</a:t>
            </a:r>
            <a:endParaRPr b="1" sz="1800">
              <a:solidFill>
                <a:srgbClr val="006D77"/>
              </a:solidFill>
              <a:highlight>
                <a:srgbClr val="EDF9F9"/>
              </a:highlight>
              <a:latin typeface="Lora"/>
              <a:ea typeface="Lora"/>
              <a:cs typeface="Lora"/>
              <a:sym typeface="Lora"/>
            </a:endParaRPr>
          </a:p>
        </p:txBody>
      </p:sp>
      <p:pic>
        <p:nvPicPr>
          <p:cNvPr id="518" name="Google Shape;518;p24"/>
          <p:cNvPicPr preferRelativeResize="0"/>
          <p:nvPr/>
        </p:nvPicPr>
        <p:blipFill>
          <a:blip r:embed="rId3">
            <a:alphaModFix/>
          </a:blip>
          <a:stretch>
            <a:fillRect/>
          </a:stretch>
        </p:blipFill>
        <p:spPr>
          <a:xfrm>
            <a:off x="3125013" y="7240350"/>
            <a:ext cx="1403700" cy="1119924"/>
          </a:xfrm>
          <a:prstGeom prst="rect">
            <a:avLst/>
          </a:prstGeom>
          <a:noFill/>
          <a:ln>
            <a:noFill/>
          </a:ln>
        </p:spPr>
      </p:pic>
      <p:sp>
        <p:nvSpPr>
          <p:cNvPr id="519" name="Google Shape;519;p24"/>
          <p:cNvSpPr/>
          <p:nvPr/>
        </p:nvSpPr>
        <p:spPr>
          <a:xfrm>
            <a:off x="2282638" y="7650953"/>
            <a:ext cx="874975" cy="211400"/>
          </a:xfrm>
          <a:custGeom>
            <a:rect b="b" l="l" r="r" t="t"/>
            <a:pathLst>
              <a:path extrusionOk="0" h="8456" w="34999">
                <a:moveTo>
                  <a:pt x="34999" y="6335"/>
                </a:moveTo>
                <a:cubicBezTo>
                  <a:pt x="32052" y="4125"/>
                  <a:pt x="28059" y="-1838"/>
                  <a:pt x="25454" y="767"/>
                </a:cubicBezTo>
                <a:cubicBezTo>
                  <a:pt x="22334" y="3887"/>
                  <a:pt x="18265" y="5953"/>
                  <a:pt x="14318" y="7925"/>
                </a:cubicBezTo>
                <a:cubicBezTo>
                  <a:pt x="10606" y="9780"/>
                  <a:pt x="6115" y="5293"/>
                  <a:pt x="3182" y="2357"/>
                </a:cubicBezTo>
                <a:cubicBezTo>
                  <a:pt x="2245" y="1419"/>
                  <a:pt x="1326" y="4744"/>
                  <a:pt x="0" y="4744"/>
                </a:cubicBezTo>
              </a:path>
            </a:pathLst>
          </a:custGeom>
          <a:noFill/>
          <a:ln cap="flat" cmpd="sng" w="38100">
            <a:solidFill>
              <a:srgbClr val="FFDDD2"/>
            </a:solidFill>
            <a:prstDash val="dash"/>
            <a:round/>
            <a:headEnd len="med" w="med" type="none"/>
            <a:tailEnd len="med" w="med" type="none"/>
          </a:ln>
        </p:spPr>
      </p:sp>
      <p:sp>
        <p:nvSpPr>
          <p:cNvPr id="520" name="Google Shape;520;p24"/>
          <p:cNvSpPr/>
          <p:nvPr/>
        </p:nvSpPr>
        <p:spPr>
          <a:xfrm>
            <a:off x="4460838" y="7690681"/>
            <a:ext cx="914750" cy="157800"/>
          </a:xfrm>
          <a:custGeom>
            <a:rect b="b" l="l" r="r" t="t"/>
            <a:pathLst>
              <a:path extrusionOk="0" h="6312" w="36590">
                <a:moveTo>
                  <a:pt x="0" y="6312"/>
                </a:moveTo>
                <a:cubicBezTo>
                  <a:pt x="3236" y="6312"/>
                  <a:pt x="5664" y="3031"/>
                  <a:pt x="7954" y="744"/>
                </a:cubicBezTo>
                <a:cubicBezTo>
                  <a:pt x="10471" y="-1770"/>
                  <a:pt x="14317" y="3926"/>
                  <a:pt x="17499" y="5516"/>
                </a:cubicBezTo>
                <a:cubicBezTo>
                  <a:pt x="20203" y="6867"/>
                  <a:pt x="24110" y="5266"/>
                  <a:pt x="26249" y="3130"/>
                </a:cubicBezTo>
                <a:cubicBezTo>
                  <a:pt x="28695" y="687"/>
                  <a:pt x="33133" y="2335"/>
                  <a:pt x="36590" y="2335"/>
                </a:cubicBezTo>
              </a:path>
            </a:pathLst>
          </a:custGeom>
          <a:noFill/>
          <a:ln cap="flat" cmpd="sng" w="38100">
            <a:solidFill>
              <a:srgbClr val="FFDDD2"/>
            </a:solidFill>
            <a:prstDash val="dash"/>
            <a:round/>
            <a:headEnd len="med" w="med" type="none"/>
            <a:tailEnd len="med" w="med" type="none"/>
          </a:ln>
        </p:spPr>
      </p:sp>
      <p:sp>
        <p:nvSpPr>
          <p:cNvPr id="521" name="Google Shape;521;p24"/>
          <p:cNvSpPr txBox="1"/>
          <p:nvPr/>
        </p:nvSpPr>
        <p:spPr>
          <a:xfrm>
            <a:off x="467308" y="9788350"/>
            <a:ext cx="1988700" cy="10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006D77"/>
                </a:solidFill>
                <a:latin typeface="Lora"/>
                <a:ea typeface="Lora"/>
                <a:cs typeface="Lora"/>
                <a:sym typeface="Lora"/>
              </a:rPr>
              <a:t>Diagnosis and Management</a:t>
            </a:r>
            <a:endParaRPr b="1" sz="1200">
              <a:solidFill>
                <a:srgbClr val="006D77"/>
              </a:solidFill>
              <a:latin typeface="Lora"/>
              <a:ea typeface="Lora"/>
              <a:cs typeface="Lora"/>
              <a:sym typeface="Lora"/>
            </a:endParaRPr>
          </a:p>
        </p:txBody>
      </p:sp>
      <p:sp>
        <p:nvSpPr>
          <p:cNvPr id="522" name="Google Shape;522;p24"/>
          <p:cNvSpPr/>
          <p:nvPr/>
        </p:nvSpPr>
        <p:spPr>
          <a:xfrm rot="7992929">
            <a:off x="1070850" y="9220254"/>
            <a:ext cx="781603" cy="620155"/>
          </a:xfrm>
          <a:custGeom>
            <a:rect b="b" l="l" r="r" t="t"/>
            <a:pathLst>
              <a:path extrusionOk="0" h="165520" w="222074">
                <a:moveTo>
                  <a:pt x="83161" y="1"/>
                </a:moveTo>
                <a:cubicBezTo>
                  <a:pt x="63972" y="1"/>
                  <a:pt x="44809" y="7106"/>
                  <a:pt x="30207" y="19578"/>
                </a:cubicBezTo>
                <a:cubicBezTo>
                  <a:pt x="11049" y="36574"/>
                  <a:pt x="0" y="63300"/>
                  <a:pt x="4663" y="88483"/>
                </a:cubicBezTo>
                <a:cubicBezTo>
                  <a:pt x="9325" y="113665"/>
                  <a:pt x="31084" y="135555"/>
                  <a:pt x="56618" y="137519"/>
                </a:cubicBezTo>
                <a:cubicBezTo>
                  <a:pt x="58119" y="137635"/>
                  <a:pt x="59626" y="137687"/>
                  <a:pt x="61138" y="137687"/>
                </a:cubicBezTo>
                <a:cubicBezTo>
                  <a:pt x="76417" y="137687"/>
                  <a:pt x="92185" y="132320"/>
                  <a:pt x="106988" y="132320"/>
                </a:cubicBezTo>
                <a:cubicBezTo>
                  <a:pt x="113359" y="132320"/>
                  <a:pt x="119551" y="133314"/>
                  <a:pt x="125448" y="136158"/>
                </a:cubicBezTo>
                <a:cubicBezTo>
                  <a:pt x="137111" y="141782"/>
                  <a:pt x="144656" y="153574"/>
                  <a:pt x="155752" y="160251"/>
                </a:cubicBezTo>
                <a:cubicBezTo>
                  <a:pt x="161712" y="163837"/>
                  <a:pt x="168567" y="165520"/>
                  <a:pt x="175470" y="165520"/>
                </a:cubicBezTo>
                <a:cubicBezTo>
                  <a:pt x="189745" y="165520"/>
                  <a:pt x="204224" y="158321"/>
                  <a:pt x="211412" y="145862"/>
                </a:cubicBezTo>
                <a:cubicBezTo>
                  <a:pt x="222073" y="127377"/>
                  <a:pt x="214676" y="100796"/>
                  <a:pt x="195999" y="90478"/>
                </a:cubicBezTo>
                <a:cubicBezTo>
                  <a:pt x="186977" y="85493"/>
                  <a:pt x="176032" y="83945"/>
                  <a:pt x="168198" y="77248"/>
                </a:cubicBezTo>
                <a:cubicBezTo>
                  <a:pt x="163110" y="72900"/>
                  <a:pt x="159883" y="66822"/>
                  <a:pt x="156775" y="60895"/>
                </a:cubicBezTo>
                <a:cubicBezTo>
                  <a:pt x="143363" y="35326"/>
                  <a:pt x="134715" y="12398"/>
                  <a:pt x="105030" y="3245"/>
                </a:cubicBezTo>
                <a:cubicBezTo>
                  <a:pt x="97908" y="1049"/>
                  <a:pt x="90533" y="1"/>
                  <a:pt x="83161"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3" name="Google Shape;523;p24"/>
          <p:cNvGrpSpPr/>
          <p:nvPr/>
        </p:nvGrpSpPr>
        <p:grpSpPr>
          <a:xfrm flipH="1">
            <a:off x="1112215" y="9245801"/>
            <a:ext cx="325811" cy="392424"/>
            <a:chOff x="1720625" y="227850"/>
            <a:chExt cx="4182425" cy="5218400"/>
          </a:xfrm>
        </p:grpSpPr>
        <p:sp>
          <p:nvSpPr>
            <p:cNvPr id="524" name="Google Shape;524;p24"/>
            <p:cNvSpPr/>
            <p:nvPr/>
          </p:nvSpPr>
          <p:spPr>
            <a:xfrm>
              <a:off x="2697900" y="3798625"/>
              <a:ext cx="2412925" cy="1205850"/>
            </a:xfrm>
            <a:custGeom>
              <a:rect b="b" l="l" r="r" t="t"/>
              <a:pathLst>
                <a:path extrusionOk="0" h="48234" w="96517">
                  <a:moveTo>
                    <a:pt x="46273" y="0"/>
                  </a:moveTo>
                  <a:cubicBezTo>
                    <a:pt x="20710" y="0"/>
                    <a:pt x="1" y="20710"/>
                    <a:pt x="1" y="46249"/>
                  </a:cubicBezTo>
                  <a:lnTo>
                    <a:pt x="1" y="48234"/>
                  </a:lnTo>
                  <a:lnTo>
                    <a:pt x="96516" y="48234"/>
                  </a:lnTo>
                  <a:lnTo>
                    <a:pt x="96516" y="46249"/>
                  </a:lnTo>
                  <a:cubicBezTo>
                    <a:pt x="96516" y="20710"/>
                    <a:pt x="75782" y="0"/>
                    <a:pt x="50244"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24"/>
            <p:cNvSpPr/>
            <p:nvPr/>
          </p:nvSpPr>
          <p:spPr>
            <a:xfrm>
              <a:off x="3734000" y="3798625"/>
              <a:ext cx="1376825" cy="1205850"/>
            </a:xfrm>
            <a:custGeom>
              <a:rect b="b" l="l" r="r" t="t"/>
              <a:pathLst>
                <a:path extrusionOk="0" h="48234" w="55073">
                  <a:moveTo>
                    <a:pt x="6814" y="0"/>
                  </a:moveTo>
                  <a:cubicBezTo>
                    <a:pt x="4486" y="0"/>
                    <a:pt x="2231" y="148"/>
                    <a:pt x="1" y="466"/>
                  </a:cubicBezTo>
                  <a:cubicBezTo>
                    <a:pt x="23407" y="3775"/>
                    <a:pt x="41421" y="23897"/>
                    <a:pt x="41421" y="48234"/>
                  </a:cubicBezTo>
                  <a:lnTo>
                    <a:pt x="55072" y="48234"/>
                  </a:lnTo>
                  <a:cubicBezTo>
                    <a:pt x="55072" y="21593"/>
                    <a:pt x="33455" y="0"/>
                    <a:pt x="681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24"/>
            <p:cNvSpPr/>
            <p:nvPr/>
          </p:nvSpPr>
          <p:spPr>
            <a:xfrm>
              <a:off x="1720625" y="3378300"/>
              <a:ext cx="1512825" cy="354800"/>
            </a:xfrm>
            <a:custGeom>
              <a:rect b="b" l="l" r="r" t="t"/>
              <a:pathLst>
                <a:path extrusionOk="0" h="14192" w="60513">
                  <a:moveTo>
                    <a:pt x="4485" y="0"/>
                  </a:moveTo>
                  <a:cubicBezTo>
                    <a:pt x="2010" y="0"/>
                    <a:pt x="0" y="2010"/>
                    <a:pt x="0" y="4486"/>
                  </a:cubicBezTo>
                  <a:lnTo>
                    <a:pt x="0" y="9706"/>
                  </a:lnTo>
                  <a:cubicBezTo>
                    <a:pt x="0" y="12181"/>
                    <a:pt x="2010" y="14191"/>
                    <a:pt x="4485" y="14191"/>
                  </a:cubicBezTo>
                  <a:lnTo>
                    <a:pt x="56003" y="14191"/>
                  </a:lnTo>
                  <a:cubicBezTo>
                    <a:pt x="58478" y="14191"/>
                    <a:pt x="60512" y="12181"/>
                    <a:pt x="60512" y="9706"/>
                  </a:cubicBezTo>
                  <a:lnTo>
                    <a:pt x="60512" y="4486"/>
                  </a:lnTo>
                  <a:cubicBezTo>
                    <a:pt x="60512" y="2010"/>
                    <a:pt x="58478" y="0"/>
                    <a:pt x="56003" y="0"/>
                  </a:cubicBez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4"/>
            <p:cNvSpPr/>
            <p:nvPr/>
          </p:nvSpPr>
          <p:spPr>
            <a:xfrm>
              <a:off x="2775100" y="3377675"/>
              <a:ext cx="458350" cy="355425"/>
            </a:xfrm>
            <a:custGeom>
              <a:rect b="b" l="l" r="r" t="t"/>
              <a:pathLst>
                <a:path extrusionOk="0" h="14217" w="18334">
                  <a:moveTo>
                    <a:pt x="1" y="1"/>
                  </a:moveTo>
                  <a:cubicBezTo>
                    <a:pt x="2599" y="1"/>
                    <a:pt x="4682" y="2109"/>
                    <a:pt x="4682" y="4707"/>
                  </a:cubicBezTo>
                  <a:lnTo>
                    <a:pt x="4682" y="9535"/>
                  </a:lnTo>
                  <a:cubicBezTo>
                    <a:pt x="4682" y="12108"/>
                    <a:pt x="2599" y="14216"/>
                    <a:pt x="1" y="14216"/>
                  </a:cubicBezTo>
                  <a:lnTo>
                    <a:pt x="13628" y="14216"/>
                  </a:lnTo>
                  <a:cubicBezTo>
                    <a:pt x="16225" y="14216"/>
                    <a:pt x="18333" y="12108"/>
                    <a:pt x="18333" y="9535"/>
                  </a:cubicBezTo>
                  <a:lnTo>
                    <a:pt x="18333" y="4707"/>
                  </a:lnTo>
                  <a:cubicBezTo>
                    <a:pt x="18333" y="2109"/>
                    <a:pt x="16225" y="1"/>
                    <a:pt x="13628" y="1"/>
                  </a:cubicBez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4"/>
            <p:cNvSpPr/>
            <p:nvPr/>
          </p:nvSpPr>
          <p:spPr>
            <a:xfrm>
              <a:off x="2075375" y="3733075"/>
              <a:ext cx="976100" cy="769600"/>
            </a:xfrm>
            <a:custGeom>
              <a:rect b="b" l="l" r="r" t="t"/>
              <a:pathLst>
                <a:path extrusionOk="0" h="30784" w="39044">
                  <a:moveTo>
                    <a:pt x="1" y="0"/>
                  </a:moveTo>
                  <a:cubicBezTo>
                    <a:pt x="197" y="662"/>
                    <a:pt x="442" y="1299"/>
                    <a:pt x="785" y="1936"/>
                  </a:cubicBezTo>
                  <a:cubicBezTo>
                    <a:pt x="7672" y="14093"/>
                    <a:pt x="17598" y="23945"/>
                    <a:pt x="29264" y="30783"/>
                  </a:cubicBezTo>
                  <a:cubicBezTo>
                    <a:pt x="31666" y="25538"/>
                    <a:pt x="34999" y="20783"/>
                    <a:pt x="39043" y="16740"/>
                  </a:cubicBezTo>
                  <a:cubicBezTo>
                    <a:pt x="31617" y="12598"/>
                    <a:pt x="25049" y="6936"/>
                    <a:pt x="19853"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4"/>
            <p:cNvSpPr/>
            <p:nvPr/>
          </p:nvSpPr>
          <p:spPr>
            <a:xfrm>
              <a:off x="3680700" y="4177900"/>
              <a:ext cx="447325" cy="447300"/>
            </a:xfrm>
            <a:custGeom>
              <a:rect b="b" l="l" r="r" t="t"/>
              <a:pathLst>
                <a:path extrusionOk="0" h="17892" w="17893">
                  <a:moveTo>
                    <a:pt x="8946" y="0"/>
                  </a:moveTo>
                  <a:cubicBezTo>
                    <a:pt x="3996" y="0"/>
                    <a:pt x="1" y="3995"/>
                    <a:pt x="1" y="8946"/>
                  </a:cubicBezTo>
                  <a:cubicBezTo>
                    <a:pt x="1" y="13897"/>
                    <a:pt x="3996" y="17892"/>
                    <a:pt x="8946" y="17892"/>
                  </a:cubicBezTo>
                  <a:cubicBezTo>
                    <a:pt x="13873" y="17892"/>
                    <a:pt x="17892" y="13897"/>
                    <a:pt x="17892" y="8946"/>
                  </a:cubicBezTo>
                  <a:cubicBezTo>
                    <a:pt x="17892" y="3995"/>
                    <a:pt x="13873" y="0"/>
                    <a:pt x="8946"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24"/>
            <p:cNvSpPr/>
            <p:nvPr/>
          </p:nvSpPr>
          <p:spPr>
            <a:xfrm>
              <a:off x="4665350" y="1219700"/>
              <a:ext cx="1072275" cy="3173275"/>
            </a:xfrm>
            <a:custGeom>
              <a:rect b="b" l="l" r="r" t="t"/>
              <a:pathLst>
                <a:path extrusionOk="0" h="126931" w="42891">
                  <a:moveTo>
                    <a:pt x="8505" y="0"/>
                  </a:moveTo>
                  <a:lnTo>
                    <a:pt x="1275" y="15097"/>
                  </a:lnTo>
                  <a:cubicBezTo>
                    <a:pt x="16985" y="26715"/>
                    <a:pt x="25980" y="44582"/>
                    <a:pt x="25980" y="64066"/>
                  </a:cubicBezTo>
                  <a:cubicBezTo>
                    <a:pt x="25980" y="84678"/>
                    <a:pt x="15686" y="102937"/>
                    <a:pt x="0" y="113966"/>
                  </a:cubicBezTo>
                  <a:cubicBezTo>
                    <a:pt x="4436" y="117569"/>
                    <a:pt x="8211" y="121956"/>
                    <a:pt x="11152" y="126931"/>
                  </a:cubicBezTo>
                  <a:cubicBezTo>
                    <a:pt x="29362" y="113525"/>
                    <a:pt x="41592" y="92398"/>
                    <a:pt x="42891" y="68404"/>
                  </a:cubicBezTo>
                  <a:lnTo>
                    <a:pt x="42817" y="58502"/>
                  </a:lnTo>
                  <a:cubicBezTo>
                    <a:pt x="42057" y="48013"/>
                    <a:pt x="39190" y="37719"/>
                    <a:pt x="34411" y="28430"/>
                  </a:cubicBezTo>
                  <a:cubicBezTo>
                    <a:pt x="28970" y="17842"/>
                    <a:pt x="21004" y="8505"/>
                    <a:pt x="11421" y="1397"/>
                  </a:cubicBezTo>
                  <a:cubicBezTo>
                    <a:pt x="10515" y="735"/>
                    <a:pt x="9534" y="270"/>
                    <a:pt x="8505"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24"/>
            <p:cNvSpPr/>
            <p:nvPr/>
          </p:nvSpPr>
          <p:spPr>
            <a:xfrm>
              <a:off x="4825275" y="1219700"/>
              <a:ext cx="912350" cy="3173275"/>
            </a:xfrm>
            <a:custGeom>
              <a:rect b="b" l="l" r="r" t="t"/>
              <a:pathLst>
                <a:path extrusionOk="0" h="126931" w="36494">
                  <a:moveTo>
                    <a:pt x="2108" y="0"/>
                  </a:moveTo>
                  <a:lnTo>
                    <a:pt x="0" y="4387"/>
                  </a:lnTo>
                  <a:cubicBezTo>
                    <a:pt x="7892" y="11029"/>
                    <a:pt x="14485" y="19264"/>
                    <a:pt x="19215" y="28430"/>
                  </a:cubicBezTo>
                  <a:cubicBezTo>
                    <a:pt x="23994" y="37719"/>
                    <a:pt x="26862" y="48013"/>
                    <a:pt x="27621" y="58502"/>
                  </a:cubicBezTo>
                  <a:lnTo>
                    <a:pt x="27695" y="68404"/>
                  </a:lnTo>
                  <a:cubicBezTo>
                    <a:pt x="26519" y="89800"/>
                    <a:pt x="16691" y="108917"/>
                    <a:pt x="1642" y="122299"/>
                  </a:cubicBezTo>
                  <a:cubicBezTo>
                    <a:pt x="2745" y="123769"/>
                    <a:pt x="3799" y="125313"/>
                    <a:pt x="4755" y="126931"/>
                  </a:cubicBezTo>
                  <a:cubicBezTo>
                    <a:pt x="22965" y="113525"/>
                    <a:pt x="35195" y="92398"/>
                    <a:pt x="36494" y="68404"/>
                  </a:cubicBezTo>
                  <a:lnTo>
                    <a:pt x="36420" y="58502"/>
                  </a:lnTo>
                  <a:cubicBezTo>
                    <a:pt x="35660" y="48013"/>
                    <a:pt x="32793" y="37719"/>
                    <a:pt x="28014" y="28430"/>
                  </a:cubicBezTo>
                  <a:cubicBezTo>
                    <a:pt x="22573" y="17842"/>
                    <a:pt x="14607" y="8505"/>
                    <a:pt x="5024" y="1397"/>
                  </a:cubicBezTo>
                  <a:cubicBezTo>
                    <a:pt x="4118" y="735"/>
                    <a:pt x="3137" y="270"/>
                    <a:pt x="2108"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4"/>
            <p:cNvSpPr/>
            <p:nvPr/>
          </p:nvSpPr>
          <p:spPr>
            <a:xfrm>
              <a:off x="1905650" y="5004450"/>
              <a:ext cx="3997400" cy="441800"/>
            </a:xfrm>
            <a:custGeom>
              <a:rect b="b" l="l" r="r" t="t"/>
              <a:pathLst>
                <a:path extrusionOk="0" h="17672" w="159896">
                  <a:moveTo>
                    <a:pt x="13334" y="1"/>
                  </a:moveTo>
                  <a:cubicBezTo>
                    <a:pt x="8971" y="1"/>
                    <a:pt x="5050" y="2672"/>
                    <a:pt x="3456" y="6716"/>
                  </a:cubicBezTo>
                  <a:lnTo>
                    <a:pt x="810" y="13334"/>
                  </a:lnTo>
                  <a:cubicBezTo>
                    <a:pt x="1" y="15417"/>
                    <a:pt x="1520" y="17672"/>
                    <a:pt x="3775" y="17672"/>
                  </a:cubicBezTo>
                  <a:lnTo>
                    <a:pt x="156122" y="17672"/>
                  </a:lnTo>
                  <a:cubicBezTo>
                    <a:pt x="158352" y="17672"/>
                    <a:pt x="159896" y="15417"/>
                    <a:pt x="159063" y="13334"/>
                  </a:cubicBezTo>
                  <a:lnTo>
                    <a:pt x="156440" y="6716"/>
                  </a:lnTo>
                  <a:cubicBezTo>
                    <a:pt x="154823" y="2672"/>
                    <a:pt x="150901" y="1"/>
                    <a:pt x="146539" y="1"/>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4"/>
            <p:cNvSpPr/>
            <p:nvPr/>
          </p:nvSpPr>
          <p:spPr>
            <a:xfrm>
              <a:off x="5444725" y="5004450"/>
              <a:ext cx="458325" cy="441800"/>
            </a:xfrm>
            <a:custGeom>
              <a:rect b="b" l="l" r="r" t="t"/>
              <a:pathLst>
                <a:path extrusionOk="0" h="17672" w="18333">
                  <a:moveTo>
                    <a:pt x="0" y="1"/>
                  </a:moveTo>
                  <a:lnTo>
                    <a:pt x="7010" y="17672"/>
                  </a:lnTo>
                  <a:lnTo>
                    <a:pt x="14559" y="17672"/>
                  </a:lnTo>
                  <a:cubicBezTo>
                    <a:pt x="16789" y="17672"/>
                    <a:pt x="18333" y="15417"/>
                    <a:pt x="17500" y="13334"/>
                  </a:cubicBezTo>
                  <a:lnTo>
                    <a:pt x="14877" y="6716"/>
                  </a:lnTo>
                  <a:cubicBezTo>
                    <a:pt x="13260" y="2672"/>
                    <a:pt x="9338" y="1"/>
                    <a:pt x="4976" y="1"/>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4"/>
            <p:cNvSpPr/>
            <p:nvPr/>
          </p:nvSpPr>
          <p:spPr>
            <a:xfrm>
              <a:off x="4709450" y="227850"/>
              <a:ext cx="844975" cy="822750"/>
            </a:xfrm>
            <a:custGeom>
              <a:rect b="b" l="l" r="r" t="t"/>
              <a:pathLst>
                <a:path extrusionOk="0" h="32910" w="33799">
                  <a:moveTo>
                    <a:pt x="8077" y="0"/>
                  </a:moveTo>
                  <a:cubicBezTo>
                    <a:pt x="6912" y="0"/>
                    <a:pt x="5748" y="448"/>
                    <a:pt x="4854" y="1342"/>
                  </a:cubicBezTo>
                  <a:lnTo>
                    <a:pt x="1790" y="4430"/>
                  </a:lnTo>
                  <a:cubicBezTo>
                    <a:pt x="1" y="6195"/>
                    <a:pt x="1" y="9063"/>
                    <a:pt x="1790" y="10852"/>
                  </a:cubicBezTo>
                  <a:lnTo>
                    <a:pt x="22524" y="31586"/>
                  </a:lnTo>
                  <a:cubicBezTo>
                    <a:pt x="23407" y="32468"/>
                    <a:pt x="24571" y="32910"/>
                    <a:pt x="25735" y="32910"/>
                  </a:cubicBezTo>
                  <a:cubicBezTo>
                    <a:pt x="26899" y="32910"/>
                    <a:pt x="28063" y="32468"/>
                    <a:pt x="28946" y="31586"/>
                  </a:cubicBezTo>
                  <a:lnTo>
                    <a:pt x="32034" y="28498"/>
                  </a:lnTo>
                  <a:cubicBezTo>
                    <a:pt x="33798" y="26733"/>
                    <a:pt x="33798" y="23841"/>
                    <a:pt x="32034" y="22077"/>
                  </a:cubicBezTo>
                  <a:lnTo>
                    <a:pt x="11299" y="1342"/>
                  </a:lnTo>
                  <a:cubicBezTo>
                    <a:pt x="10405" y="448"/>
                    <a:pt x="9241" y="0"/>
                    <a:pt x="8077" y="0"/>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4"/>
            <p:cNvSpPr/>
            <p:nvPr/>
          </p:nvSpPr>
          <p:spPr>
            <a:xfrm>
              <a:off x="4776350" y="521300"/>
              <a:ext cx="776850" cy="527475"/>
            </a:xfrm>
            <a:custGeom>
              <a:rect b="b" l="l" r="r" t="t"/>
              <a:pathLst>
                <a:path extrusionOk="0" h="21099" w="31074">
                  <a:moveTo>
                    <a:pt x="1" y="0"/>
                  </a:moveTo>
                  <a:lnTo>
                    <a:pt x="2472" y="2471"/>
                  </a:lnTo>
                  <a:lnTo>
                    <a:pt x="1" y="0"/>
                  </a:lnTo>
                  <a:close/>
                  <a:moveTo>
                    <a:pt x="2472" y="2471"/>
                  </a:moveTo>
                  <a:lnTo>
                    <a:pt x="2472" y="2472"/>
                  </a:lnTo>
                  <a:lnTo>
                    <a:pt x="2472" y="2471"/>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5817" y="5817"/>
                  </a:lnTo>
                  <a:lnTo>
                    <a:pt x="2472" y="2472"/>
                  </a:lnTo>
                  <a:close/>
                  <a:moveTo>
                    <a:pt x="5817" y="5817"/>
                  </a:moveTo>
                  <a:lnTo>
                    <a:pt x="9163" y="9162"/>
                  </a:lnTo>
                  <a:lnTo>
                    <a:pt x="5817" y="5817"/>
                  </a:lnTo>
                  <a:close/>
                  <a:moveTo>
                    <a:pt x="9163" y="9162"/>
                  </a:moveTo>
                  <a:lnTo>
                    <a:pt x="11981" y="11981"/>
                  </a:lnTo>
                  <a:lnTo>
                    <a:pt x="11981" y="11981"/>
                  </a:lnTo>
                  <a:lnTo>
                    <a:pt x="9163" y="9162"/>
                  </a:lnTo>
                  <a:close/>
                  <a:moveTo>
                    <a:pt x="11981" y="11981"/>
                  </a:moveTo>
                  <a:lnTo>
                    <a:pt x="11981" y="11981"/>
                  </a:lnTo>
                  <a:cubicBezTo>
                    <a:pt x="11996" y="11996"/>
                    <a:pt x="12011" y="12011"/>
                    <a:pt x="12026" y="12026"/>
                  </a:cubicBezTo>
                  <a:lnTo>
                    <a:pt x="12026" y="12026"/>
                  </a:lnTo>
                  <a:lnTo>
                    <a:pt x="11981" y="11981"/>
                  </a:lnTo>
                  <a:close/>
                  <a:moveTo>
                    <a:pt x="21491" y="2472"/>
                  </a:moveTo>
                  <a:cubicBezTo>
                    <a:pt x="23329" y="4310"/>
                    <a:pt x="23329" y="7324"/>
                    <a:pt x="21491" y="9162"/>
                  </a:cubicBezTo>
                  <a:lnTo>
                    <a:pt x="18672" y="11981"/>
                  </a:lnTo>
                  <a:cubicBezTo>
                    <a:pt x="17753" y="12912"/>
                    <a:pt x="16540" y="13378"/>
                    <a:pt x="15327" y="13378"/>
                  </a:cubicBezTo>
                  <a:cubicBezTo>
                    <a:pt x="14133" y="13378"/>
                    <a:pt x="12939" y="12927"/>
                    <a:pt x="12026" y="12026"/>
                  </a:cubicBezTo>
                  <a:lnTo>
                    <a:pt x="12026" y="12026"/>
                  </a:lnTo>
                  <a:lnTo>
                    <a:pt x="19701" y="19701"/>
                  </a:lnTo>
                  <a:cubicBezTo>
                    <a:pt x="20633" y="20632"/>
                    <a:pt x="21846" y="21098"/>
                    <a:pt x="23059" y="21098"/>
                  </a:cubicBezTo>
                  <a:cubicBezTo>
                    <a:pt x="24272" y="21098"/>
                    <a:pt x="25485" y="20632"/>
                    <a:pt x="26417" y="19701"/>
                  </a:cubicBezTo>
                  <a:lnTo>
                    <a:pt x="29211" y="16907"/>
                  </a:lnTo>
                  <a:cubicBezTo>
                    <a:pt x="31073" y="15044"/>
                    <a:pt x="31073" y="12054"/>
                    <a:pt x="29211" y="10192"/>
                  </a:cubicBezTo>
                  <a:lnTo>
                    <a:pt x="21491" y="2472"/>
                  </a:ln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4"/>
            <p:cNvSpPr/>
            <p:nvPr/>
          </p:nvSpPr>
          <p:spPr>
            <a:xfrm>
              <a:off x="2661750" y="1954950"/>
              <a:ext cx="1162975" cy="1146425"/>
            </a:xfrm>
            <a:custGeom>
              <a:rect b="b" l="l" r="r" t="t"/>
              <a:pathLst>
                <a:path extrusionOk="0" h="45857" w="46519">
                  <a:moveTo>
                    <a:pt x="9387" y="1"/>
                  </a:moveTo>
                  <a:cubicBezTo>
                    <a:pt x="8493" y="1"/>
                    <a:pt x="7598" y="344"/>
                    <a:pt x="6912" y="1030"/>
                  </a:cubicBezTo>
                  <a:lnTo>
                    <a:pt x="1349" y="6593"/>
                  </a:lnTo>
                  <a:cubicBezTo>
                    <a:pt x="1" y="7941"/>
                    <a:pt x="1" y="10172"/>
                    <a:pt x="1349" y="11520"/>
                  </a:cubicBezTo>
                  <a:lnTo>
                    <a:pt x="34656" y="44827"/>
                  </a:lnTo>
                  <a:cubicBezTo>
                    <a:pt x="35342" y="45513"/>
                    <a:pt x="36237" y="45856"/>
                    <a:pt x="37131" y="45856"/>
                  </a:cubicBezTo>
                  <a:cubicBezTo>
                    <a:pt x="38026" y="45856"/>
                    <a:pt x="38920" y="45513"/>
                    <a:pt x="39607" y="44827"/>
                  </a:cubicBezTo>
                  <a:lnTo>
                    <a:pt x="45170" y="39264"/>
                  </a:lnTo>
                  <a:cubicBezTo>
                    <a:pt x="46518" y="37916"/>
                    <a:pt x="46518" y="35685"/>
                    <a:pt x="45170" y="34337"/>
                  </a:cubicBezTo>
                  <a:lnTo>
                    <a:pt x="11863" y="1030"/>
                  </a:lnTo>
                  <a:cubicBezTo>
                    <a:pt x="11177" y="344"/>
                    <a:pt x="10282" y="1"/>
                    <a:pt x="9387" y="1"/>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4"/>
            <p:cNvSpPr/>
            <p:nvPr/>
          </p:nvSpPr>
          <p:spPr>
            <a:xfrm>
              <a:off x="3332075" y="2617300"/>
              <a:ext cx="491425" cy="482550"/>
            </a:xfrm>
            <a:custGeom>
              <a:rect b="b" l="l" r="r" t="t"/>
              <a:pathLst>
                <a:path extrusionOk="0" h="19302" w="19657">
                  <a:moveTo>
                    <a:pt x="10515" y="1"/>
                  </a:moveTo>
                  <a:cubicBezTo>
                    <a:pt x="11936" y="1422"/>
                    <a:pt x="11936" y="3726"/>
                    <a:pt x="10514" y="5147"/>
                  </a:cubicBezTo>
                  <a:lnTo>
                    <a:pt x="5172" y="10490"/>
                  </a:lnTo>
                  <a:cubicBezTo>
                    <a:pt x="4461" y="11213"/>
                    <a:pt x="3529" y="11575"/>
                    <a:pt x="2595" y="11575"/>
                  </a:cubicBezTo>
                  <a:cubicBezTo>
                    <a:pt x="1661" y="11575"/>
                    <a:pt x="723" y="11213"/>
                    <a:pt x="0" y="10491"/>
                  </a:cubicBezTo>
                  <a:lnTo>
                    <a:pt x="0" y="10491"/>
                  </a:lnTo>
                  <a:lnTo>
                    <a:pt x="7745" y="18235"/>
                  </a:lnTo>
                  <a:cubicBezTo>
                    <a:pt x="8456" y="18946"/>
                    <a:pt x="9387" y="19301"/>
                    <a:pt x="10318" y="19301"/>
                  </a:cubicBezTo>
                  <a:cubicBezTo>
                    <a:pt x="11250" y="19301"/>
                    <a:pt x="12181" y="18946"/>
                    <a:pt x="12892" y="18235"/>
                  </a:cubicBezTo>
                  <a:lnTo>
                    <a:pt x="18235" y="12892"/>
                  </a:lnTo>
                  <a:cubicBezTo>
                    <a:pt x="19656" y="11471"/>
                    <a:pt x="19656" y="9167"/>
                    <a:pt x="18235" y="7721"/>
                  </a:cubicBezTo>
                  <a:lnTo>
                    <a:pt x="10515" y="1"/>
                  </a:ln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4"/>
            <p:cNvSpPr/>
            <p:nvPr/>
          </p:nvSpPr>
          <p:spPr>
            <a:xfrm>
              <a:off x="2554525" y="2320125"/>
              <a:ext cx="473050" cy="461575"/>
            </a:xfrm>
            <a:custGeom>
              <a:rect b="b" l="l" r="r" t="t"/>
              <a:pathLst>
                <a:path extrusionOk="0" h="18463" w="18922">
                  <a:moveTo>
                    <a:pt x="8726" y="1"/>
                  </a:moveTo>
                  <a:lnTo>
                    <a:pt x="1814" y="6888"/>
                  </a:lnTo>
                  <a:cubicBezTo>
                    <a:pt x="1" y="8726"/>
                    <a:pt x="1" y="11691"/>
                    <a:pt x="1814" y="13530"/>
                  </a:cubicBezTo>
                  <a:lnTo>
                    <a:pt x="5392" y="17083"/>
                  </a:lnTo>
                  <a:cubicBezTo>
                    <a:pt x="6312" y="18003"/>
                    <a:pt x="7512" y="18462"/>
                    <a:pt x="8713" y="18462"/>
                  </a:cubicBezTo>
                  <a:cubicBezTo>
                    <a:pt x="9914" y="18462"/>
                    <a:pt x="11115" y="18003"/>
                    <a:pt x="12034" y="17083"/>
                  </a:cubicBezTo>
                  <a:lnTo>
                    <a:pt x="18921" y="10196"/>
                  </a:lnTo>
                  <a:lnTo>
                    <a:pt x="8726" y="1"/>
                  </a:ln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4"/>
            <p:cNvSpPr/>
            <p:nvPr/>
          </p:nvSpPr>
          <p:spPr>
            <a:xfrm>
              <a:off x="2977925" y="2743525"/>
              <a:ext cx="473650" cy="462175"/>
            </a:xfrm>
            <a:custGeom>
              <a:rect b="b" l="l" r="r" t="t"/>
              <a:pathLst>
                <a:path extrusionOk="0" h="18487" w="18946">
                  <a:moveTo>
                    <a:pt x="8725" y="0"/>
                  </a:moveTo>
                  <a:lnTo>
                    <a:pt x="1838" y="6887"/>
                  </a:lnTo>
                  <a:cubicBezTo>
                    <a:pt x="0" y="8725"/>
                    <a:pt x="0" y="11716"/>
                    <a:pt x="1838" y="13554"/>
                  </a:cubicBezTo>
                  <a:lnTo>
                    <a:pt x="5417" y="17107"/>
                  </a:lnTo>
                  <a:cubicBezTo>
                    <a:pt x="6336" y="18027"/>
                    <a:pt x="7537" y="18486"/>
                    <a:pt x="8737" y="18486"/>
                  </a:cubicBezTo>
                  <a:cubicBezTo>
                    <a:pt x="9938" y="18486"/>
                    <a:pt x="11139" y="18027"/>
                    <a:pt x="12058" y="17107"/>
                  </a:cubicBezTo>
                  <a:lnTo>
                    <a:pt x="18945" y="10221"/>
                  </a:lnTo>
                  <a:lnTo>
                    <a:pt x="8725" y="0"/>
                  </a:ln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4"/>
            <p:cNvSpPr/>
            <p:nvPr/>
          </p:nvSpPr>
          <p:spPr>
            <a:xfrm>
              <a:off x="4365100" y="546300"/>
              <a:ext cx="891550" cy="890925"/>
            </a:xfrm>
            <a:custGeom>
              <a:rect b="b" l="l" r="r" t="t"/>
              <a:pathLst>
                <a:path extrusionOk="0" h="35637" w="35662">
                  <a:moveTo>
                    <a:pt x="17451" y="1"/>
                  </a:moveTo>
                  <a:lnTo>
                    <a:pt x="1" y="17427"/>
                  </a:lnTo>
                  <a:lnTo>
                    <a:pt x="18211" y="35637"/>
                  </a:lnTo>
                  <a:lnTo>
                    <a:pt x="35661" y="18211"/>
                  </a:lnTo>
                  <a:lnTo>
                    <a:pt x="17451"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4"/>
            <p:cNvSpPr/>
            <p:nvPr/>
          </p:nvSpPr>
          <p:spPr>
            <a:xfrm>
              <a:off x="4425775" y="807950"/>
              <a:ext cx="830875" cy="629275"/>
            </a:xfrm>
            <a:custGeom>
              <a:rect b="b" l="l" r="r" t="t"/>
              <a:pathLst>
                <a:path extrusionOk="0" h="25171" w="33235">
                  <a:moveTo>
                    <a:pt x="0" y="9387"/>
                  </a:moveTo>
                  <a:lnTo>
                    <a:pt x="8064" y="17450"/>
                  </a:lnTo>
                  <a:lnTo>
                    <a:pt x="0" y="9387"/>
                  </a:lnTo>
                  <a:close/>
                  <a:moveTo>
                    <a:pt x="8064" y="17450"/>
                  </a:moveTo>
                  <a:lnTo>
                    <a:pt x="8064" y="17450"/>
                  </a:lnTo>
                  <a:lnTo>
                    <a:pt x="8064" y="17450"/>
                  </a:lnTo>
                  <a:close/>
                  <a:moveTo>
                    <a:pt x="25489" y="0"/>
                  </a:moveTo>
                  <a:lnTo>
                    <a:pt x="8064" y="17450"/>
                  </a:lnTo>
                  <a:lnTo>
                    <a:pt x="15784" y="25171"/>
                  </a:lnTo>
                  <a:lnTo>
                    <a:pt x="33234" y="7745"/>
                  </a:lnTo>
                  <a:lnTo>
                    <a:pt x="25489"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4"/>
            <p:cNvSpPr/>
            <p:nvPr/>
          </p:nvSpPr>
          <p:spPr>
            <a:xfrm>
              <a:off x="3034900" y="889750"/>
              <a:ext cx="1855325" cy="1847050"/>
            </a:xfrm>
            <a:custGeom>
              <a:rect b="b" l="l" r="r" t="t"/>
              <a:pathLst>
                <a:path extrusionOk="0" h="73882" w="74213">
                  <a:moveTo>
                    <a:pt x="48108" y="0"/>
                  </a:moveTo>
                  <a:cubicBezTo>
                    <a:pt x="47241" y="0"/>
                    <a:pt x="46371" y="331"/>
                    <a:pt x="45709" y="993"/>
                  </a:cubicBezTo>
                  <a:lnTo>
                    <a:pt x="27744" y="18958"/>
                  </a:lnTo>
                  <a:lnTo>
                    <a:pt x="18505" y="28197"/>
                  </a:lnTo>
                  <a:lnTo>
                    <a:pt x="0" y="46702"/>
                  </a:lnTo>
                  <a:lnTo>
                    <a:pt x="27156" y="73882"/>
                  </a:lnTo>
                  <a:lnTo>
                    <a:pt x="72889" y="28148"/>
                  </a:lnTo>
                  <a:cubicBezTo>
                    <a:pt x="74213" y="26825"/>
                    <a:pt x="74213" y="24693"/>
                    <a:pt x="72889" y="23369"/>
                  </a:cubicBezTo>
                  <a:lnTo>
                    <a:pt x="50488" y="993"/>
                  </a:lnTo>
                  <a:cubicBezTo>
                    <a:pt x="49839" y="331"/>
                    <a:pt x="48975" y="0"/>
                    <a:pt x="48108"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4"/>
            <p:cNvSpPr/>
            <p:nvPr/>
          </p:nvSpPr>
          <p:spPr>
            <a:xfrm>
              <a:off x="3520775" y="1340400"/>
              <a:ext cx="1369450" cy="1396400"/>
            </a:xfrm>
            <a:custGeom>
              <a:rect b="b" l="l" r="r" t="t"/>
              <a:pathLst>
                <a:path extrusionOk="0" h="55856" w="54778">
                  <a:moveTo>
                    <a:pt x="48112" y="0"/>
                  </a:moveTo>
                  <a:lnTo>
                    <a:pt x="1" y="48111"/>
                  </a:lnTo>
                  <a:lnTo>
                    <a:pt x="7721" y="55856"/>
                  </a:lnTo>
                  <a:lnTo>
                    <a:pt x="53454" y="10122"/>
                  </a:lnTo>
                  <a:cubicBezTo>
                    <a:pt x="54778" y="8799"/>
                    <a:pt x="54778" y="6667"/>
                    <a:pt x="53454" y="5343"/>
                  </a:cubicBezTo>
                  <a:lnTo>
                    <a:pt x="48112"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4" name="Google Shape;544;p24"/>
          <p:cNvSpPr/>
          <p:nvPr/>
        </p:nvSpPr>
        <p:spPr>
          <a:xfrm rot="2137593">
            <a:off x="1577106" y="9530855"/>
            <a:ext cx="229360" cy="118368"/>
          </a:xfrm>
          <a:custGeom>
            <a:rect b="b" l="l" r="r" t="t"/>
            <a:pathLst>
              <a:path extrusionOk="0" h="26485" w="53228">
                <a:moveTo>
                  <a:pt x="26613" y="1"/>
                </a:moveTo>
                <a:cubicBezTo>
                  <a:pt x="19555" y="1"/>
                  <a:pt x="12785" y="1397"/>
                  <a:pt x="7794" y="3880"/>
                </a:cubicBezTo>
                <a:cubicBezTo>
                  <a:pt x="2803" y="6363"/>
                  <a:pt x="0" y="9731"/>
                  <a:pt x="0" y="13243"/>
                </a:cubicBezTo>
                <a:cubicBezTo>
                  <a:pt x="0" y="16754"/>
                  <a:pt x="2803" y="20122"/>
                  <a:pt x="7794" y="22605"/>
                </a:cubicBezTo>
                <a:cubicBezTo>
                  <a:pt x="12785" y="25088"/>
                  <a:pt x="19555" y="26484"/>
                  <a:pt x="26613" y="26484"/>
                </a:cubicBezTo>
                <a:cubicBezTo>
                  <a:pt x="33671" y="26484"/>
                  <a:pt x="40441" y="25088"/>
                  <a:pt x="45432" y="22605"/>
                </a:cubicBezTo>
                <a:cubicBezTo>
                  <a:pt x="50423" y="20122"/>
                  <a:pt x="53227" y="16754"/>
                  <a:pt x="53227" y="13243"/>
                </a:cubicBezTo>
                <a:cubicBezTo>
                  <a:pt x="53227" y="9731"/>
                  <a:pt x="50423" y="6363"/>
                  <a:pt x="45432" y="3880"/>
                </a:cubicBezTo>
                <a:cubicBezTo>
                  <a:pt x="40441" y="1397"/>
                  <a:pt x="33671" y="1"/>
                  <a:pt x="26613" y="1"/>
                </a:cubicBezTo>
                <a:close/>
              </a:path>
            </a:pathLst>
          </a:custGeom>
          <a:solidFill>
            <a:srgbClr val="32186B">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5" name="Google Shape;545;p24"/>
          <p:cNvGrpSpPr/>
          <p:nvPr/>
        </p:nvGrpSpPr>
        <p:grpSpPr>
          <a:xfrm>
            <a:off x="1425627" y="9151169"/>
            <a:ext cx="327706" cy="522244"/>
            <a:chOff x="2707675" y="238125"/>
            <a:chExt cx="3392400" cy="5238150"/>
          </a:xfrm>
        </p:grpSpPr>
        <p:sp>
          <p:nvSpPr>
            <p:cNvPr id="546" name="Google Shape;546;p24"/>
            <p:cNvSpPr/>
            <p:nvPr/>
          </p:nvSpPr>
          <p:spPr>
            <a:xfrm>
              <a:off x="6038825" y="5003150"/>
              <a:ext cx="51950" cy="30600"/>
            </a:xfrm>
            <a:custGeom>
              <a:rect b="b" l="l" r="r" t="t"/>
              <a:pathLst>
                <a:path extrusionOk="0" h="1224" w="2078">
                  <a:moveTo>
                    <a:pt x="2078" y="1"/>
                  </a:moveTo>
                  <a:lnTo>
                    <a:pt x="0" y="1208"/>
                  </a:lnTo>
                  <a:lnTo>
                    <a:pt x="0" y="1224"/>
                  </a:lnTo>
                  <a:lnTo>
                    <a:pt x="2078" y="15"/>
                  </a:lnTo>
                  <a:lnTo>
                    <a:pt x="2078" y="1"/>
                  </a:lnTo>
                  <a:close/>
                </a:path>
              </a:pathLst>
            </a:custGeom>
            <a:solidFill>
              <a:srgbClr val="996B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4"/>
            <p:cNvSpPr/>
            <p:nvPr/>
          </p:nvSpPr>
          <p:spPr>
            <a:xfrm>
              <a:off x="6038650" y="5003525"/>
              <a:ext cx="52125" cy="36675"/>
            </a:xfrm>
            <a:custGeom>
              <a:rect b="b" l="l" r="r" t="t"/>
              <a:pathLst>
                <a:path extrusionOk="0" h="1467" w="2085">
                  <a:moveTo>
                    <a:pt x="2085" y="0"/>
                  </a:moveTo>
                  <a:lnTo>
                    <a:pt x="7" y="1209"/>
                  </a:lnTo>
                  <a:cubicBezTo>
                    <a:pt x="6" y="1296"/>
                    <a:pt x="4" y="1382"/>
                    <a:pt x="1" y="1466"/>
                  </a:cubicBezTo>
                  <a:lnTo>
                    <a:pt x="2079" y="258"/>
                  </a:lnTo>
                  <a:cubicBezTo>
                    <a:pt x="2082" y="174"/>
                    <a:pt x="2085" y="88"/>
                    <a:pt x="2085" y="0"/>
                  </a:cubicBezTo>
                  <a:close/>
                </a:path>
              </a:pathLst>
            </a:custGeom>
            <a:solidFill>
              <a:srgbClr val="946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4"/>
            <p:cNvSpPr/>
            <p:nvPr/>
          </p:nvSpPr>
          <p:spPr>
            <a:xfrm>
              <a:off x="6038250" y="5009925"/>
              <a:ext cx="52400" cy="36500"/>
            </a:xfrm>
            <a:custGeom>
              <a:rect b="b" l="l" r="r" t="t"/>
              <a:pathLst>
                <a:path extrusionOk="0" h="1460" w="2096">
                  <a:moveTo>
                    <a:pt x="2095" y="1"/>
                  </a:moveTo>
                  <a:lnTo>
                    <a:pt x="17" y="1209"/>
                  </a:lnTo>
                  <a:cubicBezTo>
                    <a:pt x="13" y="1294"/>
                    <a:pt x="8" y="1378"/>
                    <a:pt x="1" y="1460"/>
                  </a:cubicBezTo>
                  <a:lnTo>
                    <a:pt x="2079" y="251"/>
                  </a:lnTo>
                  <a:cubicBezTo>
                    <a:pt x="2086" y="169"/>
                    <a:pt x="2092" y="86"/>
                    <a:pt x="2095" y="1"/>
                  </a:cubicBezTo>
                  <a:close/>
                </a:path>
              </a:pathLst>
            </a:custGeom>
            <a:solidFill>
              <a:srgbClr val="9065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4"/>
            <p:cNvSpPr/>
            <p:nvPr/>
          </p:nvSpPr>
          <p:spPr>
            <a:xfrm>
              <a:off x="6037625" y="5016200"/>
              <a:ext cx="52625" cy="36625"/>
            </a:xfrm>
            <a:custGeom>
              <a:rect b="b" l="l" r="r" t="t"/>
              <a:pathLst>
                <a:path extrusionOk="0" h="1465" w="2105">
                  <a:moveTo>
                    <a:pt x="2104" y="0"/>
                  </a:moveTo>
                  <a:lnTo>
                    <a:pt x="26" y="1209"/>
                  </a:lnTo>
                  <a:cubicBezTo>
                    <a:pt x="19" y="1296"/>
                    <a:pt x="10" y="1382"/>
                    <a:pt x="0" y="1465"/>
                  </a:cubicBezTo>
                  <a:lnTo>
                    <a:pt x="2078" y="257"/>
                  </a:lnTo>
                  <a:cubicBezTo>
                    <a:pt x="2089" y="173"/>
                    <a:pt x="2098" y="88"/>
                    <a:pt x="2104" y="0"/>
                  </a:cubicBezTo>
                  <a:close/>
                </a:path>
              </a:pathLst>
            </a:custGeom>
            <a:solidFill>
              <a:srgbClr val="8C62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4"/>
            <p:cNvSpPr/>
            <p:nvPr/>
          </p:nvSpPr>
          <p:spPr>
            <a:xfrm>
              <a:off x="6036650" y="5022600"/>
              <a:ext cx="52950" cy="36600"/>
            </a:xfrm>
            <a:custGeom>
              <a:rect b="b" l="l" r="r" t="t"/>
              <a:pathLst>
                <a:path extrusionOk="0" h="1464" w="2118">
                  <a:moveTo>
                    <a:pt x="2117" y="1"/>
                  </a:moveTo>
                  <a:lnTo>
                    <a:pt x="39" y="1209"/>
                  </a:lnTo>
                  <a:cubicBezTo>
                    <a:pt x="28" y="1296"/>
                    <a:pt x="15" y="1380"/>
                    <a:pt x="1" y="1463"/>
                  </a:cubicBezTo>
                  <a:lnTo>
                    <a:pt x="2079" y="255"/>
                  </a:lnTo>
                  <a:cubicBezTo>
                    <a:pt x="2094" y="171"/>
                    <a:pt x="2106" y="87"/>
                    <a:pt x="2117" y="1"/>
                  </a:cubicBezTo>
                  <a:close/>
                </a:path>
              </a:pathLst>
            </a:custGeom>
            <a:solidFill>
              <a:srgbClr val="885F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4"/>
            <p:cNvSpPr/>
            <p:nvPr/>
          </p:nvSpPr>
          <p:spPr>
            <a:xfrm>
              <a:off x="6035375" y="5028950"/>
              <a:ext cx="53275" cy="36725"/>
            </a:xfrm>
            <a:custGeom>
              <a:rect b="b" l="l" r="r" t="t"/>
              <a:pathLst>
                <a:path extrusionOk="0" h="1469" w="2131">
                  <a:moveTo>
                    <a:pt x="2130" y="1"/>
                  </a:moveTo>
                  <a:lnTo>
                    <a:pt x="52" y="1209"/>
                  </a:lnTo>
                  <a:cubicBezTo>
                    <a:pt x="36" y="1298"/>
                    <a:pt x="19" y="1384"/>
                    <a:pt x="0" y="1469"/>
                  </a:cubicBezTo>
                  <a:lnTo>
                    <a:pt x="2077" y="260"/>
                  </a:lnTo>
                  <a:cubicBezTo>
                    <a:pt x="2098" y="176"/>
                    <a:pt x="2114" y="89"/>
                    <a:pt x="2130" y="1"/>
                  </a:cubicBezTo>
                  <a:close/>
                </a:path>
              </a:pathLst>
            </a:custGeom>
            <a:solidFill>
              <a:srgbClr val="835C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4"/>
            <p:cNvSpPr/>
            <p:nvPr/>
          </p:nvSpPr>
          <p:spPr>
            <a:xfrm>
              <a:off x="6033600" y="5035450"/>
              <a:ext cx="53725" cy="37000"/>
            </a:xfrm>
            <a:custGeom>
              <a:rect b="b" l="l" r="r" t="t"/>
              <a:pathLst>
                <a:path extrusionOk="0" h="1480" w="2149">
                  <a:moveTo>
                    <a:pt x="2148" y="0"/>
                  </a:moveTo>
                  <a:lnTo>
                    <a:pt x="71" y="1209"/>
                  </a:lnTo>
                  <a:cubicBezTo>
                    <a:pt x="50" y="1302"/>
                    <a:pt x="26" y="1392"/>
                    <a:pt x="0" y="1480"/>
                  </a:cubicBezTo>
                  <a:lnTo>
                    <a:pt x="2079" y="272"/>
                  </a:lnTo>
                  <a:cubicBezTo>
                    <a:pt x="2105" y="185"/>
                    <a:pt x="2127" y="94"/>
                    <a:pt x="2148" y="0"/>
                  </a:cubicBezTo>
                  <a:close/>
                </a:path>
              </a:pathLst>
            </a:custGeom>
            <a:solidFill>
              <a:srgbClr val="7F5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4"/>
            <p:cNvSpPr/>
            <p:nvPr/>
          </p:nvSpPr>
          <p:spPr>
            <a:xfrm>
              <a:off x="6031275" y="5042250"/>
              <a:ext cx="54300" cy="37225"/>
            </a:xfrm>
            <a:custGeom>
              <a:rect b="b" l="l" r="r" t="t"/>
              <a:pathLst>
                <a:path extrusionOk="0" h="1489" w="2172">
                  <a:moveTo>
                    <a:pt x="2172" y="0"/>
                  </a:moveTo>
                  <a:lnTo>
                    <a:pt x="93" y="1209"/>
                  </a:lnTo>
                  <a:cubicBezTo>
                    <a:pt x="64" y="1305"/>
                    <a:pt x="34" y="1399"/>
                    <a:pt x="0" y="1489"/>
                  </a:cubicBezTo>
                  <a:lnTo>
                    <a:pt x="2078" y="280"/>
                  </a:lnTo>
                  <a:cubicBezTo>
                    <a:pt x="2112" y="190"/>
                    <a:pt x="2144" y="97"/>
                    <a:pt x="2172" y="0"/>
                  </a:cubicBezTo>
                  <a:close/>
                </a:path>
              </a:pathLst>
            </a:custGeom>
            <a:solidFill>
              <a:srgbClr val="7B56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4"/>
            <p:cNvSpPr/>
            <p:nvPr/>
          </p:nvSpPr>
          <p:spPr>
            <a:xfrm>
              <a:off x="6028100" y="5049250"/>
              <a:ext cx="55150" cy="37825"/>
            </a:xfrm>
            <a:custGeom>
              <a:rect b="b" l="l" r="r" t="t"/>
              <a:pathLst>
                <a:path extrusionOk="0" h="1513" w="2206">
                  <a:moveTo>
                    <a:pt x="2205" y="0"/>
                  </a:moveTo>
                  <a:lnTo>
                    <a:pt x="127" y="1209"/>
                  </a:lnTo>
                  <a:cubicBezTo>
                    <a:pt x="88" y="1314"/>
                    <a:pt x="46" y="1415"/>
                    <a:pt x="0" y="1512"/>
                  </a:cubicBezTo>
                  <a:lnTo>
                    <a:pt x="2077" y="304"/>
                  </a:lnTo>
                  <a:cubicBezTo>
                    <a:pt x="2123" y="206"/>
                    <a:pt x="2166" y="106"/>
                    <a:pt x="2205" y="0"/>
                  </a:cubicBezTo>
                  <a:close/>
                </a:path>
              </a:pathLst>
            </a:custGeom>
            <a:solidFill>
              <a:srgbClr val="7753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24"/>
            <p:cNvSpPr/>
            <p:nvPr/>
          </p:nvSpPr>
          <p:spPr>
            <a:xfrm>
              <a:off x="6023050" y="5056800"/>
              <a:ext cx="57000" cy="39350"/>
            </a:xfrm>
            <a:custGeom>
              <a:rect b="b" l="l" r="r" t="t"/>
              <a:pathLst>
                <a:path extrusionOk="0" h="1574" w="2280">
                  <a:moveTo>
                    <a:pt x="2279" y="1"/>
                  </a:moveTo>
                  <a:lnTo>
                    <a:pt x="201" y="1209"/>
                  </a:lnTo>
                  <a:cubicBezTo>
                    <a:pt x="141" y="1334"/>
                    <a:pt x="75" y="1456"/>
                    <a:pt x="1" y="1573"/>
                  </a:cubicBezTo>
                  <a:lnTo>
                    <a:pt x="2078" y="365"/>
                  </a:lnTo>
                  <a:cubicBezTo>
                    <a:pt x="2152" y="248"/>
                    <a:pt x="2220" y="125"/>
                    <a:pt x="2279" y="1"/>
                  </a:cubicBezTo>
                  <a:close/>
                </a:path>
              </a:pathLst>
            </a:custGeom>
            <a:solidFill>
              <a:srgbClr val="7250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24"/>
            <p:cNvSpPr/>
            <p:nvPr/>
          </p:nvSpPr>
          <p:spPr>
            <a:xfrm>
              <a:off x="6000025" y="5065900"/>
              <a:ext cx="75025" cy="52775"/>
            </a:xfrm>
            <a:custGeom>
              <a:rect b="b" l="l" r="r" t="t"/>
              <a:pathLst>
                <a:path extrusionOk="0" h="2111" w="3001">
                  <a:moveTo>
                    <a:pt x="3000" y="1"/>
                  </a:moveTo>
                  <a:lnTo>
                    <a:pt x="922" y="1209"/>
                  </a:lnTo>
                  <a:cubicBezTo>
                    <a:pt x="676" y="1596"/>
                    <a:pt x="364" y="1898"/>
                    <a:pt x="0" y="2111"/>
                  </a:cubicBezTo>
                  <a:lnTo>
                    <a:pt x="2077" y="902"/>
                  </a:lnTo>
                  <a:cubicBezTo>
                    <a:pt x="2442" y="690"/>
                    <a:pt x="2754" y="387"/>
                    <a:pt x="3000" y="1"/>
                  </a:cubicBezTo>
                  <a:close/>
                </a:path>
              </a:pathLst>
            </a:custGeom>
            <a:solidFill>
              <a:srgbClr val="6E4D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4"/>
            <p:cNvSpPr/>
            <p:nvPr/>
          </p:nvSpPr>
          <p:spPr>
            <a:xfrm>
              <a:off x="3669000" y="242100"/>
              <a:ext cx="62750" cy="35200"/>
            </a:xfrm>
            <a:custGeom>
              <a:rect b="b" l="l" r="r" t="t"/>
              <a:pathLst>
                <a:path extrusionOk="0" h="1408" w="2510">
                  <a:moveTo>
                    <a:pt x="2510" y="1"/>
                  </a:moveTo>
                  <a:cubicBezTo>
                    <a:pt x="2360" y="53"/>
                    <a:pt x="2216" y="120"/>
                    <a:pt x="2079" y="200"/>
                  </a:cubicBezTo>
                  <a:lnTo>
                    <a:pt x="3" y="1407"/>
                  </a:lnTo>
                  <a:lnTo>
                    <a:pt x="3" y="1407"/>
                  </a:lnTo>
                  <a:cubicBezTo>
                    <a:pt x="139" y="1328"/>
                    <a:pt x="282" y="1262"/>
                    <a:pt x="432" y="1209"/>
                  </a:cubicBezTo>
                  <a:lnTo>
                    <a:pt x="2510" y="1"/>
                  </a:lnTo>
                  <a:close/>
                  <a:moveTo>
                    <a:pt x="3" y="1407"/>
                  </a:moveTo>
                  <a:cubicBezTo>
                    <a:pt x="2" y="1407"/>
                    <a:pt x="1" y="1408"/>
                    <a:pt x="1" y="1408"/>
                  </a:cubicBezTo>
                  <a:lnTo>
                    <a:pt x="3" y="1407"/>
                  </a:lnTo>
                  <a:close/>
                </a:path>
              </a:pathLst>
            </a:custGeom>
            <a:solidFill>
              <a:srgbClr val="6E4D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4"/>
            <p:cNvSpPr/>
            <p:nvPr/>
          </p:nvSpPr>
          <p:spPr>
            <a:xfrm>
              <a:off x="3679800" y="239550"/>
              <a:ext cx="61250" cy="32775"/>
            </a:xfrm>
            <a:custGeom>
              <a:rect b="b" l="l" r="r" t="t"/>
              <a:pathLst>
                <a:path extrusionOk="0" h="1311" w="2450">
                  <a:moveTo>
                    <a:pt x="2450" y="0"/>
                  </a:moveTo>
                  <a:cubicBezTo>
                    <a:pt x="2324" y="26"/>
                    <a:pt x="2199" y="60"/>
                    <a:pt x="2078" y="103"/>
                  </a:cubicBezTo>
                  <a:lnTo>
                    <a:pt x="0" y="1311"/>
                  </a:lnTo>
                  <a:cubicBezTo>
                    <a:pt x="122" y="1268"/>
                    <a:pt x="245" y="1235"/>
                    <a:pt x="372" y="1209"/>
                  </a:cubicBezTo>
                  <a:lnTo>
                    <a:pt x="2450" y="0"/>
                  </a:lnTo>
                  <a:close/>
                </a:path>
              </a:pathLst>
            </a:custGeom>
            <a:solidFill>
              <a:srgbClr val="7250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4"/>
            <p:cNvSpPr/>
            <p:nvPr/>
          </p:nvSpPr>
          <p:spPr>
            <a:xfrm>
              <a:off x="3689100" y="238450"/>
              <a:ext cx="59625" cy="31325"/>
            </a:xfrm>
            <a:custGeom>
              <a:rect b="b" l="l" r="r" t="t"/>
              <a:pathLst>
                <a:path extrusionOk="0" h="1253" w="2385">
                  <a:moveTo>
                    <a:pt x="2385" y="0"/>
                  </a:moveTo>
                  <a:lnTo>
                    <a:pt x="2385" y="0"/>
                  </a:lnTo>
                  <a:cubicBezTo>
                    <a:pt x="2282" y="9"/>
                    <a:pt x="2180" y="24"/>
                    <a:pt x="2078" y="44"/>
                  </a:cubicBezTo>
                  <a:lnTo>
                    <a:pt x="0" y="1253"/>
                  </a:lnTo>
                  <a:cubicBezTo>
                    <a:pt x="102" y="1232"/>
                    <a:pt x="204" y="1218"/>
                    <a:pt x="306" y="1209"/>
                  </a:cubicBezTo>
                  <a:lnTo>
                    <a:pt x="2385" y="0"/>
                  </a:lnTo>
                  <a:close/>
                </a:path>
              </a:pathLst>
            </a:custGeom>
            <a:solidFill>
              <a:srgbClr val="7753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4"/>
            <p:cNvSpPr/>
            <p:nvPr/>
          </p:nvSpPr>
          <p:spPr>
            <a:xfrm>
              <a:off x="3696750" y="238125"/>
              <a:ext cx="58900" cy="30525"/>
            </a:xfrm>
            <a:custGeom>
              <a:rect b="b" l="l" r="r" t="t"/>
              <a:pathLst>
                <a:path extrusionOk="0" h="1221" w="2356">
                  <a:moveTo>
                    <a:pt x="2355" y="0"/>
                  </a:moveTo>
                  <a:cubicBezTo>
                    <a:pt x="2261" y="0"/>
                    <a:pt x="2170" y="4"/>
                    <a:pt x="2079" y="12"/>
                  </a:cubicBezTo>
                  <a:lnTo>
                    <a:pt x="0" y="1221"/>
                  </a:lnTo>
                  <a:cubicBezTo>
                    <a:pt x="91" y="1212"/>
                    <a:pt x="183" y="1208"/>
                    <a:pt x="277" y="1208"/>
                  </a:cubicBezTo>
                  <a:lnTo>
                    <a:pt x="2355" y="0"/>
                  </a:lnTo>
                  <a:close/>
                </a:path>
              </a:pathLst>
            </a:custGeom>
            <a:solidFill>
              <a:srgbClr val="7B56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4"/>
            <p:cNvSpPr/>
            <p:nvPr/>
          </p:nvSpPr>
          <p:spPr>
            <a:xfrm>
              <a:off x="3703650" y="238125"/>
              <a:ext cx="58225" cy="30425"/>
            </a:xfrm>
            <a:custGeom>
              <a:rect b="b" l="l" r="r" t="t"/>
              <a:pathLst>
                <a:path extrusionOk="0" h="1217" w="2329">
                  <a:moveTo>
                    <a:pt x="2079" y="0"/>
                  </a:moveTo>
                  <a:lnTo>
                    <a:pt x="1" y="1208"/>
                  </a:lnTo>
                  <a:cubicBezTo>
                    <a:pt x="83" y="1208"/>
                    <a:pt x="166" y="1211"/>
                    <a:pt x="250" y="1216"/>
                  </a:cubicBezTo>
                  <a:lnTo>
                    <a:pt x="2329" y="8"/>
                  </a:lnTo>
                  <a:cubicBezTo>
                    <a:pt x="2244" y="2"/>
                    <a:pt x="2161" y="0"/>
                    <a:pt x="2079" y="0"/>
                  </a:cubicBezTo>
                  <a:close/>
                </a:path>
              </a:pathLst>
            </a:custGeom>
            <a:solidFill>
              <a:srgbClr val="7F5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4"/>
            <p:cNvSpPr/>
            <p:nvPr/>
          </p:nvSpPr>
          <p:spPr>
            <a:xfrm>
              <a:off x="3709900" y="238300"/>
              <a:ext cx="57900" cy="30850"/>
            </a:xfrm>
            <a:custGeom>
              <a:rect b="b" l="l" r="r" t="t"/>
              <a:pathLst>
                <a:path extrusionOk="0" h="1234" w="2316">
                  <a:moveTo>
                    <a:pt x="2079" y="1"/>
                  </a:moveTo>
                  <a:lnTo>
                    <a:pt x="0" y="1209"/>
                  </a:lnTo>
                  <a:cubicBezTo>
                    <a:pt x="79" y="1215"/>
                    <a:pt x="158" y="1223"/>
                    <a:pt x="237" y="1234"/>
                  </a:cubicBezTo>
                  <a:lnTo>
                    <a:pt x="2316" y="26"/>
                  </a:lnTo>
                  <a:cubicBezTo>
                    <a:pt x="2236" y="14"/>
                    <a:pt x="2157" y="6"/>
                    <a:pt x="2079" y="1"/>
                  </a:cubicBezTo>
                  <a:close/>
                </a:path>
              </a:pathLst>
            </a:custGeom>
            <a:solidFill>
              <a:srgbClr val="835C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4"/>
            <p:cNvSpPr/>
            <p:nvPr/>
          </p:nvSpPr>
          <p:spPr>
            <a:xfrm>
              <a:off x="3715825" y="238925"/>
              <a:ext cx="57800" cy="31200"/>
            </a:xfrm>
            <a:custGeom>
              <a:rect b="b" l="l" r="r" t="t"/>
              <a:pathLst>
                <a:path extrusionOk="0" h="1248" w="2312">
                  <a:moveTo>
                    <a:pt x="2079" y="1"/>
                  </a:moveTo>
                  <a:lnTo>
                    <a:pt x="0" y="1208"/>
                  </a:lnTo>
                  <a:cubicBezTo>
                    <a:pt x="77" y="1219"/>
                    <a:pt x="154" y="1231"/>
                    <a:pt x="233" y="1247"/>
                  </a:cubicBezTo>
                  <a:lnTo>
                    <a:pt x="2311" y="39"/>
                  </a:lnTo>
                  <a:cubicBezTo>
                    <a:pt x="2233" y="23"/>
                    <a:pt x="2155" y="11"/>
                    <a:pt x="2079" y="1"/>
                  </a:cubicBezTo>
                  <a:close/>
                </a:path>
              </a:pathLst>
            </a:custGeom>
            <a:solidFill>
              <a:srgbClr val="885F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4"/>
            <p:cNvSpPr/>
            <p:nvPr/>
          </p:nvSpPr>
          <p:spPr>
            <a:xfrm>
              <a:off x="3721650" y="239875"/>
              <a:ext cx="57425" cy="31450"/>
            </a:xfrm>
            <a:custGeom>
              <a:rect b="b" l="l" r="r" t="t"/>
              <a:pathLst>
                <a:path extrusionOk="0" h="1258" w="2297">
                  <a:moveTo>
                    <a:pt x="2078" y="1"/>
                  </a:moveTo>
                  <a:lnTo>
                    <a:pt x="0" y="1209"/>
                  </a:lnTo>
                  <a:cubicBezTo>
                    <a:pt x="72" y="1223"/>
                    <a:pt x="145" y="1238"/>
                    <a:pt x="218" y="1258"/>
                  </a:cubicBezTo>
                  <a:lnTo>
                    <a:pt x="2296" y="49"/>
                  </a:lnTo>
                  <a:cubicBezTo>
                    <a:pt x="2223" y="30"/>
                    <a:pt x="2150" y="14"/>
                    <a:pt x="2078" y="1"/>
                  </a:cubicBezTo>
                  <a:close/>
                </a:path>
              </a:pathLst>
            </a:custGeom>
            <a:solidFill>
              <a:srgbClr val="8C62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4"/>
            <p:cNvSpPr/>
            <p:nvPr/>
          </p:nvSpPr>
          <p:spPr>
            <a:xfrm>
              <a:off x="3727100" y="241100"/>
              <a:ext cx="57450" cy="31750"/>
            </a:xfrm>
            <a:custGeom>
              <a:rect b="b" l="l" r="r" t="t"/>
              <a:pathLst>
                <a:path extrusionOk="0" h="1270" w="2298">
                  <a:moveTo>
                    <a:pt x="2078" y="0"/>
                  </a:moveTo>
                  <a:lnTo>
                    <a:pt x="0" y="1209"/>
                  </a:lnTo>
                  <a:cubicBezTo>
                    <a:pt x="73" y="1226"/>
                    <a:pt x="146" y="1247"/>
                    <a:pt x="220" y="1269"/>
                  </a:cubicBezTo>
                  <a:lnTo>
                    <a:pt x="2298" y="61"/>
                  </a:lnTo>
                  <a:cubicBezTo>
                    <a:pt x="2225" y="38"/>
                    <a:pt x="2150" y="18"/>
                    <a:pt x="2078" y="0"/>
                  </a:cubicBezTo>
                  <a:close/>
                </a:path>
              </a:pathLst>
            </a:custGeom>
            <a:solidFill>
              <a:srgbClr val="9065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24"/>
            <p:cNvSpPr/>
            <p:nvPr/>
          </p:nvSpPr>
          <p:spPr>
            <a:xfrm>
              <a:off x="3732600" y="242600"/>
              <a:ext cx="57300" cy="31950"/>
            </a:xfrm>
            <a:custGeom>
              <a:rect b="b" l="l" r="r" t="t"/>
              <a:pathLst>
                <a:path extrusionOk="0" h="1278" w="2292">
                  <a:moveTo>
                    <a:pt x="2078" y="1"/>
                  </a:moveTo>
                  <a:lnTo>
                    <a:pt x="0" y="1209"/>
                  </a:lnTo>
                  <a:cubicBezTo>
                    <a:pt x="70" y="1229"/>
                    <a:pt x="141" y="1253"/>
                    <a:pt x="213" y="1278"/>
                  </a:cubicBezTo>
                  <a:lnTo>
                    <a:pt x="2291" y="71"/>
                  </a:lnTo>
                  <a:cubicBezTo>
                    <a:pt x="2219" y="45"/>
                    <a:pt x="2148" y="22"/>
                    <a:pt x="2078" y="1"/>
                  </a:cubicBezTo>
                  <a:close/>
                </a:path>
              </a:pathLst>
            </a:custGeom>
            <a:solidFill>
              <a:srgbClr val="946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4"/>
            <p:cNvSpPr/>
            <p:nvPr/>
          </p:nvSpPr>
          <p:spPr>
            <a:xfrm>
              <a:off x="3737900" y="244350"/>
              <a:ext cx="57350" cy="32225"/>
            </a:xfrm>
            <a:custGeom>
              <a:rect b="b" l="l" r="r" t="t"/>
              <a:pathLst>
                <a:path extrusionOk="0" h="1289" w="2294">
                  <a:moveTo>
                    <a:pt x="2079" y="1"/>
                  </a:moveTo>
                  <a:lnTo>
                    <a:pt x="1" y="1208"/>
                  </a:lnTo>
                  <a:cubicBezTo>
                    <a:pt x="72" y="1234"/>
                    <a:pt x="144" y="1261"/>
                    <a:pt x="216" y="1289"/>
                  </a:cubicBezTo>
                  <a:lnTo>
                    <a:pt x="2294" y="81"/>
                  </a:lnTo>
                  <a:cubicBezTo>
                    <a:pt x="2222" y="52"/>
                    <a:pt x="2150" y="25"/>
                    <a:pt x="2079" y="1"/>
                  </a:cubicBezTo>
                  <a:close/>
                </a:path>
              </a:pathLst>
            </a:custGeom>
            <a:solidFill>
              <a:srgbClr val="996B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4"/>
            <p:cNvSpPr/>
            <p:nvPr/>
          </p:nvSpPr>
          <p:spPr>
            <a:xfrm>
              <a:off x="3743275" y="246375"/>
              <a:ext cx="57300" cy="32475"/>
            </a:xfrm>
            <a:custGeom>
              <a:rect b="b" l="l" r="r" t="t"/>
              <a:pathLst>
                <a:path extrusionOk="0" h="1299" w="2292">
                  <a:moveTo>
                    <a:pt x="2079" y="0"/>
                  </a:moveTo>
                  <a:lnTo>
                    <a:pt x="1" y="1208"/>
                  </a:lnTo>
                  <a:lnTo>
                    <a:pt x="1" y="1209"/>
                  </a:lnTo>
                  <a:cubicBezTo>
                    <a:pt x="70" y="1237"/>
                    <a:pt x="142" y="1266"/>
                    <a:pt x="213" y="1299"/>
                  </a:cubicBezTo>
                  <a:lnTo>
                    <a:pt x="2291" y="90"/>
                  </a:lnTo>
                  <a:cubicBezTo>
                    <a:pt x="2219" y="59"/>
                    <a:pt x="2149" y="29"/>
                    <a:pt x="2079" y="0"/>
                  </a:cubicBezTo>
                  <a:close/>
                </a:path>
              </a:pathLst>
            </a:custGeom>
            <a:solidFill>
              <a:srgbClr val="9D6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4"/>
            <p:cNvSpPr/>
            <p:nvPr/>
          </p:nvSpPr>
          <p:spPr>
            <a:xfrm>
              <a:off x="3748600" y="248600"/>
              <a:ext cx="57350" cy="32775"/>
            </a:xfrm>
            <a:custGeom>
              <a:rect b="b" l="l" r="r" t="t"/>
              <a:pathLst>
                <a:path extrusionOk="0" h="1311" w="2294">
                  <a:moveTo>
                    <a:pt x="2078" y="0"/>
                  </a:moveTo>
                  <a:lnTo>
                    <a:pt x="0" y="1210"/>
                  </a:lnTo>
                  <a:cubicBezTo>
                    <a:pt x="71" y="1241"/>
                    <a:pt x="143" y="1275"/>
                    <a:pt x="215" y="1311"/>
                  </a:cubicBezTo>
                  <a:lnTo>
                    <a:pt x="2293" y="103"/>
                  </a:lnTo>
                  <a:cubicBezTo>
                    <a:pt x="2221" y="67"/>
                    <a:pt x="2149" y="33"/>
                    <a:pt x="2078" y="0"/>
                  </a:cubicBezTo>
                  <a:close/>
                </a:path>
              </a:pathLst>
            </a:custGeom>
            <a:solidFill>
              <a:srgbClr val="A171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4"/>
            <p:cNvSpPr/>
            <p:nvPr/>
          </p:nvSpPr>
          <p:spPr>
            <a:xfrm>
              <a:off x="3753950" y="251150"/>
              <a:ext cx="57450" cy="33050"/>
            </a:xfrm>
            <a:custGeom>
              <a:rect b="b" l="l" r="r" t="t"/>
              <a:pathLst>
                <a:path extrusionOk="0" h="1322" w="2298">
                  <a:moveTo>
                    <a:pt x="2079" y="1"/>
                  </a:moveTo>
                  <a:lnTo>
                    <a:pt x="1" y="1209"/>
                  </a:lnTo>
                  <a:cubicBezTo>
                    <a:pt x="73" y="1245"/>
                    <a:pt x="146" y="1282"/>
                    <a:pt x="219" y="1321"/>
                  </a:cubicBezTo>
                  <a:lnTo>
                    <a:pt x="2297" y="113"/>
                  </a:lnTo>
                  <a:cubicBezTo>
                    <a:pt x="2224" y="74"/>
                    <a:pt x="2151" y="37"/>
                    <a:pt x="2079" y="1"/>
                  </a:cubicBezTo>
                  <a:close/>
                </a:path>
              </a:pathLst>
            </a:custGeom>
            <a:solidFill>
              <a:srgbClr val="A574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4"/>
            <p:cNvSpPr/>
            <p:nvPr/>
          </p:nvSpPr>
          <p:spPr>
            <a:xfrm>
              <a:off x="3759400" y="254000"/>
              <a:ext cx="56200" cy="32575"/>
            </a:xfrm>
            <a:custGeom>
              <a:rect b="b" l="l" r="r" t="t"/>
              <a:pathLst>
                <a:path extrusionOk="0" h="1303" w="2248">
                  <a:moveTo>
                    <a:pt x="2079" y="0"/>
                  </a:moveTo>
                  <a:lnTo>
                    <a:pt x="1" y="1207"/>
                  </a:lnTo>
                  <a:lnTo>
                    <a:pt x="1" y="1208"/>
                  </a:lnTo>
                  <a:cubicBezTo>
                    <a:pt x="57" y="1239"/>
                    <a:pt x="113" y="1270"/>
                    <a:pt x="169" y="1303"/>
                  </a:cubicBezTo>
                  <a:lnTo>
                    <a:pt x="2248" y="95"/>
                  </a:lnTo>
                  <a:cubicBezTo>
                    <a:pt x="2192" y="62"/>
                    <a:pt x="2135" y="30"/>
                    <a:pt x="2079" y="0"/>
                  </a:cubicBezTo>
                  <a:close/>
                </a:path>
              </a:pathLst>
            </a:custGeom>
            <a:solidFill>
              <a:srgbClr val="AA77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4"/>
            <p:cNvSpPr/>
            <p:nvPr/>
          </p:nvSpPr>
          <p:spPr>
            <a:xfrm>
              <a:off x="3669000" y="238125"/>
              <a:ext cx="2431075" cy="4880550"/>
            </a:xfrm>
            <a:custGeom>
              <a:rect b="b" l="l" r="r" t="t"/>
              <a:pathLst>
                <a:path extrusionOk="0" h="195222" w="97243">
                  <a:moveTo>
                    <a:pt x="3478" y="1"/>
                  </a:moveTo>
                  <a:cubicBezTo>
                    <a:pt x="2958" y="1"/>
                    <a:pt x="2486" y="124"/>
                    <a:pt x="2079" y="360"/>
                  </a:cubicBezTo>
                  <a:lnTo>
                    <a:pt x="1" y="1568"/>
                  </a:lnTo>
                  <a:cubicBezTo>
                    <a:pt x="407" y="1332"/>
                    <a:pt x="880" y="1209"/>
                    <a:pt x="1400" y="1209"/>
                  </a:cubicBezTo>
                  <a:cubicBezTo>
                    <a:pt x="2119" y="1209"/>
                    <a:pt x="2929" y="1443"/>
                    <a:pt x="3785" y="1938"/>
                  </a:cubicBezTo>
                  <a:lnTo>
                    <a:pt x="89861" y="51634"/>
                  </a:lnTo>
                  <a:cubicBezTo>
                    <a:pt x="90041" y="51737"/>
                    <a:pt x="90220" y="51850"/>
                    <a:pt x="90395" y="51972"/>
                  </a:cubicBezTo>
                  <a:cubicBezTo>
                    <a:pt x="90405" y="51979"/>
                    <a:pt x="90415" y="51986"/>
                    <a:pt x="90425" y="51993"/>
                  </a:cubicBezTo>
                  <a:cubicBezTo>
                    <a:pt x="90588" y="52108"/>
                    <a:pt x="90750" y="52229"/>
                    <a:pt x="90909" y="52359"/>
                  </a:cubicBezTo>
                  <a:cubicBezTo>
                    <a:pt x="90928" y="52374"/>
                    <a:pt x="90946" y="52390"/>
                    <a:pt x="90965" y="52405"/>
                  </a:cubicBezTo>
                  <a:cubicBezTo>
                    <a:pt x="91119" y="52531"/>
                    <a:pt x="91269" y="52663"/>
                    <a:pt x="91419" y="52801"/>
                  </a:cubicBezTo>
                  <a:cubicBezTo>
                    <a:pt x="91441" y="52823"/>
                    <a:pt x="91465" y="52845"/>
                    <a:pt x="91489" y="52868"/>
                  </a:cubicBezTo>
                  <a:cubicBezTo>
                    <a:pt x="91616" y="52988"/>
                    <a:pt x="91739" y="53113"/>
                    <a:pt x="91862" y="53241"/>
                  </a:cubicBezTo>
                  <a:cubicBezTo>
                    <a:pt x="91896" y="53276"/>
                    <a:pt x="91929" y="53310"/>
                    <a:pt x="91962" y="53344"/>
                  </a:cubicBezTo>
                  <a:cubicBezTo>
                    <a:pt x="92053" y="53443"/>
                    <a:pt x="92141" y="53546"/>
                    <a:pt x="92229" y="53648"/>
                  </a:cubicBezTo>
                  <a:cubicBezTo>
                    <a:pt x="92295" y="53723"/>
                    <a:pt x="92360" y="53795"/>
                    <a:pt x="92423" y="53872"/>
                  </a:cubicBezTo>
                  <a:cubicBezTo>
                    <a:pt x="92448" y="53901"/>
                    <a:pt x="92470" y="53932"/>
                    <a:pt x="92494" y="53963"/>
                  </a:cubicBezTo>
                  <a:cubicBezTo>
                    <a:pt x="92761" y="54292"/>
                    <a:pt x="93012" y="54636"/>
                    <a:pt x="93246" y="54991"/>
                  </a:cubicBezTo>
                  <a:cubicBezTo>
                    <a:pt x="93249" y="54996"/>
                    <a:pt x="93251" y="55001"/>
                    <a:pt x="93255" y="55006"/>
                  </a:cubicBezTo>
                  <a:cubicBezTo>
                    <a:pt x="93488" y="55365"/>
                    <a:pt x="93704" y="55740"/>
                    <a:pt x="93901" y="56120"/>
                  </a:cubicBezTo>
                  <a:cubicBezTo>
                    <a:pt x="93914" y="56147"/>
                    <a:pt x="93930" y="56174"/>
                    <a:pt x="93945" y="56201"/>
                  </a:cubicBezTo>
                  <a:cubicBezTo>
                    <a:pt x="93985" y="56282"/>
                    <a:pt x="94022" y="56365"/>
                    <a:pt x="94062" y="56446"/>
                  </a:cubicBezTo>
                  <a:cubicBezTo>
                    <a:pt x="94125" y="56576"/>
                    <a:pt x="94189" y="56706"/>
                    <a:pt x="94247" y="56838"/>
                  </a:cubicBezTo>
                  <a:cubicBezTo>
                    <a:pt x="94267" y="56884"/>
                    <a:pt x="94285" y="56930"/>
                    <a:pt x="94306" y="56976"/>
                  </a:cubicBezTo>
                  <a:cubicBezTo>
                    <a:pt x="94374" y="57138"/>
                    <a:pt x="94439" y="57300"/>
                    <a:pt x="94501" y="57463"/>
                  </a:cubicBezTo>
                  <a:cubicBezTo>
                    <a:pt x="94516" y="57502"/>
                    <a:pt x="94532" y="57543"/>
                    <a:pt x="94546" y="57582"/>
                  </a:cubicBezTo>
                  <a:cubicBezTo>
                    <a:pt x="94616" y="57773"/>
                    <a:pt x="94680" y="57964"/>
                    <a:pt x="94738" y="58155"/>
                  </a:cubicBezTo>
                  <a:cubicBezTo>
                    <a:pt x="94747" y="58183"/>
                    <a:pt x="94755" y="58212"/>
                    <a:pt x="94764" y="58240"/>
                  </a:cubicBezTo>
                  <a:cubicBezTo>
                    <a:pt x="94822" y="58436"/>
                    <a:pt x="94874" y="58633"/>
                    <a:pt x="94920" y="58829"/>
                  </a:cubicBezTo>
                  <a:cubicBezTo>
                    <a:pt x="94926" y="58849"/>
                    <a:pt x="94931" y="58870"/>
                    <a:pt x="94935" y="58890"/>
                  </a:cubicBezTo>
                  <a:cubicBezTo>
                    <a:pt x="94983" y="59101"/>
                    <a:pt x="95025" y="59311"/>
                    <a:pt x="95058" y="59519"/>
                  </a:cubicBezTo>
                  <a:cubicBezTo>
                    <a:pt x="95058" y="59522"/>
                    <a:pt x="95059" y="59524"/>
                    <a:pt x="95060" y="59528"/>
                  </a:cubicBezTo>
                  <a:cubicBezTo>
                    <a:pt x="95092" y="59738"/>
                    <a:pt x="95117" y="59946"/>
                    <a:pt x="95135" y="60153"/>
                  </a:cubicBezTo>
                  <a:cubicBezTo>
                    <a:pt x="95136" y="60171"/>
                    <a:pt x="95137" y="60188"/>
                    <a:pt x="95138" y="60204"/>
                  </a:cubicBezTo>
                  <a:cubicBezTo>
                    <a:pt x="95155" y="60411"/>
                    <a:pt x="95164" y="60617"/>
                    <a:pt x="95163" y="60819"/>
                  </a:cubicBezTo>
                  <a:lnTo>
                    <a:pt x="94792" y="191810"/>
                  </a:lnTo>
                  <a:cubicBezTo>
                    <a:pt x="94788" y="193485"/>
                    <a:pt x="94197" y="194664"/>
                    <a:pt x="93244" y="195219"/>
                  </a:cubicBezTo>
                  <a:lnTo>
                    <a:pt x="93244" y="195219"/>
                  </a:lnTo>
                  <a:lnTo>
                    <a:pt x="95318" y="194013"/>
                  </a:lnTo>
                  <a:cubicBezTo>
                    <a:pt x="96274" y="193459"/>
                    <a:pt x="96866" y="192279"/>
                    <a:pt x="96871" y="190602"/>
                  </a:cubicBezTo>
                  <a:lnTo>
                    <a:pt x="97242" y="59611"/>
                  </a:lnTo>
                  <a:cubicBezTo>
                    <a:pt x="97243" y="59531"/>
                    <a:pt x="97242" y="59450"/>
                    <a:pt x="97239" y="59370"/>
                  </a:cubicBezTo>
                  <a:cubicBezTo>
                    <a:pt x="97237" y="59285"/>
                    <a:pt x="97233" y="59200"/>
                    <a:pt x="97227" y="59113"/>
                  </a:cubicBezTo>
                  <a:cubicBezTo>
                    <a:pt x="97225" y="59074"/>
                    <a:pt x="97220" y="59034"/>
                    <a:pt x="97218" y="58995"/>
                  </a:cubicBezTo>
                  <a:cubicBezTo>
                    <a:pt x="97217" y="58978"/>
                    <a:pt x="97215" y="58961"/>
                    <a:pt x="97214" y="58944"/>
                  </a:cubicBezTo>
                  <a:cubicBezTo>
                    <a:pt x="97211" y="58914"/>
                    <a:pt x="97209" y="58885"/>
                    <a:pt x="97207" y="58854"/>
                  </a:cubicBezTo>
                  <a:cubicBezTo>
                    <a:pt x="97198" y="58768"/>
                    <a:pt x="97189" y="58680"/>
                    <a:pt x="97178" y="58594"/>
                  </a:cubicBezTo>
                  <a:cubicBezTo>
                    <a:pt x="97166" y="58504"/>
                    <a:pt x="97153" y="58414"/>
                    <a:pt x="97139" y="58324"/>
                  </a:cubicBezTo>
                  <a:lnTo>
                    <a:pt x="97138" y="58318"/>
                  </a:lnTo>
                  <a:cubicBezTo>
                    <a:pt x="97138" y="58316"/>
                    <a:pt x="97137" y="58313"/>
                    <a:pt x="97137" y="58310"/>
                  </a:cubicBezTo>
                  <a:cubicBezTo>
                    <a:pt x="97122" y="58224"/>
                    <a:pt x="97109" y="58138"/>
                    <a:pt x="97092" y="58052"/>
                  </a:cubicBezTo>
                  <a:cubicBezTo>
                    <a:pt x="97074" y="57956"/>
                    <a:pt x="97054" y="57861"/>
                    <a:pt x="97033" y="57764"/>
                  </a:cubicBezTo>
                  <a:cubicBezTo>
                    <a:pt x="97027" y="57736"/>
                    <a:pt x="97020" y="57709"/>
                    <a:pt x="97013" y="57681"/>
                  </a:cubicBezTo>
                  <a:cubicBezTo>
                    <a:pt x="97009" y="57661"/>
                    <a:pt x="97003" y="57641"/>
                    <a:pt x="97000" y="57620"/>
                  </a:cubicBezTo>
                  <a:cubicBezTo>
                    <a:pt x="96988" y="57570"/>
                    <a:pt x="96976" y="57520"/>
                    <a:pt x="96964" y="57471"/>
                  </a:cubicBezTo>
                  <a:cubicBezTo>
                    <a:pt x="96938" y="57365"/>
                    <a:pt x="96910" y="57261"/>
                    <a:pt x="96880" y="57155"/>
                  </a:cubicBezTo>
                  <a:cubicBezTo>
                    <a:pt x="96868" y="57113"/>
                    <a:pt x="96855" y="57073"/>
                    <a:pt x="96843" y="57031"/>
                  </a:cubicBezTo>
                  <a:cubicBezTo>
                    <a:pt x="96835" y="57003"/>
                    <a:pt x="96826" y="56975"/>
                    <a:pt x="96817" y="56946"/>
                  </a:cubicBezTo>
                  <a:cubicBezTo>
                    <a:pt x="96804" y="56904"/>
                    <a:pt x="96792" y="56862"/>
                    <a:pt x="96780" y="56820"/>
                  </a:cubicBezTo>
                  <a:cubicBezTo>
                    <a:pt x="96741" y="56701"/>
                    <a:pt x="96702" y="56583"/>
                    <a:pt x="96659" y="56465"/>
                  </a:cubicBezTo>
                  <a:cubicBezTo>
                    <a:pt x="96648" y="56434"/>
                    <a:pt x="96636" y="56404"/>
                    <a:pt x="96624" y="56373"/>
                  </a:cubicBezTo>
                  <a:cubicBezTo>
                    <a:pt x="96611" y="56333"/>
                    <a:pt x="96595" y="56293"/>
                    <a:pt x="96580" y="56253"/>
                  </a:cubicBezTo>
                  <a:cubicBezTo>
                    <a:pt x="96555" y="56186"/>
                    <a:pt x="96531" y="56119"/>
                    <a:pt x="96504" y="56051"/>
                  </a:cubicBezTo>
                  <a:cubicBezTo>
                    <a:pt x="96466" y="55957"/>
                    <a:pt x="96424" y="55862"/>
                    <a:pt x="96384" y="55767"/>
                  </a:cubicBezTo>
                  <a:cubicBezTo>
                    <a:pt x="96364" y="55722"/>
                    <a:pt x="96346" y="55675"/>
                    <a:pt x="96325" y="55630"/>
                  </a:cubicBezTo>
                  <a:cubicBezTo>
                    <a:pt x="96318" y="55610"/>
                    <a:pt x="96310" y="55591"/>
                    <a:pt x="96302" y="55573"/>
                  </a:cubicBezTo>
                  <a:cubicBezTo>
                    <a:pt x="96251" y="55461"/>
                    <a:pt x="96195" y="55349"/>
                    <a:pt x="96141" y="55237"/>
                  </a:cubicBezTo>
                  <a:cubicBezTo>
                    <a:pt x="96102" y="55155"/>
                    <a:pt x="96065" y="55072"/>
                    <a:pt x="96023" y="54991"/>
                  </a:cubicBezTo>
                  <a:cubicBezTo>
                    <a:pt x="96019" y="54981"/>
                    <a:pt x="96014" y="54971"/>
                    <a:pt x="96009" y="54961"/>
                  </a:cubicBezTo>
                  <a:cubicBezTo>
                    <a:pt x="96000" y="54944"/>
                    <a:pt x="95988" y="54928"/>
                    <a:pt x="95980" y="54911"/>
                  </a:cubicBezTo>
                  <a:cubicBezTo>
                    <a:pt x="95784" y="54530"/>
                    <a:pt x="95568" y="54157"/>
                    <a:pt x="95334" y="53797"/>
                  </a:cubicBezTo>
                  <a:cubicBezTo>
                    <a:pt x="95331" y="53792"/>
                    <a:pt x="95327" y="53786"/>
                    <a:pt x="95325" y="53782"/>
                  </a:cubicBezTo>
                  <a:cubicBezTo>
                    <a:pt x="95091" y="53426"/>
                    <a:pt x="94841" y="53084"/>
                    <a:pt x="94573" y="52753"/>
                  </a:cubicBezTo>
                  <a:cubicBezTo>
                    <a:pt x="94558" y="52735"/>
                    <a:pt x="94546" y="52715"/>
                    <a:pt x="94532" y="52697"/>
                  </a:cubicBezTo>
                  <a:cubicBezTo>
                    <a:pt x="94523" y="52686"/>
                    <a:pt x="94511" y="52674"/>
                    <a:pt x="94502" y="52663"/>
                  </a:cubicBezTo>
                  <a:cubicBezTo>
                    <a:pt x="94438" y="52586"/>
                    <a:pt x="94372" y="52513"/>
                    <a:pt x="94307" y="52438"/>
                  </a:cubicBezTo>
                  <a:cubicBezTo>
                    <a:pt x="94235" y="52354"/>
                    <a:pt x="94164" y="52269"/>
                    <a:pt x="94090" y="52188"/>
                  </a:cubicBezTo>
                  <a:cubicBezTo>
                    <a:pt x="94074" y="52170"/>
                    <a:pt x="94057" y="52154"/>
                    <a:pt x="94040" y="52136"/>
                  </a:cubicBezTo>
                  <a:cubicBezTo>
                    <a:pt x="94008" y="52100"/>
                    <a:pt x="93974" y="52066"/>
                    <a:pt x="93940" y="52031"/>
                  </a:cubicBezTo>
                  <a:cubicBezTo>
                    <a:pt x="93877" y="51965"/>
                    <a:pt x="93813" y="51898"/>
                    <a:pt x="93750" y="51834"/>
                  </a:cubicBezTo>
                  <a:cubicBezTo>
                    <a:pt x="93690" y="51774"/>
                    <a:pt x="93629" y="51717"/>
                    <a:pt x="93567" y="51658"/>
                  </a:cubicBezTo>
                  <a:cubicBezTo>
                    <a:pt x="93543" y="51637"/>
                    <a:pt x="93521" y="51613"/>
                    <a:pt x="93497" y="51592"/>
                  </a:cubicBezTo>
                  <a:cubicBezTo>
                    <a:pt x="93482" y="51578"/>
                    <a:pt x="93467" y="51563"/>
                    <a:pt x="93451" y="51549"/>
                  </a:cubicBezTo>
                  <a:cubicBezTo>
                    <a:pt x="93361" y="51465"/>
                    <a:pt x="93269" y="51383"/>
                    <a:pt x="93176" y="51304"/>
                  </a:cubicBezTo>
                  <a:cubicBezTo>
                    <a:pt x="93132" y="51267"/>
                    <a:pt x="93087" y="51232"/>
                    <a:pt x="93043" y="51196"/>
                  </a:cubicBezTo>
                  <a:cubicBezTo>
                    <a:pt x="93025" y="51181"/>
                    <a:pt x="93006" y="51165"/>
                    <a:pt x="92987" y="51150"/>
                  </a:cubicBezTo>
                  <a:cubicBezTo>
                    <a:pt x="92966" y="51132"/>
                    <a:pt x="92945" y="51114"/>
                    <a:pt x="92924" y="51097"/>
                  </a:cubicBezTo>
                  <a:cubicBezTo>
                    <a:pt x="92843" y="51034"/>
                    <a:pt x="92762" y="50971"/>
                    <a:pt x="92681" y="50912"/>
                  </a:cubicBezTo>
                  <a:cubicBezTo>
                    <a:pt x="92622" y="50868"/>
                    <a:pt x="92563" y="50828"/>
                    <a:pt x="92504" y="50785"/>
                  </a:cubicBezTo>
                  <a:cubicBezTo>
                    <a:pt x="92494" y="50778"/>
                    <a:pt x="92483" y="50771"/>
                    <a:pt x="92473" y="50764"/>
                  </a:cubicBezTo>
                  <a:cubicBezTo>
                    <a:pt x="92463" y="50756"/>
                    <a:pt x="92455" y="50750"/>
                    <a:pt x="92445" y="50744"/>
                  </a:cubicBezTo>
                  <a:cubicBezTo>
                    <a:pt x="92371" y="50693"/>
                    <a:pt x="92295" y="50642"/>
                    <a:pt x="92218" y="50594"/>
                  </a:cubicBezTo>
                  <a:cubicBezTo>
                    <a:pt x="92143" y="50545"/>
                    <a:pt x="92068" y="50499"/>
                    <a:pt x="91992" y="50456"/>
                  </a:cubicBezTo>
                  <a:cubicBezTo>
                    <a:pt x="91975" y="50445"/>
                    <a:pt x="91957" y="50435"/>
                    <a:pt x="91941" y="50425"/>
                  </a:cubicBezTo>
                  <a:lnTo>
                    <a:pt x="5864" y="730"/>
                  </a:lnTo>
                  <a:cubicBezTo>
                    <a:pt x="5007" y="235"/>
                    <a:pt x="4196" y="1"/>
                    <a:pt x="3478" y="1"/>
                  </a:cubicBezTo>
                  <a:close/>
                  <a:moveTo>
                    <a:pt x="93244" y="195219"/>
                  </a:moveTo>
                  <a:lnTo>
                    <a:pt x="93240" y="195222"/>
                  </a:lnTo>
                  <a:cubicBezTo>
                    <a:pt x="93241" y="195221"/>
                    <a:pt x="93243" y="195220"/>
                    <a:pt x="93244" y="195219"/>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4"/>
            <p:cNvSpPr/>
            <p:nvPr/>
          </p:nvSpPr>
          <p:spPr>
            <a:xfrm>
              <a:off x="3620675" y="268300"/>
              <a:ext cx="2427700" cy="4859350"/>
            </a:xfrm>
            <a:custGeom>
              <a:rect b="b" l="l" r="r" t="t"/>
              <a:pathLst>
                <a:path extrusionOk="0" h="194374" w="97108">
                  <a:moveTo>
                    <a:pt x="3333" y="1"/>
                  </a:moveTo>
                  <a:cubicBezTo>
                    <a:pt x="1589" y="1"/>
                    <a:pt x="388" y="1382"/>
                    <a:pt x="381" y="3771"/>
                  </a:cubicBezTo>
                  <a:lnTo>
                    <a:pt x="10" y="134763"/>
                  </a:lnTo>
                  <a:cubicBezTo>
                    <a:pt x="0" y="138138"/>
                    <a:pt x="2377" y="142253"/>
                    <a:pt x="5313" y="143948"/>
                  </a:cubicBezTo>
                  <a:lnTo>
                    <a:pt x="91388" y="193644"/>
                  </a:lnTo>
                  <a:cubicBezTo>
                    <a:pt x="92245" y="194139"/>
                    <a:pt x="93056" y="194373"/>
                    <a:pt x="93775" y="194373"/>
                  </a:cubicBezTo>
                  <a:cubicBezTo>
                    <a:pt x="95518" y="194373"/>
                    <a:pt x="96719" y="192992"/>
                    <a:pt x="96726" y="190602"/>
                  </a:cubicBezTo>
                  <a:lnTo>
                    <a:pt x="97097" y="59610"/>
                  </a:lnTo>
                  <a:cubicBezTo>
                    <a:pt x="97107" y="56236"/>
                    <a:pt x="94731" y="52122"/>
                    <a:pt x="91794" y="50425"/>
                  </a:cubicBezTo>
                  <a:lnTo>
                    <a:pt x="5718" y="730"/>
                  </a:lnTo>
                  <a:cubicBezTo>
                    <a:pt x="4862" y="235"/>
                    <a:pt x="4051" y="1"/>
                    <a:pt x="333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4"/>
            <p:cNvSpPr/>
            <p:nvPr/>
          </p:nvSpPr>
          <p:spPr>
            <a:xfrm>
              <a:off x="3814475" y="650000"/>
              <a:ext cx="2092050" cy="4183750"/>
            </a:xfrm>
            <a:custGeom>
              <a:rect b="b" l="l" r="r" t="t"/>
              <a:pathLst>
                <a:path extrusionOk="0" h="167350" w="83682">
                  <a:moveTo>
                    <a:pt x="338" y="0"/>
                  </a:moveTo>
                  <a:lnTo>
                    <a:pt x="1" y="119232"/>
                  </a:lnTo>
                  <a:lnTo>
                    <a:pt x="83342" y="167350"/>
                  </a:lnTo>
                  <a:lnTo>
                    <a:pt x="83681" y="48118"/>
                  </a:lnTo>
                  <a:lnTo>
                    <a:pt x="338" y="0"/>
                  </a:ln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4"/>
            <p:cNvSpPr/>
            <p:nvPr/>
          </p:nvSpPr>
          <p:spPr>
            <a:xfrm>
              <a:off x="2707675" y="650000"/>
              <a:ext cx="3198850" cy="4826275"/>
            </a:xfrm>
            <a:custGeom>
              <a:rect b="b" l="l" r="r" t="t"/>
              <a:pathLst>
                <a:path extrusionOk="0" h="193051" w="127954">
                  <a:moveTo>
                    <a:pt x="44610" y="0"/>
                  </a:moveTo>
                  <a:lnTo>
                    <a:pt x="44418" y="68041"/>
                  </a:lnTo>
                  <a:cubicBezTo>
                    <a:pt x="44328" y="99743"/>
                    <a:pt x="27419" y="129016"/>
                    <a:pt x="1" y="144932"/>
                  </a:cubicBezTo>
                  <a:lnTo>
                    <a:pt x="83342" y="193050"/>
                  </a:lnTo>
                  <a:cubicBezTo>
                    <a:pt x="110760" y="177134"/>
                    <a:pt x="127670" y="147861"/>
                    <a:pt x="127760" y="116159"/>
                  </a:cubicBezTo>
                  <a:lnTo>
                    <a:pt x="127953" y="48118"/>
                  </a:lnTo>
                  <a:lnTo>
                    <a:pt x="4461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4"/>
            <p:cNvSpPr/>
            <p:nvPr/>
          </p:nvSpPr>
          <p:spPr>
            <a:xfrm>
              <a:off x="4192175" y="767600"/>
              <a:ext cx="1336650" cy="1013200"/>
            </a:xfrm>
            <a:custGeom>
              <a:rect b="b" l="l" r="r" t="t"/>
              <a:pathLst>
                <a:path extrusionOk="0" h="40528" w="53466">
                  <a:moveTo>
                    <a:pt x="2016" y="1617"/>
                  </a:moveTo>
                  <a:cubicBezTo>
                    <a:pt x="2197" y="1617"/>
                    <a:pt x="2400" y="1676"/>
                    <a:pt x="2616" y="1800"/>
                  </a:cubicBezTo>
                  <a:lnTo>
                    <a:pt x="50877" y="29664"/>
                  </a:lnTo>
                  <a:cubicBezTo>
                    <a:pt x="51612" y="30088"/>
                    <a:pt x="52208" y="31122"/>
                    <a:pt x="52206" y="31965"/>
                  </a:cubicBezTo>
                  <a:lnTo>
                    <a:pt x="52189" y="37971"/>
                  </a:lnTo>
                  <a:lnTo>
                    <a:pt x="52190" y="37971"/>
                  </a:lnTo>
                  <a:cubicBezTo>
                    <a:pt x="52189" y="38569"/>
                    <a:pt x="51886" y="38915"/>
                    <a:pt x="51449" y="38915"/>
                  </a:cubicBezTo>
                  <a:cubicBezTo>
                    <a:pt x="51269" y="38915"/>
                    <a:pt x="51066" y="38857"/>
                    <a:pt x="50852" y="38733"/>
                  </a:cubicBezTo>
                  <a:lnTo>
                    <a:pt x="2591" y="10869"/>
                  </a:lnTo>
                  <a:cubicBezTo>
                    <a:pt x="1853" y="10443"/>
                    <a:pt x="1256" y="9409"/>
                    <a:pt x="1258" y="8566"/>
                  </a:cubicBezTo>
                  <a:lnTo>
                    <a:pt x="1275" y="2560"/>
                  </a:lnTo>
                  <a:cubicBezTo>
                    <a:pt x="1277" y="1962"/>
                    <a:pt x="1579" y="1617"/>
                    <a:pt x="2016" y="1617"/>
                  </a:cubicBezTo>
                  <a:close/>
                  <a:moveTo>
                    <a:pt x="1459" y="1"/>
                  </a:moveTo>
                  <a:cubicBezTo>
                    <a:pt x="610" y="1"/>
                    <a:pt x="25" y="674"/>
                    <a:pt x="22" y="1836"/>
                  </a:cubicBezTo>
                  <a:lnTo>
                    <a:pt x="5" y="7842"/>
                  </a:lnTo>
                  <a:cubicBezTo>
                    <a:pt x="0" y="9482"/>
                    <a:pt x="1156" y="11484"/>
                    <a:pt x="2587" y="12310"/>
                  </a:cubicBezTo>
                  <a:lnTo>
                    <a:pt x="50849" y="40173"/>
                  </a:lnTo>
                  <a:cubicBezTo>
                    <a:pt x="51265" y="40414"/>
                    <a:pt x="51659" y="40528"/>
                    <a:pt x="52008" y="40528"/>
                  </a:cubicBezTo>
                  <a:cubicBezTo>
                    <a:pt x="52856" y="40528"/>
                    <a:pt x="53440" y="39856"/>
                    <a:pt x="53443" y="38695"/>
                  </a:cubicBezTo>
                  <a:lnTo>
                    <a:pt x="53460" y="32689"/>
                  </a:lnTo>
                  <a:cubicBezTo>
                    <a:pt x="53466" y="31050"/>
                    <a:pt x="52309" y="29044"/>
                    <a:pt x="50883" y="28220"/>
                  </a:cubicBezTo>
                  <a:lnTo>
                    <a:pt x="2620" y="356"/>
                  </a:lnTo>
                  <a:cubicBezTo>
                    <a:pt x="2203" y="115"/>
                    <a:pt x="1809" y="1"/>
                    <a:pt x="1459"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4"/>
            <p:cNvSpPr/>
            <p:nvPr/>
          </p:nvSpPr>
          <p:spPr>
            <a:xfrm>
              <a:off x="4335150" y="765650"/>
              <a:ext cx="1050675" cy="709000"/>
            </a:xfrm>
            <a:custGeom>
              <a:rect b="b" l="l" r="r" t="t"/>
              <a:pathLst>
                <a:path extrusionOk="0" h="28360" w="42027">
                  <a:moveTo>
                    <a:pt x="1611" y="0"/>
                  </a:moveTo>
                  <a:cubicBezTo>
                    <a:pt x="662" y="0"/>
                    <a:pt x="10" y="752"/>
                    <a:pt x="6" y="2053"/>
                  </a:cubicBezTo>
                  <a:cubicBezTo>
                    <a:pt x="0" y="3887"/>
                    <a:pt x="1292" y="6124"/>
                    <a:pt x="2891" y="7048"/>
                  </a:cubicBezTo>
                  <a:lnTo>
                    <a:pt x="39116" y="27962"/>
                  </a:lnTo>
                  <a:cubicBezTo>
                    <a:pt x="39584" y="28232"/>
                    <a:pt x="40026" y="28360"/>
                    <a:pt x="40417" y="28360"/>
                  </a:cubicBezTo>
                  <a:cubicBezTo>
                    <a:pt x="41366" y="28360"/>
                    <a:pt x="42018" y="27609"/>
                    <a:pt x="42021" y="26311"/>
                  </a:cubicBezTo>
                  <a:cubicBezTo>
                    <a:pt x="42027" y="24472"/>
                    <a:pt x="40736" y="22236"/>
                    <a:pt x="39136" y="21312"/>
                  </a:cubicBezTo>
                  <a:lnTo>
                    <a:pt x="2911" y="398"/>
                  </a:lnTo>
                  <a:cubicBezTo>
                    <a:pt x="2443" y="128"/>
                    <a:pt x="2002" y="0"/>
                    <a:pt x="161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4"/>
            <p:cNvSpPr/>
            <p:nvPr/>
          </p:nvSpPr>
          <p:spPr>
            <a:xfrm>
              <a:off x="4495100" y="2946150"/>
              <a:ext cx="89450" cy="252050"/>
            </a:xfrm>
            <a:custGeom>
              <a:rect b="b" l="l" r="r" t="t"/>
              <a:pathLst>
                <a:path extrusionOk="0" h="10082" w="3578">
                  <a:moveTo>
                    <a:pt x="23" y="0"/>
                  </a:moveTo>
                  <a:lnTo>
                    <a:pt x="3" y="6764"/>
                  </a:lnTo>
                  <a:cubicBezTo>
                    <a:pt x="1" y="7893"/>
                    <a:pt x="793" y="9269"/>
                    <a:pt x="1778" y="9838"/>
                  </a:cubicBezTo>
                  <a:cubicBezTo>
                    <a:pt x="2064" y="10003"/>
                    <a:pt x="2336" y="10082"/>
                    <a:pt x="2576" y="10082"/>
                  </a:cubicBezTo>
                  <a:cubicBezTo>
                    <a:pt x="3159" y="10082"/>
                    <a:pt x="3561" y="9620"/>
                    <a:pt x="3563" y="8820"/>
                  </a:cubicBezTo>
                  <a:lnTo>
                    <a:pt x="3577" y="4102"/>
                  </a:lnTo>
                  <a:lnTo>
                    <a:pt x="1797" y="3073"/>
                  </a:lnTo>
                  <a:cubicBezTo>
                    <a:pt x="812" y="2505"/>
                    <a:pt x="20" y="1130"/>
                    <a:pt x="23"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4"/>
            <p:cNvSpPr/>
            <p:nvPr/>
          </p:nvSpPr>
          <p:spPr>
            <a:xfrm>
              <a:off x="4495625" y="2712575"/>
              <a:ext cx="92100" cy="233825"/>
            </a:xfrm>
            <a:custGeom>
              <a:rect b="b" l="l" r="r" t="t"/>
              <a:pathLst>
                <a:path extrusionOk="0" h="9353" w="3684">
                  <a:moveTo>
                    <a:pt x="235" y="1"/>
                  </a:moveTo>
                  <a:cubicBezTo>
                    <a:pt x="96" y="767"/>
                    <a:pt x="23" y="1596"/>
                    <a:pt x="20" y="2479"/>
                  </a:cubicBezTo>
                  <a:lnTo>
                    <a:pt x="1" y="9343"/>
                  </a:lnTo>
                  <a:cubicBezTo>
                    <a:pt x="3" y="8543"/>
                    <a:pt x="404" y="8081"/>
                    <a:pt x="987" y="8081"/>
                  </a:cubicBezTo>
                  <a:cubicBezTo>
                    <a:pt x="1227" y="8081"/>
                    <a:pt x="1499" y="8159"/>
                    <a:pt x="1787" y="8326"/>
                  </a:cubicBezTo>
                  <a:lnTo>
                    <a:pt x="3568" y="9353"/>
                  </a:lnTo>
                  <a:lnTo>
                    <a:pt x="3581" y="4534"/>
                  </a:lnTo>
                  <a:cubicBezTo>
                    <a:pt x="3581" y="4049"/>
                    <a:pt x="3615" y="3563"/>
                    <a:pt x="3683" y="3083"/>
                  </a:cubicBezTo>
                  <a:lnTo>
                    <a:pt x="1805" y="1998"/>
                  </a:lnTo>
                  <a:cubicBezTo>
                    <a:pt x="1122" y="1605"/>
                    <a:pt x="531" y="820"/>
                    <a:pt x="235"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4"/>
            <p:cNvSpPr/>
            <p:nvPr/>
          </p:nvSpPr>
          <p:spPr>
            <a:xfrm>
              <a:off x="5080800" y="3335425"/>
              <a:ext cx="89575" cy="200925"/>
            </a:xfrm>
            <a:custGeom>
              <a:rect b="b" l="l" r="r" t="t"/>
              <a:pathLst>
                <a:path extrusionOk="0" h="8037" w="3583">
                  <a:moveTo>
                    <a:pt x="17" y="0"/>
                  </a:moveTo>
                  <a:lnTo>
                    <a:pt x="3" y="4719"/>
                  </a:lnTo>
                  <a:cubicBezTo>
                    <a:pt x="0" y="5848"/>
                    <a:pt x="793" y="7224"/>
                    <a:pt x="1777" y="7792"/>
                  </a:cubicBezTo>
                  <a:cubicBezTo>
                    <a:pt x="2065" y="7958"/>
                    <a:pt x="2336" y="8037"/>
                    <a:pt x="2577" y="8037"/>
                  </a:cubicBezTo>
                  <a:cubicBezTo>
                    <a:pt x="3160" y="8037"/>
                    <a:pt x="3561" y="7574"/>
                    <a:pt x="3563" y="6775"/>
                  </a:cubicBezTo>
                  <a:lnTo>
                    <a:pt x="3582" y="11"/>
                  </a:lnTo>
                  <a:lnTo>
                    <a:pt x="3582" y="11"/>
                  </a:lnTo>
                  <a:cubicBezTo>
                    <a:pt x="3580" y="810"/>
                    <a:pt x="3179" y="1272"/>
                    <a:pt x="2596" y="1272"/>
                  </a:cubicBezTo>
                  <a:cubicBezTo>
                    <a:pt x="2355" y="1272"/>
                    <a:pt x="2084" y="1194"/>
                    <a:pt x="1796" y="1028"/>
                  </a:cubicBezTo>
                  <a:lnTo>
                    <a:pt x="17" y="0"/>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4"/>
            <p:cNvSpPr/>
            <p:nvPr/>
          </p:nvSpPr>
          <p:spPr>
            <a:xfrm>
              <a:off x="5079500" y="3073575"/>
              <a:ext cx="91400" cy="262125"/>
            </a:xfrm>
            <a:custGeom>
              <a:rect b="b" l="l" r="r" t="t"/>
              <a:pathLst>
                <a:path extrusionOk="0" h="10485" w="3656">
                  <a:moveTo>
                    <a:pt x="0" y="0"/>
                  </a:moveTo>
                  <a:cubicBezTo>
                    <a:pt x="63" y="520"/>
                    <a:pt x="95" y="1041"/>
                    <a:pt x="94" y="1564"/>
                  </a:cubicBezTo>
                  <a:lnTo>
                    <a:pt x="80" y="6384"/>
                  </a:lnTo>
                  <a:lnTo>
                    <a:pt x="1860" y="7411"/>
                  </a:lnTo>
                  <a:cubicBezTo>
                    <a:pt x="2844" y="7979"/>
                    <a:pt x="3638" y="9354"/>
                    <a:pt x="3634" y="10485"/>
                  </a:cubicBezTo>
                  <a:lnTo>
                    <a:pt x="3654" y="3620"/>
                  </a:lnTo>
                  <a:cubicBezTo>
                    <a:pt x="3656" y="2738"/>
                    <a:pt x="3588" y="1828"/>
                    <a:pt x="3455" y="904"/>
                  </a:cubicBezTo>
                  <a:cubicBezTo>
                    <a:pt x="3281" y="1180"/>
                    <a:pt x="3008" y="1329"/>
                    <a:pt x="2677" y="1329"/>
                  </a:cubicBezTo>
                  <a:cubicBezTo>
                    <a:pt x="2437" y="1329"/>
                    <a:pt x="2166" y="1250"/>
                    <a:pt x="1879" y="1084"/>
                  </a:cubicBezTo>
                  <a:lnTo>
                    <a:pt x="0" y="0"/>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4"/>
            <p:cNvSpPr/>
            <p:nvPr/>
          </p:nvSpPr>
          <p:spPr>
            <a:xfrm>
              <a:off x="4495575" y="2914575"/>
              <a:ext cx="674875" cy="452675"/>
            </a:xfrm>
            <a:custGeom>
              <a:rect b="b" l="l" r="r" t="t"/>
              <a:pathLst>
                <a:path extrusionOk="0" h="18107" w="26995">
                  <a:moveTo>
                    <a:pt x="989" y="1"/>
                  </a:moveTo>
                  <a:cubicBezTo>
                    <a:pt x="406" y="1"/>
                    <a:pt x="6" y="463"/>
                    <a:pt x="4" y="1263"/>
                  </a:cubicBezTo>
                  <a:cubicBezTo>
                    <a:pt x="1" y="2393"/>
                    <a:pt x="794" y="3768"/>
                    <a:pt x="1778" y="4336"/>
                  </a:cubicBezTo>
                  <a:lnTo>
                    <a:pt x="3558" y="5365"/>
                  </a:lnTo>
                  <a:lnTo>
                    <a:pt x="23426" y="16834"/>
                  </a:lnTo>
                  <a:lnTo>
                    <a:pt x="25206" y="17862"/>
                  </a:lnTo>
                  <a:cubicBezTo>
                    <a:pt x="25494" y="18028"/>
                    <a:pt x="25765" y="18106"/>
                    <a:pt x="26006" y="18106"/>
                  </a:cubicBezTo>
                  <a:cubicBezTo>
                    <a:pt x="26589" y="18106"/>
                    <a:pt x="26990" y="17644"/>
                    <a:pt x="26993" y="16845"/>
                  </a:cubicBezTo>
                  <a:cubicBezTo>
                    <a:pt x="26995" y="15714"/>
                    <a:pt x="26202" y="14340"/>
                    <a:pt x="25218" y="13771"/>
                  </a:cubicBezTo>
                  <a:lnTo>
                    <a:pt x="23437" y="12744"/>
                  </a:lnTo>
                  <a:lnTo>
                    <a:pt x="3570" y="1273"/>
                  </a:lnTo>
                  <a:lnTo>
                    <a:pt x="1790" y="246"/>
                  </a:lnTo>
                  <a:cubicBezTo>
                    <a:pt x="1502" y="79"/>
                    <a:pt x="1230" y="1"/>
                    <a:pt x="989" y="1"/>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4"/>
            <p:cNvSpPr/>
            <p:nvPr/>
          </p:nvSpPr>
          <p:spPr>
            <a:xfrm>
              <a:off x="4512025" y="2177925"/>
              <a:ext cx="322650" cy="378725"/>
            </a:xfrm>
            <a:custGeom>
              <a:rect b="b" l="l" r="r" t="t"/>
              <a:pathLst>
                <a:path extrusionOk="0" h="15149" w="12906">
                  <a:moveTo>
                    <a:pt x="0" y="1"/>
                  </a:moveTo>
                  <a:lnTo>
                    <a:pt x="0" y="1"/>
                  </a:lnTo>
                  <a:cubicBezTo>
                    <a:pt x="965" y="4134"/>
                    <a:pt x="3145" y="8416"/>
                    <a:pt x="6158" y="11910"/>
                  </a:cubicBezTo>
                  <a:lnTo>
                    <a:pt x="8951" y="15148"/>
                  </a:lnTo>
                  <a:lnTo>
                    <a:pt x="12906" y="15137"/>
                  </a:lnTo>
                  <a:lnTo>
                    <a:pt x="7774" y="9186"/>
                  </a:lnTo>
                  <a:cubicBezTo>
                    <a:pt x="6158" y="7312"/>
                    <a:pt x="4879" y="5118"/>
                    <a:pt x="4054" y="2892"/>
                  </a:cubicBezTo>
                  <a:lnTo>
                    <a:pt x="1212" y="1250"/>
                  </a:lnTo>
                  <a:cubicBezTo>
                    <a:pt x="742" y="980"/>
                    <a:pt x="316" y="524"/>
                    <a:pt x="0"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4"/>
            <p:cNvSpPr/>
            <p:nvPr/>
          </p:nvSpPr>
          <p:spPr>
            <a:xfrm>
              <a:off x="4496375" y="2654125"/>
              <a:ext cx="674775" cy="452700"/>
            </a:xfrm>
            <a:custGeom>
              <a:rect b="b" l="l" r="r" t="t"/>
              <a:pathLst>
                <a:path extrusionOk="0" h="18108" w="26991">
                  <a:moveTo>
                    <a:pt x="988" y="1"/>
                  </a:moveTo>
                  <a:cubicBezTo>
                    <a:pt x="961" y="1"/>
                    <a:pt x="933" y="2"/>
                    <a:pt x="906" y="4"/>
                  </a:cubicBezTo>
                  <a:cubicBezTo>
                    <a:pt x="368" y="46"/>
                    <a:pt x="3" y="501"/>
                    <a:pt x="1" y="1263"/>
                  </a:cubicBezTo>
                  <a:cubicBezTo>
                    <a:pt x="0" y="1609"/>
                    <a:pt x="74" y="1977"/>
                    <a:pt x="205" y="2339"/>
                  </a:cubicBezTo>
                  <a:cubicBezTo>
                    <a:pt x="501" y="3158"/>
                    <a:pt x="1092" y="3943"/>
                    <a:pt x="1775" y="4336"/>
                  </a:cubicBezTo>
                  <a:lnTo>
                    <a:pt x="3653" y="5421"/>
                  </a:lnTo>
                  <a:lnTo>
                    <a:pt x="23325" y="16778"/>
                  </a:lnTo>
                  <a:lnTo>
                    <a:pt x="25203" y="17863"/>
                  </a:lnTo>
                  <a:cubicBezTo>
                    <a:pt x="25490" y="18029"/>
                    <a:pt x="25761" y="18107"/>
                    <a:pt x="26001" y="18107"/>
                  </a:cubicBezTo>
                  <a:cubicBezTo>
                    <a:pt x="26333" y="18107"/>
                    <a:pt x="26606" y="17958"/>
                    <a:pt x="26781" y="17682"/>
                  </a:cubicBezTo>
                  <a:cubicBezTo>
                    <a:pt x="26912" y="17473"/>
                    <a:pt x="26988" y="17190"/>
                    <a:pt x="26989" y="16845"/>
                  </a:cubicBezTo>
                  <a:cubicBezTo>
                    <a:pt x="26991" y="16082"/>
                    <a:pt x="26631" y="15209"/>
                    <a:pt x="26094" y="14546"/>
                  </a:cubicBezTo>
                  <a:cubicBezTo>
                    <a:pt x="25835" y="14227"/>
                    <a:pt x="25535" y="13957"/>
                    <a:pt x="25215" y="13772"/>
                  </a:cubicBezTo>
                  <a:lnTo>
                    <a:pt x="21957" y="11891"/>
                  </a:lnTo>
                  <a:lnTo>
                    <a:pt x="5044" y="2126"/>
                  </a:lnTo>
                  <a:lnTo>
                    <a:pt x="1787" y="246"/>
                  </a:lnTo>
                  <a:cubicBezTo>
                    <a:pt x="1500" y="80"/>
                    <a:pt x="1229" y="1"/>
                    <a:pt x="988" y="1"/>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24"/>
            <p:cNvSpPr/>
            <p:nvPr/>
          </p:nvSpPr>
          <p:spPr>
            <a:xfrm>
              <a:off x="4834350" y="2670625"/>
              <a:ext cx="314375" cy="347175"/>
            </a:xfrm>
            <a:custGeom>
              <a:rect b="b" l="l" r="r" t="t"/>
              <a:pathLst>
                <a:path extrusionOk="0" h="13887" w="12575">
                  <a:moveTo>
                    <a:pt x="3955" y="1"/>
                  </a:moveTo>
                  <a:lnTo>
                    <a:pt x="0" y="12"/>
                  </a:lnTo>
                  <a:lnTo>
                    <a:pt x="5131" y="5963"/>
                  </a:lnTo>
                  <a:cubicBezTo>
                    <a:pt x="6499" y="7548"/>
                    <a:pt x="7625" y="9363"/>
                    <a:pt x="8438" y="11231"/>
                  </a:cubicBezTo>
                  <a:lnTo>
                    <a:pt x="11696" y="13112"/>
                  </a:lnTo>
                  <a:cubicBezTo>
                    <a:pt x="12016" y="13296"/>
                    <a:pt x="12316" y="13567"/>
                    <a:pt x="12575" y="13886"/>
                  </a:cubicBezTo>
                  <a:cubicBezTo>
                    <a:pt x="11489" y="10154"/>
                    <a:pt x="9455" y="6377"/>
                    <a:pt x="6747" y="3238"/>
                  </a:cubicBezTo>
                  <a:lnTo>
                    <a:pt x="3955"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4"/>
            <p:cNvSpPr/>
            <p:nvPr/>
          </p:nvSpPr>
          <p:spPr>
            <a:xfrm>
              <a:off x="4498700" y="1684375"/>
              <a:ext cx="89550" cy="187850"/>
            </a:xfrm>
            <a:custGeom>
              <a:rect b="b" l="l" r="r" t="t"/>
              <a:pathLst>
                <a:path extrusionOk="0" h="7514" w="3582">
                  <a:moveTo>
                    <a:pt x="1005" y="1"/>
                  </a:moveTo>
                  <a:cubicBezTo>
                    <a:pt x="421" y="1"/>
                    <a:pt x="21" y="463"/>
                    <a:pt x="18" y="1263"/>
                  </a:cubicBezTo>
                  <a:lnTo>
                    <a:pt x="0" y="7504"/>
                  </a:lnTo>
                  <a:cubicBezTo>
                    <a:pt x="3" y="6704"/>
                    <a:pt x="404" y="6241"/>
                    <a:pt x="987" y="6241"/>
                  </a:cubicBezTo>
                  <a:cubicBezTo>
                    <a:pt x="1228" y="6241"/>
                    <a:pt x="1499" y="6320"/>
                    <a:pt x="1787" y="6485"/>
                  </a:cubicBezTo>
                  <a:lnTo>
                    <a:pt x="3567" y="7514"/>
                  </a:lnTo>
                  <a:lnTo>
                    <a:pt x="3578" y="3318"/>
                  </a:lnTo>
                  <a:cubicBezTo>
                    <a:pt x="3582" y="2189"/>
                    <a:pt x="2789" y="813"/>
                    <a:pt x="1805" y="245"/>
                  </a:cubicBezTo>
                  <a:cubicBezTo>
                    <a:pt x="1517" y="79"/>
                    <a:pt x="1245" y="1"/>
                    <a:pt x="1005"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4"/>
            <p:cNvSpPr/>
            <p:nvPr/>
          </p:nvSpPr>
          <p:spPr>
            <a:xfrm>
              <a:off x="4519025" y="2506325"/>
              <a:ext cx="639400" cy="200975"/>
            </a:xfrm>
            <a:custGeom>
              <a:rect b="b" l="l" r="r" t="t"/>
              <a:pathLst>
                <a:path extrusionOk="0" h="8039" w="25576">
                  <a:moveTo>
                    <a:pt x="21518" y="0"/>
                  </a:moveTo>
                  <a:cubicBezTo>
                    <a:pt x="20684" y="1269"/>
                    <a:pt x="19397" y="1981"/>
                    <a:pt x="17774" y="1985"/>
                  </a:cubicBezTo>
                  <a:lnTo>
                    <a:pt x="12626" y="2001"/>
                  </a:lnTo>
                  <a:lnTo>
                    <a:pt x="8671" y="2012"/>
                  </a:lnTo>
                  <a:lnTo>
                    <a:pt x="5869" y="2020"/>
                  </a:lnTo>
                  <a:cubicBezTo>
                    <a:pt x="3153" y="2028"/>
                    <a:pt x="1103" y="3447"/>
                    <a:pt x="0" y="5916"/>
                  </a:cubicBezTo>
                  <a:cubicBezTo>
                    <a:pt x="26" y="5914"/>
                    <a:pt x="52" y="5913"/>
                    <a:pt x="79" y="5913"/>
                  </a:cubicBezTo>
                  <a:cubicBezTo>
                    <a:pt x="320" y="5913"/>
                    <a:pt x="593" y="5992"/>
                    <a:pt x="881" y="6158"/>
                  </a:cubicBezTo>
                  <a:lnTo>
                    <a:pt x="4138" y="8038"/>
                  </a:lnTo>
                  <a:cubicBezTo>
                    <a:pt x="4959" y="7113"/>
                    <a:pt x="6092" y="6603"/>
                    <a:pt x="7464" y="6598"/>
                  </a:cubicBezTo>
                  <a:lnTo>
                    <a:pt x="12613" y="6584"/>
                  </a:lnTo>
                  <a:lnTo>
                    <a:pt x="16568" y="6571"/>
                  </a:lnTo>
                  <a:lnTo>
                    <a:pt x="19370" y="6564"/>
                  </a:lnTo>
                  <a:cubicBezTo>
                    <a:pt x="22392" y="6556"/>
                    <a:pt x="24590" y="4799"/>
                    <a:pt x="25576" y="1792"/>
                  </a:cubicBezTo>
                  <a:lnTo>
                    <a:pt x="25576" y="1792"/>
                  </a:lnTo>
                  <a:cubicBezTo>
                    <a:pt x="25452" y="1854"/>
                    <a:pt x="25311" y="1886"/>
                    <a:pt x="25158" y="1886"/>
                  </a:cubicBezTo>
                  <a:cubicBezTo>
                    <a:pt x="24918" y="1886"/>
                    <a:pt x="24647" y="1807"/>
                    <a:pt x="24360" y="1641"/>
                  </a:cubicBezTo>
                  <a:lnTo>
                    <a:pt x="21518" y="0"/>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4"/>
            <p:cNvSpPr/>
            <p:nvPr/>
          </p:nvSpPr>
          <p:spPr>
            <a:xfrm>
              <a:off x="4497900" y="2100850"/>
              <a:ext cx="674800" cy="452625"/>
            </a:xfrm>
            <a:custGeom>
              <a:rect b="b" l="l" r="r" t="t"/>
              <a:pathLst>
                <a:path extrusionOk="0" h="18105" w="26992">
                  <a:moveTo>
                    <a:pt x="990" y="0"/>
                  </a:moveTo>
                  <a:cubicBezTo>
                    <a:pt x="600" y="0"/>
                    <a:pt x="291" y="206"/>
                    <a:pt x="129" y="582"/>
                  </a:cubicBezTo>
                  <a:cubicBezTo>
                    <a:pt x="48" y="769"/>
                    <a:pt x="3" y="997"/>
                    <a:pt x="3" y="1261"/>
                  </a:cubicBezTo>
                  <a:cubicBezTo>
                    <a:pt x="1" y="1852"/>
                    <a:pt x="218" y="2509"/>
                    <a:pt x="565" y="3084"/>
                  </a:cubicBezTo>
                  <a:cubicBezTo>
                    <a:pt x="881" y="3608"/>
                    <a:pt x="1307" y="4063"/>
                    <a:pt x="1777" y="4335"/>
                  </a:cubicBezTo>
                  <a:lnTo>
                    <a:pt x="4619" y="5975"/>
                  </a:lnTo>
                  <a:lnTo>
                    <a:pt x="22363" y="16219"/>
                  </a:lnTo>
                  <a:lnTo>
                    <a:pt x="25205" y="17860"/>
                  </a:lnTo>
                  <a:cubicBezTo>
                    <a:pt x="25492" y="18026"/>
                    <a:pt x="25763" y="18104"/>
                    <a:pt x="26004" y="18104"/>
                  </a:cubicBezTo>
                  <a:cubicBezTo>
                    <a:pt x="26157" y="18104"/>
                    <a:pt x="26297" y="18073"/>
                    <a:pt x="26421" y="18012"/>
                  </a:cubicBezTo>
                  <a:cubicBezTo>
                    <a:pt x="26769" y="17839"/>
                    <a:pt x="26990" y="17432"/>
                    <a:pt x="26991" y="16842"/>
                  </a:cubicBezTo>
                  <a:cubicBezTo>
                    <a:pt x="26992" y="16578"/>
                    <a:pt x="26948" y="16299"/>
                    <a:pt x="26869" y="16020"/>
                  </a:cubicBezTo>
                  <a:cubicBezTo>
                    <a:pt x="26611" y="15112"/>
                    <a:pt x="25970" y="14205"/>
                    <a:pt x="25217" y="13769"/>
                  </a:cubicBezTo>
                  <a:lnTo>
                    <a:pt x="23415" y="12729"/>
                  </a:lnTo>
                  <a:lnTo>
                    <a:pt x="3591" y="1285"/>
                  </a:lnTo>
                  <a:lnTo>
                    <a:pt x="1789" y="244"/>
                  </a:lnTo>
                  <a:cubicBezTo>
                    <a:pt x="1502" y="79"/>
                    <a:pt x="1230" y="0"/>
                    <a:pt x="990" y="0"/>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4"/>
            <p:cNvSpPr/>
            <p:nvPr/>
          </p:nvSpPr>
          <p:spPr>
            <a:xfrm>
              <a:off x="5083225" y="2261225"/>
              <a:ext cx="90175" cy="240150"/>
            </a:xfrm>
            <a:custGeom>
              <a:rect b="b" l="l" r="r" t="t"/>
              <a:pathLst>
                <a:path extrusionOk="0" h="9606" w="3607">
                  <a:moveTo>
                    <a:pt x="41" y="0"/>
                  </a:moveTo>
                  <a:lnTo>
                    <a:pt x="26" y="5605"/>
                  </a:lnTo>
                  <a:cubicBezTo>
                    <a:pt x="25" y="5848"/>
                    <a:pt x="17" y="6084"/>
                    <a:pt x="1" y="6314"/>
                  </a:cubicBezTo>
                  <a:lnTo>
                    <a:pt x="1804" y="7354"/>
                  </a:lnTo>
                  <a:cubicBezTo>
                    <a:pt x="2557" y="7789"/>
                    <a:pt x="3198" y="8697"/>
                    <a:pt x="3456" y="9605"/>
                  </a:cubicBezTo>
                  <a:cubicBezTo>
                    <a:pt x="3542" y="8960"/>
                    <a:pt x="3586" y="8310"/>
                    <a:pt x="3586" y="7660"/>
                  </a:cubicBezTo>
                  <a:lnTo>
                    <a:pt x="3607" y="10"/>
                  </a:lnTo>
                  <a:lnTo>
                    <a:pt x="3607" y="10"/>
                  </a:lnTo>
                  <a:cubicBezTo>
                    <a:pt x="3604" y="811"/>
                    <a:pt x="3204" y="1273"/>
                    <a:pt x="2621" y="1273"/>
                  </a:cubicBezTo>
                  <a:cubicBezTo>
                    <a:pt x="2380" y="1273"/>
                    <a:pt x="2109" y="1194"/>
                    <a:pt x="1821" y="1028"/>
                  </a:cubicBezTo>
                  <a:lnTo>
                    <a:pt x="41" y="0"/>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24"/>
            <p:cNvSpPr/>
            <p:nvPr/>
          </p:nvSpPr>
          <p:spPr>
            <a:xfrm>
              <a:off x="4498625" y="1840400"/>
              <a:ext cx="674875" cy="452650"/>
            </a:xfrm>
            <a:custGeom>
              <a:rect b="b" l="l" r="r" t="t"/>
              <a:pathLst>
                <a:path extrusionOk="0" h="18106" w="26995">
                  <a:moveTo>
                    <a:pt x="989" y="1"/>
                  </a:moveTo>
                  <a:cubicBezTo>
                    <a:pt x="406" y="1"/>
                    <a:pt x="6" y="462"/>
                    <a:pt x="3" y="1263"/>
                  </a:cubicBezTo>
                  <a:cubicBezTo>
                    <a:pt x="0" y="2394"/>
                    <a:pt x="794" y="3767"/>
                    <a:pt x="1778" y="4336"/>
                  </a:cubicBezTo>
                  <a:lnTo>
                    <a:pt x="3558" y="5363"/>
                  </a:lnTo>
                  <a:lnTo>
                    <a:pt x="23425" y="16833"/>
                  </a:lnTo>
                  <a:lnTo>
                    <a:pt x="25205" y="17861"/>
                  </a:lnTo>
                  <a:cubicBezTo>
                    <a:pt x="25493" y="18027"/>
                    <a:pt x="25765" y="18106"/>
                    <a:pt x="26006" y="18106"/>
                  </a:cubicBezTo>
                  <a:cubicBezTo>
                    <a:pt x="26589" y="18106"/>
                    <a:pt x="26988" y="17644"/>
                    <a:pt x="26991" y="16843"/>
                  </a:cubicBezTo>
                  <a:cubicBezTo>
                    <a:pt x="26994" y="15714"/>
                    <a:pt x="26202" y="14338"/>
                    <a:pt x="25217" y="13770"/>
                  </a:cubicBezTo>
                  <a:lnTo>
                    <a:pt x="23438" y="12743"/>
                  </a:lnTo>
                  <a:lnTo>
                    <a:pt x="3570" y="1273"/>
                  </a:lnTo>
                  <a:lnTo>
                    <a:pt x="1790" y="246"/>
                  </a:lnTo>
                  <a:cubicBezTo>
                    <a:pt x="1502" y="79"/>
                    <a:pt x="1230" y="1"/>
                    <a:pt x="989" y="1"/>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24"/>
            <p:cNvSpPr/>
            <p:nvPr/>
          </p:nvSpPr>
          <p:spPr>
            <a:xfrm>
              <a:off x="5084525" y="2022550"/>
              <a:ext cx="89425" cy="238950"/>
            </a:xfrm>
            <a:custGeom>
              <a:rect b="b" l="l" r="r" t="t"/>
              <a:pathLst>
                <a:path extrusionOk="0" h="9558" w="3577">
                  <a:moveTo>
                    <a:pt x="1001" y="1"/>
                  </a:moveTo>
                  <a:cubicBezTo>
                    <a:pt x="418" y="1"/>
                    <a:pt x="15" y="462"/>
                    <a:pt x="13" y="1262"/>
                  </a:cubicBezTo>
                  <a:lnTo>
                    <a:pt x="1" y="5456"/>
                  </a:lnTo>
                  <a:lnTo>
                    <a:pt x="1781" y="6484"/>
                  </a:lnTo>
                  <a:cubicBezTo>
                    <a:pt x="2766" y="7052"/>
                    <a:pt x="3558" y="8428"/>
                    <a:pt x="3555" y="9557"/>
                  </a:cubicBezTo>
                  <a:lnTo>
                    <a:pt x="3573" y="3318"/>
                  </a:lnTo>
                  <a:cubicBezTo>
                    <a:pt x="3576" y="2188"/>
                    <a:pt x="2783" y="812"/>
                    <a:pt x="1798" y="245"/>
                  </a:cubicBezTo>
                  <a:cubicBezTo>
                    <a:pt x="1512" y="79"/>
                    <a:pt x="1241" y="1"/>
                    <a:pt x="1001"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24"/>
            <p:cNvSpPr/>
            <p:nvPr/>
          </p:nvSpPr>
          <p:spPr>
            <a:xfrm>
              <a:off x="4498125" y="1871950"/>
              <a:ext cx="89575" cy="261050"/>
            </a:xfrm>
            <a:custGeom>
              <a:rect b="b" l="l" r="r" t="t"/>
              <a:pathLst>
                <a:path extrusionOk="0" h="10442" w="3583">
                  <a:moveTo>
                    <a:pt x="23" y="1"/>
                  </a:moveTo>
                  <a:cubicBezTo>
                    <a:pt x="23" y="1"/>
                    <a:pt x="23" y="1"/>
                    <a:pt x="23" y="2"/>
                  </a:cubicBezTo>
                  <a:lnTo>
                    <a:pt x="23" y="2"/>
                  </a:lnTo>
                  <a:lnTo>
                    <a:pt x="23" y="1"/>
                  </a:lnTo>
                  <a:close/>
                  <a:moveTo>
                    <a:pt x="23" y="2"/>
                  </a:moveTo>
                  <a:lnTo>
                    <a:pt x="2" y="7651"/>
                  </a:lnTo>
                  <a:cubicBezTo>
                    <a:pt x="1" y="8348"/>
                    <a:pt x="40" y="9045"/>
                    <a:pt x="120" y="9738"/>
                  </a:cubicBezTo>
                  <a:cubicBezTo>
                    <a:pt x="282" y="9362"/>
                    <a:pt x="590" y="9156"/>
                    <a:pt x="980" y="9156"/>
                  </a:cubicBezTo>
                  <a:cubicBezTo>
                    <a:pt x="1221" y="9156"/>
                    <a:pt x="1493" y="9234"/>
                    <a:pt x="1780" y="9400"/>
                  </a:cubicBezTo>
                  <a:lnTo>
                    <a:pt x="3582" y="10441"/>
                  </a:lnTo>
                  <a:cubicBezTo>
                    <a:pt x="3568" y="10194"/>
                    <a:pt x="3561" y="9949"/>
                    <a:pt x="3562" y="9706"/>
                  </a:cubicBezTo>
                  <a:lnTo>
                    <a:pt x="3578" y="4101"/>
                  </a:lnTo>
                  <a:lnTo>
                    <a:pt x="1797" y="3074"/>
                  </a:lnTo>
                  <a:cubicBezTo>
                    <a:pt x="814" y="2505"/>
                    <a:pt x="21" y="1132"/>
                    <a:pt x="23" y="2"/>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4"/>
            <p:cNvSpPr/>
            <p:nvPr/>
          </p:nvSpPr>
          <p:spPr>
            <a:xfrm>
              <a:off x="4598325" y="3761825"/>
              <a:ext cx="108125" cy="139925"/>
            </a:xfrm>
            <a:custGeom>
              <a:rect b="b" l="l" r="r" t="t"/>
              <a:pathLst>
                <a:path extrusionOk="0" h="5597" w="4325">
                  <a:moveTo>
                    <a:pt x="9" y="1"/>
                  </a:moveTo>
                  <a:lnTo>
                    <a:pt x="0" y="3105"/>
                  </a:lnTo>
                  <a:lnTo>
                    <a:pt x="4315" y="5596"/>
                  </a:lnTo>
                  <a:lnTo>
                    <a:pt x="4324" y="2493"/>
                  </a:lnTo>
                  <a:lnTo>
                    <a:pt x="9"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4"/>
            <p:cNvSpPr/>
            <p:nvPr/>
          </p:nvSpPr>
          <p:spPr>
            <a:xfrm>
              <a:off x="4508750" y="3539325"/>
              <a:ext cx="288250" cy="243750"/>
            </a:xfrm>
            <a:custGeom>
              <a:rect b="b" l="l" r="r" t="t"/>
              <a:pathLst>
                <a:path extrusionOk="0" h="9750" w="11530">
                  <a:moveTo>
                    <a:pt x="9" y="1"/>
                  </a:moveTo>
                  <a:lnTo>
                    <a:pt x="1" y="3098"/>
                  </a:lnTo>
                  <a:lnTo>
                    <a:pt x="11521" y="9749"/>
                  </a:lnTo>
                  <a:lnTo>
                    <a:pt x="11529" y="6653"/>
                  </a:lnTo>
                  <a:lnTo>
                    <a:pt x="9"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4"/>
            <p:cNvSpPr/>
            <p:nvPr/>
          </p:nvSpPr>
          <p:spPr>
            <a:xfrm>
              <a:off x="4762425" y="3856575"/>
              <a:ext cx="342350" cy="275150"/>
            </a:xfrm>
            <a:custGeom>
              <a:rect b="b" l="l" r="r" t="t"/>
              <a:pathLst>
                <a:path extrusionOk="0" h="11006" w="13694">
                  <a:moveTo>
                    <a:pt x="10" y="0"/>
                  </a:moveTo>
                  <a:lnTo>
                    <a:pt x="1" y="3105"/>
                  </a:lnTo>
                  <a:lnTo>
                    <a:pt x="13685" y="11006"/>
                  </a:lnTo>
                  <a:lnTo>
                    <a:pt x="13694" y="7901"/>
                  </a:lnTo>
                  <a:lnTo>
                    <a:pt x="10" y="0"/>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4"/>
            <p:cNvSpPr/>
            <p:nvPr/>
          </p:nvSpPr>
          <p:spPr>
            <a:xfrm>
              <a:off x="4852975" y="3738050"/>
              <a:ext cx="252300" cy="223000"/>
            </a:xfrm>
            <a:custGeom>
              <a:rect b="b" l="l" r="r" t="t"/>
              <a:pathLst>
                <a:path extrusionOk="0" h="8920" w="10092">
                  <a:moveTo>
                    <a:pt x="9" y="1"/>
                  </a:moveTo>
                  <a:lnTo>
                    <a:pt x="0" y="3099"/>
                  </a:lnTo>
                  <a:lnTo>
                    <a:pt x="10082" y="8919"/>
                  </a:lnTo>
                  <a:lnTo>
                    <a:pt x="10091" y="5822"/>
                  </a:lnTo>
                  <a:lnTo>
                    <a:pt x="9"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97" name="Google Shape;597;p24"/>
          <p:cNvPicPr preferRelativeResize="0"/>
          <p:nvPr/>
        </p:nvPicPr>
        <p:blipFill>
          <a:blip r:embed="rId4">
            <a:alphaModFix/>
          </a:blip>
          <a:stretch>
            <a:fillRect/>
          </a:stretch>
        </p:blipFill>
        <p:spPr>
          <a:xfrm>
            <a:off x="3419185" y="8612681"/>
            <a:ext cx="914750" cy="725067"/>
          </a:xfrm>
          <a:prstGeom prst="rect">
            <a:avLst/>
          </a:prstGeom>
          <a:noFill/>
          <a:ln>
            <a:noFill/>
          </a:ln>
        </p:spPr>
      </p:pic>
      <p:sp>
        <p:nvSpPr>
          <p:cNvPr id="598" name="Google Shape;598;p24"/>
          <p:cNvSpPr txBox="1"/>
          <p:nvPr/>
        </p:nvSpPr>
        <p:spPr>
          <a:xfrm>
            <a:off x="3340025" y="7113900"/>
            <a:ext cx="1238700" cy="61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666666"/>
                </a:solidFill>
                <a:highlight>
                  <a:srgbClr val="B7B7B7"/>
                </a:highlight>
                <a:latin typeface="Mada"/>
                <a:ea typeface="Mada"/>
                <a:cs typeface="Mada"/>
                <a:sym typeface="Mada"/>
              </a:rPr>
              <a:t>EXTRA Picture</a:t>
            </a:r>
            <a:endParaRPr>
              <a:solidFill>
                <a:srgbClr val="666666"/>
              </a:solidFill>
              <a:highlight>
                <a:srgbClr val="B7B7B7"/>
              </a:highlight>
            </a:endParaRPr>
          </a:p>
        </p:txBody>
      </p:sp>
      <p:sp>
        <p:nvSpPr>
          <p:cNvPr id="599" name="Google Shape;599;p24"/>
          <p:cNvSpPr txBox="1"/>
          <p:nvPr/>
        </p:nvSpPr>
        <p:spPr>
          <a:xfrm>
            <a:off x="707441" y="1574850"/>
            <a:ext cx="4882500" cy="1801200"/>
          </a:xfrm>
          <a:prstGeom prst="rect">
            <a:avLst/>
          </a:prstGeom>
          <a:noFill/>
          <a:ln>
            <a:noFill/>
          </a:ln>
        </p:spPr>
        <p:txBody>
          <a:bodyPr anchorCtr="0" anchor="t" bIns="91425" lIns="91425" spcFirstLastPara="1" rIns="91425" wrap="square" tIns="91425">
            <a:noAutofit/>
          </a:bodyPr>
          <a:lstStyle/>
          <a:p>
            <a:pPr indent="-149225" lvl="0" marL="269999" rtl="0" algn="l">
              <a:lnSpc>
                <a:spcPct val="125000"/>
              </a:lnSpc>
              <a:spcBef>
                <a:spcPts val="0"/>
              </a:spcBef>
              <a:spcAft>
                <a:spcPts val="0"/>
              </a:spcAft>
              <a:buClr>
                <a:srgbClr val="000000"/>
              </a:buClr>
              <a:buSzPts val="1000"/>
              <a:buFont typeface="Mada"/>
              <a:buChar char="●"/>
            </a:pPr>
            <a:r>
              <a:rPr lang="en-GB" sz="1100">
                <a:latin typeface="Mada"/>
                <a:ea typeface="Mada"/>
                <a:cs typeface="Mada"/>
                <a:sym typeface="Mada"/>
              </a:rPr>
              <a:t>U</a:t>
            </a:r>
            <a:r>
              <a:rPr lang="en-GB" sz="1200">
                <a:solidFill>
                  <a:schemeClr val="dk1"/>
                </a:solidFill>
                <a:latin typeface="Mada"/>
                <a:ea typeface="Mada"/>
                <a:cs typeface="Mada"/>
                <a:sym typeface="Mada"/>
              </a:rPr>
              <a:t>sually detected postnatally due to </a:t>
            </a:r>
            <a:r>
              <a:rPr b="1" lang="en-GB" sz="1200">
                <a:solidFill>
                  <a:schemeClr val="dk1"/>
                </a:solidFill>
                <a:latin typeface="Mada"/>
                <a:ea typeface="Mada"/>
                <a:cs typeface="Mada"/>
                <a:sym typeface="Mada"/>
              </a:rPr>
              <a:t>umbilical drainage </a:t>
            </a:r>
            <a:r>
              <a:rPr lang="en-GB" sz="1200">
                <a:solidFill>
                  <a:srgbClr val="6AA84F"/>
                </a:solidFill>
                <a:latin typeface="Mada"/>
                <a:ea typeface="Mada"/>
                <a:cs typeface="Mada"/>
                <a:sym typeface="Mada"/>
              </a:rPr>
              <a:t>mother complain of wet umbilicus</a:t>
            </a:r>
            <a:endParaRPr sz="1100">
              <a:latin typeface="Mada"/>
              <a:ea typeface="Mada"/>
              <a:cs typeface="Mada"/>
              <a:sym typeface="Mada"/>
            </a:endParaRPr>
          </a:p>
          <a:p>
            <a:pPr indent="-149225" lvl="0" marL="269999" rtl="0" algn="l">
              <a:lnSpc>
                <a:spcPct val="125000"/>
              </a:lnSpc>
              <a:spcBef>
                <a:spcPts val="0"/>
              </a:spcBef>
              <a:spcAft>
                <a:spcPts val="0"/>
              </a:spcAft>
              <a:buClr>
                <a:srgbClr val="000000"/>
              </a:buClr>
              <a:buSzPts val="1000"/>
              <a:buFont typeface="Mada"/>
              <a:buChar char="●"/>
            </a:pPr>
            <a:r>
              <a:rPr lang="en-GB" sz="1200">
                <a:solidFill>
                  <a:srgbClr val="1C4588"/>
                </a:solidFill>
                <a:latin typeface="Mada"/>
                <a:ea typeface="Mada"/>
                <a:cs typeface="Mada"/>
                <a:sym typeface="Mada"/>
              </a:rPr>
              <a:t>The urachus runs from the apex of the bladder to the umbilicus. It is normally obliterated at birth</a:t>
            </a:r>
            <a:r>
              <a:rPr lang="en-GB" sz="1200">
                <a:solidFill>
                  <a:srgbClr val="6AA84F"/>
                </a:solidFill>
                <a:latin typeface="Mada"/>
                <a:ea typeface="Mada"/>
                <a:cs typeface="Mada"/>
                <a:sym typeface="Mada"/>
              </a:rPr>
              <a:t> - closed at its end- </a:t>
            </a:r>
            <a:r>
              <a:rPr lang="en-GB" sz="1200">
                <a:solidFill>
                  <a:srgbClr val="1C4588"/>
                </a:solidFill>
                <a:latin typeface="Mada"/>
                <a:ea typeface="Mada"/>
                <a:cs typeface="Mada"/>
                <a:sym typeface="Mada"/>
              </a:rPr>
              <a:t> but may give rise to </a:t>
            </a:r>
            <a:r>
              <a:rPr b="1" lang="en-GB" sz="1200">
                <a:solidFill>
                  <a:srgbClr val="1C4588"/>
                </a:solidFill>
                <a:latin typeface="Mada"/>
                <a:ea typeface="Mada"/>
                <a:cs typeface="Mada"/>
                <a:sym typeface="Mada"/>
              </a:rPr>
              <a:t>cysts</a:t>
            </a:r>
            <a:r>
              <a:rPr lang="en-GB" sz="1200">
                <a:solidFill>
                  <a:srgbClr val="1C4588"/>
                </a:solidFill>
                <a:latin typeface="Mada"/>
                <a:ea typeface="Mada"/>
                <a:cs typeface="Mada"/>
                <a:sym typeface="Mada"/>
              </a:rPr>
              <a:t>, a urinary </a:t>
            </a:r>
            <a:r>
              <a:rPr b="1" lang="en-GB" sz="1200">
                <a:solidFill>
                  <a:srgbClr val="1C4588"/>
                </a:solidFill>
                <a:latin typeface="Mada"/>
                <a:ea typeface="Mada"/>
                <a:cs typeface="Mada"/>
                <a:sym typeface="Mada"/>
              </a:rPr>
              <a:t>fistula</a:t>
            </a:r>
            <a:r>
              <a:rPr lang="en-GB" sz="1200">
                <a:solidFill>
                  <a:srgbClr val="1C4588"/>
                </a:solidFill>
                <a:latin typeface="Mada"/>
                <a:ea typeface="Mada"/>
                <a:cs typeface="Mada"/>
                <a:sym typeface="Mada"/>
              </a:rPr>
              <a:t>, or a discharging umbilical </a:t>
            </a:r>
            <a:r>
              <a:rPr b="1" lang="en-GB" sz="1200">
                <a:solidFill>
                  <a:srgbClr val="1C4588"/>
                </a:solidFill>
                <a:latin typeface="Mada"/>
                <a:ea typeface="Mada"/>
                <a:cs typeface="Mada"/>
                <a:sym typeface="Mada"/>
              </a:rPr>
              <a:t>sinus</a:t>
            </a:r>
            <a:r>
              <a:rPr lang="en-GB" sz="1200">
                <a:solidFill>
                  <a:srgbClr val="1C4588"/>
                </a:solidFill>
                <a:latin typeface="Mada"/>
                <a:ea typeface="Mada"/>
                <a:cs typeface="Mada"/>
                <a:sym typeface="Mada"/>
              </a:rPr>
              <a:t> if parts of it remain patent. Symptomatic remnants require excision.</a:t>
            </a:r>
            <a:endParaRPr sz="1100">
              <a:solidFill>
                <a:srgbClr val="6AA84F"/>
              </a:solidFill>
              <a:latin typeface="Mada"/>
              <a:ea typeface="Mada"/>
              <a:cs typeface="Mada"/>
              <a:sym typeface="Mada"/>
            </a:endParaRPr>
          </a:p>
          <a:p>
            <a:pPr indent="-149225" lvl="0" marL="269999" rtl="0" algn="l">
              <a:lnSpc>
                <a:spcPct val="125000"/>
              </a:lnSpc>
              <a:spcBef>
                <a:spcPts val="0"/>
              </a:spcBef>
              <a:spcAft>
                <a:spcPts val="0"/>
              </a:spcAft>
              <a:buClr>
                <a:srgbClr val="000000"/>
              </a:buClr>
              <a:buSzPts val="1000"/>
              <a:buFont typeface="Mada"/>
              <a:buChar char="●"/>
            </a:pPr>
            <a:r>
              <a:rPr lang="en-GB" sz="1100">
                <a:solidFill>
                  <a:srgbClr val="6AA84F"/>
                </a:solidFill>
                <a:latin typeface="Mada"/>
                <a:ea typeface="Mada"/>
                <a:cs typeface="Mada"/>
                <a:sym typeface="Mada"/>
              </a:rPr>
              <a:t>The only normal part in this urethra is the distal urethra</a:t>
            </a:r>
            <a:endParaRPr sz="1100">
              <a:solidFill>
                <a:srgbClr val="6AA84F"/>
              </a:solidFill>
              <a:latin typeface="Mada"/>
              <a:ea typeface="Mada"/>
              <a:cs typeface="Mada"/>
              <a:sym typeface="Mada"/>
            </a:endParaRPr>
          </a:p>
          <a:p>
            <a:pPr indent="-155575" lvl="0" marL="269999" rtl="0" algn="l">
              <a:lnSpc>
                <a:spcPct val="125000"/>
              </a:lnSpc>
              <a:spcBef>
                <a:spcPts val="0"/>
              </a:spcBef>
              <a:spcAft>
                <a:spcPts val="0"/>
              </a:spcAft>
              <a:buClr>
                <a:srgbClr val="000000"/>
              </a:buClr>
              <a:buSzPts val="1100"/>
              <a:buFont typeface="Mada"/>
              <a:buChar char="●"/>
            </a:pPr>
            <a:r>
              <a:rPr lang="en-GB" sz="1100">
                <a:latin typeface="Mada"/>
                <a:ea typeface="Mada"/>
                <a:cs typeface="Mada"/>
                <a:sym typeface="Mada"/>
              </a:rPr>
              <a:t>Imaging possibilities include ultrasound, CT, and VCUG.</a:t>
            </a:r>
            <a:endParaRPr sz="1100">
              <a:latin typeface="Mada"/>
              <a:ea typeface="Mada"/>
              <a:cs typeface="Mada"/>
              <a:sym typeface="Mada"/>
            </a:endParaRPr>
          </a:p>
        </p:txBody>
      </p:sp>
      <p:pic>
        <p:nvPicPr>
          <p:cNvPr id="600" name="Google Shape;600;p24"/>
          <p:cNvPicPr preferRelativeResize="0"/>
          <p:nvPr/>
        </p:nvPicPr>
        <p:blipFill>
          <a:blip r:embed="rId5">
            <a:alphaModFix/>
          </a:blip>
          <a:stretch>
            <a:fillRect/>
          </a:stretch>
        </p:blipFill>
        <p:spPr>
          <a:xfrm>
            <a:off x="5486675" y="1498950"/>
            <a:ext cx="1111334" cy="975549"/>
          </a:xfrm>
          <a:prstGeom prst="rect">
            <a:avLst/>
          </a:prstGeom>
          <a:noFill/>
          <a:ln cap="flat" cmpd="sng" w="9525">
            <a:solidFill>
              <a:srgbClr val="000000"/>
            </a:solidFill>
            <a:prstDash val="solid"/>
            <a:round/>
            <a:headEnd len="sm" w="sm" type="none"/>
            <a:tailEnd len="sm" w="sm" type="none"/>
          </a:ln>
        </p:spPr>
      </p:pic>
      <p:pic>
        <p:nvPicPr>
          <p:cNvPr id="601" name="Google Shape;601;p24"/>
          <p:cNvPicPr preferRelativeResize="0"/>
          <p:nvPr/>
        </p:nvPicPr>
        <p:blipFill>
          <a:blip r:embed="rId6">
            <a:alphaModFix/>
          </a:blip>
          <a:stretch>
            <a:fillRect/>
          </a:stretch>
        </p:blipFill>
        <p:spPr>
          <a:xfrm>
            <a:off x="5589350" y="2565775"/>
            <a:ext cx="1238701" cy="1131187"/>
          </a:xfrm>
          <a:prstGeom prst="rect">
            <a:avLst/>
          </a:prstGeom>
          <a:noFill/>
          <a:ln cap="flat" cmpd="sng" w="9525">
            <a:solidFill>
              <a:srgbClr val="000000"/>
            </a:solidFill>
            <a:prstDash val="solid"/>
            <a:round/>
            <a:headEnd len="sm" w="sm" type="none"/>
            <a:tailEnd len="sm" w="sm" type="none"/>
          </a:ln>
        </p:spPr>
      </p:pic>
      <p:sp>
        <p:nvSpPr>
          <p:cNvPr id="602" name="Google Shape;602;p24"/>
          <p:cNvSpPr txBox="1"/>
          <p:nvPr/>
        </p:nvSpPr>
        <p:spPr>
          <a:xfrm>
            <a:off x="5346949" y="7335850"/>
            <a:ext cx="2137200" cy="2005500"/>
          </a:xfrm>
          <a:prstGeom prst="rect">
            <a:avLst/>
          </a:prstGeom>
          <a:noFill/>
          <a:ln>
            <a:noFill/>
          </a:ln>
        </p:spPr>
        <p:txBody>
          <a:bodyPr anchorCtr="0" anchor="t" bIns="91425" lIns="91425" spcFirstLastPara="1" rIns="91425" wrap="square" tIns="91425">
            <a:noAutofit/>
          </a:bodyPr>
          <a:lstStyle/>
          <a:p>
            <a:pPr indent="-149225" lvl="0" marL="269999" rtl="0" algn="l">
              <a:lnSpc>
                <a:spcPct val="125000"/>
              </a:lnSpc>
              <a:spcBef>
                <a:spcPts val="0"/>
              </a:spcBef>
              <a:spcAft>
                <a:spcPts val="0"/>
              </a:spcAft>
              <a:buClr>
                <a:srgbClr val="000000"/>
              </a:buClr>
              <a:buSzPts val="1000"/>
              <a:buFont typeface="Mada"/>
              <a:buChar char="●"/>
            </a:pPr>
            <a:r>
              <a:rPr b="1" lang="en-GB" sz="1200">
                <a:latin typeface="Mada"/>
                <a:ea typeface="Mada"/>
                <a:cs typeface="Mada"/>
                <a:sym typeface="Mada"/>
              </a:rPr>
              <a:t>Secondary</a:t>
            </a:r>
            <a:r>
              <a:rPr b="1" lang="en-GB" sz="1200">
                <a:solidFill>
                  <a:schemeClr val="dk1"/>
                </a:solidFill>
                <a:latin typeface="Mada"/>
                <a:ea typeface="Mada"/>
                <a:cs typeface="Mada"/>
                <a:sym typeface="Mada"/>
              </a:rPr>
              <a:t> Paraureteral Diverticula: </a:t>
            </a:r>
            <a:r>
              <a:rPr lang="en-GB" sz="1200">
                <a:solidFill>
                  <a:schemeClr val="dk1"/>
                </a:solidFill>
                <a:latin typeface="Mada"/>
                <a:ea typeface="Mada"/>
                <a:cs typeface="Mada"/>
                <a:sym typeface="Mada"/>
              </a:rPr>
              <a:t>Are acquired and develop due to existing infravesical obstruction. </a:t>
            </a:r>
            <a:r>
              <a:rPr lang="en-GB" sz="1200">
                <a:solidFill>
                  <a:srgbClr val="1C4588"/>
                </a:solidFill>
                <a:latin typeface="Mada"/>
                <a:ea typeface="Mada"/>
                <a:cs typeface="Mada"/>
                <a:sym typeface="Mada"/>
              </a:rPr>
              <a:t>Usually due to chronic retention.</a:t>
            </a:r>
            <a:endParaRPr sz="1100">
              <a:latin typeface="Mada"/>
              <a:ea typeface="Mada"/>
              <a:cs typeface="Mada"/>
              <a:sym typeface="Mada"/>
            </a:endParaRPr>
          </a:p>
        </p:txBody>
      </p:sp>
      <p:sp>
        <p:nvSpPr>
          <p:cNvPr id="603" name="Google Shape;603;p24"/>
          <p:cNvSpPr txBox="1"/>
          <p:nvPr/>
        </p:nvSpPr>
        <p:spPr>
          <a:xfrm>
            <a:off x="0" y="7176300"/>
            <a:ext cx="2244900" cy="2005500"/>
          </a:xfrm>
          <a:prstGeom prst="rect">
            <a:avLst/>
          </a:prstGeom>
          <a:noFill/>
          <a:ln>
            <a:noFill/>
          </a:ln>
        </p:spPr>
        <p:txBody>
          <a:bodyPr anchorCtr="0" anchor="t" bIns="91425" lIns="91425" spcFirstLastPara="1" rIns="91425" wrap="square" tIns="91425">
            <a:noAutofit/>
          </a:bodyPr>
          <a:lstStyle/>
          <a:p>
            <a:pPr indent="-149225" lvl="0" marL="269999" rtl="0" algn="l">
              <a:lnSpc>
                <a:spcPct val="125000"/>
              </a:lnSpc>
              <a:spcBef>
                <a:spcPts val="0"/>
              </a:spcBef>
              <a:spcAft>
                <a:spcPts val="0"/>
              </a:spcAft>
              <a:buClr>
                <a:srgbClr val="000000"/>
              </a:buClr>
              <a:buSzPts val="1000"/>
              <a:buFont typeface="Mada"/>
              <a:buChar char="●"/>
            </a:pPr>
            <a:r>
              <a:rPr b="1" lang="en-GB" sz="1200">
                <a:latin typeface="Mada"/>
                <a:ea typeface="Mada"/>
                <a:cs typeface="Mada"/>
                <a:sym typeface="Mada"/>
              </a:rPr>
              <a:t>P</a:t>
            </a:r>
            <a:r>
              <a:rPr b="1" lang="en-GB" sz="1200">
                <a:solidFill>
                  <a:schemeClr val="dk1"/>
                </a:solidFill>
                <a:latin typeface="Mada"/>
                <a:ea typeface="Mada"/>
                <a:cs typeface="Mada"/>
                <a:sym typeface="Mada"/>
              </a:rPr>
              <a:t>rimary Diverticula: </a:t>
            </a:r>
            <a:r>
              <a:rPr lang="en-GB" sz="1200">
                <a:solidFill>
                  <a:schemeClr val="dk1"/>
                </a:solidFill>
                <a:latin typeface="Mada"/>
                <a:ea typeface="Mada"/>
                <a:cs typeface="Mada"/>
                <a:sym typeface="Mada"/>
              </a:rPr>
              <a:t>Arises as a localized herniation of bladder mucosa at the ureteral hiatus &amp; are most likely caused by a </a:t>
            </a:r>
            <a:r>
              <a:rPr b="1" lang="en-GB" sz="1200">
                <a:solidFill>
                  <a:schemeClr val="dk1"/>
                </a:solidFill>
                <a:latin typeface="Mada"/>
                <a:ea typeface="Mada"/>
                <a:cs typeface="Mada"/>
                <a:sym typeface="Mada"/>
              </a:rPr>
              <a:t>congenitally</a:t>
            </a:r>
            <a:r>
              <a:rPr lang="en-GB" sz="1200">
                <a:solidFill>
                  <a:schemeClr val="dk1"/>
                </a:solidFill>
                <a:latin typeface="Mada"/>
                <a:ea typeface="Mada"/>
                <a:cs typeface="Mada"/>
                <a:sym typeface="Mada"/>
              </a:rPr>
              <a:t> deficient bladder wall </a:t>
            </a:r>
            <a:r>
              <a:rPr lang="en-GB" sz="1200">
                <a:solidFill>
                  <a:srgbClr val="6AA84F"/>
                </a:solidFill>
                <a:latin typeface="Mada"/>
                <a:ea typeface="Mada"/>
                <a:cs typeface="Mada"/>
                <a:sym typeface="Mada"/>
              </a:rPr>
              <a:t>“weak wall = forming a sac”. </a:t>
            </a:r>
            <a:endParaRPr b="1" sz="1200">
              <a:latin typeface="Mada"/>
              <a:ea typeface="Mada"/>
              <a:cs typeface="Mada"/>
              <a:sym typeface="Mada"/>
            </a:endParaRPr>
          </a:p>
        </p:txBody>
      </p:sp>
      <p:sp>
        <p:nvSpPr>
          <p:cNvPr id="604" name="Google Shape;604;p24"/>
          <p:cNvSpPr txBox="1"/>
          <p:nvPr/>
        </p:nvSpPr>
        <p:spPr>
          <a:xfrm>
            <a:off x="1945550" y="9339675"/>
            <a:ext cx="4882500" cy="1249200"/>
          </a:xfrm>
          <a:prstGeom prst="rect">
            <a:avLst/>
          </a:prstGeom>
          <a:noFill/>
          <a:ln>
            <a:noFill/>
          </a:ln>
        </p:spPr>
        <p:txBody>
          <a:bodyPr anchorCtr="0" anchor="t" bIns="91425" lIns="91425" spcFirstLastPara="1" rIns="91425" wrap="square" tIns="91425">
            <a:noAutofit/>
          </a:bodyPr>
          <a:lstStyle/>
          <a:p>
            <a:pPr indent="-149225" lvl="0" marL="269999" rtl="0" algn="l">
              <a:lnSpc>
                <a:spcPct val="125000"/>
              </a:lnSpc>
              <a:spcBef>
                <a:spcPts val="0"/>
              </a:spcBef>
              <a:spcAft>
                <a:spcPts val="0"/>
              </a:spcAft>
              <a:buClr>
                <a:srgbClr val="000000"/>
              </a:buClr>
              <a:buSzPts val="1000"/>
              <a:buFont typeface="Mada"/>
              <a:buChar char="●"/>
            </a:pPr>
            <a:r>
              <a:rPr lang="en-GB" sz="1200">
                <a:latin typeface="Mada"/>
                <a:ea typeface="Mada"/>
                <a:cs typeface="Mada"/>
                <a:sym typeface="Mada"/>
              </a:rPr>
              <a:t>Bladder</a:t>
            </a:r>
            <a:r>
              <a:rPr lang="en-GB" sz="1200">
                <a:solidFill>
                  <a:schemeClr val="dk1"/>
                </a:solidFill>
                <a:latin typeface="Mada"/>
                <a:ea typeface="Mada"/>
                <a:cs typeface="Mada"/>
                <a:sym typeface="Mada"/>
              </a:rPr>
              <a:t> diverticula can be detected on </a:t>
            </a:r>
            <a:r>
              <a:rPr b="1" lang="en-GB" sz="1200">
                <a:solidFill>
                  <a:schemeClr val="dk1"/>
                </a:solidFill>
                <a:latin typeface="Mada"/>
                <a:ea typeface="Mada"/>
                <a:cs typeface="Mada"/>
                <a:sym typeface="Mada"/>
              </a:rPr>
              <a:t>prenatal ultrasound.</a:t>
            </a:r>
            <a:endParaRPr b="1" sz="1200">
              <a:solidFill>
                <a:schemeClr val="dk1"/>
              </a:solidFill>
              <a:latin typeface="Mada"/>
              <a:ea typeface="Mada"/>
              <a:cs typeface="Mada"/>
              <a:sym typeface="Mada"/>
            </a:endParaRPr>
          </a:p>
          <a:p>
            <a:pPr indent="-161925" lvl="0" marL="269999" rtl="0" algn="l">
              <a:lnSpc>
                <a:spcPct val="12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The gold standard remains VCUG </a:t>
            </a:r>
            <a:r>
              <a:rPr lang="en-GB" sz="1200">
                <a:solidFill>
                  <a:srgbClr val="B7B7B7"/>
                </a:solidFill>
                <a:latin typeface="Mada"/>
                <a:ea typeface="Mada"/>
                <a:cs typeface="Mada"/>
                <a:sym typeface="Mada"/>
              </a:rPr>
              <a:t> </a:t>
            </a:r>
            <a:r>
              <a:rPr lang="en-GB" sz="1200">
                <a:solidFill>
                  <a:schemeClr val="dk1"/>
                </a:solidFill>
                <a:latin typeface="Mada"/>
                <a:ea typeface="Mada"/>
                <a:cs typeface="Mada"/>
                <a:sym typeface="Mada"/>
              </a:rPr>
              <a:t>(Voiding cystourethrogram), which will reveal possible  accompanying VUR</a:t>
            </a:r>
            <a:endParaRPr sz="1200">
              <a:solidFill>
                <a:schemeClr val="dk1"/>
              </a:solidFill>
              <a:latin typeface="Mada"/>
              <a:ea typeface="Mada"/>
              <a:cs typeface="Mada"/>
              <a:sym typeface="Mada"/>
            </a:endParaRPr>
          </a:p>
          <a:p>
            <a:pPr indent="-161925" lvl="0" marL="269999" rtl="0" algn="l">
              <a:lnSpc>
                <a:spcPct val="125000"/>
              </a:lnSpc>
              <a:spcBef>
                <a:spcPts val="0"/>
              </a:spcBef>
              <a:spcAft>
                <a:spcPts val="0"/>
              </a:spcAft>
              <a:buClr>
                <a:schemeClr val="dk1"/>
              </a:buClr>
              <a:buSzPts val="1200"/>
              <a:buFont typeface="Mada"/>
              <a:buChar char="●"/>
            </a:pPr>
            <a:r>
              <a:rPr lang="en-GB" sz="1200">
                <a:solidFill>
                  <a:srgbClr val="6AA84F"/>
                </a:solidFill>
                <a:latin typeface="Mada"/>
                <a:ea typeface="Mada"/>
                <a:cs typeface="Mada"/>
                <a:sym typeface="Mada"/>
              </a:rPr>
              <a:t>We don’t treat unless it’s </a:t>
            </a:r>
            <a:r>
              <a:rPr lang="en-GB" sz="1200">
                <a:solidFill>
                  <a:schemeClr val="dk1"/>
                </a:solidFill>
                <a:latin typeface="Mada"/>
                <a:ea typeface="Mada"/>
                <a:cs typeface="Mada"/>
                <a:sym typeface="Mada"/>
              </a:rPr>
              <a:t>Symptomatic diverticula, Especially in conjunction with VUR </a:t>
            </a:r>
            <a:r>
              <a:rPr lang="en-GB" sz="1200">
                <a:solidFill>
                  <a:srgbClr val="6AA84F"/>
                </a:solidFill>
                <a:latin typeface="Mada"/>
                <a:ea typeface="Mada"/>
                <a:cs typeface="Mada"/>
                <a:sym typeface="Mada"/>
              </a:rPr>
              <a:t>or if it’s very large </a:t>
            </a:r>
            <a:r>
              <a:rPr lang="en-GB" sz="1200">
                <a:solidFill>
                  <a:schemeClr val="dk1"/>
                </a:solidFill>
                <a:latin typeface="Mada"/>
                <a:ea typeface="Mada"/>
                <a:cs typeface="Mada"/>
                <a:sym typeface="Mada"/>
              </a:rPr>
              <a:t>should be </a:t>
            </a:r>
            <a:r>
              <a:rPr b="1" lang="en-GB" sz="1200">
                <a:solidFill>
                  <a:schemeClr val="dk1"/>
                </a:solidFill>
                <a:latin typeface="Mada"/>
                <a:ea typeface="Mada"/>
                <a:cs typeface="Mada"/>
                <a:sym typeface="Mada"/>
              </a:rPr>
              <a:t>treated surgically</a:t>
            </a:r>
            <a:endParaRPr sz="1200">
              <a:solidFill>
                <a:schemeClr val="dk1"/>
              </a:solidFill>
              <a:latin typeface="Mada"/>
              <a:ea typeface="Mada"/>
              <a:cs typeface="Mada"/>
              <a:sym typeface="Mad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25"/>
          <p:cNvSpPr/>
          <p:nvPr/>
        </p:nvSpPr>
        <p:spPr>
          <a:xfrm rot="10800000">
            <a:off x="63" y="0"/>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0" name="Google Shape;610;p25"/>
          <p:cNvGrpSpPr/>
          <p:nvPr/>
        </p:nvGrpSpPr>
        <p:grpSpPr>
          <a:xfrm>
            <a:off x="280500" y="805381"/>
            <a:ext cx="467181" cy="476434"/>
            <a:chOff x="2410712" y="2415450"/>
            <a:chExt cx="312600" cy="312600"/>
          </a:xfrm>
        </p:grpSpPr>
        <p:sp>
          <p:nvSpPr>
            <p:cNvPr id="611" name="Google Shape;611;p25"/>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5"/>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3" name="Google Shape;613;p25"/>
          <p:cNvSpPr txBox="1"/>
          <p:nvPr/>
        </p:nvSpPr>
        <p:spPr>
          <a:xfrm>
            <a:off x="737787" y="831998"/>
            <a:ext cx="47496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Bladder Duplication</a:t>
            </a:r>
            <a:endParaRPr b="1" sz="1800">
              <a:solidFill>
                <a:srgbClr val="006D77"/>
              </a:solidFill>
              <a:highlight>
                <a:srgbClr val="EDF9F9"/>
              </a:highlight>
              <a:latin typeface="Lora"/>
              <a:ea typeface="Lora"/>
              <a:cs typeface="Lora"/>
              <a:sym typeface="Lora"/>
            </a:endParaRPr>
          </a:p>
        </p:txBody>
      </p:sp>
      <p:sp>
        <p:nvSpPr>
          <p:cNvPr id="614" name="Google Shape;614;p25"/>
          <p:cNvSpPr/>
          <p:nvPr/>
        </p:nvSpPr>
        <p:spPr>
          <a:xfrm>
            <a:off x="539525" y="1411476"/>
            <a:ext cx="6559500" cy="2905500"/>
          </a:xfrm>
          <a:prstGeom prst="roundRect">
            <a:avLst>
              <a:gd fmla="val 22613"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t/>
            </a:r>
            <a:endParaRPr/>
          </a:p>
        </p:txBody>
      </p:sp>
      <p:pic>
        <p:nvPicPr>
          <p:cNvPr id="615" name="Google Shape;615;p25"/>
          <p:cNvPicPr preferRelativeResize="0"/>
          <p:nvPr/>
        </p:nvPicPr>
        <p:blipFill>
          <a:blip r:embed="rId3">
            <a:alphaModFix/>
          </a:blip>
          <a:stretch>
            <a:fillRect/>
          </a:stretch>
        </p:blipFill>
        <p:spPr>
          <a:xfrm>
            <a:off x="1078859" y="1797323"/>
            <a:ext cx="1125429" cy="658440"/>
          </a:xfrm>
          <a:prstGeom prst="rect">
            <a:avLst/>
          </a:prstGeom>
          <a:noFill/>
          <a:ln>
            <a:noFill/>
          </a:ln>
        </p:spPr>
      </p:pic>
      <p:sp>
        <p:nvSpPr>
          <p:cNvPr id="616" name="Google Shape;616;p25"/>
          <p:cNvSpPr/>
          <p:nvPr/>
        </p:nvSpPr>
        <p:spPr>
          <a:xfrm>
            <a:off x="1003492" y="1747605"/>
            <a:ext cx="1283700" cy="7680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17" name="Google Shape;617;p25"/>
          <p:cNvGrpSpPr/>
          <p:nvPr/>
        </p:nvGrpSpPr>
        <p:grpSpPr>
          <a:xfrm>
            <a:off x="946516" y="4733612"/>
            <a:ext cx="1283544" cy="1675166"/>
            <a:chOff x="336800" y="4151500"/>
            <a:chExt cx="292000" cy="364650"/>
          </a:xfrm>
        </p:grpSpPr>
        <p:sp>
          <p:nvSpPr>
            <p:cNvPr id="618" name="Google Shape;618;p25"/>
            <p:cNvSpPr/>
            <p:nvPr/>
          </p:nvSpPr>
          <p:spPr>
            <a:xfrm>
              <a:off x="396325" y="4168675"/>
              <a:ext cx="212600" cy="185375"/>
            </a:xfrm>
            <a:custGeom>
              <a:rect b="b" l="l" r="r" t="t"/>
              <a:pathLst>
                <a:path extrusionOk="0" h="7415" w="8504">
                  <a:moveTo>
                    <a:pt x="7261" y="0"/>
                  </a:moveTo>
                  <a:cubicBezTo>
                    <a:pt x="7011" y="0"/>
                    <a:pt x="6746" y="79"/>
                    <a:pt x="6545" y="265"/>
                  </a:cubicBezTo>
                  <a:lnTo>
                    <a:pt x="358" y="5548"/>
                  </a:lnTo>
                  <a:cubicBezTo>
                    <a:pt x="30" y="5813"/>
                    <a:pt x="0" y="6295"/>
                    <a:pt x="265" y="6623"/>
                  </a:cubicBezTo>
                  <a:lnTo>
                    <a:pt x="731" y="7149"/>
                  </a:lnTo>
                  <a:cubicBezTo>
                    <a:pt x="884" y="7321"/>
                    <a:pt x="1090" y="7414"/>
                    <a:pt x="1306" y="7414"/>
                  </a:cubicBezTo>
                  <a:cubicBezTo>
                    <a:pt x="1478" y="7414"/>
                    <a:pt x="1664" y="7354"/>
                    <a:pt x="1802" y="7242"/>
                  </a:cubicBezTo>
                  <a:lnTo>
                    <a:pt x="7992" y="1959"/>
                  </a:lnTo>
                  <a:cubicBezTo>
                    <a:pt x="8459" y="1552"/>
                    <a:pt x="8504" y="855"/>
                    <a:pt x="8101" y="388"/>
                  </a:cubicBezTo>
                  <a:cubicBezTo>
                    <a:pt x="7880" y="123"/>
                    <a:pt x="7571" y="0"/>
                    <a:pt x="7261" y="0"/>
                  </a:cubicBezTo>
                  <a:close/>
                </a:path>
              </a:pathLst>
            </a:custGeom>
            <a:solidFill>
              <a:srgbClr val="FDF2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5"/>
            <p:cNvSpPr/>
            <p:nvPr/>
          </p:nvSpPr>
          <p:spPr>
            <a:xfrm>
              <a:off x="396325" y="4168550"/>
              <a:ext cx="212600" cy="185650"/>
            </a:xfrm>
            <a:custGeom>
              <a:rect b="b" l="l" r="r" t="t"/>
              <a:pathLst>
                <a:path extrusionOk="0" h="7426" w="8504">
                  <a:moveTo>
                    <a:pt x="7262" y="1"/>
                  </a:moveTo>
                  <a:cubicBezTo>
                    <a:pt x="7008" y="1"/>
                    <a:pt x="6753" y="88"/>
                    <a:pt x="6545" y="270"/>
                  </a:cubicBezTo>
                  <a:lnTo>
                    <a:pt x="358" y="5553"/>
                  </a:lnTo>
                  <a:cubicBezTo>
                    <a:pt x="30" y="5818"/>
                    <a:pt x="0" y="6300"/>
                    <a:pt x="265" y="6628"/>
                  </a:cubicBezTo>
                  <a:lnTo>
                    <a:pt x="731" y="7154"/>
                  </a:lnTo>
                  <a:cubicBezTo>
                    <a:pt x="878" y="7335"/>
                    <a:pt x="1090" y="7426"/>
                    <a:pt x="1305" y="7426"/>
                  </a:cubicBezTo>
                  <a:cubicBezTo>
                    <a:pt x="1480" y="7426"/>
                    <a:pt x="1657" y="7366"/>
                    <a:pt x="1802" y="7247"/>
                  </a:cubicBezTo>
                  <a:lnTo>
                    <a:pt x="7992" y="1964"/>
                  </a:lnTo>
                  <a:cubicBezTo>
                    <a:pt x="8459" y="1557"/>
                    <a:pt x="8504" y="860"/>
                    <a:pt x="8101" y="393"/>
                  </a:cubicBezTo>
                  <a:cubicBezTo>
                    <a:pt x="7886" y="135"/>
                    <a:pt x="7575" y="1"/>
                    <a:pt x="7262"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25"/>
            <p:cNvSpPr/>
            <p:nvPr/>
          </p:nvSpPr>
          <p:spPr>
            <a:xfrm>
              <a:off x="400225" y="4180325"/>
              <a:ext cx="197775" cy="172600"/>
            </a:xfrm>
            <a:custGeom>
              <a:rect b="b" l="l" r="r" t="t"/>
              <a:pathLst>
                <a:path extrusionOk="0" h="6904" w="7911">
                  <a:moveTo>
                    <a:pt x="7110" y="1"/>
                  </a:moveTo>
                  <a:cubicBezTo>
                    <a:pt x="6849" y="1"/>
                    <a:pt x="6554" y="110"/>
                    <a:pt x="6295" y="325"/>
                  </a:cubicBezTo>
                  <a:lnTo>
                    <a:pt x="1" y="5720"/>
                  </a:lnTo>
                  <a:lnTo>
                    <a:pt x="1008" y="6903"/>
                  </a:lnTo>
                  <a:lnTo>
                    <a:pt x="7307" y="1523"/>
                  </a:lnTo>
                  <a:cubicBezTo>
                    <a:pt x="7773" y="1120"/>
                    <a:pt x="7911" y="545"/>
                    <a:pt x="7631" y="217"/>
                  </a:cubicBezTo>
                  <a:cubicBezTo>
                    <a:pt x="7506" y="72"/>
                    <a:pt x="7320" y="1"/>
                    <a:pt x="7110"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25"/>
            <p:cNvSpPr/>
            <p:nvPr/>
          </p:nvSpPr>
          <p:spPr>
            <a:xfrm>
              <a:off x="469350" y="4180700"/>
              <a:ext cx="127175" cy="112325"/>
            </a:xfrm>
            <a:custGeom>
              <a:rect b="b" l="l" r="r" t="t"/>
              <a:pathLst>
                <a:path extrusionOk="0" h="4493" w="5087">
                  <a:moveTo>
                    <a:pt x="4300" y="1"/>
                  </a:moveTo>
                  <a:cubicBezTo>
                    <a:pt x="4040" y="1"/>
                    <a:pt x="3744" y="110"/>
                    <a:pt x="3486" y="325"/>
                  </a:cubicBezTo>
                  <a:lnTo>
                    <a:pt x="1" y="3310"/>
                  </a:lnTo>
                  <a:lnTo>
                    <a:pt x="1012" y="4493"/>
                  </a:lnTo>
                  <a:lnTo>
                    <a:pt x="4493" y="1508"/>
                  </a:lnTo>
                  <a:cubicBezTo>
                    <a:pt x="4944" y="1120"/>
                    <a:pt x="5086" y="545"/>
                    <a:pt x="4821" y="217"/>
                  </a:cubicBezTo>
                  <a:cubicBezTo>
                    <a:pt x="4696" y="72"/>
                    <a:pt x="4510" y="1"/>
                    <a:pt x="4300" y="1"/>
                  </a:cubicBez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25"/>
            <p:cNvSpPr/>
            <p:nvPr/>
          </p:nvSpPr>
          <p:spPr>
            <a:xfrm>
              <a:off x="601900" y="4151500"/>
              <a:ext cx="26900" cy="23825"/>
            </a:xfrm>
            <a:custGeom>
              <a:rect b="b" l="l" r="r" t="t"/>
              <a:pathLst>
                <a:path extrusionOk="0" h="953" w="1076">
                  <a:moveTo>
                    <a:pt x="1027" y="1"/>
                  </a:moveTo>
                  <a:lnTo>
                    <a:pt x="1" y="904"/>
                  </a:lnTo>
                  <a:lnTo>
                    <a:pt x="49" y="952"/>
                  </a:lnTo>
                  <a:lnTo>
                    <a:pt x="1075" y="49"/>
                  </a:lnTo>
                  <a:lnTo>
                    <a:pt x="1027" y="1"/>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25"/>
            <p:cNvSpPr/>
            <p:nvPr/>
          </p:nvSpPr>
          <p:spPr>
            <a:xfrm>
              <a:off x="589875" y="4166050"/>
              <a:ext cx="19800" cy="20000"/>
            </a:xfrm>
            <a:custGeom>
              <a:rect b="b" l="l" r="r" t="t"/>
              <a:pathLst>
                <a:path extrusionOk="0" h="800" w="792">
                  <a:moveTo>
                    <a:pt x="366" y="1"/>
                  </a:moveTo>
                  <a:cubicBezTo>
                    <a:pt x="359" y="1"/>
                    <a:pt x="351" y="4"/>
                    <a:pt x="344" y="12"/>
                  </a:cubicBezTo>
                  <a:lnTo>
                    <a:pt x="15" y="277"/>
                  </a:lnTo>
                  <a:cubicBezTo>
                    <a:pt x="0" y="292"/>
                    <a:pt x="0" y="307"/>
                    <a:pt x="15" y="322"/>
                  </a:cubicBezTo>
                  <a:lnTo>
                    <a:pt x="403" y="788"/>
                  </a:lnTo>
                  <a:cubicBezTo>
                    <a:pt x="411" y="795"/>
                    <a:pt x="419" y="799"/>
                    <a:pt x="428" y="799"/>
                  </a:cubicBezTo>
                  <a:cubicBezTo>
                    <a:pt x="436" y="799"/>
                    <a:pt x="444" y="795"/>
                    <a:pt x="452" y="788"/>
                  </a:cubicBezTo>
                  <a:lnTo>
                    <a:pt x="776" y="523"/>
                  </a:lnTo>
                  <a:cubicBezTo>
                    <a:pt x="791" y="508"/>
                    <a:pt x="791" y="478"/>
                    <a:pt x="776" y="478"/>
                  </a:cubicBezTo>
                  <a:lnTo>
                    <a:pt x="388" y="12"/>
                  </a:lnTo>
                  <a:cubicBezTo>
                    <a:pt x="381" y="4"/>
                    <a:pt x="373" y="1"/>
                    <a:pt x="366"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25"/>
            <p:cNvSpPr/>
            <p:nvPr/>
          </p:nvSpPr>
          <p:spPr>
            <a:xfrm>
              <a:off x="448750" y="4258025"/>
              <a:ext cx="51325" cy="55250"/>
            </a:xfrm>
            <a:custGeom>
              <a:rect b="b" l="l" r="r" t="t"/>
              <a:pathLst>
                <a:path extrusionOk="0" h="2210" w="2053">
                  <a:moveTo>
                    <a:pt x="638" y="1"/>
                  </a:moveTo>
                  <a:lnTo>
                    <a:pt x="0" y="545"/>
                  </a:lnTo>
                  <a:lnTo>
                    <a:pt x="1418" y="2210"/>
                  </a:lnTo>
                  <a:lnTo>
                    <a:pt x="2052" y="1665"/>
                  </a:lnTo>
                  <a:lnTo>
                    <a:pt x="638" y="1"/>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25"/>
            <p:cNvSpPr/>
            <p:nvPr/>
          </p:nvSpPr>
          <p:spPr>
            <a:xfrm>
              <a:off x="352375" y="4282100"/>
              <a:ext cx="122050" cy="109625"/>
            </a:xfrm>
            <a:custGeom>
              <a:rect b="b" l="l" r="r" t="t"/>
              <a:pathLst>
                <a:path extrusionOk="0" h="4385" w="4882">
                  <a:moveTo>
                    <a:pt x="4183" y="0"/>
                  </a:moveTo>
                  <a:lnTo>
                    <a:pt x="1" y="3578"/>
                  </a:lnTo>
                  <a:lnTo>
                    <a:pt x="702" y="4384"/>
                  </a:lnTo>
                  <a:lnTo>
                    <a:pt x="4881" y="825"/>
                  </a:lnTo>
                  <a:lnTo>
                    <a:pt x="4183"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5"/>
            <p:cNvSpPr/>
            <p:nvPr/>
          </p:nvSpPr>
          <p:spPr>
            <a:xfrm>
              <a:off x="576250" y="4204025"/>
              <a:ext cx="16350" cy="18200"/>
            </a:xfrm>
            <a:custGeom>
              <a:rect b="b" l="l" r="r" t="t"/>
              <a:pathLst>
                <a:path extrusionOk="0" h="728" w="654">
                  <a:moveTo>
                    <a:pt x="79" y="0"/>
                  </a:moveTo>
                  <a:lnTo>
                    <a:pt x="16" y="64"/>
                  </a:lnTo>
                  <a:cubicBezTo>
                    <a:pt x="1" y="64"/>
                    <a:pt x="1" y="79"/>
                    <a:pt x="16" y="94"/>
                  </a:cubicBezTo>
                  <a:lnTo>
                    <a:pt x="545" y="717"/>
                  </a:lnTo>
                  <a:cubicBezTo>
                    <a:pt x="553" y="724"/>
                    <a:pt x="557" y="728"/>
                    <a:pt x="560" y="728"/>
                  </a:cubicBezTo>
                  <a:cubicBezTo>
                    <a:pt x="564" y="728"/>
                    <a:pt x="568" y="724"/>
                    <a:pt x="575" y="717"/>
                  </a:cubicBezTo>
                  <a:lnTo>
                    <a:pt x="639" y="668"/>
                  </a:lnTo>
                  <a:cubicBezTo>
                    <a:pt x="654" y="653"/>
                    <a:pt x="654" y="638"/>
                    <a:pt x="639" y="638"/>
                  </a:cubicBezTo>
                  <a:lnTo>
                    <a:pt x="10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25"/>
            <p:cNvSpPr/>
            <p:nvPr/>
          </p:nvSpPr>
          <p:spPr>
            <a:xfrm>
              <a:off x="561150" y="4216925"/>
              <a:ext cx="16350" cy="18100"/>
            </a:xfrm>
            <a:custGeom>
              <a:rect b="b" l="l" r="r" t="t"/>
              <a:pathLst>
                <a:path extrusionOk="0" h="724" w="654">
                  <a:moveTo>
                    <a:pt x="99" y="0"/>
                  </a:moveTo>
                  <a:cubicBezTo>
                    <a:pt x="92" y="0"/>
                    <a:pt x="84" y="5"/>
                    <a:pt x="75" y="14"/>
                  </a:cubicBezTo>
                  <a:lnTo>
                    <a:pt x="15" y="59"/>
                  </a:lnTo>
                  <a:cubicBezTo>
                    <a:pt x="0" y="74"/>
                    <a:pt x="0" y="89"/>
                    <a:pt x="15" y="89"/>
                  </a:cubicBezTo>
                  <a:lnTo>
                    <a:pt x="541" y="712"/>
                  </a:lnTo>
                  <a:cubicBezTo>
                    <a:pt x="550" y="719"/>
                    <a:pt x="559" y="723"/>
                    <a:pt x="565" y="723"/>
                  </a:cubicBezTo>
                  <a:cubicBezTo>
                    <a:pt x="571" y="723"/>
                    <a:pt x="575" y="719"/>
                    <a:pt x="575" y="712"/>
                  </a:cubicBezTo>
                  <a:lnTo>
                    <a:pt x="634" y="667"/>
                  </a:lnTo>
                  <a:cubicBezTo>
                    <a:pt x="653" y="648"/>
                    <a:pt x="653" y="648"/>
                    <a:pt x="653" y="634"/>
                  </a:cubicBezTo>
                  <a:lnTo>
                    <a:pt x="108" y="14"/>
                  </a:lnTo>
                  <a:cubicBezTo>
                    <a:pt x="108" y="5"/>
                    <a:pt x="105" y="0"/>
                    <a:pt x="99"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25"/>
            <p:cNvSpPr/>
            <p:nvPr/>
          </p:nvSpPr>
          <p:spPr>
            <a:xfrm>
              <a:off x="542475" y="4233125"/>
              <a:ext cx="15900" cy="17925"/>
            </a:xfrm>
            <a:custGeom>
              <a:rect b="b" l="l" r="r" t="t"/>
              <a:pathLst>
                <a:path extrusionOk="0" h="717" w="636">
                  <a:moveTo>
                    <a:pt x="76" y="0"/>
                  </a:moveTo>
                  <a:lnTo>
                    <a:pt x="1" y="64"/>
                  </a:lnTo>
                  <a:lnTo>
                    <a:pt x="1" y="94"/>
                  </a:lnTo>
                  <a:lnTo>
                    <a:pt x="542" y="717"/>
                  </a:lnTo>
                  <a:lnTo>
                    <a:pt x="576" y="717"/>
                  </a:lnTo>
                  <a:lnTo>
                    <a:pt x="635" y="653"/>
                  </a:lnTo>
                  <a:lnTo>
                    <a:pt x="635" y="624"/>
                  </a:lnTo>
                  <a:lnTo>
                    <a:pt x="10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25"/>
            <p:cNvSpPr/>
            <p:nvPr/>
          </p:nvSpPr>
          <p:spPr>
            <a:xfrm>
              <a:off x="527275" y="4246000"/>
              <a:ext cx="16350" cy="18200"/>
            </a:xfrm>
            <a:custGeom>
              <a:rect b="b" l="l" r="r" t="t"/>
              <a:pathLst>
                <a:path extrusionOk="0" h="728" w="654">
                  <a:moveTo>
                    <a:pt x="79" y="0"/>
                  </a:moveTo>
                  <a:lnTo>
                    <a:pt x="16" y="64"/>
                  </a:lnTo>
                  <a:cubicBezTo>
                    <a:pt x="1" y="64"/>
                    <a:pt x="1" y="79"/>
                    <a:pt x="1" y="94"/>
                  </a:cubicBezTo>
                  <a:lnTo>
                    <a:pt x="545" y="717"/>
                  </a:lnTo>
                  <a:cubicBezTo>
                    <a:pt x="545" y="724"/>
                    <a:pt x="549" y="728"/>
                    <a:pt x="555" y="728"/>
                  </a:cubicBezTo>
                  <a:cubicBezTo>
                    <a:pt x="560" y="728"/>
                    <a:pt x="568" y="724"/>
                    <a:pt x="575" y="717"/>
                  </a:cubicBezTo>
                  <a:lnTo>
                    <a:pt x="639" y="668"/>
                  </a:lnTo>
                  <a:cubicBezTo>
                    <a:pt x="654" y="653"/>
                    <a:pt x="654" y="638"/>
                    <a:pt x="639" y="638"/>
                  </a:cubicBezTo>
                  <a:lnTo>
                    <a:pt x="10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5"/>
            <p:cNvSpPr/>
            <p:nvPr/>
          </p:nvSpPr>
          <p:spPr>
            <a:xfrm>
              <a:off x="371400" y="4304050"/>
              <a:ext cx="70825" cy="79375"/>
            </a:xfrm>
            <a:custGeom>
              <a:rect b="b" l="l" r="r" t="t"/>
              <a:pathLst>
                <a:path extrusionOk="0" h="3175" w="2833">
                  <a:moveTo>
                    <a:pt x="325" y="1"/>
                  </a:moveTo>
                  <a:cubicBezTo>
                    <a:pt x="310" y="1"/>
                    <a:pt x="295" y="4"/>
                    <a:pt x="281" y="10"/>
                  </a:cubicBezTo>
                  <a:lnTo>
                    <a:pt x="49" y="212"/>
                  </a:lnTo>
                  <a:cubicBezTo>
                    <a:pt x="16" y="242"/>
                    <a:pt x="1" y="290"/>
                    <a:pt x="34" y="320"/>
                  </a:cubicBezTo>
                  <a:lnTo>
                    <a:pt x="2460" y="3152"/>
                  </a:lnTo>
                  <a:cubicBezTo>
                    <a:pt x="2467" y="3167"/>
                    <a:pt x="2482" y="3174"/>
                    <a:pt x="2499" y="3174"/>
                  </a:cubicBezTo>
                  <a:cubicBezTo>
                    <a:pt x="2517" y="3174"/>
                    <a:pt x="2536" y="3167"/>
                    <a:pt x="2553" y="3152"/>
                  </a:cubicBezTo>
                  <a:lnTo>
                    <a:pt x="2784" y="2947"/>
                  </a:lnTo>
                  <a:cubicBezTo>
                    <a:pt x="2814" y="2932"/>
                    <a:pt x="2833" y="2887"/>
                    <a:pt x="2799" y="2853"/>
                  </a:cubicBezTo>
                  <a:lnTo>
                    <a:pt x="374" y="25"/>
                  </a:lnTo>
                  <a:cubicBezTo>
                    <a:pt x="365" y="8"/>
                    <a:pt x="346" y="1"/>
                    <a:pt x="325"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5"/>
            <p:cNvSpPr/>
            <p:nvPr/>
          </p:nvSpPr>
          <p:spPr>
            <a:xfrm>
              <a:off x="336800" y="4363550"/>
              <a:ext cx="43950" cy="48475"/>
            </a:xfrm>
            <a:custGeom>
              <a:rect b="b" l="l" r="r" t="t"/>
              <a:pathLst>
                <a:path extrusionOk="0" h="1939" w="1758">
                  <a:moveTo>
                    <a:pt x="321" y="1"/>
                  </a:moveTo>
                  <a:cubicBezTo>
                    <a:pt x="302" y="1"/>
                    <a:pt x="282" y="9"/>
                    <a:pt x="266" y="26"/>
                  </a:cubicBezTo>
                  <a:lnTo>
                    <a:pt x="34" y="227"/>
                  </a:lnTo>
                  <a:cubicBezTo>
                    <a:pt x="1" y="257"/>
                    <a:pt x="1" y="306"/>
                    <a:pt x="19" y="320"/>
                  </a:cubicBezTo>
                  <a:lnTo>
                    <a:pt x="1385" y="1921"/>
                  </a:lnTo>
                  <a:cubicBezTo>
                    <a:pt x="1393" y="1930"/>
                    <a:pt x="1413" y="1938"/>
                    <a:pt x="1434" y="1938"/>
                  </a:cubicBezTo>
                  <a:cubicBezTo>
                    <a:pt x="1450" y="1938"/>
                    <a:pt x="1466" y="1934"/>
                    <a:pt x="1478" y="1921"/>
                  </a:cubicBezTo>
                  <a:lnTo>
                    <a:pt x="1713" y="1720"/>
                  </a:lnTo>
                  <a:cubicBezTo>
                    <a:pt x="1743" y="1686"/>
                    <a:pt x="1758" y="1641"/>
                    <a:pt x="1728" y="1611"/>
                  </a:cubicBezTo>
                  <a:lnTo>
                    <a:pt x="374" y="26"/>
                  </a:lnTo>
                  <a:cubicBezTo>
                    <a:pt x="359" y="9"/>
                    <a:pt x="340" y="1"/>
                    <a:pt x="321"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5"/>
            <p:cNvSpPr/>
            <p:nvPr/>
          </p:nvSpPr>
          <p:spPr>
            <a:xfrm>
              <a:off x="404050" y="4177800"/>
              <a:ext cx="63375" cy="60000"/>
            </a:xfrm>
            <a:custGeom>
              <a:rect b="b" l="l" r="r" t="t"/>
              <a:pathLst>
                <a:path extrusionOk="0" h="2400" w="2535">
                  <a:moveTo>
                    <a:pt x="1735" y="0"/>
                  </a:moveTo>
                  <a:cubicBezTo>
                    <a:pt x="1707" y="0"/>
                    <a:pt x="1679" y="3"/>
                    <a:pt x="1650" y="8"/>
                  </a:cubicBezTo>
                  <a:lnTo>
                    <a:pt x="1307" y="68"/>
                  </a:lnTo>
                  <a:cubicBezTo>
                    <a:pt x="1231" y="44"/>
                    <a:pt x="1144" y="19"/>
                    <a:pt x="1057" y="19"/>
                  </a:cubicBezTo>
                  <a:cubicBezTo>
                    <a:pt x="1037" y="19"/>
                    <a:pt x="1017" y="20"/>
                    <a:pt x="997" y="23"/>
                  </a:cubicBezTo>
                  <a:cubicBezTo>
                    <a:pt x="904" y="23"/>
                    <a:pt x="796" y="53"/>
                    <a:pt x="717" y="131"/>
                  </a:cubicBezTo>
                  <a:cubicBezTo>
                    <a:pt x="624" y="195"/>
                    <a:pt x="560" y="318"/>
                    <a:pt x="531" y="426"/>
                  </a:cubicBezTo>
                  <a:cubicBezTo>
                    <a:pt x="482" y="534"/>
                    <a:pt x="516" y="848"/>
                    <a:pt x="296" y="956"/>
                  </a:cubicBezTo>
                  <a:cubicBezTo>
                    <a:pt x="172" y="1019"/>
                    <a:pt x="94" y="1158"/>
                    <a:pt x="49" y="1299"/>
                  </a:cubicBezTo>
                  <a:cubicBezTo>
                    <a:pt x="1" y="1437"/>
                    <a:pt x="1" y="1594"/>
                    <a:pt x="49" y="1717"/>
                  </a:cubicBezTo>
                  <a:cubicBezTo>
                    <a:pt x="94" y="1810"/>
                    <a:pt x="158" y="1904"/>
                    <a:pt x="143" y="1997"/>
                  </a:cubicBezTo>
                  <a:cubicBezTo>
                    <a:pt x="143" y="2060"/>
                    <a:pt x="109" y="2105"/>
                    <a:pt x="79" y="2154"/>
                  </a:cubicBezTo>
                  <a:cubicBezTo>
                    <a:pt x="64" y="2213"/>
                    <a:pt x="49" y="2277"/>
                    <a:pt x="64" y="2325"/>
                  </a:cubicBezTo>
                  <a:cubicBezTo>
                    <a:pt x="94" y="2385"/>
                    <a:pt x="172" y="2400"/>
                    <a:pt x="251" y="2400"/>
                  </a:cubicBezTo>
                  <a:cubicBezTo>
                    <a:pt x="344" y="2400"/>
                    <a:pt x="452" y="2385"/>
                    <a:pt x="546" y="2370"/>
                  </a:cubicBezTo>
                  <a:cubicBezTo>
                    <a:pt x="1184" y="2292"/>
                    <a:pt x="1807" y="2213"/>
                    <a:pt x="2426" y="2075"/>
                  </a:cubicBezTo>
                  <a:cubicBezTo>
                    <a:pt x="2460" y="2075"/>
                    <a:pt x="2475" y="2075"/>
                    <a:pt x="2504" y="2060"/>
                  </a:cubicBezTo>
                  <a:cubicBezTo>
                    <a:pt x="2534" y="2012"/>
                    <a:pt x="2534" y="1952"/>
                    <a:pt x="2519" y="1889"/>
                  </a:cubicBezTo>
                  <a:cubicBezTo>
                    <a:pt x="2460" y="1717"/>
                    <a:pt x="2303" y="1624"/>
                    <a:pt x="2195" y="1486"/>
                  </a:cubicBezTo>
                  <a:cubicBezTo>
                    <a:pt x="2068" y="1314"/>
                    <a:pt x="2101" y="1079"/>
                    <a:pt x="2053" y="878"/>
                  </a:cubicBezTo>
                  <a:cubicBezTo>
                    <a:pt x="2038" y="784"/>
                    <a:pt x="2008" y="706"/>
                    <a:pt x="1975" y="628"/>
                  </a:cubicBezTo>
                  <a:lnTo>
                    <a:pt x="2131" y="598"/>
                  </a:lnTo>
                  <a:cubicBezTo>
                    <a:pt x="2195" y="598"/>
                    <a:pt x="2225" y="534"/>
                    <a:pt x="2225" y="490"/>
                  </a:cubicBezTo>
                  <a:lnTo>
                    <a:pt x="2195" y="381"/>
                  </a:lnTo>
                  <a:cubicBezTo>
                    <a:pt x="2152" y="160"/>
                    <a:pt x="1954" y="0"/>
                    <a:pt x="1735"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5"/>
            <p:cNvSpPr/>
            <p:nvPr/>
          </p:nvSpPr>
          <p:spPr>
            <a:xfrm>
              <a:off x="430075" y="4187700"/>
              <a:ext cx="33525" cy="59100"/>
            </a:xfrm>
            <a:custGeom>
              <a:rect b="b" l="l" r="r" t="t"/>
              <a:pathLst>
                <a:path extrusionOk="0" h="2364" w="1341">
                  <a:moveTo>
                    <a:pt x="1012" y="0"/>
                  </a:moveTo>
                  <a:cubicBezTo>
                    <a:pt x="1012" y="0"/>
                    <a:pt x="1045" y="280"/>
                    <a:pt x="546" y="344"/>
                  </a:cubicBezTo>
                  <a:lnTo>
                    <a:pt x="422" y="590"/>
                  </a:lnTo>
                  <a:lnTo>
                    <a:pt x="393" y="590"/>
                  </a:lnTo>
                  <a:lnTo>
                    <a:pt x="206" y="605"/>
                  </a:lnTo>
                  <a:cubicBezTo>
                    <a:pt x="94" y="623"/>
                    <a:pt x="1" y="717"/>
                    <a:pt x="19" y="825"/>
                  </a:cubicBezTo>
                  <a:lnTo>
                    <a:pt x="19" y="840"/>
                  </a:lnTo>
                  <a:lnTo>
                    <a:pt x="19" y="855"/>
                  </a:lnTo>
                  <a:lnTo>
                    <a:pt x="19" y="885"/>
                  </a:lnTo>
                  <a:cubicBezTo>
                    <a:pt x="19" y="903"/>
                    <a:pt x="34" y="903"/>
                    <a:pt x="34" y="918"/>
                  </a:cubicBezTo>
                  <a:cubicBezTo>
                    <a:pt x="61" y="988"/>
                    <a:pt x="139" y="1044"/>
                    <a:pt x="222" y="1044"/>
                  </a:cubicBezTo>
                  <a:cubicBezTo>
                    <a:pt x="231" y="1044"/>
                    <a:pt x="241" y="1043"/>
                    <a:pt x="251" y="1041"/>
                  </a:cubicBezTo>
                  <a:lnTo>
                    <a:pt x="281" y="1041"/>
                  </a:lnTo>
                  <a:cubicBezTo>
                    <a:pt x="281" y="1056"/>
                    <a:pt x="281" y="1071"/>
                    <a:pt x="266" y="1090"/>
                  </a:cubicBezTo>
                  <a:lnTo>
                    <a:pt x="113" y="1508"/>
                  </a:lnTo>
                  <a:lnTo>
                    <a:pt x="143" y="2146"/>
                  </a:lnTo>
                  <a:cubicBezTo>
                    <a:pt x="157" y="2261"/>
                    <a:pt x="253" y="2364"/>
                    <a:pt x="381" y="2364"/>
                  </a:cubicBezTo>
                  <a:cubicBezTo>
                    <a:pt x="390" y="2364"/>
                    <a:pt x="399" y="2363"/>
                    <a:pt x="408" y="2362"/>
                  </a:cubicBezTo>
                  <a:lnTo>
                    <a:pt x="766" y="2347"/>
                  </a:lnTo>
                  <a:cubicBezTo>
                    <a:pt x="904" y="2332"/>
                    <a:pt x="1012" y="2239"/>
                    <a:pt x="997" y="2097"/>
                  </a:cubicBezTo>
                  <a:lnTo>
                    <a:pt x="967" y="1616"/>
                  </a:lnTo>
                  <a:cubicBezTo>
                    <a:pt x="982" y="1601"/>
                    <a:pt x="997" y="1601"/>
                    <a:pt x="997" y="1601"/>
                  </a:cubicBezTo>
                  <a:cubicBezTo>
                    <a:pt x="1232" y="1508"/>
                    <a:pt x="1340" y="1258"/>
                    <a:pt x="1232" y="1056"/>
                  </a:cubicBezTo>
                  <a:lnTo>
                    <a:pt x="1139" y="325"/>
                  </a:lnTo>
                  <a:lnTo>
                    <a:pt x="1120" y="138"/>
                  </a:lnTo>
                  <a:cubicBezTo>
                    <a:pt x="1060" y="109"/>
                    <a:pt x="1027" y="79"/>
                    <a:pt x="1012" y="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5"/>
            <p:cNvSpPr/>
            <p:nvPr/>
          </p:nvSpPr>
          <p:spPr>
            <a:xfrm>
              <a:off x="459650" y="4203650"/>
              <a:ext cx="400" cy="3475"/>
            </a:xfrm>
            <a:custGeom>
              <a:rect b="b" l="l" r="r" t="t"/>
              <a:pathLst>
                <a:path extrusionOk="0" h="139" w="16">
                  <a:moveTo>
                    <a:pt x="1" y="0"/>
                  </a:moveTo>
                  <a:lnTo>
                    <a:pt x="16" y="138"/>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5"/>
            <p:cNvSpPr/>
            <p:nvPr/>
          </p:nvSpPr>
          <p:spPr>
            <a:xfrm>
              <a:off x="459275" y="4203275"/>
              <a:ext cx="1150" cy="4225"/>
            </a:xfrm>
            <a:custGeom>
              <a:rect b="b" l="l" r="r" t="t"/>
              <a:pathLst>
                <a:path extrusionOk="0" h="169" w="46">
                  <a:moveTo>
                    <a:pt x="16" y="0"/>
                  </a:moveTo>
                  <a:cubicBezTo>
                    <a:pt x="1" y="0"/>
                    <a:pt x="1" y="0"/>
                    <a:pt x="1" y="15"/>
                  </a:cubicBezTo>
                  <a:lnTo>
                    <a:pt x="16" y="153"/>
                  </a:lnTo>
                  <a:cubicBezTo>
                    <a:pt x="16" y="168"/>
                    <a:pt x="16" y="168"/>
                    <a:pt x="31" y="168"/>
                  </a:cubicBezTo>
                  <a:cubicBezTo>
                    <a:pt x="45" y="168"/>
                    <a:pt x="45" y="153"/>
                    <a:pt x="45" y="153"/>
                  </a:cubicBezTo>
                  <a:lnTo>
                    <a:pt x="31" y="15"/>
                  </a:lnTo>
                  <a:cubicBezTo>
                    <a:pt x="31" y="0"/>
                    <a:pt x="16" y="0"/>
                    <a:pt x="16" y="0"/>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5"/>
            <p:cNvSpPr/>
            <p:nvPr/>
          </p:nvSpPr>
          <p:spPr>
            <a:xfrm>
              <a:off x="447625" y="4198400"/>
              <a:ext cx="7750" cy="3075"/>
            </a:xfrm>
            <a:custGeom>
              <a:rect b="b" l="l" r="r" t="t"/>
              <a:pathLst>
                <a:path extrusionOk="0" h="123" w="310">
                  <a:moveTo>
                    <a:pt x="50" y="1"/>
                  </a:moveTo>
                  <a:cubicBezTo>
                    <a:pt x="42" y="1"/>
                    <a:pt x="35" y="3"/>
                    <a:pt x="30" y="9"/>
                  </a:cubicBezTo>
                  <a:cubicBezTo>
                    <a:pt x="15" y="9"/>
                    <a:pt x="0" y="24"/>
                    <a:pt x="15" y="54"/>
                  </a:cubicBezTo>
                  <a:cubicBezTo>
                    <a:pt x="45" y="84"/>
                    <a:pt x="94" y="117"/>
                    <a:pt x="157" y="117"/>
                  </a:cubicBezTo>
                  <a:cubicBezTo>
                    <a:pt x="173" y="121"/>
                    <a:pt x="188" y="123"/>
                    <a:pt x="202" y="123"/>
                  </a:cubicBezTo>
                  <a:cubicBezTo>
                    <a:pt x="241" y="123"/>
                    <a:pt x="273" y="108"/>
                    <a:pt x="295" y="84"/>
                  </a:cubicBezTo>
                  <a:cubicBezTo>
                    <a:pt x="310" y="69"/>
                    <a:pt x="310" y="39"/>
                    <a:pt x="295" y="39"/>
                  </a:cubicBezTo>
                  <a:cubicBezTo>
                    <a:pt x="280" y="24"/>
                    <a:pt x="250" y="24"/>
                    <a:pt x="232" y="24"/>
                  </a:cubicBezTo>
                  <a:lnTo>
                    <a:pt x="157" y="24"/>
                  </a:lnTo>
                  <a:cubicBezTo>
                    <a:pt x="138" y="9"/>
                    <a:pt x="123" y="9"/>
                    <a:pt x="94" y="9"/>
                  </a:cubicBezTo>
                  <a:cubicBezTo>
                    <a:pt x="84" y="9"/>
                    <a:pt x="65" y="1"/>
                    <a:pt x="50"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5"/>
            <p:cNvSpPr/>
            <p:nvPr/>
          </p:nvSpPr>
          <p:spPr>
            <a:xfrm>
              <a:off x="434375" y="4206350"/>
              <a:ext cx="1600" cy="3950"/>
            </a:xfrm>
            <a:custGeom>
              <a:rect b="b" l="l" r="r" t="t"/>
              <a:pathLst>
                <a:path extrusionOk="0" h="158" w="64">
                  <a:moveTo>
                    <a:pt x="0" y="1"/>
                  </a:moveTo>
                  <a:lnTo>
                    <a:pt x="0" y="157"/>
                  </a:lnTo>
                  <a:lnTo>
                    <a:pt x="64" y="109"/>
                  </a:lnTo>
                  <a:lnTo>
                    <a:pt x="0"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5"/>
            <p:cNvSpPr/>
            <p:nvPr/>
          </p:nvSpPr>
          <p:spPr>
            <a:xfrm>
              <a:off x="433625" y="4205975"/>
              <a:ext cx="3100" cy="4700"/>
            </a:xfrm>
            <a:custGeom>
              <a:rect b="b" l="l" r="r" t="t"/>
              <a:pathLst>
                <a:path extrusionOk="0" h="188" w="124">
                  <a:moveTo>
                    <a:pt x="16" y="1"/>
                  </a:moveTo>
                  <a:lnTo>
                    <a:pt x="16" y="16"/>
                  </a:lnTo>
                  <a:lnTo>
                    <a:pt x="79" y="124"/>
                  </a:lnTo>
                  <a:lnTo>
                    <a:pt x="16" y="154"/>
                  </a:lnTo>
                  <a:cubicBezTo>
                    <a:pt x="16" y="154"/>
                    <a:pt x="1" y="172"/>
                    <a:pt x="16" y="172"/>
                  </a:cubicBezTo>
                  <a:lnTo>
                    <a:pt x="30" y="187"/>
                  </a:lnTo>
                  <a:lnTo>
                    <a:pt x="30" y="172"/>
                  </a:lnTo>
                  <a:lnTo>
                    <a:pt x="124" y="124"/>
                  </a:lnTo>
                  <a:lnTo>
                    <a:pt x="45" y="1"/>
                  </a:ln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25"/>
            <p:cNvSpPr/>
            <p:nvPr/>
          </p:nvSpPr>
          <p:spPr>
            <a:xfrm>
              <a:off x="442200" y="4225750"/>
              <a:ext cx="12450" cy="7400"/>
            </a:xfrm>
            <a:custGeom>
              <a:rect b="b" l="l" r="r" t="t"/>
              <a:pathLst>
                <a:path extrusionOk="0" h="296" w="498">
                  <a:moveTo>
                    <a:pt x="1" y="1"/>
                  </a:moveTo>
                  <a:lnTo>
                    <a:pt x="1" y="295"/>
                  </a:lnTo>
                  <a:lnTo>
                    <a:pt x="497" y="295"/>
                  </a:lnTo>
                  <a:lnTo>
                    <a:pt x="497" y="1"/>
                  </a:lnTo>
                  <a:close/>
                </a:path>
              </a:pathLst>
            </a:custGeom>
            <a:solidFill>
              <a:srgbClr val="F397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25"/>
            <p:cNvSpPr/>
            <p:nvPr/>
          </p:nvSpPr>
          <p:spPr>
            <a:xfrm>
              <a:off x="447250" y="4203275"/>
              <a:ext cx="8975" cy="6175"/>
            </a:xfrm>
            <a:custGeom>
              <a:rect b="b" l="l" r="r" t="t"/>
              <a:pathLst>
                <a:path extrusionOk="0" h="247" w="359">
                  <a:moveTo>
                    <a:pt x="340" y="153"/>
                  </a:moveTo>
                  <a:cubicBezTo>
                    <a:pt x="332" y="159"/>
                    <a:pt x="322" y="165"/>
                    <a:pt x="311" y="172"/>
                  </a:cubicBezTo>
                  <a:lnTo>
                    <a:pt x="311" y="172"/>
                  </a:lnTo>
                  <a:cubicBezTo>
                    <a:pt x="316" y="171"/>
                    <a:pt x="320" y="170"/>
                    <a:pt x="325" y="168"/>
                  </a:cubicBezTo>
                  <a:cubicBezTo>
                    <a:pt x="325" y="168"/>
                    <a:pt x="340" y="153"/>
                    <a:pt x="359" y="153"/>
                  </a:cubicBezTo>
                  <a:close/>
                  <a:moveTo>
                    <a:pt x="172" y="0"/>
                  </a:moveTo>
                  <a:cubicBezTo>
                    <a:pt x="153" y="15"/>
                    <a:pt x="138" y="15"/>
                    <a:pt x="123" y="15"/>
                  </a:cubicBezTo>
                  <a:cubicBezTo>
                    <a:pt x="60" y="45"/>
                    <a:pt x="30" y="124"/>
                    <a:pt x="15" y="168"/>
                  </a:cubicBezTo>
                  <a:cubicBezTo>
                    <a:pt x="0" y="217"/>
                    <a:pt x="45" y="247"/>
                    <a:pt x="79" y="247"/>
                  </a:cubicBezTo>
                  <a:cubicBezTo>
                    <a:pt x="168" y="234"/>
                    <a:pt x="257" y="202"/>
                    <a:pt x="311" y="172"/>
                  </a:cubicBezTo>
                  <a:lnTo>
                    <a:pt x="311" y="172"/>
                  </a:lnTo>
                  <a:cubicBezTo>
                    <a:pt x="304" y="173"/>
                    <a:pt x="297" y="174"/>
                    <a:pt x="290" y="174"/>
                  </a:cubicBezTo>
                  <a:cubicBezTo>
                    <a:pt x="242" y="174"/>
                    <a:pt x="196" y="145"/>
                    <a:pt x="172" y="109"/>
                  </a:cubicBezTo>
                  <a:cubicBezTo>
                    <a:pt x="172" y="75"/>
                    <a:pt x="172" y="30"/>
                    <a:pt x="202"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25"/>
            <p:cNvSpPr/>
            <p:nvPr/>
          </p:nvSpPr>
          <p:spPr>
            <a:xfrm>
              <a:off x="451525" y="4203275"/>
              <a:ext cx="5075" cy="4350"/>
            </a:xfrm>
            <a:custGeom>
              <a:rect b="b" l="l" r="r" t="t"/>
              <a:pathLst>
                <a:path extrusionOk="0" h="174" w="203">
                  <a:moveTo>
                    <a:pt x="31" y="0"/>
                  </a:moveTo>
                  <a:cubicBezTo>
                    <a:pt x="1" y="30"/>
                    <a:pt x="1" y="75"/>
                    <a:pt x="1" y="109"/>
                  </a:cubicBezTo>
                  <a:cubicBezTo>
                    <a:pt x="25" y="145"/>
                    <a:pt x="71" y="174"/>
                    <a:pt x="119" y="174"/>
                  </a:cubicBezTo>
                  <a:cubicBezTo>
                    <a:pt x="131" y="174"/>
                    <a:pt x="142" y="172"/>
                    <a:pt x="154" y="168"/>
                  </a:cubicBezTo>
                  <a:cubicBezTo>
                    <a:pt x="154" y="168"/>
                    <a:pt x="169" y="153"/>
                    <a:pt x="188" y="153"/>
                  </a:cubicBezTo>
                  <a:cubicBezTo>
                    <a:pt x="188" y="139"/>
                    <a:pt x="202" y="124"/>
                    <a:pt x="188" y="109"/>
                  </a:cubicBezTo>
                  <a:lnTo>
                    <a:pt x="188" y="94"/>
                  </a:lnTo>
                  <a:cubicBezTo>
                    <a:pt x="154" y="60"/>
                    <a:pt x="124" y="0"/>
                    <a:pt x="31"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25"/>
            <p:cNvSpPr/>
            <p:nvPr/>
          </p:nvSpPr>
          <p:spPr>
            <a:xfrm>
              <a:off x="437075" y="4207100"/>
              <a:ext cx="30800" cy="21800"/>
            </a:xfrm>
            <a:custGeom>
              <a:rect b="b" l="l" r="r" t="t"/>
              <a:pathLst>
                <a:path extrusionOk="0" h="872" w="1232">
                  <a:moveTo>
                    <a:pt x="933" y="0"/>
                  </a:moveTo>
                  <a:lnTo>
                    <a:pt x="933" y="0"/>
                  </a:lnTo>
                  <a:cubicBezTo>
                    <a:pt x="933" y="0"/>
                    <a:pt x="678" y="159"/>
                    <a:pt x="361" y="159"/>
                  </a:cubicBezTo>
                  <a:cubicBezTo>
                    <a:pt x="305" y="159"/>
                    <a:pt x="246" y="154"/>
                    <a:pt x="187" y="142"/>
                  </a:cubicBezTo>
                  <a:cubicBezTo>
                    <a:pt x="175" y="140"/>
                    <a:pt x="162" y="139"/>
                    <a:pt x="150" y="139"/>
                  </a:cubicBezTo>
                  <a:cubicBezTo>
                    <a:pt x="88" y="139"/>
                    <a:pt x="29" y="170"/>
                    <a:pt x="1" y="236"/>
                  </a:cubicBezTo>
                  <a:lnTo>
                    <a:pt x="1" y="250"/>
                  </a:lnTo>
                  <a:lnTo>
                    <a:pt x="34" y="638"/>
                  </a:lnTo>
                  <a:cubicBezTo>
                    <a:pt x="34" y="717"/>
                    <a:pt x="94" y="810"/>
                    <a:pt x="187" y="825"/>
                  </a:cubicBezTo>
                  <a:cubicBezTo>
                    <a:pt x="258" y="851"/>
                    <a:pt x="355" y="871"/>
                    <a:pt x="459" y="871"/>
                  </a:cubicBezTo>
                  <a:cubicBezTo>
                    <a:pt x="610" y="871"/>
                    <a:pt x="776" y="829"/>
                    <a:pt x="904" y="702"/>
                  </a:cubicBezTo>
                  <a:cubicBezTo>
                    <a:pt x="1232" y="388"/>
                    <a:pt x="933" y="0"/>
                    <a:pt x="933"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5"/>
            <p:cNvSpPr/>
            <p:nvPr/>
          </p:nvSpPr>
          <p:spPr>
            <a:xfrm>
              <a:off x="456200" y="4211400"/>
              <a:ext cx="7025" cy="3100"/>
            </a:xfrm>
            <a:custGeom>
              <a:rect b="b" l="l" r="r" t="t"/>
              <a:pathLst>
                <a:path extrusionOk="0" h="124" w="281">
                  <a:moveTo>
                    <a:pt x="247" y="0"/>
                  </a:moveTo>
                  <a:lnTo>
                    <a:pt x="15" y="93"/>
                  </a:lnTo>
                  <a:cubicBezTo>
                    <a:pt x="1" y="108"/>
                    <a:pt x="1" y="108"/>
                    <a:pt x="1" y="123"/>
                  </a:cubicBezTo>
                  <a:lnTo>
                    <a:pt x="30" y="123"/>
                  </a:lnTo>
                  <a:lnTo>
                    <a:pt x="262" y="30"/>
                  </a:lnTo>
                  <a:cubicBezTo>
                    <a:pt x="262" y="30"/>
                    <a:pt x="280" y="15"/>
                    <a:pt x="262" y="15"/>
                  </a:cubicBezTo>
                  <a:cubicBezTo>
                    <a:pt x="262" y="0"/>
                    <a:pt x="262" y="0"/>
                    <a:pt x="247"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25"/>
            <p:cNvSpPr/>
            <p:nvPr/>
          </p:nvSpPr>
          <p:spPr>
            <a:xfrm>
              <a:off x="460025" y="4215675"/>
              <a:ext cx="4325" cy="2000"/>
            </a:xfrm>
            <a:custGeom>
              <a:rect b="b" l="l" r="r" t="t"/>
              <a:pathLst>
                <a:path extrusionOk="0" h="80" w="173">
                  <a:moveTo>
                    <a:pt x="142" y="1"/>
                  </a:moveTo>
                  <a:lnTo>
                    <a:pt x="15" y="64"/>
                  </a:lnTo>
                  <a:cubicBezTo>
                    <a:pt x="15" y="64"/>
                    <a:pt x="1" y="64"/>
                    <a:pt x="1" y="79"/>
                  </a:cubicBezTo>
                  <a:lnTo>
                    <a:pt x="34" y="79"/>
                  </a:lnTo>
                  <a:lnTo>
                    <a:pt x="157" y="31"/>
                  </a:lnTo>
                  <a:cubicBezTo>
                    <a:pt x="157" y="31"/>
                    <a:pt x="172" y="16"/>
                    <a:pt x="157" y="16"/>
                  </a:cubicBezTo>
                  <a:cubicBezTo>
                    <a:pt x="157" y="1"/>
                    <a:pt x="157" y="1"/>
                    <a:pt x="142"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5"/>
            <p:cNvSpPr/>
            <p:nvPr/>
          </p:nvSpPr>
          <p:spPr>
            <a:xfrm>
              <a:off x="464700" y="4348600"/>
              <a:ext cx="1225" cy="400"/>
            </a:xfrm>
            <a:custGeom>
              <a:rect b="b" l="l" r="r" t="t"/>
              <a:pathLst>
                <a:path extrusionOk="0" h="16" w="49">
                  <a:moveTo>
                    <a:pt x="0" y="1"/>
                  </a:moveTo>
                  <a:lnTo>
                    <a:pt x="49" y="16"/>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5"/>
            <p:cNvSpPr/>
            <p:nvPr/>
          </p:nvSpPr>
          <p:spPr>
            <a:xfrm>
              <a:off x="461975" y="4490100"/>
              <a:ext cx="40900" cy="24850"/>
            </a:xfrm>
            <a:custGeom>
              <a:rect b="b" l="l" r="r" t="t"/>
              <a:pathLst>
                <a:path extrusionOk="0" h="994" w="1636">
                  <a:moveTo>
                    <a:pt x="16" y="1"/>
                  </a:moveTo>
                  <a:lnTo>
                    <a:pt x="1" y="840"/>
                  </a:lnTo>
                  <a:cubicBezTo>
                    <a:pt x="1" y="915"/>
                    <a:pt x="64" y="978"/>
                    <a:pt x="143" y="978"/>
                  </a:cubicBezTo>
                  <a:lnTo>
                    <a:pt x="796" y="978"/>
                  </a:lnTo>
                  <a:lnTo>
                    <a:pt x="1616" y="993"/>
                  </a:lnTo>
                  <a:lnTo>
                    <a:pt x="1616" y="855"/>
                  </a:lnTo>
                  <a:cubicBezTo>
                    <a:pt x="1635" y="605"/>
                    <a:pt x="1430" y="404"/>
                    <a:pt x="1199" y="404"/>
                  </a:cubicBezTo>
                  <a:lnTo>
                    <a:pt x="796" y="404"/>
                  </a:lnTo>
                  <a:lnTo>
                    <a:pt x="811" y="16"/>
                  </a:lnTo>
                  <a:lnTo>
                    <a:pt x="16" y="1"/>
                  </a:ln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5"/>
            <p:cNvSpPr/>
            <p:nvPr/>
          </p:nvSpPr>
          <p:spPr>
            <a:xfrm>
              <a:off x="461975" y="4511850"/>
              <a:ext cx="40425" cy="3475"/>
            </a:xfrm>
            <a:custGeom>
              <a:rect b="b" l="l" r="r" t="t"/>
              <a:pathLst>
                <a:path extrusionOk="0" h="139" w="1617">
                  <a:moveTo>
                    <a:pt x="1" y="0"/>
                  </a:moveTo>
                  <a:lnTo>
                    <a:pt x="1" y="138"/>
                  </a:lnTo>
                  <a:lnTo>
                    <a:pt x="1616" y="138"/>
                  </a:lnTo>
                  <a:lnTo>
                    <a:pt x="1616"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5"/>
            <p:cNvSpPr/>
            <p:nvPr/>
          </p:nvSpPr>
          <p:spPr>
            <a:xfrm>
              <a:off x="406775" y="4491600"/>
              <a:ext cx="23325" cy="23350"/>
            </a:xfrm>
            <a:custGeom>
              <a:rect b="b" l="l" r="r" t="t"/>
              <a:pathLst>
                <a:path extrusionOk="0" h="934" w="933">
                  <a:moveTo>
                    <a:pt x="78" y="1"/>
                  </a:moveTo>
                  <a:lnTo>
                    <a:pt x="78" y="530"/>
                  </a:lnTo>
                  <a:cubicBezTo>
                    <a:pt x="34" y="594"/>
                    <a:pt x="0" y="687"/>
                    <a:pt x="0" y="780"/>
                  </a:cubicBezTo>
                  <a:lnTo>
                    <a:pt x="0" y="933"/>
                  </a:lnTo>
                  <a:lnTo>
                    <a:pt x="933" y="933"/>
                  </a:lnTo>
                  <a:lnTo>
                    <a:pt x="933" y="780"/>
                  </a:lnTo>
                  <a:cubicBezTo>
                    <a:pt x="933" y="687"/>
                    <a:pt x="918" y="609"/>
                    <a:pt x="873" y="530"/>
                  </a:cubicBezTo>
                  <a:lnTo>
                    <a:pt x="873" y="1"/>
                  </a:ln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25"/>
            <p:cNvSpPr/>
            <p:nvPr/>
          </p:nvSpPr>
          <p:spPr>
            <a:xfrm>
              <a:off x="406775" y="4512225"/>
              <a:ext cx="23325" cy="3925"/>
            </a:xfrm>
            <a:custGeom>
              <a:rect b="b" l="l" r="r" t="t"/>
              <a:pathLst>
                <a:path extrusionOk="0" h="157" w="933">
                  <a:moveTo>
                    <a:pt x="49" y="0"/>
                  </a:moveTo>
                  <a:cubicBezTo>
                    <a:pt x="19" y="0"/>
                    <a:pt x="0" y="15"/>
                    <a:pt x="0" y="30"/>
                  </a:cubicBezTo>
                  <a:lnTo>
                    <a:pt x="0" y="108"/>
                  </a:lnTo>
                  <a:cubicBezTo>
                    <a:pt x="0" y="123"/>
                    <a:pt x="19" y="142"/>
                    <a:pt x="34" y="142"/>
                  </a:cubicBezTo>
                  <a:lnTo>
                    <a:pt x="903" y="157"/>
                  </a:lnTo>
                  <a:cubicBezTo>
                    <a:pt x="918" y="157"/>
                    <a:pt x="933" y="142"/>
                    <a:pt x="933" y="123"/>
                  </a:cubicBezTo>
                  <a:lnTo>
                    <a:pt x="933" y="49"/>
                  </a:lnTo>
                  <a:cubicBezTo>
                    <a:pt x="933" y="30"/>
                    <a:pt x="918" y="15"/>
                    <a:pt x="903" y="15"/>
                  </a:cubicBezTo>
                  <a:lnTo>
                    <a:pt x="4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25"/>
            <p:cNvSpPr/>
            <p:nvPr/>
          </p:nvSpPr>
          <p:spPr>
            <a:xfrm>
              <a:off x="406400" y="4346275"/>
              <a:ext cx="79675" cy="150025"/>
            </a:xfrm>
            <a:custGeom>
              <a:rect b="b" l="l" r="r" t="t"/>
              <a:pathLst>
                <a:path extrusionOk="0" h="6001" w="3187">
                  <a:moveTo>
                    <a:pt x="0" y="0"/>
                  </a:moveTo>
                  <a:lnTo>
                    <a:pt x="15" y="5922"/>
                  </a:lnTo>
                  <a:lnTo>
                    <a:pt x="996" y="5940"/>
                  </a:lnTo>
                  <a:lnTo>
                    <a:pt x="1414" y="1478"/>
                  </a:lnTo>
                  <a:lnTo>
                    <a:pt x="2086" y="6000"/>
                  </a:lnTo>
                  <a:lnTo>
                    <a:pt x="3187" y="6000"/>
                  </a:lnTo>
                  <a:lnTo>
                    <a:pt x="2690"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25"/>
            <p:cNvSpPr/>
            <p:nvPr/>
          </p:nvSpPr>
          <p:spPr>
            <a:xfrm>
              <a:off x="511325" y="4187700"/>
              <a:ext cx="23350" cy="27250"/>
            </a:xfrm>
            <a:custGeom>
              <a:rect b="b" l="l" r="r" t="t"/>
              <a:pathLst>
                <a:path extrusionOk="0" h="1090" w="934">
                  <a:moveTo>
                    <a:pt x="516" y="0"/>
                  </a:moveTo>
                  <a:cubicBezTo>
                    <a:pt x="437" y="0"/>
                    <a:pt x="344" y="30"/>
                    <a:pt x="295" y="79"/>
                  </a:cubicBezTo>
                  <a:lnTo>
                    <a:pt x="157" y="250"/>
                  </a:lnTo>
                  <a:cubicBezTo>
                    <a:pt x="94" y="310"/>
                    <a:pt x="79" y="403"/>
                    <a:pt x="109" y="482"/>
                  </a:cubicBezTo>
                  <a:lnTo>
                    <a:pt x="34" y="653"/>
                  </a:lnTo>
                  <a:cubicBezTo>
                    <a:pt x="1" y="717"/>
                    <a:pt x="16" y="717"/>
                    <a:pt x="94" y="732"/>
                  </a:cubicBezTo>
                  <a:lnTo>
                    <a:pt x="609" y="1090"/>
                  </a:lnTo>
                  <a:cubicBezTo>
                    <a:pt x="575" y="978"/>
                    <a:pt x="874" y="638"/>
                    <a:pt x="889" y="545"/>
                  </a:cubicBezTo>
                  <a:cubicBezTo>
                    <a:pt x="904" y="512"/>
                    <a:pt x="904" y="482"/>
                    <a:pt x="904" y="467"/>
                  </a:cubicBezTo>
                  <a:cubicBezTo>
                    <a:pt x="933" y="295"/>
                    <a:pt x="855" y="123"/>
                    <a:pt x="717" y="30"/>
                  </a:cubicBezTo>
                  <a:cubicBezTo>
                    <a:pt x="702" y="30"/>
                    <a:pt x="687" y="15"/>
                    <a:pt x="669" y="15"/>
                  </a:cubicBezTo>
                  <a:lnTo>
                    <a:pt x="516" y="0"/>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25"/>
            <p:cNvSpPr/>
            <p:nvPr/>
          </p:nvSpPr>
          <p:spPr>
            <a:xfrm>
              <a:off x="528875" y="4192350"/>
              <a:ext cx="3475" cy="3475"/>
            </a:xfrm>
            <a:custGeom>
              <a:rect b="b" l="l" r="r" t="t"/>
              <a:pathLst>
                <a:path extrusionOk="0" h="139" w="139">
                  <a:moveTo>
                    <a:pt x="138" y="1"/>
                  </a:moveTo>
                  <a:cubicBezTo>
                    <a:pt x="138" y="1"/>
                    <a:pt x="30" y="31"/>
                    <a:pt x="0" y="139"/>
                  </a:cubicBezTo>
                  <a:lnTo>
                    <a:pt x="138"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25"/>
            <p:cNvSpPr/>
            <p:nvPr/>
          </p:nvSpPr>
          <p:spPr>
            <a:xfrm>
              <a:off x="528500" y="4191975"/>
              <a:ext cx="4225" cy="4325"/>
            </a:xfrm>
            <a:custGeom>
              <a:rect b="b" l="l" r="r" t="t"/>
              <a:pathLst>
                <a:path extrusionOk="0" h="173" w="169">
                  <a:moveTo>
                    <a:pt x="153" y="1"/>
                  </a:moveTo>
                  <a:cubicBezTo>
                    <a:pt x="138" y="1"/>
                    <a:pt x="30" y="46"/>
                    <a:pt x="0" y="154"/>
                  </a:cubicBezTo>
                  <a:cubicBezTo>
                    <a:pt x="0" y="173"/>
                    <a:pt x="15" y="173"/>
                    <a:pt x="15" y="173"/>
                  </a:cubicBezTo>
                  <a:lnTo>
                    <a:pt x="30" y="173"/>
                  </a:lnTo>
                  <a:cubicBezTo>
                    <a:pt x="60" y="61"/>
                    <a:pt x="153" y="31"/>
                    <a:pt x="153" y="31"/>
                  </a:cubicBezTo>
                  <a:cubicBezTo>
                    <a:pt x="168" y="31"/>
                    <a:pt x="168" y="16"/>
                    <a:pt x="168" y="16"/>
                  </a:cubicBezTo>
                  <a:cubicBezTo>
                    <a:pt x="168" y="1"/>
                    <a:pt x="153" y="1"/>
                    <a:pt x="153" y="1"/>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25"/>
            <p:cNvSpPr/>
            <p:nvPr/>
          </p:nvSpPr>
          <p:spPr>
            <a:xfrm>
              <a:off x="524575" y="4188075"/>
              <a:ext cx="3475" cy="3575"/>
            </a:xfrm>
            <a:custGeom>
              <a:rect b="b" l="l" r="r" t="t"/>
              <a:pathLst>
                <a:path extrusionOk="0" h="143" w="139">
                  <a:moveTo>
                    <a:pt x="139" y="0"/>
                  </a:moveTo>
                  <a:cubicBezTo>
                    <a:pt x="139" y="0"/>
                    <a:pt x="30" y="30"/>
                    <a:pt x="1" y="142"/>
                  </a:cubicBezTo>
                  <a:lnTo>
                    <a:pt x="139" y="0"/>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25"/>
            <p:cNvSpPr/>
            <p:nvPr/>
          </p:nvSpPr>
          <p:spPr>
            <a:xfrm>
              <a:off x="524200" y="4187700"/>
              <a:ext cx="4325" cy="4300"/>
            </a:xfrm>
            <a:custGeom>
              <a:rect b="b" l="l" r="r" t="t"/>
              <a:pathLst>
                <a:path extrusionOk="0" h="172" w="173">
                  <a:moveTo>
                    <a:pt x="154" y="0"/>
                  </a:moveTo>
                  <a:cubicBezTo>
                    <a:pt x="139" y="0"/>
                    <a:pt x="30" y="30"/>
                    <a:pt x="1" y="157"/>
                  </a:cubicBezTo>
                  <a:cubicBezTo>
                    <a:pt x="1" y="157"/>
                    <a:pt x="1" y="172"/>
                    <a:pt x="16" y="172"/>
                  </a:cubicBezTo>
                  <a:cubicBezTo>
                    <a:pt x="30" y="172"/>
                    <a:pt x="30" y="172"/>
                    <a:pt x="30" y="157"/>
                  </a:cubicBezTo>
                  <a:cubicBezTo>
                    <a:pt x="60" y="64"/>
                    <a:pt x="154" y="30"/>
                    <a:pt x="154" y="30"/>
                  </a:cubicBezTo>
                  <a:cubicBezTo>
                    <a:pt x="172" y="15"/>
                    <a:pt x="172" y="15"/>
                    <a:pt x="172" y="0"/>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25"/>
            <p:cNvSpPr/>
            <p:nvPr/>
          </p:nvSpPr>
          <p:spPr>
            <a:xfrm>
              <a:off x="359750" y="4203275"/>
              <a:ext cx="167550" cy="145350"/>
            </a:xfrm>
            <a:custGeom>
              <a:rect b="b" l="l" r="r" t="t"/>
              <a:pathLst>
                <a:path extrusionOk="0" h="5814" w="6702">
                  <a:moveTo>
                    <a:pt x="6112" y="0"/>
                  </a:moveTo>
                  <a:lnTo>
                    <a:pt x="5661" y="933"/>
                  </a:lnTo>
                  <a:lnTo>
                    <a:pt x="4232" y="1444"/>
                  </a:lnTo>
                  <a:cubicBezTo>
                    <a:pt x="4213" y="1429"/>
                    <a:pt x="4183" y="1429"/>
                    <a:pt x="4168" y="1415"/>
                  </a:cubicBezTo>
                  <a:cubicBezTo>
                    <a:pt x="4059" y="1378"/>
                    <a:pt x="3939" y="1368"/>
                    <a:pt x="3819" y="1368"/>
                  </a:cubicBezTo>
                  <a:cubicBezTo>
                    <a:pt x="3683" y="1368"/>
                    <a:pt x="3545" y="1381"/>
                    <a:pt x="3422" y="1381"/>
                  </a:cubicBezTo>
                  <a:cubicBezTo>
                    <a:pt x="3142" y="1400"/>
                    <a:pt x="2847" y="1366"/>
                    <a:pt x="2568" y="1429"/>
                  </a:cubicBezTo>
                  <a:cubicBezTo>
                    <a:pt x="2396" y="1474"/>
                    <a:pt x="2209" y="1568"/>
                    <a:pt x="2086" y="1724"/>
                  </a:cubicBezTo>
                  <a:lnTo>
                    <a:pt x="2086" y="1709"/>
                  </a:lnTo>
                  <a:lnTo>
                    <a:pt x="780" y="3030"/>
                  </a:lnTo>
                  <a:lnTo>
                    <a:pt x="202" y="3638"/>
                  </a:lnTo>
                  <a:cubicBezTo>
                    <a:pt x="0" y="3870"/>
                    <a:pt x="49" y="4228"/>
                    <a:pt x="295" y="4444"/>
                  </a:cubicBezTo>
                  <a:cubicBezTo>
                    <a:pt x="399" y="4532"/>
                    <a:pt x="523" y="4575"/>
                    <a:pt x="642" y="4575"/>
                  </a:cubicBezTo>
                  <a:cubicBezTo>
                    <a:pt x="777" y="4575"/>
                    <a:pt x="906" y="4521"/>
                    <a:pt x="997" y="4414"/>
                  </a:cubicBezTo>
                  <a:lnTo>
                    <a:pt x="1620" y="3683"/>
                  </a:lnTo>
                  <a:lnTo>
                    <a:pt x="1620" y="3698"/>
                  </a:lnTo>
                  <a:lnTo>
                    <a:pt x="1851" y="3452"/>
                  </a:lnTo>
                  <a:lnTo>
                    <a:pt x="1851" y="3605"/>
                  </a:lnTo>
                  <a:cubicBezTo>
                    <a:pt x="1851" y="4164"/>
                    <a:pt x="1836" y="4739"/>
                    <a:pt x="1851" y="5317"/>
                  </a:cubicBezTo>
                  <a:lnTo>
                    <a:pt x="1851" y="5814"/>
                  </a:lnTo>
                  <a:lnTo>
                    <a:pt x="4526" y="5784"/>
                  </a:lnTo>
                  <a:lnTo>
                    <a:pt x="4571" y="5784"/>
                  </a:lnTo>
                  <a:cubicBezTo>
                    <a:pt x="4571" y="4866"/>
                    <a:pt x="4556" y="3933"/>
                    <a:pt x="4556" y="3015"/>
                  </a:cubicBezTo>
                  <a:lnTo>
                    <a:pt x="6064" y="1959"/>
                  </a:lnTo>
                  <a:cubicBezTo>
                    <a:pt x="6157" y="1896"/>
                    <a:pt x="6220" y="1803"/>
                    <a:pt x="6250" y="1694"/>
                  </a:cubicBezTo>
                  <a:lnTo>
                    <a:pt x="6702" y="325"/>
                  </a:lnTo>
                  <a:lnTo>
                    <a:pt x="6112" y="0"/>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25"/>
            <p:cNvSpPr/>
            <p:nvPr/>
          </p:nvSpPr>
          <p:spPr>
            <a:xfrm>
              <a:off x="406025" y="4272775"/>
              <a:ext cx="775" cy="36950"/>
            </a:xfrm>
            <a:custGeom>
              <a:rect b="b" l="l" r="r" t="t"/>
              <a:pathLst>
                <a:path extrusionOk="0" h="1478" w="31">
                  <a:moveTo>
                    <a:pt x="15" y="0"/>
                  </a:moveTo>
                  <a:cubicBezTo>
                    <a:pt x="0" y="0"/>
                    <a:pt x="0" y="19"/>
                    <a:pt x="0" y="19"/>
                  </a:cubicBezTo>
                  <a:lnTo>
                    <a:pt x="0" y="1463"/>
                  </a:lnTo>
                  <a:cubicBezTo>
                    <a:pt x="0" y="1478"/>
                    <a:pt x="0" y="1478"/>
                    <a:pt x="15" y="1478"/>
                  </a:cubicBezTo>
                  <a:cubicBezTo>
                    <a:pt x="30" y="1478"/>
                    <a:pt x="30" y="1478"/>
                    <a:pt x="30" y="1463"/>
                  </a:cubicBezTo>
                  <a:lnTo>
                    <a:pt x="30" y="19"/>
                  </a:lnTo>
                  <a:cubicBezTo>
                    <a:pt x="30" y="19"/>
                    <a:pt x="30" y="0"/>
                    <a:pt x="15"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25"/>
            <p:cNvSpPr/>
            <p:nvPr/>
          </p:nvSpPr>
          <p:spPr>
            <a:xfrm>
              <a:off x="473275" y="4256900"/>
              <a:ext cx="775" cy="38100"/>
            </a:xfrm>
            <a:custGeom>
              <a:rect b="b" l="l" r="r" t="t"/>
              <a:pathLst>
                <a:path extrusionOk="0" h="1524" w="31">
                  <a:moveTo>
                    <a:pt x="15" y="1"/>
                  </a:moveTo>
                  <a:cubicBezTo>
                    <a:pt x="0" y="1"/>
                    <a:pt x="0" y="16"/>
                    <a:pt x="0" y="16"/>
                  </a:cubicBezTo>
                  <a:lnTo>
                    <a:pt x="0" y="1508"/>
                  </a:lnTo>
                  <a:cubicBezTo>
                    <a:pt x="0" y="1508"/>
                    <a:pt x="0" y="1523"/>
                    <a:pt x="15" y="1523"/>
                  </a:cubicBezTo>
                  <a:lnTo>
                    <a:pt x="30" y="1508"/>
                  </a:lnTo>
                  <a:lnTo>
                    <a:pt x="30" y="16"/>
                  </a:lnTo>
                  <a:lnTo>
                    <a:pt x="15" y="1"/>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25"/>
            <p:cNvSpPr/>
            <p:nvPr/>
          </p:nvSpPr>
          <p:spPr>
            <a:xfrm>
              <a:off x="430550" y="4232750"/>
              <a:ext cx="27550" cy="10200"/>
            </a:xfrm>
            <a:custGeom>
              <a:rect b="b" l="l" r="r" t="t"/>
              <a:pathLst>
                <a:path extrusionOk="0" h="408" w="1102">
                  <a:moveTo>
                    <a:pt x="75" y="1"/>
                  </a:moveTo>
                  <a:cubicBezTo>
                    <a:pt x="30" y="1"/>
                    <a:pt x="0" y="49"/>
                    <a:pt x="0" y="79"/>
                  </a:cubicBezTo>
                  <a:lnTo>
                    <a:pt x="0" y="329"/>
                  </a:lnTo>
                  <a:cubicBezTo>
                    <a:pt x="0" y="359"/>
                    <a:pt x="30" y="407"/>
                    <a:pt x="75" y="407"/>
                  </a:cubicBezTo>
                  <a:lnTo>
                    <a:pt x="1027" y="407"/>
                  </a:lnTo>
                  <a:cubicBezTo>
                    <a:pt x="1071" y="407"/>
                    <a:pt x="1101" y="359"/>
                    <a:pt x="1101" y="329"/>
                  </a:cubicBezTo>
                  <a:lnTo>
                    <a:pt x="1101" y="79"/>
                  </a:lnTo>
                  <a:cubicBezTo>
                    <a:pt x="1101" y="49"/>
                    <a:pt x="1071" y="1"/>
                    <a:pt x="1027"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25"/>
            <p:cNvSpPr/>
            <p:nvPr/>
          </p:nvSpPr>
          <p:spPr>
            <a:xfrm>
              <a:off x="497700" y="4223425"/>
              <a:ext cx="5175" cy="10550"/>
            </a:xfrm>
            <a:custGeom>
              <a:rect b="b" l="l" r="r" t="t"/>
              <a:pathLst>
                <a:path extrusionOk="0" h="422" w="207">
                  <a:moveTo>
                    <a:pt x="187" y="0"/>
                  </a:moveTo>
                  <a:cubicBezTo>
                    <a:pt x="187" y="0"/>
                    <a:pt x="173" y="0"/>
                    <a:pt x="173" y="15"/>
                  </a:cubicBezTo>
                  <a:lnTo>
                    <a:pt x="1" y="407"/>
                  </a:lnTo>
                  <a:cubicBezTo>
                    <a:pt x="1" y="422"/>
                    <a:pt x="1" y="422"/>
                    <a:pt x="20" y="422"/>
                  </a:cubicBezTo>
                  <a:lnTo>
                    <a:pt x="35" y="422"/>
                  </a:lnTo>
                  <a:lnTo>
                    <a:pt x="206" y="15"/>
                  </a:lnTo>
                  <a:cubicBezTo>
                    <a:pt x="206" y="15"/>
                    <a:pt x="206" y="0"/>
                    <a:pt x="187"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25"/>
            <p:cNvSpPr/>
            <p:nvPr/>
          </p:nvSpPr>
          <p:spPr>
            <a:xfrm>
              <a:off x="491550" y="4226600"/>
              <a:ext cx="10100" cy="3850"/>
            </a:xfrm>
            <a:custGeom>
              <a:rect b="b" l="l" r="r" t="t"/>
              <a:pathLst>
                <a:path extrusionOk="0" h="154" w="404">
                  <a:moveTo>
                    <a:pt x="374" y="0"/>
                  </a:moveTo>
                  <a:lnTo>
                    <a:pt x="1" y="123"/>
                  </a:lnTo>
                  <a:lnTo>
                    <a:pt x="1" y="138"/>
                  </a:lnTo>
                  <a:cubicBezTo>
                    <a:pt x="1" y="138"/>
                    <a:pt x="1" y="153"/>
                    <a:pt x="16" y="153"/>
                  </a:cubicBezTo>
                  <a:lnTo>
                    <a:pt x="389" y="30"/>
                  </a:lnTo>
                  <a:cubicBezTo>
                    <a:pt x="389" y="30"/>
                    <a:pt x="404" y="30"/>
                    <a:pt x="389" y="15"/>
                  </a:cubicBezTo>
                  <a:cubicBezTo>
                    <a:pt x="389" y="15"/>
                    <a:pt x="389" y="0"/>
                    <a:pt x="374"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2" name="Google Shape;662;p25"/>
          <p:cNvSpPr/>
          <p:nvPr/>
        </p:nvSpPr>
        <p:spPr>
          <a:xfrm>
            <a:off x="655274" y="4446628"/>
            <a:ext cx="1247100" cy="209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25"/>
          <p:cNvSpPr/>
          <p:nvPr/>
        </p:nvSpPr>
        <p:spPr>
          <a:xfrm flipH="1" rot="10800000">
            <a:off x="2697476" y="5984762"/>
            <a:ext cx="613200" cy="3138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64" name="Google Shape;664;p25"/>
          <p:cNvCxnSpPr>
            <a:stCxn id="663" idx="1"/>
            <a:endCxn id="662" idx="3"/>
          </p:cNvCxnSpPr>
          <p:nvPr/>
        </p:nvCxnSpPr>
        <p:spPr>
          <a:xfrm rot="10800000">
            <a:off x="1902476" y="5496362"/>
            <a:ext cx="795000" cy="645300"/>
          </a:xfrm>
          <a:prstGeom prst="curvedConnector3">
            <a:avLst>
              <a:gd fmla="val 50006" name="adj1"/>
            </a:avLst>
          </a:prstGeom>
          <a:noFill/>
          <a:ln cap="flat" cmpd="sng" w="19050">
            <a:solidFill>
              <a:srgbClr val="9DE2DE"/>
            </a:solidFill>
            <a:prstDash val="dash"/>
            <a:round/>
            <a:headEnd len="med" w="med" type="none"/>
            <a:tailEnd len="med" w="med" type="none"/>
          </a:ln>
        </p:spPr>
      </p:cxnSp>
      <p:sp>
        <p:nvSpPr>
          <p:cNvPr id="665" name="Google Shape;665;p25"/>
          <p:cNvSpPr txBox="1"/>
          <p:nvPr/>
        </p:nvSpPr>
        <p:spPr>
          <a:xfrm rot="-2067">
            <a:off x="2754603" y="5940646"/>
            <a:ext cx="498900" cy="40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02</a:t>
            </a:r>
            <a:endParaRPr b="1" sz="2400">
              <a:solidFill>
                <a:srgbClr val="006D77"/>
              </a:solidFill>
              <a:latin typeface="Pathway Gothic One"/>
              <a:ea typeface="Pathway Gothic One"/>
              <a:cs typeface="Pathway Gothic One"/>
              <a:sym typeface="Pathway Gothic One"/>
            </a:endParaRPr>
          </a:p>
        </p:txBody>
      </p:sp>
      <p:sp>
        <p:nvSpPr>
          <p:cNvPr id="666" name="Google Shape;666;p25"/>
          <p:cNvSpPr/>
          <p:nvPr/>
        </p:nvSpPr>
        <p:spPr>
          <a:xfrm>
            <a:off x="2697476" y="4809439"/>
            <a:ext cx="613200" cy="3138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67" name="Google Shape;667;p25"/>
          <p:cNvCxnSpPr>
            <a:stCxn id="666" idx="1"/>
            <a:endCxn id="662" idx="3"/>
          </p:cNvCxnSpPr>
          <p:nvPr/>
        </p:nvCxnSpPr>
        <p:spPr>
          <a:xfrm flipH="1">
            <a:off x="1902476" y="4966339"/>
            <a:ext cx="795000" cy="530100"/>
          </a:xfrm>
          <a:prstGeom prst="curvedConnector3">
            <a:avLst>
              <a:gd fmla="val 50006" name="adj1"/>
            </a:avLst>
          </a:prstGeom>
          <a:noFill/>
          <a:ln cap="flat" cmpd="sng" w="19050">
            <a:solidFill>
              <a:srgbClr val="9DE2DE"/>
            </a:solidFill>
            <a:prstDash val="dash"/>
            <a:round/>
            <a:headEnd len="med" w="med" type="none"/>
            <a:tailEnd len="med" w="med" type="none"/>
          </a:ln>
        </p:spPr>
      </p:cxnSp>
      <p:sp>
        <p:nvSpPr>
          <p:cNvPr id="668" name="Google Shape;668;p25"/>
          <p:cNvSpPr txBox="1"/>
          <p:nvPr/>
        </p:nvSpPr>
        <p:spPr>
          <a:xfrm flipH="1">
            <a:off x="2754519" y="4765279"/>
            <a:ext cx="498900" cy="40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01</a:t>
            </a:r>
            <a:endParaRPr b="1" sz="2400">
              <a:solidFill>
                <a:srgbClr val="006D77"/>
              </a:solidFill>
              <a:latin typeface="Pathway Gothic One"/>
              <a:ea typeface="Pathway Gothic One"/>
              <a:cs typeface="Pathway Gothic One"/>
              <a:sym typeface="Pathway Gothic One"/>
            </a:endParaRPr>
          </a:p>
        </p:txBody>
      </p:sp>
      <p:pic>
        <p:nvPicPr>
          <p:cNvPr id="669" name="Google Shape;669;p25"/>
          <p:cNvPicPr preferRelativeResize="0"/>
          <p:nvPr/>
        </p:nvPicPr>
        <p:blipFill>
          <a:blip r:embed="rId4">
            <a:alphaModFix/>
          </a:blip>
          <a:stretch>
            <a:fillRect/>
          </a:stretch>
        </p:blipFill>
        <p:spPr>
          <a:xfrm>
            <a:off x="1126745" y="2601008"/>
            <a:ext cx="1037175" cy="1340025"/>
          </a:xfrm>
          <a:prstGeom prst="rect">
            <a:avLst/>
          </a:prstGeom>
          <a:noFill/>
          <a:ln>
            <a:noFill/>
          </a:ln>
        </p:spPr>
      </p:pic>
      <p:sp>
        <p:nvSpPr>
          <p:cNvPr id="670" name="Google Shape;670;p25"/>
          <p:cNvSpPr txBox="1"/>
          <p:nvPr/>
        </p:nvSpPr>
        <p:spPr>
          <a:xfrm>
            <a:off x="3310637" y="4733616"/>
            <a:ext cx="3506100" cy="3000000"/>
          </a:xfrm>
          <a:prstGeom prst="rect">
            <a:avLst/>
          </a:prstGeom>
          <a:noFill/>
          <a:ln>
            <a:noFill/>
          </a:ln>
        </p:spPr>
        <p:txBody>
          <a:bodyPr anchorCtr="0" anchor="t" bIns="91425" lIns="91425" spcFirstLastPara="1" rIns="91425" wrap="square" tIns="91425">
            <a:noAutofit/>
          </a:bodyPr>
          <a:lstStyle/>
          <a:p>
            <a:pPr indent="-174625" lvl="0" marL="269999" rtl="0" algn="l">
              <a:lnSpc>
                <a:spcPct val="12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Initial treatment:</a:t>
            </a:r>
            <a:endParaRPr>
              <a:solidFill>
                <a:srgbClr val="6AA84F"/>
              </a:solidFill>
              <a:latin typeface="Mada"/>
              <a:ea typeface="Mada"/>
              <a:cs typeface="Mada"/>
              <a:sym typeface="Mada"/>
            </a:endParaRPr>
          </a:p>
          <a:p>
            <a:pPr indent="-184150" lvl="0" marL="450000" rtl="0" algn="l">
              <a:lnSpc>
                <a:spcPct val="12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Directed towards renal preservation. </a:t>
            </a:r>
            <a:endParaRPr>
              <a:solidFill>
                <a:schemeClr val="dk1"/>
              </a:solidFill>
              <a:latin typeface="Mada"/>
              <a:ea typeface="Mada"/>
              <a:cs typeface="Mada"/>
              <a:sym typeface="Mada"/>
            </a:endParaRPr>
          </a:p>
          <a:p>
            <a:pPr indent="-184150" lvl="0" marL="450000" rtl="0" algn="l">
              <a:lnSpc>
                <a:spcPct val="12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P</a:t>
            </a:r>
            <a:r>
              <a:rPr lang="en-GB">
                <a:solidFill>
                  <a:schemeClr val="dk1"/>
                </a:solidFill>
                <a:latin typeface="Mada"/>
                <a:ea typeface="Mada"/>
                <a:cs typeface="Mada"/>
                <a:sym typeface="Mada"/>
              </a:rPr>
              <a:t>revention of infections</a:t>
            </a:r>
            <a:endParaRPr>
              <a:solidFill>
                <a:schemeClr val="dk1"/>
              </a:solidFill>
              <a:latin typeface="Mada"/>
              <a:ea typeface="Mada"/>
              <a:cs typeface="Mada"/>
              <a:sym typeface="Mada"/>
            </a:endParaRPr>
          </a:p>
          <a:p>
            <a:pPr indent="0" lvl="0" marL="0" rtl="0" algn="l">
              <a:lnSpc>
                <a:spcPct val="125000"/>
              </a:lnSpc>
              <a:spcBef>
                <a:spcPts val="0"/>
              </a:spcBef>
              <a:spcAft>
                <a:spcPts val="0"/>
              </a:spcAft>
              <a:buNone/>
            </a:pPr>
            <a:r>
              <a:t/>
            </a:r>
            <a:endParaRPr>
              <a:solidFill>
                <a:schemeClr val="dk1"/>
              </a:solidFill>
              <a:latin typeface="Mada"/>
              <a:ea typeface="Mada"/>
              <a:cs typeface="Mada"/>
              <a:sym typeface="Mada"/>
            </a:endParaRPr>
          </a:p>
          <a:p>
            <a:pPr indent="0" lvl="0" marL="0" rtl="0" algn="l">
              <a:lnSpc>
                <a:spcPct val="125000"/>
              </a:lnSpc>
              <a:spcBef>
                <a:spcPts val="0"/>
              </a:spcBef>
              <a:spcAft>
                <a:spcPts val="0"/>
              </a:spcAft>
              <a:buNone/>
            </a:pPr>
            <a:r>
              <a:t/>
            </a:r>
            <a:endParaRPr sz="700">
              <a:solidFill>
                <a:schemeClr val="dk1"/>
              </a:solidFill>
              <a:latin typeface="Mada"/>
              <a:ea typeface="Mada"/>
              <a:cs typeface="Mada"/>
              <a:sym typeface="Mada"/>
            </a:endParaRPr>
          </a:p>
          <a:p>
            <a:pPr indent="-174625" lvl="0" marL="269999" rtl="0" algn="l">
              <a:lnSpc>
                <a:spcPct val="12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Long term goal:</a:t>
            </a:r>
            <a:endParaRPr>
              <a:solidFill>
                <a:srgbClr val="6AA84F"/>
              </a:solidFill>
              <a:latin typeface="Mada"/>
              <a:ea typeface="Mada"/>
              <a:cs typeface="Mada"/>
              <a:sym typeface="Mada"/>
            </a:endParaRPr>
          </a:p>
          <a:p>
            <a:pPr indent="-184150" lvl="0" marL="450000" rtl="0" algn="l">
              <a:lnSpc>
                <a:spcPct val="12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Achieving continence and reconstructing the internal and external genitalia</a:t>
            </a:r>
            <a:endParaRPr>
              <a:solidFill>
                <a:schemeClr val="dk1"/>
              </a:solidFill>
              <a:latin typeface="Mada"/>
              <a:ea typeface="Mada"/>
              <a:cs typeface="Mada"/>
              <a:sym typeface="Mada"/>
            </a:endParaRPr>
          </a:p>
          <a:p>
            <a:pPr indent="-184150" lvl="0" marL="450000" rtl="0" algn="l">
              <a:lnSpc>
                <a:spcPct val="12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Due to the rarity of the disease &amp; the large variety of presentation, the surgeries must be individualized</a:t>
            </a:r>
            <a:endParaRPr>
              <a:solidFill>
                <a:schemeClr val="dk1"/>
              </a:solidFill>
              <a:latin typeface="Mada"/>
              <a:ea typeface="Mada"/>
              <a:cs typeface="Mada"/>
              <a:sym typeface="Mada"/>
            </a:endParaRPr>
          </a:p>
        </p:txBody>
      </p:sp>
      <p:sp>
        <p:nvSpPr>
          <p:cNvPr id="671" name="Google Shape;671;p25"/>
          <p:cNvSpPr txBox="1"/>
          <p:nvPr/>
        </p:nvSpPr>
        <p:spPr>
          <a:xfrm>
            <a:off x="2358667" y="1936083"/>
            <a:ext cx="4613400" cy="1675200"/>
          </a:xfrm>
          <a:prstGeom prst="rect">
            <a:avLst/>
          </a:prstGeom>
          <a:noFill/>
          <a:ln>
            <a:noFill/>
          </a:ln>
        </p:spPr>
        <p:txBody>
          <a:bodyPr anchorCtr="0" anchor="t" bIns="91425" lIns="91425" spcFirstLastPara="1" rIns="91425" wrap="square" tIns="91425">
            <a:noAutofit/>
          </a:bodyPr>
          <a:lstStyle/>
          <a:p>
            <a:pPr indent="-174625" lvl="0" marL="269999" rtl="0" algn="l">
              <a:lnSpc>
                <a:spcPct val="125000"/>
              </a:lnSpc>
              <a:spcBef>
                <a:spcPts val="0"/>
              </a:spcBef>
              <a:spcAft>
                <a:spcPts val="0"/>
              </a:spcAft>
              <a:buClr>
                <a:srgbClr val="000000"/>
              </a:buClr>
              <a:buSzPts val="1400"/>
              <a:buFont typeface="Mada"/>
              <a:buChar char="●"/>
            </a:pPr>
            <a:r>
              <a:rPr lang="en-GB">
                <a:latin typeface="Mada"/>
                <a:ea typeface="Mada"/>
                <a:cs typeface="Mada"/>
                <a:sym typeface="Mada"/>
              </a:rPr>
              <a:t>Bladder</a:t>
            </a:r>
            <a:r>
              <a:rPr lang="en-GB">
                <a:solidFill>
                  <a:schemeClr val="dk1"/>
                </a:solidFill>
                <a:latin typeface="Mada"/>
                <a:ea typeface="Mada"/>
                <a:cs typeface="Mada"/>
                <a:sym typeface="Mada"/>
              </a:rPr>
              <a:t> duplication is often associated with duplication anomalies of the external genitalia &amp; lower GIT</a:t>
            </a:r>
            <a:endParaRPr>
              <a:solidFill>
                <a:schemeClr val="dk1"/>
              </a:solidFill>
              <a:latin typeface="Mada"/>
              <a:ea typeface="Mada"/>
              <a:cs typeface="Mada"/>
              <a:sym typeface="Mada"/>
            </a:endParaRPr>
          </a:p>
          <a:p>
            <a:pPr indent="0" lvl="0" marL="0" rtl="0" algn="l">
              <a:lnSpc>
                <a:spcPct val="125000"/>
              </a:lnSpc>
              <a:spcBef>
                <a:spcPts val="0"/>
              </a:spcBef>
              <a:spcAft>
                <a:spcPts val="0"/>
              </a:spcAft>
              <a:buNone/>
            </a:pPr>
            <a:r>
              <a:t/>
            </a:r>
            <a:endParaRPr>
              <a:solidFill>
                <a:schemeClr val="dk1"/>
              </a:solidFill>
              <a:latin typeface="Mada"/>
              <a:ea typeface="Mada"/>
              <a:cs typeface="Mada"/>
              <a:sym typeface="Mada"/>
            </a:endParaRPr>
          </a:p>
          <a:p>
            <a:pPr indent="-174625" lvl="0" marL="269999" rtl="0" algn="l">
              <a:lnSpc>
                <a:spcPct val="125000"/>
              </a:lnSpc>
              <a:spcBef>
                <a:spcPts val="0"/>
              </a:spcBef>
              <a:spcAft>
                <a:spcPts val="0"/>
              </a:spcAft>
              <a:buClr>
                <a:schemeClr val="dk1"/>
              </a:buClr>
              <a:buSzPts val="1400"/>
              <a:buFont typeface="Mada"/>
              <a:buChar char="●"/>
            </a:pPr>
            <a:r>
              <a:rPr lang="en-GB">
                <a:solidFill>
                  <a:srgbClr val="999999"/>
                </a:solidFill>
                <a:latin typeface="Mada"/>
                <a:ea typeface="Mada"/>
                <a:cs typeface="Mada"/>
                <a:sym typeface="Mada"/>
              </a:rPr>
              <a:t>Presentation</a:t>
            </a:r>
            <a:r>
              <a:rPr lang="en-GB">
                <a:solidFill>
                  <a:srgbClr val="B7B7B7"/>
                </a:solidFill>
                <a:latin typeface="Mada"/>
                <a:ea typeface="Mada"/>
                <a:cs typeface="Mada"/>
                <a:sym typeface="Mada"/>
              </a:rPr>
              <a:t> </a:t>
            </a:r>
            <a:r>
              <a:rPr lang="en-GB">
                <a:solidFill>
                  <a:srgbClr val="999999"/>
                </a:solidFill>
                <a:latin typeface="Mada"/>
                <a:ea typeface="Mada"/>
                <a:cs typeface="Mada"/>
                <a:sym typeface="Mada"/>
              </a:rPr>
              <a:t>vary depending on the abnormality. It may presents with separated urethra or with common urethra, one genitalia or more than one</a:t>
            </a:r>
            <a:endParaRPr>
              <a:solidFill>
                <a:srgbClr val="999999"/>
              </a:solidFill>
            </a:endParaRPr>
          </a:p>
        </p:txBody>
      </p:sp>
      <p:sp>
        <p:nvSpPr>
          <p:cNvPr id="672" name="Google Shape;672;p25"/>
          <p:cNvSpPr txBox="1"/>
          <p:nvPr/>
        </p:nvSpPr>
        <p:spPr>
          <a:xfrm>
            <a:off x="539537" y="6438135"/>
            <a:ext cx="2676000" cy="705900"/>
          </a:xfrm>
          <a:prstGeom prst="rect">
            <a:avLst/>
          </a:prstGeom>
          <a:noFill/>
          <a:ln>
            <a:noFill/>
          </a:ln>
        </p:spPr>
        <p:txBody>
          <a:bodyPr anchorCtr="0" anchor="t" bIns="91425" lIns="91425" spcFirstLastPara="1" rIns="91425" wrap="square" tIns="91425">
            <a:noAutofit/>
          </a:bodyPr>
          <a:lstStyle/>
          <a:p>
            <a:pPr indent="0" lvl="0" marL="0" rtl="0" algn="ctr">
              <a:lnSpc>
                <a:spcPct val="125000"/>
              </a:lnSpc>
              <a:spcBef>
                <a:spcPts val="0"/>
              </a:spcBef>
              <a:spcAft>
                <a:spcPts val="0"/>
              </a:spcAft>
              <a:buNone/>
            </a:pPr>
            <a:r>
              <a:rPr lang="en-GB" sz="1200">
                <a:solidFill>
                  <a:srgbClr val="6AA84F"/>
                </a:solidFill>
                <a:latin typeface="Mada"/>
                <a:ea typeface="Mada"/>
                <a:cs typeface="Mada"/>
                <a:sym typeface="Mada"/>
              </a:rPr>
              <a:t>We connect the two bladders and make one external urethral meatus </a:t>
            </a:r>
            <a:endParaRPr>
              <a:solidFill>
                <a:srgbClr val="6AA84F"/>
              </a:solidFill>
            </a:endParaRPr>
          </a:p>
        </p:txBody>
      </p:sp>
      <p:pic>
        <p:nvPicPr>
          <p:cNvPr id="673" name="Google Shape;673;p25"/>
          <p:cNvPicPr preferRelativeResize="0"/>
          <p:nvPr/>
        </p:nvPicPr>
        <p:blipFill>
          <a:blip r:embed="rId5">
            <a:alphaModFix/>
          </a:blip>
          <a:stretch>
            <a:fillRect/>
          </a:stretch>
        </p:blipFill>
        <p:spPr>
          <a:xfrm>
            <a:off x="654261" y="8593149"/>
            <a:ext cx="1675174" cy="1675174"/>
          </a:xfrm>
          <a:prstGeom prst="rect">
            <a:avLst/>
          </a:prstGeom>
          <a:noFill/>
          <a:ln>
            <a:noFill/>
          </a:ln>
        </p:spPr>
      </p:pic>
      <p:sp>
        <p:nvSpPr>
          <p:cNvPr id="674" name="Google Shape;674;p25"/>
          <p:cNvSpPr txBox="1"/>
          <p:nvPr/>
        </p:nvSpPr>
        <p:spPr>
          <a:xfrm>
            <a:off x="2663300" y="9009838"/>
            <a:ext cx="4110000" cy="70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3000">
                <a:solidFill>
                  <a:srgbClr val="E29578"/>
                </a:solidFill>
                <a:latin typeface="Lora"/>
                <a:ea typeface="Lora"/>
                <a:cs typeface="Lora"/>
                <a:sym typeface="Lora"/>
              </a:rPr>
              <a:t>You deserve a break!</a:t>
            </a:r>
            <a:endParaRPr b="1" sz="3000">
              <a:solidFill>
                <a:srgbClr val="E29578"/>
              </a:solidFill>
              <a:latin typeface="Lora"/>
              <a:ea typeface="Lora"/>
              <a:cs typeface="Lora"/>
              <a:sym typeface="Lor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26"/>
          <p:cNvSpPr/>
          <p:nvPr/>
        </p:nvSpPr>
        <p:spPr>
          <a:xfrm rot="10800000">
            <a:off x="63" y="0"/>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6"/>
          <p:cNvSpPr txBox="1"/>
          <p:nvPr/>
        </p:nvSpPr>
        <p:spPr>
          <a:xfrm>
            <a:off x="1061300" y="3892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2200"/>
              <a:buFont typeface="Arial"/>
              <a:buNone/>
            </a:pPr>
            <a:r>
              <a:rPr b="1" lang="en-GB" sz="2200">
                <a:solidFill>
                  <a:srgbClr val="006D77"/>
                </a:solidFill>
                <a:latin typeface="Lora"/>
                <a:ea typeface="Lora"/>
                <a:cs typeface="Lora"/>
                <a:sym typeface="Lora"/>
              </a:rPr>
              <a:t>Urethra and external genitalia.</a:t>
            </a:r>
            <a:endParaRPr b="1" sz="2200">
              <a:solidFill>
                <a:srgbClr val="006D77"/>
              </a:solidFill>
              <a:latin typeface="Lora"/>
              <a:ea typeface="Lora"/>
              <a:cs typeface="Lora"/>
              <a:sym typeface="Lora"/>
            </a:endParaRPr>
          </a:p>
          <a:p>
            <a:pPr indent="0" lvl="0" marL="0" rtl="0" algn="ctr">
              <a:spcBef>
                <a:spcPts val="0"/>
              </a:spcBef>
              <a:spcAft>
                <a:spcPts val="0"/>
              </a:spcAft>
              <a:buClr>
                <a:schemeClr val="dk1"/>
              </a:buClr>
              <a:buSzPts val="2200"/>
              <a:buFont typeface="Arial"/>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681" name="Google Shape;681;p26"/>
          <p:cNvCxnSpPr/>
          <p:nvPr/>
        </p:nvCxnSpPr>
        <p:spPr>
          <a:xfrm>
            <a:off x="1511311" y="833850"/>
            <a:ext cx="4613400" cy="0"/>
          </a:xfrm>
          <a:prstGeom prst="straightConnector1">
            <a:avLst/>
          </a:prstGeom>
          <a:noFill/>
          <a:ln cap="flat" cmpd="sng" w="19050">
            <a:solidFill>
              <a:srgbClr val="83C5BE"/>
            </a:solidFill>
            <a:prstDash val="solid"/>
            <a:round/>
            <a:headEnd len="med" w="med" type="oval"/>
            <a:tailEnd len="med" w="med" type="oval"/>
          </a:ln>
        </p:spPr>
      </p:cxnSp>
      <p:grpSp>
        <p:nvGrpSpPr>
          <p:cNvPr id="682" name="Google Shape;682;p26"/>
          <p:cNvGrpSpPr/>
          <p:nvPr/>
        </p:nvGrpSpPr>
        <p:grpSpPr>
          <a:xfrm>
            <a:off x="285363" y="1082578"/>
            <a:ext cx="467181" cy="476434"/>
            <a:chOff x="2410712" y="2415450"/>
            <a:chExt cx="312600" cy="312600"/>
          </a:xfrm>
        </p:grpSpPr>
        <p:sp>
          <p:nvSpPr>
            <p:cNvPr id="683" name="Google Shape;683;p26"/>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26"/>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5" name="Google Shape;685;p26"/>
          <p:cNvSpPr txBox="1"/>
          <p:nvPr/>
        </p:nvSpPr>
        <p:spPr>
          <a:xfrm>
            <a:off x="742650" y="1109200"/>
            <a:ext cx="59649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800">
                <a:solidFill>
                  <a:srgbClr val="006D77"/>
                </a:solidFill>
                <a:highlight>
                  <a:srgbClr val="EDF9F9"/>
                </a:highlight>
                <a:latin typeface="Lora"/>
                <a:ea typeface="Lora"/>
                <a:cs typeface="Lora"/>
                <a:sym typeface="Lora"/>
              </a:rPr>
              <a:t>Posterior Urethral Valves (PUV) 4th</a:t>
            </a:r>
            <a:r>
              <a:rPr b="1" lang="en-GB" sz="1800">
                <a:solidFill>
                  <a:srgbClr val="006D77"/>
                </a:solidFill>
                <a:highlight>
                  <a:srgbClr val="EDF9F9"/>
                </a:highlight>
                <a:latin typeface="Lora"/>
                <a:ea typeface="Lora"/>
                <a:cs typeface="Lora"/>
                <a:sym typeface="Lora"/>
              </a:rPr>
              <a:t> most common</a:t>
            </a:r>
            <a:endParaRPr b="1" sz="1800">
              <a:solidFill>
                <a:srgbClr val="006D77"/>
              </a:solidFill>
              <a:highlight>
                <a:srgbClr val="EDF9F9"/>
              </a:highlight>
              <a:latin typeface="Lora"/>
              <a:ea typeface="Lora"/>
              <a:cs typeface="Lora"/>
              <a:sym typeface="Lora"/>
            </a:endParaRPr>
          </a:p>
        </p:txBody>
      </p:sp>
      <p:sp>
        <p:nvSpPr>
          <p:cNvPr id="686" name="Google Shape;686;p26"/>
          <p:cNvSpPr/>
          <p:nvPr/>
        </p:nvSpPr>
        <p:spPr>
          <a:xfrm>
            <a:off x="693500" y="1688675"/>
            <a:ext cx="1909200" cy="40524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87" name="Google Shape;687;p26"/>
          <p:cNvPicPr preferRelativeResize="0"/>
          <p:nvPr/>
        </p:nvPicPr>
        <p:blipFill>
          <a:blip r:embed="rId3">
            <a:alphaModFix/>
          </a:blip>
          <a:stretch>
            <a:fillRect/>
          </a:stretch>
        </p:blipFill>
        <p:spPr>
          <a:xfrm>
            <a:off x="1131107" y="2775032"/>
            <a:ext cx="1066831" cy="1098147"/>
          </a:xfrm>
          <a:prstGeom prst="rect">
            <a:avLst/>
          </a:prstGeom>
          <a:noFill/>
          <a:ln>
            <a:noFill/>
          </a:ln>
        </p:spPr>
      </p:pic>
      <p:pic>
        <p:nvPicPr>
          <p:cNvPr id="688" name="Google Shape;688;p26"/>
          <p:cNvPicPr preferRelativeResize="0"/>
          <p:nvPr/>
        </p:nvPicPr>
        <p:blipFill>
          <a:blip r:embed="rId4">
            <a:alphaModFix/>
          </a:blip>
          <a:stretch>
            <a:fillRect/>
          </a:stretch>
        </p:blipFill>
        <p:spPr>
          <a:xfrm>
            <a:off x="1131108" y="1821800"/>
            <a:ext cx="1066823" cy="922334"/>
          </a:xfrm>
          <a:prstGeom prst="rect">
            <a:avLst/>
          </a:prstGeom>
          <a:noFill/>
          <a:ln>
            <a:noFill/>
          </a:ln>
        </p:spPr>
      </p:pic>
      <p:cxnSp>
        <p:nvCxnSpPr>
          <p:cNvPr id="689" name="Google Shape;689;p26"/>
          <p:cNvCxnSpPr/>
          <p:nvPr/>
        </p:nvCxnSpPr>
        <p:spPr>
          <a:xfrm>
            <a:off x="2602693" y="4067450"/>
            <a:ext cx="705900" cy="0"/>
          </a:xfrm>
          <a:prstGeom prst="straightConnector1">
            <a:avLst/>
          </a:prstGeom>
          <a:noFill/>
          <a:ln cap="flat" cmpd="sng" w="19050">
            <a:solidFill>
              <a:srgbClr val="83C5BE"/>
            </a:solidFill>
            <a:prstDash val="solid"/>
            <a:round/>
            <a:headEnd len="med" w="med" type="none"/>
            <a:tailEnd len="med" w="med" type="oval"/>
          </a:ln>
        </p:spPr>
      </p:cxnSp>
      <p:sp>
        <p:nvSpPr>
          <p:cNvPr id="690" name="Google Shape;690;p26"/>
          <p:cNvSpPr txBox="1"/>
          <p:nvPr/>
        </p:nvSpPr>
        <p:spPr>
          <a:xfrm>
            <a:off x="2683359" y="3580836"/>
            <a:ext cx="33210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D77"/>
                </a:solidFill>
                <a:highlight>
                  <a:srgbClr val="EDF9F9"/>
                </a:highlight>
                <a:latin typeface="Lora"/>
                <a:ea typeface="Lora"/>
                <a:cs typeface="Lora"/>
                <a:sym typeface="Lora"/>
              </a:rPr>
              <a:t>Associated Findings</a:t>
            </a:r>
            <a:endParaRPr b="1" i="0" sz="1800" u="none" cap="none" strike="noStrike">
              <a:solidFill>
                <a:srgbClr val="006D77"/>
              </a:solidFill>
              <a:highlight>
                <a:srgbClr val="EDF9F9"/>
              </a:highlight>
              <a:latin typeface="Lora"/>
              <a:ea typeface="Lora"/>
              <a:cs typeface="Lora"/>
              <a:sym typeface="Lora"/>
            </a:endParaRPr>
          </a:p>
        </p:txBody>
      </p:sp>
      <p:pic>
        <p:nvPicPr>
          <p:cNvPr id="691" name="Google Shape;691;p26"/>
          <p:cNvPicPr preferRelativeResize="0"/>
          <p:nvPr/>
        </p:nvPicPr>
        <p:blipFill>
          <a:blip r:embed="rId5">
            <a:alphaModFix/>
          </a:blip>
          <a:stretch>
            <a:fillRect/>
          </a:stretch>
        </p:blipFill>
        <p:spPr>
          <a:xfrm>
            <a:off x="1131094" y="3949294"/>
            <a:ext cx="1066823" cy="743624"/>
          </a:xfrm>
          <a:prstGeom prst="rect">
            <a:avLst/>
          </a:prstGeom>
          <a:noFill/>
          <a:ln>
            <a:noFill/>
          </a:ln>
        </p:spPr>
      </p:pic>
      <p:pic>
        <p:nvPicPr>
          <p:cNvPr id="692" name="Google Shape;692;p26"/>
          <p:cNvPicPr preferRelativeResize="0"/>
          <p:nvPr/>
        </p:nvPicPr>
        <p:blipFill rotWithShape="1">
          <a:blip r:embed="rId6">
            <a:alphaModFix/>
          </a:blip>
          <a:srcRect b="11426" l="0" r="0" t="0"/>
          <a:stretch/>
        </p:blipFill>
        <p:spPr>
          <a:xfrm>
            <a:off x="1114700" y="4674751"/>
            <a:ext cx="1066800" cy="862750"/>
          </a:xfrm>
          <a:prstGeom prst="rect">
            <a:avLst/>
          </a:prstGeom>
          <a:noFill/>
          <a:ln>
            <a:noFill/>
          </a:ln>
        </p:spPr>
      </p:pic>
      <p:sp>
        <p:nvSpPr>
          <p:cNvPr id="693" name="Google Shape;693;p26"/>
          <p:cNvSpPr txBox="1"/>
          <p:nvPr/>
        </p:nvSpPr>
        <p:spPr>
          <a:xfrm>
            <a:off x="720999" y="7174988"/>
            <a:ext cx="4820400" cy="401700"/>
          </a:xfrm>
          <a:prstGeom prst="rect">
            <a:avLst/>
          </a:prstGeom>
          <a:noFill/>
          <a:ln>
            <a:noFill/>
          </a:ln>
        </p:spPr>
        <p:txBody>
          <a:bodyPr anchorCtr="0" anchor="ctr" bIns="91425" lIns="91425" spcFirstLastPara="1" rIns="91425" wrap="square" tIns="91425">
            <a:noAutofit/>
          </a:bodyPr>
          <a:lstStyle/>
          <a:p>
            <a:pPr indent="0" lvl="0" marL="0" rtl="0" algn="l">
              <a:lnSpc>
                <a:spcPct val="50000"/>
              </a:lnSpc>
              <a:spcBef>
                <a:spcPts val="0"/>
              </a:spcBef>
              <a:spcAft>
                <a:spcPts val="0"/>
              </a:spcAft>
              <a:buNone/>
            </a:pPr>
            <a:r>
              <a:rPr b="1" lang="en-GB" sz="2400">
                <a:solidFill>
                  <a:srgbClr val="FFDDD2"/>
                </a:solidFill>
                <a:latin typeface="Lora"/>
                <a:ea typeface="Lora"/>
                <a:cs typeface="Lora"/>
                <a:sym typeface="Lora"/>
              </a:rPr>
              <a:t>PUV Investigations</a:t>
            </a:r>
            <a:endParaRPr b="1" sz="2400">
              <a:solidFill>
                <a:srgbClr val="FFDDD2"/>
              </a:solidFill>
              <a:latin typeface="Lora"/>
              <a:ea typeface="Lora"/>
              <a:cs typeface="Lora"/>
              <a:sym typeface="Lora"/>
            </a:endParaRPr>
          </a:p>
        </p:txBody>
      </p:sp>
      <p:sp>
        <p:nvSpPr>
          <p:cNvPr id="694" name="Google Shape;694;p26"/>
          <p:cNvSpPr txBox="1"/>
          <p:nvPr/>
        </p:nvSpPr>
        <p:spPr>
          <a:xfrm>
            <a:off x="177641" y="6846438"/>
            <a:ext cx="2316600" cy="6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6000">
                <a:solidFill>
                  <a:srgbClr val="EDF9F9"/>
                </a:solidFill>
                <a:latin typeface="Reenie Beanie"/>
                <a:ea typeface="Reenie Beanie"/>
                <a:cs typeface="Reenie Beanie"/>
                <a:sym typeface="Reenie Beanie"/>
              </a:rPr>
              <a:t>01</a:t>
            </a:r>
            <a:endParaRPr b="1" sz="6000">
              <a:solidFill>
                <a:srgbClr val="EDF9F9"/>
              </a:solidFill>
              <a:latin typeface="Reenie Beanie"/>
              <a:ea typeface="Reenie Beanie"/>
              <a:cs typeface="Reenie Beanie"/>
              <a:sym typeface="Reenie Beanie"/>
            </a:endParaRPr>
          </a:p>
        </p:txBody>
      </p:sp>
      <p:sp>
        <p:nvSpPr>
          <p:cNvPr id="695" name="Google Shape;695;p26"/>
          <p:cNvSpPr txBox="1"/>
          <p:nvPr/>
        </p:nvSpPr>
        <p:spPr>
          <a:xfrm>
            <a:off x="4507899" y="7174987"/>
            <a:ext cx="2708100" cy="401700"/>
          </a:xfrm>
          <a:prstGeom prst="rect">
            <a:avLst/>
          </a:prstGeom>
          <a:noFill/>
          <a:ln>
            <a:noFill/>
          </a:ln>
        </p:spPr>
        <p:txBody>
          <a:bodyPr anchorCtr="0" anchor="ctr" bIns="91425" lIns="91425" spcFirstLastPara="1" rIns="91425" wrap="square" tIns="91425">
            <a:noAutofit/>
          </a:bodyPr>
          <a:lstStyle/>
          <a:p>
            <a:pPr indent="0" lvl="0" marL="0" rtl="0" algn="l">
              <a:lnSpc>
                <a:spcPct val="50000"/>
              </a:lnSpc>
              <a:spcBef>
                <a:spcPts val="0"/>
              </a:spcBef>
              <a:spcAft>
                <a:spcPts val="0"/>
              </a:spcAft>
              <a:buNone/>
            </a:pPr>
            <a:r>
              <a:rPr b="1" lang="en-GB" sz="2400">
                <a:solidFill>
                  <a:srgbClr val="FFDDD2"/>
                </a:solidFill>
                <a:latin typeface="Lora"/>
                <a:ea typeface="Lora"/>
                <a:cs typeface="Lora"/>
                <a:sym typeface="Lora"/>
              </a:rPr>
              <a:t>PUV Treatment</a:t>
            </a:r>
            <a:endParaRPr b="1" sz="2400">
              <a:solidFill>
                <a:srgbClr val="FFDDD2"/>
              </a:solidFill>
              <a:latin typeface="Lora"/>
              <a:ea typeface="Lora"/>
              <a:cs typeface="Lora"/>
              <a:sym typeface="Lora"/>
            </a:endParaRPr>
          </a:p>
        </p:txBody>
      </p:sp>
      <p:sp>
        <p:nvSpPr>
          <p:cNvPr id="696" name="Google Shape;696;p26"/>
          <p:cNvSpPr txBox="1"/>
          <p:nvPr/>
        </p:nvSpPr>
        <p:spPr>
          <a:xfrm>
            <a:off x="3883624" y="6891813"/>
            <a:ext cx="2316600" cy="6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6000">
                <a:solidFill>
                  <a:srgbClr val="EDF9F9"/>
                </a:solidFill>
                <a:latin typeface="Reenie Beanie"/>
                <a:ea typeface="Reenie Beanie"/>
                <a:cs typeface="Reenie Beanie"/>
                <a:sym typeface="Reenie Beanie"/>
              </a:rPr>
              <a:t>02</a:t>
            </a:r>
            <a:endParaRPr b="1" sz="6000">
              <a:solidFill>
                <a:srgbClr val="EDF9F9"/>
              </a:solidFill>
              <a:latin typeface="Reenie Beanie"/>
              <a:ea typeface="Reenie Beanie"/>
              <a:cs typeface="Reenie Beanie"/>
              <a:sym typeface="Reenie Beanie"/>
            </a:endParaRPr>
          </a:p>
        </p:txBody>
      </p:sp>
      <p:pic>
        <p:nvPicPr>
          <p:cNvPr id="697" name="Google Shape;697;p26"/>
          <p:cNvPicPr preferRelativeResize="0"/>
          <p:nvPr/>
        </p:nvPicPr>
        <p:blipFill>
          <a:blip r:embed="rId7">
            <a:alphaModFix/>
          </a:blip>
          <a:stretch>
            <a:fillRect/>
          </a:stretch>
        </p:blipFill>
        <p:spPr>
          <a:xfrm>
            <a:off x="930466" y="7808350"/>
            <a:ext cx="1099683" cy="1154850"/>
          </a:xfrm>
          <a:prstGeom prst="rect">
            <a:avLst/>
          </a:prstGeom>
          <a:noFill/>
          <a:ln>
            <a:noFill/>
          </a:ln>
        </p:spPr>
      </p:pic>
      <p:cxnSp>
        <p:nvCxnSpPr>
          <p:cNvPr id="698" name="Google Shape;698;p26"/>
          <p:cNvCxnSpPr/>
          <p:nvPr/>
        </p:nvCxnSpPr>
        <p:spPr>
          <a:xfrm>
            <a:off x="854266" y="8309575"/>
            <a:ext cx="401700" cy="25500"/>
          </a:xfrm>
          <a:prstGeom prst="straightConnector1">
            <a:avLst/>
          </a:prstGeom>
          <a:noFill/>
          <a:ln cap="flat" cmpd="sng" w="28575">
            <a:solidFill>
              <a:srgbClr val="6AA84F"/>
            </a:solidFill>
            <a:prstDash val="solid"/>
            <a:round/>
            <a:headEnd len="med" w="med" type="none"/>
            <a:tailEnd len="med" w="med" type="triangle"/>
          </a:ln>
        </p:spPr>
      </p:cxnSp>
      <p:sp>
        <p:nvSpPr>
          <p:cNvPr id="699" name="Google Shape;699;p26"/>
          <p:cNvSpPr txBox="1"/>
          <p:nvPr/>
        </p:nvSpPr>
        <p:spPr>
          <a:xfrm>
            <a:off x="-523625" y="7995175"/>
            <a:ext cx="1606500" cy="476400"/>
          </a:xfrm>
          <a:prstGeom prst="rect">
            <a:avLst/>
          </a:prstGeom>
          <a:noFill/>
          <a:ln>
            <a:noFill/>
          </a:ln>
        </p:spPr>
        <p:txBody>
          <a:bodyPr anchorCtr="0" anchor="t" bIns="91425" lIns="91425" spcFirstLastPara="1" rIns="91425" wrap="square" tIns="91425">
            <a:noAutofit/>
          </a:bodyPr>
          <a:lstStyle/>
          <a:p>
            <a:pPr indent="0" lvl="0" marL="914400" rtl="0" algn="l">
              <a:spcBef>
                <a:spcPts val="0"/>
              </a:spcBef>
              <a:spcAft>
                <a:spcPts val="0"/>
              </a:spcAft>
              <a:buNone/>
            </a:pPr>
            <a:r>
              <a:rPr lang="en-GB" sz="900">
                <a:solidFill>
                  <a:srgbClr val="6AA84F"/>
                </a:solidFill>
                <a:latin typeface="Mada"/>
                <a:ea typeface="Mada"/>
                <a:cs typeface="Mada"/>
                <a:sym typeface="Mada"/>
              </a:rPr>
              <a:t>Keyhole sign</a:t>
            </a:r>
            <a:endParaRPr sz="900">
              <a:solidFill>
                <a:srgbClr val="6AA84F"/>
              </a:solidFill>
            </a:endParaRPr>
          </a:p>
        </p:txBody>
      </p:sp>
      <p:pic>
        <p:nvPicPr>
          <p:cNvPr id="700" name="Google Shape;700;p26"/>
          <p:cNvPicPr preferRelativeResize="0"/>
          <p:nvPr/>
        </p:nvPicPr>
        <p:blipFill>
          <a:blip r:embed="rId8">
            <a:alphaModFix/>
          </a:blip>
          <a:stretch>
            <a:fillRect/>
          </a:stretch>
        </p:blipFill>
        <p:spPr>
          <a:xfrm>
            <a:off x="929238" y="9203038"/>
            <a:ext cx="1004310" cy="1154850"/>
          </a:xfrm>
          <a:prstGeom prst="rect">
            <a:avLst/>
          </a:prstGeom>
          <a:noFill/>
          <a:ln>
            <a:noFill/>
          </a:ln>
        </p:spPr>
      </p:pic>
      <p:cxnSp>
        <p:nvCxnSpPr>
          <p:cNvPr id="701" name="Google Shape;701;p26"/>
          <p:cNvCxnSpPr/>
          <p:nvPr/>
        </p:nvCxnSpPr>
        <p:spPr>
          <a:xfrm flipH="1" rot="10800000">
            <a:off x="805342" y="10069888"/>
            <a:ext cx="418200" cy="165900"/>
          </a:xfrm>
          <a:prstGeom prst="straightConnector1">
            <a:avLst/>
          </a:prstGeom>
          <a:noFill/>
          <a:ln cap="flat" cmpd="sng" w="28575">
            <a:solidFill>
              <a:srgbClr val="6AA84F"/>
            </a:solidFill>
            <a:prstDash val="solid"/>
            <a:round/>
            <a:headEnd len="med" w="med" type="none"/>
            <a:tailEnd len="med" w="med" type="triangle"/>
          </a:ln>
        </p:spPr>
      </p:cxnSp>
      <p:sp>
        <p:nvSpPr>
          <p:cNvPr id="702" name="Google Shape;702;p26"/>
          <p:cNvSpPr txBox="1"/>
          <p:nvPr/>
        </p:nvSpPr>
        <p:spPr>
          <a:xfrm>
            <a:off x="-677249" y="9507838"/>
            <a:ext cx="1606500" cy="476400"/>
          </a:xfrm>
          <a:prstGeom prst="rect">
            <a:avLst/>
          </a:prstGeom>
          <a:noFill/>
          <a:ln>
            <a:noFill/>
          </a:ln>
        </p:spPr>
        <p:txBody>
          <a:bodyPr anchorCtr="0" anchor="t" bIns="91425" lIns="91425" spcFirstLastPara="1" rIns="91425" wrap="square" tIns="91425">
            <a:noAutofit/>
          </a:bodyPr>
          <a:lstStyle/>
          <a:p>
            <a:pPr indent="0" lvl="0" marL="914400" rtl="0" algn="l">
              <a:spcBef>
                <a:spcPts val="0"/>
              </a:spcBef>
              <a:spcAft>
                <a:spcPts val="0"/>
              </a:spcAft>
              <a:buNone/>
            </a:pPr>
            <a:r>
              <a:rPr lang="en-GB" sz="900">
                <a:solidFill>
                  <a:srgbClr val="6AA84F"/>
                </a:solidFill>
                <a:latin typeface="Mada"/>
                <a:ea typeface="Mada"/>
                <a:cs typeface="Mada"/>
                <a:sym typeface="Mada"/>
              </a:rPr>
              <a:t>Dilated part of urethra “between extra valve and bladder”</a:t>
            </a:r>
            <a:endParaRPr sz="900">
              <a:solidFill>
                <a:srgbClr val="6AA84F"/>
              </a:solidFill>
              <a:latin typeface="Mada"/>
              <a:ea typeface="Mada"/>
              <a:cs typeface="Mada"/>
              <a:sym typeface="Mada"/>
            </a:endParaRPr>
          </a:p>
        </p:txBody>
      </p:sp>
      <p:cxnSp>
        <p:nvCxnSpPr>
          <p:cNvPr id="703" name="Google Shape;703;p26"/>
          <p:cNvCxnSpPr>
            <a:stCxn id="704" idx="3"/>
          </p:cNvCxnSpPr>
          <p:nvPr/>
        </p:nvCxnSpPr>
        <p:spPr>
          <a:xfrm>
            <a:off x="939601" y="9233576"/>
            <a:ext cx="267300" cy="123300"/>
          </a:xfrm>
          <a:prstGeom prst="straightConnector1">
            <a:avLst/>
          </a:prstGeom>
          <a:noFill/>
          <a:ln cap="flat" cmpd="sng" w="28575">
            <a:solidFill>
              <a:srgbClr val="6AA84F"/>
            </a:solidFill>
            <a:prstDash val="solid"/>
            <a:round/>
            <a:headEnd len="med" w="med" type="none"/>
            <a:tailEnd len="med" w="med" type="triangle"/>
          </a:ln>
        </p:spPr>
      </p:cxnSp>
      <p:sp>
        <p:nvSpPr>
          <p:cNvPr id="704" name="Google Shape;704;p26"/>
          <p:cNvSpPr txBox="1"/>
          <p:nvPr/>
        </p:nvSpPr>
        <p:spPr>
          <a:xfrm>
            <a:off x="-839999" y="8995376"/>
            <a:ext cx="1779600" cy="476400"/>
          </a:xfrm>
          <a:prstGeom prst="rect">
            <a:avLst/>
          </a:prstGeom>
          <a:noFill/>
          <a:ln>
            <a:noFill/>
          </a:ln>
        </p:spPr>
        <p:txBody>
          <a:bodyPr anchorCtr="0" anchor="t" bIns="91425" lIns="91425" spcFirstLastPara="1" rIns="91425" wrap="square" tIns="91425">
            <a:noAutofit/>
          </a:bodyPr>
          <a:lstStyle/>
          <a:p>
            <a:pPr indent="0" lvl="0" marL="914400" rtl="0" algn="l">
              <a:spcBef>
                <a:spcPts val="0"/>
              </a:spcBef>
              <a:spcAft>
                <a:spcPts val="0"/>
              </a:spcAft>
              <a:buNone/>
            </a:pPr>
            <a:r>
              <a:rPr lang="en-GB" sz="900">
                <a:solidFill>
                  <a:srgbClr val="6AA84F"/>
                </a:solidFill>
                <a:latin typeface="Mada"/>
                <a:ea typeface="Mada"/>
                <a:cs typeface="Mada"/>
                <a:sym typeface="Mada"/>
              </a:rPr>
              <a:t>Sometimes there is reflux</a:t>
            </a:r>
            <a:endParaRPr sz="900">
              <a:solidFill>
                <a:srgbClr val="6AA84F"/>
              </a:solidFill>
              <a:latin typeface="Mada"/>
              <a:ea typeface="Mada"/>
              <a:cs typeface="Mada"/>
              <a:sym typeface="Mada"/>
            </a:endParaRPr>
          </a:p>
        </p:txBody>
      </p:sp>
      <p:pic>
        <p:nvPicPr>
          <p:cNvPr id="705" name="Google Shape;705;p26"/>
          <p:cNvPicPr preferRelativeResize="0"/>
          <p:nvPr/>
        </p:nvPicPr>
        <p:blipFill>
          <a:blip r:embed="rId9">
            <a:alphaModFix/>
          </a:blip>
          <a:stretch>
            <a:fillRect/>
          </a:stretch>
        </p:blipFill>
        <p:spPr>
          <a:xfrm>
            <a:off x="6692524" y="7592696"/>
            <a:ext cx="705900" cy="476894"/>
          </a:xfrm>
          <a:prstGeom prst="rect">
            <a:avLst/>
          </a:prstGeom>
          <a:noFill/>
          <a:ln>
            <a:noFill/>
          </a:ln>
        </p:spPr>
      </p:pic>
      <p:pic>
        <p:nvPicPr>
          <p:cNvPr id="706" name="Google Shape;706;p26"/>
          <p:cNvPicPr preferRelativeResize="0"/>
          <p:nvPr/>
        </p:nvPicPr>
        <p:blipFill>
          <a:blip r:embed="rId10">
            <a:alphaModFix/>
          </a:blip>
          <a:stretch>
            <a:fillRect/>
          </a:stretch>
        </p:blipFill>
        <p:spPr>
          <a:xfrm>
            <a:off x="6692524" y="8709175"/>
            <a:ext cx="705900" cy="530025"/>
          </a:xfrm>
          <a:prstGeom prst="rect">
            <a:avLst/>
          </a:prstGeom>
          <a:noFill/>
          <a:ln>
            <a:noFill/>
          </a:ln>
        </p:spPr>
      </p:pic>
      <p:pic>
        <p:nvPicPr>
          <p:cNvPr id="707" name="Google Shape;707;p26"/>
          <p:cNvPicPr preferRelativeResize="0"/>
          <p:nvPr/>
        </p:nvPicPr>
        <p:blipFill>
          <a:blip r:embed="rId11">
            <a:alphaModFix/>
          </a:blip>
          <a:stretch>
            <a:fillRect/>
          </a:stretch>
        </p:blipFill>
        <p:spPr>
          <a:xfrm>
            <a:off x="6692516" y="9658100"/>
            <a:ext cx="705900" cy="341656"/>
          </a:xfrm>
          <a:prstGeom prst="rect">
            <a:avLst/>
          </a:prstGeom>
          <a:noFill/>
          <a:ln>
            <a:noFill/>
          </a:ln>
        </p:spPr>
      </p:pic>
      <p:sp>
        <p:nvSpPr>
          <p:cNvPr id="708" name="Google Shape;708;p26"/>
          <p:cNvSpPr/>
          <p:nvPr/>
        </p:nvSpPr>
        <p:spPr>
          <a:xfrm>
            <a:off x="6626771" y="7512514"/>
            <a:ext cx="811500" cy="6207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 name="Google Shape;709;p26"/>
          <p:cNvSpPr/>
          <p:nvPr/>
        </p:nvSpPr>
        <p:spPr>
          <a:xfrm>
            <a:off x="6652754" y="8664871"/>
            <a:ext cx="811500" cy="6141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 name="Google Shape;710;p26"/>
          <p:cNvSpPr/>
          <p:nvPr/>
        </p:nvSpPr>
        <p:spPr>
          <a:xfrm>
            <a:off x="6626775" y="9643725"/>
            <a:ext cx="811500" cy="4017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p26"/>
          <p:cNvSpPr/>
          <p:nvPr/>
        </p:nvSpPr>
        <p:spPr>
          <a:xfrm>
            <a:off x="3752088" y="7291549"/>
            <a:ext cx="271225" cy="3387081"/>
          </a:xfrm>
          <a:custGeom>
            <a:rect b="b" l="l" r="r" t="t"/>
            <a:pathLst>
              <a:path extrusionOk="0" h="149540" w="10849">
                <a:moveTo>
                  <a:pt x="4247" y="0"/>
                </a:moveTo>
                <a:cubicBezTo>
                  <a:pt x="2962" y="10274"/>
                  <a:pt x="2656" y="20667"/>
                  <a:pt x="2656" y="31021"/>
                </a:cubicBezTo>
                <a:cubicBezTo>
                  <a:pt x="2656" y="34771"/>
                  <a:pt x="6900" y="39507"/>
                  <a:pt x="4247" y="42157"/>
                </a:cubicBezTo>
                <a:cubicBezTo>
                  <a:pt x="1239" y="45161"/>
                  <a:pt x="3451" y="50633"/>
                  <a:pt x="3451" y="54884"/>
                </a:cubicBezTo>
                <a:cubicBezTo>
                  <a:pt x="3451" y="59461"/>
                  <a:pt x="-2171" y="65170"/>
                  <a:pt x="1065" y="68406"/>
                </a:cubicBezTo>
                <a:cubicBezTo>
                  <a:pt x="2126" y="69467"/>
                  <a:pt x="3576" y="70247"/>
                  <a:pt x="4247" y="71588"/>
                </a:cubicBezTo>
                <a:cubicBezTo>
                  <a:pt x="5671" y="74433"/>
                  <a:pt x="4247" y="77951"/>
                  <a:pt x="4247" y="81133"/>
                </a:cubicBezTo>
                <a:cubicBezTo>
                  <a:pt x="4247" y="88027"/>
                  <a:pt x="4247" y="94920"/>
                  <a:pt x="4247" y="101814"/>
                </a:cubicBezTo>
                <a:cubicBezTo>
                  <a:pt x="4247" y="104200"/>
                  <a:pt x="2561" y="107285"/>
                  <a:pt x="4247" y="108973"/>
                </a:cubicBezTo>
                <a:cubicBezTo>
                  <a:pt x="5387" y="110114"/>
                  <a:pt x="8298" y="108325"/>
                  <a:pt x="9019" y="109768"/>
                </a:cubicBezTo>
                <a:cubicBezTo>
                  <a:pt x="10832" y="113396"/>
                  <a:pt x="8446" y="118072"/>
                  <a:pt x="6633" y="121700"/>
                </a:cubicBezTo>
                <a:cubicBezTo>
                  <a:pt x="4332" y="126305"/>
                  <a:pt x="6172" y="133175"/>
                  <a:pt x="9815" y="136813"/>
                </a:cubicBezTo>
                <a:cubicBezTo>
                  <a:pt x="12840" y="139834"/>
                  <a:pt x="8224" y="145265"/>
                  <a:pt x="8224" y="149540"/>
                </a:cubicBezTo>
              </a:path>
            </a:pathLst>
          </a:custGeom>
          <a:noFill/>
          <a:ln cap="flat" cmpd="sng" w="28575">
            <a:solidFill>
              <a:srgbClr val="FFDDD2"/>
            </a:solidFill>
            <a:prstDash val="dash"/>
            <a:round/>
            <a:headEnd len="med" w="med" type="none"/>
            <a:tailEnd len="med" w="med" type="none"/>
          </a:ln>
        </p:spPr>
      </p:sp>
      <p:sp>
        <p:nvSpPr>
          <p:cNvPr id="712" name="Google Shape;712;p26"/>
          <p:cNvSpPr/>
          <p:nvPr/>
        </p:nvSpPr>
        <p:spPr>
          <a:xfrm>
            <a:off x="73" y="6864476"/>
            <a:ext cx="7715625" cy="229450"/>
          </a:xfrm>
          <a:custGeom>
            <a:rect b="b" l="l" r="r" t="t"/>
            <a:pathLst>
              <a:path extrusionOk="0" h="9178" w="308625">
                <a:moveTo>
                  <a:pt x="0" y="6856"/>
                </a:moveTo>
                <a:cubicBezTo>
                  <a:pt x="5951" y="5155"/>
                  <a:pt x="12759" y="905"/>
                  <a:pt x="18294" y="3674"/>
                </a:cubicBezTo>
                <a:cubicBezTo>
                  <a:pt x="22154" y="5605"/>
                  <a:pt x="26834" y="7108"/>
                  <a:pt x="31021" y="6061"/>
                </a:cubicBezTo>
                <a:cubicBezTo>
                  <a:pt x="44418" y="2710"/>
                  <a:pt x="60032" y="2268"/>
                  <a:pt x="72383" y="8447"/>
                </a:cubicBezTo>
                <a:cubicBezTo>
                  <a:pt x="76243" y="10378"/>
                  <a:pt x="81249" y="7990"/>
                  <a:pt x="85110" y="6061"/>
                </a:cubicBezTo>
                <a:cubicBezTo>
                  <a:pt x="91044" y="3096"/>
                  <a:pt x="98362" y="5265"/>
                  <a:pt x="104996" y="5265"/>
                </a:cubicBezTo>
                <a:cubicBezTo>
                  <a:pt x="112703" y="5265"/>
                  <a:pt x="121169" y="3411"/>
                  <a:pt x="128063" y="6856"/>
                </a:cubicBezTo>
                <a:cubicBezTo>
                  <a:pt x="134302" y="9974"/>
                  <a:pt x="141905" y="5043"/>
                  <a:pt x="148744" y="3674"/>
                </a:cubicBezTo>
                <a:cubicBezTo>
                  <a:pt x="156284" y="2165"/>
                  <a:pt x="164934" y="7111"/>
                  <a:pt x="171812" y="3674"/>
                </a:cubicBezTo>
                <a:cubicBezTo>
                  <a:pt x="178020" y="572"/>
                  <a:pt x="187589" y="1151"/>
                  <a:pt x="192493" y="6061"/>
                </a:cubicBezTo>
                <a:cubicBezTo>
                  <a:pt x="195143" y="8714"/>
                  <a:pt x="200978" y="5000"/>
                  <a:pt x="203629" y="7651"/>
                </a:cubicBezTo>
                <a:cubicBezTo>
                  <a:pt x="206447" y="10469"/>
                  <a:pt x="211995" y="8639"/>
                  <a:pt x="215560" y="6856"/>
                </a:cubicBezTo>
                <a:cubicBezTo>
                  <a:pt x="219591" y="4840"/>
                  <a:pt x="224806" y="8280"/>
                  <a:pt x="229082" y="6856"/>
                </a:cubicBezTo>
                <a:cubicBezTo>
                  <a:pt x="233966" y="5229"/>
                  <a:pt x="239147" y="4684"/>
                  <a:pt x="244195" y="3674"/>
                </a:cubicBezTo>
                <a:cubicBezTo>
                  <a:pt x="251516" y="2209"/>
                  <a:pt x="259788" y="-2049"/>
                  <a:pt x="266467" y="1288"/>
                </a:cubicBezTo>
                <a:cubicBezTo>
                  <a:pt x="270763" y="3434"/>
                  <a:pt x="276490" y="5028"/>
                  <a:pt x="280785" y="2879"/>
                </a:cubicBezTo>
                <a:cubicBezTo>
                  <a:pt x="287429" y="-445"/>
                  <a:pt x="297807" y="7339"/>
                  <a:pt x="303057" y="2083"/>
                </a:cubicBezTo>
                <a:cubicBezTo>
                  <a:pt x="304382" y="756"/>
                  <a:pt x="308625" y="-587"/>
                  <a:pt x="308625" y="1288"/>
                </a:cubicBezTo>
              </a:path>
            </a:pathLst>
          </a:custGeom>
          <a:noFill/>
          <a:ln cap="flat" cmpd="sng" w="28575">
            <a:solidFill>
              <a:srgbClr val="FFDDD2"/>
            </a:solidFill>
            <a:prstDash val="dash"/>
            <a:round/>
            <a:headEnd len="med" w="med" type="none"/>
            <a:tailEnd len="med" w="med" type="none"/>
          </a:ln>
        </p:spPr>
      </p:sp>
      <p:sp>
        <p:nvSpPr>
          <p:cNvPr id="713" name="Google Shape;713;p26"/>
          <p:cNvSpPr txBox="1"/>
          <p:nvPr/>
        </p:nvSpPr>
        <p:spPr>
          <a:xfrm>
            <a:off x="2557475" y="1644150"/>
            <a:ext cx="4820400" cy="1587000"/>
          </a:xfrm>
          <a:prstGeom prst="rect">
            <a:avLst/>
          </a:prstGeom>
          <a:noFill/>
          <a:ln>
            <a:noFill/>
          </a:ln>
        </p:spPr>
        <p:txBody>
          <a:bodyPr anchorCtr="0" anchor="t" bIns="91425" lIns="91425" spcFirstLastPara="1" rIns="91425" wrap="square" tIns="91425">
            <a:noAutofit/>
          </a:bodyPr>
          <a:lstStyle/>
          <a:p>
            <a:pPr indent="-149225" lvl="0" marL="269999" rtl="0" algn="l">
              <a:lnSpc>
                <a:spcPct val="125000"/>
              </a:lnSpc>
              <a:spcBef>
                <a:spcPts val="0"/>
              </a:spcBef>
              <a:spcAft>
                <a:spcPts val="0"/>
              </a:spcAft>
              <a:buClr>
                <a:srgbClr val="000000"/>
              </a:buClr>
              <a:buSzPts val="1000"/>
              <a:buFont typeface="Mada"/>
              <a:buChar char="●"/>
            </a:pPr>
            <a:r>
              <a:rPr lang="en-GB" sz="1100">
                <a:solidFill>
                  <a:srgbClr val="6AA84F"/>
                </a:solidFill>
                <a:latin typeface="Mada"/>
                <a:ea typeface="Mada"/>
                <a:cs typeface="Mada"/>
                <a:sym typeface="Mada"/>
              </a:rPr>
              <a:t>It’s an extra tissue that grow in posterior part of urethra and “narrow, not completely close” the opening of bladder </a:t>
            </a:r>
            <a:endParaRPr sz="1000">
              <a:latin typeface="Mada"/>
              <a:ea typeface="Mada"/>
              <a:cs typeface="Mada"/>
              <a:sym typeface="Mada"/>
            </a:endParaRPr>
          </a:p>
          <a:p>
            <a:pPr indent="-149225" lvl="0" marL="269999" rtl="0" algn="l">
              <a:lnSpc>
                <a:spcPct val="125000"/>
              </a:lnSpc>
              <a:spcBef>
                <a:spcPts val="0"/>
              </a:spcBef>
              <a:spcAft>
                <a:spcPts val="0"/>
              </a:spcAft>
              <a:buClr>
                <a:srgbClr val="000000"/>
              </a:buClr>
              <a:buSzPts val="1000"/>
              <a:buFont typeface="Mada"/>
              <a:buChar char="●"/>
            </a:pPr>
            <a:r>
              <a:rPr lang="en-GB" sz="1100">
                <a:solidFill>
                  <a:srgbClr val="6AA84F"/>
                </a:solidFill>
                <a:latin typeface="Mada"/>
                <a:ea typeface="Mada"/>
                <a:cs typeface="Mada"/>
                <a:sym typeface="Mada"/>
              </a:rPr>
              <a:t>Disease of boys, it’s not common but serious, why? B/c the obstruction will affect all urinary tract (universal obstruction of urinary tract)</a:t>
            </a:r>
            <a:endParaRPr sz="1000">
              <a:latin typeface="Mada"/>
              <a:ea typeface="Mada"/>
              <a:cs typeface="Mada"/>
              <a:sym typeface="Mada"/>
            </a:endParaRPr>
          </a:p>
          <a:p>
            <a:pPr indent="-149225" lvl="0" marL="269999" rtl="0" algn="l">
              <a:lnSpc>
                <a:spcPct val="125000"/>
              </a:lnSpc>
              <a:spcBef>
                <a:spcPts val="0"/>
              </a:spcBef>
              <a:spcAft>
                <a:spcPts val="0"/>
              </a:spcAft>
              <a:buClr>
                <a:srgbClr val="000000"/>
              </a:buClr>
              <a:buSzPts val="1000"/>
              <a:buFont typeface="Mada"/>
              <a:buChar char="●"/>
            </a:pPr>
            <a:r>
              <a:rPr lang="en-GB" sz="1100">
                <a:solidFill>
                  <a:srgbClr val="6AA84F"/>
                </a:solidFill>
                <a:latin typeface="Mada"/>
                <a:ea typeface="Mada"/>
                <a:cs typeface="Mada"/>
                <a:sym typeface="Mada"/>
              </a:rPr>
              <a:t>There’s another anomaly called (Anterior UV), but it’s very rare.</a:t>
            </a:r>
            <a:endParaRPr sz="1000">
              <a:latin typeface="Mada"/>
              <a:ea typeface="Mada"/>
              <a:cs typeface="Mada"/>
              <a:sym typeface="Mada"/>
            </a:endParaRPr>
          </a:p>
          <a:p>
            <a:pPr indent="-149225" lvl="0" marL="26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1 in 8000 to 25,000 live births</a:t>
            </a:r>
            <a:endParaRPr sz="1000">
              <a:latin typeface="Mada"/>
              <a:ea typeface="Mada"/>
              <a:cs typeface="Mada"/>
              <a:sym typeface="Mada"/>
            </a:endParaRPr>
          </a:p>
          <a:p>
            <a:pPr indent="-149225" lvl="0" marL="269999" rtl="0" algn="l">
              <a:lnSpc>
                <a:spcPct val="125000"/>
              </a:lnSpc>
              <a:spcBef>
                <a:spcPts val="0"/>
              </a:spcBef>
              <a:spcAft>
                <a:spcPts val="0"/>
              </a:spcAft>
              <a:buClr>
                <a:schemeClr val="dk1"/>
              </a:buClr>
              <a:buSzPts val="1000"/>
              <a:buFont typeface="Mada"/>
              <a:buChar char="●"/>
            </a:pPr>
            <a:r>
              <a:rPr lang="en-GB" sz="1000">
                <a:latin typeface="Mada"/>
                <a:ea typeface="Mada"/>
                <a:cs typeface="Mada"/>
                <a:sym typeface="Mada"/>
              </a:rPr>
              <a:t>Make up 10% of urinary obstructions diagnosed in utero</a:t>
            </a:r>
            <a:endParaRPr sz="1000">
              <a:latin typeface="Mada"/>
              <a:ea typeface="Mada"/>
              <a:cs typeface="Mada"/>
              <a:sym typeface="Mada"/>
            </a:endParaRPr>
          </a:p>
          <a:p>
            <a:pPr indent="-149225" lvl="0" marL="269999" rtl="0" algn="l">
              <a:lnSpc>
                <a:spcPct val="125000"/>
              </a:lnSpc>
              <a:spcBef>
                <a:spcPts val="0"/>
              </a:spcBef>
              <a:spcAft>
                <a:spcPts val="0"/>
              </a:spcAft>
              <a:buClr>
                <a:schemeClr val="dk1"/>
              </a:buClr>
              <a:buSzPts val="1000"/>
              <a:buFont typeface="Mada"/>
              <a:buChar char="●"/>
            </a:pPr>
            <a:r>
              <a:rPr lang="en-GB" sz="1000">
                <a:latin typeface="Mada"/>
                <a:ea typeface="Mada"/>
                <a:cs typeface="Mada"/>
                <a:sym typeface="Mada"/>
              </a:rPr>
              <a:t>Most common cause of urine retention in male infants</a:t>
            </a:r>
            <a:endParaRPr sz="1000">
              <a:latin typeface="Mada"/>
              <a:ea typeface="Mada"/>
              <a:cs typeface="Mada"/>
              <a:sym typeface="Mada"/>
            </a:endParaRPr>
          </a:p>
          <a:p>
            <a:pPr indent="-149225" lvl="0" marL="269999" rtl="0" algn="l">
              <a:lnSpc>
                <a:spcPct val="125000"/>
              </a:lnSpc>
              <a:spcBef>
                <a:spcPts val="0"/>
              </a:spcBef>
              <a:spcAft>
                <a:spcPts val="0"/>
              </a:spcAft>
              <a:buClr>
                <a:schemeClr val="dk1"/>
              </a:buClr>
              <a:buSzPts val="1000"/>
              <a:buFont typeface="Mada"/>
              <a:buChar char="●"/>
            </a:pPr>
            <a:r>
              <a:rPr lang="en-GB" sz="1000">
                <a:solidFill>
                  <a:srgbClr val="CC0000"/>
                </a:solidFill>
                <a:latin typeface="Mada"/>
                <a:ea typeface="Mada"/>
                <a:cs typeface="Mada"/>
                <a:sym typeface="Mada"/>
              </a:rPr>
              <a:t>50%</a:t>
            </a:r>
            <a:r>
              <a:rPr lang="en-GB" sz="1000">
                <a:latin typeface="Mada"/>
                <a:ea typeface="Mada"/>
                <a:cs typeface="Mada"/>
                <a:sym typeface="Mada"/>
              </a:rPr>
              <a:t> have renal impairment.</a:t>
            </a:r>
            <a:endParaRPr sz="1000">
              <a:solidFill>
                <a:schemeClr val="dk1"/>
              </a:solidFill>
              <a:latin typeface="Mada"/>
              <a:ea typeface="Mada"/>
              <a:cs typeface="Mada"/>
              <a:sym typeface="Mada"/>
            </a:endParaRPr>
          </a:p>
        </p:txBody>
      </p:sp>
      <p:sp>
        <p:nvSpPr>
          <p:cNvPr id="714" name="Google Shape;714;p26"/>
          <p:cNvSpPr txBox="1"/>
          <p:nvPr/>
        </p:nvSpPr>
        <p:spPr>
          <a:xfrm>
            <a:off x="2557475" y="3998500"/>
            <a:ext cx="4820400" cy="2852100"/>
          </a:xfrm>
          <a:prstGeom prst="rect">
            <a:avLst/>
          </a:prstGeom>
          <a:noFill/>
          <a:ln>
            <a:noFill/>
          </a:ln>
        </p:spPr>
        <p:txBody>
          <a:bodyPr anchorCtr="0" anchor="t" bIns="91425" lIns="91425" spcFirstLastPara="1" rIns="91425" wrap="square" tIns="91425">
            <a:noAutofit/>
          </a:bodyPr>
          <a:lstStyle/>
          <a:p>
            <a:pPr indent="-149225" lvl="0" marL="26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Presentation</a:t>
            </a:r>
            <a:r>
              <a:rPr lang="en-GB" sz="1100">
                <a:solidFill>
                  <a:schemeClr val="dk1"/>
                </a:solidFill>
                <a:latin typeface="Mada"/>
                <a:ea typeface="Mada"/>
                <a:cs typeface="Mada"/>
                <a:sym typeface="Mada"/>
              </a:rPr>
              <a:t> usually is </a:t>
            </a:r>
            <a:r>
              <a:rPr b="1" lang="en-GB" sz="1100">
                <a:solidFill>
                  <a:schemeClr val="dk1"/>
                </a:solidFill>
                <a:latin typeface="Mada"/>
                <a:ea typeface="Mada"/>
                <a:cs typeface="Mada"/>
                <a:sym typeface="Mada"/>
              </a:rPr>
              <a:t>antenatally</a:t>
            </a:r>
            <a:r>
              <a:rPr lang="en-GB" sz="1100">
                <a:solidFill>
                  <a:schemeClr val="dk1"/>
                </a:solidFill>
                <a:latin typeface="Mada"/>
                <a:ea typeface="Mada"/>
                <a:cs typeface="Mada"/>
                <a:sym typeface="Mada"/>
              </a:rPr>
              <a:t> </a:t>
            </a:r>
            <a:r>
              <a:rPr lang="en-GB" sz="1100">
                <a:solidFill>
                  <a:srgbClr val="6AA84F"/>
                </a:solidFill>
                <a:latin typeface="Mada"/>
                <a:ea typeface="Mada"/>
                <a:cs typeface="Mada"/>
                <a:sym typeface="Mada"/>
              </a:rPr>
              <a:t>by US</a:t>
            </a:r>
            <a:endParaRPr sz="1000">
              <a:solidFill>
                <a:schemeClr val="dk1"/>
              </a:solidFill>
              <a:latin typeface="Mada"/>
              <a:ea typeface="Mada"/>
              <a:cs typeface="Mada"/>
              <a:sym typeface="Mada"/>
            </a:endParaRPr>
          </a:p>
          <a:p>
            <a:pPr indent="-149225" lvl="0" marL="26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Urine</a:t>
            </a:r>
            <a:r>
              <a:rPr lang="en-GB" sz="1100">
                <a:solidFill>
                  <a:schemeClr val="dk1"/>
                </a:solidFill>
                <a:latin typeface="Mada"/>
                <a:ea typeface="Mada"/>
                <a:cs typeface="Mada"/>
                <a:sym typeface="Mada"/>
              </a:rPr>
              <a:t> retention, UTI, Poor urinary stream, Urinary incontinence, CRF (ESRD)</a:t>
            </a:r>
            <a:endParaRPr sz="1100">
              <a:solidFill>
                <a:schemeClr val="dk1"/>
              </a:solidFill>
              <a:latin typeface="Mada"/>
              <a:ea typeface="Mada"/>
              <a:cs typeface="Mada"/>
              <a:sym typeface="Mada"/>
            </a:endParaRPr>
          </a:p>
          <a:p>
            <a:pPr indent="-149225" lvl="0" marL="269999" rtl="0" algn="l">
              <a:lnSpc>
                <a:spcPct val="125000"/>
              </a:lnSpc>
              <a:spcBef>
                <a:spcPts val="0"/>
              </a:spcBef>
              <a:spcAft>
                <a:spcPts val="0"/>
              </a:spcAft>
              <a:buClr>
                <a:schemeClr val="dk1"/>
              </a:buClr>
              <a:buSzPts val="1000"/>
              <a:buFont typeface="Mada"/>
              <a:buChar char="●"/>
            </a:pPr>
            <a:r>
              <a:rPr b="1" lang="en-GB" sz="1000">
                <a:solidFill>
                  <a:srgbClr val="6AA84F"/>
                </a:solidFill>
                <a:latin typeface="Mada"/>
                <a:ea typeface="Mada"/>
                <a:cs typeface="Mada"/>
                <a:sym typeface="Mada"/>
              </a:rPr>
              <a:t>Features of classic case presentation</a:t>
            </a:r>
            <a:endParaRPr sz="1000">
              <a:solidFill>
                <a:srgbClr val="6AA84F"/>
              </a:solidFill>
              <a:latin typeface="Mada"/>
              <a:ea typeface="Mada"/>
              <a:cs typeface="Mada"/>
              <a:sym typeface="Mada"/>
            </a:endParaRPr>
          </a:p>
          <a:p>
            <a:pPr indent="-158750" lvl="0" marL="450000" rtl="0" algn="l">
              <a:lnSpc>
                <a:spcPct val="125000"/>
              </a:lnSpc>
              <a:spcBef>
                <a:spcPts val="0"/>
              </a:spcBef>
              <a:spcAft>
                <a:spcPts val="0"/>
              </a:spcAft>
              <a:buClr>
                <a:schemeClr val="dk1"/>
              </a:buClr>
              <a:buSzPts val="1000"/>
              <a:buFont typeface="Mada"/>
              <a:buChar char="○"/>
            </a:pPr>
            <a:r>
              <a:rPr lang="en-GB" sz="1000">
                <a:solidFill>
                  <a:srgbClr val="6AA84F"/>
                </a:solidFill>
                <a:latin typeface="Mada"/>
                <a:ea typeface="Mada"/>
                <a:cs typeface="Mada"/>
                <a:sym typeface="Mada"/>
              </a:rPr>
              <a:t>Boy, bilateral hydronephrosis and has bilateral hydroureter with thickened bladder, Keyhole sign on Ultrasound</a:t>
            </a:r>
            <a:endParaRPr b="1" sz="1000">
              <a:solidFill>
                <a:schemeClr val="dk1"/>
              </a:solidFill>
              <a:latin typeface="Mada"/>
              <a:ea typeface="Mada"/>
              <a:cs typeface="Mada"/>
              <a:sym typeface="Mada"/>
            </a:endParaRPr>
          </a:p>
          <a:p>
            <a:pPr indent="-149225" lvl="0" marL="269999" rtl="0" algn="l">
              <a:lnSpc>
                <a:spcPct val="125000"/>
              </a:lnSpc>
              <a:spcBef>
                <a:spcPts val="0"/>
              </a:spcBef>
              <a:spcAft>
                <a:spcPts val="0"/>
              </a:spcAft>
              <a:buClr>
                <a:schemeClr val="dk1"/>
              </a:buClr>
              <a:buSzPts val="1000"/>
              <a:buFont typeface="Mada"/>
              <a:buChar char="●"/>
            </a:pPr>
            <a:r>
              <a:rPr lang="en-GB" sz="1000">
                <a:latin typeface="Mada"/>
                <a:ea typeface="Mada"/>
                <a:cs typeface="Mada"/>
                <a:sym typeface="Mada"/>
              </a:rPr>
              <a:t>T</a:t>
            </a:r>
            <a:r>
              <a:rPr lang="en-GB" sz="1000">
                <a:solidFill>
                  <a:schemeClr val="dk1"/>
                </a:solidFill>
                <a:latin typeface="Mada"/>
                <a:ea typeface="Mada"/>
                <a:cs typeface="Mada"/>
                <a:sym typeface="Mada"/>
              </a:rPr>
              <a:t>he </a:t>
            </a:r>
            <a:r>
              <a:rPr lang="en-GB" sz="1000">
                <a:solidFill>
                  <a:srgbClr val="6AA84F"/>
                </a:solidFill>
                <a:latin typeface="Mada"/>
                <a:ea typeface="Mada"/>
                <a:cs typeface="Mada"/>
                <a:sym typeface="Mada"/>
              </a:rPr>
              <a:t>in utero</a:t>
            </a:r>
            <a:r>
              <a:rPr lang="en-GB" sz="1000">
                <a:solidFill>
                  <a:schemeClr val="dk1"/>
                </a:solidFill>
                <a:latin typeface="Mada"/>
                <a:ea typeface="Mada"/>
                <a:cs typeface="Mada"/>
                <a:sym typeface="Mada"/>
              </a:rPr>
              <a:t>  bladder and the kidneys developed under high pressure and resistance </a:t>
            </a:r>
            <a:r>
              <a:rPr lang="en-GB" sz="1000">
                <a:solidFill>
                  <a:srgbClr val="6AA84F"/>
                </a:solidFill>
                <a:latin typeface="Mada"/>
                <a:ea typeface="Mada"/>
                <a:cs typeface="Mada"/>
                <a:sym typeface="Mada"/>
              </a:rPr>
              <a:t>(Kidney start to  produce urine at age of 20 weeks.)</a:t>
            </a:r>
            <a:r>
              <a:rPr lang="en-GB" sz="1000">
                <a:solidFill>
                  <a:schemeClr val="dk1"/>
                </a:solidFill>
                <a:latin typeface="Mada"/>
                <a:ea typeface="Mada"/>
                <a:cs typeface="Mada"/>
                <a:sym typeface="Mada"/>
              </a:rPr>
              <a:t> So it’s associated with:</a:t>
            </a:r>
            <a:endParaRPr sz="1000">
              <a:solidFill>
                <a:srgbClr val="6AA84F"/>
              </a:solidFill>
              <a:latin typeface="Mada"/>
              <a:ea typeface="Mada"/>
              <a:cs typeface="Mada"/>
              <a:sym typeface="Mada"/>
            </a:endParaRPr>
          </a:p>
          <a:p>
            <a:pPr indent="-158750" lvl="0" marL="450000"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Oligohydramnios </a:t>
            </a:r>
            <a:r>
              <a:rPr lang="en-GB" sz="1000">
                <a:solidFill>
                  <a:srgbClr val="6AA84F"/>
                </a:solidFill>
                <a:latin typeface="Mada"/>
                <a:ea typeface="Mada"/>
                <a:cs typeface="Mada"/>
                <a:sym typeface="Mada"/>
              </a:rPr>
              <a:t>Detected by US prenatally</a:t>
            </a:r>
            <a:endParaRPr sz="1100">
              <a:solidFill>
                <a:srgbClr val="6AA84F"/>
              </a:solidFill>
              <a:latin typeface="Mada"/>
              <a:ea typeface="Mada"/>
              <a:cs typeface="Mada"/>
              <a:sym typeface="Mada"/>
            </a:endParaRPr>
          </a:p>
          <a:p>
            <a:pPr indent="-165100" lvl="0" marL="450000" rtl="0" algn="l">
              <a:lnSpc>
                <a:spcPct val="12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Bilateral renal Dilatation</a:t>
            </a:r>
            <a:endParaRPr sz="1100">
              <a:solidFill>
                <a:schemeClr val="dk1"/>
              </a:solidFill>
              <a:latin typeface="Mada"/>
              <a:ea typeface="Mada"/>
              <a:cs typeface="Mada"/>
              <a:sym typeface="Mada"/>
            </a:endParaRPr>
          </a:p>
          <a:p>
            <a:pPr indent="-165100" lvl="0" marL="450000" rtl="0" algn="l">
              <a:lnSpc>
                <a:spcPct val="12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VUR: 40%</a:t>
            </a:r>
            <a:endParaRPr sz="1100">
              <a:solidFill>
                <a:schemeClr val="dk1"/>
              </a:solidFill>
              <a:latin typeface="Mada"/>
              <a:ea typeface="Mada"/>
              <a:cs typeface="Mada"/>
              <a:sym typeface="Mada"/>
            </a:endParaRPr>
          </a:p>
          <a:p>
            <a:pPr indent="-165100" lvl="0" marL="450000" rtl="0" algn="l">
              <a:lnSpc>
                <a:spcPct val="12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Valve bladder </a:t>
            </a:r>
            <a:endParaRPr sz="1100">
              <a:solidFill>
                <a:schemeClr val="dk1"/>
              </a:solidFill>
              <a:latin typeface="Mada"/>
              <a:ea typeface="Mada"/>
              <a:cs typeface="Mada"/>
              <a:sym typeface="Mada"/>
            </a:endParaRPr>
          </a:p>
          <a:p>
            <a:pPr indent="-165100" lvl="0" marL="450000" rtl="0" algn="l">
              <a:lnSpc>
                <a:spcPct val="12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Renal impairment</a:t>
            </a:r>
            <a:endParaRPr sz="1000">
              <a:solidFill>
                <a:schemeClr val="dk1"/>
              </a:solidFill>
              <a:latin typeface="Mada"/>
              <a:ea typeface="Mada"/>
              <a:cs typeface="Mada"/>
              <a:sym typeface="Mada"/>
            </a:endParaRPr>
          </a:p>
        </p:txBody>
      </p:sp>
      <p:sp>
        <p:nvSpPr>
          <p:cNvPr id="715" name="Google Shape;715;p26"/>
          <p:cNvSpPr txBox="1"/>
          <p:nvPr/>
        </p:nvSpPr>
        <p:spPr>
          <a:xfrm>
            <a:off x="3794625" y="7560700"/>
            <a:ext cx="3000000" cy="3117900"/>
          </a:xfrm>
          <a:prstGeom prst="rect">
            <a:avLst/>
          </a:prstGeom>
          <a:noFill/>
          <a:ln>
            <a:noFill/>
          </a:ln>
        </p:spPr>
        <p:txBody>
          <a:bodyPr anchorCtr="0" anchor="t" bIns="91425" lIns="91425" spcFirstLastPara="1" rIns="91425" wrap="square" tIns="91425">
            <a:noAutofit/>
          </a:bodyPr>
          <a:lstStyle/>
          <a:p>
            <a:pPr indent="-149225" lvl="0" marL="269999" rtl="0" algn="l">
              <a:lnSpc>
                <a:spcPct val="125000"/>
              </a:lnSpc>
              <a:spcBef>
                <a:spcPts val="0"/>
              </a:spcBef>
              <a:spcAft>
                <a:spcPts val="0"/>
              </a:spcAft>
              <a:buClr>
                <a:schemeClr val="dk1"/>
              </a:buClr>
              <a:buSzPts val="1000"/>
              <a:buFont typeface="Mada"/>
              <a:buChar char="●"/>
            </a:pPr>
            <a:r>
              <a:rPr b="1" lang="en-GB" sz="1000">
                <a:latin typeface="Mada"/>
                <a:ea typeface="Mada"/>
                <a:cs typeface="Mada"/>
                <a:sym typeface="Mada"/>
              </a:rPr>
              <a:t>Initial</a:t>
            </a:r>
            <a:r>
              <a:rPr b="1" lang="en-GB" sz="1100">
                <a:solidFill>
                  <a:schemeClr val="dk1"/>
                </a:solidFill>
                <a:latin typeface="Mada"/>
                <a:ea typeface="Mada"/>
                <a:cs typeface="Mada"/>
                <a:sym typeface="Mada"/>
              </a:rPr>
              <a:t> treatment</a:t>
            </a:r>
            <a:r>
              <a:rPr lang="en-GB" sz="1100">
                <a:solidFill>
                  <a:schemeClr val="dk1"/>
                </a:solidFill>
                <a:latin typeface="Mada"/>
                <a:ea typeface="Mada"/>
                <a:cs typeface="Mada"/>
                <a:sym typeface="Mada"/>
              </a:rPr>
              <a:t> </a:t>
            </a:r>
            <a:r>
              <a:rPr lang="en-GB" sz="1100">
                <a:solidFill>
                  <a:srgbClr val="6AA84F"/>
                </a:solidFill>
                <a:latin typeface="Mada"/>
                <a:ea typeface="Mada"/>
                <a:cs typeface="Mada"/>
                <a:sym typeface="Mada"/>
              </a:rPr>
              <a:t>(whatever patient condition, we start by these to stabilize patient:</a:t>
            </a:r>
            <a:endParaRPr sz="1000">
              <a:solidFill>
                <a:srgbClr val="6AA84F"/>
              </a:solidFill>
              <a:latin typeface="Mada"/>
              <a:ea typeface="Mada"/>
              <a:cs typeface="Mada"/>
              <a:sym typeface="Mada"/>
            </a:endParaRPr>
          </a:p>
          <a:p>
            <a:pPr indent="-158750" lvl="0" marL="450000" rtl="0" algn="l">
              <a:lnSpc>
                <a:spcPct val="125000"/>
              </a:lnSpc>
              <a:spcBef>
                <a:spcPts val="0"/>
              </a:spcBef>
              <a:spcAft>
                <a:spcPts val="0"/>
              </a:spcAft>
              <a:buClr>
                <a:schemeClr val="dk1"/>
              </a:buClr>
              <a:buSzPts val="1000"/>
              <a:buFont typeface="Mada"/>
              <a:buChar char="○"/>
            </a:pPr>
            <a:r>
              <a:rPr lang="en-GB" sz="1000">
                <a:solidFill>
                  <a:srgbClr val="CC0000"/>
                </a:solidFill>
                <a:latin typeface="Mada"/>
                <a:ea typeface="Mada"/>
                <a:cs typeface="Mada"/>
                <a:sym typeface="Mada"/>
              </a:rPr>
              <a:t>F</a:t>
            </a:r>
            <a:r>
              <a:rPr lang="en-GB" sz="1100">
                <a:solidFill>
                  <a:srgbClr val="CC0000"/>
                </a:solidFill>
                <a:latin typeface="Mada"/>
                <a:ea typeface="Mada"/>
                <a:cs typeface="Mada"/>
                <a:sym typeface="Mada"/>
              </a:rPr>
              <a:t>eeding tube insertion </a:t>
            </a:r>
            <a:endParaRPr sz="1000">
              <a:solidFill>
                <a:srgbClr val="CC0000"/>
              </a:solidFill>
              <a:latin typeface="Mada"/>
              <a:ea typeface="Mada"/>
              <a:cs typeface="Mada"/>
              <a:sym typeface="Mada"/>
            </a:endParaRPr>
          </a:p>
          <a:p>
            <a:pPr indent="-158750" lvl="0" marL="450000" rtl="0" algn="l">
              <a:lnSpc>
                <a:spcPct val="125000"/>
              </a:lnSpc>
              <a:spcBef>
                <a:spcPts val="0"/>
              </a:spcBef>
              <a:spcAft>
                <a:spcPts val="0"/>
              </a:spcAft>
              <a:buClr>
                <a:srgbClr val="000000"/>
              </a:buClr>
              <a:buSzPts val="1000"/>
              <a:buFont typeface="Mada"/>
              <a:buChar char="○"/>
            </a:pPr>
            <a:r>
              <a:rPr lang="en-GB" sz="1000">
                <a:solidFill>
                  <a:srgbClr val="CC0000"/>
                </a:solidFill>
                <a:latin typeface="Mada"/>
                <a:ea typeface="Mada"/>
                <a:cs typeface="Mada"/>
                <a:sym typeface="Mada"/>
              </a:rPr>
              <a:t>S</a:t>
            </a:r>
            <a:r>
              <a:rPr lang="en-GB" sz="1100">
                <a:solidFill>
                  <a:srgbClr val="CC0000"/>
                </a:solidFill>
                <a:latin typeface="Mada"/>
                <a:ea typeface="Mada"/>
                <a:cs typeface="Mada"/>
                <a:sym typeface="Mada"/>
              </a:rPr>
              <a:t>tart antibiotic prophylactic</a:t>
            </a:r>
            <a:endParaRPr sz="1000">
              <a:latin typeface="Mada"/>
              <a:ea typeface="Mada"/>
              <a:cs typeface="Mada"/>
              <a:sym typeface="Mada"/>
            </a:endParaRPr>
          </a:p>
          <a:p>
            <a:pPr indent="-165100" lvl="0" marL="450000" rtl="0" algn="l">
              <a:lnSpc>
                <a:spcPct val="12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MCUG &amp; U/S</a:t>
            </a:r>
            <a:endParaRPr sz="1100">
              <a:solidFill>
                <a:schemeClr val="dk1"/>
              </a:solidFill>
              <a:latin typeface="Mada"/>
              <a:ea typeface="Mada"/>
              <a:cs typeface="Mada"/>
              <a:sym typeface="Mada"/>
            </a:endParaRPr>
          </a:p>
          <a:p>
            <a:pPr indent="-149225" lvl="0" marL="26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Surgical</a:t>
            </a:r>
            <a:r>
              <a:rPr lang="en-GB" sz="1100">
                <a:solidFill>
                  <a:schemeClr val="dk1"/>
                </a:solidFill>
                <a:latin typeface="Mada"/>
                <a:ea typeface="Mada"/>
                <a:cs typeface="Mada"/>
                <a:sym typeface="Mada"/>
              </a:rPr>
              <a:t> treatment:</a:t>
            </a:r>
            <a:endParaRPr sz="1000">
              <a:solidFill>
                <a:srgbClr val="6AA84F"/>
              </a:solidFill>
              <a:latin typeface="Mada"/>
              <a:ea typeface="Mada"/>
              <a:cs typeface="Mada"/>
              <a:sym typeface="Mada"/>
            </a:endParaRPr>
          </a:p>
          <a:p>
            <a:pPr indent="-158750" lvl="0" marL="450000" rtl="0" algn="l">
              <a:lnSpc>
                <a:spcPct val="125000"/>
              </a:lnSpc>
              <a:spcBef>
                <a:spcPts val="0"/>
              </a:spcBef>
              <a:spcAft>
                <a:spcPts val="0"/>
              </a:spcAft>
              <a:buClr>
                <a:srgbClr val="000000"/>
              </a:buClr>
              <a:buSzPts val="1000"/>
              <a:buFont typeface="Mada"/>
              <a:buChar char="○"/>
            </a:pPr>
            <a:r>
              <a:rPr b="1" lang="en-GB" sz="1000">
                <a:latin typeface="Mada"/>
                <a:ea typeface="Mada"/>
                <a:cs typeface="Mada"/>
                <a:sym typeface="Mada"/>
              </a:rPr>
              <a:t>E</a:t>
            </a:r>
            <a:r>
              <a:rPr b="1" lang="en-GB" sz="1100">
                <a:solidFill>
                  <a:schemeClr val="dk1"/>
                </a:solidFill>
                <a:latin typeface="Mada"/>
                <a:ea typeface="Mada"/>
                <a:cs typeface="Mada"/>
                <a:sym typeface="Mada"/>
              </a:rPr>
              <a:t>ndoscopic valve ablation: </a:t>
            </a:r>
            <a:r>
              <a:rPr lang="en-GB" sz="1100">
                <a:solidFill>
                  <a:srgbClr val="6AA84F"/>
                </a:solidFill>
                <a:latin typeface="Mada"/>
                <a:ea typeface="Mada"/>
                <a:cs typeface="Mada"/>
                <a:sym typeface="Mada"/>
              </a:rPr>
              <a:t>Classic treatment, simply to cut the extra tissue by a knife “only cutting, not removing”</a:t>
            </a:r>
            <a:endParaRPr sz="1100">
              <a:solidFill>
                <a:srgbClr val="6AA84F"/>
              </a:solidFill>
              <a:latin typeface="Mada"/>
              <a:ea typeface="Mada"/>
              <a:cs typeface="Mada"/>
              <a:sym typeface="Mada"/>
            </a:endParaRPr>
          </a:p>
          <a:p>
            <a:pPr indent="-165100" lvl="0" marL="450000" rtl="0" algn="l">
              <a:lnSpc>
                <a:spcPct val="125000"/>
              </a:lnSpc>
              <a:spcBef>
                <a:spcPts val="0"/>
              </a:spcBef>
              <a:spcAft>
                <a:spcPts val="0"/>
              </a:spcAft>
              <a:buClr>
                <a:srgbClr val="000000"/>
              </a:buClr>
              <a:buSzPts val="1100"/>
              <a:buFont typeface="Mada"/>
              <a:buChar char="○"/>
            </a:pPr>
            <a:r>
              <a:rPr b="1" lang="en-GB" sz="1100">
                <a:latin typeface="Mada"/>
                <a:ea typeface="Mada"/>
                <a:cs typeface="Mada"/>
                <a:sym typeface="Mada"/>
              </a:rPr>
              <a:t>C</a:t>
            </a:r>
            <a:r>
              <a:rPr b="1" lang="en-GB" sz="1100">
                <a:solidFill>
                  <a:schemeClr val="dk1"/>
                </a:solidFill>
                <a:latin typeface="Mada"/>
                <a:ea typeface="Mada"/>
                <a:cs typeface="Mada"/>
                <a:sym typeface="Mada"/>
              </a:rPr>
              <a:t>utaneous Vesicostomy: </a:t>
            </a:r>
            <a:r>
              <a:rPr lang="en-GB" sz="1100">
                <a:solidFill>
                  <a:srgbClr val="6AA84F"/>
                </a:solidFill>
                <a:latin typeface="Mada"/>
                <a:ea typeface="Mada"/>
                <a:cs typeface="Mada"/>
                <a:sym typeface="Mada"/>
              </a:rPr>
              <a:t>In patients with renal failure or low birth weight, After 1 year, we do endoscopic valve ablation.</a:t>
            </a:r>
            <a:endParaRPr b="1" sz="1100">
              <a:solidFill>
                <a:schemeClr val="dk1"/>
              </a:solidFill>
              <a:latin typeface="Mada"/>
              <a:ea typeface="Mada"/>
              <a:cs typeface="Mada"/>
              <a:sym typeface="Mada"/>
            </a:endParaRPr>
          </a:p>
        </p:txBody>
      </p:sp>
      <p:sp>
        <p:nvSpPr>
          <p:cNvPr id="716" name="Google Shape;716;p26"/>
          <p:cNvSpPr txBox="1"/>
          <p:nvPr/>
        </p:nvSpPr>
        <p:spPr>
          <a:xfrm>
            <a:off x="1867400" y="7874000"/>
            <a:ext cx="1992900" cy="922200"/>
          </a:xfrm>
          <a:prstGeom prst="rect">
            <a:avLst/>
          </a:prstGeom>
          <a:noFill/>
          <a:ln>
            <a:noFill/>
          </a:ln>
        </p:spPr>
        <p:txBody>
          <a:bodyPr anchorCtr="0" anchor="t" bIns="91425" lIns="91425" spcFirstLastPara="1" rIns="91425" wrap="square" tIns="91425">
            <a:noAutofit/>
          </a:bodyPr>
          <a:lstStyle/>
          <a:p>
            <a:pPr indent="-149225" lvl="0" marL="269999" rtl="0" algn="l">
              <a:lnSpc>
                <a:spcPct val="125000"/>
              </a:lnSpc>
              <a:spcBef>
                <a:spcPts val="0"/>
              </a:spcBef>
              <a:spcAft>
                <a:spcPts val="0"/>
              </a:spcAft>
              <a:buClr>
                <a:srgbClr val="000000"/>
              </a:buClr>
              <a:buSzPts val="1000"/>
              <a:buFont typeface="Mada"/>
              <a:buChar char="●"/>
            </a:pPr>
            <a:r>
              <a:rPr lang="en-GB" sz="1100">
                <a:solidFill>
                  <a:srgbClr val="6AA84F"/>
                </a:solidFill>
                <a:latin typeface="Mada"/>
                <a:ea typeface="Mada"/>
                <a:cs typeface="Mada"/>
                <a:sym typeface="Mada"/>
              </a:rPr>
              <a:t>I</a:t>
            </a:r>
            <a:r>
              <a:rPr lang="en-GB" sz="1100">
                <a:solidFill>
                  <a:srgbClr val="6AA84F"/>
                </a:solidFill>
                <a:latin typeface="Mada"/>
                <a:ea typeface="Mada"/>
                <a:cs typeface="Mada"/>
                <a:sym typeface="Mada"/>
              </a:rPr>
              <a:t>n U/S you can see </a:t>
            </a:r>
            <a:r>
              <a:rPr b="1" lang="en-GB" sz="1100">
                <a:solidFill>
                  <a:srgbClr val="CC0000"/>
                </a:solidFill>
                <a:latin typeface="Mada"/>
                <a:ea typeface="Mada"/>
                <a:cs typeface="Mada"/>
                <a:sym typeface="Mada"/>
              </a:rPr>
              <a:t>bilateral hydronephrosis </a:t>
            </a:r>
            <a:r>
              <a:rPr lang="en-GB" sz="1100">
                <a:solidFill>
                  <a:srgbClr val="CC0000"/>
                </a:solidFill>
                <a:latin typeface="Mada"/>
                <a:ea typeface="Mada"/>
                <a:cs typeface="Mada"/>
                <a:sym typeface="Mada"/>
              </a:rPr>
              <a:t>&amp; thickened bladder wall.</a:t>
            </a:r>
            <a:endParaRPr sz="1000">
              <a:solidFill>
                <a:srgbClr val="CC0000"/>
              </a:solidFill>
              <a:latin typeface="Mada"/>
              <a:ea typeface="Mada"/>
              <a:cs typeface="Mada"/>
              <a:sym typeface="Mada"/>
            </a:endParaRPr>
          </a:p>
        </p:txBody>
      </p:sp>
      <p:sp>
        <p:nvSpPr>
          <p:cNvPr id="717" name="Google Shape;717;p26"/>
          <p:cNvSpPr txBox="1"/>
          <p:nvPr/>
        </p:nvSpPr>
        <p:spPr>
          <a:xfrm>
            <a:off x="1867400" y="9239200"/>
            <a:ext cx="1812900" cy="1365900"/>
          </a:xfrm>
          <a:prstGeom prst="rect">
            <a:avLst/>
          </a:prstGeom>
          <a:noFill/>
          <a:ln>
            <a:noFill/>
          </a:ln>
        </p:spPr>
        <p:txBody>
          <a:bodyPr anchorCtr="0" anchor="t" bIns="91425" lIns="91425" spcFirstLastPara="1" rIns="91425" wrap="square" tIns="91425">
            <a:noAutofit/>
          </a:bodyPr>
          <a:lstStyle/>
          <a:p>
            <a:pPr indent="-149225" lvl="0" marL="269999" rtl="0" algn="l">
              <a:lnSpc>
                <a:spcPct val="125000"/>
              </a:lnSpc>
              <a:spcBef>
                <a:spcPts val="0"/>
              </a:spcBef>
              <a:spcAft>
                <a:spcPts val="0"/>
              </a:spcAft>
              <a:buClr>
                <a:srgbClr val="000000"/>
              </a:buClr>
              <a:buSzPts val="1000"/>
              <a:buFont typeface="Mada"/>
              <a:buChar char="●"/>
            </a:pPr>
            <a:r>
              <a:rPr lang="en-GB" sz="1100">
                <a:solidFill>
                  <a:srgbClr val="6AA84F"/>
                </a:solidFill>
                <a:latin typeface="Mada"/>
                <a:ea typeface="Mada"/>
                <a:cs typeface="Mada"/>
                <a:sym typeface="Mada"/>
              </a:rPr>
              <a:t>M</a:t>
            </a:r>
            <a:r>
              <a:rPr lang="en-GB" sz="1100">
                <a:solidFill>
                  <a:srgbClr val="6AA84F"/>
                </a:solidFill>
                <a:latin typeface="Mada"/>
                <a:ea typeface="Mada"/>
                <a:cs typeface="Mada"/>
                <a:sym typeface="Mada"/>
              </a:rPr>
              <a:t>CUG is the</a:t>
            </a:r>
            <a:r>
              <a:rPr b="1" lang="en-GB" sz="1100">
                <a:solidFill>
                  <a:srgbClr val="6AA84F"/>
                </a:solidFill>
                <a:latin typeface="Mada"/>
                <a:ea typeface="Mada"/>
                <a:cs typeface="Mada"/>
                <a:sym typeface="Mada"/>
              </a:rPr>
              <a:t> best choice</a:t>
            </a:r>
            <a:r>
              <a:rPr lang="en-GB" sz="1100">
                <a:solidFill>
                  <a:srgbClr val="6AA84F"/>
                </a:solidFill>
                <a:latin typeface="Mada"/>
                <a:ea typeface="Mada"/>
                <a:cs typeface="Mada"/>
                <a:sym typeface="Mada"/>
              </a:rPr>
              <a:t> for diagnosis</a:t>
            </a:r>
            <a:endParaRPr sz="1100">
              <a:solidFill>
                <a:srgbClr val="6AA84F"/>
              </a:solidFill>
              <a:latin typeface="Mada"/>
              <a:ea typeface="Mada"/>
              <a:cs typeface="Mada"/>
              <a:sym typeface="Mada"/>
            </a:endParaRPr>
          </a:p>
          <a:p>
            <a:pPr indent="-149225" lvl="0" marL="269999" rtl="0" algn="l">
              <a:lnSpc>
                <a:spcPct val="125000"/>
              </a:lnSpc>
              <a:spcBef>
                <a:spcPts val="0"/>
              </a:spcBef>
              <a:spcAft>
                <a:spcPts val="0"/>
              </a:spcAft>
              <a:buClr>
                <a:srgbClr val="000000"/>
              </a:buClr>
              <a:buSzPts val="1000"/>
              <a:buFont typeface="Mada"/>
              <a:buChar char="●"/>
            </a:pPr>
            <a:r>
              <a:rPr lang="en-GB" sz="1100">
                <a:solidFill>
                  <a:srgbClr val="6AA84F"/>
                </a:solidFill>
                <a:latin typeface="Mada"/>
                <a:ea typeface="Mada"/>
                <a:cs typeface="Mada"/>
                <a:sym typeface="Mada"/>
              </a:rPr>
              <a:t>T</a:t>
            </a:r>
            <a:r>
              <a:rPr lang="en-GB" sz="1100">
                <a:solidFill>
                  <a:srgbClr val="6AA84F"/>
                </a:solidFill>
                <a:latin typeface="Mada"/>
                <a:ea typeface="Mada"/>
                <a:cs typeface="Mada"/>
                <a:sym typeface="Mada"/>
              </a:rPr>
              <a:t>he only normal part in this urethra is the distal urethra</a:t>
            </a:r>
            <a:endParaRPr sz="1000">
              <a:solidFill>
                <a:schemeClr val="dk1"/>
              </a:solidFill>
              <a:latin typeface="Mada"/>
              <a:ea typeface="Mada"/>
              <a:cs typeface="Mada"/>
              <a:sym typeface="Mada"/>
            </a:endParaRPr>
          </a:p>
        </p:txBody>
      </p:sp>
      <p:pic>
        <p:nvPicPr>
          <p:cNvPr id="718" name="Google Shape;718;p26">
            <a:hlinkClick r:id="rId12"/>
          </p:cNvPr>
          <p:cNvPicPr preferRelativeResize="0"/>
          <p:nvPr/>
        </p:nvPicPr>
        <p:blipFill>
          <a:blip r:embed="rId13">
            <a:alphaModFix/>
          </a:blip>
          <a:stretch>
            <a:fillRect/>
          </a:stretch>
        </p:blipFill>
        <p:spPr>
          <a:xfrm>
            <a:off x="6359393" y="879710"/>
            <a:ext cx="705900" cy="705900"/>
          </a:xfrm>
          <a:prstGeom prst="rect">
            <a:avLst/>
          </a:prstGeom>
          <a:noFill/>
          <a:ln>
            <a:noFill/>
          </a:ln>
        </p:spPr>
      </p:pic>
      <p:sp>
        <p:nvSpPr>
          <p:cNvPr id="719" name="Google Shape;719;p26"/>
          <p:cNvSpPr txBox="1"/>
          <p:nvPr/>
        </p:nvSpPr>
        <p:spPr>
          <a:xfrm>
            <a:off x="6556300" y="8079175"/>
            <a:ext cx="963300" cy="579300"/>
          </a:xfrm>
          <a:prstGeom prst="rect">
            <a:avLst/>
          </a:prstGeom>
          <a:noFill/>
          <a:ln>
            <a:noFill/>
          </a:ln>
        </p:spPr>
        <p:txBody>
          <a:bodyPr anchorCtr="0" anchor="t" bIns="91425" lIns="91425" spcFirstLastPara="1" rIns="91425" wrap="square" tIns="91425">
            <a:noAutofit/>
          </a:bodyPr>
          <a:lstStyle/>
          <a:p>
            <a:pPr indent="0" lvl="0" marL="0" rtl="0" algn="ctr">
              <a:lnSpc>
                <a:spcPct val="125000"/>
              </a:lnSpc>
              <a:spcBef>
                <a:spcPts val="0"/>
              </a:spcBef>
              <a:spcAft>
                <a:spcPts val="0"/>
              </a:spcAft>
              <a:buNone/>
            </a:pPr>
            <a:r>
              <a:rPr lang="en-GB" sz="700">
                <a:solidFill>
                  <a:srgbClr val="6AA84F"/>
                </a:solidFill>
                <a:latin typeface="Mada"/>
                <a:ea typeface="Mada"/>
                <a:cs typeface="Mada"/>
                <a:sym typeface="Mada"/>
              </a:rPr>
              <a:t>Anterior urethra is normal but posterior urethra is dilated</a:t>
            </a:r>
            <a:endParaRPr sz="700"/>
          </a:p>
        </p:txBody>
      </p:sp>
      <p:sp>
        <p:nvSpPr>
          <p:cNvPr id="720" name="Google Shape;720;p26"/>
          <p:cNvSpPr/>
          <p:nvPr/>
        </p:nvSpPr>
        <p:spPr>
          <a:xfrm>
            <a:off x="1984650" y="9304400"/>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27"/>
          <p:cNvSpPr txBox="1"/>
          <p:nvPr/>
        </p:nvSpPr>
        <p:spPr>
          <a:xfrm>
            <a:off x="2957246" y="1358837"/>
            <a:ext cx="1734000" cy="2023500"/>
          </a:xfrm>
          <a:prstGeom prst="rect">
            <a:avLst/>
          </a:prstGeom>
          <a:noFill/>
          <a:ln cap="flat" cmpd="sng" w="28575">
            <a:solidFill>
              <a:srgbClr val="B7B7B7"/>
            </a:solidFill>
            <a:prstDash val="dash"/>
            <a:round/>
            <a:headEnd len="sm" w="sm" type="none"/>
            <a:tailEnd len="sm" w="sm" type="none"/>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t/>
            </a:r>
            <a:endParaRPr sz="1500">
              <a:solidFill>
                <a:srgbClr val="6AA84F"/>
              </a:solidFill>
            </a:endParaRPr>
          </a:p>
        </p:txBody>
      </p:sp>
      <p:sp>
        <p:nvSpPr>
          <p:cNvPr id="726" name="Google Shape;726;p27"/>
          <p:cNvSpPr/>
          <p:nvPr/>
        </p:nvSpPr>
        <p:spPr>
          <a:xfrm>
            <a:off x="5945158" y="8047467"/>
            <a:ext cx="1407900" cy="17541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 name="Google Shape;727;p27"/>
          <p:cNvSpPr/>
          <p:nvPr/>
        </p:nvSpPr>
        <p:spPr>
          <a:xfrm>
            <a:off x="4337258" y="8047516"/>
            <a:ext cx="1407900" cy="17541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 name="Google Shape;728;p27"/>
          <p:cNvSpPr/>
          <p:nvPr/>
        </p:nvSpPr>
        <p:spPr>
          <a:xfrm rot="10800000">
            <a:off x="63" y="0"/>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29" name="Google Shape;729;p27"/>
          <p:cNvGrpSpPr/>
          <p:nvPr/>
        </p:nvGrpSpPr>
        <p:grpSpPr>
          <a:xfrm>
            <a:off x="285384" y="521315"/>
            <a:ext cx="467181" cy="476434"/>
            <a:chOff x="2410712" y="2415450"/>
            <a:chExt cx="312600" cy="312600"/>
          </a:xfrm>
        </p:grpSpPr>
        <p:sp>
          <p:nvSpPr>
            <p:cNvPr id="730" name="Google Shape;730;p27"/>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27"/>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2" name="Google Shape;732;p27"/>
          <p:cNvSpPr txBox="1"/>
          <p:nvPr/>
        </p:nvSpPr>
        <p:spPr>
          <a:xfrm>
            <a:off x="742671" y="547937"/>
            <a:ext cx="59886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800">
                <a:solidFill>
                  <a:srgbClr val="006D77"/>
                </a:solidFill>
                <a:highlight>
                  <a:srgbClr val="EDF9F9"/>
                </a:highlight>
                <a:latin typeface="Lora"/>
                <a:ea typeface="Lora"/>
                <a:cs typeface="Lora"/>
                <a:sym typeface="Lora"/>
              </a:rPr>
              <a:t>Hypospadias </a:t>
            </a:r>
            <a:r>
              <a:rPr b="1" lang="en-GB" sz="1800">
                <a:solidFill>
                  <a:srgbClr val="006D77"/>
                </a:solidFill>
                <a:highlight>
                  <a:srgbClr val="EDF9F9"/>
                </a:highlight>
                <a:latin typeface="Lora"/>
                <a:ea typeface="Lora"/>
                <a:cs typeface="Lora"/>
                <a:sym typeface="Lora"/>
              </a:rPr>
              <a:t>6th most common </a:t>
            </a:r>
            <a:r>
              <a:rPr b="1" lang="en-GB" sz="1800">
                <a:solidFill>
                  <a:srgbClr val="006D77"/>
                </a:solidFill>
                <a:highlight>
                  <a:srgbClr val="EDF9F9"/>
                </a:highlight>
                <a:latin typeface="Lora"/>
                <a:ea typeface="Lora"/>
                <a:cs typeface="Lora"/>
                <a:sym typeface="Lora"/>
              </a:rPr>
              <a:t>&amp; Epispadias </a:t>
            </a:r>
            <a:endParaRPr b="1" sz="1800">
              <a:solidFill>
                <a:srgbClr val="006D77"/>
              </a:solidFill>
              <a:highlight>
                <a:srgbClr val="EDF9F9"/>
              </a:highlight>
              <a:latin typeface="Lora"/>
              <a:ea typeface="Lora"/>
              <a:cs typeface="Lora"/>
              <a:sym typeface="Lora"/>
            </a:endParaRPr>
          </a:p>
        </p:txBody>
      </p:sp>
      <p:pic>
        <p:nvPicPr>
          <p:cNvPr id="733" name="Google Shape;733;p27"/>
          <p:cNvPicPr preferRelativeResize="0"/>
          <p:nvPr/>
        </p:nvPicPr>
        <p:blipFill rotWithShape="1">
          <a:blip r:embed="rId3">
            <a:alphaModFix/>
          </a:blip>
          <a:srcRect b="0" l="7028" r="0" t="0"/>
          <a:stretch/>
        </p:blipFill>
        <p:spPr>
          <a:xfrm>
            <a:off x="3080112" y="1402563"/>
            <a:ext cx="1500738" cy="1936017"/>
          </a:xfrm>
          <a:prstGeom prst="rect">
            <a:avLst/>
          </a:prstGeom>
          <a:noFill/>
          <a:ln>
            <a:noFill/>
          </a:ln>
        </p:spPr>
      </p:pic>
      <p:sp>
        <p:nvSpPr>
          <p:cNvPr id="734" name="Google Shape;734;p27"/>
          <p:cNvSpPr/>
          <p:nvPr/>
        </p:nvSpPr>
        <p:spPr>
          <a:xfrm>
            <a:off x="1342187" y="3176793"/>
            <a:ext cx="1294200" cy="4560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5" name="Google Shape;735;p27"/>
          <p:cNvGrpSpPr/>
          <p:nvPr/>
        </p:nvGrpSpPr>
        <p:grpSpPr>
          <a:xfrm>
            <a:off x="1023587" y="3632831"/>
            <a:ext cx="1931400" cy="184800"/>
            <a:chOff x="1619525" y="1693513"/>
            <a:chExt cx="1931400" cy="184800"/>
          </a:xfrm>
        </p:grpSpPr>
        <p:cxnSp>
          <p:nvCxnSpPr>
            <p:cNvPr id="736" name="Google Shape;736;p27"/>
            <p:cNvCxnSpPr/>
            <p:nvPr/>
          </p:nvCxnSpPr>
          <p:spPr>
            <a:xfrm>
              <a:off x="1619525" y="1878200"/>
              <a:ext cx="1931400" cy="0"/>
            </a:xfrm>
            <a:prstGeom prst="straightConnector1">
              <a:avLst/>
            </a:prstGeom>
            <a:noFill/>
            <a:ln cap="flat" cmpd="sng" w="19050">
              <a:solidFill>
                <a:srgbClr val="9DE2DE"/>
              </a:solidFill>
              <a:prstDash val="solid"/>
              <a:round/>
              <a:headEnd len="med" w="med" type="none"/>
              <a:tailEnd len="med" w="med" type="none"/>
            </a:ln>
          </p:spPr>
        </p:cxnSp>
        <p:cxnSp>
          <p:nvCxnSpPr>
            <p:cNvPr id="737" name="Google Shape;737;p27"/>
            <p:cNvCxnSpPr/>
            <p:nvPr/>
          </p:nvCxnSpPr>
          <p:spPr>
            <a:xfrm>
              <a:off x="2585225" y="1693513"/>
              <a:ext cx="0" cy="184800"/>
            </a:xfrm>
            <a:prstGeom prst="straightConnector1">
              <a:avLst/>
            </a:prstGeom>
            <a:noFill/>
            <a:ln cap="flat" cmpd="sng" w="19050">
              <a:solidFill>
                <a:srgbClr val="9DE2DE"/>
              </a:solidFill>
              <a:prstDash val="solid"/>
              <a:round/>
              <a:headEnd len="med" w="med" type="none"/>
              <a:tailEnd len="med" w="med" type="none"/>
            </a:ln>
          </p:spPr>
        </p:cxnSp>
      </p:grpSp>
      <p:sp>
        <p:nvSpPr>
          <p:cNvPr id="738" name="Google Shape;738;p27"/>
          <p:cNvSpPr txBox="1"/>
          <p:nvPr/>
        </p:nvSpPr>
        <p:spPr>
          <a:xfrm>
            <a:off x="798938" y="3167493"/>
            <a:ext cx="1931400" cy="3222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GB">
                <a:solidFill>
                  <a:srgbClr val="006D77"/>
                </a:solidFill>
                <a:latin typeface="Lora"/>
                <a:ea typeface="Lora"/>
                <a:cs typeface="Lora"/>
                <a:sym typeface="Lora"/>
              </a:rPr>
              <a:t>Hypospadias</a:t>
            </a:r>
            <a:endParaRPr b="1">
              <a:solidFill>
                <a:srgbClr val="006D77"/>
              </a:solidFill>
              <a:latin typeface="Lora"/>
              <a:ea typeface="Lora"/>
              <a:cs typeface="Lora"/>
              <a:sym typeface="Lora"/>
            </a:endParaRPr>
          </a:p>
          <a:p>
            <a:pPr indent="0" lvl="0" marL="0" rtl="0" algn="l">
              <a:spcBef>
                <a:spcPts val="0"/>
              </a:spcBef>
              <a:spcAft>
                <a:spcPts val="0"/>
              </a:spcAft>
              <a:buNone/>
            </a:pPr>
            <a:r>
              <a:t/>
            </a:r>
            <a:endParaRPr>
              <a:solidFill>
                <a:srgbClr val="006D77"/>
              </a:solidFill>
              <a:latin typeface="Lora"/>
              <a:ea typeface="Lora"/>
              <a:cs typeface="Lora"/>
              <a:sym typeface="Lora"/>
            </a:endParaRPr>
          </a:p>
        </p:txBody>
      </p:sp>
      <p:sp>
        <p:nvSpPr>
          <p:cNvPr id="739" name="Google Shape;739;p27"/>
          <p:cNvSpPr/>
          <p:nvPr/>
        </p:nvSpPr>
        <p:spPr>
          <a:xfrm>
            <a:off x="5024609" y="3176791"/>
            <a:ext cx="1294200" cy="4560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40" name="Google Shape;740;p27"/>
          <p:cNvGrpSpPr/>
          <p:nvPr/>
        </p:nvGrpSpPr>
        <p:grpSpPr>
          <a:xfrm>
            <a:off x="4706009" y="3632829"/>
            <a:ext cx="1931400" cy="184800"/>
            <a:chOff x="1619525" y="1693513"/>
            <a:chExt cx="1931400" cy="184800"/>
          </a:xfrm>
        </p:grpSpPr>
        <p:cxnSp>
          <p:nvCxnSpPr>
            <p:cNvPr id="741" name="Google Shape;741;p27"/>
            <p:cNvCxnSpPr/>
            <p:nvPr/>
          </p:nvCxnSpPr>
          <p:spPr>
            <a:xfrm>
              <a:off x="1619525" y="1878200"/>
              <a:ext cx="1931400" cy="0"/>
            </a:xfrm>
            <a:prstGeom prst="straightConnector1">
              <a:avLst/>
            </a:prstGeom>
            <a:noFill/>
            <a:ln cap="flat" cmpd="sng" w="19050">
              <a:solidFill>
                <a:srgbClr val="9DE2DE"/>
              </a:solidFill>
              <a:prstDash val="solid"/>
              <a:round/>
              <a:headEnd len="med" w="med" type="none"/>
              <a:tailEnd len="med" w="med" type="none"/>
            </a:ln>
          </p:spPr>
        </p:cxnSp>
        <p:cxnSp>
          <p:nvCxnSpPr>
            <p:cNvPr id="742" name="Google Shape;742;p27"/>
            <p:cNvCxnSpPr/>
            <p:nvPr/>
          </p:nvCxnSpPr>
          <p:spPr>
            <a:xfrm>
              <a:off x="2585225" y="1693513"/>
              <a:ext cx="0" cy="184800"/>
            </a:xfrm>
            <a:prstGeom prst="straightConnector1">
              <a:avLst/>
            </a:prstGeom>
            <a:noFill/>
            <a:ln cap="flat" cmpd="sng" w="19050">
              <a:solidFill>
                <a:srgbClr val="9DE2DE"/>
              </a:solidFill>
              <a:prstDash val="solid"/>
              <a:round/>
              <a:headEnd len="med" w="med" type="none"/>
              <a:tailEnd len="med" w="med" type="none"/>
            </a:ln>
          </p:spPr>
        </p:cxnSp>
      </p:grpSp>
      <p:sp>
        <p:nvSpPr>
          <p:cNvPr id="743" name="Google Shape;743;p27"/>
          <p:cNvSpPr txBox="1"/>
          <p:nvPr/>
        </p:nvSpPr>
        <p:spPr>
          <a:xfrm>
            <a:off x="4481359" y="3167491"/>
            <a:ext cx="1931400" cy="3222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GB">
                <a:solidFill>
                  <a:srgbClr val="006D77"/>
                </a:solidFill>
                <a:latin typeface="Lora"/>
                <a:ea typeface="Lora"/>
                <a:cs typeface="Lora"/>
                <a:sym typeface="Lora"/>
              </a:rPr>
              <a:t>Epispadias</a:t>
            </a:r>
            <a:endParaRPr b="1">
              <a:solidFill>
                <a:srgbClr val="006D77"/>
              </a:solidFill>
              <a:latin typeface="Lora"/>
              <a:ea typeface="Lora"/>
              <a:cs typeface="Lora"/>
              <a:sym typeface="Lora"/>
            </a:endParaRPr>
          </a:p>
          <a:p>
            <a:pPr indent="0" lvl="0" marL="0" rtl="0" algn="l">
              <a:spcBef>
                <a:spcPts val="0"/>
              </a:spcBef>
              <a:spcAft>
                <a:spcPts val="0"/>
              </a:spcAft>
              <a:buNone/>
            </a:pPr>
            <a:r>
              <a:t/>
            </a:r>
            <a:endParaRPr>
              <a:solidFill>
                <a:srgbClr val="006D77"/>
              </a:solidFill>
              <a:latin typeface="Lora"/>
              <a:ea typeface="Lora"/>
              <a:cs typeface="Lora"/>
              <a:sym typeface="Lora"/>
            </a:endParaRPr>
          </a:p>
        </p:txBody>
      </p:sp>
      <p:pic>
        <p:nvPicPr>
          <p:cNvPr id="744" name="Google Shape;744;p27"/>
          <p:cNvPicPr preferRelativeResize="0"/>
          <p:nvPr/>
        </p:nvPicPr>
        <p:blipFill>
          <a:blip r:embed="rId4">
            <a:alphaModFix/>
          </a:blip>
          <a:stretch>
            <a:fillRect/>
          </a:stretch>
        </p:blipFill>
        <p:spPr>
          <a:xfrm>
            <a:off x="1045325" y="9623881"/>
            <a:ext cx="631947" cy="892049"/>
          </a:xfrm>
          <a:prstGeom prst="rect">
            <a:avLst/>
          </a:prstGeom>
          <a:noFill/>
          <a:ln>
            <a:noFill/>
          </a:ln>
        </p:spPr>
      </p:pic>
      <p:pic>
        <p:nvPicPr>
          <p:cNvPr id="745" name="Google Shape;745;p27"/>
          <p:cNvPicPr preferRelativeResize="0"/>
          <p:nvPr/>
        </p:nvPicPr>
        <p:blipFill>
          <a:blip r:embed="rId5">
            <a:alphaModFix/>
          </a:blip>
          <a:stretch>
            <a:fillRect/>
          </a:stretch>
        </p:blipFill>
        <p:spPr>
          <a:xfrm>
            <a:off x="1677264" y="9623882"/>
            <a:ext cx="1299461" cy="892049"/>
          </a:xfrm>
          <a:prstGeom prst="rect">
            <a:avLst/>
          </a:prstGeom>
          <a:noFill/>
          <a:ln>
            <a:noFill/>
          </a:ln>
        </p:spPr>
      </p:pic>
      <p:sp>
        <p:nvSpPr>
          <p:cNvPr id="746" name="Google Shape;746;p27"/>
          <p:cNvSpPr/>
          <p:nvPr/>
        </p:nvSpPr>
        <p:spPr>
          <a:xfrm>
            <a:off x="1004921" y="9561392"/>
            <a:ext cx="2011500" cy="10236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 name="Google Shape;747;p27"/>
          <p:cNvSpPr txBox="1"/>
          <p:nvPr/>
        </p:nvSpPr>
        <p:spPr>
          <a:xfrm>
            <a:off x="5945155" y="9345674"/>
            <a:ext cx="1407900" cy="45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000">
                <a:solidFill>
                  <a:schemeClr val="dk1"/>
                </a:solidFill>
                <a:latin typeface="Mada"/>
                <a:ea typeface="Mada"/>
                <a:cs typeface="Mada"/>
                <a:sym typeface="Mada"/>
              </a:rPr>
              <a:t>Male</a:t>
            </a:r>
            <a:endParaRPr sz="2000"/>
          </a:p>
        </p:txBody>
      </p:sp>
      <p:sp>
        <p:nvSpPr>
          <p:cNvPr id="748" name="Google Shape;748;p27"/>
          <p:cNvSpPr txBox="1"/>
          <p:nvPr/>
        </p:nvSpPr>
        <p:spPr>
          <a:xfrm>
            <a:off x="4337255" y="9201964"/>
            <a:ext cx="1407900" cy="45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000">
                <a:solidFill>
                  <a:schemeClr val="dk1"/>
                </a:solidFill>
                <a:latin typeface="Mada"/>
                <a:ea typeface="Mada"/>
                <a:cs typeface="Mada"/>
                <a:sym typeface="Mada"/>
              </a:rPr>
              <a:t>Female</a:t>
            </a:r>
            <a:endParaRPr sz="2000"/>
          </a:p>
        </p:txBody>
      </p:sp>
      <p:pic>
        <p:nvPicPr>
          <p:cNvPr id="749" name="Google Shape;749;p27"/>
          <p:cNvPicPr preferRelativeResize="0"/>
          <p:nvPr/>
        </p:nvPicPr>
        <p:blipFill>
          <a:blip r:embed="rId6">
            <a:alphaModFix/>
          </a:blip>
          <a:stretch>
            <a:fillRect/>
          </a:stretch>
        </p:blipFill>
        <p:spPr>
          <a:xfrm>
            <a:off x="6171323" y="8199877"/>
            <a:ext cx="955576" cy="1195289"/>
          </a:xfrm>
          <a:prstGeom prst="rect">
            <a:avLst/>
          </a:prstGeom>
          <a:noFill/>
          <a:ln>
            <a:noFill/>
          </a:ln>
        </p:spPr>
      </p:pic>
      <p:pic>
        <p:nvPicPr>
          <p:cNvPr id="750" name="Google Shape;750;p27"/>
          <p:cNvPicPr preferRelativeResize="0"/>
          <p:nvPr/>
        </p:nvPicPr>
        <p:blipFill>
          <a:blip r:embed="rId7">
            <a:alphaModFix/>
          </a:blip>
          <a:stretch>
            <a:fillRect/>
          </a:stretch>
        </p:blipFill>
        <p:spPr>
          <a:xfrm>
            <a:off x="4427038" y="8343429"/>
            <a:ext cx="1228325" cy="801085"/>
          </a:xfrm>
          <a:prstGeom prst="rect">
            <a:avLst/>
          </a:prstGeom>
          <a:noFill/>
          <a:ln>
            <a:noFill/>
          </a:ln>
        </p:spPr>
      </p:pic>
      <p:sp>
        <p:nvSpPr>
          <p:cNvPr id="751" name="Google Shape;751;p27"/>
          <p:cNvSpPr txBox="1"/>
          <p:nvPr/>
        </p:nvSpPr>
        <p:spPr>
          <a:xfrm>
            <a:off x="285375" y="3943600"/>
            <a:ext cx="3450600" cy="5307000"/>
          </a:xfrm>
          <a:prstGeom prst="rect">
            <a:avLst/>
          </a:prstGeom>
          <a:noFill/>
          <a:ln>
            <a:noFill/>
          </a:ln>
        </p:spPr>
        <p:txBody>
          <a:bodyPr anchorCtr="0" anchor="t" bIns="91425" lIns="91425" spcFirstLastPara="1" rIns="91425" wrap="square" tIns="91425">
            <a:noAutofit/>
          </a:bodyPr>
          <a:lstStyle/>
          <a:p>
            <a:pPr indent="-149225" lvl="0" marL="269999" rtl="0" algn="l">
              <a:lnSpc>
                <a:spcPct val="125000"/>
              </a:lnSpc>
              <a:spcBef>
                <a:spcPts val="0"/>
              </a:spcBef>
              <a:spcAft>
                <a:spcPts val="0"/>
              </a:spcAft>
              <a:buClr>
                <a:schemeClr val="dk1"/>
              </a:buClr>
              <a:buSzPts val="1000"/>
              <a:buFont typeface="Mada"/>
              <a:buChar char="●"/>
            </a:pPr>
            <a:r>
              <a:rPr lang="en-GB" sz="1200">
                <a:solidFill>
                  <a:srgbClr val="6AA84F"/>
                </a:solidFill>
                <a:latin typeface="Mada"/>
                <a:ea typeface="Mada"/>
                <a:cs typeface="Mada"/>
                <a:sym typeface="Mada"/>
              </a:rPr>
              <a:t>V</a:t>
            </a:r>
            <a:r>
              <a:rPr lang="en-GB" sz="1200">
                <a:solidFill>
                  <a:srgbClr val="6AA84F"/>
                </a:solidFill>
                <a:latin typeface="Mada"/>
                <a:ea typeface="Mada"/>
                <a:cs typeface="Mada"/>
                <a:sym typeface="Mada"/>
              </a:rPr>
              <a:t>ery Common</a:t>
            </a:r>
            <a:endParaRPr sz="1200">
              <a:latin typeface="Mada"/>
              <a:ea typeface="Mada"/>
              <a:cs typeface="Mada"/>
              <a:sym typeface="Mada"/>
            </a:endParaRPr>
          </a:p>
          <a:p>
            <a:pPr indent="-149225" lvl="0" marL="269999" rtl="0" algn="l">
              <a:lnSpc>
                <a:spcPct val="125000"/>
              </a:lnSpc>
              <a:spcBef>
                <a:spcPts val="0"/>
              </a:spcBef>
              <a:spcAft>
                <a:spcPts val="0"/>
              </a:spcAft>
              <a:buClr>
                <a:schemeClr val="dk1"/>
              </a:buClr>
              <a:buSzPts val="1000"/>
              <a:buFont typeface="Mada"/>
              <a:buChar char="●"/>
            </a:pPr>
            <a:r>
              <a:rPr lang="en-GB" sz="1200">
                <a:latin typeface="Mada"/>
                <a:ea typeface="Mada"/>
                <a:cs typeface="Mada"/>
                <a:sym typeface="Mada"/>
              </a:rPr>
              <a:t>A</a:t>
            </a:r>
            <a:r>
              <a:rPr lang="en-GB" sz="1200">
                <a:solidFill>
                  <a:schemeClr val="dk1"/>
                </a:solidFill>
                <a:latin typeface="Mada"/>
                <a:ea typeface="Mada"/>
                <a:cs typeface="Mada"/>
                <a:sym typeface="Mada"/>
              </a:rPr>
              <a:t>bnormal position of the EUM (</a:t>
            </a:r>
            <a:r>
              <a:rPr lang="en-GB" sz="1200">
                <a:solidFill>
                  <a:schemeClr val="dk1"/>
                </a:solidFill>
                <a:latin typeface="Times New Roman"/>
                <a:ea typeface="Times New Roman"/>
                <a:cs typeface="Times New Roman"/>
                <a:sym typeface="Times New Roman"/>
              </a:rPr>
              <a:t>external urethral meatus) </a:t>
            </a:r>
            <a:r>
              <a:rPr lang="en-GB" sz="1200">
                <a:solidFill>
                  <a:schemeClr val="dk1"/>
                </a:solidFill>
                <a:latin typeface="Mada"/>
                <a:ea typeface="Mada"/>
                <a:cs typeface="Mada"/>
                <a:sym typeface="Mada"/>
              </a:rPr>
              <a:t>on the </a:t>
            </a:r>
            <a:r>
              <a:rPr b="1" lang="en-GB" sz="1200">
                <a:solidFill>
                  <a:schemeClr val="dk1"/>
                </a:solidFill>
                <a:latin typeface="Mada"/>
                <a:ea typeface="Mada"/>
                <a:cs typeface="Mada"/>
                <a:sym typeface="Mada"/>
              </a:rPr>
              <a:t>ventral</a:t>
            </a:r>
            <a:r>
              <a:rPr lang="en-GB" sz="1200">
                <a:solidFill>
                  <a:schemeClr val="dk1"/>
                </a:solidFill>
                <a:latin typeface="Mada"/>
                <a:ea typeface="Mada"/>
                <a:cs typeface="Mada"/>
                <a:sym typeface="Mada"/>
              </a:rPr>
              <a:t> </a:t>
            </a:r>
            <a:r>
              <a:rPr lang="en-GB" sz="1200">
                <a:solidFill>
                  <a:srgbClr val="6AA84F"/>
                </a:solidFill>
                <a:latin typeface="Mada"/>
                <a:ea typeface="Mada"/>
                <a:cs typeface="Mada"/>
                <a:sym typeface="Mada"/>
              </a:rPr>
              <a:t>(towards the scrotum) </a:t>
            </a:r>
            <a:r>
              <a:rPr lang="en-GB" sz="1200">
                <a:solidFill>
                  <a:schemeClr val="dk1"/>
                </a:solidFill>
                <a:latin typeface="Mada"/>
                <a:ea typeface="Mada"/>
                <a:cs typeface="Mada"/>
                <a:sym typeface="Mada"/>
              </a:rPr>
              <a:t>surface</a:t>
            </a:r>
            <a:endParaRPr sz="1200">
              <a:latin typeface="Mada"/>
              <a:ea typeface="Mada"/>
              <a:cs typeface="Mada"/>
              <a:sym typeface="Mada"/>
            </a:endParaRPr>
          </a:p>
          <a:p>
            <a:pPr indent="-149225" lvl="0" marL="269999" rtl="0" algn="l">
              <a:lnSpc>
                <a:spcPct val="125000"/>
              </a:lnSpc>
              <a:spcBef>
                <a:spcPts val="0"/>
              </a:spcBef>
              <a:spcAft>
                <a:spcPts val="0"/>
              </a:spcAft>
              <a:buClr>
                <a:schemeClr val="dk1"/>
              </a:buClr>
              <a:buSzPts val="1000"/>
              <a:buFont typeface="Mada"/>
              <a:buChar char="●"/>
            </a:pPr>
            <a:r>
              <a:rPr lang="en-GB" sz="1200">
                <a:solidFill>
                  <a:schemeClr val="dk1"/>
                </a:solidFill>
                <a:latin typeface="Mada"/>
                <a:ea typeface="Mada"/>
                <a:cs typeface="Mada"/>
                <a:sym typeface="Mada"/>
              </a:rPr>
              <a:t>Types: </a:t>
            </a:r>
            <a:endParaRPr sz="1000">
              <a:solidFill>
                <a:srgbClr val="6AA84F"/>
              </a:solidFill>
              <a:latin typeface="Mada"/>
              <a:ea typeface="Mada"/>
              <a:cs typeface="Mada"/>
              <a:sym typeface="Mada"/>
            </a:endParaRPr>
          </a:p>
          <a:p>
            <a:pPr indent="-171450" lvl="0" marL="450000" rtl="0" algn="l">
              <a:lnSpc>
                <a:spcPct val="125000"/>
              </a:lnSpc>
              <a:spcBef>
                <a:spcPts val="0"/>
              </a:spcBef>
              <a:spcAft>
                <a:spcPts val="0"/>
              </a:spcAft>
              <a:buClr>
                <a:srgbClr val="000000"/>
              </a:buClr>
              <a:buSzPts val="1200"/>
              <a:buFont typeface="Mada"/>
              <a:buChar char="○"/>
            </a:pPr>
            <a:r>
              <a:rPr lang="en-GB" sz="1200">
                <a:solidFill>
                  <a:srgbClr val="999999"/>
                </a:solidFill>
                <a:latin typeface="Mada"/>
                <a:ea typeface="Mada"/>
                <a:cs typeface="Mada"/>
                <a:sym typeface="Mada"/>
              </a:rPr>
              <a:t>T</a:t>
            </a:r>
            <a:r>
              <a:rPr lang="en-GB" sz="1200">
                <a:solidFill>
                  <a:srgbClr val="B7B7B7"/>
                </a:solidFill>
                <a:latin typeface="Mada"/>
                <a:ea typeface="Mada"/>
                <a:cs typeface="Mada"/>
                <a:sym typeface="Mada"/>
              </a:rPr>
              <a:t>he closer to original meatus called:</a:t>
            </a:r>
            <a:r>
              <a:rPr lang="en-GB" sz="1200">
                <a:solidFill>
                  <a:schemeClr val="dk1"/>
                </a:solidFill>
                <a:latin typeface="Mada"/>
                <a:ea typeface="Mada"/>
                <a:cs typeface="Mada"/>
                <a:sym typeface="Mada"/>
              </a:rPr>
              <a:t> </a:t>
            </a:r>
            <a:r>
              <a:rPr b="1" lang="en-GB" sz="1200">
                <a:solidFill>
                  <a:schemeClr val="dk1"/>
                </a:solidFill>
                <a:latin typeface="Mada"/>
                <a:ea typeface="Mada"/>
                <a:cs typeface="Mada"/>
                <a:sym typeface="Mada"/>
              </a:rPr>
              <a:t>Distal hypospadias </a:t>
            </a:r>
            <a:endParaRPr b="1" sz="1200">
              <a:solidFill>
                <a:schemeClr val="dk1"/>
              </a:solidFill>
              <a:latin typeface="Mada"/>
              <a:ea typeface="Mada"/>
              <a:cs typeface="Mada"/>
              <a:sym typeface="Mada"/>
            </a:endParaRPr>
          </a:p>
          <a:p>
            <a:pPr indent="-171450" lvl="0" marL="450000" rtl="0" algn="l">
              <a:lnSpc>
                <a:spcPct val="125000"/>
              </a:lnSpc>
              <a:spcBef>
                <a:spcPts val="0"/>
              </a:spcBef>
              <a:spcAft>
                <a:spcPts val="0"/>
              </a:spcAft>
              <a:buClr>
                <a:schemeClr val="dk1"/>
              </a:buClr>
              <a:buSzPts val="1200"/>
              <a:buFont typeface="Mada"/>
              <a:buChar char="○"/>
            </a:pPr>
            <a:r>
              <a:rPr lang="en-GB" sz="1200">
                <a:solidFill>
                  <a:srgbClr val="999999"/>
                </a:solidFill>
                <a:latin typeface="Mada"/>
                <a:ea typeface="Mada"/>
                <a:cs typeface="Mada"/>
                <a:sym typeface="Mada"/>
              </a:rPr>
              <a:t>I</a:t>
            </a:r>
            <a:r>
              <a:rPr lang="en-GB" sz="1200">
                <a:solidFill>
                  <a:srgbClr val="B7B7B7"/>
                </a:solidFill>
                <a:latin typeface="Mada"/>
                <a:ea typeface="Mada"/>
                <a:cs typeface="Mada"/>
                <a:sym typeface="Mada"/>
              </a:rPr>
              <a:t>f the opening closer to the scrotum, it called: </a:t>
            </a:r>
            <a:r>
              <a:rPr b="1" lang="en-GB" sz="1200">
                <a:solidFill>
                  <a:schemeClr val="dk1"/>
                </a:solidFill>
                <a:latin typeface="Mada"/>
                <a:ea typeface="Mada"/>
                <a:cs typeface="Mada"/>
                <a:sym typeface="Mada"/>
              </a:rPr>
              <a:t>Proximal hypospadias</a:t>
            </a:r>
            <a:endParaRPr b="1" sz="1200">
              <a:solidFill>
                <a:schemeClr val="dk1"/>
              </a:solidFill>
              <a:latin typeface="Mada"/>
              <a:ea typeface="Mada"/>
              <a:cs typeface="Mada"/>
              <a:sym typeface="Mada"/>
            </a:endParaRPr>
          </a:p>
          <a:p>
            <a:pPr indent="-171450" lvl="0" marL="450000" rtl="0" algn="l">
              <a:lnSpc>
                <a:spcPct val="125000"/>
              </a:lnSpc>
              <a:spcBef>
                <a:spcPts val="0"/>
              </a:spcBef>
              <a:spcAft>
                <a:spcPts val="0"/>
              </a:spcAft>
              <a:buClr>
                <a:schemeClr val="dk1"/>
              </a:buClr>
              <a:buSzPts val="1200"/>
              <a:buFont typeface="Mada"/>
              <a:buChar char="○"/>
            </a:pPr>
            <a:r>
              <a:rPr lang="en-GB" sz="1200">
                <a:solidFill>
                  <a:srgbClr val="6AA84F"/>
                </a:solidFill>
                <a:latin typeface="Mada"/>
                <a:ea typeface="Mada"/>
                <a:cs typeface="Mada"/>
                <a:sym typeface="Mada"/>
              </a:rPr>
              <a:t>The more proximal the opening, the more severe it is.</a:t>
            </a:r>
            <a:endParaRPr sz="1200">
              <a:solidFill>
                <a:schemeClr val="dk1"/>
              </a:solidFill>
              <a:latin typeface="Mada"/>
              <a:ea typeface="Mada"/>
              <a:cs typeface="Mada"/>
              <a:sym typeface="Mada"/>
            </a:endParaRPr>
          </a:p>
          <a:p>
            <a:pPr indent="-149225" lvl="0" marL="269999" rtl="0" algn="l">
              <a:lnSpc>
                <a:spcPct val="125000"/>
              </a:lnSpc>
              <a:spcBef>
                <a:spcPts val="0"/>
              </a:spcBef>
              <a:spcAft>
                <a:spcPts val="0"/>
              </a:spcAft>
              <a:buClr>
                <a:schemeClr val="dk1"/>
              </a:buClr>
              <a:buSzPts val="1000"/>
              <a:buFont typeface="Mada"/>
              <a:buChar char="●"/>
            </a:pPr>
            <a:r>
              <a:rPr lang="en-GB" sz="1200">
                <a:solidFill>
                  <a:srgbClr val="1C4588"/>
                </a:solidFill>
                <a:latin typeface="Mada"/>
                <a:ea typeface="Mada"/>
                <a:cs typeface="Mada"/>
                <a:sym typeface="Mada"/>
              </a:rPr>
              <a:t>The corpus spongiosum may be scarred and fibrosed, leading to a ventral curvature or chordee of the penis </a:t>
            </a:r>
            <a:endParaRPr b="1" sz="1200">
              <a:solidFill>
                <a:srgbClr val="CC0000"/>
              </a:solidFill>
              <a:latin typeface="Mada"/>
              <a:ea typeface="Mada"/>
              <a:cs typeface="Mada"/>
              <a:sym typeface="Mada"/>
            </a:endParaRPr>
          </a:p>
          <a:p>
            <a:pPr indent="-149225" lvl="0" marL="269999" rtl="0" algn="l">
              <a:lnSpc>
                <a:spcPct val="125000"/>
              </a:lnSpc>
              <a:spcBef>
                <a:spcPts val="0"/>
              </a:spcBef>
              <a:spcAft>
                <a:spcPts val="0"/>
              </a:spcAft>
              <a:buClr>
                <a:schemeClr val="dk1"/>
              </a:buClr>
              <a:buSzPts val="1000"/>
              <a:buFont typeface="Mada"/>
              <a:buChar char="●"/>
            </a:pPr>
            <a:r>
              <a:rPr b="1" lang="en-GB" sz="1200">
                <a:solidFill>
                  <a:srgbClr val="CC0000"/>
                </a:solidFill>
                <a:latin typeface="Mada"/>
                <a:ea typeface="Mada"/>
                <a:cs typeface="Mada"/>
                <a:sym typeface="Mada"/>
              </a:rPr>
              <a:t>NO Circumcision</a:t>
            </a:r>
            <a:r>
              <a:rPr lang="en-GB" sz="1200">
                <a:solidFill>
                  <a:srgbClr val="E06666"/>
                </a:solidFill>
                <a:latin typeface="Mada"/>
                <a:ea typeface="Mada"/>
                <a:cs typeface="Mada"/>
                <a:sym typeface="Mada"/>
              </a:rPr>
              <a:t> </a:t>
            </a:r>
            <a:r>
              <a:rPr lang="en-GB" sz="1200">
                <a:solidFill>
                  <a:srgbClr val="6AA84F"/>
                </a:solidFill>
                <a:latin typeface="Mada"/>
                <a:ea typeface="Mada"/>
                <a:cs typeface="Mada"/>
                <a:sym typeface="Mada"/>
              </a:rPr>
              <a:t>(Absolute contraindication, because we need this skin for reconstruction of the meatus in the future)</a:t>
            </a:r>
            <a:endParaRPr sz="1200">
              <a:solidFill>
                <a:srgbClr val="6AA84F"/>
              </a:solidFill>
              <a:latin typeface="Mada"/>
              <a:ea typeface="Mada"/>
              <a:cs typeface="Mada"/>
              <a:sym typeface="Mada"/>
            </a:endParaRPr>
          </a:p>
          <a:p>
            <a:pPr indent="-161925" lvl="0" marL="269999" rtl="0" algn="l">
              <a:lnSpc>
                <a:spcPct val="125000"/>
              </a:lnSpc>
              <a:spcBef>
                <a:spcPts val="0"/>
              </a:spcBef>
              <a:spcAft>
                <a:spcPts val="0"/>
              </a:spcAft>
              <a:buClr>
                <a:srgbClr val="000000"/>
              </a:buClr>
              <a:buSzPts val="1200"/>
              <a:buFont typeface="Mada"/>
              <a:buChar char="●"/>
            </a:pPr>
            <a:r>
              <a:rPr lang="en-GB" sz="1200">
                <a:latin typeface="Mada"/>
                <a:ea typeface="Mada"/>
                <a:cs typeface="Mada"/>
                <a:sym typeface="Mada"/>
              </a:rPr>
              <a:t>6</a:t>
            </a:r>
            <a:r>
              <a:rPr lang="en-GB" sz="1200">
                <a:solidFill>
                  <a:schemeClr val="dk1"/>
                </a:solidFill>
                <a:latin typeface="Mada"/>
                <a:ea typeface="Mada"/>
                <a:cs typeface="Mada"/>
                <a:sym typeface="Mada"/>
              </a:rPr>
              <a:t> to 9 months repair </a:t>
            </a:r>
            <a:r>
              <a:rPr lang="en-GB" sz="1200">
                <a:solidFill>
                  <a:srgbClr val="6AA84F"/>
                </a:solidFill>
                <a:latin typeface="Mada"/>
                <a:ea typeface="Mada"/>
                <a:cs typeface="Mada"/>
                <a:sym typeface="Mada"/>
              </a:rPr>
              <a:t>(Surgery before 6 months associated with poor outcome).</a:t>
            </a:r>
            <a:endParaRPr sz="1200">
              <a:solidFill>
                <a:srgbClr val="6AA84F"/>
              </a:solidFill>
              <a:latin typeface="Mada"/>
              <a:ea typeface="Mada"/>
              <a:cs typeface="Mada"/>
              <a:sym typeface="Mada"/>
            </a:endParaRPr>
          </a:p>
          <a:p>
            <a:pPr indent="-161925" lvl="0" marL="269999" rtl="0" algn="l">
              <a:lnSpc>
                <a:spcPct val="125000"/>
              </a:lnSpc>
              <a:spcBef>
                <a:spcPts val="0"/>
              </a:spcBef>
              <a:spcAft>
                <a:spcPts val="0"/>
              </a:spcAft>
              <a:buClr>
                <a:srgbClr val="000000"/>
              </a:buClr>
              <a:buSzPts val="1200"/>
              <a:buFont typeface="Mada"/>
              <a:buChar char="●"/>
            </a:pPr>
            <a:r>
              <a:rPr lang="en-GB" sz="1200">
                <a:solidFill>
                  <a:srgbClr val="1C4588"/>
                </a:solidFill>
                <a:latin typeface="Mada"/>
                <a:ea typeface="Mada"/>
                <a:cs typeface="Mada"/>
                <a:sym typeface="Mada"/>
              </a:rPr>
              <a:t>The aim of treatment is to correct the chordee by excising the fibrosis, and then to construct a new urethral opening in the normal position on the glans. This procedure should be ideally completed before the boy goes to school </a:t>
            </a:r>
            <a:endParaRPr sz="1200">
              <a:solidFill>
                <a:srgbClr val="1C4588"/>
              </a:solidFill>
              <a:latin typeface="Mada"/>
              <a:ea typeface="Mada"/>
              <a:cs typeface="Mada"/>
              <a:sym typeface="Mada"/>
            </a:endParaRPr>
          </a:p>
        </p:txBody>
      </p:sp>
      <p:sp>
        <p:nvSpPr>
          <p:cNvPr id="752" name="Google Shape;752;p27"/>
          <p:cNvSpPr txBox="1"/>
          <p:nvPr/>
        </p:nvSpPr>
        <p:spPr>
          <a:xfrm>
            <a:off x="4481350" y="3999650"/>
            <a:ext cx="2727600" cy="3605400"/>
          </a:xfrm>
          <a:prstGeom prst="rect">
            <a:avLst/>
          </a:prstGeom>
          <a:noFill/>
          <a:ln>
            <a:noFill/>
          </a:ln>
        </p:spPr>
        <p:txBody>
          <a:bodyPr anchorCtr="0" anchor="t" bIns="91425" lIns="91425" spcFirstLastPara="1" rIns="91425" wrap="square" tIns="91425">
            <a:noAutofit/>
          </a:bodyPr>
          <a:lstStyle/>
          <a:p>
            <a:pPr indent="-168275" lvl="0" marL="269999" rtl="0" algn="l">
              <a:lnSpc>
                <a:spcPct val="125000"/>
              </a:lnSpc>
              <a:spcBef>
                <a:spcPts val="0"/>
              </a:spcBef>
              <a:spcAft>
                <a:spcPts val="0"/>
              </a:spcAft>
              <a:buClr>
                <a:schemeClr val="dk1"/>
              </a:buClr>
              <a:buSzPts val="1300"/>
              <a:buFont typeface="Mada"/>
              <a:buChar char="●"/>
            </a:pPr>
            <a:r>
              <a:rPr lang="en-GB" sz="1300">
                <a:solidFill>
                  <a:srgbClr val="6AA84F"/>
                </a:solidFill>
                <a:latin typeface="Mada"/>
                <a:ea typeface="Mada"/>
                <a:cs typeface="Mada"/>
                <a:sym typeface="Mada"/>
              </a:rPr>
              <a:t>Very rare</a:t>
            </a:r>
            <a:endParaRPr sz="1300">
              <a:latin typeface="Mada"/>
              <a:ea typeface="Mada"/>
              <a:cs typeface="Mada"/>
              <a:sym typeface="Mada"/>
            </a:endParaRPr>
          </a:p>
          <a:p>
            <a:pPr indent="-168275" lvl="0" marL="269999" rtl="0" algn="l">
              <a:lnSpc>
                <a:spcPct val="125000"/>
              </a:lnSpc>
              <a:spcBef>
                <a:spcPts val="0"/>
              </a:spcBef>
              <a:spcAft>
                <a:spcPts val="0"/>
              </a:spcAft>
              <a:buClr>
                <a:schemeClr val="dk1"/>
              </a:buClr>
              <a:buSzPts val="1300"/>
              <a:buFont typeface="Mada"/>
              <a:buChar char="●"/>
            </a:pPr>
            <a:r>
              <a:rPr lang="en-GB" sz="1300">
                <a:solidFill>
                  <a:srgbClr val="6AA84F"/>
                </a:solidFill>
                <a:latin typeface="Mada"/>
                <a:ea typeface="Mada"/>
                <a:cs typeface="Mada"/>
                <a:sym typeface="Mada"/>
              </a:rPr>
              <a:t>Ectopic opening of the external urethral meatus in the dorsal side.</a:t>
            </a:r>
            <a:endParaRPr sz="1300">
              <a:solidFill>
                <a:srgbClr val="6AA84F"/>
              </a:solidFill>
              <a:latin typeface="Mada"/>
              <a:ea typeface="Mada"/>
              <a:cs typeface="Mada"/>
              <a:sym typeface="Mada"/>
            </a:endParaRPr>
          </a:p>
          <a:p>
            <a:pPr indent="-168275" lvl="0" marL="269999" rtl="0" algn="l">
              <a:lnSpc>
                <a:spcPct val="125000"/>
              </a:lnSpc>
              <a:spcBef>
                <a:spcPts val="0"/>
              </a:spcBef>
              <a:spcAft>
                <a:spcPts val="0"/>
              </a:spcAft>
              <a:buClr>
                <a:srgbClr val="000000"/>
              </a:buClr>
              <a:buSzPts val="1300"/>
              <a:buFont typeface="Mada"/>
              <a:buChar char="●"/>
            </a:pPr>
            <a:r>
              <a:rPr lang="en-GB" sz="1300">
                <a:solidFill>
                  <a:srgbClr val="6AA84F"/>
                </a:solidFill>
                <a:latin typeface="Mada"/>
                <a:ea typeface="Mada"/>
                <a:cs typeface="Mada"/>
                <a:sym typeface="Mada"/>
              </a:rPr>
              <a:t>Females present with continuous urinary incontinence</a:t>
            </a:r>
            <a:endParaRPr sz="1300">
              <a:solidFill>
                <a:srgbClr val="6AA84F"/>
              </a:solidFill>
              <a:latin typeface="Mada"/>
              <a:ea typeface="Mada"/>
              <a:cs typeface="Mada"/>
              <a:sym typeface="Mada"/>
            </a:endParaRPr>
          </a:p>
          <a:p>
            <a:pPr indent="-168275" lvl="0" marL="269999" rtl="0" algn="l">
              <a:lnSpc>
                <a:spcPct val="125000"/>
              </a:lnSpc>
              <a:spcBef>
                <a:spcPts val="0"/>
              </a:spcBef>
              <a:spcAft>
                <a:spcPts val="0"/>
              </a:spcAft>
              <a:buClr>
                <a:srgbClr val="000000"/>
              </a:buClr>
              <a:buSzPts val="1300"/>
              <a:buFont typeface="Mada"/>
              <a:buChar char="●"/>
            </a:pPr>
            <a:r>
              <a:rPr lang="en-GB" sz="1200">
                <a:solidFill>
                  <a:srgbClr val="1C4588"/>
                </a:solidFill>
                <a:latin typeface="Mada"/>
                <a:ea typeface="Mada"/>
                <a:cs typeface="Mada"/>
                <a:sym typeface="Mada"/>
              </a:rPr>
              <a:t>Other associated abnormalities include separation of the symphysis pubis and rectal prolapse. </a:t>
            </a:r>
            <a:endParaRPr sz="1200">
              <a:solidFill>
                <a:srgbClr val="1C4588"/>
              </a:solidFill>
              <a:latin typeface="Mada"/>
              <a:ea typeface="Mada"/>
              <a:cs typeface="Mada"/>
              <a:sym typeface="Mada"/>
            </a:endParaRPr>
          </a:p>
          <a:p>
            <a:pPr indent="-168275" lvl="0" marL="269999" rtl="0" algn="l">
              <a:lnSpc>
                <a:spcPct val="125000"/>
              </a:lnSpc>
              <a:spcBef>
                <a:spcPts val="0"/>
              </a:spcBef>
              <a:spcAft>
                <a:spcPts val="0"/>
              </a:spcAft>
              <a:buClr>
                <a:srgbClr val="000000"/>
              </a:buClr>
              <a:buSzPts val="1300"/>
              <a:buFont typeface="Mada"/>
              <a:buChar char="●"/>
            </a:pPr>
            <a:r>
              <a:rPr lang="en-GB" sz="1200">
                <a:solidFill>
                  <a:srgbClr val="1C4588"/>
                </a:solidFill>
                <a:latin typeface="Mada"/>
                <a:ea typeface="Mada"/>
                <a:cs typeface="Mada"/>
                <a:sym typeface="Mada"/>
              </a:rPr>
              <a:t>Reconstruction of these deformities is not always successful, and urinary incontinence may remain a major problem and require urinary diversion.</a:t>
            </a:r>
            <a:endParaRPr sz="1300">
              <a:latin typeface="Mada"/>
              <a:ea typeface="Mada"/>
              <a:cs typeface="Mada"/>
              <a:sym typeface="Mada"/>
            </a:endParaRPr>
          </a:p>
        </p:txBody>
      </p:sp>
      <p:sp>
        <p:nvSpPr>
          <p:cNvPr id="753" name="Google Shape;753;p27"/>
          <p:cNvSpPr/>
          <p:nvPr/>
        </p:nvSpPr>
        <p:spPr>
          <a:xfrm>
            <a:off x="412325" y="7242688"/>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28"/>
          <p:cNvSpPr/>
          <p:nvPr/>
        </p:nvSpPr>
        <p:spPr>
          <a:xfrm>
            <a:off x="544400" y="6325875"/>
            <a:ext cx="6559500" cy="3935100"/>
          </a:xfrm>
          <a:prstGeom prst="roundRect">
            <a:avLst>
              <a:gd fmla="val 22613"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t/>
            </a:r>
            <a:endParaRPr/>
          </a:p>
        </p:txBody>
      </p:sp>
      <p:sp>
        <p:nvSpPr>
          <p:cNvPr id="759" name="Google Shape;759;p28"/>
          <p:cNvSpPr/>
          <p:nvPr/>
        </p:nvSpPr>
        <p:spPr>
          <a:xfrm rot="10800000">
            <a:off x="63" y="0"/>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28"/>
          <p:cNvSpPr txBox="1"/>
          <p:nvPr/>
        </p:nvSpPr>
        <p:spPr>
          <a:xfrm>
            <a:off x="1061300" y="3892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2200"/>
              <a:buFont typeface="Arial"/>
              <a:buNone/>
            </a:pPr>
            <a:r>
              <a:rPr b="1" lang="en-GB" sz="2200">
                <a:solidFill>
                  <a:srgbClr val="006D77"/>
                </a:solidFill>
                <a:latin typeface="Lora"/>
                <a:ea typeface="Lora"/>
                <a:cs typeface="Lora"/>
                <a:sym typeface="Lora"/>
              </a:rPr>
              <a:t>GU congenital anomalies: Others</a:t>
            </a:r>
            <a:endParaRPr b="1" sz="2200">
              <a:solidFill>
                <a:srgbClr val="006D77"/>
              </a:solidFill>
              <a:latin typeface="Lora"/>
              <a:ea typeface="Lora"/>
              <a:cs typeface="Lora"/>
              <a:sym typeface="Lora"/>
            </a:endParaRPr>
          </a:p>
          <a:p>
            <a:pPr indent="0" lvl="0" marL="0" rtl="0" algn="ctr">
              <a:spcBef>
                <a:spcPts val="0"/>
              </a:spcBef>
              <a:spcAft>
                <a:spcPts val="0"/>
              </a:spcAft>
              <a:buClr>
                <a:schemeClr val="dk1"/>
              </a:buClr>
              <a:buSzPts val="2200"/>
              <a:buFont typeface="Arial"/>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761" name="Google Shape;761;p28"/>
          <p:cNvCxnSpPr/>
          <p:nvPr/>
        </p:nvCxnSpPr>
        <p:spPr>
          <a:xfrm>
            <a:off x="1511311" y="833850"/>
            <a:ext cx="4613400" cy="0"/>
          </a:xfrm>
          <a:prstGeom prst="straightConnector1">
            <a:avLst/>
          </a:prstGeom>
          <a:noFill/>
          <a:ln cap="flat" cmpd="sng" w="19050">
            <a:solidFill>
              <a:srgbClr val="83C5BE"/>
            </a:solidFill>
            <a:prstDash val="solid"/>
            <a:round/>
            <a:headEnd len="med" w="med" type="oval"/>
            <a:tailEnd len="med" w="med" type="oval"/>
          </a:ln>
        </p:spPr>
      </p:cxnSp>
      <p:grpSp>
        <p:nvGrpSpPr>
          <p:cNvPr id="762" name="Google Shape;762;p28"/>
          <p:cNvGrpSpPr/>
          <p:nvPr/>
        </p:nvGrpSpPr>
        <p:grpSpPr>
          <a:xfrm>
            <a:off x="285363" y="1082578"/>
            <a:ext cx="467181" cy="476434"/>
            <a:chOff x="2410712" y="2415450"/>
            <a:chExt cx="312600" cy="312600"/>
          </a:xfrm>
        </p:grpSpPr>
        <p:sp>
          <p:nvSpPr>
            <p:cNvPr id="763" name="Google Shape;763;p28"/>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28"/>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5" name="Google Shape;765;p28"/>
          <p:cNvSpPr txBox="1"/>
          <p:nvPr/>
        </p:nvSpPr>
        <p:spPr>
          <a:xfrm>
            <a:off x="742650" y="1109196"/>
            <a:ext cx="47496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800">
                <a:solidFill>
                  <a:srgbClr val="006D77"/>
                </a:solidFill>
                <a:highlight>
                  <a:srgbClr val="EDF9F9"/>
                </a:highlight>
                <a:latin typeface="Lora"/>
                <a:ea typeface="Lora"/>
                <a:cs typeface="Lora"/>
                <a:sym typeface="Lora"/>
              </a:rPr>
              <a:t>Prune-Belly </a:t>
            </a:r>
            <a:r>
              <a:rPr b="1" lang="en-GB" sz="1800">
                <a:solidFill>
                  <a:srgbClr val="006D77"/>
                </a:solidFill>
                <a:highlight>
                  <a:srgbClr val="EDF9F9"/>
                </a:highlight>
                <a:latin typeface="Lora"/>
                <a:ea typeface="Lora"/>
                <a:cs typeface="Lora"/>
                <a:sym typeface="Lora"/>
              </a:rPr>
              <a:t>syndrome</a:t>
            </a:r>
            <a:endParaRPr b="1" sz="1800">
              <a:solidFill>
                <a:srgbClr val="006D77"/>
              </a:solidFill>
              <a:highlight>
                <a:srgbClr val="EDF9F9"/>
              </a:highlight>
              <a:latin typeface="Lora"/>
              <a:ea typeface="Lora"/>
              <a:cs typeface="Lora"/>
              <a:sym typeface="Lora"/>
            </a:endParaRPr>
          </a:p>
        </p:txBody>
      </p:sp>
      <p:sp>
        <p:nvSpPr>
          <p:cNvPr id="766" name="Google Shape;766;p28"/>
          <p:cNvSpPr/>
          <p:nvPr/>
        </p:nvSpPr>
        <p:spPr>
          <a:xfrm>
            <a:off x="515000" y="1717525"/>
            <a:ext cx="6559500" cy="1166100"/>
          </a:xfrm>
          <a:prstGeom prst="roundRect">
            <a:avLst>
              <a:gd fmla="val 22613"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t/>
            </a:r>
            <a:endParaRPr/>
          </a:p>
        </p:txBody>
      </p:sp>
      <p:cxnSp>
        <p:nvCxnSpPr>
          <p:cNvPr id="767" name="Google Shape;767;p28"/>
          <p:cNvCxnSpPr>
            <a:stCxn id="768" idx="3"/>
          </p:cNvCxnSpPr>
          <p:nvPr/>
        </p:nvCxnSpPr>
        <p:spPr>
          <a:xfrm>
            <a:off x="4141229" y="2337346"/>
            <a:ext cx="456600" cy="69300"/>
          </a:xfrm>
          <a:prstGeom prst="bentConnector3">
            <a:avLst>
              <a:gd fmla="val 50000" name="adj1"/>
            </a:avLst>
          </a:prstGeom>
          <a:noFill/>
          <a:ln cap="flat" cmpd="sng" w="19050">
            <a:solidFill>
              <a:srgbClr val="ABE5D9"/>
            </a:solidFill>
            <a:prstDash val="dot"/>
            <a:round/>
            <a:headEnd len="med" w="med" type="none"/>
            <a:tailEnd len="med" w="med" type="oval"/>
          </a:ln>
        </p:spPr>
      </p:cxnSp>
      <p:cxnSp>
        <p:nvCxnSpPr>
          <p:cNvPr id="769" name="Google Shape;769;p28"/>
          <p:cNvCxnSpPr>
            <a:endCxn id="768" idx="1"/>
          </p:cNvCxnSpPr>
          <p:nvPr/>
        </p:nvCxnSpPr>
        <p:spPr>
          <a:xfrm>
            <a:off x="2528769" y="2088046"/>
            <a:ext cx="854700" cy="249300"/>
          </a:xfrm>
          <a:prstGeom prst="bentConnector3">
            <a:avLst>
              <a:gd fmla="val 50000" name="adj1"/>
            </a:avLst>
          </a:prstGeom>
          <a:noFill/>
          <a:ln cap="flat" cmpd="sng" w="19050">
            <a:solidFill>
              <a:srgbClr val="ABE5D9"/>
            </a:solidFill>
            <a:prstDash val="dot"/>
            <a:round/>
            <a:headEnd len="med" w="med" type="oval"/>
            <a:tailEnd len="med" w="med" type="none"/>
          </a:ln>
        </p:spPr>
      </p:cxnSp>
      <p:pic>
        <p:nvPicPr>
          <p:cNvPr id="768" name="Google Shape;768;p28"/>
          <p:cNvPicPr preferRelativeResize="0"/>
          <p:nvPr/>
        </p:nvPicPr>
        <p:blipFill>
          <a:blip r:embed="rId3">
            <a:alphaModFix/>
          </a:blip>
          <a:stretch>
            <a:fillRect/>
          </a:stretch>
        </p:blipFill>
        <p:spPr>
          <a:xfrm>
            <a:off x="3383469" y="1958446"/>
            <a:ext cx="757760" cy="757800"/>
          </a:xfrm>
          <a:prstGeom prst="rect">
            <a:avLst/>
          </a:prstGeom>
          <a:noFill/>
          <a:ln>
            <a:noFill/>
          </a:ln>
        </p:spPr>
      </p:pic>
      <p:sp>
        <p:nvSpPr>
          <p:cNvPr id="770" name="Google Shape;770;p28"/>
          <p:cNvSpPr/>
          <p:nvPr/>
        </p:nvSpPr>
        <p:spPr>
          <a:xfrm>
            <a:off x="3062476" y="4083126"/>
            <a:ext cx="922994" cy="547878"/>
          </a:xfrm>
          <a:custGeom>
            <a:rect b="b" l="l" r="r" t="t"/>
            <a:pathLst>
              <a:path extrusionOk="0" h="34512" w="56756">
                <a:moveTo>
                  <a:pt x="0" y="34512"/>
                </a:moveTo>
                <a:cubicBezTo>
                  <a:pt x="4302" y="31932"/>
                  <a:pt x="925" y="24476"/>
                  <a:pt x="567" y="19472"/>
                </a:cubicBezTo>
                <a:cubicBezTo>
                  <a:pt x="69" y="12507"/>
                  <a:pt x="2825" y="2910"/>
                  <a:pt x="9364" y="459"/>
                </a:cubicBezTo>
                <a:cubicBezTo>
                  <a:pt x="17000" y="-2404"/>
                  <a:pt x="21744" y="11178"/>
                  <a:pt x="28661" y="15499"/>
                </a:cubicBezTo>
                <a:cubicBezTo>
                  <a:pt x="32932" y="18167"/>
                  <a:pt x="38925" y="15324"/>
                  <a:pt x="43702" y="16918"/>
                </a:cubicBezTo>
                <a:cubicBezTo>
                  <a:pt x="50415" y="19157"/>
                  <a:pt x="54516" y="26948"/>
                  <a:pt x="56756" y="33661"/>
                </a:cubicBezTo>
              </a:path>
            </a:pathLst>
          </a:custGeom>
          <a:noFill/>
          <a:ln cap="flat" cmpd="sng" w="9525">
            <a:solidFill>
              <a:srgbClr val="FFDDD2"/>
            </a:solidFill>
            <a:prstDash val="solid"/>
            <a:round/>
            <a:headEnd len="med" w="med" type="none"/>
            <a:tailEnd len="med" w="med" type="none"/>
          </a:ln>
        </p:spPr>
      </p:sp>
      <p:sp>
        <p:nvSpPr>
          <p:cNvPr id="771" name="Google Shape;771;p28"/>
          <p:cNvSpPr/>
          <p:nvPr/>
        </p:nvSpPr>
        <p:spPr>
          <a:xfrm>
            <a:off x="3867878" y="4162483"/>
            <a:ext cx="1005963" cy="1315505"/>
          </a:xfrm>
          <a:custGeom>
            <a:rect b="b" l="l" r="r" t="t"/>
            <a:pathLst>
              <a:path extrusionOk="0" h="86875" w="65227">
                <a:moveTo>
                  <a:pt x="58590" y="0"/>
                </a:moveTo>
                <a:cubicBezTo>
                  <a:pt x="58590" y="7737"/>
                  <a:pt x="69288" y="17668"/>
                  <a:pt x="63414" y="22703"/>
                </a:cubicBezTo>
                <a:cubicBezTo>
                  <a:pt x="56725" y="28436"/>
                  <a:pt x="45796" y="23327"/>
                  <a:pt x="37022" y="24122"/>
                </a:cubicBezTo>
                <a:cubicBezTo>
                  <a:pt x="28104" y="24930"/>
                  <a:pt x="21936" y="33811"/>
                  <a:pt x="14036" y="38027"/>
                </a:cubicBezTo>
                <a:cubicBezTo>
                  <a:pt x="8757" y="40844"/>
                  <a:pt x="673" y="43419"/>
                  <a:pt x="131" y="49378"/>
                </a:cubicBezTo>
                <a:cubicBezTo>
                  <a:pt x="-395" y="55155"/>
                  <a:pt x="1794" y="63234"/>
                  <a:pt x="7226" y="65270"/>
                </a:cubicBezTo>
                <a:cubicBezTo>
                  <a:pt x="15375" y="68324"/>
                  <a:pt x="24965" y="63162"/>
                  <a:pt x="33333" y="65553"/>
                </a:cubicBezTo>
                <a:cubicBezTo>
                  <a:pt x="40251" y="67529"/>
                  <a:pt x="35864" y="82157"/>
                  <a:pt x="42414" y="85134"/>
                </a:cubicBezTo>
                <a:cubicBezTo>
                  <a:pt x="48215" y="87771"/>
                  <a:pt x="56691" y="87411"/>
                  <a:pt x="61427" y="83148"/>
                </a:cubicBezTo>
                <a:cubicBezTo>
                  <a:pt x="63936" y="80889"/>
                  <a:pt x="63414" y="76592"/>
                  <a:pt x="63414" y="73215"/>
                </a:cubicBezTo>
              </a:path>
            </a:pathLst>
          </a:custGeom>
          <a:noFill/>
          <a:ln cap="flat" cmpd="sng" w="9525">
            <a:solidFill>
              <a:srgbClr val="FFDDD2"/>
            </a:solidFill>
            <a:prstDash val="solid"/>
            <a:round/>
            <a:headEnd len="med" w="med" type="none"/>
            <a:tailEnd len="med" w="med" type="none"/>
          </a:ln>
        </p:spPr>
      </p:sp>
      <p:sp>
        <p:nvSpPr>
          <p:cNvPr id="772" name="Google Shape;772;p28"/>
          <p:cNvSpPr/>
          <p:nvPr/>
        </p:nvSpPr>
        <p:spPr>
          <a:xfrm>
            <a:off x="3539847" y="4224207"/>
            <a:ext cx="1005900" cy="9822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28"/>
          <p:cNvSpPr/>
          <p:nvPr/>
        </p:nvSpPr>
        <p:spPr>
          <a:xfrm>
            <a:off x="2913152" y="4531770"/>
            <a:ext cx="459140" cy="366939"/>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28"/>
          <p:cNvSpPr/>
          <p:nvPr/>
        </p:nvSpPr>
        <p:spPr>
          <a:xfrm rot="1849625">
            <a:off x="4597053" y="5069765"/>
            <a:ext cx="456195" cy="369396"/>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28"/>
          <p:cNvSpPr/>
          <p:nvPr/>
        </p:nvSpPr>
        <p:spPr>
          <a:xfrm rot="5197861">
            <a:off x="4600983" y="3967777"/>
            <a:ext cx="448282" cy="375834"/>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28"/>
          <p:cNvSpPr txBox="1"/>
          <p:nvPr/>
        </p:nvSpPr>
        <p:spPr>
          <a:xfrm flipH="1">
            <a:off x="2838982" y="4451854"/>
            <a:ext cx="469500" cy="521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2200">
                <a:solidFill>
                  <a:srgbClr val="006D77"/>
                </a:solidFill>
                <a:latin typeface="Pathway Gothic One"/>
                <a:ea typeface="Pathway Gothic One"/>
                <a:cs typeface="Pathway Gothic One"/>
                <a:sym typeface="Pathway Gothic One"/>
              </a:rPr>
              <a:t>01</a:t>
            </a:r>
            <a:endParaRPr sz="2200">
              <a:solidFill>
                <a:srgbClr val="006D77"/>
              </a:solidFill>
              <a:latin typeface="Pathway Gothic One"/>
              <a:ea typeface="Pathway Gothic One"/>
              <a:cs typeface="Pathway Gothic One"/>
              <a:sym typeface="Pathway Gothic One"/>
            </a:endParaRPr>
          </a:p>
        </p:txBody>
      </p:sp>
      <p:sp>
        <p:nvSpPr>
          <p:cNvPr id="777" name="Google Shape;777;p28"/>
          <p:cNvSpPr txBox="1"/>
          <p:nvPr/>
        </p:nvSpPr>
        <p:spPr>
          <a:xfrm flipH="1">
            <a:off x="4631413" y="3903421"/>
            <a:ext cx="922800" cy="36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200">
                <a:solidFill>
                  <a:srgbClr val="006D77"/>
                </a:solidFill>
                <a:latin typeface="Pathway Gothic One"/>
                <a:ea typeface="Pathway Gothic One"/>
                <a:cs typeface="Pathway Gothic One"/>
                <a:sym typeface="Pathway Gothic One"/>
              </a:rPr>
              <a:t>02</a:t>
            </a:r>
            <a:endParaRPr sz="2200">
              <a:solidFill>
                <a:srgbClr val="006D77"/>
              </a:solidFill>
              <a:latin typeface="Pathway Gothic One"/>
              <a:ea typeface="Pathway Gothic One"/>
              <a:cs typeface="Pathway Gothic One"/>
              <a:sym typeface="Pathway Gothic One"/>
            </a:endParaRPr>
          </a:p>
        </p:txBody>
      </p:sp>
      <p:sp>
        <p:nvSpPr>
          <p:cNvPr id="778" name="Google Shape;778;p28"/>
          <p:cNvSpPr txBox="1"/>
          <p:nvPr/>
        </p:nvSpPr>
        <p:spPr>
          <a:xfrm flipH="1">
            <a:off x="4612587" y="4977307"/>
            <a:ext cx="587700" cy="36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200">
                <a:solidFill>
                  <a:srgbClr val="006D77"/>
                </a:solidFill>
                <a:latin typeface="Pathway Gothic One"/>
                <a:ea typeface="Pathway Gothic One"/>
                <a:cs typeface="Pathway Gothic One"/>
                <a:sym typeface="Pathway Gothic One"/>
              </a:rPr>
              <a:t>03</a:t>
            </a:r>
            <a:endParaRPr sz="2200">
              <a:solidFill>
                <a:srgbClr val="006D77"/>
              </a:solidFill>
              <a:latin typeface="Pathway Gothic One"/>
              <a:ea typeface="Pathway Gothic One"/>
              <a:cs typeface="Pathway Gothic One"/>
              <a:sym typeface="Pathway Gothic One"/>
            </a:endParaRPr>
          </a:p>
        </p:txBody>
      </p:sp>
      <p:sp>
        <p:nvSpPr>
          <p:cNvPr id="779" name="Google Shape;779;p28"/>
          <p:cNvSpPr txBox="1"/>
          <p:nvPr/>
        </p:nvSpPr>
        <p:spPr>
          <a:xfrm>
            <a:off x="916850" y="4372188"/>
            <a:ext cx="2152800" cy="98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b="1" lang="en-GB" sz="1300">
                <a:solidFill>
                  <a:schemeClr val="dk1"/>
                </a:solidFill>
                <a:latin typeface="Mada"/>
                <a:ea typeface="Mada"/>
                <a:cs typeface="Mada"/>
                <a:sym typeface="Mada"/>
              </a:rPr>
              <a:t>Deficiency of the abdominal musculature </a:t>
            </a:r>
            <a:r>
              <a:rPr lang="en-GB" sz="1300">
                <a:solidFill>
                  <a:srgbClr val="6AA84F"/>
                </a:solidFill>
                <a:latin typeface="Mada"/>
                <a:ea typeface="Mada"/>
                <a:cs typeface="Mada"/>
                <a:sym typeface="Mada"/>
              </a:rPr>
              <a:t>(You can see the bowel movement very clearly) </a:t>
            </a:r>
            <a:endParaRPr sz="1300">
              <a:solidFill>
                <a:srgbClr val="6AA84F"/>
              </a:solidFill>
              <a:latin typeface="Mada"/>
              <a:ea typeface="Mada"/>
              <a:cs typeface="Mada"/>
              <a:sym typeface="Mada"/>
            </a:endParaRPr>
          </a:p>
        </p:txBody>
      </p:sp>
      <p:sp>
        <p:nvSpPr>
          <p:cNvPr id="780" name="Google Shape;780;p28"/>
          <p:cNvSpPr txBox="1"/>
          <p:nvPr/>
        </p:nvSpPr>
        <p:spPr>
          <a:xfrm>
            <a:off x="5220025" y="3848638"/>
            <a:ext cx="15114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b="1" lang="en-GB" sz="1300">
                <a:solidFill>
                  <a:schemeClr val="dk1"/>
                </a:solidFill>
                <a:latin typeface="Mada"/>
                <a:ea typeface="Mada"/>
                <a:cs typeface="Mada"/>
                <a:sym typeface="Mada"/>
              </a:rPr>
              <a:t>Bilateral</a:t>
            </a:r>
            <a:r>
              <a:rPr b="1" lang="en-GB" sz="1300">
                <a:solidFill>
                  <a:schemeClr val="dk1"/>
                </a:solidFill>
                <a:latin typeface="Mada"/>
                <a:ea typeface="Mada"/>
                <a:cs typeface="Mada"/>
                <a:sym typeface="Mada"/>
              </a:rPr>
              <a:t> intra- abdominal testes </a:t>
            </a:r>
            <a:r>
              <a:rPr lang="en-GB" sz="1200">
                <a:solidFill>
                  <a:srgbClr val="999999"/>
                </a:solidFill>
                <a:latin typeface="Mada"/>
                <a:ea typeface="Mada"/>
                <a:cs typeface="Mada"/>
                <a:sym typeface="Mada"/>
              </a:rPr>
              <a:t>no intra abdominal pressure to descend the testes</a:t>
            </a:r>
            <a:r>
              <a:rPr b="1" lang="en-GB" sz="1300">
                <a:solidFill>
                  <a:schemeClr val="dk1"/>
                </a:solidFill>
                <a:latin typeface="Mada"/>
                <a:ea typeface="Mada"/>
                <a:cs typeface="Mada"/>
                <a:sym typeface="Mada"/>
              </a:rPr>
              <a:t> </a:t>
            </a:r>
            <a:endParaRPr b="1" sz="1300">
              <a:solidFill>
                <a:schemeClr val="dk1"/>
              </a:solidFill>
              <a:latin typeface="Mada"/>
              <a:ea typeface="Mada"/>
              <a:cs typeface="Mada"/>
              <a:sym typeface="Mada"/>
            </a:endParaRPr>
          </a:p>
        </p:txBody>
      </p:sp>
      <p:sp>
        <p:nvSpPr>
          <p:cNvPr id="781" name="Google Shape;781;p28"/>
          <p:cNvSpPr txBox="1"/>
          <p:nvPr/>
        </p:nvSpPr>
        <p:spPr>
          <a:xfrm>
            <a:off x="5052000" y="4981025"/>
            <a:ext cx="2152800" cy="94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b="1" lang="en-GB" sz="1300">
                <a:solidFill>
                  <a:schemeClr val="dk1"/>
                </a:solidFill>
                <a:latin typeface="Mada"/>
                <a:ea typeface="Mada"/>
                <a:cs typeface="Mada"/>
                <a:sym typeface="Mada"/>
              </a:rPr>
              <a:t>Anomalous</a:t>
            </a:r>
            <a:r>
              <a:rPr b="1" lang="en-GB" sz="1300">
                <a:solidFill>
                  <a:schemeClr val="dk1"/>
                </a:solidFill>
                <a:latin typeface="Mada"/>
                <a:ea typeface="Mada"/>
                <a:cs typeface="Mada"/>
                <a:sym typeface="Mada"/>
              </a:rPr>
              <a:t> urinary tract</a:t>
            </a:r>
            <a:r>
              <a:rPr lang="en-GB" sz="1300">
                <a:solidFill>
                  <a:srgbClr val="6AA84F"/>
                </a:solidFill>
                <a:latin typeface="Mada"/>
                <a:ea typeface="Mada"/>
                <a:cs typeface="Mada"/>
                <a:sym typeface="Mada"/>
              </a:rPr>
              <a:t> </a:t>
            </a:r>
            <a:r>
              <a:rPr lang="en-GB" sz="1000">
                <a:solidFill>
                  <a:srgbClr val="6AA84F"/>
                </a:solidFill>
                <a:latin typeface="Mada"/>
                <a:ea typeface="Mada"/>
                <a:cs typeface="Mada"/>
                <a:sym typeface="Mada"/>
              </a:rPr>
              <a:t>bilateral hydroureteronephrosis and an enlarged bladder same as PUV</a:t>
            </a:r>
            <a:endParaRPr sz="1000">
              <a:solidFill>
                <a:srgbClr val="6AA84F"/>
              </a:solidFill>
              <a:latin typeface="Mada"/>
              <a:ea typeface="Mada"/>
              <a:cs typeface="Mada"/>
              <a:sym typeface="Mada"/>
            </a:endParaRPr>
          </a:p>
        </p:txBody>
      </p:sp>
      <p:pic>
        <p:nvPicPr>
          <p:cNvPr id="782" name="Google Shape;782;p28"/>
          <p:cNvPicPr preferRelativeResize="0"/>
          <p:nvPr/>
        </p:nvPicPr>
        <p:blipFill>
          <a:blip r:embed="rId4">
            <a:alphaModFix/>
          </a:blip>
          <a:stretch>
            <a:fillRect/>
          </a:stretch>
        </p:blipFill>
        <p:spPr>
          <a:xfrm>
            <a:off x="1619265" y="3636340"/>
            <a:ext cx="1005975" cy="753659"/>
          </a:xfrm>
          <a:prstGeom prst="rect">
            <a:avLst/>
          </a:prstGeom>
          <a:noFill/>
          <a:ln>
            <a:noFill/>
          </a:ln>
        </p:spPr>
      </p:pic>
      <p:sp>
        <p:nvSpPr>
          <p:cNvPr id="783" name="Google Shape;783;p28"/>
          <p:cNvSpPr/>
          <p:nvPr/>
        </p:nvSpPr>
        <p:spPr>
          <a:xfrm>
            <a:off x="1573579" y="3619798"/>
            <a:ext cx="1105500" cy="8040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84" name="Google Shape;784;p28"/>
          <p:cNvPicPr preferRelativeResize="0"/>
          <p:nvPr/>
        </p:nvPicPr>
        <p:blipFill>
          <a:blip r:embed="rId5">
            <a:alphaModFix/>
          </a:blip>
          <a:stretch>
            <a:fillRect/>
          </a:stretch>
        </p:blipFill>
        <p:spPr>
          <a:xfrm>
            <a:off x="3652586" y="4340548"/>
            <a:ext cx="757750" cy="757750"/>
          </a:xfrm>
          <a:prstGeom prst="rect">
            <a:avLst/>
          </a:prstGeom>
          <a:noFill/>
          <a:ln>
            <a:noFill/>
          </a:ln>
        </p:spPr>
      </p:pic>
      <p:grpSp>
        <p:nvGrpSpPr>
          <p:cNvPr id="785" name="Google Shape;785;p28"/>
          <p:cNvGrpSpPr/>
          <p:nvPr/>
        </p:nvGrpSpPr>
        <p:grpSpPr>
          <a:xfrm>
            <a:off x="285363" y="5639128"/>
            <a:ext cx="467181" cy="476434"/>
            <a:chOff x="2410712" y="2415450"/>
            <a:chExt cx="312600" cy="312600"/>
          </a:xfrm>
        </p:grpSpPr>
        <p:sp>
          <p:nvSpPr>
            <p:cNvPr id="786" name="Google Shape;786;p28"/>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28"/>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8" name="Google Shape;788;p28"/>
          <p:cNvSpPr txBox="1"/>
          <p:nvPr/>
        </p:nvSpPr>
        <p:spPr>
          <a:xfrm>
            <a:off x="742650" y="5665750"/>
            <a:ext cx="6018600" cy="54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800">
                <a:solidFill>
                  <a:srgbClr val="006D77"/>
                </a:solidFill>
                <a:highlight>
                  <a:srgbClr val="EDF9F9"/>
                </a:highlight>
                <a:latin typeface="Lora"/>
                <a:ea typeface="Lora"/>
                <a:cs typeface="Lora"/>
                <a:sym typeface="Lora"/>
              </a:rPr>
              <a:t>Neuro-Spinal Dysraphisms </a:t>
            </a:r>
            <a:r>
              <a:rPr b="1" lang="en-GB" sz="1000">
                <a:solidFill>
                  <a:srgbClr val="B7B7B7"/>
                </a:solidFill>
                <a:highlight>
                  <a:srgbClr val="EDF9F9"/>
                </a:highlight>
                <a:latin typeface="Lora"/>
                <a:ea typeface="Lora"/>
                <a:cs typeface="Lora"/>
                <a:sym typeface="Lora"/>
              </a:rPr>
              <a:t>(Dysraphisms means incomplete fusion)</a:t>
            </a:r>
            <a:endParaRPr b="1" sz="1000">
              <a:solidFill>
                <a:srgbClr val="B7B7B7"/>
              </a:solidFill>
              <a:highlight>
                <a:srgbClr val="EDF9F9"/>
              </a:highlight>
              <a:latin typeface="Lora"/>
              <a:ea typeface="Lora"/>
              <a:cs typeface="Lora"/>
              <a:sym typeface="Lora"/>
            </a:endParaRPr>
          </a:p>
        </p:txBody>
      </p:sp>
      <p:pic>
        <p:nvPicPr>
          <p:cNvPr id="789" name="Google Shape;789;p28"/>
          <p:cNvPicPr preferRelativeResize="0"/>
          <p:nvPr/>
        </p:nvPicPr>
        <p:blipFill>
          <a:blip r:embed="rId6">
            <a:alphaModFix/>
          </a:blip>
          <a:stretch>
            <a:fillRect/>
          </a:stretch>
        </p:blipFill>
        <p:spPr>
          <a:xfrm>
            <a:off x="3247675" y="7827447"/>
            <a:ext cx="1377000" cy="607905"/>
          </a:xfrm>
          <a:prstGeom prst="rect">
            <a:avLst/>
          </a:prstGeom>
          <a:noFill/>
          <a:ln>
            <a:noFill/>
          </a:ln>
        </p:spPr>
      </p:pic>
      <p:cxnSp>
        <p:nvCxnSpPr>
          <p:cNvPr id="790" name="Google Shape;790;p28"/>
          <p:cNvCxnSpPr>
            <a:stCxn id="791" idx="3"/>
            <a:endCxn id="792" idx="1"/>
          </p:cNvCxnSpPr>
          <p:nvPr/>
        </p:nvCxnSpPr>
        <p:spPr>
          <a:xfrm>
            <a:off x="2491234" y="9140226"/>
            <a:ext cx="999900" cy="13800"/>
          </a:xfrm>
          <a:prstGeom prst="curvedConnector3">
            <a:avLst>
              <a:gd fmla="val 50007" name="adj1"/>
            </a:avLst>
          </a:prstGeom>
          <a:noFill/>
          <a:ln cap="flat" cmpd="sng" w="19050">
            <a:solidFill>
              <a:srgbClr val="9DE2DE"/>
            </a:solidFill>
            <a:prstDash val="dash"/>
            <a:round/>
            <a:headEnd len="med" w="med" type="none"/>
            <a:tailEnd len="med" w="med" type="none"/>
          </a:ln>
        </p:spPr>
      </p:cxnSp>
      <p:sp>
        <p:nvSpPr>
          <p:cNvPr id="793" name="Google Shape;793;p28"/>
          <p:cNvSpPr/>
          <p:nvPr/>
        </p:nvSpPr>
        <p:spPr>
          <a:xfrm rot="10800000">
            <a:off x="1935077" y="9549109"/>
            <a:ext cx="613200" cy="3138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94" name="Google Shape;794;p28"/>
          <p:cNvCxnSpPr>
            <a:stCxn id="793" idx="1"/>
          </p:cNvCxnSpPr>
          <p:nvPr/>
        </p:nvCxnSpPr>
        <p:spPr>
          <a:xfrm flipH="1" rot="10800000">
            <a:off x="2548277" y="9364609"/>
            <a:ext cx="1165500" cy="341400"/>
          </a:xfrm>
          <a:prstGeom prst="curvedConnector3">
            <a:avLst>
              <a:gd fmla="val 50000" name="adj1"/>
            </a:avLst>
          </a:prstGeom>
          <a:noFill/>
          <a:ln cap="flat" cmpd="sng" w="19050">
            <a:solidFill>
              <a:srgbClr val="9DE2DE"/>
            </a:solidFill>
            <a:prstDash val="dash"/>
            <a:round/>
            <a:headEnd len="med" w="med" type="none"/>
            <a:tailEnd len="med" w="med" type="none"/>
          </a:ln>
        </p:spPr>
      </p:cxnSp>
      <p:sp>
        <p:nvSpPr>
          <p:cNvPr id="795" name="Google Shape;795;p28"/>
          <p:cNvSpPr txBox="1"/>
          <p:nvPr/>
        </p:nvSpPr>
        <p:spPr>
          <a:xfrm flipH="1" rot="2067">
            <a:off x="1992250" y="9504992"/>
            <a:ext cx="498900" cy="40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03</a:t>
            </a:r>
            <a:endParaRPr b="1" sz="2400">
              <a:solidFill>
                <a:srgbClr val="006D77"/>
              </a:solidFill>
              <a:latin typeface="Pathway Gothic One"/>
              <a:ea typeface="Pathway Gothic One"/>
              <a:cs typeface="Pathway Gothic One"/>
              <a:sym typeface="Pathway Gothic One"/>
            </a:endParaRPr>
          </a:p>
        </p:txBody>
      </p:sp>
      <p:sp>
        <p:nvSpPr>
          <p:cNvPr id="796" name="Google Shape;796;p28"/>
          <p:cNvSpPr/>
          <p:nvPr/>
        </p:nvSpPr>
        <p:spPr>
          <a:xfrm flipH="1">
            <a:off x="1935077" y="8373786"/>
            <a:ext cx="613200" cy="3138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97" name="Google Shape;797;p28"/>
          <p:cNvCxnSpPr>
            <a:stCxn id="796" idx="1"/>
          </p:cNvCxnSpPr>
          <p:nvPr/>
        </p:nvCxnSpPr>
        <p:spPr>
          <a:xfrm>
            <a:off x="2548277" y="8530686"/>
            <a:ext cx="1165500" cy="341400"/>
          </a:xfrm>
          <a:prstGeom prst="curvedConnector3">
            <a:avLst>
              <a:gd fmla="val 50000" name="adj1"/>
            </a:avLst>
          </a:prstGeom>
          <a:noFill/>
          <a:ln cap="flat" cmpd="sng" w="19050">
            <a:solidFill>
              <a:srgbClr val="9DE2DE"/>
            </a:solidFill>
            <a:prstDash val="dash"/>
            <a:round/>
            <a:headEnd len="med" w="med" type="none"/>
            <a:tailEnd len="med" w="med" type="none"/>
          </a:ln>
        </p:spPr>
      </p:cxnSp>
      <p:sp>
        <p:nvSpPr>
          <p:cNvPr id="798" name="Google Shape;798;p28"/>
          <p:cNvSpPr txBox="1"/>
          <p:nvPr/>
        </p:nvSpPr>
        <p:spPr>
          <a:xfrm>
            <a:off x="1992334" y="8329626"/>
            <a:ext cx="498900" cy="40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01</a:t>
            </a:r>
            <a:endParaRPr b="1" sz="2400">
              <a:solidFill>
                <a:srgbClr val="006D77"/>
              </a:solidFill>
              <a:latin typeface="Pathway Gothic One"/>
              <a:ea typeface="Pathway Gothic One"/>
              <a:cs typeface="Pathway Gothic One"/>
              <a:sym typeface="Pathway Gothic One"/>
            </a:endParaRPr>
          </a:p>
        </p:txBody>
      </p:sp>
      <p:sp>
        <p:nvSpPr>
          <p:cNvPr id="799" name="Google Shape;799;p28"/>
          <p:cNvSpPr/>
          <p:nvPr/>
        </p:nvSpPr>
        <p:spPr>
          <a:xfrm flipH="1" rot="10800000">
            <a:off x="5081777" y="9549109"/>
            <a:ext cx="613200" cy="3138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00" name="Google Shape;800;p28"/>
          <p:cNvCxnSpPr>
            <a:stCxn id="799" idx="1"/>
          </p:cNvCxnSpPr>
          <p:nvPr/>
        </p:nvCxnSpPr>
        <p:spPr>
          <a:xfrm rot="10800000">
            <a:off x="3916277" y="9364609"/>
            <a:ext cx="1165500" cy="341400"/>
          </a:xfrm>
          <a:prstGeom prst="curvedConnector3">
            <a:avLst>
              <a:gd fmla="val 50000" name="adj1"/>
            </a:avLst>
          </a:prstGeom>
          <a:noFill/>
          <a:ln cap="flat" cmpd="sng" w="19050">
            <a:solidFill>
              <a:srgbClr val="9DE2DE"/>
            </a:solidFill>
            <a:prstDash val="dash"/>
            <a:round/>
            <a:headEnd len="med" w="med" type="none"/>
            <a:tailEnd len="med" w="med" type="none"/>
          </a:ln>
        </p:spPr>
      </p:cxnSp>
      <p:sp>
        <p:nvSpPr>
          <p:cNvPr id="801" name="Google Shape;801;p28"/>
          <p:cNvSpPr txBox="1"/>
          <p:nvPr/>
        </p:nvSpPr>
        <p:spPr>
          <a:xfrm rot="-2067">
            <a:off x="5138903" y="9504992"/>
            <a:ext cx="498900" cy="40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05</a:t>
            </a:r>
            <a:endParaRPr b="1" sz="2400">
              <a:solidFill>
                <a:srgbClr val="006D77"/>
              </a:solidFill>
              <a:latin typeface="Pathway Gothic One"/>
              <a:ea typeface="Pathway Gothic One"/>
              <a:cs typeface="Pathway Gothic One"/>
              <a:sym typeface="Pathway Gothic One"/>
            </a:endParaRPr>
          </a:p>
        </p:txBody>
      </p:sp>
      <p:sp>
        <p:nvSpPr>
          <p:cNvPr id="802" name="Google Shape;802;p28"/>
          <p:cNvSpPr/>
          <p:nvPr/>
        </p:nvSpPr>
        <p:spPr>
          <a:xfrm>
            <a:off x="5081777" y="8373786"/>
            <a:ext cx="613200" cy="3138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03" name="Google Shape;803;p28"/>
          <p:cNvCxnSpPr>
            <a:stCxn id="802" idx="1"/>
          </p:cNvCxnSpPr>
          <p:nvPr/>
        </p:nvCxnSpPr>
        <p:spPr>
          <a:xfrm flipH="1">
            <a:off x="3916277" y="8530686"/>
            <a:ext cx="1165500" cy="341400"/>
          </a:xfrm>
          <a:prstGeom prst="curvedConnector3">
            <a:avLst>
              <a:gd fmla="val 50000" name="adj1"/>
            </a:avLst>
          </a:prstGeom>
          <a:noFill/>
          <a:ln cap="flat" cmpd="sng" w="19050">
            <a:solidFill>
              <a:srgbClr val="9DE2DE"/>
            </a:solidFill>
            <a:prstDash val="dash"/>
            <a:round/>
            <a:headEnd len="med" w="med" type="none"/>
            <a:tailEnd len="med" w="med" type="none"/>
          </a:ln>
        </p:spPr>
      </p:cxnSp>
      <p:sp>
        <p:nvSpPr>
          <p:cNvPr id="804" name="Google Shape;804;p28"/>
          <p:cNvSpPr txBox="1"/>
          <p:nvPr/>
        </p:nvSpPr>
        <p:spPr>
          <a:xfrm flipH="1">
            <a:off x="5138820" y="8329626"/>
            <a:ext cx="498900" cy="40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04</a:t>
            </a:r>
            <a:endParaRPr b="1" sz="2400">
              <a:solidFill>
                <a:srgbClr val="006D77"/>
              </a:solidFill>
              <a:latin typeface="Pathway Gothic One"/>
              <a:ea typeface="Pathway Gothic One"/>
              <a:cs typeface="Pathway Gothic One"/>
              <a:sym typeface="Pathway Gothic One"/>
            </a:endParaRPr>
          </a:p>
        </p:txBody>
      </p:sp>
      <p:sp>
        <p:nvSpPr>
          <p:cNvPr id="805" name="Google Shape;805;p28"/>
          <p:cNvSpPr/>
          <p:nvPr/>
        </p:nvSpPr>
        <p:spPr>
          <a:xfrm>
            <a:off x="3344879" y="8532813"/>
            <a:ext cx="1182600" cy="1162800"/>
          </a:xfrm>
          <a:prstGeom prst="ellipse">
            <a:avLst/>
          </a:prstGeom>
          <a:solidFill>
            <a:srgbClr val="E6F8F6"/>
          </a:solidFill>
          <a:ln cap="flat" cmpd="sng" w="19050">
            <a:solidFill>
              <a:srgbClr val="9DE2D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92" name="Google Shape;792;p28"/>
          <p:cNvPicPr preferRelativeResize="0"/>
          <p:nvPr/>
        </p:nvPicPr>
        <p:blipFill>
          <a:blip r:embed="rId7">
            <a:alphaModFix/>
          </a:blip>
          <a:stretch>
            <a:fillRect/>
          </a:stretch>
        </p:blipFill>
        <p:spPr>
          <a:xfrm>
            <a:off x="3491275" y="8709000"/>
            <a:ext cx="889800" cy="889800"/>
          </a:xfrm>
          <a:prstGeom prst="rect">
            <a:avLst/>
          </a:prstGeom>
          <a:noFill/>
          <a:ln>
            <a:noFill/>
          </a:ln>
        </p:spPr>
      </p:pic>
      <p:sp>
        <p:nvSpPr>
          <p:cNvPr id="806" name="Google Shape;806;p28"/>
          <p:cNvSpPr/>
          <p:nvPr/>
        </p:nvSpPr>
        <p:spPr>
          <a:xfrm flipH="1">
            <a:off x="1935077" y="8983386"/>
            <a:ext cx="613200" cy="3138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28"/>
          <p:cNvSpPr txBox="1"/>
          <p:nvPr/>
        </p:nvSpPr>
        <p:spPr>
          <a:xfrm>
            <a:off x="1992334" y="8939226"/>
            <a:ext cx="498900" cy="40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02</a:t>
            </a:r>
            <a:endParaRPr b="1" sz="2400">
              <a:solidFill>
                <a:srgbClr val="006D77"/>
              </a:solidFill>
              <a:latin typeface="Pathway Gothic One"/>
              <a:ea typeface="Pathway Gothic One"/>
              <a:cs typeface="Pathway Gothic One"/>
              <a:sym typeface="Pathway Gothic One"/>
            </a:endParaRPr>
          </a:p>
        </p:txBody>
      </p:sp>
      <p:sp>
        <p:nvSpPr>
          <p:cNvPr id="807" name="Google Shape;807;p28"/>
          <p:cNvSpPr txBox="1"/>
          <p:nvPr/>
        </p:nvSpPr>
        <p:spPr>
          <a:xfrm>
            <a:off x="666450" y="7890100"/>
            <a:ext cx="1377000" cy="88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300">
                <a:solidFill>
                  <a:schemeClr val="dk1"/>
                </a:solidFill>
                <a:latin typeface="Mada"/>
                <a:ea typeface="Mada"/>
                <a:cs typeface="Mada"/>
                <a:sym typeface="Mada"/>
              </a:rPr>
              <a:t> </a:t>
            </a:r>
            <a:r>
              <a:rPr lang="en-GB" sz="1100">
                <a:solidFill>
                  <a:schemeClr val="dk1"/>
                </a:solidFill>
                <a:latin typeface="Mada"/>
                <a:ea typeface="Mada"/>
                <a:cs typeface="Mada"/>
                <a:sym typeface="Mada"/>
              </a:rPr>
              <a:t>small lipomeningocele.</a:t>
            </a:r>
            <a:endParaRPr sz="1100">
              <a:solidFill>
                <a:schemeClr val="dk1"/>
              </a:solidFill>
              <a:latin typeface="Mada"/>
              <a:ea typeface="Mada"/>
              <a:cs typeface="Mada"/>
              <a:sym typeface="Mada"/>
            </a:endParaRPr>
          </a:p>
          <a:p>
            <a:pPr indent="0" lvl="0" marL="0" rtl="0" algn="ctr">
              <a:spcBef>
                <a:spcPts val="0"/>
              </a:spcBef>
              <a:spcAft>
                <a:spcPts val="0"/>
              </a:spcAft>
              <a:buNone/>
            </a:pPr>
            <a:r>
              <a:rPr lang="en-GB" sz="1100">
                <a:solidFill>
                  <a:srgbClr val="6AA84F"/>
                </a:solidFill>
                <a:latin typeface="Mada"/>
                <a:ea typeface="Mada"/>
                <a:cs typeface="Mada"/>
                <a:sym typeface="Mada"/>
              </a:rPr>
              <a:t>Needs immediate surgical intervention</a:t>
            </a:r>
            <a:endParaRPr sz="1100">
              <a:solidFill>
                <a:srgbClr val="6AA84F"/>
              </a:solidFill>
              <a:latin typeface="Mada"/>
              <a:ea typeface="Mada"/>
              <a:cs typeface="Mada"/>
              <a:sym typeface="Mada"/>
            </a:endParaRPr>
          </a:p>
        </p:txBody>
      </p:sp>
      <p:pic>
        <p:nvPicPr>
          <p:cNvPr id="808" name="Google Shape;808;p28"/>
          <p:cNvPicPr preferRelativeResize="0"/>
          <p:nvPr/>
        </p:nvPicPr>
        <p:blipFill>
          <a:blip r:embed="rId8">
            <a:alphaModFix/>
          </a:blip>
          <a:stretch>
            <a:fillRect/>
          </a:stretch>
        </p:blipFill>
        <p:spPr>
          <a:xfrm>
            <a:off x="736866" y="7737695"/>
            <a:ext cx="401600" cy="423605"/>
          </a:xfrm>
          <a:prstGeom prst="rect">
            <a:avLst/>
          </a:prstGeom>
          <a:noFill/>
          <a:ln>
            <a:noFill/>
          </a:ln>
        </p:spPr>
      </p:pic>
      <p:sp>
        <p:nvSpPr>
          <p:cNvPr id="809" name="Google Shape;809;p28"/>
          <p:cNvSpPr txBox="1"/>
          <p:nvPr/>
        </p:nvSpPr>
        <p:spPr>
          <a:xfrm>
            <a:off x="5537057" y="8194014"/>
            <a:ext cx="1182600" cy="24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100">
                <a:solidFill>
                  <a:schemeClr val="dk1"/>
                </a:solidFill>
                <a:latin typeface="Mada"/>
                <a:ea typeface="Mada"/>
                <a:cs typeface="Mada"/>
                <a:sym typeface="Mada"/>
              </a:rPr>
              <a:t>Hair Patches</a:t>
            </a:r>
            <a:endParaRPr sz="1100">
              <a:solidFill>
                <a:schemeClr val="dk1"/>
              </a:solidFill>
              <a:latin typeface="Mada"/>
              <a:ea typeface="Mada"/>
              <a:cs typeface="Mada"/>
              <a:sym typeface="Mada"/>
            </a:endParaRPr>
          </a:p>
          <a:p>
            <a:pPr indent="0" lvl="0" marL="0" rtl="0" algn="ctr">
              <a:spcBef>
                <a:spcPts val="0"/>
              </a:spcBef>
              <a:spcAft>
                <a:spcPts val="0"/>
              </a:spcAft>
              <a:buNone/>
            </a:pPr>
            <a:r>
              <a:rPr lang="en-GB" sz="1100">
                <a:solidFill>
                  <a:srgbClr val="B7B7B7"/>
                </a:solidFill>
                <a:latin typeface="Mada"/>
                <a:ea typeface="Mada"/>
                <a:cs typeface="Mada"/>
                <a:sym typeface="Mada"/>
              </a:rPr>
              <a:t>(Spina bifida occulta)</a:t>
            </a:r>
            <a:endParaRPr sz="1100">
              <a:solidFill>
                <a:srgbClr val="B7B7B7"/>
              </a:solidFill>
              <a:latin typeface="Mada"/>
              <a:ea typeface="Mada"/>
              <a:cs typeface="Mada"/>
              <a:sym typeface="Mada"/>
            </a:endParaRPr>
          </a:p>
        </p:txBody>
      </p:sp>
      <p:pic>
        <p:nvPicPr>
          <p:cNvPr id="810" name="Google Shape;810;p28"/>
          <p:cNvPicPr preferRelativeResize="0"/>
          <p:nvPr/>
        </p:nvPicPr>
        <p:blipFill>
          <a:blip r:embed="rId9">
            <a:alphaModFix/>
          </a:blip>
          <a:stretch>
            <a:fillRect/>
          </a:stretch>
        </p:blipFill>
        <p:spPr>
          <a:xfrm>
            <a:off x="6593349" y="8345087"/>
            <a:ext cx="401600" cy="371176"/>
          </a:xfrm>
          <a:prstGeom prst="rect">
            <a:avLst/>
          </a:prstGeom>
          <a:noFill/>
          <a:ln>
            <a:noFill/>
          </a:ln>
        </p:spPr>
      </p:pic>
      <p:sp>
        <p:nvSpPr>
          <p:cNvPr id="811" name="Google Shape;811;p28"/>
          <p:cNvSpPr txBox="1"/>
          <p:nvPr/>
        </p:nvSpPr>
        <p:spPr>
          <a:xfrm>
            <a:off x="935225" y="9424575"/>
            <a:ext cx="9999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100">
                <a:solidFill>
                  <a:schemeClr val="dk1"/>
                </a:solidFill>
                <a:latin typeface="Mada"/>
                <a:ea typeface="Mada"/>
                <a:cs typeface="Mada"/>
                <a:sym typeface="Mada"/>
              </a:rPr>
              <a:t>Sacral Dimples</a:t>
            </a:r>
            <a:endParaRPr sz="1100">
              <a:solidFill>
                <a:schemeClr val="dk1"/>
              </a:solidFill>
              <a:latin typeface="Mada"/>
              <a:ea typeface="Mada"/>
              <a:cs typeface="Mada"/>
              <a:sym typeface="Mada"/>
            </a:endParaRPr>
          </a:p>
        </p:txBody>
      </p:sp>
      <p:pic>
        <p:nvPicPr>
          <p:cNvPr id="812" name="Google Shape;812;p28"/>
          <p:cNvPicPr preferRelativeResize="0"/>
          <p:nvPr/>
        </p:nvPicPr>
        <p:blipFill>
          <a:blip r:embed="rId10">
            <a:alphaModFix/>
          </a:blip>
          <a:stretch>
            <a:fillRect/>
          </a:stretch>
        </p:blipFill>
        <p:spPr>
          <a:xfrm>
            <a:off x="4952976" y="8926205"/>
            <a:ext cx="401600" cy="384247"/>
          </a:xfrm>
          <a:prstGeom prst="rect">
            <a:avLst/>
          </a:prstGeom>
          <a:noFill/>
          <a:ln>
            <a:noFill/>
          </a:ln>
        </p:spPr>
      </p:pic>
      <p:sp>
        <p:nvSpPr>
          <p:cNvPr id="813" name="Google Shape;813;p28"/>
          <p:cNvSpPr txBox="1"/>
          <p:nvPr/>
        </p:nvSpPr>
        <p:spPr>
          <a:xfrm>
            <a:off x="935214" y="8867916"/>
            <a:ext cx="9999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100">
                <a:solidFill>
                  <a:schemeClr val="dk1"/>
                </a:solidFill>
                <a:latin typeface="Mada"/>
                <a:ea typeface="Mada"/>
                <a:cs typeface="Mada"/>
                <a:sym typeface="Mada"/>
              </a:rPr>
              <a:t>Abnormal Gluteal cleft</a:t>
            </a:r>
            <a:endParaRPr sz="1100">
              <a:solidFill>
                <a:schemeClr val="dk1"/>
              </a:solidFill>
              <a:latin typeface="Mada"/>
              <a:ea typeface="Mada"/>
              <a:cs typeface="Mada"/>
              <a:sym typeface="Mada"/>
            </a:endParaRPr>
          </a:p>
        </p:txBody>
      </p:sp>
      <p:sp>
        <p:nvSpPr>
          <p:cNvPr id="814" name="Google Shape;814;p28"/>
          <p:cNvSpPr txBox="1"/>
          <p:nvPr/>
        </p:nvSpPr>
        <p:spPr>
          <a:xfrm>
            <a:off x="5685203" y="9435250"/>
            <a:ext cx="11826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100">
                <a:solidFill>
                  <a:schemeClr val="dk1"/>
                </a:solidFill>
                <a:latin typeface="Mada"/>
                <a:ea typeface="Mada"/>
                <a:cs typeface="Mada"/>
                <a:sym typeface="Mada"/>
              </a:rPr>
              <a:t>Dermal Vascular malformation</a:t>
            </a:r>
            <a:endParaRPr sz="1100">
              <a:solidFill>
                <a:schemeClr val="dk1"/>
              </a:solidFill>
              <a:latin typeface="Mada"/>
              <a:ea typeface="Mada"/>
              <a:cs typeface="Mada"/>
              <a:sym typeface="Mada"/>
            </a:endParaRPr>
          </a:p>
        </p:txBody>
      </p:sp>
      <p:pic>
        <p:nvPicPr>
          <p:cNvPr id="815" name="Google Shape;815;p28"/>
          <p:cNvPicPr preferRelativeResize="0"/>
          <p:nvPr/>
        </p:nvPicPr>
        <p:blipFill>
          <a:blip r:embed="rId11">
            <a:alphaModFix/>
          </a:blip>
          <a:stretch>
            <a:fillRect/>
          </a:stretch>
        </p:blipFill>
        <p:spPr>
          <a:xfrm>
            <a:off x="3717740" y="9818624"/>
            <a:ext cx="401600" cy="280664"/>
          </a:xfrm>
          <a:prstGeom prst="rect">
            <a:avLst/>
          </a:prstGeom>
          <a:noFill/>
          <a:ln>
            <a:noFill/>
          </a:ln>
        </p:spPr>
      </p:pic>
      <p:sp>
        <p:nvSpPr>
          <p:cNvPr id="816" name="Google Shape;816;p28"/>
          <p:cNvSpPr txBox="1"/>
          <p:nvPr/>
        </p:nvSpPr>
        <p:spPr>
          <a:xfrm>
            <a:off x="5381125" y="8866463"/>
            <a:ext cx="1277700" cy="54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6AA84F"/>
                </a:solidFill>
                <a:latin typeface="Mada"/>
                <a:ea typeface="Mada"/>
                <a:cs typeface="Mada"/>
                <a:sym typeface="Mada"/>
              </a:rPr>
              <a:t>This patient have cafe au lait spots</a:t>
            </a:r>
            <a:endParaRPr sz="1100">
              <a:solidFill>
                <a:srgbClr val="6AA84F"/>
              </a:solidFill>
              <a:latin typeface="Mada"/>
              <a:ea typeface="Mada"/>
              <a:cs typeface="Mada"/>
              <a:sym typeface="Mada"/>
            </a:endParaRPr>
          </a:p>
        </p:txBody>
      </p:sp>
      <p:sp>
        <p:nvSpPr>
          <p:cNvPr id="817" name="Google Shape;817;p28"/>
          <p:cNvSpPr txBox="1"/>
          <p:nvPr/>
        </p:nvSpPr>
        <p:spPr>
          <a:xfrm>
            <a:off x="666447" y="1880100"/>
            <a:ext cx="1734300" cy="1162800"/>
          </a:xfrm>
          <a:prstGeom prst="rect">
            <a:avLst/>
          </a:prstGeom>
          <a:noFill/>
          <a:ln>
            <a:noFill/>
          </a:ln>
        </p:spPr>
        <p:txBody>
          <a:bodyPr anchorCtr="0" anchor="t" bIns="91425" lIns="91425" spcFirstLastPara="1" rIns="91425" wrap="square" tIns="91425">
            <a:noAutofit/>
          </a:bodyPr>
          <a:lstStyle/>
          <a:p>
            <a:pPr indent="-149225" lvl="0" marL="269999" rtl="0" algn="l">
              <a:lnSpc>
                <a:spcPct val="125000"/>
              </a:lnSpc>
              <a:spcBef>
                <a:spcPts val="0"/>
              </a:spcBef>
              <a:spcAft>
                <a:spcPts val="0"/>
              </a:spcAft>
              <a:buClr>
                <a:schemeClr val="dk1"/>
              </a:buClr>
              <a:buSzPts val="1000"/>
              <a:buFont typeface="Mada"/>
              <a:buChar char="●"/>
            </a:pPr>
            <a:r>
              <a:rPr lang="en-GB" sz="1200">
                <a:latin typeface="Mada"/>
                <a:ea typeface="Mada"/>
                <a:cs typeface="Mada"/>
                <a:sym typeface="Mada"/>
              </a:rPr>
              <a:t>T</a:t>
            </a:r>
            <a:r>
              <a:rPr lang="en-GB" sz="1200">
                <a:solidFill>
                  <a:schemeClr val="dk1"/>
                </a:solidFill>
                <a:latin typeface="Mada"/>
                <a:ea typeface="Mada"/>
                <a:cs typeface="Mada"/>
                <a:sym typeface="Mada"/>
              </a:rPr>
              <a:t>he incidence: 1:29,000 to 1 in 40,000 live birth.</a:t>
            </a:r>
            <a:endParaRPr b="1" sz="1100">
              <a:solidFill>
                <a:schemeClr val="dk1"/>
              </a:solidFill>
              <a:latin typeface="Mada"/>
              <a:ea typeface="Mada"/>
              <a:cs typeface="Mada"/>
              <a:sym typeface="Mada"/>
            </a:endParaRPr>
          </a:p>
        </p:txBody>
      </p:sp>
      <p:sp>
        <p:nvSpPr>
          <p:cNvPr id="818" name="Google Shape;818;p28"/>
          <p:cNvSpPr txBox="1"/>
          <p:nvPr/>
        </p:nvSpPr>
        <p:spPr>
          <a:xfrm>
            <a:off x="4624675" y="1659300"/>
            <a:ext cx="2325300" cy="1460400"/>
          </a:xfrm>
          <a:prstGeom prst="rect">
            <a:avLst/>
          </a:prstGeom>
          <a:noFill/>
          <a:ln>
            <a:noFill/>
          </a:ln>
        </p:spPr>
        <p:txBody>
          <a:bodyPr anchorCtr="0" anchor="t" bIns="91425" lIns="91425" spcFirstLastPara="1" rIns="91425" wrap="square" tIns="91425">
            <a:noAutofit/>
          </a:bodyPr>
          <a:lstStyle/>
          <a:p>
            <a:pPr indent="-149225" lvl="0" marL="269999" rtl="0" algn="l">
              <a:lnSpc>
                <a:spcPct val="125000"/>
              </a:lnSpc>
              <a:spcBef>
                <a:spcPts val="0"/>
              </a:spcBef>
              <a:spcAft>
                <a:spcPts val="0"/>
              </a:spcAft>
              <a:buClr>
                <a:schemeClr val="dk1"/>
              </a:buClr>
              <a:buSzPts val="1000"/>
              <a:buFont typeface="Mada"/>
              <a:buChar char="●"/>
            </a:pPr>
            <a:r>
              <a:rPr lang="en-GB" sz="1200">
                <a:latin typeface="Mada"/>
                <a:ea typeface="Mada"/>
                <a:cs typeface="Mada"/>
                <a:sym typeface="Mada"/>
              </a:rPr>
              <a:t>Others</a:t>
            </a:r>
            <a:r>
              <a:rPr lang="en-GB" sz="1200">
                <a:solidFill>
                  <a:schemeClr val="dk1"/>
                </a:solidFill>
                <a:latin typeface="Mada"/>
                <a:ea typeface="Mada"/>
                <a:cs typeface="Mada"/>
                <a:sym typeface="Mada"/>
              </a:rPr>
              <a:t> names:</a:t>
            </a:r>
            <a:endParaRPr sz="1000">
              <a:solidFill>
                <a:srgbClr val="6AA84F"/>
              </a:solidFill>
              <a:latin typeface="Mada"/>
              <a:ea typeface="Mada"/>
              <a:cs typeface="Mada"/>
              <a:sym typeface="Mada"/>
            </a:endParaRPr>
          </a:p>
          <a:p>
            <a:pPr indent="-171450" lvl="0" marL="450000" rtl="0" algn="l">
              <a:lnSpc>
                <a:spcPct val="125000"/>
              </a:lnSpc>
              <a:spcBef>
                <a:spcPts val="0"/>
              </a:spcBef>
              <a:spcAft>
                <a:spcPts val="0"/>
              </a:spcAft>
              <a:buClr>
                <a:srgbClr val="000000"/>
              </a:buClr>
              <a:buSzPts val="1200"/>
              <a:buFont typeface="Mada"/>
              <a:buChar char="○"/>
            </a:pPr>
            <a:r>
              <a:rPr lang="en-GB" sz="1200">
                <a:latin typeface="Mada"/>
                <a:ea typeface="Mada"/>
                <a:cs typeface="Mada"/>
                <a:sym typeface="Mada"/>
              </a:rPr>
              <a:t>Triad</a:t>
            </a:r>
            <a:r>
              <a:rPr lang="en-GB" sz="1200">
                <a:solidFill>
                  <a:schemeClr val="dk1"/>
                </a:solidFill>
                <a:latin typeface="Mada"/>
                <a:ea typeface="Mada"/>
                <a:cs typeface="Mada"/>
                <a:sym typeface="Mada"/>
              </a:rPr>
              <a:t> syndrome</a:t>
            </a:r>
            <a:endParaRPr sz="1200">
              <a:solidFill>
                <a:schemeClr val="dk1"/>
              </a:solidFill>
              <a:latin typeface="Mada"/>
              <a:ea typeface="Mada"/>
              <a:cs typeface="Mada"/>
              <a:sym typeface="Mada"/>
            </a:endParaRPr>
          </a:p>
          <a:p>
            <a:pPr indent="-171450" lvl="0" marL="450000" rtl="0" algn="l">
              <a:lnSpc>
                <a:spcPct val="12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Eagle-Barrett syndrome</a:t>
            </a:r>
            <a:endParaRPr sz="1200">
              <a:solidFill>
                <a:schemeClr val="dk1"/>
              </a:solidFill>
              <a:latin typeface="Mada"/>
              <a:ea typeface="Mada"/>
              <a:cs typeface="Mada"/>
              <a:sym typeface="Mada"/>
            </a:endParaRPr>
          </a:p>
          <a:p>
            <a:pPr indent="-171450" lvl="0" marL="450000" rtl="0" algn="l">
              <a:lnSpc>
                <a:spcPct val="12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Abdominal musculation syndrome</a:t>
            </a:r>
            <a:endParaRPr b="1" sz="1100">
              <a:solidFill>
                <a:schemeClr val="dk1"/>
              </a:solidFill>
              <a:latin typeface="Mada"/>
              <a:ea typeface="Mada"/>
              <a:cs typeface="Mada"/>
              <a:sym typeface="Mada"/>
            </a:endParaRPr>
          </a:p>
        </p:txBody>
      </p:sp>
      <p:sp>
        <p:nvSpPr>
          <p:cNvPr id="819" name="Google Shape;819;p28"/>
          <p:cNvSpPr txBox="1"/>
          <p:nvPr/>
        </p:nvSpPr>
        <p:spPr>
          <a:xfrm>
            <a:off x="1449350" y="2928175"/>
            <a:ext cx="4749600" cy="71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rgbClr val="006D77"/>
                </a:solidFill>
                <a:highlight>
                  <a:srgbClr val="EDF9F9"/>
                </a:highlight>
                <a:latin typeface="Lora"/>
                <a:ea typeface="Lora"/>
                <a:cs typeface="Lora"/>
                <a:sym typeface="Lora"/>
              </a:rPr>
              <a:t>The 3 major findings (triad):</a:t>
            </a:r>
            <a:endParaRPr b="1" sz="1800">
              <a:solidFill>
                <a:srgbClr val="006D77"/>
              </a:solidFill>
              <a:highlight>
                <a:srgbClr val="EDF9F9"/>
              </a:highlight>
              <a:latin typeface="Lora"/>
              <a:ea typeface="Lora"/>
              <a:cs typeface="Lora"/>
              <a:sym typeface="Lora"/>
            </a:endParaRPr>
          </a:p>
          <a:p>
            <a:pPr indent="0" lvl="0" marL="0" rtl="0" algn="ctr">
              <a:spcBef>
                <a:spcPts val="0"/>
              </a:spcBef>
              <a:spcAft>
                <a:spcPts val="0"/>
              </a:spcAft>
              <a:buNone/>
            </a:pPr>
            <a:r>
              <a:rPr lang="en-GB" sz="1000">
                <a:solidFill>
                  <a:srgbClr val="6AA84F"/>
                </a:solidFill>
                <a:latin typeface="Lora"/>
                <a:ea typeface="Lora"/>
                <a:cs typeface="Lora"/>
                <a:sym typeface="Lora"/>
              </a:rPr>
              <a:t>Three systems are affected: musculoskeletal, urinary and genital</a:t>
            </a:r>
            <a:endParaRPr sz="1000">
              <a:solidFill>
                <a:srgbClr val="6AA84F"/>
              </a:solidFill>
              <a:latin typeface="Lora"/>
              <a:ea typeface="Lora"/>
              <a:cs typeface="Lora"/>
              <a:sym typeface="Lora"/>
            </a:endParaRPr>
          </a:p>
        </p:txBody>
      </p:sp>
      <p:sp>
        <p:nvSpPr>
          <p:cNvPr id="820" name="Google Shape;820;p28"/>
          <p:cNvSpPr txBox="1"/>
          <p:nvPr/>
        </p:nvSpPr>
        <p:spPr>
          <a:xfrm>
            <a:off x="1022150" y="6465950"/>
            <a:ext cx="6018600" cy="1361400"/>
          </a:xfrm>
          <a:prstGeom prst="rect">
            <a:avLst/>
          </a:prstGeom>
          <a:noFill/>
          <a:ln>
            <a:noFill/>
          </a:ln>
        </p:spPr>
        <p:txBody>
          <a:bodyPr anchorCtr="0" anchor="t" bIns="91425" lIns="91425" spcFirstLastPara="1" rIns="91425" wrap="square" tIns="91425">
            <a:noAutofit/>
          </a:bodyPr>
          <a:lstStyle/>
          <a:p>
            <a:pPr indent="-149225" lvl="0" marL="269999" rtl="0" algn="l">
              <a:lnSpc>
                <a:spcPct val="100000"/>
              </a:lnSpc>
              <a:spcBef>
                <a:spcPts val="0"/>
              </a:spcBef>
              <a:spcAft>
                <a:spcPts val="0"/>
              </a:spcAft>
              <a:buClr>
                <a:schemeClr val="dk1"/>
              </a:buClr>
              <a:buSzPts val="1000"/>
              <a:buFont typeface="Mada"/>
              <a:buChar char="●"/>
            </a:pPr>
            <a:r>
              <a:rPr lang="en-GB" sz="1200">
                <a:latin typeface="Mada"/>
                <a:ea typeface="Mada"/>
                <a:cs typeface="Mada"/>
                <a:sym typeface="Mada"/>
              </a:rPr>
              <a:t>T</a:t>
            </a:r>
            <a:r>
              <a:rPr lang="en-GB" sz="1200">
                <a:solidFill>
                  <a:schemeClr val="dk1"/>
                </a:solidFill>
                <a:latin typeface="Mada"/>
                <a:ea typeface="Mada"/>
                <a:cs typeface="Mada"/>
                <a:sym typeface="Mada"/>
              </a:rPr>
              <a:t>he most common cause of neurogenic bladder dysfunction in children is abnormal development of the spinal canal and internecine spinal cord</a:t>
            </a:r>
            <a:endParaRPr sz="1200">
              <a:solidFill>
                <a:schemeClr val="dk1"/>
              </a:solidFill>
              <a:latin typeface="Mada"/>
              <a:ea typeface="Mada"/>
              <a:cs typeface="Mada"/>
              <a:sym typeface="Mada"/>
            </a:endParaRPr>
          </a:p>
          <a:p>
            <a:pPr indent="-161925" lvl="0" marL="269999" rtl="0" algn="l">
              <a:lnSpc>
                <a:spcPct val="100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Cutaneous lesions occur in 90% of children with various occult dysraphic states</a:t>
            </a:r>
            <a:r>
              <a:rPr lang="en-GB" sz="1200">
                <a:solidFill>
                  <a:srgbClr val="6AA84F"/>
                </a:solidFill>
                <a:latin typeface="Mada"/>
                <a:ea typeface="Mada"/>
                <a:cs typeface="Mada"/>
                <a:sym typeface="Mada"/>
              </a:rPr>
              <a:t> (Any mass or abnormality that compress or compromise the spinal cord may affect the bladder function. So, </a:t>
            </a:r>
            <a:r>
              <a:rPr b="1" lang="en-GB" sz="1200">
                <a:solidFill>
                  <a:srgbClr val="6AA84F"/>
                </a:solidFill>
                <a:latin typeface="Mada"/>
                <a:ea typeface="Mada"/>
                <a:cs typeface="Mada"/>
                <a:sym typeface="Mada"/>
              </a:rPr>
              <a:t>don’t forget to examine the back </a:t>
            </a:r>
            <a:r>
              <a:rPr lang="en-GB" sz="1200">
                <a:solidFill>
                  <a:srgbClr val="6AA84F"/>
                </a:solidFill>
                <a:latin typeface="Mada"/>
                <a:ea typeface="Mada"/>
                <a:cs typeface="Mada"/>
                <a:sym typeface="Mada"/>
              </a:rPr>
              <a:t>of any patient who is presenting with urological symptoms)</a:t>
            </a:r>
            <a:endParaRPr sz="1200">
              <a:solidFill>
                <a:schemeClr val="dk1"/>
              </a:solidFill>
              <a:latin typeface="Mada"/>
              <a:ea typeface="Mada"/>
              <a:cs typeface="Mada"/>
              <a:sym typeface="Mada"/>
            </a:endParaRPr>
          </a:p>
          <a:p>
            <a:pPr indent="-161925" lvl="0" marL="269999" rtl="0" algn="l">
              <a:lnSpc>
                <a:spcPct val="100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Lesions vary like:</a:t>
            </a:r>
            <a:endParaRPr sz="1200">
              <a:solidFill>
                <a:schemeClr val="dk1"/>
              </a:solidFill>
              <a:latin typeface="Mada"/>
              <a:ea typeface="Mada"/>
              <a:cs typeface="Mada"/>
              <a:sym typeface="Mad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29"/>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29"/>
          <p:cNvSpPr txBox="1"/>
          <p:nvPr/>
        </p:nvSpPr>
        <p:spPr>
          <a:xfrm>
            <a:off x="1061300" y="1606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Summary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827" name="Google Shape;827;p29"/>
          <p:cNvCxnSpPr/>
          <p:nvPr/>
        </p:nvCxnSpPr>
        <p:spPr>
          <a:xfrm>
            <a:off x="2458075" y="677550"/>
            <a:ext cx="2880000" cy="3900"/>
          </a:xfrm>
          <a:prstGeom prst="straightConnector1">
            <a:avLst/>
          </a:prstGeom>
          <a:noFill/>
          <a:ln cap="flat" cmpd="sng" w="19050">
            <a:solidFill>
              <a:srgbClr val="83C5BE"/>
            </a:solidFill>
            <a:prstDash val="solid"/>
            <a:round/>
            <a:headEnd len="med" w="med" type="oval"/>
            <a:tailEnd len="med" w="med" type="oval"/>
          </a:ln>
        </p:spPr>
      </p:cxnSp>
      <p:graphicFrame>
        <p:nvGraphicFramePr>
          <p:cNvPr id="828" name="Google Shape;828;p29"/>
          <p:cNvGraphicFramePr/>
          <p:nvPr/>
        </p:nvGraphicFramePr>
        <p:xfrm>
          <a:off x="179281" y="1176225"/>
          <a:ext cx="3000000" cy="3000000"/>
        </p:xfrm>
        <a:graphic>
          <a:graphicData uri="http://schemas.openxmlformats.org/drawingml/2006/table">
            <a:tbl>
              <a:tblPr>
                <a:noFill/>
                <a:tableStyleId>{A11C02B6-9CA5-425C-9376-695E76F1CBDA}</a:tableStyleId>
              </a:tblPr>
              <a:tblGrid>
                <a:gridCol w="828000"/>
                <a:gridCol w="1370550"/>
                <a:gridCol w="1561150"/>
                <a:gridCol w="1724575"/>
                <a:gridCol w="1746700"/>
              </a:tblGrid>
              <a:tr h="265200">
                <a:tc>
                  <a:txBody>
                    <a:bodyPr/>
                    <a:lstStyle/>
                    <a:p>
                      <a:pPr indent="0" lvl="0" marL="0" rtl="0" algn="ctr">
                        <a:spcBef>
                          <a:spcPts val="0"/>
                        </a:spcBef>
                        <a:spcAft>
                          <a:spcPts val="0"/>
                        </a:spcAft>
                        <a:buNone/>
                      </a:pPr>
                      <a:r>
                        <a:t/>
                      </a:r>
                      <a:endParaRPr sz="1100">
                        <a:solidFill>
                          <a:srgbClr val="006D77"/>
                        </a:solidFill>
                        <a:latin typeface="Mada"/>
                        <a:ea typeface="Mada"/>
                        <a:cs typeface="Mada"/>
                        <a:sym typeface="Mada"/>
                      </a:endParaRPr>
                    </a:p>
                  </a:txBody>
                  <a:tcPr marT="91425" marB="91425" marR="91425" marL="91425" anchor="ctr">
                    <a:lnL cap="flat" cmpd="sng" w="9525">
                      <a:solidFill>
                        <a:srgbClr val="FFFFFF"/>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b="1" lang="en-GB" sz="1200">
                          <a:solidFill>
                            <a:srgbClr val="E29578"/>
                          </a:solidFill>
                          <a:latin typeface="Lora"/>
                          <a:ea typeface="Lora"/>
                          <a:cs typeface="Lora"/>
                          <a:sym typeface="Lora"/>
                        </a:rPr>
                        <a:t>Presentation</a:t>
                      </a:r>
                      <a:endParaRPr b="1" sz="1200">
                        <a:solidFill>
                          <a:srgbClr val="E29578"/>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sz="1200">
                          <a:solidFill>
                            <a:srgbClr val="E29578"/>
                          </a:solidFill>
                          <a:latin typeface="Lora"/>
                          <a:ea typeface="Lora"/>
                          <a:cs typeface="Lora"/>
                          <a:sym typeface="Lora"/>
                        </a:rPr>
                        <a:t>Association</a:t>
                      </a:r>
                      <a:endParaRPr b="1" sz="1200">
                        <a:solidFill>
                          <a:srgbClr val="E29578"/>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sz="1200">
                          <a:solidFill>
                            <a:srgbClr val="E29578"/>
                          </a:solidFill>
                          <a:latin typeface="Lora"/>
                          <a:ea typeface="Lora"/>
                          <a:cs typeface="Lora"/>
                          <a:sym typeface="Lora"/>
                        </a:rPr>
                        <a:t>Diagnosis</a:t>
                      </a:r>
                      <a:endParaRPr b="1" sz="1200">
                        <a:solidFill>
                          <a:srgbClr val="E29578"/>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sz="1300">
                          <a:solidFill>
                            <a:srgbClr val="E29578"/>
                          </a:solidFill>
                          <a:latin typeface="Lora"/>
                          <a:ea typeface="Lora"/>
                          <a:cs typeface="Lora"/>
                          <a:sym typeface="Lora"/>
                        </a:rPr>
                        <a:t>Management </a:t>
                      </a:r>
                      <a:endParaRPr b="1" sz="1300">
                        <a:solidFill>
                          <a:srgbClr val="E29578"/>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r>
              <a:tr h="1182300">
                <a:tc>
                  <a:txBody>
                    <a:bodyPr/>
                    <a:lstStyle/>
                    <a:p>
                      <a:pPr indent="0" lvl="0" marL="0" rtl="0" algn="ctr">
                        <a:spcBef>
                          <a:spcPts val="0"/>
                        </a:spcBef>
                        <a:spcAft>
                          <a:spcPts val="0"/>
                        </a:spcAft>
                        <a:buNone/>
                      </a:pPr>
                      <a:r>
                        <a:rPr b="1" lang="en-GB" sz="1100">
                          <a:solidFill>
                            <a:srgbClr val="006D77"/>
                          </a:solidFill>
                          <a:latin typeface="Lora"/>
                          <a:ea typeface="Lora"/>
                          <a:cs typeface="Lora"/>
                          <a:sym typeface="Lora"/>
                        </a:rPr>
                        <a:t>MCDK</a:t>
                      </a:r>
                      <a:endParaRPr b="1" sz="11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160699"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Symptomatic </a:t>
                      </a:r>
                      <a:endParaRPr sz="1000">
                        <a:solidFill>
                          <a:srgbClr val="6AA84F"/>
                        </a:solidFill>
                        <a:latin typeface="Mada"/>
                        <a:ea typeface="Mada"/>
                        <a:cs typeface="Mada"/>
                        <a:sym typeface="Mada"/>
                      </a:endParaRPr>
                    </a:p>
                    <a:p>
                      <a:pPr indent="-158750" lvl="0" marL="450000"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Mass</a:t>
                      </a:r>
                      <a:endParaRPr sz="1000">
                        <a:solidFill>
                          <a:schemeClr val="dk1"/>
                        </a:solidFill>
                        <a:latin typeface="Mada"/>
                        <a:ea typeface="Mada"/>
                        <a:cs typeface="Mada"/>
                        <a:sym typeface="Mada"/>
                      </a:endParaRPr>
                    </a:p>
                    <a:p>
                      <a:pPr indent="-158750" lvl="0" marL="450000"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UTI </a:t>
                      </a:r>
                      <a:endParaRPr sz="1000">
                        <a:solidFill>
                          <a:schemeClr val="dk1"/>
                        </a:solidFill>
                        <a:latin typeface="Mada"/>
                        <a:ea typeface="Mada"/>
                        <a:cs typeface="Mada"/>
                        <a:sym typeface="Mada"/>
                      </a:endParaRPr>
                    </a:p>
                    <a:p>
                      <a:pPr indent="-158750" lvl="0" marL="450000"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Pain</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49225" lvl="0" marL="26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Contralateral VUR 18%-43%  </a:t>
                      </a:r>
                      <a:endParaRPr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58750" lvl="0" marL="17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Prenatal US</a:t>
                      </a:r>
                      <a:endParaRPr sz="1000">
                        <a:latin typeface="Mada"/>
                        <a:ea typeface="Mada"/>
                        <a:cs typeface="Mada"/>
                        <a:sym typeface="Mada"/>
                      </a:endParaRPr>
                    </a:p>
                    <a:p>
                      <a:pPr indent="-158750" lvl="0" marL="17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Incidental in Neonates/Children</a:t>
                      </a:r>
                      <a:endParaRPr sz="1000">
                        <a:latin typeface="Mada"/>
                        <a:ea typeface="Mada"/>
                        <a:cs typeface="Mada"/>
                        <a:sym typeface="Mada"/>
                      </a:endParaRPr>
                    </a:p>
                    <a:p>
                      <a:pPr indent="-158750" lvl="0" marL="17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DMSA: Little or no uptake of radionuclide</a:t>
                      </a:r>
                      <a:endParaRPr sz="1000">
                        <a:latin typeface="Mada"/>
                        <a:ea typeface="Mada"/>
                        <a:cs typeface="Mada"/>
                        <a:sym typeface="Mada"/>
                      </a:endParaRPr>
                    </a:p>
                    <a:p>
                      <a:pPr indent="-158750" lvl="0" marL="17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MCUG/ VCUG: now days not used routinely unless the patient symptomatic</a:t>
                      </a:r>
                      <a:endParaRPr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58750"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Observation</a:t>
                      </a:r>
                      <a:endParaRPr sz="1000">
                        <a:solidFill>
                          <a:schemeClr val="dk1"/>
                        </a:solidFill>
                        <a:latin typeface="Mada"/>
                        <a:ea typeface="Mada"/>
                        <a:cs typeface="Mada"/>
                        <a:sym typeface="Mada"/>
                      </a:endParaRPr>
                    </a:p>
                    <a:p>
                      <a:pPr indent="-158750"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Surgical intervention: </a:t>
                      </a:r>
                      <a:r>
                        <a:rPr lang="en-GB" sz="1000">
                          <a:solidFill>
                            <a:srgbClr val="6AA84F"/>
                          </a:solidFill>
                          <a:latin typeface="Mada"/>
                          <a:ea typeface="Mada"/>
                          <a:cs typeface="Mada"/>
                          <a:sym typeface="Mada"/>
                        </a:rPr>
                        <a:t>:</a:t>
                      </a:r>
                      <a:endParaRPr sz="1000">
                        <a:solidFill>
                          <a:srgbClr val="6AA84F"/>
                        </a:solidFill>
                        <a:latin typeface="Mada"/>
                        <a:ea typeface="Mada"/>
                        <a:cs typeface="Mada"/>
                        <a:sym typeface="Mada"/>
                      </a:endParaRPr>
                    </a:p>
                    <a:p>
                      <a:pPr indent="-149225" lvl="0" marL="450000"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Hypertension </a:t>
                      </a:r>
                      <a:endParaRPr sz="1000">
                        <a:solidFill>
                          <a:schemeClr val="dk1"/>
                        </a:solidFill>
                        <a:latin typeface="Mada"/>
                        <a:ea typeface="Mada"/>
                        <a:cs typeface="Mada"/>
                        <a:sym typeface="Mada"/>
                      </a:endParaRPr>
                    </a:p>
                    <a:p>
                      <a:pPr indent="-149225" lvl="0" marL="450000"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Pain </a:t>
                      </a:r>
                      <a:endParaRPr sz="1000">
                        <a:solidFill>
                          <a:schemeClr val="dk1"/>
                        </a:solidFill>
                        <a:latin typeface="Mada"/>
                        <a:ea typeface="Mada"/>
                        <a:cs typeface="Mada"/>
                        <a:sym typeface="Mada"/>
                      </a:endParaRPr>
                    </a:p>
                    <a:p>
                      <a:pPr indent="-149225" lvl="0" marL="450000"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 Pyelonephritis</a:t>
                      </a:r>
                      <a:endParaRPr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456550">
                <a:tc>
                  <a:txBody>
                    <a:bodyPr/>
                    <a:lstStyle/>
                    <a:p>
                      <a:pPr indent="0" lvl="0" marL="0" rtl="0" algn="ctr">
                        <a:spcBef>
                          <a:spcPts val="0"/>
                        </a:spcBef>
                        <a:spcAft>
                          <a:spcPts val="0"/>
                        </a:spcAft>
                        <a:buNone/>
                      </a:pPr>
                      <a:r>
                        <a:rPr b="1" lang="en-GB" sz="1000">
                          <a:solidFill>
                            <a:srgbClr val="006D77"/>
                          </a:solidFill>
                          <a:latin typeface="Lora"/>
                          <a:ea typeface="Lora"/>
                          <a:cs typeface="Lora"/>
                          <a:sym typeface="Lora"/>
                        </a:rPr>
                        <a:t>Super numerary kidney</a:t>
                      </a:r>
                      <a:r>
                        <a:rPr b="1" lang="en-GB" sz="1100">
                          <a:solidFill>
                            <a:srgbClr val="006D77"/>
                          </a:solidFill>
                          <a:latin typeface="Lora"/>
                          <a:ea typeface="Lora"/>
                          <a:cs typeface="Lora"/>
                          <a:sym typeface="Lora"/>
                        </a:rPr>
                        <a:t> </a:t>
                      </a:r>
                      <a:endParaRPr b="1" sz="11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ctr">
                        <a:spcBef>
                          <a:spcPts val="0"/>
                        </a:spcBef>
                        <a:spcAft>
                          <a:spcPts val="0"/>
                        </a:spcAft>
                        <a:buNone/>
                      </a:pP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1000">
                          <a:latin typeface="Mada"/>
                          <a:ea typeface="Mada"/>
                          <a:cs typeface="Mada"/>
                          <a:sym typeface="Mada"/>
                        </a:rPr>
                        <a:t>-</a:t>
                      </a:r>
                      <a:endParaRPr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58750" lvl="0" marL="179999" rtl="0" algn="l">
                        <a:spcBef>
                          <a:spcPts val="0"/>
                        </a:spcBef>
                        <a:spcAft>
                          <a:spcPts val="0"/>
                        </a:spcAft>
                        <a:buClr>
                          <a:srgbClr val="000000"/>
                        </a:buClr>
                        <a:buSzPts val="1000"/>
                        <a:buFont typeface="Mada"/>
                        <a:buChar char="●"/>
                      </a:pPr>
                      <a:r>
                        <a:rPr lang="en-GB" sz="1000">
                          <a:latin typeface="Mada"/>
                          <a:ea typeface="Mada"/>
                          <a:cs typeface="Mada"/>
                          <a:sym typeface="Mada"/>
                        </a:rPr>
                        <a:t>By US</a:t>
                      </a:r>
                      <a:endParaRPr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1800">
                          <a:solidFill>
                            <a:schemeClr val="dk1"/>
                          </a:solidFill>
                          <a:latin typeface="Mada"/>
                          <a:ea typeface="Mada"/>
                          <a:cs typeface="Mada"/>
                          <a:sym typeface="Mada"/>
                        </a:rPr>
                        <a:t>-</a:t>
                      </a:r>
                      <a:endParaRPr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786425">
                <a:tc>
                  <a:txBody>
                    <a:bodyPr/>
                    <a:lstStyle/>
                    <a:p>
                      <a:pPr indent="0" lvl="0" marL="0" rtl="0" algn="ctr">
                        <a:spcBef>
                          <a:spcPts val="0"/>
                        </a:spcBef>
                        <a:spcAft>
                          <a:spcPts val="0"/>
                        </a:spcAft>
                        <a:buNone/>
                      </a:pPr>
                      <a:r>
                        <a:rPr b="1" lang="en-GB" sz="1000">
                          <a:solidFill>
                            <a:srgbClr val="006D77"/>
                          </a:solidFill>
                          <a:latin typeface="Lora"/>
                          <a:ea typeface="Lora"/>
                          <a:cs typeface="Lora"/>
                          <a:sym typeface="Lora"/>
                        </a:rPr>
                        <a:t>Unilateral renal agenesis</a:t>
                      </a:r>
                      <a:endParaRPr b="1" sz="10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158750" lvl="0" marL="179999" rtl="0" algn="l">
                        <a:spcBef>
                          <a:spcPts val="0"/>
                        </a:spcBef>
                        <a:spcAft>
                          <a:spcPts val="0"/>
                        </a:spcAft>
                        <a:buClr>
                          <a:srgbClr val="000000"/>
                        </a:buClr>
                        <a:buSzPts val="1000"/>
                        <a:buFont typeface="Mada"/>
                        <a:buChar char="●"/>
                      </a:pPr>
                      <a:r>
                        <a:rPr lang="en-GB" sz="1000">
                          <a:latin typeface="Mada"/>
                          <a:ea typeface="Mada"/>
                          <a:cs typeface="Mada"/>
                          <a:sym typeface="Mada"/>
                        </a:rPr>
                        <a:t>If there’s </a:t>
                      </a:r>
                      <a:r>
                        <a:rPr lang="en-GB" sz="1000"/>
                        <a:t>symptoms: Proteinuria, Pain and Hypertension</a:t>
                      </a:r>
                      <a:endParaRPr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58750" lvl="0" marL="17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Anomalies of other organ systems: CVS, GIT and MSC</a:t>
                      </a:r>
                      <a:endParaRPr sz="1000">
                        <a:latin typeface="Mada"/>
                        <a:ea typeface="Mada"/>
                        <a:cs typeface="Mada"/>
                        <a:sym typeface="Mada"/>
                      </a:endParaRPr>
                    </a:p>
                    <a:p>
                      <a:pPr indent="-158750" lvl="0" marL="17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Müllerian duct abnormalities</a:t>
                      </a:r>
                      <a:endParaRPr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58750" lvl="0" marL="179999" rtl="0" algn="l">
                        <a:spcBef>
                          <a:spcPts val="0"/>
                        </a:spcBef>
                        <a:spcAft>
                          <a:spcPts val="0"/>
                        </a:spcAft>
                        <a:buClr>
                          <a:srgbClr val="000000"/>
                        </a:buClr>
                        <a:buSzPts val="1000"/>
                        <a:buFont typeface="Mada"/>
                        <a:buChar char="●"/>
                      </a:pPr>
                      <a:r>
                        <a:rPr lang="en-GB" sz="1000">
                          <a:latin typeface="Mada"/>
                          <a:ea typeface="Mada"/>
                          <a:cs typeface="Mada"/>
                          <a:sym typeface="Mada"/>
                        </a:rPr>
                        <a:t>Prenatal US</a:t>
                      </a:r>
                      <a:endParaRPr sz="1000">
                        <a:latin typeface="Mada"/>
                        <a:ea typeface="Mada"/>
                        <a:cs typeface="Mada"/>
                        <a:sym typeface="Mada"/>
                      </a:endParaRPr>
                    </a:p>
                    <a:p>
                      <a:pPr indent="-158750" lvl="0" marL="179999" rtl="0" algn="l">
                        <a:spcBef>
                          <a:spcPts val="0"/>
                        </a:spcBef>
                        <a:spcAft>
                          <a:spcPts val="0"/>
                        </a:spcAft>
                        <a:buClr>
                          <a:srgbClr val="000000"/>
                        </a:buClr>
                        <a:buSzPts val="1000"/>
                        <a:buFont typeface="Mada"/>
                        <a:buChar char="●"/>
                      </a:pPr>
                      <a:r>
                        <a:rPr lang="en-GB" sz="1000">
                          <a:latin typeface="Mada"/>
                          <a:ea typeface="Mada"/>
                          <a:cs typeface="Mada"/>
                          <a:sym typeface="Mada"/>
                        </a:rPr>
                        <a:t>Incidentally:</a:t>
                      </a:r>
                      <a:endParaRPr sz="1000">
                        <a:latin typeface="Mada"/>
                        <a:ea typeface="Mada"/>
                        <a:cs typeface="Mada"/>
                        <a:sym typeface="Mada"/>
                      </a:endParaRPr>
                    </a:p>
                    <a:p>
                      <a:pPr indent="-149225" lvl="0" marL="450000"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Abdominal US</a:t>
                      </a:r>
                      <a:endParaRPr sz="1000">
                        <a:latin typeface="Mada"/>
                        <a:ea typeface="Mada"/>
                        <a:cs typeface="Mada"/>
                        <a:sym typeface="Mada"/>
                      </a:endParaRPr>
                    </a:p>
                    <a:p>
                      <a:pPr indent="-149225" lvl="0" marL="450000"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Abdominal CT</a:t>
                      </a:r>
                      <a:endParaRPr sz="1000">
                        <a:latin typeface="Mada"/>
                        <a:ea typeface="Mada"/>
                        <a:cs typeface="Mada"/>
                        <a:sym typeface="Mada"/>
                      </a:endParaRPr>
                    </a:p>
                    <a:p>
                      <a:pPr indent="-158750" lvl="0" marL="179999" rtl="0" algn="l">
                        <a:spcBef>
                          <a:spcPts val="0"/>
                        </a:spcBef>
                        <a:spcAft>
                          <a:spcPts val="0"/>
                        </a:spcAft>
                        <a:buClr>
                          <a:srgbClr val="000000"/>
                        </a:buClr>
                        <a:buSzPts val="1000"/>
                        <a:buFont typeface="Mada"/>
                        <a:buChar char="●"/>
                      </a:pPr>
                      <a:r>
                        <a:rPr lang="en-GB" sz="1000">
                          <a:latin typeface="Mada"/>
                          <a:ea typeface="Mada"/>
                          <a:cs typeface="Mada"/>
                          <a:sym typeface="Mada"/>
                        </a:rPr>
                        <a:t>DMSA: confirm</a:t>
                      </a:r>
                      <a:endParaRPr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58750" lvl="0" marL="179999" rtl="0" algn="l">
                        <a:spcBef>
                          <a:spcPts val="0"/>
                        </a:spcBef>
                        <a:spcAft>
                          <a:spcPts val="0"/>
                        </a:spcAft>
                        <a:buClr>
                          <a:srgbClr val="000000"/>
                        </a:buClr>
                        <a:buSzPts val="1000"/>
                        <a:buFont typeface="Mada"/>
                        <a:buChar char="●"/>
                      </a:pPr>
                      <a:r>
                        <a:rPr lang="en-GB" sz="1000">
                          <a:latin typeface="Mada"/>
                          <a:ea typeface="Mada"/>
                          <a:cs typeface="Mada"/>
                          <a:sym typeface="Mada"/>
                        </a:rPr>
                        <a:t>If symptomatic </a:t>
                      </a:r>
                      <a:r>
                        <a:rPr lang="en-GB" sz="900"/>
                        <a:t> follow them annually with </a:t>
                      </a:r>
                      <a:r>
                        <a:rPr b="1" lang="en-GB" sz="900"/>
                        <a:t>urinalysis</a:t>
                      </a:r>
                      <a:r>
                        <a:rPr lang="en-GB" sz="900"/>
                        <a:t>, </a:t>
                      </a:r>
                      <a:r>
                        <a:rPr b="1" lang="en-GB" sz="900"/>
                        <a:t>blood pressure</a:t>
                      </a:r>
                      <a:r>
                        <a:rPr lang="en-GB" sz="900"/>
                        <a:t> and </a:t>
                      </a:r>
                      <a:r>
                        <a:rPr b="1" lang="en-GB" sz="900"/>
                        <a:t>ultrasound</a:t>
                      </a:r>
                      <a:endParaRPr b="1"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1136075">
                <a:tc>
                  <a:txBody>
                    <a:bodyPr/>
                    <a:lstStyle/>
                    <a:p>
                      <a:pPr indent="0" lvl="0" marL="0" rtl="0" algn="ctr">
                        <a:spcBef>
                          <a:spcPts val="0"/>
                        </a:spcBef>
                        <a:spcAft>
                          <a:spcPts val="0"/>
                        </a:spcAft>
                        <a:buNone/>
                      </a:pPr>
                      <a:r>
                        <a:rPr b="1" lang="en-GB" sz="1000">
                          <a:solidFill>
                            <a:srgbClr val="006D77"/>
                          </a:solidFill>
                          <a:latin typeface="Lora"/>
                          <a:ea typeface="Lora"/>
                          <a:cs typeface="Lora"/>
                          <a:sym typeface="Lora"/>
                        </a:rPr>
                        <a:t>Bilateral renal agenesis</a:t>
                      </a:r>
                      <a:endParaRPr b="1" sz="10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158750" lvl="0" marL="179999" rtl="0" algn="l">
                        <a:lnSpc>
                          <a:spcPct val="90000"/>
                        </a:lnSpc>
                        <a:spcBef>
                          <a:spcPts val="700"/>
                        </a:spcBef>
                        <a:spcAft>
                          <a:spcPts val="0"/>
                        </a:spcAft>
                        <a:buClr>
                          <a:schemeClr val="dk1"/>
                        </a:buClr>
                        <a:buSzPts val="1000"/>
                        <a:buFont typeface="Mada"/>
                        <a:buChar char="●"/>
                      </a:pPr>
                      <a:r>
                        <a:rPr lang="en-GB" sz="1000">
                          <a:solidFill>
                            <a:schemeClr val="dk1"/>
                          </a:solidFill>
                          <a:latin typeface="Mada"/>
                          <a:ea typeface="Mada"/>
                          <a:cs typeface="Mada"/>
                          <a:sym typeface="Mada"/>
                        </a:rPr>
                        <a:t>Do not survive beyond 48 hours due to respiratory distress associated with pulmonary hypoplasia</a:t>
                      </a:r>
                      <a:endParaRPr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58750" lvl="0" marL="17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Ureters absent</a:t>
                      </a:r>
                      <a:endParaRPr sz="1000">
                        <a:latin typeface="Mada"/>
                        <a:ea typeface="Mada"/>
                        <a:cs typeface="Mada"/>
                        <a:sym typeface="Mada"/>
                      </a:endParaRPr>
                    </a:p>
                    <a:p>
                      <a:pPr indent="-158750" lvl="0" marL="17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Bladder absent or hypoplastic</a:t>
                      </a:r>
                      <a:endParaRPr sz="1000">
                        <a:latin typeface="Mada"/>
                        <a:ea typeface="Mada"/>
                        <a:cs typeface="Mada"/>
                        <a:sym typeface="Mada"/>
                      </a:endParaRPr>
                    </a:p>
                    <a:p>
                      <a:pPr indent="-158750" lvl="0" marL="17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Adrenal glands normal</a:t>
                      </a:r>
                      <a:endParaRPr sz="1000">
                        <a:latin typeface="Mada"/>
                        <a:ea typeface="Mada"/>
                        <a:cs typeface="Mada"/>
                        <a:sym typeface="Mada"/>
                      </a:endParaRPr>
                    </a:p>
                    <a:p>
                      <a:pPr indent="-158750" lvl="0" marL="17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Müllerian duct abnormalities</a:t>
                      </a:r>
                      <a:endParaRPr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1000">
                          <a:latin typeface="Mada"/>
                          <a:ea typeface="Mada"/>
                          <a:cs typeface="Mada"/>
                          <a:sym typeface="Mada"/>
                        </a:rPr>
                        <a:t>-</a:t>
                      </a:r>
                      <a:endParaRPr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lnSpc>
                          <a:spcPct val="125000"/>
                        </a:lnSpc>
                        <a:spcBef>
                          <a:spcPts val="0"/>
                        </a:spcBef>
                        <a:spcAft>
                          <a:spcPts val="0"/>
                        </a:spcAft>
                        <a:buNone/>
                      </a:pPr>
                      <a:r>
                        <a:rPr lang="en-GB" sz="1100">
                          <a:solidFill>
                            <a:schemeClr val="dk1"/>
                          </a:solidFill>
                          <a:latin typeface="Mada"/>
                          <a:ea typeface="Mada"/>
                          <a:cs typeface="Mada"/>
                          <a:sym typeface="Mada"/>
                        </a:rPr>
                        <a:t>Do not survive beyond 48 hours due to respiratory distress associated with pulmonary hypoplasia</a:t>
                      </a:r>
                      <a:endParaRPr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1129500">
                <a:tc>
                  <a:txBody>
                    <a:bodyPr/>
                    <a:lstStyle/>
                    <a:p>
                      <a:pPr indent="0" lvl="0" marL="0" rtl="0" algn="ctr">
                        <a:spcBef>
                          <a:spcPts val="0"/>
                        </a:spcBef>
                        <a:spcAft>
                          <a:spcPts val="0"/>
                        </a:spcAft>
                        <a:buNone/>
                      </a:pPr>
                      <a:r>
                        <a:rPr b="1" lang="en-GB" sz="1000">
                          <a:solidFill>
                            <a:srgbClr val="006D77"/>
                          </a:solidFill>
                          <a:latin typeface="Lora"/>
                          <a:ea typeface="Lora"/>
                          <a:cs typeface="Lora"/>
                          <a:sym typeface="Lora"/>
                        </a:rPr>
                        <a:t>Horseshoe kidney</a:t>
                      </a:r>
                      <a:endParaRPr b="1" sz="10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ctr">
                        <a:spcBef>
                          <a:spcPts val="0"/>
                        </a:spcBef>
                        <a:spcAft>
                          <a:spcPts val="0"/>
                        </a:spcAft>
                        <a:buNone/>
                      </a:pP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58750" lvl="0" marL="17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UPJO</a:t>
                      </a:r>
                      <a:endParaRPr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58750" lvl="0" marL="179999" rtl="0" algn="l">
                        <a:spcBef>
                          <a:spcPts val="0"/>
                        </a:spcBef>
                        <a:spcAft>
                          <a:spcPts val="0"/>
                        </a:spcAft>
                        <a:buClr>
                          <a:srgbClr val="000000"/>
                        </a:buClr>
                        <a:buSzPts val="1000"/>
                        <a:buFont typeface="Mada"/>
                        <a:buChar char="●"/>
                      </a:pPr>
                      <a:r>
                        <a:rPr lang="en-GB" sz="1000">
                          <a:latin typeface="Mada"/>
                          <a:ea typeface="Mada"/>
                          <a:cs typeface="Mada"/>
                          <a:sym typeface="Mada"/>
                        </a:rPr>
                        <a:t>The calyces by ultrasound or CT:</a:t>
                      </a:r>
                      <a:endParaRPr sz="1000">
                        <a:latin typeface="Mada"/>
                        <a:ea typeface="Mada"/>
                        <a:cs typeface="Mada"/>
                        <a:sym typeface="Mada"/>
                      </a:endParaRPr>
                    </a:p>
                    <a:p>
                      <a:pPr indent="-149225" lvl="0" marL="450000"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normal in number</a:t>
                      </a:r>
                      <a:endParaRPr sz="1000">
                        <a:latin typeface="Mada"/>
                        <a:ea typeface="Mada"/>
                        <a:cs typeface="Mada"/>
                        <a:sym typeface="Mada"/>
                      </a:endParaRPr>
                    </a:p>
                    <a:p>
                      <a:pPr indent="-149225" lvl="0" marL="450000"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atypical in orientation</a:t>
                      </a:r>
                      <a:endParaRPr sz="1000">
                        <a:latin typeface="Mada"/>
                        <a:ea typeface="Mada"/>
                        <a:cs typeface="Mada"/>
                        <a:sym typeface="Mada"/>
                      </a:endParaRPr>
                    </a:p>
                    <a:p>
                      <a:pPr indent="-149225" lvl="0" marL="450000"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pelvis remains in the vertical or obliquely lateral plane</a:t>
                      </a:r>
                      <a:endParaRPr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58750"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There</a:t>
                      </a:r>
                      <a:r>
                        <a:rPr lang="en-GB" sz="1200">
                          <a:solidFill>
                            <a:srgbClr val="6AA84F"/>
                          </a:solidFill>
                          <a:latin typeface="Mada"/>
                          <a:ea typeface="Mada"/>
                          <a:cs typeface="Mada"/>
                          <a:sym typeface="Mada"/>
                        </a:rPr>
                        <a:t> </a:t>
                      </a:r>
                      <a:r>
                        <a:rPr lang="en-GB" sz="1000">
                          <a:latin typeface="Mada"/>
                          <a:ea typeface="Mada"/>
                          <a:cs typeface="Mada"/>
                          <a:sym typeface="Mada"/>
                        </a:rPr>
                        <a:t>is </a:t>
                      </a:r>
                      <a:r>
                        <a:rPr lang="en-GB" sz="1000" u="sng">
                          <a:latin typeface="Mada"/>
                          <a:ea typeface="Mada"/>
                          <a:cs typeface="Mada"/>
                          <a:sym typeface="Mada"/>
                        </a:rPr>
                        <a:t>no surgery</a:t>
                      </a:r>
                      <a:r>
                        <a:rPr lang="en-GB" sz="1000">
                          <a:latin typeface="Mada"/>
                          <a:ea typeface="Mada"/>
                          <a:cs typeface="Mada"/>
                          <a:sym typeface="Mada"/>
                        </a:rPr>
                        <a:t> to separate the the 2 kidneys, we just treat the symptoms</a:t>
                      </a:r>
                      <a:endParaRPr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graphicFrame>
        <p:nvGraphicFramePr>
          <p:cNvPr id="829" name="Google Shape;829;p29"/>
          <p:cNvGraphicFramePr/>
          <p:nvPr/>
        </p:nvGraphicFramePr>
        <p:xfrm>
          <a:off x="179263" y="8031433"/>
          <a:ext cx="3000000" cy="3000000"/>
        </p:xfrm>
        <a:graphic>
          <a:graphicData uri="http://schemas.openxmlformats.org/drawingml/2006/table">
            <a:tbl>
              <a:tblPr>
                <a:noFill/>
                <a:tableStyleId>{A11C02B6-9CA5-425C-9376-695E76F1CBDA}</a:tableStyleId>
              </a:tblPr>
              <a:tblGrid>
                <a:gridCol w="828000"/>
                <a:gridCol w="1370550"/>
                <a:gridCol w="1561150"/>
                <a:gridCol w="1724575"/>
                <a:gridCol w="1746700"/>
              </a:tblGrid>
              <a:tr h="2263825">
                <a:tc>
                  <a:txBody>
                    <a:bodyPr/>
                    <a:lstStyle/>
                    <a:p>
                      <a:pPr indent="0" lvl="0" marL="0" rtl="0" algn="ctr">
                        <a:spcBef>
                          <a:spcPts val="0"/>
                        </a:spcBef>
                        <a:spcAft>
                          <a:spcPts val="0"/>
                        </a:spcAft>
                        <a:buNone/>
                      </a:pPr>
                      <a:r>
                        <a:rPr b="1" lang="en-GB" sz="1000">
                          <a:solidFill>
                            <a:srgbClr val="006D77"/>
                          </a:solidFill>
                          <a:latin typeface="Lora"/>
                          <a:ea typeface="Lora"/>
                          <a:cs typeface="Lora"/>
                          <a:sym typeface="Lora"/>
                        </a:rPr>
                        <a:t>Simple renal ectopia</a:t>
                      </a:r>
                      <a:endParaRPr b="1" sz="10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Mostly asymptotic</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58750" lvl="0" marL="17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50% have a hydronephrosis:</a:t>
                      </a:r>
                      <a:endParaRPr sz="1000">
                        <a:latin typeface="Mada"/>
                        <a:ea typeface="Mada"/>
                        <a:cs typeface="Mada"/>
                        <a:sym typeface="Mada"/>
                      </a:endParaRPr>
                    </a:p>
                    <a:p>
                      <a:pPr indent="-149225" lvl="0" marL="450000"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Obstruction: UPJO and UVJO</a:t>
                      </a:r>
                      <a:endParaRPr sz="1000">
                        <a:latin typeface="Mada"/>
                        <a:ea typeface="Mada"/>
                        <a:cs typeface="Mada"/>
                        <a:sym typeface="Mada"/>
                      </a:endParaRPr>
                    </a:p>
                    <a:p>
                      <a:pPr indent="-149225" lvl="0" marL="450000"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Reflux (VUR): grade III or greater</a:t>
                      </a:r>
                      <a:endParaRPr sz="1000">
                        <a:latin typeface="Mada"/>
                        <a:ea typeface="Mada"/>
                        <a:cs typeface="Mada"/>
                        <a:sym typeface="Mada"/>
                      </a:endParaRPr>
                    </a:p>
                    <a:p>
                      <a:pPr indent="-149225" lvl="0" marL="450000"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Malrotation</a:t>
                      </a:r>
                      <a:endParaRPr sz="1000">
                        <a:latin typeface="Mada"/>
                        <a:ea typeface="Mada"/>
                        <a:cs typeface="Mada"/>
                        <a:sym typeface="Mada"/>
                      </a:endParaRPr>
                    </a:p>
                    <a:p>
                      <a:pPr indent="-158750" lvl="0" marL="17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15% Genital anomalies</a:t>
                      </a:r>
                      <a:endParaRPr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There</a:t>
                      </a:r>
                      <a:r>
                        <a:rPr lang="en-GB">
                          <a:solidFill>
                            <a:srgbClr val="6AA84F"/>
                          </a:solidFill>
                          <a:latin typeface="Mada"/>
                          <a:ea typeface="Mada"/>
                          <a:cs typeface="Mada"/>
                          <a:sym typeface="Mada"/>
                        </a:rPr>
                        <a:t> </a:t>
                      </a:r>
                      <a:r>
                        <a:rPr lang="en-GB" sz="1000">
                          <a:latin typeface="Mada"/>
                          <a:ea typeface="Mada"/>
                          <a:cs typeface="Mada"/>
                          <a:sym typeface="Mada"/>
                        </a:rPr>
                        <a:t>is no need to do surgery, we just treat the symptoms if exist</a:t>
                      </a:r>
                      <a:endParaRPr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p30"/>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30"/>
          <p:cNvSpPr txBox="1"/>
          <p:nvPr/>
        </p:nvSpPr>
        <p:spPr>
          <a:xfrm>
            <a:off x="1061300" y="1606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Summary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836" name="Google Shape;836;p30"/>
          <p:cNvCxnSpPr/>
          <p:nvPr/>
        </p:nvCxnSpPr>
        <p:spPr>
          <a:xfrm>
            <a:off x="2458075" y="677550"/>
            <a:ext cx="2880000" cy="3900"/>
          </a:xfrm>
          <a:prstGeom prst="straightConnector1">
            <a:avLst/>
          </a:prstGeom>
          <a:noFill/>
          <a:ln cap="flat" cmpd="sng" w="19050">
            <a:solidFill>
              <a:srgbClr val="83C5BE"/>
            </a:solidFill>
            <a:prstDash val="solid"/>
            <a:round/>
            <a:headEnd len="med" w="med" type="oval"/>
            <a:tailEnd len="med" w="med" type="oval"/>
          </a:ln>
        </p:spPr>
      </p:cxnSp>
      <p:graphicFrame>
        <p:nvGraphicFramePr>
          <p:cNvPr id="837" name="Google Shape;837;p30"/>
          <p:cNvGraphicFramePr/>
          <p:nvPr/>
        </p:nvGraphicFramePr>
        <p:xfrm>
          <a:off x="179281" y="1176225"/>
          <a:ext cx="3000000" cy="3000000"/>
        </p:xfrm>
        <a:graphic>
          <a:graphicData uri="http://schemas.openxmlformats.org/drawingml/2006/table">
            <a:tbl>
              <a:tblPr>
                <a:noFill/>
                <a:tableStyleId>{A11C02B6-9CA5-425C-9376-695E76F1CBDA}</a:tableStyleId>
              </a:tblPr>
              <a:tblGrid>
                <a:gridCol w="828000"/>
                <a:gridCol w="1370550"/>
                <a:gridCol w="1561150"/>
                <a:gridCol w="1724575"/>
                <a:gridCol w="1746700"/>
              </a:tblGrid>
              <a:tr h="476575">
                <a:tc>
                  <a:txBody>
                    <a:bodyPr/>
                    <a:lstStyle/>
                    <a:p>
                      <a:pPr indent="0" lvl="0" marL="0" rtl="0" algn="ctr">
                        <a:spcBef>
                          <a:spcPts val="0"/>
                        </a:spcBef>
                        <a:spcAft>
                          <a:spcPts val="0"/>
                        </a:spcAft>
                        <a:buNone/>
                      </a:pPr>
                      <a:r>
                        <a:t/>
                      </a:r>
                      <a:endParaRPr sz="1100">
                        <a:solidFill>
                          <a:srgbClr val="006D77"/>
                        </a:solidFill>
                        <a:latin typeface="Mada"/>
                        <a:ea typeface="Mada"/>
                        <a:cs typeface="Mada"/>
                        <a:sym typeface="Mada"/>
                      </a:endParaRPr>
                    </a:p>
                  </a:txBody>
                  <a:tcPr marT="91425" marB="91425" marR="91425" marL="91425" anchor="ctr">
                    <a:lnL cap="flat" cmpd="sng" w="9525">
                      <a:solidFill>
                        <a:srgbClr val="FFFFFF"/>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b="1" lang="en-GB" sz="1200">
                          <a:solidFill>
                            <a:srgbClr val="E29578"/>
                          </a:solidFill>
                          <a:latin typeface="Lora"/>
                          <a:ea typeface="Lora"/>
                          <a:cs typeface="Lora"/>
                          <a:sym typeface="Lora"/>
                        </a:rPr>
                        <a:t>Presentation</a:t>
                      </a:r>
                      <a:endParaRPr b="1" sz="1200">
                        <a:solidFill>
                          <a:srgbClr val="E29578"/>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sz="1200">
                          <a:solidFill>
                            <a:srgbClr val="E29578"/>
                          </a:solidFill>
                          <a:latin typeface="Lora"/>
                          <a:ea typeface="Lora"/>
                          <a:cs typeface="Lora"/>
                          <a:sym typeface="Lora"/>
                        </a:rPr>
                        <a:t>Association</a:t>
                      </a:r>
                      <a:endParaRPr b="1" sz="1200">
                        <a:solidFill>
                          <a:srgbClr val="E29578"/>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sz="1200">
                          <a:solidFill>
                            <a:srgbClr val="E29578"/>
                          </a:solidFill>
                          <a:latin typeface="Lora"/>
                          <a:ea typeface="Lora"/>
                          <a:cs typeface="Lora"/>
                          <a:sym typeface="Lora"/>
                        </a:rPr>
                        <a:t>Diagnosis</a:t>
                      </a:r>
                      <a:endParaRPr b="1" sz="1200">
                        <a:solidFill>
                          <a:srgbClr val="E29578"/>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sz="1300">
                          <a:solidFill>
                            <a:srgbClr val="E29578"/>
                          </a:solidFill>
                          <a:latin typeface="Lora"/>
                          <a:ea typeface="Lora"/>
                          <a:cs typeface="Lora"/>
                          <a:sym typeface="Lora"/>
                        </a:rPr>
                        <a:t>Management </a:t>
                      </a:r>
                      <a:endParaRPr b="1" sz="1300">
                        <a:solidFill>
                          <a:srgbClr val="E29578"/>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r>
            </a:tbl>
          </a:graphicData>
        </a:graphic>
      </p:graphicFrame>
      <p:graphicFrame>
        <p:nvGraphicFramePr>
          <p:cNvPr id="838" name="Google Shape;838;p30"/>
          <p:cNvGraphicFramePr/>
          <p:nvPr/>
        </p:nvGraphicFramePr>
        <p:xfrm>
          <a:off x="179263" y="1652800"/>
          <a:ext cx="3000000" cy="3000000"/>
        </p:xfrm>
        <a:graphic>
          <a:graphicData uri="http://schemas.openxmlformats.org/drawingml/2006/table">
            <a:tbl>
              <a:tblPr>
                <a:noFill/>
                <a:tableStyleId>{A11C02B6-9CA5-425C-9376-695E76F1CBDA}</a:tableStyleId>
              </a:tblPr>
              <a:tblGrid>
                <a:gridCol w="828000"/>
                <a:gridCol w="1370550"/>
                <a:gridCol w="1561150"/>
                <a:gridCol w="1724575"/>
                <a:gridCol w="1746700"/>
              </a:tblGrid>
              <a:tr h="886750">
                <a:tc>
                  <a:txBody>
                    <a:bodyPr/>
                    <a:lstStyle/>
                    <a:p>
                      <a:pPr indent="0" lvl="0" marL="0" rtl="0" algn="ctr">
                        <a:spcBef>
                          <a:spcPts val="0"/>
                        </a:spcBef>
                        <a:spcAft>
                          <a:spcPts val="0"/>
                        </a:spcAft>
                        <a:buNone/>
                      </a:pPr>
                      <a:r>
                        <a:rPr b="1" lang="en-GB" sz="1000">
                          <a:solidFill>
                            <a:srgbClr val="006D77"/>
                          </a:solidFill>
                          <a:latin typeface="Lora"/>
                          <a:ea typeface="Lora"/>
                          <a:cs typeface="Lora"/>
                          <a:sym typeface="Lora"/>
                        </a:rPr>
                        <a:t>Crossed renal ectopia</a:t>
                      </a:r>
                      <a:endParaRPr b="1" sz="10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ctr">
                        <a:spcBef>
                          <a:spcPts val="0"/>
                        </a:spcBef>
                        <a:spcAft>
                          <a:spcPts val="0"/>
                        </a:spcAft>
                        <a:buNone/>
                      </a:pP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90% are fused</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There</a:t>
                      </a:r>
                      <a:r>
                        <a:rPr lang="en-GB">
                          <a:solidFill>
                            <a:srgbClr val="6AA84F"/>
                          </a:solidFill>
                          <a:latin typeface="Mada"/>
                          <a:ea typeface="Mada"/>
                          <a:cs typeface="Mada"/>
                          <a:sym typeface="Mada"/>
                        </a:rPr>
                        <a:t> </a:t>
                      </a:r>
                      <a:r>
                        <a:rPr lang="en-GB" sz="1000">
                          <a:latin typeface="Mada"/>
                          <a:ea typeface="Mada"/>
                          <a:cs typeface="Mada"/>
                          <a:sym typeface="Mada"/>
                        </a:rPr>
                        <a:t>is no need to do surgery, we just treat the symptoms if exist</a:t>
                      </a:r>
                      <a:endParaRPr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107100">
                <a:tc>
                  <a:txBody>
                    <a:bodyPr/>
                    <a:lstStyle/>
                    <a:p>
                      <a:pPr indent="0" lvl="0" marL="0" rtl="0" algn="ctr">
                        <a:spcBef>
                          <a:spcPts val="0"/>
                        </a:spcBef>
                        <a:spcAft>
                          <a:spcPts val="0"/>
                        </a:spcAft>
                        <a:buNone/>
                      </a:pPr>
                      <a:r>
                        <a:rPr b="1" lang="en-GB" sz="1000">
                          <a:solidFill>
                            <a:srgbClr val="006D77"/>
                          </a:solidFill>
                          <a:latin typeface="Lora"/>
                          <a:ea typeface="Lora"/>
                          <a:cs typeface="Lora"/>
                          <a:sym typeface="Lora"/>
                        </a:rPr>
                        <a:t>UPJO</a:t>
                      </a:r>
                      <a:endParaRPr b="1" sz="10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UTI</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Pain</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Mass</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Hematuria</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Stone</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58750" lvl="0" marL="17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only hydronephrosis</a:t>
                      </a:r>
                      <a:endParaRPr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Prenatal US: </a:t>
                      </a:r>
                      <a:r>
                        <a:rPr lang="en-GB" sz="1000">
                          <a:latin typeface="Mada"/>
                          <a:ea typeface="Mada"/>
                          <a:cs typeface="Mada"/>
                          <a:sym typeface="Mada"/>
                        </a:rPr>
                        <a:t>only hydronephrosis</a:t>
                      </a:r>
                      <a:endParaRPr sz="1000">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Incidental</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D</a:t>
                      </a:r>
                      <a:r>
                        <a:rPr lang="en-GB" sz="1000">
                          <a:latin typeface="Mada"/>
                          <a:ea typeface="Mada"/>
                          <a:cs typeface="Mada"/>
                          <a:sym typeface="Mada"/>
                        </a:rPr>
                        <a:t>ynamic renogram</a:t>
                      </a:r>
                      <a:r>
                        <a:rPr lang="en-GB" sz="1000">
                          <a:latin typeface="Mada"/>
                          <a:ea typeface="Mada"/>
                          <a:cs typeface="Mada"/>
                          <a:sym typeface="Mada"/>
                        </a:rPr>
                        <a:t> used for conformation</a:t>
                      </a:r>
                      <a:endParaRPr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58750"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Observation</a:t>
                      </a:r>
                      <a:endParaRPr sz="1000">
                        <a:solidFill>
                          <a:schemeClr val="dk1"/>
                        </a:solidFill>
                        <a:latin typeface="Mada"/>
                        <a:ea typeface="Mada"/>
                        <a:cs typeface="Mada"/>
                        <a:sym typeface="Mada"/>
                      </a:endParaRPr>
                    </a:p>
                    <a:p>
                      <a:pPr indent="-158750" lvl="0" marL="17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Surgical intervention (</a:t>
                      </a:r>
                      <a:r>
                        <a:rPr b="1" lang="en-GB" sz="1000">
                          <a:latin typeface="Mada"/>
                          <a:ea typeface="Mada"/>
                          <a:cs typeface="Mada"/>
                          <a:sym typeface="Mada"/>
                        </a:rPr>
                        <a:t>Dismembered Pyeloplasty)</a:t>
                      </a:r>
                      <a:r>
                        <a:rPr lang="en-GB" sz="1000">
                          <a:solidFill>
                            <a:schemeClr val="dk1"/>
                          </a:solidFill>
                          <a:latin typeface="Mada"/>
                          <a:ea typeface="Mada"/>
                          <a:cs typeface="Mada"/>
                          <a:sym typeface="Mada"/>
                        </a:rPr>
                        <a:t>:</a:t>
                      </a:r>
                      <a:endParaRPr sz="1000">
                        <a:solidFill>
                          <a:srgbClr val="6AA84F"/>
                        </a:solidFill>
                        <a:latin typeface="Mada"/>
                        <a:ea typeface="Mada"/>
                        <a:cs typeface="Mada"/>
                        <a:sym typeface="Mada"/>
                      </a:endParaRPr>
                    </a:p>
                    <a:p>
                      <a:pPr indent="-149225" lvl="0" marL="450000"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Worsening</a:t>
                      </a:r>
                      <a:r>
                        <a:rPr lang="en-GB" sz="1200">
                          <a:solidFill>
                            <a:schemeClr val="dk1"/>
                          </a:solidFill>
                          <a:latin typeface="Mada"/>
                          <a:ea typeface="Mada"/>
                          <a:cs typeface="Mada"/>
                          <a:sym typeface="Mada"/>
                        </a:rPr>
                        <a:t> </a:t>
                      </a:r>
                      <a:r>
                        <a:rPr lang="en-GB" sz="1000">
                          <a:solidFill>
                            <a:schemeClr val="dk1"/>
                          </a:solidFill>
                          <a:latin typeface="Mada"/>
                          <a:ea typeface="Mada"/>
                          <a:cs typeface="Mada"/>
                          <a:sym typeface="Mada"/>
                        </a:rPr>
                        <a:t>hydronephrosi</a:t>
                      </a:r>
                      <a:endParaRPr sz="1000">
                        <a:solidFill>
                          <a:schemeClr val="dk1"/>
                        </a:solidFill>
                        <a:latin typeface="Mada"/>
                        <a:ea typeface="Mada"/>
                        <a:cs typeface="Mada"/>
                        <a:sym typeface="Mada"/>
                      </a:endParaRPr>
                    </a:p>
                    <a:p>
                      <a:pPr indent="-149225" lvl="0" marL="450000"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deteriorating Renal function</a:t>
                      </a:r>
                      <a:endParaRPr sz="1000">
                        <a:solidFill>
                          <a:schemeClr val="dk1"/>
                        </a:solidFill>
                        <a:latin typeface="Mada"/>
                        <a:ea typeface="Mada"/>
                        <a:cs typeface="Mada"/>
                        <a:sym typeface="Mada"/>
                      </a:endParaRPr>
                    </a:p>
                    <a:p>
                      <a:pPr indent="-149225" lvl="0" marL="450000"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 Pyelonephritis</a:t>
                      </a:r>
                      <a:endParaRPr sz="1000">
                        <a:solidFill>
                          <a:schemeClr val="dk1"/>
                        </a:solidFill>
                        <a:latin typeface="Mada"/>
                        <a:ea typeface="Mada"/>
                        <a:cs typeface="Mada"/>
                        <a:sym typeface="Mada"/>
                      </a:endParaRPr>
                    </a:p>
                    <a:p>
                      <a:pPr indent="-149225" lvl="0" marL="450000"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Stone formation</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1151150">
                <a:tc>
                  <a:txBody>
                    <a:bodyPr/>
                    <a:lstStyle/>
                    <a:p>
                      <a:pPr indent="0" lvl="0" marL="0" rtl="0" algn="ctr">
                        <a:spcBef>
                          <a:spcPts val="0"/>
                        </a:spcBef>
                        <a:spcAft>
                          <a:spcPts val="0"/>
                        </a:spcAft>
                        <a:buNone/>
                      </a:pPr>
                      <a:r>
                        <a:rPr b="1" lang="en-GB" sz="1000">
                          <a:solidFill>
                            <a:srgbClr val="006D77"/>
                          </a:solidFill>
                          <a:latin typeface="Lora"/>
                          <a:ea typeface="Lora"/>
                          <a:cs typeface="Lora"/>
                          <a:sym typeface="Lora"/>
                        </a:rPr>
                        <a:t>UVJO</a:t>
                      </a:r>
                      <a:endParaRPr b="1" sz="10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ctr">
                        <a:spcBef>
                          <a:spcPts val="0"/>
                        </a:spcBef>
                        <a:spcAft>
                          <a:spcPts val="0"/>
                        </a:spcAft>
                        <a:buNone/>
                      </a:pP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58750" lvl="0" marL="17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Hydrouretronephrosis</a:t>
                      </a:r>
                      <a:endParaRPr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US: dilated kidney</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lnSpc>
                          <a:spcPct val="125000"/>
                        </a:lnSpc>
                        <a:spcBef>
                          <a:spcPts val="0"/>
                        </a:spcBef>
                        <a:spcAft>
                          <a:spcPts val="0"/>
                        </a:spcAft>
                        <a:buNone/>
                      </a:pPr>
                      <a:r>
                        <a:rPr lang="en-GB" sz="900">
                          <a:latin typeface="Mada"/>
                          <a:ea typeface="Mada"/>
                          <a:cs typeface="Mada"/>
                          <a:sym typeface="Mada"/>
                        </a:rPr>
                        <a:t>We wait there might be spontaneous resolution, the indication for surgery same as UPJO but the procedure here is</a:t>
                      </a:r>
                      <a:r>
                        <a:rPr lang="en-GB" sz="1000">
                          <a:latin typeface="Mada"/>
                          <a:ea typeface="Mada"/>
                          <a:cs typeface="Mada"/>
                          <a:sym typeface="Mada"/>
                        </a:rPr>
                        <a:t>                              </a:t>
                      </a:r>
                      <a:r>
                        <a:rPr b="1" lang="en-GB" sz="1000">
                          <a:latin typeface="Mada"/>
                          <a:ea typeface="Mada"/>
                          <a:cs typeface="Mada"/>
                          <a:sym typeface="Mada"/>
                        </a:rPr>
                        <a:t>Ureteral reimplantation</a:t>
                      </a:r>
                      <a:endParaRPr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3124050">
                <a:tc>
                  <a:txBody>
                    <a:bodyPr/>
                    <a:lstStyle/>
                    <a:p>
                      <a:pPr indent="0" lvl="0" marL="0" rtl="0" algn="ctr">
                        <a:spcBef>
                          <a:spcPts val="0"/>
                        </a:spcBef>
                        <a:spcAft>
                          <a:spcPts val="0"/>
                        </a:spcAft>
                        <a:buNone/>
                      </a:pPr>
                      <a:r>
                        <a:rPr b="1" lang="en-GB" sz="1000">
                          <a:solidFill>
                            <a:srgbClr val="006D77"/>
                          </a:solidFill>
                          <a:latin typeface="Lora"/>
                          <a:ea typeface="Lora"/>
                          <a:cs typeface="Lora"/>
                          <a:sym typeface="Lora"/>
                        </a:rPr>
                        <a:t>VUR</a:t>
                      </a:r>
                      <a:endParaRPr b="1" sz="10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149225" lvl="0" marL="26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Asymptomatic</a:t>
                      </a:r>
                      <a:endParaRPr sz="1000">
                        <a:solidFill>
                          <a:schemeClr val="dk1"/>
                        </a:solidFill>
                        <a:latin typeface="Mada"/>
                        <a:ea typeface="Mada"/>
                        <a:cs typeface="Mada"/>
                        <a:sym typeface="Mada"/>
                      </a:endParaRPr>
                    </a:p>
                    <a:p>
                      <a:pPr indent="-149225" lvl="0" marL="26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Febrile UTIs</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49225" lvl="0" marL="26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MCUG (VCUG</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42875" lvl="0" marL="269999" rtl="0" algn="l">
                        <a:lnSpc>
                          <a:spcPct val="125000"/>
                        </a:lnSpc>
                        <a:spcBef>
                          <a:spcPts val="0"/>
                        </a:spcBef>
                        <a:spcAft>
                          <a:spcPts val="0"/>
                        </a:spcAft>
                        <a:buClr>
                          <a:schemeClr val="dk1"/>
                        </a:buClr>
                        <a:buSzPts val="900"/>
                        <a:buFont typeface="Mada"/>
                        <a:buChar char="●"/>
                      </a:pPr>
                      <a:r>
                        <a:rPr b="1" lang="en-GB" sz="900">
                          <a:solidFill>
                            <a:schemeClr val="dk1"/>
                          </a:solidFill>
                          <a:latin typeface="Mada"/>
                          <a:ea typeface="Mada"/>
                          <a:cs typeface="Mada"/>
                          <a:sym typeface="Mada"/>
                        </a:rPr>
                        <a:t>Prophylactic antibiotic: </a:t>
                      </a:r>
                      <a:r>
                        <a:rPr lang="en-GB" sz="900">
                          <a:solidFill>
                            <a:schemeClr val="dk1"/>
                          </a:solidFill>
                          <a:latin typeface="Mada"/>
                          <a:ea typeface="Mada"/>
                          <a:cs typeface="Mada"/>
                          <a:sym typeface="Mada"/>
                        </a:rPr>
                        <a:t>Spontaneous resolution</a:t>
                      </a:r>
                      <a:endParaRPr sz="900">
                        <a:solidFill>
                          <a:schemeClr val="dk1"/>
                        </a:solidFill>
                        <a:latin typeface="Mada"/>
                        <a:ea typeface="Mada"/>
                        <a:cs typeface="Mada"/>
                        <a:sym typeface="Mada"/>
                      </a:endParaRPr>
                    </a:p>
                    <a:p>
                      <a:pPr indent="0" lvl="0" marL="0" rtl="0" algn="l">
                        <a:lnSpc>
                          <a:spcPct val="125000"/>
                        </a:lnSpc>
                        <a:spcBef>
                          <a:spcPts val="0"/>
                        </a:spcBef>
                        <a:spcAft>
                          <a:spcPts val="0"/>
                        </a:spcAft>
                        <a:buNone/>
                      </a:pPr>
                      <a:r>
                        <a:t/>
                      </a:r>
                      <a:endParaRPr sz="900">
                        <a:solidFill>
                          <a:schemeClr val="dk1"/>
                        </a:solidFill>
                        <a:latin typeface="Mada"/>
                        <a:ea typeface="Mada"/>
                        <a:cs typeface="Mada"/>
                        <a:sym typeface="Mada"/>
                      </a:endParaRPr>
                    </a:p>
                    <a:p>
                      <a:pPr indent="-142875" lvl="0" marL="269999" rtl="0" algn="l">
                        <a:lnSpc>
                          <a:spcPct val="125000"/>
                        </a:lnSpc>
                        <a:spcBef>
                          <a:spcPts val="0"/>
                        </a:spcBef>
                        <a:spcAft>
                          <a:spcPts val="0"/>
                        </a:spcAft>
                        <a:buClr>
                          <a:schemeClr val="dk1"/>
                        </a:buClr>
                        <a:buSzPts val="900"/>
                        <a:buFont typeface="Mada"/>
                        <a:buChar char="●"/>
                      </a:pPr>
                      <a:r>
                        <a:rPr b="1" lang="en-GB" sz="900">
                          <a:solidFill>
                            <a:schemeClr val="dk1"/>
                          </a:solidFill>
                          <a:latin typeface="Mada"/>
                          <a:ea typeface="Mada"/>
                          <a:cs typeface="Mada"/>
                          <a:sym typeface="Mada"/>
                        </a:rPr>
                        <a:t>Surgical indication:</a:t>
                      </a:r>
                      <a:endParaRPr sz="900">
                        <a:solidFill>
                          <a:srgbClr val="6AA84F"/>
                        </a:solidFill>
                        <a:latin typeface="Mada"/>
                        <a:ea typeface="Mada"/>
                        <a:cs typeface="Mada"/>
                        <a:sym typeface="Mada"/>
                      </a:endParaRPr>
                    </a:p>
                    <a:p>
                      <a:pPr indent="-142875" lvl="0" marL="450000" rtl="0" algn="l">
                        <a:lnSpc>
                          <a:spcPct val="125000"/>
                        </a:lnSpc>
                        <a:spcBef>
                          <a:spcPts val="0"/>
                        </a:spcBef>
                        <a:spcAft>
                          <a:spcPts val="0"/>
                        </a:spcAft>
                        <a:buClr>
                          <a:schemeClr val="dk1"/>
                        </a:buClr>
                        <a:buSzPts val="900"/>
                        <a:buFont typeface="Mada"/>
                        <a:buAutoNum type="arabicPeriod"/>
                      </a:pPr>
                      <a:r>
                        <a:rPr lang="en-GB" sz="900">
                          <a:solidFill>
                            <a:schemeClr val="dk1"/>
                          </a:solidFill>
                          <a:latin typeface="Mada"/>
                          <a:ea typeface="Mada"/>
                          <a:cs typeface="Mada"/>
                          <a:sym typeface="Mada"/>
                        </a:rPr>
                        <a:t>Recurrent pyelonephritis on antibiotic prophylaxis (outbreak infection)</a:t>
                      </a:r>
                      <a:endParaRPr sz="900">
                        <a:solidFill>
                          <a:schemeClr val="dk1"/>
                        </a:solidFill>
                        <a:latin typeface="Mada"/>
                        <a:ea typeface="Mada"/>
                        <a:cs typeface="Mada"/>
                        <a:sym typeface="Mada"/>
                      </a:endParaRPr>
                    </a:p>
                    <a:p>
                      <a:pPr indent="-142875" lvl="0" marL="450000" rtl="0" algn="l">
                        <a:lnSpc>
                          <a:spcPct val="125000"/>
                        </a:lnSpc>
                        <a:spcBef>
                          <a:spcPts val="0"/>
                        </a:spcBef>
                        <a:spcAft>
                          <a:spcPts val="0"/>
                        </a:spcAft>
                        <a:buClr>
                          <a:schemeClr val="dk1"/>
                        </a:buClr>
                        <a:buSzPts val="900"/>
                        <a:buFont typeface="Mada"/>
                        <a:buAutoNum type="arabicPeriod"/>
                      </a:pPr>
                      <a:r>
                        <a:rPr lang="en-GB" sz="900">
                          <a:solidFill>
                            <a:schemeClr val="dk1"/>
                          </a:solidFill>
                          <a:latin typeface="Mada"/>
                          <a:ea typeface="Mada"/>
                          <a:cs typeface="Mada"/>
                          <a:sym typeface="Mada"/>
                        </a:rPr>
                        <a:t>Noncompliant with medical treatment</a:t>
                      </a:r>
                      <a:endParaRPr sz="900">
                        <a:solidFill>
                          <a:srgbClr val="6AA84F"/>
                        </a:solidFill>
                        <a:latin typeface="Mada"/>
                        <a:ea typeface="Mada"/>
                        <a:cs typeface="Mada"/>
                        <a:sym typeface="Mada"/>
                      </a:endParaRPr>
                    </a:p>
                    <a:p>
                      <a:pPr indent="-142875" lvl="0" marL="450000" rtl="0" algn="l">
                        <a:lnSpc>
                          <a:spcPct val="125000"/>
                        </a:lnSpc>
                        <a:spcBef>
                          <a:spcPts val="0"/>
                        </a:spcBef>
                        <a:spcAft>
                          <a:spcPts val="0"/>
                        </a:spcAft>
                        <a:buClr>
                          <a:schemeClr val="dk1"/>
                        </a:buClr>
                        <a:buSzPts val="900"/>
                        <a:buFont typeface="Mada"/>
                        <a:buAutoNum type="arabicPeriod"/>
                      </a:pPr>
                      <a:r>
                        <a:rPr lang="en-GB" sz="900">
                          <a:solidFill>
                            <a:schemeClr val="dk1"/>
                          </a:solidFill>
                          <a:latin typeface="Mada"/>
                          <a:ea typeface="Mada"/>
                          <a:cs typeface="Mada"/>
                          <a:sym typeface="Mada"/>
                        </a:rPr>
                        <a:t>Persistence of reflux (high grade)</a:t>
                      </a:r>
                      <a:endParaRPr sz="900">
                        <a:solidFill>
                          <a:schemeClr val="dk1"/>
                        </a:solidFill>
                        <a:latin typeface="Mada"/>
                        <a:ea typeface="Mada"/>
                        <a:cs typeface="Mada"/>
                        <a:sym typeface="Mada"/>
                      </a:endParaRPr>
                    </a:p>
                    <a:p>
                      <a:pPr indent="-142875" lvl="0" marL="269999" rtl="0" algn="l">
                        <a:lnSpc>
                          <a:spcPct val="125000"/>
                        </a:lnSpc>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Procedure:</a:t>
                      </a:r>
                      <a:endParaRPr sz="900">
                        <a:solidFill>
                          <a:srgbClr val="6AA84F"/>
                        </a:solidFill>
                        <a:latin typeface="Mada"/>
                        <a:ea typeface="Mada"/>
                        <a:cs typeface="Mada"/>
                        <a:sym typeface="Mada"/>
                      </a:endParaRPr>
                    </a:p>
                    <a:p>
                      <a:pPr indent="-142875" lvl="0" marL="450000" rtl="0" algn="l">
                        <a:lnSpc>
                          <a:spcPct val="125000"/>
                        </a:lnSpc>
                        <a:spcBef>
                          <a:spcPts val="0"/>
                        </a:spcBef>
                        <a:spcAft>
                          <a:spcPts val="0"/>
                        </a:spcAft>
                        <a:buClr>
                          <a:srgbClr val="000000"/>
                        </a:buClr>
                        <a:buSzPts val="900"/>
                        <a:buFont typeface="Mada"/>
                        <a:buChar char="○"/>
                      </a:pPr>
                      <a:r>
                        <a:rPr b="1" lang="en-GB" sz="900">
                          <a:latin typeface="Mada"/>
                          <a:ea typeface="Mada"/>
                          <a:cs typeface="Mada"/>
                          <a:sym typeface="Mada"/>
                        </a:rPr>
                        <a:t>Ureteral reimplantation </a:t>
                      </a:r>
                      <a:endParaRPr b="1" sz="900">
                        <a:latin typeface="Mada"/>
                        <a:ea typeface="Mada"/>
                        <a:cs typeface="Mada"/>
                        <a:sym typeface="Mada"/>
                      </a:endParaRPr>
                    </a:p>
                    <a:p>
                      <a:pPr indent="-142875" lvl="0" marL="450000" rtl="0" algn="l">
                        <a:lnSpc>
                          <a:spcPct val="125000"/>
                        </a:lnSpc>
                        <a:spcBef>
                          <a:spcPts val="0"/>
                        </a:spcBef>
                        <a:spcAft>
                          <a:spcPts val="0"/>
                        </a:spcAft>
                        <a:buClr>
                          <a:srgbClr val="000000"/>
                        </a:buClr>
                        <a:buSzPts val="900"/>
                        <a:buFont typeface="Mada"/>
                        <a:buChar char="○"/>
                      </a:pPr>
                      <a:r>
                        <a:rPr b="1" lang="en-GB" sz="900">
                          <a:latin typeface="Mada"/>
                          <a:ea typeface="Mada"/>
                          <a:cs typeface="Mada"/>
                          <a:sym typeface="Mada"/>
                        </a:rPr>
                        <a:t>Endoscopic treatment</a:t>
                      </a:r>
                      <a:endParaRPr b="1" sz="9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graphicFrame>
        <p:nvGraphicFramePr>
          <p:cNvPr id="839" name="Google Shape;839;p30"/>
          <p:cNvGraphicFramePr/>
          <p:nvPr/>
        </p:nvGraphicFramePr>
        <p:xfrm>
          <a:off x="179282" y="8921827"/>
          <a:ext cx="3000000" cy="3000000"/>
        </p:xfrm>
        <a:graphic>
          <a:graphicData uri="http://schemas.openxmlformats.org/drawingml/2006/table">
            <a:tbl>
              <a:tblPr>
                <a:noFill/>
                <a:tableStyleId>{A11C02B6-9CA5-425C-9376-695E76F1CBDA}</a:tableStyleId>
              </a:tblPr>
              <a:tblGrid>
                <a:gridCol w="828000"/>
                <a:gridCol w="1370550"/>
                <a:gridCol w="1561150"/>
                <a:gridCol w="1724575"/>
                <a:gridCol w="1746700"/>
              </a:tblGrid>
              <a:tr h="1278950">
                <a:tc>
                  <a:txBody>
                    <a:bodyPr/>
                    <a:lstStyle/>
                    <a:p>
                      <a:pPr indent="0" lvl="0" marL="0" rtl="0" algn="ctr">
                        <a:spcBef>
                          <a:spcPts val="0"/>
                        </a:spcBef>
                        <a:spcAft>
                          <a:spcPts val="0"/>
                        </a:spcAft>
                        <a:buNone/>
                      </a:pPr>
                      <a:r>
                        <a:rPr b="1" lang="en-GB" sz="900">
                          <a:solidFill>
                            <a:srgbClr val="006D77"/>
                          </a:solidFill>
                          <a:latin typeface="Lora"/>
                          <a:ea typeface="Lora"/>
                          <a:cs typeface="Lora"/>
                          <a:sym typeface="Lora"/>
                        </a:rPr>
                        <a:t>Ureterocele</a:t>
                      </a:r>
                      <a:endParaRPr b="1" sz="9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Antenatal US</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Urine retention</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Calculus formation</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Infection</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US: the best modality</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MCUG: confirmation</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42875" lvl="0" marL="269999" rtl="0" algn="l">
                        <a:lnSpc>
                          <a:spcPct val="125000"/>
                        </a:lnSpc>
                        <a:spcBef>
                          <a:spcPts val="0"/>
                        </a:spcBef>
                        <a:spcAft>
                          <a:spcPts val="0"/>
                        </a:spcAft>
                        <a:buClr>
                          <a:srgbClr val="000000"/>
                        </a:buClr>
                        <a:buSzPts val="900"/>
                        <a:buFont typeface="Mada"/>
                        <a:buChar char="●"/>
                      </a:pPr>
                      <a:r>
                        <a:rPr lang="en-GB" sz="900">
                          <a:latin typeface="Mada"/>
                          <a:ea typeface="Mada"/>
                          <a:cs typeface="Mada"/>
                          <a:sym typeface="Mada"/>
                        </a:rPr>
                        <a:t>Endoscopic incision of ureterocele: not indicated if there’s no back pressure </a:t>
                      </a:r>
                      <a:endParaRPr b="1" sz="9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p31"/>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31"/>
          <p:cNvSpPr txBox="1"/>
          <p:nvPr/>
        </p:nvSpPr>
        <p:spPr>
          <a:xfrm>
            <a:off x="1061300" y="1606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Summary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846" name="Google Shape;846;p31"/>
          <p:cNvCxnSpPr/>
          <p:nvPr/>
        </p:nvCxnSpPr>
        <p:spPr>
          <a:xfrm>
            <a:off x="2458075" y="677550"/>
            <a:ext cx="2880000" cy="3900"/>
          </a:xfrm>
          <a:prstGeom prst="straightConnector1">
            <a:avLst/>
          </a:prstGeom>
          <a:noFill/>
          <a:ln cap="flat" cmpd="sng" w="19050">
            <a:solidFill>
              <a:srgbClr val="83C5BE"/>
            </a:solidFill>
            <a:prstDash val="solid"/>
            <a:round/>
            <a:headEnd len="med" w="med" type="oval"/>
            <a:tailEnd len="med" w="med" type="oval"/>
          </a:ln>
        </p:spPr>
      </p:cxnSp>
      <p:graphicFrame>
        <p:nvGraphicFramePr>
          <p:cNvPr id="847" name="Google Shape;847;p31"/>
          <p:cNvGraphicFramePr/>
          <p:nvPr/>
        </p:nvGraphicFramePr>
        <p:xfrm>
          <a:off x="179281" y="1176225"/>
          <a:ext cx="3000000" cy="3000000"/>
        </p:xfrm>
        <a:graphic>
          <a:graphicData uri="http://schemas.openxmlformats.org/drawingml/2006/table">
            <a:tbl>
              <a:tblPr>
                <a:noFill/>
                <a:tableStyleId>{A11C02B6-9CA5-425C-9376-695E76F1CBDA}</a:tableStyleId>
              </a:tblPr>
              <a:tblGrid>
                <a:gridCol w="828000"/>
                <a:gridCol w="1370550"/>
                <a:gridCol w="1561150"/>
                <a:gridCol w="1724575"/>
                <a:gridCol w="1746700"/>
              </a:tblGrid>
              <a:tr h="476575">
                <a:tc>
                  <a:txBody>
                    <a:bodyPr/>
                    <a:lstStyle/>
                    <a:p>
                      <a:pPr indent="0" lvl="0" marL="0" rtl="0" algn="ctr">
                        <a:spcBef>
                          <a:spcPts val="0"/>
                        </a:spcBef>
                        <a:spcAft>
                          <a:spcPts val="0"/>
                        </a:spcAft>
                        <a:buNone/>
                      </a:pPr>
                      <a:r>
                        <a:t/>
                      </a:r>
                      <a:endParaRPr sz="1100">
                        <a:solidFill>
                          <a:srgbClr val="006D77"/>
                        </a:solidFill>
                        <a:latin typeface="Mada"/>
                        <a:ea typeface="Mada"/>
                        <a:cs typeface="Mada"/>
                        <a:sym typeface="Mada"/>
                      </a:endParaRPr>
                    </a:p>
                  </a:txBody>
                  <a:tcPr marT="91425" marB="91425" marR="91425" marL="91425" anchor="ctr">
                    <a:lnL cap="flat" cmpd="sng" w="9525">
                      <a:solidFill>
                        <a:srgbClr val="FFFFFF"/>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b="1" lang="en-GB" sz="1200">
                          <a:solidFill>
                            <a:srgbClr val="E29578"/>
                          </a:solidFill>
                          <a:latin typeface="Lora"/>
                          <a:ea typeface="Lora"/>
                          <a:cs typeface="Lora"/>
                          <a:sym typeface="Lora"/>
                        </a:rPr>
                        <a:t>Presentation</a:t>
                      </a:r>
                      <a:endParaRPr b="1" sz="1200">
                        <a:solidFill>
                          <a:srgbClr val="E29578"/>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sz="1200">
                          <a:solidFill>
                            <a:srgbClr val="E29578"/>
                          </a:solidFill>
                          <a:latin typeface="Lora"/>
                          <a:ea typeface="Lora"/>
                          <a:cs typeface="Lora"/>
                          <a:sym typeface="Lora"/>
                        </a:rPr>
                        <a:t>Association</a:t>
                      </a:r>
                      <a:endParaRPr b="1" sz="1200">
                        <a:solidFill>
                          <a:srgbClr val="E29578"/>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sz="1200">
                          <a:solidFill>
                            <a:srgbClr val="E29578"/>
                          </a:solidFill>
                          <a:latin typeface="Lora"/>
                          <a:ea typeface="Lora"/>
                          <a:cs typeface="Lora"/>
                          <a:sym typeface="Lora"/>
                        </a:rPr>
                        <a:t>Diagnosis</a:t>
                      </a:r>
                      <a:endParaRPr b="1" sz="1200">
                        <a:solidFill>
                          <a:srgbClr val="E29578"/>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sz="1300">
                          <a:solidFill>
                            <a:srgbClr val="E29578"/>
                          </a:solidFill>
                          <a:latin typeface="Lora"/>
                          <a:ea typeface="Lora"/>
                          <a:cs typeface="Lora"/>
                          <a:sym typeface="Lora"/>
                        </a:rPr>
                        <a:t>Management </a:t>
                      </a:r>
                      <a:endParaRPr b="1" sz="1300">
                        <a:solidFill>
                          <a:srgbClr val="E29578"/>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r>
            </a:tbl>
          </a:graphicData>
        </a:graphic>
      </p:graphicFrame>
      <p:graphicFrame>
        <p:nvGraphicFramePr>
          <p:cNvPr id="848" name="Google Shape;848;p31"/>
          <p:cNvGraphicFramePr/>
          <p:nvPr/>
        </p:nvGraphicFramePr>
        <p:xfrm>
          <a:off x="179282" y="1652800"/>
          <a:ext cx="3000000" cy="3000000"/>
        </p:xfrm>
        <a:graphic>
          <a:graphicData uri="http://schemas.openxmlformats.org/drawingml/2006/table">
            <a:tbl>
              <a:tblPr>
                <a:noFill/>
                <a:tableStyleId>{A11C02B6-9CA5-425C-9376-695E76F1CBDA}</a:tableStyleId>
              </a:tblPr>
              <a:tblGrid>
                <a:gridCol w="828000"/>
                <a:gridCol w="1370550"/>
                <a:gridCol w="1561150"/>
                <a:gridCol w="1724575"/>
                <a:gridCol w="1746700"/>
              </a:tblGrid>
              <a:tr h="1608550">
                <a:tc>
                  <a:txBody>
                    <a:bodyPr/>
                    <a:lstStyle/>
                    <a:p>
                      <a:pPr indent="0" lvl="0" marL="0" rtl="0" algn="ctr">
                        <a:spcBef>
                          <a:spcPts val="0"/>
                        </a:spcBef>
                        <a:spcAft>
                          <a:spcPts val="0"/>
                        </a:spcAft>
                        <a:buNone/>
                      </a:pPr>
                      <a:r>
                        <a:rPr b="1" lang="en-GB" sz="900">
                          <a:solidFill>
                            <a:srgbClr val="006D77"/>
                          </a:solidFill>
                          <a:latin typeface="Lora"/>
                          <a:ea typeface="Lora"/>
                          <a:cs typeface="Lora"/>
                          <a:sym typeface="Lora"/>
                        </a:rPr>
                        <a:t>Ureter duplication</a:t>
                      </a:r>
                      <a:endParaRPr b="1" sz="9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ctr">
                        <a:spcBef>
                          <a:spcPts val="0"/>
                        </a:spcBef>
                        <a:spcAft>
                          <a:spcPts val="0"/>
                        </a:spcAft>
                        <a:buNone/>
                      </a:pP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49225" lvl="0" marL="26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Associated with:</a:t>
                      </a:r>
                      <a:endParaRPr sz="1000">
                        <a:solidFill>
                          <a:srgbClr val="6AA84F"/>
                        </a:solidFill>
                        <a:latin typeface="Mada"/>
                        <a:ea typeface="Mada"/>
                        <a:cs typeface="Mada"/>
                        <a:sym typeface="Mada"/>
                      </a:endParaRPr>
                    </a:p>
                    <a:p>
                      <a:pPr indent="-158750" lvl="0" marL="450000"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Reflux 43 % </a:t>
                      </a:r>
                      <a:endParaRPr sz="1000">
                        <a:solidFill>
                          <a:schemeClr val="dk1"/>
                        </a:solidFill>
                        <a:latin typeface="Mada"/>
                        <a:ea typeface="Mada"/>
                        <a:cs typeface="Mada"/>
                        <a:sym typeface="Mada"/>
                      </a:endParaRPr>
                    </a:p>
                    <a:p>
                      <a:pPr indent="-158750" lvl="0" marL="450000"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Renal dilatation 29%</a:t>
                      </a:r>
                      <a:endParaRPr sz="1000">
                        <a:solidFill>
                          <a:schemeClr val="dk1"/>
                        </a:solidFill>
                        <a:latin typeface="Mada"/>
                        <a:ea typeface="Mada"/>
                        <a:cs typeface="Mada"/>
                        <a:sym typeface="Mada"/>
                      </a:endParaRPr>
                    </a:p>
                    <a:p>
                      <a:pPr indent="-158750" lvl="0" marL="450000"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Ectopic insertion 3%</a:t>
                      </a:r>
                      <a:endParaRPr sz="1000">
                        <a:solidFill>
                          <a:schemeClr val="dk1"/>
                        </a:solidFill>
                        <a:latin typeface="Mada"/>
                        <a:ea typeface="Mada"/>
                        <a:cs typeface="Mada"/>
                        <a:sym typeface="Mada"/>
                      </a:endParaRPr>
                    </a:p>
                    <a:p>
                      <a:pPr indent="-158750" lvl="0" marL="450000"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Ureterocele</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900">
                          <a:solidFill>
                            <a:schemeClr val="dk1"/>
                          </a:solidFill>
                          <a:latin typeface="Mada"/>
                          <a:ea typeface="Mada"/>
                          <a:cs typeface="Mada"/>
                          <a:sym typeface="Mada"/>
                        </a:rPr>
                        <a:t>-</a:t>
                      </a:r>
                      <a:endParaRPr sz="9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1608550">
                <a:tc>
                  <a:txBody>
                    <a:bodyPr/>
                    <a:lstStyle/>
                    <a:p>
                      <a:pPr indent="0" lvl="0" marL="0" rtl="0" algn="ctr">
                        <a:spcBef>
                          <a:spcPts val="0"/>
                        </a:spcBef>
                        <a:spcAft>
                          <a:spcPts val="0"/>
                        </a:spcAft>
                        <a:buNone/>
                      </a:pPr>
                      <a:r>
                        <a:rPr b="1" lang="en-GB" sz="1000">
                          <a:solidFill>
                            <a:srgbClr val="006D77"/>
                          </a:solidFill>
                          <a:latin typeface="Lora"/>
                          <a:ea typeface="Lora"/>
                          <a:cs typeface="Lora"/>
                          <a:sym typeface="Lora"/>
                        </a:rPr>
                        <a:t>Ectopic ureter</a:t>
                      </a:r>
                      <a:endParaRPr b="1" sz="10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149225" lvl="0" marL="26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Recurrent infections of “all the pathway,</a:t>
                      </a:r>
                      <a:endParaRPr sz="1000">
                        <a:latin typeface="Mada"/>
                        <a:ea typeface="Mada"/>
                        <a:cs typeface="Mada"/>
                        <a:sym typeface="Mada"/>
                      </a:endParaRPr>
                    </a:p>
                    <a:p>
                      <a:pPr indent="-149225" lvl="0" marL="26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classic symptom in female is </a:t>
                      </a:r>
                      <a:r>
                        <a:rPr b="1" lang="en-GB" sz="1000">
                          <a:latin typeface="Mada"/>
                          <a:ea typeface="Mada"/>
                          <a:cs typeface="Mada"/>
                          <a:sym typeface="Mada"/>
                        </a:rPr>
                        <a:t>continuous wetting</a:t>
                      </a:r>
                      <a:endParaRPr b="1" sz="1000">
                        <a:solidFill>
                          <a:srgbClr val="CC0000"/>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42875" lvl="0" marL="269999" rtl="0" algn="l">
                        <a:lnSpc>
                          <a:spcPct val="125000"/>
                        </a:lnSpc>
                        <a:spcBef>
                          <a:spcPts val="0"/>
                        </a:spcBef>
                        <a:spcAft>
                          <a:spcPts val="0"/>
                        </a:spcAft>
                        <a:buClr>
                          <a:srgbClr val="000000"/>
                        </a:buClr>
                        <a:buSzPts val="900"/>
                        <a:buFont typeface="Mada"/>
                        <a:buChar char="●"/>
                      </a:pPr>
                      <a:r>
                        <a:rPr b="1" lang="en-GB" sz="900">
                          <a:latin typeface="Mada"/>
                          <a:ea typeface="Mada"/>
                          <a:cs typeface="Mada"/>
                          <a:sym typeface="Mada"/>
                        </a:rPr>
                        <a:t>reimplantation in the bladder</a:t>
                      </a:r>
                      <a:endParaRPr sz="9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1002300">
                <a:tc>
                  <a:txBody>
                    <a:bodyPr/>
                    <a:lstStyle/>
                    <a:p>
                      <a:pPr indent="0" lvl="0" marL="0" rtl="0" algn="ctr">
                        <a:spcBef>
                          <a:spcPts val="0"/>
                        </a:spcBef>
                        <a:spcAft>
                          <a:spcPts val="0"/>
                        </a:spcAft>
                        <a:buNone/>
                      </a:pPr>
                      <a:r>
                        <a:rPr b="1" lang="en-GB" sz="1000">
                          <a:solidFill>
                            <a:srgbClr val="006D77"/>
                          </a:solidFill>
                          <a:latin typeface="Lora"/>
                          <a:ea typeface="Lora"/>
                          <a:cs typeface="Lora"/>
                          <a:sym typeface="Lora"/>
                        </a:rPr>
                        <a:t>Bladder exstrophy</a:t>
                      </a:r>
                      <a:endParaRPr b="1" sz="10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149225" lvl="0" marL="26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Emergency </a:t>
                      </a:r>
                      <a:endParaRPr sz="1000">
                        <a:latin typeface="Mada"/>
                        <a:ea typeface="Mada"/>
                        <a:cs typeface="Mada"/>
                        <a:sym typeface="Mada"/>
                      </a:endParaRPr>
                    </a:p>
                    <a:p>
                      <a:pPr indent="-149225" lvl="0" marL="26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coverings above bladder will be absent</a:t>
                      </a:r>
                      <a:endParaRPr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49225" lvl="0" marL="26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Usually presents as complex with </a:t>
                      </a:r>
                      <a:r>
                        <a:rPr lang="en-GB" sz="1000" u="sng">
                          <a:solidFill>
                            <a:schemeClr val="dk1"/>
                          </a:solidFill>
                          <a:latin typeface="Mada"/>
                          <a:ea typeface="Mada"/>
                          <a:cs typeface="Mada"/>
                          <a:sym typeface="Mada"/>
                        </a:rPr>
                        <a:t>epispadias.</a:t>
                      </a:r>
                      <a:endParaRPr sz="1000"/>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900">
                          <a:solidFill>
                            <a:schemeClr val="dk1"/>
                          </a:solidFill>
                          <a:latin typeface="Mada"/>
                          <a:ea typeface="Mada"/>
                          <a:cs typeface="Mada"/>
                          <a:sym typeface="Mada"/>
                        </a:rPr>
                        <a:t>-</a:t>
                      </a:r>
                      <a:endParaRPr b="1" sz="9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1204375">
                <a:tc>
                  <a:txBody>
                    <a:bodyPr/>
                    <a:lstStyle/>
                    <a:p>
                      <a:pPr indent="0" lvl="0" marL="0" rtl="0" algn="ctr">
                        <a:spcBef>
                          <a:spcPts val="0"/>
                        </a:spcBef>
                        <a:spcAft>
                          <a:spcPts val="0"/>
                        </a:spcAft>
                        <a:buNone/>
                      </a:pPr>
                      <a:r>
                        <a:rPr b="1" lang="en-GB" sz="1000">
                          <a:solidFill>
                            <a:srgbClr val="006D77"/>
                          </a:solidFill>
                          <a:latin typeface="Lora"/>
                          <a:ea typeface="Lora"/>
                          <a:cs typeface="Lora"/>
                          <a:sym typeface="Lora"/>
                        </a:rPr>
                        <a:t>Cloacal exstrophy</a:t>
                      </a:r>
                      <a:endParaRPr b="1" sz="10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149225" lvl="0" marL="26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Emergency </a:t>
                      </a:r>
                      <a:endParaRPr sz="1000">
                        <a:latin typeface="Mada"/>
                        <a:ea typeface="Mada"/>
                        <a:cs typeface="Mada"/>
                        <a:sym typeface="Mada"/>
                      </a:endParaRPr>
                    </a:p>
                    <a:p>
                      <a:pPr indent="-149225" lvl="0" marL="26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GI is involved</a:t>
                      </a:r>
                      <a:endParaRPr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49225" lvl="0" marL="26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O</a:t>
                      </a:r>
                      <a:r>
                        <a:rPr lang="en-GB" sz="1000">
                          <a:solidFill>
                            <a:srgbClr val="1F1E27"/>
                          </a:solidFill>
                          <a:latin typeface="Mada"/>
                          <a:ea typeface="Mada"/>
                          <a:cs typeface="Mada"/>
                          <a:sym typeface="Mada"/>
                        </a:rPr>
                        <a:t>mphalocele </a:t>
                      </a:r>
                      <a:endParaRPr sz="1000">
                        <a:latin typeface="Mada"/>
                        <a:ea typeface="Mada"/>
                        <a:cs typeface="Mada"/>
                        <a:sym typeface="Mada"/>
                      </a:endParaRPr>
                    </a:p>
                    <a:p>
                      <a:pPr indent="-149225" lvl="0" marL="26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Gastrointestinal</a:t>
                      </a:r>
                      <a:r>
                        <a:rPr lang="en-GB" sz="1000">
                          <a:solidFill>
                            <a:srgbClr val="1F1E27"/>
                          </a:solidFill>
                          <a:latin typeface="Mada"/>
                          <a:ea typeface="Mada"/>
                          <a:cs typeface="Mada"/>
                          <a:sym typeface="Mada"/>
                        </a:rPr>
                        <a:t> anomalies</a:t>
                      </a:r>
                      <a:endParaRPr sz="1000">
                        <a:solidFill>
                          <a:srgbClr val="1F1E27"/>
                        </a:solidFill>
                        <a:latin typeface="Mada"/>
                        <a:ea typeface="Mada"/>
                        <a:cs typeface="Mada"/>
                        <a:sym typeface="Mada"/>
                      </a:endParaRPr>
                    </a:p>
                    <a:p>
                      <a:pPr indent="-149225" lvl="0" marL="269999" rtl="0" algn="l">
                        <a:lnSpc>
                          <a:spcPct val="125000"/>
                        </a:lnSpc>
                        <a:spcBef>
                          <a:spcPts val="0"/>
                        </a:spcBef>
                        <a:spcAft>
                          <a:spcPts val="0"/>
                        </a:spcAft>
                        <a:buClr>
                          <a:srgbClr val="1F1E27"/>
                        </a:buClr>
                        <a:buSzPts val="1000"/>
                        <a:buFont typeface="Mada"/>
                        <a:buChar char="●"/>
                      </a:pPr>
                      <a:r>
                        <a:rPr lang="en-GB" sz="1000">
                          <a:solidFill>
                            <a:srgbClr val="1F1E27"/>
                          </a:solidFill>
                          <a:latin typeface="Mada"/>
                          <a:ea typeface="Mada"/>
                          <a:cs typeface="Mada"/>
                          <a:sym typeface="Mada"/>
                        </a:rPr>
                        <a:t>Genitourinary anomalies</a:t>
                      </a:r>
                      <a:endParaRPr sz="1000">
                        <a:solidFill>
                          <a:srgbClr val="1F1E27"/>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900">
                          <a:solidFill>
                            <a:schemeClr val="dk1"/>
                          </a:solidFill>
                          <a:latin typeface="Mada"/>
                          <a:ea typeface="Mada"/>
                          <a:cs typeface="Mada"/>
                          <a:sym typeface="Mada"/>
                        </a:rPr>
                        <a:t>-</a:t>
                      </a:r>
                      <a:endParaRPr sz="9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012700">
                <a:tc>
                  <a:txBody>
                    <a:bodyPr/>
                    <a:lstStyle/>
                    <a:p>
                      <a:pPr indent="0" lvl="0" marL="0" rtl="0" algn="ctr">
                        <a:spcBef>
                          <a:spcPts val="0"/>
                        </a:spcBef>
                        <a:spcAft>
                          <a:spcPts val="0"/>
                        </a:spcAft>
                        <a:buNone/>
                      </a:pPr>
                      <a:r>
                        <a:rPr b="1" lang="en-GB" sz="700">
                          <a:solidFill>
                            <a:srgbClr val="006D77"/>
                          </a:solidFill>
                          <a:latin typeface="Lora"/>
                          <a:ea typeface="Lora"/>
                          <a:cs typeface="Lora"/>
                          <a:sym typeface="Lora"/>
                        </a:rPr>
                        <a:t>Urachal abnormalities</a:t>
                      </a:r>
                      <a:endParaRPr b="1" sz="7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149225" lvl="0" marL="26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Usually detected postnatally due to </a:t>
                      </a:r>
                      <a:r>
                        <a:rPr b="1" lang="en-GB" sz="1000">
                          <a:latin typeface="Mada"/>
                          <a:ea typeface="Mada"/>
                          <a:cs typeface="Mada"/>
                          <a:sym typeface="Mada"/>
                        </a:rPr>
                        <a:t>umbilical drainage </a:t>
                      </a:r>
                      <a:r>
                        <a:rPr lang="en-GB" sz="1000">
                          <a:latin typeface="Mada"/>
                          <a:ea typeface="Mada"/>
                          <a:cs typeface="Mada"/>
                          <a:sym typeface="Mada"/>
                        </a:rPr>
                        <a:t>mother complain of wet umbilicus</a:t>
                      </a:r>
                      <a:endParaRPr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49225" lvl="0" marL="26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ultrasound</a:t>
                      </a:r>
                      <a:endParaRPr sz="1000">
                        <a:solidFill>
                          <a:schemeClr val="dk1"/>
                        </a:solidFill>
                        <a:latin typeface="Mada"/>
                        <a:ea typeface="Mada"/>
                        <a:cs typeface="Mada"/>
                        <a:sym typeface="Mada"/>
                      </a:endParaRPr>
                    </a:p>
                    <a:p>
                      <a:pPr indent="-149225" lvl="0" marL="26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CT</a:t>
                      </a:r>
                      <a:endParaRPr sz="1000">
                        <a:solidFill>
                          <a:schemeClr val="dk1"/>
                        </a:solidFill>
                        <a:latin typeface="Mada"/>
                        <a:ea typeface="Mada"/>
                        <a:cs typeface="Mada"/>
                        <a:sym typeface="Mada"/>
                      </a:endParaRPr>
                    </a:p>
                    <a:p>
                      <a:pPr indent="-149225" lvl="0" marL="26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VCUG</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52400" lvl="0" marL="179999" rtl="0" algn="l">
                        <a:lnSpc>
                          <a:spcPct val="125000"/>
                        </a:lnSpc>
                        <a:spcBef>
                          <a:spcPts val="0"/>
                        </a:spcBef>
                        <a:spcAft>
                          <a:spcPts val="0"/>
                        </a:spcAft>
                        <a:buClr>
                          <a:srgbClr val="000000"/>
                        </a:buClr>
                        <a:buSzPts val="900"/>
                        <a:buFont typeface="Mada"/>
                        <a:buChar char="●"/>
                      </a:pPr>
                      <a:r>
                        <a:rPr lang="en-GB" sz="900">
                          <a:latin typeface="Mada"/>
                          <a:ea typeface="Mada"/>
                          <a:cs typeface="Mada"/>
                          <a:sym typeface="Mada"/>
                        </a:rPr>
                        <a:t>Asymptomatic patients:</a:t>
                      </a:r>
                      <a:r>
                        <a:rPr b="1" lang="en-GB" sz="900">
                          <a:latin typeface="Mada"/>
                          <a:ea typeface="Mada"/>
                          <a:cs typeface="Mada"/>
                          <a:sym typeface="Mada"/>
                        </a:rPr>
                        <a:t> conservative</a:t>
                      </a:r>
                      <a:endParaRPr b="1" sz="900">
                        <a:latin typeface="Mada"/>
                        <a:ea typeface="Mada"/>
                        <a:cs typeface="Mada"/>
                        <a:sym typeface="Mada"/>
                      </a:endParaRPr>
                    </a:p>
                    <a:p>
                      <a:pPr indent="-152400" lvl="0" marL="179999" rtl="0" algn="l">
                        <a:lnSpc>
                          <a:spcPct val="125000"/>
                        </a:lnSpc>
                        <a:spcBef>
                          <a:spcPts val="0"/>
                        </a:spcBef>
                        <a:spcAft>
                          <a:spcPts val="0"/>
                        </a:spcAft>
                        <a:buClr>
                          <a:srgbClr val="000000"/>
                        </a:buClr>
                        <a:buSzPts val="900"/>
                        <a:buFont typeface="Mada"/>
                        <a:buChar char="●"/>
                      </a:pPr>
                      <a:r>
                        <a:rPr lang="en-GB" sz="900">
                          <a:latin typeface="Mada"/>
                          <a:ea typeface="Mada"/>
                          <a:cs typeface="Mada"/>
                          <a:sym typeface="Mada"/>
                        </a:rPr>
                        <a:t>Infected urachal remnant:</a:t>
                      </a:r>
                      <a:r>
                        <a:rPr b="1" lang="en-GB" sz="900">
                          <a:latin typeface="Mada"/>
                          <a:ea typeface="Mada"/>
                          <a:cs typeface="Mada"/>
                          <a:sym typeface="Mada"/>
                        </a:rPr>
                        <a:t> drainage and antibiotics</a:t>
                      </a:r>
                      <a:r>
                        <a:rPr lang="en-GB" sz="900">
                          <a:latin typeface="Mada"/>
                          <a:ea typeface="Mada"/>
                          <a:cs typeface="Mada"/>
                          <a:sym typeface="Mada"/>
                        </a:rPr>
                        <a:t>, followed by </a:t>
                      </a:r>
                      <a:r>
                        <a:rPr b="1" lang="en-GB" sz="900">
                          <a:latin typeface="Mada"/>
                          <a:ea typeface="Mada"/>
                          <a:cs typeface="Mada"/>
                          <a:sym typeface="Mada"/>
                        </a:rPr>
                        <a:t>surgical excision</a:t>
                      </a:r>
                      <a:endParaRPr b="1" sz="900">
                        <a:latin typeface="Mada"/>
                        <a:ea typeface="Mada"/>
                        <a:cs typeface="Mada"/>
                        <a:sym typeface="Mada"/>
                      </a:endParaRPr>
                    </a:p>
                    <a:p>
                      <a:pPr indent="-152400" lvl="0" marL="179999" rtl="0" algn="l">
                        <a:lnSpc>
                          <a:spcPct val="125000"/>
                        </a:lnSpc>
                        <a:spcBef>
                          <a:spcPts val="0"/>
                        </a:spcBef>
                        <a:spcAft>
                          <a:spcPts val="0"/>
                        </a:spcAft>
                        <a:buClr>
                          <a:srgbClr val="000000"/>
                        </a:buClr>
                        <a:buSzPts val="900"/>
                        <a:buFont typeface="Mada"/>
                        <a:buChar char="●"/>
                      </a:pPr>
                      <a:r>
                        <a:rPr lang="en-GB" sz="900">
                          <a:latin typeface="Mada"/>
                          <a:ea typeface="Mada"/>
                          <a:cs typeface="Mada"/>
                          <a:sym typeface="Mada"/>
                        </a:rPr>
                        <a:t>Non-resolved urachal remnants: should be </a:t>
                      </a:r>
                      <a:r>
                        <a:rPr b="1" lang="en-GB" sz="900">
                          <a:latin typeface="Mada"/>
                          <a:ea typeface="Mada"/>
                          <a:cs typeface="Mada"/>
                          <a:sym typeface="Mada"/>
                        </a:rPr>
                        <a:t>excised</a:t>
                      </a:r>
                      <a:r>
                        <a:rPr lang="en-GB" sz="900">
                          <a:latin typeface="Mada"/>
                          <a:ea typeface="Mada"/>
                          <a:cs typeface="Mada"/>
                          <a:sym typeface="Mada"/>
                        </a:rPr>
                        <a:t> due to the increased risk of later </a:t>
                      </a:r>
                      <a:r>
                        <a:rPr b="1" lang="en-GB" sz="900">
                          <a:latin typeface="Mada"/>
                          <a:ea typeface="Mada"/>
                          <a:cs typeface="Mada"/>
                          <a:sym typeface="Mada"/>
                        </a:rPr>
                        <a:t>adenocarcinoma</a:t>
                      </a:r>
                      <a:endParaRPr sz="9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graphicFrame>
        <p:nvGraphicFramePr>
          <p:cNvPr id="849" name="Google Shape;849;p31"/>
          <p:cNvGraphicFramePr/>
          <p:nvPr/>
        </p:nvGraphicFramePr>
        <p:xfrm>
          <a:off x="179282" y="9089268"/>
          <a:ext cx="3000000" cy="3000000"/>
        </p:xfrm>
        <a:graphic>
          <a:graphicData uri="http://schemas.openxmlformats.org/drawingml/2006/table">
            <a:tbl>
              <a:tblPr>
                <a:noFill/>
                <a:tableStyleId>{A11C02B6-9CA5-425C-9376-695E76F1CBDA}</a:tableStyleId>
              </a:tblPr>
              <a:tblGrid>
                <a:gridCol w="828000"/>
                <a:gridCol w="1370550"/>
                <a:gridCol w="1561150"/>
                <a:gridCol w="1724575"/>
                <a:gridCol w="1746700"/>
              </a:tblGrid>
              <a:tr h="1199800">
                <a:tc>
                  <a:txBody>
                    <a:bodyPr/>
                    <a:lstStyle/>
                    <a:p>
                      <a:pPr indent="0" lvl="0" marL="0" rtl="0" algn="ctr">
                        <a:spcBef>
                          <a:spcPts val="0"/>
                        </a:spcBef>
                        <a:spcAft>
                          <a:spcPts val="0"/>
                        </a:spcAft>
                        <a:buNone/>
                      </a:pPr>
                      <a:r>
                        <a:rPr b="1" lang="en-GB" sz="700">
                          <a:solidFill>
                            <a:srgbClr val="006D77"/>
                          </a:solidFill>
                          <a:latin typeface="Lora"/>
                          <a:ea typeface="Lora"/>
                          <a:cs typeface="Lora"/>
                          <a:sym typeface="Lora"/>
                        </a:rPr>
                        <a:t>Bladder diverticulum</a:t>
                      </a:r>
                      <a:endParaRPr b="1" sz="7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ctr">
                        <a:spcBef>
                          <a:spcPts val="0"/>
                        </a:spcBef>
                        <a:spcAft>
                          <a:spcPts val="0"/>
                        </a:spcAft>
                        <a:buNone/>
                      </a:pP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49225" lvl="0" marL="26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conjunction </a:t>
                      </a:r>
                      <a:endParaRPr sz="1000">
                        <a:solidFill>
                          <a:schemeClr val="dk1"/>
                        </a:solidFill>
                        <a:latin typeface="Mada"/>
                        <a:ea typeface="Mada"/>
                        <a:cs typeface="Mada"/>
                        <a:sym typeface="Mada"/>
                      </a:endParaRPr>
                    </a:p>
                    <a:p>
                      <a:pPr indent="-149225" lvl="0" marL="26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VUR</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49225" lvl="0" marL="26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prenatal ultrasound</a:t>
                      </a:r>
                      <a:endParaRPr sz="1000">
                        <a:solidFill>
                          <a:schemeClr val="dk1"/>
                        </a:solidFill>
                        <a:latin typeface="Mada"/>
                        <a:ea typeface="Mada"/>
                        <a:cs typeface="Mada"/>
                        <a:sym typeface="Mada"/>
                      </a:endParaRPr>
                    </a:p>
                    <a:p>
                      <a:pPr indent="-149225" lvl="0" marL="26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VCUG: gold standard</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42875" lvl="0" marL="269999" rtl="0" algn="l">
                        <a:lnSpc>
                          <a:spcPct val="125000"/>
                        </a:lnSpc>
                        <a:spcBef>
                          <a:spcPts val="0"/>
                        </a:spcBef>
                        <a:spcAft>
                          <a:spcPts val="0"/>
                        </a:spcAft>
                        <a:buClr>
                          <a:srgbClr val="000000"/>
                        </a:buClr>
                        <a:buSzPts val="900"/>
                        <a:buFont typeface="Mada"/>
                        <a:buChar char="●"/>
                      </a:pPr>
                      <a:r>
                        <a:rPr lang="en-GB" sz="900">
                          <a:latin typeface="Mada"/>
                          <a:ea typeface="Mada"/>
                          <a:cs typeface="Mada"/>
                          <a:sym typeface="Mada"/>
                        </a:rPr>
                        <a:t>We don’t treat unless it’s Symptomatic diverticula, </a:t>
                      </a:r>
                      <a:endParaRPr sz="900">
                        <a:latin typeface="Mada"/>
                        <a:ea typeface="Mada"/>
                        <a:cs typeface="Mada"/>
                        <a:sym typeface="Mada"/>
                      </a:endParaRPr>
                    </a:p>
                    <a:p>
                      <a:pPr indent="-142875" lvl="0" marL="269999" rtl="0" algn="l">
                        <a:lnSpc>
                          <a:spcPct val="125000"/>
                        </a:lnSpc>
                        <a:spcBef>
                          <a:spcPts val="0"/>
                        </a:spcBef>
                        <a:spcAft>
                          <a:spcPts val="0"/>
                        </a:spcAft>
                        <a:buClr>
                          <a:srgbClr val="000000"/>
                        </a:buClr>
                        <a:buSzPts val="900"/>
                        <a:buFont typeface="Mada"/>
                        <a:buChar char="●"/>
                      </a:pPr>
                      <a:r>
                        <a:rPr lang="en-GB" sz="900">
                          <a:latin typeface="Mada"/>
                          <a:ea typeface="Mada"/>
                          <a:cs typeface="Mada"/>
                          <a:sym typeface="Mada"/>
                        </a:rPr>
                        <a:t>in conjunction with VUR or if it’s very large should be </a:t>
                      </a:r>
                      <a:r>
                        <a:rPr b="1" lang="en-GB" sz="900">
                          <a:latin typeface="Mada"/>
                          <a:ea typeface="Mada"/>
                          <a:cs typeface="Mada"/>
                          <a:sym typeface="Mada"/>
                        </a:rPr>
                        <a:t>treated surgically</a:t>
                      </a:r>
                      <a:endParaRPr sz="9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4"/>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4"/>
          <p:cNvSpPr/>
          <p:nvPr/>
        </p:nvSpPr>
        <p:spPr>
          <a:xfrm>
            <a:off x="277388" y="1520075"/>
            <a:ext cx="7034700" cy="2178900"/>
          </a:xfrm>
          <a:prstGeom prst="roundRect">
            <a:avLst>
              <a:gd fmla="val 22613"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190500" lvl="0" marL="269999" rtl="0" algn="l">
              <a:lnSpc>
                <a:spcPct val="125000"/>
              </a:lnSpc>
              <a:spcBef>
                <a:spcPts val="0"/>
              </a:spcBef>
              <a:spcAft>
                <a:spcPts val="0"/>
              </a:spcAft>
              <a:buClr>
                <a:schemeClr val="dk1"/>
              </a:buClr>
              <a:buSzPts val="1500"/>
              <a:buFont typeface="Mada"/>
              <a:buChar char="●"/>
            </a:pPr>
            <a:r>
              <a:rPr b="1" lang="en-GB" sz="1500">
                <a:solidFill>
                  <a:srgbClr val="E06666"/>
                </a:solidFill>
                <a:latin typeface="Mada"/>
                <a:ea typeface="Mada"/>
                <a:cs typeface="Mada"/>
                <a:sym typeface="Mada"/>
              </a:rPr>
              <a:t>U</a:t>
            </a:r>
            <a:r>
              <a:rPr lang="en-GB" sz="1500">
                <a:solidFill>
                  <a:schemeClr val="dk1"/>
                </a:solidFill>
                <a:latin typeface="Mada"/>
                <a:ea typeface="Mada"/>
                <a:cs typeface="Mada"/>
                <a:sym typeface="Mada"/>
              </a:rPr>
              <a:t>reteropelvic junction obstruction (UPJO)</a:t>
            </a:r>
            <a:endParaRPr sz="1500">
              <a:solidFill>
                <a:schemeClr val="dk1"/>
              </a:solidFill>
              <a:latin typeface="Mada"/>
              <a:ea typeface="Mada"/>
              <a:cs typeface="Mada"/>
              <a:sym typeface="Mada"/>
            </a:endParaRPr>
          </a:p>
          <a:p>
            <a:pPr indent="-190500" lvl="0" marL="269999" rtl="0" algn="l">
              <a:lnSpc>
                <a:spcPct val="125000"/>
              </a:lnSpc>
              <a:spcBef>
                <a:spcPts val="0"/>
              </a:spcBef>
              <a:spcAft>
                <a:spcPts val="0"/>
              </a:spcAft>
              <a:buClr>
                <a:schemeClr val="dk1"/>
              </a:buClr>
              <a:buSzPts val="1500"/>
              <a:buFont typeface="Mada"/>
              <a:buChar char="●"/>
            </a:pPr>
            <a:r>
              <a:rPr b="1" lang="en-GB" sz="1500">
                <a:solidFill>
                  <a:srgbClr val="F6B26B"/>
                </a:solidFill>
                <a:latin typeface="Mada"/>
                <a:ea typeface="Mada"/>
                <a:cs typeface="Mada"/>
                <a:sym typeface="Mada"/>
              </a:rPr>
              <a:t>M</a:t>
            </a:r>
            <a:r>
              <a:rPr lang="en-GB" sz="1500">
                <a:solidFill>
                  <a:schemeClr val="dk1"/>
                </a:solidFill>
                <a:latin typeface="Mada"/>
                <a:ea typeface="Mada"/>
                <a:cs typeface="Mada"/>
                <a:sym typeface="Mada"/>
              </a:rPr>
              <a:t>ulticystic dysplastic kidney (MCDK)</a:t>
            </a:r>
            <a:endParaRPr sz="1500">
              <a:solidFill>
                <a:schemeClr val="dk1"/>
              </a:solidFill>
              <a:latin typeface="Mada"/>
              <a:ea typeface="Mada"/>
              <a:cs typeface="Mada"/>
              <a:sym typeface="Mada"/>
            </a:endParaRPr>
          </a:p>
          <a:p>
            <a:pPr indent="-190500" lvl="0" marL="269999" rtl="0" algn="l">
              <a:lnSpc>
                <a:spcPct val="125000"/>
              </a:lnSpc>
              <a:spcBef>
                <a:spcPts val="0"/>
              </a:spcBef>
              <a:spcAft>
                <a:spcPts val="0"/>
              </a:spcAft>
              <a:buClr>
                <a:schemeClr val="dk1"/>
              </a:buClr>
              <a:buSzPts val="1500"/>
              <a:buFont typeface="Mada"/>
              <a:buChar char="●"/>
            </a:pPr>
            <a:r>
              <a:rPr b="1" lang="en-GB" sz="1500">
                <a:solidFill>
                  <a:srgbClr val="FFD966"/>
                </a:solidFill>
                <a:latin typeface="Mada"/>
                <a:ea typeface="Mada"/>
                <a:cs typeface="Mada"/>
                <a:sym typeface="Mada"/>
              </a:rPr>
              <a:t>V</a:t>
            </a:r>
            <a:r>
              <a:rPr lang="en-GB" sz="1500">
                <a:solidFill>
                  <a:schemeClr val="dk1"/>
                </a:solidFill>
                <a:latin typeface="Mada"/>
                <a:ea typeface="Mada"/>
                <a:cs typeface="Mada"/>
                <a:sym typeface="Mada"/>
              </a:rPr>
              <a:t>esicoureteral Reflux (VUR)</a:t>
            </a:r>
            <a:endParaRPr sz="1500">
              <a:solidFill>
                <a:schemeClr val="dk1"/>
              </a:solidFill>
              <a:latin typeface="Mada"/>
              <a:ea typeface="Mada"/>
              <a:cs typeface="Mada"/>
              <a:sym typeface="Mada"/>
            </a:endParaRPr>
          </a:p>
          <a:p>
            <a:pPr indent="-190500" lvl="0" marL="269999" rtl="0" algn="l">
              <a:lnSpc>
                <a:spcPct val="125000"/>
              </a:lnSpc>
              <a:spcBef>
                <a:spcPts val="0"/>
              </a:spcBef>
              <a:spcAft>
                <a:spcPts val="0"/>
              </a:spcAft>
              <a:buClr>
                <a:schemeClr val="dk1"/>
              </a:buClr>
              <a:buSzPts val="1500"/>
              <a:buFont typeface="Mada"/>
              <a:buChar char="●"/>
            </a:pPr>
            <a:r>
              <a:rPr b="1" lang="en-GB" sz="1500">
                <a:solidFill>
                  <a:srgbClr val="93C47D"/>
                </a:solidFill>
                <a:latin typeface="Mada"/>
                <a:ea typeface="Mada"/>
                <a:cs typeface="Mada"/>
                <a:sym typeface="Mada"/>
              </a:rPr>
              <a:t>P</a:t>
            </a:r>
            <a:r>
              <a:rPr lang="en-GB" sz="1500">
                <a:solidFill>
                  <a:schemeClr val="dk1"/>
                </a:solidFill>
                <a:latin typeface="Mada"/>
                <a:ea typeface="Mada"/>
                <a:cs typeface="Mada"/>
                <a:sym typeface="Mada"/>
              </a:rPr>
              <a:t>osterior Urethral Valve (PUV)</a:t>
            </a:r>
            <a:endParaRPr sz="1500">
              <a:solidFill>
                <a:schemeClr val="dk1"/>
              </a:solidFill>
              <a:latin typeface="Mada"/>
              <a:ea typeface="Mada"/>
              <a:cs typeface="Mada"/>
              <a:sym typeface="Mada"/>
            </a:endParaRPr>
          </a:p>
          <a:p>
            <a:pPr indent="-190500" lvl="0" marL="269999" rtl="0" algn="l">
              <a:lnSpc>
                <a:spcPct val="125000"/>
              </a:lnSpc>
              <a:spcBef>
                <a:spcPts val="0"/>
              </a:spcBef>
              <a:spcAft>
                <a:spcPts val="0"/>
              </a:spcAft>
              <a:buClr>
                <a:schemeClr val="dk1"/>
              </a:buClr>
              <a:buSzPts val="1500"/>
              <a:buFont typeface="Mada"/>
              <a:buChar char="●"/>
            </a:pPr>
            <a:r>
              <a:rPr b="1" lang="en-GB" sz="1500">
                <a:solidFill>
                  <a:srgbClr val="8E7CC3"/>
                </a:solidFill>
                <a:latin typeface="Mada"/>
                <a:ea typeface="Mada"/>
                <a:cs typeface="Mada"/>
                <a:sym typeface="Mada"/>
              </a:rPr>
              <a:t>U</a:t>
            </a:r>
            <a:r>
              <a:rPr lang="en-GB" sz="1500">
                <a:solidFill>
                  <a:schemeClr val="dk1"/>
                </a:solidFill>
                <a:latin typeface="Mada"/>
                <a:ea typeface="Mada"/>
                <a:cs typeface="Mada"/>
                <a:sym typeface="Mada"/>
              </a:rPr>
              <a:t>reterovesical Junction Obstruction (UVJO)</a:t>
            </a:r>
            <a:endParaRPr sz="1500">
              <a:solidFill>
                <a:schemeClr val="dk1"/>
              </a:solidFill>
              <a:latin typeface="Mada"/>
              <a:ea typeface="Mada"/>
              <a:cs typeface="Mada"/>
              <a:sym typeface="Mada"/>
            </a:endParaRPr>
          </a:p>
          <a:p>
            <a:pPr indent="-190500" lvl="0" marL="269999" rtl="0" algn="l">
              <a:lnSpc>
                <a:spcPct val="125000"/>
              </a:lnSpc>
              <a:spcBef>
                <a:spcPts val="0"/>
              </a:spcBef>
              <a:spcAft>
                <a:spcPts val="0"/>
              </a:spcAft>
              <a:buClr>
                <a:schemeClr val="dk1"/>
              </a:buClr>
              <a:buSzPts val="1500"/>
              <a:buFont typeface="Mada"/>
              <a:buChar char="●"/>
            </a:pPr>
            <a:r>
              <a:rPr b="1" lang="en-GB" sz="1500">
                <a:solidFill>
                  <a:srgbClr val="6FA8DC"/>
                </a:solidFill>
                <a:latin typeface="Mada"/>
                <a:ea typeface="Mada"/>
                <a:cs typeface="Mada"/>
                <a:sym typeface="Mada"/>
              </a:rPr>
              <a:t>H</a:t>
            </a:r>
            <a:r>
              <a:rPr lang="en-GB" sz="1500">
                <a:solidFill>
                  <a:schemeClr val="dk1"/>
                </a:solidFill>
                <a:latin typeface="Mada"/>
                <a:ea typeface="Mada"/>
                <a:cs typeface="Mada"/>
                <a:sym typeface="Mada"/>
              </a:rPr>
              <a:t>ypospadias</a:t>
            </a:r>
            <a:endParaRPr/>
          </a:p>
        </p:txBody>
      </p:sp>
      <p:sp>
        <p:nvSpPr>
          <p:cNvPr id="80" name="Google Shape;80;p14"/>
          <p:cNvSpPr txBox="1"/>
          <p:nvPr/>
        </p:nvSpPr>
        <p:spPr>
          <a:xfrm>
            <a:off x="4398220" y="1617179"/>
            <a:ext cx="2913900" cy="1097400"/>
          </a:xfrm>
          <a:prstGeom prst="rect">
            <a:avLst/>
          </a:prstGeom>
          <a:noFill/>
          <a:ln>
            <a:noFill/>
          </a:ln>
        </p:spPr>
        <p:txBody>
          <a:bodyPr anchorCtr="0" anchor="t" bIns="91425" lIns="91425" spcFirstLastPara="1" rIns="91425" wrap="square" tIns="91425">
            <a:noAutofit/>
          </a:bodyPr>
          <a:lstStyle/>
          <a:p>
            <a:pPr indent="0" lvl="0" marL="0" rtl="0" algn="ctr">
              <a:lnSpc>
                <a:spcPct val="125000"/>
              </a:lnSpc>
              <a:spcBef>
                <a:spcPts val="0"/>
              </a:spcBef>
              <a:spcAft>
                <a:spcPts val="0"/>
              </a:spcAft>
              <a:buNone/>
            </a:pPr>
            <a:r>
              <a:rPr b="1" lang="en-GB" sz="1500">
                <a:solidFill>
                  <a:srgbClr val="E06666"/>
                </a:solidFill>
                <a:latin typeface="Mada"/>
                <a:ea typeface="Mada"/>
                <a:cs typeface="Mada"/>
                <a:sym typeface="Mada"/>
              </a:rPr>
              <a:t>U</a:t>
            </a:r>
            <a:r>
              <a:rPr lang="en-GB" sz="1500">
                <a:latin typeface="Mada"/>
                <a:ea typeface="Mada"/>
                <a:cs typeface="Mada"/>
                <a:sym typeface="Mada"/>
              </a:rPr>
              <a:t> </a:t>
            </a:r>
            <a:r>
              <a:rPr b="1" lang="en-GB" sz="1500">
                <a:solidFill>
                  <a:srgbClr val="F6B26B"/>
                </a:solidFill>
                <a:latin typeface="Mada"/>
                <a:ea typeface="Mada"/>
                <a:cs typeface="Mada"/>
                <a:sym typeface="Mada"/>
              </a:rPr>
              <a:t>M</a:t>
            </a:r>
            <a:r>
              <a:rPr lang="en-GB" sz="1500">
                <a:latin typeface="Mada"/>
                <a:ea typeface="Mada"/>
                <a:cs typeface="Mada"/>
                <a:sym typeface="Mada"/>
              </a:rPr>
              <a:t>ust </a:t>
            </a:r>
            <a:r>
              <a:rPr b="1" lang="en-GB" sz="1500">
                <a:solidFill>
                  <a:srgbClr val="FFD966"/>
                </a:solidFill>
                <a:latin typeface="Mada"/>
                <a:ea typeface="Mada"/>
                <a:cs typeface="Mada"/>
                <a:sym typeface="Mada"/>
              </a:rPr>
              <a:t>V</a:t>
            </a:r>
            <a:r>
              <a:rPr lang="en-GB" sz="1500">
                <a:latin typeface="Mada"/>
                <a:ea typeface="Mada"/>
                <a:cs typeface="Mada"/>
                <a:sym typeface="Mada"/>
              </a:rPr>
              <a:t>oid </a:t>
            </a:r>
            <a:r>
              <a:rPr b="1" lang="en-GB" sz="1500">
                <a:solidFill>
                  <a:srgbClr val="93C47D"/>
                </a:solidFill>
                <a:latin typeface="Mada"/>
                <a:ea typeface="Mada"/>
                <a:cs typeface="Mada"/>
                <a:sym typeface="Mada"/>
              </a:rPr>
              <a:t>P</a:t>
            </a:r>
            <a:r>
              <a:rPr lang="en-GB" sz="1500">
                <a:latin typeface="Mada"/>
                <a:ea typeface="Mada"/>
                <a:cs typeface="Mada"/>
                <a:sym typeface="Mada"/>
              </a:rPr>
              <a:t>roperly </a:t>
            </a:r>
            <a:endParaRPr sz="1500">
              <a:latin typeface="Mada"/>
              <a:ea typeface="Mada"/>
              <a:cs typeface="Mada"/>
              <a:sym typeface="Mada"/>
            </a:endParaRPr>
          </a:p>
          <a:p>
            <a:pPr indent="0" lvl="0" marL="0" rtl="0" algn="ctr">
              <a:lnSpc>
                <a:spcPct val="125000"/>
              </a:lnSpc>
              <a:spcBef>
                <a:spcPts val="0"/>
              </a:spcBef>
              <a:spcAft>
                <a:spcPts val="0"/>
              </a:spcAft>
              <a:buNone/>
            </a:pPr>
            <a:r>
              <a:rPr b="1" lang="en-GB" sz="1500">
                <a:solidFill>
                  <a:srgbClr val="8E7CC3"/>
                </a:solidFill>
                <a:latin typeface="Mada"/>
                <a:ea typeface="Mada"/>
                <a:cs typeface="Mada"/>
                <a:sym typeface="Mada"/>
              </a:rPr>
              <a:t>U</a:t>
            </a:r>
            <a:r>
              <a:rPr lang="en-GB" sz="1500">
                <a:latin typeface="Mada"/>
                <a:ea typeface="Mada"/>
                <a:cs typeface="Mada"/>
                <a:sym typeface="Mada"/>
              </a:rPr>
              <a:t>nless you </a:t>
            </a:r>
            <a:r>
              <a:rPr b="1" lang="en-GB" sz="1500">
                <a:solidFill>
                  <a:srgbClr val="6D9EEB"/>
                </a:solidFill>
                <a:latin typeface="Mada"/>
                <a:ea typeface="Mada"/>
                <a:cs typeface="Mada"/>
                <a:sym typeface="Mada"/>
              </a:rPr>
              <a:t>H</a:t>
            </a:r>
            <a:r>
              <a:rPr lang="en-GB" sz="1500">
                <a:latin typeface="Mada"/>
                <a:ea typeface="Mada"/>
                <a:cs typeface="Mada"/>
                <a:sym typeface="Mada"/>
              </a:rPr>
              <a:t>ave an anomaly </a:t>
            </a:r>
            <a:endParaRPr sz="1500">
              <a:solidFill>
                <a:srgbClr val="6AA84F"/>
              </a:solidFill>
              <a:latin typeface="Mada"/>
              <a:ea typeface="Mada"/>
              <a:cs typeface="Mada"/>
              <a:sym typeface="Mada"/>
            </a:endParaRPr>
          </a:p>
        </p:txBody>
      </p:sp>
      <p:pic>
        <p:nvPicPr>
          <p:cNvPr id="81" name="Google Shape;81;p14"/>
          <p:cNvPicPr preferRelativeResize="0"/>
          <p:nvPr/>
        </p:nvPicPr>
        <p:blipFill rotWithShape="1">
          <a:blip r:embed="rId3">
            <a:alphaModFix/>
          </a:blip>
          <a:srcRect b="0" l="0" r="30738" t="2799"/>
          <a:stretch/>
        </p:blipFill>
        <p:spPr>
          <a:xfrm>
            <a:off x="5305698" y="2427957"/>
            <a:ext cx="760100" cy="1066675"/>
          </a:xfrm>
          <a:prstGeom prst="rect">
            <a:avLst/>
          </a:prstGeom>
          <a:noFill/>
          <a:ln>
            <a:noFill/>
          </a:ln>
        </p:spPr>
      </p:pic>
      <p:pic>
        <p:nvPicPr>
          <p:cNvPr id="82" name="Google Shape;82;p14"/>
          <p:cNvPicPr preferRelativeResize="0"/>
          <p:nvPr/>
        </p:nvPicPr>
        <p:blipFill rotWithShape="1">
          <a:blip r:embed="rId3">
            <a:alphaModFix/>
          </a:blip>
          <a:srcRect b="83319" l="17899" r="45332" t="2799"/>
          <a:stretch/>
        </p:blipFill>
        <p:spPr>
          <a:xfrm rot="4626305">
            <a:off x="5774098" y="2534493"/>
            <a:ext cx="395224" cy="206328"/>
          </a:xfrm>
          <a:prstGeom prst="rect">
            <a:avLst/>
          </a:prstGeom>
          <a:noFill/>
          <a:ln>
            <a:noFill/>
          </a:ln>
        </p:spPr>
      </p:pic>
      <p:sp>
        <p:nvSpPr>
          <p:cNvPr id="83" name="Google Shape;83;p14"/>
          <p:cNvSpPr/>
          <p:nvPr/>
        </p:nvSpPr>
        <p:spPr>
          <a:xfrm rot="8571279">
            <a:off x="5850518" y="2250376"/>
            <a:ext cx="312004" cy="623949"/>
          </a:xfrm>
          <a:prstGeom prst="mo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4" name="Google Shape;84;p14"/>
          <p:cNvCxnSpPr/>
          <p:nvPr/>
        </p:nvCxnSpPr>
        <p:spPr>
          <a:xfrm flipH="1" rot="10800000">
            <a:off x="2362262" y="850984"/>
            <a:ext cx="2865000" cy="900"/>
          </a:xfrm>
          <a:prstGeom prst="straightConnector1">
            <a:avLst/>
          </a:prstGeom>
          <a:noFill/>
          <a:ln cap="flat" cmpd="sng" w="19050">
            <a:solidFill>
              <a:srgbClr val="83C5BE"/>
            </a:solidFill>
            <a:prstDash val="solid"/>
            <a:round/>
            <a:headEnd len="med" w="med" type="oval"/>
            <a:tailEnd len="med" w="med" type="oval"/>
          </a:ln>
        </p:spPr>
      </p:cxnSp>
      <p:sp>
        <p:nvSpPr>
          <p:cNvPr id="85" name="Google Shape;85;p14"/>
          <p:cNvSpPr txBox="1"/>
          <p:nvPr/>
        </p:nvSpPr>
        <p:spPr>
          <a:xfrm>
            <a:off x="1061225" y="389225"/>
            <a:ext cx="5525400" cy="255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lang="en-GB" sz="2200">
                <a:solidFill>
                  <a:srgbClr val="006D77"/>
                </a:solidFill>
                <a:latin typeface="Lora"/>
                <a:ea typeface="Lora"/>
                <a:cs typeface="Lora"/>
                <a:sym typeface="Lora"/>
              </a:rPr>
              <a:t>Genitourinary </a:t>
            </a:r>
            <a:r>
              <a:rPr b="1" lang="en-GB" sz="2200">
                <a:solidFill>
                  <a:srgbClr val="006D77"/>
                </a:solidFill>
                <a:latin typeface="Lora"/>
                <a:ea typeface="Lora"/>
                <a:cs typeface="Lora"/>
                <a:sym typeface="Lora"/>
              </a:rPr>
              <a:t>Anomalies</a:t>
            </a:r>
            <a:endParaRPr b="1" i="0" sz="2200" u="none" cap="none" strike="noStrike">
              <a:solidFill>
                <a:srgbClr val="006D77"/>
              </a:solidFill>
              <a:latin typeface="Lora"/>
              <a:ea typeface="Lora"/>
              <a:cs typeface="Lora"/>
              <a:sym typeface="Lora"/>
            </a:endParaRPr>
          </a:p>
        </p:txBody>
      </p:sp>
      <p:sp>
        <p:nvSpPr>
          <p:cNvPr id="86" name="Google Shape;86;p14"/>
          <p:cNvSpPr/>
          <p:nvPr/>
        </p:nvSpPr>
        <p:spPr>
          <a:xfrm>
            <a:off x="301950" y="7041015"/>
            <a:ext cx="3132900" cy="2946600"/>
          </a:xfrm>
          <a:prstGeom prst="roundRect">
            <a:avLst>
              <a:gd fmla="val 22613"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184150" lvl="0" marL="269999" rtl="0" algn="l">
              <a:lnSpc>
                <a:spcPct val="12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Unilateral Renal Agenesis</a:t>
            </a:r>
            <a:endParaRPr>
              <a:solidFill>
                <a:schemeClr val="dk1"/>
              </a:solidFill>
              <a:latin typeface="Mada"/>
              <a:ea typeface="Mada"/>
              <a:cs typeface="Mada"/>
              <a:sym typeface="Mada"/>
            </a:endParaRPr>
          </a:p>
          <a:p>
            <a:pPr indent="-184150" lvl="0" marL="269999" rtl="0" algn="l">
              <a:lnSpc>
                <a:spcPct val="12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Ureterocele</a:t>
            </a:r>
            <a:endParaRPr>
              <a:solidFill>
                <a:schemeClr val="dk1"/>
              </a:solidFill>
              <a:latin typeface="Mada"/>
              <a:ea typeface="Mada"/>
              <a:cs typeface="Mada"/>
              <a:sym typeface="Mada"/>
            </a:endParaRPr>
          </a:p>
          <a:p>
            <a:pPr indent="-184150" lvl="0" marL="269999" rtl="0" algn="l">
              <a:lnSpc>
                <a:spcPct val="12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Duplication Anomalies</a:t>
            </a:r>
            <a:endParaRPr>
              <a:solidFill>
                <a:schemeClr val="dk1"/>
              </a:solidFill>
              <a:latin typeface="Mada"/>
              <a:ea typeface="Mada"/>
              <a:cs typeface="Mada"/>
              <a:sym typeface="Mada"/>
            </a:endParaRPr>
          </a:p>
          <a:p>
            <a:pPr indent="-184150" lvl="0" marL="269999" rtl="0" algn="l">
              <a:lnSpc>
                <a:spcPct val="12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Ectopic ureter</a:t>
            </a:r>
            <a:endParaRPr>
              <a:solidFill>
                <a:schemeClr val="dk1"/>
              </a:solidFill>
              <a:latin typeface="Mada"/>
              <a:ea typeface="Mada"/>
              <a:cs typeface="Mada"/>
              <a:sym typeface="Mada"/>
            </a:endParaRPr>
          </a:p>
          <a:p>
            <a:pPr indent="-184150" lvl="0" marL="269999" rtl="0" algn="l">
              <a:lnSpc>
                <a:spcPct val="12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Horseshoe Kidney</a:t>
            </a:r>
            <a:endParaRPr>
              <a:solidFill>
                <a:schemeClr val="dk1"/>
              </a:solidFill>
              <a:latin typeface="Mada"/>
              <a:ea typeface="Mada"/>
              <a:cs typeface="Mada"/>
              <a:sym typeface="Mada"/>
            </a:endParaRPr>
          </a:p>
          <a:p>
            <a:pPr indent="-184150" lvl="0" marL="269999" rtl="0" algn="l">
              <a:lnSpc>
                <a:spcPct val="12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Crossed Renal Ectopia</a:t>
            </a:r>
            <a:endParaRPr>
              <a:solidFill>
                <a:schemeClr val="dk1"/>
              </a:solidFill>
              <a:latin typeface="Mada"/>
              <a:ea typeface="Mada"/>
              <a:cs typeface="Mada"/>
              <a:sym typeface="Mada"/>
            </a:endParaRPr>
          </a:p>
          <a:p>
            <a:pPr indent="-184150" lvl="0" marL="269999" rtl="0" algn="l">
              <a:lnSpc>
                <a:spcPct val="12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Bladder Diverticulum</a:t>
            </a:r>
            <a:endParaRPr>
              <a:solidFill>
                <a:schemeClr val="dk1"/>
              </a:solidFill>
              <a:latin typeface="Mada"/>
              <a:ea typeface="Mada"/>
              <a:cs typeface="Mada"/>
              <a:sym typeface="Mada"/>
            </a:endParaRPr>
          </a:p>
          <a:p>
            <a:pPr indent="-184150" lvl="0" marL="269999" rtl="0" algn="l">
              <a:lnSpc>
                <a:spcPct val="12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Prune -Belly Syndrome</a:t>
            </a:r>
            <a:endParaRPr>
              <a:solidFill>
                <a:schemeClr val="dk1"/>
              </a:solidFill>
              <a:latin typeface="Mada"/>
              <a:ea typeface="Mada"/>
              <a:cs typeface="Mada"/>
              <a:sym typeface="Mada"/>
            </a:endParaRPr>
          </a:p>
          <a:p>
            <a:pPr indent="-184150" lvl="0" marL="269999" rtl="0" algn="l">
              <a:lnSpc>
                <a:spcPct val="12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Epispadias</a:t>
            </a:r>
            <a:endParaRPr>
              <a:solidFill>
                <a:schemeClr val="dk1"/>
              </a:solidFill>
              <a:latin typeface="Mada"/>
              <a:ea typeface="Mada"/>
              <a:cs typeface="Mada"/>
              <a:sym typeface="Mada"/>
            </a:endParaRPr>
          </a:p>
          <a:p>
            <a:pPr indent="-184150" lvl="0" marL="269999" rtl="0" algn="l">
              <a:lnSpc>
                <a:spcPct val="12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Bladder Exstrophy</a:t>
            </a:r>
            <a:endParaRPr/>
          </a:p>
        </p:txBody>
      </p:sp>
      <p:sp>
        <p:nvSpPr>
          <p:cNvPr id="87" name="Google Shape;87;p14"/>
          <p:cNvSpPr/>
          <p:nvPr/>
        </p:nvSpPr>
        <p:spPr>
          <a:xfrm>
            <a:off x="4213000" y="7041014"/>
            <a:ext cx="3132900" cy="2946600"/>
          </a:xfrm>
          <a:prstGeom prst="roundRect">
            <a:avLst>
              <a:gd fmla="val 22613"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317500" lvl="0" marL="457200" rtl="0" algn="l">
              <a:lnSpc>
                <a:spcPct val="12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Bilateral Renal Agenesis</a:t>
            </a:r>
            <a:endParaRPr>
              <a:solidFill>
                <a:schemeClr val="dk1"/>
              </a:solidFill>
              <a:latin typeface="Mada"/>
              <a:ea typeface="Mada"/>
              <a:cs typeface="Mada"/>
              <a:sym typeface="Mada"/>
            </a:endParaRPr>
          </a:p>
          <a:p>
            <a:pPr indent="-317500" lvl="0" marL="457200" rtl="0" algn="l">
              <a:lnSpc>
                <a:spcPct val="12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Supernumerary Kidney</a:t>
            </a:r>
            <a:endParaRPr>
              <a:solidFill>
                <a:schemeClr val="dk1"/>
              </a:solidFill>
              <a:latin typeface="Mada"/>
              <a:ea typeface="Mada"/>
              <a:cs typeface="Mada"/>
              <a:sym typeface="Mada"/>
            </a:endParaRPr>
          </a:p>
          <a:p>
            <a:pPr indent="-317500" lvl="0" marL="457200" rtl="0" algn="l">
              <a:lnSpc>
                <a:spcPct val="12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Anomalies of rotation</a:t>
            </a:r>
            <a:endParaRPr>
              <a:solidFill>
                <a:schemeClr val="dk1"/>
              </a:solidFill>
              <a:latin typeface="Mada"/>
              <a:ea typeface="Mada"/>
              <a:cs typeface="Mada"/>
              <a:sym typeface="Mada"/>
            </a:endParaRPr>
          </a:p>
          <a:p>
            <a:pPr indent="-317500" lvl="0" marL="457200" rtl="0" algn="l">
              <a:lnSpc>
                <a:spcPct val="12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Bladder duplication</a:t>
            </a:r>
            <a:endParaRPr>
              <a:solidFill>
                <a:schemeClr val="dk1"/>
              </a:solidFill>
              <a:latin typeface="Mada"/>
              <a:ea typeface="Mada"/>
              <a:cs typeface="Mada"/>
              <a:sym typeface="Mada"/>
            </a:endParaRPr>
          </a:p>
          <a:p>
            <a:pPr indent="-317500" lvl="0" marL="457200" rtl="0" algn="l">
              <a:lnSpc>
                <a:spcPct val="12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Cloacal exstrophy</a:t>
            </a:r>
            <a:endParaRPr>
              <a:solidFill>
                <a:schemeClr val="dk1"/>
              </a:solidFill>
              <a:latin typeface="Mada"/>
              <a:ea typeface="Mada"/>
              <a:cs typeface="Mada"/>
              <a:sym typeface="Mada"/>
            </a:endParaRPr>
          </a:p>
          <a:p>
            <a:pPr indent="-317500" lvl="0" marL="457200" rtl="0" algn="l">
              <a:lnSpc>
                <a:spcPct val="12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Urachal abnormalities</a:t>
            </a:r>
            <a:endParaRPr>
              <a:solidFill>
                <a:schemeClr val="dk1"/>
              </a:solidFill>
              <a:latin typeface="Mada"/>
              <a:ea typeface="Mada"/>
              <a:cs typeface="Mada"/>
              <a:sym typeface="Mada"/>
            </a:endParaRPr>
          </a:p>
          <a:p>
            <a:pPr indent="-317500" lvl="0" marL="457200" rtl="0" algn="l">
              <a:lnSpc>
                <a:spcPct val="12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Neurospinal dysraphism</a:t>
            </a:r>
            <a:endParaRPr>
              <a:solidFill>
                <a:schemeClr val="dk1"/>
              </a:solidFill>
              <a:latin typeface="Mada"/>
              <a:ea typeface="Mada"/>
              <a:cs typeface="Mada"/>
              <a:sym typeface="Mada"/>
            </a:endParaRPr>
          </a:p>
        </p:txBody>
      </p:sp>
      <p:sp>
        <p:nvSpPr>
          <p:cNvPr id="88" name="Google Shape;88;p14"/>
          <p:cNvSpPr txBox="1"/>
          <p:nvPr/>
        </p:nvSpPr>
        <p:spPr>
          <a:xfrm>
            <a:off x="2920025" y="4057224"/>
            <a:ext cx="1807800" cy="47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rgbClr val="006D77"/>
                </a:solidFill>
                <a:highlight>
                  <a:srgbClr val="EDF9F9"/>
                </a:highlight>
                <a:latin typeface="Lora"/>
                <a:ea typeface="Lora"/>
                <a:cs typeface="Lora"/>
                <a:sym typeface="Lora"/>
              </a:rPr>
              <a:t>More common</a:t>
            </a:r>
            <a:endParaRPr/>
          </a:p>
        </p:txBody>
      </p:sp>
      <p:grpSp>
        <p:nvGrpSpPr>
          <p:cNvPr id="89" name="Google Shape;89;p14"/>
          <p:cNvGrpSpPr/>
          <p:nvPr/>
        </p:nvGrpSpPr>
        <p:grpSpPr>
          <a:xfrm>
            <a:off x="2832116" y="3794101"/>
            <a:ext cx="1983600" cy="263117"/>
            <a:chOff x="2832116" y="3794101"/>
            <a:chExt cx="1983600" cy="263117"/>
          </a:xfrm>
        </p:grpSpPr>
        <p:cxnSp>
          <p:nvCxnSpPr>
            <p:cNvPr id="90" name="Google Shape;90;p14"/>
            <p:cNvCxnSpPr/>
            <p:nvPr/>
          </p:nvCxnSpPr>
          <p:spPr>
            <a:xfrm>
              <a:off x="2832116" y="4052417"/>
              <a:ext cx="1983600" cy="4800"/>
            </a:xfrm>
            <a:prstGeom prst="straightConnector1">
              <a:avLst/>
            </a:prstGeom>
            <a:noFill/>
            <a:ln cap="flat" cmpd="sng" w="28575">
              <a:solidFill>
                <a:srgbClr val="FFDDD2"/>
              </a:solidFill>
              <a:prstDash val="solid"/>
              <a:round/>
              <a:headEnd len="med" w="med" type="none"/>
              <a:tailEnd len="med" w="med" type="none"/>
            </a:ln>
          </p:spPr>
        </p:cxnSp>
        <p:cxnSp>
          <p:nvCxnSpPr>
            <p:cNvPr id="91" name="Google Shape;91;p14"/>
            <p:cNvCxnSpPr/>
            <p:nvPr/>
          </p:nvCxnSpPr>
          <p:spPr>
            <a:xfrm flipH="1">
              <a:off x="3815988" y="3794101"/>
              <a:ext cx="4500" cy="263100"/>
            </a:xfrm>
            <a:prstGeom prst="straightConnector1">
              <a:avLst/>
            </a:prstGeom>
            <a:noFill/>
            <a:ln cap="flat" cmpd="sng" w="28575">
              <a:solidFill>
                <a:srgbClr val="FFDDD2"/>
              </a:solidFill>
              <a:prstDash val="solid"/>
              <a:round/>
              <a:headEnd len="med" w="med" type="diamond"/>
              <a:tailEnd len="med" w="med" type="none"/>
            </a:ln>
          </p:spPr>
        </p:cxnSp>
      </p:grpSp>
      <p:grpSp>
        <p:nvGrpSpPr>
          <p:cNvPr id="92" name="Google Shape;92;p14"/>
          <p:cNvGrpSpPr/>
          <p:nvPr/>
        </p:nvGrpSpPr>
        <p:grpSpPr>
          <a:xfrm flipH="1" rot="10800000">
            <a:off x="4758509" y="6695924"/>
            <a:ext cx="1983600" cy="263117"/>
            <a:chOff x="2832116" y="3794101"/>
            <a:chExt cx="1983600" cy="263117"/>
          </a:xfrm>
        </p:grpSpPr>
        <p:cxnSp>
          <p:nvCxnSpPr>
            <p:cNvPr id="93" name="Google Shape;93;p14"/>
            <p:cNvCxnSpPr/>
            <p:nvPr/>
          </p:nvCxnSpPr>
          <p:spPr>
            <a:xfrm>
              <a:off x="2832116" y="4052417"/>
              <a:ext cx="1983600" cy="4800"/>
            </a:xfrm>
            <a:prstGeom prst="straightConnector1">
              <a:avLst/>
            </a:prstGeom>
            <a:noFill/>
            <a:ln cap="flat" cmpd="sng" w="28575">
              <a:solidFill>
                <a:srgbClr val="FFDDD2"/>
              </a:solidFill>
              <a:prstDash val="solid"/>
              <a:round/>
              <a:headEnd len="med" w="med" type="none"/>
              <a:tailEnd len="med" w="med" type="none"/>
            </a:ln>
          </p:spPr>
        </p:cxnSp>
        <p:cxnSp>
          <p:nvCxnSpPr>
            <p:cNvPr id="94" name="Google Shape;94;p14"/>
            <p:cNvCxnSpPr/>
            <p:nvPr/>
          </p:nvCxnSpPr>
          <p:spPr>
            <a:xfrm flipH="1">
              <a:off x="3815988" y="3794101"/>
              <a:ext cx="4500" cy="263100"/>
            </a:xfrm>
            <a:prstGeom prst="straightConnector1">
              <a:avLst/>
            </a:prstGeom>
            <a:noFill/>
            <a:ln cap="flat" cmpd="sng" w="28575">
              <a:solidFill>
                <a:srgbClr val="FFDDD2"/>
              </a:solidFill>
              <a:prstDash val="solid"/>
              <a:round/>
              <a:headEnd len="med" w="med" type="diamond"/>
              <a:tailEnd len="med" w="med" type="none"/>
            </a:ln>
          </p:spPr>
        </p:cxnSp>
      </p:grpSp>
      <p:grpSp>
        <p:nvGrpSpPr>
          <p:cNvPr id="95" name="Google Shape;95;p14"/>
          <p:cNvGrpSpPr/>
          <p:nvPr/>
        </p:nvGrpSpPr>
        <p:grpSpPr>
          <a:xfrm flipH="1" rot="10800000">
            <a:off x="847459" y="6695924"/>
            <a:ext cx="1983600" cy="263117"/>
            <a:chOff x="2832116" y="3794101"/>
            <a:chExt cx="1983600" cy="263117"/>
          </a:xfrm>
        </p:grpSpPr>
        <p:cxnSp>
          <p:nvCxnSpPr>
            <p:cNvPr id="96" name="Google Shape;96;p14"/>
            <p:cNvCxnSpPr/>
            <p:nvPr/>
          </p:nvCxnSpPr>
          <p:spPr>
            <a:xfrm>
              <a:off x="2832116" y="4052417"/>
              <a:ext cx="1983600" cy="4800"/>
            </a:xfrm>
            <a:prstGeom prst="straightConnector1">
              <a:avLst/>
            </a:prstGeom>
            <a:noFill/>
            <a:ln cap="flat" cmpd="sng" w="28575">
              <a:solidFill>
                <a:srgbClr val="FFDDD2"/>
              </a:solidFill>
              <a:prstDash val="solid"/>
              <a:round/>
              <a:headEnd len="med" w="med" type="none"/>
              <a:tailEnd len="med" w="med" type="none"/>
            </a:ln>
          </p:spPr>
        </p:cxnSp>
        <p:cxnSp>
          <p:nvCxnSpPr>
            <p:cNvPr id="97" name="Google Shape;97;p14"/>
            <p:cNvCxnSpPr/>
            <p:nvPr/>
          </p:nvCxnSpPr>
          <p:spPr>
            <a:xfrm flipH="1">
              <a:off x="3815988" y="3794101"/>
              <a:ext cx="4500" cy="263100"/>
            </a:xfrm>
            <a:prstGeom prst="straightConnector1">
              <a:avLst/>
            </a:prstGeom>
            <a:noFill/>
            <a:ln cap="flat" cmpd="sng" w="28575">
              <a:solidFill>
                <a:srgbClr val="FFDDD2"/>
              </a:solidFill>
              <a:prstDash val="solid"/>
              <a:round/>
              <a:headEnd len="med" w="med" type="diamond"/>
              <a:tailEnd len="med" w="med" type="none"/>
            </a:ln>
          </p:spPr>
        </p:cxnSp>
      </p:grpSp>
      <p:sp>
        <p:nvSpPr>
          <p:cNvPr id="98" name="Google Shape;98;p14"/>
          <p:cNvSpPr txBox="1"/>
          <p:nvPr/>
        </p:nvSpPr>
        <p:spPr>
          <a:xfrm>
            <a:off x="4846400" y="6219516"/>
            <a:ext cx="1807800" cy="47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rgbClr val="006D77"/>
                </a:solidFill>
                <a:highlight>
                  <a:srgbClr val="EDF9F9"/>
                </a:highlight>
                <a:latin typeface="Lora"/>
                <a:ea typeface="Lora"/>
                <a:cs typeface="Lora"/>
                <a:sym typeface="Lora"/>
              </a:rPr>
              <a:t>Un</a:t>
            </a:r>
            <a:r>
              <a:rPr b="1" lang="en-GB" sz="1800">
                <a:solidFill>
                  <a:srgbClr val="006D77"/>
                </a:solidFill>
                <a:highlight>
                  <a:srgbClr val="EDF9F9"/>
                </a:highlight>
                <a:latin typeface="Lora"/>
                <a:ea typeface="Lora"/>
                <a:cs typeface="Lora"/>
                <a:sym typeface="Lora"/>
              </a:rPr>
              <a:t>common</a:t>
            </a:r>
            <a:endParaRPr/>
          </a:p>
        </p:txBody>
      </p:sp>
      <p:sp>
        <p:nvSpPr>
          <p:cNvPr id="99" name="Google Shape;99;p14"/>
          <p:cNvSpPr txBox="1"/>
          <p:nvPr/>
        </p:nvSpPr>
        <p:spPr>
          <a:xfrm>
            <a:off x="935350" y="6219516"/>
            <a:ext cx="1807800" cy="47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rgbClr val="006D77"/>
                </a:solidFill>
                <a:highlight>
                  <a:srgbClr val="EDF9F9"/>
                </a:highlight>
                <a:latin typeface="Lora"/>
                <a:ea typeface="Lora"/>
                <a:cs typeface="Lora"/>
                <a:sym typeface="Lora"/>
              </a:rPr>
              <a:t>Less</a:t>
            </a:r>
            <a:r>
              <a:rPr b="1" lang="en-GB" sz="1800">
                <a:solidFill>
                  <a:srgbClr val="006D77"/>
                </a:solidFill>
                <a:highlight>
                  <a:srgbClr val="EDF9F9"/>
                </a:highlight>
                <a:latin typeface="Lora"/>
                <a:ea typeface="Lora"/>
                <a:cs typeface="Lora"/>
                <a:sym typeface="Lora"/>
              </a:rPr>
              <a:t> common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p32"/>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32"/>
          <p:cNvSpPr txBox="1"/>
          <p:nvPr/>
        </p:nvSpPr>
        <p:spPr>
          <a:xfrm>
            <a:off x="1061300" y="1606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Summary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856" name="Google Shape;856;p32"/>
          <p:cNvCxnSpPr/>
          <p:nvPr/>
        </p:nvCxnSpPr>
        <p:spPr>
          <a:xfrm>
            <a:off x="2458075" y="677550"/>
            <a:ext cx="2880000" cy="3900"/>
          </a:xfrm>
          <a:prstGeom prst="straightConnector1">
            <a:avLst/>
          </a:prstGeom>
          <a:noFill/>
          <a:ln cap="flat" cmpd="sng" w="19050">
            <a:solidFill>
              <a:srgbClr val="83C5BE"/>
            </a:solidFill>
            <a:prstDash val="solid"/>
            <a:round/>
            <a:headEnd len="med" w="med" type="oval"/>
            <a:tailEnd len="med" w="med" type="oval"/>
          </a:ln>
        </p:spPr>
      </p:cxnSp>
      <p:graphicFrame>
        <p:nvGraphicFramePr>
          <p:cNvPr id="857" name="Google Shape;857;p32"/>
          <p:cNvGraphicFramePr/>
          <p:nvPr/>
        </p:nvGraphicFramePr>
        <p:xfrm>
          <a:off x="179281" y="1176225"/>
          <a:ext cx="3000000" cy="3000000"/>
        </p:xfrm>
        <a:graphic>
          <a:graphicData uri="http://schemas.openxmlformats.org/drawingml/2006/table">
            <a:tbl>
              <a:tblPr>
                <a:noFill/>
                <a:tableStyleId>{A11C02B6-9CA5-425C-9376-695E76F1CBDA}</a:tableStyleId>
              </a:tblPr>
              <a:tblGrid>
                <a:gridCol w="828000"/>
                <a:gridCol w="1370550"/>
                <a:gridCol w="1561150"/>
                <a:gridCol w="1724575"/>
                <a:gridCol w="1746700"/>
              </a:tblGrid>
              <a:tr h="476575">
                <a:tc>
                  <a:txBody>
                    <a:bodyPr/>
                    <a:lstStyle/>
                    <a:p>
                      <a:pPr indent="0" lvl="0" marL="0" rtl="0" algn="ctr">
                        <a:spcBef>
                          <a:spcPts val="0"/>
                        </a:spcBef>
                        <a:spcAft>
                          <a:spcPts val="0"/>
                        </a:spcAft>
                        <a:buNone/>
                      </a:pPr>
                      <a:r>
                        <a:t/>
                      </a:r>
                      <a:endParaRPr sz="1100">
                        <a:solidFill>
                          <a:srgbClr val="006D77"/>
                        </a:solidFill>
                        <a:latin typeface="Mada"/>
                        <a:ea typeface="Mada"/>
                        <a:cs typeface="Mada"/>
                        <a:sym typeface="Mada"/>
                      </a:endParaRPr>
                    </a:p>
                  </a:txBody>
                  <a:tcPr marT="91425" marB="91425" marR="91425" marL="91425" anchor="ctr">
                    <a:lnL cap="flat" cmpd="sng" w="9525">
                      <a:solidFill>
                        <a:srgbClr val="FFFFFF"/>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b="1" lang="en-GB" sz="1200">
                          <a:solidFill>
                            <a:srgbClr val="E29578"/>
                          </a:solidFill>
                          <a:latin typeface="Lora"/>
                          <a:ea typeface="Lora"/>
                          <a:cs typeface="Lora"/>
                          <a:sym typeface="Lora"/>
                        </a:rPr>
                        <a:t>Presentation</a:t>
                      </a:r>
                      <a:endParaRPr b="1" sz="1200">
                        <a:solidFill>
                          <a:srgbClr val="E29578"/>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sz="1200">
                          <a:solidFill>
                            <a:srgbClr val="E29578"/>
                          </a:solidFill>
                          <a:latin typeface="Lora"/>
                          <a:ea typeface="Lora"/>
                          <a:cs typeface="Lora"/>
                          <a:sym typeface="Lora"/>
                        </a:rPr>
                        <a:t>Association</a:t>
                      </a:r>
                      <a:endParaRPr b="1" sz="1200">
                        <a:solidFill>
                          <a:srgbClr val="E29578"/>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sz="1200">
                          <a:solidFill>
                            <a:srgbClr val="E29578"/>
                          </a:solidFill>
                          <a:latin typeface="Lora"/>
                          <a:ea typeface="Lora"/>
                          <a:cs typeface="Lora"/>
                          <a:sym typeface="Lora"/>
                        </a:rPr>
                        <a:t>Diagnosis</a:t>
                      </a:r>
                      <a:endParaRPr b="1" sz="1200">
                        <a:solidFill>
                          <a:srgbClr val="E29578"/>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sz="1300">
                          <a:solidFill>
                            <a:srgbClr val="E29578"/>
                          </a:solidFill>
                          <a:latin typeface="Lora"/>
                          <a:ea typeface="Lora"/>
                          <a:cs typeface="Lora"/>
                          <a:sym typeface="Lora"/>
                        </a:rPr>
                        <a:t>Management </a:t>
                      </a:r>
                      <a:endParaRPr b="1" sz="1300">
                        <a:solidFill>
                          <a:srgbClr val="E29578"/>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r>
            </a:tbl>
          </a:graphicData>
        </a:graphic>
      </p:graphicFrame>
      <p:graphicFrame>
        <p:nvGraphicFramePr>
          <p:cNvPr id="858" name="Google Shape;858;p32"/>
          <p:cNvGraphicFramePr/>
          <p:nvPr/>
        </p:nvGraphicFramePr>
        <p:xfrm>
          <a:off x="179269" y="1652800"/>
          <a:ext cx="3000000" cy="3000000"/>
        </p:xfrm>
        <a:graphic>
          <a:graphicData uri="http://schemas.openxmlformats.org/drawingml/2006/table">
            <a:tbl>
              <a:tblPr>
                <a:noFill/>
                <a:tableStyleId>{A11C02B6-9CA5-425C-9376-695E76F1CBDA}</a:tableStyleId>
              </a:tblPr>
              <a:tblGrid>
                <a:gridCol w="828000"/>
                <a:gridCol w="1370550"/>
                <a:gridCol w="1561150"/>
                <a:gridCol w="1724575"/>
                <a:gridCol w="1746700"/>
              </a:tblGrid>
              <a:tr h="1369450">
                <a:tc>
                  <a:txBody>
                    <a:bodyPr/>
                    <a:lstStyle/>
                    <a:p>
                      <a:pPr indent="0" lvl="0" marL="0" rtl="0" algn="ctr">
                        <a:spcBef>
                          <a:spcPts val="0"/>
                        </a:spcBef>
                        <a:spcAft>
                          <a:spcPts val="0"/>
                        </a:spcAft>
                        <a:buNone/>
                      </a:pPr>
                      <a:r>
                        <a:rPr b="1" lang="en-GB" sz="700">
                          <a:solidFill>
                            <a:srgbClr val="006D77"/>
                          </a:solidFill>
                          <a:latin typeface="Lora"/>
                          <a:ea typeface="Lora"/>
                          <a:cs typeface="Lora"/>
                          <a:sym typeface="Lora"/>
                        </a:rPr>
                        <a:t>Bladder duplication</a:t>
                      </a:r>
                      <a:endParaRPr b="1" sz="7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149225" lvl="0" marL="26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separated urethra or with common urethra</a:t>
                      </a:r>
                      <a:endParaRPr sz="1000">
                        <a:latin typeface="Mada"/>
                        <a:ea typeface="Mada"/>
                        <a:cs typeface="Mada"/>
                        <a:sym typeface="Mada"/>
                      </a:endParaRPr>
                    </a:p>
                    <a:p>
                      <a:pPr indent="-149225" lvl="0" marL="26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one genitalia or more than one</a:t>
                      </a:r>
                      <a:endParaRPr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49225" lvl="0" marL="26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duplication anomalies of the external genitalia &amp; lower GIT</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42875" lvl="0" marL="269999" rtl="0" algn="l">
                        <a:lnSpc>
                          <a:spcPct val="125000"/>
                        </a:lnSpc>
                        <a:spcBef>
                          <a:spcPts val="0"/>
                        </a:spcBef>
                        <a:spcAft>
                          <a:spcPts val="0"/>
                        </a:spcAft>
                        <a:buClr>
                          <a:schemeClr val="dk1"/>
                        </a:buClr>
                        <a:buSzPts val="900"/>
                        <a:buFont typeface="Mada"/>
                        <a:buChar char="●"/>
                      </a:pPr>
                      <a:r>
                        <a:rPr b="1" lang="en-GB" sz="900">
                          <a:solidFill>
                            <a:schemeClr val="dk1"/>
                          </a:solidFill>
                          <a:latin typeface="Mada"/>
                          <a:ea typeface="Mada"/>
                          <a:cs typeface="Mada"/>
                          <a:sym typeface="Mada"/>
                        </a:rPr>
                        <a:t>Initial treatment:</a:t>
                      </a:r>
                      <a:r>
                        <a:rPr lang="en-GB" sz="900">
                          <a:solidFill>
                            <a:schemeClr val="dk1"/>
                          </a:solidFill>
                          <a:latin typeface="Mada"/>
                          <a:ea typeface="Mada"/>
                          <a:cs typeface="Mada"/>
                          <a:sym typeface="Mada"/>
                        </a:rPr>
                        <a:t>  renal preservation and Prevention of infections</a:t>
                      </a:r>
                      <a:endParaRPr sz="900">
                        <a:solidFill>
                          <a:schemeClr val="dk1"/>
                        </a:solidFill>
                        <a:latin typeface="Mada"/>
                        <a:ea typeface="Mada"/>
                        <a:cs typeface="Mada"/>
                        <a:sym typeface="Mada"/>
                      </a:endParaRPr>
                    </a:p>
                    <a:p>
                      <a:pPr indent="-142875" lvl="0" marL="269999" rtl="0" algn="l">
                        <a:lnSpc>
                          <a:spcPct val="125000"/>
                        </a:lnSpc>
                        <a:spcBef>
                          <a:spcPts val="0"/>
                        </a:spcBef>
                        <a:spcAft>
                          <a:spcPts val="0"/>
                        </a:spcAft>
                        <a:buClr>
                          <a:schemeClr val="dk1"/>
                        </a:buClr>
                        <a:buSzPts val="900"/>
                        <a:buFont typeface="Mada"/>
                        <a:buChar char="●"/>
                      </a:pPr>
                      <a:r>
                        <a:rPr b="1" lang="en-GB" sz="900">
                          <a:solidFill>
                            <a:schemeClr val="dk1"/>
                          </a:solidFill>
                          <a:latin typeface="Mada"/>
                          <a:ea typeface="Mada"/>
                          <a:cs typeface="Mada"/>
                          <a:sym typeface="Mada"/>
                        </a:rPr>
                        <a:t>Long term goal:</a:t>
                      </a:r>
                      <a:endParaRPr b="1" sz="900">
                        <a:solidFill>
                          <a:srgbClr val="6AA84F"/>
                        </a:solidFill>
                        <a:latin typeface="Mada"/>
                        <a:ea typeface="Mada"/>
                        <a:cs typeface="Mada"/>
                        <a:sym typeface="Mada"/>
                      </a:endParaRPr>
                    </a:p>
                    <a:p>
                      <a:pPr indent="-152400" lvl="0" marL="450000" rtl="0" algn="l">
                        <a:lnSpc>
                          <a:spcPct val="125000"/>
                        </a:lnSpc>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Achieving continence and reconstructing the internal and external genitalia</a:t>
                      </a:r>
                      <a:endParaRPr sz="900">
                        <a:solidFill>
                          <a:schemeClr val="dk1"/>
                        </a:solidFill>
                        <a:latin typeface="Mada"/>
                        <a:ea typeface="Mada"/>
                        <a:cs typeface="Mada"/>
                        <a:sym typeface="Mada"/>
                      </a:endParaRPr>
                    </a:p>
                    <a:p>
                      <a:pPr indent="-152400" lvl="0" marL="450000" rtl="0" algn="l">
                        <a:lnSpc>
                          <a:spcPct val="125000"/>
                        </a:lnSpc>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Due to the rarity of the disease &amp; the large variety of presentation, the surgeries must be individualized</a:t>
                      </a:r>
                      <a:endParaRPr sz="9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980025">
                <a:tc>
                  <a:txBody>
                    <a:bodyPr/>
                    <a:lstStyle/>
                    <a:p>
                      <a:pPr indent="0" lvl="0" marL="0" rtl="0" algn="ctr">
                        <a:spcBef>
                          <a:spcPts val="0"/>
                        </a:spcBef>
                        <a:spcAft>
                          <a:spcPts val="0"/>
                        </a:spcAft>
                        <a:buNone/>
                      </a:pPr>
                      <a:r>
                        <a:rPr b="1" lang="en-GB" sz="1000">
                          <a:solidFill>
                            <a:srgbClr val="006D77"/>
                          </a:solidFill>
                          <a:latin typeface="Lora"/>
                          <a:ea typeface="Lora"/>
                          <a:cs typeface="Lora"/>
                          <a:sym typeface="Lora"/>
                        </a:rPr>
                        <a:t>PUV</a:t>
                      </a:r>
                      <a:endParaRPr b="1" sz="10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149225" lvl="0" marL="26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Urine retention</a:t>
                      </a:r>
                      <a:endParaRPr sz="1000">
                        <a:solidFill>
                          <a:schemeClr val="dk1"/>
                        </a:solidFill>
                        <a:latin typeface="Mada"/>
                        <a:ea typeface="Mada"/>
                        <a:cs typeface="Mada"/>
                        <a:sym typeface="Mada"/>
                      </a:endParaRPr>
                    </a:p>
                    <a:p>
                      <a:pPr indent="-149225" lvl="0" marL="26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UTI</a:t>
                      </a:r>
                      <a:endParaRPr sz="1000">
                        <a:solidFill>
                          <a:schemeClr val="dk1"/>
                        </a:solidFill>
                        <a:latin typeface="Mada"/>
                        <a:ea typeface="Mada"/>
                        <a:cs typeface="Mada"/>
                        <a:sym typeface="Mada"/>
                      </a:endParaRPr>
                    </a:p>
                    <a:p>
                      <a:pPr indent="-149225" lvl="0" marL="26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Poor urinary stream</a:t>
                      </a:r>
                      <a:endParaRPr sz="1000">
                        <a:solidFill>
                          <a:schemeClr val="dk1"/>
                        </a:solidFill>
                        <a:latin typeface="Mada"/>
                        <a:ea typeface="Mada"/>
                        <a:cs typeface="Mada"/>
                        <a:sym typeface="Mada"/>
                      </a:endParaRPr>
                    </a:p>
                    <a:p>
                      <a:pPr indent="-149225" lvl="0" marL="26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Urinary incontinence</a:t>
                      </a:r>
                      <a:endParaRPr sz="1000">
                        <a:solidFill>
                          <a:schemeClr val="dk1"/>
                        </a:solidFill>
                        <a:latin typeface="Mada"/>
                        <a:ea typeface="Mada"/>
                        <a:cs typeface="Mada"/>
                        <a:sym typeface="Mada"/>
                      </a:endParaRPr>
                    </a:p>
                    <a:p>
                      <a:pPr indent="-149225" lvl="0" marL="26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CRF (ESRD)</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49225" lvl="0" marL="26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Oligohydramnios</a:t>
                      </a:r>
                      <a:endParaRPr sz="1000">
                        <a:solidFill>
                          <a:schemeClr val="dk1"/>
                        </a:solidFill>
                        <a:latin typeface="Mada"/>
                        <a:ea typeface="Mada"/>
                        <a:cs typeface="Mada"/>
                        <a:sym typeface="Mada"/>
                      </a:endParaRPr>
                    </a:p>
                    <a:p>
                      <a:pPr indent="-149225" lvl="0" marL="26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Bilateral renal Dilatation</a:t>
                      </a:r>
                      <a:endParaRPr sz="1000">
                        <a:solidFill>
                          <a:schemeClr val="dk1"/>
                        </a:solidFill>
                        <a:latin typeface="Mada"/>
                        <a:ea typeface="Mada"/>
                        <a:cs typeface="Mada"/>
                        <a:sym typeface="Mada"/>
                      </a:endParaRPr>
                    </a:p>
                    <a:p>
                      <a:pPr indent="-149225" lvl="0" marL="26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VUR: 40%</a:t>
                      </a:r>
                      <a:endParaRPr sz="1000">
                        <a:solidFill>
                          <a:schemeClr val="dk1"/>
                        </a:solidFill>
                        <a:latin typeface="Mada"/>
                        <a:ea typeface="Mada"/>
                        <a:cs typeface="Mada"/>
                        <a:sym typeface="Mada"/>
                      </a:endParaRPr>
                    </a:p>
                    <a:p>
                      <a:pPr indent="-149225" lvl="0" marL="26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Valve bladder</a:t>
                      </a:r>
                      <a:endParaRPr sz="1000">
                        <a:solidFill>
                          <a:schemeClr val="dk1"/>
                        </a:solidFill>
                        <a:latin typeface="Mada"/>
                        <a:ea typeface="Mada"/>
                        <a:cs typeface="Mada"/>
                        <a:sym typeface="Mada"/>
                      </a:endParaRPr>
                    </a:p>
                    <a:p>
                      <a:pPr indent="-149225" lvl="0" marL="26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Renal impairment </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49225" lvl="0" marL="26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U/S: bilateral hydronephrosis &amp; thickened bladder wall and keyhole sign</a:t>
                      </a:r>
                      <a:endParaRPr sz="1000">
                        <a:latin typeface="Mada"/>
                        <a:ea typeface="Mada"/>
                        <a:cs typeface="Mada"/>
                        <a:sym typeface="Mada"/>
                      </a:endParaRPr>
                    </a:p>
                    <a:p>
                      <a:pPr indent="-149225" lvl="0" marL="26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MCUG is the</a:t>
                      </a:r>
                      <a:r>
                        <a:rPr b="1" lang="en-GB" sz="1000">
                          <a:latin typeface="Mada"/>
                          <a:ea typeface="Mada"/>
                          <a:cs typeface="Mada"/>
                          <a:sym typeface="Mada"/>
                        </a:rPr>
                        <a:t> best choice</a:t>
                      </a:r>
                      <a:r>
                        <a:rPr lang="en-GB" sz="1000">
                          <a:latin typeface="Mada"/>
                          <a:ea typeface="Mada"/>
                          <a:cs typeface="Mada"/>
                          <a:sym typeface="Mada"/>
                        </a:rPr>
                        <a:t> for diagnosis</a:t>
                      </a:r>
                      <a:endParaRPr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42875" lvl="0" marL="269999" rtl="0" algn="l">
                        <a:lnSpc>
                          <a:spcPct val="125000"/>
                        </a:lnSpc>
                        <a:spcBef>
                          <a:spcPts val="0"/>
                        </a:spcBef>
                        <a:spcAft>
                          <a:spcPts val="0"/>
                        </a:spcAft>
                        <a:buClr>
                          <a:srgbClr val="000000"/>
                        </a:buClr>
                        <a:buSzPts val="900"/>
                        <a:buFont typeface="Mada"/>
                        <a:buChar char="●"/>
                      </a:pPr>
                      <a:r>
                        <a:rPr b="1" lang="en-GB" sz="900">
                          <a:latin typeface="Mada"/>
                          <a:ea typeface="Mada"/>
                          <a:cs typeface="Mada"/>
                          <a:sym typeface="Mada"/>
                        </a:rPr>
                        <a:t>Initial treatment</a:t>
                      </a:r>
                      <a:r>
                        <a:rPr lang="en-GB" sz="900">
                          <a:latin typeface="Mada"/>
                          <a:ea typeface="Mada"/>
                          <a:cs typeface="Mada"/>
                          <a:sym typeface="Mada"/>
                        </a:rPr>
                        <a:t>:</a:t>
                      </a:r>
                      <a:endParaRPr sz="900">
                        <a:latin typeface="Mada"/>
                        <a:ea typeface="Mada"/>
                        <a:cs typeface="Mada"/>
                        <a:sym typeface="Mada"/>
                      </a:endParaRPr>
                    </a:p>
                    <a:p>
                      <a:pPr indent="-152400" lvl="0" marL="450000" rtl="0" algn="l">
                        <a:lnSpc>
                          <a:spcPct val="125000"/>
                        </a:lnSpc>
                        <a:spcBef>
                          <a:spcPts val="0"/>
                        </a:spcBef>
                        <a:spcAft>
                          <a:spcPts val="0"/>
                        </a:spcAft>
                        <a:buClr>
                          <a:srgbClr val="000000"/>
                        </a:buClr>
                        <a:buSzPts val="900"/>
                        <a:buFont typeface="Mada"/>
                        <a:buChar char="○"/>
                      </a:pPr>
                      <a:r>
                        <a:rPr lang="en-GB" sz="900">
                          <a:latin typeface="Mada"/>
                          <a:ea typeface="Mada"/>
                          <a:cs typeface="Mada"/>
                          <a:sym typeface="Mada"/>
                        </a:rPr>
                        <a:t>Feeding tube insertion </a:t>
                      </a:r>
                      <a:endParaRPr sz="900">
                        <a:latin typeface="Mada"/>
                        <a:ea typeface="Mada"/>
                        <a:cs typeface="Mada"/>
                        <a:sym typeface="Mada"/>
                      </a:endParaRPr>
                    </a:p>
                    <a:p>
                      <a:pPr indent="-152400" lvl="0" marL="450000" rtl="0" algn="l">
                        <a:lnSpc>
                          <a:spcPct val="125000"/>
                        </a:lnSpc>
                        <a:spcBef>
                          <a:spcPts val="0"/>
                        </a:spcBef>
                        <a:spcAft>
                          <a:spcPts val="0"/>
                        </a:spcAft>
                        <a:buClr>
                          <a:srgbClr val="000000"/>
                        </a:buClr>
                        <a:buSzPts val="900"/>
                        <a:buFont typeface="Mada"/>
                        <a:buChar char="○"/>
                      </a:pPr>
                      <a:r>
                        <a:rPr lang="en-GB" sz="900">
                          <a:latin typeface="Mada"/>
                          <a:ea typeface="Mada"/>
                          <a:cs typeface="Mada"/>
                          <a:sym typeface="Mada"/>
                        </a:rPr>
                        <a:t>Start antibiotic prophylactic</a:t>
                      </a:r>
                      <a:endParaRPr sz="900">
                        <a:latin typeface="Mada"/>
                        <a:ea typeface="Mada"/>
                        <a:cs typeface="Mada"/>
                        <a:sym typeface="Mada"/>
                      </a:endParaRPr>
                    </a:p>
                    <a:p>
                      <a:pPr indent="-142875" lvl="0" marL="269999" rtl="0" algn="l">
                        <a:lnSpc>
                          <a:spcPct val="125000"/>
                        </a:lnSpc>
                        <a:spcBef>
                          <a:spcPts val="0"/>
                        </a:spcBef>
                        <a:spcAft>
                          <a:spcPts val="0"/>
                        </a:spcAft>
                        <a:buClr>
                          <a:srgbClr val="000000"/>
                        </a:buClr>
                        <a:buSzPts val="900"/>
                        <a:buFont typeface="Mada"/>
                        <a:buChar char="●"/>
                      </a:pPr>
                      <a:r>
                        <a:rPr b="1" lang="en-GB" sz="900">
                          <a:latin typeface="Mada"/>
                          <a:ea typeface="Mada"/>
                          <a:cs typeface="Mada"/>
                          <a:sym typeface="Mada"/>
                        </a:rPr>
                        <a:t>Surgical</a:t>
                      </a:r>
                      <a:r>
                        <a:rPr lang="en-GB" sz="900">
                          <a:latin typeface="Mada"/>
                          <a:ea typeface="Mada"/>
                          <a:cs typeface="Mada"/>
                          <a:sym typeface="Mada"/>
                        </a:rPr>
                        <a:t>:</a:t>
                      </a:r>
                      <a:endParaRPr sz="900">
                        <a:latin typeface="Mada"/>
                        <a:ea typeface="Mada"/>
                        <a:cs typeface="Mada"/>
                        <a:sym typeface="Mada"/>
                      </a:endParaRPr>
                    </a:p>
                    <a:p>
                      <a:pPr indent="-152400" lvl="0" marL="450000" rtl="0" algn="l">
                        <a:lnSpc>
                          <a:spcPct val="125000"/>
                        </a:lnSpc>
                        <a:spcBef>
                          <a:spcPts val="0"/>
                        </a:spcBef>
                        <a:spcAft>
                          <a:spcPts val="0"/>
                        </a:spcAft>
                        <a:buClr>
                          <a:srgbClr val="000000"/>
                        </a:buClr>
                        <a:buSzPts val="900"/>
                        <a:buFont typeface="Mada"/>
                        <a:buChar char="○"/>
                      </a:pPr>
                      <a:r>
                        <a:rPr lang="en-GB" sz="900">
                          <a:latin typeface="Mada"/>
                          <a:ea typeface="Mada"/>
                          <a:cs typeface="Mada"/>
                          <a:sym typeface="Mada"/>
                        </a:rPr>
                        <a:t>Endoscopic valve ablation</a:t>
                      </a:r>
                      <a:endParaRPr sz="900">
                        <a:latin typeface="Mada"/>
                        <a:ea typeface="Mada"/>
                        <a:cs typeface="Mada"/>
                        <a:sym typeface="Mada"/>
                      </a:endParaRPr>
                    </a:p>
                    <a:p>
                      <a:pPr indent="-152400" lvl="0" marL="450000" rtl="0" algn="l">
                        <a:lnSpc>
                          <a:spcPct val="125000"/>
                        </a:lnSpc>
                        <a:spcBef>
                          <a:spcPts val="0"/>
                        </a:spcBef>
                        <a:spcAft>
                          <a:spcPts val="0"/>
                        </a:spcAft>
                        <a:buClr>
                          <a:srgbClr val="000000"/>
                        </a:buClr>
                        <a:buSzPts val="900"/>
                        <a:buFont typeface="Mada"/>
                        <a:buChar char="○"/>
                      </a:pPr>
                      <a:r>
                        <a:rPr lang="en-GB" sz="900">
                          <a:latin typeface="Mada"/>
                          <a:ea typeface="Mada"/>
                          <a:cs typeface="Mada"/>
                          <a:sym typeface="Mada"/>
                        </a:rPr>
                        <a:t>Cutaneous Vesicostomy</a:t>
                      </a:r>
                      <a:endParaRPr sz="9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320175">
                <a:tc>
                  <a:txBody>
                    <a:bodyPr/>
                    <a:lstStyle/>
                    <a:p>
                      <a:pPr indent="0" lvl="0" marL="0" rtl="0" algn="ctr">
                        <a:spcBef>
                          <a:spcPts val="0"/>
                        </a:spcBef>
                        <a:spcAft>
                          <a:spcPts val="0"/>
                        </a:spcAft>
                        <a:buNone/>
                      </a:pPr>
                      <a:r>
                        <a:rPr b="1" lang="en-GB" sz="800">
                          <a:solidFill>
                            <a:srgbClr val="006D77"/>
                          </a:solidFill>
                          <a:latin typeface="Lora"/>
                          <a:ea typeface="Lora"/>
                          <a:cs typeface="Lora"/>
                          <a:sym typeface="Lora"/>
                        </a:rPr>
                        <a:t>Hypospadias</a:t>
                      </a:r>
                      <a:endParaRPr b="1" sz="8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ctr">
                        <a:spcBef>
                          <a:spcPts val="0"/>
                        </a:spcBef>
                        <a:spcAft>
                          <a:spcPts val="0"/>
                        </a:spcAft>
                        <a:buNone/>
                      </a:pP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49225" lvl="0" marL="26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ventral curvature or chordee of the penis </a:t>
                      </a:r>
                      <a:endParaRPr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49225" lvl="0" marL="26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NO Circumcision </a:t>
                      </a:r>
                      <a:endParaRPr sz="1000">
                        <a:latin typeface="Mada"/>
                        <a:ea typeface="Mada"/>
                        <a:cs typeface="Mada"/>
                        <a:sym typeface="Mada"/>
                      </a:endParaRPr>
                    </a:p>
                    <a:p>
                      <a:pPr indent="-149225" lvl="0" marL="26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6 to 9 months repair</a:t>
                      </a:r>
                      <a:endParaRPr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590600">
                <a:tc>
                  <a:txBody>
                    <a:bodyPr/>
                    <a:lstStyle/>
                    <a:p>
                      <a:pPr indent="0" lvl="0" marL="0" rtl="0" algn="ctr">
                        <a:spcBef>
                          <a:spcPts val="0"/>
                        </a:spcBef>
                        <a:spcAft>
                          <a:spcPts val="0"/>
                        </a:spcAft>
                        <a:buNone/>
                      </a:pPr>
                      <a:r>
                        <a:rPr b="1" lang="en-GB" sz="800">
                          <a:solidFill>
                            <a:srgbClr val="006D77"/>
                          </a:solidFill>
                          <a:latin typeface="Lora"/>
                          <a:ea typeface="Lora"/>
                          <a:cs typeface="Lora"/>
                          <a:sym typeface="Lora"/>
                        </a:rPr>
                        <a:t>Epispadias</a:t>
                      </a:r>
                      <a:endParaRPr b="1" sz="8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149225" lvl="0" marL="26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continuous urinary incontinence in female</a:t>
                      </a:r>
                      <a:endParaRPr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49225" lvl="0" marL="26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separation of the symphysis pubis </a:t>
                      </a:r>
                      <a:endParaRPr sz="1000">
                        <a:latin typeface="Mada"/>
                        <a:ea typeface="Mada"/>
                        <a:cs typeface="Mada"/>
                        <a:sym typeface="Mada"/>
                      </a:endParaRPr>
                    </a:p>
                    <a:p>
                      <a:pPr indent="-149225" lvl="0" marL="26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rectal prolapse</a:t>
                      </a:r>
                      <a:endParaRPr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42875" lvl="0" marL="269999" rtl="0" algn="l">
                        <a:lnSpc>
                          <a:spcPct val="125000"/>
                        </a:lnSpc>
                        <a:spcBef>
                          <a:spcPts val="0"/>
                        </a:spcBef>
                        <a:spcAft>
                          <a:spcPts val="0"/>
                        </a:spcAft>
                        <a:buClr>
                          <a:srgbClr val="000000"/>
                        </a:buClr>
                        <a:buSzPts val="900"/>
                        <a:buFont typeface="Mada"/>
                        <a:buChar char="●"/>
                      </a:pPr>
                      <a:r>
                        <a:rPr lang="en-GB" sz="900">
                          <a:latin typeface="Mada"/>
                          <a:ea typeface="Mada"/>
                          <a:cs typeface="Mada"/>
                          <a:sym typeface="Mada"/>
                        </a:rPr>
                        <a:t>Reconstruction of these deformities is not always successful</a:t>
                      </a:r>
                      <a:endParaRPr sz="900">
                        <a:latin typeface="Mada"/>
                        <a:ea typeface="Mada"/>
                        <a:cs typeface="Mada"/>
                        <a:sym typeface="Mada"/>
                      </a:endParaRPr>
                    </a:p>
                    <a:p>
                      <a:pPr indent="-142875" lvl="0" marL="269999" rtl="0" algn="l">
                        <a:lnSpc>
                          <a:spcPct val="125000"/>
                        </a:lnSpc>
                        <a:spcBef>
                          <a:spcPts val="0"/>
                        </a:spcBef>
                        <a:spcAft>
                          <a:spcPts val="0"/>
                        </a:spcAft>
                        <a:buClr>
                          <a:srgbClr val="000000"/>
                        </a:buClr>
                        <a:buSzPts val="900"/>
                        <a:buFont typeface="Mada"/>
                        <a:buChar char="●"/>
                      </a:pPr>
                      <a:r>
                        <a:rPr lang="en-GB" sz="900">
                          <a:latin typeface="Mada"/>
                          <a:ea typeface="Mada"/>
                          <a:cs typeface="Mada"/>
                          <a:sym typeface="Mada"/>
                        </a:rPr>
                        <a:t>incontinence require urinary diversion.</a:t>
                      </a:r>
                      <a:endParaRPr sz="9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861050">
                <a:tc>
                  <a:txBody>
                    <a:bodyPr/>
                    <a:lstStyle/>
                    <a:p>
                      <a:pPr indent="0" lvl="0" marL="0" rtl="0" algn="ctr">
                        <a:spcBef>
                          <a:spcPts val="0"/>
                        </a:spcBef>
                        <a:spcAft>
                          <a:spcPts val="0"/>
                        </a:spcAft>
                        <a:buNone/>
                      </a:pPr>
                      <a:r>
                        <a:rPr b="1" lang="en-GB" sz="800">
                          <a:solidFill>
                            <a:srgbClr val="006D77"/>
                          </a:solidFill>
                          <a:latin typeface="Lora"/>
                          <a:ea typeface="Lora"/>
                          <a:cs typeface="Lora"/>
                          <a:sym typeface="Lora"/>
                        </a:rPr>
                        <a:t>Prune-belly syndrome</a:t>
                      </a:r>
                      <a:endParaRPr b="1" sz="8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149225" lvl="0" marL="26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Three</a:t>
                      </a:r>
                      <a:r>
                        <a:rPr lang="en-GB" sz="1000">
                          <a:solidFill>
                            <a:srgbClr val="6AA84F"/>
                          </a:solidFill>
                          <a:latin typeface="Lora"/>
                          <a:ea typeface="Lora"/>
                          <a:cs typeface="Lora"/>
                          <a:sym typeface="Lora"/>
                        </a:rPr>
                        <a:t> </a:t>
                      </a:r>
                      <a:r>
                        <a:rPr lang="en-GB" sz="1000">
                          <a:latin typeface="Lora"/>
                          <a:ea typeface="Lora"/>
                          <a:cs typeface="Lora"/>
                          <a:sym typeface="Lora"/>
                        </a:rPr>
                        <a:t>systems are affected: musculoskeletal, urinary and genital</a:t>
                      </a:r>
                      <a:endParaRPr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49225" lvl="0" marL="26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Deficiency of the abdominal musculature</a:t>
                      </a:r>
                      <a:endParaRPr sz="1000">
                        <a:latin typeface="Mada"/>
                        <a:ea typeface="Mada"/>
                        <a:cs typeface="Mada"/>
                        <a:sym typeface="Mada"/>
                      </a:endParaRPr>
                    </a:p>
                    <a:p>
                      <a:pPr indent="-149225" lvl="0" marL="269999" rtl="0" algn="l">
                        <a:lnSpc>
                          <a:spcPct val="125000"/>
                        </a:lnSpc>
                        <a:spcBef>
                          <a:spcPts val="0"/>
                        </a:spcBef>
                        <a:spcAft>
                          <a:spcPts val="0"/>
                        </a:spcAft>
                        <a:buClr>
                          <a:schemeClr val="dk1"/>
                        </a:buClr>
                        <a:buSzPts val="1000"/>
                        <a:buFont typeface="Mada"/>
                        <a:buChar char="●"/>
                      </a:pPr>
                      <a:r>
                        <a:rPr lang="en-GB" sz="1000">
                          <a:latin typeface="Mada"/>
                          <a:ea typeface="Mada"/>
                          <a:cs typeface="Mada"/>
                          <a:sym typeface="Mada"/>
                        </a:rPr>
                        <a:t>Bilateral</a:t>
                      </a:r>
                      <a:r>
                        <a:rPr lang="en-GB" sz="1000">
                          <a:solidFill>
                            <a:schemeClr val="dk1"/>
                          </a:solidFill>
                          <a:latin typeface="Mada"/>
                          <a:ea typeface="Mada"/>
                          <a:cs typeface="Mada"/>
                          <a:sym typeface="Mada"/>
                        </a:rPr>
                        <a:t> intra- abdominal testes</a:t>
                      </a:r>
                      <a:endParaRPr sz="1000">
                        <a:solidFill>
                          <a:schemeClr val="dk1"/>
                        </a:solidFill>
                        <a:latin typeface="Mada"/>
                        <a:ea typeface="Mada"/>
                        <a:cs typeface="Mada"/>
                        <a:sym typeface="Mada"/>
                      </a:endParaRPr>
                    </a:p>
                    <a:p>
                      <a:pPr indent="-149225" lvl="0" marL="26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a:t>
                      </a:r>
                      <a:r>
                        <a:rPr lang="en-GB" sz="1000">
                          <a:solidFill>
                            <a:schemeClr val="dk1"/>
                          </a:solidFill>
                          <a:latin typeface="Mada"/>
                          <a:ea typeface="Mada"/>
                          <a:cs typeface="Mada"/>
                          <a:sym typeface="Mada"/>
                        </a:rPr>
                        <a:t>nomalous</a:t>
                      </a:r>
                      <a:r>
                        <a:rPr lang="en-GB" sz="1000">
                          <a:solidFill>
                            <a:schemeClr val="dk1"/>
                          </a:solidFill>
                          <a:latin typeface="Mada"/>
                          <a:ea typeface="Mada"/>
                          <a:cs typeface="Mada"/>
                          <a:sym typeface="Mada"/>
                        </a:rPr>
                        <a:t> urinary tract</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1800">
                          <a:solidFill>
                            <a:schemeClr val="dk1"/>
                          </a:solidFill>
                          <a:latin typeface="Mada"/>
                          <a:ea typeface="Mada"/>
                          <a:cs typeface="Mada"/>
                          <a:sym typeface="Mada"/>
                        </a:rPr>
                        <a:t>-</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861050">
                <a:tc>
                  <a:txBody>
                    <a:bodyPr/>
                    <a:lstStyle/>
                    <a:p>
                      <a:pPr indent="0" lvl="0" marL="0" rtl="0" algn="ctr">
                        <a:spcBef>
                          <a:spcPts val="0"/>
                        </a:spcBef>
                        <a:spcAft>
                          <a:spcPts val="0"/>
                        </a:spcAft>
                        <a:buNone/>
                      </a:pPr>
                      <a:r>
                        <a:rPr b="1" lang="en-GB" sz="800">
                          <a:solidFill>
                            <a:srgbClr val="006D77"/>
                          </a:solidFill>
                          <a:latin typeface="Lora"/>
                          <a:ea typeface="Lora"/>
                          <a:cs typeface="Lora"/>
                          <a:sym typeface="Lora"/>
                        </a:rPr>
                        <a:t>Neuro-spinal dysraphisms</a:t>
                      </a:r>
                      <a:endParaRPr b="1" sz="800">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149225" lvl="0" marL="2699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Cutaneous lesions occur in 90% of children with various occult dysraphic states</a:t>
                      </a:r>
                      <a:endParaRPr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Small lipomeningocele</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Abnormal Gluteal cleft</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Sacral Dimples</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Hair Patches</a:t>
                      </a:r>
                      <a:endParaRPr sz="1000">
                        <a:solidFill>
                          <a:schemeClr val="dk1"/>
                        </a:solidFill>
                        <a:latin typeface="Mada"/>
                        <a:ea typeface="Mada"/>
                        <a:cs typeface="Mada"/>
                        <a:sym typeface="Mada"/>
                      </a:endParaRPr>
                    </a:p>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Dermal Vascular malformation</a:t>
                      </a:r>
                      <a:endParaRPr sz="10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49225" lvl="0" marL="269999" rtl="0" algn="l">
                        <a:spcBef>
                          <a:spcPts val="0"/>
                        </a:spcBef>
                        <a:spcAft>
                          <a:spcPts val="0"/>
                        </a:spcAft>
                        <a:buClr>
                          <a:srgbClr val="000000"/>
                        </a:buClr>
                        <a:buSzPts val="1000"/>
                        <a:buFont typeface="Mada"/>
                        <a:buChar char="●"/>
                      </a:pPr>
                      <a:r>
                        <a:rPr lang="en-GB" sz="1000">
                          <a:latin typeface="Mada"/>
                          <a:ea typeface="Mada"/>
                          <a:cs typeface="Mada"/>
                          <a:sym typeface="Mada"/>
                        </a:rPr>
                        <a:t>examination of  the back</a:t>
                      </a:r>
                      <a:endParaRPr sz="10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158750" lvl="0" marL="17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Refer to neurosurgeon</a:t>
                      </a:r>
                      <a:endParaRPr sz="1800">
                        <a:solidFill>
                          <a:schemeClr val="dk1"/>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sp>
        <p:nvSpPr>
          <p:cNvPr id="863" name="Google Shape;863;p33"/>
          <p:cNvSpPr/>
          <p:nvPr/>
        </p:nvSpPr>
        <p:spPr>
          <a:xfrm rot="5400000">
            <a:off x="1839075" y="-1618561"/>
            <a:ext cx="1030500" cy="4835400"/>
          </a:xfrm>
          <a:prstGeom prst="round2SameRect">
            <a:avLst>
              <a:gd fmla="val 50000" name="adj1"/>
              <a:gd fmla="val 0" name="adj2"/>
            </a:avLst>
          </a:prstGeom>
          <a:noFill/>
          <a:ln cap="flat" cmpd="sng" w="3810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33"/>
          <p:cNvSpPr/>
          <p:nvPr/>
        </p:nvSpPr>
        <p:spPr>
          <a:xfrm rot="5400000">
            <a:off x="1630943" y="-1630950"/>
            <a:ext cx="1005300" cy="4419600"/>
          </a:xfrm>
          <a:prstGeom prst="round2SameRect">
            <a:avLst>
              <a:gd fmla="val 5000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33"/>
          <p:cNvSpPr txBox="1"/>
          <p:nvPr/>
        </p:nvSpPr>
        <p:spPr>
          <a:xfrm>
            <a:off x="-28575" y="77823"/>
            <a:ext cx="3838500" cy="99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6000">
                <a:solidFill>
                  <a:srgbClr val="006D77"/>
                </a:solidFill>
                <a:latin typeface="Lora"/>
                <a:ea typeface="Lora"/>
                <a:cs typeface="Lora"/>
                <a:sym typeface="Lora"/>
              </a:rPr>
              <a:t>Quiz</a:t>
            </a:r>
            <a:endParaRPr sz="6000">
              <a:solidFill>
                <a:srgbClr val="006D77"/>
              </a:solidFill>
              <a:latin typeface="Lora"/>
              <a:ea typeface="Lora"/>
              <a:cs typeface="Lora"/>
              <a:sym typeface="Lora"/>
            </a:endParaRPr>
          </a:p>
        </p:txBody>
      </p:sp>
      <p:graphicFrame>
        <p:nvGraphicFramePr>
          <p:cNvPr id="866" name="Google Shape;866;p33"/>
          <p:cNvGraphicFramePr/>
          <p:nvPr/>
        </p:nvGraphicFramePr>
        <p:xfrm>
          <a:off x="1477951" y="9473188"/>
          <a:ext cx="3000000" cy="3000000"/>
        </p:xfrm>
        <a:graphic>
          <a:graphicData uri="http://schemas.openxmlformats.org/drawingml/2006/table">
            <a:tbl>
              <a:tblPr>
                <a:noFill/>
                <a:tableStyleId>{A11C02B6-9CA5-425C-9376-695E76F1CBDA}</a:tableStyleId>
              </a:tblPr>
              <a:tblGrid>
                <a:gridCol w="382350"/>
                <a:gridCol w="382350"/>
                <a:gridCol w="382350"/>
                <a:gridCol w="384575"/>
              </a:tblGrid>
              <a:tr h="123800">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Q1</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B</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Q4</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C</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273825">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Q2</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A</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Q5</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C</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273825">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Q3</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B</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Q6</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C</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bl>
          </a:graphicData>
        </a:graphic>
      </p:graphicFrame>
      <p:sp>
        <p:nvSpPr>
          <p:cNvPr id="867" name="Google Shape;867;p33"/>
          <p:cNvSpPr/>
          <p:nvPr/>
        </p:nvSpPr>
        <p:spPr>
          <a:xfrm rot="5400000">
            <a:off x="352300" y="9204792"/>
            <a:ext cx="460500" cy="14568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33"/>
          <p:cNvSpPr/>
          <p:nvPr/>
        </p:nvSpPr>
        <p:spPr>
          <a:xfrm rot="5400000">
            <a:off x="262287" y="9183927"/>
            <a:ext cx="449100" cy="13548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33"/>
          <p:cNvSpPr txBox="1"/>
          <p:nvPr/>
        </p:nvSpPr>
        <p:spPr>
          <a:xfrm>
            <a:off x="95250" y="9674931"/>
            <a:ext cx="1382700" cy="39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rPr>
              <a:t>Answers</a:t>
            </a:r>
            <a:endParaRPr b="1" u="sng">
              <a:solidFill>
                <a:srgbClr val="E29578"/>
              </a:solidFill>
              <a:latin typeface="Lora"/>
              <a:ea typeface="Lora"/>
              <a:cs typeface="Lora"/>
              <a:sym typeface="Lora"/>
            </a:endParaRPr>
          </a:p>
        </p:txBody>
      </p:sp>
      <p:sp>
        <p:nvSpPr>
          <p:cNvPr id="870" name="Google Shape;870;p33"/>
          <p:cNvSpPr/>
          <p:nvPr/>
        </p:nvSpPr>
        <p:spPr>
          <a:xfrm>
            <a:off x="114300" y="1914525"/>
            <a:ext cx="7381800" cy="71937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33"/>
          <p:cNvSpPr txBox="1"/>
          <p:nvPr/>
        </p:nvSpPr>
        <p:spPr>
          <a:xfrm>
            <a:off x="676275" y="1455375"/>
            <a:ext cx="1669200" cy="57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Lora"/>
                <a:ea typeface="Lora"/>
                <a:cs typeface="Lora"/>
                <a:sym typeface="Lora"/>
              </a:rPr>
              <a:t>MCQ</a:t>
            </a:r>
            <a:endParaRPr sz="2400">
              <a:solidFill>
                <a:srgbClr val="E29578"/>
              </a:solidFill>
              <a:latin typeface="Lora"/>
              <a:ea typeface="Lora"/>
              <a:cs typeface="Lora"/>
              <a:sym typeface="Lora"/>
            </a:endParaRPr>
          </a:p>
        </p:txBody>
      </p:sp>
      <p:sp>
        <p:nvSpPr>
          <p:cNvPr id="872" name="Google Shape;872;p33"/>
          <p:cNvSpPr/>
          <p:nvPr/>
        </p:nvSpPr>
        <p:spPr>
          <a:xfrm flipH="1" rot="-5400000">
            <a:off x="6799187" y="9204792"/>
            <a:ext cx="460500" cy="14568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33"/>
          <p:cNvSpPr/>
          <p:nvPr/>
        </p:nvSpPr>
        <p:spPr>
          <a:xfrm flipH="1" rot="-5400000">
            <a:off x="6900600" y="9183927"/>
            <a:ext cx="449100" cy="13548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33"/>
          <p:cNvSpPr txBox="1"/>
          <p:nvPr/>
        </p:nvSpPr>
        <p:spPr>
          <a:xfrm>
            <a:off x="6572200" y="9674913"/>
            <a:ext cx="1495200" cy="3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hlinkClick r:id="rId3">
                  <a:extLst>
                    <a:ext uri="{A12FA001-AC4F-418D-AE19-62706E023703}">
                      <ahyp:hlinkClr val="tx"/>
                    </a:ext>
                  </a:extLst>
                </a:hlinkClick>
              </a:rPr>
              <a:t>Extra Questions</a:t>
            </a:r>
            <a:endParaRPr b="1" u="sng">
              <a:solidFill>
                <a:srgbClr val="E29578"/>
              </a:solidFill>
              <a:latin typeface="Lora"/>
              <a:ea typeface="Lora"/>
              <a:cs typeface="Lora"/>
              <a:sym typeface="Lora"/>
            </a:endParaRPr>
          </a:p>
        </p:txBody>
      </p:sp>
      <p:sp>
        <p:nvSpPr>
          <p:cNvPr id="875" name="Google Shape;875;p33"/>
          <p:cNvSpPr txBox="1"/>
          <p:nvPr/>
        </p:nvSpPr>
        <p:spPr>
          <a:xfrm>
            <a:off x="342513" y="2346225"/>
            <a:ext cx="6904500" cy="687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006D77"/>
                </a:solidFill>
                <a:latin typeface="Lora"/>
                <a:ea typeface="Lora"/>
                <a:cs typeface="Lora"/>
                <a:sym typeface="Lora"/>
              </a:rPr>
              <a:t>Q1: what is the best test to establish that dilatation is caused by obstruction?</a:t>
            </a:r>
            <a:endParaRPr sz="1100">
              <a:solidFill>
                <a:srgbClr val="006D77"/>
              </a:solidFill>
              <a:latin typeface="Lora"/>
              <a:ea typeface="Lora"/>
              <a:cs typeface="Lora"/>
              <a:sym typeface="Lor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Ultrasound</a:t>
            </a:r>
            <a:endParaRPr sz="1100">
              <a:solidFill>
                <a:srgbClr val="83C5BE"/>
              </a:solidFill>
              <a:latin typeface="Mada"/>
              <a:ea typeface="Mada"/>
              <a:cs typeface="Mada"/>
              <a:sym typeface="Mad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Isotope renography </a:t>
            </a:r>
            <a:endParaRPr sz="1100">
              <a:solidFill>
                <a:srgbClr val="83C5BE"/>
              </a:solidFill>
              <a:latin typeface="Mada"/>
              <a:ea typeface="Mada"/>
              <a:cs typeface="Mada"/>
              <a:sym typeface="Mad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Micturating cystourethrogram </a:t>
            </a:r>
            <a:endParaRPr sz="1100">
              <a:solidFill>
                <a:srgbClr val="83C5BE"/>
              </a:solidFill>
              <a:latin typeface="Mada"/>
              <a:ea typeface="Mada"/>
              <a:cs typeface="Mada"/>
              <a:sym typeface="Mada"/>
            </a:endParaRPr>
          </a:p>
          <a:p>
            <a:pPr indent="0" lvl="0" marL="0" rtl="0" algn="l">
              <a:spcBef>
                <a:spcPts val="0"/>
              </a:spcBef>
              <a:spcAft>
                <a:spcPts val="0"/>
              </a:spcAft>
              <a:buNone/>
            </a:pPr>
            <a:r>
              <a:t/>
            </a:r>
            <a:endParaRPr sz="1100">
              <a:solidFill>
                <a:srgbClr val="83C5BE"/>
              </a:solidFill>
              <a:latin typeface="Mada"/>
              <a:ea typeface="Mada"/>
              <a:cs typeface="Mada"/>
              <a:sym typeface="Mada"/>
            </a:endParaRPr>
          </a:p>
          <a:p>
            <a:pPr indent="0" lvl="0" marL="0" rtl="0" algn="l">
              <a:spcBef>
                <a:spcPts val="0"/>
              </a:spcBef>
              <a:spcAft>
                <a:spcPts val="0"/>
              </a:spcAft>
              <a:buNone/>
            </a:pPr>
            <a:r>
              <a:rPr lang="en-GB" sz="1100">
                <a:solidFill>
                  <a:srgbClr val="006D77"/>
                </a:solidFill>
                <a:latin typeface="Lora"/>
                <a:ea typeface="Lora"/>
                <a:cs typeface="Lora"/>
                <a:sym typeface="Lora"/>
              </a:rPr>
              <a:t>Q2: The most common cause of antenatal hydronephrosis?</a:t>
            </a:r>
            <a:endParaRPr sz="1100">
              <a:solidFill>
                <a:srgbClr val="006D77"/>
              </a:solidFill>
              <a:latin typeface="Lora"/>
              <a:ea typeface="Lora"/>
              <a:cs typeface="Lora"/>
              <a:sym typeface="Lor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Pelviureteric junction obstruction</a:t>
            </a:r>
            <a:endParaRPr sz="1100">
              <a:solidFill>
                <a:srgbClr val="83C5BE"/>
              </a:solidFill>
              <a:latin typeface="Mada"/>
              <a:ea typeface="Mada"/>
              <a:cs typeface="Mada"/>
              <a:sym typeface="Mad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Vesicoureteric reflux</a:t>
            </a:r>
            <a:endParaRPr sz="1100">
              <a:solidFill>
                <a:srgbClr val="83C5BE"/>
              </a:solidFill>
              <a:latin typeface="Mada"/>
              <a:ea typeface="Mada"/>
              <a:cs typeface="Mada"/>
              <a:sym typeface="Mad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Ureterovesical junction obstruction</a:t>
            </a:r>
            <a:endParaRPr sz="1100">
              <a:solidFill>
                <a:srgbClr val="83C5BE"/>
              </a:solidFill>
              <a:latin typeface="Mada"/>
              <a:ea typeface="Mada"/>
              <a:cs typeface="Mada"/>
              <a:sym typeface="Mada"/>
            </a:endParaRPr>
          </a:p>
          <a:p>
            <a:pPr indent="0" lvl="0" marL="0" rtl="0" algn="l">
              <a:spcBef>
                <a:spcPts val="0"/>
              </a:spcBef>
              <a:spcAft>
                <a:spcPts val="0"/>
              </a:spcAft>
              <a:buNone/>
            </a:pPr>
            <a:r>
              <a:t/>
            </a:r>
            <a:endParaRPr sz="1100">
              <a:solidFill>
                <a:srgbClr val="006D77"/>
              </a:solidFill>
              <a:latin typeface="Lora"/>
              <a:ea typeface="Lora"/>
              <a:cs typeface="Lora"/>
              <a:sym typeface="Lora"/>
            </a:endParaRPr>
          </a:p>
          <a:p>
            <a:pPr indent="0" lvl="0" marL="0" rtl="0" algn="l">
              <a:spcBef>
                <a:spcPts val="0"/>
              </a:spcBef>
              <a:spcAft>
                <a:spcPts val="0"/>
              </a:spcAft>
              <a:buNone/>
            </a:pPr>
            <a:r>
              <a:rPr lang="en-GB" sz="1100">
                <a:solidFill>
                  <a:srgbClr val="006D77"/>
                </a:solidFill>
                <a:latin typeface="Lora"/>
                <a:ea typeface="Lora"/>
                <a:cs typeface="Lora"/>
                <a:sym typeface="Lora"/>
              </a:rPr>
              <a:t>Q3: </a:t>
            </a:r>
            <a:r>
              <a:rPr lang="en-GB" sz="1100">
                <a:solidFill>
                  <a:srgbClr val="006D77"/>
                </a:solidFill>
                <a:latin typeface="Lora"/>
                <a:ea typeface="Lora"/>
                <a:cs typeface="Lora"/>
                <a:sym typeface="Lora"/>
              </a:rPr>
              <a:t>A 1-year-old girl is brought to the physician because of fever and crying while passing urine for 2 days, she was treated for a urinary tract infection with oral cefixime. Renal ultrasonography shows hydronephrosis of the left kidney. Empirical antimicrobial therapy is initiated. Which of the following is the most appropriate next step in diagnosis?</a:t>
            </a:r>
            <a:endParaRPr sz="1100">
              <a:solidFill>
                <a:srgbClr val="006D77"/>
              </a:solidFill>
              <a:latin typeface="Lora"/>
              <a:ea typeface="Lora"/>
              <a:cs typeface="Lora"/>
              <a:sym typeface="Lor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Dynamic renogram</a:t>
            </a:r>
            <a:endParaRPr sz="1100">
              <a:solidFill>
                <a:srgbClr val="83C5BE"/>
              </a:solidFill>
              <a:latin typeface="Mada"/>
              <a:ea typeface="Mada"/>
              <a:cs typeface="Mada"/>
              <a:sym typeface="Mad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Voiding cystourethrography</a:t>
            </a:r>
            <a:endParaRPr sz="1100">
              <a:solidFill>
                <a:srgbClr val="83C5BE"/>
              </a:solidFill>
              <a:latin typeface="Mada"/>
              <a:ea typeface="Mada"/>
              <a:cs typeface="Mada"/>
              <a:sym typeface="Mad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Cystoscopy</a:t>
            </a:r>
            <a:endParaRPr sz="1100">
              <a:solidFill>
                <a:srgbClr val="83C5BE"/>
              </a:solidFill>
              <a:latin typeface="Mada"/>
              <a:ea typeface="Mada"/>
              <a:cs typeface="Mada"/>
              <a:sym typeface="Mada"/>
            </a:endParaRPr>
          </a:p>
          <a:p>
            <a:pPr indent="0" lvl="0" marL="0" rtl="0" algn="l">
              <a:spcBef>
                <a:spcPts val="0"/>
              </a:spcBef>
              <a:spcAft>
                <a:spcPts val="0"/>
              </a:spcAft>
              <a:buNone/>
            </a:pPr>
            <a:r>
              <a:t/>
            </a:r>
            <a:endParaRPr sz="1100">
              <a:solidFill>
                <a:srgbClr val="006D77"/>
              </a:solidFill>
              <a:latin typeface="Lora"/>
              <a:ea typeface="Lora"/>
              <a:cs typeface="Lora"/>
              <a:sym typeface="Lora"/>
            </a:endParaRPr>
          </a:p>
          <a:p>
            <a:pPr indent="0" lvl="0" marL="0" rtl="0" algn="l">
              <a:spcBef>
                <a:spcPts val="0"/>
              </a:spcBef>
              <a:spcAft>
                <a:spcPts val="0"/>
              </a:spcAft>
              <a:buNone/>
            </a:pPr>
            <a:r>
              <a:rPr lang="en-GB" sz="1100">
                <a:solidFill>
                  <a:srgbClr val="006D77"/>
                </a:solidFill>
                <a:latin typeface="Lora"/>
                <a:ea typeface="Lora"/>
                <a:cs typeface="Lora"/>
                <a:sym typeface="Lora"/>
              </a:rPr>
              <a:t>Q4: </a:t>
            </a:r>
            <a:r>
              <a:rPr lang="en-GB" sz="1100">
                <a:solidFill>
                  <a:srgbClr val="006D77"/>
                </a:solidFill>
                <a:latin typeface="Lora"/>
                <a:ea typeface="Lora"/>
                <a:cs typeface="Lora"/>
                <a:sym typeface="Lora"/>
              </a:rPr>
              <a:t>1 day-old boy with a history of bilateral antenatal hydronephrosis and hydroureter with thick walled bladder and mild oligohydramnios. After confirmation by MCUG and stabilizing the patient what is the best procedure to do?</a:t>
            </a:r>
            <a:endParaRPr sz="1100">
              <a:solidFill>
                <a:srgbClr val="006D77"/>
              </a:solidFill>
              <a:latin typeface="Lora"/>
              <a:ea typeface="Lora"/>
              <a:cs typeface="Lora"/>
              <a:sym typeface="Lor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Ureteral reimplantation</a:t>
            </a:r>
            <a:endParaRPr sz="1100">
              <a:solidFill>
                <a:srgbClr val="83C5BE"/>
              </a:solidFill>
              <a:latin typeface="Mada"/>
              <a:ea typeface="Mada"/>
              <a:cs typeface="Mada"/>
              <a:sym typeface="Mad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Cutaneous vesicostomy</a:t>
            </a:r>
            <a:endParaRPr sz="1100">
              <a:solidFill>
                <a:srgbClr val="83C5BE"/>
              </a:solidFill>
              <a:latin typeface="Mada"/>
              <a:ea typeface="Mada"/>
              <a:cs typeface="Mada"/>
              <a:sym typeface="Mad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endoscopic valve ablation</a:t>
            </a:r>
            <a:endParaRPr sz="1100">
              <a:solidFill>
                <a:srgbClr val="83C5BE"/>
              </a:solidFill>
              <a:latin typeface="Mada"/>
              <a:ea typeface="Mada"/>
              <a:cs typeface="Mada"/>
              <a:sym typeface="Mada"/>
            </a:endParaRPr>
          </a:p>
          <a:p>
            <a:pPr indent="0" lvl="0" marL="0" rtl="0" algn="l">
              <a:spcBef>
                <a:spcPts val="0"/>
              </a:spcBef>
              <a:spcAft>
                <a:spcPts val="0"/>
              </a:spcAft>
              <a:buNone/>
            </a:pPr>
            <a:r>
              <a:t/>
            </a:r>
            <a:endParaRPr sz="1100">
              <a:solidFill>
                <a:srgbClr val="83C5BE"/>
              </a:solidFill>
              <a:latin typeface="Mada"/>
              <a:ea typeface="Mada"/>
              <a:cs typeface="Mada"/>
              <a:sym typeface="Mada"/>
            </a:endParaRPr>
          </a:p>
          <a:p>
            <a:pPr indent="0" lvl="0" marL="0" rtl="0" algn="l">
              <a:spcBef>
                <a:spcPts val="0"/>
              </a:spcBef>
              <a:spcAft>
                <a:spcPts val="0"/>
              </a:spcAft>
              <a:buNone/>
            </a:pPr>
            <a:r>
              <a:t/>
            </a:r>
            <a:endParaRPr sz="1100">
              <a:solidFill>
                <a:srgbClr val="006D77"/>
              </a:solidFill>
              <a:latin typeface="Lora"/>
              <a:ea typeface="Lora"/>
              <a:cs typeface="Lora"/>
              <a:sym typeface="Lora"/>
            </a:endParaRPr>
          </a:p>
          <a:p>
            <a:pPr indent="0" lvl="0" marL="0" rtl="0" algn="l">
              <a:spcBef>
                <a:spcPts val="0"/>
              </a:spcBef>
              <a:spcAft>
                <a:spcPts val="0"/>
              </a:spcAft>
              <a:buNone/>
            </a:pPr>
            <a:r>
              <a:rPr lang="en-GB" sz="1100">
                <a:solidFill>
                  <a:srgbClr val="006D77"/>
                </a:solidFill>
                <a:latin typeface="Lora"/>
                <a:ea typeface="Lora"/>
                <a:cs typeface="Lora"/>
                <a:sym typeface="Lora"/>
              </a:rPr>
              <a:t>Q5: An infant presented to you with a discharge from umbilicus. What is the most likely diagnosis?</a:t>
            </a:r>
            <a:endParaRPr sz="1100">
              <a:solidFill>
                <a:srgbClr val="006D77"/>
              </a:solidFill>
              <a:latin typeface="Lora"/>
              <a:ea typeface="Lora"/>
              <a:cs typeface="Lora"/>
              <a:sym typeface="Lor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Ureterocele</a:t>
            </a:r>
            <a:endParaRPr sz="1100">
              <a:solidFill>
                <a:srgbClr val="83C5BE"/>
              </a:solidFill>
              <a:latin typeface="Mada"/>
              <a:ea typeface="Mada"/>
              <a:cs typeface="Mada"/>
              <a:sym typeface="Mad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Prune belly syndrome</a:t>
            </a:r>
            <a:endParaRPr sz="1100">
              <a:solidFill>
                <a:srgbClr val="83C5BE"/>
              </a:solidFill>
              <a:latin typeface="Mada"/>
              <a:ea typeface="Mada"/>
              <a:cs typeface="Mada"/>
              <a:sym typeface="Mad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Patent urachus</a:t>
            </a:r>
            <a:endParaRPr sz="1100">
              <a:solidFill>
                <a:srgbClr val="83C5BE"/>
              </a:solidFill>
              <a:latin typeface="Mada"/>
              <a:ea typeface="Mada"/>
              <a:cs typeface="Mada"/>
              <a:sym typeface="Mada"/>
            </a:endParaRPr>
          </a:p>
          <a:p>
            <a:pPr indent="0" lvl="0" marL="0" rtl="0" algn="l">
              <a:spcBef>
                <a:spcPts val="0"/>
              </a:spcBef>
              <a:spcAft>
                <a:spcPts val="0"/>
              </a:spcAft>
              <a:buNone/>
            </a:pPr>
            <a:r>
              <a:t/>
            </a:r>
            <a:endParaRPr sz="1100">
              <a:solidFill>
                <a:srgbClr val="006D77"/>
              </a:solidFill>
              <a:latin typeface="Lora"/>
              <a:ea typeface="Lora"/>
              <a:cs typeface="Lora"/>
              <a:sym typeface="Lora"/>
            </a:endParaRPr>
          </a:p>
          <a:p>
            <a:pPr indent="0" lvl="0" marL="0" rtl="0" algn="l">
              <a:spcBef>
                <a:spcPts val="0"/>
              </a:spcBef>
              <a:spcAft>
                <a:spcPts val="0"/>
              </a:spcAft>
              <a:buNone/>
            </a:pPr>
            <a:r>
              <a:rPr lang="en-GB" sz="1100">
                <a:solidFill>
                  <a:srgbClr val="006D77"/>
                </a:solidFill>
                <a:latin typeface="Lora"/>
                <a:ea typeface="Lora"/>
                <a:cs typeface="Lora"/>
                <a:sym typeface="Lora"/>
              </a:rPr>
              <a:t>Q6: </a:t>
            </a:r>
            <a:r>
              <a:rPr lang="en-GB" sz="1100">
                <a:solidFill>
                  <a:srgbClr val="006D77"/>
                </a:solidFill>
                <a:latin typeface="Lora"/>
                <a:ea typeface="Lora"/>
                <a:cs typeface="Lora"/>
                <a:sym typeface="Lora"/>
              </a:rPr>
              <a:t>surgical treatment for vesicoureteral reflux is indicated in which of the following?</a:t>
            </a:r>
            <a:endParaRPr sz="1100">
              <a:solidFill>
                <a:srgbClr val="006D77"/>
              </a:solidFill>
              <a:latin typeface="Lora"/>
              <a:ea typeface="Lora"/>
              <a:cs typeface="Lora"/>
              <a:sym typeface="Lor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Stone formation</a:t>
            </a:r>
            <a:endParaRPr sz="1100">
              <a:solidFill>
                <a:srgbClr val="83C5BE"/>
              </a:solidFill>
              <a:latin typeface="Mada"/>
              <a:ea typeface="Mada"/>
              <a:cs typeface="Mada"/>
              <a:sym typeface="Mad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Pyelonephritis</a:t>
            </a:r>
            <a:endParaRPr sz="1100">
              <a:solidFill>
                <a:srgbClr val="83C5BE"/>
              </a:solidFill>
              <a:latin typeface="Mada"/>
              <a:ea typeface="Mada"/>
              <a:cs typeface="Mada"/>
              <a:sym typeface="Mad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non-</a:t>
            </a:r>
            <a:r>
              <a:rPr lang="en-GB" sz="1100">
                <a:solidFill>
                  <a:srgbClr val="83C5BE"/>
                </a:solidFill>
                <a:latin typeface="Mada"/>
                <a:ea typeface="Mada"/>
                <a:cs typeface="Mada"/>
                <a:sym typeface="Mada"/>
              </a:rPr>
              <a:t>compliant</a:t>
            </a:r>
            <a:r>
              <a:rPr lang="en-GB" sz="1100">
                <a:solidFill>
                  <a:srgbClr val="83C5BE"/>
                </a:solidFill>
                <a:latin typeface="Mada"/>
                <a:ea typeface="Mada"/>
                <a:cs typeface="Mada"/>
                <a:sym typeface="Mada"/>
              </a:rPr>
              <a:t> medical </a:t>
            </a:r>
            <a:r>
              <a:rPr lang="en-GB" sz="1100">
                <a:solidFill>
                  <a:srgbClr val="83C5BE"/>
                </a:solidFill>
                <a:latin typeface="Mada"/>
                <a:ea typeface="Mada"/>
                <a:cs typeface="Mada"/>
                <a:sym typeface="Mada"/>
              </a:rPr>
              <a:t>treatment </a:t>
            </a:r>
            <a:endParaRPr sz="1100">
              <a:solidFill>
                <a:srgbClr val="83C5BE"/>
              </a:solidFill>
              <a:latin typeface="Mada"/>
              <a:ea typeface="Mada"/>
              <a:cs typeface="Mada"/>
              <a:sym typeface="Mada"/>
            </a:endParaRPr>
          </a:p>
          <a:p>
            <a:pPr indent="0" lvl="0" marL="0" rtl="0" algn="l">
              <a:spcBef>
                <a:spcPts val="0"/>
              </a:spcBef>
              <a:spcAft>
                <a:spcPts val="0"/>
              </a:spcAft>
              <a:buNone/>
            </a:pPr>
            <a:r>
              <a:t/>
            </a:r>
            <a:endParaRPr sz="1100">
              <a:solidFill>
                <a:srgbClr val="006D77"/>
              </a:solidFill>
              <a:latin typeface="Lora"/>
              <a:ea typeface="Lora"/>
              <a:cs typeface="Lora"/>
              <a:sym typeface="Lora"/>
            </a:endParaRPr>
          </a:p>
          <a:p>
            <a:pPr indent="0" lvl="0" marL="0" rtl="0" algn="l">
              <a:spcBef>
                <a:spcPts val="0"/>
              </a:spcBef>
              <a:spcAft>
                <a:spcPts val="0"/>
              </a:spcAft>
              <a:buNone/>
            </a:pPr>
            <a:r>
              <a:t/>
            </a:r>
            <a:endParaRPr sz="1100">
              <a:solidFill>
                <a:srgbClr val="83C5BE"/>
              </a:solidFill>
              <a:latin typeface="Mada"/>
              <a:ea typeface="Mada"/>
              <a:cs typeface="Mada"/>
              <a:sym typeface="Mad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p34"/>
          <p:cNvSpPr/>
          <p:nvPr/>
        </p:nvSpPr>
        <p:spPr>
          <a:xfrm rot="5400000">
            <a:off x="2749050" y="-1810343"/>
            <a:ext cx="1959300" cy="7569900"/>
          </a:xfrm>
          <a:prstGeom prst="round2SameRect">
            <a:avLst>
              <a:gd fmla="val 50000" name="adj1"/>
              <a:gd fmla="val 0" name="adj2"/>
            </a:avLst>
          </a:prstGeom>
          <a:noFill/>
          <a:ln cap="flat" cmpd="sng" w="3810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34"/>
          <p:cNvSpPr/>
          <p:nvPr/>
        </p:nvSpPr>
        <p:spPr>
          <a:xfrm rot="5400000">
            <a:off x="2427672" y="-1903575"/>
            <a:ext cx="1911300" cy="6918600"/>
          </a:xfrm>
          <a:prstGeom prst="round2SameRect">
            <a:avLst>
              <a:gd fmla="val 5000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34"/>
          <p:cNvSpPr txBox="1"/>
          <p:nvPr/>
        </p:nvSpPr>
        <p:spPr>
          <a:xfrm>
            <a:off x="-28575" y="992225"/>
            <a:ext cx="4810200" cy="99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000">
                <a:solidFill>
                  <a:srgbClr val="006D77"/>
                </a:solidFill>
                <a:latin typeface="Lora"/>
                <a:ea typeface="Lora"/>
                <a:cs typeface="Lora"/>
                <a:sym typeface="Lora"/>
              </a:rPr>
              <a:t>Good Luck!</a:t>
            </a:r>
            <a:endParaRPr sz="4000">
              <a:solidFill>
                <a:srgbClr val="006D77"/>
              </a:solidFill>
              <a:latin typeface="Lora"/>
              <a:ea typeface="Lora"/>
              <a:cs typeface="Lora"/>
              <a:sym typeface="Lora"/>
            </a:endParaRPr>
          </a:p>
        </p:txBody>
      </p:sp>
      <p:sp>
        <p:nvSpPr>
          <p:cNvPr id="883" name="Google Shape;883;p34"/>
          <p:cNvSpPr txBox="1"/>
          <p:nvPr/>
        </p:nvSpPr>
        <p:spPr>
          <a:xfrm>
            <a:off x="723900" y="3457575"/>
            <a:ext cx="5695800" cy="49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rgbClr val="006D77"/>
                </a:solidFill>
                <a:latin typeface="Lora"/>
                <a:ea typeface="Lora"/>
                <a:cs typeface="Lora"/>
                <a:sym typeface="Lora"/>
              </a:rPr>
              <a:t>Team leaders:</a:t>
            </a:r>
            <a:endParaRPr sz="2400">
              <a:solidFill>
                <a:srgbClr val="83C5BE"/>
              </a:solidFill>
              <a:latin typeface="Lora"/>
              <a:ea typeface="Lora"/>
              <a:cs typeface="Lora"/>
              <a:sym typeface="Lora"/>
            </a:endParaRPr>
          </a:p>
        </p:txBody>
      </p:sp>
      <p:pic>
        <p:nvPicPr>
          <p:cNvPr id="884" name="Google Shape;884;p34"/>
          <p:cNvPicPr preferRelativeResize="0"/>
          <p:nvPr/>
        </p:nvPicPr>
        <p:blipFill rotWithShape="1">
          <a:blip r:embed="rId3">
            <a:alphaModFix/>
          </a:blip>
          <a:srcRect b="0" l="0" r="0" t="0"/>
          <a:stretch/>
        </p:blipFill>
        <p:spPr>
          <a:xfrm>
            <a:off x="4655575" y="410926"/>
            <a:ext cx="2029774" cy="2029800"/>
          </a:xfrm>
          <a:prstGeom prst="rect">
            <a:avLst/>
          </a:prstGeom>
          <a:noFill/>
          <a:ln>
            <a:noFill/>
          </a:ln>
        </p:spPr>
      </p:pic>
      <p:sp>
        <p:nvSpPr>
          <p:cNvPr id="885" name="Google Shape;885;p34"/>
          <p:cNvSpPr/>
          <p:nvPr/>
        </p:nvSpPr>
        <p:spPr>
          <a:xfrm rot="-5400000">
            <a:off x="6531450" y="9261025"/>
            <a:ext cx="508200" cy="16077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34"/>
          <p:cNvSpPr/>
          <p:nvPr/>
        </p:nvSpPr>
        <p:spPr>
          <a:xfrm rot="-5400000">
            <a:off x="6643425" y="9396600"/>
            <a:ext cx="495600" cy="14952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34"/>
          <p:cNvSpPr txBox="1"/>
          <p:nvPr/>
        </p:nvSpPr>
        <p:spPr>
          <a:xfrm>
            <a:off x="6290250" y="10050625"/>
            <a:ext cx="14172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hlinkClick r:id="rId4">
                  <a:extLst>
                    <a:ext uri="{A12FA001-AC4F-418D-AE19-62706E023703}">
                      <ahyp:hlinkClr val="tx"/>
                    </a:ext>
                  </a:extLst>
                </a:hlinkClick>
              </a:rPr>
              <a:t>Feedback</a:t>
            </a:r>
            <a:endParaRPr b="1" u="sng">
              <a:solidFill>
                <a:srgbClr val="E29578"/>
              </a:solidFill>
              <a:latin typeface="Lora"/>
              <a:ea typeface="Lora"/>
              <a:cs typeface="Lora"/>
              <a:sym typeface="Lora"/>
            </a:endParaRPr>
          </a:p>
        </p:txBody>
      </p:sp>
      <p:pic>
        <p:nvPicPr>
          <p:cNvPr id="888" name="Google Shape;888;p34"/>
          <p:cNvPicPr preferRelativeResize="0"/>
          <p:nvPr/>
        </p:nvPicPr>
        <p:blipFill>
          <a:blip r:embed="rId5">
            <a:alphaModFix/>
          </a:blip>
          <a:stretch>
            <a:fillRect/>
          </a:stretch>
        </p:blipFill>
        <p:spPr>
          <a:xfrm>
            <a:off x="104150" y="9976075"/>
            <a:ext cx="495300" cy="495300"/>
          </a:xfrm>
          <a:prstGeom prst="rect">
            <a:avLst/>
          </a:prstGeom>
          <a:noFill/>
          <a:ln>
            <a:noFill/>
          </a:ln>
        </p:spPr>
      </p:pic>
      <p:sp>
        <p:nvSpPr>
          <p:cNvPr id="889" name="Google Shape;889;p34"/>
          <p:cNvSpPr txBox="1"/>
          <p:nvPr/>
        </p:nvSpPr>
        <p:spPr>
          <a:xfrm>
            <a:off x="0" y="10420375"/>
            <a:ext cx="1104900" cy="1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83C5BE"/>
                </a:solidFill>
                <a:latin typeface="Mada"/>
                <a:ea typeface="Mada"/>
                <a:cs typeface="Mada"/>
                <a:sym typeface="Mada"/>
              </a:rPr>
              <a:t>Note taker</a:t>
            </a:r>
            <a:endParaRPr b="1" sz="1000">
              <a:solidFill>
                <a:srgbClr val="83C5BE"/>
              </a:solidFill>
              <a:latin typeface="Mada"/>
              <a:ea typeface="Mada"/>
              <a:cs typeface="Mada"/>
              <a:sym typeface="Mada"/>
            </a:endParaRPr>
          </a:p>
        </p:txBody>
      </p:sp>
      <p:sp>
        <p:nvSpPr>
          <p:cNvPr id="890" name="Google Shape;890;p34"/>
          <p:cNvSpPr txBox="1"/>
          <p:nvPr/>
        </p:nvSpPr>
        <p:spPr>
          <a:xfrm>
            <a:off x="762000" y="10420375"/>
            <a:ext cx="1104900" cy="1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83C5BE"/>
                </a:solidFill>
                <a:latin typeface="Mada"/>
                <a:ea typeface="Mada"/>
                <a:cs typeface="Mada"/>
                <a:sym typeface="Mada"/>
              </a:rPr>
              <a:t>Reviewer</a:t>
            </a:r>
            <a:endParaRPr b="1" sz="1000">
              <a:solidFill>
                <a:srgbClr val="83C5BE"/>
              </a:solidFill>
              <a:latin typeface="Mada"/>
              <a:ea typeface="Mada"/>
              <a:cs typeface="Mada"/>
              <a:sym typeface="Mada"/>
            </a:endParaRPr>
          </a:p>
        </p:txBody>
      </p:sp>
      <p:pic>
        <p:nvPicPr>
          <p:cNvPr id="891" name="Google Shape;891;p34"/>
          <p:cNvPicPr preferRelativeResize="0"/>
          <p:nvPr/>
        </p:nvPicPr>
        <p:blipFill>
          <a:blip r:embed="rId6">
            <a:alphaModFix/>
          </a:blip>
          <a:stretch>
            <a:fillRect/>
          </a:stretch>
        </p:blipFill>
        <p:spPr>
          <a:xfrm>
            <a:off x="872800" y="9961650"/>
            <a:ext cx="508200" cy="508200"/>
          </a:xfrm>
          <a:prstGeom prst="rect">
            <a:avLst/>
          </a:prstGeom>
          <a:noFill/>
          <a:ln>
            <a:noFill/>
          </a:ln>
        </p:spPr>
      </p:pic>
      <p:cxnSp>
        <p:nvCxnSpPr>
          <p:cNvPr id="892" name="Google Shape;892;p34"/>
          <p:cNvCxnSpPr/>
          <p:nvPr/>
        </p:nvCxnSpPr>
        <p:spPr>
          <a:xfrm>
            <a:off x="1323975" y="5981700"/>
            <a:ext cx="0" cy="3695700"/>
          </a:xfrm>
          <a:prstGeom prst="straightConnector1">
            <a:avLst/>
          </a:prstGeom>
          <a:noFill/>
          <a:ln cap="flat" cmpd="sng" w="19050">
            <a:solidFill>
              <a:srgbClr val="FFDDD2"/>
            </a:solidFill>
            <a:prstDash val="solid"/>
            <a:round/>
            <a:headEnd len="med" w="med" type="oval"/>
            <a:tailEnd len="med" w="med" type="none"/>
          </a:ln>
        </p:spPr>
      </p:cxnSp>
      <p:cxnSp>
        <p:nvCxnSpPr>
          <p:cNvPr id="893" name="Google Shape;893;p34"/>
          <p:cNvCxnSpPr/>
          <p:nvPr/>
        </p:nvCxnSpPr>
        <p:spPr>
          <a:xfrm rot="10800000">
            <a:off x="1019175" y="6457950"/>
            <a:ext cx="5305500" cy="0"/>
          </a:xfrm>
          <a:prstGeom prst="straightConnector1">
            <a:avLst/>
          </a:prstGeom>
          <a:noFill/>
          <a:ln cap="flat" cmpd="sng" w="19050">
            <a:solidFill>
              <a:srgbClr val="FFDDD2"/>
            </a:solidFill>
            <a:prstDash val="solid"/>
            <a:round/>
            <a:headEnd len="med" w="med" type="none"/>
            <a:tailEnd len="med" w="med" type="oval"/>
          </a:ln>
        </p:spPr>
      </p:cxnSp>
      <p:sp>
        <p:nvSpPr>
          <p:cNvPr id="894" name="Google Shape;894;p34"/>
          <p:cNvSpPr txBox="1"/>
          <p:nvPr/>
        </p:nvSpPr>
        <p:spPr>
          <a:xfrm>
            <a:off x="1457325" y="5981700"/>
            <a:ext cx="4076700" cy="3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400">
                <a:solidFill>
                  <a:srgbClr val="E29578"/>
                </a:solidFill>
                <a:latin typeface="Lora"/>
                <a:ea typeface="Lora"/>
                <a:cs typeface="Lora"/>
                <a:sym typeface="Lora"/>
              </a:rPr>
              <a:t>This lecture was done by:</a:t>
            </a:r>
            <a:endParaRPr sz="2400">
              <a:solidFill>
                <a:srgbClr val="E29578"/>
              </a:solidFill>
              <a:latin typeface="Lora"/>
              <a:ea typeface="Lora"/>
              <a:cs typeface="Lora"/>
              <a:sym typeface="Lora"/>
            </a:endParaRPr>
          </a:p>
        </p:txBody>
      </p:sp>
      <p:sp>
        <p:nvSpPr>
          <p:cNvPr id="895" name="Google Shape;895;p34"/>
          <p:cNvSpPr txBox="1"/>
          <p:nvPr/>
        </p:nvSpPr>
        <p:spPr>
          <a:xfrm>
            <a:off x="1488875" y="6569500"/>
            <a:ext cx="4492800" cy="23238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Fahad alsultan</a:t>
            </a:r>
            <a:endParaRPr sz="2400">
              <a:solidFill>
                <a:srgbClr val="E29578"/>
              </a:solidFill>
              <a:latin typeface="Mada"/>
              <a:ea typeface="Mada"/>
              <a:cs typeface="Mada"/>
              <a:sym typeface="Mada"/>
            </a:endParaRPr>
          </a:p>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Hamdan aldossari</a:t>
            </a:r>
            <a:endParaRPr sz="2400">
              <a:solidFill>
                <a:srgbClr val="E29578"/>
              </a:solidFill>
              <a:latin typeface="Mada"/>
              <a:ea typeface="Mada"/>
              <a:cs typeface="Mada"/>
              <a:sym typeface="Mada"/>
            </a:endParaRPr>
          </a:p>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 Haneen Somily</a:t>
            </a:r>
            <a:endParaRPr sz="2400">
              <a:solidFill>
                <a:srgbClr val="E29578"/>
              </a:solidFill>
              <a:latin typeface="Mada"/>
              <a:ea typeface="Mada"/>
              <a:cs typeface="Mada"/>
              <a:sym typeface="Mada"/>
            </a:endParaRPr>
          </a:p>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Khaled Al-harbi</a:t>
            </a:r>
            <a:endParaRPr sz="2400">
              <a:solidFill>
                <a:srgbClr val="E29578"/>
              </a:solidFill>
              <a:latin typeface="Mada"/>
              <a:ea typeface="Mada"/>
              <a:cs typeface="Mada"/>
              <a:sym typeface="Mada"/>
            </a:endParaRPr>
          </a:p>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Badr Al-Qarni</a:t>
            </a:r>
            <a:endParaRPr sz="2400">
              <a:solidFill>
                <a:srgbClr val="E29578"/>
              </a:solidFill>
              <a:latin typeface="Mada"/>
              <a:ea typeface="Mada"/>
              <a:cs typeface="Mada"/>
              <a:sym typeface="Mada"/>
            </a:endParaRPr>
          </a:p>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Omar Alshenawy</a:t>
            </a:r>
            <a:endParaRPr sz="2400">
              <a:solidFill>
                <a:srgbClr val="E29578"/>
              </a:solidFill>
              <a:latin typeface="Mada"/>
              <a:ea typeface="Mada"/>
              <a:cs typeface="Mada"/>
              <a:sym typeface="Mada"/>
            </a:endParaRPr>
          </a:p>
        </p:txBody>
      </p:sp>
      <p:sp>
        <p:nvSpPr>
          <p:cNvPr id="896" name="Google Shape;896;p34"/>
          <p:cNvSpPr txBox="1"/>
          <p:nvPr/>
        </p:nvSpPr>
        <p:spPr>
          <a:xfrm>
            <a:off x="581003" y="4086349"/>
            <a:ext cx="3477000" cy="12003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2300"/>
              <a:buFont typeface="Arial"/>
              <a:buNone/>
            </a:pPr>
            <a:r>
              <a:rPr b="0" i="0" lang="en-GB" sz="2300" u="none" cap="none" strike="noStrike">
                <a:solidFill>
                  <a:srgbClr val="83C5BE"/>
                </a:solidFill>
                <a:latin typeface="Lora"/>
                <a:ea typeface="Lora"/>
                <a:cs typeface="Lora"/>
                <a:sym typeface="Lora"/>
              </a:rPr>
              <a:t>Nouf Alshammari</a:t>
            </a:r>
            <a:endParaRPr b="0" i="0" sz="2300" u="none" cap="none" strike="noStrike">
              <a:solidFill>
                <a:srgbClr val="83C5BE"/>
              </a:solidFill>
              <a:latin typeface="Lora"/>
              <a:ea typeface="Lora"/>
              <a:cs typeface="Lora"/>
              <a:sym typeface="Lora"/>
            </a:endParaRPr>
          </a:p>
          <a:p>
            <a:pPr indent="0" lvl="0" marL="0" marR="0" rtl="0" algn="l">
              <a:lnSpc>
                <a:spcPct val="150000"/>
              </a:lnSpc>
              <a:spcBef>
                <a:spcPts val="0"/>
              </a:spcBef>
              <a:spcAft>
                <a:spcPts val="0"/>
              </a:spcAft>
              <a:buClr>
                <a:srgbClr val="000000"/>
              </a:buClr>
              <a:buSzPts val="2300"/>
              <a:buFont typeface="Arial"/>
              <a:buNone/>
            </a:pPr>
            <a:r>
              <a:rPr b="0" i="0" lang="en-GB" sz="2300" u="none" cap="none" strike="noStrike">
                <a:solidFill>
                  <a:srgbClr val="83C5BE"/>
                </a:solidFill>
                <a:latin typeface="Lora"/>
                <a:ea typeface="Lora"/>
                <a:cs typeface="Lora"/>
                <a:sym typeface="Lora"/>
              </a:rPr>
              <a:t>Haneen Somily</a:t>
            </a:r>
            <a:endParaRPr b="0" i="0" sz="2300" u="none" cap="none" strike="noStrike">
              <a:solidFill>
                <a:srgbClr val="83C5BE"/>
              </a:solidFill>
              <a:latin typeface="Lora"/>
              <a:ea typeface="Lora"/>
              <a:cs typeface="Lora"/>
              <a:sym typeface="Lora"/>
            </a:endParaRPr>
          </a:p>
        </p:txBody>
      </p:sp>
      <p:sp>
        <p:nvSpPr>
          <p:cNvPr id="897" name="Google Shape;897;p34"/>
          <p:cNvSpPr txBox="1"/>
          <p:nvPr/>
        </p:nvSpPr>
        <p:spPr>
          <a:xfrm>
            <a:off x="4004439" y="4086349"/>
            <a:ext cx="4243500" cy="12003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2300"/>
              <a:buFont typeface="Arial"/>
              <a:buNone/>
            </a:pPr>
            <a:r>
              <a:rPr b="0" i="0" lang="en-GB" sz="2300" u="none" cap="none" strike="noStrike">
                <a:solidFill>
                  <a:srgbClr val="83C5BE"/>
                </a:solidFill>
                <a:latin typeface="Lora"/>
                <a:ea typeface="Lora"/>
                <a:cs typeface="Lora"/>
                <a:sym typeface="Lora"/>
              </a:rPr>
              <a:t>Naif Alsulais</a:t>
            </a:r>
            <a:endParaRPr b="0" i="0" sz="2300" u="none" cap="none" strike="noStrike">
              <a:solidFill>
                <a:srgbClr val="83C5BE"/>
              </a:solidFill>
              <a:latin typeface="Lora"/>
              <a:ea typeface="Lora"/>
              <a:cs typeface="Lora"/>
              <a:sym typeface="Lora"/>
            </a:endParaRPr>
          </a:p>
          <a:p>
            <a:pPr indent="0" lvl="0" marL="0" marR="0" rtl="0" algn="l">
              <a:lnSpc>
                <a:spcPct val="150000"/>
              </a:lnSpc>
              <a:spcBef>
                <a:spcPts val="0"/>
              </a:spcBef>
              <a:spcAft>
                <a:spcPts val="0"/>
              </a:spcAft>
              <a:buClr>
                <a:srgbClr val="000000"/>
              </a:buClr>
              <a:buSzPts val="2300"/>
              <a:buFont typeface="Arial"/>
              <a:buNone/>
            </a:pPr>
            <a:r>
              <a:rPr b="0" i="0" lang="en-GB" sz="2300" u="none" cap="none" strike="noStrike">
                <a:solidFill>
                  <a:srgbClr val="83C5BE"/>
                </a:solidFill>
                <a:latin typeface="Lora"/>
                <a:ea typeface="Lora"/>
                <a:cs typeface="Lora"/>
                <a:sym typeface="Lora"/>
              </a:rPr>
              <a:t>Mohammed alshoieer</a:t>
            </a:r>
            <a:endParaRPr b="0" i="0" sz="2300" u="none" cap="none" strike="noStrike">
              <a:solidFill>
                <a:srgbClr val="83C5BE"/>
              </a:solidFill>
              <a:latin typeface="Lora"/>
              <a:ea typeface="Lora"/>
              <a:cs typeface="Lora"/>
              <a:sym typeface="Lora"/>
            </a:endParaRPr>
          </a:p>
        </p:txBody>
      </p:sp>
      <p:pic>
        <p:nvPicPr>
          <p:cNvPr id="898" name="Google Shape;898;p34"/>
          <p:cNvPicPr preferRelativeResize="0"/>
          <p:nvPr/>
        </p:nvPicPr>
        <p:blipFill>
          <a:blip r:embed="rId7">
            <a:alphaModFix/>
          </a:blip>
          <a:stretch>
            <a:fillRect/>
          </a:stretch>
        </p:blipFill>
        <p:spPr>
          <a:xfrm>
            <a:off x="1552801" y="7406621"/>
            <a:ext cx="314100" cy="314100"/>
          </a:xfrm>
          <a:prstGeom prst="rect">
            <a:avLst/>
          </a:prstGeom>
          <a:noFill/>
          <a:ln>
            <a:noFill/>
          </a:ln>
        </p:spPr>
      </p:pic>
      <p:pic>
        <p:nvPicPr>
          <p:cNvPr id="899" name="Google Shape;899;p34"/>
          <p:cNvPicPr preferRelativeResize="0"/>
          <p:nvPr/>
        </p:nvPicPr>
        <p:blipFill>
          <a:blip r:embed="rId7">
            <a:alphaModFix/>
          </a:blip>
          <a:stretch>
            <a:fillRect/>
          </a:stretch>
        </p:blipFill>
        <p:spPr>
          <a:xfrm>
            <a:off x="1552801" y="7768572"/>
            <a:ext cx="314100" cy="314100"/>
          </a:xfrm>
          <a:prstGeom prst="rect">
            <a:avLst/>
          </a:prstGeom>
          <a:noFill/>
          <a:ln>
            <a:noFill/>
          </a:ln>
        </p:spPr>
      </p:pic>
      <p:pic>
        <p:nvPicPr>
          <p:cNvPr id="900" name="Google Shape;900;p34"/>
          <p:cNvPicPr preferRelativeResize="0"/>
          <p:nvPr/>
        </p:nvPicPr>
        <p:blipFill>
          <a:blip r:embed="rId7">
            <a:alphaModFix/>
          </a:blip>
          <a:stretch>
            <a:fillRect/>
          </a:stretch>
        </p:blipFill>
        <p:spPr>
          <a:xfrm>
            <a:off x="1573583" y="8156498"/>
            <a:ext cx="314100" cy="314100"/>
          </a:xfrm>
          <a:prstGeom prst="rect">
            <a:avLst/>
          </a:prstGeom>
          <a:noFill/>
          <a:ln>
            <a:noFill/>
          </a:ln>
        </p:spPr>
      </p:pic>
      <p:pic>
        <p:nvPicPr>
          <p:cNvPr id="901" name="Google Shape;901;p34"/>
          <p:cNvPicPr preferRelativeResize="0"/>
          <p:nvPr/>
        </p:nvPicPr>
        <p:blipFill>
          <a:blip r:embed="rId8">
            <a:alphaModFix/>
          </a:blip>
          <a:stretch>
            <a:fillRect/>
          </a:stretch>
        </p:blipFill>
        <p:spPr>
          <a:xfrm>
            <a:off x="1573575" y="8524932"/>
            <a:ext cx="314100" cy="314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5"/>
          <p:cNvSpPr/>
          <p:nvPr/>
        </p:nvSpPr>
        <p:spPr>
          <a:xfrm>
            <a:off x="306575" y="9052188"/>
            <a:ext cx="7034700" cy="1435500"/>
          </a:xfrm>
          <a:prstGeom prst="roundRect">
            <a:avLst>
              <a:gd fmla="val 22613"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t/>
            </a:r>
            <a:endParaRPr/>
          </a:p>
        </p:txBody>
      </p:sp>
      <p:sp>
        <p:nvSpPr>
          <p:cNvPr id="105" name="Google Shape;105;p15"/>
          <p:cNvSpPr txBox="1"/>
          <p:nvPr/>
        </p:nvSpPr>
        <p:spPr>
          <a:xfrm>
            <a:off x="385125" y="9052188"/>
            <a:ext cx="4749600" cy="1399500"/>
          </a:xfrm>
          <a:prstGeom prst="rect">
            <a:avLst/>
          </a:prstGeom>
          <a:noFill/>
          <a:ln>
            <a:noFill/>
          </a:ln>
        </p:spPr>
        <p:txBody>
          <a:bodyPr anchorCtr="0" anchor="t" bIns="91425" lIns="91425" spcFirstLastPara="1" rIns="91425" wrap="square" tIns="91425">
            <a:noAutofit/>
          </a:bodyPr>
          <a:lstStyle/>
          <a:p>
            <a:pPr indent="-158750" lvl="0" marL="26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Definitive accessory organ with its own collecting system, blood supply, and distinct encapsulated parenchyma.</a:t>
            </a:r>
            <a:endParaRPr sz="1000">
              <a:solidFill>
                <a:schemeClr val="dk1"/>
              </a:solidFill>
              <a:latin typeface="Mada"/>
              <a:ea typeface="Mada"/>
              <a:cs typeface="Mada"/>
              <a:sym typeface="Mada"/>
            </a:endParaRPr>
          </a:p>
          <a:p>
            <a:pPr indent="-158750" lvl="0" marL="26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Either completely separate or loosely attached to the kidney on the ipsilateral side.</a:t>
            </a:r>
            <a:endParaRPr sz="1000">
              <a:solidFill>
                <a:schemeClr val="dk1"/>
              </a:solidFill>
              <a:latin typeface="Mada"/>
              <a:ea typeface="Mada"/>
              <a:cs typeface="Mada"/>
              <a:sym typeface="Mada"/>
            </a:endParaRPr>
          </a:p>
          <a:p>
            <a:pPr indent="-158750" lvl="0" marL="26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The ureteral inter-relationships on the side of the supernumerary kidney can be variable.</a:t>
            </a:r>
            <a:endParaRPr sz="1000">
              <a:solidFill>
                <a:schemeClr val="dk1"/>
              </a:solidFill>
              <a:latin typeface="Mada"/>
              <a:ea typeface="Mada"/>
              <a:cs typeface="Mada"/>
              <a:sym typeface="Mada"/>
            </a:endParaRPr>
          </a:p>
          <a:p>
            <a:pPr indent="-158750" lvl="0" marL="269999" rtl="0" algn="l">
              <a:lnSpc>
                <a:spcPct val="125000"/>
              </a:lnSpc>
              <a:spcBef>
                <a:spcPts val="0"/>
              </a:spcBef>
              <a:spcAft>
                <a:spcPts val="0"/>
              </a:spcAft>
              <a:buClr>
                <a:schemeClr val="dk1"/>
              </a:buClr>
              <a:buSzPts val="1000"/>
              <a:buFont typeface="Mada"/>
              <a:buChar char="●"/>
            </a:pPr>
            <a:r>
              <a:rPr lang="en-GB" sz="1000">
                <a:solidFill>
                  <a:srgbClr val="6AA84F"/>
                </a:solidFill>
                <a:latin typeface="Mada"/>
                <a:ea typeface="Mada"/>
                <a:cs typeface="Mada"/>
                <a:sym typeface="Mada"/>
              </a:rPr>
              <a:t>detected by US </a:t>
            </a:r>
            <a:r>
              <a:rPr lang="en-GB" sz="1000">
                <a:solidFill>
                  <a:srgbClr val="6AA84F"/>
                </a:solidFill>
                <a:latin typeface="Mada"/>
                <a:ea typeface="Mada"/>
                <a:cs typeface="Mada"/>
                <a:sym typeface="Mada"/>
              </a:rPr>
              <a:t>confirmed by radiological like CT</a:t>
            </a:r>
            <a:endParaRPr sz="1000">
              <a:solidFill>
                <a:schemeClr val="dk1"/>
              </a:solidFill>
              <a:latin typeface="Mada"/>
              <a:ea typeface="Mada"/>
              <a:cs typeface="Mada"/>
              <a:sym typeface="Mada"/>
            </a:endParaRPr>
          </a:p>
        </p:txBody>
      </p:sp>
      <p:sp>
        <p:nvSpPr>
          <p:cNvPr id="106" name="Google Shape;106;p15"/>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7" name="Google Shape;107;p15"/>
          <p:cNvCxnSpPr/>
          <p:nvPr/>
        </p:nvCxnSpPr>
        <p:spPr>
          <a:xfrm flipH="1" rot="10800000">
            <a:off x="2362262" y="850984"/>
            <a:ext cx="2865000" cy="900"/>
          </a:xfrm>
          <a:prstGeom prst="straightConnector1">
            <a:avLst/>
          </a:prstGeom>
          <a:noFill/>
          <a:ln cap="flat" cmpd="sng" w="19050">
            <a:solidFill>
              <a:srgbClr val="83C5BE"/>
            </a:solidFill>
            <a:prstDash val="solid"/>
            <a:round/>
            <a:headEnd len="med" w="med" type="oval"/>
            <a:tailEnd len="med" w="med" type="oval"/>
          </a:ln>
        </p:spPr>
      </p:cxnSp>
      <p:sp>
        <p:nvSpPr>
          <p:cNvPr id="108" name="Google Shape;108;p15"/>
          <p:cNvSpPr txBox="1"/>
          <p:nvPr/>
        </p:nvSpPr>
        <p:spPr>
          <a:xfrm>
            <a:off x="1061225" y="389225"/>
            <a:ext cx="5525400" cy="255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lang="en-GB" sz="2200">
                <a:solidFill>
                  <a:srgbClr val="006D77"/>
                </a:solidFill>
                <a:latin typeface="Lora"/>
                <a:ea typeface="Lora"/>
                <a:cs typeface="Lora"/>
                <a:sym typeface="Lora"/>
              </a:rPr>
              <a:t>Congenital Anomalies of Kidney</a:t>
            </a:r>
            <a:endParaRPr b="1" i="0" sz="2200" u="none" cap="none" strike="noStrike">
              <a:solidFill>
                <a:srgbClr val="006D77"/>
              </a:solidFill>
              <a:latin typeface="Lora"/>
              <a:ea typeface="Lora"/>
              <a:cs typeface="Lora"/>
              <a:sym typeface="Lora"/>
            </a:endParaRPr>
          </a:p>
        </p:txBody>
      </p:sp>
      <p:sp>
        <p:nvSpPr>
          <p:cNvPr id="109" name="Google Shape;109;p15"/>
          <p:cNvSpPr/>
          <p:nvPr/>
        </p:nvSpPr>
        <p:spPr>
          <a:xfrm>
            <a:off x="2662225" y="1058325"/>
            <a:ext cx="2078100" cy="468900"/>
          </a:xfrm>
          <a:prstGeom prst="roundRect">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600">
                <a:solidFill>
                  <a:srgbClr val="FFFFFF"/>
                </a:solidFill>
                <a:latin typeface="Lora"/>
                <a:ea typeface="Lora"/>
                <a:cs typeface="Lora"/>
                <a:sym typeface="Lora"/>
              </a:rPr>
              <a:t>Kidney anomalies</a:t>
            </a:r>
            <a:endParaRPr b="1" sz="1600">
              <a:solidFill>
                <a:srgbClr val="FFFFFF"/>
              </a:solidFill>
              <a:latin typeface="Lora"/>
              <a:ea typeface="Lora"/>
              <a:cs typeface="Lora"/>
              <a:sym typeface="Lora"/>
            </a:endParaRPr>
          </a:p>
        </p:txBody>
      </p:sp>
      <p:sp>
        <p:nvSpPr>
          <p:cNvPr id="110" name="Google Shape;110;p15"/>
          <p:cNvSpPr/>
          <p:nvPr/>
        </p:nvSpPr>
        <p:spPr>
          <a:xfrm>
            <a:off x="5338933" y="1763898"/>
            <a:ext cx="1383000" cy="468900"/>
          </a:xfrm>
          <a:prstGeom prst="roundRect">
            <a:avLst>
              <a:gd fmla="val 50000" name="adj"/>
            </a:avLst>
          </a:pr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a:solidFill>
                  <a:srgbClr val="E29578"/>
                </a:solidFill>
                <a:latin typeface="Lora"/>
                <a:ea typeface="Lora"/>
                <a:cs typeface="Lora"/>
                <a:sym typeface="Lora"/>
              </a:rPr>
              <a:t>Location</a:t>
            </a:r>
            <a:endParaRPr b="1" baseline="30000">
              <a:solidFill>
                <a:srgbClr val="E29578"/>
              </a:solidFill>
              <a:latin typeface="Lora"/>
              <a:ea typeface="Lora"/>
              <a:cs typeface="Lora"/>
              <a:sym typeface="Lora"/>
            </a:endParaRPr>
          </a:p>
        </p:txBody>
      </p:sp>
      <p:sp>
        <p:nvSpPr>
          <p:cNvPr id="111" name="Google Shape;111;p15"/>
          <p:cNvSpPr/>
          <p:nvPr/>
        </p:nvSpPr>
        <p:spPr>
          <a:xfrm>
            <a:off x="1592404" y="1760717"/>
            <a:ext cx="1383000" cy="468900"/>
          </a:xfrm>
          <a:prstGeom prst="roundRect">
            <a:avLst>
              <a:gd fmla="val 50000" name="adj"/>
            </a:avLst>
          </a:pr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a:solidFill>
                  <a:srgbClr val="E29578"/>
                </a:solidFill>
                <a:latin typeface="Lora"/>
                <a:ea typeface="Lora"/>
                <a:cs typeface="Lora"/>
                <a:sym typeface="Lora"/>
              </a:rPr>
              <a:t>Number </a:t>
            </a:r>
            <a:endParaRPr b="1" sz="1300">
              <a:solidFill>
                <a:srgbClr val="E29578"/>
              </a:solidFill>
              <a:latin typeface="Lora"/>
              <a:ea typeface="Lora"/>
              <a:cs typeface="Lora"/>
              <a:sym typeface="Lora"/>
            </a:endParaRPr>
          </a:p>
        </p:txBody>
      </p:sp>
      <p:sp>
        <p:nvSpPr>
          <p:cNvPr id="112" name="Google Shape;112;p15"/>
          <p:cNvSpPr/>
          <p:nvPr/>
        </p:nvSpPr>
        <p:spPr>
          <a:xfrm>
            <a:off x="213575" y="2439275"/>
            <a:ext cx="1305900" cy="468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900">
                <a:latin typeface="Mada"/>
                <a:ea typeface="Mada"/>
                <a:cs typeface="Mada"/>
                <a:sym typeface="Mada"/>
              </a:rPr>
              <a:t>Supernumerary</a:t>
            </a:r>
            <a:endParaRPr sz="900">
              <a:latin typeface="Mada"/>
              <a:ea typeface="Mada"/>
              <a:cs typeface="Mada"/>
              <a:sym typeface="Mada"/>
            </a:endParaRPr>
          </a:p>
          <a:p>
            <a:pPr indent="0" lvl="0" marL="0" rtl="0" algn="ctr">
              <a:spcBef>
                <a:spcPts val="0"/>
              </a:spcBef>
              <a:spcAft>
                <a:spcPts val="0"/>
              </a:spcAft>
              <a:buNone/>
            </a:pPr>
            <a:r>
              <a:rPr lang="en-GB" sz="900">
                <a:solidFill>
                  <a:srgbClr val="999999"/>
                </a:solidFill>
                <a:latin typeface="Mada"/>
                <a:ea typeface="Mada"/>
                <a:cs typeface="Mada"/>
                <a:sym typeface="Mada"/>
              </a:rPr>
              <a:t>More</a:t>
            </a:r>
            <a:endParaRPr sz="900">
              <a:solidFill>
                <a:srgbClr val="999999"/>
              </a:solidFill>
              <a:latin typeface="Mada"/>
              <a:ea typeface="Mada"/>
              <a:cs typeface="Mada"/>
              <a:sym typeface="Mada"/>
            </a:endParaRPr>
          </a:p>
        </p:txBody>
      </p:sp>
      <p:sp>
        <p:nvSpPr>
          <p:cNvPr id="113" name="Google Shape;113;p15"/>
          <p:cNvSpPr/>
          <p:nvPr/>
        </p:nvSpPr>
        <p:spPr>
          <a:xfrm>
            <a:off x="3048313" y="2439263"/>
            <a:ext cx="1305900" cy="468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GB" sz="1000">
                <a:latin typeface="Mada"/>
                <a:ea typeface="Mada"/>
                <a:cs typeface="Mada"/>
                <a:sym typeface="Mada"/>
              </a:rPr>
              <a:t>Horseshoe</a:t>
            </a:r>
            <a:endParaRPr sz="1000">
              <a:latin typeface="Mada"/>
              <a:ea typeface="Mada"/>
              <a:cs typeface="Mada"/>
              <a:sym typeface="Mada"/>
            </a:endParaRPr>
          </a:p>
          <a:p>
            <a:pPr indent="0" lvl="0" marL="0" rtl="0" algn="ctr">
              <a:spcBef>
                <a:spcPts val="0"/>
              </a:spcBef>
              <a:spcAft>
                <a:spcPts val="0"/>
              </a:spcAft>
              <a:buClr>
                <a:srgbClr val="000000"/>
              </a:buClr>
              <a:buSzPts val="1100"/>
              <a:buFont typeface="Arial"/>
              <a:buNone/>
            </a:pPr>
            <a:r>
              <a:rPr lang="en-GB" sz="1000">
                <a:solidFill>
                  <a:srgbClr val="999999"/>
                </a:solidFill>
                <a:latin typeface="Mada"/>
                <a:ea typeface="Mada"/>
                <a:cs typeface="Mada"/>
                <a:sym typeface="Mada"/>
              </a:rPr>
              <a:t>Joined</a:t>
            </a:r>
            <a:endParaRPr sz="1000">
              <a:solidFill>
                <a:srgbClr val="999999"/>
              </a:solidFill>
              <a:latin typeface="Mada"/>
              <a:ea typeface="Mada"/>
              <a:cs typeface="Mada"/>
              <a:sym typeface="Mada"/>
            </a:endParaRPr>
          </a:p>
        </p:txBody>
      </p:sp>
      <p:cxnSp>
        <p:nvCxnSpPr>
          <p:cNvPr id="114" name="Google Shape;114;p15"/>
          <p:cNvCxnSpPr>
            <a:stCxn id="109" idx="2"/>
            <a:endCxn id="110" idx="0"/>
          </p:cNvCxnSpPr>
          <p:nvPr/>
        </p:nvCxnSpPr>
        <p:spPr>
          <a:xfrm flipH="1" rot="-5400000">
            <a:off x="4747525" y="480975"/>
            <a:ext cx="236700" cy="2329200"/>
          </a:xfrm>
          <a:prstGeom prst="bentConnector3">
            <a:avLst>
              <a:gd fmla="val 49994" name="adj1"/>
            </a:avLst>
          </a:prstGeom>
          <a:noFill/>
          <a:ln cap="flat" cmpd="sng" w="19050">
            <a:solidFill>
              <a:srgbClr val="FFDDD2"/>
            </a:solidFill>
            <a:prstDash val="solid"/>
            <a:round/>
            <a:headEnd len="sm" w="sm" type="none"/>
            <a:tailEnd len="sm" w="sm" type="none"/>
          </a:ln>
        </p:spPr>
      </p:cxnSp>
      <p:cxnSp>
        <p:nvCxnSpPr>
          <p:cNvPr id="115" name="Google Shape;115;p15"/>
          <p:cNvCxnSpPr>
            <a:stCxn id="111" idx="0"/>
            <a:endCxn id="109" idx="2"/>
          </p:cNvCxnSpPr>
          <p:nvPr/>
        </p:nvCxnSpPr>
        <p:spPr>
          <a:xfrm rot="-5400000">
            <a:off x="2875954" y="935267"/>
            <a:ext cx="233400" cy="1417500"/>
          </a:xfrm>
          <a:prstGeom prst="bentConnector3">
            <a:avLst>
              <a:gd fmla="val 50020" name="adj1"/>
            </a:avLst>
          </a:prstGeom>
          <a:noFill/>
          <a:ln cap="flat" cmpd="sng" w="19050">
            <a:solidFill>
              <a:srgbClr val="FFDDD2"/>
            </a:solidFill>
            <a:prstDash val="solid"/>
            <a:round/>
            <a:headEnd len="sm" w="sm" type="none"/>
            <a:tailEnd len="sm" w="sm" type="none"/>
          </a:ln>
        </p:spPr>
      </p:cxnSp>
      <p:cxnSp>
        <p:nvCxnSpPr>
          <p:cNvPr id="116" name="Google Shape;116;p15"/>
          <p:cNvCxnSpPr>
            <a:stCxn id="111" idx="2"/>
            <a:endCxn id="113" idx="0"/>
          </p:cNvCxnSpPr>
          <p:nvPr/>
        </p:nvCxnSpPr>
        <p:spPr>
          <a:xfrm flipH="1" rot="-5400000">
            <a:off x="2887804" y="1625717"/>
            <a:ext cx="209700" cy="1417500"/>
          </a:xfrm>
          <a:prstGeom prst="bentConnector3">
            <a:avLst>
              <a:gd fmla="val 49987" name="adj1"/>
            </a:avLst>
          </a:prstGeom>
          <a:noFill/>
          <a:ln cap="flat" cmpd="sng" w="19050">
            <a:solidFill>
              <a:srgbClr val="FFDDD2"/>
            </a:solidFill>
            <a:prstDash val="solid"/>
            <a:round/>
            <a:headEnd len="sm" w="sm" type="none"/>
            <a:tailEnd len="sm" w="sm" type="none"/>
          </a:ln>
        </p:spPr>
      </p:cxnSp>
      <p:cxnSp>
        <p:nvCxnSpPr>
          <p:cNvPr id="117" name="Google Shape;117;p15"/>
          <p:cNvCxnSpPr>
            <a:stCxn id="112" idx="0"/>
            <a:endCxn id="111" idx="2"/>
          </p:cNvCxnSpPr>
          <p:nvPr/>
        </p:nvCxnSpPr>
        <p:spPr>
          <a:xfrm rot="-5400000">
            <a:off x="1470425" y="1625675"/>
            <a:ext cx="209700" cy="1417500"/>
          </a:xfrm>
          <a:prstGeom prst="bentConnector3">
            <a:avLst>
              <a:gd fmla="val 49990" name="adj1"/>
            </a:avLst>
          </a:prstGeom>
          <a:noFill/>
          <a:ln cap="flat" cmpd="sng" w="19050">
            <a:solidFill>
              <a:srgbClr val="FFDDD2"/>
            </a:solidFill>
            <a:prstDash val="solid"/>
            <a:round/>
            <a:headEnd len="sm" w="sm" type="none"/>
            <a:tailEnd len="sm" w="sm" type="none"/>
          </a:ln>
        </p:spPr>
      </p:cxnSp>
      <p:cxnSp>
        <p:nvCxnSpPr>
          <p:cNvPr id="118" name="Google Shape;118;p15"/>
          <p:cNvCxnSpPr>
            <a:stCxn id="110" idx="2"/>
            <a:endCxn id="119" idx="0"/>
          </p:cNvCxnSpPr>
          <p:nvPr/>
        </p:nvCxnSpPr>
        <p:spPr>
          <a:xfrm flipH="1" rot="-5400000">
            <a:off x="6307183" y="1956048"/>
            <a:ext cx="206400" cy="759900"/>
          </a:xfrm>
          <a:prstGeom prst="bentConnector3">
            <a:avLst>
              <a:gd fmla="val 50018" name="adj1"/>
            </a:avLst>
          </a:prstGeom>
          <a:noFill/>
          <a:ln cap="flat" cmpd="sng" w="19050">
            <a:solidFill>
              <a:srgbClr val="FFDDD2"/>
            </a:solidFill>
            <a:prstDash val="solid"/>
            <a:round/>
            <a:headEnd len="sm" w="sm" type="none"/>
            <a:tailEnd len="sm" w="sm" type="none"/>
          </a:ln>
        </p:spPr>
      </p:cxnSp>
      <p:cxnSp>
        <p:nvCxnSpPr>
          <p:cNvPr id="120" name="Google Shape;120;p15"/>
          <p:cNvCxnSpPr>
            <a:stCxn id="110" idx="2"/>
            <a:endCxn id="121" idx="0"/>
          </p:cNvCxnSpPr>
          <p:nvPr/>
        </p:nvCxnSpPr>
        <p:spPr>
          <a:xfrm rot="5400000">
            <a:off x="5562133" y="1970898"/>
            <a:ext cx="206400" cy="730200"/>
          </a:xfrm>
          <a:prstGeom prst="bentConnector3">
            <a:avLst>
              <a:gd fmla="val 50016" name="adj1"/>
            </a:avLst>
          </a:prstGeom>
          <a:noFill/>
          <a:ln cap="flat" cmpd="sng" w="19050">
            <a:solidFill>
              <a:srgbClr val="FFDDD2"/>
            </a:solidFill>
            <a:prstDash val="solid"/>
            <a:round/>
            <a:headEnd len="sm" w="sm" type="none"/>
            <a:tailEnd len="sm" w="sm" type="none"/>
          </a:ln>
        </p:spPr>
      </p:cxnSp>
      <p:sp>
        <p:nvSpPr>
          <p:cNvPr id="119" name="Google Shape;119;p15"/>
          <p:cNvSpPr/>
          <p:nvPr/>
        </p:nvSpPr>
        <p:spPr>
          <a:xfrm>
            <a:off x="6137300" y="2439273"/>
            <a:ext cx="1305900" cy="468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GB" sz="1000">
                <a:latin typeface="Mada"/>
                <a:ea typeface="Mada"/>
                <a:cs typeface="Mada"/>
                <a:sym typeface="Mada"/>
              </a:rPr>
              <a:t>Ectopia</a:t>
            </a:r>
            <a:endParaRPr sz="1000">
              <a:solidFill>
                <a:srgbClr val="7575AC"/>
              </a:solidFill>
              <a:latin typeface="Mada"/>
              <a:ea typeface="Mada"/>
              <a:cs typeface="Mada"/>
              <a:sym typeface="Mada"/>
            </a:endParaRPr>
          </a:p>
        </p:txBody>
      </p:sp>
      <p:sp>
        <p:nvSpPr>
          <p:cNvPr id="121" name="Google Shape;121;p15"/>
          <p:cNvSpPr/>
          <p:nvPr/>
        </p:nvSpPr>
        <p:spPr>
          <a:xfrm>
            <a:off x="4647171" y="2439263"/>
            <a:ext cx="1305900" cy="468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GB" sz="1000">
                <a:latin typeface="Mada"/>
                <a:ea typeface="Mada"/>
                <a:cs typeface="Mada"/>
                <a:sym typeface="Mada"/>
              </a:rPr>
              <a:t>Rotation</a:t>
            </a:r>
            <a:endParaRPr sz="1000">
              <a:solidFill>
                <a:srgbClr val="7575AC"/>
              </a:solidFill>
              <a:latin typeface="Mada"/>
              <a:ea typeface="Mada"/>
              <a:cs typeface="Mada"/>
              <a:sym typeface="Mada"/>
            </a:endParaRPr>
          </a:p>
        </p:txBody>
      </p:sp>
      <p:sp>
        <p:nvSpPr>
          <p:cNvPr id="122" name="Google Shape;122;p15"/>
          <p:cNvSpPr/>
          <p:nvPr/>
        </p:nvSpPr>
        <p:spPr>
          <a:xfrm>
            <a:off x="1630950" y="2436163"/>
            <a:ext cx="1305900" cy="468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900">
                <a:latin typeface="Mada"/>
                <a:ea typeface="Mada"/>
                <a:cs typeface="Mada"/>
                <a:sym typeface="Mada"/>
              </a:rPr>
              <a:t>agenesis</a:t>
            </a:r>
            <a:endParaRPr sz="900">
              <a:latin typeface="Mada"/>
              <a:ea typeface="Mada"/>
              <a:cs typeface="Mada"/>
              <a:sym typeface="Mada"/>
            </a:endParaRPr>
          </a:p>
          <a:p>
            <a:pPr indent="0" lvl="0" marL="0" rtl="0" algn="ctr">
              <a:spcBef>
                <a:spcPts val="0"/>
              </a:spcBef>
              <a:spcAft>
                <a:spcPts val="0"/>
              </a:spcAft>
              <a:buNone/>
            </a:pPr>
            <a:r>
              <a:rPr lang="en-GB" sz="900">
                <a:solidFill>
                  <a:srgbClr val="999999"/>
                </a:solidFill>
                <a:latin typeface="Mada"/>
                <a:ea typeface="Mada"/>
                <a:cs typeface="Mada"/>
                <a:sym typeface="Mada"/>
              </a:rPr>
              <a:t>Less</a:t>
            </a:r>
            <a:endParaRPr sz="900">
              <a:solidFill>
                <a:srgbClr val="999999"/>
              </a:solidFill>
              <a:latin typeface="Mada"/>
              <a:ea typeface="Mada"/>
              <a:cs typeface="Mada"/>
              <a:sym typeface="Mada"/>
            </a:endParaRPr>
          </a:p>
        </p:txBody>
      </p:sp>
      <p:cxnSp>
        <p:nvCxnSpPr>
          <p:cNvPr id="123" name="Google Shape;123;p15"/>
          <p:cNvCxnSpPr>
            <a:stCxn id="122" idx="0"/>
            <a:endCxn id="111" idx="2"/>
          </p:cNvCxnSpPr>
          <p:nvPr/>
        </p:nvCxnSpPr>
        <p:spPr>
          <a:xfrm rot="-5400000">
            <a:off x="2181000" y="2332663"/>
            <a:ext cx="206400" cy="600"/>
          </a:xfrm>
          <a:prstGeom prst="bentConnector3">
            <a:avLst>
              <a:gd fmla="val 50035" name="adj1"/>
            </a:avLst>
          </a:prstGeom>
          <a:noFill/>
          <a:ln cap="flat" cmpd="sng" w="19050">
            <a:solidFill>
              <a:srgbClr val="FFDDD2"/>
            </a:solidFill>
            <a:prstDash val="solid"/>
            <a:round/>
            <a:headEnd len="sm" w="sm" type="none"/>
            <a:tailEnd len="sm" w="sm" type="none"/>
          </a:ln>
        </p:spPr>
      </p:cxnSp>
      <p:grpSp>
        <p:nvGrpSpPr>
          <p:cNvPr id="124" name="Google Shape;124;p15"/>
          <p:cNvGrpSpPr/>
          <p:nvPr/>
        </p:nvGrpSpPr>
        <p:grpSpPr>
          <a:xfrm>
            <a:off x="254976" y="8325800"/>
            <a:ext cx="467181" cy="476434"/>
            <a:chOff x="2410712" y="2415450"/>
            <a:chExt cx="312600" cy="312600"/>
          </a:xfrm>
        </p:grpSpPr>
        <p:sp>
          <p:nvSpPr>
            <p:cNvPr id="125" name="Google Shape;125;p15"/>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5"/>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7" name="Google Shape;127;p15"/>
          <p:cNvSpPr txBox="1"/>
          <p:nvPr/>
        </p:nvSpPr>
        <p:spPr>
          <a:xfrm>
            <a:off x="712263" y="8352418"/>
            <a:ext cx="47496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Supernumerary </a:t>
            </a:r>
            <a:r>
              <a:rPr b="1" lang="en-GB" sz="1800">
                <a:solidFill>
                  <a:srgbClr val="006D77"/>
                </a:solidFill>
                <a:highlight>
                  <a:srgbClr val="EDF9F9"/>
                </a:highlight>
                <a:latin typeface="Lora"/>
                <a:ea typeface="Lora"/>
                <a:cs typeface="Lora"/>
                <a:sym typeface="Lora"/>
              </a:rPr>
              <a:t>Kidney</a:t>
            </a:r>
            <a:r>
              <a:rPr b="1" lang="en-GB" sz="1800">
                <a:solidFill>
                  <a:srgbClr val="006D77"/>
                </a:solidFill>
                <a:highlight>
                  <a:srgbClr val="EDF9F9"/>
                </a:highlight>
                <a:latin typeface="Lora"/>
                <a:ea typeface="Lora"/>
                <a:cs typeface="Lora"/>
                <a:sym typeface="Lora"/>
              </a:rPr>
              <a:t>: </a:t>
            </a:r>
            <a:endParaRPr b="1" sz="1800">
              <a:solidFill>
                <a:srgbClr val="006D77"/>
              </a:solidFill>
              <a:highlight>
                <a:srgbClr val="EDF9F9"/>
              </a:highlight>
              <a:latin typeface="Lora"/>
              <a:ea typeface="Lora"/>
              <a:cs typeface="Lora"/>
              <a:sym typeface="Lora"/>
            </a:endParaRPr>
          </a:p>
        </p:txBody>
      </p:sp>
      <p:pic>
        <p:nvPicPr>
          <p:cNvPr id="128" name="Google Shape;128;p15"/>
          <p:cNvPicPr preferRelativeResize="0"/>
          <p:nvPr/>
        </p:nvPicPr>
        <p:blipFill>
          <a:blip r:embed="rId3">
            <a:alphaModFix/>
          </a:blip>
          <a:stretch>
            <a:fillRect/>
          </a:stretch>
        </p:blipFill>
        <p:spPr>
          <a:xfrm>
            <a:off x="5299825" y="9101038"/>
            <a:ext cx="1886126" cy="1337794"/>
          </a:xfrm>
          <a:prstGeom prst="rect">
            <a:avLst/>
          </a:prstGeom>
          <a:noFill/>
          <a:ln>
            <a:noFill/>
          </a:ln>
        </p:spPr>
      </p:pic>
      <p:sp>
        <p:nvSpPr>
          <p:cNvPr id="129" name="Google Shape;129;p15"/>
          <p:cNvSpPr/>
          <p:nvPr/>
        </p:nvSpPr>
        <p:spPr>
          <a:xfrm>
            <a:off x="385125" y="3733300"/>
            <a:ext cx="6781200" cy="1637100"/>
          </a:xfrm>
          <a:prstGeom prst="roundRect">
            <a:avLst>
              <a:gd fmla="val 28051"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t/>
            </a:r>
            <a:endParaRPr/>
          </a:p>
        </p:txBody>
      </p:sp>
      <p:sp>
        <p:nvSpPr>
          <p:cNvPr id="130" name="Google Shape;130;p15"/>
          <p:cNvSpPr txBox="1"/>
          <p:nvPr/>
        </p:nvSpPr>
        <p:spPr>
          <a:xfrm>
            <a:off x="865075" y="3154175"/>
            <a:ext cx="7034700" cy="46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Multicystic dysplastic kidney (MCDK) 2nd </a:t>
            </a:r>
            <a:r>
              <a:rPr b="1" lang="en-GB" sz="1800">
                <a:solidFill>
                  <a:srgbClr val="006D77"/>
                </a:solidFill>
                <a:highlight>
                  <a:srgbClr val="EDF9F9"/>
                </a:highlight>
                <a:latin typeface="Lora"/>
                <a:ea typeface="Lora"/>
                <a:cs typeface="Lora"/>
                <a:sym typeface="Lora"/>
              </a:rPr>
              <a:t>most common</a:t>
            </a:r>
            <a:endParaRPr b="1" sz="1800">
              <a:solidFill>
                <a:srgbClr val="006D77"/>
              </a:solidFill>
              <a:highlight>
                <a:srgbClr val="EDF9F9"/>
              </a:highlight>
              <a:latin typeface="Lora"/>
              <a:ea typeface="Lora"/>
              <a:cs typeface="Lora"/>
              <a:sym typeface="Lora"/>
            </a:endParaRPr>
          </a:p>
        </p:txBody>
      </p:sp>
      <p:grpSp>
        <p:nvGrpSpPr>
          <p:cNvPr id="131" name="Google Shape;131;p15"/>
          <p:cNvGrpSpPr/>
          <p:nvPr/>
        </p:nvGrpSpPr>
        <p:grpSpPr>
          <a:xfrm>
            <a:off x="407786" y="3127552"/>
            <a:ext cx="467181" cy="476434"/>
            <a:chOff x="2410712" y="2415450"/>
            <a:chExt cx="312600" cy="312600"/>
          </a:xfrm>
        </p:grpSpPr>
        <p:sp>
          <p:nvSpPr>
            <p:cNvPr id="132" name="Google Shape;132;p15"/>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5"/>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4" name="Google Shape;134;p15"/>
          <p:cNvSpPr txBox="1"/>
          <p:nvPr/>
        </p:nvSpPr>
        <p:spPr>
          <a:xfrm>
            <a:off x="385125" y="3769198"/>
            <a:ext cx="4899300" cy="966600"/>
          </a:xfrm>
          <a:prstGeom prst="rect">
            <a:avLst/>
          </a:prstGeom>
          <a:noFill/>
          <a:ln>
            <a:noFill/>
          </a:ln>
        </p:spPr>
        <p:txBody>
          <a:bodyPr anchorCtr="0" anchor="t" bIns="91425" lIns="91425" spcFirstLastPara="1" rIns="91425" wrap="square" tIns="91425">
            <a:noAutofit/>
          </a:bodyPr>
          <a:lstStyle/>
          <a:p>
            <a:pPr indent="-149225" lvl="0" marL="269999" rtl="0" algn="l">
              <a:lnSpc>
                <a:spcPct val="125000"/>
              </a:lnSpc>
              <a:spcBef>
                <a:spcPts val="0"/>
              </a:spcBef>
              <a:spcAft>
                <a:spcPts val="0"/>
              </a:spcAft>
              <a:buSzPts val="1000"/>
              <a:buFont typeface="Mada"/>
              <a:buChar char="●"/>
            </a:pPr>
            <a:r>
              <a:rPr lang="en-GB" sz="1000">
                <a:solidFill>
                  <a:srgbClr val="999999"/>
                </a:solidFill>
                <a:latin typeface="Mada"/>
                <a:ea typeface="Mada"/>
                <a:cs typeface="Mada"/>
                <a:sym typeface="Mada"/>
              </a:rPr>
              <a:t>There is a difference between MCDK and polycystic kidney disease</a:t>
            </a:r>
            <a:endParaRPr sz="1000">
              <a:solidFill>
                <a:srgbClr val="999999"/>
              </a:solidFill>
              <a:latin typeface="Mada"/>
              <a:ea typeface="Mada"/>
              <a:cs typeface="Mada"/>
              <a:sym typeface="Mada"/>
            </a:endParaRPr>
          </a:p>
          <a:p>
            <a:pPr indent="-149225" lvl="0" marL="269999" rtl="0" algn="l">
              <a:lnSpc>
                <a:spcPct val="125000"/>
              </a:lnSpc>
              <a:spcBef>
                <a:spcPts val="0"/>
              </a:spcBef>
              <a:spcAft>
                <a:spcPts val="0"/>
              </a:spcAft>
              <a:buSzPts val="1000"/>
              <a:buFont typeface="Mada"/>
              <a:buChar char="●"/>
            </a:pPr>
            <a:r>
              <a:rPr lang="en-GB" sz="1000">
                <a:latin typeface="Mada"/>
                <a:ea typeface="Mada"/>
                <a:cs typeface="Mada"/>
                <a:sym typeface="Mada"/>
              </a:rPr>
              <a:t>Unilateral </a:t>
            </a:r>
            <a:endParaRPr sz="1000">
              <a:latin typeface="Mada"/>
              <a:ea typeface="Mada"/>
              <a:cs typeface="Mada"/>
              <a:sym typeface="Mada"/>
            </a:endParaRPr>
          </a:p>
          <a:p>
            <a:pPr indent="-149225" lvl="0" marL="269999" rtl="0" algn="l">
              <a:lnSpc>
                <a:spcPct val="125000"/>
              </a:lnSpc>
              <a:spcBef>
                <a:spcPts val="0"/>
              </a:spcBef>
              <a:spcAft>
                <a:spcPts val="0"/>
              </a:spcAft>
              <a:buSzPts val="1000"/>
              <a:buFont typeface="Mada"/>
              <a:buChar char="●"/>
            </a:pPr>
            <a:r>
              <a:rPr lang="en-GB" sz="1000">
                <a:solidFill>
                  <a:srgbClr val="6AA84F"/>
                </a:solidFill>
                <a:latin typeface="Mada"/>
                <a:ea typeface="Mada"/>
                <a:cs typeface="Mada"/>
                <a:sym typeface="Mada"/>
              </a:rPr>
              <a:t>There is no renal tissue, only disturbed cysts &amp; there is no communication between them</a:t>
            </a:r>
            <a:endParaRPr sz="1000">
              <a:latin typeface="Mada"/>
              <a:ea typeface="Mada"/>
              <a:cs typeface="Mada"/>
              <a:sym typeface="Mada"/>
            </a:endParaRPr>
          </a:p>
          <a:p>
            <a:pPr indent="-149225" lvl="0" marL="269999" rtl="0" algn="l">
              <a:lnSpc>
                <a:spcPct val="125000"/>
              </a:lnSpc>
              <a:spcBef>
                <a:spcPts val="0"/>
              </a:spcBef>
              <a:spcAft>
                <a:spcPts val="0"/>
              </a:spcAft>
              <a:buSzPts val="1000"/>
              <a:buFont typeface="Mada"/>
              <a:buChar char="●"/>
            </a:pPr>
            <a:r>
              <a:rPr lang="en-GB" sz="1000">
                <a:latin typeface="Mada"/>
                <a:ea typeface="Mada"/>
                <a:cs typeface="Mada"/>
                <a:sym typeface="Mada"/>
              </a:rPr>
              <a:t>Ultrasound: Very thin and abnormal renal parenchyma, surrounded by multiple cysts of various sizes that do not connect, nor they connect to the renal pelvis. </a:t>
            </a:r>
            <a:r>
              <a:rPr lang="en-GB" sz="1000">
                <a:solidFill>
                  <a:srgbClr val="6AA84F"/>
                </a:solidFill>
                <a:latin typeface="Mada"/>
                <a:ea typeface="Mada"/>
                <a:cs typeface="Mada"/>
                <a:sym typeface="Mada"/>
              </a:rPr>
              <a:t>Urine differ from UPJO</a:t>
            </a:r>
            <a:r>
              <a:rPr lang="en-GB" sz="1000">
                <a:solidFill>
                  <a:schemeClr val="dk1"/>
                </a:solidFill>
                <a:latin typeface="Mada"/>
                <a:ea typeface="Mada"/>
                <a:cs typeface="Mada"/>
                <a:sym typeface="Mada"/>
              </a:rPr>
              <a:t> </a:t>
            </a:r>
            <a:r>
              <a:rPr lang="en-GB" sz="1000">
                <a:solidFill>
                  <a:srgbClr val="6AA84F"/>
                </a:solidFill>
                <a:latin typeface="Mada"/>
                <a:ea typeface="Mada"/>
                <a:cs typeface="Mada"/>
                <a:sym typeface="Mada"/>
              </a:rPr>
              <a:t>case by bring in-organized in distribution (No Mickey mouse sign unlike in UPJO )</a:t>
            </a:r>
            <a:endParaRPr sz="1000">
              <a:solidFill>
                <a:srgbClr val="6AA84F"/>
              </a:solidFill>
              <a:latin typeface="Mada"/>
              <a:ea typeface="Mada"/>
              <a:cs typeface="Mada"/>
              <a:sym typeface="Mada"/>
            </a:endParaRPr>
          </a:p>
        </p:txBody>
      </p:sp>
      <p:pic>
        <p:nvPicPr>
          <p:cNvPr id="135" name="Google Shape;135;p15"/>
          <p:cNvPicPr preferRelativeResize="0"/>
          <p:nvPr/>
        </p:nvPicPr>
        <p:blipFill rotWithShape="1">
          <a:blip r:embed="rId4">
            <a:alphaModFix/>
          </a:blip>
          <a:srcRect b="4730" l="4414" r="55638" t="8951"/>
          <a:stretch/>
        </p:blipFill>
        <p:spPr>
          <a:xfrm>
            <a:off x="5319863" y="3864362"/>
            <a:ext cx="798374" cy="1075550"/>
          </a:xfrm>
          <a:prstGeom prst="rect">
            <a:avLst/>
          </a:prstGeom>
          <a:noFill/>
          <a:ln>
            <a:noFill/>
          </a:ln>
        </p:spPr>
      </p:pic>
      <p:pic>
        <p:nvPicPr>
          <p:cNvPr id="136" name="Google Shape;136;p15"/>
          <p:cNvPicPr preferRelativeResize="0"/>
          <p:nvPr/>
        </p:nvPicPr>
        <p:blipFill rotWithShape="1">
          <a:blip r:embed="rId5">
            <a:alphaModFix/>
          </a:blip>
          <a:srcRect b="8125" l="47962" r="4089" t="5151"/>
          <a:stretch/>
        </p:blipFill>
        <p:spPr>
          <a:xfrm>
            <a:off x="6153704" y="3918800"/>
            <a:ext cx="857174" cy="966675"/>
          </a:xfrm>
          <a:prstGeom prst="rect">
            <a:avLst/>
          </a:prstGeom>
          <a:noFill/>
          <a:ln>
            <a:noFill/>
          </a:ln>
        </p:spPr>
      </p:pic>
      <p:pic>
        <p:nvPicPr>
          <p:cNvPr id="137" name="Google Shape;137;p15"/>
          <p:cNvPicPr preferRelativeResize="0"/>
          <p:nvPr/>
        </p:nvPicPr>
        <p:blipFill>
          <a:blip r:embed="rId6">
            <a:alphaModFix/>
          </a:blip>
          <a:stretch>
            <a:fillRect/>
          </a:stretch>
        </p:blipFill>
        <p:spPr>
          <a:xfrm>
            <a:off x="267138" y="5717179"/>
            <a:ext cx="750749" cy="750749"/>
          </a:xfrm>
          <a:prstGeom prst="rect">
            <a:avLst/>
          </a:prstGeom>
          <a:noFill/>
          <a:ln>
            <a:noFill/>
          </a:ln>
        </p:spPr>
      </p:pic>
      <p:sp>
        <p:nvSpPr>
          <p:cNvPr id="138" name="Google Shape;138;p15"/>
          <p:cNvSpPr txBox="1"/>
          <p:nvPr/>
        </p:nvSpPr>
        <p:spPr>
          <a:xfrm>
            <a:off x="258190" y="6442018"/>
            <a:ext cx="10221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200">
                <a:solidFill>
                  <a:srgbClr val="006D77"/>
                </a:solidFill>
                <a:latin typeface="Lora"/>
                <a:ea typeface="Lora"/>
                <a:cs typeface="Lora"/>
                <a:sym typeface="Lora"/>
              </a:rPr>
              <a:t>Diagnosis</a:t>
            </a:r>
            <a:endParaRPr b="1" i="0" sz="1200" u="none" cap="none" strike="noStrike">
              <a:solidFill>
                <a:srgbClr val="006D77"/>
              </a:solidFill>
              <a:latin typeface="Lora"/>
              <a:ea typeface="Lora"/>
              <a:cs typeface="Lora"/>
              <a:sym typeface="Lora"/>
            </a:endParaRPr>
          </a:p>
        </p:txBody>
      </p:sp>
      <p:cxnSp>
        <p:nvCxnSpPr>
          <p:cNvPr id="139" name="Google Shape;139;p15"/>
          <p:cNvCxnSpPr/>
          <p:nvPr/>
        </p:nvCxnSpPr>
        <p:spPr>
          <a:xfrm>
            <a:off x="1333111" y="5655968"/>
            <a:ext cx="4800" cy="1081800"/>
          </a:xfrm>
          <a:prstGeom prst="straightConnector1">
            <a:avLst/>
          </a:prstGeom>
          <a:noFill/>
          <a:ln cap="flat" cmpd="sng" w="28575">
            <a:solidFill>
              <a:srgbClr val="83C5BE"/>
            </a:solidFill>
            <a:prstDash val="solid"/>
            <a:round/>
            <a:headEnd len="med" w="med" type="oval"/>
            <a:tailEnd len="med" w="med" type="oval"/>
          </a:ln>
        </p:spPr>
      </p:cxnSp>
      <p:sp>
        <p:nvSpPr>
          <p:cNvPr id="140" name="Google Shape;140;p15"/>
          <p:cNvSpPr txBox="1"/>
          <p:nvPr/>
        </p:nvSpPr>
        <p:spPr>
          <a:xfrm>
            <a:off x="1443463" y="5430829"/>
            <a:ext cx="1943700" cy="1587000"/>
          </a:xfrm>
          <a:prstGeom prst="rect">
            <a:avLst/>
          </a:prstGeom>
          <a:noFill/>
          <a:ln>
            <a:noFill/>
          </a:ln>
        </p:spPr>
        <p:txBody>
          <a:bodyPr anchorCtr="0" anchor="t" bIns="91425" lIns="91425" spcFirstLastPara="1" rIns="91425" wrap="square" tIns="91425">
            <a:noAutofit/>
          </a:bodyPr>
          <a:lstStyle/>
          <a:p>
            <a:pPr indent="-149225" lvl="0" marL="26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Prenatal US</a:t>
            </a:r>
            <a:endParaRPr sz="1000">
              <a:latin typeface="Mada"/>
              <a:ea typeface="Mada"/>
              <a:cs typeface="Mada"/>
              <a:sym typeface="Mada"/>
            </a:endParaRPr>
          </a:p>
          <a:p>
            <a:pPr indent="-149225" lvl="0" marL="269999" rtl="0" algn="l">
              <a:lnSpc>
                <a:spcPct val="125000"/>
              </a:lnSpc>
              <a:spcBef>
                <a:spcPts val="0"/>
              </a:spcBef>
              <a:spcAft>
                <a:spcPts val="0"/>
              </a:spcAft>
              <a:buClr>
                <a:schemeClr val="dk1"/>
              </a:buClr>
              <a:buSzPts val="1000"/>
              <a:buFont typeface="Mada"/>
              <a:buChar char="●"/>
            </a:pPr>
            <a:r>
              <a:rPr lang="en-GB" sz="1000">
                <a:latin typeface="Mada"/>
                <a:ea typeface="Mada"/>
                <a:cs typeface="Mada"/>
                <a:sym typeface="Mada"/>
              </a:rPr>
              <a:t>Incidental in Neonates/Children</a:t>
            </a:r>
            <a:endParaRPr sz="1000">
              <a:latin typeface="Mada"/>
              <a:ea typeface="Mada"/>
              <a:cs typeface="Mada"/>
              <a:sym typeface="Mada"/>
            </a:endParaRPr>
          </a:p>
          <a:p>
            <a:pPr indent="-149225" lvl="0" marL="26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Symptomatic </a:t>
            </a:r>
            <a:r>
              <a:rPr lang="en-GB" sz="1000">
                <a:solidFill>
                  <a:srgbClr val="6AA84F"/>
                </a:solidFill>
                <a:latin typeface="Mada"/>
                <a:ea typeface="Mada"/>
                <a:cs typeface="Mada"/>
                <a:sym typeface="Mada"/>
              </a:rPr>
              <a:t>same other obstructive uropathy </a:t>
            </a:r>
            <a:endParaRPr sz="1000">
              <a:solidFill>
                <a:srgbClr val="6AA84F"/>
              </a:solidFill>
              <a:latin typeface="Mada"/>
              <a:ea typeface="Mada"/>
              <a:cs typeface="Mada"/>
              <a:sym typeface="Mada"/>
            </a:endParaRPr>
          </a:p>
          <a:p>
            <a:pPr indent="-158750" lvl="0" marL="450000"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Mass</a:t>
            </a:r>
            <a:endParaRPr sz="1000">
              <a:solidFill>
                <a:schemeClr val="dk1"/>
              </a:solidFill>
              <a:latin typeface="Mada"/>
              <a:ea typeface="Mada"/>
              <a:cs typeface="Mada"/>
              <a:sym typeface="Mada"/>
            </a:endParaRPr>
          </a:p>
          <a:p>
            <a:pPr indent="-158750" lvl="0" marL="450000"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UTI </a:t>
            </a:r>
            <a:endParaRPr sz="1000">
              <a:solidFill>
                <a:schemeClr val="dk1"/>
              </a:solidFill>
              <a:latin typeface="Mada"/>
              <a:ea typeface="Mada"/>
              <a:cs typeface="Mada"/>
              <a:sym typeface="Mada"/>
            </a:endParaRPr>
          </a:p>
          <a:p>
            <a:pPr indent="-158750" lvl="0" marL="450000"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Pain</a:t>
            </a:r>
            <a:endParaRPr sz="1000">
              <a:solidFill>
                <a:schemeClr val="dk1"/>
              </a:solidFill>
              <a:latin typeface="Mada"/>
              <a:ea typeface="Mada"/>
              <a:cs typeface="Mada"/>
              <a:sym typeface="Mada"/>
            </a:endParaRPr>
          </a:p>
        </p:txBody>
      </p:sp>
      <p:sp>
        <p:nvSpPr>
          <p:cNvPr id="141" name="Google Shape;141;p15"/>
          <p:cNvSpPr txBox="1"/>
          <p:nvPr/>
        </p:nvSpPr>
        <p:spPr>
          <a:xfrm>
            <a:off x="3066237" y="5447391"/>
            <a:ext cx="2505900" cy="1715700"/>
          </a:xfrm>
          <a:prstGeom prst="rect">
            <a:avLst/>
          </a:prstGeom>
          <a:noFill/>
          <a:ln>
            <a:noFill/>
          </a:ln>
        </p:spPr>
        <p:txBody>
          <a:bodyPr anchorCtr="0" anchor="t" bIns="91425" lIns="91425" spcFirstLastPara="1" rIns="91425" wrap="square" tIns="91425">
            <a:noAutofit/>
          </a:bodyPr>
          <a:lstStyle/>
          <a:p>
            <a:pPr indent="-149225" lvl="0" marL="26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DMSA: </a:t>
            </a:r>
            <a:r>
              <a:rPr lang="en-GB" sz="1000">
                <a:solidFill>
                  <a:srgbClr val="6AA84F"/>
                </a:solidFill>
                <a:latin typeface="Mada"/>
                <a:ea typeface="Mada"/>
                <a:cs typeface="Mada"/>
                <a:sym typeface="Mada"/>
              </a:rPr>
              <a:t>nuclear study to look for the function of kidneys</a:t>
            </a:r>
            <a:endParaRPr sz="1000">
              <a:solidFill>
                <a:srgbClr val="6AA84F"/>
              </a:solidFill>
              <a:latin typeface="Mada"/>
              <a:ea typeface="Mada"/>
              <a:cs typeface="Mada"/>
              <a:sym typeface="Mada"/>
            </a:endParaRPr>
          </a:p>
          <a:p>
            <a:pPr indent="-149225" lvl="0" marL="450000"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Little or no uptake of radionuclide</a:t>
            </a:r>
            <a:endParaRPr sz="1000">
              <a:solidFill>
                <a:schemeClr val="dk1"/>
              </a:solidFill>
              <a:latin typeface="Mada"/>
              <a:ea typeface="Mada"/>
              <a:cs typeface="Mada"/>
              <a:sym typeface="Mada"/>
            </a:endParaRPr>
          </a:p>
          <a:p>
            <a:pPr indent="-149225" lvl="0" marL="450000" rtl="0" algn="l">
              <a:lnSpc>
                <a:spcPct val="125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The difference between UPJO and MCDK in US that in MCDK there is NO or very little function (diagnostic).</a:t>
            </a:r>
            <a:endParaRPr sz="1000">
              <a:solidFill>
                <a:srgbClr val="6AA84F"/>
              </a:solidFill>
            </a:endParaRPr>
          </a:p>
        </p:txBody>
      </p:sp>
      <p:sp>
        <p:nvSpPr>
          <p:cNvPr id="142" name="Google Shape;142;p15"/>
          <p:cNvSpPr txBox="1"/>
          <p:nvPr/>
        </p:nvSpPr>
        <p:spPr>
          <a:xfrm>
            <a:off x="5319189" y="5455418"/>
            <a:ext cx="2101500" cy="1199100"/>
          </a:xfrm>
          <a:prstGeom prst="rect">
            <a:avLst/>
          </a:prstGeom>
          <a:noFill/>
          <a:ln>
            <a:noFill/>
          </a:ln>
        </p:spPr>
        <p:txBody>
          <a:bodyPr anchorCtr="0" anchor="t" bIns="91425" lIns="91425" spcFirstLastPara="1" rIns="91425" wrap="square" tIns="91425">
            <a:noAutofit/>
          </a:bodyPr>
          <a:lstStyle/>
          <a:p>
            <a:pPr indent="-149225" lvl="0" marL="26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MCUG/ VCUG </a:t>
            </a:r>
            <a:r>
              <a:rPr lang="en-GB" sz="1000">
                <a:solidFill>
                  <a:srgbClr val="999999"/>
                </a:solidFill>
                <a:latin typeface="Mada"/>
                <a:ea typeface="Mada"/>
                <a:cs typeface="Mada"/>
                <a:sym typeface="Mada"/>
              </a:rPr>
              <a:t>(X-ray + contrast)</a:t>
            </a:r>
            <a:endParaRPr sz="1000">
              <a:solidFill>
                <a:srgbClr val="999999"/>
              </a:solidFill>
              <a:latin typeface="Mada"/>
              <a:ea typeface="Mada"/>
              <a:cs typeface="Mada"/>
              <a:sym typeface="Mada"/>
            </a:endParaRPr>
          </a:p>
          <a:p>
            <a:pPr indent="-149225" lvl="0" marL="450000" rtl="0" algn="l">
              <a:lnSpc>
                <a:spcPct val="125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To detect if there is reflux or not, but now days not used routinely unless the </a:t>
            </a:r>
            <a:r>
              <a:rPr lang="en-GB" sz="1000">
                <a:solidFill>
                  <a:srgbClr val="6AA84F"/>
                </a:solidFill>
                <a:latin typeface="Mada"/>
                <a:ea typeface="Mada"/>
                <a:cs typeface="Mada"/>
                <a:sym typeface="Mada"/>
              </a:rPr>
              <a:t>patient symptomatic</a:t>
            </a:r>
            <a:endParaRPr sz="1000">
              <a:solidFill>
                <a:srgbClr val="6AA84F"/>
              </a:solidFill>
              <a:latin typeface="Mada"/>
              <a:ea typeface="Mada"/>
              <a:cs typeface="Mada"/>
              <a:sym typeface="Mada"/>
            </a:endParaRPr>
          </a:p>
          <a:p>
            <a:pPr indent="-149225" lvl="0" marL="450000"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Contralateral VUR</a:t>
            </a:r>
            <a:endParaRPr sz="1000">
              <a:solidFill>
                <a:schemeClr val="dk1"/>
              </a:solidFill>
              <a:latin typeface="Mada"/>
              <a:ea typeface="Mada"/>
              <a:cs typeface="Mada"/>
              <a:sym typeface="Mada"/>
            </a:endParaRPr>
          </a:p>
          <a:p>
            <a:pPr indent="-149225" lvl="0" marL="450000"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18%-43% </a:t>
            </a:r>
            <a:endParaRPr sz="1000"/>
          </a:p>
        </p:txBody>
      </p:sp>
      <p:pic>
        <p:nvPicPr>
          <p:cNvPr id="143" name="Google Shape;143;p15"/>
          <p:cNvPicPr preferRelativeResize="0"/>
          <p:nvPr/>
        </p:nvPicPr>
        <p:blipFill>
          <a:blip r:embed="rId7">
            <a:alphaModFix/>
          </a:blip>
          <a:stretch>
            <a:fillRect/>
          </a:stretch>
        </p:blipFill>
        <p:spPr>
          <a:xfrm>
            <a:off x="316830" y="7138120"/>
            <a:ext cx="750749" cy="750769"/>
          </a:xfrm>
          <a:prstGeom prst="rect">
            <a:avLst/>
          </a:prstGeom>
          <a:noFill/>
          <a:ln>
            <a:noFill/>
          </a:ln>
        </p:spPr>
      </p:pic>
      <p:cxnSp>
        <p:nvCxnSpPr>
          <p:cNvPr id="144" name="Google Shape;144;p15"/>
          <p:cNvCxnSpPr/>
          <p:nvPr/>
        </p:nvCxnSpPr>
        <p:spPr>
          <a:xfrm>
            <a:off x="1345212" y="7052891"/>
            <a:ext cx="8700" cy="1115400"/>
          </a:xfrm>
          <a:prstGeom prst="straightConnector1">
            <a:avLst/>
          </a:prstGeom>
          <a:noFill/>
          <a:ln cap="flat" cmpd="sng" w="28575">
            <a:solidFill>
              <a:srgbClr val="83C5BE"/>
            </a:solidFill>
            <a:prstDash val="solid"/>
            <a:round/>
            <a:headEnd len="med" w="med" type="oval"/>
            <a:tailEnd len="med" w="med" type="oval"/>
          </a:ln>
        </p:spPr>
      </p:cxnSp>
      <p:sp>
        <p:nvSpPr>
          <p:cNvPr id="145" name="Google Shape;145;p15"/>
          <p:cNvSpPr txBox="1"/>
          <p:nvPr/>
        </p:nvSpPr>
        <p:spPr>
          <a:xfrm>
            <a:off x="1293200" y="7174791"/>
            <a:ext cx="2904300" cy="1199100"/>
          </a:xfrm>
          <a:prstGeom prst="rect">
            <a:avLst/>
          </a:prstGeom>
          <a:noFill/>
          <a:ln>
            <a:noFill/>
          </a:ln>
        </p:spPr>
        <p:txBody>
          <a:bodyPr anchorCtr="0" anchor="t" bIns="91425" lIns="91425" spcFirstLastPara="1" rIns="91425" wrap="square" tIns="91425">
            <a:noAutofit/>
          </a:bodyPr>
          <a:lstStyle/>
          <a:p>
            <a:pPr indent="-149225" lvl="0" marL="26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Observation + </a:t>
            </a:r>
            <a:r>
              <a:rPr lang="en-GB" sz="1000">
                <a:solidFill>
                  <a:srgbClr val="6AA84F"/>
                </a:solidFill>
                <a:latin typeface="Mada"/>
                <a:ea typeface="Mada"/>
                <a:cs typeface="Mada"/>
                <a:sym typeface="Mada"/>
              </a:rPr>
              <a:t>follow up (asymptomatic)</a:t>
            </a:r>
            <a:endParaRPr sz="1000">
              <a:solidFill>
                <a:srgbClr val="6AA84F"/>
              </a:solidFill>
              <a:latin typeface="Mada"/>
              <a:ea typeface="Mada"/>
              <a:cs typeface="Mada"/>
              <a:sym typeface="Mada"/>
            </a:endParaRPr>
          </a:p>
          <a:p>
            <a:pPr indent="-149225" lvl="0" marL="450000"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Cyst fluid disappears</a:t>
            </a:r>
            <a:endParaRPr sz="1000">
              <a:solidFill>
                <a:schemeClr val="dk1"/>
              </a:solidFill>
              <a:latin typeface="Mada"/>
              <a:ea typeface="Mada"/>
              <a:cs typeface="Mada"/>
              <a:sym typeface="Mada"/>
            </a:endParaRPr>
          </a:p>
        </p:txBody>
      </p:sp>
      <p:sp>
        <p:nvSpPr>
          <p:cNvPr id="146" name="Google Shape;146;p15"/>
          <p:cNvSpPr txBox="1"/>
          <p:nvPr/>
        </p:nvSpPr>
        <p:spPr>
          <a:xfrm>
            <a:off x="162997" y="7853432"/>
            <a:ext cx="13215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200">
                <a:solidFill>
                  <a:srgbClr val="006D77"/>
                </a:solidFill>
                <a:latin typeface="Lora"/>
                <a:ea typeface="Lora"/>
                <a:cs typeface="Lora"/>
                <a:sym typeface="Lora"/>
              </a:rPr>
              <a:t>Management </a:t>
            </a:r>
            <a:endParaRPr b="1" i="0" sz="1200" u="none" cap="none" strike="noStrike">
              <a:solidFill>
                <a:srgbClr val="006D77"/>
              </a:solidFill>
              <a:latin typeface="Lora"/>
              <a:ea typeface="Lora"/>
              <a:cs typeface="Lora"/>
              <a:sym typeface="Lora"/>
            </a:endParaRPr>
          </a:p>
        </p:txBody>
      </p:sp>
      <p:sp>
        <p:nvSpPr>
          <p:cNvPr id="147" name="Google Shape;147;p15"/>
          <p:cNvSpPr txBox="1"/>
          <p:nvPr/>
        </p:nvSpPr>
        <p:spPr>
          <a:xfrm>
            <a:off x="4060026" y="7169853"/>
            <a:ext cx="3000000" cy="1199100"/>
          </a:xfrm>
          <a:prstGeom prst="rect">
            <a:avLst/>
          </a:prstGeom>
          <a:noFill/>
          <a:ln>
            <a:noFill/>
          </a:ln>
        </p:spPr>
        <p:txBody>
          <a:bodyPr anchorCtr="0" anchor="t" bIns="91425" lIns="91425" spcFirstLastPara="1" rIns="91425" wrap="square" tIns="91425">
            <a:noAutofit/>
          </a:bodyPr>
          <a:lstStyle/>
          <a:p>
            <a:pPr indent="-149225" lvl="0" marL="26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Surgical intervention (</a:t>
            </a:r>
            <a:r>
              <a:rPr lang="en-GB" sz="1000">
                <a:solidFill>
                  <a:srgbClr val="CC0000"/>
                </a:solidFill>
                <a:latin typeface="Mada"/>
                <a:ea typeface="Mada"/>
                <a:cs typeface="Mada"/>
                <a:sym typeface="Mada"/>
              </a:rPr>
              <a:t>nephrectomy</a:t>
            </a:r>
            <a:r>
              <a:rPr lang="en-GB" sz="1000">
                <a:solidFill>
                  <a:schemeClr val="dk1"/>
                </a:solidFill>
                <a:latin typeface="Mada"/>
                <a:ea typeface="Mada"/>
                <a:cs typeface="Mada"/>
                <a:sym typeface="Mada"/>
              </a:rPr>
              <a:t>) </a:t>
            </a:r>
            <a:r>
              <a:rPr lang="en-GB" sz="1000">
                <a:solidFill>
                  <a:srgbClr val="6AA84F"/>
                </a:solidFill>
                <a:latin typeface="Mada"/>
                <a:ea typeface="Mada"/>
                <a:cs typeface="Mada"/>
                <a:sym typeface="Mada"/>
              </a:rPr>
              <a:t>indication:</a:t>
            </a:r>
            <a:endParaRPr sz="1000">
              <a:solidFill>
                <a:srgbClr val="6AA84F"/>
              </a:solidFill>
              <a:latin typeface="Mada"/>
              <a:ea typeface="Mada"/>
              <a:cs typeface="Mada"/>
              <a:sym typeface="Mada"/>
            </a:endParaRPr>
          </a:p>
          <a:p>
            <a:pPr indent="-149225" lvl="0" marL="450000"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Hypertension </a:t>
            </a:r>
            <a:endParaRPr sz="1000">
              <a:solidFill>
                <a:schemeClr val="dk1"/>
              </a:solidFill>
              <a:latin typeface="Mada"/>
              <a:ea typeface="Mada"/>
              <a:cs typeface="Mada"/>
              <a:sym typeface="Mada"/>
            </a:endParaRPr>
          </a:p>
          <a:p>
            <a:pPr indent="-149225" lvl="0" marL="450000"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Pain </a:t>
            </a:r>
            <a:endParaRPr sz="1000">
              <a:solidFill>
                <a:schemeClr val="dk1"/>
              </a:solidFill>
              <a:latin typeface="Mada"/>
              <a:ea typeface="Mada"/>
              <a:cs typeface="Mada"/>
              <a:sym typeface="Mada"/>
            </a:endParaRPr>
          </a:p>
          <a:p>
            <a:pPr indent="-149225" lvl="0" marL="450000"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 Pyelonephritis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16"/>
          <p:cNvSpPr/>
          <p:nvPr/>
        </p:nvSpPr>
        <p:spPr>
          <a:xfrm>
            <a:off x="3960825" y="2247637"/>
            <a:ext cx="3397500" cy="3745200"/>
          </a:xfrm>
          <a:prstGeom prst="roundRect">
            <a:avLst>
              <a:gd fmla="val 22613"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t/>
            </a:r>
            <a:endParaRPr/>
          </a:p>
        </p:txBody>
      </p:sp>
      <p:sp>
        <p:nvSpPr>
          <p:cNvPr id="153" name="Google Shape;153;p16"/>
          <p:cNvSpPr/>
          <p:nvPr/>
        </p:nvSpPr>
        <p:spPr>
          <a:xfrm>
            <a:off x="238125" y="8701523"/>
            <a:ext cx="3397500" cy="1608000"/>
          </a:xfrm>
          <a:prstGeom prst="roundRect">
            <a:avLst>
              <a:gd fmla="val 22613"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t/>
            </a:r>
            <a:endParaRPr/>
          </a:p>
        </p:txBody>
      </p:sp>
      <p:sp>
        <p:nvSpPr>
          <p:cNvPr id="154" name="Google Shape;154;p16"/>
          <p:cNvSpPr txBox="1"/>
          <p:nvPr/>
        </p:nvSpPr>
        <p:spPr>
          <a:xfrm>
            <a:off x="164975" y="8816075"/>
            <a:ext cx="2850600" cy="1724400"/>
          </a:xfrm>
          <a:prstGeom prst="rect">
            <a:avLst/>
          </a:prstGeom>
          <a:noFill/>
          <a:ln>
            <a:noFill/>
          </a:ln>
        </p:spPr>
        <p:txBody>
          <a:bodyPr anchorCtr="0" anchor="t" bIns="91425" lIns="91425" spcFirstLastPara="1" rIns="91425" wrap="square" tIns="91425">
            <a:noAutofit/>
          </a:bodyPr>
          <a:lstStyle/>
          <a:p>
            <a:pPr indent="-149225" lvl="0" marL="269999" rtl="0" algn="l">
              <a:lnSpc>
                <a:spcPct val="125000"/>
              </a:lnSpc>
              <a:spcBef>
                <a:spcPts val="0"/>
              </a:spcBef>
              <a:spcAft>
                <a:spcPts val="0"/>
              </a:spcAft>
              <a:buSzPts val="1000"/>
              <a:buFont typeface="Mada"/>
              <a:buChar char="●"/>
            </a:pPr>
            <a:r>
              <a:rPr lang="en-GB" sz="1000">
                <a:latin typeface="Mada"/>
                <a:ea typeface="Mada"/>
                <a:cs typeface="Mada"/>
                <a:sym typeface="Mada"/>
              </a:rPr>
              <a:t>Prenatal US</a:t>
            </a:r>
            <a:endParaRPr sz="1000">
              <a:latin typeface="Mada"/>
              <a:ea typeface="Mada"/>
              <a:cs typeface="Mada"/>
              <a:sym typeface="Mada"/>
            </a:endParaRPr>
          </a:p>
          <a:p>
            <a:pPr indent="-149225" lvl="0" marL="269999" rtl="0" algn="l">
              <a:lnSpc>
                <a:spcPct val="125000"/>
              </a:lnSpc>
              <a:spcBef>
                <a:spcPts val="0"/>
              </a:spcBef>
              <a:spcAft>
                <a:spcPts val="0"/>
              </a:spcAft>
              <a:buSzPts val="1000"/>
              <a:buFont typeface="Mada"/>
              <a:buChar char="●"/>
            </a:pPr>
            <a:r>
              <a:rPr lang="en-GB" sz="1000">
                <a:latin typeface="Mada"/>
                <a:ea typeface="Mada"/>
                <a:cs typeface="Mada"/>
                <a:sym typeface="Mada"/>
              </a:rPr>
              <a:t>Incidentally:</a:t>
            </a:r>
            <a:endParaRPr sz="1000">
              <a:solidFill>
                <a:srgbClr val="6AA84F"/>
              </a:solidFill>
              <a:latin typeface="Mada"/>
              <a:ea typeface="Mada"/>
              <a:cs typeface="Mada"/>
              <a:sym typeface="Mada"/>
            </a:endParaRPr>
          </a:p>
          <a:p>
            <a:pPr indent="-149225" lvl="0" marL="450000"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Abdominal US</a:t>
            </a:r>
            <a:endParaRPr sz="1000">
              <a:solidFill>
                <a:schemeClr val="dk1"/>
              </a:solidFill>
              <a:latin typeface="Mada"/>
              <a:ea typeface="Mada"/>
              <a:cs typeface="Mada"/>
              <a:sym typeface="Mada"/>
            </a:endParaRPr>
          </a:p>
          <a:p>
            <a:pPr indent="-149225" lvl="0" marL="450000"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Abdominal CT</a:t>
            </a:r>
            <a:endParaRPr sz="1000">
              <a:solidFill>
                <a:srgbClr val="999999"/>
              </a:solidFill>
              <a:latin typeface="Mada"/>
              <a:ea typeface="Mada"/>
              <a:cs typeface="Mada"/>
              <a:sym typeface="Mada"/>
            </a:endParaRPr>
          </a:p>
          <a:p>
            <a:pPr indent="-158750" lvl="0" marL="26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Confirmed</a:t>
            </a:r>
            <a:r>
              <a:rPr lang="en-GB" sz="1000">
                <a:latin typeface="Mada"/>
                <a:ea typeface="Mada"/>
                <a:cs typeface="Mada"/>
                <a:sym typeface="Mada"/>
              </a:rPr>
              <a:t>: </a:t>
            </a:r>
            <a:r>
              <a:rPr lang="en-GB" sz="1000">
                <a:solidFill>
                  <a:srgbClr val="6AA84F"/>
                </a:solidFill>
                <a:latin typeface="Mada"/>
                <a:ea typeface="Mada"/>
                <a:cs typeface="Mada"/>
                <a:sym typeface="Mada"/>
              </a:rPr>
              <a:t>CT alone is not </a:t>
            </a:r>
            <a:r>
              <a:rPr lang="en-GB" sz="1000">
                <a:solidFill>
                  <a:srgbClr val="6AA84F"/>
                </a:solidFill>
                <a:latin typeface="Mada"/>
                <a:ea typeface="Mada"/>
                <a:cs typeface="Mada"/>
                <a:sym typeface="Mada"/>
              </a:rPr>
              <a:t> </a:t>
            </a:r>
            <a:endParaRPr sz="1000">
              <a:solidFill>
                <a:srgbClr val="6AA84F"/>
              </a:solidFill>
              <a:latin typeface="Mada"/>
              <a:ea typeface="Mada"/>
              <a:cs typeface="Mada"/>
              <a:sym typeface="Mada"/>
            </a:endParaRPr>
          </a:p>
          <a:p>
            <a:pPr indent="0" lvl="0" marL="0" rtl="0" algn="l">
              <a:lnSpc>
                <a:spcPct val="125000"/>
              </a:lnSpc>
              <a:spcBef>
                <a:spcPts val="0"/>
              </a:spcBef>
              <a:spcAft>
                <a:spcPts val="0"/>
              </a:spcAft>
              <a:buNone/>
            </a:pPr>
            <a:r>
              <a:rPr lang="en-GB" sz="1000">
                <a:solidFill>
                  <a:srgbClr val="6AA84F"/>
                </a:solidFill>
                <a:latin typeface="Mada"/>
                <a:ea typeface="Mada"/>
                <a:cs typeface="Mada"/>
                <a:sym typeface="Mada"/>
              </a:rPr>
              <a:t>            </a:t>
            </a:r>
            <a:r>
              <a:rPr lang="en-GB" sz="1000">
                <a:solidFill>
                  <a:srgbClr val="6AA84F"/>
                </a:solidFill>
                <a:latin typeface="Mada"/>
                <a:ea typeface="Mada"/>
                <a:cs typeface="Mada"/>
                <a:sym typeface="Mada"/>
              </a:rPr>
              <a:t>enough since we might miss the diagnosis</a:t>
            </a:r>
            <a:endParaRPr sz="1000">
              <a:solidFill>
                <a:srgbClr val="6AA84F"/>
              </a:solidFill>
              <a:latin typeface="Mada"/>
              <a:ea typeface="Mada"/>
              <a:cs typeface="Mada"/>
              <a:sym typeface="Mada"/>
            </a:endParaRPr>
          </a:p>
          <a:p>
            <a:pPr indent="-149225" lvl="0" marL="450000"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Nuclear</a:t>
            </a:r>
            <a:r>
              <a:rPr lang="en-GB" sz="1000">
                <a:solidFill>
                  <a:schemeClr val="dk1"/>
                </a:solidFill>
                <a:latin typeface="Mada"/>
                <a:ea typeface="Mada"/>
                <a:cs typeface="Mada"/>
                <a:sym typeface="Mada"/>
              </a:rPr>
              <a:t> study (DMSA)</a:t>
            </a:r>
            <a:endParaRPr sz="1000">
              <a:latin typeface="Mada"/>
              <a:ea typeface="Mada"/>
              <a:cs typeface="Mada"/>
              <a:sym typeface="Mada"/>
            </a:endParaRPr>
          </a:p>
        </p:txBody>
      </p:sp>
      <p:sp>
        <p:nvSpPr>
          <p:cNvPr id="155" name="Google Shape;155;p16"/>
          <p:cNvSpPr/>
          <p:nvPr/>
        </p:nvSpPr>
        <p:spPr>
          <a:xfrm>
            <a:off x="203775" y="2243549"/>
            <a:ext cx="3434400" cy="3745200"/>
          </a:xfrm>
          <a:prstGeom prst="roundRect">
            <a:avLst>
              <a:gd fmla="val 22613"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t/>
            </a:r>
            <a:endParaRPr/>
          </a:p>
        </p:txBody>
      </p:sp>
      <p:sp>
        <p:nvSpPr>
          <p:cNvPr id="156" name="Google Shape;156;p16"/>
          <p:cNvSpPr/>
          <p:nvPr/>
        </p:nvSpPr>
        <p:spPr>
          <a:xfrm>
            <a:off x="3975125" y="6601025"/>
            <a:ext cx="3397500" cy="1529100"/>
          </a:xfrm>
          <a:prstGeom prst="roundRect">
            <a:avLst>
              <a:gd fmla="val 22613"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t/>
            </a:r>
            <a:endParaRPr/>
          </a:p>
        </p:txBody>
      </p:sp>
      <p:sp>
        <p:nvSpPr>
          <p:cNvPr id="157" name="Google Shape;157;p16"/>
          <p:cNvSpPr/>
          <p:nvPr/>
        </p:nvSpPr>
        <p:spPr>
          <a:xfrm>
            <a:off x="3963375" y="8678973"/>
            <a:ext cx="3397500" cy="1608000"/>
          </a:xfrm>
          <a:prstGeom prst="roundRect">
            <a:avLst>
              <a:gd fmla="val 22613"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t/>
            </a:r>
            <a:endParaRPr/>
          </a:p>
        </p:txBody>
      </p:sp>
      <p:sp>
        <p:nvSpPr>
          <p:cNvPr id="158" name="Google Shape;158;p16"/>
          <p:cNvSpPr/>
          <p:nvPr/>
        </p:nvSpPr>
        <p:spPr>
          <a:xfrm>
            <a:off x="258675" y="6601025"/>
            <a:ext cx="3397500" cy="1529100"/>
          </a:xfrm>
          <a:prstGeom prst="roundRect">
            <a:avLst>
              <a:gd fmla="val 22613"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t/>
            </a:r>
            <a:endParaRPr/>
          </a:p>
        </p:txBody>
      </p:sp>
      <p:sp>
        <p:nvSpPr>
          <p:cNvPr id="159" name="Google Shape;159;p16"/>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0" name="Google Shape;160;p16"/>
          <p:cNvCxnSpPr/>
          <p:nvPr/>
        </p:nvCxnSpPr>
        <p:spPr>
          <a:xfrm>
            <a:off x="3797400" y="1543592"/>
            <a:ext cx="4200" cy="8628600"/>
          </a:xfrm>
          <a:prstGeom prst="straightConnector1">
            <a:avLst/>
          </a:prstGeom>
          <a:noFill/>
          <a:ln cap="flat" cmpd="sng" w="28575">
            <a:solidFill>
              <a:srgbClr val="FFDDD2"/>
            </a:solidFill>
            <a:prstDash val="solid"/>
            <a:round/>
            <a:headEnd len="med" w="med" type="oval"/>
            <a:tailEnd len="med" w="med" type="oval"/>
          </a:ln>
        </p:spPr>
      </p:cxnSp>
      <p:sp>
        <p:nvSpPr>
          <p:cNvPr id="161" name="Google Shape;161;p16"/>
          <p:cNvSpPr/>
          <p:nvPr/>
        </p:nvSpPr>
        <p:spPr>
          <a:xfrm>
            <a:off x="3692301" y="1939252"/>
            <a:ext cx="214200" cy="214200"/>
          </a:xfrm>
          <a:prstGeom prst="ellipse">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2" name="Google Shape;162;p16"/>
          <p:cNvCxnSpPr/>
          <p:nvPr/>
        </p:nvCxnSpPr>
        <p:spPr>
          <a:xfrm flipH="1" rot="10800000">
            <a:off x="3906501" y="2046069"/>
            <a:ext cx="242400" cy="600"/>
          </a:xfrm>
          <a:prstGeom prst="straightConnector1">
            <a:avLst/>
          </a:prstGeom>
          <a:noFill/>
          <a:ln cap="flat" cmpd="sng" w="19050">
            <a:solidFill>
              <a:srgbClr val="FFDDD2"/>
            </a:solidFill>
            <a:prstDash val="solid"/>
            <a:round/>
            <a:headEnd len="med" w="med" type="none"/>
            <a:tailEnd len="med" w="med" type="oval"/>
          </a:ln>
        </p:spPr>
      </p:cxnSp>
      <p:sp>
        <p:nvSpPr>
          <p:cNvPr id="163" name="Google Shape;163;p16"/>
          <p:cNvSpPr txBox="1"/>
          <p:nvPr/>
        </p:nvSpPr>
        <p:spPr>
          <a:xfrm>
            <a:off x="875886" y="563416"/>
            <a:ext cx="47496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Kidney agenesis:</a:t>
            </a:r>
            <a:endParaRPr b="1" sz="1800">
              <a:solidFill>
                <a:srgbClr val="006D77"/>
              </a:solidFill>
              <a:highlight>
                <a:srgbClr val="EDF9F9"/>
              </a:highlight>
              <a:latin typeface="Lora"/>
              <a:ea typeface="Lora"/>
              <a:cs typeface="Lora"/>
              <a:sym typeface="Lora"/>
            </a:endParaRPr>
          </a:p>
        </p:txBody>
      </p:sp>
      <p:grpSp>
        <p:nvGrpSpPr>
          <p:cNvPr id="164" name="Google Shape;164;p16"/>
          <p:cNvGrpSpPr/>
          <p:nvPr/>
        </p:nvGrpSpPr>
        <p:grpSpPr>
          <a:xfrm>
            <a:off x="418599" y="536799"/>
            <a:ext cx="467181" cy="476434"/>
            <a:chOff x="2410712" y="2415450"/>
            <a:chExt cx="312600" cy="312600"/>
          </a:xfrm>
        </p:grpSpPr>
        <p:sp>
          <p:nvSpPr>
            <p:cNvPr id="165" name="Google Shape;165;p16"/>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6"/>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7" name="Google Shape;167;p16"/>
          <p:cNvSpPr txBox="1"/>
          <p:nvPr/>
        </p:nvSpPr>
        <p:spPr>
          <a:xfrm>
            <a:off x="114025" y="3216687"/>
            <a:ext cx="3615600" cy="128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900">
                <a:solidFill>
                  <a:srgbClr val="6AA84F"/>
                </a:solidFill>
                <a:latin typeface="Mada"/>
                <a:ea typeface="Mada"/>
                <a:cs typeface="Mada"/>
                <a:sym typeface="Mada"/>
              </a:rPr>
              <a:t>The blood flow normally goes to the each kidney 50%, in case of unilateral renal agenesis the blood flow 100% goes to the only kidney which with time will be exhausted and shows symptoms: Proteinuria, Pain and Hypertension, we must follow them annually with </a:t>
            </a:r>
            <a:r>
              <a:rPr b="1" lang="en-GB" sz="900">
                <a:solidFill>
                  <a:srgbClr val="6AA84F"/>
                </a:solidFill>
                <a:latin typeface="Mada"/>
                <a:ea typeface="Mada"/>
                <a:cs typeface="Mada"/>
                <a:sym typeface="Mada"/>
              </a:rPr>
              <a:t>urinalysis</a:t>
            </a:r>
            <a:r>
              <a:rPr lang="en-GB" sz="900">
                <a:solidFill>
                  <a:srgbClr val="6AA84F"/>
                </a:solidFill>
                <a:latin typeface="Mada"/>
                <a:ea typeface="Mada"/>
                <a:cs typeface="Mada"/>
                <a:sym typeface="Mada"/>
              </a:rPr>
              <a:t>, </a:t>
            </a:r>
            <a:r>
              <a:rPr b="1" lang="en-GB" sz="900">
                <a:solidFill>
                  <a:srgbClr val="6AA84F"/>
                </a:solidFill>
                <a:latin typeface="Mada"/>
                <a:ea typeface="Mada"/>
                <a:cs typeface="Mada"/>
                <a:sym typeface="Mada"/>
              </a:rPr>
              <a:t>blood pressure</a:t>
            </a:r>
            <a:r>
              <a:rPr lang="en-GB" sz="900">
                <a:solidFill>
                  <a:srgbClr val="6AA84F"/>
                </a:solidFill>
                <a:latin typeface="Mada"/>
                <a:ea typeface="Mada"/>
                <a:cs typeface="Mada"/>
                <a:sym typeface="Mada"/>
              </a:rPr>
              <a:t> and </a:t>
            </a:r>
            <a:r>
              <a:rPr b="1" lang="en-GB" sz="900">
                <a:solidFill>
                  <a:srgbClr val="6AA84F"/>
                </a:solidFill>
                <a:latin typeface="Mada"/>
                <a:ea typeface="Mada"/>
                <a:cs typeface="Mada"/>
                <a:sym typeface="Mada"/>
              </a:rPr>
              <a:t>ultrasound</a:t>
            </a:r>
            <a:endParaRPr b="1" sz="900">
              <a:solidFill>
                <a:srgbClr val="6AA84F"/>
              </a:solidFill>
              <a:latin typeface="Mada"/>
              <a:ea typeface="Mada"/>
              <a:cs typeface="Mada"/>
              <a:sym typeface="Mada"/>
            </a:endParaRPr>
          </a:p>
        </p:txBody>
      </p:sp>
      <p:pic>
        <p:nvPicPr>
          <p:cNvPr id="168" name="Google Shape;168;p16"/>
          <p:cNvPicPr preferRelativeResize="0"/>
          <p:nvPr/>
        </p:nvPicPr>
        <p:blipFill>
          <a:blip r:embed="rId3">
            <a:alphaModFix/>
          </a:blip>
          <a:stretch>
            <a:fillRect/>
          </a:stretch>
        </p:blipFill>
        <p:spPr>
          <a:xfrm>
            <a:off x="932474" y="2457062"/>
            <a:ext cx="730026" cy="673500"/>
          </a:xfrm>
          <a:prstGeom prst="rect">
            <a:avLst/>
          </a:prstGeom>
          <a:noFill/>
          <a:ln>
            <a:noFill/>
          </a:ln>
        </p:spPr>
      </p:pic>
      <p:pic>
        <p:nvPicPr>
          <p:cNvPr id="169" name="Google Shape;169;p16"/>
          <p:cNvPicPr preferRelativeResize="0"/>
          <p:nvPr/>
        </p:nvPicPr>
        <p:blipFill>
          <a:blip r:embed="rId4">
            <a:alphaModFix/>
          </a:blip>
          <a:stretch>
            <a:fillRect/>
          </a:stretch>
        </p:blipFill>
        <p:spPr>
          <a:xfrm>
            <a:off x="2003880" y="2391698"/>
            <a:ext cx="685044" cy="791150"/>
          </a:xfrm>
          <a:prstGeom prst="rect">
            <a:avLst/>
          </a:prstGeom>
          <a:noFill/>
          <a:ln>
            <a:noFill/>
          </a:ln>
        </p:spPr>
      </p:pic>
      <p:sp>
        <p:nvSpPr>
          <p:cNvPr id="170" name="Google Shape;170;p16"/>
          <p:cNvSpPr txBox="1"/>
          <p:nvPr/>
        </p:nvSpPr>
        <p:spPr>
          <a:xfrm>
            <a:off x="4002875" y="3222863"/>
            <a:ext cx="3342000" cy="79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900">
                <a:solidFill>
                  <a:srgbClr val="6AA84F"/>
                </a:solidFill>
                <a:latin typeface="Mada"/>
                <a:ea typeface="Mada"/>
                <a:cs typeface="Mada"/>
                <a:sym typeface="Mada"/>
              </a:rPr>
              <a:t>kidney form the amniotic fluid with urine </a:t>
            </a:r>
            <a:endParaRPr sz="900">
              <a:solidFill>
                <a:srgbClr val="6AA84F"/>
              </a:solidFill>
              <a:latin typeface="Mada"/>
              <a:ea typeface="Mada"/>
              <a:cs typeface="Mada"/>
              <a:sym typeface="Mada"/>
            </a:endParaRPr>
          </a:p>
          <a:p>
            <a:pPr indent="0" lvl="0" marL="0" rtl="0" algn="ctr">
              <a:spcBef>
                <a:spcPts val="0"/>
              </a:spcBef>
              <a:spcAft>
                <a:spcPts val="0"/>
              </a:spcAft>
              <a:buNone/>
            </a:pPr>
            <a:r>
              <a:rPr lang="en-GB" sz="900">
                <a:solidFill>
                  <a:srgbClr val="6AA84F"/>
                </a:solidFill>
                <a:latin typeface="Mada"/>
                <a:ea typeface="Mada"/>
                <a:cs typeface="Mada"/>
                <a:sym typeface="Mada"/>
              </a:rPr>
              <a:t>No kidney = no amniotic fluid = No space for the fetus to develop = Oligohydramnios leading to Potter's sequence</a:t>
            </a:r>
            <a:endParaRPr sz="900">
              <a:solidFill>
                <a:srgbClr val="6AA84F"/>
              </a:solidFill>
              <a:latin typeface="Mada"/>
              <a:ea typeface="Mada"/>
              <a:cs typeface="Mada"/>
              <a:sym typeface="Mada"/>
            </a:endParaRPr>
          </a:p>
          <a:p>
            <a:pPr indent="0" lvl="0" marL="0" rtl="0" algn="ctr">
              <a:spcBef>
                <a:spcPts val="0"/>
              </a:spcBef>
              <a:spcAft>
                <a:spcPts val="0"/>
              </a:spcAft>
              <a:buNone/>
            </a:pPr>
            <a:r>
              <a:t/>
            </a:r>
            <a:endParaRPr sz="900">
              <a:solidFill>
                <a:srgbClr val="6AA84F"/>
              </a:solidFill>
              <a:latin typeface="Mada"/>
              <a:ea typeface="Mada"/>
              <a:cs typeface="Mada"/>
              <a:sym typeface="Mada"/>
            </a:endParaRPr>
          </a:p>
          <a:p>
            <a:pPr indent="0" lvl="0" marL="0" rtl="0" algn="ctr">
              <a:spcBef>
                <a:spcPts val="0"/>
              </a:spcBef>
              <a:spcAft>
                <a:spcPts val="0"/>
              </a:spcAft>
              <a:buNone/>
            </a:pPr>
            <a:r>
              <a:rPr lang="en-GB" sz="900">
                <a:solidFill>
                  <a:srgbClr val="6AA84F"/>
                </a:solidFill>
                <a:latin typeface="Mada"/>
                <a:ea typeface="Mada"/>
                <a:cs typeface="Mada"/>
                <a:sym typeface="Mada"/>
              </a:rPr>
              <a:t>the most affected organ are the lungs (pulmonary hypoplasia)</a:t>
            </a:r>
            <a:endParaRPr sz="900">
              <a:solidFill>
                <a:srgbClr val="6AA84F"/>
              </a:solidFill>
              <a:latin typeface="Mada"/>
              <a:ea typeface="Mada"/>
              <a:cs typeface="Mada"/>
              <a:sym typeface="Mada"/>
            </a:endParaRPr>
          </a:p>
        </p:txBody>
      </p:sp>
      <p:pic>
        <p:nvPicPr>
          <p:cNvPr id="171" name="Google Shape;171;p16"/>
          <p:cNvPicPr preferRelativeResize="0"/>
          <p:nvPr/>
        </p:nvPicPr>
        <p:blipFill rotWithShape="1">
          <a:blip r:embed="rId5">
            <a:alphaModFix/>
          </a:blip>
          <a:srcRect b="0" l="0" r="53503" t="18633"/>
          <a:stretch/>
        </p:blipFill>
        <p:spPr>
          <a:xfrm>
            <a:off x="1228387" y="1091713"/>
            <a:ext cx="1272376" cy="862255"/>
          </a:xfrm>
          <a:prstGeom prst="rect">
            <a:avLst/>
          </a:prstGeom>
          <a:noFill/>
          <a:ln>
            <a:noFill/>
          </a:ln>
        </p:spPr>
      </p:pic>
      <p:pic>
        <p:nvPicPr>
          <p:cNvPr id="172" name="Google Shape;172;p16"/>
          <p:cNvPicPr preferRelativeResize="0"/>
          <p:nvPr/>
        </p:nvPicPr>
        <p:blipFill rotWithShape="1">
          <a:blip r:embed="rId6">
            <a:alphaModFix/>
          </a:blip>
          <a:srcRect b="15053" l="53392" r="0" t="19753"/>
          <a:stretch/>
        </p:blipFill>
        <p:spPr>
          <a:xfrm>
            <a:off x="4909720" y="1158324"/>
            <a:ext cx="1321256" cy="715700"/>
          </a:xfrm>
          <a:prstGeom prst="rect">
            <a:avLst/>
          </a:prstGeom>
          <a:noFill/>
          <a:ln>
            <a:noFill/>
          </a:ln>
        </p:spPr>
      </p:pic>
      <p:pic>
        <p:nvPicPr>
          <p:cNvPr id="173" name="Google Shape;173;p16"/>
          <p:cNvPicPr preferRelativeResize="0"/>
          <p:nvPr/>
        </p:nvPicPr>
        <p:blipFill>
          <a:blip r:embed="rId7">
            <a:alphaModFix/>
          </a:blip>
          <a:stretch>
            <a:fillRect/>
          </a:stretch>
        </p:blipFill>
        <p:spPr>
          <a:xfrm>
            <a:off x="4295775" y="2414862"/>
            <a:ext cx="1272378" cy="715699"/>
          </a:xfrm>
          <a:prstGeom prst="rect">
            <a:avLst/>
          </a:prstGeom>
          <a:noFill/>
          <a:ln>
            <a:noFill/>
          </a:ln>
        </p:spPr>
      </p:pic>
      <p:pic>
        <p:nvPicPr>
          <p:cNvPr id="174" name="Google Shape;174;p16"/>
          <p:cNvPicPr preferRelativeResize="0"/>
          <p:nvPr/>
        </p:nvPicPr>
        <p:blipFill>
          <a:blip r:embed="rId8">
            <a:alphaModFix/>
          </a:blip>
          <a:stretch>
            <a:fillRect/>
          </a:stretch>
        </p:blipFill>
        <p:spPr>
          <a:xfrm>
            <a:off x="5534067" y="2443741"/>
            <a:ext cx="1137784" cy="657968"/>
          </a:xfrm>
          <a:prstGeom prst="rect">
            <a:avLst/>
          </a:prstGeom>
          <a:noFill/>
          <a:ln>
            <a:noFill/>
          </a:ln>
        </p:spPr>
      </p:pic>
      <p:cxnSp>
        <p:nvCxnSpPr>
          <p:cNvPr id="175" name="Google Shape;175;p16"/>
          <p:cNvCxnSpPr/>
          <p:nvPr/>
        </p:nvCxnSpPr>
        <p:spPr>
          <a:xfrm flipH="1" rot="10800000">
            <a:off x="3449901" y="2046069"/>
            <a:ext cx="242400" cy="600"/>
          </a:xfrm>
          <a:prstGeom prst="straightConnector1">
            <a:avLst/>
          </a:prstGeom>
          <a:noFill/>
          <a:ln cap="flat" cmpd="sng" w="19050">
            <a:solidFill>
              <a:srgbClr val="FFDDD2"/>
            </a:solidFill>
            <a:prstDash val="solid"/>
            <a:round/>
            <a:headEnd len="med" w="med" type="oval"/>
            <a:tailEnd len="med" w="med" type="none"/>
          </a:ln>
        </p:spPr>
      </p:cxnSp>
      <p:sp>
        <p:nvSpPr>
          <p:cNvPr id="176" name="Google Shape;176;p16"/>
          <p:cNvSpPr txBox="1"/>
          <p:nvPr/>
        </p:nvSpPr>
        <p:spPr>
          <a:xfrm>
            <a:off x="3869375" y="5362792"/>
            <a:ext cx="3546600" cy="47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900">
                <a:solidFill>
                  <a:srgbClr val="6AA84F"/>
                </a:solidFill>
                <a:latin typeface="Mada"/>
                <a:ea typeface="Mada"/>
                <a:cs typeface="Mada"/>
                <a:sym typeface="Mada"/>
              </a:rPr>
              <a:t>This is called Potter face (associated with potter syndrome)</a:t>
            </a:r>
            <a:endParaRPr sz="900">
              <a:solidFill>
                <a:srgbClr val="6AA84F"/>
              </a:solidFill>
              <a:latin typeface="Mada"/>
              <a:ea typeface="Mada"/>
              <a:cs typeface="Mada"/>
              <a:sym typeface="Mada"/>
            </a:endParaRPr>
          </a:p>
        </p:txBody>
      </p:sp>
      <p:pic>
        <p:nvPicPr>
          <p:cNvPr id="177" name="Google Shape;177;p16"/>
          <p:cNvPicPr preferRelativeResize="0"/>
          <p:nvPr/>
        </p:nvPicPr>
        <p:blipFill rotWithShape="1">
          <a:blip r:embed="rId9">
            <a:alphaModFix/>
          </a:blip>
          <a:srcRect b="0" l="0" r="53047" t="2296"/>
          <a:stretch/>
        </p:blipFill>
        <p:spPr>
          <a:xfrm>
            <a:off x="3985600" y="4319517"/>
            <a:ext cx="1566248" cy="1004600"/>
          </a:xfrm>
          <a:prstGeom prst="rect">
            <a:avLst/>
          </a:prstGeom>
          <a:noFill/>
          <a:ln>
            <a:noFill/>
          </a:ln>
        </p:spPr>
      </p:pic>
      <p:pic>
        <p:nvPicPr>
          <p:cNvPr id="178" name="Google Shape;178;p16"/>
          <p:cNvPicPr preferRelativeResize="0"/>
          <p:nvPr/>
        </p:nvPicPr>
        <p:blipFill rotWithShape="1">
          <a:blip r:embed="rId10">
            <a:alphaModFix/>
          </a:blip>
          <a:srcRect b="0" l="52676" r="0" t="0"/>
          <a:stretch/>
        </p:blipFill>
        <p:spPr>
          <a:xfrm>
            <a:off x="5551850" y="4306508"/>
            <a:ext cx="1542350" cy="1004609"/>
          </a:xfrm>
          <a:prstGeom prst="rect">
            <a:avLst/>
          </a:prstGeom>
          <a:noFill/>
          <a:ln>
            <a:noFill/>
          </a:ln>
        </p:spPr>
      </p:pic>
      <p:pic>
        <p:nvPicPr>
          <p:cNvPr id="179" name="Google Shape;179;p16"/>
          <p:cNvPicPr preferRelativeResize="0"/>
          <p:nvPr/>
        </p:nvPicPr>
        <p:blipFill>
          <a:blip r:embed="rId11">
            <a:alphaModFix/>
          </a:blip>
          <a:stretch>
            <a:fillRect/>
          </a:stretch>
        </p:blipFill>
        <p:spPr>
          <a:xfrm>
            <a:off x="2127400" y="4126595"/>
            <a:ext cx="1272576" cy="1036249"/>
          </a:xfrm>
          <a:prstGeom prst="rect">
            <a:avLst/>
          </a:prstGeom>
          <a:noFill/>
          <a:ln>
            <a:noFill/>
          </a:ln>
        </p:spPr>
      </p:pic>
      <p:sp>
        <p:nvSpPr>
          <p:cNvPr id="180" name="Google Shape;180;p16"/>
          <p:cNvSpPr txBox="1"/>
          <p:nvPr/>
        </p:nvSpPr>
        <p:spPr>
          <a:xfrm>
            <a:off x="4360475" y="6143112"/>
            <a:ext cx="2565000" cy="4323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700">
                <a:solidFill>
                  <a:srgbClr val="006D77"/>
                </a:solidFill>
                <a:latin typeface="Mada"/>
                <a:ea typeface="Mada"/>
                <a:cs typeface="Mada"/>
                <a:sym typeface="Mada"/>
              </a:rPr>
              <a:t>Associated anomalies</a:t>
            </a:r>
            <a:endParaRPr sz="1700">
              <a:solidFill>
                <a:srgbClr val="006D77"/>
              </a:solidFill>
              <a:latin typeface="Mada"/>
              <a:ea typeface="Mada"/>
              <a:cs typeface="Mada"/>
              <a:sym typeface="Mada"/>
            </a:endParaRPr>
          </a:p>
        </p:txBody>
      </p:sp>
      <p:sp>
        <p:nvSpPr>
          <p:cNvPr id="181" name="Google Shape;181;p16"/>
          <p:cNvSpPr txBox="1"/>
          <p:nvPr/>
        </p:nvSpPr>
        <p:spPr>
          <a:xfrm>
            <a:off x="591875" y="6143112"/>
            <a:ext cx="2565000" cy="4323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sz="1700">
                <a:solidFill>
                  <a:srgbClr val="006D77"/>
                </a:solidFill>
                <a:latin typeface="Mada"/>
                <a:ea typeface="Mada"/>
                <a:cs typeface="Mada"/>
                <a:sym typeface="Mada"/>
              </a:rPr>
              <a:t>Associated anomalies</a:t>
            </a:r>
            <a:endParaRPr sz="1700">
              <a:solidFill>
                <a:srgbClr val="006D77"/>
              </a:solidFill>
              <a:latin typeface="Mada"/>
              <a:ea typeface="Mada"/>
              <a:cs typeface="Mada"/>
              <a:sym typeface="Mada"/>
            </a:endParaRPr>
          </a:p>
        </p:txBody>
      </p:sp>
      <p:sp>
        <p:nvSpPr>
          <p:cNvPr id="182" name="Google Shape;182;p16"/>
          <p:cNvSpPr/>
          <p:nvPr/>
        </p:nvSpPr>
        <p:spPr>
          <a:xfrm>
            <a:off x="3697463" y="6252176"/>
            <a:ext cx="214200" cy="214200"/>
          </a:xfrm>
          <a:prstGeom prst="ellipse">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3" name="Google Shape;183;p16"/>
          <p:cNvCxnSpPr/>
          <p:nvPr/>
        </p:nvCxnSpPr>
        <p:spPr>
          <a:xfrm flipH="1" rot="10800000">
            <a:off x="3911663" y="6358992"/>
            <a:ext cx="242400" cy="600"/>
          </a:xfrm>
          <a:prstGeom prst="straightConnector1">
            <a:avLst/>
          </a:prstGeom>
          <a:noFill/>
          <a:ln cap="flat" cmpd="sng" w="19050">
            <a:solidFill>
              <a:srgbClr val="FFDDD2"/>
            </a:solidFill>
            <a:prstDash val="solid"/>
            <a:round/>
            <a:headEnd len="med" w="med" type="none"/>
            <a:tailEnd len="med" w="med" type="oval"/>
          </a:ln>
        </p:spPr>
      </p:cxnSp>
      <p:cxnSp>
        <p:nvCxnSpPr>
          <p:cNvPr id="184" name="Google Shape;184;p16"/>
          <p:cNvCxnSpPr/>
          <p:nvPr/>
        </p:nvCxnSpPr>
        <p:spPr>
          <a:xfrm flipH="1" rot="10800000">
            <a:off x="3455063" y="6358992"/>
            <a:ext cx="242400" cy="600"/>
          </a:xfrm>
          <a:prstGeom prst="straightConnector1">
            <a:avLst/>
          </a:prstGeom>
          <a:noFill/>
          <a:ln cap="flat" cmpd="sng" w="19050">
            <a:solidFill>
              <a:srgbClr val="FFDDD2"/>
            </a:solidFill>
            <a:prstDash val="solid"/>
            <a:round/>
            <a:headEnd len="med" w="med" type="oval"/>
            <a:tailEnd len="med" w="med" type="none"/>
          </a:ln>
        </p:spPr>
      </p:cxnSp>
      <p:sp>
        <p:nvSpPr>
          <p:cNvPr id="185" name="Google Shape;185;p16"/>
          <p:cNvSpPr txBox="1"/>
          <p:nvPr/>
        </p:nvSpPr>
        <p:spPr>
          <a:xfrm>
            <a:off x="164975" y="6653200"/>
            <a:ext cx="3486600" cy="1036200"/>
          </a:xfrm>
          <a:prstGeom prst="rect">
            <a:avLst/>
          </a:prstGeom>
          <a:noFill/>
          <a:ln>
            <a:noFill/>
          </a:ln>
        </p:spPr>
        <p:txBody>
          <a:bodyPr anchorCtr="0" anchor="t" bIns="91425" lIns="91425" spcFirstLastPara="1" rIns="91425" wrap="square" tIns="91425">
            <a:noAutofit/>
          </a:bodyPr>
          <a:lstStyle/>
          <a:p>
            <a:pPr indent="-149225" lvl="0" marL="269999" rtl="0" algn="l">
              <a:lnSpc>
                <a:spcPct val="125000"/>
              </a:lnSpc>
              <a:spcBef>
                <a:spcPts val="0"/>
              </a:spcBef>
              <a:spcAft>
                <a:spcPts val="0"/>
              </a:spcAft>
              <a:buSzPts val="1000"/>
              <a:buFont typeface="Mada"/>
              <a:buChar char="●"/>
            </a:pPr>
            <a:r>
              <a:rPr lang="en-GB" sz="1000">
                <a:latin typeface="Mada"/>
                <a:ea typeface="Mada"/>
                <a:cs typeface="Mada"/>
                <a:sym typeface="Mada"/>
              </a:rPr>
              <a:t>Anomalies of other organ systems are found frequently in affected individuals: CVS, GIT and MSC</a:t>
            </a:r>
            <a:endParaRPr sz="1000">
              <a:solidFill>
                <a:srgbClr val="999999"/>
              </a:solidFill>
              <a:latin typeface="Mada"/>
              <a:ea typeface="Mada"/>
              <a:cs typeface="Mada"/>
              <a:sym typeface="Mada"/>
            </a:endParaRPr>
          </a:p>
          <a:p>
            <a:pPr indent="-158750" lvl="0" marL="269999"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Müllerian duct abnormalities:</a:t>
            </a:r>
            <a:endParaRPr sz="1000">
              <a:solidFill>
                <a:srgbClr val="6AA84F"/>
              </a:solidFill>
              <a:latin typeface="Mada"/>
              <a:ea typeface="Mada"/>
              <a:cs typeface="Mada"/>
              <a:sym typeface="Mada"/>
            </a:endParaRPr>
          </a:p>
          <a:p>
            <a:pPr indent="-149225" lvl="0" marL="450000"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25% to 50% of females</a:t>
            </a:r>
            <a:endParaRPr sz="1000">
              <a:solidFill>
                <a:schemeClr val="dk1"/>
              </a:solidFill>
              <a:latin typeface="Mada"/>
              <a:ea typeface="Mada"/>
              <a:cs typeface="Mada"/>
              <a:sym typeface="Mada"/>
            </a:endParaRPr>
          </a:p>
          <a:p>
            <a:pPr indent="-149225" lvl="0" marL="450000"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10% to 15% of males</a:t>
            </a:r>
            <a:endParaRPr sz="1000">
              <a:solidFill>
                <a:schemeClr val="dk1"/>
              </a:solidFill>
              <a:latin typeface="Mada"/>
              <a:ea typeface="Mada"/>
              <a:cs typeface="Mada"/>
              <a:sym typeface="Mada"/>
            </a:endParaRPr>
          </a:p>
          <a:p>
            <a:pPr indent="-149225" lvl="0" marL="450000"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Approximately one fourth to one third of women with Mullerian duct anomalies are found to have URA</a:t>
            </a:r>
            <a:endParaRPr sz="1000">
              <a:latin typeface="Mada"/>
              <a:ea typeface="Mada"/>
              <a:cs typeface="Mada"/>
              <a:sym typeface="Mada"/>
            </a:endParaRPr>
          </a:p>
        </p:txBody>
      </p:sp>
      <p:sp>
        <p:nvSpPr>
          <p:cNvPr id="186" name="Google Shape;186;p16"/>
          <p:cNvSpPr txBox="1"/>
          <p:nvPr/>
        </p:nvSpPr>
        <p:spPr>
          <a:xfrm>
            <a:off x="126225" y="4035904"/>
            <a:ext cx="2172900" cy="1284600"/>
          </a:xfrm>
          <a:prstGeom prst="rect">
            <a:avLst/>
          </a:prstGeom>
          <a:noFill/>
          <a:ln>
            <a:noFill/>
          </a:ln>
        </p:spPr>
        <p:txBody>
          <a:bodyPr anchorCtr="0" anchor="t" bIns="91425" lIns="91425" spcFirstLastPara="1" rIns="91425" wrap="square" tIns="91425">
            <a:noAutofit/>
          </a:bodyPr>
          <a:lstStyle/>
          <a:p>
            <a:pPr indent="-142875" lvl="0" marL="269999" rtl="0" algn="l">
              <a:lnSpc>
                <a:spcPct val="125000"/>
              </a:lnSpc>
              <a:spcBef>
                <a:spcPts val="0"/>
              </a:spcBef>
              <a:spcAft>
                <a:spcPts val="0"/>
              </a:spcAft>
              <a:buSzPts val="900"/>
              <a:buFont typeface="Mada"/>
              <a:buChar char="●"/>
            </a:pPr>
            <a:r>
              <a:rPr lang="en-GB" sz="900">
                <a:latin typeface="Mada"/>
                <a:ea typeface="Mada"/>
                <a:cs typeface="Mada"/>
                <a:sym typeface="Mada"/>
              </a:rPr>
              <a:t>1</a:t>
            </a:r>
            <a:r>
              <a:rPr lang="en-GB" sz="900">
                <a:solidFill>
                  <a:schemeClr val="dk1"/>
                </a:solidFill>
                <a:latin typeface="Mada"/>
                <a:ea typeface="Mada"/>
                <a:cs typeface="Mada"/>
                <a:sym typeface="Mada"/>
              </a:rPr>
              <a:t> in 1100 births</a:t>
            </a:r>
            <a:endParaRPr sz="900">
              <a:solidFill>
                <a:schemeClr val="dk1"/>
              </a:solidFill>
              <a:latin typeface="Mada"/>
              <a:ea typeface="Mada"/>
              <a:cs typeface="Mada"/>
              <a:sym typeface="Mada"/>
            </a:endParaRPr>
          </a:p>
          <a:p>
            <a:pPr indent="-142875" lvl="0" marL="269999" rtl="0" algn="l">
              <a:lnSpc>
                <a:spcPct val="125000"/>
              </a:lnSpc>
              <a:spcBef>
                <a:spcPts val="0"/>
              </a:spcBef>
              <a:spcAft>
                <a:spcPts val="0"/>
              </a:spcAft>
              <a:buClr>
                <a:schemeClr val="dk1"/>
              </a:buClr>
              <a:buSzPts val="900"/>
              <a:buFont typeface="Mada"/>
              <a:buChar char="●"/>
            </a:pPr>
            <a:r>
              <a:rPr lang="en-GB" sz="900">
                <a:solidFill>
                  <a:srgbClr val="CC0000"/>
                </a:solidFill>
                <a:latin typeface="Mada"/>
                <a:ea typeface="Mada"/>
                <a:cs typeface="Mada"/>
                <a:sym typeface="Mada"/>
              </a:rPr>
              <a:t>Male</a:t>
            </a:r>
            <a:r>
              <a:rPr lang="en-GB" sz="900">
                <a:solidFill>
                  <a:schemeClr val="dk1"/>
                </a:solidFill>
                <a:latin typeface="Mada"/>
                <a:ea typeface="Mada"/>
                <a:cs typeface="Mada"/>
                <a:sym typeface="Mada"/>
              </a:rPr>
              <a:t>: Female of 1.8 : 1</a:t>
            </a:r>
            <a:endParaRPr sz="900">
              <a:solidFill>
                <a:schemeClr val="dk1"/>
              </a:solidFill>
              <a:latin typeface="Mada"/>
              <a:ea typeface="Mada"/>
              <a:cs typeface="Mada"/>
              <a:sym typeface="Mada"/>
            </a:endParaRPr>
          </a:p>
          <a:p>
            <a:pPr indent="-142875" lvl="0" marL="269999" rtl="0" algn="l">
              <a:lnSpc>
                <a:spcPct val="125000"/>
              </a:lnSpc>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The </a:t>
            </a:r>
            <a:r>
              <a:rPr lang="en-GB" sz="900">
                <a:solidFill>
                  <a:srgbClr val="CC0000"/>
                </a:solidFill>
                <a:latin typeface="Mada"/>
                <a:ea typeface="Mada"/>
                <a:cs typeface="Mada"/>
                <a:sym typeface="Mada"/>
              </a:rPr>
              <a:t>left</a:t>
            </a:r>
            <a:r>
              <a:rPr lang="en-GB" sz="900">
                <a:solidFill>
                  <a:schemeClr val="dk1"/>
                </a:solidFill>
                <a:latin typeface="Mada"/>
                <a:ea typeface="Mada"/>
                <a:cs typeface="Mada"/>
                <a:sym typeface="Mada"/>
              </a:rPr>
              <a:t> side is absent more frequently</a:t>
            </a:r>
            <a:endParaRPr sz="900">
              <a:solidFill>
                <a:schemeClr val="dk1"/>
              </a:solidFill>
              <a:latin typeface="Mada"/>
              <a:ea typeface="Mada"/>
              <a:cs typeface="Mada"/>
              <a:sym typeface="Mada"/>
            </a:endParaRPr>
          </a:p>
          <a:p>
            <a:pPr indent="-142875" lvl="0" marL="269999" rtl="0" algn="l">
              <a:lnSpc>
                <a:spcPct val="125000"/>
              </a:lnSpc>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The ipsilateral ureter is completely absent in 50%</a:t>
            </a:r>
            <a:endParaRPr sz="900">
              <a:solidFill>
                <a:schemeClr val="dk1"/>
              </a:solidFill>
              <a:latin typeface="Mada"/>
              <a:ea typeface="Mada"/>
              <a:cs typeface="Mada"/>
              <a:sym typeface="Mada"/>
            </a:endParaRPr>
          </a:p>
        </p:txBody>
      </p:sp>
      <p:sp>
        <p:nvSpPr>
          <p:cNvPr id="187" name="Google Shape;187;p16"/>
          <p:cNvSpPr txBox="1"/>
          <p:nvPr/>
        </p:nvSpPr>
        <p:spPr>
          <a:xfrm>
            <a:off x="126225" y="5193166"/>
            <a:ext cx="3561900" cy="476400"/>
          </a:xfrm>
          <a:prstGeom prst="rect">
            <a:avLst/>
          </a:prstGeom>
          <a:noFill/>
          <a:ln>
            <a:noFill/>
          </a:ln>
        </p:spPr>
        <p:txBody>
          <a:bodyPr anchorCtr="0" anchor="t" bIns="91425" lIns="91425" spcFirstLastPara="1" rIns="91425" wrap="square" tIns="91425">
            <a:noAutofit/>
          </a:bodyPr>
          <a:lstStyle/>
          <a:p>
            <a:pPr indent="-142875" lvl="0" marL="269999" rtl="0" algn="l">
              <a:lnSpc>
                <a:spcPct val="125000"/>
              </a:lnSpc>
              <a:spcBef>
                <a:spcPts val="0"/>
              </a:spcBef>
              <a:spcAft>
                <a:spcPts val="0"/>
              </a:spcAft>
              <a:buClr>
                <a:schemeClr val="dk1"/>
              </a:buClr>
              <a:buSzPts val="900"/>
              <a:buFont typeface="Mada"/>
              <a:buChar char="●"/>
            </a:pPr>
            <a:r>
              <a:rPr lang="en-GB" sz="900">
                <a:solidFill>
                  <a:srgbClr val="6AA84F"/>
                </a:solidFill>
                <a:latin typeface="Mada"/>
                <a:ea typeface="Mada"/>
                <a:cs typeface="Mada"/>
                <a:sym typeface="Mada"/>
              </a:rPr>
              <a:t>if the kidney is absent that doesn’t mean that the suprarenal gland will be absent too, because both have different embryological origin</a:t>
            </a:r>
            <a:endParaRPr sz="900">
              <a:latin typeface="Mada"/>
              <a:ea typeface="Mada"/>
              <a:cs typeface="Mada"/>
              <a:sym typeface="Mada"/>
            </a:endParaRPr>
          </a:p>
        </p:txBody>
      </p:sp>
      <p:sp>
        <p:nvSpPr>
          <p:cNvPr id="188" name="Google Shape;188;p16"/>
          <p:cNvSpPr txBox="1"/>
          <p:nvPr/>
        </p:nvSpPr>
        <p:spPr>
          <a:xfrm>
            <a:off x="3942825" y="6833501"/>
            <a:ext cx="3787200" cy="1004700"/>
          </a:xfrm>
          <a:prstGeom prst="rect">
            <a:avLst/>
          </a:prstGeom>
          <a:noFill/>
          <a:ln>
            <a:noFill/>
          </a:ln>
        </p:spPr>
        <p:txBody>
          <a:bodyPr anchorCtr="0" anchor="t" bIns="91425" lIns="91425" spcFirstLastPara="1" rIns="91425" wrap="square" tIns="91425">
            <a:noAutofit/>
          </a:bodyPr>
          <a:lstStyle/>
          <a:p>
            <a:pPr indent="-155575" lvl="0" marL="269999" rtl="0" algn="l">
              <a:lnSpc>
                <a:spcPct val="125000"/>
              </a:lnSpc>
              <a:spcBef>
                <a:spcPts val="0"/>
              </a:spcBef>
              <a:spcAft>
                <a:spcPts val="0"/>
              </a:spcAft>
              <a:buSzPts val="1100"/>
              <a:buFont typeface="Mada"/>
              <a:buChar char="●"/>
            </a:pPr>
            <a:r>
              <a:rPr lang="en-GB" sz="1100">
                <a:latin typeface="Mada"/>
                <a:ea typeface="Mada"/>
                <a:cs typeface="Mada"/>
                <a:sym typeface="Mada"/>
              </a:rPr>
              <a:t>Ureters are almost always absent.</a:t>
            </a:r>
            <a:endParaRPr sz="1100">
              <a:latin typeface="Mada"/>
              <a:ea typeface="Mada"/>
              <a:cs typeface="Mada"/>
              <a:sym typeface="Mada"/>
            </a:endParaRPr>
          </a:p>
          <a:p>
            <a:pPr indent="-155575" lvl="0" marL="269999" rtl="0" algn="l">
              <a:lnSpc>
                <a:spcPct val="125000"/>
              </a:lnSpc>
              <a:spcBef>
                <a:spcPts val="0"/>
              </a:spcBef>
              <a:spcAft>
                <a:spcPts val="0"/>
              </a:spcAft>
              <a:buSzPts val="1100"/>
              <a:buFont typeface="Mada"/>
              <a:buChar char="●"/>
            </a:pPr>
            <a:r>
              <a:rPr lang="en-GB" sz="1100">
                <a:latin typeface="Mada"/>
                <a:ea typeface="Mada"/>
                <a:cs typeface="Mada"/>
                <a:sym typeface="Mada"/>
              </a:rPr>
              <a:t> Bladder is either absent or hypoplastic.</a:t>
            </a:r>
            <a:endParaRPr sz="1100">
              <a:latin typeface="Mada"/>
              <a:ea typeface="Mada"/>
              <a:cs typeface="Mada"/>
              <a:sym typeface="Mada"/>
            </a:endParaRPr>
          </a:p>
          <a:p>
            <a:pPr indent="-155575" lvl="0" marL="269999" rtl="0" algn="l">
              <a:lnSpc>
                <a:spcPct val="125000"/>
              </a:lnSpc>
              <a:spcBef>
                <a:spcPts val="0"/>
              </a:spcBef>
              <a:spcAft>
                <a:spcPts val="0"/>
              </a:spcAft>
              <a:buSzPts val="1100"/>
              <a:buFont typeface="Mada"/>
              <a:buChar char="●"/>
            </a:pPr>
            <a:r>
              <a:rPr lang="en-GB" sz="1100">
                <a:latin typeface="Mada"/>
                <a:ea typeface="Mada"/>
                <a:cs typeface="Mada"/>
                <a:sym typeface="Mada"/>
              </a:rPr>
              <a:t> Adrenal glands are usually positioned normally.</a:t>
            </a:r>
            <a:endParaRPr sz="1100">
              <a:latin typeface="Mada"/>
              <a:ea typeface="Mada"/>
              <a:cs typeface="Mada"/>
              <a:sym typeface="Mada"/>
            </a:endParaRPr>
          </a:p>
          <a:p>
            <a:pPr indent="-155575" lvl="0" marL="269999" rtl="0" algn="l">
              <a:lnSpc>
                <a:spcPct val="125000"/>
              </a:lnSpc>
              <a:spcBef>
                <a:spcPts val="0"/>
              </a:spcBef>
              <a:spcAft>
                <a:spcPts val="0"/>
              </a:spcAft>
              <a:buSzPts val="1100"/>
              <a:buFont typeface="Mada"/>
              <a:buChar char="●"/>
            </a:pPr>
            <a:r>
              <a:rPr lang="en-GB" sz="1100">
                <a:latin typeface="Mada"/>
                <a:ea typeface="Mada"/>
                <a:cs typeface="Mada"/>
                <a:sym typeface="Mada"/>
              </a:rPr>
              <a:t> Müllerian duct anomalies are commonly observed.</a:t>
            </a:r>
            <a:endParaRPr sz="1100">
              <a:latin typeface="Mada"/>
              <a:ea typeface="Mada"/>
              <a:cs typeface="Mada"/>
              <a:sym typeface="Mada"/>
            </a:endParaRPr>
          </a:p>
        </p:txBody>
      </p:sp>
      <p:sp>
        <p:nvSpPr>
          <p:cNvPr id="189" name="Google Shape;189;p16"/>
          <p:cNvSpPr txBox="1"/>
          <p:nvPr/>
        </p:nvSpPr>
        <p:spPr>
          <a:xfrm>
            <a:off x="4350675" y="8280412"/>
            <a:ext cx="2565000" cy="4098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sz="1700">
                <a:solidFill>
                  <a:srgbClr val="006D77"/>
                </a:solidFill>
                <a:latin typeface="Mada"/>
                <a:ea typeface="Mada"/>
                <a:cs typeface="Mada"/>
                <a:sym typeface="Mada"/>
              </a:rPr>
              <a:t>Prognosis</a:t>
            </a:r>
            <a:endParaRPr sz="1700">
              <a:solidFill>
                <a:srgbClr val="006D77"/>
              </a:solidFill>
              <a:latin typeface="Mada"/>
              <a:ea typeface="Mada"/>
              <a:cs typeface="Mada"/>
              <a:sym typeface="Mada"/>
            </a:endParaRPr>
          </a:p>
        </p:txBody>
      </p:sp>
      <p:sp>
        <p:nvSpPr>
          <p:cNvPr id="190" name="Google Shape;190;p16"/>
          <p:cNvSpPr txBox="1"/>
          <p:nvPr/>
        </p:nvSpPr>
        <p:spPr>
          <a:xfrm>
            <a:off x="3953150" y="8917425"/>
            <a:ext cx="3289500" cy="791100"/>
          </a:xfrm>
          <a:prstGeom prst="rect">
            <a:avLst/>
          </a:prstGeom>
          <a:noFill/>
          <a:ln>
            <a:noFill/>
          </a:ln>
        </p:spPr>
        <p:txBody>
          <a:bodyPr anchorCtr="0" anchor="t" bIns="91425" lIns="91425" spcFirstLastPara="1" rIns="91425" wrap="square" tIns="91425">
            <a:noAutofit/>
          </a:bodyPr>
          <a:lstStyle/>
          <a:p>
            <a:pPr indent="-155575" lvl="0" marL="269999" rtl="0" algn="l">
              <a:lnSpc>
                <a:spcPct val="125000"/>
              </a:lnSpc>
              <a:spcBef>
                <a:spcPts val="0"/>
              </a:spcBef>
              <a:spcAft>
                <a:spcPts val="0"/>
              </a:spcAft>
              <a:buSzPts val="1100"/>
              <a:buFont typeface="Mada"/>
              <a:buChar char="●"/>
            </a:pPr>
            <a:r>
              <a:rPr lang="en-GB" sz="1100">
                <a:latin typeface="Mada"/>
                <a:ea typeface="Mada"/>
                <a:cs typeface="Mada"/>
                <a:sym typeface="Mada"/>
              </a:rPr>
              <a:t>40% are stillborn.</a:t>
            </a:r>
            <a:endParaRPr sz="1100">
              <a:latin typeface="Mada"/>
              <a:ea typeface="Mada"/>
              <a:cs typeface="Mada"/>
              <a:sym typeface="Mada"/>
            </a:endParaRPr>
          </a:p>
          <a:p>
            <a:pPr indent="-155575" lvl="0" marL="269999" rtl="0" algn="l">
              <a:lnSpc>
                <a:spcPct val="125000"/>
              </a:lnSpc>
              <a:spcBef>
                <a:spcPts val="0"/>
              </a:spcBef>
              <a:spcAft>
                <a:spcPts val="0"/>
              </a:spcAft>
              <a:buSzPts val="1100"/>
              <a:buFont typeface="Mada"/>
              <a:buChar char="●"/>
            </a:pPr>
            <a:r>
              <a:rPr lang="en-GB" sz="1100">
                <a:latin typeface="Mada"/>
                <a:ea typeface="Mada"/>
                <a:cs typeface="Mada"/>
                <a:sym typeface="Mada"/>
              </a:rPr>
              <a:t>Do not survive beyond 48 hours due to respiratory distress associated with pulmonary hypoplasia</a:t>
            </a:r>
            <a:endParaRPr sz="1100">
              <a:latin typeface="Mada"/>
              <a:ea typeface="Mada"/>
              <a:cs typeface="Mada"/>
              <a:sym typeface="Mada"/>
            </a:endParaRPr>
          </a:p>
        </p:txBody>
      </p:sp>
      <p:sp>
        <p:nvSpPr>
          <p:cNvPr id="191" name="Google Shape;191;p16"/>
          <p:cNvSpPr txBox="1"/>
          <p:nvPr/>
        </p:nvSpPr>
        <p:spPr>
          <a:xfrm>
            <a:off x="624675" y="8291737"/>
            <a:ext cx="2565000" cy="4098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sz="1700">
                <a:solidFill>
                  <a:srgbClr val="006D77"/>
                </a:solidFill>
                <a:latin typeface="Mada"/>
                <a:ea typeface="Mada"/>
                <a:cs typeface="Mada"/>
                <a:sym typeface="Mada"/>
              </a:rPr>
              <a:t>Diagnosis</a:t>
            </a:r>
            <a:endParaRPr sz="1700">
              <a:solidFill>
                <a:srgbClr val="006D77"/>
              </a:solidFill>
              <a:latin typeface="Mada"/>
              <a:ea typeface="Mada"/>
              <a:cs typeface="Mada"/>
              <a:sym typeface="Mada"/>
            </a:endParaRPr>
          </a:p>
        </p:txBody>
      </p:sp>
      <p:cxnSp>
        <p:nvCxnSpPr>
          <p:cNvPr id="192" name="Google Shape;192;p16"/>
          <p:cNvCxnSpPr/>
          <p:nvPr/>
        </p:nvCxnSpPr>
        <p:spPr>
          <a:xfrm flipH="1" rot="10800000">
            <a:off x="3923113" y="8487768"/>
            <a:ext cx="242400" cy="600"/>
          </a:xfrm>
          <a:prstGeom prst="straightConnector1">
            <a:avLst/>
          </a:prstGeom>
          <a:noFill/>
          <a:ln cap="flat" cmpd="sng" w="19050">
            <a:solidFill>
              <a:srgbClr val="FFDDD2"/>
            </a:solidFill>
            <a:prstDash val="solid"/>
            <a:round/>
            <a:headEnd len="med" w="med" type="none"/>
            <a:tailEnd len="med" w="med" type="oval"/>
          </a:ln>
        </p:spPr>
      </p:cxnSp>
      <p:sp>
        <p:nvSpPr>
          <p:cNvPr id="193" name="Google Shape;193;p16"/>
          <p:cNvSpPr/>
          <p:nvPr/>
        </p:nvSpPr>
        <p:spPr>
          <a:xfrm>
            <a:off x="3697826" y="8388911"/>
            <a:ext cx="214200" cy="214200"/>
          </a:xfrm>
          <a:prstGeom prst="ellipse">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4" name="Google Shape;194;p16"/>
          <p:cNvCxnSpPr/>
          <p:nvPr/>
        </p:nvCxnSpPr>
        <p:spPr>
          <a:xfrm flipH="1" rot="10800000">
            <a:off x="3455426" y="8495727"/>
            <a:ext cx="242400" cy="600"/>
          </a:xfrm>
          <a:prstGeom prst="straightConnector1">
            <a:avLst/>
          </a:prstGeom>
          <a:noFill/>
          <a:ln cap="flat" cmpd="sng" w="19050">
            <a:solidFill>
              <a:srgbClr val="FFDDD2"/>
            </a:solidFill>
            <a:prstDash val="solid"/>
            <a:round/>
            <a:headEnd len="med" w="med" type="oval"/>
            <a:tailEnd len="med" w="med" type="none"/>
          </a:ln>
        </p:spPr>
      </p:cxnSp>
      <p:pic>
        <p:nvPicPr>
          <p:cNvPr id="195" name="Google Shape;195;p16"/>
          <p:cNvPicPr preferRelativeResize="0"/>
          <p:nvPr/>
        </p:nvPicPr>
        <p:blipFill rotWithShape="1">
          <a:blip r:embed="rId12">
            <a:alphaModFix/>
          </a:blip>
          <a:srcRect b="0" l="0" r="55543" t="0"/>
          <a:stretch/>
        </p:blipFill>
        <p:spPr>
          <a:xfrm>
            <a:off x="2198000" y="8847337"/>
            <a:ext cx="568701" cy="657975"/>
          </a:xfrm>
          <a:prstGeom prst="rect">
            <a:avLst/>
          </a:prstGeom>
          <a:noFill/>
          <a:ln>
            <a:noFill/>
          </a:ln>
        </p:spPr>
      </p:pic>
      <p:pic>
        <p:nvPicPr>
          <p:cNvPr id="196" name="Google Shape;196;p16"/>
          <p:cNvPicPr preferRelativeResize="0"/>
          <p:nvPr/>
        </p:nvPicPr>
        <p:blipFill rotWithShape="1">
          <a:blip r:embed="rId13">
            <a:alphaModFix/>
          </a:blip>
          <a:srcRect b="12225" l="66203" r="0" t="14744"/>
          <a:stretch/>
        </p:blipFill>
        <p:spPr>
          <a:xfrm>
            <a:off x="2856682" y="8847337"/>
            <a:ext cx="605982" cy="673500"/>
          </a:xfrm>
          <a:prstGeom prst="rect">
            <a:avLst/>
          </a:prstGeom>
          <a:noFill/>
          <a:ln>
            <a:noFill/>
          </a:ln>
        </p:spPr>
      </p:pic>
      <p:sp>
        <p:nvSpPr>
          <p:cNvPr id="197" name="Google Shape;197;p16"/>
          <p:cNvSpPr txBox="1"/>
          <p:nvPr/>
        </p:nvSpPr>
        <p:spPr>
          <a:xfrm>
            <a:off x="2683725" y="9454216"/>
            <a:ext cx="951900" cy="432300"/>
          </a:xfrm>
          <a:prstGeom prst="rect">
            <a:avLst/>
          </a:prstGeom>
          <a:noFill/>
          <a:ln>
            <a:noFill/>
          </a:ln>
        </p:spPr>
        <p:txBody>
          <a:bodyPr anchorCtr="0" anchor="t" bIns="91425" lIns="91425" spcFirstLastPara="1" rIns="91425" wrap="square" tIns="91425">
            <a:noAutofit/>
          </a:bodyPr>
          <a:lstStyle/>
          <a:p>
            <a:pPr indent="0" lvl="0" marL="0" rtl="0" algn="ctr">
              <a:lnSpc>
                <a:spcPct val="125000"/>
              </a:lnSpc>
              <a:spcBef>
                <a:spcPts val="0"/>
              </a:spcBef>
              <a:spcAft>
                <a:spcPts val="0"/>
              </a:spcAft>
              <a:buNone/>
            </a:pPr>
            <a:r>
              <a:rPr lang="en-GB" sz="600">
                <a:solidFill>
                  <a:srgbClr val="6AA84F"/>
                </a:solidFill>
                <a:latin typeface="Mada"/>
                <a:ea typeface="Mada"/>
                <a:cs typeface="Mada"/>
                <a:sym typeface="Mada"/>
              </a:rPr>
              <a:t>DMSA shows if there’s renal tissues or not</a:t>
            </a:r>
            <a:endParaRPr sz="600">
              <a:solidFill>
                <a:srgbClr val="6AA84F"/>
              </a:solidFill>
            </a:endParaRPr>
          </a:p>
        </p:txBody>
      </p:sp>
      <p:sp>
        <p:nvSpPr>
          <p:cNvPr id="198" name="Google Shape;198;p16"/>
          <p:cNvSpPr txBox="1"/>
          <p:nvPr/>
        </p:nvSpPr>
        <p:spPr>
          <a:xfrm>
            <a:off x="2089050" y="9454212"/>
            <a:ext cx="786600" cy="476400"/>
          </a:xfrm>
          <a:prstGeom prst="rect">
            <a:avLst/>
          </a:prstGeom>
          <a:noFill/>
          <a:ln>
            <a:noFill/>
          </a:ln>
        </p:spPr>
        <p:txBody>
          <a:bodyPr anchorCtr="0" anchor="t" bIns="91425" lIns="91425" spcFirstLastPara="1" rIns="91425" wrap="square" tIns="91425">
            <a:noAutofit/>
          </a:bodyPr>
          <a:lstStyle/>
          <a:p>
            <a:pPr indent="0" lvl="0" marL="0" rtl="0" algn="ctr">
              <a:lnSpc>
                <a:spcPct val="125000"/>
              </a:lnSpc>
              <a:spcBef>
                <a:spcPts val="0"/>
              </a:spcBef>
              <a:spcAft>
                <a:spcPts val="0"/>
              </a:spcAft>
              <a:buNone/>
            </a:pPr>
            <a:r>
              <a:rPr lang="en-GB" sz="600">
                <a:solidFill>
                  <a:srgbClr val="6AA84F"/>
                </a:solidFill>
                <a:latin typeface="Mada"/>
                <a:ea typeface="Mada"/>
                <a:cs typeface="Mada"/>
                <a:sym typeface="Mada"/>
              </a:rPr>
              <a:t>Abdominal CT shows </a:t>
            </a:r>
            <a:r>
              <a:rPr lang="en-GB" sz="600">
                <a:solidFill>
                  <a:srgbClr val="6AA84F"/>
                </a:solidFill>
                <a:latin typeface="Mada"/>
                <a:ea typeface="Mada"/>
                <a:cs typeface="Mada"/>
                <a:sym typeface="Mada"/>
              </a:rPr>
              <a:t>absent</a:t>
            </a:r>
            <a:r>
              <a:rPr lang="en-GB" sz="600">
                <a:solidFill>
                  <a:srgbClr val="6AA84F"/>
                </a:solidFill>
                <a:latin typeface="Mada"/>
                <a:ea typeface="Mada"/>
                <a:cs typeface="Mada"/>
                <a:sym typeface="Mada"/>
              </a:rPr>
              <a:t> left </a:t>
            </a:r>
            <a:r>
              <a:rPr lang="en-GB" sz="600">
                <a:solidFill>
                  <a:srgbClr val="6AA84F"/>
                </a:solidFill>
                <a:latin typeface="Mada"/>
                <a:ea typeface="Mada"/>
                <a:cs typeface="Mada"/>
                <a:sym typeface="Mada"/>
              </a:rPr>
              <a:t>kidney </a:t>
            </a:r>
            <a:endParaRPr sz="600">
              <a:solidFill>
                <a:srgbClr val="6AA84F"/>
              </a:solidFill>
            </a:endParaRPr>
          </a:p>
        </p:txBody>
      </p:sp>
      <p:sp>
        <p:nvSpPr>
          <p:cNvPr id="199" name="Google Shape;199;p16"/>
          <p:cNvSpPr txBox="1"/>
          <p:nvPr/>
        </p:nvSpPr>
        <p:spPr>
          <a:xfrm>
            <a:off x="635600" y="1771238"/>
            <a:ext cx="2565000" cy="4323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sz="1700">
                <a:solidFill>
                  <a:srgbClr val="006D77"/>
                </a:solidFill>
                <a:latin typeface="Mada"/>
                <a:ea typeface="Mada"/>
                <a:cs typeface="Mada"/>
                <a:sym typeface="Mada"/>
              </a:rPr>
              <a:t>Unilateral Agenesis</a:t>
            </a:r>
            <a:endParaRPr sz="1700">
              <a:solidFill>
                <a:srgbClr val="006D77"/>
              </a:solidFill>
              <a:latin typeface="Mada"/>
              <a:ea typeface="Mada"/>
              <a:cs typeface="Mada"/>
              <a:sym typeface="Mada"/>
            </a:endParaRPr>
          </a:p>
        </p:txBody>
      </p:sp>
      <p:sp>
        <p:nvSpPr>
          <p:cNvPr id="200" name="Google Shape;200;p16"/>
          <p:cNvSpPr txBox="1"/>
          <p:nvPr/>
        </p:nvSpPr>
        <p:spPr>
          <a:xfrm>
            <a:off x="4350675" y="1771237"/>
            <a:ext cx="2565000" cy="4323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sz="1700">
                <a:solidFill>
                  <a:srgbClr val="006D77"/>
                </a:solidFill>
                <a:latin typeface="Mada"/>
                <a:ea typeface="Mada"/>
                <a:cs typeface="Mada"/>
                <a:sym typeface="Mada"/>
              </a:rPr>
              <a:t>Bilateral </a:t>
            </a:r>
            <a:r>
              <a:rPr b="1" lang="en-GB" sz="1700">
                <a:solidFill>
                  <a:srgbClr val="006D77"/>
                </a:solidFill>
                <a:latin typeface="Mada"/>
                <a:ea typeface="Mada"/>
                <a:cs typeface="Mada"/>
                <a:sym typeface="Mada"/>
              </a:rPr>
              <a:t>Agenesis</a:t>
            </a:r>
            <a:r>
              <a:rPr b="1" lang="en-GB" sz="1700">
                <a:solidFill>
                  <a:srgbClr val="006D77"/>
                </a:solidFill>
                <a:latin typeface="Mada"/>
                <a:ea typeface="Mada"/>
                <a:cs typeface="Mada"/>
                <a:sym typeface="Mada"/>
              </a:rPr>
              <a:t> </a:t>
            </a:r>
            <a:r>
              <a:rPr lang="en-GB" sz="1200">
                <a:solidFill>
                  <a:srgbClr val="6AA84F"/>
                </a:solidFill>
                <a:latin typeface="Mada"/>
                <a:ea typeface="Mada"/>
                <a:cs typeface="Mada"/>
                <a:sym typeface="Mada"/>
              </a:rPr>
              <a:t>rare</a:t>
            </a:r>
            <a:r>
              <a:rPr b="1" lang="en-GB" sz="1700">
                <a:solidFill>
                  <a:srgbClr val="006D77"/>
                </a:solidFill>
                <a:latin typeface="Mada"/>
                <a:ea typeface="Mada"/>
                <a:cs typeface="Mada"/>
                <a:sym typeface="Mada"/>
              </a:rPr>
              <a:t> </a:t>
            </a:r>
            <a:endParaRPr sz="1700">
              <a:solidFill>
                <a:srgbClr val="006D77"/>
              </a:solidFill>
              <a:latin typeface="Mada"/>
              <a:ea typeface="Mada"/>
              <a:cs typeface="Mada"/>
              <a:sym typeface="Mada"/>
            </a:endParaRPr>
          </a:p>
        </p:txBody>
      </p:sp>
      <p:sp>
        <p:nvSpPr>
          <p:cNvPr id="201" name="Google Shape;201;p16"/>
          <p:cNvSpPr/>
          <p:nvPr/>
        </p:nvSpPr>
        <p:spPr>
          <a:xfrm>
            <a:off x="293802" y="9656843"/>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17"/>
          <p:cNvSpPr txBox="1"/>
          <p:nvPr/>
        </p:nvSpPr>
        <p:spPr>
          <a:xfrm>
            <a:off x="4484525" y="3797000"/>
            <a:ext cx="2080200" cy="738900"/>
          </a:xfrm>
          <a:prstGeom prst="rect">
            <a:avLst/>
          </a:prstGeom>
          <a:noFill/>
          <a:ln>
            <a:noFill/>
          </a:ln>
        </p:spPr>
        <p:txBody>
          <a:bodyPr anchorCtr="0" anchor="t" bIns="91425" lIns="91425" spcFirstLastPara="1" rIns="91425" wrap="square" tIns="91425">
            <a:noAutofit/>
          </a:bodyPr>
          <a:lstStyle/>
          <a:p>
            <a:pPr indent="0" lvl="0" marL="0" rtl="0" algn="ctr">
              <a:lnSpc>
                <a:spcPct val="125000"/>
              </a:lnSpc>
              <a:spcBef>
                <a:spcPts val="0"/>
              </a:spcBef>
              <a:spcAft>
                <a:spcPts val="0"/>
              </a:spcAft>
              <a:buNone/>
            </a:pPr>
            <a:r>
              <a:rPr lang="en-GB" sz="900">
                <a:latin typeface="Mada"/>
                <a:ea typeface="Mada"/>
                <a:cs typeface="Mada"/>
                <a:sym typeface="Mada"/>
              </a:rPr>
              <a:t>The isthmus is bulky and consists of parenchymatous tissue, </a:t>
            </a:r>
            <a:r>
              <a:rPr lang="en-GB" sz="900">
                <a:solidFill>
                  <a:srgbClr val="999999"/>
                </a:solidFill>
                <a:latin typeface="Mada"/>
                <a:ea typeface="Mada"/>
                <a:cs typeface="Mada"/>
                <a:sym typeface="Mada"/>
              </a:rPr>
              <a:t>it will </a:t>
            </a:r>
            <a:r>
              <a:rPr lang="en-GB" sz="900">
                <a:solidFill>
                  <a:srgbClr val="999999"/>
                </a:solidFill>
                <a:latin typeface="Mada"/>
                <a:ea typeface="Mada"/>
                <a:cs typeface="Mada"/>
                <a:sym typeface="Mada"/>
              </a:rPr>
              <a:t>get</a:t>
            </a:r>
            <a:r>
              <a:rPr lang="en-GB" sz="900">
                <a:solidFill>
                  <a:srgbClr val="999999"/>
                </a:solidFill>
                <a:latin typeface="Mada"/>
                <a:ea typeface="Mada"/>
                <a:cs typeface="Mada"/>
                <a:sym typeface="Mada"/>
              </a:rPr>
              <a:t> </a:t>
            </a:r>
            <a:r>
              <a:rPr lang="en-GB" sz="900">
                <a:solidFill>
                  <a:srgbClr val="999999"/>
                </a:solidFill>
                <a:latin typeface="Mada"/>
                <a:ea typeface="Mada"/>
                <a:cs typeface="Mada"/>
                <a:sym typeface="Mada"/>
              </a:rPr>
              <a:t>stuck under the Inferior mesenteric artery (failure of ascending) </a:t>
            </a:r>
            <a:endParaRPr sz="900">
              <a:solidFill>
                <a:srgbClr val="999999"/>
              </a:solidFill>
              <a:latin typeface="Mada"/>
              <a:ea typeface="Mada"/>
              <a:cs typeface="Mada"/>
              <a:sym typeface="Mada"/>
            </a:endParaRPr>
          </a:p>
          <a:p>
            <a:pPr indent="0" lvl="0" marL="0" rtl="0" algn="ctr">
              <a:lnSpc>
                <a:spcPct val="125000"/>
              </a:lnSpc>
              <a:spcBef>
                <a:spcPts val="0"/>
              </a:spcBef>
              <a:spcAft>
                <a:spcPts val="0"/>
              </a:spcAft>
              <a:buNone/>
            </a:pPr>
            <a:r>
              <a:t/>
            </a:r>
            <a:endParaRPr sz="900">
              <a:latin typeface="Mada"/>
              <a:ea typeface="Mada"/>
              <a:cs typeface="Mada"/>
              <a:sym typeface="Mada"/>
            </a:endParaRPr>
          </a:p>
        </p:txBody>
      </p:sp>
      <p:pic>
        <p:nvPicPr>
          <p:cNvPr id="207" name="Google Shape;207;p17"/>
          <p:cNvPicPr preferRelativeResize="0"/>
          <p:nvPr/>
        </p:nvPicPr>
        <p:blipFill>
          <a:blip r:embed="rId3">
            <a:alphaModFix/>
          </a:blip>
          <a:stretch>
            <a:fillRect/>
          </a:stretch>
        </p:blipFill>
        <p:spPr>
          <a:xfrm>
            <a:off x="2179250" y="8026673"/>
            <a:ext cx="1108500" cy="1584713"/>
          </a:xfrm>
          <a:prstGeom prst="rect">
            <a:avLst/>
          </a:prstGeom>
          <a:noFill/>
          <a:ln>
            <a:noFill/>
          </a:ln>
        </p:spPr>
      </p:pic>
      <p:sp>
        <p:nvSpPr>
          <p:cNvPr id="208" name="Google Shape;208;p17"/>
          <p:cNvSpPr txBox="1"/>
          <p:nvPr/>
        </p:nvSpPr>
        <p:spPr>
          <a:xfrm>
            <a:off x="418600" y="7444325"/>
            <a:ext cx="6853800" cy="2191200"/>
          </a:xfrm>
          <a:prstGeom prst="rect">
            <a:avLst/>
          </a:prstGeom>
          <a:noFill/>
          <a:ln>
            <a:noFill/>
          </a:ln>
        </p:spPr>
        <p:txBody>
          <a:bodyPr anchorCtr="0" anchor="t" bIns="91425" lIns="91425" spcFirstLastPara="1" rIns="91425" wrap="square" tIns="91425">
            <a:noAutofit/>
          </a:bodyPr>
          <a:lstStyle/>
          <a:p>
            <a:pPr indent="-174625" lvl="0" marL="269999" rtl="0" algn="l">
              <a:lnSpc>
                <a:spcPct val="12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The kidney and renal pelvis normally rotate 90 degrees ventromedially during ascent</a:t>
            </a:r>
            <a:endParaRPr>
              <a:solidFill>
                <a:schemeClr val="dk1"/>
              </a:solidFill>
              <a:latin typeface="Mada"/>
              <a:ea typeface="Mada"/>
              <a:cs typeface="Mada"/>
              <a:sym typeface="Mada"/>
            </a:endParaRPr>
          </a:p>
          <a:p>
            <a:pPr indent="0" lvl="0" marL="0" rtl="0" algn="l">
              <a:lnSpc>
                <a:spcPct val="125000"/>
              </a:lnSpc>
              <a:spcBef>
                <a:spcPts val="0"/>
              </a:spcBef>
              <a:spcAft>
                <a:spcPts val="0"/>
              </a:spcAft>
              <a:buNone/>
            </a:pPr>
            <a:r>
              <a:t/>
            </a:r>
            <a:endParaRPr>
              <a:solidFill>
                <a:schemeClr val="dk1"/>
              </a:solidFill>
              <a:latin typeface="Mada"/>
              <a:ea typeface="Mada"/>
              <a:cs typeface="Mada"/>
              <a:sym typeface="Mada"/>
            </a:endParaRPr>
          </a:p>
          <a:p>
            <a:pPr indent="0" lvl="0" marL="0" rtl="0" algn="l">
              <a:lnSpc>
                <a:spcPct val="125000"/>
              </a:lnSpc>
              <a:spcBef>
                <a:spcPts val="0"/>
              </a:spcBef>
              <a:spcAft>
                <a:spcPts val="0"/>
              </a:spcAft>
              <a:buNone/>
            </a:pPr>
            <a:r>
              <a:t/>
            </a:r>
            <a:endParaRPr>
              <a:solidFill>
                <a:schemeClr val="dk1"/>
              </a:solidFill>
              <a:latin typeface="Mada"/>
              <a:ea typeface="Mada"/>
              <a:cs typeface="Mada"/>
              <a:sym typeface="Mada"/>
            </a:endParaRPr>
          </a:p>
          <a:p>
            <a:pPr indent="0" lvl="0" marL="0" rtl="0" algn="l">
              <a:lnSpc>
                <a:spcPct val="125000"/>
              </a:lnSpc>
              <a:spcBef>
                <a:spcPts val="0"/>
              </a:spcBef>
              <a:spcAft>
                <a:spcPts val="0"/>
              </a:spcAft>
              <a:buNone/>
            </a:pPr>
            <a:r>
              <a:t/>
            </a:r>
            <a:endParaRPr>
              <a:solidFill>
                <a:schemeClr val="dk1"/>
              </a:solidFill>
              <a:latin typeface="Mada"/>
              <a:ea typeface="Mada"/>
              <a:cs typeface="Mada"/>
              <a:sym typeface="Mada"/>
            </a:endParaRPr>
          </a:p>
          <a:p>
            <a:pPr indent="0" lvl="0" marL="0" rtl="0" algn="l">
              <a:lnSpc>
                <a:spcPct val="125000"/>
              </a:lnSpc>
              <a:spcBef>
                <a:spcPts val="0"/>
              </a:spcBef>
              <a:spcAft>
                <a:spcPts val="0"/>
              </a:spcAft>
              <a:buNone/>
            </a:pPr>
            <a:r>
              <a:t/>
            </a:r>
            <a:endParaRPr>
              <a:solidFill>
                <a:schemeClr val="dk1"/>
              </a:solidFill>
              <a:latin typeface="Mada"/>
              <a:ea typeface="Mada"/>
              <a:cs typeface="Mada"/>
              <a:sym typeface="Mada"/>
            </a:endParaRPr>
          </a:p>
          <a:p>
            <a:pPr indent="0" lvl="0" marL="0" rtl="0" algn="l">
              <a:lnSpc>
                <a:spcPct val="125000"/>
              </a:lnSpc>
              <a:spcBef>
                <a:spcPts val="0"/>
              </a:spcBef>
              <a:spcAft>
                <a:spcPts val="0"/>
              </a:spcAft>
              <a:buNone/>
            </a:pPr>
            <a:r>
              <a:t/>
            </a:r>
            <a:endParaRPr>
              <a:solidFill>
                <a:schemeClr val="dk1"/>
              </a:solidFill>
              <a:latin typeface="Mada"/>
              <a:ea typeface="Mada"/>
              <a:cs typeface="Mada"/>
              <a:sym typeface="Mada"/>
            </a:endParaRPr>
          </a:p>
          <a:p>
            <a:pPr indent="0" lvl="0" marL="0" rtl="0" algn="l">
              <a:lnSpc>
                <a:spcPct val="125000"/>
              </a:lnSpc>
              <a:spcBef>
                <a:spcPts val="0"/>
              </a:spcBef>
              <a:spcAft>
                <a:spcPts val="0"/>
              </a:spcAft>
              <a:buNone/>
            </a:pPr>
            <a:r>
              <a:t/>
            </a:r>
            <a:endParaRPr>
              <a:solidFill>
                <a:schemeClr val="dk1"/>
              </a:solidFill>
              <a:latin typeface="Mada"/>
              <a:ea typeface="Mada"/>
              <a:cs typeface="Mada"/>
              <a:sym typeface="Mada"/>
            </a:endParaRPr>
          </a:p>
          <a:p>
            <a:pPr indent="0" lvl="0" marL="0" rtl="0" algn="l">
              <a:lnSpc>
                <a:spcPct val="125000"/>
              </a:lnSpc>
              <a:spcBef>
                <a:spcPts val="0"/>
              </a:spcBef>
              <a:spcAft>
                <a:spcPts val="0"/>
              </a:spcAft>
              <a:buNone/>
            </a:pPr>
            <a:r>
              <a:t/>
            </a:r>
            <a:endParaRPr>
              <a:solidFill>
                <a:schemeClr val="dk1"/>
              </a:solidFill>
              <a:latin typeface="Mada"/>
              <a:ea typeface="Mada"/>
              <a:cs typeface="Mada"/>
              <a:sym typeface="Mada"/>
            </a:endParaRPr>
          </a:p>
          <a:p>
            <a:pPr indent="0" lvl="0" marL="0" rtl="0" algn="l">
              <a:lnSpc>
                <a:spcPct val="125000"/>
              </a:lnSpc>
              <a:spcBef>
                <a:spcPts val="0"/>
              </a:spcBef>
              <a:spcAft>
                <a:spcPts val="0"/>
              </a:spcAft>
              <a:buNone/>
            </a:pPr>
            <a:r>
              <a:t/>
            </a:r>
            <a:endParaRPr>
              <a:solidFill>
                <a:schemeClr val="dk1"/>
              </a:solidFill>
              <a:latin typeface="Mada"/>
              <a:ea typeface="Mada"/>
              <a:cs typeface="Mada"/>
              <a:sym typeface="Mada"/>
            </a:endParaRPr>
          </a:p>
          <a:p>
            <a:pPr indent="-174625" lvl="0" marL="269999" rtl="0" algn="l">
              <a:lnSpc>
                <a:spcPct val="12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When this alignment is not exact, the condition is known as malrotation</a:t>
            </a:r>
            <a:endParaRPr>
              <a:solidFill>
                <a:schemeClr val="dk1"/>
              </a:solidFill>
              <a:latin typeface="Mada"/>
              <a:ea typeface="Mada"/>
              <a:cs typeface="Mada"/>
              <a:sym typeface="Mada"/>
            </a:endParaRPr>
          </a:p>
          <a:p>
            <a:pPr indent="-174625" lvl="0" marL="269999" rtl="0" algn="l">
              <a:lnSpc>
                <a:spcPct val="12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Frequently associated with </a:t>
            </a:r>
            <a:r>
              <a:rPr lang="en-GB" u="sng">
                <a:solidFill>
                  <a:schemeClr val="dk1"/>
                </a:solidFill>
                <a:latin typeface="Mada"/>
                <a:ea typeface="Mada"/>
                <a:cs typeface="Mada"/>
                <a:sym typeface="Mada"/>
              </a:rPr>
              <a:t>Turner syndrome</a:t>
            </a:r>
            <a:endParaRPr u="sng">
              <a:solidFill>
                <a:schemeClr val="dk1"/>
              </a:solidFill>
              <a:latin typeface="Mada"/>
              <a:ea typeface="Mada"/>
              <a:cs typeface="Mada"/>
              <a:sym typeface="Mada"/>
            </a:endParaRPr>
          </a:p>
        </p:txBody>
      </p:sp>
      <p:sp>
        <p:nvSpPr>
          <p:cNvPr id="209" name="Google Shape;209;p17"/>
          <p:cNvSpPr/>
          <p:nvPr/>
        </p:nvSpPr>
        <p:spPr>
          <a:xfrm>
            <a:off x="2154650" y="8026673"/>
            <a:ext cx="1157700" cy="15846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17"/>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7"/>
          <p:cNvSpPr txBox="1"/>
          <p:nvPr/>
        </p:nvSpPr>
        <p:spPr>
          <a:xfrm>
            <a:off x="875886" y="563416"/>
            <a:ext cx="47496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Horseshoe Kidney:</a:t>
            </a:r>
            <a:endParaRPr b="1" sz="1800">
              <a:solidFill>
                <a:srgbClr val="006D77"/>
              </a:solidFill>
              <a:highlight>
                <a:srgbClr val="EDF9F9"/>
              </a:highlight>
              <a:latin typeface="Lora"/>
              <a:ea typeface="Lora"/>
              <a:cs typeface="Lora"/>
              <a:sym typeface="Lora"/>
            </a:endParaRPr>
          </a:p>
        </p:txBody>
      </p:sp>
      <p:grpSp>
        <p:nvGrpSpPr>
          <p:cNvPr id="212" name="Google Shape;212;p17"/>
          <p:cNvGrpSpPr/>
          <p:nvPr/>
        </p:nvGrpSpPr>
        <p:grpSpPr>
          <a:xfrm>
            <a:off x="418599" y="536799"/>
            <a:ext cx="467181" cy="476434"/>
            <a:chOff x="2410712" y="2415450"/>
            <a:chExt cx="312600" cy="312600"/>
          </a:xfrm>
        </p:grpSpPr>
        <p:sp>
          <p:nvSpPr>
            <p:cNvPr id="213" name="Google Shape;213;p17"/>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7"/>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5" name="Google Shape;215;p17"/>
          <p:cNvSpPr/>
          <p:nvPr/>
        </p:nvSpPr>
        <p:spPr>
          <a:xfrm>
            <a:off x="527675" y="1159850"/>
            <a:ext cx="6559500" cy="5293200"/>
          </a:xfrm>
          <a:prstGeom prst="roundRect">
            <a:avLst>
              <a:gd fmla="val 18568"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t/>
            </a:r>
            <a:endParaRPr/>
          </a:p>
        </p:txBody>
      </p:sp>
      <p:sp>
        <p:nvSpPr>
          <p:cNvPr id="216" name="Google Shape;216;p17"/>
          <p:cNvSpPr txBox="1"/>
          <p:nvPr/>
        </p:nvSpPr>
        <p:spPr>
          <a:xfrm>
            <a:off x="627045" y="1367245"/>
            <a:ext cx="6559500" cy="4702200"/>
          </a:xfrm>
          <a:prstGeom prst="rect">
            <a:avLst/>
          </a:prstGeom>
          <a:noFill/>
          <a:ln>
            <a:noFill/>
          </a:ln>
        </p:spPr>
        <p:txBody>
          <a:bodyPr anchorCtr="0" anchor="t" bIns="91425" lIns="91425" spcFirstLastPara="1" rIns="91425" wrap="square" tIns="91425">
            <a:noAutofit/>
          </a:bodyPr>
          <a:lstStyle/>
          <a:p>
            <a:pPr indent="-161925" lvl="0" marL="269999" rtl="0" algn="l">
              <a:lnSpc>
                <a:spcPct val="125000"/>
              </a:lnSpc>
              <a:spcBef>
                <a:spcPts val="0"/>
              </a:spcBef>
              <a:spcAft>
                <a:spcPts val="0"/>
              </a:spcAft>
              <a:buSzPts val="1200"/>
              <a:buFont typeface="Mada"/>
              <a:buChar char="●"/>
            </a:pPr>
            <a:r>
              <a:rPr lang="en-GB" sz="1200">
                <a:latin typeface="Mada"/>
                <a:ea typeface="Mada"/>
                <a:cs typeface="Mada"/>
                <a:sym typeface="Mada"/>
              </a:rPr>
              <a:t>Occurs 1 in 400 persons</a:t>
            </a:r>
            <a:endParaRPr sz="1200">
              <a:latin typeface="Mada"/>
              <a:ea typeface="Mada"/>
              <a:cs typeface="Mada"/>
              <a:sym typeface="Mada"/>
            </a:endParaRPr>
          </a:p>
          <a:p>
            <a:pPr indent="-161925" lvl="0" marL="269999" rtl="0" algn="l">
              <a:lnSpc>
                <a:spcPct val="125000"/>
              </a:lnSpc>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Normally the kidneys in the embryological life is inter-pelvic structure facing anteriorly, &amp; with time it will </a:t>
            </a:r>
            <a:r>
              <a:rPr lang="en-GB" sz="1200">
                <a:solidFill>
                  <a:srgbClr val="6AA84F"/>
                </a:solidFill>
                <a:latin typeface="Mada"/>
                <a:ea typeface="Mada"/>
                <a:cs typeface="Mada"/>
                <a:sym typeface="Mada"/>
              </a:rPr>
              <a:t>ascend to the normal position.</a:t>
            </a:r>
            <a:endParaRPr sz="1200">
              <a:solidFill>
                <a:srgbClr val="6AA84F"/>
              </a:solidFill>
              <a:latin typeface="Mada"/>
              <a:ea typeface="Mada"/>
              <a:cs typeface="Mada"/>
              <a:sym typeface="Mada"/>
            </a:endParaRPr>
          </a:p>
          <a:p>
            <a:pPr indent="-161925" lvl="0" marL="269999" rtl="0" algn="l">
              <a:lnSpc>
                <a:spcPct val="125000"/>
              </a:lnSpc>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sometimes for unknown reason, the 2 kidneys fuses together and connected at lower poles (90%) or upper poles (10%) forming the classical horseshoe kidney.</a:t>
            </a:r>
            <a:endParaRPr sz="1200">
              <a:solidFill>
                <a:srgbClr val="6AA84F"/>
              </a:solidFill>
              <a:latin typeface="Mada"/>
              <a:ea typeface="Mada"/>
              <a:cs typeface="Mada"/>
              <a:sym typeface="Mada"/>
            </a:endParaRPr>
          </a:p>
          <a:p>
            <a:pPr indent="-161925" lvl="0" marL="269999" rtl="0" algn="l">
              <a:lnSpc>
                <a:spcPct val="125000"/>
              </a:lnSpc>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Each kidney is drained by its own ureter.</a:t>
            </a:r>
            <a:endParaRPr sz="1200">
              <a:solidFill>
                <a:srgbClr val="6AA84F"/>
              </a:solidFill>
              <a:latin typeface="Mada"/>
              <a:ea typeface="Mada"/>
              <a:cs typeface="Mada"/>
              <a:sym typeface="Mada"/>
            </a:endParaRPr>
          </a:p>
          <a:p>
            <a:pPr indent="0" lvl="0" marL="0" rtl="0" algn="l">
              <a:lnSpc>
                <a:spcPct val="125000"/>
              </a:lnSpc>
              <a:spcBef>
                <a:spcPts val="0"/>
              </a:spcBef>
              <a:spcAft>
                <a:spcPts val="0"/>
              </a:spcAft>
              <a:buNone/>
            </a:pPr>
            <a:r>
              <a:t/>
            </a:r>
            <a:endParaRPr sz="1200">
              <a:solidFill>
                <a:srgbClr val="6AA84F"/>
              </a:solidFill>
              <a:latin typeface="Mada"/>
              <a:ea typeface="Mada"/>
              <a:cs typeface="Mada"/>
              <a:sym typeface="Mada"/>
            </a:endParaRPr>
          </a:p>
          <a:p>
            <a:pPr indent="0" lvl="0" marL="0" rtl="0" algn="l">
              <a:lnSpc>
                <a:spcPct val="125000"/>
              </a:lnSpc>
              <a:spcBef>
                <a:spcPts val="0"/>
              </a:spcBef>
              <a:spcAft>
                <a:spcPts val="0"/>
              </a:spcAft>
              <a:buNone/>
            </a:pPr>
            <a:r>
              <a:t/>
            </a:r>
            <a:endParaRPr sz="1200">
              <a:solidFill>
                <a:srgbClr val="6AA84F"/>
              </a:solidFill>
              <a:latin typeface="Mada"/>
              <a:ea typeface="Mada"/>
              <a:cs typeface="Mada"/>
              <a:sym typeface="Mada"/>
            </a:endParaRPr>
          </a:p>
          <a:p>
            <a:pPr indent="0" lvl="0" marL="0" rtl="0" algn="l">
              <a:lnSpc>
                <a:spcPct val="125000"/>
              </a:lnSpc>
              <a:spcBef>
                <a:spcPts val="0"/>
              </a:spcBef>
              <a:spcAft>
                <a:spcPts val="0"/>
              </a:spcAft>
              <a:buNone/>
            </a:pPr>
            <a:r>
              <a:t/>
            </a:r>
            <a:endParaRPr sz="1200">
              <a:solidFill>
                <a:srgbClr val="6AA84F"/>
              </a:solidFill>
              <a:latin typeface="Mada"/>
              <a:ea typeface="Mada"/>
              <a:cs typeface="Mada"/>
              <a:sym typeface="Mada"/>
            </a:endParaRPr>
          </a:p>
          <a:p>
            <a:pPr indent="0" lvl="0" marL="0" rtl="0" algn="l">
              <a:lnSpc>
                <a:spcPct val="125000"/>
              </a:lnSpc>
              <a:spcBef>
                <a:spcPts val="0"/>
              </a:spcBef>
              <a:spcAft>
                <a:spcPts val="0"/>
              </a:spcAft>
              <a:buNone/>
            </a:pPr>
            <a:r>
              <a:t/>
            </a:r>
            <a:endParaRPr sz="1200">
              <a:solidFill>
                <a:srgbClr val="6AA84F"/>
              </a:solidFill>
              <a:latin typeface="Mada"/>
              <a:ea typeface="Mada"/>
              <a:cs typeface="Mada"/>
              <a:sym typeface="Mada"/>
            </a:endParaRPr>
          </a:p>
          <a:p>
            <a:pPr indent="0" lvl="0" marL="0" rtl="0" algn="l">
              <a:lnSpc>
                <a:spcPct val="125000"/>
              </a:lnSpc>
              <a:spcBef>
                <a:spcPts val="0"/>
              </a:spcBef>
              <a:spcAft>
                <a:spcPts val="0"/>
              </a:spcAft>
              <a:buNone/>
            </a:pPr>
            <a:r>
              <a:t/>
            </a:r>
            <a:endParaRPr sz="1200">
              <a:solidFill>
                <a:srgbClr val="6AA84F"/>
              </a:solidFill>
              <a:latin typeface="Mada"/>
              <a:ea typeface="Mada"/>
              <a:cs typeface="Mada"/>
              <a:sym typeface="Mada"/>
            </a:endParaRPr>
          </a:p>
          <a:p>
            <a:pPr indent="-161925" lvl="0" marL="269999" rtl="0" algn="l">
              <a:lnSpc>
                <a:spcPct val="125000"/>
              </a:lnSpc>
              <a:spcBef>
                <a:spcPts val="0"/>
              </a:spcBef>
              <a:spcAft>
                <a:spcPts val="0"/>
              </a:spcAft>
              <a:buSzPts val="1200"/>
              <a:buFont typeface="Mada"/>
              <a:buChar char="●"/>
            </a:pPr>
            <a:r>
              <a:rPr lang="en-GB" sz="1200">
                <a:latin typeface="Mada"/>
                <a:ea typeface="Mada"/>
                <a:cs typeface="Mada"/>
                <a:sym typeface="Mada"/>
              </a:rPr>
              <a:t>The calyces </a:t>
            </a:r>
            <a:r>
              <a:rPr lang="en-GB" sz="1200">
                <a:solidFill>
                  <a:srgbClr val="6AA84F"/>
                </a:solidFill>
                <a:latin typeface="Mada"/>
                <a:ea typeface="Mada"/>
                <a:cs typeface="Mada"/>
                <a:sym typeface="Mada"/>
              </a:rPr>
              <a:t>by </a:t>
            </a:r>
            <a:r>
              <a:rPr lang="en-GB" sz="1200">
                <a:solidFill>
                  <a:srgbClr val="6AA84F"/>
                </a:solidFill>
                <a:latin typeface="Mada"/>
                <a:ea typeface="Mada"/>
                <a:cs typeface="Mada"/>
                <a:sym typeface="Mada"/>
              </a:rPr>
              <a:t>ultrasound or CT:</a:t>
            </a:r>
            <a:endParaRPr sz="900">
              <a:solidFill>
                <a:srgbClr val="6AA84F"/>
              </a:solidFill>
              <a:latin typeface="Mada"/>
              <a:ea typeface="Mada"/>
              <a:cs typeface="Mada"/>
              <a:sym typeface="Mada"/>
            </a:endParaRPr>
          </a:p>
          <a:p>
            <a:pPr indent="-161925" lvl="0" marL="450000" rtl="0" algn="l">
              <a:lnSpc>
                <a:spcPct val="12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normal in number</a:t>
            </a:r>
            <a:endParaRPr sz="1200">
              <a:solidFill>
                <a:schemeClr val="dk1"/>
              </a:solidFill>
              <a:latin typeface="Mada"/>
              <a:ea typeface="Mada"/>
              <a:cs typeface="Mada"/>
              <a:sym typeface="Mada"/>
            </a:endParaRPr>
          </a:p>
          <a:p>
            <a:pPr indent="-161925" lvl="0" marL="450000" rtl="0" algn="l">
              <a:lnSpc>
                <a:spcPct val="12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atypical in orientation</a:t>
            </a:r>
            <a:endParaRPr sz="1200">
              <a:solidFill>
                <a:schemeClr val="dk1"/>
              </a:solidFill>
              <a:latin typeface="Mada"/>
              <a:ea typeface="Mada"/>
              <a:cs typeface="Mada"/>
              <a:sym typeface="Mada"/>
            </a:endParaRPr>
          </a:p>
          <a:p>
            <a:pPr indent="-161925" lvl="0" marL="450000" rtl="0" algn="l">
              <a:lnSpc>
                <a:spcPct val="12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pelvis remains in the vertical or obliquely lateral plane</a:t>
            </a:r>
            <a:endParaRPr sz="1200">
              <a:solidFill>
                <a:schemeClr val="dk1"/>
              </a:solidFill>
              <a:latin typeface="Mada"/>
              <a:ea typeface="Mada"/>
              <a:cs typeface="Mada"/>
              <a:sym typeface="Mada"/>
            </a:endParaRPr>
          </a:p>
          <a:p>
            <a:pPr indent="-161925" lvl="0" marL="269999" rtl="0" algn="l">
              <a:lnSpc>
                <a:spcPct val="125000"/>
              </a:lnSpc>
              <a:spcBef>
                <a:spcPts val="0"/>
              </a:spcBef>
              <a:spcAft>
                <a:spcPts val="0"/>
              </a:spcAft>
              <a:buSzPts val="1200"/>
              <a:buFont typeface="Mada"/>
              <a:buChar char="●"/>
            </a:pPr>
            <a:r>
              <a:rPr lang="en-GB" sz="1200">
                <a:latin typeface="Mada"/>
                <a:ea typeface="Mada"/>
                <a:cs typeface="Mada"/>
                <a:sym typeface="Mada"/>
              </a:rPr>
              <a:t>Horseshoe kidney is frequently found in association with other congenital anomalies.</a:t>
            </a:r>
            <a:endParaRPr sz="1200">
              <a:latin typeface="Mada"/>
              <a:ea typeface="Mada"/>
              <a:cs typeface="Mada"/>
              <a:sym typeface="Mada"/>
            </a:endParaRPr>
          </a:p>
          <a:p>
            <a:pPr indent="-161925" lvl="0" marL="269999" rtl="0" algn="l">
              <a:lnSpc>
                <a:spcPct val="125000"/>
              </a:lnSpc>
              <a:spcBef>
                <a:spcPts val="0"/>
              </a:spcBef>
              <a:spcAft>
                <a:spcPts val="0"/>
              </a:spcAft>
              <a:buSzPts val="1200"/>
              <a:buFont typeface="Mada"/>
              <a:buChar char="●"/>
            </a:pPr>
            <a:r>
              <a:rPr b="1" lang="en-GB" sz="1200">
                <a:latin typeface="Mada"/>
                <a:ea typeface="Mada"/>
                <a:cs typeface="Mada"/>
                <a:sym typeface="Mada"/>
              </a:rPr>
              <a:t>UPJ </a:t>
            </a:r>
            <a:r>
              <a:rPr lang="en-GB" sz="1200">
                <a:latin typeface="Mada"/>
                <a:ea typeface="Mada"/>
                <a:cs typeface="Mada"/>
                <a:sym typeface="Mada"/>
              </a:rPr>
              <a:t>(</a:t>
            </a:r>
            <a:r>
              <a:rPr lang="en-GB" sz="1200">
                <a:latin typeface="Mada"/>
                <a:ea typeface="Mada"/>
                <a:cs typeface="Mada"/>
                <a:sym typeface="Mada"/>
              </a:rPr>
              <a:t>Ureteropelvic junction)</a:t>
            </a:r>
            <a:r>
              <a:rPr lang="en-GB" sz="1200">
                <a:latin typeface="Mada"/>
                <a:ea typeface="Mada"/>
                <a:cs typeface="Mada"/>
                <a:sym typeface="Mada"/>
              </a:rPr>
              <a:t> obstruction in one third </a:t>
            </a:r>
            <a:r>
              <a:rPr lang="en-GB" sz="1200">
                <a:solidFill>
                  <a:srgbClr val="6AA84F"/>
                </a:solidFill>
                <a:latin typeface="Mada"/>
                <a:ea typeface="Mada"/>
                <a:cs typeface="Mada"/>
                <a:sym typeface="Mada"/>
              </a:rPr>
              <a:t>due to the acute angle of the ureter</a:t>
            </a:r>
            <a:endParaRPr sz="1200">
              <a:solidFill>
                <a:srgbClr val="6AA84F"/>
              </a:solidFill>
              <a:latin typeface="Mada"/>
              <a:ea typeface="Mada"/>
              <a:cs typeface="Mada"/>
              <a:sym typeface="Mada"/>
            </a:endParaRPr>
          </a:p>
          <a:p>
            <a:pPr indent="-161925" lvl="0" marL="269999" rtl="0" algn="l">
              <a:lnSpc>
                <a:spcPct val="125000"/>
              </a:lnSpc>
              <a:spcBef>
                <a:spcPts val="0"/>
              </a:spcBef>
              <a:spcAft>
                <a:spcPts val="0"/>
              </a:spcAft>
              <a:buSzPts val="1200"/>
              <a:buFont typeface="Mada"/>
              <a:buChar char="●"/>
            </a:pPr>
            <a:r>
              <a:rPr lang="en-GB" sz="1200">
                <a:latin typeface="Mada"/>
                <a:ea typeface="Mada"/>
                <a:cs typeface="Mada"/>
                <a:sym typeface="Mada"/>
              </a:rPr>
              <a:t>60 % asymptomatic </a:t>
            </a:r>
            <a:r>
              <a:rPr lang="en-GB" sz="1200">
                <a:solidFill>
                  <a:srgbClr val="6AA84F"/>
                </a:solidFill>
                <a:latin typeface="Mada"/>
                <a:ea typeface="Mada"/>
                <a:cs typeface="Mada"/>
                <a:sym typeface="Mada"/>
              </a:rPr>
              <a:t>The rest 40% of Symptomatic patients is due to</a:t>
            </a:r>
            <a:r>
              <a:rPr b="1" lang="en-GB" sz="1200">
                <a:solidFill>
                  <a:srgbClr val="6AA84F"/>
                </a:solidFill>
                <a:latin typeface="Mada"/>
                <a:ea typeface="Mada"/>
                <a:cs typeface="Mada"/>
                <a:sym typeface="Mada"/>
              </a:rPr>
              <a:t> hydronephrosis</a:t>
            </a:r>
            <a:r>
              <a:rPr lang="en-GB" sz="1200">
                <a:solidFill>
                  <a:srgbClr val="6AA84F"/>
                </a:solidFill>
                <a:latin typeface="Mada"/>
                <a:ea typeface="Mada"/>
                <a:cs typeface="Mada"/>
                <a:sym typeface="Mada"/>
              </a:rPr>
              <a:t> (Surgery is required)</a:t>
            </a:r>
            <a:endParaRPr sz="1200">
              <a:solidFill>
                <a:srgbClr val="6AA84F"/>
              </a:solidFill>
              <a:latin typeface="Mada"/>
              <a:ea typeface="Mada"/>
              <a:cs typeface="Mada"/>
              <a:sym typeface="Mada"/>
            </a:endParaRPr>
          </a:p>
          <a:p>
            <a:pPr indent="-161925" lvl="0" marL="269999" rtl="0" algn="l">
              <a:lnSpc>
                <a:spcPct val="125000"/>
              </a:lnSpc>
              <a:spcBef>
                <a:spcPts val="0"/>
              </a:spcBef>
              <a:spcAft>
                <a:spcPts val="0"/>
              </a:spcAft>
              <a:buSzPts val="1200"/>
              <a:buFont typeface="Mada"/>
              <a:buChar char="●"/>
            </a:pPr>
            <a:r>
              <a:rPr lang="en-GB" sz="1200">
                <a:solidFill>
                  <a:srgbClr val="6AA84F"/>
                </a:solidFill>
                <a:latin typeface="Mada"/>
                <a:ea typeface="Mada"/>
                <a:cs typeface="Mada"/>
                <a:sym typeface="Mada"/>
              </a:rPr>
              <a:t>There is </a:t>
            </a:r>
            <a:r>
              <a:rPr lang="en-GB" sz="1200" u="sng">
                <a:solidFill>
                  <a:srgbClr val="6AA84F"/>
                </a:solidFill>
                <a:latin typeface="Mada"/>
                <a:ea typeface="Mada"/>
                <a:cs typeface="Mada"/>
                <a:sym typeface="Mada"/>
              </a:rPr>
              <a:t>no surgery</a:t>
            </a:r>
            <a:r>
              <a:rPr lang="en-GB" sz="1200">
                <a:solidFill>
                  <a:srgbClr val="6AA84F"/>
                </a:solidFill>
                <a:latin typeface="Mada"/>
                <a:ea typeface="Mada"/>
                <a:cs typeface="Mada"/>
                <a:sym typeface="Mada"/>
              </a:rPr>
              <a:t> to separate the the 2 kidneys, we just treat the symptoms if it occurs (treat the associated pathology not Horseshoe kidney).</a:t>
            </a:r>
            <a:endParaRPr sz="1200">
              <a:latin typeface="Mada"/>
              <a:ea typeface="Mada"/>
              <a:cs typeface="Mada"/>
              <a:sym typeface="Mada"/>
            </a:endParaRPr>
          </a:p>
        </p:txBody>
      </p:sp>
      <p:pic>
        <p:nvPicPr>
          <p:cNvPr id="217" name="Google Shape;217;p17"/>
          <p:cNvPicPr preferRelativeResize="0"/>
          <p:nvPr/>
        </p:nvPicPr>
        <p:blipFill>
          <a:blip r:embed="rId4">
            <a:alphaModFix/>
          </a:blip>
          <a:stretch>
            <a:fillRect/>
          </a:stretch>
        </p:blipFill>
        <p:spPr>
          <a:xfrm>
            <a:off x="1482516" y="2760584"/>
            <a:ext cx="3247026" cy="1057200"/>
          </a:xfrm>
          <a:prstGeom prst="rect">
            <a:avLst/>
          </a:prstGeom>
          <a:noFill/>
          <a:ln>
            <a:noFill/>
          </a:ln>
        </p:spPr>
      </p:pic>
      <p:pic>
        <p:nvPicPr>
          <p:cNvPr id="218" name="Google Shape;218;p17"/>
          <p:cNvPicPr preferRelativeResize="0"/>
          <p:nvPr/>
        </p:nvPicPr>
        <p:blipFill>
          <a:blip r:embed="rId5">
            <a:alphaModFix/>
          </a:blip>
          <a:stretch>
            <a:fillRect/>
          </a:stretch>
        </p:blipFill>
        <p:spPr>
          <a:xfrm>
            <a:off x="5115784" y="2760584"/>
            <a:ext cx="1029484" cy="1057201"/>
          </a:xfrm>
          <a:prstGeom prst="rect">
            <a:avLst/>
          </a:prstGeom>
          <a:noFill/>
          <a:ln>
            <a:noFill/>
          </a:ln>
        </p:spPr>
      </p:pic>
      <p:sp>
        <p:nvSpPr>
          <p:cNvPr id="219" name="Google Shape;219;p17"/>
          <p:cNvSpPr txBox="1"/>
          <p:nvPr/>
        </p:nvSpPr>
        <p:spPr>
          <a:xfrm>
            <a:off x="875886" y="6967935"/>
            <a:ext cx="47496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Anomalies of rotation:</a:t>
            </a:r>
            <a:endParaRPr b="1" sz="1800">
              <a:solidFill>
                <a:srgbClr val="006D77"/>
              </a:solidFill>
              <a:highlight>
                <a:srgbClr val="EDF9F9"/>
              </a:highlight>
              <a:latin typeface="Lora"/>
              <a:ea typeface="Lora"/>
              <a:cs typeface="Lora"/>
              <a:sym typeface="Lora"/>
            </a:endParaRPr>
          </a:p>
        </p:txBody>
      </p:sp>
      <p:grpSp>
        <p:nvGrpSpPr>
          <p:cNvPr id="220" name="Google Shape;220;p17"/>
          <p:cNvGrpSpPr/>
          <p:nvPr/>
        </p:nvGrpSpPr>
        <p:grpSpPr>
          <a:xfrm>
            <a:off x="418599" y="6941318"/>
            <a:ext cx="467181" cy="476434"/>
            <a:chOff x="2410712" y="2415450"/>
            <a:chExt cx="312600" cy="312600"/>
          </a:xfrm>
        </p:grpSpPr>
        <p:sp>
          <p:nvSpPr>
            <p:cNvPr id="221" name="Google Shape;221;p17"/>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7"/>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23" name="Google Shape;223;p17"/>
          <p:cNvCxnSpPr/>
          <p:nvPr/>
        </p:nvCxnSpPr>
        <p:spPr>
          <a:xfrm flipH="1" rot="10800000">
            <a:off x="3061022" y="8869955"/>
            <a:ext cx="1031700" cy="2100"/>
          </a:xfrm>
          <a:prstGeom prst="straightConnector1">
            <a:avLst/>
          </a:prstGeom>
          <a:noFill/>
          <a:ln cap="flat" cmpd="sng" w="19050">
            <a:solidFill>
              <a:srgbClr val="83C5BE"/>
            </a:solidFill>
            <a:prstDash val="solid"/>
            <a:round/>
            <a:headEnd len="med" w="med" type="none"/>
            <a:tailEnd len="med" w="med" type="oval"/>
          </a:ln>
        </p:spPr>
      </p:cxnSp>
      <p:cxnSp>
        <p:nvCxnSpPr>
          <p:cNvPr id="224" name="Google Shape;224;p17"/>
          <p:cNvCxnSpPr/>
          <p:nvPr/>
        </p:nvCxnSpPr>
        <p:spPr>
          <a:xfrm>
            <a:off x="1233355" y="8500964"/>
            <a:ext cx="1368300" cy="2400"/>
          </a:xfrm>
          <a:prstGeom prst="straightConnector1">
            <a:avLst/>
          </a:prstGeom>
          <a:noFill/>
          <a:ln cap="flat" cmpd="sng" w="19050">
            <a:solidFill>
              <a:srgbClr val="83C5BE"/>
            </a:solidFill>
            <a:prstDash val="solid"/>
            <a:round/>
            <a:headEnd len="med" w="med" type="oval"/>
            <a:tailEnd len="med" w="med" type="none"/>
          </a:ln>
        </p:spPr>
      </p:cxnSp>
      <p:sp>
        <p:nvSpPr>
          <p:cNvPr id="225" name="Google Shape;225;p17"/>
          <p:cNvSpPr txBox="1"/>
          <p:nvPr/>
        </p:nvSpPr>
        <p:spPr>
          <a:xfrm>
            <a:off x="3312350" y="8502598"/>
            <a:ext cx="1097400" cy="7389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lang="en-GB" sz="1200">
                <a:solidFill>
                  <a:srgbClr val="CC0000"/>
                </a:solidFill>
                <a:latin typeface="Mada"/>
                <a:ea typeface="Mada"/>
                <a:cs typeface="Mada"/>
                <a:sym typeface="Mada"/>
              </a:rPr>
              <a:t>the pelvis</a:t>
            </a:r>
            <a:endParaRPr sz="1200">
              <a:solidFill>
                <a:srgbClr val="CC0000"/>
              </a:solidFill>
              <a:latin typeface="Mada"/>
              <a:ea typeface="Mada"/>
              <a:cs typeface="Mada"/>
              <a:sym typeface="Mada"/>
            </a:endParaRPr>
          </a:p>
          <a:p>
            <a:pPr indent="0" lvl="0" marL="0" rtl="0" algn="l">
              <a:lnSpc>
                <a:spcPct val="125000"/>
              </a:lnSpc>
              <a:spcBef>
                <a:spcPts val="0"/>
              </a:spcBef>
              <a:spcAft>
                <a:spcPts val="0"/>
              </a:spcAft>
              <a:buNone/>
            </a:pPr>
            <a:r>
              <a:t/>
            </a:r>
            <a:endParaRPr sz="500">
              <a:solidFill>
                <a:srgbClr val="CC0000"/>
              </a:solidFill>
              <a:latin typeface="Mada"/>
              <a:ea typeface="Mada"/>
              <a:cs typeface="Mada"/>
              <a:sym typeface="Mada"/>
            </a:endParaRPr>
          </a:p>
          <a:p>
            <a:pPr indent="0" lvl="0" marL="0" rtl="0" algn="l">
              <a:lnSpc>
                <a:spcPct val="125000"/>
              </a:lnSpc>
              <a:spcBef>
                <a:spcPts val="0"/>
              </a:spcBef>
              <a:spcAft>
                <a:spcPts val="0"/>
              </a:spcAft>
              <a:buNone/>
            </a:pPr>
            <a:r>
              <a:rPr lang="en-GB" sz="1200">
                <a:solidFill>
                  <a:srgbClr val="CC0000"/>
                </a:solidFill>
                <a:latin typeface="Mada"/>
                <a:ea typeface="Mada"/>
                <a:cs typeface="Mada"/>
                <a:sym typeface="Mada"/>
              </a:rPr>
              <a:t>faces medially</a:t>
            </a:r>
            <a:endParaRPr sz="1200">
              <a:solidFill>
                <a:srgbClr val="CC0000"/>
              </a:solidFill>
              <a:latin typeface="Mada"/>
              <a:ea typeface="Mada"/>
              <a:cs typeface="Mada"/>
              <a:sym typeface="Mada"/>
            </a:endParaRPr>
          </a:p>
        </p:txBody>
      </p:sp>
      <p:sp>
        <p:nvSpPr>
          <p:cNvPr id="226" name="Google Shape;226;p17"/>
          <p:cNvSpPr txBox="1"/>
          <p:nvPr/>
        </p:nvSpPr>
        <p:spPr>
          <a:xfrm>
            <a:off x="1024850" y="8132723"/>
            <a:ext cx="1108500" cy="738900"/>
          </a:xfrm>
          <a:prstGeom prst="rect">
            <a:avLst/>
          </a:prstGeom>
          <a:noFill/>
          <a:ln>
            <a:noFill/>
          </a:ln>
        </p:spPr>
        <p:txBody>
          <a:bodyPr anchorCtr="0" anchor="t" bIns="91425" lIns="91425" spcFirstLastPara="1" rIns="91425" wrap="square" tIns="91425">
            <a:noAutofit/>
          </a:bodyPr>
          <a:lstStyle/>
          <a:p>
            <a:pPr indent="0" lvl="0" marL="0" rtl="0" algn="r">
              <a:lnSpc>
                <a:spcPct val="125000"/>
              </a:lnSpc>
              <a:spcBef>
                <a:spcPts val="0"/>
              </a:spcBef>
              <a:spcAft>
                <a:spcPts val="0"/>
              </a:spcAft>
              <a:buNone/>
            </a:pPr>
            <a:r>
              <a:rPr lang="en-GB" sz="1200">
                <a:solidFill>
                  <a:srgbClr val="CC0000"/>
                </a:solidFill>
                <a:latin typeface="Mada"/>
                <a:ea typeface="Mada"/>
                <a:cs typeface="Mada"/>
                <a:sym typeface="Mada"/>
              </a:rPr>
              <a:t>the calyces</a:t>
            </a:r>
            <a:endParaRPr sz="1200">
              <a:solidFill>
                <a:srgbClr val="CC0000"/>
              </a:solidFill>
              <a:latin typeface="Mada"/>
              <a:ea typeface="Mada"/>
              <a:cs typeface="Mada"/>
              <a:sym typeface="Mada"/>
            </a:endParaRPr>
          </a:p>
          <a:p>
            <a:pPr indent="0" lvl="0" marL="0" rtl="0" algn="r">
              <a:lnSpc>
                <a:spcPct val="125000"/>
              </a:lnSpc>
              <a:spcBef>
                <a:spcPts val="0"/>
              </a:spcBef>
              <a:spcAft>
                <a:spcPts val="0"/>
              </a:spcAft>
              <a:buNone/>
            </a:pPr>
            <a:r>
              <a:t/>
            </a:r>
            <a:endParaRPr sz="500">
              <a:solidFill>
                <a:srgbClr val="CC0000"/>
              </a:solidFill>
              <a:latin typeface="Mada"/>
              <a:ea typeface="Mada"/>
              <a:cs typeface="Mada"/>
              <a:sym typeface="Mada"/>
            </a:endParaRPr>
          </a:p>
          <a:p>
            <a:pPr indent="0" lvl="0" marL="0" rtl="0" algn="r">
              <a:lnSpc>
                <a:spcPct val="125000"/>
              </a:lnSpc>
              <a:spcBef>
                <a:spcPts val="0"/>
              </a:spcBef>
              <a:spcAft>
                <a:spcPts val="0"/>
              </a:spcAft>
              <a:buNone/>
            </a:pPr>
            <a:r>
              <a:rPr lang="en-GB" sz="1200">
                <a:solidFill>
                  <a:srgbClr val="CC0000"/>
                </a:solidFill>
                <a:latin typeface="Mada"/>
                <a:ea typeface="Mada"/>
                <a:cs typeface="Mada"/>
                <a:sym typeface="Mada"/>
              </a:rPr>
              <a:t>point laterally</a:t>
            </a:r>
            <a:endParaRPr sz="1200">
              <a:solidFill>
                <a:srgbClr val="CC0000"/>
              </a:solidFill>
              <a:latin typeface="Mada"/>
              <a:ea typeface="Mada"/>
              <a:cs typeface="Mada"/>
              <a:sym typeface="Mada"/>
            </a:endParaRPr>
          </a:p>
        </p:txBody>
      </p:sp>
      <p:pic>
        <p:nvPicPr>
          <p:cNvPr id="227" name="Google Shape;227;p17"/>
          <p:cNvPicPr preferRelativeResize="0"/>
          <p:nvPr/>
        </p:nvPicPr>
        <p:blipFill>
          <a:blip r:embed="rId6">
            <a:alphaModFix/>
          </a:blip>
          <a:stretch>
            <a:fillRect/>
          </a:stretch>
        </p:blipFill>
        <p:spPr>
          <a:xfrm>
            <a:off x="4875400" y="8014437"/>
            <a:ext cx="1689276" cy="1715224"/>
          </a:xfrm>
          <a:prstGeom prst="rect">
            <a:avLst/>
          </a:prstGeom>
          <a:noFill/>
          <a:ln>
            <a:noFill/>
          </a:ln>
        </p:spPr>
      </p:pic>
      <p:cxnSp>
        <p:nvCxnSpPr>
          <p:cNvPr id="228" name="Google Shape;228;p17"/>
          <p:cNvCxnSpPr/>
          <p:nvPr/>
        </p:nvCxnSpPr>
        <p:spPr>
          <a:xfrm rot="10800000">
            <a:off x="4387568" y="3524216"/>
            <a:ext cx="182700" cy="343800"/>
          </a:xfrm>
          <a:prstGeom prst="straightConnector1">
            <a:avLst/>
          </a:prstGeom>
          <a:noFill/>
          <a:ln cap="flat" cmpd="sng" w="38100">
            <a:solidFill>
              <a:srgbClr val="83C5BE"/>
            </a:solidFill>
            <a:prstDash val="solid"/>
            <a:round/>
            <a:headEnd len="med" w="med" type="none"/>
            <a:tailEnd len="med" w="med" type="triangle"/>
          </a:ln>
        </p:spPr>
      </p:cxnSp>
      <p:sp>
        <p:nvSpPr>
          <p:cNvPr id="229" name="Google Shape;229;p17"/>
          <p:cNvSpPr/>
          <p:nvPr/>
        </p:nvSpPr>
        <p:spPr>
          <a:xfrm>
            <a:off x="4563350" y="3862875"/>
            <a:ext cx="1946100" cy="7185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17"/>
          <p:cNvSpPr txBox="1"/>
          <p:nvPr/>
        </p:nvSpPr>
        <p:spPr>
          <a:xfrm>
            <a:off x="2056400" y="7925825"/>
            <a:ext cx="1230900" cy="56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a:solidFill>
                  <a:srgbClr val="666666"/>
                </a:solidFill>
                <a:highlight>
                  <a:srgbClr val="B7B7B7"/>
                </a:highlight>
                <a:latin typeface="Mada"/>
                <a:ea typeface="Mada"/>
                <a:cs typeface="Mada"/>
                <a:sym typeface="Mada"/>
              </a:rPr>
              <a:t>EXTRA Picture</a:t>
            </a:r>
            <a:endParaRPr sz="800">
              <a:solidFill>
                <a:srgbClr val="666666"/>
              </a:solidFill>
              <a:highlight>
                <a:srgbClr val="B7B7B7"/>
              </a:high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18"/>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8"/>
          <p:cNvSpPr txBox="1"/>
          <p:nvPr/>
        </p:nvSpPr>
        <p:spPr>
          <a:xfrm>
            <a:off x="875886" y="563416"/>
            <a:ext cx="47496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Renal Ectopia</a:t>
            </a:r>
            <a:r>
              <a:rPr b="1" lang="en-GB" sz="1800">
                <a:solidFill>
                  <a:srgbClr val="006D77"/>
                </a:solidFill>
                <a:highlight>
                  <a:srgbClr val="EDF9F9"/>
                </a:highlight>
                <a:latin typeface="Lora"/>
                <a:ea typeface="Lora"/>
                <a:cs typeface="Lora"/>
                <a:sym typeface="Lora"/>
              </a:rPr>
              <a:t>:</a:t>
            </a:r>
            <a:endParaRPr b="1" sz="1800">
              <a:solidFill>
                <a:srgbClr val="006D77"/>
              </a:solidFill>
              <a:highlight>
                <a:srgbClr val="EDF9F9"/>
              </a:highlight>
              <a:latin typeface="Lora"/>
              <a:ea typeface="Lora"/>
              <a:cs typeface="Lora"/>
              <a:sym typeface="Lora"/>
            </a:endParaRPr>
          </a:p>
        </p:txBody>
      </p:sp>
      <p:grpSp>
        <p:nvGrpSpPr>
          <p:cNvPr id="237" name="Google Shape;237;p18"/>
          <p:cNvGrpSpPr/>
          <p:nvPr/>
        </p:nvGrpSpPr>
        <p:grpSpPr>
          <a:xfrm>
            <a:off x="418599" y="536799"/>
            <a:ext cx="467181" cy="476434"/>
            <a:chOff x="2410712" y="2415450"/>
            <a:chExt cx="312600" cy="312600"/>
          </a:xfrm>
        </p:grpSpPr>
        <p:sp>
          <p:nvSpPr>
            <p:cNvPr id="238" name="Google Shape;238;p18"/>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8"/>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0" name="Google Shape;240;p18"/>
          <p:cNvSpPr/>
          <p:nvPr/>
        </p:nvSpPr>
        <p:spPr>
          <a:xfrm>
            <a:off x="4382993" y="1835171"/>
            <a:ext cx="2101500" cy="39288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41" name="Google Shape;241;p18"/>
          <p:cNvCxnSpPr/>
          <p:nvPr/>
        </p:nvCxnSpPr>
        <p:spPr>
          <a:xfrm flipH="1" rot="10800000">
            <a:off x="3051790" y="6941995"/>
            <a:ext cx="1956600" cy="4500"/>
          </a:xfrm>
          <a:prstGeom prst="straightConnector1">
            <a:avLst/>
          </a:prstGeom>
          <a:noFill/>
          <a:ln cap="flat" cmpd="sng" w="28575">
            <a:solidFill>
              <a:srgbClr val="83C5BE"/>
            </a:solidFill>
            <a:prstDash val="solid"/>
            <a:round/>
            <a:headEnd len="med" w="med" type="none"/>
            <a:tailEnd len="med" w="med" type="oval"/>
          </a:ln>
        </p:spPr>
      </p:cxnSp>
      <p:sp>
        <p:nvSpPr>
          <p:cNvPr id="242" name="Google Shape;242;p18"/>
          <p:cNvSpPr txBox="1"/>
          <p:nvPr/>
        </p:nvSpPr>
        <p:spPr>
          <a:xfrm>
            <a:off x="3047368" y="6436396"/>
            <a:ext cx="3321000" cy="411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D77"/>
                </a:solidFill>
                <a:highlight>
                  <a:srgbClr val="EDF9F9"/>
                </a:highlight>
                <a:latin typeface="Lora"/>
                <a:ea typeface="Lora"/>
                <a:cs typeface="Lora"/>
                <a:sym typeface="Lora"/>
              </a:rPr>
              <a:t>Crossed Renal Ectopia</a:t>
            </a:r>
            <a:endParaRPr b="1" i="0" sz="1800" u="none" cap="none" strike="noStrike">
              <a:solidFill>
                <a:srgbClr val="006D77"/>
              </a:solidFill>
              <a:highlight>
                <a:srgbClr val="EDF9F9"/>
              </a:highlight>
              <a:latin typeface="Lora"/>
              <a:ea typeface="Lora"/>
              <a:cs typeface="Lora"/>
              <a:sym typeface="Lora"/>
            </a:endParaRPr>
          </a:p>
        </p:txBody>
      </p:sp>
      <p:pic>
        <p:nvPicPr>
          <p:cNvPr id="243" name="Google Shape;243;p18"/>
          <p:cNvPicPr preferRelativeResize="0"/>
          <p:nvPr/>
        </p:nvPicPr>
        <p:blipFill rotWithShape="1">
          <a:blip r:embed="rId3">
            <a:alphaModFix/>
          </a:blip>
          <a:srcRect b="0" l="0" r="9198" t="0"/>
          <a:stretch/>
        </p:blipFill>
        <p:spPr>
          <a:xfrm>
            <a:off x="4906055" y="4080780"/>
            <a:ext cx="1055375" cy="1586874"/>
          </a:xfrm>
          <a:prstGeom prst="rect">
            <a:avLst/>
          </a:prstGeom>
          <a:noFill/>
          <a:ln>
            <a:noFill/>
          </a:ln>
        </p:spPr>
      </p:pic>
      <p:pic>
        <p:nvPicPr>
          <p:cNvPr id="244" name="Google Shape;244;p18"/>
          <p:cNvPicPr preferRelativeResize="0"/>
          <p:nvPr/>
        </p:nvPicPr>
        <p:blipFill rotWithShape="1">
          <a:blip r:embed="rId4">
            <a:alphaModFix/>
          </a:blip>
          <a:srcRect b="4170" l="1018" r="80356" t="4572"/>
          <a:stretch/>
        </p:blipFill>
        <p:spPr>
          <a:xfrm>
            <a:off x="5053717" y="1952029"/>
            <a:ext cx="760026" cy="1036100"/>
          </a:xfrm>
          <a:prstGeom prst="rect">
            <a:avLst/>
          </a:prstGeom>
          <a:noFill/>
          <a:ln>
            <a:noFill/>
          </a:ln>
        </p:spPr>
      </p:pic>
      <p:cxnSp>
        <p:nvCxnSpPr>
          <p:cNvPr id="245" name="Google Shape;245;p18"/>
          <p:cNvCxnSpPr/>
          <p:nvPr/>
        </p:nvCxnSpPr>
        <p:spPr>
          <a:xfrm>
            <a:off x="2416594" y="2261729"/>
            <a:ext cx="1966500" cy="0"/>
          </a:xfrm>
          <a:prstGeom prst="straightConnector1">
            <a:avLst/>
          </a:prstGeom>
          <a:noFill/>
          <a:ln cap="flat" cmpd="sng" w="28575">
            <a:solidFill>
              <a:srgbClr val="83C5BE"/>
            </a:solidFill>
            <a:prstDash val="solid"/>
            <a:round/>
            <a:headEnd len="med" w="med" type="oval"/>
            <a:tailEnd len="med" w="med" type="none"/>
          </a:ln>
        </p:spPr>
      </p:cxnSp>
      <p:sp>
        <p:nvSpPr>
          <p:cNvPr id="246" name="Google Shape;246;p18"/>
          <p:cNvSpPr txBox="1"/>
          <p:nvPr/>
        </p:nvSpPr>
        <p:spPr>
          <a:xfrm>
            <a:off x="1599143" y="1731471"/>
            <a:ext cx="2900100" cy="34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D77"/>
                </a:solidFill>
                <a:highlight>
                  <a:srgbClr val="EDF9F9"/>
                </a:highlight>
                <a:latin typeface="Lora"/>
                <a:ea typeface="Lora"/>
                <a:cs typeface="Lora"/>
                <a:sym typeface="Lora"/>
              </a:rPr>
              <a:t>Simple Renal Ectopia</a:t>
            </a:r>
            <a:endParaRPr b="1" i="0" sz="1800" u="none" cap="none" strike="noStrike">
              <a:solidFill>
                <a:srgbClr val="006D77"/>
              </a:solidFill>
              <a:highlight>
                <a:srgbClr val="EDF9F9"/>
              </a:highlight>
              <a:latin typeface="Lora"/>
              <a:ea typeface="Lora"/>
              <a:cs typeface="Lora"/>
              <a:sym typeface="Lora"/>
            </a:endParaRPr>
          </a:p>
        </p:txBody>
      </p:sp>
      <p:sp>
        <p:nvSpPr>
          <p:cNvPr id="247" name="Google Shape;247;p18"/>
          <p:cNvSpPr txBox="1"/>
          <p:nvPr/>
        </p:nvSpPr>
        <p:spPr>
          <a:xfrm>
            <a:off x="621993" y="2333821"/>
            <a:ext cx="3761100" cy="3654000"/>
          </a:xfrm>
          <a:prstGeom prst="rect">
            <a:avLst/>
          </a:prstGeom>
          <a:noFill/>
          <a:ln>
            <a:noFill/>
          </a:ln>
        </p:spPr>
        <p:txBody>
          <a:bodyPr anchorCtr="0" anchor="t" bIns="91425" lIns="91425" spcFirstLastPara="1" rIns="91425" wrap="square" tIns="91425">
            <a:noAutofit/>
          </a:bodyPr>
          <a:lstStyle/>
          <a:p>
            <a:pPr indent="-174625" lvl="0" marL="269999" rtl="0" algn="l">
              <a:lnSpc>
                <a:spcPct val="125000"/>
              </a:lnSpc>
              <a:spcBef>
                <a:spcPts val="0"/>
              </a:spcBef>
              <a:spcAft>
                <a:spcPts val="0"/>
              </a:spcAft>
              <a:buClr>
                <a:schemeClr val="dk1"/>
              </a:buClr>
              <a:buSzPts val="1400"/>
              <a:buFont typeface="Mada"/>
              <a:buChar char="●"/>
            </a:pPr>
            <a:r>
              <a:rPr lang="en-GB">
                <a:solidFill>
                  <a:srgbClr val="6AA84F"/>
                </a:solidFill>
                <a:latin typeface="Mada"/>
                <a:ea typeface="Mada"/>
                <a:cs typeface="Mada"/>
                <a:sym typeface="Mada"/>
              </a:rPr>
              <a:t>The kidney arrested instead of ascending to its normal position in the same original side.</a:t>
            </a:r>
            <a:endParaRPr>
              <a:solidFill>
                <a:srgbClr val="6AA84F"/>
              </a:solidFill>
              <a:latin typeface="Mada"/>
              <a:ea typeface="Mada"/>
              <a:cs typeface="Mada"/>
              <a:sym typeface="Mada"/>
            </a:endParaRPr>
          </a:p>
          <a:p>
            <a:pPr indent="-174625" lvl="0" marL="269999" rtl="0" algn="l">
              <a:lnSpc>
                <a:spcPct val="125000"/>
              </a:lnSpc>
              <a:spcBef>
                <a:spcPts val="0"/>
              </a:spcBef>
              <a:spcAft>
                <a:spcPts val="0"/>
              </a:spcAft>
              <a:buClr>
                <a:srgbClr val="000000"/>
              </a:buClr>
              <a:buSzPts val="1400"/>
              <a:buFont typeface="Mada"/>
              <a:buChar char="●"/>
            </a:pPr>
            <a:r>
              <a:rPr lang="en-GB">
                <a:solidFill>
                  <a:srgbClr val="CC0000"/>
                </a:solidFill>
                <a:latin typeface="Mada"/>
                <a:ea typeface="Mada"/>
                <a:cs typeface="Mada"/>
                <a:sym typeface="Mada"/>
              </a:rPr>
              <a:t>Left more than the right</a:t>
            </a:r>
            <a:endParaRPr>
              <a:latin typeface="Mada"/>
              <a:ea typeface="Mada"/>
              <a:cs typeface="Mada"/>
              <a:sym typeface="Mada"/>
            </a:endParaRPr>
          </a:p>
          <a:p>
            <a:pPr indent="-174625" lvl="0" marL="269999" rtl="0" algn="l">
              <a:lnSpc>
                <a:spcPct val="125000"/>
              </a:lnSpc>
              <a:spcBef>
                <a:spcPts val="0"/>
              </a:spcBef>
              <a:spcAft>
                <a:spcPts val="0"/>
              </a:spcAft>
              <a:buClr>
                <a:srgbClr val="000000"/>
              </a:buClr>
              <a:buSzPts val="1400"/>
              <a:buFont typeface="Mada"/>
              <a:buChar char="●"/>
            </a:pPr>
            <a:r>
              <a:rPr lang="en-GB">
                <a:latin typeface="Mada"/>
                <a:ea typeface="Mada"/>
                <a:cs typeface="Mada"/>
                <a:sym typeface="Mada"/>
              </a:rPr>
              <a:t> 1 of 2100 to 3000 autopsies.</a:t>
            </a:r>
            <a:endParaRPr>
              <a:latin typeface="Mada"/>
              <a:ea typeface="Mada"/>
              <a:cs typeface="Mada"/>
              <a:sym typeface="Mada"/>
            </a:endParaRPr>
          </a:p>
          <a:p>
            <a:pPr indent="-174625" lvl="0" marL="269999" rtl="0" algn="l">
              <a:lnSpc>
                <a:spcPct val="125000"/>
              </a:lnSpc>
              <a:spcBef>
                <a:spcPts val="0"/>
              </a:spcBef>
              <a:spcAft>
                <a:spcPts val="0"/>
              </a:spcAft>
              <a:buClr>
                <a:srgbClr val="000000"/>
              </a:buClr>
              <a:buSzPts val="1400"/>
              <a:buFont typeface="Mada"/>
              <a:buChar char="●"/>
            </a:pPr>
            <a:r>
              <a:rPr lang="en-GB">
                <a:latin typeface="Mada"/>
                <a:ea typeface="Mada"/>
                <a:cs typeface="Mada"/>
                <a:sym typeface="Mada"/>
              </a:rPr>
              <a:t> Most ectopic kidneys are clinically </a:t>
            </a:r>
            <a:r>
              <a:rPr lang="en-GB">
                <a:solidFill>
                  <a:srgbClr val="CC0000"/>
                </a:solidFill>
                <a:latin typeface="Mada"/>
                <a:ea typeface="Mada"/>
                <a:cs typeface="Mada"/>
                <a:sym typeface="Mada"/>
              </a:rPr>
              <a:t>asymptomatic</a:t>
            </a:r>
            <a:endParaRPr>
              <a:latin typeface="Mada"/>
              <a:ea typeface="Mada"/>
              <a:cs typeface="Mada"/>
              <a:sym typeface="Mada"/>
            </a:endParaRPr>
          </a:p>
          <a:p>
            <a:pPr indent="0" lvl="0" marL="0" rtl="0" algn="l">
              <a:lnSpc>
                <a:spcPct val="125000"/>
              </a:lnSpc>
              <a:spcBef>
                <a:spcPts val="0"/>
              </a:spcBef>
              <a:spcAft>
                <a:spcPts val="0"/>
              </a:spcAft>
              <a:buNone/>
            </a:pPr>
            <a:r>
              <a:t/>
            </a:r>
            <a:endParaRPr sz="400">
              <a:latin typeface="Mada"/>
              <a:ea typeface="Mada"/>
              <a:cs typeface="Mada"/>
              <a:sym typeface="Mada"/>
            </a:endParaRPr>
          </a:p>
          <a:p>
            <a:pPr indent="0" lvl="0" marL="0" rtl="0" algn="l">
              <a:lnSpc>
                <a:spcPct val="125000"/>
              </a:lnSpc>
              <a:spcBef>
                <a:spcPts val="0"/>
              </a:spcBef>
              <a:spcAft>
                <a:spcPts val="0"/>
              </a:spcAft>
              <a:buNone/>
            </a:pPr>
            <a:r>
              <a:t/>
            </a:r>
            <a:endParaRPr>
              <a:latin typeface="Mada"/>
              <a:ea typeface="Mada"/>
              <a:cs typeface="Mada"/>
              <a:sym typeface="Mada"/>
            </a:endParaRPr>
          </a:p>
          <a:p>
            <a:pPr indent="0" lvl="0" marL="0" rtl="0" algn="l">
              <a:lnSpc>
                <a:spcPct val="125000"/>
              </a:lnSpc>
              <a:spcBef>
                <a:spcPts val="0"/>
              </a:spcBef>
              <a:spcAft>
                <a:spcPts val="0"/>
              </a:spcAft>
              <a:buNone/>
            </a:pPr>
            <a:r>
              <a:t/>
            </a:r>
            <a:endParaRPr>
              <a:latin typeface="Mada"/>
              <a:ea typeface="Mada"/>
              <a:cs typeface="Mada"/>
              <a:sym typeface="Mada"/>
            </a:endParaRPr>
          </a:p>
          <a:p>
            <a:pPr indent="-174625" lvl="0" marL="269999" rtl="0" algn="l">
              <a:lnSpc>
                <a:spcPct val="125000"/>
              </a:lnSpc>
              <a:spcBef>
                <a:spcPts val="0"/>
              </a:spcBef>
              <a:spcAft>
                <a:spcPts val="0"/>
              </a:spcAft>
              <a:buClr>
                <a:schemeClr val="dk1"/>
              </a:buClr>
              <a:buSzPts val="1400"/>
              <a:buFont typeface="Mada"/>
              <a:buChar char="●"/>
            </a:pPr>
            <a:r>
              <a:rPr lang="en-GB">
                <a:latin typeface="Mada"/>
                <a:ea typeface="Mada"/>
                <a:cs typeface="Mada"/>
                <a:sym typeface="Mada"/>
              </a:rPr>
              <a:t>50% have a </a:t>
            </a:r>
            <a:r>
              <a:rPr lang="en-GB">
                <a:solidFill>
                  <a:srgbClr val="CC0000"/>
                </a:solidFill>
                <a:latin typeface="Mada"/>
                <a:ea typeface="Mada"/>
                <a:cs typeface="Mada"/>
                <a:sym typeface="Mada"/>
              </a:rPr>
              <a:t>hydronephrosis</a:t>
            </a:r>
            <a:r>
              <a:rPr lang="en-GB">
                <a:latin typeface="Mada"/>
                <a:ea typeface="Mada"/>
                <a:cs typeface="Mada"/>
                <a:sym typeface="Mada"/>
              </a:rPr>
              <a:t>:</a:t>
            </a:r>
            <a:endParaRPr sz="900">
              <a:solidFill>
                <a:srgbClr val="6AA84F"/>
              </a:solidFill>
              <a:latin typeface="Mada"/>
              <a:ea typeface="Mada"/>
              <a:cs typeface="Mada"/>
              <a:sym typeface="Mada"/>
            </a:endParaRPr>
          </a:p>
          <a:p>
            <a:pPr indent="-161925" lvl="0" marL="450000" rtl="0" algn="l">
              <a:lnSpc>
                <a:spcPct val="12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O</a:t>
            </a:r>
            <a:r>
              <a:rPr lang="en-GB">
                <a:solidFill>
                  <a:schemeClr val="dk1"/>
                </a:solidFill>
                <a:latin typeface="Mada"/>
                <a:ea typeface="Mada"/>
                <a:cs typeface="Mada"/>
                <a:sym typeface="Mada"/>
              </a:rPr>
              <a:t>bstruction: UPJO and UVJO</a:t>
            </a:r>
            <a:endParaRPr>
              <a:solidFill>
                <a:schemeClr val="dk1"/>
              </a:solidFill>
              <a:latin typeface="Mada"/>
              <a:ea typeface="Mada"/>
              <a:cs typeface="Mada"/>
              <a:sym typeface="Mada"/>
            </a:endParaRPr>
          </a:p>
          <a:p>
            <a:pPr indent="-174625" lvl="0" marL="450000" rtl="0" algn="l">
              <a:lnSpc>
                <a:spcPct val="12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Reflux (VUR): grade III or greater</a:t>
            </a:r>
            <a:endParaRPr>
              <a:solidFill>
                <a:schemeClr val="dk1"/>
              </a:solidFill>
              <a:latin typeface="Mada"/>
              <a:ea typeface="Mada"/>
              <a:cs typeface="Mada"/>
              <a:sym typeface="Mada"/>
            </a:endParaRPr>
          </a:p>
          <a:p>
            <a:pPr indent="-174625" lvl="0" marL="450000" rtl="0" algn="l">
              <a:lnSpc>
                <a:spcPct val="12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Malrotation</a:t>
            </a:r>
            <a:endParaRPr>
              <a:solidFill>
                <a:schemeClr val="dk1"/>
              </a:solidFill>
              <a:latin typeface="Mada"/>
              <a:ea typeface="Mada"/>
              <a:cs typeface="Mada"/>
              <a:sym typeface="Mada"/>
            </a:endParaRPr>
          </a:p>
          <a:p>
            <a:pPr indent="-174625" lvl="0" marL="269999" rtl="0" algn="l">
              <a:lnSpc>
                <a:spcPct val="12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Genital anomalies in the patient with ectopia is about 15%.</a:t>
            </a:r>
            <a:endParaRPr>
              <a:solidFill>
                <a:schemeClr val="dk1"/>
              </a:solidFill>
              <a:latin typeface="Mada"/>
              <a:ea typeface="Mada"/>
              <a:cs typeface="Mada"/>
              <a:sym typeface="Mada"/>
            </a:endParaRPr>
          </a:p>
        </p:txBody>
      </p:sp>
      <p:cxnSp>
        <p:nvCxnSpPr>
          <p:cNvPr id="248" name="Google Shape;248;p18"/>
          <p:cNvCxnSpPr/>
          <p:nvPr/>
        </p:nvCxnSpPr>
        <p:spPr>
          <a:xfrm>
            <a:off x="2416587" y="4510258"/>
            <a:ext cx="1966500" cy="0"/>
          </a:xfrm>
          <a:prstGeom prst="straightConnector1">
            <a:avLst/>
          </a:prstGeom>
          <a:noFill/>
          <a:ln cap="flat" cmpd="sng" w="28575">
            <a:solidFill>
              <a:srgbClr val="83C5BE"/>
            </a:solidFill>
            <a:prstDash val="solid"/>
            <a:round/>
            <a:headEnd len="med" w="med" type="oval"/>
            <a:tailEnd len="med" w="med" type="none"/>
          </a:ln>
        </p:spPr>
      </p:cxnSp>
      <p:sp>
        <p:nvSpPr>
          <p:cNvPr id="249" name="Google Shape;249;p18"/>
          <p:cNvSpPr txBox="1"/>
          <p:nvPr/>
        </p:nvSpPr>
        <p:spPr>
          <a:xfrm>
            <a:off x="1490015" y="3986221"/>
            <a:ext cx="2951100" cy="34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D77"/>
                </a:solidFill>
                <a:highlight>
                  <a:srgbClr val="EDF9F9"/>
                </a:highlight>
                <a:latin typeface="Lora"/>
                <a:ea typeface="Lora"/>
                <a:cs typeface="Lora"/>
                <a:sym typeface="Lora"/>
              </a:rPr>
              <a:t>Associated Anomalies</a:t>
            </a:r>
            <a:endParaRPr b="1" i="0" sz="1800" u="none" cap="none" strike="noStrike">
              <a:solidFill>
                <a:srgbClr val="006D77"/>
              </a:solidFill>
              <a:highlight>
                <a:srgbClr val="EDF9F9"/>
              </a:highlight>
              <a:latin typeface="Lora"/>
              <a:ea typeface="Lora"/>
              <a:cs typeface="Lora"/>
              <a:sym typeface="Lora"/>
            </a:endParaRPr>
          </a:p>
        </p:txBody>
      </p:sp>
      <p:sp>
        <p:nvSpPr>
          <p:cNvPr id="250" name="Google Shape;250;p18"/>
          <p:cNvSpPr/>
          <p:nvPr/>
        </p:nvSpPr>
        <p:spPr>
          <a:xfrm>
            <a:off x="951085" y="6526021"/>
            <a:ext cx="2101500" cy="39288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1" name="Google Shape;251;p18"/>
          <p:cNvPicPr preferRelativeResize="0"/>
          <p:nvPr/>
        </p:nvPicPr>
        <p:blipFill rotWithShape="1">
          <a:blip r:embed="rId5">
            <a:alphaModFix/>
          </a:blip>
          <a:srcRect b="2358" l="700" r="61627" t="4791"/>
          <a:stretch/>
        </p:blipFill>
        <p:spPr>
          <a:xfrm>
            <a:off x="1448259" y="6848225"/>
            <a:ext cx="1107176" cy="1269856"/>
          </a:xfrm>
          <a:prstGeom prst="rect">
            <a:avLst/>
          </a:prstGeom>
          <a:noFill/>
          <a:ln>
            <a:noFill/>
          </a:ln>
        </p:spPr>
      </p:pic>
      <p:pic>
        <p:nvPicPr>
          <p:cNvPr id="252" name="Google Shape;252;p18"/>
          <p:cNvPicPr preferRelativeResize="0"/>
          <p:nvPr/>
        </p:nvPicPr>
        <p:blipFill rotWithShape="1">
          <a:blip r:embed="rId4">
            <a:alphaModFix/>
          </a:blip>
          <a:srcRect b="4172" l="21036" r="60663" t="32222"/>
          <a:stretch/>
        </p:blipFill>
        <p:spPr>
          <a:xfrm>
            <a:off x="4963952" y="3080144"/>
            <a:ext cx="939575" cy="908595"/>
          </a:xfrm>
          <a:prstGeom prst="rect">
            <a:avLst/>
          </a:prstGeom>
          <a:noFill/>
          <a:ln>
            <a:noFill/>
          </a:ln>
        </p:spPr>
      </p:pic>
      <p:sp>
        <p:nvSpPr>
          <p:cNvPr id="253" name="Google Shape;253;p18"/>
          <p:cNvSpPr txBox="1"/>
          <p:nvPr/>
        </p:nvSpPr>
        <p:spPr>
          <a:xfrm>
            <a:off x="3047368" y="7139048"/>
            <a:ext cx="3597000" cy="3654000"/>
          </a:xfrm>
          <a:prstGeom prst="rect">
            <a:avLst/>
          </a:prstGeom>
          <a:noFill/>
          <a:ln>
            <a:noFill/>
          </a:ln>
        </p:spPr>
        <p:txBody>
          <a:bodyPr anchorCtr="0" anchor="t" bIns="91425" lIns="91425" spcFirstLastPara="1" rIns="91425" wrap="square" tIns="91425">
            <a:noAutofit/>
          </a:bodyPr>
          <a:lstStyle/>
          <a:p>
            <a:pPr indent="-174625" lvl="0" marL="269999" rtl="0" algn="l">
              <a:lnSpc>
                <a:spcPct val="12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Crossed ectopia: kidney is located on the side opposite from that in which its ureter inserts into the bladder </a:t>
            </a:r>
            <a:r>
              <a:rPr lang="en-GB">
                <a:solidFill>
                  <a:srgbClr val="6AA84F"/>
                </a:solidFill>
                <a:latin typeface="Mada"/>
                <a:ea typeface="Mada"/>
                <a:cs typeface="Mada"/>
                <a:sym typeface="Mada"/>
              </a:rPr>
              <a:t>unlike simple ectopia</a:t>
            </a:r>
            <a:endParaRPr>
              <a:solidFill>
                <a:srgbClr val="6AA84F"/>
              </a:solidFill>
              <a:latin typeface="Mada"/>
              <a:ea typeface="Mada"/>
              <a:cs typeface="Mada"/>
              <a:sym typeface="Mada"/>
            </a:endParaRPr>
          </a:p>
          <a:p>
            <a:pPr indent="-174625" lvl="0" marL="269999" rtl="0" algn="l">
              <a:lnSpc>
                <a:spcPct val="12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The ureter from each kidney is usually orthotopic</a:t>
            </a:r>
            <a:endParaRPr>
              <a:solidFill>
                <a:schemeClr val="dk1"/>
              </a:solidFill>
              <a:latin typeface="Mada"/>
              <a:ea typeface="Mada"/>
              <a:cs typeface="Mada"/>
              <a:sym typeface="Mada"/>
            </a:endParaRPr>
          </a:p>
          <a:p>
            <a:pPr indent="-174625" lvl="0" marL="269999" rtl="0" algn="l">
              <a:lnSpc>
                <a:spcPct val="12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90% are fused: the superior pole of the ectopic kidney usually joins with the inferior aspect of the normal kidney.</a:t>
            </a:r>
            <a:endParaRPr>
              <a:solidFill>
                <a:schemeClr val="dk1"/>
              </a:solidFill>
              <a:latin typeface="Mada"/>
              <a:ea typeface="Mada"/>
              <a:cs typeface="Mada"/>
              <a:sym typeface="Mada"/>
            </a:endParaRPr>
          </a:p>
        </p:txBody>
      </p:sp>
      <p:sp>
        <p:nvSpPr>
          <p:cNvPr id="254" name="Google Shape;254;p18"/>
          <p:cNvSpPr txBox="1"/>
          <p:nvPr/>
        </p:nvSpPr>
        <p:spPr>
          <a:xfrm>
            <a:off x="416459" y="1113866"/>
            <a:ext cx="7589400" cy="322200"/>
          </a:xfrm>
          <a:prstGeom prst="rect">
            <a:avLst/>
          </a:prstGeom>
          <a:noFill/>
          <a:ln>
            <a:noFill/>
          </a:ln>
        </p:spPr>
        <p:txBody>
          <a:bodyPr anchorCtr="0" anchor="t" bIns="91425" lIns="91425" spcFirstLastPara="1" rIns="91425" wrap="square" tIns="91425">
            <a:noAutofit/>
          </a:bodyPr>
          <a:lstStyle/>
          <a:p>
            <a:pPr indent="-174625" lvl="0" marL="269999" rtl="0" algn="l">
              <a:lnSpc>
                <a:spcPct val="125000"/>
              </a:lnSpc>
              <a:spcBef>
                <a:spcPts val="0"/>
              </a:spcBef>
              <a:spcAft>
                <a:spcPts val="0"/>
              </a:spcAft>
              <a:buClr>
                <a:schemeClr val="dk1"/>
              </a:buClr>
              <a:buSzPts val="1400"/>
              <a:buFont typeface="Mada"/>
              <a:buChar char="●"/>
            </a:pPr>
            <a:r>
              <a:rPr lang="en-GB">
                <a:solidFill>
                  <a:srgbClr val="6AA84F"/>
                </a:solidFill>
                <a:latin typeface="Mada"/>
                <a:ea typeface="Mada"/>
                <a:cs typeface="Mada"/>
                <a:sym typeface="Mada"/>
              </a:rPr>
              <a:t>There is no need to do surgery, we just treat the symptoms if exist</a:t>
            </a:r>
            <a:endParaRPr/>
          </a:p>
        </p:txBody>
      </p:sp>
      <p:sp>
        <p:nvSpPr>
          <p:cNvPr id="255" name="Google Shape;255;p18"/>
          <p:cNvSpPr txBox="1"/>
          <p:nvPr/>
        </p:nvSpPr>
        <p:spPr>
          <a:xfrm>
            <a:off x="1565093" y="8094735"/>
            <a:ext cx="9396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800">
                <a:solidFill>
                  <a:srgbClr val="006D77"/>
                </a:solidFill>
                <a:latin typeface="Lora"/>
                <a:ea typeface="Lora"/>
                <a:cs typeface="Lora"/>
                <a:sym typeface="Lora"/>
              </a:rPr>
              <a:t>Without fusion</a:t>
            </a:r>
            <a:endParaRPr b="1" i="0" sz="800" u="none" cap="none" strike="noStrike">
              <a:solidFill>
                <a:srgbClr val="006D77"/>
              </a:solidFill>
              <a:latin typeface="Lora"/>
              <a:ea typeface="Lora"/>
              <a:cs typeface="Lora"/>
              <a:sym typeface="Lora"/>
            </a:endParaRPr>
          </a:p>
        </p:txBody>
      </p:sp>
      <p:sp>
        <p:nvSpPr>
          <p:cNvPr id="256" name="Google Shape;256;p18"/>
          <p:cNvSpPr txBox="1"/>
          <p:nvPr/>
        </p:nvSpPr>
        <p:spPr>
          <a:xfrm>
            <a:off x="1621755" y="9892975"/>
            <a:ext cx="7602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800">
                <a:solidFill>
                  <a:srgbClr val="006D77"/>
                </a:solidFill>
                <a:latin typeface="Lora"/>
                <a:ea typeface="Lora"/>
                <a:cs typeface="Lora"/>
                <a:sym typeface="Lora"/>
              </a:rPr>
              <a:t>With fusion</a:t>
            </a:r>
            <a:endParaRPr b="1" i="0" sz="800" u="none" cap="none" strike="noStrike">
              <a:solidFill>
                <a:srgbClr val="006D77"/>
              </a:solidFill>
              <a:latin typeface="Lora"/>
              <a:ea typeface="Lora"/>
              <a:cs typeface="Lora"/>
              <a:sym typeface="Lora"/>
            </a:endParaRPr>
          </a:p>
        </p:txBody>
      </p:sp>
      <p:pic>
        <p:nvPicPr>
          <p:cNvPr id="257" name="Google Shape;257;p18"/>
          <p:cNvPicPr preferRelativeResize="0"/>
          <p:nvPr/>
        </p:nvPicPr>
        <p:blipFill rotWithShape="1">
          <a:blip r:embed="rId6">
            <a:alphaModFix/>
          </a:blip>
          <a:srcRect b="2940" l="1327" r="67650" t="14469"/>
          <a:stretch/>
        </p:blipFill>
        <p:spPr>
          <a:xfrm>
            <a:off x="1425430" y="8577835"/>
            <a:ext cx="1152825" cy="131514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19"/>
          <p:cNvSpPr/>
          <p:nvPr/>
        </p:nvSpPr>
        <p:spPr>
          <a:xfrm>
            <a:off x="1753783" y="5502175"/>
            <a:ext cx="857100" cy="7917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19"/>
          <p:cNvSpPr/>
          <p:nvPr/>
        </p:nvSpPr>
        <p:spPr>
          <a:xfrm>
            <a:off x="515000" y="1915725"/>
            <a:ext cx="6559500" cy="2309400"/>
          </a:xfrm>
          <a:prstGeom prst="roundRect">
            <a:avLst>
              <a:gd fmla="val 22613"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t/>
            </a:r>
            <a:endParaRPr/>
          </a:p>
        </p:txBody>
      </p:sp>
      <p:sp>
        <p:nvSpPr>
          <p:cNvPr id="264" name="Google Shape;264;p19"/>
          <p:cNvSpPr/>
          <p:nvPr/>
        </p:nvSpPr>
        <p:spPr>
          <a:xfrm rot="10800000">
            <a:off x="63" y="0"/>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9"/>
          <p:cNvSpPr txBox="1"/>
          <p:nvPr/>
        </p:nvSpPr>
        <p:spPr>
          <a:xfrm>
            <a:off x="1061300" y="3892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2200"/>
              <a:buFont typeface="Arial"/>
              <a:buNone/>
            </a:pPr>
            <a:r>
              <a:rPr b="1" lang="en-GB" sz="2200">
                <a:solidFill>
                  <a:srgbClr val="006D77"/>
                </a:solidFill>
                <a:latin typeface="Lora"/>
                <a:ea typeface="Lora"/>
                <a:cs typeface="Lora"/>
                <a:sym typeface="Lora"/>
              </a:rPr>
              <a:t>C</a:t>
            </a:r>
            <a:r>
              <a:rPr b="1" lang="en-GB" sz="2200">
                <a:solidFill>
                  <a:srgbClr val="006D77"/>
                </a:solidFill>
                <a:latin typeface="Lora"/>
                <a:ea typeface="Lora"/>
                <a:cs typeface="Lora"/>
                <a:sym typeface="Lora"/>
              </a:rPr>
              <a:t>ongenital Anomalies of The Ureter</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266" name="Google Shape;266;p19"/>
          <p:cNvCxnSpPr/>
          <p:nvPr/>
        </p:nvCxnSpPr>
        <p:spPr>
          <a:xfrm>
            <a:off x="1511311" y="833850"/>
            <a:ext cx="4613400" cy="0"/>
          </a:xfrm>
          <a:prstGeom prst="straightConnector1">
            <a:avLst/>
          </a:prstGeom>
          <a:noFill/>
          <a:ln cap="flat" cmpd="sng" w="19050">
            <a:solidFill>
              <a:srgbClr val="83C5BE"/>
            </a:solidFill>
            <a:prstDash val="solid"/>
            <a:round/>
            <a:headEnd len="med" w="med" type="oval"/>
            <a:tailEnd len="med" w="med" type="oval"/>
          </a:ln>
        </p:spPr>
      </p:cxnSp>
      <p:grpSp>
        <p:nvGrpSpPr>
          <p:cNvPr id="267" name="Google Shape;267;p19"/>
          <p:cNvGrpSpPr/>
          <p:nvPr/>
        </p:nvGrpSpPr>
        <p:grpSpPr>
          <a:xfrm>
            <a:off x="285363" y="1334405"/>
            <a:ext cx="467181" cy="476434"/>
            <a:chOff x="2410712" y="2415450"/>
            <a:chExt cx="312600" cy="312600"/>
          </a:xfrm>
        </p:grpSpPr>
        <p:sp>
          <p:nvSpPr>
            <p:cNvPr id="268" name="Google Shape;268;p19"/>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9"/>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0" name="Google Shape;270;p19"/>
          <p:cNvSpPr txBox="1"/>
          <p:nvPr/>
        </p:nvSpPr>
        <p:spPr>
          <a:xfrm>
            <a:off x="742650" y="1361025"/>
            <a:ext cx="67425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Ureteropelvic </a:t>
            </a:r>
            <a:r>
              <a:rPr b="1" lang="en-GB" sz="1800">
                <a:solidFill>
                  <a:srgbClr val="006D77"/>
                </a:solidFill>
                <a:highlight>
                  <a:srgbClr val="EDF9F9"/>
                </a:highlight>
                <a:latin typeface="Lora"/>
                <a:ea typeface="Lora"/>
                <a:cs typeface="Lora"/>
                <a:sym typeface="Lora"/>
              </a:rPr>
              <a:t>junction </a:t>
            </a:r>
            <a:r>
              <a:rPr b="1" lang="en-GB" sz="1800">
                <a:solidFill>
                  <a:srgbClr val="006D77"/>
                </a:solidFill>
                <a:highlight>
                  <a:srgbClr val="EDF9F9"/>
                </a:highlight>
                <a:latin typeface="Lora"/>
                <a:ea typeface="Lora"/>
                <a:cs typeface="Lora"/>
                <a:sym typeface="Lora"/>
              </a:rPr>
              <a:t>obstruction (UPJO) most common</a:t>
            </a:r>
            <a:endParaRPr b="1" sz="1800">
              <a:solidFill>
                <a:srgbClr val="006D77"/>
              </a:solidFill>
              <a:highlight>
                <a:srgbClr val="EDF9F9"/>
              </a:highlight>
              <a:latin typeface="Lora"/>
              <a:ea typeface="Lora"/>
              <a:cs typeface="Lora"/>
              <a:sym typeface="Lora"/>
            </a:endParaRPr>
          </a:p>
        </p:txBody>
      </p:sp>
      <p:sp>
        <p:nvSpPr>
          <p:cNvPr id="271" name="Google Shape;271;p19"/>
          <p:cNvSpPr txBox="1"/>
          <p:nvPr/>
        </p:nvSpPr>
        <p:spPr>
          <a:xfrm>
            <a:off x="688655" y="2007752"/>
            <a:ext cx="3628500" cy="20691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b="1" lang="en-GB" sz="1200">
                <a:latin typeface="Mada"/>
                <a:ea typeface="Mada"/>
                <a:cs typeface="Mada"/>
                <a:sym typeface="Mada"/>
              </a:rPr>
              <a:t>Presentation</a:t>
            </a:r>
            <a:r>
              <a:rPr lang="en-GB" sz="1200">
                <a:latin typeface="Mada"/>
                <a:ea typeface="Mada"/>
                <a:cs typeface="Mada"/>
                <a:sym typeface="Mada"/>
              </a:rPr>
              <a:t> </a:t>
            </a:r>
            <a:endParaRPr sz="1200">
              <a:latin typeface="Mada"/>
              <a:ea typeface="Mada"/>
              <a:cs typeface="Mada"/>
              <a:sym typeface="Mada"/>
            </a:endParaRPr>
          </a:p>
          <a:p>
            <a:pPr indent="-161925" lvl="0" marL="269999" rtl="0" algn="l">
              <a:lnSpc>
                <a:spcPct val="125000"/>
              </a:lnSpc>
              <a:spcBef>
                <a:spcPts val="0"/>
              </a:spcBef>
              <a:spcAft>
                <a:spcPts val="0"/>
              </a:spcAft>
              <a:buClr>
                <a:srgbClr val="000000"/>
              </a:buClr>
              <a:buSzPts val="1200"/>
              <a:buFont typeface="Mada"/>
              <a:buChar char="●"/>
            </a:pPr>
            <a:r>
              <a:rPr lang="en-GB" sz="1200">
                <a:latin typeface="Mada"/>
                <a:ea typeface="Mada"/>
                <a:cs typeface="Mada"/>
                <a:sym typeface="Mada"/>
              </a:rPr>
              <a:t>Prenatal US </a:t>
            </a:r>
            <a:r>
              <a:rPr lang="en-GB" sz="1000">
                <a:solidFill>
                  <a:srgbClr val="6AA84F"/>
                </a:solidFill>
                <a:latin typeface="Mada"/>
                <a:ea typeface="Mada"/>
                <a:cs typeface="Mada"/>
                <a:sym typeface="Mada"/>
              </a:rPr>
              <a:t>most cases</a:t>
            </a:r>
            <a:endParaRPr sz="1000">
              <a:solidFill>
                <a:srgbClr val="6AA84F"/>
              </a:solidFill>
              <a:latin typeface="Mada"/>
              <a:ea typeface="Mada"/>
              <a:cs typeface="Mada"/>
              <a:sym typeface="Mada"/>
            </a:endParaRPr>
          </a:p>
          <a:p>
            <a:pPr indent="-161925" lvl="0" marL="269999" rtl="0" algn="l">
              <a:lnSpc>
                <a:spcPct val="125000"/>
              </a:lnSpc>
              <a:spcBef>
                <a:spcPts val="0"/>
              </a:spcBef>
              <a:spcAft>
                <a:spcPts val="0"/>
              </a:spcAft>
              <a:buClr>
                <a:srgbClr val="000000"/>
              </a:buClr>
              <a:buSzPts val="1200"/>
              <a:buFont typeface="Mada"/>
              <a:buChar char="●"/>
            </a:pPr>
            <a:r>
              <a:rPr lang="en-GB" sz="1200">
                <a:latin typeface="Mada"/>
                <a:ea typeface="Mada"/>
                <a:cs typeface="Mada"/>
                <a:sym typeface="Mada"/>
              </a:rPr>
              <a:t> </a:t>
            </a:r>
            <a:r>
              <a:rPr lang="en-GB" sz="1200">
                <a:latin typeface="Mada"/>
                <a:ea typeface="Mada"/>
                <a:cs typeface="Mada"/>
                <a:sym typeface="Mada"/>
              </a:rPr>
              <a:t>Incidental in Neonates/Children</a:t>
            </a:r>
            <a:endParaRPr sz="1200">
              <a:latin typeface="Mada"/>
              <a:ea typeface="Mada"/>
              <a:cs typeface="Mada"/>
              <a:sym typeface="Mada"/>
            </a:endParaRPr>
          </a:p>
          <a:p>
            <a:pPr indent="-161925" lvl="0" marL="269999" rtl="0" algn="l">
              <a:lnSpc>
                <a:spcPct val="125000"/>
              </a:lnSpc>
              <a:spcBef>
                <a:spcPts val="0"/>
              </a:spcBef>
              <a:spcAft>
                <a:spcPts val="0"/>
              </a:spcAft>
              <a:buClr>
                <a:srgbClr val="000000"/>
              </a:buClr>
              <a:buSzPts val="1200"/>
              <a:buFont typeface="Mada"/>
              <a:buChar char="●"/>
            </a:pPr>
            <a:r>
              <a:rPr lang="en-GB" sz="1200">
                <a:latin typeface="Mada"/>
                <a:ea typeface="Mada"/>
                <a:cs typeface="Mada"/>
                <a:sym typeface="Mada"/>
              </a:rPr>
              <a:t> By symptoms:</a:t>
            </a:r>
            <a:endParaRPr sz="900">
              <a:solidFill>
                <a:srgbClr val="6AA84F"/>
              </a:solidFill>
              <a:latin typeface="Mada"/>
              <a:ea typeface="Mada"/>
              <a:cs typeface="Mada"/>
              <a:sym typeface="Mada"/>
            </a:endParaRPr>
          </a:p>
          <a:p>
            <a:pPr indent="-161925" lvl="0" marL="450000" rtl="0" algn="l">
              <a:lnSpc>
                <a:spcPct val="12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UTI: </a:t>
            </a:r>
            <a:r>
              <a:rPr lang="en-GB" sz="1200">
                <a:solidFill>
                  <a:srgbClr val="6AA84F"/>
                </a:solidFill>
                <a:latin typeface="Mada"/>
                <a:ea typeface="Mada"/>
                <a:cs typeface="Mada"/>
                <a:sym typeface="Mada"/>
              </a:rPr>
              <a:t>Pyelonephritis</a:t>
            </a:r>
            <a:endParaRPr sz="1200">
              <a:solidFill>
                <a:srgbClr val="6AA84F"/>
              </a:solidFill>
              <a:latin typeface="Mada"/>
              <a:ea typeface="Mada"/>
              <a:cs typeface="Mada"/>
              <a:sym typeface="Mada"/>
            </a:endParaRPr>
          </a:p>
          <a:p>
            <a:pPr indent="-161925" lvl="0" marL="450000" rtl="0" algn="l">
              <a:lnSpc>
                <a:spcPct val="12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Pain: </a:t>
            </a:r>
            <a:r>
              <a:rPr lang="en-GB" sz="1200">
                <a:solidFill>
                  <a:srgbClr val="6AA84F"/>
                </a:solidFill>
                <a:latin typeface="Mada"/>
                <a:ea typeface="Mada"/>
                <a:cs typeface="Mada"/>
                <a:sym typeface="Mada"/>
              </a:rPr>
              <a:t>Flank pain</a:t>
            </a:r>
            <a:endParaRPr sz="1200">
              <a:solidFill>
                <a:srgbClr val="6AA84F"/>
              </a:solidFill>
              <a:latin typeface="Mada"/>
              <a:ea typeface="Mada"/>
              <a:cs typeface="Mada"/>
              <a:sym typeface="Mada"/>
            </a:endParaRPr>
          </a:p>
          <a:p>
            <a:pPr indent="-161925" lvl="0" marL="450000" rtl="0" algn="l">
              <a:lnSpc>
                <a:spcPct val="12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Mass</a:t>
            </a:r>
            <a:endParaRPr sz="1200">
              <a:solidFill>
                <a:schemeClr val="dk1"/>
              </a:solidFill>
              <a:latin typeface="Mada"/>
              <a:ea typeface="Mada"/>
              <a:cs typeface="Mada"/>
              <a:sym typeface="Mada"/>
            </a:endParaRPr>
          </a:p>
          <a:p>
            <a:pPr indent="-161925" lvl="0" marL="450000" rtl="0" algn="l">
              <a:lnSpc>
                <a:spcPct val="12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Hematuria </a:t>
            </a:r>
            <a:endParaRPr sz="1200">
              <a:solidFill>
                <a:schemeClr val="dk1"/>
              </a:solidFill>
              <a:latin typeface="Mada"/>
              <a:ea typeface="Mada"/>
              <a:cs typeface="Mada"/>
              <a:sym typeface="Mada"/>
            </a:endParaRPr>
          </a:p>
          <a:p>
            <a:pPr indent="-161925" lvl="0" marL="450000" rtl="0" algn="l">
              <a:lnSpc>
                <a:spcPct val="12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Stone: </a:t>
            </a:r>
            <a:r>
              <a:rPr lang="en-GB" sz="1200">
                <a:solidFill>
                  <a:srgbClr val="6AA84F"/>
                </a:solidFill>
                <a:latin typeface="Mada"/>
                <a:ea typeface="Mada"/>
                <a:cs typeface="Mada"/>
                <a:sym typeface="Mada"/>
              </a:rPr>
              <a:t>Secondary to urine stagnation</a:t>
            </a:r>
            <a:endParaRPr sz="1200">
              <a:solidFill>
                <a:srgbClr val="6AA84F"/>
              </a:solidFill>
              <a:latin typeface="Mada"/>
              <a:ea typeface="Mada"/>
              <a:cs typeface="Mada"/>
              <a:sym typeface="Mada"/>
            </a:endParaRPr>
          </a:p>
        </p:txBody>
      </p:sp>
      <p:pic>
        <p:nvPicPr>
          <p:cNvPr id="272" name="Google Shape;272;p19"/>
          <p:cNvPicPr preferRelativeResize="0"/>
          <p:nvPr/>
        </p:nvPicPr>
        <p:blipFill rotWithShape="1">
          <a:blip r:embed="rId3">
            <a:alphaModFix/>
          </a:blip>
          <a:srcRect b="3997" l="1346" r="58814" t="21012"/>
          <a:stretch/>
        </p:blipFill>
        <p:spPr>
          <a:xfrm>
            <a:off x="4371125" y="2268427"/>
            <a:ext cx="1144226" cy="1091000"/>
          </a:xfrm>
          <a:prstGeom prst="rect">
            <a:avLst/>
          </a:prstGeom>
          <a:noFill/>
          <a:ln>
            <a:noFill/>
          </a:ln>
        </p:spPr>
      </p:pic>
      <p:pic>
        <p:nvPicPr>
          <p:cNvPr id="273" name="Google Shape;273;p19"/>
          <p:cNvPicPr preferRelativeResize="0"/>
          <p:nvPr/>
        </p:nvPicPr>
        <p:blipFill rotWithShape="1">
          <a:blip r:embed="rId4">
            <a:alphaModFix/>
          </a:blip>
          <a:srcRect b="6846" l="52334" r="1437" t="4002"/>
          <a:stretch/>
        </p:blipFill>
        <p:spPr>
          <a:xfrm>
            <a:off x="5625750" y="2268427"/>
            <a:ext cx="1230825" cy="1026075"/>
          </a:xfrm>
          <a:prstGeom prst="rect">
            <a:avLst/>
          </a:prstGeom>
          <a:noFill/>
          <a:ln>
            <a:noFill/>
          </a:ln>
        </p:spPr>
      </p:pic>
      <p:sp>
        <p:nvSpPr>
          <p:cNvPr id="274" name="Google Shape;274;p19"/>
          <p:cNvSpPr txBox="1"/>
          <p:nvPr/>
        </p:nvSpPr>
        <p:spPr>
          <a:xfrm>
            <a:off x="4161925" y="3359425"/>
            <a:ext cx="2866200" cy="653400"/>
          </a:xfrm>
          <a:prstGeom prst="rect">
            <a:avLst/>
          </a:prstGeom>
          <a:noFill/>
          <a:ln>
            <a:noFill/>
          </a:ln>
        </p:spPr>
        <p:txBody>
          <a:bodyPr anchorCtr="0" anchor="t" bIns="91425" lIns="91425" spcFirstLastPara="1" rIns="91425" wrap="square" tIns="91425">
            <a:noAutofit/>
          </a:bodyPr>
          <a:lstStyle/>
          <a:p>
            <a:pPr indent="0" lvl="0" marL="0" rtl="0" algn="ctr">
              <a:lnSpc>
                <a:spcPct val="125000"/>
              </a:lnSpc>
              <a:spcBef>
                <a:spcPts val="0"/>
              </a:spcBef>
              <a:spcAft>
                <a:spcPts val="0"/>
              </a:spcAft>
              <a:buNone/>
            </a:pPr>
            <a:r>
              <a:rPr lang="en-GB" sz="1200">
                <a:solidFill>
                  <a:srgbClr val="6AA84F"/>
                </a:solidFill>
                <a:latin typeface="Mada"/>
                <a:ea typeface="Mada"/>
                <a:cs typeface="Mada"/>
                <a:sym typeface="Mada"/>
              </a:rPr>
              <a:t>It's</a:t>
            </a:r>
            <a:r>
              <a:rPr lang="en-GB" sz="1200">
                <a:solidFill>
                  <a:srgbClr val="6AA84F"/>
                </a:solidFill>
                <a:latin typeface="Mada"/>
                <a:ea typeface="Mada"/>
                <a:cs typeface="Mada"/>
                <a:sym typeface="Mada"/>
              </a:rPr>
              <a:t> not actually obstruction (if </a:t>
            </a:r>
            <a:r>
              <a:rPr lang="en-GB" sz="1200">
                <a:solidFill>
                  <a:srgbClr val="6AA84F"/>
                </a:solidFill>
                <a:latin typeface="Mada"/>
                <a:ea typeface="Mada"/>
                <a:cs typeface="Mada"/>
                <a:sym typeface="Mada"/>
              </a:rPr>
              <a:t>complete obstruction kidney loses its function) </a:t>
            </a:r>
            <a:r>
              <a:rPr lang="en-GB" sz="1200">
                <a:solidFill>
                  <a:srgbClr val="6AA84F"/>
                </a:solidFill>
                <a:latin typeface="Mada"/>
                <a:ea typeface="Mada"/>
                <a:cs typeface="Mada"/>
                <a:sym typeface="Mada"/>
              </a:rPr>
              <a:t>, Just narrowing of the ureter</a:t>
            </a:r>
            <a:endParaRPr/>
          </a:p>
        </p:txBody>
      </p:sp>
      <p:pic>
        <p:nvPicPr>
          <p:cNvPr id="275" name="Google Shape;275;p19"/>
          <p:cNvPicPr preferRelativeResize="0"/>
          <p:nvPr/>
        </p:nvPicPr>
        <p:blipFill>
          <a:blip r:embed="rId5">
            <a:alphaModFix/>
          </a:blip>
          <a:stretch>
            <a:fillRect/>
          </a:stretch>
        </p:blipFill>
        <p:spPr>
          <a:xfrm>
            <a:off x="160189" y="5568948"/>
            <a:ext cx="857175" cy="857175"/>
          </a:xfrm>
          <a:prstGeom prst="rect">
            <a:avLst/>
          </a:prstGeom>
          <a:noFill/>
          <a:ln>
            <a:noFill/>
          </a:ln>
        </p:spPr>
      </p:pic>
      <p:sp>
        <p:nvSpPr>
          <p:cNvPr id="276" name="Google Shape;276;p19"/>
          <p:cNvSpPr txBox="1"/>
          <p:nvPr/>
        </p:nvSpPr>
        <p:spPr>
          <a:xfrm>
            <a:off x="160175" y="6426125"/>
            <a:ext cx="1105500" cy="322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GB">
                <a:solidFill>
                  <a:srgbClr val="006D77"/>
                </a:solidFill>
                <a:latin typeface="Lora"/>
                <a:ea typeface="Lora"/>
                <a:cs typeface="Lora"/>
                <a:sym typeface="Lora"/>
              </a:rPr>
              <a:t>Diagnosis</a:t>
            </a:r>
            <a:endParaRPr b="1" i="0" u="none" cap="none" strike="noStrike">
              <a:solidFill>
                <a:srgbClr val="006D77"/>
              </a:solidFill>
              <a:latin typeface="Lora"/>
              <a:ea typeface="Lora"/>
              <a:cs typeface="Lora"/>
              <a:sym typeface="Lora"/>
            </a:endParaRPr>
          </a:p>
        </p:txBody>
      </p:sp>
      <p:cxnSp>
        <p:nvCxnSpPr>
          <p:cNvPr id="277" name="Google Shape;277;p19"/>
          <p:cNvCxnSpPr/>
          <p:nvPr/>
        </p:nvCxnSpPr>
        <p:spPr>
          <a:xfrm>
            <a:off x="1265658" y="5282798"/>
            <a:ext cx="7500" cy="1641600"/>
          </a:xfrm>
          <a:prstGeom prst="straightConnector1">
            <a:avLst/>
          </a:prstGeom>
          <a:noFill/>
          <a:ln cap="flat" cmpd="sng" w="28575">
            <a:solidFill>
              <a:srgbClr val="83C5BE"/>
            </a:solidFill>
            <a:prstDash val="solid"/>
            <a:round/>
            <a:headEnd len="med" w="med" type="oval"/>
            <a:tailEnd len="med" w="med" type="oval"/>
          </a:ln>
        </p:spPr>
      </p:cxnSp>
      <p:pic>
        <p:nvPicPr>
          <p:cNvPr id="278" name="Google Shape;278;p19"/>
          <p:cNvPicPr preferRelativeResize="0"/>
          <p:nvPr/>
        </p:nvPicPr>
        <p:blipFill>
          <a:blip r:embed="rId6">
            <a:alphaModFix/>
          </a:blip>
          <a:stretch>
            <a:fillRect/>
          </a:stretch>
        </p:blipFill>
        <p:spPr>
          <a:xfrm>
            <a:off x="156246" y="8537333"/>
            <a:ext cx="1022100" cy="1022100"/>
          </a:xfrm>
          <a:prstGeom prst="rect">
            <a:avLst/>
          </a:prstGeom>
          <a:noFill/>
          <a:ln>
            <a:noFill/>
          </a:ln>
        </p:spPr>
      </p:pic>
      <p:sp>
        <p:nvSpPr>
          <p:cNvPr id="279" name="Google Shape;279;p19"/>
          <p:cNvSpPr txBox="1"/>
          <p:nvPr/>
        </p:nvSpPr>
        <p:spPr>
          <a:xfrm>
            <a:off x="31103" y="9489871"/>
            <a:ext cx="13215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a:solidFill>
                  <a:srgbClr val="006D77"/>
                </a:solidFill>
                <a:latin typeface="Lora"/>
                <a:ea typeface="Lora"/>
                <a:cs typeface="Lora"/>
                <a:sym typeface="Lora"/>
              </a:rPr>
              <a:t>Management </a:t>
            </a:r>
            <a:endParaRPr b="1" i="0" u="none" cap="none" strike="noStrike">
              <a:solidFill>
                <a:srgbClr val="006D77"/>
              </a:solidFill>
              <a:latin typeface="Lora"/>
              <a:ea typeface="Lora"/>
              <a:cs typeface="Lora"/>
              <a:sym typeface="Lora"/>
            </a:endParaRPr>
          </a:p>
        </p:txBody>
      </p:sp>
      <p:pic>
        <p:nvPicPr>
          <p:cNvPr id="280" name="Google Shape;280;p19"/>
          <p:cNvPicPr preferRelativeResize="0"/>
          <p:nvPr/>
        </p:nvPicPr>
        <p:blipFill rotWithShape="1">
          <a:blip r:embed="rId7">
            <a:alphaModFix/>
          </a:blip>
          <a:srcRect b="3610" l="757" r="52190" t="2607"/>
          <a:stretch/>
        </p:blipFill>
        <p:spPr>
          <a:xfrm>
            <a:off x="4646010" y="5563812"/>
            <a:ext cx="796746" cy="669239"/>
          </a:xfrm>
          <a:prstGeom prst="rect">
            <a:avLst/>
          </a:prstGeom>
          <a:noFill/>
          <a:ln>
            <a:noFill/>
          </a:ln>
        </p:spPr>
      </p:pic>
      <p:pic>
        <p:nvPicPr>
          <p:cNvPr id="281" name="Google Shape;281;p19"/>
          <p:cNvPicPr preferRelativeResize="0"/>
          <p:nvPr/>
        </p:nvPicPr>
        <p:blipFill rotWithShape="1">
          <a:blip r:embed="rId8">
            <a:alphaModFix/>
          </a:blip>
          <a:srcRect b="3955" l="55742" r="1176" t="2761"/>
          <a:stretch/>
        </p:blipFill>
        <p:spPr>
          <a:xfrm>
            <a:off x="1786043" y="5534952"/>
            <a:ext cx="796886" cy="726970"/>
          </a:xfrm>
          <a:prstGeom prst="rect">
            <a:avLst/>
          </a:prstGeom>
          <a:noFill/>
          <a:ln>
            <a:noFill/>
          </a:ln>
        </p:spPr>
      </p:pic>
      <p:pic>
        <p:nvPicPr>
          <p:cNvPr id="282" name="Google Shape;282;p19"/>
          <p:cNvPicPr preferRelativeResize="0"/>
          <p:nvPr/>
        </p:nvPicPr>
        <p:blipFill>
          <a:blip r:embed="rId9">
            <a:alphaModFix/>
          </a:blip>
          <a:stretch>
            <a:fillRect/>
          </a:stretch>
        </p:blipFill>
        <p:spPr>
          <a:xfrm>
            <a:off x="5748763" y="6810362"/>
            <a:ext cx="1610776" cy="1199100"/>
          </a:xfrm>
          <a:prstGeom prst="rect">
            <a:avLst/>
          </a:prstGeom>
          <a:noFill/>
          <a:ln>
            <a:noFill/>
          </a:ln>
        </p:spPr>
      </p:pic>
      <p:sp>
        <p:nvSpPr>
          <p:cNvPr id="283" name="Google Shape;283;p19"/>
          <p:cNvSpPr txBox="1"/>
          <p:nvPr/>
        </p:nvSpPr>
        <p:spPr>
          <a:xfrm>
            <a:off x="1356525" y="6294275"/>
            <a:ext cx="6233100" cy="614100"/>
          </a:xfrm>
          <a:prstGeom prst="rect">
            <a:avLst/>
          </a:prstGeom>
          <a:noFill/>
          <a:ln>
            <a:noFill/>
          </a:ln>
        </p:spPr>
        <p:txBody>
          <a:bodyPr anchorCtr="0" anchor="t" bIns="91425" lIns="91425" spcFirstLastPara="1" rIns="91425" wrap="square" tIns="91425">
            <a:noAutofit/>
          </a:bodyPr>
          <a:lstStyle/>
          <a:p>
            <a:pPr indent="-161925" lvl="0" marL="269999" rtl="0" algn="l">
              <a:lnSpc>
                <a:spcPct val="125000"/>
              </a:lnSpc>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Dynamic renogram</a:t>
            </a:r>
            <a:r>
              <a:rPr b="1" baseline="30000" lang="en-GB" sz="1200">
                <a:solidFill>
                  <a:schemeClr val="dk1"/>
                </a:solidFill>
                <a:latin typeface="Mada"/>
                <a:ea typeface="Mada"/>
                <a:cs typeface="Mada"/>
                <a:sym typeface="Mada"/>
              </a:rPr>
              <a:t>2</a:t>
            </a:r>
            <a:r>
              <a:rPr b="1" lang="en-GB" sz="1200">
                <a:solidFill>
                  <a:schemeClr val="dk1"/>
                </a:solidFill>
                <a:latin typeface="Mada"/>
                <a:ea typeface="Mada"/>
                <a:cs typeface="Mada"/>
                <a:sym typeface="Mada"/>
              </a:rPr>
              <a:t> </a:t>
            </a:r>
            <a:r>
              <a:rPr lang="en-GB" sz="1200">
                <a:solidFill>
                  <a:srgbClr val="6AA84F"/>
                </a:solidFill>
                <a:latin typeface="Mada"/>
                <a:ea typeface="Mada"/>
                <a:cs typeface="Mada"/>
                <a:sym typeface="Mada"/>
              </a:rPr>
              <a:t>used for conformation and to rule out obstruction as a cause for hydronephrosis. It shows:</a:t>
            </a:r>
            <a:endParaRPr sz="1000">
              <a:solidFill>
                <a:srgbClr val="6AA84F"/>
              </a:solidFill>
              <a:latin typeface="Mada"/>
              <a:ea typeface="Mada"/>
              <a:cs typeface="Mada"/>
              <a:sym typeface="Mada"/>
            </a:endParaRPr>
          </a:p>
        </p:txBody>
      </p:sp>
      <p:sp>
        <p:nvSpPr>
          <p:cNvPr id="284" name="Google Shape;284;p19"/>
          <p:cNvSpPr txBox="1"/>
          <p:nvPr/>
        </p:nvSpPr>
        <p:spPr>
          <a:xfrm>
            <a:off x="1356525" y="4383425"/>
            <a:ext cx="5723100" cy="1026000"/>
          </a:xfrm>
          <a:prstGeom prst="rect">
            <a:avLst/>
          </a:prstGeom>
          <a:noFill/>
          <a:ln>
            <a:noFill/>
          </a:ln>
        </p:spPr>
        <p:txBody>
          <a:bodyPr anchorCtr="0" anchor="t" bIns="91425" lIns="91425" spcFirstLastPara="1" rIns="91425" wrap="square" tIns="91425">
            <a:noAutofit/>
          </a:bodyPr>
          <a:lstStyle/>
          <a:p>
            <a:pPr indent="-161925" lvl="0" marL="269999" rtl="0" algn="l">
              <a:lnSpc>
                <a:spcPct val="125000"/>
              </a:lnSpc>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First investigation</a:t>
            </a:r>
            <a:r>
              <a:rPr baseline="30000" lang="en-GB" sz="1200">
                <a:solidFill>
                  <a:srgbClr val="6AA84F"/>
                </a:solidFill>
                <a:latin typeface="Mada"/>
                <a:ea typeface="Mada"/>
                <a:cs typeface="Mada"/>
                <a:sym typeface="Mada"/>
              </a:rPr>
              <a:t>1</a:t>
            </a:r>
            <a:r>
              <a:rPr lang="en-GB" sz="1200">
                <a:solidFill>
                  <a:srgbClr val="6AA84F"/>
                </a:solidFill>
                <a:latin typeface="Mada"/>
                <a:ea typeface="Mada"/>
                <a:cs typeface="Mada"/>
                <a:sym typeface="Mada"/>
              </a:rPr>
              <a:t> is US and shows </a:t>
            </a:r>
            <a:r>
              <a:rPr lang="en-GB" sz="1200">
                <a:solidFill>
                  <a:srgbClr val="6AA84F"/>
                </a:solidFill>
                <a:latin typeface="Mada"/>
                <a:ea typeface="Mada"/>
                <a:cs typeface="Mada"/>
                <a:sym typeface="Mada"/>
              </a:rPr>
              <a:t>Mickey</a:t>
            </a:r>
            <a:r>
              <a:rPr lang="en-GB" sz="1200">
                <a:solidFill>
                  <a:srgbClr val="6AA84F"/>
                </a:solidFill>
                <a:latin typeface="Mada"/>
                <a:ea typeface="Mada"/>
                <a:cs typeface="Mada"/>
                <a:sym typeface="Mada"/>
              </a:rPr>
              <a:t> Mouse sign:</a:t>
            </a:r>
            <a:endParaRPr sz="900">
              <a:solidFill>
                <a:srgbClr val="6AA84F"/>
              </a:solidFill>
              <a:latin typeface="Mada"/>
              <a:ea typeface="Mada"/>
              <a:cs typeface="Mada"/>
              <a:sym typeface="Mada"/>
            </a:endParaRPr>
          </a:p>
          <a:p>
            <a:pPr indent="-161925" lvl="0" marL="450000" rtl="0" algn="l">
              <a:lnSpc>
                <a:spcPct val="125000"/>
              </a:lnSpc>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D</a:t>
            </a:r>
            <a:r>
              <a:rPr lang="en-GB" sz="1200">
                <a:solidFill>
                  <a:srgbClr val="6AA84F"/>
                </a:solidFill>
                <a:latin typeface="Mada"/>
                <a:ea typeface="Mada"/>
                <a:cs typeface="Mada"/>
                <a:sym typeface="Mada"/>
              </a:rPr>
              <a:t>ilated renal pelvis</a:t>
            </a:r>
            <a:endParaRPr sz="1200">
              <a:solidFill>
                <a:srgbClr val="6AA84F"/>
              </a:solidFill>
              <a:latin typeface="Mada"/>
              <a:ea typeface="Mada"/>
              <a:cs typeface="Mada"/>
              <a:sym typeface="Mada"/>
            </a:endParaRPr>
          </a:p>
          <a:p>
            <a:pPr indent="-161925" lvl="0" marL="450000" rtl="0" algn="l">
              <a:lnSpc>
                <a:spcPct val="125000"/>
              </a:lnSpc>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Dilated major and minor calyces</a:t>
            </a:r>
            <a:endParaRPr sz="1200">
              <a:solidFill>
                <a:srgbClr val="6AA84F"/>
              </a:solidFill>
              <a:latin typeface="Mada"/>
              <a:ea typeface="Mada"/>
              <a:cs typeface="Mada"/>
              <a:sym typeface="Mada"/>
            </a:endParaRPr>
          </a:p>
          <a:p>
            <a:pPr indent="-161925" lvl="0" marL="450000" rtl="0" algn="l">
              <a:lnSpc>
                <a:spcPct val="125000"/>
              </a:lnSpc>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The dilatation and </a:t>
            </a:r>
            <a:r>
              <a:rPr lang="en-GB" sz="1200">
                <a:solidFill>
                  <a:srgbClr val="6AA84F"/>
                </a:solidFill>
                <a:latin typeface="Mada"/>
                <a:ea typeface="Mada"/>
                <a:cs typeface="Mada"/>
                <a:sym typeface="Mada"/>
              </a:rPr>
              <a:t>distribution of urine are</a:t>
            </a:r>
            <a:r>
              <a:rPr lang="en-GB" sz="1200">
                <a:solidFill>
                  <a:srgbClr val="6AA84F"/>
                </a:solidFill>
                <a:latin typeface="Mada"/>
                <a:ea typeface="Mada"/>
                <a:cs typeface="Mada"/>
                <a:sym typeface="Mada"/>
              </a:rPr>
              <a:t> organized unlike in (MCDK)</a:t>
            </a:r>
            <a:endParaRPr sz="1200">
              <a:solidFill>
                <a:srgbClr val="6AA84F"/>
              </a:solidFill>
              <a:latin typeface="Mada"/>
              <a:ea typeface="Mada"/>
              <a:cs typeface="Mada"/>
              <a:sym typeface="Mada"/>
            </a:endParaRPr>
          </a:p>
        </p:txBody>
      </p:sp>
      <p:sp>
        <p:nvSpPr>
          <p:cNvPr id="285" name="Google Shape;285;p19"/>
          <p:cNvSpPr txBox="1"/>
          <p:nvPr/>
        </p:nvSpPr>
        <p:spPr>
          <a:xfrm>
            <a:off x="2656850" y="5415275"/>
            <a:ext cx="1610700" cy="8571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lang="en-GB" sz="1000">
                <a:solidFill>
                  <a:srgbClr val="6AA84F"/>
                </a:solidFill>
                <a:latin typeface="Mada"/>
                <a:ea typeface="Mada"/>
                <a:cs typeface="Mada"/>
                <a:sym typeface="Mada"/>
              </a:rPr>
              <a:t>Ultrasound image showing </a:t>
            </a:r>
            <a:r>
              <a:rPr lang="en-GB" sz="1000">
                <a:solidFill>
                  <a:srgbClr val="CC0000"/>
                </a:solidFill>
                <a:latin typeface="Mada"/>
                <a:ea typeface="Mada"/>
                <a:cs typeface="Mada"/>
                <a:sym typeface="Mada"/>
              </a:rPr>
              <a:t>only hydronephrosis</a:t>
            </a:r>
            <a:r>
              <a:rPr lang="en-GB" sz="1000">
                <a:solidFill>
                  <a:srgbClr val="6AA84F"/>
                </a:solidFill>
                <a:latin typeface="Mada"/>
                <a:ea typeface="Mada"/>
                <a:cs typeface="Mada"/>
                <a:sym typeface="Mada"/>
              </a:rPr>
              <a:t> (urine inside the kidney </a:t>
            </a:r>
            <a:r>
              <a:rPr lang="en-GB" sz="1000">
                <a:solidFill>
                  <a:srgbClr val="6AA84F"/>
                </a:solidFill>
                <a:latin typeface="Mada"/>
                <a:ea typeface="Mada"/>
                <a:cs typeface="Mada"/>
                <a:sym typeface="Mada"/>
              </a:rPr>
              <a:t>appears black</a:t>
            </a:r>
            <a:r>
              <a:rPr lang="en-GB" sz="1000">
                <a:solidFill>
                  <a:srgbClr val="6AA84F"/>
                </a:solidFill>
                <a:latin typeface="Mada"/>
                <a:ea typeface="Mada"/>
                <a:cs typeface="Mada"/>
                <a:sym typeface="Mada"/>
              </a:rPr>
              <a:t>)</a:t>
            </a:r>
            <a:endParaRPr sz="1000">
              <a:solidFill>
                <a:srgbClr val="6AA84F"/>
              </a:solidFill>
              <a:latin typeface="Mada"/>
              <a:ea typeface="Mada"/>
              <a:cs typeface="Mada"/>
              <a:sym typeface="Mada"/>
            </a:endParaRPr>
          </a:p>
          <a:p>
            <a:pPr indent="0" lvl="0" marL="0" rtl="0" algn="l">
              <a:lnSpc>
                <a:spcPct val="125000"/>
              </a:lnSpc>
              <a:spcBef>
                <a:spcPts val="0"/>
              </a:spcBef>
              <a:spcAft>
                <a:spcPts val="0"/>
              </a:spcAft>
              <a:buNone/>
            </a:pPr>
            <a:r>
              <a:t/>
            </a:r>
            <a:endParaRPr sz="1000">
              <a:solidFill>
                <a:srgbClr val="6AA84F"/>
              </a:solidFill>
              <a:latin typeface="Mada"/>
              <a:ea typeface="Mada"/>
              <a:cs typeface="Mada"/>
              <a:sym typeface="Mada"/>
            </a:endParaRPr>
          </a:p>
        </p:txBody>
      </p:sp>
      <p:cxnSp>
        <p:nvCxnSpPr>
          <p:cNvPr id="286" name="Google Shape;286;p19"/>
          <p:cNvCxnSpPr/>
          <p:nvPr/>
        </p:nvCxnSpPr>
        <p:spPr>
          <a:xfrm>
            <a:off x="2274424" y="5948540"/>
            <a:ext cx="162600" cy="172200"/>
          </a:xfrm>
          <a:prstGeom prst="straightConnector1">
            <a:avLst/>
          </a:prstGeom>
          <a:noFill/>
          <a:ln cap="flat" cmpd="sng" w="19050">
            <a:solidFill>
              <a:srgbClr val="6AA84F"/>
            </a:solidFill>
            <a:prstDash val="solid"/>
            <a:round/>
            <a:headEnd len="med" w="med" type="triangle"/>
            <a:tailEnd len="med" w="med" type="none"/>
          </a:ln>
        </p:spPr>
      </p:cxnSp>
      <p:sp>
        <p:nvSpPr>
          <p:cNvPr id="287" name="Google Shape;287;p19"/>
          <p:cNvSpPr txBox="1"/>
          <p:nvPr/>
        </p:nvSpPr>
        <p:spPr>
          <a:xfrm>
            <a:off x="5464388" y="5504336"/>
            <a:ext cx="1563600" cy="7269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lang="en-GB" sz="1000">
                <a:solidFill>
                  <a:srgbClr val="6AA84F"/>
                </a:solidFill>
                <a:latin typeface="Mada"/>
                <a:ea typeface="Mada"/>
                <a:cs typeface="Mada"/>
                <a:sym typeface="Mada"/>
              </a:rPr>
              <a:t>Here longitudinally we see t</a:t>
            </a:r>
            <a:r>
              <a:rPr lang="en-GB" sz="1000">
                <a:solidFill>
                  <a:srgbClr val="6AA84F"/>
                </a:solidFill>
                <a:latin typeface="Mada"/>
                <a:ea typeface="Mada"/>
                <a:cs typeface="Mada"/>
                <a:sym typeface="Mada"/>
              </a:rPr>
              <a:t>hinning of the renal parenchyma</a:t>
            </a:r>
            <a:endParaRPr sz="1000"/>
          </a:p>
        </p:txBody>
      </p:sp>
      <p:sp>
        <p:nvSpPr>
          <p:cNvPr id="288" name="Google Shape;288;p19"/>
          <p:cNvSpPr/>
          <p:nvPr/>
        </p:nvSpPr>
        <p:spPr>
          <a:xfrm>
            <a:off x="4615833" y="5502583"/>
            <a:ext cx="857100" cy="7917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89" name="Google Shape;289;p19"/>
          <p:cNvCxnSpPr/>
          <p:nvPr/>
        </p:nvCxnSpPr>
        <p:spPr>
          <a:xfrm>
            <a:off x="1306369" y="8296161"/>
            <a:ext cx="7500" cy="1641600"/>
          </a:xfrm>
          <a:prstGeom prst="straightConnector1">
            <a:avLst/>
          </a:prstGeom>
          <a:noFill/>
          <a:ln cap="flat" cmpd="sng" w="28575">
            <a:solidFill>
              <a:srgbClr val="83C5BE"/>
            </a:solidFill>
            <a:prstDash val="solid"/>
            <a:round/>
            <a:headEnd len="med" w="med" type="oval"/>
            <a:tailEnd len="med" w="med" type="oval"/>
          </a:ln>
        </p:spPr>
      </p:cxnSp>
      <p:sp>
        <p:nvSpPr>
          <p:cNvPr id="290" name="Google Shape;290;p19"/>
          <p:cNvSpPr txBox="1"/>
          <p:nvPr/>
        </p:nvSpPr>
        <p:spPr>
          <a:xfrm>
            <a:off x="1382152" y="8167568"/>
            <a:ext cx="4158900" cy="1971900"/>
          </a:xfrm>
          <a:prstGeom prst="rect">
            <a:avLst/>
          </a:prstGeom>
          <a:noFill/>
          <a:ln>
            <a:noFill/>
          </a:ln>
        </p:spPr>
        <p:txBody>
          <a:bodyPr anchorCtr="0" anchor="t" bIns="91425" lIns="91425" spcFirstLastPara="1" rIns="91425" wrap="square" tIns="91425">
            <a:noAutofit/>
          </a:bodyPr>
          <a:lstStyle/>
          <a:p>
            <a:pPr indent="-161925" lvl="0" marL="269999" rtl="0" algn="l">
              <a:lnSpc>
                <a:spcPct val="125000"/>
              </a:lnSpc>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Observation: </a:t>
            </a:r>
            <a:r>
              <a:rPr lang="en-GB" sz="1200">
                <a:solidFill>
                  <a:srgbClr val="6AA84F"/>
                </a:solidFill>
                <a:latin typeface="Mada"/>
                <a:ea typeface="Mada"/>
                <a:cs typeface="Mada"/>
                <a:sym typeface="Mada"/>
              </a:rPr>
              <a:t>We wait first and observe there may be</a:t>
            </a:r>
            <a:r>
              <a:rPr lang="en-GB" sz="1200">
                <a:solidFill>
                  <a:schemeClr val="dk1"/>
                </a:solidFill>
                <a:latin typeface="Mada"/>
                <a:ea typeface="Mada"/>
                <a:cs typeface="Mada"/>
                <a:sym typeface="Mada"/>
              </a:rPr>
              <a:t> spontaneous </a:t>
            </a:r>
            <a:r>
              <a:rPr lang="en-GB" sz="1200">
                <a:latin typeface="Mada"/>
                <a:ea typeface="Mada"/>
                <a:cs typeface="Mada"/>
                <a:sym typeface="Mada"/>
              </a:rPr>
              <a:t>resolution</a:t>
            </a:r>
            <a:r>
              <a:rPr lang="en-GB" sz="1200">
                <a:solidFill>
                  <a:srgbClr val="6AA84F"/>
                </a:solidFill>
                <a:latin typeface="Mada"/>
                <a:ea typeface="Mada"/>
                <a:cs typeface="Mada"/>
                <a:sym typeface="Mada"/>
              </a:rPr>
              <a:t> of the </a:t>
            </a:r>
            <a:r>
              <a:rPr lang="en-GB" sz="1200">
                <a:solidFill>
                  <a:srgbClr val="6AA84F"/>
                </a:solidFill>
                <a:latin typeface="Mada"/>
                <a:ea typeface="Mada"/>
                <a:cs typeface="Mada"/>
                <a:sym typeface="Mada"/>
              </a:rPr>
              <a:t>hydronephrosis</a:t>
            </a:r>
            <a:endParaRPr sz="1200">
              <a:solidFill>
                <a:srgbClr val="6AA84F"/>
              </a:solidFill>
              <a:latin typeface="Mada"/>
              <a:ea typeface="Mada"/>
              <a:cs typeface="Mada"/>
              <a:sym typeface="Mada"/>
            </a:endParaRPr>
          </a:p>
          <a:p>
            <a:pPr indent="-161925" lvl="0" marL="269999" rtl="0" algn="l">
              <a:lnSpc>
                <a:spcPct val="125000"/>
              </a:lnSpc>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Surgical</a:t>
            </a:r>
            <a:r>
              <a:rPr b="1" lang="en-GB" sz="1200">
                <a:solidFill>
                  <a:schemeClr val="dk1"/>
                </a:solidFill>
                <a:latin typeface="Mada"/>
                <a:ea typeface="Mada"/>
                <a:cs typeface="Mada"/>
                <a:sym typeface="Mada"/>
              </a:rPr>
              <a:t> intervention:</a:t>
            </a:r>
            <a:endParaRPr sz="900">
              <a:solidFill>
                <a:srgbClr val="6AA84F"/>
              </a:solidFill>
              <a:latin typeface="Mada"/>
              <a:ea typeface="Mada"/>
              <a:cs typeface="Mada"/>
              <a:sym typeface="Mada"/>
            </a:endParaRPr>
          </a:p>
          <a:p>
            <a:pPr indent="-161925" lvl="0" marL="450000" rtl="0" algn="l">
              <a:lnSpc>
                <a:spcPct val="125000"/>
              </a:lnSpc>
              <a:spcBef>
                <a:spcPts val="0"/>
              </a:spcBef>
              <a:spcAft>
                <a:spcPts val="0"/>
              </a:spcAft>
              <a:buClr>
                <a:schemeClr val="dk1"/>
              </a:buClr>
              <a:buSzPts val="1200"/>
              <a:buFont typeface="Mada"/>
              <a:buAutoNum type="arabicPeriod"/>
            </a:pPr>
            <a:r>
              <a:rPr lang="en-GB" sz="1200">
                <a:solidFill>
                  <a:schemeClr val="dk1"/>
                </a:solidFill>
                <a:latin typeface="Mada"/>
                <a:ea typeface="Mada"/>
                <a:cs typeface="Mada"/>
                <a:sym typeface="Mada"/>
              </a:rPr>
              <a:t>Worsening hydronephrosis</a:t>
            </a:r>
            <a:endParaRPr sz="1200">
              <a:solidFill>
                <a:schemeClr val="dk1"/>
              </a:solidFill>
              <a:latin typeface="Mada"/>
              <a:ea typeface="Mada"/>
              <a:cs typeface="Mada"/>
              <a:sym typeface="Mada"/>
            </a:endParaRPr>
          </a:p>
          <a:p>
            <a:pPr indent="-161925" lvl="0" marL="450000" rtl="0" algn="l">
              <a:lnSpc>
                <a:spcPct val="125000"/>
              </a:lnSpc>
              <a:spcBef>
                <a:spcPts val="0"/>
              </a:spcBef>
              <a:spcAft>
                <a:spcPts val="0"/>
              </a:spcAft>
              <a:buClr>
                <a:schemeClr val="dk1"/>
              </a:buClr>
              <a:buSzPts val="1200"/>
              <a:buFont typeface="Mada"/>
              <a:buAutoNum type="arabicPeriod"/>
            </a:pPr>
            <a:r>
              <a:rPr lang="en-GB" sz="1200">
                <a:solidFill>
                  <a:schemeClr val="dk1"/>
                </a:solidFill>
                <a:latin typeface="Mada"/>
                <a:ea typeface="Mada"/>
                <a:cs typeface="Mada"/>
                <a:sym typeface="Mada"/>
              </a:rPr>
              <a:t>Renal function: </a:t>
            </a:r>
            <a:r>
              <a:rPr lang="en-GB" sz="1000">
                <a:solidFill>
                  <a:srgbClr val="6AA84F"/>
                </a:solidFill>
                <a:latin typeface="Mada"/>
                <a:ea typeface="Mada"/>
                <a:cs typeface="Mada"/>
                <a:sym typeface="Mada"/>
              </a:rPr>
              <a:t>in dynamic studies if one kidney functions </a:t>
            </a:r>
            <a:r>
              <a:rPr lang="en-GB" sz="1000">
                <a:latin typeface="Mada"/>
                <a:ea typeface="Mada"/>
                <a:cs typeface="Mada"/>
                <a:sym typeface="Mada"/>
              </a:rPr>
              <a:t>less than 40%</a:t>
            </a:r>
            <a:r>
              <a:rPr lang="en-GB" sz="1000">
                <a:solidFill>
                  <a:srgbClr val="6AA84F"/>
                </a:solidFill>
                <a:latin typeface="Mada"/>
                <a:ea typeface="Mada"/>
                <a:cs typeface="Mada"/>
                <a:sym typeface="Mada"/>
              </a:rPr>
              <a:t> or </a:t>
            </a:r>
            <a:r>
              <a:rPr lang="en-GB" sz="1000">
                <a:latin typeface="Mada"/>
                <a:ea typeface="Mada"/>
                <a:cs typeface="Mada"/>
                <a:sym typeface="Mada"/>
              </a:rPr>
              <a:t>deteriorating more than 10%</a:t>
            </a:r>
            <a:r>
              <a:rPr lang="en-GB" sz="1000">
                <a:solidFill>
                  <a:srgbClr val="6AA84F"/>
                </a:solidFill>
                <a:latin typeface="Mada"/>
                <a:ea typeface="Mada"/>
                <a:cs typeface="Mada"/>
                <a:sym typeface="Mada"/>
              </a:rPr>
              <a:t> after follow up. </a:t>
            </a:r>
            <a:endParaRPr sz="1000">
              <a:solidFill>
                <a:srgbClr val="6AA84F"/>
              </a:solidFill>
              <a:latin typeface="Mada"/>
              <a:ea typeface="Mada"/>
              <a:cs typeface="Mada"/>
              <a:sym typeface="Mada"/>
            </a:endParaRPr>
          </a:p>
          <a:p>
            <a:pPr indent="-161925" lvl="0" marL="450000" rtl="0" algn="l">
              <a:lnSpc>
                <a:spcPct val="125000"/>
              </a:lnSpc>
              <a:spcBef>
                <a:spcPts val="0"/>
              </a:spcBef>
              <a:spcAft>
                <a:spcPts val="0"/>
              </a:spcAft>
              <a:buClr>
                <a:schemeClr val="dk1"/>
              </a:buClr>
              <a:buSzPts val="1200"/>
              <a:buFont typeface="Mada"/>
              <a:buAutoNum type="arabicPeriod"/>
            </a:pPr>
            <a:r>
              <a:rPr lang="en-GB" sz="1200">
                <a:solidFill>
                  <a:schemeClr val="dk1"/>
                </a:solidFill>
                <a:latin typeface="Mada"/>
                <a:ea typeface="Mada"/>
                <a:cs typeface="Mada"/>
                <a:sym typeface="Mada"/>
              </a:rPr>
              <a:t>Pyelonephritis: </a:t>
            </a:r>
            <a:r>
              <a:rPr lang="en-GB" sz="1000">
                <a:solidFill>
                  <a:srgbClr val="6AA84F"/>
                </a:solidFill>
                <a:latin typeface="Mada"/>
                <a:ea typeface="Mada"/>
                <a:cs typeface="Mada"/>
                <a:sym typeface="Mada"/>
              </a:rPr>
              <a:t>On top of the pre-existing hydronephrosis</a:t>
            </a:r>
            <a:endParaRPr sz="1000">
              <a:solidFill>
                <a:srgbClr val="6AA84F"/>
              </a:solidFill>
              <a:latin typeface="Mada"/>
              <a:ea typeface="Mada"/>
              <a:cs typeface="Mada"/>
              <a:sym typeface="Mada"/>
            </a:endParaRPr>
          </a:p>
          <a:p>
            <a:pPr indent="-161925" lvl="0" marL="450000" rtl="0" algn="l">
              <a:lnSpc>
                <a:spcPct val="125000"/>
              </a:lnSpc>
              <a:spcBef>
                <a:spcPts val="0"/>
              </a:spcBef>
              <a:spcAft>
                <a:spcPts val="0"/>
              </a:spcAft>
              <a:buClr>
                <a:schemeClr val="dk1"/>
              </a:buClr>
              <a:buSzPts val="1200"/>
              <a:buFont typeface="Mada"/>
              <a:buAutoNum type="arabicPeriod"/>
            </a:pPr>
            <a:r>
              <a:rPr lang="en-GB" sz="1200">
                <a:solidFill>
                  <a:schemeClr val="dk1"/>
                </a:solidFill>
                <a:latin typeface="Mada"/>
                <a:ea typeface="Mada"/>
                <a:cs typeface="Mada"/>
                <a:sym typeface="Mada"/>
              </a:rPr>
              <a:t>Stone formation</a:t>
            </a:r>
            <a:endParaRPr sz="1200">
              <a:solidFill>
                <a:schemeClr val="dk1"/>
              </a:solidFill>
              <a:latin typeface="Mada"/>
              <a:ea typeface="Mada"/>
              <a:cs typeface="Mada"/>
              <a:sym typeface="Mada"/>
            </a:endParaRPr>
          </a:p>
        </p:txBody>
      </p:sp>
      <p:pic>
        <p:nvPicPr>
          <p:cNvPr id="291" name="Google Shape;291;p19"/>
          <p:cNvPicPr preferRelativeResize="0"/>
          <p:nvPr/>
        </p:nvPicPr>
        <p:blipFill>
          <a:blip r:embed="rId10">
            <a:alphaModFix/>
          </a:blip>
          <a:stretch>
            <a:fillRect/>
          </a:stretch>
        </p:blipFill>
        <p:spPr>
          <a:xfrm>
            <a:off x="5748775" y="8192684"/>
            <a:ext cx="1502924" cy="857175"/>
          </a:xfrm>
          <a:prstGeom prst="rect">
            <a:avLst/>
          </a:prstGeom>
          <a:noFill/>
          <a:ln>
            <a:noFill/>
          </a:ln>
        </p:spPr>
      </p:pic>
      <p:sp>
        <p:nvSpPr>
          <p:cNvPr id="292" name="Google Shape;292;p19"/>
          <p:cNvSpPr txBox="1"/>
          <p:nvPr/>
        </p:nvSpPr>
        <p:spPr>
          <a:xfrm>
            <a:off x="5515338" y="8940027"/>
            <a:ext cx="1969800" cy="1091100"/>
          </a:xfrm>
          <a:prstGeom prst="rect">
            <a:avLst/>
          </a:prstGeom>
          <a:noFill/>
          <a:ln>
            <a:noFill/>
          </a:ln>
        </p:spPr>
        <p:txBody>
          <a:bodyPr anchorCtr="0" anchor="t" bIns="91425" lIns="91425" spcFirstLastPara="1" rIns="91425" wrap="square" tIns="91425">
            <a:noAutofit/>
          </a:bodyPr>
          <a:lstStyle/>
          <a:p>
            <a:pPr indent="0" lvl="0" marL="0" rtl="0" algn="ctr">
              <a:lnSpc>
                <a:spcPct val="125000"/>
              </a:lnSpc>
              <a:spcBef>
                <a:spcPts val="0"/>
              </a:spcBef>
              <a:spcAft>
                <a:spcPts val="0"/>
              </a:spcAft>
              <a:buNone/>
            </a:pPr>
            <a:r>
              <a:rPr b="1" lang="en-GB" sz="1000">
                <a:solidFill>
                  <a:srgbClr val="CC0000"/>
                </a:solidFill>
                <a:latin typeface="Mada"/>
                <a:ea typeface="Mada"/>
                <a:cs typeface="Mada"/>
                <a:sym typeface="Mada"/>
              </a:rPr>
              <a:t>Dismembered </a:t>
            </a:r>
            <a:r>
              <a:rPr b="1" lang="en-GB" sz="1000">
                <a:solidFill>
                  <a:srgbClr val="CC0000"/>
                </a:solidFill>
                <a:latin typeface="Mada"/>
                <a:ea typeface="Mada"/>
                <a:cs typeface="Mada"/>
                <a:sym typeface="Mada"/>
              </a:rPr>
              <a:t>Pyeloplasty</a:t>
            </a:r>
            <a:endParaRPr b="1" sz="1000">
              <a:solidFill>
                <a:srgbClr val="CC0000"/>
              </a:solidFill>
              <a:latin typeface="Mada"/>
              <a:ea typeface="Mada"/>
              <a:cs typeface="Mada"/>
              <a:sym typeface="Mada"/>
            </a:endParaRPr>
          </a:p>
          <a:p>
            <a:pPr indent="0" lvl="0" marL="0" rtl="0" algn="ctr">
              <a:lnSpc>
                <a:spcPct val="125000"/>
              </a:lnSpc>
              <a:spcBef>
                <a:spcPts val="0"/>
              </a:spcBef>
              <a:spcAft>
                <a:spcPts val="0"/>
              </a:spcAft>
              <a:buNone/>
            </a:pPr>
            <a:r>
              <a:rPr lang="en-GB" sz="800">
                <a:solidFill>
                  <a:srgbClr val="6AA84F"/>
                </a:solidFill>
                <a:latin typeface="Mada"/>
                <a:ea typeface="Mada"/>
                <a:cs typeface="Mada"/>
                <a:sym typeface="Mada"/>
              </a:rPr>
              <a:t>we cut the area of narrowing and reattach the ureter, there are a lot of techniques that can be used, but this is the most common one used</a:t>
            </a:r>
            <a:endParaRPr b="1" sz="800">
              <a:solidFill>
                <a:schemeClr val="dk1"/>
              </a:solidFill>
              <a:latin typeface="Mada"/>
              <a:ea typeface="Mada"/>
              <a:cs typeface="Mada"/>
              <a:sym typeface="Mada"/>
            </a:endParaRPr>
          </a:p>
        </p:txBody>
      </p:sp>
      <p:sp>
        <p:nvSpPr>
          <p:cNvPr id="293" name="Google Shape;293;p19"/>
          <p:cNvSpPr txBox="1"/>
          <p:nvPr/>
        </p:nvSpPr>
        <p:spPr>
          <a:xfrm>
            <a:off x="1017375" y="6722363"/>
            <a:ext cx="4731300" cy="1641600"/>
          </a:xfrm>
          <a:prstGeom prst="rect">
            <a:avLst/>
          </a:prstGeom>
          <a:noFill/>
          <a:ln>
            <a:noFill/>
          </a:ln>
        </p:spPr>
        <p:txBody>
          <a:bodyPr anchorCtr="0" anchor="t" bIns="91425" lIns="91425" spcFirstLastPara="1" rIns="91425" wrap="square" tIns="91425">
            <a:noAutofit/>
          </a:bodyPr>
          <a:lstStyle/>
          <a:p>
            <a:pPr indent="-161925" lvl="0" marL="727199" rtl="0" algn="l">
              <a:lnSpc>
                <a:spcPct val="12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Washout curve </a:t>
            </a:r>
            <a:r>
              <a:rPr lang="en-GB" sz="1000">
                <a:solidFill>
                  <a:srgbClr val="6AA84F"/>
                </a:solidFill>
                <a:latin typeface="Mada"/>
                <a:ea typeface="Mada"/>
                <a:cs typeface="Mada"/>
                <a:sym typeface="Mada"/>
              </a:rPr>
              <a:t>the right kidney curve reaches the top and then drop immediately means there is excretion and draining. The left doesn’t drop so there is an obstruction</a:t>
            </a:r>
            <a:endParaRPr sz="1200">
              <a:solidFill>
                <a:srgbClr val="6AA84F"/>
              </a:solidFill>
              <a:latin typeface="Mada"/>
              <a:ea typeface="Mada"/>
              <a:cs typeface="Mada"/>
              <a:sym typeface="Mada"/>
            </a:endParaRPr>
          </a:p>
          <a:p>
            <a:pPr indent="-161925" lvl="0" marL="727199" rtl="0" algn="l">
              <a:lnSpc>
                <a:spcPct val="12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Function</a:t>
            </a:r>
            <a:r>
              <a:rPr lang="en-GB" sz="1200">
                <a:solidFill>
                  <a:schemeClr val="dk1"/>
                </a:solidFill>
                <a:latin typeface="Mada"/>
                <a:ea typeface="Mada"/>
                <a:cs typeface="Mada"/>
                <a:sym typeface="Mada"/>
              </a:rPr>
              <a:t>: </a:t>
            </a:r>
            <a:r>
              <a:rPr lang="en-GB" sz="1000">
                <a:solidFill>
                  <a:srgbClr val="6AA84F"/>
                </a:solidFill>
                <a:latin typeface="Mada"/>
                <a:ea typeface="Mada"/>
                <a:cs typeface="Mada"/>
                <a:sym typeface="Mada"/>
              </a:rPr>
              <a:t>we measure the uptake of isotopes by the kidneys, the summation of both kidneys uptake should be 100% (e.g if it is 30% for 1 kidney then it'll be 70% for the other). </a:t>
            </a:r>
            <a:r>
              <a:rPr lang="en-GB" sz="1000">
                <a:solidFill>
                  <a:srgbClr val="6AA84F"/>
                </a:solidFill>
                <a:latin typeface="Mada"/>
                <a:ea typeface="Mada"/>
                <a:cs typeface="Mada"/>
                <a:sym typeface="Mada"/>
              </a:rPr>
              <a:t>Normally each kidney takes 50%</a:t>
            </a:r>
            <a:endParaRPr/>
          </a:p>
        </p:txBody>
      </p:sp>
      <p:sp>
        <p:nvSpPr>
          <p:cNvPr id="294" name="Google Shape;294;p19"/>
          <p:cNvSpPr/>
          <p:nvPr/>
        </p:nvSpPr>
        <p:spPr>
          <a:xfrm>
            <a:off x="74475" y="10139475"/>
            <a:ext cx="7440600" cy="4764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152400" lvl="0" marL="179999" rtl="0" algn="l">
              <a:spcBef>
                <a:spcPts val="0"/>
              </a:spcBef>
              <a:spcAft>
                <a:spcPts val="0"/>
              </a:spcAft>
              <a:buClr>
                <a:srgbClr val="999999"/>
              </a:buClr>
              <a:buSzPts val="900"/>
              <a:buFont typeface="Mada"/>
              <a:buAutoNum type="arabicPeriod"/>
            </a:pPr>
            <a:r>
              <a:rPr lang="en-GB" sz="900">
                <a:solidFill>
                  <a:srgbClr val="999999"/>
                </a:solidFill>
                <a:latin typeface="Mada"/>
                <a:ea typeface="Mada"/>
                <a:cs typeface="Mada"/>
                <a:sym typeface="Mada"/>
              </a:rPr>
              <a:t>When </a:t>
            </a:r>
            <a:r>
              <a:rPr lang="en-GB" sz="900">
                <a:solidFill>
                  <a:srgbClr val="999999"/>
                </a:solidFill>
                <a:latin typeface="Mada"/>
                <a:ea typeface="Mada"/>
                <a:cs typeface="Mada"/>
                <a:sym typeface="Mada"/>
              </a:rPr>
              <a:t>hydronephrosis observed the next step is to rule out vesicoureteral reflux by MCUG since VUR is a more common cause of hydronephrosis than ureteric obstruction</a:t>
            </a:r>
            <a:endParaRPr sz="900">
              <a:solidFill>
                <a:srgbClr val="999999"/>
              </a:solidFill>
              <a:latin typeface="Mada"/>
              <a:ea typeface="Mada"/>
              <a:cs typeface="Mada"/>
              <a:sym typeface="Mada"/>
            </a:endParaRPr>
          </a:p>
          <a:p>
            <a:pPr indent="-152400" lvl="0" marL="179999" rtl="0" algn="l">
              <a:spcBef>
                <a:spcPts val="0"/>
              </a:spcBef>
              <a:spcAft>
                <a:spcPts val="0"/>
              </a:spcAft>
              <a:buClr>
                <a:srgbClr val="6AA84F"/>
              </a:buClr>
              <a:buSzPts val="900"/>
              <a:buFont typeface="Mada"/>
              <a:buAutoNum type="arabicPeriod"/>
            </a:pPr>
            <a:r>
              <a:rPr lang="en-GB" sz="900">
                <a:solidFill>
                  <a:srgbClr val="6AA84F"/>
                </a:solidFill>
                <a:latin typeface="Mada"/>
                <a:ea typeface="Mada"/>
                <a:cs typeface="Mada"/>
                <a:sym typeface="Mada"/>
              </a:rPr>
              <a:t>There are 2 studies DTPA and MAG-3 </a:t>
            </a:r>
            <a:r>
              <a:rPr lang="en-GB" sz="900">
                <a:solidFill>
                  <a:srgbClr val="999999"/>
                </a:solidFill>
                <a:latin typeface="Mada"/>
                <a:ea typeface="Mada"/>
                <a:cs typeface="Mada"/>
                <a:sym typeface="Mada"/>
              </a:rPr>
              <a:t>(isotope renography): </a:t>
            </a:r>
            <a:r>
              <a:rPr lang="en-GB" sz="900">
                <a:solidFill>
                  <a:srgbClr val="1C4588"/>
                </a:solidFill>
                <a:latin typeface="Mada"/>
                <a:ea typeface="Mada"/>
                <a:cs typeface="Mada"/>
                <a:sym typeface="Mada"/>
              </a:rPr>
              <a:t>determines whether</a:t>
            </a:r>
            <a:r>
              <a:rPr lang="en-GB" sz="900">
                <a:solidFill>
                  <a:srgbClr val="1C4588"/>
                </a:solidFill>
                <a:latin typeface="Mada"/>
                <a:ea typeface="Mada"/>
                <a:cs typeface="Mada"/>
                <a:sym typeface="Mada"/>
              </a:rPr>
              <a:t> the dilatation of the pelvis and calyces is truly obstructive in nature </a:t>
            </a:r>
            <a:endParaRPr sz="900">
              <a:solidFill>
                <a:srgbClr val="999999"/>
              </a:solidFill>
              <a:latin typeface="Mada"/>
              <a:ea typeface="Mada"/>
              <a:cs typeface="Mada"/>
              <a:sym typeface="Mad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20"/>
          <p:cNvSpPr/>
          <p:nvPr/>
        </p:nvSpPr>
        <p:spPr>
          <a:xfrm>
            <a:off x="181275" y="4757800"/>
            <a:ext cx="7149000" cy="2232300"/>
          </a:xfrm>
          <a:prstGeom prst="roundRect">
            <a:avLst>
              <a:gd fmla="val 22613"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t/>
            </a:r>
            <a:endParaRPr/>
          </a:p>
        </p:txBody>
      </p:sp>
      <p:pic>
        <p:nvPicPr>
          <p:cNvPr id="300" name="Google Shape;300;p20"/>
          <p:cNvPicPr preferRelativeResize="0"/>
          <p:nvPr/>
        </p:nvPicPr>
        <p:blipFill rotWithShape="1">
          <a:blip r:embed="rId3">
            <a:alphaModFix/>
          </a:blip>
          <a:srcRect b="0" l="0" r="0" t="566"/>
          <a:stretch/>
        </p:blipFill>
        <p:spPr>
          <a:xfrm>
            <a:off x="3424825" y="5125175"/>
            <a:ext cx="1387201" cy="1320817"/>
          </a:xfrm>
          <a:prstGeom prst="rect">
            <a:avLst/>
          </a:prstGeom>
          <a:noFill/>
          <a:ln>
            <a:noFill/>
          </a:ln>
        </p:spPr>
      </p:pic>
      <p:sp>
        <p:nvSpPr>
          <p:cNvPr id="301" name="Google Shape;301;p20"/>
          <p:cNvSpPr/>
          <p:nvPr/>
        </p:nvSpPr>
        <p:spPr>
          <a:xfrm flipH="1">
            <a:off x="2300397" y="1970969"/>
            <a:ext cx="848978" cy="193925"/>
          </a:xfrm>
          <a:custGeom>
            <a:rect b="b" l="l" r="r" t="t"/>
            <a:pathLst>
              <a:path extrusionOk="0" h="7757" w="33147">
                <a:moveTo>
                  <a:pt x="0" y="2884"/>
                </a:moveTo>
                <a:cubicBezTo>
                  <a:pt x="2947" y="919"/>
                  <a:pt x="6813" y="-478"/>
                  <a:pt x="10287" y="217"/>
                </a:cubicBezTo>
                <a:cubicBezTo>
                  <a:pt x="14002" y="960"/>
                  <a:pt x="15335" y="6713"/>
                  <a:pt x="19050" y="7456"/>
                </a:cubicBezTo>
                <a:cubicBezTo>
                  <a:pt x="23718" y="8390"/>
                  <a:pt x="28631" y="6675"/>
                  <a:pt x="33147" y="5170"/>
                </a:cubicBezTo>
              </a:path>
            </a:pathLst>
          </a:custGeom>
          <a:noFill/>
          <a:ln cap="flat" cmpd="sng" w="28575">
            <a:solidFill>
              <a:srgbClr val="9DE2DE"/>
            </a:solidFill>
            <a:prstDash val="solid"/>
            <a:round/>
            <a:headEnd len="med" w="med" type="none"/>
            <a:tailEnd len="med" w="med" type="none"/>
          </a:ln>
        </p:spPr>
      </p:sp>
      <p:sp>
        <p:nvSpPr>
          <p:cNvPr id="302" name="Google Shape;302;p20"/>
          <p:cNvSpPr/>
          <p:nvPr/>
        </p:nvSpPr>
        <p:spPr>
          <a:xfrm rot="10800000">
            <a:off x="63" y="0"/>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3" name="Google Shape;303;p20"/>
          <p:cNvGrpSpPr/>
          <p:nvPr/>
        </p:nvGrpSpPr>
        <p:grpSpPr>
          <a:xfrm>
            <a:off x="285288" y="787062"/>
            <a:ext cx="467181" cy="476434"/>
            <a:chOff x="2410712" y="2415450"/>
            <a:chExt cx="312600" cy="312600"/>
          </a:xfrm>
        </p:grpSpPr>
        <p:sp>
          <p:nvSpPr>
            <p:cNvPr id="304" name="Google Shape;304;p20"/>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0"/>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6" name="Google Shape;306;p20"/>
          <p:cNvSpPr txBox="1"/>
          <p:nvPr/>
        </p:nvSpPr>
        <p:spPr>
          <a:xfrm>
            <a:off x="742575" y="675982"/>
            <a:ext cx="6559500" cy="61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Ureterovesical</a:t>
            </a:r>
            <a:r>
              <a:rPr b="1" lang="en-GB" sz="1800">
                <a:solidFill>
                  <a:srgbClr val="006D77"/>
                </a:solidFill>
                <a:highlight>
                  <a:srgbClr val="EDF9F9"/>
                </a:highlight>
                <a:latin typeface="Lora"/>
                <a:ea typeface="Lora"/>
                <a:cs typeface="Lora"/>
                <a:sym typeface="Lora"/>
              </a:rPr>
              <a:t> junction obstruction (UVJO) (Megaureters) 5th</a:t>
            </a:r>
            <a:r>
              <a:rPr b="1" lang="en-GB" sz="1800">
                <a:solidFill>
                  <a:srgbClr val="006D77"/>
                </a:solidFill>
                <a:highlight>
                  <a:srgbClr val="EDF9F9"/>
                </a:highlight>
                <a:latin typeface="Lora"/>
                <a:ea typeface="Lora"/>
                <a:cs typeface="Lora"/>
                <a:sym typeface="Lora"/>
              </a:rPr>
              <a:t> most common</a:t>
            </a:r>
            <a:endParaRPr b="1" sz="1800">
              <a:solidFill>
                <a:srgbClr val="006D77"/>
              </a:solidFill>
              <a:highlight>
                <a:srgbClr val="EDF9F9"/>
              </a:highlight>
              <a:latin typeface="Lora"/>
              <a:ea typeface="Lora"/>
              <a:cs typeface="Lora"/>
              <a:sym typeface="Lora"/>
            </a:endParaRPr>
          </a:p>
        </p:txBody>
      </p:sp>
      <p:sp>
        <p:nvSpPr>
          <p:cNvPr id="307" name="Google Shape;307;p20"/>
          <p:cNvSpPr txBox="1"/>
          <p:nvPr/>
        </p:nvSpPr>
        <p:spPr>
          <a:xfrm>
            <a:off x="2818625" y="2760007"/>
            <a:ext cx="2010900" cy="912300"/>
          </a:xfrm>
          <a:prstGeom prst="rect">
            <a:avLst/>
          </a:prstGeom>
          <a:noFill/>
          <a:ln>
            <a:noFill/>
          </a:ln>
        </p:spPr>
        <p:txBody>
          <a:bodyPr anchorCtr="0" anchor="t" bIns="91425" lIns="91425" spcFirstLastPara="1" rIns="91425" wrap="square" tIns="91425">
            <a:noAutofit/>
          </a:bodyPr>
          <a:lstStyle/>
          <a:p>
            <a:pPr indent="0" lvl="0" marL="0" rtl="0" algn="ctr">
              <a:lnSpc>
                <a:spcPct val="125000"/>
              </a:lnSpc>
              <a:spcBef>
                <a:spcPts val="0"/>
              </a:spcBef>
              <a:spcAft>
                <a:spcPts val="0"/>
              </a:spcAft>
              <a:buNone/>
            </a:pPr>
            <a:r>
              <a:rPr lang="en-GB" sz="1000">
                <a:solidFill>
                  <a:srgbClr val="6AA84F"/>
                </a:solidFill>
                <a:latin typeface="Mada"/>
                <a:ea typeface="Mada"/>
                <a:cs typeface="Mada"/>
                <a:sym typeface="Mada"/>
              </a:rPr>
              <a:t>the obstruction between ureter and bladder dilation of the renal pelvis and ureter (</a:t>
            </a:r>
            <a:r>
              <a:rPr lang="en-GB" sz="1000">
                <a:solidFill>
                  <a:srgbClr val="CC0000"/>
                </a:solidFill>
                <a:latin typeface="Mada"/>
                <a:ea typeface="Mada"/>
                <a:cs typeface="Mada"/>
                <a:sym typeface="Mada"/>
              </a:rPr>
              <a:t>hydrouretronephrosis</a:t>
            </a:r>
            <a:r>
              <a:rPr lang="en-GB" sz="1000">
                <a:solidFill>
                  <a:srgbClr val="6AA84F"/>
                </a:solidFill>
                <a:latin typeface="Mada"/>
                <a:ea typeface="Mada"/>
                <a:cs typeface="Mada"/>
                <a:sym typeface="Mada"/>
              </a:rPr>
              <a:t>)</a:t>
            </a:r>
            <a:endParaRPr sz="1000">
              <a:solidFill>
                <a:srgbClr val="6AA84F"/>
              </a:solidFill>
              <a:latin typeface="Mada"/>
              <a:ea typeface="Mada"/>
              <a:cs typeface="Mada"/>
              <a:sym typeface="Mada"/>
            </a:endParaRPr>
          </a:p>
        </p:txBody>
      </p:sp>
      <p:pic>
        <p:nvPicPr>
          <p:cNvPr id="308" name="Google Shape;308;p20"/>
          <p:cNvPicPr preferRelativeResize="0"/>
          <p:nvPr/>
        </p:nvPicPr>
        <p:blipFill rotWithShape="1">
          <a:blip r:embed="rId4">
            <a:alphaModFix/>
          </a:blip>
          <a:srcRect b="21882" l="1826" r="56473" t="13870"/>
          <a:stretch/>
        </p:blipFill>
        <p:spPr>
          <a:xfrm>
            <a:off x="3201263" y="1647810"/>
            <a:ext cx="1184325" cy="1120755"/>
          </a:xfrm>
          <a:prstGeom prst="rect">
            <a:avLst/>
          </a:prstGeom>
          <a:noFill/>
          <a:ln>
            <a:noFill/>
          </a:ln>
        </p:spPr>
      </p:pic>
      <p:sp>
        <p:nvSpPr>
          <p:cNvPr id="309" name="Google Shape;309;p20"/>
          <p:cNvSpPr/>
          <p:nvPr/>
        </p:nvSpPr>
        <p:spPr>
          <a:xfrm>
            <a:off x="1027485" y="1839482"/>
            <a:ext cx="1294200" cy="4560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0" name="Google Shape;310;p20"/>
          <p:cNvGrpSpPr/>
          <p:nvPr/>
        </p:nvGrpSpPr>
        <p:grpSpPr>
          <a:xfrm>
            <a:off x="708885" y="2295519"/>
            <a:ext cx="1931400" cy="184800"/>
            <a:chOff x="1619525" y="1693513"/>
            <a:chExt cx="1931400" cy="184800"/>
          </a:xfrm>
        </p:grpSpPr>
        <p:cxnSp>
          <p:nvCxnSpPr>
            <p:cNvPr id="311" name="Google Shape;311;p20"/>
            <p:cNvCxnSpPr/>
            <p:nvPr/>
          </p:nvCxnSpPr>
          <p:spPr>
            <a:xfrm>
              <a:off x="1619525" y="1878200"/>
              <a:ext cx="1931400" cy="0"/>
            </a:xfrm>
            <a:prstGeom prst="straightConnector1">
              <a:avLst/>
            </a:prstGeom>
            <a:noFill/>
            <a:ln cap="flat" cmpd="sng" w="19050">
              <a:solidFill>
                <a:srgbClr val="9DE2DE"/>
              </a:solidFill>
              <a:prstDash val="solid"/>
              <a:round/>
              <a:headEnd len="med" w="med" type="none"/>
              <a:tailEnd len="med" w="med" type="none"/>
            </a:ln>
          </p:spPr>
        </p:cxnSp>
        <p:cxnSp>
          <p:nvCxnSpPr>
            <p:cNvPr id="312" name="Google Shape;312;p20"/>
            <p:cNvCxnSpPr/>
            <p:nvPr/>
          </p:nvCxnSpPr>
          <p:spPr>
            <a:xfrm>
              <a:off x="2585225" y="1693513"/>
              <a:ext cx="0" cy="184800"/>
            </a:xfrm>
            <a:prstGeom prst="straightConnector1">
              <a:avLst/>
            </a:prstGeom>
            <a:noFill/>
            <a:ln cap="flat" cmpd="sng" w="19050">
              <a:solidFill>
                <a:srgbClr val="9DE2DE"/>
              </a:solidFill>
              <a:prstDash val="solid"/>
              <a:round/>
              <a:headEnd len="med" w="med" type="none"/>
              <a:tailEnd len="med" w="med" type="none"/>
            </a:ln>
          </p:spPr>
        </p:cxnSp>
      </p:grpSp>
      <p:sp>
        <p:nvSpPr>
          <p:cNvPr id="313" name="Google Shape;313;p20"/>
          <p:cNvSpPr txBox="1"/>
          <p:nvPr/>
        </p:nvSpPr>
        <p:spPr>
          <a:xfrm>
            <a:off x="467177" y="1858250"/>
            <a:ext cx="1931400" cy="4764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GB">
                <a:solidFill>
                  <a:srgbClr val="006D77"/>
                </a:solidFill>
                <a:latin typeface="Lora"/>
                <a:ea typeface="Lora"/>
                <a:cs typeface="Lora"/>
                <a:sym typeface="Lora"/>
              </a:rPr>
              <a:t>Diagnosis</a:t>
            </a:r>
            <a:endParaRPr b="1">
              <a:solidFill>
                <a:srgbClr val="006D77"/>
              </a:solidFill>
              <a:latin typeface="Lora"/>
              <a:ea typeface="Lora"/>
              <a:cs typeface="Lora"/>
              <a:sym typeface="Lora"/>
            </a:endParaRPr>
          </a:p>
          <a:p>
            <a:pPr indent="0" lvl="0" marL="0" rtl="0" algn="l">
              <a:spcBef>
                <a:spcPts val="0"/>
              </a:spcBef>
              <a:spcAft>
                <a:spcPts val="0"/>
              </a:spcAft>
              <a:buNone/>
            </a:pPr>
            <a:r>
              <a:t/>
            </a:r>
            <a:endParaRPr>
              <a:solidFill>
                <a:srgbClr val="006D77"/>
              </a:solidFill>
              <a:latin typeface="Lora"/>
              <a:ea typeface="Lora"/>
              <a:cs typeface="Lora"/>
              <a:sym typeface="Lora"/>
            </a:endParaRPr>
          </a:p>
        </p:txBody>
      </p:sp>
      <p:sp>
        <p:nvSpPr>
          <p:cNvPr id="314" name="Google Shape;314;p20"/>
          <p:cNvSpPr/>
          <p:nvPr/>
        </p:nvSpPr>
        <p:spPr>
          <a:xfrm>
            <a:off x="5280576" y="1863794"/>
            <a:ext cx="1294200" cy="4560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5" name="Google Shape;315;p20"/>
          <p:cNvGrpSpPr/>
          <p:nvPr/>
        </p:nvGrpSpPr>
        <p:grpSpPr>
          <a:xfrm>
            <a:off x="4961976" y="2319832"/>
            <a:ext cx="1931400" cy="184800"/>
            <a:chOff x="1619525" y="1693513"/>
            <a:chExt cx="1931400" cy="184800"/>
          </a:xfrm>
        </p:grpSpPr>
        <p:cxnSp>
          <p:nvCxnSpPr>
            <p:cNvPr id="316" name="Google Shape;316;p20"/>
            <p:cNvCxnSpPr/>
            <p:nvPr/>
          </p:nvCxnSpPr>
          <p:spPr>
            <a:xfrm>
              <a:off x="1619525" y="1878200"/>
              <a:ext cx="1931400" cy="0"/>
            </a:xfrm>
            <a:prstGeom prst="straightConnector1">
              <a:avLst/>
            </a:prstGeom>
            <a:noFill/>
            <a:ln cap="flat" cmpd="sng" w="19050">
              <a:solidFill>
                <a:srgbClr val="9DE2DE"/>
              </a:solidFill>
              <a:prstDash val="solid"/>
              <a:round/>
              <a:headEnd len="med" w="med" type="none"/>
              <a:tailEnd len="med" w="med" type="none"/>
            </a:ln>
          </p:spPr>
        </p:cxnSp>
        <p:cxnSp>
          <p:nvCxnSpPr>
            <p:cNvPr id="317" name="Google Shape;317;p20"/>
            <p:cNvCxnSpPr/>
            <p:nvPr/>
          </p:nvCxnSpPr>
          <p:spPr>
            <a:xfrm>
              <a:off x="2585225" y="1693513"/>
              <a:ext cx="0" cy="184800"/>
            </a:xfrm>
            <a:prstGeom prst="straightConnector1">
              <a:avLst/>
            </a:prstGeom>
            <a:noFill/>
            <a:ln cap="flat" cmpd="sng" w="19050">
              <a:solidFill>
                <a:srgbClr val="9DE2DE"/>
              </a:solidFill>
              <a:prstDash val="solid"/>
              <a:round/>
              <a:headEnd len="med" w="med" type="none"/>
              <a:tailEnd len="med" w="med" type="none"/>
            </a:ln>
          </p:spPr>
        </p:cxnSp>
      </p:grpSp>
      <p:sp>
        <p:nvSpPr>
          <p:cNvPr id="318" name="Google Shape;318;p20"/>
          <p:cNvSpPr txBox="1"/>
          <p:nvPr/>
        </p:nvSpPr>
        <p:spPr>
          <a:xfrm>
            <a:off x="4737326" y="1854494"/>
            <a:ext cx="1931400" cy="3222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GB">
                <a:solidFill>
                  <a:srgbClr val="006D77"/>
                </a:solidFill>
                <a:latin typeface="Lora"/>
                <a:ea typeface="Lora"/>
                <a:cs typeface="Lora"/>
                <a:sym typeface="Lora"/>
              </a:rPr>
              <a:t>Management</a:t>
            </a:r>
            <a:endParaRPr b="1">
              <a:solidFill>
                <a:srgbClr val="006D77"/>
              </a:solidFill>
              <a:latin typeface="Lora"/>
              <a:ea typeface="Lora"/>
              <a:cs typeface="Lora"/>
              <a:sym typeface="Lora"/>
            </a:endParaRPr>
          </a:p>
          <a:p>
            <a:pPr indent="0" lvl="0" marL="0" rtl="0" algn="l">
              <a:spcBef>
                <a:spcPts val="0"/>
              </a:spcBef>
              <a:spcAft>
                <a:spcPts val="0"/>
              </a:spcAft>
              <a:buNone/>
            </a:pPr>
            <a:r>
              <a:t/>
            </a:r>
            <a:endParaRPr>
              <a:solidFill>
                <a:srgbClr val="006D77"/>
              </a:solidFill>
              <a:latin typeface="Lora"/>
              <a:ea typeface="Lora"/>
              <a:cs typeface="Lora"/>
              <a:sym typeface="Lora"/>
            </a:endParaRPr>
          </a:p>
        </p:txBody>
      </p:sp>
      <p:pic>
        <p:nvPicPr>
          <p:cNvPr id="319" name="Google Shape;319;p20"/>
          <p:cNvPicPr preferRelativeResize="0"/>
          <p:nvPr/>
        </p:nvPicPr>
        <p:blipFill rotWithShape="1">
          <a:blip r:embed="rId5">
            <a:alphaModFix/>
          </a:blip>
          <a:srcRect b="56953" l="58105" r="688" t="2853"/>
          <a:stretch/>
        </p:blipFill>
        <p:spPr>
          <a:xfrm>
            <a:off x="196866" y="2760007"/>
            <a:ext cx="1273051" cy="762624"/>
          </a:xfrm>
          <a:prstGeom prst="rect">
            <a:avLst/>
          </a:prstGeom>
          <a:noFill/>
          <a:ln cap="flat" cmpd="sng" w="9525">
            <a:solidFill>
              <a:srgbClr val="000000"/>
            </a:solidFill>
            <a:prstDash val="solid"/>
            <a:round/>
            <a:headEnd len="sm" w="sm" type="none"/>
            <a:tailEnd len="sm" w="sm" type="none"/>
          </a:ln>
        </p:spPr>
      </p:pic>
      <p:sp>
        <p:nvSpPr>
          <p:cNvPr id="320" name="Google Shape;320;p20"/>
          <p:cNvSpPr txBox="1"/>
          <p:nvPr/>
        </p:nvSpPr>
        <p:spPr>
          <a:xfrm>
            <a:off x="-11" y="3505282"/>
            <a:ext cx="1666800" cy="555900"/>
          </a:xfrm>
          <a:prstGeom prst="rect">
            <a:avLst/>
          </a:prstGeom>
          <a:noFill/>
          <a:ln>
            <a:noFill/>
          </a:ln>
        </p:spPr>
        <p:txBody>
          <a:bodyPr anchorCtr="0" anchor="t" bIns="91425" lIns="91425" spcFirstLastPara="1" rIns="91425" wrap="square" tIns="91425">
            <a:noAutofit/>
          </a:bodyPr>
          <a:lstStyle/>
          <a:p>
            <a:pPr indent="0" lvl="0" marL="0" rtl="0" algn="ctr">
              <a:lnSpc>
                <a:spcPct val="125000"/>
              </a:lnSpc>
              <a:spcBef>
                <a:spcPts val="0"/>
              </a:spcBef>
              <a:spcAft>
                <a:spcPts val="0"/>
              </a:spcAft>
              <a:buNone/>
            </a:pPr>
            <a:r>
              <a:rPr lang="en-GB" sz="1200">
                <a:solidFill>
                  <a:srgbClr val="6AA84F"/>
                </a:solidFill>
                <a:latin typeface="Mada"/>
                <a:ea typeface="Mada"/>
                <a:cs typeface="Mada"/>
                <a:sym typeface="Mada"/>
              </a:rPr>
              <a:t>In US d</a:t>
            </a:r>
            <a:r>
              <a:rPr lang="en-GB" sz="1200">
                <a:solidFill>
                  <a:srgbClr val="6AA84F"/>
                </a:solidFill>
                <a:latin typeface="Mada"/>
                <a:ea typeface="Mada"/>
                <a:cs typeface="Mada"/>
                <a:sym typeface="Mada"/>
              </a:rPr>
              <a:t>ilated kidney</a:t>
            </a:r>
            <a:endParaRPr sz="1200">
              <a:solidFill>
                <a:srgbClr val="6AA84F"/>
              </a:solidFill>
              <a:latin typeface="Mada"/>
              <a:ea typeface="Mada"/>
              <a:cs typeface="Mada"/>
              <a:sym typeface="Mada"/>
            </a:endParaRPr>
          </a:p>
          <a:p>
            <a:pPr indent="0" lvl="0" marL="0" rtl="0" algn="ctr">
              <a:lnSpc>
                <a:spcPct val="125000"/>
              </a:lnSpc>
              <a:spcBef>
                <a:spcPts val="0"/>
              </a:spcBef>
              <a:spcAft>
                <a:spcPts val="0"/>
              </a:spcAft>
              <a:buNone/>
            </a:pPr>
            <a:r>
              <a:t/>
            </a:r>
            <a:endParaRPr sz="1200">
              <a:solidFill>
                <a:srgbClr val="6AA84F"/>
              </a:solidFill>
              <a:latin typeface="Mada"/>
              <a:ea typeface="Mada"/>
              <a:cs typeface="Mada"/>
              <a:sym typeface="Mada"/>
            </a:endParaRPr>
          </a:p>
        </p:txBody>
      </p:sp>
      <p:pic>
        <p:nvPicPr>
          <p:cNvPr id="321" name="Google Shape;321;p20"/>
          <p:cNvPicPr preferRelativeResize="0"/>
          <p:nvPr/>
        </p:nvPicPr>
        <p:blipFill rotWithShape="1">
          <a:blip r:embed="rId6">
            <a:alphaModFix/>
          </a:blip>
          <a:srcRect b="3856" l="58105" r="2221" t="53384"/>
          <a:stretch/>
        </p:blipFill>
        <p:spPr>
          <a:xfrm>
            <a:off x="1593966" y="2760012"/>
            <a:ext cx="1184325" cy="783869"/>
          </a:xfrm>
          <a:prstGeom prst="rect">
            <a:avLst/>
          </a:prstGeom>
          <a:noFill/>
          <a:ln cap="flat" cmpd="sng" w="9525">
            <a:solidFill>
              <a:srgbClr val="000000"/>
            </a:solidFill>
            <a:prstDash val="solid"/>
            <a:round/>
            <a:headEnd len="sm" w="sm" type="none"/>
            <a:tailEnd len="sm" w="sm" type="none"/>
          </a:ln>
        </p:spPr>
      </p:pic>
      <p:sp>
        <p:nvSpPr>
          <p:cNvPr id="322" name="Google Shape;322;p20"/>
          <p:cNvSpPr txBox="1"/>
          <p:nvPr/>
        </p:nvSpPr>
        <p:spPr>
          <a:xfrm>
            <a:off x="1492526" y="3514594"/>
            <a:ext cx="1387200" cy="830700"/>
          </a:xfrm>
          <a:prstGeom prst="rect">
            <a:avLst/>
          </a:prstGeom>
          <a:noFill/>
          <a:ln>
            <a:noFill/>
          </a:ln>
        </p:spPr>
        <p:txBody>
          <a:bodyPr anchorCtr="0" anchor="t" bIns="91425" lIns="91425" spcFirstLastPara="1" rIns="91425" wrap="square" tIns="91425">
            <a:noAutofit/>
          </a:bodyPr>
          <a:lstStyle/>
          <a:p>
            <a:pPr indent="0" lvl="0" marL="0" rtl="0" algn="ctr">
              <a:lnSpc>
                <a:spcPct val="125000"/>
              </a:lnSpc>
              <a:spcBef>
                <a:spcPts val="0"/>
              </a:spcBef>
              <a:spcAft>
                <a:spcPts val="0"/>
              </a:spcAft>
              <a:buNone/>
            </a:pPr>
            <a:r>
              <a:rPr lang="en-GB" sz="1000">
                <a:solidFill>
                  <a:srgbClr val="6AA84F"/>
                </a:solidFill>
                <a:latin typeface="Mada"/>
                <a:ea typeface="Mada"/>
                <a:cs typeface="Mada"/>
                <a:sym typeface="Mada"/>
              </a:rPr>
              <a:t>Normally we don’t see ureter but here the </a:t>
            </a:r>
            <a:r>
              <a:rPr lang="en-GB" sz="1000">
                <a:solidFill>
                  <a:srgbClr val="6AA84F"/>
                </a:solidFill>
                <a:latin typeface="Mada"/>
                <a:ea typeface="Mada"/>
                <a:cs typeface="Mada"/>
                <a:sym typeface="Mada"/>
              </a:rPr>
              <a:t>ureter is d</a:t>
            </a:r>
            <a:r>
              <a:rPr lang="en-GB" sz="1000">
                <a:solidFill>
                  <a:srgbClr val="6AA84F"/>
                </a:solidFill>
                <a:latin typeface="Mada"/>
                <a:ea typeface="Mada"/>
                <a:cs typeface="Mada"/>
                <a:sym typeface="Mada"/>
              </a:rPr>
              <a:t>ilated</a:t>
            </a:r>
            <a:endParaRPr sz="1000"/>
          </a:p>
        </p:txBody>
      </p:sp>
      <p:sp>
        <p:nvSpPr>
          <p:cNvPr id="323" name="Google Shape;323;p20"/>
          <p:cNvSpPr txBox="1"/>
          <p:nvPr/>
        </p:nvSpPr>
        <p:spPr>
          <a:xfrm>
            <a:off x="4714936" y="2504657"/>
            <a:ext cx="2425500" cy="830700"/>
          </a:xfrm>
          <a:prstGeom prst="rect">
            <a:avLst/>
          </a:prstGeom>
          <a:noFill/>
          <a:ln>
            <a:noFill/>
          </a:ln>
        </p:spPr>
        <p:txBody>
          <a:bodyPr anchorCtr="0" anchor="t" bIns="91425" lIns="91425" spcFirstLastPara="1" rIns="91425" wrap="square" tIns="91425">
            <a:noAutofit/>
          </a:bodyPr>
          <a:lstStyle/>
          <a:p>
            <a:pPr indent="0" lvl="0" marL="0" rtl="0" algn="ctr">
              <a:lnSpc>
                <a:spcPct val="125000"/>
              </a:lnSpc>
              <a:spcBef>
                <a:spcPts val="0"/>
              </a:spcBef>
              <a:spcAft>
                <a:spcPts val="0"/>
              </a:spcAft>
              <a:buNone/>
            </a:pPr>
            <a:r>
              <a:rPr lang="en-GB" sz="1200">
                <a:solidFill>
                  <a:srgbClr val="6AA84F"/>
                </a:solidFill>
                <a:latin typeface="Mada"/>
                <a:ea typeface="Mada"/>
                <a:cs typeface="Mada"/>
                <a:sym typeface="Mada"/>
              </a:rPr>
              <a:t>We wait there might be spontaneous resolution, the indication for surgery same as UPJO but the procedure here is </a:t>
            </a:r>
            <a:r>
              <a:rPr b="1" lang="en-GB" sz="1200">
                <a:solidFill>
                  <a:srgbClr val="CC0000"/>
                </a:solidFill>
                <a:latin typeface="Mada"/>
                <a:ea typeface="Mada"/>
                <a:cs typeface="Mada"/>
                <a:sym typeface="Mada"/>
              </a:rPr>
              <a:t>Ureteral reimplantation</a:t>
            </a:r>
            <a:endParaRPr b="1" sz="1200">
              <a:solidFill>
                <a:srgbClr val="CC0000"/>
              </a:solidFill>
              <a:latin typeface="Mada"/>
              <a:ea typeface="Mada"/>
              <a:cs typeface="Mada"/>
              <a:sym typeface="Mada"/>
            </a:endParaRPr>
          </a:p>
        </p:txBody>
      </p:sp>
      <p:sp>
        <p:nvSpPr>
          <p:cNvPr id="324" name="Google Shape;324;p20"/>
          <p:cNvSpPr txBox="1"/>
          <p:nvPr/>
        </p:nvSpPr>
        <p:spPr>
          <a:xfrm>
            <a:off x="746045" y="4164230"/>
            <a:ext cx="6628800" cy="5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Vesicoureteral Reflux (VUR) </a:t>
            </a:r>
            <a:r>
              <a:rPr b="1" lang="en-GB" sz="1800">
                <a:solidFill>
                  <a:srgbClr val="006D77"/>
                </a:solidFill>
                <a:highlight>
                  <a:srgbClr val="EDF9F9"/>
                </a:highlight>
                <a:latin typeface="Lora"/>
                <a:ea typeface="Lora"/>
                <a:cs typeface="Lora"/>
                <a:sym typeface="Lora"/>
              </a:rPr>
              <a:t>3rd most common:</a:t>
            </a:r>
            <a:endParaRPr b="1" sz="1800">
              <a:solidFill>
                <a:srgbClr val="006D77"/>
              </a:solidFill>
              <a:highlight>
                <a:srgbClr val="EDF9F9"/>
              </a:highlight>
              <a:latin typeface="Lora"/>
              <a:ea typeface="Lora"/>
              <a:cs typeface="Lora"/>
              <a:sym typeface="Lora"/>
            </a:endParaRPr>
          </a:p>
        </p:txBody>
      </p:sp>
      <p:grpSp>
        <p:nvGrpSpPr>
          <p:cNvPr id="325" name="Google Shape;325;p20"/>
          <p:cNvGrpSpPr/>
          <p:nvPr/>
        </p:nvGrpSpPr>
        <p:grpSpPr>
          <a:xfrm>
            <a:off x="288775" y="4137621"/>
            <a:ext cx="467181" cy="476434"/>
            <a:chOff x="2410712" y="2415450"/>
            <a:chExt cx="312600" cy="312600"/>
          </a:xfrm>
        </p:grpSpPr>
        <p:sp>
          <p:nvSpPr>
            <p:cNvPr id="326" name="Google Shape;326;p20"/>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0"/>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8" name="Google Shape;328;p20"/>
          <p:cNvSpPr txBox="1"/>
          <p:nvPr/>
        </p:nvSpPr>
        <p:spPr>
          <a:xfrm>
            <a:off x="629589" y="4753058"/>
            <a:ext cx="3628500" cy="367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b="1" lang="en-GB" sz="1200">
                <a:latin typeface="Mada"/>
                <a:ea typeface="Mada"/>
                <a:cs typeface="Mada"/>
                <a:sym typeface="Mada"/>
              </a:rPr>
              <a:t>Normal anti-reflux mechanism “Flap valve”</a:t>
            </a:r>
            <a:r>
              <a:rPr lang="en-GB" sz="1200">
                <a:latin typeface="Mada"/>
                <a:ea typeface="Mada"/>
                <a:cs typeface="Mada"/>
                <a:sym typeface="Mada"/>
              </a:rPr>
              <a:t> </a:t>
            </a:r>
            <a:endParaRPr sz="1200">
              <a:solidFill>
                <a:srgbClr val="6AA84F"/>
              </a:solidFill>
              <a:latin typeface="Mada"/>
              <a:ea typeface="Mada"/>
              <a:cs typeface="Mada"/>
              <a:sym typeface="Mada"/>
            </a:endParaRPr>
          </a:p>
        </p:txBody>
      </p:sp>
      <p:cxnSp>
        <p:nvCxnSpPr>
          <p:cNvPr id="329" name="Google Shape;329;p20"/>
          <p:cNvCxnSpPr/>
          <p:nvPr/>
        </p:nvCxnSpPr>
        <p:spPr>
          <a:xfrm flipH="1">
            <a:off x="287851" y="5212099"/>
            <a:ext cx="3900" cy="1204800"/>
          </a:xfrm>
          <a:prstGeom prst="straightConnector1">
            <a:avLst/>
          </a:prstGeom>
          <a:noFill/>
          <a:ln cap="flat" cmpd="sng" w="28575">
            <a:solidFill>
              <a:srgbClr val="FFDDD2"/>
            </a:solidFill>
            <a:prstDash val="solid"/>
            <a:round/>
            <a:headEnd len="med" w="med" type="none"/>
            <a:tailEnd len="med" w="med" type="none"/>
          </a:ln>
        </p:spPr>
      </p:cxnSp>
      <p:sp>
        <p:nvSpPr>
          <p:cNvPr id="330" name="Google Shape;330;p20"/>
          <p:cNvSpPr/>
          <p:nvPr/>
        </p:nvSpPr>
        <p:spPr>
          <a:xfrm rot="-5400000">
            <a:off x="463514" y="4985912"/>
            <a:ext cx="247400" cy="613975"/>
          </a:xfrm>
          <a:prstGeom prst="flowChartOffpageConnector">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0"/>
          <p:cNvSpPr txBox="1"/>
          <p:nvPr/>
        </p:nvSpPr>
        <p:spPr>
          <a:xfrm>
            <a:off x="326276" y="5079449"/>
            <a:ext cx="4068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29578"/>
                </a:solidFill>
                <a:latin typeface="Playfair Display"/>
                <a:ea typeface="Playfair Display"/>
                <a:cs typeface="Playfair Display"/>
                <a:sym typeface="Playfair Display"/>
              </a:rPr>
              <a:t>01</a:t>
            </a:r>
            <a:endParaRPr b="1">
              <a:solidFill>
                <a:srgbClr val="E29578"/>
              </a:solidFill>
              <a:latin typeface="Playfair Display"/>
              <a:ea typeface="Playfair Display"/>
              <a:cs typeface="Playfair Display"/>
              <a:sym typeface="Playfair Display"/>
            </a:endParaRPr>
          </a:p>
        </p:txBody>
      </p:sp>
      <p:sp>
        <p:nvSpPr>
          <p:cNvPr id="332" name="Google Shape;332;p20"/>
          <p:cNvSpPr/>
          <p:nvPr/>
        </p:nvSpPr>
        <p:spPr>
          <a:xfrm rot="-5400000">
            <a:off x="463514" y="5357749"/>
            <a:ext cx="247400" cy="613975"/>
          </a:xfrm>
          <a:prstGeom prst="flowChartOffpageConnector">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0"/>
          <p:cNvSpPr txBox="1"/>
          <p:nvPr/>
        </p:nvSpPr>
        <p:spPr>
          <a:xfrm>
            <a:off x="326276" y="5459819"/>
            <a:ext cx="406800" cy="29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29578"/>
                </a:solidFill>
                <a:latin typeface="Playfair Display"/>
                <a:ea typeface="Playfair Display"/>
                <a:cs typeface="Playfair Display"/>
                <a:sym typeface="Playfair Display"/>
              </a:rPr>
              <a:t>02</a:t>
            </a:r>
            <a:endParaRPr b="1">
              <a:solidFill>
                <a:srgbClr val="E29578"/>
              </a:solidFill>
              <a:latin typeface="Playfair Display"/>
              <a:ea typeface="Playfair Display"/>
              <a:cs typeface="Playfair Display"/>
              <a:sym typeface="Playfair Display"/>
            </a:endParaRPr>
          </a:p>
        </p:txBody>
      </p:sp>
      <p:sp>
        <p:nvSpPr>
          <p:cNvPr id="334" name="Google Shape;334;p20"/>
          <p:cNvSpPr/>
          <p:nvPr/>
        </p:nvSpPr>
        <p:spPr>
          <a:xfrm rot="-5400000">
            <a:off x="463514" y="5738874"/>
            <a:ext cx="247400" cy="613975"/>
          </a:xfrm>
          <a:prstGeom prst="flowChartOffpageConnector">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0"/>
          <p:cNvSpPr txBox="1"/>
          <p:nvPr/>
        </p:nvSpPr>
        <p:spPr>
          <a:xfrm>
            <a:off x="326276" y="5838532"/>
            <a:ext cx="406800" cy="33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29578"/>
                </a:solidFill>
                <a:latin typeface="Playfair Display"/>
                <a:ea typeface="Playfair Display"/>
                <a:cs typeface="Playfair Display"/>
                <a:sym typeface="Playfair Display"/>
              </a:rPr>
              <a:t>03</a:t>
            </a:r>
            <a:endParaRPr b="1">
              <a:solidFill>
                <a:srgbClr val="E29578"/>
              </a:solidFill>
              <a:latin typeface="Playfair Display"/>
              <a:ea typeface="Playfair Display"/>
              <a:cs typeface="Playfair Display"/>
              <a:sym typeface="Playfair Display"/>
            </a:endParaRPr>
          </a:p>
        </p:txBody>
      </p:sp>
      <p:sp>
        <p:nvSpPr>
          <p:cNvPr id="336" name="Google Shape;336;p20"/>
          <p:cNvSpPr/>
          <p:nvPr/>
        </p:nvSpPr>
        <p:spPr>
          <a:xfrm rot="-5400000">
            <a:off x="463501" y="6112841"/>
            <a:ext cx="247400" cy="613975"/>
          </a:xfrm>
          <a:prstGeom prst="flowChartOffpageConnector">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0"/>
          <p:cNvSpPr txBox="1"/>
          <p:nvPr/>
        </p:nvSpPr>
        <p:spPr>
          <a:xfrm>
            <a:off x="326276" y="6216519"/>
            <a:ext cx="406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29578"/>
                </a:solidFill>
                <a:latin typeface="Playfair Display"/>
                <a:ea typeface="Playfair Display"/>
                <a:cs typeface="Playfair Display"/>
                <a:sym typeface="Playfair Display"/>
              </a:rPr>
              <a:t>04</a:t>
            </a:r>
            <a:endParaRPr b="1">
              <a:solidFill>
                <a:srgbClr val="E29578"/>
              </a:solidFill>
              <a:latin typeface="Playfair Display"/>
              <a:ea typeface="Playfair Display"/>
              <a:cs typeface="Playfair Display"/>
              <a:sym typeface="Playfair Display"/>
            </a:endParaRPr>
          </a:p>
        </p:txBody>
      </p:sp>
      <p:sp>
        <p:nvSpPr>
          <p:cNvPr id="338" name="Google Shape;338;p20"/>
          <p:cNvSpPr txBox="1"/>
          <p:nvPr/>
        </p:nvSpPr>
        <p:spPr>
          <a:xfrm>
            <a:off x="894201" y="5108982"/>
            <a:ext cx="3203100" cy="367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lang="en-GB" sz="1000">
                <a:solidFill>
                  <a:schemeClr val="dk1"/>
                </a:solidFill>
                <a:latin typeface="Mada"/>
                <a:ea typeface="Mada"/>
                <a:cs typeface="Mada"/>
                <a:sym typeface="Mada"/>
              </a:rPr>
              <a:t>Oblique course as it enters the bladder</a:t>
            </a:r>
            <a:endParaRPr sz="1000">
              <a:solidFill>
                <a:schemeClr val="dk1"/>
              </a:solidFill>
              <a:latin typeface="Mada"/>
              <a:ea typeface="Mada"/>
              <a:cs typeface="Mada"/>
              <a:sym typeface="Mada"/>
            </a:endParaRPr>
          </a:p>
        </p:txBody>
      </p:sp>
      <p:sp>
        <p:nvSpPr>
          <p:cNvPr id="339" name="Google Shape;339;p20"/>
          <p:cNvSpPr txBox="1"/>
          <p:nvPr/>
        </p:nvSpPr>
        <p:spPr>
          <a:xfrm>
            <a:off x="894201" y="5485481"/>
            <a:ext cx="3508800" cy="367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lang="en-GB" sz="1000">
                <a:solidFill>
                  <a:schemeClr val="dk1"/>
                </a:solidFill>
                <a:latin typeface="Mada"/>
                <a:ea typeface="Mada"/>
                <a:cs typeface="Mada"/>
                <a:sym typeface="Mada"/>
              </a:rPr>
              <a:t>Proper muscular attachments to provide fixation</a:t>
            </a:r>
            <a:endParaRPr sz="1000">
              <a:solidFill>
                <a:schemeClr val="dk1"/>
              </a:solidFill>
              <a:latin typeface="Mada"/>
              <a:ea typeface="Mada"/>
              <a:cs typeface="Mada"/>
              <a:sym typeface="Mada"/>
            </a:endParaRPr>
          </a:p>
        </p:txBody>
      </p:sp>
      <p:sp>
        <p:nvSpPr>
          <p:cNvPr id="340" name="Google Shape;340;p20"/>
          <p:cNvSpPr txBox="1"/>
          <p:nvPr/>
        </p:nvSpPr>
        <p:spPr>
          <a:xfrm>
            <a:off x="894206" y="5858369"/>
            <a:ext cx="3203100" cy="367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lang="en-GB" sz="1000">
                <a:solidFill>
                  <a:schemeClr val="dk1"/>
                </a:solidFill>
                <a:latin typeface="Mada"/>
                <a:ea typeface="Mada"/>
                <a:cs typeface="Mada"/>
                <a:sym typeface="Mada"/>
              </a:rPr>
              <a:t>Posterior support to enable its occlusion</a:t>
            </a:r>
            <a:endParaRPr sz="1000">
              <a:solidFill>
                <a:schemeClr val="dk1"/>
              </a:solidFill>
              <a:latin typeface="Mada"/>
              <a:ea typeface="Mada"/>
              <a:cs typeface="Mada"/>
              <a:sym typeface="Mada"/>
            </a:endParaRPr>
          </a:p>
        </p:txBody>
      </p:sp>
      <p:sp>
        <p:nvSpPr>
          <p:cNvPr id="341" name="Google Shape;341;p20"/>
          <p:cNvSpPr txBox="1"/>
          <p:nvPr/>
        </p:nvSpPr>
        <p:spPr>
          <a:xfrm>
            <a:off x="894201" y="6232907"/>
            <a:ext cx="3203100" cy="367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lang="en-GB" sz="1000">
                <a:solidFill>
                  <a:schemeClr val="dk1"/>
                </a:solidFill>
                <a:latin typeface="Mada"/>
                <a:ea typeface="Mada"/>
                <a:cs typeface="Mada"/>
                <a:sym typeface="Mada"/>
              </a:rPr>
              <a:t>Adequate submucosal length</a:t>
            </a:r>
            <a:endParaRPr sz="1000">
              <a:solidFill>
                <a:schemeClr val="dk1"/>
              </a:solidFill>
              <a:latin typeface="Mada"/>
              <a:ea typeface="Mada"/>
              <a:cs typeface="Mada"/>
              <a:sym typeface="Mada"/>
            </a:endParaRPr>
          </a:p>
        </p:txBody>
      </p:sp>
      <p:sp>
        <p:nvSpPr>
          <p:cNvPr id="342" name="Google Shape;342;p20"/>
          <p:cNvSpPr/>
          <p:nvPr/>
        </p:nvSpPr>
        <p:spPr>
          <a:xfrm>
            <a:off x="3157525" y="1431494"/>
            <a:ext cx="1294200" cy="1320600"/>
          </a:xfrm>
          <a:prstGeom prst="ellipse">
            <a:avLst/>
          </a:prstGeom>
          <a:noFill/>
          <a:ln cap="flat" cmpd="sng" w="28575">
            <a:solidFill>
              <a:srgbClr val="9DE2D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0"/>
          <p:cNvSpPr/>
          <p:nvPr/>
        </p:nvSpPr>
        <p:spPr>
          <a:xfrm>
            <a:off x="4451725" y="1970978"/>
            <a:ext cx="828675" cy="193925"/>
          </a:xfrm>
          <a:custGeom>
            <a:rect b="b" l="l" r="r" t="t"/>
            <a:pathLst>
              <a:path extrusionOk="0" h="7757" w="33147">
                <a:moveTo>
                  <a:pt x="0" y="2884"/>
                </a:moveTo>
                <a:cubicBezTo>
                  <a:pt x="2947" y="919"/>
                  <a:pt x="6813" y="-478"/>
                  <a:pt x="10287" y="217"/>
                </a:cubicBezTo>
                <a:cubicBezTo>
                  <a:pt x="14002" y="960"/>
                  <a:pt x="15335" y="6713"/>
                  <a:pt x="19050" y="7456"/>
                </a:cubicBezTo>
                <a:cubicBezTo>
                  <a:pt x="23718" y="8390"/>
                  <a:pt x="28631" y="6675"/>
                  <a:pt x="33147" y="5170"/>
                </a:cubicBezTo>
              </a:path>
            </a:pathLst>
          </a:custGeom>
          <a:noFill/>
          <a:ln cap="flat" cmpd="sng" w="28575">
            <a:solidFill>
              <a:srgbClr val="9DE2DE"/>
            </a:solidFill>
            <a:prstDash val="solid"/>
            <a:round/>
            <a:headEnd len="med" w="med" type="none"/>
            <a:tailEnd len="med" w="med" type="none"/>
          </a:ln>
        </p:spPr>
      </p:sp>
      <p:cxnSp>
        <p:nvCxnSpPr>
          <p:cNvPr id="344" name="Google Shape;344;p20"/>
          <p:cNvCxnSpPr/>
          <p:nvPr/>
        </p:nvCxnSpPr>
        <p:spPr>
          <a:xfrm>
            <a:off x="2270966" y="3187360"/>
            <a:ext cx="162600" cy="172200"/>
          </a:xfrm>
          <a:prstGeom prst="straightConnector1">
            <a:avLst/>
          </a:prstGeom>
          <a:noFill/>
          <a:ln cap="flat" cmpd="sng" w="19050">
            <a:solidFill>
              <a:srgbClr val="6AA84F"/>
            </a:solidFill>
            <a:prstDash val="solid"/>
            <a:round/>
            <a:headEnd len="med" w="med" type="triangle"/>
            <a:tailEnd len="med" w="med" type="none"/>
          </a:ln>
        </p:spPr>
      </p:cxnSp>
      <p:sp>
        <p:nvSpPr>
          <p:cNvPr id="345" name="Google Shape;345;p20"/>
          <p:cNvSpPr txBox="1"/>
          <p:nvPr/>
        </p:nvSpPr>
        <p:spPr>
          <a:xfrm>
            <a:off x="4385592" y="5502719"/>
            <a:ext cx="705900" cy="247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b="1" lang="en-GB" sz="600">
                <a:solidFill>
                  <a:schemeClr val="dk1"/>
                </a:solidFill>
                <a:latin typeface="Mada"/>
                <a:ea typeface="Mada"/>
                <a:cs typeface="Mada"/>
                <a:sym typeface="Mada"/>
              </a:rPr>
              <a:t>Reflux</a:t>
            </a:r>
            <a:r>
              <a:rPr b="1" baseline="30000" lang="en-GB" sz="600">
                <a:solidFill>
                  <a:schemeClr val="dk1"/>
                </a:solidFill>
                <a:latin typeface="Mada"/>
                <a:ea typeface="Mada"/>
                <a:cs typeface="Mada"/>
                <a:sym typeface="Mada"/>
              </a:rPr>
              <a:t>1</a:t>
            </a:r>
            <a:r>
              <a:rPr b="1" lang="en-GB" sz="600">
                <a:solidFill>
                  <a:schemeClr val="dk1"/>
                </a:solidFill>
                <a:latin typeface="Mada"/>
                <a:ea typeface="Mada"/>
                <a:cs typeface="Mada"/>
                <a:sym typeface="Mada"/>
              </a:rPr>
              <a:t> </a:t>
            </a:r>
            <a:endParaRPr b="1" sz="600"/>
          </a:p>
        </p:txBody>
      </p:sp>
      <p:sp>
        <p:nvSpPr>
          <p:cNvPr id="346" name="Google Shape;346;p20"/>
          <p:cNvSpPr txBox="1"/>
          <p:nvPr/>
        </p:nvSpPr>
        <p:spPr>
          <a:xfrm>
            <a:off x="4492592" y="5721942"/>
            <a:ext cx="849000" cy="247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b="1" lang="en-GB" sz="600">
                <a:solidFill>
                  <a:schemeClr val="dk1"/>
                </a:solidFill>
                <a:latin typeface="Mada"/>
                <a:ea typeface="Mada"/>
                <a:cs typeface="Mada"/>
                <a:sym typeface="Mada"/>
              </a:rPr>
              <a:t>Possible r</a:t>
            </a:r>
            <a:r>
              <a:rPr b="1" lang="en-GB" sz="600">
                <a:solidFill>
                  <a:schemeClr val="dk1"/>
                </a:solidFill>
                <a:latin typeface="Mada"/>
                <a:ea typeface="Mada"/>
                <a:cs typeface="Mada"/>
                <a:sym typeface="Mada"/>
              </a:rPr>
              <a:t>eflux </a:t>
            </a:r>
            <a:endParaRPr b="1" sz="600"/>
          </a:p>
        </p:txBody>
      </p:sp>
      <p:sp>
        <p:nvSpPr>
          <p:cNvPr id="347" name="Google Shape;347;p20"/>
          <p:cNvSpPr txBox="1"/>
          <p:nvPr/>
        </p:nvSpPr>
        <p:spPr>
          <a:xfrm>
            <a:off x="4564155" y="5922107"/>
            <a:ext cx="705900" cy="247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b="1" lang="en-GB" sz="600">
                <a:solidFill>
                  <a:schemeClr val="dk1"/>
                </a:solidFill>
                <a:latin typeface="Mada"/>
                <a:ea typeface="Mada"/>
                <a:cs typeface="Mada"/>
                <a:sym typeface="Mada"/>
              </a:rPr>
              <a:t>Normal</a:t>
            </a:r>
            <a:r>
              <a:rPr b="1" lang="en-GB" sz="600">
                <a:solidFill>
                  <a:schemeClr val="dk1"/>
                </a:solidFill>
                <a:latin typeface="Mada"/>
                <a:ea typeface="Mada"/>
                <a:cs typeface="Mada"/>
                <a:sym typeface="Mada"/>
              </a:rPr>
              <a:t> </a:t>
            </a:r>
            <a:endParaRPr b="1" sz="600"/>
          </a:p>
        </p:txBody>
      </p:sp>
      <p:sp>
        <p:nvSpPr>
          <p:cNvPr id="348" name="Google Shape;348;p20"/>
          <p:cNvSpPr/>
          <p:nvPr/>
        </p:nvSpPr>
        <p:spPr>
          <a:xfrm>
            <a:off x="74475" y="10139475"/>
            <a:ext cx="7440600" cy="4764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146050" lvl="0" marL="179999" rtl="0" algn="l">
              <a:spcBef>
                <a:spcPts val="0"/>
              </a:spcBef>
              <a:spcAft>
                <a:spcPts val="0"/>
              </a:spcAft>
              <a:buClr>
                <a:srgbClr val="6AA84F"/>
              </a:buClr>
              <a:buSzPts val="800"/>
              <a:buFont typeface="Mada"/>
              <a:buAutoNum type="arabicPeriod"/>
            </a:pPr>
            <a:r>
              <a:rPr lang="en-GB" sz="800">
                <a:solidFill>
                  <a:srgbClr val="6AA84F"/>
                </a:solidFill>
              </a:rPr>
              <a:t>Short ureter length entering the bladder result in </a:t>
            </a:r>
            <a:r>
              <a:rPr b="1" lang="en-GB" sz="800">
                <a:solidFill>
                  <a:srgbClr val="6AA84F"/>
                </a:solidFill>
              </a:rPr>
              <a:t>primary reflux: </a:t>
            </a:r>
            <a:r>
              <a:rPr lang="en-GB" sz="800">
                <a:solidFill>
                  <a:srgbClr val="1C4588"/>
                </a:solidFill>
                <a:latin typeface="Mada"/>
                <a:ea typeface="Mada"/>
                <a:cs typeface="Mada"/>
                <a:sym typeface="Mada"/>
              </a:rPr>
              <a:t>in children may correct on its own if it is not associated with any other abnormality</a:t>
            </a:r>
            <a:r>
              <a:rPr lang="en-GB" sz="800">
                <a:solidFill>
                  <a:srgbClr val="6AA84F"/>
                </a:solidFill>
              </a:rPr>
              <a:t>.                    </a:t>
            </a:r>
            <a:r>
              <a:rPr b="1" lang="en-GB" sz="800">
                <a:solidFill>
                  <a:srgbClr val="6AA84F"/>
                </a:solidFill>
              </a:rPr>
              <a:t>Secondary reflux: </a:t>
            </a:r>
            <a:r>
              <a:rPr lang="en-GB" sz="800">
                <a:solidFill>
                  <a:srgbClr val="6AA84F"/>
                </a:solidFill>
              </a:rPr>
              <a:t>If the abnormality in the bladder or urethra </a:t>
            </a:r>
            <a:r>
              <a:rPr lang="en-GB" sz="800">
                <a:solidFill>
                  <a:srgbClr val="1C4588"/>
                </a:solidFill>
                <a:latin typeface="Mada"/>
                <a:ea typeface="Mada"/>
                <a:cs typeface="Mada"/>
                <a:sym typeface="Mada"/>
              </a:rPr>
              <a:t>or in adults needs definitive surgical management in the form of vesicoureteroplasty</a:t>
            </a:r>
            <a:endParaRPr sz="800">
              <a:solidFill>
                <a:srgbClr val="999999"/>
              </a:solidFill>
            </a:endParaRPr>
          </a:p>
        </p:txBody>
      </p:sp>
      <p:pic>
        <p:nvPicPr>
          <p:cNvPr id="349" name="Google Shape;349;p20"/>
          <p:cNvPicPr preferRelativeResize="0"/>
          <p:nvPr/>
        </p:nvPicPr>
        <p:blipFill>
          <a:blip r:embed="rId7">
            <a:alphaModFix/>
          </a:blip>
          <a:stretch>
            <a:fillRect/>
          </a:stretch>
        </p:blipFill>
        <p:spPr>
          <a:xfrm>
            <a:off x="181278" y="7669317"/>
            <a:ext cx="857175" cy="857175"/>
          </a:xfrm>
          <a:prstGeom prst="rect">
            <a:avLst/>
          </a:prstGeom>
          <a:noFill/>
          <a:ln>
            <a:noFill/>
          </a:ln>
        </p:spPr>
      </p:pic>
      <p:sp>
        <p:nvSpPr>
          <p:cNvPr id="350" name="Google Shape;350;p20"/>
          <p:cNvSpPr txBox="1"/>
          <p:nvPr/>
        </p:nvSpPr>
        <p:spPr>
          <a:xfrm>
            <a:off x="181264" y="8526494"/>
            <a:ext cx="1105500" cy="322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GB">
                <a:solidFill>
                  <a:srgbClr val="006D77"/>
                </a:solidFill>
                <a:latin typeface="Lora"/>
                <a:ea typeface="Lora"/>
                <a:cs typeface="Lora"/>
                <a:sym typeface="Lora"/>
              </a:rPr>
              <a:t>Diagnosis</a:t>
            </a:r>
            <a:endParaRPr b="1" i="0" u="none" cap="none" strike="noStrike">
              <a:solidFill>
                <a:srgbClr val="006D77"/>
              </a:solidFill>
              <a:latin typeface="Lora"/>
              <a:ea typeface="Lora"/>
              <a:cs typeface="Lora"/>
              <a:sym typeface="Lora"/>
            </a:endParaRPr>
          </a:p>
        </p:txBody>
      </p:sp>
      <p:cxnSp>
        <p:nvCxnSpPr>
          <p:cNvPr id="351" name="Google Shape;351;p20"/>
          <p:cNvCxnSpPr/>
          <p:nvPr/>
        </p:nvCxnSpPr>
        <p:spPr>
          <a:xfrm>
            <a:off x="1286765" y="7508271"/>
            <a:ext cx="3300" cy="1372200"/>
          </a:xfrm>
          <a:prstGeom prst="straightConnector1">
            <a:avLst/>
          </a:prstGeom>
          <a:noFill/>
          <a:ln cap="flat" cmpd="sng" w="28575">
            <a:solidFill>
              <a:srgbClr val="83C5BE"/>
            </a:solidFill>
            <a:prstDash val="solid"/>
            <a:round/>
            <a:headEnd len="med" w="med" type="oval"/>
            <a:tailEnd len="med" w="med" type="oval"/>
          </a:ln>
        </p:spPr>
      </p:cxnSp>
      <p:pic>
        <p:nvPicPr>
          <p:cNvPr id="352" name="Google Shape;352;p20"/>
          <p:cNvPicPr preferRelativeResize="0"/>
          <p:nvPr/>
        </p:nvPicPr>
        <p:blipFill>
          <a:blip r:embed="rId8">
            <a:alphaModFix/>
          </a:blip>
          <a:stretch>
            <a:fillRect/>
          </a:stretch>
        </p:blipFill>
        <p:spPr>
          <a:xfrm>
            <a:off x="3733596" y="7684269"/>
            <a:ext cx="1022100" cy="1022100"/>
          </a:xfrm>
          <a:prstGeom prst="rect">
            <a:avLst/>
          </a:prstGeom>
          <a:noFill/>
          <a:ln>
            <a:noFill/>
          </a:ln>
        </p:spPr>
      </p:pic>
      <p:sp>
        <p:nvSpPr>
          <p:cNvPr id="353" name="Google Shape;353;p20"/>
          <p:cNvSpPr txBox="1"/>
          <p:nvPr/>
        </p:nvSpPr>
        <p:spPr>
          <a:xfrm>
            <a:off x="3608453" y="8636807"/>
            <a:ext cx="13215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a:solidFill>
                  <a:srgbClr val="006D77"/>
                </a:solidFill>
                <a:latin typeface="Lora"/>
                <a:ea typeface="Lora"/>
                <a:cs typeface="Lora"/>
                <a:sym typeface="Lora"/>
              </a:rPr>
              <a:t>Management </a:t>
            </a:r>
            <a:endParaRPr b="1" i="0" u="none" cap="none" strike="noStrike">
              <a:solidFill>
                <a:srgbClr val="006D77"/>
              </a:solidFill>
              <a:latin typeface="Lora"/>
              <a:ea typeface="Lora"/>
              <a:cs typeface="Lora"/>
              <a:sym typeface="Lora"/>
            </a:endParaRPr>
          </a:p>
        </p:txBody>
      </p:sp>
      <p:cxnSp>
        <p:nvCxnSpPr>
          <p:cNvPr id="354" name="Google Shape;354;p20"/>
          <p:cNvCxnSpPr/>
          <p:nvPr/>
        </p:nvCxnSpPr>
        <p:spPr>
          <a:xfrm>
            <a:off x="4877939" y="7468731"/>
            <a:ext cx="13200" cy="1453200"/>
          </a:xfrm>
          <a:prstGeom prst="straightConnector1">
            <a:avLst/>
          </a:prstGeom>
          <a:noFill/>
          <a:ln cap="flat" cmpd="sng" w="28575">
            <a:solidFill>
              <a:srgbClr val="83C5BE"/>
            </a:solidFill>
            <a:prstDash val="solid"/>
            <a:round/>
            <a:headEnd len="med" w="med" type="oval"/>
            <a:tailEnd len="med" w="med" type="oval"/>
          </a:ln>
        </p:spPr>
      </p:cxnSp>
      <p:sp>
        <p:nvSpPr>
          <p:cNvPr id="355" name="Google Shape;355;p20"/>
          <p:cNvSpPr txBox="1"/>
          <p:nvPr/>
        </p:nvSpPr>
        <p:spPr>
          <a:xfrm>
            <a:off x="5431175" y="4799570"/>
            <a:ext cx="1943700" cy="1120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b="1" lang="en-GB" sz="1000">
                <a:latin typeface="Mada"/>
                <a:ea typeface="Mada"/>
                <a:cs typeface="Mada"/>
                <a:sym typeface="Mada"/>
              </a:rPr>
              <a:t>Presentation:</a:t>
            </a:r>
            <a:endParaRPr b="1" sz="700">
              <a:latin typeface="Mada"/>
              <a:ea typeface="Mada"/>
              <a:cs typeface="Mada"/>
              <a:sym typeface="Mada"/>
            </a:endParaRPr>
          </a:p>
          <a:p>
            <a:pPr indent="-149225" lvl="0" marL="269999" rtl="0" algn="l">
              <a:lnSpc>
                <a:spcPct val="125000"/>
              </a:lnSpc>
              <a:spcBef>
                <a:spcPts val="0"/>
              </a:spcBef>
              <a:spcAft>
                <a:spcPts val="0"/>
              </a:spcAft>
              <a:buClr>
                <a:schemeClr val="dk1"/>
              </a:buClr>
              <a:buSzPts val="1000"/>
              <a:buFont typeface="Mada"/>
              <a:buChar char="●"/>
            </a:pPr>
            <a:r>
              <a:rPr lang="en-GB" sz="1000">
                <a:latin typeface="Mada"/>
                <a:ea typeface="Mada"/>
                <a:cs typeface="Mada"/>
                <a:sym typeface="Mada"/>
              </a:rPr>
              <a:t>Asymptomatic</a:t>
            </a:r>
            <a:endParaRPr sz="1000">
              <a:solidFill>
                <a:srgbClr val="6AA84F"/>
              </a:solidFill>
              <a:latin typeface="Mada"/>
              <a:ea typeface="Mada"/>
              <a:cs typeface="Mada"/>
              <a:sym typeface="Mada"/>
            </a:endParaRPr>
          </a:p>
          <a:p>
            <a:pPr indent="-158750" lvl="0" marL="450000"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Prenatal</a:t>
            </a:r>
            <a:endParaRPr sz="1000">
              <a:solidFill>
                <a:schemeClr val="dk1"/>
              </a:solidFill>
              <a:latin typeface="Mada"/>
              <a:ea typeface="Mada"/>
              <a:cs typeface="Mada"/>
              <a:sym typeface="Mada"/>
            </a:endParaRPr>
          </a:p>
          <a:p>
            <a:pPr indent="-158750" lvl="0" marL="450000"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Fluctuated dilatation</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149225" lvl="0" marL="269999" rtl="0" algn="l">
              <a:lnSpc>
                <a:spcPct val="12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Febrile UTIs</a:t>
            </a:r>
            <a:endParaRPr sz="1000">
              <a:solidFill>
                <a:schemeClr val="dk1"/>
              </a:solidFill>
              <a:latin typeface="Mada"/>
              <a:ea typeface="Mada"/>
              <a:cs typeface="Mada"/>
              <a:sym typeface="Mada"/>
            </a:endParaRPr>
          </a:p>
        </p:txBody>
      </p:sp>
      <p:sp>
        <p:nvSpPr>
          <p:cNvPr id="356" name="Google Shape;356;p20"/>
          <p:cNvSpPr txBox="1"/>
          <p:nvPr/>
        </p:nvSpPr>
        <p:spPr>
          <a:xfrm>
            <a:off x="1286775" y="7308025"/>
            <a:ext cx="2568600" cy="1749600"/>
          </a:xfrm>
          <a:prstGeom prst="rect">
            <a:avLst/>
          </a:prstGeom>
          <a:noFill/>
          <a:ln>
            <a:noFill/>
          </a:ln>
        </p:spPr>
        <p:txBody>
          <a:bodyPr anchorCtr="0" anchor="t" bIns="91425" lIns="91425" spcFirstLastPara="1" rIns="91425" wrap="square" tIns="91425">
            <a:noAutofit/>
          </a:bodyPr>
          <a:lstStyle/>
          <a:p>
            <a:pPr indent="-149225" lvl="0" marL="269999" rtl="0" algn="l">
              <a:lnSpc>
                <a:spcPct val="125000"/>
              </a:lnSpc>
              <a:spcBef>
                <a:spcPts val="0"/>
              </a:spcBef>
              <a:spcAft>
                <a:spcPts val="0"/>
              </a:spcAft>
              <a:buClr>
                <a:schemeClr val="dk1"/>
              </a:buClr>
              <a:buSzPts val="1000"/>
              <a:buFont typeface="Mada"/>
              <a:buChar char="●"/>
            </a:pPr>
            <a:r>
              <a:rPr lang="en-GB" sz="1000">
                <a:latin typeface="Mada"/>
                <a:ea typeface="Mada"/>
                <a:cs typeface="Mada"/>
                <a:sym typeface="Mada"/>
              </a:rPr>
              <a:t>MCUG (VCUG)</a:t>
            </a:r>
            <a:r>
              <a:rPr lang="en-GB" sz="1000">
                <a:solidFill>
                  <a:schemeClr val="dk1"/>
                </a:solidFill>
                <a:latin typeface="Mada"/>
                <a:ea typeface="Mada"/>
                <a:cs typeface="Mada"/>
                <a:sym typeface="Mada"/>
              </a:rPr>
              <a:t>: </a:t>
            </a:r>
            <a:r>
              <a:rPr lang="en-GB" sz="1000">
                <a:solidFill>
                  <a:srgbClr val="6AA84F"/>
                </a:solidFill>
                <a:latin typeface="Mada"/>
                <a:ea typeface="Mada"/>
                <a:cs typeface="Mada"/>
                <a:sym typeface="Mada"/>
              </a:rPr>
              <a:t>we stage it for treatment: low grade 1,2,3 no need to treat surgically (Spontaneous resolution of reflux) give patients prophylactic antibiotics to prevent UTIs unlike high grade 4,5 needs surgery</a:t>
            </a:r>
            <a:endParaRPr sz="1000">
              <a:solidFill>
                <a:srgbClr val="6AA84F"/>
              </a:solidFill>
              <a:latin typeface="Mada"/>
              <a:ea typeface="Mada"/>
              <a:cs typeface="Mada"/>
              <a:sym typeface="Mada"/>
            </a:endParaRPr>
          </a:p>
        </p:txBody>
      </p:sp>
      <p:pic>
        <p:nvPicPr>
          <p:cNvPr id="357" name="Google Shape;357;p20"/>
          <p:cNvPicPr preferRelativeResize="0"/>
          <p:nvPr/>
        </p:nvPicPr>
        <p:blipFill>
          <a:blip r:embed="rId9">
            <a:alphaModFix/>
          </a:blip>
          <a:stretch>
            <a:fillRect/>
          </a:stretch>
        </p:blipFill>
        <p:spPr>
          <a:xfrm>
            <a:off x="1431375" y="8858425"/>
            <a:ext cx="2024940" cy="912300"/>
          </a:xfrm>
          <a:prstGeom prst="rect">
            <a:avLst/>
          </a:prstGeom>
          <a:noFill/>
          <a:ln>
            <a:noFill/>
          </a:ln>
        </p:spPr>
      </p:pic>
      <p:sp>
        <p:nvSpPr>
          <p:cNvPr id="358" name="Google Shape;358;p20"/>
          <p:cNvSpPr txBox="1"/>
          <p:nvPr/>
        </p:nvSpPr>
        <p:spPr>
          <a:xfrm>
            <a:off x="4817725" y="7137650"/>
            <a:ext cx="2740500" cy="1453200"/>
          </a:xfrm>
          <a:prstGeom prst="rect">
            <a:avLst/>
          </a:prstGeom>
          <a:noFill/>
          <a:ln>
            <a:noFill/>
          </a:ln>
        </p:spPr>
        <p:txBody>
          <a:bodyPr anchorCtr="0" anchor="t" bIns="91425" lIns="91425" spcFirstLastPara="1" rIns="91425" wrap="square" tIns="91425">
            <a:noAutofit/>
          </a:bodyPr>
          <a:lstStyle/>
          <a:p>
            <a:pPr indent="-149225" lvl="0" marL="269999" rtl="0" algn="l">
              <a:lnSpc>
                <a:spcPct val="12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Prophylactic antibiotic: </a:t>
            </a:r>
            <a:r>
              <a:rPr lang="en-GB" sz="1000">
                <a:solidFill>
                  <a:schemeClr val="dk1"/>
                </a:solidFill>
                <a:latin typeface="Mada"/>
                <a:ea typeface="Mada"/>
                <a:cs typeface="Mada"/>
                <a:sym typeface="Mada"/>
              </a:rPr>
              <a:t>Spontaneous resolution</a:t>
            </a:r>
            <a:endParaRPr sz="1000">
              <a:solidFill>
                <a:schemeClr val="dk1"/>
              </a:solidFill>
              <a:latin typeface="Mada"/>
              <a:ea typeface="Mada"/>
              <a:cs typeface="Mada"/>
              <a:sym typeface="Mada"/>
            </a:endParaRPr>
          </a:p>
          <a:p>
            <a:pPr indent="0" lvl="0" marL="0" rtl="0" algn="l">
              <a:lnSpc>
                <a:spcPct val="125000"/>
              </a:lnSpc>
              <a:spcBef>
                <a:spcPts val="0"/>
              </a:spcBef>
              <a:spcAft>
                <a:spcPts val="0"/>
              </a:spcAft>
              <a:buNone/>
            </a:pPr>
            <a:r>
              <a:t/>
            </a:r>
            <a:endParaRPr sz="800">
              <a:solidFill>
                <a:schemeClr val="dk1"/>
              </a:solidFill>
              <a:latin typeface="Mada"/>
              <a:ea typeface="Mada"/>
              <a:cs typeface="Mada"/>
              <a:sym typeface="Mada"/>
            </a:endParaRPr>
          </a:p>
          <a:p>
            <a:pPr indent="-149225" lvl="0" marL="269999" rtl="0" algn="l">
              <a:lnSpc>
                <a:spcPct val="12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Surgical </a:t>
            </a:r>
            <a:r>
              <a:rPr b="1" lang="en-GB" sz="1000">
                <a:solidFill>
                  <a:schemeClr val="dk1"/>
                </a:solidFill>
                <a:latin typeface="Mada"/>
                <a:ea typeface="Mada"/>
                <a:cs typeface="Mada"/>
                <a:sym typeface="Mada"/>
              </a:rPr>
              <a:t>treatment</a:t>
            </a:r>
            <a:r>
              <a:rPr b="1" lang="en-GB" sz="1000">
                <a:solidFill>
                  <a:schemeClr val="dk1"/>
                </a:solidFill>
                <a:latin typeface="Mada"/>
                <a:ea typeface="Mada"/>
                <a:cs typeface="Mada"/>
                <a:sym typeface="Mada"/>
              </a:rPr>
              <a:t>:</a:t>
            </a:r>
            <a:endParaRPr sz="1000">
              <a:solidFill>
                <a:srgbClr val="6AA84F"/>
              </a:solidFill>
              <a:latin typeface="Mada"/>
              <a:ea typeface="Mada"/>
              <a:cs typeface="Mada"/>
              <a:sym typeface="Mada"/>
            </a:endParaRPr>
          </a:p>
          <a:p>
            <a:pPr indent="-149225" lvl="0" marL="450000" rtl="0" algn="l">
              <a:lnSpc>
                <a:spcPct val="125000"/>
              </a:lnSpc>
              <a:spcBef>
                <a:spcPts val="0"/>
              </a:spcBef>
              <a:spcAft>
                <a:spcPts val="0"/>
              </a:spcAft>
              <a:buClr>
                <a:schemeClr val="dk1"/>
              </a:buClr>
              <a:buSzPts val="1000"/>
              <a:buFont typeface="Mada"/>
              <a:buAutoNum type="arabicPeriod"/>
            </a:pPr>
            <a:r>
              <a:rPr lang="en-GB" sz="1000">
                <a:solidFill>
                  <a:schemeClr val="dk1"/>
                </a:solidFill>
                <a:latin typeface="Mada"/>
                <a:ea typeface="Mada"/>
                <a:cs typeface="Mada"/>
                <a:sym typeface="Mada"/>
              </a:rPr>
              <a:t>Recurrent pyelonephritis on antibiotic prophylaxis (outbreak infection)</a:t>
            </a:r>
            <a:endParaRPr sz="1000">
              <a:solidFill>
                <a:schemeClr val="dk1"/>
              </a:solidFill>
              <a:latin typeface="Mada"/>
              <a:ea typeface="Mada"/>
              <a:cs typeface="Mada"/>
              <a:sym typeface="Mada"/>
            </a:endParaRPr>
          </a:p>
          <a:p>
            <a:pPr indent="-149225" lvl="0" marL="450000" rtl="0" algn="l">
              <a:lnSpc>
                <a:spcPct val="125000"/>
              </a:lnSpc>
              <a:spcBef>
                <a:spcPts val="0"/>
              </a:spcBef>
              <a:spcAft>
                <a:spcPts val="0"/>
              </a:spcAft>
              <a:buClr>
                <a:schemeClr val="dk1"/>
              </a:buClr>
              <a:buSzPts val="1000"/>
              <a:buFont typeface="Mada"/>
              <a:buAutoNum type="arabicPeriod"/>
            </a:pPr>
            <a:r>
              <a:rPr lang="en-GB" sz="1000">
                <a:solidFill>
                  <a:schemeClr val="dk1"/>
                </a:solidFill>
                <a:latin typeface="Mada"/>
                <a:ea typeface="Mada"/>
                <a:cs typeface="Mada"/>
                <a:sym typeface="Mada"/>
              </a:rPr>
              <a:t>Noncompliant with medical treatment</a:t>
            </a:r>
            <a:endParaRPr sz="1000">
              <a:solidFill>
                <a:srgbClr val="6AA84F"/>
              </a:solidFill>
              <a:latin typeface="Mada"/>
              <a:ea typeface="Mada"/>
              <a:cs typeface="Mada"/>
              <a:sym typeface="Mada"/>
            </a:endParaRPr>
          </a:p>
          <a:p>
            <a:pPr indent="-149225" lvl="0" marL="450000" rtl="0" algn="l">
              <a:lnSpc>
                <a:spcPct val="125000"/>
              </a:lnSpc>
              <a:spcBef>
                <a:spcPts val="0"/>
              </a:spcBef>
              <a:spcAft>
                <a:spcPts val="0"/>
              </a:spcAft>
              <a:buClr>
                <a:schemeClr val="dk1"/>
              </a:buClr>
              <a:buSzPts val="1000"/>
              <a:buFont typeface="Mada"/>
              <a:buAutoNum type="arabicPeriod"/>
            </a:pPr>
            <a:r>
              <a:rPr lang="en-GB" sz="1000">
                <a:solidFill>
                  <a:schemeClr val="dk1"/>
                </a:solidFill>
                <a:latin typeface="Mada"/>
                <a:ea typeface="Mada"/>
                <a:cs typeface="Mada"/>
                <a:sym typeface="Mada"/>
              </a:rPr>
              <a:t>Persistence of reflux (high grade)</a:t>
            </a:r>
            <a:endParaRPr sz="1000">
              <a:solidFill>
                <a:schemeClr val="dk1"/>
              </a:solidFill>
              <a:latin typeface="Mada"/>
              <a:ea typeface="Mada"/>
              <a:cs typeface="Mada"/>
              <a:sym typeface="Mada"/>
            </a:endParaRPr>
          </a:p>
        </p:txBody>
      </p:sp>
      <p:pic>
        <p:nvPicPr>
          <p:cNvPr id="359" name="Google Shape;359;p20"/>
          <p:cNvPicPr preferRelativeResize="0"/>
          <p:nvPr/>
        </p:nvPicPr>
        <p:blipFill rotWithShape="1">
          <a:blip r:embed="rId10">
            <a:alphaModFix/>
          </a:blip>
          <a:srcRect b="46088" l="0" r="0" t="0"/>
          <a:stretch/>
        </p:blipFill>
        <p:spPr>
          <a:xfrm>
            <a:off x="4699775" y="9332727"/>
            <a:ext cx="1060350" cy="707361"/>
          </a:xfrm>
          <a:prstGeom prst="rect">
            <a:avLst/>
          </a:prstGeom>
          <a:noFill/>
          <a:ln>
            <a:noFill/>
          </a:ln>
        </p:spPr>
      </p:pic>
      <p:sp>
        <p:nvSpPr>
          <p:cNvPr id="360" name="Google Shape;360;p20"/>
          <p:cNvSpPr txBox="1"/>
          <p:nvPr/>
        </p:nvSpPr>
        <p:spPr>
          <a:xfrm>
            <a:off x="4451600" y="8943425"/>
            <a:ext cx="1556700" cy="367800"/>
          </a:xfrm>
          <a:prstGeom prst="rect">
            <a:avLst/>
          </a:prstGeom>
          <a:noFill/>
          <a:ln>
            <a:noFill/>
          </a:ln>
        </p:spPr>
        <p:txBody>
          <a:bodyPr anchorCtr="0" anchor="t" bIns="91425" lIns="91425" spcFirstLastPara="1" rIns="91425" wrap="square" tIns="91425">
            <a:noAutofit/>
          </a:bodyPr>
          <a:lstStyle/>
          <a:p>
            <a:pPr indent="0" lvl="0" marL="0" rtl="0" algn="ctr">
              <a:lnSpc>
                <a:spcPct val="125000"/>
              </a:lnSpc>
              <a:spcBef>
                <a:spcPts val="0"/>
              </a:spcBef>
              <a:spcAft>
                <a:spcPts val="0"/>
              </a:spcAft>
              <a:buNone/>
            </a:pPr>
            <a:r>
              <a:rPr b="1" lang="en-GB" sz="1000">
                <a:solidFill>
                  <a:srgbClr val="CC0000"/>
                </a:solidFill>
                <a:latin typeface="Mada"/>
                <a:ea typeface="Mada"/>
                <a:cs typeface="Mada"/>
                <a:sym typeface="Mada"/>
              </a:rPr>
              <a:t>Endoscopic treatment</a:t>
            </a:r>
            <a:endParaRPr b="1">
              <a:solidFill>
                <a:srgbClr val="CC0000"/>
              </a:solidFill>
            </a:endParaRPr>
          </a:p>
        </p:txBody>
      </p:sp>
      <p:sp>
        <p:nvSpPr>
          <p:cNvPr id="361" name="Google Shape;361;p20"/>
          <p:cNvSpPr txBox="1"/>
          <p:nvPr/>
        </p:nvSpPr>
        <p:spPr>
          <a:xfrm>
            <a:off x="5848275" y="8848707"/>
            <a:ext cx="1666800" cy="555900"/>
          </a:xfrm>
          <a:prstGeom prst="rect">
            <a:avLst/>
          </a:prstGeom>
          <a:noFill/>
          <a:ln>
            <a:noFill/>
          </a:ln>
        </p:spPr>
        <p:txBody>
          <a:bodyPr anchorCtr="0" anchor="t" bIns="91425" lIns="91425" spcFirstLastPara="1" rIns="91425" wrap="square" tIns="91425">
            <a:noAutofit/>
          </a:bodyPr>
          <a:lstStyle/>
          <a:p>
            <a:pPr indent="0" lvl="0" marL="0" rtl="0" algn="ctr">
              <a:lnSpc>
                <a:spcPct val="125000"/>
              </a:lnSpc>
              <a:spcBef>
                <a:spcPts val="0"/>
              </a:spcBef>
              <a:spcAft>
                <a:spcPts val="0"/>
              </a:spcAft>
              <a:buNone/>
            </a:pPr>
            <a:r>
              <a:rPr b="1" lang="en-GB" sz="1000">
                <a:solidFill>
                  <a:srgbClr val="CC0000"/>
                </a:solidFill>
                <a:latin typeface="Mada"/>
                <a:ea typeface="Mada"/>
                <a:cs typeface="Mada"/>
                <a:sym typeface="Mada"/>
              </a:rPr>
              <a:t>Ureteral reimplantation</a:t>
            </a:r>
            <a:r>
              <a:rPr lang="en-GB" sz="1000">
                <a:solidFill>
                  <a:srgbClr val="CC0000"/>
                </a:solidFill>
                <a:latin typeface="Mada"/>
                <a:ea typeface="Mada"/>
                <a:cs typeface="Mada"/>
                <a:sym typeface="Mada"/>
              </a:rPr>
              <a:t> </a:t>
            </a:r>
            <a:endParaRPr sz="1000">
              <a:solidFill>
                <a:srgbClr val="CC0000"/>
              </a:solidFill>
              <a:latin typeface="Mada"/>
              <a:ea typeface="Mada"/>
              <a:cs typeface="Mada"/>
              <a:sym typeface="Mada"/>
            </a:endParaRPr>
          </a:p>
          <a:p>
            <a:pPr indent="0" lvl="0" marL="0" rtl="0" algn="ctr">
              <a:lnSpc>
                <a:spcPct val="125000"/>
              </a:lnSpc>
              <a:spcBef>
                <a:spcPts val="0"/>
              </a:spcBef>
              <a:spcAft>
                <a:spcPts val="0"/>
              </a:spcAft>
              <a:buNone/>
            </a:pPr>
            <a:r>
              <a:rPr lang="en-GB" sz="800">
                <a:solidFill>
                  <a:srgbClr val="6AA84F"/>
                </a:solidFill>
                <a:latin typeface="Mada"/>
                <a:ea typeface="Mada"/>
                <a:cs typeface="Mada"/>
                <a:sym typeface="Mada"/>
              </a:rPr>
              <a:t>higher success rate</a:t>
            </a:r>
            <a:endParaRPr sz="800">
              <a:solidFill>
                <a:srgbClr val="6AA84F"/>
              </a:solidFill>
            </a:endParaRPr>
          </a:p>
        </p:txBody>
      </p:sp>
      <p:pic>
        <p:nvPicPr>
          <p:cNvPr id="362" name="Google Shape;362;p20"/>
          <p:cNvPicPr preferRelativeResize="0"/>
          <p:nvPr/>
        </p:nvPicPr>
        <p:blipFill rotWithShape="1">
          <a:blip r:embed="rId11">
            <a:alphaModFix/>
          </a:blip>
          <a:srcRect b="0" l="0" r="0" t="58614"/>
          <a:stretch/>
        </p:blipFill>
        <p:spPr>
          <a:xfrm>
            <a:off x="6026305" y="9315571"/>
            <a:ext cx="1223699" cy="741670"/>
          </a:xfrm>
          <a:prstGeom prst="rect">
            <a:avLst/>
          </a:prstGeom>
          <a:noFill/>
          <a:ln>
            <a:noFill/>
          </a:ln>
        </p:spPr>
      </p:pic>
      <p:sp>
        <p:nvSpPr>
          <p:cNvPr id="363" name="Google Shape;363;p20"/>
          <p:cNvSpPr txBox="1"/>
          <p:nvPr/>
        </p:nvSpPr>
        <p:spPr>
          <a:xfrm>
            <a:off x="891030" y="2428032"/>
            <a:ext cx="1556700" cy="367800"/>
          </a:xfrm>
          <a:prstGeom prst="rect">
            <a:avLst/>
          </a:prstGeom>
          <a:noFill/>
          <a:ln>
            <a:noFill/>
          </a:ln>
        </p:spPr>
        <p:txBody>
          <a:bodyPr anchorCtr="0" anchor="t" bIns="91425" lIns="91425" spcFirstLastPara="1" rIns="91425" wrap="square" tIns="91425">
            <a:noAutofit/>
          </a:bodyPr>
          <a:lstStyle/>
          <a:p>
            <a:pPr indent="0" lvl="0" marL="0" rtl="0" algn="ctr">
              <a:lnSpc>
                <a:spcPct val="125000"/>
              </a:lnSpc>
              <a:spcBef>
                <a:spcPts val="0"/>
              </a:spcBef>
              <a:spcAft>
                <a:spcPts val="0"/>
              </a:spcAft>
              <a:buNone/>
            </a:pPr>
            <a:r>
              <a:rPr lang="en-GB" sz="1200">
                <a:solidFill>
                  <a:srgbClr val="6AA84F"/>
                </a:solidFill>
                <a:latin typeface="Mada"/>
                <a:ea typeface="Mada"/>
                <a:cs typeface="Mada"/>
                <a:sym typeface="Mada"/>
              </a:rPr>
              <a:t>MCUG will be normal</a:t>
            </a:r>
            <a:endParaRPr/>
          </a:p>
        </p:txBody>
      </p:sp>
      <p:sp>
        <p:nvSpPr>
          <p:cNvPr id="364" name="Google Shape;364;p20"/>
          <p:cNvSpPr/>
          <p:nvPr/>
        </p:nvSpPr>
        <p:spPr>
          <a:xfrm>
            <a:off x="1420920" y="7381798"/>
            <a:ext cx="213300" cy="1941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5" name="Google Shape;365;p20"/>
          <p:cNvPicPr preferRelativeResize="0"/>
          <p:nvPr/>
        </p:nvPicPr>
        <p:blipFill>
          <a:blip r:embed="rId12">
            <a:alphaModFix/>
          </a:blip>
          <a:stretch>
            <a:fillRect/>
          </a:stretch>
        </p:blipFill>
        <p:spPr>
          <a:xfrm>
            <a:off x="5270050" y="5933800"/>
            <a:ext cx="705900" cy="776492"/>
          </a:xfrm>
          <a:prstGeom prst="rect">
            <a:avLst/>
          </a:prstGeom>
          <a:noFill/>
          <a:ln>
            <a:noFill/>
          </a:ln>
        </p:spPr>
      </p:pic>
      <p:sp>
        <p:nvSpPr>
          <p:cNvPr id="366" name="Google Shape;366;p20"/>
          <p:cNvSpPr txBox="1"/>
          <p:nvPr/>
        </p:nvSpPr>
        <p:spPr>
          <a:xfrm>
            <a:off x="5936300" y="5814425"/>
            <a:ext cx="1438500" cy="10221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lang="en-GB" sz="800">
                <a:solidFill>
                  <a:srgbClr val="6AA84F"/>
                </a:solidFill>
                <a:latin typeface="Mada"/>
                <a:ea typeface="Mada"/>
                <a:cs typeface="Mada"/>
                <a:sym typeface="Mada"/>
              </a:rPr>
              <a:t>X-Ray with contrast </a:t>
            </a:r>
            <a:endParaRPr sz="800">
              <a:solidFill>
                <a:srgbClr val="6AA84F"/>
              </a:solidFill>
              <a:latin typeface="Mada"/>
              <a:ea typeface="Mada"/>
              <a:cs typeface="Mada"/>
              <a:sym typeface="Mada"/>
            </a:endParaRPr>
          </a:p>
          <a:p>
            <a:pPr indent="0" lvl="0" marL="0" rtl="0" algn="l">
              <a:lnSpc>
                <a:spcPct val="125000"/>
              </a:lnSpc>
              <a:spcBef>
                <a:spcPts val="0"/>
              </a:spcBef>
              <a:spcAft>
                <a:spcPts val="0"/>
              </a:spcAft>
              <a:buNone/>
            </a:pPr>
            <a:r>
              <a:rPr lang="en-GB" sz="800">
                <a:solidFill>
                  <a:srgbClr val="6AA84F"/>
                </a:solidFill>
                <a:latin typeface="Mada"/>
                <a:ea typeface="Mada"/>
                <a:cs typeface="Mada"/>
                <a:sym typeface="Mada"/>
              </a:rPr>
              <a:t>normally the contrast stays in the bladder, If there’s any contrast going up it means there’s a reflux which is Abnormal</a:t>
            </a:r>
            <a:endParaRPr sz="800">
              <a:solidFill>
                <a:srgbClr val="6AA84F"/>
              </a:solidFill>
              <a:latin typeface="Mada"/>
              <a:ea typeface="Mada"/>
              <a:cs typeface="Mada"/>
              <a:sym typeface="Mad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cxnSp>
        <p:nvCxnSpPr>
          <p:cNvPr id="371" name="Google Shape;371;p21"/>
          <p:cNvCxnSpPr>
            <a:stCxn id="372" idx="1"/>
          </p:cNvCxnSpPr>
          <p:nvPr/>
        </p:nvCxnSpPr>
        <p:spPr>
          <a:xfrm flipH="1" rot="10800000">
            <a:off x="2889189" y="4342465"/>
            <a:ext cx="834300" cy="236100"/>
          </a:xfrm>
          <a:prstGeom prst="curvedConnector3">
            <a:avLst>
              <a:gd fmla="val 50000" name="adj1"/>
            </a:avLst>
          </a:prstGeom>
          <a:noFill/>
          <a:ln cap="flat" cmpd="sng" w="19050">
            <a:solidFill>
              <a:srgbClr val="9DE2DE"/>
            </a:solidFill>
            <a:prstDash val="dash"/>
            <a:round/>
            <a:headEnd len="med" w="med" type="none"/>
            <a:tailEnd len="med" w="med" type="none"/>
          </a:ln>
        </p:spPr>
      </p:cxnSp>
      <p:cxnSp>
        <p:nvCxnSpPr>
          <p:cNvPr id="373" name="Google Shape;373;p21"/>
          <p:cNvCxnSpPr>
            <a:stCxn id="374" idx="1"/>
          </p:cNvCxnSpPr>
          <p:nvPr/>
        </p:nvCxnSpPr>
        <p:spPr>
          <a:xfrm>
            <a:off x="2889189" y="3765594"/>
            <a:ext cx="834300" cy="236100"/>
          </a:xfrm>
          <a:prstGeom prst="curvedConnector3">
            <a:avLst>
              <a:gd fmla="val 50000" name="adj1"/>
            </a:avLst>
          </a:prstGeom>
          <a:noFill/>
          <a:ln cap="flat" cmpd="sng" w="19050">
            <a:solidFill>
              <a:srgbClr val="9DE2DE"/>
            </a:solidFill>
            <a:prstDash val="dash"/>
            <a:round/>
            <a:headEnd len="med" w="med" type="none"/>
            <a:tailEnd len="med" w="med" type="none"/>
          </a:ln>
        </p:spPr>
      </p:cxnSp>
      <p:cxnSp>
        <p:nvCxnSpPr>
          <p:cNvPr id="375" name="Google Shape;375;p21"/>
          <p:cNvCxnSpPr>
            <a:stCxn id="376" idx="1"/>
          </p:cNvCxnSpPr>
          <p:nvPr/>
        </p:nvCxnSpPr>
        <p:spPr>
          <a:xfrm rot="10800000">
            <a:off x="3868886" y="4342465"/>
            <a:ext cx="834300" cy="236100"/>
          </a:xfrm>
          <a:prstGeom prst="curvedConnector3">
            <a:avLst>
              <a:gd fmla="val 50000" name="adj1"/>
            </a:avLst>
          </a:prstGeom>
          <a:noFill/>
          <a:ln cap="flat" cmpd="sng" w="19050">
            <a:solidFill>
              <a:srgbClr val="9DE2DE"/>
            </a:solidFill>
            <a:prstDash val="dash"/>
            <a:round/>
            <a:headEnd len="med" w="med" type="none"/>
            <a:tailEnd len="med" w="med" type="none"/>
          </a:ln>
        </p:spPr>
      </p:cxnSp>
      <p:cxnSp>
        <p:nvCxnSpPr>
          <p:cNvPr id="377" name="Google Shape;377;p21"/>
          <p:cNvCxnSpPr>
            <a:stCxn id="378" idx="1"/>
          </p:cNvCxnSpPr>
          <p:nvPr/>
        </p:nvCxnSpPr>
        <p:spPr>
          <a:xfrm flipH="1">
            <a:off x="3868886" y="3765594"/>
            <a:ext cx="834300" cy="236100"/>
          </a:xfrm>
          <a:prstGeom prst="curvedConnector3">
            <a:avLst>
              <a:gd fmla="val 50000" name="adj1"/>
            </a:avLst>
          </a:prstGeom>
          <a:noFill/>
          <a:ln cap="flat" cmpd="sng" w="19050">
            <a:solidFill>
              <a:srgbClr val="9DE2DE"/>
            </a:solidFill>
            <a:prstDash val="dash"/>
            <a:round/>
            <a:headEnd len="med" w="med" type="none"/>
            <a:tailEnd len="med" w="med" type="none"/>
          </a:ln>
        </p:spPr>
      </p:cxnSp>
      <p:sp>
        <p:nvSpPr>
          <p:cNvPr id="379" name="Google Shape;379;p21"/>
          <p:cNvSpPr/>
          <p:nvPr/>
        </p:nvSpPr>
        <p:spPr>
          <a:xfrm>
            <a:off x="3459560" y="3767009"/>
            <a:ext cx="846600" cy="804600"/>
          </a:xfrm>
          <a:prstGeom prst="ellipse">
            <a:avLst/>
          </a:prstGeom>
          <a:solidFill>
            <a:srgbClr val="E6F8F6"/>
          </a:solidFill>
          <a:ln cap="flat" cmpd="sng" w="19050">
            <a:solidFill>
              <a:srgbClr val="9DE2D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1"/>
          <p:cNvSpPr/>
          <p:nvPr/>
        </p:nvSpPr>
        <p:spPr>
          <a:xfrm rot="10800000">
            <a:off x="63" y="0"/>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1" name="Google Shape;381;p21"/>
          <p:cNvGrpSpPr/>
          <p:nvPr/>
        </p:nvGrpSpPr>
        <p:grpSpPr>
          <a:xfrm>
            <a:off x="257400" y="764091"/>
            <a:ext cx="467181" cy="476434"/>
            <a:chOff x="2410712" y="2415450"/>
            <a:chExt cx="312600" cy="312600"/>
          </a:xfrm>
        </p:grpSpPr>
        <p:sp>
          <p:nvSpPr>
            <p:cNvPr id="382" name="Google Shape;382;p21"/>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1"/>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4" name="Google Shape;384;p21"/>
          <p:cNvSpPr txBox="1"/>
          <p:nvPr/>
        </p:nvSpPr>
        <p:spPr>
          <a:xfrm>
            <a:off x="714687" y="790708"/>
            <a:ext cx="47496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Ureterocele</a:t>
            </a:r>
            <a:endParaRPr b="1" sz="1800">
              <a:solidFill>
                <a:srgbClr val="006D77"/>
              </a:solidFill>
              <a:highlight>
                <a:srgbClr val="EDF9F9"/>
              </a:highlight>
              <a:latin typeface="Lora"/>
              <a:ea typeface="Lora"/>
              <a:cs typeface="Lora"/>
              <a:sym typeface="Lora"/>
            </a:endParaRPr>
          </a:p>
        </p:txBody>
      </p:sp>
      <p:sp>
        <p:nvSpPr>
          <p:cNvPr id="385" name="Google Shape;385;p21"/>
          <p:cNvSpPr/>
          <p:nvPr/>
        </p:nvSpPr>
        <p:spPr>
          <a:xfrm>
            <a:off x="487037" y="1399038"/>
            <a:ext cx="6559500" cy="1579800"/>
          </a:xfrm>
          <a:prstGeom prst="roundRect">
            <a:avLst>
              <a:gd fmla="val 22613"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t/>
            </a:r>
            <a:endParaRPr/>
          </a:p>
        </p:txBody>
      </p:sp>
      <p:pic>
        <p:nvPicPr>
          <p:cNvPr id="386" name="Google Shape;386;p21"/>
          <p:cNvPicPr preferRelativeResize="0"/>
          <p:nvPr/>
        </p:nvPicPr>
        <p:blipFill>
          <a:blip r:embed="rId3">
            <a:alphaModFix/>
          </a:blip>
          <a:stretch>
            <a:fillRect/>
          </a:stretch>
        </p:blipFill>
        <p:spPr>
          <a:xfrm>
            <a:off x="5509525" y="1452163"/>
            <a:ext cx="1171812" cy="1460399"/>
          </a:xfrm>
          <a:prstGeom prst="rect">
            <a:avLst/>
          </a:prstGeom>
          <a:noFill/>
          <a:ln>
            <a:noFill/>
          </a:ln>
        </p:spPr>
      </p:pic>
      <p:pic>
        <p:nvPicPr>
          <p:cNvPr id="387" name="Google Shape;387;p21"/>
          <p:cNvPicPr preferRelativeResize="0"/>
          <p:nvPr/>
        </p:nvPicPr>
        <p:blipFill>
          <a:blip r:embed="rId4">
            <a:alphaModFix/>
          </a:blip>
          <a:stretch>
            <a:fillRect/>
          </a:stretch>
        </p:blipFill>
        <p:spPr>
          <a:xfrm>
            <a:off x="3594262" y="3847995"/>
            <a:ext cx="577201" cy="577201"/>
          </a:xfrm>
          <a:prstGeom prst="rect">
            <a:avLst/>
          </a:prstGeom>
          <a:noFill/>
          <a:ln>
            <a:noFill/>
          </a:ln>
        </p:spPr>
      </p:pic>
      <p:sp>
        <p:nvSpPr>
          <p:cNvPr id="372" name="Google Shape;372;p21"/>
          <p:cNvSpPr/>
          <p:nvPr/>
        </p:nvSpPr>
        <p:spPr>
          <a:xfrm rot="10800000">
            <a:off x="2449989" y="4469965"/>
            <a:ext cx="439200" cy="2172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1"/>
          <p:cNvSpPr txBox="1"/>
          <p:nvPr/>
        </p:nvSpPr>
        <p:spPr>
          <a:xfrm flipH="1" rot="2348">
            <a:off x="2485287" y="4439523"/>
            <a:ext cx="439200" cy="278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700">
                <a:solidFill>
                  <a:srgbClr val="006D77"/>
                </a:solidFill>
                <a:latin typeface="Pathway Gothic One"/>
                <a:ea typeface="Pathway Gothic One"/>
                <a:cs typeface="Pathway Gothic One"/>
                <a:sym typeface="Pathway Gothic One"/>
              </a:rPr>
              <a:t>02</a:t>
            </a:r>
            <a:endParaRPr b="1" sz="1700">
              <a:solidFill>
                <a:srgbClr val="006D77"/>
              </a:solidFill>
              <a:latin typeface="Pathway Gothic One"/>
              <a:ea typeface="Pathway Gothic One"/>
              <a:cs typeface="Pathway Gothic One"/>
              <a:sym typeface="Pathway Gothic One"/>
            </a:endParaRPr>
          </a:p>
        </p:txBody>
      </p:sp>
      <p:sp>
        <p:nvSpPr>
          <p:cNvPr id="374" name="Google Shape;374;p21"/>
          <p:cNvSpPr/>
          <p:nvPr/>
        </p:nvSpPr>
        <p:spPr>
          <a:xfrm flipH="1">
            <a:off x="2449989" y="3656994"/>
            <a:ext cx="439200" cy="2172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1"/>
          <p:cNvSpPr txBox="1"/>
          <p:nvPr/>
        </p:nvSpPr>
        <p:spPr>
          <a:xfrm>
            <a:off x="2491132" y="3626445"/>
            <a:ext cx="357300" cy="278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700">
                <a:solidFill>
                  <a:srgbClr val="006D77"/>
                </a:solidFill>
                <a:latin typeface="Pathway Gothic One"/>
                <a:ea typeface="Pathway Gothic One"/>
                <a:cs typeface="Pathway Gothic One"/>
                <a:sym typeface="Pathway Gothic One"/>
              </a:rPr>
              <a:t>01</a:t>
            </a:r>
            <a:endParaRPr b="1" sz="1700">
              <a:solidFill>
                <a:srgbClr val="006D77"/>
              </a:solidFill>
              <a:latin typeface="Pathway Gothic One"/>
              <a:ea typeface="Pathway Gothic One"/>
              <a:cs typeface="Pathway Gothic One"/>
              <a:sym typeface="Pathway Gothic One"/>
            </a:endParaRPr>
          </a:p>
        </p:txBody>
      </p:sp>
      <p:sp>
        <p:nvSpPr>
          <p:cNvPr id="376" name="Google Shape;376;p21"/>
          <p:cNvSpPr/>
          <p:nvPr/>
        </p:nvSpPr>
        <p:spPr>
          <a:xfrm flipH="1" rot="10800000">
            <a:off x="4703186" y="4469965"/>
            <a:ext cx="439200" cy="2172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1"/>
          <p:cNvSpPr txBox="1"/>
          <p:nvPr/>
        </p:nvSpPr>
        <p:spPr>
          <a:xfrm rot="-3574">
            <a:off x="4591685" y="4439354"/>
            <a:ext cx="577200" cy="278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700">
                <a:solidFill>
                  <a:srgbClr val="006D77"/>
                </a:solidFill>
                <a:latin typeface="Pathway Gothic One"/>
                <a:ea typeface="Pathway Gothic One"/>
                <a:cs typeface="Pathway Gothic One"/>
                <a:sym typeface="Pathway Gothic One"/>
              </a:rPr>
              <a:t>04</a:t>
            </a:r>
            <a:endParaRPr b="1" sz="1700">
              <a:solidFill>
                <a:srgbClr val="006D77"/>
              </a:solidFill>
              <a:latin typeface="Pathway Gothic One"/>
              <a:ea typeface="Pathway Gothic One"/>
              <a:cs typeface="Pathway Gothic One"/>
              <a:sym typeface="Pathway Gothic One"/>
            </a:endParaRPr>
          </a:p>
        </p:txBody>
      </p:sp>
      <p:sp>
        <p:nvSpPr>
          <p:cNvPr id="378" name="Google Shape;378;p21"/>
          <p:cNvSpPr/>
          <p:nvPr/>
        </p:nvSpPr>
        <p:spPr>
          <a:xfrm>
            <a:off x="4703186" y="3656994"/>
            <a:ext cx="439200" cy="2172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1"/>
          <p:cNvSpPr txBox="1"/>
          <p:nvPr/>
        </p:nvSpPr>
        <p:spPr>
          <a:xfrm flipH="1">
            <a:off x="4667808" y="3626445"/>
            <a:ext cx="467100" cy="278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700">
                <a:solidFill>
                  <a:srgbClr val="006D77"/>
                </a:solidFill>
                <a:latin typeface="Pathway Gothic One"/>
                <a:ea typeface="Pathway Gothic One"/>
                <a:cs typeface="Pathway Gothic One"/>
                <a:sym typeface="Pathway Gothic One"/>
              </a:rPr>
              <a:t>03</a:t>
            </a:r>
            <a:endParaRPr b="1" sz="1700">
              <a:solidFill>
                <a:srgbClr val="006D77"/>
              </a:solidFill>
              <a:latin typeface="Pathway Gothic One"/>
              <a:ea typeface="Pathway Gothic One"/>
              <a:cs typeface="Pathway Gothic One"/>
              <a:sym typeface="Pathway Gothic One"/>
            </a:endParaRPr>
          </a:p>
        </p:txBody>
      </p:sp>
      <p:sp>
        <p:nvSpPr>
          <p:cNvPr id="392" name="Google Shape;392;p21"/>
          <p:cNvSpPr txBox="1"/>
          <p:nvPr/>
        </p:nvSpPr>
        <p:spPr>
          <a:xfrm>
            <a:off x="953787" y="3533689"/>
            <a:ext cx="1650600" cy="88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1"/>
                </a:solidFill>
                <a:latin typeface="Mada"/>
                <a:ea typeface="Mada"/>
                <a:cs typeface="Mada"/>
                <a:sym typeface="Mada"/>
              </a:rPr>
              <a:t> Antenatal (U/S).       </a:t>
            </a:r>
            <a:endParaRPr b="1"/>
          </a:p>
        </p:txBody>
      </p:sp>
      <p:sp>
        <p:nvSpPr>
          <p:cNvPr id="393" name="Google Shape;393;p21"/>
          <p:cNvSpPr txBox="1"/>
          <p:nvPr/>
        </p:nvSpPr>
        <p:spPr>
          <a:xfrm>
            <a:off x="953787" y="4378195"/>
            <a:ext cx="15315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1"/>
                </a:solidFill>
                <a:latin typeface="Mada"/>
                <a:ea typeface="Mada"/>
                <a:cs typeface="Mada"/>
                <a:sym typeface="Mada"/>
              </a:rPr>
              <a:t>Urine retention.</a:t>
            </a:r>
            <a:endParaRPr b="1">
              <a:solidFill>
                <a:schemeClr val="dk1"/>
              </a:solidFill>
              <a:latin typeface="Mada"/>
              <a:ea typeface="Mada"/>
              <a:cs typeface="Mada"/>
              <a:sym typeface="Mada"/>
            </a:endParaRPr>
          </a:p>
        </p:txBody>
      </p:sp>
      <p:sp>
        <p:nvSpPr>
          <p:cNvPr id="394" name="Google Shape;394;p21"/>
          <p:cNvSpPr txBox="1"/>
          <p:nvPr/>
        </p:nvSpPr>
        <p:spPr>
          <a:xfrm>
            <a:off x="5128251" y="3550245"/>
            <a:ext cx="18852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1"/>
                </a:solidFill>
                <a:latin typeface="Mada"/>
                <a:ea typeface="Mada"/>
                <a:cs typeface="Mada"/>
                <a:sym typeface="Mada"/>
              </a:rPr>
              <a:t>Calculus formation.</a:t>
            </a:r>
            <a:endParaRPr b="1">
              <a:solidFill>
                <a:schemeClr val="dk1"/>
              </a:solidFill>
              <a:latin typeface="Mada"/>
              <a:ea typeface="Mada"/>
              <a:cs typeface="Mada"/>
              <a:sym typeface="Mada"/>
            </a:endParaRPr>
          </a:p>
        </p:txBody>
      </p:sp>
      <p:sp>
        <p:nvSpPr>
          <p:cNvPr id="395" name="Google Shape;395;p21"/>
          <p:cNvSpPr txBox="1"/>
          <p:nvPr/>
        </p:nvSpPr>
        <p:spPr>
          <a:xfrm>
            <a:off x="5167808" y="4378195"/>
            <a:ext cx="12786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1"/>
                </a:solidFill>
                <a:latin typeface="Mada"/>
                <a:ea typeface="Mada"/>
                <a:cs typeface="Mada"/>
                <a:sym typeface="Mada"/>
              </a:rPr>
              <a:t>Infection.</a:t>
            </a:r>
            <a:endParaRPr b="1">
              <a:solidFill>
                <a:schemeClr val="dk1"/>
              </a:solidFill>
              <a:latin typeface="Mada"/>
              <a:ea typeface="Mada"/>
              <a:cs typeface="Mada"/>
              <a:sym typeface="Mada"/>
            </a:endParaRPr>
          </a:p>
        </p:txBody>
      </p:sp>
      <p:sp>
        <p:nvSpPr>
          <p:cNvPr id="396" name="Google Shape;396;p21"/>
          <p:cNvSpPr/>
          <p:nvPr/>
        </p:nvSpPr>
        <p:spPr>
          <a:xfrm>
            <a:off x="1129400" y="6058032"/>
            <a:ext cx="2817300" cy="41715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97" name="Google Shape;397;p21"/>
          <p:cNvCxnSpPr/>
          <p:nvPr/>
        </p:nvCxnSpPr>
        <p:spPr>
          <a:xfrm>
            <a:off x="3946709" y="6642957"/>
            <a:ext cx="705900" cy="0"/>
          </a:xfrm>
          <a:prstGeom prst="straightConnector1">
            <a:avLst/>
          </a:prstGeom>
          <a:noFill/>
          <a:ln cap="flat" cmpd="sng" w="19050">
            <a:solidFill>
              <a:srgbClr val="83C5BE"/>
            </a:solidFill>
            <a:prstDash val="solid"/>
            <a:round/>
            <a:headEnd len="med" w="med" type="none"/>
            <a:tailEnd len="med" w="med" type="oval"/>
          </a:ln>
        </p:spPr>
      </p:cxnSp>
      <p:sp>
        <p:nvSpPr>
          <p:cNvPr id="398" name="Google Shape;398;p21"/>
          <p:cNvSpPr txBox="1"/>
          <p:nvPr/>
        </p:nvSpPr>
        <p:spPr>
          <a:xfrm>
            <a:off x="4006350" y="6125907"/>
            <a:ext cx="26859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D77"/>
                </a:solidFill>
                <a:highlight>
                  <a:srgbClr val="EDF9F9"/>
                </a:highlight>
                <a:latin typeface="Lora"/>
                <a:ea typeface="Lora"/>
                <a:cs typeface="Lora"/>
                <a:sym typeface="Lora"/>
              </a:rPr>
              <a:t>Ultrasound</a:t>
            </a:r>
            <a:endParaRPr b="1" i="0" sz="1800" u="none" cap="none" strike="noStrike">
              <a:solidFill>
                <a:srgbClr val="006D77"/>
              </a:solidFill>
              <a:highlight>
                <a:srgbClr val="EDF9F9"/>
              </a:highlight>
              <a:latin typeface="Lora"/>
              <a:ea typeface="Lora"/>
              <a:cs typeface="Lora"/>
              <a:sym typeface="Lora"/>
            </a:endParaRPr>
          </a:p>
        </p:txBody>
      </p:sp>
      <p:sp>
        <p:nvSpPr>
          <p:cNvPr id="399" name="Google Shape;399;p21"/>
          <p:cNvSpPr txBox="1"/>
          <p:nvPr/>
        </p:nvSpPr>
        <p:spPr>
          <a:xfrm>
            <a:off x="1508062" y="3086990"/>
            <a:ext cx="4749600" cy="47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rgbClr val="006D77"/>
                </a:solidFill>
                <a:highlight>
                  <a:srgbClr val="EDF9F9"/>
                </a:highlight>
                <a:latin typeface="Lora"/>
                <a:ea typeface="Lora"/>
                <a:cs typeface="Lora"/>
                <a:sym typeface="Lora"/>
              </a:rPr>
              <a:t>Presentation</a:t>
            </a:r>
            <a:r>
              <a:rPr b="1" lang="en-GB" sz="1800">
                <a:solidFill>
                  <a:srgbClr val="006D77"/>
                </a:solidFill>
                <a:highlight>
                  <a:srgbClr val="EDF9F9"/>
                </a:highlight>
                <a:latin typeface="Lora"/>
                <a:ea typeface="Lora"/>
                <a:cs typeface="Lora"/>
                <a:sym typeface="Lora"/>
              </a:rPr>
              <a:t>:</a:t>
            </a:r>
            <a:endParaRPr b="1" sz="1800">
              <a:solidFill>
                <a:srgbClr val="006D77"/>
              </a:solidFill>
              <a:highlight>
                <a:srgbClr val="EDF9F9"/>
              </a:highlight>
              <a:latin typeface="Lora"/>
              <a:ea typeface="Lora"/>
              <a:cs typeface="Lora"/>
              <a:sym typeface="Lora"/>
            </a:endParaRPr>
          </a:p>
        </p:txBody>
      </p:sp>
      <p:sp>
        <p:nvSpPr>
          <p:cNvPr id="400" name="Google Shape;400;p21"/>
          <p:cNvSpPr txBox="1"/>
          <p:nvPr/>
        </p:nvSpPr>
        <p:spPr>
          <a:xfrm>
            <a:off x="1536025" y="5426365"/>
            <a:ext cx="4749600" cy="47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rgbClr val="006D77"/>
                </a:solidFill>
                <a:highlight>
                  <a:srgbClr val="EDF9F9"/>
                </a:highlight>
                <a:latin typeface="Lora"/>
                <a:ea typeface="Lora"/>
                <a:cs typeface="Lora"/>
                <a:sym typeface="Lora"/>
              </a:rPr>
              <a:t>Investigations:</a:t>
            </a:r>
            <a:endParaRPr b="1" sz="1800">
              <a:solidFill>
                <a:srgbClr val="006D77"/>
              </a:solidFill>
              <a:highlight>
                <a:srgbClr val="EDF9F9"/>
              </a:highlight>
              <a:latin typeface="Lora"/>
              <a:ea typeface="Lora"/>
              <a:cs typeface="Lora"/>
              <a:sym typeface="Lora"/>
            </a:endParaRPr>
          </a:p>
        </p:txBody>
      </p:sp>
      <p:pic>
        <p:nvPicPr>
          <p:cNvPr id="401" name="Google Shape;401;p21"/>
          <p:cNvPicPr preferRelativeResize="0"/>
          <p:nvPr/>
        </p:nvPicPr>
        <p:blipFill>
          <a:blip r:embed="rId5">
            <a:alphaModFix/>
          </a:blip>
          <a:stretch>
            <a:fillRect/>
          </a:stretch>
        </p:blipFill>
        <p:spPr>
          <a:xfrm>
            <a:off x="1344095" y="6509227"/>
            <a:ext cx="1335319" cy="1000200"/>
          </a:xfrm>
          <a:prstGeom prst="rect">
            <a:avLst/>
          </a:prstGeom>
          <a:noFill/>
          <a:ln>
            <a:noFill/>
          </a:ln>
        </p:spPr>
      </p:pic>
      <p:pic>
        <p:nvPicPr>
          <p:cNvPr id="402" name="Google Shape;402;p21"/>
          <p:cNvPicPr preferRelativeResize="0"/>
          <p:nvPr/>
        </p:nvPicPr>
        <p:blipFill>
          <a:blip r:embed="rId6">
            <a:alphaModFix/>
          </a:blip>
          <a:stretch>
            <a:fillRect/>
          </a:stretch>
        </p:blipFill>
        <p:spPr>
          <a:xfrm>
            <a:off x="2597040" y="6509222"/>
            <a:ext cx="1134952" cy="1000200"/>
          </a:xfrm>
          <a:prstGeom prst="rect">
            <a:avLst/>
          </a:prstGeom>
          <a:noFill/>
          <a:ln>
            <a:noFill/>
          </a:ln>
        </p:spPr>
      </p:pic>
      <p:pic>
        <p:nvPicPr>
          <p:cNvPr id="403" name="Google Shape;403;p21"/>
          <p:cNvPicPr preferRelativeResize="0"/>
          <p:nvPr/>
        </p:nvPicPr>
        <p:blipFill>
          <a:blip r:embed="rId7">
            <a:alphaModFix/>
          </a:blip>
          <a:stretch>
            <a:fillRect/>
          </a:stretch>
        </p:blipFill>
        <p:spPr>
          <a:xfrm>
            <a:off x="1782877" y="8272529"/>
            <a:ext cx="1510355" cy="1692201"/>
          </a:xfrm>
          <a:prstGeom prst="rect">
            <a:avLst/>
          </a:prstGeom>
          <a:noFill/>
          <a:ln>
            <a:noFill/>
          </a:ln>
        </p:spPr>
      </p:pic>
      <p:cxnSp>
        <p:nvCxnSpPr>
          <p:cNvPr id="404" name="Google Shape;404;p21"/>
          <p:cNvCxnSpPr/>
          <p:nvPr/>
        </p:nvCxnSpPr>
        <p:spPr>
          <a:xfrm>
            <a:off x="3940105" y="9018257"/>
            <a:ext cx="705900" cy="0"/>
          </a:xfrm>
          <a:prstGeom prst="straightConnector1">
            <a:avLst/>
          </a:prstGeom>
          <a:noFill/>
          <a:ln cap="flat" cmpd="sng" w="19050">
            <a:solidFill>
              <a:srgbClr val="83C5BE"/>
            </a:solidFill>
            <a:prstDash val="solid"/>
            <a:round/>
            <a:headEnd len="med" w="med" type="none"/>
            <a:tailEnd len="med" w="med" type="oval"/>
          </a:ln>
        </p:spPr>
      </p:cxnSp>
      <p:sp>
        <p:nvSpPr>
          <p:cNvPr id="405" name="Google Shape;405;p21"/>
          <p:cNvSpPr txBox="1"/>
          <p:nvPr/>
        </p:nvSpPr>
        <p:spPr>
          <a:xfrm>
            <a:off x="3999751" y="8272607"/>
            <a:ext cx="32013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D77"/>
                </a:solidFill>
                <a:highlight>
                  <a:srgbClr val="EDF9F9"/>
                </a:highlight>
                <a:latin typeface="Lora"/>
                <a:ea typeface="Lora"/>
                <a:cs typeface="Lora"/>
                <a:sym typeface="Lora"/>
              </a:rPr>
              <a:t>MCUG-micturating cystourethrogram</a:t>
            </a:r>
            <a:r>
              <a:rPr lang="en-GB" sz="1800">
                <a:solidFill>
                  <a:srgbClr val="202124"/>
                </a:solidFill>
                <a:highlight>
                  <a:srgbClr val="FFFFFF"/>
                </a:highlight>
                <a:latin typeface="Lora"/>
                <a:ea typeface="Lora"/>
                <a:cs typeface="Lora"/>
                <a:sym typeface="Lora"/>
              </a:rPr>
              <a:t> </a:t>
            </a:r>
            <a:endParaRPr b="1" sz="1800">
              <a:solidFill>
                <a:srgbClr val="006D77"/>
              </a:solidFill>
              <a:highlight>
                <a:srgbClr val="EDF9F9"/>
              </a:highlight>
              <a:latin typeface="Lora"/>
              <a:ea typeface="Lora"/>
              <a:cs typeface="Lora"/>
              <a:sym typeface="Lora"/>
            </a:endParaRPr>
          </a:p>
        </p:txBody>
      </p:sp>
      <p:sp>
        <p:nvSpPr>
          <p:cNvPr id="406" name="Google Shape;406;p21"/>
          <p:cNvSpPr txBox="1"/>
          <p:nvPr/>
        </p:nvSpPr>
        <p:spPr>
          <a:xfrm>
            <a:off x="625812" y="1446850"/>
            <a:ext cx="4542000" cy="1460400"/>
          </a:xfrm>
          <a:prstGeom prst="rect">
            <a:avLst/>
          </a:prstGeom>
          <a:noFill/>
          <a:ln>
            <a:noFill/>
          </a:ln>
        </p:spPr>
        <p:txBody>
          <a:bodyPr anchorCtr="0" anchor="t" bIns="91425" lIns="91425" spcFirstLastPara="1" rIns="91425" wrap="square" tIns="91425">
            <a:noAutofit/>
          </a:bodyPr>
          <a:lstStyle/>
          <a:p>
            <a:pPr indent="-149225" lvl="0" marL="269999" rtl="0" algn="l">
              <a:lnSpc>
                <a:spcPct val="125000"/>
              </a:lnSpc>
              <a:spcBef>
                <a:spcPts val="0"/>
              </a:spcBef>
              <a:spcAft>
                <a:spcPts val="0"/>
              </a:spcAft>
              <a:buClr>
                <a:schemeClr val="dk1"/>
              </a:buClr>
              <a:buSzPts val="1000"/>
              <a:buFont typeface="Mada"/>
              <a:buChar char="●"/>
            </a:pPr>
            <a:r>
              <a:rPr lang="en-GB" sz="1000">
                <a:latin typeface="Mada"/>
                <a:ea typeface="Mada"/>
                <a:cs typeface="Mada"/>
                <a:sym typeface="Mada"/>
              </a:rPr>
              <a:t>A </a:t>
            </a:r>
            <a:r>
              <a:rPr lang="en-GB" sz="1200">
                <a:solidFill>
                  <a:schemeClr val="dk1"/>
                </a:solidFill>
                <a:latin typeface="Mada"/>
                <a:ea typeface="Mada"/>
                <a:cs typeface="Mada"/>
                <a:sym typeface="Mada"/>
              </a:rPr>
              <a:t>cystic dilation of the distal aspect of the ureter</a:t>
            </a:r>
            <a:endParaRPr sz="1000">
              <a:solidFill>
                <a:srgbClr val="6AA84F"/>
              </a:solidFill>
              <a:latin typeface="Mada"/>
              <a:ea typeface="Mada"/>
              <a:cs typeface="Mada"/>
              <a:sym typeface="Mada"/>
            </a:endParaRPr>
          </a:p>
          <a:p>
            <a:pPr indent="-158750" lvl="0" marL="450000" rtl="0" algn="l">
              <a:lnSpc>
                <a:spcPct val="125000"/>
              </a:lnSpc>
              <a:spcBef>
                <a:spcPts val="0"/>
              </a:spcBef>
              <a:spcAft>
                <a:spcPts val="0"/>
              </a:spcAft>
              <a:buClr>
                <a:srgbClr val="000000"/>
              </a:buClr>
              <a:buSzPts val="1000"/>
              <a:buFont typeface="Mada"/>
              <a:buChar char="○"/>
            </a:pPr>
            <a:r>
              <a:rPr lang="en-GB" sz="1000">
                <a:latin typeface="Mada"/>
                <a:ea typeface="Mada"/>
                <a:cs typeface="Mada"/>
                <a:sym typeface="Mada"/>
              </a:rPr>
              <a:t>E</a:t>
            </a:r>
            <a:r>
              <a:rPr lang="en-GB" sz="1200">
                <a:solidFill>
                  <a:schemeClr val="dk1"/>
                </a:solidFill>
                <a:latin typeface="Mada"/>
                <a:ea typeface="Mada"/>
                <a:cs typeface="Mada"/>
                <a:sym typeface="Mada"/>
              </a:rPr>
              <a:t>ither within the bladder</a:t>
            </a:r>
            <a:endParaRPr sz="1200">
              <a:solidFill>
                <a:schemeClr val="dk1"/>
              </a:solidFill>
              <a:latin typeface="Mada"/>
              <a:ea typeface="Mada"/>
              <a:cs typeface="Mada"/>
              <a:sym typeface="Mada"/>
            </a:endParaRPr>
          </a:p>
          <a:p>
            <a:pPr indent="-171450" lvl="0" marL="450000" rtl="0" algn="l">
              <a:lnSpc>
                <a:spcPct val="12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or spanning the bladder neck and urethra</a:t>
            </a:r>
            <a:endParaRPr sz="1200">
              <a:solidFill>
                <a:schemeClr val="dk1"/>
              </a:solidFill>
              <a:latin typeface="Mada"/>
              <a:ea typeface="Mada"/>
              <a:cs typeface="Mada"/>
              <a:sym typeface="Mada"/>
            </a:endParaRPr>
          </a:p>
          <a:p>
            <a:pPr indent="-171450" lvl="0" marL="450000" rtl="0" algn="l">
              <a:lnSpc>
                <a:spcPct val="125000"/>
              </a:lnSpc>
              <a:spcBef>
                <a:spcPts val="0"/>
              </a:spcBef>
              <a:spcAft>
                <a:spcPts val="0"/>
              </a:spcAft>
              <a:buClr>
                <a:schemeClr val="dk1"/>
              </a:buClr>
              <a:buSzPts val="1200"/>
              <a:buFont typeface="Mada"/>
              <a:buChar char="○"/>
            </a:pPr>
            <a:r>
              <a:rPr lang="en-GB" sz="1200">
                <a:solidFill>
                  <a:srgbClr val="6AA84F"/>
                </a:solidFill>
                <a:latin typeface="Mada"/>
                <a:ea typeface="Mada"/>
                <a:cs typeface="Mada"/>
                <a:sym typeface="Mada"/>
              </a:rPr>
              <a:t>Ureterocele cause obstruction and the ureter will be dilated</a:t>
            </a:r>
            <a:endParaRPr sz="1200">
              <a:solidFill>
                <a:schemeClr val="dk1"/>
              </a:solidFill>
              <a:latin typeface="Mada"/>
              <a:ea typeface="Mada"/>
              <a:cs typeface="Mada"/>
              <a:sym typeface="Mada"/>
            </a:endParaRPr>
          </a:p>
          <a:p>
            <a:pPr indent="-149225" lvl="0" marL="269999" rtl="0" algn="l">
              <a:lnSpc>
                <a:spcPct val="125000"/>
              </a:lnSpc>
              <a:spcBef>
                <a:spcPts val="0"/>
              </a:spcBef>
              <a:spcAft>
                <a:spcPts val="0"/>
              </a:spcAft>
              <a:buClr>
                <a:schemeClr val="dk1"/>
              </a:buClr>
              <a:buSzPts val="1000"/>
              <a:buFont typeface="Mada"/>
              <a:buChar char="●"/>
            </a:pPr>
            <a:r>
              <a:rPr lang="en-GB" sz="1000">
                <a:solidFill>
                  <a:srgbClr val="6AA84F"/>
                </a:solidFill>
                <a:latin typeface="Mada"/>
                <a:ea typeface="Mada"/>
                <a:cs typeface="Mada"/>
                <a:sym typeface="Mada"/>
              </a:rPr>
              <a:t>I</a:t>
            </a:r>
            <a:r>
              <a:rPr lang="en-GB" sz="1200">
                <a:solidFill>
                  <a:srgbClr val="6AA84F"/>
                </a:solidFill>
                <a:latin typeface="Mada"/>
                <a:ea typeface="Mada"/>
                <a:cs typeface="Mada"/>
                <a:sym typeface="Mada"/>
              </a:rPr>
              <a:t>nitial </a:t>
            </a:r>
            <a:r>
              <a:rPr lang="en-GB" sz="1200">
                <a:solidFill>
                  <a:schemeClr val="dk1"/>
                </a:solidFill>
                <a:latin typeface="Mada"/>
                <a:ea typeface="Mada"/>
                <a:cs typeface="Mada"/>
                <a:sym typeface="Mada"/>
              </a:rPr>
              <a:t>treatment is (</a:t>
            </a:r>
            <a:r>
              <a:rPr lang="en-GB" sz="1200">
                <a:solidFill>
                  <a:srgbClr val="CC0000"/>
                </a:solidFill>
                <a:latin typeface="Mada"/>
                <a:ea typeface="Mada"/>
                <a:cs typeface="Mada"/>
                <a:sym typeface="Mada"/>
              </a:rPr>
              <a:t>Endoscopic incision of ureterocele</a:t>
            </a:r>
            <a:r>
              <a:rPr lang="en-GB" sz="1200">
                <a:solidFill>
                  <a:schemeClr val="dk1"/>
                </a:solidFill>
                <a:latin typeface="Mada"/>
                <a:ea typeface="Mada"/>
                <a:cs typeface="Mada"/>
                <a:sym typeface="Mada"/>
              </a:rPr>
              <a:t>)</a:t>
            </a:r>
            <a:endParaRPr sz="1000">
              <a:solidFill>
                <a:srgbClr val="6AA84F"/>
              </a:solidFill>
              <a:latin typeface="Mada"/>
              <a:ea typeface="Mada"/>
              <a:cs typeface="Mada"/>
              <a:sym typeface="Mada"/>
            </a:endParaRPr>
          </a:p>
          <a:p>
            <a:pPr indent="-165100" lvl="0" marL="450000" rtl="0" algn="l">
              <a:lnSpc>
                <a:spcPct val="125000"/>
              </a:lnSpc>
              <a:spcBef>
                <a:spcPts val="0"/>
              </a:spcBef>
              <a:spcAft>
                <a:spcPts val="0"/>
              </a:spcAft>
              <a:buClr>
                <a:srgbClr val="000000"/>
              </a:buClr>
              <a:buSzPts val="1100"/>
              <a:buFont typeface="Mada"/>
              <a:buChar char="○"/>
            </a:pPr>
            <a:r>
              <a:rPr lang="en-GB" sz="1200">
                <a:solidFill>
                  <a:srgbClr val="6AA84F"/>
                </a:solidFill>
                <a:latin typeface="Mada"/>
                <a:ea typeface="Mada"/>
                <a:cs typeface="Mada"/>
                <a:sym typeface="Mada"/>
              </a:rPr>
              <a:t>Not indicated if there’s no back pressure.</a:t>
            </a:r>
            <a:endParaRPr b="1" sz="1100">
              <a:solidFill>
                <a:schemeClr val="dk1"/>
              </a:solidFill>
              <a:latin typeface="Mada"/>
              <a:ea typeface="Mada"/>
              <a:cs typeface="Mada"/>
              <a:sym typeface="Mada"/>
            </a:endParaRPr>
          </a:p>
        </p:txBody>
      </p:sp>
      <p:sp>
        <p:nvSpPr>
          <p:cNvPr id="407" name="Google Shape;407;p21"/>
          <p:cNvSpPr txBox="1"/>
          <p:nvPr/>
        </p:nvSpPr>
        <p:spPr>
          <a:xfrm>
            <a:off x="3849300" y="6691838"/>
            <a:ext cx="3000000" cy="1579800"/>
          </a:xfrm>
          <a:prstGeom prst="rect">
            <a:avLst/>
          </a:prstGeom>
          <a:noFill/>
          <a:ln>
            <a:noFill/>
          </a:ln>
        </p:spPr>
        <p:txBody>
          <a:bodyPr anchorCtr="0" anchor="t" bIns="91425" lIns="91425" spcFirstLastPara="1" rIns="91425" wrap="square" tIns="91425">
            <a:noAutofit/>
          </a:bodyPr>
          <a:lstStyle/>
          <a:p>
            <a:pPr indent="-149225" lvl="0" marL="269999" rtl="0" algn="l">
              <a:lnSpc>
                <a:spcPct val="125000"/>
              </a:lnSpc>
              <a:spcBef>
                <a:spcPts val="0"/>
              </a:spcBef>
              <a:spcAft>
                <a:spcPts val="0"/>
              </a:spcAft>
              <a:buClr>
                <a:schemeClr val="dk1"/>
              </a:buClr>
              <a:buSzPts val="1000"/>
              <a:buFont typeface="Mada"/>
              <a:buChar char="●"/>
            </a:pPr>
            <a:r>
              <a:rPr lang="en-GB" sz="1200">
                <a:solidFill>
                  <a:srgbClr val="6AA84F"/>
                </a:solidFill>
                <a:latin typeface="Mada"/>
                <a:ea typeface="Mada"/>
                <a:cs typeface="Mada"/>
                <a:sym typeface="Mada"/>
              </a:rPr>
              <a:t>T</a:t>
            </a:r>
            <a:r>
              <a:rPr lang="en-GB" sz="1200">
                <a:solidFill>
                  <a:srgbClr val="6AA84F"/>
                </a:solidFill>
                <a:latin typeface="Mada"/>
                <a:ea typeface="Mada"/>
                <a:cs typeface="Mada"/>
                <a:sym typeface="Mada"/>
              </a:rPr>
              <a:t>he best modality.</a:t>
            </a:r>
            <a:endParaRPr sz="1200">
              <a:solidFill>
                <a:srgbClr val="6AA84F"/>
              </a:solidFill>
              <a:latin typeface="Mada"/>
              <a:ea typeface="Mada"/>
              <a:cs typeface="Mada"/>
              <a:sym typeface="Mada"/>
            </a:endParaRPr>
          </a:p>
          <a:p>
            <a:pPr indent="-161925" lvl="0" marL="269999" rtl="0" algn="l">
              <a:lnSpc>
                <a:spcPct val="125000"/>
              </a:lnSpc>
              <a:spcBef>
                <a:spcPts val="0"/>
              </a:spcBef>
              <a:spcAft>
                <a:spcPts val="0"/>
              </a:spcAft>
              <a:buClr>
                <a:srgbClr val="000000"/>
              </a:buClr>
              <a:buSzPts val="1200"/>
              <a:buFont typeface="Mada"/>
              <a:buChar char="●"/>
            </a:pPr>
            <a:r>
              <a:rPr lang="en-GB" sz="1200">
                <a:solidFill>
                  <a:srgbClr val="6AA84F"/>
                </a:solidFill>
                <a:latin typeface="Mada"/>
                <a:ea typeface="Mada"/>
                <a:cs typeface="Mada"/>
                <a:sym typeface="Mada"/>
              </a:rPr>
              <a:t>You can see the bulging distal ureter,  which is stenosed and prevent urine to reach Urinary Bladder -the stenosis severity may vary from mild to complete occlusion-</a:t>
            </a:r>
            <a:endParaRPr sz="1200">
              <a:latin typeface="Mada"/>
              <a:ea typeface="Mada"/>
              <a:cs typeface="Mada"/>
              <a:sym typeface="Mada"/>
            </a:endParaRPr>
          </a:p>
        </p:txBody>
      </p:sp>
      <p:sp>
        <p:nvSpPr>
          <p:cNvPr id="408" name="Google Shape;408;p21"/>
          <p:cNvSpPr txBox="1"/>
          <p:nvPr/>
        </p:nvSpPr>
        <p:spPr>
          <a:xfrm>
            <a:off x="3849300" y="9118671"/>
            <a:ext cx="3000000" cy="1110900"/>
          </a:xfrm>
          <a:prstGeom prst="rect">
            <a:avLst/>
          </a:prstGeom>
          <a:noFill/>
          <a:ln>
            <a:noFill/>
          </a:ln>
        </p:spPr>
        <p:txBody>
          <a:bodyPr anchorCtr="0" anchor="t" bIns="91425" lIns="91425" spcFirstLastPara="1" rIns="91425" wrap="square" tIns="91425">
            <a:noAutofit/>
          </a:bodyPr>
          <a:lstStyle/>
          <a:p>
            <a:pPr indent="-149225" lvl="0" marL="269999" rtl="0" algn="l">
              <a:lnSpc>
                <a:spcPct val="125000"/>
              </a:lnSpc>
              <a:spcBef>
                <a:spcPts val="0"/>
              </a:spcBef>
              <a:spcAft>
                <a:spcPts val="0"/>
              </a:spcAft>
              <a:buClr>
                <a:schemeClr val="dk1"/>
              </a:buClr>
              <a:buSzPts val="1000"/>
              <a:buFont typeface="Mada"/>
              <a:buChar char="●"/>
            </a:pPr>
            <a:r>
              <a:rPr lang="en-GB" sz="1200">
                <a:solidFill>
                  <a:srgbClr val="6AA84F"/>
                </a:solidFill>
                <a:latin typeface="Mada"/>
                <a:ea typeface="Mada"/>
                <a:cs typeface="Mada"/>
                <a:sym typeface="Mada"/>
              </a:rPr>
              <a:t>Used for confirmation.</a:t>
            </a:r>
            <a:endParaRPr sz="1200">
              <a:solidFill>
                <a:srgbClr val="6AA84F"/>
              </a:solidFill>
              <a:latin typeface="Mada"/>
              <a:ea typeface="Mada"/>
              <a:cs typeface="Mada"/>
              <a:sym typeface="Mada"/>
            </a:endParaRPr>
          </a:p>
          <a:p>
            <a:pPr indent="-161925" lvl="0" marL="269999" rtl="0" algn="l">
              <a:lnSpc>
                <a:spcPct val="125000"/>
              </a:lnSpc>
              <a:spcBef>
                <a:spcPts val="0"/>
              </a:spcBef>
              <a:spcAft>
                <a:spcPts val="0"/>
              </a:spcAft>
              <a:buClr>
                <a:srgbClr val="000000"/>
              </a:buClr>
              <a:buSzPts val="1200"/>
              <a:buFont typeface="Mada"/>
              <a:buChar char="●"/>
            </a:pPr>
            <a:r>
              <a:rPr lang="en-GB" sz="1200">
                <a:solidFill>
                  <a:srgbClr val="6AA84F"/>
                </a:solidFill>
                <a:latin typeface="Mada"/>
                <a:ea typeface="Mada"/>
                <a:cs typeface="Mada"/>
                <a:sym typeface="Mada"/>
              </a:rPr>
              <a:t>Picture Showing filling defect of bladder.</a:t>
            </a:r>
            <a:endParaRPr sz="1200">
              <a:latin typeface="Mada"/>
              <a:ea typeface="Mada"/>
              <a:cs typeface="Mada"/>
              <a:sym typeface="Mada"/>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