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10698475" cx="7589525"/>
  <p:notesSz cx="6858000" cy="9144000"/>
  <p:embeddedFontLst>
    <p:embeddedFont>
      <p:font typeface="Mada"/>
      <p:regular r:id="rId34"/>
      <p:bold r:id="rId35"/>
    </p:embeddedFont>
    <p:embeddedFont>
      <p:font typeface="Life Savers"/>
      <p:regular r:id="rId36"/>
      <p:bold r:id="rId37"/>
    </p:embeddedFont>
    <p:embeddedFont>
      <p:font typeface="Fjalla One"/>
      <p:regular r:id="rId38"/>
    </p:embeddedFont>
    <p:embeddedFont>
      <p:font typeface="Fira Sans Extra Condensed Medium"/>
      <p:regular r:id="rId39"/>
      <p:bold r:id="rId40"/>
      <p:italic r:id="rId41"/>
      <p:boldItalic r:id="rId42"/>
    </p:embeddedFont>
    <p:embeddedFont>
      <p:font typeface="Lora"/>
      <p:regular r:id="rId43"/>
      <p:bold r:id="rId44"/>
      <p:italic r:id="rId45"/>
      <p:boldItalic r:id="rId46"/>
    </p:embeddedFont>
    <p:embeddedFont>
      <p:font typeface="Pathway Gothic One"/>
      <p:regular r:id="rId47"/>
    </p:embeddedFont>
    <p:embeddedFont>
      <p:font typeface="Reenie Beanie"/>
      <p:regular r:id="rId48"/>
    </p:embeddedFont>
    <p:embeddedFont>
      <p:font typeface="Fira Sans"/>
      <p:regular r:id="rId49"/>
      <p:bold r:id="rId50"/>
      <p:italic r:id="rId51"/>
      <p:boldItalic r:id="rId52"/>
    </p:embeddedFont>
    <p:embeddedFont>
      <p:font typeface="Barlow Semi Condensed"/>
      <p:regular r:id="rId53"/>
      <p:bold r:id="rId54"/>
      <p:italic r:id="rId55"/>
      <p:boldItalic r:id="rId56"/>
    </p:embeddedFont>
    <p:embeddedFont>
      <p:font typeface="Alegreya"/>
      <p:regular r:id="rId57"/>
      <p:bold r:id="rId58"/>
      <p:italic r:id="rId59"/>
      <p:boldItalic r:id="rId60"/>
    </p:embeddedFont>
    <p:embeddedFont>
      <p:font typeface="Life Savers ExtraBold"/>
      <p:bold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51C414-F615-4C60-80B7-116D7A7C79C2}">
  <a:tblStyle styleId="{BD51C414-F615-4C60-80B7-116D7A7C79C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ExtraCondensedMedium-bold.fntdata"/><Relationship Id="rId42" Type="http://schemas.openxmlformats.org/officeDocument/2006/relationships/font" Target="fonts/FiraSansExtraCondensedMedium-boldItalic.fntdata"/><Relationship Id="rId41" Type="http://schemas.openxmlformats.org/officeDocument/2006/relationships/font" Target="fonts/FiraSansExtraCondensedMedium-italic.fntdata"/><Relationship Id="rId44" Type="http://schemas.openxmlformats.org/officeDocument/2006/relationships/font" Target="fonts/Lora-bold.fntdata"/><Relationship Id="rId43" Type="http://schemas.openxmlformats.org/officeDocument/2006/relationships/font" Target="fonts/Lora-regular.fntdata"/><Relationship Id="rId46" Type="http://schemas.openxmlformats.org/officeDocument/2006/relationships/font" Target="fonts/Lora-boldItalic.fntdata"/><Relationship Id="rId45" Type="http://schemas.openxmlformats.org/officeDocument/2006/relationships/font" Target="fonts/Lor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eenieBeanie-regular.fntdata"/><Relationship Id="rId47" Type="http://schemas.openxmlformats.org/officeDocument/2006/relationships/font" Target="fonts/PathwayGothicOne-regular.fntdata"/><Relationship Id="rId49" Type="http://schemas.openxmlformats.org/officeDocument/2006/relationships/font" Target="fonts/Fira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Mada-bold.fntdata"/><Relationship Id="rId34" Type="http://schemas.openxmlformats.org/officeDocument/2006/relationships/font" Target="fonts/Mada-regular.fntdata"/><Relationship Id="rId37" Type="http://schemas.openxmlformats.org/officeDocument/2006/relationships/font" Target="fonts/LifeSavers-bold.fntdata"/><Relationship Id="rId36" Type="http://schemas.openxmlformats.org/officeDocument/2006/relationships/font" Target="fonts/LifeSavers-regular.fntdata"/><Relationship Id="rId39" Type="http://schemas.openxmlformats.org/officeDocument/2006/relationships/font" Target="fonts/FiraSansExtraCondensedMedium-regular.fntdata"/><Relationship Id="rId38" Type="http://schemas.openxmlformats.org/officeDocument/2006/relationships/font" Target="fonts/FjallaOne-regular.fntdata"/><Relationship Id="rId61" Type="http://schemas.openxmlformats.org/officeDocument/2006/relationships/font" Target="fonts/LifeSaversExtraBol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Alegreya-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FiraSans-italic.fntdata"/><Relationship Id="rId50" Type="http://schemas.openxmlformats.org/officeDocument/2006/relationships/font" Target="fonts/FiraSans-bold.fntdata"/><Relationship Id="rId53" Type="http://schemas.openxmlformats.org/officeDocument/2006/relationships/font" Target="fonts/BarlowSemiCondensed-regular.fntdata"/><Relationship Id="rId52" Type="http://schemas.openxmlformats.org/officeDocument/2006/relationships/font" Target="fonts/FiraSans-boldItalic.fntdata"/><Relationship Id="rId11" Type="http://schemas.openxmlformats.org/officeDocument/2006/relationships/slide" Target="slides/slide5.xml"/><Relationship Id="rId55" Type="http://schemas.openxmlformats.org/officeDocument/2006/relationships/font" Target="fonts/BarlowSemiCondensed-italic.fntdata"/><Relationship Id="rId10" Type="http://schemas.openxmlformats.org/officeDocument/2006/relationships/slide" Target="slides/slide4.xml"/><Relationship Id="rId54" Type="http://schemas.openxmlformats.org/officeDocument/2006/relationships/font" Target="fonts/BarlowSemiCondensed-bold.fntdata"/><Relationship Id="rId13" Type="http://schemas.openxmlformats.org/officeDocument/2006/relationships/slide" Target="slides/slide7.xml"/><Relationship Id="rId57" Type="http://schemas.openxmlformats.org/officeDocument/2006/relationships/font" Target="fonts/Alegreya-regular.fntdata"/><Relationship Id="rId12" Type="http://schemas.openxmlformats.org/officeDocument/2006/relationships/slide" Target="slides/slide6.xml"/><Relationship Id="rId56" Type="http://schemas.openxmlformats.org/officeDocument/2006/relationships/font" Target="fonts/BarlowSemiCondensed-boldItalic.fntdata"/><Relationship Id="rId15" Type="http://schemas.openxmlformats.org/officeDocument/2006/relationships/slide" Target="slides/slide9.xml"/><Relationship Id="rId59" Type="http://schemas.openxmlformats.org/officeDocument/2006/relationships/font" Target="fonts/Alegreya-italic.fntdata"/><Relationship Id="rId14" Type="http://schemas.openxmlformats.org/officeDocument/2006/relationships/slide" Target="slides/slide8.xml"/><Relationship Id="rId58" Type="http://schemas.openxmlformats.org/officeDocument/2006/relationships/font" Target="fonts/Alegreya-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a8adff8e3d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a8adff8e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a8adff8e3d_0_319: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a8adff8e3d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a8adff8e3d_0_34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a8adff8e3d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a8adff8e3d_0_37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a8adff8e3d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a8adff8e3d_0_394: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a8adff8e3d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a8adff8e3d_0_43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a8adff8e3d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a8adff8e3d_0_46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a8adff8e3d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a8adff8e3d_0_49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a8adff8e3d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a8adff8e3d_0_52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a8adff8e3d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a8adff8e3d_0_55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a8adff8e3d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a8adff8e3d_0_58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a8adff8e3d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8adff8e3d_0_2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8adff8e3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ga8adff8e3d_0_609: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660" name="Google Shape;1660;ga8adff8e3d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7" name="Shape 1697"/>
        <p:cNvGrpSpPr/>
        <p:nvPr/>
      </p:nvGrpSpPr>
      <p:grpSpPr>
        <a:xfrm>
          <a:off x="0" y="0"/>
          <a:ext cx="0" cy="0"/>
          <a:chOff x="0" y="0"/>
          <a:chExt cx="0" cy="0"/>
        </a:xfrm>
      </p:grpSpPr>
      <p:sp>
        <p:nvSpPr>
          <p:cNvPr id="1698" name="Google Shape;1698;ga8adff8e3d_0_64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699" name="Google Shape;1699;ga8adff8e3d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5" name="Shape 1775"/>
        <p:cNvGrpSpPr/>
        <p:nvPr/>
      </p:nvGrpSpPr>
      <p:grpSpPr>
        <a:xfrm>
          <a:off x="0" y="0"/>
          <a:ext cx="0" cy="0"/>
          <a:chOff x="0" y="0"/>
          <a:chExt cx="0" cy="0"/>
        </a:xfrm>
      </p:grpSpPr>
      <p:sp>
        <p:nvSpPr>
          <p:cNvPr id="1776" name="Google Shape;1776;ga8adff8e3d_0_707: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777" name="Google Shape;1777;ga8adff8e3d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2" name="Shape 1822"/>
        <p:cNvGrpSpPr/>
        <p:nvPr/>
      </p:nvGrpSpPr>
      <p:grpSpPr>
        <a:xfrm>
          <a:off x="0" y="0"/>
          <a:ext cx="0" cy="0"/>
          <a:chOff x="0" y="0"/>
          <a:chExt cx="0" cy="0"/>
        </a:xfrm>
      </p:grpSpPr>
      <p:sp>
        <p:nvSpPr>
          <p:cNvPr id="1823" name="Google Shape;1823;ga9c0804f7c_0_37: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824" name="Google Shape;1824;ga9c0804f7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ga8adff8e3d_0_73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841" name="Google Shape;1841;ga8adff8e3d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9" name="Shape 1849"/>
        <p:cNvGrpSpPr/>
        <p:nvPr/>
      </p:nvGrpSpPr>
      <p:grpSpPr>
        <a:xfrm>
          <a:off x="0" y="0"/>
          <a:ext cx="0" cy="0"/>
          <a:chOff x="0" y="0"/>
          <a:chExt cx="0" cy="0"/>
        </a:xfrm>
      </p:grpSpPr>
      <p:sp>
        <p:nvSpPr>
          <p:cNvPr id="1850" name="Google Shape;1850;ga9c0804f7c_0_6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851" name="Google Shape;1851;ga9c0804f7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g9a6b72a2e9_0_5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61" name="Google Shape;1861;g9a6b72a2e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gab094b6132_0_4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78" name="Google Shape;1878;gab094b613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8adff8e3d_0_6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8adff8e3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8adff8e3d_0_88: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8adff8e3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8adff8e3d_0_114: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8adff8e3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a8adff8e3d_0_15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a8adff8e3d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a8adff8e3d_0_19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a8adff8e3d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a8adff8e3d_0_25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a8adff8e3d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a8adff8e3d_0_29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a8adff8e3d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hyperlink" Target="https://docs.google.com/presentation/d/1TKjgKmuF8-7aGjiAgt-2f6dUWPkTI7rnH1d3RF0xuIw/edit?usp=sharing" TargetMode="External"/><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39.png"/><Relationship Id="rId6"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3.jpg"/><Relationship Id="rId4" Type="http://schemas.openxmlformats.org/officeDocument/2006/relationships/image" Target="../media/image4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35.png"/><Relationship Id="rId5" Type="http://schemas.openxmlformats.org/officeDocument/2006/relationships/image" Target="../media/image6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49.png"/><Relationship Id="rId5" Type="http://schemas.openxmlformats.org/officeDocument/2006/relationships/image" Target="../media/image45.png"/><Relationship Id="rId6" Type="http://schemas.openxmlformats.org/officeDocument/2006/relationships/image" Target="../media/image47.jpg"/><Relationship Id="rId7" Type="http://schemas.openxmlformats.org/officeDocument/2006/relationships/image" Target="../media/image5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6.jpg"/><Relationship Id="rId4" Type="http://schemas.openxmlformats.org/officeDocument/2006/relationships/image" Target="../media/image51.jpg"/><Relationship Id="rId5" Type="http://schemas.openxmlformats.org/officeDocument/2006/relationships/image" Target="../media/image59.png"/><Relationship Id="rId6" Type="http://schemas.openxmlformats.org/officeDocument/2006/relationships/image" Target="../media/image56.png"/><Relationship Id="rId7"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1.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8.jpg"/><Relationship Id="rId4" Type="http://schemas.openxmlformats.org/officeDocument/2006/relationships/image" Target="../media/image53.png"/><Relationship Id="rId5"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7.png"/><Relationship Id="rId4" Type="http://schemas.openxmlformats.org/officeDocument/2006/relationships/image" Target="../media/image55.png"/><Relationship Id="rId5" Type="http://schemas.openxmlformats.org/officeDocument/2006/relationships/image" Target="../media/image60.jpg"/><Relationship Id="rId6" Type="http://schemas.openxmlformats.org/officeDocument/2006/relationships/image" Target="../media/image6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ocs.google.com/presentation/d/1Vrjo7faTQ5wyZgLVjgKEQnyb9mHaPPYaExEd438A2QE/edit?usp=shar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5.png"/><Relationship Id="rId4" Type="http://schemas.openxmlformats.org/officeDocument/2006/relationships/hyperlink" Target="https://docs.google.com/forms/d/e/1FAIpQLSellgvn263ZGMVLfCNfffhfGB8DwE-fZDSLmWJlAtaqXm_24w/viewform?usp=sf_link" TargetMode="External"/><Relationship Id="rId5" Type="http://schemas.openxmlformats.org/officeDocument/2006/relationships/image" Target="../media/image61.png"/><Relationship Id="rId6"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8.jpg"/><Relationship Id="rId5" Type="http://schemas.openxmlformats.org/officeDocument/2006/relationships/image" Target="../media/image2.png"/><Relationship Id="rId6" Type="http://schemas.openxmlformats.org/officeDocument/2006/relationships/image" Target="../media/image13.png"/><Relationship Id="rId7"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32.png"/><Relationship Id="rId6"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7.png"/><Relationship Id="rId11" Type="http://schemas.openxmlformats.org/officeDocument/2006/relationships/image" Target="../media/image26.png"/><Relationship Id="rId10" Type="http://schemas.openxmlformats.org/officeDocument/2006/relationships/image" Target="../media/image24.png"/><Relationship Id="rId12" Type="http://schemas.openxmlformats.org/officeDocument/2006/relationships/image" Target="../media/image31.png"/><Relationship Id="rId9"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19.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5400000">
            <a:off x="2970450" y="-2685775"/>
            <a:ext cx="1317300" cy="73722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5400000">
            <a:off x="2650418" y="-2650200"/>
            <a:ext cx="1284900" cy="67377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2322171" y="345764"/>
            <a:ext cx="1261879" cy="827325"/>
          </a:xfrm>
          <a:prstGeom prst="rect">
            <a:avLst/>
          </a:prstGeom>
          <a:noFill/>
          <a:ln>
            <a:noFill/>
          </a:ln>
        </p:spPr>
      </p:pic>
      <p:sp>
        <p:nvSpPr>
          <p:cNvPr id="57" name="Google Shape;57;p13"/>
          <p:cNvSpPr txBox="1"/>
          <p:nvPr/>
        </p:nvSpPr>
        <p:spPr>
          <a:xfrm>
            <a:off x="238125" y="9324975"/>
            <a:ext cx="17145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29578"/>
                </a:solidFill>
                <a:latin typeface="Lora"/>
                <a:ea typeface="Lora"/>
                <a:cs typeface="Lora"/>
                <a:sym typeface="Lora"/>
              </a:rPr>
              <a:t>Colour Index</a:t>
            </a:r>
            <a:endParaRPr>
              <a:solidFill>
                <a:srgbClr val="E29578"/>
              </a:solidFill>
              <a:latin typeface="Lora"/>
              <a:ea typeface="Lora"/>
              <a:cs typeface="Lora"/>
              <a:sym typeface="Lora"/>
            </a:endParaRPr>
          </a:p>
        </p:txBody>
      </p:sp>
      <p:sp>
        <p:nvSpPr>
          <p:cNvPr id="58" name="Google Shape;58;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C9EEC"/>
              </a:buClr>
              <a:buSzPts val="1200"/>
              <a:buFont typeface="Mada"/>
              <a:buChar char="●"/>
            </a:pPr>
            <a:r>
              <a:rPr lang="en-GB" sz="1200">
                <a:solidFill>
                  <a:srgbClr val="6C9EEC"/>
                </a:solidFill>
                <a:latin typeface="Mada"/>
                <a:ea typeface="Mada"/>
                <a:cs typeface="Mada"/>
                <a:sym typeface="Mada"/>
              </a:rPr>
              <a:t>Males slides</a:t>
            </a:r>
            <a:endParaRPr sz="1200">
              <a:solidFill>
                <a:srgbClr val="6C9EEC"/>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59" name="Google Shape;59;p13"/>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Textbook</a:t>
            </a:r>
            <a:endParaRPr sz="1200">
              <a:solidFill>
                <a:srgbClr val="1C4588"/>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CEA320"/>
              </a:buClr>
              <a:buSzPts val="1200"/>
              <a:buFont typeface="Mada"/>
              <a:buChar char="●"/>
            </a:pPr>
            <a:r>
              <a:rPr lang="en-GB" sz="1200">
                <a:solidFill>
                  <a:srgbClr val="CEA320"/>
                </a:solidFill>
                <a:latin typeface="Mada"/>
                <a:ea typeface="Mada"/>
                <a:cs typeface="Mada"/>
                <a:sym typeface="Mada"/>
              </a:rPr>
              <a:t>Golden notes</a:t>
            </a:r>
            <a:endParaRPr sz="1200">
              <a:solidFill>
                <a:srgbClr val="CEA32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0" name="Google Shape;60;p13"/>
          <p:cNvCxnSpPr/>
          <p:nvPr/>
        </p:nvCxnSpPr>
        <p:spPr>
          <a:xfrm>
            <a:off x="1704975" y="9677400"/>
            <a:ext cx="0" cy="867000"/>
          </a:xfrm>
          <a:prstGeom prst="straightConnector1">
            <a:avLst/>
          </a:prstGeom>
          <a:noFill/>
          <a:ln cap="flat" cmpd="sng" w="9525">
            <a:solidFill>
              <a:srgbClr val="FFDDD2"/>
            </a:solidFill>
            <a:prstDash val="solid"/>
            <a:round/>
            <a:headEnd len="med" w="med" type="oval"/>
            <a:tailEnd len="med" w="med" type="oval"/>
          </a:ln>
        </p:spPr>
      </p:cxnSp>
      <p:cxnSp>
        <p:nvCxnSpPr>
          <p:cNvPr id="61" name="Google Shape;61;p13"/>
          <p:cNvCxnSpPr/>
          <p:nvPr/>
        </p:nvCxnSpPr>
        <p:spPr>
          <a:xfrm>
            <a:off x="923925" y="3590925"/>
            <a:ext cx="4800600" cy="0"/>
          </a:xfrm>
          <a:prstGeom prst="straightConnector1">
            <a:avLst/>
          </a:prstGeom>
          <a:noFill/>
          <a:ln cap="flat" cmpd="sng" w="19050">
            <a:solidFill>
              <a:srgbClr val="83C5BE"/>
            </a:solidFill>
            <a:prstDash val="solid"/>
            <a:round/>
            <a:headEnd len="med" w="med" type="oval"/>
            <a:tailEnd len="med" w="med" type="none"/>
          </a:ln>
        </p:spPr>
      </p:cxnSp>
      <p:pic>
        <p:nvPicPr>
          <p:cNvPr id="62" name="Google Shape;62;p13"/>
          <p:cNvPicPr preferRelativeResize="0"/>
          <p:nvPr/>
        </p:nvPicPr>
        <p:blipFill>
          <a:blip r:embed="rId4">
            <a:alphaModFix/>
          </a:blip>
          <a:stretch>
            <a:fillRect/>
          </a:stretch>
        </p:blipFill>
        <p:spPr>
          <a:xfrm>
            <a:off x="5696038" y="2354413"/>
            <a:ext cx="1271500" cy="1271500"/>
          </a:xfrm>
          <a:prstGeom prst="rect">
            <a:avLst/>
          </a:prstGeom>
          <a:noFill/>
          <a:ln>
            <a:noFill/>
          </a:ln>
        </p:spPr>
      </p:pic>
      <p:sp>
        <p:nvSpPr>
          <p:cNvPr id="63" name="Google Shape;63;p13"/>
          <p:cNvSpPr txBox="1"/>
          <p:nvPr/>
        </p:nvSpPr>
        <p:spPr>
          <a:xfrm>
            <a:off x="1600275" y="2501935"/>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Lora"/>
                <a:ea typeface="Lora"/>
                <a:cs typeface="Lora"/>
                <a:sym typeface="Lora"/>
              </a:rPr>
              <a:t>Arterial Diseases</a:t>
            </a:r>
            <a:endParaRPr sz="3000">
              <a:solidFill>
                <a:srgbClr val="006D77"/>
              </a:solidFill>
              <a:latin typeface="Lora"/>
              <a:ea typeface="Lora"/>
              <a:cs typeface="Lora"/>
              <a:sym typeface="Lora"/>
            </a:endParaRPr>
          </a:p>
        </p:txBody>
      </p:sp>
      <p:cxnSp>
        <p:nvCxnSpPr>
          <p:cNvPr id="64" name="Google Shape;64;p13"/>
          <p:cNvCxnSpPr/>
          <p:nvPr/>
        </p:nvCxnSpPr>
        <p:spPr>
          <a:xfrm>
            <a:off x="1171575" y="46101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65" name="Google Shape;65;p13"/>
          <p:cNvCxnSpPr/>
          <p:nvPr/>
        </p:nvCxnSpPr>
        <p:spPr>
          <a:xfrm rot="10800000">
            <a:off x="866775" y="5086350"/>
            <a:ext cx="5305500" cy="0"/>
          </a:xfrm>
          <a:prstGeom prst="straightConnector1">
            <a:avLst/>
          </a:prstGeom>
          <a:noFill/>
          <a:ln cap="flat" cmpd="sng" w="19050">
            <a:solidFill>
              <a:srgbClr val="FFDDD2"/>
            </a:solidFill>
            <a:prstDash val="solid"/>
            <a:round/>
            <a:headEnd len="med" w="med" type="none"/>
            <a:tailEnd len="med" w="med" type="oval"/>
          </a:ln>
        </p:spPr>
      </p:cxnSp>
      <p:sp>
        <p:nvSpPr>
          <p:cNvPr id="66" name="Google Shape;66;p13"/>
          <p:cNvSpPr txBox="1"/>
          <p:nvPr/>
        </p:nvSpPr>
        <p:spPr>
          <a:xfrm>
            <a:off x="1304925" y="4752975"/>
            <a:ext cx="21717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Objectives</a:t>
            </a:r>
            <a:endParaRPr sz="2400">
              <a:solidFill>
                <a:srgbClr val="E29578"/>
              </a:solidFill>
              <a:latin typeface="Lora"/>
              <a:ea typeface="Lora"/>
              <a:cs typeface="Lora"/>
              <a:sym typeface="Lora"/>
            </a:endParaRPr>
          </a:p>
        </p:txBody>
      </p:sp>
      <p:sp>
        <p:nvSpPr>
          <p:cNvPr id="67" name="Google Shape;67;p13"/>
          <p:cNvSpPr txBox="1"/>
          <p:nvPr/>
        </p:nvSpPr>
        <p:spPr>
          <a:xfrm>
            <a:off x="1276350" y="5162550"/>
            <a:ext cx="5305500" cy="3381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pathophysiology and epidemiology of peripheral arterial disease</a:t>
            </a:r>
            <a:endParaRPr sz="1200">
              <a:solidFill>
                <a:srgbClr val="E29578"/>
              </a:solidFill>
              <a:latin typeface="Mada"/>
              <a:ea typeface="Mada"/>
              <a:cs typeface="Mada"/>
              <a:sym typeface="Mada"/>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anatomy and clinical features of peripheral arterial disease</a:t>
            </a:r>
            <a:endParaRPr sz="1200">
              <a:solidFill>
                <a:srgbClr val="E29578"/>
              </a:solidFill>
              <a:latin typeface="Mada"/>
              <a:ea typeface="Mada"/>
              <a:cs typeface="Mada"/>
              <a:sym typeface="Mada"/>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diagnosis and managements of peripheral arterial disease</a:t>
            </a:r>
            <a:endParaRPr sz="1200">
              <a:solidFill>
                <a:srgbClr val="E29578"/>
              </a:solidFill>
              <a:latin typeface="Mada"/>
              <a:ea typeface="Mada"/>
              <a:cs typeface="Mada"/>
              <a:sym typeface="Mada"/>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Recognize the difference between the chronic &amp; critical lower limb ischemia</a:t>
            </a:r>
            <a:endParaRPr sz="1200">
              <a:solidFill>
                <a:srgbClr val="E29578"/>
              </a:solidFill>
              <a:latin typeface="Mada"/>
              <a:ea typeface="Mada"/>
              <a:cs typeface="Mada"/>
              <a:sym typeface="Mada"/>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etiology and classification of acute limb ischemia</a:t>
            </a:r>
            <a:endParaRPr sz="1200">
              <a:solidFill>
                <a:srgbClr val="E29578"/>
              </a:solidFill>
              <a:latin typeface="Mada"/>
              <a:ea typeface="Mada"/>
              <a:cs typeface="Mada"/>
              <a:sym typeface="Mada"/>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clinical features and diagnosis of acute limb ischemia</a:t>
            </a:r>
            <a:endParaRPr sz="1200">
              <a:solidFill>
                <a:srgbClr val="E29578"/>
              </a:solidFill>
              <a:latin typeface="Mada"/>
              <a:ea typeface="Mada"/>
              <a:cs typeface="Mada"/>
              <a:sym typeface="Mada"/>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managements and complications of acute limb ischemia</a:t>
            </a:r>
            <a:endParaRPr sz="1200">
              <a:solidFill>
                <a:srgbClr val="E29578"/>
              </a:solidFill>
              <a:latin typeface="Mada"/>
              <a:ea typeface="Mada"/>
              <a:cs typeface="Mada"/>
              <a:sym typeface="Mada"/>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pathophysiology and epidemiology of carotid arterial disease</a:t>
            </a:r>
            <a:endParaRPr sz="1200">
              <a:solidFill>
                <a:srgbClr val="E29578"/>
              </a:solidFill>
              <a:latin typeface="Mada"/>
              <a:ea typeface="Mada"/>
              <a:cs typeface="Mada"/>
              <a:sym typeface="Mada"/>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anatomy and clinical features of carotid arterial disease</a:t>
            </a:r>
            <a:endParaRPr sz="1200">
              <a:solidFill>
                <a:srgbClr val="E29578"/>
              </a:solidFill>
              <a:latin typeface="Mada"/>
              <a:ea typeface="Mada"/>
              <a:cs typeface="Mada"/>
              <a:sym typeface="Mada"/>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diagnosis and managements of carotid arterial disease</a:t>
            </a:r>
            <a:endParaRPr sz="1200">
              <a:solidFill>
                <a:srgbClr val="E29578"/>
              </a:solidFill>
              <a:latin typeface="Mada"/>
              <a:ea typeface="Mada"/>
              <a:cs typeface="Mada"/>
              <a:sym typeface="Mada"/>
            </a:endParaRPr>
          </a:p>
        </p:txBody>
      </p:sp>
      <p:pic>
        <p:nvPicPr>
          <p:cNvPr id="68" name="Google Shape;68;p13"/>
          <p:cNvPicPr preferRelativeResize="0"/>
          <p:nvPr/>
        </p:nvPicPr>
        <p:blipFill rotWithShape="1">
          <a:blip r:embed="rId5">
            <a:alphaModFix/>
          </a:blip>
          <a:srcRect b="0" l="0" r="0" t="0"/>
          <a:stretch/>
        </p:blipFill>
        <p:spPr>
          <a:xfrm>
            <a:off x="4094025" y="-12575"/>
            <a:ext cx="1261875" cy="1261875"/>
          </a:xfrm>
          <a:prstGeom prst="rect">
            <a:avLst/>
          </a:prstGeom>
          <a:noFill/>
          <a:ln>
            <a:noFill/>
          </a:ln>
        </p:spPr>
      </p:pic>
      <p:sp>
        <p:nvSpPr>
          <p:cNvPr id="69" name="Google Shape;69;p13"/>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6">
                  <a:extLst>
                    <a:ext uri="{A12FA001-AC4F-418D-AE19-62706E023703}">
                      <ahyp:hlinkClr val="tx"/>
                    </a:ext>
                  </a:extLst>
                </a:hlinkClick>
              </a:rPr>
              <a:t>Editing File</a:t>
            </a:r>
            <a:endParaRPr b="1" u="sng">
              <a:solidFill>
                <a:srgbClr val="E29578"/>
              </a:solidFill>
              <a:latin typeface="Lora"/>
              <a:ea typeface="Lora"/>
              <a:cs typeface="Lora"/>
              <a:sym typeface="Lora"/>
            </a:endParaRPr>
          </a:p>
        </p:txBody>
      </p:sp>
      <p:sp>
        <p:nvSpPr>
          <p:cNvPr id="72" name="Google Shape;72;p13"/>
          <p:cNvSpPr/>
          <p:nvPr/>
        </p:nvSpPr>
        <p:spPr>
          <a:xfrm>
            <a:off x="1922775" y="101157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3"/>
          <p:cNvPicPr preferRelativeResize="0"/>
          <p:nvPr/>
        </p:nvPicPr>
        <p:blipFill>
          <a:blip r:embed="rId7">
            <a:alphaModFix/>
          </a:blip>
          <a:stretch>
            <a:fillRect/>
          </a:stretch>
        </p:blipFill>
        <p:spPr>
          <a:xfrm>
            <a:off x="409350" y="238544"/>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2"/>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Chronic Peripheral Arterial Disease (PAD)</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392" name="Google Shape;392;p22"/>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grpSp>
        <p:nvGrpSpPr>
          <p:cNvPr id="393" name="Google Shape;393;p22"/>
          <p:cNvGrpSpPr/>
          <p:nvPr/>
        </p:nvGrpSpPr>
        <p:grpSpPr>
          <a:xfrm>
            <a:off x="323230" y="1140014"/>
            <a:ext cx="467149" cy="476434"/>
            <a:chOff x="2410712" y="2415450"/>
            <a:chExt cx="312600" cy="312600"/>
          </a:xfrm>
        </p:grpSpPr>
        <p:sp>
          <p:nvSpPr>
            <p:cNvPr id="394" name="Google Shape;394;p2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6" name="Google Shape;396;p22"/>
          <p:cNvSpPr txBox="1"/>
          <p:nvPr/>
        </p:nvSpPr>
        <p:spPr>
          <a:xfrm>
            <a:off x="780593" y="1166764"/>
            <a:ext cx="47322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6D77"/>
                </a:solidFill>
                <a:highlight>
                  <a:srgbClr val="EDF9F9"/>
                </a:highlight>
                <a:latin typeface="Lora"/>
                <a:ea typeface="Lora"/>
                <a:cs typeface="Lora"/>
                <a:sym typeface="Lora"/>
              </a:rPr>
              <a:t>IC &amp; CLI Management:</a:t>
            </a:r>
            <a:endParaRPr/>
          </a:p>
        </p:txBody>
      </p:sp>
      <p:sp>
        <p:nvSpPr>
          <p:cNvPr id="397" name="Google Shape;397;p22"/>
          <p:cNvSpPr/>
          <p:nvPr/>
        </p:nvSpPr>
        <p:spPr>
          <a:xfrm>
            <a:off x="603900" y="1931750"/>
            <a:ext cx="6428700" cy="1042800"/>
          </a:xfrm>
          <a:prstGeom prst="roundRect">
            <a:avLst>
              <a:gd fmla="val 3413" name="adj"/>
            </a:avLst>
          </a:prstGeom>
          <a:noFill/>
          <a:ln cap="flat" cmpd="sng" w="19050">
            <a:solidFill>
              <a:srgbClr val="FADE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398" name="Google Shape;398;p22"/>
          <p:cNvSpPr/>
          <p:nvPr/>
        </p:nvSpPr>
        <p:spPr>
          <a:xfrm>
            <a:off x="777950" y="2099725"/>
            <a:ext cx="5842500" cy="492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Font typeface="Mada"/>
              <a:buChar char="●"/>
            </a:pPr>
            <a:r>
              <a:rPr lang="en-GB" sz="1100">
                <a:solidFill>
                  <a:schemeClr val="dk1"/>
                </a:solidFill>
                <a:latin typeface="Mada"/>
                <a:ea typeface="Mada"/>
                <a:cs typeface="Mada"/>
                <a:sym typeface="Mada"/>
              </a:rPr>
              <a:t>Modifiable risk factors-lifestyle changes:</a:t>
            </a:r>
            <a:r>
              <a:rPr lang="en-GB" sz="1100">
                <a:solidFill>
                  <a:srgbClr val="6AA84F"/>
                </a:solidFill>
                <a:latin typeface="Mada"/>
                <a:ea typeface="Mada"/>
                <a:cs typeface="Mada"/>
                <a:sym typeface="Mada"/>
              </a:rPr>
              <a:t> If you have a patient with atherosclerostic arterial disease, you have to consider primary prevention of PAD as the most important step in your management.</a:t>
            </a:r>
            <a:endParaRPr sz="1100">
              <a:solidFill>
                <a:srgbClr val="6AA84F"/>
              </a:solidFill>
              <a:latin typeface="Mada"/>
              <a:ea typeface="Mada"/>
              <a:cs typeface="Mada"/>
              <a:sym typeface="Mada"/>
            </a:endParaRPr>
          </a:p>
          <a:p>
            <a:pPr indent="-298450" lvl="0" marL="457200" rtl="0" algn="l">
              <a:lnSpc>
                <a:spcPct val="100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This can happen by reducing weight, being active.</a:t>
            </a:r>
            <a:endParaRPr b="1" sz="1100">
              <a:solidFill>
                <a:srgbClr val="6AA84F"/>
              </a:solidFill>
              <a:latin typeface="Mada"/>
              <a:ea typeface="Mada"/>
              <a:cs typeface="Mada"/>
              <a:sym typeface="Mada"/>
            </a:endParaRPr>
          </a:p>
        </p:txBody>
      </p:sp>
      <p:sp>
        <p:nvSpPr>
          <p:cNvPr id="399" name="Google Shape;399;p22"/>
          <p:cNvSpPr/>
          <p:nvPr/>
        </p:nvSpPr>
        <p:spPr>
          <a:xfrm>
            <a:off x="556856" y="1712120"/>
            <a:ext cx="555300" cy="396300"/>
          </a:xfrm>
          <a:prstGeom prst="heptagon">
            <a:avLst>
              <a:gd fmla="val 102572" name="hf"/>
              <a:gd fmla="val 105210" name="vf"/>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600">
                <a:solidFill>
                  <a:srgbClr val="576C77"/>
                </a:solidFill>
                <a:latin typeface="Alegreya"/>
                <a:ea typeface="Alegreya"/>
                <a:cs typeface="Alegreya"/>
                <a:sym typeface="Alegreya"/>
              </a:rPr>
              <a:t>1</a:t>
            </a:r>
            <a:endParaRPr b="1" i="0" sz="2600" u="none" cap="none" strike="noStrike">
              <a:solidFill>
                <a:srgbClr val="576C77"/>
              </a:solidFill>
              <a:latin typeface="Alegreya"/>
              <a:ea typeface="Alegreya"/>
              <a:cs typeface="Alegreya"/>
              <a:sym typeface="Alegreya"/>
            </a:endParaRPr>
          </a:p>
        </p:txBody>
      </p:sp>
      <p:sp>
        <p:nvSpPr>
          <p:cNvPr id="400" name="Google Shape;400;p22"/>
          <p:cNvSpPr/>
          <p:nvPr/>
        </p:nvSpPr>
        <p:spPr>
          <a:xfrm>
            <a:off x="1112096" y="1747100"/>
            <a:ext cx="4372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solidFill>
                  <a:srgbClr val="576C77"/>
                </a:solidFill>
                <a:highlight>
                  <a:srgbClr val="FFFFFF"/>
                </a:highlight>
                <a:latin typeface="Lora"/>
                <a:ea typeface="Lora"/>
                <a:cs typeface="Lora"/>
                <a:sym typeface="Lora"/>
              </a:rPr>
              <a:t>Primary Prevention</a:t>
            </a:r>
            <a:endParaRPr sz="1800">
              <a:latin typeface="Lora"/>
              <a:ea typeface="Lora"/>
              <a:cs typeface="Lora"/>
              <a:sym typeface="Lora"/>
            </a:endParaRPr>
          </a:p>
        </p:txBody>
      </p:sp>
      <p:sp>
        <p:nvSpPr>
          <p:cNvPr id="401" name="Google Shape;401;p22"/>
          <p:cNvSpPr/>
          <p:nvPr/>
        </p:nvSpPr>
        <p:spPr>
          <a:xfrm>
            <a:off x="603900" y="3293825"/>
            <a:ext cx="6428700" cy="7046700"/>
          </a:xfrm>
          <a:prstGeom prst="roundRect">
            <a:avLst>
              <a:gd fmla="val 3413" name="adj"/>
            </a:avLst>
          </a:prstGeom>
          <a:noFill/>
          <a:ln cap="flat" cmpd="sng" w="19050">
            <a:solidFill>
              <a:srgbClr val="FADE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402" name="Google Shape;402;p22"/>
          <p:cNvSpPr/>
          <p:nvPr/>
        </p:nvSpPr>
        <p:spPr>
          <a:xfrm>
            <a:off x="556856" y="3074244"/>
            <a:ext cx="555300" cy="396300"/>
          </a:xfrm>
          <a:prstGeom prst="heptagon">
            <a:avLst>
              <a:gd fmla="val 102572" name="hf"/>
              <a:gd fmla="val 105210" name="vf"/>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600">
                <a:solidFill>
                  <a:srgbClr val="576C77"/>
                </a:solidFill>
                <a:latin typeface="Alegreya"/>
                <a:ea typeface="Alegreya"/>
                <a:cs typeface="Alegreya"/>
                <a:sym typeface="Alegreya"/>
              </a:rPr>
              <a:t>2</a:t>
            </a:r>
            <a:endParaRPr b="1" i="0" sz="2600" u="none" cap="none" strike="noStrike">
              <a:solidFill>
                <a:srgbClr val="576C77"/>
              </a:solidFill>
              <a:latin typeface="Alegreya"/>
              <a:ea typeface="Alegreya"/>
              <a:cs typeface="Alegreya"/>
              <a:sym typeface="Alegreya"/>
            </a:endParaRPr>
          </a:p>
        </p:txBody>
      </p:sp>
      <p:sp>
        <p:nvSpPr>
          <p:cNvPr id="403" name="Google Shape;403;p22"/>
          <p:cNvSpPr/>
          <p:nvPr/>
        </p:nvSpPr>
        <p:spPr>
          <a:xfrm>
            <a:off x="1112101" y="3109225"/>
            <a:ext cx="5703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solidFill>
                  <a:srgbClr val="576C77"/>
                </a:solidFill>
                <a:highlight>
                  <a:srgbClr val="FFFFFF"/>
                </a:highlight>
                <a:latin typeface="Lora"/>
                <a:ea typeface="Lora"/>
                <a:cs typeface="Lora"/>
                <a:sym typeface="Lora"/>
              </a:rPr>
              <a:t>Secondary Prevention - Best Medical Treatment</a:t>
            </a:r>
            <a:endParaRPr sz="1800">
              <a:latin typeface="Lora"/>
              <a:ea typeface="Lora"/>
              <a:cs typeface="Lora"/>
              <a:sym typeface="Lora"/>
            </a:endParaRPr>
          </a:p>
        </p:txBody>
      </p:sp>
      <p:sp>
        <p:nvSpPr>
          <p:cNvPr id="404" name="Google Shape;404;p22"/>
          <p:cNvSpPr txBox="1"/>
          <p:nvPr/>
        </p:nvSpPr>
        <p:spPr>
          <a:xfrm>
            <a:off x="805456" y="3887879"/>
            <a:ext cx="22890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500">
                <a:solidFill>
                  <a:srgbClr val="FFDDD2"/>
                </a:solidFill>
                <a:latin typeface="Lora"/>
                <a:ea typeface="Lora"/>
                <a:cs typeface="Lora"/>
                <a:sym typeface="Lora"/>
              </a:rPr>
              <a:t>BMT</a:t>
            </a:r>
            <a:endParaRPr b="1" sz="2500">
              <a:solidFill>
                <a:srgbClr val="FFDDD2"/>
              </a:solidFill>
              <a:latin typeface="Lora"/>
              <a:ea typeface="Lora"/>
              <a:cs typeface="Lora"/>
              <a:sym typeface="Lora"/>
            </a:endParaRPr>
          </a:p>
        </p:txBody>
      </p:sp>
      <p:sp>
        <p:nvSpPr>
          <p:cNvPr id="405" name="Google Shape;405;p22"/>
          <p:cNvSpPr txBox="1"/>
          <p:nvPr/>
        </p:nvSpPr>
        <p:spPr>
          <a:xfrm>
            <a:off x="805439" y="4180093"/>
            <a:ext cx="6010500" cy="6696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All</a:t>
            </a:r>
            <a:r>
              <a:rPr lang="en-GB" sz="1100">
                <a:solidFill>
                  <a:schemeClr val="dk1"/>
                </a:solidFill>
                <a:latin typeface="Mada"/>
                <a:ea typeface="Mada"/>
                <a:cs typeface="Mada"/>
                <a:sym typeface="Mada"/>
              </a:rPr>
              <a:t> patients should be strongly urged to comply with </a:t>
            </a:r>
            <a:r>
              <a:rPr b="1" lang="en-GB" sz="1100">
                <a:solidFill>
                  <a:schemeClr val="dk1"/>
                </a:solidFill>
                <a:latin typeface="Mada"/>
                <a:ea typeface="Mada"/>
                <a:cs typeface="Mada"/>
                <a:sym typeface="Mada"/>
              </a:rPr>
              <a:t>Best Medical Therapy (BMT):</a:t>
            </a:r>
            <a:endParaRPr b="1" sz="1100">
              <a:solidFill>
                <a:schemeClr val="dk1"/>
              </a:solidFill>
              <a:latin typeface="Mada"/>
              <a:ea typeface="Mada"/>
              <a:cs typeface="Mada"/>
              <a:sym typeface="Mada"/>
            </a:endParaRPr>
          </a:p>
          <a:p>
            <a:pPr indent="-298450" lvl="1" marL="9144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Cessation from </a:t>
            </a:r>
            <a:r>
              <a:rPr b="1" lang="en-GB" sz="1100">
                <a:solidFill>
                  <a:schemeClr val="dk1"/>
                </a:solidFill>
                <a:latin typeface="Mada"/>
                <a:ea typeface="Mada"/>
                <a:cs typeface="Mada"/>
                <a:sym typeface="Mada"/>
              </a:rPr>
              <a:t>smoking</a:t>
            </a:r>
            <a:r>
              <a:rPr lang="en-GB" sz="1100">
                <a:solidFill>
                  <a:srgbClr val="CC0000"/>
                </a:solidFill>
                <a:latin typeface="Mada"/>
                <a:ea typeface="Mada"/>
                <a:cs typeface="Mada"/>
                <a:sym typeface="Mada"/>
              </a:rPr>
              <a:t> </a:t>
            </a:r>
            <a:r>
              <a:rPr b="1" lang="en-GB" sz="1100">
                <a:solidFill>
                  <a:srgbClr val="CC0000"/>
                </a:solidFill>
                <a:latin typeface="Mada"/>
                <a:ea typeface="Mada"/>
                <a:cs typeface="Mada"/>
                <a:sym typeface="Mada"/>
              </a:rPr>
              <a:t>(most</a:t>
            </a:r>
            <a:r>
              <a:rPr lang="en-GB" sz="1100">
                <a:solidFill>
                  <a:srgbClr val="CC0000"/>
                </a:solidFill>
                <a:latin typeface="Mada"/>
                <a:ea typeface="Mada"/>
                <a:cs typeface="Mada"/>
                <a:sym typeface="Mada"/>
              </a:rPr>
              <a:t> </a:t>
            </a:r>
            <a:r>
              <a:rPr b="1" lang="en-GB" sz="1100">
                <a:solidFill>
                  <a:srgbClr val="CC0000"/>
                </a:solidFill>
                <a:latin typeface="Mada"/>
                <a:ea typeface="Mada"/>
                <a:cs typeface="Mada"/>
                <a:sym typeface="Mada"/>
              </a:rPr>
              <a:t>important)</a:t>
            </a:r>
            <a:endParaRPr b="1" sz="1100">
              <a:solidFill>
                <a:srgbClr val="CC0000"/>
              </a:solidFill>
              <a:latin typeface="Mada"/>
              <a:ea typeface="Mada"/>
              <a:cs typeface="Mada"/>
              <a:sym typeface="Mada"/>
            </a:endParaRPr>
          </a:p>
          <a:p>
            <a:pPr indent="-298450" lvl="1" marL="9144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Control of </a:t>
            </a:r>
            <a:r>
              <a:rPr b="1" lang="en-GB" sz="1100">
                <a:solidFill>
                  <a:schemeClr val="dk1"/>
                </a:solidFill>
                <a:latin typeface="Mada"/>
                <a:ea typeface="Mada"/>
                <a:cs typeface="Mada"/>
                <a:sym typeface="Mada"/>
              </a:rPr>
              <a:t>hypertension </a:t>
            </a:r>
            <a:r>
              <a:rPr lang="en-GB" sz="1100">
                <a:solidFill>
                  <a:schemeClr val="dk1"/>
                </a:solidFill>
                <a:latin typeface="Mada"/>
                <a:ea typeface="Mada"/>
                <a:cs typeface="Mada"/>
                <a:sym typeface="Mada"/>
              </a:rPr>
              <a:t>(ACE Inhibitors)</a:t>
            </a:r>
            <a:endParaRPr sz="1100">
              <a:solidFill>
                <a:schemeClr val="dk1"/>
              </a:solidFill>
              <a:latin typeface="Mada"/>
              <a:ea typeface="Mada"/>
              <a:cs typeface="Mada"/>
              <a:sym typeface="Mada"/>
            </a:endParaRPr>
          </a:p>
          <a:p>
            <a:pPr indent="-298450" lvl="1" marL="9144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Prescription of a </a:t>
            </a:r>
            <a:r>
              <a:rPr b="1" lang="en-GB" sz="1100">
                <a:solidFill>
                  <a:schemeClr val="dk1"/>
                </a:solidFill>
                <a:latin typeface="Mada"/>
                <a:ea typeface="Mada"/>
                <a:cs typeface="Mada"/>
                <a:sym typeface="Mada"/>
              </a:rPr>
              <a:t>statin </a:t>
            </a:r>
            <a:r>
              <a:rPr lang="en-GB" sz="1100">
                <a:solidFill>
                  <a:schemeClr val="dk1"/>
                </a:solidFill>
                <a:latin typeface="Mada"/>
                <a:ea typeface="Mada"/>
                <a:cs typeface="Mada"/>
                <a:sym typeface="Mada"/>
              </a:rPr>
              <a:t>despite the absence of dyslipidemia -</a:t>
            </a:r>
            <a:r>
              <a:rPr lang="en-GB" sz="1100">
                <a:solidFill>
                  <a:srgbClr val="6AA84F"/>
                </a:solidFill>
                <a:latin typeface="Mada"/>
                <a:ea typeface="Mada"/>
                <a:cs typeface="Mada"/>
                <a:sym typeface="Mada"/>
              </a:rPr>
              <a:t>  Because statins have an anti-inflammatory effect that inhibits the migration of inflammatory cells, which slows the progression of the disease and  improves the plaque’s morphology.</a:t>
            </a:r>
            <a:endParaRPr sz="1100">
              <a:solidFill>
                <a:srgbClr val="6AA84F"/>
              </a:solidFill>
              <a:latin typeface="Mada"/>
              <a:ea typeface="Mada"/>
              <a:cs typeface="Mada"/>
              <a:sym typeface="Mada"/>
            </a:endParaRPr>
          </a:p>
          <a:p>
            <a:pPr indent="-298450" lvl="1" marL="9144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Prescription of </a:t>
            </a:r>
            <a:r>
              <a:rPr b="1" lang="en-GB" sz="1100">
                <a:solidFill>
                  <a:schemeClr val="dk1"/>
                </a:solidFill>
                <a:latin typeface="Mada"/>
                <a:ea typeface="Mada"/>
                <a:cs typeface="Mada"/>
                <a:sym typeface="Mada"/>
              </a:rPr>
              <a:t>antiplatelet</a:t>
            </a:r>
            <a:r>
              <a:rPr lang="en-GB" sz="1100">
                <a:solidFill>
                  <a:schemeClr val="dk1"/>
                </a:solidFill>
                <a:latin typeface="Mada"/>
                <a:ea typeface="Mada"/>
                <a:cs typeface="Mada"/>
                <a:sym typeface="Mada"/>
              </a:rPr>
              <a:t> </a:t>
            </a:r>
            <a:r>
              <a:rPr b="1" lang="en-GB" sz="1100">
                <a:solidFill>
                  <a:schemeClr val="dk1"/>
                </a:solidFill>
                <a:latin typeface="Mada"/>
                <a:ea typeface="Mada"/>
                <a:cs typeface="Mada"/>
                <a:sym typeface="Mada"/>
              </a:rPr>
              <a:t>agent </a:t>
            </a:r>
            <a:r>
              <a:rPr lang="en-GB" sz="1100">
                <a:solidFill>
                  <a:schemeClr val="dk1"/>
                </a:solidFill>
                <a:latin typeface="Mada"/>
                <a:ea typeface="Mada"/>
                <a:cs typeface="Mada"/>
                <a:sym typeface="Mada"/>
              </a:rPr>
              <a:t>: aspirin (81 mg daily), or clopidogrel(75mg daily)</a:t>
            </a:r>
            <a:endParaRPr sz="1100">
              <a:solidFill>
                <a:schemeClr val="dk1"/>
              </a:solidFill>
              <a:latin typeface="Mada"/>
              <a:ea typeface="Mada"/>
              <a:cs typeface="Mada"/>
              <a:sym typeface="Mada"/>
            </a:endParaRPr>
          </a:p>
          <a:p>
            <a:pPr indent="-298450" lvl="1" marL="9144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Regular </a:t>
            </a:r>
            <a:r>
              <a:rPr b="1" lang="en-GB" sz="1100">
                <a:solidFill>
                  <a:schemeClr val="dk1"/>
                </a:solidFill>
                <a:latin typeface="Mada"/>
                <a:ea typeface="Mada"/>
                <a:cs typeface="Mada"/>
                <a:sym typeface="Mada"/>
              </a:rPr>
              <a:t>exercise</a:t>
            </a:r>
            <a:endParaRPr b="1" sz="1100">
              <a:solidFill>
                <a:schemeClr val="dk1"/>
              </a:solidFill>
              <a:latin typeface="Mada"/>
              <a:ea typeface="Mada"/>
              <a:cs typeface="Mada"/>
              <a:sym typeface="Mada"/>
            </a:endParaRPr>
          </a:p>
          <a:p>
            <a:pPr indent="-298450" lvl="1" marL="9144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Control of </a:t>
            </a:r>
            <a:r>
              <a:rPr b="1" lang="en-GB" sz="1100">
                <a:solidFill>
                  <a:schemeClr val="dk1"/>
                </a:solidFill>
                <a:latin typeface="Mada"/>
                <a:ea typeface="Mada"/>
                <a:cs typeface="Mada"/>
                <a:sym typeface="Mada"/>
              </a:rPr>
              <a:t>obesity</a:t>
            </a:r>
            <a:endParaRPr b="1" sz="1100">
              <a:solidFill>
                <a:schemeClr val="dk1"/>
              </a:solidFill>
              <a:latin typeface="Mada"/>
              <a:ea typeface="Mada"/>
              <a:cs typeface="Mada"/>
              <a:sym typeface="Mada"/>
            </a:endParaRPr>
          </a:p>
          <a:p>
            <a:pPr indent="-298450" lvl="1" marL="9144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 identification and treatment of patients with </a:t>
            </a:r>
            <a:r>
              <a:rPr b="1" lang="en-GB" sz="1100">
                <a:solidFill>
                  <a:schemeClr val="dk1"/>
                </a:solidFill>
                <a:latin typeface="Mada"/>
                <a:ea typeface="Mada"/>
                <a:cs typeface="Mada"/>
                <a:sym typeface="Mada"/>
              </a:rPr>
              <a:t>diabetes (HbA1c&lt;7%)</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p:txBody>
      </p:sp>
      <p:sp>
        <p:nvSpPr>
          <p:cNvPr id="406" name="Google Shape;406;p22"/>
          <p:cNvSpPr txBox="1"/>
          <p:nvPr/>
        </p:nvSpPr>
        <p:spPr>
          <a:xfrm>
            <a:off x="777950" y="3285000"/>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01</a:t>
            </a:r>
            <a:endParaRPr b="1" sz="6000">
              <a:solidFill>
                <a:srgbClr val="EDF9F9"/>
              </a:solidFill>
              <a:latin typeface="Reenie Beanie"/>
              <a:ea typeface="Reenie Beanie"/>
              <a:cs typeface="Reenie Beanie"/>
              <a:sym typeface="Reenie Beanie"/>
            </a:endParaRPr>
          </a:p>
        </p:txBody>
      </p:sp>
      <p:sp>
        <p:nvSpPr>
          <p:cNvPr id="407" name="Google Shape;407;p22"/>
          <p:cNvSpPr txBox="1"/>
          <p:nvPr/>
        </p:nvSpPr>
        <p:spPr>
          <a:xfrm>
            <a:off x="805441" y="6443425"/>
            <a:ext cx="55695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500">
                <a:solidFill>
                  <a:srgbClr val="FFDDD2"/>
                </a:solidFill>
                <a:latin typeface="Lora"/>
                <a:ea typeface="Lora"/>
                <a:cs typeface="Lora"/>
                <a:sym typeface="Lora"/>
              </a:rPr>
              <a:t>Walking Exercise Program</a:t>
            </a:r>
            <a:endParaRPr b="1" sz="2500">
              <a:solidFill>
                <a:srgbClr val="FFDDD2"/>
              </a:solidFill>
              <a:latin typeface="Lora"/>
              <a:ea typeface="Lora"/>
              <a:cs typeface="Lora"/>
              <a:sym typeface="Lora"/>
            </a:endParaRPr>
          </a:p>
        </p:txBody>
      </p:sp>
      <p:sp>
        <p:nvSpPr>
          <p:cNvPr id="408" name="Google Shape;408;p22"/>
          <p:cNvSpPr txBox="1"/>
          <p:nvPr/>
        </p:nvSpPr>
        <p:spPr>
          <a:xfrm>
            <a:off x="777950" y="5840550"/>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02</a:t>
            </a:r>
            <a:endParaRPr b="1" sz="6000">
              <a:solidFill>
                <a:srgbClr val="EDF9F9"/>
              </a:solidFill>
              <a:latin typeface="Reenie Beanie"/>
              <a:ea typeface="Reenie Beanie"/>
              <a:cs typeface="Reenie Beanie"/>
              <a:sym typeface="Reenie Beanie"/>
            </a:endParaRPr>
          </a:p>
        </p:txBody>
      </p:sp>
      <p:sp>
        <p:nvSpPr>
          <p:cNvPr id="409" name="Google Shape;409;p22"/>
          <p:cNvSpPr txBox="1"/>
          <p:nvPr/>
        </p:nvSpPr>
        <p:spPr>
          <a:xfrm>
            <a:off x="806575" y="6748120"/>
            <a:ext cx="6010500" cy="177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Along with BMT</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You ask the patient to walk on a flat surface f</a:t>
            </a:r>
            <a:r>
              <a:rPr lang="en-GB" sz="1100">
                <a:solidFill>
                  <a:srgbClr val="6AA84F"/>
                </a:solidFill>
                <a:latin typeface="Mada"/>
                <a:ea typeface="Mada"/>
                <a:cs typeface="Mada"/>
                <a:sym typeface="Mada"/>
              </a:rPr>
              <a:t>or 3 months, 3 days/week, 30 Minutes/day.</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If patient can’t walk (E.g: more than 5 minutes)</a:t>
            </a:r>
            <a:endParaRPr sz="1100">
              <a:solidFill>
                <a:srgbClr val="6AA84F"/>
              </a:solidFill>
              <a:latin typeface="Mada"/>
              <a:ea typeface="Mada"/>
              <a:cs typeface="Mada"/>
              <a:sym typeface="Mada"/>
            </a:endParaRPr>
          </a:p>
          <a:p>
            <a:pPr indent="-298450" lvl="1" marL="9144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Ask him to walk these 5 minutes, and push himself for additional 1 or 2 minutes, all these are included in the 30 minutes.</a:t>
            </a:r>
            <a:endParaRPr sz="1100">
              <a:solidFill>
                <a:srgbClr val="6AA84F"/>
              </a:solidFill>
              <a:latin typeface="Mada"/>
              <a:ea typeface="Mada"/>
              <a:cs typeface="Mada"/>
              <a:sym typeface="Mada"/>
            </a:endParaRPr>
          </a:p>
          <a:p>
            <a:pPr indent="-304800" lvl="0" marL="457200" rtl="0" algn="l">
              <a:lnSpc>
                <a:spcPct val="100000"/>
              </a:lnSpc>
              <a:spcBef>
                <a:spcPts val="0"/>
              </a:spcBef>
              <a:spcAft>
                <a:spcPts val="0"/>
              </a:spcAft>
              <a:buClr>
                <a:srgbClr val="6AA84F"/>
              </a:buClr>
              <a:buSzPts val="1200"/>
              <a:buFont typeface="Mada"/>
              <a:buChar char="●"/>
            </a:pPr>
            <a:r>
              <a:rPr lang="en-GB" sz="1100">
                <a:solidFill>
                  <a:srgbClr val="6AA84F"/>
                </a:solidFill>
                <a:highlight>
                  <a:srgbClr val="FFFFFF"/>
                </a:highlight>
                <a:latin typeface="Mada"/>
                <a:ea typeface="Mada"/>
                <a:cs typeface="Mada"/>
                <a:sym typeface="Mada"/>
              </a:rPr>
              <a:t>This can help:</a:t>
            </a:r>
            <a:endParaRPr sz="1100">
              <a:solidFill>
                <a:srgbClr val="6AA84F"/>
              </a:solidFill>
              <a:highlight>
                <a:srgbClr val="FFFFFF"/>
              </a:highlight>
              <a:latin typeface="Mada"/>
              <a:ea typeface="Mada"/>
              <a:cs typeface="Mada"/>
              <a:sym typeface="Mada"/>
            </a:endParaRPr>
          </a:p>
          <a:p>
            <a:pPr indent="-304800" lvl="1" marL="914400" rtl="0" algn="l">
              <a:lnSpc>
                <a:spcPct val="100000"/>
              </a:lnSpc>
              <a:spcBef>
                <a:spcPts val="0"/>
              </a:spcBef>
              <a:spcAft>
                <a:spcPts val="0"/>
              </a:spcAft>
              <a:buClr>
                <a:srgbClr val="6AA84F"/>
              </a:buClr>
              <a:buSzPts val="1200"/>
              <a:buFont typeface="Mada"/>
              <a:buChar char="○"/>
            </a:pPr>
            <a:r>
              <a:rPr lang="en-GB" sz="1100">
                <a:solidFill>
                  <a:srgbClr val="6AA84F"/>
                </a:solidFill>
                <a:highlight>
                  <a:srgbClr val="FFFFFF"/>
                </a:highlight>
                <a:latin typeface="Mada"/>
                <a:ea typeface="Mada"/>
                <a:cs typeface="Mada"/>
                <a:sym typeface="Mada"/>
              </a:rPr>
              <a:t>Improve the collaterals</a:t>
            </a:r>
            <a:endParaRPr sz="1100">
              <a:solidFill>
                <a:srgbClr val="6AA84F"/>
              </a:solidFill>
              <a:highlight>
                <a:srgbClr val="FFFFFF"/>
              </a:highlight>
              <a:latin typeface="Mada"/>
              <a:ea typeface="Mada"/>
              <a:cs typeface="Mada"/>
              <a:sym typeface="Mada"/>
            </a:endParaRPr>
          </a:p>
          <a:p>
            <a:pPr indent="-304800" lvl="1" marL="914400" rtl="0" algn="l">
              <a:lnSpc>
                <a:spcPct val="100000"/>
              </a:lnSpc>
              <a:spcBef>
                <a:spcPts val="0"/>
              </a:spcBef>
              <a:spcAft>
                <a:spcPts val="0"/>
              </a:spcAft>
              <a:buClr>
                <a:srgbClr val="6AA84F"/>
              </a:buClr>
              <a:buSzPts val="1200"/>
              <a:buFont typeface="Mada"/>
              <a:buChar char="○"/>
            </a:pPr>
            <a:r>
              <a:rPr lang="en-GB" sz="1100">
                <a:solidFill>
                  <a:srgbClr val="6AA84F"/>
                </a:solidFill>
                <a:highlight>
                  <a:srgbClr val="FFFFFF"/>
                </a:highlight>
                <a:latin typeface="Mada"/>
                <a:ea typeface="Mada"/>
                <a:cs typeface="Mada"/>
                <a:sym typeface="Mada"/>
              </a:rPr>
              <a:t>train muscles to use less O2 (anaerobic respiration)</a:t>
            </a:r>
            <a:endParaRPr sz="1200">
              <a:solidFill>
                <a:srgbClr val="6AA84F"/>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p:txBody>
      </p:sp>
      <p:sp>
        <p:nvSpPr>
          <p:cNvPr id="410" name="Google Shape;410;p22"/>
          <p:cNvSpPr txBox="1"/>
          <p:nvPr/>
        </p:nvSpPr>
        <p:spPr>
          <a:xfrm>
            <a:off x="774328" y="8836050"/>
            <a:ext cx="55695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500">
                <a:solidFill>
                  <a:srgbClr val="FFDDD2"/>
                </a:solidFill>
                <a:latin typeface="Lora"/>
                <a:ea typeface="Lora"/>
                <a:cs typeface="Lora"/>
                <a:sym typeface="Lora"/>
              </a:rPr>
              <a:t>Compliance</a:t>
            </a:r>
            <a:endParaRPr b="1" sz="2500">
              <a:solidFill>
                <a:srgbClr val="FFDDD2"/>
              </a:solidFill>
              <a:latin typeface="Lora"/>
              <a:ea typeface="Lora"/>
              <a:cs typeface="Lora"/>
              <a:sym typeface="Lora"/>
            </a:endParaRPr>
          </a:p>
        </p:txBody>
      </p:sp>
      <p:sp>
        <p:nvSpPr>
          <p:cNvPr id="411" name="Google Shape;411;p22"/>
          <p:cNvSpPr txBox="1"/>
          <p:nvPr/>
        </p:nvSpPr>
        <p:spPr>
          <a:xfrm>
            <a:off x="746838" y="8233175"/>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03</a:t>
            </a:r>
            <a:endParaRPr b="1" sz="6000">
              <a:solidFill>
                <a:srgbClr val="EDF9F9"/>
              </a:solidFill>
              <a:latin typeface="Reenie Beanie"/>
              <a:ea typeface="Reenie Beanie"/>
              <a:cs typeface="Reenie Beanie"/>
              <a:sym typeface="Reenie Beanie"/>
            </a:endParaRPr>
          </a:p>
        </p:txBody>
      </p:sp>
      <p:sp>
        <p:nvSpPr>
          <p:cNvPr id="412" name="Google Shape;412;p22"/>
          <p:cNvSpPr txBox="1"/>
          <p:nvPr/>
        </p:nvSpPr>
        <p:spPr>
          <a:xfrm>
            <a:off x="775456" y="9216913"/>
            <a:ext cx="6010500" cy="6696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Font typeface="Mada"/>
              <a:buChar char="●"/>
            </a:pPr>
            <a:r>
              <a:rPr b="1" lang="en-GB" sz="1100">
                <a:latin typeface="Mada"/>
                <a:ea typeface="Mada"/>
                <a:cs typeface="Mada"/>
                <a:sym typeface="Mada"/>
              </a:rPr>
              <a:t>Many patients fail to comply</a:t>
            </a:r>
            <a:r>
              <a:rPr lang="en-GB" sz="1100">
                <a:solidFill>
                  <a:srgbClr val="6AA84F"/>
                </a:solidFill>
                <a:latin typeface="Mada"/>
                <a:ea typeface="Mada"/>
                <a:cs typeface="Mada"/>
                <a:sym typeface="Mada"/>
              </a:rPr>
              <a:t> (For many causes, E.g: feel it’s hard to walk in hot weather) </a:t>
            </a:r>
            <a:endParaRPr sz="1100">
              <a:solidFill>
                <a:srgbClr val="6AA84F"/>
              </a:solidFill>
              <a:latin typeface="Mada"/>
              <a:ea typeface="Mada"/>
              <a:cs typeface="Mada"/>
              <a:sym typeface="Mada"/>
            </a:endParaRPr>
          </a:p>
          <a:p>
            <a:pPr indent="-298450" lvl="0" marL="457200" rtl="0" algn="l">
              <a:lnSpc>
                <a:spcPct val="100000"/>
              </a:lnSpc>
              <a:spcBef>
                <a:spcPts val="0"/>
              </a:spcBef>
              <a:spcAft>
                <a:spcPts val="0"/>
              </a:spcAft>
              <a:buSzPts val="1100"/>
              <a:buFont typeface="Mada"/>
              <a:buChar char="●"/>
            </a:pPr>
            <a:r>
              <a:rPr b="1" lang="en-GB" sz="1100">
                <a:latin typeface="Mada"/>
                <a:ea typeface="Mada"/>
                <a:cs typeface="Mada"/>
                <a:sym typeface="Mada"/>
              </a:rPr>
              <a:t>Compliance with BMT &amp; </a:t>
            </a:r>
            <a:r>
              <a:rPr b="1" lang="en-GB" sz="1100">
                <a:solidFill>
                  <a:srgbClr val="6AA84F"/>
                </a:solidFill>
                <a:latin typeface="Mada"/>
                <a:ea typeface="Mada"/>
                <a:cs typeface="Mada"/>
                <a:sym typeface="Mada"/>
              </a:rPr>
              <a:t>walking exercise program </a:t>
            </a:r>
            <a:r>
              <a:rPr b="1" lang="en-GB" sz="1100">
                <a:latin typeface="Mada"/>
                <a:ea typeface="Mada"/>
                <a:cs typeface="Mada"/>
                <a:sym typeface="Mada"/>
              </a:rPr>
              <a:t>increases</a:t>
            </a:r>
            <a:endParaRPr b="1" sz="1100">
              <a:latin typeface="Mada"/>
              <a:ea typeface="Mada"/>
              <a:cs typeface="Mada"/>
              <a:sym typeface="Mada"/>
            </a:endParaRPr>
          </a:p>
          <a:p>
            <a:pPr indent="-298450" lvl="1" marL="914400" rtl="0" algn="l">
              <a:lnSpc>
                <a:spcPct val="100000"/>
              </a:lnSpc>
              <a:spcBef>
                <a:spcPts val="0"/>
              </a:spcBef>
              <a:spcAft>
                <a:spcPts val="0"/>
              </a:spcAft>
              <a:buSzPts val="1100"/>
              <a:buFont typeface="Mada"/>
              <a:buChar char="○"/>
            </a:pPr>
            <a:r>
              <a:rPr lang="en-GB" sz="1100">
                <a:latin typeface="Mada"/>
                <a:ea typeface="Mada"/>
                <a:cs typeface="Mada"/>
                <a:sym typeface="Mada"/>
              </a:rPr>
              <a:t>Walking distance, Affords protection against cardiovascular events, Improves the quality of life and life expectancy, BMT reduces the overall intervention risks and increases the likely success</a:t>
            </a:r>
            <a:endParaRPr sz="1100">
              <a:latin typeface="Mada"/>
              <a:ea typeface="Mada"/>
              <a:cs typeface="Mada"/>
              <a:sym typeface="Mada"/>
            </a:endParaRPr>
          </a:p>
          <a:p>
            <a:pPr indent="0" lvl="0" marL="0" rtl="0" algn="l">
              <a:lnSpc>
                <a:spcPct val="100000"/>
              </a:lnSpc>
              <a:spcBef>
                <a:spcPts val="0"/>
              </a:spcBef>
              <a:spcAft>
                <a:spcPts val="0"/>
              </a:spcAft>
              <a:buNone/>
            </a:pPr>
            <a:r>
              <a:t/>
            </a:r>
            <a:endParaRPr sz="1100">
              <a:solidFill>
                <a:srgbClr val="6AA84F"/>
              </a:solidFill>
              <a:latin typeface="Mada"/>
              <a:ea typeface="Mada"/>
              <a:cs typeface="Mada"/>
              <a:sym typeface="Mada"/>
            </a:endParaRPr>
          </a:p>
        </p:txBody>
      </p:sp>
      <p:sp>
        <p:nvSpPr>
          <p:cNvPr id="413" name="Google Shape;413;p22"/>
          <p:cNvSpPr/>
          <p:nvPr/>
        </p:nvSpPr>
        <p:spPr>
          <a:xfrm>
            <a:off x="1425804" y="4437204"/>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3"/>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3"/>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Chronic Peripheral Arterial Disease (PAD)</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420" name="Google Shape;420;p23"/>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sp>
        <p:nvSpPr>
          <p:cNvPr id="421" name="Google Shape;421;p23"/>
          <p:cNvSpPr/>
          <p:nvPr/>
        </p:nvSpPr>
        <p:spPr>
          <a:xfrm>
            <a:off x="561800" y="1445125"/>
            <a:ext cx="6428700" cy="8776200"/>
          </a:xfrm>
          <a:prstGeom prst="roundRect">
            <a:avLst>
              <a:gd fmla="val 3413" name="adj"/>
            </a:avLst>
          </a:prstGeom>
          <a:noFill/>
          <a:ln cap="flat" cmpd="sng" w="19050">
            <a:solidFill>
              <a:srgbClr val="FADE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422" name="Google Shape;422;p23"/>
          <p:cNvSpPr/>
          <p:nvPr/>
        </p:nvSpPr>
        <p:spPr>
          <a:xfrm>
            <a:off x="514756" y="1225544"/>
            <a:ext cx="555300" cy="396300"/>
          </a:xfrm>
          <a:prstGeom prst="heptagon">
            <a:avLst>
              <a:gd fmla="val 102572" name="hf"/>
              <a:gd fmla="val 105210" name="vf"/>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600">
                <a:solidFill>
                  <a:srgbClr val="576C77"/>
                </a:solidFill>
                <a:latin typeface="Alegreya"/>
                <a:ea typeface="Alegreya"/>
                <a:cs typeface="Alegreya"/>
                <a:sym typeface="Alegreya"/>
              </a:rPr>
              <a:t>3</a:t>
            </a:r>
            <a:endParaRPr b="1" i="0" sz="2600" u="none" cap="none" strike="noStrike">
              <a:solidFill>
                <a:srgbClr val="576C77"/>
              </a:solidFill>
              <a:latin typeface="Alegreya"/>
              <a:ea typeface="Alegreya"/>
              <a:cs typeface="Alegreya"/>
              <a:sym typeface="Alegreya"/>
            </a:endParaRPr>
          </a:p>
        </p:txBody>
      </p:sp>
      <p:sp>
        <p:nvSpPr>
          <p:cNvPr id="423" name="Google Shape;423;p23"/>
          <p:cNvSpPr/>
          <p:nvPr/>
        </p:nvSpPr>
        <p:spPr>
          <a:xfrm>
            <a:off x="1070001" y="1260525"/>
            <a:ext cx="5703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solidFill>
                  <a:srgbClr val="576C77"/>
                </a:solidFill>
                <a:highlight>
                  <a:srgbClr val="FFFFFF"/>
                </a:highlight>
                <a:latin typeface="Lora"/>
                <a:ea typeface="Lora"/>
                <a:cs typeface="Lora"/>
                <a:sym typeface="Lora"/>
              </a:rPr>
              <a:t>Endovascular and Surgical Interventions</a:t>
            </a:r>
            <a:endParaRPr sz="1800">
              <a:latin typeface="Lora"/>
              <a:ea typeface="Lora"/>
              <a:cs typeface="Lora"/>
              <a:sym typeface="Lora"/>
            </a:endParaRPr>
          </a:p>
        </p:txBody>
      </p:sp>
      <p:sp>
        <p:nvSpPr>
          <p:cNvPr id="424" name="Google Shape;424;p23"/>
          <p:cNvSpPr txBox="1"/>
          <p:nvPr/>
        </p:nvSpPr>
        <p:spPr>
          <a:xfrm>
            <a:off x="757570" y="6707275"/>
            <a:ext cx="40776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500">
                <a:solidFill>
                  <a:srgbClr val="FFDDD2"/>
                </a:solidFill>
                <a:latin typeface="Lora"/>
                <a:ea typeface="Lora"/>
                <a:cs typeface="Lora"/>
                <a:sym typeface="Lora"/>
              </a:rPr>
              <a:t>Balloon-Angioplasty</a:t>
            </a:r>
            <a:endParaRPr b="1" sz="2500">
              <a:solidFill>
                <a:srgbClr val="FFDDD2"/>
              </a:solidFill>
              <a:latin typeface="Lora"/>
              <a:ea typeface="Lora"/>
              <a:cs typeface="Lora"/>
              <a:sym typeface="Lora"/>
            </a:endParaRPr>
          </a:p>
        </p:txBody>
      </p:sp>
      <p:sp>
        <p:nvSpPr>
          <p:cNvPr id="425" name="Google Shape;425;p23"/>
          <p:cNvSpPr txBox="1"/>
          <p:nvPr/>
        </p:nvSpPr>
        <p:spPr>
          <a:xfrm>
            <a:off x="730075" y="6104400"/>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01</a:t>
            </a:r>
            <a:endParaRPr b="1" sz="6000">
              <a:solidFill>
                <a:srgbClr val="EDF9F9"/>
              </a:solidFill>
              <a:latin typeface="Reenie Beanie"/>
              <a:ea typeface="Reenie Beanie"/>
              <a:cs typeface="Reenie Beanie"/>
              <a:sym typeface="Reenie Beanie"/>
            </a:endParaRPr>
          </a:p>
        </p:txBody>
      </p:sp>
      <p:sp>
        <p:nvSpPr>
          <p:cNvPr id="426" name="Google Shape;426;p23"/>
          <p:cNvSpPr txBox="1"/>
          <p:nvPr/>
        </p:nvSpPr>
        <p:spPr>
          <a:xfrm>
            <a:off x="2505875" y="1789000"/>
            <a:ext cx="4725300" cy="10692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Font typeface="Mada"/>
              <a:buChar char="●"/>
            </a:pPr>
            <a:r>
              <a:rPr lang="en-GB" sz="1100">
                <a:solidFill>
                  <a:schemeClr val="dk1"/>
                </a:solidFill>
                <a:latin typeface="Mada"/>
                <a:ea typeface="Mada"/>
                <a:cs typeface="Mada"/>
                <a:sym typeface="Mada"/>
              </a:rPr>
              <a:t>Endarterectomy</a:t>
            </a:r>
            <a:endParaRPr sz="1100">
              <a:solidFill>
                <a:schemeClr val="dk1"/>
              </a:solidFill>
              <a:latin typeface="Mada"/>
              <a:ea typeface="Mada"/>
              <a:cs typeface="Mada"/>
              <a:sym typeface="Mada"/>
            </a:endParaRPr>
          </a:p>
          <a:p>
            <a:pPr indent="-298450" lvl="0" marL="457200" rtl="0" algn="l">
              <a:lnSpc>
                <a:spcPct val="100000"/>
              </a:lnSpc>
              <a:spcBef>
                <a:spcPts val="0"/>
              </a:spcBef>
              <a:spcAft>
                <a:spcPts val="0"/>
              </a:spcAft>
              <a:buSzPts val="1100"/>
              <a:buFont typeface="Mada"/>
              <a:buChar char="●"/>
            </a:pPr>
            <a:r>
              <a:rPr lang="en-GB" sz="1100">
                <a:solidFill>
                  <a:schemeClr val="dk1"/>
                </a:solidFill>
                <a:latin typeface="Mada"/>
                <a:ea typeface="Mada"/>
                <a:cs typeface="Mada"/>
                <a:sym typeface="Mada"/>
              </a:rPr>
              <a:t>Percutaneous Angioplasty</a:t>
            </a:r>
            <a:endParaRPr sz="1100">
              <a:solidFill>
                <a:schemeClr val="dk1"/>
              </a:solidFill>
              <a:latin typeface="Mada"/>
              <a:ea typeface="Mada"/>
              <a:cs typeface="Mada"/>
              <a:sym typeface="Mada"/>
            </a:endParaRPr>
          </a:p>
          <a:p>
            <a:pPr indent="-298450" lvl="0" marL="457200" rtl="0" algn="l">
              <a:lnSpc>
                <a:spcPct val="100000"/>
              </a:lnSpc>
              <a:spcBef>
                <a:spcPts val="0"/>
              </a:spcBef>
              <a:spcAft>
                <a:spcPts val="0"/>
              </a:spcAft>
              <a:buSzPts val="1100"/>
              <a:buFont typeface="Mada"/>
              <a:buChar char="●"/>
            </a:pPr>
            <a:r>
              <a:rPr lang="en-GB" sz="1100">
                <a:solidFill>
                  <a:schemeClr val="dk1"/>
                </a:solidFill>
                <a:latin typeface="Mada"/>
                <a:ea typeface="Mada"/>
                <a:cs typeface="Mada"/>
                <a:sym typeface="Mada"/>
              </a:rPr>
              <a:t>Bypass procedures</a:t>
            </a:r>
            <a:endParaRPr sz="1100">
              <a:solidFill>
                <a:schemeClr val="dk1"/>
              </a:solidFill>
              <a:latin typeface="Mada"/>
              <a:ea typeface="Mada"/>
              <a:cs typeface="Mada"/>
              <a:sym typeface="Mada"/>
            </a:endParaRPr>
          </a:p>
        </p:txBody>
      </p:sp>
      <p:cxnSp>
        <p:nvCxnSpPr>
          <p:cNvPr id="427" name="Google Shape;427;p23"/>
          <p:cNvCxnSpPr/>
          <p:nvPr/>
        </p:nvCxnSpPr>
        <p:spPr>
          <a:xfrm>
            <a:off x="2433586" y="2694875"/>
            <a:ext cx="2568300" cy="0"/>
          </a:xfrm>
          <a:prstGeom prst="straightConnector1">
            <a:avLst/>
          </a:prstGeom>
          <a:noFill/>
          <a:ln cap="flat" cmpd="sng" w="28575">
            <a:solidFill>
              <a:srgbClr val="0C4F72"/>
            </a:solidFill>
            <a:prstDash val="solid"/>
            <a:round/>
            <a:headEnd len="med" w="med" type="none"/>
            <a:tailEnd len="med" w="med" type="none"/>
          </a:ln>
        </p:spPr>
      </p:cxnSp>
      <p:cxnSp>
        <p:nvCxnSpPr>
          <p:cNvPr id="428" name="Google Shape;428;p23"/>
          <p:cNvCxnSpPr/>
          <p:nvPr/>
        </p:nvCxnSpPr>
        <p:spPr>
          <a:xfrm rot="10800000">
            <a:off x="3697850" y="2681250"/>
            <a:ext cx="0" cy="410100"/>
          </a:xfrm>
          <a:prstGeom prst="straightConnector1">
            <a:avLst/>
          </a:prstGeom>
          <a:noFill/>
          <a:ln cap="flat" cmpd="sng" w="28575">
            <a:solidFill>
              <a:srgbClr val="0C4F72"/>
            </a:solidFill>
            <a:prstDash val="solid"/>
            <a:round/>
            <a:headEnd len="med" w="med" type="none"/>
            <a:tailEnd len="med" w="med" type="none"/>
          </a:ln>
        </p:spPr>
      </p:cxnSp>
      <p:sp>
        <p:nvSpPr>
          <p:cNvPr id="429" name="Google Shape;429;p23"/>
          <p:cNvSpPr txBox="1"/>
          <p:nvPr/>
        </p:nvSpPr>
        <p:spPr>
          <a:xfrm>
            <a:off x="2117850" y="3078602"/>
            <a:ext cx="4732200" cy="28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6D77"/>
                </a:solidFill>
                <a:highlight>
                  <a:srgbClr val="EDF9F9"/>
                </a:highlight>
                <a:latin typeface="Lora"/>
                <a:ea typeface="Lora"/>
                <a:cs typeface="Lora"/>
                <a:sym typeface="Lora"/>
              </a:rPr>
              <a:t>Indications for intervention:</a:t>
            </a:r>
            <a:endParaRPr/>
          </a:p>
        </p:txBody>
      </p:sp>
      <p:sp>
        <p:nvSpPr>
          <p:cNvPr id="430" name="Google Shape;430;p23"/>
          <p:cNvSpPr txBox="1"/>
          <p:nvPr/>
        </p:nvSpPr>
        <p:spPr>
          <a:xfrm>
            <a:off x="1070000" y="3474450"/>
            <a:ext cx="5642100" cy="15510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Font typeface="Mada"/>
              <a:buChar char="●"/>
            </a:pPr>
            <a:r>
              <a:rPr b="1" lang="en-GB" sz="1100">
                <a:solidFill>
                  <a:schemeClr val="dk1"/>
                </a:solidFill>
                <a:latin typeface="Mada"/>
                <a:ea typeface="Mada"/>
                <a:cs typeface="Mada"/>
                <a:sym typeface="Mada"/>
              </a:rPr>
              <a:t>Disabling claudication pain</a:t>
            </a:r>
            <a:r>
              <a:rPr lang="en-GB" sz="1100">
                <a:solidFill>
                  <a:schemeClr val="dk1"/>
                </a:solidFill>
                <a:latin typeface="Mada"/>
                <a:ea typeface="Mada"/>
                <a:cs typeface="Mada"/>
                <a:sym typeface="Mada"/>
              </a:rPr>
              <a:t> </a:t>
            </a:r>
            <a:r>
              <a:rPr lang="en-GB" sz="1100">
                <a:solidFill>
                  <a:srgbClr val="6AA84F"/>
                </a:solidFill>
                <a:latin typeface="Mada"/>
                <a:ea typeface="Mada"/>
                <a:cs typeface="Mada"/>
                <a:sym typeface="Mada"/>
              </a:rPr>
              <a:t>- It depends</a:t>
            </a:r>
            <a:endParaRPr sz="1100">
              <a:solidFill>
                <a:srgbClr val="6AA84F"/>
              </a:solidFill>
              <a:latin typeface="Mada"/>
              <a:ea typeface="Mada"/>
              <a:cs typeface="Mada"/>
              <a:sym typeface="Mada"/>
            </a:endParaRPr>
          </a:p>
          <a:p>
            <a:pPr indent="-298450" lvl="1" marL="914400" rtl="0" algn="l">
              <a:lnSpc>
                <a:spcPct val="100000"/>
              </a:lnSpc>
              <a:spcBef>
                <a:spcPts val="0"/>
              </a:spcBef>
              <a:spcAft>
                <a:spcPts val="0"/>
              </a:spcAft>
              <a:buSzPts val="1100"/>
              <a:buFont typeface="Mada"/>
              <a:buChar char="○"/>
            </a:pPr>
            <a:r>
              <a:rPr lang="en-GB" sz="1100">
                <a:solidFill>
                  <a:srgbClr val="6AA84F"/>
                </a:solidFill>
                <a:latin typeface="Mada"/>
                <a:ea typeface="Mada"/>
                <a:cs typeface="Mada"/>
                <a:sym typeface="Mada"/>
              </a:rPr>
              <a:t>Not needed in Elderly &gt;70 y/o presented with claudication for 400m (High risk, low benefit of surgery)</a:t>
            </a:r>
            <a:endParaRPr sz="1100">
              <a:solidFill>
                <a:srgbClr val="6AA84F"/>
              </a:solidFill>
              <a:latin typeface="Mada"/>
              <a:ea typeface="Mada"/>
              <a:cs typeface="Mada"/>
              <a:sym typeface="Mada"/>
            </a:endParaRPr>
          </a:p>
          <a:p>
            <a:pPr indent="-298450" lvl="1" marL="914400" rtl="0" algn="l">
              <a:lnSpc>
                <a:spcPct val="100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In the other hand, It’s needed  in patient who is 40 y/o &amp; work as security (needs to walk 1 km or more daily)  if presented with the same claudication for 400m .</a:t>
            </a:r>
            <a:endParaRPr sz="1100">
              <a:solidFill>
                <a:srgbClr val="6AA84F"/>
              </a:solidFill>
              <a:latin typeface="Mada"/>
              <a:ea typeface="Mada"/>
              <a:cs typeface="Mada"/>
              <a:sym typeface="Mada"/>
            </a:endParaRPr>
          </a:p>
          <a:p>
            <a:pPr indent="-298450" lvl="1" marL="914400" rtl="0" algn="l">
              <a:lnSpc>
                <a:spcPct val="100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Of course, you need trying to improve his condition my BMT &amp; Exercise firstly.</a:t>
            </a:r>
            <a:endParaRPr sz="1100">
              <a:solidFill>
                <a:srgbClr val="6AA84F"/>
              </a:solidFill>
              <a:latin typeface="Mada"/>
              <a:ea typeface="Mada"/>
              <a:cs typeface="Mada"/>
              <a:sym typeface="Mada"/>
            </a:endParaRPr>
          </a:p>
          <a:p>
            <a:pPr indent="-298450" lvl="0" marL="457200" rtl="0" algn="l">
              <a:lnSpc>
                <a:spcPct val="100000"/>
              </a:lnSpc>
              <a:spcBef>
                <a:spcPts val="0"/>
              </a:spcBef>
              <a:spcAft>
                <a:spcPts val="0"/>
              </a:spcAft>
              <a:buSzPts val="1100"/>
              <a:buFont typeface="Mada"/>
              <a:buChar char="●"/>
            </a:pPr>
            <a:r>
              <a:rPr b="1" lang="en-GB" sz="1100">
                <a:solidFill>
                  <a:schemeClr val="dk1"/>
                </a:solidFill>
                <a:latin typeface="Mada"/>
                <a:ea typeface="Mada"/>
                <a:cs typeface="Mada"/>
                <a:sym typeface="Mada"/>
              </a:rPr>
              <a:t>CLI </a:t>
            </a:r>
            <a:r>
              <a:rPr lang="en-GB" sz="1100">
                <a:solidFill>
                  <a:srgbClr val="6AA84F"/>
                </a:solidFill>
                <a:latin typeface="Mada"/>
                <a:ea typeface="Mada"/>
                <a:cs typeface="Mada"/>
                <a:sym typeface="Mada"/>
              </a:rPr>
              <a:t>-Always, due to tissue loss-</a:t>
            </a:r>
            <a:endParaRPr sz="1100"/>
          </a:p>
        </p:txBody>
      </p:sp>
      <p:sp>
        <p:nvSpPr>
          <p:cNvPr id="431" name="Google Shape;431;p23"/>
          <p:cNvSpPr txBox="1"/>
          <p:nvPr/>
        </p:nvSpPr>
        <p:spPr>
          <a:xfrm>
            <a:off x="2413693" y="5290311"/>
            <a:ext cx="47322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6D77"/>
                </a:solidFill>
                <a:highlight>
                  <a:srgbClr val="EDF9F9"/>
                </a:highlight>
                <a:latin typeface="Lora"/>
                <a:ea typeface="Lora"/>
                <a:cs typeface="Lora"/>
                <a:sym typeface="Lora"/>
              </a:rPr>
              <a:t>Intervention Includes</a:t>
            </a:r>
            <a:endParaRPr/>
          </a:p>
        </p:txBody>
      </p:sp>
      <p:sp>
        <p:nvSpPr>
          <p:cNvPr id="432" name="Google Shape;432;p23"/>
          <p:cNvSpPr txBox="1"/>
          <p:nvPr/>
        </p:nvSpPr>
        <p:spPr>
          <a:xfrm>
            <a:off x="1070000" y="5679271"/>
            <a:ext cx="5508300" cy="6207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Font typeface="Mada"/>
              <a:buChar char="●"/>
            </a:pPr>
            <a:r>
              <a:rPr b="1" lang="en-GB" sz="1100">
                <a:solidFill>
                  <a:schemeClr val="dk1"/>
                </a:solidFill>
                <a:latin typeface="Mada"/>
                <a:ea typeface="Mada"/>
                <a:cs typeface="Mada"/>
                <a:sym typeface="Mada"/>
              </a:rPr>
              <a:t>Balloon angioplasty</a:t>
            </a:r>
            <a:r>
              <a:rPr lang="en-GB" sz="1100">
                <a:solidFill>
                  <a:schemeClr val="dk1"/>
                </a:solidFill>
                <a:latin typeface="Mada"/>
                <a:ea typeface="Mada"/>
                <a:cs typeface="Mada"/>
                <a:sym typeface="Mada"/>
              </a:rPr>
              <a:t>, with or without stenting</a:t>
            </a:r>
            <a:endParaRPr sz="1100">
              <a:solidFill>
                <a:schemeClr val="dk1"/>
              </a:solidFill>
              <a:latin typeface="Mada"/>
              <a:ea typeface="Mada"/>
              <a:cs typeface="Mada"/>
              <a:sym typeface="Mada"/>
            </a:endParaRPr>
          </a:p>
          <a:p>
            <a:pPr indent="-298450" lvl="0" marL="457200" rtl="0" algn="l">
              <a:lnSpc>
                <a:spcPct val="100000"/>
              </a:lnSpc>
              <a:spcBef>
                <a:spcPts val="0"/>
              </a:spcBef>
              <a:spcAft>
                <a:spcPts val="0"/>
              </a:spcAft>
              <a:buSzPts val="1100"/>
              <a:buFont typeface="Mada"/>
              <a:buChar char="●"/>
            </a:pPr>
            <a:r>
              <a:rPr b="1" lang="en-GB" sz="1100">
                <a:solidFill>
                  <a:schemeClr val="dk1"/>
                </a:solidFill>
                <a:latin typeface="Mada"/>
                <a:ea typeface="Mada"/>
                <a:cs typeface="Mada"/>
                <a:sym typeface="Mada"/>
              </a:rPr>
              <a:t>Surgery</a:t>
            </a:r>
            <a:endParaRPr b="1" sz="1100">
              <a:solidFill>
                <a:schemeClr val="dk1"/>
              </a:solidFill>
              <a:latin typeface="Mada"/>
              <a:ea typeface="Mada"/>
              <a:cs typeface="Mada"/>
              <a:sym typeface="Mada"/>
            </a:endParaRPr>
          </a:p>
        </p:txBody>
      </p:sp>
      <p:grpSp>
        <p:nvGrpSpPr>
          <p:cNvPr id="433" name="Google Shape;433;p23"/>
          <p:cNvGrpSpPr/>
          <p:nvPr/>
        </p:nvGrpSpPr>
        <p:grpSpPr>
          <a:xfrm rot="5400000">
            <a:off x="4458114" y="2196256"/>
            <a:ext cx="846943" cy="92825"/>
            <a:chOff x="5119825" y="1558875"/>
            <a:chExt cx="703675" cy="116075"/>
          </a:xfrm>
        </p:grpSpPr>
        <p:sp>
          <p:nvSpPr>
            <p:cNvPr id="434" name="Google Shape;434;p23"/>
            <p:cNvSpPr/>
            <p:nvPr/>
          </p:nvSpPr>
          <p:spPr>
            <a:xfrm>
              <a:off x="5119825" y="1558875"/>
              <a:ext cx="703675" cy="110000"/>
            </a:xfrm>
            <a:custGeom>
              <a:rect b="b" l="l" r="r" t="t"/>
              <a:pathLst>
                <a:path extrusionOk="0" h="4400" w="28147">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435" name="Google Shape;435;p23"/>
            <p:cNvSpPr/>
            <p:nvPr/>
          </p:nvSpPr>
          <p:spPr>
            <a:xfrm>
              <a:off x="5119825" y="1625325"/>
              <a:ext cx="703675" cy="49625"/>
            </a:xfrm>
            <a:custGeom>
              <a:rect b="b" l="l" r="r" t="t"/>
              <a:pathLst>
                <a:path extrusionOk="0" h="1985" w="28147">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436" name="Google Shape;436;p23"/>
            <p:cNvSpPr/>
            <p:nvPr/>
          </p:nvSpPr>
          <p:spPr>
            <a:xfrm>
              <a:off x="5119839" y="1590225"/>
              <a:ext cx="703650" cy="22600"/>
            </a:xfrm>
            <a:custGeom>
              <a:rect b="b" l="l" r="r" t="t"/>
              <a:pathLst>
                <a:path extrusionOk="0" h="904" w="28146">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grpSp>
      <p:grpSp>
        <p:nvGrpSpPr>
          <p:cNvPr id="437" name="Google Shape;437;p23"/>
          <p:cNvGrpSpPr/>
          <p:nvPr/>
        </p:nvGrpSpPr>
        <p:grpSpPr>
          <a:xfrm rot="5400000">
            <a:off x="2128897" y="2186144"/>
            <a:ext cx="846943" cy="92825"/>
            <a:chOff x="5119825" y="1558875"/>
            <a:chExt cx="703675" cy="116075"/>
          </a:xfrm>
        </p:grpSpPr>
        <p:sp>
          <p:nvSpPr>
            <p:cNvPr id="438" name="Google Shape;438;p23"/>
            <p:cNvSpPr/>
            <p:nvPr/>
          </p:nvSpPr>
          <p:spPr>
            <a:xfrm>
              <a:off x="5119825" y="1558875"/>
              <a:ext cx="703675" cy="110000"/>
            </a:xfrm>
            <a:custGeom>
              <a:rect b="b" l="l" r="r" t="t"/>
              <a:pathLst>
                <a:path extrusionOk="0" h="4400" w="28147">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439" name="Google Shape;439;p23"/>
            <p:cNvSpPr/>
            <p:nvPr/>
          </p:nvSpPr>
          <p:spPr>
            <a:xfrm>
              <a:off x="5119825" y="1625325"/>
              <a:ext cx="703675" cy="49625"/>
            </a:xfrm>
            <a:custGeom>
              <a:rect b="b" l="l" r="r" t="t"/>
              <a:pathLst>
                <a:path extrusionOk="0" h="1985" w="28147">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440" name="Google Shape;440;p23"/>
            <p:cNvSpPr/>
            <p:nvPr/>
          </p:nvSpPr>
          <p:spPr>
            <a:xfrm>
              <a:off x="5119839" y="1590225"/>
              <a:ext cx="703650" cy="22600"/>
            </a:xfrm>
            <a:custGeom>
              <a:rect b="b" l="l" r="r" t="t"/>
              <a:pathLst>
                <a:path extrusionOk="0" h="904" w="28146">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grpSp>
      <p:sp>
        <p:nvSpPr>
          <p:cNvPr id="441" name="Google Shape;441;p23"/>
          <p:cNvSpPr/>
          <p:nvPr/>
        </p:nvSpPr>
        <p:spPr>
          <a:xfrm>
            <a:off x="944825" y="7184825"/>
            <a:ext cx="2316600" cy="28059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2" name="Google Shape;442;p23"/>
          <p:cNvCxnSpPr/>
          <p:nvPr/>
        </p:nvCxnSpPr>
        <p:spPr>
          <a:xfrm>
            <a:off x="3265163" y="7236350"/>
            <a:ext cx="705900" cy="0"/>
          </a:xfrm>
          <a:prstGeom prst="straightConnector1">
            <a:avLst/>
          </a:prstGeom>
          <a:noFill/>
          <a:ln cap="flat" cmpd="sng" w="19050">
            <a:solidFill>
              <a:srgbClr val="83C5BE"/>
            </a:solidFill>
            <a:prstDash val="solid"/>
            <a:round/>
            <a:headEnd len="med" w="med" type="none"/>
            <a:tailEnd len="med" w="med" type="oval"/>
          </a:ln>
        </p:spPr>
      </p:cxnSp>
      <p:pic>
        <p:nvPicPr>
          <p:cNvPr id="443" name="Google Shape;443;p23"/>
          <p:cNvPicPr preferRelativeResize="0"/>
          <p:nvPr/>
        </p:nvPicPr>
        <p:blipFill>
          <a:blip r:embed="rId3">
            <a:alphaModFix/>
          </a:blip>
          <a:stretch>
            <a:fillRect/>
          </a:stretch>
        </p:blipFill>
        <p:spPr>
          <a:xfrm>
            <a:off x="1198050" y="7350175"/>
            <a:ext cx="1772425" cy="2475200"/>
          </a:xfrm>
          <a:prstGeom prst="rect">
            <a:avLst/>
          </a:prstGeom>
          <a:noFill/>
          <a:ln>
            <a:noFill/>
          </a:ln>
        </p:spPr>
      </p:pic>
      <p:sp>
        <p:nvSpPr>
          <p:cNvPr id="444" name="Google Shape;444;p23"/>
          <p:cNvSpPr txBox="1"/>
          <p:nvPr/>
        </p:nvSpPr>
        <p:spPr>
          <a:xfrm>
            <a:off x="3381600" y="7363875"/>
            <a:ext cx="3196800" cy="30000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AutoNum type="alphaUcPeriod"/>
            </a:pPr>
            <a:r>
              <a:rPr lang="en-GB" sz="1100">
                <a:solidFill>
                  <a:schemeClr val="dk1"/>
                </a:solidFill>
                <a:latin typeface="Mada"/>
                <a:ea typeface="Mada"/>
                <a:cs typeface="Mada"/>
                <a:sym typeface="Mada"/>
              </a:rPr>
              <a:t>The lesion is identified (</a:t>
            </a:r>
            <a:r>
              <a:rPr lang="en-GB" sz="1100">
                <a:solidFill>
                  <a:srgbClr val="1C4588"/>
                </a:solidFill>
                <a:latin typeface="Mada"/>
                <a:ea typeface="Mada"/>
                <a:cs typeface="Mada"/>
                <a:sym typeface="Mada"/>
              </a:rPr>
              <a:t>Critical arterial stenosis)</a:t>
            </a:r>
            <a:endParaRPr sz="1100">
              <a:solidFill>
                <a:srgbClr val="1C4588"/>
              </a:solidFill>
              <a:latin typeface="Mada"/>
              <a:ea typeface="Mada"/>
              <a:cs typeface="Mada"/>
              <a:sym typeface="Mada"/>
            </a:endParaRPr>
          </a:p>
          <a:p>
            <a:pPr indent="-298450" lvl="0" marL="457200" rtl="0" algn="l">
              <a:lnSpc>
                <a:spcPct val="100000"/>
              </a:lnSpc>
              <a:spcBef>
                <a:spcPts val="0"/>
              </a:spcBef>
              <a:spcAft>
                <a:spcPts val="0"/>
              </a:spcAft>
              <a:buClr>
                <a:srgbClr val="1C4588"/>
              </a:buClr>
              <a:buSzPts val="1100"/>
              <a:buFont typeface="Mada"/>
              <a:buAutoNum type="alphaUcPeriod"/>
            </a:pPr>
            <a:r>
              <a:rPr b="1" lang="en-GB" sz="1100">
                <a:solidFill>
                  <a:srgbClr val="1C4588"/>
                </a:solidFill>
                <a:latin typeface="Mada"/>
                <a:ea typeface="Mada"/>
                <a:cs typeface="Mada"/>
                <a:sym typeface="Mada"/>
              </a:rPr>
              <a:t>Lesion </a:t>
            </a:r>
            <a:r>
              <a:rPr lang="en-GB" sz="1100">
                <a:solidFill>
                  <a:schemeClr val="dk1"/>
                </a:solidFill>
                <a:latin typeface="Mada"/>
                <a:ea typeface="Mada"/>
                <a:cs typeface="Mada"/>
                <a:sym typeface="Mada"/>
              </a:rPr>
              <a:t>crossed with a wire</a:t>
            </a:r>
            <a:endParaRPr sz="1100">
              <a:solidFill>
                <a:srgbClr val="1C4588"/>
              </a:solidFill>
              <a:latin typeface="Mada"/>
              <a:ea typeface="Mada"/>
              <a:cs typeface="Mada"/>
              <a:sym typeface="Mada"/>
            </a:endParaRPr>
          </a:p>
          <a:p>
            <a:pPr indent="-298450" lvl="0" marL="457200" rtl="0" algn="l">
              <a:lnSpc>
                <a:spcPct val="100000"/>
              </a:lnSpc>
              <a:spcBef>
                <a:spcPts val="0"/>
              </a:spcBef>
              <a:spcAft>
                <a:spcPts val="0"/>
              </a:spcAft>
              <a:buClr>
                <a:srgbClr val="1C4588"/>
              </a:buClr>
              <a:buSzPts val="1100"/>
              <a:buFont typeface="Mada"/>
              <a:buAutoNum type="alphaUcPeriod"/>
            </a:pPr>
            <a:r>
              <a:rPr lang="en-GB" sz="1100">
                <a:solidFill>
                  <a:schemeClr val="dk1"/>
                </a:solidFill>
                <a:latin typeface="Mada"/>
                <a:ea typeface="Mada"/>
                <a:cs typeface="Mada"/>
                <a:sym typeface="Mada"/>
              </a:rPr>
              <a:t>A balloon </a:t>
            </a:r>
            <a:r>
              <a:rPr lang="en-GB" sz="1100">
                <a:solidFill>
                  <a:srgbClr val="1C4588"/>
                </a:solidFill>
                <a:latin typeface="Mada"/>
                <a:ea typeface="Mada"/>
                <a:cs typeface="Mada"/>
                <a:sym typeface="Mada"/>
              </a:rPr>
              <a:t>“angioplasty catheter” </a:t>
            </a:r>
            <a:r>
              <a:rPr lang="en-GB" sz="1100">
                <a:solidFill>
                  <a:schemeClr val="dk1"/>
                </a:solidFill>
                <a:latin typeface="Mada"/>
                <a:ea typeface="Mada"/>
                <a:cs typeface="Mada"/>
                <a:sym typeface="Mada"/>
              </a:rPr>
              <a:t>is inserted </a:t>
            </a:r>
            <a:endParaRPr sz="1100">
              <a:solidFill>
                <a:schemeClr val="dk1"/>
              </a:solidFill>
              <a:latin typeface="Mada"/>
              <a:ea typeface="Mada"/>
              <a:cs typeface="Mada"/>
              <a:sym typeface="Mada"/>
            </a:endParaRPr>
          </a:p>
          <a:p>
            <a:pPr indent="-298450" lvl="0" marL="457200" rtl="0" algn="l">
              <a:lnSpc>
                <a:spcPct val="100000"/>
              </a:lnSpc>
              <a:spcBef>
                <a:spcPts val="0"/>
              </a:spcBef>
              <a:spcAft>
                <a:spcPts val="0"/>
              </a:spcAft>
              <a:buClr>
                <a:srgbClr val="1C4588"/>
              </a:buClr>
              <a:buSzPts val="1100"/>
              <a:buFont typeface="Mada"/>
              <a:buAutoNum type="alphaUcPeriod"/>
            </a:pPr>
            <a:r>
              <a:rPr lang="en-GB" sz="1100">
                <a:solidFill>
                  <a:schemeClr val="dk1"/>
                </a:solidFill>
                <a:latin typeface="Mada"/>
                <a:ea typeface="Mada"/>
                <a:cs typeface="Mada"/>
                <a:sym typeface="Mada"/>
              </a:rPr>
              <a:t>And inflated, This enlarges the lumen by disrupting the plaque</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AutoNum type="alphaUcPeriod"/>
            </a:pPr>
            <a:r>
              <a:rPr lang="en-GB" sz="1100">
                <a:solidFill>
                  <a:schemeClr val="dk1"/>
                </a:solidFill>
                <a:latin typeface="Mada"/>
                <a:ea typeface="Mada"/>
                <a:cs typeface="Mada"/>
                <a:sym typeface="Mada"/>
              </a:rPr>
              <a:t> In patients with occlusions and complex disease, stents may be deployed</a:t>
            </a:r>
            <a:endParaRPr sz="1100">
              <a:solidFill>
                <a:schemeClr val="dk1"/>
              </a:solidFill>
              <a:latin typeface="Mada"/>
              <a:ea typeface="Mada"/>
              <a:cs typeface="Mada"/>
              <a:sym typeface="Mada"/>
            </a:endParaRPr>
          </a:p>
          <a:p>
            <a:pPr indent="-298450" lvl="1" marL="914400" rtl="0" algn="l">
              <a:spcBef>
                <a:spcPts val="0"/>
              </a:spcBef>
              <a:spcAft>
                <a:spcPts val="0"/>
              </a:spcAft>
              <a:buClr>
                <a:srgbClr val="6AA84F"/>
              </a:buClr>
              <a:buSzPts val="1100"/>
              <a:buFont typeface="Mada"/>
              <a:buAutoNum type="alphaLcPeriod"/>
            </a:pPr>
            <a:r>
              <a:rPr lang="en-GB" sz="1100">
                <a:solidFill>
                  <a:srgbClr val="6AA84F"/>
                </a:solidFill>
                <a:latin typeface="Mada"/>
                <a:ea typeface="Mada"/>
                <a:cs typeface="Mada"/>
                <a:sym typeface="Mada"/>
              </a:rPr>
              <a:t>(Some plaques comes back and recluse the lumin, in such cases we need to mount a stent.) </a:t>
            </a:r>
            <a:endParaRPr sz="1100">
              <a:solidFill>
                <a:srgbClr val="6AA84F"/>
              </a:solidFill>
              <a:latin typeface="Mada"/>
              <a:ea typeface="Mada"/>
              <a:cs typeface="Mada"/>
              <a:sym typeface="Mada"/>
            </a:endParaRPr>
          </a:p>
          <a:p>
            <a:pPr indent="-298450" lvl="1" marL="914400" rtl="0" algn="l">
              <a:spcBef>
                <a:spcPts val="0"/>
              </a:spcBef>
              <a:spcAft>
                <a:spcPts val="0"/>
              </a:spcAft>
              <a:buClr>
                <a:srgbClr val="6AA84F"/>
              </a:buClr>
              <a:buSzPts val="1100"/>
              <a:buFont typeface="Mada"/>
              <a:buAutoNum type="alphaLcPeriod"/>
            </a:pPr>
            <a:r>
              <a:rPr lang="en-GB" sz="1100">
                <a:solidFill>
                  <a:srgbClr val="6AA84F"/>
                </a:solidFill>
                <a:latin typeface="Mada"/>
                <a:ea typeface="Mada"/>
                <a:cs typeface="Mada"/>
                <a:sym typeface="Mada"/>
              </a:rPr>
              <a:t>The benefit of stents is to keep a radial force on the vessels to prevent reclusion</a:t>
            </a:r>
            <a:endParaRPr sz="1100">
              <a:solidFill>
                <a:srgbClr val="6AA84F"/>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rgbClr val="1C4588"/>
              </a:solidFill>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4"/>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Chronic Peripheral Arterial Disease (PAD)</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451" name="Google Shape;451;p24"/>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sp>
        <p:nvSpPr>
          <p:cNvPr id="452" name="Google Shape;452;p24"/>
          <p:cNvSpPr/>
          <p:nvPr/>
        </p:nvSpPr>
        <p:spPr>
          <a:xfrm>
            <a:off x="561800" y="1445125"/>
            <a:ext cx="6428700" cy="8776200"/>
          </a:xfrm>
          <a:prstGeom prst="roundRect">
            <a:avLst>
              <a:gd fmla="val 3413" name="adj"/>
            </a:avLst>
          </a:prstGeom>
          <a:noFill/>
          <a:ln cap="flat" cmpd="sng" w="19050">
            <a:solidFill>
              <a:srgbClr val="FADE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453" name="Google Shape;453;p24"/>
          <p:cNvSpPr/>
          <p:nvPr/>
        </p:nvSpPr>
        <p:spPr>
          <a:xfrm>
            <a:off x="514756" y="1225544"/>
            <a:ext cx="555300" cy="396300"/>
          </a:xfrm>
          <a:prstGeom prst="heptagon">
            <a:avLst>
              <a:gd fmla="val 102572" name="hf"/>
              <a:gd fmla="val 105210" name="vf"/>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600">
                <a:solidFill>
                  <a:srgbClr val="576C77"/>
                </a:solidFill>
                <a:latin typeface="Alegreya"/>
                <a:ea typeface="Alegreya"/>
                <a:cs typeface="Alegreya"/>
                <a:sym typeface="Alegreya"/>
              </a:rPr>
              <a:t>3</a:t>
            </a:r>
            <a:endParaRPr b="1" i="0" sz="2600" u="none" cap="none" strike="noStrike">
              <a:solidFill>
                <a:srgbClr val="576C77"/>
              </a:solidFill>
              <a:latin typeface="Alegreya"/>
              <a:ea typeface="Alegreya"/>
              <a:cs typeface="Alegreya"/>
              <a:sym typeface="Alegreya"/>
            </a:endParaRPr>
          </a:p>
        </p:txBody>
      </p:sp>
      <p:sp>
        <p:nvSpPr>
          <p:cNvPr id="454" name="Google Shape;454;p24"/>
          <p:cNvSpPr/>
          <p:nvPr/>
        </p:nvSpPr>
        <p:spPr>
          <a:xfrm>
            <a:off x="1070001" y="1260525"/>
            <a:ext cx="5703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solidFill>
                  <a:srgbClr val="576C77"/>
                </a:solidFill>
                <a:highlight>
                  <a:srgbClr val="FFFFFF"/>
                </a:highlight>
                <a:latin typeface="Lora"/>
                <a:ea typeface="Lora"/>
                <a:cs typeface="Lora"/>
                <a:sym typeface="Lora"/>
              </a:rPr>
              <a:t>Endovascular and Surgical Interventions</a:t>
            </a:r>
            <a:endParaRPr sz="1800">
              <a:latin typeface="Lora"/>
              <a:ea typeface="Lora"/>
              <a:cs typeface="Lora"/>
              <a:sym typeface="Lora"/>
            </a:endParaRPr>
          </a:p>
        </p:txBody>
      </p:sp>
      <p:sp>
        <p:nvSpPr>
          <p:cNvPr id="455" name="Google Shape;455;p24"/>
          <p:cNvSpPr txBox="1"/>
          <p:nvPr/>
        </p:nvSpPr>
        <p:spPr>
          <a:xfrm>
            <a:off x="757570" y="2363875"/>
            <a:ext cx="40776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400">
                <a:solidFill>
                  <a:srgbClr val="FFDDD2"/>
                </a:solidFill>
                <a:latin typeface="Lora"/>
                <a:ea typeface="Lora"/>
                <a:cs typeface="Lora"/>
                <a:sym typeface="Lora"/>
              </a:rPr>
              <a:t>Balloon-Angioplasty</a:t>
            </a:r>
            <a:endParaRPr b="1" sz="2400">
              <a:solidFill>
                <a:srgbClr val="FFDDD2"/>
              </a:solidFill>
              <a:latin typeface="Lora"/>
              <a:ea typeface="Lora"/>
              <a:cs typeface="Lora"/>
              <a:sym typeface="Lora"/>
            </a:endParaRPr>
          </a:p>
        </p:txBody>
      </p:sp>
      <p:sp>
        <p:nvSpPr>
          <p:cNvPr id="456" name="Google Shape;456;p24"/>
          <p:cNvSpPr txBox="1"/>
          <p:nvPr/>
        </p:nvSpPr>
        <p:spPr>
          <a:xfrm>
            <a:off x="730075" y="1761000"/>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a:t>
            </a:r>
            <a:r>
              <a:rPr b="1" lang="en-GB" sz="6000">
                <a:solidFill>
                  <a:srgbClr val="EDF9F9"/>
                </a:solidFill>
                <a:latin typeface="Reenie Beanie"/>
                <a:ea typeface="Reenie Beanie"/>
                <a:cs typeface="Reenie Beanie"/>
                <a:sym typeface="Reenie Beanie"/>
              </a:rPr>
              <a:t>1</a:t>
            </a:r>
            <a:endParaRPr b="1" sz="6000">
              <a:solidFill>
                <a:srgbClr val="EDF9F9"/>
              </a:solidFill>
              <a:latin typeface="Reenie Beanie"/>
              <a:ea typeface="Reenie Beanie"/>
              <a:cs typeface="Reenie Beanie"/>
              <a:sym typeface="Reenie Beanie"/>
            </a:endParaRPr>
          </a:p>
        </p:txBody>
      </p:sp>
      <p:sp>
        <p:nvSpPr>
          <p:cNvPr id="457" name="Google Shape;457;p24"/>
          <p:cNvSpPr txBox="1"/>
          <p:nvPr/>
        </p:nvSpPr>
        <p:spPr>
          <a:xfrm>
            <a:off x="1070050" y="2783775"/>
            <a:ext cx="5352900" cy="30000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Drug-eluting </a:t>
            </a:r>
            <a:r>
              <a:rPr b="1" lang="en-GB" sz="1100">
                <a:solidFill>
                  <a:schemeClr val="dk1"/>
                </a:solidFill>
                <a:latin typeface="Mada"/>
                <a:ea typeface="Mada"/>
                <a:cs typeface="Mada"/>
                <a:sym typeface="Mada"/>
              </a:rPr>
              <a:t>(Paclitaxel</a:t>
            </a:r>
            <a:r>
              <a:rPr lang="en-GB" sz="1100">
                <a:solidFill>
                  <a:srgbClr val="6AA84F"/>
                </a:solidFill>
                <a:latin typeface="Mada"/>
                <a:ea typeface="Mada"/>
                <a:cs typeface="Mada"/>
                <a:sym typeface="Mada"/>
              </a:rPr>
              <a:t> → chemo drug which has local effect</a:t>
            </a:r>
            <a:r>
              <a:rPr b="1" lang="en-GB" sz="1100">
                <a:solidFill>
                  <a:schemeClr val="dk1"/>
                </a:solidFill>
                <a:latin typeface="Mada"/>
                <a:ea typeface="Mada"/>
                <a:cs typeface="Mada"/>
                <a:sym typeface="Mada"/>
              </a:rPr>
              <a:t>) </a:t>
            </a:r>
            <a:r>
              <a:rPr lang="en-GB" sz="1100">
                <a:solidFill>
                  <a:schemeClr val="dk1"/>
                </a:solidFill>
                <a:latin typeface="Mada"/>
                <a:ea typeface="Mada"/>
                <a:cs typeface="Mada"/>
                <a:sym typeface="Mada"/>
              </a:rPr>
              <a:t>balloons and stents reduce the neointimal hyperplasia that can lead to restenosis and occlusion</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Balloon are either normal (conventional balloons)</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Or drug coated Balloons that is coated by chemotherapy agent to prevent neointimal hyperplasia (Arterial </a:t>
            </a:r>
            <a:r>
              <a:rPr lang="en-GB" sz="1100">
                <a:solidFill>
                  <a:schemeClr val="dk1"/>
                </a:solidFill>
                <a:latin typeface="Mada"/>
                <a:ea typeface="Mada"/>
                <a:cs typeface="Mada"/>
                <a:sym typeface="Mada"/>
              </a:rPr>
              <a:t>scarring</a:t>
            </a:r>
            <a:r>
              <a:rPr lang="en-GB" sz="11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Favorable</a:t>
            </a:r>
            <a:r>
              <a:rPr lang="en-GB" sz="1100">
                <a:solidFill>
                  <a:schemeClr val="dk1"/>
                </a:solidFill>
                <a:latin typeface="Mada"/>
                <a:ea typeface="Mada"/>
                <a:cs typeface="Mada"/>
                <a:sym typeface="Mada"/>
              </a:rPr>
              <a:t> lesions - </a:t>
            </a:r>
            <a:r>
              <a:rPr b="1" lang="en-GB" sz="1100">
                <a:solidFill>
                  <a:srgbClr val="CC0000"/>
                </a:solidFill>
                <a:latin typeface="Mada"/>
                <a:ea typeface="Mada"/>
                <a:cs typeface="Mada"/>
                <a:sym typeface="Mada"/>
              </a:rPr>
              <a:t>short</a:t>
            </a:r>
            <a:r>
              <a:rPr lang="en-GB" sz="1100">
                <a:solidFill>
                  <a:schemeClr val="dk1"/>
                </a:solidFill>
                <a:latin typeface="Mada"/>
                <a:ea typeface="Mada"/>
                <a:cs typeface="Mada"/>
                <a:sym typeface="Mada"/>
              </a:rPr>
              <a:t> concentric stenosis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Unfavorable</a:t>
            </a:r>
            <a:r>
              <a:rPr lang="en-GB" sz="1100">
                <a:solidFill>
                  <a:schemeClr val="dk1"/>
                </a:solidFill>
                <a:latin typeface="Mada"/>
                <a:ea typeface="Mada"/>
                <a:cs typeface="Mada"/>
                <a:sym typeface="Mada"/>
              </a:rPr>
              <a:t> lesions- </a:t>
            </a:r>
            <a:r>
              <a:rPr b="1" lang="en-GB" sz="1100">
                <a:solidFill>
                  <a:srgbClr val="CC0000"/>
                </a:solidFill>
                <a:latin typeface="Mada"/>
                <a:ea typeface="Mada"/>
                <a:cs typeface="Mada"/>
                <a:sym typeface="Mada"/>
              </a:rPr>
              <a:t>long</a:t>
            </a:r>
            <a:r>
              <a:rPr lang="en-GB" sz="1100">
                <a:solidFill>
                  <a:schemeClr val="dk1"/>
                </a:solidFill>
                <a:latin typeface="Mada"/>
                <a:ea typeface="Mada"/>
                <a:cs typeface="Mada"/>
                <a:sym typeface="Mada"/>
              </a:rPr>
              <a:t> eccentric stenosis or occlusion</a:t>
            </a:r>
            <a:endParaRPr sz="1100">
              <a:solidFill>
                <a:schemeClr val="dk1"/>
              </a:solidFill>
              <a:latin typeface="Mada"/>
              <a:ea typeface="Mada"/>
              <a:cs typeface="Mada"/>
              <a:sym typeface="Mada"/>
            </a:endParaRPr>
          </a:p>
        </p:txBody>
      </p:sp>
      <p:sp>
        <p:nvSpPr>
          <p:cNvPr id="458" name="Google Shape;458;p24"/>
          <p:cNvSpPr txBox="1"/>
          <p:nvPr/>
        </p:nvSpPr>
        <p:spPr>
          <a:xfrm>
            <a:off x="771325" y="4749975"/>
            <a:ext cx="68181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400">
                <a:solidFill>
                  <a:srgbClr val="FFDDD2"/>
                </a:solidFill>
                <a:latin typeface="Lora"/>
                <a:ea typeface="Lora"/>
                <a:cs typeface="Lora"/>
                <a:sym typeface="Lora"/>
              </a:rPr>
              <a:t>Surgery</a:t>
            </a:r>
            <a:endParaRPr b="1" sz="2400">
              <a:solidFill>
                <a:srgbClr val="FFDDD2"/>
              </a:solidFill>
              <a:latin typeface="Lora"/>
              <a:ea typeface="Lora"/>
              <a:cs typeface="Lora"/>
              <a:sym typeface="Lora"/>
            </a:endParaRPr>
          </a:p>
        </p:txBody>
      </p:sp>
      <p:sp>
        <p:nvSpPr>
          <p:cNvPr id="459" name="Google Shape;459;p24"/>
          <p:cNvSpPr txBox="1"/>
          <p:nvPr/>
        </p:nvSpPr>
        <p:spPr>
          <a:xfrm>
            <a:off x="743825" y="4147100"/>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02</a:t>
            </a:r>
            <a:endParaRPr b="1" sz="6000">
              <a:solidFill>
                <a:srgbClr val="EDF9F9"/>
              </a:solidFill>
              <a:latin typeface="Reenie Beanie"/>
              <a:ea typeface="Reenie Beanie"/>
              <a:cs typeface="Reenie Beanie"/>
              <a:sym typeface="Reenie Beanie"/>
            </a:endParaRPr>
          </a:p>
        </p:txBody>
      </p:sp>
      <p:pic>
        <p:nvPicPr>
          <p:cNvPr id="460" name="Google Shape;460;p24"/>
          <p:cNvPicPr preferRelativeResize="0"/>
          <p:nvPr/>
        </p:nvPicPr>
        <p:blipFill>
          <a:blip r:embed="rId3">
            <a:alphaModFix/>
          </a:blip>
          <a:stretch>
            <a:fillRect/>
          </a:stretch>
        </p:blipFill>
        <p:spPr>
          <a:xfrm>
            <a:off x="2301702" y="6636038"/>
            <a:ext cx="2948892" cy="1111613"/>
          </a:xfrm>
          <a:prstGeom prst="rect">
            <a:avLst/>
          </a:prstGeom>
          <a:noFill/>
          <a:ln>
            <a:noFill/>
          </a:ln>
        </p:spPr>
      </p:pic>
      <p:sp>
        <p:nvSpPr>
          <p:cNvPr id="461" name="Google Shape;461;p24"/>
          <p:cNvSpPr txBox="1"/>
          <p:nvPr/>
        </p:nvSpPr>
        <p:spPr>
          <a:xfrm>
            <a:off x="1070000" y="7745675"/>
            <a:ext cx="5578800" cy="18195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Direct removal of atherosclerotic plaque and thrombus, </a:t>
            </a:r>
            <a:r>
              <a:rPr lang="en-GB" sz="1100">
                <a:solidFill>
                  <a:srgbClr val="6AA84F"/>
                </a:solidFill>
                <a:latin typeface="Mada"/>
                <a:ea typeface="Mada"/>
                <a:cs typeface="Mada"/>
                <a:sym typeface="Mada"/>
              </a:rPr>
              <a:t>for patients who have plaques at the site of bifurcation </a:t>
            </a:r>
            <a:r>
              <a:rPr lang="en-GB" sz="1100">
                <a:solidFill>
                  <a:schemeClr val="dk1"/>
                </a:solidFill>
                <a:latin typeface="Mada"/>
                <a:ea typeface="Mada"/>
                <a:cs typeface="Mada"/>
                <a:sym typeface="Mada"/>
              </a:rPr>
              <a:t>usually done at the </a:t>
            </a:r>
            <a:r>
              <a:rPr b="1" lang="en-GB" sz="1100">
                <a:solidFill>
                  <a:srgbClr val="CC0000"/>
                </a:solidFill>
                <a:latin typeface="Mada"/>
                <a:ea typeface="Mada"/>
                <a:cs typeface="Mada"/>
                <a:sym typeface="Mada"/>
              </a:rPr>
              <a:t>carotid and femoral bifurcations</a:t>
            </a:r>
            <a:r>
              <a:rPr lang="en-GB" sz="1100">
                <a:solidFill>
                  <a:schemeClr val="dk1"/>
                </a:solidFill>
                <a:latin typeface="Mada"/>
                <a:ea typeface="Mada"/>
                <a:cs typeface="Mada"/>
                <a:sym typeface="Mada"/>
              </a:rPr>
              <a:t>.</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The surgeon will make a cut in the blocked part of the artery and remove the plaque that is blocking the blood flow.</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Then the artery will be closed by performing either a primary closure or patch angioplasty (patch made out of either synthetic material or bovine pericardium).</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Patch angioplasty is the preferred technique. Why? Patch angioplasty reduce the risk of restenosis due to hyperplasia and scar tissue formation and, therefore, reduce the risk of recurrent blockage and consequent stroke or death. </a:t>
            </a:r>
            <a:endParaRPr sz="1100">
              <a:solidFill>
                <a:srgbClr val="6AA84F"/>
              </a:solidFill>
              <a:latin typeface="Mada"/>
              <a:ea typeface="Mada"/>
              <a:cs typeface="Mada"/>
              <a:sym typeface="Mada"/>
            </a:endParaRPr>
          </a:p>
        </p:txBody>
      </p:sp>
      <p:sp>
        <p:nvSpPr>
          <p:cNvPr id="462" name="Google Shape;462;p24"/>
          <p:cNvSpPr txBox="1"/>
          <p:nvPr/>
        </p:nvSpPr>
        <p:spPr>
          <a:xfrm>
            <a:off x="785075" y="5983213"/>
            <a:ext cx="68181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400">
                <a:solidFill>
                  <a:srgbClr val="FFDDD2"/>
                </a:solidFill>
                <a:latin typeface="Lora"/>
                <a:ea typeface="Lora"/>
                <a:cs typeface="Lora"/>
                <a:sym typeface="Lora"/>
              </a:rPr>
              <a:t>Endarterectomy</a:t>
            </a:r>
            <a:endParaRPr b="1" sz="2400">
              <a:solidFill>
                <a:srgbClr val="FFDDD2"/>
              </a:solidFill>
              <a:latin typeface="Lora"/>
              <a:ea typeface="Lora"/>
              <a:cs typeface="Lora"/>
              <a:sym typeface="Lora"/>
            </a:endParaRPr>
          </a:p>
        </p:txBody>
      </p:sp>
      <p:sp>
        <p:nvSpPr>
          <p:cNvPr id="463" name="Google Shape;463;p24"/>
          <p:cNvSpPr txBox="1"/>
          <p:nvPr/>
        </p:nvSpPr>
        <p:spPr>
          <a:xfrm>
            <a:off x="757575" y="5380338"/>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02-A</a:t>
            </a:r>
            <a:endParaRPr b="1" sz="6000">
              <a:solidFill>
                <a:srgbClr val="EDF9F9"/>
              </a:solidFill>
              <a:latin typeface="Reenie Beanie"/>
              <a:ea typeface="Reenie Beanie"/>
              <a:cs typeface="Reenie Beanie"/>
              <a:sym typeface="Reenie Beani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5"/>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Chronic Peripheral Arterial Disease (PAD)</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470" name="Google Shape;470;p25"/>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sp>
        <p:nvSpPr>
          <p:cNvPr id="471" name="Google Shape;471;p25"/>
          <p:cNvSpPr/>
          <p:nvPr/>
        </p:nvSpPr>
        <p:spPr>
          <a:xfrm>
            <a:off x="561800" y="1292575"/>
            <a:ext cx="6428700" cy="7564200"/>
          </a:xfrm>
          <a:prstGeom prst="roundRect">
            <a:avLst>
              <a:gd fmla="val 3413" name="adj"/>
            </a:avLst>
          </a:prstGeom>
          <a:noFill/>
          <a:ln cap="flat" cmpd="sng" w="19050">
            <a:solidFill>
              <a:srgbClr val="FADE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472" name="Google Shape;472;p25"/>
          <p:cNvSpPr/>
          <p:nvPr/>
        </p:nvSpPr>
        <p:spPr>
          <a:xfrm>
            <a:off x="514756" y="1073144"/>
            <a:ext cx="555300" cy="396300"/>
          </a:xfrm>
          <a:prstGeom prst="heptagon">
            <a:avLst>
              <a:gd fmla="val 102572" name="hf"/>
              <a:gd fmla="val 105210" name="vf"/>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600">
                <a:solidFill>
                  <a:srgbClr val="576C77"/>
                </a:solidFill>
                <a:latin typeface="Alegreya"/>
                <a:ea typeface="Alegreya"/>
                <a:cs typeface="Alegreya"/>
                <a:sym typeface="Alegreya"/>
              </a:rPr>
              <a:t>3</a:t>
            </a:r>
            <a:endParaRPr b="1" i="0" sz="2600" u="none" cap="none" strike="noStrike">
              <a:solidFill>
                <a:srgbClr val="576C77"/>
              </a:solidFill>
              <a:latin typeface="Alegreya"/>
              <a:ea typeface="Alegreya"/>
              <a:cs typeface="Alegreya"/>
              <a:sym typeface="Alegreya"/>
            </a:endParaRPr>
          </a:p>
        </p:txBody>
      </p:sp>
      <p:sp>
        <p:nvSpPr>
          <p:cNvPr id="473" name="Google Shape;473;p25"/>
          <p:cNvSpPr/>
          <p:nvPr/>
        </p:nvSpPr>
        <p:spPr>
          <a:xfrm>
            <a:off x="1070001" y="1108125"/>
            <a:ext cx="5703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solidFill>
                  <a:srgbClr val="576C77"/>
                </a:solidFill>
                <a:highlight>
                  <a:srgbClr val="FFFFFF"/>
                </a:highlight>
                <a:latin typeface="Lora"/>
                <a:ea typeface="Lora"/>
                <a:cs typeface="Lora"/>
                <a:sym typeface="Lora"/>
              </a:rPr>
              <a:t>Endovascular and Surgical Interventions</a:t>
            </a:r>
            <a:endParaRPr sz="1800">
              <a:latin typeface="Lora"/>
              <a:ea typeface="Lora"/>
              <a:cs typeface="Lora"/>
              <a:sym typeface="Lora"/>
            </a:endParaRPr>
          </a:p>
        </p:txBody>
      </p:sp>
      <p:sp>
        <p:nvSpPr>
          <p:cNvPr id="474" name="Google Shape;474;p25"/>
          <p:cNvSpPr txBox="1"/>
          <p:nvPr/>
        </p:nvSpPr>
        <p:spPr>
          <a:xfrm>
            <a:off x="771325" y="2195950"/>
            <a:ext cx="62328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400">
                <a:solidFill>
                  <a:srgbClr val="FFDDD2"/>
                </a:solidFill>
                <a:latin typeface="Lora"/>
                <a:ea typeface="Lora"/>
                <a:cs typeface="Lora"/>
                <a:sym typeface="Lora"/>
              </a:rPr>
              <a:t>Arterial reconstruction: Bypass grafting</a:t>
            </a:r>
            <a:endParaRPr b="1" sz="2400">
              <a:solidFill>
                <a:srgbClr val="FFDDD2"/>
              </a:solidFill>
              <a:latin typeface="Lora"/>
              <a:ea typeface="Lora"/>
              <a:cs typeface="Lora"/>
              <a:sym typeface="Lora"/>
            </a:endParaRPr>
          </a:p>
          <a:p>
            <a:pPr indent="0" lvl="0" marL="0" rtl="0" algn="l">
              <a:lnSpc>
                <a:spcPct val="50000"/>
              </a:lnSpc>
              <a:spcBef>
                <a:spcPts val="0"/>
              </a:spcBef>
              <a:spcAft>
                <a:spcPts val="0"/>
              </a:spcAft>
              <a:buNone/>
            </a:pPr>
            <a:r>
              <a:t/>
            </a:r>
            <a:endParaRPr b="1" sz="2400">
              <a:solidFill>
                <a:srgbClr val="FFDDD2"/>
              </a:solidFill>
              <a:latin typeface="Lora"/>
              <a:ea typeface="Lora"/>
              <a:cs typeface="Lora"/>
              <a:sym typeface="Lora"/>
            </a:endParaRPr>
          </a:p>
        </p:txBody>
      </p:sp>
      <p:sp>
        <p:nvSpPr>
          <p:cNvPr id="475" name="Google Shape;475;p25"/>
          <p:cNvSpPr txBox="1"/>
          <p:nvPr/>
        </p:nvSpPr>
        <p:spPr>
          <a:xfrm>
            <a:off x="743825" y="1516875"/>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02-B</a:t>
            </a:r>
            <a:endParaRPr b="1" sz="6000">
              <a:solidFill>
                <a:srgbClr val="EDF9F9"/>
              </a:solidFill>
              <a:latin typeface="Reenie Beanie"/>
              <a:ea typeface="Reenie Beanie"/>
              <a:cs typeface="Reenie Beanie"/>
              <a:sym typeface="Reenie Beanie"/>
            </a:endParaRPr>
          </a:p>
        </p:txBody>
      </p:sp>
      <p:pic>
        <p:nvPicPr>
          <p:cNvPr id="476" name="Google Shape;476;p25"/>
          <p:cNvPicPr preferRelativeResize="0"/>
          <p:nvPr/>
        </p:nvPicPr>
        <p:blipFill>
          <a:blip r:embed="rId3">
            <a:alphaModFix/>
          </a:blip>
          <a:stretch>
            <a:fillRect/>
          </a:stretch>
        </p:blipFill>
        <p:spPr>
          <a:xfrm>
            <a:off x="3499175" y="4189125"/>
            <a:ext cx="620700" cy="620700"/>
          </a:xfrm>
          <a:prstGeom prst="rect">
            <a:avLst/>
          </a:prstGeom>
          <a:noFill/>
          <a:ln>
            <a:noFill/>
          </a:ln>
        </p:spPr>
      </p:pic>
      <p:cxnSp>
        <p:nvCxnSpPr>
          <p:cNvPr id="477" name="Google Shape;477;p25"/>
          <p:cNvCxnSpPr/>
          <p:nvPr/>
        </p:nvCxnSpPr>
        <p:spPr>
          <a:xfrm>
            <a:off x="2346500" y="5252300"/>
            <a:ext cx="1527600" cy="234600"/>
          </a:xfrm>
          <a:prstGeom prst="bentConnector3">
            <a:avLst>
              <a:gd fmla="val 50000" name="adj1"/>
            </a:avLst>
          </a:prstGeom>
          <a:noFill/>
          <a:ln cap="flat" cmpd="sng" w="28575">
            <a:solidFill>
              <a:srgbClr val="B7B7B7"/>
            </a:solidFill>
            <a:prstDash val="solid"/>
            <a:round/>
            <a:headEnd len="med" w="med" type="none"/>
            <a:tailEnd len="med" w="med" type="none"/>
          </a:ln>
        </p:spPr>
      </p:cxnSp>
      <p:cxnSp>
        <p:nvCxnSpPr>
          <p:cNvPr id="478" name="Google Shape;478;p25"/>
          <p:cNvCxnSpPr/>
          <p:nvPr/>
        </p:nvCxnSpPr>
        <p:spPr>
          <a:xfrm>
            <a:off x="3877475" y="5232425"/>
            <a:ext cx="0" cy="261900"/>
          </a:xfrm>
          <a:prstGeom prst="straightConnector1">
            <a:avLst/>
          </a:prstGeom>
          <a:noFill/>
          <a:ln cap="flat" cmpd="sng" w="28575">
            <a:solidFill>
              <a:srgbClr val="B7B7B7"/>
            </a:solidFill>
            <a:prstDash val="solid"/>
            <a:round/>
            <a:headEnd len="med" w="med" type="none"/>
            <a:tailEnd len="med" w="med" type="none"/>
          </a:ln>
        </p:spPr>
      </p:cxnSp>
      <p:cxnSp>
        <p:nvCxnSpPr>
          <p:cNvPr id="479" name="Google Shape;479;p25"/>
          <p:cNvCxnSpPr/>
          <p:nvPr/>
        </p:nvCxnSpPr>
        <p:spPr>
          <a:xfrm flipH="1">
            <a:off x="3102200" y="5229232"/>
            <a:ext cx="2306700" cy="255300"/>
          </a:xfrm>
          <a:prstGeom prst="bentConnector3">
            <a:avLst>
              <a:gd fmla="val 32759" name="adj1"/>
            </a:avLst>
          </a:prstGeom>
          <a:noFill/>
          <a:ln cap="flat" cmpd="sng" w="28575">
            <a:solidFill>
              <a:srgbClr val="B7B7B7"/>
            </a:solidFill>
            <a:prstDash val="solid"/>
            <a:round/>
            <a:headEnd len="med" w="med" type="none"/>
            <a:tailEnd len="med" w="med" type="none"/>
          </a:ln>
        </p:spPr>
      </p:cxnSp>
      <p:sp>
        <p:nvSpPr>
          <p:cNvPr id="480" name="Google Shape;480;p25"/>
          <p:cNvSpPr txBox="1"/>
          <p:nvPr/>
        </p:nvSpPr>
        <p:spPr>
          <a:xfrm>
            <a:off x="2223725" y="4846413"/>
            <a:ext cx="4320600" cy="36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chemeClr val="dk1"/>
                </a:solidFill>
                <a:latin typeface="Mada"/>
                <a:ea typeface="Mada"/>
                <a:cs typeface="Mada"/>
                <a:sym typeface="Mada"/>
              </a:rPr>
              <a:t>Two main types of </a:t>
            </a:r>
            <a:r>
              <a:rPr b="1" lang="en-GB" sz="1100">
                <a:solidFill>
                  <a:srgbClr val="6AA84F"/>
                </a:solidFill>
                <a:latin typeface="Mada"/>
                <a:ea typeface="Mada"/>
                <a:cs typeface="Mada"/>
                <a:sym typeface="Mada"/>
              </a:rPr>
              <a:t>Anatomical</a:t>
            </a:r>
            <a:r>
              <a:rPr lang="en-GB" sz="1100">
                <a:solidFill>
                  <a:schemeClr val="dk1"/>
                </a:solidFill>
                <a:latin typeface="Mada"/>
                <a:ea typeface="Mada"/>
                <a:cs typeface="Mada"/>
                <a:sym typeface="Mada"/>
              </a:rPr>
              <a:t> conduit are available:</a:t>
            </a:r>
            <a:endParaRPr sz="1100">
              <a:solidFill>
                <a:schemeClr val="dk1"/>
              </a:solidFill>
              <a:latin typeface="Mada"/>
              <a:ea typeface="Mada"/>
              <a:cs typeface="Mada"/>
              <a:sym typeface="Mada"/>
            </a:endParaRPr>
          </a:p>
        </p:txBody>
      </p:sp>
      <p:sp>
        <p:nvSpPr>
          <p:cNvPr id="481" name="Google Shape;481;p25"/>
          <p:cNvSpPr txBox="1"/>
          <p:nvPr/>
        </p:nvSpPr>
        <p:spPr>
          <a:xfrm>
            <a:off x="972796" y="4868375"/>
            <a:ext cx="1701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a:solidFill>
                  <a:srgbClr val="006D77"/>
                </a:solidFill>
                <a:highlight>
                  <a:srgbClr val="EDF9F9"/>
                </a:highlight>
                <a:latin typeface="Lora"/>
                <a:ea typeface="Lora"/>
                <a:cs typeface="Lora"/>
                <a:sym typeface="Lora"/>
              </a:rPr>
              <a:t>Autogenous Material</a:t>
            </a:r>
            <a:endParaRPr sz="1000"/>
          </a:p>
        </p:txBody>
      </p:sp>
      <p:sp>
        <p:nvSpPr>
          <p:cNvPr id="482" name="Google Shape;482;p25"/>
          <p:cNvSpPr txBox="1"/>
          <p:nvPr/>
        </p:nvSpPr>
        <p:spPr>
          <a:xfrm>
            <a:off x="5561296" y="4853900"/>
            <a:ext cx="1701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a:solidFill>
                  <a:srgbClr val="006D77"/>
                </a:solidFill>
                <a:highlight>
                  <a:srgbClr val="EDF9F9"/>
                </a:highlight>
                <a:latin typeface="Lora"/>
                <a:ea typeface="Lora"/>
                <a:cs typeface="Lora"/>
                <a:sym typeface="Lora"/>
              </a:rPr>
              <a:t>Prosthetic Material</a:t>
            </a:r>
            <a:endParaRPr sz="1000"/>
          </a:p>
        </p:txBody>
      </p:sp>
      <p:sp>
        <p:nvSpPr>
          <p:cNvPr id="483" name="Google Shape;483;p25"/>
          <p:cNvSpPr txBox="1"/>
          <p:nvPr/>
        </p:nvSpPr>
        <p:spPr>
          <a:xfrm>
            <a:off x="993800" y="5395225"/>
            <a:ext cx="1976700" cy="36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200">
                <a:solidFill>
                  <a:schemeClr val="dk1"/>
                </a:solidFill>
                <a:latin typeface="Mada"/>
                <a:ea typeface="Mada"/>
                <a:cs typeface="Mada"/>
                <a:sym typeface="Mada"/>
              </a:rPr>
              <a:t>Most commonly a vein </a:t>
            </a:r>
            <a:r>
              <a:rPr lang="en-GB" sz="1200">
                <a:solidFill>
                  <a:srgbClr val="6AA84F"/>
                </a:solidFill>
                <a:latin typeface="Mada"/>
                <a:ea typeface="Mada"/>
                <a:cs typeface="Mada"/>
                <a:sym typeface="Mada"/>
              </a:rPr>
              <a:t>(either by flipping the vein or removing the valves)</a:t>
            </a:r>
            <a:endParaRPr sz="1200">
              <a:solidFill>
                <a:srgbClr val="6AA84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6AA84F"/>
                </a:solidFill>
                <a:latin typeface="Mada"/>
                <a:ea typeface="Mada"/>
                <a:cs typeface="Mada"/>
                <a:sym typeface="Mada"/>
              </a:rPr>
              <a:t>Picture: Femoro-distal bypass</a:t>
            </a:r>
            <a:endParaRPr sz="1200">
              <a:solidFill>
                <a:srgbClr val="6AA84F"/>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rgbClr val="6AA84F"/>
              </a:solidFill>
              <a:latin typeface="Mada"/>
              <a:ea typeface="Mada"/>
              <a:cs typeface="Mada"/>
              <a:sym typeface="Mada"/>
            </a:endParaRPr>
          </a:p>
        </p:txBody>
      </p:sp>
      <p:pic>
        <p:nvPicPr>
          <p:cNvPr id="484" name="Google Shape;484;p25"/>
          <p:cNvPicPr preferRelativeResize="0"/>
          <p:nvPr/>
        </p:nvPicPr>
        <p:blipFill>
          <a:blip r:embed="rId4">
            <a:alphaModFix/>
          </a:blip>
          <a:stretch>
            <a:fillRect/>
          </a:stretch>
        </p:blipFill>
        <p:spPr>
          <a:xfrm>
            <a:off x="1287434" y="3959867"/>
            <a:ext cx="555300" cy="996848"/>
          </a:xfrm>
          <a:prstGeom prst="rect">
            <a:avLst/>
          </a:prstGeom>
          <a:noFill/>
          <a:ln>
            <a:noFill/>
          </a:ln>
        </p:spPr>
      </p:pic>
      <p:sp>
        <p:nvSpPr>
          <p:cNvPr id="485" name="Google Shape;485;p25"/>
          <p:cNvSpPr txBox="1"/>
          <p:nvPr/>
        </p:nvSpPr>
        <p:spPr>
          <a:xfrm>
            <a:off x="4683650" y="5382225"/>
            <a:ext cx="2462100" cy="36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200">
                <a:solidFill>
                  <a:schemeClr val="dk1"/>
                </a:solidFill>
                <a:latin typeface="Mada"/>
                <a:ea typeface="Mada"/>
                <a:cs typeface="Mada"/>
                <a:sym typeface="Mada"/>
              </a:rPr>
              <a:t>E</a:t>
            </a:r>
            <a:r>
              <a:rPr lang="en-GB" sz="1200">
                <a:solidFill>
                  <a:schemeClr val="dk1"/>
                </a:solidFill>
                <a:latin typeface="Mada"/>
                <a:ea typeface="Mada"/>
                <a:cs typeface="Mada"/>
                <a:sym typeface="Mada"/>
              </a:rPr>
              <a:t>xpanded polytetrafluoroethylene (ePTFE) or Dacron.</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CCCCCC"/>
                </a:solidFill>
                <a:latin typeface="Mada"/>
                <a:ea typeface="Mada"/>
                <a:cs typeface="Mada"/>
                <a:sym typeface="Mada"/>
              </a:rPr>
              <a:t>Prosthetics grafts are prone to infections.</a:t>
            </a:r>
            <a:endParaRPr sz="1200">
              <a:solidFill>
                <a:srgbClr val="CCCCCC"/>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6AA84F"/>
                </a:solidFill>
                <a:latin typeface="Mada"/>
                <a:ea typeface="Mada"/>
                <a:cs typeface="Mada"/>
                <a:sym typeface="Mada"/>
              </a:rPr>
              <a:t>Picture: Aorto-bifemoral bypass</a:t>
            </a:r>
            <a:endParaRPr sz="1200">
              <a:solidFill>
                <a:srgbClr val="6AA84F"/>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rgbClr val="6AA84F"/>
              </a:solidFill>
              <a:latin typeface="Mada"/>
              <a:ea typeface="Mada"/>
              <a:cs typeface="Mada"/>
              <a:sym typeface="Mada"/>
            </a:endParaRPr>
          </a:p>
        </p:txBody>
      </p:sp>
      <p:pic>
        <p:nvPicPr>
          <p:cNvPr id="486" name="Google Shape;486;p25"/>
          <p:cNvPicPr preferRelativeResize="0"/>
          <p:nvPr/>
        </p:nvPicPr>
        <p:blipFill>
          <a:blip r:embed="rId5">
            <a:alphaModFix/>
          </a:blip>
          <a:stretch>
            <a:fillRect/>
          </a:stretch>
        </p:blipFill>
        <p:spPr>
          <a:xfrm>
            <a:off x="5776327" y="3960527"/>
            <a:ext cx="555300" cy="925501"/>
          </a:xfrm>
          <a:prstGeom prst="rect">
            <a:avLst/>
          </a:prstGeom>
          <a:noFill/>
          <a:ln>
            <a:noFill/>
          </a:ln>
        </p:spPr>
      </p:pic>
      <p:sp>
        <p:nvSpPr>
          <p:cNvPr id="487" name="Google Shape;487;p25"/>
          <p:cNvSpPr txBox="1"/>
          <p:nvPr/>
        </p:nvSpPr>
        <p:spPr>
          <a:xfrm>
            <a:off x="2165152" y="6492600"/>
            <a:ext cx="25212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a:solidFill>
                  <a:srgbClr val="006D77"/>
                </a:solidFill>
                <a:highlight>
                  <a:srgbClr val="EDF9F9"/>
                </a:highlight>
                <a:latin typeface="Lora"/>
                <a:ea typeface="Lora"/>
                <a:cs typeface="Lora"/>
                <a:sym typeface="Lora"/>
              </a:rPr>
              <a:t>Extra-anatomical Bypass:</a:t>
            </a:r>
            <a:endParaRPr sz="1000"/>
          </a:p>
        </p:txBody>
      </p:sp>
      <p:pic>
        <p:nvPicPr>
          <p:cNvPr id="488" name="Google Shape;488;p25"/>
          <p:cNvPicPr preferRelativeResize="0"/>
          <p:nvPr/>
        </p:nvPicPr>
        <p:blipFill>
          <a:blip r:embed="rId6">
            <a:alphaModFix/>
          </a:blip>
          <a:stretch>
            <a:fillRect/>
          </a:stretch>
        </p:blipFill>
        <p:spPr>
          <a:xfrm>
            <a:off x="1154176" y="6714801"/>
            <a:ext cx="766000" cy="1875300"/>
          </a:xfrm>
          <a:prstGeom prst="rect">
            <a:avLst/>
          </a:prstGeom>
          <a:noFill/>
          <a:ln>
            <a:noFill/>
          </a:ln>
        </p:spPr>
      </p:pic>
      <p:sp>
        <p:nvSpPr>
          <p:cNvPr id="489" name="Google Shape;489;p25"/>
          <p:cNvSpPr txBox="1"/>
          <p:nvPr/>
        </p:nvSpPr>
        <p:spPr>
          <a:xfrm>
            <a:off x="2079475" y="6985900"/>
            <a:ext cx="4569300" cy="1738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Lesser procedures </a:t>
            </a:r>
            <a:r>
              <a:rPr lang="en-GB" sz="1200">
                <a:solidFill>
                  <a:schemeClr val="dk1"/>
                </a:solidFill>
                <a:latin typeface="Mada"/>
                <a:ea typeface="Mada"/>
                <a:cs typeface="Mada"/>
                <a:sym typeface="Mada"/>
              </a:rPr>
              <a:t>and preferred in high-risk patients or those that </a:t>
            </a:r>
            <a:r>
              <a:rPr b="1" lang="en-GB" sz="1200">
                <a:solidFill>
                  <a:schemeClr val="dk1"/>
                </a:solidFill>
                <a:latin typeface="Mada"/>
                <a:ea typeface="Mada"/>
                <a:cs typeface="Mada"/>
                <a:sym typeface="Mada"/>
              </a:rPr>
              <a:t>have a limited life expectancy.</a:t>
            </a:r>
            <a:r>
              <a:rPr b="1" lang="en-GB" sz="1200">
                <a:solidFill>
                  <a:srgbClr val="6AA84F"/>
                </a:solidFill>
                <a:latin typeface="Mada"/>
                <a:ea typeface="Mada"/>
                <a:cs typeface="Mada"/>
                <a:sym typeface="Mada"/>
              </a:rPr>
              <a:t> </a:t>
            </a:r>
            <a:r>
              <a:rPr lang="en-GB" sz="1200">
                <a:solidFill>
                  <a:srgbClr val="6AA84F"/>
                </a:solidFill>
                <a:latin typeface="Mada"/>
                <a:ea typeface="Mada"/>
                <a:cs typeface="Mada"/>
                <a:sym typeface="Mada"/>
              </a:rPr>
              <a:t>-those who cannot tolerate laparotomy-</a:t>
            </a:r>
            <a:endParaRPr sz="1200">
              <a:solidFill>
                <a:srgbClr val="6AA84F"/>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Fem-Fem</a:t>
            </a:r>
            <a:r>
              <a:rPr lang="en-GB" sz="1200">
                <a:solidFill>
                  <a:srgbClr val="6AA84F"/>
                </a:solidFill>
                <a:latin typeface="Mada"/>
                <a:ea typeface="Mada"/>
                <a:cs typeface="Mada"/>
                <a:sym typeface="Mada"/>
              </a:rPr>
              <a:t> (femoro-femoral) </a:t>
            </a:r>
            <a:r>
              <a:rPr lang="en-GB" sz="1200">
                <a:solidFill>
                  <a:schemeClr val="dk1"/>
                </a:solidFill>
                <a:latin typeface="Mada"/>
                <a:ea typeface="Mada"/>
                <a:cs typeface="Mada"/>
                <a:sym typeface="Mada"/>
              </a:rPr>
              <a:t>crossover for patients with </a:t>
            </a:r>
            <a:r>
              <a:rPr lang="en-GB" sz="1200">
                <a:solidFill>
                  <a:srgbClr val="1C4588"/>
                </a:solidFill>
                <a:latin typeface="Mada"/>
                <a:ea typeface="Mada"/>
                <a:cs typeface="Mada"/>
                <a:sym typeface="Mada"/>
              </a:rPr>
              <a:t>Unilateral</a:t>
            </a:r>
            <a:r>
              <a:rPr lang="en-GB" sz="1200">
                <a:solidFill>
                  <a:schemeClr val="dk1"/>
                </a:solidFill>
                <a:latin typeface="Mada"/>
                <a:ea typeface="Mada"/>
                <a:cs typeface="Mada"/>
                <a:sym typeface="Mada"/>
              </a:rPr>
              <a:t> occluded iliac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Axillobifemoral if both iliac arteries are occluded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Do not have as good long-term patency as anatomic </a:t>
            </a:r>
            <a:r>
              <a:rPr lang="en-GB" sz="1200">
                <a:solidFill>
                  <a:srgbClr val="6AA84F"/>
                </a:solidFill>
                <a:latin typeface="Mada"/>
                <a:ea typeface="Mada"/>
                <a:cs typeface="Mada"/>
                <a:sym typeface="Mada"/>
              </a:rPr>
              <a:t>-Maximum 10 years-</a:t>
            </a:r>
            <a:endParaRPr>
              <a:solidFill>
                <a:srgbClr val="6AA84F"/>
              </a:solidFill>
            </a:endParaRPr>
          </a:p>
        </p:txBody>
      </p:sp>
      <p:sp>
        <p:nvSpPr>
          <p:cNvPr id="490" name="Google Shape;490;p25"/>
          <p:cNvSpPr/>
          <p:nvPr/>
        </p:nvSpPr>
        <p:spPr>
          <a:xfrm>
            <a:off x="585325" y="9267150"/>
            <a:ext cx="6428700" cy="1042800"/>
          </a:xfrm>
          <a:prstGeom prst="roundRect">
            <a:avLst>
              <a:gd fmla="val 3413" name="adj"/>
            </a:avLst>
          </a:prstGeom>
          <a:noFill/>
          <a:ln cap="flat" cmpd="sng" w="19050">
            <a:solidFill>
              <a:srgbClr val="FADE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491" name="Google Shape;491;p25"/>
          <p:cNvSpPr/>
          <p:nvPr/>
        </p:nvSpPr>
        <p:spPr>
          <a:xfrm>
            <a:off x="759375" y="9511325"/>
            <a:ext cx="5842500" cy="7164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SzPts val="1100"/>
              <a:buFont typeface="Mada"/>
              <a:buChar char="●"/>
            </a:pPr>
            <a:r>
              <a:rPr lang="en-GB" sz="1200">
                <a:latin typeface="Mada"/>
                <a:ea typeface="Mada"/>
                <a:cs typeface="Mada"/>
                <a:sym typeface="Mada"/>
              </a:rPr>
              <a:t>Choice of treatment decided depending on :</a:t>
            </a:r>
            <a:endParaRPr sz="1200">
              <a:latin typeface="Mada"/>
              <a:ea typeface="Mada"/>
              <a:cs typeface="Mada"/>
              <a:sym typeface="Mada"/>
            </a:endParaRPr>
          </a:p>
          <a:p>
            <a:pPr indent="-298450" lvl="1" marL="914400" rtl="0" algn="l">
              <a:spcBef>
                <a:spcPts val="0"/>
              </a:spcBef>
              <a:spcAft>
                <a:spcPts val="0"/>
              </a:spcAft>
              <a:buSzPts val="1100"/>
              <a:buFont typeface="Mada"/>
              <a:buChar char="○"/>
            </a:pPr>
            <a:r>
              <a:rPr lang="en-GB" sz="1200">
                <a:latin typeface="Mada"/>
                <a:ea typeface="Mada"/>
                <a:cs typeface="Mada"/>
                <a:sym typeface="Mada"/>
              </a:rPr>
              <a:t>Patient symptoms, Comorbidities. Life expectancy, Risk and benefits, Anatomy of the disease, Prior interventions</a:t>
            </a:r>
            <a:endParaRPr sz="1100">
              <a:latin typeface="Mada"/>
              <a:ea typeface="Mada"/>
              <a:cs typeface="Mada"/>
              <a:sym typeface="Mada"/>
            </a:endParaRPr>
          </a:p>
        </p:txBody>
      </p:sp>
      <p:sp>
        <p:nvSpPr>
          <p:cNvPr id="492" name="Google Shape;492;p25"/>
          <p:cNvSpPr/>
          <p:nvPr/>
        </p:nvSpPr>
        <p:spPr>
          <a:xfrm>
            <a:off x="538281" y="9047520"/>
            <a:ext cx="555300" cy="396300"/>
          </a:xfrm>
          <a:prstGeom prst="heptagon">
            <a:avLst>
              <a:gd fmla="val 102572" name="hf"/>
              <a:gd fmla="val 105210" name="vf"/>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600">
                <a:solidFill>
                  <a:srgbClr val="576C77"/>
                </a:solidFill>
                <a:latin typeface="Alegreya"/>
                <a:ea typeface="Alegreya"/>
                <a:cs typeface="Alegreya"/>
                <a:sym typeface="Alegreya"/>
              </a:rPr>
              <a:t>4</a:t>
            </a:r>
            <a:endParaRPr b="1" i="0" sz="2600" u="none" cap="none" strike="noStrike">
              <a:solidFill>
                <a:srgbClr val="576C77"/>
              </a:solidFill>
              <a:latin typeface="Alegreya"/>
              <a:ea typeface="Alegreya"/>
              <a:cs typeface="Alegreya"/>
              <a:sym typeface="Alegreya"/>
            </a:endParaRPr>
          </a:p>
        </p:txBody>
      </p:sp>
      <p:sp>
        <p:nvSpPr>
          <p:cNvPr id="493" name="Google Shape;493;p25"/>
          <p:cNvSpPr/>
          <p:nvPr/>
        </p:nvSpPr>
        <p:spPr>
          <a:xfrm>
            <a:off x="1093521" y="9082500"/>
            <a:ext cx="4372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solidFill>
                  <a:srgbClr val="576C77"/>
                </a:solidFill>
                <a:highlight>
                  <a:srgbClr val="FFFFFF"/>
                </a:highlight>
                <a:latin typeface="Lora"/>
                <a:ea typeface="Lora"/>
                <a:cs typeface="Lora"/>
                <a:sym typeface="Lora"/>
              </a:rPr>
              <a:t>Choice of treatment</a:t>
            </a:r>
            <a:endParaRPr sz="1800">
              <a:latin typeface="Lora"/>
              <a:ea typeface="Lora"/>
              <a:cs typeface="Lora"/>
              <a:sym typeface="Lora"/>
            </a:endParaRPr>
          </a:p>
        </p:txBody>
      </p:sp>
      <p:sp>
        <p:nvSpPr>
          <p:cNvPr id="494" name="Google Shape;494;p25"/>
          <p:cNvSpPr txBox="1"/>
          <p:nvPr/>
        </p:nvSpPr>
        <p:spPr>
          <a:xfrm>
            <a:off x="1004175" y="2528425"/>
            <a:ext cx="5352900" cy="9255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For a </a:t>
            </a:r>
            <a:r>
              <a:rPr b="1" lang="en-GB" sz="1100">
                <a:solidFill>
                  <a:schemeClr val="dk1"/>
                </a:solidFill>
                <a:latin typeface="Mada"/>
                <a:ea typeface="Mada"/>
                <a:cs typeface="Mada"/>
                <a:sym typeface="Mada"/>
              </a:rPr>
              <a:t>bypass</a:t>
            </a:r>
            <a:r>
              <a:rPr lang="en-GB" sz="1100">
                <a:solidFill>
                  <a:schemeClr val="dk1"/>
                </a:solidFill>
                <a:latin typeface="Mada"/>
                <a:ea typeface="Mada"/>
                <a:cs typeface="Mada"/>
                <a:sym typeface="Mada"/>
              </a:rPr>
              <a:t> operation to be successful in the long term, </a:t>
            </a:r>
            <a:r>
              <a:rPr b="1" lang="en-GB" sz="1100">
                <a:solidFill>
                  <a:schemeClr val="dk1"/>
                </a:solidFill>
                <a:latin typeface="Mada"/>
                <a:ea typeface="Mada"/>
                <a:cs typeface="Mada"/>
                <a:sym typeface="Mada"/>
              </a:rPr>
              <a:t>three</a:t>
            </a:r>
            <a:r>
              <a:rPr lang="en-GB" sz="1100">
                <a:solidFill>
                  <a:schemeClr val="dk1"/>
                </a:solidFill>
                <a:latin typeface="Mada"/>
                <a:ea typeface="Mada"/>
                <a:cs typeface="Mada"/>
                <a:sym typeface="Mada"/>
              </a:rPr>
              <a:t> conditions must be fulfilled:</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There must be</a:t>
            </a:r>
            <a:r>
              <a:rPr b="1" lang="en-GB" sz="1100">
                <a:solidFill>
                  <a:schemeClr val="dk1"/>
                </a:solidFill>
                <a:latin typeface="Mada"/>
                <a:ea typeface="Mada"/>
                <a:cs typeface="Mada"/>
                <a:sym typeface="Mada"/>
              </a:rPr>
              <a:t> high-flow</a:t>
            </a:r>
            <a:r>
              <a:rPr lang="en-GB" sz="1100">
                <a:solidFill>
                  <a:schemeClr val="dk1"/>
                </a:solidFill>
                <a:latin typeface="Mada"/>
                <a:ea typeface="Mada"/>
                <a:cs typeface="Mada"/>
                <a:sym typeface="Mada"/>
              </a:rPr>
              <a:t>, high-pressure blood entering the graft (inflow)</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 </a:t>
            </a:r>
            <a:r>
              <a:rPr b="1" lang="en-GB" sz="1100">
                <a:solidFill>
                  <a:schemeClr val="dk1"/>
                </a:solidFill>
                <a:latin typeface="Mada"/>
                <a:ea typeface="Mada"/>
                <a:cs typeface="Mada"/>
                <a:sym typeface="Mada"/>
              </a:rPr>
              <a:t>conduit</a:t>
            </a:r>
            <a:r>
              <a:rPr lang="en-GB" sz="1100">
                <a:solidFill>
                  <a:schemeClr val="dk1"/>
                </a:solidFill>
                <a:latin typeface="Mada"/>
                <a:ea typeface="Mada"/>
                <a:cs typeface="Mada"/>
                <a:sym typeface="Mada"/>
              </a:rPr>
              <a:t> must be suitable, </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 blood must have somewhere to go when it leaves the graft </a:t>
            </a:r>
            <a:r>
              <a:rPr b="1" lang="en-GB" sz="1100">
                <a:solidFill>
                  <a:schemeClr val="dk1"/>
                </a:solidFill>
                <a:latin typeface="Mada"/>
                <a:ea typeface="Mada"/>
                <a:cs typeface="Mada"/>
                <a:sym typeface="Mada"/>
              </a:rPr>
              <a:t>(outflow or run-off.</a:t>
            </a:r>
            <a:endParaRPr sz="1100">
              <a:latin typeface="Mada"/>
              <a:ea typeface="Mada"/>
              <a:cs typeface="Mada"/>
              <a:sym typeface="Mad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6"/>
          <p:cNvSpPr txBox="1"/>
          <p:nvPr/>
        </p:nvSpPr>
        <p:spPr>
          <a:xfrm>
            <a:off x="1179875" y="2048850"/>
            <a:ext cx="5163600" cy="1069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Approximately 40% of patients with CLI have diabetes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Combination of </a:t>
            </a:r>
            <a:r>
              <a:rPr b="1" lang="en-GB" sz="1200">
                <a:solidFill>
                  <a:schemeClr val="dk1"/>
                </a:solidFill>
                <a:latin typeface="Mada"/>
                <a:ea typeface="Mada"/>
                <a:cs typeface="Mada"/>
                <a:sym typeface="Mada"/>
              </a:rPr>
              <a:t>ischemia</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neuropathy </a:t>
            </a:r>
            <a:r>
              <a:rPr lang="en-GB" sz="1200">
                <a:solidFill>
                  <a:schemeClr val="dk1"/>
                </a:solidFill>
                <a:latin typeface="Mada"/>
                <a:ea typeface="Mada"/>
                <a:cs typeface="Mada"/>
                <a:sym typeface="Mada"/>
              </a:rPr>
              <a:t>and</a:t>
            </a:r>
            <a:r>
              <a:rPr b="1" lang="en-GB" sz="1200">
                <a:solidFill>
                  <a:schemeClr val="dk1"/>
                </a:solidFill>
                <a:latin typeface="Mada"/>
                <a:ea typeface="Mada"/>
                <a:cs typeface="Mada"/>
                <a:sym typeface="Mada"/>
              </a:rPr>
              <a:t> immunocompromised pt</a:t>
            </a:r>
            <a:endParaRPr b="1"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chemeClr val="dk1"/>
                </a:solidFill>
                <a:latin typeface="Mada"/>
                <a:ea typeface="Mada"/>
                <a:cs typeface="Mada"/>
                <a:sym typeface="Mada"/>
              </a:rPr>
              <a:t>Diabetic neuropathy affects the motor, sensory and autonomic nerves</a:t>
            </a:r>
            <a:endParaRPr b="1"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chemeClr val="dk1"/>
                </a:solidFill>
                <a:latin typeface="Mada"/>
                <a:ea typeface="Mada"/>
                <a:cs typeface="Mada"/>
                <a:sym typeface="Mada"/>
              </a:rPr>
              <a:t>Diabetic </a:t>
            </a:r>
            <a:r>
              <a:rPr b="1" lang="en-GB" sz="1200">
                <a:solidFill>
                  <a:schemeClr val="dk1"/>
                </a:solidFill>
                <a:latin typeface="Mada"/>
                <a:ea typeface="Mada"/>
                <a:cs typeface="Mada"/>
                <a:sym typeface="Mada"/>
              </a:rPr>
              <a:t>neuropathy</a:t>
            </a:r>
            <a:r>
              <a:rPr lang="en-GB" sz="1200">
                <a:solidFill>
                  <a:schemeClr val="dk1"/>
                </a:solidFill>
                <a:latin typeface="Mada"/>
                <a:ea typeface="Mada"/>
                <a:cs typeface="Mada"/>
                <a:sym typeface="Mada"/>
              </a:rPr>
              <a:t> may lead to foot ulceration in its own, and also complicates peripheral ischemia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Arteries are often calcified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These patients usually have very Severe multisystem arterial disease (CAD, CVD and PAD)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Diabetic vascular disease has a tendency for the infrapopliteal vessels</a:t>
            </a:r>
            <a:endParaRPr sz="1200">
              <a:solidFill>
                <a:schemeClr val="dk1"/>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“Tibial clots”, remember the 3 conditions the must be fulfilled for a bypass operation to be successful? These patients have poor outflow due to diseased small vessels.. </a:t>
            </a:r>
            <a:endParaRPr sz="1200">
              <a:solidFill>
                <a:srgbClr val="6AA84F"/>
              </a:solidFill>
              <a:latin typeface="Mada"/>
              <a:ea typeface="Mada"/>
              <a:cs typeface="Mada"/>
              <a:sym typeface="Mada"/>
            </a:endParaRPr>
          </a:p>
        </p:txBody>
      </p:sp>
      <p:grpSp>
        <p:nvGrpSpPr>
          <p:cNvPr id="501" name="Google Shape;501;p26"/>
          <p:cNvGrpSpPr/>
          <p:nvPr/>
        </p:nvGrpSpPr>
        <p:grpSpPr>
          <a:xfrm rot="5400000">
            <a:off x="-199509" y="3250476"/>
            <a:ext cx="2656866" cy="101960"/>
            <a:chOff x="5119825" y="1558875"/>
            <a:chExt cx="703675" cy="116075"/>
          </a:xfrm>
        </p:grpSpPr>
        <p:sp>
          <p:nvSpPr>
            <p:cNvPr id="502" name="Google Shape;502;p26"/>
            <p:cNvSpPr/>
            <p:nvPr/>
          </p:nvSpPr>
          <p:spPr>
            <a:xfrm>
              <a:off x="5119825" y="1558875"/>
              <a:ext cx="703675" cy="110000"/>
            </a:xfrm>
            <a:custGeom>
              <a:rect b="b" l="l" r="r" t="t"/>
              <a:pathLst>
                <a:path extrusionOk="0" h="4400" w="28147">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503" name="Google Shape;503;p26"/>
            <p:cNvSpPr/>
            <p:nvPr/>
          </p:nvSpPr>
          <p:spPr>
            <a:xfrm>
              <a:off x="5119825" y="1625325"/>
              <a:ext cx="703675" cy="49625"/>
            </a:xfrm>
            <a:custGeom>
              <a:rect b="b" l="l" r="r" t="t"/>
              <a:pathLst>
                <a:path extrusionOk="0" h="1985" w="28147">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504" name="Google Shape;504;p26"/>
            <p:cNvSpPr/>
            <p:nvPr/>
          </p:nvSpPr>
          <p:spPr>
            <a:xfrm>
              <a:off x="5119839" y="1590225"/>
              <a:ext cx="703650" cy="22600"/>
            </a:xfrm>
            <a:custGeom>
              <a:rect b="b" l="l" r="r" t="t"/>
              <a:pathLst>
                <a:path extrusionOk="0" h="904" w="28146">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grpSp>
      <p:grpSp>
        <p:nvGrpSpPr>
          <p:cNvPr id="505" name="Google Shape;505;p26"/>
          <p:cNvGrpSpPr/>
          <p:nvPr/>
        </p:nvGrpSpPr>
        <p:grpSpPr>
          <a:xfrm rot="5400000">
            <a:off x="5066016" y="3326301"/>
            <a:ext cx="2656866" cy="101960"/>
            <a:chOff x="5119825" y="1558875"/>
            <a:chExt cx="703675" cy="116075"/>
          </a:xfrm>
        </p:grpSpPr>
        <p:sp>
          <p:nvSpPr>
            <p:cNvPr id="506" name="Google Shape;506;p26"/>
            <p:cNvSpPr/>
            <p:nvPr/>
          </p:nvSpPr>
          <p:spPr>
            <a:xfrm>
              <a:off x="5119825" y="1558875"/>
              <a:ext cx="703675" cy="110000"/>
            </a:xfrm>
            <a:custGeom>
              <a:rect b="b" l="l" r="r" t="t"/>
              <a:pathLst>
                <a:path extrusionOk="0" h="4400" w="28147">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507" name="Google Shape;507;p26"/>
            <p:cNvSpPr/>
            <p:nvPr/>
          </p:nvSpPr>
          <p:spPr>
            <a:xfrm>
              <a:off x="5119825" y="1625325"/>
              <a:ext cx="703675" cy="49625"/>
            </a:xfrm>
            <a:custGeom>
              <a:rect b="b" l="l" r="r" t="t"/>
              <a:pathLst>
                <a:path extrusionOk="0" h="1985" w="28147">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508" name="Google Shape;508;p26"/>
            <p:cNvSpPr/>
            <p:nvPr/>
          </p:nvSpPr>
          <p:spPr>
            <a:xfrm>
              <a:off x="5119839" y="1590225"/>
              <a:ext cx="703650" cy="22600"/>
            </a:xfrm>
            <a:custGeom>
              <a:rect b="b" l="l" r="r" t="t"/>
              <a:pathLst>
                <a:path extrusionOk="0" h="904" w="28146">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grpSp>
      <p:sp>
        <p:nvSpPr>
          <p:cNvPr id="509" name="Google Shape;509;p26"/>
          <p:cNvSpPr/>
          <p:nvPr/>
        </p:nvSpPr>
        <p:spPr>
          <a:xfrm rot="-611712">
            <a:off x="8514104" y="2674810"/>
            <a:ext cx="1006031" cy="1315462"/>
          </a:xfrm>
          <a:custGeom>
            <a:rect b="b" l="l" r="r" t="t"/>
            <a:pathLst>
              <a:path extrusionOk="0" h="86875" w="65227">
                <a:moveTo>
                  <a:pt x="58590" y="0"/>
                </a:moveTo>
                <a:cubicBezTo>
                  <a:pt x="58590" y="7737"/>
                  <a:pt x="69288" y="17668"/>
                  <a:pt x="63414" y="22703"/>
                </a:cubicBezTo>
                <a:cubicBezTo>
                  <a:pt x="56725" y="28436"/>
                  <a:pt x="45796" y="23327"/>
                  <a:pt x="37022" y="24122"/>
                </a:cubicBezTo>
                <a:cubicBezTo>
                  <a:pt x="28104" y="24930"/>
                  <a:pt x="21936" y="33811"/>
                  <a:pt x="14036" y="38027"/>
                </a:cubicBezTo>
                <a:cubicBezTo>
                  <a:pt x="8757" y="40844"/>
                  <a:pt x="673" y="43419"/>
                  <a:pt x="131" y="49378"/>
                </a:cubicBezTo>
                <a:cubicBezTo>
                  <a:pt x="-395" y="55155"/>
                  <a:pt x="1794" y="63234"/>
                  <a:pt x="7226" y="65270"/>
                </a:cubicBezTo>
                <a:cubicBezTo>
                  <a:pt x="15375" y="68324"/>
                  <a:pt x="24965" y="63162"/>
                  <a:pt x="33333" y="65553"/>
                </a:cubicBezTo>
                <a:cubicBezTo>
                  <a:pt x="40251" y="67529"/>
                  <a:pt x="35864" y="82157"/>
                  <a:pt x="42414" y="85134"/>
                </a:cubicBezTo>
                <a:cubicBezTo>
                  <a:pt x="48215" y="87771"/>
                  <a:pt x="56691" y="87411"/>
                  <a:pt x="61427" y="83148"/>
                </a:cubicBezTo>
                <a:cubicBezTo>
                  <a:pt x="63936" y="80889"/>
                  <a:pt x="63414" y="76592"/>
                  <a:pt x="63414" y="73215"/>
                </a:cubicBezTo>
              </a:path>
            </a:pathLst>
          </a:custGeom>
          <a:noFill/>
          <a:ln cap="flat" cmpd="sng" w="9525">
            <a:solidFill>
              <a:srgbClr val="FFDDD2"/>
            </a:solidFill>
            <a:prstDash val="solid"/>
            <a:round/>
            <a:headEnd len="med" w="med" type="oval"/>
            <a:tailEnd len="med" w="med" type="oval"/>
          </a:ln>
        </p:spPr>
      </p:sp>
      <p:sp>
        <p:nvSpPr>
          <p:cNvPr id="510" name="Google Shape;510;p26"/>
          <p:cNvSpPr txBox="1"/>
          <p:nvPr/>
        </p:nvSpPr>
        <p:spPr>
          <a:xfrm>
            <a:off x="1203600" y="1217363"/>
            <a:ext cx="43896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Diabetic Foot (DF)</a:t>
            </a:r>
            <a:endParaRPr b="1" sz="1800">
              <a:solidFill>
                <a:srgbClr val="006D77"/>
              </a:solidFill>
              <a:highlight>
                <a:srgbClr val="EDF9F9"/>
              </a:highlight>
              <a:latin typeface="Lora"/>
              <a:ea typeface="Lora"/>
              <a:cs typeface="Lora"/>
              <a:sym typeface="Lora"/>
            </a:endParaRPr>
          </a:p>
        </p:txBody>
      </p:sp>
      <p:sp>
        <p:nvSpPr>
          <p:cNvPr id="511" name="Google Shape;511;p26"/>
          <p:cNvSpPr/>
          <p:nvPr/>
        </p:nvSpPr>
        <p:spPr>
          <a:xfrm>
            <a:off x="582311" y="1168338"/>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
          <p:cNvSpPr txBox="1"/>
          <p:nvPr/>
        </p:nvSpPr>
        <p:spPr>
          <a:xfrm>
            <a:off x="656400" y="1236650"/>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3</a:t>
            </a:r>
            <a:endParaRPr b="1" sz="2000">
              <a:solidFill>
                <a:srgbClr val="1D2542"/>
              </a:solidFill>
              <a:latin typeface="Life Savers"/>
              <a:ea typeface="Life Savers"/>
              <a:cs typeface="Life Savers"/>
              <a:sym typeface="Life Savers"/>
            </a:endParaRPr>
          </a:p>
        </p:txBody>
      </p:sp>
      <p:sp>
        <p:nvSpPr>
          <p:cNvPr id="513" name="Google Shape;513;p26"/>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Chronic Peripheral Arterial Disease (PAD)</a:t>
            </a:r>
            <a:endParaRPr sz="2200"/>
          </a:p>
        </p:txBody>
      </p:sp>
      <p:cxnSp>
        <p:nvCxnSpPr>
          <p:cNvPr id="514" name="Google Shape;514;p26"/>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sp>
        <p:nvSpPr>
          <p:cNvPr id="515" name="Google Shape;515;p26"/>
          <p:cNvSpPr/>
          <p:nvPr/>
        </p:nvSpPr>
        <p:spPr>
          <a:xfrm>
            <a:off x="305875" y="5389135"/>
            <a:ext cx="2156100" cy="48915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6" name="Google Shape;516;p26"/>
          <p:cNvGrpSpPr/>
          <p:nvPr/>
        </p:nvGrpSpPr>
        <p:grpSpPr>
          <a:xfrm>
            <a:off x="1066840" y="4802459"/>
            <a:ext cx="743125" cy="881934"/>
            <a:chOff x="235075" y="777725"/>
            <a:chExt cx="7186900" cy="4132775"/>
          </a:xfrm>
        </p:grpSpPr>
        <p:sp>
          <p:nvSpPr>
            <p:cNvPr id="517" name="Google Shape;517;p26"/>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6"/>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9" name="Google Shape;519;p26"/>
          <p:cNvSpPr/>
          <p:nvPr/>
        </p:nvSpPr>
        <p:spPr>
          <a:xfrm>
            <a:off x="5128378" y="5391621"/>
            <a:ext cx="2155200" cy="48903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6"/>
          <p:cNvSpPr/>
          <p:nvPr/>
        </p:nvSpPr>
        <p:spPr>
          <a:xfrm>
            <a:off x="2743497" y="5383229"/>
            <a:ext cx="2155200" cy="48903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1" name="Google Shape;521;p26"/>
          <p:cNvGrpSpPr/>
          <p:nvPr/>
        </p:nvGrpSpPr>
        <p:grpSpPr>
          <a:xfrm flipH="1" rot="7436615">
            <a:off x="5776394" y="5024552"/>
            <a:ext cx="930786" cy="828488"/>
            <a:chOff x="434475" y="237850"/>
            <a:chExt cx="6749725" cy="5224025"/>
          </a:xfrm>
        </p:grpSpPr>
        <p:sp>
          <p:nvSpPr>
            <p:cNvPr id="522" name="Google Shape;522;p26"/>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6"/>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4" name="Google Shape;524;p26"/>
          <p:cNvSpPr/>
          <p:nvPr/>
        </p:nvSpPr>
        <p:spPr>
          <a:xfrm rot="9410114">
            <a:off x="3351850" y="5063426"/>
            <a:ext cx="936935" cy="740885"/>
          </a:xfrm>
          <a:custGeom>
            <a:rect b="b" l="l" r="r" t="t"/>
            <a:pathLst>
              <a:path extrusionOk="0" h="152869" w="280814">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6"/>
          <p:cNvSpPr txBox="1"/>
          <p:nvPr/>
        </p:nvSpPr>
        <p:spPr>
          <a:xfrm>
            <a:off x="1186626" y="4986486"/>
            <a:ext cx="473100" cy="48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100">
                <a:solidFill>
                  <a:srgbClr val="E29578"/>
                </a:solidFill>
                <a:latin typeface="Life Savers ExtraBold"/>
                <a:ea typeface="Life Savers ExtraBold"/>
                <a:cs typeface="Life Savers ExtraBold"/>
                <a:sym typeface="Life Savers ExtraBold"/>
              </a:rPr>
              <a:t>01</a:t>
            </a:r>
            <a:endParaRPr sz="2100">
              <a:solidFill>
                <a:srgbClr val="E29578"/>
              </a:solidFill>
              <a:latin typeface="Life Savers ExtraBold"/>
              <a:ea typeface="Life Savers ExtraBold"/>
              <a:cs typeface="Life Savers ExtraBold"/>
              <a:sym typeface="Life Savers ExtraBold"/>
            </a:endParaRPr>
          </a:p>
        </p:txBody>
      </p:sp>
      <p:sp>
        <p:nvSpPr>
          <p:cNvPr id="526" name="Google Shape;526;p26"/>
          <p:cNvSpPr txBox="1"/>
          <p:nvPr/>
        </p:nvSpPr>
        <p:spPr>
          <a:xfrm>
            <a:off x="3556788" y="5138589"/>
            <a:ext cx="621300" cy="48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100">
                <a:solidFill>
                  <a:srgbClr val="006D77"/>
                </a:solidFill>
                <a:latin typeface="Life Savers ExtraBold"/>
                <a:ea typeface="Life Savers ExtraBold"/>
                <a:cs typeface="Life Savers ExtraBold"/>
                <a:sym typeface="Life Savers ExtraBold"/>
              </a:rPr>
              <a:t>02</a:t>
            </a:r>
            <a:endParaRPr sz="2100">
              <a:solidFill>
                <a:srgbClr val="006D77"/>
              </a:solidFill>
              <a:latin typeface="Life Savers ExtraBold"/>
              <a:ea typeface="Life Savers ExtraBold"/>
              <a:cs typeface="Life Savers ExtraBold"/>
              <a:sym typeface="Life Savers ExtraBold"/>
            </a:endParaRPr>
          </a:p>
        </p:txBody>
      </p:sp>
      <p:sp>
        <p:nvSpPr>
          <p:cNvPr id="527" name="Google Shape;527;p26"/>
          <p:cNvSpPr txBox="1"/>
          <p:nvPr/>
        </p:nvSpPr>
        <p:spPr>
          <a:xfrm>
            <a:off x="5916825" y="5029750"/>
            <a:ext cx="621300" cy="48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100">
                <a:solidFill>
                  <a:srgbClr val="7ECCC6"/>
                </a:solidFill>
                <a:latin typeface="Life Savers ExtraBold"/>
                <a:ea typeface="Life Savers ExtraBold"/>
                <a:cs typeface="Life Savers ExtraBold"/>
                <a:sym typeface="Life Savers ExtraBold"/>
              </a:rPr>
              <a:t>03</a:t>
            </a:r>
            <a:endParaRPr sz="2100">
              <a:solidFill>
                <a:srgbClr val="7ECCC6"/>
              </a:solidFill>
              <a:latin typeface="Life Savers ExtraBold"/>
              <a:ea typeface="Life Savers ExtraBold"/>
              <a:cs typeface="Life Savers ExtraBold"/>
              <a:sym typeface="Life Savers ExtraBold"/>
            </a:endParaRPr>
          </a:p>
        </p:txBody>
      </p:sp>
      <p:sp>
        <p:nvSpPr>
          <p:cNvPr id="528" name="Google Shape;528;p26"/>
          <p:cNvSpPr txBox="1"/>
          <p:nvPr/>
        </p:nvSpPr>
        <p:spPr>
          <a:xfrm>
            <a:off x="367501" y="5847525"/>
            <a:ext cx="2066400" cy="13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Sensory Neuropathy:</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198600" lvl="0" marL="208799" rtl="0" algn="l">
              <a:spcBef>
                <a:spcPts val="0"/>
              </a:spcBef>
              <a:spcAft>
                <a:spcPts val="0"/>
              </a:spcAft>
              <a:buClr>
                <a:schemeClr val="dk1"/>
              </a:buClr>
              <a:buSzPts val="1200"/>
              <a:buChar char="●"/>
            </a:pPr>
            <a:r>
              <a:rPr lang="en-GB" sz="1200">
                <a:solidFill>
                  <a:schemeClr val="dk1"/>
                </a:solidFill>
                <a:latin typeface="Mada"/>
                <a:ea typeface="Mada"/>
                <a:cs typeface="Mada"/>
                <a:sym typeface="Mada"/>
              </a:rPr>
              <a:t>Patient incapable of </a:t>
            </a:r>
            <a:r>
              <a:rPr b="1" lang="en-GB" sz="1200">
                <a:solidFill>
                  <a:schemeClr val="dk1"/>
                </a:solidFill>
                <a:latin typeface="Mada"/>
                <a:ea typeface="Mada"/>
                <a:cs typeface="Mada"/>
                <a:sym typeface="Mada"/>
              </a:rPr>
              <a:t>feeling pain.</a:t>
            </a:r>
            <a:endParaRPr b="1" sz="1200">
              <a:solidFill>
                <a:schemeClr val="dk1"/>
              </a:solidFill>
              <a:latin typeface="Mada"/>
              <a:ea typeface="Mada"/>
              <a:cs typeface="Mada"/>
              <a:sym typeface="Mada"/>
            </a:endParaRPr>
          </a:p>
          <a:p>
            <a:pPr indent="-198600" lvl="0" marL="2087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affects </a:t>
            </a:r>
            <a:r>
              <a:rPr b="1" lang="en-GB" sz="1200">
                <a:solidFill>
                  <a:schemeClr val="dk1"/>
                </a:solidFill>
                <a:latin typeface="Mada"/>
                <a:ea typeface="Mada"/>
                <a:cs typeface="Mada"/>
                <a:sym typeface="Mada"/>
              </a:rPr>
              <a:t>proprioception</a:t>
            </a:r>
            <a:r>
              <a:rPr lang="en-GB" sz="1200">
                <a:solidFill>
                  <a:schemeClr val="dk1"/>
                </a:solidFill>
                <a:latin typeface="Mada"/>
                <a:ea typeface="Mada"/>
                <a:cs typeface="Mada"/>
                <a:sym typeface="Mada"/>
              </a:rPr>
              <a:t> such that, when walking, pressure is applied at unusual sites.</a:t>
            </a:r>
            <a:endParaRPr sz="1200">
              <a:solidFill>
                <a:schemeClr val="dk1"/>
              </a:solidFill>
              <a:latin typeface="Mada"/>
              <a:ea typeface="Mada"/>
              <a:cs typeface="Mada"/>
              <a:sym typeface="Mada"/>
            </a:endParaRPr>
          </a:p>
          <a:p>
            <a:pPr indent="-198600" lvl="1" marL="5220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Abnormal walking leads to joint disruption as you see in  the picture</a:t>
            </a:r>
            <a:endParaRPr sz="1200">
              <a:solidFill>
                <a:srgbClr val="6AA84F"/>
              </a:solidFill>
              <a:latin typeface="Mada"/>
              <a:ea typeface="Mada"/>
              <a:cs typeface="Mada"/>
              <a:sym typeface="Mada"/>
            </a:endParaRPr>
          </a:p>
          <a:p>
            <a:pPr indent="-198600" lvl="0" marL="2087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This leads to ulcer formation and joint destruction (Charcot’s Foot).</a:t>
            </a:r>
            <a:endParaRPr sz="1200">
              <a:solidFill>
                <a:schemeClr val="dk1"/>
              </a:solidFill>
              <a:latin typeface="Mada"/>
              <a:ea typeface="Mada"/>
              <a:cs typeface="Mada"/>
              <a:sym typeface="Mada"/>
            </a:endParaRPr>
          </a:p>
        </p:txBody>
      </p:sp>
      <p:sp>
        <p:nvSpPr>
          <p:cNvPr id="529" name="Google Shape;529;p26"/>
          <p:cNvSpPr txBox="1"/>
          <p:nvPr/>
        </p:nvSpPr>
        <p:spPr>
          <a:xfrm>
            <a:off x="2855721" y="5847513"/>
            <a:ext cx="1929000" cy="13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CC0000"/>
                </a:solidFill>
                <a:latin typeface="Mada"/>
                <a:ea typeface="Mada"/>
                <a:cs typeface="Mada"/>
                <a:sym typeface="Mada"/>
              </a:rPr>
              <a:t>Autonomic Neuropathy</a:t>
            </a:r>
            <a:r>
              <a:rPr b="1" lang="en-GB" sz="1200">
                <a:latin typeface="Mada"/>
                <a:ea typeface="Mada"/>
                <a:cs typeface="Mada"/>
                <a:sym typeface="Mada"/>
              </a:rPr>
              <a:t>: </a:t>
            </a:r>
            <a:endParaRPr sz="1200">
              <a:solidFill>
                <a:schemeClr val="dk1"/>
              </a:solidFill>
              <a:latin typeface="Mada"/>
              <a:ea typeface="Mada"/>
              <a:cs typeface="Mada"/>
              <a:sym typeface="Mada"/>
            </a:endParaRPr>
          </a:p>
          <a:p>
            <a:pPr indent="-198600" lvl="0" marL="208799" marR="0" rtl="0" algn="l">
              <a:lnSpc>
                <a:spcPct val="100000"/>
              </a:lnSpc>
              <a:spcBef>
                <a:spcPts val="0"/>
              </a:spcBef>
              <a:spcAft>
                <a:spcPts val="0"/>
              </a:spcAft>
              <a:buClr>
                <a:schemeClr val="dk1"/>
              </a:buClr>
              <a:buSzPts val="1200"/>
              <a:buChar char="●"/>
            </a:pPr>
            <a:r>
              <a:rPr lang="en-GB" sz="1200">
                <a:solidFill>
                  <a:schemeClr val="dk1"/>
                </a:solidFill>
                <a:latin typeface="Mada"/>
                <a:ea typeface="Mada"/>
                <a:cs typeface="Mada"/>
                <a:sym typeface="Mada"/>
              </a:rPr>
              <a:t>Dry</a:t>
            </a:r>
            <a:r>
              <a:rPr lang="en-GB" sz="1200">
                <a:solidFill>
                  <a:schemeClr val="dk1"/>
                </a:solidFill>
                <a:latin typeface="Mada"/>
                <a:ea typeface="Mada"/>
                <a:cs typeface="Mada"/>
                <a:sym typeface="Mada"/>
              </a:rPr>
              <a:t> foot deficient in the sweat that normally lub</a:t>
            </a:r>
            <a:r>
              <a:rPr lang="en-GB" sz="1200">
                <a:solidFill>
                  <a:schemeClr val="dk1"/>
                </a:solidFill>
                <a:latin typeface="Mada"/>
                <a:ea typeface="Mada"/>
                <a:cs typeface="Mada"/>
                <a:sym typeface="Mada"/>
              </a:rPr>
              <a:t>ricates the skin and contains antibacterial substances.</a:t>
            </a:r>
            <a:endParaRPr sz="1200">
              <a:solidFill>
                <a:schemeClr val="dk1"/>
              </a:solidFill>
              <a:latin typeface="Mada"/>
              <a:ea typeface="Mada"/>
              <a:cs typeface="Mada"/>
              <a:sym typeface="Mada"/>
            </a:endParaRPr>
          </a:p>
          <a:p>
            <a:pPr indent="-198600" lvl="0" marL="208799" marR="0" rtl="0" algn="l">
              <a:lnSpc>
                <a:spcPct val="100000"/>
              </a:lnSpc>
              <a:spcBef>
                <a:spcPts val="0"/>
              </a:spcBef>
              <a:spcAft>
                <a:spcPts val="0"/>
              </a:spcAft>
              <a:buClr>
                <a:schemeClr val="dk1"/>
              </a:buClr>
              <a:buSzPts val="1200"/>
              <a:buChar char="●"/>
            </a:pPr>
            <a:r>
              <a:rPr lang="en-GB" sz="1200">
                <a:solidFill>
                  <a:schemeClr val="dk1"/>
                </a:solidFill>
                <a:latin typeface="Mada"/>
                <a:ea typeface="Mada"/>
                <a:cs typeface="Mada"/>
                <a:sym typeface="Mada"/>
              </a:rPr>
              <a:t>Causing scaling and fissuring.</a:t>
            </a:r>
            <a:endParaRPr sz="1200">
              <a:solidFill>
                <a:schemeClr val="dk1"/>
              </a:solidFill>
              <a:latin typeface="Mada"/>
              <a:ea typeface="Mada"/>
              <a:cs typeface="Mada"/>
              <a:sym typeface="Mada"/>
            </a:endParaRPr>
          </a:p>
          <a:p>
            <a:pPr indent="-198600" lvl="0" marL="208799" marR="0" rtl="0" algn="l">
              <a:lnSpc>
                <a:spcPct val="100000"/>
              </a:lnSpc>
              <a:spcBef>
                <a:spcPts val="0"/>
              </a:spcBef>
              <a:spcAft>
                <a:spcPts val="0"/>
              </a:spcAft>
              <a:buClr>
                <a:schemeClr val="dk1"/>
              </a:buClr>
              <a:buSzPts val="1200"/>
              <a:buChar char="●"/>
            </a:pPr>
            <a:r>
              <a:rPr lang="en-GB" sz="1200">
                <a:solidFill>
                  <a:schemeClr val="dk1"/>
                </a:solidFill>
                <a:latin typeface="Mada"/>
                <a:ea typeface="Mada"/>
                <a:cs typeface="Mada"/>
                <a:sym typeface="Mada"/>
              </a:rPr>
              <a:t>Abnormal flow in the bones due to loss of autonomic control may also contribute to osteopenia and bony collapse</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p:txBody>
      </p:sp>
      <p:sp>
        <p:nvSpPr>
          <p:cNvPr id="530" name="Google Shape;530;p26"/>
          <p:cNvSpPr txBox="1"/>
          <p:nvPr/>
        </p:nvSpPr>
        <p:spPr>
          <a:xfrm>
            <a:off x="5268597" y="5815967"/>
            <a:ext cx="1929000" cy="3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1"/>
                </a:solidFill>
                <a:latin typeface="Mada"/>
                <a:ea typeface="Mada"/>
                <a:cs typeface="Mada"/>
                <a:sym typeface="Mada"/>
              </a:rPr>
              <a:t>Motor Neuropathy: </a:t>
            </a:r>
            <a:endParaRPr b="1" sz="1100">
              <a:solidFill>
                <a:schemeClr val="dk1"/>
              </a:solidFill>
              <a:latin typeface="Mada"/>
              <a:ea typeface="Mada"/>
              <a:cs typeface="Mada"/>
              <a:sym typeface="Mada"/>
            </a:endParaRPr>
          </a:p>
          <a:p>
            <a:pPr indent="-198600" lvl="0" marL="208799" marR="0" rtl="0" algn="l">
              <a:lnSpc>
                <a:spcPct val="100000"/>
              </a:lnSpc>
              <a:spcBef>
                <a:spcPts val="0"/>
              </a:spcBef>
              <a:spcAft>
                <a:spcPts val="0"/>
              </a:spcAft>
              <a:buClr>
                <a:schemeClr val="dk1"/>
              </a:buClr>
              <a:buSzPts val="1200"/>
              <a:buChar char="●"/>
            </a:pPr>
            <a:r>
              <a:rPr lang="en-GB" sz="1200">
                <a:solidFill>
                  <a:schemeClr val="dk1"/>
                </a:solidFill>
                <a:latin typeface="Mada"/>
                <a:ea typeface="Mada"/>
                <a:cs typeface="Mada"/>
                <a:sym typeface="Mada"/>
              </a:rPr>
              <a:t>The flexors are affected more than the extensors.</a:t>
            </a:r>
            <a:endParaRPr sz="1200">
              <a:solidFill>
                <a:schemeClr val="dk1"/>
              </a:solidFill>
              <a:latin typeface="Mada"/>
              <a:ea typeface="Mada"/>
              <a:cs typeface="Mada"/>
              <a:sym typeface="Mada"/>
            </a:endParaRPr>
          </a:p>
          <a:p>
            <a:pPr indent="-198600" lvl="0" marL="208799" marR="0" rtl="0" algn="l">
              <a:lnSpc>
                <a:spcPct val="100000"/>
              </a:lnSpc>
              <a:spcBef>
                <a:spcPts val="0"/>
              </a:spcBef>
              <a:spcAft>
                <a:spcPts val="0"/>
              </a:spcAft>
              <a:buClr>
                <a:schemeClr val="dk1"/>
              </a:buClr>
              <a:buSzPts val="1200"/>
              <a:buChar char="●"/>
            </a:pPr>
            <a:r>
              <a:rPr lang="en-GB" sz="1200">
                <a:solidFill>
                  <a:schemeClr val="dk1"/>
                </a:solidFill>
                <a:latin typeface="Mada"/>
                <a:ea typeface="Mada"/>
                <a:cs typeface="Mada"/>
                <a:sym typeface="Mada"/>
              </a:rPr>
              <a:t>The extensors are unopposed and the toes become dorsiflexed.</a:t>
            </a:r>
            <a:endParaRPr sz="1200">
              <a:solidFill>
                <a:schemeClr val="dk1"/>
              </a:solidFill>
              <a:latin typeface="Mada"/>
              <a:ea typeface="Mada"/>
              <a:cs typeface="Mada"/>
              <a:sym typeface="Mada"/>
            </a:endParaRPr>
          </a:p>
          <a:p>
            <a:pPr indent="-198600" lvl="0" marL="208799" marR="0" rtl="0" algn="l">
              <a:lnSpc>
                <a:spcPct val="100000"/>
              </a:lnSpc>
              <a:spcBef>
                <a:spcPts val="0"/>
              </a:spcBef>
              <a:spcAft>
                <a:spcPts val="0"/>
              </a:spcAft>
              <a:buClr>
                <a:schemeClr val="dk1"/>
              </a:buClr>
              <a:buSzPts val="1200"/>
              <a:buChar char="●"/>
            </a:pPr>
            <a:r>
              <a:rPr lang="en-GB" sz="1200">
                <a:solidFill>
                  <a:schemeClr val="dk1"/>
                </a:solidFill>
                <a:latin typeface="Mada"/>
                <a:ea typeface="Mada"/>
                <a:cs typeface="Mada"/>
                <a:sym typeface="Mada"/>
              </a:rPr>
              <a:t>This dorsiflexion exposes the metatarsal heads to abnormal pressure, and they are a frequent site of callus</a:t>
            </a:r>
            <a:endParaRPr sz="1200">
              <a:solidFill>
                <a:schemeClr val="dk1"/>
              </a:solidFill>
              <a:latin typeface="Mada"/>
              <a:ea typeface="Mada"/>
              <a:cs typeface="Mada"/>
              <a:sym typeface="Mada"/>
            </a:endParaRPr>
          </a:p>
          <a:p>
            <a:pPr indent="0" lvl="0" marL="208799" marR="0" rtl="0" algn="l">
              <a:lnSpc>
                <a:spcPct val="100000"/>
              </a:lnSpc>
              <a:spcBef>
                <a:spcPts val="0"/>
              </a:spcBef>
              <a:spcAft>
                <a:spcPts val="0"/>
              </a:spcAft>
              <a:buNone/>
            </a:pPr>
            <a:r>
              <a:rPr lang="en-GB" sz="1200">
                <a:solidFill>
                  <a:schemeClr val="dk1"/>
                </a:solidFill>
                <a:latin typeface="Mada"/>
                <a:ea typeface="Mada"/>
                <a:cs typeface="Mada"/>
                <a:sym typeface="Mada"/>
              </a:rPr>
              <a:t>formation and ulceration. </a:t>
            </a:r>
            <a:r>
              <a:rPr lang="en-GB" sz="1200">
                <a:solidFill>
                  <a:srgbClr val="6AA84F"/>
                </a:solidFill>
                <a:latin typeface="Mada"/>
                <a:ea typeface="Mada"/>
                <a:cs typeface="Mada"/>
                <a:sym typeface="Mada"/>
              </a:rPr>
              <a:t>- as in the picture</a:t>
            </a:r>
            <a:endParaRPr b="1" sz="1200">
              <a:solidFill>
                <a:srgbClr val="6AA84F"/>
              </a:solidFill>
              <a:latin typeface="Mada"/>
              <a:ea typeface="Mada"/>
              <a:cs typeface="Mada"/>
              <a:sym typeface="Mada"/>
            </a:endParaRPr>
          </a:p>
        </p:txBody>
      </p:sp>
      <p:pic>
        <p:nvPicPr>
          <p:cNvPr id="531" name="Google Shape;531;p26"/>
          <p:cNvPicPr preferRelativeResize="0"/>
          <p:nvPr/>
        </p:nvPicPr>
        <p:blipFill>
          <a:blip r:embed="rId3">
            <a:alphaModFix/>
          </a:blip>
          <a:stretch>
            <a:fillRect/>
          </a:stretch>
        </p:blipFill>
        <p:spPr>
          <a:xfrm flipH="1" rot="10800000">
            <a:off x="5937363" y="9376975"/>
            <a:ext cx="914174" cy="740500"/>
          </a:xfrm>
          <a:prstGeom prst="rect">
            <a:avLst/>
          </a:prstGeom>
          <a:noFill/>
          <a:ln>
            <a:noFill/>
          </a:ln>
        </p:spPr>
      </p:pic>
      <p:pic>
        <p:nvPicPr>
          <p:cNvPr id="532" name="Google Shape;532;p26"/>
          <p:cNvPicPr preferRelativeResize="0"/>
          <p:nvPr/>
        </p:nvPicPr>
        <p:blipFill>
          <a:blip r:embed="rId4">
            <a:alphaModFix/>
          </a:blip>
          <a:stretch>
            <a:fillRect/>
          </a:stretch>
        </p:blipFill>
        <p:spPr>
          <a:xfrm>
            <a:off x="977013" y="9505182"/>
            <a:ext cx="922800" cy="7484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7"/>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Chronic Peripheral Arterial Disease (PAD)</a:t>
            </a:r>
            <a:endParaRPr sz="2200"/>
          </a:p>
        </p:txBody>
      </p:sp>
      <p:cxnSp>
        <p:nvCxnSpPr>
          <p:cNvPr id="539" name="Google Shape;539;p27"/>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grpSp>
        <p:nvGrpSpPr>
          <p:cNvPr id="540" name="Google Shape;540;p27"/>
          <p:cNvGrpSpPr/>
          <p:nvPr/>
        </p:nvGrpSpPr>
        <p:grpSpPr>
          <a:xfrm>
            <a:off x="323230" y="1140014"/>
            <a:ext cx="467149" cy="476434"/>
            <a:chOff x="2410712" y="2415450"/>
            <a:chExt cx="312600" cy="312600"/>
          </a:xfrm>
        </p:grpSpPr>
        <p:sp>
          <p:nvSpPr>
            <p:cNvPr id="541" name="Google Shape;541;p2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3" name="Google Shape;543;p27"/>
          <p:cNvSpPr txBox="1"/>
          <p:nvPr/>
        </p:nvSpPr>
        <p:spPr>
          <a:xfrm>
            <a:off x="780593" y="1166764"/>
            <a:ext cx="47322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6D77"/>
                </a:solidFill>
                <a:highlight>
                  <a:srgbClr val="EDF9F9"/>
                </a:highlight>
                <a:latin typeface="Lora"/>
                <a:ea typeface="Lora"/>
                <a:cs typeface="Lora"/>
                <a:sym typeface="Lora"/>
              </a:rPr>
              <a:t>DF Management:</a:t>
            </a:r>
            <a:endParaRPr/>
          </a:p>
        </p:txBody>
      </p:sp>
      <p:sp>
        <p:nvSpPr>
          <p:cNvPr id="544" name="Google Shape;544;p27"/>
          <p:cNvSpPr/>
          <p:nvPr/>
        </p:nvSpPr>
        <p:spPr>
          <a:xfrm>
            <a:off x="603900" y="4903550"/>
            <a:ext cx="6428700" cy="2218200"/>
          </a:xfrm>
          <a:prstGeom prst="roundRect">
            <a:avLst>
              <a:gd fmla="val 3413" name="adj"/>
            </a:avLst>
          </a:prstGeom>
          <a:noFill/>
          <a:ln cap="flat" cmpd="sng" w="19050">
            <a:solidFill>
              <a:srgbClr val="FADE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545" name="Google Shape;545;p27"/>
          <p:cNvSpPr/>
          <p:nvPr/>
        </p:nvSpPr>
        <p:spPr>
          <a:xfrm>
            <a:off x="777950" y="5071525"/>
            <a:ext cx="5842500" cy="1758000"/>
          </a:xfrm>
          <a:prstGeom prst="rect">
            <a:avLst/>
          </a:prstGeom>
          <a:noFill/>
          <a:ln>
            <a:noFill/>
          </a:ln>
        </p:spPr>
        <p:txBody>
          <a:bodyPr anchorCtr="0" anchor="t" bIns="45700" lIns="91425" spcFirstLastPara="1" rIns="91425" wrap="square" tIns="45700">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Diabetic control (Hb A1c &lt;7%) </a:t>
            </a:r>
            <a:r>
              <a:rPr lang="en-GB" sz="1200">
                <a:solidFill>
                  <a:srgbClr val="6AA84F"/>
                </a:solidFill>
                <a:latin typeface="Mada"/>
                <a:ea typeface="Mada"/>
                <a:cs typeface="Mada"/>
                <a:sym typeface="Mada"/>
              </a:rPr>
              <a:t>m</a:t>
            </a:r>
            <a:r>
              <a:rPr lang="en-GB" sz="1200">
                <a:solidFill>
                  <a:srgbClr val="6AA84F"/>
                </a:solidFill>
                <a:latin typeface="Mada"/>
                <a:ea typeface="Mada"/>
                <a:cs typeface="Mada"/>
                <a:sym typeface="Mada"/>
              </a:rPr>
              <a:t>ost important approach to prevent DF</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Comprehensive </a:t>
            </a:r>
            <a:r>
              <a:rPr b="1" lang="en-GB" sz="1200">
                <a:solidFill>
                  <a:schemeClr val="dk1"/>
                </a:solidFill>
                <a:latin typeface="Mada"/>
                <a:ea typeface="Mada"/>
                <a:cs typeface="Mada"/>
                <a:sym typeface="Mada"/>
              </a:rPr>
              <a:t>behavioral foot care education</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Washing</a:t>
            </a:r>
            <a:r>
              <a:rPr lang="en-GB" sz="1200">
                <a:solidFill>
                  <a:schemeClr val="dk1"/>
                </a:solidFill>
                <a:latin typeface="Mada"/>
                <a:ea typeface="Mada"/>
                <a:cs typeface="Mada"/>
                <a:sym typeface="Mada"/>
              </a:rPr>
              <a:t> the feet with soap daily and dry it thoroughly</a:t>
            </a:r>
            <a:r>
              <a:rPr lang="en-GB" sz="1200">
                <a:solidFill>
                  <a:srgbClr val="6AA84F"/>
                </a:solidFill>
                <a:latin typeface="Mada"/>
                <a:ea typeface="Mada"/>
                <a:cs typeface="Mada"/>
                <a:sym typeface="Mada"/>
              </a:rPr>
              <a:t> -Dry it more than once per single wash </a:t>
            </a:r>
            <a:endParaRPr sz="1200">
              <a:solidFill>
                <a:srgbClr val="6AA84F"/>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Use a file</a:t>
            </a:r>
            <a:r>
              <a:rPr lang="en-GB" sz="1200">
                <a:solidFill>
                  <a:schemeClr val="dk1"/>
                </a:solidFill>
                <a:latin typeface="Mada"/>
                <a:ea typeface="Mada"/>
                <a:cs typeface="Mada"/>
                <a:sym typeface="Mada"/>
              </a:rPr>
              <a:t> to shape the nails (not a clipper)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Keep the </a:t>
            </a:r>
            <a:r>
              <a:rPr b="1" lang="en-GB" sz="1200">
                <a:solidFill>
                  <a:schemeClr val="dk1"/>
                </a:solidFill>
                <a:latin typeface="Mada"/>
                <a:ea typeface="Mada"/>
                <a:cs typeface="Mada"/>
                <a:sym typeface="Mada"/>
              </a:rPr>
              <a:t>skin moisturized </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Don’t walk barefoot </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Change daily into </a:t>
            </a:r>
            <a:r>
              <a:rPr b="1" lang="en-GB" sz="1200">
                <a:solidFill>
                  <a:schemeClr val="dk1"/>
                </a:solidFill>
                <a:latin typeface="Mada"/>
                <a:ea typeface="Mada"/>
                <a:cs typeface="Mada"/>
                <a:sym typeface="Mada"/>
              </a:rPr>
              <a:t>clean soft socks </a:t>
            </a:r>
            <a:r>
              <a:rPr lang="en-GB" sz="1200">
                <a:solidFill>
                  <a:srgbClr val="6AA84F"/>
                </a:solidFill>
                <a:latin typeface="Mada"/>
                <a:ea typeface="Mada"/>
                <a:cs typeface="Mada"/>
                <a:sym typeface="Mada"/>
              </a:rPr>
              <a:t>-Must be cotton sucks</a:t>
            </a:r>
            <a:endParaRPr sz="1200">
              <a:solidFill>
                <a:srgbClr val="6AA84F"/>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Daily foot inspection</a:t>
            </a:r>
            <a:r>
              <a:rPr lang="en-GB" sz="1200">
                <a:solidFill>
                  <a:schemeClr val="dk1"/>
                </a:solidFill>
                <a:latin typeface="Mada"/>
                <a:ea typeface="Mada"/>
                <a:cs typeface="Mada"/>
                <a:sym typeface="Mada"/>
              </a:rPr>
              <a:t> for injuries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Therapeutic </a:t>
            </a:r>
            <a:r>
              <a:rPr b="1" lang="en-GB" sz="1200">
                <a:solidFill>
                  <a:schemeClr val="dk1"/>
                </a:solidFill>
                <a:latin typeface="Mada"/>
                <a:ea typeface="Mada"/>
                <a:cs typeface="Mada"/>
                <a:sym typeface="Mada"/>
              </a:rPr>
              <a:t>footwear</a:t>
            </a:r>
            <a:endParaRPr sz="1100">
              <a:solidFill>
                <a:schemeClr val="dk1"/>
              </a:solidFill>
              <a:latin typeface="Mada"/>
              <a:ea typeface="Mada"/>
              <a:cs typeface="Mada"/>
              <a:sym typeface="Mada"/>
            </a:endParaRPr>
          </a:p>
        </p:txBody>
      </p:sp>
      <p:sp>
        <p:nvSpPr>
          <p:cNvPr id="546" name="Google Shape;546;p27"/>
          <p:cNvSpPr/>
          <p:nvPr/>
        </p:nvSpPr>
        <p:spPr>
          <a:xfrm>
            <a:off x="556856" y="4683920"/>
            <a:ext cx="555300" cy="396300"/>
          </a:xfrm>
          <a:prstGeom prst="heptagon">
            <a:avLst>
              <a:gd fmla="val 102572" name="hf"/>
              <a:gd fmla="val 105210" name="vf"/>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600">
                <a:solidFill>
                  <a:srgbClr val="576C77"/>
                </a:solidFill>
                <a:latin typeface="Alegreya"/>
                <a:ea typeface="Alegreya"/>
                <a:cs typeface="Alegreya"/>
                <a:sym typeface="Alegreya"/>
              </a:rPr>
              <a:t>1</a:t>
            </a:r>
            <a:endParaRPr b="1" i="0" sz="2600" u="none" cap="none" strike="noStrike">
              <a:solidFill>
                <a:srgbClr val="576C77"/>
              </a:solidFill>
              <a:latin typeface="Alegreya"/>
              <a:ea typeface="Alegreya"/>
              <a:cs typeface="Alegreya"/>
              <a:sym typeface="Alegreya"/>
            </a:endParaRPr>
          </a:p>
        </p:txBody>
      </p:sp>
      <p:sp>
        <p:nvSpPr>
          <p:cNvPr id="547" name="Google Shape;547;p27"/>
          <p:cNvSpPr/>
          <p:nvPr/>
        </p:nvSpPr>
        <p:spPr>
          <a:xfrm>
            <a:off x="1112096" y="4718900"/>
            <a:ext cx="4372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solidFill>
                  <a:srgbClr val="576C77"/>
                </a:solidFill>
                <a:highlight>
                  <a:srgbClr val="FFFFFF"/>
                </a:highlight>
                <a:latin typeface="Lora"/>
                <a:ea typeface="Lora"/>
                <a:cs typeface="Lora"/>
                <a:sym typeface="Lora"/>
              </a:rPr>
              <a:t>Diabetic Foot prevention</a:t>
            </a:r>
            <a:endParaRPr sz="1800">
              <a:latin typeface="Lora"/>
              <a:ea typeface="Lora"/>
              <a:cs typeface="Lora"/>
              <a:sym typeface="Lora"/>
            </a:endParaRPr>
          </a:p>
        </p:txBody>
      </p:sp>
      <p:sp>
        <p:nvSpPr>
          <p:cNvPr id="548" name="Google Shape;548;p27"/>
          <p:cNvSpPr/>
          <p:nvPr/>
        </p:nvSpPr>
        <p:spPr>
          <a:xfrm>
            <a:off x="650950" y="7880475"/>
            <a:ext cx="6428700" cy="2137200"/>
          </a:xfrm>
          <a:prstGeom prst="roundRect">
            <a:avLst>
              <a:gd fmla="val 3413" name="adj"/>
            </a:avLst>
          </a:prstGeom>
          <a:noFill/>
          <a:ln cap="flat" cmpd="sng" w="19050">
            <a:solidFill>
              <a:srgbClr val="FADE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549" name="Google Shape;549;p27"/>
          <p:cNvSpPr/>
          <p:nvPr/>
        </p:nvSpPr>
        <p:spPr>
          <a:xfrm>
            <a:off x="825000" y="8048450"/>
            <a:ext cx="5842500" cy="1758000"/>
          </a:xfrm>
          <a:prstGeom prst="rect">
            <a:avLst/>
          </a:prstGeom>
          <a:noFill/>
          <a:ln>
            <a:noFill/>
          </a:ln>
        </p:spPr>
        <p:txBody>
          <a:bodyPr anchorCtr="0" anchor="t" bIns="45700" lIns="91425" spcFirstLastPara="1" rIns="91425" wrap="square" tIns="45700">
            <a:noAutofit/>
          </a:bodyPr>
          <a:lstStyle/>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If the blood supply to the foot is adequate</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Excise dead tissue </a:t>
            </a:r>
            <a:r>
              <a:rPr lang="en-GB" sz="1200">
                <a:solidFill>
                  <a:srgbClr val="6AA84F"/>
                </a:solidFill>
                <a:latin typeface="Mada"/>
                <a:ea typeface="Mada"/>
                <a:cs typeface="Mada"/>
                <a:sym typeface="Mada"/>
              </a:rPr>
              <a:t>-Considering that it will grow back again</a:t>
            </a:r>
            <a:endParaRPr sz="1200">
              <a:solidFill>
                <a:srgbClr val="6AA84F"/>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Control the Infection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Protected the foot from pressure (off-loading) -</a:t>
            </a:r>
            <a:r>
              <a:rPr lang="en-GB" sz="1200">
                <a:solidFill>
                  <a:srgbClr val="6AA84F"/>
                </a:solidFill>
                <a:latin typeface="Mada"/>
                <a:ea typeface="Mada"/>
                <a:cs typeface="Mada"/>
                <a:sym typeface="Mada"/>
              </a:rPr>
              <a:t> By either a cast or boots, this is orthopedic job</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If there is ischemia, the priority is to revascularize the foot, if possible </a:t>
            </a:r>
            <a:r>
              <a:rPr lang="en-GB" sz="1200">
                <a:solidFill>
                  <a:srgbClr val="6AA84F"/>
                </a:solidFill>
                <a:latin typeface="Mada"/>
                <a:ea typeface="Mada"/>
                <a:cs typeface="Mada"/>
                <a:sym typeface="Mada"/>
              </a:rPr>
              <a:t>-This is our job, we treat him as any CLI condition “if possible”</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Many patients present late, with extensive tissue loss and unreconstructable disease accounting for the </a:t>
            </a:r>
            <a:r>
              <a:rPr b="1" lang="en-GB" sz="1200">
                <a:solidFill>
                  <a:schemeClr val="dk1"/>
                </a:solidFill>
                <a:latin typeface="Mada"/>
                <a:ea typeface="Mada"/>
                <a:cs typeface="Mada"/>
                <a:sym typeface="Mada"/>
              </a:rPr>
              <a:t>very high amputation rate</a:t>
            </a:r>
            <a:endParaRPr sz="1200">
              <a:solidFill>
                <a:schemeClr val="dk1"/>
              </a:solidFill>
              <a:latin typeface="Mada"/>
              <a:ea typeface="Mada"/>
              <a:cs typeface="Mada"/>
              <a:sym typeface="Mada"/>
            </a:endParaRPr>
          </a:p>
        </p:txBody>
      </p:sp>
      <p:sp>
        <p:nvSpPr>
          <p:cNvPr id="550" name="Google Shape;550;p27"/>
          <p:cNvSpPr/>
          <p:nvPr/>
        </p:nvSpPr>
        <p:spPr>
          <a:xfrm>
            <a:off x="603906" y="7660845"/>
            <a:ext cx="555300" cy="396300"/>
          </a:xfrm>
          <a:prstGeom prst="heptagon">
            <a:avLst>
              <a:gd fmla="val 102572" name="hf"/>
              <a:gd fmla="val 105210" name="vf"/>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600">
                <a:solidFill>
                  <a:srgbClr val="576C77"/>
                </a:solidFill>
                <a:latin typeface="Alegreya"/>
                <a:ea typeface="Alegreya"/>
                <a:cs typeface="Alegreya"/>
                <a:sym typeface="Alegreya"/>
              </a:rPr>
              <a:t>2</a:t>
            </a:r>
            <a:endParaRPr b="1" i="0" sz="2600" u="none" cap="none" strike="noStrike">
              <a:solidFill>
                <a:srgbClr val="576C77"/>
              </a:solidFill>
              <a:latin typeface="Alegreya"/>
              <a:ea typeface="Alegreya"/>
              <a:cs typeface="Alegreya"/>
              <a:sym typeface="Alegreya"/>
            </a:endParaRPr>
          </a:p>
        </p:txBody>
      </p:sp>
      <p:sp>
        <p:nvSpPr>
          <p:cNvPr id="551" name="Google Shape;551;p27"/>
          <p:cNvSpPr/>
          <p:nvPr/>
        </p:nvSpPr>
        <p:spPr>
          <a:xfrm>
            <a:off x="1159146" y="7695825"/>
            <a:ext cx="4372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solidFill>
                  <a:srgbClr val="576C77"/>
                </a:solidFill>
                <a:highlight>
                  <a:srgbClr val="FFFFFF"/>
                </a:highlight>
                <a:latin typeface="Lora"/>
                <a:ea typeface="Lora"/>
                <a:cs typeface="Lora"/>
                <a:sym typeface="Lora"/>
              </a:rPr>
              <a:t>Diabetic Foot Management</a:t>
            </a:r>
            <a:endParaRPr sz="1800">
              <a:latin typeface="Lora"/>
              <a:ea typeface="Lora"/>
              <a:cs typeface="Lora"/>
              <a:sym typeface="Lora"/>
            </a:endParaRPr>
          </a:p>
        </p:txBody>
      </p:sp>
      <p:sp>
        <p:nvSpPr>
          <p:cNvPr id="552" name="Google Shape;552;p27"/>
          <p:cNvSpPr/>
          <p:nvPr/>
        </p:nvSpPr>
        <p:spPr>
          <a:xfrm flipH="1">
            <a:off x="3070840" y="3175980"/>
            <a:ext cx="1293319" cy="363380"/>
          </a:xfrm>
          <a:custGeom>
            <a:rect b="b" l="l" r="r" t="t"/>
            <a:pathLst>
              <a:path extrusionOk="0" h="16015" w="51180">
                <a:moveTo>
                  <a:pt x="18597" y="837"/>
                </a:moveTo>
                <a:cubicBezTo>
                  <a:pt x="18597" y="862"/>
                  <a:pt x="18597" y="862"/>
                  <a:pt x="18597" y="862"/>
                </a:cubicBezTo>
                <a:cubicBezTo>
                  <a:pt x="18597" y="862"/>
                  <a:pt x="18572" y="862"/>
                  <a:pt x="18572" y="837"/>
                </a:cubicBezTo>
                <a:close/>
                <a:moveTo>
                  <a:pt x="3635" y="3018"/>
                </a:moveTo>
                <a:cubicBezTo>
                  <a:pt x="3610" y="3043"/>
                  <a:pt x="3610" y="3043"/>
                  <a:pt x="3610" y="3043"/>
                </a:cubicBezTo>
                <a:cubicBezTo>
                  <a:pt x="3610" y="3018"/>
                  <a:pt x="3610" y="3018"/>
                  <a:pt x="3610" y="3018"/>
                </a:cubicBezTo>
                <a:close/>
                <a:moveTo>
                  <a:pt x="11730" y="3143"/>
                </a:moveTo>
                <a:cubicBezTo>
                  <a:pt x="11730" y="3143"/>
                  <a:pt x="11730" y="3168"/>
                  <a:pt x="11755" y="3168"/>
                </a:cubicBezTo>
                <a:lnTo>
                  <a:pt x="11730" y="3168"/>
                </a:lnTo>
                <a:lnTo>
                  <a:pt x="11730" y="3143"/>
                </a:lnTo>
                <a:close/>
                <a:moveTo>
                  <a:pt x="27294" y="4296"/>
                </a:moveTo>
                <a:cubicBezTo>
                  <a:pt x="27319" y="4321"/>
                  <a:pt x="27319" y="4346"/>
                  <a:pt x="27344" y="4371"/>
                </a:cubicBezTo>
                <a:cubicBezTo>
                  <a:pt x="27319" y="4346"/>
                  <a:pt x="27294" y="4346"/>
                  <a:pt x="27269" y="4346"/>
                </a:cubicBezTo>
                <a:cubicBezTo>
                  <a:pt x="27269" y="4321"/>
                  <a:pt x="27294" y="4321"/>
                  <a:pt x="27294" y="4296"/>
                </a:cubicBezTo>
                <a:close/>
                <a:moveTo>
                  <a:pt x="14312" y="5098"/>
                </a:moveTo>
                <a:cubicBezTo>
                  <a:pt x="14312" y="5123"/>
                  <a:pt x="14287" y="5123"/>
                  <a:pt x="14262" y="5148"/>
                </a:cubicBezTo>
                <a:cubicBezTo>
                  <a:pt x="14262" y="5123"/>
                  <a:pt x="14262" y="5123"/>
                  <a:pt x="14262" y="5098"/>
                </a:cubicBezTo>
                <a:close/>
                <a:moveTo>
                  <a:pt x="18121" y="5674"/>
                </a:moveTo>
                <a:cubicBezTo>
                  <a:pt x="18196" y="5750"/>
                  <a:pt x="18247" y="5800"/>
                  <a:pt x="18272" y="5875"/>
                </a:cubicBezTo>
                <a:cubicBezTo>
                  <a:pt x="18196" y="5850"/>
                  <a:pt x="18121" y="5850"/>
                  <a:pt x="18046" y="5825"/>
                </a:cubicBezTo>
                <a:cubicBezTo>
                  <a:pt x="18046" y="5700"/>
                  <a:pt x="18071" y="5674"/>
                  <a:pt x="18121" y="5674"/>
                </a:cubicBezTo>
                <a:close/>
                <a:moveTo>
                  <a:pt x="30001" y="5875"/>
                </a:moveTo>
                <a:cubicBezTo>
                  <a:pt x="30001" y="5900"/>
                  <a:pt x="30026" y="5925"/>
                  <a:pt x="30026" y="5950"/>
                </a:cubicBezTo>
                <a:cubicBezTo>
                  <a:pt x="29976" y="5950"/>
                  <a:pt x="29951" y="5925"/>
                  <a:pt x="29926" y="5875"/>
                </a:cubicBezTo>
                <a:close/>
                <a:moveTo>
                  <a:pt x="29049" y="6176"/>
                </a:moveTo>
                <a:lnTo>
                  <a:pt x="29049" y="6176"/>
                </a:lnTo>
                <a:cubicBezTo>
                  <a:pt x="29074" y="6201"/>
                  <a:pt x="29099" y="6201"/>
                  <a:pt x="29099" y="6226"/>
                </a:cubicBezTo>
                <a:cubicBezTo>
                  <a:pt x="29099" y="6226"/>
                  <a:pt x="29099" y="6226"/>
                  <a:pt x="29099" y="6251"/>
                </a:cubicBezTo>
                <a:cubicBezTo>
                  <a:pt x="29074" y="6226"/>
                  <a:pt x="29049" y="6201"/>
                  <a:pt x="29049" y="6176"/>
                </a:cubicBezTo>
                <a:close/>
                <a:moveTo>
                  <a:pt x="21029" y="8131"/>
                </a:moveTo>
                <a:cubicBezTo>
                  <a:pt x="21079" y="8156"/>
                  <a:pt x="21104" y="8156"/>
                  <a:pt x="21129" y="8156"/>
                </a:cubicBezTo>
                <a:cubicBezTo>
                  <a:pt x="21129" y="8181"/>
                  <a:pt x="21104" y="8206"/>
                  <a:pt x="21079" y="8256"/>
                </a:cubicBezTo>
                <a:cubicBezTo>
                  <a:pt x="21054" y="8206"/>
                  <a:pt x="21054" y="8181"/>
                  <a:pt x="21029" y="8131"/>
                </a:cubicBezTo>
                <a:close/>
                <a:moveTo>
                  <a:pt x="30828" y="9735"/>
                </a:moveTo>
                <a:cubicBezTo>
                  <a:pt x="30803" y="9760"/>
                  <a:pt x="30778" y="9760"/>
                  <a:pt x="30753" y="9760"/>
                </a:cubicBezTo>
                <a:cubicBezTo>
                  <a:pt x="30778" y="9735"/>
                  <a:pt x="30803" y="9735"/>
                  <a:pt x="30803" y="9735"/>
                </a:cubicBezTo>
                <a:close/>
                <a:moveTo>
                  <a:pt x="9725" y="10336"/>
                </a:moveTo>
                <a:cubicBezTo>
                  <a:pt x="9750" y="10336"/>
                  <a:pt x="9775" y="10336"/>
                  <a:pt x="9800" y="10361"/>
                </a:cubicBezTo>
                <a:cubicBezTo>
                  <a:pt x="9826" y="10386"/>
                  <a:pt x="9826" y="10436"/>
                  <a:pt x="9851" y="10487"/>
                </a:cubicBezTo>
                <a:cubicBezTo>
                  <a:pt x="9800" y="10411"/>
                  <a:pt x="9750" y="10361"/>
                  <a:pt x="9725" y="10336"/>
                </a:cubicBezTo>
                <a:close/>
                <a:moveTo>
                  <a:pt x="11480" y="11138"/>
                </a:moveTo>
                <a:cubicBezTo>
                  <a:pt x="11505" y="11138"/>
                  <a:pt x="11505" y="11138"/>
                  <a:pt x="11530" y="11163"/>
                </a:cubicBezTo>
                <a:lnTo>
                  <a:pt x="11480" y="11163"/>
                </a:lnTo>
                <a:cubicBezTo>
                  <a:pt x="11480" y="11163"/>
                  <a:pt x="11480" y="11138"/>
                  <a:pt x="11480" y="11138"/>
                </a:cubicBezTo>
                <a:close/>
                <a:moveTo>
                  <a:pt x="36517" y="11539"/>
                </a:moveTo>
                <a:cubicBezTo>
                  <a:pt x="36517" y="11539"/>
                  <a:pt x="36518" y="11539"/>
                  <a:pt x="36542" y="11564"/>
                </a:cubicBezTo>
                <a:cubicBezTo>
                  <a:pt x="36517" y="11564"/>
                  <a:pt x="36517" y="11539"/>
                  <a:pt x="36517" y="11539"/>
                </a:cubicBezTo>
                <a:close/>
                <a:moveTo>
                  <a:pt x="24938" y="12166"/>
                </a:moveTo>
                <a:cubicBezTo>
                  <a:pt x="24913" y="12191"/>
                  <a:pt x="24913" y="12191"/>
                  <a:pt x="24913" y="12191"/>
                </a:cubicBezTo>
                <a:lnTo>
                  <a:pt x="24888" y="12191"/>
                </a:lnTo>
                <a:cubicBezTo>
                  <a:pt x="24913" y="12191"/>
                  <a:pt x="24913" y="12191"/>
                  <a:pt x="24938" y="12166"/>
                </a:cubicBezTo>
                <a:close/>
                <a:moveTo>
                  <a:pt x="19876" y="15048"/>
                </a:moveTo>
                <a:cubicBezTo>
                  <a:pt x="19876" y="15073"/>
                  <a:pt x="19851" y="15073"/>
                  <a:pt x="19851" y="15073"/>
                </a:cubicBezTo>
                <a:cubicBezTo>
                  <a:pt x="19851" y="15073"/>
                  <a:pt x="19851" y="15048"/>
                  <a:pt x="19851" y="15048"/>
                </a:cubicBezTo>
                <a:close/>
                <a:moveTo>
                  <a:pt x="12277" y="0"/>
                </a:moveTo>
                <a:cubicBezTo>
                  <a:pt x="11410" y="0"/>
                  <a:pt x="10543" y="13"/>
                  <a:pt x="9675" y="35"/>
                </a:cubicBezTo>
                <a:cubicBezTo>
                  <a:pt x="7670" y="60"/>
                  <a:pt x="5665" y="60"/>
                  <a:pt x="3635" y="85"/>
                </a:cubicBezTo>
                <a:cubicBezTo>
                  <a:pt x="3610" y="111"/>
                  <a:pt x="3585" y="161"/>
                  <a:pt x="3610" y="186"/>
                </a:cubicBezTo>
                <a:lnTo>
                  <a:pt x="3585" y="186"/>
                </a:lnTo>
                <a:cubicBezTo>
                  <a:pt x="3475" y="144"/>
                  <a:pt x="3364" y="126"/>
                  <a:pt x="3250" y="126"/>
                </a:cubicBezTo>
                <a:cubicBezTo>
                  <a:pt x="3156" y="126"/>
                  <a:pt x="3060" y="138"/>
                  <a:pt x="2958" y="161"/>
                </a:cubicBezTo>
                <a:cubicBezTo>
                  <a:pt x="2733" y="186"/>
                  <a:pt x="2507" y="211"/>
                  <a:pt x="2282" y="236"/>
                </a:cubicBezTo>
                <a:cubicBezTo>
                  <a:pt x="2006" y="286"/>
                  <a:pt x="2081" y="436"/>
                  <a:pt x="2181" y="587"/>
                </a:cubicBezTo>
                <a:cubicBezTo>
                  <a:pt x="2317" y="697"/>
                  <a:pt x="2468" y="724"/>
                  <a:pt x="2622" y="724"/>
                </a:cubicBezTo>
                <a:cubicBezTo>
                  <a:pt x="2768" y="724"/>
                  <a:pt x="2917" y="700"/>
                  <a:pt x="3061" y="700"/>
                </a:cubicBezTo>
                <a:cubicBezTo>
                  <a:pt x="3212" y="700"/>
                  <a:pt x="3357" y="727"/>
                  <a:pt x="3485" y="837"/>
                </a:cubicBezTo>
                <a:cubicBezTo>
                  <a:pt x="2908" y="1113"/>
                  <a:pt x="2206" y="1063"/>
                  <a:pt x="1680" y="1489"/>
                </a:cubicBezTo>
                <a:lnTo>
                  <a:pt x="1429" y="1664"/>
                </a:lnTo>
                <a:cubicBezTo>
                  <a:pt x="1279" y="1689"/>
                  <a:pt x="1229" y="1790"/>
                  <a:pt x="1154" y="1915"/>
                </a:cubicBezTo>
                <a:cubicBezTo>
                  <a:pt x="703" y="2717"/>
                  <a:pt x="653" y="3569"/>
                  <a:pt x="627" y="4471"/>
                </a:cubicBezTo>
                <a:cubicBezTo>
                  <a:pt x="477" y="5098"/>
                  <a:pt x="678" y="5750"/>
                  <a:pt x="502" y="6376"/>
                </a:cubicBezTo>
                <a:cubicBezTo>
                  <a:pt x="1" y="6652"/>
                  <a:pt x="226" y="7153"/>
                  <a:pt x="101" y="7554"/>
                </a:cubicBezTo>
                <a:cubicBezTo>
                  <a:pt x="26" y="8206"/>
                  <a:pt x="26" y="8832"/>
                  <a:pt x="101" y="9484"/>
                </a:cubicBezTo>
                <a:cubicBezTo>
                  <a:pt x="126" y="9609"/>
                  <a:pt x="126" y="9735"/>
                  <a:pt x="126" y="9835"/>
                </a:cubicBezTo>
                <a:cubicBezTo>
                  <a:pt x="252" y="10060"/>
                  <a:pt x="126" y="10311"/>
                  <a:pt x="226" y="10512"/>
                </a:cubicBezTo>
                <a:cubicBezTo>
                  <a:pt x="352" y="10988"/>
                  <a:pt x="252" y="11539"/>
                  <a:pt x="653" y="11940"/>
                </a:cubicBezTo>
                <a:cubicBezTo>
                  <a:pt x="742" y="12126"/>
                  <a:pt x="820" y="12191"/>
                  <a:pt x="894" y="12191"/>
                </a:cubicBezTo>
                <a:cubicBezTo>
                  <a:pt x="1060" y="12191"/>
                  <a:pt x="1204" y="11863"/>
                  <a:pt x="1400" y="11863"/>
                </a:cubicBezTo>
                <a:cubicBezTo>
                  <a:pt x="1410" y="11863"/>
                  <a:pt x="1420" y="11863"/>
                  <a:pt x="1429" y="11865"/>
                </a:cubicBezTo>
                <a:cubicBezTo>
                  <a:pt x="1329" y="12091"/>
                  <a:pt x="1605" y="12241"/>
                  <a:pt x="1555" y="12441"/>
                </a:cubicBezTo>
                <a:cubicBezTo>
                  <a:pt x="1028" y="12767"/>
                  <a:pt x="1154" y="13093"/>
                  <a:pt x="1530" y="13394"/>
                </a:cubicBezTo>
                <a:cubicBezTo>
                  <a:pt x="1805" y="13619"/>
                  <a:pt x="2106" y="13720"/>
                  <a:pt x="2457" y="13770"/>
                </a:cubicBezTo>
                <a:cubicBezTo>
                  <a:pt x="2582" y="13820"/>
                  <a:pt x="2683" y="13895"/>
                  <a:pt x="2733" y="14020"/>
                </a:cubicBezTo>
                <a:cubicBezTo>
                  <a:pt x="2658" y="14271"/>
                  <a:pt x="2783" y="14421"/>
                  <a:pt x="3209" y="14647"/>
                </a:cubicBezTo>
                <a:cubicBezTo>
                  <a:pt x="3309" y="14797"/>
                  <a:pt x="3460" y="14747"/>
                  <a:pt x="3610" y="14772"/>
                </a:cubicBezTo>
                <a:cubicBezTo>
                  <a:pt x="3720" y="14838"/>
                  <a:pt x="3835" y="14851"/>
                  <a:pt x="3951" y="14851"/>
                </a:cubicBezTo>
                <a:cubicBezTo>
                  <a:pt x="4024" y="14851"/>
                  <a:pt x="4098" y="14846"/>
                  <a:pt x="4170" y="14846"/>
                </a:cubicBezTo>
                <a:cubicBezTo>
                  <a:pt x="4244" y="14846"/>
                  <a:pt x="4316" y="14851"/>
                  <a:pt x="4387" y="14872"/>
                </a:cubicBezTo>
                <a:lnTo>
                  <a:pt x="4412" y="14872"/>
                </a:lnTo>
                <a:cubicBezTo>
                  <a:pt x="4512" y="14898"/>
                  <a:pt x="4587" y="14898"/>
                  <a:pt x="4688" y="14898"/>
                </a:cubicBezTo>
                <a:lnTo>
                  <a:pt x="5214" y="14898"/>
                </a:lnTo>
                <a:cubicBezTo>
                  <a:pt x="5414" y="14898"/>
                  <a:pt x="5615" y="14923"/>
                  <a:pt x="5790" y="14923"/>
                </a:cubicBezTo>
                <a:cubicBezTo>
                  <a:pt x="5790" y="14948"/>
                  <a:pt x="5790" y="14998"/>
                  <a:pt x="5815" y="15023"/>
                </a:cubicBezTo>
                <a:cubicBezTo>
                  <a:pt x="5976" y="15036"/>
                  <a:pt x="6137" y="15041"/>
                  <a:pt x="6298" y="15041"/>
                </a:cubicBezTo>
                <a:cubicBezTo>
                  <a:pt x="6660" y="15041"/>
                  <a:pt x="7022" y="15017"/>
                  <a:pt x="7382" y="15017"/>
                </a:cubicBezTo>
                <a:cubicBezTo>
                  <a:pt x="7757" y="15017"/>
                  <a:pt x="8129" y="15043"/>
                  <a:pt x="8497" y="15148"/>
                </a:cubicBezTo>
                <a:cubicBezTo>
                  <a:pt x="8447" y="15599"/>
                  <a:pt x="8623" y="15750"/>
                  <a:pt x="9299" y="15775"/>
                </a:cubicBezTo>
                <a:cubicBezTo>
                  <a:pt x="9500" y="15775"/>
                  <a:pt x="9725" y="15800"/>
                  <a:pt x="9926" y="15825"/>
                </a:cubicBezTo>
                <a:cubicBezTo>
                  <a:pt x="10016" y="15870"/>
                  <a:pt x="10115" y="15879"/>
                  <a:pt x="10213" y="15879"/>
                </a:cubicBezTo>
                <a:cubicBezTo>
                  <a:pt x="10278" y="15879"/>
                  <a:pt x="10342" y="15875"/>
                  <a:pt x="10402" y="15875"/>
                </a:cubicBezTo>
                <a:cubicBezTo>
                  <a:pt x="10452" y="15850"/>
                  <a:pt x="10502" y="15850"/>
                  <a:pt x="10552" y="15850"/>
                </a:cubicBezTo>
                <a:cubicBezTo>
                  <a:pt x="10608" y="15868"/>
                  <a:pt x="10667" y="15873"/>
                  <a:pt x="10728" y="15873"/>
                </a:cubicBezTo>
                <a:cubicBezTo>
                  <a:pt x="10795" y="15873"/>
                  <a:pt x="10864" y="15868"/>
                  <a:pt x="10935" y="15868"/>
                </a:cubicBezTo>
                <a:cubicBezTo>
                  <a:pt x="10974" y="15868"/>
                  <a:pt x="11014" y="15869"/>
                  <a:pt x="11054" y="15875"/>
                </a:cubicBezTo>
                <a:cubicBezTo>
                  <a:pt x="11142" y="15879"/>
                  <a:pt x="11230" y="15880"/>
                  <a:pt x="11317" y="15880"/>
                </a:cubicBezTo>
                <a:cubicBezTo>
                  <a:pt x="11539" y="15880"/>
                  <a:pt x="11757" y="15871"/>
                  <a:pt x="11976" y="15871"/>
                </a:cubicBezTo>
                <a:cubicBezTo>
                  <a:pt x="12210" y="15871"/>
                  <a:pt x="12444" y="15882"/>
                  <a:pt x="12683" y="15925"/>
                </a:cubicBezTo>
                <a:cubicBezTo>
                  <a:pt x="12983" y="15925"/>
                  <a:pt x="13259" y="15950"/>
                  <a:pt x="13560" y="15950"/>
                </a:cubicBezTo>
                <a:cubicBezTo>
                  <a:pt x="14016" y="15994"/>
                  <a:pt x="14476" y="16004"/>
                  <a:pt x="14940" y="16004"/>
                </a:cubicBezTo>
                <a:cubicBezTo>
                  <a:pt x="15374" y="16004"/>
                  <a:pt x="15812" y="15995"/>
                  <a:pt x="16250" y="15995"/>
                </a:cubicBezTo>
                <a:cubicBezTo>
                  <a:pt x="16422" y="15995"/>
                  <a:pt x="16595" y="15996"/>
                  <a:pt x="16768" y="16000"/>
                </a:cubicBezTo>
                <a:cubicBezTo>
                  <a:pt x="16793" y="15975"/>
                  <a:pt x="16843" y="15950"/>
                  <a:pt x="16893" y="15925"/>
                </a:cubicBezTo>
                <a:lnTo>
                  <a:pt x="22457" y="15925"/>
                </a:lnTo>
                <a:cubicBezTo>
                  <a:pt x="22482" y="15900"/>
                  <a:pt x="22532" y="15875"/>
                  <a:pt x="22557" y="15875"/>
                </a:cubicBezTo>
                <a:cubicBezTo>
                  <a:pt x="22557" y="15900"/>
                  <a:pt x="22557" y="15950"/>
                  <a:pt x="22557" y="16000"/>
                </a:cubicBezTo>
                <a:lnTo>
                  <a:pt x="22683" y="16000"/>
                </a:lnTo>
                <a:cubicBezTo>
                  <a:pt x="22764" y="15997"/>
                  <a:pt x="22846" y="15996"/>
                  <a:pt x="22928" y="15996"/>
                </a:cubicBezTo>
                <a:cubicBezTo>
                  <a:pt x="23251" y="15996"/>
                  <a:pt x="23579" y="16015"/>
                  <a:pt x="23910" y="16015"/>
                </a:cubicBezTo>
                <a:cubicBezTo>
                  <a:pt x="24193" y="16015"/>
                  <a:pt x="24478" y="16001"/>
                  <a:pt x="24763" y="15950"/>
                </a:cubicBezTo>
                <a:lnTo>
                  <a:pt x="25765" y="15925"/>
                </a:lnTo>
                <a:cubicBezTo>
                  <a:pt x="25840" y="15879"/>
                  <a:pt x="25925" y="15870"/>
                  <a:pt x="26013" y="15870"/>
                </a:cubicBezTo>
                <a:cubicBezTo>
                  <a:pt x="26063" y="15870"/>
                  <a:pt x="26114" y="15873"/>
                  <a:pt x="26164" y="15873"/>
                </a:cubicBezTo>
                <a:cubicBezTo>
                  <a:pt x="26263" y="15873"/>
                  <a:pt x="26359" y="15862"/>
                  <a:pt x="26442" y="15800"/>
                </a:cubicBezTo>
                <a:cubicBezTo>
                  <a:pt x="26442" y="15800"/>
                  <a:pt x="26442" y="15775"/>
                  <a:pt x="26442" y="15775"/>
                </a:cubicBezTo>
                <a:cubicBezTo>
                  <a:pt x="26492" y="15800"/>
                  <a:pt x="26542" y="15825"/>
                  <a:pt x="26593" y="15875"/>
                </a:cubicBezTo>
                <a:cubicBezTo>
                  <a:pt x="26653" y="15871"/>
                  <a:pt x="26713" y="15870"/>
                  <a:pt x="26773" y="15870"/>
                </a:cubicBezTo>
                <a:cubicBezTo>
                  <a:pt x="26927" y="15870"/>
                  <a:pt x="27080" y="15879"/>
                  <a:pt x="27236" y="15879"/>
                </a:cubicBezTo>
                <a:cubicBezTo>
                  <a:pt x="27403" y="15879"/>
                  <a:pt x="27572" y="15868"/>
                  <a:pt x="27745" y="15825"/>
                </a:cubicBezTo>
                <a:cubicBezTo>
                  <a:pt x="27846" y="15825"/>
                  <a:pt x="27971" y="15800"/>
                  <a:pt x="28096" y="15800"/>
                </a:cubicBezTo>
                <a:cubicBezTo>
                  <a:pt x="28244" y="15748"/>
                  <a:pt x="28394" y="15735"/>
                  <a:pt x="28545" y="15735"/>
                </a:cubicBezTo>
                <a:cubicBezTo>
                  <a:pt x="28698" y="15735"/>
                  <a:pt x="28851" y="15748"/>
                  <a:pt x="29003" y="15748"/>
                </a:cubicBezTo>
                <a:cubicBezTo>
                  <a:pt x="29137" y="15748"/>
                  <a:pt x="29269" y="15738"/>
                  <a:pt x="29400" y="15700"/>
                </a:cubicBezTo>
                <a:lnTo>
                  <a:pt x="29650" y="15674"/>
                </a:lnTo>
                <a:cubicBezTo>
                  <a:pt x="29771" y="15623"/>
                  <a:pt x="29896" y="15609"/>
                  <a:pt x="30020" y="15609"/>
                </a:cubicBezTo>
                <a:cubicBezTo>
                  <a:pt x="30145" y="15609"/>
                  <a:pt x="30270" y="15623"/>
                  <a:pt x="30392" y="15623"/>
                </a:cubicBezTo>
                <a:cubicBezTo>
                  <a:pt x="30499" y="15623"/>
                  <a:pt x="30603" y="15613"/>
                  <a:pt x="30703" y="15574"/>
                </a:cubicBezTo>
                <a:cubicBezTo>
                  <a:pt x="30778" y="15549"/>
                  <a:pt x="30853" y="15549"/>
                  <a:pt x="30928" y="15549"/>
                </a:cubicBezTo>
                <a:cubicBezTo>
                  <a:pt x="31019" y="15495"/>
                  <a:pt x="31116" y="15483"/>
                  <a:pt x="31215" y="15483"/>
                </a:cubicBezTo>
                <a:cubicBezTo>
                  <a:pt x="31291" y="15483"/>
                  <a:pt x="31368" y="15490"/>
                  <a:pt x="31444" y="15490"/>
                </a:cubicBezTo>
                <a:cubicBezTo>
                  <a:pt x="31543" y="15490"/>
                  <a:pt x="31640" y="15478"/>
                  <a:pt x="31730" y="15424"/>
                </a:cubicBezTo>
                <a:lnTo>
                  <a:pt x="31781" y="15399"/>
                </a:lnTo>
                <a:lnTo>
                  <a:pt x="31856" y="15424"/>
                </a:lnTo>
                <a:cubicBezTo>
                  <a:pt x="31881" y="15399"/>
                  <a:pt x="31906" y="15374"/>
                  <a:pt x="31906" y="15349"/>
                </a:cubicBezTo>
                <a:lnTo>
                  <a:pt x="31956" y="15349"/>
                </a:lnTo>
                <a:cubicBezTo>
                  <a:pt x="32044" y="15349"/>
                  <a:pt x="32138" y="15361"/>
                  <a:pt x="32232" y="15361"/>
                </a:cubicBezTo>
                <a:cubicBezTo>
                  <a:pt x="32326" y="15361"/>
                  <a:pt x="32420" y="15349"/>
                  <a:pt x="32507" y="15299"/>
                </a:cubicBezTo>
                <a:cubicBezTo>
                  <a:pt x="34938" y="15023"/>
                  <a:pt x="37244" y="14296"/>
                  <a:pt x="39600" y="13720"/>
                </a:cubicBezTo>
                <a:cubicBezTo>
                  <a:pt x="40703" y="13544"/>
                  <a:pt x="41756" y="13193"/>
                  <a:pt x="42858" y="12993"/>
                </a:cubicBezTo>
                <a:cubicBezTo>
                  <a:pt x="43811" y="12792"/>
                  <a:pt x="44788" y="12617"/>
                  <a:pt x="45690" y="12216"/>
                </a:cubicBezTo>
                <a:cubicBezTo>
                  <a:pt x="46492" y="12166"/>
                  <a:pt x="47219" y="11865"/>
                  <a:pt x="47971" y="11589"/>
                </a:cubicBezTo>
                <a:cubicBezTo>
                  <a:pt x="48247" y="11489"/>
                  <a:pt x="48648" y="11439"/>
                  <a:pt x="48773" y="11038"/>
                </a:cubicBezTo>
                <a:lnTo>
                  <a:pt x="48873" y="11038"/>
                </a:lnTo>
                <a:cubicBezTo>
                  <a:pt x="49099" y="10712"/>
                  <a:pt x="48873" y="10562"/>
                  <a:pt x="48648" y="10386"/>
                </a:cubicBezTo>
                <a:cubicBezTo>
                  <a:pt x="48548" y="10336"/>
                  <a:pt x="48472" y="10286"/>
                  <a:pt x="48397" y="10236"/>
                </a:cubicBezTo>
                <a:cubicBezTo>
                  <a:pt x="48522" y="10010"/>
                  <a:pt x="48773" y="9785"/>
                  <a:pt x="48497" y="9509"/>
                </a:cubicBezTo>
                <a:cubicBezTo>
                  <a:pt x="48548" y="9409"/>
                  <a:pt x="48598" y="9334"/>
                  <a:pt x="48648" y="9258"/>
                </a:cubicBezTo>
                <a:cubicBezTo>
                  <a:pt x="48823" y="9233"/>
                  <a:pt x="48974" y="9208"/>
                  <a:pt x="49149" y="9208"/>
                </a:cubicBezTo>
                <a:cubicBezTo>
                  <a:pt x="49450" y="9208"/>
                  <a:pt x="49751" y="9208"/>
                  <a:pt x="50026" y="9233"/>
                </a:cubicBezTo>
                <a:cubicBezTo>
                  <a:pt x="50130" y="9171"/>
                  <a:pt x="50243" y="9160"/>
                  <a:pt x="50357" y="9160"/>
                </a:cubicBezTo>
                <a:cubicBezTo>
                  <a:pt x="50416" y="9160"/>
                  <a:pt x="50475" y="9163"/>
                  <a:pt x="50533" y="9163"/>
                </a:cubicBezTo>
                <a:cubicBezTo>
                  <a:pt x="50635" y="9163"/>
                  <a:pt x="50735" y="9155"/>
                  <a:pt x="50828" y="9108"/>
                </a:cubicBezTo>
                <a:cubicBezTo>
                  <a:pt x="51129" y="8857"/>
                  <a:pt x="51179" y="8682"/>
                  <a:pt x="50753" y="8456"/>
                </a:cubicBezTo>
                <a:cubicBezTo>
                  <a:pt x="50152" y="8131"/>
                  <a:pt x="49525" y="8256"/>
                  <a:pt x="48898" y="8181"/>
                </a:cubicBezTo>
                <a:cubicBezTo>
                  <a:pt x="48725" y="8137"/>
                  <a:pt x="48551" y="8127"/>
                  <a:pt x="48379" y="8127"/>
                </a:cubicBezTo>
                <a:cubicBezTo>
                  <a:pt x="48218" y="8127"/>
                  <a:pt x="48059" y="8136"/>
                  <a:pt x="47903" y="8136"/>
                </a:cubicBezTo>
                <a:cubicBezTo>
                  <a:pt x="47842" y="8136"/>
                  <a:pt x="47781" y="8135"/>
                  <a:pt x="47720" y="8131"/>
                </a:cubicBezTo>
                <a:lnTo>
                  <a:pt x="47645" y="8131"/>
                </a:lnTo>
                <a:cubicBezTo>
                  <a:pt x="47645" y="8106"/>
                  <a:pt x="47620" y="8080"/>
                  <a:pt x="47595" y="8080"/>
                </a:cubicBezTo>
                <a:cubicBezTo>
                  <a:pt x="47457" y="8067"/>
                  <a:pt x="47318" y="8062"/>
                  <a:pt x="47180" y="8062"/>
                </a:cubicBezTo>
                <a:cubicBezTo>
                  <a:pt x="46868" y="8062"/>
                  <a:pt x="46556" y="8086"/>
                  <a:pt x="46247" y="8086"/>
                </a:cubicBezTo>
                <a:cubicBezTo>
                  <a:pt x="45925" y="8086"/>
                  <a:pt x="45605" y="8060"/>
                  <a:pt x="45289" y="7955"/>
                </a:cubicBezTo>
                <a:cubicBezTo>
                  <a:pt x="45791" y="7579"/>
                  <a:pt x="45490" y="7354"/>
                  <a:pt x="45164" y="7153"/>
                </a:cubicBezTo>
                <a:cubicBezTo>
                  <a:pt x="44871" y="7110"/>
                  <a:pt x="44573" y="7099"/>
                  <a:pt x="44275" y="7099"/>
                </a:cubicBezTo>
                <a:cubicBezTo>
                  <a:pt x="43995" y="7099"/>
                  <a:pt x="43714" y="7108"/>
                  <a:pt x="43436" y="7108"/>
                </a:cubicBezTo>
                <a:cubicBezTo>
                  <a:pt x="43327" y="7108"/>
                  <a:pt x="43217" y="7107"/>
                  <a:pt x="43109" y="7103"/>
                </a:cubicBezTo>
                <a:cubicBezTo>
                  <a:pt x="43034" y="7128"/>
                  <a:pt x="42984" y="7128"/>
                  <a:pt x="42959" y="7178"/>
                </a:cubicBezTo>
                <a:cubicBezTo>
                  <a:pt x="42943" y="7147"/>
                  <a:pt x="42918" y="7126"/>
                  <a:pt x="42889" y="7126"/>
                </a:cubicBezTo>
                <a:cubicBezTo>
                  <a:pt x="42872" y="7126"/>
                  <a:pt x="42852" y="7134"/>
                  <a:pt x="42833" y="7153"/>
                </a:cubicBezTo>
                <a:cubicBezTo>
                  <a:pt x="42558" y="7153"/>
                  <a:pt x="42257" y="7153"/>
                  <a:pt x="41956" y="7178"/>
                </a:cubicBezTo>
                <a:cubicBezTo>
                  <a:pt x="41766" y="7226"/>
                  <a:pt x="41568" y="7237"/>
                  <a:pt x="41369" y="7237"/>
                </a:cubicBezTo>
                <a:cubicBezTo>
                  <a:pt x="41184" y="7237"/>
                  <a:pt x="40998" y="7227"/>
                  <a:pt x="40815" y="7227"/>
                </a:cubicBezTo>
                <a:cubicBezTo>
                  <a:pt x="40675" y="7227"/>
                  <a:pt x="40537" y="7233"/>
                  <a:pt x="40402" y="7253"/>
                </a:cubicBezTo>
                <a:cubicBezTo>
                  <a:pt x="40402" y="7278"/>
                  <a:pt x="40377" y="7278"/>
                  <a:pt x="40377" y="7304"/>
                </a:cubicBezTo>
                <a:cubicBezTo>
                  <a:pt x="39926" y="7278"/>
                  <a:pt x="39450" y="7278"/>
                  <a:pt x="38999" y="7278"/>
                </a:cubicBezTo>
                <a:cubicBezTo>
                  <a:pt x="38974" y="7253"/>
                  <a:pt x="38948" y="7203"/>
                  <a:pt x="38948" y="7178"/>
                </a:cubicBezTo>
                <a:cubicBezTo>
                  <a:pt x="38898" y="7178"/>
                  <a:pt x="38848" y="7184"/>
                  <a:pt x="38801" y="7184"/>
                </a:cubicBezTo>
                <a:cubicBezTo>
                  <a:pt x="38706" y="7184"/>
                  <a:pt x="38623" y="7162"/>
                  <a:pt x="38573" y="7028"/>
                </a:cubicBezTo>
                <a:cubicBezTo>
                  <a:pt x="38798" y="6953"/>
                  <a:pt x="39024" y="6877"/>
                  <a:pt x="39224" y="6777"/>
                </a:cubicBezTo>
                <a:cubicBezTo>
                  <a:pt x="39525" y="6577"/>
                  <a:pt x="39650" y="6351"/>
                  <a:pt x="39475" y="6000"/>
                </a:cubicBezTo>
                <a:cubicBezTo>
                  <a:pt x="39349" y="5950"/>
                  <a:pt x="39349" y="5850"/>
                  <a:pt x="39349" y="5750"/>
                </a:cubicBezTo>
                <a:cubicBezTo>
                  <a:pt x="39450" y="5624"/>
                  <a:pt x="39550" y="5499"/>
                  <a:pt x="39625" y="5349"/>
                </a:cubicBezTo>
                <a:cubicBezTo>
                  <a:pt x="39675" y="5324"/>
                  <a:pt x="39725" y="5299"/>
                  <a:pt x="39750" y="5248"/>
                </a:cubicBezTo>
                <a:cubicBezTo>
                  <a:pt x="39813" y="5273"/>
                  <a:pt x="39876" y="5292"/>
                  <a:pt x="39938" y="5292"/>
                </a:cubicBezTo>
                <a:cubicBezTo>
                  <a:pt x="40001" y="5292"/>
                  <a:pt x="40064" y="5273"/>
                  <a:pt x="40126" y="5223"/>
                </a:cubicBezTo>
                <a:cubicBezTo>
                  <a:pt x="40151" y="5198"/>
                  <a:pt x="40151" y="5198"/>
                  <a:pt x="40151" y="5173"/>
                </a:cubicBezTo>
                <a:cubicBezTo>
                  <a:pt x="40202" y="5223"/>
                  <a:pt x="40227" y="5248"/>
                  <a:pt x="40277" y="5299"/>
                </a:cubicBezTo>
                <a:cubicBezTo>
                  <a:pt x="40357" y="5294"/>
                  <a:pt x="40438" y="5293"/>
                  <a:pt x="40520" y="5293"/>
                </a:cubicBezTo>
                <a:cubicBezTo>
                  <a:pt x="40726" y="5293"/>
                  <a:pt x="40936" y="5302"/>
                  <a:pt x="41144" y="5302"/>
                </a:cubicBezTo>
                <a:cubicBezTo>
                  <a:pt x="41367" y="5302"/>
                  <a:pt x="41589" y="5292"/>
                  <a:pt x="41806" y="5248"/>
                </a:cubicBezTo>
                <a:cubicBezTo>
                  <a:pt x="41906" y="5223"/>
                  <a:pt x="42031" y="5223"/>
                  <a:pt x="42157" y="5223"/>
                </a:cubicBezTo>
                <a:cubicBezTo>
                  <a:pt x="42238" y="5172"/>
                  <a:pt x="42329" y="5163"/>
                  <a:pt x="42422" y="5163"/>
                </a:cubicBezTo>
                <a:cubicBezTo>
                  <a:pt x="42476" y="5163"/>
                  <a:pt x="42531" y="5166"/>
                  <a:pt x="42586" y="5166"/>
                </a:cubicBezTo>
                <a:cubicBezTo>
                  <a:pt x="42669" y="5166"/>
                  <a:pt x="42753" y="5159"/>
                  <a:pt x="42833" y="5123"/>
                </a:cubicBezTo>
                <a:cubicBezTo>
                  <a:pt x="43309" y="4948"/>
                  <a:pt x="43811" y="4772"/>
                  <a:pt x="44312" y="4597"/>
                </a:cubicBezTo>
                <a:cubicBezTo>
                  <a:pt x="44125" y="4352"/>
                  <a:pt x="43905" y="4322"/>
                  <a:pt x="43685" y="4322"/>
                </a:cubicBezTo>
                <a:cubicBezTo>
                  <a:pt x="43614" y="4322"/>
                  <a:pt x="43543" y="4325"/>
                  <a:pt x="43473" y="4325"/>
                </a:cubicBezTo>
                <a:cubicBezTo>
                  <a:pt x="43383" y="4325"/>
                  <a:pt x="43294" y="4320"/>
                  <a:pt x="43209" y="4296"/>
                </a:cubicBezTo>
                <a:cubicBezTo>
                  <a:pt x="42950" y="4263"/>
                  <a:pt x="42687" y="4252"/>
                  <a:pt x="42422" y="4252"/>
                </a:cubicBezTo>
                <a:cubicBezTo>
                  <a:pt x="41991" y="4252"/>
                  <a:pt x="41556" y="4280"/>
                  <a:pt x="41125" y="4280"/>
                </a:cubicBezTo>
                <a:cubicBezTo>
                  <a:pt x="40823" y="4280"/>
                  <a:pt x="40522" y="4266"/>
                  <a:pt x="40227" y="4221"/>
                </a:cubicBezTo>
                <a:cubicBezTo>
                  <a:pt x="40151" y="4196"/>
                  <a:pt x="40076" y="4196"/>
                  <a:pt x="40001" y="4196"/>
                </a:cubicBezTo>
                <a:cubicBezTo>
                  <a:pt x="39910" y="4139"/>
                  <a:pt x="39819" y="4123"/>
                  <a:pt x="39728" y="4123"/>
                </a:cubicBezTo>
                <a:cubicBezTo>
                  <a:pt x="39618" y="4123"/>
                  <a:pt x="39509" y="4146"/>
                  <a:pt x="39400" y="4146"/>
                </a:cubicBezTo>
                <a:cubicBezTo>
                  <a:pt x="39375" y="4146"/>
                  <a:pt x="39375" y="4171"/>
                  <a:pt x="39349" y="4196"/>
                </a:cubicBezTo>
                <a:cubicBezTo>
                  <a:pt x="39324" y="4121"/>
                  <a:pt x="39249" y="4121"/>
                  <a:pt x="39199" y="4070"/>
                </a:cubicBezTo>
                <a:cubicBezTo>
                  <a:pt x="39191" y="4079"/>
                  <a:pt x="39180" y="4082"/>
                  <a:pt x="39168" y="4082"/>
                </a:cubicBezTo>
                <a:cubicBezTo>
                  <a:pt x="39143" y="4082"/>
                  <a:pt x="39116" y="4070"/>
                  <a:pt x="39099" y="4070"/>
                </a:cubicBezTo>
                <a:cubicBezTo>
                  <a:pt x="39026" y="4016"/>
                  <a:pt x="38947" y="4004"/>
                  <a:pt x="38867" y="4004"/>
                </a:cubicBezTo>
                <a:cubicBezTo>
                  <a:pt x="38805" y="4004"/>
                  <a:pt x="38741" y="4011"/>
                  <a:pt x="38679" y="4011"/>
                </a:cubicBezTo>
                <a:cubicBezTo>
                  <a:pt x="38599" y="4011"/>
                  <a:pt x="38520" y="3999"/>
                  <a:pt x="38447" y="3945"/>
                </a:cubicBezTo>
                <a:cubicBezTo>
                  <a:pt x="38372" y="3895"/>
                  <a:pt x="38297" y="3845"/>
                  <a:pt x="38197" y="3820"/>
                </a:cubicBezTo>
                <a:cubicBezTo>
                  <a:pt x="38247" y="3770"/>
                  <a:pt x="38272" y="3720"/>
                  <a:pt x="38322" y="3669"/>
                </a:cubicBezTo>
                <a:cubicBezTo>
                  <a:pt x="38372" y="3168"/>
                  <a:pt x="37921" y="3043"/>
                  <a:pt x="37670" y="2817"/>
                </a:cubicBezTo>
                <a:cubicBezTo>
                  <a:pt x="37370" y="2517"/>
                  <a:pt x="37019" y="2391"/>
                  <a:pt x="36643" y="2316"/>
                </a:cubicBezTo>
                <a:lnTo>
                  <a:pt x="36618" y="2316"/>
                </a:lnTo>
                <a:cubicBezTo>
                  <a:pt x="36618" y="2316"/>
                  <a:pt x="36618" y="2291"/>
                  <a:pt x="36618" y="2291"/>
                </a:cubicBezTo>
                <a:cubicBezTo>
                  <a:pt x="36417" y="2241"/>
                  <a:pt x="36217" y="2191"/>
                  <a:pt x="36016" y="2141"/>
                </a:cubicBezTo>
                <a:cubicBezTo>
                  <a:pt x="35991" y="2065"/>
                  <a:pt x="35916" y="2040"/>
                  <a:pt x="35841" y="2015"/>
                </a:cubicBezTo>
                <a:cubicBezTo>
                  <a:pt x="35825" y="2016"/>
                  <a:pt x="35810" y="2017"/>
                  <a:pt x="35794" y="2017"/>
                </a:cubicBezTo>
                <a:cubicBezTo>
                  <a:pt x="35395" y="2017"/>
                  <a:pt x="35071" y="1735"/>
                  <a:pt x="34677" y="1735"/>
                </a:cubicBezTo>
                <a:cubicBezTo>
                  <a:pt x="34647" y="1735"/>
                  <a:pt x="34618" y="1736"/>
                  <a:pt x="34588" y="1740"/>
                </a:cubicBezTo>
                <a:cubicBezTo>
                  <a:pt x="34437" y="1564"/>
                  <a:pt x="34187" y="1689"/>
                  <a:pt x="34036" y="1539"/>
                </a:cubicBezTo>
                <a:cubicBezTo>
                  <a:pt x="33977" y="1441"/>
                  <a:pt x="33895" y="1420"/>
                  <a:pt x="33806" y="1420"/>
                </a:cubicBezTo>
                <a:cubicBezTo>
                  <a:pt x="33739" y="1420"/>
                  <a:pt x="33669" y="1432"/>
                  <a:pt x="33602" y="1432"/>
                </a:cubicBezTo>
                <a:cubicBezTo>
                  <a:pt x="33531" y="1432"/>
                  <a:pt x="33464" y="1418"/>
                  <a:pt x="33410" y="1364"/>
                </a:cubicBezTo>
                <a:cubicBezTo>
                  <a:pt x="33337" y="1309"/>
                  <a:pt x="33258" y="1298"/>
                  <a:pt x="33177" y="1298"/>
                </a:cubicBezTo>
                <a:cubicBezTo>
                  <a:pt x="33115" y="1298"/>
                  <a:pt x="33052" y="1304"/>
                  <a:pt x="32990" y="1304"/>
                </a:cubicBezTo>
                <a:cubicBezTo>
                  <a:pt x="32909" y="1304"/>
                  <a:pt x="32830" y="1293"/>
                  <a:pt x="32758" y="1238"/>
                </a:cubicBezTo>
                <a:cubicBezTo>
                  <a:pt x="32708" y="1171"/>
                  <a:pt x="32635" y="1160"/>
                  <a:pt x="32556" y="1160"/>
                </a:cubicBezTo>
                <a:cubicBezTo>
                  <a:pt x="32516" y="1160"/>
                  <a:pt x="32474" y="1163"/>
                  <a:pt x="32432" y="1163"/>
                </a:cubicBezTo>
                <a:cubicBezTo>
                  <a:pt x="32407" y="1188"/>
                  <a:pt x="32357" y="1188"/>
                  <a:pt x="32332" y="1213"/>
                </a:cubicBezTo>
                <a:cubicBezTo>
                  <a:pt x="32232" y="1138"/>
                  <a:pt x="32106" y="1163"/>
                  <a:pt x="31981" y="1113"/>
                </a:cubicBezTo>
                <a:cubicBezTo>
                  <a:pt x="31968" y="1126"/>
                  <a:pt x="31950" y="1132"/>
                  <a:pt x="31928" y="1132"/>
                </a:cubicBezTo>
                <a:cubicBezTo>
                  <a:pt x="31906" y="1132"/>
                  <a:pt x="31881" y="1126"/>
                  <a:pt x="31856" y="1113"/>
                </a:cubicBezTo>
                <a:cubicBezTo>
                  <a:pt x="31758" y="1051"/>
                  <a:pt x="31650" y="1036"/>
                  <a:pt x="31539" y="1036"/>
                </a:cubicBezTo>
                <a:cubicBezTo>
                  <a:pt x="31437" y="1036"/>
                  <a:pt x="31333" y="1048"/>
                  <a:pt x="31229" y="1048"/>
                </a:cubicBezTo>
                <a:cubicBezTo>
                  <a:pt x="31127" y="1048"/>
                  <a:pt x="31025" y="1036"/>
                  <a:pt x="30928" y="988"/>
                </a:cubicBezTo>
                <a:cubicBezTo>
                  <a:pt x="30853" y="988"/>
                  <a:pt x="30778" y="963"/>
                  <a:pt x="30703" y="963"/>
                </a:cubicBezTo>
                <a:cubicBezTo>
                  <a:pt x="30575" y="916"/>
                  <a:pt x="30441" y="897"/>
                  <a:pt x="30305" y="897"/>
                </a:cubicBezTo>
                <a:cubicBezTo>
                  <a:pt x="30148" y="897"/>
                  <a:pt x="29987" y="922"/>
                  <a:pt x="29826" y="963"/>
                </a:cubicBezTo>
                <a:cubicBezTo>
                  <a:pt x="29826" y="913"/>
                  <a:pt x="29826" y="862"/>
                  <a:pt x="29750" y="862"/>
                </a:cubicBezTo>
                <a:cubicBezTo>
                  <a:pt x="29738" y="875"/>
                  <a:pt x="29725" y="881"/>
                  <a:pt x="29713" y="881"/>
                </a:cubicBezTo>
                <a:cubicBezTo>
                  <a:pt x="29700" y="881"/>
                  <a:pt x="29688" y="875"/>
                  <a:pt x="29675" y="862"/>
                </a:cubicBezTo>
                <a:cubicBezTo>
                  <a:pt x="29495" y="785"/>
                  <a:pt x="29307" y="767"/>
                  <a:pt x="29115" y="767"/>
                </a:cubicBezTo>
                <a:cubicBezTo>
                  <a:pt x="28938" y="767"/>
                  <a:pt x="28758" y="783"/>
                  <a:pt x="28581" y="783"/>
                </a:cubicBezTo>
                <a:cubicBezTo>
                  <a:pt x="28390" y="783"/>
                  <a:pt x="28201" y="764"/>
                  <a:pt x="28021" y="687"/>
                </a:cubicBezTo>
                <a:cubicBezTo>
                  <a:pt x="28046" y="662"/>
                  <a:pt x="28021" y="612"/>
                  <a:pt x="27996" y="587"/>
                </a:cubicBezTo>
                <a:lnTo>
                  <a:pt x="20076" y="587"/>
                </a:lnTo>
                <a:cubicBezTo>
                  <a:pt x="19958" y="587"/>
                  <a:pt x="19835" y="609"/>
                  <a:pt x="19716" y="609"/>
                </a:cubicBezTo>
                <a:cubicBezTo>
                  <a:pt x="19583" y="609"/>
                  <a:pt x="19456" y="581"/>
                  <a:pt x="19349" y="461"/>
                </a:cubicBezTo>
                <a:cubicBezTo>
                  <a:pt x="19335" y="232"/>
                  <a:pt x="19231" y="200"/>
                  <a:pt x="19106" y="200"/>
                </a:cubicBezTo>
                <a:cubicBezTo>
                  <a:pt x="19057" y="200"/>
                  <a:pt x="19004" y="205"/>
                  <a:pt x="18952" y="205"/>
                </a:cubicBezTo>
                <a:cubicBezTo>
                  <a:pt x="18907" y="205"/>
                  <a:pt x="18863" y="201"/>
                  <a:pt x="18823" y="186"/>
                </a:cubicBezTo>
                <a:cubicBezTo>
                  <a:pt x="18718" y="142"/>
                  <a:pt x="18610" y="132"/>
                  <a:pt x="18501" y="132"/>
                </a:cubicBezTo>
                <a:cubicBezTo>
                  <a:pt x="18407" y="132"/>
                  <a:pt x="18312" y="139"/>
                  <a:pt x="18218" y="139"/>
                </a:cubicBezTo>
                <a:cubicBezTo>
                  <a:pt x="18109" y="139"/>
                  <a:pt x="18001" y="129"/>
                  <a:pt x="17896" y="85"/>
                </a:cubicBezTo>
                <a:cubicBezTo>
                  <a:pt x="17094" y="60"/>
                  <a:pt x="16292" y="60"/>
                  <a:pt x="15465" y="60"/>
                </a:cubicBezTo>
                <a:cubicBezTo>
                  <a:pt x="14402" y="19"/>
                  <a:pt x="13340" y="0"/>
                  <a:pt x="12277"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7"/>
          <p:cNvSpPr/>
          <p:nvPr/>
        </p:nvSpPr>
        <p:spPr>
          <a:xfrm>
            <a:off x="1482650" y="3635975"/>
            <a:ext cx="1154042" cy="388336"/>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7"/>
          <p:cNvSpPr txBox="1"/>
          <p:nvPr/>
        </p:nvSpPr>
        <p:spPr>
          <a:xfrm>
            <a:off x="2856422" y="3175977"/>
            <a:ext cx="1893000" cy="32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Physical exam</a:t>
            </a:r>
            <a:r>
              <a:rPr b="1" lang="en-GB" sz="1200">
                <a:solidFill>
                  <a:srgbClr val="006D77"/>
                </a:solidFill>
                <a:latin typeface="Mada"/>
                <a:ea typeface="Mada"/>
                <a:cs typeface="Mada"/>
                <a:sym typeface="Mada"/>
              </a:rPr>
              <a:t> </a:t>
            </a:r>
            <a:endParaRPr b="1" sz="1200">
              <a:solidFill>
                <a:srgbClr val="006D77"/>
              </a:solidFill>
              <a:latin typeface="Mada"/>
              <a:ea typeface="Mada"/>
              <a:cs typeface="Mada"/>
              <a:sym typeface="Mada"/>
            </a:endParaRPr>
          </a:p>
        </p:txBody>
      </p:sp>
      <p:sp>
        <p:nvSpPr>
          <p:cNvPr id="555" name="Google Shape;555;p27"/>
          <p:cNvSpPr txBox="1"/>
          <p:nvPr/>
        </p:nvSpPr>
        <p:spPr>
          <a:xfrm>
            <a:off x="1255875" y="3667835"/>
            <a:ext cx="1471200" cy="32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History</a:t>
            </a:r>
            <a:endParaRPr b="1" sz="1200">
              <a:solidFill>
                <a:srgbClr val="006D77"/>
              </a:solidFill>
              <a:latin typeface="Mada"/>
              <a:ea typeface="Mada"/>
              <a:cs typeface="Mada"/>
              <a:sym typeface="Mada"/>
            </a:endParaRPr>
          </a:p>
        </p:txBody>
      </p:sp>
      <p:sp>
        <p:nvSpPr>
          <p:cNvPr id="556" name="Google Shape;556;p27"/>
          <p:cNvSpPr/>
          <p:nvPr/>
        </p:nvSpPr>
        <p:spPr>
          <a:xfrm>
            <a:off x="3449082" y="2343150"/>
            <a:ext cx="796985" cy="644563"/>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7"/>
          <p:cNvSpPr/>
          <p:nvPr/>
        </p:nvSpPr>
        <p:spPr>
          <a:xfrm>
            <a:off x="5301510" y="2815524"/>
            <a:ext cx="796985" cy="644563"/>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7"/>
          <p:cNvSpPr/>
          <p:nvPr/>
        </p:nvSpPr>
        <p:spPr>
          <a:xfrm flipH="1">
            <a:off x="5067939" y="3635975"/>
            <a:ext cx="1154042" cy="388336"/>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7"/>
          <p:cNvSpPr/>
          <p:nvPr/>
        </p:nvSpPr>
        <p:spPr>
          <a:xfrm>
            <a:off x="1616446" y="2815524"/>
            <a:ext cx="796985" cy="644563"/>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7"/>
          <p:cNvSpPr txBox="1"/>
          <p:nvPr/>
        </p:nvSpPr>
        <p:spPr>
          <a:xfrm>
            <a:off x="4967773" y="3648354"/>
            <a:ext cx="1471200" cy="32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Investigations</a:t>
            </a:r>
            <a:endParaRPr b="1" sz="1200">
              <a:solidFill>
                <a:srgbClr val="006D77"/>
              </a:solidFill>
              <a:latin typeface="Mada"/>
              <a:ea typeface="Mada"/>
              <a:cs typeface="Mada"/>
              <a:sym typeface="Mada"/>
            </a:endParaRPr>
          </a:p>
        </p:txBody>
      </p:sp>
      <p:cxnSp>
        <p:nvCxnSpPr>
          <p:cNvPr id="561" name="Google Shape;561;p27"/>
          <p:cNvCxnSpPr/>
          <p:nvPr/>
        </p:nvCxnSpPr>
        <p:spPr>
          <a:xfrm flipH="1" rot="10800000">
            <a:off x="2537100" y="2708888"/>
            <a:ext cx="780600" cy="330900"/>
          </a:xfrm>
          <a:prstGeom prst="curvedConnector3">
            <a:avLst>
              <a:gd fmla="val 50000" name="adj1"/>
            </a:avLst>
          </a:prstGeom>
          <a:noFill/>
          <a:ln cap="flat" cmpd="sng" w="28575">
            <a:solidFill>
              <a:srgbClr val="FFDDD2"/>
            </a:solidFill>
            <a:prstDash val="solid"/>
            <a:round/>
            <a:headEnd len="med" w="med" type="none"/>
            <a:tailEnd len="med" w="med" type="none"/>
          </a:ln>
        </p:spPr>
      </p:cxnSp>
      <p:cxnSp>
        <p:nvCxnSpPr>
          <p:cNvPr id="562" name="Google Shape;562;p27"/>
          <p:cNvCxnSpPr/>
          <p:nvPr/>
        </p:nvCxnSpPr>
        <p:spPr>
          <a:xfrm rot="10800000">
            <a:off x="4402831" y="2708888"/>
            <a:ext cx="780600" cy="330900"/>
          </a:xfrm>
          <a:prstGeom prst="curvedConnector3">
            <a:avLst>
              <a:gd fmla="val 50000" name="adj1"/>
            </a:avLst>
          </a:prstGeom>
          <a:noFill/>
          <a:ln cap="flat" cmpd="sng" w="28575">
            <a:solidFill>
              <a:srgbClr val="FFDDD2"/>
            </a:solidFill>
            <a:prstDash val="solid"/>
            <a:round/>
            <a:headEnd len="med" w="med" type="none"/>
            <a:tailEnd len="med" w="med" type="none"/>
          </a:ln>
        </p:spPr>
      </p:cxnSp>
      <p:grpSp>
        <p:nvGrpSpPr>
          <p:cNvPr id="563" name="Google Shape;563;p27"/>
          <p:cNvGrpSpPr/>
          <p:nvPr/>
        </p:nvGrpSpPr>
        <p:grpSpPr>
          <a:xfrm>
            <a:off x="1849538" y="2944750"/>
            <a:ext cx="330775" cy="421325"/>
            <a:chOff x="7587500" y="2273625"/>
            <a:chExt cx="330775" cy="421325"/>
          </a:xfrm>
        </p:grpSpPr>
        <p:sp>
          <p:nvSpPr>
            <p:cNvPr id="564" name="Google Shape;564;p27"/>
            <p:cNvSpPr/>
            <p:nvPr/>
          </p:nvSpPr>
          <p:spPr>
            <a:xfrm>
              <a:off x="7587500" y="2293875"/>
              <a:ext cx="330775" cy="401075"/>
            </a:xfrm>
            <a:custGeom>
              <a:rect b="b" l="l" r="r" t="t"/>
              <a:pathLst>
                <a:path extrusionOk="0" h="16043" w="13231">
                  <a:moveTo>
                    <a:pt x="759" y="1"/>
                  </a:moveTo>
                  <a:cubicBezTo>
                    <a:pt x="337" y="1"/>
                    <a:pt x="0" y="343"/>
                    <a:pt x="0" y="765"/>
                  </a:cubicBezTo>
                  <a:lnTo>
                    <a:pt x="0" y="15278"/>
                  </a:lnTo>
                  <a:cubicBezTo>
                    <a:pt x="0" y="15700"/>
                    <a:pt x="337" y="16042"/>
                    <a:pt x="759" y="16042"/>
                  </a:cubicBezTo>
                  <a:lnTo>
                    <a:pt x="12467" y="16042"/>
                  </a:lnTo>
                  <a:cubicBezTo>
                    <a:pt x="12888" y="16042"/>
                    <a:pt x="13230" y="15700"/>
                    <a:pt x="13230" y="15278"/>
                  </a:cubicBezTo>
                  <a:lnTo>
                    <a:pt x="13230" y="765"/>
                  </a:lnTo>
                  <a:cubicBezTo>
                    <a:pt x="13230" y="343"/>
                    <a:pt x="12888" y="1"/>
                    <a:pt x="1246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7"/>
            <p:cNvSpPr/>
            <p:nvPr/>
          </p:nvSpPr>
          <p:spPr>
            <a:xfrm>
              <a:off x="7841775" y="2293875"/>
              <a:ext cx="76500" cy="401075"/>
            </a:xfrm>
            <a:custGeom>
              <a:rect b="b" l="l" r="r" t="t"/>
              <a:pathLst>
                <a:path extrusionOk="0" h="16043" w="3060">
                  <a:moveTo>
                    <a:pt x="0" y="1"/>
                  </a:moveTo>
                  <a:cubicBezTo>
                    <a:pt x="422" y="1"/>
                    <a:pt x="764" y="343"/>
                    <a:pt x="764" y="765"/>
                  </a:cubicBezTo>
                  <a:lnTo>
                    <a:pt x="764" y="15278"/>
                  </a:lnTo>
                  <a:cubicBezTo>
                    <a:pt x="764" y="15700"/>
                    <a:pt x="422" y="16042"/>
                    <a:pt x="0" y="16042"/>
                  </a:cubicBezTo>
                  <a:lnTo>
                    <a:pt x="2296" y="16042"/>
                  </a:lnTo>
                  <a:cubicBezTo>
                    <a:pt x="2717" y="16042"/>
                    <a:pt x="3059" y="15700"/>
                    <a:pt x="3059" y="15278"/>
                  </a:cubicBezTo>
                  <a:lnTo>
                    <a:pt x="3059" y="765"/>
                  </a:lnTo>
                  <a:cubicBezTo>
                    <a:pt x="3059" y="343"/>
                    <a:pt x="2717" y="1"/>
                    <a:pt x="229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7"/>
            <p:cNvSpPr/>
            <p:nvPr/>
          </p:nvSpPr>
          <p:spPr>
            <a:xfrm>
              <a:off x="7627900" y="2293875"/>
              <a:ext cx="249975" cy="363700"/>
            </a:xfrm>
            <a:custGeom>
              <a:rect b="b" l="l" r="r" t="t"/>
              <a:pathLst>
                <a:path extrusionOk="0" h="14548" w="9999">
                  <a:moveTo>
                    <a:pt x="0" y="1"/>
                  </a:moveTo>
                  <a:lnTo>
                    <a:pt x="0" y="14548"/>
                  </a:lnTo>
                  <a:lnTo>
                    <a:pt x="9998" y="14548"/>
                  </a:lnTo>
                  <a:lnTo>
                    <a:pt x="99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7"/>
            <p:cNvSpPr/>
            <p:nvPr/>
          </p:nvSpPr>
          <p:spPr>
            <a:xfrm>
              <a:off x="7627900" y="2293875"/>
              <a:ext cx="249975" cy="363700"/>
            </a:xfrm>
            <a:custGeom>
              <a:rect b="b" l="l" r="r" t="t"/>
              <a:pathLst>
                <a:path extrusionOk="0" h="14548" w="9999">
                  <a:moveTo>
                    <a:pt x="8574" y="1"/>
                  </a:moveTo>
                  <a:lnTo>
                    <a:pt x="8574" y="9146"/>
                  </a:lnTo>
                  <a:cubicBezTo>
                    <a:pt x="8574" y="11340"/>
                    <a:pt x="6798" y="13119"/>
                    <a:pt x="4605" y="13119"/>
                  </a:cubicBezTo>
                  <a:cubicBezTo>
                    <a:pt x="4602" y="13119"/>
                    <a:pt x="4599" y="13119"/>
                    <a:pt x="4596" y="13119"/>
                  </a:cubicBezTo>
                  <a:lnTo>
                    <a:pt x="0" y="13119"/>
                  </a:lnTo>
                  <a:lnTo>
                    <a:pt x="0" y="14548"/>
                  </a:lnTo>
                  <a:lnTo>
                    <a:pt x="9998" y="14548"/>
                  </a:lnTo>
                  <a:lnTo>
                    <a:pt x="9998"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7"/>
            <p:cNvSpPr/>
            <p:nvPr/>
          </p:nvSpPr>
          <p:spPr>
            <a:xfrm>
              <a:off x="7667125" y="2273625"/>
              <a:ext cx="171625" cy="84000"/>
            </a:xfrm>
            <a:custGeom>
              <a:rect b="b" l="l" r="r" t="t"/>
              <a:pathLst>
                <a:path extrusionOk="0" h="3360" w="6865">
                  <a:moveTo>
                    <a:pt x="544" y="0"/>
                  </a:moveTo>
                  <a:cubicBezTo>
                    <a:pt x="244" y="0"/>
                    <a:pt x="1" y="244"/>
                    <a:pt x="1" y="544"/>
                  </a:cubicBezTo>
                  <a:lnTo>
                    <a:pt x="1" y="1645"/>
                  </a:lnTo>
                  <a:cubicBezTo>
                    <a:pt x="1" y="1949"/>
                    <a:pt x="244" y="2193"/>
                    <a:pt x="544" y="2193"/>
                  </a:cubicBezTo>
                  <a:lnTo>
                    <a:pt x="1983" y="2193"/>
                  </a:lnTo>
                  <a:cubicBezTo>
                    <a:pt x="1983" y="2835"/>
                    <a:pt x="2503" y="3359"/>
                    <a:pt x="3149" y="3359"/>
                  </a:cubicBezTo>
                  <a:lnTo>
                    <a:pt x="3716" y="3359"/>
                  </a:lnTo>
                  <a:cubicBezTo>
                    <a:pt x="4358" y="3359"/>
                    <a:pt x="4883" y="2835"/>
                    <a:pt x="4883" y="2193"/>
                  </a:cubicBezTo>
                  <a:lnTo>
                    <a:pt x="6321" y="2193"/>
                  </a:lnTo>
                  <a:cubicBezTo>
                    <a:pt x="6621" y="2193"/>
                    <a:pt x="6864" y="1945"/>
                    <a:pt x="6864" y="1645"/>
                  </a:cubicBezTo>
                  <a:lnTo>
                    <a:pt x="6864" y="544"/>
                  </a:lnTo>
                  <a:cubicBezTo>
                    <a:pt x="6860" y="244"/>
                    <a:pt x="6616" y="0"/>
                    <a:pt x="631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7"/>
            <p:cNvSpPr/>
            <p:nvPr/>
          </p:nvSpPr>
          <p:spPr>
            <a:xfrm>
              <a:off x="7749350" y="2273625"/>
              <a:ext cx="89275" cy="84000"/>
            </a:xfrm>
            <a:custGeom>
              <a:rect b="b" l="l" r="r" t="t"/>
              <a:pathLst>
                <a:path extrusionOk="0" h="3360" w="3571">
                  <a:moveTo>
                    <a:pt x="985" y="0"/>
                  </a:moveTo>
                  <a:cubicBezTo>
                    <a:pt x="1378" y="1214"/>
                    <a:pt x="985" y="2549"/>
                    <a:pt x="1" y="3359"/>
                  </a:cubicBezTo>
                  <a:lnTo>
                    <a:pt x="422" y="3359"/>
                  </a:lnTo>
                  <a:cubicBezTo>
                    <a:pt x="1064" y="3359"/>
                    <a:pt x="1589" y="2835"/>
                    <a:pt x="1589" y="2193"/>
                  </a:cubicBezTo>
                  <a:lnTo>
                    <a:pt x="3023" y="2193"/>
                  </a:lnTo>
                  <a:cubicBezTo>
                    <a:pt x="3327" y="2193"/>
                    <a:pt x="3571" y="1945"/>
                    <a:pt x="3571" y="1645"/>
                  </a:cubicBezTo>
                  <a:lnTo>
                    <a:pt x="3571" y="544"/>
                  </a:lnTo>
                  <a:cubicBezTo>
                    <a:pt x="3571" y="244"/>
                    <a:pt x="3327" y="0"/>
                    <a:pt x="302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7"/>
            <p:cNvSpPr/>
            <p:nvPr/>
          </p:nvSpPr>
          <p:spPr>
            <a:xfrm>
              <a:off x="7666325" y="2381825"/>
              <a:ext cx="171250" cy="120325"/>
            </a:xfrm>
            <a:custGeom>
              <a:rect b="b" l="l" r="r" t="t"/>
              <a:pathLst>
                <a:path extrusionOk="0" h="4813" w="6850">
                  <a:moveTo>
                    <a:pt x="4242" y="0"/>
                  </a:moveTo>
                  <a:cubicBezTo>
                    <a:pt x="4235" y="0"/>
                    <a:pt x="4228" y="1"/>
                    <a:pt x="4221" y="1"/>
                  </a:cubicBezTo>
                  <a:cubicBezTo>
                    <a:pt x="4113" y="6"/>
                    <a:pt x="4020" y="81"/>
                    <a:pt x="3992" y="184"/>
                  </a:cubicBezTo>
                  <a:lnTo>
                    <a:pt x="3097" y="3712"/>
                  </a:lnTo>
                  <a:lnTo>
                    <a:pt x="2230" y="1196"/>
                  </a:lnTo>
                  <a:cubicBezTo>
                    <a:pt x="2197" y="1102"/>
                    <a:pt x="2118" y="1037"/>
                    <a:pt x="2019" y="1027"/>
                  </a:cubicBezTo>
                  <a:cubicBezTo>
                    <a:pt x="2015" y="1027"/>
                    <a:pt x="2011" y="1027"/>
                    <a:pt x="2006" y="1027"/>
                  </a:cubicBezTo>
                  <a:cubicBezTo>
                    <a:pt x="1917" y="1027"/>
                    <a:pt x="1830" y="1073"/>
                    <a:pt x="1780" y="1154"/>
                  </a:cubicBezTo>
                  <a:lnTo>
                    <a:pt x="1064" y="2437"/>
                  </a:lnTo>
                  <a:lnTo>
                    <a:pt x="309" y="2437"/>
                  </a:lnTo>
                  <a:cubicBezTo>
                    <a:pt x="0" y="2451"/>
                    <a:pt x="0" y="2911"/>
                    <a:pt x="309" y="2929"/>
                  </a:cubicBezTo>
                  <a:lnTo>
                    <a:pt x="1204" y="2929"/>
                  </a:lnTo>
                  <a:cubicBezTo>
                    <a:pt x="1293" y="2925"/>
                    <a:pt x="1377" y="2878"/>
                    <a:pt x="1420" y="2803"/>
                  </a:cubicBezTo>
                  <a:lnTo>
                    <a:pt x="1940" y="1871"/>
                  </a:lnTo>
                  <a:lnTo>
                    <a:pt x="2895" y="4649"/>
                  </a:lnTo>
                  <a:cubicBezTo>
                    <a:pt x="2928" y="4747"/>
                    <a:pt x="3022" y="4813"/>
                    <a:pt x="3125" y="4813"/>
                  </a:cubicBezTo>
                  <a:lnTo>
                    <a:pt x="3134" y="4813"/>
                  </a:lnTo>
                  <a:cubicBezTo>
                    <a:pt x="3247" y="4813"/>
                    <a:pt x="3336" y="4733"/>
                    <a:pt x="3364" y="4630"/>
                  </a:cubicBezTo>
                  <a:lnTo>
                    <a:pt x="4263" y="1074"/>
                  </a:lnTo>
                  <a:lnTo>
                    <a:pt x="4882" y="2765"/>
                  </a:lnTo>
                  <a:cubicBezTo>
                    <a:pt x="4919" y="2864"/>
                    <a:pt x="5013" y="2929"/>
                    <a:pt x="5116" y="2929"/>
                  </a:cubicBezTo>
                  <a:lnTo>
                    <a:pt x="6597" y="2929"/>
                  </a:lnTo>
                  <a:cubicBezTo>
                    <a:pt x="6728" y="2925"/>
                    <a:pt x="6840" y="2817"/>
                    <a:pt x="6840" y="2681"/>
                  </a:cubicBezTo>
                  <a:cubicBezTo>
                    <a:pt x="6849" y="2548"/>
                    <a:pt x="6746" y="2437"/>
                    <a:pt x="6614" y="2437"/>
                  </a:cubicBezTo>
                  <a:cubicBezTo>
                    <a:pt x="6611" y="2437"/>
                    <a:pt x="6609" y="2437"/>
                    <a:pt x="6606" y="2437"/>
                  </a:cubicBezTo>
                  <a:lnTo>
                    <a:pt x="5299" y="2437"/>
                  </a:lnTo>
                  <a:lnTo>
                    <a:pt x="4465" y="161"/>
                  </a:lnTo>
                  <a:cubicBezTo>
                    <a:pt x="4430" y="64"/>
                    <a:pt x="4341" y="0"/>
                    <a:pt x="4242" y="0"/>
                  </a:cubicBez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7"/>
            <p:cNvSpPr/>
            <p:nvPr/>
          </p:nvSpPr>
          <p:spPr>
            <a:xfrm>
              <a:off x="7666425" y="2544400"/>
              <a:ext cx="171500" cy="12325"/>
            </a:xfrm>
            <a:custGeom>
              <a:rect b="b" l="l" r="r" t="t"/>
              <a:pathLst>
                <a:path extrusionOk="0" h="493" w="6860">
                  <a:moveTo>
                    <a:pt x="6610" y="1"/>
                  </a:moveTo>
                  <a:cubicBezTo>
                    <a:pt x="6608" y="1"/>
                    <a:pt x="6605" y="1"/>
                    <a:pt x="6602" y="1"/>
                  </a:cubicBezTo>
                  <a:lnTo>
                    <a:pt x="315" y="1"/>
                  </a:lnTo>
                  <a:cubicBezTo>
                    <a:pt x="1" y="15"/>
                    <a:pt x="1" y="479"/>
                    <a:pt x="315" y="493"/>
                  </a:cubicBezTo>
                  <a:lnTo>
                    <a:pt x="6602" y="493"/>
                  </a:lnTo>
                  <a:cubicBezTo>
                    <a:pt x="6605" y="493"/>
                    <a:pt x="6608" y="493"/>
                    <a:pt x="6611" y="493"/>
                  </a:cubicBezTo>
                  <a:cubicBezTo>
                    <a:pt x="6747" y="493"/>
                    <a:pt x="6860" y="387"/>
                    <a:pt x="6860" y="249"/>
                  </a:cubicBezTo>
                  <a:cubicBezTo>
                    <a:pt x="6860" y="111"/>
                    <a:pt x="6747" y="1"/>
                    <a:pt x="6610" y="1"/>
                  </a:cubicBez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7"/>
            <p:cNvSpPr/>
            <p:nvPr/>
          </p:nvSpPr>
          <p:spPr>
            <a:xfrm>
              <a:off x="7666425" y="2598750"/>
              <a:ext cx="171500" cy="12325"/>
            </a:xfrm>
            <a:custGeom>
              <a:rect b="b" l="l" r="r" t="t"/>
              <a:pathLst>
                <a:path extrusionOk="0" h="493" w="6860">
                  <a:moveTo>
                    <a:pt x="6611" y="1"/>
                  </a:moveTo>
                  <a:cubicBezTo>
                    <a:pt x="6608" y="1"/>
                    <a:pt x="6605" y="1"/>
                    <a:pt x="6602" y="1"/>
                  </a:cubicBezTo>
                  <a:lnTo>
                    <a:pt x="315" y="1"/>
                  </a:lnTo>
                  <a:cubicBezTo>
                    <a:pt x="1" y="15"/>
                    <a:pt x="1" y="479"/>
                    <a:pt x="315" y="493"/>
                  </a:cubicBezTo>
                  <a:lnTo>
                    <a:pt x="6602" y="493"/>
                  </a:lnTo>
                  <a:cubicBezTo>
                    <a:pt x="6605" y="493"/>
                    <a:pt x="6608" y="493"/>
                    <a:pt x="6610" y="493"/>
                  </a:cubicBezTo>
                  <a:cubicBezTo>
                    <a:pt x="6747" y="493"/>
                    <a:pt x="6860" y="382"/>
                    <a:pt x="6860" y="244"/>
                  </a:cubicBezTo>
                  <a:cubicBezTo>
                    <a:pt x="6860" y="107"/>
                    <a:pt x="6747" y="1"/>
                    <a:pt x="6611" y="1"/>
                  </a:cubicBez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 name="Google Shape;573;p27"/>
          <p:cNvGrpSpPr/>
          <p:nvPr/>
        </p:nvGrpSpPr>
        <p:grpSpPr>
          <a:xfrm>
            <a:off x="3649650" y="2454775"/>
            <a:ext cx="421225" cy="421325"/>
            <a:chOff x="5150125" y="2917450"/>
            <a:chExt cx="421225" cy="421325"/>
          </a:xfrm>
        </p:grpSpPr>
        <p:sp>
          <p:nvSpPr>
            <p:cNvPr id="574" name="Google Shape;574;p27"/>
            <p:cNvSpPr/>
            <p:nvPr/>
          </p:nvSpPr>
          <p:spPr>
            <a:xfrm>
              <a:off x="5157975" y="2936550"/>
              <a:ext cx="354325" cy="402225"/>
            </a:xfrm>
            <a:custGeom>
              <a:rect b="b" l="l" r="r" t="t"/>
              <a:pathLst>
                <a:path extrusionOk="0" h="16089" w="14173">
                  <a:moveTo>
                    <a:pt x="1580" y="0"/>
                  </a:moveTo>
                  <a:cubicBezTo>
                    <a:pt x="708" y="0"/>
                    <a:pt x="1" y="707"/>
                    <a:pt x="1" y="1584"/>
                  </a:cubicBezTo>
                  <a:lnTo>
                    <a:pt x="1" y="3795"/>
                  </a:lnTo>
                  <a:lnTo>
                    <a:pt x="671" y="3579"/>
                  </a:lnTo>
                  <a:lnTo>
                    <a:pt x="666" y="2853"/>
                  </a:lnTo>
                  <a:lnTo>
                    <a:pt x="666" y="1584"/>
                  </a:lnTo>
                  <a:cubicBezTo>
                    <a:pt x="671" y="1082"/>
                    <a:pt x="1078" y="675"/>
                    <a:pt x="1580" y="670"/>
                  </a:cubicBezTo>
                  <a:lnTo>
                    <a:pt x="2634" y="670"/>
                  </a:lnTo>
                  <a:lnTo>
                    <a:pt x="2634" y="0"/>
                  </a:lnTo>
                  <a:close/>
                  <a:moveTo>
                    <a:pt x="8078" y="5"/>
                  </a:moveTo>
                  <a:lnTo>
                    <a:pt x="8078" y="675"/>
                  </a:lnTo>
                  <a:lnTo>
                    <a:pt x="9132" y="675"/>
                  </a:lnTo>
                  <a:cubicBezTo>
                    <a:pt x="9633" y="675"/>
                    <a:pt x="10041" y="1082"/>
                    <a:pt x="10045" y="1584"/>
                  </a:cubicBezTo>
                  <a:lnTo>
                    <a:pt x="10045" y="2853"/>
                  </a:lnTo>
                  <a:lnTo>
                    <a:pt x="10041" y="3579"/>
                  </a:lnTo>
                  <a:lnTo>
                    <a:pt x="10711" y="3795"/>
                  </a:lnTo>
                  <a:lnTo>
                    <a:pt x="10711" y="1584"/>
                  </a:lnTo>
                  <a:cubicBezTo>
                    <a:pt x="10711" y="712"/>
                    <a:pt x="10003" y="5"/>
                    <a:pt x="9132" y="5"/>
                  </a:cubicBezTo>
                  <a:close/>
                  <a:moveTo>
                    <a:pt x="13503" y="10916"/>
                  </a:moveTo>
                  <a:lnTo>
                    <a:pt x="13503" y="12865"/>
                  </a:lnTo>
                  <a:cubicBezTo>
                    <a:pt x="13498" y="14275"/>
                    <a:pt x="12355" y="15413"/>
                    <a:pt x="10950" y="15418"/>
                  </a:cubicBezTo>
                  <a:lnTo>
                    <a:pt x="8232" y="15418"/>
                  </a:lnTo>
                  <a:cubicBezTo>
                    <a:pt x="6822" y="15413"/>
                    <a:pt x="5679" y="14275"/>
                    <a:pt x="5679" y="12865"/>
                  </a:cubicBezTo>
                  <a:lnTo>
                    <a:pt x="5679" y="11375"/>
                  </a:lnTo>
                  <a:lnTo>
                    <a:pt x="5009" y="11375"/>
                  </a:lnTo>
                  <a:lnTo>
                    <a:pt x="5009" y="12003"/>
                  </a:lnTo>
                  <a:lnTo>
                    <a:pt x="5009" y="12865"/>
                  </a:lnTo>
                  <a:cubicBezTo>
                    <a:pt x="5009" y="14645"/>
                    <a:pt x="6452" y="16088"/>
                    <a:pt x="8232" y="16088"/>
                  </a:cubicBezTo>
                  <a:lnTo>
                    <a:pt x="10950" y="16088"/>
                  </a:lnTo>
                  <a:cubicBezTo>
                    <a:pt x="12725" y="16088"/>
                    <a:pt x="14168" y="14645"/>
                    <a:pt x="14173" y="12865"/>
                  </a:cubicBezTo>
                  <a:lnTo>
                    <a:pt x="14173" y="10921"/>
                  </a:lnTo>
                  <a:lnTo>
                    <a:pt x="13503" y="1091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7"/>
            <p:cNvSpPr/>
            <p:nvPr/>
          </p:nvSpPr>
          <p:spPr>
            <a:xfrm>
              <a:off x="5217725" y="2917675"/>
              <a:ext cx="47225" cy="54850"/>
            </a:xfrm>
            <a:custGeom>
              <a:rect b="b" l="l" r="r" t="t"/>
              <a:pathLst>
                <a:path extrusionOk="0" h="2194" w="1889">
                  <a:moveTo>
                    <a:pt x="464" y="1"/>
                  </a:moveTo>
                  <a:cubicBezTo>
                    <a:pt x="206" y="1"/>
                    <a:pt x="0" y="207"/>
                    <a:pt x="0" y="465"/>
                  </a:cubicBezTo>
                  <a:lnTo>
                    <a:pt x="0" y="1729"/>
                  </a:lnTo>
                  <a:cubicBezTo>
                    <a:pt x="0" y="1982"/>
                    <a:pt x="206" y="2193"/>
                    <a:pt x="464" y="2193"/>
                  </a:cubicBezTo>
                  <a:lnTo>
                    <a:pt x="792" y="2193"/>
                  </a:lnTo>
                  <a:cubicBezTo>
                    <a:pt x="1396" y="2193"/>
                    <a:pt x="1888" y="1701"/>
                    <a:pt x="1888" y="1097"/>
                  </a:cubicBezTo>
                  <a:cubicBezTo>
                    <a:pt x="1888" y="488"/>
                    <a:pt x="1396" y="1"/>
                    <a:pt x="792"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7"/>
            <p:cNvSpPr/>
            <p:nvPr/>
          </p:nvSpPr>
          <p:spPr>
            <a:xfrm>
              <a:off x="5217725" y="2917450"/>
              <a:ext cx="26850" cy="54825"/>
            </a:xfrm>
            <a:custGeom>
              <a:rect b="b" l="l" r="r" t="t"/>
              <a:pathLst>
                <a:path extrusionOk="0" h="2193" w="1074">
                  <a:moveTo>
                    <a:pt x="464" y="0"/>
                  </a:moveTo>
                  <a:cubicBezTo>
                    <a:pt x="206" y="0"/>
                    <a:pt x="0" y="207"/>
                    <a:pt x="0" y="464"/>
                  </a:cubicBezTo>
                  <a:lnTo>
                    <a:pt x="0" y="1729"/>
                  </a:lnTo>
                  <a:cubicBezTo>
                    <a:pt x="0" y="1987"/>
                    <a:pt x="206" y="2193"/>
                    <a:pt x="464" y="2193"/>
                  </a:cubicBezTo>
                  <a:lnTo>
                    <a:pt x="792" y="2193"/>
                  </a:lnTo>
                  <a:cubicBezTo>
                    <a:pt x="886" y="2193"/>
                    <a:pt x="984" y="2179"/>
                    <a:pt x="1073" y="2155"/>
                  </a:cubicBezTo>
                  <a:cubicBezTo>
                    <a:pt x="904" y="2085"/>
                    <a:pt x="792" y="1921"/>
                    <a:pt x="792" y="1734"/>
                  </a:cubicBezTo>
                  <a:lnTo>
                    <a:pt x="792" y="469"/>
                  </a:lnTo>
                  <a:cubicBezTo>
                    <a:pt x="792" y="281"/>
                    <a:pt x="904" y="113"/>
                    <a:pt x="1073" y="38"/>
                  </a:cubicBezTo>
                  <a:cubicBezTo>
                    <a:pt x="979" y="14"/>
                    <a:pt x="886" y="0"/>
                    <a:pt x="7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7"/>
            <p:cNvSpPr/>
            <p:nvPr/>
          </p:nvSpPr>
          <p:spPr>
            <a:xfrm>
              <a:off x="5318675" y="2917675"/>
              <a:ext cx="47225" cy="54850"/>
            </a:xfrm>
            <a:custGeom>
              <a:rect b="b" l="l" r="r" t="t"/>
              <a:pathLst>
                <a:path extrusionOk="0" h="2194" w="1889">
                  <a:moveTo>
                    <a:pt x="1097" y="1"/>
                  </a:moveTo>
                  <a:cubicBezTo>
                    <a:pt x="493" y="1"/>
                    <a:pt x="1" y="488"/>
                    <a:pt x="1" y="1097"/>
                  </a:cubicBezTo>
                  <a:cubicBezTo>
                    <a:pt x="1" y="1701"/>
                    <a:pt x="493" y="2193"/>
                    <a:pt x="1097" y="2193"/>
                  </a:cubicBezTo>
                  <a:lnTo>
                    <a:pt x="1425" y="2193"/>
                  </a:lnTo>
                  <a:cubicBezTo>
                    <a:pt x="1683" y="2193"/>
                    <a:pt x="1889" y="1982"/>
                    <a:pt x="1889" y="1729"/>
                  </a:cubicBezTo>
                  <a:lnTo>
                    <a:pt x="1889" y="465"/>
                  </a:lnTo>
                  <a:cubicBezTo>
                    <a:pt x="1889" y="207"/>
                    <a:pt x="1683" y="1"/>
                    <a:pt x="1425"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7"/>
            <p:cNvSpPr/>
            <p:nvPr/>
          </p:nvSpPr>
          <p:spPr>
            <a:xfrm>
              <a:off x="5338825" y="2917575"/>
              <a:ext cx="27075" cy="54700"/>
            </a:xfrm>
            <a:custGeom>
              <a:rect b="b" l="l" r="r" t="t"/>
              <a:pathLst>
                <a:path extrusionOk="0" h="2188" w="1083">
                  <a:moveTo>
                    <a:pt x="291" y="0"/>
                  </a:moveTo>
                  <a:cubicBezTo>
                    <a:pt x="193" y="0"/>
                    <a:pt x="94" y="14"/>
                    <a:pt x="0" y="38"/>
                  </a:cubicBezTo>
                  <a:cubicBezTo>
                    <a:pt x="169" y="112"/>
                    <a:pt x="277" y="276"/>
                    <a:pt x="277" y="459"/>
                  </a:cubicBezTo>
                  <a:lnTo>
                    <a:pt x="277" y="1724"/>
                  </a:lnTo>
                  <a:cubicBezTo>
                    <a:pt x="277" y="1912"/>
                    <a:pt x="169" y="2075"/>
                    <a:pt x="0" y="2150"/>
                  </a:cubicBezTo>
                  <a:cubicBezTo>
                    <a:pt x="94" y="2174"/>
                    <a:pt x="193" y="2188"/>
                    <a:pt x="291" y="2188"/>
                  </a:cubicBezTo>
                  <a:lnTo>
                    <a:pt x="619" y="2188"/>
                  </a:lnTo>
                  <a:cubicBezTo>
                    <a:pt x="877" y="2188"/>
                    <a:pt x="1083" y="1982"/>
                    <a:pt x="1083" y="1724"/>
                  </a:cubicBezTo>
                  <a:lnTo>
                    <a:pt x="1083" y="459"/>
                  </a:lnTo>
                  <a:cubicBezTo>
                    <a:pt x="1083" y="206"/>
                    <a:pt x="872" y="0"/>
                    <a:pt x="619"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7"/>
            <p:cNvSpPr/>
            <p:nvPr/>
          </p:nvSpPr>
          <p:spPr>
            <a:xfrm>
              <a:off x="5441300" y="3097225"/>
              <a:ext cx="125700" cy="119975"/>
            </a:xfrm>
            <a:custGeom>
              <a:rect b="b" l="l" r="r" t="t"/>
              <a:pathLst>
                <a:path extrusionOk="0" h="4799" w="5028">
                  <a:moveTo>
                    <a:pt x="2516" y="1"/>
                  </a:moveTo>
                  <a:cubicBezTo>
                    <a:pt x="2355" y="1"/>
                    <a:pt x="2193" y="15"/>
                    <a:pt x="2034" y="43"/>
                  </a:cubicBezTo>
                  <a:cubicBezTo>
                    <a:pt x="825" y="291"/>
                    <a:pt x="1" y="1411"/>
                    <a:pt x="127" y="2638"/>
                  </a:cubicBezTo>
                  <a:cubicBezTo>
                    <a:pt x="249" y="3866"/>
                    <a:pt x="1284" y="4798"/>
                    <a:pt x="2517" y="4798"/>
                  </a:cubicBezTo>
                  <a:cubicBezTo>
                    <a:pt x="3749" y="4798"/>
                    <a:pt x="4779" y="3866"/>
                    <a:pt x="4906" y="2638"/>
                  </a:cubicBezTo>
                  <a:cubicBezTo>
                    <a:pt x="5028" y="1411"/>
                    <a:pt x="4203" y="291"/>
                    <a:pt x="2994" y="43"/>
                  </a:cubicBezTo>
                  <a:cubicBezTo>
                    <a:pt x="2838" y="15"/>
                    <a:pt x="2677" y="1"/>
                    <a:pt x="2516"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7"/>
            <p:cNvSpPr/>
            <p:nvPr/>
          </p:nvSpPr>
          <p:spPr>
            <a:xfrm>
              <a:off x="5487800" y="3097225"/>
              <a:ext cx="83550" cy="120100"/>
            </a:xfrm>
            <a:custGeom>
              <a:rect b="b" l="l" r="r" t="t"/>
              <a:pathLst>
                <a:path extrusionOk="0" h="4804" w="3342">
                  <a:moveTo>
                    <a:pt x="659" y="1"/>
                  </a:moveTo>
                  <a:cubicBezTo>
                    <a:pt x="499" y="1"/>
                    <a:pt x="338" y="15"/>
                    <a:pt x="179" y="43"/>
                  </a:cubicBezTo>
                  <a:cubicBezTo>
                    <a:pt x="118" y="57"/>
                    <a:pt x="62" y="71"/>
                    <a:pt x="1" y="85"/>
                  </a:cubicBezTo>
                  <a:cubicBezTo>
                    <a:pt x="1031" y="380"/>
                    <a:pt x="1744" y="1322"/>
                    <a:pt x="1744" y="2395"/>
                  </a:cubicBezTo>
                  <a:cubicBezTo>
                    <a:pt x="1744" y="3468"/>
                    <a:pt x="1031" y="4409"/>
                    <a:pt x="1" y="4704"/>
                  </a:cubicBezTo>
                  <a:cubicBezTo>
                    <a:pt x="228" y="4772"/>
                    <a:pt x="457" y="4804"/>
                    <a:pt x="683" y="4804"/>
                  </a:cubicBezTo>
                  <a:cubicBezTo>
                    <a:pt x="1760" y="4804"/>
                    <a:pt x="2747" y="4072"/>
                    <a:pt x="3018" y="2971"/>
                  </a:cubicBezTo>
                  <a:cubicBezTo>
                    <a:pt x="3341" y="1636"/>
                    <a:pt x="2488" y="305"/>
                    <a:pt x="1139" y="43"/>
                  </a:cubicBezTo>
                  <a:cubicBezTo>
                    <a:pt x="980" y="15"/>
                    <a:pt x="819" y="1"/>
                    <a:pt x="659"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7"/>
            <p:cNvSpPr/>
            <p:nvPr/>
          </p:nvSpPr>
          <p:spPr>
            <a:xfrm>
              <a:off x="5476675" y="3136575"/>
              <a:ext cx="47925" cy="41075"/>
            </a:xfrm>
            <a:custGeom>
              <a:rect b="b" l="l" r="r" t="t"/>
              <a:pathLst>
                <a:path extrusionOk="0" h="1643" w="1917">
                  <a:moveTo>
                    <a:pt x="1097" y="1"/>
                  </a:moveTo>
                  <a:cubicBezTo>
                    <a:pt x="366" y="1"/>
                    <a:pt x="1" y="886"/>
                    <a:pt x="516" y="1402"/>
                  </a:cubicBezTo>
                  <a:cubicBezTo>
                    <a:pt x="683" y="1568"/>
                    <a:pt x="888" y="1643"/>
                    <a:pt x="1089" y="1643"/>
                  </a:cubicBezTo>
                  <a:cubicBezTo>
                    <a:pt x="1511" y="1643"/>
                    <a:pt x="1917" y="1315"/>
                    <a:pt x="1917" y="821"/>
                  </a:cubicBezTo>
                  <a:cubicBezTo>
                    <a:pt x="1917" y="366"/>
                    <a:pt x="1547" y="1"/>
                    <a:pt x="109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7"/>
            <p:cNvSpPr/>
            <p:nvPr/>
          </p:nvSpPr>
          <p:spPr>
            <a:xfrm>
              <a:off x="5150125" y="3015575"/>
              <a:ext cx="282425" cy="214025"/>
            </a:xfrm>
            <a:custGeom>
              <a:rect b="b" l="l" r="r" t="t"/>
              <a:pathLst>
                <a:path extrusionOk="0" h="8561" w="11297">
                  <a:moveTo>
                    <a:pt x="724" y="1"/>
                  </a:moveTo>
                  <a:cubicBezTo>
                    <a:pt x="695" y="1"/>
                    <a:pt x="667" y="2"/>
                    <a:pt x="638" y="6"/>
                  </a:cubicBezTo>
                  <a:cubicBezTo>
                    <a:pt x="268" y="53"/>
                    <a:pt x="1" y="390"/>
                    <a:pt x="48" y="760"/>
                  </a:cubicBezTo>
                  <a:lnTo>
                    <a:pt x="366" y="3328"/>
                  </a:lnTo>
                  <a:cubicBezTo>
                    <a:pt x="601" y="5192"/>
                    <a:pt x="2184" y="6593"/>
                    <a:pt x="4063" y="6593"/>
                  </a:cubicBezTo>
                  <a:lnTo>
                    <a:pt x="4972" y="6593"/>
                  </a:lnTo>
                  <a:lnTo>
                    <a:pt x="4972" y="7881"/>
                  </a:lnTo>
                  <a:cubicBezTo>
                    <a:pt x="4972" y="8256"/>
                    <a:pt x="5276" y="8561"/>
                    <a:pt x="5651" y="8561"/>
                  </a:cubicBezTo>
                  <a:cubicBezTo>
                    <a:pt x="6026" y="8561"/>
                    <a:pt x="6330" y="8256"/>
                    <a:pt x="6330" y="7881"/>
                  </a:cubicBezTo>
                  <a:lnTo>
                    <a:pt x="6330" y="6593"/>
                  </a:lnTo>
                  <a:lnTo>
                    <a:pt x="7235" y="6593"/>
                  </a:lnTo>
                  <a:cubicBezTo>
                    <a:pt x="9113" y="6593"/>
                    <a:pt x="10701" y="5192"/>
                    <a:pt x="10936" y="3328"/>
                  </a:cubicBezTo>
                  <a:lnTo>
                    <a:pt x="11254" y="760"/>
                  </a:lnTo>
                  <a:cubicBezTo>
                    <a:pt x="11296" y="390"/>
                    <a:pt x="11034" y="53"/>
                    <a:pt x="10664" y="6"/>
                  </a:cubicBezTo>
                  <a:cubicBezTo>
                    <a:pt x="10635" y="2"/>
                    <a:pt x="10607" y="1"/>
                    <a:pt x="10578" y="1"/>
                  </a:cubicBezTo>
                  <a:cubicBezTo>
                    <a:pt x="10243" y="1"/>
                    <a:pt x="9953" y="250"/>
                    <a:pt x="9905" y="592"/>
                  </a:cubicBezTo>
                  <a:lnTo>
                    <a:pt x="9586" y="3159"/>
                  </a:lnTo>
                  <a:cubicBezTo>
                    <a:pt x="9441" y="4344"/>
                    <a:pt x="8434" y="5234"/>
                    <a:pt x="7239" y="5234"/>
                  </a:cubicBezTo>
                  <a:lnTo>
                    <a:pt x="4058" y="5234"/>
                  </a:lnTo>
                  <a:cubicBezTo>
                    <a:pt x="2868" y="5230"/>
                    <a:pt x="1861" y="4344"/>
                    <a:pt x="1711" y="3159"/>
                  </a:cubicBezTo>
                  <a:lnTo>
                    <a:pt x="1392" y="592"/>
                  </a:lnTo>
                  <a:cubicBezTo>
                    <a:pt x="1349" y="250"/>
                    <a:pt x="1059" y="1"/>
                    <a:pt x="724"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27"/>
          <p:cNvGrpSpPr/>
          <p:nvPr/>
        </p:nvGrpSpPr>
        <p:grpSpPr>
          <a:xfrm>
            <a:off x="5534925" y="2927588"/>
            <a:ext cx="336875" cy="420425"/>
            <a:chOff x="4940025" y="3561925"/>
            <a:chExt cx="336875" cy="420425"/>
          </a:xfrm>
        </p:grpSpPr>
        <p:sp>
          <p:nvSpPr>
            <p:cNvPr id="584" name="Google Shape;584;p27"/>
            <p:cNvSpPr/>
            <p:nvPr/>
          </p:nvSpPr>
          <p:spPr>
            <a:xfrm>
              <a:off x="5018850" y="3849625"/>
              <a:ext cx="194200" cy="97125"/>
            </a:xfrm>
            <a:custGeom>
              <a:rect b="b" l="l" r="r" t="t"/>
              <a:pathLst>
                <a:path extrusionOk="0" h="3885" w="7768">
                  <a:moveTo>
                    <a:pt x="3725" y="1"/>
                  </a:moveTo>
                  <a:cubicBezTo>
                    <a:pt x="1668" y="1"/>
                    <a:pt x="0" y="1668"/>
                    <a:pt x="0" y="3725"/>
                  </a:cubicBezTo>
                  <a:lnTo>
                    <a:pt x="0" y="3884"/>
                  </a:lnTo>
                  <a:lnTo>
                    <a:pt x="7768" y="3884"/>
                  </a:lnTo>
                  <a:lnTo>
                    <a:pt x="7768" y="3725"/>
                  </a:lnTo>
                  <a:cubicBezTo>
                    <a:pt x="7768" y="1668"/>
                    <a:pt x="6100" y="1"/>
                    <a:pt x="4043"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7"/>
            <p:cNvSpPr/>
            <p:nvPr/>
          </p:nvSpPr>
          <p:spPr>
            <a:xfrm>
              <a:off x="5102225" y="3849625"/>
              <a:ext cx="110950" cy="97125"/>
            </a:xfrm>
            <a:custGeom>
              <a:rect b="b" l="l" r="r" t="t"/>
              <a:pathLst>
                <a:path extrusionOk="0" h="3885" w="4438">
                  <a:moveTo>
                    <a:pt x="558" y="1"/>
                  </a:moveTo>
                  <a:cubicBezTo>
                    <a:pt x="555" y="1"/>
                    <a:pt x="552" y="1"/>
                    <a:pt x="549" y="1"/>
                  </a:cubicBezTo>
                  <a:cubicBezTo>
                    <a:pt x="362" y="1"/>
                    <a:pt x="179" y="10"/>
                    <a:pt x="1" y="38"/>
                  </a:cubicBezTo>
                  <a:cubicBezTo>
                    <a:pt x="1917" y="310"/>
                    <a:pt x="3337" y="1950"/>
                    <a:pt x="3337" y="3884"/>
                  </a:cubicBezTo>
                  <a:lnTo>
                    <a:pt x="4437" y="3884"/>
                  </a:lnTo>
                  <a:cubicBezTo>
                    <a:pt x="4437" y="1742"/>
                    <a:pt x="2699" y="1"/>
                    <a:pt x="55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7"/>
            <p:cNvSpPr/>
            <p:nvPr/>
          </p:nvSpPr>
          <p:spPr>
            <a:xfrm>
              <a:off x="4940025" y="3815675"/>
              <a:ext cx="121825" cy="28600"/>
            </a:xfrm>
            <a:custGeom>
              <a:rect b="b" l="l" r="r" t="t"/>
              <a:pathLst>
                <a:path extrusionOk="0" h="1144" w="4873">
                  <a:moveTo>
                    <a:pt x="361" y="0"/>
                  </a:moveTo>
                  <a:cubicBezTo>
                    <a:pt x="164" y="0"/>
                    <a:pt x="0" y="159"/>
                    <a:pt x="0" y="361"/>
                  </a:cubicBezTo>
                  <a:lnTo>
                    <a:pt x="0" y="782"/>
                  </a:lnTo>
                  <a:cubicBezTo>
                    <a:pt x="0" y="979"/>
                    <a:pt x="159" y="1143"/>
                    <a:pt x="361" y="1143"/>
                  </a:cubicBezTo>
                  <a:lnTo>
                    <a:pt x="4512" y="1143"/>
                  </a:lnTo>
                  <a:cubicBezTo>
                    <a:pt x="4713" y="1143"/>
                    <a:pt x="4873" y="979"/>
                    <a:pt x="4873" y="782"/>
                  </a:cubicBezTo>
                  <a:lnTo>
                    <a:pt x="4873" y="361"/>
                  </a:lnTo>
                  <a:cubicBezTo>
                    <a:pt x="4873" y="159"/>
                    <a:pt x="4713" y="0"/>
                    <a:pt x="4512" y="0"/>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7"/>
            <p:cNvSpPr/>
            <p:nvPr/>
          </p:nvSpPr>
          <p:spPr>
            <a:xfrm>
              <a:off x="5024925" y="3815650"/>
              <a:ext cx="36925" cy="28500"/>
            </a:xfrm>
            <a:custGeom>
              <a:rect b="b" l="l" r="r" t="t"/>
              <a:pathLst>
                <a:path extrusionOk="0" h="1140" w="1477">
                  <a:moveTo>
                    <a:pt x="9" y="1"/>
                  </a:moveTo>
                  <a:cubicBezTo>
                    <a:pt x="6" y="1"/>
                    <a:pt x="4" y="1"/>
                    <a:pt x="1" y="1"/>
                  </a:cubicBezTo>
                  <a:lnTo>
                    <a:pt x="18" y="1"/>
                  </a:lnTo>
                  <a:cubicBezTo>
                    <a:pt x="15" y="1"/>
                    <a:pt x="12" y="1"/>
                    <a:pt x="9" y="1"/>
                  </a:cubicBezTo>
                  <a:close/>
                  <a:moveTo>
                    <a:pt x="1106" y="1"/>
                  </a:moveTo>
                  <a:cubicBezTo>
                    <a:pt x="1103" y="1"/>
                    <a:pt x="1100" y="1"/>
                    <a:pt x="1097" y="1"/>
                  </a:cubicBezTo>
                  <a:lnTo>
                    <a:pt x="18" y="1"/>
                  </a:lnTo>
                  <a:cubicBezTo>
                    <a:pt x="216" y="6"/>
                    <a:pt x="376" y="171"/>
                    <a:pt x="376" y="376"/>
                  </a:cubicBezTo>
                  <a:lnTo>
                    <a:pt x="376" y="765"/>
                  </a:lnTo>
                  <a:cubicBezTo>
                    <a:pt x="376" y="971"/>
                    <a:pt x="207" y="1139"/>
                    <a:pt x="1" y="1139"/>
                  </a:cubicBezTo>
                  <a:lnTo>
                    <a:pt x="1097" y="1139"/>
                  </a:lnTo>
                  <a:cubicBezTo>
                    <a:pt x="1308" y="1139"/>
                    <a:pt x="1477" y="971"/>
                    <a:pt x="1472" y="765"/>
                  </a:cubicBezTo>
                  <a:lnTo>
                    <a:pt x="1472" y="376"/>
                  </a:lnTo>
                  <a:cubicBezTo>
                    <a:pt x="1476" y="168"/>
                    <a:pt x="1312" y="1"/>
                    <a:pt x="110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7"/>
            <p:cNvSpPr/>
            <p:nvPr/>
          </p:nvSpPr>
          <p:spPr>
            <a:xfrm>
              <a:off x="4968600" y="3844250"/>
              <a:ext cx="78600" cy="61975"/>
            </a:xfrm>
            <a:custGeom>
              <a:rect b="b" l="l" r="r" t="t"/>
              <a:pathLst>
                <a:path extrusionOk="0" h="2479" w="3144">
                  <a:moveTo>
                    <a:pt x="0" y="0"/>
                  </a:moveTo>
                  <a:cubicBezTo>
                    <a:pt x="14" y="52"/>
                    <a:pt x="38" y="103"/>
                    <a:pt x="66" y="155"/>
                  </a:cubicBezTo>
                  <a:cubicBezTo>
                    <a:pt x="609" y="1115"/>
                    <a:pt x="1401" y="1921"/>
                    <a:pt x="2357" y="2478"/>
                  </a:cubicBezTo>
                  <a:cubicBezTo>
                    <a:pt x="2554" y="2062"/>
                    <a:pt x="2816" y="1677"/>
                    <a:pt x="3144" y="1349"/>
                  </a:cubicBezTo>
                  <a:cubicBezTo>
                    <a:pt x="2540" y="1012"/>
                    <a:pt x="2015" y="553"/>
                    <a:pt x="1603" y="0"/>
                  </a:cubicBez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7"/>
            <p:cNvSpPr/>
            <p:nvPr/>
          </p:nvSpPr>
          <p:spPr>
            <a:xfrm>
              <a:off x="5091700" y="3879975"/>
              <a:ext cx="42300" cy="36250"/>
            </a:xfrm>
            <a:custGeom>
              <a:rect b="b" l="l" r="r" t="t"/>
              <a:pathLst>
                <a:path extrusionOk="0" h="1450" w="1692">
                  <a:moveTo>
                    <a:pt x="970" y="0"/>
                  </a:moveTo>
                  <a:cubicBezTo>
                    <a:pt x="323" y="0"/>
                    <a:pt x="0" y="782"/>
                    <a:pt x="455" y="1237"/>
                  </a:cubicBezTo>
                  <a:cubicBezTo>
                    <a:pt x="603" y="1384"/>
                    <a:pt x="784" y="1449"/>
                    <a:pt x="962" y="1449"/>
                  </a:cubicBezTo>
                  <a:cubicBezTo>
                    <a:pt x="1335" y="1449"/>
                    <a:pt x="1691" y="1161"/>
                    <a:pt x="1691" y="726"/>
                  </a:cubicBezTo>
                  <a:cubicBezTo>
                    <a:pt x="1691" y="323"/>
                    <a:pt x="1368" y="0"/>
                    <a:pt x="970"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7"/>
            <p:cNvSpPr/>
            <p:nvPr/>
          </p:nvSpPr>
          <p:spPr>
            <a:xfrm>
              <a:off x="5177200" y="3641850"/>
              <a:ext cx="86450" cy="255475"/>
            </a:xfrm>
            <a:custGeom>
              <a:rect b="b" l="l" r="r" t="t"/>
              <a:pathLst>
                <a:path extrusionOk="0" h="10219" w="3458">
                  <a:moveTo>
                    <a:pt x="684" y="1"/>
                  </a:moveTo>
                  <a:lnTo>
                    <a:pt x="103" y="1214"/>
                  </a:lnTo>
                  <a:cubicBezTo>
                    <a:pt x="2802" y="3205"/>
                    <a:pt x="2750" y="7258"/>
                    <a:pt x="0" y="9178"/>
                  </a:cubicBezTo>
                  <a:cubicBezTo>
                    <a:pt x="356" y="9469"/>
                    <a:pt x="661" y="9820"/>
                    <a:pt x="900" y="10218"/>
                  </a:cubicBezTo>
                  <a:cubicBezTo>
                    <a:pt x="2413" y="9108"/>
                    <a:pt x="3350" y="7379"/>
                    <a:pt x="3458" y="5505"/>
                  </a:cubicBezTo>
                  <a:lnTo>
                    <a:pt x="3448" y="4709"/>
                  </a:lnTo>
                  <a:cubicBezTo>
                    <a:pt x="3322" y="2882"/>
                    <a:pt x="2394" y="1200"/>
                    <a:pt x="918" y="113"/>
                  </a:cubicBezTo>
                  <a:cubicBezTo>
                    <a:pt x="848" y="62"/>
                    <a:pt x="769" y="19"/>
                    <a:pt x="684" y="1"/>
                  </a:cubicBez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7"/>
            <p:cNvSpPr/>
            <p:nvPr/>
          </p:nvSpPr>
          <p:spPr>
            <a:xfrm>
              <a:off x="5190075" y="3641850"/>
              <a:ext cx="73475" cy="255475"/>
            </a:xfrm>
            <a:custGeom>
              <a:rect b="b" l="l" r="r" t="t"/>
              <a:pathLst>
                <a:path extrusionOk="0" h="10219" w="2939">
                  <a:moveTo>
                    <a:pt x="169" y="1"/>
                  </a:moveTo>
                  <a:lnTo>
                    <a:pt x="1" y="352"/>
                  </a:lnTo>
                  <a:cubicBezTo>
                    <a:pt x="638" y="891"/>
                    <a:pt x="1162" y="1547"/>
                    <a:pt x="1547" y="2292"/>
                  </a:cubicBezTo>
                  <a:cubicBezTo>
                    <a:pt x="1935" y="3041"/>
                    <a:pt x="2165" y="3866"/>
                    <a:pt x="2226" y="4709"/>
                  </a:cubicBezTo>
                  <a:lnTo>
                    <a:pt x="2235" y="5505"/>
                  </a:lnTo>
                  <a:cubicBezTo>
                    <a:pt x="2142" y="7178"/>
                    <a:pt x="1383" y="8738"/>
                    <a:pt x="132" y="9848"/>
                  </a:cubicBezTo>
                  <a:cubicBezTo>
                    <a:pt x="221" y="9965"/>
                    <a:pt x="305" y="10092"/>
                    <a:pt x="380" y="10218"/>
                  </a:cubicBezTo>
                  <a:cubicBezTo>
                    <a:pt x="1893" y="9108"/>
                    <a:pt x="2835" y="7379"/>
                    <a:pt x="2938" y="5505"/>
                  </a:cubicBezTo>
                  <a:lnTo>
                    <a:pt x="2933" y="4709"/>
                  </a:lnTo>
                  <a:cubicBezTo>
                    <a:pt x="2807" y="2882"/>
                    <a:pt x="1879" y="1200"/>
                    <a:pt x="403" y="113"/>
                  </a:cubicBezTo>
                  <a:cubicBezTo>
                    <a:pt x="333" y="62"/>
                    <a:pt x="254" y="19"/>
                    <a:pt x="169"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7"/>
            <p:cNvSpPr/>
            <p:nvPr/>
          </p:nvSpPr>
          <p:spPr>
            <a:xfrm>
              <a:off x="4955000" y="3946725"/>
              <a:ext cx="321900" cy="35625"/>
            </a:xfrm>
            <a:custGeom>
              <a:rect b="b" l="l" r="r" t="t"/>
              <a:pathLst>
                <a:path extrusionOk="0" h="1425" w="12876">
                  <a:moveTo>
                    <a:pt x="1078" y="0"/>
                  </a:moveTo>
                  <a:cubicBezTo>
                    <a:pt x="727" y="0"/>
                    <a:pt x="408" y="216"/>
                    <a:pt x="282" y="544"/>
                  </a:cubicBezTo>
                  <a:lnTo>
                    <a:pt x="71" y="1073"/>
                  </a:lnTo>
                  <a:cubicBezTo>
                    <a:pt x="1" y="1242"/>
                    <a:pt x="127" y="1425"/>
                    <a:pt x="310" y="1425"/>
                  </a:cubicBezTo>
                  <a:lnTo>
                    <a:pt x="12571" y="1425"/>
                  </a:lnTo>
                  <a:cubicBezTo>
                    <a:pt x="12753" y="1425"/>
                    <a:pt x="12875" y="1242"/>
                    <a:pt x="12810" y="1073"/>
                  </a:cubicBezTo>
                  <a:lnTo>
                    <a:pt x="12599" y="544"/>
                  </a:lnTo>
                  <a:cubicBezTo>
                    <a:pt x="12472" y="216"/>
                    <a:pt x="12154" y="0"/>
                    <a:pt x="11802"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7"/>
            <p:cNvSpPr/>
            <p:nvPr/>
          </p:nvSpPr>
          <p:spPr>
            <a:xfrm>
              <a:off x="5239975" y="3946725"/>
              <a:ext cx="36925" cy="35500"/>
            </a:xfrm>
            <a:custGeom>
              <a:rect b="b" l="l" r="r" t="t"/>
              <a:pathLst>
                <a:path extrusionOk="0" h="1420" w="1477">
                  <a:moveTo>
                    <a:pt x="414" y="0"/>
                  </a:moveTo>
                  <a:cubicBezTo>
                    <a:pt x="411" y="0"/>
                    <a:pt x="407" y="0"/>
                    <a:pt x="403" y="0"/>
                  </a:cubicBezTo>
                  <a:lnTo>
                    <a:pt x="0" y="0"/>
                  </a:lnTo>
                  <a:lnTo>
                    <a:pt x="567" y="1420"/>
                  </a:lnTo>
                  <a:lnTo>
                    <a:pt x="1172" y="1420"/>
                  </a:lnTo>
                  <a:cubicBezTo>
                    <a:pt x="1354" y="1420"/>
                    <a:pt x="1476" y="1237"/>
                    <a:pt x="1411" y="1073"/>
                  </a:cubicBezTo>
                  <a:lnTo>
                    <a:pt x="1200" y="539"/>
                  </a:lnTo>
                  <a:cubicBezTo>
                    <a:pt x="1070" y="215"/>
                    <a:pt x="761" y="0"/>
                    <a:pt x="41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7"/>
            <p:cNvSpPr/>
            <p:nvPr/>
          </p:nvSpPr>
          <p:spPr>
            <a:xfrm>
              <a:off x="5180700" y="3561925"/>
              <a:ext cx="68200" cy="66300"/>
            </a:xfrm>
            <a:custGeom>
              <a:rect b="b" l="l" r="r" t="t"/>
              <a:pathLst>
                <a:path extrusionOk="0" h="2652" w="2728">
                  <a:moveTo>
                    <a:pt x="653" y="0"/>
                  </a:moveTo>
                  <a:cubicBezTo>
                    <a:pt x="558" y="0"/>
                    <a:pt x="465" y="35"/>
                    <a:pt x="394" y="106"/>
                  </a:cubicBezTo>
                  <a:lnTo>
                    <a:pt x="146" y="359"/>
                  </a:lnTo>
                  <a:cubicBezTo>
                    <a:pt x="1" y="499"/>
                    <a:pt x="1" y="733"/>
                    <a:pt x="146" y="874"/>
                  </a:cubicBezTo>
                  <a:lnTo>
                    <a:pt x="1814" y="2546"/>
                  </a:lnTo>
                  <a:cubicBezTo>
                    <a:pt x="1886" y="2617"/>
                    <a:pt x="1980" y="2652"/>
                    <a:pt x="2074" y="2652"/>
                  </a:cubicBezTo>
                  <a:cubicBezTo>
                    <a:pt x="2168" y="2652"/>
                    <a:pt x="2261" y="2617"/>
                    <a:pt x="2334" y="2546"/>
                  </a:cubicBezTo>
                  <a:lnTo>
                    <a:pt x="2582" y="2298"/>
                  </a:lnTo>
                  <a:cubicBezTo>
                    <a:pt x="2727" y="2153"/>
                    <a:pt x="2727" y="1919"/>
                    <a:pt x="2582" y="1778"/>
                  </a:cubicBezTo>
                  <a:lnTo>
                    <a:pt x="914" y="106"/>
                  </a:lnTo>
                  <a:cubicBezTo>
                    <a:pt x="842" y="35"/>
                    <a:pt x="747" y="0"/>
                    <a:pt x="65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7"/>
            <p:cNvSpPr/>
            <p:nvPr/>
          </p:nvSpPr>
          <p:spPr>
            <a:xfrm>
              <a:off x="5210225" y="3585525"/>
              <a:ext cx="38550" cy="42675"/>
            </a:xfrm>
            <a:custGeom>
              <a:rect b="b" l="l" r="r" t="t"/>
              <a:pathLst>
                <a:path extrusionOk="0" h="1707" w="1542">
                  <a:moveTo>
                    <a:pt x="567" y="0"/>
                  </a:moveTo>
                  <a:lnTo>
                    <a:pt x="579" y="12"/>
                  </a:lnTo>
                  <a:lnTo>
                    <a:pt x="567" y="0"/>
                  </a:lnTo>
                  <a:close/>
                  <a:moveTo>
                    <a:pt x="579" y="12"/>
                  </a:moveTo>
                  <a:lnTo>
                    <a:pt x="769" y="202"/>
                  </a:lnTo>
                  <a:lnTo>
                    <a:pt x="769" y="202"/>
                  </a:lnTo>
                  <a:lnTo>
                    <a:pt x="579" y="12"/>
                  </a:lnTo>
                  <a:close/>
                  <a:moveTo>
                    <a:pt x="769" y="202"/>
                  </a:moveTo>
                  <a:cubicBezTo>
                    <a:pt x="919" y="352"/>
                    <a:pt x="919" y="595"/>
                    <a:pt x="769" y="745"/>
                  </a:cubicBezTo>
                  <a:lnTo>
                    <a:pt x="544" y="970"/>
                  </a:lnTo>
                  <a:cubicBezTo>
                    <a:pt x="469" y="1045"/>
                    <a:pt x="370" y="1082"/>
                    <a:pt x="272" y="1082"/>
                  </a:cubicBezTo>
                  <a:cubicBezTo>
                    <a:pt x="174" y="1082"/>
                    <a:pt x="75" y="1045"/>
                    <a:pt x="0" y="970"/>
                  </a:cubicBezTo>
                  <a:lnTo>
                    <a:pt x="0" y="970"/>
                  </a:lnTo>
                  <a:lnTo>
                    <a:pt x="628" y="1598"/>
                  </a:lnTo>
                  <a:cubicBezTo>
                    <a:pt x="703" y="1670"/>
                    <a:pt x="800" y="1707"/>
                    <a:pt x="898" y="1707"/>
                  </a:cubicBezTo>
                  <a:cubicBezTo>
                    <a:pt x="995" y="1707"/>
                    <a:pt x="1092" y="1670"/>
                    <a:pt x="1167" y="1598"/>
                  </a:cubicBezTo>
                  <a:lnTo>
                    <a:pt x="1396" y="1368"/>
                  </a:lnTo>
                  <a:cubicBezTo>
                    <a:pt x="1542" y="1214"/>
                    <a:pt x="1537" y="975"/>
                    <a:pt x="1392" y="825"/>
                  </a:cubicBezTo>
                  <a:lnTo>
                    <a:pt x="769" y="202"/>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7"/>
            <p:cNvSpPr/>
            <p:nvPr/>
          </p:nvSpPr>
          <p:spPr>
            <a:xfrm>
              <a:off x="5015800" y="3701200"/>
              <a:ext cx="93825" cy="92350"/>
            </a:xfrm>
            <a:custGeom>
              <a:rect b="b" l="l" r="r" t="t"/>
              <a:pathLst>
                <a:path extrusionOk="0" h="3694" w="3753">
                  <a:moveTo>
                    <a:pt x="755" y="1"/>
                  </a:moveTo>
                  <a:cubicBezTo>
                    <a:pt x="682" y="1"/>
                    <a:pt x="609" y="28"/>
                    <a:pt x="553" y="82"/>
                  </a:cubicBezTo>
                  <a:lnTo>
                    <a:pt x="108" y="531"/>
                  </a:lnTo>
                  <a:cubicBezTo>
                    <a:pt x="0" y="639"/>
                    <a:pt x="0" y="817"/>
                    <a:pt x="108" y="929"/>
                  </a:cubicBezTo>
                  <a:lnTo>
                    <a:pt x="2788" y="3609"/>
                  </a:lnTo>
                  <a:cubicBezTo>
                    <a:pt x="2844" y="3665"/>
                    <a:pt x="2917" y="3694"/>
                    <a:pt x="2989" y="3694"/>
                  </a:cubicBezTo>
                  <a:cubicBezTo>
                    <a:pt x="3062" y="3694"/>
                    <a:pt x="3135" y="3665"/>
                    <a:pt x="3191" y="3609"/>
                  </a:cubicBezTo>
                  <a:lnTo>
                    <a:pt x="3641" y="3164"/>
                  </a:lnTo>
                  <a:cubicBezTo>
                    <a:pt x="3753" y="3052"/>
                    <a:pt x="3753" y="2869"/>
                    <a:pt x="3636" y="2766"/>
                  </a:cubicBezTo>
                  <a:lnTo>
                    <a:pt x="956" y="82"/>
                  </a:lnTo>
                  <a:cubicBezTo>
                    <a:pt x="900" y="28"/>
                    <a:pt x="827" y="1"/>
                    <a:pt x="755"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7"/>
            <p:cNvSpPr/>
            <p:nvPr/>
          </p:nvSpPr>
          <p:spPr>
            <a:xfrm>
              <a:off x="5069800" y="3754400"/>
              <a:ext cx="39725" cy="39000"/>
            </a:xfrm>
            <a:custGeom>
              <a:rect b="b" l="l" r="r" t="t"/>
              <a:pathLst>
                <a:path extrusionOk="0" h="1560" w="1589">
                  <a:moveTo>
                    <a:pt x="848" y="1"/>
                  </a:moveTo>
                  <a:lnTo>
                    <a:pt x="856" y="9"/>
                  </a:lnTo>
                  <a:lnTo>
                    <a:pt x="856" y="9"/>
                  </a:lnTo>
                  <a:cubicBezTo>
                    <a:pt x="854" y="6"/>
                    <a:pt x="851" y="4"/>
                    <a:pt x="848" y="1"/>
                  </a:cubicBezTo>
                  <a:close/>
                  <a:moveTo>
                    <a:pt x="0" y="849"/>
                  </a:moveTo>
                  <a:lnTo>
                    <a:pt x="0" y="849"/>
                  </a:lnTo>
                  <a:cubicBezTo>
                    <a:pt x="3" y="852"/>
                    <a:pt x="6" y="854"/>
                    <a:pt x="9" y="857"/>
                  </a:cubicBezTo>
                  <a:lnTo>
                    <a:pt x="9" y="857"/>
                  </a:lnTo>
                  <a:lnTo>
                    <a:pt x="0" y="849"/>
                  </a:lnTo>
                  <a:close/>
                  <a:moveTo>
                    <a:pt x="856" y="9"/>
                  </a:moveTo>
                  <a:lnTo>
                    <a:pt x="856" y="9"/>
                  </a:lnTo>
                  <a:cubicBezTo>
                    <a:pt x="965" y="122"/>
                    <a:pt x="962" y="304"/>
                    <a:pt x="848" y="418"/>
                  </a:cubicBezTo>
                  <a:lnTo>
                    <a:pt x="417" y="849"/>
                  </a:lnTo>
                  <a:cubicBezTo>
                    <a:pt x="358" y="907"/>
                    <a:pt x="282" y="937"/>
                    <a:pt x="207" y="937"/>
                  </a:cubicBezTo>
                  <a:cubicBezTo>
                    <a:pt x="135" y="937"/>
                    <a:pt x="64" y="910"/>
                    <a:pt x="9" y="857"/>
                  </a:cubicBezTo>
                  <a:lnTo>
                    <a:pt x="9" y="857"/>
                  </a:lnTo>
                  <a:lnTo>
                    <a:pt x="623" y="1472"/>
                  </a:lnTo>
                  <a:cubicBezTo>
                    <a:pt x="679" y="1530"/>
                    <a:pt x="756" y="1560"/>
                    <a:pt x="832" y="1560"/>
                  </a:cubicBezTo>
                  <a:cubicBezTo>
                    <a:pt x="908" y="1560"/>
                    <a:pt x="984" y="1530"/>
                    <a:pt x="1040" y="1472"/>
                  </a:cubicBezTo>
                  <a:lnTo>
                    <a:pt x="1471" y="1041"/>
                  </a:lnTo>
                  <a:cubicBezTo>
                    <a:pt x="1588" y="928"/>
                    <a:pt x="1588" y="736"/>
                    <a:pt x="1471" y="624"/>
                  </a:cubicBezTo>
                  <a:lnTo>
                    <a:pt x="856" y="9"/>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7"/>
            <p:cNvSpPr/>
            <p:nvPr/>
          </p:nvSpPr>
          <p:spPr>
            <a:xfrm>
              <a:off x="5007125" y="3730275"/>
              <a:ext cx="38200" cy="37300"/>
            </a:xfrm>
            <a:custGeom>
              <a:rect b="b" l="l" r="r" t="t"/>
              <a:pathLst>
                <a:path extrusionOk="0" h="1492" w="1528">
                  <a:moveTo>
                    <a:pt x="703" y="1"/>
                  </a:moveTo>
                  <a:lnTo>
                    <a:pt x="146" y="558"/>
                  </a:lnTo>
                  <a:cubicBezTo>
                    <a:pt x="1" y="708"/>
                    <a:pt x="1" y="947"/>
                    <a:pt x="146" y="1092"/>
                  </a:cubicBezTo>
                  <a:lnTo>
                    <a:pt x="436" y="1383"/>
                  </a:lnTo>
                  <a:cubicBezTo>
                    <a:pt x="511" y="1455"/>
                    <a:pt x="609" y="1492"/>
                    <a:pt x="705" y="1492"/>
                  </a:cubicBezTo>
                  <a:cubicBezTo>
                    <a:pt x="802" y="1492"/>
                    <a:pt x="898" y="1455"/>
                    <a:pt x="970" y="1383"/>
                  </a:cubicBezTo>
                  <a:lnTo>
                    <a:pt x="1528" y="830"/>
                  </a:lnTo>
                  <a:lnTo>
                    <a:pt x="703"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7"/>
            <p:cNvSpPr/>
            <p:nvPr/>
          </p:nvSpPr>
          <p:spPr>
            <a:xfrm>
              <a:off x="5041200" y="3764600"/>
              <a:ext cx="38225" cy="37275"/>
            </a:xfrm>
            <a:custGeom>
              <a:rect b="b" l="l" r="r" t="t"/>
              <a:pathLst>
                <a:path extrusionOk="0" h="1491" w="1529">
                  <a:moveTo>
                    <a:pt x="704" y="0"/>
                  </a:moveTo>
                  <a:lnTo>
                    <a:pt x="151" y="553"/>
                  </a:lnTo>
                  <a:cubicBezTo>
                    <a:pt x="1" y="703"/>
                    <a:pt x="1" y="942"/>
                    <a:pt x="151" y="1092"/>
                  </a:cubicBezTo>
                  <a:lnTo>
                    <a:pt x="437" y="1378"/>
                  </a:lnTo>
                  <a:cubicBezTo>
                    <a:pt x="512" y="1453"/>
                    <a:pt x="609" y="1490"/>
                    <a:pt x="706" y="1490"/>
                  </a:cubicBezTo>
                  <a:cubicBezTo>
                    <a:pt x="803" y="1490"/>
                    <a:pt x="900" y="1453"/>
                    <a:pt x="975" y="1378"/>
                  </a:cubicBezTo>
                  <a:lnTo>
                    <a:pt x="1528" y="825"/>
                  </a:lnTo>
                  <a:lnTo>
                    <a:pt x="704"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7"/>
            <p:cNvSpPr/>
            <p:nvPr/>
          </p:nvSpPr>
          <p:spPr>
            <a:xfrm>
              <a:off x="5153075" y="3587500"/>
              <a:ext cx="71800" cy="71825"/>
            </a:xfrm>
            <a:custGeom>
              <a:rect b="b" l="l" r="r" t="t"/>
              <a:pathLst>
                <a:path extrusionOk="0" h="2873" w="2872">
                  <a:moveTo>
                    <a:pt x="1406" y="1"/>
                  </a:moveTo>
                  <a:lnTo>
                    <a:pt x="0" y="1406"/>
                  </a:lnTo>
                  <a:lnTo>
                    <a:pt x="1467" y="2873"/>
                  </a:lnTo>
                  <a:lnTo>
                    <a:pt x="2872" y="1467"/>
                  </a:lnTo>
                  <a:lnTo>
                    <a:pt x="1406" y="1"/>
                  </a:ln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7"/>
            <p:cNvSpPr/>
            <p:nvPr/>
          </p:nvSpPr>
          <p:spPr>
            <a:xfrm>
              <a:off x="5153175" y="3608700"/>
              <a:ext cx="71825" cy="50625"/>
            </a:xfrm>
            <a:custGeom>
              <a:rect b="b" l="l" r="r" t="t"/>
              <a:pathLst>
                <a:path extrusionOk="0" h="2025" w="2873">
                  <a:moveTo>
                    <a:pt x="1" y="563"/>
                  </a:moveTo>
                  <a:lnTo>
                    <a:pt x="839" y="1406"/>
                  </a:lnTo>
                  <a:lnTo>
                    <a:pt x="843" y="1403"/>
                  </a:lnTo>
                  <a:lnTo>
                    <a:pt x="1" y="563"/>
                  </a:lnTo>
                  <a:close/>
                  <a:moveTo>
                    <a:pt x="2245" y="1"/>
                  </a:moveTo>
                  <a:lnTo>
                    <a:pt x="843" y="1403"/>
                  </a:lnTo>
                  <a:lnTo>
                    <a:pt x="1467" y="2025"/>
                  </a:lnTo>
                  <a:lnTo>
                    <a:pt x="2873" y="619"/>
                  </a:lnTo>
                  <a:lnTo>
                    <a:pt x="2245"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7"/>
            <p:cNvSpPr/>
            <p:nvPr/>
          </p:nvSpPr>
          <p:spPr>
            <a:xfrm>
              <a:off x="5045900" y="3615125"/>
              <a:ext cx="149225" cy="148675"/>
            </a:xfrm>
            <a:custGeom>
              <a:rect b="b" l="l" r="r" t="t"/>
              <a:pathLst>
                <a:path extrusionOk="0" h="5947" w="5969">
                  <a:moveTo>
                    <a:pt x="3870" y="0"/>
                  </a:moveTo>
                  <a:cubicBezTo>
                    <a:pt x="3801" y="0"/>
                    <a:pt x="3732" y="27"/>
                    <a:pt x="3678" y="81"/>
                  </a:cubicBezTo>
                  <a:lnTo>
                    <a:pt x="2226" y="1529"/>
                  </a:lnTo>
                  <a:lnTo>
                    <a:pt x="1490" y="2274"/>
                  </a:lnTo>
                  <a:lnTo>
                    <a:pt x="0" y="3763"/>
                  </a:lnTo>
                  <a:lnTo>
                    <a:pt x="2188" y="5947"/>
                  </a:lnTo>
                  <a:lnTo>
                    <a:pt x="5866" y="2269"/>
                  </a:lnTo>
                  <a:cubicBezTo>
                    <a:pt x="5969" y="2161"/>
                    <a:pt x="5969" y="1988"/>
                    <a:pt x="5866" y="1880"/>
                  </a:cubicBezTo>
                  <a:lnTo>
                    <a:pt x="4062" y="81"/>
                  </a:lnTo>
                  <a:cubicBezTo>
                    <a:pt x="4008" y="27"/>
                    <a:pt x="3939" y="0"/>
                    <a:pt x="3870"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7"/>
            <p:cNvSpPr/>
            <p:nvPr/>
          </p:nvSpPr>
          <p:spPr>
            <a:xfrm>
              <a:off x="5085025" y="3651575"/>
              <a:ext cx="110225" cy="112575"/>
            </a:xfrm>
            <a:custGeom>
              <a:rect b="b" l="l" r="r" t="t"/>
              <a:pathLst>
                <a:path extrusionOk="0" h="4503" w="4409">
                  <a:moveTo>
                    <a:pt x="3875" y="0"/>
                  </a:moveTo>
                  <a:lnTo>
                    <a:pt x="0" y="3880"/>
                  </a:lnTo>
                  <a:lnTo>
                    <a:pt x="623" y="4503"/>
                  </a:lnTo>
                  <a:lnTo>
                    <a:pt x="4306" y="820"/>
                  </a:lnTo>
                  <a:cubicBezTo>
                    <a:pt x="4409" y="717"/>
                    <a:pt x="4409" y="544"/>
                    <a:pt x="4306" y="436"/>
                  </a:cubicBezTo>
                  <a:lnTo>
                    <a:pt x="3875"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 name="Google Shape;604;p27"/>
          <p:cNvSpPr txBox="1"/>
          <p:nvPr/>
        </p:nvSpPr>
        <p:spPr>
          <a:xfrm>
            <a:off x="333375" y="1581150"/>
            <a:ext cx="5019600" cy="192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Diabetic foot diagnosis is similar to PAD: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2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8"/>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highlight>
                  <a:srgbClr val="EDF9F9"/>
                </a:highlight>
                <a:latin typeface="Lora"/>
                <a:ea typeface="Lora"/>
                <a:cs typeface="Lora"/>
                <a:sym typeface="Lora"/>
              </a:rPr>
              <a:t>Acute</a:t>
            </a:r>
            <a:r>
              <a:rPr b="1" lang="en-GB" sz="2200">
                <a:solidFill>
                  <a:srgbClr val="006D77"/>
                </a:solidFill>
                <a:latin typeface="Lora"/>
                <a:ea typeface="Lora"/>
                <a:cs typeface="Lora"/>
                <a:sym typeface="Lora"/>
              </a:rPr>
              <a:t> Peripheral Arterial Disease (PAD)</a:t>
            </a:r>
            <a:endParaRPr sz="2200"/>
          </a:p>
        </p:txBody>
      </p:sp>
      <p:cxnSp>
        <p:nvCxnSpPr>
          <p:cNvPr id="611" name="Google Shape;611;p28"/>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sp>
        <p:nvSpPr>
          <p:cNvPr id="612" name="Google Shape;612;p28"/>
          <p:cNvSpPr/>
          <p:nvPr/>
        </p:nvSpPr>
        <p:spPr>
          <a:xfrm>
            <a:off x="582311" y="109115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8"/>
          <p:cNvSpPr txBox="1"/>
          <p:nvPr/>
        </p:nvSpPr>
        <p:spPr>
          <a:xfrm>
            <a:off x="656412" y="115236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1</a:t>
            </a:r>
            <a:endParaRPr b="1" sz="2000">
              <a:solidFill>
                <a:srgbClr val="1D2542"/>
              </a:solidFill>
              <a:latin typeface="Life Savers"/>
              <a:ea typeface="Life Savers"/>
              <a:cs typeface="Life Savers"/>
              <a:sym typeface="Life Savers"/>
            </a:endParaRPr>
          </a:p>
        </p:txBody>
      </p:sp>
      <p:sp>
        <p:nvSpPr>
          <p:cNvPr id="614" name="Google Shape;614;p28"/>
          <p:cNvSpPr txBox="1"/>
          <p:nvPr/>
        </p:nvSpPr>
        <p:spPr>
          <a:xfrm>
            <a:off x="1203600" y="1141163"/>
            <a:ext cx="43896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Acute Limb Ischemia (ALI)</a:t>
            </a:r>
            <a:endParaRPr b="1" sz="1800">
              <a:solidFill>
                <a:srgbClr val="006D77"/>
              </a:solidFill>
              <a:highlight>
                <a:srgbClr val="EDF9F9"/>
              </a:highlight>
              <a:latin typeface="Lora"/>
              <a:ea typeface="Lora"/>
              <a:cs typeface="Lora"/>
              <a:sym typeface="Lora"/>
            </a:endParaRPr>
          </a:p>
        </p:txBody>
      </p:sp>
      <p:sp>
        <p:nvSpPr>
          <p:cNvPr id="615" name="Google Shape;615;p28"/>
          <p:cNvSpPr txBox="1"/>
          <p:nvPr/>
        </p:nvSpPr>
        <p:spPr>
          <a:xfrm>
            <a:off x="772625" y="1772375"/>
            <a:ext cx="6048300" cy="1472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Acute limb ischemia is caused most frequently by </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Acute </a:t>
            </a:r>
            <a:r>
              <a:rPr b="1" lang="en-GB" sz="1200">
                <a:solidFill>
                  <a:schemeClr val="dk1"/>
                </a:solidFill>
                <a:latin typeface="Mada"/>
                <a:ea typeface="Mada"/>
                <a:cs typeface="Mada"/>
                <a:sym typeface="Mada"/>
              </a:rPr>
              <a:t>thrombotic</a:t>
            </a:r>
            <a:r>
              <a:rPr lang="en-GB" sz="1200">
                <a:solidFill>
                  <a:schemeClr val="dk1"/>
                </a:solidFill>
                <a:latin typeface="Mada"/>
                <a:ea typeface="Mada"/>
                <a:cs typeface="Mada"/>
                <a:sym typeface="Mada"/>
              </a:rPr>
              <a:t> occlusion of a preexisting stenotic arterial segment (60%)</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Embolism</a:t>
            </a:r>
            <a:r>
              <a:rPr lang="en-GB" sz="1200">
                <a:solidFill>
                  <a:schemeClr val="dk1"/>
                </a:solidFill>
                <a:latin typeface="Mada"/>
                <a:ea typeface="Mada"/>
                <a:cs typeface="Mada"/>
                <a:sym typeface="Mada"/>
              </a:rPr>
              <a:t> (30%)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Trauma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Distinguishing between </a:t>
            </a:r>
            <a:r>
              <a:rPr b="1" lang="en-GB" sz="1200">
                <a:solidFill>
                  <a:schemeClr val="dk1"/>
                </a:solidFill>
                <a:latin typeface="Mada"/>
                <a:ea typeface="Mada"/>
                <a:cs typeface="Mada"/>
                <a:sym typeface="Mada"/>
              </a:rPr>
              <a:t>thrombosis </a:t>
            </a:r>
            <a:r>
              <a:rPr lang="en-GB" sz="1200">
                <a:solidFill>
                  <a:schemeClr val="dk1"/>
                </a:solidFill>
                <a:latin typeface="Mada"/>
                <a:ea typeface="Mada"/>
                <a:cs typeface="Mada"/>
                <a:sym typeface="Mada"/>
              </a:rPr>
              <a:t>and </a:t>
            </a:r>
            <a:r>
              <a:rPr b="1" lang="en-GB" sz="1200">
                <a:solidFill>
                  <a:schemeClr val="dk1"/>
                </a:solidFill>
                <a:latin typeface="Mada"/>
                <a:ea typeface="Mada"/>
                <a:cs typeface="Mada"/>
                <a:sym typeface="Mada"/>
              </a:rPr>
              <a:t>embolism </a:t>
            </a:r>
            <a:r>
              <a:rPr lang="en-GB" sz="1200">
                <a:solidFill>
                  <a:schemeClr val="dk1"/>
                </a:solidFill>
                <a:latin typeface="Mada"/>
                <a:ea typeface="Mada"/>
                <a:cs typeface="Mada"/>
                <a:sym typeface="Mada"/>
              </a:rPr>
              <a:t>is important because investigation, treatment and prognosis are different</a:t>
            </a:r>
            <a:endParaRPr sz="1200"/>
          </a:p>
        </p:txBody>
      </p:sp>
      <p:sp>
        <p:nvSpPr>
          <p:cNvPr id="616" name="Google Shape;616;p28"/>
          <p:cNvSpPr/>
          <p:nvPr/>
        </p:nvSpPr>
        <p:spPr>
          <a:xfrm>
            <a:off x="1110545" y="3187657"/>
            <a:ext cx="1762786" cy="722160"/>
          </a:xfrm>
          <a:custGeom>
            <a:rect b="b" l="l" r="r" t="t"/>
            <a:pathLst>
              <a:path extrusionOk="0" h="14267" w="15562">
                <a:moveTo>
                  <a:pt x="11608" y="1"/>
                </a:moveTo>
                <a:cubicBezTo>
                  <a:pt x="10927" y="1"/>
                  <a:pt x="10253" y="193"/>
                  <a:pt x="9702" y="600"/>
                </a:cubicBezTo>
                <a:cubicBezTo>
                  <a:pt x="8504" y="1498"/>
                  <a:pt x="8016" y="3192"/>
                  <a:pt x="6648" y="3773"/>
                </a:cubicBezTo>
                <a:cubicBezTo>
                  <a:pt x="5835" y="4116"/>
                  <a:pt x="4919" y="3970"/>
                  <a:pt x="4047" y="4081"/>
                </a:cubicBezTo>
                <a:cubicBezTo>
                  <a:pt x="1780" y="4381"/>
                  <a:pt x="0" y="6588"/>
                  <a:pt x="0" y="8864"/>
                </a:cubicBezTo>
                <a:cubicBezTo>
                  <a:pt x="9" y="11148"/>
                  <a:pt x="1669" y="13269"/>
                  <a:pt x="3824" y="14014"/>
                </a:cubicBezTo>
                <a:cubicBezTo>
                  <a:pt x="4274" y="14168"/>
                  <a:pt x="4757" y="14267"/>
                  <a:pt x="5232" y="14267"/>
                </a:cubicBezTo>
                <a:cubicBezTo>
                  <a:pt x="5652" y="14267"/>
                  <a:pt x="6065" y="14190"/>
                  <a:pt x="6442" y="14005"/>
                </a:cubicBezTo>
                <a:cubicBezTo>
                  <a:pt x="7540" y="13480"/>
                  <a:pt x="8365" y="12113"/>
                  <a:pt x="9496" y="12113"/>
                </a:cubicBezTo>
                <a:cubicBezTo>
                  <a:pt x="9599" y="12113"/>
                  <a:pt x="9704" y="12124"/>
                  <a:pt x="9813" y="12149"/>
                </a:cubicBezTo>
                <a:cubicBezTo>
                  <a:pt x="10597" y="12318"/>
                  <a:pt x="11183" y="13176"/>
                  <a:pt x="11952" y="13176"/>
                </a:cubicBezTo>
                <a:cubicBezTo>
                  <a:pt x="11997" y="13176"/>
                  <a:pt x="12042" y="13173"/>
                  <a:pt x="12088" y="13167"/>
                </a:cubicBezTo>
                <a:cubicBezTo>
                  <a:pt x="12362" y="13132"/>
                  <a:pt x="12619" y="12978"/>
                  <a:pt x="12841" y="12807"/>
                </a:cubicBezTo>
                <a:cubicBezTo>
                  <a:pt x="13663" y="12226"/>
                  <a:pt x="14390" y="11456"/>
                  <a:pt x="14663" y="10489"/>
                </a:cubicBezTo>
                <a:cubicBezTo>
                  <a:pt x="14869" y="9762"/>
                  <a:pt x="14749" y="8915"/>
                  <a:pt x="14313" y="8325"/>
                </a:cubicBezTo>
                <a:cubicBezTo>
                  <a:pt x="14535" y="7127"/>
                  <a:pt x="15160" y="6015"/>
                  <a:pt x="15339" y="4809"/>
                </a:cubicBezTo>
                <a:cubicBezTo>
                  <a:pt x="15562" y="3329"/>
                  <a:pt x="15040" y="1712"/>
                  <a:pt x="13876" y="779"/>
                </a:cubicBezTo>
                <a:cubicBezTo>
                  <a:pt x="13240" y="273"/>
                  <a:pt x="12419" y="1"/>
                  <a:pt x="11608" y="1"/>
                </a:cubicBezTo>
                <a:close/>
              </a:path>
            </a:pathLst>
          </a:custGeom>
          <a:solidFill>
            <a:srgbClr val="FDD6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8"/>
          <p:cNvSpPr/>
          <p:nvPr/>
        </p:nvSpPr>
        <p:spPr>
          <a:xfrm>
            <a:off x="944825" y="3096750"/>
            <a:ext cx="1832563" cy="730208"/>
          </a:xfrm>
          <a:custGeom>
            <a:rect b="b" l="l" r="r" t="t"/>
            <a:pathLst>
              <a:path extrusionOk="0" h="14426" w="16178">
                <a:moveTo>
                  <a:pt x="12313" y="153"/>
                </a:moveTo>
                <a:cubicBezTo>
                  <a:pt x="13288" y="153"/>
                  <a:pt x="14271" y="570"/>
                  <a:pt x="14929" y="1292"/>
                </a:cubicBezTo>
                <a:cubicBezTo>
                  <a:pt x="15510" y="1942"/>
                  <a:pt x="15878" y="2763"/>
                  <a:pt x="15972" y="3627"/>
                </a:cubicBezTo>
                <a:cubicBezTo>
                  <a:pt x="16084" y="4492"/>
                  <a:pt x="15913" y="5321"/>
                  <a:pt x="15630" y="6143"/>
                </a:cubicBezTo>
                <a:cubicBezTo>
                  <a:pt x="15502" y="6545"/>
                  <a:pt x="15348" y="6947"/>
                  <a:pt x="15211" y="7349"/>
                </a:cubicBezTo>
                <a:cubicBezTo>
                  <a:pt x="15151" y="7546"/>
                  <a:pt x="15091" y="7734"/>
                  <a:pt x="15040" y="7931"/>
                </a:cubicBezTo>
                <a:cubicBezTo>
                  <a:pt x="14997" y="8067"/>
                  <a:pt x="14903" y="8281"/>
                  <a:pt x="14937" y="8418"/>
                </a:cubicBezTo>
                <a:cubicBezTo>
                  <a:pt x="14946" y="8487"/>
                  <a:pt x="15040" y="8572"/>
                  <a:pt x="15074" y="8632"/>
                </a:cubicBezTo>
                <a:cubicBezTo>
                  <a:pt x="15126" y="8735"/>
                  <a:pt x="15177" y="8846"/>
                  <a:pt x="15220" y="8957"/>
                </a:cubicBezTo>
                <a:cubicBezTo>
                  <a:pt x="15305" y="9171"/>
                  <a:pt x="15356" y="9393"/>
                  <a:pt x="15374" y="9624"/>
                </a:cubicBezTo>
                <a:cubicBezTo>
                  <a:pt x="15408" y="10069"/>
                  <a:pt x="15331" y="10514"/>
                  <a:pt x="15151" y="10925"/>
                </a:cubicBezTo>
                <a:cubicBezTo>
                  <a:pt x="14818" y="11703"/>
                  <a:pt x="14193" y="12336"/>
                  <a:pt x="13500" y="12815"/>
                </a:cubicBezTo>
                <a:cubicBezTo>
                  <a:pt x="13221" y="13015"/>
                  <a:pt x="12929" y="13160"/>
                  <a:pt x="12615" y="13160"/>
                </a:cubicBezTo>
                <a:cubicBezTo>
                  <a:pt x="12487" y="13160"/>
                  <a:pt x="12354" y="13135"/>
                  <a:pt x="12217" y="13081"/>
                </a:cubicBezTo>
                <a:cubicBezTo>
                  <a:pt x="11943" y="12944"/>
                  <a:pt x="11678" y="12790"/>
                  <a:pt x="11438" y="12602"/>
                </a:cubicBezTo>
                <a:cubicBezTo>
                  <a:pt x="11049" y="12331"/>
                  <a:pt x="10639" y="12111"/>
                  <a:pt x="10186" y="12111"/>
                </a:cubicBezTo>
                <a:cubicBezTo>
                  <a:pt x="10051" y="12111"/>
                  <a:pt x="9913" y="12131"/>
                  <a:pt x="9770" y="12174"/>
                </a:cubicBezTo>
                <a:cubicBezTo>
                  <a:pt x="9094" y="12362"/>
                  <a:pt x="8572" y="12918"/>
                  <a:pt x="8051" y="13363"/>
                </a:cubicBezTo>
                <a:cubicBezTo>
                  <a:pt x="7773" y="13608"/>
                  <a:pt x="7472" y="13822"/>
                  <a:pt x="7147" y="13997"/>
                </a:cubicBezTo>
                <a:lnTo>
                  <a:pt x="7147" y="13997"/>
                </a:lnTo>
                <a:cubicBezTo>
                  <a:pt x="7138" y="13998"/>
                  <a:pt x="7128" y="14000"/>
                  <a:pt x="7118" y="14005"/>
                </a:cubicBezTo>
                <a:cubicBezTo>
                  <a:pt x="6722" y="14186"/>
                  <a:pt x="6304" y="14265"/>
                  <a:pt x="5882" y="14265"/>
                </a:cubicBezTo>
                <a:cubicBezTo>
                  <a:pt x="4612" y="14265"/>
                  <a:pt x="3306" y="13541"/>
                  <a:pt x="2439" y="12687"/>
                </a:cubicBezTo>
                <a:cubicBezTo>
                  <a:pt x="1344" y="11609"/>
                  <a:pt x="659" y="10078"/>
                  <a:pt x="805" y="8529"/>
                </a:cubicBezTo>
                <a:cubicBezTo>
                  <a:pt x="967" y="7007"/>
                  <a:pt x="1814" y="5646"/>
                  <a:pt x="3114" y="4834"/>
                </a:cubicBezTo>
                <a:cubicBezTo>
                  <a:pt x="3807" y="4406"/>
                  <a:pt x="4569" y="4226"/>
                  <a:pt x="5382" y="4192"/>
                </a:cubicBezTo>
                <a:cubicBezTo>
                  <a:pt x="6194" y="4158"/>
                  <a:pt x="7015" y="4175"/>
                  <a:pt x="7734" y="3739"/>
                </a:cubicBezTo>
                <a:cubicBezTo>
                  <a:pt x="8983" y="2969"/>
                  <a:pt x="9411" y="1378"/>
                  <a:pt x="10668" y="608"/>
                </a:cubicBezTo>
                <a:cubicBezTo>
                  <a:pt x="11169" y="297"/>
                  <a:pt x="11739" y="153"/>
                  <a:pt x="12313" y="153"/>
                </a:cubicBezTo>
                <a:close/>
                <a:moveTo>
                  <a:pt x="12315" y="0"/>
                </a:moveTo>
                <a:cubicBezTo>
                  <a:pt x="12110" y="0"/>
                  <a:pt x="11903" y="17"/>
                  <a:pt x="11695" y="52"/>
                </a:cubicBezTo>
                <a:cubicBezTo>
                  <a:pt x="10968" y="180"/>
                  <a:pt x="10301" y="556"/>
                  <a:pt x="9813" y="1121"/>
                </a:cubicBezTo>
                <a:cubicBezTo>
                  <a:pt x="9274" y="1703"/>
                  <a:pt x="8880" y="2404"/>
                  <a:pt x="8350" y="2994"/>
                </a:cubicBezTo>
                <a:cubicBezTo>
                  <a:pt x="8068" y="3328"/>
                  <a:pt x="7717" y="3585"/>
                  <a:pt x="7323" y="3773"/>
                </a:cubicBezTo>
                <a:cubicBezTo>
                  <a:pt x="6844" y="3970"/>
                  <a:pt x="6314" y="4004"/>
                  <a:pt x="5801" y="4021"/>
                </a:cubicBezTo>
                <a:cubicBezTo>
                  <a:pt x="4979" y="4047"/>
                  <a:pt x="4209" y="4098"/>
                  <a:pt x="3465" y="4457"/>
                </a:cubicBezTo>
                <a:cubicBezTo>
                  <a:pt x="2114" y="5099"/>
                  <a:pt x="1104" y="6391"/>
                  <a:pt x="753" y="7836"/>
                </a:cubicBezTo>
                <a:cubicBezTo>
                  <a:pt x="0" y="10925"/>
                  <a:pt x="2678" y="14355"/>
                  <a:pt x="5852" y="14424"/>
                </a:cubicBezTo>
                <a:cubicBezTo>
                  <a:pt x="5887" y="14425"/>
                  <a:pt x="5922" y="14426"/>
                  <a:pt x="5957" y="14426"/>
                </a:cubicBezTo>
                <a:cubicBezTo>
                  <a:pt x="6374" y="14426"/>
                  <a:pt x="6783" y="14333"/>
                  <a:pt x="7169" y="14167"/>
                </a:cubicBezTo>
                <a:cubicBezTo>
                  <a:pt x="7172" y="14165"/>
                  <a:pt x="7175" y="14164"/>
                  <a:pt x="7178" y="14162"/>
                </a:cubicBezTo>
                <a:lnTo>
                  <a:pt x="7178" y="14162"/>
                </a:lnTo>
                <a:cubicBezTo>
                  <a:pt x="7181" y="14161"/>
                  <a:pt x="7184" y="14160"/>
                  <a:pt x="7187" y="14158"/>
                </a:cubicBezTo>
                <a:cubicBezTo>
                  <a:pt x="7948" y="13774"/>
                  <a:pt x="8487" y="13106"/>
                  <a:pt x="9180" y="12636"/>
                </a:cubicBezTo>
                <a:cubicBezTo>
                  <a:pt x="9487" y="12429"/>
                  <a:pt x="9834" y="12270"/>
                  <a:pt x="10205" y="12270"/>
                </a:cubicBezTo>
                <a:cubicBezTo>
                  <a:pt x="10248" y="12270"/>
                  <a:pt x="10291" y="12272"/>
                  <a:pt x="10335" y="12276"/>
                </a:cubicBezTo>
                <a:cubicBezTo>
                  <a:pt x="10728" y="12319"/>
                  <a:pt x="11062" y="12542"/>
                  <a:pt x="11378" y="12764"/>
                </a:cubicBezTo>
                <a:cubicBezTo>
                  <a:pt x="11783" y="13038"/>
                  <a:pt x="12203" y="13327"/>
                  <a:pt x="12672" y="13327"/>
                </a:cubicBezTo>
                <a:cubicBezTo>
                  <a:pt x="12817" y="13327"/>
                  <a:pt x="12968" y="13299"/>
                  <a:pt x="13124" y="13235"/>
                </a:cubicBezTo>
                <a:cubicBezTo>
                  <a:pt x="13842" y="12927"/>
                  <a:pt x="14527" y="12242"/>
                  <a:pt x="14954" y="11609"/>
                </a:cubicBezTo>
                <a:cubicBezTo>
                  <a:pt x="15416" y="10933"/>
                  <a:pt x="15647" y="10121"/>
                  <a:pt x="15493" y="9308"/>
                </a:cubicBezTo>
                <a:cubicBezTo>
                  <a:pt x="15451" y="9120"/>
                  <a:pt x="15399" y="8940"/>
                  <a:pt x="15322" y="8760"/>
                </a:cubicBezTo>
                <a:cubicBezTo>
                  <a:pt x="15220" y="8547"/>
                  <a:pt x="15091" y="8418"/>
                  <a:pt x="15143" y="8170"/>
                </a:cubicBezTo>
                <a:cubicBezTo>
                  <a:pt x="15262" y="7708"/>
                  <a:pt x="15408" y="7255"/>
                  <a:pt x="15570" y="6810"/>
                </a:cubicBezTo>
                <a:cubicBezTo>
                  <a:pt x="15878" y="5954"/>
                  <a:pt x="16178" y="5099"/>
                  <a:pt x="16178" y="4184"/>
                </a:cubicBezTo>
                <a:cubicBezTo>
                  <a:pt x="16169" y="3371"/>
                  <a:pt x="15955" y="2567"/>
                  <a:pt x="15545" y="1865"/>
                </a:cubicBezTo>
                <a:cubicBezTo>
                  <a:pt x="14871" y="696"/>
                  <a:pt x="13634" y="0"/>
                  <a:pt x="12315"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8"/>
          <p:cNvSpPr/>
          <p:nvPr/>
        </p:nvSpPr>
        <p:spPr>
          <a:xfrm>
            <a:off x="4544070" y="3233107"/>
            <a:ext cx="1762786" cy="722160"/>
          </a:xfrm>
          <a:custGeom>
            <a:rect b="b" l="l" r="r" t="t"/>
            <a:pathLst>
              <a:path extrusionOk="0" h="14267" w="15562">
                <a:moveTo>
                  <a:pt x="11608" y="1"/>
                </a:moveTo>
                <a:cubicBezTo>
                  <a:pt x="10927" y="1"/>
                  <a:pt x="10253" y="193"/>
                  <a:pt x="9702" y="600"/>
                </a:cubicBezTo>
                <a:cubicBezTo>
                  <a:pt x="8504" y="1498"/>
                  <a:pt x="8016" y="3192"/>
                  <a:pt x="6648" y="3773"/>
                </a:cubicBezTo>
                <a:cubicBezTo>
                  <a:pt x="5835" y="4116"/>
                  <a:pt x="4919" y="3970"/>
                  <a:pt x="4047" y="4081"/>
                </a:cubicBezTo>
                <a:cubicBezTo>
                  <a:pt x="1780" y="4381"/>
                  <a:pt x="0" y="6588"/>
                  <a:pt x="0" y="8864"/>
                </a:cubicBezTo>
                <a:cubicBezTo>
                  <a:pt x="9" y="11148"/>
                  <a:pt x="1669" y="13269"/>
                  <a:pt x="3824" y="14014"/>
                </a:cubicBezTo>
                <a:cubicBezTo>
                  <a:pt x="4274" y="14168"/>
                  <a:pt x="4757" y="14267"/>
                  <a:pt x="5232" y="14267"/>
                </a:cubicBezTo>
                <a:cubicBezTo>
                  <a:pt x="5652" y="14267"/>
                  <a:pt x="6065" y="14190"/>
                  <a:pt x="6442" y="14005"/>
                </a:cubicBezTo>
                <a:cubicBezTo>
                  <a:pt x="7540" y="13480"/>
                  <a:pt x="8365" y="12113"/>
                  <a:pt x="9496" y="12113"/>
                </a:cubicBezTo>
                <a:cubicBezTo>
                  <a:pt x="9599" y="12113"/>
                  <a:pt x="9704" y="12124"/>
                  <a:pt x="9813" y="12149"/>
                </a:cubicBezTo>
                <a:cubicBezTo>
                  <a:pt x="10597" y="12318"/>
                  <a:pt x="11183" y="13176"/>
                  <a:pt x="11952" y="13176"/>
                </a:cubicBezTo>
                <a:cubicBezTo>
                  <a:pt x="11997" y="13176"/>
                  <a:pt x="12042" y="13173"/>
                  <a:pt x="12088" y="13167"/>
                </a:cubicBezTo>
                <a:cubicBezTo>
                  <a:pt x="12362" y="13132"/>
                  <a:pt x="12619" y="12978"/>
                  <a:pt x="12841" y="12807"/>
                </a:cubicBezTo>
                <a:cubicBezTo>
                  <a:pt x="13663" y="12226"/>
                  <a:pt x="14390" y="11456"/>
                  <a:pt x="14663" y="10489"/>
                </a:cubicBezTo>
                <a:cubicBezTo>
                  <a:pt x="14869" y="9762"/>
                  <a:pt x="14749" y="8915"/>
                  <a:pt x="14313" y="8325"/>
                </a:cubicBezTo>
                <a:cubicBezTo>
                  <a:pt x="14535" y="7127"/>
                  <a:pt x="15160" y="6015"/>
                  <a:pt x="15339" y="4809"/>
                </a:cubicBezTo>
                <a:cubicBezTo>
                  <a:pt x="15562" y="3329"/>
                  <a:pt x="15040" y="1712"/>
                  <a:pt x="13876" y="779"/>
                </a:cubicBezTo>
                <a:cubicBezTo>
                  <a:pt x="13240" y="273"/>
                  <a:pt x="12419" y="1"/>
                  <a:pt x="11608" y="1"/>
                </a:cubicBezTo>
                <a:close/>
              </a:path>
            </a:pathLst>
          </a:custGeom>
          <a:solidFill>
            <a:srgbClr val="F8F5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8"/>
          <p:cNvSpPr/>
          <p:nvPr/>
        </p:nvSpPr>
        <p:spPr>
          <a:xfrm>
            <a:off x="4378350" y="3142200"/>
            <a:ext cx="1832563" cy="730208"/>
          </a:xfrm>
          <a:custGeom>
            <a:rect b="b" l="l" r="r" t="t"/>
            <a:pathLst>
              <a:path extrusionOk="0" h="14426" w="16178">
                <a:moveTo>
                  <a:pt x="12313" y="153"/>
                </a:moveTo>
                <a:cubicBezTo>
                  <a:pt x="13288" y="153"/>
                  <a:pt x="14271" y="570"/>
                  <a:pt x="14929" y="1292"/>
                </a:cubicBezTo>
                <a:cubicBezTo>
                  <a:pt x="15510" y="1942"/>
                  <a:pt x="15878" y="2763"/>
                  <a:pt x="15972" y="3627"/>
                </a:cubicBezTo>
                <a:cubicBezTo>
                  <a:pt x="16084" y="4492"/>
                  <a:pt x="15913" y="5321"/>
                  <a:pt x="15630" y="6143"/>
                </a:cubicBezTo>
                <a:cubicBezTo>
                  <a:pt x="15502" y="6545"/>
                  <a:pt x="15348" y="6947"/>
                  <a:pt x="15211" y="7349"/>
                </a:cubicBezTo>
                <a:cubicBezTo>
                  <a:pt x="15151" y="7546"/>
                  <a:pt x="15091" y="7734"/>
                  <a:pt x="15040" y="7931"/>
                </a:cubicBezTo>
                <a:cubicBezTo>
                  <a:pt x="14997" y="8067"/>
                  <a:pt x="14903" y="8281"/>
                  <a:pt x="14937" y="8418"/>
                </a:cubicBezTo>
                <a:cubicBezTo>
                  <a:pt x="14946" y="8487"/>
                  <a:pt x="15040" y="8572"/>
                  <a:pt x="15074" y="8632"/>
                </a:cubicBezTo>
                <a:cubicBezTo>
                  <a:pt x="15126" y="8735"/>
                  <a:pt x="15177" y="8846"/>
                  <a:pt x="15220" y="8957"/>
                </a:cubicBezTo>
                <a:cubicBezTo>
                  <a:pt x="15305" y="9171"/>
                  <a:pt x="15356" y="9393"/>
                  <a:pt x="15374" y="9624"/>
                </a:cubicBezTo>
                <a:cubicBezTo>
                  <a:pt x="15408" y="10069"/>
                  <a:pt x="15331" y="10514"/>
                  <a:pt x="15151" y="10925"/>
                </a:cubicBezTo>
                <a:cubicBezTo>
                  <a:pt x="14818" y="11703"/>
                  <a:pt x="14193" y="12336"/>
                  <a:pt x="13500" y="12815"/>
                </a:cubicBezTo>
                <a:cubicBezTo>
                  <a:pt x="13221" y="13015"/>
                  <a:pt x="12929" y="13160"/>
                  <a:pt x="12615" y="13160"/>
                </a:cubicBezTo>
                <a:cubicBezTo>
                  <a:pt x="12487" y="13160"/>
                  <a:pt x="12354" y="13135"/>
                  <a:pt x="12217" y="13081"/>
                </a:cubicBezTo>
                <a:cubicBezTo>
                  <a:pt x="11943" y="12944"/>
                  <a:pt x="11678" y="12790"/>
                  <a:pt x="11438" y="12602"/>
                </a:cubicBezTo>
                <a:cubicBezTo>
                  <a:pt x="11049" y="12331"/>
                  <a:pt x="10639" y="12111"/>
                  <a:pt x="10186" y="12111"/>
                </a:cubicBezTo>
                <a:cubicBezTo>
                  <a:pt x="10051" y="12111"/>
                  <a:pt x="9913" y="12131"/>
                  <a:pt x="9770" y="12174"/>
                </a:cubicBezTo>
                <a:cubicBezTo>
                  <a:pt x="9094" y="12362"/>
                  <a:pt x="8572" y="12918"/>
                  <a:pt x="8051" y="13363"/>
                </a:cubicBezTo>
                <a:cubicBezTo>
                  <a:pt x="7773" y="13608"/>
                  <a:pt x="7472" y="13822"/>
                  <a:pt x="7147" y="13997"/>
                </a:cubicBezTo>
                <a:lnTo>
                  <a:pt x="7147" y="13997"/>
                </a:lnTo>
                <a:cubicBezTo>
                  <a:pt x="7138" y="13998"/>
                  <a:pt x="7128" y="14000"/>
                  <a:pt x="7118" y="14005"/>
                </a:cubicBezTo>
                <a:cubicBezTo>
                  <a:pt x="6722" y="14186"/>
                  <a:pt x="6304" y="14265"/>
                  <a:pt x="5882" y="14265"/>
                </a:cubicBezTo>
                <a:cubicBezTo>
                  <a:pt x="4612" y="14265"/>
                  <a:pt x="3306" y="13541"/>
                  <a:pt x="2439" y="12687"/>
                </a:cubicBezTo>
                <a:cubicBezTo>
                  <a:pt x="1344" y="11609"/>
                  <a:pt x="659" y="10078"/>
                  <a:pt x="805" y="8529"/>
                </a:cubicBezTo>
                <a:cubicBezTo>
                  <a:pt x="967" y="7007"/>
                  <a:pt x="1814" y="5646"/>
                  <a:pt x="3114" y="4834"/>
                </a:cubicBezTo>
                <a:cubicBezTo>
                  <a:pt x="3807" y="4406"/>
                  <a:pt x="4569" y="4226"/>
                  <a:pt x="5382" y="4192"/>
                </a:cubicBezTo>
                <a:cubicBezTo>
                  <a:pt x="6194" y="4158"/>
                  <a:pt x="7015" y="4175"/>
                  <a:pt x="7734" y="3739"/>
                </a:cubicBezTo>
                <a:cubicBezTo>
                  <a:pt x="8983" y="2969"/>
                  <a:pt x="9411" y="1378"/>
                  <a:pt x="10668" y="608"/>
                </a:cubicBezTo>
                <a:cubicBezTo>
                  <a:pt x="11169" y="297"/>
                  <a:pt x="11739" y="153"/>
                  <a:pt x="12313" y="153"/>
                </a:cubicBezTo>
                <a:close/>
                <a:moveTo>
                  <a:pt x="12315" y="0"/>
                </a:moveTo>
                <a:cubicBezTo>
                  <a:pt x="12110" y="0"/>
                  <a:pt x="11903" y="17"/>
                  <a:pt x="11695" y="52"/>
                </a:cubicBezTo>
                <a:cubicBezTo>
                  <a:pt x="10968" y="180"/>
                  <a:pt x="10301" y="556"/>
                  <a:pt x="9813" y="1121"/>
                </a:cubicBezTo>
                <a:cubicBezTo>
                  <a:pt x="9274" y="1703"/>
                  <a:pt x="8880" y="2404"/>
                  <a:pt x="8350" y="2994"/>
                </a:cubicBezTo>
                <a:cubicBezTo>
                  <a:pt x="8068" y="3328"/>
                  <a:pt x="7717" y="3585"/>
                  <a:pt x="7323" y="3773"/>
                </a:cubicBezTo>
                <a:cubicBezTo>
                  <a:pt x="6844" y="3970"/>
                  <a:pt x="6314" y="4004"/>
                  <a:pt x="5801" y="4021"/>
                </a:cubicBezTo>
                <a:cubicBezTo>
                  <a:pt x="4979" y="4047"/>
                  <a:pt x="4209" y="4098"/>
                  <a:pt x="3465" y="4457"/>
                </a:cubicBezTo>
                <a:cubicBezTo>
                  <a:pt x="2114" y="5099"/>
                  <a:pt x="1104" y="6391"/>
                  <a:pt x="753" y="7836"/>
                </a:cubicBezTo>
                <a:cubicBezTo>
                  <a:pt x="0" y="10925"/>
                  <a:pt x="2678" y="14355"/>
                  <a:pt x="5852" y="14424"/>
                </a:cubicBezTo>
                <a:cubicBezTo>
                  <a:pt x="5887" y="14425"/>
                  <a:pt x="5922" y="14426"/>
                  <a:pt x="5957" y="14426"/>
                </a:cubicBezTo>
                <a:cubicBezTo>
                  <a:pt x="6374" y="14426"/>
                  <a:pt x="6783" y="14333"/>
                  <a:pt x="7169" y="14167"/>
                </a:cubicBezTo>
                <a:cubicBezTo>
                  <a:pt x="7172" y="14165"/>
                  <a:pt x="7175" y="14164"/>
                  <a:pt x="7178" y="14162"/>
                </a:cubicBezTo>
                <a:lnTo>
                  <a:pt x="7178" y="14162"/>
                </a:lnTo>
                <a:cubicBezTo>
                  <a:pt x="7181" y="14161"/>
                  <a:pt x="7184" y="14160"/>
                  <a:pt x="7187" y="14158"/>
                </a:cubicBezTo>
                <a:cubicBezTo>
                  <a:pt x="7948" y="13774"/>
                  <a:pt x="8487" y="13106"/>
                  <a:pt x="9180" y="12636"/>
                </a:cubicBezTo>
                <a:cubicBezTo>
                  <a:pt x="9487" y="12429"/>
                  <a:pt x="9834" y="12270"/>
                  <a:pt x="10205" y="12270"/>
                </a:cubicBezTo>
                <a:cubicBezTo>
                  <a:pt x="10248" y="12270"/>
                  <a:pt x="10291" y="12272"/>
                  <a:pt x="10335" y="12276"/>
                </a:cubicBezTo>
                <a:cubicBezTo>
                  <a:pt x="10728" y="12319"/>
                  <a:pt x="11062" y="12542"/>
                  <a:pt x="11378" y="12764"/>
                </a:cubicBezTo>
                <a:cubicBezTo>
                  <a:pt x="11783" y="13038"/>
                  <a:pt x="12203" y="13327"/>
                  <a:pt x="12672" y="13327"/>
                </a:cubicBezTo>
                <a:cubicBezTo>
                  <a:pt x="12817" y="13327"/>
                  <a:pt x="12968" y="13299"/>
                  <a:pt x="13124" y="13235"/>
                </a:cubicBezTo>
                <a:cubicBezTo>
                  <a:pt x="13842" y="12927"/>
                  <a:pt x="14527" y="12242"/>
                  <a:pt x="14954" y="11609"/>
                </a:cubicBezTo>
                <a:cubicBezTo>
                  <a:pt x="15416" y="10933"/>
                  <a:pt x="15647" y="10121"/>
                  <a:pt x="15493" y="9308"/>
                </a:cubicBezTo>
                <a:cubicBezTo>
                  <a:pt x="15451" y="9120"/>
                  <a:pt x="15399" y="8940"/>
                  <a:pt x="15322" y="8760"/>
                </a:cubicBezTo>
                <a:cubicBezTo>
                  <a:pt x="15220" y="8547"/>
                  <a:pt x="15091" y="8418"/>
                  <a:pt x="15143" y="8170"/>
                </a:cubicBezTo>
                <a:cubicBezTo>
                  <a:pt x="15262" y="7708"/>
                  <a:pt x="15408" y="7255"/>
                  <a:pt x="15570" y="6810"/>
                </a:cubicBezTo>
                <a:cubicBezTo>
                  <a:pt x="15878" y="5954"/>
                  <a:pt x="16178" y="5099"/>
                  <a:pt x="16178" y="4184"/>
                </a:cubicBezTo>
                <a:cubicBezTo>
                  <a:pt x="16169" y="3371"/>
                  <a:pt x="15955" y="2567"/>
                  <a:pt x="15545" y="1865"/>
                </a:cubicBezTo>
                <a:cubicBezTo>
                  <a:pt x="14871" y="696"/>
                  <a:pt x="13634" y="0"/>
                  <a:pt x="12315"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8"/>
          <p:cNvSpPr txBox="1"/>
          <p:nvPr/>
        </p:nvSpPr>
        <p:spPr>
          <a:xfrm>
            <a:off x="591826" y="3220950"/>
            <a:ext cx="2651100" cy="572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2500">
                <a:solidFill>
                  <a:schemeClr val="dk1"/>
                </a:solidFill>
                <a:latin typeface="Lora"/>
                <a:ea typeface="Lora"/>
                <a:cs typeface="Lora"/>
                <a:sym typeface="Lora"/>
              </a:rPr>
              <a:t>Thrombosis</a:t>
            </a:r>
            <a:endParaRPr sz="2500">
              <a:latin typeface="Lora"/>
              <a:ea typeface="Lora"/>
              <a:cs typeface="Lora"/>
              <a:sym typeface="Lora"/>
            </a:endParaRPr>
          </a:p>
        </p:txBody>
      </p:sp>
      <p:sp>
        <p:nvSpPr>
          <p:cNvPr id="621" name="Google Shape;621;p28"/>
          <p:cNvSpPr txBox="1"/>
          <p:nvPr/>
        </p:nvSpPr>
        <p:spPr>
          <a:xfrm>
            <a:off x="4078300" y="3262375"/>
            <a:ext cx="2386200" cy="572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2500">
                <a:solidFill>
                  <a:schemeClr val="dk1"/>
                </a:solidFill>
                <a:latin typeface="Lora"/>
                <a:ea typeface="Lora"/>
                <a:cs typeface="Lora"/>
                <a:sym typeface="Lora"/>
              </a:rPr>
              <a:t>Embolism</a:t>
            </a:r>
            <a:endParaRPr sz="2500">
              <a:latin typeface="Lora"/>
              <a:ea typeface="Lora"/>
              <a:cs typeface="Lora"/>
              <a:sym typeface="Lora"/>
            </a:endParaRPr>
          </a:p>
        </p:txBody>
      </p:sp>
      <p:sp>
        <p:nvSpPr>
          <p:cNvPr id="622" name="Google Shape;622;p28"/>
          <p:cNvSpPr txBox="1"/>
          <p:nvPr/>
        </p:nvSpPr>
        <p:spPr>
          <a:xfrm>
            <a:off x="4290275" y="3955275"/>
            <a:ext cx="3045000" cy="1075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More than </a:t>
            </a:r>
            <a:r>
              <a:rPr b="1" lang="en-GB" sz="1200">
                <a:solidFill>
                  <a:schemeClr val="dk1"/>
                </a:solidFill>
                <a:latin typeface="Mada"/>
                <a:ea typeface="Mada"/>
                <a:cs typeface="Mada"/>
                <a:sym typeface="Mada"/>
              </a:rPr>
              <a:t>70% of peripheral emboli are due to </a:t>
            </a:r>
            <a:r>
              <a:rPr b="1" lang="en-GB" sz="1200">
                <a:solidFill>
                  <a:srgbClr val="CC0000"/>
                </a:solidFill>
                <a:latin typeface="Mada"/>
                <a:ea typeface="Mada"/>
                <a:cs typeface="Mada"/>
                <a:sym typeface="Mada"/>
              </a:rPr>
              <a:t>Atrial Fibrillations</a:t>
            </a:r>
            <a:endParaRPr sz="1200">
              <a:solidFill>
                <a:srgbClr val="B7B7B7"/>
              </a:solidFill>
              <a:latin typeface="Mada"/>
              <a:ea typeface="Mada"/>
              <a:cs typeface="Mada"/>
              <a:sym typeface="Mada"/>
            </a:endParaRPr>
          </a:p>
        </p:txBody>
      </p:sp>
      <p:sp>
        <p:nvSpPr>
          <p:cNvPr id="623" name="Google Shape;623;p28"/>
          <p:cNvSpPr txBox="1"/>
          <p:nvPr/>
        </p:nvSpPr>
        <p:spPr>
          <a:xfrm>
            <a:off x="623750" y="3992700"/>
            <a:ext cx="2619000" cy="1075800"/>
          </a:xfrm>
          <a:prstGeom prst="rect">
            <a:avLst/>
          </a:prstGeom>
          <a:noFill/>
          <a:ln>
            <a:noFill/>
          </a:ln>
        </p:spPr>
        <p:txBody>
          <a:bodyPr anchorCtr="0" anchor="t" bIns="91425" lIns="91425" spcFirstLastPara="1" rIns="91425" wrap="square" tIns="91425">
            <a:noAutofit/>
          </a:bodyPr>
          <a:lstStyle/>
          <a:p>
            <a:pPr indent="-211300" lvl="0" marL="352799"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Thrombosis in situ may arise from:</a:t>
            </a:r>
            <a:endParaRPr>
              <a:solidFill>
                <a:schemeClr val="dk1"/>
              </a:solidFill>
              <a:latin typeface="Mada"/>
              <a:ea typeface="Mada"/>
              <a:cs typeface="Mada"/>
              <a:sym typeface="Mada"/>
            </a:endParaRPr>
          </a:p>
          <a:p>
            <a:pPr indent="-198600" lvl="1" marL="7020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Acute plaque rupture </a:t>
            </a:r>
            <a:endParaRPr sz="1200">
              <a:solidFill>
                <a:schemeClr val="dk1"/>
              </a:solidFill>
              <a:latin typeface="Mada"/>
              <a:ea typeface="Mada"/>
              <a:cs typeface="Mada"/>
              <a:sym typeface="Mada"/>
            </a:endParaRPr>
          </a:p>
          <a:p>
            <a:pPr indent="-198600" lvl="1" marL="7020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Hypovolaemia </a:t>
            </a:r>
            <a:endParaRPr sz="1200">
              <a:solidFill>
                <a:schemeClr val="dk1"/>
              </a:solidFill>
              <a:latin typeface="Mada"/>
              <a:ea typeface="Mada"/>
              <a:cs typeface="Mada"/>
              <a:sym typeface="Mada"/>
            </a:endParaRPr>
          </a:p>
          <a:p>
            <a:pPr indent="-198600" lvl="1" marL="7020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Increased blood coagulability (e.g., in association with sepsis,malignancy) </a:t>
            </a:r>
            <a:endParaRPr sz="1200">
              <a:solidFill>
                <a:schemeClr val="dk1"/>
              </a:solidFill>
              <a:latin typeface="Mada"/>
              <a:ea typeface="Mada"/>
              <a:cs typeface="Mada"/>
              <a:sym typeface="Mada"/>
            </a:endParaRPr>
          </a:p>
          <a:p>
            <a:pPr indent="-198600" lvl="1" marL="7020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Pump failure (e.g., cardiac event)</a:t>
            </a:r>
            <a:endParaRPr>
              <a:solidFill>
                <a:schemeClr val="dk1"/>
              </a:solidFill>
              <a:latin typeface="Mada"/>
              <a:ea typeface="Mada"/>
              <a:cs typeface="Mada"/>
              <a:sym typeface="Mada"/>
            </a:endParaRPr>
          </a:p>
        </p:txBody>
      </p:sp>
      <p:sp>
        <p:nvSpPr>
          <p:cNvPr id="624" name="Google Shape;624;p28"/>
          <p:cNvSpPr/>
          <p:nvPr/>
        </p:nvSpPr>
        <p:spPr>
          <a:xfrm rot="-3018511">
            <a:off x="3768775" y="5127641"/>
            <a:ext cx="2324199" cy="497440"/>
          </a:xfrm>
          <a:custGeom>
            <a:rect b="b" l="l" r="r" t="t"/>
            <a:pathLst>
              <a:path extrusionOk="0" h="16413" w="52386">
                <a:moveTo>
                  <a:pt x="0" y="13627"/>
                </a:moveTo>
                <a:cubicBezTo>
                  <a:pt x="8559" y="17296"/>
                  <a:pt x="27347" y="13152"/>
                  <a:pt x="26193" y="3911"/>
                </a:cubicBezTo>
                <a:cubicBezTo>
                  <a:pt x="25971" y="2133"/>
                  <a:pt x="24130" y="-325"/>
                  <a:pt x="22391" y="109"/>
                </a:cubicBezTo>
                <a:cubicBezTo>
                  <a:pt x="17639" y="1296"/>
                  <a:pt x="22657" y="11859"/>
                  <a:pt x="27038" y="14050"/>
                </a:cubicBezTo>
                <a:cubicBezTo>
                  <a:pt x="34605" y="17833"/>
                  <a:pt x="44821" y="16569"/>
                  <a:pt x="52386" y="12782"/>
                </a:cubicBezTo>
              </a:path>
            </a:pathLst>
          </a:custGeom>
          <a:noFill/>
          <a:ln cap="flat" cmpd="sng" w="19050">
            <a:solidFill>
              <a:srgbClr val="322824"/>
            </a:solidFill>
            <a:prstDash val="dash"/>
            <a:round/>
            <a:headEnd len="med" w="med" type="none"/>
            <a:tailEnd len="med" w="med" type="none"/>
          </a:ln>
        </p:spPr>
      </p:sp>
      <p:sp>
        <p:nvSpPr>
          <p:cNvPr id="625" name="Google Shape;625;p28"/>
          <p:cNvSpPr/>
          <p:nvPr/>
        </p:nvSpPr>
        <p:spPr>
          <a:xfrm rot="3948715">
            <a:off x="2984289" y="5751383"/>
            <a:ext cx="1121279" cy="370405"/>
          </a:xfrm>
          <a:custGeom>
            <a:rect b="b" l="l" r="r" t="t"/>
            <a:pathLst>
              <a:path extrusionOk="0" h="16413" w="52386">
                <a:moveTo>
                  <a:pt x="0" y="13627"/>
                </a:moveTo>
                <a:cubicBezTo>
                  <a:pt x="8559" y="17296"/>
                  <a:pt x="27347" y="13152"/>
                  <a:pt x="26193" y="3911"/>
                </a:cubicBezTo>
                <a:cubicBezTo>
                  <a:pt x="25971" y="2133"/>
                  <a:pt x="24130" y="-325"/>
                  <a:pt x="22391" y="109"/>
                </a:cubicBezTo>
                <a:cubicBezTo>
                  <a:pt x="17639" y="1296"/>
                  <a:pt x="22657" y="11859"/>
                  <a:pt x="27038" y="14050"/>
                </a:cubicBezTo>
                <a:cubicBezTo>
                  <a:pt x="34605" y="17833"/>
                  <a:pt x="44821" y="16569"/>
                  <a:pt x="52386" y="12782"/>
                </a:cubicBezTo>
              </a:path>
            </a:pathLst>
          </a:custGeom>
          <a:noFill/>
          <a:ln cap="flat" cmpd="sng" w="19050">
            <a:solidFill>
              <a:srgbClr val="322824"/>
            </a:solidFill>
            <a:prstDash val="dash"/>
            <a:round/>
            <a:headEnd len="med" w="med" type="none"/>
            <a:tailEnd len="med" w="med" type="none"/>
          </a:ln>
        </p:spPr>
      </p:sp>
      <p:pic>
        <p:nvPicPr>
          <p:cNvPr id="626" name="Google Shape;626;p28"/>
          <p:cNvPicPr preferRelativeResize="0"/>
          <p:nvPr/>
        </p:nvPicPr>
        <p:blipFill>
          <a:blip r:embed="rId3">
            <a:alphaModFix/>
          </a:blip>
          <a:stretch>
            <a:fillRect/>
          </a:stretch>
        </p:blipFill>
        <p:spPr>
          <a:xfrm>
            <a:off x="5337475" y="1091141"/>
            <a:ext cx="1223200" cy="906309"/>
          </a:xfrm>
          <a:prstGeom prst="rect">
            <a:avLst/>
          </a:prstGeom>
          <a:noFill/>
          <a:ln>
            <a:noFill/>
          </a:ln>
        </p:spPr>
      </p:pic>
      <p:sp>
        <p:nvSpPr>
          <p:cNvPr id="627" name="Google Shape;627;p28"/>
          <p:cNvSpPr txBox="1"/>
          <p:nvPr/>
        </p:nvSpPr>
        <p:spPr>
          <a:xfrm>
            <a:off x="5121175" y="7004393"/>
            <a:ext cx="2301900" cy="7548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sz="1500">
                <a:highlight>
                  <a:srgbClr val="EDF9F9"/>
                </a:highlight>
                <a:latin typeface="Mada"/>
                <a:ea typeface="Mada"/>
                <a:cs typeface="Mada"/>
                <a:sym typeface="Mada"/>
              </a:rPr>
              <a:t>Irreversible ischemia</a:t>
            </a:r>
            <a:endParaRPr b="1" sz="1500">
              <a:highlight>
                <a:srgbClr val="EDF9F9"/>
              </a:highlight>
              <a:latin typeface="Mada"/>
              <a:ea typeface="Mada"/>
              <a:cs typeface="Mada"/>
              <a:sym typeface="Mada"/>
            </a:endParaRPr>
          </a:p>
        </p:txBody>
      </p:sp>
      <p:cxnSp>
        <p:nvCxnSpPr>
          <p:cNvPr id="628" name="Google Shape;628;p28"/>
          <p:cNvCxnSpPr/>
          <p:nvPr/>
        </p:nvCxnSpPr>
        <p:spPr>
          <a:xfrm>
            <a:off x="393700" y="7851956"/>
            <a:ext cx="6941700" cy="0"/>
          </a:xfrm>
          <a:prstGeom prst="straightConnector1">
            <a:avLst/>
          </a:prstGeom>
          <a:noFill/>
          <a:ln cap="flat" cmpd="sng" w="19050">
            <a:solidFill>
              <a:srgbClr val="666666"/>
            </a:solidFill>
            <a:prstDash val="dot"/>
            <a:round/>
            <a:headEnd len="med" w="med" type="oval"/>
            <a:tailEnd len="med" w="med" type="oval"/>
          </a:ln>
        </p:spPr>
      </p:cxnSp>
      <p:sp>
        <p:nvSpPr>
          <p:cNvPr id="629" name="Google Shape;629;p28"/>
          <p:cNvSpPr txBox="1"/>
          <p:nvPr/>
        </p:nvSpPr>
        <p:spPr>
          <a:xfrm>
            <a:off x="2713600" y="6990243"/>
            <a:ext cx="2301900" cy="6426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sz="1500">
                <a:highlight>
                  <a:srgbClr val="EDF9F9"/>
                </a:highlight>
                <a:latin typeface="Mada"/>
                <a:ea typeface="Mada"/>
                <a:cs typeface="Mada"/>
                <a:sym typeface="Mada"/>
              </a:rPr>
              <a:t>Complete ischemia</a:t>
            </a:r>
            <a:endParaRPr b="1" sz="1500">
              <a:highlight>
                <a:srgbClr val="EDF9F9"/>
              </a:highlight>
              <a:latin typeface="Mada"/>
              <a:ea typeface="Mada"/>
              <a:cs typeface="Mada"/>
              <a:sym typeface="Mada"/>
            </a:endParaRPr>
          </a:p>
        </p:txBody>
      </p:sp>
      <p:sp>
        <p:nvSpPr>
          <p:cNvPr id="630" name="Google Shape;630;p28"/>
          <p:cNvSpPr txBox="1"/>
          <p:nvPr/>
        </p:nvSpPr>
        <p:spPr>
          <a:xfrm>
            <a:off x="94925" y="7004400"/>
            <a:ext cx="2589300" cy="7548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0"/>
              </a:spcAft>
              <a:buNone/>
            </a:pPr>
            <a:r>
              <a:rPr b="1" lang="en-GB" sz="1500">
                <a:solidFill>
                  <a:schemeClr val="dk1"/>
                </a:solidFill>
                <a:highlight>
                  <a:srgbClr val="EDF9F9"/>
                </a:highlight>
                <a:latin typeface="Mada"/>
                <a:ea typeface="Mada"/>
                <a:cs typeface="Mada"/>
                <a:sym typeface="Mada"/>
              </a:rPr>
              <a:t>Incomplete acute ischemia</a:t>
            </a:r>
            <a:endParaRPr sz="1900">
              <a:highlight>
                <a:srgbClr val="EDF9F9"/>
              </a:highlight>
              <a:latin typeface="Mada"/>
              <a:ea typeface="Mada"/>
              <a:cs typeface="Mada"/>
              <a:sym typeface="Mada"/>
            </a:endParaRPr>
          </a:p>
        </p:txBody>
      </p:sp>
      <p:sp>
        <p:nvSpPr>
          <p:cNvPr id="631" name="Google Shape;631;p28"/>
          <p:cNvSpPr/>
          <p:nvPr/>
        </p:nvSpPr>
        <p:spPr>
          <a:xfrm flipH="1" rot="-9899961">
            <a:off x="1096101" y="7490718"/>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8"/>
          <p:cNvSpPr/>
          <p:nvPr/>
        </p:nvSpPr>
        <p:spPr>
          <a:xfrm flipH="1" rot="-9899961">
            <a:off x="3503788" y="7490718"/>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8"/>
          <p:cNvSpPr/>
          <p:nvPr/>
        </p:nvSpPr>
        <p:spPr>
          <a:xfrm flipH="1" rot="-9899961">
            <a:off x="5911488" y="7490718"/>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8"/>
          <p:cNvSpPr txBox="1"/>
          <p:nvPr/>
        </p:nvSpPr>
        <p:spPr>
          <a:xfrm>
            <a:off x="1200650" y="7610318"/>
            <a:ext cx="512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E29578"/>
                </a:solidFill>
                <a:latin typeface="Life Savers ExtraBold"/>
                <a:ea typeface="Life Savers ExtraBold"/>
                <a:cs typeface="Life Savers ExtraBold"/>
                <a:sym typeface="Life Savers ExtraBold"/>
              </a:rPr>
              <a:t>01</a:t>
            </a:r>
            <a:endParaRPr sz="2000">
              <a:solidFill>
                <a:srgbClr val="E29578"/>
              </a:solidFill>
              <a:latin typeface="Life Savers ExtraBold"/>
              <a:ea typeface="Life Savers ExtraBold"/>
              <a:cs typeface="Life Savers ExtraBold"/>
              <a:sym typeface="Life Savers ExtraBold"/>
            </a:endParaRPr>
          </a:p>
        </p:txBody>
      </p:sp>
      <p:sp>
        <p:nvSpPr>
          <p:cNvPr id="635" name="Google Shape;635;p28"/>
          <p:cNvSpPr txBox="1"/>
          <p:nvPr/>
        </p:nvSpPr>
        <p:spPr>
          <a:xfrm>
            <a:off x="3549700" y="7615218"/>
            <a:ext cx="629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006D77"/>
                </a:solidFill>
                <a:latin typeface="Life Savers ExtraBold"/>
                <a:ea typeface="Life Savers ExtraBold"/>
                <a:cs typeface="Life Savers ExtraBold"/>
                <a:sym typeface="Life Savers ExtraBold"/>
              </a:rPr>
              <a:t>02</a:t>
            </a:r>
            <a:endParaRPr sz="2000">
              <a:solidFill>
                <a:srgbClr val="006D77"/>
              </a:solidFill>
              <a:latin typeface="Life Savers ExtraBold"/>
              <a:ea typeface="Life Savers ExtraBold"/>
              <a:cs typeface="Life Savers ExtraBold"/>
              <a:sym typeface="Life Savers ExtraBold"/>
            </a:endParaRPr>
          </a:p>
        </p:txBody>
      </p:sp>
      <p:sp>
        <p:nvSpPr>
          <p:cNvPr id="636" name="Google Shape;636;p28"/>
          <p:cNvSpPr txBox="1"/>
          <p:nvPr/>
        </p:nvSpPr>
        <p:spPr>
          <a:xfrm>
            <a:off x="6015725" y="7610368"/>
            <a:ext cx="512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006D77"/>
                </a:solidFill>
                <a:latin typeface="Life Savers ExtraBold"/>
                <a:ea typeface="Life Savers ExtraBold"/>
                <a:cs typeface="Life Savers ExtraBold"/>
                <a:sym typeface="Life Savers ExtraBold"/>
              </a:rPr>
              <a:t>03</a:t>
            </a:r>
            <a:endParaRPr sz="2000">
              <a:solidFill>
                <a:srgbClr val="006D77"/>
              </a:solidFill>
              <a:latin typeface="Life Savers ExtraBold"/>
              <a:ea typeface="Life Savers ExtraBold"/>
              <a:cs typeface="Life Savers ExtraBold"/>
              <a:sym typeface="Life Savers ExtraBold"/>
            </a:endParaRPr>
          </a:p>
        </p:txBody>
      </p:sp>
      <p:sp>
        <p:nvSpPr>
          <p:cNvPr id="637" name="Google Shape;637;p28"/>
          <p:cNvSpPr txBox="1"/>
          <p:nvPr/>
        </p:nvSpPr>
        <p:spPr>
          <a:xfrm>
            <a:off x="131313" y="8223493"/>
            <a:ext cx="26511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usually due to </a:t>
            </a:r>
            <a:r>
              <a:rPr b="1" lang="en-GB" sz="1200">
                <a:solidFill>
                  <a:schemeClr val="dk1"/>
                </a:solidFill>
                <a:latin typeface="Mada"/>
                <a:ea typeface="Mada"/>
                <a:cs typeface="Mada"/>
                <a:sym typeface="Mada"/>
              </a:rPr>
              <a:t>thrombosis</a:t>
            </a:r>
            <a:r>
              <a:rPr lang="en-GB" sz="1200">
                <a:solidFill>
                  <a:schemeClr val="dk1"/>
                </a:solidFill>
                <a:latin typeface="Mada"/>
                <a:ea typeface="Mada"/>
                <a:cs typeface="Mada"/>
                <a:sym typeface="Mada"/>
              </a:rPr>
              <a:t> in situ.</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can often be treated medically, at least in the first instance</a:t>
            </a:r>
            <a:endParaRPr sz="1200">
              <a:solidFill>
                <a:schemeClr val="dk1"/>
              </a:solidFill>
              <a:latin typeface="Mada"/>
              <a:ea typeface="Mada"/>
              <a:cs typeface="Mada"/>
              <a:sym typeface="Mada"/>
            </a:endParaRPr>
          </a:p>
          <a:p>
            <a:pPr indent="-304800" lvl="1"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Patient with CLI, presented with acute rest pain. There’s a pain, but the patient is able to move his foot.</a:t>
            </a:r>
            <a:endParaRPr sz="1200">
              <a:solidFill>
                <a:srgbClr val="6AA84F"/>
              </a:solidFill>
              <a:latin typeface="Mada"/>
              <a:ea typeface="Mada"/>
              <a:cs typeface="Mada"/>
              <a:sym typeface="Mada"/>
            </a:endParaRPr>
          </a:p>
          <a:p>
            <a:pPr indent="0" lvl="0" marL="457200" rtl="0" algn="l">
              <a:spcBef>
                <a:spcPts val="0"/>
              </a:spcBef>
              <a:spcAft>
                <a:spcPts val="0"/>
              </a:spcAft>
              <a:buNone/>
            </a:pPr>
            <a:r>
              <a:rPr lang="en-GB" sz="1200">
                <a:solidFill>
                  <a:srgbClr val="6AA84F"/>
                </a:solidFill>
                <a:latin typeface="Mada"/>
                <a:ea typeface="Mada"/>
                <a:cs typeface="Mada"/>
                <a:sym typeface="Mada"/>
              </a:rPr>
              <a:t>Such patient can wait on, give him heparin, confirm diagnosis by investigations, then treat him.</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1200"/>
          </a:p>
        </p:txBody>
      </p:sp>
      <p:sp>
        <p:nvSpPr>
          <p:cNvPr id="638" name="Google Shape;638;p28"/>
          <p:cNvSpPr txBox="1"/>
          <p:nvPr/>
        </p:nvSpPr>
        <p:spPr>
          <a:xfrm>
            <a:off x="2754025" y="8218200"/>
            <a:ext cx="24798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Usually due to embolus.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Normally result in extensive irreversible tissue injury within 6 hours unless the limb is revascularized.</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p>
        </p:txBody>
      </p:sp>
      <p:sp>
        <p:nvSpPr>
          <p:cNvPr id="639" name="Google Shape;639;p28"/>
          <p:cNvSpPr txBox="1"/>
          <p:nvPr/>
        </p:nvSpPr>
        <p:spPr>
          <a:xfrm>
            <a:off x="5116225" y="8218193"/>
            <a:ext cx="23862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Mandates early amputation or, if the patient is elderly and unfit, end-of-life care.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p>
        </p:txBody>
      </p:sp>
      <p:sp>
        <p:nvSpPr>
          <p:cNvPr id="640" name="Google Shape;640;p28"/>
          <p:cNvSpPr txBox="1"/>
          <p:nvPr/>
        </p:nvSpPr>
        <p:spPr>
          <a:xfrm>
            <a:off x="2459800" y="6592618"/>
            <a:ext cx="48417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6D77"/>
                </a:solidFill>
                <a:highlight>
                  <a:srgbClr val="EDF9F9"/>
                </a:highlight>
                <a:latin typeface="Lora"/>
                <a:ea typeface="Lora"/>
                <a:cs typeface="Lora"/>
                <a:sym typeface="Lora"/>
              </a:rPr>
              <a:t>On the basis of onset and severity:</a:t>
            </a:r>
            <a:endParaRPr b="1">
              <a:solidFill>
                <a:srgbClr val="006D77"/>
              </a:solidFill>
              <a:highlight>
                <a:srgbClr val="EDF9F9"/>
              </a:highlight>
              <a:latin typeface="Lora"/>
              <a:ea typeface="Lora"/>
              <a:cs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2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9"/>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Acute Peripheral Arterial Disease (PAD)</a:t>
            </a:r>
            <a:endParaRPr sz="2200"/>
          </a:p>
        </p:txBody>
      </p:sp>
      <p:cxnSp>
        <p:nvCxnSpPr>
          <p:cNvPr id="647" name="Google Shape;647;p29"/>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sp>
        <p:nvSpPr>
          <p:cNvPr id="648" name="Google Shape;648;p29"/>
          <p:cNvSpPr txBox="1"/>
          <p:nvPr/>
        </p:nvSpPr>
        <p:spPr>
          <a:xfrm>
            <a:off x="3007521" y="3184867"/>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(ALI) signs &amp; Symptoms</a:t>
            </a:r>
            <a:endParaRPr b="1">
              <a:solidFill>
                <a:srgbClr val="006D77"/>
              </a:solidFill>
              <a:latin typeface="Mada"/>
              <a:ea typeface="Mada"/>
              <a:cs typeface="Mada"/>
              <a:sym typeface="Mada"/>
            </a:endParaRPr>
          </a:p>
          <a:p>
            <a:pPr indent="0" lvl="0" marL="0" rtl="0" algn="ctr">
              <a:spcBef>
                <a:spcPts val="0"/>
              </a:spcBef>
              <a:spcAft>
                <a:spcPts val="0"/>
              </a:spcAft>
              <a:buNone/>
            </a:pPr>
            <a:r>
              <a:rPr b="1" lang="en-GB">
                <a:solidFill>
                  <a:srgbClr val="FF0000"/>
                </a:solidFill>
                <a:latin typeface="Mada"/>
                <a:ea typeface="Mada"/>
                <a:cs typeface="Mada"/>
                <a:sym typeface="Mada"/>
              </a:rPr>
              <a:t>(6Ps)</a:t>
            </a:r>
            <a:endParaRPr b="1">
              <a:solidFill>
                <a:srgbClr val="FF0000"/>
              </a:solidFill>
              <a:latin typeface="Mada"/>
              <a:ea typeface="Mada"/>
              <a:cs typeface="Mada"/>
              <a:sym typeface="Mada"/>
            </a:endParaRPr>
          </a:p>
        </p:txBody>
      </p:sp>
      <p:grpSp>
        <p:nvGrpSpPr>
          <p:cNvPr id="649" name="Google Shape;649;p29"/>
          <p:cNvGrpSpPr/>
          <p:nvPr/>
        </p:nvGrpSpPr>
        <p:grpSpPr>
          <a:xfrm>
            <a:off x="3362691" y="2008316"/>
            <a:ext cx="893400" cy="459195"/>
            <a:chOff x="3969900" y="337650"/>
            <a:chExt cx="608500" cy="312675"/>
          </a:xfrm>
        </p:grpSpPr>
        <p:sp>
          <p:nvSpPr>
            <p:cNvPr id="650" name="Google Shape;650;p29"/>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9"/>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9"/>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9"/>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9"/>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55" name="Google Shape;655;p29"/>
          <p:cNvCxnSpPr/>
          <p:nvPr/>
        </p:nvCxnSpPr>
        <p:spPr>
          <a:xfrm>
            <a:off x="710400" y="2467500"/>
            <a:ext cx="0" cy="762000"/>
          </a:xfrm>
          <a:prstGeom prst="straightConnector1">
            <a:avLst/>
          </a:prstGeom>
          <a:noFill/>
          <a:ln cap="flat" cmpd="sng" w="9525">
            <a:solidFill>
              <a:srgbClr val="B7B7B7"/>
            </a:solidFill>
            <a:prstDash val="solid"/>
            <a:round/>
            <a:headEnd len="med" w="med" type="none"/>
            <a:tailEnd len="med" w="med" type="none"/>
          </a:ln>
        </p:spPr>
      </p:cxnSp>
      <p:pic>
        <p:nvPicPr>
          <p:cNvPr id="656" name="Google Shape;656;p29"/>
          <p:cNvPicPr preferRelativeResize="0"/>
          <p:nvPr/>
        </p:nvPicPr>
        <p:blipFill>
          <a:blip r:embed="rId3">
            <a:alphaModFix/>
          </a:blip>
          <a:stretch>
            <a:fillRect/>
          </a:stretch>
        </p:blipFill>
        <p:spPr>
          <a:xfrm>
            <a:off x="3561137" y="2271039"/>
            <a:ext cx="467174" cy="467148"/>
          </a:xfrm>
          <a:prstGeom prst="rect">
            <a:avLst/>
          </a:prstGeom>
          <a:noFill/>
          <a:ln>
            <a:noFill/>
          </a:ln>
        </p:spPr>
      </p:pic>
      <p:cxnSp>
        <p:nvCxnSpPr>
          <p:cNvPr id="657" name="Google Shape;657;p29"/>
          <p:cNvCxnSpPr/>
          <p:nvPr/>
        </p:nvCxnSpPr>
        <p:spPr>
          <a:xfrm>
            <a:off x="7011325" y="2467500"/>
            <a:ext cx="0" cy="762000"/>
          </a:xfrm>
          <a:prstGeom prst="straightConnector1">
            <a:avLst/>
          </a:prstGeom>
          <a:noFill/>
          <a:ln cap="flat" cmpd="sng" w="9525">
            <a:solidFill>
              <a:srgbClr val="B7B7B7"/>
            </a:solidFill>
            <a:prstDash val="solid"/>
            <a:round/>
            <a:headEnd len="med" w="med" type="none"/>
            <a:tailEnd len="med" w="med" type="none"/>
          </a:ln>
        </p:spPr>
      </p:cxnSp>
      <p:sp>
        <p:nvSpPr>
          <p:cNvPr id="658" name="Google Shape;658;p29"/>
          <p:cNvSpPr txBox="1"/>
          <p:nvPr/>
        </p:nvSpPr>
        <p:spPr>
          <a:xfrm>
            <a:off x="843450" y="1204713"/>
            <a:ext cx="2386200" cy="107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2 Distinctive features of acute ischemia</a:t>
            </a:r>
            <a:endParaRPr sz="1200">
              <a:solidFill>
                <a:srgbClr val="6AA84F"/>
              </a:solidFill>
              <a:latin typeface="Mada"/>
              <a:ea typeface="Mada"/>
              <a:cs typeface="Mada"/>
              <a:sym typeface="Mada"/>
            </a:endParaRPr>
          </a:p>
          <a:p>
            <a:pPr indent="-198600" lvl="0" marL="352799" rtl="0" algn="l">
              <a:spcBef>
                <a:spcPts val="0"/>
              </a:spcBef>
              <a:spcAft>
                <a:spcPts val="0"/>
              </a:spcAft>
              <a:buClr>
                <a:schemeClr val="dk1"/>
              </a:buClr>
              <a:buSzPts val="1200"/>
              <a:buFont typeface="Mada"/>
              <a:buChar char="●"/>
            </a:pPr>
            <a:r>
              <a:rPr b="1" lang="en-GB" sz="1200">
                <a:solidFill>
                  <a:srgbClr val="CC0000"/>
                </a:solidFill>
                <a:latin typeface="Mada"/>
                <a:ea typeface="Mada"/>
                <a:cs typeface="Mada"/>
                <a:sym typeface="Mada"/>
              </a:rPr>
              <a:t>P</a:t>
            </a:r>
            <a:r>
              <a:rPr lang="en-GB" sz="1200">
                <a:solidFill>
                  <a:srgbClr val="CC0000"/>
                </a:solidFill>
                <a:latin typeface="Mada"/>
                <a:ea typeface="Mada"/>
                <a:cs typeface="Mada"/>
                <a:sym typeface="Mada"/>
              </a:rPr>
              <a:t>aralysis</a:t>
            </a:r>
            <a:r>
              <a:rPr lang="en-GB" sz="1200">
                <a:solidFill>
                  <a:schemeClr val="dk1"/>
                </a:solidFill>
                <a:latin typeface="Mada"/>
                <a:ea typeface="Mada"/>
                <a:cs typeface="Mada"/>
                <a:sym typeface="Mada"/>
              </a:rPr>
              <a:t> (inability to wiggle toes or fingers)</a:t>
            </a:r>
            <a:endParaRPr sz="1200">
              <a:solidFill>
                <a:schemeClr val="dk1"/>
              </a:solidFill>
              <a:latin typeface="Mada"/>
              <a:ea typeface="Mada"/>
              <a:cs typeface="Mada"/>
              <a:sym typeface="Mada"/>
            </a:endParaRPr>
          </a:p>
          <a:p>
            <a:pPr indent="-198600" lvl="0" marL="352799" rtl="0" algn="l">
              <a:spcBef>
                <a:spcPts val="0"/>
              </a:spcBef>
              <a:spcAft>
                <a:spcPts val="0"/>
              </a:spcAft>
              <a:buClr>
                <a:schemeClr val="dk1"/>
              </a:buClr>
              <a:buSzPts val="1200"/>
              <a:buFont typeface="Mada"/>
              <a:buChar char="●"/>
            </a:pPr>
            <a:r>
              <a:rPr b="1" lang="en-GB" sz="1200">
                <a:solidFill>
                  <a:srgbClr val="CC0000"/>
                </a:solidFill>
                <a:latin typeface="Mada"/>
                <a:ea typeface="Mada"/>
                <a:cs typeface="Mada"/>
                <a:sym typeface="Mada"/>
              </a:rPr>
              <a:t>P</a:t>
            </a:r>
            <a:r>
              <a:rPr lang="en-GB" sz="1200">
                <a:solidFill>
                  <a:srgbClr val="CC0000"/>
                </a:solidFill>
                <a:latin typeface="Mada"/>
                <a:ea typeface="Mada"/>
                <a:cs typeface="Mada"/>
                <a:sym typeface="Mada"/>
              </a:rPr>
              <a:t>aresthesia</a:t>
            </a:r>
            <a:r>
              <a:rPr lang="en-GB" sz="1200">
                <a:solidFill>
                  <a:schemeClr val="dk1"/>
                </a:solidFill>
                <a:latin typeface="Mada"/>
                <a:ea typeface="Mada"/>
                <a:cs typeface="Mada"/>
                <a:sym typeface="Mada"/>
              </a:rPr>
              <a:t> (loss of light touch over the dorsum of the foot or hand)</a:t>
            </a:r>
            <a:endParaRPr sz="1200">
              <a:solidFill>
                <a:srgbClr val="6AA84F"/>
              </a:solidFill>
              <a:latin typeface="Mada"/>
              <a:ea typeface="Mada"/>
              <a:cs typeface="Mada"/>
              <a:sym typeface="Mada"/>
            </a:endParaRPr>
          </a:p>
          <a:p>
            <a:pPr indent="-162600" lvl="1" marL="6300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Both indicate Loss of function which  is the most important feature of acute limb ischaemia and denotes a threatened limb that is likely to be lost unless it is revascularised within a few hours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659" name="Google Shape;659;p29"/>
          <p:cNvSpPr txBox="1"/>
          <p:nvPr/>
        </p:nvSpPr>
        <p:spPr>
          <a:xfrm>
            <a:off x="4581926" y="1241025"/>
            <a:ext cx="2238900" cy="107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4 additional features of acute ischemia</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P</a:t>
            </a:r>
            <a:r>
              <a:rPr lang="en-GB" sz="1200">
                <a:solidFill>
                  <a:schemeClr val="dk1"/>
                </a:solidFill>
                <a:latin typeface="Mada"/>
                <a:ea typeface="Mada"/>
                <a:cs typeface="Mada"/>
                <a:sym typeface="Mada"/>
              </a:rPr>
              <a:t>ain (May absent in complete acute ischemia &amp; severe pain in chronic ischemia).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P</a:t>
            </a:r>
            <a:r>
              <a:rPr lang="en-GB" sz="1200">
                <a:solidFill>
                  <a:schemeClr val="dk1"/>
                </a:solidFill>
                <a:latin typeface="Mada"/>
                <a:ea typeface="Mada"/>
                <a:cs typeface="Mada"/>
                <a:sym typeface="Mada"/>
              </a:rPr>
              <a:t>allor (feature of chronic ischemia also)</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P</a:t>
            </a:r>
            <a:r>
              <a:rPr lang="en-GB" sz="1200">
                <a:solidFill>
                  <a:schemeClr val="dk1"/>
                </a:solidFill>
                <a:latin typeface="Mada"/>
                <a:ea typeface="Mada"/>
                <a:cs typeface="Mada"/>
                <a:sym typeface="Mada"/>
              </a:rPr>
              <a:t>oikilothermia - Perishing cold: (Cold foot is Unreliable, as the ischaemic limb takes on the ambient temperature)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P</a:t>
            </a:r>
            <a:r>
              <a:rPr lang="en-GB" sz="1200">
                <a:solidFill>
                  <a:schemeClr val="dk1"/>
                </a:solidFill>
                <a:latin typeface="Mada"/>
                <a:ea typeface="Mada"/>
                <a:cs typeface="Mada"/>
                <a:sym typeface="Mada"/>
              </a:rPr>
              <a:t>ulselessness (feature of chronic ischemia also)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p:txBody>
      </p:sp>
      <p:sp>
        <p:nvSpPr>
          <p:cNvPr id="660" name="Google Shape;660;p29"/>
          <p:cNvSpPr/>
          <p:nvPr/>
        </p:nvSpPr>
        <p:spPr>
          <a:xfrm>
            <a:off x="505450" y="5294600"/>
            <a:ext cx="3203400" cy="5088900"/>
          </a:xfrm>
          <a:prstGeom prst="roundRect">
            <a:avLst>
              <a:gd fmla="val 22613" name="adj"/>
            </a:avLst>
          </a:prstGeom>
          <a:noFill/>
          <a:ln cap="flat" cmpd="sng" w="19050">
            <a:solidFill>
              <a:srgbClr val="ABE5D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9"/>
          <p:cNvSpPr/>
          <p:nvPr/>
        </p:nvSpPr>
        <p:spPr>
          <a:xfrm>
            <a:off x="3909925" y="5294600"/>
            <a:ext cx="3203400" cy="5088900"/>
          </a:xfrm>
          <a:prstGeom prst="roundRect">
            <a:avLst>
              <a:gd fmla="val 22613" name="adj"/>
            </a:avLst>
          </a:prstGeom>
          <a:noFill/>
          <a:ln cap="flat" cmpd="sng" w="19050">
            <a:solidFill>
              <a:srgbClr val="ABE5D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9"/>
          <p:cNvSpPr/>
          <p:nvPr/>
        </p:nvSpPr>
        <p:spPr>
          <a:xfrm flipH="1">
            <a:off x="1660303" y="4826453"/>
            <a:ext cx="1101819" cy="81023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9"/>
          <p:cNvSpPr txBox="1"/>
          <p:nvPr/>
        </p:nvSpPr>
        <p:spPr>
          <a:xfrm>
            <a:off x="1660300" y="5035525"/>
            <a:ext cx="11283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ALI Early stage</a:t>
            </a:r>
            <a:r>
              <a:rPr b="1" lang="en-GB">
                <a:solidFill>
                  <a:srgbClr val="006D77"/>
                </a:solidFill>
                <a:latin typeface="Lora"/>
                <a:ea typeface="Lora"/>
                <a:cs typeface="Lora"/>
                <a:sym typeface="Lora"/>
              </a:rPr>
              <a:t> </a:t>
            </a:r>
            <a:endParaRPr sz="1600">
              <a:solidFill>
                <a:srgbClr val="006D77"/>
              </a:solidFill>
              <a:latin typeface="Lora"/>
              <a:ea typeface="Lora"/>
              <a:cs typeface="Lora"/>
              <a:sym typeface="Lora"/>
            </a:endParaRPr>
          </a:p>
        </p:txBody>
      </p:sp>
      <p:sp>
        <p:nvSpPr>
          <p:cNvPr id="664" name="Google Shape;664;p29"/>
          <p:cNvSpPr txBox="1"/>
          <p:nvPr/>
        </p:nvSpPr>
        <p:spPr>
          <a:xfrm>
            <a:off x="3952100" y="5734125"/>
            <a:ext cx="3015900" cy="1243200"/>
          </a:xfrm>
          <a:prstGeom prst="rect">
            <a:avLst/>
          </a:prstGeom>
          <a:noFill/>
          <a:ln>
            <a:noFill/>
          </a:ln>
        </p:spPr>
        <p:txBody>
          <a:bodyPr anchorCtr="0" anchor="t" bIns="0" lIns="0" spcFirstLastPara="1" rIns="0" wrap="square" tIns="60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As ischemia progresses, </a:t>
            </a:r>
            <a:r>
              <a:rPr b="1" lang="en-GB" sz="1200">
                <a:solidFill>
                  <a:schemeClr val="dk1"/>
                </a:solidFill>
                <a:latin typeface="Mada"/>
                <a:ea typeface="Mada"/>
                <a:cs typeface="Mada"/>
                <a:sym typeface="Mada"/>
              </a:rPr>
              <a:t>blood coagulates in the skin</a:t>
            </a:r>
            <a:r>
              <a:rPr lang="en-GB" sz="1200">
                <a:solidFill>
                  <a:schemeClr val="dk1"/>
                </a:solidFill>
                <a:latin typeface="Mada"/>
                <a:ea typeface="Mada"/>
                <a:cs typeface="Mada"/>
                <a:sym typeface="Mada"/>
              </a:rPr>
              <a:t>, leading to fixed mottling that is </a:t>
            </a:r>
            <a:r>
              <a:rPr b="1" lang="en-GB" sz="1200">
                <a:solidFill>
                  <a:schemeClr val="dk1"/>
                </a:solidFill>
                <a:latin typeface="Mada"/>
                <a:ea typeface="Mada"/>
                <a:cs typeface="Mada"/>
                <a:sym typeface="Mada"/>
              </a:rPr>
              <a:t>darker in colour and does not blanch </a:t>
            </a:r>
            <a:r>
              <a:rPr b="1" lang="en-GB" sz="1200">
                <a:solidFill>
                  <a:srgbClr val="6AA84F"/>
                </a:solidFill>
                <a:latin typeface="Mada"/>
                <a:ea typeface="Mada"/>
                <a:cs typeface="Mada"/>
                <a:sym typeface="Mada"/>
              </a:rPr>
              <a:t>on pressure</a:t>
            </a:r>
            <a:endParaRPr b="1"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Blistering and </a:t>
            </a:r>
            <a:r>
              <a:rPr b="1" lang="en-GB" sz="1200">
                <a:solidFill>
                  <a:schemeClr val="dk1"/>
                </a:solidFill>
                <a:latin typeface="Mada"/>
                <a:ea typeface="Mada"/>
                <a:cs typeface="Mada"/>
                <a:sym typeface="Mada"/>
              </a:rPr>
              <a:t>liquefaction</a:t>
            </a:r>
            <a:r>
              <a:rPr lang="en-GB" sz="1200">
                <a:solidFill>
                  <a:schemeClr val="dk1"/>
                </a:solidFill>
                <a:latin typeface="Mada"/>
                <a:ea typeface="Mada"/>
                <a:cs typeface="Mada"/>
                <a:sym typeface="Mada"/>
              </a:rPr>
              <a:t> - </a:t>
            </a:r>
            <a:r>
              <a:rPr lang="en-GB" sz="1200">
                <a:solidFill>
                  <a:srgbClr val="6AA84F"/>
                </a:solidFill>
                <a:latin typeface="Mada"/>
                <a:ea typeface="Mada"/>
                <a:cs typeface="Mada"/>
                <a:sym typeface="Mada"/>
              </a:rPr>
              <a:t>beyond the skin, occurs after skin coagulation.</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Treatment: amputation. Because </a:t>
            </a:r>
            <a:r>
              <a:rPr lang="en-GB" sz="1200">
                <a:solidFill>
                  <a:schemeClr val="dk1"/>
                </a:solidFill>
                <a:latin typeface="Mada"/>
                <a:ea typeface="Mada"/>
                <a:cs typeface="Mada"/>
                <a:sym typeface="Mada"/>
              </a:rPr>
              <a:t>Attempts at revascularization are futile and will lead to life-threatening reperfusion injury </a:t>
            </a:r>
            <a:r>
              <a:rPr lang="en-GB" sz="1200">
                <a:solidFill>
                  <a:srgbClr val="6AA84F"/>
                </a:solidFill>
                <a:latin typeface="Mada"/>
                <a:ea typeface="Mada"/>
                <a:cs typeface="Mada"/>
                <a:sym typeface="Mada"/>
              </a:rPr>
              <a:t>(will be discussed later on this lecture)</a:t>
            </a:r>
            <a:endParaRPr sz="1100">
              <a:solidFill>
                <a:srgbClr val="6AA84F"/>
              </a:solidFill>
              <a:latin typeface="Mada"/>
              <a:ea typeface="Mada"/>
              <a:cs typeface="Mada"/>
              <a:sym typeface="Mada"/>
            </a:endParaRPr>
          </a:p>
        </p:txBody>
      </p:sp>
      <p:sp>
        <p:nvSpPr>
          <p:cNvPr id="665" name="Google Shape;665;p29"/>
          <p:cNvSpPr/>
          <p:nvPr/>
        </p:nvSpPr>
        <p:spPr>
          <a:xfrm flipH="1">
            <a:off x="5028213" y="4827956"/>
            <a:ext cx="1128199" cy="807230"/>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9"/>
          <p:cNvSpPr txBox="1"/>
          <p:nvPr/>
        </p:nvSpPr>
        <p:spPr>
          <a:xfrm>
            <a:off x="5052700" y="5035525"/>
            <a:ext cx="11019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ALI Late stage</a:t>
            </a:r>
            <a:r>
              <a:rPr b="1" lang="en-GB" sz="1600">
                <a:solidFill>
                  <a:srgbClr val="006D77"/>
                </a:solidFill>
                <a:latin typeface="Lora"/>
                <a:ea typeface="Lora"/>
                <a:cs typeface="Lora"/>
                <a:sym typeface="Lora"/>
              </a:rPr>
              <a:t> </a:t>
            </a:r>
            <a:endParaRPr sz="1800">
              <a:solidFill>
                <a:srgbClr val="006D77"/>
              </a:solidFill>
              <a:latin typeface="Lora"/>
              <a:ea typeface="Lora"/>
              <a:cs typeface="Lora"/>
              <a:sym typeface="Lora"/>
            </a:endParaRPr>
          </a:p>
        </p:txBody>
      </p:sp>
      <p:sp>
        <p:nvSpPr>
          <p:cNvPr id="667" name="Google Shape;667;p29"/>
          <p:cNvSpPr txBox="1"/>
          <p:nvPr/>
        </p:nvSpPr>
        <p:spPr>
          <a:xfrm>
            <a:off x="689025" y="5657925"/>
            <a:ext cx="2809500" cy="1243200"/>
          </a:xfrm>
          <a:prstGeom prst="rect">
            <a:avLst/>
          </a:prstGeom>
          <a:noFill/>
          <a:ln>
            <a:noFill/>
          </a:ln>
        </p:spPr>
        <p:txBody>
          <a:bodyPr anchorCtr="0" anchor="t" bIns="0" lIns="0" spcFirstLastPara="1" rIns="0" wrap="square" tIns="60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Acute complete ischemia is associated with intense distal arterial spasm and the limb is </a:t>
            </a:r>
            <a:r>
              <a:rPr b="1" lang="en-GB" sz="1200">
                <a:solidFill>
                  <a:schemeClr val="dk1"/>
                </a:solidFill>
                <a:latin typeface="Mada"/>
                <a:ea typeface="Mada"/>
                <a:cs typeface="Mada"/>
                <a:sym typeface="Mada"/>
              </a:rPr>
              <a:t>‘marble’ white</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As the spasm relaxes over the next few hours and then fills with deoxygenated blood, </a:t>
            </a:r>
            <a:r>
              <a:rPr b="1" lang="en-GB" sz="1200">
                <a:solidFill>
                  <a:schemeClr val="dk1"/>
                </a:solidFill>
                <a:latin typeface="Mada"/>
                <a:ea typeface="Mada"/>
                <a:cs typeface="Mada"/>
                <a:sym typeface="Mada"/>
              </a:rPr>
              <a:t>mottling appears</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This appears light blue or purple</a:t>
            </a:r>
            <a:r>
              <a:rPr lang="en-GB" sz="1200">
                <a:solidFill>
                  <a:schemeClr val="dk1"/>
                </a:solidFill>
                <a:latin typeface="Mada"/>
                <a:ea typeface="Mada"/>
                <a:cs typeface="Mada"/>
                <a:sym typeface="Mada"/>
              </a:rPr>
              <a:t> has a fine reticular pattern, and on pressure, so-called </a:t>
            </a:r>
            <a:r>
              <a:rPr b="1" lang="en-GB" sz="1200">
                <a:solidFill>
                  <a:schemeClr val="dk1"/>
                </a:solidFill>
                <a:latin typeface="Mada"/>
                <a:ea typeface="Mada"/>
                <a:cs typeface="Mada"/>
                <a:sym typeface="Mada"/>
              </a:rPr>
              <a:t>non-fixed mottling </a:t>
            </a:r>
            <a:r>
              <a:rPr lang="en-GB" sz="1200">
                <a:solidFill>
                  <a:srgbClr val="6AA84F"/>
                </a:solidFill>
                <a:latin typeface="Mada"/>
                <a:ea typeface="Mada"/>
                <a:cs typeface="Mada"/>
                <a:sym typeface="Mada"/>
              </a:rPr>
              <a:t>when you push it will blanch (color will change )</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At this stage, the limb is salvageable </a:t>
            </a:r>
            <a:r>
              <a:rPr lang="en-GB" sz="1200">
                <a:solidFill>
                  <a:srgbClr val="6AA84F"/>
                </a:solidFill>
                <a:latin typeface="Mada"/>
                <a:ea typeface="Mada"/>
                <a:cs typeface="Mada"/>
                <a:sym typeface="Mada"/>
              </a:rPr>
              <a:t>- you can mostly save the limb by surgery.</a:t>
            </a:r>
            <a:endParaRPr sz="1200">
              <a:solidFill>
                <a:srgbClr val="6AA84F"/>
              </a:solidFill>
              <a:latin typeface="Mada"/>
              <a:ea typeface="Mada"/>
              <a:cs typeface="Mada"/>
              <a:sym typeface="Mada"/>
            </a:endParaRPr>
          </a:p>
        </p:txBody>
      </p:sp>
      <p:pic>
        <p:nvPicPr>
          <p:cNvPr id="668" name="Google Shape;668;p29"/>
          <p:cNvPicPr preferRelativeResize="0"/>
          <p:nvPr/>
        </p:nvPicPr>
        <p:blipFill>
          <a:blip r:embed="rId4">
            <a:alphaModFix/>
          </a:blip>
          <a:stretch>
            <a:fillRect/>
          </a:stretch>
        </p:blipFill>
        <p:spPr>
          <a:xfrm>
            <a:off x="1651851" y="8947175"/>
            <a:ext cx="1035963" cy="1230200"/>
          </a:xfrm>
          <a:prstGeom prst="rect">
            <a:avLst/>
          </a:prstGeom>
          <a:noFill/>
          <a:ln>
            <a:noFill/>
          </a:ln>
        </p:spPr>
      </p:pic>
      <p:pic>
        <p:nvPicPr>
          <p:cNvPr id="669" name="Google Shape;669;p29"/>
          <p:cNvPicPr preferRelativeResize="0"/>
          <p:nvPr/>
        </p:nvPicPr>
        <p:blipFill>
          <a:blip r:embed="rId5">
            <a:alphaModFix/>
          </a:blip>
          <a:stretch>
            <a:fillRect/>
          </a:stretch>
        </p:blipFill>
        <p:spPr>
          <a:xfrm>
            <a:off x="4875740" y="8615125"/>
            <a:ext cx="1633626" cy="9275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0"/>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Acute Peripheral Arterial Disease (PAD)</a:t>
            </a:r>
            <a:endParaRPr sz="2200"/>
          </a:p>
        </p:txBody>
      </p:sp>
      <p:cxnSp>
        <p:nvCxnSpPr>
          <p:cNvPr id="676" name="Google Shape;676;p30"/>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grpSp>
        <p:nvGrpSpPr>
          <p:cNvPr id="677" name="Google Shape;677;p30"/>
          <p:cNvGrpSpPr/>
          <p:nvPr/>
        </p:nvGrpSpPr>
        <p:grpSpPr>
          <a:xfrm>
            <a:off x="323230" y="1040586"/>
            <a:ext cx="467149" cy="476434"/>
            <a:chOff x="2410712" y="2415450"/>
            <a:chExt cx="312600" cy="312600"/>
          </a:xfrm>
        </p:grpSpPr>
        <p:sp>
          <p:nvSpPr>
            <p:cNvPr id="678" name="Google Shape;678;p3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0" name="Google Shape;680;p30"/>
          <p:cNvSpPr txBox="1"/>
          <p:nvPr/>
        </p:nvSpPr>
        <p:spPr>
          <a:xfrm>
            <a:off x="780593" y="1067336"/>
            <a:ext cx="47322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6D77"/>
                </a:solidFill>
                <a:highlight>
                  <a:srgbClr val="EDF9F9"/>
                </a:highlight>
                <a:latin typeface="Lora"/>
                <a:ea typeface="Lora"/>
                <a:cs typeface="Lora"/>
                <a:sym typeface="Lora"/>
              </a:rPr>
              <a:t>(ALI) management</a:t>
            </a:r>
            <a:endParaRPr/>
          </a:p>
        </p:txBody>
      </p:sp>
      <p:sp>
        <p:nvSpPr>
          <p:cNvPr id="681" name="Google Shape;681;p30"/>
          <p:cNvSpPr txBox="1"/>
          <p:nvPr/>
        </p:nvSpPr>
        <p:spPr>
          <a:xfrm>
            <a:off x="578275" y="5757775"/>
            <a:ext cx="6433200" cy="730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Femoral embolus is associated with ischemia to the upper thigh.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Acute embolic occlusion of the aortic bifurcation (saddle embolus) leads to absent femoral pulses and having white or mottled waist &amp; legs.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May also present with paraplegia due to ischemia of the cauda equina.v</a:t>
            </a:r>
            <a:endParaRPr sz="1200">
              <a:solidFill>
                <a:schemeClr val="dk1"/>
              </a:solidFill>
              <a:latin typeface="Mada"/>
              <a:ea typeface="Mada"/>
              <a:cs typeface="Mada"/>
              <a:sym typeface="Mada"/>
            </a:endParaRPr>
          </a:p>
        </p:txBody>
      </p:sp>
      <p:sp>
        <p:nvSpPr>
          <p:cNvPr id="682" name="Google Shape;682;p30"/>
          <p:cNvSpPr/>
          <p:nvPr/>
        </p:nvSpPr>
        <p:spPr>
          <a:xfrm>
            <a:off x="944825" y="6735725"/>
            <a:ext cx="2386200" cy="34680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83" name="Google Shape;683;p30"/>
          <p:cNvPicPr preferRelativeResize="0"/>
          <p:nvPr/>
        </p:nvPicPr>
        <p:blipFill>
          <a:blip r:embed="rId3">
            <a:alphaModFix/>
          </a:blip>
          <a:stretch>
            <a:fillRect/>
          </a:stretch>
        </p:blipFill>
        <p:spPr>
          <a:xfrm>
            <a:off x="1445987" y="6946775"/>
            <a:ext cx="1383875" cy="1451650"/>
          </a:xfrm>
          <a:prstGeom prst="rect">
            <a:avLst/>
          </a:prstGeom>
          <a:noFill/>
          <a:ln>
            <a:noFill/>
          </a:ln>
        </p:spPr>
      </p:pic>
      <p:pic>
        <p:nvPicPr>
          <p:cNvPr id="684" name="Google Shape;684;p30"/>
          <p:cNvPicPr preferRelativeResize="0"/>
          <p:nvPr/>
        </p:nvPicPr>
        <p:blipFill>
          <a:blip r:embed="rId4">
            <a:alphaModFix/>
          </a:blip>
          <a:stretch>
            <a:fillRect/>
          </a:stretch>
        </p:blipFill>
        <p:spPr>
          <a:xfrm>
            <a:off x="1110550" y="8398426"/>
            <a:ext cx="1096600" cy="730200"/>
          </a:xfrm>
          <a:prstGeom prst="rect">
            <a:avLst/>
          </a:prstGeom>
          <a:noFill/>
          <a:ln>
            <a:noFill/>
          </a:ln>
        </p:spPr>
      </p:pic>
      <p:pic>
        <p:nvPicPr>
          <p:cNvPr id="685" name="Google Shape;685;p30"/>
          <p:cNvPicPr preferRelativeResize="0"/>
          <p:nvPr/>
        </p:nvPicPr>
        <p:blipFill>
          <a:blip r:embed="rId5">
            <a:alphaModFix/>
          </a:blip>
          <a:stretch>
            <a:fillRect/>
          </a:stretch>
        </p:blipFill>
        <p:spPr>
          <a:xfrm>
            <a:off x="2207150" y="8558475"/>
            <a:ext cx="941839" cy="410100"/>
          </a:xfrm>
          <a:prstGeom prst="rect">
            <a:avLst/>
          </a:prstGeom>
          <a:noFill/>
          <a:ln>
            <a:noFill/>
          </a:ln>
        </p:spPr>
      </p:pic>
      <p:pic>
        <p:nvPicPr>
          <p:cNvPr id="686" name="Google Shape;686;p30"/>
          <p:cNvPicPr preferRelativeResize="0"/>
          <p:nvPr/>
        </p:nvPicPr>
        <p:blipFill>
          <a:blip r:embed="rId6">
            <a:alphaModFix/>
          </a:blip>
          <a:stretch>
            <a:fillRect/>
          </a:stretch>
        </p:blipFill>
        <p:spPr>
          <a:xfrm>
            <a:off x="1481171" y="9128630"/>
            <a:ext cx="734429" cy="921595"/>
          </a:xfrm>
          <a:prstGeom prst="rect">
            <a:avLst/>
          </a:prstGeom>
          <a:noFill/>
          <a:ln>
            <a:noFill/>
          </a:ln>
        </p:spPr>
      </p:pic>
      <p:pic>
        <p:nvPicPr>
          <p:cNvPr id="687" name="Google Shape;687;p30"/>
          <p:cNvPicPr preferRelativeResize="0"/>
          <p:nvPr/>
        </p:nvPicPr>
        <p:blipFill>
          <a:blip r:embed="rId7">
            <a:alphaModFix/>
          </a:blip>
          <a:stretch>
            <a:fillRect/>
          </a:stretch>
        </p:blipFill>
        <p:spPr>
          <a:xfrm>
            <a:off x="2189696" y="9128630"/>
            <a:ext cx="681175" cy="921595"/>
          </a:xfrm>
          <a:prstGeom prst="rect">
            <a:avLst/>
          </a:prstGeom>
          <a:noFill/>
          <a:ln>
            <a:noFill/>
          </a:ln>
        </p:spPr>
      </p:pic>
      <p:sp>
        <p:nvSpPr>
          <p:cNvPr id="688" name="Google Shape;688;p30"/>
          <p:cNvSpPr txBox="1"/>
          <p:nvPr/>
        </p:nvSpPr>
        <p:spPr>
          <a:xfrm>
            <a:off x="3331025" y="6735725"/>
            <a:ext cx="4060500" cy="7302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Embolectomy </a:t>
            </a:r>
            <a:r>
              <a:rPr lang="en-GB" sz="1100">
                <a:solidFill>
                  <a:srgbClr val="6AA84F"/>
                </a:solidFill>
                <a:latin typeface="Mada"/>
                <a:ea typeface="Mada"/>
                <a:cs typeface="Mada"/>
                <a:sym typeface="Mada"/>
              </a:rPr>
              <a:t>(using Fogarty Catheter)</a:t>
            </a:r>
            <a:r>
              <a:rPr lang="en-GB" sz="1100">
                <a:solidFill>
                  <a:schemeClr val="dk1"/>
                </a:solidFill>
                <a:latin typeface="Mada"/>
                <a:ea typeface="Mada"/>
                <a:cs typeface="Mada"/>
                <a:sym typeface="Mada"/>
              </a:rPr>
              <a:t> can be performed under Local Anesthesia or General A</a:t>
            </a:r>
            <a:r>
              <a:rPr lang="en-GB" sz="1100">
                <a:solidFill>
                  <a:schemeClr val="dk1"/>
                </a:solidFill>
                <a:latin typeface="Mada"/>
                <a:ea typeface="Mada"/>
                <a:cs typeface="Mada"/>
                <a:sym typeface="Mada"/>
              </a:rPr>
              <a:t>nesthesia</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Postoperatively, the patient should continue on IV heparin</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Warfarin reduces the risk of recurrent embolism but is associated with an annual risk of significant bleeding of 1–2%</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In-hospital mortality from cardiac death or recurrent embolism,e.g. stroke, is 10-20%</a:t>
            </a:r>
            <a:endParaRPr sz="1100">
              <a:solidFill>
                <a:schemeClr val="dk1"/>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Embolectomy:</a:t>
            </a:r>
            <a:endParaRPr sz="1100">
              <a:solidFill>
                <a:srgbClr val="6AA84F"/>
              </a:solidFill>
              <a:latin typeface="Mada"/>
              <a:ea typeface="Mada"/>
              <a:cs typeface="Mada"/>
              <a:sym typeface="Mada"/>
            </a:endParaRPr>
          </a:p>
          <a:p>
            <a:pPr indent="-298450" lvl="1" marL="9144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Balloon embolectomy is done by inserting a catheter with a small inflatable balloon attached at the end into the artery and past the clot. The balloon is then inflated and slowly pulled back out of the artery, removing the clot with it.</a:t>
            </a:r>
            <a:endParaRPr sz="1100">
              <a:solidFill>
                <a:srgbClr val="6AA84F"/>
              </a:solidFill>
              <a:latin typeface="Mada"/>
              <a:ea typeface="Mada"/>
              <a:cs typeface="Mada"/>
              <a:sym typeface="Mada"/>
            </a:endParaRPr>
          </a:p>
          <a:p>
            <a:pPr indent="-298450" lvl="1" marL="9144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We calculate the distance between the embolism &amp; toe, then insert the catheter as far as we can.</a:t>
            </a:r>
            <a:endParaRPr sz="1100">
              <a:solidFill>
                <a:srgbClr val="6AA84F"/>
              </a:solidFill>
              <a:latin typeface="Mada"/>
              <a:ea typeface="Mada"/>
              <a:cs typeface="Mada"/>
              <a:sym typeface="Mada"/>
            </a:endParaRPr>
          </a:p>
          <a:p>
            <a:pPr indent="-298450" lvl="1" marL="9144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We do the procedure in opposite “insert the catheter distally” in those who have embolism in the aortic bifurcation.</a:t>
            </a:r>
            <a:endParaRPr sz="1100">
              <a:solidFill>
                <a:srgbClr val="6AA84F"/>
              </a:solidFill>
              <a:latin typeface="Mada"/>
              <a:ea typeface="Mada"/>
              <a:cs typeface="Mada"/>
              <a:sym typeface="Mada"/>
            </a:endParaRPr>
          </a:p>
          <a:p>
            <a:pPr indent="0" lvl="0" marL="914400" rtl="0" algn="l">
              <a:spcBef>
                <a:spcPts val="0"/>
              </a:spcBef>
              <a:spcAft>
                <a:spcPts val="0"/>
              </a:spcAft>
              <a:buNone/>
            </a:pPr>
            <a:r>
              <a:t/>
            </a:r>
            <a:endParaRPr sz="1100">
              <a:solidFill>
                <a:srgbClr val="6AA84F"/>
              </a:solidFill>
              <a:latin typeface="Mada"/>
              <a:ea typeface="Mada"/>
              <a:cs typeface="Mada"/>
              <a:sym typeface="Mada"/>
            </a:endParaRPr>
          </a:p>
        </p:txBody>
      </p:sp>
      <p:grpSp>
        <p:nvGrpSpPr>
          <p:cNvPr id="689" name="Google Shape;689;p30"/>
          <p:cNvGrpSpPr/>
          <p:nvPr/>
        </p:nvGrpSpPr>
        <p:grpSpPr>
          <a:xfrm>
            <a:off x="291304" y="2707996"/>
            <a:ext cx="1283544" cy="1675166"/>
            <a:chOff x="336800" y="4151500"/>
            <a:chExt cx="292000" cy="364650"/>
          </a:xfrm>
        </p:grpSpPr>
        <p:sp>
          <p:nvSpPr>
            <p:cNvPr id="690" name="Google Shape;690;p30"/>
            <p:cNvSpPr/>
            <p:nvPr/>
          </p:nvSpPr>
          <p:spPr>
            <a:xfrm>
              <a:off x="396325" y="4168675"/>
              <a:ext cx="212600" cy="185375"/>
            </a:xfrm>
            <a:custGeom>
              <a:rect b="b" l="l" r="r" t="t"/>
              <a:pathLst>
                <a:path extrusionOk="0" h="7415" w="8504">
                  <a:moveTo>
                    <a:pt x="7261" y="0"/>
                  </a:moveTo>
                  <a:cubicBezTo>
                    <a:pt x="7011" y="0"/>
                    <a:pt x="6746" y="79"/>
                    <a:pt x="6545" y="265"/>
                  </a:cubicBezTo>
                  <a:lnTo>
                    <a:pt x="358" y="5548"/>
                  </a:lnTo>
                  <a:cubicBezTo>
                    <a:pt x="30" y="5813"/>
                    <a:pt x="0" y="6295"/>
                    <a:pt x="265" y="6623"/>
                  </a:cubicBezTo>
                  <a:lnTo>
                    <a:pt x="731" y="7149"/>
                  </a:lnTo>
                  <a:cubicBezTo>
                    <a:pt x="884" y="7321"/>
                    <a:pt x="1090" y="7414"/>
                    <a:pt x="1306" y="7414"/>
                  </a:cubicBezTo>
                  <a:cubicBezTo>
                    <a:pt x="1478" y="7414"/>
                    <a:pt x="1664" y="7354"/>
                    <a:pt x="1802" y="7242"/>
                  </a:cubicBezTo>
                  <a:lnTo>
                    <a:pt x="7992" y="1959"/>
                  </a:lnTo>
                  <a:cubicBezTo>
                    <a:pt x="8459" y="1552"/>
                    <a:pt x="8504" y="855"/>
                    <a:pt x="8101" y="388"/>
                  </a:cubicBezTo>
                  <a:cubicBezTo>
                    <a:pt x="7880" y="123"/>
                    <a:pt x="7571" y="0"/>
                    <a:pt x="7261" y="0"/>
                  </a:cubicBezTo>
                  <a:close/>
                </a:path>
              </a:pathLst>
            </a:custGeom>
            <a:solidFill>
              <a:srgbClr val="FDF2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0"/>
            <p:cNvSpPr/>
            <p:nvPr/>
          </p:nvSpPr>
          <p:spPr>
            <a:xfrm>
              <a:off x="396325" y="4168550"/>
              <a:ext cx="212600" cy="185650"/>
            </a:xfrm>
            <a:custGeom>
              <a:rect b="b" l="l" r="r" t="t"/>
              <a:pathLst>
                <a:path extrusionOk="0" h="7426" w="8504">
                  <a:moveTo>
                    <a:pt x="7262" y="1"/>
                  </a:moveTo>
                  <a:cubicBezTo>
                    <a:pt x="7008" y="1"/>
                    <a:pt x="6753" y="88"/>
                    <a:pt x="6545" y="270"/>
                  </a:cubicBezTo>
                  <a:lnTo>
                    <a:pt x="358" y="5553"/>
                  </a:lnTo>
                  <a:cubicBezTo>
                    <a:pt x="30" y="5818"/>
                    <a:pt x="0" y="6300"/>
                    <a:pt x="265" y="6628"/>
                  </a:cubicBezTo>
                  <a:lnTo>
                    <a:pt x="731" y="7154"/>
                  </a:lnTo>
                  <a:cubicBezTo>
                    <a:pt x="878" y="7335"/>
                    <a:pt x="1090" y="7426"/>
                    <a:pt x="1305" y="7426"/>
                  </a:cubicBezTo>
                  <a:cubicBezTo>
                    <a:pt x="1480" y="7426"/>
                    <a:pt x="1657" y="7366"/>
                    <a:pt x="1802" y="7247"/>
                  </a:cubicBezTo>
                  <a:lnTo>
                    <a:pt x="7992" y="1964"/>
                  </a:lnTo>
                  <a:cubicBezTo>
                    <a:pt x="8459" y="1557"/>
                    <a:pt x="8504" y="860"/>
                    <a:pt x="8101" y="393"/>
                  </a:cubicBezTo>
                  <a:cubicBezTo>
                    <a:pt x="7886" y="135"/>
                    <a:pt x="7575" y="1"/>
                    <a:pt x="7262"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0"/>
            <p:cNvSpPr/>
            <p:nvPr/>
          </p:nvSpPr>
          <p:spPr>
            <a:xfrm>
              <a:off x="400225" y="4180325"/>
              <a:ext cx="197775" cy="172600"/>
            </a:xfrm>
            <a:custGeom>
              <a:rect b="b" l="l" r="r" t="t"/>
              <a:pathLst>
                <a:path extrusionOk="0" h="6904" w="7911">
                  <a:moveTo>
                    <a:pt x="7110" y="1"/>
                  </a:moveTo>
                  <a:cubicBezTo>
                    <a:pt x="6849" y="1"/>
                    <a:pt x="6554" y="110"/>
                    <a:pt x="6295" y="325"/>
                  </a:cubicBezTo>
                  <a:lnTo>
                    <a:pt x="1" y="5720"/>
                  </a:lnTo>
                  <a:lnTo>
                    <a:pt x="1008" y="6903"/>
                  </a:lnTo>
                  <a:lnTo>
                    <a:pt x="7307" y="1523"/>
                  </a:lnTo>
                  <a:cubicBezTo>
                    <a:pt x="7773" y="1120"/>
                    <a:pt x="7911" y="545"/>
                    <a:pt x="7631" y="217"/>
                  </a:cubicBezTo>
                  <a:cubicBezTo>
                    <a:pt x="7506" y="72"/>
                    <a:pt x="7320" y="1"/>
                    <a:pt x="711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0"/>
            <p:cNvSpPr/>
            <p:nvPr/>
          </p:nvSpPr>
          <p:spPr>
            <a:xfrm>
              <a:off x="469350" y="4180700"/>
              <a:ext cx="127175" cy="112325"/>
            </a:xfrm>
            <a:custGeom>
              <a:rect b="b" l="l" r="r" t="t"/>
              <a:pathLst>
                <a:path extrusionOk="0" h="4493" w="5087">
                  <a:moveTo>
                    <a:pt x="4300" y="1"/>
                  </a:moveTo>
                  <a:cubicBezTo>
                    <a:pt x="4040" y="1"/>
                    <a:pt x="3744" y="110"/>
                    <a:pt x="3486" y="325"/>
                  </a:cubicBezTo>
                  <a:lnTo>
                    <a:pt x="1" y="3310"/>
                  </a:lnTo>
                  <a:lnTo>
                    <a:pt x="1012" y="4493"/>
                  </a:lnTo>
                  <a:lnTo>
                    <a:pt x="4493" y="1508"/>
                  </a:lnTo>
                  <a:cubicBezTo>
                    <a:pt x="4944" y="1120"/>
                    <a:pt x="5086" y="545"/>
                    <a:pt x="4821" y="217"/>
                  </a:cubicBezTo>
                  <a:cubicBezTo>
                    <a:pt x="4696" y="72"/>
                    <a:pt x="4510" y="1"/>
                    <a:pt x="4300" y="1"/>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0"/>
            <p:cNvSpPr/>
            <p:nvPr/>
          </p:nvSpPr>
          <p:spPr>
            <a:xfrm>
              <a:off x="601900" y="4151500"/>
              <a:ext cx="26900" cy="23825"/>
            </a:xfrm>
            <a:custGeom>
              <a:rect b="b" l="l" r="r" t="t"/>
              <a:pathLst>
                <a:path extrusionOk="0" h="953" w="1076">
                  <a:moveTo>
                    <a:pt x="1027" y="1"/>
                  </a:moveTo>
                  <a:lnTo>
                    <a:pt x="1" y="904"/>
                  </a:lnTo>
                  <a:lnTo>
                    <a:pt x="49" y="952"/>
                  </a:lnTo>
                  <a:lnTo>
                    <a:pt x="1075" y="49"/>
                  </a:lnTo>
                  <a:lnTo>
                    <a:pt x="1027"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0"/>
            <p:cNvSpPr/>
            <p:nvPr/>
          </p:nvSpPr>
          <p:spPr>
            <a:xfrm>
              <a:off x="589875" y="4166050"/>
              <a:ext cx="19800" cy="20000"/>
            </a:xfrm>
            <a:custGeom>
              <a:rect b="b" l="l" r="r" t="t"/>
              <a:pathLst>
                <a:path extrusionOk="0" h="800" w="792">
                  <a:moveTo>
                    <a:pt x="366" y="1"/>
                  </a:moveTo>
                  <a:cubicBezTo>
                    <a:pt x="359" y="1"/>
                    <a:pt x="351" y="4"/>
                    <a:pt x="344" y="12"/>
                  </a:cubicBezTo>
                  <a:lnTo>
                    <a:pt x="15" y="277"/>
                  </a:lnTo>
                  <a:cubicBezTo>
                    <a:pt x="0" y="292"/>
                    <a:pt x="0" y="307"/>
                    <a:pt x="15" y="322"/>
                  </a:cubicBezTo>
                  <a:lnTo>
                    <a:pt x="403" y="788"/>
                  </a:lnTo>
                  <a:cubicBezTo>
                    <a:pt x="411" y="795"/>
                    <a:pt x="419" y="799"/>
                    <a:pt x="428" y="799"/>
                  </a:cubicBezTo>
                  <a:cubicBezTo>
                    <a:pt x="436" y="799"/>
                    <a:pt x="444" y="795"/>
                    <a:pt x="452" y="788"/>
                  </a:cubicBezTo>
                  <a:lnTo>
                    <a:pt x="776" y="523"/>
                  </a:lnTo>
                  <a:cubicBezTo>
                    <a:pt x="791" y="508"/>
                    <a:pt x="791" y="478"/>
                    <a:pt x="776" y="478"/>
                  </a:cubicBezTo>
                  <a:lnTo>
                    <a:pt x="388" y="12"/>
                  </a:lnTo>
                  <a:cubicBezTo>
                    <a:pt x="381" y="4"/>
                    <a:pt x="373" y="1"/>
                    <a:pt x="36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0"/>
            <p:cNvSpPr/>
            <p:nvPr/>
          </p:nvSpPr>
          <p:spPr>
            <a:xfrm>
              <a:off x="448750" y="4258025"/>
              <a:ext cx="51325" cy="55250"/>
            </a:xfrm>
            <a:custGeom>
              <a:rect b="b" l="l" r="r" t="t"/>
              <a:pathLst>
                <a:path extrusionOk="0" h="2210" w="2053">
                  <a:moveTo>
                    <a:pt x="638" y="1"/>
                  </a:moveTo>
                  <a:lnTo>
                    <a:pt x="0" y="545"/>
                  </a:lnTo>
                  <a:lnTo>
                    <a:pt x="1418" y="2210"/>
                  </a:lnTo>
                  <a:lnTo>
                    <a:pt x="2052" y="1665"/>
                  </a:lnTo>
                  <a:lnTo>
                    <a:pt x="638"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0"/>
            <p:cNvSpPr/>
            <p:nvPr/>
          </p:nvSpPr>
          <p:spPr>
            <a:xfrm>
              <a:off x="352375" y="4282100"/>
              <a:ext cx="122050" cy="109625"/>
            </a:xfrm>
            <a:custGeom>
              <a:rect b="b" l="l" r="r" t="t"/>
              <a:pathLst>
                <a:path extrusionOk="0" h="4385" w="4882">
                  <a:moveTo>
                    <a:pt x="4183" y="0"/>
                  </a:moveTo>
                  <a:lnTo>
                    <a:pt x="1" y="3578"/>
                  </a:lnTo>
                  <a:lnTo>
                    <a:pt x="702" y="4384"/>
                  </a:lnTo>
                  <a:lnTo>
                    <a:pt x="4881" y="825"/>
                  </a:lnTo>
                  <a:lnTo>
                    <a:pt x="4183"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0"/>
            <p:cNvSpPr/>
            <p:nvPr/>
          </p:nvSpPr>
          <p:spPr>
            <a:xfrm>
              <a:off x="576250" y="4204025"/>
              <a:ext cx="16350" cy="18200"/>
            </a:xfrm>
            <a:custGeom>
              <a:rect b="b" l="l" r="r" t="t"/>
              <a:pathLst>
                <a:path extrusionOk="0" h="728" w="654">
                  <a:moveTo>
                    <a:pt x="79" y="0"/>
                  </a:moveTo>
                  <a:lnTo>
                    <a:pt x="16" y="64"/>
                  </a:lnTo>
                  <a:cubicBezTo>
                    <a:pt x="1" y="64"/>
                    <a:pt x="1" y="79"/>
                    <a:pt x="16" y="94"/>
                  </a:cubicBezTo>
                  <a:lnTo>
                    <a:pt x="545" y="717"/>
                  </a:lnTo>
                  <a:cubicBezTo>
                    <a:pt x="553" y="724"/>
                    <a:pt x="557" y="728"/>
                    <a:pt x="560" y="728"/>
                  </a:cubicBezTo>
                  <a:cubicBezTo>
                    <a:pt x="564" y="728"/>
                    <a:pt x="568" y="724"/>
                    <a:pt x="575" y="717"/>
                  </a:cubicBezTo>
                  <a:lnTo>
                    <a:pt x="639" y="668"/>
                  </a:lnTo>
                  <a:cubicBezTo>
                    <a:pt x="654" y="653"/>
                    <a:pt x="654" y="638"/>
                    <a:pt x="639" y="638"/>
                  </a:cubicBez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0"/>
            <p:cNvSpPr/>
            <p:nvPr/>
          </p:nvSpPr>
          <p:spPr>
            <a:xfrm>
              <a:off x="561150" y="4216925"/>
              <a:ext cx="16350" cy="18100"/>
            </a:xfrm>
            <a:custGeom>
              <a:rect b="b" l="l" r="r" t="t"/>
              <a:pathLst>
                <a:path extrusionOk="0" h="724" w="654">
                  <a:moveTo>
                    <a:pt x="99" y="0"/>
                  </a:moveTo>
                  <a:cubicBezTo>
                    <a:pt x="92" y="0"/>
                    <a:pt x="84" y="5"/>
                    <a:pt x="75" y="14"/>
                  </a:cubicBezTo>
                  <a:lnTo>
                    <a:pt x="15" y="59"/>
                  </a:lnTo>
                  <a:cubicBezTo>
                    <a:pt x="0" y="74"/>
                    <a:pt x="0" y="89"/>
                    <a:pt x="15" y="89"/>
                  </a:cubicBezTo>
                  <a:lnTo>
                    <a:pt x="541" y="712"/>
                  </a:lnTo>
                  <a:cubicBezTo>
                    <a:pt x="550" y="719"/>
                    <a:pt x="559" y="723"/>
                    <a:pt x="565" y="723"/>
                  </a:cubicBezTo>
                  <a:cubicBezTo>
                    <a:pt x="571" y="723"/>
                    <a:pt x="575" y="719"/>
                    <a:pt x="575" y="712"/>
                  </a:cubicBezTo>
                  <a:lnTo>
                    <a:pt x="634" y="667"/>
                  </a:lnTo>
                  <a:cubicBezTo>
                    <a:pt x="653" y="648"/>
                    <a:pt x="653" y="648"/>
                    <a:pt x="653" y="634"/>
                  </a:cubicBezTo>
                  <a:lnTo>
                    <a:pt x="108" y="14"/>
                  </a:lnTo>
                  <a:cubicBezTo>
                    <a:pt x="108" y="5"/>
                    <a:pt x="105" y="0"/>
                    <a:pt x="99"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0"/>
            <p:cNvSpPr/>
            <p:nvPr/>
          </p:nvSpPr>
          <p:spPr>
            <a:xfrm>
              <a:off x="542475" y="4233125"/>
              <a:ext cx="15900" cy="17925"/>
            </a:xfrm>
            <a:custGeom>
              <a:rect b="b" l="l" r="r" t="t"/>
              <a:pathLst>
                <a:path extrusionOk="0" h="717" w="636">
                  <a:moveTo>
                    <a:pt x="76" y="0"/>
                  </a:moveTo>
                  <a:lnTo>
                    <a:pt x="1" y="64"/>
                  </a:lnTo>
                  <a:lnTo>
                    <a:pt x="1" y="94"/>
                  </a:lnTo>
                  <a:lnTo>
                    <a:pt x="542" y="717"/>
                  </a:lnTo>
                  <a:lnTo>
                    <a:pt x="576" y="717"/>
                  </a:lnTo>
                  <a:lnTo>
                    <a:pt x="635" y="653"/>
                  </a:lnTo>
                  <a:lnTo>
                    <a:pt x="635" y="624"/>
                  </a:ln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0"/>
            <p:cNvSpPr/>
            <p:nvPr/>
          </p:nvSpPr>
          <p:spPr>
            <a:xfrm>
              <a:off x="527275" y="4246000"/>
              <a:ext cx="16350" cy="18200"/>
            </a:xfrm>
            <a:custGeom>
              <a:rect b="b" l="l" r="r" t="t"/>
              <a:pathLst>
                <a:path extrusionOk="0" h="728" w="654">
                  <a:moveTo>
                    <a:pt x="79" y="0"/>
                  </a:moveTo>
                  <a:lnTo>
                    <a:pt x="16" y="64"/>
                  </a:lnTo>
                  <a:cubicBezTo>
                    <a:pt x="1" y="64"/>
                    <a:pt x="1" y="79"/>
                    <a:pt x="1" y="94"/>
                  </a:cubicBezTo>
                  <a:lnTo>
                    <a:pt x="545" y="717"/>
                  </a:lnTo>
                  <a:cubicBezTo>
                    <a:pt x="545" y="724"/>
                    <a:pt x="549" y="728"/>
                    <a:pt x="555" y="728"/>
                  </a:cubicBezTo>
                  <a:cubicBezTo>
                    <a:pt x="560" y="728"/>
                    <a:pt x="568" y="724"/>
                    <a:pt x="575" y="717"/>
                  </a:cubicBezTo>
                  <a:lnTo>
                    <a:pt x="639" y="668"/>
                  </a:lnTo>
                  <a:cubicBezTo>
                    <a:pt x="654" y="653"/>
                    <a:pt x="654" y="638"/>
                    <a:pt x="639" y="638"/>
                  </a:cubicBez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0"/>
            <p:cNvSpPr/>
            <p:nvPr/>
          </p:nvSpPr>
          <p:spPr>
            <a:xfrm>
              <a:off x="371400" y="4304050"/>
              <a:ext cx="70825" cy="79375"/>
            </a:xfrm>
            <a:custGeom>
              <a:rect b="b" l="l" r="r" t="t"/>
              <a:pathLst>
                <a:path extrusionOk="0" h="3175" w="2833">
                  <a:moveTo>
                    <a:pt x="325" y="1"/>
                  </a:moveTo>
                  <a:cubicBezTo>
                    <a:pt x="310" y="1"/>
                    <a:pt x="295" y="4"/>
                    <a:pt x="281" y="10"/>
                  </a:cubicBezTo>
                  <a:lnTo>
                    <a:pt x="49" y="212"/>
                  </a:lnTo>
                  <a:cubicBezTo>
                    <a:pt x="16" y="242"/>
                    <a:pt x="1" y="290"/>
                    <a:pt x="34" y="320"/>
                  </a:cubicBezTo>
                  <a:lnTo>
                    <a:pt x="2460" y="3152"/>
                  </a:lnTo>
                  <a:cubicBezTo>
                    <a:pt x="2467" y="3167"/>
                    <a:pt x="2482" y="3174"/>
                    <a:pt x="2499" y="3174"/>
                  </a:cubicBezTo>
                  <a:cubicBezTo>
                    <a:pt x="2517" y="3174"/>
                    <a:pt x="2536" y="3167"/>
                    <a:pt x="2553" y="3152"/>
                  </a:cubicBezTo>
                  <a:lnTo>
                    <a:pt x="2784" y="2947"/>
                  </a:lnTo>
                  <a:cubicBezTo>
                    <a:pt x="2814" y="2932"/>
                    <a:pt x="2833" y="2887"/>
                    <a:pt x="2799" y="2853"/>
                  </a:cubicBezTo>
                  <a:lnTo>
                    <a:pt x="374" y="25"/>
                  </a:lnTo>
                  <a:cubicBezTo>
                    <a:pt x="365" y="8"/>
                    <a:pt x="346" y="1"/>
                    <a:pt x="325"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0"/>
            <p:cNvSpPr/>
            <p:nvPr/>
          </p:nvSpPr>
          <p:spPr>
            <a:xfrm>
              <a:off x="336800" y="4363550"/>
              <a:ext cx="43950" cy="48475"/>
            </a:xfrm>
            <a:custGeom>
              <a:rect b="b" l="l" r="r" t="t"/>
              <a:pathLst>
                <a:path extrusionOk="0" h="1939" w="1758">
                  <a:moveTo>
                    <a:pt x="321" y="1"/>
                  </a:moveTo>
                  <a:cubicBezTo>
                    <a:pt x="302" y="1"/>
                    <a:pt x="282" y="9"/>
                    <a:pt x="266" y="26"/>
                  </a:cubicBezTo>
                  <a:lnTo>
                    <a:pt x="34" y="227"/>
                  </a:lnTo>
                  <a:cubicBezTo>
                    <a:pt x="1" y="257"/>
                    <a:pt x="1" y="306"/>
                    <a:pt x="19" y="320"/>
                  </a:cubicBezTo>
                  <a:lnTo>
                    <a:pt x="1385" y="1921"/>
                  </a:lnTo>
                  <a:cubicBezTo>
                    <a:pt x="1393" y="1930"/>
                    <a:pt x="1413" y="1938"/>
                    <a:pt x="1434" y="1938"/>
                  </a:cubicBezTo>
                  <a:cubicBezTo>
                    <a:pt x="1450" y="1938"/>
                    <a:pt x="1466" y="1934"/>
                    <a:pt x="1478" y="1921"/>
                  </a:cubicBezTo>
                  <a:lnTo>
                    <a:pt x="1713" y="1720"/>
                  </a:lnTo>
                  <a:cubicBezTo>
                    <a:pt x="1743" y="1686"/>
                    <a:pt x="1758" y="1641"/>
                    <a:pt x="1728" y="1611"/>
                  </a:cubicBezTo>
                  <a:lnTo>
                    <a:pt x="374" y="26"/>
                  </a:lnTo>
                  <a:cubicBezTo>
                    <a:pt x="359" y="9"/>
                    <a:pt x="340" y="1"/>
                    <a:pt x="321"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0"/>
            <p:cNvSpPr/>
            <p:nvPr/>
          </p:nvSpPr>
          <p:spPr>
            <a:xfrm>
              <a:off x="404050" y="4177800"/>
              <a:ext cx="63375" cy="60000"/>
            </a:xfrm>
            <a:custGeom>
              <a:rect b="b" l="l" r="r" t="t"/>
              <a:pathLst>
                <a:path extrusionOk="0" h="2400" w="2535">
                  <a:moveTo>
                    <a:pt x="1735" y="0"/>
                  </a:moveTo>
                  <a:cubicBezTo>
                    <a:pt x="1707" y="0"/>
                    <a:pt x="1679" y="3"/>
                    <a:pt x="1650" y="8"/>
                  </a:cubicBezTo>
                  <a:lnTo>
                    <a:pt x="1307" y="68"/>
                  </a:lnTo>
                  <a:cubicBezTo>
                    <a:pt x="1231" y="44"/>
                    <a:pt x="1144" y="19"/>
                    <a:pt x="1057" y="19"/>
                  </a:cubicBezTo>
                  <a:cubicBezTo>
                    <a:pt x="1037" y="19"/>
                    <a:pt x="1017" y="20"/>
                    <a:pt x="997" y="23"/>
                  </a:cubicBezTo>
                  <a:cubicBezTo>
                    <a:pt x="904" y="23"/>
                    <a:pt x="796" y="53"/>
                    <a:pt x="717" y="131"/>
                  </a:cubicBezTo>
                  <a:cubicBezTo>
                    <a:pt x="624" y="195"/>
                    <a:pt x="560" y="318"/>
                    <a:pt x="531" y="426"/>
                  </a:cubicBezTo>
                  <a:cubicBezTo>
                    <a:pt x="482" y="534"/>
                    <a:pt x="516" y="848"/>
                    <a:pt x="296" y="956"/>
                  </a:cubicBezTo>
                  <a:cubicBezTo>
                    <a:pt x="172" y="1019"/>
                    <a:pt x="94" y="1158"/>
                    <a:pt x="49" y="1299"/>
                  </a:cubicBezTo>
                  <a:cubicBezTo>
                    <a:pt x="1" y="1437"/>
                    <a:pt x="1" y="1594"/>
                    <a:pt x="49" y="1717"/>
                  </a:cubicBezTo>
                  <a:cubicBezTo>
                    <a:pt x="94" y="1810"/>
                    <a:pt x="158" y="1904"/>
                    <a:pt x="143" y="1997"/>
                  </a:cubicBezTo>
                  <a:cubicBezTo>
                    <a:pt x="143" y="2060"/>
                    <a:pt x="109" y="2105"/>
                    <a:pt x="79" y="2154"/>
                  </a:cubicBezTo>
                  <a:cubicBezTo>
                    <a:pt x="64" y="2213"/>
                    <a:pt x="49" y="2277"/>
                    <a:pt x="64" y="2325"/>
                  </a:cubicBezTo>
                  <a:cubicBezTo>
                    <a:pt x="94" y="2385"/>
                    <a:pt x="172" y="2400"/>
                    <a:pt x="251" y="2400"/>
                  </a:cubicBezTo>
                  <a:cubicBezTo>
                    <a:pt x="344" y="2400"/>
                    <a:pt x="452" y="2385"/>
                    <a:pt x="546" y="2370"/>
                  </a:cubicBezTo>
                  <a:cubicBezTo>
                    <a:pt x="1184" y="2292"/>
                    <a:pt x="1807" y="2213"/>
                    <a:pt x="2426" y="2075"/>
                  </a:cubicBezTo>
                  <a:cubicBezTo>
                    <a:pt x="2460" y="2075"/>
                    <a:pt x="2475" y="2075"/>
                    <a:pt x="2504" y="2060"/>
                  </a:cubicBezTo>
                  <a:cubicBezTo>
                    <a:pt x="2534" y="2012"/>
                    <a:pt x="2534" y="1952"/>
                    <a:pt x="2519" y="1889"/>
                  </a:cubicBezTo>
                  <a:cubicBezTo>
                    <a:pt x="2460" y="1717"/>
                    <a:pt x="2303" y="1624"/>
                    <a:pt x="2195" y="1486"/>
                  </a:cubicBezTo>
                  <a:cubicBezTo>
                    <a:pt x="2068" y="1314"/>
                    <a:pt x="2101" y="1079"/>
                    <a:pt x="2053" y="878"/>
                  </a:cubicBezTo>
                  <a:cubicBezTo>
                    <a:pt x="2038" y="784"/>
                    <a:pt x="2008" y="706"/>
                    <a:pt x="1975" y="628"/>
                  </a:cubicBezTo>
                  <a:lnTo>
                    <a:pt x="2131" y="598"/>
                  </a:lnTo>
                  <a:cubicBezTo>
                    <a:pt x="2195" y="598"/>
                    <a:pt x="2225" y="534"/>
                    <a:pt x="2225" y="490"/>
                  </a:cubicBezTo>
                  <a:lnTo>
                    <a:pt x="2195" y="381"/>
                  </a:lnTo>
                  <a:cubicBezTo>
                    <a:pt x="2152" y="160"/>
                    <a:pt x="1954" y="0"/>
                    <a:pt x="1735"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0"/>
            <p:cNvSpPr/>
            <p:nvPr/>
          </p:nvSpPr>
          <p:spPr>
            <a:xfrm>
              <a:off x="430075" y="4187700"/>
              <a:ext cx="33525" cy="59100"/>
            </a:xfrm>
            <a:custGeom>
              <a:rect b="b" l="l" r="r" t="t"/>
              <a:pathLst>
                <a:path extrusionOk="0" h="2364" w="1341">
                  <a:moveTo>
                    <a:pt x="1012" y="0"/>
                  </a:moveTo>
                  <a:cubicBezTo>
                    <a:pt x="1012" y="0"/>
                    <a:pt x="1045" y="280"/>
                    <a:pt x="546" y="344"/>
                  </a:cubicBezTo>
                  <a:lnTo>
                    <a:pt x="422" y="590"/>
                  </a:lnTo>
                  <a:lnTo>
                    <a:pt x="393" y="590"/>
                  </a:lnTo>
                  <a:lnTo>
                    <a:pt x="206" y="605"/>
                  </a:lnTo>
                  <a:cubicBezTo>
                    <a:pt x="94" y="623"/>
                    <a:pt x="1" y="717"/>
                    <a:pt x="19" y="825"/>
                  </a:cubicBezTo>
                  <a:lnTo>
                    <a:pt x="19" y="840"/>
                  </a:lnTo>
                  <a:lnTo>
                    <a:pt x="19" y="855"/>
                  </a:lnTo>
                  <a:lnTo>
                    <a:pt x="19" y="885"/>
                  </a:lnTo>
                  <a:cubicBezTo>
                    <a:pt x="19" y="903"/>
                    <a:pt x="34" y="903"/>
                    <a:pt x="34" y="918"/>
                  </a:cubicBezTo>
                  <a:cubicBezTo>
                    <a:pt x="61" y="988"/>
                    <a:pt x="139" y="1044"/>
                    <a:pt x="222" y="1044"/>
                  </a:cubicBezTo>
                  <a:cubicBezTo>
                    <a:pt x="231" y="1044"/>
                    <a:pt x="241" y="1043"/>
                    <a:pt x="251" y="1041"/>
                  </a:cubicBezTo>
                  <a:lnTo>
                    <a:pt x="281" y="1041"/>
                  </a:lnTo>
                  <a:cubicBezTo>
                    <a:pt x="281" y="1056"/>
                    <a:pt x="281" y="1071"/>
                    <a:pt x="266" y="1090"/>
                  </a:cubicBezTo>
                  <a:lnTo>
                    <a:pt x="113" y="1508"/>
                  </a:lnTo>
                  <a:lnTo>
                    <a:pt x="143" y="2146"/>
                  </a:lnTo>
                  <a:cubicBezTo>
                    <a:pt x="157" y="2261"/>
                    <a:pt x="253" y="2364"/>
                    <a:pt x="381" y="2364"/>
                  </a:cubicBezTo>
                  <a:cubicBezTo>
                    <a:pt x="390" y="2364"/>
                    <a:pt x="399" y="2363"/>
                    <a:pt x="408" y="2362"/>
                  </a:cubicBezTo>
                  <a:lnTo>
                    <a:pt x="766" y="2347"/>
                  </a:lnTo>
                  <a:cubicBezTo>
                    <a:pt x="904" y="2332"/>
                    <a:pt x="1012" y="2239"/>
                    <a:pt x="997" y="2097"/>
                  </a:cubicBezTo>
                  <a:lnTo>
                    <a:pt x="967" y="1616"/>
                  </a:lnTo>
                  <a:cubicBezTo>
                    <a:pt x="982" y="1601"/>
                    <a:pt x="997" y="1601"/>
                    <a:pt x="997" y="1601"/>
                  </a:cubicBezTo>
                  <a:cubicBezTo>
                    <a:pt x="1232" y="1508"/>
                    <a:pt x="1340" y="1258"/>
                    <a:pt x="1232" y="1056"/>
                  </a:cubicBezTo>
                  <a:lnTo>
                    <a:pt x="1139" y="325"/>
                  </a:lnTo>
                  <a:lnTo>
                    <a:pt x="1120" y="138"/>
                  </a:lnTo>
                  <a:cubicBezTo>
                    <a:pt x="1060" y="109"/>
                    <a:pt x="1027" y="79"/>
                    <a:pt x="1012"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0"/>
            <p:cNvSpPr/>
            <p:nvPr/>
          </p:nvSpPr>
          <p:spPr>
            <a:xfrm>
              <a:off x="459650" y="4203650"/>
              <a:ext cx="400" cy="3475"/>
            </a:xfrm>
            <a:custGeom>
              <a:rect b="b" l="l" r="r" t="t"/>
              <a:pathLst>
                <a:path extrusionOk="0" h="139" w="16">
                  <a:moveTo>
                    <a:pt x="1" y="0"/>
                  </a:moveTo>
                  <a:lnTo>
                    <a:pt x="16" y="138"/>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0"/>
            <p:cNvSpPr/>
            <p:nvPr/>
          </p:nvSpPr>
          <p:spPr>
            <a:xfrm>
              <a:off x="459275" y="4203275"/>
              <a:ext cx="1150" cy="4225"/>
            </a:xfrm>
            <a:custGeom>
              <a:rect b="b" l="l" r="r" t="t"/>
              <a:pathLst>
                <a:path extrusionOk="0" h="169" w="46">
                  <a:moveTo>
                    <a:pt x="16" y="0"/>
                  </a:moveTo>
                  <a:cubicBezTo>
                    <a:pt x="1" y="0"/>
                    <a:pt x="1" y="0"/>
                    <a:pt x="1" y="15"/>
                  </a:cubicBezTo>
                  <a:lnTo>
                    <a:pt x="16" y="153"/>
                  </a:lnTo>
                  <a:cubicBezTo>
                    <a:pt x="16" y="168"/>
                    <a:pt x="16" y="168"/>
                    <a:pt x="31" y="168"/>
                  </a:cubicBezTo>
                  <a:cubicBezTo>
                    <a:pt x="45" y="168"/>
                    <a:pt x="45" y="153"/>
                    <a:pt x="45" y="153"/>
                  </a:cubicBezTo>
                  <a:lnTo>
                    <a:pt x="31" y="15"/>
                  </a:lnTo>
                  <a:cubicBezTo>
                    <a:pt x="31" y="0"/>
                    <a:pt x="16" y="0"/>
                    <a:pt x="16"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0"/>
            <p:cNvSpPr/>
            <p:nvPr/>
          </p:nvSpPr>
          <p:spPr>
            <a:xfrm>
              <a:off x="447625" y="4198400"/>
              <a:ext cx="7750" cy="3075"/>
            </a:xfrm>
            <a:custGeom>
              <a:rect b="b" l="l" r="r" t="t"/>
              <a:pathLst>
                <a:path extrusionOk="0" h="123" w="310">
                  <a:moveTo>
                    <a:pt x="50" y="1"/>
                  </a:moveTo>
                  <a:cubicBezTo>
                    <a:pt x="42" y="1"/>
                    <a:pt x="35" y="3"/>
                    <a:pt x="30" y="9"/>
                  </a:cubicBezTo>
                  <a:cubicBezTo>
                    <a:pt x="15" y="9"/>
                    <a:pt x="0" y="24"/>
                    <a:pt x="15" y="54"/>
                  </a:cubicBezTo>
                  <a:cubicBezTo>
                    <a:pt x="45" y="84"/>
                    <a:pt x="94" y="117"/>
                    <a:pt x="157" y="117"/>
                  </a:cubicBezTo>
                  <a:cubicBezTo>
                    <a:pt x="173" y="121"/>
                    <a:pt x="188" y="123"/>
                    <a:pt x="202" y="123"/>
                  </a:cubicBezTo>
                  <a:cubicBezTo>
                    <a:pt x="241" y="123"/>
                    <a:pt x="273" y="108"/>
                    <a:pt x="295" y="84"/>
                  </a:cubicBezTo>
                  <a:cubicBezTo>
                    <a:pt x="310" y="69"/>
                    <a:pt x="310" y="39"/>
                    <a:pt x="295" y="39"/>
                  </a:cubicBezTo>
                  <a:cubicBezTo>
                    <a:pt x="280" y="24"/>
                    <a:pt x="250" y="24"/>
                    <a:pt x="232" y="24"/>
                  </a:cubicBezTo>
                  <a:lnTo>
                    <a:pt x="157" y="24"/>
                  </a:lnTo>
                  <a:cubicBezTo>
                    <a:pt x="138" y="9"/>
                    <a:pt x="123" y="9"/>
                    <a:pt x="94" y="9"/>
                  </a:cubicBezTo>
                  <a:cubicBezTo>
                    <a:pt x="84" y="9"/>
                    <a:pt x="65" y="1"/>
                    <a:pt x="50"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0"/>
            <p:cNvSpPr/>
            <p:nvPr/>
          </p:nvSpPr>
          <p:spPr>
            <a:xfrm>
              <a:off x="434375" y="4206350"/>
              <a:ext cx="1600" cy="3950"/>
            </a:xfrm>
            <a:custGeom>
              <a:rect b="b" l="l" r="r" t="t"/>
              <a:pathLst>
                <a:path extrusionOk="0" h="158" w="64">
                  <a:moveTo>
                    <a:pt x="0" y="1"/>
                  </a:moveTo>
                  <a:lnTo>
                    <a:pt x="0" y="157"/>
                  </a:lnTo>
                  <a:lnTo>
                    <a:pt x="64" y="109"/>
                  </a:lnTo>
                  <a:lnTo>
                    <a:pt x="0"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0"/>
            <p:cNvSpPr/>
            <p:nvPr/>
          </p:nvSpPr>
          <p:spPr>
            <a:xfrm>
              <a:off x="433625" y="4205975"/>
              <a:ext cx="3100" cy="4700"/>
            </a:xfrm>
            <a:custGeom>
              <a:rect b="b" l="l" r="r" t="t"/>
              <a:pathLst>
                <a:path extrusionOk="0" h="188" w="124">
                  <a:moveTo>
                    <a:pt x="16" y="1"/>
                  </a:moveTo>
                  <a:lnTo>
                    <a:pt x="16" y="16"/>
                  </a:lnTo>
                  <a:lnTo>
                    <a:pt x="79" y="124"/>
                  </a:lnTo>
                  <a:lnTo>
                    <a:pt x="16" y="154"/>
                  </a:lnTo>
                  <a:cubicBezTo>
                    <a:pt x="16" y="154"/>
                    <a:pt x="1" y="172"/>
                    <a:pt x="16" y="172"/>
                  </a:cubicBezTo>
                  <a:lnTo>
                    <a:pt x="30" y="187"/>
                  </a:lnTo>
                  <a:lnTo>
                    <a:pt x="30" y="172"/>
                  </a:lnTo>
                  <a:lnTo>
                    <a:pt x="124" y="124"/>
                  </a:lnTo>
                  <a:lnTo>
                    <a:pt x="45" y="1"/>
                  </a:ln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0"/>
            <p:cNvSpPr/>
            <p:nvPr/>
          </p:nvSpPr>
          <p:spPr>
            <a:xfrm>
              <a:off x="442200" y="4225750"/>
              <a:ext cx="12450" cy="7400"/>
            </a:xfrm>
            <a:custGeom>
              <a:rect b="b" l="l" r="r" t="t"/>
              <a:pathLst>
                <a:path extrusionOk="0" h="296" w="498">
                  <a:moveTo>
                    <a:pt x="1" y="1"/>
                  </a:moveTo>
                  <a:lnTo>
                    <a:pt x="1" y="295"/>
                  </a:lnTo>
                  <a:lnTo>
                    <a:pt x="497" y="295"/>
                  </a:lnTo>
                  <a:lnTo>
                    <a:pt x="497" y="1"/>
                  </a:lnTo>
                  <a:close/>
                </a:path>
              </a:pathLst>
            </a:custGeom>
            <a:solidFill>
              <a:srgbClr val="F39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0"/>
            <p:cNvSpPr/>
            <p:nvPr/>
          </p:nvSpPr>
          <p:spPr>
            <a:xfrm>
              <a:off x="447250" y="4203275"/>
              <a:ext cx="8975" cy="6175"/>
            </a:xfrm>
            <a:custGeom>
              <a:rect b="b" l="l" r="r" t="t"/>
              <a:pathLst>
                <a:path extrusionOk="0" h="247" w="359">
                  <a:moveTo>
                    <a:pt x="340" y="153"/>
                  </a:moveTo>
                  <a:cubicBezTo>
                    <a:pt x="332" y="159"/>
                    <a:pt x="322" y="165"/>
                    <a:pt x="311" y="172"/>
                  </a:cubicBezTo>
                  <a:lnTo>
                    <a:pt x="311" y="172"/>
                  </a:lnTo>
                  <a:cubicBezTo>
                    <a:pt x="316" y="171"/>
                    <a:pt x="320" y="170"/>
                    <a:pt x="325" y="168"/>
                  </a:cubicBezTo>
                  <a:cubicBezTo>
                    <a:pt x="325" y="168"/>
                    <a:pt x="340" y="153"/>
                    <a:pt x="359" y="153"/>
                  </a:cubicBezTo>
                  <a:close/>
                  <a:moveTo>
                    <a:pt x="172" y="0"/>
                  </a:moveTo>
                  <a:cubicBezTo>
                    <a:pt x="153" y="15"/>
                    <a:pt x="138" y="15"/>
                    <a:pt x="123" y="15"/>
                  </a:cubicBezTo>
                  <a:cubicBezTo>
                    <a:pt x="60" y="45"/>
                    <a:pt x="30" y="124"/>
                    <a:pt x="15" y="168"/>
                  </a:cubicBezTo>
                  <a:cubicBezTo>
                    <a:pt x="0" y="217"/>
                    <a:pt x="45" y="247"/>
                    <a:pt x="79" y="247"/>
                  </a:cubicBezTo>
                  <a:cubicBezTo>
                    <a:pt x="168" y="234"/>
                    <a:pt x="257" y="202"/>
                    <a:pt x="311" y="172"/>
                  </a:cubicBezTo>
                  <a:lnTo>
                    <a:pt x="311" y="172"/>
                  </a:lnTo>
                  <a:cubicBezTo>
                    <a:pt x="304" y="173"/>
                    <a:pt x="297" y="174"/>
                    <a:pt x="290" y="174"/>
                  </a:cubicBezTo>
                  <a:cubicBezTo>
                    <a:pt x="242" y="174"/>
                    <a:pt x="196" y="145"/>
                    <a:pt x="172" y="109"/>
                  </a:cubicBezTo>
                  <a:cubicBezTo>
                    <a:pt x="172" y="75"/>
                    <a:pt x="172" y="30"/>
                    <a:pt x="202"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0"/>
            <p:cNvSpPr/>
            <p:nvPr/>
          </p:nvSpPr>
          <p:spPr>
            <a:xfrm>
              <a:off x="451525" y="4203275"/>
              <a:ext cx="5075" cy="4350"/>
            </a:xfrm>
            <a:custGeom>
              <a:rect b="b" l="l" r="r" t="t"/>
              <a:pathLst>
                <a:path extrusionOk="0" h="174" w="203">
                  <a:moveTo>
                    <a:pt x="31" y="0"/>
                  </a:moveTo>
                  <a:cubicBezTo>
                    <a:pt x="1" y="30"/>
                    <a:pt x="1" y="75"/>
                    <a:pt x="1" y="109"/>
                  </a:cubicBezTo>
                  <a:cubicBezTo>
                    <a:pt x="25" y="145"/>
                    <a:pt x="71" y="174"/>
                    <a:pt x="119" y="174"/>
                  </a:cubicBezTo>
                  <a:cubicBezTo>
                    <a:pt x="131" y="174"/>
                    <a:pt x="142" y="172"/>
                    <a:pt x="154" y="168"/>
                  </a:cubicBezTo>
                  <a:cubicBezTo>
                    <a:pt x="154" y="168"/>
                    <a:pt x="169" y="153"/>
                    <a:pt x="188" y="153"/>
                  </a:cubicBezTo>
                  <a:cubicBezTo>
                    <a:pt x="188" y="139"/>
                    <a:pt x="202" y="124"/>
                    <a:pt x="188" y="109"/>
                  </a:cubicBezTo>
                  <a:lnTo>
                    <a:pt x="188" y="94"/>
                  </a:lnTo>
                  <a:cubicBezTo>
                    <a:pt x="154" y="60"/>
                    <a:pt x="124" y="0"/>
                    <a:pt x="31"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0"/>
            <p:cNvSpPr/>
            <p:nvPr/>
          </p:nvSpPr>
          <p:spPr>
            <a:xfrm>
              <a:off x="437075" y="4207100"/>
              <a:ext cx="30800" cy="21800"/>
            </a:xfrm>
            <a:custGeom>
              <a:rect b="b" l="l" r="r" t="t"/>
              <a:pathLst>
                <a:path extrusionOk="0" h="872" w="1232">
                  <a:moveTo>
                    <a:pt x="933" y="0"/>
                  </a:moveTo>
                  <a:lnTo>
                    <a:pt x="933" y="0"/>
                  </a:lnTo>
                  <a:cubicBezTo>
                    <a:pt x="933" y="0"/>
                    <a:pt x="678" y="159"/>
                    <a:pt x="361" y="159"/>
                  </a:cubicBezTo>
                  <a:cubicBezTo>
                    <a:pt x="305" y="159"/>
                    <a:pt x="246" y="154"/>
                    <a:pt x="187" y="142"/>
                  </a:cubicBezTo>
                  <a:cubicBezTo>
                    <a:pt x="175" y="140"/>
                    <a:pt x="162" y="139"/>
                    <a:pt x="150" y="139"/>
                  </a:cubicBezTo>
                  <a:cubicBezTo>
                    <a:pt x="88" y="139"/>
                    <a:pt x="29" y="170"/>
                    <a:pt x="1" y="236"/>
                  </a:cubicBezTo>
                  <a:lnTo>
                    <a:pt x="1" y="250"/>
                  </a:lnTo>
                  <a:lnTo>
                    <a:pt x="34" y="638"/>
                  </a:lnTo>
                  <a:cubicBezTo>
                    <a:pt x="34" y="717"/>
                    <a:pt x="94" y="810"/>
                    <a:pt x="187" y="825"/>
                  </a:cubicBezTo>
                  <a:cubicBezTo>
                    <a:pt x="258" y="851"/>
                    <a:pt x="355" y="871"/>
                    <a:pt x="459" y="871"/>
                  </a:cubicBezTo>
                  <a:cubicBezTo>
                    <a:pt x="610" y="871"/>
                    <a:pt x="776" y="829"/>
                    <a:pt x="904" y="702"/>
                  </a:cubicBezTo>
                  <a:cubicBezTo>
                    <a:pt x="1232" y="388"/>
                    <a:pt x="933" y="0"/>
                    <a:pt x="933"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0"/>
            <p:cNvSpPr/>
            <p:nvPr/>
          </p:nvSpPr>
          <p:spPr>
            <a:xfrm>
              <a:off x="456200" y="4211400"/>
              <a:ext cx="7025" cy="3100"/>
            </a:xfrm>
            <a:custGeom>
              <a:rect b="b" l="l" r="r" t="t"/>
              <a:pathLst>
                <a:path extrusionOk="0" h="124" w="281">
                  <a:moveTo>
                    <a:pt x="247" y="0"/>
                  </a:moveTo>
                  <a:lnTo>
                    <a:pt x="15" y="93"/>
                  </a:lnTo>
                  <a:cubicBezTo>
                    <a:pt x="1" y="108"/>
                    <a:pt x="1" y="108"/>
                    <a:pt x="1" y="123"/>
                  </a:cubicBezTo>
                  <a:lnTo>
                    <a:pt x="30" y="123"/>
                  </a:lnTo>
                  <a:lnTo>
                    <a:pt x="262" y="30"/>
                  </a:lnTo>
                  <a:cubicBezTo>
                    <a:pt x="262" y="30"/>
                    <a:pt x="280" y="15"/>
                    <a:pt x="262" y="15"/>
                  </a:cubicBezTo>
                  <a:cubicBezTo>
                    <a:pt x="262" y="0"/>
                    <a:pt x="262" y="0"/>
                    <a:pt x="24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0"/>
            <p:cNvSpPr/>
            <p:nvPr/>
          </p:nvSpPr>
          <p:spPr>
            <a:xfrm>
              <a:off x="460025" y="4215675"/>
              <a:ext cx="4325" cy="2000"/>
            </a:xfrm>
            <a:custGeom>
              <a:rect b="b" l="l" r="r" t="t"/>
              <a:pathLst>
                <a:path extrusionOk="0" h="80" w="173">
                  <a:moveTo>
                    <a:pt x="142" y="1"/>
                  </a:moveTo>
                  <a:lnTo>
                    <a:pt x="15" y="64"/>
                  </a:lnTo>
                  <a:cubicBezTo>
                    <a:pt x="15" y="64"/>
                    <a:pt x="1" y="64"/>
                    <a:pt x="1" y="79"/>
                  </a:cubicBezTo>
                  <a:lnTo>
                    <a:pt x="34" y="79"/>
                  </a:lnTo>
                  <a:lnTo>
                    <a:pt x="157" y="31"/>
                  </a:lnTo>
                  <a:cubicBezTo>
                    <a:pt x="157" y="31"/>
                    <a:pt x="172" y="16"/>
                    <a:pt x="157" y="16"/>
                  </a:cubicBezTo>
                  <a:cubicBezTo>
                    <a:pt x="157" y="1"/>
                    <a:pt x="157" y="1"/>
                    <a:pt x="142"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0"/>
            <p:cNvSpPr/>
            <p:nvPr/>
          </p:nvSpPr>
          <p:spPr>
            <a:xfrm>
              <a:off x="464700" y="4348600"/>
              <a:ext cx="1225" cy="400"/>
            </a:xfrm>
            <a:custGeom>
              <a:rect b="b" l="l" r="r" t="t"/>
              <a:pathLst>
                <a:path extrusionOk="0" h="16" w="49">
                  <a:moveTo>
                    <a:pt x="0" y="1"/>
                  </a:moveTo>
                  <a:lnTo>
                    <a:pt x="49" y="16"/>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0"/>
            <p:cNvSpPr/>
            <p:nvPr/>
          </p:nvSpPr>
          <p:spPr>
            <a:xfrm>
              <a:off x="461975" y="4490100"/>
              <a:ext cx="40900" cy="24850"/>
            </a:xfrm>
            <a:custGeom>
              <a:rect b="b" l="l" r="r" t="t"/>
              <a:pathLst>
                <a:path extrusionOk="0" h="994" w="1636">
                  <a:moveTo>
                    <a:pt x="16" y="1"/>
                  </a:moveTo>
                  <a:lnTo>
                    <a:pt x="1" y="840"/>
                  </a:lnTo>
                  <a:cubicBezTo>
                    <a:pt x="1" y="915"/>
                    <a:pt x="64" y="978"/>
                    <a:pt x="143" y="978"/>
                  </a:cubicBezTo>
                  <a:lnTo>
                    <a:pt x="796" y="978"/>
                  </a:lnTo>
                  <a:lnTo>
                    <a:pt x="1616" y="993"/>
                  </a:lnTo>
                  <a:lnTo>
                    <a:pt x="1616" y="855"/>
                  </a:lnTo>
                  <a:cubicBezTo>
                    <a:pt x="1635" y="605"/>
                    <a:pt x="1430" y="404"/>
                    <a:pt x="1199" y="404"/>
                  </a:cubicBezTo>
                  <a:lnTo>
                    <a:pt x="796" y="404"/>
                  </a:lnTo>
                  <a:lnTo>
                    <a:pt x="811" y="16"/>
                  </a:lnTo>
                  <a:lnTo>
                    <a:pt x="16"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0"/>
            <p:cNvSpPr/>
            <p:nvPr/>
          </p:nvSpPr>
          <p:spPr>
            <a:xfrm>
              <a:off x="461975" y="4511850"/>
              <a:ext cx="40425" cy="3475"/>
            </a:xfrm>
            <a:custGeom>
              <a:rect b="b" l="l" r="r" t="t"/>
              <a:pathLst>
                <a:path extrusionOk="0" h="139" w="1617">
                  <a:moveTo>
                    <a:pt x="1" y="0"/>
                  </a:moveTo>
                  <a:lnTo>
                    <a:pt x="1" y="138"/>
                  </a:lnTo>
                  <a:lnTo>
                    <a:pt x="1616" y="138"/>
                  </a:lnTo>
                  <a:lnTo>
                    <a:pt x="1616"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0"/>
            <p:cNvSpPr/>
            <p:nvPr/>
          </p:nvSpPr>
          <p:spPr>
            <a:xfrm>
              <a:off x="406775" y="4491600"/>
              <a:ext cx="23325" cy="23350"/>
            </a:xfrm>
            <a:custGeom>
              <a:rect b="b" l="l" r="r" t="t"/>
              <a:pathLst>
                <a:path extrusionOk="0" h="934" w="933">
                  <a:moveTo>
                    <a:pt x="78" y="1"/>
                  </a:moveTo>
                  <a:lnTo>
                    <a:pt x="78" y="530"/>
                  </a:lnTo>
                  <a:cubicBezTo>
                    <a:pt x="34" y="594"/>
                    <a:pt x="0" y="687"/>
                    <a:pt x="0" y="780"/>
                  </a:cubicBezTo>
                  <a:lnTo>
                    <a:pt x="0" y="933"/>
                  </a:lnTo>
                  <a:lnTo>
                    <a:pt x="933" y="933"/>
                  </a:lnTo>
                  <a:lnTo>
                    <a:pt x="933" y="780"/>
                  </a:lnTo>
                  <a:cubicBezTo>
                    <a:pt x="933" y="687"/>
                    <a:pt x="918" y="609"/>
                    <a:pt x="873" y="530"/>
                  </a:cubicBezTo>
                  <a:lnTo>
                    <a:pt x="873"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
            <p:cNvSpPr/>
            <p:nvPr/>
          </p:nvSpPr>
          <p:spPr>
            <a:xfrm>
              <a:off x="406775" y="4512225"/>
              <a:ext cx="23325" cy="3925"/>
            </a:xfrm>
            <a:custGeom>
              <a:rect b="b" l="l" r="r" t="t"/>
              <a:pathLst>
                <a:path extrusionOk="0" h="157" w="933">
                  <a:moveTo>
                    <a:pt x="49" y="0"/>
                  </a:moveTo>
                  <a:cubicBezTo>
                    <a:pt x="19" y="0"/>
                    <a:pt x="0" y="15"/>
                    <a:pt x="0" y="30"/>
                  </a:cubicBezTo>
                  <a:lnTo>
                    <a:pt x="0" y="108"/>
                  </a:lnTo>
                  <a:cubicBezTo>
                    <a:pt x="0" y="123"/>
                    <a:pt x="19" y="142"/>
                    <a:pt x="34" y="142"/>
                  </a:cubicBezTo>
                  <a:lnTo>
                    <a:pt x="903" y="157"/>
                  </a:lnTo>
                  <a:cubicBezTo>
                    <a:pt x="918" y="157"/>
                    <a:pt x="933" y="142"/>
                    <a:pt x="933" y="123"/>
                  </a:cubicBezTo>
                  <a:lnTo>
                    <a:pt x="933" y="49"/>
                  </a:lnTo>
                  <a:cubicBezTo>
                    <a:pt x="933" y="30"/>
                    <a:pt x="918" y="15"/>
                    <a:pt x="903" y="15"/>
                  </a:cubicBezTo>
                  <a:lnTo>
                    <a:pt x="4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0"/>
            <p:cNvSpPr/>
            <p:nvPr/>
          </p:nvSpPr>
          <p:spPr>
            <a:xfrm>
              <a:off x="406400" y="4346275"/>
              <a:ext cx="79675" cy="150025"/>
            </a:xfrm>
            <a:custGeom>
              <a:rect b="b" l="l" r="r" t="t"/>
              <a:pathLst>
                <a:path extrusionOk="0" h="6001" w="3187">
                  <a:moveTo>
                    <a:pt x="0" y="0"/>
                  </a:moveTo>
                  <a:lnTo>
                    <a:pt x="15" y="5922"/>
                  </a:lnTo>
                  <a:lnTo>
                    <a:pt x="996" y="5940"/>
                  </a:lnTo>
                  <a:lnTo>
                    <a:pt x="1414" y="1478"/>
                  </a:lnTo>
                  <a:lnTo>
                    <a:pt x="2086" y="6000"/>
                  </a:lnTo>
                  <a:lnTo>
                    <a:pt x="3187" y="6000"/>
                  </a:lnTo>
                  <a:lnTo>
                    <a:pt x="2690"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0"/>
            <p:cNvSpPr/>
            <p:nvPr/>
          </p:nvSpPr>
          <p:spPr>
            <a:xfrm>
              <a:off x="511325" y="4187700"/>
              <a:ext cx="23350" cy="27250"/>
            </a:xfrm>
            <a:custGeom>
              <a:rect b="b" l="l" r="r" t="t"/>
              <a:pathLst>
                <a:path extrusionOk="0" h="1090" w="934">
                  <a:moveTo>
                    <a:pt x="516" y="0"/>
                  </a:moveTo>
                  <a:cubicBezTo>
                    <a:pt x="437" y="0"/>
                    <a:pt x="344" y="30"/>
                    <a:pt x="295" y="79"/>
                  </a:cubicBezTo>
                  <a:lnTo>
                    <a:pt x="157" y="250"/>
                  </a:lnTo>
                  <a:cubicBezTo>
                    <a:pt x="94" y="310"/>
                    <a:pt x="79" y="403"/>
                    <a:pt x="109" y="482"/>
                  </a:cubicBezTo>
                  <a:lnTo>
                    <a:pt x="34" y="653"/>
                  </a:lnTo>
                  <a:cubicBezTo>
                    <a:pt x="1" y="717"/>
                    <a:pt x="16" y="717"/>
                    <a:pt x="94" y="732"/>
                  </a:cubicBezTo>
                  <a:lnTo>
                    <a:pt x="609" y="1090"/>
                  </a:lnTo>
                  <a:cubicBezTo>
                    <a:pt x="575" y="978"/>
                    <a:pt x="874" y="638"/>
                    <a:pt x="889" y="545"/>
                  </a:cubicBezTo>
                  <a:cubicBezTo>
                    <a:pt x="904" y="512"/>
                    <a:pt x="904" y="482"/>
                    <a:pt x="904" y="467"/>
                  </a:cubicBezTo>
                  <a:cubicBezTo>
                    <a:pt x="933" y="295"/>
                    <a:pt x="855" y="123"/>
                    <a:pt x="717" y="30"/>
                  </a:cubicBezTo>
                  <a:cubicBezTo>
                    <a:pt x="702" y="30"/>
                    <a:pt x="687" y="15"/>
                    <a:pt x="669" y="15"/>
                  </a:cubicBezTo>
                  <a:lnTo>
                    <a:pt x="516"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0"/>
            <p:cNvSpPr/>
            <p:nvPr/>
          </p:nvSpPr>
          <p:spPr>
            <a:xfrm>
              <a:off x="528875" y="4192350"/>
              <a:ext cx="3475" cy="3475"/>
            </a:xfrm>
            <a:custGeom>
              <a:rect b="b" l="l" r="r" t="t"/>
              <a:pathLst>
                <a:path extrusionOk="0" h="139" w="139">
                  <a:moveTo>
                    <a:pt x="138" y="1"/>
                  </a:moveTo>
                  <a:cubicBezTo>
                    <a:pt x="138" y="1"/>
                    <a:pt x="30" y="31"/>
                    <a:pt x="0" y="139"/>
                  </a:cubicBezTo>
                  <a:lnTo>
                    <a:pt x="138"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0"/>
            <p:cNvSpPr/>
            <p:nvPr/>
          </p:nvSpPr>
          <p:spPr>
            <a:xfrm>
              <a:off x="528500" y="4191975"/>
              <a:ext cx="4225" cy="4325"/>
            </a:xfrm>
            <a:custGeom>
              <a:rect b="b" l="l" r="r" t="t"/>
              <a:pathLst>
                <a:path extrusionOk="0" h="173" w="169">
                  <a:moveTo>
                    <a:pt x="153" y="1"/>
                  </a:moveTo>
                  <a:cubicBezTo>
                    <a:pt x="138" y="1"/>
                    <a:pt x="30" y="46"/>
                    <a:pt x="0" y="154"/>
                  </a:cubicBezTo>
                  <a:cubicBezTo>
                    <a:pt x="0" y="173"/>
                    <a:pt x="15" y="173"/>
                    <a:pt x="15" y="173"/>
                  </a:cubicBezTo>
                  <a:lnTo>
                    <a:pt x="30" y="173"/>
                  </a:lnTo>
                  <a:cubicBezTo>
                    <a:pt x="60" y="61"/>
                    <a:pt x="153" y="31"/>
                    <a:pt x="153" y="31"/>
                  </a:cubicBezTo>
                  <a:cubicBezTo>
                    <a:pt x="168" y="31"/>
                    <a:pt x="168" y="16"/>
                    <a:pt x="168" y="16"/>
                  </a:cubicBezTo>
                  <a:cubicBezTo>
                    <a:pt x="168" y="1"/>
                    <a:pt x="153" y="1"/>
                    <a:pt x="153"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0"/>
            <p:cNvSpPr/>
            <p:nvPr/>
          </p:nvSpPr>
          <p:spPr>
            <a:xfrm>
              <a:off x="524575" y="4188075"/>
              <a:ext cx="3475" cy="3575"/>
            </a:xfrm>
            <a:custGeom>
              <a:rect b="b" l="l" r="r" t="t"/>
              <a:pathLst>
                <a:path extrusionOk="0" h="143" w="139">
                  <a:moveTo>
                    <a:pt x="139" y="0"/>
                  </a:moveTo>
                  <a:cubicBezTo>
                    <a:pt x="139" y="0"/>
                    <a:pt x="30" y="30"/>
                    <a:pt x="1" y="142"/>
                  </a:cubicBezTo>
                  <a:lnTo>
                    <a:pt x="139"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0"/>
            <p:cNvSpPr/>
            <p:nvPr/>
          </p:nvSpPr>
          <p:spPr>
            <a:xfrm>
              <a:off x="524200" y="4187700"/>
              <a:ext cx="4325" cy="4300"/>
            </a:xfrm>
            <a:custGeom>
              <a:rect b="b" l="l" r="r" t="t"/>
              <a:pathLst>
                <a:path extrusionOk="0" h="172" w="173">
                  <a:moveTo>
                    <a:pt x="154" y="0"/>
                  </a:moveTo>
                  <a:cubicBezTo>
                    <a:pt x="139" y="0"/>
                    <a:pt x="30" y="30"/>
                    <a:pt x="1" y="157"/>
                  </a:cubicBezTo>
                  <a:cubicBezTo>
                    <a:pt x="1" y="157"/>
                    <a:pt x="1" y="172"/>
                    <a:pt x="16" y="172"/>
                  </a:cubicBezTo>
                  <a:cubicBezTo>
                    <a:pt x="30" y="172"/>
                    <a:pt x="30" y="172"/>
                    <a:pt x="30" y="157"/>
                  </a:cubicBezTo>
                  <a:cubicBezTo>
                    <a:pt x="60" y="64"/>
                    <a:pt x="154" y="30"/>
                    <a:pt x="154" y="30"/>
                  </a:cubicBezTo>
                  <a:cubicBezTo>
                    <a:pt x="172" y="15"/>
                    <a:pt x="172" y="15"/>
                    <a:pt x="172"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0"/>
            <p:cNvSpPr/>
            <p:nvPr/>
          </p:nvSpPr>
          <p:spPr>
            <a:xfrm>
              <a:off x="359750" y="4203275"/>
              <a:ext cx="167550" cy="145350"/>
            </a:xfrm>
            <a:custGeom>
              <a:rect b="b" l="l" r="r" t="t"/>
              <a:pathLst>
                <a:path extrusionOk="0" h="5814" w="6702">
                  <a:moveTo>
                    <a:pt x="6112" y="0"/>
                  </a:moveTo>
                  <a:lnTo>
                    <a:pt x="5661" y="933"/>
                  </a:lnTo>
                  <a:lnTo>
                    <a:pt x="4232" y="1444"/>
                  </a:lnTo>
                  <a:cubicBezTo>
                    <a:pt x="4213" y="1429"/>
                    <a:pt x="4183" y="1429"/>
                    <a:pt x="4168" y="1415"/>
                  </a:cubicBezTo>
                  <a:cubicBezTo>
                    <a:pt x="4059" y="1378"/>
                    <a:pt x="3939" y="1368"/>
                    <a:pt x="3819" y="1368"/>
                  </a:cubicBezTo>
                  <a:cubicBezTo>
                    <a:pt x="3683" y="1368"/>
                    <a:pt x="3545" y="1381"/>
                    <a:pt x="3422" y="1381"/>
                  </a:cubicBezTo>
                  <a:cubicBezTo>
                    <a:pt x="3142" y="1400"/>
                    <a:pt x="2847" y="1366"/>
                    <a:pt x="2568" y="1429"/>
                  </a:cubicBezTo>
                  <a:cubicBezTo>
                    <a:pt x="2396" y="1474"/>
                    <a:pt x="2209" y="1568"/>
                    <a:pt x="2086" y="1724"/>
                  </a:cubicBezTo>
                  <a:lnTo>
                    <a:pt x="2086" y="1709"/>
                  </a:lnTo>
                  <a:lnTo>
                    <a:pt x="780" y="3030"/>
                  </a:lnTo>
                  <a:lnTo>
                    <a:pt x="202" y="3638"/>
                  </a:lnTo>
                  <a:cubicBezTo>
                    <a:pt x="0" y="3870"/>
                    <a:pt x="49" y="4228"/>
                    <a:pt x="295" y="4444"/>
                  </a:cubicBezTo>
                  <a:cubicBezTo>
                    <a:pt x="399" y="4532"/>
                    <a:pt x="523" y="4575"/>
                    <a:pt x="642" y="4575"/>
                  </a:cubicBezTo>
                  <a:cubicBezTo>
                    <a:pt x="777" y="4575"/>
                    <a:pt x="906" y="4521"/>
                    <a:pt x="997" y="4414"/>
                  </a:cubicBezTo>
                  <a:lnTo>
                    <a:pt x="1620" y="3683"/>
                  </a:lnTo>
                  <a:lnTo>
                    <a:pt x="1620" y="3698"/>
                  </a:lnTo>
                  <a:lnTo>
                    <a:pt x="1851" y="3452"/>
                  </a:lnTo>
                  <a:lnTo>
                    <a:pt x="1851" y="3605"/>
                  </a:lnTo>
                  <a:cubicBezTo>
                    <a:pt x="1851" y="4164"/>
                    <a:pt x="1836" y="4739"/>
                    <a:pt x="1851" y="5317"/>
                  </a:cubicBezTo>
                  <a:lnTo>
                    <a:pt x="1851" y="5814"/>
                  </a:lnTo>
                  <a:lnTo>
                    <a:pt x="4526" y="5784"/>
                  </a:lnTo>
                  <a:lnTo>
                    <a:pt x="4571" y="5784"/>
                  </a:lnTo>
                  <a:cubicBezTo>
                    <a:pt x="4571" y="4866"/>
                    <a:pt x="4556" y="3933"/>
                    <a:pt x="4556" y="3015"/>
                  </a:cubicBezTo>
                  <a:lnTo>
                    <a:pt x="6064" y="1959"/>
                  </a:lnTo>
                  <a:cubicBezTo>
                    <a:pt x="6157" y="1896"/>
                    <a:pt x="6220" y="1803"/>
                    <a:pt x="6250" y="1694"/>
                  </a:cubicBezTo>
                  <a:lnTo>
                    <a:pt x="6702" y="325"/>
                  </a:lnTo>
                  <a:lnTo>
                    <a:pt x="6112"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0"/>
            <p:cNvSpPr/>
            <p:nvPr/>
          </p:nvSpPr>
          <p:spPr>
            <a:xfrm>
              <a:off x="406025" y="4272775"/>
              <a:ext cx="775" cy="36950"/>
            </a:xfrm>
            <a:custGeom>
              <a:rect b="b" l="l" r="r" t="t"/>
              <a:pathLst>
                <a:path extrusionOk="0" h="1478" w="31">
                  <a:moveTo>
                    <a:pt x="15" y="0"/>
                  </a:moveTo>
                  <a:cubicBezTo>
                    <a:pt x="0" y="0"/>
                    <a:pt x="0" y="19"/>
                    <a:pt x="0" y="19"/>
                  </a:cubicBezTo>
                  <a:lnTo>
                    <a:pt x="0" y="1463"/>
                  </a:lnTo>
                  <a:cubicBezTo>
                    <a:pt x="0" y="1478"/>
                    <a:pt x="0" y="1478"/>
                    <a:pt x="15" y="1478"/>
                  </a:cubicBezTo>
                  <a:cubicBezTo>
                    <a:pt x="30" y="1478"/>
                    <a:pt x="30" y="1478"/>
                    <a:pt x="30" y="1463"/>
                  </a:cubicBezTo>
                  <a:lnTo>
                    <a:pt x="30" y="19"/>
                  </a:lnTo>
                  <a:cubicBezTo>
                    <a:pt x="30" y="19"/>
                    <a:pt x="30" y="0"/>
                    <a:pt x="15"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0"/>
            <p:cNvSpPr/>
            <p:nvPr/>
          </p:nvSpPr>
          <p:spPr>
            <a:xfrm>
              <a:off x="473275" y="4256900"/>
              <a:ext cx="775" cy="38100"/>
            </a:xfrm>
            <a:custGeom>
              <a:rect b="b" l="l" r="r" t="t"/>
              <a:pathLst>
                <a:path extrusionOk="0" h="1524" w="31">
                  <a:moveTo>
                    <a:pt x="15" y="1"/>
                  </a:moveTo>
                  <a:cubicBezTo>
                    <a:pt x="0" y="1"/>
                    <a:pt x="0" y="16"/>
                    <a:pt x="0" y="16"/>
                  </a:cubicBezTo>
                  <a:lnTo>
                    <a:pt x="0" y="1508"/>
                  </a:lnTo>
                  <a:cubicBezTo>
                    <a:pt x="0" y="1508"/>
                    <a:pt x="0" y="1523"/>
                    <a:pt x="15" y="1523"/>
                  </a:cubicBezTo>
                  <a:lnTo>
                    <a:pt x="30" y="1508"/>
                  </a:lnTo>
                  <a:lnTo>
                    <a:pt x="30" y="16"/>
                  </a:lnTo>
                  <a:lnTo>
                    <a:pt x="15"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p:nvPr/>
          </p:nvSpPr>
          <p:spPr>
            <a:xfrm>
              <a:off x="430550" y="4232750"/>
              <a:ext cx="27550" cy="10200"/>
            </a:xfrm>
            <a:custGeom>
              <a:rect b="b" l="l" r="r" t="t"/>
              <a:pathLst>
                <a:path extrusionOk="0" h="408" w="1102">
                  <a:moveTo>
                    <a:pt x="75" y="1"/>
                  </a:moveTo>
                  <a:cubicBezTo>
                    <a:pt x="30" y="1"/>
                    <a:pt x="0" y="49"/>
                    <a:pt x="0" y="79"/>
                  </a:cubicBezTo>
                  <a:lnTo>
                    <a:pt x="0" y="329"/>
                  </a:lnTo>
                  <a:cubicBezTo>
                    <a:pt x="0" y="359"/>
                    <a:pt x="30" y="407"/>
                    <a:pt x="75" y="407"/>
                  </a:cubicBezTo>
                  <a:lnTo>
                    <a:pt x="1027" y="407"/>
                  </a:lnTo>
                  <a:cubicBezTo>
                    <a:pt x="1071" y="407"/>
                    <a:pt x="1101" y="359"/>
                    <a:pt x="1101" y="329"/>
                  </a:cubicBezTo>
                  <a:lnTo>
                    <a:pt x="1101" y="79"/>
                  </a:lnTo>
                  <a:cubicBezTo>
                    <a:pt x="1101" y="49"/>
                    <a:pt x="1071" y="1"/>
                    <a:pt x="1027"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0"/>
            <p:cNvSpPr/>
            <p:nvPr/>
          </p:nvSpPr>
          <p:spPr>
            <a:xfrm>
              <a:off x="497700" y="4223425"/>
              <a:ext cx="5175" cy="10550"/>
            </a:xfrm>
            <a:custGeom>
              <a:rect b="b" l="l" r="r" t="t"/>
              <a:pathLst>
                <a:path extrusionOk="0" h="422" w="207">
                  <a:moveTo>
                    <a:pt x="187" y="0"/>
                  </a:moveTo>
                  <a:cubicBezTo>
                    <a:pt x="187" y="0"/>
                    <a:pt x="173" y="0"/>
                    <a:pt x="173" y="15"/>
                  </a:cubicBezTo>
                  <a:lnTo>
                    <a:pt x="1" y="407"/>
                  </a:lnTo>
                  <a:cubicBezTo>
                    <a:pt x="1" y="422"/>
                    <a:pt x="1" y="422"/>
                    <a:pt x="20" y="422"/>
                  </a:cubicBezTo>
                  <a:lnTo>
                    <a:pt x="35" y="422"/>
                  </a:lnTo>
                  <a:lnTo>
                    <a:pt x="206" y="15"/>
                  </a:lnTo>
                  <a:cubicBezTo>
                    <a:pt x="206" y="15"/>
                    <a:pt x="206" y="0"/>
                    <a:pt x="18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0"/>
            <p:cNvSpPr/>
            <p:nvPr/>
          </p:nvSpPr>
          <p:spPr>
            <a:xfrm>
              <a:off x="491550" y="4226600"/>
              <a:ext cx="10100" cy="3850"/>
            </a:xfrm>
            <a:custGeom>
              <a:rect b="b" l="l" r="r" t="t"/>
              <a:pathLst>
                <a:path extrusionOk="0" h="154" w="404">
                  <a:moveTo>
                    <a:pt x="374" y="0"/>
                  </a:moveTo>
                  <a:lnTo>
                    <a:pt x="1" y="123"/>
                  </a:lnTo>
                  <a:lnTo>
                    <a:pt x="1" y="138"/>
                  </a:lnTo>
                  <a:cubicBezTo>
                    <a:pt x="1" y="138"/>
                    <a:pt x="1" y="153"/>
                    <a:pt x="16" y="153"/>
                  </a:cubicBezTo>
                  <a:lnTo>
                    <a:pt x="389" y="30"/>
                  </a:lnTo>
                  <a:cubicBezTo>
                    <a:pt x="389" y="30"/>
                    <a:pt x="404" y="30"/>
                    <a:pt x="389" y="15"/>
                  </a:cubicBezTo>
                  <a:cubicBezTo>
                    <a:pt x="389" y="15"/>
                    <a:pt x="389" y="0"/>
                    <a:pt x="37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4" name="Google Shape;734;p30"/>
          <p:cNvSpPr/>
          <p:nvPr/>
        </p:nvSpPr>
        <p:spPr>
          <a:xfrm>
            <a:off x="63" y="2421013"/>
            <a:ext cx="1247100" cy="209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0"/>
          <p:cNvSpPr/>
          <p:nvPr/>
        </p:nvSpPr>
        <p:spPr>
          <a:xfrm flipH="1" rot="10800000">
            <a:off x="2042264" y="3959147"/>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6" name="Google Shape;736;p30"/>
          <p:cNvCxnSpPr>
            <a:stCxn id="735" idx="1"/>
            <a:endCxn id="734" idx="3"/>
          </p:cNvCxnSpPr>
          <p:nvPr/>
        </p:nvCxnSpPr>
        <p:spPr>
          <a:xfrm rot="10800000">
            <a:off x="1247264" y="3470747"/>
            <a:ext cx="795000" cy="645300"/>
          </a:xfrm>
          <a:prstGeom prst="curvedConnector3">
            <a:avLst>
              <a:gd fmla="val 50006" name="adj1"/>
            </a:avLst>
          </a:prstGeom>
          <a:noFill/>
          <a:ln cap="flat" cmpd="sng" w="19050">
            <a:solidFill>
              <a:srgbClr val="9DE2DE"/>
            </a:solidFill>
            <a:prstDash val="dash"/>
            <a:round/>
            <a:headEnd len="med" w="med" type="none"/>
            <a:tailEnd len="med" w="med" type="none"/>
          </a:ln>
        </p:spPr>
      </p:cxnSp>
      <p:sp>
        <p:nvSpPr>
          <p:cNvPr id="737" name="Google Shape;737;p30"/>
          <p:cNvSpPr txBox="1"/>
          <p:nvPr/>
        </p:nvSpPr>
        <p:spPr>
          <a:xfrm rot="-2067">
            <a:off x="2099391" y="3915030"/>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02</a:t>
            </a:r>
            <a:endParaRPr b="1" sz="2400">
              <a:solidFill>
                <a:srgbClr val="006D77"/>
              </a:solidFill>
              <a:latin typeface="Pathway Gothic One"/>
              <a:ea typeface="Pathway Gothic One"/>
              <a:cs typeface="Pathway Gothic One"/>
              <a:sym typeface="Pathway Gothic One"/>
            </a:endParaRPr>
          </a:p>
        </p:txBody>
      </p:sp>
      <p:sp>
        <p:nvSpPr>
          <p:cNvPr id="738" name="Google Shape;738;p30"/>
          <p:cNvSpPr/>
          <p:nvPr/>
        </p:nvSpPr>
        <p:spPr>
          <a:xfrm>
            <a:off x="2042264" y="2783823"/>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9" name="Google Shape;739;p30"/>
          <p:cNvCxnSpPr>
            <a:stCxn id="738" idx="1"/>
            <a:endCxn id="734" idx="3"/>
          </p:cNvCxnSpPr>
          <p:nvPr/>
        </p:nvCxnSpPr>
        <p:spPr>
          <a:xfrm flipH="1">
            <a:off x="1247264" y="2940723"/>
            <a:ext cx="795000" cy="530100"/>
          </a:xfrm>
          <a:prstGeom prst="curvedConnector3">
            <a:avLst>
              <a:gd fmla="val 50006" name="adj1"/>
            </a:avLst>
          </a:prstGeom>
          <a:noFill/>
          <a:ln cap="flat" cmpd="sng" w="19050">
            <a:solidFill>
              <a:srgbClr val="9DE2DE"/>
            </a:solidFill>
            <a:prstDash val="dash"/>
            <a:round/>
            <a:headEnd len="med" w="med" type="none"/>
            <a:tailEnd len="med" w="med" type="none"/>
          </a:ln>
        </p:spPr>
      </p:cxnSp>
      <p:sp>
        <p:nvSpPr>
          <p:cNvPr id="740" name="Google Shape;740;p30"/>
          <p:cNvSpPr txBox="1"/>
          <p:nvPr/>
        </p:nvSpPr>
        <p:spPr>
          <a:xfrm flipH="1">
            <a:off x="2099307" y="2739663"/>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01</a:t>
            </a:r>
            <a:endParaRPr b="1" sz="2400">
              <a:solidFill>
                <a:srgbClr val="006D77"/>
              </a:solidFill>
              <a:latin typeface="Pathway Gothic One"/>
              <a:ea typeface="Pathway Gothic One"/>
              <a:cs typeface="Pathway Gothic One"/>
              <a:sym typeface="Pathway Gothic One"/>
            </a:endParaRPr>
          </a:p>
        </p:txBody>
      </p:sp>
      <p:sp>
        <p:nvSpPr>
          <p:cNvPr id="741" name="Google Shape;741;p30"/>
          <p:cNvSpPr txBox="1"/>
          <p:nvPr/>
        </p:nvSpPr>
        <p:spPr>
          <a:xfrm>
            <a:off x="905275" y="1581938"/>
            <a:ext cx="6713400" cy="921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Must be discussed immediately with a vascular surgeon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Blood work, ECG, and cross-match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If there are no contraindications, </a:t>
            </a:r>
            <a:r>
              <a:rPr b="1" lang="en-GB" sz="1200">
                <a:solidFill>
                  <a:schemeClr val="dk1"/>
                </a:solidFill>
                <a:latin typeface="Mada"/>
                <a:ea typeface="Mada"/>
                <a:cs typeface="Mada"/>
                <a:sym typeface="Mada"/>
              </a:rPr>
              <a:t>IV heparin</a:t>
            </a:r>
            <a:r>
              <a:rPr lang="en-GB" sz="1200">
                <a:solidFill>
                  <a:schemeClr val="dk1"/>
                </a:solidFill>
                <a:latin typeface="Mada"/>
                <a:ea typeface="Mada"/>
                <a:cs typeface="Mada"/>
                <a:sym typeface="Mada"/>
              </a:rPr>
              <a:t> (5000-8000 IU) is administered</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to limit propagation of thrombus and protect the collaterals.</a:t>
            </a:r>
            <a:endParaRPr sz="1200">
              <a:solidFill>
                <a:schemeClr val="dk1"/>
              </a:solidFill>
              <a:latin typeface="Mada"/>
              <a:ea typeface="Mada"/>
              <a:cs typeface="Mada"/>
              <a:sym typeface="Mada"/>
            </a:endParaRPr>
          </a:p>
        </p:txBody>
      </p:sp>
      <p:sp>
        <p:nvSpPr>
          <p:cNvPr id="742" name="Google Shape;742;p30"/>
          <p:cNvSpPr txBox="1"/>
          <p:nvPr/>
        </p:nvSpPr>
        <p:spPr>
          <a:xfrm>
            <a:off x="2514975" y="2530948"/>
            <a:ext cx="4841700" cy="8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If ischemia is </a:t>
            </a:r>
            <a:r>
              <a:rPr b="1" lang="en-GB" sz="1100">
                <a:solidFill>
                  <a:schemeClr val="dk1"/>
                </a:solidFill>
                <a:latin typeface="Mada"/>
                <a:ea typeface="Mada"/>
                <a:cs typeface="Mada"/>
                <a:sym typeface="Mada"/>
              </a:rPr>
              <a:t>complete</a:t>
            </a:r>
            <a:endParaRPr b="1"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 patient proceeds for embolectomy </a:t>
            </a:r>
            <a:r>
              <a:rPr lang="en-GB" sz="1100">
                <a:solidFill>
                  <a:srgbClr val="6AA84F"/>
                </a:solidFill>
                <a:latin typeface="Mada"/>
                <a:ea typeface="Mada"/>
                <a:cs typeface="Mada"/>
                <a:sym typeface="Mada"/>
              </a:rPr>
              <a:t>-we have to remove this embolism as fast as we can.</a:t>
            </a:r>
            <a:endParaRPr sz="1100">
              <a:solidFill>
                <a:schemeClr val="dk1"/>
              </a:solidFill>
              <a:latin typeface="Mada"/>
              <a:ea typeface="Mada"/>
              <a:cs typeface="Mada"/>
              <a:sym typeface="Mada"/>
            </a:endParaRPr>
          </a:p>
        </p:txBody>
      </p:sp>
      <p:sp>
        <p:nvSpPr>
          <p:cNvPr id="743" name="Google Shape;743;p30"/>
          <p:cNvSpPr txBox="1"/>
          <p:nvPr/>
        </p:nvSpPr>
        <p:spPr>
          <a:xfrm>
            <a:off x="2514975" y="3401673"/>
            <a:ext cx="4841700" cy="11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If ischemia is </a:t>
            </a:r>
            <a:r>
              <a:rPr b="1" lang="en-GB" sz="1100">
                <a:solidFill>
                  <a:schemeClr val="dk1"/>
                </a:solidFill>
                <a:latin typeface="Mada"/>
                <a:ea typeface="Mada"/>
                <a:cs typeface="Mada"/>
                <a:sym typeface="Mada"/>
              </a:rPr>
              <a:t>incomplete </a:t>
            </a:r>
            <a:r>
              <a:rPr lang="en-GB" sz="1100">
                <a:solidFill>
                  <a:srgbClr val="6AA84F"/>
                </a:solidFill>
                <a:latin typeface="Mada"/>
                <a:ea typeface="Mada"/>
                <a:cs typeface="Mada"/>
                <a:sym typeface="Mada"/>
              </a:rPr>
              <a:t>- patient can wait on</a:t>
            </a:r>
            <a:endParaRPr sz="1100">
              <a:solidFill>
                <a:srgbClr val="6AA84F"/>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Preoperative </a:t>
            </a:r>
            <a:r>
              <a:rPr b="1" lang="en-GB" sz="1100">
                <a:solidFill>
                  <a:schemeClr val="dk1"/>
                </a:solidFill>
                <a:latin typeface="Mada"/>
                <a:ea typeface="Mada"/>
                <a:cs typeface="Mada"/>
                <a:sym typeface="Mada"/>
              </a:rPr>
              <a:t>imaging</a:t>
            </a:r>
            <a:r>
              <a:rPr lang="en-GB" sz="1100">
                <a:solidFill>
                  <a:schemeClr val="dk1"/>
                </a:solidFill>
                <a:latin typeface="Mada"/>
                <a:ea typeface="Mada"/>
                <a:cs typeface="Mada"/>
                <a:sym typeface="Mada"/>
              </a:rPr>
              <a:t> is obtained (simple embolectomy or thrombectomy is unlikely to be successful</a:t>
            </a:r>
            <a:r>
              <a:rPr lang="en-GB" sz="1100">
                <a:solidFill>
                  <a:srgbClr val="6AA84F"/>
                </a:solidFill>
                <a:latin typeface="Mada"/>
                <a:ea typeface="Mada"/>
                <a:cs typeface="Mada"/>
                <a:sym typeface="Mada"/>
              </a:rPr>
              <a:t> they already have a chronic plaque, they need bypass or angioplasty) </a:t>
            </a:r>
            <a:endParaRPr sz="1100">
              <a:solidFill>
                <a:srgbClr val="6AA84F"/>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Preoperative optimization</a:t>
            </a:r>
            <a:endParaRPr sz="1100">
              <a:solidFill>
                <a:schemeClr val="dk1"/>
              </a:solidFill>
              <a:latin typeface="Mada"/>
              <a:ea typeface="Mada"/>
              <a:cs typeface="Mada"/>
              <a:sym typeface="Mada"/>
            </a:endParaRPr>
          </a:p>
        </p:txBody>
      </p:sp>
      <p:sp>
        <p:nvSpPr>
          <p:cNvPr id="744" name="Google Shape;744;p30"/>
          <p:cNvSpPr txBox="1"/>
          <p:nvPr/>
        </p:nvSpPr>
        <p:spPr>
          <a:xfrm>
            <a:off x="12847303" y="8054216"/>
            <a:ext cx="1311000" cy="25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Lora"/>
                <a:ea typeface="Lora"/>
                <a:cs typeface="Lora"/>
                <a:sym typeface="Lora"/>
              </a:rPr>
              <a:t>Management: </a:t>
            </a:r>
            <a:endParaRPr b="1" sz="1200">
              <a:solidFill>
                <a:srgbClr val="006D77"/>
              </a:solidFill>
              <a:latin typeface="Lora"/>
              <a:ea typeface="Lora"/>
              <a:cs typeface="Lora"/>
              <a:sym typeface="Lora"/>
            </a:endParaRPr>
          </a:p>
        </p:txBody>
      </p:sp>
      <p:sp>
        <p:nvSpPr>
          <p:cNvPr id="745" name="Google Shape;745;p30"/>
          <p:cNvSpPr txBox="1"/>
          <p:nvPr/>
        </p:nvSpPr>
        <p:spPr>
          <a:xfrm>
            <a:off x="8467660" y="7989961"/>
            <a:ext cx="1878900" cy="25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Lora"/>
                <a:ea typeface="Lora"/>
                <a:cs typeface="Lora"/>
                <a:sym typeface="Lora"/>
              </a:rPr>
              <a:t>Embolism</a:t>
            </a:r>
            <a:r>
              <a:rPr b="1" lang="en-GB" sz="1200">
                <a:solidFill>
                  <a:srgbClr val="006D77"/>
                </a:solidFill>
                <a:latin typeface="Lora"/>
                <a:ea typeface="Lora"/>
                <a:cs typeface="Lora"/>
                <a:sym typeface="Lora"/>
              </a:rPr>
              <a:t>:</a:t>
            </a:r>
            <a:endParaRPr b="1" sz="1200">
              <a:solidFill>
                <a:srgbClr val="006D77"/>
              </a:solidFill>
              <a:latin typeface="Lora"/>
              <a:ea typeface="Lora"/>
              <a:cs typeface="Lora"/>
              <a:sym typeface="Lora"/>
            </a:endParaRPr>
          </a:p>
        </p:txBody>
      </p:sp>
      <p:sp>
        <p:nvSpPr>
          <p:cNvPr id="746" name="Google Shape;746;p30"/>
          <p:cNvSpPr/>
          <p:nvPr/>
        </p:nvSpPr>
        <p:spPr>
          <a:xfrm rot="7992535">
            <a:off x="8439793" y="6702932"/>
            <a:ext cx="1796123" cy="1425139"/>
          </a:xfrm>
          <a:custGeom>
            <a:rect b="b" l="l" r="r" t="t"/>
            <a:pathLst>
              <a:path extrusionOk="0" h="165520" w="222074">
                <a:moveTo>
                  <a:pt x="83161" y="1"/>
                </a:moveTo>
                <a:cubicBezTo>
                  <a:pt x="63972" y="1"/>
                  <a:pt x="44809" y="7106"/>
                  <a:pt x="30207" y="19578"/>
                </a:cubicBezTo>
                <a:cubicBezTo>
                  <a:pt x="11049" y="36574"/>
                  <a:pt x="0" y="63300"/>
                  <a:pt x="4663" y="88483"/>
                </a:cubicBezTo>
                <a:cubicBezTo>
                  <a:pt x="9325" y="113665"/>
                  <a:pt x="31084" y="135555"/>
                  <a:pt x="56618" y="137519"/>
                </a:cubicBezTo>
                <a:cubicBezTo>
                  <a:pt x="58119" y="137635"/>
                  <a:pt x="59626" y="137687"/>
                  <a:pt x="61138" y="137687"/>
                </a:cubicBezTo>
                <a:cubicBezTo>
                  <a:pt x="76417" y="137687"/>
                  <a:pt x="92185" y="132320"/>
                  <a:pt x="106988" y="132320"/>
                </a:cubicBezTo>
                <a:cubicBezTo>
                  <a:pt x="113359" y="132320"/>
                  <a:pt x="119551" y="133314"/>
                  <a:pt x="125448" y="136158"/>
                </a:cubicBezTo>
                <a:cubicBezTo>
                  <a:pt x="137111" y="141782"/>
                  <a:pt x="144656" y="153574"/>
                  <a:pt x="155752" y="160251"/>
                </a:cubicBezTo>
                <a:cubicBezTo>
                  <a:pt x="161712" y="163837"/>
                  <a:pt x="168567" y="165520"/>
                  <a:pt x="175470" y="165520"/>
                </a:cubicBezTo>
                <a:cubicBezTo>
                  <a:pt x="189745" y="165520"/>
                  <a:pt x="204224" y="158321"/>
                  <a:pt x="211412" y="145862"/>
                </a:cubicBezTo>
                <a:cubicBezTo>
                  <a:pt x="222073" y="127377"/>
                  <a:pt x="214676" y="100796"/>
                  <a:pt x="195999" y="90478"/>
                </a:cubicBezTo>
                <a:cubicBezTo>
                  <a:pt x="186977" y="85493"/>
                  <a:pt x="176032" y="83945"/>
                  <a:pt x="168198" y="77248"/>
                </a:cubicBezTo>
                <a:cubicBezTo>
                  <a:pt x="163110" y="72900"/>
                  <a:pt x="159883" y="66822"/>
                  <a:pt x="156775" y="60895"/>
                </a:cubicBezTo>
                <a:cubicBezTo>
                  <a:pt x="143363" y="35326"/>
                  <a:pt x="134715" y="12398"/>
                  <a:pt x="105030" y="3245"/>
                </a:cubicBezTo>
                <a:cubicBezTo>
                  <a:pt x="97908" y="1049"/>
                  <a:pt x="90533" y="1"/>
                  <a:pt x="83161"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0"/>
          <p:cNvSpPr/>
          <p:nvPr/>
        </p:nvSpPr>
        <p:spPr>
          <a:xfrm rot="7992535">
            <a:off x="12541028" y="6776914"/>
            <a:ext cx="1796123" cy="1425139"/>
          </a:xfrm>
          <a:custGeom>
            <a:rect b="b" l="l" r="r" t="t"/>
            <a:pathLst>
              <a:path extrusionOk="0" h="165520" w="222074">
                <a:moveTo>
                  <a:pt x="83161" y="1"/>
                </a:moveTo>
                <a:cubicBezTo>
                  <a:pt x="63972" y="1"/>
                  <a:pt x="44809" y="7106"/>
                  <a:pt x="30207" y="19578"/>
                </a:cubicBezTo>
                <a:cubicBezTo>
                  <a:pt x="11049" y="36574"/>
                  <a:pt x="0" y="63300"/>
                  <a:pt x="4663" y="88483"/>
                </a:cubicBezTo>
                <a:cubicBezTo>
                  <a:pt x="9325" y="113665"/>
                  <a:pt x="31084" y="135555"/>
                  <a:pt x="56618" y="137519"/>
                </a:cubicBezTo>
                <a:cubicBezTo>
                  <a:pt x="58119" y="137635"/>
                  <a:pt x="59626" y="137687"/>
                  <a:pt x="61138" y="137687"/>
                </a:cubicBezTo>
                <a:cubicBezTo>
                  <a:pt x="76417" y="137687"/>
                  <a:pt x="92185" y="132320"/>
                  <a:pt x="106988" y="132320"/>
                </a:cubicBezTo>
                <a:cubicBezTo>
                  <a:pt x="113359" y="132320"/>
                  <a:pt x="119551" y="133314"/>
                  <a:pt x="125448" y="136158"/>
                </a:cubicBezTo>
                <a:cubicBezTo>
                  <a:pt x="137111" y="141782"/>
                  <a:pt x="144656" y="153574"/>
                  <a:pt x="155752" y="160251"/>
                </a:cubicBezTo>
                <a:cubicBezTo>
                  <a:pt x="161712" y="163837"/>
                  <a:pt x="168567" y="165520"/>
                  <a:pt x="175470" y="165520"/>
                </a:cubicBezTo>
                <a:cubicBezTo>
                  <a:pt x="189745" y="165520"/>
                  <a:pt x="204224" y="158321"/>
                  <a:pt x="211412" y="145862"/>
                </a:cubicBezTo>
                <a:cubicBezTo>
                  <a:pt x="222073" y="127377"/>
                  <a:pt x="214676" y="100796"/>
                  <a:pt x="195999" y="90478"/>
                </a:cubicBezTo>
                <a:cubicBezTo>
                  <a:pt x="186977" y="85493"/>
                  <a:pt x="176032" y="83945"/>
                  <a:pt x="168198" y="77248"/>
                </a:cubicBezTo>
                <a:cubicBezTo>
                  <a:pt x="163110" y="72900"/>
                  <a:pt x="159883" y="66822"/>
                  <a:pt x="156775" y="60895"/>
                </a:cubicBezTo>
                <a:cubicBezTo>
                  <a:pt x="143363" y="35326"/>
                  <a:pt x="134715" y="12398"/>
                  <a:pt x="105030" y="3245"/>
                </a:cubicBezTo>
                <a:cubicBezTo>
                  <a:pt x="97908" y="1049"/>
                  <a:pt x="90533" y="1"/>
                  <a:pt x="83161"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0"/>
          <p:cNvSpPr/>
          <p:nvPr/>
        </p:nvSpPr>
        <p:spPr>
          <a:xfrm>
            <a:off x="13593899" y="7654087"/>
            <a:ext cx="344518" cy="156725"/>
          </a:xfrm>
          <a:custGeom>
            <a:rect b="b" l="l" r="r" t="t"/>
            <a:pathLst>
              <a:path extrusionOk="0" h="26485" w="53228">
                <a:moveTo>
                  <a:pt x="26613" y="1"/>
                </a:moveTo>
                <a:cubicBezTo>
                  <a:pt x="19555" y="1"/>
                  <a:pt x="12785" y="1397"/>
                  <a:pt x="7794" y="3880"/>
                </a:cubicBezTo>
                <a:cubicBezTo>
                  <a:pt x="2803" y="6363"/>
                  <a:pt x="0" y="9731"/>
                  <a:pt x="0" y="13243"/>
                </a:cubicBezTo>
                <a:cubicBezTo>
                  <a:pt x="0" y="16754"/>
                  <a:pt x="2803" y="20122"/>
                  <a:pt x="7794" y="22605"/>
                </a:cubicBezTo>
                <a:cubicBezTo>
                  <a:pt x="12785" y="25088"/>
                  <a:pt x="19555" y="26484"/>
                  <a:pt x="26613" y="26484"/>
                </a:cubicBezTo>
                <a:cubicBezTo>
                  <a:pt x="33671" y="26484"/>
                  <a:pt x="40441" y="25088"/>
                  <a:pt x="45432" y="22605"/>
                </a:cubicBezTo>
                <a:cubicBezTo>
                  <a:pt x="50423" y="20122"/>
                  <a:pt x="53227" y="16754"/>
                  <a:pt x="53227" y="13243"/>
                </a:cubicBezTo>
                <a:cubicBezTo>
                  <a:pt x="53227" y="9731"/>
                  <a:pt x="50423" y="6363"/>
                  <a:pt x="45432" y="3880"/>
                </a:cubicBezTo>
                <a:cubicBezTo>
                  <a:pt x="40441" y="1397"/>
                  <a:pt x="33671" y="1"/>
                  <a:pt x="26613" y="1"/>
                </a:cubicBezTo>
                <a:close/>
              </a:path>
            </a:pathLst>
          </a:custGeom>
          <a:solidFill>
            <a:srgbClr val="32186B">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0"/>
          <p:cNvSpPr/>
          <p:nvPr/>
        </p:nvSpPr>
        <p:spPr>
          <a:xfrm>
            <a:off x="13087220" y="6678086"/>
            <a:ext cx="371467" cy="837437"/>
          </a:xfrm>
          <a:custGeom>
            <a:rect b="b" l="l" r="r" t="t"/>
            <a:pathLst>
              <a:path extrusionOk="0" h="107295" w="43510">
                <a:moveTo>
                  <a:pt x="21755" y="0"/>
                </a:moveTo>
                <a:cubicBezTo>
                  <a:pt x="16187" y="0"/>
                  <a:pt x="10620" y="1227"/>
                  <a:pt x="6372" y="3679"/>
                </a:cubicBezTo>
                <a:cubicBezTo>
                  <a:pt x="2124" y="6132"/>
                  <a:pt x="0" y="9345"/>
                  <a:pt x="0" y="12560"/>
                </a:cubicBezTo>
                <a:lnTo>
                  <a:pt x="0" y="95452"/>
                </a:lnTo>
                <a:lnTo>
                  <a:pt x="59" y="95452"/>
                </a:lnTo>
                <a:cubicBezTo>
                  <a:pt x="353" y="98424"/>
                  <a:pt x="2440" y="101345"/>
                  <a:pt x="6372" y="103616"/>
                </a:cubicBezTo>
                <a:cubicBezTo>
                  <a:pt x="10620" y="106068"/>
                  <a:pt x="16187" y="107294"/>
                  <a:pt x="21755" y="107294"/>
                </a:cubicBezTo>
                <a:cubicBezTo>
                  <a:pt x="27322" y="107294"/>
                  <a:pt x="32890" y="106068"/>
                  <a:pt x="37138" y="103616"/>
                </a:cubicBezTo>
                <a:cubicBezTo>
                  <a:pt x="41068" y="101346"/>
                  <a:pt x="43157" y="98424"/>
                  <a:pt x="43449" y="95452"/>
                </a:cubicBezTo>
                <a:lnTo>
                  <a:pt x="43509" y="95452"/>
                </a:lnTo>
                <a:lnTo>
                  <a:pt x="43509" y="12561"/>
                </a:lnTo>
                <a:cubicBezTo>
                  <a:pt x="43509" y="9347"/>
                  <a:pt x="41385" y="6132"/>
                  <a:pt x="37138" y="3679"/>
                </a:cubicBezTo>
                <a:cubicBezTo>
                  <a:pt x="32890" y="1227"/>
                  <a:pt x="27322" y="0"/>
                  <a:pt x="21755" y="0"/>
                </a:cubicBezTo>
                <a:close/>
              </a:path>
            </a:pathLst>
          </a:custGeom>
          <a:solidFill>
            <a:srgbClr val="32186B">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0"/>
          <p:cNvSpPr/>
          <p:nvPr/>
        </p:nvSpPr>
        <p:spPr>
          <a:xfrm>
            <a:off x="13087220" y="6678086"/>
            <a:ext cx="371467" cy="196069"/>
          </a:xfrm>
          <a:custGeom>
            <a:rect b="b" l="l" r="r" t="t"/>
            <a:pathLst>
              <a:path extrusionOk="0" h="25121" w="43510">
                <a:moveTo>
                  <a:pt x="21755" y="0"/>
                </a:moveTo>
                <a:cubicBezTo>
                  <a:pt x="15985" y="0"/>
                  <a:pt x="10452" y="1324"/>
                  <a:pt x="6372" y="3679"/>
                </a:cubicBezTo>
                <a:cubicBezTo>
                  <a:pt x="2292" y="6034"/>
                  <a:pt x="0" y="9229"/>
                  <a:pt x="0" y="12560"/>
                </a:cubicBezTo>
                <a:cubicBezTo>
                  <a:pt x="0" y="15891"/>
                  <a:pt x="2292" y="19086"/>
                  <a:pt x="6372" y="21441"/>
                </a:cubicBezTo>
                <a:cubicBezTo>
                  <a:pt x="10452" y="23798"/>
                  <a:pt x="15985" y="25120"/>
                  <a:pt x="21755" y="25120"/>
                </a:cubicBezTo>
                <a:cubicBezTo>
                  <a:pt x="27524" y="25120"/>
                  <a:pt x="33057" y="23798"/>
                  <a:pt x="37138" y="21441"/>
                </a:cubicBezTo>
                <a:cubicBezTo>
                  <a:pt x="41217" y="19086"/>
                  <a:pt x="43509" y="15891"/>
                  <a:pt x="43509" y="12560"/>
                </a:cubicBezTo>
                <a:cubicBezTo>
                  <a:pt x="43509" y="9229"/>
                  <a:pt x="41217" y="6034"/>
                  <a:pt x="37138" y="3679"/>
                </a:cubicBezTo>
                <a:cubicBezTo>
                  <a:pt x="33057" y="1324"/>
                  <a:pt x="27524" y="0"/>
                  <a:pt x="21755" y="0"/>
                </a:cubicBezTo>
                <a:close/>
              </a:path>
            </a:pathLst>
          </a:custGeom>
          <a:solidFill>
            <a:srgbClr val="32186B">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0"/>
          <p:cNvSpPr/>
          <p:nvPr/>
        </p:nvSpPr>
        <p:spPr>
          <a:xfrm>
            <a:off x="13069076" y="7576103"/>
            <a:ext cx="407742" cy="196077"/>
          </a:xfrm>
          <a:custGeom>
            <a:rect b="b" l="l" r="r" t="t"/>
            <a:pathLst>
              <a:path extrusionOk="0" h="25122" w="47759">
                <a:moveTo>
                  <a:pt x="23880" y="1"/>
                </a:moveTo>
                <a:cubicBezTo>
                  <a:pt x="18312" y="1"/>
                  <a:pt x="12745" y="1227"/>
                  <a:pt x="8497" y="3679"/>
                </a:cubicBezTo>
                <a:cubicBezTo>
                  <a:pt x="1" y="8584"/>
                  <a:pt x="1" y="16537"/>
                  <a:pt x="8497" y="21443"/>
                </a:cubicBezTo>
                <a:cubicBezTo>
                  <a:pt x="12744" y="23896"/>
                  <a:pt x="18311" y="25122"/>
                  <a:pt x="23879" y="25122"/>
                </a:cubicBezTo>
                <a:cubicBezTo>
                  <a:pt x="29447" y="25122"/>
                  <a:pt x="35015" y="23895"/>
                  <a:pt x="39263" y="21443"/>
                </a:cubicBezTo>
                <a:cubicBezTo>
                  <a:pt x="47759" y="16537"/>
                  <a:pt x="47757" y="8584"/>
                  <a:pt x="39263" y="3679"/>
                </a:cubicBezTo>
                <a:cubicBezTo>
                  <a:pt x="35015" y="1227"/>
                  <a:pt x="29447" y="1"/>
                  <a:pt x="23880"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0"/>
          <p:cNvSpPr/>
          <p:nvPr/>
        </p:nvSpPr>
        <p:spPr>
          <a:xfrm>
            <a:off x="13069076" y="7576188"/>
            <a:ext cx="200759" cy="195913"/>
          </a:xfrm>
          <a:custGeom>
            <a:rect b="b" l="l" r="r" t="t"/>
            <a:pathLst>
              <a:path extrusionOk="0" h="25101" w="23515">
                <a:moveTo>
                  <a:pt x="23515" y="1"/>
                </a:moveTo>
                <a:cubicBezTo>
                  <a:pt x="18070" y="52"/>
                  <a:pt x="12652" y="1271"/>
                  <a:pt x="8497" y="3668"/>
                </a:cubicBezTo>
                <a:cubicBezTo>
                  <a:pt x="1" y="8573"/>
                  <a:pt x="1" y="16526"/>
                  <a:pt x="8497" y="21432"/>
                </a:cubicBezTo>
                <a:cubicBezTo>
                  <a:pt x="12652" y="23831"/>
                  <a:pt x="18070" y="25048"/>
                  <a:pt x="23515" y="25101"/>
                </a:cubicBezTo>
                <a:lnTo>
                  <a:pt x="23515"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0"/>
          <p:cNvSpPr/>
          <p:nvPr/>
        </p:nvSpPr>
        <p:spPr>
          <a:xfrm>
            <a:off x="13087220" y="7556038"/>
            <a:ext cx="371467" cy="196069"/>
          </a:xfrm>
          <a:custGeom>
            <a:rect b="b" l="l" r="r" t="t"/>
            <a:pathLst>
              <a:path extrusionOk="0" h="25121" w="43510">
                <a:moveTo>
                  <a:pt x="21755" y="1"/>
                </a:moveTo>
                <a:cubicBezTo>
                  <a:pt x="15985" y="1"/>
                  <a:pt x="10452" y="1324"/>
                  <a:pt x="6372" y="3679"/>
                </a:cubicBezTo>
                <a:cubicBezTo>
                  <a:pt x="2292" y="6035"/>
                  <a:pt x="0" y="9230"/>
                  <a:pt x="0" y="12561"/>
                </a:cubicBezTo>
                <a:cubicBezTo>
                  <a:pt x="0" y="15892"/>
                  <a:pt x="2292" y="19086"/>
                  <a:pt x="6372" y="21443"/>
                </a:cubicBezTo>
                <a:cubicBezTo>
                  <a:pt x="10452" y="23798"/>
                  <a:pt x="15985" y="25121"/>
                  <a:pt x="21755" y="25121"/>
                </a:cubicBezTo>
                <a:cubicBezTo>
                  <a:pt x="27524" y="25121"/>
                  <a:pt x="33057" y="23798"/>
                  <a:pt x="37138" y="21443"/>
                </a:cubicBezTo>
                <a:cubicBezTo>
                  <a:pt x="41217" y="19086"/>
                  <a:pt x="43509" y="15892"/>
                  <a:pt x="43509" y="12561"/>
                </a:cubicBezTo>
                <a:cubicBezTo>
                  <a:pt x="43509" y="9230"/>
                  <a:pt x="41217" y="6035"/>
                  <a:pt x="37138" y="3679"/>
                </a:cubicBezTo>
                <a:cubicBezTo>
                  <a:pt x="33057" y="1324"/>
                  <a:pt x="27524" y="1"/>
                  <a:pt x="21755"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0"/>
          <p:cNvSpPr/>
          <p:nvPr/>
        </p:nvSpPr>
        <p:spPr>
          <a:xfrm>
            <a:off x="13211049" y="7390343"/>
            <a:ext cx="124511" cy="296426"/>
          </a:xfrm>
          <a:custGeom>
            <a:rect b="b" l="l" r="r" t="t"/>
            <a:pathLst>
              <a:path extrusionOk="0" h="37979" w="14584">
                <a:moveTo>
                  <a:pt x="7252" y="1"/>
                </a:moveTo>
                <a:cubicBezTo>
                  <a:pt x="5396" y="1"/>
                  <a:pt x="3540" y="410"/>
                  <a:pt x="2124" y="1227"/>
                </a:cubicBezTo>
                <a:cubicBezTo>
                  <a:pt x="708" y="2045"/>
                  <a:pt x="1" y="3117"/>
                  <a:pt x="1" y="4188"/>
                </a:cubicBezTo>
                <a:lnTo>
                  <a:pt x="1" y="33793"/>
                </a:lnTo>
                <a:cubicBezTo>
                  <a:pt x="1" y="34864"/>
                  <a:pt x="708" y="35935"/>
                  <a:pt x="2125" y="36753"/>
                </a:cubicBezTo>
                <a:cubicBezTo>
                  <a:pt x="3541" y="37570"/>
                  <a:pt x="5397" y="37979"/>
                  <a:pt x="7252" y="37979"/>
                </a:cubicBezTo>
                <a:cubicBezTo>
                  <a:pt x="9108" y="37979"/>
                  <a:pt x="10964" y="37570"/>
                  <a:pt x="12380" y="36753"/>
                </a:cubicBezTo>
                <a:cubicBezTo>
                  <a:pt x="13908" y="35871"/>
                  <a:pt x="14583" y="34694"/>
                  <a:pt x="14461" y="33538"/>
                </a:cubicBezTo>
                <a:lnTo>
                  <a:pt x="14461" y="4442"/>
                </a:lnTo>
                <a:cubicBezTo>
                  <a:pt x="14582" y="3286"/>
                  <a:pt x="13908" y="2109"/>
                  <a:pt x="12379" y="1227"/>
                </a:cubicBezTo>
                <a:cubicBezTo>
                  <a:pt x="10963" y="410"/>
                  <a:pt x="9107" y="1"/>
                  <a:pt x="7252"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0"/>
          <p:cNvSpPr/>
          <p:nvPr/>
        </p:nvSpPr>
        <p:spPr>
          <a:xfrm>
            <a:off x="13211049" y="7395783"/>
            <a:ext cx="117596" cy="290986"/>
          </a:xfrm>
          <a:custGeom>
            <a:rect b="b" l="l" r="r" t="t"/>
            <a:pathLst>
              <a:path extrusionOk="0" h="37282" w="13774">
                <a:moveTo>
                  <a:pt x="3248" y="1"/>
                </a:moveTo>
                <a:cubicBezTo>
                  <a:pt x="2860" y="147"/>
                  <a:pt x="2484" y="324"/>
                  <a:pt x="2124" y="530"/>
                </a:cubicBezTo>
                <a:cubicBezTo>
                  <a:pt x="708" y="1348"/>
                  <a:pt x="1" y="2420"/>
                  <a:pt x="1" y="3491"/>
                </a:cubicBezTo>
                <a:lnTo>
                  <a:pt x="1" y="33096"/>
                </a:lnTo>
                <a:cubicBezTo>
                  <a:pt x="1" y="34167"/>
                  <a:pt x="708" y="35239"/>
                  <a:pt x="2125" y="36056"/>
                </a:cubicBezTo>
                <a:cubicBezTo>
                  <a:pt x="3541" y="36873"/>
                  <a:pt x="5397" y="37282"/>
                  <a:pt x="7252" y="37282"/>
                </a:cubicBezTo>
                <a:cubicBezTo>
                  <a:pt x="9108" y="37282"/>
                  <a:pt x="10964" y="36873"/>
                  <a:pt x="12380" y="36056"/>
                </a:cubicBezTo>
                <a:cubicBezTo>
                  <a:pt x="12493" y="35991"/>
                  <a:pt x="12591" y="35921"/>
                  <a:pt x="12695" y="35852"/>
                </a:cubicBezTo>
                <a:cubicBezTo>
                  <a:pt x="13368" y="35300"/>
                  <a:pt x="13774" y="34912"/>
                  <a:pt x="13774" y="34911"/>
                </a:cubicBezTo>
                <a:lnTo>
                  <a:pt x="13774" y="34911"/>
                </a:lnTo>
                <a:cubicBezTo>
                  <a:pt x="12815" y="35583"/>
                  <a:pt x="11026" y="35935"/>
                  <a:pt x="9211" y="35935"/>
                </a:cubicBezTo>
                <a:cubicBezTo>
                  <a:pt x="6877" y="35935"/>
                  <a:pt x="4500" y="35354"/>
                  <a:pt x="3790" y="34123"/>
                </a:cubicBezTo>
                <a:cubicBezTo>
                  <a:pt x="2932" y="32638"/>
                  <a:pt x="3248" y="27140"/>
                  <a:pt x="3248" y="21254"/>
                </a:cubicBezTo>
                <a:lnTo>
                  <a:pt x="3248" y="1"/>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0"/>
          <p:cNvSpPr/>
          <p:nvPr/>
        </p:nvSpPr>
        <p:spPr>
          <a:xfrm>
            <a:off x="13211049" y="7390343"/>
            <a:ext cx="124494" cy="125005"/>
          </a:xfrm>
          <a:custGeom>
            <a:rect b="b" l="l" r="r" t="t"/>
            <a:pathLst>
              <a:path extrusionOk="0" h="16016" w="14582">
                <a:moveTo>
                  <a:pt x="7252" y="1"/>
                </a:moveTo>
                <a:cubicBezTo>
                  <a:pt x="5397" y="1"/>
                  <a:pt x="3541" y="410"/>
                  <a:pt x="2125" y="1227"/>
                </a:cubicBezTo>
                <a:cubicBezTo>
                  <a:pt x="708" y="2045"/>
                  <a:pt x="1" y="3117"/>
                  <a:pt x="1" y="4188"/>
                </a:cubicBezTo>
                <a:lnTo>
                  <a:pt x="1" y="15298"/>
                </a:lnTo>
                <a:cubicBezTo>
                  <a:pt x="2344" y="15776"/>
                  <a:pt x="4798" y="16015"/>
                  <a:pt x="7252" y="16015"/>
                </a:cubicBezTo>
                <a:cubicBezTo>
                  <a:pt x="9691" y="16015"/>
                  <a:pt x="12130" y="15779"/>
                  <a:pt x="14461" y="15307"/>
                </a:cubicBezTo>
                <a:lnTo>
                  <a:pt x="14461" y="4442"/>
                </a:lnTo>
                <a:cubicBezTo>
                  <a:pt x="14582" y="3286"/>
                  <a:pt x="13908" y="2109"/>
                  <a:pt x="12380" y="1227"/>
                </a:cubicBezTo>
                <a:cubicBezTo>
                  <a:pt x="10964" y="410"/>
                  <a:pt x="9108" y="1"/>
                  <a:pt x="7252"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0"/>
          <p:cNvSpPr/>
          <p:nvPr/>
        </p:nvSpPr>
        <p:spPr>
          <a:xfrm>
            <a:off x="13211049" y="7395783"/>
            <a:ext cx="27730" cy="117840"/>
          </a:xfrm>
          <a:custGeom>
            <a:rect b="b" l="l" r="r" t="t"/>
            <a:pathLst>
              <a:path extrusionOk="0" h="15098" w="3248">
                <a:moveTo>
                  <a:pt x="3248" y="1"/>
                </a:moveTo>
                <a:lnTo>
                  <a:pt x="3248" y="1"/>
                </a:lnTo>
                <a:cubicBezTo>
                  <a:pt x="2860" y="147"/>
                  <a:pt x="2484" y="324"/>
                  <a:pt x="2124" y="530"/>
                </a:cubicBezTo>
                <a:cubicBezTo>
                  <a:pt x="708" y="1348"/>
                  <a:pt x="1" y="2420"/>
                  <a:pt x="1" y="3491"/>
                </a:cubicBezTo>
                <a:lnTo>
                  <a:pt x="1" y="14602"/>
                </a:lnTo>
                <a:cubicBezTo>
                  <a:pt x="1063" y="14818"/>
                  <a:pt x="2149" y="14980"/>
                  <a:pt x="3247" y="15098"/>
                </a:cubicBezTo>
                <a:lnTo>
                  <a:pt x="3248" y="1"/>
                </a:lnTo>
                <a:close/>
              </a:path>
            </a:pathLst>
          </a:custGeom>
          <a:solidFill>
            <a:srgbClr val="76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0"/>
          <p:cNvSpPr/>
          <p:nvPr/>
        </p:nvSpPr>
        <p:spPr>
          <a:xfrm>
            <a:off x="13211049" y="7288161"/>
            <a:ext cx="27730" cy="225471"/>
          </a:xfrm>
          <a:custGeom>
            <a:rect b="b" l="l" r="r" t="t"/>
            <a:pathLst>
              <a:path extrusionOk="0" h="28888" w="3248">
                <a:moveTo>
                  <a:pt x="3248" y="1"/>
                </a:moveTo>
                <a:lnTo>
                  <a:pt x="3248" y="1"/>
                </a:lnTo>
                <a:cubicBezTo>
                  <a:pt x="2860" y="148"/>
                  <a:pt x="2484" y="326"/>
                  <a:pt x="2124" y="532"/>
                </a:cubicBezTo>
                <a:cubicBezTo>
                  <a:pt x="708" y="1349"/>
                  <a:pt x="1" y="2420"/>
                  <a:pt x="1" y="3492"/>
                </a:cubicBezTo>
                <a:lnTo>
                  <a:pt x="1" y="28391"/>
                </a:lnTo>
                <a:cubicBezTo>
                  <a:pt x="1063" y="28608"/>
                  <a:pt x="2149" y="28769"/>
                  <a:pt x="3247" y="28888"/>
                </a:cubicBezTo>
                <a:lnTo>
                  <a:pt x="3248" y="1"/>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0"/>
          <p:cNvSpPr/>
          <p:nvPr/>
        </p:nvSpPr>
        <p:spPr>
          <a:xfrm>
            <a:off x="13211049" y="7251722"/>
            <a:ext cx="124511" cy="204007"/>
          </a:xfrm>
          <a:custGeom>
            <a:rect b="b" l="l" r="r" t="t"/>
            <a:pathLst>
              <a:path extrusionOk="0" h="26138" w="14584">
                <a:moveTo>
                  <a:pt x="7252" y="1"/>
                </a:moveTo>
                <a:cubicBezTo>
                  <a:pt x="5396" y="1"/>
                  <a:pt x="3540" y="410"/>
                  <a:pt x="2124" y="1227"/>
                </a:cubicBezTo>
                <a:cubicBezTo>
                  <a:pt x="708" y="2045"/>
                  <a:pt x="1" y="3117"/>
                  <a:pt x="1" y="4188"/>
                </a:cubicBezTo>
                <a:lnTo>
                  <a:pt x="1" y="21950"/>
                </a:lnTo>
                <a:cubicBezTo>
                  <a:pt x="1" y="23022"/>
                  <a:pt x="708" y="24093"/>
                  <a:pt x="2125" y="24912"/>
                </a:cubicBezTo>
                <a:cubicBezTo>
                  <a:pt x="3541" y="25729"/>
                  <a:pt x="5397" y="26138"/>
                  <a:pt x="7252" y="26138"/>
                </a:cubicBezTo>
                <a:cubicBezTo>
                  <a:pt x="9108" y="26138"/>
                  <a:pt x="10964" y="25729"/>
                  <a:pt x="12380" y="24912"/>
                </a:cubicBezTo>
                <a:cubicBezTo>
                  <a:pt x="13908" y="24028"/>
                  <a:pt x="14583" y="22851"/>
                  <a:pt x="14461" y="21697"/>
                </a:cubicBezTo>
                <a:lnTo>
                  <a:pt x="14461" y="4442"/>
                </a:lnTo>
                <a:cubicBezTo>
                  <a:pt x="14582" y="3287"/>
                  <a:pt x="13908" y="2110"/>
                  <a:pt x="12379" y="1227"/>
                </a:cubicBezTo>
                <a:cubicBezTo>
                  <a:pt x="10963" y="410"/>
                  <a:pt x="9107" y="1"/>
                  <a:pt x="7252"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0"/>
          <p:cNvSpPr/>
          <p:nvPr/>
        </p:nvSpPr>
        <p:spPr>
          <a:xfrm>
            <a:off x="13211049" y="7288161"/>
            <a:ext cx="27730" cy="162133"/>
          </a:xfrm>
          <a:custGeom>
            <a:rect b="b" l="l" r="r" t="t"/>
            <a:pathLst>
              <a:path extrusionOk="0" h="20773" w="3248">
                <a:moveTo>
                  <a:pt x="3248" y="1"/>
                </a:moveTo>
                <a:cubicBezTo>
                  <a:pt x="2860" y="148"/>
                  <a:pt x="2484" y="326"/>
                  <a:pt x="2124" y="532"/>
                </a:cubicBezTo>
                <a:cubicBezTo>
                  <a:pt x="708" y="1349"/>
                  <a:pt x="1" y="2420"/>
                  <a:pt x="1" y="3492"/>
                </a:cubicBezTo>
                <a:lnTo>
                  <a:pt x="1" y="17281"/>
                </a:lnTo>
                <a:cubicBezTo>
                  <a:pt x="1" y="18353"/>
                  <a:pt x="708" y="19424"/>
                  <a:pt x="2124" y="20241"/>
                </a:cubicBezTo>
                <a:cubicBezTo>
                  <a:pt x="2484" y="20447"/>
                  <a:pt x="2860" y="20625"/>
                  <a:pt x="3248" y="20772"/>
                </a:cubicBezTo>
                <a:lnTo>
                  <a:pt x="3248" y="1"/>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0"/>
          <p:cNvSpPr/>
          <p:nvPr/>
        </p:nvSpPr>
        <p:spPr>
          <a:xfrm>
            <a:off x="13103041" y="7202711"/>
            <a:ext cx="339793" cy="163390"/>
          </a:xfrm>
          <a:custGeom>
            <a:rect b="b" l="l" r="r" t="t"/>
            <a:pathLst>
              <a:path extrusionOk="0" h="20934" w="39800">
                <a:moveTo>
                  <a:pt x="19901" y="1"/>
                </a:moveTo>
                <a:cubicBezTo>
                  <a:pt x="15262" y="1"/>
                  <a:pt x="10623" y="1023"/>
                  <a:pt x="7083" y="3066"/>
                </a:cubicBezTo>
                <a:cubicBezTo>
                  <a:pt x="3" y="7154"/>
                  <a:pt x="0" y="13781"/>
                  <a:pt x="7076" y="17869"/>
                </a:cubicBezTo>
                <a:cubicBezTo>
                  <a:pt x="10613" y="19912"/>
                  <a:pt x="15252" y="20934"/>
                  <a:pt x="19891" y="20934"/>
                </a:cubicBezTo>
                <a:cubicBezTo>
                  <a:pt x="24531" y="20934"/>
                  <a:pt x="29171" y="19912"/>
                  <a:pt x="32713" y="17869"/>
                </a:cubicBezTo>
                <a:cubicBezTo>
                  <a:pt x="39796" y="13782"/>
                  <a:pt x="39799" y="7154"/>
                  <a:pt x="32720" y="3066"/>
                </a:cubicBezTo>
                <a:cubicBezTo>
                  <a:pt x="29180" y="1023"/>
                  <a:pt x="24540" y="1"/>
                  <a:pt x="19901" y="1"/>
                </a:cubicBezTo>
                <a:close/>
              </a:path>
            </a:pathLst>
          </a:custGeom>
          <a:solidFill>
            <a:srgbClr val="429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0"/>
          <p:cNvSpPr/>
          <p:nvPr/>
        </p:nvSpPr>
        <p:spPr>
          <a:xfrm>
            <a:off x="13103041" y="7190341"/>
            <a:ext cx="339793" cy="163390"/>
          </a:xfrm>
          <a:custGeom>
            <a:rect b="b" l="l" r="r" t="t"/>
            <a:pathLst>
              <a:path extrusionOk="0" h="20934" w="39800">
                <a:moveTo>
                  <a:pt x="19902" y="1"/>
                </a:moveTo>
                <a:cubicBezTo>
                  <a:pt x="15262" y="1"/>
                  <a:pt x="10623" y="1023"/>
                  <a:pt x="7083" y="3067"/>
                </a:cubicBezTo>
                <a:cubicBezTo>
                  <a:pt x="3" y="7153"/>
                  <a:pt x="0" y="13781"/>
                  <a:pt x="7076" y="17868"/>
                </a:cubicBezTo>
                <a:cubicBezTo>
                  <a:pt x="10613" y="19912"/>
                  <a:pt x="15252" y="20934"/>
                  <a:pt x="19891" y="20934"/>
                </a:cubicBezTo>
                <a:cubicBezTo>
                  <a:pt x="24531" y="20934"/>
                  <a:pt x="29171" y="19912"/>
                  <a:pt x="32713" y="17868"/>
                </a:cubicBezTo>
                <a:cubicBezTo>
                  <a:pt x="39796" y="13781"/>
                  <a:pt x="39799" y="7153"/>
                  <a:pt x="32720" y="3067"/>
                </a:cubicBezTo>
                <a:cubicBezTo>
                  <a:pt x="29181" y="1023"/>
                  <a:pt x="24541" y="1"/>
                  <a:pt x="19902"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0"/>
          <p:cNvSpPr/>
          <p:nvPr/>
        </p:nvSpPr>
        <p:spPr>
          <a:xfrm>
            <a:off x="13118145" y="6701047"/>
            <a:ext cx="309570" cy="641992"/>
          </a:xfrm>
          <a:custGeom>
            <a:rect b="b" l="l" r="r" t="t"/>
            <a:pathLst>
              <a:path extrusionOk="0" h="82254" w="36260">
                <a:moveTo>
                  <a:pt x="18133" y="1"/>
                </a:moveTo>
                <a:cubicBezTo>
                  <a:pt x="13493" y="1"/>
                  <a:pt x="8854" y="940"/>
                  <a:pt x="5314" y="2817"/>
                </a:cubicBezTo>
                <a:cubicBezTo>
                  <a:pt x="1773" y="4696"/>
                  <a:pt x="3" y="7158"/>
                  <a:pt x="2" y="9618"/>
                </a:cubicBezTo>
                <a:lnTo>
                  <a:pt x="2" y="71787"/>
                </a:lnTo>
                <a:cubicBezTo>
                  <a:pt x="0" y="74466"/>
                  <a:pt x="1768" y="77145"/>
                  <a:pt x="5307" y="79189"/>
                </a:cubicBezTo>
                <a:cubicBezTo>
                  <a:pt x="8844" y="81232"/>
                  <a:pt x="13483" y="82254"/>
                  <a:pt x="18123" y="82254"/>
                </a:cubicBezTo>
                <a:cubicBezTo>
                  <a:pt x="22762" y="82254"/>
                  <a:pt x="27403" y="81232"/>
                  <a:pt x="30944" y="79189"/>
                </a:cubicBezTo>
                <a:cubicBezTo>
                  <a:pt x="34486" y="77145"/>
                  <a:pt x="36257" y="74466"/>
                  <a:pt x="36259" y="71787"/>
                </a:cubicBezTo>
                <a:lnTo>
                  <a:pt x="36259" y="9619"/>
                </a:lnTo>
                <a:cubicBezTo>
                  <a:pt x="36260" y="7156"/>
                  <a:pt x="34492" y="4696"/>
                  <a:pt x="30951" y="2817"/>
                </a:cubicBezTo>
                <a:cubicBezTo>
                  <a:pt x="27412" y="940"/>
                  <a:pt x="22772" y="1"/>
                  <a:pt x="1813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0"/>
          <p:cNvSpPr/>
          <p:nvPr/>
        </p:nvSpPr>
        <p:spPr>
          <a:xfrm>
            <a:off x="13118154" y="6701047"/>
            <a:ext cx="309561" cy="173107"/>
          </a:xfrm>
          <a:custGeom>
            <a:rect b="b" l="l" r="r" t="t"/>
            <a:pathLst>
              <a:path extrusionOk="0" h="22179" w="36259">
                <a:moveTo>
                  <a:pt x="18132" y="1"/>
                </a:moveTo>
                <a:cubicBezTo>
                  <a:pt x="13492" y="1"/>
                  <a:pt x="8853" y="940"/>
                  <a:pt x="5313" y="2817"/>
                </a:cubicBezTo>
                <a:cubicBezTo>
                  <a:pt x="1772" y="4696"/>
                  <a:pt x="2" y="7158"/>
                  <a:pt x="1" y="9618"/>
                </a:cubicBezTo>
                <a:lnTo>
                  <a:pt x="1" y="16561"/>
                </a:lnTo>
                <a:cubicBezTo>
                  <a:pt x="790" y="17246"/>
                  <a:pt x="1703" y="17896"/>
                  <a:pt x="2749" y="18499"/>
                </a:cubicBezTo>
                <a:cubicBezTo>
                  <a:pt x="6997" y="20952"/>
                  <a:pt x="12564" y="22179"/>
                  <a:pt x="18132" y="22179"/>
                </a:cubicBezTo>
                <a:cubicBezTo>
                  <a:pt x="23699" y="22179"/>
                  <a:pt x="29267" y="20952"/>
                  <a:pt x="33515" y="18499"/>
                </a:cubicBezTo>
                <a:cubicBezTo>
                  <a:pt x="34559" y="17897"/>
                  <a:pt x="35471" y="17247"/>
                  <a:pt x="36258" y="16564"/>
                </a:cubicBezTo>
                <a:lnTo>
                  <a:pt x="36258" y="9619"/>
                </a:lnTo>
                <a:cubicBezTo>
                  <a:pt x="36259" y="7156"/>
                  <a:pt x="34491" y="4696"/>
                  <a:pt x="30950" y="2817"/>
                </a:cubicBezTo>
                <a:cubicBezTo>
                  <a:pt x="27411" y="940"/>
                  <a:pt x="22771" y="1"/>
                  <a:pt x="18132" y="1"/>
                </a:cubicBez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0"/>
          <p:cNvSpPr/>
          <p:nvPr/>
        </p:nvSpPr>
        <p:spPr>
          <a:xfrm>
            <a:off x="13118145" y="6743799"/>
            <a:ext cx="240826" cy="599221"/>
          </a:xfrm>
          <a:custGeom>
            <a:rect b="b" l="l" r="r" t="t"/>
            <a:pathLst>
              <a:path extrusionOk="0" h="76774" w="28208">
                <a:moveTo>
                  <a:pt x="1787" y="1"/>
                </a:moveTo>
                <a:cubicBezTo>
                  <a:pt x="610" y="1307"/>
                  <a:pt x="3" y="2722"/>
                  <a:pt x="2" y="4140"/>
                </a:cubicBezTo>
                <a:lnTo>
                  <a:pt x="2" y="66309"/>
                </a:lnTo>
                <a:cubicBezTo>
                  <a:pt x="0" y="68988"/>
                  <a:pt x="1768" y="71667"/>
                  <a:pt x="5307" y="73711"/>
                </a:cubicBezTo>
                <a:cubicBezTo>
                  <a:pt x="8843" y="75753"/>
                  <a:pt x="13478" y="76774"/>
                  <a:pt x="18115" y="76774"/>
                </a:cubicBezTo>
                <a:cubicBezTo>
                  <a:pt x="21639" y="76774"/>
                  <a:pt x="25163" y="76184"/>
                  <a:pt x="28207" y="75006"/>
                </a:cubicBezTo>
                <a:lnTo>
                  <a:pt x="28207" y="75006"/>
                </a:lnTo>
                <a:cubicBezTo>
                  <a:pt x="26355" y="75441"/>
                  <a:pt x="24609" y="75638"/>
                  <a:pt x="22977" y="75638"/>
                </a:cubicBezTo>
                <a:cubicBezTo>
                  <a:pt x="13385" y="75638"/>
                  <a:pt x="7733" y="68847"/>
                  <a:pt x="7733" y="63916"/>
                </a:cubicBezTo>
                <a:lnTo>
                  <a:pt x="7733" y="7695"/>
                </a:lnTo>
                <a:lnTo>
                  <a:pt x="1787" y="1"/>
                </a:lnTo>
                <a:close/>
              </a:path>
            </a:pathLst>
          </a:custGeom>
          <a:solidFill>
            <a:srgbClr val="F1B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0"/>
          <p:cNvSpPr/>
          <p:nvPr/>
        </p:nvSpPr>
        <p:spPr>
          <a:xfrm>
            <a:off x="13103041" y="6701047"/>
            <a:ext cx="339793" cy="150137"/>
          </a:xfrm>
          <a:custGeom>
            <a:rect b="b" l="l" r="r" t="t"/>
            <a:pathLst>
              <a:path extrusionOk="0" h="19236" w="39800">
                <a:moveTo>
                  <a:pt x="19902" y="1"/>
                </a:moveTo>
                <a:cubicBezTo>
                  <a:pt x="15262" y="1"/>
                  <a:pt x="10623" y="940"/>
                  <a:pt x="7083" y="2817"/>
                </a:cubicBezTo>
                <a:cubicBezTo>
                  <a:pt x="3" y="6574"/>
                  <a:pt x="0" y="12663"/>
                  <a:pt x="7076" y="16419"/>
                </a:cubicBezTo>
                <a:cubicBezTo>
                  <a:pt x="10613" y="18297"/>
                  <a:pt x="15252" y="19235"/>
                  <a:pt x="19891" y="19235"/>
                </a:cubicBezTo>
                <a:cubicBezTo>
                  <a:pt x="24531" y="19235"/>
                  <a:pt x="29171" y="18297"/>
                  <a:pt x="32713" y="16419"/>
                </a:cubicBezTo>
                <a:cubicBezTo>
                  <a:pt x="39796" y="12663"/>
                  <a:pt x="39799" y="6574"/>
                  <a:pt x="32720" y="2817"/>
                </a:cubicBezTo>
                <a:cubicBezTo>
                  <a:pt x="29181" y="940"/>
                  <a:pt x="24541" y="1"/>
                  <a:pt x="1990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0"/>
          <p:cNvSpPr/>
          <p:nvPr/>
        </p:nvSpPr>
        <p:spPr>
          <a:xfrm>
            <a:off x="13180090" y="6634678"/>
            <a:ext cx="185742" cy="190458"/>
          </a:xfrm>
          <a:custGeom>
            <a:rect b="b" l="l" r="r" t="t"/>
            <a:pathLst>
              <a:path extrusionOk="0" h="24402" w="21756">
                <a:moveTo>
                  <a:pt x="10877" y="1"/>
                </a:moveTo>
                <a:cubicBezTo>
                  <a:pt x="8093" y="1"/>
                  <a:pt x="5310" y="614"/>
                  <a:pt x="3186" y="1841"/>
                </a:cubicBezTo>
                <a:cubicBezTo>
                  <a:pt x="1063" y="3066"/>
                  <a:pt x="0" y="4674"/>
                  <a:pt x="0" y="6280"/>
                </a:cubicBezTo>
                <a:lnTo>
                  <a:pt x="0" y="18122"/>
                </a:lnTo>
                <a:cubicBezTo>
                  <a:pt x="0" y="19729"/>
                  <a:pt x="1062" y="21337"/>
                  <a:pt x="3186" y="22563"/>
                </a:cubicBezTo>
                <a:cubicBezTo>
                  <a:pt x="5310" y="23789"/>
                  <a:pt x="8093" y="24401"/>
                  <a:pt x="10877" y="24401"/>
                </a:cubicBezTo>
                <a:cubicBezTo>
                  <a:pt x="13661" y="24401"/>
                  <a:pt x="16445" y="23789"/>
                  <a:pt x="18569" y="22563"/>
                </a:cubicBezTo>
                <a:cubicBezTo>
                  <a:pt x="20692" y="21337"/>
                  <a:pt x="21755" y="19729"/>
                  <a:pt x="21755" y="18122"/>
                </a:cubicBezTo>
                <a:lnTo>
                  <a:pt x="21755" y="6280"/>
                </a:lnTo>
                <a:cubicBezTo>
                  <a:pt x="21755" y="4674"/>
                  <a:pt x="20692" y="3066"/>
                  <a:pt x="18569" y="1841"/>
                </a:cubicBezTo>
                <a:cubicBezTo>
                  <a:pt x="16445" y="614"/>
                  <a:pt x="13661" y="1"/>
                  <a:pt x="10877"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0"/>
          <p:cNvSpPr/>
          <p:nvPr/>
        </p:nvSpPr>
        <p:spPr>
          <a:xfrm>
            <a:off x="13180090" y="6656390"/>
            <a:ext cx="171484" cy="168752"/>
          </a:xfrm>
          <a:custGeom>
            <a:rect b="b" l="l" r="r" t="t"/>
            <a:pathLst>
              <a:path extrusionOk="0" h="21621" w="20086">
                <a:moveTo>
                  <a:pt x="1846" y="1"/>
                </a:moveTo>
                <a:cubicBezTo>
                  <a:pt x="619" y="1056"/>
                  <a:pt x="0" y="2277"/>
                  <a:pt x="0" y="3499"/>
                </a:cubicBezTo>
                <a:lnTo>
                  <a:pt x="0" y="15340"/>
                </a:lnTo>
                <a:cubicBezTo>
                  <a:pt x="0" y="16947"/>
                  <a:pt x="1062" y="18555"/>
                  <a:pt x="3186" y="19781"/>
                </a:cubicBezTo>
                <a:cubicBezTo>
                  <a:pt x="5310" y="21007"/>
                  <a:pt x="8093" y="21620"/>
                  <a:pt x="10877" y="21620"/>
                </a:cubicBezTo>
                <a:cubicBezTo>
                  <a:pt x="13661" y="21620"/>
                  <a:pt x="16445" y="21007"/>
                  <a:pt x="18569" y="19781"/>
                </a:cubicBezTo>
                <a:cubicBezTo>
                  <a:pt x="19114" y="19469"/>
                  <a:pt x="19622" y="19099"/>
                  <a:pt x="20085" y="18676"/>
                </a:cubicBezTo>
                <a:lnTo>
                  <a:pt x="20085" y="18676"/>
                </a:lnTo>
                <a:cubicBezTo>
                  <a:pt x="17873" y="19935"/>
                  <a:pt x="15417" y="20450"/>
                  <a:pt x="13100" y="20450"/>
                </a:cubicBezTo>
                <a:cubicBezTo>
                  <a:pt x="8193" y="20450"/>
                  <a:pt x="3914" y="18139"/>
                  <a:pt x="3914" y="15680"/>
                </a:cubicBezTo>
                <a:lnTo>
                  <a:pt x="3914" y="6459"/>
                </a:lnTo>
                <a:lnTo>
                  <a:pt x="1846" y="1"/>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0"/>
          <p:cNvSpPr/>
          <p:nvPr/>
        </p:nvSpPr>
        <p:spPr>
          <a:xfrm>
            <a:off x="13389181" y="7117557"/>
            <a:ext cx="412097" cy="693279"/>
          </a:xfrm>
          <a:custGeom>
            <a:rect b="b" l="l" r="r" t="t"/>
            <a:pathLst>
              <a:path extrusionOk="0" h="88825" w="48269">
                <a:moveTo>
                  <a:pt x="13895" y="1"/>
                </a:moveTo>
                <a:lnTo>
                  <a:pt x="13895" y="11033"/>
                </a:lnTo>
                <a:cubicBezTo>
                  <a:pt x="13895" y="13320"/>
                  <a:pt x="12461" y="15324"/>
                  <a:pt x="10337" y="16172"/>
                </a:cubicBezTo>
                <a:cubicBezTo>
                  <a:pt x="9187" y="16630"/>
                  <a:pt x="8092" y="17153"/>
                  <a:pt x="7069" y="17744"/>
                </a:cubicBezTo>
                <a:cubicBezTo>
                  <a:pt x="2357" y="20464"/>
                  <a:pt x="0" y="24032"/>
                  <a:pt x="0" y="27598"/>
                </a:cubicBezTo>
                <a:lnTo>
                  <a:pt x="0" y="74889"/>
                </a:lnTo>
                <a:cubicBezTo>
                  <a:pt x="0" y="78456"/>
                  <a:pt x="2357" y="82022"/>
                  <a:pt x="7069" y="84744"/>
                </a:cubicBezTo>
                <a:cubicBezTo>
                  <a:pt x="11782" y="87464"/>
                  <a:pt x="17959" y="88824"/>
                  <a:pt x="24135" y="88824"/>
                </a:cubicBezTo>
                <a:cubicBezTo>
                  <a:pt x="30312" y="88824"/>
                  <a:pt x="36488" y="87464"/>
                  <a:pt x="41201" y="84744"/>
                </a:cubicBezTo>
                <a:cubicBezTo>
                  <a:pt x="45912" y="82022"/>
                  <a:pt x="48269" y="78456"/>
                  <a:pt x="48269" y="74890"/>
                </a:cubicBezTo>
                <a:lnTo>
                  <a:pt x="48269" y="27596"/>
                </a:lnTo>
                <a:cubicBezTo>
                  <a:pt x="48269" y="24030"/>
                  <a:pt x="45912" y="20464"/>
                  <a:pt x="41201" y="17744"/>
                </a:cubicBezTo>
                <a:cubicBezTo>
                  <a:pt x="40177" y="17153"/>
                  <a:pt x="39083" y="16630"/>
                  <a:pt x="37934" y="16172"/>
                </a:cubicBezTo>
                <a:cubicBezTo>
                  <a:pt x="35809" y="15324"/>
                  <a:pt x="34374" y="13320"/>
                  <a:pt x="34374" y="11033"/>
                </a:cubicBezTo>
                <a:lnTo>
                  <a:pt x="34374" y="1"/>
                </a:ln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0"/>
          <p:cNvSpPr/>
          <p:nvPr/>
        </p:nvSpPr>
        <p:spPr>
          <a:xfrm>
            <a:off x="13389437" y="7595559"/>
            <a:ext cx="411840" cy="215238"/>
          </a:xfrm>
          <a:custGeom>
            <a:rect b="b" l="l" r="r" t="t"/>
            <a:pathLst>
              <a:path extrusionOk="0" h="27577" w="48239">
                <a:moveTo>
                  <a:pt x="24120" y="1"/>
                </a:moveTo>
                <a:cubicBezTo>
                  <a:pt x="17722" y="1"/>
                  <a:pt x="11588" y="1454"/>
                  <a:pt x="7064" y="4040"/>
                </a:cubicBezTo>
                <a:cubicBezTo>
                  <a:pt x="2541" y="6626"/>
                  <a:pt x="0" y="10132"/>
                  <a:pt x="0" y="13789"/>
                </a:cubicBezTo>
                <a:cubicBezTo>
                  <a:pt x="0" y="17445"/>
                  <a:pt x="2541" y="20952"/>
                  <a:pt x="7064" y="23538"/>
                </a:cubicBezTo>
                <a:cubicBezTo>
                  <a:pt x="11588" y="26123"/>
                  <a:pt x="17722" y="27576"/>
                  <a:pt x="24120" y="27576"/>
                </a:cubicBezTo>
                <a:cubicBezTo>
                  <a:pt x="30517" y="27576"/>
                  <a:pt x="36651" y="26123"/>
                  <a:pt x="41175" y="23538"/>
                </a:cubicBezTo>
                <a:cubicBezTo>
                  <a:pt x="45698" y="20952"/>
                  <a:pt x="48239" y="17445"/>
                  <a:pt x="48239" y="13789"/>
                </a:cubicBezTo>
                <a:cubicBezTo>
                  <a:pt x="48239" y="10132"/>
                  <a:pt x="45698" y="6626"/>
                  <a:pt x="41175" y="4040"/>
                </a:cubicBezTo>
                <a:cubicBezTo>
                  <a:pt x="36651" y="1454"/>
                  <a:pt x="30517" y="1"/>
                  <a:pt x="24120" y="1"/>
                </a:cubicBezTo>
                <a:close/>
              </a:path>
            </a:pathLst>
          </a:custGeom>
          <a:solidFill>
            <a:srgbClr val="F1B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0"/>
          <p:cNvSpPr/>
          <p:nvPr/>
        </p:nvSpPr>
        <p:spPr>
          <a:xfrm>
            <a:off x="13421541" y="7349300"/>
            <a:ext cx="347468" cy="431937"/>
          </a:xfrm>
          <a:custGeom>
            <a:rect b="b" l="l" r="r" t="t"/>
            <a:pathLst>
              <a:path extrusionOk="0" h="55341" w="40699">
                <a:moveTo>
                  <a:pt x="20344" y="0"/>
                </a:moveTo>
                <a:cubicBezTo>
                  <a:pt x="15137" y="0"/>
                  <a:pt x="9930" y="1149"/>
                  <a:pt x="5959" y="3447"/>
                </a:cubicBezTo>
                <a:cubicBezTo>
                  <a:pt x="1983" y="5745"/>
                  <a:pt x="1" y="8748"/>
                  <a:pt x="1" y="11754"/>
                </a:cubicBezTo>
                <a:lnTo>
                  <a:pt x="1" y="43766"/>
                </a:lnTo>
                <a:cubicBezTo>
                  <a:pt x="1" y="46771"/>
                  <a:pt x="1983" y="49775"/>
                  <a:pt x="5959" y="52072"/>
                </a:cubicBezTo>
                <a:cubicBezTo>
                  <a:pt x="6691" y="52500"/>
                  <a:pt x="7461" y="52879"/>
                  <a:pt x="8269" y="53233"/>
                </a:cubicBezTo>
                <a:cubicBezTo>
                  <a:pt x="8320" y="53245"/>
                  <a:pt x="8370" y="53258"/>
                  <a:pt x="8409" y="53283"/>
                </a:cubicBezTo>
                <a:cubicBezTo>
                  <a:pt x="11881" y="54609"/>
                  <a:pt x="16058" y="55341"/>
                  <a:pt x="20350" y="55341"/>
                </a:cubicBezTo>
                <a:cubicBezTo>
                  <a:pt x="24275" y="55341"/>
                  <a:pt x="28112" y="54722"/>
                  <a:pt x="31407" y="53612"/>
                </a:cubicBezTo>
                <a:lnTo>
                  <a:pt x="31938" y="53422"/>
                </a:lnTo>
                <a:cubicBezTo>
                  <a:pt x="32088" y="53360"/>
                  <a:pt x="32228" y="53296"/>
                  <a:pt x="32367" y="53245"/>
                </a:cubicBezTo>
                <a:cubicBezTo>
                  <a:pt x="33187" y="52892"/>
                  <a:pt x="33983" y="52500"/>
                  <a:pt x="34727" y="52071"/>
                </a:cubicBezTo>
                <a:cubicBezTo>
                  <a:pt x="38703" y="49774"/>
                  <a:pt x="40686" y="46770"/>
                  <a:pt x="40698" y="43766"/>
                </a:cubicBezTo>
                <a:lnTo>
                  <a:pt x="40698" y="11754"/>
                </a:lnTo>
                <a:cubicBezTo>
                  <a:pt x="40698" y="8748"/>
                  <a:pt x="38703" y="5745"/>
                  <a:pt x="34728" y="3447"/>
                </a:cubicBezTo>
                <a:cubicBezTo>
                  <a:pt x="30758" y="1149"/>
                  <a:pt x="25551" y="0"/>
                  <a:pt x="20344" y="0"/>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0"/>
          <p:cNvSpPr/>
          <p:nvPr/>
        </p:nvSpPr>
        <p:spPr>
          <a:xfrm>
            <a:off x="13421541" y="7599141"/>
            <a:ext cx="347468" cy="183394"/>
          </a:xfrm>
          <a:custGeom>
            <a:rect b="b" l="l" r="r" t="t"/>
            <a:pathLst>
              <a:path extrusionOk="0" h="23497" w="40699">
                <a:moveTo>
                  <a:pt x="20343" y="1"/>
                </a:moveTo>
                <a:cubicBezTo>
                  <a:pt x="15135" y="1"/>
                  <a:pt x="9928" y="1150"/>
                  <a:pt x="5958" y="3448"/>
                </a:cubicBezTo>
                <a:cubicBezTo>
                  <a:pt x="1982" y="5733"/>
                  <a:pt x="1" y="8736"/>
                  <a:pt x="1" y="11753"/>
                </a:cubicBezTo>
                <a:cubicBezTo>
                  <a:pt x="1" y="14758"/>
                  <a:pt x="1982" y="17762"/>
                  <a:pt x="5958" y="20059"/>
                </a:cubicBezTo>
                <a:cubicBezTo>
                  <a:pt x="6691" y="20487"/>
                  <a:pt x="7461" y="20866"/>
                  <a:pt x="8268" y="21220"/>
                </a:cubicBezTo>
                <a:cubicBezTo>
                  <a:pt x="8320" y="21232"/>
                  <a:pt x="8370" y="21245"/>
                  <a:pt x="8407" y="21270"/>
                </a:cubicBezTo>
                <a:cubicBezTo>
                  <a:pt x="11953" y="22754"/>
                  <a:pt x="16141" y="23497"/>
                  <a:pt x="20327" y="23497"/>
                </a:cubicBezTo>
                <a:cubicBezTo>
                  <a:pt x="24189" y="23497"/>
                  <a:pt x="28051" y="22865"/>
                  <a:pt x="31407" y="21599"/>
                </a:cubicBezTo>
                <a:lnTo>
                  <a:pt x="31938" y="21409"/>
                </a:lnTo>
                <a:cubicBezTo>
                  <a:pt x="32088" y="21347"/>
                  <a:pt x="32228" y="21283"/>
                  <a:pt x="32367" y="21232"/>
                </a:cubicBezTo>
                <a:cubicBezTo>
                  <a:pt x="33187" y="20879"/>
                  <a:pt x="33983" y="20487"/>
                  <a:pt x="34727" y="20058"/>
                </a:cubicBezTo>
                <a:cubicBezTo>
                  <a:pt x="38703" y="17761"/>
                  <a:pt x="40686" y="14757"/>
                  <a:pt x="40698" y="11753"/>
                </a:cubicBezTo>
                <a:cubicBezTo>
                  <a:pt x="40698" y="8735"/>
                  <a:pt x="38703" y="5731"/>
                  <a:pt x="34727" y="3448"/>
                </a:cubicBezTo>
                <a:cubicBezTo>
                  <a:pt x="30757" y="1150"/>
                  <a:pt x="25550" y="1"/>
                  <a:pt x="20343"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0"/>
          <p:cNvSpPr/>
          <p:nvPr/>
        </p:nvSpPr>
        <p:spPr>
          <a:xfrm>
            <a:off x="13421507" y="7348176"/>
            <a:ext cx="347442" cy="185681"/>
          </a:xfrm>
          <a:custGeom>
            <a:rect b="b" l="l" r="r" t="t"/>
            <a:pathLst>
              <a:path extrusionOk="0" h="23790" w="40696">
                <a:moveTo>
                  <a:pt x="20347" y="1"/>
                </a:moveTo>
                <a:cubicBezTo>
                  <a:pt x="17345" y="1"/>
                  <a:pt x="14343" y="431"/>
                  <a:pt x="11447" y="1292"/>
                </a:cubicBezTo>
                <a:cubicBezTo>
                  <a:pt x="3818" y="3562"/>
                  <a:pt x="2" y="7729"/>
                  <a:pt x="2" y="11895"/>
                </a:cubicBezTo>
                <a:cubicBezTo>
                  <a:pt x="1" y="16061"/>
                  <a:pt x="3817" y="20228"/>
                  <a:pt x="11447" y="22498"/>
                </a:cubicBezTo>
                <a:cubicBezTo>
                  <a:pt x="14343" y="23359"/>
                  <a:pt x="17346" y="23790"/>
                  <a:pt x="20349" y="23790"/>
                </a:cubicBezTo>
                <a:cubicBezTo>
                  <a:pt x="23352" y="23790"/>
                  <a:pt x="26354" y="23359"/>
                  <a:pt x="29250" y="22498"/>
                </a:cubicBezTo>
                <a:cubicBezTo>
                  <a:pt x="36880" y="20228"/>
                  <a:pt x="40695" y="16062"/>
                  <a:pt x="40696" y="11896"/>
                </a:cubicBezTo>
                <a:cubicBezTo>
                  <a:pt x="40696" y="7729"/>
                  <a:pt x="36880" y="3564"/>
                  <a:pt x="29250" y="1294"/>
                </a:cubicBezTo>
                <a:cubicBezTo>
                  <a:pt x="26354" y="432"/>
                  <a:pt x="23351" y="1"/>
                  <a:pt x="2034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0"/>
          <p:cNvSpPr/>
          <p:nvPr/>
        </p:nvSpPr>
        <p:spPr>
          <a:xfrm>
            <a:off x="13389181" y="7117557"/>
            <a:ext cx="274370" cy="693185"/>
          </a:xfrm>
          <a:custGeom>
            <a:rect b="b" l="l" r="r" t="t"/>
            <a:pathLst>
              <a:path extrusionOk="0" h="88813" w="32137">
                <a:moveTo>
                  <a:pt x="13895" y="1"/>
                </a:moveTo>
                <a:lnTo>
                  <a:pt x="13895" y="11033"/>
                </a:lnTo>
                <a:cubicBezTo>
                  <a:pt x="13895" y="13320"/>
                  <a:pt x="12461" y="15324"/>
                  <a:pt x="10337" y="16172"/>
                </a:cubicBezTo>
                <a:cubicBezTo>
                  <a:pt x="9187" y="16630"/>
                  <a:pt x="8092" y="17153"/>
                  <a:pt x="7069" y="17744"/>
                </a:cubicBezTo>
                <a:cubicBezTo>
                  <a:pt x="2357" y="20464"/>
                  <a:pt x="0" y="24032"/>
                  <a:pt x="0" y="27598"/>
                </a:cubicBezTo>
                <a:lnTo>
                  <a:pt x="0" y="74889"/>
                </a:lnTo>
                <a:cubicBezTo>
                  <a:pt x="0" y="78455"/>
                  <a:pt x="2357" y="82022"/>
                  <a:pt x="7069" y="84744"/>
                </a:cubicBezTo>
                <a:cubicBezTo>
                  <a:pt x="11773" y="87460"/>
                  <a:pt x="17933" y="88812"/>
                  <a:pt x="24097" y="88812"/>
                </a:cubicBezTo>
                <a:cubicBezTo>
                  <a:pt x="26817" y="88812"/>
                  <a:pt x="29539" y="88549"/>
                  <a:pt x="32137" y="88022"/>
                </a:cubicBezTo>
                <a:lnTo>
                  <a:pt x="32137" y="88022"/>
                </a:lnTo>
                <a:cubicBezTo>
                  <a:pt x="30701" y="88121"/>
                  <a:pt x="29346" y="88168"/>
                  <a:pt x="28066" y="88168"/>
                </a:cubicBezTo>
                <a:cubicBezTo>
                  <a:pt x="11856" y="88168"/>
                  <a:pt x="7782" y="80613"/>
                  <a:pt x="7782" y="75037"/>
                </a:cubicBezTo>
                <a:lnTo>
                  <a:pt x="7782" y="29048"/>
                </a:lnTo>
                <a:cubicBezTo>
                  <a:pt x="7782" y="26087"/>
                  <a:pt x="8406" y="23841"/>
                  <a:pt x="11954" y="22044"/>
                </a:cubicBezTo>
                <a:cubicBezTo>
                  <a:pt x="19032" y="18459"/>
                  <a:pt x="19932" y="15563"/>
                  <a:pt x="19932" y="11930"/>
                </a:cubicBezTo>
                <a:lnTo>
                  <a:pt x="19932" y="1"/>
                </a:lnTo>
                <a:close/>
              </a:path>
            </a:pathLst>
          </a:custGeom>
          <a:solidFill>
            <a:srgbClr val="32186B">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0"/>
          <p:cNvSpPr/>
          <p:nvPr/>
        </p:nvSpPr>
        <p:spPr>
          <a:xfrm>
            <a:off x="13599442" y="6970125"/>
            <a:ext cx="31495" cy="28793"/>
          </a:xfrm>
          <a:custGeom>
            <a:rect b="b" l="l" r="r" t="t"/>
            <a:pathLst>
              <a:path extrusionOk="0" h="3689" w="3689">
                <a:moveTo>
                  <a:pt x="1844" y="0"/>
                </a:moveTo>
                <a:cubicBezTo>
                  <a:pt x="827" y="0"/>
                  <a:pt x="1" y="826"/>
                  <a:pt x="1" y="1845"/>
                </a:cubicBezTo>
                <a:cubicBezTo>
                  <a:pt x="1" y="2862"/>
                  <a:pt x="827" y="3688"/>
                  <a:pt x="1844" y="3688"/>
                </a:cubicBezTo>
                <a:cubicBezTo>
                  <a:pt x="2863" y="3688"/>
                  <a:pt x="3689" y="2862"/>
                  <a:pt x="3689" y="1845"/>
                </a:cubicBezTo>
                <a:cubicBezTo>
                  <a:pt x="3689" y="826"/>
                  <a:pt x="2863" y="0"/>
                  <a:pt x="1844" y="0"/>
                </a:cubicBezTo>
                <a:close/>
              </a:path>
            </a:pathLst>
          </a:custGeom>
          <a:solidFill>
            <a:srgbClr val="3E6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0"/>
          <p:cNvSpPr/>
          <p:nvPr/>
        </p:nvSpPr>
        <p:spPr>
          <a:xfrm>
            <a:off x="13484373" y="7033466"/>
            <a:ext cx="222129" cy="142668"/>
          </a:xfrm>
          <a:custGeom>
            <a:rect b="b" l="l" r="r" t="t"/>
            <a:pathLst>
              <a:path extrusionOk="0" h="18279" w="26018">
                <a:moveTo>
                  <a:pt x="13005" y="1"/>
                </a:moveTo>
                <a:cubicBezTo>
                  <a:pt x="9758" y="1"/>
                  <a:pt x="6509" y="698"/>
                  <a:pt x="3990" y="2095"/>
                </a:cubicBezTo>
                <a:cubicBezTo>
                  <a:pt x="3924" y="2124"/>
                  <a:pt x="3862" y="2158"/>
                  <a:pt x="3800" y="2196"/>
                </a:cubicBezTo>
                <a:cubicBezTo>
                  <a:pt x="1655" y="3433"/>
                  <a:pt x="417" y="5012"/>
                  <a:pt x="102" y="6640"/>
                </a:cubicBezTo>
                <a:cubicBezTo>
                  <a:pt x="26" y="6930"/>
                  <a:pt x="1" y="7220"/>
                  <a:pt x="1" y="7511"/>
                </a:cubicBezTo>
                <a:lnTo>
                  <a:pt x="1" y="10780"/>
                </a:lnTo>
                <a:cubicBezTo>
                  <a:pt x="1" y="11739"/>
                  <a:pt x="317" y="12698"/>
                  <a:pt x="948" y="13595"/>
                </a:cubicBezTo>
                <a:cubicBezTo>
                  <a:pt x="1579" y="14504"/>
                  <a:pt x="2538" y="15349"/>
                  <a:pt x="3800" y="16082"/>
                </a:cubicBezTo>
                <a:cubicBezTo>
                  <a:pt x="6344" y="17546"/>
                  <a:pt x="9674" y="18279"/>
                  <a:pt x="13001" y="18279"/>
                </a:cubicBezTo>
                <a:cubicBezTo>
                  <a:pt x="16329" y="18279"/>
                  <a:pt x="19655" y="17546"/>
                  <a:pt x="22192" y="16082"/>
                </a:cubicBezTo>
                <a:cubicBezTo>
                  <a:pt x="24743" y="14605"/>
                  <a:pt x="26018" y="12673"/>
                  <a:pt x="26005" y="10754"/>
                </a:cubicBezTo>
                <a:lnTo>
                  <a:pt x="26005" y="7536"/>
                </a:lnTo>
                <a:cubicBezTo>
                  <a:pt x="26005" y="7232"/>
                  <a:pt x="25979" y="6930"/>
                  <a:pt x="25904" y="6626"/>
                </a:cubicBezTo>
                <a:cubicBezTo>
                  <a:pt x="25589" y="5012"/>
                  <a:pt x="24339" y="3433"/>
                  <a:pt x="22192" y="2196"/>
                </a:cubicBezTo>
                <a:cubicBezTo>
                  <a:pt x="19656" y="733"/>
                  <a:pt x="16332" y="1"/>
                  <a:pt x="13005" y="1"/>
                </a:cubicBez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0"/>
          <p:cNvSpPr/>
          <p:nvPr/>
        </p:nvSpPr>
        <p:spPr>
          <a:xfrm>
            <a:off x="13484373" y="7049816"/>
            <a:ext cx="189473" cy="126316"/>
          </a:xfrm>
          <a:custGeom>
            <a:rect b="b" l="l" r="r" t="t"/>
            <a:pathLst>
              <a:path extrusionOk="0" h="16184" w="22193">
                <a:moveTo>
                  <a:pt x="3990" y="0"/>
                </a:moveTo>
                <a:cubicBezTo>
                  <a:pt x="3924" y="29"/>
                  <a:pt x="3860" y="63"/>
                  <a:pt x="3800" y="101"/>
                </a:cubicBezTo>
                <a:cubicBezTo>
                  <a:pt x="1655" y="1338"/>
                  <a:pt x="417" y="2917"/>
                  <a:pt x="101" y="4544"/>
                </a:cubicBezTo>
                <a:cubicBezTo>
                  <a:pt x="26" y="4835"/>
                  <a:pt x="1" y="5125"/>
                  <a:pt x="1" y="5416"/>
                </a:cubicBezTo>
                <a:lnTo>
                  <a:pt x="1" y="8685"/>
                </a:lnTo>
                <a:cubicBezTo>
                  <a:pt x="1" y="9644"/>
                  <a:pt x="316" y="10603"/>
                  <a:pt x="947" y="11500"/>
                </a:cubicBezTo>
                <a:cubicBezTo>
                  <a:pt x="1578" y="12409"/>
                  <a:pt x="2538" y="13254"/>
                  <a:pt x="3800" y="13987"/>
                </a:cubicBezTo>
                <a:cubicBezTo>
                  <a:pt x="6344" y="15451"/>
                  <a:pt x="9673" y="16184"/>
                  <a:pt x="13001" y="16184"/>
                </a:cubicBezTo>
                <a:cubicBezTo>
                  <a:pt x="16329" y="16184"/>
                  <a:pt x="19655" y="15451"/>
                  <a:pt x="22192" y="13987"/>
                </a:cubicBezTo>
                <a:lnTo>
                  <a:pt x="22192" y="13987"/>
                </a:lnTo>
                <a:cubicBezTo>
                  <a:pt x="20870" y="14508"/>
                  <a:pt x="19417" y="14745"/>
                  <a:pt x="18110" y="14745"/>
                </a:cubicBezTo>
                <a:cubicBezTo>
                  <a:pt x="15874" y="14745"/>
                  <a:pt x="14064" y="14053"/>
                  <a:pt x="14064" y="12914"/>
                </a:cubicBezTo>
                <a:lnTo>
                  <a:pt x="14064" y="8130"/>
                </a:lnTo>
                <a:cubicBezTo>
                  <a:pt x="14064" y="6237"/>
                  <a:pt x="14543" y="3358"/>
                  <a:pt x="11223" y="3358"/>
                </a:cubicBezTo>
                <a:cubicBezTo>
                  <a:pt x="8345" y="3358"/>
                  <a:pt x="5783" y="2159"/>
                  <a:pt x="3990" y="0"/>
                </a:cubicBez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0"/>
          <p:cNvSpPr/>
          <p:nvPr/>
        </p:nvSpPr>
        <p:spPr>
          <a:xfrm>
            <a:off x="13484356" y="7033473"/>
            <a:ext cx="222018" cy="117184"/>
          </a:xfrm>
          <a:custGeom>
            <a:rect b="b" l="l" r="r" t="t"/>
            <a:pathLst>
              <a:path extrusionOk="0" h="15014" w="26005">
                <a:moveTo>
                  <a:pt x="13003" y="0"/>
                </a:moveTo>
                <a:cubicBezTo>
                  <a:pt x="9554" y="0"/>
                  <a:pt x="6248" y="791"/>
                  <a:pt x="3808" y="2199"/>
                </a:cubicBezTo>
                <a:cubicBezTo>
                  <a:pt x="1370" y="3606"/>
                  <a:pt x="0" y="5516"/>
                  <a:pt x="0" y="7506"/>
                </a:cubicBezTo>
                <a:cubicBezTo>
                  <a:pt x="0" y="9497"/>
                  <a:pt x="1370" y="11407"/>
                  <a:pt x="3808" y="12815"/>
                </a:cubicBezTo>
                <a:cubicBezTo>
                  <a:pt x="6248" y="14223"/>
                  <a:pt x="9554" y="15013"/>
                  <a:pt x="13003" y="15013"/>
                </a:cubicBezTo>
                <a:cubicBezTo>
                  <a:pt x="16451" y="15013"/>
                  <a:pt x="19759" y="14223"/>
                  <a:pt x="22197" y="12815"/>
                </a:cubicBezTo>
                <a:cubicBezTo>
                  <a:pt x="24635" y="11407"/>
                  <a:pt x="26005" y="9497"/>
                  <a:pt x="26005" y="7506"/>
                </a:cubicBezTo>
                <a:cubicBezTo>
                  <a:pt x="26005" y="5516"/>
                  <a:pt x="24635" y="3606"/>
                  <a:pt x="22197" y="2199"/>
                </a:cubicBezTo>
                <a:cubicBezTo>
                  <a:pt x="19759" y="791"/>
                  <a:pt x="16451" y="0"/>
                  <a:pt x="1300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0"/>
          <p:cNvSpPr/>
          <p:nvPr/>
        </p:nvSpPr>
        <p:spPr>
          <a:xfrm>
            <a:off x="13484373" y="6955812"/>
            <a:ext cx="222129" cy="181021"/>
          </a:xfrm>
          <a:custGeom>
            <a:rect b="b" l="l" r="r" t="t"/>
            <a:pathLst>
              <a:path extrusionOk="0" h="23193" w="26018">
                <a:moveTo>
                  <a:pt x="13005" y="0"/>
                </a:moveTo>
                <a:cubicBezTo>
                  <a:pt x="9970" y="0"/>
                  <a:pt x="6933" y="611"/>
                  <a:pt x="4494" y="1833"/>
                </a:cubicBezTo>
                <a:cubicBezTo>
                  <a:pt x="4256" y="1946"/>
                  <a:pt x="4027" y="2073"/>
                  <a:pt x="3800" y="2200"/>
                </a:cubicBezTo>
                <a:cubicBezTo>
                  <a:pt x="1263" y="3664"/>
                  <a:pt x="1" y="5582"/>
                  <a:pt x="1" y="7513"/>
                </a:cubicBezTo>
                <a:lnTo>
                  <a:pt x="1" y="15706"/>
                </a:lnTo>
                <a:cubicBezTo>
                  <a:pt x="1" y="15997"/>
                  <a:pt x="26" y="16299"/>
                  <a:pt x="101" y="16590"/>
                </a:cubicBezTo>
                <a:cubicBezTo>
                  <a:pt x="228" y="17246"/>
                  <a:pt x="505" y="17903"/>
                  <a:pt x="947" y="18521"/>
                </a:cubicBezTo>
                <a:cubicBezTo>
                  <a:pt x="1592" y="19430"/>
                  <a:pt x="2538" y="20263"/>
                  <a:pt x="3800" y="20996"/>
                </a:cubicBezTo>
                <a:cubicBezTo>
                  <a:pt x="6338" y="22463"/>
                  <a:pt x="9655" y="23192"/>
                  <a:pt x="12976" y="23192"/>
                </a:cubicBezTo>
                <a:cubicBezTo>
                  <a:pt x="13339" y="23192"/>
                  <a:pt x="13702" y="23184"/>
                  <a:pt x="14064" y="23166"/>
                </a:cubicBezTo>
                <a:cubicBezTo>
                  <a:pt x="17016" y="23040"/>
                  <a:pt x="19921" y="22321"/>
                  <a:pt x="22192" y="21008"/>
                </a:cubicBezTo>
                <a:cubicBezTo>
                  <a:pt x="24339" y="19771"/>
                  <a:pt x="25589" y="18192"/>
                  <a:pt x="25904" y="16576"/>
                </a:cubicBezTo>
                <a:cubicBezTo>
                  <a:pt x="25979" y="16274"/>
                  <a:pt x="26005" y="15972"/>
                  <a:pt x="26005" y="15668"/>
                </a:cubicBezTo>
                <a:lnTo>
                  <a:pt x="26005" y="7538"/>
                </a:lnTo>
                <a:cubicBezTo>
                  <a:pt x="26018" y="5607"/>
                  <a:pt x="24743" y="3676"/>
                  <a:pt x="22192" y="2200"/>
                </a:cubicBezTo>
                <a:cubicBezTo>
                  <a:pt x="19658" y="734"/>
                  <a:pt x="16332" y="0"/>
                  <a:pt x="13005" y="0"/>
                </a:cubicBez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0"/>
          <p:cNvSpPr/>
          <p:nvPr/>
        </p:nvSpPr>
        <p:spPr>
          <a:xfrm>
            <a:off x="13534860" y="6817199"/>
            <a:ext cx="121036" cy="229170"/>
          </a:xfrm>
          <a:custGeom>
            <a:rect b="b" l="l" r="r" t="t"/>
            <a:pathLst>
              <a:path extrusionOk="0" h="29362" w="14177">
                <a:moveTo>
                  <a:pt x="7088" y="0"/>
                </a:moveTo>
                <a:cubicBezTo>
                  <a:pt x="3173" y="0"/>
                  <a:pt x="0" y="3175"/>
                  <a:pt x="0" y="7088"/>
                </a:cubicBezTo>
                <a:lnTo>
                  <a:pt x="0" y="25269"/>
                </a:lnTo>
                <a:cubicBezTo>
                  <a:pt x="0" y="26317"/>
                  <a:pt x="691" y="27365"/>
                  <a:pt x="2075" y="28164"/>
                </a:cubicBezTo>
                <a:cubicBezTo>
                  <a:pt x="3459" y="28963"/>
                  <a:pt x="5273" y="29362"/>
                  <a:pt x="7088" y="29362"/>
                </a:cubicBezTo>
                <a:cubicBezTo>
                  <a:pt x="8902" y="29362"/>
                  <a:pt x="10716" y="28963"/>
                  <a:pt x="12100" y="28164"/>
                </a:cubicBezTo>
                <a:cubicBezTo>
                  <a:pt x="13484" y="27365"/>
                  <a:pt x="14175" y="26317"/>
                  <a:pt x="14175" y="25269"/>
                </a:cubicBezTo>
                <a:lnTo>
                  <a:pt x="14175" y="7088"/>
                </a:lnTo>
                <a:cubicBezTo>
                  <a:pt x="14176" y="3175"/>
                  <a:pt x="11002" y="0"/>
                  <a:pt x="7088"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0"/>
          <p:cNvSpPr/>
          <p:nvPr/>
        </p:nvSpPr>
        <p:spPr>
          <a:xfrm>
            <a:off x="13534860" y="6817199"/>
            <a:ext cx="117689" cy="229170"/>
          </a:xfrm>
          <a:custGeom>
            <a:rect b="b" l="l" r="r" t="t"/>
            <a:pathLst>
              <a:path extrusionOk="0" h="29362" w="13785">
                <a:moveTo>
                  <a:pt x="7088" y="0"/>
                </a:moveTo>
                <a:cubicBezTo>
                  <a:pt x="3173" y="0"/>
                  <a:pt x="0" y="3173"/>
                  <a:pt x="0" y="7088"/>
                </a:cubicBezTo>
                <a:lnTo>
                  <a:pt x="0" y="25269"/>
                </a:lnTo>
                <a:cubicBezTo>
                  <a:pt x="0" y="26317"/>
                  <a:pt x="691" y="27365"/>
                  <a:pt x="2075" y="28164"/>
                </a:cubicBezTo>
                <a:cubicBezTo>
                  <a:pt x="3459" y="28963"/>
                  <a:pt x="5273" y="29362"/>
                  <a:pt x="7088" y="29362"/>
                </a:cubicBezTo>
                <a:cubicBezTo>
                  <a:pt x="8902" y="29362"/>
                  <a:pt x="10716" y="28963"/>
                  <a:pt x="12100" y="28164"/>
                </a:cubicBezTo>
                <a:cubicBezTo>
                  <a:pt x="12906" y="27697"/>
                  <a:pt x="13448" y="27144"/>
                  <a:pt x="13785" y="26559"/>
                </a:cubicBezTo>
                <a:lnTo>
                  <a:pt x="13785" y="26559"/>
                </a:lnTo>
                <a:cubicBezTo>
                  <a:pt x="13163" y="26977"/>
                  <a:pt x="11830" y="27707"/>
                  <a:pt x="10104" y="27707"/>
                </a:cubicBezTo>
                <a:cubicBezTo>
                  <a:pt x="9407" y="27707"/>
                  <a:pt x="8645" y="27588"/>
                  <a:pt x="7840" y="27281"/>
                </a:cubicBezTo>
                <a:cubicBezTo>
                  <a:pt x="4958" y="26180"/>
                  <a:pt x="4132" y="23415"/>
                  <a:pt x="4132" y="19595"/>
                </a:cubicBezTo>
                <a:lnTo>
                  <a:pt x="4132" y="7753"/>
                </a:lnTo>
                <a:cubicBezTo>
                  <a:pt x="4132" y="3959"/>
                  <a:pt x="6602" y="673"/>
                  <a:pt x="9241" y="673"/>
                </a:cubicBezTo>
                <a:cubicBezTo>
                  <a:pt x="9884" y="673"/>
                  <a:pt x="10537" y="868"/>
                  <a:pt x="11166" y="1297"/>
                </a:cubicBezTo>
                <a:cubicBezTo>
                  <a:pt x="9973" y="453"/>
                  <a:pt x="8549" y="0"/>
                  <a:pt x="7088"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2" name="Google Shape;782;p30"/>
          <p:cNvGrpSpPr/>
          <p:nvPr/>
        </p:nvGrpSpPr>
        <p:grpSpPr>
          <a:xfrm flipH="1">
            <a:off x="8534968" y="6761554"/>
            <a:ext cx="748654" cy="902261"/>
            <a:chOff x="1720625" y="227850"/>
            <a:chExt cx="4182425" cy="5218400"/>
          </a:xfrm>
        </p:grpSpPr>
        <p:sp>
          <p:nvSpPr>
            <p:cNvPr id="783" name="Google Shape;783;p30"/>
            <p:cNvSpPr/>
            <p:nvPr/>
          </p:nvSpPr>
          <p:spPr>
            <a:xfrm>
              <a:off x="2697900" y="3798625"/>
              <a:ext cx="2412925" cy="1205850"/>
            </a:xfrm>
            <a:custGeom>
              <a:rect b="b" l="l" r="r" t="t"/>
              <a:pathLst>
                <a:path extrusionOk="0" h="48234" w="96517">
                  <a:moveTo>
                    <a:pt x="46273" y="0"/>
                  </a:moveTo>
                  <a:cubicBezTo>
                    <a:pt x="20710" y="0"/>
                    <a:pt x="1" y="20710"/>
                    <a:pt x="1" y="46249"/>
                  </a:cubicBezTo>
                  <a:lnTo>
                    <a:pt x="1" y="48234"/>
                  </a:lnTo>
                  <a:lnTo>
                    <a:pt x="96516" y="48234"/>
                  </a:lnTo>
                  <a:lnTo>
                    <a:pt x="96516" y="46249"/>
                  </a:lnTo>
                  <a:cubicBezTo>
                    <a:pt x="96516" y="20710"/>
                    <a:pt x="75782" y="0"/>
                    <a:pt x="50244" y="0"/>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0"/>
            <p:cNvSpPr/>
            <p:nvPr/>
          </p:nvSpPr>
          <p:spPr>
            <a:xfrm>
              <a:off x="3734000" y="3798625"/>
              <a:ext cx="1376825" cy="1205850"/>
            </a:xfrm>
            <a:custGeom>
              <a:rect b="b" l="l" r="r" t="t"/>
              <a:pathLst>
                <a:path extrusionOk="0" h="48234" w="55073">
                  <a:moveTo>
                    <a:pt x="6814" y="0"/>
                  </a:moveTo>
                  <a:cubicBezTo>
                    <a:pt x="4486" y="0"/>
                    <a:pt x="2231" y="148"/>
                    <a:pt x="1" y="466"/>
                  </a:cubicBezTo>
                  <a:cubicBezTo>
                    <a:pt x="23407" y="3775"/>
                    <a:pt x="41421" y="23897"/>
                    <a:pt x="41421" y="48234"/>
                  </a:cubicBezTo>
                  <a:lnTo>
                    <a:pt x="55072" y="48234"/>
                  </a:lnTo>
                  <a:cubicBezTo>
                    <a:pt x="55072" y="21593"/>
                    <a:pt x="33455" y="0"/>
                    <a:pt x="681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0"/>
            <p:cNvSpPr/>
            <p:nvPr/>
          </p:nvSpPr>
          <p:spPr>
            <a:xfrm>
              <a:off x="1720625" y="3378300"/>
              <a:ext cx="1512825" cy="354800"/>
            </a:xfrm>
            <a:custGeom>
              <a:rect b="b" l="l" r="r" t="t"/>
              <a:pathLst>
                <a:path extrusionOk="0" h="14192" w="60513">
                  <a:moveTo>
                    <a:pt x="4485" y="0"/>
                  </a:moveTo>
                  <a:cubicBezTo>
                    <a:pt x="2010" y="0"/>
                    <a:pt x="0" y="2010"/>
                    <a:pt x="0" y="4486"/>
                  </a:cubicBezTo>
                  <a:lnTo>
                    <a:pt x="0" y="9706"/>
                  </a:lnTo>
                  <a:cubicBezTo>
                    <a:pt x="0" y="12181"/>
                    <a:pt x="2010" y="14191"/>
                    <a:pt x="4485" y="14191"/>
                  </a:cubicBezTo>
                  <a:lnTo>
                    <a:pt x="56003" y="14191"/>
                  </a:lnTo>
                  <a:cubicBezTo>
                    <a:pt x="58478" y="14191"/>
                    <a:pt x="60512" y="12181"/>
                    <a:pt x="60512" y="9706"/>
                  </a:cubicBezTo>
                  <a:lnTo>
                    <a:pt x="60512" y="4486"/>
                  </a:lnTo>
                  <a:cubicBezTo>
                    <a:pt x="60512" y="2010"/>
                    <a:pt x="58478" y="0"/>
                    <a:pt x="56003" y="0"/>
                  </a:cubicBezTo>
                  <a:close/>
                </a:path>
              </a:pathLst>
            </a:custGeom>
            <a:solidFill>
              <a:srgbClr val="F1B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0"/>
            <p:cNvSpPr/>
            <p:nvPr/>
          </p:nvSpPr>
          <p:spPr>
            <a:xfrm>
              <a:off x="2775100" y="3377675"/>
              <a:ext cx="458350" cy="355425"/>
            </a:xfrm>
            <a:custGeom>
              <a:rect b="b" l="l" r="r" t="t"/>
              <a:pathLst>
                <a:path extrusionOk="0" h="14217" w="18334">
                  <a:moveTo>
                    <a:pt x="1" y="1"/>
                  </a:moveTo>
                  <a:cubicBezTo>
                    <a:pt x="2599" y="1"/>
                    <a:pt x="4682" y="2109"/>
                    <a:pt x="4682" y="4707"/>
                  </a:cubicBezTo>
                  <a:lnTo>
                    <a:pt x="4682" y="9535"/>
                  </a:lnTo>
                  <a:cubicBezTo>
                    <a:pt x="4682" y="12108"/>
                    <a:pt x="2599" y="14216"/>
                    <a:pt x="1" y="14216"/>
                  </a:cubicBezTo>
                  <a:lnTo>
                    <a:pt x="13628" y="14216"/>
                  </a:lnTo>
                  <a:cubicBezTo>
                    <a:pt x="16225" y="14216"/>
                    <a:pt x="18333" y="12108"/>
                    <a:pt x="18333" y="9535"/>
                  </a:cubicBezTo>
                  <a:lnTo>
                    <a:pt x="18333" y="4707"/>
                  </a:lnTo>
                  <a:cubicBezTo>
                    <a:pt x="18333" y="2109"/>
                    <a:pt x="16225" y="1"/>
                    <a:pt x="13628" y="1"/>
                  </a:cubicBezTo>
                  <a:close/>
                </a:path>
              </a:pathLst>
            </a:custGeom>
            <a:solidFill>
              <a:srgbClr val="F1B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0"/>
            <p:cNvSpPr/>
            <p:nvPr/>
          </p:nvSpPr>
          <p:spPr>
            <a:xfrm>
              <a:off x="2075375" y="3733075"/>
              <a:ext cx="976100" cy="769600"/>
            </a:xfrm>
            <a:custGeom>
              <a:rect b="b" l="l" r="r" t="t"/>
              <a:pathLst>
                <a:path extrusionOk="0" h="30784" w="39044">
                  <a:moveTo>
                    <a:pt x="1" y="0"/>
                  </a:moveTo>
                  <a:cubicBezTo>
                    <a:pt x="197" y="662"/>
                    <a:pt x="442" y="1299"/>
                    <a:pt x="785" y="1936"/>
                  </a:cubicBezTo>
                  <a:cubicBezTo>
                    <a:pt x="7672" y="14093"/>
                    <a:pt x="17598" y="23945"/>
                    <a:pt x="29264" y="30783"/>
                  </a:cubicBezTo>
                  <a:cubicBezTo>
                    <a:pt x="31666" y="25538"/>
                    <a:pt x="34999" y="20783"/>
                    <a:pt x="39043" y="16740"/>
                  </a:cubicBezTo>
                  <a:cubicBezTo>
                    <a:pt x="31617" y="12598"/>
                    <a:pt x="25049" y="6936"/>
                    <a:pt x="19853"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0"/>
            <p:cNvSpPr/>
            <p:nvPr/>
          </p:nvSpPr>
          <p:spPr>
            <a:xfrm>
              <a:off x="3680700" y="4177900"/>
              <a:ext cx="447325" cy="447300"/>
            </a:xfrm>
            <a:custGeom>
              <a:rect b="b" l="l" r="r" t="t"/>
              <a:pathLst>
                <a:path extrusionOk="0" h="17892" w="17893">
                  <a:moveTo>
                    <a:pt x="8946" y="0"/>
                  </a:moveTo>
                  <a:cubicBezTo>
                    <a:pt x="3996" y="0"/>
                    <a:pt x="1" y="3995"/>
                    <a:pt x="1" y="8946"/>
                  </a:cubicBezTo>
                  <a:cubicBezTo>
                    <a:pt x="1" y="13897"/>
                    <a:pt x="3996" y="17892"/>
                    <a:pt x="8946" y="17892"/>
                  </a:cubicBezTo>
                  <a:cubicBezTo>
                    <a:pt x="13873" y="17892"/>
                    <a:pt x="17892" y="13897"/>
                    <a:pt x="17892" y="8946"/>
                  </a:cubicBezTo>
                  <a:cubicBezTo>
                    <a:pt x="17892" y="3995"/>
                    <a:pt x="13873" y="0"/>
                    <a:pt x="894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0"/>
            <p:cNvSpPr/>
            <p:nvPr/>
          </p:nvSpPr>
          <p:spPr>
            <a:xfrm>
              <a:off x="4665350" y="1219700"/>
              <a:ext cx="1072275" cy="3173275"/>
            </a:xfrm>
            <a:custGeom>
              <a:rect b="b" l="l" r="r" t="t"/>
              <a:pathLst>
                <a:path extrusionOk="0" h="126931" w="42891">
                  <a:moveTo>
                    <a:pt x="8505" y="0"/>
                  </a:moveTo>
                  <a:lnTo>
                    <a:pt x="1275" y="15097"/>
                  </a:lnTo>
                  <a:cubicBezTo>
                    <a:pt x="16985" y="26715"/>
                    <a:pt x="25980" y="44582"/>
                    <a:pt x="25980" y="64066"/>
                  </a:cubicBezTo>
                  <a:cubicBezTo>
                    <a:pt x="25980" y="84678"/>
                    <a:pt x="15686" y="102937"/>
                    <a:pt x="0" y="113966"/>
                  </a:cubicBezTo>
                  <a:cubicBezTo>
                    <a:pt x="4436" y="117569"/>
                    <a:pt x="8211" y="121956"/>
                    <a:pt x="11152" y="126931"/>
                  </a:cubicBezTo>
                  <a:cubicBezTo>
                    <a:pt x="29362" y="113525"/>
                    <a:pt x="41592" y="92398"/>
                    <a:pt x="42891" y="68404"/>
                  </a:cubicBezTo>
                  <a:lnTo>
                    <a:pt x="42817" y="58502"/>
                  </a:lnTo>
                  <a:cubicBezTo>
                    <a:pt x="42057" y="48013"/>
                    <a:pt x="39190" y="37719"/>
                    <a:pt x="34411" y="28430"/>
                  </a:cubicBezTo>
                  <a:cubicBezTo>
                    <a:pt x="28970" y="17842"/>
                    <a:pt x="21004" y="8505"/>
                    <a:pt x="11421" y="1397"/>
                  </a:cubicBezTo>
                  <a:cubicBezTo>
                    <a:pt x="10515" y="735"/>
                    <a:pt x="9534" y="270"/>
                    <a:pt x="8505" y="0"/>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0"/>
            <p:cNvSpPr/>
            <p:nvPr/>
          </p:nvSpPr>
          <p:spPr>
            <a:xfrm>
              <a:off x="4825275" y="1219700"/>
              <a:ext cx="912350" cy="3173275"/>
            </a:xfrm>
            <a:custGeom>
              <a:rect b="b" l="l" r="r" t="t"/>
              <a:pathLst>
                <a:path extrusionOk="0" h="126931" w="36494">
                  <a:moveTo>
                    <a:pt x="2108" y="0"/>
                  </a:moveTo>
                  <a:lnTo>
                    <a:pt x="0" y="4387"/>
                  </a:lnTo>
                  <a:cubicBezTo>
                    <a:pt x="7892" y="11029"/>
                    <a:pt x="14485" y="19264"/>
                    <a:pt x="19215" y="28430"/>
                  </a:cubicBezTo>
                  <a:cubicBezTo>
                    <a:pt x="23994" y="37719"/>
                    <a:pt x="26862" y="48013"/>
                    <a:pt x="27621" y="58502"/>
                  </a:cubicBezTo>
                  <a:lnTo>
                    <a:pt x="27695" y="68404"/>
                  </a:lnTo>
                  <a:cubicBezTo>
                    <a:pt x="26519" y="89800"/>
                    <a:pt x="16691" y="108917"/>
                    <a:pt x="1642" y="122299"/>
                  </a:cubicBezTo>
                  <a:cubicBezTo>
                    <a:pt x="2745" y="123769"/>
                    <a:pt x="3799" y="125313"/>
                    <a:pt x="4755" y="126931"/>
                  </a:cubicBezTo>
                  <a:cubicBezTo>
                    <a:pt x="22965" y="113525"/>
                    <a:pt x="35195" y="92398"/>
                    <a:pt x="36494" y="68404"/>
                  </a:cubicBezTo>
                  <a:lnTo>
                    <a:pt x="36420" y="58502"/>
                  </a:lnTo>
                  <a:cubicBezTo>
                    <a:pt x="35660" y="48013"/>
                    <a:pt x="32793" y="37719"/>
                    <a:pt x="28014" y="28430"/>
                  </a:cubicBezTo>
                  <a:cubicBezTo>
                    <a:pt x="22573" y="17842"/>
                    <a:pt x="14607" y="8505"/>
                    <a:pt x="5024" y="1397"/>
                  </a:cubicBezTo>
                  <a:cubicBezTo>
                    <a:pt x="4118" y="735"/>
                    <a:pt x="3137" y="270"/>
                    <a:pt x="2108"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0"/>
            <p:cNvSpPr/>
            <p:nvPr/>
          </p:nvSpPr>
          <p:spPr>
            <a:xfrm>
              <a:off x="1905650" y="5004450"/>
              <a:ext cx="3997400" cy="441800"/>
            </a:xfrm>
            <a:custGeom>
              <a:rect b="b" l="l" r="r" t="t"/>
              <a:pathLst>
                <a:path extrusionOk="0" h="17672" w="159896">
                  <a:moveTo>
                    <a:pt x="13334" y="1"/>
                  </a:moveTo>
                  <a:cubicBezTo>
                    <a:pt x="8971" y="1"/>
                    <a:pt x="5050" y="2672"/>
                    <a:pt x="3456" y="6716"/>
                  </a:cubicBezTo>
                  <a:lnTo>
                    <a:pt x="810" y="13334"/>
                  </a:lnTo>
                  <a:cubicBezTo>
                    <a:pt x="1" y="15417"/>
                    <a:pt x="1520" y="17672"/>
                    <a:pt x="3775" y="17672"/>
                  </a:cubicBezTo>
                  <a:lnTo>
                    <a:pt x="156122" y="17672"/>
                  </a:lnTo>
                  <a:cubicBezTo>
                    <a:pt x="158352" y="17672"/>
                    <a:pt x="159896" y="15417"/>
                    <a:pt x="159063" y="13334"/>
                  </a:cubicBezTo>
                  <a:lnTo>
                    <a:pt x="156440" y="6716"/>
                  </a:lnTo>
                  <a:cubicBezTo>
                    <a:pt x="154823" y="2672"/>
                    <a:pt x="150901" y="1"/>
                    <a:pt x="146539" y="1"/>
                  </a:cubicBez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0"/>
            <p:cNvSpPr/>
            <p:nvPr/>
          </p:nvSpPr>
          <p:spPr>
            <a:xfrm>
              <a:off x="5444725" y="5004450"/>
              <a:ext cx="458325" cy="441800"/>
            </a:xfrm>
            <a:custGeom>
              <a:rect b="b" l="l" r="r" t="t"/>
              <a:pathLst>
                <a:path extrusionOk="0" h="17672" w="18333">
                  <a:moveTo>
                    <a:pt x="0" y="1"/>
                  </a:moveTo>
                  <a:lnTo>
                    <a:pt x="7010" y="17672"/>
                  </a:lnTo>
                  <a:lnTo>
                    <a:pt x="14559" y="17672"/>
                  </a:lnTo>
                  <a:cubicBezTo>
                    <a:pt x="16789" y="17672"/>
                    <a:pt x="18333" y="15417"/>
                    <a:pt x="17500" y="13334"/>
                  </a:cubicBezTo>
                  <a:lnTo>
                    <a:pt x="14877" y="6716"/>
                  </a:lnTo>
                  <a:cubicBezTo>
                    <a:pt x="13260" y="2672"/>
                    <a:pt x="9338" y="1"/>
                    <a:pt x="4976" y="1"/>
                  </a:cubicBez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0"/>
            <p:cNvSpPr/>
            <p:nvPr/>
          </p:nvSpPr>
          <p:spPr>
            <a:xfrm>
              <a:off x="4709450" y="227850"/>
              <a:ext cx="844975" cy="822750"/>
            </a:xfrm>
            <a:custGeom>
              <a:rect b="b" l="l" r="r" t="t"/>
              <a:pathLst>
                <a:path extrusionOk="0" h="32910" w="33799">
                  <a:moveTo>
                    <a:pt x="8077" y="0"/>
                  </a:moveTo>
                  <a:cubicBezTo>
                    <a:pt x="6912" y="0"/>
                    <a:pt x="5748" y="448"/>
                    <a:pt x="4854" y="1342"/>
                  </a:cubicBezTo>
                  <a:lnTo>
                    <a:pt x="1790" y="4430"/>
                  </a:lnTo>
                  <a:cubicBezTo>
                    <a:pt x="1" y="6195"/>
                    <a:pt x="1" y="9063"/>
                    <a:pt x="1790" y="10852"/>
                  </a:cubicBezTo>
                  <a:lnTo>
                    <a:pt x="22524" y="31586"/>
                  </a:lnTo>
                  <a:cubicBezTo>
                    <a:pt x="23407" y="32468"/>
                    <a:pt x="24571" y="32910"/>
                    <a:pt x="25735" y="32910"/>
                  </a:cubicBezTo>
                  <a:cubicBezTo>
                    <a:pt x="26899" y="32910"/>
                    <a:pt x="28063" y="32468"/>
                    <a:pt x="28946" y="31586"/>
                  </a:cubicBezTo>
                  <a:lnTo>
                    <a:pt x="32034" y="28498"/>
                  </a:lnTo>
                  <a:cubicBezTo>
                    <a:pt x="33798" y="26733"/>
                    <a:pt x="33798" y="23841"/>
                    <a:pt x="32034" y="22077"/>
                  </a:cubicBezTo>
                  <a:lnTo>
                    <a:pt x="11299" y="1342"/>
                  </a:lnTo>
                  <a:cubicBezTo>
                    <a:pt x="10405" y="448"/>
                    <a:pt x="9241" y="0"/>
                    <a:pt x="8077" y="0"/>
                  </a:cubicBez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0"/>
            <p:cNvSpPr/>
            <p:nvPr/>
          </p:nvSpPr>
          <p:spPr>
            <a:xfrm>
              <a:off x="4776350" y="521300"/>
              <a:ext cx="776850" cy="527475"/>
            </a:xfrm>
            <a:custGeom>
              <a:rect b="b" l="l" r="r" t="t"/>
              <a:pathLst>
                <a:path extrusionOk="0" h="21099" w="31074">
                  <a:moveTo>
                    <a:pt x="1" y="0"/>
                  </a:moveTo>
                  <a:lnTo>
                    <a:pt x="2472" y="2471"/>
                  </a:lnTo>
                  <a:lnTo>
                    <a:pt x="1" y="0"/>
                  </a:lnTo>
                  <a:close/>
                  <a:moveTo>
                    <a:pt x="2472" y="2471"/>
                  </a:moveTo>
                  <a:lnTo>
                    <a:pt x="2472" y="2472"/>
                  </a:lnTo>
                  <a:lnTo>
                    <a:pt x="2472" y="2471"/>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2472" y="2472"/>
                  </a:lnTo>
                  <a:lnTo>
                    <a:pt x="2472" y="2472"/>
                  </a:lnTo>
                  <a:close/>
                  <a:moveTo>
                    <a:pt x="2472" y="2472"/>
                  </a:moveTo>
                  <a:lnTo>
                    <a:pt x="5817" y="5817"/>
                  </a:lnTo>
                  <a:lnTo>
                    <a:pt x="2472" y="2472"/>
                  </a:lnTo>
                  <a:close/>
                  <a:moveTo>
                    <a:pt x="5817" y="5817"/>
                  </a:moveTo>
                  <a:lnTo>
                    <a:pt x="9163" y="9162"/>
                  </a:lnTo>
                  <a:lnTo>
                    <a:pt x="5817" y="5817"/>
                  </a:lnTo>
                  <a:close/>
                  <a:moveTo>
                    <a:pt x="9163" y="9162"/>
                  </a:moveTo>
                  <a:lnTo>
                    <a:pt x="11981" y="11981"/>
                  </a:lnTo>
                  <a:lnTo>
                    <a:pt x="11981" y="11981"/>
                  </a:lnTo>
                  <a:lnTo>
                    <a:pt x="9163" y="9162"/>
                  </a:lnTo>
                  <a:close/>
                  <a:moveTo>
                    <a:pt x="11981" y="11981"/>
                  </a:moveTo>
                  <a:lnTo>
                    <a:pt x="11981" y="11981"/>
                  </a:lnTo>
                  <a:cubicBezTo>
                    <a:pt x="11996" y="11996"/>
                    <a:pt x="12011" y="12011"/>
                    <a:pt x="12026" y="12026"/>
                  </a:cubicBezTo>
                  <a:lnTo>
                    <a:pt x="12026" y="12026"/>
                  </a:lnTo>
                  <a:lnTo>
                    <a:pt x="11981" y="11981"/>
                  </a:lnTo>
                  <a:close/>
                  <a:moveTo>
                    <a:pt x="21491" y="2472"/>
                  </a:moveTo>
                  <a:cubicBezTo>
                    <a:pt x="23329" y="4310"/>
                    <a:pt x="23329" y="7324"/>
                    <a:pt x="21491" y="9162"/>
                  </a:cubicBezTo>
                  <a:lnTo>
                    <a:pt x="18672" y="11981"/>
                  </a:lnTo>
                  <a:cubicBezTo>
                    <a:pt x="17753" y="12912"/>
                    <a:pt x="16540" y="13378"/>
                    <a:pt x="15327" y="13378"/>
                  </a:cubicBezTo>
                  <a:cubicBezTo>
                    <a:pt x="14133" y="13378"/>
                    <a:pt x="12939" y="12927"/>
                    <a:pt x="12026" y="12026"/>
                  </a:cubicBezTo>
                  <a:lnTo>
                    <a:pt x="12026" y="12026"/>
                  </a:lnTo>
                  <a:lnTo>
                    <a:pt x="19701" y="19701"/>
                  </a:lnTo>
                  <a:cubicBezTo>
                    <a:pt x="20633" y="20632"/>
                    <a:pt x="21846" y="21098"/>
                    <a:pt x="23059" y="21098"/>
                  </a:cubicBezTo>
                  <a:cubicBezTo>
                    <a:pt x="24272" y="21098"/>
                    <a:pt x="25485" y="20632"/>
                    <a:pt x="26417" y="19701"/>
                  </a:cubicBezTo>
                  <a:lnTo>
                    <a:pt x="29211" y="16907"/>
                  </a:lnTo>
                  <a:cubicBezTo>
                    <a:pt x="31073" y="15044"/>
                    <a:pt x="31073" y="12054"/>
                    <a:pt x="29211" y="10192"/>
                  </a:cubicBezTo>
                  <a:lnTo>
                    <a:pt x="21491" y="2472"/>
                  </a:lnTo>
                  <a:close/>
                </a:path>
              </a:pathLst>
            </a:custGeom>
            <a:solidFill>
              <a:srgbClr val="F1B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0"/>
            <p:cNvSpPr/>
            <p:nvPr/>
          </p:nvSpPr>
          <p:spPr>
            <a:xfrm>
              <a:off x="2661750" y="1954950"/>
              <a:ext cx="1162975" cy="1146425"/>
            </a:xfrm>
            <a:custGeom>
              <a:rect b="b" l="l" r="r" t="t"/>
              <a:pathLst>
                <a:path extrusionOk="0" h="45857" w="46519">
                  <a:moveTo>
                    <a:pt x="9387" y="1"/>
                  </a:moveTo>
                  <a:cubicBezTo>
                    <a:pt x="8493" y="1"/>
                    <a:pt x="7598" y="344"/>
                    <a:pt x="6912" y="1030"/>
                  </a:cubicBezTo>
                  <a:lnTo>
                    <a:pt x="1349" y="6593"/>
                  </a:lnTo>
                  <a:cubicBezTo>
                    <a:pt x="1" y="7941"/>
                    <a:pt x="1" y="10172"/>
                    <a:pt x="1349" y="11520"/>
                  </a:cubicBezTo>
                  <a:lnTo>
                    <a:pt x="34656" y="44827"/>
                  </a:lnTo>
                  <a:cubicBezTo>
                    <a:pt x="35342" y="45513"/>
                    <a:pt x="36237" y="45856"/>
                    <a:pt x="37131" y="45856"/>
                  </a:cubicBezTo>
                  <a:cubicBezTo>
                    <a:pt x="38026" y="45856"/>
                    <a:pt x="38920" y="45513"/>
                    <a:pt x="39607" y="44827"/>
                  </a:cubicBezTo>
                  <a:lnTo>
                    <a:pt x="45170" y="39264"/>
                  </a:lnTo>
                  <a:cubicBezTo>
                    <a:pt x="46518" y="37916"/>
                    <a:pt x="46518" y="35685"/>
                    <a:pt x="45170" y="34337"/>
                  </a:cubicBezTo>
                  <a:lnTo>
                    <a:pt x="11863" y="1030"/>
                  </a:lnTo>
                  <a:cubicBezTo>
                    <a:pt x="11177" y="344"/>
                    <a:pt x="10282" y="1"/>
                    <a:pt x="9387" y="1"/>
                  </a:cubicBez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0"/>
            <p:cNvSpPr/>
            <p:nvPr/>
          </p:nvSpPr>
          <p:spPr>
            <a:xfrm>
              <a:off x="3332075" y="2617300"/>
              <a:ext cx="491425" cy="482550"/>
            </a:xfrm>
            <a:custGeom>
              <a:rect b="b" l="l" r="r" t="t"/>
              <a:pathLst>
                <a:path extrusionOk="0" h="19302" w="19657">
                  <a:moveTo>
                    <a:pt x="10515" y="1"/>
                  </a:moveTo>
                  <a:cubicBezTo>
                    <a:pt x="11936" y="1422"/>
                    <a:pt x="11936" y="3726"/>
                    <a:pt x="10514" y="5147"/>
                  </a:cubicBezTo>
                  <a:lnTo>
                    <a:pt x="5172" y="10490"/>
                  </a:lnTo>
                  <a:cubicBezTo>
                    <a:pt x="4461" y="11213"/>
                    <a:pt x="3529" y="11575"/>
                    <a:pt x="2595" y="11575"/>
                  </a:cubicBezTo>
                  <a:cubicBezTo>
                    <a:pt x="1661" y="11575"/>
                    <a:pt x="723" y="11213"/>
                    <a:pt x="0" y="10491"/>
                  </a:cubicBezTo>
                  <a:lnTo>
                    <a:pt x="0" y="10491"/>
                  </a:lnTo>
                  <a:lnTo>
                    <a:pt x="7745" y="18235"/>
                  </a:lnTo>
                  <a:cubicBezTo>
                    <a:pt x="8456" y="18946"/>
                    <a:pt x="9387" y="19301"/>
                    <a:pt x="10318" y="19301"/>
                  </a:cubicBezTo>
                  <a:cubicBezTo>
                    <a:pt x="11250" y="19301"/>
                    <a:pt x="12181" y="18946"/>
                    <a:pt x="12892" y="18235"/>
                  </a:cubicBezTo>
                  <a:lnTo>
                    <a:pt x="18235" y="12892"/>
                  </a:lnTo>
                  <a:cubicBezTo>
                    <a:pt x="19656" y="11471"/>
                    <a:pt x="19656" y="9167"/>
                    <a:pt x="18235" y="7721"/>
                  </a:cubicBezTo>
                  <a:lnTo>
                    <a:pt x="10515" y="1"/>
                  </a:lnTo>
                  <a:close/>
                </a:path>
              </a:pathLst>
            </a:custGeom>
            <a:solidFill>
              <a:srgbClr val="F1B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0"/>
            <p:cNvSpPr/>
            <p:nvPr/>
          </p:nvSpPr>
          <p:spPr>
            <a:xfrm>
              <a:off x="2554525" y="2320125"/>
              <a:ext cx="473050" cy="461575"/>
            </a:xfrm>
            <a:custGeom>
              <a:rect b="b" l="l" r="r" t="t"/>
              <a:pathLst>
                <a:path extrusionOk="0" h="18463" w="18922">
                  <a:moveTo>
                    <a:pt x="8726" y="1"/>
                  </a:moveTo>
                  <a:lnTo>
                    <a:pt x="1814" y="6888"/>
                  </a:lnTo>
                  <a:cubicBezTo>
                    <a:pt x="1" y="8726"/>
                    <a:pt x="1" y="11691"/>
                    <a:pt x="1814" y="13530"/>
                  </a:cubicBezTo>
                  <a:lnTo>
                    <a:pt x="5392" y="17083"/>
                  </a:lnTo>
                  <a:cubicBezTo>
                    <a:pt x="6312" y="18003"/>
                    <a:pt x="7512" y="18462"/>
                    <a:pt x="8713" y="18462"/>
                  </a:cubicBezTo>
                  <a:cubicBezTo>
                    <a:pt x="9914" y="18462"/>
                    <a:pt x="11115" y="18003"/>
                    <a:pt x="12034" y="17083"/>
                  </a:cubicBezTo>
                  <a:lnTo>
                    <a:pt x="18921" y="10196"/>
                  </a:lnTo>
                  <a:lnTo>
                    <a:pt x="8726" y="1"/>
                  </a:ln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0"/>
            <p:cNvSpPr/>
            <p:nvPr/>
          </p:nvSpPr>
          <p:spPr>
            <a:xfrm>
              <a:off x="2977925" y="2743525"/>
              <a:ext cx="473650" cy="462175"/>
            </a:xfrm>
            <a:custGeom>
              <a:rect b="b" l="l" r="r" t="t"/>
              <a:pathLst>
                <a:path extrusionOk="0" h="18487" w="18946">
                  <a:moveTo>
                    <a:pt x="8725" y="0"/>
                  </a:moveTo>
                  <a:lnTo>
                    <a:pt x="1838" y="6887"/>
                  </a:lnTo>
                  <a:cubicBezTo>
                    <a:pt x="0" y="8725"/>
                    <a:pt x="0" y="11716"/>
                    <a:pt x="1838" y="13554"/>
                  </a:cubicBezTo>
                  <a:lnTo>
                    <a:pt x="5417" y="17107"/>
                  </a:lnTo>
                  <a:cubicBezTo>
                    <a:pt x="6336" y="18027"/>
                    <a:pt x="7537" y="18486"/>
                    <a:pt x="8737" y="18486"/>
                  </a:cubicBezTo>
                  <a:cubicBezTo>
                    <a:pt x="9938" y="18486"/>
                    <a:pt x="11139" y="18027"/>
                    <a:pt x="12058" y="17107"/>
                  </a:cubicBezTo>
                  <a:lnTo>
                    <a:pt x="18945" y="10221"/>
                  </a:lnTo>
                  <a:lnTo>
                    <a:pt x="8725" y="0"/>
                  </a:ln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0"/>
            <p:cNvSpPr/>
            <p:nvPr/>
          </p:nvSpPr>
          <p:spPr>
            <a:xfrm>
              <a:off x="4365100" y="546300"/>
              <a:ext cx="891550" cy="890925"/>
            </a:xfrm>
            <a:custGeom>
              <a:rect b="b" l="l" r="r" t="t"/>
              <a:pathLst>
                <a:path extrusionOk="0" h="35637" w="35662">
                  <a:moveTo>
                    <a:pt x="17451" y="1"/>
                  </a:moveTo>
                  <a:lnTo>
                    <a:pt x="1" y="17427"/>
                  </a:lnTo>
                  <a:lnTo>
                    <a:pt x="18211" y="35637"/>
                  </a:lnTo>
                  <a:lnTo>
                    <a:pt x="35661" y="18211"/>
                  </a:lnTo>
                  <a:lnTo>
                    <a:pt x="17451" y="1"/>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0"/>
            <p:cNvSpPr/>
            <p:nvPr/>
          </p:nvSpPr>
          <p:spPr>
            <a:xfrm>
              <a:off x="4425775" y="807950"/>
              <a:ext cx="830875" cy="629275"/>
            </a:xfrm>
            <a:custGeom>
              <a:rect b="b" l="l" r="r" t="t"/>
              <a:pathLst>
                <a:path extrusionOk="0" h="25171" w="33235">
                  <a:moveTo>
                    <a:pt x="0" y="9387"/>
                  </a:moveTo>
                  <a:lnTo>
                    <a:pt x="8064" y="17450"/>
                  </a:lnTo>
                  <a:lnTo>
                    <a:pt x="0" y="9387"/>
                  </a:lnTo>
                  <a:close/>
                  <a:moveTo>
                    <a:pt x="8064" y="17450"/>
                  </a:moveTo>
                  <a:lnTo>
                    <a:pt x="8064" y="17450"/>
                  </a:lnTo>
                  <a:lnTo>
                    <a:pt x="8064" y="17450"/>
                  </a:lnTo>
                  <a:close/>
                  <a:moveTo>
                    <a:pt x="25489" y="0"/>
                  </a:moveTo>
                  <a:lnTo>
                    <a:pt x="8064" y="17450"/>
                  </a:lnTo>
                  <a:lnTo>
                    <a:pt x="15784" y="25171"/>
                  </a:lnTo>
                  <a:lnTo>
                    <a:pt x="33234" y="7745"/>
                  </a:lnTo>
                  <a:lnTo>
                    <a:pt x="25489"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0"/>
            <p:cNvSpPr/>
            <p:nvPr/>
          </p:nvSpPr>
          <p:spPr>
            <a:xfrm>
              <a:off x="3034900" y="889750"/>
              <a:ext cx="1855325" cy="1847050"/>
            </a:xfrm>
            <a:custGeom>
              <a:rect b="b" l="l" r="r" t="t"/>
              <a:pathLst>
                <a:path extrusionOk="0" h="73882" w="74213">
                  <a:moveTo>
                    <a:pt x="48108" y="0"/>
                  </a:moveTo>
                  <a:cubicBezTo>
                    <a:pt x="47241" y="0"/>
                    <a:pt x="46371" y="331"/>
                    <a:pt x="45709" y="993"/>
                  </a:cubicBezTo>
                  <a:lnTo>
                    <a:pt x="27744" y="18958"/>
                  </a:lnTo>
                  <a:lnTo>
                    <a:pt x="18505" y="28197"/>
                  </a:lnTo>
                  <a:lnTo>
                    <a:pt x="0" y="46702"/>
                  </a:lnTo>
                  <a:lnTo>
                    <a:pt x="27156" y="73882"/>
                  </a:lnTo>
                  <a:lnTo>
                    <a:pt x="72889" y="28148"/>
                  </a:lnTo>
                  <a:cubicBezTo>
                    <a:pt x="74213" y="26825"/>
                    <a:pt x="74213" y="24693"/>
                    <a:pt x="72889" y="23369"/>
                  </a:cubicBezTo>
                  <a:lnTo>
                    <a:pt x="50488" y="993"/>
                  </a:lnTo>
                  <a:cubicBezTo>
                    <a:pt x="49839" y="331"/>
                    <a:pt x="48975" y="0"/>
                    <a:pt x="48108" y="0"/>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0"/>
            <p:cNvSpPr/>
            <p:nvPr/>
          </p:nvSpPr>
          <p:spPr>
            <a:xfrm>
              <a:off x="3520775" y="1340400"/>
              <a:ext cx="1369450" cy="1396400"/>
            </a:xfrm>
            <a:custGeom>
              <a:rect b="b" l="l" r="r" t="t"/>
              <a:pathLst>
                <a:path extrusionOk="0" h="55856" w="54778">
                  <a:moveTo>
                    <a:pt x="48112" y="0"/>
                  </a:moveTo>
                  <a:lnTo>
                    <a:pt x="1" y="48111"/>
                  </a:lnTo>
                  <a:lnTo>
                    <a:pt x="7721" y="55856"/>
                  </a:lnTo>
                  <a:lnTo>
                    <a:pt x="53454" y="10122"/>
                  </a:lnTo>
                  <a:cubicBezTo>
                    <a:pt x="54778" y="8799"/>
                    <a:pt x="54778" y="6667"/>
                    <a:pt x="53454" y="5343"/>
                  </a:cubicBezTo>
                  <a:lnTo>
                    <a:pt x="48112"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3" name="Google Shape;803;p30"/>
          <p:cNvSpPr/>
          <p:nvPr/>
        </p:nvSpPr>
        <p:spPr>
          <a:xfrm rot="2138415">
            <a:off x="9603179" y="7416620"/>
            <a:ext cx="527079" cy="271927"/>
          </a:xfrm>
          <a:custGeom>
            <a:rect b="b" l="l" r="r" t="t"/>
            <a:pathLst>
              <a:path extrusionOk="0" h="26485" w="53228">
                <a:moveTo>
                  <a:pt x="26613" y="1"/>
                </a:moveTo>
                <a:cubicBezTo>
                  <a:pt x="19555" y="1"/>
                  <a:pt x="12785" y="1397"/>
                  <a:pt x="7794" y="3880"/>
                </a:cubicBezTo>
                <a:cubicBezTo>
                  <a:pt x="2803" y="6363"/>
                  <a:pt x="0" y="9731"/>
                  <a:pt x="0" y="13243"/>
                </a:cubicBezTo>
                <a:cubicBezTo>
                  <a:pt x="0" y="16754"/>
                  <a:pt x="2803" y="20122"/>
                  <a:pt x="7794" y="22605"/>
                </a:cubicBezTo>
                <a:cubicBezTo>
                  <a:pt x="12785" y="25088"/>
                  <a:pt x="19555" y="26484"/>
                  <a:pt x="26613" y="26484"/>
                </a:cubicBezTo>
                <a:cubicBezTo>
                  <a:pt x="33671" y="26484"/>
                  <a:pt x="40441" y="25088"/>
                  <a:pt x="45432" y="22605"/>
                </a:cubicBezTo>
                <a:cubicBezTo>
                  <a:pt x="50423" y="20122"/>
                  <a:pt x="53227" y="16754"/>
                  <a:pt x="53227" y="13243"/>
                </a:cubicBezTo>
                <a:cubicBezTo>
                  <a:pt x="53227" y="9731"/>
                  <a:pt x="50423" y="6363"/>
                  <a:pt x="45432" y="3880"/>
                </a:cubicBezTo>
                <a:cubicBezTo>
                  <a:pt x="40441" y="1397"/>
                  <a:pt x="33671" y="1"/>
                  <a:pt x="26613" y="1"/>
                </a:cubicBezTo>
                <a:close/>
              </a:path>
            </a:pathLst>
          </a:custGeom>
          <a:solidFill>
            <a:srgbClr val="32186B">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4" name="Google Shape;804;p30"/>
          <p:cNvGrpSpPr/>
          <p:nvPr/>
        </p:nvGrpSpPr>
        <p:grpSpPr>
          <a:xfrm>
            <a:off x="9254904" y="6544052"/>
            <a:ext cx="752774" cy="1199536"/>
            <a:chOff x="2707675" y="238125"/>
            <a:chExt cx="3392400" cy="5238150"/>
          </a:xfrm>
        </p:grpSpPr>
        <p:sp>
          <p:nvSpPr>
            <p:cNvPr id="805" name="Google Shape;805;p30"/>
            <p:cNvSpPr/>
            <p:nvPr/>
          </p:nvSpPr>
          <p:spPr>
            <a:xfrm>
              <a:off x="6038825" y="5003150"/>
              <a:ext cx="51950" cy="30600"/>
            </a:xfrm>
            <a:custGeom>
              <a:rect b="b" l="l" r="r" t="t"/>
              <a:pathLst>
                <a:path extrusionOk="0" h="1224" w="2078">
                  <a:moveTo>
                    <a:pt x="2078" y="1"/>
                  </a:moveTo>
                  <a:lnTo>
                    <a:pt x="0" y="1208"/>
                  </a:lnTo>
                  <a:lnTo>
                    <a:pt x="0" y="1224"/>
                  </a:lnTo>
                  <a:lnTo>
                    <a:pt x="2078" y="15"/>
                  </a:lnTo>
                  <a:lnTo>
                    <a:pt x="2078" y="1"/>
                  </a:lnTo>
                  <a:close/>
                </a:path>
              </a:pathLst>
            </a:custGeom>
            <a:solidFill>
              <a:srgbClr val="996B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0"/>
            <p:cNvSpPr/>
            <p:nvPr/>
          </p:nvSpPr>
          <p:spPr>
            <a:xfrm>
              <a:off x="6038650" y="5003525"/>
              <a:ext cx="52125" cy="36675"/>
            </a:xfrm>
            <a:custGeom>
              <a:rect b="b" l="l" r="r" t="t"/>
              <a:pathLst>
                <a:path extrusionOk="0" h="1467" w="2085">
                  <a:moveTo>
                    <a:pt x="2085" y="0"/>
                  </a:moveTo>
                  <a:lnTo>
                    <a:pt x="7" y="1209"/>
                  </a:lnTo>
                  <a:cubicBezTo>
                    <a:pt x="6" y="1296"/>
                    <a:pt x="4" y="1382"/>
                    <a:pt x="1" y="1466"/>
                  </a:cubicBezTo>
                  <a:lnTo>
                    <a:pt x="2079" y="258"/>
                  </a:lnTo>
                  <a:cubicBezTo>
                    <a:pt x="2082" y="174"/>
                    <a:pt x="2085" y="88"/>
                    <a:pt x="2085" y="0"/>
                  </a:cubicBezTo>
                  <a:close/>
                </a:path>
              </a:pathLst>
            </a:custGeom>
            <a:solidFill>
              <a:srgbClr val="9468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0"/>
            <p:cNvSpPr/>
            <p:nvPr/>
          </p:nvSpPr>
          <p:spPr>
            <a:xfrm>
              <a:off x="6038250" y="5009925"/>
              <a:ext cx="52400" cy="36500"/>
            </a:xfrm>
            <a:custGeom>
              <a:rect b="b" l="l" r="r" t="t"/>
              <a:pathLst>
                <a:path extrusionOk="0" h="1460" w="2096">
                  <a:moveTo>
                    <a:pt x="2095" y="1"/>
                  </a:moveTo>
                  <a:lnTo>
                    <a:pt x="17" y="1209"/>
                  </a:lnTo>
                  <a:cubicBezTo>
                    <a:pt x="13" y="1294"/>
                    <a:pt x="8" y="1378"/>
                    <a:pt x="1" y="1460"/>
                  </a:cubicBezTo>
                  <a:lnTo>
                    <a:pt x="2079" y="251"/>
                  </a:lnTo>
                  <a:cubicBezTo>
                    <a:pt x="2086" y="169"/>
                    <a:pt x="2092" y="86"/>
                    <a:pt x="2095" y="1"/>
                  </a:cubicBezTo>
                  <a:close/>
                </a:path>
              </a:pathLst>
            </a:custGeom>
            <a:solidFill>
              <a:srgbClr val="9065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0"/>
            <p:cNvSpPr/>
            <p:nvPr/>
          </p:nvSpPr>
          <p:spPr>
            <a:xfrm>
              <a:off x="6037625" y="5016200"/>
              <a:ext cx="52625" cy="36625"/>
            </a:xfrm>
            <a:custGeom>
              <a:rect b="b" l="l" r="r" t="t"/>
              <a:pathLst>
                <a:path extrusionOk="0" h="1465" w="2105">
                  <a:moveTo>
                    <a:pt x="2104" y="0"/>
                  </a:moveTo>
                  <a:lnTo>
                    <a:pt x="26" y="1209"/>
                  </a:lnTo>
                  <a:cubicBezTo>
                    <a:pt x="19" y="1296"/>
                    <a:pt x="10" y="1382"/>
                    <a:pt x="0" y="1465"/>
                  </a:cubicBezTo>
                  <a:lnTo>
                    <a:pt x="2078" y="257"/>
                  </a:lnTo>
                  <a:cubicBezTo>
                    <a:pt x="2089" y="173"/>
                    <a:pt x="2098" y="88"/>
                    <a:pt x="2104" y="0"/>
                  </a:cubicBezTo>
                  <a:close/>
                </a:path>
              </a:pathLst>
            </a:custGeom>
            <a:solidFill>
              <a:srgbClr val="8C6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0"/>
            <p:cNvSpPr/>
            <p:nvPr/>
          </p:nvSpPr>
          <p:spPr>
            <a:xfrm>
              <a:off x="6036650" y="5022600"/>
              <a:ext cx="52950" cy="36600"/>
            </a:xfrm>
            <a:custGeom>
              <a:rect b="b" l="l" r="r" t="t"/>
              <a:pathLst>
                <a:path extrusionOk="0" h="1464" w="2118">
                  <a:moveTo>
                    <a:pt x="2117" y="1"/>
                  </a:moveTo>
                  <a:lnTo>
                    <a:pt x="39" y="1209"/>
                  </a:lnTo>
                  <a:cubicBezTo>
                    <a:pt x="28" y="1296"/>
                    <a:pt x="15" y="1380"/>
                    <a:pt x="1" y="1463"/>
                  </a:cubicBezTo>
                  <a:lnTo>
                    <a:pt x="2079" y="255"/>
                  </a:lnTo>
                  <a:cubicBezTo>
                    <a:pt x="2094" y="171"/>
                    <a:pt x="2106" y="87"/>
                    <a:pt x="2117" y="1"/>
                  </a:cubicBezTo>
                  <a:close/>
                </a:path>
              </a:pathLst>
            </a:custGeom>
            <a:solidFill>
              <a:srgbClr val="885F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0"/>
            <p:cNvSpPr/>
            <p:nvPr/>
          </p:nvSpPr>
          <p:spPr>
            <a:xfrm>
              <a:off x="6035375" y="5028950"/>
              <a:ext cx="53275" cy="36725"/>
            </a:xfrm>
            <a:custGeom>
              <a:rect b="b" l="l" r="r" t="t"/>
              <a:pathLst>
                <a:path extrusionOk="0" h="1469" w="2131">
                  <a:moveTo>
                    <a:pt x="2130" y="1"/>
                  </a:moveTo>
                  <a:lnTo>
                    <a:pt x="52" y="1209"/>
                  </a:lnTo>
                  <a:cubicBezTo>
                    <a:pt x="36" y="1298"/>
                    <a:pt x="19" y="1384"/>
                    <a:pt x="0" y="1469"/>
                  </a:cubicBezTo>
                  <a:lnTo>
                    <a:pt x="2077" y="260"/>
                  </a:lnTo>
                  <a:cubicBezTo>
                    <a:pt x="2098" y="176"/>
                    <a:pt x="2114" y="89"/>
                    <a:pt x="2130" y="1"/>
                  </a:cubicBezTo>
                  <a:close/>
                </a:path>
              </a:pathLst>
            </a:custGeom>
            <a:solidFill>
              <a:srgbClr val="835C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0"/>
            <p:cNvSpPr/>
            <p:nvPr/>
          </p:nvSpPr>
          <p:spPr>
            <a:xfrm>
              <a:off x="6033600" y="5035450"/>
              <a:ext cx="53725" cy="37000"/>
            </a:xfrm>
            <a:custGeom>
              <a:rect b="b" l="l" r="r" t="t"/>
              <a:pathLst>
                <a:path extrusionOk="0" h="1480" w="2149">
                  <a:moveTo>
                    <a:pt x="2148" y="0"/>
                  </a:moveTo>
                  <a:lnTo>
                    <a:pt x="71" y="1209"/>
                  </a:lnTo>
                  <a:cubicBezTo>
                    <a:pt x="50" y="1302"/>
                    <a:pt x="26" y="1392"/>
                    <a:pt x="0" y="1480"/>
                  </a:cubicBezTo>
                  <a:lnTo>
                    <a:pt x="2079" y="272"/>
                  </a:lnTo>
                  <a:cubicBezTo>
                    <a:pt x="2105" y="185"/>
                    <a:pt x="2127" y="94"/>
                    <a:pt x="2148" y="0"/>
                  </a:cubicBezTo>
                  <a:close/>
                </a:path>
              </a:pathLst>
            </a:custGeom>
            <a:solidFill>
              <a:srgbClr val="7F5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0"/>
            <p:cNvSpPr/>
            <p:nvPr/>
          </p:nvSpPr>
          <p:spPr>
            <a:xfrm>
              <a:off x="6031275" y="5042250"/>
              <a:ext cx="54300" cy="37225"/>
            </a:xfrm>
            <a:custGeom>
              <a:rect b="b" l="l" r="r" t="t"/>
              <a:pathLst>
                <a:path extrusionOk="0" h="1489" w="2172">
                  <a:moveTo>
                    <a:pt x="2172" y="0"/>
                  </a:moveTo>
                  <a:lnTo>
                    <a:pt x="93" y="1209"/>
                  </a:lnTo>
                  <a:cubicBezTo>
                    <a:pt x="64" y="1305"/>
                    <a:pt x="34" y="1399"/>
                    <a:pt x="0" y="1489"/>
                  </a:cubicBezTo>
                  <a:lnTo>
                    <a:pt x="2078" y="280"/>
                  </a:lnTo>
                  <a:cubicBezTo>
                    <a:pt x="2112" y="190"/>
                    <a:pt x="2144" y="97"/>
                    <a:pt x="2172" y="0"/>
                  </a:cubicBezTo>
                  <a:close/>
                </a:path>
              </a:pathLst>
            </a:custGeom>
            <a:solidFill>
              <a:srgbClr val="7B56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0"/>
            <p:cNvSpPr/>
            <p:nvPr/>
          </p:nvSpPr>
          <p:spPr>
            <a:xfrm>
              <a:off x="6028100" y="5049250"/>
              <a:ext cx="55150" cy="37825"/>
            </a:xfrm>
            <a:custGeom>
              <a:rect b="b" l="l" r="r" t="t"/>
              <a:pathLst>
                <a:path extrusionOk="0" h="1513" w="2206">
                  <a:moveTo>
                    <a:pt x="2205" y="0"/>
                  </a:moveTo>
                  <a:lnTo>
                    <a:pt x="127" y="1209"/>
                  </a:lnTo>
                  <a:cubicBezTo>
                    <a:pt x="88" y="1314"/>
                    <a:pt x="46" y="1415"/>
                    <a:pt x="0" y="1512"/>
                  </a:cubicBezTo>
                  <a:lnTo>
                    <a:pt x="2077" y="304"/>
                  </a:lnTo>
                  <a:cubicBezTo>
                    <a:pt x="2123" y="206"/>
                    <a:pt x="2166" y="106"/>
                    <a:pt x="2205" y="0"/>
                  </a:cubicBezTo>
                  <a:close/>
                </a:path>
              </a:pathLst>
            </a:custGeom>
            <a:solidFill>
              <a:srgbClr val="7753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0"/>
            <p:cNvSpPr/>
            <p:nvPr/>
          </p:nvSpPr>
          <p:spPr>
            <a:xfrm>
              <a:off x="6023050" y="5056800"/>
              <a:ext cx="57000" cy="39350"/>
            </a:xfrm>
            <a:custGeom>
              <a:rect b="b" l="l" r="r" t="t"/>
              <a:pathLst>
                <a:path extrusionOk="0" h="1574" w="2280">
                  <a:moveTo>
                    <a:pt x="2279" y="1"/>
                  </a:moveTo>
                  <a:lnTo>
                    <a:pt x="201" y="1209"/>
                  </a:lnTo>
                  <a:cubicBezTo>
                    <a:pt x="141" y="1334"/>
                    <a:pt x="75" y="1456"/>
                    <a:pt x="1" y="1573"/>
                  </a:cubicBezTo>
                  <a:lnTo>
                    <a:pt x="2078" y="365"/>
                  </a:lnTo>
                  <a:cubicBezTo>
                    <a:pt x="2152" y="248"/>
                    <a:pt x="2220" y="125"/>
                    <a:pt x="2279" y="1"/>
                  </a:cubicBezTo>
                  <a:close/>
                </a:path>
              </a:pathLst>
            </a:custGeom>
            <a:solidFill>
              <a:srgbClr val="72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0"/>
            <p:cNvSpPr/>
            <p:nvPr/>
          </p:nvSpPr>
          <p:spPr>
            <a:xfrm>
              <a:off x="6000025" y="5065900"/>
              <a:ext cx="75025" cy="52775"/>
            </a:xfrm>
            <a:custGeom>
              <a:rect b="b" l="l" r="r" t="t"/>
              <a:pathLst>
                <a:path extrusionOk="0" h="2111" w="3001">
                  <a:moveTo>
                    <a:pt x="3000" y="1"/>
                  </a:moveTo>
                  <a:lnTo>
                    <a:pt x="922" y="1209"/>
                  </a:lnTo>
                  <a:cubicBezTo>
                    <a:pt x="676" y="1596"/>
                    <a:pt x="364" y="1898"/>
                    <a:pt x="0" y="2111"/>
                  </a:cubicBezTo>
                  <a:lnTo>
                    <a:pt x="2077" y="902"/>
                  </a:lnTo>
                  <a:cubicBezTo>
                    <a:pt x="2442" y="690"/>
                    <a:pt x="2754" y="387"/>
                    <a:pt x="3000" y="1"/>
                  </a:cubicBezTo>
                  <a:close/>
                </a:path>
              </a:pathLst>
            </a:custGeom>
            <a:solidFill>
              <a:srgbClr val="6E4D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0"/>
            <p:cNvSpPr/>
            <p:nvPr/>
          </p:nvSpPr>
          <p:spPr>
            <a:xfrm>
              <a:off x="3669000" y="242100"/>
              <a:ext cx="62750" cy="35200"/>
            </a:xfrm>
            <a:custGeom>
              <a:rect b="b" l="l" r="r" t="t"/>
              <a:pathLst>
                <a:path extrusionOk="0" h="1408" w="2510">
                  <a:moveTo>
                    <a:pt x="2510" y="1"/>
                  </a:moveTo>
                  <a:cubicBezTo>
                    <a:pt x="2360" y="53"/>
                    <a:pt x="2216" y="120"/>
                    <a:pt x="2079" y="200"/>
                  </a:cubicBezTo>
                  <a:lnTo>
                    <a:pt x="3" y="1407"/>
                  </a:lnTo>
                  <a:lnTo>
                    <a:pt x="3" y="1407"/>
                  </a:lnTo>
                  <a:cubicBezTo>
                    <a:pt x="139" y="1328"/>
                    <a:pt x="282" y="1262"/>
                    <a:pt x="432" y="1209"/>
                  </a:cubicBezTo>
                  <a:lnTo>
                    <a:pt x="2510" y="1"/>
                  </a:lnTo>
                  <a:close/>
                  <a:moveTo>
                    <a:pt x="3" y="1407"/>
                  </a:moveTo>
                  <a:cubicBezTo>
                    <a:pt x="2" y="1407"/>
                    <a:pt x="1" y="1408"/>
                    <a:pt x="1" y="1408"/>
                  </a:cubicBezTo>
                  <a:lnTo>
                    <a:pt x="3" y="1407"/>
                  </a:lnTo>
                  <a:close/>
                </a:path>
              </a:pathLst>
            </a:custGeom>
            <a:solidFill>
              <a:srgbClr val="6E4D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0"/>
            <p:cNvSpPr/>
            <p:nvPr/>
          </p:nvSpPr>
          <p:spPr>
            <a:xfrm>
              <a:off x="3679800" y="239550"/>
              <a:ext cx="61250" cy="32775"/>
            </a:xfrm>
            <a:custGeom>
              <a:rect b="b" l="l" r="r" t="t"/>
              <a:pathLst>
                <a:path extrusionOk="0" h="1311" w="2450">
                  <a:moveTo>
                    <a:pt x="2450" y="0"/>
                  </a:moveTo>
                  <a:cubicBezTo>
                    <a:pt x="2324" y="26"/>
                    <a:pt x="2199" y="60"/>
                    <a:pt x="2078" y="103"/>
                  </a:cubicBezTo>
                  <a:lnTo>
                    <a:pt x="0" y="1311"/>
                  </a:lnTo>
                  <a:cubicBezTo>
                    <a:pt x="122" y="1268"/>
                    <a:pt x="245" y="1235"/>
                    <a:pt x="372" y="1209"/>
                  </a:cubicBezTo>
                  <a:lnTo>
                    <a:pt x="2450" y="0"/>
                  </a:lnTo>
                  <a:close/>
                </a:path>
              </a:pathLst>
            </a:custGeom>
            <a:solidFill>
              <a:srgbClr val="72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0"/>
            <p:cNvSpPr/>
            <p:nvPr/>
          </p:nvSpPr>
          <p:spPr>
            <a:xfrm>
              <a:off x="3689100" y="238450"/>
              <a:ext cx="59625" cy="31325"/>
            </a:xfrm>
            <a:custGeom>
              <a:rect b="b" l="l" r="r" t="t"/>
              <a:pathLst>
                <a:path extrusionOk="0" h="1253" w="2385">
                  <a:moveTo>
                    <a:pt x="2385" y="0"/>
                  </a:moveTo>
                  <a:lnTo>
                    <a:pt x="2385" y="0"/>
                  </a:lnTo>
                  <a:cubicBezTo>
                    <a:pt x="2282" y="9"/>
                    <a:pt x="2180" y="24"/>
                    <a:pt x="2078" y="44"/>
                  </a:cubicBezTo>
                  <a:lnTo>
                    <a:pt x="0" y="1253"/>
                  </a:lnTo>
                  <a:cubicBezTo>
                    <a:pt x="102" y="1232"/>
                    <a:pt x="204" y="1218"/>
                    <a:pt x="306" y="1209"/>
                  </a:cubicBezTo>
                  <a:lnTo>
                    <a:pt x="2385" y="0"/>
                  </a:lnTo>
                  <a:close/>
                </a:path>
              </a:pathLst>
            </a:custGeom>
            <a:solidFill>
              <a:srgbClr val="7753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0"/>
            <p:cNvSpPr/>
            <p:nvPr/>
          </p:nvSpPr>
          <p:spPr>
            <a:xfrm>
              <a:off x="3696750" y="238125"/>
              <a:ext cx="58900" cy="30525"/>
            </a:xfrm>
            <a:custGeom>
              <a:rect b="b" l="l" r="r" t="t"/>
              <a:pathLst>
                <a:path extrusionOk="0" h="1221" w="2356">
                  <a:moveTo>
                    <a:pt x="2355" y="0"/>
                  </a:moveTo>
                  <a:cubicBezTo>
                    <a:pt x="2261" y="0"/>
                    <a:pt x="2170" y="4"/>
                    <a:pt x="2079" y="12"/>
                  </a:cubicBezTo>
                  <a:lnTo>
                    <a:pt x="0" y="1221"/>
                  </a:lnTo>
                  <a:cubicBezTo>
                    <a:pt x="91" y="1212"/>
                    <a:pt x="183" y="1208"/>
                    <a:pt x="277" y="1208"/>
                  </a:cubicBezTo>
                  <a:lnTo>
                    <a:pt x="2355" y="0"/>
                  </a:lnTo>
                  <a:close/>
                </a:path>
              </a:pathLst>
            </a:custGeom>
            <a:solidFill>
              <a:srgbClr val="7B56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0"/>
            <p:cNvSpPr/>
            <p:nvPr/>
          </p:nvSpPr>
          <p:spPr>
            <a:xfrm>
              <a:off x="3703650" y="238125"/>
              <a:ext cx="58225" cy="30425"/>
            </a:xfrm>
            <a:custGeom>
              <a:rect b="b" l="l" r="r" t="t"/>
              <a:pathLst>
                <a:path extrusionOk="0" h="1217" w="2329">
                  <a:moveTo>
                    <a:pt x="2079" y="0"/>
                  </a:moveTo>
                  <a:lnTo>
                    <a:pt x="1" y="1208"/>
                  </a:lnTo>
                  <a:cubicBezTo>
                    <a:pt x="83" y="1208"/>
                    <a:pt x="166" y="1211"/>
                    <a:pt x="250" y="1216"/>
                  </a:cubicBezTo>
                  <a:lnTo>
                    <a:pt x="2329" y="8"/>
                  </a:lnTo>
                  <a:cubicBezTo>
                    <a:pt x="2244" y="2"/>
                    <a:pt x="2161" y="0"/>
                    <a:pt x="2079" y="0"/>
                  </a:cubicBezTo>
                  <a:close/>
                </a:path>
              </a:pathLst>
            </a:custGeom>
            <a:solidFill>
              <a:srgbClr val="7F5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0"/>
            <p:cNvSpPr/>
            <p:nvPr/>
          </p:nvSpPr>
          <p:spPr>
            <a:xfrm>
              <a:off x="3709900" y="238300"/>
              <a:ext cx="57900" cy="30850"/>
            </a:xfrm>
            <a:custGeom>
              <a:rect b="b" l="l" r="r" t="t"/>
              <a:pathLst>
                <a:path extrusionOk="0" h="1234" w="2316">
                  <a:moveTo>
                    <a:pt x="2079" y="1"/>
                  </a:moveTo>
                  <a:lnTo>
                    <a:pt x="0" y="1209"/>
                  </a:lnTo>
                  <a:cubicBezTo>
                    <a:pt x="79" y="1215"/>
                    <a:pt x="158" y="1223"/>
                    <a:pt x="237" y="1234"/>
                  </a:cubicBezTo>
                  <a:lnTo>
                    <a:pt x="2316" y="26"/>
                  </a:lnTo>
                  <a:cubicBezTo>
                    <a:pt x="2236" y="14"/>
                    <a:pt x="2157" y="6"/>
                    <a:pt x="2079" y="1"/>
                  </a:cubicBezTo>
                  <a:close/>
                </a:path>
              </a:pathLst>
            </a:custGeom>
            <a:solidFill>
              <a:srgbClr val="835C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0"/>
            <p:cNvSpPr/>
            <p:nvPr/>
          </p:nvSpPr>
          <p:spPr>
            <a:xfrm>
              <a:off x="3715825" y="238925"/>
              <a:ext cx="57800" cy="31200"/>
            </a:xfrm>
            <a:custGeom>
              <a:rect b="b" l="l" r="r" t="t"/>
              <a:pathLst>
                <a:path extrusionOk="0" h="1248" w="2312">
                  <a:moveTo>
                    <a:pt x="2079" y="1"/>
                  </a:moveTo>
                  <a:lnTo>
                    <a:pt x="0" y="1208"/>
                  </a:lnTo>
                  <a:cubicBezTo>
                    <a:pt x="77" y="1219"/>
                    <a:pt x="154" y="1231"/>
                    <a:pt x="233" y="1247"/>
                  </a:cubicBezTo>
                  <a:lnTo>
                    <a:pt x="2311" y="39"/>
                  </a:lnTo>
                  <a:cubicBezTo>
                    <a:pt x="2233" y="23"/>
                    <a:pt x="2155" y="11"/>
                    <a:pt x="2079" y="1"/>
                  </a:cubicBezTo>
                  <a:close/>
                </a:path>
              </a:pathLst>
            </a:custGeom>
            <a:solidFill>
              <a:srgbClr val="885F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0"/>
            <p:cNvSpPr/>
            <p:nvPr/>
          </p:nvSpPr>
          <p:spPr>
            <a:xfrm>
              <a:off x="3721650" y="239875"/>
              <a:ext cx="57425" cy="31450"/>
            </a:xfrm>
            <a:custGeom>
              <a:rect b="b" l="l" r="r" t="t"/>
              <a:pathLst>
                <a:path extrusionOk="0" h="1258" w="2297">
                  <a:moveTo>
                    <a:pt x="2078" y="1"/>
                  </a:moveTo>
                  <a:lnTo>
                    <a:pt x="0" y="1209"/>
                  </a:lnTo>
                  <a:cubicBezTo>
                    <a:pt x="72" y="1223"/>
                    <a:pt x="145" y="1238"/>
                    <a:pt x="218" y="1258"/>
                  </a:cubicBezTo>
                  <a:lnTo>
                    <a:pt x="2296" y="49"/>
                  </a:lnTo>
                  <a:cubicBezTo>
                    <a:pt x="2223" y="30"/>
                    <a:pt x="2150" y="14"/>
                    <a:pt x="2078" y="1"/>
                  </a:cubicBezTo>
                  <a:close/>
                </a:path>
              </a:pathLst>
            </a:custGeom>
            <a:solidFill>
              <a:srgbClr val="8C6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0"/>
            <p:cNvSpPr/>
            <p:nvPr/>
          </p:nvSpPr>
          <p:spPr>
            <a:xfrm>
              <a:off x="3727100" y="241100"/>
              <a:ext cx="57450" cy="31750"/>
            </a:xfrm>
            <a:custGeom>
              <a:rect b="b" l="l" r="r" t="t"/>
              <a:pathLst>
                <a:path extrusionOk="0" h="1270" w="2298">
                  <a:moveTo>
                    <a:pt x="2078" y="0"/>
                  </a:moveTo>
                  <a:lnTo>
                    <a:pt x="0" y="1209"/>
                  </a:lnTo>
                  <a:cubicBezTo>
                    <a:pt x="73" y="1226"/>
                    <a:pt x="146" y="1247"/>
                    <a:pt x="220" y="1269"/>
                  </a:cubicBezTo>
                  <a:lnTo>
                    <a:pt x="2298" y="61"/>
                  </a:lnTo>
                  <a:cubicBezTo>
                    <a:pt x="2225" y="38"/>
                    <a:pt x="2150" y="18"/>
                    <a:pt x="2078" y="0"/>
                  </a:cubicBezTo>
                  <a:close/>
                </a:path>
              </a:pathLst>
            </a:custGeom>
            <a:solidFill>
              <a:srgbClr val="9065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0"/>
            <p:cNvSpPr/>
            <p:nvPr/>
          </p:nvSpPr>
          <p:spPr>
            <a:xfrm>
              <a:off x="3732600" y="242600"/>
              <a:ext cx="57300" cy="31950"/>
            </a:xfrm>
            <a:custGeom>
              <a:rect b="b" l="l" r="r" t="t"/>
              <a:pathLst>
                <a:path extrusionOk="0" h="1278" w="2292">
                  <a:moveTo>
                    <a:pt x="2078" y="1"/>
                  </a:moveTo>
                  <a:lnTo>
                    <a:pt x="0" y="1209"/>
                  </a:lnTo>
                  <a:cubicBezTo>
                    <a:pt x="70" y="1229"/>
                    <a:pt x="141" y="1253"/>
                    <a:pt x="213" y="1278"/>
                  </a:cubicBezTo>
                  <a:lnTo>
                    <a:pt x="2291" y="71"/>
                  </a:lnTo>
                  <a:cubicBezTo>
                    <a:pt x="2219" y="45"/>
                    <a:pt x="2148" y="22"/>
                    <a:pt x="2078" y="1"/>
                  </a:cubicBezTo>
                  <a:close/>
                </a:path>
              </a:pathLst>
            </a:custGeom>
            <a:solidFill>
              <a:srgbClr val="9468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0"/>
            <p:cNvSpPr/>
            <p:nvPr/>
          </p:nvSpPr>
          <p:spPr>
            <a:xfrm>
              <a:off x="3737900" y="244350"/>
              <a:ext cx="57350" cy="32225"/>
            </a:xfrm>
            <a:custGeom>
              <a:rect b="b" l="l" r="r" t="t"/>
              <a:pathLst>
                <a:path extrusionOk="0" h="1289" w="2294">
                  <a:moveTo>
                    <a:pt x="2079" y="1"/>
                  </a:moveTo>
                  <a:lnTo>
                    <a:pt x="1" y="1208"/>
                  </a:lnTo>
                  <a:cubicBezTo>
                    <a:pt x="72" y="1234"/>
                    <a:pt x="144" y="1261"/>
                    <a:pt x="216" y="1289"/>
                  </a:cubicBezTo>
                  <a:lnTo>
                    <a:pt x="2294" y="81"/>
                  </a:lnTo>
                  <a:cubicBezTo>
                    <a:pt x="2222" y="52"/>
                    <a:pt x="2150" y="25"/>
                    <a:pt x="2079" y="1"/>
                  </a:cubicBezTo>
                  <a:close/>
                </a:path>
              </a:pathLst>
            </a:custGeom>
            <a:solidFill>
              <a:srgbClr val="996B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0"/>
            <p:cNvSpPr/>
            <p:nvPr/>
          </p:nvSpPr>
          <p:spPr>
            <a:xfrm>
              <a:off x="3743275" y="246375"/>
              <a:ext cx="57300" cy="32475"/>
            </a:xfrm>
            <a:custGeom>
              <a:rect b="b" l="l" r="r" t="t"/>
              <a:pathLst>
                <a:path extrusionOk="0" h="1299" w="2292">
                  <a:moveTo>
                    <a:pt x="2079" y="0"/>
                  </a:moveTo>
                  <a:lnTo>
                    <a:pt x="1" y="1208"/>
                  </a:lnTo>
                  <a:lnTo>
                    <a:pt x="1" y="1209"/>
                  </a:lnTo>
                  <a:cubicBezTo>
                    <a:pt x="70" y="1237"/>
                    <a:pt x="142" y="1266"/>
                    <a:pt x="213" y="1299"/>
                  </a:cubicBezTo>
                  <a:lnTo>
                    <a:pt x="2291" y="90"/>
                  </a:lnTo>
                  <a:cubicBezTo>
                    <a:pt x="2219" y="59"/>
                    <a:pt x="2149" y="29"/>
                    <a:pt x="2079" y="0"/>
                  </a:cubicBezTo>
                  <a:close/>
                </a:path>
              </a:pathLst>
            </a:custGeom>
            <a:solidFill>
              <a:srgbClr val="9D6E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0"/>
            <p:cNvSpPr/>
            <p:nvPr/>
          </p:nvSpPr>
          <p:spPr>
            <a:xfrm>
              <a:off x="3748600" y="248600"/>
              <a:ext cx="57350" cy="32775"/>
            </a:xfrm>
            <a:custGeom>
              <a:rect b="b" l="l" r="r" t="t"/>
              <a:pathLst>
                <a:path extrusionOk="0" h="1311" w="2294">
                  <a:moveTo>
                    <a:pt x="2078" y="0"/>
                  </a:moveTo>
                  <a:lnTo>
                    <a:pt x="0" y="1210"/>
                  </a:lnTo>
                  <a:cubicBezTo>
                    <a:pt x="71" y="1241"/>
                    <a:pt x="143" y="1275"/>
                    <a:pt x="215" y="1311"/>
                  </a:cubicBezTo>
                  <a:lnTo>
                    <a:pt x="2293" y="103"/>
                  </a:lnTo>
                  <a:cubicBezTo>
                    <a:pt x="2221" y="67"/>
                    <a:pt x="2149" y="33"/>
                    <a:pt x="2078" y="0"/>
                  </a:cubicBezTo>
                  <a:close/>
                </a:path>
              </a:pathLst>
            </a:custGeom>
            <a:solidFill>
              <a:srgbClr val="A171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0"/>
            <p:cNvSpPr/>
            <p:nvPr/>
          </p:nvSpPr>
          <p:spPr>
            <a:xfrm>
              <a:off x="3753950" y="251150"/>
              <a:ext cx="57450" cy="33050"/>
            </a:xfrm>
            <a:custGeom>
              <a:rect b="b" l="l" r="r" t="t"/>
              <a:pathLst>
                <a:path extrusionOk="0" h="1322" w="2298">
                  <a:moveTo>
                    <a:pt x="2079" y="1"/>
                  </a:moveTo>
                  <a:lnTo>
                    <a:pt x="1" y="1209"/>
                  </a:lnTo>
                  <a:cubicBezTo>
                    <a:pt x="73" y="1245"/>
                    <a:pt x="146" y="1282"/>
                    <a:pt x="219" y="1321"/>
                  </a:cubicBezTo>
                  <a:lnTo>
                    <a:pt x="2297" y="113"/>
                  </a:lnTo>
                  <a:cubicBezTo>
                    <a:pt x="2224" y="74"/>
                    <a:pt x="2151" y="37"/>
                    <a:pt x="2079" y="1"/>
                  </a:cubicBezTo>
                  <a:close/>
                </a:path>
              </a:pathLst>
            </a:custGeom>
            <a:solidFill>
              <a:srgbClr val="A57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0"/>
            <p:cNvSpPr/>
            <p:nvPr/>
          </p:nvSpPr>
          <p:spPr>
            <a:xfrm>
              <a:off x="3759400" y="254000"/>
              <a:ext cx="56200" cy="32575"/>
            </a:xfrm>
            <a:custGeom>
              <a:rect b="b" l="l" r="r" t="t"/>
              <a:pathLst>
                <a:path extrusionOk="0" h="1303" w="2248">
                  <a:moveTo>
                    <a:pt x="2079" y="0"/>
                  </a:moveTo>
                  <a:lnTo>
                    <a:pt x="1" y="1207"/>
                  </a:lnTo>
                  <a:lnTo>
                    <a:pt x="1" y="1208"/>
                  </a:lnTo>
                  <a:cubicBezTo>
                    <a:pt x="57" y="1239"/>
                    <a:pt x="113" y="1270"/>
                    <a:pt x="169" y="1303"/>
                  </a:cubicBezTo>
                  <a:lnTo>
                    <a:pt x="2248" y="95"/>
                  </a:lnTo>
                  <a:cubicBezTo>
                    <a:pt x="2192" y="62"/>
                    <a:pt x="2135" y="30"/>
                    <a:pt x="2079" y="0"/>
                  </a:cubicBezTo>
                  <a:close/>
                </a:path>
              </a:pathLst>
            </a:custGeom>
            <a:solidFill>
              <a:srgbClr val="AA77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0"/>
            <p:cNvSpPr/>
            <p:nvPr/>
          </p:nvSpPr>
          <p:spPr>
            <a:xfrm>
              <a:off x="3669000" y="238125"/>
              <a:ext cx="2431075" cy="4880550"/>
            </a:xfrm>
            <a:custGeom>
              <a:rect b="b" l="l" r="r" t="t"/>
              <a:pathLst>
                <a:path extrusionOk="0" h="195222" w="97243">
                  <a:moveTo>
                    <a:pt x="3478" y="1"/>
                  </a:moveTo>
                  <a:cubicBezTo>
                    <a:pt x="2958" y="1"/>
                    <a:pt x="2486" y="124"/>
                    <a:pt x="2079" y="360"/>
                  </a:cubicBezTo>
                  <a:lnTo>
                    <a:pt x="1" y="1568"/>
                  </a:lnTo>
                  <a:cubicBezTo>
                    <a:pt x="407" y="1332"/>
                    <a:pt x="880" y="1209"/>
                    <a:pt x="1400" y="1209"/>
                  </a:cubicBezTo>
                  <a:cubicBezTo>
                    <a:pt x="2119" y="1209"/>
                    <a:pt x="2929" y="1443"/>
                    <a:pt x="3785" y="1938"/>
                  </a:cubicBezTo>
                  <a:lnTo>
                    <a:pt x="89861" y="51634"/>
                  </a:lnTo>
                  <a:cubicBezTo>
                    <a:pt x="90041" y="51737"/>
                    <a:pt x="90220" y="51850"/>
                    <a:pt x="90395" y="51972"/>
                  </a:cubicBezTo>
                  <a:cubicBezTo>
                    <a:pt x="90405" y="51979"/>
                    <a:pt x="90415" y="51986"/>
                    <a:pt x="90425" y="51993"/>
                  </a:cubicBezTo>
                  <a:cubicBezTo>
                    <a:pt x="90588" y="52108"/>
                    <a:pt x="90750" y="52229"/>
                    <a:pt x="90909" y="52359"/>
                  </a:cubicBezTo>
                  <a:cubicBezTo>
                    <a:pt x="90928" y="52374"/>
                    <a:pt x="90946" y="52390"/>
                    <a:pt x="90965" y="52405"/>
                  </a:cubicBezTo>
                  <a:cubicBezTo>
                    <a:pt x="91119" y="52531"/>
                    <a:pt x="91269" y="52663"/>
                    <a:pt x="91419" y="52801"/>
                  </a:cubicBezTo>
                  <a:cubicBezTo>
                    <a:pt x="91441" y="52823"/>
                    <a:pt x="91465" y="52845"/>
                    <a:pt x="91489" y="52868"/>
                  </a:cubicBezTo>
                  <a:cubicBezTo>
                    <a:pt x="91616" y="52988"/>
                    <a:pt x="91739" y="53113"/>
                    <a:pt x="91862" y="53241"/>
                  </a:cubicBezTo>
                  <a:cubicBezTo>
                    <a:pt x="91896" y="53276"/>
                    <a:pt x="91929" y="53310"/>
                    <a:pt x="91962" y="53344"/>
                  </a:cubicBezTo>
                  <a:cubicBezTo>
                    <a:pt x="92053" y="53443"/>
                    <a:pt x="92141" y="53546"/>
                    <a:pt x="92229" y="53648"/>
                  </a:cubicBezTo>
                  <a:cubicBezTo>
                    <a:pt x="92295" y="53723"/>
                    <a:pt x="92360" y="53795"/>
                    <a:pt x="92423" y="53872"/>
                  </a:cubicBezTo>
                  <a:cubicBezTo>
                    <a:pt x="92448" y="53901"/>
                    <a:pt x="92470" y="53932"/>
                    <a:pt x="92494" y="53963"/>
                  </a:cubicBezTo>
                  <a:cubicBezTo>
                    <a:pt x="92761" y="54292"/>
                    <a:pt x="93012" y="54636"/>
                    <a:pt x="93246" y="54991"/>
                  </a:cubicBezTo>
                  <a:cubicBezTo>
                    <a:pt x="93249" y="54996"/>
                    <a:pt x="93251" y="55001"/>
                    <a:pt x="93255" y="55006"/>
                  </a:cubicBezTo>
                  <a:cubicBezTo>
                    <a:pt x="93488" y="55365"/>
                    <a:pt x="93704" y="55740"/>
                    <a:pt x="93901" y="56120"/>
                  </a:cubicBezTo>
                  <a:cubicBezTo>
                    <a:pt x="93914" y="56147"/>
                    <a:pt x="93930" y="56174"/>
                    <a:pt x="93945" y="56201"/>
                  </a:cubicBezTo>
                  <a:cubicBezTo>
                    <a:pt x="93985" y="56282"/>
                    <a:pt x="94022" y="56365"/>
                    <a:pt x="94062" y="56446"/>
                  </a:cubicBezTo>
                  <a:cubicBezTo>
                    <a:pt x="94125" y="56576"/>
                    <a:pt x="94189" y="56706"/>
                    <a:pt x="94247" y="56838"/>
                  </a:cubicBezTo>
                  <a:cubicBezTo>
                    <a:pt x="94267" y="56884"/>
                    <a:pt x="94285" y="56930"/>
                    <a:pt x="94306" y="56976"/>
                  </a:cubicBezTo>
                  <a:cubicBezTo>
                    <a:pt x="94374" y="57138"/>
                    <a:pt x="94439" y="57300"/>
                    <a:pt x="94501" y="57463"/>
                  </a:cubicBezTo>
                  <a:cubicBezTo>
                    <a:pt x="94516" y="57502"/>
                    <a:pt x="94532" y="57543"/>
                    <a:pt x="94546" y="57582"/>
                  </a:cubicBezTo>
                  <a:cubicBezTo>
                    <a:pt x="94616" y="57773"/>
                    <a:pt x="94680" y="57964"/>
                    <a:pt x="94738" y="58155"/>
                  </a:cubicBezTo>
                  <a:cubicBezTo>
                    <a:pt x="94747" y="58183"/>
                    <a:pt x="94755" y="58212"/>
                    <a:pt x="94764" y="58240"/>
                  </a:cubicBezTo>
                  <a:cubicBezTo>
                    <a:pt x="94822" y="58436"/>
                    <a:pt x="94874" y="58633"/>
                    <a:pt x="94920" y="58829"/>
                  </a:cubicBezTo>
                  <a:cubicBezTo>
                    <a:pt x="94926" y="58849"/>
                    <a:pt x="94931" y="58870"/>
                    <a:pt x="94935" y="58890"/>
                  </a:cubicBezTo>
                  <a:cubicBezTo>
                    <a:pt x="94983" y="59101"/>
                    <a:pt x="95025" y="59311"/>
                    <a:pt x="95058" y="59519"/>
                  </a:cubicBezTo>
                  <a:cubicBezTo>
                    <a:pt x="95058" y="59522"/>
                    <a:pt x="95059" y="59524"/>
                    <a:pt x="95060" y="59528"/>
                  </a:cubicBezTo>
                  <a:cubicBezTo>
                    <a:pt x="95092" y="59738"/>
                    <a:pt x="95117" y="59946"/>
                    <a:pt x="95135" y="60153"/>
                  </a:cubicBezTo>
                  <a:cubicBezTo>
                    <a:pt x="95136" y="60171"/>
                    <a:pt x="95137" y="60188"/>
                    <a:pt x="95138" y="60204"/>
                  </a:cubicBezTo>
                  <a:cubicBezTo>
                    <a:pt x="95155" y="60411"/>
                    <a:pt x="95164" y="60617"/>
                    <a:pt x="95163" y="60819"/>
                  </a:cubicBezTo>
                  <a:lnTo>
                    <a:pt x="94792" y="191810"/>
                  </a:lnTo>
                  <a:cubicBezTo>
                    <a:pt x="94788" y="193485"/>
                    <a:pt x="94197" y="194664"/>
                    <a:pt x="93244" y="195219"/>
                  </a:cubicBezTo>
                  <a:lnTo>
                    <a:pt x="93244" y="195219"/>
                  </a:lnTo>
                  <a:lnTo>
                    <a:pt x="95318" y="194013"/>
                  </a:lnTo>
                  <a:cubicBezTo>
                    <a:pt x="96274" y="193459"/>
                    <a:pt x="96866" y="192279"/>
                    <a:pt x="96871" y="190602"/>
                  </a:cubicBezTo>
                  <a:lnTo>
                    <a:pt x="97242" y="59611"/>
                  </a:lnTo>
                  <a:cubicBezTo>
                    <a:pt x="97243" y="59531"/>
                    <a:pt x="97242" y="59450"/>
                    <a:pt x="97239" y="59370"/>
                  </a:cubicBezTo>
                  <a:cubicBezTo>
                    <a:pt x="97237" y="59285"/>
                    <a:pt x="97233" y="59200"/>
                    <a:pt x="97227" y="59113"/>
                  </a:cubicBezTo>
                  <a:cubicBezTo>
                    <a:pt x="97225" y="59074"/>
                    <a:pt x="97220" y="59034"/>
                    <a:pt x="97218" y="58995"/>
                  </a:cubicBezTo>
                  <a:cubicBezTo>
                    <a:pt x="97217" y="58978"/>
                    <a:pt x="97215" y="58961"/>
                    <a:pt x="97214" y="58944"/>
                  </a:cubicBezTo>
                  <a:cubicBezTo>
                    <a:pt x="97211" y="58914"/>
                    <a:pt x="97209" y="58885"/>
                    <a:pt x="97207" y="58854"/>
                  </a:cubicBezTo>
                  <a:cubicBezTo>
                    <a:pt x="97198" y="58768"/>
                    <a:pt x="97189" y="58680"/>
                    <a:pt x="97178" y="58594"/>
                  </a:cubicBezTo>
                  <a:cubicBezTo>
                    <a:pt x="97166" y="58504"/>
                    <a:pt x="97153" y="58414"/>
                    <a:pt x="97139" y="58324"/>
                  </a:cubicBezTo>
                  <a:lnTo>
                    <a:pt x="97138" y="58318"/>
                  </a:lnTo>
                  <a:cubicBezTo>
                    <a:pt x="97138" y="58316"/>
                    <a:pt x="97137" y="58313"/>
                    <a:pt x="97137" y="58310"/>
                  </a:cubicBezTo>
                  <a:cubicBezTo>
                    <a:pt x="97122" y="58224"/>
                    <a:pt x="97109" y="58138"/>
                    <a:pt x="97092" y="58052"/>
                  </a:cubicBezTo>
                  <a:cubicBezTo>
                    <a:pt x="97074" y="57956"/>
                    <a:pt x="97054" y="57861"/>
                    <a:pt x="97033" y="57764"/>
                  </a:cubicBezTo>
                  <a:cubicBezTo>
                    <a:pt x="97027" y="57736"/>
                    <a:pt x="97020" y="57709"/>
                    <a:pt x="97013" y="57681"/>
                  </a:cubicBezTo>
                  <a:cubicBezTo>
                    <a:pt x="97009" y="57661"/>
                    <a:pt x="97003" y="57641"/>
                    <a:pt x="97000" y="57620"/>
                  </a:cubicBezTo>
                  <a:cubicBezTo>
                    <a:pt x="96988" y="57570"/>
                    <a:pt x="96976" y="57520"/>
                    <a:pt x="96964" y="57471"/>
                  </a:cubicBezTo>
                  <a:cubicBezTo>
                    <a:pt x="96938" y="57365"/>
                    <a:pt x="96910" y="57261"/>
                    <a:pt x="96880" y="57155"/>
                  </a:cubicBezTo>
                  <a:cubicBezTo>
                    <a:pt x="96868" y="57113"/>
                    <a:pt x="96855" y="57073"/>
                    <a:pt x="96843" y="57031"/>
                  </a:cubicBezTo>
                  <a:cubicBezTo>
                    <a:pt x="96835" y="57003"/>
                    <a:pt x="96826" y="56975"/>
                    <a:pt x="96817" y="56946"/>
                  </a:cubicBezTo>
                  <a:cubicBezTo>
                    <a:pt x="96804" y="56904"/>
                    <a:pt x="96792" y="56862"/>
                    <a:pt x="96780" y="56820"/>
                  </a:cubicBezTo>
                  <a:cubicBezTo>
                    <a:pt x="96741" y="56701"/>
                    <a:pt x="96702" y="56583"/>
                    <a:pt x="96659" y="56465"/>
                  </a:cubicBezTo>
                  <a:cubicBezTo>
                    <a:pt x="96648" y="56434"/>
                    <a:pt x="96636" y="56404"/>
                    <a:pt x="96624" y="56373"/>
                  </a:cubicBezTo>
                  <a:cubicBezTo>
                    <a:pt x="96611" y="56333"/>
                    <a:pt x="96595" y="56293"/>
                    <a:pt x="96580" y="56253"/>
                  </a:cubicBezTo>
                  <a:cubicBezTo>
                    <a:pt x="96555" y="56186"/>
                    <a:pt x="96531" y="56119"/>
                    <a:pt x="96504" y="56051"/>
                  </a:cubicBezTo>
                  <a:cubicBezTo>
                    <a:pt x="96466" y="55957"/>
                    <a:pt x="96424" y="55862"/>
                    <a:pt x="96384" y="55767"/>
                  </a:cubicBezTo>
                  <a:cubicBezTo>
                    <a:pt x="96364" y="55722"/>
                    <a:pt x="96346" y="55675"/>
                    <a:pt x="96325" y="55630"/>
                  </a:cubicBezTo>
                  <a:cubicBezTo>
                    <a:pt x="96318" y="55610"/>
                    <a:pt x="96310" y="55591"/>
                    <a:pt x="96302" y="55573"/>
                  </a:cubicBezTo>
                  <a:cubicBezTo>
                    <a:pt x="96251" y="55461"/>
                    <a:pt x="96195" y="55349"/>
                    <a:pt x="96141" y="55237"/>
                  </a:cubicBezTo>
                  <a:cubicBezTo>
                    <a:pt x="96102" y="55155"/>
                    <a:pt x="96065" y="55072"/>
                    <a:pt x="96023" y="54991"/>
                  </a:cubicBezTo>
                  <a:cubicBezTo>
                    <a:pt x="96019" y="54981"/>
                    <a:pt x="96014" y="54971"/>
                    <a:pt x="96009" y="54961"/>
                  </a:cubicBezTo>
                  <a:cubicBezTo>
                    <a:pt x="96000" y="54944"/>
                    <a:pt x="95988" y="54928"/>
                    <a:pt x="95980" y="54911"/>
                  </a:cubicBezTo>
                  <a:cubicBezTo>
                    <a:pt x="95784" y="54530"/>
                    <a:pt x="95568" y="54157"/>
                    <a:pt x="95334" y="53797"/>
                  </a:cubicBezTo>
                  <a:cubicBezTo>
                    <a:pt x="95331" y="53792"/>
                    <a:pt x="95327" y="53786"/>
                    <a:pt x="95325" y="53782"/>
                  </a:cubicBezTo>
                  <a:cubicBezTo>
                    <a:pt x="95091" y="53426"/>
                    <a:pt x="94841" y="53084"/>
                    <a:pt x="94573" y="52753"/>
                  </a:cubicBezTo>
                  <a:cubicBezTo>
                    <a:pt x="94558" y="52735"/>
                    <a:pt x="94546" y="52715"/>
                    <a:pt x="94532" y="52697"/>
                  </a:cubicBezTo>
                  <a:cubicBezTo>
                    <a:pt x="94523" y="52686"/>
                    <a:pt x="94511" y="52674"/>
                    <a:pt x="94502" y="52663"/>
                  </a:cubicBezTo>
                  <a:cubicBezTo>
                    <a:pt x="94438" y="52586"/>
                    <a:pt x="94372" y="52513"/>
                    <a:pt x="94307" y="52438"/>
                  </a:cubicBezTo>
                  <a:cubicBezTo>
                    <a:pt x="94235" y="52354"/>
                    <a:pt x="94164" y="52269"/>
                    <a:pt x="94090" y="52188"/>
                  </a:cubicBezTo>
                  <a:cubicBezTo>
                    <a:pt x="94074" y="52170"/>
                    <a:pt x="94057" y="52154"/>
                    <a:pt x="94040" y="52136"/>
                  </a:cubicBezTo>
                  <a:cubicBezTo>
                    <a:pt x="94008" y="52100"/>
                    <a:pt x="93974" y="52066"/>
                    <a:pt x="93940" y="52031"/>
                  </a:cubicBezTo>
                  <a:cubicBezTo>
                    <a:pt x="93877" y="51965"/>
                    <a:pt x="93813" y="51898"/>
                    <a:pt x="93750" y="51834"/>
                  </a:cubicBezTo>
                  <a:cubicBezTo>
                    <a:pt x="93690" y="51774"/>
                    <a:pt x="93629" y="51717"/>
                    <a:pt x="93567" y="51658"/>
                  </a:cubicBezTo>
                  <a:cubicBezTo>
                    <a:pt x="93543" y="51637"/>
                    <a:pt x="93521" y="51613"/>
                    <a:pt x="93497" y="51592"/>
                  </a:cubicBezTo>
                  <a:cubicBezTo>
                    <a:pt x="93482" y="51578"/>
                    <a:pt x="93467" y="51563"/>
                    <a:pt x="93451" y="51549"/>
                  </a:cubicBezTo>
                  <a:cubicBezTo>
                    <a:pt x="93361" y="51465"/>
                    <a:pt x="93269" y="51383"/>
                    <a:pt x="93176" y="51304"/>
                  </a:cubicBezTo>
                  <a:cubicBezTo>
                    <a:pt x="93132" y="51267"/>
                    <a:pt x="93087" y="51232"/>
                    <a:pt x="93043" y="51196"/>
                  </a:cubicBezTo>
                  <a:cubicBezTo>
                    <a:pt x="93025" y="51181"/>
                    <a:pt x="93006" y="51165"/>
                    <a:pt x="92987" y="51150"/>
                  </a:cubicBezTo>
                  <a:cubicBezTo>
                    <a:pt x="92966" y="51132"/>
                    <a:pt x="92945" y="51114"/>
                    <a:pt x="92924" y="51097"/>
                  </a:cubicBezTo>
                  <a:cubicBezTo>
                    <a:pt x="92843" y="51034"/>
                    <a:pt x="92762" y="50971"/>
                    <a:pt x="92681" y="50912"/>
                  </a:cubicBezTo>
                  <a:cubicBezTo>
                    <a:pt x="92622" y="50868"/>
                    <a:pt x="92563" y="50828"/>
                    <a:pt x="92504" y="50785"/>
                  </a:cubicBezTo>
                  <a:cubicBezTo>
                    <a:pt x="92494" y="50778"/>
                    <a:pt x="92483" y="50771"/>
                    <a:pt x="92473" y="50764"/>
                  </a:cubicBezTo>
                  <a:cubicBezTo>
                    <a:pt x="92463" y="50756"/>
                    <a:pt x="92455" y="50750"/>
                    <a:pt x="92445" y="50744"/>
                  </a:cubicBezTo>
                  <a:cubicBezTo>
                    <a:pt x="92371" y="50693"/>
                    <a:pt x="92295" y="50642"/>
                    <a:pt x="92218" y="50594"/>
                  </a:cubicBezTo>
                  <a:cubicBezTo>
                    <a:pt x="92143" y="50545"/>
                    <a:pt x="92068" y="50499"/>
                    <a:pt x="91992" y="50456"/>
                  </a:cubicBezTo>
                  <a:cubicBezTo>
                    <a:pt x="91975" y="50445"/>
                    <a:pt x="91957" y="50435"/>
                    <a:pt x="91941" y="50425"/>
                  </a:cubicBezTo>
                  <a:lnTo>
                    <a:pt x="5864" y="730"/>
                  </a:lnTo>
                  <a:cubicBezTo>
                    <a:pt x="5007" y="235"/>
                    <a:pt x="4196" y="1"/>
                    <a:pt x="3478" y="1"/>
                  </a:cubicBezTo>
                  <a:close/>
                  <a:moveTo>
                    <a:pt x="93244" y="195219"/>
                  </a:moveTo>
                  <a:lnTo>
                    <a:pt x="93240" y="195222"/>
                  </a:lnTo>
                  <a:cubicBezTo>
                    <a:pt x="93241" y="195221"/>
                    <a:pt x="93243" y="195220"/>
                    <a:pt x="93244" y="195219"/>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0"/>
            <p:cNvSpPr/>
            <p:nvPr/>
          </p:nvSpPr>
          <p:spPr>
            <a:xfrm>
              <a:off x="3620675" y="268300"/>
              <a:ext cx="2427700" cy="4859350"/>
            </a:xfrm>
            <a:custGeom>
              <a:rect b="b" l="l" r="r" t="t"/>
              <a:pathLst>
                <a:path extrusionOk="0" h="194374" w="97108">
                  <a:moveTo>
                    <a:pt x="3333" y="1"/>
                  </a:moveTo>
                  <a:cubicBezTo>
                    <a:pt x="1589" y="1"/>
                    <a:pt x="388" y="1382"/>
                    <a:pt x="381" y="3771"/>
                  </a:cubicBezTo>
                  <a:lnTo>
                    <a:pt x="10" y="134763"/>
                  </a:lnTo>
                  <a:cubicBezTo>
                    <a:pt x="0" y="138138"/>
                    <a:pt x="2377" y="142253"/>
                    <a:pt x="5313" y="143948"/>
                  </a:cubicBezTo>
                  <a:lnTo>
                    <a:pt x="91388" y="193644"/>
                  </a:lnTo>
                  <a:cubicBezTo>
                    <a:pt x="92245" y="194139"/>
                    <a:pt x="93056" y="194373"/>
                    <a:pt x="93775" y="194373"/>
                  </a:cubicBezTo>
                  <a:cubicBezTo>
                    <a:pt x="95518" y="194373"/>
                    <a:pt x="96719" y="192992"/>
                    <a:pt x="96726" y="190602"/>
                  </a:cubicBezTo>
                  <a:lnTo>
                    <a:pt x="97097" y="59610"/>
                  </a:lnTo>
                  <a:cubicBezTo>
                    <a:pt x="97107" y="56236"/>
                    <a:pt x="94731" y="52122"/>
                    <a:pt x="91794" y="50425"/>
                  </a:cubicBezTo>
                  <a:lnTo>
                    <a:pt x="5718" y="730"/>
                  </a:lnTo>
                  <a:cubicBezTo>
                    <a:pt x="4862" y="235"/>
                    <a:pt x="4051" y="1"/>
                    <a:pt x="333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0"/>
            <p:cNvSpPr/>
            <p:nvPr/>
          </p:nvSpPr>
          <p:spPr>
            <a:xfrm>
              <a:off x="3814475" y="650000"/>
              <a:ext cx="2092050" cy="4183750"/>
            </a:xfrm>
            <a:custGeom>
              <a:rect b="b" l="l" r="r" t="t"/>
              <a:pathLst>
                <a:path extrusionOk="0" h="167350" w="83682">
                  <a:moveTo>
                    <a:pt x="338" y="0"/>
                  </a:moveTo>
                  <a:lnTo>
                    <a:pt x="1" y="119232"/>
                  </a:lnTo>
                  <a:lnTo>
                    <a:pt x="83342" y="167350"/>
                  </a:lnTo>
                  <a:lnTo>
                    <a:pt x="83681" y="48118"/>
                  </a:lnTo>
                  <a:lnTo>
                    <a:pt x="338" y="0"/>
                  </a:lnTo>
                  <a:close/>
                </a:path>
              </a:pathLst>
            </a:custGeom>
            <a:solidFill>
              <a:srgbClr val="F1B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0"/>
            <p:cNvSpPr/>
            <p:nvPr/>
          </p:nvSpPr>
          <p:spPr>
            <a:xfrm>
              <a:off x="2707675" y="650000"/>
              <a:ext cx="3198850" cy="4826275"/>
            </a:xfrm>
            <a:custGeom>
              <a:rect b="b" l="l" r="r" t="t"/>
              <a:pathLst>
                <a:path extrusionOk="0" h="193051" w="127954">
                  <a:moveTo>
                    <a:pt x="44610" y="0"/>
                  </a:moveTo>
                  <a:lnTo>
                    <a:pt x="44418" y="68041"/>
                  </a:lnTo>
                  <a:cubicBezTo>
                    <a:pt x="44328" y="99743"/>
                    <a:pt x="27419" y="129016"/>
                    <a:pt x="1" y="144932"/>
                  </a:cubicBezTo>
                  <a:lnTo>
                    <a:pt x="83342" y="193050"/>
                  </a:lnTo>
                  <a:cubicBezTo>
                    <a:pt x="110760" y="177134"/>
                    <a:pt x="127670" y="147861"/>
                    <a:pt x="127760" y="116159"/>
                  </a:cubicBezTo>
                  <a:lnTo>
                    <a:pt x="127953" y="48118"/>
                  </a:lnTo>
                  <a:lnTo>
                    <a:pt x="446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0"/>
            <p:cNvSpPr/>
            <p:nvPr/>
          </p:nvSpPr>
          <p:spPr>
            <a:xfrm>
              <a:off x="4192175" y="767600"/>
              <a:ext cx="1336650" cy="1013200"/>
            </a:xfrm>
            <a:custGeom>
              <a:rect b="b" l="l" r="r" t="t"/>
              <a:pathLst>
                <a:path extrusionOk="0" h="40528" w="53466">
                  <a:moveTo>
                    <a:pt x="2016" y="1617"/>
                  </a:moveTo>
                  <a:cubicBezTo>
                    <a:pt x="2197" y="1617"/>
                    <a:pt x="2400" y="1676"/>
                    <a:pt x="2616" y="1800"/>
                  </a:cubicBezTo>
                  <a:lnTo>
                    <a:pt x="50877" y="29664"/>
                  </a:lnTo>
                  <a:cubicBezTo>
                    <a:pt x="51612" y="30088"/>
                    <a:pt x="52208" y="31122"/>
                    <a:pt x="52206" y="31965"/>
                  </a:cubicBezTo>
                  <a:lnTo>
                    <a:pt x="52189" y="37971"/>
                  </a:lnTo>
                  <a:lnTo>
                    <a:pt x="52190" y="37971"/>
                  </a:lnTo>
                  <a:cubicBezTo>
                    <a:pt x="52189" y="38569"/>
                    <a:pt x="51886" y="38915"/>
                    <a:pt x="51449" y="38915"/>
                  </a:cubicBezTo>
                  <a:cubicBezTo>
                    <a:pt x="51269" y="38915"/>
                    <a:pt x="51066" y="38857"/>
                    <a:pt x="50852" y="38733"/>
                  </a:cubicBezTo>
                  <a:lnTo>
                    <a:pt x="2591" y="10869"/>
                  </a:lnTo>
                  <a:cubicBezTo>
                    <a:pt x="1853" y="10443"/>
                    <a:pt x="1256" y="9409"/>
                    <a:pt x="1258" y="8566"/>
                  </a:cubicBezTo>
                  <a:lnTo>
                    <a:pt x="1275" y="2560"/>
                  </a:lnTo>
                  <a:cubicBezTo>
                    <a:pt x="1277" y="1962"/>
                    <a:pt x="1579" y="1617"/>
                    <a:pt x="2016" y="1617"/>
                  </a:cubicBezTo>
                  <a:close/>
                  <a:moveTo>
                    <a:pt x="1459" y="1"/>
                  </a:moveTo>
                  <a:cubicBezTo>
                    <a:pt x="610" y="1"/>
                    <a:pt x="25" y="674"/>
                    <a:pt x="22" y="1836"/>
                  </a:cubicBezTo>
                  <a:lnTo>
                    <a:pt x="5" y="7842"/>
                  </a:lnTo>
                  <a:cubicBezTo>
                    <a:pt x="0" y="9482"/>
                    <a:pt x="1156" y="11484"/>
                    <a:pt x="2587" y="12310"/>
                  </a:cubicBezTo>
                  <a:lnTo>
                    <a:pt x="50849" y="40173"/>
                  </a:lnTo>
                  <a:cubicBezTo>
                    <a:pt x="51265" y="40414"/>
                    <a:pt x="51659" y="40528"/>
                    <a:pt x="52008" y="40528"/>
                  </a:cubicBezTo>
                  <a:cubicBezTo>
                    <a:pt x="52856" y="40528"/>
                    <a:pt x="53440" y="39856"/>
                    <a:pt x="53443" y="38695"/>
                  </a:cubicBezTo>
                  <a:lnTo>
                    <a:pt x="53460" y="32689"/>
                  </a:lnTo>
                  <a:cubicBezTo>
                    <a:pt x="53466" y="31050"/>
                    <a:pt x="52309" y="29044"/>
                    <a:pt x="50883" y="28220"/>
                  </a:cubicBezTo>
                  <a:lnTo>
                    <a:pt x="2620" y="356"/>
                  </a:lnTo>
                  <a:cubicBezTo>
                    <a:pt x="2203" y="115"/>
                    <a:pt x="1809" y="1"/>
                    <a:pt x="145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0"/>
            <p:cNvSpPr/>
            <p:nvPr/>
          </p:nvSpPr>
          <p:spPr>
            <a:xfrm>
              <a:off x="4335150" y="765650"/>
              <a:ext cx="1050675" cy="709000"/>
            </a:xfrm>
            <a:custGeom>
              <a:rect b="b" l="l" r="r" t="t"/>
              <a:pathLst>
                <a:path extrusionOk="0" h="28360" w="42027">
                  <a:moveTo>
                    <a:pt x="1611" y="0"/>
                  </a:moveTo>
                  <a:cubicBezTo>
                    <a:pt x="662" y="0"/>
                    <a:pt x="10" y="752"/>
                    <a:pt x="6" y="2053"/>
                  </a:cubicBezTo>
                  <a:cubicBezTo>
                    <a:pt x="0" y="3887"/>
                    <a:pt x="1292" y="6124"/>
                    <a:pt x="2891" y="7048"/>
                  </a:cubicBezTo>
                  <a:lnTo>
                    <a:pt x="39116" y="27962"/>
                  </a:lnTo>
                  <a:cubicBezTo>
                    <a:pt x="39584" y="28232"/>
                    <a:pt x="40026" y="28360"/>
                    <a:pt x="40417" y="28360"/>
                  </a:cubicBezTo>
                  <a:cubicBezTo>
                    <a:pt x="41366" y="28360"/>
                    <a:pt x="42018" y="27609"/>
                    <a:pt x="42021" y="26311"/>
                  </a:cubicBezTo>
                  <a:cubicBezTo>
                    <a:pt x="42027" y="24472"/>
                    <a:pt x="40736" y="22236"/>
                    <a:pt x="39136" y="21312"/>
                  </a:cubicBezTo>
                  <a:lnTo>
                    <a:pt x="2911" y="398"/>
                  </a:lnTo>
                  <a:cubicBezTo>
                    <a:pt x="2443" y="128"/>
                    <a:pt x="2002" y="0"/>
                    <a:pt x="161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0"/>
            <p:cNvSpPr/>
            <p:nvPr/>
          </p:nvSpPr>
          <p:spPr>
            <a:xfrm>
              <a:off x="4495100" y="2946150"/>
              <a:ext cx="89450" cy="252050"/>
            </a:xfrm>
            <a:custGeom>
              <a:rect b="b" l="l" r="r" t="t"/>
              <a:pathLst>
                <a:path extrusionOk="0" h="10082" w="3578">
                  <a:moveTo>
                    <a:pt x="23" y="0"/>
                  </a:moveTo>
                  <a:lnTo>
                    <a:pt x="3" y="6764"/>
                  </a:lnTo>
                  <a:cubicBezTo>
                    <a:pt x="1" y="7893"/>
                    <a:pt x="793" y="9269"/>
                    <a:pt x="1778" y="9838"/>
                  </a:cubicBezTo>
                  <a:cubicBezTo>
                    <a:pt x="2064" y="10003"/>
                    <a:pt x="2336" y="10082"/>
                    <a:pt x="2576" y="10082"/>
                  </a:cubicBezTo>
                  <a:cubicBezTo>
                    <a:pt x="3159" y="10082"/>
                    <a:pt x="3561" y="9620"/>
                    <a:pt x="3563" y="8820"/>
                  </a:cubicBezTo>
                  <a:lnTo>
                    <a:pt x="3577" y="4102"/>
                  </a:lnTo>
                  <a:lnTo>
                    <a:pt x="1797" y="3073"/>
                  </a:lnTo>
                  <a:cubicBezTo>
                    <a:pt x="812" y="2505"/>
                    <a:pt x="20" y="1130"/>
                    <a:pt x="23" y="0"/>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0"/>
            <p:cNvSpPr/>
            <p:nvPr/>
          </p:nvSpPr>
          <p:spPr>
            <a:xfrm>
              <a:off x="4495625" y="2712575"/>
              <a:ext cx="92100" cy="233825"/>
            </a:xfrm>
            <a:custGeom>
              <a:rect b="b" l="l" r="r" t="t"/>
              <a:pathLst>
                <a:path extrusionOk="0" h="9353" w="3684">
                  <a:moveTo>
                    <a:pt x="235" y="1"/>
                  </a:moveTo>
                  <a:cubicBezTo>
                    <a:pt x="96" y="767"/>
                    <a:pt x="23" y="1596"/>
                    <a:pt x="20" y="2479"/>
                  </a:cubicBezTo>
                  <a:lnTo>
                    <a:pt x="1" y="9343"/>
                  </a:lnTo>
                  <a:cubicBezTo>
                    <a:pt x="3" y="8543"/>
                    <a:pt x="404" y="8081"/>
                    <a:pt x="987" y="8081"/>
                  </a:cubicBezTo>
                  <a:cubicBezTo>
                    <a:pt x="1227" y="8081"/>
                    <a:pt x="1499" y="8159"/>
                    <a:pt x="1787" y="8326"/>
                  </a:cubicBezTo>
                  <a:lnTo>
                    <a:pt x="3568" y="9353"/>
                  </a:lnTo>
                  <a:lnTo>
                    <a:pt x="3581" y="4534"/>
                  </a:lnTo>
                  <a:cubicBezTo>
                    <a:pt x="3581" y="4049"/>
                    <a:pt x="3615" y="3563"/>
                    <a:pt x="3683" y="3083"/>
                  </a:cubicBezTo>
                  <a:lnTo>
                    <a:pt x="1805" y="1998"/>
                  </a:lnTo>
                  <a:cubicBezTo>
                    <a:pt x="1122" y="1605"/>
                    <a:pt x="531" y="820"/>
                    <a:pt x="235"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0"/>
            <p:cNvSpPr/>
            <p:nvPr/>
          </p:nvSpPr>
          <p:spPr>
            <a:xfrm>
              <a:off x="5080800" y="3335425"/>
              <a:ext cx="89575" cy="200925"/>
            </a:xfrm>
            <a:custGeom>
              <a:rect b="b" l="l" r="r" t="t"/>
              <a:pathLst>
                <a:path extrusionOk="0" h="8037" w="3583">
                  <a:moveTo>
                    <a:pt x="17" y="0"/>
                  </a:moveTo>
                  <a:lnTo>
                    <a:pt x="3" y="4719"/>
                  </a:lnTo>
                  <a:cubicBezTo>
                    <a:pt x="0" y="5848"/>
                    <a:pt x="793" y="7224"/>
                    <a:pt x="1777" y="7792"/>
                  </a:cubicBezTo>
                  <a:cubicBezTo>
                    <a:pt x="2065" y="7958"/>
                    <a:pt x="2336" y="8037"/>
                    <a:pt x="2577" y="8037"/>
                  </a:cubicBezTo>
                  <a:cubicBezTo>
                    <a:pt x="3160" y="8037"/>
                    <a:pt x="3561" y="7574"/>
                    <a:pt x="3563" y="6775"/>
                  </a:cubicBezTo>
                  <a:lnTo>
                    <a:pt x="3582" y="11"/>
                  </a:lnTo>
                  <a:lnTo>
                    <a:pt x="3582" y="11"/>
                  </a:lnTo>
                  <a:cubicBezTo>
                    <a:pt x="3580" y="810"/>
                    <a:pt x="3179" y="1272"/>
                    <a:pt x="2596" y="1272"/>
                  </a:cubicBezTo>
                  <a:cubicBezTo>
                    <a:pt x="2355" y="1272"/>
                    <a:pt x="2084" y="1194"/>
                    <a:pt x="1796" y="1028"/>
                  </a:cubicBezTo>
                  <a:lnTo>
                    <a:pt x="17" y="0"/>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0"/>
            <p:cNvSpPr/>
            <p:nvPr/>
          </p:nvSpPr>
          <p:spPr>
            <a:xfrm>
              <a:off x="5079500" y="3073575"/>
              <a:ext cx="91400" cy="262125"/>
            </a:xfrm>
            <a:custGeom>
              <a:rect b="b" l="l" r="r" t="t"/>
              <a:pathLst>
                <a:path extrusionOk="0" h="10485" w="3656">
                  <a:moveTo>
                    <a:pt x="0" y="0"/>
                  </a:moveTo>
                  <a:cubicBezTo>
                    <a:pt x="63" y="520"/>
                    <a:pt x="95" y="1041"/>
                    <a:pt x="94" y="1564"/>
                  </a:cubicBezTo>
                  <a:lnTo>
                    <a:pt x="80" y="6384"/>
                  </a:lnTo>
                  <a:lnTo>
                    <a:pt x="1860" y="7411"/>
                  </a:lnTo>
                  <a:cubicBezTo>
                    <a:pt x="2844" y="7979"/>
                    <a:pt x="3638" y="9354"/>
                    <a:pt x="3634" y="10485"/>
                  </a:cubicBezTo>
                  <a:lnTo>
                    <a:pt x="3654" y="3620"/>
                  </a:lnTo>
                  <a:cubicBezTo>
                    <a:pt x="3656" y="2738"/>
                    <a:pt x="3588" y="1828"/>
                    <a:pt x="3455" y="904"/>
                  </a:cubicBezTo>
                  <a:cubicBezTo>
                    <a:pt x="3281" y="1180"/>
                    <a:pt x="3008" y="1329"/>
                    <a:pt x="2677" y="1329"/>
                  </a:cubicBezTo>
                  <a:cubicBezTo>
                    <a:pt x="2437" y="1329"/>
                    <a:pt x="2166" y="1250"/>
                    <a:pt x="1879" y="1084"/>
                  </a:cubicBezTo>
                  <a:lnTo>
                    <a:pt x="0" y="0"/>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0"/>
            <p:cNvSpPr/>
            <p:nvPr/>
          </p:nvSpPr>
          <p:spPr>
            <a:xfrm>
              <a:off x="4495575" y="2914575"/>
              <a:ext cx="674875" cy="452675"/>
            </a:xfrm>
            <a:custGeom>
              <a:rect b="b" l="l" r="r" t="t"/>
              <a:pathLst>
                <a:path extrusionOk="0" h="18107" w="26995">
                  <a:moveTo>
                    <a:pt x="989" y="1"/>
                  </a:moveTo>
                  <a:cubicBezTo>
                    <a:pt x="406" y="1"/>
                    <a:pt x="6" y="463"/>
                    <a:pt x="4" y="1263"/>
                  </a:cubicBezTo>
                  <a:cubicBezTo>
                    <a:pt x="1" y="2393"/>
                    <a:pt x="794" y="3768"/>
                    <a:pt x="1778" y="4336"/>
                  </a:cubicBezTo>
                  <a:lnTo>
                    <a:pt x="3558" y="5365"/>
                  </a:lnTo>
                  <a:lnTo>
                    <a:pt x="23426" y="16834"/>
                  </a:lnTo>
                  <a:lnTo>
                    <a:pt x="25206" y="17862"/>
                  </a:lnTo>
                  <a:cubicBezTo>
                    <a:pt x="25494" y="18028"/>
                    <a:pt x="25765" y="18106"/>
                    <a:pt x="26006" y="18106"/>
                  </a:cubicBezTo>
                  <a:cubicBezTo>
                    <a:pt x="26589" y="18106"/>
                    <a:pt x="26990" y="17644"/>
                    <a:pt x="26993" y="16845"/>
                  </a:cubicBezTo>
                  <a:cubicBezTo>
                    <a:pt x="26995" y="15714"/>
                    <a:pt x="26202" y="14340"/>
                    <a:pt x="25218" y="13771"/>
                  </a:cubicBezTo>
                  <a:lnTo>
                    <a:pt x="23437" y="12744"/>
                  </a:lnTo>
                  <a:lnTo>
                    <a:pt x="3570" y="1273"/>
                  </a:lnTo>
                  <a:lnTo>
                    <a:pt x="1790" y="246"/>
                  </a:lnTo>
                  <a:cubicBezTo>
                    <a:pt x="1502" y="79"/>
                    <a:pt x="1230" y="1"/>
                    <a:pt x="989" y="1"/>
                  </a:cubicBezTo>
                  <a:close/>
                </a:path>
              </a:pathLst>
            </a:custGeom>
            <a:solidFill>
              <a:srgbClr val="429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0"/>
            <p:cNvSpPr/>
            <p:nvPr/>
          </p:nvSpPr>
          <p:spPr>
            <a:xfrm>
              <a:off x="4512025" y="2177925"/>
              <a:ext cx="322650" cy="378725"/>
            </a:xfrm>
            <a:custGeom>
              <a:rect b="b" l="l" r="r" t="t"/>
              <a:pathLst>
                <a:path extrusionOk="0" h="15149" w="12906">
                  <a:moveTo>
                    <a:pt x="0" y="1"/>
                  </a:moveTo>
                  <a:lnTo>
                    <a:pt x="0" y="1"/>
                  </a:lnTo>
                  <a:cubicBezTo>
                    <a:pt x="965" y="4134"/>
                    <a:pt x="3145" y="8416"/>
                    <a:pt x="6158" y="11910"/>
                  </a:cubicBezTo>
                  <a:lnTo>
                    <a:pt x="8951" y="15148"/>
                  </a:lnTo>
                  <a:lnTo>
                    <a:pt x="12906" y="15137"/>
                  </a:lnTo>
                  <a:lnTo>
                    <a:pt x="7774" y="9186"/>
                  </a:lnTo>
                  <a:cubicBezTo>
                    <a:pt x="6158" y="7312"/>
                    <a:pt x="4879" y="5118"/>
                    <a:pt x="4054" y="2892"/>
                  </a:cubicBezTo>
                  <a:lnTo>
                    <a:pt x="1212" y="1250"/>
                  </a:lnTo>
                  <a:cubicBezTo>
                    <a:pt x="742" y="980"/>
                    <a:pt x="316" y="524"/>
                    <a:pt x="0"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0"/>
            <p:cNvSpPr/>
            <p:nvPr/>
          </p:nvSpPr>
          <p:spPr>
            <a:xfrm>
              <a:off x="4496375" y="2654125"/>
              <a:ext cx="674775" cy="452700"/>
            </a:xfrm>
            <a:custGeom>
              <a:rect b="b" l="l" r="r" t="t"/>
              <a:pathLst>
                <a:path extrusionOk="0" h="18108" w="26991">
                  <a:moveTo>
                    <a:pt x="988" y="1"/>
                  </a:moveTo>
                  <a:cubicBezTo>
                    <a:pt x="961" y="1"/>
                    <a:pt x="933" y="2"/>
                    <a:pt x="906" y="4"/>
                  </a:cubicBezTo>
                  <a:cubicBezTo>
                    <a:pt x="368" y="46"/>
                    <a:pt x="3" y="501"/>
                    <a:pt x="1" y="1263"/>
                  </a:cubicBezTo>
                  <a:cubicBezTo>
                    <a:pt x="0" y="1609"/>
                    <a:pt x="74" y="1977"/>
                    <a:pt x="205" y="2339"/>
                  </a:cubicBezTo>
                  <a:cubicBezTo>
                    <a:pt x="501" y="3158"/>
                    <a:pt x="1092" y="3943"/>
                    <a:pt x="1775" y="4336"/>
                  </a:cubicBezTo>
                  <a:lnTo>
                    <a:pt x="3653" y="5421"/>
                  </a:lnTo>
                  <a:lnTo>
                    <a:pt x="23325" y="16778"/>
                  </a:lnTo>
                  <a:lnTo>
                    <a:pt x="25203" y="17863"/>
                  </a:lnTo>
                  <a:cubicBezTo>
                    <a:pt x="25490" y="18029"/>
                    <a:pt x="25761" y="18107"/>
                    <a:pt x="26001" y="18107"/>
                  </a:cubicBezTo>
                  <a:cubicBezTo>
                    <a:pt x="26333" y="18107"/>
                    <a:pt x="26606" y="17958"/>
                    <a:pt x="26781" y="17682"/>
                  </a:cubicBezTo>
                  <a:cubicBezTo>
                    <a:pt x="26912" y="17473"/>
                    <a:pt x="26988" y="17190"/>
                    <a:pt x="26989" y="16845"/>
                  </a:cubicBezTo>
                  <a:cubicBezTo>
                    <a:pt x="26991" y="16082"/>
                    <a:pt x="26631" y="15209"/>
                    <a:pt x="26094" y="14546"/>
                  </a:cubicBezTo>
                  <a:cubicBezTo>
                    <a:pt x="25835" y="14227"/>
                    <a:pt x="25535" y="13957"/>
                    <a:pt x="25215" y="13772"/>
                  </a:cubicBezTo>
                  <a:lnTo>
                    <a:pt x="21957" y="11891"/>
                  </a:lnTo>
                  <a:lnTo>
                    <a:pt x="5044" y="2126"/>
                  </a:lnTo>
                  <a:lnTo>
                    <a:pt x="1787" y="246"/>
                  </a:lnTo>
                  <a:cubicBezTo>
                    <a:pt x="1500" y="80"/>
                    <a:pt x="1229" y="1"/>
                    <a:pt x="988" y="1"/>
                  </a:cubicBezTo>
                  <a:close/>
                </a:path>
              </a:pathLst>
            </a:custGeom>
            <a:solidFill>
              <a:srgbClr val="429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0"/>
            <p:cNvSpPr/>
            <p:nvPr/>
          </p:nvSpPr>
          <p:spPr>
            <a:xfrm>
              <a:off x="4834350" y="2670625"/>
              <a:ext cx="314375" cy="347175"/>
            </a:xfrm>
            <a:custGeom>
              <a:rect b="b" l="l" r="r" t="t"/>
              <a:pathLst>
                <a:path extrusionOk="0" h="13887" w="12575">
                  <a:moveTo>
                    <a:pt x="3955" y="1"/>
                  </a:moveTo>
                  <a:lnTo>
                    <a:pt x="0" y="12"/>
                  </a:lnTo>
                  <a:lnTo>
                    <a:pt x="5131" y="5963"/>
                  </a:lnTo>
                  <a:cubicBezTo>
                    <a:pt x="6499" y="7548"/>
                    <a:pt x="7625" y="9363"/>
                    <a:pt x="8438" y="11231"/>
                  </a:cubicBezTo>
                  <a:lnTo>
                    <a:pt x="11696" y="13112"/>
                  </a:lnTo>
                  <a:cubicBezTo>
                    <a:pt x="12016" y="13296"/>
                    <a:pt x="12316" y="13567"/>
                    <a:pt x="12575" y="13886"/>
                  </a:cubicBezTo>
                  <a:cubicBezTo>
                    <a:pt x="11489" y="10154"/>
                    <a:pt x="9455" y="6377"/>
                    <a:pt x="6747" y="3238"/>
                  </a:cubicBezTo>
                  <a:lnTo>
                    <a:pt x="3955" y="1"/>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0"/>
            <p:cNvSpPr/>
            <p:nvPr/>
          </p:nvSpPr>
          <p:spPr>
            <a:xfrm>
              <a:off x="4498700" y="1684375"/>
              <a:ext cx="89550" cy="187850"/>
            </a:xfrm>
            <a:custGeom>
              <a:rect b="b" l="l" r="r" t="t"/>
              <a:pathLst>
                <a:path extrusionOk="0" h="7514" w="3582">
                  <a:moveTo>
                    <a:pt x="1005" y="1"/>
                  </a:moveTo>
                  <a:cubicBezTo>
                    <a:pt x="421" y="1"/>
                    <a:pt x="21" y="463"/>
                    <a:pt x="18" y="1263"/>
                  </a:cubicBezTo>
                  <a:lnTo>
                    <a:pt x="0" y="7504"/>
                  </a:lnTo>
                  <a:cubicBezTo>
                    <a:pt x="3" y="6704"/>
                    <a:pt x="404" y="6241"/>
                    <a:pt x="987" y="6241"/>
                  </a:cubicBezTo>
                  <a:cubicBezTo>
                    <a:pt x="1228" y="6241"/>
                    <a:pt x="1499" y="6320"/>
                    <a:pt x="1787" y="6485"/>
                  </a:cubicBezTo>
                  <a:lnTo>
                    <a:pt x="3567" y="7514"/>
                  </a:lnTo>
                  <a:lnTo>
                    <a:pt x="3578" y="3318"/>
                  </a:lnTo>
                  <a:cubicBezTo>
                    <a:pt x="3582" y="2189"/>
                    <a:pt x="2789" y="813"/>
                    <a:pt x="1805" y="245"/>
                  </a:cubicBezTo>
                  <a:cubicBezTo>
                    <a:pt x="1517" y="79"/>
                    <a:pt x="1245" y="1"/>
                    <a:pt x="1005"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0"/>
            <p:cNvSpPr/>
            <p:nvPr/>
          </p:nvSpPr>
          <p:spPr>
            <a:xfrm>
              <a:off x="4519025" y="2506325"/>
              <a:ext cx="639400" cy="200975"/>
            </a:xfrm>
            <a:custGeom>
              <a:rect b="b" l="l" r="r" t="t"/>
              <a:pathLst>
                <a:path extrusionOk="0" h="8039" w="25576">
                  <a:moveTo>
                    <a:pt x="21518" y="0"/>
                  </a:moveTo>
                  <a:cubicBezTo>
                    <a:pt x="20684" y="1269"/>
                    <a:pt x="19397" y="1981"/>
                    <a:pt x="17774" y="1985"/>
                  </a:cubicBezTo>
                  <a:lnTo>
                    <a:pt x="12626" y="2001"/>
                  </a:lnTo>
                  <a:lnTo>
                    <a:pt x="8671" y="2012"/>
                  </a:lnTo>
                  <a:lnTo>
                    <a:pt x="5869" y="2020"/>
                  </a:lnTo>
                  <a:cubicBezTo>
                    <a:pt x="3153" y="2028"/>
                    <a:pt x="1103" y="3447"/>
                    <a:pt x="0" y="5916"/>
                  </a:cubicBezTo>
                  <a:cubicBezTo>
                    <a:pt x="26" y="5914"/>
                    <a:pt x="52" y="5913"/>
                    <a:pt x="79" y="5913"/>
                  </a:cubicBezTo>
                  <a:cubicBezTo>
                    <a:pt x="320" y="5913"/>
                    <a:pt x="593" y="5992"/>
                    <a:pt x="881" y="6158"/>
                  </a:cubicBezTo>
                  <a:lnTo>
                    <a:pt x="4138" y="8038"/>
                  </a:lnTo>
                  <a:cubicBezTo>
                    <a:pt x="4959" y="7113"/>
                    <a:pt x="6092" y="6603"/>
                    <a:pt x="7464" y="6598"/>
                  </a:cubicBezTo>
                  <a:lnTo>
                    <a:pt x="12613" y="6584"/>
                  </a:lnTo>
                  <a:lnTo>
                    <a:pt x="16568" y="6571"/>
                  </a:lnTo>
                  <a:lnTo>
                    <a:pt x="19370" y="6564"/>
                  </a:lnTo>
                  <a:cubicBezTo>
                    <a:pt x="22392" y="6556"/>
                    <a:pt x="24590" y="4799"/>
                    <a:pt x="25576" y="1792"/>
                  </a:cubicBezTo>
                  <a:lnTo>
                    <a:pt x="25576" y="1792"/>
                  </a:lnTo>
                  <a:cubicBezTo>
                    <a:pt x="25452" y="1854"/>
                    <a:pt x="25311" y="1886"/>
                    <a:pt x="25158" y="1886"/>
                  </a:cubicBezTo>
                  <a:cubicBezTo>
                    <a:pt x="24918" y="1886"/>
                    <a:pt x="24647" y="1807"/>
                    <a:pt x="24360" y="1641"/>
                  </a:cubicBezTo>
                  <a:lnTo>
                    <a:pt x="21518" y="0"/>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0"/>
            <p:cNvSpPr/>
            <p:nvPr/>
          </p:nvSpPr>
          <p:spPr>
            <a:xfrm>
              <a:off x="4497900" y="2100850"/>
              <a:ext cx="674800" cy="452625"/>
            </a:xfrm>
            <a:custGeom>
              <a:rect b="b" l="l" r="r" t="t"/>
              <a:pathLst>
                <a:path extrusionOk="0" h="18105" w="26992">
                  <a:moveTo>
                    <a:pt x="990" y="0"/>
                  </a:moveTo>
                  <a:cubicBezTo>
                    <a:pt x="600" y="0"/>
                    <a:pt x="291" y="206"/>
                    <a:pt x="129" y="582"/>
                  </a:cubicBezTo>
                  <a:cubicBezTo>
                    <a:pt x="48" y="769"/>
                    <a:pt x="3" y="997"/>
                    <a:pt x="3" y="1261"/>
                  </a:cubicBezTo>
                  <a:cubicBezTo>
                    <a:pt x="1" y="1852"/>
                    <a:pt x="218" y="2509"/>
                    <a:pt x="565" y="3084"/>
                  </a:cubicBezTo>
                  <a:cubicBezTo>
                    <a:pt x="881" y="3608"/>
                    <a:pt x="1307" y="4063"/>
                    <a:pt x="1777" y="4335"/>
                  </a:cubicBezTo>
                  <a:lnTo>
                    <a:pt x="4619" y="5975"/>
                  </a:lnTo>
                  <a:lnTo>
                    <a:pt x="22363" y="16219"/>
                  </a:lnTo>
                  <a:lnTo>
                    <a:pt x="25205" y="17860"/>
                  </a:lnTo>
                  <a:cubicBezTo>
                    <a:pt x="25492" y="18026"/>
                    <a:pt x="25763" y="18104"/>
                    <a:pt x="26004" y="18104"/>
                  </a:cubicBezTo>
                  <a:cubicBezTo>
                    <a:pt x="26157" y="18104"/>
                    <a:pt x="26297" y="18073"/>
                    <a:pt x="26421" y="18012"/>
                  </a:cubicBezTo>
                  <a:cubicBezTo>
                    <a:pt x="26769" y="17839"/>
                    <a:pt x="26990" y="17432"/>
                    <a:pt x="26991" y="16842"/>
                  </a:cubicBezTo>
                  <a:cubicBezTo>
                    <a:pt x="26992" y="16578"/>
                    <a:pt x="26948" y="16299"/>
                    <a:pt x="26869" y="16020"/>
                  </a:cubicBezTo>
                  <a:cubicBezTo>
                    <a:pt x="26611" y="15112"/>
                    <a:pt x="25970" y="14205"/>
                    <a:pt x="25217" y="13769"/>
                  </a:cubicBezTo>
                  <a:lnTo>
                    <a:pt x="23415" y="12729"/>
                  </a:lnTo>
                  <a:lnTo>
                    <a:pt x="3591" y="1285"/>
                  </a:lnTo>
                  <a:lnTo>
                    <a:pt x="1789" y="244"/>
                  </a:lnTo>
                  <a:cubicBezTo>
                    <a:pt x="1502" y="79"/>
                    <a:pt x="1230" y="0"/>
                    <a:pt x="990" y="0"/>
                  </a:cubicBezTo>
                  <a:close/>
                </a:path>
              </a:pathLst>
            </a:custGeom>
            <a:solidFill>
              <a:srgbClr val="429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0"/>
            <p:cNvSpPr/>
            <p:nvPr/>
          </p:nvSpPr>
          <p:spPr>
            <a:xfrm>
              <a:off x="5083225" y="2261225"/>
              <a:ext cx="90175" cy="240150"/>
            </a:xfrm>
            <a:custGeom>
              <a:rect b="b" l="l" r="r" t="t"/>
              <a:pathLst>
                <a:path extrusionOk="0" h="9606" w="3607">
                  <a:moveTo>
                    <a:pt x="41" y="0"/>
                  </a:moveTo>
                  <a:lnTo>
                    <a:pt x="26" y="5605"/>
                  </a:lnTo>
                  <a:cubicBezTo>
                    <a:pt x="25" y="5848"/>
                    <a:pt x="17" y="6084"/>
                    <a:pt x="1" y="6314"/>
                  </a:cubicBezTo>
                  <a:lnTo>
                    <a:pt x="1804" y="7354"/>
                  </a:lnTo>
                  <a:cubicBezTo>
                    <a:pt x="2557" y="7789"/>
                    <a:pt x="3198" y="8697"/>
                    <a:pt x="3456" y="9605"/>
                  </a:cubicBezTo>
                  <a:cubicBezTo>
                    <a:pt x="3542" y="8960"/>
                    <a:pt x="3586" y="8310"/>
                    <a:pt x="3586" y="7660"/>
                  </a:cubicBezTo>
                  <a:lnTo>
                    <a:pt x="3607" y="10"/>
                  </a:lnTo>
                  <a:lnTo>
                    <a:pt x="3607" y="10"/>
                  </a:lnTo>
                  <a:cubicBezTo>
                    <a:pt x="3604" y="811"/>
                    <a:pt x="3204" y="1273"/>
                    <a:pt x="2621" y="1273"/>
                  </a:cubicBezTo>
                  <a:cubicBezTo>
                    <a:pt x="2380" y="1273"/>
                    <a:pt x="2109" y="1194"/>
                    <a:pt x="1821" y="1028"/>
                  </a:cubicBezTo>
                  <a:lnTo>
                    <a:pt x="41" y="0"/>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0"/>
            <p:cNvSpPr/>
            <p:nvPr/>
          </p:nvSpPr>
          <p:spPr>
            <a:xfrm>
              <a:off x="4498625" y="1840400"/>
              <a:ext cx="674875" cy="452650"/>
            </a:xfrm>
            <a:custGeom>
              <a:rect b="b" l="l" r="r" t="t"/>
              <a:pathLst>
                <a:path extrusionOk="0" h="18106" w="26995">
                  <a:moveTo>
                    <a:pt x="989" y="1"/>
                  </a:moveTo>
                  <a:cubicBezTo>
                    <a:pt x="406" y="1"/>
                    <a:pt x="6" y="462"/>
                    <a:pt x="3" y="1263"/>
                  </a:cubicBezTo>
                  <a:cubicBezTo>
                    <a:pt x="0" y="2394"/>
                    <a:pt x="794" y="3767"/>
                    <a:pt x="1778" y="4336"/>
                  </a:cubicBezTo>
                  <a:lnTo>
                    <a:pt x="3558" y="5363"/>
                  </a:lnTo>
                  <a:lnTo>
                    <a:pt x="23425" y="16833"/>
                  </a:lnTo>
                  <a:lnTo>
                    <a:pt x="25205" y="17861"/>
                  </a:lnTo>
                  <a:cubicBezTo>
                    <a:pt x="25493" y="18027"/>
                    <a:pt x="25765" y="18106"/>
                    <a:pt x="26006" y="18106"/>
                  </a:cubicBezTo>
                  <a:cubicBezTo>
                    <a:pt x="26589" y="18106"/>
                    <a:pt x="26988" y="17644"/>
                    <a:pt x="26991" y="16843"/>
                  </a:cubicBezTo>
                  <a:cubicBezTo>
                    <a:pt x="26994" y="15714"/>
                    <a:pt x="26202" y="14338"/>
                    <a:pt x="25217" y="13770"/>
                  </a:cubicBezTo>
                  <a:lnTo>
                    <a:pt x="23438" y="12743"/>
                  </a:lnTo>
                  <a:lnTo>
                    <a:pt x="3570" y="1273"/>
                  </a:lnTo>
                  <a:lnTo>
                    <a:pt x="1790" y="246"/>
                  </a:lnTo>
                  <a:cubicBezTo>
                    <a:pt x="1502" y="79"/>
                    <a:pt x="1230" y="1"/>
                    <a:pt x="989" y="1"/>
                  </a:cubicBezTo>
                  <a:close/>
                </a:path>
              </a:pathLst>
            </a:custGeom>
            <a:solidFill>
              <a:srgbClr val="429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0"/>
            <p:cNvSpPr/>
            <p:nvPr/>
          </p:nvSpPr>
          <p:spPr>
            <a:xfrm>
              <a:off x="5084525" y="2022550"/>
              <a:ext cx="89425" cy="238950"/>
            </a:xfrm>
            <a:custGeom>
              <a:rect b="b" l="l" r="r" t="t"/>
              <a:pathLst>
                <a:path extrusionOk="0" h="9558" w="3577">
                  <a:moveTo>
                    <a:pt x="1001" y="1"/>
                  </a:moveTo>
                  <a:cubicBezTo>
                    <a:pt x="418" y="1"/>
                    <a:pt x="15" y="462"/>
                    <a:pt x="13" y="1262"/>
                  </a:cubicBezTo>
                  <a:lnTo>
                    <a:pt x="1" y="5456"/>
                  </a:lnTo>
                  <a:lnTo>
                    <a:pt x="1781" y="6484"/>
                  </a:lnTo>
                  <a:cubicBezTo>
                    <a:pt x="2766" y="7052"/>
                    <a:pt x="3558" y="8428"/>
                    <a:pt x="3555" y="9557"/>
                  </a:cubicBezTo>
                  <a:lnTo>
                    <a:pt x="3573" y="3318"/>
                  </a:lnTo>
                  <a:cubicBezTo>
                    <a:pt x="3576" y="2188"/>
                    <a:pt x="2783" y="812"/>
                    <a:pt x="1798" y="245"/>
                  </a:cubicBezTo>
                  <a:cubicBezTo>
                    <a:pt x="1512" y="79"/>
                    <a:pt x="1241" y="1"/>
                    <a:pt x="1001"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0"/>
            <p:cNvSpPr/>
            <p:nvPr/>
          </p:nvSpPr>
          <p:spPr>
            <a:xfrm>
              <a:off x="4498125" y="1871950"/>
              <a:ext cx="89575" cy="261050"/>
            </a:xfrm>
            <a:custGeom>
              <a:rect b="b" l="l" r="r" t="t"/>
              <a:pathLst>
                <a:path extrusionOk="0" h="10442" w="3583">
                  <a:moveTo>
                    <a:pt x="23" y="1"/>
                  </a:moveTo>
                  <a:cubicBezTo>
                    <a:pt x="23" y="1"/>
                    <a:pt x="23" y="1"/>
                    <a:pt x="23" y="2"/>
                  </a:cubicBezTo>
                  <a:lnTo>
                    <a:pt x="23" y="2"/>
                  </a:lnTo>
                  <a:lnTo>
                    <a:pt x="23" y="1"/>
                  </a:lnTo>
                  <a:close/>
                  <a:moveTo>
                    <a:pt x="23" y="2"/>
                  </a:moveTo>
                  <a:lnTo>
                    <a:pt x="2" y="7651"/>
                  </a:lnTo>
                  <a:cubicBezTo>
                    <a:pt x="1" y="8348"/>
                    <a:pt x="40" y="9045"/>
                    <a:pt x="120" y="9738"/>
                  </a:cubicBezTo>
                  <a:cubicBezTo>
                    <a:pt x="282" y="9362"/>
                    <a:pt x="590" y="9156"/>
                    <a:pt x="980" y="9156"/>
                  </a:cubicBezTo>
                  <a:cubicBezTo>
                    <a:pt x="1221" y="9156"/>
                    <a:pt x="1493" y="9234"/>
                    <a:pt x="1780" y="9400"/>
                  </a:cubicBezTo>
                  <a:lnTo>
                    <a:pt x="3582" y="10441"/>
                  </a:lnTo>
                  <a:cubicBezTo>
                    <a:pt x="3568" y="10194"/>
                    <a:pt x="3561" y="9949"/>
                    <a:pt x="3562" y="9706"/>
                  </a:cubicBezTo>
                  <a:lnTo>
                    <a:pt x="3578" y="4101"/>
                  </a:lnTo>
                  <a:lnTo>
                    <a:pt x="1797" y="3074"/>
                  </a:lnTo>
                  <a:cubicBezTo>
                    <a:pt x="814" y="2505"/>
                    <a:pt x="21" y="1132"/>
                    <a:pt x="23" y="2"/>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0"/>
            <p:cNvSpPr/>
            <p:nvPr/>
          </p:nvSpPr>
          <p:spPr>
            <a:xfrm>
              <a:off x="4598325" y="3761825"/>
              <a:ext cx="108125" cy="139925"/>
            </a:xfrm>
            <a:custGeom>
              <a:rect b="b" l="l" r="r" t="t"/>
              <a:pathLst>
                <a:path extrusionOk="0" h="5597" w="4325">
                  <a:moveTo>
                    <a:pt x="9" y="1"/>
                  </a:moveTo>
                  <a:lnTo>
                    <a:pt x="0" y="3105"/>
                  </a:lnTo>
                  <a:lnTo>
                    <a:pt x="4315" y="5596"/>
                  </a:lnTo>
                  <a:lnTo>
                    <a:pt x="4324" y="2493"/>
                  </a:lnTo>
                  <a:lnTo>
                    <a:pt x="9" y="1"/>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0"/>
            <p:cNvSpPr/>
            <p:nvPr/>
          </p:nvSpPr>
          <p:spPr>
            <a:xfrm>
              <a:off x="4508750" y="3539325"/>
              <a:ext cx="288250" cy="243750"/>
            </a:xfrm>
            <a:custGeom>
              <a:rect b="b" l="l" r="r" t="t"/>
              <a:pathLst>
                <a:path extrusionOk="0" h="9750" w="11530">
                  <a:moveTo>
                    <a:pt x="9" y="1"/>
                  </a:moveTo>
                  <a:lnTo>
                    <a:pt x="1" y="3098"/>
                  </a:lnTo>
                  <a:lnTo>
                    <a:pt x="11521" y="9749"/>
                  </a:lnTo>
                  <a:lnTo>
                    <a:pt x="11529" y="6653"/>
                  </a:lnTo>
                  <a:lnTo>
                    <a:pt x="9" y="1"/>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0"/>
            <p:cNvSpPr/>
            <p:nvPr/>
          </p:nvSpPr>
          <p:spPr>
            <a:xfrm>
              <a:off x="4762425" y="3856575"/>
              <a:ext cx="342350" cy="275150"/>
            </a:xfrm>
            <a:custGeom>
              <a:rect b="b" l="l" r="r" t="t"/>
              <a:pathLst>
                <a:path extrusionOk="0" h="11006" w="13694">
                  <a:moveTo>
                    <a:pt x="10" y="0"/>
                  </a:moveTo>
                  <a:lnTo>
                    <a:pt x="1" y="3105"/>
                  </a:lnTo>
                  <a:lnTo>
                    <a:pt x="13685" y="11006"/>
                  </a:lnTo>
                  <a:lnTo>
                    <a:pt x="13694" y="7901"/>
                  </a:lnTo>
                  <a:lnTo>
                    <a:pt x="10" y="0"/>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0"/>
            <p:cNvSpPr/>
            <p:nvPr/>
          </p:nvSpPr>
          <p:spPr>
            <a:xfrm>
              <a:off x="4852975" y="3738050"/>
              <a:ext cx="252300" cy="223000"/>
            </a:xfrm>
            <a:custGeom>
              <a:rect b="b" l="l" r="r" t="t"/>
              <a:pathLst>
                <a:path extrusionOk="0" h="8920" w="10092">
                  <a:moveTo>
                    <a:pt x="9" y="1"/>
                  </a:moveTo>
                  <a:lnTo>
                    <a:pt x="0" y="3099"/>
                  </a:lnTo>
                  <a:lnTo>
                    <a:pt x="10082" y="8919"/>
                  </a:lnTo>
                  <a:lnTo>
                    <a:pt x="10091" y="5822"/>
                  </a:lnTo>
                  <a:lnTo>
                    <a:pt x="9" y="1"/>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6" name="Google Shape;856;p30"/>
          <p:cNvSpPr txBox="1"/>
          <p:nvPr/>
        </p:nvSpPr>
        <p:spPr>
          <a:xfrm>
            <a:off x="7892700" y="8294525"/>
            <a:ext cx="3041100" cy="730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Femoral embolus is associated with ischemia to the upper thigh.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Acute embolic occlusion of the aortic bifurcation (saddle embolus) leads to absent femoral pulses and having white or mottled waist &amp; legs.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May also present with paraplegia due to ischemia of the cauda equina.v</a:t>
            </a:r>
            <a:endParaRPr sz="1200">
              <a:solidFill>
                <a:schemeClr val="dk1"/>
              </a:solidFill>
              <a:latin typeface="Mada"/>
              <a:ea typeface="Mada"/>
              <a:cs typeface="Mada"/>
              <a:sym typeface="Mada"/>
            </a:endParaRPr>
          </a:p>
        </p:txBody>
      </p:sp>
      <p:sp>
        <p:nvSpPr>
          <p:cNvPr id="857" name="Google Shape;857;p30"/>
          <p:cNvSpPr txBox="1"/>
          <p:nvPr/>
        </p:nvSpPr>
        <p:spPr>
          <a:xfrm>
            <a:off x="11202513" y="8320425"/>
            <a:ext cx="4060500" cy="7302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Embolectomy </a:t>
            </a:r>
            <a:r>
              <a:rPr lang="en-GB" sz="1100">
                <a:solidFill>
                  <a:srgbClr val="6AA84F"/>
                </a:solidFill>
                <a:latin typeface="Mada"/>
                <a:ea typeface="Mada"/>
                <a:cs typeface="Mada"/>
                <a:sym typeface="Mada"/>
              </a:rPr>
              <a:t>(using Fogarty Catheter)</a:t>
            </a:r>
            <a:r>
              <a:rPr lang="en-GB" sz="1100">
                <a:solidFill>
                  <a:schemeClr val="dk1"/>
                </a:solidFill>
                <a:latin typeface="Mada"/>
                <a:ea typeface="Mada"/>
                <a:cs typeface="Mada"/>
                <a:sym typeface="Mada"/>
              </a:rPr>
              <a:t> can be performed under Local Anesthesia or General Anesthesia</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Postoperatively, the patient should continue on IV heparin</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Warfarin reduces the risk of recurrent embolism but is associated with an annual risk of significant bleeding of 1–2%</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In-hospital mortality from cardiac death or recurrent embolism,e.g. stroke, is 10-20%</a:t>
            </a:r>
            <a:endParaRPr sz="1100">
              <a:solidFill>
                <a:schemeClr val="dk1"/>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Embolectomy: Balloon embolectomy is done by inserting a catheter with a small inflatable balloon attached at the end into the artery and past the clot. The balloon is then inflated and slowly pulled back out of the artery, removing the clot with it.</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We calculate the distance between the embolism &amp; toe, then insert the catheter as far as we can. We do the procedure in opposite “insert the catheter distally” in those who have embolism in the aortic bifurcation.</a:t>
            </a:r>
            <a:endParaRPr sz="1100">
              <a:solidFill>
                <a:srgbClr val="6AA84F"/>
              </a:solidFill>
              <a:latin typeface="Mada"/>
              <a:ea typeface="Mada"/>
              <a:cs typeface="Mada"/>
              <a:sym typeface="Mada"/>
            </a:endParaRPr>
          </a:p>
          <a:p>
            <a:pPr indent="0" lvl="0" marL="914400" rtl="0" algn="l">
              <a:spcBef>
                <a:spcPts val="0"/>
              </a:spcBef>
              <a:spcAft>
                <a:spcPts val="0"/>
              </a:spcAft>
              <a:buNone/>
            </a:pPr>
            <a:r>
              <a:t/>
            </a:r>
            <a:endParaRPr sz="1100">
              <a:solidFill>
                <a:srgbClr val="6AA84F"/>
              </a:solidFill>
              <a:latin typeface="Mada"/>
              <a:ea typeface="Mada"/>
              <a:cs typeface="Mada"/>
              <a:sym typeface="Mada"/>
            </a:endParaRPr>
          </a:p>
        </p:txBody>
      </p:sp>
      <p:sp>
        <p:nvSpPr>
          <p:cNvPr id="858" name="Google Shape;858;p30"/>
          <p:cNvSpPr/>
          <p:nvPr/>
        </p:nvSpPr>
        <p:spPr>
          <a:xfrm>
            <a:off x="3067395" y="4863794"/>
            <a:ext cx="1762786" cy="722160"/>
          </a:xfrm>
          <a:custGeom>
            <a:rect b="b" l="l" r="r" t="t"/>
            <a:pathLst>
              <a:path extrusionOk="0" h="14267" w="15562">
                <a:moveTo>
                  <a:pt x="11608" y="1"/>
                </a:moveTo>
                <a:cubicBezTo>
                  <a:pt x="10927" y="1"/>
                  <a:pt x="10253" y="193"/>
                  <a:pt x="9702" y="600"/>
                </a:cubicBezTo>
                <a:cubicBezTo>
                  <a:pt x="8504" y="1498"/>
                  <a:pt x="8016" y="3192"/>
                  <a:pt x="6648" y="3773"/>
                </a:cubicBezTo>
                <a:cubicBezTo>
                  <a:pt x="5835" y="4116"/>
                  <a:pt x="4919" y="3970"/>
                  <a:pt x="4047" y="4081"/>
                </a:cubicBezTo>
                <a:cubicBezTo>
                  <a:pt x="1780" y="4381"/>
                  <a:pt x="0" y="6588"/>
                  <a:pt x="0" y="8864"/>
                </a:cubicBezTo>
                <a:cubicBezTo>
                  <a:pt x="9" y="11148"/>
                  <a:pt x="1669" y="13269"/>
                  <a:pt x="3824" y="14014"/>
                </a:cubicBezTo>
                <a:cubicBezTo>
                  <a:pt x="4274" y="14168"/>
                  <a:pt x="4757" y="14267"/>
                  <a:pt x="5232" y="14267"/>
                </a:cubicBezTo>
                <a:cubicBezTo>
                  <a:pt x="5652" y="14267"/>
                  <a:pt x="6065" y="14190"/>
                  <a:pt x="6442" y="14005"/>
                </a:cubicBezTo>
                <a:cubicBezTo>
                  <a:pt x="7540" y="13480"/>
                  <a:pt x="8365" y="12113"/>
                  <a:pt x="9496" y="12113"/>
                </a:cubicBezTo>
                <a:cubicBezTo>
                  <a:pt x="9599" y="12113"/>
                  <a:pt x="9704" y="12124"/>
                  <a:pt x="9813" y="12149"/>
                </a:cubicBezTo>
                <a:cubicBezTo>
                  <a:pt x="10597" y="12318"/>
                  <a:pt x="11183" y="13176"/>
                  <a:pt x="11952" y="13176"/>
                </a:cubicBezTo>
                <a:cubicBezTo>
                  <a:pt x="11997" y="13176"/>
                  <a:pt x="12042" y="13173"/>
                  <a:pt x="12088" y="13167"/>
                </a:cubicBezTo>
                <a:cubicBezTo>
                  <a:pt x="12362" y="13132"/>
                  <a:pt x="12619" y="12978"/>
                  <a:pt x="12841" y="12807"/>
                </a:cubicBezTo>
                <a:cubicBezTo>
                  <a:pt x="13663" y="12226"/>
                  <a:pt x="14390" y="11456"/>
                  <a:pt x="14663" y="10489"/>
                </a:cubicBezTo>
                <a:cubicBezTo>
                  <a:pt x="14869" y="9762"/>
                  <a:pt x="14749" y="8915"/>
                  <a:pt x="14313" y="8325"/>
                </a:cubicBezTo>
                <a:cubicBezTo>
                  <a:pt x="14535" y="7127"/>
                  <a:pt x="15160" y="6015"/>
                  <a:pt x="15339" y="4809"/>
                </a:cubicBezTo>
                <a:cubicBezTo>
                  <a:pt x="15562" y="3329"/>
                  <a:pt x="15040" y="1712"/>
                  <a:pt x="13876" y="779"/>
                </a:cubicBezTo>
                <a:cubicBezTo>
                  <a:pt x="13240" y="273"/>
                  <a:pt x="12419" y="1"/>
                  <a:pt x="11608" y="1"/>
                </a:cubicBezTo>
                <a:close/>
              </a:path>
            </a:pathLst>
          </a:custGeom>
          <a:solidFill>
            <a:srgbClr val="F8F5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0"/>
          <p:cNvSpPr/>
          <p:nvPr/>
        </p:nvSpPr>
        <p:spPr>
          <a:xfrm>
            <a:off x="2901675" y="4772888"/>
            <a:ext cx="1832563" cy="730208"/>
          </a:xfrm>
          <a:custGeom>
            <a:rect b="b" l="l" r="r" t="t"/>
            <a:pathLst>
              <a:path extrusionOk="0" h="14426" w="16178">
                <a:moveTo>
                  <a:pt x="12313" y="153"/>
                </a:moveTo>
                <a:cubicBezTo>
                  <a:pt x="13288" y="153"/>
                  <a:pt x="14271" y="570"/>
                  <a:pt x="14929" y="1292"/>
                </a:cubicBezTo>
                <a:cubicBezTo>
                  <a:pt x="15510" y="1942"/>
                  <a:pt x="15878" y="2763"/>
                  <a:pt x="15972" y="3627"/>
                </a:cubicBezTo>
                <a:cubicBezTo>
                  <a:pt x="16084" y="4492"/>
                  <a:pt x="15913" y="5321"/>
                  <a:pt x="15630" y="6143"/>
                </a:cubicBezTo>
                <a:cubicBezTo>
                  <a:pt x="15502" y="6545"/>
                  <a:pt x="15348" y="6947"/>
                  <a:pt x="15211" y="7349"/>
                </a:cubicBezTo>
                <a:cubicBezTo>
                  <a:pt x="15151" y="7546"/>
                  <a:pt x="15091" y="7734"/>
                  <a:pt x="15040" y="7931"/>
                </a:cubicBezTo>
                <a:cubicBezTo>
                  <a:pt x="14997" y="8067"/>
                  <a:pt x="14903" y="8281"/>
                  <a:pt x="14937" y="8418"/>
                </a:cubicBezTo>
                <a:cubicBezTo>
                  <a:pt x="14946" y="8487"/>
                  <a:pt x="15040" y="8572"/>
                  <a:pt x="15074" y="8632"/>
                </a:cubicBezTo>
                <a:cubicBezTo>
                  <a:pt x="15126" y="8735"/>
                  <a:pt x="15177" y="8846"/>
                  <a:pt x="15220" y="8957"/>
                </a:cubicBezTo>
                <a:cubicBezTo>
                  <a:pt x="15305" y="9171"/>
                  <a:pt x="15356" y="9393"/>
                  <a:pt x="15374" y="9624"/>
                </a:cubicBezTo>
                <a:cubicBezTo>
                  <a:pt x="15408" y="10069"/>
                  <a:pt x="15331" y="10514"/>
                  <a:pt x="15151" y="10925"/>
                </a:cubicBezTo>
                <a:cubicBezTo>
                  <a:pt x="14818" y="11703"/>
                  <a:pt x="14193" y="12336"/>
                  <a:pt x="13500" y="12815"/>
                </a:cubicBezTo>
                <a:cubicBezTo>
                  <a:pt x="13221" y="13015"/>
                  <a:pt x="12929" y="13160"/>
                  <a:pt x="12615" y="13160"/>
                </a:cubicBezTo>
                <a:cubicBezTo>
                  <a:pt x="12487" y="13160"/>
                  <a:pt x="12354" y="13135"/>
                  <a:pt x="12217" y="13081"/>
                </a:cubicBezTo>
                <a:cubicBezTo>
                  <a:pt x="11943" y="12944"/>
                  <a:pt x="11678" y="12790"/>
                  <a:pt x="11438" y="12602"/>
                </a:cubicBezTo>
                <a:cubicBezTo>
                  <a:pt x="11049" y="12331"/>
                  <a:pt x="10639" y="12111"/>
                  <a:pt x="10186" y="12111"/>
                </a:cubicBezTo>
                <a:cubicBezTo>
                  <a:pt x="10051" y="12111"/>
                  <a:pt x="9913" y="12131"/>
                  <a:pt x="9770" y="12174"/>
                </a:cubicBezTo>
                <a:cubicBezTo>
                  <a:pt x="9094" y="12362"/>
                  <a:pt x="8572" y="12918"/>
                  <a:pt x="8051" y="13363"/>
                </a:cubicBezTo>
                <a:cubicBezTo>
                  <a:pt x="7773" y="13608"/>
                  <a:pt x="7472" y="13822"/>
                  <a:pt x="7147" y="13997"/>
                </a:cubicBezTo>
                <a:lnTo>
                  <a:pt x="7147" y="13997"/>
                </a:lnTo>
                <a:cubicBezTo>
                  <a:pt x="7138" y="13998"/>
                  <a:pt x="7128" y="14000"/>
                  <a:pt x="7118" y="14005"/>
                </a:cubicBezTo>
                <a:cubicBezTo>
                  <a:pt x="6722" y="14186"/>
                  <a:pt x="6304" y="14265"/>
                  <a:pt x="5882" y="14265"/>
                </a:cubicBezTo>
                <a:cubicBezTo>
                  <a:pt x="4612" y="14265"/>
                  <a:pt x="3306" y="13541"/>
                  <a:pt x="2439" y="12687"/>
                </a:cubicBezTo>
                <a:cubicBezTo>
                  <a:pt x="1344" y="11609"/>
                  <a:pt x="659" y="10078"/>
                  <a:pt x="805" y="8529"/>
                </a:cubicBezTo>
                <a:cubicBezTo>
                  <a:pt x="967" y="7007"/>
                  <a:pt x="1814" y="5646"/>
                  <a:pt x="3114" y="4834"/>
                </a:cubicBezTo>
                <a:cubicBezTo>
                  <a:pt x="3807" y="4406"/>
                  <a:pt x="4569" y="4226"/>
                  <a:pt x="5382" y="4192"/>
                </a:cubicBezTo>
                <a:cubicBezTo>
                  <a:pt x="6194" y="4158"/>
                  <a:pt x="7015" y="4175"/>
                  <a:pt x="7734" y="3739"/>
                </a:cubicBezTo>
                <a:cubicBezTo>
                  <a:pt x="8983" y="2969"/>
                  <a:pt x="9411" y="1378"/>
                  <a:pt x="10668" y="608"/>
                </a:cubicBezTo>
                <a:cubicBezTo>
                  <a:pt x="11169" y="297"/>
                  <a:pt x="11739" y="153"/>
                  <a:pt x="12313" y="153"/>
                </a:cubicBezTo>
                <a:close/>
                <a:moveTo>
                  <a:pt x="12315" y="0"/>
                </a:moveTo>
                <a:cubicBezTo>
                  <a:pt x="12110" y="0"/>
                  <a:pt x="11903" y="17"/>
                  <a:pt x="11695" y="52"/>
                </a:cubicBezTo>
                <a:cubicBezTo>
                  <a:pt x="10968" y="180"/>
                  <a:pt x="10301" y="556"/>
                  <a:pt x="9813" y="1121"/>
                </a:cubicBezTo>
                <a:cubicBezTo>
                  <a:pt x="9274" y="1703"/>
                  <a:pt x="8880" y="2404"/>
                  <a:pt x="8350" y="2994"/>
                </a:cubicBezTo>
                <a:cubicBezTo>
                  <a:pt x="8068" y="3328"/>
                  <a:pt x="7717" y="3585"/>
                  <a:pt x="7323" y="3773"/>
                </a:cubicBezTo>
                <a:cubicBezTo>
                  <a:pt x="6844" y="3970"/>
                  <a:pt x="6314" y="4004"/>
                  <a:pt x="5801" y="4021"/>
                </a:cubicBezTo>
                <a:cubicBezTo>
                  <a:pt x="4979" y="4047"/>
                  <a:pt x="4209" y="4098"/>
                  <a:pt x="3465" y="4457"/>
                </a:cubicBezTo>
                <a:cubicBezTo>
                  <a:pt x="2114" y="5099"/>
                  <a:pt x="1104" y="6391"/>
                  <a:pt x="753" y="7836"/>
                </a:cubicBezTo>
                <a:cubicBezTo>
                  <a:pt x="0" y="10925"/>
                  <a:pt x="2678" y="14355"/>
                  <a:pt x="5852" y="14424"/>
                </a:cubicBezTo>
                <a:cubicBezTo>
                  <a:pt x="5887" y="14425"/>
                  <a:pt x="5922" y="14426"/>
                  <a:pt x="5957" y="14426"/>
                </a:cubicBezTo>
                <a:cubicBezTo>
                  <a:pt x="6374" y="14426"/>
                  <a:pt x="6783" y="14333"/>
                  <a:pt x="7169" y="14167"/>
                </a:cubicBezTo>
                <a:cubicBezTo>
                  <a:pt x="7172" y="14165"/>
                  <a:pt x="7175" y="14164"/>
                  <a:pt x="7178" y="14162"/>
                </a:cubicBezTo>
                <a:lnTo>
                  <a:pt x="7178" y="14162"/>
                </a:lnTo>
                <a:cubicBezTo>
                  <a:pt x="7181" y="14161"/>
                  <a:pt x="7184" y="14160"/>
                  <a:pt x="7187" y="14158"/>
                </a:cubicBezTo>
                <a:cubicBezTo>
                  <a:pt x="7948" y="13774"/>
                  <a:pt x="8487" y="13106"/>
                  <a:pt x="9180" y="12636"/>
                </a:cubicBezTo>
                <a:cubicBezTo>
                  <a:pt x="9487" y="12429"/>
                  <a:pt x="9834" y="12270"/>
                  <a:pt x="10205" y="12270"/>
                </a:cubicBezTo>
                <a:cubicBezTo>
                  <a:pt x="10248" y="12270"/>
                  <a:pt x="10291" y="12272"/>
                  <a:pt x="10335" y="12276"/>
                </a:cubicBezTo>
                <a:cubicBezTo>
                  <a:pt x="10728" y="12319"/>
                  <a:pt x="11062" y="12542"/>
                  <a:pt x="11378" y="12764"/>
                </a:cubicBezTo>
                <a:cubicBezTo>
                  <a:pt x="11783" y="13038"/>
                  <a:pt x="12203" y="13327"/>
                  <a:pt x="12672" y="13327"/>
                </a:cubicBezTo>
                <a:cubicBezTo>
                  <a:pt x="12817" y="13327"/>
                  <a:pt x="12968" y="13299"/>
                  <a:pt x="13124" y="13235"/>
                </a:cubicBezTo>
                <a:cubicBezTo>
                  <a:pt x="13842" y="12927"/>
                  <a:pt x="14527" y="12242"/>
                  <a:pt x="14954" y="11609"/>
                </a:cubicBezTo>
                <a:cubicBezTo>
                  <a:pt x="15416" y="10933"/>
                  <a:pt x="15647" y="10121"/>
                  <a:pt x="15493" y="9308"/>
                </a:cubicBezTo>
                <a:cubicBezTo>
                  <a:pt x="15451" y="9120"/>
                  <a:pt x="15399" y="8940"/>
                  <a:pt x="15322" y="8760"/>
                </a:cubicBezTo>
                <a:cubicBezTo>
                  <a:pt x="15220" y="8547"/>
                  <a:pt x="15091" y="8418"/>
                  <a:pt x="15143" y="8170"/>
                </a:cubicBezTo>
                <a:cubicBezTo>
                  <a:pt x="15262" y="7708"/>
                  <a:pt x="15408" y="7255"/>
                  <a:pt x="15570" y="6810"/>
                </a:cubicBezTo>
                <a:cubicBezTo>
                  <a:pt x="15878" y="5954"/>
                  <a:pt x="16178" y="5099"/>
                  <a:pt x="16178" y="4184"/>
                </a:cubicBezTo>
                <a:cubicBezTo>
                  <a:pt x="16169" y="3371"/>
                  <a:pt x="15955" y="2567"/>
                  <a:pt x="15545" y="1865"/>
                </a:cubicBezTo>
                <a:cubicBezTo>
                  <a:pt x="14871" y="696"/>
                  <a:pt x="13634" y="0"/>
                  <a:pt x="12315"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0"/>
          <p:cNvSpPr txBox="1"/>
          <p:nvPr/>
        </p:nvSpPr>
        <p:spPr>
          <a:xfrm>
            <a:off x="2505539" y="4664463"/>
            <a:ext cx="2386200" cy="5727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lang="en-GB" sz="2500">
                <a:solidFill>
                  <a:schemeClr val="dk1"/>
                </a:solidFill>
                <a:latin typeface="Lora"/>
                <a:ea typeface="Lora"/>
                <a:cs typeface="Lora"/>
                <a:sym typeface="Lora"/>
              </a:rPr>
              <a:t>Acute Embolus</a:t>
            </a:r>
            <a:endParaRPr sz="2500">
              <a:latin typeface="Lora"/>
              <a:ea typeface="Lora"/>
              <a:cs typeface="Lora"/>
              <a:sym typeface="Lor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31"/>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1"/>
          <p:cNvSpPr txBox="1"/>
          <p:nvPr/>
        </p:nvSpPr>
        <p:spPr>
          <a:xfrm>
            <a:off x="578125" y="1606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Acute Peripheral Arterial Disease (PAD)</a:t>
            </a:r>
            <a:endParaRPr sz="2200"/>
          </a:p>
        </p:txBody>
      </p:sp>
      <p:cxnSp>
        <p:nvCxnSpPr>
          <p:cNvPr id="867" name="Google Shape;867;p31"/>
          <p:cNvCxnSpPr/>
          <p:nvPr/>
        </p:nvCxnSpPr>
        <p:spPr>
          <a:xfrm>
            <a:off x="944818" y="601350"/>
            <a:ext cx="5703900" cy="0"/>
          </a:xfrm>
          <a:prstGeom prst="straightConnector1">
            <a:avLst/>
          </a:prstGeom>
          <a:noFill/>
          <a:ln cap="flat" cmpd="sng" w="19050">
            <a:solidFill>
              <a:srgbClr val="83C5BE"/>
            </a:solidFill>
            <a:prstDash val="solid"/>
            <a:round/>
            <a:headEnd len="med" w="med" type="oval"/>
            <a:tailEnd len="med" w="med" type="oval"/>
          </a:ln>
        </p:spPr>
      </p:cxnSp>
      <p:sp>
        <p:nvSpPr>
          <p:cNvPr id="868" name="Google Shape;868;p31"/>
          <p:cNvSpPr/>
          <p:nvPr/>
        </p:nvSpPr>
        <p:spPr>
          <a:xfrm>
            <a:off x="2902483" y="844407"/>
            <a:ext cx="1762786" cy="722160"/>
          </a:xfrm>
          <a:custGeom>
            <a:rect b="b" l="l" r="r" t="t"/>
            <a:pathLst>
              <a:path extrusionOk="0" h="14267" w="15562">
                <a:moveTo>
                  <a:pt x="11608" y="1"/>
                </a:moveTo>
                <a:cubicBezTo>
                  <a:pt x="10927" y="1"/>
                  <a:pt x="10253" y="193"/>
                  <a:pt x="9702" y="600"/>
                </a:cubicBezTo>
                <a:cubicBezTo>
                  <a:pt x="8504" y="1498"/>
                  <a:pt x="8016" y="3192"/>
                  <a:pt x="6648" y="3773"/>
                </a:cubicBezTo>
                <a:cubicBezTo>
                  <a:pt x="5835" y="4116"/>
                  <a:pt x="4919" y="3970"/>
                  <a:pt x="4047" y="4081"/>
                </a:cubicBezTo>
                <a:cubicBezTo>
                  <a:pt x="1780" y="4381"/>
                  <a:pt x="0" y="6588"/>
                  <a:pt x="0" y="8864"/>
                </a:cubicBezTo>
                <a:cubicBezTo>
                  <a:pt x="9" y="11148"/>
                  <a:pt x="1669" y="13269"/>
                  <a:pt x="3824" y="14014"/>
                </a:cubicBezTo>
                <a:cubicBezTo>
                  <a:pt x="4274" y="14168"/>
                  <a:pt x="4757" y="14267"/>
                  <a:pt x="5232" y="14267"/>
                </a:cubicBezTo>
                <a:cubicBezTo>
                  <a:pt x="5652" y="14267"/>
                  <a:pt x="6065" y="14190"/>
                  <a:pt x="6442" y="14005"/>
                </a:cubicBezTo>
                <a:cubicBezTo>
                  <a:pt x="7540" y="13480"/>
                  <a:pt x="8365" y="12113"/>
                  <a:pt x="9496" y="12113"/>
                </a:cubicBezTo>
                <a:cubicBezTo>
                  <a:pt x="9599" y="12113"/>
                  <a:pt x="9704" y="12124"/>
                  <a:pt x="9813" y="12149"/>
                </a:cubicBezTo>
                <a:cubicBezTo>
                  <a:pt x="10597" y="12318"/>
                  <a:pt x="11183" y="13176"/>
                  <a:pt x="11952" y="13176"/>
                </a:cubicBezTo>
                <a:cubicBezTo>
                  <a:pt x="11997" y="13176"/>
                  <a:pt x="12042" y="13173"/>
                  <a:pt x="12088" y="13167"/>
                </a:cubicBezTo>
                <a:cubicBezTo>
                  <a:pt x="12362" y="13132"/>
                  <a:pt x="12619" y="12978"/>
                  <a:pt x="12841" y="12807"/>
                </a:cubicBezTo>
                <a:cubicBezTo>
                  <a:pt x="13663" y="12226"/>
                  <a:pt x="14390" y="11456"/>
                  <a:pt x="14663" y="10489"/>
                </a:cubicBezTo>
                <a:cubicBezTo>
                  <a:pt x="14869" y="9762"/>
                  <a:pt x="14749" y="8915"/>
                  <a:pt x="14313" y="8325"/>
                </a:cubicBezTo>
                <a:cubicBezTo>
                  <a:pt x="14535" y="7127"/>
                  <a:pt x="15160" y="6015"/>
                  <a:pt x="15339" y="4809"/>
                </a:cubicBezTo>
                <a:cubicBezTo>
                  <a:pt x="15562" y="3329"/>
                  <a:pt x="15040" y="1712"/>
                  <a:pt x="13876" y="779"/>
                </a:cubicBezTo>
                <a:cubicBezTo>
                  <a:pt x="13240" y="273"/>
                  <a:pt x="12419" y="1"/>
                  <a:pt x="11608" y="1"/>
                </a:cubicBezTo>
                <a:close/>
              </a:path>
            </a:pathLst>
          </a:custGeom>
          <a:solidFill>
            <a:srgbClr val="FDD6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1"/>
          <p:cNvSpPr/>
          <p:nvPr/>
        </p:nvSpPr>
        <p:spPr>
          <a:xfrm>
            <a:off x="2736763" y="753500"/>
            <a:ext cx="1832563" cy="730208"/>
          </a:xfrm>
          <a:custGeom>
            <a:rect b="b" l="l" r="r" t="t"/>
            <a:pathLst>
              <a:path extrusionOk="0" h="14426" w="16178">
                <a:moveTo>
                  <a:pt x="12313" y="153"/>
                </a:moveTo>
                <a:cubicBezTo>
                  <a:pt x="13288" y="153"/>
                  <a:pt x="14271" y="570"/>
                  <a:pt x="14929" y="1292"/>
                </a:cubicBezTo>
                <a:cubicBezTo>
                  <a:pt x="15510" y="1942"/>
                  <a:pt x="15878" y="2763"/>
                  <a:pt x="15972" y="3627"/>
                </a:cubicBezTo>
                <a:cubicBezTo>
                  <a:pt x="16084" y="4492"/>
                  <a:pt x="15913" y="5321"/>
                  <a:pt x="15630" y="6143"/>
                </a:cubicBezTo>
                <a:cubicBezTo>
                  <a:pt x="15502" y="6545"/>
                  <a:pt x="15348" y="6947"/>
                  <a:pt x="15211" y="7349"/>
                </a:cubicBezTo>
                <a:cubicBezTo>
                  <a:pt x="15151" y="7546"/>
                  <a:pt x="15091" y="7734"/>
                  <a:pt x="15040" y="7931"/>
                </a:cubicBezTo>
                <a:cubicBezTo>
                  <a:pt x="14997" y="8067"/>
                  <a:pt x="14903" y="8281"/>
                  <a:pt x="14937" y="8418"/>
                </a:cubicBezTo>
                <a:cubicBezTo>
                  <a:pt x="14946" y="8487"/>
                  <a:pt x="15040" y="8572"/>
                  <a:pt x="15074" y="8632"/>
                </a:cubicBezTo>
                <a:cubicBezTo>
                  <a:pt x="15126" y="8735"/>
                  <a:pt x="15177" y="8846"/>
                  <a:pt x="15220" y="8957"/>
                </a:cubicBezTo>
                <a:cubicBezTo>
                  <a:pt x="15305" y="9171"/>
                  <a:pt x="15356" y="9393"/>
                  <a:pt x="15374" y="9624"/>
                </a:cubicBezTo>
                <a:cubicBezTo>
                  <a:pt x="15408" y="10069"/>
                  <a:pt x="15331" y="10514"/>
                  <a:pt x="15151" y="10925"/>
                </a:cubicBezTo>
                <a:cubicBezTo>
                  <a:pt x="14818" y="11703"/>
                  <a:pt x="14193" y="12336"/>
                  <a:pt x="13500" y="12815"/>
                </a:cubicBezTo>
                <a:cubicBezTo>
                  <a:pt x="13221" y="13015"/>
                  <a:pt x="12929" y="13160"/>
                  <a:pt x="12615" y="13160"/>
                </a:cubicBezTo>
                <a:cubicBezTo>
                  <a:pt x="12487" y="13160"/>
                  <a:pt x="12354" y="13135"/>
                  <a:pt x="12217" y="13081"/>
                </a:cubicBezTo>
                <a:cubicBezTo>
                  <a:pt x="11943" y="12944"/>
                  <a:pt x="11678" y="12790"/>
                  <a:pt x="11438" y="12602"/>
                </a:cubicBezTo>
                <a:cubicBezTo>
                  <a:pt x="11049" y="12331"/>
                  <a:pt x="10639" y="12111"/>
                  <a:pt x="10186" y="12111"/>
                </a:cubicBezTo>
                <a:cubicBezTo>
                  <a:pt x="10051" y="12111"/>
                  <a:pt x="9913" y="12131"/>
                  <a:pt x="9770" y="12174"/>
                </a:cubicBezTo>
                <a:cubicBezTo>
                  <a:pt x="9094" y="12362"/>
                  <a:pt x="8572" y="12918"/>
                  <a:pt x="8051" y="13363"/>
                </a:cubicBezTo>
                <a:cubicBezTo>
                  <a:pt x="7773" y="13608"/>
                  <a:pt x="7472" y="13822"/>
                  <a:pt x="7147" y="13997"/>
                </a:cubicBezTo>
                <a:lnTo>
                  <a:pt x="7147" y="13997"/>
                </a:lnTo>
                <a:cubicBezTo>
                  <a:pt x="7138" y="13998"/>
                  <a:pt x="7128" y="14000"/>
                  <a:pt x="7118" y="14005"/>
                </a:cubicBezTo>
                <a:cubicBezTo>
                  <a:pt x="6722" y="14186"/>
                  <a:pt x="6304" y="14265"/>
                  <a:pt x="5882" y="14265"/>
                </a:cubicBezTo>
                <a:cubicBezTo>
                  <a:pt x="4612" y="14265"/>
                  <a:pt x="3306" y="13541"/>
                  <a:pt x="2439" y="12687"/>
                </a:cubicBezTo>
                <a:cubicBezTo>
                  <a:pt x="1344" y="11609"/>
                  <a:pt x="659" y="10078"/>
                  <a:pt x="805" y="8529"/>
                </a:cubicBezTo>
                <a:cubicBezTo>
                  <a:pt x="967" y="7007"/>
                  <a:pt x="1814" y="5646"/>
                  <a:pt x="3114" y="4834"/>
                </a:cubicBezTo>
                <a:cubicBezTo>
                  <a:pt x="3807" y="4406"/>
                  <a:pt x="4569" y="4226"/>
                  <a:pt x="5382" y="4192"/>
                </a:cubicBezTo>
                <a:cubicBezTo>
                  <a:pt x="6194" y="4158"/>
                  <a:pt x="7015" y="4175"/>
                  <a:pt x="7734" y="3739"/>
                </a:cubicBezTo>
                <a:cubicBezTo>
                  <a:pt x="8983" y="2969"/>
                  <a:pt x="9411" y="1378"/>
                  <a:pt x="10668" y="608"/>
                </a:cubicBezTo>
                <a:cubicBezTo>
                  <a:pt x="11169" y="297"/>
                  <a:pt x="11739" y="153"/>
                  <a:pt x="12313" y="153"/>
                </a:cubicBezTo>
                <a:close/>
                <a:moveTo>
                  <a:pt x="12315" y="0"/>
                </a:moveTo>
                <a:cubicBezTo>
                  <a:pt x="12110" y="0"/>
                  <a:pt x="11903" y="17"/>
                  <a:pt x="11695" y="52"/>
                </a:cubicBezTo>
                <a:cubicBezTo>
                  <a:pt x="10968" y="180"/>
                  <a:pt x="10301" y="556"/>
                  <a:pt x="9813" y="1121"/>
                </a:cubicBezTo>
                <a:cubicBezTo>
                  <a:pt x="9274" y="1703"/>
                  <a:pt x="8880" y="2404"/>
                  <a:pt x="8350" y="2994"/>
                </a:cubicBezTo>
                <a:cubicBezTo>
                  <a:pt x="8068" y="3328"/>
                  <a:pt x="7717" y="3585"/>
                  <a:pt x="7323" y="3773"/>
                </a:cubicBezTo>
                <a:cubicBezTo>
                  <a:pt x="6844" y="3970"/>
                  <a:pt x="6314" y="4004"/>
                  <a:pt x="5801" y="4021"/>
                </a:cubicBezTo>
                <a:cubicBezTo>
                  <a:pt x="4979" y="4047"/>
                  <a:pt x="4209" y="4098"/>
                  <a:pt x="3465" y="4457"/>
                </a:cubicBezTo>
                <a:cubicBezTo>
                  <a:pt x="2114" y="5099"/>
                  <a:pt x="1104" y="6391"/>
                  <a:pt x="753" y="7836"/>
                </a:cubicBezTo>
                <a:cubicBezTo>
                  <a:pt x="0" y="10925"/>
                  <a:pt x="2678" y="14355"/>
                  <a:pt x="5852" y="14424"/>
                </a:cubicBezTo>
                <a:cubicBezTo>
                  <a:pt x="5887" y="14425"/>
                  <a:pt x="5922" y="14426"/>
                  <a:pt x="5957" y="14426"/>
                </a:cubicBezTo>
                <a:cubicBezTo>
                  <a:pt x="6374" y="14426"/>
                  <a:pt x="6783" y="14333"/>
                  <a:pt x="7169" y="14167"/>
                </a:cubicBezTo>
                <a:cubicBezTo>
                  <a:pt x="7172" y="14165"/>
                  <a:pt x="7175" y="14164"/>
                  <a:pt x="7178" y="14162"/>
                </a:cubicBezTo>
                <a:lnTo>
                  <a:pt x="7178" y="14162"/>
                </a:lnTo>
                <a:cubicBezTo>
                  <a:pt x="7181" y="14161"/>
                  <a:pt x="7184" y="14160"/>
                  <a:pt x="7187" y="14158"/>
                </a:cubicBezTo>
                <a:cubicBezTo>
                  <a:pt x="7948" y="13774"/>
                  <a:pt x="8487" y="13106"/>
                  <a:pt x="9180" y="12636"/>
                </a:cubicBezTo>
                <a:cubicBezTo>
                  <a:pt x="9487" y="12429"/>
                  <a:pt x="9834" y="12270"/>
                  <a:pt x="10205" y="12270"/>
                </a:cubicBezTo>
                <a:cubicBezTo>
                  <a:pt x="10248" y="12270"/>
                  <a:pt x="10291" y="12272"/>
                  <a:pt x="10335" y="12276"/>
                </a:cubicBezTo>
                <a:cubicBezTo>
                  <a:pt x="10728" y="12319"/>
                  <a:pt x="11062" y="12542"/>
                  <a:pt x="11378" y="12764"/>
                </a:cubicBezTo>
                <a:cubicBezTo>
                  <a:pt x="11783" y="13038"/>
                  <a:pt x="12203" y="13327"/>
                  <a:pt x="12672" y="13327"/>
                </a:cubicBezTo>
                <a:cubicBezTo>
                  <a:pt x="12817" y="13327"/>
                  <a:pt x="12968" y="13299"/>
                  <a:pt x="13124" y="13235"/>
                </a:cubicBezTo>
                <a:cubicBezTo>
                  <a:pt x="13842" y="12927"/>
                  <a:pt x="14527" y="12242"/>
                  <a:pt x="14954" y="11609"/>
                </a:cubicBezTo>
                <a:cubicBezTo>
                  <a:pt x="15416" y="10933"/>
                  <a:pt x="15647" y="10121"/>
                  <a:pt x="15493" y="9308"/>
                </a:cubicBezTo>
                <a:cubicBezTo>
                  <a:pt x="15451" y="9120"/>
                  <a:pt x="15399" y="8940"/>
                  <a:pt x="15322" y="8760"/>
                </a:cubicBezTo>
                <a:cubicBezTo>
                  <a:pt x="15220" y="8547"/>
                  <a:pt x="15091" y="8418"/>
                  <a:pt x="15143" y="8170"/>
                </a:cubicBezTo>
                <a:cubicBezTo>
                  <a:pt x="15262" y="7708"/>
                  <a:pt x="15408" y="7255"/>
                  <a:pt x="15570" y="6810"/>
                </a:cubicBezTo>
                <a:cubicBezTo>
                  <a:pt x="15878" y="5954"/>
                  <a:pt x="16178" y="5099"/>
                  <a:pt x="16178" y="4184"/>
                </a:cubicBezTo>
                <a:cubicBezTo>
                  <a:pt x="16169" y="3371"/>
                  <a:pt x="15955" y="2567"/>
                  <a:pt x="15545" y="1865"/>
                </a:cubicBezTo>
                <a:cubicBezTo>
                  <a:pt x="14871" y="696"/>
                  <a:pt x="13634" y="0"/>
                  <a:pt x="12315"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1"/>
          <p:cNvSpPr txBox="1"/>
          <p:nvPr/>
        </p:nvSpPr>
        <p:spPr>
          <a:xfrm>
            <a:off x="2307550" y="725300"/>
            <a:ext cx="2673000" cy="572700"/>
          </a:xfrm>
          <a:prstGeom prst="rect">
            <a:avLst/>
          </a:prstGeom>
          <a:noFill/>
          <a:ln>
            <a:noFill/>
          </a:ln>
          <a:effectLst>
            <a:outerShdw blurRad="57150" rotWithShape="0" algn="bl" dist="9525">
              <a:srgbClr val="F7D0C3">
                <a:alpha val="0"/>
              </a:srgbClr>
            </a:outerShdw>
          </a:effectLst>
        </p:spPr>
        <p:txBody>
          <a:bodyPr anchorCtr="0" anchor="t" bIns="91425" lIns="91425" spcFirstLastPara="1" rIns="91425" wrap="square" tIns="91425">
            <a:noAutofit/>
          </a:bodyPr>
          <a:lstStyle/>
          <a:p>
            <a:pPr indent="0" lvl="0" marL="457200" rtl="0" algn="ctr">
              <a:spcBef>
                <a:spcPts val="0"/>
              </a:spcBef>
              <a:spcAft>
                <a:spcPts val="0"/>
              </a:spcAft>
              <a:buNone/>
            </a:pPr>
            <a:r>
              <a:rPr lang="en-GB" sz="2500">
                <a:solidFill>
                  <a:schemeClr val="dk1"/>
                </a:solidFill>
                <a:latin typeface="Lora"/>
                <a:ea typeface="Lora"/>
                <a:cs typeface="Lora"/>
                <a:sym typeface="Lora"/>
              </a:rPr>
              <a:t>Thrombosis in-situ</a:t>
            </a:r>
            <a:endParaRPr sz="2500">
              <a:latin typeface="Lora"/>
              <a:ea typeface="Lora"/>
              <a:cs typeface="Lora"/>
              <a:sym typeface="Lora"/>
            </a:endParaRPr>
          </a:p>
        </p:txBody>
      </p:sp>
      <p:sp>
        <p:nvSpPr>
          <p:cNvPr id="871" name="Google Shape;871;p31"/>
          <p:cNvSpPr txBox="1"/>
          <p:nvPr/>
        </p:nvSpPr>
        <p:spPr>
          <a:xfrm>
            <a:off x="755650" y="1600200"/>
            <a:ext cx="6255600" cy="8070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Thrombosis-in-situ </a:t>
            </a:r>
            <a:r>
              <a:rPr lang="en-GB" sz="1100">
                <a:solidFill>
                  <a:schemeClr val="dk1"/>
                </a:solidFill>
                <a:latin typeface="Mada"/>
                <a:ea typeface="Mada"/>
                <a:cs typeface="Mada"/>
                <a:sym typeface="Mada"/>
              </a:rPr>
              <a:t>Generally occurs in vessels affected by </a:t>
            </a:r>
            <a:r>
              <a:rPr b="1" lang="en-GB" sz="1100">
                <a:solidFill>
                  <a:schemeClr val="dk1"/>
                </a:solidFill>
                <a:latin typeface="Mada"/>
                <a:ea typeface="Mada"/>
                <a:cs typeface="Mada"/>
                <a:sym typeface="Mada"/>
              </a:rPr>
              <a:t>pre–existent atherosclerosis</a:t>
            </a:r>
            <a:endParaRPr b="1"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Ischemia is often </a:t>
            </a:r>
            <a:r>
              <a:rPr b="1" lang="en-GB" sz="1100">
                <a:solidFill>
                  <a:schemeClr val="dk1"/>
                </a:solidFill>
                <a:latin typeface="Mada"/>
                <a:ea typeface="Mada"/>
                <a:cs typeface="Mada"/>
                <a:sym typeface="Mada"/>
              </a:rPr>
              <a:t>less severe </a:t>
            </a:r>
            <a:r>
              <a:rPr lang="en-GB" sz="1100">
                <a:solidFill>
                  <a:schemeClr val="dk1"/>
                </a:solidFill>
                <a:latin typeface="Mada"/>
                <a:ea typeface="Mada"/>
                <a:cs typeface="Mada"/>
                <a:sym typeface="Mada"/>
              </a:rPr>
              <a:t>than with acute embolism</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Location of occlusion may play a role in the severity of limb ischemia</a:t>
            </a:r>
            <a:endParaRPr sz="1100">
              <a:solidFill>
                <a:schemeClr val="dk1"/>
              </a:solidFill>
              <a:latin typeface="Mada"/>
              <a:ea typeface="Mada"/>
              <a:cs typeface="Mada"/>
              <a:sym typeface="Mada"/>
            </a:endParaRPr>
          </a:p>
          <a:p>
            <a:pPr indent="-298450" lvl="0" marL="457200" rtl="0" algn="l">
              <a:spcBef>
                <a:spcPts val="1000"/>
              </a:spcBef>
              <a:spcAft>
                <a:spcPts val="0"/>
              </a:spcAft>
              <a:buClr>
                <a:schemeClr val="dk1"/>
              </a:buClr>
              <a:buSzPts val="1100"/>
              <a:buFont typeface="Mada"/>
              <a:buChar char="●"/>
            </a:pPr>
            <a:r>
              <a:rPr b="1" lang="en-GB" sz="1100">
                <a:solidFill>
                  <a:schemeClr val="dk1"/>
                </a:solidFill>
                <a:latin typeface="Mada"/>
                <a:ea typeface="Mada"/>
                <a:cs typeface="Mada"/>
                <a:sym typeface="Mada"/>
              </a:rPr>
              <a:t>Causes of</a:t>
            </a:r>
            <a:r>
              <a:rPr lang="en-GB" sz="1100">
                <a:solidFill>
                  <a:schemeClr val="dk1"/>
                </a:solidFill>
                <a:latin typeface="Mada"/>
                <a:ea typeface="Mada"/>
                <a:cs typeface="Mada"/>
                <a:sym typeface="Mada"/>
              </a:rPr>
              <a:t> </a:t>
            </a:r>
            <a:r>
              <a:rPr lang="en-GB" sz="1100">
                <a:solidFill>
                  <a:srgbClr val="6AA84F"/>
                </a:solidFill>
                <a:latin typeface="Mada"/>
                <a:ea typeface="Mada"/>
                <a:cs typeface="Mada"/>
                <a:sym typeface="Mada"/>
              </a:rPr>
              <a:t>exacerbation acute-on-chronic attack </a:t>
            </a:r>
            <a:r>
              <a:rPr lang="en-GB" sz="1100">
                <a:solidFill>
                  <a:schemeClr val="dk1"/>
                </a:solidFill>
                <a:latin typeface="Mada"/>
                <a:ea typeface="Mada"/>
                <a:cs typeface="Mada"/>
                <a:sym typeface="Mada"/>
              </a:rPr>
              <a:t>in</a:t>
            </a:r>
            <a:r>
              <a:rPr lang="en-GB" sz="1100">
                <a:solidFill>
                  <a:schemeClr val="dk1"/>
                </a:solidFill>
                <a:latin typeface="Mada"/>
                <a:ea typeface="Mada"/>
                <a:cs typeface="Mada"/>
                <a:sym typeface="Mada"/>
              </a:rPr>
              <a:t>clude:</a:t>
            </a:r>
            <a:endParaRPr sz="1100">
              <a:solidFill>
                <a:schemeClr val="dk1"/>
              </a:solidFill>
              <a:latin typeface="Mada"/>
              <a:ea typeface="Mada"/>
              <a:cs typeface="Mada"/>
              <a:sym typeface="Mada"/>
            </a:endParaRPr>
          </a:p>
        </p:txBody>
      </p:sp>
      <p:sp>
        <p:nvSpPr>
          <p:cNvPr id="872" name="Google Shape;872;p31"/>
          <p:cNvSpPr txBox="1"/>
          <p:nvPr/>
        </p:nvSpPr>
        <p:spPr>
          <a:xfrm>
            <a:off x="-82554" y="6075854"/>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Lora"/>
                <a:ea typeface="Lora"/>
                <a:cs typeface="Lora"/>
                <a:sym typeface="Lora"/>
              </a:rPr>
              <a:t>Treatment</a:t>
            </a:r>
            <a:endParaRPr b="1">
              <a:solidFill>
                <a:srgbClr val="006D77"/>
              </a:solidFill>
              <a:latin typeface="Lora"/>
              <a:ea typeface="Lora"/>
              <a:cs typeface="Lora"/>
              <a:sym typeface="Lora"/>
            </a:endParaRPr>
          </a:p>
        </p:txBody>
      </p:sp>
      <p:graphicFrame>
        <p:nvGraphicFramePr>
          <p:cNvPr id="873" name="Google Shape;873;p31"/>
          <p:cNvGraphicFramePr/>
          <p:nvPr/>
        </p:nvGraphicFramePr>
        <p:xfrm>
          <a:off x="395375" y="6563830"/>
          <a:ext cx="3000000" cy="3000000"/>
        </p:xfrm>
        <a:graphic>
          <a:graphicData uri="http://schemas.openxmlformats.org/drawingml/2006/table">
            <a:tbl>
              <a:tblPr>
                <a:noFill/>
                <a:tableStyleId>{BD51C414-F615-4C60-80B7-116D7A7C79C2}</a:tableStyleId>
              </a:tblPr>
              <a:tblGrid>
                <a:gridCol w="3340050"/>
                <a:gridCol w="3611050"/>
              </a:tblGrid>
              <a:tr h="304575">
                <a:tc>
                  <a:txBody>
                    <a:bodyPr/>
                    <a:lstStyle/>
                    <a:p>
                      <a:pPr indent="0" lvl="0" marL="0" rtl="0" algn="ctr">
                        <a:spcBef>
                          <a:spcPts val="0"/>
                        </a:spcBef>
                        <a:spcAft>
                          <a:spcPts val="0"/>
                        </a:spcAft>
                        <a:buNone/>
                      </a:pPr>
                      <a:r>
                        <a:rPr lang="en-GB">
                          <a:solidFill>
                            <a:srgbClr val="006D77"/>
                          </a:solidFill>
                          <a:latin typeface="Lora"/>
                          <a:ea typeface="Lora"/>
                          <a:cs typeface="Lora"/>
                          <a:sym typeface="Lora"/>
                        </a:rPr>
                        <a:t>Thrombosis-in-situ</a:t>
                      </a:r>
                      <a:endParaRPr>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9F9"/>
                    </a:solidFill>
                  </a:tcPr>
                </a:tc>
                <a:tc>
                  <a:txBody>
                    <a:bodyPr/>
                    <a:lstStyle/>
                    <a:p>
                      <a:pPr indent="0" lvl="0" marL="0" rtl="0" algn="ctr">
                        <a:spcBef>
                          <a:spcPts val="0"/>
                        </a:spcBef>
                        <a:spcAft>
                          <a:spcPts val="0"/>
                        </a:spcAft>
                        <a:buNone/>
                      </a:pPr>
                      <a:r>
                        <a:rPr lang="en-GB">
                          <a:solidFill>
                            <a:srgbClr val="006D77"/>
                          </a:solidFill>
                          <a:latin typeface="Lora"/>
                          <a:ea typeface="Lora"/>
                          <a:cs typeface="Lora"/>
                          <a:sym typeface="Lora"/>
                        </a:rPr>
                        <a:t>Embolism </a:t>
                      </a:r>
                      <a:endParaRPr>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9F9"/>
                    </a:solidFill>
                  </a:tcPr>
                </a:tc>
              </a:tr>
              <a:tr h="100000">
                <a:tc>
                  <a:txBody>
                    <a:bodyPr/>
                    <a:lstStyle/>
                    <a:p>
                      <a:pPr indent="0" lvl="0" marL="0" rtl="0" algn="ctr">
                        <a:spcBef>
                          <a:spcPts val="0"/>
                        </a:spcBef>
                        <a:spcAft>
                          <a:spcPts val="0"/>
                        </a:spcAft>
                        <a:buNone/>
                      </a:pPr>
                      <a:r>
                        <a:rPr lang="en-GB" sz="1200">
                          <a:latin typeface="Mada"/>
                          <a:ea typeface="Mada"/>
                          <a:cs typeface="Mada"/>
                          <a:sym typeface="Mada"/>
                        </a:rPr>
                        <a:t>Previous claudication </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Mada"/>
                          <a:ea typeface="Mada"/>
                          <a:cs typeface="Mada"/>
                          <a:sym typeface="Mada"/>
                        </a:rPr>
                        <a:t>No previous symptoms of arterial insufficiency </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GB" sz="1200">
                          <a:latin typeface="Mada"/>
                          <a:ea typeface="Mada"/>
                          <a:cs typeface="Mada"/>
                          <a:sym typeface="Mada"/>
                        </a:rPr>
                        <a:t>No source of emboli</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Mada"/>
                          <a:ea typeface="Mada"/>
                          <a:cs typeface="Mada"/>
                          <a:sym typeface="Mada"/>
                        </a:rPr>
                        <a:t>Obvious source of emboli ( atrial fibrillation, myocardial infarction)</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GB" sz="1200">
                          <a:latin typeface="Mada"/>
                          <a:ea typeface="Mada"/>
                          <a:cs typeface="Mada"/>
                          <a:sym typeface="Mada"/>
                        </a:rPr>
                        <a:t>Long history ( days to weeks )</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Mada"/>
                          <a:ea typeface="Mada"/>
                          <a:cs typeface="Mada"/>
                          <a:sym typeface="Mada"/>
                        </a:rPr>
                        <a:t>Sudden onset (hours to days)</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GB" sz="1200">
                          <a:latin typeface="Mada"/>
                          <a:ea typeface="Mada"/>
                          <a:cs typeface="Mada"/>
                          <a:sym typeface="Mada"/>
                        </a:rPr>
                        <a:t>Less severe ischemia </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Mada"/>
                          <a:ea typeface="Mada"/>
                          <a:cs typeface="Mada"/>
                          <a:sym typeface="Mada"/>
                        </a:rPr>
                        <a:t>Severe ischemia </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GB" sz="1200">
                          <a:latin typeface="Mada"/>
                          <a:ea typeface="Mada"/>
                          <a:cs typeface="Mada"/>
                          <a:sym typeface="Mada"/>
                        </a:rPr>
                        <a:t>Lack of pulses in the contralateral leg </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Mada"/>
                          <a:ea typeface="Mada"/>
                          <a:cs typeface="Mada"/>
                          <a:sym typeface="Mada"/>
                        </a:rPr>
                        <a:t>Normal pulses in the contralateral leg</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GB" sz="1200">
                          <a:latin typeface="Mada"/>
                          <a:ea typeface="Mada"/>
                          <a:cs typeface="Mada"/>
                          <a:sym typeface="Mada"/>
                        </a:rPr>
                        <a:t>Positive signs of chronic ischemia </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Mada"/>
                          <a:ea typeface="Mada"/>
                          <a:cs typeface="Mada"/>
                          <a:sym typeface="Mada"/>
                        </a:rPr>
                        <a:t>No signs of chronic ischemia </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88925">
                <a:tc>
                  <a:txBody>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pic>
        <p:nvPicPr>
          <p:cNvPr id="874" name="Google Shape;874;p31"/>
          <p:cNvPicPr preferRelativeResize="0"/>
          <p:nvPr/>
        </p:nvPicPr>
        <p:blipFill>
          <a:blip r:embed="rId3">
            <a:alphaModFix/>
          </a:blip>
          <a:stretch>
            <a:fillRect/>
          </a:stretch>
        </p:blipFill>
        <p:spPr>
          <a:xfrm>
            <a:off x="3928977" y="9390259"/>
            <a:ext cx="1082078" cy="1173299"/>
          </a:xfrm>
          <a:prstGeom prst="rect">
            <a:avLst/>
          </a:prstGeom>
          <a:noFill/>
          <a:ln>
            <a:noFill/>
          </a:ln>
        </p:spPr>
      </p:pic>
      <p:sp>
        <p:nvSpPr>
          <p:cNvPr id="875" name="Google Shape;875;p31"/>
          <p:cNvSpPr txBox="1"/>
          <p:nvPr/>
        </p:nvSpPr>
        <p:spPr>
          <a:xfrm>
            <a:off x="5156405" y="9695075"/>
            <a:ext cx="16350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(Acute embolus) </a:t>
            </a:r>
            <a:r>
              <a:rPr lang="en-GB" sz="1200">
                <a:solidFill>
                  <a:srgbClr val="6AA84F"/>
                </a:solidFill>
                <a:latin typeface="Mada"/>
                <a:ea typeface="Mada"/>
                <a:cs typeface="Mada"/>
                <a:sym typeface="Mada"/>
              </a:rPr>
              <a:t>no collaterals</a:t>
            </a:r>
            <a:endParaRPr sz="1200">
              <a:solidFill>
                <a:srgbClr val="6AA84F"/>
              </a:solidFill>
              <a:latin typeface="Mada"/>
              <a:ea typeface="Mada"/>
              <a:cs typeface="Mada"/>
              <a:sym typeface="Mada"/>
            </a:endParaRPr>
          </a:p>
        </p:txBody>
      </p:sp>
      <p:pic>
        <p:nvPicPr>
          <p:cNvPr id="876" name="Google Shape;876;p31"/>
          <p:cNvPicPr preferRelativeResize="0"/>
          <p:nvPr/>
        </p:nvPicPr>
        <p:blipFill>
          <a:blip r:embed="rId4">
            <a:alphaModFix/>
          </a:blip>
          <a:stretch>
            <a:fillRect/>
          </a:stretch>
        </p:blipFill>
        <p:spPr>
          <a:xfrm>
            <a:off x="971225" y="9390250"/>
            <a:ext cx="1082100" cy="1122149"/>
          </a:xfrm>
          <a:prstGeom prst="rect">
            <a:avLst/>
          </a:prstGeom>
          <a:noFill/>
          <a:ln>
            <a:noFill/>
          </a:ln>
        </p:spPr>
      </p:pic>
      <p:sp>
        <p:nvSpPr>
          <p:cNvPr id="877" name="Google Shape;877;p31"/>
          <p:cNvSpPr txBox="1"/>
          <p:nvPr/>
        </p:nvSpPr>
        <p:spPr>
          <a:xfrm>
            <a:off x="2205723" y="9598300"/>
            <a:ext cx="14019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(Acute Thrombosis) </a:t>
            </a:r>
            <a:r>
              <a:rPr lang="en-GB" sz="1200">
                <a:solidFill>
                  <a:srgbClr val="6AA84F"/>
                </a:solidFill>
                <a:latin typeface="Mada"/>
                <a:ea typeface="Mada"/>
                <a:cs typeface="Mada"/>
                <a:sym typeface="Mada"/>
              </a:rPr>
              <a:t>lots of collaterals</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p:txBody>
      </p:sp>
      <p:grpSp>
        <p:nvGrpSpPr>
          <p:cNvPr id="878" name="Google Shape;878;p31"/>
          <p:cNvGrpSpPr/>
          <p:nvPr/>
        </p:nvGrpSpPr>
        <p:grpSpPr>
          <a:xfrm rot="1191369">
            <a:off x="4681548" y="2760967"/>
            <a:ext cx="522709" cy="324515"/>
            <a:chOff x="5284275" y="2151275"/>
            <a:chExt cx="327450" cy="251075"/>
          </a:xfrm>
        </p:grpSpPr>
        <p:sp>
          <p:nvSpPr>
            <p:cNvPr id="879" name="Google Shape;879;p31"/>
            <p:cNvSpPr/>
            <p:nvPr/>
          </p:nvSpPr>
          <p:spPr>
            <a:xfrm>
              <a:off x="5472850" y="2346025"/>
              <a:ext cx="175" cy="250"/>
            </a:xfrm>
            <a:custGeom>
              <a:rect b="b" l="l" r="r" t="t"/>
              <a:pathLst>
                <a:path extrusionOk="0" h="10" w="7">
                  <a:moveTo>
                    <a:pt x="2" y="1"/>
                  </a:moveTo>
                  <a:cubicBezTo>
                    <a:pt x="0" y="1"/>
                    <a:pt x="0" y="4"/>
                    <a:pt x="6" y="10"/>
                  </a:cubicBezTo>
                  <a:cubicBezTo>
                    <a:pt x="6" y="4"/>
                    <a:pt x="3" y="1"/>
                    <a:pt x="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1"/>
            <p:cNvSpPr/>
            <p:nvPr/>
          </p:nvSpPr>
          <p:spPr>
            <a:xfrm>
              <a:off x="5472700" y="2333150"/>
              <a:ext cx="325" cy="625"/>
            </a:xfrm>
            <a:custGeom>
              <a:rect b="b" l="l" r="r" t="t"/>
              <a:pathLst>
                <a:path extrusionOk="0" h="25" w="13">
                  <a:moveTo>
                    <a:pt x="12" y="1"/>
                  </a:moveTo>
                  <a:cubicBezTo>
                    <a:pt x="12" y="1"/>
                    <a:pt x="12" y="1"/>
                    <a:pt x="0" y="13"/>
                  </a:cubicBezTo>
                  <a:lnTo>
                    <a:pt x="12" y="25"/>
                  </a:lnTo>
                  <a:cubicBezTo>
                    <a:pt x="12" y="13"/>
                    <a:pt x="12"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1"/>
            <p:cNvSpPr/>
            <p:nvPr/>
          </p:nvSpPr>
          <p:spPr>
            <a:xfrm>
              <a:off x="5467350" y="2352800"/>
              <a:ext cx="900" cy="150"/>
            </a:xfrm>
            <a:custGeom>
              <a:rect b="b" l="l" r="r" t="t"/>
              <a:pathLst>
                <a:path extrusionOk="0" h="6" w="36">
                  <a:moveTo>
                    <a:pt x="0" y="1"/>
                  </a:moveTo>
                  <a:cubicBezTo>
                    <a:pt x="8" y="1"/>
                    <a:pt x="16" y="6"/>
                    <a:pt x="24" y="6"/>
                  </a:cubicBezTo>
                  <a:cubicBezTo>
                    <a:pt x="28" y="6"/>
                    <a:pt x="32" y="4"/>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1"/>
            <p:cNvSpPr/>
            <p:nvPr/>
          </p:nvSpPr>
          <p:spPr>
            <a:xfrm>
              <a:off x="5405725" y="2295050"/>
              <a:ext cx="25" cy="625"/>
            </a:xfrm>
            <a:custGeom>
              <a:rect b="b" l="l" r="r" t="t"/>
              <a:pathLst>
                <a:path extrusionOk="0" h="25" w="1">
                  <a:moveTo>
                    <a:pt x="0" y="25"/>
                  </a:moveTo>
                  <a:cubicBezTo>
                    <a:pt x="0" y="13"/>
                    <a:pt x="0" y="13"/>
                    <a:pt x="0" y="1"/>
                  </a:cubicBezTo>
                  <a:cubicBezTo>
                    <a:pt x="0" y="1"/>
                    <a:pt x="0" y="1"/>
                    <a:pt x="0" y="1"/>
                  </a:cubicBezTo>
                  <a:lnTo>
                    <a:pt x="0" y="25"/>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1"/>
            <p:cNvSpPr/>
            <p:nvPr/>
          </p:nvSpPr>
          <p:spPr>
            <a:xfrm>
              <a:off x="5460800" y="2322150"/>
              <a:ext cx="600" cy="325"/>
            </a:xfrm>
            <a:custGeom>
              <a:rect b="b" l="l" r="r" t="t"/>
              <a:pathLst>
                <a:path extrusionOk="0" h="13" w="24">
                  <a:moveTo>
                    <a:pt x="0" y="0"/>
                  </a:moveTo>
                  <a:cubicBezTo>
                    <a:pt x="8" y="8"/>
                    <a:pt x="15" y="10"/>
                    <a:pt x="20" y="11"/>
                  </a:cubicBezTo>
                  <a:lnTo>
                    <a:pt x="20" y="11"/>
                  </a:lnTo>
                  <a:cubicBezTo>
                    <a:pt x="12" y="9"/>
                    <a:pt x="10" y="0"/>
                    <a:pt x="0" y="0"/>
                  </a:cubicBezTo>
                  <a:close/>
                  <a:moveTo>
                    <a:pt x="20" y="11"/>
                  </a:moveTo>
                  <a:cubicBezTo>
                    <a:pt x="21" y="12"/>
                    <a:pt x="22" y="12"/>
                    <a:pt x="24" y="12"/>
                  </a:cubicBezTo>
                  <a:cubicBezTo>
                    <a:pt x="24" y="12"/>
                    <a:pt x="22" y="12"/>
                    <a:pt x="20" y="1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1"/>
            <p:cNvSpPr/>
            <p:nvPr/>
          </p:nvSpPr>
          <p:spPr>
            <a:xfrm>
              <a:off x="5444425" y="2330775"/>
              <a:ext cx="625" cy="925"/>
            </a:xfrm>
            <a:custGeom>
              <a:rect b="b" l="l" r="r" t="t"/>
              <a:pathLst>
                <a:path extrusionOk="0" h="37" w="25">
                  <a:moveTo>
                    <a:pt x="12" y="0"/>
                  </a:moveTo>
                  <a:cubicBezTo>
                    <a:pt x="0" y="12"/>
                    <a:pt x="0" y="24"/>
                    <a:pt x="12" y="36"/>
                  </a:cubicBezTo>
                  <a:cubicBezTo>
                    <a:pt x="12" y="24"/>
                    <a:pt x="24" y="12"/>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1"/>
            <p:cNvSpPr/>
            <p:nvPr/>
          </p:nvSpPr>
          <p:spPr>
            <a:xfrm>
              <a:off x="5444425" y="2337625"/>
              <a:ext cx="325" cy="250"/>
            </a:xfrm>
            <a:custGeom>
              <a:rect b="b" l="l" r="r" t="t"/>
              <a:pathLst>
                <a:path extrusionOk="0" h="10" w="13">
                  <a:moveTo>
                    <a:pt x="0" y="0"/>
                  </a:moveTo>
                  <a:cubicBezTo>
                    <a:pt x="0" y="6"/>
                    <a:pt x="0" y="9"/>
                    <a:pt x="2" y="9"/>
                  </a:cubicBezTo>
                  <a:cubicBezTo>
                    <a:pt x="3" y="9"/>
                    <a:pt x="6" y="6"/>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1"/>
            <p:cNvSpPr/>
            <p:nvPr/>
          </p:nvSpPr>
          <p:spPr>
            <a:xfrm>
              <a:off x="5445300" y="2342375"/>
              <a:ext cx="25" cy="25"/>
            </a:xfrm>
            <a:custGeom>
              <a:rect b="b" l="l" r="r" t="t"/>
              <a:pathLst>
                <a:path extrusionOk="0" h="1" w="1">
                  <a:moveTo>
                    <a:pt x="1" y="1"/>
                  </a:moveTo>
                  <a:lnTo>
                    <a:pt x="1" y="1"/>
                  </a:lnTo>
                  <a:cubicBezTo>
                    <a:pt x="1" y="1"/>
                    <a:pt x="1"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1"/>
            <p:cNvSpPr/>
            <p:nvPr/>
          </p:nvSpPr>
          <p:spPr>
            <a:xfrm>
              <a:off x="5442325" y="2331675"/>
              <a:ext cx="3600" cy="3000"/>
            </a:xfrm>
            <a:custGeom>
              <a:rect b="b" l="l" r="r" t="t"/>
              <a:pathLst>
                <a:path extrusionOk="0" h="120" w="144">
                  <a:moveTo>
                    <a:pt x="96" y="0"/>
                  </a:moveTo>
                  <a:cubicBezTo>
                    <a:pt x="72" y="12"/>
                    <a:pt x="1" y="24"/>
                    <a:pt x="72" y="60"/>
                  </a:cubicBezTo>
                  <a:lnTo>
                    <a:pt x="84" y="48"/>
                  </a:lnTo>
                  <a:lnTo>
                    <a:pt x="84" y="48"/>
                  </a:lnTo>
                  <a:cubicBezTo>
                    <a:pt x="60" y="72"/>
                    <a:pt x="96" y="95"/>
                    <a:pt x="96" y="119"/>
                  </a:cubicBezTo>
                  <a:cubicBezTo>
                    <a:pt x="108" y="119"/>
                    <a:pt x="108" y="107"/>
                    <a:pt x="108" y="107"/>
                  </a:cubicBezTo>
                  <a:cubicBezTo>
                    <a:pt x="120" y="95"/>
                    <a:pt x="120" y="84"/>
                    <a:pt x="120" y="60"/>
                  </a:cubicBezTo>
                  <a:cubicBezTo>
                    <a:pt x="144" y="36"/>
                    <a:pt x="108" y="24"/>
                    <a:pt x="9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1"/>
            <p:cNvSpPr/>
            <p:nvPr/>
          </p:nvSpPr>
          <p:spPr>
            <a:xfrm>
              <a:off x="5457525" y="2348500"/>
              <a:ext cx="225" cy="150"/>
            </a:xfrm>
            <a:custGeom>
              <a:rect b="b" l="l" r="r" t="t"/>
              <a:pathLst>
                <a:path extrusionOk="0" h="6" w="9">
                  <a:moveTo>
                    <a:pt x="3" y="1"/>
                  </a:moveTo>
                  <a:cubicBezTo>
                    <a:pt x="1" y="1"/>
                    <a:pt x="0" y="2"/>
                    <a:pt x="0" y="6"/>
                  </a:cubicBezTo>
                  <a:cubicBezTo>
                    <a:pt x="8" y="6"/>
                    <a:pt x="5" y="1"/>
                    <a:pt x="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1"/>
            <p:cNvSpPr/>
            <p:nvPr/>
          </p:nvSpPr>
          <p:spPr>
            <a:xfrm>
              <a:off x="5321200" y="2315900"/>
              <a:ext cx="1575" cy="1500"/>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1"/>
            <p:cNvSpPr/>
            <p:nvPr/>
          </p:nvSpPr>
          <p:spPr>
            <a:xfrm>
              <a:off x="5399175" y="2292675"/>
              <a:ext cx="1500" cy="2700"/>
            </a:xfrm>
            <a:custGeom>
              <a:rect b="b" l="l" r="r" t="t"/>
              <a:pathLst>
                <a:path extrusionOk="0" h="108" w="60">
                  <a:moveTo>
                    <a:pt x="24" y="0"/>
                  </a:moveTo>
                  <a:cubicBezTo>
                    <a:pt x="0" y="24"/>
                    <a:pt x="48" y="72"/>
                    <a:pt x="0" y="108"/>
                  </a:cubicBezTo>
                  <a:lnTo>
                    <a:pt x="36" y="108"/>
                  </a:lnTo>
                  <a:cubicBezTo>
                    <a:pt x="12" y="84"/>
                    <a:pt x="36" y="60"/>
                    <a:pt x="48" y="24"/>
                  </a:cubicBezTo>
                  <a:lnTo>
                    <a:pt x="60" y="36"/>
                  </a:lnTo>
                  <a:cubicBezTo>
                    <a:pt x="48" y="12"/>
                    <a:pt x="48" y="0"/>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1"/>
            <p:cNvSpPr/>
            <p:nvPr/>
          </p:nvSpPr>
          <p:spPr>
            <a:xfrm>
              <a:off x="5400075" y="2295350"/>
              <a:ext cx="600" cy="625"/>
            </a:xfrm>
            <a:custGeom>
              <a:rect b="b" l="l" r="r" t="t"/>
              <a:pathLst>
                <a:path extrusionOk="0" h="25" w="24">
                  <a:moveTo>
                    <a:pt x="0" y="1"/>
                  </a:moveTo>
                  <a:lnTo>
                    <a:pt x="0" y="13"/>
                  </a:lnTo>
                  <a:cubicBezTo>
                    <a:pt x="0" y="13"/>
                    <a:pt x="0" y="13"/>
                    <a:pt x="12" y="24"/>
                  </a:cubicBezTo>
                  <a:lnTo>
                    <a:pt x="24" y="24"/>
                  </a:lnTo>
                  <a:cubicBezTo>
                    <a:pt x="24" y="13"/>
                    <a:pt x="12" y="13"/>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1"/>
            <p:cNvSpPr/>
            <p:nvPr/>
          </p:nvSpPr>
          <p:spPr>
            <a:xfrm>
              <a:off x="5334275" y="2310100"/>
              <a:ext cx="625" cy="150"/>
            </a:xfrm>
            <a:custGeom>
              <a:rect b="b" l="l" r="r" t="t"/>
              <a:pathLst>
                <a:path extrusionOk="0" h="6" w="25">
                  <a:moveTo>
                    <a:pt x="13" y="1"/>
                  </a:moveTo>
                  <a:cubicBezTo>
                    <a:pt x="6" y="1"/>
                    <a:pt x="1" y="6"/>
                    <a:pt x="1" y="6"/>
                  </a:cubicBezTo>
                  <a:lnTo>
                    <a:pt x="25" y="6"/>
                  </a:lnTo>
                  <a:cubicBezTo>
                    <a:pt x="21" y="2"/>
                    <a:pt x="17" y="1"/>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1"/>
            <p:cNvSpPr/>
            <p:nvPr/>
          </p:nvSpPr>
          <p:spPr>
            <a:xfrm>
              <a:off x="5471500" y="2311800"/>
              <a:ext cx="925" cy="250"/>
            </a:xfrm>
            <a:custGeom>
              <a:rect b="b" l="l" r="r" t="t"/>
              <a:pathLst>
                <a:path extrusionOk="0" h="10" w="37">
                  <a:moveTo>
                    <a:pt x="19" y="0"/>
                  </a:moveTo>
                  <a:cubicBezTo>
                    <a:pt x="13" y="0"/>
                    <a:pt x="7" y="3"/>
                    <a:pt x="1" y="9"/>
                  </a:cubicBezTo>
                  <a:lnTo>
                    <a:pt x="36" y="9"/>
                  </a:lnTo>
                  <a:cubicBezTo>
                    <a:pt x="30" y="3"/>
                    <a:pt x="25" y="0"/>
                    <a:pt x="19"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1"/>
            <p:cNvSpPr/>
            <p:nvPr/>
          </p:nvSpPr>
          <p:spPr>
            <a:xfrm>
              <a:off x="5410475" y="2294450"/>
              <a:ext cx="925" cy="25"/>
            </a:xfrm>
            <a:custGeom>
              <a:rect b="b" l="l" r="r" t="t"/>
              <a:pathLst>
                <a:path extrusionOk="0" h="1" w="37">
                  <a:moveTo>
                    <a:pt x="1" y="1"/>
                  </a:moveTo>
                  <a:cubicBezTo>
                    <a:pt x="13" y="1"/>
                    <a:pt x="13" y="1"/>
                    <a:pt x="25" y="1"/>
                  </a:cubicBezTo>
                  <a:cubicBezTo>
                    <a:pt x="25" y="1"/>
                    <a:pt x="25" y="1"/>
                    <a:pt x="37"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1"/>
            <p:cNvSpPr/>
            <p:nvPr/>
          </p:nvSpPr>
          <p:spPr>
            <a:xfrm>
              <a:off x="5378350" y="2308075"/>
              <a:ext cx="1500" cy="1075"/>
            </a:xfrm>
            <a:custGeom>
              <a:rect b="b" l="l" r="r" t="t"/>
              <a:pathLst>
                <a:path extrusionOk="0" h="43" w="60">
                  <a:moveTo>
                    <a:pt x="55" y="0"/>
                  </a:moveTo>
                  <a:cubicBezTo>
                    <a:pt x="49" y="0"/>
                    <a:pt x="39" y="17"/>
                    <a:pt x="22" y="17"/>
                  </a:cubicBezTo>
                  <a:cubicBezTo>
                    <a:pt x="19" y="17"/>
                    <a:pt x="15" y="17"/>
                    <a:pt x="12" y="15"/>
                  </a:cubicBezTo>
                  <a:lnTo>
                    <a:pt x="0" y="39"/>
                  </a:lnTo>
                  <a:cubicBezTo>
                    <a:pt x="5" y="42"/>
                    <a:pt x="9" y="43"/>
                    <a:pt x="13" y="43"/>
                  </a:cubicBezTo>
                  <a:cubicBezTo>
                    <a:pt x="29" y="43"/>
                    <a:pt x="41" y="27"/>
                    <a:pt x="60" y="27"/>
                  </a:cubicBezTo>
                  <a:cubicBezTo>
                    <a:pt x="60" y="7"/>
                    <a:pt x="58" y="0"/>
                    <a:pt x="5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1"/>
            <p:cNvSpPr/>
            <p:nvPr/>
          </p:nvSpPr>
          <p:spPr>
            <a:xfrm>
              <a:off x="5320900" y="2316775"/>
              <a:ext cx="325" cy="25"/>
            </a:xfrm>
            <a:custGeom>
              <a:rect b="b" l="l" r="r" t="t"/>
              <a:pathLst>
                <a:path extrusionOk="0" h="1" w="13">
                  <a:moveTo>
                    <a:pt x="0" y="1"/>
                  </a:moveTo>
                  <a:lnTo>
                    <a:pt x="0" y="1"/>
                  </a:lnTo>
                  <a:lnTo>
                    <a:pt x="1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1"/>
            <p:cNvSpPr/>
            <p:nvPr/>
          </p:nvSpPr>
          <p:spPr>
            <a:xfrm>
              <a:off x="5403925" y="2295600"/>
              <a:ext cx="2725" cy="375"/>
            </a:xfrm>
            <a:custGeom>
              <a:rect b="b" l="l" r="r" t="t"/>
              <a:pathLst>
                <a:path extrusionOk="0" h="15" w="109">
                  <a:moveTo>
                    <a:pt x="19" y="1"/>
                  </a:moveTo>
                  <a:cubicBezTo>
                    <a:pt x="11" y="1"/>
                    <a:pt x="4" y="4"/>
                    <a:pt x="1" y="14"/>
                  </a:cubicBezTo>
                  <a:lnTo>
                    <a:pt x="108" y="14"/>
                  </a:lnTo>
                  <a:lnTo>
                    <a:pt x="72" y="3"/>
                  </a:lnTo>
                  <a:cubicBezTo>
                    <a:pt x="70" y="8"/>
                    <a:pt x="66" y="9"/>
                    <a:pt x="60" y="9"/>
                  </a:cubicBezTo>
                  <a:cubicBezTo>
                    <a:pt x="49" y="9"/>
                    <a:pt x="32" y="1"/>
                    <a:pt x="19"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1"/>
            <p:cNvSpPr/>
            <p:nvPr/>
          </p:nvSpPr>
          <p:spPr>
            <a:xfrm>
              <a:off x="5287850" y="2289400"/>
              <a:ext cx="198275" cy="72050"/>
            </a:xfrm>
            <a:custGeom>
              <a:rect b="b" l="l" r="r" t="t"/>
              <a:pathLst>
                <a:path extrusionOk="0" h="2882" w="7931">
                  <a:moveTo>
                    <a:pt x="2672" y="1078"/>
                  </a:moveTo>
                  <a:lnTo>
                    <a:pt x="2668" y="1084"/>
                  </a:lnTo>
                  <a:cubicBezTo>
                    <a:pt x="2674" y="1084"/>
                    <a:pt x="2673" y="1081"/>
                    <a:pt x="2672" y="1078"/>
                  </a:cubicBezTo>
                  <a:close/>
                  <a:moveTo>
                    <a:pt x="6597" y="1132"/>
                  </a:moveTo>
                  <a:cubicBezTo>
                    <a:pt x="6597" y="1132"/>
                    <a:pt x="6597" y="1132"/>
                    <a:pt x="6597" y="1132"/>
                  </a:cubicBezTo>
                  <a:cubicBezTo>
                    <a:pt x="6597" y="1132"/>
                    <a:pt x="6597" y="1132"/>
                    <a:pt x="6597" y="1132"/>
                  </a:cubicBezTo>
                  <a:close/>
                  <a:moveTo>
                    <a:pt x="2370" y="1108"/>
                  </a:moveTo>
                  <a:lnTo>
                    <a:pt x="2334" y="1155"/>
                  </a:lnTo>
                  <a:cubicBezTo>
                    <a:pt x="2358" y="1132"/>
                    <a:pt x="2370" y="1132"/>
                    <a:pt x="2394" y="1120"/>
                  </a:cubicBezTo>
                  <a:cubicBezTo>
                    <a:pt x="2388" y="1117"/>
                    <a:pt x="2385" y="1116"/>
                    <a:pt x="2382" y="1116"/>
                  </a:cubicBezTo>
                  <a:cubicBezTo>
                    <a:pt x="2378" y="1116"/>
                    <a:pt x="2377" y="1119"/>
                    <a:pt x="2376" y="1119"/>
                  </a:cubicBezTo>
                  <a:cubicBezTo>
                    <a:pt x="2375" y="1119"/>
                    <a:pt x="2374" y="1117"/>
                    <a:pt x="2370" y="1108"/>
                  </a:cubicBezTo>
                  <a:close/>
                  <a:moveTo>
                    <a:pt x="703" y="1596"/>
                  </a:moveTo>
                  <a:lnTo>
                    <a:pt x="703" y="1596"/>
                  </a:lnTo>
                  <a:cubicBezTo>
                    <a:pt x="703" y="1599"/>
                    <a:pt x="704" y="1601"/>
                    <a:pt x="705" y="1603"/>
                  </a:cubicBezTo>
                  <a:lnTo>
                    <a:pt x="705" y="1603"/>
                  </a:lnTo>
                  <a:cubicBezTo>
                    <a:pt x="704" y="1601"/>
                    <a:pt x="704" y="1598"/>
                    <a:pt x="703" y="1596"/>
                  </a:cubicBezTo>
                  <a:close/>
                  <a:moveTo>
                    <a:pt x="6585" y="2072"/>
                  </a:moveTo>
                  <a:cubicBezTo>
                    <a:pt x="6585" y="2072"/>
                    <a:pt x="6585" y="2072"/>
                    <a:pt x="6585" y="2072"/>
                  </a:cubicBezTo>
                  <a:lnTo>
                    <a:pt x="6585" y="2072"/>
                  </a:lnTo>
                  <a:close/>
                  <a:moveTo>
                    <a:pt x="7084" y="2535"/>
                  </a:moveTo>
                  <a:lnTo>
                    <a:pt x="7084" y="2535"/>
                  </a:lnTo>
                  <a:cubicBezTo>
                    <a:pt x="7084" y="2536"/>
                    <a:pt x="7084" y="2536"/>
                    <a:pt x="7084" y="2537"/>
                  </a:cubicBezTo>
                  <a:lnTo>
                    <a:pt x="7084" y="2537"/>
                  </a:lnTo>
                  <a:cubicBezTo>
                    <a:pt x="7084" y="2537"/>
                    <a:pt x="7084" y="2537"/>
                    <a:pt x="7085" y="2537"/>
                  </a:cubicBezTo>
                  <a:lnTo>
                    <a:pt x="7084" y="2535"/>
                  </a:lnTo>
                  <a:close/>
                  <a:moveTo>
                    <a:pt x="7001" y="2537"/>
                  </a:moveTo>
                  <a:lnTo>
                    <a:pt x="7001" y="2548"/>
                  </a:lnTo>
                  <a:lnTo>
                    <a:pt x="7013" y="2548"/>
                  </a:lnTo>
                  <a:cubicBezTo>
                    <a:pt x="7013" y="2548"/>
                    <a:pt x="7013" y="2548"/>
                    <a:pt x="7001" y="2537"/>
                  </a:cubicBezTo>
                  <a:close/>
                  <a:moveTo>
                    <a:pt x="6537" y="1084"/>
                  </a:moveTo>
                  <a:cubicBezTo>
                    <a:pt x="6549" y="1084"/>
                    <a:pt x="6573" y="1096"/>
                    <a:pt x="6585" y="1108"/>
                  </a:cubicBezTo>
                  <a:cubicBezTo>
                    <a:pt x="6585" y="1120"/>
                    <a:pt x="6597" y="1132"/>
                    <a:pt x="6597" y="1132"/>
                  </a:cubicBezTo>
                  <a:cubicBezTo>
                    <a:pt x="6597" y="1132"/>
                    <a:pt x="6597" y="1120"/>
                    <a:pt x="6597" y="1108"/>
                  </a:cubicBezTo>
                  <a:cubicBezTo>
                    <a:pt x="6609" y="1120"/>
                    <a:pt x="6620" y="1132"/>
                    <a:pt x="6632" y="1132"/>
                  </a:cubicBezTo>
                  <a:cubicBezTo>
                    <a:pt x="6620" y="1155"/>
                    <a:pt x="6609" y="1167"/>
                    <a:pt x="6609" y="1203"/>
                  </a:cubicBezTo>
                  <a:lnTo>
                    <a:pt x="6656" y="1167"/>
                  </a:lnTo>
                  <a:lnTo>
                    <a:pt x="6656" y="1179"/>
                  </a:lnTo>
                  <a:lnTo>
                    <a:pt x="6692" y="1167"/>
                  </a:lnTo>
                  <a:cubicBezTo>
                    <a:pt x="6751" y="1203"/>
                    <a:pt x="6811" y="1239"/>
                    <a:pt x="6870" y="1286"/>
                  </a:cubicBezTo>
                  <a:cubicBezTo>
                    <a:pt x="6875" y="1287"/>
                    <a:pt x="6879" y="1288"/>
                    <a:pt x="6882" y="1288"/>
                  </a:cubicBezTo>
                  <a:cubicBezTo>
                    <a:pt x="6915" y="1288"/>
                    <a:pt x="6921" y="1249"/>
                    <a:pt x="6954" y="1249"/>
                  </a:cubicBezTo>
                  <a:cubicBezTo>
                    <a:pt x="6957" y="1249"/>
                    <a:pt x="6961" y="1250"/>
                    <a:pt x="6966" y="1251"/>
                  </a:cubicBezTo>
                  <a:cubicBezTo>
                    <a:pt x="6978" y="1263"/>
                    <a:pt x="7013" y="1274"/>
                    <a:pt x="6990" y="1298"/>
                  </a:cubicBezTo>
                  <a:cubicBezTo>
                    <a:pt x="6986" y="1297"/>
                    <a:pt x="6983" y="1296"/>
                    <a:pt x="6980" y="1296"/>
                  </a:cubicBezTo>
                  <a:cubicBezTo>
                    <a:pt x="6962" y="1296"/>
                    <a:pt x="6952" y="1322"/>
                    <a:pt x="6942" y="1322"/>
                  </a:cubicBezTo>
                  <a:cubicBezTo>
                    <a:pt x="6990" y="1358"/>
                    <a:pt x="7013" y="1417"/>
                    <a:pt x="7073" y="1429"/>
                  </a:cubicBezTo>
                  <a:lnTo>
                    <a:pt x="7073" y="1370"/>
                  </a:lnTo>
                  <a:cubicBezTo>
                    <a:pt x="7085" y="1382"/>
                    <a:pt x="7109" y="1405"/>
                    <a:pt x="7120" y="1417"/>
                  </a:cubicBezTo>
                  <a:cubicBezTo>
                    <a:pt x="7097" y="1429"/>
                    <a:pt x="7085" y="1465"/>
                    <a:pt x="7073" y="1465"/>
                  </a:cubicBezTo>
                  <a:cubicBezTo>
                    <a:pt x="7204" y="1465"/>
                    <a:pt x="7097" y="1536"/>
                    <a:pt x="7168" y="1572"/>
                  </a:cubicBezTo>
                  <a:cubicBezTo>
                    <a:pt x="7186" y="1563"/>
                    <a:pt x="7207" y="1559"/>
                    <a:pt x="7229" y="1559"/>
                  </a:cubicBezTo>
                  <a:cubicBezTo>
                    <a:pt x="7292" y="1559"/>
                    <a:pt x="7365" y="1590"/>
                    <a:pt x="7418" y="1608"/>
                  </a:cubicBezTo>
                  <a:cubicBezTo>
                    <a:pt x="7430" y="1632"/>
                    <a:pt x="7430" y="1644"/>
                    <a:pt x="7418" y="1655"/>
                  </a:cubicBezTo>
                  <a:cubicBezTo>
                    <a:pt x="7415" y="1642"/>
                    <a:pt x="7410" y="1638"/>
                    <a:pt x="7404" y="1638"/>
                  </a:cubicBezTo>
                  <a:cubicBezTo>
                    <a:pt x="7394" y="1638"/>
                    <a:pt x="7381" y="1649"/>
                    <a:pt x="7368" y="1649"/>
                  </a:cubicBezTo>
                  <a:cubicBezTo>
                    <a:pt x="7361" y="1649"/>
                    <a:pt x="7353" y="1645"/>
                    <a:pt x="7347" y="1632"/>
                  </a:cubicBezTo>
                  <a:lnTo>
                    <a:pt x="7347" y="1632"/>
                  </a:lnTo>
                  <a:cubicBezTo>
                    <a:pt x="7359" y="1679"/>
                    <a:pt x="7406" y="1703"/>
                    <a:pt x="7406" y="1751"/>
                  </a:cubicBezTo>
                  <a:cubicBezTo>
                    <a:pt x="7413" y="1737"/>
                    <a:pt x="7424" y="1731"/>
                    <a:pt x="7437" y="1731"/>
                  </a:cubicBezTo>
                  <a:cubicBezTo>
                    <a:pt x="7446" y="1731"/>
                    <a:pt x="7456" y="1734"/>
                    <a:pt x="7466" y="1739"/>
                  </a:cubicBezTo>
                  <a:cubicBezTo>
                    <a:pt x="7466" y="1763"/>
                    <a:pt x="7430" y="1786"/>
                    <a:pt x="7430" y="1810"/>
                  </a:cubicBezTo>
                  <a:cubicBezTo>
                    <a:pt x="7418" y="1798"/>
                    <a:pt x="7406" y="1798"/>
                    <a:pt x="7394" y="1786"/>
                  </a:cubicBezTo>
                  <a:lnTo>
                    <a:pt x="7394" y="1786"/>
                  </a:lnTo>
                  <a:cubicBezTo>
                    <a:pt x="7382" y="1822"/>
                    <a:pt x="7418" y="1822"/>
                    <a:pt x="7430" y="1834"/>
                  </a:cubicBezTo>
                  <a:cubicBezTo>
                    <a:pt x="7406" y="1858"/>
                    <a:pt x="7406" y="1882"/>
                    <a:pt x="7371" y="1882"/>
                  </a:cubicBezTo>
                  <a:cubicBezTo>
                    <a:pt x="7418" y="1905"/>
                    <a:pt x="7394" y="1929"/>
                    <a:pt x="7418" y="1965"/>
                  </a:cubicBezTo>
                  <a:cubicBezTo>
                    <a:pt x="7430" y="1949"/>
                    <a:pt x="7439" y="1944"/>
                    <a:pt x="7447" y="1944"/>
                  </a:cubicBezTo>
                  <a:cubicBezTo>
                    <a:pt x="7463" y="1944"/>
                    <a:pt x="7474" y="1965"/>
                    <a:pt x="7490" y="1965"/>
                  </a:cubicBezTo>
                  <a:cubicBezTo>
                    <a:pt x="7478" y="1953"/>
                    <a:pt x="7478" y="1929"/>
                    <a:pt x="7466" y="1917"/>
                  </a:cubicBezTo>
                  <a:cubicBezTo>
                    <a:pt x="7462" y="1937"/>
                    <a:pt x="7461" y="1944"/>
                    <a:pt x="7459" y="1944"/>
                  </a:cubicBezTo>
                  <a:cubicBezTo>
                    <a:pt x="7455" y="1944"/>
                    <a:pt x="7450" y="1904"/>
                    <a:pt x="7416" y="1904"/>
                  </a:cubicBezTo>
                  <a:cubicBezTo>
                    <a:pt x="7413" y="1904"/>
                    <a:pt x="7410" y="1905"/>
                    <a:pt x="7406" y="1905"/>
                  </a:cubicBezTo>
                  <a:cubicBezTo>
                    <a:pt x="7411" y="1898"/>
                    <a:pt x="7419" y="1895"/>
                    <a:pt x="7427" y="1895"/>
                  </a:cubicBezTo>
                  <a:cubicBezTo>
                    <a:pt x="7447" y="1895"/>
                    <a:pt x="7472" y="1911"/>
                    <a:pt x="7484" y="1911"/>
                  </a:cubicBezTo>
                  <a:cubicBezTo>
                    <a:pt x="7490" y="1911"/>
                    <a:pt x="7493" y="1906"/>
                    <a:pt x="7490" y="1894"/>
                  </a:cubicBezTo>
                  <a:lnTo>
                    <a:pt x="7490" y="1894"/>
                  </a:lnTo>
                  <a:cubicBezTo>
                    <a:pt x="7525" y="1953"/>
                    <a:pt x="7501" y="1965"/>
                    <a:pt x="7537" y="2036"/>
                  </a:cubicBezTo>
                  <a:cubicBezTo>
                    <a:pt x="7537" y="2022"/>
                    <a:pt x="7541" y="2017"/>
                    <a:pt x="7546" y="2017"/>
                  </a:cubicBezTo>
                  <a:cubicBezTo>
                    <a:pt x="7555" y="2017"/>
                    <a:pt x="7569" y="2030"/>
                    <a:pt x="7583" y="2030"/>
                  </a:cubicBezTo>
                  <a:cubicBezTo>
                    <a:pt x="7588" y="2030"/>
                    <a:pt x="7592" y="2029"/>
                    <a:pt x="7597" y="2025"/>
                  </a:cubicBezTo>
                  <a:lnTo>
                    <a:pt x="7597" y="2025"/>
                  </a:lnTo>
                  <a:cubicBezTo>
                    <a:pt x="7592" y="2049"/>
                    <a:pt x="7587" y="2055"/>
                    <a:pt x="7581" y="2055"/>
                  </a:cubicBezTo>
                  <a:cubicBezTo>
                    <a:pt x="7573" y="2055"/>
                    <a:pt x="7563" y="2046"/>
                    <a:pt x="7549" y="2046"/>
                  </a:cubicBezTo>
                  <a:cubicBezTo>
                    <a:pt x="7545" y="2046"/>
                    <a:pt x="7541" y="2047"/>
                    <a:pt x="7537" y="2048"/>
                  </a:cubicBezTo>
                  <a:cubicBezTo>
                    <a:pt x="7537" y="2084"/>
                    <a:pt x="7501" y="2084"/>
                    <a:pt x="7537" y="2120"/>
                  </a:cubicBezTo>
                  <a:cubicBezTo>
                    <a:pt x="7527" y="2134"/>
                    <a:pt x="7519" y="2139"/>
                    <a:pt x="7513" y="2139"/>
                  </a:cubicBezTo>
                  <a:cubicBezTo>
                    <a:pt x="7500" y="2139"/>
                    <a:pt x="7493" y="2118"/>
                    <a:pt x="7475" y="2118"/>
                  </a:cubicBezTo>
                  <a:cubicBezTo>
                    <a:pt x="7472" y="2118"/>
                    <a:pt x="7469" y="2119"/>
                    <a:pt x="7466" y="2120"/>
                  </a:cubicBezTo>
                  <a:cubicBezTo>
                    <a:pt x="7443" y="2109"/>
                    <a:pt x="7528" y="2012"/>
                    <a:pt x="7435" y="2012"/>
                  </a:cubicBezTo>
                  <a:cubicBezTo>
                    <a:pt x="7430" y="2012"/>
                    <a:pt x="7424" y="2012"/>
                    <a:pt x="7418" y="2013"/>
                  </a:cubicBezTo>
                  <a:cubicBezTo>
                    <a:pt x="7418" y="1989"/>
                    <a:pt x="7371" y="1965"/>
                    <a:pt x="7371" y="1941"/>
                  </a:cubicBezTo>
                  <a:cubicBezTo>
                    <a:pt x="7359" y="1965"/>
                    <a:pt x="7323" y="1989"/>
                    <a:pt x="7347" y="2025"/>
                  </a:cubicBezTo>
                  <a:lnTo>
                    <a:pt x="7406" y="2025"/>
                  </a:lnTo>
                  <a:cubicBezTo>
                    <a:pt x="7406" y="2048"/>
                    <a:pt x="7454" y="2072"/>
                    <a:pt x="7442" y="2084"/>
                  </a:cubicBezTo>
                  <a:cubicBezTo>
                    <a:pt x="7439" y="2081"/>
                    <a:pt x="7434" y="2079"/>
                    <a:pt x="7428" y="2079"/>
                  </a:cubicBezTo>
                  <a:cubicBezTo>
                    <a:pt x="7413" y="2079"/>
                    <a:pt x="7394" y="2090"/>
                    <a:pt x="7394" y="2108"/>
                  </a:cubicBezTo>
                  <a:cubicBezTo>
                    <a:pt x="7406" y="2096"/>
                    <a:pt x="7406" y="2096"/>
                    <a:pt x="7418" y="2096"/>
                  </a:cubicBezTo>
                  <a:cubicBezTo>
                    <a:pt x="7418" y="2132"/>
                    <a:pt x="7454" y="2156"/>
                    <a:pt x="7454" y="2203"/>
                  </a:cubicBezTo>
                  <a:cubicBezTo>
                    <a:pt x="7478" y="2167"/>
                    <a:pt x="7501" y="2167"/>
                    <a:pt x="7537" y="2132"/>
                  </a:cubicBezTo>
                  <a:cubicBezTo>
                    <a:pt x="7585" y="2156"/>
                    <a:pt x="7537" y="2167"/>
                    <a:pt x="7537" y="2191"/>
                  </a:cubicBezTo>
                  <a:cubicBezTo>
                    <a:pt x="7525" y="2179"/>
                    <a:pt x="7537" y="2179"/>
                    <a:pt x="7525" y="2179"/>
                  </a:cubicBezTo>
                  <a:cubicBezTo>
                    <a:pt x="7525" y="2191"/>
                    <a:pt x="7525" y="2203"/>
                    <a:pt x="7537" y="2215"/>
                  </a:cubicBezTo>
                  <a:cubicBezTo>
                    <a:pt x="7525" y="2227"/>
                    <a:pt x="7515" y="2232"/>
                    <a:pt x="7506" y="2232"/>
                  </a:cubicBezTo>
                  <a:cubicBezTo>
                    <a:pt x="7486" y="2232"/>
                    <a:pt x="7472" y="2210"/>
                    <a:pt x="7449" y="2210"/>
                  </a:cubicBezTo>
                  <a:cubicBezTo>
                    <a:pt x="7444" y="2210"/>
                    <a:pt x="7437" y="2211"/>
                    <a:pt x="7430" y="2215"/>
                  </a:cubicBezTo>
                  <a:cubicBezTo>
                    <a:pt x="7394" y="2227"/>
                    <a:pt x="7442" y="2263"/>
                    <a:pt x="7406" y="2275"/>
                  </a:cubicBezTo>
                  <a:lnTo>
                    <a:pt x="7418" y="2275"/>
                  </a:lnTo>
                  <a:lnTo>
                    <a:pt x="7418" y="2286"/>
                  </a:lnTo>
                  <a:cubicBezTo>
                    <a:pt x="7406" y="2310"/>
                    <a:pt x="7394" y="2322"/>
                    <a:pt x="7406" y="2358"/>
                  </a:cubicBezTo>
                  <a:cubicBezTo>
                    <a:pt x="7404" y="2356"/>
                    <a:pt x="7403" y="2355"/>
                    <a:pt x="7402" y="2355"/>
                  </a:cubicBezTo>
                  <a:lnTo>
                    <a:pt x="7402" y="2355"/>
                  </a:lnTo>
                  <a:cubicBezTo>
                    <a:pt x="7398" y="2355"/>
                    <a:pt x="7406" y="2374"/>
                    <a:pt x="7406" y="2394"/>
                  </a:cubicBezTo>
                  <a:cubicBezTo>
                    <a:pt x="7406" y="2404"/>
                    <a:pt x="7406" y="2447"/>
                    <a:pt x="7371" y="2447"/>
                  </a:cubicBezTo>
                  <a:cubicBezTo>
                    <a:pt x="7365" y="2447"/>
                    <a:pt x="7356" y="2445"/>
                    <a:pt x="7347" y="2441"/>
                  </a:cubicBezTo>
                  <a:cubicBezTo>
                    <a:pt x="7337" y="2446"/>
                    <a:pt x="7325" y="2449"/>
                    <a:pt x="7314" y="2449"/>
                  </a:cubicBezTo>
                  <a:cubicBezTo>
                    <a:pt x="7299" y="2449"/>
                    <a:pt x="7287" y="2443"/>
                    <a:pt x="7287" y="2429"/>
                  </a:cubicBezTo>
                  <a:cubicBezTo>
                    <a:pt x="7275" y="2441"/>
                    <a:pt x="7251" y="2441"/>
                    <a:pt x="7240" y="2441"/>
                  </a:cubicBezTo>
                  <a:lnTo>
                    <a:pt x="7228" y="2394"/>
                  </a:lnTo>
                  <a:cubicBezTo>
                    <a:pt x="7192" y="2417"/>
                    <a:pt x="7204" y="2453"/>
                    <a:pt x="7192" y="2501"/>
                  </a:cubicBezTo>
                  <a:cubicBezTo>
                    <a:pt x="7181" y="2493"/>
                    <a:pt x="7169" y="2491"/>
                    <a:pt x="7156" y="2491"/>
                  </a:cubicBezTo>
                  <a:cubicBezTo>
                    <a:pt x="7129" y="2491"/>
                    <a:pt x="7101" y="2504"/>
                    <a:pt x="7085" y="2513"/>
                  </a:cubicBezTo>
                  <a:lnTo>
                    <a:pt x="7061" y="2513"/>
                  </a:lnTo>
                  <a:lnTo>
                    <a:pt x="7084" y="2535"/>
                  </a:lnTo>
                  <a:lnTo>
                    <a:pt x="7084" y="2535"/>
                  </a:lnTo>
                  <a:cubicBezTo>
                    <a:pt x="7084" y="2531"/>
                    <a:pt x="7085" y="2527"/>
                    <a:pt x="7085" y="2525"/>
                  </a:cubicBezTo>
                  <a:lnTo>
                    <a:pt x="7085" y="2525"/>
                  </a:lnTo>
                  <a:cubicBezTo>
                    <a:pt x="7103" y="2531"/>
                    <a:pt x="7118" y="2531"/>
                    <a:pt x="7132" y="2531"/>
                  </a:cubicBezTo>
                  <a:cubicBezTo>
                    <a:pt x="7147" y="2531"/>
                    <a:pt x="7162" y="2531"/>
                    <a:pt x="7180" y="2537"/>
                  </a:cubicBezTo>
                  <a:cubicBezTo>
                    <a:pt x="7180" y="2525"/>
                    <a:pt x="7168" y="2513"/>
                    <a:pt x="7168" y="2501"/>
                  </a:cubicBezTo>
                  <a:lnTo>
                    <a:pt x="7168" y="2501"/>
                  </a:lnTo>
                  <a:cubicBezTo>
                    <a:pt x="7180" y="2501"/>
                    <a:pt x="7204" y="2513"/>
                    <a:pt x="7216" y="2537"/>
                  </a:cubicBezTo>
                  <a:cubicBezTo>
                    <a:pt x="7216" y="2560"/>
                    <a:pt x="7180" y="2560"/>
                    <a:pt x="7156" y="2560"/>
                  </a:cubicBezTo>
                  <a:cubicBezTo>
                    <a:pt x="7131" y="2552"/>
                    <a:pt x="7118" y="2543"/>
                    <a:pt x="7116" y="2543"/>
                  </a:cubicBezTo>
                  <a:lnTo>
                    <a:pt x="7116" y="2543"/>
                  </a:lnTo>
                  <a:cubicBezTo>
                    <a:pt x="7116" y="2543"/>
                    <a:pt x="7117" y="2545"/>
                    <a:pt x="7120" y="2548"/>
                  </a:cubicBezTo>
                  <a:cubicBezTo>
                    <a:pt x="7109" y="2554"/>
                    <a:pt x="7101" y="2556"/>
                    <a:pt x="7095" y="2556"/>
                  </a:cubicBezTo>
                  <a:cubicBezTo>
                    <a:pt x="7084" y="2556"/>
                    <a:pt x="7083" y="2546"/>
                    <a:pt x="7084" y="2537"/>
                  </a:cubicBezTo>
                  <a:lnTo>
                    <a:pt x="7084" y="2537"/>
                  </a:lnTo>
                  <a:cubicBezTo>
                    <a:pt x="7047" y="2537"/>
                    <a:pt x="7039" y="2552"/>
                    <a:pt x="7025" y="2552"/>
                  </a:cubicBezTo>
                  <a:cubicBezTo>
                    <a:pt x="7022" y="2552"/>
                    <a:pt x="7018" y="2551"/>
                    <a:pt x="7013" y="2548"/>
                  </a:cubicBezTo>
                  <a:lnTo>
                    <a:pt x="7013" y="2548"/>
                  </a:lnTo>
                  <a:cubicBezTo>
                    <a:pt x="7019" y="2554"/>
                    <a:pt x="7022" y="2557"/>
                    <a:pt x="7021" y="2557"/>
                  </a:cubicBezTo>
                  <a:cubicBezTo>
                    <a:pt x="7019" y="2557"/>
                    <a:pt x="7013" y="2554"/>
                    <a:pt x="7001" y="2548"/>
                  </a:cubicBezTo>
                  <a:cubicBezTo>
                    <a:pt x="7001" y="2548"/>
                    <a:pt x="7001" y="2548"/>
                    <a:pt x="6990" y="2537"/>
                  </a:cubicBezTo>
                  <a:lnTo>
                    <a:pt x="7001" y="2537"/>
                  </a:lnTo>
                  <a:lnTo>
                    <a:pt x="7001" y="2525"/>
                  </a:lnTo>
                  <a:cubicBezTo>
                    <a:pt x="6998" y="2510"/>
                    <a:pt x="6992" y="2506"/>
                    <a:pt x="6985" y="2506"/>
                  </a:cubicBezTo>
                  <a:cubicBezTo>
                    <a:pt x="6972" y="2506"/>
                    <a:pt x="6955" y="2519"/>
                    <a:pt x="6937" y="2519"/>
                  </a:cubicBezTo>
                  <a:cubicBezTo>
                    <a:pt x="6931" y="2519"/>
                    <a:pt x="6924" y="2517"/>
                    <a:pt x="6918" y="2513"/>
                  </a:cubicBezTo>
                  <a:lnTo>
                    <a:pt x="6930" y="2513"/>
                  </a:lnTo>
                  <a:cubicBezTo>
                    <a:pt x="6920" y="2493"/>
                    <a:pt x="6926" y="2443"/>
                    <a:pt x="6916" y="2443"/>
                  </a:cubicBezTo>
                  <a:cubicBezTo>
                    <a:pt x="6914" y="2443"/>
                    <a:pt x="6911" y="2446"/>
                    <a:pt x="6906" y="2453"/>
                  </a:cubicBezTo>
                  <a:cubicBezTo>
                    <a:pt x="6906" y="2449"/>
                    <a:pt x="6905" y="2448"/>
                    <a:pt x="6903" y="2448"/>
                  </a:cubicBezTo>
                  <a:cubicBezTo>
                    <a:pt x="6898" y="2448"/>
                    <a:pt x="6890" y="2453"/>
                    <a:pt x="6882" y="2453"/>
                  </a:cubicBezTo>
                  <a:cubicBezTo>
                    <a:pt x="6875" y="2460"/>
                    <a:pt x="6864" y="2463"/>
                    <a:pt x="6858" y="2464"/>
                  </a:cubicBezTo>
                  <a:lnTo>
                    <a:pt x="6858" y="2464"/>
                  </a:lnTo>
                  <a:cubicBezTo>
                    <a:pt x="6846" y="2441"/>
                    <a:pt x="6823" y="2441"/>
                    <a:pt x="6811" y="2417"/>
                  </a:cubicBezTo>
                  <a:cubicBezTo>
                    <a:pt x="6811" y="2417"/>
                    <a:pt x="6799" y="2406"/>
                    <a:pt x="6787" y="2406"/>
                  </a:cubicBezTo>
                  <a:cubicBezTo>
                    <a:pt x="6763" y="2406"/>
                    <a:pt x="6751" y="2406"/>
                    <a:pt x="6787" y="2394"/>
                  </a:cubicBezTo>
                  <a:lnTo>
                    <a:pt x="6787" y="2382"/>
                  </a:lnTo>
                  <a:cubicBezTo>
                    <a:pt x="6775" y="2382"/>
                    <a:pt x="6787" y="2370"/>
                    <a:pt x="6787" y="2370"/>
                  </a:cubicBezTo>
                  <a:cubicBezTo>
                    <a:pt x="6787" y="2275"/>
                    <a:pt x="6692" y="2310"/>
                    <a:pt x="6704" y="2227"/>
                  </a:cubicBezTo>
                  <a:cubicBezTo>
                    <a:pt x="6668" y="2227"/>
                    <a:pt x="6668" y="2263"/>
                    <a:pt x="6656" y="2275"/>
                  </a:cubicBezTo>
                  <a:cubicBezTo>
                    <a:pt x="6632" y="2275"/>
                    <a:pt x="6585" y="2251"/>
                    <a:pt x="6561" y="2239"/>
                  </a:cubicBezTo>
                  <a:cubicBezTo>
                    <a:pt x="6573" y="2191"/>
                    <a:pt x="6573" y="2084"/>
                    <a:pt x="6644" y="2072"/>
                  </a:cubicBezTo>
                  <a:cubicBezTo>
                    <a:pt x="6641" y="2061"/>
                    <a:pt x="6638" y="2057"/>
                    <a:pt x="6634" y="2057"/>
                  </a:cubicBezTo>
                  <a:cubicBezTo>
                    <a:pt x="6624" y="2057"/>
                    <a:pt x="6609" y="2088"/>
                    <a:pt x="6594" y="2088"/>
                  </a:cubicBezTo>
                  <a:cubicBezTo>
                    <a:pt x="6591" y="2088"/>
                    <a:pt x="6588" y="2087"/>
                    <a:pt x="6585" y="2084"/>
                  </a:cubicBezTo>
                  <a:lnTo>
                    <a:pt x="6585" y="2072"/>
                  </a:lnTo>
                  <a:cubicBezTo>
                    <a:pt x="6585" y="2096"/>
                    <a:pt x="6573" y="2120"/>
                    <a:pt x="6549" y="2144"/>
                  </a:cubicBezTo>
                  <a:cubicBezTo>
                    <a:pt x="6545" y="2147"/>
                    <a:pt x="6541" y="2149"/>
                    <a:pt x="6537" y="2149"/>
                  </a:cubicBezTo>
                  <a:cubicBezTo>
                    <a:pt x="6514" y="2149"/>
                    <a:pt x="6489" y="2106"/>
                    <a:pt x="6489" y="2096"/>
                  </a:cubicBezTo>
                  <a:lnTo>
                    <a:pt x="6549" y="2084"/>
                  </a:lnTo>
                  <a:cubicBezTo>
                    <a:pt x="6513" y="2036"/>
                    <a:pt x="6442" y="2072"/>
                    <a:pt x="6382" y="2036"/>
                  </a:cubicBezTo>
                  <a:cubicBezTo>
                    <a:pt x="6394" y="1989"/>
                    <a:pt x="6442" y="2001"/>
                    <a:pt x="6478" y="1989"/>
                  </a:cubicBezTo>
                  <a:lnTo>
                    <a:pt x="6466" y="1941"/>
                  </a:lnTo>
                  <a:lnTo>
                    <a:pt x="6501" y="1941"/>
                  </a:lnTo>
                  <a:cubicBezTo>
                    <a:pt x="6489" y="1905"/>
                    <a:pt x="6454" y="1905"/>
                    <a:pt x="6466" y="1858"/>
                  </a:cubicBezTo>
                  <a:lnTo>
                    <a:pt x="6466" y="1858"/>
                  </a:lnTo>
                  <a:cubicBezTo>
                    <a:pt x="6470" y="1861"/>
                    <a:pt x="6473" y="1862"/>
                    <a:pt x="6477" y="1862"/>
                  </a:cubicBezTo>
                  <a:cubicBezTo>
                    <a:pt x="6496" y="1862"/>
                    <a:pt x="6503" y="1820"/>
                    <a:pt x="6525" y="1820"/>
                  </a:cubicBezTo>
                  <a:cubicBezTo>
                    <a:pt x="6531" y="1820"/>
                    <a:pt x="6539" y="1824"/>
                    <a:pt x="6549" y="1834"/>
                  </a:cubicBezTo>
                  <a:cubicBezTo>
                    <a:pt x="6561" y="1810"/>
                    <a:pt x="6489" y="1798"/>
                    <a:pt x="6537" y="1786"/>
                  </a:cubicBezTo>
                  <a:cubicBezTo>
                    <a:pt x="6532" y="1785"/>
                    <a:pt x="6528" y="1784"/>
                    <a:pt x="6525" y="1784"/>
                  </a:cubicBezTo>
                  <a:cubicBezTo>
                    <a:pt x="6504" y="1784"/>
                    <a:pt x="6512" y="1812"/>
                    <a:pt x="6501" y="1822"/>
                  </a:cubicBezTo>
                  <a:cubicBezTo>
                    <a:pt x="6498" y="1823"/>
                    <a:pt x="6495" y="1823"/>
                    <a:pt x="6492" y="1823"/>
                  </a:cubicBezTo>
                  <a:cubicBezTo>
                    <a:pt x="6457" y="1823"/>
                    <a:pt x="6477" y="1761"/>
                    <a:pt x="6466" y="1739"/>
                  </a:cubicBezTo>
                  <a:cubicBezTo>
                    <a:pt x="6478" y="1739"/>
                    <a:pt x="6486" y="1742"/>
                    <a:pt x="6494" y="1742"/>
                  </a:cubicBezTo>
                  <a:cubicBezTo>
                    <a:pt x="6501" y="1742"/>
                    <a:pt x="6507" y="1739"/>
                    <a:pt x="6513" y="1727"/>
                  </a:cubicBezTo>
                  <a:cubicBezTo>
                    <a:pt x="6501" y="1715"/>
                    <a:pt x="6478" y="1691"/>
                    <a:pt x="6513" y="1667"/>
                  </a:cubicBezTo>
                  <a:cubicBezTo>
                    <a:pt x="6478" y="1667"/>
                    <a:pt x="6513" y="1632"/>
                    <a:pt x="6513" y="1608"/>
                  </a:cubicBezTo>
                  <a:lnTo>
                    <a:pt x="6513" y="1608"/>
                  </a:lnTo>
                  <a:cubicBezTo>
                    <a:pt x="6504" y="1626"/>
                    <a:pt x="6488" y="1651"/>
                    <a:pt x="6465" y="1651"/>
                  </a:cubicBezTo>
                  <a:cubicBezTo>
                    <a:pt x="6458" y="1651"/>
                    <a:pt x="6450" y="1649"/>
                    <a:pt x="6442" y="1644"/>
                  </a:cubicBezTo>
                  <a:cubicBezTo>
                    <a:pt x="6430" y="1620"/>
                    <a:pt x="6430" y="1608"/>
                    <a:pt x="6442" y="1560"/>
                  </a:cubicBezTo>
                  <a:lnTo>
                    <a:pt x="6442" y="1560"/>
                  </a:lnTo>
                  <a:lnTo>
                    <a:pt x="6418" y="1596"/>
                  </a:lnTo>
                  <a:cubicBezTo>
                    <a:pt x="6382" y="1548"/>
                    <a:pt x="6466" y="1536"/>
                    <a:pt x="6466" y="1489"/>
                  </a:cubicBezTo>
                  <a:cubicBezTo>
                    <a:pt x="6478" y="1513"/>
                    <a:pt x="6478" y="1524"/>
                    <a:pt x="6501" y="1548"/>
                  </a:cubicBezTo>
                  <a:cubicBezTo>
                    <a:pt x="6489" y="1524"/>
                    <a:pt x="6478" y="1477"/>
                    <a:pt x="6466" y="1429"/>
                  </a:cubicBezTo>
                  <a:lnTo>
                    <a:pt x="6537" y="1405"/>
                  </a:lnTo>
                  <a:cubicBezTo>
                    <a:pt x="6513" y="1394"/>
                    <a:pt x="6549" y="1358"/>
                    <a:pt x="6513" y="1346"/>
                  </a:cubicBezTo>
                  <a:cubicBezTo>
                    <a:pt x="6521" y="1340"/>
                    <a:pt x="6526" y="1338"/>
                    <a:pt x="6531" y="1338"/>
                  </a:cubicBezTo>
                  <a:cubicBezTo>
                    <a:pt x="6555" y="1338"/>
                    <a:pt x="6541" y="1407"/>
                    <a:pt x="6561" y="1417"/>
                  </a:cubicBezTo>
                  <a:cubicBezTo>
                    <a:pt x="6609" y="1370"/>
                    <a:pt x="6525" y="1346"/>
                    <a:pt x="6597" y="1310"/>
                  </a:cubicBezTo>
                  <a:lnTo>
                    <a:pt x="6597" y="1310"/>
                  </a:lnTo>
                  <a:lnTo>
                    <a:pt x="6620" y="1334"/>
                  </a:lnTo>
                  <a:cubicBezTo>
                    <a:pt x="6632" y="1322"/>
                    <a:pt x="6632" y="1274"/>
                    <a:pt x="6644" y="1274"/>
                  </a:cubicBezTo>
                  <a:lnTo>
                    <a:pt x="6644" y="1274"/>
                  </a:lnTo>
                  <a:cubicBezTo>
                    <a:pt x="6632" y="1274"/>
                    <a:pt x="6632" y="1286"/>
                    <a:pt x="6632" y="1298"/>
                  </a:cubicBezTo>
                  <a:cubicBezTo>
                    <a:pt x="6573" y="1263"/>
                    <a:pt x="6620" y="1191"/>
                    <a:pt x="6549" y="1167"/>
                  </a:cubicBezTo>
                  <a:lnTo>
                    <a:pt x="6537" y="1191"/>
                  </a:lnTo>
                  <a:cubicBezTo>
                    <a:pt x="6537" y="1155"/>
                    <a:pt x="6513" y="1108"/>
                    <a:pt x="6537" y="1084"/>
                  </a:cubicBezTo>
                  <a:close/>
                  <a:moveTo>
                    <a:pt x="7621" y="2560"/>
                  </a:moveTo>
                  <a:cubicBezTo>
                    <a:pt x="7632" y="2583"/>
                    <a:pt x="7612" y="2594"/>
                    <a:pt x="7599" y="2606"/>
                  </a:cubicBezTo>
                  <a:lnTo>
                    <a:pt x="7599" y="2606"/>
                  </a:lnTo>
                  <a:cubicBezTo>
                    <a:pt x="7605" y="2588"/>
                    <a:pt x="7612" y="2572"/>
                    <a:pt x="7621" y="2560"/>
                  </a:cubicBezTo>
                  <a:close/>
                  <a:moveTo>
                    <a:pt x="7515" y="2750"/>
                  </a:moveTo>
                  <a:lnTo>
                    <a:pt x="7515" y="2750"/>
                  </a:lnTo>
                  <a:cubicBezTo>
                    <a:pt x="7514" y="2750"/>
                    <a:pt x="7514" y="2751"/>
                    <a:pt x="7513" y="2751"/>
                  </a:cubicBezTo>
                  <a:cubicBezTo>
                    <a:pt x="7515" y="2752"/>
                    <a:pt x="7515" y="2753"/>
                    <a:pt x="7516" y="2753"/>
                  </a:cubicBezTo>
                  <a:cubicBezTo>
                    <a:pt x="7516" y="2753"/>
                    <a:pt x="7516" y="2752"/>
                    <a:pt x="7515" y="2750"/>
                  </a:cubicBezTo>
                  <a:close/>
                  <a:moveTo>
                    <a:pt x="7162" y="2818"/>
                  </a:moveTo>
                  <a:cubicBezTo>
                    <a:pt x="7163" y="2819"/>
                    <a:pt x="7165" y="2821"/>
                    <a:pt x="7168" y="2822"/>
                  </a:cubicBezTo>
                  <a:cubicBezTo>
                    <a:pt x="7166" y="2821"/>
                    <a:pt x="7163" y="2819"/>
                    <a:pt x="7162" y="2818"/>
                  </a:cubicBezTo>
                  <a:close/>
                  <a:moveTo>
                    <a:pt x="4906" y="0"/>
                  </a:moveTo>
                  <a:cubicBezTo>
                    <a:pt x="4873" y="33"/>
                    <a:pt x="4870" y="97"/>
                    <a:pt x="4804" y="97"/>
                  </a:cubicBezTo>
                  <a:cubicBezTo>
                    <a:pt x="4799" y="97"/>
                    <a:pt x="4793" y="97"/>
                    <a:pt x="4787" y="96"/>
                  </a:cubicBezTo>
                  <a:lnTo>
                    <a:pt x="4823" y="48"/>
                  </a:lnTo>
                  <a:cubicBezTo>
                    <a:pt x="4817" y="47"/>
                    <a:pt x="4812" y="47"/>
                    <a:pt x="4808" y="47"/>
                  </a:cubicBezTo>
                  <a:cubicBezTo>
                    <a:pt x="4745" y="47"/>
                    <a:pt x="4781" y="120"/>
                    <a:pt x="4704" y="120"/>
                  </a:cubicBezTo>
                  <a:cubicBezTo>
                    <a:pt x="4739" y="120"/>
                    <a:pt x="4680" y="167"/>
                    <a:pt x="4739" y="167"/>
                  </a:cubicBezTo>
                  <a:cubicBezTo>
                    <a:pt x="4717" y="182"/>
                    <a:pt x="4691" y="192"/>
                    <a:pt x="4662" y="192"/>
                  </a:cubicBezTo>
                  <a:cubicBezTo>
                    <a:pt x="4645" y="192"/>
                    <a:pt x="4626" y="188"/>
                    <a:pt x="4608" y="179"/>
                  </a:cubicBezTo>
                  <a:cubicBezTo>
                    <a:pt x="4596" y="191"/>
                    <a:pt x="4608" y="203"/>
                    <a:pt x="4608" y="215"/>
                  </a:cubicBezTo>
                  <a:cubicBezTo>
                    <a:pt x="4619" y="222"/>
                    <a:pt x="4628" y="225"/>
                    <a:pt x="4636" y="225"/>
                  </a:cubicBezTo>
                  <a:cubicBezTo>
                    <a:pt x="4656" y="225"/>
                    <a:pt x="4672" y="210"/>
                    <a:pt x="4689" y="210"/>
                  </a:cubicBezTo>
                  <a:cubicBezTo>
                    <a:pt x="4697" y="210"/>
                    <a:pt x="4706" y="214"/>
                    <a:pt x="4715" y="227"/>
                  </a:cubicBezTo>
                  <a:lnTo>
                    <a:pt x="4751" y="179"/>
                  </a:lnTo>
                  <a:cubicBezTo>
                    <a:pt x="4799" y="191"/>
                    <a:pt x="4799" y="239"/>
                    <a:pt x="4775" y="262"/>
                  </a:cubicBezTo>
                  <a:cubicBezTo>
                    <a:pt x="4783" y="262"/>
                    <a:pt x="4791" y="257"/>
                    <a:pt x="4795" y="257"/>
                  </a:cubicBezTo>
                  <a:cubicBezTo>
                    <a:pt x="4797" y="257"/>
                    <a:pt x="4799" y="258"/>
                    <a:pt x="4799" y="262"/>
                  </a:cubicBezTo>
                  <a:cubicBezTo>
                    <a:pt x="4802" y="286"/>
                    <a:pt x="4800" y="293"/>
                    <a:pt x="4794" y="293"/>
                  </a:cubicBezTo>
                  <a:cubicBezTo>
                    <a:pt x="4786" y="293"/>
                    <a:pt x="4769" y="274"/>
                    <a:pt x="4756" y="274"/>
                  </a:cubicBezTo>
                  <a:cubicBezTo>
                    <a:pt x="4748" y="274"/>
                    <a:pt x="4742" y="280"/>
                    <a:pt x="4739" y="298"/>
                  </a:cubicBezTo>
                  <a:lnTo>
                    <a:pt x="4763" y="298"/>
                  </a:lnTo>
                  <a:cubicBezTo>
                    <a:pt x="4771" y="330"/>
                    <a:pt x="4742" y="340"/>
                    <a:pt x="4707" y="340"/>
                  </a:cubicBezTo>
                  <a:cubicBezTo>
                    <a:pt x="4690" y="340"/>
                    <a:pt x="4672" y="338"/>
                    <a:pt x="4656" y="334"/>
                  </a:cubicBezTo>
                  <a:cubicBezTo>
                    <a:pt x="4620" y="310"/>
                    <a:pt x="4573" y="310"/>
                    <a:pt x="4573" y="274"/>
                  </a:cubicBezTo>
                  <a:lnTo>
                    <a:pt x="4632" y="251"/>
                  </a:lnTo>
                  <a:cubicBezTo>
                    <a:pt x="4625" y="246"/>
                    <a:pt x="4618" y="244"/>
                    <a:pt x="4611" y="244"/>
                  </a:cubicBezTo>
                  <a:cubicBezTo>
                    <a:pt x="4582" y="244"/>
                    <a:pt x="4553" y="274"/>
                    <a:pt x="4525" y="274"/>
                  </a:cubicBezTo>
                  <a:cubicBezTo>
                    <a:pt x="4525" y="262"/>
                    <a:pt x="4513" y="262"/>
                    <a:pt x="4513" y="262"/>
                  </a:cubicBezTo>
                  <a:cubicBezTo>
                    <a:pt x="4513" y="262"/>
                    <a:pt x="4513" y="274"/>
                    <a:pt x="4513" y="274"/>
                  </a:cubicBezTo>
                  <a:cubicBezTo>
                    <a:pt x="4513" y="274"/>
                    <a:pt x="4501" y="262"/>
                    <a:pt x="4501" y="262"/>
                  </a:cubicBezTo>
                  <a:cubicBezTo>
                    <a:pt x="4473" y="262"/>
                    <a:pt x="4436" y="278"/>
                    <a:pt x="4411" y="278"/>
                  </a:cubicBezTo>
                  <a:cubicBezTo>
                    <a:pt x="4404" y="278"/>
                    <a:pt x="4399" y="277"/>
                    <a:pt x="4394" y="274"/>
                  </a:cubicBezTo>
                  <a:lnTo>
                    <a:pt x="4394" y="274"/>
                  </a:lnTo>
                  <a:lnTo>
                    <a:pt x="4406" y="310"/>
                  </a:lnTo>
                  <a:lnTo>
                    <a:pt x="4406" y="286"/>
                  </a:lnTo>
                  <a:cubicBezTo>
                    <a:pt x="4430" y="286"/>
                    <a:pt x="4465" y="310"/>
                    <a:pt x="4453" y="334"/>
                  </a:cubicBezTo>
                  <a:cubicBezTo>
                    <a:pt x="4444" y="338"/>
                    <a:pt x="4435" y="339"/>
                    <a:pt x="4427" y="339"/>
                  </a:cubicBezTo>
                  <a:cubicBezTo>
                    <a:pt x="4387" y="339"/>
                    <a:pt x="4368" y="294"/>
                    <a:pt x="4358" y="274"/>
                  </a:cubicBezTo>
                  <a:cubicBezTo>
                    <a:pt x="4363" y="248"/>
                    <a:pt x="4375" y="243"/>
                    <a:pt x="4389" y="243"/>
                  </a:cubicBezTo>
                  <a:cubicBezTo>
                    <a:pt x="4400" y="243"/>
                    <a:pt x="4411" y="246"/>
                    <a:pt x="4421" y="246"/>
                  </a:cubicBezTo>
                  <a:cubicBezTo>
                    <a:pt x="4429" y="246"/>
                    <a:pt x="4436" y="244"/>
                    <a:pt x="4442" y="239"/>
                  </a:cubicBezTo>
                  <a:cubicBezTo>
                    <a:pt x="4433" y="221"/>
                    <a:pt x="4422" y="216"/>
                    <a:pt x="4409" y="216"/>
                  </a:cubicBezTo>
                  <a:cubicBezTo>
                    <a:pt x="4395" y="216"/>
                    <a:pt x="4377" y="222"/>
                    <a:pt x="4354" y="222"/>
                  </a:cubicBezTo>
                  <a:cubicBezTo>
                    <a:pt x="4341" y="222"/>
                    <a:pt x="4327" y="220"/>
                    <a:pt x="4311" y="215"/>
                  </a:cubicBezTo>
                  <a:cubicBezTo>
                    <a:pt x="4323" y="185"/>
                    <a:pt x="4343" y="185"/>
                    <a:pt x="4363" y="185"/>
                  </a:cubicBezTo>
                  <a:cubicBezTo>
                    <a:pt x="4382" y="185"/>
                    <a:pt x="4400" y="185"/>
                    <a:pt x="4406" y="155"/>
                  </a:cubicBezTo>
                  <a:cubicBezTo>
                    <a:pt x="4355" y="155"/>
                    <a:pt x="4339" y="181"/>
                    <a:pt x="4305" y="181"/>
                  </a:cubicBezTo>
                  <a:cubicBezTo>
                    <a:pt x="4300" y="181"/>
                    <a:pt x="4294" y="181"/>
                    <a:pt x="4287" y="179"/>
                  </a:cubicBezTo>
                  <a:cubicBezTo>
                    <a:pt x="4287" y="155"/>
                    <a:pt x="4334" y="143"/>
                    <a:pt x="4334" y="120"/>
                  </a:cubicBezTo>
                  <a:lnTo>
                    <a:pt x="4299" y="108"/>
                  </a:lnTo>
                  <a:cubicBezTo>
                    <a:pt x="4382" y="96"/>
                    <a:pt x="4275" y="36"/>
                    <a:pt x="4346" y="12"/>
                  </a:cubicBezTo>
                  <a:cubicBezTo>
                    <a:pt x="4341" y="9"/>
                    <a:pt x="4336" y="7"/>
                    <a:pt x="4332" y="7"/>
                  </a:cubicBezTo>
                  <a:cubicBezTo>
                    <a:pt x="4311" y="7"/>
                    <a:pt x="4297" y="41"/>
                    <a:pt x="4270" y="41"/>
                  </a:cubicBezTo>
                  <a:cubicBezTo>
                    <a:pt x="4264" y="41"/>
                    <a:pt x="4258" y="40"/>
                    <a:pt x="4251" y="36"/>
                  </a:cubicBezTo>
                  <a:lnTo>
                    <a:pt x="4251" y="36"/>
                  </a:lnTo>
                  <a:cubicBezTo>
                    <a:pt x="4263" y="60"/>
                    <a:pt x="4311" y="96"/>
                    <a:pt x="4263" y="120"/>
                  </a:cubicBezTo>
                  <a:lnTo>
                    <a:pt x="4215" y="108"/>
                  </a:lnTo>
                  <a:cubicBezTo>
                    <a:pt x="4192" y="84"/>
                    <a:pt x="4263" y="48"/>
                    <a:pt x="4227" y="24"/>
                  </a:cubicBezTo>
                  <a:lnTo>
                    <a:pt x="4227" y="24"/>
                  </a:lnTo>
                  <a:lnTo>
                    <a:pt x="4168" y="48"/>
                  </a:lnTo>
                  <a:cubicBezTo>
                    <a:pt x="4180" y="72"/>
                    <a:pt x="4203" y="72"/>
                    <a:pt x="4192" y="96"/>
                  </a:cubicBezTo>
                  <a:cubicBezTo>
                    <a:pt x="4189" y="95"/>
                    <a:pt x="4187" y="95"/>
                    <a:pt x="4185" y="95"/>
                  </a:cubicBezTo>
                  <a:cubicBezTo>
                    <a:pt x="4154" y="95"/>
                    <a:pt x="4142" y="170"/>
                    <a:pt x="4120" y="203"/>
                  </a:cubicBezTo>
                  <a:cubicBezTo>
                    <a:pt x="4084" y="203"/>
                    <a:pt x="4072" y="203"/>
                    <a:pt x="4049" y="179"/>
                  </a:cubicBezTo>
                  <a:cubicBezTo>
                    <a:pt x="3989" y="239"/>
                    <a:pt x="3906" y="262"/>
                    <a:pt x="3846" y="310"/>
                  </a:cubicBezTo>
                  <a:cubicBezTo>
                    <a:pt x="3882" y="274"/>
                    <a:pt x="3834" y="262"/>
                    <a:pt x="3811" y="239"/>
                  </a:cubicBezTo>
                  <a:cubicBezTo>
                    <a:pt x="3858" y="227"/>
                    <a:pt x="3846" y="167"/>
                    <a:pt x="3834" y="131"/>
                  </a:cubicBezTo>
                  <a:lnTo>
                    <a:pt x="3834" y="131"/>
                  </a:lnTo>
                  <a:cubicBezTo>
                    <a:pt x="3811" y="143"/>
                    <a:pt x="3799" y="203"/>
                    <a:pt x="3811" y="215"/>
                  </a:cubicBezTo>
                  <a:cubicBezTo>
                    <a:pt x="3806" y="214"/>
                    <a:pt x="3802" y="213"/>
                    <a:pt x="3799" y="213"/>
                  </a:cubicBezTo>
                  <a:cubicBezTo>
                    <a:pt x="3773" y="213"/>
                    <a:pt x="3778" y="244"/>
                    <a:pt x="3758" y="244"/>
                  </a:cubicBezTo>
                  <a:cubicBezTo>
                    <a:pt x="3753" y="244"/>
                    <a:pt x="3747" y="243"/>
                    <a:pt x="3739" y="239"/>
                  </a:cubicBezTo>
                  <a:cubicBezTo>
                    <a:pt x="3703" y="227"/>
                    <a:pt x="3739" y="179"/>
                    <a:pt x="3727" y="167"/>
                  </a:cubicBezTo>
                  <a:lnTo>
                    <a:pt x="3727" y="167"/>
                  </a:lnTo>
                  <a:cubicBezTo>
                    <a:pt x="3668" y="179"/>
                    <a:pt x="3727" y="227"/>
                    <a:pt x="3668" y="227"/>
                  </a:cubicBezTo>
                  <a:cubicBezTo>
                    <a:pt x="3668" y="227"/>
                    <a:pt x="3668" y="227"/>
                    <a:pt x="3668" y="215"/>
                  </a:cubicBezTo>
                  <a:cubicBezTo>
                    <a:pt x="3632" y="215"/>
                    <a:pt x="3596" y="239"/>
                    <a:pt x="3596" y="262"/>
                  </a:cubicBezTo>
                  <a:cubicBezTo>
                    <a:pt x="3584" y="247"/>
                    <a:pt x="3571" y="242"/>
                    <a:pt x="3559" y="242"/>
                  </a:cubicBezTo>
                  <a:cubicBezTo>
                    <a:pt x="3539" y="242"/>
                    <a:pt x="3522" y="255"/>
                    <a:pt x="3509" y="255"/>
                  </a:cubicBezTo>
                  <a:cubicBezTo>
                    <a:pt x="3500" y="255"/>
                    <a:pt x="3493" y="248"/>
                    <a:pt x="3489" y="227"/>
                  </a:cubicBezTo>
                  <a:lnTo>
                    <a:pt x="3489" y="227"/>
                  </a:lnTo>
                  <a:cubicBezTo>
                    <a:pt x="3418" y="274"/>
                    <a:pt x="3513" y="262"/>
                    <a:pt x="3501" y="286"/>
                  </a:cubicBezTo>
                  <a:cubicBezTo>
                    <a:pt x="3486" y="309"/>
                    <a:pt x="3456" y="317"/>
                    <a:pt x="3431" y="317"/>
                  </a:cubicBezTo>
                  <a:cubicBezTo>
                    <a:pt x="3416" y="317"/>
                    <a:pt x="3403" y="314"/>
                    <a:pt x="3394" y="310"/>
                  </a:cubicBezTo>
                  <a:cubicBezTo>
                    <a:pt x="3418" y="310"/>
                    <a:pt x="3430" y="286"/>
                    <a:pt x="3441" y="286"/>
                  </a:cubicBezTo>
                  <a:lnTo>
                    <a:pt x="3418" y="251"/>
                  </a:lnTo>
                  <a:cubicBezTo>
                    <a:pt x="3413" y="250"/>
                    <a:pt x="3409" y="250"/>
                    <a:pt x="3405" y="250"/>
                  </a:cubicBezTo>
                  <a:cubicBezTo>
                    <a:pt x="3320" y="250"/>
                    <a:pt x="3372" y="358"/>
                    <a:pt x="3298" y="358"/>
                  </a:cubicBezTo>
                  <a:cubicBezTo>
                    <a:pt x="3295" y="358"/>
                    <a:pt x="3291" y="358"/>
                    <a:pt x="3287" y="358"/>
                  </a:cubicBezTo>
                  <a:cubicBezTo>
                    <a:pt x="3322" y="322"/>
                    <a:pt x="3287" y="322"/>
                    <a:pt x="3299" y="274"/>
                  </a:cubicBezTo>
                  <a:lnTo>
                    <a:pt x="3299" y="274"/>
                  </a:lnTo>
                  <a:cubicBezTo>
                    <a:pt x="3287" y="298"/>
                    <a:pt x="3215" y="298"/>
                    <a:pt x="3275" y="322"/>
                  </a:cubicBezTo>
                  <a:cubicBezTo>
                    <a:pt x="3239" y="334"/>
                    <a:pt x="3203" y="334"/>
                    <a:pt x="3180" y="334"/>
                  </a:cubicBezTo>
                  <a:cubicBezTo>
                    <a:pt x="3156" y="358"/>
                    <a:pt x="3132" y="381"/>
                    <a:pt x="3120" y="417"/>
                  </a:cubicBezTo>
                  <a:cubicBezTo>
                    <a:pt x="3072" y="417"/>
                    <a:pt x="3025" y="405"/>
                    <a:pt x="3001" y="393"/>
                  </a:cubicBezTo>
                  <a:cubicBezTo>
                    <a:pt x="2906" y="453"/>
                    <a:pt x="2799" y="441"/>
                    <a:pt x="2703" y="512"/>
                  </a:cubicBezTo>
                  <a:lnTo>
                    <a:pt x="2715" y="512"/>
                  </a:lnTo>
                  <a:cubicBezTo>
                    <a:pt x="2632" y="536"/>
                    <a:pt x="2775" y="560"/>
                    <a:pt x="2691" y="584"/>
                  </a:cubicBezTo>
                  <a:cubicBezTo>
                    <a:pt x="2686" y="558"/>
                    <a:pt x="2672" y="552"/>
                    <a:pt x="2654" y="552"/>
                  </a:cubicBezTo>
                  <a:cubicBezTo>
                    <a:pt x="2641" y="552"/>
                    <a:pt x="2627" y="555"/>
                    <a:pt x="2613" y="555"/>
                  </a:cubicBezTo>
                  <a:cubicBezTo>
                    <a:pt x="2602" y="555"/>
                    <a:pt x="2593" y="554"/>
                    <a:pt x="2584" y="548"/>
                  </a:cubicBezTo>
                  <a:cubicBezTo>
                    <a:pt x="2477" y="572"/>
                    <a:pt x="2429" y="667"/>
                    <a:pt x="2322" y="667"/>
                  </a:cubicBezTo>
                  <a:cubicBezTo>
                    <a:pt x="2322" y="667"/>
                    <a:pt x="2322" y="643"/>
                    <a:pt x="2334" y="632"/>
                  </a:cubicBezTo>
                  <a:lnTo>
                    <a:pt x="2334" y="632"/>
                  </a:lnTo>
                  <a:cubicBezTo>
                    <a:pt x="2251" y="655"/>
                    <a:pt x="2203" y="691"/>
                    <a:pt x="2144" y="715"/>
                  </a:cubicBezTo>
                  <a:lnTo>
                    <a:pt x="2144" y="703"/>
                  </a:lnTo>
                  <a:cubicBezTo>
                    <a:pt x="2025" y="715"/>
                    <a:pt x="1953" y="810"/>
                    <a:pt x="1858" y="882"/>
                  </a:cubicBezTo>
                  <a:cubicBezTo>
                    <a:pt x="1858" y="870"/>
                    <a:pt x="1858" y="846"/>
                    <a:pt x="1858" y="834"/>
                  </a:cubicBezTo>
                  <a:cubicBezTo>
                    <a:pt x="1798" y="858"/>
                    <a:pt x="1715" y="893"/>
                    <a:pt x="1703" y="953"/>
                  </a:cubicBezTo>
                  <a:cubicBezTo>
                    <a:pt x="1694" y="952"/>
                    <a:pt x="1686" y="951"/>
                    <a:pt x="1680" y="951"/>
                  </a:cubicBezTo>
                  <a:cubicBezTo>
                    <a:pt x="1629" y="951"/>
                    <a:pt x="1657" y="989"/>
                    <a:pt x="1572" y="989"/>
                  </a:cubicBezTo>
                  <a:cubicBezTo>
                    <a:pt x="1560" y="977"/>
                    <a:pt x="1572" y="977"/>
                    <a:pt x="1572" y="965"/>
                  </a:cubicBezTo>
                  <a:lnTo>
                    <a:pt x="1572" y="965"/>
                  </a:lnTo>
                  <a:cubicBezTo>
                    <a:pt x="1525" y="977"/>
                    <a:pt x="1501" y="1001"/>
                    <a:pt x="1465" y="1013"/>
                  </a:cubicBezTo>
                  <a:cubicBezTo>
                    <a:pt x="1394" y="1096"/>
                    <a:pt x="1417" y="1167"/>
                    <a:pt x="1310" y="1203"/>
                  </a:cubicBezTo>
                  <a:cubicBezTo>
                    <a:pt x="1263" y="1143"/>
                    <a:pt x="1358" y="1155"/>
                    <a:pt x="1322" y="1096"/>
                  </a:cubicBezTo>
                  <a:lnTo>
                    <a:pt x="1322" y="1096"/>
                  </a:lnTo>
                  <a:cubicBezTo>
                    <a:pt x="1310" y="1120"/>
                    <a:pt x="1310" y="1143"/>
                    <a:pt x="1275" y="1143"/>
                  </a:cubicBezTo>
                  <a:cubicBezTo>
                    <a:pt x="1275" y="1108"/>
                    <a:pt x="1263" y="1132"/>
                    <a:pt x="1263" y="1096"/>
                  </a:cubicBezTo>
                  <a:cubicBezTo>
                    <a:pt x="1227" y="1096"/>
                    <a:pt x="1227" y="1215"/>
                    <a:pt x="1215" y="1215"/>
                  </a:cubicBezTo>
                  <a:cubicBezTo>
                    <a:pt x="1221" y="1221"/>
                    <a:pt x="1227" y="1224"/>
                    <a:pt x="1233" y="1224"/>
                  </a:cubicBezTo>
                  <a:cubicBezTo>
                    <a:pt x="1239" y="1224"/>
                    <a:pt x="1245" y="1221"/>
                    <a:pt x="1251" y="1215"/>
                  </a:cubicBezTo>
                  <a:lnTo>
                    <a:pt x="1251" y="1215"/>
                  </a:lnTo>
                  <a:cubicBezTo>
                    <a:pt x="1251" y="1263"/>
                    <a:pt x="1167" y="1274"/>
                    <a:pt x="1132" y="1322"/>
                  </a:cubicBezTo>
                  <a:cubicBezTo>
                    <a:pt x="1138" y="1316"/>
                    <a:pt x="1152" y="1310"/>
                    <a:pt x="1167" y="1310"/>
                  </a:cubicBezTo>
                  <a:cubicBezTo>
                    <a:pt x="1182" y="1310"/>
                    <a:pt x="1197" y="1316"/>
                    <a:pt x="1203" y="1334"/>
                  </a:cubicBezTo>
                  <a:cubicBezTo>
                    <a:pt x="1132" y="1358"/>
                    <a:pt x="1144" y="1441"/>
                    <a:pt x="1120" y="1489"/>
                  </a:cubicBezTo>
                  <a:cubicBezTo>
                    <a:pt x="1116" y="1489"/>
                    <a:pt x="1112" y="1490"/>
                    <a:pt x="1109" y="1490"/>
                  </a:cubicBezTo>
                  <a:cubicBezTo>
                    <a:pt x="1058" y="1490"/>
                    <a:pt x="1129" y="1403"/>
                    <a:pt x="1084" y="1370"/>
                  </a:cubicBezTo>
                  <a:cubicBezTo>
                    <a:pt x="1072" y="1358"/>
                    <a:pt x="1024" y="1334"/>
                    <a:pt x="1036" y="1310"/>
                  </a:cubicBezTo>
                  <a:lnTo>
                    <a:pt x="1036" y="1310"/>
                  </a:lnTo>
                  <a:cubicBezTo>
                    <a:pt x="977" y="1334"/>
                    <a:pt x="965" y="1394"/>
                    <a:pt x="929" y="1429"/>
                  </a:cubicBezTo>
                  <a:lnTo>
                    <a:pt x="917" y="1417"/>
                  </a:lnTo>
                  <a:cubicBezTo>
                    <a:pt x="858" y="1465"/>
                    <a:pt x="834" y="1560"/>
                    <a:pt x="763" y="1572"/>
                  </a:cubicBezTo>
                  <a:lnTo>
                    <a:pt x="798" y="1572"/>
                  </a:lnTo>
                  <a:cubicBezTo>
                    <a:pt x="798" y="1584"/>
                    <a:pt x="763" y="1596"/>
                    <a:pt x="763" y="1632"/>
                  </a:cubicBezTo>
                  <a:cubicBezTo>
                    <a:pt x="752" y="1621"/>
                    <a:pt x="713" y="1620"/>
                    <a:pt x="705" y="1603"/>
                  </a:cubicBezTo>
                  <a:lnTo>
                    <a:pt x="705" y="1603"/>
                  </a:lnTo>
                  <a:cubicBezTo>
                    <a:pt x="719" y="1682"/>
                    <a:pt x="596" y="1729"/>
                    <a:pt x="608" y="1810"/>
                  </a:cubicBezTo>
                  <a:cubicBezTo>
                    <a:pt x="572" y="1810"/>
                    <a:pt x="572" y="1775"/>
                    <a:pt x="560" y="1751"/>
                  </a:cubicBezTo>
                  <a:cubicBezTo>
                    <a:pt x="608" y="1739"/>
                    <a:pt x="632" y="1739"/>
                    <a:pt x="632" y="1703"/>
                  </a:cubicBezTo>
                  <a:lnTo>
                    <a:pt x="632" y="1703"/>
                  </a:lnTo>
                  <a:cubicBezTo>
                    <a:pt x="616" y="1713"/>
                    <a:pt x="601" y="1717"/>
                    <a:pt x="589" y="1717"/>
                  </a:cubicBezTo>
                  <a:cubicBezTo>
                    <a:pt x="572" y="1717"/>
                    <a:pt x="560" y="1710"/>
                    <a:pt x="560" y="1703"/>
                  </a:cubicBezTo>
                  <a:cubicBezTo>
                    <a:pt x="560" y="1763"/>
                    <a:pt x="489" y="1834"/>
                    <a:pt x="501" y="1894"/>
                  </a:cubicBezTo>
                  <a:cubicBezTo>
                    <a:pt x="465" y="1882"/>
                    <a:pt x="441" y="1894"/>
                    <a:pt x="417" y="1846"/>
                  </a:cubicBezTo>
                  <a:lnTo>
                    <a:pt x="417" y="1846"/>
                  </a:lnTo>
                  <a:cubicBezTo>
                    <a:pt x="334" y="1941"/>
                    <a:pt x="548" y="1917"/>
                    <a:pt x="441" y="2001"/>
                  </a:cubicBezTo>
                  <a:cubicBezTo>
                    <a:pt x="372" y="2001"/>
                    <a:pt x="425" y="1944"/>
                    <a:pt x="399" y="1944"/>
                  </a:cubicBezTo>
                  <a:cubicBezTo>
                    <a:pt x="393" y="1944"/>
                    <a:pt x="384" y="1947"/>
                    <a:pt x="370" y="1953"/>
                  </a:cubicBezTo>
                  <a:lnTo>
                    <a:pt x="382" y="1941"/>
                  </a:lnTo>
                  <a:cubicBezTo>
                    <a:pt x="365" y="1934"/>
                    <a:pt x="355" y="1931"/>
                    <a:pt x="347" y="1931"/>
                  </a:cubicBezTo>
                  <a:cubicBezTo>
                    <a:pt x="306" y="1931"/>
                    <a:pt x="385" y="2032"/>
                    <a:pt x="334" y="2072"/>
                  </a:cubicBezTo>
                  <a:cubicBezTo>
                    <a:pt x="298" y="2025"/>
                    <a:pt x="346" y="2001"/>
                    <a:pt x="286" y="2001"/>
                  </a:cubicBezTo>
                  <a:cubicBezTo>
                    <a:pt x="239" y="2048"/>
                    <a:pt x="274" y="2132"/>
                    <a:pt x="215" y="2156"/>
                  </a:cubicBezTo>
                  <a:lnTo>
                    <a:pt x="203" y="2132"/>
                  </a:lnTo>
                  <a:cubicBezTo>
                    <a:pt x="179" y="2156"/>
                    <a:pt x="108" y="2191"/>
                    <a:pt x="72" y="2227"/>
                  </a:cubicBezTo>
                  <a:cubicBezTo>
                    <a:pt x="72" y="2215"/>
                    <a:pt x="72" y="2215"/>
                    <a:pt x="72" y="2203"/>
                  </a:cubicBezTo>
                  <a:cubicBezTo>
                    <a:pt x="1" y="2227"/>
                    <a:pt x="72" y="2251"/>
                    <a:pt x="1" y="2251"/>
                  </a:cubicBezTo>
                  <a:lnTo>
                    <a:pt x="1" y="2286"/>
                  </a:lnTo>
                  <a:cubicBezTo>
                    <a:pt x="36" y="2286"/>
                    <a:pt x="96" y="2275"/>
                    <a:pt x="108" y="2215"/>
                  </a:cubicBezTo>
                  <a:lnTo>
                    <a:pt x="108" y="2215"/>
                  </a:lnTo>
                  <a:cubicBezTo>
                    <a:pt x="96" y="2275"/>
                    <a:pt x="203" y="2251"/>
                    <a:pt x="215" y="2298"/>
                  </a:cubicBezTo>
                  <a:lnTo>
                    <a:pt x="215" y="2275"/>
                  </a:lnTo>
                  <a:cubicBezTo>
                    <a:pt x="225" y="2275"/>
                    <a:pt x="234" y="2276"/>
                    <a:pt x="244" y="2276"/>
                  </a:cubicBezTo>
                  <a:cubicBezTo>
                    <a:pt x="362" y="2276"/>
                    <a:pt x="463" y="2211"/>
                    <a:pt x="584" y="2167"/>
                  </a:cubicBezTo>
                  <a:cubicBezTo>
                    <a:pt x="608" y="2072"/>
                    <a:pt x="703" y="2108"/>
                    <a:pt x="751" y="2025"/>
                  </a:cubicBezTo>
                  <a:cubicBezTo>
                    <a:pt x="727" y="1965"/>
                    <a:pt x="751" y="2013"/>
                    <a:pt x="810" y="1953"/>
                  </a:cubicBezTo>
                  <a:lnTo>
                    <a:pt x="810" y="1953"/>
                  </a:lnTo>
                  <a:cubicBezTo>
                    <a:pt x="786" y="1989"/>
                    <a:pt x="834" y="2001"/>
                    <a:pt x="858" y="2001"/>
                  </a:cubicBezTo>
                  <a:cubicBezTo>
                    <a:pt x="858" y="1977"/>
                    <a:pt x="870" y="1953"/>
                    <a:pt x="882" y="1941"/>
                  </a:cubicBezTo>
                  <a:cubicBezTo>
                    <a:pt x="889" y="1945"/>
                    <a:pt x="904" y="1947"/>
                    <a:pt x="922" y="1947"/>
                  </a:cubicBezTo>
                  <a:cubicBezTo>
                    <a:pt x="963" y="1947"/>
                    <a:pt x="1016" y="1935"/>
                    <a:pt x="1024" y="1894"/>
                  </a:cubicBezTo>
                  <a:cubicBezTo>
                    <a:pt x="1031" y="1892"/>
                    <a:pt x="1036" y="1891"/>
                    <a:pt x="1039" y="1891"/>
                  </a:cubicBezTo>
                  <a:cubicBezTo>
                    <a:pt x="1060" y="1891"/>
                    <a:pt x="1024" y="1919"/>
                    <a:pt x="1024" y="1929"/>
                  </a:cubicBezTo>
                  <a:cubicBezTo>
                    <a:pt x="1030" y="1933"/>
                    <a:pt x="1035" y="1935"/>
                    <a:pt x="1038" y="1935"/>
                  </a:cubicBezTo>
                  <a:cubicBezTo>
                    <a:pt x="1054" y="1935"/>
                    <a:pt x="1040" y="1894"/>
                    <a:pt x="1060" y="1894"/>
                  </a:cubicBezTo>
                  <a:cubicBezTo>
                    <a:pt x="1060" y="1894"/>
                    <a:pt x="1060" y="1905"/>
                    <a:pt x="1060" y="1905"/>
                  </a:cubicBezTo>
                  <a:cubicBezTo>
                    <a:pt x="1120" y="1870"/>
                    <a:pt x="1167" y="1858"/>
                    <a:pt x="1227" y="1834"/>
                  </a:cubicBezTo>
                  <a:cubicBezTo>
                    <a:pt x="1191" y="1775"/>
                    <a:pt x="1275" y="1775"/>
                    <a:pt x="1286" y="1739"/>
                  </a:cubicBezTo>
                  <a:cubicBezTo>
                    <a:pt x="1286" y="1747"/>
                    <a:pt x="1292" y="1749"/>
                    <a:pt x="1300" y="1749"/>
                  </a:cubicBezTo>
                  <a:cubicBezTo>
                    <a:pt x="1316" y="1749"/>
                    <a:pt x="1342" y="1739"/>
                    <a:pt x="1358" y="1739"/>
                  </a:cubicBezTo>
                  <a:lnTo>
                    <a:pt x="1358" y="1667"/>
                  </a:lnTo>
                  <a:cubicBezTo>
                    <a:pt x="1364" y="1644"/>
                    <a:pt x="1379" y="1644"/>
                    <a:pt x="1397" y="1644"/>
                  </a:cubicBezTo>
                  <a:cubicBezTo>
                    <a:pt x="1414" y="1644"/>
                    <a:pt x="1435" y="1644"/>
                    <a:pt x="1453" y="1620"/>
                  </a:cubicBezTo>
                  <a:lnTo>
                    <a:pt x="1429" y="1620"/>
                  </a:lnTo>
                  <a:cubicBezTo>
                    <a:pt x="1447" y="1593"/>
                    <a:pt x="1505" y="1580"/>
                    <a:pt x="1558" y="1580"/>
                  </a:cubicBezTo>
                  <a:cubicBezTo>
                    <a:pt x="1576" y="1580"/>
                    <a:pt x="1593" y="1581"/>
                    <a:pt x="1608" y="1584"/>
                  </a:cubicBezTo>
                  <a:cubicBezTo>
                    <a:pt x="1822" y="1298"/>
                    <a:pt x="2072" y="1394"/>
                    <a:pt x="2358" y="1215"/>
                  </a:cubicBezTo>
                  <a:cubicBezTo>
                    <a:pt x="2370" y="1179"/>
                    <a:pt x="2334" y="1191"/>
                    <a:pt x="2334" y="1155"/>
                  </a:cubicBezTo>
                  <a:cubicBezTo>
                    <a:pt x="2334" y="1143"/>
                    <a:pt x="2334" y="1143"/>
                    <a:pt x="2334" y="1132"/>
                  </a:cubicBezTo>
                  <a:cubicBezTo>
                    <a:pt x="2322" y="1143"/>
                    <a:pt x="2310" y="1167"/>
                    <a:pt x="2287" y="1179"/>
                  </a:cubicBezTo>
                  <a:cubicBezTo>
                    <a:pt x="2310" y="1143"/>
                    <a:pt x="2287" y="1096"/>
                    <a:pt x="2334" y="1096"/>
                  </a:cubicBezTo>
                  <a:cubicBezTo>
                    <a:pt x="2334" y="1108"/>
                    <a:pt x="2334" y="1108"/>
                    <a:pt x="2322" y="1120"/>
                  </a:cubicBezTo>
                  <a:cubicBezTo>
                    <a:pt x="2358" y="1108"/>
                    <a:pt x="2346" y="1084"/>
                    <a:pt x="2382" y="1084"/>
                  </a:cubicBezTo>
                  <a:cubicBezTo>
                    <a:pt x="2398" y="1084"/>
                    <a:pt x="2398" y="1079"/>
                    <a:pt x="2399" y="1079"/>
                  </a:cubicBezTo>
                  <a:cubicBezTo>
                    <a:pt x="2400" y="1079"/>
                    <a:pt x="2402" y="1080"/>
                    <a:pt x="2406" y="1084"/>
                  </a:cubicBezTo>
                  <a:lnTo>
                    <a:pt x="2513" y="1072"/>
                  </a:lnTo>
                  <a:cubicBezTo>
                    <a:pt x="2520" y="1029"/>
                    <a:pt x="2553" y="1021"/>
                    <a:pt x="2580" y="1021"/>
                  </a:cubicBezTo>
                  <a:cubicBezTo>
                    <a:pt x="2599" y="1021"/>
                    <a:pt x="2615" y="1024"/>
                    <a:pt x="2620" y="1024"/>
                  </a:cubicBezTo>
                  <a:cubicBezTo>
                    <a:pt x="2632" y="1072"/>
                    <a:pt x="2572" y="1060"/>
                    <a:pt x="2560" y="1108"/>
                  </a:cubicBezTo>
                  <a:lnTo>
                    <a:pt x="2608" y="1132"/>
                  </a:lnTo>
                  <a:lnTo>
                    <a:pt x="2608" y="1132"/>
                  </a:lnTo>
                  <a:lnTo>
                    <a:pt x="2596" y="1096"/>
                  </a:lnTo>
                  <a:lnTo>
                    <a:pt x="2644" y="1084"/>
                  </a:lnTo>
                  <a:lnTo>
                    <a:pt x="2644" y="1096"/>
                  </a:lnTo>
                  <a:cubicBezTo>
                    <a:pt x="2644" y="1078"/>
                    <a:pt x="2644" y="1067"/>
                    <a:pt x="2653" y="1067"/>
                  </a:cubicBezTo>
                  <a:cubicBezTo>
                    <a:pt x="2656" y="1067"/>
                    <a:pt x="2661" y="1069"/>
                    <a:pt x="2668" y="1072"/>
                  </a:cubicBezTo>
                  <a:cubicBezTo>
                    <a:pt x="2668" y="1072"/>
                    <a:pt x="2670" y="1075"/>
                    <a:pt x="2672" y="1078"/>
                  </a:cubicBezTo>
                  <a:lnTo>
                    <a:pt x="2672" y="1078"/>
                  </a:lnTo>
                  <a:lnTo>
                    <a:pt x="2691" y="1048"/>
                  </a:lnTo>
                  <a:cubicBezTo>
                    <a:pt x="2691" y="1072"/>
                    <a:pt x="2700" y="1072"/>
                    <a:pt x="2711" y="1072"/>
                  </a:cubicBezTo>
                  <a:cubicBezTo>
                    <a:pt x="2721" y="1072"/>
                    <a:pt x="2733" y="1072"/>
                    <a:pt x="2739" y="1096"/>
                  </a:cubicBezTo>
                  <a:cubicBezTo>
                    <a:pt x="2849" y="1063"/>
                    <a:pt x="2857" y="999"/>
                    <a:pt x="2943" y="999"/>
                  </a:cubicBezTo>
                  <a:cubicBezTo>
                    <a:pt x="2950" y="999"/>
                    <a:pt x="2957" y="1000"/>
                    <a:pt x="2965" y="1001"/>
                  </a:cubicBezTo>
                  <a:cubicBezTo>
                    <a:pt x="2941" y="989"/>
                    <a:pt x="2977" y="929"/>
                    <a:pt x="3001" y="917"/>
                  </a:cubicBezTo>
                  <a:cubicBezTo>
                    <a:pt x="3025" y="929"/>
                    <a:pt x="3037" y="929"/>
                    <a:pt x="3025" y="953"/>
                  </a:cubicBezTo>
                  <a:lnTo>
                    <a:pt x="3060" y="917"/>
                  </a:lnTo>
                  <a:cubicBezTo>
                    <a:pt x="3081" y="931"/>
                    <a:pt x="3097" y="936"/>
                    <a:pt x="3113" y="936"/>
                  </a:cubicBezTo>
                  <a:cubicBezTo>
                    <a:pt x="3150" y="936"/>
                    <a:pt x="3180" y="905"/>
                    <a:pt x="3239" y="905"/>
                  </a:cubicBezTo>
                  <a:lnTo>
                    <a:pt x="3239" y="929"/>
                  </a:lnTo>
                  <a:cubicBezTo>
                    <a:pt x="3263" y="893"/>
                    <a:pt x="3275" y="870"/>
                    <a:pt x="3322" y="870"/>
                  </a:cubicBezTo>
                  <a:lnTo>
                    <a:pt x="3322" y="905"/>
                  </a:lnTo>
                  <a:cubicBezTo>
                    <a:pt x="3326" y="906"/>
                    <a:pt x="3328" y="906"/>
                    <a:pt x="3331" y="906"/>
                  </a:cubicBezTo>
                  <a:cubicBezTo>
                    <a:pt x="3375" y="906"/>
                    <a:pt x="3342" y="821"/>
                    <a:pt x="3385" y="821"/>
                  </a:cubicBezTo>
                  <a:cubicBezTo>
                    <a:pt x="3388" y="821"/>
                    <a:pt x="3391" y="821"/>
                    <a:pt x="3394" y="822"/>
                  </a:cubicBezTo>
                  <a:cubicBezTo>
                    <a:pt x="3382" y="786"/>
                    <a:pt x="3346" y="774"/>
                    <a:pt x="3334" y="739"/>
                  </a:cubicBezTo>
                  <a:lnTo>
                    <a:pt x="3334" y="739"/>
                  </a:lnTo>
                  <a:cubicBezTo>
                    <a:pt x="3345" y="755"/>
                    <a:pt x="3363" y="761"/>
                    <a:pt x="3377" y="761"/>
                  </a:cubicBezTo>
                  <a:cubicBezTo>
                    <a:pt x="3395" y="761"/>
                    <a:pt x="3407" y="752"/>
                    <a:pt x="3394" y="739"/>
                  </a:cubicBezTo>
                  <a:cubicBezTo>
                    <a:pt x="3413" y="725"/>
                    <a:pt x="3422" y="720"/>
                    <a:pt x="3427" y="720"/>
                  </a:cubicBezTo>
                  <a:cubicBezTo>
                    <a:pt x="3436" y="720"/>
                    <a:pt x="3434" y="731"/>
                    <a:pt x="3441" y="739"/>
                  </a:cubicBezTo>
                  <a:lnTo>
                    <a:pt x="3465" y="703"/>
                  </a:lnTo>
                  <a:cubicBezTo>
                    <a:pt x="3468" y="702"/>
                    <a:pt x="3471" y="701"/>
                    <a:pt x="3474" y="701"/>
                  </a:cubicBezTo>
                  <a:cubicBezTo>
                    <a:pt x="3499" y="701"/>
                    <a:pt x="3488" y="753"/>
                    <a:pt x="3477" y="774"/>
                  </a:cubicBezTo>
                  <a:cubicBezTo>
                    <a:pt x="3493" y="743"/>
                    <a:pt x="3519" y="743"/>
                    <a:pt x="3549" y="743"/>
                  </a:cubicBezTo>
                  <a:cubicBezTo>
                    <a:pt x="3564" y="743"/>
                    <a:pt x="3580" y="743"/>
                    <a:pt x="3596" y="739"/>
                  </a:cubicBezTo>
                  <a:lnTo>
                    <a:pt x="3596" y="739"/>
                  </a:lnTo>
                  <a:lnTo>
                    <a:pt x="3584" y="762"/>
                  </a:lnTo>
                  <a:lnTo>
                    <a:pt x="3632" y="762"/>
                  </a:lnTo>
                  <a:cubicBezTo>
                    <a:pt x="3650" y="726"/>
                    <a:pt x="3682" y="711"/>
                    <a:pt x="3718" y="711"/>
                  </a:cubicBezTo>
                  <a:cubicBezTo>
                    <a:pt x="3729" y="711"/>
                    <a:pt x="3740" y="712"/>
                    <a:pt x="3751" y="715"/>
                  </a:cubicBezTo>
                  <a:lnTo>
                    <a:pt x="3739" y="774"/>
                  </a:lnTo>
                  <a:cubicBezTo>
                    <a:pt x="3744" y="776"/>
                    <a:pt x="3748" y="777"/>
                    <a:pt x="3751" y="777"/>
                  </a:cubicBezTo>
                  <a:cubicBezTo>
                    <a:pt x="3769" y="777"/>
                    <a:pt x="3751" y="749"/>
                    <a:pt x="3751" y="739"/>
                  </a:cubicBezTo>
                  <a:cubicBezTo>
                    <a:pt x="3765" y="728"/>
                    <a:pt x="3777" y="724"/>
                    <a:pt x="3786" y="724"/>
                  </a:cubicBezTo>
                  <a:cubicBezTo>
                    <a:pt x="3808" y="724"/>
                    <a:pt x="3821" y="746"/>
                    <a:pt x="3846" y="762"/>
                  </a:cubicBezTo>
                  <a:cubicBezTo>
                    <a:pt x="3863" y="746"/>
                    <a:pt x="3881" y="740"/>
                    <a:pt x="3900" y="740"/>
                  </a:cubicBezTo>
                  <a:cubicBezTo>
                    <a:pt x="3937" y="740"/>
                    <a:pt x="3977" y="763"/>
                    <a:pt x="4013" y="763"/>
                  </a:cubicBezTo>
                  <a:cubicBezTo>
                    <a:pt x="4035" y="763"/>
                    <a:pt x="4055" y="754"/>
                    <a:pt x="4072" y="727"/>
                  </a:cubicBezTo>
                  <a:lnTo>
                    <a:pt x="4084" y="751"/>
                  </a:lnTo>
                  <a:cubicBezTo>
                    <a:pt x="4168" y="679"/>
                    <a:pt x="4287" y="762"/>
                    <a:pt x="4346" y="655"/>
                  </a:cubicBezTo>
                  <a:cubicBezTo>
                    <a:pt x="4371" y="678"/>
                    <a:pt x="4389" y="686"/>
                    <a:pt x="4402" y="686"/>
                  </a:cubicBezTo>
                  <a:cubicBezTo>
                    <a:pt x="4440" y="686"/>
                    <a:pt x="4442" y="618"/>
                    <a:pt x="4478" y="618"/>
                  </a:cubicBezTo>
                  <a:cubicBezTo>
                    <a:pt x="4490" y="618"/>
                    <a:pt x="4504" y="625"/>
                    <a:pt x="4525" y="643"/>
                  </a:cubicBezTo>
                  <a:lnTo>
                    <a:pt x="4513" y="632"/>
                  </a:lnTo>
                  <a:cubicBezTo>
                    <a:pt x="4536" y="631"/>
                    <a:pt x="4559" y="630"/>
                    <a:pt x="4582" y="630"/>
                  </a:cubicBezTo>
                  <a:cubicBezTo>
                    <a:pt x="4906" y="630"/>
                    <a:pt x="5236" y="703"/>
                    <a:pt x="5525" y="703"/>
                  </a:cubicBezTo>
                  <a:lnTo>
                    <a:pt x="5525" y="727"/>
                  </a:lnTo>
                  <a:cubicBezTo>
                    <a:pt x="5858" y="810"/>
                    <a:pt x="6180" y="905"/>
                    <a:pt x="6478" y="1048"/>
                  </a:cubicBezTo>
                  <a:cubicBezTo>
                    <a:pt x="6466" y="1072"/>
                    <a:pt x="6466" y="1084"/>
                    <a:pt x="6489" y="1084"/>
                  </a:cubicBezTo>
                  <a:lnTo>
                    <a:pt x="6501" y="1072"/>
                  </a:lnTo>
                  <a:cubicBezTo>
                    <a:pt x="6513" y="1084"/>
                    <a:pt x="6513" y="1108"/>
                    <a:pt x="6513" y="1120"/>
                  </a:cubicBezTo>
                  <a:cubicBezTo>
                    <a:pt x="6509" y="1132"/>
                    <a:pt x="6504" y="1136"/>
                    <a:pt x="6498" y="1136"/>
                  </a:cubicBezTo>
                  <a:cubicBezTo>
                    <a:pt x="6487" y="1136"/>
                    <a:pt x="6474" y="1120"/>
                    <a:pt x="6466" y="1120"/>
                  </a:cubicBezTo>
                  <a:lnTo>
                    <a:pt x="6466" y="1120"/>
                  </a:lnTo>
                  <a:cubicBezTo>
                    <a:pt x="6430" y="1179"/>
                    <a:pt x="6525" y="1155"/>
                    <a:pt x="6501" y="1215"/>
                  </a:cubicBezTo>
                  <a:lnTo>
                    <a:pt x="6489" y="1215"/>
                  </a:lnTo>
                  <a:cubicBezTo>
                    <a:pt x="6489" y="1251"/>
                    <a:pt x="6478" y="1298"/>
                    <a:pt x="6513" y="1322"/>
                  </a:cubicBezTo>
                  <a:cubicBezTo>
                    <a:pt x="6466" y="1334"/>
                    <a:pt x="6513" y="1394"/>
                    <a:pt x="6478" y="1405"/>
                  </a:cubicBezTo>
                  <a:cubicBezTo>
                    <a:pt x="6370" y="1382"/>
                    <a:pt x="6513" y="1310"/>
                    <a:pt x="6478" y="1263"/>
                  </a:cubicBezTo>
                  <a:lnTo>
                    <a:pt x="6478" y="1263"/>
                  </a:lnTo>
                  <a:cubicBezTo>
                    <a:pt x="6472" y="1266"/>
                    <a:pt x="6467" y="1268"/>
                    <a:pt x="6462" y="1268"/>
                  </a:cubicBezTo>
                  <a:cubicBezTo>
                    <a:pt x="6438" y="1268"/>
                    <a:pt x="6428" y="1223"/>
                    <a:pt x="6418" y="1203"/>
                  </a:cubicBezTo>
                  <a:lnTo>
                    <a:pt x="6418" y="1203"/>
                  </a:lnTo>
                  <a:cubicBezTo>
                    <a:pt x="6418" y="1239"/>
                    <a:pt x="6418" y="1274"/>
                    <a:pt x="6430" y="1322"/>
                  </a:cubicBezTo>
                  <a:cubicBezTo>
                    <a:pt x="6406" y="1322"/>
                    <a:pt x="6347" y="1334"/>
                    <a:pt x="6382" y="1370"/>
                  </a:cubicBezTo>
                  <a:lnTo>
                    <a:pt x="6382" y="1358"/>
                  </a:lnTo>
                  <a:cubicBezTo>
                    <a:pt x="6382" y="1405"/>
                    <a:pt x="6430" y="1405"/>
                    <a:pt x="6406" y="1429"/>
                  </a:cubicBezTo>
                  <a:cubicBezTo>
                    <a:pt x="6404" y="1432"/>
                    <a:pt x="6401" y="1433"/>
                    <a:pt x="6399" y="1433"/>
                  </a:cubicBezTo>
                  <a:cubicBezTo>
                    <a:pt x="6389" y="1433"/>
                    <a:pt x="6380" y="1417"/>
                    <a:pt x="6370" y="1417"/>
                  </a:cubicBezTo>
                  <a:lnTo>
                    <a:pt x="6370" y="1417"/>
                  </a:lnTo>
                  <a:cubicBezTo>
                    <a:pt x="6358" y="1453"/>
                    <a:pt x="6394" y="1453"/>
                    <a:pt x="6394" y="1477"/>
                  </a:cubicBezTo>
                  <a:cubicBezTo>
                    <a:pt x="6389" y="1482"/>
                    <a:pt x="6385" y="1484"/>
                    <a:pt x="6380" y="1484"/>
                  </a:cubicBezTo>
                  <a:cubicBezTo>
                    <a:pt x="6369" y="1484"/>
                    <a:pt x="6360" y="1470"/>
                    <a:pt x="6348" y="1470"/>
                  </a:cubicBezTo>
                  <a:cubicBezTo>
                    <a:pt x="6344" y="1470"/>
                    <a:pt x="6340" y="1472"/>
                    <a:pt x="6335" y="1477"/>
                  </a:cubicBezTo>
                  <a:cubicBezTo>
                    <a:pt x="6370" y="1524"/>
                    <a:pt x="6311" y="1536"/>
                    <a:pt x="6311" y="1572"/>
                  </a:cubicBezTo>
                  <a:cubicBezTo>
                    <a:pt x="6313" y="1572"/>
                    <a:pt x="6315" y="1571"/>
                    <a:pt x="6317" y="1571"/>
                  </a:cubicBezTo>
                  <a:cubicBezTo>
                    <a:pt x="6361" y="1571"/>
                    <a:pt x="6370" y="1669"/>
                    <a:pt x="6405" y="1669"/>
                  </a:cubicBezTo>
                  <a:cubicBezTo>
                    <a:pt x="6412" y="1669"/>
                    <a:pt x="6420" y="1665"/>
                    <a:pt x="6430" y="1655"/>
                  </a:cubicBezTo>
                  <a:cubicBezTo>
                    <a:pt x="6442" y="1679"/>
                    <a:pt x="6454" y="1703"/>
                    <a:pt x="6466" y="1727"/>
                  </a:cubicBezTo>
                  <a:cubicBezTo>
                    <a:pt x="6461" y="1730"/>
                    <a:pt x="6456" y="1731"/>
                    <a:pt x="6452" y="1731"/>
                  </a:cubicBezTo>
                  <a:cubicBezTo>
                    <a:pt x="6420" y="1731"/>
                    <a:pt x="6383" y="1678"/>
                    <a:pt x="6344" y="1678"/>
                  </a:cubicBezTo>
                  <a:cubicBezTo>
                    <a:pt x="6341" y="1678"/>
                    <a:pt x="6338" y="1678"/>
                    <a:pt x="6335" y="1679"/>
                  </a:cubicBezTo>
                  <a:cubicBezTo>
                    <a:pt x="6335" y="1667"/>
                    <a:pt x="6335" y="1644"/>
                    <a:pt x="6347" y="1620"/>
                  </a:cubicBezTo>
                  <a:cubicBezTo>
                    <a:pt x="6263" y="1620"/>
                    <a:pt x="6370" y="1763"/>
                    <a:pt x="6287" y="1798"/>
                  </a:cubicBezTo>
                  <a:cubicBezTo>
                    <a:pt x="6287" y="1834"/>
                    <a:pt x="6299" y="1822"/>
                    <a:pt x="6263" y="1894"/>
                  </a:cubicBezTo>
                  <a:lnTo>
                    <a:pt x="6335" y="1882"/>
                  </a:lnTo>
                  <a:lnTo>
                    <a:pt x="6335" y="1882"/>
                  </a:lnTo>
                  <a:cubicBezTo>
                    <a:pt x="6311" y="1917"/>
                    <a:pt x="6287" y="1929"/>
                    <a:pt x="6275" y="1929"/>
                  </a:cubicBezTo>
                  <a:cubicBezTo>
                    <a:pt x="6275" y="1953"/>
                    <a:pt x="6275" y="1977"/>
                    <a:pt x="6275" y="2001"/>
                  </a:cubicBezTo>
                  <a:cubicBezTo>
                    <a:pt x="6263" y="1989"/>
                    <a:pt x="6263" y="1989"/>
                    <a:pt x="6251" y="1977"/>
                  </a:cubicBezTo>
                  <a:cubicBezTo>
                    <a:pt x="6216" y="2013"/>
                    <a:pt x="6239" y="2013"/>
                    <a:pt x="6251" y="2025"/>
                  </a:cubicBezTo>
                  <a:cubicBezTo>
                    <a:pt x="6275" y="2036"/>
                    <a:pt x="6275" y="2060"/>
                    <a:pt x="6287" y="2084"/>
                  </a:cubicBezTo>
                  <a:lnTo>
                    <a:pt x="6251" y="2072"/>
                  </a:lnTo>
                  <a:lnTo>
                    <a:pt x="6251" y="2072"/>
                  </a:lnTo>
                  <a:cubicBezTo>
                    <a:pt x="6263" y="2084"/>
                    <a:pt x="6275" y="2096"/>
                    <a:pt x="6287" y="2096"/>
                  </a:cubicBezTo>
                  <a:cubicBezTo>
                    <a:pt x="6287" y="2108"/>
                    <a:pt x="6287" y="2108"/>
                    <a:pt x="6299" y="2120"/>
                  </a:cubicBezTo>
                  <a:cubicBezTo>
                    <a:pt x="6311" y="2108"/>
                    <a:pt x="6347" y="2084"/>
                    <a:pt x="6347" y="2048"/>
                  </a:cubicBezTo>
                  <a:cubicBezTo>
                    <a:pt x="6347" y="2144"/>
                    <a:pt x="6382" y="2191"/>
                    <a:pt x="6370" y="2286"/>
                  </a:cubicBezTo>
                  <a:cubicBezTo>
                    <a:pt x="6347" y="2286"/>
                    <a:pt x="6311" y="2275"/>
                    <a:pt x="6311" y="2275"/>
                  </a:cubicBezTo>
                  <a:lnTo>
                    <a:pt x="6311" y="2275"/>
                  </a:lnTo>
                  <a:cubicBezTo>
                    <a:pt x="6320" y="2309"/>
                    <a:pt x="6347" y="2332"/>
                    <a:pt x="6371" y="2332"/>
                  </a:cubicBezTo>
                  <a:cubicBezTo>
                    <a:pt x="6380" y="2332"/>
                    <a:pt x="6388" y="2329"/>
                    <a:pt x="6394" y="2322"/>
                  </a:cubicBezTo>
                  <a:cubicBezTo>
                    <a:pt x="6406" y="2334"/>
                    <a:pt x="6406" y="2334"/>
                    <a:pt x="6406" y="2334"/>
                  </a:cubicBezTo>
                  <a:cubicBezTo>
                    <a:pt x="6394" y="2358"/>
                    <a:pt x="6382" y="2370"/>
                    <a:pt x="6394" y="2394"/>
                  </a:cubicBezTo>
                  <a:cubicBezTo>
                    <a:pt x="6394" y="2394"/>
                    <a:pt x="6394" y="2406"/>
                    <a:pt x="6394" y="2417"/>
                  </a:cubicBezTo>
                  <a:cubicBezTo>
                    <a:pt x="6401" y="2414"/>
                    <a:pt x="6407" y="2413"/>
                    <a:pt x="6413" y="2413"/>
                  </a:cubicBezTo>
                  <a:cubicBezTo>
                    <a:pt x="6449" y="2413"/>
                    <a:pt x="6469" y="2465"/>
                    <a:pt x="6489" y="2465"/>
                  </a:cubicBezTo>
                  <a:cubicBezTo>
                    <a:pt x="6489" y="2453"/>
                    <a:pt x="6478" y="2441"/>
                    <a:pt x="6466" y="2417"/>
                  </a:cubicBezTo>
                  <a:lnTo>
                    <a:pt x="6466" y="2417"/>
                  </a:lnTo>
                  <a:cubicBezTo>
                    <a:pt x="6513" y="2429"/>
                    <a:pt x="6561" y="2417"/>
                    <a:pt x="6549" y="2453"/>
                  </a:cubicBezTo>
                  <a:cubicBezTo>
                    <a:pt x="6543" y="2451"/>
                    <a:pt x="6538" y="2450"/>
                    <a:pt x="6534" y="2450"/>
                  </a:cubicBezTo>
                  <a:cubicBezTo>
                    <a:pt x="6509" y="2450"/>
                    <a:pt x="6526" y="2495"/>
                    <a:pt x="6509" y="2495"/>
                  </a:cubicBezTo>
                  <a:cubicBezTo>
                    <a:pt x="6503" y="2495"/>
                    <a:pt x="6493" y="2490"/>
                    <a:pt x="6478" y="2477"/>
                  </a:cubicBezTo>
                  <a:lnTo>
                    <a:pt x="6478" y="2477"/>
                  </a:lnTo>
                  <a:cubicBezTo>
                    <a:pt x="6473" y="2510"/>
                    <a:pt x="6481" y="2517"/>
                    <a:pt x="6494" y="2517"/>
                  </a:cubicBezTo>
                  <a:cubicBezTo>
                    <a:pt x="6504" y="2517"/>
                    <a:pt x="6516" y="2513"/>
                    <a:pt x="6528" y="2513"/>
                  </a:cubicBezTo>
                  <a:cubicBezTo>
                    <a:pt x="6541" y="2513"/>
                    <a:pt x="6553" y="2518"/>
                    <a:pt x="6561" y="2537"/>
                  </a:cubicBezTo>
                  <a:lnTo>
                    <a:pt x="6573" y="2584"/>
                  </a:lnTo>
                  <a:cubicBezTo>
                    <a:pt x="6569" y="2585"/>
                    <a:pt x="6565" y="2586"/>
                    <a:pt x="6561" y="2586"/>
                  </a:cubicBezTo>
                  <a:cubicBezTo>
                    <a:pt x="6533" y="2586"/>
                    <a:pt x="6509" y="2558"/>
                    <a:pt x="6503" y="2558"/>
                  </a:cubicBezTo>
                  <a:cubicBezTo>
                    <a:pt x="6502" y="2558"/>
                    <a:pt x="6501" y="2559"/>
                    <a:pt x="6501" y="2560"/>
                  </a:cubicBezTo>
                  <a:lnTo>
                    <a:pt x="6525" y="2584"/>
                  </a:lnTo>
                  <a:cubicBezTo>
                    <a:pt x="6489" y="2584"/>
                    <a:pt x="6430" y="2477"/>
                    <a:pt x="6358" y="2453"/>
                  </a:cubicBezTo>
                  <a:lnTo>
                    <a:pt x="6358" y="2453"/>
                  </a:lnTo>
                  <a:cubicBezTo>
                    <a:pt x="6370" y="2489"/>
                    <a:pt x="6394" y="2537"/>
                    <a:pt x="6418" y="2572"/>
                  </a:cubicBezTo>
                  <a:cubicBezTo>
                    <a:pt x="6501" y="2632"/>
                    <a:pt x="6573" y="2703"/>
                    <a:pt x="6656" y="2751"/>
                  </a:cubicBezTo>
                  <a:cubicBezTo>
                    <a:pt x="6736" y="2800"/>
                    <a:pt x="6815" y="2825"/>
                    <a:pt x="6894" y="2825"/>
                  </a:cubicBezTo>
                  <a:cubicBezTo>
                    <a:pt x="6910" y="2825"/>
                    <a:pt x="6926" y="2824"/>
                    <a:pt x="6942" y="2822"/>
                  </a:cubicBezTo>
                  <a:lnTo>
                    <a:pt x="6930" y="2810"/>
                  </a:lnTo>
                  <a:cubicBezTo>
                    <a:pt x="6930" y="2810"/>
                    <a:pt x="6942" y="2810"/>
                    <a:pt x="6942" y="2798"/>
                  </a:cubicBezTo>
                  <a:lnTo>
                    <a:pt x="6954" y="2798"/>
                  </a:lnTo>
                  <a:lnTo>
                    <a:pt x="6990" y="2787"/>
                  </a:lnTo>
                  <a:cubicBezTo>
                    <a:pt x="7013" y="2822"/>
                    <a:pt x="7073" y="2846"/>
                    <a:pt x="7144" y="2870"/>
                  </a:cubicBezTo>
                  <a:cubicBezTo>
                    <a:pt x="7097" y="2846"/>
                    <a:pt x="7097" y="2846"/>
                    <a:pt x="7097" y="2810"/>
                  </a:cubicBezTo>
                  <a:cubicBezTo>
                    <a:pt x="7106" y="2784"/>
                    <a:pt x="7108" y="2770"/>
                    <a:pt x="7128" y="2770"/>
                  </a:cubicBezTo>
                  <a:cubicBezTo>
                    <a:pt x="7135" y="2770"/>
                    <a:pt x="7144" y="2772"/>
                    <a:pt x="7156" y="2775"/>
                  </a:cubicBezTo>
                  <a:cubicBezTo>
                    <a:pt x="7167" y="2797"/>
                    <a:pt x="7137" y="2798"/>
                    <a:pt x="7162" y="2818"/>
                  </a:cubicBezTo>
                  <a:lnTo>
                    <a:pt x="7162" y="2818"/>
                  </a:lnTo>
                  <a:cubicBezTo>
                    <a:pt x="7150" y="2805"/>
                    <a:pt x="7171" y="2785"/>
                    <a:pt x="7192" y="2775"/>
                  </a:cubicBezTo>
                  <a:cubicBezTo>
                    <a:pt x="7216" y="2798"/>
                    <a:pt x="7263" y="2787"/>
                    <a:pt x="7275" y="2810"/>
                  </a:cubicBezTo>
                  <a:cubicBezTo>
                    <a:pt x="7271" y="2814"/>
                    <a:pt x="7267" y="2816"/>
                    <a:pt x="7263" y="2816"/>
                  </a:cubicBezTo>
                  <a:cubicBezTo>
                    <a:pt x="7255" y="2816"/>
                    <a:pt x="7247" y="2810"/>
                    <a:pt x="7240" y="2810"/>
                  </a:cubicBezTo>
                  <a:cubicBezTo>
                    <a:pt x="7228" y="2822"/>
                    <a:pt x="7299" y="2822"/>
                    <a:pt x="7263" y="2858"/>
                  </a:cubicBezTo>
                  <a:cubicBezTo>
                    <a:pt x="7275" y="2846"/>
                    <a:pt x="7299" y="2846"/>
                    <a:pt x="7311" y="2834"/>
                  </a:cubicBezTo>
                  <a:cubicBezTo>
                    <a:pt x="7359" y="2846"/>
                    <a:pt x="7311" y="2882"/>
                    <a:pt x="7323" y="2882"/>
                  </a:cubicBezTo>
                  <a:cubicBezTo>
                    <a:pt x="7418" y="2834"/>
                    <a:pt x="7430" y="2763"/>
                    <a:pt x="7490" y="2703"/>
                  </a:cubicBezTo>
                  <a:cubicBezTo>
                    <a:pt x="7490" y="2712"/>
                    <a:pt x="7510" y="2742"/>
                    <a:pt x="7515" y="2750"/>
                  </a:cubicBezTo>
                  <a:lnTo>
                    <a:pt x="7515" y="2750"/>
                  </a:lnTo>
                  <a:cubicBezTo>
                    <a:pt x="7567" y="2732"/>
                    <a:pt x="7581" y="2660"/>
                    <a:pt x="7599" y="2606"/>
                  </a:cubicBezTo>
                  <a:lnTo>
                    <a:pt x="7599" y="2606"/>
                  </a:lnTo>
                  <a:cubicBezTo>
                    <a:pt x="7764" y="2475"/>
                    <a:pt x="7823" y="2309"/>
                    <a:pt x="7918" y="2132"/>
                  </a:cubicBezTo>
                  <a:cubicBezTo>
                    <a:pt x="7894" y="2108"/>
                    <a:pt x="7882" y="2084"/>
                    <a:pt x="7859" y="2072"/>
                  </a:cubicBezTo>
                  <a:lnTo>
                    <a:pt x="7906" y="2025"/>
                  </a:lnTo>
                  <a:cubicBezTo>
                    <a:pt x="7930" y="1917"/>
                    <a:pt x="7918" y="1822"/>
                    <a:pt x="7894" y="1727"/>
                  </a:cubicBezTo>
                  <a:cubicBezTo>
                    <a:pt x="7859" y="1644"/>
                    <a:pt x="7823" y="1572"/>
                    <a:pt x="7775" y="1489"/>
                  </a:cubicBezTo>
                  <a:cubicBezTo>
                    <a:pt x="7740" y="1441"/>
                    <a:pt x="7787" y="1441"/>
                    <a:pt x="7799" y="1405"/>
                  </a:cubicBezTo>
                  <a:cubicBezTo>
                    <a:pt x="7740" y="1286"/>
                    <a:pt x="7656" y="1298"/>
                    <a:pt x="7573" y="1227"/>
                  </a:cubicBezTo>
                  <a:cubicBezTo>
                    <a:pt x="7597" y="1227"/>
                    <a:pt x="7656" y="1215"/>
                    <a:pt x="7632" y="1167"/>
                  </a:cubicBezTo>
                  <a:lnTo>
                    <a:pt x="7632" y="1167"/>
                  </a:lnTo>
                  <a:cubicBezTo>
                    <a:pt x="7621" y="1173"/>
                    <a:pt x="7609" y="1179"/>
                    <a:pt x="7598" y="1179"/>
                  </a:cubicBezTo>
                  <a:cubicBezTo>
                    <a:pt x="7588" y="1179"/>
                    <a:pt x="7579" y="1173"/>
                    <a:pt x="7573" y="1155"/>
                  </a:cubicBezTo>
                  <a:lnTo>
                    <a:pt x="7597" y="1155"/>
                  </a:lnTo>
                  <a:cubicBezTo>
                    <a:pt x="7597" y="1120"/>
                    <a:pt x="7561" y="1108"/>
                    <a:pt x="7525" y="1060"/>
                  </a:cubicBezTo>
                  <a:cubicBezTo>
                    <a:pt x="7454" y="989"/>
                    <a:pt x="7347" y="953"/>
                    <a:pt x="7240" y="953"/>
                  </a:cubicBezTo>
                  <a:cubicBezTo>
                    <a:pt x="7180" y="905"/>
                    <a:pt x="7287" y="905"/>
                    <a:pt x="7287" y="893"/>
                  </a:cubicBezTo>
                  <a:cubicBezTo>
                    <a:pt x="7301" y="916"/>
                    <a:pt x="7309" y="923"/>
                    <a:pt x="7316" y="923"/>
                  </a:cubicBezTo>
                  <a:cubicBezTo>
                    <a:pt x="7326" y="923"/>
                    <a:pt x="7332" y="905"/>
                    <a:pt x="7347" y="905"/>
                  </a:cubicBezTo>
                  <a:cubicBezTo>
                    <a:pt x="7311" y="893"/>
                    <a:pt x="7275" y="882"/>
                    <a:pt x="7287" y="834"/>
                  </a:cubicBezTo>
                  <a:cubicBezTo>
                    <a:pt x="7251" y="810"/>
                    <a:pt x="7228" y="786"/>
                    <a:pt x="7180" y="786"/>
                  </a:cubicBezTo>
                  <a:cubicBezTo>
                    <a:pt x="7204" y="786"/>
                    <a:pt x="7204" y="822"/>
                    <a:pt x="7180" y="822"/>
                  </a:cubicBezTo>
                  <a:cubicBezTo>
                    <a:pt x="7156" y="786"/>
                    <a:pt x="7073" y="751"/>
                    <a:pt x="7097" y="715"/>
                  </a:cubicBezTo>
                  <a:cubicBezTo>
                    <a:pt x="6918" y="596"/>
                    <a:pt x="6704" y="477"/>
                    <a:pt x="6489" y="381"/>
                  </a:cubicBezTo>
                  <a:lnTo>
                    <a:pt x="6489" y="381"/>
                  </a:lnTo>
                  <a:cubicBezTo>
                    <a:pt x="6442" y="393"/>
                    <a:pt x="6513" y="405"/>
                    <a:pt x="6489" y="417"/>
                  </a:cubicBezTo>
                  <a:cubicBezTo>
                    <a:pt x="6481" y="419"/>
                    <a:pt x="6475" y="419"/>
                    <a:pt x="6469" y="419"/>
                  </a:cubicBezTo>
                  <a:cubicBezTo>
                    <a:pt x="6430" y="419"/>
                    <a:pt x="6442" y="391"/>
                    <a:pt x="6411" y="391"/>
                  </a:cubicBezTo>
                  <a:cubicBezTo>
                    <a:pt x="6406" y="391"/>
                    <a:pt x="6401" y="392"/>
                    <a:pt x="6394" y="393"/>
                  </a:cubicBezTo>
                  <a:lnTo>
                    <a:pt x="6430" y="370"/>
                  </a:lnTo>
                  <a:cubicBezTo>
                    <a:pt x="6411" y="362"/>
                    <a:pt x="6391" y="359"/>
                    <a:pt x="6369" y="359"/>
                  </a:cubicBezTo>
                  <a:cubicBezTo>
                    <a:pt x="6320" y="359"/>
                    <a:pt x="6265" y="373"/>
                    <a:pt x="6216" y="381"/>
                  </a:cubicBezTo>
                  <a:cubicBezTo>
                    <a:pt x="6228" y="346"/>
                    <a:pt x="6168" y="334"/>
                    <a:pt x="6228" y="334"/>
                  </a:cubicBezTo>
                  <a:cubicBezTo>
                    <a:pt x="6194" y="323"/>
                    <a:pt x="6202" y="188"/>
                    <a:pt x="6175" y="188"/>
                  </a:cubicBezTo>
                  <a:cubicBezTo>
                    <a:pt x="6173" y="188"/>
                    <a:pt x="6171" y="189"/>
                    <a:pt x="6168" y="191"/>
                  </a:cubicBezTo>
                  <a:lnTo>
                    <a:pt x="6168" y="334"/>
                  </a:lnTo>
                  <a:cubicBezTo>
                    <a:pt x="6162" y="340"/>
                    <a:pt x="6150" y="340"/>
                    <a:pt x="6140" y="340"/>
                  </a:cubicBezTo>
                  <a:cubicBezTo>
                    <a:pt x="6129" y="340"/>
                    <a:pt x="6120" y="340"/>
                    <a:pt x="6120" y="346"/>
                  </a:cubicBezTo>
                  <a:cubicBezTo>
                    <a:pt x="6097" y="310"/>
                    <a:pt x="6085" y="262"/>
                    <a:pt x="6061" y="262"/>
                  </a:cubicBezTo>
                  <a:cubicBezTo>
                    <a:pt x="6061" y="241"/>
                    <a:pt x="6071" y="234"/>
                    <a:pt x="6084" y="234"/>
                  </a:cubicBezTo>
                  <a:cubicBezTo>
                    <a:pt x="6099" y="234"/>
                    <a:pt x="6119" y="244"/>
                    <a:pt x="6132" y="251"/>
                  </a:cubicBezTo>
                  <a:cubicBezTo>
                    <a:pt x="6156" y="191"/>
                    <a:pt x="6061" y="179"/>
                    <a:pt x="6108" y="143"/>
                  </a:cubicBezTo>
                  <a:cubicBezTo>
                    <a:pt x="6102" y="142"/>
                    <a:pt x="6097" y="141"/>
                    <a:pt x="6093" y="141"/>
                  </a:cubicBezTo>
                  <a:cubicBezTo>
                    <a:pt x="6061" y="141"/>
                    <a:pt x="6105" y="180"/>
                    <a:pt x="6073" y="191"/>
                  </a:cubicBezTo>
                  <a:lnTo>
                    <a:pt x="6025" y="167"/>
                  </a:lnTo>
                  <a:lnTo>
                    <a:pt x="6061" y="191"/>
                  </a:lnTo>
                  <a:cubicBezTo>
                    <a:pt x="6031" y="198"/>
                    <a:pt x="6011" y="215"/>
                    <a:pt x="5988" y="215"/>
                  </a:cubicBezTo>
                  <a:cubicBezTo>
                    <a:pt x="5974" y="215"/>
                    <a:pt x="5960" y="209"/>
                    <a:pt x="5942" y="191"/>
                  </a:cubicBezTo>
                  <a:lnTo>
                    <a:pt x="5870" y="239"/>
                  </a:lnTo>
                  <a:cubicBezTo>
                    <a:pt x="5878" y="207"/>
                    <a:pt x="5860" y="207"/>
                    <a:pt x="5839" y="207"/>
                  </a:cubicBezTo>
                  <a:cubicBezTo>
                    <a:pt x="5829" y="207"/>
                    <a:pt x="5819" y="207"/>
                    <a:pt x="5811" y="203"/>
                  </a:cubicBezTo>
                  <a:lnTo>
                    <a:pt x="5835" y="179"/>
                  </a:lnTo>
                  <a:cubicBezTo>
                    <a:pt x="5799" y="167"/>
                    <a:pt x="5775" y="155"/>
                    <a:pt x="5763" y="131"/>
                  </a:cubicBezTo>
                  <a:cubicBezTo>
                    <a:pt x="5769" y="123"/>
                    <a:pt x="5774" y="120"/>
                    <a:pt x="5777" y="120"/>
                  </a:cubicBezTo>
                  <a:cubicBezTo>
                    <a:pt x="5785" y="120"/>
                    <a:pt x="5789" y="131"/>
                    <a:pt x="5797" y="131"/>
                  </a:cubicBezTo>
                  <a:cubicBezTo>
                    <a:pt x="5800" y="131"/>
                    <a:pt x="5805" y="128"/>
                    <a:pt x="5811" y="120"/>
                  </a:cubicBezTo>
                  <a:lnTo>
                    <a:pt x="5775" y="96"/>
                  </a:lnTo>
                  <a:cubicBezTo>
                    <a:pt x="5763" y="120"/>
                    <a:pt x="5739" y="131"/>
                    <a:pt x="5763" y="155"/>
                  </a:cubicBezTo>
                  <a:cubicBezTo>
                    <a:pt x="5726" y="192"/>
                    <a:pt x="5696" y="222"/>
                    <a:pt x="5639" y="222"/>
                  </a:cubicBezTo>
                  <a:cubicBezTo>
                    <a:pt x="5623" y="222"/>
                    <a:pt x="5605" y="220"/>
                    <a:pt x="5585" y="215"/>
                  </a:cubicBezTo>
                  <a:cubicBezTo>
                    <a:pt x="5549" y="155"/>
                    <a:pt x="5644" y="179"/>
                    <a:pt x="5632" y="131"/>
                  </a:cubicBezTo>
                  <a:cubicBezTo>
                    <a:pt x="5622" y="127"/>
                    <a:pt x="5611" y="126"/>
                    <a:pt x="5602" y="126"/>
                  </a:cubicBezTo>
                  <a:cubicBezTo>
                    <a:pt x="5533" y="126"/>
                    <a:pt x="5490" y="217"/>
                    <a:pt x="5443" y="217"/>
                  </a:cubicBezTo>
                  <a:cubicBezTo>
                    <a:pt x="5439" y="217"/>
                    <a:pt x="5434" y="217"/>
                    <a:pt x="5430" y="215"/>
                  </a:cubicBezTo>
                  <a:cubicBezTo>
                    <a:pt x="5415" y="210"/>
                    <a:pt x="5403" y="208"/>
                    <a:pt x="5394" y="208"/>
                  </a:cubicBezTo>
                  <a:cubicBezTo>
                    <a:pt x="5361" y="208"/>
                    <a:pt x="5348" y="229"/>
                    <a:pt x="5309" y="229"/>
                  </a:cubicBezTo>
                  <a:cubicBezTo>
                    <a:pt x="5302" y="229"/>
                    <a:pt x="5295" y="228"/>
                    <a:pt x="5287" y="227"/>
                  </a:cubicBezTo>
                  <a:cubicBezTo>
                    <a:pt x="5311" y="203"/>
                    <a:pt x="5239" y="191"/>
                    <a:pt x="5227" y="155"/>
                  </a:cubicBezTo>
                  <a:lnTo>
                    <a:pt x="5251" y="131"/>
                  </a:lnTo>
                  <a:cubicBezTo>
                    <a:pt x="5227" y="131"/>
                    <a:pt x="5215" y="120"/>
                    <a:pt x="5215" y="96"/>
                  </a:cubicBezTo>
                  <a:cubicBezTo>
                    <a:pt x="5215" y="143"/>
                    <a:pt x="5120" y="131"/>
                    <a:pt x="5061" y="143"/>
                  </a:cubicBezTo>
                  <a:lnTo>
                    <a:pt x="5073" y="191"/>
                  </a:lnTo>
                  <a:cubicBezTo>
                    <a:pt x="5035" y="191"/>
                    <a:pt x="4989" y="206"/>
                    <a:pt x="4954" y="206"/>
                  </a:cubicBezTo>
                  <a:cubicBezTo>
                    <a:pt x="4945" y="206"/>
                    <a:pt x="4937" y="205"/>
                    <a:pt x="4930" y="203"/>
                  </a:cubicBezTo>
                  <a:cubicBezTo>
                    <a:pt x="4858" y="215"/>
                    <a:pt x="4882" y="251"/>
                    <a:pt x="4823" y="286"/>
                  </a:cubicBezTo>
                  <a:cubicBezTo>
                    <a:pt x="4799" y="251"/>
                    <a:pt x="4799" y="215"/>
                    <a:pt x="4811" y="179"/>
                  </a:cubicBezTo>
                  <a:lnTo>
                    <a:pt x="4811" y="179"/>
                  </a:lnTo>
                  <a:cubicBezTo>
                    <a:pt x="4823" y="185"/>
                    <a:pt x="4834" y="185"/>
                    <a:pt x="4846" y="185"/>
                  </a:cubicBezTo>
                  <a:cubicBezTo>
                    <a:pt x="4858" y="185"/>
                    <a:pt x="4870" y="185"/>
                    <a:pt x="4882" y="191"/>
                  </a:cubicBezTo>
                  <a:cubicBezTo>
                    <a:pt x="4951" y="171"/>
                    <a:pt x="5012" y="111"/>
                    <a:pt x="5078" y="111"/>
                  </a:cubicBezTo>
                  <a:cubicBezTo>
                    <a:pt x="5092" y="111"/>
                    <a:pt x="5106" y="113"/>
                    <a:pt x="5120" y="120"/>
                  </a:cubicBezTo>
                  <a:cubicBezTo>
                    <a:pt x="5133" y="85"/>
                    <a:pt x="5129" y="76"/>
                    <a:pt x="5117" y="76"/>
                  </a:cubicBezTo>
                  <a:cubicBezTo>
                    <a:pt x="5101" y="76"/>
                    <a:pt x="5072" y="92"/>
                    <a:pt x="5048" y="92"/>
                  </a:cubicBezTo>
                  <a:cubicBezTo>
                    <a:pt x="5039" y="92"/>
                    <a:pt x="5031" y="90"/>
                    <a:pt x="5025" y="84"/>
                  </a:cubicBezTo>
                  <a:lnTo>
                    <a:pt x="5037" y="84"/>
                  </a:lnTo>
                  <a:cubicBezTo>
                    <a:pt x="5025" y="84"/>
                    <a:pt x="5025" y="84"/>
                    <a:pt x="5025" y="72"/>
                  </a:cubicBezTo>
                  <a:cubicBezTo>
                    <a:pt x="5049" y="72"/>
                    <a:pt x="5096" y="60"/>
                    <a:pt x="5108" y="12"/>
                  </a:cubicBezTo>
                  <a:cubicBezTo>
                    <a:pt x="5069" y="12"/>
                    <a:pt x="5070" y="69"/>
                    <a:pt x="5039" y="69"/>
                  </a:cubicBezTo>
                  <a:cubicBezTo>
                    <a:pt x="5032" y="69"/>
                    <a:pt x="5024" y="66"/>
                    <a:pt x="5013" y="60"/>
                  </a:cubicBezTo>
                  <a:cubicBezTo>
                    <a:pt x="5006" y="63"/>
                    <a:pt x="5000" y="65"/>
                    <a:pt x="4994" y="65"/>
                  </a:cubicBezTo>
                  <a:cubicBezTo>
                    <a:pt x="4956" y="65"/>
                    <a:pt x="4926" y="11"/>
                    <a:pt x="490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1"/>
            <p:cNvSpPr/>
            <p:nvPr/>
          </p:nvSpPr>
          <p:spPr>
            <a:xfrm>
              <a:off x="5447400" y="2316775"/>
              <a:ext cx="1200" cy="625"/>
            </a:xfrm>
            <a:custGeom>
              <a:rect b="b" l="l" r="r" t="t"/>
              <a:pathLst>
                <a:path extrusionOk="0" h="25" w="48">
                  <a:moveTo>
                    <a:pt x="48" y="1"/>
                  </a:moveTo>
                  <a:cubicBezTo>
                    <a:pt x="36" y="1"/>
                    <a:pt x="12" y="1"/>
                    <a:pt x="0" y="13"/>
                  </a:cubicBezTo>
                  <a:lnTo>
                    <a:pt x="24" y="25"/>
                  </a:lnTo>
                  <a:lnTo>
                    <a:pt x="48"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1"/>
            <p:cNvSpPr/>
            <p:nvPr/>
          </p:nvSpPr>
          <p:spPr>
            <a:xfrm>
              <a:off x="5440675" y="2331550"/>
              <a:ext cx="1375" cy="1625"/>
            </a:xfrm>
            <a:custGeom>
              <a:rect b="b" l="l" r="r" t="t"/>
              <a:pathLst>
                <a:path extrusionOk="0" h="65" w="55">
                  <a:moveTo>
                    <a:pt x="48" y="0"/>
                  </a:moveTo>
                  <a:cubicBezTo>
                    <a:pt x="31" y="0"/>
                    <a:pt x="0" y="54"/>
                    <a:pt x="31" y="65"/>
                  </a:cubicBezTo>
                  <a:lnTo>
                    <a:pt x="55" y="5"/>
                  </a:lnTo>
                  <a:cubicBezTo>
                    <a:pt x="53" y="2"/>
                    <a:pt x="51" y="0"/>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1"/>
            <p:cNvSpPr/>
            <p:nvPr/>
          </p:nvSpPr>
          <p:spPr>
            <a:xfrm>
              <a:off x="5450675" y="2327800"/>
              <a:ext cx="900" cy="1500"/>
            </a:xfrm>
            <a:custGeom>
              <a:rect b="b" l="l" r="r" t="t"/>
              <a:pathLst>
                <a:path extrusionOk="0" h="60" w="36">
                  <a:moveTo>
                    <a:pt x="24" y="0"/>
                  </a:moveTo>
                  <a:cubicBezTo>
                    <a:pt x="0" y="24"/>
                    <a:pt x="0" y="48"/>
                    <a:pt x="24" y="60"/>
                  </a:cubicBezTo>
                  <a:cubicBezTo>
                    <a:pt x="19" y="46"/>
                    <a:pt x="20" y="43"/>
                    <a:pt x="23" y="43"/>
                  </a:cubicBezTo>
                  <a:lnTo>
                    <a:pt x="23" y="43"/>
                  </a:lnTo>
                  <a:cubicBezTo>
                    <a:pt x="25" y="43"/>
                    <a:pt x="28" y="45"/>
                    <a:pt x="31" y="45"/>
                  </a:cubicBezTo>
                  <a:cubicBezTo>
                    <a:pt x="34" y="45"/>
                    <a:pt x="36" y="43"/>
                    <a:pt x="36" y="36"/>
                  </a:cubicBezTo>
                  <a:lnTo>
                    <a:pt x="24"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1"/>
            <p:cNvSpPr/>
            <p:nvPr/>
          </p:nvSpPr>
          <p:spPr>
            <a:xfrm>
              <a:off x="5441150" y="2337325"/>
              <a:ext cx="1500" cy="2100"/>
            </a:xfrm>
            <a:custGeom>
              <a:rect b="b" l="l" r="r" t="t"/>
              <a:pathLst>
                <a:path extrusionOk="0" h="84" w="60">
                  <a:moveTo>
                    <a:pt x="12" y="0"/>
                  </a:moveTo>
                  <a:cubicBezTo>
                    <a:pt x="60" y="24"/>
                    <a:pt x="0" y="72"/>
                    <a:pt x="48" y="84"/>
                  </a:cubicBezTo>
                  <a:cubicBezTo>
                    <a:pt x="24" y="60"/>
                    <a:pt x="60"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1"/>
            <p:cNvSpPr/>
            <p:nvPr/>
          </p:nvSpPr>
          <p:spPr>
            <a:xfrm>
              <a:off x="5450975" y="2334350"/>
              <a:ext cx="1800" cy="1500"/>
            </a:xfrm>
            <a:custGeom>
              <a:rect b="b" l="l" r="r" t="t"/>
              <a:pathLst>
                <a:path extrusionOk="0" h="60" w="72">
                  <a:moveTo>
                    <a:pt x="36" y="0"/>
                  </a:moveTo>
                  <a:cubicBezTo>
                    <a:pt x="36" y="24"/>
                    <a:pt x="0" y="60"/>
                    <a:pt x="24" y="60"/>
                  </a:cubicBezTo>
                  <a:cubicBezTo>
                    <a:pt x="72" y="48"/>
                    <a:pt x="36" y="24"/>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1"/>
            <p:cNvSpPr/>
            <p:nvPr/>
          </p:nvSpPr>
          <p:spPr>
            <a:xfrm>
              <a:off x="5443825" y="2342375"/>
              <a:ext cx="2700" cy="3275"/>
            </a:xfrm>
            <a:custGeom>
              <a:rect b="b" l="l" r="r" t="t"/>
              <a:pathLst>
                <a:path extrusionOk="0" h="131" w="108">
                  <a:moveTo>
                    <a:pt x="86" y="63"/>
                  </a:moveTo>
                  <a:cubicBezTo>
                    <a:pt x="89" y="66"/>
                    <a:pt x="92" y="69"/>
                    <a:pt x="96" y="72"/>
                  </a:cubicBezTo>
                  <a:cubicBezTo>
                    <a:pt x="96" y="67"/>
                    <a:pt x="92" y="65"/>
                    <a:pt x="86" y="63"/>
                  </a:cubicBezTo>
                  <a:close/>
                  <a:moveTo>
                    <a:pt x="36" y="1"/>
                  </a:moveTo>
                  <a:cubicBezTo>
                    <a:pt x="24" y="48"/>
                    <a:pt x="36" y="108"/>
                    <a:pt x="0" y="108"/>
                  </a:cubicBezTo>
                  <a:cubicBezTo>
                    <a:pt x="20" y="121"/>
                    <a:pt x="47" y="130"/>
                    <a:pt x="69" y="130"/>
                  </a:cubicBezTo>
                  <a:cubicBezTo>
                    <a:pt x="87" y="130"/>
                    <a:pt x="102" y="124"/>
                    <a:pt x="108" y="108"/>
                  </a:cubicBezTo>
                  <a:cubicBezTo>
                    <a:pt x="72" y="108"/>
                    <a:pt x="60" y="84"/>
                    <a:pt x="60" y="60"/>
                  </a:cubicBezTo>
                  <a:cubicBezTo>
                    <a:pt x="67" y="60"/>
                    <a:pt x="78" y="60"/>
                    <a:pt x="86" y="63"/>
                  </a:cubicBezTo>
                  <a:lnTo>
                    <a:pt x="86" y="63"/>
                  </a:lnTo>
                  <a:cubicBezTo>
                    <a:pt x="60" y="36"/>
                    <a:pt x="58" y="33"/>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1"/>
            <p:cNvSpPr/>
            <p:nvPr/>
          </p:nvSpPr>
          <p:spPr>
            <a:xfrm>
              <a:off x="5450525" y="2335825"/>
              <a:ext cx="2250" cy="1825"/>
            </a:xfrm>
            <a:custGeom>
              <a:rect b="b" l="l" r="r" t="t"/>
              <a:pathLst>
                <a:path extrusionOk="0" h="73" w="90">
                  <a:moveTo>
                    <a:pt x="90" y="1"/>
                  </a:moveTo>
                  <a:lnTo>
                    <a:pt x="90" y="1"/>
                  </a:lnTo>
                  <a:cubicBezTo>
                    <a:pt x="66" y="13"/>
                    <a:pt x="42" y="25"/>
                    <a:pt x="42" y="48"/>
                  </a:cubicBezTo>
                  <a:lnTo>
                    <a:pt x="6" y="48"/>
                  </a:lnTo>
                  <a:cubicBezTo>
                    <a:pt x="1" y="54"/>
                    <a:pt x="0" y="56"/>
                    <a:pt x="3" y="56"/>
                  </a:cubicBezTo>
                  <a:cubicBezTo>
                    <a:pt x="7" y="56"/>
                    <a:pt x="21" y="50"/>
                    <a:pt x="33" y="50"/>
                  </a:cubicBezTo>
                  <a:cubicBezTo>
                    <a:pt x="44" y="50"/>
                    <a:pt x="54" y="55"/>
                    <a:pt x="54" y="72"/>
                  </a:cubicBezTo>
                  <a:cubicBezTo>
                    <a:pt x="66" y="48"/>
                    <a:pt x="90" y="37"/>
                    <a:pt x="9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1"/>
            <p:cNvSpPr/>
            <p:nvPr/>
          </p:nvSpPr>
          <p:spPr>
            <a:xfrm>
              <a:off x="5443825" y="2346850"/>
              <a:ext cx="3000" cy="3000"/>
            </a:xfrm>
            <a:custGeom>
              <a:rect b="b" l="l" r="r" t="t"/>
              <a:pathLst>
                <a:path extrusionOk="0" h="120" w="120">
                  <a:moveTo>
                    <a:pt x="0" y="0"/>
                  </a:moveTo>
                  <a:cubicBezTo>
                    <a:pt x="24" y="60"/>
                    <a:pt x="84" y="108"/>
                    <a:pt x="108" y="119"/>
                  </a:cubicBezTo>
                  <a:lnTo>
                    <a:pt x="119" y="96"/>
                  </a:lnTo>
                  <a:cubicBezTo>
                    <a:pt x="72" y="72"/>
                    <a:pt x="48"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1"/>
            <p:cNvSpPr/>
            <p:nvPr/>
          </p:nvSpPr>
          <p:spPr>
            <a:xfrm>
              <a:off x="5450375" y="2339700"/>
              <a:ext cx="1800" cy="925"/>
            </a:xfrm>
            <a:custGeom>
              <a:rect b="b" l="l" r="r" t="t"/>
              <a:pathLst>
                <a:path extrusionOk="0" h="37" w="72">
                  <a:moveTo>
                    <a:pt x="36" y="1"/>
                  </a:moveTo>
                  <a:cubicBezTo>
                    <a:pt x="48" y="24"/>
                    <a:pt x="0" y="13"/>
                    <a:pt x="24" y="36"/>
                  </a:cubicBezTo>
                  <a:lnTo>
                    <a:pt x="72" y="24"/>
                  </a:lnTo>
                  <a:cubicBezTo>
                    <a:pt x="72" y="14"/>
                    <a:pt x="70" y="11"/>
                    <a:pt x="67" y="11"/>
                  </a:cubicBezTo>
                  <a:cubicBezTo>
                    <a:pt x="61" y="11"/>
                    <a:pt x="49" y="26"/>
                    <a:pt x="41" y="26"/>
                  </a:cubicBezTo>
                  <a:cubicBezTo>
                    <a:pt x="39" y="26"/>
                    <a:pt x="37" y="26"/>
                    <a:pt x="36" y="24"/>
                  </a:cubicBezTo>
                  <a:cubicBezTo>
                    <a:pt x="48" y="13"/>
                    <a:pt x="48" y="1"/>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1"/>
            <p:cNvSpPr/>
            <p:nvPr/>
          </p:nvSpPr>
          <p:spPr>
            <a:xfrm>
              <a:off x="5453050" y="2341750"/>
              <a:ext cx="1800" cy="1550"/>
            </a:xfrm>
            <a:custGeom>
              <a:rect b="b" l="l" r="r" t="t"/>
              <a:pathLst>
                <a:path extrusionOk="0" h="62" w="72">
                  <a:moveTo>
                    <a:pt x="52" y="1"/>
                  </a:moveTo>
                  <a:cubicBezTo>
                    <a:pt x="38" y="1"/>
                    <a:pt x="36" y="29"/>
                    <a:pt x="1" y="38"/>
                  </a:cubicBezTo>
                  <a:cubicBezTo>
                    <a:pt x="12" y="50"/>
                    <a:pt x="24" y="50"/>
                    <a:pt x="36" y="62"/>
                  </a:cubicBezTo>
                  <a:cubicBezTo>
                    <a:pt x="48" y="50"/>
                    <a:pt x="60" y="26"/>
                    <a:pt x="72" y="14"/>
                  </a:cubicBezTo>
                  <a:cubicBezTo>
                    <a:pt x="63" y="4"/>
                    <a:pt x="56" y="1"/>
                    <a:pt x="5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1"/>
            <p:cNvSpPr/>
            <p:nvPr/>
          </p:nvSpPr>
          <p:spPr>
            <a:xfrm>
              <a:off x="5452750" y="2344175"/>
              <a:ext cx="2400" cy="625"/>
            </a:xfrm>
            <a:custGeom>
              <a:rect b="b" l="l" r="r" t="t"/>
              <a:pathLst>
                <a:path extrusionOk="0" h="25" w="96">
                  <a:moveTo>
                    <a:pt x="1" y="0"/>
                  </a:moveTo>
                  <a:lnTo>
                    <a:pt x="1" y="12"/>
                  </a:lnTo>
                  <a:cubicBezTo>
                    <a:pt x="36" y="12"/>
                    <a:pt x="60" y="24"/>
                    <a:pt x="96" y="24"/>
                  </a:cubicBezTo>
                  <a:cubicBezTo>
                    <a:pt x="48" y="12"/>
                    <a:pt x="48"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1"/>
            <p:cNvSpPr/>
            <p:nvPr/>
          </p:nvSpPr>
          <p:spPr>
            <a:xfrm>
              <a:off x="5468350" y="2360125"/>
              <a:ext cx="1500" cy="850"/>
            </a:xfrm>
            <a:custGeom>
              <a:rect b="b" l="l" r="r" t="t"/>
              <a:pathLst>
                <a:path extrusionOk="0" h="34" w="60">
                  <a:moveTo>
                    <a:pt x="4" y="0"/>
                  </a:moveTo>
                  <a:cubicBezTo>
                    <a:pt x="1" y="0"/>
                    <a:pt x="1" y="2"/>
                    <a:pt x="8" y="5"/>
                  </a:cubicBezTo>
                  <a:cubicBezTo>
                    <a:pt x="8" y="23"/>
                    <a:pt x="52" y="34"/>
                    <a:pt x="58" y="34"/>
                  </a:cubicBezTo>
                  <a:cubicBezTo>
                    <a:pt x="59" y="34"/>
                    <a:pt x="56" y="32"/>
                    <a:pt x="43" y="29"/>
                  </a:cubicBezTo>
                  <a:cubicBezTo>
                    <a:pt x="43" y="12"/>
                    <a:pt x="11" y="0"/>
                    <a:pt x="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1"/>
            <p:cNvSpPr/>
            <p:nvPr/>
          </p:nvSpPr>
          <p:spPr>
            <a:xfrm>
              <a:off x="5464350" y="2350425"/>
              <a:ext cx="1825" cy="825"/>
            </a:xfrm>
            <a:custGeom>
              <a:rect b="b" l="l" r="r" t="t"/>
              <a:pathLst>
                <a:path extrusionOk="0" h="33" w="73">
                  <a:moveTo>
                    <a:pt x="72" y="0"/>
                  </a:moveTo>
                  <a:lnTo>
                    <a:pt x="72" y="0"/>
                  </a:lnTo>
                  <a:cubicBezTo>
                    <a:pt x="60" y="12"/>
                    <a:pt x="13" y="0"/>
                    <a:pt x="1" y="24"/>
                  </a:cubicBezTo>
                  <a:cubicBezTo>
                    <a:pt x="7" y="30"/>
                    <a:pt x="13" y="33"/>
                    <a:pt x="19" y="33"/>
                  </a:cubicBezTo>
                  <a:cubicBezTo>
                    <a:pt x="25" y="33"/>
                    <a:pt x="31" y="30"/>
                    <a:pt x="37" y="24"/>
                  </a:cubicBezTo>
                  <a:cubicBezTo>
                    <a:pt x="60" y="24"/>
                    <a:pt x="72" y="12"/>
                    <a:pt x="7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1"/>
            <p:cNvSpPr/>
            <p:nvPr/>
          </p:nvSpPr>
          <p:spPr>
            <a:xfrm>
              <a:off x="5470600" y="2334050"/>
              <a:ext cx="1525" cy="1225"/>
            </a:xfrm>
            <a:custGeom>
              <a:rect b="b" l="l" r="r" t="t"/>
              <a:pathLst>
                <a:path extrusionOk="0" h="49" w="61">
                  <a:moveTo>
                    <a:pt x="1" y="0"/>
                  </a:moveTo>
                  <a:lnTo>
                    <a:pt x="1" y="0"/>
                  </a:lnTo>
                  <a:cubicBezTo>
                    <a:pt x="9" y="9"/>
                    <a:pt x="6" y="17"/>
                    <a:pt x="12" y="17"/>
                  </a:cubicBezTo>
                  <a:cubicBezTo>
                    <a:pt x="14" y="17"/>
                    <a:pt x="18" y="16"/>
                    <a:pt x="25" y="12"/>
                  </a:cubicBezTo>
                  <a:cubicBezTo>
                    <a:pt x="25" y="36"/>
                    <a:pt x="37" y="48"/>
                    <a:pt x="61" y="48"/>
                  </a:cubicBezTo>
                  <a:cubicBezTo>
                    <a:pt x="49" y="36"/>
                    <a:pt x="37"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1"/>
            <p:cNvSpPr/>
            <p:nvPr/>
          </p:nvSpPr>
          <p:spPr>
            <a:xfrm>
              <a:off x="5469125" y="2329650"/>
              <a:ext cx="925" cy="400"/>
            </a:xfrm>
            <a:custGeom>
              <a:rect b="b" l="l" r="r" t="t"/>
              <a:pathLst>
                <a:path extrusionOk="0" h="16" w="37">
                  <a:moveTo>
                    <a:pt x="18" y="1"/>
                  </a:moveTo>
                  <a:cubicBezTo>
                    <a:pt x="9" y="1"/>
                    <a:pt x="0" y="4"/>
                    <a:pt x="0" y="10"/>
                  </a:cubicBezTo>
                  <a:cubicBezTo>
                    <a:pt x="8" y="10"/>
                    <a:pt x="11" y="15"/>
                    <a:pt x="19" y="15"/>
                  </a:cubicBezTo>
                  <a:cubicBezTo>
                    <a:pt x="23" y="15"/>
                    <a:pt x="28" y="14"/>
                    <a:pt x="36" y="10"/>
                  </a:cubicBezTo>
                  <a:cubicBezTo>
                    <a:pt x="36" y="4"/>
                    <a:pt x="27" y="1"/>
                    <a:pt x="1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1"/>
            <p:cNvSpPr/>
            <p:nvPr/>
          </p:nvSpPr>
          <p:spPr>
            <a:xfrm>
              <a:off x="5435775" y="2293100"/>
              <a:ext cx="925" cy="800"/>
            </a:xfrm>
            <a:custGeom>
              <a:rect b="b" l="l" r="r" t="t"/>
              <a:pathLst>
                <a:path extrusionOk="0" h="32" w="37">
                  <a:moveTo>
                    <a:pt x="15" y="0"/>
                  </a:moveTo>
                  <a:cubicBezTo>
                    <a:pt x="6" y="0"/>
                    <a:pt x="1" y="8"/>
                    <a:pt x="1" y="31"/>
                  </a:cubicBezTo>
                  <a:cubicBezTo>
                    <a:pt x="25" y="31"/>
                    <a:pt x="13" y="7"/>
                    <a:pt x="37" y="7"/>
                  </a:cubicBezTo>
                  <a:cubicBezTo>
                    <a:pt x="28" y="3"/>
                    <a:pt x="21" y="0"/>
                    <a:pt x="1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1"/>
            <p:cNvSpPr/>
            <p:nvPr/>
          </p:nvSpPr>
          <p:spPr>
            <a:xfrm>
              <a:off x="5434300" y="2292675"/>
              <a:ext cx="325" cy="925"/>
            </a:xfrm>
            <a:custGeom>
              <a:rect b="b" l="l" r="r" t="t"/>
              <a:pathLst>
                <a:path extrusionOk="0" h="37" w="13">
                  <a:moveTo>
                    <a:pt x="0" y="0"/>
                  </a:moveTo>
                  <a:lnTo>
                    <a:pt x="12" y="36"/>
                  </a:lnTo>
                  <a:lnTo>
                    <a:pt x="12" y="24"/>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1"/>
            <p:cNvSpPr/>
            <p:nvPr/>
          </p:nvSpPr>
          <p:spPr>
            <a:xfrm>
              <a:off x="5429825" y="2291175"/>
              <a:ext cx="625" cy="325"/>
            </a:xfrm>
            <a:custGeom>
              <a:rect b="b" l="l" r="r" t="t"/>
              <a:pathLst>
                <a:path extrusionOk="0" h="13" w="25">
                  <a:moveTo>
                    <a:pt x="25" y="1"/>
                  </a:moveTo>
                  <a:lnTo>
                    <a:pt x="25" y="1"/>
                  </a:lnTo>
                  <a:cubicBezTo>
                    <a:pt x="13" y="1"/>
                    <a:pt x="1" y="13"/>
                    <a:pt x="13" y="13"/>
                  </a:cubicBezTo>
                  <a:cubicBezTo>
                    <a:pt x="13" y="13"/>
                    <a:pt x="13" y="1"/>
                    <a:pt x="2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1"/>
            <p:cNvSpPr/>
            <p:nvPr/>
          </p:nvSpPr>
          <p:spPr>
            <a:xfrm>
              <a:off x="5430425" y="2291175"/>
              <a:ext cx="625" cy="325"/>
            </a:xfrm>
            <a:custGeom>
              <a:rect b="b" l="l" r="r" t="t"/>
              <a:pathLst>
                <a:path extrusionOk="0" h="13" w="25">
                  <a:moveTo>
                    <a:pt x="1" y="1"/>
                  </a:moveTo>
                  <a:cubicBezTo>
                    <a:pt x="13" y="1"/>
                    <a:pt x="13" y="1"/>
                    <a:pt x="13" y="13"/>
                  </a:cubicBez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1"/>
            <p:cNvSpPr/>
            <p:nvPr/>
          </p:nvSpPr>
          <p:spPr>
            <a:xfrm>
              <a:off x="5428350" y="2290600"/>
              <a:ext cx="2100" cy="1800"/>
            </a:xfrm>
            <a:custGeom>
              <a:rect b="b" l="l" r="r" t="t"/>
              <a:pathLst>
                <a:path extrusionOk="0" h="72" w="84">
                  <a:moveTo>
                    <a:pt x="48" y="0"/>
                  </a:moveTo>
                  <a:lnTo>
                    <a:pt x="12" y="24"/>
                  </a:lnTo>
                  <a:lnTo>
                    <a:pt x="36" y="72"/>
                  </a:lnTo>
                  <a:cubicBezTo>
                    <a:pt x="84" y="60"/>
                    <a:pt x="0" y="36"/>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1"/>
            <p:cNvSpPr/>
            <p:nvPr/>
          </p:nvSpPr>
          <p:spPr>
            <a:xfrm>
              <a:off x="5419725" y="2290600"/>
              <a:ext cx="5375" cy="2850"/>
            </a:xfrm>
            <a:custGeom>
              <a:rect b="b" l="l" r="r" t="t"/>
              <a:pathLst>
                <a:path extrusionOk="0" h="114" w="215">
                  <a:moveTo>
                    <a:pt x="107" y="0"/>
                  </a:moveTo>
                  <a:lnTo>
                    <a:pt x="107" y="0"/>
                  </a:lnTo>
                  <a:cubicBezTo>
                    <a:pt x="0" y="12"/>
                    <a:pt x="119" y="95"/>
                    <a:pt x="0" y="107"/>
                  </a:cubicBezTo>
                  <a:cubicBezTo>
                    <a:pt x="12" y="111"/>
                    <a:pt x="22" y="113"/>
                    <a:pt x="31" y="113"/>
                  </a:cubicBezTo>
                  <a:cubicBezTo>
                    <a:pt x="87" y="113"/>
                    <a:pt x="78" y="38"/>
                    <a:pt x="129" y="38"/>
                  </a:cubicBezTo>
                  <a:cubicBezTo>
                    <a:pt x="139" y="38"/>
                    <a:pt x="151" y="41"/>
                    <a:pt x="167" y="48"/>
                  </a:cubicBezTo>
                  <a:cubicBezTo>
                    <a:pt x="135" y="16"/>
                    <a:pt x="161" y="16"/>
                    <a:pt x="186" y="16"/>
                  </a:cubicBezTo>
                  <a:lnTo>
                    <a:pt x="186" y="16"/>
                  </a:lnTo>
                  <a:cubicBezTo>
                    <a:pt x="198" y="16"/>
                    <a:pt x="210" y="16"/>
                    <a:pt x="214" y="12"/>
                  </a:cubicBezTo>
                  <a:cubicBezTo>
                    <a:pt x="209" y="8"/>
                    <a:pt x="203" y="7"/>
                    <a:pt x="197" y="7"/>
                  </a:cubicBezTo>
                  <a:cubicBezTo>
                    <a:pt x="174" y="7"/>
                    <a:pt x="148" y="24"/>
                    <a:pt x="130" y="24"/>
                  </a:cubicBezTo>
                  <a:cubicBezTo>
                    <a:pt x="119" y="24"/>
                    <a:pt x="111" y="19"/>
                    <a:pt x="10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1"/>
            <p:cNvSpPr/>
            <p:nvPr/>
          </p:nvSpPr>
          <p:spPr>
            <a:xfrm>
              <a:off x="5423875" y="2292650"/>
              <a:ext cx="1400" cy="850"/>
            </a:xfrm>
            <a:custGeom>
              <a:rect b="b" l="l" r="r" t="t"/>
              <a:pathLst>
                <a:path extrusionOk="0" h="34" w="56">
                  <a:moveTo>
                    <a:pt x="25" y="0"/>
                  </a:moveTo>
                  <a:cubicBezTo>
                    <a:pt x="15" y="0"/>
                    <a:pt x="5" y="4"/>
                    <a:pt x="1" y="13"/>
                  </a:cubicBezTo>
                  <a:cubicBezTo>
                    <a:pt x="10" y="13"/>
                    <a:pt x="25" y="33"/>
                    <a:pt x="38" y="33"/>
                  </a:cubicBezTo>
                  <a:cubicBezTo>
                    <a:pt x="42" y="33"/>
                    <a:pt x="45" y="31"/>
                    <a:pt x="48" y="25"/>
                  </a:cubicBezTo>
                  <a:cubicBezTo>
                    <a:pt x="56" y="11"/>
                    <a:pt x="40" y="0"/>
                    <a:pt x="2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1"/>
            <p:cNvSpPr/>
            <p:nvPr/>
          </p:nvSpPr>
          <p:spPr>
            <a:xfrm>
              <a:off x="5418825" y="2290300"/>
              <a:ext cx="1200" cy="600"/>
            </a:xfrm>
            <a:custGeom>
              <a:rect b="b" l="l" r="r" t="t"/>
              <a:pathLst>
                <a:path extrusionOk="0" h="24" w="48">
                  <a:moveTo>
                    <a:pt x="12" y="0"/>
                  </a:moveTo>
                  <a:lnTo>
                    <a:pt x="0" y="12"/>
                  </a:lnTo>
                  <a:lnTo>
                    <a:pt x="48" y="24"/>
                  </a:lnTo>
                  <a:lnTo>
                    <a:pt x="12"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1"/>
            <p:cNvSpPr/>
            <p:nvPr/>
          </p:nvSpPr>
          <p:spPr>
            <a:xfrm>
              <a:off x="5416550" y="2289700"/>
              <a:ext cx="1100" cy="625"/>
            </a:xfrm>
            <a:custGeom>
              <a:rect b="b" l="l" r="r" t="t"/>
              <a:pathLst>
                <a:path extrusionOk="0" h="25" w="44">
                  <a:moveTo>
                    <a:pt x="44" y="0"/>
                  </a:moveTo>
                  <a:lnTo>
                    <a:pt x="39" y="5"/>
                  </a:lnTo>
                  <a:lnTo>
                    <a:pt x="39" y="5"/>
                  </a:lnTo>
                  <a:cubicBezTo>
                    <a:pt x="42" y="4"/>
                    <a:pt x="44" y="3"/>
                    <a:pt x="44" y="0"/>
                  </a:cubicBezTo>
                  <a:close/>
                  <a:moveTo>
                    <a:pt x="39" y="5"/>
                  </a:moveTo>
                  <a:lnTo>
                    <a:pt x="39" y="5"/>
                  </a:lnTo>
                  <a:cubicBezTo>
                    <a:pt x="27" y="9"/>
                    <a:pt x="1" y="5"/>
                    <a:pt x="20" y="24"/>
                  </a:cubicBezTo>
                  <a:lnTo>
                    <a:pt x="39" y="5"/>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1"/>
            <p:cNvSpPr/>
            <p:nvPr/>
          </p:nvSpPr>
          <p:spPr>
            <a:xfrm>
              <a:off x="5411575" y="2289075"/>
              <a:ext cx="1325" cy="1275"/>
            </a:xfrm>
            <a:custGeom>
              <a:rect b="b" l="l" r="r" t="t"/>
              <a:pathLst>
                <a:path extrusionOk="0" h="51" w="53">
                  <a:moveTo>
                    <a:pt x="44" y="0"/>
                  </a:moveTo>
                  <a:cubicBezTo>
                    <a:pt x="16" y="0"/>
                    <a:pt x="0" y="51"/>
                    <a:pt x="40" y="51"/>
                  </a:cubicBezTo>
                  <a:cubicBezTo>
                    <a:pt x="43" y="51"/>
                    <a:pt x="48" y="50"/>
                    <a:pt x="52" y="49"/>
                  </a:cubicBezTo>
                  <a:lnTo>
                    <a:pt x="40" y="49"/>
                  </a:lnTo>
                  <a:cubicBezTo>
                    <a:pt x="40" y="37"/>
                    <a:pt x="5" y="2"/>
                    <a:pt x="52" y="2"/>
                  </a:cubicBezTo>
                  <a:cubicBezTo>
                    <a:pt x="49" y="1"/>
                    <a:pt x="47" y="0"/>
                    <a:pt x="4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1"/>
            <p:cNvSpPr/>
            <p:nvPr/>
          </p:nvSpPr>
          <p:spPr>
            <a:xfrm>
              <a:off x="5402750" y="2291475"/>
              <a:ext cx="1500" cy="625"/>
            </a:xfrm>
            <a:custGeom>
              <a:rect b="b" l="l" r="r" t="t"/>
              <a:pathLst>
                <a:path extrusionOk="0" h="25" w="60">
                  <a:moveTo>
                    <a:pt x="48" y="1"/>
                  </a:moveTo>
                  <a:lnTo>
                    <a:pt x="0" y="13"/>
                  </a:lnTo>
                  <a:lnTo>
                    <a:pt x="12" y="25"/>
                  </a:lnTo>
                  <a:cubicBezTo>
                    <a:pt x="36" y="25"/>
                    <a:pt x="60" y="13"/>
                    <a:pt x="4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1"/>
            <p:cNvSpPr/>
            <p:nvPr/>
          </p:nvSpPr>
          <p:spPr>
            <a:xfrm>
              <a:off x="5403350" y="2296550"/>
              <a:ext cx="2100" cy="550"/>
            </a:xfrm>
            <a:custGeom>
              <a:rect b="b" l="l" r="r" t="t"/>
              <a:pathLst>
                <a:path extrusionOk="0" h="22" w="84">
                  <a:moveTo>
                    <a:pt x="0" y="0"/>
                  </a:moveTo>
                  <a:cubicBezTo>
                    <a:pt x="8" y="17"/>
                    <a:pt x="17" y="22"/>
                    <a:pt x="26" y="22"/>
                  </a:cubicBezTo>
                  <a:cubicBezTo>
                    <a:pt x="37" y="22"/>
                    <a:pt x="50" y="13"/>
                    <a:pt x="65" y="11"/>
                  </a:cubicBezTo>
                  <a:lnTo>
                    <a:pt x="65" y="11"/>
                  </a:lnTo>
                  <a:cubicBezTo>
                    <a:pt x="70" y="12"/>
                    <a:pt x="76" y="12"/>
                    <a:pt x="84" y="12"/>
                  </a:cubicBezTo>
                  <a:cubicBezTo>
                    <a:pt x="79" y="11"/>
                    <a:pt x="75" y="10"/>
                    <a:pt x="71" y="10"/>
                  </a:cubicBezTo>
                  <a:cubicBezTo>
                    <a:pt x="69" y="10"/>
                    <a:pt x="67" y="10"/>
                    <a:pt x="65" y="11"/>
                  </a:cubicBezTo>
                  <a:lnTo>
                    <a:pt x="65" y="11"/>
                  </a:lnTo>
                  <a:cubicBezTo>
                    <a:pt x="46" y="8"/>
                    <a:pt x="37"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1"/>
            <p:cNvSpPr/>
            <p:nvPr/>
          </p:nvSpPr>
          <p:spPr>
            <a:xfrm>
              <a:off x="5401550" y="2289975"/>
              <a:ext cx="1225" cy="650"/>
            </a:xfrm>
            <a:custGeom>
              <a:rect b="b" l="l" r="r" t="t"/>
              <a:pathLst>
                <a:path extrusionOk="0" h="26" w="49">
                  <a:moveTo>
                    <a:pt x="28" y="0"/>
                  </a:moveTo>
                  <a:cubicBezTo>
                    <a:pt x="14" y="0"/>
                    <a:pt x="1" y="10"/>
                    <a:pt x="1" y="25"/>
                  </a:cubicBezTo>
                  <a:cubicBezTo>
                    <a:pt x="7" y="13"/>
                    <a:pt x="16" y="10"/>
                    <a:pt x="25" y="10"/>
                  </a:cubicBezTo>
                  <a:cubicBezTo>
                    <a:pt x="33" y="10"/>
                    <a:pt x="42" y="13"/>
                    <a:pt x="48" y="13"/>
                  </a:cubicBezTo>
                  <a:cubicBezTo>
                    <a:pt x="44" y="4"/>
                    <a:pt x="36" y="0"/>
                    <a:pt x="2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1"/>
            <p:cNvSpPr/>
            <p:nvPr/>
          </p:nvSpPr>
          <p:spPr>
            <a:xfrm>
              <a:off x="5396500" y="2289675"/>
              <a:ext cx="4475" cy="3325"/>
            </a:xfrm>
            <a:custGeom>
              <a:rect b="b" l="l" r="r" t="t"/>
              <a:pathLst>
                <a:path extrusionOk="0" h="133" w="179">
                  <a:moveTo>
                    <a:pt x="169" y="0"/>
                  </a:moveTo>
                  <a:cubicBezTo>
                    <a:pt x="135" y="0"/>
                    <a:pt x="140" y="55"/>
                    <a:pt x="112" y="60"/>
                  </a:cubicBezTo>
                  <a:lnTo>
                    <a:pt x="112" y="60"/>
                  </a:lnTo>
                  <a:cubicBezTo>
                    <a:pt x="110" y="60"/>
                    <a:pt x="108" y="59"/>
                    <a:pt x="106" y="59"/>
                  </a:cubicBezTo>
                  <a:lnTo>
                    <a:pt x="106" y="59"/>
                  </a:lnTo>
                  <a:cubicBezTo>
                    <a:pt x="107" y="59"/>
                    <a:pt x="107" y="60"/>
                    <a:pt x="107" y="61"/>
                  </a:cubicBezTo>
                  <a:cubicBezTo>
                    <a:pt x="109" y="61"/>
                    <a:pt x="111" y="61"/>
                    <a:pt x="112" y="60"/>
                  </a:cubicBezTo>
                  <a:lnTo>
                    <a:pt x="112" y="60"/>
                  </a:lnTo>
                  <a:cubicBezTo>
                    <a:pt x="118" y="64"/>
                    <a:pt x="125" y="71"/>
                    <a:pt x="131" y="85"/>
                  </a:cubicBezTo>
                  <a:lnTo>
                    <a:pt x="179" y="1"/>
                  </a:lnTo>
                  <a:cubicBezTo>
                    <a:pt x="175" y="0"/>
                    <a:pt x="172" y="0"/>
                    <a:pt x="169" y="0"/>
                  </a:cubicBezTo>
                  <a:close/>
                  <a:moveTo>
                    <a:pt x="57" y="6"/>
                  </a:moveTo>
                  <a:cubicBezTo>
                    <a:pt x="35" y="6"/>
                    <a:pt x="15" y="14"/>
                    <a:pt x="0" y="37"/>
                  </a:cubicBezTo>
                  <a:cubicBezTo>
                    <a:pt x="12" y="49"/>
                    <a:pt x="24" y="109"/>
                    <a:pt x="12" y="132"/>
                  </a:cubicBezTo>
                  <a:cubicBezTo>
                    <a:pt x="56" y="115"/>
                    <a:pt x="81" y="59"/>
                    <a:pt x="105" y="59"/>
                  </a:cubicBezTo>
                  <a:cubicBezTo>
                    <a:pt x="105" y="59"/>
                    <a:pt x="106" y="59"/>
                    <a:pt x="106" y="59"/>
                  </a:cubicBezTo>
                  <a:lnTo>
                    <a:pt x="106" y="59"/>
                  </a:lnTo>
                  <a:cubicBezTo>
                    <a:pt x="96" y="36"/>
                    <a:pt x="107" y="25"/>
                    <a:pt x="96" y="13"/>
                  </a:cubicBezTo>
                  <a:cubicBezTo>
                    <a:pt x="82" y="9"/>
                    <a:pt x="69" y="6"/>
                    <a:pt x="57" y="6"/>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1"/>
            <p:cNvSpPr/>
            <p:nvPr/>
          </p:nvSpPr>
          <p:spPr>
            <a:xfrm>
              <a:off x="5400950" y="2294150"/>
              <a:ext cx="1525" cy="1525"/>
            </a:xfrm>
            <a:custGeom>
              <a:rect b="b" l="l" r="r" t="t"/>
              <a:pathLst>
                <a:path extrusionOk="0" h="61" w="61">
                  <a:moveTo>
                    <a:pt x="25" y="1"/>
                  </a:moveTo>
                  <a:cubicBezTo>
                    <a:pt x="37" y="25"/>
                    <a:pt x="13" y="25"/>
                    <a:pt x="1" y="37"/>
                  </a:cubicBezTo>
                  <a:cubicBezTo>
                    <a:pt x="4" y="54"/>
                    <a:pt x="10" y="60"/>
                    <a:pt x="16" y="60"/>
                  </a:cubicBezTo>
                  <a:cubicBezTo>
                    <a:pt x="32" y="60"/>
                    <a:pt x="52" y="25"/>
                    <a:pt x="60" y="25"/>
                  </a:cubicBezTo>
                  <a:lnTo>
                    <a:pt x="25"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1"/>
            <p:cNvSpPr/>
            <p:nvPr/>
          </p:nvSpPr>
          <p:spPr>
            <a:xfrm>
              <a:off x="5389350" y="2292675"/>
              <a:ext cx="1525" cy="625"/>
            </a:xfrm>
            <a:custGeom>
              <a:rect b="b" l="l" r="r" t="t"/>
              <a:pathLst>
                <a:path extrusionOk="0" h="25" w="61">
                  <a:moveTo>
                    <a:pt x="60" y="0"/>
                  </a:moveTo>
                  <a:lnTo>
                    <a:pt x="1" y="24"/>
                  </a:lnTo>
                  <a:lnTo>
                    <a:pt x="24" y="24"/>
                  </a:lnTo>
                  <a:lnTo>
                    <a:pt x="6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1"/>
            <p:cNvSpPr/>
            <p:nvPr/>
          </p:nvSpPr>
          <p:spPr>
            <a:xfrm>
              <a:off x="5388450" y="2292075"/>
              <a:ext cx="1225" cy="925"/>
            </a:xfrm>
            <a:custGeom>
              <a:rect b="b" l="l" r="r" t="t"/>
              <a:pathLst>
                <a:path extrusionOk="0" h="37" w="49">
                  <a:moveTo>
                    <a:pt x="48" y="1"/>
                  </a:moveTo>
                  <a:cubicBezTo>
                    <a:pt x="37" y="13"/>
                    <a:pt x="13" y="24"/>
                    <a:pt x="1" y="36"/>
                  </a:cubicBezTo>
                  <a:cubicBezTo>
                    <a:pt x="25" y="24"/>
                    <a:pt x="37" y="24"/>
                    <a:pt x="48" y="13"/>
                  </a:cubicBezTo>
                  <a:lnTo>
                    <a:pt x="48"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1"/>
            <p:cNvSpPr/>
            <p:nvPr/>
          </p:nvSpPr>
          <p:spPr>
            <a:xfrm>
              <a:off x="5387875" y="2291775"/>
              <a:ext cx="1200" cy="325"/>
            </a:xfrm>
            <a:custGeom>
              <a:rect b="b" l="l" r="r" t="t"/>
              <a:pathLst>
                <a:path extrusionOk="0" h="13" w="48">
                  <a:moveTo>
                    <a:pt x="48" y="1"/>
                  </a:moveTo>
                  <a:lnTo>
                    <a:pt x="0" y="13"/>
                  </a:lnTo>
                  <a:lnTo>
                    <a:pt x="12" y="13"/>
                  </a:lnTo>
                  <a:lnTo>
                    <a:pt x="48"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1"/>
            <p:cNvSpPr/>
            <p:nvPr/>
          </p:nvSpPr>
          <p:spPr>
            <a:xfrm>
              <a:off x="5384300" y="2292375"/>
              <a:ext cx="1625" cy="625"/>
            </a:xfrm>
            <a:custGeom>
              <a:rect b="b" l="l" r="r" t="t"/>
              <a:pathLst>
                <a:path extrusionOk="0" h="25" w="65">
                  <a:moveTo>
                    <a:pt x="0" y="1"/>
                  </a:moveTo>
                  <a:lnTo>
                    <a:pt x="12" y="24"/>
                  </a:lnTo>
                  <a:cubicBezTo>
                    <a:pt x="17" y="22"/>
                    <a:pt x="23" y="21"/>
                    <a:pt x="29" y="21"/>
                  </a:cubicBezTo>
                  <a:cubicBezTo>
                    <a:pt x="40" y="21"/>
                    <a:pt x="50" y="24"/>
                    <a:pt x="56" y="24"/>
                  </a:cubicBezTo>
                  <a:cubicBezTo>
                    <a:pt x="62" y="24"/>
                    <a:pt x="64" y="21"/>
                    <a:pt x="60" y="12"/>
                  </a:cubicBezTo>
                  <a:lnTo>
                    <a:pt x="60" y="12"/>
                  </a:lnTo>
                  <a:cubicBezTo>
                    <a:pt x="55" y="17"/>
                    <a:pt x="46" y="20"/>
                    <a:pt x="36" y="20"/>
                  </a:cubicBezTo>
                  <a:cubicBezTo>
                    <a:pt x="22" y="20"/>
                    <a:pt x="7" y="14"/>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1"/>
            <p:cNvSpPr/>
            <p:nvPr/>
          </p:nvSpPr>
          <p:spPr>
            <a:xfrm>
              <a:off x="5376250" y="2309350"/>
              <a:ext cx="625" cy="900"/>
            </a:xfrm>
            <a:custGeom>
              <a:rect b="b" l="l" r="r" t="t"/>
              <a:pathLst>
                <a:path extrusionOk="0" h="36" w="25">
                  <a:moveTo>
                    <a:pt x="1" y="0"/>
                  </a:moveTo>
                  <a:lnTo>
                    <a:pt x="1" y="36"/>
                  </a:lnTo>
                  <a:lnTo>
                    <a:pt x="13" y="36"/>
                  </a:lnTo>
                  <a:cubicBezTo>
                    <a:pt x="25" y="24"/>
                    <a:pt x="13"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1"/>
            <p:cNvSpPr/>
            <p:nvPr/>
          </p:nvSpPr>
          <p:spPr>
            <a:xfrm>
              <a:off x="5373575" y="2308975"/>
              <a:ext cx="2400" cy="1575"/>
            </a:xfrm>
            <a:custGeom>
              <a:rect b="b" l="l" r="r" t="t"/>
              <a:pathLst>
                <a:path extrusionOk="0" h="63" w="96">
                  <a:moveTo>
                    <a:pt x="86" y="1"/>
                  </a:moveTo>
                  <a:cubicBezTo>
                    <a:pt x="68" y="1"/>
                    <a:pt x="55" y="27"/>
                    <a:pt x="24" y="27"/>
                  </a:cubicBezTo>
                  <a:lnTo>
                    <a:pt x="36" y="3"/>
                  </a:lnTo>
                  <a:lnTo>
                    <a:pt x="1" y="63"/>
                  </a:lnTo>
                  <a:cubicBezTo>
                    <a:pt x="60" y="63"/>
                    <a:pt x="48" y="15"/>
                    <a:pt x="96" y="3"/>
                  </a:cubicBezTo>
                  <a:cubicBezTo>
                    <a:pt x="92" y="2"/>
                    <a:pt x="89" y="1"/>
                    <a:pt x="8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1"/>
            <p:cNvSpPr/>
            <p:nvPr/>
          </p:nvSpPr>
          <p:spPr>
            <a:xfrm>
              <a:off x="5349075" y="2315000"/>
              <a:ext cx="3100" cy="3175"/>
            </a:xfrm>
            <a:custGeom>
              <a:rect b="b" l="l" r="r" t="t"/>
              <a:pathLst>
                <a:path extrusionOk="0" h="127" w="124">
                  <a:moveTo>
                    <a:pt x="123" y="0"/>
                  </a:moveTo>
                  <a:lnTo>
                    <a:pt x="123" y="0"/>
                  </a:lnTo>
                  <a:cubicBezTo>
                    <a:pt x="88" y="36"/>
                    <a:pt x="52" y="48"/>
                    <a:pt x="4" y="84"/>
                  </a:cubicBezTo>
                  <a:cubicBezTo>
                    <a:pt x="14" y="93"/>
                    <a:pt x="0" y="126"/>
                    <a:pt x="1" y="126"/>
                  </a:cubicBezTo>
                  <a:cubicBezTo>
                    <a:pt x="1" y="126"/>
                    <a:pt x="2" y="124"/>
                    <a:pt x="4" y="119"/>
                  </a:cubicBezTo>
                  <a:lnTo>
                    <a:pt x="52" y="84"/>
                  </a:lnTo>
                  <a:lnTo>
                    <a:pt x="52" y="108"/>
                  </a:lnTo>
                  <a:cubicBezTo>
                    <a:pt x="111" y="108"/>
                    <a:pt x="64" y="60"/>
                    <a:pt x="111" y="60"/>
                  </a:cubicBezTo>
                  <a:cubicBezTo>
                    <a:pt x="111" y="24"/>
                    <a:pt x="99" y="36"/>
                    <a:pt x="12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1"/>
            <p:cNvSpPr/>
            <p:nvPr/>
          </p:nvSpPr>
          <p:spPr>
            <a:xfrm>
              <a:off x="5292625" y="2341775"/>
              <a:ext cx="1200" cy="625"/>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1"/>
            <p:cNvSpPr/>
            <p:nvPr/>
          </p:nvSpPr>
          <p:spPr>
            <a:xfrm>
              <a:off x="5387275" y="2308750"/>
              <a:ext cx="2400" cy="5975"/>
            </a:xfrm>
            <a:custGeom>
              <a:rect b="b" l="l" r="r" t="t"/>
              <a:pathLst>
                <a:path extrusionOk="0" h="239" w="96">
                  <a:moveTo>
                    <a:pt x="72" y="0"/>
                  </a:moveTo>
                  <a:lnTo>
                    <a:pt x="72" y="0"/>
                  </a:lnTo>
                  <a:cubicBezTo>
                    <a:pt x="12" y="72"/>
                    <a:pt x="0" y="203"/>
                    <a:pt x="48" y="239"/>
                  </a:cubicBezTo>
                  <a:cubicBezTo>
                    <a:pt x="36" y="143"/>
                    <a:pt x="95" y="72"/>
                    <a:pt x="7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1"/>
            <p:cNvSpPr/>
            <p:nvPr/>
          </p:nvSpPr>
          <p:spPr>
            <a:xfrm>
              <a:off x="5389350" y="2311425"/>
              <a:ext cx="625" cy="2100"/>
            </a:xfrm>
            <a:custGeom>
              <a:rect b="b" l="l" r="r" t="t"/>
              <a:pathLst>
                <a:path extrusionOk="0" h="84" w="25">
                  <a:moveTo>
                    <a:pt x="1" y="1"/>
                  </a:moveTo>
                  <a:lnTo>
                    <a:pt x="24" y="84"/>
                  </a:lnTo>
                  <a:lnTo>
                    <a:pt x="24" y="24"/>
                  </a:lnTo>
                  <a:lnTo>
                    <a:pt x="1"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1"/>
            <p:cNvSpPr/>
            <p:nvPr/>
          </p:nvSpPr>
          <p:spPr>
            <a:xfrm>
              <a:off x="5390550" y="2310825"/>
              <a:ext cx="325" cy="3000"/>
            </a:xfrm>
            <a:custGeom>
              <a:rect b="b" l="l" r="r" t="t"/>
              <a:pathLst>
                <a:path extrusionOk="0" h="120" w="13">
                  <a:moveTo>
                    <a:pt x="12" y="1"/>
                  </a:moveTo>
                  <a:lnTo>
                    <a:pt x="0" y="13"/>
                  </a:lnTo>
                  <a:lnTo>
                    <a:pt x="0" y="120"/>
                  </a:lnTo>
                  <a:lnTo>
                    <a:pt x="1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1"/>
            <p:cNvSpPr/>
            <p:nvPr/>
          </p:nvSpPr>
          <p:spPr>
            <a:xfrm>
              <a:off x="5385400" y="2315300"/>
              <a:ext cx="3675" cy="5975"/>
            </a:xfrm>
            <a:custGeom>
              <a:rect b="b" l="l" r="r" t="t"/>
              <a:pathLst>
                <a:path extrusionOk="0" h="239" w="147">
                  <a:moveTo>
                    <a:pt x="99" y="0"/>
                  </a:moveTo>
                  <a:cubicBezTo>
                    <a:pt x="65" y="0"/>
                    <a:pt x="63" y="169"/>
                    <a:pt x="24" y="169"/>
                  </a:cubicBezTo>
                  <a:cubicBezTo>
                    <a:pt x="21" y="169"/>
                    <a:pt x="18" y="168"/>
                    <a:pt x="16" y="167"/>
                  </a:cubicBezTo>
                  <a:cubicBezTo>
                    <a:pt x="1" y="212"/>
                    <a:pt x="3" y="221"/>
                    <a:pt x="11" y="221"/>
                  </a:cubicBezTo>
                  <a:cubicBezTo>
                    <a:pt x="16" y="221"/>
                    <a:pt x="25" y="217"/>
                    <a:pt x="33" y="217"/>
                  </a:cubicBezTo>
                  <a:cubicBezTo>
                    <a:pt x="41" y="217"/>
                    <a:pt x="48" y="221"/>
                    <a:pt x="51" y="238"/>
                  </a:cubicBezTo>
                  <a:cubicBezTo>
                    <a:pt x="51" y="203"/>
                    <a:pt x="51" y="179"/>
                    <a:pt x="51" y="155"/>
                  </a:cubicBezTo>
                  <a:cubicBezTo>
                    <a:pt x="65" y="139"/>
                    <a:pt x="74" y="133"/>
                    <a:pt x="82" y="133"/>
                  </a:cubicBezTo>
                  <a:cubicBezTo>
                    <a:pt x="102" y="133"/>
                    <a:pt x="104" y="178"/>
                    <a:pt x="114" y="178"/>
                  </a:cubicBezTo>
                  <a:cubicBezTo>
                    <a:pt x="116" y="178"/>
                    <a:pt x="119" y="175"/>
                    <a:pt x="123" y="167"/>
                  </a:cubicBezTo>
                  <a:cubicBezTo>
                    <a:pt x="147" y="72"/>
                    <a:pt x="63" y="119"/>
                    <a:pt x="99"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1"/>
            <p:cNvSpPr/>
            <p:nvPr/>
          </p:nvSpPr>
          <p:spPr>
            <a:xfrm>
              <a:off x="5457825" y="2392250"/>
              <a:ext cx="300" cy="175"/>
            </a:xfrm>
            <a:custGeom>
              <a:rect b="b" l="l" r="r" t="t"/>
              <a:pathLst>
                <a:path extrusionOk="0" h="7" w="12">
                  <a:moveTo>
                    <a:pt x="3" y="1"/>
                  </a:moveTo>
                  <a:cubicBezTo>
                    <a:pt x="1" y="1"/>
                    <a:pt x="0" y="2"/>
                    <a:pt x="0" y="6"/>
                  </a:cubicBezTo>
                  <a:lnTo>
                    <a:pt x="12" y="6"/>
                  </a:lnTo>
                  <a:cubicBezTo>
                    <a:pt x="12" y="6"/>
                    <a:pt x="7" y="1"/>
                    <a:pt x="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1"/>
            <p:cNvSpPr/>
            <p:nvPr/>
          </p:nvSpPr>
          <p:spPr>
            <a:xfrm>
              <a:off x="5485500" y="2383150"/>
              <a:ext cx="1200" cy="625"/>
            </a:xfrm>
            <a:custGeom>
              <a:rect b="b" l="l" r="r" t="t"/>
              <a:pathLst>
                <a:path extrusionOk="0" h="25" w="48">
                  <a:moveTo>
                    <a:pt x="24" y="1"/>
                  </a:moveTo>
                  <a:lnTo>
                    <a:pt x="0" y="25"/>
                  </a:lnTo>
                  <a:cubicBezTo>
                    <a:pt x="24" y="25"/>
                    <a:pt x="36" y="13"/>
                    <a:pt x="48" y="13"/>
                  </a:cubicBezTo>
                  <a:cubicBezTo>
                    <a:pt x="48" y="13"/>
                    <a:pt x="36" y="1"/>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1"/>
            <p:cNvSpPr/>
            <p:nvPr/>
          </p:nvSpPr>
          <p:spPr>
            <a:xfrm>
              <a:off x="5437575" y="2392100"/>
              <a:ext cx="1200" cy="600"/>
            </a:xfrm>
            <a:custGeom>
              <a:rect b="b" l="l" r="r" t="t"/>
              <a:pathLst>
                <a:path extrusionOk="0" h="24" w="48">
                  <a:moveTo>
                    <a:pt x="0" y="0"/>
                  </a:moveTo>
                  <a:cubicBezTo>
                    <a:pt x="12" y="12"/>
                    <a:pt x="24" y="24"/>
                    <a:pt x="48" y="24"/>
                  </a:cubicBezTo>
                  <a:cubicBezTo>
                    <a:pt x="36" y="12"/>
                    <a:pt x="12"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1"/>
            <p:cNvSpPr/>
            <p:nvPr/>
          </p:nvSpPr>
          <p:spPr>
            <a:xfrm>
              <a:off x="5481625" y="2262600"/>
              <a:ext cx="625" cy="325"/>
            </a:xfrm>
            <a:custGeom>
              <a:rect b="b" l="l" r="r" t="t"/>
              <a:pathLst>
                <a:path extrusionOk="0" h="13" w="25">
                  <a:moveTo>
                    <a:pt x="1" y="1"/>
                  </a:moveTo>
                  <a:lnTo>
                    <a:pt x="12" y="13"/>
                  </a:lnTo>
                  <a:cubicBezTo>
                    <a:pt x="12" y="1"/>
                    <a:pt x="24" y="1"/>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1"/>
            <p:cNvSpPr/>
            <p:nvPr/>
          </p:nvSpPr>
          <p:spPr>
            <a:xfrm>
              <a:off x="5506625" y="2358450"/>
              <a:ext cx="325" cy="1225"/>
            </a:xfrm>
            <a:custGeom>
              <a:rect b="b" l="l" r="r" t="t"/>
              <a:pathLst>
                <a:path extrusionOk="0" h="49" w="13">
                  <a:moveTo>
                    <a:pt x="13" y="1"/>
                  </a:moveTo>
                  <a:lnTo>
                    <a:pt x="13" y="1"/>
                  </a:lnTo>
                  <a:cubicBezTo>
                    <a:pt x="1" y="25"/>
                    <a:pt x="1" y="36"/>
                    <a:pt x="1" y="48"/>
                  </a:cubicBezTo>
                  <a:cubicBezTo>
                    <a:pt x="1" y="36"/>
                    <a:pt x="13" y="13"/>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1"/>
            <p:cNvSpPr/>
            <p:nvPr/>
          </p:nvSpPr>
          <p:spPr>
            <a:xfrm>
              <a:off x="5388150" y="2351900"/>
              <a:ext cx="625" cy="1225"/>
            </a:xfrm>
            <a:custGeom>
              <a:rect b="b" l="l" r="r" t="t"/>
              <a:pathLst>
                <a:path extrusionOk="0" h="49" w="25">
                  <a:moveTo>
                    <a:pt x="1" y="1"/>
                  </a:moveTo>
                  <a:cubicBezTo>
                    <a:pt x="1" y="25"/>
                    <a:pt x="13" y="37"/>
                    <a:pt x="25" y="48"/>
                  </a:cubicBezTo>
                  <a:cubicBezTo>
                    <a:pt x="25" y="37"/>
                    <a:pt x="25" y="25"/>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1"/>
            <p:cNvSpPr/>
            <p:nvPr/>
          </p:nvSpPr>
          <p:spPr>
            <a:xfrm>
              <a:off x="5392625" y="2362925"/>
              <a:ext cx="325" cy="25"/>
            </a:xfrm>
            <a:custGeom>
              <a:rect b="b" l="l" r="r" t="t"/>
              <a:pathLst>
                <a:path extrusionOk="0" h="1" w="13">
                  <a:moveTo>
                    <a:pt x="12" y="0"/>
                  </a:moveTo>
                  <a:lnTo>
                    <a:pt x="1" y="0"/>
                  </a:lnTo>
                  <a:cubicBezTo>
                    <a:pt x="1" y="0"/>
                    <a:pt x="1"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1"/>
            <p:cNvSpPr/>
            <p:nvPr/>
          </p:nvSpPr>
          <p:spPr>
            <a:xfrm>
              <a:off x="5396500" y="2369775"/>
              <a:ext cx="25" cy="25"/>
            </a:xfrm>
            <a:custGeom>
              <a:rect b="b" l="l" r="r" t="t"/>
              <a:pathLst>
                <a:path extrusionOk="0" h="1" w="1">
                  <a:moveTo>
                    <a:pt x="0" y="0"/>
                  </a:moveTo>
                  <a:lnTo>
                    <a:pt x="0" y="0"/>
                  </a:lnTo>
                  <a:cubicBezTo>
                    <a:pt x="0" y="0"/>
                    <a:pt x="0"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1"/>
            <p:cNvSpPr/>
            <p:nvPr/>
          </p:nvSpPr>
          <p:spPr>
            <a:xfrm>
              <a:off x="5386975" y="2353100"/>
              <a:ext cx="4175" cy="4775"/>
            </a:xfrm>
            <a:custGeom>
              <a:rect b="b" l="l" r="r" t="t"/>
              <a:pathLst>
                <a:path extrusionOk="0" h="191" w="167">
                  <a:moveTo>
                    <a:pt x="72" y="0"/>
                  </a:moveTo>
                  <a:lnTo>
                    <a:pt x="72" y="0"/>
                  </a:lnTo>
                  <a:cubicBezTo>
                    <a:pt x="60" y="48"/>
                    <a:pt x="0" y="84"/>
                    <a:pt x="96" y="108"/>
                  </a:cubicBezTo>
                  <a:lnTo>
                    <a:pt x="96" y="96"/>
                  </a:lnTo>
                  <a:cubicBezTo>
                    <a:pt x="96" y="131"/>
                    <a:pt x="131" y="167"/>
                    <a:pt x="155" y="191"/>
                  </a:cubicBezTo>
                  <a:cubicBezTo>
                    <a:pt x="155" y="191"/>
                    <a:pt x="155" y="179"/>
                    <a:pt x="167" y="179"/>
                  </a:cubicBezTo>
                  <a:cubicBezTo>
                    <a:pt x="155" y="155"/>
                    <a:pt x="143" y="131"/>
                    <a:pt x="143" y="96"/>
                  </a:cubicBezTo>
                  <a:cubicBezTo>
                    <a:pt x="143" y="60"/>
                    <a:pt x="96" y="36"/>
                    <a:pt x="7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1"/>
            <p:cNvSpPr/>
            <p:nvPr/>
          </p:nvSpPr>
          <p:spPr>
            <a:xfrm>
              <a:off x="5457225" y="2392550"/>
              <a:ext cx="600" cy="150"/>
            </a:xfrm>
            <a:custGeom>
              <a:rect b="b" l="l" r="r" t="t"/>
              <a:pathLst>
                <a:path extrusionOk="0" h="6" w="24">
                  <a:moveTo>
                    <a:pt x="11" y="1"/>
                  </a:moveTo>
                  <a:cubicBezTo>
                    <a:pt x="3" y="1"/>
                    <a:pt x="0" y="6"/>
                    <a:pt x="24" y="6"/>
                  </a:cubicBezTo>
                  <a:cubicBezTo>
                    <a:pt x="20" y="2"/>
                    <a:pt x="15" y="1"/>
                    <a:pt x="1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1"/>
            <p:cNvSpPr/>
            <p:nvPr/>
          </p:nvSpPr>
          <p:spPr>
            <a:xfrm>
              <a:off x="5416150" y="2380475"/>
              <a:ext cx="325" cy="25"/>
            </a:xfrm>
            <a:custGeom>
              <a:rect b="b" l="l" r="r" t="t"/>
              <a:pathLst>
                <a:path extrusionOk="0" h="1" w="13">
                  <a:moveTo>
                    <a:pt x="0" y="1"/>
                  </a:moveTo>
                  <a:lnTo>
                    <a:pt x="0" y="1"/>
                  </a:lnTo>
                  <a:cubicBezTo>
                    <a:pt x="12" y="1"/>
                    <a:pt x="0" y="1"/>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1"/>
            <p:cNvSpPr/>
            <p:nvPr/>
          </p:nvSpPr>
          <p:spPr>
            <a:xfrm>
              <a:off x="5449175" y="2393875"/>
              <a:ext cx="925" cy="25"/>
            </a:xfrm>
            <a:custGeom>
              <a:rect b="b" l="l" r="r" t="t"/>
              <a:pathLst>
                <a:path extrusionOk="0" h="1" w="37">
                  <a:moveTo>
                    <a:pt x="36" y="1"/>
                  </a:moveTo>
                  <a:lnTo>
                    <a:pt x="1" y="1"/>
                  </a:lnTo>
                  <a:cubicBezTo>
                    <a:pt x="13" y="1"/>
                    <a:pt x="25" y="1"/>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1"/>
            <p:cNvSpPr/>
            <p:nvPr/>
          </p:nvSpPr>
          <p:spPr>
            <a:xfrm>
              <a:off x="5331300" y="2278500"/>
              <a:ext cx="2825" cy="2000"/>
            </a:xfrm>
            <a:custGeom>
              <a:rect b="b" l="l" r="r" t="t"/>
              <a:pathLst>
                <a:path extrusionOk="0" h="80" w="113">
                  <a:moveTo>
                    <a:pt x="106" y="0"/>
                  </a:moveTo>
                  <a:cubicBezTo>
                    <a:pt x="93" y="0"/>
                    <a:pt x="52" y="40"/>
                    <a:pt x="41" y="40"/>
                  </a:cubicBezTo>
                  <a:cubicBezTo>
                    <a:pt x="36" y="40"/>
                    <a:pt x="37" y="32"/>
                    <a:pt x="48" y="8"/>
                  </a:cubicBezTo>
                  <a:lnTo>
                    <a:pt x="48" y="8"/>
                  </a:lnTo>
                  <a:cubicBezTo>
                    <a:pt x="25" y="32"/>
                    <a:pt x="13" y="55"/>
                    <a:pt x="1" y="67"/>
                  </a:cubicBezTo>
                  <a:lnTo>
                    <a:pt x="60" y="79"/>
                  </a:lnTo>
                  <a:cubicBezTo>
                    <a:pt x="72" y="64"/>
                    <a:pt x="72" y="60"/>
                    <a:pt x="68" y="60"/>
                  </a:cubicBezTo>
                  <a:cubicBezTo>
                    <a:pt x="63" y="60"/>
                    <a:pt x="49" y="68"/>
                    <a:pt x="41" y="68"/>
                  </a:cubicBezTo>
                  <a:cubicBezTo>
                    <a:pt x="36" y="68"/>
                    <a:pt x="33" y="65"/>
                    <a:pt x="37" y="55"/>
                  </a:cubicBezTo>
                  <a:cubicBezTo>
                    <a:pt x="60" y="32"/>
                    <a:pt x="84" y="44"/>
                    <a:pt x="108" y="20"/>
                  </a:cubicBezTo>
                  <a:cubicBezTo>
                    <a:pt x="113" y="5"/>
                    <a:pt x="111" y="0"/>
                    <a:pt x="10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1"/>
            <p:cNvSpPr/>
            <p:nvPr/>
          </p:nvSpPr>
          <p:spPr>
            <a:xfrm>
              <a:off x="5471500" y="2255175"/>
              <a:ext cx="3300" cy="2700"/>
            </a:xfrm>
            <a:custGeom>
              <a:rect b="b" l="l" r="r" t="t"/>
              <a:pathLst>
                <a:path extrusionOk="0" h="108" w="132">
                  <a:moveTo>
                    <a:pt x="84" y="0"/>
                  </a:moveTo>
                  <a:cubicBezTo>
                    <a:pt x="36" y="12"/>
                    <a:pt x="84" y="84"/>
                    <a:pt x="1" y="84"/>
                  </a:cubicBezTo>
                  <a:cubicBezTo>
                    <a:pt x="13" y="96"/>
                    <a:pt x="36" y="96"/>
                    <a:pt x="48" y="107"/>
                  </a:cubicBezTo>
                  <a:cubicBezTo>
                    <a:pt x="36" y="72"/>
                    <a:pt x="72" y="60"/>
                    <a:pt x="108" y="48"/>
                  </a:cubicBezTo>
                  <a:lnTo>
                    <a:pt x="120" y="60"/>
                  </a:lnTo>
                  <a:cubicBezTo>
                    <a:pt x="120" y="36"/>
                    <a:pt x="132" y="36"/>
                    <a:pt x="8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1"/>
            <p:cNvSpPr/>
            <p:nvPr/>
          </p:nvSpPr>
          <p:spPr>
            <a:xfrm>
              <a:off x="5472700" y="2257850"/>
              <a:ext cx="925" cy="925"/>
            </a:xfrm>
            <a:custGeom>
              <a:rect b="b" l="l" r="r" t="t"/>
              <a:pathLst>
                <a:path extrusionOk="0" h="37" w="37">
                  <a:moveTo>
                    <a:pt x="0" y="0"/>
                  </a:moveTo>
                  <a:cubicBezTo>
                    <a:pt x="0" y="12"/>
                    <a:pt x="0" y="12"/>
                    <a:pt x="0" y="12"/>
                  </a:cubicBezTo>
                  <a:cubicBezTo>
                    <a:pt x="0" y="12"/>
                    <a:pt x="0" y="24"/>
                    <a:pt x="12" y="24"/>
                  </a:cubicBezTo>
                  <a:cubicBezTo>
                    <a:pt x="24" y="24"/>
                    <a:pt x="24" y="36"/>
                    <a:pt x="36" y="36"/>
                  </a:cubicBezTo>
                  <a:cubicBezTo>
                    <a:pt x="24" y="24"/>
                    <a:pt x="12"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1"/>
            <p:cNvSpPr/>
            <p:nvPr/>
          </p:nvSpPr>
          <p:spPr>
            <a:xfrm>
              <a:off x="5354225" y="2265875"/>
              <a:ext cx="925" cy="325"/>
            </a:xfrm>
            <a:custGeom>
              <a:rect b="b" l="l" r="r" t="t"/>
              <a:pathLst>
                <a:path extrusionOk="0" h="13" w="37">
                  <a:moveTo>
                    <a:pt x="36" y="1"/>
                  </a:moveTo>
                  <a:cubicBezTo>
                    <a:pt x="13" y="1"/>
                    <a:pt x="1" y="1"/>
                    <a:pt x="1" y="13"/>
                  </a:cubicBezTo>
                  <a:cubicBezTo>
                    <a:pt x="13" y="1"/>
                    <a:pt x="24" y="1"/>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1"/>
            <p:cNvSpPr/>
            <p:nvPr/>
          </p:nvSpPr>
          <p:spPr>
            <a:xfrm>
              <a:off x="5517650" y="2368875"/>
              <a:ext cx="325" cy="1225"/>
            </a:xfrm>
            <a:custGeom>
              <a:rect b="b" l="l" r="r" t="t"/>
              <a:pathLst>
                <a:path extrusionOk="0" h="49" w="13">
                  <a:moveTo>
                    <a:pt x="12" y="0"/>
                  </a:moveTo>
                  <a:cubicBezTo>
                    <a:pt x="12" y="24"/>
                    <a:pt x="0" y="36"/>
                    <a:pt x="0" y="48"/>
                  </a:cubicBezTo>
                  <a:cubicBezTo>
                    <a:pt x="12" y="24"/>
                    <a:pt x="12" y="12"/>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1"/>
            <p:cNvSpPr/>
            <p:nvPr/>
          </p:nvSpPr>
          <p:spPr>
            <a:xfrm>
              <a:off x="5489950" y="2266175"/>
              <a:ext cx="1225" cy="1225"/>
            </a:xfrm>
            <a:custGeom>
              <a:rect b="b" l="l" r="r" t="t"/>
              <a:pathLst>
                <a:path extrusionOk="0" h="49" w="49">
                  <a:moveTo>
                    <a:pt x="1" y="1"/>
                  </a:moveTo>
                  <a:lnTo>
                    <a:pt x="1" y="1"/>
                  </a:lnTo>
                  <a:cubicBezTo>
                    <a:pt x="13" y="13"/>
                    <a:pt x="13" y="25"/>
                    <a:pt x="25" y="37"/>
                  </a:cubicBezTo>
                  <a:cubicBezTo>
                    <a:pt x="37" y="37"/>
                    <a:pt x="37" y="37"/>
                    <a:pt x="49" y="48"/>
                  </a:cubicBezTo>
                  <a:lnTo>
                    <a:pt x="1"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1"/>
            <p:cNvSpPr/>
            <p:nvPr/>
          </p:nvSpPr>
          <p:spPr>
            <a:xfrm>
              <a:off x="5429525" y="2259550"/>
              <a:ext cx="2925" cy="825"/>
            </a:xfrm>
            <a:custGeom>
              <a:rect b="b" l="l" r="r" t="t"/>
              <a:pathLst>
                <a:path extrusionOk="0" h="33" w="117">
                  <a:moveTo>
                    <a:pt x="109" y="0"/>
                  </a:moveTo>
                  <a:cubicBezTo>
                    <a:pt x="101" y="0"/>
                    <a:pt x="83" y="10"/>
                    <a:pt x="62" y="10"/>
                  </a:cubicBezTo>
                  <a:cubicBezTo>
                    <a:pt x="54" y="10"/>
                    <a:pt x="45" y="8"/>
                    <a:pt x="37" y="4"/>
                  </a:cubicBezTo>
                  <a:lnTo>
                    <a:pt x="1" y="28"/>
                  </a:lnTo>
                  <a:cubicBezTo>
                    <a:pt x="13" y="32"/>
                    <a:pt x="25" y="33"/>
                    <a:pt x="37" y="33"/>
                  </a:cubicBezTo>
                  <a:cubicBezTo>
                    <a:pt x="60" y="33"/>
                    <a:pt x="84" y="28"/>
                    <a:pt x="108" y="28"/>
                  </a:cubicBezTo>
                  <a:cubicBezTo>
                    <a:pt x="117" y="6"/>
                    <a:pt x="116" y="0"/>
                    <a:pt x="109"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1"/>
            <p:cNvSpPr/>
            <p:nvPr/>
          </p:nvSpPr>
          <p:spPr>
            <a:xfrm>
              <a:off x="5331300" y="2280175"/>
              <a:ext cx="25" cy="25"/>
            </a:xfrm>
            <a:custGeom>
              <a:rect b="b" l="l" r="r" t="t"/>
              <a:pathLst>
                <a:path extrusionOk="0" h="1" w="1">
                  <a:moveTo>
                    <a:pt x="1" y="0"/>
                  </a:moveTo>
                  <a:cubicBezTo>
                    <a:pt x="1" y="0"/>
                    <a:pt x="1" y="0"/>
                    <a:pt x="1" y="0"/>
                  </a:cubicBezTo>
                  <a:cubicBezTo>
                    <a:pt x="1" y="0"/>
                    <a:pt x="1"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1"/>
            <p:cNvSpPr/>
            <p:nvPr/>
          </p:nvSpPr>
          <p:spPr>
            <a:xfrm>
              <a:off x="5478950" y="2261375"/>
              <a:ext cx="3900" cy="2450"/>
            </a:xfrm>
            <a:custGeom>
              <a:rect b="b" l="l" r="r" t="t"/>
              <a:pathLst>
                <a:path extrusionOk="0" h="98" w="156">
                  <a:moveTo>
                    <a:pt x="9" y="1"/>
                  </a:moveTo>
                  <a:cubicBezTo>
                    <a:pt x="6" y="1"/>
                    <a:pt x="3" y="1"/>
                    <a:pt x="0" y="2"/>
                  </a:cubicBezTo>
                  <a:cubicBezTo>
                    <a:pt x="60" y="38"/>
                    <a:pt x="108" y="62"/>
                    <a:pt x="155" y="98"/>
                  </a:cubicBezTo>
                  <a:lnTo>
                    <a:pt x="119" y="62"/>
                  </a:lnTo>
                  <a:cubicBezTo>
                    <a:pt x="86" y="62"/>
                    <a:pt x="43" y="1"/>
                    <a:pt x="9"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1"/>
            <p:cNvSpPr/>
            <p:nvPr/>
          </p:nvSpPr>
          <p:spPr>
            <a:xfrm>
              <a:off x="5389350" y="2321850"/>
              <a:ext cx="2100" cy="6275"/>
            </a:xfrm>
            <a:custGeom>
              <a:rect b="b" l="l" r="r" t="t"/>
              <a:pathLst>
                <a:path extrusionOk="0" h="251" w="84">
                  <a:moveTo>
                    <a:pt x="1" y="0"/>
                  </a:moveTo>
                  <a:lnTo>
                    <a:pt x="1" y="0"/>
                  </a:lnTo>
                  <a:cubicBezTo>
                    <a:pt x="24" y="84"/>
                    <a:pt x="1" y="131"/>
                    <a:pt x="12" y="250"/>
                  </a:cubicBezTo>
                  <a:lnTo>
                    <a:pt x="48" y="155"/>
                  </a:lnTo>
                  <a:lnTo>
                    <a:pt x="60" y="179"/>
                  </a:lnTo>
                  <a:cubicBezTo>
                    <a:pt x="60" y="167"/>
                    <a:pt x="72" y="143"/>
                    <a:pt x="84" y="131"/>
                  </a:cubicBezTo>
                  <a:cubicBezTo>
                    <a:pt x="72" y="36"/>
                    <a:pt x="36" y="24"/>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1"/>
            <p:cNvSpPr/>
            <p:nvPr/>
          </p:nvSpPr>
          <p:spPr>
            <a:xfrm>
              <a:off x="5383700" y="2326600"/>
              <a:ext cx="925" cy="1525"/>
            </a:xfrm>
            <a:custGeom>
              <a:rect b="b" l="l" r="r" t="t"/>
              <a:pathLst>
                <a:path extrusionOk="0" h="61" w="37">
                  <a:moveTo>
                    <a:pt x="36" y="1"/>
                  </a:moveTo>
                  <a:cubicBezTo>
                    <a:pt x="24" y="13"/>
                    <a:pt x="0" y="36"/>
                    <a:pt x="0" y="48"/>
                  </a:cubicBezTo>
                  <a:lnTo>
                    <a:pt x="24" y="60"/>
                  </a:lnTo>
                  <a:lnTo>
                    <a:pt x="36"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1"/>
            <p:cNvSpPr/>
            <p:nvPr/>
          </p:nvSpPr>
          <p:spPr>
            <a:xfrm>
              <a:off x="5385825" y="2354525"/>
              <a:ext cx="1175" cy="2775"/>
            </a:xfrm>
            <a:custGeom>
              <a:rect b="b" l="l" r="r" t="t"/>
              <a:pathLst>
                <a:path extrusionOk="0" h="111" w="47">
                  <a:moveTo>
                    <a:pt x="26" y="0"/>
                  </a:moveTo>
                  <a:cubicBezTo>
                    <a:pt x="1" y="0"/>
                    <a:pt x="14" y="110"/>
                    <a:pt x="46" y="110"/>
                  </a:cubicBezTo>
                  <a:lnTo>
                    <a:pt x="34" y="3"/>
                  </a:lnTo>
                  <a:cubicBezTo>
                    <a:pt x="31" y="1"/>
                    <a:pt x="29" y="0"/>
                    <a:pt x="2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1"/>
            <p:cNvSpPr/>
            <p:nvPr/>
          </p:nvSpPr>
          <p:spPr>
            <a:xfrm>
              <a:off x="5392025" y="2343575"/>
              <a:ext cx="1225" cy="2400"/>
            </a:xfrm>
            <a:custGeom>
              <a:rect b="b" l="l" r="r" t="t"/>
              <a:pathLst>
                <a:path extrusionOk="0" h="96" w="49">
                  <a:moveTo>
                    <a:pt x="13" y="0"/>
                  </a:moveTo>
                  <a:lnTo>
                    <a:pt x="13" y="0"/>
                  </a:lnTo>
                  <a:cubicBezTo>
                    <a:pt x="1" y="36"/>
                    <a:pt x="13" y="96"/>
                    <a:pt x="36" y="96"/>
                  </a:cubicBezTo>
                  <a:cubicBezTo>
                    <a:pt x="13" y="48"/>
                    <a:pt x="48" y="84"/>
                    <a:pt x="36" y="36"/>
                  </a:cubicBezTo>
                  <a:lnTo>
                    <a:pt x="13"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1"/>
            <p:cNvSpPr/>
            <p:nvPr/>
          </p:nvSpPr>
          <p:spPr>
            <a:xfrm>
              <a:off x="5389650" y="2363500"/>
              <a:ext cx="1800" cy="2425"/>
            </a:xfrm>
            <a:custGeom>
              <a:rect b="b" l="l" r="r" t="t"/>
              <a:pathLst>
                <a:path extrusionOk="0" h="97" w="72">
                  <a:moveTo>
                    <a:pt x="7" y="0"/>
                  </a:moveTo>
                  <a:cubicBezTo>
                    <a:pt x="5" y="0"/>
                    <a:pt x="3" y="0"/>
                    <a:pt x="0" y="1"/>
                  </a:cubicBezTo>
                  <a:cubicBezTo>
                    <a:pt x="48" y="13"/>
                    <a:pt x="24" y="96"/>
                    <a:pt x="72" y="96"/>
                  </a:cubicBezTo>
                  <a:cubicBezTo>
                    <a:pt x="49" y="85"/>
                    <a:pt x="38" y="0"/>
                    <a:pt x="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1"/>
            <p:cNvSpPr/>
            <p:nvPr/>
          </p:nvSpPr>
          <p:spPr>
            <a:xfrm>
              <a:off x="5397100" y="2354575"/>
              <a:ext cx="1750" cy="3000"/>
            </a:xfrm>
            <a:custGeom>
              <a:rect b="b" l="l" r="r" t="t"/>
              <a:pathLst>
                <a:path extrusionOk="0" h="120" w="70">
                  <a:moveTo>
                    <a:pt x="0" y="1"/>
                  </a:moveTo>
                  <a:cubicBezTo>
                    <a:pt x="2" y="4"/>
                    <a:pt x="3" y="7"/>
                    <a:pt x="5" y="10"/>
                  </a:cubicBezTo>
                  <a:lnTo>
                    <a:pt x="5" y="10"/>
                  </a:lnTo>
                  <a:cubicBezTo>
                    <a:pt x="4" y="7"/>
                    <a:pt x="2" y="4"/>
                    <a:pt x="0" y="1"/>
                  </a:cubicBezTo>
                  <a:close/>
                  <a:moveTo>
                    <a:pt x="5" y="10"/>
                  </a:moveTo>
                  <a:cubicBezTo>
                    <a:pt x="22" y="49"/>
                    <a:pt x="15" y="120"/>
                    <a:pt x="48" y="120"/>
                  </a:cubicBezTo>
                  <a:cubicBezTo>
                    <a:pt x="70" y="87"/>
                    <a:pt x="30" y="53"/>
                    <a:pt x="5" y="1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1"/>
            <p:cNvSpPr/>
            <p:nvPr/>
          </p:nvSpPr>
          <p:spPr>
            <a:xfrm>
              <a:off x="5395900" y="2369775"/>
              <a:ext cx="3450" cy="4525"/>
            </a:xfrm>
            <a:custGeom>
              <a:rect b="b" l="l" r="r" t="t"/>
              <a:pathLst>
                <a:path extrusionOk="0" h="181" w="138">
                  <a:moveTo>
                    <a:pt x="103" y="92"/>
                  </a:moveTo>
                  <a:cubicBezTo>
                    <a:pt x="104" y="93"/>
                    <a:pt x="106" y="94"/>
                    <a:pt x="108" y="95"/>
                  </a:cubicBezTo>
                  <a:cubicBezTo>
                    <a:pt x="106" y="94"/>
                    <a:pt x="105" y="93"/>
                    <a:pt x="103" y="92"/>
                  </a:cubicBezTo>
                  <a:close/>
                  <a:moveTo>
                    <a:pt x="1" y="0"/>
                  </a:moveTo>
                  <a:lnTo>
                    <a:pt x="1" y="0"/>
                  </a:lnTo>
                  <a:cubicBezTo>
                    <a:pt x="12" y="60"/>
                    <a:pt x="60" y="143"/>
                    <a:pt x="24" y="155"/>
                  </a:cubicBezTo>
                  <a:cubicBezTo>
                    <a:pt x="50" y="168"/>
                    <a:pt x="82" y="180"/>
                    <a:pt x="105" y="180"/>
                  </a:cubicBezTo>
                  <a:cubicBezTo>
                    <a:pt x="125" y="180"/>
                    <a:pt x="137" y="171"/>
                    <a:pt x="131" y="143"/>
                  </a:cubicBezTo>
                  <a:lnTo>
                    <a:pt x="131" y="143"/>
                  </a:lnTo>
                  <a:cubicBezTo>
                    <a:pt x="127" y="145"/>
                    <a:pt x="122" y="145"/>
                    <a:pt x="119" y="145"/>
                  </a:cubicBezTo>
                  <a:cubicBezTo>
                    <a:pt x="92" y="145"/>
                    <a:pt x="81" y="113"/>
                    <a:pt x="60" y="72"/>
                  </a:cubicBezTo>
                  <a:lnTo>
                    <a:pt x="60" y="72"/>
                  </a:lnTo>
                  <a:cubicBezTo>
                    <a:pt x="71" y="82"/>
                    <a:pt x="90" y="83"/>
                    <a:pt x="103" y="92"/>
                  </a:cubicBezTo>
                  <a:lnTo>
                    <a:pt x="103" y="92"/>
                  </a:lnTo>
                  <a:cubicBezTo>
                    <a:pt x="48" y="48"/>
                    <a:pt x="47" y="46"/>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1"/>
            <p:cNvSpPr/>
            <p:nvPr/>
          </p:nvSpPr>
          <p:spPr>
            <a:xfrm>
              <a:off x="5397975" y="2357275"/>
              <a:ext cx="1825" cy="3300"/>
            </a:xfrm>
            <a:custGeom>
              <a:rect b="b" l="l" r="r" t="t"/>
              <a:pathLst>
                <a:path extrusionOk="0" h="132" w="73">
                  <a:moveTo>
                    <a:pt x="48" y="0"/>
                  </a:moveTo>
                  <a:cubicBezTo>
                    <a:pt x="37" y="12"/>
                    <a:pt x="13" y="47"/>
                    <a:pt x="47" y="105"/>
                  </a:cubicBezTo>
                  <a:lnTo>
                    <a:pt x="47" y="105"/>
                  </a:lnTo>
                  <a:cubicBezTo>
                    <a:pt x="47" y="105"/>
                    <a:pt x="46" y="105"/>
                    <a:pt x="45" y="105"/>
                  </a:cubicBezTo>
                  <a:cubicBezTo>
                    <a:pt x="44" y="105"/>
                    <a:pt x="43" y="105"/>
                    <a:pt x="42" y="106"/>
                  </a:cubicBezTo>
                  <a:lnTo>
                    <a:pt x="42" y="106"/>
                  </a:lnTo>
                  <a:lnTo>
                    <a:pt x="1" y="95"/>
                  </a:lnTo>
                  <a:lnTo>
                    <a:pt x="1" y="95"/>
                  </a:lnTo>
                  <a:cubicBezTo>
                    <a:pt x="4" y="115"/>
                    <a:pt x="8" y="121"/>
                    <a:pt x="13" y="121"/>
                  </a:cubicBezTo>
                  <a:cubicBezTo>
                    <a:pt x="21" y="121"/>
                    <a:pt x="30" y="108"/>
                    <a:pt x="42" y="106"/>
                  </a:cubicBezTo>
                  <a:lnTo>
                    <a:pt x="42" y="106"/>
                  </a:lnTo>
                  <a:lnTo>
                    <a:pt x="48" y="107"/>
                  </a:lnTo>
                  <a:cubicBezTo>
                    <a:pt x="48" y="107"/>
                    <a:pt x="48" y="106"/>
                    <a:pt x="47" y="105"/>
                  </a:cubicBezTo>
                  <a:lnTo>
                    <a:pt x="47" y="105"/>
                  </a:lnTo>
                  <a:cubicBezTo>
                    <a:pt x="55" y="106"/>
                    <a:pt x="63" y="113"/>
                    <a:pt x="72" y="131"/>
                  </a:cubicBezTo>
                  <a:cubicBezTo>
                    <a:pt x="60" y="83"/>
                    <a:pt x="72" y="48"/>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1"/>
            <p:cNvSpPr/>
            <p:nvPr/>
          </p:nvSpPr>
          <p:spPr>
            <a:xfrm>
              <a:off x="5397400" y="2376025"/>
              <a:ext cx="4775" cy="4175"/>
            </a:xfrm>
            <a:custGeom>
              <a:rect b="b" l="l" r="r" t="t"/>
              <a:pathLst>
                <a:path extrusionOk="0" h="167" w="191">
                  <a:moveTo>
                    <a:pt x="0" y="0"/>
                  </a:moveTo>
                  <a:lnTo>
                    <a:pt x="0" y="0"/>
                  </a:lnTo>
                  <a:cubicBezTo>
                    <a:pt x="48" y="72"/>
                    <a:pt x="143" y="143"/>
                    <a:pt x="191" y="167"/>
                  </a:cubicBezTo>
                  <a:lnTo>
                    <a:pt x="179" y="131"/>
                  </a:lnTo>
                  <a:cubicBezTo>
                    <a:pt x="107" y="95"/>
                    <a:pt x="60"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1"/>
            <p:cNvSpPr/>
            <p:nvPr/>
          </p:nvSpPr>
          <p:spPr>
            <a:xfrm>
              <a:off x="5400075" y="2364400"/>
              <a:ext cx="2400" cy="1825"/>
            </a:xfrm>
            <a:custGeom>
              <a:rect b="b" l="l" r="r" t="t"/>
              <a:pathLst>
                <a:path extrusionOk="0" h="73" w="96">
                  <a:moveTo>
                    <a:pt x="24" y="1"/>
                  </a:moveTo>
                  <a:lnTo>
                    <a:pt x="24" y="1"/>
                  </a:lnTo>
                  <a:cubicBezTo>
                    <a:pt x="72" y="60"/>
                    <a:pt x="0" y="25"/>
                    <a:pt x="48" y="72"/>
                  </a:cubicBezTo>
                  <a:lnTo>
                    <a:pt x="95" y="60"/>
                  </a:lnTo>
                  <a:cubicBezTo>
                    <a:pt x="85" y="42"/>
                    <a:pt x="79" y="36"/>
                    <a:pt x="76" y="36"/>
                  </a:cubicBezTo>
                  <a:cubicBezTo>
                    <a:pt x="71" y="36"/>
                    <a:pt x="75" y="62"/>
                    <a:pt x="65" y="62"/>
                  </a:cubicBezTo>
                  <a:cubicBezTo>
                    <a:pt x="63" y="62"/>
                    <a:pt x="62" y="61"/>
                    <a:pt x="60" y="60"/>
                  </a:cubicBezTo>
                  <a:cubicBezTo>
                    <a:pt x="48" y="37"/>
                    <a:pt x="48" y="13"/>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1"/>
            <p:cNvSpPr/>
            <p:nvPr/>
          </p:nvSpPr>
          <p:spPr>
            <a:xfrm>
              <a:off x="5405425" y="2368450"/>
              <a:ext cx="1800" cy="2825"/>
            </a:xfrm>
            <a:custGeom>
              <a:rect b="b" l="l" r="r" t="t"/>
              <a:pathLst>
                <a:path extrusionOk="0" h="113" w="72">
                  <a:moveTo>
                    <a:pt x="32" y="1"/>
                  </a:moveTo>
                  <a:cubicBezTo>
                    <a:pt x="15" y="1"/>
                    <a:pt x="26" y="45"/>
                    <a:pt x="1" y="53"/>
                  </a:cubicBezTo>
                  <a:cubicBezTo>
                    <a:pt x="24" y="77"/>
                    <a:pt x="36" y="89"/>
                    <a:pt x="60" y="113"/>
                  </a:cubicBezTo>
                  <a:cubicBezTo>
                    <a:pt x="60" y="77"/>
                    <a:pt x="60" y="53"/>
                    <a:pt x="72" y="29"/>
                  </a:cubicBezTo>
                  <a:cubicBezTo>
                    <a:pt x="51" y="8"/>
                    <a:pt x="39" y="1"/>
                    <a:pt x="3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1"/>
            <p:cNvSpPr/>
            <p:nvPr/>
          </p:nvSpPr>
          <p:spPr>
            <a:xfrm>
              <a:off x="5406325" y="2372450"/>
              <a:ext cx="3300" cy="1500"/>
            </a:xfrm>
            <a:custGeom>
              <a:rect b="b" l="l" r="r" t="t"/>
              <a:pathLst>
                <a:path extrusionOk="0" h="60" w="132">
                  <a:moveTo>
                    <a:pt x="0" y="0"/>
                  </a:moveTo>
                  <a:lnTo>
                    <a:pt x="0" y="12"/>
                  </a:lnTo>
                  <a:cubicBezTo>
                    <a:pt x="48" y="24"/>
                    <a:pt x="84" y="36"/>
                    <a:pt x="131" y="60"/>
                  </a:cubicBezTo>
                  <a:cubicBezTo>
                    <a:pt x="60" y="24"/>
                    <a:pt x="60"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1"/>
            <p:cNvSpPr/>
            <p:nvPr/>
          </p:nvSpPr>
          <p:spPr>
            <a:xfrm>
              <a:off x="5434750" y="2399200"/>
              <a:ext cx="1500" cy="1275"/>
            </a:xfrm>
            <a:custGeom>
              <a:rect b="b" l="l" r="r" t="t"/>
              <a:pathLst>
                <a:path extrusionOk="0" h="51" w="60">
                  <a:moveTo>
                    <a:pt x="16" y="1"/>
                  </a:moveTo>
                  <a:cubicBezTo>
                    <a:pt x="12" y="1"/>
                    <a:pt x="12" y="4"/>
                    <a:pt x="18" y="14"/>
                  </a:cubicBezTo>
                  <a:cubicBezTo>
                    <a:pt x="1" y="23"/>
                    <a:pt x="48" y="51"/>
                    <a:pt x="55" y="51"/>
                  </a:cubicBezTo>
                  <a:cubicBezTo>
                    <a:pt x="57" y="51"/>
                    <a:pt x="55" y="47"/>
                    <a:pt x="42" y="38"/>
                  </a:cubicBezTo>
                  <a:cubicBezTo>
                    <a:pt x="59" y="29"/>
                    <a:pt x="25" y="1"/>
                    <a:pt x="1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1"/>
            <p:cNvSpPr/>
            <p:nvPr/>
          </p:nvSpPr>
          <p:spPr>
            <a:xfrm>
              <a:off x="5431625" y="2387875"/>
              <a:ext cx="4775" cy="1275"/>
            </a:xfrm>
            <a:custGeom>
              <a:rect b="b" l="l" r="r" t="t"/>
              <a:pathLst>
                <a:path extrusionOk="0" h="51" w="191">
                  <a:moveTo>
                    <a:pt x="13" y="1"/>
                  </a:moveTo>
                  <a:cubicBezTo>
                    <a:pt x="5" y="1"/>
                    <a:pt x="0" y="4"/>
                    <a:pt x="0" y="14"/>
                  </a:cubicBezTo>
                  <a:cubicBezTo>
                    <a:pt x="24" y="38"/>
                    <a:pt x="143" y="50"/>
                    <a:pt x="191" y="50"/>
                  </a:cubicBezTo>
                  <a:cubicBezTo>
                    <a:pt x="155" y="50"/>
                    <a:pt x="107" y="26"/>
                    <a:pt x="72" y="14"/>
                  </a:cubicBezTo>
                  <a:cubicBezTo>
                    <a:pt x="44" y="7"/>
                    <a:pt x="25" y="1"/>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1"/>
            <p:cNvSpPr/>
            <p:nvPr/>
          </p:nvSpPr>
          <p:spPr>
            <a:xfrm>
              <a:off x="5482525" y="2381375"/>
              <a:ext cx="2700" cy="2700"/>
            </a:xfrm>
            <a:custGeom>
              <a:rect b="b" l="l" r="r" t="t"/>
              <a:pathLst>
                <a:path extrusionOk="0" h="108" w="108">
                  <a:moveTo>
                    <a:pt x="107" y="0"/>
                  </a:moveTo>
                  <a:cubicBezTo>
                    <a:pt x="95" y="12"/>
                    <a:pt x="60" y="12"/>
                    <a:pt x="72" y="36"/>
                  </a:cubicBezTo>
                  <a:cubicBezTo>
                    <a:pt x="48" y="36"/>
                    <a:pt x="0" y="84"/>
                    <a:pt x="0" y="108"/>
                  </a:cubicBezTo>
                  <a:cubicBezTo>
                    <a:pt x="36" y="72"/>
                    <a:pt x="72" y="48"/>
                    <a:pt x="10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1"/>
            <p:cNvSpPr/>
            <p:nvPr/>
          </p:nvSpPr>
          <p:spPr>
            <a:xfrm>
              <a:off x="5492650" y="2375725"/>
              <a:ext cx="1800" cy="1500"/>
            </a:xfrm>
            <a:custGeom>
              <a:rect b="b" l="l" r="r" t="t"/>
              <a:pathLst>
                <a:path extrusionOk="0" h="60" w="72">
                  <a:moveTo>
                    <a:pt x="48" y="0"/>
                  </a:moveTo>
                  <a:cubicBezTo>
                    <a:pt x="36" y="36"/>
                    <a:pt x="0" y="48"/>
                    <a:pt x="24" y="60"/>
                  </a:cubicBezTo>
                  <a:cubicBezTo>
                    <a:pt x="48" y="60"/>
                    <a:pt x="71" y="0"/>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1"/>
            <p:cNvSpPr/>
            <p:nvPr/>
          </p:nvSpPr>
          <p:spPr>
            <a:xfrm>
              <a:off x="5522400" y="2297600"/>
              <a:ext cx="1525" cy="1650"/>
            </a:xfrm>
            <a:custGeom>
              <a:rect b="b" l="l" r="r" t="t"/>
              <a:pathLst>
                <a:path extrusionOk="0" h="66" w="61">
                  <a:moveTo>
                    <a:pt x="21" y="1"/>
                  </a:moveTo>
                  <a:cubicBezTo>
                    <a:pt x="15" y="1"/>
                    <a:pt x="8" y="6"/>
                    <a:pt x="1" y="18"/>
                  </a:cubicBezTo>
                  <a:cubicBezTo>
                    <a:pt x="24" y="65"/>
                    <a:pt x="24" y="30"/>
                    <a:pt x="60" y="65"/>
                  </a:cubicBezTo>
                  <a:cubicBezTo>
                    <a:pt x="44" y="25"/>
                    <a:pt x="33" y="1"/>
                    <a:pt x="2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1"/>
            <p:cNvSpPr/>
            <p:nvPr/>
          </p:nvSpPr>
          <p:spPr>
            <a:xfrm>
              <a:off x="5521500" y="2295050"/>
              <a:ext cx="325" cy="1525"/>
            </a:xfrm>
            <a:custGeom>
              <a:rect b="b" l="l" r="r" t="t"/>
              <a:pathLst>
                <a:path extrusionOk="0" h="61" w="13">
                  <a:moveTo>
                    <a:pt x="13" y="1"/>
                  </a:moveTo>
                  <a:lnTo>
                    <a:pt x="1" y="60"/>
                  </a:lnTo>
                  <a:lnTo>
                    <a:pt x="13" y="36"/>
                  </a:lnTo>
                  <a:lnTo>
                    <a:pt x="13"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1"/>
            <p:cNvSpPr/>
            <p:nvPr/>
          </p:nvSpPr>
          <p:spPr>
            <a:xfrm>
              <a:off x="5517650" y="2287500"/>
              <a:ext cx="600" cy="425"/>
            </a:xfrm>
            <a:custGeom>
              <a:rect b="b" l="l" r="r" t="t"/>
              <a:pathLst>
                <a:path extrusionOk="0" h="17" w="24">
                  <a:moveTo>
                    <a:pt x="3" y="0"/>
                  </a:moveTo>
                  <a:cubicBezTo>
                    <a:pt x="1" y="0"/>
                    <a:pt x="0" y="2"/>
                    <a:pt x="0" y="5"/>
                  </a:cubicBezTo>
                  <a:cubicBezTo>
                    <a:pt x="12" y="5"/>
                    <a:pt x="12" y="17"/>
                    <a:pt x="24" y="17"/>
                  </a:cubicBezTo>
                  <a:cubicBezTo>
                    <a:pt x="16" y="9"/>
                    <a:pt x="7" y="0"/>
                    <a:pt x="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1"/>
            <p:cNvSpPr/>
            <p:nvPr/>
          </p:nvSpPr>
          <p:spPr>
            <a:xfrm>
              <a:off x="5518525" y="2288225"/>
              <a:ext cx="625" cy="600"/>
            </a:xfrm>
            <a:custGeom>
              <a:rect b="b" l="l" r="r" t="t"/>
              <a:pathLst>
                <a:path extrusionOk="0" h="24" w="25">
                  <a:moveTo>
                    <a:pt x="1" y="0"/>
                  </a:moveTo>
                  <a:cubicBezTo>
                    <a:pt x="1" y="12"/>
                    <a:pt x="13" y="12"/>
                    <a:pt x="1" y="24"/>
                  </a:cubicBezTo>
                  <a:lnTo>
                    <a:pt x="25" y="24"/>
                  </a:lnTo>
                  <a:cubicBezTo>
                    <a:pt x="13" y="12"/>
                    <a:pt x="1"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1"/>
            <p:cNvSpPr/>
            <p:nvPr/>
          </p:nvSpPr>
          <p:spPr>
            <a:xfrm>
              <a:off x="5516150" y="2285225"/>
              <a:ext cx="1525" cy="2375"/>
            </a:xfrm>
            <a:custGeom>
              <a:rect b="b" l="l" r="r" t="t"/>
              <a:pathLst>
                <a:path extrusionOk="0" h="95" w="61">
                  <a:moveTo>
                    <a:pt x="1" y="1"/>
                  </a:moveTo>
                  <a:lnTo>
                    <a:pt x="1" y="84"/>
                  </a:lnTo>
                  <a:cubicBezTo>
                    <a:pt x="10" y="92"/>
                    <a:pt x="16" y="95"/>
                    <a:pt x="19" y="95"/>
                  </a:cubicBezTo>
                  <a:cubicBezTo>
                    <a:pt x="35" y="95"/>
                    <a:pt x="3" y="30"/>
                    <a:pt x="36" y="30"/>
                  </a:cubicBezTo>
                  <a:cubicBezTo>
                    <a:pt x="42" y="30"/>
                    <a:pt x="50" y="32"/>
                    <a:pt x="60" y="37"/>
                  </a:cubicBezTo>
                  <a:lnTo>
                    <a:pt x="1"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1"/>
            <p:cNvSpPr/>
            <p:nvPr/>
          </p:nvSpPr>
          <p:spPr>
            <a:xfrm>
              <a:off x="5509300" y="2280475"/>
              <a:ext cx="2125" cy="2100"/>
            </a:xfrm>
            <a:custGeom>
              <a:rect b="b" l="l" r="r" t="t"/>
              <a:pathLst>
                <a:path extrusionOk="0" h="84" w="85">
                  <a:moveTo>
                    <a:pt x="1" y="0"/>
                  </a:moveTo>
                  <a:lnTo>
                    <a:pt x="1" y="0"/>
                  </a:lnTo>
                  <a:cubicBezTo>
                    <a:pt x="25" y="24"/>
                    <a:pt x="13" y="84"/>
                    <a:pt x="60" y="84"/>
                  </a:cubicBezTo>
                  <a:cubicBezTo>
                    <a:pt x="84" y="84"/>
                    <a:pt x="37"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1"/>
            <p:cNvSpPr/>
            <p:nvPr/>
          </p:nvSpPr>
          <p:spPr>
            <a:xfrm>
              <a:off x="5494075" y="2263725"/>
              <a:ext cx="2150" cy="1600"/>
            </a:xfrm>
            <a:custGeom>
              <a:rect b="b" l="l" r="r" t="t"/>
              <a:pathLst>
                <a:path extrusionOk="0" h="64" w="86">
                  <a:moveTo>
                    <a:pt x="49" y="1"/>
                  </a:moveTo>
                  <a:cubicBezTo>
                    <a:pt x="22" y="1"/>
                    <a:pt x="0" y="22"/>
                    <a:pt x="39" y="50"/>
                  </a:cubicBezTo>
                  <a:lnTo>
                    <a:pt x="39" y="50"/>
                  </a:lnTo>
                  <a:cubicBezTo>
                    <a:pt x="46" y="39"/>
                    <a:pt x="36" y="4"/>
                    <a:pt x="57" y="4"/>
                  </a:cubicBezTo>
                  <a:cubicBezTo>
                    <a:pt x="63" y="4"/>
                    <a:pt x="72" y="7"/>
                    <a:pt x="86" y="15"/>
                  </a:cubicBezTo>
                  <a:cubicBezTo>
                    <a:pt x="76" y="5"/>
                    <a:pt x="62" y="1"/>
                    <a:pt x="49" y="1"/>
                  </a:cubicBezTo>
                  <a:close/>
                  <a:moveTo>
                    <a:pt x="39" y="50"/>
                  </a:moveTo>
                  <a:cubicBezTo>
                    <a:pt x="39" y="50"/>
                    <a:pt x="39" y="51"/>
                    <a:pt x="38" y="51"/>
                  </a:cubicBezTo>
                  <a:lnTo>
                    <a:pt x="62" y="63"/>
                  </a:lnTo>
                  <a:cubicBezTo>
                    <a:pt x="53" y="59"/>
                    <a:pt x="45" y="54"/>
                    <a:pt x="39" y="5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1"/>
            <p:cNvSpPr/>
            <p:nvPr/>
          </p:nvSpPr>
          <p:spPr>
            <a:xfrm>
              <a:off x="5478950" y="2256950"/>
              <a:ext cx="2400" cy="1050"/>
            </a:xfrm>
            <a:custGeom>
              <a:rect b="b" l="l" r="r" t="t"/>
              <a:pathLst>
                <a:path extrusionOk="0" h="42" w="96">
                  <a:moveTo>
                    <a:pt x="0" y="1"/>
                  </a:moveTo>
                  <a:lnTo>
                    <a:pt x="12" y="25"/>
                  </a:lnTo>
                  <a:cubicBezTo>
                    <a:pt x="38" y="33"/>
                    <a:pt x="69" y="41"/>
                    <a:pt x="85" y="41"/>
                  </a:cubicBezTo>
                  <a:cubicBezTo>
                    <a:pt x="92" y="41"/>
                    <a:pt x="96" y="40"/>
                    <a:pt x="96" y="36"/>
                  </a:cubicBez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1"/>
            <p:cNvSpPr/>
            <p:nvPr/>
          </p:nvSpPr>
          <p:spPr>
            <a:xfrm>
              <a:off x="5477750" y="2261725"/>
              <a:ext cx="3000" cy="2100"/>
            </a:xfrm>
            <a:custGeom>
              <a:rect b="b" l="l" r="r" t="t"/>
              <a:pathLst>
                <a:path extrusionOk="0" h="84" w="120">
                  <a:moveTo>
                    <a:pt x="1" y="0"/>
                  </a:moveTo>
                  <a:cubicBezTo>
                    <a:pt x="1" y="60"/>
                    <a:pt x="72" y="36"/>
                    <a:pt x="120" y="84"/>
                  </a:cubicBezTo>
                  <a:cubicBezTo>
                    <a:pt x="72" y="36"/>
                    <a:pt x="72" y="36"/>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1"/>
            <p:cNvSpPr/>
            <p:nvPr/>
          </p:nvSpPr>
          <p:spPr>
            <a:xfrm>
              <a:off x="5477450" y="2254500"/>
              <a:ext cx="2350" cy="1300"/>
            </a:xfrm>
            <a:custGeom>
              <a:rect b="b" l="l" r="r" t="t"/>
              <a:pathLst>
                <a:path extrusionOk="0" h="52" w="94">
                  <a:moveTo>
                    <a:pt x="17" y="0"/>
                  </a:moveTo>
                  <a:cubicBezTo>
                    <a:pt x="11" y="0"/>
                    <a:pt x="5" y="1"/>
                    <a:pt x="1" y="3"/>
                  </a:cubicBezTo>
                  <a:cubicBezTo>
                    <a:pt x="37" y="3"/>
                    <a:pt x="72" y="27"/>
                    <a:pt x="84" y="51"/>
                  </a:cubicBezTo>
                  <a:cubicBezTo>
                    <a:pt x="94" y="22"/>
                    <a:pt x="47" y="0"/>
                    <a:pt x="1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1"/>
            <p:cNvSpPr/>
            <p:nvPr/>
          </p:nvSpPr>
          <p:spPr>
            <a:xfrm>
              <a:off x="5468825" y="2250925"/>
              <a:ext cx="8350" cy="3675"/>
            </a:xfrm>
            <a:custGeom>
              <a:rect b="b" l="l" r="r" t="t"/>
              <a:pathLst>
                <a:path extrusionOk="0" h="147" w="334">
                  <a:moveTo>
                    <a:pt x="39" y="1"/>
                  </a:moveTo>
                  <a:cubicBezTo>
                    <a:pt x="29" y="1"/>
                    <a:pt x="21" y="2"/>
                    <a:pt x="12" y="4"/>
                  </a:cubicBezTo>
                  <a:cubicBezTo>
                    <a:pt x="24" y="27"/>
                    <a:pt x="36" y="87"/>
                    <a:pt x="1" y="99"/>
                  </a:cubicBezTo>
                  <a:cubicBezTo>
                    <a:pt x="21" y="103"/>
                    <a:pt x="41" y="105"/>
                    <a:pt x="60" y="105"/>
                  </a:cubicBezTo>
                  <a:cubicBezTo>
                    <a:pt x="94" y="105"/>
                    <a:pt x="124" y="100"/>
                    <a:pt x="148" y="100"/>
                  </a:cubicBezTo>
                  <a:cubicBezTo>
                    <a:pt x="181" y="100"/>
                    <a:pt x="204" y="108"/>
                    <a:pt x="215" y="146"/>
                  </a:cubicBezTo>
                  <a:lnTo>
                    <a:pt x="334" y="111"/>
                  </a:lnTo>
                  <a:cubicBezTo>
                    <a:pt x="312" y="98"/>
                    <a:pt x="295" y="94"/>
                    <a:pt x="282" y="94"/>
                  </a:cubicBezTo>
                  <a:cubicBezTo>
                    <a:pt x="257" y="94"/>
                    <a:pt x="244" y="109"/>
                    <a:pt x="223" y="109"/>
                  </a:cubicBezTo>
                  <a:cubicBezTo>
                    <a:pt x="214" y="109"/>
                    <a:pt x="204" y="107"/>
                    <a:pt x="191" y="99"/>
                  </a:cubicBezTo>
                  <a:cubicBezTo>
                    <a:pt x="167" y="75"/>
                    <a:pt x="215" y="87"/>
                    <a:pt x="191" y="63"/>
                  </a:cubicBezTo>
                  <a:cubicBezTo>
                    <a:pt x="142" y="24"/>
                    <a:pt x="84" y="1"/>
                    <a:pt x="39"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1"/>
            <p:cNvSpPr/>
            <p:nvPr/>
          </p:nvSpPr>
          <p:spPr>
            <a:xfrm>
              <a:off x="5474175" y="2258150"/>
              <a:ext cx="3000" cy="1200"/>
            </a:xfrm>
            <a:custGeom>
              <a:rect b="b" l="l" r="r" t="t"/>
              <a:pathLst>
                <a:path extrusionOk="0" h="48" w="120">
                  <a:moveTo>
                    <a:pt x="84" y="0"/>
                  </a:moveTo>
                  <a:cubicBezTo>
                    <a:pt x="84" y="10"/>
                    <a:pt x="76" y="14"/>
                    <a:pt x="63" y="14"/>
                  </a:cubicBezTo>
                  <a:cubicBezTo>
                    <a:pt x="46" y="14"/>
                    <a:pt x="21" y="7"/>
                    <a:pt x="1" y="0"/>
                  </a:cubicBezTo>
                  <a:lnTo>
                    <a:pt x="1" y="0"/>
                  </a:lnTo>
                  <a:cubicBezTo>
                    <a:pt x="1" y="40"/>
                    <a:pt x="31" y="47"/>
                    <a:pt x="61" y="47"/>
                  </a:cubicBezTo>
                  <a:cubicBezTo>
                    <a:pt x="76" y="47"/>
                    <a:pt x="90" y="45"/>
                    <a:pt x="102" y="45"/>
                  </a:cubicBezTo>
                  <a:cubicBezTo>
                    <a:pt x="109" y="45"/>
                    <a:pt x="116" y="46"/>
                    <a:pt x="120" y="48"/>
                  </a:cubicBezTo>
                  <a:cubicBezTo>
                    <a:pt x="108" y="24"/>
                    <a:pt x="96" y="12"/>
                    <a:pt x="8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1"/>
            <p:cNvSpPr/>
            <p:nvPr/>
          </p:nvSpPr>
          <p:spPr>
            <a:xfrm>
              <a:off x="5455425" y="2249225"/>
              <a:ext cx="3300" cy="325"/>
            </a:xfrm>
            <a:custGeom>
              <a:rect b="b" l="l" r="r" t="t"/>
              <a:pathLst>
                <a:path extrusionOk="0" h="13" w="132">
                  <a:moveTo>
                    <a:pt x="1" y="0"/>
                  </a:moveTo>
                  <a:lnTo>
                    <a:pt x="48" y="12"/>
                  </a:lnTo>
                  <a:lnTo>
                    <a:pt x="132" y="12"/>
                  </a:lnTo>
                  <a:cubicBezTo>
                    <a:pt x="84" y="12"/>
                    <a:pt x="48"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1"/>
            <p:cNvSpPr/>
            <p:nvPr/>
          </p:nvSpPr>
          <p:spPr>
            <a:xfrm>
              <a:off x="5454250" y="2248325"/>
              <a:ext cx="2700" cy="325"/>
            </a:xfrm>
            <a:custGeom>
              <a:rect b="b" l="l" r="r" t="t"/>
              <a:pathLst>
                <a:path extrusionOk="0" h="13" w="108">
                  <a:moveTo>
                    <a:pt x="107" y="0"/>
                  </a:moveTo>
                  <a:cubicBezTo>
                    <a:pt x="72" y="0"/>
                    <a:pt x="36" y="12"/>
                    <a:pt x="0" y="12"/>
                  </a:cubicBezTo>
                  <a:lnTo>
                    <a:pt x="107" y="12"/>
                  </a:lnTo>
                  <a:lnTo>
                    <a:pt x="107"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1"/>
            <p:cNvSpPr/>
            <p:nvPr/>
          </p:nvSpPr>
          <p:spPr>
            <a:xfrm>
              <a:off x="5453650" y="2247725"/>
              <a:ext cx="2400" cy="25"/>
            </a:xfrm>
            <a:custGeom>
              <a:rect b="b" l="l" r="r" t="t"/>
              <a:pathLst>
                <a:path extrusionOk="0" h="1" w="96">
                  <a:moveTo>
                    <a:pt x="0" y="1"/>
                  </a:moveTo>
                  <a:lnTo>
                    <a:pt x="12" y="1"/>
                  </a:lnTo>
                  <a:lnTo>
                    <a:pt x="96"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1"/>
            <p:cNvSpPr/>
            <p:nvPr/>
          </p:nvSpPr>
          <p:spPr>
            <a:xfrm>
              <a:off x="5447100" y="2246250"/>
              <a:ext cx="3000" cy="1000"/>
            </a:xfrm>
            <a:custGeom>
              <a:rect b="b" l="l" r="r" t="t"/>
              <a:pathLst>
                <a:path extrusionOk="0" h="40" w="120">
                  <a:moveTo>
                    <a:pt x="0" y="0"/>
                  </a:moveTo>
                  <a:lnTo>
                    <a:pt x="24" y="24"/>
                  </a:lnTo>
                  <a:cubicBezTo>
                    <a:pt x="48" y="24"/>
                    <a:pt x="82" y="40"/>
                    <a:pt x="103" y="40"/>
                  </a:cubicBezTo>
                  <a:cubicBezTo>
                    <a:pt x="113" y="40"/>
                    <a:pt x="119" y="36"/>
                    <a:pt x="119" y="24"/>
                  </a:cubicBezTo>
                  <a:lnTo>
                    <a:pt x="119" y="24"/>
                  </a:lnTo>
                  <a:cubicBezTo>
                    <a:pt x="110" y="27"/>
                    <a:pt x="99" y="29"/>
                    <a:pt x="87" y="29"/>
                  </a:cubicBezTo>
                  <a:cubicBezTo>
                    <a:pt x="54" y="29"/>
                    <a:pt x="18" y="18"/>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1"/>
            <p:cNvSpPr/>
            <p:nvPr/>
          </p:nvSpPr>
          <p:spPr>
            <a:xfrm>
              <a:off x="5425375" y="2259925"/>
              <a:ext cx="1200" cy="1225"/>
            </a:xfrm>
            <a:custGeom>
              <a:rect b="b" l="l" r="r" t="t"/>
              <a:pathLst>
                <a:path extrusionOk="0" h="49" w="48">
                  <a:moveTo>
                    <a:pt x="3" y="42"/>
                  </a:moveTo>
                  <a:cubicBezTo>
                    <a:pt x="1" y="44"/>
                    <a:pt x="0" y="46"/>
                    <a:pt x="0" y="48"/>
                  </a:cubicBezTo>
                  <a:lnTo>
                    <a:pt x="3" y="42"/>
                  </a:lnTo>
                  <a:close/>
                  <a:moveTo>
                    <a:pt x="24" y="1"/>
                  </a:moveTo>
                  <a:lnTo>
                    <a:pt x="3" y="42"/>
                  </a:lnTo>
                  <a:lnTo>
                    <a:pt x="3" y="42"/>
                  </a:lnTo>
                  <a:cubicBezTo>
                    <a:pt x="6" y="40"/>
                    <a:pt x="9" y="39"/>
                    <a:pt x="14" y="39"/>
                  </a:cubicBezTo>
                  <a:cubicBezTo>
                    <a:pt x="21" y="39"/>
                    <a:pt x="30" y="42"/>
                    <a:pt x="36" y="48"/>
                  </a:cubicBezTo>
                  <a:cubicBezTo>
                    <a:pt x="48" y="25"/>
                    <a:pt x="36" y="13"/>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1"/>
            <p:cNvSpPr/>
            <p:nvPr/>
          </p:nvSpPr>
          <p:spPr>
            <a:xfrm>
              <a:off x="5420600" y="2259575"/>
              <a:ext cx="4800" cy="1275"/>
            </a:xfrm>
            <a:custGeom>
              <a:rect b="b" l="l" r="r" t="t"/>
              <a:pathLst>
                <a:path extrusionOk="0" h="51" w="192">
                  <a:moveTo>
                    <a:pt x="84" y="3"/>
                  </a:moveTo>
                  <a:lnTo>
                    <a:pt x="60" y="15"/>
                  </a:lnTo>
                  <a:cubicBezTo>
                    <a:pt x="61" y="15"/>
                    <a:pt x="62" y="15"/>
                    <a:pt x="62" y="15"/>
                  </a:cubicBezTo>
                  <a:lnTo>
                    <a:pt x="62" y="15"/>
                  </a:lnTo>
                  <a:lnTo>
                    <a:pt x="84" y="3"/>
                  </a:lnTo>
                  <a:close/>
                  <a:moveTo>
                    <a:pt x="175" y="0"/>
                  </a:moveTo>
                  <a:cubicBezTo>
                    <a:pt x="147" y="0"/>
                    <a:pt x="115" y="17"/>
                    <a:pt x="81" y="17"/>
                  </a:cubicBezTo>
                  <a:cubicBezTo>
                    <a:pt x="75" y="17"/>
                    <a:pt x="69" y="17"/>
                    <a:pt x="62" y="15"/>
                  </a:cubicBezTo>
                  <a:lnTo>
                    <a:pt x="62" y="15"/>
                  </a:lnTo>
                  <a:lnTo>
                    <a:pt x="1" y="50"/>
                  </a:lnTo>
                  <a:cubicBezTo>
                    <a:pt x="96" y="50"/>
                    <a:pt x="108" y="15"/>
                    <a:pt x="191" y="3"/>
                  </a:cubicBezTo>
                  <a:cubicBezTo>
                    <a:pt x="186" y="1"/>
                    <a:pt x="181" y="0"/>
                    <a:pt x="17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1"/>
            <p:cNvSpPr/>
            <p:nvPr/>
          </p:nvSpPr>
          <p:spPr>
            <a:xfrm>
              <a:off x="5375850" y="2266475"/>
              <a:ext cx="6375" cy="4225"/>
            </a:xfrm>
            <a:custGeom>
              <a:rect b="b" l="l" r="r" t="t"/>
              <a:pathLst>
                <a:path extrusionOk="0" h="169" w="255">
                  <a:moveTo>
                    <a:pt x="255" y="1"/>
                  </a:moveTo>
                  <a:lnTo>
                    <a:pt x="255" y="1"/>
                  </a:lnTo>
                  <a:cubicBezTo>
                    <a:pt x="183" y="48"/>
                    <a:pt x="112" y="72"/>
                    <a:pt x="17" y="108"/>
                  </a:cubicBezTo>
                  <a:cubicBezTo>
                    <a:pt x="38" y="119"/>
                    <a:pt x="1" y="169"/>
                    <a:pt x="12" y="169"/>
                  </a:cubicBezTo>
                  <a:cubicBezTo>
                    <a:pt x="13" y="169"/>
                    <a:pt x="15" y="168"/>
                    <a:pt x="17" y="167"/>
                  </a:cubicBezTo>
                  <a:lnTo>
                    <a:pt x="112" y="96"/>
                  </a:lnTo>
                  <a:lnTo>
                    <a:pt x="112" y="132"/>
                  </a:lnTo>
                  <a:cubicBezTo>
                    <a:pt x="183" y="120"/>
                    <a:pt x="136" y="72"/>
                    <a:pt x="219" y="60"/>
                  </a:cubicBezTo>
                  <a:cubicBezTo>
                    <a:pt x="219" y="25"/>
                    <a:pt x="207" y="36"/>
                    <a:pt x="25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1"/>
            <p:cNvSpPr/>
            <p:nvPr/>
          </p:nvSpPr>
          <p:spPr>
            <a:xfrm>
              <a:off x="5290825" y="2334350"/>
              <a:ext cx="325" cy="25"/>
            </a:xfrm>
            <a:custGeom>
              <a:rect b="b" l="l" r="r" t="t"/>
              <a:pathLst>
                <a:path extrusionOk="0" h="1" w="13">
                  <a:moveTo>
                    <a:pt x="1" y="0"/>
                  </a:moveTo>
                  <a:cubicBezTo>
                    <a:pt x="13" y="0"/>
                    <a:pt x="13" y="0"/>
                    <a:pt x="13" y="0"/>
                  </a:cubicBezTo>
                  <a:cubicBezTo>
                    <a:pt x="13" y="0"/>
                    <a:pt x="13"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1"/>
            <p:cNvSpPr/>
            <p:nvPr/>
          </p:nvSpPr>
          <p:spPr>
            <a:xfrm>
              <a:off x="5289725" y="2334125"/>
              <a:ext cx="1125" cy="975"/>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1"/>
            <p:cNvSpPr/>
            <p:nvPr/>
          </p:nvSpPr>
          <p:spPr>
            <a:xfrm>
              <a:off x="5534025" y="2189500"/>
              <a:ext cx="450" cy="500"/>
            </a:xfrm>
            <a:custGeom>
              <a:rect b="b" l="l" r="r" t="t"/>
              <a:pathLst>
                <a:path extrusionOk="0" h="20" w="18">
                  <a:moveTo>
                    <a:pt x="16" y="1"/>
                  </a:moveTo>
                  <a:cubicBezTo>
                    <a:pt x="14" y="1"/>
                    <a:pt x="7" y="13"/>
                    <a:pt x="0" y="20"/>
                  </a:cubicBezTo>
                  <a:lnTo>
                    <a:pt x="12" y="20"/>
                  </a:lnTo>
                  <a:cubicBezTo>
                    <a:pt x="17" y="6"/>
                    <a:pt x="18" y="1"/>
                    <a:pt x="1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1"/>
            <p:cNvSpPr/>
            <p:nvPr/>
          </p:nvSpPr>
          <p:spPr>
            <a:xfrm>
              <a:off x="5533725" y="2189675"/>
              <a:ext cx="300" cy="325"/>
            </a:xfrm>
            <a:custGeom>
              <a:rect b="b" l="l" r="r" t="t"/>
              <a:pathLst>
                <a:path extrusionOk="0" h="13" w="12">
                  <a:moveTo>
                    <a:pt x="0" y="1"/>
                  </a:moveTo>
                  <a:cubicBezTo>
                    <a:pt x="0" y="13"/>
                    <a:pt x="12" y="13"/>
                    <a:pt x="12" y="13"/>
                  </a:cubicBez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1"/>
            <p:cNvSpPr/>
            <p:nvPr/>
          </p:nvSpPr>
          <p:spPr>
            <a:xfrm>
              <a:off x="5503650" y="2201300"/>
              <a:ext cx="25" cy="325"/>
            </a:xfrm>
            <a:custGeom>
              <a:rect b="b" l="l" r="r" t="t"/>
              <a:pathLst>
                <a:path extrusionOk="0" h="13" w="1">
                  <a:moveTo>
                    <a:pt x="1" y="0"/>
                  </a:moveTo>
                  <a:cubicBezTo>
                    <a:pt x="1" y="0"/>
                    <a:pt x="1" y="0"/>
                    <a:pt x="1" y="0"/>
                  </a:cubicBezTo>
                  <a:cubicBezTo>
                    <a:pt x="1" y="0"/>
                    <a:pt x="1"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1"/>
            <p:cNvSpPr/>
            <p:nvPr/>
          </p:nvSpPr>
          <p:spPr>
            <a:xfrm>
              <a:off x="5496200" y="2204275"/>
              <a:ext cx="325" cy="325"/>
            </a:xfrm>
            <a:custGeom>
              <a:rect b="b" l="l" r="r" t="t"/>
              <a:pathLst>
                <a:path extrusionOk="0" h="13" w="13">
                  <a:moveTo>
                    <a:pt x="1" y="0"/>
                  </a:moveTo>
                  <a:cubicBezTo>
                    <a:pt x="1" y="12"/>
                    <a:pt x="13" y="12"/>
                    <a:pt x="13" y="12"/>
                  </a:cubicBezTo>
                  <a:cubicBezTo>
                    <a:pt x="13" y="12"/>
                    <a:pt x="13"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1"/>
            <p:cNvSpPr/>
            <p:nvPr/>
          </p:nvSpPr>
          <p:spPr>
            <a:xfrm>
              <a:off x="5507525" y="2197725"/>
              <a:ext cx="625" cy="325"/>
            </a:xfrm>
            <a:custGeom>
              <a:rect b="b" l="l" r="r" t="t"/>
              <a:pathLst>
                <a:path extrusionOk="0" h="13" w="25">
                  <a:moveTo>
                    <a:pt x="0" y="0"/>
                  </a:moveTo>
                  <a:cubicBezTo>
                    <a:pt x="12" y="12"/>
                    <a:pt x="12" y="12"/>
                    <a:pt x="24" y="12"/>
                  </a:cubicBezTo>
                  <a:cubicBezTo>
                    <a:pt x="12" y="0"/>
                    <a:pt x="12"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1"/>
            <p:cNvSpPr/>
            <p:nvPr/>
          </p:nvSpPr>
          <p:spPr>
            <a:xfrm>
              <a:off x="5459600" y="2212600"/>
              <a:ext cx="325" cy="325"/>
            </a:xfrm>
            <a:custGeom>
              <a:rect b="b" l="l" r="r" t="t"/>
              <a:pathLst>
                <a:path extrusionOk="0" h="13" w="13">
                  <a:moveTo>
                    <a:pt x="12" y="13"/>
                  </a:moveTo>
                  <a:cubicBezTo>
                    <a:pt x="12" y="13"/>
                    <a:pt x="12" y="13"/>
                    <a:pt x="0" y="1"/>
                  </a:cubicBezTo>
                  <a:lnTo>
                    <a:pt x="0" y="1"/>
                  </a:lnTo>
                  <a:lnTo>
                    <a:pt x="12" y="13"/>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1"/>
            <p:cNvSpPr/>
            <p:nvPr/>
          </p:nvSpPr>
          <p:spPr>
            <a:xfrm>
              <a:off x="5519725" y="2189100"/>
              <a:ext cx="25" cy="25"/>
            </a:xfrm>
            <a:custGeom>
              <a:rect b="b" l="l" r="r" t="t"/>
              <a:pathLst>
                <a:path extrusionOk="0" h="1" w="1">
                  <a:moveTo>
                    <a:pt x="1" y="0"/>
                  </a:moveTo>
                  <a:lnTo>
                    <a:pt x="1" y="0"/>
                  </a:lnTo>
                  <a:cubicBezTo>
                    <a:pt x="1" y="0"/>
                    <a:pt x="1"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1"/>
            <p:cNvSpPr/>
            <p:nvPr/>
          </p:nvSpPr>
          <p:spPr>
            <a:xfrm>
              <a:off x="5517950" y="2189100"/>
              <a:ext cx="25" cy="300"/>
            </a:xfrm>
            <a:custGeom>
              <a:rect b="b" l="l" r="r" t="t"/>
              <a:pathLst>
                <a:path extrusionOk="0" h="12" w="1">
                  <a:moveTo>
                    <a:pt x="0" y="12"/>
                  </a:moveTo>
                  <a:cubicBezTo>
                    <a:pt x="0" y="12"/>
                    <a:pt x="0" y="12"/>
                    <a:pt x="0" y="12"/>
                  </a:cubicBezTo>
                  <a:cubicBezTo>
                    <a:pt x="0" y="0"/>
                    <a:pt x="0" y="0"/>
                    <a:pt x="0"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1"/>
            <p:cNvSpPr/>
            <p:nvPr/>
          </p:nvSpPr>
          <p:spPr>
            <a:xfrm>
              <a:off x="5514075" y="2197425"/>
              <a:ext cx="325" cy="250"/>
            </a:xfrm>
            <a:custGeom>
              <a:rect b="b" l="l" r="r" t="t"/>
              <a:pathLst>
                <a:path extrusionOk="0" h="10" w="13">
                  <a:moveTo>
                    <a:pt x="0" y="0"/>
                  </a:moveTo>
                  <a:cubicBezTo>
                    <a:pt x="6" y="6"/>
                    <a:pt x="9" y="9"/>
                    <a:pt x="11" y="9"/>
                  </a:cubicBezTo>
                  <a:cubicBezTo>
                    <a:pt x="12" y="9"/>
                    <a:pt x="12" y="6"/>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1"/>
            <p:cNvSpPr/>
            <p:nvPr/>
          </p:nvSpPr>
          <p:spPr>
            <a:xfrm>
              <a:off x="5505150" y="2198900"/>
              <a:ext cx="25" cy="325"/>
            </a:xfrm>
            <a:custGeom>
              <a:rect b="b" l="l" r="r" t="t"/>
              <a:pathLst>
                <a:path extrusionOk="0" h="13" w="1">
                  <a:moveTo>
                    <a:pt x="0" y="13"/>
                  </a:moveTo>
                  <a:cubicBezTo>
                    <a:pt x="0" y="13"/>
                    <a:pt x="0" y="13"/>
                    <a:pt x="0" y="13"/>
                  </a:cubicBezTo>
                  <a:cubicBezTo>
                    <a:pt x="0" y="13"/>
                    <a:pt x="0" y="1"/>
                    <a:pt x="0" y="13"/>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1"/>
            <p:cNvSpPr/>
            <p:nvPr/>
          </p:nvSpPr>
          <p:spPr>
            <a:xfrm>
              <a:off x="5425675" y="2231950"/>
              <a:ext cx="900" cy="1225"/>
            </a:xfrm>
            <a:custGeom>
              <a:rect b="b" l="l" r="r" t="t"/>
              <a:pathLst>
                <a:path extrusionOk="0" h="49" w="36">
                  <a:moveTo>
                    <a:pt x="0" y="1"/>
                  </a:moveTo>
                  <a:cubicBezTo>
                    <a:pt x="0" y="1"/>
                    <a:pt x="0" y="12"/>
                    <a:pt x="0" y="24"/>
                  </a:cubicBezTo>
                  <a:lnTo>
                    <a:pt x="36" y="48"/>
                  </a:lnTo>
                  <a:cubicBezTo>
                    <a:pt x="36" y="36"/>
                    <a:pt x="33" y="36"/>
                    <a:pt x="28" y="36"/>
                  </a:cubicBezTo>
                  <a:cubicBezTo>
                    <a:pt x="24" y="36"/>
                    <a:pt x="18" y="36"/>
                    <a:pt x="12" y="24"/>
                  </a:cubicBezTo>
                  <a:cubicBezTo>
                    <a:pt x="12" y="20"/>
                    <a:pt x="13" y="19"/>
                    <a:pt x="16" y="19"/>
                  </a:cubicBezTo>
                  <a:cubicBezTo>
                    <a:pt x="20" y="19"/>
                    <a:pt x="28" y="24"/>
                    <a:pt x="36" y="24"/>
                  </a:cubicBezTo>
                  <a:cubicBezTo>
                    <a:pt x="29" y="11"/>
                    <a:pt x="25" y="7"/>
                    <a:pt x="21" y="7"/>
                  </a:cubicBezTo>
                  <a:cubicBezTo>
                    <a:pt x="15" y="7"/>
                    <a:pt x="12" y="18"/>
                    <a:pt x="8" y="18"/>
                  </a:cubicBezTo>
                  <a:cubicBezTo>
                    <a:pt x="6" y="18"/>
                    <a:pt x="3" y="14"/>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1"/>
            <p:cNvSpPr/>
            <p:nvPr/>
          </p:nvSpPr>
          <p:spPr>
            <a:xfrm>
              <a:off x="5456025" y="2211700"/>
              <a:ext cx="1525" cy="2425"/>
            </a:xfrm>
            <a:custGeom>
              <a:rect b="b" l="l" r="r" t="t"/>
              <a:pathLst>
                <a:path extrusionOk="0" h="97" w="61">
                  <a:moveTo>
                    <a:pt x="1" y="1"/>
                  </a:moveTo>
                  <a:cubicBezTo>
                    <a:pt x="1" y="37"/>
                    <a:pt x="48" y="60"/>
                    <a:pt x="48" y="96"/>
                  </a:cubicBezTo>
                  <a:lnTo>
                    <a:pt x="60" y="96"/>
                  </a:lnTo>
                  <a:cubicBezTo>
                    <a:pt x="36" y="72"/>
                    <a:pt x="36" y="49"/>
                    <a:pt x="24" y="25"/>
                  </a:cubicBezTo>
                  <a:cubicBezTo>
                    <a:pt x="12" y="13"/>
                    <a:pt x="12"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1"/>
            <p:cNvSpPr/>
            <p:nvPr/>
          </p:nvSpPr>
          <p:spPr>
            <a:xfrm>
              <a:off x="5457525" y="2214100"/>
              <a:ext cx="600" cy="325"/>
            </a:xfrm>
            <a:custGeom>
              <a:rect b="b" l="l" r="r" t="t"/>
              <a:pathLst>
                <a:path extrusionOk="0" h="13" w="24">
                  <a:moveTo>
                    <a:pt x="0" y="0"/>
                  </a:moveTo>
                  <a:cubicBezTo>
                    <a:pt x="12" y="0"/>
                    <a:pt x="12" y="12"/>
                    <a:pt x="12" y="12"/>
                  </a:cubicBezTo>
                  <a:lnTo>
                    <a:pt x="24" y="12"/>
                  </a:lnTo>
                  <a:cubicBezTo>
                    <a:pt x="12" y="0"/>
                    <a:pt x="12"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1"/>
            <p:cNvSpPr/>
            <p:nvPr/>
          </p:nvSpPr>
          <p:spPr>
            <a:xfrm>
              <a:off x="5430725" y="2228375"/>
              <a:ext cx="325" cy="25"/>
            </a:xfrm>
            <a:custGeom>
              <a:rect b="b" l="l" r="r" t="t"/>
              <a:pathLst>
                <a:path extrusionOk="0" h="1" w="13">
                  <a:moveTo>
                    <a:pt x="1" y="1"/>
                  </a:moveTo>
                  <a:cubicBezTo>
                    <a:pt x="12" y="1"/>
                    <a:pt x="12" y="1"/>
                    <a:pt x="12" y="1"/>
                  </a:cubicBezTo>
                  <a:cubicBezTo>
                    <a:pt x="1" y="1"/>
                    <a:pt x="1"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1"/>
            <p:cNvSpPr/>
            <p:nvPr/>
          </p:nvSpPr>
          <p:spPr>
            <a:xfrm>
              <a:off x="5461075" y="2210825"/>
              <a:ext cx="325" cy="25"/>
            </a:xfrm>
            <a:custGeom>
              <a:rect b="b" l="l" r="r" t="t"/>
              <a:pathLst>
                <a:path extrusionOk="0" h="1" w="13">
                  <a:moveTo>
                    <a:pt x="1" y="0"/>
                  </a:moveTo>
                  <a:cubicBezTo>
                    <a:pt x="1" y="0"/>
                    <a:pt x="1" y="0"/>
                    <a:pt x="13" y="0"/>
                  </a:cubicBezTo>
                  <a:cubicBezTo>
                    <a:pt x="13" y="0"/>
                    <a:pt x="13" y="0"/>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1"/>
            <p:cNvSpPr/>
            <p:nvPr/>
          </p:nvSpPr>
          <p:spPr>
            <a:xfrm>
              <a:off x="5454550" y="2227550"/>
              <a:ext cx="600" cy="850"/>
            </a:xfrm>
            <a:custGeom>
              <a:rect b="b" l="l" r="r" t="t"/>
              <a:pathLst>
                <a:path extrusionOk="0" h="34" w="24">
                  <a:moveTo>
                    <a:pt x="12" y="0"/>
                  </a:moveTo>
                  <a:cubicBezTo>
                    <a:pt x="11" y="0"/>
                    <a:pt x="14" y="12"/>
                    <a:pt x="7" y="12"/>
                  </a:cubicBezTo>
                  <a:cubicBezTo>
                    <a:pt x="5" y="12"/>
                    <a:pt x="3" y="11"/>
                    <a:pt x="0" y="10"/>
                  </a:cubicBezTo>
                  <a:lnTo>
                    <a:pt x="0" y="10"/>
                  </a:lnTo>
                  <a:lnTo>
                    <a:pt x="12" y="34"/>
                  </a:lnTo>
                  <a:cubicBezTo>
                    <a:pt x="24" y="34"/>
                    <a:pt x="24" y="22"/>
                    <a:pt x="24" y="22"/>
                  </a:cubicBezTo>
                  <a:cubicBezTo>
                    <a:pt x="16" y="5"/>
                    <a:pt x="13"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1"/>
            <p:cNvSpPr/>
            <p:nvPr/>
          </p:nvSpPr>
          <p:spPr>
            <a:xfrm>
              <a:off x="5425375" y="2232550"/>
              <a:ext cx="325" cy="25"/>
            </a:xfrm>
            <a:custGeom>
              <a:rect b="b" l="l" r="r" t="t"/>
              <a:pathLst>
                <a:path extrusionOk="0" h="1" w="13">
                  <a:moveTo>
                    <a:pt x="0" y="0"/>
                  </a:moveTo>
                  <a:lnTo>
                    <a:pt x="12" y="0"/>
                  </a:lnTo>
                  <a:lnTo>
                    <a:pt x="12"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1"/>
            <p:cNvSpPr/>
            <p:nvPr/>
          </p:nvSpPr>
          <p:spPr>
            <a:xfrm>
              <a:off x="5459150" y="2212900"/>
              <a:ext cx="1075" cy="625"/>
            </a:xfrm>
            <a:custGeom>
              <a:rect b="b" l="l" r="r" t="t"/>
              <a:pathLst>
                <a:path extrusionOk="0" h="25" w="43">
                  <a:moveTo>
                    <a:pt x="30" y="1"/>
                  </a:moveTo>
                  <a:cubicBezTo>
                    <a:pt x="36" y="12"/>
                    <a:pt x="27" y="12"/>
                    <a:pt x="18" y="12"/>
                  </a:cubicBezTo>
                  <a:cubicBezTo>
                    <a:pt x="10" y="12"/>
                    <a:pt x="1" y="12"/>
                    <a:pt x="7" y="24"/>
                  </a:cubicBezTo>
                  <a:lnTo>
                    <a:pt x="42" y="12"/>
                  </a:lnTo>
                  <a:lnTo>
                    <a:pt x="3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1"/>
            <p:cNvSpPr/>
            <p:nvPr/>
          </p:nvSpPr>
          <p:spPr>
            <a:xfrm>
              <a:off x="5528950" y="2191775"/>
              <a:ext cx="1525" cy="2400"/>
            </a:xfrm>
            <a:custGeom>
              <a:rect b="b" l="l" r="r" t="t"/>
              <a:pathLst>
                <a:path extrusionOk="0" h="96" w="61">
                  <a:moveTo>
                    <a:pt x="60" y="0"/>
                  </a:moveTo>
                  <a:cubicBezTo>
                    <a:pt x="36" y="36"/>
                    <a:pt x="24" y="24"/>
                    <a:pt x="1" y="36"/>
                  </a:cubicBezTo>
                  <a:lnTo>
                    <a:pt x="24" y="72"/>
                  </a:lnTo>
                  <a:lnTo>
                    <a:pt x="24" y="84"/>
                  </a:lnTo>
                  <a:lnTo>
                    <a:pt x="36" y="95"/>
                  </a:lnTo>
                  <a:cubicBezTo>
                    <a:pt x="60" y="72"/>
                    <a:pt x="60" y="36"/>
                    <a:pt x="6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1"/>
            <p:cNvSpPr/>
            <p:nvPr/>
          </p:nvSpPr>
          <p:spPr>
            <a:xfrm>
              <a:off x="5521225" y="2185575"/>
              <a:ext cx="600" cy="850"/>
            </a:xfrm>
            <a:custGeom>
              <a:rect b="b" l="l" r="r" t="t"/>
              <a:pathLst>
                <a:path extrusionOk="0" h="34" w="24">
                  <a:moveTo>
                    <a:pt x="5" y="0"/>
                  </a:moveTo>
                  <a:cubicBezTo>
                    <a:pt x="2" y="0"/>
                    <a:pt x="0" y="3"/>
                    <a:pt x="0" y="10"/>
                  </a:cubicBezTo>
                  <a:lnTo>
                    <a:pt x="24" y="34"/>
                  </a:lnTo>
                  <a:cubicBezTo>
                    <a:pt x="24" y="17"/>
                    <a:pt x="12" y="0"/>
                    <a:pt x="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1"/>
            <p:cNvSpPr/>
            <p:nvPr/>
          </p:nvSpPr>
          <p:spPr>
            <a:xfrm>
              <a:off x="5524500" y="2193975"/>
              <a:ext cx="600" cy="1100"/>
            </a:xfrm>
            <a:custGeom>
              <a:rect b="b" l="l" r="r" t="t"/>
              <a:pathLst>
                <a:path extrusionOk="0" h="44" w="24">
                  <a:moveTo>
                    <a:pt x="11" y="0"/>
                  </a:moveTo>
                  <a:cubicBezTo>
                    <a:pt x="5" y="0"/>
                    <a:pt x="0" y="9"/>
                    <a:pt x="0" y="31"/>
                  </a:cubicBezTo>
                  <a:cubicBezTo>
                    <a:pt x="3" y="25"/>
                    <a:pt x="5" y="23"/>
                    <a:pt x="7" y="23"/>
                  </a:cubicBezTo>
                  <a:cubicBezTo>
                    <a:pt x="13" y="23"/>
                    <a:pt x="15" y="43"/>
                    <a:pt x="24" y="43"/>
                  </a:cubicBezTo>
                  <a:lnTo>
                    <a:pt x="24" y="7"/>
                  </a:lnTo>
                  <a:cubicBezTo>
                    <a:pt x="19" y="3"/>
                    <a:pt x="15" y="0"/>
                    <a:pt x="1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1"/>
            <p:cNvSpPr/>
            <p:nvPr/>
          </p:nvSpPr>
          <p:spPr>
            <a:xfrm>
              <a:off x="5518825" y="2186125"/>
              <a:ext cx="775" cy="600"/>
            </a:xfrm>
            <a:custGeom>
              <a:rect b="b" l="l" r="r" t="t"/>
              <a:pathLst>
                <a:path extrusionOk="0" h="24" w="31">
                  <a:moveTo>
                    <a:pt x="25" y="0"/>
                  </a:moveTo>
                  <a:cubicBezTo>
                    <a:pt x="25" y="9"/>
                    <a:pt x="23" y="12"/>
                    <a:pt x="21" y="12"/>
                  </a:cubicBezTo>
                  <a:cubicBezTo>
                    <a:pt x="17" y="12"/>
                    <a:pt x="11" y="4"/>
                    <a:pt x="6" y="4"/>
                  </a:cubicBezTo>
                  <a:cubicBezTo>
                    <a:pt x="3" y="4"/>
                    <a:pt x="1" y="9"/>
                    <a:pt x="1" y="24"/>
                  </a:cubicBezTo>
                  <a:cubicBezTo>
                    <a:pt x="4" y="21"/>
                    <a:pt x="7" y="20"/>
                    <a:pt x="11" y="20"/>
                  </a:cubicBezTo>
                  <a:cubicBezTo>
                    <a:pt x="15" y="20"/>
                    <a:pt x="19" y="21"/>
                    <a:pt x="22" y="21"/>
                  </a:cubicBezTo>
                  <a:cubicBezTo>
                    <a:pt x="28" y="21"/>
                    <a:pt x="31" y="18"/>
                    <a:pt x="2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1"/>
            <p:cNvSpPr/>
            <p:nvPr/>
          </p:nvSpPr>
          <p:spPr>
            <a:xfrm>
              <a:off x="5521500" y="2195900"/>
              <a:ext cx="925" cy="750"/>
            </a:xfrm>
            <a:custGeom>
              <a:rect b="b" l="l" r="r" t="t"/>
              <a:pathLst>
                <a:path extrusionOk="0" h="30" w="37">
                  <a:moveTo>
                    <a:pt x="6" y="0"/>
                  </a:moveTo>
                  <a:cubicBezTo>
                    <a:pt x="3" y="0"/>
                    <a:pt x="1" y="4"/>
                    <a:pt x="1" y="14"/>
                  </a:cubicBezTo>
                  <a:cubicBezTo>
                    <a:pt x="5" y="26"/>
                    <a:pt x="9" y="30"/>
                    <a:pt x="13" y="30"/>
                  </a:cubicBezTo>
                  <a:cubicBezTo>
                    <a:pt x="19" y="30"/>
                    <a:pt x="25" y="20"/>
                    <a:pt x="31" y="16"/>
                  </a:cubicBezTo>
                  <a:lnTo>
                    <a:pt x="31" y="16"/>
                  </a:lnTo>
                  <a:cubicBezTo>
                    <a:pt x="32" y="16"/>
                    <a:pt x="32" y="16"/>
                    <a:pt x="32" y="16"/>
                  </a:cubicBezTo>
                  <a:cubicBezTo>
                    <a:pt x="34" y="16"/>
                    <a:pt x="35" y="15"/>
                    <a:pt x="37" y="14"/>
                  </a:cubicBezTo>
                  <a:lnTo>
                    <a:pt x="37" y="14"/>
                  </a:lnTo>
                  <a:cubicBezTo>
                    <a:pt x="35" y="14"/>
                    <a:pt x="33" y="15"/>
                    <a:pt x="31" y="16"/>
                  </a:cubicBezTo>
                  <a:lnTo>
                    <a:pt x="31" y="16"/>
                  </a:lnTo>
                  <a:cubicBezTo>
                    <a:pt x="23" y="15"/>
                    <a:pt x="12" y="0"/>
                    <a:pt x="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1"/>
            <p:cNvSpPr/>
            <p:nvPr/>
          </p:nvSpPr>
          <p:spPr>
            <a:xfrm>
              <a:off x="5516450" y="2187000"/>
              <a:ext cx="1525" cy="2700"/>
            </a:xfrm>
            <a:custGeom>
              <a:rect b="b" l="l" r="r" t="t"/>
              <a:pathLst>
                <a:path extrusionOk="0" h="108" w="61">
                  <a:moveTo>
                    <a:pt x="12" y="1"/>
                  </a:moveTo>
                  <a:cubicBezTo>
                    <a:pt x="12" y="36"/>
                    <a:pt x="1" y="72"/>
                    <a:pt x="24" y="108"/>
                  </a:cubicBezTo>
                  <a:cubicBezTo>
                    <a:pt x="12" y="72"/>
                    <a:pt x="24" y="72"/>
                    <a:pt x="36" y="72"/>
                  </a:cubicBezTo>
                  <a:cubicBezTo>
                    <a:pt x="36" y="84"/>
                    <a:pt x="36" y="96"/>
                    <a:pt x="36" y="108"/>
                  </a:cubicBezTo>
                  <a:cubicBezTo>
                    <a:pt x="48" y="84"/>
                    <a:pt x="48" y="84"/>
                    <a:pt x="60" y="72"/>
                  </a:cubicBezTo>
                  <a:cubicBezTo>
                    <a:pt x="48" y="48"/>
                    <a:pt x="24" y="36"/>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1"/>
            <p:cNvSpPr/>
            <p:nvPr/>
          </p:nvSpPr>
          <p:spPr>
            <a:xfrm>
              <a:off x="5520800" y="2194925"/>
              <a:ext cx="1025" cy="2275"/>
            </a:xfrm>
            <a:custGeom>
              <a:rect b="b" l="l" r="r" t="t"/>
              <a:pathLst>
                <a:path extrusionOk="0" h="91" w="41">
                  <a:moveTo>
                    <a:pt x="2" y="0"/>
                  </a:moveTo>
                  <a:lnTo>
                    <a:pt x="2" y="0"/>
                  </a:lnTo>
                  <a:cubicBezTo>
                    <a:pt x="1" y="0"/>
                    <a:pt x="3" y="9"/>
                    <a:pt x="5" y="20"/>
                  </a:cubicBezTo>
                  <a:lnTo>
                    <a:pt x="5" y="20"/>
                  </a:lnTo>
                  <a:lnTo>
                    <a:pt x="5" y="5"/>
                  </a:lnTo>
                  <a:cubicBezTo>
                    <a:pt x="3" y="2"/>
                    <a:pt x="2" y="0"/>
                    <a:pt x="2" y="0"/>
                  </a:cubicBezTo>
                  <a:close/>
                  <a:moveTo>
                    <a:pt x="5" y="20"/>
                  </a:moveTo>
                  <a:lnTo>
                    <a:pt x="5" y="53"/>
                  </a:lnTo>
                  <a:cubicBezTo>
                    <a:pt x="6" y="52"/>
                    <a:pt x="7" y="51"/>
                    <a:pt x="8" y="51"/>
                  </a:cubicBezTo>
                  <a:lnTo>
                    <a:pt x="8" y="51"/>
                  </a:lnTo>
                  <a:cubicBezTo>
                    <a:pt x="7" y="52"/>
                    <a:pt x="6" y="53"/>
                    <a:pt x="5" y="53"/>
                  </a:cubicBezTo>
                  <a:cubicBezTo>
                    <a:pt x="15" y="63"/>
                    <a:pt x="26" y="91"/>
                    <a:pt x="36" y="91"/>
                  </a:cubicBezTo>
                  <a:cubicBezTo>
                    <a:pt x="38" y="91"/>
                    <a:pt x="39" y="90"/>
                    <a:pt x="41" y="89"/>
                  </a:cubicBezTo>
                  <a:cubicBezTo>
                    <a:pt x="31" y="69"/>
                    <a:pt x="21" y="50"/>
                    <a:pt x="12" y="50"/>
                  </a:cubicBezTo>
                  <a:cubicBezTo>
                    <a:pt x="10" y="50"/>
                    <a:pt x="9" y="50"/>
                    <a:pt x="8" y="51"/>
                  </a:cubicBezTo>
                  <a:lnTo>
                    <a:pt x="8" y="51"/>
                  </a:lnTo>
                  <a:cubicBezTo>
                    <a:pt x="10" y="46"/>
                    <a:pt x="8" y="32"/>
                    <a:pt x="5" y="2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1"/>
            <p:cNvSpPr/>
            <p:nvPr/>
          </p:nvSpPr>
          <p:spPr>
            <a:xfrm>
              <a:off x="5514975" y="2186400"/>
              <a:ext cx="1200" cy="1825"/>
            </a:xfrm>
            <a:custGeom>
              <a:rect b="b" l="l" r="r" t="t"/>
              <a:pathLst>
                <a:path extrusionOk="0" h="73" w="48">
                  <a:moveTo>
                    <a:pt x="48" y="1"/>
                  </a:moveTo>
                  <a:cubicBezTo>
                    <a:pt x="24" y="13"/>
                    <a:pt x="0" y="37"/>
                    <a:pt x="0" y="60"/>
                  </a:cubicBezTo>
                  <a:lnTo>
                    <a:pt x="12" y="72"/>
                  </a:lnTo>
                  <a:cubicBezTo>
                    <a:pt x="24" y="37"/>
                    <a:pt x="48" y="49"/>
                    <a:pt x="4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1"/>
            <p:cNvSpPr/>
            <p:nvPr/>
          </p:nvSpPr>
          <p:spPr>
            <a:xfrm>
              <a:off x="5519125" y="2194875"/>
              <a:ext cx="625" cy="1375"/>
            </a:xfrm>
            <a:custGeom>
              <a:rect b="b" l="l" r="r" t="t"/>
              <a:pathLst>
                <a:path extrusionOk="0" h="55" w="25">
                  <a:moveTo>
                    <a:pt x="6" y="0"/>
                  </a:moveTo>
                  <a:cubicBezTo>
                    <a:pt x="5" y="0"/>
                    <a:pt x="3" y="2"/>
                    <a:pt x="1" y="7"/>
                  </a:cubicBezTo>
                  <a:lnTo>
                    <a:pt x="1" y="55"/>
                  </a:lnTo>
                  <a:cubicBezTo>
                    <a:pt x="25" y="55"/>
                    <a:pt x="1" y="31"/>
                    <a:pt x="1" y="19"/>
                  </a:cubicBezTo>
                  <a:lnTo>
                    <a:pt x="1" y="19"/>
                  </a:lnTo>
                  <a:cubicBezTo>
                    <a:pt x="7" y="25"/>
                    <a:pt x="10" y="28"/>
                    <a:pt x="13" y="28"/>
                  </a:cubicBezTo>
                  <a:cubicBezTo>
                    <a:pt x="16" y="28"/>
                    <a:pt x="19" y="25"/>
                    <a:pt x="25" y="19"/>
                  </a:cubicBezTo>
                  <a:lnTo>
                    <a:pt x="25" y="19"/>
                  </a:lnTo>
                  <a:cubicBezTo>
                    <a:pt x="22" y="20"/>
                    <a:pt x="20" y="21"/>
                    <a:pt x="18" y="21"/>
                  </a:cubicBezTo>
                  <a:cubicBezTo>
                    <a:pt x="6" y="21"/>
                    <a:pt x="9" y="0"/>
                    <a:pt x="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1"/>
            <p:cNvSpPr/>
            <p:nvPr/>
          </p:nvSpPr>
          <p:spPr>
            <a:xfrm>
              <a:off x="5517650" y="2196525"/>
              <a:ext cx="1200" cy="1825"/>
            </a:xfrm>
            <a:custGeom>
              <a:rect b="b" l="l" r="r" t="t"/>
              <a:pathLst>
                <a:path extrusionOk="0" h="73" w="48">
                  <a:moveTo>
                    <a:pt x="12" y="1"/>
                  </a:moveTo>
                  <a:lnTo>
                    <a:pt x="0" y="25"/>
                  </a:lnTo>
                  <a:lnTo>
                    <a:pt x="24" y="72"/>
                  </a:lnTo>
                  <a:cubicBezTo>
                    <a:pt x="48" y="48"/>
                    <a:pt x="24" y="48"/>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1"/>
            <p:cNvSpPr/>
            <p:nvPr/>
          </p:nvSpPr>
          <p:spPr>
            <a:xfrm>
              <a:off x="5516750" y="2195650"/>
              <a:ext cx="625" cy="2100"/>
            </a:xfrm>
            <a:custGeom>
              <a:rect b="b" l="l" r="r" t="t"/>
              <a:pathLst>
                <a:path extrusionOk="0" h="84" w="25">
                  <a:moveTo>
                    <a:pt x="12" y="0"/>
                  </a:moveTo>
                  <a:lnTo>
                    <a:pt x="0" y="83"/>
                  </a:lnTo>
                  <a:cubicBezTo>
                    <a:pt x="12" y="48"/>
                    <a:pt x="12" y="48"/>
                    <a:pt x="24" y="12"/>
                  </a:cubicBezTo>
                  <a:lnTo>
                    <a:pt x="12"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1"/>
            <p:cNvSpPr/>
            <p:nvPr/>
          </p:nvSpPr>
          <p:spPr>
            <a:xfrm>
              <a:off x="5505825" y="2189875"/>
              <a:ext cx="625" cy="975"/>
            </a:xfrm>
            <a:custGeom>
              <a:rect b="b" l="l" r="r" t="t"/>
              <a:pathLst>
                <a:path extrusionOk="0" h="39" w="25">
                  <a:moveTo>
                    <a:pt x="1" y="0"/>
                  </a:moveTo>
                  <a:lnTo>
                    <a:pt x="1" y="0"/>
                  </a:lnTo>
                  <a:cubicBezTo>
                    <a:pt x="0" y="0"/>
                    <a:pt x="2" y="1"/>
                    <a:pt x="6" y="3"/>
                  </a:cubicBezTo>
                  <a:lnTo>
                    <a:pt x="6" y="3"/>
                  </a:lnTo>
                  <a:cubicBezTo>
                    <a:pt x="3" y="1"/>
                    <a:pt x="1" y="0"/>
                    <a:pt x="1" y="0"/>
                  </a:cubicBezTo>
                  <a:close/>
                  <a:moveTo>
                    <a:pt x="6" y="3"/>
                  </a:moveTo>
                  <a:cubicBezTo>
                    <a:pt x="7" y="4"/>
                    <a:pt x="8" y="5"/>
                    <a:pt x="9" y="6"/>
                  </a:cubicBezTo>
                  <a:lnTo>
                    <a:pt x="9" y="6"/>
                  </a:lnTo>
                  <a:cubicBezTo>
                    <a:pt x="9" y="5"/>
                    <a:pt x="9" y="5"/>
                    <a:pt x="9" y="5"/>
                  </a:cubicBezTo>
                  <a:cubicBezTo>
                    <a:pt x="8" y="4"/>
                    <a:pt x="7" y="4"/>
                    <a:pt x="6" y="3"/>
                  </a:cubicBezTo>
                  <a:close/>
                  <a:moveTo>
                    <a:pt x="9" y="6"/>
                  </a:moveTo>
                  <a:lnTo>
                    <a:pt x="9" y="6"/>
                  </a:lnTo>
                  <a:cubicBezTo>
                    <a:pt x="9" y="22"/>
                    <a:pt x="21" y="38"/>
                    <a:pt x="23" y="38"/>
                  </a:cubicBezTo>
                  <a:cubicBezTo>
                    <a:pt x="25" y="38"/>
                    <a:pt x="24" y="36"/>
                    <a:pt x="21" y="29"/>
                  </a:cubicBezTo>
                  <a:cubicBezTo>
                    <a:pt x="21" y="19"/>
                    <a:pt x="14" y="11"/>
                    <a:pt x="9" y="6"/>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1"/>
            <p:cNvSpPr/>
            <p:nvPr/>
          </p:nvSpPr>
          <p:spPr>
            <a:xfrm>
              <a:off x="5509000" y="2199150"/>
              <a:ext cx="1525" cy="1275"/>
            </a:xfrm>
            <a:custGeom>
              <a:rect b="b" l="l" r="r" t="t"/>
              <a:pathLst>
                <a:path extrusionOk="0" h="51" w="61">
                  <a:moveTo>
                    <a:pt x="43" y="1"/>
                  </a:moveTo>
                  <a:cubicBezTo>
                    <a:pt x="30" y="1"/>
                    <a:pt x="11" y="30"/>
                    <a:pt x="1" y="51"/>
                  </a:cubicBezTo>
                  <a:cubicBezTo>
                    <a:pt x="13" y="27"/>
                    <a:pt x="60" y="27"/>
                    <a:pt x="49" y="3"/>
                  </a:cubicBezTo>
                  <a:cubicBezTo>
                    <a:pt x="47" y="1"/>
                    <a:pt x="45" y="1"/>
                    <a:pt x="4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1"/>
            <p:cNvSpPr/>
            <p:nvPr/>
          </p:nvSpPr>
          <p:spPr>
            <a:xfrm>
              <a:off x="5497100" y="2205450"/>
              <a:ext cx="875" cy="1525"/>
            </a:xfrm>
            <a:custGeom>
              <a:rect b="b" l="l" r="r" t="t"/>
              <a:pathLst>
                <a:path extrusionOk="0" h="61" w="35">
                  <a:moveTo>
                    <a:pt x="24" y="1"/>
                  </a:moveTo>
                  <a:cubicBezTo>
                    <a:pt x="24" y="25"/>
                    <a:pt x="13" y="25"/>
                    <a:pt x="1" y="60"/>
                  </a:cubicBezTo>
                  <a:cubicBezTo>
                    <a:pt x="13" y="49"/>
                    <a:pt x="24" y="60"/>
                    <a:pt x="13" y="37"/>
                  </a:cubicBezTo>
                  <a:lnTo>
                    <a:pt x="13" y="37"/>
                  </a:lnTo>
                  <a:cubicBezTo>
                    <a:pt x="15" y="39"/>
                    <a:pt x="17" y="40"/>
                    <a:pt x="19" y="40"/>
                  </a:cubicBezTo>
                  <a:cubicBezTo>
                    <a:pt x="28" y="40"/>
                    <a:pt x="34" y="20"/>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1"/>
            <p:cNvSpPr/>
            <p:nvPr/>
          </p:nvSpPr>
          <p:spPr>
            <a:xfrm>
              <a:off x="5494125" y="2206350"/>
              <a:ext cx="625" cy="925"/>
            </a:xfrm>
            <a:custGeom>
              <a:rect b="b" l="l" r="r" t="t"/>
              <a:pathLst>
                <a:path extrusionOk="0" h="37" w="25">
                  <a:moveTo>
                    <a:pt x="12" y="1"/>
                  </a:moveTo>
                  <a:cubicBezTo>
                    <a:pt x="12" y="1"/>
                    <a:pt x="1" y="24"/>
                    <a:pt x="12" y="36"/>
                  </a:cubicBezTo>
                  <a:cubicBezTo>
                    <a:pt x="12" y="24"/>
                    <a:pt x="24" y="24"/>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5468225" y="2201300"/>
              <a:ext cx="625" cy="900"/>
            </a:xfrm>
            <a:custGeom>
              <a:rect b="b" l="l" r="r" t="t"/>
              <a:pathLst>
                <a:path extrusionOk="0" h="36" w="25">
                  <a:moveTo>
                    <a:pt x="13" y="0"/>
                  </a:moveTo>
                  <a:cubicBezTo>
                    <a:pt x="1" y="0"/>
                    <a:pt x="1" y="12"/>
                    <a:pt x="13" y="36"/>
                  </a:cubicBezTo>
                  <a:cubicBezTo>
                    <a:pt x="25" y="24"/>
                    <a:pt x="13" y="12"/>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p:nvPr/>
          </p:nvSpPr>
          <p:spPr>
            <a:xfrm>
              <a:off x="5467625" y="2201900"/>
              <a:ext cx="625" cy="600"/>
            </a:xfrm>
            <a:custGeom>
              <a:rect b="b" l="l" r="r" t="t"/>
              <a:pathLst>
                <a:path extrusionOk="0" h="24" w="25">
                  <a:moveTo>
                    <a:pt x="13" y="12"/>
                  </a:moveTo>
                  <a:lnTo>
                    <a:pt x="1" y="0"/>
                  </a:lnTo>
                  <a:lnTo>
                    <a:pt x="25" y="24"/>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1"/>
            <p:cNvSpPr/>
            <p:nvPr/>
          </p:nvSpPr>
          <p:spPr>
            <a:xfrm>
              <a:off x="5465550" y="2202175"/>
              <a:ext cx="325" cy="325"/>
            </a:xfrm>
            <a:custGeom>
              <a:rect b="b" l="l" r="r" t="t"/>
              <a:pathLst>
                <a:path extrusionOk="0" h="13" w="13">
                  <a:moveTo>
                    <a:pt x="12" y="1"/>
                  </a:moveTo>
                  <a:cubicBezTo>
                    <a:pt x="1" y="1"/>
                    <a:pt x="1" y="13"/>
                    <a:pt x="12" y="13"/>
                  </a:cubicBezTo>
                  <a:cubicBezTo>
                    <a:pt x="12" y="13"/>
                    <a:pt x="12"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1"/>
            <p:cNvSpPr/>
            <p:nvPr/>
          </p:nvSpPr>
          <p:spPr>
            <a:xfrm>
              <a:off x="5465850" y="2201900"/>
              <a:ext cx="325" cy="300"/>
            </a:xfrm>
            <a:custGeom>
              <a:rect b="b" l="l" r="r" t="t"/>
              <a:pathLst>
                <a:path extrusionOk="0" h="12" w="13">
                  <a:moveTo>
                    <a:pt x="0" y="0"/>
                  </a:moveTo>
                  <a:cubicBezTo>
                    <a:pt x="0" y="0"/>
                    <a:pt x="0" y="0"/>
                    <a:pt x="0" y="12"/>
                  </a:cubicBezTo>
                  <a:cubicBezTo>
                    <a:pt x="0" y="8"/>
                    <a:pt x="0" y="7"/>
                    <a:pt x="1" y="7"/>
                  </a:cubicBezTo>
                  <a:cubicBezTo>
                    <a:pt x="2" y="7"/>
                    <a:pt x="4" y="12"/>
                    <a:pt x="12" y="12"/>
                  </a:cubicBez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1"/>
            <p:cNvSpPr/>
            <p:nvPr/>
          </p:nvSpPr>
          <p:spPr>
            <a:xfrm>
              <a:off x="5465250" y="2201900"/>
              <a:ext cx="925" cy="1800"/>
            </a:xfrm>
            <a:custGeom>
              <a:rect b="b" l="l" r="r" t="t"/>
              <a:pathLst>
                <a:path extrusionOk="0" h="72" w="37">
                  <a:moveTo>
                    <a:pt x="1" y="0"/>
                  </a:moveTo>
                  <a:lnTo>
                    <a:pt x="1" y="36"/>
                  </a:lnTo>
                  <a:lnTo>
                    <a:pt x="36" y="71"/>
                  </a:lnTo>
                  <a:cubicBezTo>
                    <a:pt x="36" y="36"/>
                    <a:pt x="1" y="6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1"/>
            <p:cNvSpPr/>
            <p:nvPr/>
          </p:nvSpPr>
          <p:spPr>
            <a:xfrm>
              <a:off x="5462275" y="2203675"/>
              <a:ext cx="2700" cy="3900"/>
            </a:xfrm>
            <a:custGeom>
              <a:rect b="b" l="l" r="r" t="t"/>
              <a:pathLst>
                <a:path extrusionOk="0" h="156" w="108">
                  <a:moveTo>
                    <a:pt x="72" y="0"/>
                  </a:moveTo>
                  <a:cubicBezTo>
                    <a:pt x="54" y="0"/>
                    <a:pt x="56" y="41"/>
                    <a:pt x="49" y="41"/>
                  </a:cubicBezTo>
                  <a:cubicBezTo>
                    <a:pt x="46" y="41"/>
                    <a:pt x="42" y="36"/>
                    <a:pt x="36" y="24"/>
                  </a:cubicBezTo>
                  <a:lnTo>
                    <a:pt x="36" y="24"/>
                  </a:lnTo>
                  <a:cubicBezTo>
                    <a:pt x="1" y="84"/>
                    <a:pt x="84" y="108"/>
                    <a:pt x="48" y="155"/>
                  </a:cubicBezTo>
                  <a:cubicBezTo>
                    <a:pt x="108" y="155"/>
                    <a:pt x="24" y="48"/>
                    <a:pt x="72" y="48"/>
                  </a:cubicBezTo>
                  <a:cubicBezTo>
                    <a:pt x="36" y="24"/>
                    <a:pt x="72" y="24"/>
                    <a:pt x="7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1"/>
            <p:cNvSpPr/>
            <p:nvPr/>
          </p:nvSpPr>
          <p:spPr>
            <a:xfrm>
              <a:off x="5464650" y="2205300"/>
              <a:ext cx="725" cy="750"/>
            </a:xfrm>
            <a:custGeom>
              <a:rect b="b" l="l" r="r" t="t"/>
              <a:pathLst>
                <a:path extrusionOk="0" h="30" w="29">
                  <a:moveTo>
                    <a:pt x="8" y="1"/>
                  </a:moveTo>
                  <a:cubicBezTo>
                    <a:pt x="4" y="1"/>
                    <a:pt x="1" y="7"/>
                    <a:pt x="1" y="19"/>
                  </a:cubicBezTo>
                  <a:cubicBezTo>
                    <a:pt x="9" y="19"/>
                    <a:pt x="22" y="29"/>
                    <a:pt x="26" y="29"/>
                  </a:cubicBezTo>
                  <a:cubicBezTo>
                    <a:pt x="29" y="29"/>
                    <a:pt x="29" y="27"/>
                    <a:pt x="25" y="19"/>
                  </a:cubicBezTo>
                  <a:cubicBezTo>
                    <a:pt x="19" y="7"/>
                    <a:pt x="13" y="1"/>
                    <a:pt x="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1"/>
            <p:cNvSpPr/>
            <p:nvPr/>
          </p:nvSpPr>
          <p:spPr>
            <a:xfrm>
              <a:off x="5461975" y="2205175"/>
              <a:ext cx="325" cy="300"/>
            </a:xfrm>
            <a:custGeom>
              <a:rect b="b" l="l" r="r" t="t"/>
              <a:pathLst>
                <a:path extrusionOk="0" h="12" w="13">
                  <a:moveTo>
                    <a:pt x="1" y="0"/>
                  </a:moveTo>
                  <a:lnTo>
                    <a:pt x="1" y="12"/>
                  </a:lnTo>
                  <a:lnTo>
                    <a:pt x="13" y="12"/>
                  </a:lnTo>
                  <a:lnTo>
                    <a:pt x="1"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1"/>
            <p:cNvSpPr/>
            <p:nvPr/>
          </p:nvSpPr>
          <p:spPr>
            <a:xfrm>
              <a:off x="5460500" y="2204875"/>
              <a:ext cx="600" cy="900"/>
            </a:xfrm>
            <a:custGeom>
              <a:rect b="b" l="l" r="r" t="t"/>
              <a:pathLst>
                <a:path extrusionOk="0" h="36" w="24">
                  <a:moveTo>
                    <a:pt x="24" y="0"/>
                  </a:moveTo>
                  <a:cubicBezTo>
                    <a:pt x="24" y="12"/>
                    <a:pt x="0" y="24"/>
                    <a:pt x="24" y="36"/>
                  </a:cubicBezTo>
                  <a:lnTo>
                    <a:pt x="24"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5458925" y="2205750"/>
              <a:ext cx="700" cy="1350"/>
            </a:xfrm>
            <a:custGeom>
              <a:rect b="b" l="l" r="r" t="t"/>
              <a:pathLst>
                <a:path extrusionOk="0" h="54" w="28">
                  <a:moveTo>
                    <a:pt x="4" y="1"/>
                  </a:moveTo>
                  <a:lnTo>
                    <a:pt x="4" y="1"/>
                  </a:lnTo>
                  <a:cubicBezTo>
                    <a:pt x="1" y="1"/>
                    <a:pt x="0" y="4"/>
                    <a:pt x="0" y="8"/>
                  </a:cubicBezTo>
                  <a:lnTo>
                    <a:pt x="0" y="8"/>
                  </a:lnTo>
                  <a:cubicBezTo>
                    <a:pt x="1" y="5"/>
                    <a:pt x="1" y="3"/>
                    <a:pt x="4" y="1"/>
                  </a:cubicBezTo>
                  <a:close/>
                  <a:moveTo>
                    <a:pt x="0" y="8"/>
                  </a:moveTo>
                  <a:lnTo>
                    <a:pt x="0" y="8"/>
                  </a:lnTo>
                  <a:cubicBezTo>
                    <a:pt x="0" y="9"/>
                    <a:pt x="0" y="10"/>
                    <a:pt x="1" y="12"/>
                  </a:cubicBezTo>
                  <a:lnTo>
                    <a:pt x="1" y="12"/>
                  </a:lnTo>
                  <a:cubicBezTo>
                    <a:pt x="1" y="10"/>
                    <a:pt x="0" y="9"/>
                    <a:pt x="0" y="8"/>
                  </a:cubicBezTo>
                  <a:close/>
                  <a:moveTo>
                    <a:pt x="1" y="12"/>
                  </a:moveTo>
                  <a:cubicBezTo>
                    <a:pt x="2" y="27"/>
                    <a:pt x="13" y="53"/>
                    <a:pt x="22" y="53"/>
                  </a:cubicBezTo>
                  <a:cubicBezTo>
                    <a:pt x="24" y="53"/>
                    <a:pt x="26" y="52"/>
                    <a:pt x="27" y="48"/>
                  </a:cubicBezTo>
                  <a:cubicBezTo>
                    <a:pt x="19" y="40"/>
                    <a:pt x="3" y="24"/>
                    <a:pt x="1"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1"/>
            <p:cNvSpPr/>
            <p:nvPr/>
          </p:nvSpPr>
          <p:spPr>
            <a:xfrm>
              <a:off x="5456625" y="2209925"/>
              <a:ext cx="625" cy="625"/>
            </a:xfrm>
            <a:custGeom>
              <a:rect b="b" l="l" r="r" t="t"/>
              <a:pathLst>
                <a:path extrusionOk="0" h="25" w="25">
                  <a:moveTo>
                    <a:pt x="12" y="1"/>
                  </a:moveTo>
                  <a:lnTo>
                    <a:pt x="0" y="24"/>
                  </a:lnTo>
                  <a:lnTo>
                    <a:pt x="12" y="24"/>
                  </a:lnTo>
                  <a:cubicBezTo>
                    <a:pt x="24" y="24"/>
                    <a:pt x="24" y="12"/>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1"/>
            <p:cNvSpPr/>
            <p:nvPr/>
          </p:nvSpPr>
          <p:spPr>
            <a:xfrm>
              <a:off x="5459600" y="2214100"/>
              <a:ext cx="925" cy="650"/>
            </a:xfrm>
            <a:custGeom>
              <a:rect b="b" l="l" r="r" t="t"/>
              <a:pathLst>
                <a:path extrusionOk="0" h="26" w="37">
                  <a:moveTo>
                    <a:pt x="36" y="0"/>
                  </a:moveTo>
                  <a:cubicBezTo>
                    <a:pt x="32" y="0"/>
                    <a:pt x="28" y="2"/>
                    <a:pt x="26" y="4"/>
                  </a:cubicBezTo>
                  <a:lnTo>
                    <a:pt x="26" y="4"/>
                  </a:lnTo>
                  <a:cubicBezTo>
                    <a:pt x="29" y="4"/>
                    <a:pt x="32" y="2"/>
                    <a:pt x="36" y="0"/>
                  </a:cubicBezTo>
                  <a:close/>
                  <a:moveTo>
                    <a:pt x="26" y="4"/>
                  </a:moveTo>
                  <a:cubicBezTo>
                    <a:pt x="20" y="6"/>
                    <a:pt x="17" y="6"/>
                    <a:pt x="14" y="6"/>
                  </a:cubicBezTo>
                  <a:cubicBezTo>
                    <a:pt x="9" y="6"/>
                    <a:pt x="6" y="6"/>
                    <a:pt x="0" y="12"/>
                  </a:cubicBezTo>
                  <a:cubicBezTo>
                    <a:pt x="7" y="22"/>
                    <a:pt x="11" y="25"/>
                    <a:pt x="13" y="25"/>
                  </a:cubicBezTo>
                  <a:cubicBezTo>
                    <a:pt x="19" y="25"/>
                    <a:pt x="19" y="12"/>
                    <a:pt x="26" y="4"/>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1"/>
            <p:cNvSpPr/>
            <p:nvPr/>
          </p:nvSpPr>
          <p:spPr>
            <a:xfrm>
              <a:off x="5455425" y="2209000"/>
              <a:ext cx="625" cy="650"/>
            </a:xfrm>
            <a:custGeom>
              <a:rect b="b" l="l" r="r" t="t"/>
              <a:pathLst>
                <a:path extrusionOk="0" h="26" w="25">
                  <a:moveTo>
                    <a:pt x="6" y="1"/>
                  </a:moveTo>
                  <a:cubicBezTo>
                    <a:pt x="1" y="1"/>
                    <a:pt x="1" y="11"/>
                    <a:pt x="1" y="26"/>
                  </a:cubicBezTo>
                  <a:cubicBezTo>
                    <a:pt x="1" y="14"/>
                    <a:pt x="4" y="11"/>
                    <a:pt x="8" y="11"/>
                  </a:cubicBezTo>
                  <a:cubicBezTo>
                    <a:pt x="13" y="11"/>
                    <a:pt x="19" y="14"/>
                    <a:pt x="25" y="14"/>
                  </a:cubicBezTo>
                  <a:cubicBezTo>
                    <a:pt x="15" y="5"/>
                    <a:pt x="10" y="1"/>
                    <a:pt x="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1"/>
            <p:cNvSpPr/>
            <p:nvPr/>
          </p:nvSpPr>
          <p:spPr>
            <a:xfrm>
              <a:off x="5453425" y="2209025"/>
              <a:ext cx="2025" cy="3300"/>
            </a:xfrm>
            <a:custGeom>
              <a:rect b="b" l="l" r="r" t="t"/>
              <a:pathLst>
                <a:path extrusionOk="0" h="132" w="81">
                  <a:moveTo>
                    <a:pt x="57" y="1"/>
                  </a:moveTo>
                  <a:cubicBezTo>
                    <a:pt x="35" y="1"/>
                    <a:pt x="75" y="43"/>
                    <a:pt x="61" y="58"/>
                  </a:cubicBezTo>
                  <a:lnTo>
                    <a:pt x="61" y="58"/>
                  </a:lnTo>
                  <a:cubicBezTo>
                    <a:pt x="64" y="58"/>
                    <a:pt x="71" y="62"/>
                    <a:pt x="81" y="72"/>
                  </a:cubicBezTo>
                  <a:lnTo>
                    <a:pt x="57" y="1"/>
                  </a:lnTo>
                  <a:close/>
                  <a:moveTo>
                    <a:pt x="18" y="20"/>
                  </a:moveTo>
                  <a:cubicBezTo>
                    <a:pt x="5" y="20"/>
                    <a:pt x="0" y="34"/>
                    <a:pt x="9" y="60"/>
                  </a:cubicBezTo>
                  <a:cubicBezTo>
                    <a:pt x="21" y="72"/>
                    <a:pt x="57" y="108"/>
                    <a:pt x="57" y="132"/>
                  </a:cubicBezTo>
                  <a:cubicBezTo>
                    <a:pt x="65" y="115"/>
                    <a:pt x="51" y="70"/>
                    <a:pt x="57" y="60"/>
                  </a:cubicBezTo>
                  <a:lnTo>
                    <a:pt x="57" y="60"/>
                  </a:lnTo>
                  <a:cubicBezTo>
                    <a:pt x="57" y="60"/>
                    <a:pt x="57" y="60"/>
                    <a:pt x="57" y="60"/>
                  </a:cubicBezTo>
                  <a:cubicBezTo>
                    <a:pt x="58" y="60"/>
                    <a:pt x="60" y="59"/>
                    <a:pt x="61" y="58"/>
                  </a:cubicBezTo>
                  <a:lnTo>
                    <a:pt x="61" y="58"/>
                  </a:lnTo>
                  <a:cubicBezTo>
                    <a:pt x="60" y="58"/>
                    <a:pt x="60" y="58"/>
                    <a:pt x="60" y="58"/>
                  </a:cubicBezTo>
                  <a:cubicBezTo>
                    <a:pt x="59" y="58"/>
                    <a:pt x="57" y="59"/>
                    <a:pt x="57" y="60"/>
                  </a:cubicBezTo>
                  <a:lnTo>
                    <a:pt x="57" y="60"/>
                  </a:lnTo>
                  <a:cubicBezTo>
                    <a:pt x="45" y="48"/>
                    <a:pt x="45" y="36"/>
                    <a:pt x="33" y="25"/>
                  </a:cubicBezTo>
                  <a:cubicBezTo>
                    <a:pt x="27" y="22"/>
                    <a:pt x="22" y="20"/>
                    <a:pt x="18" y="2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1"/>
            <p:cNvSpPr/>
            <p:nvPr/>
          </p:nvSpPr>
          <p:spPr>
            <a:xfrm>
              <a:off x="5457525" y="2212600"/>
              <a:ext cx="925" cy="1375"/>
            </a:xfrm>
            <a:custGeom>
              <a:rect b="b" l="l" r="r" t="t"/>
              <a:pathLst>
                <a:path extrusionOk="0" h="55" w="37">
                  <a:moveTo>
                    <a:pt x="0" y="1"/>
                  </a:moveTo>
                  <a:cubicBezTo>
                    <a:pt x="12" y="24"/>
                    <a:pt x="12" y="24"/>
                    <a:pt x="12" y="36"/>
                  </a:cubicBezTo>
                  <a:cubicBezTo>
                    <a:pt x="22" y="50"/>
                    <a:pt x="27" y="55"/>
                    <a:pt x="30" y="55"/>
                  </a:cubicBezTo>
                  <a:cubicBezTo>
                    <a:pt x="36" y="55"/>
                    <a:pt x="24" y="21"/>
                    <a:pt x="24" y="13"/>
                  </a:cubicBez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1"/>
            <p:cNvSpPr/>
            <p:nvPr/>
          </p:nvSpPr>
          <p:spPr>
            <a:xfrm>
              <a:off x="5451850" y="2213200"/>
              <a:ext cx="625" cy="625"/>
            </a:xfrm>
            <a:custGeom>
              <a:rect b="b" l="l" r="r" t="t"/>
              <a:pathLst>
                <a:path extrusionOk="0" h="25" w="25">
                  <a:moveTo>
                    <a:pt x="25" y="0"/>
                  </a:moveTo>
                  <a:lnTo>
                    <a:pt x="1" y="24"/>
                  </a:lnTo>
                  <a:lnTo>
                    <a:pt x="13" y="24"/>
                  </a:lnTo>
                  <a:lnTo>
                    <a:pt x="25"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1"/>
            <p:cNvSpPr/>
            <p:nvPr/>
          </p:nvSpPr>
          <p:spPr>
            <a:xfrm>
              <a:off x="5451275" y="2212600"/>
              <a:ext cx="300" cy="1225"/>
            </a:xfrm>
            <a:custGeom>
              <a:rect b="b" l="l" r="r" t="t"/>
              <a:pathLst>
                <a:path extrusionOk="0" h="49" w="12">
                  <a:moveTo>
                    <a:pt x="12" y="1"/>
                  </a:moveTo>
                  <a:lnTo>
                    <a:pt x="0" y="48"/>
                  </a:lnTo>
                  <a:lnTo>
                    <a:pt x="12" y="13"/>
                  </a:lnTo>
                  <a:lnTo>
                    <a:pt x="1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1"/>
            <p:cNvSpPr/>
            <p:nvPr/>
          </p:nvSpPr>
          <p:spPr>
            <a:xfrm>
              <a:off x="5450675" y="2212600"/>
              <a:ext cx="325" cy="625"/>
            </a:xfrm>
            <a:custGeom>
              <a:rect b="b" l="l" r="r" t="t"/>
              <a:pathLst>
                <a:path extrusionOk="0" h="25" w="13">
                  <a:moveTo>
                    <a:pt x="12" y="1"/>
                  </a:moveTo>
                  <a:lnTo>
                    <a:pt x="0" y="24"/>
                  </a:lnTo>
                  <a:lnTo>
                    <a:pt x="12" y="24"/>
                  </a:lnTo>
                  <a:lnTo>
                    <a:pt x="1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1"/>
            <p:cNvSpPr/>
            <p:nvPr/>
          </p:nvSpPr>
          <p:spPr>
            <a:xfrm>
              <a:off x="5449175" y="2213500"/>
              <a:ext cx="1275" cy="675"/>
            </a:xfrm>
            <a:custGeom>
              <a:rect b="b" l="l" r="r" t="t"/>
              <a:pathLst>
                <a:path extrusionOk="0" h="27" w="51">
                  <a:moveTo>
                    <a:pt x="36" y="0"/>
                  </a:moveTo>
                  <a:cubicBezTo>
                    <a:pt x="36" y="14"/>
                    <a:pt x="32" y="20"/>
                    <a:pt x="24" y="20"/>
                  </a:cubicBezTo>
                  <a:cubicBezTo>
                    <a:pt x="18" y="20"/>
                    <a:pt x="11" y="17"/>
                    <a:pt x="1" y="12"/>
                  </a:cubicBezTo>
                  <a:lnTo>
                    <a:pt x="1" y="12"/>
                  </a:lnTo>
                  <a:lnTo>
                    <a:pt x="25" y="24"/>
                  </a:lnTo>
                  <a:cubicBezTo>
                    <a:pt x="25" y="24"/>
                    <a:pt x="30" y="26"/>
                    <a:pt x="36" y="26"/>
                  </a:cubicBezTo>
                  <a:cubicBezTo>
                    <a:pt x="44" y="26"/>
                    <a:pt x="51" y="22"/>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1"/>
            <p:cNvSpPr/>
            <p:nvPr/>
          </p:nvSpPr>
          <p:spPr>
            <a:xfrm>
              <a:off x="5453650" y="2228675"/>
              <a:ext cx="925" cy="925"/>
            </a:xfrm>
            <a:custGeom>
              <a:rect b="b" l="l" r="r" t="t"/>
              <a:pathLst>
                <a:path extrusionOk="0" h="37" w="37">
                  <a:moveTo>
                    <a:pt x="0" y="1"/>
                  </a:moveTo>
                  <a:lnTo>
                    <a:pt x="24" y="36"/>
                  </a:lnTo>
                  <a:cubicBezTo>
                    <a:pt x="24" y="36"/>
                    <a:pt x="24" y="31"/>
                    <a:pt x="28" y="31"/>
                  </a:cubicBezTo>
                  <a:cubicBezTo>
                    <a:pt x="29" y="31"/>
                    <a:pt x="32" y="32"/>
                    <a:pt x="36" y="36"/>
                  </a:cubicBezTo>
                  <a:cubicBezTo>
                    <a:pt x="24" y="13"/>
                    <a:pt x="12" y="1"/>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1"/>
            <p:cNvSpPr/>
            <p:nvPr/>
          </p:nvSpPr>
          <p:spPr>
            <a:xfrm>
              <a:off x="5452750" y="2228325"/>
              <a:ext cx="925" cy="1575"/>
            </a:xfrm>
            <a:custGeom>
              <a:rect b="b" l="l" r="r" t="t"/>
              <a:pathLst>
                <a:path extrusionOk="0" h="63" w="37">
                  <a:moveTo>
                    <a:pt x="21" y="0"/>
                  </a:moveTo>
                  <a:lnTo>
                    <a:pt x="21" y="0"/>
                  </a:lnTo>
                  <a:cubicBezTo>
                    <a:pt x="15" y="0"/>
                    <a:pt x="23" y="27"/>
                    <a:pt x="13" y="27"/>
                  </a:cubicBezTo>
                  <a:lnTo>
                    <a:pt x="1" y="15"/>
                  </a:lnTo>
                  <a:lnTo>
                    <a:pt x="13" y="62"/>
                  </a:lnTo>
                  <a:cubicBezTo>
                    <a:pt x="36" y="50"/>
                    <a:pt x="13" y="27"/>
                    <a:pt x="24" y="3"/>
                  </a:cubicBezTo>
                  <a:cubicBezTo>
                    <a:pt x="23" y="1"/>
                    <a:pt x="21" y="0"/>
                    <a:pt x="2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1"/>
            <p:cNvSpPr/>
            <p:nvPr/>
          </p:nvSpPr>
          <p:spPr>
            <a:xfrm>
              <a:off x="5442625" y="2233450"/>
              <a:ext cx="1650" cy="2150"/>
            </a:xfrm>
            <a:custGeom>
              <a:rect b="b" l="l" r="r" t="t"/>
              <a:pathLst>
                <a:path extrusionOk="0" h="86" w="66">
                  <a:moveTo>
                    <a:pt x="37" y="0"/>
                  </a:moveTo>
                  <a:cubicBezTo>
                    <a:pt x="37" y="24"/>
                    <a:pt x="13" y="36"/>
                    <a:pt x="1" y="48"/>
                  </a:cubicBezTo>
                  <a:cubicBezTo>
                    <a:pt x="21" y="58"/>
                    <a:pt x="24" y="86"/>
                    <a:pt x="25" y="86"/>
                  </a:cubicBezTo>
                  <a:cubicBezTo>
                    <a:pt x="25" y="86"/>
                    <a:pt x="25" y="85"/>
                    <a:pt x="25" y="83"/>
                  </a:cubicBezTo>
                  <a:lnTo>
                    <a:pt x="37" y="60"/>
                  </a:lnTo>
                  <a:lnTo>
                    <a:pt x="48" y="72"/>
                  </a:lnTo>
                  <a:cubicBezTo>
                    <a:pt x="51" y="73"/>
                    <a:pt x="53" y="73"/>
                    <a:pt x="54" y="73"/>
                  </a:cubicBezTo>
                  <a:cubicBezTo>
                    <a:pt x="65" y="73"/>
                    <a:pt x="39" y="36"/>
                    <a:pt x="60" y="36"/>
                  </a:cubicBezTo>
                  <a:cubicBezTo>
                    <a:pt x="37" y="12"/>
                    <a:pt x="37" y="24"/>
                    <a:pt x="3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1"/>
            <p:cNvSpPr/>
            <p:nvPr/>
          </p:nvSpPr>
          <p:spPr>
            <a:xfrm>
              <a:off x="5524200" y="2151275"/>
              <a:ext cx="900" cy="25"/>
            </a:xfrm>
            <a:custGeom>
              <a:rect b="b" l="l" r="r" t="t"/>
              <a:pathLst>
                <a:path extrusionOk="0" h="1" w="36">
                  <a:moveTo>
                    <a:pt x="36" y="1"/>
                  </a:moveTo>
                  <a:cubicBezTo>
                    <a:pt x="0" y="1"/>
                    <a:pt x="24" y="1"/>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1"/>
            <p:cNvSpPr/>
            <p:nvPr/>
          </p:nvSpPr>
          <p:spPr>
            <a:xfrm>
              <a:off x="5524775" y="2151275"/>
              <a:ext cx="25" cy="25"/>
            </a:xfrm>
            <a:custGeom>
              <a:rect b="b" l="l" r="r" t="t"/>
              <a:pathLst>
                <a:path extrusionOk="0" h="1" w="1">
                  <a:moveTo>
                    <a:pt x="1" y="1"/>
                  </a:moveTo>
                  <a:lnTo>
                    <a:pt x="1" y="1"/>
                  </a:lnTo>
                  <a:cubicBezTo>
                    <a:pt x="1" y="1"/>
                    <a:pt x="1"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1"/>
            <p:cNvSpPr/>
            <p:nvPr/>
          </p:nvSpPr>
          <p:spPr>
            <a:xfrm>
              <a:off x="5522875" y="2151575"/>
              <a:ext cx="1625" cy="450"/>
            </a:xfrm>
            <a:custGeom>
              <a:rect b="b" l="l" r="r" t="t"/>
              <a:pathLst>
                <a:path extrusionOk="0" h="18" w="65">
                  <a:moveTo>
                    <a:pt x="17" y="1"/>
                  </a:moveTo>
                  <a:cubicBezTo>
                    <a:pt x="1" y="9"/>
                    <a:pt x="2" y="18"/>
                    <a:pt x="20" y="18"/>
                  </a:cubicBezTo>
                  <a:cubicBezTo>
                    <a:pt x="28" y="18"/>
                    <a:pt x="39" y="16"/>
                    <a:pt x="53" y="13"/>
                  </a:cubicBezTo>
                  <a:cubicBezTo>
                    <a:pt x="29" y="13"/>
                    <a:pt x="65" y="1"/>
                    <a:pt x="17"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1"/>
            <p:cNvSpPr/>
            <p:nvPr/>
          </p:nvSpPr>
          <p:spPr>
            <a:xfrm>
              <a:off x="5524500" y="2151575"/>
              <a:ext cx="900" cy="325"/>
            </a:xfrm>
            <a:custGeom>
              <a:rect b="b" l="l" r="r" t="t"/>
              <a:pathLst>
                <a:path extrusionOk="0" h="13" w="36">
                  <a:moveTo>
                    <a:pt x="24" y="1"/>
                  </a:moveTo>
                  <a:lnTo>
                    <a:pt x="0" y="13"/>
                  </a:lnTo>
                  <a:lnTo>
                    <a:pt x="36" y="13"/>
                  </a:ln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1"/>
            <p:cNvSpPr/>
            <p:nvPr/>
          </p:nvSpPr>
          <p:spPr>
            <a:xfrm>
              <a:off x="5525375" y="2151575"/>
              <a:ext cx="625" cy="25"/>
            </a:xfrm>
            <a:custGeom>
              <a:rect b="b" l="l" r="r" t="t"/>
              <a:pathLst>
                <a:path extrusionOk="0" h="1" w="25">
                  <a:moveTo>
                    <a:pt x="13" y="1"/>
                  </a:moveTo>
                  <a:lnTo>
                    <a:pt x="1" y="1"/>
                  </a:lnTo>
                  <a:lnTo>
                    <a:pt x="25"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1"/>
            <p:cNvSpPr/>
            <p:nvPr/>
          </p:nvSpPr>
          <p:spPr>
            <a:xfrm>
              <a:off x="5522500" y="2152175"/>
              <a:ext cx="2900" cy="450"/>
            </a:xfrm>
            <a:custGeom>
              <a:rect b="b" l="l" r="r" t="t"/>
              <a:pathLst>
                <a:path extrusionOk="0" h="18" w="116">
                  <a:moveTo>
                    <a:pt x="56" y="1"/>
                  </a:moveTo>
                  <a:cubicBezTo>
                    <a:pt x="20" y="1"/>
                    <a:pt x="56" y="13"/>
                    <a:pt x="9" y="13"/>
                  </a:cubicBezTo>
                  <a:cubicBezTo>
                    <a:pt x="1" y="17"/>
                    <a:pt x="1" y="18"/>
                    <a:pt x="5" y="18"/>
                  </a:cubicBezTo>
                  <a:cubicBezTo>
                    <a:pt x="14" y="18"/>
                    <a:pt x="40" y="13"/>
                    <a:pt x="56" y="13"/>
                  </a:cubicBezTo>
                  <a:lnTo>
                    <a:pt x="44" y="13"/>
                  </a:lnTo>
                  <a:cubicBezTo>
                    <a:pt x="62" y="7"/>
                    <a:pt x="74" y="7"/>
                    <a:pt x="84" y="7"/>
                  </a:cubicBezTo>
                  <a:cubicBezTo>
                    <a:pt x="95" y="7"/>
                    <a:pt x="104" y="7"/>
                    <a:pt x="116" y="1"/>
                  </a:cubicBezTo>
                  <a:lnTo>
                    <a:pt x="116" y="1"/>
                  </a:lnTo>
                  <a:cubicBezTo>
                    <a:pt x="116" y="1"/>
                    <a:pt x="84" y="6"/>
                    <a:pt x="66" y="6"/>
                  </a:cubicBezTo>
                  <a:cubicBezTo>
                    <a:pt x="58" y="6"/>
                    <a:pt x="52" y="5"/>
                    <a:pt x="5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1"/>
            <p:cNvSpPr/>
            <p:nvPr/>
          </p:nvSpPr>
          <p:spPr>
            <a:xfrm>
              <a:off x="5525975" y="2175100"/>
              <a:ext cx="625" cy="25"/>
            </a:xfrm>
            <a:custGeom>
              <a:rect b="b" l="l" r="r" t="t"/>
              <a:pathLst>
                <a:path extrusionOk="0" h="1" w="25">
                  <a:moveTo>
                    <a:pt x="24" y="0"/>
                  </a:moveTo>
                  <a:cubicBezTo>
                    <a:pt x="12" y="0"/>
                    <a:pt x="12" y="0"/>
                    <a:pt x="1" y="0"/>
                  </a:cubicBezTo>
                  <a:cubicBezTo>
                    <a:pt x="1" y="0"/>
                    <a:pt x="1" y="0"/>
                    <a:pt x="1" y="0"/>
                  </a:cubicBezTo>
                  <a:lnTo>
                    <a:pt x="12"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1"/>
            <p:cNvSpPr/>
            <p:nvPr/>
          </p:nvSpPr>
          <p:spPr>
            <a:xfrm>
              <a:off x="5522400" y="2154850"/>
              <a:ext cx="625" cy="325"/>
            </a:xfrm>
            <a:custGeom>
              <a:rect b="b" l="l" r="r" t="t"/>
              <a:pathLst>
                <a:path extrusionOk="0" h="13" w="25">
                  <a:moveTo>
                    <a:pt x="13" y="1"/>
                  </a:moveTo>
                  <a:cubicBezTo>
                    <a:pt x="1" y="13"/>
                    <a:pt x="13" y="13"/>
                    <a:pt x="13" y="13"/>
                  </a:cubicBezTo>
                  <a:cubicBezTo>
                    <a:pt x="24" y="13"/>
                    <a:pt x="24" y="1"/>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1"/>
            <p:cNvSpPr/>
            <p:nvPr/>
          </p:nvSpPr>
          <p:spPr>
            <a:xfrm>
              <a:off x="5522700" y="2155750"/>
              <a:ext cx="325" cy="25"/>
            </a:xfrm>
            <a:custGeom>
              <a:rect b="b" l="l" r="r" t="t"/>
              <a:pathLst>
                <a:path extrusionOk="0" h="1" w="13">
                  <a:moveTo>
                    <a:pt x="12" y="1"/>
                  </a:moveTo>
                  <a:cubicBezTo>
                    <a:pt x="12" y="1"/>
                    <a:pt x="12" y="1"/>
                    <a:pt x="12" y="1"/>
                  </a:cubicBezTo>
                  <a:cubicBezTo>
                    <a:pt x="1" y="1"/>
                    <a:pt x="1"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1"/>
            <p:cNvSpPr/>
            <p:nvPr/>
          </p:nvSpPr>
          <p:spPr>
            <a:xfrm>
              <a:off x="5522700" y="2156350"/>
              <a:ext cx="25" cy="25"/>
            </a:xfrm>
            <a:custGeom>
              <a:rect b="b" l="l" r="r" t="t"/>
              <a:pathLst>
                <a:path extrusionOk="0" h="1" w="1">
                  <a:moveTo>
                    <a:pt x="1" y="0"/>
                  </a:moveTo>
                  <a:cubicBezTo>
                    <a:pt x="1" y="0"/>
                    <a:pt x="1" y="0"/>
                    <a:pt x="1" y="0"/>
                  </a:cubicBezTo>
                  <a:cubicBezTo>
                    <a:pt x="1" y="0"/>
                    <a:pt x="1"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1"/>
            <p:cNvSpPr/>
            <p:nvPr/>
          </p:nvSpPr>
          <p:spPr>
            <a:xfrm>
              <a:off x="5521600" y="2155150"/>
              <a:ext cx="2025" cy="325"/>
            </a:xfrm>
            <a:custGeom>
              <a:rect b="b" l="l" r="r" t="t"/>
              <a:pathLst>
                <a:path extrusionOk="0" h="13" w="81">
                  <a:moveTo>
                    <a:pt x="33" y="1"/>
                  </a:moveTo>
                  <a:cubicBezTo>
                    <a:pt x="9" y="5"/>
                    <a:pt x="1" y="6"/>
                    <a:pt x="1" y="6"/>
                  </a:cubicBezTo>
                  <a:cubicBezTo>
                    <a:pt x="2" y="6"/>
                    <a:pt x="37" y="1"/>
                    <a:pt x="45" y="1"/>
                  </a:cubicBezTo>
                  <a:close/>
                  <a:moveTo>
                    <a:pt x="45" y="1"/>
                  </a:moveTo>
                  <a:cubicBezTo>
                    <a:pt x="33" y="13"/>
                    <a:pt x="56" y="13"/>
                    <a:pt x="56" y="13"/>
                  </a:cubicBezTo>
                  <a:lnTo>
                    <a:pt x="80" y="13"/>
                  </a:lnTo>
                  <a:cubicBezTo>
                    <a:pt x="80" y="1"/>
                    <a:pt x="80" y="1"/>
                    <a:pt x="8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1"/>
            <p:cNvSpPr/>
            <p:nvPr/>
          </p:nvSpPr>
          <p:spPr>
            <a:xfrm>
              <a:off x="5530150" y="2157250"/>
              <a:ext cx="325" cy="25"/>
            </a:xfrm>
            <a:custGeom>
              <a:rect b="b" l="l" r="r" t="t"/>
              <a:pathLst>
                <a:path extrusionOk="0" h="1" w="13">
                  <a:moveTo>
                    <a:pt x="12" y="0"/>
                  </a:moveTo>
                  <a:cubicBezTo>
                    <a:pt x="12" y="0"/>
                    <a:pt x="0" y="0"/>
                    <a:pt x="0" y="0"/>
                  </a:cubicBezTo>
                  <a:cubicBezTo>
                    <a:pt x="12" y="0"/>
                    <a:pt x="12"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1"/>
            <p:cNvSpPr/>
            <p:nvPr/>
          </p:nvSpPr>
          <p:spPr>
            <a:xfrm>
              <a:off x="5521225" y="2187000"/>
              <a:ext cx="1200" cy="325"/>
            </a:xfrm>
            <a:custGeom>
              <a:rect b="b" l="l" r="r" t="t"/>
              <a:pathLst>
                <a:path extrusionOk="0" h="13" w="48">
                  <a:moveTo>
                    <a:pt x="48" y="1"/>
                  </a:moveTo>
                  <a:cubicBezTo>
                    <a:pt x="0" y="13"/>
                    <a:pt x="48" y="13"/>
                    <a:pt x="0" y="13"/>
                  </a:cubicBezTo>
                  <a:lnTo>
                    <a:pt x="36" y="13"/>
                  </a:lnTo>
                  <a:cubicBezTo>
                    <a:pt x="24" y="13"/>
                    <a:pt x="48" y="13"/>
                    <a:pt x="4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1"/>
            <p:cNvSpPr/>
            <p:nvPr/>
          </p:nvSpPr>
          <p:spPr>
            <a:xfrm>
              <a:off x="5523300" y="2176000"/>
              <a:ext cx="3000" cy="325"/>
            </a:xfrm>
            <a:custGeom>
              <a:rect b="b" l="l" r="r" t="t"/>
              <a:pathLst>
                <a:path extrusionOk="0" h="13" w="120">
                  <a:moveTo>
                    <a:pt x="36" y="0"/>
                  </a:moveTo>
                  <a:cubicBezTo>
                    <a:pt x="17" y="10"/>
                    <a:pt x="13" y="12"/>
                    <a:pt x="7" y="12"/>
                  </a:cubicBezTo>
                  <a:lnTo>
                    <a:pt x="7" y="12"/>
                  </a:lnTo>
                  <a:cubicBezTo>
                    <a:pt x="42" y="11"/>
                    <a:pt x="86" y="0"/>
                    <a:pt x="119" y="0"/>
                  </a:cubicBezTo>
                  <a:close/>
                  <a:moveTo>
                    <a:pt x="7" y="12"/>
                  </a:moveTo>
                  <a:cubicBezTo>
                    <a:pt x="5" y="12"/>
                    <a:pt x="2" y="12"/>
                    <a:pt x="0" y="12"/>
                  </a:cubicBezTo>
                  <a:cubicBezTo>
                    <a:pt x="3" y="12"/>
                    <a:pt x="5" y="12"/>
                    <a:pt x="7"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1"/>
            <p:cNvSpPr/>
            <p:nvPr/>
          </p:nvSpPr>
          <p:spPr>
            <a:xfrm>
              <a:off x="5526275" y="2175700"/>
              <a:ext cx="325" cy="325"/>
            </a:xfrm>
            <a:custGeom>
              <a:rect b="b" l="l" r="r" t="t"/>
              <a:pathLst>
                <a:path extrusionOk="0" h="13" w="13">
                  <a:moveTo>
                    <a:pt x="12" y="0"/>
                  </a:moveTo>
                  <a:cubicBezTo>
                    <a:pt x="12" y="12"/>
                    <a:pt x="0" y="12"/>
                    <a:pt x="0" y="12"/>
                  </a:cubicBezTo>
                  <a:lnTo>
                    <a:pt x="12" y="12"/>
                  </a:lnTo>
                  <a:cubicBezTo>
                    <a:pt x="12" y="12"/>
                    <a:pt x="12" y="12"/>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1"/>
            <p:cNvSpPr/>
            <p:nvPr/>
          </p:nvSpPr>
          <p:spPr>
            <a:xfrm>
              <a:off x="5522100" y="2185225"/>
              <a:ext cx="325" cy="325"/>
            </a:xfrm>
            <a:custGeom>
              <a:rect b="b" l="l" r="r" t="t"/>
              <a:pathLst>
                <a:path extrusionOk="0" h="13" w="13">
                  <a:moveTo>
                    <a:pt x="13" y="0"/>
                  </a:moveTo>
                  <a:cubicBezTo>
                    <a:pt x="1" y="12"/>
                    <a:pt x="1" y="12"/>
                    <a:pt x="13" y="12"/>
                  </a:cubicBezTo>
                  <a:cubicBezTo>
                    <a:pt x="13" y="12"/>
                    <a:pt x="13" y="0"/>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1"/>
            <p:cNvSpPr/>
            <p:nvPr/>
          </p:nvSpPr>
          <p:spPr>
            <a:xfrm>
              <a:off x="5525075" y="2174500"/>
              <a:ext cx="325" cy="325"/>
            </a:xfrm>
            <a:custGeom>
              <a:rect b="b" l="l" r="r" t="t"/>
              <a:pathLst>
                <a:path extrusionOk="0" h="13" w="13">
                  <a:moveTo>
                    <a:pt x="13" y="1"/>
                  </a:moveTo>
                  <a:cubicBezTo>
                    <a:pt x="13" y="1"/>
                    <a:pt x="1" y="1"/>
                    <a:pt x="1" y="13"/>
                  </a:cubicBezTo>
                  <a:lnTo>
                    <a:pt x="13"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1"/>
            <p:cNvSpPr/>
            <p:nvPr/>
          </p:nvSpPr>
          <p:spPr>
            <a:xfrm>
              <a:off x="5535200" y="2177775"/>
              <a:ext cx="1825" cy="325"/>
            </a:xfrm>
            <a:custGeom>
              <a:rect b="b" l="l" r="r" t="t"/>
              <a:pathLst>
                <a:path extrusionOk="0" h="13" w="73">
                  <a:moveTo>
                    <a:pt x="60" y="1"/>
                  </a:moveTo>
                  <a:cubicBezTo>
                    <a:pt x="1" y="1"/>
                    <a:pt x="60" y="1"/>
                    <a:pt x="36" y="13"/>
                  </a:cubicBezTo>
                  <a:lnTo>
                    <a:pt x="60" y="13"/>
                  </a:lnTo>
                  <a:cubicBezTo>
                    <a:pt x="72" y="1"/>
                    <a:pt x="60" y="1"/>
                    <a:pt x="6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1"/>
            <p:cNvSpPr/>
            <p:nvPr/>
          </p:nvSpPr>
          <p:spPr>
            <a:xfrm>
              <a:off x="5521500" y="2187300"/>
              <a:ext cx="325" cy="25"/>
            </a:xfrm>
            <a:custGeom>
              <a:rect b="b" l="l" r="r" t="t"/>
              <a:pathLst>
                <a:path extrusionOk="0" h="1" w="13">
                  <a:moveTo>
                    <a:pt x="1" y="1"/>
                  </a:moveTo>
                  <a:cubicBezTo>
                    <a:pt x="1" y="1"/>
                    <a:pt x="13" y="1"/>
                    <a:pt x="13" y="1"/>
                  </a:cubicBezTo>
                  <a:cubicBezTo>
                    <a:pt x="13" y="1"/>
                    <a:pt x="13" y="1"/>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1"/>
            <p:cNvSpPr/>
            <p:nvPr/>
          </p:nvSpPr>
          <p:spPr>
            <a:xfrm>
              <a:off x="5525975" y="2175100"/>
              <a:ext cx="1225" cy="325"/>
            </a:xfrm>
            <a:custGeom>
              <a:rect b="b" l="l" r="r" t="t"/>
              <a:pathLst>
                <a:path extrusionOk="0" h="13" w="49">
                  <a:moveTo>
                    <a:pt x="24" y="0"/>
                  </a:moveTo>
                  <a:cubicBezTo>
                    <a:pt x="48" y="0"/>
                    <a:pt x="1" y="12"/>
                    <a:pt x="24" y="12"/>
                  </a:cubicBezTo>
                  <a:lnTo>
                    <a:pt x="36"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1"/>
            <p:cNvSpPr/>
            <p:nvPr/>
          </p:nvSpPr>
          <p:spPr>
            <a:xfrm>
              <a:off x="5526575" y="2152175"/>
              <a:ext cx="2400" cy="625"/>
            </a:xfrm>
            <a:custGeom>
              <a:rect b="b" l="l" r="r" t="t"/>
              <a:pathLst>
                <a:path extrusionOk="0" h="25" w="96">
                  <a:moveTo>
                    <a:pt x="0" y="1"/>
                  </a:moveTo>
                  <a:cubicBezTo>
                    <a:pt x="36" y="1"/>
                    <a:pt x="24" y="13"/>
                    <a:pt x="36" y="25"/>
                  </a:cubicBezTo>
                  <a:lnTo>
                    <a:pt x="60" y="13"/>
                  </a:lnTo>
                  <a:lnTo>
                    <a:pt x="72" y="13"/>
                  </a:lnTo>
                  <a:lnTo>
                    <a:pt x="96"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1"/>
            <p:cNvSpPr/>
            <p:nvPr/>
          </p:nvSpPr>
          <p:spPr>
            <a:xfrm>
              <a:off x="5521225" y="2153075"/>
              <a:ext cx="900" cy="325"/>
            </a:xfrm>
            <a:custGeom>
              <a:rect b="b" l="l" r="r" t="t"/>
              <a:pathLst>
                <a:path extrusionOk="0" h="13" w="36">
                  <a:moveTo>
                    <a:pt x="36" y="0"/>
                  </a:moveTo>
                  <a:cubicBezTo>
                    <a:pt x="36" y="0"/>
                    <a:pt x="12" y="12"/>
                    <a:pt x="0" y="12"/>
                  </a:cubicBezTo>
                  <a:lnTo>
                    <a:pt x="24" y="12"/>
                  </a:lnTo>
                  <a:lnTo>
                    <a:pt x="36"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1"/>
            <p:cNvSpPr/>
            <p:nvPr/>
          </p:nvSpPr>
          <p:spPr>
            <a:xfrm>
              <a:off x="5519125" y="2155450"/>
              <a:ext cx="1225" cy="325"/>
            </a:xfrm>
            <a:custGeom>
              <a:rect b="b" l="l" r="r" t="t"/>
              <a:pathLst>
                <a:path extrusionOk="0" h="13" w="49">
                  <a:moveTo>
                    <a:pt x="48" y="1"/>
                  </a:moveTo>
                  <a:cubicBezTo>
                    <a:pt x="25" y="1"/>
                    <a:pt x="1" y="13"/>
                    <a:pt x="36" y="13"/>
                  </a:cubicBezTo>
                  <a:lnTo>
                    <a:pt x="48"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1"/>
            <p:cNvSpPr/>
            <p:nvPr/>
          </p:nvSpPr>
          <p:spPr>
            <a:xfrm>
              <a:off x="5528050" y="2153675"/>
              <a:ext cx="1225" cy="325"/>
            </a:xfrm>
            <a:custGeom>
              <a:rect b="b" l="l" r="r" t="t"/>
              <a:pathLst>
                <a:path extrusionOk="0" h="13" w="49">
                  <a:moveTo>
                    <a:pt x="25" y="0"/>
                  </a:moveTo>
                  <a:cubicBezTo>
                    <a:pt x="1" y="12"/>
                    <a:pt x="13" y="12"/>
                    <a:pt x="37" y="12"/>
                  </a:cubicBezTo>
                  <a:cubicBezTo>
                    <a:pt x="13" y="12"/>
                    <a:pt x="49" y="12"/>
                    <a:pt x="49"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1"/>
            <p:cNvSpPr/>
            <p:nvPr/>
          </p:nvSpPr>
          <p:spPr>
            <a:xfrm>
              <a:off x="5519425" y="2156050"/>
              <a:ext cx="1525" cy="325"/>
            </a:xfrm>
            <a:custGeom>
              <a:rect b="b" l="l" r="r" t="t"/>
              <a:pathLst>
                <a:path extrusionOk="0" h="13" w="61">
                  <a:moveTo>
                    <a:pt x="13" y="0"/>
                  </a:moveTo>
                  <a:cubicBezTo>
                    <a:pt x="60" y="0"/>
                    <a:pt x="1" y="12"/>
                    <a:pt x="36" y="12"/>
                  </a:cubicBezTo>
                  <a:cubicBezTo>
                    <a:pt x="24" y="12"/>
                    <a:pt x="60" y="0"/>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1"/>
            <p:cNvSpPr/>
            <p:nvPr/>
          </p:nvSpPr>
          <p:spPr>
            <a:xfrm>
              <a:off x="5529325" y="2154550"/>
              <a:ext cx="1475" cy="325"/>
            </a:xfrm>
            <a:custGeom>
              <a:rect b="b" l="l" r="r" t="t"/>
              <a:pathLst>
                <a:path extrusionOk="0" h="13" w="59">
                  <a:moveTo>
                    <a:pt x="45" y="1"/>
                  </a:moveTo>
                  <a:cubicBezTo>
                    <a:pt x="42" y="1"/>
                    <a:pt x="42" y="1"/>
                    <a:pt x="44" y="1"/>
                  </a:cubicBezTo>
                  <a:lnTo>
                    <a:pt x="44" y="1"/>
                  </a:lnTo>
                  <a:cubicBezTo>
                    <a:pt x="45" y="1"/>
                    <a:pt x="45" y="1"/>
                    <a:pt x="45" y="1"/>
                  </a:cubicBezTo>
                  <a:close/>
                  <a:moveTo>
                    <a:pt x="44" y="1"/>
                  </a:moveTo>
                  <a:lnTo>
                    <a:pt x="44" y="1"/>
                  </a:lnTo>
                  <a:cubicBezTo>
                    <a:pt x="37" y="3"/>
                    <a:pt x="1" y="13"/>
                    <a:pt x="33" y="13"/>
                  </a:cubicBezTo>
                  <a:cubicBezTo>
                    <a:pt x="58" y="4"/>
                    <a:pt x="48" y="2"/>
                    <a:pt x="4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1"/>
            <p:cNvSpPr/>
            <p:nvPr/>
          </p:nvSpPr>
          <p:spPr>
            <a:xfrm>
              <a:off x="5520625" y="2156350"/>
              <a:ext cx="2700" cy="625"/>
            </a:xfrm>
            <a:custGeom>
              <a:rect b="b" l="l" r="r" t="t"/>
              <a:pathLst>
                <a:path extrusionOk="0" h="25" w="108">
                  <a:moveTo>
                    <a:pt x="72" y="0"/>
                  </a:moveTo>
                  <a:cubicBezTo>
                    <a:pt x="48" y="12"/>
                    <a:pt x="36" y="24"/>
                    <a:pt x="0" y="24"/>
                  </a:cubicBezTo>
                  <a:cubicBezTo>
                    <a:pt x="24" y="24"/>
                    <a:pt x="72" y="24"/>
                    <a:pt x="95" y="12"/>
                  </a:cubicBezTo>
                  <a:lnTo>
                    <a:pt x="107" y="12"/>
                  </a:lnTo>
                  <a:cubicBezTo>
                    <a:pt x="72" y="12"/>
                    <a:pt x="84" y="0"/>
                    <a:pt x="7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1"/>
            <p:cNvSpPr/>
            <p:nvPr/>
          </p:nvSpPr>
          <p:spPr>
            <a:xfrm>
              <a:off x="5528675" y="2154550"/>
              <a:ext cx="2375" cy="625"/>
            </a:xfrm>
            <a:custGeom>
              <a:rect b="b" l="l" r="r" t="t"/>
              <a:pathLst>
                <a:path extrusionOk="0" h="25" w="95">
                  <a:moveTo>
                    <a:pt x="24" y="21"/>
                  </a:moveTo>
                  <a:cubicBezTo>
                    <a:pt x="10" y="22"/>
                    <a:pt x="0" y="25"/>
                    <a:pt x="12" y="25"/>
                  </a:cubicBezTo>
                  <a:lnTo>
                    <a:pt x="24" y="21"/>
                  </a:lnTo>
                  <a:close/>
                  <a:moveTo>
                    <a:pt x="95" y="1"/>
                  </a:moveTo>
                  <a:lnTo>
                    <a:pt x="95" y="1"/>
                  </a:lnTo>
                  <a:cubicBezTo>
                    <a:pt x="71" y="13"/>
                    <a:pt x="47" y="13"/>
                    <a:pt x="47" y="13"/>
                  </a:cubicBezTo>
                  <a:lnTo>
                    <a:pt x="24" y="21"/>
                  </a:lnTo>
                  <a:lnTo>
                    <a:pt x="24" y="21"/>
                  </a:lnTo>
                  <a:cubicBezTo>
                    <a:pt x="30" y="20"/>
                    <a:pt x="36" y="19"/>
                    <a:pt x="42" y="19"/>
                  </a:cubicBezTo>
                  <a:cubicBezTo>
                    <a:pt x="51" y="19"/>
                    <a:pt x="59" y="21"/>
                    <a:pt x="59" y="25"/>
                  </a:cubicBezTo>
                  <a:cubicBezTo>
                    <a:pt x="71" y="13"/>
                    <a:pt x="95" y="13"/>
                    <a:pt x="9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1"/>
            <p:cNvSpPr/>
            <p:nvPr/>
          </p:nvSpPr>
          <p:spPr>
            <a:xfrm>
              <a:off x="5519725" y="2157100"/>
              <a:ext cx="1800" cy="475"/>
            </a:xfrm>
            <a:custGeom>
              <a:rect b="b" l="l" r="r" t="t"/>
              <a:pathLst>
                <a:path extrusionOk="0" h="19" w="72">
                  <a:moveTo>
                    <a:pt x="32" y="1"/>
                  </a:moveTo>
                  <a:cubicBezTo>
                    <a:pt x="26" y="1"/>
                    <a:pt x="16" y="2"/>
                    <a:pt x="1" y="6"/>
                  </a:cubicBezTo>
                  <a:cubicBezTo>
                    <a:pt x="12" y="6"/>
                    <a:pt x="24" y="18"/>
                    <a:pt x="48" y="18"/>
                  </a:cubicBezTo>
                  <a:lnTo>
                    <a:pt x="72" y="6"/>
                  </a:lnTo>
                  <a:cubicBezTo>
                    <a:pt x="48" y="6"/>
                    <a:pt x="45" y="1"/>
                    <a:pt x="3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1"/>
            <p:cNvSpPr/>
            <p:nvPr/>
          </p:nvSpPr>
          <p:spPr>
            <a:xfrm>
              <a:off x="5528050" y="2155450"/>
              <a:ext cx="1825" cy="325"/>
            </a:xfrm>
            <a:custGeom>
              <a:rect b="b" l="l" r="r" t="t"/>
              <a:pathLst>
                <a:path extrusionOk="0" h="13" w="73">
                  <a:moveTo>
                    <a:pt x="49" y="1"/>
                  </a:moveTo>
                  <a:cubicBezTo>
                    <a:pt x="49" y="1"/>
                    <a:pt x="1" y="1"/>
                    <a:pt x="25" y="13"/>
                  </a:cubicBezTo>
                  <a:lnTo>
                    <a:pt x="7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1"/>
            <p:cNvSpPr/>
            <p:nvPr/>
          </p:nvSpPr>
          <p:spPr>
            <a:xfrm>
              <a:off x="5520925" y="2159925"/>
              <a:ext cx="1800" cy="325"/>
            </a:xfrm>
            <a:custGeom>
              <a:rect b="b" l="l" r="r" t="t"/>
              <a:pathLst>
                <a:path extrusionOk="0" h="13" w="72">
                  <a:moveTo>
                    <a:pt x="48" y="0"/>
                  </a:moveTo>
                  <a:cubicBezTo>
                    <a:pt x="24" y="0"/>
                    <a:pt x="0" y="12"/>
                    <a:pt x="24" y="12"/>
                  </a:cubicBezTo>
                  <a:cubicBezTo>
                    <a:pt x="36" y="12"/>
                    <a:pt x="72" y="0"/>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1"/>
            <p:cNvSpPr/>
            <p:nvPr/>
          </p:nvSpPr>
          <p:spPr>
            <a:xfrm>
              <a:off x="5520100" y="2171825"/>
              <a:ext cx="850" cy="250"/>
            </a:xfrm>
            <a:custGeom>
              <a:rect b="b" l="l" r="r" t="t"/>
              <a:pathLst>
                <a:path extrusionOk="0" h="10" w="34">
                  <a:moveTo>
                    <a:pt x="9" y="1"/>
                  </a:moveTo>
                  <a:cubicBezTo>
                    <a:pt x="3" y="6"/>
                    <a:pt x="0" y="9"/>
                    <a:pt x="3" y="9"/>
                  </a:cubicBezTo>
                  <a:cubicBezTo>
                    <a:pt x="6" y="9"/>
                    <a:pt x="15" y="6"/>
                    <a:pt x="3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1"/>
            <p:cNvSpPr/>
            <p:nvPr/>
          </p:nvSpPr>
          <p:spPr>
            <a:xfrm>
              <a:off x="5520025" y="2172125"/>
              <a:ext cx="1225" cy="25"/>
            </a:xfrm>
            <a:custGeom>
              <a:rect b="b" l="l" r="r" t="t"/>
              <a:pathLst>
                <a:path extrusionOk="0" h="1" w="49">
                  <a:moveTo>
                    <a:pt x="48" y="0"/>
                  </a:moveTo>
                  <a:lnTo>
                    <a:pt x="24" y="0"/>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1"/>
            <p:cNvSpPr/>
            <p:nvPr/>
          </p:nvSpPr>
          <p:spPr>
            <a:xfrm>
              <a:off x="5519425" y="2172725"/>
              <a:ext cx="625" cy="25"/>
            </a:xfrm>
            <a:custGeom>
              <a:rect b="b" l="l" r="r" t="t"/>
              <a:pathLst>
                <a:path extrusionOk="0" h="1" w="25">
                  <a:moveTo>
                    <a:pt x="24" y="0"/>
                  </a:moveTo>
                  <a:lnTo>
                    <a:pt x="1" y="0"/>
                  </a:lnTo>
                  <a:cubicBezTo>
                    <a:pt x="1" y="0"/>
                    <a:pt x="13" y="0"/>
                    <a:pt x="13" y="0"/>
                  </a:cubicBezTo>
                  <a:cubicBezTo>
                    <a:pt x="13" y="0"/>
                    <a:pt x="13" y="0"/>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1"/>
            <p:cNvSpPr/>
            <p:nvPr/>
          </p:nvSpPr>
          <p:spPr>
            <a:xfrm>
              <a:off x="5519125" y="2172725"/>
              <a:ext cx="2125" cy="325"/>
            </a:xfrm>
            <a:custGeom>
              <a:rect b="b" l="l" r="r" t="t"/>
              <a:pathLst>
                <a:path extrusionOk="0" h="13" w="85">
                  <a:moveTo>
                    <a:pt x="84" y="0"/>
                  </a:moveTo>
                  <a:cubicBezTo>
                    <a:pt x="60" y="0"/>
                    <a:pt x="60" y="12"/>
                    <a:pt x="1" y="12"/>
                  </a:cubicBezTo>
                  <a:lnTo>
                    <a:pt x="36" y="12"/>
                  </a:lnTo>
                  <a:lnTo>
                    <a:pt x="84"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1"/>
            <p:cNvSpPr/>
            <p:nvPr/>
          </p:nvSpPr>
          <p:spPr>
            <a:xfrm>
              <a:off x="5520025" y="2173325"/>
              <a:ext cx="3425" cy="400"/>
            </a:xfrm>
            <a:custGeom>
              <a:rect b="b" l="l" r="r" t="t"/>
              <a:pathLst>
                <a:path extrusionOk="0" h="16" w="137">
                  <a:moveTo>
                    <a:pt x="127" y="8"/>
                  </a:moveTo>
                  <a:cubicBezTo>
                    <a:pt x="125" y="8"/>
                    <a:pt x="121" y="9"/>
                    <a:pt x="118" y="9"/>
                  </a:cubicBezTo>
                  <a:lnTo>
                    <a:pt x="118" y="9"/>
                  </a:lnTo>
                  <a:cubicBezTo>
                    <a:pt x="116" y="9"/>
                    <a:pt x="114" y="9"/>
                    <a:pt x="112" y="9"/>
                  </a:cubicBezTo>
                  <a:cubicBezTo>
                    <a:pt x="104" y="9"/>
                    <a:pt x="95" y="9"/>
                    <a:pt x="86" y="11"/>
                  </a:cubicBezTo>
                  <a:lnTo>
                    <a:pt x="86" y="11"/>
                  </a:lnTo>
                  <a:cubicBezTo>
                    <a:pt x="97" y="10"/>
                    <a:pt x="109" y="9"/>
                    <a:pt x="118" y="9"/>
                  </a:cubicBezTo>
                  <a:lnTo>
                    <a:pt x="118" y="9"/>
                  </a:lnTo>
                  <a:cubicBezTo>
                    <a:pt x="123" y="9"/>
                    <a:pt x="128" y="10"/>
                    <a:pt x="131" y="12"/>
                  </a:cubicBezTo>
                  <a:cubicBezTo>
                    <a:pt x="137" y="9"/>
                    <a:pt x="134" y="8"/>
                    <a:pt x="127" y="8"/>
                  </a:cubicBezTo>
                  <a:close/>
                  <a:moveTo>
                    <a:pt x="12" y="0"/>
                  </a:moveTo>
                  <a:cubicBezTo>
                    <a:pt x="0" y="12"/>
                    <a:pt x="72" y="12"/>
                    <a:pt x="12" y="12"/>
                  </a:cubicBezTo>
                  <a:cubicBezTo>
                    <a:pt x="20" y="14"/>
                    <a:pt x="28" y="15"/>
                    <a:pt x="38" y="15"/>
                  </a:cubicBezTo>
                  <a:cubicBezTo>
                    <a:pt x="53" y="15"/>
                    <a:pt x="70" y="13"/>
                    <a:pt x="86" y="11"/>
                  </a:cubicBezTo>
                  <a:lnTo>
                    <a:pt x="86" y="11"/>
                  </a:lnTo>
                  <a:cubicBezTo>
                    <a:pt x="80" y="11"/>
                    <a:pt x="75" y="11"/>
                    <a:pt x="69" y="11"/>
                  </a:cubicBezTo>
                  <a:cubicBezTo>
                    <a:pt x="52" y="11"/>
                    <a:pt x="39" y="9"/>
                    <a:pt x="48" y="0"/>
                  </a:cubicBezTo>
                  <a:lnTo>
                    <a:pt x="48" y="0"/>
                  </a:lnTo>
                  <a:cubicBezTo>
                    <a:pt x="40" y="4"/>
                    <a:pt x="35" y="5"/>
                    <a:pt x="31" y="5"/>
                  </a:cubicBezTo>
                  <a:cubicBezTo>
                    <a:pt x="23" y="5"/>
                    <a:pt x="20"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1"/>
            <p:cNvSpPr/>
            <p:nvPr/>
          </p:nvSpPr>
          <p:spPr>
            <a:xfrm>
              <a:off x="5521800" y="2173025"/>
              <a:ext cx="1525" cy="325"/>
            </a:xfrm>
            <a:custGeom>
              <a:rect b="b" l="l" r="r" t="t"/>
              <a:pathLst>
                <a:path extrusionOk="0" h="13" w="61">
                  <a:moveTo>
                    <a:pt x="37" y="0"/>
                  </a:moveTo>
                  <a:cubicBezTo>
                    <a:pt x="1" y="0"/>
                    <a:pt x="1" y="12"/>
                    <a:pt x="25" y="12"/>
                  </a:cubicBezTo>
                  <a:cubicBezTo>
                    <a:pt x="25" y="12"/>
                    <a:pt x="60" y="0"/>
                    <a:pt x="3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1"/>
            <p:cNvSpPr/>
            <p:nvPr/>
          </p:nvSpPr>
          <p:spPr>
            <a:xfrm>
              <a:off x="5520625" y="2173900"/>
              <a:ext cx="325" cy="325"/>
            </a:xfrm>
            <a:custGeom>
              <a:rect b="b" l="l" r="r" t="t"/>
              <a:pathLst>
                <a:path extrusionOk="0" h="13" w="13">
                  <a:moveTo>
                    <a:pt x="12" y="1"/>
                  </a:moveTo>
                  <a:lnTo>
                    <a:pt x="0" y="13"/>
                  </a:lnTo>
                  <a:lnTo>
                    <a:pt x="12" y="13"/>
                  </a:lnTo>
                  <a:lnTo>
                    <a:pt x="1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1"/>
            <p:cNvSpPr/>
            <p:nvPr/>
          </p:nvSpPr>
          <p:spPr>
            <a:xfrm>
              <a:off x="5520025" y="2174500"/>
              <a:ext cx="925" cy="25"/>
            </a:xfrm>
            <a:custGeom>
              <a:rect b="b" l="l" r="r" t="t"/>
              <a:pathLst>
                <a:path extrusionOk="0" h="1" w="37">
                  <a:moveTo>
                    <a:pt x="36" y="1"/>
                  </a:moveTo>
                  <a:lnTo>
                    <a:pt x="0" y="1"/>
                  </a:lnTo>
                  <a:cubicBezTo>
                    <a:pt x="12" y="1"/>
                    <a:pt x="12" y="1"/>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1"/>
            <p:cNvSpPr/>
            <p:nvPr/>
          </p:nvSpPr>
          <p:spPr>
            <a:xfrm>
              <a:off x="5519600" y="2174800"/>
              <a:ext cx="1700" cy="325"/>
            </a:xfrm>
            <a:custGeom>
              <a:rect b="b" l="l" r="r" t="t"/>
              <a:pathLst>
                <a:path extrusionOk="0" h="13" w="68">
                  <a:moveTo>
                    <a:pt x="53" y="1"/>
                  </a:moveTo>
                  <a:cubicBezTo>
                    <a:pt x="46" y="8"/>
                    <a:pt x="35" y="11"/>
                    <a:pt x="24" y="12"/>
                  </a:cubicBezTo>
                  <a:lnTo>
                    <a:pt x="24" y="12"/>
                  </a:lnTo>
                  <a:cubicBezTo>
                    <a:pt x="43" y="11"/>
                    <a:pt x="67" y="8"/>
                    <a:pt x="53" y="1"/>
                  </a:cubicBezTo>
                  <a:close/>
                  <a:moveTo>
                    <a:pt x="24" y="12"/>
                  </a:moveTo>
                  <a:cubicBezTo>
                    <a:pt x="11" y="12"/>
                    <a:pt x="1" y="12"/>
                    <a:pt x="6" y="12"/>
                  </a:cubicBezTo>
                  <a:cubicBezTo>
                    <a:pt x="10" y="12"/>
                    <a:pt x="17" y="12"/>
                    <a:pt x="24"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1"/>
            <p:cNvSpPr/>
            <p:nvPr/>
          </p:nvSpPr>
          <p:spPr>
            <a:xfrm>
              <a:off x="5522400" y="2175850"/>
              <a:ext cx="625" cy="175"/>
            </a:xfrm>
            <a:custGeom>
              <a:rect b="b" l="l" r="r" t="t"/>
              <a:pathLst>
                <a:path extrusionOk="0" h="7" w="25">
                  <a:moveTo>
                    <a:pt x="12" y="1"/>
                  </a:moveTo>
                  <a:cubicBezTo>
                    <a:pt x="9" y="1"/>
                    <a:pt x="5" y="2"/>
                    <a:pt x="1" y="6"/>
                  </a:cubicBezTo>
                  <a:lnTo>
                    <a:pt x="24" y="6"/>
                  </a:lnTo>
                  <a:cubicBezTo>
                    <a:pt x="24" y="6"/>
                    <a:pt x="19"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1"/>
            <p:cNvSpPr/>
            <p:nvPr/>
          </p:nvSpPr>
          <p:spPr>
            <a:xfrm>
              <a:off x="5527475" y="2175100"/>
              <a:ext cx="1200" cy="325"/>
            </a:xfrm>
            <a:custGeom>
              <a:rect b="b" l="l" r="r" t="t"/>
              <a:pathLst>
                <a:path extrusionOk="0" h="13" w="48">
                  <a:moveTo>
                    <a:pt x="12" y="0"/>
                  </a:moveTo>
                  <a:cubicBezTo>
                    <a:pt x="0" y="0"/>
                    <a:pt x="0" y="0"/>
                    <a:pt x="0" y="12"/>
                  </a:cubicBezTo>
                  <a:cubicBezTo>
                    <a:pt x="48" y="0"/>
                    <a:pt x="0"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1"/>
            <p:cNvSpPr/>
            <p:nvPr/>
          </p:nvSpPr>
          <p:spPr>
            <a:xfrm>
              <a:off x="5520625" y="2176300"/>
              <a:ext cx="625" cy="25"/>
            </a:xfrm>
            <a:custGeom>
              <a:rect b="b" l="l" r="r" t="t"/>
              <a:pathLst>
                <a:path extrusionOk="0" h="1" w="25">
                  <a:moveTo>
                    <a:pt x="24" y="0"/>
                  </a:moveTo>
                  <a:cubicBezTo>
                    <a:pt x="12" y="0"/>
                    <a:pt x="24" y="0"/>
                    <a:pt x="24" y="0"/>
                  </a:cubicBezTo>
                  <a:cubicBezTo>
                    <a:pt x="0" y="0"/>
                    <a:pt x="0" y="0"/>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1"/>
            <p:cNvSpPr/>
            <p:nvPr/>
          </p:nvSpPr>
          <p:spPr>
            <a:xfrm>
              <a:off x="5520150" y="2176300"/>
              <a:ext cx="3175" cy="600"/>
            </a:xfrm>
            <a:custGeom>
              <a:rect b="b" l="l" r="r" t="t"/>
              <a:pathLst>
                <a:path extrusionOk="0" h="24" w="127">
                  <a:moveTo>
                    <a:pt x="44" y="7"/>
                  </a:moveTo>
                  <a:cubicBezTo>
                    <a:pt x="24" y="8"/>
                    <a:pt x="0" y="12"/>
                    <a:pt x="7" y="12"/>
                  </a:cubicBezTo>
                  <a:lnTo>
                    <a:pt x="44" y="7"/>
                  </a:lnTo>
                  <a:close/>
                  <a:moveTo>
                    <a:pt x="91" y="0"/>
                  </a:moveTo>
                  <a:lnTo>
                    <a:pt x="44" y="7"/>
                  </a:lnTo>
                  <a:lnTo>
                    <a:pt x="44" y="7"/>
                  </a:lnTo>
                  <a:cubicBezTo>
                    <a:pt x="45" y="7"/>
                    <a:pt x="47" y="7"/>
                    <a:pt x="49" y="7"/>
                  </a:cubicBezTo>
                  <a:cubicBezTo>
                    <a:pt x="59" y="7"/>
                    <a:pt x="67" y="8"/>
                    <a:pt x="67" y="12"/>
                  </a:cubicBezTo>
                  <a:lnTo>
                    <a:pt x="31" y="12"/>
                  </a:lnTo>
                  <a:cubicBezTo>
                    <a:pt x="7" y="24"/>
                    <a:pt x="7" y="24"/>
                    <a:pt x="31" y="24"/>
                  </a:cubicBezTo>
                  <a:cubicBezTo>
                    <a:pt x="55" y="24"/>
                    <a:pt x="103" y="12"/>
                    <a:pt x="126" y="12"/>
                  </a:cubicBezTo>
                  <a:cubicBezTo>
                    <a:pt x="114" y="12"/>
                    <a:pt x="31" y="12"/>
                    <a:pt x="9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1"/>
            <p:cNvSpPr/>
            <p:nvPr/>
          </p:nvSpPr>
          <p:spPr>
            <a:xfrm>
              <a:off x="5524775" y="2175700"/>
              <a:ext cx="2425" cy="325"/>
            </a:xfrm>
            <a:custGeom>
              <a:rect b="b" l="l" r="r" t="t"/>
              <a:pathLst>
                <a:path extrusionOk="0" h="13" w="97">
                  <a:moveTo>
                    <a:pt x="25" y="0"/>
                  </a:moveTo>
                  <a:lnTo>
                    <a:pt x="1" y="12"/>
                  </a:lnTo>
                  <a:cubicBezTo>
                    <a:pt x="9" y="8"/>
                    <a:pt x="15" y="7"/>
                    <a:pt x="21" y="7"/>
                  </a:cubicBezTo>
                  <a:cubicBezTo>
                    <a:pt x="33" y="7"/>
                    <a:pt x="41" y="12"/>
                    <a:pt x="49" y="12"/>
                  </a:cubicBezTo>
                  <a:cubicBezTo>
                    <a:pt x="96" y="0"/>
                    <a:pt x="37" y="0"/>
                    <a:pt x="2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1"/>
            <p:cNvSpPr/>
            <p:nvPr/>
          </p:nvSpPr>
          <p:spPr>
            <a:xfrm>
              <a:off x="5522700" y="2177475"/>
              <a:ext cx="625" cy="325"/>
            </a:xfrm>
            <a:custGeom>
              <a:rect b="b" l="l" r="r" t="t"/>
              <a:pathLst>
                <a:path extrusionOk="0" h="13" w="25">
                  <a:moveTo>
                    <a:pt x="1" y="1"/>
                  </a:moveTo>
                  <a:lnTo>
                    <a:pt x="12" y="13"/>
                  </a:ln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1"/>
            <p:cNvSpPr/>
            <p:nvPr/>
          </p:nvSpPr>
          <p:spPr>
            <a:xfrm>
              <a:off x="5521800" y="2177775"/>
              <a:ext cx="925" cy="25"/>
            </a:xfrm>
            <a:custGeom>
              <a:rect b="b" l="l" r="r" t="t"/>
              <a:pathLst>
                <a:path extrusionOk="0" h="1" w="37">
                  <a:moveTo>
                    <a:pt x="25" y="1"/>
                  </a:moveTo>
                  <a:lnTo>
                    <a:pt x="1" y="1"/>
                  </a:lnTo>
                  <a:lnTo>
                    <a:pt x="37"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1"/>
            <p:cNvSpPr/>
            <p:nvPr/>
          </p:nvSpPr>
          <p:spPr>
            <a:xfrm>
              <a:off x="5521500" y="2177775"/>
              <a:ext cx="325" cy="325"/>
            </a:xfrm>
            <a:custGeom>
              <a:rect b="b" l="l" r="r" t="t"/>
              <a:pathLst>
                <a:path extrusionOk="0" h="13" w="13">
                  <a:moveTo>
                    <a:pt x="13" y="13"/>
                  </a:moveTo>
                  <a:lnTo>
                    <a:pt x="13" y="13"/>
                  </a:lnTo>
                  <a:lnTo>
                    <a:pt x="1"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1"/>
            <p:cNvSpPr/>
            <p:nvPr/>
          </p:nvSpPr>
          <p:spPr>
            <a:xfrm>
              <a:off x="5521800" y="2178250"/>
              <a:ext cx="600" cy="150"/>
            </a:xfrm>
            <a:custGeom>
              <a:rect b="b" l="l" r="r" t="t"/>
              <a:pathLst>
                <a:path extrusionOk="0" h="6" w="24">
                  <a:moveTo>
                    <a:pt x="20" y="0"/>
                  </a:moveTo>
                  <a:cubicBezTo>
                    <a:pt x="18" y="0"/>
                    <a:pt x="13" y="1"/>
                    <a:pt x="1" y="5"/>
                  </a:cubicBezTo>
                  <a:lnTo>
                    <a:pt x="13" y="5"/>
                  </a:lnTo>
                  <a:cubicBezTo>
                    <a:pt x="13" y="5"/>
                    <a:pt x="23" y="0"/>
                    <a:pt x="2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1"/>
            <p:cNvSpPr/>
            <p:nvPr/>
          </p:nvSpPr>
          <p:spPr>
            <a:xfrm>
              <a:off x="5536400" y="2178075"/>
              <a:ext cx="1200" cy="325"/>
            </a:xfrm>
            <a:custGeom>
              <a:rect b="b" l="l" r="r" t="t"/>
              <a:pathLst>
                <a:path extrusionOk="0" h="13" w="48">
                  <a:moveTo>
                    <a:pt x="48" y="1"/>
                  </a:moveTo>
                  <a:cubicBezTo>
                    <a:pt x="24" y="1"/>
                    <a:pt x="12" y="12"/>
                    <a:pt x="0" y="12"/>
                  </a:cubicBezTo>
                  <a:lnTo>
                    <a:pt x="36" y="12"/>
                  </a:lnTo>
                  <a:cubicBezTo>
                    <a:pt x="36" y="12"/>
                    <a:pt x="36" y="1"/>
                    <a:pt x="4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1"/>
            <p:cNvSpPr/>
            <p:nvPr/>
          </p:nvSpPr>
          <p:spPr>
            <a:xfrm>
              <a:off x="5535500" y="2178375"/>
              <a:ext cx="1675" cy="325"/>
            </a:xfrm>
            <a:custGeom>
              <a:rect b="b" l="l" r="r" t="t"/>
              <a:pathLst>
                <a:path extrusionOk="0" h="13" w="67">
                  <a:moveTo>
                    <a:pt x="24" y="0"/>
                  </a:moveTo>
                  <a:cubicBezTo>
                    <a:pt x="1" y="0"/>
                    <a:pt x="36" y="0"/>
                    <a:pt x="24" y="12"/>
                  </a:cubicBezTo>
                  <a:lnTo>
                    <a:pt x="60" y="12"/>
                  </a:lnTo>
                  <a:cubicBezTo>
                    <a:pt x="66" y="6"/>
                    <a:pt x="57" y="6"/>
                    <a:pt x="47" y="6"/>
                  </a:cubicBezTo>
                  <a:cubicBezTo>
                    <a:pt x="36" y="6"/>
                    <a:pt x="24" y="6"/>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1"/>
            <p:cNvSpPr/>
            <p:nvPr/>
          </p:nvSpPr>
          <p:spPr>
            <a:xfrm>
              <a:off x="5534025" y="2181950"/>
              <a:ext cx="2100" cy="625"/>
            </a:xfrm>
            <a:custGeom>
              <a:rect b="b" l="l" r="r" t="t"/>
              <a:pathLst>
                <a:path extrusionOk="0" h="25" w="84">
                  <a:moveTo>
                    <a:pt x="48" y="0"/>
                  </a:moveTo>
                  <a:cubicBezTo>
                    <a:pt x="36" y="6"/>
                    <a:pt x="30" y="9"/>
                    <a:pt x="24" y="9"/>
                  </a:cubicBezTo>
                  <a:cubicBezTo>
                    <a:pt x="18" y="9"/>
                    <a:pt x="12" y="6"/>
                    <a:pt x="0" y="0"/>
                  </a:cubicBezTo>
                  <a:lnTo>
                    <a:pt x="0" y="0"/>
                  </a:lnTo>
                  <a:cubicBezTo>
                    <a:pt x="24" y="12"/>
                    <a:pt x="12" y="12"/>
                    <a:pt x="24" y="24"/>
                  </a:cubicBezTo>
                  <a:lnTo>
                    <a:pt x="71" y="24"/>
                  </a:lnTo>
                  <a:lnTo>
                    <a:pt x="48" y="12"/>
                  </a:lnTo>
                  <a:lnTo>
                    <a:pt x="71" y="12"/>
                  </a:lnTo>
                  <a:cubicBezTo>
                    <a:pt x="83" y="6"/>
                    <a:pt x="74" y="6"/>
                    <a:pt x="64" y="6"/>
                  </a:cubicBezTo>
                  <a:cubicBezTo>
                    <a:pt x="54" y="6"/>
                    <a:pt x="42" y="6"/>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1"/>
            <p:cNvSpPr/>
            <p:nvPr/>
          </p:nvSpPr>
          <p:spPr>
            <a:xfrm>
              <a:off x="5564675" y="2174500"/>
              <a:ext cx="25" cy="325"/>
            </a:xfrm>
            <a:custGeom>
              <a:rect b="b" l="l" r="r" t="t"/>
              <a:pathLst>
                <a:path extrusionOk="0" h="13" w="1">
                  <a:moveTo>
                    <a:pt x="0" y="13"/>
                  </a:moveTo>
                  <a:cubicBezTo>
                    <a:pt x="0" y="13"/>
                    <a:pt x="0" y="13"/>
                    <a:pt x="0" y="1"/>
                  </a:cubicBezTo>
                  <a:lnTo>
                    <a:pt x="0" y="1"/>
                  </a:lnTo>
                  <a:lnTo>
                    <a:pt x="0" y="13"/>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1"/>
            <p:cNvSpPr/>
            <p:nvPr/>
          </p:nvSpPr>
          <p:spPr>
            <a:xfrm>
              <a:off x="5540550" y="2156225"/>
              <a:ext cx="1225" cy="1350"/>
            </a:xfrm>
            <a:custGeom>
              <a:rect b="b" l="l" r="r" t="t"/>
              <a:pathLst>
                <a:path extrusionOk="0" h="54" w="49">
                  <a:moveTo>
                    <a:pt x="28" y="0"/>
                  </a:moveTo>
                  <a:cubicBezTo>
                    <a:pt x="23" y="0"/>
                    <a:pt x="21" y="5"/>
                    <a:pt x="13" y="5"/>
                  </a:cubicBezTo>
                  <a:lnTo>
                    <a:pt x="1" y="53"/>
                  </a:lnTo>
                  <a:cubicBezTo>
                    <a:pt x="25" y="41"/>
                    <a:pt x="1" y="41"/>
                    <a:pt x="13" y="17"/>
                  </a:cubicBezTo>
                  <a:lnTo>
                    <a:pt x="13" y="17"/>
                  </a:lnTo>
                  <a:cubicBezTo>
                    <a:pt x="25" y="17"/>
                    <a:pt x="25" y="41"/>
                    <a:pt x="25" y="41"/>
                  </a:cubicBezTo>
                  <a:cubicBezTo>
                    <a:pt x="49" y="5"/>
                    <a:pt x="1" y="29"/>
                    <a:pt x="37" y="5"/>
                  </a:cubicBezTo>
                  <a:cubicBezTo>
                    <a:pt x="33" y="1"/>
                    <a:pt x="30" y="0"/>
                    <a:pt x="2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1"/>
            <p:cNvSpPr/>
            <p:nvPr/>
          </p:nvSpPr>
          <p:spPr>
            <a:xfrm>
              <a:off x="5562875" y="2170925"/>
              <a:ext cx="1525" cy="2700"/>
            </a:xfrm>
            <a:custGeom>
              <a:rect b="b" l="l" r="r" t="t"/>
              <a:pathLst>
                <a:path extrusionOk="0" h="108" w="61">
                  <a:moveTo>
                    <a:pt x="60" y="1"/>
                  </a:moveTo>
                  <a:cubicBezTo>
                    <a:pt x="38" y="34"/>
                    <a:pt x="26" y="78"/>
                    <a:pt x="5" y="103"/>
                  </a:cubicBezTo>
                  <a:lnTo>
                    <a:pt x="5" y="103"/>
                  </a:lnTo>
                  <a:cubicBezTo>
                    <a:pt x="5" y="103"/>
                    <a:pt x="4" y="103"/>
                    <a:pt x="4" y="103"/>
                  </a:cubicBezTo>
                  <a:cubicBezTo>
                    <a:pt x="2" y="103"/>
                    <a:pt x="1" y="104"/>
                    <a:pt x="1" y="108"/>
                  </a:cubicBezTo>
                  <a:cubicBezTo>
                    <a:pt x="2" y="106"/>
                    <a:pt x="4" y="105"/>
                    <a:pt x="5" y="103"/>
                  </a:cubicBezTo>
                  <a:lnTo>
                    <a:pt x="5" y="103"/>
                  </a:lnTo>
                  <a:cubicBezTo>
                    <a:pt x="9" y="104"/>
                    <a:pt x="13" y="108"/>
                    <a:pt x="13" y="108"/>
                  </a:cubicBezTo>
                  <a:cubicBezTo>
                    <a:pt x="13" y="84"/>
                    <a:pt x="37" y="60"/>
                    <a:pt x="49" y="37"/>
                  </a:cubicBezTo>
                  <a:lnTo>
                    <a:pt x="49" y="48"/>
                  </a:lnTo>
                  <a:cubicBezTo>
                    <a:pt x="60" y="25"/>
                    <a:pt x="60" y="25"/>
                    <a:pt x="6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1"/>
            <p:cNvSpPr/>
            <p:nvPr/>
          </p:nvSpPr>
          <p:spPr>
            <a:xfrm>
              <a:off x="5562875" y="2173600"/>
              <a:ext cx="325" cy="625"/>
            </a:xfrm>
            <a:custGeom>
              <a:rect b="b" l="l" r="r" t="t"/>
              <a:pathLst>
                <a:path extrusionOk="0" h="25" w="13">
                  <a:moveTo>
                    <a:pt x="13" y="1"/>
                  </a:moveTo>
                  <a:cubicBezTo>
                    <a:pt x="1" y="13"/>
                    <a:pt x="1" y="13"/>
                    <a:pt x="1" y="13"/>
                  </a:cubicBezTo>
                  <a:cubicBezTo>
                    <a:pt x="1" y="13"/>
                    <a:pt x="1" y="25"/>
                    <a:pt x="1" y="25"/>
                  </a:cubicBezTo>
                  <a:cubicBezTo>
                    <a:pt x="13" y="13"/>
                    <a:pt x="13" y="13"/>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1"/>
            <p:cNvSpPr/>
            <p:nvPr/>
          </p:nvSpPr>
          <p:spPr>
            <a:xfrm>
              <a:off x="5545025" y="2159025"/>
              <a:ext cx="325" cy="325"/>
            </a:xfrm>
            <a:custGeom>
              <a:rect b="b" l="l" r="r" t="t"/>
              <a:pathLst>
                <a:path extrusionOk="0" h="13" w="13">
                  <a:moveTo>
                    <a:pt x="1" y="1"/>
                  </a:moveTo>
                  <a:lnTo>
                    <a:pt x="12" y="12"/>
                  </a:lnTo>
                  <a:cubicBezTo>
                    <a:pt x="12" y="1"/>
                    <a:pt x="12"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1"/>
            <p:cNvSpPr/>
            <p:nvPr/>
          </p:nvSpPr>
          <p:spPr>
            <a:xfrm>
              <a:off x="5566450" y="2174500"/>
              <a:ext cx="325" cy="325"/>
            </a:xfrm>
            <a:custGeom>
              <a:rect b="b" l="l" r="r" t="t"/>
              <a:pathLst>
                <a:path extrusionOk="0" h="13" w="13">
                  <a:moveTo>
                    <a:pt x="1" y="1"/>
                  </a:moveTo>
                  <a:cubicBezTo>
                    <a:pt x="1" y="1"/>
                    <a:pt x="13" y="13"/>
                    <a:pt x="13" y="13"/>
                  </a:cubicBezTo>
                  <a:cubicBezTo>
                    <a:pt x="13" y="13"/>
                    <a:pt x="13" y="13"/>
                    <a:pt x="13" y="13"/>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1"/>
            <p:cNvSpPr/>
            <p:nvPr/>
          </p:nvSpPr>
          <p:spPr>
            <a:xfrm>
              <a:off x="5551275" y="2178375"/>
              <a:ext cx="725" cy="750"/>
            </a:xfrm>
            <a:custGeom>
              <a:rect b="b" l="l" r="r" t="t"/>
              <a:pathLst>
                <a:path extrusionOk="0" h="30" w="29">
                  <a:moveTo>
                    <a:pt x="28" y="10"/>
                  </a:moveTo>
                  <a:cubicBezTo>
                    <a:pt x="28" y="10"/>
                    <a:pt x="27" y="11"/>
                    <a:pt x="24" y="14"/>
                  </a:cubicBezTo>
                  <a:lnTo>
                    <a:pt x="24" y="14"/>
                  </a:lnTo>
                  <a:cubicBezTo>
                    <a:pt x="27" y="12"/>
                    <a:pt x="29" y="10"/>
                    <a:pt x="28" y="10"/>
                  </a:cubicBezTo>
                  <a:close/>
                  <a:moveTo>
                    <a:pt x="12" y="0"/>
                  </a:moveTo>
                  <a:lnTo>
                    <a:pt x="1" y="24"/>
                  </a:lnTo>
                  <a:cubicBezTo>
                    <a:pt x="1" y="28"/>
                    <a:pt x="2" y="30"/>
                    <a:pt x="4" y="30"/>
                  </a:cubicBezTo>
                  <a:cubicBezTo>
                    <a:pt x="7" y="30"/>
                    <a:pt x="12" y="24"/>
                    <a:pt x="12" y="24"/>
                  </a:cubicBezTo>
                  <a:cubicBezTo>
                    <a:pt x="18" y="19"/>
                    <a:pt x="21" y="16"/>
                    <a:pt x="24" y="14"/>
                  </a:cubicBezTo>
                  <a:lnTo>
                    <a:pt x="24" y="14"/>
                  </a:lnTo>
                  <a:cubicBezTo>
                    <a:pt x="22" y="14"/>
                    <a:pt x="21" y="15"/>
                    <a:pt x="20" y="15"/>
                  </a:cubicBezTo>
                  <a:cubicBezTo>
                    <a:pt x="16" y="15"/>
                    <a:pt x="12" y="12"/>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1"/>
            <p:cNvSpPr/>
            <p:nvPr/>
          </p:nvSpPr>
          <p:spPr>
            <a:xfrm>
              <a:off x="5540850" y="2156350"/>
              <a:ext cx="25" cy="25"/>
            </a:xfrm>
            <a:custGeom>
              <a:rect b="b" l="l" r="r" t="t"/>
              <a:pathLst>
                <a:path extrusionOk="0" h="1" w="1">
                  <a:moveTo>
                    <a:pt x="1" y="0"/>
                  </a:moveTo>
                  <a:lnTo>
                    <a:pt x="1" y="0"/>
                  </a:lnTo>
                  <a:lnTo>
                    <a:pt x="1"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1"/>
            <p:cNvSpPr/>
            <p:nvPr/>
          </p:nvSpPr>
          <p:spPr>
            <a:xfrm>
              <a:off x="5564075" y="2174625"/>
              <a:ext cx="625" cy="500"/>
            </a:xfrm>
            <a:custGeom>
              <a:rect b="b" l="l" r="r" t="t"/>
              <a:pathLst>
                <a:path extrusionOk="0" h="20" w="25">
                  <a:moveTo>
                    <a:pt x="5" y="1"/>
                  </a:moveTo>
                  <a:cubicBezTo>
                    <a:pt x="5" y="1"/>
                    <a:pt x="3" y="3"/>
                    <a:pt x="1" y="8"/>
                  </a:cubicBezTo>
                  <a:lnTo>
                    <a:pt x="10" y="12"/>
                  </a:lnTo>
                  <a:lnTo>
                    <a:pt x="10" y="12"/>
                  </a:lnTo>
                  <a:cubicBezTo>
                    <a:pt x="7" y="8"/>
                    <a:pt x="7" y="1"/>
                    <a:pt x="5" y="1"/>
                  </a:cubicBezTo>
                  <a:close/>
                  <a:moveTo>
                    <a:pt x="24" y="8"/>
                  </a:moveTo>
                  <a:cubicBezTo>
                    <a:pt x="20" y="12"/>
                    <a:pt x="17" y="14"/>
                    <a:pt x="14" y="14"/>
                  </a:cubicBezTo>
                  <a:lnTo>
                    <a:pt x="14" y="14"/>
                  </a:lnTo>
                  <a:lnTo>
                    <a:pt x="10" y="12"/>
                  </a:lnTo>
                  <a:lnTo>
                    <a:pt x="10" y="12"/>
                  </a:lnTo>
                  <a:cubicBezTo>
                    <a:pt x="11" y="14"/>
                    <a:pt x="12" y="14"/>
                    <a:pt x="13" y="14"/>
                  </a:cubicBezTo>
                  <a:cubicBezTo>
                    <a:pt x="14" y="14"/>
                    <a:pt x="14" y="14"/>
                    <a:pt x="14" y="14"/>
                  </a:cubicBezTo>
                  <a:lnTo>
                    <a:pt x="14" y="14"/>
                  </a:lnTo>
                  <a:lnTo>
                    <a:pt x="24" y="19"/>
                  </a:lnTo>
                  <a:lnTo>
                    <a:pt x="24" y="8"/>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1"/>
            <p:cNvSpPr/>
            <p:nvPr/>
          </p:nvSpPr>
          <p:spPr>
            <a:xfrm>
              <a:off x="5284275" y="2152475"/>
              <a:ext cx="327450" cy="249875"/>
            </a:xfrm>
            <a:custGeom>
              <a:rect b="b" l="l" r="r" t="t"/>
              <a:pathLst>
                <a:path extrusionOk="0" h="9995" w="13098">
                  <a:moveTo>
                    <a:pt x="9680" y="1"/>
                  </a:moveTo>
                  <a:cubicBezTo>
                    <a:pt x="9671" y="1"/>
                    <a:pt x="9648" y="1"/>
                    <a:pt x="9628" y="6"/>
                  </a:cubicBezTo>
                  <a:lnTo>
                    <a:pt x="9628" y="6"/>
                  </a:lnTo>
                  <a:cubicBezTo>
                    <a:pt x="9652" y="6"/>
                    <a:pt x="9688" y="1"/>
                    <a:pt x="9680" y="1"/>
                  </a:cubicBezTo>
                  <a:close/>
                  <a:moveTo>
                    <a:pt x="9609" y="13"/>
                  </a:moveTo>
                  <a:cubicBezTo>
                    <a:pt x="9601" y="13"/>
                    <a:pt x="9603" y="13"/>
                    <a:pt x="9609" y="13"/>
                  </a:cubicBezTo>
                  <a:lnTo>
                    <a:pt x="9609" y="13"/>
                  </a:lnTo>
                  <a:cubicBezTo>
                    <a:pt x="9609" y="13"/>
                    <a:pt x="9609" y="13"/>
                    <a:pt x="9609" y="13"/>
                  </a:cubicBezTo>
                  <a:close/>
                  <a:moveTo>
                    <a:pt x="9609" y="1"/>
                  </a:moveTo>
                  <a:lnTo>
                    <a:pt x="9609" y="1"/>
                  </a:lnTo>
                  <a:cubicBezTo>
                    <a:pt x="9597" y="13"/>
                    <a:pt x="9573" y="13"/>
                    <a:pt x="9549" y="13"/>
                  </a:cubicBezTo>
                  <a:cubicBezTo>
                    <a:pt x="9549" y="13"/>
                    <a:pt x="9538" y="24"/>
                    <a:pt x="9561" y="24"/>
                  </a:cubicBezTo>
                  <a:lnTo>
                    <a:pt x="9573" y="13"/>
                  </a:lnTo>
                  <a:lnTo>
                    <a:pt x="9609" y="13"/>
                  </a:lnTo>
                  <a:cubicBezTo>
                    <a:pt x="9615" y="10"/>
                    <a:pt x="9621" y="8"/>
                    <a:pt x="9628" y="6"/>
                  </a:cubicBezTo>
                  <a:lnTo>
                    <a:pt x="9628" y="6"/>
                  </a:lnTo>
                  <a:cubicBezTo>
                    <a:pt x="9627" y="6"/>
                    <a:pt x="9626" y="6"/>
                    <a:pt x="9625" y="6"/>
                  </a:cubicBezTo>
                  <a:cubicBezTo>
                    <a:pt x="9613" y="6"/>
                    <a:pt x="9605" y="5"/>
                    <a:pt x="9609" y="1"/>
                  </a:cubicBezTo>
                  <a:close/>
                  <a:moveTo>
                    <a:pt x="9692" y="9"/>
                  </a:moveTo>
                  <a:cubicBezTo>
                    <a:pt x="9683" y="9"/>
                    <a:pt x="9672" y="10"/>
                    <a:pt x="9657" y="13"/>
                  </a:cubicBezTo>
                  <a:lnTo>
                    <a:pt x="9657" y="24"/>
                  </a:lnTo>
                  <a:cubicBezTo>
                    <a:pt x="9649" y="17"/>
                    <a:pt x="9621" y="14"/>
                    <a:pt x="9609" y="13"/>
                  </a:cubicBezTo>
                  <a:lnTo>
                    <a:pt x="9609" y="13"/>
                  </a:lnTo>
                  <a:cubicBezTo>
                    <a:pt x="9608" y="24"/>
                    <a:pt x="9573" y="24"/>
                    <a:pt x="9561" y="24"/>
                  </a:cubicBezTo>
                  <a:cubicBezTo>
                    <a:pt x="9559" y="27"/>
                    <a:pt x="9561" y="28"/>
                    <a:pt x="9565" y="28"/>
                  </a:cubicBezTo>
                  <a:cubicBezTo>
                    <a:pt x="9577" y="28"/>
                    <a:pt x="9608" y="21"/>
                    <a:pt x="9623" y="21"/>
                  </a:cubicBezTo>
                  <a:cubicBezTo>
                    <a:pt x="9629" y="21"/>
                    <a:pt x="9633" y="22"/>
                    <a:pt x="9633" y="24"/>
                  </a:cubicBezTo>
                  <a:lnTo>
                    <a:pt x="9621" y="24"/>
                  </a:lnTo>
                  <a:cubicBezTo>
                    <a:pt x="9645" y="36"/>
                    <a:pt x="9645" y="36"/>
                    <a:pt x="9692" y="36"/>
                  </a:cubicBezTo>
                  <a:cubicBezTo>
                    <a:pt x="9700" y="32"/>
                    <a:pt x="9708" y="31"/>
                    <a:pt x="9716" y="31"/>
                  </a:cubicBezTo>
                  <a:cubicBezTo>
                    <a:pt x="9732" y="31"/>
                    <a:pt x="9748" y="36"/>
                    <a:pt x="9764" y="36"/>
                  </a:cubicBezTo>
                  <a:cubicBezTo>
                    <a:pt x="9776" y="30"/>
                    <a:pt x="9761" y="30"/>
                    <a:pt x="9750" y="30"/>
                  </a:cubicBezTo>
                  <a:cubicBezTo>
                    <a:pt x="9740" y="30"/>
                    <a:pt x="9734" y="30"/>
                    <a:pt x="9764" y="24"/>
                  </a:cubicBezTo>
                  <a:lnTo>
                    <a:pt x="9788" y="13"/>
                  </a:lnTo>
                  <a:lnTo>
                    <a:pt x="9788" y="13"/>
                  </a:lnTo>
                  <a:cubicBezTo>
                    <a:pt x="9773" y="15"/>
                    <a:pt x="9761" y="16"/>
                    <a:pt x="9752" y="16"/>
                  </a:cubicBezTo>
                  <a:cubicBezTo>
                    <a:pt x="9727" y="16"/>
                    <a:pt x="9718" y="9"/>
                    <a:pt x="9692" y="9"/>
                  </a:cubicBezTo>
                  <a:close/>
                  <a:moveTo>
                    <a:pt x="9692" y="36"/>
                  </a:moveTo>
                  <a:cubicBezTo>
                    <a:pt x="9645" y="36"/>
                    <a:pt x="9704" y="36"/>
                    <a:pt x="9680" y="48"/>
                  </a:cubicBezTo>
                  <a:lnTo>
                    <a:pt x="9728" y="36"/>
                  </a:lnTo>
                  <a:close/>
                  <a:moveTo>
                    <a:pt x="9823" y="84"/>
                  </a:moveTo>
                  <a:cubicBezTo>
                    <a:pt x="9817" y="84"/>
                    <a:pt x="9812" y="84"/>
                    <a:pt x="9807" y="85"/>
                  </a:cubicBezTo>
                  <a:lnTo>
                    <a:pt x="9807" y="85"/>
                  </a:lnTo>
                  <a:cubicBezTo>
                    <a:pt x="9795" y="88"/>
                    <a:pt x="9793" y="89"/>
                    <a:pt x="9796" y="89"/>
                  </a:cubicBezTo>
                  <a:cubicBezTo>
                    <a:pt x="9802" y="89"/>
                    <a:pt x="9831" y="84"/>
                    <a:pt x="9823" y="84"/>
                  </a:cubicBezTo>
                  <a:close/>
                  <a:moveTo>
                    <a:pt x="9728" y="84"/>
                  </a:moveTo>
                  <a:cubicBezTo>
                    <a:pt x="9716" y="90"/>
                    <a:pt x="9695" y="90"/>
                    <a:pt x="9672" y="90"/>
                  </a:cubicBezTo>
                  <a:cubicBezTo>
                    <a:pt x="9648" y="90"/>
                    <a:pt x="9621" y="90"/>
                    <a:pt x="9597" y="96"/>
                  </a:cubicBezTo>
                  <a:lnTo>
                    <a:pt x="9597" y="85"/>
                  </a:lnTo>
                  <a:lnTo>
                    <a:pt x="9597" y="85"/>
                  </a:lnTo>
                  <a:cubicBezTo>
                    <a:pt x="9617" y="87"/>
                    <a:pt x="9634" y="89"/>
                    <a:pt x="9650" y="89"/>
                  </a:cubicBezTo>
                  <a:cubicBezTo>
                    <a:pt x="9663" y="89"/>
                    <a:pt x="9676" y="88"/>
                    <a:pt x="9692" y="84"/>
                  </a:cubicBezTo>
                  <a:close/>
                  <a:moveTo>
                    <a:pt x="9990" y="132"/>
                  </a:moveTo>
                  <a:cubicBezTo>
                    <a:pt x="9988" y="134"/>
                    <a:pt x="9986" y="137"/>
                    <a:pt x="9984" y="140"/>
                  </a:cubicBezTo>
                  <a:lnTo>
                    <a:pt x="9984" y="140"/>
                  </a:lnTo>
                  <a:cubicBezTo>
                    <a:pt x="9986" y="137"/>
                    <a:pt x="9988" y="135"/>
                    <a:pt x="9990" y="132"/>
                  </a:cubicBezTo>
                  <a:close/>
                  <a:moveTo>
                    <a:pt x="9657" y="137"/>
                  </a:moveTo>
                  <a:cubicBezTo>
                    <a:pt x="9657" y="139"/>
                    <a:pt x="9657" y="141"/>
                    <a:pt x="9657" y="143"/>
                  </a:cubicBezTo>
                  <a:lnTo>
                    <a:pt x="9645" y="143"/>
                  </a:lnTo>
                  <a:cubicBezTo>
                    <a:pt x="9647" y="141"/>
                    <a:pt x="9651" y="139"/>
                    <a:pt x="9657" y="137"/>
                  </a:cubicBezTo>
                  <a:close/>
                  <a:moveTo>
                    <a:pt x="9752" y="155"/>
                  </a:moveTo>
                  <a:cubicBezTo>
                    <a:pt x="9752" y="155"/>
                    <a:pt x="9752" y="155"/>
                    <a:pt x="9752" y="167"/>
                  </a:cubicBezTo>
                  <a:cubicBezTo>
                    <a:pt x="9740" y="167"/>
                    <a:pt x="9740" y="167"/>
                    <a:pt x="9740" y="155"/>
                  </a:cubicBezTo>
                  <a:close/>
                  <a:moveTo>
                    <a:pt x="9800" y="143"/>
                  </a:moveTo>
                  <a:cubicBezTo>
                    <a:pt x="9800" y="143"/>
                    <a:pt x="9788" y="143"/>
                    <a:pt x="9788" y="155"/>
                  </a:cubicBezTo>
                  <a:cubicBezTo>
                    <a:pt x="9788" y="155"/>
                    <a:pt x="9788" y="155"/>
                    <a:pt x="9788" y="167"/>
                  </a:cubicBezTo>
                  <a:lnTo>
                    <a:pt x="9776" y="167"/>
                  </a:lnTo>
                  <a:cubicBezTo>
                    <a:pt x="9776" y="155"/>
                    <a:pt x="9776" y="155"/>
                    <a:pt x="9776" y="155"/>
                  </a:cubicBezTo>
                  <a:cubicBezTo>
                    <a:pt x="9776" y="143"/>
                    <a:pt x="9788" y="143"/>
                    <a:pt x="9800" y="143"/>
                  </a:cubicBezTo>
                  <a:close/>
                  <a:moveTo>
                    <a:pt x="9859" y="179"/>
                  </a:moveTo>
                  <a:cubicBezTo>
                    <a:pt x="9847" y="191"/>
                    <a:pt x="9847" y="191"/>
                    <a:pt x="9835" y="203"/>
                  </a:cubicBezTo>
                  <a:cubicBezTo>
                    <a:pt x="9835" y="203"/>
                    <a:pt x="9835" y="191"/>
                    <a:pt x="9835" y="191"/>
                  </a:cubicBezTo>
                  <a:lnTo>
                    <a:pt x="9847" y="191"/>
                  </a:lnTo>
                  <a:cubicBezTo>
                    <a:pt x="9847" y="179"/>
                    <a:pt x="9847" y="179"/>
                    <a:pt x="9859" y="179"/>
                  </a:cubicBezTo>
                  <a:close/>
                  <a:moveTo>
                    <a:pt x="9514" y="288"/>
                  </a:moveTo>
                  <a:cubicBezTo>
                    <a:pt x="9507" y="290"/>
                    <a:pt x="9501" y="293"/>
                    <a:pt x="9490" y="298"/>
                  </a:cubicBezTo>
                  <a:cubicBezTo>
                    <a:pt x="9500" y="295"/>
                    <a:pt x="9508" y="291"/>
                    <a:pt x="9514" y="288"/>
                  </a:cubicBezTo>
                  <a:close/>
                  <a:moveTo>
                    <a:pt x="9573" y="286"/>
                  </a:moveTo>
                  <a:cubicBezTo>
                    <a:pt x="9573" y="286"/>
                    <a:pt x="9549" y="286"/>
                    <a:pt x="9538" y="298"/>
                  </a:cubicBezTo>
                  <a:cubicBezTo>
                    <a:pt x="9557" y="289"/>
                    <a:pt x="9560" y="287"/>
                    <a:pt x="9573" y="286"/>
                  </a:cubicBezTo>
                  <a:lnTo>
                    <a:pt x="9573" y="286"/>
                  </a:lnTo>
                  <a:cubicBezTo>
                    <a:pt x="9573" y="286"/>
                    <a:pt x="9573" y="286"/>
                    <a:pt x="9573" y="286"/>
                  </a:cubicBezTo>
                  <a:close/>
                  <a:moveTo>
                    <a:pt x="11193" y="608"/>
                  </a:moveTo>
                  <a:cubicBezTo>
                    <a:pt x="11193" y="627"/>
                    <a:pt x="11185" y="661"/>
                    <a:pt x="11170" y="680"/>
                  </a:cubicBezTo>
                  <a:lnTo>
                    <a:pt x="11170" y="680"/>
                  </a:lnTo>
                  <a:cubicBezTo>
                    <a:pt x="11170" y="680"/>
                    <a:pt x="11169" y="679"/>
                    <a:pt x="11169" y="679"/>
                  </a:cubicBezTo>
                  <a:lnTo>
                    <a:pt x="11169" y="679"/>
                  </a:lnTo>
                  <a:lnTo>
                    <a:pt x="11169" y="681"/>
                  </a:lnTo>
                  <a:lnTo>
                    <a:pt x="11169" y="681"/>
                  </a:lnTo>
                  <a:cubicBezTo>
                    <a:pt x="11170" y="680"/>
                    <a:pt x="11170" y="680"/>
                    <a:pt x="11170" y="680"/>
                  </a:cubicBezTo>
                  <a:lnTo>
                    <a:pt x="11170" y="680"/>
                  </a:lnTo>
                  <a:cubicBezTo>
                    <a:pt x="11172" y="680"/>
                    <a:pt x="11174" y="681"/>
                    <a:pt x="11176" y="681"/>
                  </a:cubicBezTo>
                  <a:cubicBezTo>
                    <a:pt x="11205" y="681"/>
                    <a:pt x="11206" y="620"/>
                    <a:pt x="11228" y="620"/>
                  </a:cubicBezTo>
                  <a:cubicBezTo>
                    <a:pt x="11228" y="615"/>
                    <a:pt x="11227" y="614"/>
                    <a:pt x="11225" y="614"/>
                  </a:cubicBezTo>
                  <a:cubicBezTo>
                    <a:pt x="11220" y="614"/>
                    <a:pt x="11208" y="627"/>
                    <a:pt x="11200" y="627"/>
                  </a:cubicBezTo>
                  <a:cubicBezTo>
                    <a:pt x="11196" y="627"/>
                    <a:pt x="11193" y="622"/>
                    <a:pt x="11193" y="608"/>
                  </a:cubicBezTo>
                  <a:close/>
                  <a:moveTo>
                    <a:pt x="9526" y="727"/>
                  </a:moveTo>
                  <a:cubicBezTo>
                    <a:pt x="9526" y="727"/>
                    <a:pt x="9371" y="751"/>
                    <a:pt x="9407" y="751"/>
                  </a:cubicBezTo>
                  <a:lnTo>
                    <a:pt x="9549" y="727"/>
                  </a:lnTo>
                  <a:close/>
                  <a:moveTo>
                    <a:pt x="10335" y="751"/>
                  </a:moveTo>
                  <a:lnTo>
                    <a:pt x="10311" y="763"/>
                  </a:lnTo>
                  <a:lnTo>
                    <a:pt x="10335" y="763"/>
                  </a:lnTo>
                  <a:cubicBezTo>
                    <a:pt x="10335" y="759"/>
                    <a:pt x="10335" y="756"/>
                    <a:pt x="10335" y="754"/>
                  </a:cubicBezTo>
                  <a:cubicBezTo>
                    <a:pt x="10335" y="754"/>
                    <a:pt x="10335" y="753"/>
                    <a:pt x="10335" y="751"/>
                  </a:cubicBezTo>
                  <a:close/>
                  <a:moveTo>
                    <a:pt x="11443" y="751"/>
                  </a:moveTo>
                  <a:cubicBezTo>
                    <a:pt x="11437" y="751"/>
                    <a:pt x="11426" y="767"/>
                    <a:pt x="11416" y="779"/>
                  </a:cubicBezTo>
                  <a:lnTo>
                    <a:pt x="11416" y="779"/>
                  </a:lnTo>
                  <a:cubicBezTo>
                    <a:pt x="11424" y="773"/>
                    <a:pt x="11433" y="764"/>
                    <a:pt x="11443" y="751"/>
                  </a:cubicBezTo>
                  <a:close/>
                  <a:moveTo>
                    <a:pt x="11443" y="834"/>
                  </a:moveTo>
                  <a:cubicBezTo>
                    <a:pt x="11433" y="839"/>
                    <a:pt x="11427" y="846"/>
                    <a:pt x="11425" y="851"/>
                  </a:cubicBezTo>
                  <a:lnTo>
                    <a:pt x="11425" y="851"/>
                  </a:lnTo>
                  <a:cubicBezTo>
                    <a:pt x="11431" y="848"/>
                    <a:pt x="11437" y="843"/>
                    <a:pt x="11443" y="834"/>
                  </a:cubicBezTo>
                  <a:close/>
                  <a:moveTo>
                    <a:pt x="9728" y="894"/>
                  </a:moveTo>
                  <a:cubicBezTo>
                    <a:pt x="9726" y="894"/>
                    <a:pt x="9724" y="894"/>
                    <a:pt x="9722" y="894"/>
                  </a:cubicBezTo>
                  <a:lnTo>
                    <a:pt x="9722" y="894"/>
                  </a:lnTo>
                  <a:cubicBezTo>
                    <a:pt x="9717" y="895"/>
                    <a:pt x="9712" y="897"/>
                    <a:pt x="9715" y="897"/>
                  </a:cubicBezTo>
                  <a:cubicBezTo>
                    <a:pt x="9718" y="897"/>
                    <a:pt x="9725" y="896"/>
                    <a:pt x="9740" y="894"/>
                  </a:cubicBezTo>
                  <a:close/>
                  <a:moveTo>
                    <a:pt x="9538" y="870"/>
                  </a:moveTo>
                  <a:cubicBezTo>
                    <a:pt x="9454" y="882"/>
                    <a:pt x="9549" y="882"/>
                    <a:pt x="9514" y="882"/>
                  </a:cubicBezTo>
                  <a:cubicBezTo>
                    <a:pt x="9514" y="894"/>
                    <a:pt x="9514" y="894"/>
                    <a:pt x="9514" y="894"/>
                  </a:cubicBezTo>
                  <a:cubicBezTo>
                    <a:pt x="9502" y="882"/>
                    <a:pt x="9478" y="882"/>
                    <a:pt x="9442" y="882"/>
                  </a:cubicBezTo>
                  <a:cubicBezTo>
                    <a:pt x="9442" y="888"/>
                    <a:pt x="9463" y="888"/>
                    <a:pt x="9480" y="888"/>
                  </a:cubicBezTo>
                  <a:cubicBezTo>
                    <a:pt x="9496" y="888"/>
                    <a:pt x="9508" y="888"/>
                    <a:pt x="9490" y="894"/>
                  </a:cubicBezTo>
                  <a:cubicBezTo>
                    <a:pt x="9514" y="894"/>
                    <a:pt x="9442" y="905"/>
                    <a:pt x="9442" y="917"/>
                  </a:cubicBezTo>
                  <a:cubicBezTo>
                    <a:pt x="9466" y="917"/>
                    <a:pt x="9506" y="912"/>
                    <a:pt x="9526" y="912"/>
                  </a:cubicBezTo>
                  <a:cubicBezTo>
                    <a:pt x="9536" y="912"/>
                    <a:pt x="9542" y="913"/>
                    <a:pt x="9538" y="917"/>
                  </a:cubicBezTo>
                  <a:lnTo>
                    <a:pt x="9478" y="917"/>
                  </a:lnTo>
                  <a:cubicBezTo>
                    <a:pt x="9478" y="923"/>
                    <a:pt x="9496" y="923"/>
                    <a:pt x="9514" y="923"/>
                  </a:cubicBezTo>
                  <a:cubicBezTo>
                    <a:pt x="9532" y="923"/>
                    <a:pt x="9549" y="923"/>
                    <a:pt x="9549" y="929"/>
                  </a:cubicBezTo>
                  <a:cubicBezTo>
                    <a:pt x="9561" y="917"/>
                    <a:pt x="9597" y="917"/>
                    <a:pt x="9609" y="917"/>
                  </a:cubicBezTo>
                  <a:cubicBezTo>
                    <a:pt x="9633" y="917"/>
                    <a:pt x="9633" y="917"/>
                    <a:pt x="9621" y="929"/>
                  </a:cubicBezTo>
                  <a:lnTo>
                    <a:pt x="9657" y="929"/>
                  </a:lnTo>
                  <a:cubicBezTo>
                    <a:pt x="9692" y="917"/>
                    <a:pt x="9621" y="917"/>
                    <a:pt x="9668" y="905"/>
                  </a:cubicBezTo>
                  <a:lnTo>
                    <a:pt x="9668" y="905"/>
                  </a:lnTo>
                  <a:lnTo>
                    <a:pt x="9621" y="917"/>
                  </a:lnTo>
                  <a:cubicBezTo>
                    <a:pt x="9626" y="912"/>
                    <a:pt x="9639" y="907"/>
                    <a:pt x="9653" y="902"/>
                  </a:cubicBezTo>
                  <a:lnTo>
                    <a:pt x="9653" y="902"/>
                  </a:lnTo>
                  <a:cubicBezTo>
                    <a:pt x="9640" y="904"/>
                    <a:pt x="9625" y="905"/>
                    <a:pt x="9609" y="905"/>
                  </a:cubicBezTo>
                  <a:cubicBezTo>
                    <a:pt x="9633" y="894"/>
                    <a:pt x="9621" y="894"/>
                    <a:pt x="9633" y="894"/>
                  </a:cubicBezTo>
                  <a:cubicBezTo>
                    <a:pt x="9597" y="882"/>
                    <a:pt x="9526" y="882"/>
                    <a:pt x="9538" y="870"/>
                  </a:cubicBezTo>
                  <a:close/>
                  <a:moveTo>
                    <a:pt x="9692" y="917"/>
                  </a:moveTo>
                  <a:lnTo>
                    <a:pt x="9692" y="917"/>
                  </a:lnTo>
                  <a:cubicBezTo>
                    <a:pt x="9657" y="929"/>
                    <a:pt x="9704" y="929"/>
                    <a:pt x="9704" y="929"/>
                  </a:cubicBezTo>
                  <a:lnTo>
                    <a:pt x="9692" y="917"/>
                  </a:lnTo>
                  <a:close/>
                  <a:moveTo>
                    <a:pt x="9764" y="929"/>
                  </a:moveTo>
                  <a:lnTo>
                    <a:pt x="9764" y="929"/>
                  </a:lnTo>
                  <a:cubicBezTo>
                    <a:pt x="9785" y="940"/>
                    <a:pt x="9741" y="950"/>
                    <a:pt x="9706" y="953"/>
                  </a:cubicBezTo>
                  <a:lnTo>
                    <a:pt x="9706" y="953"/>
                  </a:lnTo>
                  <a:lnTo>
                    <a:pt x="9740" y="941"/>
                  </a:lnTo>
                  <a:lnTo>
                    <a:pt x="9716" y="941"/>
                  </a:lnTo>
                  <a:cubicBezTo>
                    <a:pt x="9716" y="941"/>
                    <a:pt x="9740" y="941"/>
                    <a:pt x="9764" y="929"/>
                  </a:cubicBezTo>
                  <a:close/>
                  <a:moveTo>
                    <a:pt x="10663" y="985"/>
                  </a:moveTo>
                  <a:cubicBezTo>
                    <a:pt x="10661" y="986"/>
                    <a:pt x="10659" y="987"/>
                    <a:pt x="10657" y="989"/>
                  </a:cubicBezTo>
                  <a:cubicBezTo>
                    <a:pt x="10659" y="988"/>
                    <a:pt x="10661" y="986"/>
                    <a:pt x="10663" y="985"/>
                  </a:cubicBezTo>
                  <a:close/>
                  <a:moveTo>
                    <a:pt x="9524" y="984"/>
                  </a:moveTo>
                  <a:cubicBezTo>
                    <a:pt x="9533" y="984"/>
                    <a:pt x="9543" y="985"/>
                    <a:pt x="9549" y="989"/>
                  </a:cubicBezTo>
                  <a:lnTo>
                    <a:pt x="9526" y="989"/>
                  </a:lnTo>
                  <a:cubicBezTo>
                    <a:pt x="9514" y="995"/>
                    <a:pt x="9499" y="995"/>
                    <a:pt x="9484" y="995"/>
                  </a:cubicBezTo>
                  <a:cubicBezTo>
                    <a:pt x="9478" y="995"/>
                    <a:pt x="9473" y="995"/>
                    <a:pt x="9467" y="995"/>
                  </a:cubicBezTo>
                  <a:lnTo>
                    <a:pt x="9467" y="995"/>
                  </a:lnTo>
                  <a:cubicBezTo>
                    <a:pt x="9484" y="989"/>
                    <a:pt x="9505" y="984"/>
                    <a:pt x="9524" y="984"/>
                  </a:cubicBezTo>
                  <a:close/>
                  <a:moveTo>
                    <a:pt x="9585" y="1036"/>
                  </a:moveTo>
                  <a:lnTo>
                    <a:pt x="9585" y="1036"/>
                  </a:lnTo>
                  <a:cubicBezTo>
                    <a:pt x="9585" y="1036"/>
                    <a:pt x="9585" y="1037"/>
                    <a:pt x="9585" y="1037"/>
                  </a:cubicBezTo>
                  <a:lnTo>
                    <a:pt x="9585" y="1037"/>
                  </a:lnTo>
                  <a:cubicBezTo>
                    <a:pt x="9585" y="1037"/>
                    <a:pt x="9585" y="1037"/>
                    <a:pt x="9585" y="1037"/>
                  </a:cubicBezTo>
                  <a:lnTo>
                    <a:pt x="9585" y="1037"/>
                  </a:lnTo>
                  <a:cubicBezTo>
                    <a:pt x="9585" y="1037"/>
                    <a:pt x="9585" y="1036"/>
                    <a:pt x="9585" y="1036"/>
                  </a:cubicBezTo>
                  <a:close/>
                  <a:moveTo>
                    <a:pt x="9585" y="1037"/>
                  </a:moveTo>
                  <a:cubicBezTo>
                    <a:pt x="9565" y="1037"/>
                    <a:pt x="9530" y="1039"/>
                    <a:pt x="9502" y="1048"/>
                  </a:cubicBezTo>
                  <a:cubicBezTo>
                    <a:pt x="9514" y="1048"/>
                    <a:pt x="9561" y="1048"/>
                    <a:pt x="9585" y="1037"/>
                  </a:cubicBezTo>
                  <a:close/>
                  <a:moveTo>
                    <a:pt x="10133" y="1057"/>
                  </a:moveTo>
                  <a:cubicBezTo>
                    <a:pt x="10127" y="1057"/>
                    <a:pt x="10115" y="1059"/>
                    <a:pt x="10103" y="1060"/>
                  </a:cubicBezTo>
                  <a:lnTo>
                    <a:pt x="10133" y="1060"/>
                  </a:lnTo>
                  <a:cubicBezTo>
                    <a:pt x="10138" y="1058"/>
                    <a:pt x="10137" y="1057"/>
                    <a:pt x="10133" y="1057"/>
                  </a:cubicBezTo>
                  <a:close/>
                  <a:moveTo>
                    <a:pt x="10097" y="1060"/>
                  </a:moveTo>
                  <a:cubicBezTo>
                    <a:pt x="10097" y="1061"/>
                    <a:pt x="10097" y="1061"/>
                    <a:pt x="10096" y="1061"/>
                  </a:cubicBezTo>
                  <a:lnTo>
                    <a:pt x="10096" y="1061"/>
                  </a:lnTo>
                  <a:cubicBezTo>
                    <a:pt x="10099" y="1061"/>
                    <a:pt x="10101" y="1061"/>
                    <a:pt x="10103" y="1060"/>
                  </a:cubicBezTo>
                  <a:close/>
                  <a:moveTo>
                    <a:pt x="10736" y="1058"/>
                  </a:moveTo>
                  <a:cubicBezTo>
                    <a:pt x="10733" y="1059"/>
                    <a:pt x="10731" y="1059"/>
                    <a:pt x="10728" y="1060"/>
                  </a:cubicBezTo>
                  <a:cubicBezTo>
                    <a:pt x="10728" y="1064"/>
                    <a:pt x="10726" y="1069"/>
                    <a:pt x="10724" y="1074"/>
                  </a:cubicBezTo>
                  <a:lnTo>
                    <a:pt x="10724" y="1074"/>
                  </a:lnTo>
                  <a:lnTo>
                    <a:pt x="10736" y="1058"/>
                  </a:lnTo>
                  <a:close/>
                  <a:moveTo>
                    <a:pt x="10724" y="1074"/>
                  </a:moveTo>
                  <a:lnTo>
                    <a:pt x="10716" y="1084"/>
                  </a:lnTo>
                  <a:cubicBezTo>
                    <a:pt x="10713" y="1090"/>
                    <a:pt x="10713" y="1092"/>
                    <a:pt x="10713" y="1092"/>
                  </a:cubicBezTo>
                  <a:cubicBezTo>
                    <a:pt x="10714" y="1092"/>
                    <a:pt x="10720" y="1083"/>
                    <a:pt x="10724" y="1074"/>
                  </a:cubicBezTo>
                  <a:close/>
                  <a:moveTo>
                    <a:pt x="9585" y="1084"/>
                  </a:moveTo>
                  <a:cubicBezTo>
                    <a:pt x="9621" y="1084"/>
                    <a:pt x="9597" y="1096"/>
                    <a:pt x="9585" y="1096"/>
                  </a:cubicBezTo>
                  <a:cubicBezTo>
                    <a:pt x="9585" y="1096"/>
                    <a:pt x="9563" y="1096"/>
                    <a:pt x="9572" y="1085"/>
                  </a:cubicBezTo>
                  <a:lnTo>
                    <a:pt x="9572" y="1085"/>
                  </a:lnTo>
                  <a:cubicBezTo>
                    <a:pt x="9576" y="1085"/>
                    <a:pt x="9580" y="1084"/>
                    <a:pt x="9585" y="1084"/>
                  </a:cubicBezTo>
                  <a:close/>
                  <a:moveTo>
                    <a:pt x="10097" y="1167"/>
                  </a:moveTo>
                  <a:lnTo>
                    <a:pt x="10062" y="1179"/>
                  </a:lnTo>
                  <a:lnTo>
                    <a:pt x="10062" y="1179"/>
                  </a:lnTo>
                  <a:cubicBezTo>
                    <a:pt x="10062" y="1179"/>
                    <a:pt x="10062" y="1179"/>
                    <a:pt x="10062" y="1179"/>
                  </a:cubicBezTo>
                  <a:lnTo>
                    <a:pt x="10062" y="1179"/>
                  </a:lnTo>
                  <a:lnTo>
                    <a:pt x="10061" y="1179"/>
                  </a:lnTo>
                  <a:lnTo>
                    <a:pt x="10061" y="1179"/>
                  </a:lnTo>
                  <a:lnTo>
                    <a:pt x="10062" y="1179"/>
                  </a:lnTo>
                  <a:lnTo>
                    <a:pt x="10062" y="1179"/>
                  </a:lnTo>
                  <a:cubicBezTo>
                    <a:pt x="10065" y="1179"/>
                    <a:pt x="10069" y="1179"/>
                    <a:pt x="10073" y="1179"/>
                  </a:cubicBezTo>
                  <a:lnTo>
                    <a:pt x="10097" y="1167"/>
                  </a:lnTo>
                  <a:close/>
                  <a:moveTo>
                    <a:pt x="10966" y="1191"/>
                  </a:moveTo>
                  <a:lnTo>
                    <a:pt x="10966" y="1203"/>
                  </a:lnTo>
                  <a:cubicBezTo>
                    <a:pt x="10967" y="1199"/>
                    <a:pt x="10967" y="1195"/>
                    <a:pt x="10967" y="1192"/>
                  </a:cubicBezTo>
                  <a:lnTo>
                    <a:pt x="10967" y="1192"/>
                  </a:lnTo>
                  <a:cubicBezTo>
                    <a:pt x="10967" y="1192"/>
                    <a:pt x="10967" y="1191"/>
                    <a:pt x="10966" y="1191"/>
                  </a:cubicBezTo>
                  <a:close/>
                  <a:moveTo>
                    <a:pt x="9371" y="1441"/>
                  </a:moveTo>
                  <a:cubicBezTo>
                    <a:pt x="9359" y="1441"/>
                    <a:pt x="9359" y="1453"/>
                    <a:pt x="9359" y="1465"/>
                  </a:cubicBezTo>
                  <a:lnTo>
                    <a:pt x="9371" y="1441"/>
                  </a:lnTo>
                  <a:close/>
                  <a:moveTo>
                    <a:pt x="9657" y="1477"/>
                  </a:moveTo>
                  <a:cubicBezTo>
                    <a:pt x="9657" y="1477"/>
                    <a:pt x="9645" y="1489"/>
                    <a:pt x="9645" y="1489"/>
                  </a:cubicBezTo>
                  <a:cubicBezTo>
                    <a:pt x="9645" y="1489"/>
                    <a:pt x="9645" y="1477"/>
                    <a:pt x="9645" y="1477"/>
                  </a:cubicBezTo>
                  <a:close/>
                  <a:moveTo>
                    <a:pt x="9502" y="1417"/>
                  </a:moveTo>
                  <a:cubicBezTo>
                    <a:pt x="9502" y="1417"/>
                    <a:pt x="9490" y="1429"/>
                    <a:pt x="9490" y="1441"/>
                  </a:cubicBezTo>
                  <a:lnTo>
                    <a:pt x="9494" y="1445"/>
                  </a:lnTo>
                  <a:lnTo>
                    <a:pt x="9494" y="1445"/>
                  </a:lnTo>
                  <a:cubicBezTo>
                    <a:pt x="9494" y="1445"/>
                    <a:pt x="9493" y="1445"/>
                    <a:pt x="9493" y="1445"/>
                  </a:cubicBezTo>
                  <a:cubicBezTo>
                    <a:pt x="9485" y="1445"/>
                    <a:pt x="9478" y="1465"/>
                    <a:pt x="9478" y="1465"/>
                  </a:cubicBezTo>
                  <a:cubicBezTo>
                    <a:pt x="9478" y="1477"/>
                    <a:pt x="9478" y="1477"/>
                    <a:pt x="9478" y="1489"/>
                  </a:cubicBezTo>
                  <a:lnTo>
                    <a:pt x="9502" y="1489"/>
                  </a:lnTo>
                  <a:cubicBezTo>
                    <a:pt x="9504" y="1491"/>
                    <a:pt x="9505" y="1491"/>
                    <a:pt x="9506" y="1491"/>
                  </a:cubicBezTo>
                  <a:cubicBezTo>
                    <a:pt x="9514" y="1491"/>
                    <a:pt x="9515" y="1463"/>
                    <a:pt x="9526" y="1453"/>
                  </a:cubicBezTo>
                  <a:cubicBezTo>
                    <a:pt x="9514" y="1441"/>
                    <a:pt x="9514" y="1429"/>
                    <a:pt x="9502" y="1417"/>
                  </a:cubicBezTo>
                  <a:close/>
                  <a:moveTo>
                    <a:pt x="9633" y="1477"/>
                  </a:moveTo>
                  <a:cubicBezTo>
                    <a:pt x="9633" y="1489"/>
                    <a:pt x="9633" y="1489"/>
                    <a:pt x="9633" y="1489"/>
                  </a:cubicBezTo>
                  <a:lnTo>
                    <a:pt x="9621" y="1489"/>
                  </a:lnTo>
                  <a:cubicBezTo>
                    <a:pt x="9621" y="1489"/>
                    <a:pt x="9633" y="1489"/>
                    <a:pt x="9633" y="1501"/>
                  </a:cubicBezTo>
                  <a:cubicBezTo>
                    <a:pt x="9633" y="1513"/>
                    <a:pt x="9633" y="1513"/>
                    <a:pt x="9621" y="1513"/>
                  </a:cubicBezTo>
                  <a:cubicBezTo>
                    <a:pt x="9621" y="1501"/>
                    <a:pt x="9621" y="1501"/>
                    <a:pt x="9621" y="1489"/>
                  </a:cubicBezTo>
                  <a:cubicBezTo>
                    <a:pt x="9621" y="1489"/>
                    <a:pt x="9621" y="1477"/>
                    <a:pt x="9621" y="1477"/>
                  </a:cubicBezTo>
                  <a:close/>
                  <a:moveTo>
                    <a:pt x="9657" y="1501"/>
                  </a:moveTo>
                  <a:cubicBezTo>
                    <a:pt x="9657" y="1513"/>
                    <a:pt x="9657" y="1513"/>
                    <a:pt x="9645" y="1513"/>
                  </a:cubicBezTo>
                  <a:cubicBezTo>
                    <a:pt x="9657" y="1513"/>
                    <a:pt x="9657" y="1501"/>
                    <a:pt x="9645" y="1501"/>
                  </a:cubicBezTo>
                  <a:close/>
                  <a:moveTo>
                    <a:pt x="8907" y="1549"/>
                  </a:moveTo>
                  <a:cubicBezTo>
                    <a:pt x="8915" y="1557"/>
                    <a:pt x="8911" y="1560"/>
                    <a:pt x="8913" y="1575"/>
                  </a:cubicBezTo>
                  <a:lnTo>
                    <a:pt x="8913" y="1575"/>
                  </a:lnTo>
                  <a:cubicBezTo>
                    <a:pt x="8918" y="1566"/>
                    <a:pt x="8916" y="1558"/>
                    <a:pt x="8907" y="1549"/>
                  </a:cubicBezTo>
                  <a:close/>
                  <a:moveTo>
                    <a:pt x="12477" y="1608"/>
                  </a:moveTo>
                  <a:lnTo>
                    <a:pt x="12477" y="1608"/>
                  </a:lnTo>
                  <a:cubicBezTo>
                    <a:pt x="12467" y="1615"/>
                    <a:pt x="12458" y="1620"/>
                    <a:pt x="12455" y="1620"/>
                  </a:cubicBezTo>
                  <a:cubicBezTo>
                    <a:pt x="12466" y="1608"/>
                    <a:pt x="12466" y="1608"/>
                    <a:pt x="12477" y="1608"/>
                  </a:cubicBezTo>
                  <a:close/>
                  <a:moveTo>
                    <a:pt x="9586" y="1660"/>
                  </a:moveTo>
                  <a:cubicBezTo>
                    <a:pt x="9589" y="1665"/>
                    <a:pt x="9593" y="1667"/>
                    <a:pt x="9597" y="1667"/>
                  </a:cubicBezTo>
                  <a:cubicBezTo>
                    <a:pt x="9597" y="1667"/>
                    <a:pt x="9592" y="1662"/>
                    <a:pt x="9586" y="1660"/>
                  </a:cubicBezTo>
                  <a:close/>
                  <a:moveTo>
                    <a:pt x="12571" y="1661"/>
                  </a:moveTo>
                  <a:lnTo>
                    <a:pt x="12571" y="1661"/>
                  </a:lnTo>
                  <a:cubicBezTo>
                    <a:pt x="12568" y="1665"/>
                    <a:pt x="12566" y="1667"/>
                    <a:pt x="12562" y="1667"/>
                  </a:cubicBezTo>
                  <a:cubicBezTo>
                    <a:pt x="12568" y="1667"/>
                    <a:pt x="12571" y="1664"/>
                    <a:pt x="12571" y="1661"/>
                  </a:cubicBezTo>
                  <a:close/>
                  <a:moveTo>
                    <a:pt x="12086" y="1787"/>
                  </a:moveTo>
                  <a:cubicBezTo>
                    <a:pt x="12088" y="1794"/>
                    <a:pt x="12089" y="1798"/>
                    <a:pt x="12089" y="1801"/>
                  </a:cubicBezTo>
                  <a:lnTo>
                    <a:pt x="12089" y="1801"/>
                  </a:lnTo>
                  <a:cubicBezTo>
                    <a:pt x="12095" y="1798"/>
                    <a:pt x="12102" y="1794"/>
                    <a:pt x="12109" y="1787"/>
                  </a:cubicBezTo>
                  <a:close/>
                  <a:moveTo>
                    <a:pt x="12089" y="1801"/>
                  </a:moveTo>
                  <a:cubicBezTo>
                    <a:pt x="12085" y="1802"/>
                    <a:pt x="12082" y="1803"/>
                    <a:pt x="12080" y="1804"/>
                  </a:cubicBezTo>
                  <a:lnTo>
                    <a:pt x="12080" y="1804"/>
                  </a:lnTo>
                  <a:cubicBezTo>
                    <a:pt x="12085" y="1804"/>
                    <a:pt x="12088" y="1804"/>
                    <a:pt x="12089" y="1801"/>
                  </a:cubicBezTo>
                  <a:close/>
                  <a:moveTo>
                    <a:pt x="12871" y="1894"/>
                  </a:moveTo>
                  <a:cubicBezTo>
                    <a:pt x="12865" y="1894"/>
                    <a:pt x="12862" y="1897"/>
                    <a:pt x="12859" y="1900"/>
                  </a:cubicBezTo>
                  <a:lnTo>
                    <a:pt x="12871" y="1894"/>
                  </a:lnTo>
                  <a:close/>
                  <a:moveTo>
                    <a:pt x="12859" y="1900"/>
                  </a:moveTo>
                  <a:lnTo>
                    <a:pt x="12848" y="1906"/>
                  </a:lnTo>
                  <a:cubicBezTo>
                    <a:pt x="12853" y="1906"/>
                    <a:pt x="12856" y="1903"/>
                    <a:pt x="12859" y="1900"/>
                  </a:cubicBezTo>
                  <a:close/>
                  <a:moveTo>
                    <a:pt x="8692" y="1882"/>
                  </a:moveTo>
                  <a:cubicBezTo>
                    <a:pt x="8723" y="1892"/>
                    <a:pt x="8710" y="1928"/>
                    <a:pt x="8728" y="1953"/>
                  </a:cubicBezTo>
                  <a:lnTo>
                    <a:pt x="8728" y="1953"/>
                  </a:lnTo>
                  <a:cubicBezTo>
                    <a:pt x="8692" y="1953"/>
                    <a:pt x="8692" y="1929"/>
                    <a:pt x="8657" y="1906"/>
                  </a:cubicBezTo>
                  <a:cubicBezTo>
                    <a:pt x="8652" y="1893"/>
                    <a:pt x="8653" y="1889"/>
                    <a:pt x="8655" y="1889"/>
                  </a:cubicBezTo>
                  <a:lnTo>
                    <a:pt x="8655" y="1889"/>
                  </a:lnTo>
                  <a:cubicBezTo>
                    <a:pt x="8659" y="1889"/>
                    <a:pt x="8667" y="1896"/>
                    <a:pt x="8674" y="1896"/>
                  </a:cubicBezTo>
                  <a:cubicBezTo>
                    <a:pt x="8676" y="1896"/>
                    <a:pt x="8678" y="1896"/>
                    <a:pt x="8680" y="1894"/>
                  </a:cubicBezTo>
                  <a:cubicBezTo>
                    <a:pt x="8680" y="1894"/>
                    <a:pt x="8680" y="1894"/>
                    <a:pt x="8680" y="1906"/>
                  </a:cubicBezTo>
                  <a:lnTo>
                    <a:pt x="8692" y="1882"/>
                  </a:lnTo>
                  <a:close/>
                  <a:moveTo>
                    <a:pt x="8766" y="1947"/>
                  </a:moveTo>
                  <a:cubicBezTo>
                    <a:pt x="8766" y="1947"/>
                    <a:pt x="8766" y="1948"/>
                    <a:pt x="8765" y="1948"/>
                  </a:cubicBezTo>
                  <a:lnTo>
                    <a:pt x="8765" y="1948"/>
                  </a:lnTo>
                  <a:cubicBezTo>
                    <a:pt x="8767" y="1950"/>
                    <a:pt x="8770" y="1953"/>
                    <a:pt x="8776" y="1953"/>
                  </a:cubicBezTo>
                  <a:cubicBezTo>
                    <a:pt x="8771" y="1949"/>
                    <a:pt x="8768" y="1947"/>
                    <a:pt x="8766" y="1947"/>
                  </a:cubicBezTo>
                  <a:close/>
                  <a:moveTo>
                    <a:pt x="12725" y="2134"/>
                  </a:moveTo>
                  <a:cubicBezTo>
                    <a:pt x="12718" y="2134"/>
                    <a:pt x="12706" y="2154"/>
                    <a:pt x="12698" y="2164"/>
                  </a:cubicBezTo>
                  <a:lnTo>
                    <a:pt x="12698" y="2164"/>
                  </a:lnTo>
                  <a:lnTo>
                    <a:pt x="12728" y="2144"/>
                  </a:lnTo>
                  <a:cubicBezTo>
                    <a:pt x="12728" y="2136"/>
                    <a:pt x="12727" y="2134"/>
                    <a:pt x="12725" y="2134"/>
                  </a:cubicBezTo>
                  <a:close/>
                  <a:moveTo>
                    <a:pt x="7121" y="2168"/>
                  </a:moveTo>
                  <a:lnTo>
                    <a:pt x="7121" y="2168"/>
                  </a:lnTo>
                  <a:cubicBezTo>
                    <a:pt x="7122" y="2170"/>
                    <a:pt x="7123" y="2173"/>
                    <a:pt x="7125" y="2175"/>
                  </a:cubicBezTo>
                  <a:lnTo>
                    <a:pt x="7125" y="2175"/>
                  </a:lnTo>
                  <a:cubicBezTo>
                    <a:pt x="7124" y="2173"/>
                    <a:pt x="7122" y="2170"/>
                    <a:pt x="7121" y="2168"/>
                  </a:cubicBezTo>
                  <a:close/>
                  <a:moveTo>
                    <a:pt x="12754" y="2169"/>
                  </a:moveTo>
                  <a:cubicBezTo>
                    <a:pt x="12752" y="2169"/>
                    <a:pt x="12748" y="2172"/>
                    <a:pt x="12740" y="2179"/>
                  </a:cubicBezTo>
                  <a:cubicBezTo>
                    <a:pt x="12748" y="2179"/>
                    <a:pt x="12756" y="2169"/>
                    <a:pt x="12754" y="2169"/>
                  </a:cubicBezTo>
                  <a:close/>
                  <a:moveTo>
                    <a:pt x="12955" y="2037"/>
                  </a:moveTo>
                  <a:lnTo>
                    <a:pt x="12955" y="2037"/>
                  </a:lnTo>
                  <a:cubicBezTo>
                    <a:pt x="12919" y="2084"/>
                    <a:pt x="12871" y="2072"/>
                    <a:pt x="12848" y="2120"/>
                  </a:cubicBezTo>
                  <a:lnTo>
                    <a:pt x="12800" y="2144"/>
                  </a:lnTo>
                  <a:cubicBezTo>
                    <a:pt x="12788" y="2168"/>
                    <a:pt x="12776" y="2168"/>
                    <a:pt x="12776" y="2179"/>
                  </a:cubicBezTo>
                  <a:cubicBezTo>
                    <a:pt x="12781" y="2175"/>
                    <a:pt x="12788" y="2172"/>
                    <a:pt x="12794" y="2172"/>
                  </a:cubicBezTo>
                  <a:cubicBezTo>
                    <a:pt x="12802" y="2172"/>
                    <a:pt x="12807" y="2177"/>
                    <a:pt x="12800" y="2191"/>
                  </a:cubicBezTo>
                  <a:cubicBezTo>
                    <a:pt x="12808" y="2179"/>
                    <a:pt x="12812" y="2175"/>
                    <a:pt x="12814" y="2175"/>
                  </a:cubicBezTo>
                  <a:lnTo>
                    <a:pt x="12814" y="2175"/>
                  </a:lnTo>
                  <a:cubicBezTo>
                    <a:pt x="12817" y="2175"/>
                    <a:pt x="12812" y="2191"/>
                    <a:pt x="12812" y="2191"/>
                  </a:cubicBezTo>
                  <a:cubicBezTo>
                    <a:pt x="12812" y="2191"/>
                    <a:pt x="12824" y="2156"/>
                    <a:pt x="12848" y="2144"/>
                  </a:cubicBezTo>
                  <a:cubicBezTo>
                    <a:pt x="12853" y="2138"/>
                    <a:pt x="12859" y="2135"/>
                    <a:pt x="12864" y="2135"/>
                  </a:cubicBezTo>
                  <a:cubicBezTo>
                    <a:pt x="12868" y="2135"/>
                    <a:pt x="12871" y="2138"/>
                    <a:pt x="12871" y="2144"/>
                  </a:cubicBezTo>
                  <a:lnTo>
                    <a:pt x="12883" y="2120"/>
                  </a:lnTo>
                  <a:cubicBezTo>
                    <a:pt x="12890" y="2114"/>
                    <a:pt x="12893" y="2111"/>
                    <a:pt x="12895" y="2111"/>
                  </a:cubicBezTo>
                  <a:lnTo>
                    <a:pt x="12895" y="2111"/>
                  </a:lnTo>
                  <a:cubicBezTo>
                    <a:pt x="12904" y="2111"/>
                    <a:pt x="12876" y="2168"/>
                    <a:pt x="12895" y="2168"/>
                  </a:cubicBezTo>
                  <a:cubicBezTo>
                    <a:pt x="12871" y="2179"/>
                    <a:pt x="12871" y="2168"/>
                    <a:pt x="12848" y="2191"/>
                  </a:cubicBezTo>
                  <a:cubicBezTo>
                    <a:pt x="12871" y="2179"/>
                    <a:pt x="12895" y="2168"/>
                    <a:pt x="12919" y="2168"/>
                  </a:cubicBezTo>
                  <a:lnTo>
                    <a:pt x="12919" y="2168"/>
                  </a:lnTo>
                  <a:lnTo>
                    <a:pt x="12919" y="2168"/>
                  </a:lnTo>
                  <a:cubicBezTo>
                    <a:pt x="12938" y="2145"/>
                    <a:pt x="12949" y="2137"/>
                    <a:pt x="12955" y="2137"/>
                  </a:cubicBezTo>
                  <a:cubicBezTo>
                    <a:pt x="12968" y="2137"/>
                    <a:pt x="12960" y="2174"/>
                    <a:pt x="12976" y="2174"/>
                  </a:cubicBezTo>
                  <a:cubicBezTo>
                    <a:pt x="12979" y="2174"/>
                    <a:pt x="12984" y="2172"/>
                    <a:pt x="12990" y="2168"/>
                  </a:cubicBezTo>
                  <a:cubicBezTo>
                    <a:pt x="12990" y="2144"/>
                    <a:pt x="13026" y="2132"/>
                    <a:pt x="13050" y="2108"/>
                  </a:cubicBezTo>
                  <a:lnTo>
                    <a:pt x="13050" y="2108"/>
                  </a:lnTo>
                  <a:lnTo>
                    <a:pt x="12990" y="2120"/>
                  </a:lnTo>
                  <a:cubicBezTo>
                    <a:pt x="12999" y="2111"/>
                    <a:pt x="13014" y="2083"/>
                    <a:pt x="13008" y="2083"/>
                  </a:cubicBezTo>
                  <a:lnTo>
                    <a:pt x="13008" y="2083"/>
                  </a:lnTo>
                  <a:cubicBezTo>
                    <a:pt x="13005" y="2083"/>
                    <a:pt x="13000" y="2087"/>
                    <a:pt x="12990" y="2096"/>
                  </a:cubicBezTo>
                  <a:cubicBezTo>
                    <a:pt x="12981" y="2096"/>
                    <a:pt x="12966" y="2116"/>
                    <a:pt x="12959" y="2116"/>
                  </a:cubicBezTo>
                  <a:cubicBezTo>
                    <a:pt x="12956" y="2116"/>
                    <a:pt x="12955" y="2114"/>
                    <a:pt x="12955" y="2108"/>
                  </a:cubicBezTo>
                  <a:cubicBezTo>
                    <a:pt x="12955" y="2108"/>
                    <a:pt x="12967" y="2096"/>
                    <a:pt x="12978" y="2084"/>
                  </a:cubicBezTo>
                  <a:cubicBezTo>
                    <a:pt x="12976" y="2082"/>
                    <a:pt x="12974" y="2081"/>
                    <a:pt x="12972" y="2081"/>
                  </a:cubicBezTo>
                  <a:cubicBezTo>
                    <a:pt x="12962" y="2081"/>
                    <a:pt x="12952" y="2098"/>
                    <a:pt x="12943" y="2108"/>
                  </a:cubicBezTo>
                  <a:cubicBezTo>
                    <a:pt x="12943" y="2084"/>
                    <a:pt x="12967" y="2072"/>
                    <a:pt x="12967" y="2060"/>
                  </a:cubicBezTo>
                  <a:lnTo>
                    <a:pt x="12967" y="2060"/>
                  </a:lnTo>
                  <a:cubicBezTo>
                    <a:pt x="12959" y="2065"/>
                    <a:pt x="12955" y="2067"/>
                    <a:pt x="12953" y="2067"/>
                  </a:cubicBezTo>
                  <a:cubicBezTo>
                    <a:pt x="12943" y="2067"/>
                    <a:pt x="12964" y="2037"/>
                    <a:pt x="12955" y="2037"/>
                  </a:cubicBezTo>
                  <a:close/>
                  <a:moveTo>
                    <a:pt x="12931" y="2203"/>
                  </a:moveTo>
                  <a:cubicBezTo>
                    <a:pt x="12931" y="2215"/>
                    <a:pt x="12919" y="2215"/>
                    <a:pt x="12907" y="2227"/>
                  </a:cubicBezTo>
                  <a:lnTo>
                    <a:pt x="12907" y="2215"/>
                  </a:lnTo>
                  <a:lnTo>
                    <a:pt x="12895" y="2215"/>
                  </a:lnTo>
                  <a:cubicBezTo>
                    <a:pt x="12898" y="2212"/>
                    <a:pt x="12900" y="2212"/>
                    <a:pt x="12902" y="2212"/>
                  </a:cubicBezTo>
                  <a:cubicBezTo>
                    <a:pt x="12905" y="2212"/>
                    <a:pt x="12908" y="2214"/>
                    <a:pt x="12912" y="2214"/>
                  </a:cubicBezTo>
                  <a:cubicBezTo>
                    <a:pt x="12917" y="2214"/>
                    <a:pt x="12922" y="2212"/>
                    <a:pt x="12931" y="2203"/>
                  </a:cubicBezTo>
                  <a:close/>
                  <a:moveTo>
                    <a:pt x="13049" y="2204"/>
                  </a:moveTo>
                  <a:cubicBezTo>
                    <a:pt x="13040" y="2209"/>
                    <a:pt x="13028" y="2220"/>
                    <a:pt x="13016" y="2229"/>
                  </a:cubicBezTo>
                  <a:lnTo>
                    <a:pt x="13016" y="2229"/>
                  </a:lnTo>
                  <a:cubicBezTo>
                    <a:pt x="13030" y="2224"/>
                    <a:pt x="13042" y="2218"/>
                    <a:pt x="13049" y="2204"/>
                  </a:cubicBezTo>
                  <a:close/>
                  <a:moveTo>
                    <a:pt x="13016" y="2229"/>
                  </a:moveTo>
                  <a:lnTo>
                    <a:pt x="13016" y="2229"/>
                  </a:lnTo>
                  <a:cubicBezTo>
                    <a:pt x="13008" y="2232"/>
                    <a:pt x="12999" y="2235"/>
                    <a:pt x="12990" y="2239"/>
                  </a:cubicBezTo>
                  <a:cubicBezTo>
                    <a:pt x="12991" y="2240"/>
                    <a:pt x="12993" y="2241"/>
                    <a:pt x="12995" y="2241"/>
                  </a:cubicBezTo>
                  <a:cubicBezTo>
                    <a:pt x="13000" y="2241"/>
                    <a:pt x="13008" y="2235"/>
                    <a:pt x="13016" y="2229"/>
                  </a:cubicBezTo>
                  <a:close/>
                  <a:moveTo>
                    <a:pt x="8302" y="2249"/>
                  </a:moveTo>
                  <a:cubicBezTo>
                    <a:pt x="8301" y="2253"/>
                    <a:pt x="8300" y="2257"/>
                    <a:pt x="8299" y="2263"/>
                  </a:cubicBezTo>
                  <a:cubicBezTo>
                    <a:pt x="8303" y="2259"/>
                    <a:pt x="8303" y="2254"/>
                    <a:pt x="8302" y="2249"/>
                  </a:cubicBezTo>
                  <a:close/>
                  <a:moveTo>
                    <a:pt x="6746" y="2297"/>
                  </a:moveTo>
                  <a:cubicBezTo>
                    <a:pt x="6736" y="2297"/>
                    <a:pt x="6752" y="2328"/>
                    <a:pt x="6740" y="2328"/>
                  </a:cubicBezTo>
                  <a:cubicBezTo>
                    <a:pt x="6738" y="2328"/>
                    <a:pt x="6734" y="2326"/>
                    <a:pt x="6728" y="2322"/>
                  </a:cubicBezTo>
                  <a:lnTo>
                    <a:pt x="6728" y="2322"/>
                  </a:lnTo>
                  <a:cubicBezTo>
                    <a:pt x="6737" y="2342"/>
                    <a:pt x="6771" y="2361"/>
                    <a:pt x="6777" y="2381"/>
                  </a:cubicBezTo>
                  <a:lnTo>
                    <a:pt x="6777" y="2381"/>
                  </a:lnTo>
                  <a:cubicBezTo>
                    <a:pt x="6809" y="2357"/>
                    <a:pt x="6740" y="2322"/>
                    <a:pt x="6752" y="2299"/>
                  </a:cubicBezTo>
                  <a:cubicBezTo>
                    <a:pt x="6749" y="2297"/>
                    <a:pt x="6748" y="2297"/>
                    <a:pt x="6746" y="2297"/>
                  </a:cubicBezTo>
                  <a:close/>
                  <a:moveTo>
                    <a:pt x="6777" y="2381"/>
                  </a:moveTo>
                  <a:cubicBezTo>
                    <a:pt x="6776" y="2381"/>
                    <a:pt x="6776" y="2382"/>
                    <a:pt x="6775" y="2382"/>
                  </a:cubicBezTo>
                  <a:lnTo>
                    <a:pt x="6777" y="2382"/>
                  </a:lnTo>
                  <a:cubicBezTo>
                    <a:pt x="6777" y="2382"/>
                    <a:pt x="6777" y="2381"/>
                    <a:pt x="6777" y="2381"/>
                  </a:cubicBezTo>
                  <a:close/>
                  <a:moveTo>
                    <a:pt x="12856" y="2534"/>
                  </a:moveTo>
                  <a:cubicBezTo>
                    <a:pt x="12857" y="2535"/>
                    <a:pt x="12858" y="2536"/>
                    <a:pt x="12859" y="2537"/>
                  </a:cubicBezTo>
                  <a:cubicBezTo>
                    <a:pt x="12859" y="2536"/>
                    <a:pt x="12858" y="2535"/>
                    <a:pt x="12856" y="2534"/>
                  </a:cubicBezTo>
                  <a:close/>
                  <a:moveTo>
                    <a:pt x="12214" y="2692"/>
                  </a:moveTo>
                  <a:cubicBezTo>
                    <a:pt x="12215" y="2696"/>
                    <a:pt x="12216" y="2699"/>
                    <a:pt x="12216" y="2703"/>
                  </a:cubicBezTo>
                  <a:cubicBezTo>
                    <a:pt x="12216" y="2696"/>
                    <a:pt x="12216" y="2693"/>
                    <a:pt x="12214" y="2692"/>
                  </a:cubicBezTo>
                  <a:close/>
                  <a:moveTo>
                    <a:pt x="12205" y="2691"/>
                  </a:moveTo>
                  <a:cubicBezTo>
                    <a:pt x="12205" y="2703"/>
                    <a:pt x="12205" y="2703"/>
                    <a:pt x="12193" y="2715"/>
                  </a:cubicBezTo>
                  <a:cubicBezTo>
                    <a:pt x="12209" y="2715"/>
                    <a:pt x="12203" y="2710"/>
                    <a:pt x="12205" y="2710"/>
                  </a:cubicBezTo>
                  <a:lnTo>
                    <a:pt x="12205" y="2710"/>
                  </a:lnTo>
                  <a:cubicBezTo>
                    <a:pt x="12206" y="2710"/>
                    <a:pt x="12209" y="2711"/>
                    <a:pt x="12216" y="2715"/>
                  </a:cubicBezTo>
                  <a:lnTo>
                    <a:pt x="12205" y="2691"/>
                  </a:lnTo>
                  <a:close/>
                  <a:moveTo>
                    <a:pt x="12086" y="2727"/>
                  </a:moveTo>
                  <a:cubicBezTo>
                    <a:pt x="12086" y="2732"/>
                    <a:pt x="12088" y="2735"/>
                    <a:pt x="12090" y="2737"/>
                  </a:cubicBezTo>
                  <a:lnTo>
                    <a:pt x="12090" y="2737"/>
                  </a:lnTo>
                  <a:lnTo>
                    <a:pt x="12086" y="2727"/>
                  </a:lnTo>
                  <a:close/>
                  <a:moveTo>
                    <a:pt x="11943" y="2965"/>
                  </a:moveTo>
                  <a:cubicBezTo>
                    <a:pt x="11944" y="2968"/>
                    <a:pt x="11946" y="2971"/>
                    <a:pt x="11948" y="2974"/>
                  </a:cubicBezTo>
                  <a:lnTo>
                    <a:pt x="11948" y="2974"/>
                  </a:lnTo>
                  <a:cubicBezTo>
                    <a:pt x="11947" y="2972"/>
                    <a:pt x="11945" y="2969"/>
                    <a:pt x="11943" y="2965"/>
                  </a:cubicBezTo>
                  <a:close/>
                  <a:moveTo>
                    <a:pt x="11840" y="2998"/>
                  </a:moveTo>
                  <a:lnTo>
                    <a:pt x="11840" y="2998"/>
                  </a:lnTo>
                  <a:cubicBezTo>
                    <a:pt x="11836" y="2998"/>
                    <a:pt x="11862" y="3015"/>
                    <a:pt x="11871" y="3025"/>
                  </a:cubicBezTo>
                  <a:lnTo>
                    <a:pt x="11847" y="3001"/>
                  </a:lnTo>
                  <a:cubicBezTo>
                    <a:pt x="11843" y="2999"/>
                    <a:pt x="11840" y="2998"/>
                    <a:pt x="11840" y="2998"/>
                  </a:cubicBezTo>
                  <a:close/>
                  <a:moveTo>
                    <a:pt x="12380" y="3259"/>
                  </a:moveTo>
                  <a:cubicBezTo>
                    <a:pt x="12381" y="3260"/>
                    <a:pt x="12382" y="3262"/>
                    <a:pt x="12383" y="3263"/>
                  </a:cubicBezTo>
                  <a:cubicBezTo>
                    <a:pt x="12382" y="3262"/>
                    <a:pt x="12381" y="3260"/>
                    <a:pt x="12380" y="3259"/>
                  </a:cubicBezTo>
                  <a:close/>
                  <a:moveTo>
                    <a:pt x="6299" y="3287"/>
                  </a:moveTo>
                  <a:lnTo>
                    <a:pt x="6299" y="3322"/>
                  </a:lnTo>
                  <a:cubicBezTo>
                    <a:pt x="6299" y="3311"/>
                    <a:pt x="6299" y="3311"/>
                    <a:pt x="6311" y="3299"/>
                  </a:cubicBezTo>
                  <a:cubicBezTo>
                    <a:pt x="6308" y="3296"/>
                    <a:pt x="6307" y="3295"/>
                    <a:pt x="6306" y="3295"/>
                  </a:cubicBezTo>
                  <a:cubicBezTo>
                    <a:pt x="6305" y="3295"/>
                    <a:pt x="6305" y="3298"/>
                    <a:pt x="6305" y="3298"/>
                  </a:cubicBezTo>
                  <a:cubicBezTo>
                    <a:pt x="6305" y="3298"/>
                    <a:pt x="6303" y="3296"/>
                    <a:pt x="6299" y="3287"/>
                  </a:cubicBezTo>
                  <a:close/>
                  <a:moveTo>
                    <a:pt x="12231" y="3477"/>
                  </a:moveTo>
                  <a:cubicBezTo>
                    <a:pt x="12231" y="3477"/>
                    <a:pt x="12230" y="3477"/>
                    <a:pt x="12228" y="3477"/>
                  </a:cubicBezTo>
                  <a:cubicBezTo>
                    <a:pt x="12232" y="3481"/>
                    <a:pt x="12235" y="3483"/>
                    <a:pt x="12239" y="3485"/>
                  </a:cubicBezTo>
                  <a:lnTo>
                    <a:pt x="12239" y="3485"/>
                  </a:lnTo>
                  <a:cubicBezTo>
                    <a:pt x="12236" y="3482"/>
                    <a:pt x="12234" y="3479"/>
                    <a:pt x="12231" y="3477"/>
                  </a:cubicBezTo>
                  <a:close/>
                  <a:moveTo>
                    <a:pt x="5466" y="3513"/>
                  </a:moveTo>
                  <a:cubicBezTo>
                    <a:pt x="5467" y="3516"/>
                    <a:pt x="5469" y="3518"/>
                    <a:pt x="5470" y="3521"/>
                  </a:cubicBezTo>
                  <a:lnTo>
                    <a:pt x="5470" y="3521"/>
                  </a:lnTo>
                  <a:cubicBezTo>
                    <a:pt x="5469" y="3518"/>
                    <a:pt x="5467" y="3516"/>
                    <a:pt x="5466" y="3513"/>
                  </a:cubicBezTo>
                  <a:close/>
                  <a:moveTo>
                    <a:pt x="12239" y="3485"/>
                  </a:moveTo>
                  <a:lnTo>
                    <a:pt x="12239" y="3485"/>
                  </a:lnTo>
                  <a:cubicBezTo>
                    <a:pt x="12250" y="3500"/>
                    <a:pt x="12261" y="3517"/>
                    <a:pt x="12276" y="3525"/>
                  </a:cubicBezTo>
                  <a:lnTo>
                    <a:pt x="12264" y="3501"/>
                  </a:lnTo>
                  <a:cubicBezTo>
                    <a:pt x="12256" y="3493"/>
                    <a:pt x="12247" y="3490"/>
                    <a:pt x="12239" y="3485"/>
                  </a:cubicBezTo>
                  <a:close/>
                  <a:moveTo>
                    <a:pt x="5466" y="3763"/>
                  </a:moveTo>
                  <a:cubicBezTo>
                    <a:pt x="5478" y="3763"/>
                    <a:pt x="5478" y="3775"/>
                    <a:pt x="5466" y="3787"/>
                  </a:cubicBezTo>
                  <a:lnTo>
                    <a:pt x="5454" y="3787"/>
                  </a:lnTo>
                  <a:cubicBezTo>
                    <a:pt x="5454" y="3775"/>
                    <a:pt x="5454" y="3763"/>
                    <a:pt x="5466" y="3763"/>
                  </a:cubicBezTo>
                  <a:close/>
                  <a:moveTo>
                    <a:pt x="5692" y="3787"/>
                  </a:moveTo>
                  <a:cubicBezTo>
                    <a:pt x="5692" y="3799"/>
                    <a:pt x="5704" y="3811"/>
                    <a:pt x="5716" y="3811"/>
                  </a:cubicBezTo>
                  <a:lnTo>
                    <a:pt x="5680" y="3811"/>
                  </a:lnTo>
                  <a:cubicBezTo>
                    <a:pt x="5680" y="3811"/>
                    <a:pt x="5692" y="3811"/>
                    <a:pt x="5692" y="3787"/>
                  </a:cubicBezTo>
                  <a:close/>
                  <a:moveTo>
                    <a:pt x="5811" y="3787"/>
                  </a:moveTo>
                  <a:cubicBezTo>
                    <a:pt x="5823" y="3787"/>
                    <a:pt x="5835" y="3787"/>
                    <a:pt x="5823" y="3799"/>
                  </a:cubicBezTo>
                  <a:cubicBezTo>
                    <a:pt x="5799" y="3811"/>
                    <a:pt x="5775" y="3811"/>
                    <a:pt x="5739" y="3811"/>
                  </a:cubicBezTo>
                  <a:cubicBezTo>
                    <a:pt x="5739" y="3799"/>
                    <a:pt x="5739" y="3799"/>
                    <a:pt x="5739" y="3787"/>
                  </a:cubicBezTo>
                  <a:cubicBezTo>
                    <a:pt x="5753" y="3794"/>
                    <a:pt x="5775" y="3801"/>
                    <a:pt x="5791" y="3801"/>
                  </a:cubicBezTo>
                  <a:cubicBezTo>
                    <a:pt x="5802" y="3801"/>
                    <a:pt x="5811" y="3797"/>
                    <a:pt x="5811" y="3787"/>
                  </a:cubicBezTo>
                  <a:close/>
                  <a:moveTo>
                    <a:pt x="5430" y="3811"/>
                  </a:moveTo>
                  <a:cubicBezTo>
                    <a:pt x="5430" y="3823"/>
                    <a:pt x="5430" y="3823"/>
                    <a:pt x="5430" y="3823"/>
                  </a:cubicBezTo>
                  <a:lnTo>
                    <a:pt x="5418" y="3823"/>
                  </a:lnTo>
                  <a:cubicBezTo>
                    <a:pt x="5418" y="3811"/>
                    <a:pt x="5430" y="3811"/>
                    <a:pt x="5430" y="3811"/>
                  </a:cubicBezTo>
                  <a:close/>
                  <a:moveTo>
                    <a:pt x="10550" y="3834"/>
                  </a:moveTo>
                  <a:cubicBezTo>
                    <a:pt x="10550" y="3834"/>
                    <a:pt x="10550" y="3834"/>
                    <a:pt x="10550" y="3834"/>
                  </a:cubicBezTo>
                  <a:cubicBezTo>
                    <a:pt x="10550" y="3834"/>
                    <a:pt x="10550" y="3834"/>
                    <a:pt x="10550" y="3834"/>
                  </a:cubicBezTo>
                  <a:close/>
                  <a:moveTo>
                    <a:pt x="10655" y="3868"/>
                  </a:moveTo>
                  <a:lnTo>
                    <a:pt x="10655" y="3868"/>
                  </a:lnTo>
                  <a:cubicBezTo>
                    <a:pt x="10657" y="3881"/>
                    <a:pt x="10664" y="3903"/>
                    <a:pt x="10668" y="3917"/>
                  </a:cubicBezTo>
                  <a:lnTo>
                    <a:pt x="10668" y="3917"/>
                  </a:lnTo>
                  <a:cubicBezTo>
                    <a:pt x="10668" y="3902"/>
                    <a:pt x="10666" y="3879"/>
                    <a:pt x="10657" y="3870"/>
                  </a:cubicBezTo>
                  <a:cubicBezTo>
                    <a:pt x="10656" y="3869"/>
                    <a:pt x="10655" y="3869"/>
                    <a:pt x="10655" y="3868"/>
                  </a:cubicBezTo>
                  <a:close/>
                  <a:moveTo>
                    <a:pt x="10204" y="3906"/>
                  </a:moveTo>
                  <a:cubicBezTo>
                    <a:pt x="10209" y="3915"/>
                    <a:pt x="10212" y="3921"/>
                    <a:pt x="10214" y="3926"/>
                  </a:cubicBezTo>
                  <a:lnTo>
                    <a:pt x="10214" y="3926"/>
                  </a:lnTo>
                  <a:cubicBezTo>
                    <a:pt x="10213" y="3919"/>
                    <a:pt x="10210" y="3911"/>
                    <a:pt x="10204" y="3906"/>
                  </a:cubicBezTo>
                  <a:close/>
                  <a:moveTo>
                    <a:pt x="10668" y="3917"/>
                  </a:moveTo>
                  <a:cubicBezTo>
                    <a:pt x="10669" y="3922"/>
                    <a:pt x="10669" y="3927"/>
                    <a:pt x="10669" y="3930"/>
                  </a:cubicBezTo>
                  <a:cubicBezTo>
                    <a:pt x="10669" y="3930"/>
                    <a:pt x="10670" y="3931"/>
                    <a:pt x="10670" y="3931"/>
                  </a:cubicBezTo>
                  <a:cubicBezTo>
                    <a:pt x="10672" y="3931"/>
                    <a:pt x="10671" y="3925"/>
                    <a:pt x="10668" y="3917"/>
                  </a:cubicBezTo>
                  <a:close/>
                  <a:moveTo>
                    <a:pt x="10131" y="3942"/>
                  </a:moveTo>
                  <a:cubicBezTo>
                    <a:pt x="10132" y="3949"/>
                    <a:pt x="10133" y="3953"/>
                    <a:pt x="10133" y="3953"/>
                  </a:cubicBezTo>
                  <a:cubicBezTo>
                    <a:pt x="10124" y="3944"/>
                    <a:pt x="10129" y="3942"/>
                    <a:pt x="10131" y="3942"/>
                  </a:cubicBezTo>
                  <a:close/>
                  <a:moveTo>
                    <a:pt x="10597" y="3897"/>
                  </a:moveTo>
                  <a:cubicBezTo>
                    <a:pt x="10600" y="3897"/>
                    <a:pt x="10609" y="3908"/>
                    <a:pt x="10615" y="3908"/>
                  </a:cubicBezTo>
                  <a:cubicBezTo>
                    <a:pt x="10616" y="3908"/>
                    <a:pt x="10616" y="3908"/>
                    <a:pt x="10616" y="3908"/>
                  </a:cubicBezTo>
                  <a:lnTo>
                    <a:pt x="10616" y="3908"/>
                  </a:lnTo>
                  <a:cubicBezTo>
                    <a:pt x="10615" y="3918"/>
                    <a:pt x="10616" y="3932"/>
                    <a:pt x="10621" y="3953"/>
                  </a:cubicBezTo>
                  <a:cubicBezTo>
                    <a:pt x="10617" y="3939"/>
                    <a:pt x="10616" y="3934"/>
                    <a:pt x="10615" y="3934"/>
                  </a:cubicBezTo>
                  <a:lnTo>
                    <a:pt x="10615" y="3934"/>
                  </a:lnTo>
                  <a:cubicBezTo>
                    <a:pt x="10615" y="3934"/>
                    <a:pt x="10616" y="3947"/>
                    <a:pt x="10614" y="3947"/>
                  </a:cubicBezTo>
                  <a:cubicBezTo>
                    <a:pt x="10613" y="3947"/>
                    <a:pt x="10611" y="3946"/>
                    <a:pt x="10609" y="3942"/>
                  </a:cubicBezTo>
                  <a:cubicBezTo>
                    <a:pt x="10596" y="3906"/>
                    <a:pt x="10594" y="3897"/>
                    <a:pt x="10597" y="3897"/>
                  </a:cubicBezTo>
                  <a:close/>
                  <a:moveTo>
                    <a:pt x="11157" y="3953"/>
                  </a:moveTo>
                  <a:cubicBezTo>
                    <a:pt x="11157" y="3956"/>
                    <a:pt x="11159" y="3959"/>
                    <a:pt x="11162" y="3962"/>
                  </a:cubicBezTo>
                  <a:lnTo>
                    <a:pt x="11162" y="3962"/>
                  </a:lnTo>
                  <a:cubicBezTo>
                    <a:pt x="11161" y="3960"/>
                    <a:pt x="11159" y="3957"/>
                    <a:pt x="11157" y="3953"/>
                  </a:cubicBezTo>
                  <a:close/>
                  <a:moveTo>
                    <a:pt x="9737" y="4015"/>
                  </a:moveTo>
                  <a:lnTo>
                    <a:pt x="9737" y="4015"/>
                  </a:lnTo>
                  <a:cubicBezTo>
                    <a:pt x="9736" y="4015"/>
                    <a:pt x="9737" y="4018"/>
                    <a:pt x="9740" y="4025"/>
                  </a:cubicBezTo>
                  <a:cubicBezTo>
                    <a:pt x="9739" y="4021"/>
                    <a:pt x="9738" y="4018"/>
                    <a:pt x="9737" y="4015"/>
                  </a:cubicBezTo>
                  <a:close/>
                  <a:moveTo>
                    <a:pt x="10675" y="4033"/>
                  </a:moveTo>
                  <a:cubicBezTo>
                    <a:pt x="10673" y="4033"/>
                    <a:pt x="10672" y="4035"/>
                    <a:pt x="10671" y="4037"/>
                  </a:cubicBezTo>
                  <a:lnTo>
                    <a:pt x="10681" y="4037"/>
                  </a:lnTo>
                  <a:cubicBezTo>
                    <a:pt x="10678" y="4034"/>
                    <a:pt x="10676" y="4033"/>
                    <a:pt x="10675" y="4033"/>
                  </a:cubicBezTo>
                  <a:close/>
                  <a:moveTo>
                    <a:pt x="10632" y="3797"/>
                  </a:moveTo>
                  <a:cubicBezTo>
                    <a:pt x="10627" y="3797"/>
                    <a:pt x="10626" y="3801"/>
                    <a:pt x="10633" y="3823"/>
                  </a:cubicBezTo>
                  <a:cubicBezTo>
                    <a:pt x="10645" y="3846"/>
                    <a:pt x="10633" y="3858"/>
                    <a:pt x="10645" y="3858"/>
                  </a:cubicBezTo>
                  <a:cubicBezTo>
                    <a:pt x="10643" y="3860"/>
                    <a:pt x="10642" y="3861"/>
                    <a:pt x="10640" y="3861"/>
                  </a:cubicBezTo>
                  <a:cubicBezTo>
                    <a:pt x="10630" y="3861"/>
                    <a:pt x="10621" y="3833"/>
                    <a:pt x="10621" y="3823"/>
                  </a:cubicBezTo>
                  <a:cubicBezTo>
                    <a:pt x="10619" y="3822"/>
                    <a:pt x="10618" y="3821"/>
                    <a:pt x="10617" y="3821"/>
                  </a:cubicBezTo>
                  <a:lnTo>
                    <a:pt x="10617" y="3821"/>
                  </a:lnTo>
                  <a:cubicBezTo>
                    <a:pt x="10603" y="3821"/>
                    <a:pt x="10644" y="3894"/>
                    <a:pt x="10633" y="3894"/>
                  </a:cubicBezTo>
                  <a:lnTo>
                    <a:pt x="10621" y="3882"/>
                  </a:lnTo>
                  <a:cubicBezTo>
                    <a:pt x="10621" y="3885"/>
                    <a:pt x="10620" y="3888"/>
                    <a:pt x="10619" y="3892"/>
                  </a:cubicBezTo>
                  <a:lnTo>
                    <a:pt x="10619" y="3892"/>
                  </a:lnTo>
                  <a:cubicBezTo>
                    <a:pt x="10598" y="3868"/>
                    <a:pt x="10609" y="3834"/>
                    <a:pt x="10597" y="3811"/>
                  </a:cubicBezTo>
                  <a:lnTo>
                    <a:pt x="10597" y="3870"/>
                  </a:lnTo>
                  <a:cubicBezTo>
                    <a:pt x="10589" y="3862"/>
                    <a:pt x="10574" y="3828"/>
                    <a:pt x="10571" y="3828"/>
                  </a:cubicBezTo>
                  <a:lnTo>
                    <a:pt x="10571" y="3828"/>
                  </a:lnTo>
                  <a:cubicBezTo>
                    <a:pt x="10570" y="3828"/>
                    <a:pt x="10570" y="3833"/>
                    <a:pt x="10573" y="3846"/>
                  </a:cubicBezTo>
                  <a:cubicBezTo>
                    <a:pt x="10573" y="3857"/>
                    <a:pt x="10582" y="3884"/>
                    <a:pt x="10577" y="3884"/>
                  </a:cubicBezTo>
                  <a:cubicBezTo>
                    <a:pt x="10576" y="3884"/>
                    <a:pt x="10575" y="3884"/>
                    <a:pt x="10573" y="3882"/>
                  </a:cubicBezTo>
                  <a:cubicBezTo>
                    <a:pt x="10573" y="3882"/>
                    <a:pt x="10562" y="3858"/>
                    <a:pt x="10562" y="3858"/>
                  </a:cubicBezTo>
                  <a:cubicBezTo>
                    <a:pt x="10560" y="3857"/>
                    <a:pt x="10559" y="3856"/>
                    <a:pt x="10558" y="3856"/>
                  </a:cubicBezTo>
                  <a:lnTo>
                    <a:pt x="10558" y="3856"/>
                  </a:lnTo>
                  <a:cubicBezTo>
                    <a:pt x="10553" y="3856"/>
                    <a:pt x="10561" y="3884"/>
                    <a:pt x="10562" y="3894"/>
                  </a:cubicBezTo>
                  <a:lnTo>
                    <a:pt x="10562" y="3894"/>
                  </a:lnTo>
                  <a:cubicBezTo>
                    <a:pt x="10561" y="3882"/>
                    <a:pt x="10550" y="3846"/>
                    <a:pt x="10550" y="3834"/>
                  </a:cubicBezTo>
                  <a:cubicBezTo>
                    <a:pt x="10550" y="3850"/>
                    <a:pt x="10547" y="3856"/>
                    <a:pt x="10543" y="3856"/>
                  </a:cubicBezTo>
                  <a:cubicBezTo>
                    <a:pt x="10536" y="3856"/>
                    <a:pt x="10526" y="3834"/>
                    <a:pt x="10526" y="3834"/>
                  </a:cubicBezTo>
                  <a:lnTo>
                    <a:pt x="10526" y="3834"/>
                  </a:lnTo>
                  <a:cubicBezTo>
                    <a:pt x="10550" y="3894"/>
                    <a:pt x="10526" y="3930"/>
                    <a:pt x="10562" y="3965"/>
                  </a:cubicBezTo>
                  <a:lnTo>
                    <a:pt x="10550" y="4013"/>
                  </a:lnTo>
                  <a:cubicBezTo>
                    <a:pt x="10562" y="4049"/>
                    <a:pt x="10562" y="4049"/>
                    <a:pt x="10573" y="4061"/>
                  </a:cubicBezTo>
                  <a:cubicBezTo>
                    <a:pt x="10573" y="4052"/>
                    <a:pt x="10573" y="4039"/>
                    <a:pt x="10577" y="4039"/>
                  </a:cubicBezTo>
                  <a:cubicBezTo>
                    <a:pt x="10579" y="4039"/>
                    <a:pt x="10582" y="4041"/>
                    <a:pt x="10585" y="4049"/>
                  </a:cubicBezTo>
                  <a:cubicBezTo>
                    <a:pt x="10580" y="4033"/>
                    <a:pt x="10579" y="4029"/>
                    <a:pt x="10581" y="4029"/>
                  </a:cubicBezTo>
                  <a:lnTo>
                    <a:pt x="10581" y="4029"/>
                  </a:lnTo>
                  <a:cubicBezTo>
                    <a:pt x="10584" y="4029"/>
                    <a:pt x="10590" y="4037"/>
                    <a:pt x="10597" y="4037"/>
                  </a:cubicBezTo>
                  <a:lnTo>
                    <a:pt x="10597" y="4037"/>
                  </a:lnTo>
                  <a:cubicBezTo>
                    <a:pt x="10585" y="4037"/>
                    <a:pt x="10573" y="4013"/>
                    <a:pt x="10562" y="3977"/>
                  </a:cubicBezTo>
                  <a:cubicBezTo>
                    <a:pt x="10562" y="3965"/>
                    <a:pt x="10562" y="3965"/>
                    <a:pt x="10573" y="3965"/>
                  </a:cubicBezTo>
                  <a:lnTo>
                    <a:pt x="10562" y="3953"/>
                  </a:lnTo>
                  <a:cubicBezTo>
                    <a:pt x="10558" y="3938"/>
                    <a:pt x="10559" y="3932"/>
                    <a:pt x="10561" y="3932"/>
                  </a:cubicBezTo>
                  <a:lnTo>
                    <a:pt x="10561" y="3932"/>
                  </a:lnTo>
                  <a:cubicBezTo>
                    <a:pt x="10566" y="3932"/>
                    <a:pt x="10582" y="3967"/>
                    <a:pt x="10585" y="3967"/>
                  </a:cubicBezTo>
                  <a:cubicBezTo>
                    <a:pt x="10585" y="3967"/>
                    <a:pt x="10585" y="3966"/>
                    <a:pt x="10585" y="3965"/>
                  </a:cubicBezTo>
                  <a:cubicBezTo>
                    <a:pt x="10597" y="3977"/>
                    <a:pt x="10585" y="3977"/>
                    <a:pt x="10597" y="4013"/>
                  </a:cubicBezTo>
                  <a:cubicBezTo>
                    <a:pt x="10597" y="3989"/>
                    <a:pt x="10597" y="3965"/>
                    <a:pt x="10597" y="3942"/>
                  </a:cubicBezTo>
                  <a:lnTo>
                    <a:pt x="10621" y="3989"/>
                  </a:lnTo>
                  <a:cubicBezTo>
                    <a:pt x="10621" y="3965"/>
                    <a:pt x="10633" y="3989"/>
                    <a:pt x="10621" y="3953"/>
                  </a:cubicBezTo>
                  <a:lnTo>
                    <a:pt x="10621" y="3953"/>
                  </a:lnTo>
                  <a:cubicBezTo>
                    <a:pt x="10645" y="3977"/>
                    <a:pt x="10633" y="4001"/>
                    <a:pt x="10633" y="4025"/>
                  </a:cubicBezTo>
                  <a:cubicBezTo>
                    <a:pt x="10636" y="4028"/>
                    <a:pt x="10638" y="4029"/>
                    <a:pt x="10639" y="4029"/>
                  </a:cubicBezTo>
                  <a:cubicBezTo>
                    <a:pt x="10646" y="4029"/>
                    <a:pt x="10636" y="3998"/>
                    <a:pt x="10642" y="3998"/>
                  </a:cubicBezTo>
                  <a:lnTo>
                    <a:pt x="10642" y="3998"/>
                  </a:lnTo>
                  <a:cubicBezTo>
                    <a:pt x="10644" y="3998"/>
                    <a:pt x="10649" y="4002"/>
                    <a:pt x="10657" y="4013"/>
                  </a:cubicBezTo>
                  <a:lnTo>
                    <a:pt x="10669" y="4049"/>
                  </a:lnTo>
                  <a:cubicBezTo>
                    <a:pt x="10669" y="4049"/>
                    <a:pt x="10669" y="4041"/>
                    <a:pt x="10671" y="4037"/>
                  </a:cubicBezTo>
                  <a:lnTo>
                    <a:pt x="10669" y="4037"/>
                  </a:lnTo>
                  <a:cubicBezTo>
                    <a:pt x="10645" y="3965"/>
                    <a:pt x="10669" y="3977"/>
                    <a:pt x="10645" y="3918"/>
                  </a:cubicBezTo>
                  <a:lnTo>
                    <a:pt x="10645" y="3906"/>
                  </a:lnTo>
                  <a:cubicBezTo>
                    <a:pt x="10645" y="3896"/>
                    <a:pt x="10637" y="3864"/>
                    <a:pt x="10647" y="3864"/>
                  </a:cubicBezTo>
                  <a:cubicBezTo>
                    <a:pt x="10648" y="3864"/>
                    <a:pt x="10651" y="3865"/>
                    <a:pt x="10655" y="3868"/>
                  </a:cubicBezTo>
                  <a:lnTo>
                    <a:pt x="10655" y="3868"/>
                  </a:lnTo>
                  <a:cubicBezTo>
                    <a:pt x="10654" y="3862"/>
                    <a:pt x="10654" y="3858"/>
                    <a:pt x="10657" y="3858"/>
                  </a:cubicBezTo>
                  <a:cubicBezTo>
                    <a:pt x="10657" y="3846"/>
                    <a:pt x="10645" y="3823"/>
                    <a:pt x="10645" y="3799"/>
                  </a:cubicBezTo>
                  <a:cubicBezTo>
                    <a:pt x="10640" y="3799"/>
                    <a:pt x="10635" y="3797"/>
                    <a:pt x="10632" y="3797"/>
                  </a:cubicBezTo>
                  <a:close/>
                  <a:moveTo>
                    <a:pt x="10454" y="4061"/>
                  </a:moveTo>
                  <a:cubicBezTo>
                    <a:pt x="10448" y="4067"/>
                    <a:pt x="10445" y="4070"/>
                    <a:pt x="10444" y="4070"/>
                  </a:cubicBezTo>
                  <a:cubicBezTo>
                    <a:pt x="10442" y="4070"/>
                    <a:pt x="10442" y="4067"/>
                    <a:pt x="10442" y="4061"/>
                  </a:cubicBezTo>
                  <a:close/>
                  <a:moveTo>
                    <a:pt x="10526" y="4073"/>
                  </a:moveTo>
                  <a:cubicBezTo>
                    <a:pt x="10522" y="4073"/>
                    <a:pt x="10523" y="4073"/>
                    <a:pt x="10525" y="4073"/>
                  </a:cubicBezTo>
                  <a:lnTo>
                    <a:pt x="10525" y="4073"/>
                  </a:lnTo>
                  <a:cubicBezTo>
                    <a:pt x="10526" y="4073"/>
                    <a:pt x="10526" y="4073"/>
                    <a:pt x="10526" y="4073"/>
                  </a:cubicBezTo>
                  <a:close/>
                  <a:moveTo>
                    <a:pt x="10490" y="4073"/>
                  </a:moveTo>
                  <a:cubicBezTo>
                    <a:pt x="10478" y="4073"/>
                    <a:pt x="10478" y="4073"/>
                    <a:pt x="10478" y="4084"/>
                  </a:cubicBezTo>
                  <a:cubicBezTo>
                    <a:pt x="10478" y="4084"/>
                    <a:pt x="10478" y="4084"/>
                    <a:pt x="10490" y="4073"/>
                  </a:cubicBezTo>
                  <a:close/>
                  <a:moveTo>
                    <a:pt x="10493" y="4068"/>
                  </a:moveTo>
                  <a:cubicBezTo>
                    <a:pt x="10491" y="4068"/>
                    <a:pt x="10490" y="4069"/>
                    <a:pt x="10490" y="4073"/>
                  </a:cubicBezTo>
                  <a:lnTo>
                    <a:pt x="10502" y="4084"/>
                  </a:lnTo>
                  <a:cubicBezTo>
                    <a:pt x="10502" y="4076"/>
                    <a:pt x="10496" y="4068"/>
                    <a:pt x="10493" y="4068"/>
                  </a:cubicBezTo>
                  <a:close/>
                  <a:moveTo>
                    <a:pt x="10538" y="4073"/>
                  </a:moveTo>
                  <a:cubicBezTo>
                    <a:pt x="10532" y="4073"/>
                    <a:pt x="10529" y="4073"/>
                    <a:pt x="10529" y="4074"/>
                  </a:cubicBezTo>
                  <a:cubicBezTo>
                    <a:pt x="10528" y="4074"/>
                    <a:pt x="10526" y="4073"/>
                    <a:pt x="10525" y="4073"/>
                  </a:cubicBezTo>
                  <a:lnTo>
                    <a:pt x="10525" y="4073"/>
                  </a:lnTo>
                  <a:cubicBezTo>
                    <a:pt x="10523" y="4075"/>
                    <a:pt x="10513" y="4084"/>
                    <a:pt x="10502" y="4084"/>
                  </a:cubicBezTo>
                  <a:lnTo>
                    <a:pt x="10514" y="4084"/>
                  </a:lnTo>
                  <a:cubicBezTo>
                    <a:pt x="10525" y="4081"/>
                    <a:pt x="10529" y="4078"/>
                    <a:pt x="10530" y="4076"/>
                  </a:cubicBezTo>
                  <a:lnTo>
                    <a:pt x="10530" y="4076"/>
                  </a:lnTo>
                  <a:cubicBezTo>
                    <a:pt x="10531" y="4078"/>
                    <a:pt x="10534" y="4081"/>
                    <a:pt x="10538" y="4084"/>
                  </a:cubicBezTo>
                  <a:lnTo>
                    <a:pt x="10538" y="4073"/>
                  </a:lnTo>
                  <a:close/>
                  <a:moveTo>
                    <a:pt x="10550" y="4073"/>
                  </a:moveTo>
                  <a:cubicBezTo>
                    <a:pt x="10550" y="4084"/>
                    <a:pt x="10538" y="4084"/>
                    <a:pt x="10538" y="4084"/>
                  </a:cubicBezTo>
                  <a:cubicBezTo>
                    <a:pt x="10550" y="4084"/>
                    <a:pt x="10562" y="4084"/>
                    <a:pt x="10550" y="4073"/>
                  </a:cubicBezTo>
                  <a:close/>
                  <a:moveTo>
                    <a:pt x="10502" y="4084"/>
                  </a:moveTo>
                  <a:cubicBezTo>
                    <a:pt x="10502" y="4084"/>
                    <a:pt x="10502" y="4096"/>
                    <a:pt x="10502" y="4096"/>
                  </a:cubicBezTo>
                  <a:lnTo>
                    <a:pt x="10514" y="4096"/>
                  </a:lnTo>
                  <a:cubicBezTo>
                    <a:pt x="10526" y="4096"/>
                    <a:pt x="10526" y="4084"/>
                    <a:pt x="10538" y="4084"/>
                  </a:cubicBezTo>
                  <a:lnTo>
                    <a:pt x="10514" y="4084"/>
                  </a:lnTo>
                  <a:cubicBezTo>
                    <a:pt x="10514" y="4088"/>
                    <a:pt x="10513" y="4090"/>
                    <a:pt x="10511" y="4090"/>
                  </a:cubicBezTo>
                  <a:cubicBezTo>
                    <a:pt x="10507" y="4090"/>
                    <a:pt x="10502" y="4084"/>
                    <a:pt x="10502" y="4084"/>
                  </a:cubicBezTo>
                  <a:close/>
                  <a:moveTo>
                    <a:pt x="10478" y="4096"/>
                  </a:moveTo>
                  <a:cubicBezTo>
                    <a:pt x="10478" y="4102"/>
                    <a:pt x="10478" y="4105"/>
                    <a:pt x="10480" y="4108"/>
                  </a:cubicBezTo>
                  <a:lnTo>
                    <a:pt x="10480" y="4108"/>
                  </a:lnTo>
                  <a:cubicBezTo>
                    <a:pt x="10479" y="4108"/>
                    <a:pt x="10479" y="4108"/>
                    <a:pt x="10478" y="4108"/>
                  </a:cubicBezTo>
                  <a:cubicBezTo>
                    <a:pt x="10478" y="4108"/>
                    <a:pt x="10478" y="4120"/>
                    <a:pt x="10466" y="4120"/>
                  </a:cubicBezTo>
                  <a:lnTo>
                    <a:pt x="10478" y="4120"/>
                  </a:lnTo>
                  <a:cubicBezTo>
                    <a:pt x="10478" y="4120"/>
                    <a:pt x="10482" y="4116"/>
                    <a:pt x="10483" y="4113"/>
                  </a:cubicBezTo>
                  <a:lnTo>
                    <a:pt x="10483" y="4113"/>
                  </a:lnTo>
                  <a:cubicBezTo>
                    <a:pt x="10485" y="4115"/>
                    <a:pt x="10487" y="4117"/>
                    <a:pt x="10490" y="4120"/>
                  </a:cubicBezTo>
                  <a:cubicBezTo>
                    <a:pt x="10490" y="4132"/>
                    <a:pt x="10478" y="4132"/>
                    <a:pt x="10466" y="4132"/>
                  </a:cubicBezTo>
                  <a:lnTo>
                    <a:pt x="10502" y="4132"/>
                  </a:lnTo>
                  <a:cubicBezTo>
                    <a:pt x="10514" y="4120"/>
                    <a:pt x="10526" y="4120"/>
                    <a:pt x="10538" y="4120"/>
                  </a:cubicBezTo>
                  <a:lnTo>
                    <a:pt x="10514" y="4120"/>
                  </a:lnTo>
                  <a:lnTo>
                    <a:pt x="10502" y="4096"/>
                  </a:lnTo>
                  <a:lnTo>
                    <a:pt x="10502" y="4096"/>
                  </a:lnTo>
                  <a:cubicBezTo>
                    <a:pt x="10502" y="4108"/>
                    <a:pt x="10514" y="4120"/>
                    <a:pt x="10514" y="4120"/>
                  </a:cubicBezTo>
                  <a:lnTo>
                    <a:pt x="10502" y="4120"/>
                  </a:lnTo>
                  <a:lnTo>
                    <a:pt x="10502" y="4108"/>
                  </a:lnTo>
                  <a:cubicBezTo>
                    <a:pt x="10490" y="4108"/>
                    <a:pt x="10490" y="4108"/>
                    <a:pt x="10478" y="4096"/>
                  </a:cubicBezTo>
                  <a:close/>
                  <a:moveTo>
                    <a:pt x="10538" y="4084"/>
                  </a:moveTo>
                  <a:cubicBezTo>
                    <a:pt x="10538" y="4096"/>
                    <a:pt x="10538" y="4108"/>
                    <a:pt x="10538" y="4120"/>
                  </a:cubicBezTo>
                  <a:lnTo>
                    <a:pt x="10550" y="4120"/>
                  </a:lnTo>
                  <a:cubicBezTo>
                    <a:pt x="10538" y="4120"/>
                    <a:pt x="10526" y="4132"/>
                    <a:pt x="10514" y="4132"/>
                  </a:cubicBezTo>
                  <a:lnTo>
                    <a:pt x="10550" y="4132"/>
                  </a:lnTo>
                  <a:cubicBezTo>
                    <a:pt x="10562" y="4144"/>
                    <a:pt x="10562" y="4156"/>
                    <a:pt x="10573" y="4156"/>
                  </a:cubicBezTo>
                  <a:cubicBezTo>
                    <a:pt x="10562" y="4144"/>
                    <a:pt x="10562" y="4132"/>
                    <a:pt x="10562" y="4120"/>
                  </a:cubicBezTo>
                  <a:lnTo>
                    <a:pt x="10562" y="4120"/>
                  </a:lnTo>
                  <a:cubicBezTo>
                    <a:pt x="10567" y="4126"/>
                    <a:pt x="10570" y="4129"/>
                    <a:pt x="10572" y="4129"/>
                  </a:cubicBezTo>
                  <a:cubicBezTo>
                    <a:pt x="10573" y="4129"/>
                    <a:pt x="10573" y="4126"/>
                    <a:pt x="10573" y="4120"/>
                  </a:cubicBezTo>
                  <a:cubicBezTo>
                    <a:pt x="10565" y="4112"/>
                    <a:pt x="10557" y="4098"/>
                    <a:pt x="10557" y="4098"/>
                  </a:cubicBezTo>
                  <a:lnTo>
                    <a:pt x="10557" y="4098"/>
                  </a:lnTo>
                  <a:cubicBezTo>
                    <a:pt x="10556" y="4098"/>
                    <a:pt x="10558" y="4101"/>
                    <a:pt x="10562" y="4108"/>
                  </a:cubicBezTo>
                  <a:lnTo>
                    <a:pt x="10550" y="4108"/>
                  </a:lnTo>
                  <a:lnTo>
                    <a:pt x="10538" y="4084"/>
                  </a:lnTo>
                  <a:close/>
                  <a:moveTo>
                    <a:pt x="10252" y="4192"/>
                  </a:moveTo>
                  <a:cubicBezTo>
                    <a:pt x="10252" y="4192"/>
                    <a:pt x="10252" y="4204"/>
                    <a:pt x="10252" y="4204"/>
                  </a:cubicBezTo>
                  <a:lnTo>
                    <a:pt x="10240" y="4204"/>
                  </a:lnTo>
                  <a:cubicBezTo>
                    <a:pt x="10252" y="4204"/>
                    <a:pt x="10252" y="4204"/>
                    <a:pt x="10252" y="4215"/>
                  </a:cubicBezTo>
                  <a:lnTo>
                    <a:pt x="10240" y="4215"/>
                  </a:lnTo>
                  <a:cubicBezTo>
                    <a:pt x="10240" y="4215"/>
                    <a:pt x="10240" y="4215"/>
                    <a:pt x="10240" y="4204"/>
                  </a:cubicBezTo>
                  <a:cubicBezTo>
                    <a:pt x="10252" y="4204"/>
                    <a:pt x="10252" y="4192"/>
                    <a:pt x="10240" y="4192"/>
                  </a:cubicBezTo>
                  <a:close/>
                  <a:moveTo>
                    <a:pt x="9347" y="4215"/>
                  </a:moveTo>
                  <a:lnTo>
                    <a:pt x="9347" y="4215"/>
                  </a:lnTo>
                  <a:cubicBezTo>
                    <a:pt x="9349" y="4219"/>
                    <a:pt x="9351" y="4222"/>
                    <a:pt x="9353" y="4225"/>
                  </a:cubicBezTo>
                  <a:lnTo>
                    <a:pt x="9353" y="4225"/>
                  </a:lnTo>
                  <a:cubicBezTo>
                    <a:pt x="9351" y="4222"/>
                    <a:pt x="9349" y="4219"/>
                    <a:pt x="9347" y="4215"/>
                  </a:cubicBezTo>
                  <a:close/>
                  <a:moveTo>
                    <a:pt x="11038" y="4168"/>
                  </a:moveTo>
                  <a:cubicBezTo>
                    <a:pt x="11014" y="4168"/>
                    <a:pt x="10978" y="4168"/>
                    <a:pt x="10990" y="4192"/>
                  </a:cubicBezTo>
                  <a:lnTo>
                    <a:pt x="11050" y="4227"/>
                  </a:lnTo>
                  <a:cubicBezTo>
                    <a:pt x="11062" y="4215"/>
                    <a:pt x="11026" y="4180"/>
                    <a:pt x="11038" y="4168"/>
                  </a:cubicBezTo>
                  <a:close/>
                  <a:moveTo>
                    <a:pt x="10526" y="4227"/>
                  </a:moveTo>
                  <a:lnTo>
                    <a:pt x="10502" y="4239"/>
                  </a:lnTo>
                  <a:lnTo>
                    <a:pt x="10514" y="4239"/>
                  </a:lnTo>
                  <a:cubicBezTo>
                    <a:pt x="10502" y="4239"/>
                    <a:pt x="10514" y="4239"/>
                    <a:pt x="10502" y="4251"/>
                  </a:cubicBezTo>
                  <a:lnTo>
                    <a:pt x="10538" y="4251"/>
                  </a:lnTo>
                  <a:cubicBezTo>
                    <a:pt x="10562" y="4239"/>
                    <a:pt x="10538" y="4227"/>
                    <a:pt x="10526" y="4227"/>
                  </a:cubicBezTo>
                  <a:close/>
                  <a:moveTo>
                    <a:pt x="10145" y="4263"/>
                  </a:moveTo>
                  <a:cubicBezTo>
                    <a:pt x="10145" y="4264"/>
                    <a:pt x="10145" y="4265"/>
                    <a:pt x="10145" y="4266"/>
                  </a:cubicBezTo>
                  <a:lnTo>
                    <a:pt x="10145" y="4266"/>
                  </a:lnTo>
                  <a:cubicBezTo>
                    <a:pt x="10145" y="4265"/>
                    <a:pt x="10145" y="4264"/>
                    <a:pt x="10145" y="4263"/>
                  </a:cubicBezTo>
                  <a:close/>
                  <a:moveTo>
                    <a:pt x="10252" y="4263"/>
                  </a:moveTo>
                  <a:cubicBezTo>
                    <a:pt x="10240" y="4263"/>
                    <a:pt x="10240" y="4275"/>
                    <a:pt x="10228" y="4275"/>
                  </a:cubicBezTo>
                  <a:cubicBezTo>
                    <a:pt x="10228" y="4275"/>
                    <a:pt x="10240" y="4263"/>
                    <a:pt x="10240" y="4263"/>
                  </a:cubicBezTo>
                  <a:close/>
                  <a:moveTo>
                    <a:pt x="10204" y="4263"/>
                  </a:moveTo>
                  <a:cubicBezTo>
                    <a:pt x="10204" y="4275"/>
                    <a:pt x="10216" y="4275"/>
                    <a:pt x="10216" y="4275"/>
                  </a:cubicBezTo>
                  <a:cubicBezTo>
                    <a:pt x="10216" y="4275"/>
                    <a:pt x="10204" y="4287"/>
                    <a:pt x="10204" y="4287"/>
                  </a:cubicBezTo>
                  <a:cubicBezTo>
                    <a:pt x="10204" y="4275"/>
                    <a:pt x="10192" y="4275"/>
                    <a:pt x="10192" y="4263"/>
                  </a:cubicBezTo>
                  <a:lnTo>
                    <a:pt x="10192" y="4263"/>
                  </a:lnTo>
                  <a:cubicBezTo>
                    <a:pt x="10192" y="4263"/>
                    <a:pt x="10204" y="4275"/>
                    <a:pt x="10204" y="4275"/>
                  </a:cubicBezTo>
                  <a:cubicBezTo>
                    <a:pt x="10204" y="4275"/>
                    <a:pt x="10204" y="4263"/>
                    <a:pt x="10204" y="4263"/>
                  </a:cubicBezTo>
                  <a:close/>
                  <a:moveTo>
                    <a:pt x="10238" y="4285"/>
                  </a:moveTo>
                  <a:lnTo>
                    <a:pt x="10238" y="4285"/>
                  </a:lnTo>
                  <a:cubicBezTo>
                    <a:pt x="10235" y="4285"/>
                    <a:pt x="10231" y="4286"/>
                    <a:pt x="10228" y="4287"/>
                  </a:cubicBezTo>
                  <a:lnTo>
                    <a:pt x="10240" y="4287"/>
                  </a:lnTo>
                  <a:cubicBezTo>
                    <a:pt x="10239" y="4286"/>
                    <a:pt x="10238" y="4285"/>
                    <a:pt x="10238" y="4285"/>
                  </a:cubicBezTo>
                  <a:close/>
                  <a:moveTo>
                    <a:pt x="10216" y="4287"/>
                  </a:moveTo>
                  <a:cubicBezTo>
                    <a:pt x="10228" y="4299"/>
                    <a:pt x="10228" y="4299"/>
                    <a:pt x="10228" y="4299"/>
                  </a:cubicBezTo>
                  <a:lnTo>
                    <a:pt x="10216" y="4299"/>
                  </a:lnTo>
                  <a:cubicBezTo>
                    <a:pt x="10216" y="4299"/>
                    <a:pt x="10216" y="4287"/>
                    <a:pt x="10216" y="4287"/>
                  </a:cubicBezTo>
                  <a:close/>
                  <a:moveTo>
                    <a:pt x="10274" y="4278"/>
                  </a:moveTo>
                  <a:cubicBezTo>
                    <a:pt x="10282" y="4278"/>
                    <a:pt x="10282" y="4281"/>
                    <a:pt x="10276" y="4287"/>
                  </a:cubicBezTo>
                  <a:lnTo>
                    <a:pt x="10264" y="4287"/>
                  </a:lnTo>
                  <a:cubicBezTo>
                    <a:pt x="10252" y="4287"/>
                    <a:pt x="10240" y="4299"/>
                    <a:pt x="10228" y="4299"/>
                  </a:cubicBezTo>
                  <a:cubicBezTo>
                    <a:pt x="10228" y="4299"/>
                    <a:pt x="10228" y="4299"/>
                    <a:pt x="10228" y="4287"/>
                  </a:cubicBezTo>
                  <a:cubicBezTo>
                    <a:pt x="10228" y="4281"/>
                    <a:pt x="10228" y="4278"/>
                    <a:pt x="10230" y="4278"/>
                  </a:cubicBezTo>
                  <a:cubicBezTo>
                    <a:pt x="10231" y="4278"/>
                    <a:pt x="10233" y="4280"/>
                    <a:pt x="10238" y="4285"/>
                  </a:cubicBezTo>
                  <a:lnTo>
                    <a:pt x="10238" y="4285"/>
                  </a:lnTo>
                  <a:cubicBezTo>
                    <a:pt x="10256" y="4280"/>
                    <a:pt x="10268" y="4278"/>
                    <a:pt x="10274" y="4278"/>
                  </a:cubicBezTo>
                  <a:close/>
                  <a:moveTo>
                    <a:pt x="10133" y="4227"/>
                  </a:moveTo>
                  <a:cubicBezTo>
                    <a:pt x="10145" y="4227"/>
                    <a:pt x="10145" y="4239"/>
                    <a:pt x="10145" y="4239"/>
                  </a:cubicBezTo>
                  <a:cubicBezTo>
                    <a:pt x="10145" y="4239"/>
                    <a:pt x="10145" y="4251"/>
                    <a:pt x="10145" y="4251"/>
                  </a:cubicBezTo>
                  <a:cubicBezTo>
                    <a:pt x="10157" y="4251"/>
                    <a:pt x="10157" y="4251"/>
                    <a:pt x="10157" y="4263"/>
                  </a:cubicBezTo>
                  <a:lnTo>
                    <a:pt x="10181" y="4263"/>
                  </a:lnTo>
                  <a:cubicBezTo>
                    <a:pt x="10181" y="4275"/>
                    <a:pt x="10192" y="4287"/>
                    <a:pt x="10192" y="4287"/>
                  </a:cubicBezTo>
                  <a:cubicBezTo>
                    <a:pt x="10192" y="4299"/>
                    <a:pt x="10192" y="4299"/>
                    <a:pt x="10192" y="4299"/>
                  </a:cubicBezTo>
                  <a:cubicBezTo>
                    <a:pt x="10181" y="4299"/>
                    <a:pt x="10157" y="4311"/>
                    <a:pt x="10169" y="4311"/>
                  </a:cubicBezTo>
                  <a:cubicBezTo>
                    <a:pt x="10180" y="4311"/>
                    <a:pt x="10192" y="4299"/>
                    <a:pt x="10192" y="4299"/>
                  </a:cubicBezTo>
                  <a:lnTo>
                    <a:pt x="10192" y="4299"/>
                  </a:lnTo>
                  <a:cubicBezTo>
                    <a:pt x="10192" y="4299"/>
                    <a:pt x="10181" y="4311"/>
                    <a:pt x="10181" y="4311"/>
                  </a:cubicBezTo>
                  <a:cubicBezTo>
                    <a:pt x="10169" y="4317"/>
                    <a:pt x="10160" y="4317"/>
                    <a:pt x="10152" y="4317"/>
                  </a:cubicBezTo>
                  <a:cubicBezTo>
                    <a:pt x="10145" y="4317"/>
                    <a:pt x="10139" y="4317"/>
                    <a:pt x="10133" y="4323"/>
                  </a:cubicBezTo>
                  <a:cubicBezTo>
                    <a:pt x="10133" y="4288"/>
                    <a:pt x="10144" y="4310"/>
                    <a:pt x="10145" y="4266"/>
                  </a:cubicBezTo>
                  <a:lnTo>
                    <a:pt x="10145" y="4266"/>
                  </a:lnTo>
                  <a:cubicBezTo>
                    <a:pt x="10145" y="4266"/>
                    <a:pt x="10145" y="4266"/>
                    <a:pt x="10145" y="4266"/>
                  </a:cubicBezTo>
                  <a:cubicBezTo>
                    <a:pt x="10144" y="4266"/>
                    <a:pt x="10143" y="4247"/>
                    <a:pt x="10133" y="4227"/>
                  </a:cubicBezTo>
                  <a:close/>
                  <a:moveTo>
                    <a:pt x="11050" y="4227"/>
                  </a:moveTo>
                  <a:lnTo>
                    <a:pt x="11050" y="4227"/>
                  </a:lnTo>
                  <a:cubicBezTo>
                    <a:pt x="11038" y="4239"/>
                    <a:pt x="11073" y="4263"/>
                    <a:pt x="11062" y="4275"/>
                  </a:cubicBezTo>
                  <a:cubicBezTo>
                    <a:pt x="11055" y="4261"/>
                    <a:pt x="11044" y="4255"/>
                    <a:pt x="11036" y="4255"/>
                  </a:cubicBezTo>
                  <a:cubicBezTo>
                    <a:pt x="11030" y="4255"/>
                    <a:pt x="11026" y="4258"/>
                    <a:pt x="11026" y="4263"/>
                  </a:cubicBezTo>
                  <a:cubicBezTo>
                    <a:pt x="11034" y="4263"/>
                    <a:pt x="11036" y="4258"/>
                    <a:pt x="11041" y="4258"/>
                  </a:cubicBezTo>
                  <a:cubicBezTo>
                    <a:pt x="11043" y="4258"/>
                    <a:pt x="11046" y="4259"/>
                    <a:pt x="11050" y="4263"/>
                  </a:cubicBezTo>
                  <a:cubicBezTo>
                    <a:pt x="11038" y="4275"/>
                    <a:pt x="11073" y="4311"/>
                    <a:pt x="11073" y="4334"/>
                  </a:cubicBezTo>
                  <a:cubicBezTo>
                    <a:pt x="11081" y="4331"/>
                    <a:pt x="11089" y="4329"/>
                    <a:pt x="11097" y="4329"/>
                  </a:cubicBezTo>
                  <a:cubicBezTo>
                    <a:pt x="11113" y="4329"/>
                    <a:pt x="11129" y="4334"/>
                    <a:pt x="11145" y="4334"/>
                  </a:cubicBezTo>
                  <a:cubicBezTo>
                    <a:pt x="11121" y="4334"/>
                    <a:pt x="11109" y="4311"/>
                    <a:pt x="11085" y="4299"/>
                  </a:cubicBezTo>
                  <a:cubicBezTo>
                    <a:pt x="11062" y="4275"/>
                    <a:pt x="11157" y="4287"/>
                    <a:pt x="11050" y="4227"/>
                  </a:cubicBezTo>
                  <a:close/>
                  <a:moveTo>
                    <a:pt x="10232" y="4335"/>
                  </a:moveTo>
                  <a:cubicBezTo>
                    <a:pt x="10242" y="4336"/>
                    <a:pt x="10252" y="4339"/>
                    <a:pt x="10252" y="4346"/>
                  </a:cubicBezTo>
                  <a:cubicBezTo>
                    <a:pt x="10231" y="4346"/>
                    <a:pt x="10238" y="4337"/>
                    <a:pt x="10232" y="4335"/>
                  </a:cubicBezTo>
                  <a:close/>
                  <a:moveTo>
                    <a:pt x="10740" y="4323"/>
                  </a:moveTo>
                  <a:lnTo>
                    <a:pt x="10669" y="4334"/>
                  </a:lnTo>
                  <a:cubicBezTo>
                    <a:pt x="10669" y="4346"/>
                    <a:pt x="10716" y="4346"/>
                    <a:pt x="10716" y="4346"/>
                  </a:cubicBezTo>
                  <a:cubicBezTo>
                    <a:pt x="10728" y="4334"/>
                    <a:pt x="10764" y="4323"/>
                    <a:pt x="10740" y="4323"/>
                  </a:cubicBezTo>
                  <a:close/>
                  <a:moveTo>
                    <a:pt x="10216" y="4334"/>
                  </a:moveTo>
                  <a:cubicBezTo>
                    <a:pt x="10220" y="4334"/>
                    <a:pt x="10224" y="4334"/>
                    <a:pt x="10228" y="4335"/>
                  </a:cubicBezTo>
                  <a:lnTo>
                    <a:pt x="10228" y="4335"/>
                  </a:lnTo>
                  <a:cubicBezTo>
                    <a:pt x="10228" y="4347"/>
                    <a:pt x="10216" y="4358"/>
                    <a:pt x="10216" y="4358"/>
                  </a:cubicBezTo>
                  <a:cubicBezTo>
                    <a:pt x="10216" y="4346"/>
                    <a:pt x="10216" y="4346"/>
                    <a:pt x="10216" y="4334"/>
                  </a:cubicBezTo>
                  <a:close/>
                  <a:moveTo>
                    <a:pt x="10669" y="4358"/>
                  </a:moveTo>
                  <a:cubicBezTo>
                    <a:pt x="10654" y="4366"/>
                    <a:pt x="10627" y="4368"/>
                    <a:pt x="10610" y="4369"/>
                  </a:cubicBezTo>
                  <a:lnTo>
                    <a:pt x="10610" y="4369"/>
                  </a:lnTo>
                  <a:cubicBezTo>
                    <a:pt x="10618" y="4361"/>
                    <a:pt x="10622" y="4359"/>
                    <a:pt x="10626" y="4359"/>
                  </a:cubicBezTo>
                  <a:cubicBezTo>
                    <a:pt x="10630" y="4359"/>
                    <a:pt x="10634" y="4362"/>
                    <a:pt x="10644" y="4362"/>
                  </a:cubicBezTo>
                  <a:cubicBezTo>
                    <a:pt x="10650" y="4362"/>
                    <a:pt x="10658" y="4361"/>
                    <a:pt x="10669" y="4358"/>
                  </a:cubicBezTo>
                  <a:close/>
                  <a:moveTo>
                    <a:pt x="10204" y="4334"/>
                  </a:moveTo>
                  <a:cubicBezTo>
                    <a:pt x="10204" y="4346"/>
                    <a:pt x="10204" y="4358"/>
                    <a:pt x="10216" y="4370"/>
                  </a:cubicBezTo>
                  <a:cubicBezTo>
                    <a:pt x="10216" y="4370"/>
                    <a:pt x="10204" y="4370"/>
                    <a:pt x="10204" y="4382"/>
                  </a:cubicBezTo>
                  <a:cubicBezTo>
                    <a:pt x="10204" y="4370"/>
                    <a:pt x="10192" y="4346"/>
                    <a:pt x="10204" y="4334"/>
                  </a:cubicBezTo>
                  <a:close/>
                  <a:moveTo>
                    <a:pt x="10670" y="4377"/>
                  </a:moveTo>
                  <a:cubicBezTo>
                    <a:pt x="10666" y="4377"/>
                    <a:pt x="10645" y="4382"/>
                    <a:pt x="10645" y="4382"/>
                  </a:cubicBezTo>
                  <a:lnTo>
                    <a:pt x="10657" y="4382"/>
                  </a:lnTo>
                  <a:cubicBezTo>
                    <a:pt x="10669" y="4378"/>
                    <a:pt x="10671" y="4377"/>
                    <a:pt x="10670" y="4377"/>
                  </a:cubicBezTo>
                  <a:close/>
                  <a:moveTo>
                    <a:pt x="10157" y="4323"/>
                  </a:moveTo>
                  <a:lnTo>
                    <a:pt x="10145" y="4334"/>
                  </a:lnTo>
                  <a:cubicBezTo>
                    <a:pt x="10169" y="4346"/>
                    <a:pt x="10145" y="4346"/>
                    <a:pt x="10169" y="4394"/>
                  </a:cubicBezTo>
                  <a:cubicBezTo>
                    <a:pt x="10149" y="4375"/>
                    <a:pt x="10146" y="4331"/>
                    <a:pt x="10138" y="4323"/>
                  </a:cubicBezTo>
                  <a:close/>
                  <a:moveTo>
                    <a:pt x="10181" y="4323"/>
                  </a:moveTo>
                  <a:cubicBezTo>
                    <a:pt x="10181" y="4323"/>
                    <a:pt x="10181" y="4323"/>
                    <a:pt x="10181" y="4334"/>
                  </a:cubicBezTo>
                  <a:cubicBezTo>
                    <a:pt x="10181" y="4346"/>
                    <a:pt x="10181" y="4358"/>
                    <a:pt x="10192" y="4382"/>
                  </a:cubicBezTo>
                  <a:cubicBezTo>
                    <a:pt x="10192" y="4394"/>
                    <a:pt x="10181" y="4394"/>
                    <a:pt x="10181" y="4394"/>
                  </a:cubicBezTo>
                  <a:cubicBezTo>
                    <a:pt x="10181" y="4394"/>
                    <a:pt x="10181" y="4394"/>
                    <a:pt x="10181" y="4382"/>
                  </a:cubicBezTo>
                  <a:cubicBezTo>
                    <a:pt x="10157" y="4358"/>
                    <a:pt x="10169" y="4346"/>
                    <a:pt x="10157" y="4323"/>
                  </a:cubicBezTo>
                  <a:close/>
                  <a:moveTo>
                    <a:pt x="9073" y="4383"/>
                  </a:moveTo>
                  <a:cubicBezTo>
                    <a:pt x="9080" y="4396"/>
                    <a:pt x="9084" y="4406"/>
                    <a:pt x="9073" y="4406"/>
                  </a:cubicBezTo>
                  <a:cubicBezTo>
                    <a:pt x="9073" y="4394"/>
                    <a:pt x="9073" y="4394"/>
                    <a:pt x="9073" y="4383"/>
                  </a:cubicBezTo>
                  <a:close/>
                  <a:moveTo>
                    <a:pt x="10049" y="4518"/>
                  </a:moveTo>
                  <a:cubicBezTo>
                    <a:pt x="10049" y="4520"/>
                    <a:pt x="10049" y="4522"/>
                    <a:pt x="10050" y="4525"/>
                  </a:cubicBezTo>
                  <a:cubicBezTo>
                    <a:pt x="10050" y="4523"/>
                    <a:pt x="10049" y="4521"/>
                    <a:pt x="10049" y="4518"/>
                  </a:cubicBezTo>
                  <a:close/>
                  <a:moveTo>
                    <a:pt x="10994" y="4499"/>
                  </a:moveTo>
                  <a:cubicBezTo>
                    <a:pt x="10978" y="4499"/>
                    <a:pt x="10980" y="4528"/>
                    <a:pt x="10990" y="4549"/>
                  </a:cubicBezTo>
                  <a:lnTo>
                    <a:pt x="11002" y="4549"/>
                  </a:lnTo>
                  <a:cubicBezTo>
                    <a:pt x="11014" y="4537"/>
                    <a:pt x="11014" y="4525"/>
                    <a:pt x="11038" y="4525"/>
                  </a:cubicBezTo>
                  <a:cubicBezTo>
                    <a:pt x="11026" y="4513"/>
                    <a:pt x="11014" y="4513"/>
                    <a:pt x="11002" y="4501"/>
                  </a:cubicBezTo>
                  <a:cubicBezTo>
                    <a:pt x="10999" y="4500"/>
                    <a:pt x="10996" y="4499"/>
                    <a:pt x="10994" y="4499"/>
                  </a:cubicBezTo>
                  <a:close/>
                  <a:moveTo>
                    <a:pt x="8489" y="4584"/>
                  </a:moveTo>
                  <a:cubicBezTo>
                    <a:pt x="8496" y="4588"/>
                    <a:pt x="8502" y="4591"/>
                    <a:pt x="8509" y="4593"/>
                  </a:cubicBezTo>
                  <a:lnTo>
                    <a:pt x="8509" y="4593"/>
                  </a:lnTo>
                  <a:cubicBezTo>
                    <a:pt x="8502" y="4590"/>
                    <a:pt x="8496" y="4587"/>
                    <a:pt x="8489" y="4584"/>
                  </a:cubicBezTo>
                  <a:close/>
                  <a:moveTo>
                    <a:pt x="11312" y="4573"/>
                  </a:moveTo>
                  <a:cubicBezTo>
                    <a:pt x="11321" y="4582"/>
                    <a:pt x="11316" y="4591"/>
                    <a:pt x="11313" y="4594"/>
                  </a:cubicBezTo>
                  <a:lnTo>
                    <a:pt x="11313" y="4594"/>
                  </a:lnTo>
                  <a:cubicBezTo>
                    <a:pt x="11310" y="4586"/>
                    <a:pt x="11309" y="4578"/>
                    <a:pt x="11312" y="4573"/>
                  </a:cubicBezTo>
                  <a:close/>
                  <a:moveTo>
                    <a:pt x="4066" y="4593"/>
                  </a:moveTo>
                  <a:lnTo>
                    <a:pt x="4061" y="4596"/>
                  </a:lnTo>
                  <a:cubicBezTo>
                    <a:pt x="4065" y="4596"/>
                    <a:pt x="4066" y="4595"/>
                    <a:pt x="4066" y="4593"/>
                  </a:cubicBezTo>
                  <a:close/>
                  <a:moveTo>
                    <a:pt x="8597" y="4620"/>
                  </a:moveTo>
                  <a:cubicBezTo>
                    <a:pt x="8597" y="4632"/>
                    <a:pt x="8609" y="4632"/>
                    <a:pt x="8609" y="4632"/>
                  </a:cubicBezTo>
                  <a:cubicBezTo>
                    <a:pt x="8609" y="4632"/>
                    <a:pt x="8609" y="4632"/>
                    <a:pt x="8597" y="4620"/>
                  </a:cubicBezTo>
                  <a:close/>
                  <a:moveTo>
                    <a:pt x="8592" y="4631"/>
                  </a:moveTo>
                  <a:lnTo>
                    <a:pt x="8609" y="4656"/>
                  </a:lnTo>
                  <a:cubicBezTo>
                    <a:pt x="8609" y="4637"/>
                    <a:pt x="8601" y="4641"/>
                    <a:pt x="8592" y="4631"/>
                  </a:cubicBezTo>
                  <a:close/>
                  <a:moveTo>
                    <a:pt x="11338" y="4656"/>
                  </a:moveTo>
                  <a:lnTo>
                    <a:pt x="11338" y="4656"/>
                  </a:lnTo>
                  <a:cubicBezTo>
                    <a:pt x="11337" y="4656"/>
                    <a:pt x="11336" y="4656"/>
                    <a:pt x="11335" y="4656"/>
                  </a:cubicBezTo>
                  <a:cubicBezTo>
                    <a:pt x="11339" y="4658"/>
                    <a:pt x="11340" y="4658"/>
                    <a:pt x="11341" y="4658"/>
                  </a:cubicBezTo>
                  <a:cubicBezTo>
                    <a:pt x="11341" y="4658"/>
                    <a:pt x="11340" y="4657"/>
                    <a:pt x="11338" y="4656"/>
                  </a:cubicBezTo>
                  <a:close/>
                  <a:moveTo>
                    <a:pt x="8609" y="4620"/>
                  </a:moveTo>
                  <a:cubicBezTo>
                    <a:pt x="8621" y="4656"/>
                    <a:pt x="8633" y="4692"/>
                    <a:pt x="8621" y="4692"/>
                  </a:cubicBezTo>
                  <a:lnTo>
                    <a:pt x="8609" y="4692"/>
                  </a:lnTo>
                  <a:cubicBezTo>
                    <a:pt x="8573" y="4632"/>
                    <a:pt x="8609" y="4668"/>
                    <a:pt x="8585" y="4620"/>
                  </a:cubicBezTo>
                  <a:lnTo>
                    <a:pt x="8585" y="4620"/>
                  </a:lnTo>
                  <a:cubicBezTo>
                    <a:pt x="8587" y="4625"/>
                    <a:pt x="8590" y="4628"/>
                    <a:pt x="8592" y="4631"/>
                  </a:cubicBezTo>
                  <a:lnTo>
                    <a:pt x="8592" y="4631"/>
                  </a:lnTo>
                  <a:lnTo>
                    <a:pt x="8585" y="4620"/>
                  </a:lnTo>
                  <a:lnTo>
                    <a:pt x="8585" y="4620"/>
                  </a:lnTo>
                  <a:cubicBezTo>
                    <a:pt x="8585" y="4620"/>
                    <a:pt x="8585" y="4620"/>
                    <a:pt x="8585" y="4620"/>
                  </a:cubicBezTo>
                  <a:lnTo>
                    <a:pt x="8585" y="4620"/>
                  </a:lnTo>
                  <a:cubicBezTo>
                    <a:pt x="8585" y="4629"/>
                    <a:pt x="8585" y="4637"/>
                    <a:pt x="8581" y="4637"/>
                  </a:cubicBezTo>
                  <a:cubicBezTo>
                    <a:pt x="8579" y="4637"/>
                    <a:pt x="8577" y="4636"/>
                    <a:pt x="8573" y="4632"/>
                  </a:cubicBezTo>
                  <a:cubicBezTo>
                    <a:pt x="8561" y="4620"/>
                    <a:pt x="8561" y="4620"/>
                    <a:pt x="8561" y="4620"/>
                  </a:cubicBezTo>
                  <a:close/>
                  <a:moveTo>
                    <a:pt x="10258" y="4710"/>
                  </a:moveTo>
                  <a:lnTo>
                    <a:pt x="10258" y="4710"/>
                  </a:lnTo>
                  <a:cubicBezTo>
                    <a:pt x="10259" y="4710"/>
                    <a:pt x="10256" y="4715"/>
                    <a:pt x="10264" y="4715"/>
                  </a:cubicBezTo>
                  <a:cubicBezTo>
                    <a:pt x="10240" y="4715"/>
                    <a:pt x="10204" y="4727"/>
                    <a:pt x="10204" y="4727"/>
                  </a:cubicBezTo>
                  <a:cubicBezTo>
                    <a:pt x="10192" y="4731"/>
                    <a:pt x="10186" y="4733"/>
                    <a:pt x="10182" y="4733"/>
                  </a:cubicBezTo>
                  <a:cubicBezTo>
                    <a:pt x="10175" y="4733"/>
                    <a:pt x="10181" y="4727"/>
                    <a:pt x="10181" y="4727"/>
                  </a:cubicBezTo>
                  <a:lnTo>
                    <a:pt x="10181" y="4727"/>
                  </a:lnTo>
                  <a:lnTo>
                    <a:pt x="10252" y="4715"/>
                  </a:lnTo>
                  <a:cubicBezTo>
                    <a:pt x="10256" y="4712"/>
                    <a:pt x="10257" y="4710"/>
                    <a:pt x="10258" y="4710"/>
                  </a:cubicBezTo>
                  <a:close/>
                  <a:moveTo>
                    <a:pt x="10788" y="4692"/>
                  </a:moveTo>
                  <a:lnTo>
                    <a:pt x="10788" y="4692"/>
                  </a:lnTo>
                  <a:cubicBezTo>
                    <a:pt x="10800" y="4715"/>
                    <a:pt x="10812" y="4715"/>
                    <a:pt x="10847" y="4739"/>
                  </a:cubicBezTo>
                  <a:lnTo>
                    <a:pt x="10835" y="4715"/>
                  </a:lnTo>
                  <a:lnTo>
                    <a:pt x="10788" y="4692"/>
                  </a:lnTo>
                  <a:close/>
                  <a:moveTo>
                    <a:pt x="8097" y="4442"/>
                  </a:moveTo>
                  <a:cubicBezTo>
                    <a:pt x="8109" y="4477"/>
                    <a:pt x="8156" y="4501"/>
                    <a:pt x="8204" y="4537"/>
                  </a:cubicBezTo>
                  <a:cubicBezTo>
                    <a:pt x="8276" y="4561"/>
                    <a:pt x="8335" y="4573"/>
                    <a:pt x="8406" y="4596"/>
                  </a:cubicBezTo>
                  <a:cubicBezTo>
                    <a:pt x="8466" y="4620"/>
                    <a:pt x="8537" y="4656"/>
                    <a:pt x="8585" y="4715"/>
                  </a:cubicBezTo>
                  <a:lnTo>
                    <a:pt x="8573" y="4715"/>
                  </a:lnTo>
                  <a:cubicBezTo>
                    <a:pt x="8585" y="4715"/>
                    <a:pt x="8597" y="4727"/>
                    <a:pt x="8621" y="4751"/>
                  </a:cubicBezTo>
                  <a:cubicBezTo>
                    <a:pt x="8609" y="4751"/>
                    <a:pt x="8609" y="4763"/>
                    <a:pt x="8609" y="4763"/>
                  </a:cubicBezTo>
                  <a:cubicBezTo>
                    <a:pt x="8597" y="4751"/>
                    <a:pt x="8585" y="4739"/>
                    <a:pt x="8561" y="4727"/>
                  </a:cubicBezTo>
                  <a:cubicBezTo>
                    <a:pt x="8549" y="4715"/>
                    <a:pt x="8537" y="4692"/>
                    <a:pt x="8526" y="4680"/>
                  </a:cubicBezTo>
                  <a:cubicBezTo>
                    <a:pt x="8526" y="4680"/>
                    <a:pt x="8526" y="4692"/>
                    <a:pt x="8526" y="4704"/>
                  </a:cubicBezTo>
                  <a:cubicBezTo>
                    <a:pt x="8514" y="4692"/>
                    <a:pt x="8490" y="4680"/>
                    <a:pt x="8478" y="4680"/>
                  </a:cubicBezTo>
                  <a:lnTo>
                    <a:pt x="8478" y="4715"/>
                  </a:lnTo>
                  <a:cubicBezTo>
                    <a:pt x="8406" y="4680"/>
                    <a:pt x="8311" y="4632"/>
                    <a:pt x="8252" y="4585"/>
                  </a:cubicBezTo>
                  <a:cubicBezTo>
                    <a:pt x="8210" y="4559"/>
                    <a:pt x="8187" y="4553"/>
                    <a:pt x="8166" y="4553"/>
                  </a:cubicBezTo>
                  <a:cubicBezTo>
                    <a:pt x="8150" y="4553"/>
                    <a:pt x="8135" y="4556"/>
                    <a:pt x="8115" y="4556"/>
                  </a:cubicBezTo>
                  <a:cubicBezTo>
                    <a:pt x="8101" y="4556"/>
                    <a:pt x="8084" y="4554"/>
                    <a:pt x="8061" y="4549"/>
                  </a:cubicBezTo>
                  <a:cubicBezTo>
                    <a:pt x="8037" y="4501"/>
                    <a:pt x="8061" y="4465"/>
                    <a:pt x="8097" y="4442"/>
                  </a:cubicBezTo>
                  <a:close/>
                  <a:moveTo>
                    <a:pt x="10133" y="4775"/>
                  </a:moveTo>
                  <a:lnTo>
                    <a:pt x="10121" y="4787"/>
                  </a:lnTo>
                  <a:cubicBezTo>
                    <a:pt x="10131" y="4782"/>
                    <a:pt x="10142" y="4779"/>
                    <a:pt x="10152" y="4777"/>
                  </a:cubicBezTo>
                  <a:lnTo>
                    <a:pt x="10152" y="4777"/>
                  </a:lnTo>
                  <a:cubicBezTo>
                    <a:pt x="10154" y="4779"/>
                    <a:pt x="10149" y="4780"/>
                    <a:pt x="10149" y="4780"/>
                  </a:cubicBezTo>
                  <a:cubicBezTo>
                    <a:pt x="10149" y="4780"/>
                    <a:pt x="10152" y="4779"/>
                    <a:pt x="10166" y="4776"/>
                  </a:cubicBezTo>
                  <a:lnTo>
                    <a:pt x="10166" y="4776"/>
                  </a:lnTo>
                  <a:cubicBezTo>
                    <a:pt x="10162" y="4776"/>
                    <a:pt x="10157" y="4776"/>
                    <a:pt x="10152" y="4777"/>
                  </a:cubicBezTo>
                  <a:lnTo>
                    <a:pt x="10152" y="4777"/>
                  </a:lnTo>
                  <a:cubicBezTo>
                    <a:pt x="10151" y="4776"/>
                    <a:pt x="10146" y="4775"/>
                    <a:pt x="10133" y="4775"/>
                  </a:cubicBezTo>
                  <a:close/>
                  <a:moveTo>
                    <a:pt x="9273" y="4828"/>
                  </a:moveTo>
                  <a:lnTo>
                    <a:pt x="9273" y="4828"/>
                  </a:lnTo>
                  <a:cubicBezTo>
                    <a:pt x="9272" y="4832"/>
                    <a:pt x="9273" y="4838"/>
                    <a:pt x="9276" y="4846"/>
                  </a:cubicBezTo>
                  <a:cubicBezTo>
                    <a:pt x="9276" y="4841"/>
                    <a:pt x="9274" y="4835"/>
                    <a:pt x="9273" y="4828"/>
                  </a:cubicBezTo>
                  <a:close/>
                  <a:moveTo>
                    <a:pt x="10407" y="4858"/>
                  </a:moveTo>
                  <a:cubicBezTo>
                    <a:pt x="10400" y="4858"/>
                    <a:pt x="10401" y="4858"/>
                    <a:pt x="10403" y="4860"/>
                  </a:cubicBezTo>
                  <a:lnTo>
                    <a:pt x="10403" y="4860"/>
                  </a:lnTo>
                  <a:cubicBezTo>
                    <a:pt x="10410" y="4859"/>
                    <a:pt x="10417" y="4859"/>
                    <a:pt x="10424" y="4858"/>
                  </a:cubicBezTo>
                  <a:lnTo>
                    <a:pt x="10424" y="4858"/>
                  </a:lnTo>
                  <a:cubicBezTo>
                    <a:pt x="10424" y="4858"/>
                    <a:pt x="10424" y="4858"/>
                    <a:pt x="10425" y="4858"/>
                  </a:cubicBezTo>
                  <a:close/>
                  <a:moveTo>
                    <a:pt x="9347" y="4846"/>
                  </a:moveTo>
                  <a:lnTo>
                    <a:pt x="9359" y="4870"/>
                  </a:lnTo>
                  <a:cubicBezTo>
                    <a:pt x="9361" y="4872"/>
                    <a:pt x="9362" y="4873"/>
                    <a:pt x="9362" y="4873"/>
                  </a:cubicBezTo>
                  <a:cubicBezTo>
                    <a:pt x="9365" y="4873"/>
                    <a:pt x="9347" y="4847"/>
                    <a:pt x="9347" y="4846"/>
                  </a:cubicBezTo>
                  <a:close/>
                  <a:moveTo>
                    <a:pt x="10395" y="4882"/>
                  </a:moveTo>
                  <a:cubicBezTo>
                    <a:pt x="10379" y="4890"/>
                    <a:pt x="10394" y="4893"/>
                    <a:pt x="10406" y="4894"/>
                  </a:cubicBezTo>
                  <a:lnTo>
                    <a:pt x="10406" y="4894"/>
                  </a:lnTo>
                  <a:lnTo>
                    <a:pt x="10395" y="4882"/>
                  </a:lnTo>
                  <a:close/>
                  <a:moveTo>
                    <a:pt x="10241" y="4892"/>
                  </a:moveTo>
                  <a:lnTo>
                    <a:pt x="10241" y="4892"/>
                  </a:lnTo>
                  <a:cubicBezTo>
                    <a:pt x="10237" y="4893"/>
                    <a:pt x="10233" y="4893"/>
                    <a:pt x="10228" y="4894"/>
                  </a:cubicBezTo>
                  <a:lnTo>
                    <a:pt x="10240" y="4894"/>
                  </a:lnTo>
                  <a:cubicBezTo>
                    <a:pt x="10241" y="4893"/>
                    <a:pt x="10241" y="4893"/>
                    <a:pt x="10241" y="4892"/>
                  </a:cubicBezTo>
                  <a:close/>
                  <a:moveTo>
                    <a:pt x="10240" y="4846"/>
                  </a:moveTo>
                  <a:cubicBezTo>
                    <a:pt x="10198" y="4852"/>
                    <a:pt x="10201" y="4852"/>
                    <a:pt x="10212" y="4852"/>
                  </a:cubicBezTo>
                  <a:cubicBezTo>
                    <a:pt x="10222" y="4852"/>
                    <a:pt x="10240" y="4852"/>
                    <a:pt x="10228" y="4858"/>
                  </a:cubicBezTo>
                  <a:lnTo>
                    <a:pt x="10145" y="4858"/>
                  </a:lnTo>
                  <a:cubicBezTo>
                    <a:pt x="10151" y="4864"/>
                    <a:pt x="10172" y="4864"/>
                    <a:pt x="10186" y="4864"/>
                  </a:cubicBezTo>
                  <a:cubicBezTo>
                    <a:pt x="10201" y="4864"/>
                    <a:pt x="10210" y="4864"/>
                    <a:pt x="10192" y="4870"/>
                  </a:cubicBezTo>
                  <a:cubicBezTo>
                    <a:pt x="10216" y="4870"/>
                    <a:pt x="10157" y="4882"/>
                    <a:pt x="10145" y="4894"/>
                  </a:cubicBezTo>
                  <a:cubicBezTo>
                    <a:pt x="10163" y="4888"/>
                    <a:pt x="10189" y="4885"/>
                    <a:pt x="10210" y="4885"/>
                  </a:cubicBezTo>
                  <a:cubicBezTo>
                    <a:pt x="10228" y="4885"/>
                    <a:pt x="10242" y="4887"/>
                    <a:pt x="10241" y="4892"/>
                  </a:cubicBezTo>
                  <a:lnTo>
                    <a:pt x="10241" y="4892"/>
                  </a:lnTo>
                  <a:cubicBezTo>
                    <a:pt x="10247" y="4891"/>
                    <a:pt x="10252" y="4891"/>
                    <a:pt x="10256" y="4891"/>
                  </a:cubicBezTo>
                  <a:cubicBezTo>
                    <a:pt x="10261" y="4891"/>
                    <a:pt x="10264" y="4892"/>
                    <a:pt x="10264" y="4894"/>
                  </a:cubicBezTo>
                  <a:cubicBezTo>
                    <a:pt x="10264" y="4894"/>
                    <a:pt x="10311" y="4894"/>
                    <a:pt x="10311" y="4882"/>
                  </a:cubicBezTo>
                  <a:cubicBezTo>
                    <a:pt x="10335" y="4882"/>
                    <a:pt x="10347" y="4894"/>
                    <a:pt x="10323" y="4894"/>
                  </a:cubicBezTo>
                  <a:lnTo>
                    <a:pt x="10359" y="4894"/>
                  </a:lnTo>
                  <a:cubicBezTo>
                    <a:pt x="10377" y="4888"/>
                    <a:pt x="10368" y="4888"/>
                    <a:pt x="10361" y="4888"/>
                  </a:cubicBezTo>
                  <a:cubicBezTo>
                    <a:pt x="10353" y="4888"/>
                    <a:pt x="10347" y="4888"/>
                    <a:pt x="10371" y="4882"/>
                  </a:cubicBezTo>
                  <a:lnTo>
                    <a:pt x="10323" y="4882"/>
                  </a:lnTo>
                  <a:cubicBezTo>
                    <a:pt x="10335" y="4870"/>
                    <a:pt x="10383" y="4870"/>
                    <a:pt x="10407" y="4870"/>
                  </a:cubicBezTo>
                  <a:cubicBezTo>
                    <a:pt x="10407" y="4865"/>
                    <a:pt x="10404" y="4862"/>
                    <a:pt x="10403" y="4860"/>
                  </a:cubicBezTo>
                  <a:lnTo>
                    <a:pt x="10403" y="4860"/>
                  </a:lnTo>
                  <a:cubicBezTo>
                    <a:pt x="10378" y="4864"/>
                    <a:pt x="10353" y="4870"/>
                    <a:pt x="10328" y="4870"/>
                  </a:cubicBezTo>
                  <a:lnTo>
                    <a:pt x="10328" y="4870"/>
                  </a:lnTo>
                  <a:cubicBezTo>
                    <a:pt x="10332" y="4870"/>
                    <a:pt x="10325" y="4868"/>
                    <a:pt x="10335" y="4858"/>
                  </a:cubicBezTo>
                  <a:cubicBezTo>
                    <a:pt x="10300" y="4858"/>
                    <a:pt x="10228" y="4858"/>
                    <a:pt x="10240" y="4846"/>
                  </a:cubicBezTo>
                  <a:close/>
                  <a:moveTo>
                    <a:pt x="10192" y="4894"/>
                  </a:moveTo>
                  <a:cubicBezTo>
                    <a:pt x="10192" y="4897"/>
                    <a:pt x="10196" y="4898"/>
                    <a:pt x="10201" y="4898"/>
                  </a:cubicBezTo>
                  <a:cubicBezTo>
                    <a:pt x="10208" y="4898"/>
                    <a:pt x="10218" y="4896"/>
                    <a:pt x="10228" y="4894"/>
                  </a:cubicBezTo>
                  <a:close/>
                  <a:moveTo>
                    <a:pt x="10466" y="4894"/>
                  </a:moveTo>
                  <a:cubicBezTo>
                    <a:pt x="10487" y="4905"/>
                    <a:pt x="10443" y="4915"/>
                    <a:pt x="10408" y="4917"/>
                  </a:cubicBezTo>
                  <a:lnTo>
                    <a:pt x="10408" y="4917"/>
                  </a:lnTo>
                  <a:lnTo>
                    <a:pt x="10442" y="4906"/>
                  </a:lnTo>
                  <a:lnTo>
                    <a:pt x="10419" y="4906"/>
                  </a:lnTo>
                  <a:cubicBezTo>
                    <a:pt x="10419" y="4906"/>
                    <a:pt x="10442" y="4894"/>
                    <a:pt x="10466" y="4894"/>
                  </a:cubicBezTo>
                  <a:close/>
                  <a:moveTo>
                    <a:pt x="9038" y="4918"/>
                  </a:moveTo>
                  <a:cubicBezTo>
                    <a:pt x="9038" y="4924"/>
                    <a:pt x="9035" y="4924"/>
                    <a:pt x="9035" y="4924"/>
                  </a:cubicBezTo>
                  <a:cubicBezTo>
                    <a:pt x="9035" y="4924"/>
                    <a:pt x="9035" y="4924"/>
                    <a:pt x="9038" y="4925"/>
                  </a:cubicBezTo>
                  <a:lnTo>
                    <a:pt x="9038" y="4918"/>
                  </a:lnTo>
                  <a:close/>
                  <a:moveTo>
                    <a:pt x="9038" y="4925"/>
                  </a:moveTo>
                  <a:lnTo>
                    <a:pt x="9038" y="4942"/>
                  </a:lnTo>
                  <a:cubicBezTo>
                    <a:pt x="9038" y="4930"/>
                    <a:pt x="9038" y="4930"/>
                    <a:pt x="9049" y="4930"/>
                  </a:cubicBezTo>
                  <a:cubicBezTo>
                    <a:pt x="9043" y="4927"/>
                    <a:pt x="9040" y="4925"/>
                    <a:pt x="9038" y="4925"/>
                  </a:cubicBezTo>
                  <a:close/>
                  <a:moveTo>
                    <a:pt x="10816" y="4948"/>
                  </a:moveTo>
                  <a:cubicBezTo>
                    <a:pt x="10809" y="4948"/>
                    <a:pt x="10788" y="4954"/>
                    <a:pt x="10788" y="4954"/>
                  </a:cubicBezTo>
                  <a:lnTo>
                    <a:pt x="10812" y="4954"/>
                  </a:lnTo>
                  <a:cubicBezTo>
                    <a:pt x="10819" y="4950"/>
                    <a:pt x="10819" y="4948"/>
                    <a:pt x="10816" y="4948"/>
                  </a:cubicBezTo>
                  <a:close/>
                  <a:moveTo>
                    <a:pt x="9124" y="4954"/>
                  </a:moveTo>
                  <a:cubicBezTo>
                    <a:pt x="9126" y="4957"/>
                    <a:pt x="9128" y="4961"/>
                    <a:pt x="9133" y="4966"/>
                  </a:cubicBezTo>
                  <a:cubicBezTo>
                    <a:pt x="9133" y="4955"/>
                    <a:pt x="9133" y="4954"/>
                    <a:pt x="9124" y="4954"/>
                  </a:cubicBezTo>
                  <a:close/>
                  <a:moveTo>
                    <a:pt x="11062" y="4942"/>
                  </a:moveTo>
                  <a:lnTo>
                    <a:pt x="11073" y="4966"/>
                  </a:lnTo>
                  <a:cubicBezTo>
                    <a:pt x="11073" y="4954"/>
                    <a:pt x="11073" y="4942"/>
                    <a:pt x="11062" y="4942"/>
                  </a:cubicBezTo>
                  <a:close/>
                  <a:moveTo>
                    <a:pt x="10216" y="4966"/>
                  </a:moveTo>
                  <a:cubicBezTo>
                    <a:pt x="10214" y="4966"/>
                    <a:pt x="10211" y="4966"/>
                    <a:pt x="10209" y="4966"/>
                  </a:cubicBezTo>
                  <a:lnTo>
                    <a:pt x="10209" y="4966"/>
                  </a:lnTo>
                  <a:cubicBezTo>
                    <a:pt x="10212" y="4966"/>
                    <a:pt x="10214" y="4966"/>
                    <a:pt x="10216" y="4966"/>
                  </a:cubicBezTo>
                  <a:lnTo>
                    <a:pt x="10216" y="4966"/>
                  </a:lnTo>
                  <a:cubicBezTo>
                    <a:pt x="10216" y="4966"/>
                    <a:pt x="10216" y="4966"/>
                    <a:pt x="10216" y="4966"/>
                  </a:cubicBezTo>
                  <a:close/>
                  <a:moveTo>
                    <a:pt x="10209" y="4966"/>
                  </a:moveTo>
                  <a:cubicBezTo>
                    <a:pt x="10189" y="4967"/>
                    <a:pt x="10173" y="4969"/>
                    <a:pt x="10157" y="4977"/>
                  </a:cubicBezTo>
                  <a:lnTo>
                    <a:pt x="10169" y="4977"/>
                  </a:lnTo>
                  <a:cubicBezTo>
                    <a:pt x="10190" y="4977"/>
                    <a:pt x="10192" y="4968"/>
                    <a:pt x="10209" y="4966"/>
                  </a:cubicBezTo>
                  <a:close/>
                  <a:moveTo>
                    <a:pt x="10800" y="4966"/>
                  </a:moveTo>
                  <a:cubicBezTo>
                    <a:pt x="10812" y="4977"/>
                    <a:pt x="10812" y="4977"/>
                    <a:pt x="10812" y="4977"/>
                  </a:cubicBezTo>
                  <a:cubicBezTo>
                    <a:pt x="10812" y="4977"/>
                    <a:pt x="10812" y="4966"/>
                    <a:pt x="10812" y="4966"/>
                  </a:cubicBezTo>
                  <a:close/>
                  <a:moveTo>
                    <a:pt x="10812" y="4977"/>
                  </a:moveTo>
                  <a:cubicBezTo>
                    <a:pt x="10812" y="4989"/>
                    <a:pt x="10812" y="4989"/>
                    <a:pt x="10812" y="4989"/>
                  </a:cubicBezTo>
                  <a:lnTo>
                    <a:pt x="10823" y="4989"/>
                  </a:lnTo>
                  <a:cubicBezTo>
                    <a:pt x="10823" y="4989"/>
                    <a:pt x="10823" y="4977"/>
                    <a:pt x="10812" y="4977"/>
                  </a:cubicBezTo>
                  <a:close/>
                  <a:moveTo>
                    <a:pt x="10822" y="4930"/>
                  </a:moveTo>
                  <a:cubicBezTo>
                    <a:pt x="10831" y="4931"/>
                    <a:pt x="10839" y="4933"/>
                    <a:pt x="10847" y="4942"/>
                  </a:cubicBezTo>
                  <a:cubicBezTo>
                    <a:pt x="10847" y="4954"/>
                    <a:pt x="10859" y="4966"/>
                    <a:pt x="10847" y="4977"/>
                  </a:cubicBezTo>
                  <a:lnTo>
                    <a:pt x="10859" y="4977"/>
                  </a:lnTo>
                  <a:cubicBezTo>
                    <a:pt x="10870" y="4988"/>
                    <a:pt x="10871" y="4991"/>
                    <a:pt x="10867" y="4991"/>
                  </a:cubicBezTo>
                  <a:cubicBezTo>
                    <a:pt x="10862" y="4991"/>
                    <a:pt x="10843" y="4982"/>
                    <a:pt x="10832" y="4982"/>
                  </a:cubicBezTo>
                  <a:cubicBezTo>
                    <a:pt x="10827" y="4982"/>
                    <a:pt x="10823" y="4984"/>
                    <a:pt x="10823" y="4989"/>
                  </a:cubicBezTo>
                  <a:cubicBezTo>
                    <a:pt x="10823" y="5001"/>
                    <a:pt x="10823" y="5001"/>
                    <a:pt x="10823" y="5001"/>
                  </a:cubicBezTo>
                  <a:lnTo>
                    <a:pt x="10812" y="5001"/>
                  </a:lnTo>
                  <a:lnTo>
                    <a:pt x="10776" y="4989"/>
                  </a:lnTo>
                  <a:lnTo>
                    <a:pt x="10776" y="4989"/>
                  </a:lnTo>
                  <a:cubicBezTo>
                    <a:pt x="10776" y="5001"/>
                    <a:pt x="10788" y="5001"/>
                    <a:pt x="10788" y="5001"/>
                  </a:cubicBezTo>
                  <a:lnTo>
                    <a:pt x="10764" y="5001"/>
                  </a:lnTo>
                  <a:cubicBezTo>
                    <a:pt x="10764" y="5001"/>
                    <a:pt x="10764" y="5001"/>
                    <a:pt x="10764" y="4989"/>
                  </a:cubicBezTo>
                  <a:cubicBezTo>
                    <a:pt x="10764" y="4989"/>
                    <a:pt x="10752" y="4989"/>
                    <a:pt x="10752" y="4977"/>
                  </a:cubicBezTo>
                  <a:lnTo>
                    <a:pt x="10776" y="4977"/>
                  </a:lnTo>
                  <a:lnTo>
                    <a:pt x="10776" y="4966"/>
                  </a:lnTo>
                  <a:cubicBezTo>
                    <a:pt x="10740" y="4966"/>
                    <a:pt x="10740" y="4966"/>
                    <a:pt x="10764" y="4954"/>
                  </a:cubicBezTo>
                  <a:lnTo>
                    <a:pt x="10788" y="4954"/>
                  </a:lnTo>
                  <a:cubicBezTo>
                    <a:pt x="10752" y="4954"/>
                    <a:pt x="10787" y="4942"/>
                    <a:pt x="10822" y="4930"/>
                  </a:cubicBezTo>
                  <a:close/>
                  <a:moveTo>
                    <a:pt x="10752" y="4989"/>
                  </a:moveTo>
                  <a:cubicBezTo>
                    <a:pt x="10752" y="4998"/>
                    <a:pt x="10752" y="5006"/>
                    <a:pt x="10744" y="5006"/>
                  </a:cubicBezTo>
                  <a:cubicBezTo>
                    <a:pt x="10740" y="5006"/>
                    <a:pt x="10735" y="5005"/>
                    <a:pt x="10728" y="5001"/>
                  </a:cubicBezTo>
                  <a:lnTo>
                    <a:pt x="10716" y="5001"/>
                  </a:lnTo>
                  <a:cubicBezTo>
                    <a:pt x="10728" y="5001"/>
                    <a:pt x="10740" y="5001"/>
                    <a:pt x="10752" y="4989"/>
                  </a:cubicBezTo>
                  <a:close/>
                  <a:moveTo>
                    <a:pt x="10217" y="5013"/>
                  </a:moveTo>
                  <a:cubicBezTo>
                    <a:pt x="10216" y="5013"/>
                    <a:pt x="10216" y="5013"/>
                    <a:pt x="10216" y="5013"/>
                  </a:cubicBezTo>
                  <a:cubicBezTo>
                    <a:pt x="10216" y="5013"/>
                    <a:pt x="10217" y="5013"/>
                    <a:pt x="10217" y="5013"/>
                  </a:cubicBezTo>
                  <a:close/>
                  <a:moveTo>
                    <a:pt x="10713" y="5004"/>
                  </a:moveTo>
                  <a:lnTo>
                    <a:pt x="10713" y="5004"/>
                  </a:lnTo>
                  <a:cubicBezTo>
                    <a:pt x="10715" y="5005"/>
                    <a:pt x="10716" y="5007"/>
                    <a:pt x="10717" y="5008"/>
                  </a:cubicBezTo>
                  <a:lnTo>
                    <a:pt x="10717" y="5008"/>
                  </a:lnTo>
                  <a:cubicBezTo>
                    <a:pt x="10715" y="5009"/>
                    <a:pt x="10710" y="5010"/>
                    <a:pt x="10704" y="5013"/>
                  </a:cubicBezTo>
                  <a:cubicBezTo>
                    <a:pt x="10683" y="5013"/>
                    <a:pt x="10701" y="5013"/>
                    <a:pt x="10713" y="5004"/>
                  </a:cubicBezTo>
                  <a:close/>
                  <a:moveTo>
                    <a:pt x="10719" y="5010"/>
                  </a:moveTo>
                  <a:cubicBezTo>
                    <a:pt x="10722" y="5012"/>
                    <a:pt x="10724" y="5013"/>
                    <a:pt x="10728" y="5013"/>
                  </a:cubicBezTo>
                  <a:cubicBezTo>
                    <a:pt x="10716" y="5013"/>
                    <a:pt x="10704" y="5025"/>
                    <a:pt x="10681" y="5025"/>
                  </a:cubicBezTo>
                  <a:cubicBezTo>
                    <a:pt x="10705" y="5019"/>
                    <a:pt x="10717" y="5013"/>
                    <a:pt x="10719" y="5010"/>
                  </a:cubicBezTo>
                  <a:close/>
                  <a:moveTo>
                    <a:pt x="10300" y="5049"/>
                  </a:moveTo>
                  <a:cubicBezTo>
                    <a:pt x="10323" y="5049"/>
                    <a:pt x="10300" y="5061"/>
                    <a:pt x="10300" y="5061"/>
                  </a:cubicBezTo>
                  <a:cubicBezTo>
                    <a:pt x="10288" y="5061"/>
                    <a:pt x="10276" y="5061"/>
                    <a:pt x="10287" y="5050"/>
                  </a:cubicBezTo>
                  <a:lnTo>
                    <a:pt x="10287" y="5050"/>
                  </a:lnTo>
                  <a:cubicBezTo>
                    <a:pt x="10291" y="5049"/>
                    <a:pt x="10295" y="5049"/>
                    <a:pt x="10300" y="5049"/>
                  </a:cubicBezTo>
                  <a:close/>
                  <a:moveTo>
                    <a:pt x="9049" y="5064"/>
                  </a:moveTo>
                  <a:lnTo>
                    <a:pt x="9049" y="5064"/>
                  </a:lnTo>
                  <a:cubicBezTo>
                    <a:pt x="9070" y="5085"/>
                    <a:pt x="9098" y="5115"/>
                    <a:pt x="9109" y="5120"/>
                  </a:cubicBezTo>
                  <a:cubicBezTo>
                    <a:pt x="9098" y="5098"/>
                    <a:pt x="9074" y="5081"/>
                    <a:pt x="9049" y="5064"/>
                  </a:cubicBezTo>
                  <a:close/>
                  <a:moveTo>
                    <a:pt x="10716" y="5120"/>
                  </a:moveTo>
                  <a:cubicBezTo>
                    <a:pt x="10732" y="5120"/>
                    <a:pt x="10740" y="5122"/>
                    <a:pt x="10745" y="5123"/>
                  </a:cubicBezTo>
                  <a:lnTo>
                    <a:pt x="10745" y="5123"/>
                  </a:lnTo>
                  <a:cubicBezTo>
                    <a:pt x="10718" y="5132"/>
                    <a:pt x="10726" y="5132"/>
                    <a:pt x="10704" y="5132"/>
                  </a:cubicBezTo>
                  <a:cubicBezTo>
                    <a:pt x="10708" y="5132"/>
                    <a:pt x="10711" y="5132"/>
                    <a:pt x="10713" y="5133"/>
                  </a:cubicBezTo>
                  <a:lnTo>
                    <a:pt x="10713" y="5133"/>
                  </a:lnTo>
                  <a:cubicBezTo>
                    <a:pt x="10703" y="5135"/>
                    <a:pt x="10697" y="5136"/>
                    <a:pt x="10693" y="5136"/>
                  </a:cubicBezTo>
                  <a:cubicBezTo>
                    <a:pt x="10678" y="5136"/>
                    <a:pt x="10716" y="5120"/>
                    <a:pt x="10716" y="5120"/>
                  </a:cubicBezTo>
                  <a:close/>
                  <a:moveTo>
                    <a:pt x="10329" y="5440"/>
                  </a:moveTo>
                  <a:lnTo>
                    <a:pt x="10329" y="5440"/>
                  </a:lnTo>
                  <a:cubicBezTo>
                    <a:pt x="10324" y="5440"/>
                    <a:pt x="10318" y="5441"/>
                    <a:pt x="10311" y="5442"/>
                  </a:cubicBezTo>
                  <a:cubicBezTo>
                    <a:pt x="10318" y="5442"/>
                    <a:pt x="10324" y="5441"/>
                    <a:pt x="10329" y="5440"/>
                  </a:cubicBezTo>
                  <a:close/>
                  <a:moveTo>
                    <a:pt x="10359" y="5454"/>
                  </a:moveTo>
                  <a:cubicBezTo>
                    <a:pt x="10359" y="5454"/>
                    <a:pt x="10335" y="5466"/>
                    <a:pt x="10323" y="5466"/>
                  </a:cubicBezTo>
                  <a:lnTo>
                    <a:pt x="10371" y="5466"/>
                  </a:lnTo>
                  <a:cubicBezTo>
                    <a:pt x="10371" y="5454"/>
                    <a:pt x="10395" y="5454"/>
                    <a:pt x="10359" y="5454"/>
                  </a:cubicBezTo>
                  <a:close/>
                  <a:moveTo>
                    <a:pt x="870" y="6168"/>
                  </a:moveTo>
                  <a:cubicBezTo>
                    <a:pt x="870" y="6171"/>
                    <a:pt x="870" y="6173"/>
                    <a:pt x="871" y="6175"/>
                  </a:cubicBezTo>
                  <a:lnTo>
                    <a:pt x="871" y="6175"/>
                  </a:lnTo>
                  <a:cubicBezTo>
                    <a:pt x="871" y="6173"/>
                    <a:pt x="870" y="6170"/>
                    <a:pt x="870" y="6168"/>
                  </a:cubicBezTo>
                  <a:close/>
                  <a:moveTo>
                    <a:pt x="96" y="7549"/>
                  </a:moveTo>
                  <a:cubicBezTo>
                    <a:pt x="93" y="7552"/>
                    <a:pt x="91" y="7555"/>
                    <a:pt x="89" y="7558"/>
                  </a:cubicBezTo>
                  <a:lnTo>
                    <a:pt x="89" y="7558"/>
                  </a:lnTo>
                  <a:cubicBezTo>
                    <a:pt x="91" y="7555"/>
                    <a:pt x="94" y="7552"/>
                    <a:pt x="96" y="7549"/>
                  </a:cubicBezTo>
                  <a:close/>
                  <a:moveTo>
                    <a:pt x="9502" y="8335"/>
                  </a:moveTo>
                  <a:lnTo>
                    <a:pt x="9502" y="8335"/>
                  </a:lnTo>
                  <a:cubicBezTo>
                    <a:pt x="9501" y="8340"/>
                    <a:pt x="9500" y="8345"/>
                    <a:pt x="9500" y="8350"/>
                  </a:cubicBezTo>
                  <a:lnTo>
                    <a:pt x="9500" y="8350"/>
                  </a:lnTo>
                  <a:cubicBezTo>
                    <a:pt x="9501" y="8346"/>
                    <a:pt x="9502" y="8340"/>
                    <a:pt x="9502" y="8335"/>
                  </a:cubicBezTo>
                  <a:close/>
                  <a:moveTo>
                    <a:pt x="8668" y="8573"/>
                  </a:moveTo>
                  <a:cubicBezTo>
                    <a:pt x="8667" y="8576"/>
                    <a:pt x="8667" y="8578"/>
                    <a:pt x="8667" y="8580"/>
                  </a:cubicBezTo>
                  <a:lnTo>
                    <a:pt x="8667" y="8580"/>
                  </a:lnTo>
                  <a:cubicBezTo>
                    <a:pt x="8667" y="8578"/>
                    <a:pt x="8668" y="8576"/>
                    <a:pt x="8668" y="8573"/>
                  </a:cubicBezTo>
                  <a:close/>
                  <a:moveTo>
                    <a:pt x="5287" y="9156"/>
                  </a:moveTo>
                  <a:lnTo>
                    <a:pt x="5287" y="9168"/>
                  </a:lnTo>
                  <a:cubicBezTo>
                    <a:pt x="5263" y="9168"/>
                    <a:pt x="5239" y="9156"/>
                    <a:pt x="5287" y="9156"/>
                  </a:cubicBezTo>
                  <a:close/>
                  <a:moveTo>
                    <a:pt x="5466" y="9264"/>
                  </a:moveTo>
                  <a:lnTo>
                    <a:pt x="5478" y="9270"/>
                  </a:lnTo>
                  <a:cubicBezTo>
                    <a:pt x="5475" y="9267"/>
                    <a:pt x="5472" y="9264"/>
                    <a:pt x="5466" y="9264"/>
                  </a:cubicBezTo>
                  <a:close/>
                  <a:moveTo>
                    <a:pt x="5478" y="9270"/>
                  </a:moveTo>
                  <a:cubicBezTo>
                    <a:pt x="5481" y="9273"/>
                    <a:pt x="5483" y="9276"/>
                    <a:pt x="5489" y="9276"/>
                  </a:cubicBezTo>
                  <a:lnTo>
                    <a:pt x="5478" y="9270"/>
                  </a:lnTo>
                  <a:close/>
                  <a:moveTo>
                    <a:pt x="5775" y="9478"/>
                  </a:moveTo>
                  <a:cubicBezTo>
                    <a:pt x="5777" y="9479"/>
                    <a:pt x="5780" y="9480"/>
                    <a:pt x="5782" y="9481"/>
                  </a:cubicBezTo>
                  <a:lnTo>
                    <a:pt x="5782" y="9481"/>
                  </a:lnTo>
                  <a:cubicBezTo>
                    <a:pt x="5784" y="9481"/>
                    <a:pt x="5781" y="9478"/>
                    <a:pt x="5775" y="9478"/>
                  </a:cubicBezTo>
                  <a:close/>
                  <a:moveTo>
                    <a:pt x="5918" y="9502"/>
                  </a:moveTo>
                  <a:lnTo>
                    <a:pt x="5918" y="9502"/>
                  </a:lnTo>
                  <a:cubicBezTo>
                    <a:pt x="6001" y="9549"/>
                    <a:pt x="6061" y="9549"/>
                    <a:pt x="6132" y="9585"/>
                  </a:cubicBezTo>
                  <a:cubicBezTo>
                    <a:pt x="6120" y="9573"/>
                    <a:pt x="6132" y="9561"/>
                    <a:pt x="6120" y="9549"/>
                  </a:cubicBezTo>
                  <a:lnTo>
                    <a:pt x="6120" y="9549"/>
                  </a:lnTo>
                  <a:cubicBezTo>
                    <a:pt x="6156" y="9561"/>
                    <a:pt x="6192" y="9573"/>
                    <a:pt x="6192" y="9609"/>
                  </a:cubicBezTo>
                  <a:cubicBezTo>
                    <a:pt x="6184" y="9615"/>
                    <a:pt x="6174" y="9618"/>
                    <a:pt x="6162" y="9618"/>
                  </a:cubicBezTo>
                  <a:cubicBezTo>
                    <a:pt x="6097" y="9618"/>
                    <a:pt x="5988" y="9532"/>
                    <a:pt x="5976" y="9532"/>
                  </a:cubicBezTo>
                  <a:lnTo>
                    <a:pt x="5976" y="9532"/>
                  </a:lnTo>
                  <a:cubicBezTo>
                    <a:pt x="5975" y="9532"/>
                    <a:pt x="5975" y="9534"/>
                    <a:pt x="5978" y="9537"/>
                  </a:cubicBezTo>
                  <a:cubicBezTo>
                    <a:pt x="5882" y="9537"/>
                    <a:pt x="5918" y="9514"/>
                    <a:pt x="5918" y="9502"/>
                  </a:cubicBezTo>
                  <a:close/>
                  <a:moveTo>
                    <a:pt x="6430" y="9990"/>
                  </a:moveTo>
                  <a:cubicBezTo>
                    <a:pt x="6430" y="9991"/>
                    <a:pt x="6430" y="9991"/>
                    <a:pt x="6430" y="9991"/>
                  </a:cubicBezTo>
                  <a:cubicBezTo>
                    <a:pt x="6430" y="9991"/>
                    <a:pt x="6431" y="9991"/>
                    <a:pt x="6431" y="9990"/>
                  </a:cubicBezTo>
                  <a:lnTo>
                    <a:pt x="6431" y="9990"/>
                  </a:lnTo>
                  <a:cubicBezTo>
                    <a:pt x="6431" y="9990"/>
                    <a:pt x="6430" y="9990"/>
                    <a:pt x="6430" y="9990"/>
                  </a:cubicBezTo>
                  <a:close/>
                  <a:moveTo>
                    <a:pt x="9549" y="36"/>
                  </a:moveTo>
                  <a:lnTo>
                    <a:pt x="9597" y="48"/>
                  </a:lnTo>
                  <a:cubicBezTo>
                    <a:pt x="9585" y="48"/>
                    <a:pt x="9538" y="60"/>
                    <a:pt x="9573" y="60"/>
                  </a:cubicBezTo>
                  <a:lnTo>
                    <a:pt x="9585" y="60"/>
                  </a:lnTo>
                  <a:cubicBezTo>
                    <a:pt x="9579" y="66"/>
                    <a:pt x="9585" y="66"/>
                    <a:pt x="9594" y="66"/>
                  </a:cubicBezTo>
                  <a:cubicBezTo>
                    <a:pt x="9603" y="66"/>
                    <a:pt x="9615" y="66"/>
                    <a:pt x="9621" y="72"/>
                  </a:cubicBezTo>
                  <a:lnTo>
                    <a:pt x="9561" y="72"/>
                  </a:lnTo>
                  <a:cubicBezTo>
                    <a:pt x="9609" y="72"/>
                    <a:pt x="9549" y="84"/>
                    <a:pt x="9561" y="84"/>
                  </a:cubicBezTo>
                  <a:cubicBezTo>
                    <a:pt x="9572" y="84"/>
                    <a:pt x="9582" y="84"/>
                    <a:pt x="9591" y="85"/>
                  </a:cubicBezTo>
                  <a:lnTo>
                    <a:pt x="9591" y="85"/>
                  </a:lnTo>
                  <a:cubicBezTo>
                    <a:pt x="9533" y="96"/>
                    <a:pt x="9654" y="97"/>
                    <a:pt x="9573" y="120"/>
                  </a:cubicBezTo>
                  <a:cubicBezTo>
                    <a:pt x="9561" y="120"/>
                    <a:pt x="9573" y="120"/>
                    <a:pt x="9538" y="132"/>
                  </a:cubicBezTo>
                  <a:lnTo>
                    <a:pt x="9609" y="120"/>
                  </a:lnTo>
                  <a:lnTo>
                    <a:pt x="9609" y="120"/>
                  </a:lnTo>
                  <a:cubicBezTo>
                    <a:pt x="9597" y="132"/>
                    <a:pt x="9561" y="132"/>
                    <a:pt x="9549" y="132"/>
                  </a:cubicBezTo>
                  <a:cubicBezTo>
                    <a:pt x="9549" y="132"/>
                    <a:pt x="9549" y="143"/>
                    <a:pt x="9549" y="143"/>
                  </a:cubicBezTo>
                  <a:lnTo>
                    <a:pt x="9514" y="143"/>
                  </a:lnTo>
                  <a:cubicBezTo>
                    <a:pt x="9538" y="143"/>
                    <a:pt x="9538" y="155"/>
                    <a:pt x="9538" y="155"/>
                  </a:cubicBezTo>
                  <a:cubicBezTo>
                    <a:pt x="9549" y="155"/>
                    <a:pt x="9585" y="143"/>
                    <a:pt x="9609" y="143"/>
                  </a:cubicBezTo>
                  <a:cubicBezTo>
                    <a:pt x="9585" y="155"/>
                    <a:pt x="9597" y="167"/>
                    <a:pt x="9549" y="179"/>
                  </a:cubicBezTo>
                  <a:lnTo>
                    <a:pt x="9502" y="179"/>
                  </a:lnTo>
                  <a:cubicBezTo>
                    <a:pt x="9496" y="185"/>
                    <a:pt x="9502" y="188"/>
                    <a:pt x="9512" y="188"/>
                  </a:cubicBezTo>
                  <a:cubicBezTo>
                    <a:pt x="9523" y="188"/>
                    <a:pt x="9538" y="185"/>
                    <a:pt x="9549" y="179"/>
                  </a:cubicBezTo>
                  <a:lnTo>
                    <a:pt x="9549" y="179"/>
                  </a:lnTo>
                  <a:cubicBezTo>
                    <a:pt x="9538" y="191"/>
                    <a:pt x="9526" y="191"/>
                    <a:pt x="9514" y="191"/>
                  </a:cubicBezTo>
                  <a:lnTo>
                    <a:pt x="9502" y="191"/>
                  </a:lnTo>
                  <a:cubicBezTo>
                    <a:pt x="9561" y="191"/>
                    <a:pt x="9538" y="203"/>
                    <a:pt x="9561" y="203"/>
                  </a:cubicBezTo>
                  <a:cubicBezTo>
                    <a:pt x="9561" y="203"/>
                    <a:pt x="9561" y="203"/>
                    <a:pt x="9561" y="191"/>
                  </a:cubicBezTo>
                  <a:cubicBezTo>
                    <a:pt x="9597" y="191"/>
                    <a:pt x="9633" y="191"/>
                    <a:pt x="9609" y="203"/>
                  </a:cubicBezTo>
                  <a:cubicBezTo>
                    <a:pt x="9601" y="201"/>
                    <a:pt x="9594" y="200"/>
                    <a:pt x="9588" y="200"/>
                  </a:cubicBezTo>
                  <a:cubicBezTo>
                    <a:pt x="9570" y="200"/>
                    <a:pt x="9556" y="206"/>
                    <a:pt x="9547" y="206"/>
                  </a:cubicBezTo>
                  <a:cubicBezTo>
                    <a:pt x="9543" y="206"/>
                    <a:pt x="9540" y="206"/>
                    <a:pt x="9538" y="203"/>
                  </a:cubicBezTo>
                  <a:cubicBezTo>
                    <a:pt x="9508" y="209"/>
                    <a:pt x="9520" y="209"/>
                    <a:pt x="9536" y="209"/>
                  </a:cubicBezTo>
                  <a:cubicBezTo>
                    <a:pt x="9552" y="209"/>
                    <a:pt x="9573" y="209"/>
                    <a:pt x="9561" y="215"/>
                  </a:cubicBezTo>
                  <a:lnTo>
                    <a:pt x="9538" y="215"/>
                  </a:lnTo>
                  <a:cubicBezTo>
                    <a:pt x="9526" y="219"/>
                    <a:pt x="9519" y="220"/>
                    <a:pt x="9515" y="220"/>
                  </a:cubicBezTo>
                  <a:cubicBezTo>
                    <a:pt x="9507" y="220"/>
                    <a:pt x="9510" y="215"/>
                    <a:pt x="9502" y="215"/>
                  </a:cubicBezTo>
                  <a:lnTo>
                    <a:pt x="9514" y="215"/>
                  </a:lnTo>
                  <a:cubicBezTo>
                    <a:pt x="9478" y="215"/>
                    <a:pt x="9502" y="203"/>
                    <a:pt x="9454" y="203"/>
                  </a:cubicBezTo>
                  <a:lnTo>
                    <a:pt x="9430" y="227"/>
                  </a:lnTo>
                  <a:cubicBezTo>
                    <a:pt x="9478" y="239"/>
                    <a:pt x="9430" y="263"/>
                    <a:pt x="9514" y="274"/>
                  </a:cubicBezTo>
                  <a:lnTo>
                    <a:pt x="9561" y="274"/>
                  </a:lnTo>
                  <a:cubicBezTo>
                    <a:pt x="9536" y="274"/>
                    <a:pt x="9529" y="280"/>
                    <a:pt x="9514" y="288"/>
                  </a:cubicBezTo>
                  <a:lnTo>
                    <a:pt x="9514" y="288"/>
                  </a:lnTo>
                  <a:cubicBezTo>
                    <a:pt x="9522" y="286"/>
                    <a:pt x="9530" y="286"/>
                    <a:pt x="9549" y="286"/>
                  </a:cubicBezTo>
                  <a:cubicBezTo>
                    <a:pt x="9573" y="286"/>
                    <a:pt x="9587" y="281"/>
                    <a:pt x="9589" y="281"/>
                  </a:cubicBezTo>
                  <a:lnTo>
                    <a:pt x="9589" y="281"/>
                  </a:lnTo>
                  <a:cubicBezTo>
                    <a:pt x="9590" y="281"/>
                    <a:pt x="9589" y="282"/>
                    <a:pt x="9585" y="286"/>
                  </a:cubicBezTo>
                  <a:cubicBezTo>
                    <a:pt x="9580" y="286"/>
                    <a:pt x="9576" y="286"/>
                    <a:pt x="9573" y="286"/>
                  </a:cubicBezTo>
                  <a:lnTo>
                    <a:pt x="9573" y="286"/>
                  </a:lnTo>
                  <a:cubicBezTo>
                    <a:pt x="9561" y="298"/>
                    <a:pt x="9549" y="298"/>
                    <a:pt x="9526" y="310"/>
                  </a:cubicBezTo>
                  <a:cubicBezTo>
                    <a:pt x="9514" y="310"/>
                    <a:pt x="9525" y="298"/>
                    <a:pt x="9537" y="298"/>
                  </a:cubicBezTo>
                  <a:lnTo>
                    <a:pt x="9537" y="298"/>
                  </a:lnTo>
                  <a:cubicBezTo>
                    <a:pt x="9525" y="298"/>
                    <a:pt x="9514" y="310"/>
                    <a:pt x="9490" y="310"/>
                  </a:cubicBezTo>
                  <a:cubicBezTo>
                    <a:pt x="9478" y="316"/>
                    <a:pt x="9469" y="316"/>
                    <a:pt x="9462" y="316"/>
                  </a:cubicBezTo>
                  <a:cubicBezTo>
                    <a:pt x="9454" y="316"/>
                    <a:pt x="9448" y="316"/>
                    <a:pt x="9442" y="322"/>
                  </a:cubicBezTo>
                  <a:cubicBezTo>
                    <a:pt x="9466" y="322"/>
                    <a:pt x="9526" y="322"/>
                    <a:pt x="9549" y="334"/>
                  </a:cubicBezTo>
                  <a:lnTo>
                    <a:pt x="9490" y="334"/>
                  </a:lnTo>
                  <a:cubicBezTo>
                    <a:pt x="9466" y="346"/>
                    <a:pt x="9561" y="346"/>
                    <a:pt x="9561" y="346"/>
                  </a:cubicBezTo>
                  <a:lnTo>
                    <a:pt x="9538" y="346"/>
                  </a:lnTo>
                  <a:cubicBezTo>
                    <a:pt x="9526" y="370"/>
                    <a:pt x="9526" y="382"/>
                    <a:pt x="9466" y="417"/>
                  </a:cubicBezTo>
                  <a:lnTo>
                    <a:pt x="9526" y="417"/>
                  </a:lnTo>
                  <a:lnTo>
                    <a:pt x="9490" y="429"/>
                  </a:lnTo>
                  <a:cubicBezTo>
                    <a:pt x="9454" y="453"/>
                    <a:pt x="9490" y="465"/>
                    <a:pt x="9514" y="477"/>
                  </a:cubicBezTo>
                  <a:cubicBezTo>
                    <a:pt x="9526" y="489"/>
                    <a:pt x="9478" y="489"/>
                    <a:pt x="9454" y="501"/>
                  </a:cubicBezTo>
                  <a:cubicBezTo>
                    <a:pt x="9454" y="507"/>
                    <a:pt x="9472" y="507"/>
                    <a:pt x="9491" y="507"/>
                  </a:cubicBezTo>
                  <a:cubicBezTo>
                    <a:pt x="9511" y="507"/>
                    <a:pt x="9532" y="507"/>
                    <a:pt x="9538" y="513"/>
                  </a:cubicBezTo>
                  <a:cubicBezTo>
                    <a:pt x="9514" y="524"/>
                    <a:pt x="9466" y="524"/>
                    <a:pt x="9466" y="524"/>
                  </a:cubicBezTo>
                  <a:lnTo>
                    <a:pt x="9478" y="524"/>
                  </a:lnTo>
                  <a:cubicBezTo>
                    <a:pt x="9454" y="536"/>
                    <a:pt x="9478" y="536"/>
                    <a:pt x="9466" y="548"/>
                  </a:cubicBezTo>
                  <a:cubicBezTo>
                    <a:pt x="9466" y="560"/>
                    <a:pt x="9514" y="560"/>
                    <a:pt x="9585" y="572"/>
                  </a:cubicBezTo>
                  <a:lnTo>
                    <a:pt x="9466" y="572"/>
                  </a:lnTo>
                  <a:cubicBezTo>
                    <a:pt x="9490" y="572"/>
                    <a:pt x="9502" y="584"/>
                    <a:pt x="9454" y="584"/>
                  </a:cubicBezTo>
                  <a:cubicBezTo>
                    <a:pt x="9454" y="596"/>
                    <a:pt x="9454" y="596"/>
                    <a:pt x="9490" y="596"/>
                  </a:cubicBezTo>
                  <a:lnTo>
                    <a:pt x="9514" y="596"/>
                  </a:lnTo>
                  <a:cubicBezTo>
                    <a:pt x="9502" y="596"/>
                    <a:pt x="9526" y="608"/>
                    <a:pt x="9466" y="608"/>
                  </a:cubicBezTo>
                  <a:cubicBezTo>
                    <a:pt x="9478" y="644"/>
                    <a:pt x="9466" y="667"/>
                    <a:pt x="9478" y="703"/>
                  </a:cubicBezTo>
                  <a:cubicBezTo>
                    <a:pt x="9502" y="703"/>
                    <a:pt x="9490" y="691"/>
                    <a:pt x="9502" y="691"/>
                  </a:cubicBezTo>
                  <a:cubicBezTo>
                    <a:pt x="9549" y="703"/>
                    <a:pt x="9490" y="703"/>
                    <a:pt x="9514" y="703"/>
                  </a:cubicBezTo>
                  <a:lnTo>
                    <a:pt x="9490" y="703"/>
                  </a:lnTo>
                  <a:cubicBezTo>
                    <a:pt x="9490" y="715"/>
                    <a:pt x="9538" y="715"/>
                    <a:pt x="9573" y="727"/>
                  </a:cubicBezTo>
                  <a:lnTo>
                    <a:pt x="9549" y="727"/>
                  </a:lnTo>
                  <a:cubicBezTo>
                    <a:pt x="9561" y="727"/>
                    <a:pt x="9561" y="739"/>
                    <a:pt x="9561" y="739"/>
                  </a:cubicBezTo>
                  <a:cubicBezTo>
                    <a:pt x="9538" y="739"/>
                    <a:pt x="9502" y="751"/>
                    <a:pt x="9502" y="751"/>
                  </a:cubicBezTo>
                  <a:cubicBezTo>
                    <a:pt x="9490" y="755"/>
                    <a:pt x="9483" y="756"/>
                    <a:pt x="9480" y="756"/>
                  </a:cubicBezTo>
                  <a:cubicBezTo>
                    <a:pt x="9473" y="756"/>
                    <a:pt x="9478" y="751"/>
                    <a:pt x="9478" y="751"/>
                  </a:cubicBezTo>
                  <a:cubicBezTo>
                    <a:pt x="9419" y="751"/>
                    <a:pt x="9442" y="763"/>
                    <a:pt x="9383" y="763"/>
                  </a:cubicBezTo>
                  <a:cubicBezTo>
                    <a:pt x="9387" y="767"/>
                    <a:pt x="9392" y="768"/>
                    <a:pt x="9398" y="768"/>
                  </a:cubicBezTo>
                  <a:cubicBezTo>
                    <a:pt x="9411" y="768"/>
                    <a:pt x="9426" y="763"/>
                    <a:pt x="9442" y="763"/>
                  </a:cubicBezTo>
                  <a:cubicBezTo>
                    <a:pt x="9466" y="763"/>
                    <a:pt x="9514" y="763"/>
                    <a:pt x="9478" y="775"/>
                  </a:cubicBezTo>
                  <a:lnTo>
                    <a:pt x="9538" y="775"/>
                  </a:lnTo>
                  <a:cubicBezTo>
                    <a:pt x="9490" y="775"/>
                    <a:pt x="9526" y="775"/>
                    <a:pt x="9514" y="786"/>
                  </a:cubicBezTo>
                  <a:lnTo>
                    <a:pt x="9490" y="786"/>
                  </a:lnTo>
                  <a:cubicBezTo>
                    <a:pt x="9490" y="786"/>
                    <a:pt x="9478" y="798"/>
                    <a:pt x="9466" y="798"/>
                  </a:cubicBezTo>
                  <a:lnTo>
                    <a:pt x="9430" y="798"/>
                  </a:lnTo>
                  <a:lnTo>
                    <a:pt x="9419" y="810"/>
                  </a:lnTo>
                  <a:cubicBezTo>
                    <a:pt x="9442" y="798"/>
                    <a:pt x="9466" y="798"/>
                    <a:pt x="9490" y="798"/>
                  </a:cubicBezTo>
                  <a:cubicBezTo>
                    <a:pt x="9538" y="798"/>
                    <a:pt x="9573" y="798"/>
                    <a:pt x="9573" y="810"/>
                  </a:cubicBezTo>
                  <a:cubicBezTo>
                    <a:pt x="9557" y="814"/>
                    <a:pt x="9548" y="816"/>
                    <a:pt x="9541" y="816"/>
                  </a:cubicBezTo>
                  <a:cubicBezTo>
                    <a:pt x="9527" y="816"/>
                    <a:pt x="9522" y="810"/>
                    <a:pt x="9490" y="810"/>
                  </a:cubicBezTo>
                  <a:cubicBezTo>
                    <a:pt x="9478" y="816"/>
                    <a:pt x="9508" y="816"/>
                    <a:pt x="9541" y="816"/>
                  </a:cubicBezTo>
                  <a:cubicBezTo>
                    <a:pt x="9573" y="816"/>
                    <a:pt x="9609" y="816"/>
                    <a:pt x="9609" y="822"/>
                  </a:cubicBezTo>
                  <a:cubicBezTo>
                    <a:pt x="9585" y="834"/>
                    <a:pt x="9633" y="834"/>
                    <a:pt x="9633" y="834"/>
                  </a:cubicBezTo>
                  <a:cubicBezTo>
                    <a:pt x="9609" y="834"/>
                    <a:pt x="9597" y="846"/>
                    <a:pt x="9573" y="858"/>
                  </a:cubicBezTo>
                  <a:lnTo>
                    <a:pt x="9514" y="858"/>
                  </a:lnTo>
                  <a:cubicBezTo>
                    <a:pt x="9561" y="858"/>
                    <a:pt x="9561" y="870"/>
                    <a:pt x="9573" y="870"/>
                  </a:cubicBezTo>
                  <a:lnTo>
                    <a:pt x="9609" y="870"/>
                  </a:lnTo>
                  <a:cubicBezTo>
                    <a:pt x="9621" y="870"/>
                    <a:pt x="9645" y="882"/>
                    <a:pt x="9645" y="882"/>
                  </a:cubicBezTo>
                  <a:cubicBezTo>
                    <a:pt x="9651" y="888"/>
                    <a:pt x="9660" y="888"/>
                    <a:pt x="9673" y="888"/>
                  </a:cubicBezTo>
                  <a:cubicBezTo>
                    <a:pt x="9684" y="888"/>
                    <a:pt x="9699" y="888"/>
                    <a:pt x="9718" y="891"/>
                  </a:cubicBezTo>
                  <a:lnTo>
                    <a:pt x="9718" y="891"/>
                  </a:lnTo>
                  <a:cubicBezTo>
                    <a:pt x="9724" y="890"/>
                    <a:pt x="9727" y="890"/>
                    <a:pt x="9729" y="890"/>
                  </a:cubicBezTo>
                  <a:cubicBezTo>
                    <a:pt x="9732" y="890"/>
                    <a:pt x="9729" y="891"/>
                    <a:pt x="9725" y="893"/>
                  </a:cubicBezTo>
                  <a:lnTo>
                    <a:pt x="9725" y="893"/>
                  </a:lnTo>
                  <a:cubicBezTo>
                    <a:pt x="9722" y="892"/>
                    <a:pt x="9720" y="892"/>
                    <a:pt x="9718" y="891"/>
                  </a:cubicBezTo>
                  <a:lnTo>
                    <a:pt x="9718" y="891"/>
                  </a:lnTo>
                  <a:cubicBezTo>
                    <a:pt x="9715" y="892"/>
                    <a:pt x="9710" y="893"/>
                    <a:pt x="9704" y="894"/>
                  </a:cubicBezTo>
                  <a:cubicBezTo>
                    <a:pt x="9691" y="894"/>
                    <a:pt x="9671" y="897"/>
                    <a:pt x="9653" y="902"/>
                  </a:cubicBezTo>
                  <a:lnTo>
                    <a:pt x="9653" y="902"/>
                  </a:lnTo>
                  <a:cubicBezTo>
                    <a:pt x="9678" y="899"/>
                    <a:pt x="9700" y="894"/>
                    <a:pt x="9722" y="894"/>
                  </a:cubicBezTo>
                  <a:lnTo>
                    <a:pt x="9722" y="894"/>
                  </a:lnTo>
                  <a:cubicBezTo>
                    <a:pt x="9723" y="893"/>
                    <a:pt x="9724" y="893"/>
                    <a:pt x="9725" y="893"/>
                  </a:cubicBezTo>
                  <a:lnTo>
                    <a:pt x="9725" y="893"/>
                  </a:lnTo>
                  <a:cubicBezTo>
                    <a:pt x="9726" y="893"/>
                    <a:pt x="9727" y="893"/>
                    <a:pt x="9728" y="894"/>
                  </a:cubicBezTo>
                  <a:cubicBezTo>
                    <a:pt x="9746" y="890"/>
                    <a:pt x="9757" y="889"/>
                    <a:pt x="9764" y="889"/>
                  </a:cubicBezTo>
                  <a:cubicBezTo>
                    <a:pt x="9782" y="889"/>
                    <a:pt x="9776" y="897"/>
                    <a:pt x="9776" y="905"/>
                  </a:cubicBezTo>
                  <a:cubicBezTo>
                    <a:pt x="9752" y="917"/>
                    <a:pt x="9740" y="917"/>
                    <a:pt x="9704" y="929"/>
                  </a:cubicBezTo>
                  <a:cubicBezTo>
                    <a:pt x="9704" y="929"/>
                    <a:pt x="9704" y="929"/>
                    <a:pt x="9692" y="941"/>
                  </a:cubicBezTo>
                  <a:cubicBezTo>
                    <a:pt x="9692" y="941"/>
                    <a:pt x="9716" y="941"/>
                    <a:pt x="9705" y="953"/>
                  </a:cubicBezTo>
                  <a:lnTo>
                    <a:pt x="9705" y="953"/>
                  </a:lnTo>
                  <a:cubicBezTo>
                    <a:pt x="9700" y="953"/>
                    <a:pt x="9696" y="953"/>
                    <a:pt x="9692" y="953"/>
                  </a:cubicBezTo>
                  <a:cubicBezTo>
                    <a:pt x="9678" y="957"/>
                    <a:pt x="9673" y="958"/>
                    <a:pt x="9671" y="958"/>
                  </a:cubicBezTo>
                  <a:cubicBezTo>
                    <a:pt x="9668" y="958"/>
                    <a:pt x="9689" y="950"/>
                    <a:pt x="9680" y="941"/>
                  </a:cubicBezTo>
                  <a:lnTo>
                    <a:pt x="9680" y="941"/>
                  </a:lnTo>
                  <a:cubicBezTo>
                    <a:pt x="9621" y="953"/>
                    <a:pt x="9669" y="953"/>
                    <a:pt x="9633" y="965"/>
                  </a:cubicBezTo>
                  <a:cubicBezTo>
                    <a:pt x="9601" y="965"/>
                    <a:pt x="9612" y="960"/>
                    <a:pt x="9608" y="960"/>
                  </a:cubicBezTo>
                  <a:lnTo>
                    <a:pt x="9608" y="960"/>
                  </a:lnTo>
                  <a:cubicBezTo>
                    <a:pt x="9606" y="960"/>
                    <a:pt x="9601" y="961"/>
                    <a:pt x="9585" y="965"/>
                  </a:cubicBezTo>
                  <a:cubicBezTo>
                    <a:pt x="9573" y="965"/>
                    <a:pt x="9621" y="965"/>
                    <a:pt x="9609" y="977"/>
                  </a:cubicBezTo>
                  <a:cubicBezTo>
                    <a:pt x="9585" y="977"/>
                    <a:pt x="9577" y="972"/>
                    <a:pt x="9564" y="972"/>
                  </a:cubicBezTo>
                  <a:cubicBezTo>
                    <a:pt x="9557" y="972"/>
                    <a:pt x="9549" y="973"/>
                    <a:pt x="9538" y="977"/>
                  </a:cubicBezTo>
                  <a:lnTo>
                    <a:pt x="9526" y="977"/>
                  </a:lnTo>
                  <a:cubicBezTo>
                    <a:pt x="9526" y="975"/>
                    <a:pt x="9523" y="974"/>
                    <a:pt x="9518" y="974"/>
                  </a:cubicBezTo>
                  <a:cubicBezTo>
                    <a:pt x="9499" y="974"/>
                    <a:pt x="9452" y="989"/>
                    <a:pt x="9442" y="989"/>
                  </a:cubicBezTo>
                  <a:cubicBezTo>
                    <a:pt x="9423" y="989"/>
                    <a:pt x="9467" y="989"/>
                    <a:pt x="9464" y="995"/>
                  </a:cubicBezTo>
                  <a:lnTo>
                    <a:pt x="9464" y="995"/>
                  </a:lnTo>
                  <a:cubicBezTo>
                    <a:pt x="9456" y="996"/>
                    <a:pt x="9449" y="997"/>
                    <a:pt x="9442" y="1001"/>
                  </a:cubicBezTo>
                  <a:lnTo>
                    <a:pt x="9454" y="1001"/>
                  </a:lnTo>
                  <a:cubicBezTo>
                    <a:pt x="9457" y="999"/>
                    <a:pt x="9460" y="998"/>
                    <a:pt x="9463" y="997"/>
                  </a:cubicBezTo>
                  <a:lnTo>
                    <a:pt x="9463" y="997"/>
                  </a:lnTo>
                  <a:cubicBezTo>
                    <a:pt x="9462" y="998"/>
                    <a:pt x="9459" y="999"/>
                    <a:pt x="9454" y="1001"/>
                  </a:cubicBezTo>
                  <a:lnTo>
                    <a:pt x="9609" y="1001"/>
                  </a:lnTo>
                  <a:cubicBezTo>
                    <a:pt x="9597" y="1001"/>
                    <a:pt x="9597" y="1001"/>
                    <a:pt x="9585" y="1013"/>
                  </a:cubicBezTo>
                  <a:cubicBezTo>
                    <a:pt x="9633" y="1013"/>
                    <a:pt x="9633" y="1025"/>
                    <a:pt x="9680" y="1025"/>
                  </a:cubicBezTo>
                  <a:cubicBezTo>
                    <a:pt x="9645" y="1025"/>
                    <a:pt x="9621" y="1036"/>
                    <a:pt x="9597" y="1036"/>
                  </a:cubicBezTo>
                  <a:cubicBezTo>
                    <a:pt x="9595" y="1036"/>
                    <a:pt x="9590" y="1036"/>
                    <a:pt x="9585" y="1037"/>
                  </a:cubicBezTo>
                  <a:lnTo>
                    <a:pt x="9585" y="1037"/>
                  </a:lnTo>
                  <a:cubicBezTo>
                    <a:pt x="9573" y="1042"/>
                    <a:pt x="9582" y="1042"/>
                    <a:pt x="9590" y="1042"/>
                  </a:cubicBezTo>
                  <a:cubicBezTo>
                    <a:pt x="9597" y="1042"/>
                    <a:pt x="9603" y="1042"/>
                    <a:pt x="9585" y="1048"/>
                  </a:cubicBezTo>
                  <a:cubicBezTo>
                    <a:pt x="9573" y="1054"/>
                    <a:pt x="9558" y="1054"/>
                    <a:pt x="9545" y="1054"/>
                  </a:cubicBezTo>
                  <a:cubicBezTo>
                    <a:pt x="9532" y="1054"/>
                    <a:pt x="9520" y="1054"/>
                    <a:pt x="9514" y="1060"/>
                  </a:cubicBezTo>
                  <a:cubicBezTo>
                    <a:pt x="9514" y="1060"/>
                    <a:pt x="9540" y="1055"/>
                    <a:pt x="9554" y="1055"/>
                  </a:cubicBezTo>
                  <a:cubicBezTo>
                    <a:pt x="9561" y="1055"/>
                    <a:pt x="9565" y="1056"/>
                    <a:pt x="9561" y="1060"/>
                  </a:cubicBezTo>
                  <a:lnTo>
                    <a:pt x="9549" y="1060"/>
                  </a:lnTo>
                  <a:cubicBezTo>
                    <a:pt x="9538" y="1072"/>
                    <a:pt x="9561" y="1072"/>
                    <a:pt x="9585" y="1072"/>
                  </a:cubicBezTo>
                  <a:cubicBezTo>
                    <a:pt x="9514" y="1084"/>
                    <a:pt x="9597" y="1084"/>
                    <a:pt x="9526" y="1084"/>
                  </a:cubicBezTo>
                  <a:cubicBezTo>
                    <a:pt x="9534" y="1088"/>
                    <a:pt x="9540" y="1089"/>
                    <a:pt x="9546" y="1089"/>
                  </a:cubicBezTo>
                  <a:cubicBezTo>
                    <a:pt x="9549" y="1089"/>
                    <a:pt x="9552" y="1089"/>
                    <a:pt x="9555" y="1089"/>
                  </a:cubicBezTo>
                  <a:lnTo>
                    <a:pt x="9555" y="1089"/>
                  </a:lnTo>
                  <a:lnTo>
                    <a:pt x="9526" y="1096"/>
                  </a:lnTo>
                  <a:cubicBezTo>
                    <a:pt x="9517" y="1105"/>
                    <a:pt x="9529" y="1107"/>
                    <a:pt x="9546" y="1107"/>
                  </a:cubicBezTo>
                  <a:cubicBezTo>
                    <a:pt x="9565" y="1107"/>
                    <a:pt x="9590" y="1104"/>
                    <a:pt x="9599" y="1104"/>
                  </a:cubicBezTo>
                  <a:cubicBezTo>
                    <a:pt x="9605" y="1104"/>
                    <a:pt x="9605" y="1105"/>
                    <a:pt x="9597" y="1108"/>
                  </a:cubicBezTo>
                  <a:lnTo>
                    <a:pt x="9526" y="1108"/>
                  </a:lnTo>
                  <a:cubicBezTo>
                    <a:pt x="9538" y="1108"/>
                    <a:pt x="9526" y="1120"/>
                    <a:pt x="9561" y="1120"/>
                  </a:cubicBezTo>
                  <a:cubicBezTo>
                    <a:pt x="9561" y="1120"/>
                    <a:pt x="9549" y="1120"/>
                    <a:pt x="9538" y="1132"/>
                  </a:cubicBezTo>
                  <a:lnTo>
                    <a:pt x="9609" y="1132"/>
                  </a:lnTo>
                  <a:cubicBezTo>
                    <a:pt x="9597" y="1144"/>
                    <a:pt x="9573" y="1144"/>
                    <a:pt x="9549" y="1156"/>
                  </a:cubicBezTo>
                  <a:cubicBezTo>
                    <a:pt x="9585" y="1167"/>
                    <a:pt x="9526" y="1179"/>
                    <a:pt x="9561" y="1191"/>
                  </a:cubicBezTo>
                  <a:lnTo>
                    <a:pt x="9573" y="1191"/>
                  </a:lnTo>
                  <a:cubicBezTo>
                    <a:pt x="9571" y="1194"/>
                    <a:pt x="9572" y="1195"/>
                    <a:pt x="9575" y="1195"/>
                  </a:cubicBezTo>
                  <a:cubicBezTo>
                    <a:pt x="9585" y="1195"/>
                    <a:pt x="9611" y="1188"/>
                    <a:pt x="9625" y="1188"/>
                  </a:cubicBezTo>
                  <a:cubicBezTo>
                    <a:pt x="9630" y="1188"/>
                    <a:pt x="9633" y="1189"/>
                    <a:pt x="9633" y="1191"/>
                  </a:cubicBezTo>
                  <a:cubicBezTo>
                    <a:pt x="9573" y="1191"/>
                    <a:pt x="9585" y="1203"/>
                    <a:pt x="9561" y="1215"/>
                  </a:cubicBezTo>
                  <a:cubicBezTo>
                    <a:pt x="9538" y="1227"/>
                    <a:pt x="9609" y="1227"/>
                    <a:pt x="9573" y="1251"/>
                  </a:cubicBezTo>
                  <a:lnTo>
                    <a:pt x="9538" y="1251"/>
                  </a:lnTo>
                  <a:cubicBezTo>
                    <a:pt x="9526" y="1263"/>
                    <a:pt x="9538" y="1263"/>
                    <a:pt x="9538" y="1275"/>
                  </a:cubicBezTo>
                  <a:lnTo>
                    <a:pt x="9526" y="1275"/>
                  </a:lnTo>
                  <a:cubicBezTo>
                    <a:pt x="9478" y="1298"/>
                    <a:pt x="9538" y="1298"/>
                    <a:pt x="9561" y="1310"/>
                  </a:cubicBezTo>
                  <a:cubicBezTo>
                    <a:pt x="9549" y="1310"/>
                    <a:pt x="9526" y="1322"/>
                    <a:pt x="9514" y="1322"/>
                  </a:cubicBezTo>
                  <a:cubicBezTo>
                    <a:pt x="9502" y="1322"/>
                    <a:pt x="9502" y="1334"/>
                    <a:pt x="9549" y="1334"/>
                  </a:cubicBezTo>
                  <a:cubicBezTo>
                    <a:pt x="9502" y="1358"/>
                    <a:pt x="9573" y="1346"/>
                    <a:pt x="9514" y="1358"/>
                  </a:cubicBezTo>
                  <a:lnTo>
                    <a:pt x="9502" y="1358"/>
                  </a:lnTo>
                  <a:cubicBezTo>
                    <a:pt x="9490" y="1370"/>
                    <a:pt x="9490" y="1370"/>
                    <a:pt x="9490" y="1382"/>
                  </a:cubicBezTo>
                  <a:cubicBezTo>
                    <a:pt x="9526" y="1382"/>
                    <a:pt x="9597" y="1382"/>
                    <a:pt x="9585" y="1394"/>
                  </a:cubicBezTo>
                  <a:cubicBezTo>
                    <a:pt x="9557" y="1398"/>
                    <a:pt x="9546" y="1399"/>
                    <a:pt x="9540" y="1399"/>
                  </a:cubicBezTo>
                  <a:cubicBezTo>
                    <a:pt x="9528" y="1399"/>
                    <a:pt x="9542" y="1394"/>
                    <a:pt x="9502" y="1394"/>
                  </a:cubicBezTo>
                  <a:cubicBezTo>
                    <a:pt x="9514" y="1406"/>
                    <a:pt x="9526" y="1406"/>
                    <a:pt x="9514" y="1406"/>
                  </a:cubicBezTo>
                  <a:lnTo>
                    <a:pt x="9466" y="1406"/>
                  </a:lnTo>
                  <a:cubicBezTo>
                    <a:pt x="9454" y="1417"/>
                    <a:pt x="9478" y="1417"/>
                    <a:pt x="9502" y="1417"/>
                  </a:cubicBezTo>
                  <a:lnTo>
                    <a:pt x="9538" y="1417"/>
                  </a:lnTo>
                  <a:cubicBezTo>
                    <a:pt x="9549" y="1417"/>
                    <a:pt x="9561" y="1406"/>
                    <a:pt x="9561" y="1406"/>
                  </a:cubicBezTo>
                  <a:cubicBezTo>
                    <a:pt x="9609" y="1406"/>
                    <a:pt x="9561" y="1417"/>
                    <a:pt x="9585" y="1429"/>
                  </a:cubicBezTo>
                  <a:cubicBezTo>
                    <a:pt x="9585" y="1429"/>
                    <a:pt x="9597" y="1417"/>
                    <a:pt x="9633" y="1417"/>
                  </a:cubicBezTo>
                  <a:cubicBezTo>
                    <a:pt x="9629" y="1421"/>
                    <a:pt x="9634" y="1423"/>
                    <a:pt x="9644" y="1423"/>
                  </a:cubicBezTo>
                  <a:cubicBezTo>
                    <a:pt x="9665" y="1423"/>
                    <a:pt x="9704" y="1417"/>
                    <a:pt x="9728" y="1417"/>
                  </a:cubicBezTo>
                  <a:cubicBezTo>
                    <a:pt x="9710" y="1429"/>
                    <a:pt x="9692" y="1432"/>
                    <a:pt x="9673" y="1432"/>
                  </a:cubicBezTo>
                  <a:cubicBezTo>
                    <a:pt x="9654" y="1432"/>
                    <a:pt x="9633" y="1429"/>
                    <a:pt x="9609" y="1429"/>
                  </a:cubicBezTo>
                  <a:cubicBezTo>
                    <a:pt x="9585" y="1429"/>
                    <a:pt x="9549" y="1441"/>
                    <a:pt x="9526" y="1441"/>
                  </a:cubicBezTo>
                  <a:cubicBezTo>
                    <a:pt x="9526" y="1441"/>
                    <a:pt x="9526" y="1441"/>
                    <a:pt x="9526" y="1453"/>
                  </a:cubicBezTo>
                  <a:lnTo>
                    <a:pt x="9573" y="1453"/>
                  </a:lnTo>
                  <a:lnTo>
                    <a:pt x="9561" y="1465"/>
                  </a:lnTo>
                  <a:lnTo>
                    <a:pt x="9573" y="1465"/>
                  </a:lnTo>
                  <a:cubicBezTo>
                    <a:pt x="9585" y="1525"/>
                    <a:pt x="9526" y="1548"/>
                    <a:pt x="9573" y="1596"/>
                  </a:cubicBezTo>
                  <a:lnTo>
                    <a:pt x="9538" y="1644"/>
                  </a:lnTo>
                  <a:cubicBezTo>
                    <a:pt x="9549" y="1679"/>
                    <a:pt x="9538" y="1679"/>
                    <a:pt x="9549" y="1703"/>
                  </a:cubicBezTo>
                  <a:cubicBezTo>
                    <a:pt x="9549" y="1686"/>
                    <a:pt x="9555" y="1670"/>
                    <a:pt x="9563" y="1670"/>
                  </a:cubicBezTo>
                  <a:cubicBezTo>
                    <a:pt x="9566" y="1670"/>
                    <a:pt x="9570" y="1672"/>
                    <a:pt x="9573" y="1679"/>
                  </a:cubicBezTo>
                  <a:cubicBezTo>
                    <a:pt x="9573" y="1664"/>
                    <a:pt x="9578" y="1660"/>
                    <a:pt x="9583" y="1660"/>
                  </a:cubicBezTo>
                  <a:cubicBezTo>
                    <a:pt x="9584" y="1660"/>
                    <a:pt x="9585" y="1660"/>
                    <a:pt x="9586" y="1660"/>
                  </a:cubicBezTo>
                  <a:lnTo>
                    <a:pt x="9586" y="1660"/>
                  </a:lnTo>
                  <a:cubicBezTo>
                    <a:pt x="9579" y="1651"/>
                    <a:pt x="9573" y="1632"/>
                    <a:pt x="9573" y="1608"/>
                  </a:cubicBezTo>
                  <a:cubicBezTo>
                    <a:pt x="9582" y="1600"/>
                    <a:pt x="9584" y="1591"/>
                    <a:pt x="9593" y="1591"/>
                  </a:cubicBezTo>
                  <a:cubicBezTo>
                    <a:pt x="9597" y="1591"/>
                    <a:pt x="9602" y="1593"/>
                    <a:pt x="9609" y="1596"/>
                  </a:cubicBezTo>
                  <a:lnTo>
                    <a:pt x="9585" y="1572"/>
                  </a:lnTo>
                  <a:cubicBezTo>
                    <a:pt x="9588" y="1561"/>
                    <a:pt x="9591" y="1557"/>
                    <a:pt x="9595" y="1557"/>
                  </a:cubicBezTo>
                  <a:cubicBezTo>
                    <a:pt x="9606" y="1557"/>
                    <a:pt x="9620" y="1589"/>
                    <a:pt x="9635" y="1589"/>
                  </a:cubicBezTo>
                  <a:cubicBezTo>
                    <a:pt x="9639" y="1589"/>
                    <a:pt x="9642" y="1587"/>
                    <a:pt x="9645" y="1584"/>
                  </a:cubicBezTo>
                  <a:lnTo>
                    <a:pt x="9645" y="1584"/>
                  </a:lnTo>
                  <a:cubicBezTo>
                    <a:pt x="9633" y="1608"/>
                    <a:pt x="9633" y="1608"/>
                    <a:pt x="9621" y="1644"/>
                  </a:cubicBezTo>
                  <a:cubicBezTo>
                    <a:pt x="9633" y="1620"/>
                    <a:pt x="9645" y="1596"/>
                    <a:pt x="9669" y="1572"/>
                  </a:cubicBezTo>
                  <a:cubicBezTo>
                    <a:pt x="9669" y="1560"/>
                    <a:pt x="9669" y="1560"/>
                    <a:pt x="9669" y="1548"/>
                  </a:cubicBezTo>
                  <a:cubicBezTo>
                    <a:pt x="9669" y="1548"/>
                    <a:pt x="9669" y="1548"/>
                    <a:pt x="9669" y="1537"/>
                  </a:cubicBezTo>
                  <a:cubicBezTo>
                    <a:pt x="9680" y="1525"/>
                    <a:pt x="9680" y="1525"/>
                    <a:pt x="9692" y="1525"/>
                  </a:cubicBezTo>
                  <a:cubicBezTo>
                    <a:pt x="9692" y="1537"/>
                    <a:pt x="9680" y="1537"/>
                    <a:pt x="9669" y="1537"/>
                  </a:cubicBezTo>
                  <a:lnTo>
                    <a:pt x="9728" y="1537"/>
                  </a:lnTo>
                  <a:cubicBezTo>
                    <a:pt x="9716" y="1537"/>
                    <a:pt x="9704" y="1537"/>
                    <a:pt x="9704" y="1548"/>
                  </a:cubicBezTo>
                  <a:lnTo>
                    <a:pt x="9716" y="1548"/>
                  </a:lnTo>
                  <a:cubicBezTo>
                    <a:pt x="9716" y="1548"/>
                    <a:pt x="9704" y="1548"/>
                    <a:pt x="9680" y="1560"/>
                  </a:cubicBezTo>
                  <a:lnTo>
                    <a:pt x="9716" y="1560"/>
                  </a:lnTo>
                  <a:cubicBezTo>
                    <a:pt x="9716" y="1560"/>
                    <a:pt x="9716" y="1572"/>
                    <a:pt x="9716" y="1572"/>
                  </a:cubicBezTo>
                  <a:cubicBezTo>
                    <a:pt x="9714" y="1567"/>
                    <a:pt x="9711" y="1565"/>
                    <a:pt x="9709" y="1565"/>
                  </a:cubicBezTo>
                  <a:cubicBezTo>
                    <a:pt x="9701" y="1565"/>
                    <a:pt x="9693" y="1579"/>
                    <a:pt x="9682" y="1579"/>
                  </a:cubicBezTo>
                  <a:cubicBezTo>
                    <a:pt x="9678" y="1579"/>
                    <a:pt x="9674" y="1577"/>
                    <a:pt x="9669" y="1572"/>
                  </a:cubicBezTo>
                  <a:lnTo>
                    <a:pt x="9669" y="1572"/>
                  </a:lnTo>
                  <a:lnTo>
                    <a:pt x="9692" y="1620"/>
                  </a:lnTo>
                  <a:cubicBezTo>
                    <a:pt x="9692" y="1596"/>
                    <a:pt x="9716" y="1620"/>
                    <a:pt x="9704" y="1584"/>
                  </a:cubicBezTo>
                  <a:lnTo>
                    <a:pt x="9704" y="1584"/>
                  </a:lnTo>
                  <a:cubicBezTo>
                    <a:pt x="9728" y="1608"/>
                    <a:pt x="9692" y="1632"/>
                    <a:pt x="9692" y="1656"/>
                  </a:cubicBezTo>
                  <a:cubicBezTo>
                    <a:pt x="9697" y="1659"/>
                    <a:pt x="9701" y="1660"/>
                    <a:pt x="9704" y="1660"/>
                  </a:cubicBezTo>
                  <a:cubicBezTo>
                    <a:pt x="9720" y="1660"/>
                    <a:pt x="9721" y="1629"/>
                    <a:pt x="9728" y="1629"/>
                  </a:cubicBezTo>
                  <a:cubicBezTo>
                    <a:pt x="9731" y="1629"/>
                    <a:pt x="9735" y="1633"/>
                    <a:pt x="9740" y="1644"/>
                  </a:cubicBezTo>
                  <a:lnTo>
                    <a:pt x="9740" y="1679"/>
                  </a:lnTo>
                  <a:cubicBezTo>
                    <a:pt x="9744" y="1679"/>
                    <a:pt x="9748" y="1678"/>
                    <a:pt x="9752" y="1677"/>
                  </a:cubicBezTo>
                  <a:lnTo>
                    <a:pt x="9752" y="1677"/>
                  </a:lnTo>
                  <a:cubicBezTo>
                    <a:pt x="9752" y="1677"/>
                    <a:pt x="9752" y="1678"/>
                    <a:pt x="9752" y="1679"/>
                  </a:cubicBezTo>
                  <a:cubicBezTo>
                    <a:pt x="9758" y="1679"/>
                    <a:pt x="9761" y="1676"/>
                    <a:pt x="9762" y="1675"/>
                  </a:cubicBezTo>
                  <a:lnTo>
                    <a:pt x="9762" y="1675"/>
                  </a:lnTo>
                  <a:cubicBezTo>
                    <a:pt x="9763" y="1676"/>
                    <a:pt x="9764" y="1677"/>
                    <a:pt x="9764" y="1679"/>
                  </a:cubicBezTo>
                  <a:cubicBezTo>
                    <a:pt x="9764" y="1675"/>
                    <a:pt x="9764" y="1674"/>
                    <a:pt x="9763" y="1674"/>
                  </a:cubicBezTo>
                  <a:cubicBezTo>
                    <a:pt x="9763" y="1674"/>
                    <a:pt x="9763" y="1674"/>
                    <a:pt x="9762" y="1675"/>
                  </a:cubicBezTo>
                  <a:lnTo>
                    <a:pt x="9762" y="1675"/>
                  </a:lnTo>
                  <a:cubicBezTo>
                    <a:pt x="9762" y="1674"/>
                    <a:pt x="9761" y="1674"/>
                    <a:pt x="9760" y="1674"/>
                  </a:cubicBezTo>
                  <a:cubicBezTo>
                    <a:pt x="9758" y="1674"/>
                    <a:pt x="9755" y="1675"/>
                    <a:pt x="9752" y="1677"/>
                  </a:cubicBezTo>
                  <a:lnTo>
                    <a:pt x="9752" y="1677"/>
                  </a:lnTo>
                  <a:cubicBezTo>
                    <a:pt x="9753" y="1620"/>
                    <a:pt x="9776" y="1619"/>
                    <a:pt x="9788" y="1584"/>
                  </a:cubicBezTo>
                  <a:cubicBezTo>
                    <a:pt x="9811" y="1584"/>
                    <a:pt x="9847" y="1572"/>
                    <a:pt x="9895" y="1572"/>
                  </a:cubicBezTo>
                  <a:lnTo>
                    <a:pt x="9871" y="1572"/>
                  </a:lnTo>
                  <a:cubicBezTo>
                    <a:pt x="9954" y="1548"/>
                    <a:pt x="9966" y="1525"/>
                    <a:pt x="9990" y="1501"/>
                  </a:cubicBezTo>
                  <a:cubicBezTo>
                    <a:pt x="9930" y="1501"/>
                    <a:pt x="10014" y="1489"/>
                    <a:pt x="9978" y="1477"/>
                  </a:cubicBezTo>
                  <a:cubicBezTo>
                    <a:pt x="9907" y="1477"/>
                    <a:pt x="9954" y="1477"/>
                    <a:pt x="9942" y="1465"/>
                  </a:cubicBezTo>
                  <a:lnTo>
                    <a:pt x="9942" y="1465"/>
                  </a:lnTo>
                  <a:cubicBezTo>
                    <a:pt x="9946" y="1469"/>
                    <a:pt x="9952" y="1470"/>
                    <a:pt x="9960" y="1470"/>
                  </a:cubicBezTo>
                  <a:cubicBezTo>
                    <a:pt x="9978" y="1470"/>
                    <a:pt x="10002" y="1462"/>
                    <a:pt x="10002" y="1453"/>
                  </a:cubicBezTo>
                  <a:lnTo>
                    <a:pt x="9978" y="1453"/>
                  </a:lnTo>
                  <a:cubicBezTo>
                    <a:pt x="10002" y="1453"/>
                    <a:pt x="10050" y="1429"/>
                    <a:pt x="10002" y="1429"/>
                  </a:cubicBezTo>
                  <a:cubicBezTo>
                    <a:pt x="10010" y="1425"/>
                    <a:pt x="10015" y="1424"/>
                    <a:pt x="10019" y="1424"/>
                  </a:cubicBezTo>
                  <a:cubicBezTo>
                    <a:pt x="10027" y="1424"/>
                    <a:pt x="10030" y="1429"/>
                    <a:pt x="10038" y="1429"/>
                  </a:cubicBezTo>
                  <a:cubicBezTo>
                    <a:pt x="10055" y="1423"/>
                    <a:pt x="10050" y="1423"/>
                    <a:pt x="10042" y="1423"/>
                  </a:cubicBezTo>
                  <a:cubicBezTo>
                    <a:pt x="10035" y="1423"/>
                    <a:pt x="10026" y="1423"/>
                    <a:pt x="10038" y="1417"/>
                  </a:cubicBezTo>
                  <a:lnTo>
                    <a:pt x="10050" y="1417"/>
                  </a:lnTo>
                  <a:cubicBezTo>
                    <a:pt x="10038" y="1417"/>
                    <a:pt x="10061" y="1406"/>
                    <a:pt x="10073" y="1394"/>
                  </a:cubicBezTo>
                  <a:lnTo>
                    <a:pt x="10073" y="1394"/>
                  </a:lnTo>
                  <a:cubicBezTo>
                    <a:pt x="10052" y="1397"/>
                    <a:pt x="10041" y="1399"/>
                    <a:pt x="10034" y="1399"/>
                  </a:cubicBezTo>
                  <a:cubicBezTo>
                    <a:pt x="10018" y="1399"/>
                    <a:pt x="10031" y="1390"/>
                    <a:pt x="10014" y="1382"/>
                  </a:cubicBezTo>
                  <a:cubicBezTo>
                    <a:pt x="10038" y="1382"/>
                    <a:pt x="10038" y="1382"/>
                    <a:pt x="10050" y="1370"/>
                  </a:cubicBezTo>
                  <a:lnTo>
                    <a:pt x="10002" y="1370"/>
                  </a:lnTo>
                  <a:cubicBezTo>
                    <a:pt x="9954" y="1370"/>
                    <a:pt x="10038" y="1370"/>
                    <a:pt x="10014" y="1358"/>
                  </a:cubicBezTo>
                  <a:lnTo>
                    <a:pt x="10002" y="1358"/>
                  </a:lnTo>
                  <a:cubicBezTo>
                    <a:pt x="9978" y="1358"/>
                    <a:pt x="10014" y="1346"/>
                    <a:pt x="10050" y="1334"/>
                  </a:cubicBezTo>
                  <a:cubicBezTo>
                    <a:pt x="9919" y="1310"/>
                    <a:pt x="10121" y="1251"/>
                    <a:pt x="10073" y="1215"/>
                  </a:cubicBezTo>
                  <a:lnTo>
                    <a:pt x="10014" y="1215"/>
                  </a:lnTo>
                  <a:cubicBezTo>
                    <a:pt x="10002" y="1215"/>
                    <a:pt x="10002" y="1215"/>
                    <a:pt x="9990" y="1227"/>
                  </a:cubicBezTo>
                  <a:lnTo>
                    <a:pt x="9978" y="1227"/>
                  </a:lnTo>
                  <a:cubicBezTo>
                    <a:pt x="9978" y="1221"/>
                    <a:pt x="9972" y="1221"/>
                    <a:pt x="9968" y="1221"/>
                  </a:cubicBezTo>
                  <a:cubicBezTo>
                    <a:pt x="9963" y="1221"/>
                    <a:pt x="9960" y="1221"/>
                    <a:pt x="9966" y="1215"/>
                  </a:cubicBezTo>
                  <a:lnTo>
                    <a:pt x="9978" y="1215"/>
                  </a:lnTo>
                  <a:lnTo>
                    <a:pt x="10002" y="1191"/>
                  </a:lnTo>
                  <a:cubicBezTo>
                    <a:pt x="9942" y="1191"/>
                    <a:pt x="10002" y="1179"/>
                    <a:pt x="10014" y="1179"/>
                  </a:cubicBezTo>
                  <a:cubicBezTo>
                    <a:pt x="10026" y="1175"/>
                    <a:pt x="10031" y="1174"/>
                    <a:pt x="10035" y="1174"/>
                  </a:cubicBezTo>
                  <a:cubicBezTo>
                    <a:pt x="10041" y="1174"/>
                    <a:pt x="10041" y="1178"/>
                    <a:pt x="10062" y="1179"/>
                  </a:cubicBezTo>
                  <a:lnTo>
                    <a:pt x="10062" y="1179"/>
                  </a:lnTo>
                  <a:lnTo>
                    <a:pt x="10073" y="1167"/>
                  </a:lnTo>
                  <a:lnTo>
                    <a:pt x="10061" y="1167"/>
                  </a:lnTo>
                  <a:cubicBezTo>
                    <a:pt x="10097" y="1156"/>
                    <a:pt x="10073" y="1156"/>
                    <a:pt x="10109" y="1156"/>
                  </a:cubicBezTo>
                  <a:cubicBezTo>
                    <a:pt x="10133" y="1132"/>
                    <a:pt x="10050" y="1144"/>
                    <a:pt x="10109" y="1120"/>
                  </a:cubicBezTo>
                  <a:lnTo>
                    <a:pt x="10050" y="1120"/>
                  </a:lnTo>
                  <a:cubicBezTo>
                    <a:pt x="10061" y="1108"/>
                    <a:pt x="10073" y="1108"/>
                    <a:pt x="10085" y="1108"/>
                  </a:cubicBezTo>
                  <a:lnTo>
                    <a:pt x="10061" y="1108"/>
                  </a:lnTo>
                  <a:cubicBezTo>
                    <a:pt x="10133" y="1096"/>
                    <a:pt x="10085" y="1096"/>
                    <a:pt x="10109" y="1072"/>
                  </a:cubicBezTo>
                  <a:lnTo>
                    <a:pt x="10121" y="1072"/>
                  </a:lnTo>
                  <a:cubicBezTo>
                    <a:pt x="10109" y="1072"/>
                    <a:pt x="10087" y="1072"/>
                    <a:pt x="10096" y="1061"/>
                  </a:cubicBezTo>
                  <a:lnTo>
                    <a:pt x="10096" y="1061"/>
                  </a:lnTo>
                  <a:cubicBezTo>
                    <a:pt x="10087" y="1063"/>
                    <a:pt x="10078" y="1064"/>
                    <a:pt x="10073" y="1064"/>
                  </a:cubicBezTo>
                  <a:cubicBezTo>
                    <a:pt x="10069" y="1064"/>
                    <a:pt x="10068" y="1063"/>
                    <a:pt x="10073" y="1060"/>
                  </a:cubicBezTo>
                  <a:cubicBezTo>
                    <a:pt x="10038" y="1060"/>
                    <a:pt x="10014" y="1072"/>
                    <a:pt x="9978" y="1072"/>
                  </a:cubicBezTo>
                  <a:cubicBezTo>
                    <a:pt x="10014" y="1072"/>
                    <a:pt x="10014" y="1060"/>
                    <a:pt x="9990" y="1060"/>
                  </a:cubicBezTo>
                  <a:lnTo>
                    <a:pt x="10002" y="1060"/>
                  </a:lnTo>
                  <a:lnTo>
                    <a:pt x="9978" y="1048"/>
                  </a:lnTo>
                  <a:lnTo>
                    <a:pt x="10050" y="1048"/>
                  </a:lnTo>
                  <a:cubicBezTo>
                    <a:pt x="10002" y="1048"/>
                    <a:pt x="10038" y="1036"/>
                    <a:pt x="10050" y="1025"/>
                  </a:cubicBezTo>
                  <a:lnTo>
                    <a:pt x="10073" y="1025"/>
                  </a:lnTo>
                  <a:cubicBezTo>
                    <a:pt x="10038" y="1025"/>
                    <a:pt x="10038" y="1013"/>
                    <a:pt x="10050" y="1001"/>
                  </a:cubicBezTo>
                  <a:lnTo>
                    <a:pt x="10073" y="1001"/>
                  </a:lnTo>
                  <a:cubicBezTo>
                    <a:pt x="10050" y="1001"/>
                    <a:pt x="10085" y="989"/>
                    <a:pt x="10109" y="989"/>
                  </a:cubicBezTo>
                  <a:cubicBezTo>
                    <a:pt x="10061" y="977"/>
                    <a:pt x="10192" y="953"/>
                    <a:pt x="10121" y="953"/>
                  </a:cubicBezTo>
                  <a:lnTo>
                    <a:pt x="10145" y="941"/>
                  </a:lnTo>
                  <a:cubicBezTo>
                    <a:pt x="10085" y="941"/>
                    <a:pt x="10169" y="917"/>
                    <a:pt x="10073" y="917"/>
                  </a:cubicBezTo>
                  <a:cubicBezTo>
                    <a:pt x="10120" y="904"/>
                    <a:pt x="10116" y="900"/>
                    <a:pt x="10099" y="900"/>
                  </a:cubicBezTo>
                  <a:cubicBezTo>
                    <a:pt x="10085" y="900"/>
                    <a:pt x="10064" y="902"/>
                    <a:pt x="10054" y="902"/>
                  </a:cubicBezTo>
                  <a:cubicBezTo>
                    <a:pt x="10044" y="902"/>
                    <a:pt x="10045" y="901"/>
                    <a:pt x="10073" y="894"/>
                  </a:cubicBezTo>
                  <a:lnTo>
                    <a:pt x="10061" y="894"/>
                  </a:lnTo>
                  <a:cubicBezTo>
                    <a:pt x="10073" y="846"/>
                    <a:pt x="10121" y="786"/>
                    <a:pt x="10061" y="739"/>
                  </a:cubicBezTo>
                  <a:lnTo>
                    <a:pt x="10085" y="739"/>
                  </a:lnTo>
                  <a:cubicBezTo>
                    <a:pt x="10097" y="715"/>
                    <a:pt x="10097" y="679"/>
                    <a:pt x="10085" y="655"/>
                  </a:cubicBezTo>
                  <a:cubicBezTo>
                    <a:pt x="10089" y="655"/>
                    <a:pt x="10093" y="655"/>
                    <a:pt x="10097" y="655"/>
                  </a:cubicBezTo>
                  <a:cubicBezTo>
                    <a:pt x="10192" y="655"/>
                    <a:pt x="10184" y="799"/>
                    <a:pt x="10288" y="822"/>
                  </a:cubicBezTo>
                  <a:cubicBezTo>
                    <a:pt x="10300" y="798"/>
                    <a:pt x="10300" y="786"/>
                    <a:pt x="10311" y="763"/>
                  </a:cubicBezTo>
                  <a:cubicBezTo>
                    <a:pt x="10323" y="751"/>
                    <a:pt x="10323" y="751"/>
                    <a:pt x="10323" y="739"/>
                  </a:cubicBezTo>
                  <a:lnTo>
                    <a:pt x="10323" y="739"/>
                  </a:lnTo>
                  <a:cubicBezTo>
                    <a:pt x="10311" y="751"/>
                    <a:pt x="10300" y="751"/>
                    <a:pt x="10300" y="751"/>
                  </a:cubicBezTo>
                  <a:cubicBezTo>
                    <a:pt x="10309" y="741"/>
                    <a:pt x="10326" y="708"/>
                    <a:pt x="10339" y="708"/>
                  </a:cubicBezTo>
                  <a:cubicBezTo>
                    <a:pt x="10342" y="708"/>
                    <a:pt x="10345" y="710"/>
                    <a:pt x="10347" y="715"/>
                  </a:cubicBezTo>
                  <a:cubicBezTo>
                    <a:pt x="10335" y="727"/>
                    <a:pt x="10335" y="727"/>
                    <a:pt x="10335" y="727"/>
                  </a:cubicBezTo>
                  <a:cubicBezTo>
                    <a:pt x="10338" y="729"/>
                    <a:pt x="10340" y="730"/>
                    <a:pt x="10341" y="730"/>
                  </a:cubicBezTo>
                  <a:cubicBezTo>
                    <a:pt x="10346" y="730"/>
                    <a:pt x="10348" y="723"/>
                    <a:pt x="10353" y="723"/>
                  </a:cubicBezTo>
                  <a:cubicBezTo>
                    <a:pt x="10355" y="723"/>
                    <a:pt x="10357" y="724"/>
                    <a:pt x="10359" y="727"/>
                  </a:cubicBezTo>
                  <a:cubicBezTo>
                    <a:pt x="10359" y="739"/>
                    <a:pt x="10359" y="727"/>
                    <a:pt x="10359" y="751"/>
                  </a:cubicBezTo>
                  <a:lnTo>
                    <a:pt x="10371" y="786"/>
                  </a:lnTo>
                  <a:cubicBezTo>
                    <a:pt x="10384" y="773"/>
                    <a:pt x="10393" y="768"/>
                    <a:pt x="10398" y="768"/>
                  </a:cubicBezTo>
                  <a:cubicBezTo>
                    <a:pt x="10413" y="768"/>
                    <a:pt x="10407" y="802"/>
                    <a:pt x="10407" y="810"/>
                  </a:cubicBezTo>
                  <a:cubicBezTo>
                    <a:pt x="10395" y="828"/>
                    <a:pt x="10389" y="828"/>
                    <a:pt x="10383" y="828"/>
                  </a:cubicBezTo>
                  <a:cubicBezTo>
                    <a:pt x="10377" y="828"/>
                    <a:pt x="10371" y="828"/>
                    <a:pt x="10359" y="846"/>
                  </a:cubicBezTo>
                  <a:lnTo>
                    <a:pt x="10359" y="882"/>
                  </a:lnTo>
                  <a:lnTo>
                    <a:pt x="10371" y="846"/>
                  </a:lnTo>
                  <a:lnTo>
                    <a:pt x="10383" y="870"/>
                  </a:lnTo>
                  <a:cubicBezTo>
                    <a:pt x="10383" y="861"/>
                    <a:pt x="10389" y="853"/>
                    <a:pt x="10392" y="853"/>
                  </a:cubicBezTo>
                  <a:cubicBezTo>
                    <a:pt x="10394" y="853"/>
                    <a:pt x="10395" y="854"/>
                    <a:pt x="10395" y="858"/>
                  </a:cubicBezTo>
                  <a:cubicBezTo>
                    <a:pt x="10395" y="870"/>
                    <a:pt x="10395" y="870"/>
                    <a:pt x="10383" y="882"/>
                  </a:cubicBezTo>
                  <a:lnTo>
                    <a:pt x="10383" y="882"/>
                  </a:lnTo>
                  <a:lnTo>
                    <a:pt x="10407" y="858"/>
                  </a:lnTo>
                  <a:lnTo>
                    <a:pt x="10407" y="858"/>
                  </a:lnTo>
                  <a:cubicBezTo>
                    <a:pt x="10383" y="894"/>
                    <a:pt x="10407" y="882"/>
                    <a:pt x="10395" y="917"/>
                  </a:cubicBezTo>
                  <a:cubicBezTo>
                    <a:pt x="10400" y="925"/>
                    <a:pt x="10407" y="928"/>
                    <a:pt x="10414" y="928"/>
                  </a:cubicBezTo>
                  <a:cubicBezTo>
                    <a:pt x="10426" y="928"/>
                    <a:pt x="10440" y="920"/>
                    <a:pt x="10450" y="920"/>
                  </a:cubicBezTo>
                  <a:cubicBezTo>
                    <a:pt x="10460" y="920"/>
                    <a:pt x="10466" y="927"/>
                    <a:pt x="10466" y="953"/>
                  </a:cubicBezTo>
                  <a:cubicBezTo>
                    <a:pt x="10466" y="933"/>
                    <a:pt x="10493" y="903"/>
                    <a:pt x="10508" y="903"/>
                  </a:cubicBezTo>
                  <a:cubicBezTo>
                    <a:pt x="10510" y="903"/>
                    <a:pt x="10512" y="904"/>
                    <a:pt x="10514" y="905"/>
                  </a:cubicBezTo>
                  <a:cubicBezTo>
                    <a:pt x="10514" y="917"/>
                    <a:pt x="10514" y="929"/>
                    <a:pt x="10502" y="941"/>
                  </a:cubicBezTo>
                  <a:lnTo>
                    <a:pt x="10526" y="929"/>
                  </a:lnTo>
                  <a:lnTo>
                    <a:pt x="10526" y="929"/>
                  </a:lnTo>
                  <a:cubicBezTo>
                    <a:pt x="10502" y="1001"/>
                    <a:pt x="10538" y="965"/>
                    <a:pt x="10550" y="1001"/>
                  </a:cubicBezTo>
                  <a:lnTo>
                    <a:pt x="10550" y="1013"/>
                  </a:lnTo>
                  <a:cubicBezTo>
                    <a:pt x="10558" y="1004"/>
                    <a:pt x="10566" y="996"/>
                    <a:pt x="10575" y="996"/>
                  </a:cubicBezTo>
                  <a:cubicBezTo>
                    <a:pt x="10578" y="996"/>
                    <a:pt x="10582" y="997"/>
                    <a:pt x="10585" y="1001"/>
                  </a:cubicBezTo>
                  <a:lnTo>
                    <a:pt x="10573" y="1036"/>
                  </a:lnTo>
                  <a:cubicBezTo>
                    <a:pt x="10573" y="1039"/>
                    <a:pt x="10574" y="1040"/>
                    <a:pt x="10575" y="1040"/>
                  </a:cubicBezTo>
                  <a:cubicBezTo>
                    <a:pt x="10582" y="1040"/>
                    <a:pt x="10608" y="993"/>
                    <a:pt x="10618" y="993"/>
                  </a:cubicBezTo>
                  <a:cubicBezTo>
                    <a:pt x="10620" y="993"/>
                    <a:pt x="10621" y="995"/>
                    <a:pt x="10621" y="1001"/>
                  </a:cubicBezTo>
                  <a:cubicBezTo>
                    <a:pt x="10645" y="965"/>
                    <a:pt x="10645" y="941"/>
                    <a:pt x="10657" y="906"/>
                  </a:cubicBezTo>
                  <a:lnTo>
                    <a:pt x="10657" y="906"/>
                  </a:lnTo>
                  <a:cubicBezTo>
                    <a:pt x="10649" y="929"/>
                    <a:pt x="10651" y="942"/>
                    <a:pt x="10657" y="942"/>
                  </a:cubicBezTo>
                  <a:cubicBezTo>
                    <a:pt x="10660" y="942"/>
                    <a:pt x="10664" y="938"/>
                    <a:pt x="10669" y="929"/>
                  </a:cubicBezTo>
                  <a:cubicBezTo>
                    <a:pt x="10676" y="926"/>
                    <a:pt x="10680" y="924"/>
                    <a:pt x="10681" y="924"/>
                  </a:cubicBezTo>
                  <a:lnTo>
                    <a:pt x="10681" y="924"/>
                  </a:lnTo>
                  <a:cubicBezTo>
                    <a:pt x="10686" y="924"/>
                    <a:pt x="10677" y="933"/>
                    <a:pt x="10669" y="941"/>
                  </a:cubicBezTo>
                  <a:lnTo>
                    <a:pt x="10692" y="929"/>
                  </a:lnTo>
                  <a:lnTo>
                    <a:pt x="10692" y="929"/>
                  </a:lnTo>
                  <a:cubicBezTo>
                    <a:pt x="10703" y="929"/>
                    <a:pt x="10684" y="969"/>
                    <a:pt x="10663" y="985"/>
                  </a:cubicBezTo>
                  <a:lnTo>
                    <a:pt x="10663" y="985"/>
                  </a:lnTo>
                  <a:cubicBezTo>
                    <a:pt x="10671" y="980"/>
                    <a:pt x="10677" y="979"/>
                    <a:pt x="10681" y="979"/>
                  </a:cubicBezTo>
                  <a:cubicBezTo>
                    <a:pt x="10694" y="979"/>
                    <a:pt x="10696" y="993"/>
                    <a:pt x="10704" y="1001"/>
                  </a:cubicBezTo>
                  <a:lnTo>
                    <a:pt x="10681" y="1025"/>
                  </a:lnTo>
                  <a:lnTo>
                    <a:pt x="10704" y="1036"/>
                  </a:lnTo>
                  <a:cubicBezTo>
                    <a:pt x="10716" y="1025"/>
                    <a:pt x="10725" y="1019"/>
                    <a:pt x="10733" y="1019"/>
                  </a:cubicBezTo>
                  <a:cubicBezTo>
                    <a:pt x="10740" y="1019"/>
                    <a:pt x="10746" y="1025"/>
                    <a:pt x="10752" y="1036"/>
                  </a:cubicBezTo>
                  <a:lnTo>
                    <a:pt x="10736" y="1058"/>
                  </a:lnTo>
                  <a:lnTo>
                    <a:pt x="10736" y="1058"/>
                  </a:lnTo>
                  <a:cubicBezTo>
                    <a:pt x="10737" y="1058"/>
                    <a:pt x="10739" y="1058"/>
                    <a:pt x="10740" y="1058"/>
                  </a:cubicBezTo>
                  <a:cubicBezTo>
                    <a:pt x="10761" y="1058"/>
                    <a:pt x="10750" y="1087"/>
                    <a:pt x="10740" y="1108"/>
                  </a:cubicBezTo>
                  <a:cubicBezTo>
                    <a:pt x="10746" y="1104"/>
                    <a:pt x="10750" y="1102"/>
                    <a:pt x="10753" y="1102"/>
                  </a:cubicBezTo>
                  <a:cubicBezTo>
                    <a:pt x="10775" y="1102"/>
                    <a:pt x="10766" y="1170"/>
                    <a:pt x="10788" y="1170"/>
                  </a:cubicBezTo>
                  <a:cubicBezTo>
                    <a:pt x="10794" y="1170"/>
                    <a:pt x="10801" y="1166"/>
                    <a:pt x="10812" y="1156"/>
                  </a:cubicBezTo>
                  <a:lnTo>
                    <a:pt x="10812" y="1156"/>
                  </a:lnTo>
                  <a:lnTo>
                    <a:pt x="10800" y="1179"/>
                  </a:lnTo>
                  <a:cubicBezTo>
                    <a:pt x="10810" y="1173"/>
                    <a:pt x="10818" y="1171"/>
                    <a:pt x="10824" y="1171"/>
                  </a:cubicBezTo>
                  <a:cubicBezTo>
                    <a:pt x="10846" y="1171"/>
                    <a:pt x="10853" y="1195"/>
                    <a:pt x="10870" y="1195"/>
                  </a:cubicBezTo>
                  <a:cubicBezTo>
                    <a:pt x="10878" y="1195"/>
                    <a:pt x="10890" y="1188"/>
                    <a:pt x="10907" y="1167"/>
                  </a:cubicBezTo>
                  <a:lnTo>
                    <a:pt x="10907" y="1167"/>
                  </a:lnTo>
                  <a:cubicBezTo>
                    <a:pt x="10904" y="1198"/>
                    <a:pt x="10907" y="1208"/>
                    <a:pt x="10913" y="1208"/>
                  </a:cubicBezTo>
                  <a:cubicBezTo>
                    <a:pt x="10926" y="1208"/>
                    <a:pt x="10950" y="1169"/>
                    <a:pt x="10961" y="1169"/>
                  </a:cubicBezTo>
                  <a:cubicBezTo>
                    <a:pt x="10966" y="1169"/>
                    <a:pt x="10968" y="1175"/>
                    <a:pt x="10967" y="1192"/>
                  </a:cubicBezTo>
                  <a:lnTo>
                    <a:pt x="10967" y="1192"/>
                  </a:lnTo>
                  <a:cubicBezTo>
                    <a:pt x="11062" y="1263"/>
                    <a:pt x="11145" y="1370"/>
                    <a:pt x="11276" y="1382"/>
                  </a:cubicBezTo>
                  <a:lnTo>
                    <a:pt x="11264" y="1406"/>
                  </a:lnTo>
                  <a:cubicBezTo>
                    <a:pt x="11395" y="1525"/>
                    <a:pt x="11562" y="1572"/>
                    <a:pt x="11705" y="1691"/>
                  </a:cubicBezTo>
                  <a:cubicBezTo>
                    <a:pt x="11728" y="1679"/>
                    <a:pt x="11752" y="1632"/>
                    <a:pt x="11776" y="1620"/>
                  </a:cubicBezTo>
                  <a:cubicBezTo>
                    <a:pt x="11776" y="1620"/>
                    <a:pt x="11788" y="1632"/>
                    <a:pt x="11776" y="1656"/>
                  </a:cubicBezTo>
                  <a:cubicBezTo>
                    <a:pt x="11752" y="1656"/>
                    <a:pt x="11752" y="1679"/>
                    <a:pt x="11740" y="1691"/>
                  </a:cubicBezTo>
                  <a:cubicBezTo>
                    <a:pt x="11758" y="1700"/>
                    <a:pt x="11763" y="1723"/>
                    <a:pt x="11779" y="1723"/>
                  </a:cubicBezTo>
                  <a:cubicBezTo>
                    <a:pt x="11785" y="1723"/>
                    <a:pt x="11791" y="1721"/>
                    <a:pt x="11800" y="1715"/>
                  </a:cubicBezTo>
                  <a:lnTo>
                    <a:pt x="11800" y="1679"/>
                  </a:lnTo>
                  <a:cubicBezTo>
                    <a:pt x="11812" y="1679"/>
                    <a:pt x="11824" y="1691"/>
                    <a:pt x="11824" y="1691"/>
                  </a:cubicBezTo>
                  <a:cubicBezTo>
                    <a:pt x="11812" y="1703"/>
                    <a:pt x="11800" y="1739"/>
                    <a:pt x="11788" y="1751"/>
                  </a:cubicBezTo>
                  <a:cubicBezTo>
                    <a:pt x="11806" y="1738"/>
                    <a:pt x="11816" y="1733"/>
                    <a:pt x="11822" y="1733"/>
                  </a:cubicBezTo>
                  <a:cubicBezTo>
                    <a:pt x="11840" y="1733"/>
                    <a:pt x="11804" y="1787"/>
                    <a:pt x="11829" y="1787"/>
                  </a:cubicBezTo>
                  <a:cubicBezTo>
                    <a:pt x="11831" y="1787"/>
                    <a:pt x="11833" y="1787"/>
                    <a:pt x="11835" y="1787"/>
                  </a:cubicBezTo>
                  <a:cubicBezTo>
                    <a:pt x="11883" y="1727"/>
                    <a:pt x="11955" y="1691"/>
                    <a:pt x="12002" y="1667"/>
                  </a:cubicBezTo>
                  <a:lnTo>
                    <a:pt x="12002" y="1691"/>
                  </a:lnTo>
                  <a:cubicBezTo>
                    <a:pt x="12001" y="1690"/>
                    <a:pt x="12000" y="1690"/>
                    <a:pt x="11999" y="1690"/>
                  </a:cubicBezTo>
                  <a:cubicBezTo>
                    <a:pt x="11989" y="1690"/>
                    <a:pt x="11979" y="1729"/>
                    <a:pt x="11961" y="1729"/>
                  </a:cubicBezTo>
                  <a:cubicBezTo>
                    <a:pt x="11959" y="1729"/>
                    <a:pt x="11957" y="1728"/>
                    <a:pt x="11955" y="1727"/>
                  </a:cubicBezTo>
                  <a:lnTo>
                    <a:pt x="11955" y="1727"/>
                  </a:lnTo>
                  <a:cubicBezTo>
                    <a:pt x="11966" y="1751"/>
                    <a:pt x="11990" y="1739"/>
                    <a:pt x="12002" y="1751"/>
                  </a:cubicBezTo>
                  <a:cubicBezTo>
                    <a:pt x="12014" y="1739"/>
                    <a:pt x="12026" y="1715"/>
                    <a:pt x="12038" y="1715"/>
                  </a:cubicBezTo>
                  <a:lnTo>
                    <a:pt x="12038" y="1715"/>
                  </a:lnTo>
                  <a:cubicBezTo>
                    <a:pt x="12038" y="1727"/>
                    <a:pt x="12014" y="1763"/>
                    <a:pt x="12026" y="1775"/>
                  </a:cubicBezTo>
                  <a:lnTo>
                    <a:pt x="12002" y="1787"/>
                  </a:lnTo>
                  <a:cubicBezTo>
                    <a:pt x="11998" y="1794"/>
                    <a:pt x="12000" y="1797"/>
                    <a:pt x="12003" y="1797"/>
                  </a:cubicBezTo>
                  <a:cubicBezTo>
                    <a:pt x="12010" y="1797"/>
                    <a:pt x="12026" y="1787"/>
                    <a:pt x="12026" y="1787"/>
                  </a:cubicBezTo>
                  <a:lnTo>
                    <a:pt x="12026" y="1787"/>
                  </a:lnTo>
                  <a:cubicBezTo>
                    <a:pt x="12014" y="1810"/>
                    <a:pt x="12026" y="1822"/>
                    <a:pt x="12002" y="1858"/>
                  </a:cubicBezTo>
                  <a:cubicBezTo>
                    <a:pt x="12038" y="1834"/>
                    <a:pt x="12038" y="1846"/>
                    <a:pt x="12062" y="1834"/>
                  </a:cubicBezTo>
                  <a:cubicBezTo>
                    <a:pt x="12062" y="1814"/>
                    <a:pt x="12069" y="1809"/>
                    <a:pt x="12080" y="1804"/>
                  </a:cubicBezTo>
                  <a:lnTo>
                    <a:pt x="12080" y="1804"/>
                  </a:lnTo>
                  <a:cubicBezTo>
                    <a:pt x="12080" y="1804"/>
                    <a:pt x="12080" y="1804"/>
                    <a:pt x="12080" y="1804"/>
                  </a:cubicBezTo>
                  <a:cubicBezTo>
                    <a:pt x="12071" y="1804"/>
                    <a:pt x="12056" y="1804"/>
                    <a:pt x="12038" y="1822"/>
                  </a:cubicBezTo>
                  <a:cubicBezTo>
                    <a:pt x="12038" y="1798"/>
                    <a:pt x="12109" y="1763"/>
                    <a:pt x="12086" y="1763"/>
                  </a:cubicBezTo>
                  <a:cubicBezTo>
                    <a:pt x="12093" y="1760"/>
                    <a:pt x="12098" y="1759"/>
                    <a:pt x="12103" y="1759"/>
                  </a:cubicBezTo>
                  <a:cubicBezTo>
                    <a:pt x="12115" y="1759"/>
                    <a:pt x="12118" y="1766"/>
                    <a:pt x="12134" y="1766"/>
                  </a:cubicBezTo>
                  <a:cubicBezTo>
                    <a:pt x="12139" y="1766"/>
                    <a:pt x="12147" y="1765"/>
                    <a:pt x="12157" y="1763"/>
                  </a:cubicBezTo>
                  <a:cubicBezTo>
                    <a:pt x="12145" y="1751"/>
                    <a:pt x="12181" y="1727"/>
                    <a:pt x="12181" y="1715"/>
                  </a:cubicBezTo>
                  <a:lnTo>
                    <a:pt x="12181" y="1715"/>
                  </a:lnTo>
                  <a:cubicBezTo>
                    <a:pt x="12205" y="1727"/>
                    <a:pt x="12181" y="1727"/>
                    <a:pt x="12169" y="1763"/>
                  </a:cubicBezTo>
                  <a:cubicBezTo>
                    <a:pt x="12177" y="1771"/>
                    <a:pt x="12168" y="1785"/>
                    <a:pt x="12174" y="1785"/>
                  </a:cubicBezTo>
                  <a:cubicBezTo>
                    <a:pt x="12176" y="1785"/>
                    <a:pt x="12182" y="1782"/>
                    <a:pt x="12193" y="1775"/>
                  </a:cubicBezTo>
                  <a:lnTo>
                    <a:pt x="12193" y="1775"/>
                  </a:lnTo>
                  <a:cubicBezTo>
                    <a:pt x="12205" y="1798"/>
                    <a:pt x="12169" y="1798"/>
                    <a:pt x="12169" y="1822"/>
                  </a:cubicBezTo>
                  <a:cubicBezTo>
                    <a:pt x="12165" y="1825"/>
                    <a:pt x="12161" y="1826"/>
                    <a:pt x="12158" y="1826"/>
                  </a:cubicBezTo>
                  <a:cubicBezTo>
                    <a:pt x="12145" y="1826"/>
                    <a:pt x="12140" y="1806"/>
                    <a:pt x="12129" y="1806"/>
                  </a:cubicBezTo>
                  <a:cubicBezTo>
                    <a:pt x="12120" y="1806"/>
                    <a:pt x="12108" y="1817"/>
                    <a:pt x="12086" y="1858"/>
                  </a:cubicBezTo>
                  <a:cubicBezTo>
                    <a:pt x="12084" y="1856"/>
                    <a:pt x="12082" y="1856"/>
                    <a:pt x="12079" y="1856"/>
                  </a:cubicBezTo>
                  <a:cubicBezTo>
                    <a:pt x="12066" y="1856"/>
                    <a:pt x="12045" y="1872"/>
                    <a:pt x="12033" y="1872"/>
                  </a:cubicBezTo>
                  <a:cubicBezTo>
                    <a:pt x="12030" y="1872"/>
                    <a:pt x="12028" y="1872"/>
                    <a:pt x="12026" y="1870"/>
                  </a:cubicBezTo>
                  <a:lnTo>
                    <a:pt x="12026" y="1870"/>
                  </a:lnTo>
                  <a:cubicBezTo>
                    <a:pt x="12026" y="1890"/>
                    <a:pt x="12026" y="1920"/>
                    <a:pt x="12041" y="1920"/>
                  </a:cubicBezTo>
                  <a:cubicBezTo>
                    <a:pt x="12044" y="1920"/>
                    <a:pt x="12047" y="1919"/>
                    <a:pt x="12050" y="1918"/>
                  </a:cubicBezTo>
                  <a:lnTo>
                    <a:pt x="12086" y="1870"/>
                  </a:lnTo>
                  <a:cubicBezTo>
                    <a:pt x="12096" y="1870"/>
                    <a:pt x="12123" y="1844"/>
                    <a:pt x="12131" y="1844"/>
                  </a:cubicBezTo>
                  <a:cubicBezTo>
                    <a:pt x="12132" y="1844"/>
                    <a:pt x="12133" y="1844"/>
                    <a:pt x="12133" y="1846"/>
                  </a:cubicBezTo>
                  <a:cubicBezTo>
                    <a:pt x="12121" y="1858"/>
                    <a:pt x="12109" y="1882"/>
                    <a:pt x="12121" y="1882"/>
                  </a:cubicBezTo>
                  <a:cubicBezTo>
                    <a:pt x="12121" y="1882"/>
                    <a:pt x="12121" y="1882"/>
                    <a:pt x="12121" y="1870"/>
                  </a:cubicBezTo>
                  <a:cubicBezTo>
                    <a:pt x="12142" y="1870"/>
                    <a:pt x="12162" y="1844"/>
                    <a:pt x="12182" y="1844"/>
                  </a:cubicBezTo>
                  <a:cubicBezTo>
                    <a:pt x="12186" y="1844"/>
                    <a:pt x="12189" y="1844"/>
                    <a:pt x="12193" y="1846"/>
                  </a:cubicBezTo>
                  <a:cubicBezTo>
                    <a:pt x="12193" y="1822"/>
                    <a:pt x="12205" y="1798"/>
                    <a:pt x="12205" y="1763"/>
                  </a:cubicBezTo>
                  <a:cubicBezTo>
                    <a:pt x="12212" y="1751"/>
                    <a:pt x="12216" y="1747"/>
                    <a:pt x="12218" y="1747"/>
                  </a:cubicBezTo>
                  <a:cubicBezTo>
                    <a:pt x="12223" y="1747"/>
                    <a:pt x="12220" y="1767"/>
                    <a:pt x="12228" y="1775"/>
                  </a:cubicBezTo>
                  <a:cubicBezTo>
                    <a:pt x="12216" y="1775"/>
                    <a:pt x="12216" y="1775"/>
                    <a:pt x="12216" y="1787"/>
                  </a:cubicBezTo>
                  <a:lnTo>
                    <a:pt x="12240" y="1775"/>
                  </a:lnTo>
                  <a:lnTo>
                    <a:pt x="12240" y="1775"/>
                  </a:lnTo>
                  <a:cubicBezTo>
                    <a:pt x="12240" y="1798"/>
                    <a:pt x="12193" y="1822"/>
                    <a:pt x="12193" y="1846"/>
                  </a:cubicBezTo>
                  <a:cubicBezTo>
                    <a:pt x="12188" y="1864"/>
                    <a:pt x="12192" y="1868"/>
                    <a:pt x="12198" y="1868"/>
                  </a:cubicBezTo>
                  <a:cubicBezTo>
                    <a:pt x="12204" y="1868"/>
                    <a:pt x="12213" y="1863"/>
                    <a:pt x="12217" y="1863"/>
                  </a:cubicBezTo>
                  <a:lnTo>
                    <a:pt x="12217" y="1863"/>
                  </a:lnTo>
                  <a:cubicBezTo>
                    <a:pt x="12219" y="1863"/>
                    <a:pt x="12219" y="1864"/>
                    <a:pt x="12216" y="1870"/>
                  </a:cubicBezTo>
                  <a:cubicBezTo>
                    <a:pt x="12216" y="1870"/>
                    <a:pt x="12228" y="1858"/>
                    <a:pt x="12228" y="1858"/>
                  </a:cubicBezTo>
                  <a:cubicBezTo>
                    <a:pt x="12234" y="1858"/>
                    <a:pt x="12240" y="1861"/>
                    <a:pt x="12248" y="1861"/>
                  </a:cubicBezTo>
                  <a:cubicBezTo>
                    <a:pt x="12255" y="1861"/>
                    <a:pt x="12264" y="1858"/>
                    <a:pt x="12276" y="1846"/>
                  </a:cubicBezTo>
                  <a:lnTo>
                    <a:pt x="12276" y="1846"/>
                  </a:lnTo>
                  <a:cubicBezTo>
                    <a:pt x="12272" y="1850"/>
                    <a:pt x="12272" y="1851"/>
                    <a:pt x="12274" y="1851"/>
                  </a:cubicBezTo>
                  <a:cubicBezTo>
                    <a:pt x="12279" y="1851"/>
                    <a:pt x="12292" y="1846"/>
                    <a:pt x="12300" y="1846"/>
                  </a:cubicBezTo>
                  <a:cubicBezTo>
                    <a:pt x="12306" y="1840"/>
                    <a:pt x="12320" y="1829"/>
                    <a:pt x="12327" y="1829"/>
                  </a:cubicBezTo>
                  <a:cubicBezTo>
                    <a:pt x="12333" y="1829"/>
                    <a:pt x="12334" y="1836"/>
                    <a:pt x="12324" y="1858"/>
                  </a:cubicBezTo>
                  <a:cubicBezTo>
                    <a:pt x="12324" y="1870"/>
                    <a:pt x="12324" y="1894"/>
                    <a:pt x="12312" y="1906"/>
                  </a:cubicBezTo>
                  <a:lnTo>
                    <a:pt x="12324" y="1929"/>
                  </a:lnTo>
                  <a:lnTo>
                    <a:pt x="12300" y="1965"/>
                  </a:lnTo>
                  <a:cubicBezTo>
                    <a:pt x="12304" y="1967"/>
                    <a:pt x="12308" y="1968"/>
                    <a:pt x="12312" y="1968"/>
                  </a:cubicBezTo>
                  <a:cubicBezTo>
                    <a:pt x="12329" y="1968"/>
                    <a:pt x="12342" y="1947"/>
                    <a:pt x="12371" y="1918"/>
                  </a:cubicBezTo>
                  <a:cubicBezTo>
                    <a:pt x="12371" y="1940"/>
                    <a:pt x="12386" y="1948"/>
                    <a:pt x="12399" y="1948"/>
                  </a:cubicBezTo>
                  <a:cubicBezTo>
                    <a:pt x="12407" y="1948"/>
                    <a:pt x="12415" y="1946"/>
                    <a:pt x="12419" y="1941"/>
                  </a:cubicBezTo>
                  <a:cubicBezTo>
                    <a:pt x="12419" y="1918"/>
                    <a:pt x="12395" y="1918"/>
                    <a:pt x="12395" y="1894"/>
                  </a:cubicBezTo>
                  <a:cubicBezTo>
                    <a:pt x="12395" y="1906"/>
                    <a:pt x="12383" y="1918"/>
                    <a:pt x="12383" y="1929"/>
                  </a:cubicBezTo>
                  <a:cubicBezTo>
                    <a:pt x="12371" y="1918"/>
                    <a:pt x="12383" y="1906"/>
                    <a:pt x="12395" y="1882"/>
                  </a:cubicBezTo>
                  <a:cubicBezTo>
                    <a:pt x="12401" y="1876"/>
                    <a:pt x="12405" y="1874"/>
                    <a:pt x="12408" y="1874"/>
                  </a:cubicBezTo>
                  <a:cubicBezTo>
                    <a:pt x="12422" y="1874"/>
                    <a:pt x="12412" y="1921"/>
                    <a:pt x="12416" y="1921"/>
                  </a:cubicBezTo>
                  <a:cubicBezTo>
                    <a:pt x="12417" y="1921"/>
                    <a:pt x="12418" y="1920"/>
                    <a:pt x="12419" y="1918"/>
                  </a:cubicBezTo>
                  <a:cubicBezTo>
                    <a:pt x="12426" y="1915"/>
                    <a:pt x="12430" y="1914"/>
                    <a:pt x="12433" y="1914"/>
                  </a:cubicBezTo>
                  <a:cubicBezTo>
                    <a:pt x="12446" y="1914"/>
                    <a:pt x="12429" y="1932"/>
                    <a:pt x="12419" y="1941"/>
                  </a:cubicBezTo>
                  <a:cubicBezTo>
                    <a:pt x="12419" y="1941"/>
                    <a:pt x="12419" y="1941"/>
                    <a:pt x="12431" y="1953"/>
                  </a:cubicBezTo>
                  <a:lnTo>
                    <a:pt x="12431" y="1929"/>
                  </a:lnTo>
                  <a:cubicBezTo>
                    <a:pt x="12433" y="1932"/>
                    <a:pt x="12436" y="1933"/>
                    <a:pt x="12438" y="1933"/>
                  </a:cubicBezTo>
                  <a:cubicBezTo>
                    <a:pt x="12445" y="1933"/>
                    <a:pt x="12452" y="1926"/>
                    <a:pt x="12459" y="1926"/>
                  </a:cubicBezTo>
                  <a:cubicBezTo>
                    <a:pt x="12461" y="1926"/>
                    <a:pt x="12464" y="1927"/>
                    <a:pt x="12467" y="1929"/>
                  </a:cubicBezTo>
                  <a:lnTo>
                    <a:pt x="12455" y="1941"/>
                  </a:lnTo>
                  <a:cubicBezTo>
                    <a:pt x="12450" y="1959"/>
                    <a:pt x="12454" y="1964"/>
                    <a:pt x="12460" y="1964"/>
                  </a:cubicBezTo>
                  <a:cubicBezTo>
                    <a:pt x="12467" y="1964"/>
                    <a:pt x="12478" y="1958"/>
                    <a:pt x="12484" y="1958"/>
                  </a:cubicBezTo>
                  <a:cubicBezTo>
                    <a:pt x="12488" y="1958"/>
                    <a:pt x="12490" y="1960"/>
                    <a:pt x="12490" y="1965"/>
                  </a:cubicBezTo>
                  <a:cubicBezTo>
                    <a:pt x="12490" y="1974"/>
                    <a:pt x="12469" y="2012"/>
                    <a:pt x="12470" y="2012"/>
                  </a:cubicBezTo>
                  <a:cubicBezTo>
                    <a:pt x="12471" y="2012"/>
                    <a:pt x="12473" y="2009"/>
                    <a:pt x="12478" y="2001"/>
                  </a:cubicBezTo>
                  <a:cubicBezTo>
                    <a:pt x="12478" y="2005"/>
                    <a:pt x="12480" y="2006"/>
                    <a:pt x="12482" y="2006"/>
                  </a:cubicBezTo>
                  <a:cubicBezTo>
                    <a:pt x="12485" y="2006"/>
                    <a:pt x="12490" y="2001"/>
                    <a:pt x="12490" y="2001"/>
                  </a:cubicBezTo>
                  <a:lnTo>
                    <a:pt x="12502" y="2013"/>
                  </a:lnTo>
                  <a:cubicBezTo>
                    <a:pt x="12490" y="2001"/>
                    <a:pt x="12490" y="2001"/>
                    <a:pt x="12502" y="2001"/>
                  </a:cubicBezTo>
                  <a:cubicBezTo>
                    <a:pt x="12502" y="1992"/>
                    <a:pt x="12508" y="1984"/>
                    <a:pt x="12512" y="1984"/>
                  </a:cubicBezTo>
                  <a:cubicBezTo>
                    <a:pt x="12513" y="1984"/>
                    <a:pt x="12514" y="1985"/>
                    <a:pt x="12514" y="1989"/>
                  </a:cubicBezTo>
                  <a:lnTo>
                    <a:pt x="12526" y="2001"/>
                  </a:lnTo>
                  <a:cubicBezTo>
                    <a:pt x="12526" y="2013"/>
                    <a:pt x="12538" y="2013"/>
                    <a:pt x="12538" y="2013"/>
                  </a:cubicBezTo>
                  <a:cubicBezTo>
                    <a:pt x="12544" y="2007"/>
                    <a:pt x="12550" y="2004"/>
                    <a:pt x="12551" y="2004"/>
                  </a:cubicBezTo>
                  <a:lnTo>
                    <a:pt x="12551" y="2004"/>
                  </a:lnTo>
                  <a:cubicBezTo>
                    <a:pt x="12553" y="2004"/>
                    <a:pt x="12550" y="2007"/>
                    <a:pt x="12538" y="2013"/>
                  </a:cubicBezTo>
                  <a:lnTo>
                    <a:pt x="12526" y="2025"/>
                  </a:lnTo>
                  <a:cubicBezTo>
                    <a:pt x="12538" y="2025"/>
                    <a:pt x="12538" y="2037"/>
                    <a:pt x="12526" y="2037"/>
                  </a:cubicBezTo>
                  <a:cubicBezTo>
                    <a:pt x="12521" y="2066"/>
                    <a:pt x="12531" y="2071"/>
                    <a:pt x="12542" y="2071"/>
                  </a:cubicBezTo>
                  <a:cubicBezTo>
                    <a:pt x="12548" y="2071"/>
                    <a:pt x="12555" y="2070"/>
                    <a:pt x="12561" y="2070"/>
                  </a:cubicBezTo>
                  <a:cubicBezTo>
                    <a:pt x="12571" y="2070"/>
                    <a:pt x="12578" y="2074"/>
                    <a:pt x="12574" y="2096"/>
                  </a:cubicBezTo>
                  <a:cubicBezTo>
                    <a:pt x="12597" y="2084"/>
                    <a:pt x="12597" y="2060"/>
                    <a:pt x="12597" y="2048"/>
                  </a:cubicBezTo>
                  <a:cubicBezTo>
                    <a:pt x="12621" y="2037"/>
                    <a:pt x="12645" y="2025"/>
                    <a:pt x="12657" y="2013"/>
                  </a:cubicBezTo>
                  <a:lnTo>
                    <a:pt x="12657" y="2013"/>
                  </a:lnTo>
                  <a:cubicBezTo>
                    <a:pt x="12645" y="2060"/>
                    <a:pt x="12657" y="2108"/>
                    <a:pt x="12609" y="2156"/>
                  </a:cubicBezTo>
                  <a:cubicBezTo>
                    <a:pt x="12611" y="2160"/>
                    <a:pt x="12613" y="2161"/>
                    <a:pt x="12615" y="2161"/>
                  </a:cubicBezTo>
                  <a:cubicBezTo>
                    <a:pt x="12625" y="2161"/>
                    <a:pt x="12635" y="2118"/>
                    <a:pt x="12645" y="2108"/>
                  </a:cubicBezTo>
                  <a:lnTo>
                    <a:pt x="12645" y="2120"/>
                  </a:lnTo>
                  <a:cubicBezTo>
                    <a:pt x="12645" y="2108"/>
                    <a:pt x="12657" y="2084"/>
                    <a:pt x="12669" y="2060"/>
                  </a:cubicBezTo>
                  <a:cubicBezTo>
                    <a:pt x="12683" y="2046"/>
                    <a:pt x="12693" y="2041"/>
                    <a:pt x="12699" y="2041"/>
                  </a:cubicBezTo>
                  <a:cubicBezTo>
                    <a:pt x="12703" y="2041"/>
                    <a:pt x="12705" y="2044"/>
                    <a:pt x="12705" y="2048"/>
                  </a:cubicBezTo>
                  <a:lnTo>
                    <a:pt x="12681" y="2084"/>
                  </a:lnTo>
                  <a:cubicBezTo>
                    <a:pt x="12705" y="2084"/>
                    <a:pt x="12740" y="2025"/>
                    <a:pt x="12788" y="2001"/>
                  </a:cubicBezTo>
                  <a:lnTo>
                    <a:pt x="12788" y="2001"/>
                  </a:lnTo>
                  <a:cubicBezTo>
                    <a:pt x="12788" y="2025"/>
                    <a:pt x="12752" y="2048"/>
                    <a:pt x="12728" y="2084"/>
                  </a:cubicBezTo>
                  <a:lnTo>
                    <a:pt x="12752" y="2084"/>
                  </a:lnTo>
                  <a:lnTo>
                    <a:pt x="12728" y="2120"/>
                  </a:lnTo>
                  <a:cubicBezTo>
                    <a:pt x="12736" y="2120"/>
                    <a:pt x="12750" y="2109"/>
                    <a:pt x="12758" y="2109"/>
                  </a:cubicBezTo>
                  <a:cubicBezTo>
                    <a:pt x="12762" y="2109"/>
                    <a:pt x="12764" y="2112"/>
                    <a:pt x="12764" y="2120"/>
                  </a:cubicBezTo>
                  <a:cubicBezTo>
                    <a:pt x="12740" y="2132"/>
                    <a:pt x="12764" y="2156"/>
                    <a:pt x="12728" y="2179"/>
                  </a:cubicBezTo>
                  <a:lnTo>
                    <a:pt x="12705" y="2179"/>
                  </a:lnTo>
                  <a:cubicBezTo>
                    <a:pt x="12705" y="2168"/>
                    <a:pt x="12705" y="2168"/>
                    <a:pt x="12695" y="2168"/>
                  </a:cubicBezTo>
                  <a:lnTo>
                    <a:pt x="12695" y="2168"/>
                  </a:lnTo>
                  <a:cubicBezTo>
                    <a:pt x="12694" y="2168"/>
                    <a:pt x="12694" y="2169"/>
                    <a:pt x="12693" y="2169"/>
                  </a:cubicBezTo>
                  <a:cubicBezTo>
                    <a:pt x="12693" y="2169"/>
                    <a:pt x="12693" y="2168"/>
                    <a:pt x="12693" y="2168"/>
                  </a:cubicBezTo>
                  <a:lnTo>
                    <a:pt x="12693" y="2168"/>
                  </a:lnTo>
                  <a:cubicBezTo>
                    <a:pt x="12694" y="2168"/>
                    <a:pt x="12694" y="2168"/>
                    <a:pt x="12695" y="2168"/>
                  </a:cubicBezTo>
                  <a:lnTo>
                    <a:pt x="12695" y="2168"/>
                  </a:lnTo>
                  <a:cubicBezTo>
                    <a:pt x="12696" y="2167"/>
                    <a:pt x="12697" y="2165"/>
                    <a:pt x="12698" y="2164"/>
                  </a:cubicBezTo>
                  <a:lnTo>
                    <a:pt x="12698" y="2164"/>
                  </a:lnTo>
                  <a:lnTo>
                    <a:pt x="12693" y="2168"/>
                  </a:lnTo>
                  <a:cubicBezTo>
                    <a:pt x="12693" y="2168"/>
                    <a:pt x="12681" y="2179"/>
                    <a:pt x="12681" y="2179"/>
                  </a:cubicBezTo>
                  <a:cubicBezTo>
                    <a:pt x="12657" y="2179"/>
                    <a:pt x="12633" y="2191"/>
                    <a:pt x="12609" y="2203"/>
                  </a:cubicBezTo>
                  <a:cubicBezTo>
                    <a:pt x="12645" y="2263"/>
                    <a:pt x="12562" y="2227"/>
                    <a:pt x="12586" y="2275"/>
                  </a:cubicBezTo>
                  <a:cubicBezTo>
                    <a:pt x="12633" y="2310"/>
                    <a:pt x="12586" y="2287"/>
                    <a:pt x="12586" y="2310"/>
                  </a:cubicBezTo>
                  <a:cubicBezTo>
                    <a:pt x="12586" y="2287"/>
                    <a:pt x="12550" y="2275"/>
                    <a:pt x="12538" y="2275"/>
                  </a:cubicBezTo>
                  <a:lnTo>
                    <a:pt x="12538" y="2275"/>
                  </a:lnTo>
                  <a:cubicBezTo>
                    <a:pt x="12550" y="2287"/>
                    <a:pt x="12550" y="2299"/>
                    <a:pt x="12550" y="2310"/>
                  </a:cubicBezTo>
                  <a:cubicBezTo>
                    <a:pt x="12538" y="2304"/>
                    <a:pt x="12517" y="2299"/>
                    <a:pt x="12504" y="2299"/>
                  </a:cubicBezTo>
                  <a:cubicBezTo>
                    <a:pt x="12490" y="2299"/>
                    <a:pt x="12484" y="2304"/>
                    <a:pt x="12502" y="2322"/>
                  </a:cubicBezTo>
                  <a:cubicBezTo>
                    <a:pt x="12467" y="2322"/>
                    <a:pt x="12478" y="2310"/>
                    <a:pt x="12467" y="2299"/>
                  </a:cubicBezTo>
                  <a:cubicBezTo>
                    <a:pt x="12463" y="2297"/>
                    <a:pt x="12461" y="2296"/>
                    <a:pt x="12460" y="2296"/>
                  </a:cubicBezTo>
                  <a:lnTo>
                    <a:pt x="12460" y="2296"/>
                  </a:lnTo>
                  <a:cubicBezTo>
                    <a:pt x="12456" y="2296"/>
                    <a:pt x="12477" y="2313"/>
                    <a:pt x="12473" y="2313"/>
                  </a:cubicBezTo>
                  <a:cubicBezTo>
                    <a:pt x="12472" y="2313"/>
                    <a:pt x="12470" y="2312"/>
                    <a:pt x="12467" y="2310"/>
                  </a:cubicBezTo>
                  <a:lnTo>
                    <a:pt x="12455" y="2310"/>
                  </a:lnTo>
                  <a:cubicBezTo>
                    <a:pt x="12443" y="2322"/>
                    <a:pt x="12431" y="2322"/>
                    <a:pt x="12407" y="2334"/>
                  </a:cubicBezTo>
                  <a:cubicBezTo>
                    <a:pt x="12467" y="2382"/>
                    <a:pt x="12419" y="2370"/>
                    <a:pt x="12431" y="2394"/>
                  </a:cubicBezTo>
                  <a:cubicBezTo>
                    <a:pt x="12419" y="2382"/>
                    <a:pt x="12407" y="2382"/>
                    <a:pt x="12383" y="2382"/>
                  </a:cubicBezTo>
                  <a:lnTo>
                    <a:pt x="12419" y="2418"/>
                  </a:lnTo>
                  <a:cubicBezTo>
                    <a:pt x="12433" y="2431"/>
                    <a:pt x="12430" y="2435"/>
                    <a:pt x="12423" y="2435"/>
                  </a:cubicBezTo>
                  <a:cubicBezTo>
                    <a:pt x="12417" y="2435"/>
                    <a:pt x="12408" y="2432"/>
                    <a:pt x="12402" y="2432"/>
                  </a:cubicBezTo>
                  <a:cubicBezTo>
                    <a:pt x="12395" y="2432"/>
                    <a:pt x="12392" y="2434"/>
                    <a:pt x="12395" y="2441"/>
                  </a:cubicBezTo>
                  <a:lnTo>
                    <a:pt x="12407" y="2453"/>
                  </a:lnTo>
                  <a:cubicBezTo>
                    <a:pt x="12413" y="2459"/>
                    <a:pt x="12404" y="2462"/>
                    <a:pt x="12389" y="2462"/>
                  </a:cubicBezTo>
                  <a:cubicBezTo>
                    <a:pt x="12374" y="2462"/>
                    <a:pt x="12353" y="2459"/>
                    <a:pt x="12336" y="2453"/>
                  </a:cubicBezTo>
                  <a:lnTo>
                    <a:pt x="12336" y="2453"/>
                  </a:lnTo>
                  <a:cubicBezTo>
                    <a:pt x="12383" y="2620"/>
                    <a:pt x="12181" y="2549"/>
                    <a:pt x="12157" y="2656"/>
                  </a:cubicBezTo>
                  <a:cubicBezTo>
                    <a:pt x="12169" y="2668"/>
                    <a:pt x="12181" y="2668"/>
                    <a:pt x="12205" y="2691"/>
                  </a:cubicBezTo>
                  <a:cubicBezTo>
                    <a:pt x="12209" y="2691"/>
                    <a:pt x="12212" y="2691"/>
                    <a:pt x="12214" y="2692"/>
                  </a:cubicBezTo>
                  <a:lnTo>
                    <a:pt x="12214" y="2692"/>
                  </a:lnTo>
                  <a:cubicBezTo>
                    <a:pt x="12211" y="2685"/>
                    <a:pt x="12208" y="2680"/>
                    <a:pt x="12216" y="2680"/>
                  </a:cubicBezTo>
                  <a:cubicBezTo>
                    <a:pt x="12228" y="2691"/>
                    <a:pt x="12264" y="2727"/>
                    <a:pt x="12240" y="2727"/>
                  </a:cubicBezTo>
                  <a:cubicBezTo>
                    <a:pt x="12240" y="2715"/>
                    <a:pt x="12240" y="2715"/>
                    <a:pt x="12240" y="2715"/>
                  </a:cubicBezTo>
                  <a:cubicBezTo>
                    <a:pt x="12228" y="2715"/>
                    <a:pt x="12240" y="2727"/>
                    <a:pt x="12228" y="2727"/>
                  </a:cubicBezTo>
                  <a:cubicBezTo>
                    <a:pt x="12222" y="2733"/>
                    <a:pt x="12222" y="2736"/>
                    <a:pt x="12222" y="2736"/>
                  </a:cubicBezTo>
                  <a:cubicBezTo>
                    <a:pt x="12222" y="2736"/>
                    <a:pt x="12222" y="2733"/>
                    <a:pt x="12216" y="2727"/>
                  </a:cubicBezTo>
                  <a:lnTo>
                    <a:pt x="12169" y="2739"/>
                  </a:lnTo>
                  <a:cubicBezTo>
                    <a:pt x="12193" y="2763"/>
                    <a:pt x="12190" y="2769"/>
                    <a:pt x="12179" y="2769"/>
                  </a:cubicBezTo>
                  <a:cubicBezTo>
                    <a:pt x="12169" y="2769"/>
                    <a:pt x="12151" y="2763"/>
                    <a:pt x="12145" y="2763"/>
                  </a:cubicBezTo>
                  <a:cubicBezTo>
                    <a:pt x="12109" y="2739"/>
                    <a:pt x="12145" y="2739"/>
                    <a:pt x="12109" y="2715"/>
                  </a:cubicBezTo>
                  <a:lnTo>
                    <a:pt x="12086" y="2703"/>
                  </a:lnTo>
                  <a:lnTo>
                    <a:pt x="12109" y="2727"/>
                  </a:lnTo>
                  <a:lnTo>
                    <a:pt x="12086" y="2727"/>
                  </a:lnTo>
                  <a:lnTo>
                    <a:pt x="12086" y="2727"/>
                  </a:lnTo>
                  <a:lnTo>
                    <a:pt x="12086" y="2727"/>
                  </a:lnTo>
                  <a:cubicBezTo>
                    <a:pt x="12086" y="2727"/>
                    <a:pt x="12086" y="2727"/>
                    <a:pt x="12086" y="2727"/>
                  </a:cubicBezTo>
                  <a:lnTo>
                    <a:pt x="12086" y="2727"/>
                  </a:lnTo>
                  <a:cubicBezTo>
                    <a:pt x="12090" y="2731"/>
                    <a:pt x="12094" y="2736"/>
                    <a:pt x="12097" y="2739"/>
                  </a:cubicBezTo>
                  <a:cubicBezTo>
                    <a:pt x="12097" y="2739"/>
                    <a:pt x="12094" y="2739"/>
                    <a:pt x="12090" y="2737"/>
                  </a:cubicBezTo>
                  <a:lnTo>
                    <a:pt x="12090" y="2737"/>
                  </a:lnTo>
                  <a:lnTo>
                    <a:pt x="12097" y="2751"/>
                  </a:lnTo>
                  <a:cubicBezTo>
                    <a:pt x="12080" y="2739"/>
                    <a:pt x="12074" y="2739"/>
                    <a:pt x="12069" y="2739"/>
                  </a:cubicBezTo>
                  <a:cubicBezTo>
                    <a:pt x="12065" y="2739"/>
                    <a:pt x="12062" y="2739"/>
                    <a:pt x="12050" y="2727"/>
                  </a:cubicBezTo>
                  <a:lnTo>
                    <a:pt x="12050" y="2727"/>
                  </a:lnTo>
                  <a:cubicBezTo>
                    <a:pt x="12007" y="2748"/>
                    <a:pt x="12050" y="2789"/>
                    <a:pt x="12018" y="2789"/>
                  </a:cubicBezTo>
                  <a:cubicBezTo>
                    <a:pt x="12014" y="2789"/>
                    <a:pt x="12009" y="2788"/>
                    <a:pt x="12002" y="2787"/>
                  </a:cubicBezTo>
                  <a:lnTo>
                    <a:pt x="12002" y="2787"/>
                  </a:lnTo>
                  <a:cubicBezTo>
                    <a:pt x="12014" y="2799"/>
                    <a:pt x="12050" y="2834"/>
                    <a:pt x="12038" y="2846"/>
                  </a:cubicBezTo>
                  <a:cubicBezTo>
                    <a:pt x="12026" y="2846"/>
                    <a:pt x="12014" y="2834"/>
                    <a:pt x="12002" y="2822"/>
                  </a:cubicBezTo>
                  <a:lnTo>
                    <a:pt x="12002" y="2822"/>
                  </a:lnTo>
                  <a:lnTo>
                    <a:pt x="12014" y="2846"/>
                  </a:lnTo>
                  <a:cubicBezTo>
                    <a:pt x="12000" y="2840"/>
                    <a:pt x="11990" y="2838"/>
                    <a:pt x="11984" y="2838"/>
                  </a:cubicBezTo>
                  <a:cubicBezTo>
                    <a:pt x="11963" y="2838"/>
                    <a:pt x="11970" y="2861"/>
                    <a:pt x="11943" y="2870"/>
                  </a:cubicBezTo>
                  <a:lnTo>
                    <a:pt x="11931" y="2858"/>
                  </a:lnTo>
                  <a:lnTo>
                    <a:pt x="11931" y="2858"/>
                  </a:lnTo>
                  <a:cubicBezTo>
                    <a:pt x="11943" y="2870"/>
                    <a:pt x="11955" y="2894"/>
                    <a:pt x="11943" y="2894"/>
                  </a:cubicBezTo>
                  <a:lnTo>
                    <a:pt x="11907" y="2870"/>
                  </a:lnTo>
                  <a:lnTo>
                    <a:pt x="11907" y="2870"/>
                  </a:lnTo>
                  <a:cubicBezTo>
                    <a:pt x="11883" y="2870"/>
                    <a:pt x="11966" y="2930"/>
                    <a:pt x="11943" y="2930"/>
                  </a:cubicBezTo>
                  <a:cubicBezTo>
                    <a:pt x="11978" y="2953"/>
                    <a:pt x="12002" y="2953"/>
                    <a:pt x="12026" y="2977"/>
                  </a:cubicBezTo>
                  <a:cubicBezTo>
                    <a:pt x="12011" y="2967"/>
                    <a:pt x="12000" y="2963"/>
                    <a:pt x="11994" y="2963"/>
                  </a:cubicBezTo>
                  <a:cubicBezTo>
                    <a:pt x="11987" y="2963"/>
                    <a:pt x="11988" y="2970"/>
                    <a:pt x="12002" y="2977"/>
                  </a:cubicBezTo>
                  <a:cubicBezTo>
                    <a:pt x="12002" y="2989"/>
                    <a:pt x="12002" y="2992"/>
                    <a:pt x="12001" y="2992"/>
                  </a:cubicBezTo>
                  <a:cubicBezTo>
                    <a:pt x="11999" y="2992"/>
                    <a:pt x="11996" y="2989"/>
                    <a:pt x="11990" y="2989"/>
                  </a:cubicBezTo>
                  <a:lnTo>
                    <a:pt x="12002" y="3013"/>
                  </a:lnTo>
                  <a:cubicBezTo>
                    <a:pt x="12001" y="3015"/>
                    <a:pt x="11998" y="3015"/>
                    <a:pt x="11996" y="3015"/>
                  </a:cubicBezTo>
                  <a:cubicBezTo>
                    <a:pt x="11983" y="3015"/>
                    <a:pt x="11961" y="2994"/>
                    <a:pt x="11948" y="2974"/>
                  </a:cubicBezTo>
                  <a:lnTo>
                    <a:pt x="11948" y="2974"/>
                  </a:lnTo>
                  <a:cubicBezTo>
                    <a:pt x="11960" y="2999"/>
                    <a:pt x="11930" y="2990"/>
                    <a:pt x="11919" y="3001"/>
                  </a:cubicBezTo>
                  <a:lnTo>
                    <a:pt x="11907" y="2989"/>
                  </a:lnTo>
                  <a:lnTo>
                    <a:pt x="11895" y="3001"/>
                  </a:lnTo>
                  <a:cubicBezTo>
                    <a:pt x="11919" y="3025"/>
                    <a:pt x="11907" y="3037"/>
                    <a:pt x="11883" y="3037"/>
                  </a:cubicBezTo>
                  <a:lnTo>
                    <a:pt x="11871" y="3025"/>
                  </a:lnTo>
                  <a:lnTo>
                    <a:pt x="11871" y="3025"/>
                  </a:lnTo>
                  <a:cubicBezTo>
                    <a:pt x="11876" y="3035"/>
                    <a:pt x="11873" y="3039"/>
                    <a:pt x="11864" y="3039"/>
                  </a:cubicBezTo>
                  <a:cubicBezTo>
                    <a:pt x="11853" y="3039"/>
                    <a:pt x="11832" y="3032"/>
                    <a:pt x="11812" y="3025"/>
                  </a:cubicBezTo>
                  <a:lnTo>
                    <a:pt x="11812" y="3025"/>
                  </a:lnTo>
                  <a:cubicBezTo>
                    <a:pt x="11826" y="3044"/>
                    <a:pt x="11814" y="3046"/>
                    <a:pt x="11797" y="3046"/>
                  </a:cubicBezTo>
                  <a:cubicBezTo>
                    <a:pt x="11792" y="3046"/>
                    <a:pt x="11788" y="3046"/>
                    <a:pt x="11783" y="3046"/>
                  </a:cubicBezTo>
                  <a:cubicBezTo>
                    <a:pt x="11761" y="3046"/>
                    <a:pt x="11740" y="3049"/>
                    <a:pt x="11764" y="3084"/>
                  </a:cubicBezTo>
                  <a:lnTo>
                    <a:pt x="11740" y="3061"/>
                  </a:lnTo>
                  <a:lnTo>
                    <a:pt x="11740" y="3061"/>
                  </a:lnTo>
                  <a:cubicBezTo>
                    <a:pt x="11776" y="3132"/>
                    <a:pt x="11681" y="3096"/>
                    <a:pt x="11740" y="3168"/>
                  </a:cubicBezTo>
                  <a:cubicBezTo>
                    <a:pt x="11729" y="3165"/>
                    <a:pt x="11721" y="3164"/>
                    <a:pt x="11716" y="3164"/>
                  </a:cubicBezTo>
                  <a:cubicBezTo>
                    <a:pt x="11675" y="3164"/>
                    <a:pt x="11763" y="3223"/>
                    <a:pt x="11742" y="3223"/>
                  </a:cubicBezTo>
                  <a:cubicBezTo>
                    <a:pt x="11738" y="3223"/>
                    <a:pt x="11730" y="3220"/>
                    <a:pt x="11716" y="3215"/>
                  </a:cubicBezTo>
                  <a:lnTo>
                    <a:pt x="11716" y="3215"/>
                  </a:lnTo>
                  <a:lnTo>
                    <a:pt x="11728" y="3227"/>
                  </a:lnTo>
                  <a:cubicBezTo>
                    <a:pt x="11645" y="3311"/>
                    <a:pt x="11538" y="3370"/>
                    <a:pt x="11514" y="3489"/>
                  </a:cubicBezTo>
                  <a:lnTo>
                    <a:pt x="11502" y="3477"/>
                  </a:lnTo>
                  <a:cubicBezTo>
                    <a:pt x="11371" y="3584"/>
                    <a:pt x="11324" y="3751"/>
                    <a:pt x="11216" y="3870"/>
                  </a:cubicBezTo>
                  <a:cubicBezTo>
                    <a:pt x="11216" y="3894"/>
                    <a:pt x="11264" y="3918"/>
                    <a:pt x="11276" y="3942"/>
                  </a:cubicBezTo>
                  <a:cubicBezTo>
                    <a:pt x="11276" y="3942"/>
                    <a:pt x="11271" y="3947"/>
                    <a:pt x="11260" y="3947"/>
                  </a:cubicBezTo>
                  <a:cubicBezTo>
                    <a:pt x="11255" y="3947"/>
                    <a:pt x="11248" y="3946"/>
                    <a:pt x="11240" y="3942"/>
                  </a:cubicBezTo>
                  <a:cubicBezTo>
                    <a:pt x="11240" y="3930"/>
                    <a:pt x="11216" y="3918"/>
                    <a:pt x="11204" y="3906"/>
                  </a:cubicBezTo>
                  <a:cubicBezTo>
                    <a:pt x="11204" y="3930"/>
                    <a:pt x="11157" y="3930"/>
                    <a:pt x="11181" y="3953"/>
                  </a:cubicBezTo>
                  <a:lnTo>
                    <a:pt x="11216" y="3965"/>
                  </a:lnTo>
                  <a:cubicBezTo>
                    <a:pt x="11228" y="3977"/>
                    <a:pt x="11216" y="3989"/>
                    <a:pt x="11204" y="3989"/>
                  </a:cubicBezTo>
                  <a:cubicBezTo>
                    <a:pt x="11195" y="3980"/>
                    <a:pt x="11173" y="3971"/>
                    <a:pt x="11162" y="3962"/>
                  </a:cubicBezTo>
                  <a:lnTo>
                    <a:pt x="11162" y="3962"/>
                  </a:lnTo>
                  <a:cubicBezTo>
                    <a:pt x="11175" y="3983"/>
                    <a:pt x="11171" y="3987"/>
                    <a:pt x="11162" y="3987"/>
                  </a:cubicBezTo>
                  <a:cubicBezTo>
                    <a:pt x="11154" y="3987"/>
                    <a:pt x="11142" y="3983"/>
                    <a:pt x="11132" y="3983"/>
                  </a:cubicBezTo>
                  <a:cubicBezTo>
                    <a:pt x="11123" y="3983"/>
                    <a:pt x="11118" y="3987"/>
                    <a:pt x="11121" y="4001"/>
                  </a:cubicBezTo>
                  <a:cubicBezTo>
                    <a:pt x="11181" y="4049"/>
                    <a:pt x="11204" y="4108"/>
                    <a:pt x="11240" y="4156"/>
                  </a:cubicBezTo>
                  <a:lnTo>
                    <a:pt x="11216" y="4156"/>
                  </a:lnTo>
                  <a:cubicBezTo>
                    <a:pt x="11216" y="4144"/>
                    <a:pt x="11169" y="4132"/>
                    <a:pt x="11181" y="4108"/>
                  </a:cubicBezTo>
                  <a:lnTo>
                    <a:pt x="11181" y="4108"/>
                  </a:lnTo>
                  <a:cubicBezTo>
                    <a:pt x="11157" y="4120"/>
                    <a:pt x="11169" y="4144"/>
                    <a:pt x="11157" y="4156"/>
                  </a:cubicBezTo>
                  <a:cubicBezTo>
                    <a:pt x="11169" y="4156"/>
                    <a:pt x="11193" y="4180"/>
                    <a:pt x="11193" y="4192"/>
                  </a:cubicBezTo>
                  <a:cubicBezTo>
                    <a:pt x="11183" y="4192"/>
                    <a:pt x="11158" y="4176"/>
                    <a:pt x="11143" y="4176"/>
                  </a:cubicBezTo>
                  <a:cubicBezTo>
                    <a:pt x="11139" y="4176"/>
                    <a:pt x="11135" y="4177"/>
                    <a:pt x="11133" y="4180"/>
                  </a:cubicBezTo>
                  <a:lnTo>
                    <a:pt x="11121" y="4156"/>
                  </a:lnTo>
                  <a:cubicBezTo>
                    <a:pt x="11117" y="4154"/>
                    <a:pt x="11114" y="4153"/>
                    <a:pt x="11112" y="4153"/>
                  </a:cubicBezTo>
                  <a:lnTo>
                    <a:pt x="11112" y="4153"/>
                  </a:lnTo>
                  <a:cubicBezTo>
                    <a:pt x="11106" y="4153"/>
                    <a:pt x="11121" y="4170"/>
                    <a:pt x="11121" y="4180"/>
                  </a:cubicBezTo>
                  <a:cubicBezTo>
                    <a:pt x="11097" y="4168"/>
                    <a:pt x="11085" y="4168"/>
                    <a:pt x="11050" y="4156"/>
                  </a:cubicBezTo>
                  <a:lnTo>
                    <a:pt x="11050" y="4156"/>
                  </a:lnTo>
                  <a:cubicBezTo>
                    <a:pt x="11085" y="4192"/>
                    <a:pt x="11062" y="4180"/>
                    <a:pt x="11073" y="4204"/>
                  </a:cubicBezTo>
                  <a:cubicBezTo>
                    <a:pt x="11109" y="4215"/>
                    <a:pt x="11097" y="4239"/>
                    <a:pt x="11121" y="4251"/>
                  </a:cubicBezTo>
                  <a:lnTo>
                    <a:pt x="11121" y="4227"/>
                  </a:lnTo>
                  <a:cubicBezTo>
                    <a:pt x="11117" y="4229"/>
                    <a:pt x="11114" y="4230"/>
                    <a:pt x="11112" y="4230"/>
                  </a:cubicBezTo>
                  <a:cubicBezTo>
                    <a:pt x="11104" y="4230"/>
                    <a:pt x="11115" y="4209"/>
                    <a:pt x="11085" y="4180"/>
                  </a:cubicBezTo>
                  <a:lnTo>
                    <a:pt x="11085" y="4180"/>
                  </a:lnTo>
                  <a:cubicBezTo>
                    <a:pt x="11105" y="4190"/>
                    <a:pt x="11134" y="4233"/>
                    <a:pt x="11142" y="4233"/>
                  </a:cubicBezTo>
                  <a:cubicBezTo>
                    <a:pt x="11144" y="4233"/>
                    <a:pt x="11145" y="4231"/>
                    <a:pt x="11145" y="4227"/>
                  </a:cubicBezTo>
                  <a:lnTo>
                    <a:pt x="11145" y="4227"/>
                  </a:lnTo>
                  <a:cubicBezTo>
                    <a:pt x="11157" y="4263"/>
                    <a:pt x="11133" y="4251"/>
                    <a:pt x="11157" y="4299"/>
                  </a:cubicBezTo>
                  <a:cubicBezTo>
                    <a:pt x="11157" y="4297"/>
                    <a:pt x="11157" y="4296"/>
                    <a:pt x="11158" y="4296"/>
                  </a:cubicBezTo>
                  <a:cubicBezTo>
                    <a:pt x="11164" y="4296"/>
                    <a:pt x="11184" y="4323"/>
                    <a:pt x="11204" y="4323"/>
                  </a:cubicBezTo>
                  <a:cubicBezTo>
                    <a:pt x="11201" y="4330"/>
                    <a:pt x="11197" y="4333"/>
                    <a:pt x="11193" y="4333"/>
                  </a:cubicBezTo>
                  <a:cubicBezTo>
                    <a:pt x="11183" y="4333"/>
                    <a:pt x="11170" y="4319"/>
                    <a:pt x="11145" y="4311"/>
                  </a:cubicBezTo>
                  <a:cubicBezTo>
                    <a:pt x="11145" y="4314"/>
                    <a:pt x="11143" y="4314"/>
                    <a:pt x="11142" y="4314"/>
                  </a:cubicBezTo>
                  <a:cubicBezTo>
                    <a:pt x="11140" y="4314"/>
                    <a:pt x="11137" y="4314"/>
                    <a:pt x="11136" y="4314"/>
                  </a:cubicBezTo>
                  <a:cubicBezTo>
                    <a:pt x="11133" y="4314"/>
                    <a:pt x="11133" y="4317"/>
                    <a:pt x="11145" y="4334"/>
                  </a:cubicBezTo>
                  <a:cubicBezTo>
                    <a:pt x="11166" y="4356"/>
                    <a:pt x="11162" y="4360"/>
                    <a:pt x="11155" y="4360"/>
                  </a:cubicBezTo>
                  <a:cubicBezTo>
                    <a:pt x="11151" y="4360"/>
                    <a:pt x="11145" y="4358"/>
                    <a:pt x="11145" y="4358"/>
                  </a:cubicBezTo>
                  <a:lnTo>
                    <a:pt x="11133" y="4358"/>
                  </a:lnTo>
                  <a:lnTo>
                    <a:pt x="11145" y="4370"/>
                  </a:lnTo>
                  <a:cubicBezTo>
                    <a:pt x="11142" y="4372"/>
                    <a:pt x="11140" y="4372"/>
                    <a:pt x="11137" y="4372"/>
                  </a:cubicBezTo>
                  <a:cubicBezTo>
                    <a:pt x="11116" y="4372"/>
                    <a:pt x="11093" y="4334"/>
                    <a:pt x="11062" y="4334"/>
                  </a:cubicBezTo>
                  <a:cubicBezTo>
                    <a:pt x="11056" y="4333"/>
                    <a:pt x="11053" y="4332"/>
                    <a:pt x="11051" y="4332"/>
                  </a:cubicBezTo>
                  <a:cubicBezTo>
                    <a:pt x="11038" y="4332"/>
                    <a:pt x="11070" y="4358"/>
                    <a:pt x="11050" y="4358"/>
                  </a:cubicBezTo>
                  <a:lnTo>
                    <a:pt x="11062" y="4358"/>
                  </a:lnTo>
                  <a:cubicBezTo>
                    <a:pt x="11062" y="4370"/>
                    <a:pt x="11050" y="4382"/>
                    <a:pt x="11073" y="4406"/>
                  </a:cubicBezTo>
                  <a:cubicBezTo>
                    <a:pt x="11071" y="4404"/>
                    <a:pt x="11070" y="4403"/>
                    <a:pt x="11069" y="4403"/>
                  </a:cubicBezTo>
                  <a:lnTo>
                    <a:pt x="11069" y="4403"/>
                  </a:lnTo>
                  <a:cubicBezTo>
                    <a:pt x="11066" y="4403"/>
                    <a:pt x="11076" y="4420"/>
                    <a:pt x="11085" y="4430"/>
                  </a:cubicBezTo>
                  <a:cubicBezTo>
                    <a:pt x="11085" y="4439"/>
                    <a:pt x="11099" y="4462"/>
                    <a:pt x="11085" y="4462"/>
                  </a:cubicBezTo>
                  <a:cubicBezTo>
                    <a:pt x="11080" y="4462"/>
                    <a:pt x="11073" y="4459"/>
                    <a:pt x="11062" y="4454"/>
                  </a:cubicBezTo>
                  <a:cubicBezTo>
                    <a:pt x="11050" y="4454"/>
                    <a:pt x="11026" y="4454"/>
                    <a:pt x="11014" y="4442"/>
                  </a:cubicBezTo>
                  <a:lnTo>
                    <a:pt x="10990" y="4454"/>
                  </a:lnTo>
                  <a:lnTo>
                    <a:pt x="10954" y="4418"/>
                  </a:lnTo>
                  <a:lnTo>
                    <a:pt x="10954" y="4418"/>
                  </a:lnTo>
                  <a:cubicBezTo>
                    <a:pt x="10954" y="4442"/>
                    <a:pt x="10978" y="4465"/>
                    <a:pt x="11002" y="4501"/>
                  </a:cubicBezTo>
                  <a:cubicBezTo>
                    <a:pt x="11014" y="4501"/>
                    <a:pt x="11026" y="4501"/>
                    <a:pt x="11050" y="4513"/>
                  </a:cubicBezTo>
                  <a:cubicBezTo>
                    <a:pt x="11085" y="4549"/>
                    <a:pt x="10990" y="4537"/>
                    <a:pt x="11026" y="4549"/>
                  </a:cubicBezTo>
                  <a:cubicBezTo>
                    <a:pt x="11026" y="4557"/>
                    <a:pt x="11025" y="4559"/>
                    <a:pt x="11022" y="4559"/>
                  </a:cubicBezTo>
                  <a:cubicBezTo>
                    <a:pt x="11018" y="4559"/>
                    <a:pt x="11010" y="4549"/>
                    <a:pt x="11002" y="4549"/>
                  </a:cubicBezTo>
                  <a:lnTo>
                    <a:pt x="11002" y="4549"/>
                  </a:lnTo>
                  <a:cubicBezTo>
                    <a:pt x="10990" y="4561"/>
                    <a:pt x="11014" y="4573"/>
                    <a:pt x="11014" y="4585"/>
                  </a:cubicBezTo>
                  <a:lnTo>
                    <a:pt x="10990" y="4585"/>
                  </a:lnTo>
                  <a:cubicBezTo>
                    <a:pt x="10981" y="4580"/>
                    <a:pt x="10975" y="4578"/>
                    <a:pt x="10973" y="4578"/>
                  </a:cubicBezTo>
                  <a:cubicBezTo>
                    <a:pt x="10963" y="4578"/>
                    <a:pt x="10997" y="4608"/>
                    <a:pt x="10978" y="4608"/>
                  </a:cubicBezTo>
                  <a:cubicBezTo>
                    <a:pt x="10969" y="4608"/>
                    <a:pt x="10934" y="4588"/>
                    <a:pt x="10926" y="4588"/>
                  </a:cubicBezTo>
                  <a:lnTo>
                    <a:pt x="10926" y="4588"/>
                  </a:lnTo>
                  <a:cubicBezTo>
                    <a:pt x="10924" y="4588"/>
                    <a:pt x="10925" y="4590"/>
                    <a:pt x="10931" y="4596"/>
                  </a:cubicBezTo>
                  <a:cubicBezTo>
                    <a:pt x="10931" y="4596"/>
                    <a:pt x="10931" y="4608"/>
                    <a:pt x="10943" y="4608"/>
                  </a:cubicBezTo>
                  <a:cubicBezTo>
                    <a:pt x="10954" y="4620"/>
                    <a:pt x="10966" y="4632"/>
                    <a:pt x="10954" y="4632"/>
                  </a:cubicBezTo>
                  <a:lnTo>
                    <a:pt x="10943" y="4644"/>
                  </a:lnTo>
                  <a:cubicBezTo>
                    <a:pt x="10931" y="4644"/>
                    <a:pt x="10931" y="4644"/>
                    <a:pt x="10931" y="4656"/>
                  </a:cubicBezTo>
                  <a:lnTo>
                    <a:pt x="10919" y="4644"/>
                  </a:lnTo>
                  <a:cubicBezTo>
                    <a:pt x="10919" y="4648"/>
                    <a:pt x="10917" y="4649"/>
                    <a:pt x="10916" y="4649"/>
                  </a:cubicBezTo>
                  <a:cubicBezTo>
                    <a:pt x="10912" y="4649"/>
                    <a:pt x="10907" y="4644"/>
                    <a:pt x="10907" y="4644"/>
                  </a:cubicBezTo>
                  <a:cubicBezTo>
                    <a:pt x="10900" y="4643"/>
                    <a:pt x="10895" y="4642"/>
                    <a:pt x="10891" y="4642"/>
                  </a:cubicBezTo>
                  <a:cubicBezTo>
                    <a:pt x="10852" y="4642"/>
                    <a:pt x="10891" y="4681"/>
                    <a:pt x="10861" y="4681"/>
                  </a:cubicBezTo>
                  <a:cubicBezTo>
                    <a:pt x="10857" y="4681"/>
                    <a:pt x="10853" y="4681"/>
                    <a:pt x="10847" y="4680"/>
                  </a:cubicBezTo>
                  <a:lnTo>
                    <a:pt x="10847" y="4680"/>
                  </a:lnTo>
                  <a:cubicBezTo>
                    <a:pt x="10871" y="4704"/>
                    <a:pt x="10883" y="4704"/>
                    <a:pt x="10907" y="4715"/>
                  </a:cubicBezTo>
                  <a:cubicBezTo>
                    <a:pt x="10919" y="4727"/>
                    <a:pt x="10931" y="4751"/>
                    <a:pt x="10943" y="4775"/>
                  </a:cubicBezTo>
                  <a:cubicBezTo>
                    <a:pt x="10895" y="4751"/>
                    <a:pt x="10847" y="4763"/>
                    <a:pt x="10800" y="4727"/>
                  </a:cubicBezTo>
                  <a:lnTo>
                    <a:pt x="10800" y="4727"/>
                  </a:lnTo>
                  <a:cubicBezTo>
                    <a:pt x="10788" y="4739"/>
                    <a:pt x="10835" y="4739"/>
                    <a:pt x="10847" y="4763"/>
                  </a:cubicBezTo>
                  <a:cubicBezTo>
                    <a:pt x="10847" y="4763"/>
                    <a:pt x="10871" y="4763"/>
                    <a:pt x="10895" y="4775"/>
                  </a:cubicBezTo>
                  <a:cubicBezTo>
                    <a:pt x="10919" y="4799"/>
                    <a:pt x="10919" y="4811"/>
                    <a:pt x="10907" y="4811"/>
                  </a:cubicBezTo>
                  <a:lnTo>
                    <a:pt x="10871" y="4787"/>
                  </a:lnTo>
                  <a:lnTo>
                    <a:pt x="10871" y="4787"/>
                  </a:lnTo>
                  <a:cubicBezTo>
                    <a:pt x="10871" y="4811"/>
                    <a:pt x="10931" y="4846"/>
                    <a:pt x="10966" y="4882"/>
                  </a:cubicBezTo>
                  <a:cubicBezTo>
                    <a:pt x="10943" y="4882"/>
                    <a:pt x="10919" y="4858"/>
                    <a:pt x="10871" y="4835"/>
                  </a:cubicBezTo>
                  <a:lnTo>
                    <a:pt x="10871" y="4846"/>
                  </a:lnTo>
                  <a:lnTo>
                    <a:pt x="10847" y="4835"/>
                  </a:lnTo>
                  <a:lnTo>
                    <a:pt x="10847" y="4835"/>
                  </a:lnTo>
                  <a:cubicBezTo>
                    <a:pt x="10847" y="4846"/>
                    <a:pt x="10871" y="4870"/>
                    <a:pt x="10859" y="4870"/>
                  </a:cubicBezTo>
                  <a:cubicBezTo>
                    <a:pt x="10835" y="4846"/>
                    <a:pt x="10812" y="4870"/>
                    <a:pt x="10788" y="4835"/>
                  </a:cubicBezTo>
                  <a:cubicBezTo>
                    <a:pt x="10776" y="4835"/>
                    <a:pt x="10788" y="4846"/>
                    <a:pt x="10800" y="4858"/>
                  </a:cubicBezTo>
                  <a:cubicBezTo>
                    <a:pt x="10804" y="4862"/>
                    <a:pt x="10806" y="4864"/>
                    <a:pt x="10808" y="4864"/>
                  </a:cubicBezTo>
                  <a:cubicBezTo>
                    <a:pt x="10813" y="4864"/>
                    <a:pt x="10816" y="4858"/>
                    <a:pt x="10823" y="4858"/>
                  </a:cubicBezTo>
                  <a:cubicBezTo>
                    <a:pt x="10847" y="4882"/>
                    <a:pt x="10847" y="4882"/>
                    <a:pt x="10835" y="4894"/>
                  </a:cubicBezTo>
                  <a:cubicBezTo>
                    <a:pt x="10816" y="4884"/>
                    <a:pt x="10851" y="4867"/>
                    <a:pt x="10821" y="4867"/>
                  </a:cubicBezTo>
                  <a:cubicBezTo>
                    <a:pt x="10815" y="4867"/>
                    <a:pt x="10805" y="4868"/>
                    <a:pt x="10791" y="4870"/>
                  </a:cubicBezTo>
                  <a:lnTo>
                    <a:pt x="10791" y="4870"/>
                  </a:lnTo>
                  <a:cubicBezTo>
                    <a:pt x="10794" y="4869"/>
                    <a:pt x="10800" y="4866"/>
                    <a:pt x="10800" y="4858"/>
                  </a:cubicBezTo>
                  <a:lnTo>
                    <a:pt x="10788" y="4858"/>
                  </a:lnTo>
                  <a:cubicBezTo>
                    <a:pt x="10764" y="4858"/>
                    <a:pt x="10728" y="4858"/>
                    <a:pt x="10776" y="4846"/>
                  </a:cubicBezTo>
                  <a:lnTo>
                    <a:pt x="10764" y="4846"/>
                  </a:lnTo>
                  <a:cubicBezTo>
                    <a:pt x="10764" y="4835"/>
                    <a:pt x="10764" y="4835"/>
                    <a:pt x="10776" y="4823"/>
                  </a:cubicBezTo>
                  <a:cubicBezTo>
                    <a:pt x="10784" y="4823"/>
                    <a:pt x="10792" y="4828"/>
                    <a:pt x="10793" y="4828"/>
                  </a:cubicBezTo>
                  <a:cubicBezTo>
                    <a:pt x="10793" y="4828"/>
                    <a:pt x="10792" y="4827"/>
                    <a:pt x="10788" y="4823"/>
                  </a:cubicBezTo>
                  <a:cubicBezTo>
                    <a:pt x="10776" y="4811"/>
                    <a:pt x="10776" y="4811"/>
                    <a:pt x="10776" y="4811"/>
                  </a:cubicBezTo>
                  <a:lnTo>
                    <a:pt x="10800" y="4811"/>
                  </a:lnTo>
                  <a:lnTo>
                    <a:pt x="10823" y="4835"/>
                  </a:lnTo>
                  <a:cubicBezTo>
                    <a:pt x="10847" y="4835"/>
                    <a:pt x="10788" y="4811"/>
                    <a:pt x="10800" y="4799"/>
                  </a:cubicBezTo>
                  <a:lnTo>
                    <a:pt x="10788" y="4799"/>
                  </a:lnTo>
                  <a:cubicBezTo>
                    <a:pt x="10800" y="4763"/>
                    <a:pt x="10812" y="4727"/>
                    <a:pt x="10764" y="4704"/>
                  </a:cubicBezTo>
                  <a:lnTo>
                    <a:pt x="10788" y="4704"/>
                  </a:lnTo>
                  <a:cubicBezTo>
                    <a:pt x="10788" y="4704"/>
                    <a:pt x="10788" y="4704"/>
                    <a:pt x="10788" y="4692"/>
                  </a:cubicBezTo>
                  <a:cubicBezTo>
                    <a:pt x="10812" y="4620"/>
                    <a:pt x="10764" y="4561"/>
                    <a:pt x="10764" y="4489"/>
                  </a:cubicBezTo>
                  <a:cubicBezTo>
                    <a:pt x="10748" y="4489"/>
                    <a:pt x="10722" y="4495"/>
                    <a:pt x="10699" y="4495"/>
                  </a:cubicBezTo>
                  <a:cubicBezTo>
                    <a:pt x="10687" y="4495"/>
                    <a:pt x="10677" y="4493"/>
                    <a:pt x="10669" y="4489"/>
                  </a:cubicBezTo>
                  <a:cubicBezTo>
                    <a:pt x="10669" y="4489"/>
                    <a:pt x="10669" y="4489"/>
                    <a:pt x="10692" y="4477"/>
                  </a:cubicBezTo>
                  <a:cubicBezTo>
                    <a:pt x="10700" y="4481"/>
                    <a:pt x="10708" y="4483"/>
                    <a:pt x="10715" y="4483"/>
                  </a:cubicBezTo>
                  <a:cubicBezTo>
                    <a:pt x="10730" y="4483"/>
                    <a:pt x="10740" y="4477"/>
                    <a:pt x="10740" y="4477"/>
                  </a:cubicBezTo>
                  <a:cubicBezTo>
                    <a:pt x="10740" y="4477"/>
                    <a:pt x="10776" y="4454"/>
                    <a:pt x="10740" y="4454"/>
                  </a:cubicBezTo>
                  <a:lnTo>
                    <a:pt x="10704" y="4465"/>
                  </a:lnTo>
                  <a:cubicBezTo>
                    <a:pt x="10692" y="4465"/>
                    <a:pt x="10692" y="4465"/>
                    <a:pt x="10692" y="4454"/>
                  </a:cubicBezTo>
                  <a:cubicBezTo>
                    <a:pt x="10716" y="4454"/>
                    <a:pt x="10752" y="4442"/>
                    <a:pt x="10764" y="4442"/>
                  </a:cubicBezTo>
                  <a:cubicBezTo>
                    <a:pt x="10669" y="4442"/>
                    <a:pt x="10800" y="4430"/>
                    <a:pt x="10764" y="4418"/>
                  </a:cubicBezTo>
                  <a:lnTo>
                    <a:pt x="10764" y="4418"/>
                  </a:lnTo>
                  <a:cubicBezTo>
                    <a:pt x="10728" y="4424"/>
                    <a:pt x="10692" y="4427"/>
                    <a:pt x="10660" y="4427"/>
                  </a:cubicBezTo>
                  <a:cubicBezTo>
                    <a:pt x="10627" y="4427"/>
                    <a:pt x="10597" y="4424"/>
                    <a:pt x="10573" y="4418"/>
                  </a:cubicBezTo>
                  <a:lnTo>
                    <a:pt x="10585" y="4418"/>
                  </a:lnTo>
                  <a:cubicBezTo>
                    <a:pt x="10585" y="4418"/>
                    <a:pt x="10612" y="4413"/>
                    <a:pt x="10629" y="4413"/>
                  </a:cubicBezTo>
                  <a:cubicBezTo>
                    <a:pt x="10638" y="4413"/>
                    <a:pt x="10645" y="4414"/>
                    <a:pt x="10645" y="4418"/>
                  </a:cubicBezTo>
                  <a:cubicBezTo>
                    <a:pt x="10657" y="4406"/>
                    <a:pt x="10633" y="4406"/>
                    <a:pt x="10633" y="4394"/>
                  </a:cubicBezTo>
                  <a:cubicBezTo>
                    <a:pt x="10625" y="4394"/>
                    <a:pt x="10612" y="4399"/>
                    <a:pt x="10600" y="4399"/>
                  </a:cubicBezTo>
                  <a:cubicBezTo>
                    <a:pt x="10595" y="4399"/>
                    <a:pt x="10589" y="4398"/>
                    <a:pt x="10585" y="4394"/>
                  </a:cubicBezTo>
                  <a:cubicBezTo>
                    <a:pt x="10597" y="4394"/>
                    <a:pt x="10633" y="4382"/>
                    <a:pt x="10633" y="4382"/>
                  </a:cubicBezTo>
                  <a:lnTo>
                    <a:pt x="10645" y="4382"/>
                  </a:lnTo>
                  <a:cubicBezTo>
                    <a:pt x="10681" y="4370"/>
                    <a:pt x="10681" y="4358"/>
                    <a:pt x="10716" y="4358"/>
                  </a:cubicBezTo>
                  <a:cubicBezTo>
                    <a:pt x="10669" y="4358"/>
                    <a:pt x="10692" y="4346"/>
                    <a:pt x="10669" y="4346"/>
                  </a:cubicBezTo>
                  <a:cubicBezTo>
                    <a:pt x="10633" y="4358"/>
                    <a:pt x="10621" y="4358"/>
                    <a:pt x="10597" y="4358"/>
                  </a:cubicBezTo>
                  <a:lnTo>
                    <a:pt x="10608" y="4370"/>
                  </a:lnTo>
                  <a:lnTo>
                    <a:pt x="10608" y="4370"/>
                  </a:lnTo>
                  <a:cubicBezTo>
                    <a:pt x="10601" y="4370"/>
                    <a:pt x="10596" y="4370"/>
                    <a:pt x="10596" y="4370"/>
                  </a:cubicBezTo>
                  <a:lnTo>
                    <a:pt x="10596" y="4370"/>
                  </a:lnTo>
                  <a:cubicBezTo>
                    <a:pt x="10562" y="4370"/>
                    <a:pt x="10585" y="4358"/>
                    <a:pt x="10550" y="4358"/>
                  </a:cubicBezTo>
                  <a:cubicBezTo>
                    <a:pt x="10550" y="4358"/>
                    <a:pt x="10514" y="4358"/>
                    <a:pt x="10490" y="4370"/>
                  </a:cubicBezTo>
                  <a:cubicBezTo>
                    <a:pt x="10490" y="4358"/>
                    <a:pt x="10514" y="4358"/>
                    <a:pt x="10550" y="4358"/>
                  </a:cubicBezTo>
                  <a:cubicBezTo>
                    <a:pt x="10538" y="4346"/>
                    <a:pt x="10573" y="4346"/>
                    <a:pt x="10538" y="4346"/>
                  </a:cubicBezTo>
                  <a:cubicBezTo>
                    <a:pt x="10550" y="4334"/>
                    <a:pt x="10573" y="4334"/>
                    <a:pt x="10597" y="4334"/>
                  </a:cubicBezTo>
                  <a:cubicBezTo>
                    <a:pt x="10603" y="4333"/>
                    <a:pt x="10605" y="4332"/>
                    <a:pt x="10606" y="4332"/>
                  </a:cubicBezTo>
                  <a:lnTo>
                    <a:pt x="10606" y="4332"/>
                  </a:lnTo>
                  <a:cubicBezTo>
                    <a:pt x="10611" y="4332"/>
                    <a:pt x="10590" y="4343"/>
                    <a:pt x="10611" y="4343"/>
                  </a:cubicBezTo>
                  <a:cubicBezTo>
                    <a:pt x="10620" y="4343"/>
                    <a:pt x="10638" y="4341"/>
                    <a:pt x="10669" y="4334"/>
                  </a:cubicBezTo>
                  <a:lnTo>
                    <a:pt x="10633" y="4334"/>
                  </a:lnTo>
                  <a:cubicBezTo>
                    <a:pt x="10645" y="4334"/>
                    <a:pt x="10681" y="4323"/>
                    <a:pt x="10669" y="4323"/>
                  </a:cubicBezTo>
                  <a:lnTo>
                    <a:pt x="10585" y="4323"/>
                  </a:lnTo>
                  <a:cubicBezTo>
                    <a:pt x="10573" y="4323"/>
                    <a:pt x="10550" y="4334"/>
                    <a:pt x="10526" y="4346"/>
                  </a:cubicBezTo>
                  <a:cubicBezTo>
                    <a:pt x="10478" y="4346"/>
                    <a:pt x="10514" y="4334"/>
                    <a:pt x="10514" y="4334"/>
                  </a:cubicBezTo>
                  <a:lnTo>
                    <a:pt x="10502" y="4334"/>
                  </a:lnTo>
                  <a:cubicBezTo>
                    <a:pt x="10526" y="4323"/>
                    <a:pt x="10573" y="4323"/>
                    <a:pt x="10597" y="4311"/>
                  </a:cubicBezTo>
                  <a:cubicBezTo>
                    <a:pt x="10615" y="4305"/>
                    <a:pt x="10609" y="4305"/>
                    <a:pt x="10602" y="4305"/>
                  </a:cubicBezTo>
                  <a:cubicBezTo>
                    <a:pt x="10594" y="4305"/>
                    <a:pt x="10585" y="4305"/>
                    <a:pt x="10597" y="4299"/>
                  </a:cubicBezTo>
                  <a:cubicBezTo>
                    <a:pt x="10585" y="4299"/>
                    <a:pt x="10585" y="4311"/>
                    <a:pt x="10585" y="4311"/>
                  </a:cubicBezTo>
                  <a:cubicBezTo>
                    <a:pt x="10585" y="4311"/>
                    <a:pt x="10585" y="4299"/>
                    <a:pt x="10585" y="4299"/>
                  </a:cubicBezTo>
                  <a:lnTo>
                    <a:pt x="10526" y="4299"/>
                  </a:lnTo>
                  <a:cubicBezTo>
                    <a:pt x="10514" y="4299"/>
                    <a:pt x="10466" y="4299"/>
                    <a:pt x="10526" y="4287"/>
                  </a:cubicBezTo>
                  <a:cubicBezTo>
                    <a:pt x="10526" y="4275"/>
                    <a:pt x="10550" y="4275"/>
                    <a:pt x="10562" y="4263"/>
                  </a:cubicBezTo>
                  <a:lnTo>
                    <a:pt x="10573" y="4251"/>
                  </a:lnTo>
                  <a:lnTo>
                    <a:pt x="10621" y="4251"/>
                  </a:lnTo>
                  <a:cubicBezTo>
                    <a:pt x="10617" y="4247"/>
                    <a:pt x="10612" y="4246"/>
                    <a:pt x="10605" y="4246"/>
                  </a:cubicBezTo>
                  <a:cubicBezTo>
                    <a:pt x="10591" y="4246"/>
                    <a:pt x="10569" y="4251"/>
                    <a:pt x="10538" y="4251"/>
                  </a:cubicBezTo>
                  <a:cubicBezTo>
                    <a:pt x="10538" y="4251"/>
                    <a:pt x="10526" y="4251"/>
                    <a:pt x="10490" y="4263"/>
                  </a:cubicBezTo>
                  <a:cubicBezTo>
                    <a:pt x="10442" y="4263"/>
                    <a:pt x="10526" y="4239"/>
                    <a:pt x="10502" y="4239"/>
                  </a:cubicBezTo>
                  <a:cubicBezTo>
                    <a:pt x="10502" y="4227"/>
                    <a:pt x="10478" y="4227"/>
                    <a:pt x="10478" y="4227"/>
                  </a:cubicBezTo>
                  <a:lnTo>
                    <a:pt x="10502" y="4227"/>
                  </a:lnTo>
                  <a:cubicBezTo>
                    <a:pt x="10550" y="4215"/>
                    <a:pt x="10478" y="4215"/>
                    <a:pt x="10490" y="4215"/>
                  </a:cubicBezTo>
                  <a:cubicBezTo>
                    <a:pt x="10502" y="4204"/>
                    <a:pt x="10562" y="4192"/>
                    <a:pt x="10526" y="4192"/>
                  </a:cubicBezTo>
                  <a:lnTo>
                    <a:pt x="10514" y="4192"/>
                  </a:lnTo>
                  <a:cubicBezTo>
                    <a:pt x="10506" y="4192"/>
                    <a:pt x="10498" y="4197"/>
                    <a:pt x="10494" y="4197"/>
                  </a:cubicBezTo>
                  <a:cubicBezTo>
                    <a:pt x="10491" y="4197"/>
                    <a:pt x="10490" y="4196"/>
                    <a:pt x="10490" y="4192"/>
                  </a:cubicBezTo>
                  <a:lnTo>
                    <a:pt x="10502" y="4192"/>
                  </a:lnTo>
                  <a:cubicBezTo>
                    <a:pt x="10502" y="4192"/>
                    <a:pt x="10502" y="4180"/>
                    <a:pt x="10502" y="4180"/>
                  </a:cubicBezTo>
                  <a:lnTo>
                    <a:pt x="10514" y="4192"/>
                  </a:lnTo>
                  <a:cubicBezTo>
                    <a:pt x="10514" y="4192"/>
                    <a:pt x="10514" y="4180"/>
                    <a:pt x="10514" y="4180"/>
                  </a:cubicBezTo>
                  <a:cubicBezTo>
                    <a:pt x="10514" y="4180"/>
                    <a:pt x="10526" y="4168"/>
                    <a:pt x="10526" y="4168"/>
                  </a:cubicBezTo>
                  <a:cubicBezTo>
                    <a:pt x="10585" y="4156"/>
                    <a:pt x="10490" y="4168"/>
                    <a:pt x="10550" y="4144"/>
                  </a:cubicBezTo>
                  <a:lnTo>
                    <a:pt x="10502" y="4144"/>
                  </a:lnTo>
                  <a:cubicBezTo>
                    <a:pt x="10502" y="4144"/>
                    <a:pt x="10502" y="4144"/>
                    <a:pt x="10502" y="4156"/>
                  </a:cubicBezTo>
                  <a:cubicBezTo>
                    <a:pt x="10502" y="4144"/>
                    <a:pt x="10490" y="4144"/>
                    <a:pt x="10490" y="4144"/>
                  </a:cubicBezTo>
                  <a:lnTo>
                    <a:pt x="10490" y="4156"/>
                  </a:lnTo>
                  <a:lnTo>
                    <a:pt x="10466" y="4156"/>
                  </a:lnTo>
                  <a:cubicBezTo>
                    <a:pt x="10466" y="4156"/>
                    <a:pt x="10466" y="4144"/>
                    <a:pt x="10454" y="4144"/>
                  </a:cubicBezTo>
                  <a:lnTo>
                    <a:pt x="10466" y="4144"/>
                  </a:lnTo>
                  <a:cubicBezTo>
                    <a:pt x="10466" y="4144"/>
                    <a:pt x="10466" y="4144"/>
                    <a:pt x="10466" y="4132"/>
                  </a:cubicBezTo>
                  <a:lnTo>
                    <a:pt x="10454" y="4132"/>
                  </a:lnTo>
                  <a:lnTo>
                    <a:pt x="10466" y="4120"/>
                  </a:lnTo>
                  <a:lnTo>
                    <a:pt x="10454" y="4120"/>
                  </a:lnTo>
                  <a:cubicBezTo>
                    <a:pt x="10454" y="4120"/>
                    <a:pt x="10442" y="4120"/>
                    <a:pt x="10442" y="4108"/>
                  </a:cubicBezTo>
                  <a:cubicBezTo>
                    <a:pt x="10442" y="4096"/>
                    <a:pt x="10442" y="4096"/>
                    <a:pt x="10442" y="4096"/>
                  </a:cubicBezTo>
                  <a:cubicBezTo>
                    <a:pt x="10454" y="4096"/>
                    <a:pt x="10454" y="4084"/>
                    <a:pt x="10466" y="4084"/>
                  </a:cubicBezTo>
                  <a:lnTo>
                    <a:pt x="10442" y="4084"/>
                  </a:lnTo>
                  <a:cubicBezTo>
                    <a:pt x="10442" y="4084"/>
                    <a:pt x="10442" y="4084"/>
                    <a:pt x="10442" y="4073"/>
                  </a:cubicBezTo>
                  <a:lnTo>
                    <a:pt x="10454" y="4073"/>
                  </a:lnTo>
                  <a:cubicBezTo>
                    <a:pt x="10466" y="4073"/>
                    <a:pt x="10466" y="4084"/>
                    <a:pt x="10466" y="4084"/>
                  </a:cubicBezTo>
                  <a:lnTo>
                    <a:pt x="10478" y="4096"/>
                  </a:lnTo>
                  <a:cubicBezTo>
                    <a:pt x="10478" y="4096"/>
                    <a:pt x="10478" y="4084"/>
                    <a:pt x="10478" y="4084"/>
                  </a:cubicBezTo>
                  <a:cubicBezTo>
                    <a:pt x="10478" y="4073"/>
                    <a:pt x="10466" y="4073"/>
                    <a:pt x="10466" y="4073"/>
                  </a:cubicBezTo>
                  <a:cubicBezTo>
                    <a:pt x="10466" y="4061"/>
                    <a:pt x="10466" y="4061"/>
                    <a:pt x="10466" y="4049"/>
                  </a:cubicBezTo>
                  <a:cubicBezTo>
                    <a:pt x="10466" y="4040"/>
                    <a:pt x="10466" y="4032"/>
                    <a:pt x="10470" y="4032"/>
                  </a:cubicBezTo>
                  <a:cubicBezTo>
                    <a:pt x="10472" y="4032"/>
                    <a:pt x="10475" y="4033"/>
                    <a:pt x="10478" y="4037"/>
                  </a:cubicBezTo>
                  <a:lnTo>
                    <a:pt x="10478" y="4049"/>
                  </a:lnTo>
                  <a:lnTo>
                    <a:pt x="10490" y="4073"/>
                  </a:lnTo>
                  <a:cubicBezTo>
                    <a:pt x="10490" y="4049"/>
                    <a:pt x="10466" y="3989"/>
                    <a:pt x="10466" y="3942"/>
                  </a:cubicBezTo>
                  <a:lnTo>
                    <a:pt x="10466" y="3942"/>
                  </a:lnTo>
                  <a:cubicBezTo>
                    <a:pt x="10478" y="3965"/>
                    <a:pt x="10490" y="4001"/>
                    <a:pt x="10502" y="4037"/>
                  </a:cubicBezTo>
                  <a:lnTo>
                    <a:pt x="10514" y="4025"/>
                  </a:lnTo>
                  <a:lnTo>
                    <a:pt x="10526" y="4061"/>
                  </a:lnTo>
                  <a:cubicBezTo>
                    <a:pt x="10526" y="4050"/>
                    <a:pt x="10517" y="4023"/>
                    <a:pt x="10522" y="4023"/>
                  </a:cubicBezTo>
                  <a:lnTo>
                    <a:pt x="10522" y="4023"/>
                  </a:lnTo>
                  <a:cubicBezTo>
                    <a:pt x="10523" y="4023"/>
                    <a:pt x="10524" y="4023"/>
                    <a:pt x="10526" y="4025"/>
                  </a:cubicBezTo>
                  <a:cubicBezTo>
                    <a:pt x="10538" y="4061"/>
                    <a:pt x="10550" y="4049"/>
                    <a:pt x="10562" y="4096"/>
                  </a:cubicBezTo>
                  <a:cubicBezTo>
                    <a:pt x="10563" y="4097"/>
                    <a:pt x="10563" y="4098"/>
                    <a:pt x="10564" y="4098"/>
                  </a:cubicBezTo>
                  <a:cubicBezTo>
                    <a:pt x="10566" y="4098"/>
                    <a:pt x="10564" y="4089"/>
                    <a:pt x="10562" y="4081"/>
                  </a:cubicBezTo>
                  <a:lnTo>
                    <a:pt x="10562" y="4081"/>
                  </a:lnTo>
                  <a:cubicBezTo>
                    <a:pt x="10562" y="4066"/>
                    <a:pt x="10561" y="4064"/>
                    <a:pt x="10560" y="4064"/>
                  </a:cubicBezTo>
                  <a:cubicBezTo>
                    <a:pt x="10559" y="4064"/>
                    <a:pt x="10558" y="4064"/>
                    <a:pt x="10556" y="4064"/>
                  </a:cubicBezTo>
                  <a:cubicBezTo>
                    <a:pt x="10555" y="4064"/>
                    <a:pt x="10553" y="4064"/>
                    <a:pt x="10550" y="4061"/>
                  </a:cubicBezTo>
                  <a:cubicBezTo>
                    <a:pt x="10526" y="4013"/>
                    <a:pt x="10550" y="4037"/>
                    <a:pt x="10550" y="4013"/>
                  </a:cubicBezTo>
                  <a:cubicBezTo>
                    <a:pt x="10538" y="3989"/>
                    <a:pt x="10538" y="3930"/>
                    <a:pt x="10514" y="3882"/>
                  </a:cubicBezTo>
                  <a:lnTo>
                    <a:pt x="10526" y="3882"/>
                  </a:lnTo>
                  <a:cubicBezTo>
                    <a:pt x="10520" y="3865"/>
                    <a:pt x="10517" y="3860"/>
                    <a:pt x="10514" y="3860"/>
                  </a:cubicBezTo>
                  <a:cubicBezTo>
                    <a:pt x="10508" y="3860"/>
                    <a:pt x="10508" y="3887"/>
                    <a:pt x="10503" y="3887"/>
                  </a:cubicBezTo>
                  <a:cubicBezTo>
                    <a:pt x="10500" y="3887"/>
                    <a:pt x="10496" y="3880"/>
                    <a:pt x="10490" y="3858"/>
                  </a:cubicBezTo>
                  <a:cubicBezTo>
                    <a:pt x="10485" y="3858"/>
                    <a:pt x="10482" y="3860"/>
                    <a:pt x="10479" y="3860"/>
                  </a:cubicBezTo>
                  <a:cubicBezTo>
                    <a:pt x="10474" y="3860"/>
                    <a:pt x="10469" y="3856"/>
                    <a:pt x="10454" y="3834"/>
                  </a:cubicBezTo>
                  <a:lnTo>
                    <a:pt x="10454" y="3834"/>
                  </a:lnTo>
                  <a:lnTo>
                    <a:pt x="10478" y="3906"/>
                  </a:lnTo>
                  <a:cubicBezTo>
                    <a:pt x="10466" y="3894"/>
                    <a:pt x="10454" y="3858"/>
                    <a:pt x="10454" y="3846"/>
                  </a:cubicBezTo>
                  <a:lnTo>
                    <a:pt x="10442" y="3846"/>
                  </a:lnTo>
                  <a:cubicBezTo>
                    <a:pt x="10442" y="3834"/>
                    <a:pt x="10431" y="3834"/>
                    <a:pt x="10442" y="3823"/>
                  </a:cubicBezTo>
                  <a:cubicBezTo>
                    <a:pt x="10432" y="3812"/>
                    <a:pt x="10427" y="3809"/>
                    <a:pt x="10424" y="3809"/>
                  </a:cubicBezTo>
                  <a:lnTo>
                    <a:pt x="10424" y="3809"/>
                  </a:lnTo>
                  <a:cubicBezTo>
                    <a:pt x="10421" y="3809"/>
                    <a:pt x="10424" y="3816"/>
                    <a:pt x="10431" y="3823"/>
                  </a:cubicBezTo>
                  <a:cubicBezTo>
                    <a:pt x="10431" y="3846"/>
                    <a:pt x="10431" y="3846"/>
                    <a:pt x="10419" y="3846"/>
                  </a:cubicBezTo>
                  <a:cubicBezTo>
                    <a:pt x="10419" y="3858"/>
                    <a:pt x="10442" y="3894"/>
                    <a:pt x="10442" y="3906"/>
                  </a:cubicBezTo>
                  <a:cubicBezTo>
                    <a:pt x="10419" y="3894"/>
                    <a:pt x="10419" y="3906"/>
                    <a:pt x="10383" y="3858"/>
                  </a:cubicBezTo>
                  <a:cubicBezTo>
                    <a:pt x="10383" y="3846"/>
                    <a:pt x="10371" y="3823"/>
                    <a:pt x="10371" y="3823"/>
                  </a:cubicBezTo>
                  <a:cubicBezTo>
                    <a:pt x="10369" y="3821"/>
                    <a:pt x="10368" y="3820"/>
                    <a:pt x="10367" y="3820"/>
                  </a:cubicBezTo>
                  <a:lnTo>
                    <a:pt x="10367" y="3820"/>
                  </a:lnTo>
                  <a:cubicBezTo>
                    <a:pt x="10362" y="3820"/>
                    <a:pt x="10373" y="3850"/>
                    <a:pt x="10383" y="3870"/>
                  </a:cubicBezTo>
                  <a:cubicBezTo>
                    <a:pt x="10383" y="3870"/>
                    <a:pt x="10383" y="3870"/>
                    <a:pt x="10371" y="3882"/>
                  </a:cubicBezTo>
                  <a:cubicBezTo>
                    <a:pt x="10371" y="3858"/>
                    <a:pt x="10359" y="3846"/>
                    <a:pt x="10359" y="3846"/>
                  </a:cubicBezTo>
                  <a:cubicBezTo>
                    <a:pt x="10359" y="3834"/>
                    <a:pt x="10347" y="3834"/>
                    <a:pt x="10347" y="3834"/>
                  </a:cubicBezTo>
                  <a:lnTo>
                    <a:pt x="10347" y="3834"/>
                  </a:lnTo>
                  <a:cubicBezTo>
                    <a:pt x="10359" y="3882"/>
                    <a:pt x="10347" y="3858"/>
                    <a:pt x="10347" y="3882"/>
                  </a:cubicBezTo>
                  <a:cubicBezTo>
                    <a:pt x="10353" y="3888"/>
                    <a:pt x="10356" y="3891"/>
                    <a:pt x="10358" y="3891"/>
                  </a:cubicBezTo>
                  <a:cubicBezTo>
                    <a:pt x="10359" y="3891"/>
                    <a:pt x="10359" y="3888"/>
                    <a:pt x="10359" y="3882"/>
                  </a:cubicBezTo>
                  <a:cubicBezTo>
                    <a:pt x="10368" y="3909"/>
                    <a:pt x="10370" y="3942"/>
                    <a:pt x="10366" y="3942"/>
                  </a:cubicBezTo>
                  <a:cubicBezTo>
                    <a:pt x="10364" y="3942"/>
                    <a:pt x="10362" y="3939"/>
                    <a:pt x="10359" y="3930"/>
                  </a:cubicBezTo>
                  <a:cubicBezTo>
                    <a:pt x="10359" y="3906"/>
                    <a:pt x="10335" y="3882"/>
                    <a:pt x="10347" y="3870"/>
                  </a:cubicBezTo>
                  <a:cubicBezTo>
                    <a:pt x="10339" y="3857"/>
                    <a:pt x="10335" y="3852"/>
                    <a:pt x="10334" y="3852"/>
                  </a:cubicBezTo>
                  <a:lnTo>
                    <a:pt x="10334" y="3852"/>
                  </a:lnTo>
                  <a:cubicBezTo>
                    <a:pt x="10330" y="3852"/>
                    <a:pt x="10348" y="3897"/>
                    <a:pt x="10341" y="3897"/>
                  </a:cubicBezTo>
                  <a:cubicBezTo>
                    <a:pt x="10339" y="3897"/>
                    <a:pt x="10338" y="3896"/>
                    <a:pt x="10335" y="3894"/>
                  </a:cubicBezTo>
                  <a:lnTo>
                    <a:pt x="10323" y="3870"/>
                  </a:lnTo>
                  <a:cubicBezTo>
                    <a:pt x="10312" y="3836"/>
                    <a:pt x="10322" y="3856"/>
                    <a:pt x="10313" y="3837"/>
                  </a:cubicBezTo>
                  <a:lnTo>
                    <a:pt x="10313" y="3837"/>
                  </a:lnTo>
                  <a:cubicBezTo>
                    <a:pt x="10318" y="3822"/>
                    <a:pt x="10335" y="3817"/>
                    <a:pt x="10335" y="3787"/>
                  </a:cubicBezTo>
                  <a:lnTo>
                    <a:pt x="10300" y="3775"/>
                  </a:lnTo>
                  <a:cubicBezTo>
                    <a:pt x="10288" y="3823"/>
                    <a:pt x="10228" y="3787"/>
                    <a:pt x="10240" y="3882"/>
                  </a:cubicBezTo>
                  <a:cubicBezTo>
                    <a:pt x="10240" y="3882"/>
                    <a:pt x="10240" y="3882"/>
                    <a:pt x="10240" y="3906"/>
                  </a:cubicBezTo>
                  <a:lnTo>
                    <a:pt x="10240" y="3918"/>
                  </a:lnTo>
                  <a:cubicBezTo>
                    <a:pt x="10228" y="3894"/>
                    <a:pt x="10216" y="3894"/>
                    <a:pt x="10192" y="3870"/>
                  </a:cubicBezTo>
                  <a:lnTo>
                    <a:pt x="10192" y="3870"/>
                  </a:lnTo>
                  <a:cubicBezTo>
                    <a:pt x="10204" y="3882"/>
                    <a:pt x="10204" y="3882"/>
                    <a:pt x="10216" y="3906"/>
                  </a:cubicBezTo>
                  <a:cubicBezTo>
                    <a:pt x="10225" y="3942"/>
                    <a:pt x="10234" y="3958"/>
                    <a:pt x="10233" y="3958"/>
                  </a:cubicBezTo>
                  <a:cubicBezTo>
                    <a:pt x="10232" y="3958"/>
                    <a:pt x="10231" y="3956"/>
                    <a:pt x="10228" y="3953"/>
                  </a:cubicBezTo>
                  <a:cubicBezTo>
                    <a:pt x="10221" y="3939"/>
                    <a:pt x="10218" y="3933"/>
                    <a:pt x="10214" y="3926"/>
                  </a:cubicBezTo>
                  <a:lnTo>
                    <a:pt x="10214" y="3926"/>
                  </a:lnTo>
                  <a:cubicBezTo>
                    <a:pt x="10216" y="3934"/>
                    <a:pt x="10216" y="3942"/>
                    <a:pt x="10216" y="3942"/>
                  </a:cubicBezTo>
                  <a:cubicBezTo>
                    <a:pt x="10204" y="3930"/>
                    <a:pt x="10192" y="3930"/>
                    <a:pt x="10181" y="3906"/>
                  </a:cubicBezTo>
                  <a:cubicBezTo>
                    <a:pt x="10181" y="3902"/>
                    <a:pt x="10182" y="3901"/>
                    <a:pt x="10184" y="3901"/>
                  </a:cubicBezTo>
                  <a:cubicBezTo>
                    <a:pt x="10187" y="3901"/>
                    <a:pt x="10192" y="3906"/>
                    <a:pt x="10192" y="3906"/>
                  </a:cubicBezTo>
                  <a:cubicBezTo>
                    <a:pt x="10192" y="3894"/>
                    <a:pt x="10181" y="3882"/>
                    <a:pt x="10169" y="3870"/>
                  </a:cubicBezTo>
                  <a:cubicBezTo>
                    <a:pt x="10157" y="3858"/>
                    <a:pt x="10157" y="3834"/>
                    <a:pt x="10157" y="3823"/>
                  </a:cubicBezTo>
                  <a:cubicBezTo>
                    <a:pt x="10145" y="3846"/>
                    <a:pt x="10157" y="3906"/>
                    <a:pt x="10157" y="3930"/>
                  </a:cubicBezTo>
                  <a:cubicBezTo>
                    <a:pt x="10149" y="3922"/>
                    <a:pt x="10135" y="3892"/>
                    <a:pt x="10131" y="3881"/>
                  </a:cubicBezTo>
                  <a:lnTo>
                    <a:pt x="10131" y="3881"/>
                  </a:lnTo>
                  <a:cubicBezTo>
                    <a:pt x="10132" y="3881"/>
                    <a:pt x="10132" y="3881"/>
                    <a:pt x="10133" y="3882"/>
                  </a:cubicBezTo>
                  <a:cubicBezTo>
                    <a:pt x="10131" y="3878"/>
                    <a:pt x="10130" y="3876"/>
                    <a:pt x="10130" y="3876"/>
                  </a:cubicBezTo>
                  <a:lnTo>
                    <a:pt x="10130" y="3876"/>
                  </a:lnTo>
                  <a:cubicBezTo>
                    <a:pt x="10129" y="3876"/>
                    <a:pt x="10130" y="3878"/>
                    <a:pt x="10131" y="3881"/>
                  </a:cubicBezTo>
                  <a:lnTo>
                    <a:pt x="10131" y="3881"/>
                  </a:lnTo>
                  <a:cubicBezTo>
                    <a:pt x="10131" y="3881"/>
                    <a:pt x="10131" y="3881"/>
                    <a:pt x="10131" y="3881"/>
                  </a:cubicBezTo>
                  <a:lnTo>
                    <a:pt x="10131" y="3881"/>
                  </a:lnTo>
                  <a:cubicBezTo>
                    <a:pt x="10125" y="3881"/>
                    <a:pt x="10129" y="3920"/>
                    <a:pt x="10131" y="3941"/>
                  </a:cubicBezTo>
                  <a:lnTo>
                    <a:pt x="10131" y="3941"/>
                  </a:lnTo>
                  <a:cubicBezTo>
                    <a:pt x="10085" y="3930"/>
                    <a:pt x="10061" y="3941"/>
                    <a:pt x="10002" y="3894"/>
                  </a:cubicBezTo>
                  <a:lnTo>
                    <a:pt x="10002" y="3894"/>
                  </a:lnTo>
                  <a:lnTo>
                    <a:pt x="10026" y="3965"/>
                  </a:lnTo>
                  <a:lnTo>
                    <a:pt x="10002" y="3930"/>
                  </a:lnTo>
                  <a:cubicBezTo>
                    <a:pt x="9993" y="3925"/>
                    <a:pt x="9985" y="3923"/>
                    <a:pt x="9978" y="3923"/>
                  </a:cubicBezTo>
                  <a:cubicBezTo>
                    <a:pt x="9949" y="3923"/>
                    <a:pt x="9938" y="3958"/>
                    <a:pt x="9919" y="3977"/>
                  </a:cubicBezTo>
                  <a:cubicBezTo>
                    <a:pt x="9917" y="3979"/>
                    <a:pt x="9916" y="3979"/>
                    <a:pt x="9915" y="3979"/>
                  </a:cubicBezTo>
                  <a:cubicBezTo>
                    <a:pt x="9904" y="3979"/>
                    <a:pt x="9893" y="3940"/>
                    <a:pt x="9883" y="3930"/>
                  </a:cubicBezTo>
                  <a:cubicBezTo>
                    <a:pt x="9859" y="3930"/>
                    <a:pt x="9883" y="4001"/>
                    <a:pt x="9871" y="4025"/>
                  </a:cubicBezTo>
                  <a:cubicBezTo>
                    <a:pt x="9859" y="4001"/>
                    <a:pt x="9847" y="3953"/>
                    <a:pt x="9835" y="3953"/>
                  </a:cubicBezTo>
                  <a:lnTo>
                    <a:pt x="9835" y="3953"/>
                  </a:lnTo>
                  <a:cubicBezTo>
                    <a:pt x="9835" y="3973"/>
                    <a:pt x="9843" y="3992"/>
                    <a:pt x="9840" y="3992"/>
                  </a:cubicBezTo>
                  <a:cubicBezTo>
                    <a:pt x="9839" y="3992"/>
                    <a:pt x="9837" y="3991"/>
                    <a:pt x="9835" y="3989"/>
                  </a:cubicBezTo>
                  <a:lnTo>
                    <a:pt x="9835" y="3977"/>
                  </a:lnTo>
                  <a:cubicBezTo>
                    <a:pt x="9831" y="3968"/>
                    <a:pt x="9828" y="3966"/>
                    <a:pt x="9826" y="3966"/>
                  </a:cubicBezTo>
                  <a:cubicBezTo>
                    <a:pt x="9823" y="3966"/>
                    <a:pt x="9821" y="3969"/>
                    <a:pt x="9818" y="3969"/>
                  </a:cubicBezTo>
                  <a:cubicBezTo>
                    <a:pt x="9816" y="3969"/>
                    <a:pt x="9814" y="3968"/>
                    <a:pt x="9811" y="3965"/>
                  </a:cubicBezTo>
                  <a:cubicBezTo>
                    <a:pt x="9788" y="3977"/>
                    <a:pt x="9788" y="4025"/>
                    <a:pt x="9811" y="4096"/>
                  </a:cubicBezTo>
                  <a:cubicBezTo>
                    <a:pt x="9788" y="4096"/>
                    <a:pt x="9776" y="4037"/>
                    <a:pt x="9776" y="4025"/>
                  </a:cubicBezTo>
                  <a:lnTo>
                    <a:pt x="9776" y="4025"/>
                  </a:lnTo>
                  <a:cubicBezTo>
                    <a:pt x="9778" y="4027"/>
                    <a:pt x="9779" y="4028"/>
                    <a:pt x="9780" y="4028"/>
                  </a:cubicBezTo>
                  <a:cubicBezTo>
                    <a:pt x="9783" y="4028"/>
                    <a:pt x="9774" y="4009"/>
                    <a:pt x="9764" y="3989"/>
                  </a:cubicBezTo>
                  <a:cubicBezTo>
                    <a:pt x="9764" y="4001"/>
                    <a:pt x="9764" y="4010"/>
                    <a:pt x="9761" y="4010"/>
                  </a:cubicBezTo>
                  <a:cubicBezTo>
                    <a:pt x="9758" y="4010"/>
                    <a:pt x="9752" y="4001"/>
                    <a:pt x="9740" y="3977"/>
                  </a:cubicBezTo>
                  <a:cubicBezTo>
                    <a:pt x="9740" y="3988"/>
                    <a:pt x="9730" y="3989"/>
                    <a:pt x="9737" y="4015"/>
                  </a:cubicBezTo>
                  <a:lnTo>
                    <a:pt x="9737" y="4015"/>
                  </a:lnTo>
                  <a:cubicBezTo>
                    <a:pt x="9737" y="4015"/>
                    <a:pt x="9737" y="4015"/>
                    <a:pt x="9737" y="4015"/>
                  </a:cubicBezTo>
                  <a:lnTo>
                    <a:pt x="9737" y="4015"/>
                  </a:lnTo>
                  <a:cubicBezTo>
                    <a:pt x="9740" y="4015"/>
                    <a:pt x="9752" y="4032"/>
                    <a:pt x="9752" y="4049"/>
                  </a:cubicBezTo>
                  <a:cubicBezTo>
                    <a:pt x="9748" y="4045"/>
                    <a:pt x="9744" y="4045"/>
                    <a:pt x="9740" y="4045"/>
                  </a:cubicBezTo>
                  <a:lnTo>
                    <a:pt x="9740" y="4045"/>
                  </a:lnTo>
                  <a:cubicBezTo>
                    <a:pt x="9731" y="4045"/>
                    <a:pt x="9720" y="4045"/>
                    <a:pt x="9704" y="4013"/>
                  </a:cubicBezTo>
                  <a:cubicBezTo>
                    <a:pt x="9669" y="4037"/>
                    <a:pt x="9621" y="4049"/>
                    <a:pt x="9573" y="4073"/>
                  </a:cubicBezTo>
                  <a:cubicBezTo>
                    <a:pt x="9585" y="4096"/>
                    <a:pt x="9585" y="4084"/>
                    <a:pt x="9597" y="4096"/>
                  </a:cubicBezTo>
                  <a:cubicBezTo>
                    <a:pt x="9597" y="4107"/>
                    <a:pt x="9595" y="4111"/>
                    <a:pt x="9592" y="4111"/>
                  </a:cubicBezTo>
                  <a:cubicBezTo>
                    <a:pt x="9589" y="4111"/>
                    <a:pt x="9584" y="4106"/>
                    <a:pt x="9583" y="4106"/>
                  </a:cubicBezTo>
                  <a:lnTo>
                    <a:pt x="9583" y="4106"/>
                  </a:lnTo>
                  <a:cubicBezTo>
                    <a:pt x="9581" y="4106"/>
                    <a:pt x="9581" y="4109"/>
                    <a:pt x="9585" y="4120"/>
                  </a:cubicBezTo>
                  <a:lnTo>
                    <a:pt x="9573" y="4084"/>
                  </a:lnTo>
                  <a:cubicBezTo>
                    <a:pt x="9561" y="4096"/>
                    <a:pt x="9573" y="4144"/>
                    <a:pt x="9573" y="4180"/>
                  </a:cubicBezTo>
                  <a:cubicBezTo>
                    <a:pt x="9561" y="4144"/>
                    <a:pt x="9549" y="4156"/>
                    <a:pt x="9549" y="4132"/>
                  </a:cubicBezTo>
                  <a:cubicBezTo>
                    <a:pt x="9549" y="4133"/>
                    <a:pt x="9549" y="4133"/>
                    <a:pt x="9549" y="4133"/>
                  </a:cubicBezTo>
                  <a:cubicBezTo>
                    <a:pt x="9543" y="4133"/>
                    <a:pt x="9479" y="4034"/>
                    <a:pt x="9477" y="4034"/>
                  </a:cubicBezTo>
                  <a:lnTo>
                    <a:pt x="9477" y="4034"/>
                  </a:lnTo>
                  <a:cubicBezTo>
                    <a:pt x="9477" y="4034"/>
                    <a:pt x="9477" y="4035"/>
                    <a:pt x="9478" y="4037"/>
                  </a:cubicBezTo>
                  <a:lnTo>
                    <a:pt x="9549" y="4168"/>
                  </a:lnTo>
                  <a:cubicBezTo>
                    <a:pt x="9555" y="4174"/>
                    <a:pt x="9555" y="4174"/>
                    <a:pt x="9554" y="4174"/>
                  </a:cubicBezTo>
                  <a:cubicBezTo>
                    <a:pt x="9552" y="4174"/>
                    <a:pt x="9549" y="4174"/>
                    <a:pt x="9549" y="4180"/>
                  </a:cubicBezTo>
                  <a:cubicBezTo>
                    <a:pt x="9538" y="4156"/>
                    <a:pt x="9514" y="4132"/>
                    <a:pt x="9502" y="4132"/>
                  </a:cubicBezTo>
                  <a:cubicBezTo>
                    <a:pt x="9490" y="4108"/>
                    <a:pt x="9502" y="4108"/>
                    <a:pt x="9502" y="4108"/>
                  </a:cubicBezTo>
                  <a:cubicBezTo>
                    <a:pt x="9478" y="4049"/>
                    <a:pt x="9466" y="4073"/>
                    <a:pt x="9454" y="4025"/>
                  </a:cubicBezTo>
                  <a:lnTo>
                    <a:pt x="9454" y="4025"/>
                  </a:lnTo>
                  <a:cubicBezTo>
                    <a:pt x="9442" y="4037"/>
                    <a:pt x="9466" y="4049"/>
                    <a:pt x="9478" y="4073"/>
                  </a:cubicBezTo>
                  <a:lnTo>
                    <a:pt x="9454" y="4073"/>
                  </a:lnTo>
                  <a:lnTo>
                    <a:pt x="9478" y="4084"/>
                  </a:lnTo>
                  <a:cubicBezTo>
                    <a:pt x="9478" y="4094"/>
                    <a:pt x="9486" y="4127"/>
                    <a:pt x="9476" y="4127"/>
                  </a:cubicBezTo>
                  <a:cubicBezTo>
                    <a:pt x="9474" y="4127"/>
                    <a:pt x="9471" y="4125"/>
                    <a:pt x="9466" y="4120"/>
                  </a:cubicBezTo>
                  <a:lnTo>
                    <a:pt x="9466" y="4120"/>
                  </a:lnTo>
                  <a:lnTo>
                    <a:pt x="9490" y="4180"/>
                  </a:lnTo>
                  <a:cubicBezTo>
                    <a:pt x="9482" y="4163"/>
                    <a:pt x="9478" y="4158"/>
                    <a:pt x="9476" y="4158"/>
                  </a:cubicBezTo>
                  <a:cubicBezTo>
                    <a:pt x="9472" y="4158"/>
                    <a:pt x="9473" y="4170"/>
                    <a:pt x="9469" y="4170"/>
                  </a:cubicBezTo>
                  <a:cubicBezTo>
                    <a:pt x="9469" y="4170"/>
                    <a:pt x="9468" y="4169"/>
                    <a:pt x="9466" y="4168"/>
                  </a:cubicBezTo>
                  <a:lnTo>
                    <a:pt x="9454" y="4144"/>
                  </a:lnTo>
                  <a:cubicBezTo>
                    <a:pt x="9442" y="4144"/>
                    <a:pt x="9442" y="4132"/>
                    <a:pt x="9430" y="4120"/>
                  </a:cubicBezTo>
                  <a:cubicBezTo>
                    <a:pt x="9423" y="4109"/>
                    <a:pt x="9421" y="4106"/>
                    <a:pt x="9422" y="4106"/>
                  </a:cubicBezTo>
                  <a:lnTo>
                    <a:pt x="9422" y="4106"/>
                  </a:lnTo>
                  <a:cubicBezTo>
                    <a:pt x="9423" y="4106"/>
                    <a:pt x="9426" y="4111"/>
                    <a:pt x="9427" y="4111"/>
                  </a:cubicBezTo>
                  <a:cubicBezTo>
                    <a:pt x="9428" y="4111"/>
                    <a:pt x="9426" y="4107"/>
                    <a:pt x="9419" y="4096"/>
                  </a:cubicBezTo>
                  <a:lnTo>
                    <a:pt x="9407" y="4084"/>
                  </a:lnTo>
                  <a:lnTo>
                    <a:pt x="9407" y="4084"/>
                  </a:lnTo>
                  <a:cubicBezTo>
                    <a:pt x="9419" y="4108"/>
                    <a:pt x="9419" y="4132"/>
                    <a:pt x="9442" y="4144"/>
                  </a:cubicBezTo>
                  <a:cubicBezTo>
                    <a:pt x="9454" y="4192"/>
                    <a:pt x="9466" y="4227"/>
                    <a:pt x="9454" y="4239"/>
                  </a:cubicBezTo>
                  <a:cubicBezTo>
                    <a:pt x="9419" y="4204"/>
                    <a:pt x="9442" y="4192"/>
                    <a:pt x="9419" y="4156"/>
                  </a:cubicBezTo>
                  <a:cubicBezTo>
                    <a:pt x="9417" y="4155"/>
                    <a:pt x="9416" y="4155"/>
                    <a:pt x="9414" y="4155"/>
                  </a:cubicBezTo>
                  <a:cubicBezTo>
                    <a:pt x="9389" y="4155"/>
                    <a:pt x="9453" y="4275"/>
                    <a:pt x="9430" y="4275"/>
                  </a:cubicBezTo>
                  <a:cubicBezTo>
                    <a:pt x="9429" y="4273"/>
                    <a:pt x="9428" y="4273"/>
                    <a:pt x="9427" y="4273"/>
                  </a:cubicBezTo>
                  <a:lnTo>
                    <a:pt x="9427" y="4273"/>
                  </a:lnTo>
                  <a:cubicBezTo>
                    <a:pt x="9421" y="4273"/>
                    <a:pt x="9429" y="4300"/>
                    <a:pt x="9419" y="4311"/>
                  </a:cubicBezTo>
                  <a:cubicBezTo>
                    <a:pt x="9407" y="4287"/>
                    <a:pt x="9395" y="4287"/>
                    <a:pt x="9383" y="4263"/>
                  </a:cubicBezTo>
                  <a:lnTo>
                    <a:pt x="9371" y="4239"/>
                  </a:lnTo>
                  <a:cubicBezTo>
                    <a:pt x="9371" y="4239"/>
                    <a:pt x="9362" y="4239"/>
                    <a:pt x="9353" y="4225"/>
                  </a:cubicBezTo>
                  <a:lnTo>
                    <a:pt x="9353" y="4225"/>
                  </a:lnTo>
                  <a:cubicBezTo>
                    <a:pt x="9367" y="4253"/>
                    <a:pt x="9347" y="4265"/>
                    <a:pt x="9347" y="4287"/>
                  </a:cubicBezTo>
                  <a:lnTo>
                    <a:pt x="9371" y="4311"/>
                  </a:lnTo>
                  <a:cubicBezTo>
                    <a:pt x="9371" y="4330"/>
                    <a:pt x="9371" y="4350"/>
                    <a:pt x="9364" y="4350"/>
                  </a:cubicBezTo>
                  <a:cubicBezTo>
                    <a:pt x="9363" y="4350"/>
                    <a:pt x="9361" y="4349"/>
                    <a:pt x="9359" y="4346"/>
                  </a:cubicBezTo>
                  <a:lnTo>
                    <a:pt x="9359" y="4346"/>
                  </a:lnTo>
                  <a:cubicBezTo>
                    <a:pt x="9347" y="4370"/>
                    <a:pt x="9371" y="4394"/>
                    <a:pt x="9383" y="4430"/>
                  </a:cubicBezTo>
                  <a:cubicBezTo>
                    <a:pt x="9359" y="4406"/>
                    <a:pt x="9335" y="4370"/>
                    <a:pt x="9323" y="4334"/>
                  </a:cubicBezTo>
                  <a:lnTo>
                    <a:pt x="9323" y="4334"/>
                  </a:lnTo>
                  <a:cubicBezTo>
                    <a:pt x="9329" y="4346"/>
                    <a:pt x="9332" y="4349"/>
                    <a:pt x="9335" y="4349"/>
                  </a:cubicBezTo>
                  <a:cubicBezTo>
                    <a:pt x="9338" y="4349"/>
                    <a:pt x="9341" y="4346"/>
                    <a:pt x="9347" y="4346"/>
                  </a:cubicBezTo>
                  <a:cubicBezTo>
                    <a:pt x="9347" y="4313"/>
                    <a:pt x="9327" y="4250"/>
                    <a:pt x="9342" y="4250"/>
                  </a:cubicBezTo>
                  <a:cubicBezTo>
                    <a:pt x="9344" y="4250"/>
                    <a:pt x="9345" y="4250"/>
                    <a:pt x="9347" y="4251"/>
                  </a:cubicBezTo>
                  <a:cubicBezTo>
                    <a:pt x="9332" y="4225"/>
                    <a:pt x="9325" y="4216"/>
                    <a:pt x="9322" y="4216"/>
                  </a:cubicBezTo>
                  <a:lnTo>
                    <a:pt x="9322" y="4216"/>
                  </a:lnTo>
                  <a:cubicBezTo>
                    <a:pt x="9317" y="4216"/>
                    <a:pt x="9324" y="4243"/>
                    <a:pt x="9317" y="4243"/>
                  </a:cubicBezTo>
                  <a:cubicBezTo>
                    <a:pt x="9316" y="4243"/>
                    <a:pt x="9314" y="4242"/>
                    <a:pt x="9311" y="4239"/>
                  </a:cubicBezTo>
                  <a:cubicBezTo>
                    <a:pt x="9311" y="4227"/>
                    <a:pt x="9311" y="4227"/>
                    <a:pt x="9311" y="4227"/>
                  </a:cubicBezTo>
                  <a:cubicBezTo>
                    <a:pt x="9311" y="4215"/>
                    <a:pt x="9311" y="4204"/>
                    <a:pt x="9288" y="4156"/>
                  </a:cubicBezTo>
                  <a:lnTo>
                    <a:pt x="9288" y="4156"/>
                  </a:lnTo>
                  <a:cubicBezTo>
                    <a:pt x="9288" y="4166"/>
                    <a:pt x="9314" y="4220"/>
                    <a:pt x="9306" y="4220"/>
                  </a:cubicBezTo>
                  <a:cubicBezTo>
                    <a:pt x="9305" y="4220"/>
                    <a:pt x="9303" y="4219"/>
                    <a:pt x="9299" y="4215"/>
                  </a:cubicBezTo>
                  <a:cubicBezTo>
                    <a:pt x="9299" y="4219"/>
                    <a:pt x="9298" y="4221"/>
                    <a:pt x="9297" y="4221"/>
                  </a:cubicBezTo>
                  <a:cubicBezTo>
                    <a:pt x="9288" y="4221"/>
                    <a:pt x="9262" y="4180"/>
                    <a:pt x="9252" y="4180"/>
                  </a:cubicBezTo>
                  <a:lnTo>
                    <a:pt x="9252" y="4180"/>
                  </a:lnTo>
                  <a:cubicBezTo>
                    <a:pt x="9264" y="4215"/>
                    <a:pt x="9299" y="4275"/>
                    <a:pt x="9276" y="4275"/>
                  </a:cubicBezTo>
                  <a:lnTo>
                    <a:pt x="9264" y="4227"/>
                  </a:lnTo>
                  <a:lnTo>
                    <a:pt x="9264" y="4227"/>
                  </a:lnTo>
                  <a:cubicBezTo>
                    <a:pt x="9240" y="4227"/>
                    <a:pt x="9288" y="4287"/>
                    <a:pt x="9276" y="4299"/>
                  </a:cubicBezTo>
                  <a:cubicBezTo>
                    <a:pt x="9276" y="4299"/>
                    <a:pt x="9285" y="4336"/>
                    <a:pt x="9295" y="4336"/>
                  </a:cubicBezTo>
                  <a:cubicBezTo>
                    <a:pt x="9297" y="4336"/>
                    <a:pt x="9298" y="4336"/>
                    <a:pt x="9299" y="4334"/>
                  </a:cubicBezTo>
                  <a:lnTo>
                    <a:pt x="9299" y="4334"/>
                  </a:lnTo>
                  <a:cubicBezTo>
                    <a:pt x="9311" y="4358"/>
                    <a:pt x="9299" y="4370"/>
                    <a:pt x="9288" y="4370"/>
                  </a:cubicBezTo>
                  <a:cubicBezTo>
                    <a:pt x="9288" y="4370"/>
                    <a:pt x="9299" y="4382"/>
                    <a:pt x="9299" y="4394"/>
                  </a:cubicBezTo>
                  <a:cubicBezTo>
                    <a:pt x="9306" y="4398"/>
                    <a:pt x="9310" y="4400"/>
                    <a:pt x="9312" y="4400"/>
                  </a:cubicBezTo>
                  <a:cubicBezTo>
                    <a:pt x="9321" y="4400"/>
                    <a:pt x="9314" y="4382"/>
                    <a:pt x="9320" y="4382"/>
                  </a:cubicBezTo>
                  <a:lnTo>
                    <a:pt x="9320" y="4382"/>
                  </a:lnTo>
                  <a:cubicBezTo>
                    <a:pt x="9322" y="4382"/>
                    <a:pt x="9326" y="4385"/>
                    <a:pt x="9335" y="4394"/>
                  </a:cubicBezTo>
                  <a:lnTo>
                    <a:pt x="9311" y="4346"/>
                  </a:lnTo>
                  <a:lnTo>
                    <a:pt x="9311" y="4346"/>
                  </a:lnTo>
                  <a:cubicBezTo>
                    <a:pt x="9323" y="4358"/>
                    <a:pt x="9347" y="4394"/>
                    <a:pt x="9359" y="4418"/>
                  </a:cubicBezTo>
                  <a:cubicBezTo>
                    <a:pt x="9373" y="4435"/>
                    <a:pt x="9377" y="4441"/>
                    <a:pt x="9376" y="4441"/>
                  </a:cubicBezTo>
                  <a:cubicBezTo>
                    <a:pt x="9375" y="4441"/>
                    <a:pt x="9365" y="4431"/>
                    <a:pt x="9361" y="4431"/>
                  </a:cubicBezTo>
                  <a:lnTo>
                    <a:pt x="9361" y="4431"/>
                  </a:lnTo>
                  <a:cubicBezTo>
                    <a:pt x="9359" y="4431"/>
                    <a:pt x="9360" y="4436"/>
                    <a:pt x="9371" y="4454"/>
                  </a:cubicBezTo>
                  <a:lnTo>
                    <a:pt x="9371" y="4442"/>
                  </a:lnTo>
                  <a:cubicBezTo>
                    <a:pt x="9407" y="4489"/>
                    <a:pt x="9383" y="4489"/>
                    <a:pt x="9371" y="4489"/>
                  </a:cubicBezTo>
                  <a:cubicBezTo>
                    <a:pt x="9359" y="4477"/>
                    <a:pt x="9347" y="4477"/>
                    <a:pt x="9323" y="4442"/>
                  </a:cubicBezTo>
                  <a:lnTo>
                    <a:pt x="9323" y="4418"/>
                  </a:lnTo>
                  <a:cubicBezTo>
                    <a:pt x="9319" y="4413"/>
                    <a:pt x="9316" y="4411"/>
                    <a:pt x="9314" y="4411"/>
                  </a:cubicBezTo>
                  <a:lnTo>
                    <a:pt x="9314" y="4411"/>
                  </a:lnTo>
                  <a:cubicBezTo>
                    <a:pt x="9307" y="4411"/>
                    <a:pt x="9321" y="4444"/>
                    <a:pt x="9311" y="4454"/>
                  </a:cubicBezTo>
                  <a:cubicBezTo>
                    <a:pt x="9311" y="4442"/>
                    <a:pt x="9311" y="4442"/>
                    <a:pt x="9311" y="4442"/>
                  </a:cubicBezTo>
                  <a:lnTo>
                    <a:pt x="9299" y="4442"/>
                  </a:lnTo>
                  <a:cubicBezTo>
                    <a:pt x="9299" y="4442"/>
                    <a:pt x="9299" y="4457"/>
                    <a:pt x="9293" y="4457"/>
                  </a:cubicBezTo>
                  <a:cubicBezTo>
                    <a:pt x="9292" y="4457"/>
                    <a:pt x="9290" y="4456"/>
                    <a:pt x="9288" y="4454"/>
                  </a:cubicBezTo>
                  <a:lnTo>
                    <a:pt x="9288" y="4454"/>
                  </a:lnTo>
                  <a:lnTo>
                    <a:pt x="9299" y="4477"/>
                  </a:lnTo>
                  <a:lnTo>
                    <a:pt x="9299" y="4465"/>
                  </a:lnTo>
                  <a:cubicBezTo>
                    <a:pt x="9299" y="4465"/>
                    <a:pt x="9323" y="4477"/>
                    <a:pt x="9323" y="4501"/>
                  </a:cubicBezTo>
                  <a:cubicBezTo>
                    <a:pt x="9323" y="4506"/>
                    <a:pt x="9322" y="4508"/>
                    <a:pt x="9320" y="4508"/>
                  </a:cubicBezTo>
                  <a:cubicBezTo>
                    <a:pt x="9310" y="4508"/>
                    <a:pt x="9285" y="4473"/>
                    <a:pt x="9276" y="4454"/>
                  </a:cubicBezTo>
                  <a:cubicBezTo>
                    <a:pt x="9265" y="4433"/>
                    <a:pt x="9266" y="4428"/>
                    <a:pt x="9270" y="4428"/>
                  </a:cubicBezTo>
                  <a:cubicBezTo>
                    <a:pt x="9274" y="4428"/>
                    <a:pt x="9282" y="4432"/>
                    <a:pt x="9285" y="4432"/>
                  </a:cubicBezTo>
                  <a:cubicBezTo>
                    <a:pt x="9287" y="4432"/>
                    <a:pt x="9288" y="4432"/>
                    <a:pt x="9288" y="4430"/>
                  </a:cubicBezTo>
                  <a:cubicBezTo>
                    <a:pt x="9274" y="4412"/>
                    <a:pt x="9268" y="4408"/>
                    <a:pt x="9263" y="4408"/>
                  </a:cubicBezTo>
                  <a:cubicBezTo>
                    <a:pt x="9258" y="4408"/>
                    <a:pt x="9256" y="4413"/>
                    <a:pt x="9252" y="4413"/>
                  </a:cubicBezTo>
                  <a:cubicBezTo>
                    <a:pt x="9249" y="4413"/>
                    <a:pt x="9245" y="4411"/>
                    <a:pt x="9240" y="4406"/>
                  </a:cubicBezTo>
                  <a:cubicBezTo>
                    <a:pt x="9216" y="4358"/>
                    <a:pt x="9252" y="4394"/>
                    <a:pt x="9228" y="4358"/>
                  </a:cubicBezTo>
                  <a:cubicBezTo>
                    <a:pt x="9226" y="4357"/>
                    <a:pt x="9225" y="4356"/>
                    <a:pt x="9224" y="4356"/>
                  </a:cubicBezTo>
                  <a:lnTo>
                    <a:pt x="9224" y="4356"/>
                  </a:lnTo>
                  <a:cubicBezTo>
                    <a:pt x="9219" y="4356"/>
                    <a:pt x="9226" y="4382"/>
                    <a:pt x="9216" y="4382"/>
                  </a:cubicBezTo>
                  <a:cubicBezTo>
                    <a:pt x="9204" y="4358"/>
                    <a:pt x="9216" y="4346"/>
                    <a:pt x="9192" y="4323"/>
                  </a:cubicBezTo>
                  <a:lnTo>
                    <a:pt x="9180" y="4311"/>
                  </a:lnTo>
                  <a:cubicBezTo>
                    <a:pt x="9192" y="4299"/>
                    <a:pt x="9145" y="4251"/>
                    <a:pt x="9145" y="4227"/>
                  </a:cubicBezTo>
                  <a:cubicBezTo>
                    <a:pt x="9144" y="4226"/>
                    <a:pt x="9143" y="4226"/>
                    <a:pt x="9142" y="4226"/>
                  </a:cubicBezTo>
                  <a:lnTo>
                    <a:pt x="9142" y="4226"/>
                  </a:lnTo>
                  <a:cubicBezTo>
                    <a:pt x="9138" y="4226"/>
                    <a:pt x="9149" y="4257"/>
                    <a:pt x="9141" y="4257"/>
                  </a:cubicBezTo>
                  <a:cubicBezTo>
                    <a:pt x="9139" y="4257"/>
                    <a:pt x="9137" y="4255"/>
                    <a:pt x="9133" y="4251"/>
                  </a:cubicBezTo>
                  <a:lnTo>
                    <a:pt x="9133" y="4251"/>
                  </a:lnTo>
                  <a:cubicBezTo>
                    <a:pt x="9145" y="4275"/>
                    <a:pt x="9180" y="4299"/>
                    <a:pt x="9180" y="4323"/>
                  </a:cubicBezTo>
                  <a:lnTo>
                    <a:pt x="9168" y="4323"/>
                  </a:lnTo>
                  <a:cubicBezTo>
                    <a:pt x="9145" y="4299"/>
                    <a:pt x="9145" y="4263"/>
                    <a:pt x="9121" y="4251"/>
                  </a:cubicBezTo>
                  <a:lnTo>
                    <a:pt x="9121" y="4263"/>
                  </a:lnTo>
                  <a:cubicBezTo>
                    <a:pt x="9133" y="4287"/>
                    <a:pt x="9145" y="4287"/>
                    <a:pt x="9157" y="4311"/>
                  </a:cubicBezTo>
                  <a:cubicBezTo>
                    <a:pt x="9155" y="4310"/>
                    <a:pt x="9153" y="4309"/>
                    <a:pt x="9152" y="4309"/>
                  </a:cubicBezTo>
                  <a:lnTo>
                    <a:pt x="9152" y="4309"/>
                  </a:lnTo>
                  <a:cubicBezTo>
                    <a:pt x="9140" y="4309"/>
                    <a:pt x="9180" y="4372"/>
                    <a:pt x="9180" y="4394"/>
                  </a:cubicBezTo>
                  <a:cubicBezTo>
                    <a:pt x="9180" y="4394"/>
                    <a:pt x="9168" y="4394"/>
                    <a:pt x="9157" y="4382"/>
                  </a:cubicBezTo>
                  <a:lnTo>
                    <a:pt x="9157" y="4382"/>
                  </a:lnTo>
                  <a:cubicBezTo>
                    <a:pt x="9168" y="4430"/>
                    <a:pt x="9157" y="4442"/>
                    <a:pt x="9168" y="4489"/>
                  </a:cubicBezTo>
                  <a:cubicBezTo>
                    <a:pt x="9157" y="4454"/>
                    <a:pt x="9145" y="4442"/>
                    <a:pt x="9121" y="4418"/>
                  </a:cubicBezTo>
                  <a:cubicBezTo>
                    <a:pt x="9133" y="4406"/>
                    <a:pt x="9097" y="4358"/>
                    <a:pt x="9085" y="4334"/>
                  </a:cubicBezTo>
                  <a:lnTo>
                    <a:pt x="9085" y="4334"/>
                  </a:lnTo>
                  <a:cubicBezTo>
                    <a:pt x="9073" y="4346"/>
                    <a:pt x="9109" y="4394"/>
                    <a:pt x="9121" y="4406"/>
                  </a:cubicBezTo>
                  <a:cubicBezTo>
                    <a:pt x="9118" y="4405"/>
                    <a:pt x="9116" y="4404"/>
                    <a:pt x="9115" y="4404"/>
                  </a:cubicBezTo>
                  <a:cubicBezTo>
                    <a:pt x="9107" y="4404"/>
                    <a:pt x="9119" y="4425"/>
                    <a:pt x="9111" y="4425"/>
                  </a:cubicBezTo>
                  <a:cubicBezTo>
                    <a:pt x="9109" y="4425"/>
                    <a:pt x="9104" y="4423"/>
                    <a:pt x="9097" y="4418"/>
                  </a:cubicBezTo>
                  <a:cubicBezTo>
                    <a:pt x="9085" y="4406"/>
                    <a:pt x="9073" y="4370"/>
                    <a:pt x="9061" y="4346"/>
                  </a:cubicBezTo>
                  <a:lnTo>
                    <a:pt x="9061" y="4346"/>
                  </a:lnTo>
                  <a:cubicBezTo>
                    <a:pt x="9055" y="4353"/>
                    <a:pt x="9065" y="4368"/>
                    <a:pt x="9073" y="4382"/>
                  </a:cubicBezTo>
                  <a:lnTo>
                    <a:pt x="9073" y="4382"/>
                  </a:lnTo>
                  <a:cubicBezTo>
                    <a:pt x="9061" y="4383"/>
                    <a:pt x="9062" y="4406"/>
                    <a:pt x="9073" y="4430"/>
                  </a:cubicBezTo>
                  <a:cubicBezTo>
                    <a:pt x="9061" y="4410"/>
                    <a:pt x="9056" y="4405"/>
                    <a:pt x="9053" y="4405"/>
                  </a:cubicBezTo>
                  <a:cubicBezTo>
                    <a:pt x="9049" y="4405"/>
                    <a:pt x="9049" y="4412"/>
                    <a:pt x="9044" y="4412"/>
                  </a:cubicBezTo>
                  <a:cubicBezTo>
                    <a:pt x="9041" y="4412"/>
                    <a:pt x="9036" y="4408"/>
                    <a:pt x="9026" y="4394"/>
                  </a:cubicBezTo>
                  <a:lnTo>
                    <a:pt x="9026" y="4394"/>
                  </a:lnTo>
                  <a:cubicBezTo>
                    <a:pt x="9026" y="4418"/>
                    <a:pt x="9049" y="4418"/>
                    <a:pt x="9061" y="4442"/>
                  </a:cubicBezTo>
                  <a:cubicBezTo>
                    <a:pt x="9067" y="4454"/>
                    <a:pt x="9064" y="4457"/>
                    <a:pt x="9058" y="4457"/>
                  </a:cubicBezTo>
                  <a:cubicBezTo>
                    <a:pt x="9052" y="4457"/>
                    <a:pt x="9043" y="4454"/>
                    <a:pt x="9038" y="4454"/>
                  </a:cubicBezTo>
                  <a:cubicBezTo>
                    <a:pt x="9038" y="4442"/>
                    <a:pt x="9038" y="4430"/>
                    <a:pt x="9038" y="4430"/>
                  </a:cubicBezTo>
                  <a:lnTo>
                    <a:pt x="9014" y="4394"/>
                  </a:lnTo>
                  <a:cubicBezTo>
                    <a:pt x="9012" y="4393"/>
                    <a:pt x="9010" y="4393"/>
                    <a:pt x="9009" y="4393"/>
                  </a:cubicBezTo>
                  <a:cubicBezTo>
                    <a:pt x="8989" y="4393"/>
                    <a:pt x="9045" y="4469"/>
                    <a:pt x="9033" y="4469"/>
                  </a:cubicBezTo>
                  <a:cubicBezTo>
                    <a:pt x="9032" y="4469"/>
                    <a:pt x="9029" y="4468"/>
                    <a:pt x="9026" y="4465"/>
                  </a:cubicBezTo>
                  <a:cubicBezTo>
                    <a:pt x="9014" y="4442"/>
                    <a:pt x="9002" y="4442"/>
                    <a:pt x="8990" y="4406"/>
                  </a:cubicBezTo>
                  <a:lnTo>
                    <a:pt x="8990" y="4406"/>
                  </a:lnTo>
                  <a:cubicBezTo>
                    <a:pt x="8990" y="4418"/>
                    <a:pt x="8978" y="4418"/>
                    <a:pt x="9002" y="4442"/>
                  </a:cubicBezTo>
                  <a:cubicBezTo>
                    <a:pt x="8990" y="4442"/>
                    <a:pt x="8990" y="4442"/>
                    <a:pt x="8978" y="4430"/>
                  </a:cubicBezTo>
                  <a:lnTo>
                    <a:pt x="8978" y="4430"/>
                  </a:lnTo>
                  <a:cubicBezTo>
                    <a:pt x="8978" y="4454"/>
                    <a:pt x="8978" y="4465"/>
                    <a:pt x="8990" y="4501"/>
                  </a:cubicBezTo>
                  <a:cubicBezTo>
                    <a:pt x="8978" y="4501"/>
                    <a:pt x="8954" y="4477"/>
                    <a:pt x="8942" y="4465"/>
                  </a:cubicBezTo>
                  <a:cubicBezTo>
                    <a:pt x="8942" y="4483"/>
                    <a:pt x="8930" y="4483"/>
                    <a:pt x="8918" y="4483"/>
                  </a:cubicBezTo>
                  <a:cubicBezTo>
                    <a:pt x="8907" y="4483"/>
                    <a:pt x="8895" y="4483"/>
                    <a:pt x="8895" y="4501"/>
                  </a:cubicBezTo>
                  <a:lnTo>
                    <a:pt x="8895" y="4513"/>
                  </a:lnTo>
                  <a:cubicBezTo>
                    <a:pt x="8871" y="4513"/>
                    <a:pt x="8942" y="4561"/>
                    <a:pt x="8918" y="4561"/>
                  </a:cubicBezTo>
                  <a:cubicBezTo>
                    <a:pt x="8895" y="4513"/>
                    <a:pt x="8895" y="4537"/>
                    <a:pt x="8871" y="4513"/>
                  </a:cubicBezTo>
                  <a:cubicBezTo>
                    <a:pt x="8868" y="4512"/>
                    <a:pt x="8866" y="4512"/>
                    <a:pt x="8864" y="4512"/>
                  </a:cubicBezTo>
                  <a:cubicBezTo>
                    <a:pt x="8841" y="4512"/>
                    <a:pt x="8853" y="4562"/>
                    <a:pt x="8830" y="4562"/>
                  </a:cubicBezTo>
                  <a:cubicBezTo>
                    <a:pt x="8828" y="4562"/>
                    <a:pt x="8826" y="4562"/>
                    <a:pt x="8823" y="4561"/>
                  </a:cubicBezTo>
                  <a:cubicBezTo>
                    <a:pt x="8811" y="4549"/>
                    <a:pt x="8799" y="4537"/>
                    <a:pt x="8811" y="4525"/>
                  </a:cubicBezTo>
                  <a:cubicBezTo>
                    <a:pt x="8787" y="4525"/>
                    <a:pt x="8776" y="4537"/>
                    <a:pt x="8764" y="4549"/>
                  </a:cubicBezTo>
                  <a:lnTo>
                    <a:pt x="8764" y="4537"/>
                  </a:lnTo>
                  <a:cubicBezTo>
                    <a:pt x="8756" y="4533"/>
                    <a:pt x="8750" y="4531"/>
                    <a:pt x="8745" y="4531"/>
                  </a:cubicBezTo>
                  <a:cubicBezTo>
                    <a:pt x="8719" y="4531"/>
                    <a:pt x="8726" y="4576"/>
                    <a:pt x="8716" y="4596"/>
                  </a:cubicBezTo>
                  <a:cubicBezTo>
                    <a:pt x="8716" y="4596"/>
                    <a:pt x="8704" y="4573"/>
                    <a:pt x="8704" y="4573"/>
                  </a:cubicBezTo>
                  <a:cubicBezTo>
                    <a:pt x="8699" y="4570"/>
                    <a:pt x="8693" y="4568"/>
                    <a:pt x="8688" y="4568"/>
                  </a:cubicBezTo>
                  <a:cubicBezTo>
                    <a:pt x="8672" y="4568"/>
                    <a:pt x="8662" y="4584"/>
                    <a:pt x="8680" y="4620"/>
                  </a:cubicBezTo>
                  <a:cubicBezTo>
                    <a:pt x="8670" y="4610"/>
                    <a:pt x="8666" y="4606"/>
                    <a:pt x="8666" y="4606"/>
                  </a:cubicBezTo>
                  <a:lnTo>
                    <a:pt x="8666" y="4606"/>
                  </a:lnTo>
                  <a:cubicBezTo>
                    <a:pt x="8665" y="4606"/>
                    <a:pt x="8671" y="4615"/>
                    <a:pt x="8664" y="4615"/>
                  </a:cubicBezTo>
                  <a:cubicBezTo>
                    <a:pt x="8661" y="4615"/>
                    <a:pt x="8655" y="4614"/>
                    <a:pt x="8645" y="4608"/>
                  </a:cubicBezTo>
                  <a:cubicBezTo>
                    <a:pt x="8633" y="4596"/>
                    <a:pt x="8633" y="4596"/>
                    <a:pt x="8633" y="4596"/>
                  </a:cubicBezTo>
                  <a:cubicBezTo>
                    <a:pt x="8629" y="4592"/>
                    <a:pt x="8625" y="4591"/>
                    <a:pt x="8621" y="4591"/>
                  </a:cubicBezTo>
                  <a:cubicBezTo>
                    <a:pt x="8614" y="4591"/>
                    <a:pt x="8609" y="4596"/>
                    <a:pt x="8609" y="4596"/>
                  </a:cubicBezTo>
                  <a:cubicBezTo>
                    <a:pt x="8609" y="4596"/>
                    <a:pt x="8609" y="4596"/>
                    <a:pt x="8609" y="4608"/>
                  </a:cubicBezTo>
                  <a:cubicBezTo>
                    <a:pt x="8585" y="4596"/>
                    <a:pt x="8561" y="4596"/>
                    <a:pt x="8549" y="4596"/>
                  </a:cubicBezTo>
                  <a:cubicBezTo>
                    <a:pt x="8534" y="4596"/>
                    <a:pt x="8521" y="4596"/>
                    <a:pt x="8509" y="4593"/>
                  </a:cubicBezTo>
                  <a:lnTo>
                    <a:pt x="8509" y="4593"/>
                  </a:lnTo>
                  <a:cubicBezTo>
                    <a:pt x="8521" y="4598"/>
                    <a:pt x="8534" y="4603"/>
                    <a:pt x="8549" y="4608"/>
                  </a:cubicBezTo>
                  <a:cubicBezTo>
                    <a:pt x="8559" y="4628"/>
                    <a:pt x="8561" y="4649"/>
                    <a:pt x="8568" y="4654"/>
                  </a:cubicBezTo>
                  <a:lnTo>
                    <a:pt x="8568" y="4654"/>
                  </a:lnTo>
                  <a:cubicBezTo>
                    <a:pt x="8532" y="4642"/>
                    <a:pt x="8477" y="4619"/>
                    <a:pt x="8466" y="4585"/>
                  </a:cubicBezTo>
                  <a:lnTo>
                    <a:pt x="8478" y="4585"/>
                  </a:lnTo>
                  <a:cubicBezTo>
                    <a:pt x="8466" y="4585"/>
                    <a:pt x="8466" y="4585"/>
                    <a:pt x="8466" y="4573"/>
                  </a:cubicBezTo>
                  <a:lnTo>
                    <a:pt x="8466" y="4573"/>
                  </a:lnTo>
                  <a:cubicBezTo>
                    <a:pt x="8474" y="4576"/>
                    <a:pt x="8481" y="4580"/>
                    <a:pt x="8489" y="4584"/>
                  </a:cubicBezTo>
                  <a:lnTo>
                    <a:pt x="8489" y="4584"/>
                  </a:lnTo>
                  <a:cubicBezTo>
                    <a:pt x="8479" y="4577"/>
                    <a:pt x="8467" y="4566"/>
                    <a:pt x="8454" y="4549"/>
                  </a:cubicBezTo>
                  <a:cubicBezTo>
                    <a:pt x="8383" y="4513"/>
                    <a:pt x="8359" y="4418"/>
                    <a:pt x="8323" y="4382"/>
                  </a:cubicBezTo>
                  <a:cubicBezTo>
                    <a:pt x="8285" y="4382"/>
                    <a:pt x="8257" y="4396"/>
                    <a:pt x="8223" y="4396"/>
                  </a:cubicBezTo>
                  <a:cubicBezTo>
                    <a:pt x="8193" y="4396"/>
                    <a:pt x="8159" y="4385"/>
                    <a:pt x="8109" y="4346"/>
                  </a:cubicBezTo>
                  <a:lnTo>
                    <a:pt x="8180" y="4334"/>
                  </a:lnTo>
                  <a:cubicBezTo>
                    <a:pt x="8143" y="4314"/>
                    <a:pt x="8120" y="4308"/>
                    <a:pt x="8102" y="4308"/>
                  </a:cubicBezTo>
                  <a:cubicBezTo>
                    <a:pt x="8077" y="4308"/>
                    <a:pt x="8064" y="4320"/>
                    <a:pt x="8042" y="4320"/>
                  </a:cubicBezTo>
                  <a:cubicBezTo>
                    <a:pt x="8026" y="4320"/>
                    <a:pt x="8003" y="4313"/>
                    <a:pt x="7966" y="4287"/>
                  </a:cubicBezTo>
                  <a:lnTo>
                    <a:pt x="7966" y="4287"/>
                  </a:lnTo>
                  <a:cubicBezTo>
                    <a:pt x="8002" y="4323"/>
                    <a:pt x="7895" y="4311"/>
                    <a:pt x="7978" y="4358"/>
                  </a:cubicBezTo>
                  <a:cubicBezTo>
                    <a:pt x="7930" y="4358"/>
                    <a:pt x="7835" y="4311"/>
                    <a:pt x="7775" y="4263"/>
                  </a:cubicBezTo>
                  <a:cubicBezTo>
                    <a:pt x="7752" y="4263"/>
                    <a:pt x="7764" y="4275"/>
                    <a:pt x="7752" y="4299"/>
                  </a:cubicBezTo>
                  <a:cubicBezTo>
                    <a:pt x="7811" y="4358"/>
                    <a:pt x="7883" y="4323"/>
                    <a:pt x="7918" y="4406"/>
                  </a:cubicBezTo>
                  <a:lnTo>
                    <a:pt x="8002" y="4382"/>
                  </a:lnTo>
                  <a:lnTo>
                    <a:pt x="8002" y="4382"/>
                  </a:lnTo>
                  <a:cubicBezTo>
                    <a:pt x="8049" y="4442"/>
                    <a:pt x="8037" y="4477"/>
                    <a:pt x="7990" y="4477"/>
                  </a:cubicBezTo>
                  <a:cubicBezTo>
                    <a:pt x="8002" y="4489"/>
                    <a:pt x="8025" y="4489"/>
                    <a:pt x="8037" y="4501"/>
                  </a:cubicBezTo>
                  <a:cubicBezTo>
                    <a:pt x="8030" y="4519"/>
                    <a:pt x="8022" y="4526"/>
                    <a:pt x="8014" y="4526"/>
                  </a:cubicBezTo>
                  <a:cubicBezTo>
                    <a:pt x="7990" y="4526"/>
                    <a:pt x="7966" y="4468"/>
                    <a:pt x="7937" y="4468"/>
                  </a:cubicBezTo>
                  <a:cubicBezTo>
                    <a:pt x="7931" y="4468"/>
                    <a:pt x="7925" y="4471"/>
                    <a:pt x="7918" y="4477"/>
                  </a:cubicBezTo>
                  <a:lnTo>
                    <a:pt x="7966" y="4501"/>
                  </a:lnTo>
                  <a:cubicBezTo>
                    <a:pt x="7963" y="4516"/>
                    <a:pt x="7953" y="4522"/>
                    <a:pt x="7940" y="4522"/>
                  </a:cubicBezTo>
                  <a:cubicBezTo>
                    <a:pt x="7898" y="4522"/>
                    <a:pt x="7820" y="4468"/>
                    <a:pt x="7775" y="4442"/>
                  </a:cubicBezTo>
                  <a:cubicBezTo>
                    <a:pt x="7716" y="4382"/>
                    <a:pt x="7656" y="4346"/>
                    <a:pt x="7668" y="4311"/>
                  </a:cubicBezTo>
                  <a:lnTo>
                    <a:pt x="7668" y="4311"/>
                  </a:lnTo>
                  <a:lnTo>
                    <a:pt x="7764" y="4346"/>
                  </a:lnTo>
                  <a:cubicBezTo>
                    <a:pt x="7728" y="4287"/>
                    <a:pt x="7633" y="4299"/>
                    <a:pt x="7585" y="4275"/>
                  </a:cubicBezTo>
                  <a:cubicBezTo>
                    <a:pt x="7585" y="4263"/>
                    <a:pt x="7573" y="4263"/>
                    <a:pt x="7573" y="4251"/>
                  </a:cubicBezTo>
                  <a:cubicBezTo>
                    <a:pt x="7573" y="4263"/>
                    <a:pt x="7573" y="4263"/>
                    <a:pt x="7573" y="4263"/>
                  </a:cubicBezTo>
                  <a:cubicBezTo>
                    <a:pt x="7561" y="4263"/>
                    <a:pt x="7549" y="4251"/>
                    <a:pt x="7549" y="4239"/>
                  </a:cubicBezTo>
                  <a:cubicBezTo>
                    <a:pt x="7502" y="4215"/>
                    <a:pt x="7418" y="4204"/>
                    <a:pt x="7371" y="4180"/>
                  </a:cubicBezTo>
                  <a:lnTo>
                    <a:pt x="7371" y="4215"/>
                  </a:lnTo>
                  <a:lnTo>
                    <a:pt x="7383" y="4204"/>
                  </a:lnTo>
                  <a:cubicBezTo>
                    <a:pt x="7418" y="4215"/>
                    <a:pt x="7478" y="4263"/>
                    <a:pt x="7430" y="4275"/>
                  </a:cubicBezTo>
                  <a:cubicBezTo>
                    <a:pt x="7323" y="4251"/>
                    <a:pt x="7323" y="4180"/>
                    <a:pt x="7311" y="4144"/>
                  </a:cubicBezTo>
                  <a:cubicBezTo>
                    <a:pt x="7317" y="4138"/>
                    <a:pt x="7324" y="4135"/>
                    <a:pt x="7332" y="4135"/>
                  </a:cubicBezTo>
                  <a:cubicBezTo>
                    <a:pt x="7368" y="4135"/>
                    <a:pt x="7417" y="4192"/>
                    <a:pt x="7466" y="4192"/>
                  </a:cubicBezTo>
                  <a:cubicBezTo>
                    <a:pt x="7454" y="4132"/>
                    <a:pt x="7371" y="4144"/>
                    <a:pt x="7263" y="4073"/>
                  </a:cubicBezTo>
                  <a:cubicBezTo>
                    <a:pt x="7277" y="4066"/>
                    <a:pt x="7289" y="4063"/>
                    <a:pt x="7302" y="4063"/>
                  </a:cubicBezTo>
                  <a:cubicBezTo>
                    <a:pt x="7344" y="4063"/>
                    <a:pt x="7382" y="4094"/>
                    <a:pt x="7415" y="4094"/>
                  </a:cubicBezTo>
                  <a:cubicBezTo>
                    <a:pt x="7424" y="4094"/>
                    <a:pt x="7433" y="4091"/>
                    <a:pt x="7442" y="4084"/>
                  </a:cubicBezTo>
                  <a:cubicBezTo>
                    <a:pt x="7347" y="4037"/>
                    <a:pt x="7311" y="4061"/>
                    <a:pt x="7228" y="4025"/>
                  </a:cubicBezTo>
                  <a:cubicBezTo>
                    <a:pt x="7234" y="4013"/>
                    <a:pt x="7261" y="4013"/>
                    <a:pt x="7287" y="4013"/>
                  </a:cubicBezTo>
                  <a:cubicBezTo>
                    <a:pt x="7314" y="4013"/>
                    <a:pt x="7341" y="4013"/>
                    <a:pt x="7347" y="4001"/>
                  </a:cubicBezTo>
                  <a:cubicBezTo>
                    <a:pt x="7323" y="3989"/>
                    <a:pt x="7299" y="3977"/>
                    <a:pt x="7287" y="3965"/>
                  </a:cubicBezTo>
                  <a:lnTo>
                    <a:pt x="7287" y="3965"/>
                  </a:lnTo>
                  <a:cubicBezTo>
                    <a:pt x="7312" y="3973"/>
                    <a:pt x="7328" y="3976"/>
                    <a:pt x="7339" y="3976"/>
                  </a:cubicBezTo>
                  <a:cubicBezTo>
                    <a:pt x="7389" y="3976"/>
                    <a:pt x="7322" y="3912"/>
                    <a:pt x="7370" y="3912"/>
                  </a:cubicBezTo>
                  <a:cubicBezTo>
                    <a:pt x="7379" y="3912"/>
                    <a:pt x="7390" y="3913"/>
                    <a:pt x="7406" y="3918"/>
                  </a:cubicBezTo>
                  <a:cubicBezTo>
                    <a:pt x="7389" y="3901"/>
                    <a:pt x="7372" y="3897"/>
                    <a:pt x="7354" y="3897"/>
                  </a:cubicBezTo>
                  <a:cubicBezTo>
                    <a:pt x="7342" y="3897"/>
                    <a:pt x="7330" y="3899"/>
                    <a:pt x="7317" y="3899"/>
                  </a:cubicBezTo>
                  <a:cubicBezTo>
                    <a:pt x="7294" y="3899"/>
                    <a:pt x="7269" y="3894"/>
                    <a:pt x="7240" y="3870"/>
                  </a:cubicBezTo>
                  <a:lnTo>
                    <a:pt x="7240" y="3870"/>
                  </a:lnTo>
                  <a:cubicBezTo>
                    <a:pt x="7252" y="3906"/>
                    <a:pt x="7311" y="3965"/>
                    <a:pt x="7228" y="3965"/>
                  </a:cubicBezTo>
                  <a:lnTo>
                    <a:pt x="7144" y="3918"/>
                  </a:lnTo>
                  <a:cubicBezTo>
                    <a:pt x="7109" y="3882"/>
                    <a:pt x="7252" y="3894"/>
                    <a:pt x="7192" y="3846"/>
                  </a:cubicBezTo>
                  <a:lnTo>
                    <a:pt x="7097" y="3846"/>
                  </a:lnTo>
                  <a:cubicBezTo>
                    <a:pt x="7097" y="3858"/>
                    <a:pt x="7144" y="3882"/>
                    <a:pt x="7109" y="3894"/>
                  </a:cubicBezTo>
                  <a:cubicBezTo>
                    <a:pt x="7099" y="3887"/>
                    <a:pt x="7089" y="3884"/>
                    <a:pt x="7079" y="3884"/>
                  </a:cubicBezTo>
                  <a:cubicBezTo>
                    <a:pt x="7037" y="3884"/>
                    <a:pt x="6987" y="3932"/>
                    <a:pt x="6930" y="3942"/>
                  </a:cubicBezTo>
                  <a:cubicBezTo>
                    <a:pt x="6882" y="3930"/>
                    <a:pt x="6847" y="3918"/>
                    <a:pt x="6835" y="3894"/>
                  </a:cubicBezTo>
                  <a:cubicBezTo>
                    <a:pt x="6693" y="3918"/>
                    <a:pt x="6540" y="3894"/>
                    <a:pt x="6421" y="3929"/>
                  </a:cubicBezTo>
                  <a:lnTo>
                    <a:pt x="6421" y="3929"/>
                  </a:lnTo>
                  <a:cubicBezTo>
                    <a:pt x="6499" y="3905"/>
                    <a:pt x="6418" y="3870"/>
                    <a:pt x="6382" y="3834"/>
                  </a:cubicBezTo>
                  <a:cubicBezTo>
                    <a:pt x="6466" y="3834"/>
                    <a:pt x="6478" y="3787"/>
                    <a:pt x="6478" y="3751"/>
                  </a:cubicBezTo>
                  <a:cubicBezTo>
                    <a:pt x="6418" y="3751"/>
                    <a:pt x="6371" y="3799"/>
                    <a:pt x="6406" y="3823"/>
                  </a:cubicBezTo>
                  <a:cubicBezTo>
                    <a:pt x="6389" y="3818"/>
                    <a:pt x="6376" y="3817"/>
                    <a:pt x="6365" y="3817"/>
                  </a:cubicBezTo>
                  <a:cubicBezTo>
                    <a:pt x="6334" y="3817"/>
                    <a:pt x="6324" y="3830"/>
                    <a:pt x="6304" y="3830"/>
                  </a:cubicBezTo>
                  <a:cubicBezTo>
                    <a:pt x="6292" y="3830"/>
                    <a:pt x="6277" y="3825"/>
                    <a:pt x="6251" y="3811"/>
                  </a:cubicBezTo>
                  <a:cubicBezTo>
                    <a:pt x="6204" y="3787"/>
                    <a:pt x="6287" y="3763"/>
                    <a:pt x="6263" y="3739"/>
                  </a:cubicBezTo>
                  <a:cubicBezTo>
                    <a:pt x="6256" y="3738"/>
                    <a:pt x="6250" y="3738"/>
                    <a:pt x="6244" y="3738"/>
                  </a:cubicBezTo>
                  <a:cubicBezTo>
                    <a:pt x="6184" y="3738"/>
                    <a:pt x="6222" y="3788"/>
                    <a:pt x="6145" y="3788"/>
                  </a:cubicBezTo>
                  <a:cubicBezTo>
                    <a:pt x="6138" y="3788"/>
                    <a:pt x="6130" y="3788"/>
                    <a:pt x="6120" y="3787"/>
                  </a:cubicBezTo>
                  <a:cubicBezTo>
                    <a:pt x="6132" y="3775"/>
                    <a:pt x="6144" y="3775"/>
                    <a:pt x="6132" y="3763"/>
                  </a:cubicBezTo>
                  <a:cubicBezTo>
                    <a:pt x="6121" y="3761"/>
                    <a:pt x="6111" y="3760"/>
                    <a:pt x="6100" y="3760"/>
                  </a:cubicBezTo>
                  <a:cubicBezTo>
                    <a:pt x="6052" y="3760"/>
                    <a:pt x="6009" y="3779"/>
                    <a:pt x="5990" y="3799"/>
                  </a:cubicBezTo>
                  <a:cubicBezTo>
                    <a:pt x="5954" y="3763"/>
                    <a:pt x="5906" y="3763"/>
                    <a:pt x="5870" y="3763"/>
                  </a:cubicBezTo>
                  <a:cubicBezTo>
                    <a:pt x="5882" y="3763"/>
                    <a:pt x="5906" y="3751"/>
                    <a:pt x="5918" y="3751"/>
                  </a:cubicBezTo>
                  <a:cubicBezTo>
                    <a:pt x="5870" y="3692"/>
                    <a:pt x="5918" y="3703"/>
                    <a:pt x="5906" y="3680"/>
                  </a:cubicBezTo>
                  <a:lnTo>
                    <a:pt x="5906" y="3680"/>
                  </a:lnTo>
                  <a:cubicBezTo>
                    <a:pt x="5912" y="3686"/>
                    <a:pt x="5921" y="3686"/>
                    <a:pt x="5930" y="3686"/>
                  </a:cubicBezTo>
                  <a:cubicBezTo>
                    <a:pt x="5939" y="3686"/>
                    <a:pt x="5948" y="3686"/>
                    <a:pt x="5954" y="3692"/>
                  </a:cubicBezTo>
                  <a:lnTo>
                    <a:pt x="5930" y="3644"/>
                  </a:lnTo>
                  <a:cubicBezTo>
                    <a:pt x="5920" y="3625"/>
                    <a:pt x="5924" y="3621"/>
                    <a:pt x="5932" y="3621"/>
                  </a:cubicBezTo>
                  <a:cubicBezTo>
                    <a:pt x="5938" y="3621"/>
                    <a:pt x="5945" y="3623"/>
                    <a:pt x="5951" y="3623"/>
                  </a:cubicBezTo>
                  <a:cubicBezTo>
                    <a:pt x="5959" y="3623"/>
                    <a:pt x="5966" y="3620"/>
                    <a:pt x="5966" y="3608"/>
                  </a:cubicBezTo>
                  <a:lnTo>
                    <a:pt x="5954" y="3608"/>
                  </a:lnTo>
                  <a:cubicBezTo>
                    <a:pt x="5954" y="3594"/>
                    <a:pt x="5974" y="3588"/>
                    <a:pt x="5998" y="3588"/>
                  </a:cubicBezTo>
                  <a:cubicBezTo>
                    <a:pt x="6015" y="3588"/>
                    <a:pt x="6034" y="3591"/>
                    <a:pt x="6049" y="3596"/>
                  </a:cubicBezTo>
                  <a:cubicBezTo>
                    <a:pt x="6049" y="3406"/>
                    <a:pt x="6251" y="3489"/>
                    <a:pt x="6335" y="3370"/>
                  </a:cubicBezTo>
                  <a:cubicBezTo>
                    <a:pt x="6335" y="3346"/>
                    <a:pt x="6311" y="3346"/>
                    <a:pt x="6299" y="3322"/>
                  </a:cubicBezTo>
                  <a:cubicBezTo>
                    <a:pt x="6287" y="3322"/>
                    <a:pt x="6287" y="3311"/>
                    <a:pt x="6287" y="3311"/>
                  </a:cubicBezTo>
                  <a:cubicBezTo>
                    <a:pt x="6287" y="3322"/>
                    <a:pt x="6287" y="3334"/>
                    <a:pt x="6275" y="3334"/>
                  </a:cubicBezTo>
                  <a:cubicBezTo>
                    <a:pt x="6275" y="3311"/>
                    <a:pt x="6240" y="3275"/>
                    <a:pt x="6275" y="3275"/>
                  </a:cubicBezTo>
                  <a:cubicBezTo>
                    <a:pt x="6275" y="3287"/>
                    <a:pt x="6275" y="3287"/>
                    <a:pt x="6275" y="3299"/>
                  </a:cubicBezTo>
                  <a:cubicBezTo>
                    <a:pt x="6285" y="3289"/>
                    <a:pt x="6279" y="3272"/>
                    <a:pt x="6283" y="3272"/>
                  </a:cubicBezTo>
                  <a:lnTo>
                    <a:pt x="6283" y="3272"/>
                  </a:lnTo>
                  <a:cubicBezTo>
                    <a:pt x="6283" y="3272"/>
                    <a:pt x="6285" y="3273"/>
                    <a:pt x="6287" y="3275"/>
                  </a:cubicBezTo>
                  <a:cubicBezTo>
                    <a:pt x="6303" y="3275"/>
                    <a:pt x="6298" y="3270"/>
                    <a:pt x="6300" y="3270"/>
                  </a:cubicBezTo>
                  <a:lnTo>
                    <a:pt x="6300" y="3270"/>
                  </a:lnTo>
                  <a:cubicBezTo>
                    <a:pt x="6300" y="3270"/>
                    <a:pt x="6303" y="3271"/>
                    <a:pt x="6311" y="3275"/>
                  </a:cubicBezTo>
                  <a:lnTo>
                    <a:pt x="6359" y="3263"/>
                  </a:lnTo>
                  <a:cubicBezTo>
                    <a:pt x="6348" y="3236"/>
                    <a:pt x="6354" y="3228"/>
                    <a:pt x="6364" y="3228"/>
                  </a:cubicBezTo>
                  <a:cubicBezTo>
                    <a:pt x="6377" y="3228"/>
                    <a:pt x="6394" y="3239"/>
                    <a:pt x="6394" y="3239"/>
                  </a:cubicBezTo>
                  <a:cubicBezTo>
                    <a:pt x="6430" y="3275"/>
                    <a:pt x="6382" y="3263"/>
                    <a:pt x="6406" y="3299"/>
                  </a:cubicBezTo>
                  <a:lnTo>
                    <a:pt x="6442" y="3322"/>
                  </a:lnTo>
                  <a:lnTo>
                    <a:pt x="6418" y="3287"/>
                  </a:lnTo>
                  <a:lnTo>
                    <a:pt x="6442" y="3287"/>
                  </a:lnTo>
                  <a:cubicBezTo>
                    <a:pt x="6442" y="3278"/>
                    <a:pt x="6436" y="3270"/>
                    <a:pt x="6437" y="3270"/>
                  </a:cubicBezTo>
                  <a:lnTo>
                    <a:pt x="6437" y="3270"/>
                  </a:lnTo>
                  <a:cubicBezTo>
                    <a:pt x="6437" y="3270"/>
                    <a:pt x="6438" y="3271"/>
                    <a:pt x="6442" y="3275"/>
                  </a:cubicBezTo>
                  <a:cubicBezTo>
                    <a:pt x="6442" y="3275"/>
                    <a:pt x="6454" y="3275"/>
                    <a:pt x="6454" y="3287"/>
                  </a:cubicBezTo>
                  <a:lnTo>
                    <a:pt x="6454" y="3263"/>
                  </a:lnTo>
                  <a:cubicBezTo>
                    <a:pt x="6460" y="3275"/>
                    <a:pt x="6463" y="3275"/>
                    <a:pt x="6469" y="3275"/>
                  </a:cubicBezTo>
                  <a:cubicBezTo>
                    <a:pt x="6475" y="3275"/>
                    <a:pt x="6484" y="3275"/>
                    <a:pt x="6501" y="3287"/>
                  </a:cubicBezTo>
                  <a:cubicBezTo>
                    <a:pt x="6542" y="3277"/>
                    <a:pt x="6522" y="3222"/>
                    <a:pt x="6560" y="3222"/>
                  </a:cubicBezTo>
                  <a:cubicBezTo>
                    <a:pt x="6567" y="3222"/>
                    <a:pt x="6575" y="3224"/>
                    <a:pt x="6585" y="3227"/>
                  </a:cubicBezTo>
                  <a:cubicBezTo>
                    <a:pt x="6561" y="3215"/>
                    <a:pt x="6549" y="3168"/>
                    <a:pt x="6561" y="3156"/>
                  </a:cubicBezTo>
                  <a:lnTo>
                    <a:pt x="6561" y="3156"/>
                  </a:lnTo>
                  <a:cubicBezTo>
                    <a:pt x="6573" y="3168"/>
                    <a:pt x="6585" y="3168"/>
                    <a:pt x="6597" y="3191"/>
                  </a:cubicBezTo>
                  <a:lnTo>
                    <a:pt x="6597" y="3156"/>
                  </a:lnTo>
                  <a:cubicBezTo>
                    <a:pt x="6610" y="3166"/>
                    <a:pt x="6619" y="3169"/>
                    <a:pt x="6627" y="3169"/>
                  </a:cubicBezTo>
                  <a:cubicBezTo>
                    <a:pt x="6647" y="3169"/>
                    <a:pt x="6654" y="3144"/>
                    <a:pt x="6680" y="3144"/>
                  </a:cubicBezTo>
                  <a:lnTo>
                    <a:pt x="6692" y="3168"/>
                  </a:lnTo>
                  <a:cubicBezTo>
                    <a:pt x="6680" y="3132"/>
                    <a:pt x="6680" y="3120"/>
                    <a:pt x="6704" y="3108"/>
                  </a:cubicBezTo>
                  <a:lnTo>
                    <a:pt x="6728" y="3144"/>
                  </a:lnTo>
                  <a:cubicBezTo>
                    <a:pt x="6752" y="3144"/>
                    <a:pt x="6692" y="3072"/>
                    <a:pt x="6728" y="3072"/>
                  </a:cubicBezTo>
                  <a:cubicBezTo>
                    <a:pt x="6692" y="3037"/>
                    <a:pt x="6668" y="3037"/>
                    <a:pt x="6644" y="3001"/>
                  </a:cubicBezTo>
                  <a:lnTo>
                    <a:pt x="6644" y="3001"/>
                  </a:lnTo>
                  <a:cubicBezTo>
                    <a:pt x="6660" y="3017"/>
                    <a:pt x="6674" y="3024"/>
                    <a:pt x="6682" y="3024"/>
                  </a:cubicBezTo>
                  <a:cubicBezTo>
                    <a:pt x="6692" y="3024"/>
                    <a:pt x="6693" y="3014"/>
                    <a:pt x="6680" y="3001"/>
                  </a:cubicBezTo>
                  <a:cubicBezTo>
                    <a:pt x="6685" y="2991"/>
                    <a:pt x="6688" y="2987"/>
                    <a:pt x="6691" y="2987"/>
                  </a:cubicBezTo>
                  <a:cubicBezTo>
                    <a:pt x="6694" y="2987"/>
                    <a:pt x="6697" y="2994"/>
                    <a:pt x="6704" y="3001"/>
                  </a:cubicBezTo>
                  <a:lnTo>
                    <a:pt x="6692" y="2965"/>
                  </a:lnTo>
                  <a:cubicBezTo>
                    <a:pt x="6716" y="2965"/>
                    <a:pt x="6728" y="3013"/>
                    <a:pt x="6740" y="3037"/>
                  </a:cubicBezTo>
                  <a:cubicBezTo>
                    <a:pt x="6732" y="3005"/>
                    <a:pt x="6745" y="3000"/>
                    <a:pt x="6758" y="3000"/>
                  </a:cubicBezTo>
                  <a:cubicBezTo>
                    <a:pt x="6765" y="3000"/>
                    <a:pt x="6771" y="3001"/>
                    <a:pt x="6775" y="3001"/>
                  </a:cubicBezTo>
                  <a:lnTo>
                    <a:pt x="6787" y="3013"/>
                  </a:lnTo>
                  <a:lnTo>
                    <a:pt x="6811" y="3013"/>
                  </a:lnTo>
                  <a:cubicBezTo>
                    <a:pt x="6801" y="2983"/>
                    <a:pt x="6816" y="2962"/>
                    <a:pt x="6834" y="2962"/>
                  </a:cubicBezTo>
                  <a:cubicBezTo>
                    <a:pt x="6838" y="2962"/>
                    <a:pt x="6843" y="2963"/>
                    <a:pt x="6847" y="2965"/>
                  </a:cubicBezTo>
                  <a:lnTo>
                    <a:pt x="6871" y="3013"/>
                  </a:lnTo>
                  <a:cubicBezTo>
                    <a:pt x="6874" y="3015"/>
                    <a:pt x="6876" y="3015"/>
                    <a:pt x="6877" y="3015"/>
                  </a:cubicBezTo>
                  <a:cubicBezTo>
                    <a:pt x="6885" y="3015"/>
                    <a:pt x="6859" y="2987"/>
                    <a:pt x="6859" y="2977"/>
                  </a:cubicBezTo>
                  <a:cubicBezTo>
                    <a:pt x="6859" y="2970"/>
                    <a:pt x="6861" y="2967"/>
                    <a:pt x="6865" y="2967"/>
                  </a:cubicBezTo>
                  <a:cubicBezTo>
                    <a:pt x="6875" y="2967"/>
                    <a:pt x="6894" y="2981"/>
                    <a:pt x="6918" y="2989"/>
                  </a:cubicBezTo>
                  <a:cubicBezTo>
                    <a:pt x="6915" y="2973"/>
                    <a:pt x="6921" y="2968"/>
                    <a:pt x="6932" y="2968"/>
                  </a:cubicBezTo>
                  <a:cubicBezTo>
                    <a:pt x="6947" y="2968"/>
                    <a:pt x="6970" y="2978"/>
                    <a:pt x="6987" y="2978"/>
                  </a:cubicBezTo>
                  <a:cubicBezTo>
                    <a:pt x="7001" y="2978"/>
                    <a:pt x="7010" y="2970"/>
                    <a:pt x="7002" y="2941"/>
                  </a:cubicBezTo>
                  <a:lnTo>
                    <a:pt x="7002" y="2941"/>
                  </a:lnTo>
                  <a:lnTo>
                    <a:pt x="7025" y="2965"/>
                  </a:lnTo>
                  <a:cubicBezTo>
                    <a:pt x="7013" y="2882"/>
                    <a:pt x="7109" y="2941"/>
                    <a:pt x="7085" y="2846"/>
                  </a:cubicBezTo>
                  <a:lnTo>
                    <a:pt x="7085" y="2846"/>
                  </a:lnTo>
                  <a:cubicBezTo>
                    <a:pt x="7102" y="2855"/>
                    <a:pt x="7113" y="2859"/>
                    <a:pt x="7119" y="2859"/>
                  </a:cubicBezTo>
                  <a:cubicBezTo>
                    <a:pt x="7150" y="2859"/>
                    <a:pt x="7102" y="2786"/>
                    <a:pt x="7127" y="2786"/>
                  </a:cubicBezTo>
                  <a:cubicBezTo>
                    <a:pt x="7132" y="2786"/>
                    <a:pt x="7141" y="2789"/>
                    <a:pt x="7156" y="2799"/>
                  </a:cubicBezTo>
                  <a:lnTo>
                    <a:pt x="7144" y="2787"/>
                  </a:lnTo>
                  <a:cubicBezTo>
                    <a:pt x="7287" y="2715"/>
                    <a:pt x="7454" y="2691"/>
                    <a:pt x="7549" y="2572"/>
                  </a:cubicBezTo>
                  <a:lnTo>
                    <a:pt x="7561" y="2596"/>
                  </a:lnTo>
                  <a:cubicBezTo>
                    <a:pt x="7668" y="2549"/>
                    <a:pt x="7764" y="2501"/>
                    <a:pt x="7871" y="2453"/>
                  </a:cubicBezTo>
                  <a:cubicBezTo>
                    <a:pt x="7966" y="2394"/>
                    <a:pt x="8073" y="2346"/>
                    <a:pt x="8180" y="2310"/>
                  </a:cubicBezTo>
                  <a:cubicBezTo>
                    <a:pt x="8192" y="2287"/>
                    <a:pt x="8156" y="2239"/>
                    <a:pt x="8168" y="2215"/>
                  </a:cubicBezTo>
                  <a:cubicBezTo>
                    <a:pt x="8168" y="2215"/>
                    <a:pt x="8174" y="2212"/>
                    <a:pt x="8182" y="2212"/>
                  </a:cubicBezTo>
                  <a:cubicBezTo>
                    <a:pt x="8189" y="2212"/>
                    <a:pt x="8198" y="2215"/>
                    <a:pt x="8204" y="2227"/>
                  </a:cubicBezTo>
                  <a:cubicBezTo>
                    <a:pt x="8192" y="2251"/>
                    <a:pt x="8204" y="2263"/>
                    <a:pt x="8204" y="2275"/>
                  </a:cubicBezTo>
                  <a:cubicBezTo>
                    <a:pt x="8212" y="2271"/>
                    <a:pt x="8223" y="2271"/>
                    <a:pt x="8233" y="2271"/>
                  </a:cubicBezTo>
                  <a:lnTo>
                    <a:pt x="8233" y="2271"/>
                  </a:lnTo>
                  <a:cubicBezTo>
                    <a:pt x="8254" y="2271"/>
                    <a:pt x="8276" y="2271"/>
                    <a:pt x="8276" y="2239"/>
                  </a:cubicBezTo>
                  <a:lnTo>
                    <a:pt x="8252" y="2215"/>
                  </a:lnTo>
                  <a:cubicBezTo>
                    <a:pt x="8252" y="2203"/>
                    <a:pt x="8276" y="2203"/>
                    <a:pt x="8276" y="2203"/>
                  </a:cubicBezTo>
                  <a:cubicBezTo>
                    <a:pt x="8284" y="2220"/>
                    <a:pt x="8298" y="2236"/>
                    <a:pt x="8302" y="2249"/>
                  </a:cubicBezTo>
                  <a:lnTo>
                    <a:pt x="8302" y="2249"/>
                  </a:lnTo>
                  <a:cubicBezTo>
                    <a:pt x="8305" y="2231"/>
                    <a:pt x="8310" y="2225"/>
                    <a:pt x="8316" y="2225"/>
                  </a:cubicBezTo>
                  <a:cubicBezTo>
                    <a:pt x="8329" y="2225"/>
                    <a:pt x="8346" y="2251"/>
                    <a:pt x="8364" y="2251"/>
                  </a:cubicBezTo>
                  <a:cubicBezTo>
                    <a:pt x="8370" y="2251"/>
                    <a:pt x="8376" y="2248"/>
                    <a:pt x="8383" y="2239"/>
                  </a:cubicBezTo>
                  <a:cubicBezTo>
                    <a:pt x="8359" y="2168"/>
                    <a:pt x="8383" y="2096"/>
                    <a:pt x="8395" y="2025"/>
                  </a:cubicBezTo>
                  <a:lnTo>
                    <a:pt x="8418" y="2037"/>
                  </a:lnTo>
                  <a:cubicBezTo>
                    <a:pt x="8395" y="2048"/>
                    <a:pt x="8442" y="2096"/>
                    <a:pt x="8418" y="2096"/>
                  </a:cubicBezTo>
                  <a:cubicBezTo>
                    <a:pt x="8422" y="2098"/>
                    <a:pt x="8425" y="2099"/>
                    <a:pt x="8428" y="2099"/>
                  </a:cubicBezTo>
                  <a:cubicBezTo>
                    <a:pt x="8446" y="2099"/>
                    <a:pt x="8458" y="2072"/>
                    <a:pt x="8478" y="2072"/>
                  </a:cubicBezTo>
                  <a:cubicBezTo>
                    <a:pt x="8466" y="2060"/>
                    <a:pt x="8466" y="2037"/>
                    <a:pt x="8466" y="2025"/>
                  </a:cubicBezTo>
                  <a:lnTo>
                    <a:pt x="8466" y="2025"/>
                  </a:lnTo>
                  <a:cubicBezTo>
                    <a:pt x="8486" y="2035"/>
                    <a:pt x="8498" y="2063"/>
                    <a:pt x="8509" y="2063"/>
                  </a:cubicBezTo>
                  <a:cubicBezTo>
                    <a:pt x="8510" y="2063"/>
                    <a:pt x="8512" y="2062"/>
                    <a:pt x="8514" y="2060"/>
                  </a:cubicBezTo>
                  <a:lnTo>
                    <a:pt x="8514" y="2060"/>
                  </a:lnTo>
                  <a:lnTo>
                    <a:pt x="8502" y="2096"/>
                  </a:lnTo>
                  <a:cubicBezTo>
                    <a:pt x="8506" y="2101"/>
                    <a:pt x="8510" y="2103"/>
                    <a:pt x="8513" y="2103"/>
                  </a:cubicBezTo>
                  <a:cubicBezTo>
                    <a:pt x="8526" y="2103"/>
                    <a:pt x="8528" y="2072"/>
                    <a:pt x="8537" y="2072"/>
                  </a:cubicBezTo>
                  <a:cubicBezTo>
                    <a:pt x="8549" y="2096"/>
                    <a:pt x="8573" y="2096"/>
                    <a:pt x="8573" y="2132"/>
                  </a:cubicBezTo>
                  <a:cubicBezTo>
                    <a:pt x="8585" y="2084"/>
                    <a:pt x="8597" y="2108"/>
                    <a:pt x="8609" y="2072"/>
                  </a:cubicBezTo>
                  <a:cubicBezTo>
                    <a:pt x="8573" y="2048"/>
                    <a:pt x="8609" y="2037"/>
                    <a:pt x="8597" y="2013"/>
                  </a:cubicBezTo>
                  <a:lnTo>
                    <a:pt x="8597" y="2013"/>
                  </a:lnTo>
                  <a:lnTo>
                    <a:pt x="8573" y="2025"/>
                  </a:lnTo>
                  <a:cubicBezTo>
                    <a:pt x="8621" y="2037"/>
                    <a:pt x="8561" y="2037"/>
                    <a:pt x="8585" y="2084"/>
                  </a:cubicBezTo>
                  <a:cubicBezTo>
                    <a:pt x="8564" y="2074"/>
                    <a:pt x="8571" y="2009"/>
                    <a:pt x="8557" y="2009"/>
                  </a:cubicBezTo>
                  <a:cubicBezTo>
                    <a:pt x="8555" y="2009"/>
                    <a:pt x="8552" y="2010"/>
                    <a:pt x="8549" y="2013"/>
                  </a:cubicBezTo>
                  <a:cubicBezTo>
                    <a:pt x="8573" y="1977"/>
                    <a:pt x="8597" y="2001"/>
                    <a:pt x="8621" y="1941"/>
                  </a:cubicBezTo>
                  <a:lnTo>
                    <a:pt x="8621" y="1941"/>
                  </a:lnTo>
                  <a:cubicBezTo>
                    <a:pt x="8618" y="1943"/>
                    <a:pt x="8616" y="1943"/>
                    <a:pt x="8614" y="1943"/>
                  </a:cubicBezTo>
                  <a:cubicBezTo>
                    <a:pt x="8599" y="1943"/>
                    <a:pt x="8608" y="1904"/>
                    <a:pt x="8597" y="1894"/>
                  </a:cubicBezTo>
                  <a:cubicBezTo>
                    <a:pt x="8601" y="1892"/>
                    <a:pt x="8604" y="1891"/>
                    <a:pt x="8607" y="1891"/>
                  </a:cubicBezTo>
                  <a:cubicBezTo>
                    <a:pt x="8617" y="1891"/>
                    <a:pt x="8611" y="1912"/>
                    <a:pt x="8621" y="1941"/>
                  </a:cubicBezTo>
                  <a:cubicBezTo>
                    <a:pt x="8625" y="1939"/>
                    <a:pt x="8628" y="1939"/>
                    <a:pt x="8631" y="1939"/>
                  </a:cubicBezTo>
                  <a:cubicBezTo>
                    <a:pt x="8639" y="1939"/>
                    <a:pt x="8646" y="1943"/>
                    <a:pt x="8650" y="1943"/>
                  </a:cubicBezTo>
                  <a:cubicBezTo>
                    <a:pt x="8654" y="1943"/>
                    <a:pt x="8657" y="1938"/>
                    <a:pt x="8657" y="1918"/>
                  </a:cubicBezTo>
                  <a:cubicBezTo>
                    <a:pt x="8680" y="1929"/>
                    <a:pt x="8668" y="1965"/>
                    <a:pt x="8680" y="1977"/>
                  </a:cubicBezTo>
                  <a:cubicBezTo>
                    <a:pt x="8680" y="2013"/>
                    <a:pt x="8597" y="1953"/>
                    <a:pt x="8645" y="2060"/>
                  </a:cubicBezTo>
                  <a:cubicBezTo>
                    <a:pt x="8633" y="2072"/>
                    <a:pt x="8633" y="2120"/>
                    <a:pt x="8609" y="2120"/>
                  </a:cubicBezTo>
                  <a:cubicBezTo>
                    <a:pt x="8625" y="2128"/>
                    <a:pt x="8647" y="2142"/>
                    <a:pt x="8663" y="2142"/>
                  </a:cubicBezTo>
                  <a:cubicBezTo>
                    <a:pt x="8671" y="2142"/>
                    <a:pt x="8677" y="2139"/>
                    <a:pt x="8680" y="2132"/>
                  </a:cubicBezTo>
                  <a:lnTo>
                    <a:pt x="8657" y="2060"/>
                  </a:lnTo>
                  <a:cubicBezTo>
                    <a:pt x="8668" y="2060"/>
                    <a:pt x="8657" y="2013"/>
                    <a:pt x="8668" y="2013"/>
                  </a:cubicBezTo>
                  <a:cubicBezTo>
                    <a:pt x="8668" y="2032"/>
                    <a:pt x="8684" y="2052"/>
                    <a:pt x="8697" y="2052"/>
                  </a:cubicBezTo>
                  <a:cubicBezTo>
                    <a:pt x="8699" y="2052"/>
                    <a:pt x="8702" y="2051"/>
                    <a:pt x="8704" y="2048"/>
                  </a:cubicBezTo>
                  <a:cubicBezTo>
                    <a:pt x="8692" y="2048"/>
                    <a:pt x="8692" y="2048"/>
                    <a:pt x="8692" y="2037"/>
                  </a:cubicBezTo>
                  <a:cubicBezTo>
                    <a:pt x="8716" y="2025"/>
                    <a:pt x="8704" y="1977"/>
                    <a:pt x="8728" y="1953"/>
                  </a:cubicBezTo>
                  <a:lnTo>
                    <a:pt x="8728" y="1953"/>
                  </a:lnTo>
                  <a:cubicBezTo>
                    <a:pt x="8731" y="1958"/>
                    <a:pt x="8735" y="1962"/>
                    <a:pt x="8740" y="1965"/>
                  </a:cubicBezTo>
                  <a:cubicBezTo>
                    <a:pt x="8744" y="1969"/>
                    <a:pt x="8747" y="1971"/>
                    <a:pt x="8749" y="1971"/>
                  </a:cubicBezTo>
                  <a:cubicBezTo>
                    <a:pt x="8758" y="1971"/>
                    <a:pt x="8757" y="1949"/>
                    <a:pt x="8765" y="1948"/>
                  </a:cubicBezTo>
                  <a:lnTo>
                    <a:pt x="8765" y="1948"/>
                  </a:lnTo>
                  <a:cubicBezTo>
                    <a:pt x="8764" y="1944"/>
                    <a:pt x="8764" y="1941"/>
                    <a:pt x="8764" y="1941"/>
                  </a:cubicBezTo>
                  <a:lnTo>
                    <a:pt x="8776" y="1941"/>
                  </a:lnTo>
                  <a:cubicBezTo>
                    <a:pt x="8787" y="1929"/>
                    <a:pt x="8799" y="1929"/>
                    <a:pt x="8799" y="1894"/>
                  </a:cubicBezTo>
                  <a:cubicBezTo>
                    <a:pt x="8799" y="1896"/>
                    <a:pt x="8800" y="1897"/>
                    <a:pt x="8801" y="1897"/>
                  </a:cubicBezTo>
                  <a:cubicBezTo>
                    <a:pt x="8803" y="1897"/>
                    <a:pt x="8811" y="1880"/>
                    <a:pt x="8811" y="1870"/>
                  </a:cubicBezTo>
                  <a:cubicBezTo>
                    <a:pt x="8811" y="1862"/>
                    <a:pt x="8816" y="1841"/>
                    <a:pt x="8826" y="1841"/>
                  </a:cubicBezTo>
                  <a:cubicBezTo>
                    <a:pt x="8831" y="1841"/>
                    <a:pt x="8838" y="1848"/>
                    <a:pt x="8847" y="1870"/>
                  </a:cubicBezTo>
                  <a:cubicBezTo>
                    <a:pt x="8871" y="1870"/>
                    <a:pt x="8883" y="1882"/>
                    <a:pt x="8883" y="1906"/>
                  </a:cubicBezTo>
                  <a:lnTo>
                    <a:pt x="8918" y="1906"/>
                  </a:lnTo>
                  <a:lnTo>
                    <a:pt x="8930" y="1953"/>
                  </a:lnTo>
                  <a:cubicBezTo>
                    <a:pt x="8954" y="1929"/>
                    <a:pt x="8942" y="1906"/>
                    <a:pt x="8954" y="1858"/>
                  </a:cubicBezTo>
                  <a:cubicBezTo>
                    <a:pt x="8960" y="1864"/>
                    <a:pt x="8965" y="1866"/>
                    <a:pt x="8971" y="1866"/>
                  </a:cubicBezTo>
                  <a:cubicBezTo>
                    <a:pt x="8988" y="1866"/>
                    <a:pt x="9005" y="1841"/>
                    <a:pt x="9014" y="1822"/>
                  </a:cubicBezTo>
                  <a:cubicBezTo>
                    <a:pt x="9006" y="1820"/>
                    <a:pt x="9000" y="1819"/>
                    <a:pt x="8995" y="1819"/>
                  </a:cubicBezTo>
                  <a:cubicBezTo>
                    <a:pt x="8982" y="1819"/>
                    <a:pt x="8976" y="1826"/>
                    <a:pt x="8967" y="1826"/>
                  </a:cubicBezTo>
                  <a:cubicBezTo>
                    <a:pt x="8963" y="1826"/>
                    <a:pt x="8959" y="1825"/>
                    <a:pt x="8954" y="1822"/>
                  </a:cubicBezTo>
                  <a:lnTo>
                    <a:pt x="8954" y="1822"/>
                  </a:lnTo>
                  <a:cubicBezTo>
                    <a:pt x="8954" y="1834"/>
                    <a:pt x="8954" y="1846"/>
                    <a:pt x="8966" y="1858"/>
                  </a:cubicBezTo>
                  <a:cubicBezTo>
                    <a:pt x="8954" y="1858"/>
                    <a:pt x="8942" y="1846"/>
                    <a:pt x="8930" y="1822"/>
                  </a:cubicBezTo>
                  <a:cubicBezTo>
                    <a:pt x="8930" y="1804"/>
                    <a:pt x="8937" y="1798"/>
                    <a:pt x="8946" y="1798"/>
                  </a:cubicBezTo>
                  <a:cubicBezTo>
                    <a:pt x="8962" y="1798"/>
                    <a:pt x="8985" y="1815"/>
                    <a:pt x="8990" y="1815"/>
                  </a:cubicBezTo>
                  <a:cubicBezTo>
                    <a:pt x="8992" y="1815"/>
                    <a:pt x="8992" y="1814"/>
                    <a:pt x="8990" y="1810"/>
                  </a:cubicBezTo>
                  <a:cubicBezTo>
                    <a:pt x="8994" y="1803"/>
                    <a:pt x="8996" y="1800"/>
                    <a:pt x="8998" y="1800"/>
                  </a:cubicBezTo>
                  <a:cubicBezTo>
                    <a:pt x="9003" y="1800"/>
                    <a:pt x="9005" y="1814"/>
                    <a:pt x="9014" y="1822"/>
                  </a:cubicBezTo>
                  <a:cubicBezTo>
                    <a:pt x="9014" y="1826"/>
                    <a:pt x="9014" y="1828"/>
                    <a:pt x="9014" y="1828"/>
                  </a:cubicBezTo>
                  <a:cubicBezTo>
                    <a:pt x="9015" y="1828"/>
                    <a:pt x="9018" y="1822"/>
                    <a:pt x="9026" y="1822"/>
                  </a:cubicBezTo>
                  <a:lnTo>
                    <a:pt x="9014" y="1810"/>
                  </a:lnTo>
                  <a:cubicBezTo>
                    <a:pt x="9026" y="1810"/>
                    <a:pt x="9026" y="1787"/>
                    <a:pt x="9038" y="1775"/>
                  </a:cubicBezTo>
                  <a:cubicBezTo>
                    <a:pt x="9049" y="1775"/>
                    <a:pt x="9049" y="1775"/>
                    <a:pt x="9049" y="1787"/>
                  </a:cubicBezTo>
                  <a:lnTo>
                    <a:pt x="9038" y="1787"/>
                  </a:lnTo>
                  <a:lnTo>
                    <a:pt x="9049" y="1798"/>
                  </a:lnTo>
                  <a:cubicBezTo>
                    <a:pt x="9055" y="1809"/>
                    <a:pt x="9059" y="1813"/>
                    <a:pt x="9062" y="1813"/>
                  </a:cubicBezTo>
                  <a:cubicBezTo>
                    <a:pt x="9073" y="1813"/>
                    <a:pt x="9078" y="1773"/>
                    <a:pt x="9092" y="1773"/>
                  </a:cubicBezTo>
                  <a:cubicBezTo>
                    <a:pt x="9094" y="1773"/>
                    <a:pt x="9095" y="1774"/>
                    <a:pt x="9097" y="1775"/>
                  </a:cubicBezTo>
                  <a:cubicBezTo>
                    <a:pt x="9085" y="1787"/>
                    <a:pt x="9085" y="1787"/>
                    <a:pt x="9085" y="1787"/>
                  </a:cubicBezTo>
                  <a:cubicBezTo>
                    <a:pt x="9094" y="1795"/>
                    <a:pt x="9115" y="1829"/>
                    <a:pt x="9121" y="1829"/>
                  </a:cubicBezTo>
                  <a:cubicBezTo>
                    <a:pt x="9124" y="1829"/>
                    <a:pt x="9124" y="1824"/>
                    <a:pt x="9121" y="1810"/>
                  </a:cubicBezTo>
                  <a:lnTo>
                    <a:pt x="9121" y="1810"/>
                  </a:lnTo>
                  <a:cubicBezTo>
                    <a:pt x="9124" y="1814"/>
                    <a:pt x="9127" y="1815"/>
                    <a:pt x="9129" y="1815"/>
                  </a:cubicBezTo>
                  <a:cubicBezTo>
                    <a:pt x="9133" y="1815"/>
                    <a:pt x="9133" y="1807"/>
                    <a:pt x="9133" y="1798"/>
                  </a:cubicBezTo>
                  <a:cubicBezTo>
                    <a:pt x="9133" y="1787"/>
                    <a:pt x="9133" y="1775"/>
                    <a:pt x="9133" y="1775"/>
                  </a:cubicBezTo>
                  <a:lnTo>
                    <a:pt x="9168" y="1787"/>
                  </a:lnTo>
                  <a:cubicBezTo>
                    <a:pt x="9168" y="1787"/>
                    <a:pt x="9180" y="1775"/>
                    <a:pt x="9180" y="1775"/>
                  </a:cubicBezTo>
                  <a:lnTo>
                    <a:pt x="9192" y="1787"/>
                  </a:lnTo>
                  <a:cubicBezTo>
                    <a:pt x="9192" y="1787"/>
                    <a:pt x="9204" y="1798"/>
                    <a:pt x="9204" y="1798"/>
                  </a:cubicBezTo>
                  <a:cubicBezTo>
                    <a:pt x="9216" y="1814"/>
                    <a:pt x="9225" y="1819"/>
                    <a:pt x="9231" y="1819"/>
                  </a:cubicBezTo>
                  <a:cubicBezTo>
                    <a:pt x="9244" y="1819"/>
                    <a:pt x="9249" y="1796"/>
                    <a:pt x="9264" y="1796"/>
                  </a:cubicBezTo>
                  <a:cubicBezTo>
                    <a:pt x="9270" y="1796"/>
                    <a:pt x="9277" y="1800"/>
                    <a:pt x="9288" y="1810"/>
                  </a:cubicBezTo>
                  <a:cubicBezTo>
                    <a:pt x="9288" y="1775"/>
                    <a:pt x="9276" y="1763"/>
                    <a:pt x="9276" y="1751"/>
                  </a:cubicBezTo>
                  <a:cubicBezTo>
                    <a:pt x="9276" y="1727"/>
                    <a:pt x="9288" y="1691"/>
                    <a:pt x="9299" y="1679"/>
                  </a:cubicBezTo>
                  <a:cubicBezTo>
                    <a:pt x="9323" y="1715"/>
                    <a:pt x="9371" y="1739"/>
                    <a:pt x="9383" y="1810"/>
                  </a:cubicBezTo>
                  <a:cubicBezTo>
                    <a:pt x="9407" y="1810"/>
                    <a:pt x="9359" y="1775"/>
                    <a:pt x="9371" y="1751"/>
                  </a:cubicBezTo>
                  <a:lnTo>
                    <a:pt x="9383" y="1751"/>
                  </a:lnTo>
                  <a:cubicBezTo>
                    <a:pt x="9371" y="1739"/>
                    <a:pt x="9359" y="1727"/>
                    <a:pt x="9347" y="1703"/>
                  </a:cubicBezTo>
                  <a:cubicBezTo>
                    <a:pt x="9338" y="1676"/>
                    <a:pt x="9349" y="1663"/>
                    <a:pt x="9360" y="1663"/>
                  </a:cubicBezTo>
                  <a:cubicBezTo>
                    <a:pt x="9364" y="1663"/>
                    <a:pt x="9368" y="1665"/>
                    <a:pt x="9371" y="1667"/>
                  </a:cubicBezTo>
                  <a:lnTo>
                    <a:pt x="9371" y="1715"/>
                  </a:lnTo>
                  <a:cubicBezTo>
                    <a:pt x="9395" y="1691"/>
                    <a:pt x="9383" y="1620"/>
                    <a:pt x="9395" y="1572"/>
                  </a:cubicBezTo>
                  <a:cubicBezTo>
                    <a:pt x="9419" y="1584"/>
                    <a:pt x="9407" y="1632"/>
                    <a:pt x="9419" y="1667"/>
                  </a:cubicBezTo>
                  <a:lnTo>
                    <a:pt x="9442" y="1656"/>
                  </a:lnTo>
                  <a:lnTo>
                    <a:pt x="9454" y="1691"/>
                  </a:lnTo>
                  <a:cubicBezTo>
                    <a:pt x="9464" y="1681"/>
                    <a:pt x="9466" y="1653"/>
                    <a:pt x="9474" y="1653"/>
                  </a:cubicBezTo>
                  <a:cubicBezTo>
                    <a:pt x="9475" y="1653"/>
                    <a:pt x="9476" y="1654"/>
                    <a:pt x="9478" y="1656"/>
                  </a:cubicBezTo>
                  <a:cubicBezTo>
                    <a:pt x="9478" y="1691"/>
                    <a:pt x="9526" y="1691"/>
                    <a:pt x="9502" y="1739"/>
                  </a:cubicBezTo>
                  <a:cubicBezTo>
                    <a:pt x="9519" y="1739"/>
                    <a:pt x="9518" y="1709"/>
                    <a:pt x="9520" y="1709"/>
                  </a:cubicBezTo>
                  <a:cubicBezTo>
                    <a:pt x="9521" y="1709"/>
                    <a:pt x="9522" y="1713"/>
                    <a:pt x="9526" y="1727"/>
                  </a:cubicBezTo>
                  <a:cubicBezTo>
                    <a:pt x="9526" y="1679"/>
                    <a:pt x="9514" y="1703"/>
                    <a:pt x="9502" y="1691"/>
                  </a:cubicBezTo>
                  <a:cubicBezTo>
                    <a:pt x="9490" y="1644"/>
                    <a:pt x="9526" y="1667"/>
                    <a:pt x="9538" y="1644"/>
                  </a:cubicBezTo>
                  <a:cubicBezTo>
                    <a:pt x="9526" y="1620"/>
                    <a:pt x="9549" y="1560"/>
                    <a:pt x="9538" y="1513"/>
                  </a:cubicBezTo>
                  <a:lnTo>
                    <a:pt x="9561" y="1513"/>
                  </a:lnTo>
                  <a:cubicBezTo>
                    <a:pt x="9558" y="1491"/>
                    <a:pt x="9554" y="1484"/>
                    <a:pt x="9548" y="1484"/>
                  </a:cubicBezTo>
                  <a:cubicBezTo>
                    <a:pt x="9536" y="1484"/>
                    <a:pt x="9520" y="1511"/>
                    <a:pt x="9503" y="1511"/>
                  </a:cubicBezTo>
                  <a:cubicBezTo>
                    <a:pt x="9495" y="1511"/>
                    <a:pt x="9486" y="1505"/>
                    <a:pt x="9478" y="1489"/>
                  </a:cubicBezTo>
                  <a:cubicBezTo>
                    <a:pt x="9466" y="1489"/>
                    <a:pt x="9466" y="1489"/>
                    <a:pt x="9442" y="1465"/>
                  </a:cubicBezTo>
                  <a:lnTo>
                    <a:pt x="9442" y="1465"/>
                  </a:lnTo>
                  <a:lnTo>
                    <a:pt x="9454" y="1525"/>
                  </a:lnTo>
                  <a:cubicBezTo>
                    <a:pt x="9430" y="1513"/>
                    <a:pt x="9430" y="1477"/>
                    <a:pt x="9419" y="1465"/>
                  </a:cubicBezTo>
                  <a:cubicBezTo>
                    <a:pt x="9419" y="1469"/>
                    <a:pt x="9417" y="1470"/>
                    <a:pt x="9415" y="1470"/>
                  </a:cubicBezTo>
                  <a:cubicBezTo>
                    <a:pt x="9411" y="1470"/>
                    <a:pt x="9403" y="1465"/>
                    <a:pt x="9395" y="1465"/>
                  </a:cubicBezTo>
                  <a:cubicBezTo>
                    <a:pt x="9395" y="1465"/>
                    <a:pt x="9395" y="1453"/>
                    <a:pt x="9407" y="1441"/>
                  </a:cubicBezTo>
                  <a:cubicBezTo>
                    <a:pt x="9397" y="1427"/>
                    <a:pt x="9392" y="1422"/>
                    <a:pt x="9388" y="1422"/>
                  </a:cubicBezTo>
                  <a:cubicBezTo>
                    <a:pt x="9383" y="1422"/>
                    <a:pt x="9383" y="1434"/>
                    <a:pt x="9383" y="1441"/>
                  </a:cubicBezTo>
                  <a:cubicBezTo>
                    <a:pt x="9383" y="1465"/>
                    <a:pt x="9371" y="1465"/>
                    <a:pt x="9359" y="1465"/>
                  </a:cubicBezTo>
                  <a:lnTo>
                    <a:pt x="9347" y="1465"/>
                  </a:lnTo>
                  <a:cubicBezTo>
                    <a:pt x="9359" y="1477"/>
                    <a:pt x="9371" y="1525"/>
                    <a:pt x="9383" y="1537"/>
                  </a:cubicBezTo>
                  <a:cubicBezTo>
                    <a:pt x="9347" y="1513"/>
                    <a:pt x="9323" y="1537"/>
                    <a:pt x="9288" y="1489"/>
                  </a:cubicBezTo>
                  <a:cubicBezTo>
                    <a:pt x="9276" y="1465"/>
                    <a:pt x="9288" y="1441"/>
                    <a:pt x="9288" y="1441"/>
                  </a:cubicBezTo>
                  <a:cubicBezTo>
                    <a:pt x="9284" y="1440"/>
                    <a:pt x="9281" y="1439"/>
                    <a:pt x="9279" y="1439"/>
                  </a:cubicBezTo>
                  <a:cubicBezTo>
                    <a:pt x="9264" y="1439"/>
                    <a:pt x="9264" y="1468"/>
                    <a:pt x="9264" y="1489"/>
                  </a:cubicBezTo>
                  <a:cubicBezTo>
                    <a:pt x="9264" y="1501"/>
                    <a:pt x="9264" y="1501"/>
                    <a:pt x="9252" y="1501"/>
                  </a:cubicBezTo>
                  <a:cubicBezTo>
                    <a:pt x="9252" y="1489"/>
                    <a:pt x="9240" y="1465"/>
                    <a:pt x="9240" y="1465"/>
                  </a:cubicBezTo>
                  <a:cubicBezTo>
                    <a:pt x="9240" y="1465"/>
                    <a:pt x="9228" y="1453"/>
                    <a:pt x="9228" y="1453"/>
                  </a:cubicBezTo>
                  <a:cubicBezTo>
                    <a:pt x="9228" y="1501"/>
                    <a:pt x="9204" y="1489"/>
                    <a:pt x="9192" y="1513"/>
                  </a:cubicBezTo>
                  <a:lnTo>
                    <a:pt x="9216" y="1513"/>
                  </a:lnTo>
                  <a:cubicBezTo>
                    <a:pt x="9216" y="1540"/>
                    <a:pt x="9216" y="1568"/>
                    <a:pt x="9211" y="1568"/>
                  </a:cubicBezTo>
                  <a:cubicBezTo>
                    <a:pt x="9209" y="1568"/>
                    <a:pt x="9207" y="1566"/>
                    <a:pt x="9204" y="1560"/>
                  </a:cubicBezTo>
                  <a:cubicBezTo>
                    <a:pt x="9216" y="1525"/>
                    <a:pt x="9168" y="1513"/>
                    <a:pt x="9192" y="1489"/>
                  </a:cubicBezTo>
                  <a:cubicBezTo>
                    <a:pt x="9184" y="1476"/>
                    <a:pt x="9180" y="1471"/>
                    <a:pt x="9178" y="1471"/>
                  </a:cubicBezTo>
                  <a:lnTo>
                    <a:pt x="9178" y="1471"/>
                  </a:lnTo>
                  <a:cubicBezTo>
                    <a:pt x="9170" y="1471"/>
                    <a:pt x="9185" y="1526"/>
                    <a:pt x="9172" y="1526"/>
                  </a:cubicBezTo>
                  <a:cubicBezTo>
                    <a:pt x="9171" y="1526"/>
                    <a:pt x="9170" y="1525"/>
                    <a:pt x="9168" y="1525"/>
                  </a:cubicBezTo>
                  <a:lnTo>
                    <a:pt x="9145" y="1501"/>
                  </a:lnTo>
                  <a:cubicBezTo>
                    <a:pt x="9133" y="1465"/>
                    <a:pt x="9168" y="1477"/>
                    <a:pt x="9157" y="1465"/>
                  </a:cubicBezTo>
                  <a:lnTo>
                    <a:pt x="9145" y="1465"/>
                  </a:lnTo>
                  <a:cubicBezTo>
                    <a:pt x="9157" y="1441"/>
                    <a:pt x="9192" y="1453"/>
                    <a:pt x="9216" y="1406"/>
                  </a:cubicBezTo>
                  <a:lnTo>
                    <a:pt x="9157" y="1394"/>
                  </a:lnTo>
                  <a:cubicBezTo>
                    <a:pt x="9109" y="1453"/>
                    <a:pt x="9014" y="1417"/>
                    <a:pt x="8978" y="1513"/>
                  </a:cubicBezTo>
                  <a:cubicBezTo>
                    <a:pt x="8978" y="1513"/>
                    <a:pt x="8978" y="1513"/>
                    <a:pt x="8978" y="1537"/>
                  </a:cubicBezTo>
                  <a:lnTo>
                    <a:pt x="8978" y="1548"/>
                  </a:lnTo>
                  <a:cubicBezTo>
                    <a:pt x="8954" y="1525"/>
                    <a:pt x="8930" y="1525"/>
                    <a:pt x="8907" y="1501"/>
                  </a:cubicBezTo>
                  <a:lnTo>
                    <a:pt x="8907" y="1501"/>
                  </a:lnTo>
                  <a:cubicBezTo>
                    <a:pt x="8918" y="1525"/>
                    <a:pt x="8918" y="1525"/>
                    <a:pt x="8930" y="1548"/>
                  </a:cubicBezTo>
                  <a:cubicBezTo>
                    <a:pt x="8942" y="1584"/>
                    <a:pt x="8942" y="1596"/>
                    <a:pt x="8918" y="1596"/>
                  </a:cubicBezTo>
                  <a:cubicBezTo>
                    <a:pt x="8915" y="1587"/>
                    <a:pt x="8914" y="1580"/>
                    <a:pt x="8913" y="1575"/>
                  </a:cubicBezTo>
                  <a:lnTo>
                    <a:pt x="8913" y="1575"/>
                  </a:lnTo>
                  <a:cubicBezTo>
                    <a:pt x="8912" y="1578"/>
                    <a:pt x="8910" y="1581"/>
                    <a:pt x="8907" y="1584"/>
                  </a:cubicBezTo>
                  <a:cubicBezTo>
                    <a:pt x="8895" y="1572"/>
                    <a:pt x="8871" y="1572"/>
                    <a:pt x="8871" y="1537"/>
                  </a:cubicBezTo>
                  <a:lnTo>
                    <a:pt x="8871" y="1537"/>
                  </a:lnTo>
                  <a:cubicBezTo>
                    <a:pt x="8871" y="1537"/>
                    <a:pt x="8871" y="1537"/>
                    <a:pt x="8883" y="1548"/>
                  </a:cubicBezTo>
                  <a:cubicBezTo>
                    <a:pt x="8883" y="1537"/>
                    <a:pt x="8859" y="1525"/>
                    <a:pt x="8859" y="1501"/>
                  </a:cubicBezTo>
                  <a:lnTo>
                    <a:pt x="8847" y="1513"/>
                  </a:lnTo>
                  <a:cubicBezTo>
                    <a:pt x="8835" y="1489"/>
                    <a:pt x="8847" y="1477"/>
                    <a:pt x="8835" y="1465"/>
                  </a:cubicBezTo>
                  <a:cubicBezTo>
                    <a:pt x="8811" y="1489"/>
                    <a:pt x="8811" y="1548"/>
                    <a:pt x="8787" y="1584"/>
                  </a:cubicBezTo>
                  <a:cubicBezTo>
                    <a:pt x="8787" y="1564"/>
                    <a:pt x="8779" y="1519"/>
                    <a:pt x="8776" y="1519"/>
                  </a:cubicBezTo>
                  <a:cubicBezTo>
                    <a:pt x="8776" y="1519"/>
                    <a:pt x="8776" y="1521"/>
                    <a:pt x="8776" y="1525"/>
                  </a:cubicBezTo>
                  <a:cubicBezTo>
                    <a:pt x="8774" y="1524"/>
                    <a:pt x="8773" y="1523"/>
                    <a:pt x="8771" y="1523"/>
                  </a:cubicBezTo>
                  <a:cubicBezTo>
                    <a:pt x="8752" y="1523"/>
                    <a:pt x="8750" y="1597"/>
                    <a:pt x="8728" y="1608"/>
                  </a:cubicBezTo>
                  <a:cubicBezTo>
                    <a:pt x="8728" y="1596"/>
                    <a:pt x="8740" y="1596"/>
                    <a:pt x="8740" y="1584"/>
                  </a:cubicBezTo>
                  <a:cubicBezTo>
                    <a:pt x="8707" y="1584"/>
                    <a:pt x="8677" y="1586"/>
                    <a:pt x="8648" y="1586"/>
                  </a:cubicBezTo>
                  <a:cubicBezTo>
                    <a:pt x="8605" y="1586"/>
                    <a:pt x="8564" y="1582"/>
                    <a:pt x="8514" y="1560"/>
                  </a:cubicBezTo>
                  <a:lnTo>
                    <a:pt x="8514" y="1632"/>
                  </a:lnTo>
                  <a:lnTo>
                    <a:pt x="8490" y="1596"/>
                  </a:lnTo>
                  <a:cubicBezTo>
                    <a:pt x="8482" y="1595"/>
                    <a:pt x="8475" y="1594"/>
                    <a:pt x="8468" y="1594"/>
                  </a:cubicBezTo>
                  <a:cubicBezTo>
                    <a:pt x="8398" y="1594"/>
                    <a:pt x="8354" y="1647"/>
                    <a:pt x="8299" y="1679"/>
                  </a:cubicBezTo>
                  <a:cubicBezTo>
                    <a:pt x="8297" y="1681"/>
                    <a:pt x="8294" y="1681"/>
                    <a:pt x="8292" y="1681"/>
                  </a:cubicBezTo>
                  <a:cubicBezTo>
                    <a:pt x="8275" y="1681"/>
                    <a:pt x="8273" y="1642"/>
                    <a:pt x="8252" y="1632"/>
                  </a:cubicBezTo>
                  <a:cubicBezTo>
                    <a:pt x="8204" y="1644"/>
                    <a:pt x="8216" y="1703"/>
                    <a:pt x="8180" y="1739"/>
                  </a:cubicBezTo>
                  <a:cubicBezTo>
                    <a:pt x="8180" y="1715"/>
                    <a:pt x="8180" y="1667"/>
                    <a:pt x="8156" y="1667"/>
                  </a:cubicBezTo>
                  <a:cubicBezTo>
                    <a:pt x="8156" y="1687"/>
                    <a:pt x="8164" y="1706"/>
                    <a:pt x="8154" y="1706"/>
                  </a:cubicBezTo>
                  <a:cubicBezTo>
                    <a:pt x="8152" y="1706"/>
                    <a:pt x="8149" y="1705"/>
                    <a:pt x="8145" y="1703"/>
                  </a:cubicBezTo>
                  <a:lnTo>
                    <a:pt x="8145" y="1691"/>
                  </a:lnTo>
                  <a:cubicBezTo>
                    <a:pt x="8141" y="1683"/>
                    <a:pt x="8138" y="1681"/>
                    <a:pt x="8135" y="1681"/>
                  </a:cubicBezTo>
                  <a:cubicBezTo>
                    <a:pt x="8129" y="1681"/>
                    <a:pt x="8121" y="1691"/>
                    <a:pt x="8097" y="1691"/>
                  </a:cubicBezTo>
                  <a:cubicBezTo>
                    <a:pt x="8061" y="1703"/>
                    <a:pt x="8037" y="1763"/>
                    <a:pt x="8037" y="1846"/>
                  </a:cubicBezTo>
                  <a:cubicBezTo>
                    <a:pt x="8002" y="1846"/>
                    <a:pt x="8014" y="1775"/>
                    <a:pt x="8002" y="1763"/>
                  </a:cubicBezTo>
                  <a:lnTo>
                    <a:pt x="8002" y="1763"/>
                  </a:lnTo>
                  <a:cubicBezTo>
                    <a:pt x="8008" y="1765"/>
                    <a:pt x="8013" y="1766"/>
                    <a:pt x="8016" y="1766"/>
                  </a:cubicBezTo>
                  <a:cubicBezTo>
                    <a:pt x="8029" y="1766"/>
                    <a:pt x="8014" y="1746"/>
                    <a:pt x="8014" y="1727"/>
                  </a:cubicBezTo>
                  <a:cubicBezTo>
                    <a:pt x="8007" y="1740"/>
                    <a:pt x="8001" y="1750"/>
                    <a:pt x="7992" y="1750"/>
                  </a:cubicBezTo>
                  <a:cubicBezTo>
                    <a:pt x="7985" y="1750"/>
                    <a:pt x="7977" y="1743"/>
                    <a:pt x="7966" y="1727"/>
                  </a:cubicBezTo>
                  <a:cubicBezTo>
                    <a:pt x="7954" y="1739"/>
                    <a:pt x="7942" y="1739"/>
                    <a:pt x="7930" y="1775"/>
                  </a:cubicBezTo>
                  <a:cubicBezTo>
                    <a:pt x="7934" y="1768"/>
                    <a:pt x="7937" y="1765"/>
                    <a:pt x="7940" y="1765"/>
                  </a:cubicBezTo>
                  <a:cubicBezTo>
                    <a:pt x="7948" y="1765"/>
                    <a:pt x="7954" y="1782"/>
                    <a:pt x="7954" y="1798"/>
                  </a:cubicBezTo>
                  <a:cubicBezTo>
                    <a:pt x="7950" y="1796"/>
                    <a:pt x="7946" y="1796"/>
                    <a:pt x="7942" y="1796"/>
                  </a:cubicBezTo>
                  <a:cubicBezTo>
                    <a:pt x="7934" y="1796"/>
                    <a:pt x="7926" y="1798"/>
                    <a:pt x="7918" y="1798"/>
                  </a:cubicBezTo>
                  <a:cubicBezTo>
                    <a:pt x="7906" y="1798"/>
                    <a:pt x="7895" y="1792"/>
                    <a:pt x="7883" y="1763"/>
                  </a:cubicBezTo>
                  <a:cubicBezTo>
                    <a:pt x="7799" y="1810"/>
                    <a:pt x="7704" y="1846"/>
                    <a:pt x="7621" y="1894"/>
                  </a:cubicBezTo>
                  <a:cubicBezTo>
                    <a:pt x="7615" y="1906"/>
                    <a:pt x="7618" y="1906"/>
                    <a:pt x="7622" y="1906"/>
                  </a:cubicBezTo>
                  <a:cubicBezTo>
                    <a:pt x="7627" y="1906"/>
                    <a:pt x="7633" y="1906"/>
                    <a:pt x="7633" y="1918"/>
                  </a:cubicBezTo>
                  <a:cubicBezTo>
                    <a:pt x="7629" y="1933"/>
                    <a:pt x="7625" y="1937"/>
                    <a:pt x="7621" y="1937"/>
                  </a:cubicBezTo>
                  <a:cubicBezTo>
                    <a:pt x="7616" y="1937"/>
                    <a:pt x="7611" y="1929"/>
                    <a:pt x="7606" y="1929"/>
                  </a:cubicBezTo>
                  <a:cubicBezTo>
                    <a:pt x="7603" y="1929"/>
                    <a:pt x="7600" y="1932"/>
                    <a:pt x="7597" y="1941"/>
                  </a:cubicBezTo>
                  <a:lnTo>
                    <a:pt x="7597" y="1906"/>
                  </a:lnTo>
                  <a:cubicBezTo>
                    <a:pt x="7573" y="1918"/>
                    <a:pt x="7561" y="1989"/>
                    <a:pt x="7549" y="2025"/>
                  </a:cubicBezTo>
                  <a:cubicBezTo>
                    <a:pt x="7537" y="1989"/>
                    <a:pt x="7525" y="2001"/>
                    <a:pt x="7537" y="1977"/>
                  </a:cubicBezTo>
                  <a:lnTo>
                    <a:pt x="7537" y="1977"/>
                  </a:lnTo>
                  <a:cubicBezTo>
                    <a:pt x="7537" y="1978"/>
                    <a:pt x="7536" y="1978"/>
                    <a:pt x="7535" y="1978"/>
                  </a:cubicBezTo>
                  <a:cubicBezTo>
                    <a:pt x="7520" y="1978"/>
                    <a:pt x="7460" y="1888"/>
                    <a:pt x="7445" y="1888"/>
                  </a:cubicBezTo>
                  <a:cubicBezTo>
                    <a:pt x="7443" y="1888"/>
                    <a:pt x="7442" y="1889"/>
                    <a:pt x="7442" y="1894"/>
                  </a:cubicBezTo>
                  <a:lnTo>
                    <a:pt x="7525" y="2013"/>
                  </a:lnTo>
                  <a:cubicBezTo>
                    <a:pt x="7525" y="2025"/>
                    <a:pt x="7502" y="2025"/>
                    <a:pt x="7514" y="2037"/>
                  </a:cubicBezTo>
                  <a:cubicBezTo>
                    <a:pt x="7490" y="2013"/>
                    <a:pt x="7466" y="1989"/>
                    <a:pt x="7454" y="1989"/>
                  </a:cubicBezTo>
                  <a:cubicBezTo>
                    <a:pt x="7430" y="1965"/>
                    <a:pt x="7454" y="1965"/>
                    <a:pt x="7466" y="1953"/>
                  </a:cubicBezTo>
                  <a:cubicBezTo>
                    <a:pt x="7442" y="1906"/>
                    <a:pt x="7418" y="1941"/>
                    <a:pt x="7406" y="1882"/>
                  </a:cubicBezTo>
                  <a:lnTo>
                    <a:pt x="7406" y="1882"/>
                  </a:lnTo>
                  <a:cubicBezTo>
                    <a:pt x="7383" y="1906"/>
                    <a:pt x="7418" y="1906"/>
                    <a:pt x="7418" y="1929"/>
                  </a:cubicBezTo>
                  <a:lnTo>
                    <a:pt x="7394" y="1929"/>
                  </a:lnTo>
                  <a:lnTo>
                    <a:pt x="7418" y="1941"/>
                  </a:lnTo>
                  <a:cubicBezTo>
                    <a:pt x="7409" y="1961"/>
                    <a:pt x="7422" y="1995"/>
                    <a:pt x="7403" y="1995"/>
                  </a:cubicBezTo>
                  <a:cubicBezTo>
                    <a:pt x="7398" y="1995"/>
                    <a:pt x="7392" y="1993"/>
                    <a:pt x="7383" y="1989"/>
                  </a:cubicBezTo>
                  <a:lnTo>
                    <a:pt x="7383" y="1989"/>
                  </a:lnTo>
                  <a:lnTo>
                    <a:pt x="7394" y="2060"/>
                  </a:lnTo>
                  <a:cubicBezTo>
                    <a:pt x="7386" y="2044"/>
                    <a:pt x="7381" y="2039"/>
                    <a:pt x="7377" y="2039"/>
                  </a:cubicBezTo>
                  <a:cubicBezTo>
                    <a:pt x="7371" y="2039"/>
                    <a:pt x="7368" y="2050"/>
                    <a:pt x="7363" y="2050"/>
                  </a:cubicBezTo>
                  <a:cubicBezTo>
                    <a:pt x="7361" y="2050"/>
                    <a:pt x="7360" y="2050"/>
                    <a:pt x="7359" y="2048"/>
                  </a:cubicBezTo>
                  <a:lnTo>
                    <a:pt x="7347" y="2025"/>
                  </a:lnTo>
                  <a:cubicBezTo>
                    <a:pt x="7343" y="2028"/>
                    <a:pt x="7340" y="2030"/>
                    <a:pt x="7336" y="2030"/>
                  </a:cubicBezTo>
                  <a:cubicBezTo>
                    <a:pt x="7328" y="2030"/>
                    <a:pt x="7320" y="2021"/>
                    <a:pt x="7311" y="2013"/>
                  </a:cubicBezTo>
                  <a:cubicBezTo>
                    <a:pt x="7305" y="1995"/>
                    <a:pt x="7308" y="1995"/>
                    <a:pt x="7311" y="1995"/>
                  </a:cubicBezTo>
                  <a:cubicBezTo>
                    <a:pt x="7314" y="1995"/>
                    <a:pt x="7317" y="1995"/>
                    <a:pt x="7311" y="1977"/>
                  </a:cubicBezTo>
                  <a:lnTo>
                    <a:pt x="7287" y="1977"/>
                  </a:lnTo>
                  <a:cubicBezTo>
                    <a:pt x="7299" y="2001"/>
                    <a:pt x="7299" y="2025"/>
                    <a:pt x="7323" y="2037"/>
                  </a:cubicBezTo>
                  <a:cubicBezTo>
                    <a:pt x="7323" y="2084"/>
                    <a:pt x="7335" y="2132"/>
                    <a:pt x="7299" y="2144"/>
                  </a:cubicBezTo>
                  <a:cubicBezTo>
                    <a:pt x="7263" y="2108"/>
                    <a:pt x="7299" y="2096"/>
                    <a:pt x="7275" y="2060"/>
                  </a:cubicBezTo>
                  <a:lnTo>
                    <a:pt x="7275" y="2060"/>
                  </a:lnTo>
                  <a:cubicBezTo>
                    <a:pt x="7228" y="2072"/>
                    <a:pt x="7287" y="2191"/>
                    <a:pt x="7252" y="2203"/>
                  </a:cubicBezTo>
                  <a:cubicBezTo>
                    <a:pt x="7216" y="2203"/>
                    <a:pt x="7240" y="2239"/>
                    <a:pt x="7216" y="2263"/>
                  </a:cubicBezTo>
                  <a:cubicBezTo>
                    <a:pt x="7204" y="2227"/>
                    <a:pt x="7180" y="2239"/>
                    <a:pt x="7156" y="2215"/>
                  </a:cubicBezTo>
                  <a:lnTo>
                    <a:pt x="7156" y="2179"/>
                  </a:lnTo>
                  <a:cubicBezTo>
                    <a:pt x="7151" y="2184"/>
                    <a:pt x="7146" y="2187"/>
                    <a:pt x="7142" y="2187"/>
                  </a:cubicBezTo>
                  <a:cubicBezTo>
                    <a:pt x="7136" y="2187"/>
                    <a:pt x="7130" y="2184"/>
                    <a:pt x="7125" y="2175"/>
                  </a:cubicBezTo>
                  <a:lnTo>
                    <a:pt x="7125" y="2175"/>
                  </a:lnTo>
                  <a:cubicBezTo>
                    <a:pt x="7139" y="2207"/>
                    <a:pt x="7108" y="2229"/>
                    <a:pt x="7097" y="2251"/>
                  </a:cubicBezTo>
                  <a:lnTo>
                    <a:pt x="7121" y="2287"/>
                  </a:lnTo>
                  <a:cubicBezTo>
                    <a:pt x="7109" y="2299"/>
                    <a:pt x="7097" y="2334"/>
                    <a:pt x="7073" y="2334"/>
                  </a:cubicBezTo>
                  <a:cubicBezTo>
                    <a:pt x="7061" y="2358"/>
                    <a:pt x="7085" y="2382"/>
                    <a:pt x="7085" y="2429"/>
                  </a:cubicBezTo>
                  <a:cubicBezTo>
                    <a:pt x="7061" y="2406"/>
                    <a:pt x="7037" y="2370"/>
                    <a:pt x="7025" y="2334"/>
                  </a:cubicBezTo>
                  <a:lnTo>
                    <a:pt x="7025" y="2334"/>
                  </a:lnTo>
                  <a:cubicBezTo>
                    <a:pt x="7029" y="2338"/>
                    <a:pt x="7032" y="2340"/>
                    <a:pt x="7035" y="2340"/>
                  </a:cubicBezTo>
                  <a:cubicBezTo>
                    <a:pt x="7040" y="2340"/>
                    <a:pt x="7045" y="2334"/>
                    <a:pt x="7061" y="2334"/>
                  </a:cubicBezTo>
                  <a:cubicBezTo>
                    <a:pt x="7073" y="2287"/>
                    <a:pt x="7061" y="2215"/>
                    <a:pt x="7097" y="2203"/>
                  </a:cubicBezTo>
                  <a:cubicBezTo>
                    <a:pt x="7090" y="2180"/>
                    <a:pt x="7086" y="2171"/>
                    <a:pt x="7083" y="2171"/>
                  </a:cubicBezTo>
                  <a:cubicBezTo>
                    <a:pt x="7076" y="2171"/>
                    <a:pt x="7075" y="2216"/>
                    <a:pt x="7055" y="2216"/>
                  </a:cubicBezTo>
                  <a:cubicBezTo>
                    <a:pt x="7053" y="2216"/>
                    <a:pt x="7051" y="2216"/>
                    <a:pt x="7049" y="2215"/>
                  </a:cubicBezTo>
                  <a:cubicBezTo>
                    <a:pt x="7049" y="2203"/>
                    <a:pt x="7049" y="2203"/>
                    <a:pt x="7049" y="2203"/>
                  </a:cubicBezTo>
                  <a:cubicBezTo>
                    <a:pt x="7049" y="2191"/>
                    <a:pt x="7061" y="2168"/>
                    <a:pt x="7037" y="2120"/>
                  </a:cubicBezTo>
                  <a:lnTo>
                    <a:pt x="7037" y="2120"/>
                  </a:lnTo>
                  <a:cubicBezTo>
                    <a:pt x="7026" y="2142"/>
                    <a:pt x="7065" y="2193"/>
                    <a:pt x="7036" y="2193"/>
                  </a:cubicBezTo>
                  <a:cubicBezTo>
                    <a:pt x="7033" y="2193"/>
                    <a:pt x="7030" y="2192"/>
                    <a:pt x="7025" y="2191"/>
                  </a:cubicBezTo>
                  <a:cubicBezTo>
                    <a:pt x="7025" y="2196"/>
                    <a:pt x="7023" y="2198"/>
                    <a:pt x="7020" y="2198"/>
                  </a:cubicBezTo>
                  <a:cubicBezTo>
                    <a:pt x="7008" y="2198"/>
                    <a:pt x="6975" y="2168"/>
                    <a:pt x="6966" y="2168"/>
                  </a:cubicBezTo>
                  <a:lnTo>
                    <a:pt x="6966" y="2168"/>
                  </a:lnTo>
                  <a:cubicBezTo>
                    <a:pt x="6966" y="2203"/>
                    <a:pt x="7002" y="2263"/>
                    <a:pt x="6966" y="2275"/>
                  </a:cubicBezTo>
                  <a:lnTo>
                    <a:pt x="6954" y="2227"/>
                  </a:lnTo>
                  <a:lnTo>
                    <a:pt x="6954" y="2227"/>
                  </a:lnTo>
                  <a:cubicBezTo>
                    <a:pt x="6930" y="2239"/>
                    <a:pt x="6978" y="2299"/>
                    <a:pt x="6954" y="2310"/>
                  </a:cubicBezTo>
                  <a:cubicBezTo>
                    <a:pt x="6964" y="2310"/>
                    <a:pt x="6966" y="2348"/>
                    <a:pt x="6983" y="2348"/>
                  </a:cubicBezTo>
                  <a:cubicBezTo>
                    <a:pt x="6985" y="2348"/>
                    <a:pt x="6987" y="2347"/>
                    <a:pt x="6990" y="2346"/>
                  </a:cubicBezTo>
                  <a:lnTo>
                    <a:pt x="6990" y="2346"/>
                  </a:lnTo>
                  <a:cubicBezTo>
                    <a:pt x="6990" y="2370"/>
                    <a:pt x="6978" y="2394"/>
                    <a:pt x="6954" y="2394"/>
                  </a:cubicBezTo>
                  <a:cubicBezTo>
                    <a:pt x="6954" y="2394"/>
                    <a:pt x="6954" y="2406"/>
                    <a:pt x="6966" y="2418"/>
                  </a:cubicBezTo>
                  <a:cubicBezTo>
                    <a:pt x="6971" y="2421"/>
                    <a:pt x="6975" y="2423"/>
                    <a:pt x="6978" y="2423"/>
                  </a:cubicBezTo>
                  <a:cubicBezTo>
                    <a:pt x="6991" y="2423"/>
                    <a:pt x="6987" y="2395"/>
                    <a:pt x="6998" y="2395"/>
                  </a:cubicBezTo>
                  <a:cubicBezTo>
                    <a:pt x="7001" y="2395"/>
                    <a:pt x="7006" y="2398"/>
                    <a:pt x="7013" y="2406"/>
                  </a:cubicBezTo>
                  <a:lnTo>
                    <a:pt x="7002" y="2358"/>
                  </a:lnTo>
                  <a:cubicBezTo>
                    <a:pt x="7025" y="2358"/>
                    <a:pt x="7049" y="2394"/>
                    <a:pt x="7049" y="2418"/>
                  </a:cubicBezTo>
                  <a:cubicBezTo>
                    <a:pt x="7049" y="2418"/>
                    <a:pt x="7049" y="2412"/>
                    <a:pt x="7053" y="2412"/>
                  </a:cubicBezTo>
                  <a:cubicBezTo>
                    <a:pt x="7054" y="2412"/>
                    <a:pt x="7057" y="2414"/>
                    <a:pt x="7061" y="2418"/>
                  </a:cubicBezTo>
                  <a:cubicBezTo>
                    <a:pt x="7078" y="2438"/>
                    <a:pt x="7078" y="2443"/>
                    <a:pt x="7074" y="2443"/>
                  </a:cubicBezTo>
                  <a:cubicBezTo>
                    <a:pt x="7070" y="2443"/>
                    <a:pt x="7062" y="2440"/>
                    <a:pt x="7057" y="2440"/>
                  </a:cubicBezTo>
                  <a:cubicBezTo>
                    <a:pt x="7051" y="2440"/>
                    <a:pt x="7049" y="2444"/>
                    <a:pt x="7061" y="2465"/>
                  </a:cubicBezTo>
                  <a:lnTo>
                    <a:pt x="7061" y="2453"/>
                  </a:lnTo>
                  <a:lnTo>
                    <a:pt x="7061" y="2453"/>
                  </a:lnTo>
                  <a:cubicBezTo>
                    <a:pt x="7097" y="2489"/>
                    <a:pt x="7061" y="2501"/>
                    <a:pt x="7049" y="2513"/>
                  </a:cubicBezTo>
                  <a:cubicBezTo>
                    <a:pt x="7025" y="2501"/>
                    <a:pt x="7002" y="2501"/>
                    <a:pt x="6978" y="2477"/>
                  </a:cubicBezTo>
                  <a:lnTo>
                    <a:pt x="6990" y="2441"/>
                  </a:lnTo>
                  <a:cubicBezTo>
                    <a:pt x="6987" y="2440"/>
                    <a:pt x="6985" y="2439"/>
                    <a:pt x="6983" y="2439"/>
                  </a:cubicBezTo>
                  <a:cubicBezTo>
                    <a:pt x="6968" y="2439"/>
                    <a:pt x="6976" y="2478"/>
                    <a:pt x="6966" y="2489"/>
                  </a:cubicBezTo>
                  <a:cubicBezTo>
                    <a:pt x="6954" y="2477"/>
                    <a:pt x="6954" y="2477"/>
                    <a:pt x="6954" y="2477"/>
                  </a:cubicBezTo>
                  <a:cubicBezTo>
                    <a:pt x="6954" y="2477"/>
                    <a:pt x="6954" y="2477"/>
                    <a:pt x="6954" y="2489"/>
                  </a:cubicBezTo>
                  <a:cubicBezTo>
                    <a:pt x="6954" y="2489"/>
                    <a:pt x="6954" y="2477"/>
                    <a:pt x="6942" y="2477"/>
                  </a:cubicBezTo>
                  <a:cubicBezTo>
                    <a:pt x="6930" y="2477"/>
                    <a:pt x="6930" y="2513"/>
                    <a:pt x="6906" y="2513"/>
                  </a:cubicBezTo>
                  <a:lnTo>
                    <a:pt x="6930" y="2537"/>
                  </a:lnTo>
                  <a:lnTo>
                    <a:pt x="6918" y="2513"/>
                  </a:lnTo>
                  <a:cubicBezTo>
                    <a:pt x="6930" y="2513"/>
                    <a:pt x="6954" y="2525"/>
                    <a:pt x="6966" y="2549"/>
                  </a:cubicBezTo>
                  <a:cubicBezTo>
                    <a:pt x="6963" y="2557"/>
                    <a:pt x="6959" y="2560"/>
                    <a:pt x="6953" y="2560"/>
                  </a:cubicBezTo>
                  <a:cubicBezTo>
                    <a:pt x="6934" y="2560"/>
                    <a:pt x="6904" y="2522"/>
                    <a:pt x="6894" y="2513"/>
                  </a:cubicBezTo>
                  <a:cubicBezTo>
                    <a:pt x="6879" y="2481"/>
                    <a:pt x="6894" y="2481"/>
                    <a:pt x="6907" y="2481"/>
                  </a:cubicBezTo>
                  <a:lnTo>
                    <a:pt x="6907" y="2481"/>
                  </a:lnTo>
                  <a:cubicBezTo>
                    <a:pt x="6913" y="2481"/>
                    <a:pt x="6918" y="2481"/>
                    <a:pt x="6918" y="2477"/>
                  </a:cubicBezTo>
                  <a:cubicBezTo>
                    <a:pt x="6906" y="2460"/>
                    <a:pt x="6899" y="2455"/>
                    <a:pt x="6894" y="2455"/>
                  </a:cubicBezTo>
                  <a:cubicBezTo>
                    <a:pt x="6885" y="2455"/>
                    <a:pt x="6880" y="2467"/>
                    <a:pt x="6861" y="2467"/>
                  </a:cubicBezTo>
                  <a:cubicBezTo>
                    <a:pt x="6857" y="2467"/>
                    <a:pt x="6852" y="2467"/>
                    <a:pt x="6847" y="2465"/>
                  </a:cubicBezTo>
                  <a:cubicBezTo>
                    <a:pt x="6823" y="2418"/>
                    <a:pt x="6871" y="2453"/>
                    <a:pt x="6847" y="2406"/>
                  </a:cubicBezTo>
                  <a:cubicBezTo>
                    <a:pt x="6823" y="2406"/>
                    <a:pt x="6847" y="2441"/>
                    <a:pt x="6811" y="2453"/>
                  </a:cubicBezTo>
                  <a:cubicBezTo>
                    <a:pt x="6799" y="2429"/>
                    <a:pt x="6823" y="2406"/>
                    <a:pt x="6799" y="2382"/>
                  </a:cubicBezTo>
                  <a:lnTo>
                    <a:pt x="6777" y="2382"/>
                  </a:lnTo>
                  <a:cubicBezTo>
                    <a:pt x="6778" y="2386"/>
                    <a:pt x="6777" y="2390"/>
                    <a:pt x="6775" y="2394"/>
                  </a:cubicBezTo>
                  <a:lnTo>
                    <a:pt x="6752" y="2394"/>
                  </a:lnTo>
                  <a:cubicBezTo>
                    <a:pt x="6728" y="2382"/>
                    <a:pt x="6740" y="2334"/>
                    <a:pt x="6716" y="2322"/>
                  </a:cubicBezTo>
                  <a:lnTo>
                    <a:pt x="6704" y="2358"/>
                  </a:lnTo>
                  <a:cubicBezTo>
                    <a:pt x="6716" y="2370"/>
                    <a:pt x="6728" y="2370"/>
                    <a:pt x="6740" y="2394"/>
                  </a:cubicBezTo>
                  <a:cubicBezTo>
                    <a:pt x="6738" y="2393"/>
                    <a:pt x="6736" y="2392"/>
                    <a:pt x="6735" y="2392"/>
                  </a:cubicBezTo>
                  <a:cubicBezTo>
                    <a:pt x="6721" y="2392"/>
                    <a:pt x="6752" y="2456"/>
                    <a:pt x="6752" y="2489"/>
                  </a:cubicBezTo>
                  <a:cubicBezTo>
                    <a:pt x="6740" y="2489"/>
                    <a:pt x="6728" y="2489"/>
                    <a:pt x="6716" y="2477"/>
                  </a:cubicBezTo>
                  <a:cubicBezTo>
                    <a:pt x="6716" y="2537"/>
                    <a:pt x="6692" y="2560"/>
                    <a:pt x="6692" y="2620"/>
                  </a:cubicBezTo>
                  <a:cubicBezTo>
                    <a:pt x="6692" y="2572"/>
                    <a:pt x="6656" y="2572"/>
                    <a:pt x="6632" y="2549"/>
                  </a:cubicBezTo>
                  <a:cubicBezTo>
                    <a:pt x="6644" y="2537"/>
                    <a:pt x="6621" y="2489"/>
                    <a:pt x="6597" y="2465"/>
                  </a:cubicBezTo>
                  <a:lnTo>
                    <a:pt x="6597" y="2465"/>
                  </a:lnTo>
                  <a:cubicBezTo>
                    <a:pt x="6585" y="2477"/>
                    <a:pt x="6609" y="2525"/>
                    <a:pt x="6632" y="2537"/>
                  </a:cubicBezTo>
                  <a:cubicBezTo>
                    <a:pt x="6602" y="2537"/>
                    <a:pt x="6624" y="2563"/>
                    <a:pt x="6608" y="2563"/>
                  </a:cubicBezTo>
                  <a:cubicBezTo>
                    <a:pt x="6605" y="2563"/>
                    <a:pt x="6602" y="2562"/>
                    <a:pt x="6597" y="2560"/>
                  </a:cubicBezTo>
                  <a:cubicBezTo>
                    <a:pt x="6585" y="2549"/>
                    <a:pt x="6573" y="2513"/>
                    <a:pt x="6561" y="2501"/>
                  </a:cubicBezTo>
                  <a:lnTo>
                    <a:pt x="6561" y="2501"/>
                  </a:lnTo>
                  <a:cubicBezTo>
                    <a:pt x="6537" y="2513"/>
                    <a:pt x="6597" y="2560"/>
                    <a:pt x="6561" y="2560"/>
                  </a:cubicBezTo>
                  <a:cubicBezTo>
                    <a:pt x="6561" y="2560"/>
                    <a:pt x="6561" y="2549"/>
                    <a:pt x="6549" y="2549"/>
                  </a:cubicBezTo>
                  <a:cubicBezTo>
                    <a:pt x="6537" y="2549"/>
                    <a:pt x="6537" y="2572"/>
                    <a:pt x="6549" y="2596"/>
                  </a:cubicBezTo>
                  <a:cubicBezTo>
                    <a:pt x="6537" y="2585"/>
                    <a:pt x="6529" y="2581"/>
                    <a:pt x="6523" y="2581"/>
                  </a:cubicBezTo>
                  <a:cubicBezTo>
                    <a:pt x="6512" y="2581"/>
                    <a:pt x="6507" y="2595"/>
                    <a:pt x="6499" y="2595"/>
                  </a:cubicBezTo>
                  <a:cubicBezTo>
                    <a:pt x="6494" y="2595"/>
                    <a:pt x="6488" y="2589"/>
                    <a:pt x="6478" y="2572"/>
                  </a:cubicBezTo>
                  <a:lnTo>
                    <a:pt x="6478" y="2572"/>
                  </a:lnTo>
                  <a:cubicBezTo>
                    <a:pt x="6466" y="2608"/>
                    <a:pt x="6513" y="2596"/>
                    <a:pt x="6513" y="2620"/>
                  </a:cubicBezTo>
                  <a:cubicBezTo>
                    <a:pt x="6521" y="2643"/>
                    <a:pt x="6509" y="2651"/>
                    <a:pt x="6497" y="2651"/>
                  </a:cubicBezTo>
                  <a:cubicBezTo>
                    <a:pt x="6490" y="2651"/>
                    <a:pt x="6482" y="2648"/>
                    <a:pt x="6478" y="2644"/>
                  </a:cubicBezTo>
                  <a:cubicBezTo>
                    <a:pt x="6478" y="2644"/>
                    <a:pt x="6478" y="2620"/>
                    <a:pt x="6490" y="2620"/>
                  </a:cubicBezTo>
                  <a:lnTo>
                    <a:pt x="6454" y="2596"/>
                  </a:lnTo>
                  <a:cubicBezTo>
                    <a:pt x="6398" y="2596"/>
                    <a:pt x="6479" y="2681"/>
                    <a:pt x="6449" y="2681"/>
                  </a:cubicBezTo>
                  <a:cubicBezTo>
                    <a:pt x="6447" y="2681"/>
                    <a:pt x="6445" y="2680"/>
                    <a:pt x="6442" y="2680"/>
                  </a:cubicBezTo>
                  <a:cubicBezTo>
                    <a:pt x="6442" y="2656"/>
                    <a:pt x="6418" y="2656"/>
                    <a:pt x="6406" y="2620"/>
                  </a:cubicBezTo>
                  <a:lnTo>
                    <a:pt x="6406" y="2620"/>
                  </a:lnTo>
                  <a:cubicBezTo>
                    <a:pt x="6406" y="2632"/>
                    <a:pt x="6382" y="2644"/>
                    <a:pt x="6418" y="2656"/>
                  </a:cubicBezTo>
                  <a:cubicBezTo>
                    <a:pt x="6406" y="2668"/>
                    <a:pt x="6382" y="2668"/>
                    <a:pt x="6371" y="2668"/>
                  </a:cubicBezTo>
                  <a:cubicBezTo>
                    <a:pt x="6371" y="2691"/>
                    <a:pt x="6371" y="2703"/>
                    <a:pt x="6382" y="2739"/>
                  </a:cubicBezTo>
                  <a:cubicBezTo>
                    <a:pt x="6378" y="2741"/>
                    <a:pt x="6372" y="2742"/>
                    <a:pt x="6367" y="2742"/>
                  </a:cubicBezTo>
                  <a:cubicBezTo>
                    <a:pt x="6345" y="2742"/>
                    <a:pt x="6321" y="2727"/>
                    <a:pt x="6311" y="2727"/>
                  </a:cubicBezTo>
                  <a:cubicBezTo>
                    <a:pt x="6287" y="2775"/>
                    <a:pt x="6228" y="2763"/>
                    <a:pt x="6204" y="2822"/>
                  </a:cubicBezTo>
                  <a:lnTo>
                    <a:pt x="6216" y="2822"/>
                  </a:lnTo>
                  <a:cubicBezTo>
                    <a:pt x="6180" y="2834"/>
                    <a:pt x="6263" y="2858"/>
                    <a:pt x="6228" y="2882"/>
                  </a:cubicBezTo>
                  <a:cubicBezTo>
                    <a:pt x="6216" y="2858"/>
                    <a:pt x="6207" y="2855"/>
                    <a:pt x="6196" y="2855"/>
                  </a:cubicBezTo>
                  <a:cubicBezTo>
                    <a:pt x="6193" y="2855"/>
                    <a:pt x="6189" y="2855"/>
                    <a:pt x="6185" y="2855"/>
                  </a:cubicBezTo>
                  <a:cubicBezTo>
                    <a:pt x="6177" y="2855"/>
                    <a:pt x="6168" y="2854"/>
                    <a:pt x="6156" y="2846"/>
                  </a:cubicBezTo>
                  <a:cubicBezTo>
                    <a:pt x="6109" y="2858"/>
                    <a:pt x="6120" y="2941"/>
                    <a:pt x="6061" y="2941"/>
                  </a:cubicBezTo>
                  <a:cubicBezTo>
                    <a:pt x="6061" y="2930"/>
                    <a:pt x="6049" y="2918"/>
                    <a:pt x="6061" y="2906"/>
                  </a:cubicBezTo>
                  <a:lnTo>
                    <a:pt x="6061" y="2906"/>
                  </a:lnTo>
                  <a:cubicBezTo>
                    <a:pt x="6013" y="2918"/>
                    <a:pt x="6001" y="2941"/>
                    <a:pt x="5978" y="2965"/>
                  </a:cubicBezTo>
                  <a:lnTo>
                    <a:pt x="5978" y="2953"/>
                  </a:lnTo>
                  <a:cubicBezTo>
                    <a:pt x="5906" y="2953"/>
                    <a:pt x="5906" y="3025"/>
                    <a:pt x="5882" y="3072"/>
                  </a:cubicBezTo>
                  <a:cubicBezTo>
                    <a:pt x="5882" y="3061"/>
                    <a:pt x="5870" y="3049"/>
                    <a:pt x="5859" y="3037"/>
                  </a:cubicBezTo>
                  <a:cubicBezTo>
                    <a:pt x="5835" y="3049"/>
                    <a:pt x="5799" y="3072"/>
                    <a:pt x="5823" y="3120"/>
                  </a:cubicBezTo>
                  <a:cubicBezTo>
                    <a:pt x="5814" y="3118"/>
                    <a:pt x="5808" y="3118"/>
                    <a:pt x="5804" y="3118"/>
                  </a:cubicBezTo>
                  <a:cubicBezTo>
                    <a:pt x="5782" y="3118"/>
                    <a:pt x="5802" y="3134"/>
                    <a:pt x="5775" y="3134"/>
                  </a:cubicBezTo>
                  <a:cubicBezTo>
                    <a:pt x="5769" y="3134"/>
                    <a:pt x="5762" y="3134"/>
                    <a:pt x="5751" y="3132"/>
                  </a:cubicBezTo>
                  <a:cubicBezTo>
                    <a:pt x="5751" y="3132"/>
                    <a:pt x="5751" y="3132"/>
                    <a:pt x="5751" y="3120"/>
                  </a:cubicBezTo>
                  <a:cubicBezTo>
                    <a:pt x="5728" y="3120"/>
                    <a:pt x="5716" y="3132"/>
                    <a:pt x="5704" y="3144"/>
                  </a:cubicBezTo>
                  <a:cubicBezTo>
                    <a:pt x="5692" y="3203"/>
                    <a:pt x="5739" y="3263"/>
                    <a:pt x="5692" y="3287"/>
                  </a:cubicBezTo>
                  <a:cubicBezTo>
                    <a:pt x="5632" y="3227"/>
                    <a:pt x="5692" y="3251"/>
                    <a:pt x="5656" y="3203"/>
                  </a:cubicBezTo>
                  <a:lnTo>
                    <a:pt x="5656" y="3203"/>
                  </a:lnTo>
                  <a:cubicBezTo>
                    <a:pt x="5656" y="3215"/>
                    <a:pt x="5656" y="3239"/>
                    <a:pt x="5632" y="3239"/>
                  </a:cubicBezTo>
                  <a:cubicBezTo>
                    <a:pt x="5620" y="3203"/>
                    <a:pt x="5620" y="3215"/>
                    <a:pt x="5609" y="3191"/>
                  </a:cubicBezTo>
                  <a:lnTo>
                    <a:pt x="5609" y="3191"/>
                  </a:lnTo>
                  <a:cubicBezTo>
                    <a:pt x="5586" y="3191"/>
                    <a:pt x="5627" y="3276"/>
                    <a:pt x="5632" y="3276"/>
                  </a:cubicBezTo>
                  <a:cubicBezTo>
                    <a:pt x="5632" y="3276"/>
                    <a:pt x="5632" y="3276"/>
                    <a:pt x="5632" y="3275"/>
                  </a:cubicBezTo>
                  <a:cubicBezTo>
                    <a:pt x="5644" y="3287"/>
                    <a:pt x="5644" y="3287"/>
                    <a:pt x="5656" y="3287"/>
                  </a:cubicBezTo>
                  <a:cubicBezTo>
                    <a:pt x="5680" y="3322"/>
                    <a:pt x="5620" y="3322"/>
                    <a:pt x="5620" y="3346"/>
                  </a:cubicBezTo>
                  <a:cubicBezTo>
                    <a:pt x="5620" y="3346"/>
                    <a:pt x="5626" y="3344"/>
                    <a:pt x="5634" y="3344"/>
                  </a:cubicBezTo>
                  <a:cubicBezTo>
                    <a:pt x="5645" y="3344"/>
                    <a:pt x="5661" y="3349"/>
                    <a:pt x="5668" y="3370"/>
                  </a:cubicBezTo>
                  <a:cubicBezTo>
                    <a:pt x="5644" y="3382"/>
                    <a:pt x="5692" y="3442"/>
                    <a:pt x="5692" y="3477"/>
                  </a:cubicBezTo>
                  <a:cubicBezTo>
                    <a:pt x="5644" y="3477"/>
                    <a:pt x="5656" y="3418"/>
                    <a:pt x="5620" y="3382"/>
                  </a:cubicBezTo>
                  <a:cubicBezTo>
                    <a:pt x="5597" y="3382"/>
                    <a:pt x="5561" y="3358"/>
                    <a:pt x="5549" y="3334"/>
                  </a:cubicBezTo>
                  <a:cubicBezTo>
                    <a:pt x="5525" y="3346"/>
                    <a:pt x="5549" y="3394"/>
                    <a:pt x="5537" y="3418"/>
                  </a:cubicBezTo>
                  <a:lnTo>
                    <a:pt x="5525" y="3406"/>
                  </a:lnTo>
                  <a:lnTo>
                    <a:pt x="5525" y="3406"/>
                  </a:lnTo>
                  <a:cubicBezTo>
                    <a:pt x="5513" y="3430"/>
                    <a:pt x="5537" y="3501"/>
                    <a:pt x="5489" y="3501"/>
                  </a:cubicBezTo>
                  <a:lnTo>
                    <a:pt x="5513" y="3513"/>
                  </a:lnTo>
                  <a:cubicBezTo>
                    <a:pt x="5525" y="3513"/>
                    <a:pt x="5501" y="3525"/>
                    <a:pt x="5525" y="3561"/>
                  </a:cubicBezTo>
                  <a:cubicBezTo>
                    <a:pt x="5504" y="3540"/>
                    <a:pt x="5483" y="3537"/>
                    <a:pt x="5470" y="3521"/>
                  </a:cubicBezTo>
                  <a:lnTo>
                    <a:pt x="5470" y="3521"/>
                  </a:lnTo>
                  <a:cubicBezTo>
                    <a:pt x="5509" y="3586"/>
                    <a:pt x="5455" y="3610"/>
                    <a:pt x="5501" y="3668"/>
                  </a:cubicBezTo>
                  <a:cubicBezTo>
                    <a:pt x="5478" y="3668"/>
                    <a:pt x="5454" y="3632"/>
                    <a:pt x="5442" y="3620"/>
                  </a:cubicBezTo>
                  <a:cubicBezTo>
                    <a:pt x="5466" y="3608"/>
                    <a:pt x="5478" y="3620"/>
                    <a:pt x="5466" y="3584"/>
                  </a:cubicBezTo>
                  <a:lnTo>
                    <a:pt x="5466" y="3584"/>
                  </a:lnTo>
                  <a:cubicBezTo>
                    <a:pt x="5460" y="3590"/>
                    <a:pt x="5451" y="3593"/>
                    <a:pt x="5442" y="3593"/>
                  </a:cubicBezTo>
                  <a:cubicBezTo>
                    <a:pt x="5433" y="3593"/>
                    <a:pt x="5424" y="3590"/>
                    <a:pt x="5418" y="3584"/>
                  </a:cubicBezTo>
                  <a:lnTo>
                    <a:pt x="5418" y="3584"/>
                  </a:lnTo>
                  <a:cubicBezTo>
                    <a:pt x="5442" y="3632"/>
                    <a:pt x="5430" y="3680"/>
                    <a:pt x="5466" y="3715"/>
                  </a:cubicBezTo>
                  <a:cubicBezTo>
                    <a:pt x="5430" y="3703"/>
                    <a:pt x="5418" y="3703"/>
                    <a:pt x="5382" y="3680"/>
                  </a:cubicBezTo>
                  <a:lnTo>
                    <a:pt x="5382" y="3680"/>
                  </a:lnTo>
                  <a:cubicBezTo>
                    <a:pt x="5382" y="3715"/>
                    <a:pt x="5442" y="3727"/>
                    <a:pt x="5466" y="3751"/>
                  </a:cubicBezTo>
                  <a:cubicBezTo>
                    <a:pt x="5454" y="3751"/>
                    <a:pt x="5442" y="3751"/>
                    <a:pt x="5430" y="3763"/>
                  </a:cubicBezTo>
                  <a:cubicBezTo>
                    <a:pt x="5430" y="3755"/>
                    <a:pt x="5424" y="3746"/>
                    <a:pt x="5416" y="3746"/>
                  </a:cubicBezTo>
                  <a:cubicBezTo>
                    <a:pt x="5413" y="3746"/>
                    <a:pt x="5410" y="3748"/>
                    <a:pt x="5406" y="3751"/>
                  </a:cubicBezTo>
                  <a:lnTo>
                    <a:pt x="5406" y="3739"/>
                  </a:lnTo>
                  <a:cubicBezTo>
                    <a:pt x="5389" y="3732"/>
                    <a:pt x="5378" y="3729"/>
                    <a:pt x="5373" y="3729"/>
                  </a:cubicBezTo>
                  <a:cubicBezTo>
                    <a:pt x="5361" y="3729"/>
                    <a:pt x="5377" y="3746"/>
                    <a:pt x="5394" y="3763"/>
                  </a:cubicBezTo>
                  <a:cubicBezTo>
                    <a:pt x="5382" y="3763"/>
                    <a:pt x="5370" y="3775"/>
                    <a:pt x="5370" y="3775"/>
                  </a:cubicBezTo>
                  <a:cubicBezTo>
                    <a:pt x="5358" y="3775"/>
                    <a:pt x="5358" y="3787"/>
                    <a:pt x="5370" y="3787"/>
                  </a:cubicBezTo>
                  <a:lnTo>
                    <a:pt x="5239" y="3787"/>
                  </a:lnTo>
                  <a:cubicBezTo>
                    <a:pt x="5180" y="3811"/>
                    <a:pt x="5120" y="3834"/>
                    <a:pt x="5097" y="3858"/>
                  </a:cubicBezTo>
                  <a:cubicBezTo>
                    <a:pt x="5078" y="3861"/>
                    <a:pt x="5061" y="3861"/>
                    <a:pt x="5045" y="3861"/>
                  </a:cubicBezTo>
                  <a:cubicBezTo>
                    <a:pt x="4975" y="3861"/>
                    <a:pt x="4921" y="3844"/>
                    <a:pt x="4882" y="3834"/>
                  </a:cubicBezTo>
                  <a:cubicBezTo>
                    <a:pt x="4704" y="3906"/>
                    <a:pt x="4525" y="3882"/>
                    <a:pt x="4335" y="3977"/>
                  </a:cubicBezTo>
                  <a:lnTo>
                    <a:pt x="4346" y="3977"/>
                  </a:lnTo>
                  <a:cubicBezTo>
                    <a:pt x="4204" y="4013"/>
                    <a:pt x="4430" y="4013"/>
                    <a:pt x="4275" y="4061"/>
                  </a:cubicBezTo>
                  <a:cubicBezTo>
                    <a:pt x="4280" y="4036"/>
                    <a:pt x="4265" y="4030"/>
                    <a:pt x="4242" y="4030"/>
                  </a:cubicBezTo>
                  <a:cubicBezTo>
                    <a:pt x="4215" y="4030"/>
                    <a:pt x="4176" y="4039"/>
                    <a:pt x="4143" y="4039"/>
                  </a:cubicBezTo>
                  <a:cubicBezTo>
                    <a:pt x="4135" y="4039"/>
                    <a:pt x="4127" y="4038"/>
                    <a:pt x="4120" y="4037"/>
                  </a:cubicBezTo>
                  <a:cubicBezTo>
                    <a:pt x="3918" y="4061"/>
                    <a:pt x="3811" y="4192"/>
                    <a:pt x="3620" y="4215"/>
                  </a:cubicBezTo>
                  <a:cubicBezTo>
                    <a:pt x="3620" y="4204"/>
                    <a:pt x="3620" y="4180"/>
                    <a:pt x="3656" y="4168"/>
                  </a:cubicBezTo>
                  <a:lnTo>
                    <a:pt x="3656" y="4168"/>
                  </a:lnTo>
                  <a:cubicBezTo>
                    <a:pt x="3525" y="4204"/>
                    <a:pt x="3418" y="4263"/>
                    <a:pt x="3299" y="4311"/>
                  </a:cubicBezTo>
                  <a:lnTo>
                    <a:pt x="3311" y="4299"/>
                  </a:lnTo>
                  <a:lnTo>
                    <a:pt x="3311" y="4299"/>
                  </a:lnTo>
                  <a:cubicBezTo>
                    <a:pt x="3108" y="4346"/>
                    <a:pt x="2965" y="4477"/>
                    <a:pt x="2787" y="4596"/>
                  </a:cubicBezTo>
                  <a:cubicBezTo>
                    <a:pt x="2799" y="4585"/>
                    <a:pt x="2787" y="4561"/>
                    <a:pt x="2799" y="4549"/>
                  </a:cubicBezTo>
                  <a:lnTo>
                    <a:pt x="2799" y="4549"/>
                  </a:lnTo>
                  <a:cubicBezTo>
                    <a:pt x="2703" y="4585"/>
                    <a:pt x="2549" y="4668"/>
                    <a:pt x="2513" y="4751"/>
                  </a:cubicBezTo>
                  <a:cubicBezTo>
                    <a:pt x="2382" y="4763"/>
                    <a:pt x="2453" y="4799"/>
                    <a:pt x="2287" y="4846"/>
                  </a:cubicBezTo>
                  <a:cubicBezTo>
                    <a:pt x="2275" y="4846"/>
                    <a:pt x="2299" y="4835"/>
                    <a:pt x="2299" y="4823"/>
                  </a:cubicBezTo>
                  <a:lnTo>
                    <a:pt x="2299" y="4823"/>
                  </a:lnTo>
                  <a:cubicBezTo>
                    <a:pt x="2227" y="4858"/>
                    <a:pt x="2180" y="4894"/>
                    <a:pt x="2120" y="4930"/>
                  </a:cubicBezTo>
                  <a:cubicBezTo>
                    <a:pt x="1989" y="5061"/>
                    <a:pt x="2001" y="5144"/>
                    <a:pt x="1822" y="5251"/>
                  </a:cubicBezTo>
                  <a:cubicBezTo>
                    <a:pt x="1763" y="5204"/>
                    <a:pt x="1918" y="5168"/>
                    <a:pt x="1882" y="5108"/>
                  </a:cubicBezTo>
                  <a:lnTo>
                    <a:pt x="1882" y="5108"/>
                  </a:lnTo>
                  <a:cubicBezTo>
                    <a:pt x="1858" y="5144"/>
                    <a:pt x="1834" y="5180"/>
                    <a:pt x="1775" y="5204"/>
                  </a:cubicBezTo>
                  <a:cubicBezTo>
                    <a:pt x="1787" y="5156"/>
                    <a:pt x="1775" y="5180"/>
                    <a:pt x="1775" y="5144"/>
                  </a:cubicBezTo>
                  <a:cubicBezTo>
                    <a:pt x="1729" y="5156"/>
                    <a:pt x="1694" y="5311"/>
                    <a:pt x="1691" y="5311"/>
                  </a:cubicBezTo>
                  <a:cubicBezTo>
                    <a:pt x="1691" y="5311"/>
                    <a:pt x="1691" y="5311"/>
                    <a:pt x="1691" y="5311"/>
                  </a:cubicBezTo>
                  <a:lnTo>
                    <a:pt x="1691" y="5311"/>
                  </a:lnTo>
                  <a:cubicBezTo>
                    <a:pt x="1691" y="5320"/>
                    <a:pt x="1695" y="5324"/>
                    <a:pt x="1700" y="5324"/>
                  </a:cubicBezTo>
                  <a:cubicBezTo>
                    <a:pt x="1710" y="5324"/>
                    <a:pt x="1724" y="5314"/>
                    <a:pt x="1739" y="5299"/>
                  </a:cubicBezTo>
                  <a:lnTo>
                    <a:pt x="1739" y="5299"/>
                  </a:lnTo>
                  <a:cubicBezTo>
                    <a:pt x="1739" y="5370"/>
                    <a:pt x="1584" y="5430"/>
                    <a:pt x="1525" y="5513"/>
                  </a:cubicBezTo>
                  <a:cubicBezTo>
                    <a:pt x="1541" y="5497"/>
                    <a:pt x="1591" y="5464"/>
                    <a:pt x="1617" y="5464"/>
                  </a:cubicBezTo>
                  <a:cubicBezTo>
                    <a:pt x="1629" y="5464"/>
                    <a:pt x="1636" y="5471"/>
                    <a:pt x="1632" y="5489"/>
                  </a:cubicBezTo>
                  <a:cubicBezTo>
                    <a:pt x="1525" y="5561"/>
                    <a:pt x="1537" y="5644"/>
                    <a:pt x="1501" y="5728"/>
                  </a:cubicBezTo>
                  <a:cubicBezTo>
                    <a:pt x="1483" y="5736"/>
                    <a:pt x="1471" y="5740"/>
                    <a:pt x="1463" y="5740"/>
                  </a:cubicBezTo>
                  <a:cubicBezTo>
                    <a:pt x="1417" y="5740"/>
                    <a:pt x="1506" y="5617"/>
                    <a:pt x="1465" y="5597"/>
                  </a:cubicBezTo>
                  <a:cubicBezTo>
                    <a:pt x="1441" y="5597"/>
                    <a:pt x="1370" y="5597"/>
                    <a:pt x="1394" y="5549"/>
                  </a:cubicBezTo>
                  <a:lnTo>
                    <a:pt x="1394" y="5549"/>
                  </a:lnTo>
                  <a:cubicBezTo>
                    <a:pt x="1298" y="5620"/>
                    <a:pt x="1275" y="5704"/>
                    <a:pt x="1215" y="5787"/>
                  </a:cubicBezTo>
                  <a:lnTo>
                    <a:pt x="1203" y="5775"/>
                  </a:lnTo>
                  <a:cubicBezTo>
                    <a:pt x="1120" y="5870"/>
                    <a:pt x="1060" y="6025"/>
                    <a:pt x="965" y="6097"/>
                  </a:cubicBezTo>
                  <a:lnTo>
                    <a:pt x="1025" y="6061"/>
                  </a:lnTo>
                  <a:lnTo>
                    <a:pt x="1025" y="6061"/>
                  </a:lnTo>
                  <a:cubicBezTo>
                    <a:pt x="1013" y="6085"/>
                    <a:pt x="965" y="6132"/>
                    <a:pt x="965" y="6180"/>
                  </a:cubicBezTo>
                  <a:cubicBezTo>
                    <a:pt x="960" y="6175"/>
                    <a:pt x="952" y="6173"/>
                    <a:pt x="944" y="6173"/>
                  </a:cubicBezTo>
                  <a:cubicBezTo>
                    <a:pt x="925" y="6173"/>
                    <a:pt x="901" y="6182"/>
                    <a:pt x="885" y="6182"/>
                  </a:cubicBezTo>
                  <a:cubicBezTo>
                    <a:pt x="879" y="6182"/>
                    <a:pt x="874" y="6180"/>
                    <a:pt x="871" y="6175"/>
                  </a:cubicBezTo>
                  <a:lnTo>
                    <a:pt x="871" y="6175"/>
                  </a:lnTo>
                  <a:cubicBezTo>
                    <a:pt x="885" y="6272"/>
                    <a:pt x="716" y="6444"/>
                    <a:pt x="739" y="6537"/>
                  </a:cubicBezTo>
                  <a:cubicBezTo>
                    <a:pt x="732" y="6539"/>
                    <a:pt x="727" y="6539"/>
                    <a:pt x="722" y="6539"/>
                  </a:cubicBezTo>
                  <a:cubicBezTo>
                    <a:pt x="691" y="6539"/>
                    <a:pt x="690" y="6510"/>
                    <a:pt x="679" y="6490"/>
                  </a:cubicBezTo>
                  <a:cubicBezTo>
                    <a:pt x="739" y="6430"/>
                    <a:pt x="775" y="6418"/>
                    <a:pt x="775" y="6359"/>
                  </a:cubicBezTo>
                  <a:lnTo>
                    <a:pt x="775" y="6359"/>
                  </a:lnTo>
                  <a:cubicBezTo>
                    <a:pt x="735" y="6408"/>
                    <a:pt x="695" y="6433"/>
                    <a:pt x="676" y="6433"/>
                  </a:cubicBezTo>
                  <a:cubicBezTo>
                    <a:pt x="672" y="6433"/>
                    <a:pt x="669" y="6432"/>
                    <a:pt x="667" y="6430"/>
                  </a:cubicBezTo>
                  <a:cubicBezTo>
                    <a:pt x="667" y="6513"/>
                    <a:pt x="584" y="6668"/>
                    <a:pt x="596" y="6716"/>
                  </a:cubicBezTo>
                  <a:cubicBezTo>
                    <a:pt x="565" y="6739"/>
                    <a:pt x="539" y="6757"/>
                    <a:pt x="518" y="6757"/>
                  </a:cubicBezTo>
                  <a:cubicBezTo>
                    <a:pt x="507" y="6757"/>
                    <a:pt x="497" y="6752"/>
                    <a:pt x="489" y="6740"/>
                  </a:cubicBezTo>
                  <a:lnTo>
                    <a:pt x="489" y="6740"/>
                  </a:lnTo>
                  <a:cubicBezTo>
                    <a:pt x="443" y="6822"/>
                    <a:pt x="467" y="6831"/>
                    <a:pt x="499" y="6831"/>
                  </a:cubicBezTo>
                  <a:cubicBezTo>
                    <a:pt x="508" y="6831"/>
                    <a:pt x="517" y="6830"/>
                    <a:pt x="526" y="6830"/>
                  </a:cubicBezTo>
                  <a:cubicBezTo>
                    <a:pt x="557" y="6830"/>
                    <a:pt x="576" y="6840"/>
                    <a:pt x="513" y="6930"/>
                  </a:cubicBezTo>
                  <a:cubicBezTo>
                    <a:pt x="497" y="6942"/>
                    <a:pt x="487" y="6947"/>
                    <a:pt x="480" y="6947"/>
                  </a:cubicBezTo>
                  <a:cubicBezTo>
                    <a:pt x="457" y="6947"/>
                    <a:pt x="480" y="6890"/>
                    <a:pt x="469" y="6890"/>
                  </a:cubicBezTo>
                  <a:lnTo>
                    <a:pt x="469" y="6890"/>
                  </a:lnTo>
                  <a:cubicBezTo>
                    <a:pt x="464" y="6890"/>
                    <a:pt x="453" y="6900"/>
                    <a:pt x="429" y="6930"/>
                  </a:cubicBezTo>
                  <a:lnTo>
                    <a:pt x="441" y="6894"/>
                  </a:lnTo>
                  <a:lnTo>
                    <a:pt x="441" y="6894"/>
                  </a:lnTo>
                  <a:cubicBezTo>
                    <a:pt x="286" y="6930"/>
                    <a:pt x="465" y="7013"/>
                    <a:pt x="394" y="7109"/>
                  </a:cubicBezTo>
                  <a:cubicBezTo>
                    <a:pt x="347" y="7099"/>
                    <a:pt x="380" y="7046"/>
                    <a:pt x="358" y="7046"/>
                  </a:cubicBezTo>
                  <a:cubicBezTo>
                    <a:pt x="351" y="7046"/>
                    <a:pt x="340" y="7051"/>
                    <a:pt x="322" y="7061"/>
                  </a:cubicBezTo>
                  <a:cubicBezTo>
                    <a:pt x="275" y="7168"/>
                    <a:pt x="322" y="7263"/>
                    <a:pt x="251" y="7347"/>
                  </a:cubicBezTo>
                  <a:lnTo>
                    <a:pt x="239" y="7323"/>
                  </a:lnTo>
                  <a:cubicBezTo>
                    <a:pt x="203" y="7382"/>
                    <a:pt x="120" y="7502"/>
                    <a:pt x="96" y="7573"/>
                  </a:cubicBezTo>
                  <a:cubicBezTo>
                    <a:pt x="87" y="7573"/>
                    <a:pt x="85" y="7566"/>
                    <a:pt x="89" y="7558"/>
                  </a:cubicBezTo>
                  <a:lnTo>
                    <a:pt x="89" y="7558"/>
                  </a:lnTo>
                  <a:cubicBezTo>
                    <a:pt x="17" y="7654"/>
                    <a:pt x="93" y="7611"/>
                    <a:pt x="1" y="7692"/>
                  </a:cubicBezTo>
                  <a:lnTo>
                    <a:pt x="13" y="7728"/>
                  </a:lnTo>
                  <a:cubicBezTo>
                    <a:pt x="60" y="7692"/>
                    <a:pt x="132" y="7609"/>
                    <a:pt x="132" y="7537"/>
                  </a:cubicBezTo>
                  <a:cubicBezTo>
                    <a:pt x="132" y="7552"/>
                    <a:pt x="137" y="7558"/>
                    <a:pt x="145" y="7558"/>
                  </a:cubicBezTo>
                  <a:cubicBezTo>
                    <a:pt x="170" y="7558"/>
                    <a:pt x="224" y="7510"/>
                    <a:pt x="260" y="7510"/>
                  </a:cubicBezTo>
                  <a:cubicBezTo>
                    <a:pt x="271" y="7510"/>
                    <a:pt x="280" y="7515"/>
                    <a:pt x="286" y="7525"/>
                  </a:cubicBezTo>
                  <a:lnTo>
                    <a:pt x="275" y="7502"/>
                  </a:lnTo>
                  <a:cubicBezTo>
                    <a:pt x="441" y="7394"/>
                    <a:pt x="560" y="7204"/>
                    <a:pt x="715" y="7037"/>
                  </a:cubicBezTo>
                  <a:cubicBezTo>
                    <a:pt x="751" y="6882"/>
                    <a:pt x="882" y="6847"/>
                    <a:pt x="929" y="6704"/>
                  </a:cubicBezTo>
                  <a:cubicBezTo>
                    <a:pt x="894" y="6644"/>
                    <a:pt x="941" y="6668"/>
                    <a:pt x="1013" y="6561"/>
                  </a:cubicBezTo>
                  <a:lnTo>
                    <a:pt x="1013" y="6561"/>
                  </a:lnTo>
                  <a:cubicBezTo>
                    <a:pt x="996" y="6589"/>
                    <a:pt x="1003" y="6598"/>
                    <a:pt x="1018" y="6598"/>
                  </a:cubicBezTo>
                  <a:cubicBezTo>
                    <a:pt x="1036" y="6598"/>
                    <a:pt x="1065" y="6586"/>
                    <a:pt x="1084" y="6573"/>
                  </a:cubicBezTo>
                  <a:cubicBezTo>
                    <a:pt x="1084" y="6537"/>
                    <a:pt x="1096" y="6513"/>
                    <a:pt x="1120" y="6490"/>
                  </a:cubicBezTo>
                  <a:cubicBezTo>
                    <a:pt x="1144" y="6478"/>
                    <a:pt x="1298" y="6394"/>
                    <a:pt x="1310" y="6311"/>
                  </a:cubicBezTo>
                  <a:cubicBezTo>
                    <a:pt x="1322" y="6304"/>
                    <a:pt x="1329" y="6301"/>
                    <a:pt x="1333" y="6301"/>
                  </a:cubicBezTo>
                  <a:cubicBezTo>
                    <a:pt x="1349" y="6301"/>
                    <a:pt x="1310" y="6351"/>
                    <a:pt x="1310" y="6370"/>
                  </a:cubicBezTo>
                  <a:cubicBezTo>
                    <a:pt x="1358" y="6370"/>
                    <a:pt x="1334" y="6299"/>
                    <a:pt x="1370" y="6299"/>
                  </a:cubicBezTo>
                  <a:cubicBezTo>
                    <a:pt x="1370" y="6299"/>
                    <a:pt x="1370" y="6299"/>
                    <a:pt x="1370" y="6311"/>
                  </a:cubicBezTo>
                  <a:cubicBezTo>
                    <a:pt x="1441" y="6216"/>
                    <a:pt x="1513" y="6180"/>
                    <a:pt x="1608" y="6097"/>
                  </a:cubicBezTo>
                  <a:cubicBezTo>
                    <a:pt x="1560" y="6049"/>
                    <a:pt x="1679" y="5989"/>
                    <a:pt x="1703" y="5942"/>
                  </a:cubicBezTo>
                  <a:cubicBezTo>
                    <a:pt x="1703" y="5946"/>
                    <a:pt x="1705" y="5947"/>
                    <a:pt x="1709" y="5947"/>
                  </a:cubicBezTo>
                  <a:cubicBezTo>
                    <a:pt x="1726" y="5947"/>
                    <a:pt x="1781" y="5904"/>
                    <a:pt x="1810" y="5894"/>
                  </a:cubicBezTo>
                  <a:lnTo>
                    <a:pt x="1822" y="5811"/>
                  </a:lnTo>
                  <a:cubicBezTo>
                    <a:pt x="1846" y="5739"/>
                    <a:pt x="1918" y="5775"/>
                    <a:pt x="1965" y="5704"/>
                  </a:cubicBezTo>
                  <a:lnTo>
                    <a:pt x="1941" y="5704"/>
                  </a:lnTo>
                  <a:cubicBezTo>
                    <a:pt x="1977" y="5644"/>
                    <a:pt x="2132" y="5573"/>
                    <a:pt x="2203" y="5561"/>
                  </a:cubicBezTo>
                  <a:cubicBezTo>
                    <a:pt x="2299" y="5454"/>
                    <a:pt x="2394" y="5358"/>
                    <a:pt x="2489" y="5299"/>
                  </a:cubicBezTo>
                  <a:cubicBezTo>
                    <a:pt x="2596" y="5227"/>
                    <a:pt x="2691" y="5180"/>
                    <a:pt x="2799" y="5132"/>
                  </a:cubicBezTo>
                  <a:cubicBezTo>
                    <a:pt x="2906" y="5085"/>
                    <a:pt x="3013" y="5037"/>
                    <a:pt x="3132" y="4989"/>
                  </a:cubicBezTo>
                  <a:cubicBezTo>
                    <a:pt x="3251" y="4942"/>
                    <a:pt x="3370" y="4894"/>
                    <a:pt x="3501" y="4823"/>
                  </a:cubicBezTo>
                  <a:cubicBezTo>
                    <a:pt x="3525" y="4787"/>
                    <a:pt x="3465" y="4799"/>
                    <a:pt x="3477" y="4763"/>
                  </a:cubicBezTo>
                  <a:cubicBezTo>
                    <a:pt x="3525" y="4727"/>
                    <a:pt x="3549" y="4715"/>
                    <a:pt x="3596" y="4704"/>
                  </a:cubicBezTo>
                  <a:cubicBezTo>
                    <a:pt x="3576" y="4704"/>
                    <a:pt x="3565" y="4705"/>
                    <a:pt x="3560" y="4706"/>
                  </a:cubicBezTo>
                  <a:lnTo>
                    <a:pt x="3560" y="4706"/>
                  </a:lnTo>
                  <a:cubicBezTo>
                    <a:pt x="3560" y="4706"/>
                    <a:pt x="3561" y="4705"/>
                    <a:pt x="3561" y="4704"/>
                  </a:cubicBezTo>
                  <a:lnTo>
                    <a:pt x="3561" y="4704"/>
                  </a:lnTo>
                  <a:cubicBezTo>
                    <a:pt x="3537" y="4715"/>
                    <a:pt x="3513" y="4727"/>
                    <a:pt x="3489" y="4751"/>
                  </a:cubicBezTo>
                  <a:cubicBezTo>
                    <a:pt x="3477" y="4751"/>
                    <a:pt x="3489" y="4739"/>
                    <a:pt x="3477" y="4739"/>
                  </a:cubicBezTo>
                  <a:cubicBezTo>
                    <a:pt x="3453" y="4751"/>
                    <a:pt x="3430" y="4787"/>
                    <a:pt x="3394" y="4799"/>
                  </a:cubicBezTo>
                  <a:cubicBezTo>
                    <a:pt x="3430" y="4751"/>
                    <a:pt x="3430" y="4704"/>
                    <a:pt x="3501" y="4692"/>
                  </a:cubicBezTo>
                  <a:lnTo>
                    <a:pt x="3501" y="4692"/>
                  </a:lnTo>
                  <a:cubicBezTo>
                    <a:pt x="3501" y="4704"/>
                    <a:pt x="3489" y="4704"/>
                    <a:pt x="3477" y="4715"/>
                  </a:cubicBezTo>
                  <a:cubicBezTo>
                    <a:pt x="3525" y="4692"/>
                    <a:pt x="3525" y="4668"/>
                    <a:pt x="3573" y="4668"/>
                  </a:cubicBezTo>
                  <a:cubicBezTo>
                    <a:pt x="3607" y="4661"/>
                    <a:pt x="3613" y="4654"/>
                    <a:pt x="3615" y="4654"/>
                  </a:cubicBezTo>
                  <a:lnTo>
                    <a:pt x="3615" y="4654"/>
                  </a:lnTo>
                  <a:cubicBezTo>
                    <a:pt x="3616" y="4654"/>
                    <a:pt x="3615" y="4658"/>
                    <a:pt x="3620" y="4668"/>
                  </a:cubicBezTo>
                  <a:lnTo>
                    <a:pt x="3799" y="4620"/>
                  </a:lnTo>
                  <a:cubicBezTo>
                    <a:pt x="3845" y="4555"/>
                    <a:pt x="3927" y="4548"/>
                    <a:pt x="3973" y="4548"/>
                  </a:cubicBezTo>
                  <a:cubicBezTo>
                    <a:pt x="3986" y="4548"/>
                    <a:pt x="3996" y="4549"/>
                    <a:pt x="4001" y="4549"/>
                  </a:cubicBezTo>
                  <a:cubicBezTo>
                    <a:pt x="4001" y="4596"/>
                    <a:pt x="3894" y="4596"/>
                    <a:pt x="3870" y="4656"/>
                  </a:cubicBezTo>
                  <a:lnTo>
                    <a:pt x="3942" y="4668"/>
                  </a:lnTo>
                  <a:lnTo>
                    <a:pt x="3942" y="4632"/>
                  </a:lnTo>
                  <a:lnTo>
                    <a:pt x="4025" y="4608"/>
                  </a:lnTo>
                  <a:lnTo>
                    <a:pt x="4025" y="4620"/>
                  </a:lnTo>
                  <a:cubicBezTo>
                    <a:pt x="4025" y="4596"/>
                    <a:pt x="4025" y="4585"/>
                    <a:pt x="4061" y="4585"/>
                  </a:cubicBezTo>
                  <a:cubicBezTo>
                    <a:pt x="4061" y="4585"/>
                    <a:pt x="4066" y="4590"/>
                    <a:pt x="4066" y="4593"/>
                  </a:cubicBezTo>
                  <a:lnTo>
                    <a:pt x="4066" y="4593"/>
                  </a:lnTo>
                  <a:lnTo>
                    <a:pt x="4120" y="4561"/>
                  </a:lnTo>
                  <a:lnTo>
                    <a:pt x="4120" y="4561"/>
                  </a:lnTo>
                  <a:cubicBezTo>
                    <a:pt x="4112" y="4577"/>
                    <a:pt x="4115" y="4581"/>
                    <a:pt x="4122" y="4581"/>
                  </a:cubicBezTo>
                  <a:cubicBezTo>
                    <a:pt x="4130" y="4581"/>
                    <a:pt x="4142" y="4577"/>
                    <a:pt x="4154" y="4577"/>
                  </a:cubicBezTo>
                  <a:cubicBezTo>
                    <a:pt x="4165" y="4577"/>
                    <a:pt x="4176" y="4581"/>
                    <a:pt x="4180" y="4596"/>
                  </a:cubicBezTo>
                  <a:cubicBezTo>
                    <a:pt x="4359" y="4563"/>
                    <a:pt x="4401" y="4476"/>
                    <a:pt x="4565" y="4476"/>
                  </a:cubicBezTo>
                  <a:cubicBezTo>
                    <a:pt x="4575" y="4476"/>
                    <a:pt x="4585" y="4477"/>
                    <a:pt x="4596" y="4477"/>
                  </a:cubicBezTo>
                  <a:cubicBezTo>
                    <a:pt x="4561" y="4465"/>
                    <a:pt x="4632" y="4394"/>
                    <a:pt x="4692" y="4394"/>
                  </a:cubicBezTo>
                  <a:cubicBezTo>
                    <a:pt x="4727" y="4394"/>
                    <a:pt x="4727" y="4406"/>
                    <a:pt x="4716" y="4418"/>
                  </a:cubicBezTo>
                  <a:cubicBezTo>
                    <a:pt x="4739" y="4406"/>
                    <a:pt x="4763" y="4394"/>
                    <a:pt x="4787" y="4382"/>
                  </a:cubicBezTo>
                  <a:cubicBezTo>
                    <a:pt x="4814" y="4396"/>
                    <a:pt x="4840" y="4401"/>
                    <a:pt x="4867" y="4401"/>
                  </a:cubicBezTo>
                  <a:cubicBezTo>
                    <a:pt x="4934" y="4401"/>
                    <a:pt x="5003" y="4370"/>
                    <a:pt x="5097" y="4370"/>
                  </a:cubicBezTo>
                  <a:lnTo>
                    <a:pt x="5097" y="4394"/>
                  </a:lnTo>
                  <a:cubicBezTo>
                    <a:pt x="5132" y="4370"/>
                    <a:pt x="5192" y="4334"/>
                    <a:pt x="5263" y="4334"/>
                  </a:cubicBezTo>
                  <a:lnTo>
                    <a:pt x="5251" y="4382"/>
                  </a:lnTo>
                  <a:cubicBezTo>
                    <a:pt x="5256" y="4383"/>
                    <a:pt x="5261" y="4383"/>
                    <a:pt x="5265" y="4383"/>
                  </a:cubicBezTo>
                  <a:cubicBezTo>
                    <a:pt x="5339" y="4383"/>
                    <a:pt x="5319" y="4298"/>
                    <a:pt x="5392" y="4298"/>
                  </a:cubicBezTo>
                  <a:cubicBezTo>
                    <a:pt x="5396" y="4298"/>
                    <a:pt x="5401" y="4298"/>
                    <a:pt x="5406" y="4299"/>
                  </a:cubicBezTo>
                  <a:cubicBezTo>
                    <a:pt x="5406" y="4263"/>
                    <a:pt x="5347" y="4251"/>
                    <a:pt x="5323" y="4215"/>
                  </a:cubicBezTo>
                  <a:lnTo>
                    <a:pt x="5323" y="4215"/>
                  </a:lnTo>
                  <a:cubicBezTo>
                    <a:pt x="5341" y="4233"/>
                    <a:pt x="5376" y="4242"/>
                    <a:pt x="5405" y="4242"/>
                  </a:cubicBezTo>
                  <a:cubicBezTo>
                    <a:pt x="5433" y="4242"/>
                    <a:pt x="5454" y="4233"/>
                    <a:pt x="5442" y="4215"/>
                  </a:cubicBezTo>
                  <a:cubicBezTo>
                    <a:pt x="5471" y="4208"/>
                    <a:pt x="5488" y="4205"/>
                    <a:pt x="5498" y="4205"/>
                  </a:cubicBezTo>
                  <a:cubicBezTo>
                    <a:pt x="5519" y="4205"/>
                    <a:pt x="5505" y="4219"/>
                    <a:pt x="5513" y="4227"/>
                  </a:cubicBezTo>
                  <a:lnTo>
                    <a:pt x="5573" y="4192"/>
                  </a:lnTo>
                  <a:cubicBezTo>
                    <a:pt x="5644" y="4192"/>
                    <a:pt x="5597" y="4251"/>
                    <a:pt x="5573" y="4275"/>
                  </a:cubicBezTo>
                  <a:cubicBezTo>
                    <a:pt x="5603" y="4251"/>
                    <a:pt x="5635" y="4245"/>
                    <a:pt x="5671" y="4245"/>
                  </a:cubicBezTo>
                  <a:cubicBezTo>
                    <a:pt x="5707" y="4245"/>
                    <a:pt x="5745" y="4251"/>
                    <a:pt x="5787" y="4251"/>
                  </a:cubicBezTo>
                  <a:lnTo>
                    <a:pt x="5751" y="4275"/>
                  </a:lnTo>
                  <a:cubicBezTo>
                    <a:pt x="5787" y="4275"/>
                    <a:pt x="5811" y="4275"/>
                    <a:pt x="5847" y="4287"/>
                  </a:cubicBezTo>
                  <a:cubicBezTo>
                    <a:pt x="5879" y="4267"/>
                    <a:pt x="5923" y="4258"/>
                    <a:pt x="5969" y="4258"/>
                  </a:cubicBezTo>
                  <a:cubicBezTo>
                    <a:pt x="6007" y="4258"/>
                    <a:pt x="6047" y="4264"/>
                    <a:pt x="6085" y="4275"/>
                  </a:cubicBezTo>
                  <a:lnTo>
                    <a:pt x="6025" y="4323"/>
                  </a:lnTo>
                  <a:cubicBezTo>
                    <a:pt x="6035" y="4327"/>
                    <a:pt x="6041" y="4329"/>
                    <a:pt x="6046" y="4329"/>
                  </a:cubicBezTo>
                  <a:cubicBezTo>
                    <a:pt x="6065" y="4329"/>
                    <a:pt x="6054" y="4299"/>
                    <a:pt x="6073" y="4299"/>
                  </a:cubicBezTo>
                  <a:cubicBezTo>
                    <a:pt x="6092" y="4293"/>
                    <a:pt x="6107" y="4291"/>
                    <a:pt x="6121" y="4291"/>
                  </a:cubicBezTo>
                  <a:cubicBezTo>
                    <a:pt x="6168" y="4291"/>
                    <a:pt x="6188" y="4319"/>
                    <a:pt x="6216" y="4346"/>
                  </a:cubicBezTo>
                  <a:cubicBezTo>
                    <a:pt x="6236" y="4340"/>
                    <a:pt x="6255" y="4338"/>
                    <a:pt x="6273" y="4338"/>
                  </a:cubicBezTo>
                  <a:cubicBezTo>
                    <a:pt x="6378" y="4338"/>
                    <a:pt x="6468" y="4419"/>
                    <a:pt x="6560" y="4419"/>
                  </a:cubicBezTo>
                  <a:cubicBezTo>
                    <a:pt x="6580" y="4419"/>
                    <a:pt x="6600" y="4415"/>
                    <a:pt x="6621" y="4406"/>
                  </a:cubicBezTo>
                  <a:lnTo>
                    <a:pt x="6621" y="4442"/>
                  </a:lnTo>
                  <a:cubicBezTo>
                    <a:pt x="6647" y="4435"/>
                    <a:pt x="6672" y="4432"/>
                    <a:pt x="6698" y="4432"/>
                  </a:cubicBezTo>
                  <a:cubicBezTo>
                    <a:pt x="6819" y="4432"/>
                    <a:pt x="6931" y="4499"/>
                    <a:pt x="7041" y="4499"/>
                  </a:cubicBezTo>
                  <a:cubicBezTo>
                    <a:pt x="7063" y="4499"/>
                    <a:pt x="7086" y="4496"/>
                    <a:pt x="7109" y="4489"/>
                  </a:cubicBezTo>
                  <a:cubicBezTo>
                    <a:pt x="7152" y="4540"/>
                    <a:pt x="7184" y="4554"/>
                    <a:pt x="7210" y="4554"/>
                  </a:cubicBezTo>
                  <a:cubicBezTo>
                    <a:pt x="7244" y="4554"/>
                    <a:pt x="7271" y="4531"/>
                    <a:pt x="7305" y="4531"/>
                  </a:cubicBezTo>
                  <a:cubicBezTo>
                    <a:pt x="7331" y="4531"/>
                    <a:pt x="7363" y="4546"/>
                    <a:pt x="7406" y="4596"/>
                  </a:cubicBezTo>
                  <a:lnTo>
                    <a:pt x="7406" y="4585"/>
                  </a:lnTo>
                  <a:cubicBezTo>
                    <a:pt x="7668" y="4704"/>
                    <a:pt x="7930" y="4882"/>
                    <a:pt x="8156" y="5073"/>
                  </a:cubicBezTo>
                  <a:cubicBezTo>
                    <a:pt x="8383" y="5275"/>
                    <a:pt x="8585" y="5489"/>
                    <a:pt x="8764" y="5704"/>
                  </a:cubicBezTo>
                  <a:lnTo>
                    <a:pt x="8740" y="5716"/>
                  </a:lnTo>
                  <a:cubicBezTo>
                    <a:pt x="8978" y="6085"/>
                    <a:pt x="9133" y="6490"/>
                    <a:pt x="9180" y="6906"/>
                  </a:cubicBezTo>
                  <a:cubicBezTo>
                    <a:pt x="9228" y="7323"/>
                    <a:pt x="9145" y="7752"/>
                    <a:pt x="8942" y="8144"/>
                  </a:cubicBezTo>
                  <a:cubicBezTo>
                    <a:pt x="8930" y="8216"/>
                    <a:pt x="8990" y="8204"/>
                    <a:pt x="8978" y="8275"/>
                  </a:cubicBezTo>
                  <a:cubicBezTo>
                    <a:pt x="8967" y="8297"/>
                    <a:pt x="8937" y="8348"/>
                    <a:pt x="8913" y="8348"/>
                  </a:cubicBezTo>
                  <a:cubicBezTo>
                    <a:pt x="8911" y="8348"/>
                    <a:pt x="8909" y="8348"/>
                    <a:pt x="8907" y="8347"/>
                  </a:cubicBezTo>
                  <a:cubicBezTo>
                    <a:pt x="8930" y="8287"/>
                    <a:pt x="8883" y="8311"/>
                    <a:pt x="8883" y="8287"/>
                  </a:cubicBezTo>
                  <a:cubicBezTo>
                    <a:pt x="8847" y="8371"/>
                    <a:pt x="8752" y="8454"/>
                    <a:pt x="8728" y="8549"/>
                  </a:cubicBezTo>
                  <a:lnTo>
                    <a:pt x="8799" y="8502"/>
                  </a:lnTo>
                  <a:lnTo>
                    <a:pt x="8799" y="8502"/>
                  </a:lnTo>
                  <a:cubicBezTo>
                    <a:pt x="8787" y="8549"/>
                    <a:pt x="8752" y="8585"/>
                    <a:pt x="8728" y="8609"/>
                  </a:cubicBezTo>
                  <a:cubicBezTo>
                    <a:pt x="8717" y="8588"/>
                    <a:pt x="8670" y="8595"/>
                    <a:pt x="8667" y="8580"/>
                  </a:cubicBezTo>
                  <a:lnTo>
                    <a:pt x="8667" y="8580"/>
                  </a:lnTo>
                  <a:cubicBezTo>
                    <a:pt x="8631" y="8761"/>
                    <a:pt x="8548" y="8658"/>
                    <a:pt x="8478" y="8787"/>
                  </a:cubicBezTo>
                  <a:cubicBezTo>
                    <a:pt x="8514" y="8859"/>
                    <a:pt x="8406" y="9037"/>
                    <a:pt x="8335" y="9168"/>
                  </a:cubicBezTo>
                  <a:cubicBezTo>
                    <a:pt x="8311" y="9180"/>
                    <a:pt x="8287" y="9180"/>
                    <a:pt x="8264" y="9192"/>
                  </a:cubicBezTo>
                  <a:cubicBezTo>
                    <a:pt x="8335" y="9145"/>
                    <a:pt x="8228" y="9145"/>
                    <a:pt x="8323" y="9085"/>
                  </a:cubicBezTo>
                  <a:lnTo>
                    <a:pt x="8323" y="9085"/>
                  </a:lnTo>
                  <a:cubicBezTo>
                    <a:pt x="8240" y="9121"/>
                    <a:pt x="8180" y="9192"/>
                    <a:pt x="8097" y="9240"/>
                  </a:cubicBezTo>
                  <a:cubicBezTo>
                    <a:pt x="8121" y="9240"/>
                    <a:pt x="8133" y="9264"/>
                    <a:pt x="8109" y="9287"/>
                  </a:cubicBezTo>
                  <a:cubicBezTo>
                    <a:pt x="8091" y="9295"/>
                    <a:pt x="8077" y="9296"/>
                    <a:pt x="8064" y="9296"/>
                  </a:cubicBezTo>
                  <a:cubicBezTo>
                    <a:pt x="8050" y="9296"/>
                    <a:pt x="8038" y="9294"/>
                    <a:pt x="8026" y="9294"/>
                  </a:cubicBezTo>
                  <a:cubicBezTo>
                    <a:pt x="8011" y="9294"/>
                    <a:pt x="7996" y="9297"/>
                    <a:pt x="7978" y="9311"/>
                  </a:cubicBezTo>
                  <a:lnTo>
                    <a:pt x="8014" y="9252"/>
                  </a:lnTo>
                  <a:cubicBezTo>
                    <a:pt x="7966" y="9252"/>
                    <a:pt x="7954" y="9299"/>
                    <a:pt x="7918" y="9323"/>
                  </a:cubicBezTo>
                  <a:cubicBezTo>
                    <a:pt x="7910" y="9315"/>
                    <a:pt x="7896" y="9314"/>
                    <a:pt x="7880" y="9314"/>
                  </a:cubicBezTo>
                  <a:cubicBezTo>
                    <a:pt x="7872" y="9314"/>
                    <a:pt x="7864" y="9314"/>
                    <a:pt x="7856" y="9314"/>
                  </a:cubicBezTo>
                  <a:cubicBezTo>
                    <a:pt x="7832" y="9314"/>
                    <a:pt x="7811" y="9311"/>
                    <a:pt x="7811" y="9287"/>
                  </a:cubicBezTo>
                  <a:cubicBezTo>
                    <a:pt x="7752" y="9371"/>
                    <a:pt x="7716" y="9347"/>
                    <a:pt x="7644" y="9407"/>
                  </a:cubicBezTo>
                  <a:cubicBezTo>
                    <a:pt x="7740" y="9407"/>
                    <a:pt x="7633" y="9454"/>
                    <a:pt x="7656" y="9478"/>
                  </a:cubicBezTo>
                  <a:lnTo>
                    <a:pt x="7752" y="9430"/>
                  </a:lnTo>
                  <a:lnTo>
                    <a:pt x="7752" y="9430"/>
                  </a:lnTo>
                  <a:cubicBezTo>
                    <a:pt x="7723" y="9435"/>
                    <a:pt x="7707" y="9437"/>
                    <a:pt x="7699" y="9437"/>
                  </a:cubicBezTo>
                  <a:cubicBezTo>
                    <a:pt x="7663" y="9437"/>
                    <a:pt x="7793" y="9398"/>
                    <a:pt x="7764" y="9359"/>
                  </a:cubicBezTo>
                  <a:cubicBezTo>
                    <a:pt x="7823" y="9359"/>
                    <a:pt x="7742" y="9442"/>
                    <a:pt x="7775" y="9442"/>
                  </a:cubicBezTo>
                  <a:cubicBezTo>
                    <a:pt x="7782" y="9442"/>
                    <a:pt x="7793" y="9438"/>
                    <a:pt x="7811" y="9430"/>
                  </a:cubicBezTo>
                  <a:lnTo>
                    <a:pt x="7811" y="9430"/>
                  </a:lnTo>
                  <a:cubicBezTo>
                    <a:pt x="7692" y="9502"/>
                    <a:pt x="7656" y="9490"/>
                    <a:pt x="7525" y="9573"/>
                  </a:cubicBezTo>
                  <a:cubicBezTo>
                    <a:pt x="7542" y="9566"/>
                    <a:pt x="7552" y="9563"/>
                    <a:pt x="7557" y="9563"/>
                  </a:cubicBezTo>
                  <a:cubicBezTo>
                    <a:pt x="7576" y="9563"/>
                    <a:pt x="7523" y="9609"/>
                    <a:pt x="7561" y="9609"/>
                  </a:cubicBezTo>
                  <a:cubicBezTo>
                    <a:pt x="7529" y="9620"/>
                    <a:pt x="7514" y="9624"/>
                    <a:pt x="7507" y="9624"/>
                  </a:cubicBezTo>
                  <a:cubicBezTo>
                    <a:pt x="7493" y="9624"/>
                    <a:pt x="7523" y="9602"/>
                    <a:pt x="7490" y="9585"/>
                  </a:cubicBezTo>
                  <a:cubicBezTo>
                    <a:pt x="7470" y="9589"/>
                    <a:pt x="7453" y="9589"/>
                    <a:pt x="7437" y="9589"/>
                  </a:cubicBezTo>
                  <a:lnTo>
                    <a:pt x="7437" y="9589"/>
                  </a:lnTo>
                  <a:cubicBezTo>
                    <a:pt x="7405" y="9589"/>
                    <a:pt x="7379" y="9589"/>
                    <a:pt x="7347" y="9621"/>
                  </a:cubicBezTo>
                  <a:cubicBezTo>
                    <a:pt x="7252" y="9621"/>
                    <a:pt x="7359" y="9573"/>
                    <a:pt x="7311" y="9561"/>
                  </a:cubicBezTo>
                  <a:cubicBezTo>
                    <a:pt x="7323" y="9549"/>
                    <a:pt x="7394" y="9537"/>
                    <a:pt x="7454" y="9526"/>
                  </a:cubicBezTo>
                  <a:cubicBezTo>
                    <a:pt x="7514" y="9514"/>
                    <a:pt x="7561" y="9490"/>
                    <a:pt x="7525" y="9442"/>
                  </a:cubicBezTo>
                  <a:cubicBezTo>
                    <a:pt x="7573" y="9430"/>
                    <a:pt x="7621" y="9371"/>
                    <a:pt x="7692" y="9347"/>
                  </a:cubicBezTo>
                  <a:cubicBezTo>
                    <a:pt x="7668" y="9347"/>
                    <a:pt x="7642" y="9346"/>
                    <a:pt x="7615" y="9346"/>
                  </a:cubicBezTo>
                  <a:cubicBezTo>
                    <a:pt x="7561" y="9346"/>
                    <a:pt x="7506" y="9351"/>
                    <a:pt x="7466" y="9383"/>
                  </a:cubicBezTo>
                  <a:lnTo>
                    <a:pt x="7478" y="9454"/>
                  </a:lnTo>
                  <a:cubicBezTo>
                    <a:pt x="7418" y="9466"/>
                    <a:pt x="7418" y="9514"/>
                    <a:pt x="7371" y="9514"/>
                  </a:cubicBezTo>
                  <a:cubicBezTo>
                    <a:pt x="7388" y="9496"/>
                    <a:pt x="7367" y="9485"/>
                    <a:pt x="7336" y="9485"/>
                  </a:cubicBezTo>
                  <a:cubicBezTo>
                    <a:pt x="7325" y="9485"/>
                    <a:pt x="7312" y="9487"/>
                    <a:pt x="7299" y="9490"/>
                  </a:cubicBezTo>
                  <a:cubicBezTo>
                    <a:pt x="7311" y="9490"/>
                    <a:pt x="7335" y="9490"/>
                    <a:pt x="7335" y="9502"/>
                  </a:cubicBezTo>
                  <a:cubicBezTo>
                    <a:pt x="7252" y="9526"/>
                    <a:pt x="7240" y="9561"/>
                    <a:pt x="7133" y="9597"/>
                  </a:cubicBezTo>
                  <a:cubicBezTo>
                    <a:pt x="7228" y="9597"/>
                    <a:pt x="7252" y="9621"/>
                    <a:pt x="7335" y="9633"/>
                  </a:cubicBezTo>
                  <a:cubicBezTo>
                    <a:pt x="7330" y="9653"/>
                    <a:pt x="7318" y="9658"/>
                    <a:pt x="7302" y="9658"/>
                  </a:cubicBezTo>
                  <a:cubicBezTo>
                    <a:pt x="7288" y="9658"/>
                    <a:pt x="7270" y="9654"/>
                    <a:pt x="7251" y="9654"/>
                  </a:cubicBezTo>
                  <a:cubicBezTo>
                    <a:pt x="7244" y="9654"/>
                    <a:pt x="7238" y="9654"/>
                    <a:pt x="7231" y="9656"/>
                  </a:cubicBezTo>
                  <a:lnTo>
                    <a:pt x="7231" y="9656"/>
                  </a:lnTo>
                  <a:cubicBezTo>
                    <a:pt x="7233" y="9655"/>
                    <a:pt x="7235" y="9652"/>
                    <a:pt x="7228" y="9645"/>
                  </a:cubicBezTo>
                  <a:lnTo>
                    <a:pt x="7180" y="9668"/>
                  </a:lnTo>
                  <a:cubicBezTo>
                    <a:pt x="7061" y="9668"/>
                    <a:pt x="7180" y="9609"/>
                    <a:pt x="7085" y="9597"/>
                  </a:cubicBezTo>
                  <a:cubicBezTo>
                    <a:pt x="7070" y="9588"/>
                    <a:pt x="7058" y="9585"/>
                    <a:pt x="7047" y="9585"/>
                  </a:cubicBezTo>
                  <a:cubicBezTo>
                    <a:pt x="7020" y="9585"/>
                    <a:pt x="7001" y="9603"/>
                    <a:pt x="6977" y="9603"/>
                  </a:cubicBezTo>
                  <a:cubicBezTo>
                    <a:pt x="6970" y="9603"/>
                    <a:pt x="6962" y="9601"/>
                    <a:pt x="6954" y="9597"/>
                  </a:cubicBezTo>
                  <a:lnTo>
                    <a:pt x="6954" y="9597"/>
                  </a:lnTo>
                  <a:cubicBezTo>
                    <a:pt x="6954" y="9609"/>
                    <a:pt x="6966" y="9609"/>
                    <a:pt x="6966" y="9609"/>
                  </a:cubicBezTo>
                  <a:lnTo>
                    <a:pt x="6942" y="9609"/>
                  </a:lnTo>
                  <a:cubicBezTo>
                    <a:pt x="6882" y="9621"/>
                    <a:pt x="6811" y="9609"/>
                    <a:pt x="6799" y="9645"/>
                  </a:cubicBezTo>
                  <a:cubicBezTo>
                    <a:pt x="6797" y="9642"/>
                    <a:pt x="6793" y="9641"/>
                    <a:pt x="6789" y="9641"/>
                  </a:cubicBezTo>
                  <a:cubicBezTo>
                    <a:pt x="6770" y="9641"/>
                    <a:pt x="6737" y="9659"/>
                    <a:pt x="6728" y="9668"/>
                  </a:cubicBezTo>
                  <a:cubicBezTo>
                    <a:pt x="6710" y="9674"/>
                    <a:pt x="6680" y="9683"/>
                    <a:pt x="6649" y="9683"/>
                  </a:cubicBezTo>
                  <a:cubicBezTo>
                    <a:pt x="6618" y="9683"/>
                    <a:pt x="6585" y="9674"/>
                    <a:pt x="6561" y="9645"/>
                  </a:cubicBezTo>
                  <a:cubicBezTo>
                    <a:pt x="6490" y="9633"/>
                    <a:pt x="6430" y="9609"/>
                    <a:pt x="6454" y="9585"/>
                  </a:cubicBezTo>
                  <a:lnTo>
                    <a:pt x="6335" y="9561"/>
                  </a:lnTo>
                  <a:lnTo>
                    <a:pt x="6359" y="9514"/>
                  </a:lnTo>
                  <a:cubicBezTo>
                    <a:pt x="6340" y="9512"/>
                    <a:pt x="6324" y="9511"/>
                    <a:pt x="6311" y="9511"/>
                  </a:cubicBezTo>
                  <a:cubicBezTo>
                    <a:pt x="6249" y="9511"/>
                    <a:pt x="6237" y="9532"/>
                    <a:pt x="6168" y="9561"/>
                  </a:cubicBezTo>
                  <a:cubicBezTo>
                    <a:pt x="6097" y="9514"/>
                    <a:pt x="5966" y="9490"/>
                    <a:pt x="5906" y="9490"/>
                  </a:cubicBezTo>
                  <a:cubicBezTo>
                    <a:pt x="5906" y="9478"/>
                    <a:pt x="5894" y="9478"/>
                    <a:pt x="5870" y="9466"/>
                  </a:cubicBezTo>
                  <a:lnTo>
                    <a:pt x="5870" y="9466"/>
                  </a:lnTo>
                  <a:lnTo>
                    <a:pt x="5906" y="9502"/>
                  </a:lnTo>
                  <a:cubicBezTo>
                    <a:pt x="5874" y="9488"/>
                    <a:pt x="5854" y="9485"/>
                    <a:pt x="5839" y="9485"/>
                  </a:cubicBezTo>
                  <a:cubicBezTo>
                    <a:pt x="5827" y="9485"/>
                    <a:pt x="5818" y="9487"/>
                    <a:pt x="5808" y="9487"/>
                  </a:cubicBezTo>
                  <a:cubicBezTo>
                    <a:pt x="5801" y="9487"/>
                    <a:pt x="5792" y="9486"/>
                    <a:pt x="5782" y="9481"/>
                  </a:cubicBezTo>
                  <a:lnTo>
                    <a:pt x="5782" y="9481"/>
                  </a:lnTo>
                  <a:cubicBezTo>
                    <a:pt x="5781" y="9481"/>
                    <a:pt x="5781" y="9481"/>
                    <a:pt x="5781" y="9481"/>
                  </a:cubicBezTo>
                  <a:cubicBezTo>
                    <a:pt x="5778" y="9481"/>
                    <a:pt x="5769" y="9478"/>
                    <a:pt x="5751" y="9466"/>
                  </a:cubicBezTo>
                  <a:cubicBezTo>
                    <a:pt x="5751" y="9466"/>
                    <a:pt x="5739" y="9454"/>
                    <a:pt x="5728" y="9454"/>
                  </a:cubicBezTo>
                  <a:cubicBezTo>
                    <a:pt x="5728" y="9451"/>
                    <a:pt x="5729" y="9449"/>
                    <a:pt x="5730" y="9449"/>
                  </a:cubicBezTo>
                  <a:cubicBezTo>
                    <a:pt x="5735" y="9449"/>
                    <a:pt x="5743" y="9458"/>
                    <a:pt x="5751" y="9466"/>
                  </a:cubicBezTo>
                  <a:lnTo>
                    <a:pt x="5751" y="9442"/>
                  </a:lnTo>
                  <a:cubicBezTo>
                    <a:pt x="5704" y="9371"/>
                    <a:pt x="5644" y="9418"/>
                    <a:pt x="5585" y="9371"/>
                  </a:cubicBezTo>
                  <a:lnTo>
                    <a:pt x="5585" y="9371"/>
                  </a:lnTo>
                  <a:cubicBezTo>
                    <a:pt x="5585" y="9371"/>
                    <a:pt x="5597" y="9371"/>
                    <a:pt x="5609" y="9383"/>
                  </a:cubicBezTo>
                  <a:cubicBezTo>
                    <a:pt x="5577" y="9351"/>
                    <a:pt x="5564" y="9283"/>
                    <a:pt x="5537" y="9283"/>
                  </a:cubicBezTo>
                  <a:cubicBezTo>
                    <a:pt x="5534" y="9283"/>
                    <a:pt x="5530" y="9285"/>
                    <a:pt x="5525" y="9287"/>
                  </a:cubicBezTo>
                  <a:cubicBezTo>
                    <a:pt x="5513" y="9276"/>
                    <a:pt x="5501" y="9276"/>
                    <a:pt x="5489" y="9276"/>
                  </a:cubicBezTo>
                  <a:cubicBezTo>
                    <a:pt x="5474" y="9276"/>
                    <a:pt x="5458" y="9281"/>
                    <a:pt x="5449" y="9281"/>
                  </a:cubicBezTo>
                  <a:cubicBezTo>
                    <a:pt x="5444" y="9281"/>
                    <a:pt x="5442" y="9280"/>
                    <a:pt x="5442" y="9276"/>
                  </a:cubicBezTo>
                  <a:cubicBezTo>
                    <a:pt x="5406" y="9252"/>
                    <a:pt x="5382" y="9228"/>
                    <a:pt x="5358" y="9204"/>
                  </a:cubicBezTo>
                  <a:cubicBezTo>
                    <a:pt x="5347" y="9192"/>
                    <a:pt x="5323" y="9180"/>
                    <a:pt x="5299" y="9168"/>
                  </a:cubicBezTo>
                  <a:lnTo>
                    <a:pt x="5287" y="9145"/>
                  </a:lnTo>
                  <a:cubicBezTo>
                    <a:pt x="5263" y="9133"/>
                    <a:pt x="5263" y="9121"/>
                    <a:pt x="5275" y="9121"/>
                  </a:cubicBezTo>
                  <a:cubicBezTo>
                    <a:pt x="5239" y="9049"/>
                    <a:pt x="5204" y="9026"/>
                    <a:pt x="5156" y="9002"/>
                  </a:cubicBezTo>
                  <a:cubicBezTo>
                    <a:pt x="5108" y="8966"/>
                    <a:pt x="5061" y="8942"/>
                    <a:pt x="5037" y="8871"/>
                  </a:cubicBezTo>
                  <a:cubicBezTo>
                    <a:pt x="4989" y="8871"/>
                    <a:pt x="5025" y="8918"/>
                    <a:pt x="5013" y="8942"/>
                  </a:cubicBezTo>
                  <a:cubicBezTo>
                    <a:pt x="4977" y="8942"/>
                    <a:pt x="4906" y="8895"/>
                    <a:pt x="4870" y="8871"/>
                  </a:cubicBezTo>
                  <a:cubicBezTo>
                    <a:pt x="4847" y="8787"/>
                    <a:pt x="4763" y="8609"/>
                    <a:pt x="4835" y="8597"/>
                  </a:cubicBezTo>
                  <a:cubicBezTo>
                    <a:pt x="4816" y="8573"/>
                    <a:pt x="4807" y="8564"/>
                    <a:pt x="4802" y="8564"/>
                  </a:cubicBezTo>
                  <a:cubicBezTo>
                    <a:pt x="4788" y="8564"/>
                    <a:pt x="4806" y="8623"/>
                    <a:pt x="4784" y="8623"/>
                  </a:cubicBezTo>
                  <a:cubicBezTo>
                    <a:pt x="4782" y="8623"/>
                    <a:pt x="4779" y="8623"/>
                    <a:pt x="4775" y="8621"/>
                  </a:cubicBezTo>
                  <a:lnTo>
                    <a:pt x="4763" y="8597"/>
                  </a:lnTo>
                  <a:lnTo>
                    <a:pt x="4763" y="8597"/>
                  </a:lnTo>
                  <a:cubicBezTo>
                    <a:pt x="4787" y="8645"/>
                    <a:pt x="4787" y="8680"/>
                    <a:pt x="4775" y="8716"/>
                  </a:cubicBezTo>
                  <a:cubicBezTo>
                    <a:pt x="4774" y="8719"/>
                    <a:pt x="4771" y="8720"/>
                    <a:pt x="4768" y="8720"/>
                  </a:cubicBezTo>
                  <a:cubicBezTo>
                    <a:pt x="4747" y="8720"/>
                    <a:pt x="4690" y="8652"/>
                    <a:pt x="4680" y="8621"/>
                  </a:cubicBezTo>
                  <a:lnTo>
                    <a:pt x="4727" y="8621"/>
                  </a:lnTo>
                  <a:cubicBezTo>
                    <a:pt x="4656" y="8537"/>
                    <a:pt x="4608" y="8585"/>
                    <a:pt x="4525" y="8549"/>
                  </a:cubicBezTo>
                  <a:cubicBezTo>
                    <a:pt x="4489" y="8466"/>
                    <a:pt x="4561" y="8490"/>
                    <a:pt x="4585" y="8454"/>
                  </a:cubicBezTo>
                  <a:lnTo>
                    <a:pt x="4537" y="8371"/>
                  </a:lnTo>
                  <a:lnTo>
                    <a:pt x="4561" y="8359"/>
                  </a:lnTo>
                  <a:cubicBezTo>
                    <a:pt x="4525" y="8311"/>
                    <a:pt x="4489" y="8311"/>
                    <a:pt x="4466" y="8228"/>
                  </a:cubicBezTo>
                  <a:lnTo>
                    <a:pt x="4466" y="8228"/>
                  </a:lnTo>
                  <a:cubicBezTo>
                    <a:pt x="4471" y="8231"/>
                    <a:pt x="4476" y="8233"/>
                    <a:pt x="4479" y="8233"/>
                  </a:cubicBezTo>
                  <a:cubicBezTo>
                    <a:pt x="4505" y="8233"/>
                    <a:pt x="4468" y="8143"/>
                    <a:pt x="4497" y="8143"/>
                  </a:cubicBezTo>
                  <a:cubicBezTo>
                    <a:pt x="4503" y="8143"/>
                    <a:pt x="4512" y="8147"/>
                    <a:pt x="4525" y="8156"/>
                  </a:cubicBezTo>
                  <a:cubicBezTo>
                    <a:pt x="4513" y="8109"/>
                    <a:pt x="4442" y="8121"/>
                    <a:pt x="4477" y="8085"/>
                  </a:cubicBezTo>
                  <a:cubicBezTo>
                    <a:pt x="4470" y="8081"/>
                    <a:pt x="4465" y="8079"/>
                    <a:pt x="4461" y="8079"/>
                  </a:cubicBezTo>
                  <a:cubicBezTo>
                    <a:pt x="4444" y="8079"/>
                    <a:pt x="4477" y="8126"/>
                    <a:pt x="4477" y="8156"/>
                  </a:cubicBezTo>
                  <a:cubicBezTo>
                    <a:pt x="4471" y="8161"/>
                    <a:pt x="4466" y="8163"/>
                    <a:pt x="4460" y="8163"/>
                  </a:cubicBezTo>
                  <a:cubicBezTo>
                    <a:pt x="4424" y="8163"/>
                    <a:pt x="4403" y="8066"/>
                    <a:pt x="4382" y="8014"/>
                  </a:cubicBezTo>
                  <a:cubicBezTo>
                    <a:pt x="4386" y="8012"/>
                    <a:pt x="4390" y="8011"/>
                    <a:pt x="4394" y="8011"/>
                  </a:cubicBezTo>
                  <a:cubicBezTo>
                    <a:pt x="4402" y="8011"/>
                    <a:pt x="4408" y="8014"/>
                    <a:pt x="4413" y="8014"/>
                  </a:cubicBezTo>
                  <a:cubicBezTo>
                    <a:pt x="4421" y="8014"/>
                    <a:pt x="4424" y="8008"/>
                    <a:pt x="4418" y="7978"/>
                  </a:cubicBezTo>
                  <a:cubicBezTo>
                    <a:pt x="4394" y="7966"/>
                    <a:pt x="4370" y="7930"/>
                    <a:pt x="4382" y="7894"/>
                  </a:cubicBezTo>
                  <a:cubicBezTo>
                    <a:pt x="4346" y="7894"/>
                    <a:pt x="4358" y="7823"/>
                    <a:pt x="4346" y="7787"/>
                  </a:cubicBezTo>
                  <a:cubicBezTo>
                    <a:pt x="4346" y="7818"/>
                    <a:pt x="4338" y="7875"/>
                    <a:pt x="4312" y="7875"/>
                  </a:cubicBezTo>
                  <a:cubicBezTo>
                    <a:pt x="4308" y="7875"/>
                    <a:pt x="4304" y="7874"/>
                    <a:pt x="4299" y="7871"/>
                  </a:cubicBezTo>
                  <a:cubicBezTo>
                    <a:pt x="4275" y="7847"/>
                    <a:pt x="4263" y="7823"/>
                    <a:pt x="4251" y="7740"/>
                  </a:cubicBezTo>
                  <a:lnTo>
                    <a:pt x="4251" y="7799"/>
                  </a:lnTo>
                  <a:cubicBezTo>
                    <a:pt x="4180" y="7740"/>
                    <a:pt x="4263" y="7680"/>
                    <a:pt x="4227" y="7597"/>
                  </a:cubicBezTo>
                  <a:lnTo>
                    <a:pt x="4227" y="7597"/>
                  </a:lnTo>
                  <a:cubicBezTo>
                    <a:pt x="4251" y="7633"/>
                    <a:pt x="4263" y="7656"/>
                    <a:pt x="4287" y="7680"/>
                  </a:cubicBezTo>
                  <a:cubicBezTo>
                    <a:pt x="4263" y="7644"/>
                    <a:pt x="4227" y="7561"/>
                    <a:pt x="4192" y="7502"/>
                  </a:cubicBezTo>
                  <a:lnTo>
                    <a:pt x="4239" y="7418"/>
                  </a:lnTo>
                  <a:cubicBezTo>
                    <a:pt x="4215" y="7406"/>
                    <a:pt x="4227" y="7335"/>
                    <a:pt x="4192" y="7335"/>
                  </a:cubicBezTo>
                  <a:cubicBezTo>
                    <a:pt x="4197" y="7314"/>
                    <a:pt x="4203" y="7306"/>
                    <a:pt x="4209" y="7306"/>
                  </a:cubicBezTo>
                  <a:cubicBezTo>
                    <a:pt x="4231" y="7306"/>
                    <a:pt x="4256" y="7409"/>
                    <a:pt x="4275" y="7418"/>
                  </a:cubicBezTo>
                  <a:cubicBezTo>
                    <a:pt x="4287" y="7299"/>
                    <a:pt x="4204" y="7323"/>
                    <a:pt x="4251" y="7204"/>
                  </a:cubicBezTo>
                  <a:lnTo>
                    <a:pt x="4251" y="7204"/>
                  </a:lnTo>
                  <a:lnTo>
                    <a:pt x="4287" y="7240"/>
                  </a:lnTo>
                  <a:cubicBezTo>
                    <a:pt x="4287" y="7204"/>
                    <a:pt x="4263" y="7132"/>
                    <a:pt x="4287" y="7132"/>
                  </a:cubicBezTo>
                  <a:lnTo>
                    <a:pt x="4287" y="7132"/>
                  </a:lnTo>
                  <a:cubicBezTo>
                    <a:pt x="4275" y="7132"/>
                    <a:pt x="4275" y="7144"/>
                    <a:pt x="4275" y="7168"/>
                  </a:cubicBezTo>
                  <a:cubicBezTo>
                    <a:pt x="4206" y="7145"/>
                    <a:pt x="4226" y="7001"/>
                    <a:pt x="4163" y="7001"/>
                  </a:cubicBezTo>
                  <a:cubicBezTo>
                    <a:pt x="4161" y="7001"/>
                    <a:pt x="4159" y="7001"/>
                    <a:pt x="4156" y="7001"/>
                  </a:cubicBezTo>
                  <a:lnTo>
                    <a:pt x="4144" y="7061"/>
                  </a:lnTo>
                  <a:cubicBezTo>
                    <a:pt x="4132" y="6978"/>
                    <a:pt x="4085" y="6918"/>
                    <a:pt x="4120" y="6859"/>
                  </a:cubicBezTo>
                  <a:cubicBezTo>
                    <a:pt x="4125" y="6848"/>
                    <a:pt x="4130" y="6844"/>
                    <a:pt x="4136" y="6844"/>
                  </a:cubicBezTo>
                  <a:cubicBezTo>
                    <a:pt x="4154" y="6844"/>
                    <a:pt x="4170" y="6899"/>
                    <a:pt x="4180" y="6918"/>
                  </a:cubicBezTo>
                  <a:cubicBezTo>
                    <a:pt x="4192" y="6847"/>
                    <a:pt x="4108" y="6847"/>
                    <a:pt x="4120" y="6763"/>
                  </a:cubicBezTo>
                  <a:lnTo>
                    <a:pt x="4120" y="6763"/>
                  </a:lnTo>
                  <a:cubicBezTo>
                    <a:pt x="4115" y="6785"/>
                    <a:pt x="4107" y="6795"/>
                    <a:pt x="4097" y="6795"/>
                  </a:cubicBezTo>
                  <a:cubicBezTo>
                    <a:pt x="4086" y="6795"/>
                    <a:pt x="4073" y="6782"/>
                    <a:pt x="4061" y="6763"/>
                  </a:cubicBezTo>
                  <a:cubicBezTo>
                    <a:pt x="4049" y="6820"/>
                    <a:pt x="4027" y="6919"/>
                    <a:pt x="4056" y="6919"/>
                  </a:cubicBezTo>
                  <a:cubicBezTo>
                    <a:pt x="4057" y="6919"/>
                    <a:pt x="4059" y="6919"/>
                    <a:pt x="4061" y="6918"/>
                  </a:cubicBezTo>
                  <a:cubicBezTo>
                    <a:pt x="4061" y="6906"/>
                    <a:pt x="4073" y="6906"/>
                    <a:pt x="4073" y="6894"/>
                  </a:cubicBezTo>
                  <a:cubicBezTo>
                    <a:pt x="4085" y="6906"/>
                    <a:pt x="4096" y="6930"/>
                    <a:pt x="4108" y="6942"/>
                  </a:cubicBezTo>
                  <a:cubicBezTo>
                    <a:pt x="4102" y="6984"/>
                    <a:pt x="4093" y="6993"/>
                    <a:pt x="4085" y="6993"/>
                  </a:cubicBezTo>
                  <a:cubicBezTo>
                    <a:pt x="4078" y="6993"/>
                    <a:pt x="4071" y="6988"/>
                    <a:pt x="4066" y="6988"/>
                  </a:cubicBezTo>
                  <a:cubicBezTo>
                    <a:pt x="4064" y="6988"/>
                    <a:pt x="4062" y="6988"/>
                    <a:pt x="4061" y="6990"/>
                  </a:cubicBezTo>
                  <a:cubicBezTo>
                    <a:pt x="4037" y="7121"/>
                    <a:pt x="4132" y="7001"/>
                    <a:pt x="4120" y="7121"/>
                  </a:cubicBezTo>
                  <a:lnTo>
                    <a:pt x="4108" y="7132"/>
                  </a:lnTo>
                  <a:cubicBezTo>
                    <a:pt x="4132" y="7192"/>
                    <a:pt x="4144" y="7275"/>
                    <a:pt x="4180" y="7287"/>
                  </a:cubicBezTo>
                  <a:cubicBezTo>
                    <a:pt x="4132" y="7335"/>
                    <a:pt x="4215" y="7406"/>
                    <a:pt x="4192" y="7466"/>
                  </a:cubicBezTo>
                  <a:cubicBezTo>
                    <a:pt x="4186" y="7467"/>
                    <a:pt x="4181" y="7468"/>
                    <a:pt x="4176" y="7468"/>
                  </a:cubicBezTo>
                  <a:cubicBezTo>
                    <a:pt x="4094" y="7468"/>
                    <a:pt x="4177" y="7272"/>
                    <a:pt x="4120" y="7216"/>
                  </a:cubicBezTo>
                  <a:lnTo>
                    <a:pt x="4120" y="7216"/>
                  </a:lnTo>
                  <a:cubicBezTo>
                    <a:pt x="4115" y="7230"/>
                    <a:pt x="4109" y="7235"/>
                    <a:pt x="4104" y="7235"/>
                  </a:cubicBezTo>
                  <a:cubicBezTo>
                    <a:pt x="4085" y="7235"/>
                    <a:pt x="4067" y="7175"/>
                    <a:pt x="4049" y="7156"/>
                  </a:cubicBezTo>
                  <a:lnTo>
                    <a:pt x="4049" y="7156"/>
                  </a:lnTo>
                  <a:cubicBezTo>
                    <a:pt x="4061" y="7216"/>
                    <a:pt x="4085" y="7287"/>
                    <a:pt x="4096" y="7347"/>
                  </a:cubicBezTo>
                  <a:cubicBezTo>
                    <a:pt x="4085" y="7359"/>
                    <a:pt x="4037" y="7418"/>
                    <a:pt x="4085" y="7454"/>
                  </a:cubicBezTo>
                  <a:lnTo>
                    <a:pt x="4085" y="7442"/>
                  </a:lnTo>
                  <a:cubicBezTo>
                    <a:pt x="4108" y="7513"/>
                    <a:pt x="4144" y="7490"/>
                    <a:pt x="4144" y="7549"/>
                  </a:cubicBezTo>
                  <a:cubicBezTo>
                    <a:pt x="4141" y="7553"/>
                    <a:pt x="4136" y="7554"/>
                    <a:pt x="4131" y="7554"/>
                  </a:cubicBezTo>
                  <a:cubicBezTo>
                    <a:pt x="4120" y="7554"/>
                    <a:pt x="4108" y="7546"/>
                    <a:pt x="4108" y="7537"/>
                  </a:cubicBezTo>
                  <a:lnTo>
                    <a:pt x="4108" y="7537"/>
                  </a:lnTo>
                  <a:cubicBezTo>
                    <a:pt x="4108" y="7597"/>
                    <a:pt x="4132" y="7585"/>
                    <a:pt x="4156" y="7621"/>
                  </a:cubicBezTo>
                  <a:cubicBezTo>
                    <a:pt x="4156" y="7638"/>
                    <a:pt x="4152" y="7643"/>
                    <a:pt x="4146" y="7643"/>
                  </a:cubicBezTo>
                  <a:cubicBezTo>
                    <a:pt x="4138" y="7643"/>
                    <a:pt x="4126" y="7634"/>
                    <a:pt x="4118" y="7634"/>
                  </a:cubicBezTo>
                  <a:cubicBezTo>
                    <a:pt x="4112" y="7634"/>
                    <a:pt x="4108" y="7639"/>
                    <a:pt x="4108" y="7656"/>
                  </a:cubicBezTo>
                  <a:cubicBezTo>
                    <a:pt x="4156" y="7716"/>
                    <a:pt x="4120" y="7763"/>
                    <a:pt x="4132" y="7823"/>
                  </a:cubicBezTo>
                  <a:cubicBezTo>
                    <a:pt x="4136" y="7820"/>
                    <a:pt x="4141" y="7819"/>
                    <a:pt x="4145" y="7819"/>
                  </a:cubicBezTo>
                  <a:cubicBezTo>
                    <a:pt x="4189" y="7819"/>
                    <a:pt x="4242" y="7934"/>
                    <a:pt x="4270" y="7934"/>
                  </a:cubicBezTo>
                  <a:cubicBezTo>
                    <a:pt x="4278" y="7934"/>
                    <a:pt x="4284" y="7923"/>
                    <a:pt x="4287" y="7894"/>
                  </a:cubicBezTo>
                  <a:cubicBezTo>
                    <a:pt x="4323" y="7930"/>
                    <a:pt x="4346" y="7966"/>
                    <a:pt x="4370" y="8014"/>
                  </a:cubicBezTo>
                  <a:cubicBezTo>
                    <a:pt x="4368" y="8022"/>
                    <a:pt x="4364" y="8025"/>
                    <a:pt x="4357" y="8025"/>
                  </a:cubicBezTo>
                  <a:cubicBezTo>
                    <a:pt x="4335" y="8025"/>
                    <a:pt x="4290" y="7985"/>
                    <a:pt x="4256" y="7985"/>
                  </a:cubicBezTo>
                  <a:cubicBezTo>
                    <a:pt x="4245" y="7985"/>
                    <a:pt x="4235" y="7989"/>
                    <a:pt x="4227" y="8002"/>
                  </a:cubicBezTo>
                  <a:cubicBezTo>
                    <a:pt x="4215" y="7966"/>
                    <a:pt x="4204" y="7930"/>
                    <a:pt x="4192" y="7883"/>
                  </a:cubicBezTo>
                  <a:lnTo>
                    <a:pt x="4192" y="7883"/>
                  </a:lnTo>
                  <a:cubicBezTo>
                    <a:pt x="4132" y="7930"/>
                    <a:pt x="4311" y="8097"/>
                    <a:pt x="4275" y="8204"/>
                  </a:cubicBezTo>
                  <a:cubicBezTo>
                    <a:pt x="4287" y="8264"/>
                    <a:pt x="4299" y="8240"/>
                    <a:pt x="4311" y="8359"/>
                  </a:cubicBezTo>
                  <a:lnTo>
                    <a:pt x="4358" y="8311"/>
                  </a:lnTo>
                  <a:lnTo>
                    <a:pt x="4358" y="8311"/>
                  </a:lnTo>
                  <a:cubicBezTo>
                    <a:pt x="4370" y="8383"/>
                    <a:pt x="4346" y="8406"/>
                    <a:pt x="4335" y="8418"/>
                  </a:cubicBezTo>
                  <a:cubicBezTo>
                    <a:pt x="4358" y="8454"/>
                    <a:pt x="4370" y="8478"/>
                    <a:pt x="4382" y="8514"/>
                  </a:cubicBezTo>
                  <a:cubicBezTo>
                    <a:pt x="4370" y="8502"/>
                    <a:pt x="4358" y="8502"/>
                    <a:pt x="4346" y="8478"/>
                  </a:cubicBezTo>
                  <a:lnTo>
                    <a:pt x="4346" y="8478"/>
                  </a:lnTo>
                  <a:cubicBezTo>
                    <a:pt x="4335" y="8537"/>
                    <a:pt x="4358" y="8549"/>
                    <a:pt x="4382" y="8549"/>
                  </a:cubicBezTo>
                  <a:cubicBezTo>
                    <a:pt x="4406" y="8561"/>
                    <a:pt x="4430" y="8597"/>
                    <a:pt x="4442" y="8633"/>
                  </a:cubicBezTo>
                  <a:lnTo>
                    <a:pt x="4406" y="8621"/>
                  </a:lnTo>
                  <a:lnTo>
                    <a:pt x="4406" y="8621"/>
                  </a:lnTo>
                  <a:cubicBezTo>
                    <a:pt x="4416" y="8630"/>
                    <a:pt x="4433" y="8648"/>
                    <a:pt x="4446" y="8648"/>
                  </a:cubicBezTo>
                  <a:cubicBezTo>
                    <a:pt x="4449" y="8648"/>
                    <a:pt x="4451" y="8647"/>
                    <a:pt x="4454" y="8645"/>
                  </a:cubicBezTo>
                  <a:cubicBezTo>
                    <a:pt x="4466" y="8668"/>
                    <a:pt x="4477" y="8680"/>
                    <a:pt x="4489" y="8680"/>
                  </a:cubicBezTo>
                  <a:cubicBezTo>
                    <a:pt x="4489" y="8668"/>
                    <a:pt x="4513" y="8633"/>
                    <a:pt x="4489" y="8573"/>
                  </a:cubicBezTo>
                  <a:lnTo>
                    <a:pt x="4489" y="8573"/>
                  </a:lnTo>
                  <a:cubicBezTo>
                    <a:pt x="4549" y="8704"/>
                    <a:pt x="4620" y="8787"/>
                    <a:pt x="4656" y="8918"/>
                  </a:cubicBezTo>
                  <a:cubicBezTo>
                    <a:pt x="4652" y="8920"/>
                    <a:pt x="4648" y="8921"/>
                    <a:pt x="4644" y="8921"/>
                  </a:cubicBezTo>
                  <a:cubicBezTo>
                    <a:pt x="4627" y="8921"/>
                    <a:pt x="4606" y="8910"/>
                    <a:pt x="4598" y="8910"/>
                  </a:cubicBezTo>
                  <a:cubicBezTo>
                    <a:pt x="4594" y="8910"/>
                    <a:pt x="4593" y="8912"/>
                    <a:pt x="4596" y="8918"/>
                  </a:cubicBezTo>
                  <a:cubicBezTo>
                    <a:pt x="4615" y="8956"/>
                    <a:pt x="4663" y="8985"/>
                    <a:pt x="4694" y="8985"/>
                  </a:cubicBezTo>
                  <a:cubicBezTo>
                    <a:pt x="4703" y="8985"/>
                    <a:pt x="4710" y="8983"/>
                    <a:pt x="4716" y="8978"/>
                  </a:cubicBezTo>
                  <a:cubicBezTo>
                    <a:pt x="4727" y="8990"/>
                    <a:pt x="4727" y="8990"/>
                    <a:pt x="4739" y="9002"/>
                  </a:cubicBezTo>
                  <a:cubicBezTo>
                    <a:pt x="4727" y="9014"/>
                    <a:pt x="4727" y="9037"/>
                    <a:pt x="4739" y="9061"/>
                  </a:cubicBezTo>
                  <a:cubicBezTo>
                    <a:pt x="4739" y="9073"/>
                    <a:pt x="4751" y="9085"/>
                    <a:pt x="4763" y="9109"/>
                  </a:cubicBezTo>
                  <a:cubicBezTo>
                    <a:pt x="4768" y="9106"/>
                    <a:pt x="4774" y="9105"/>
                    <a:pt x="4780" y="9105"/>
                  </a:cubicBezTo>
                  <a:cubicBezTo>
                    <a:pt x="4826" y="9105"/>
                    <a:pt x="4886" y="9180"/>
                    <a:pt x="4918" y="9180"/>
                  </a:cubicBezTo>
                  <a:cubicBezTo>
                    <a:pt x="4894" y="9156"/>
                    <a:pt x="4870" y="9133"/>
                    <a:pt x="4847" y="9121"/>
                  </a:cubicBezTo>
                  <a:cubicBezTo>
                    <a:pt x="4906" y="9121"/>
                    <a:pt x="4966" y="9121"/>
                    <a:pt x="4977" y="9168"/>
                  </a:cubicBezTo>
                  <a:cubicBezTo>
                    <a:pt x="4967" y="9164"/>
                    <a:pt x="4959" y="9163"/>
                    <a:pt x="4953" y="9163"/>
                  </a:cubicBezTo>
                  <a:cubicBezTo>
                    <a:pt x="4921" y="9163"/>
                    <a:pt x="4961" y="9219"/>
                    <a:pt x="4943" y="9219"/>
                  </a:cubicBezTo>
                  <a:cubicBezTo>
                    <a:pt x="4936" y="9219"/>
                    <a:pt x="4922" y="9212"/>
                    <a:pt x="4894" y="9192"/>
                  </a:cubicBezTo>
                  <a:lnTo>
                    <a:pt x="4894" y="9192"/>
                  </a:lnTo>
                  <a:cubicBezTo>
                    <a:pt x="4908" y="9239"/>
                    <a:pt x="4922" y="9249"/>
                    <a:pt x="4938" y="9249"/>
                  </a:cubicBezTo>
                  <a:cubicBezTo>
                    <a:pt x="4949" y="9249"/>
                    <a:pt x="4962" y="9243"/>
                    <a:pt x="4976" y="9243"/>
                  </a:cubicBezTo>
                  <a:cubicBezTo>
                    <a:pt x="4990" y="9243"/>
                    <a:pt x="5007" y="9250"/>
                    <a:pt x="5025" y="9276"/>
                  </a:cubicBezTo>
                  <a:lnTo>
                    <a:pt x="5061" y="9347"/>
                  </a:lnTo>
                  <a:cubicBezTo>
                    <a:pt x="5058" y="9350"/>
                    <a:pt x="5054" y="9351"/>
                    <a:pt x="5050" y="9351"/>
                  </a:cubicBezTo>
                  <a:cubicBezTo>
                    <a:pt x="5024" y="9351"/>
                    <a:pt x="4982" y="9307"/>
                    <a:pt x="4977" y="9307"/>
                  </a:cubicBezTo>
                  <a:lnTo>
                    <a:pt x="4977" y="9307"/>
                  </a:lnTo>
                  <a:cubicBezTo>
                    <a:pt x="4976" y="9307"/>
                    <a:pt x="4976" y="9308"/>
                    <a:pt x="4977" y="9311"/>
                  </a:cubicBezTo>
                  <a:lnTo>
                    <a:pt x="5013" y="9335"/>
                  </a:lnTo>
                  <a:cubicBezTo>
                    <a:pt x="4989" y="9335"/>
                    <a:pt x="4942" y="9299"/>
                    <a:pt x="4882" y="9252"/>
                  </a:cubicBezTo>
                  <a:cubicBezTo>
                    <a:pt x="4835" y="9216"/>
                    <a:pt x="4787" y="9168"/>
                    <a:pt x="4727" y="9145"/>
                  </a:cubicBezTo>
                  <a:lnTo>
                    <a:pt x="4727" y="9145"/>
                  </a:lnTo>
                  <a:cubicBezTo>
                    <a:pt x="4775" y="9204"/>
                    <a:pt x="4823" y="9264"/>
                    <a:pt x="4870" y="9311"/>
                  </a:cubicBezTo>
                  <a:cubicBezTo>
                    <a:pt x="5108" y="9478"/>
                    <a:pt x="5382" y="9704"/>
                    <a:pt x="5632" y="9716"/>
                  </a:cubicBezTo>
                  <a:cubicBezTo>
                    <a:pt x="5632" y="9716"/>
                    <a:pt x="5644" y="9704"/>
                    <a:pt x="5644" y="9692"/>
                  </a:cubicBezTo>
                  <a:lnTo>
                    <a:pt x="5656" y="9704"/>
                  </a:lnTo>
                  <a:lnTo>
                    <a:pt x="5704" y="9704"/>
                  </a:lnTo>
                  <a:cubicBezTo>
                    <a:pt x="5739" y="9752"/>
                    <a:pt x="5823" y="9799"/>
                    <a:pt x="5894" y="9847"/>
                  </a:cubicBezTo>
                  <a:cubicBezTo>
                    <a:pt x="5859" y="9811"/>
                    <a:pt x="5859" y="9811"/>
                    <a:pt x="5859" y="9776"/>
                  </a:cubicBezTo>
                  <a:cubicBezTo>
                    <a:pt x="5872" y="9763"/>
                    <a:pt x="5881" y="9753"/>
                    <a:pt x="5899" y="9753"/>
                  </a:cubicBezTo>
                  <a:cubicBezTo>
                    <a:pt x="5913" y="9753"/>
                    <a:pt x="5933" y="9759"/>
                    <a:pt x="5966" y="9776"/>
                  </a:cubicBezTo>
                  <a:cubicBezTo>
                    <a:pt x="5954" y="9799"/>
                    <a:pt x="5918" y="9788"/>
                    <a:pt x="5966" y="9823"/>
                  </a:cubicBezTo>
                  <a:cubicBezTo>
                    <a:pt x="5948" y="9806"/>
                    <a:pt x="5956" y="9795"/>
                    <a:pt x="5976" y="9795"/>
                  </a:cubicBezTo>
                  <a:cubicBezTo>
                    <a:pt x="5983" y="9795"/>
                    <a:pt x="5992" y="9796"/>
                    <a:pt x="6001" y="9799"/>
                  </a:cubicBezTo>
                  <a:cubicBezTo>
                    <a:pt x="6037" y="9823"/>
                    <a:pt x="6109" y="9847"/>
                    <a:pt x="6097" y="9871"/>
                  </a:cubicBezTo>
                  <a:cubicBezTo>
                    <a:pt x="6073" y="9871"/>
                    <a:pt x="6061" y="9859"/>
                    <a:pt x="6049" y="9859"/>
                  </a:cubicBezTo>
                  <a:cubicBezTo>
                    <a:pt x="6025" y="9859"/>
                    <a:pt x="6120" y="9895"/>
                    <a:pt x="6061" y="9907"/>
                  </a:cubicBezTo>
                  <a:lnTo>
                    <a:pt x="6144" y="9918"/>
                  </a:lnTo>
                  <a:cubicBezTo>
                    <a:pt x="6180" y="9954"/>
                    <a:pt x="6097" y="9942"/>
                    <a:pt x="6120" y="9966"/>
                  </a:cubicBezTo>
                  <a:cubicBezTo>
                    <a:pt x="6135" y="9967"/>
                    <a:pt x="6149" y="9968"/>
                    <a:pt x="6162" y="9968"/>
                  </a:cubicBezTo>
                  <a:cubicBezTo>
                    <a:pt x="6270" y="9968"/>
                    <a:pt x="6348" y="9930"/>
                    <a:pt x="6454" y="9930"/>
                  </a:cubicBezTo>
                  <a:cubicBezTo>
                    <a:pt x="6444" y="9940"/>
                    <a:pt x="6434" y="9982"/>
                    <a:pt x="6431" y="9990"/>
                  </a:cubicBezTo>
                  <a:lnTo>
                    <a:pt x="6431" y="9990"/>
                  </a:lnTo>
                  <a:cubicBezTo>
                    <a:pt x="6444" y="9993"/>
                    <a:pt x="6458" y="9995"/>
                    <a:pt x="6472" y="9995"/>
                  </a:cubicBezTo>
                  <a:cubicBezTo>
                    <a:pt x="6556" y="9995"/>
                    <a:pt x="6648" y="9942"/>
                    <a:pt x="6740" y="9942"/>
                  </a:cubicBezTo>
                  <a:cubicBezTo>
                    <a:pt x="6728" y="9954"/>
                    <a:pt x="6680" y="9954"/>
                    <a:pt x="6656" y="9954"/>
                  </a:cubicBezTo>
                  <a:cubicBezTo>
                    <a:pt x="6797" y="9976"/>
                    <a:pt x="6927" y="9983"/>
                    <a:pt x="7057" y="9983"/>
                  </a:cubicBezTo>
                  <a:cubicBezTo>
                    <a:pt x="7213" y="9983"/>
                    <a:pt x="7368" y="9973"/>
                    <a:pt x="7537" y="9966"/>
                  </a:cubicBezTo>
                  <a:lnTo>
                    <a:pt x="7597" y="9883"/>
                  </a:lnTo>
                  <a:lnTo>
                    <a:pt x="7692" y="9907"/>
                  </a:lnTo>
                  <a:cubicBezTo>
                    <a:pt x="8014" y="9847"/>
                    <a:pt x="8228" y="9704"/>
                    <a:pt x="8466" y="9514"/>
                  </a:cubicBezTo>
                  <a:cubicBezTo>
                    <a:pt x="8488" y="9495"/>
                    <a:pt x="8503" y="9489"/>
                    <a:pt x="8515" y="9489"/>
                  </a:cubicBezTo>
                  <a:cubicBezTo>
                    <a:pt x="8536" y="9489"/>
                    <a:pt x="8547" y="9507"/>
                    <a:pt x="8566" y="9507"/>
                  </a:cubicBezTo>
                  <a:cubicBezTo>
                    <a:pt x="8572" y="9507"/>
                    <a:pt x="8578" y="9505"/>
                    <a:pt x="8585" y="9502"/>
                  </a:cubicBezTo>
                  <a:cubicBezTo>
                    <a:pt x="8752" y="9383"/>
                    <a:pt x="8752" y="9287"/>
                    <a:pt x="8883" y="9145"/>
                  </a:cubicBezTo>
                  <a:lnTo>
                    <a:pt x="8883" y="9145"/>
                  </a:lnTo>
                  <a:cubicBezTo>
                    <a:pt x="8874" y="9170"/>
                    <a:pt x="8878" y="9215"/>
                    <a:pt x="8903" y="9215"/>
                  </a:cubicBezTo>
                  <a:cubicBezTo>
                    <a:pt x="8913" y="9215"/>
                    <a:pt x="8926" y="9209"/>
                    <a:pt x="8942" y="9192"/>
                  </a:cubicBezTo>
                  <a:cubicBezTo>
                    <a:pt x="8942" y="9168"/>
                    <a:pt x="8918" y="9145"/>
                    <a:pt x="8966" y="9109"/>
                  </a:cubicBezTo>
                  <a:lnTo>
                    <a:pt x="8966" y="9145"/>
                  </a:lnTo>
                  <a:cubicBezTo>
                    <a:pt x="9014" y="9121"/>
                    <a:pt x="9038" y="9073"/>
                    <a:pt x="9109" y="9002"/>
                  </a:cubicBezTo>
                  <a:cubicBezTo>
                    <a:pt x="9168" y="8930"/>
                    <a:pt x="9204" y="8847"/>
                    <a:pt x="9240" y="8764"/>
                  </a:cubicBezTo>
                  <a:cubicBezTo>
                    <a:pt x="9264" y="8692"/>
                    <a:pt x="9288" y="8609"/>
                    <a:pt x="9288" y="8525"/>
                  </a:cubicBezTo>
                  <a:cubicBezTo>
                    <a:pt x="9310" y="8490"/>
                    <a:pt x="9325" y="8477"/>
                    <a:pt x="9335" y="8477"/>
                  </a:cubicBezTo>
                  <a:cubicBezTo>
                    <a:pt x="9359" y="8477"/>
                    <a:pt x="9355" y="8551"/>
                    <a:pt x="9367" y="8551"/>
                  </a:cubicBezTo>
                  <a:cubicBezTo>
                    <a:pt x="9368" y="8551"/>
                    <a:pt x="9369" y="8551"/>
                    <a:pt x="9371" y="8549"/>
                  </a:cubicBezTo>
                  <a:lnTo>
                    <a:pt x="9371" y="8549"/>
                  </a:lnTo>
                  <a:cubicBezTo>
                    <a:pt x="9288" y="8633"/>
                    <a:pt x="9335" y="8621"/>
                    <a:pt x="9347" y="8656"/>
                  </a:cubicBezTo>
                  <a:cubicBezTo>
                    <a:pt x="9359" y="8597"/>
                    <a:pt x="9383" y="8525"/>
                    <a:pt x="9442" y="8525"/>
                  </a:cubicBezTo>
                  <a:cubicBezTo>
                    <a:pt x="9476" y="8459"/>
                    <a:pt x="9488" y="8423"/>
                    <a:pt x="9500" y="8350"/>
                  </a:cubicBezTo>
                  <a:lnTo>
                    <a:pt x="9500" y="8350"/>
                  </a:lnTo>
                  <a:cubicBezTo>
                    <a:pt x="9495" y="8364"/>
                    <a:pt x="9486" y="8374"/>
                    <a:pt x="9479" y="8374"/>
                  </a:cubicBezTo>
                  <a:cubicBezTo>
                    <a:pt x="9472" y="8374"/>
                    <a:pt x="9466" y="8366"/>
                    <a:pt x="9466" y="8347"/>
                  </a:cubicBezTo>
                  <a:cubicBezTo>
                    <a:pt x="9499" y="8302"/>
                    <a:pt x="9543" y="8154"/>
                    <a:pt x="9588" y="8154"/>
                  </a:cubicBezTo>
                  <a:cubicBezTo>
                    <a:pt x="9591" y="8154"/>
                    <a:pt x="9594" y="8155"/>
                    <a:pt x="9597" y="8156"/>
                  </a:cubicBezTo>
                  <a:cubicBezTo>
                    <a:pt x="9728" y="7787"/>
                    <a:pt x="9835" y="7347"/>
                    <a:pt x="9800" y="6906"/>
                  </a:cubicBezTo>
                  <a:cubicBezTo>
                    <a:pt x="9792" y="6894"/>
                    <a:pt x="9787" y="6889"/>
                    <a:pt x="9784" y="6889"/>
                  </a:cubicBezTo>
                  <a:cubicBezTo>
                    <a:pt x="9774" y="6889"/>
                    <a:pt x="9780" y="6937"/>
                    <a:pt x="9771" y="6937"/>
                  </a:cubicBezTo>
                  <a:cubicBezTo>
                    <a:pt x="9769" y="6937"/>
                    <a:pt x="9767" y="6935"/>
                    <a:pt x="9764" y="6930"/>
                  </a:cubicBezTo>
                  <a:cubicBezTo>
                    <a:pt x="9716" y="6823"/>
                    <a:pt x="9776" y="6847"/>
                    <a:pt x="9740" y="6763"/>
                  </a:cubicBezTo>
                  <a:lnTo>
                    <a:pt x="9740" y="6763"/>
                  </a:lnTo>
                  <a:lnTo>
                    <a:pt x="9776" y="6799"/>
                  </a:lnTo>
                  <a:cubicBezTo>
                    <a:pt x="9764" y="6668"/>
                    <a:pt x="9692" y="6549"/>
                    <a:pt x="9633" y="6442"/>
                  </a:cubicBezTo>
                  <a:lnTo>
                    <a:pt x="9633" y="6442"/>
                  </a:lnTo>
                  <a:cubicBezTo>
                    <a:pt x="9635" y="6443"/>
                    <a:pt x="9636" y="6443"/>
                    <a:pt x="9638" y="6443"/>
                  </a:cubicBezTo>
                  <a:cubicBezTo>
                    <a:pt x="9657" y="6443"/>
                    <a:pt x="9648" y="6398"/>
                    <a:pt x="9656" y="6398"/>
                  </a:cubicBezTo>
                  <a:lnTo>
                    <a:pt x="9656" y="6398"/>
                  </a:lnTo>
                  <a:cubicBezTo>
                    <a:pt x="9660" y="6398"/>
                    <a:pt x="9667" y="6406"/>
                    <a:pt x="9680" y="6430"/>
                  </a:cubicBezTo>
                  <a:cubicBezTo>
                    <a:pt x="9657" y="6382"/>
                    <a:pt x="9788" y="6263"/>
                    <a:pt x="9740" y="6228"/>
                  </a:cubicBezTo>
                  <a:lnTo>
                    <a:pt x="9740" y="6228"/>
                  </a:lnTo>
                  <a:lnTo>
                    <a:pt x="9621" y="6335"/>
                  </a:lnTo>
                  <a:cubicBezTo>
                    <a:pt x="9609" y="6335"/>
                    <a:pt x="9597" y="6263"/>
                    <a:pt x="9585" y="6263"/>
                  </a:cubicBezTo>
                  <a:cubicBezTo>
                    <a:pt x="9597" y="6216"/>
                    <a:pt x="9609" y="6144"/>
                    <a:pt x="9597" y="6109"/>
                  </a:cubicBezTo>
                  <a:cubicBezTo>
                    <a:pt x="9603" y="6103"/>
                    <a:pt x="9607" y="6101"/>
                    <a:pt x="9612" y="6101"/>
                  </a:cubicBezTo>
                  <a:cubicBezTo>
                    <a:pt x="9637" y="6101"/>
                    <a:pt x="9648" y="6175"/>
                    <a:pt x="9669" y="6216"/>
                  </a:cubicBezTo>
                  <a:cubicBezTo>
                    <a:pt x="9719" y="6206"/>
                    <a:pt x="9667" y="6084"/>
                    <a:pt x="9701" y="6084"/>
                  </a:cubicBezTo>
                  <a:cubicBezTo>
                    <a:pt x="9707" y="6084"/>
                    <a:pt x="9716" y="6088"/>
                    <a:pt x="9728" y="6097"/>
                  </a:cubicBezTo>
                  <a:cubicBezTo>
                    <a:pt x="9713" y="6063"/>
                    <a:pt x="9705" y="6053"/>
                    <a:pt x="9700" y="6053"/>
                  </a:cubicBezTo>
                  <a:cubicBezTo>
                    <a:pt x="9692" y="6053"/>
                    <a:pt x="9690" y="6077"/>
                    <a:pt x="9678" y="6077"/>
                  </a:cubicBezTo>
                  <a:cubicBezTo>
                    <a:pt x="9673" y="6077"/>
                    <a:pt x="9666" y="6073"/>
                    <a:pt x="9657" y="6061"/>
                  </a:cubicBezTo>
                  <a:lnTo>
                    <a:pt x="9633" y="5978"/>
                  </a:lnTo>
                  <a:lnTo>
                    <a:pt x="9645" y="6049"/>
                  </a:lnTo>
                  <a:cubicBezTo>
                    <a:pt x="9597" y="5978"/>
                    <a:pt x="9549" y="5978"/>
                    <a:pt x="9538" y="5870"/>
                  </a:cubicBezTo>
                  <a:lnTo>
                    <a:pt x="9430" y="5799"/>
                  </a:lnTo>
                  <a:cubicBezTo>
                    <a:pt x="9466" y="5775"/>
                    <a:pt x="9407" y="5728"/>
                    <a:pt x="9395" y="5680"/>
                  </a:cubicBezTo>
                  <a:lnTo>
                    <a:pt x="9395" y="5680"/>
                  </a:lnTo>
                  <a:lnTo>
                    <a:pt x="9430" y="5692"/>
                  </a:lnTo>
                  <a:cubicBezTo>
                    <a:pt x="9395" y="5632"/>
                    <a:pt x="9395" y="5608"/>
                    <a:pt x="9383" y="5561"/>
                  </a:cubicBezTo>
                  <a:lnTo>
                    <a:pt x="9383" y="5561"/>
                  </a:lnTo>
                  <a:cubicBezTo>
                    <a:pt x="9436" y="5571"/>
                    <a:pt x="9413" y="5610"/>
                    <a:pt x="9441" y="5610"/>
                  </a:cubicBezTo>
                  <a:cubicBezTo>
                    <a:pt x="9445" y="5610"/>
                    <a:pt x="9449" y="5610"/>
                    <a:pt x="9454" y="5608"/>
                  </a:cubicBezTo>
                  <a:lnTo>
                    <a:pt x="9419" y="5537"/>
                  </a:lnTo>
                  <a:cubicBezTo>
                    <a:pt x="9417" y="5539"/>
                    <a:pt x="9414" y="5540"/>
                    <a:pt x="9410" y="5540"/>
                  </a:cubicBezTo>
                  <a:cubicBezTo>
                    <a:pt x="9403" y="5540"/>
                    <a:pt x="9394" y="5537"/>
                    <a:pt x="9386" y="5537"/>
                  </a:cubicBezTo>
                  <a:cubicBezTo>
                    <a:pt x="9374" y="5537"/>
                    <a:pt x="9365" y="5543"/>
                    <a:pt x="9371" y="5573"/>
                  </a:cubicBezTo>
                  <a:cubicBezTo>
                    <a:pt x="9288" y="5537"/>
                    <a:pt x="9240" y="5525"/>
                    <a:pt x="9133" y="5382"/>
                  </a:cubicBezTo>
                  <a:cubicBezTo>
                    <a:pt x="9133" y="5357"/>
                    <a:pt x="9139" y="5348"/>
                    <a:pt x="9148" y="5348"/>
                  </a:cubicBezTo>
                  <a:cubicBezTo>
                    <a:pt x="9166" y="5348"/>
                    <a:pt x="9199" y="5385"/>
                    <a:pt x="9222" y="5385"/>
                  </a:cubicBezTo>
                  <a:cubicBezTo>
                    <a:pt x="9229" y="5385"/>
                    <a:pt x="9236" y="5381"/>
                    <a:pt x="9240" y="5370"/>
                  </a:cubicBezTo>
                  <a:cubicBezTo>
                    <a:pt x="9145" y="5204"/>
                    <a:pt x="9002" y="5263"/>
                    <a:pt x="8942" y="5180"/>
                  </a:cubicBezTo>
                  <a:cubicBezTo>
                    <a:pt x="8895" y="5108"/>
                    <a:pt x="8871" y="5096"/>
                    <a:pt x="8847" y="5073"/>
                  </a:cubicBezTo>
                  <a:lnTo>
                    <a:pt x="8835" y="5049"/>
                  </a:lnTo>
                  <a:cubicBezTo>
                    <a:pt x="8829" y="5040"/>
                    <a:pt x="8828" y="5037"/>
                    <a:pt x="8829" y="5037"/>
                  </a:cubicBezTo>
                  <a:lnTo>
                    <a:pt x="8829" y="5037"/>
                  </a:lnTo>
                  <a:cubicBezTo>
                    <a:pt x="8830" y="5037"/>
                    <a:pt x="8846" y="5055"/>
                    <a:pt x="8848" y="5055"/>
                  </a:cubicBezTo>
                  <a:cubicBezTo>
                    <a:pt x="8849" y="5055"/>
                    <a:pt x="8849" y="5053"/>
                    <a:pt x="8847" y="5049"/>
                  </a:cubicBezTo>
                  <a:lnTo>
                    <a:pt x="8847" y="5037"/>
                  </a:lnTo>
                  <a:cubicBezTo>
                    <a:pt x="8844" y="5030"/>
                    <a:pt x="8845" y="5027"/>
                    <a:pt x="8850" y="5027"/>
                  </a:cubicBezTo>
                  <a:cubicBezTo>
                    <a:pt x="8861" y="5027"/>
                    <a:pt x="8890" y="5044"/>
                    <a:pt x="8907" y="5061"/>
                  </a:cubicBezTo>
                  <a:cubicBezTo>
                    <a:pt x="8895" y="5025"/>
                    <a:pt x="8907" y="5013"/>
                    <a:pt x="8918" y="5001"/>
                  </a:cubicBezTo>
                  <a:cubicBezTo>
                    <a:pt x="8942" y="5001"/>
                    <a:pt x="8978" y="5001"/>
                    <a:pt x="9026" y="5073"/>
                  </a:cubicBezTo>
                  <a:cubicBezTo>
                    <a:pt x="9018" y="5055"/>
                    <a:pt x="9016" y="5046"/>
                    <a:pt x="9019" y="5044"/>
                  </a:cubicBezTo>
                  <a:lnTo>
                    <a:pt x="9019" y="5044"/>
                  </a:lnTo>
                  <a:cubicBezTo>
                    <a:pt x="9028" y="5051"/>
                    <a:pt x="9038" y="5057"/>
                    <a:pt x="9049" y="5064"/>
                  </a:cubicBezTo>
                  <a:lnTo>
                    <a:pt x="9049" y="5064"/>
                  </a:lnTo>
                  <a:cubicBezTo>
                    <a:pt x="9036" y="5052"/>
                    <a:pt x="9025" y="5043"/>
                    <a:pt x="9021" y="5043"/>
                  </a:cubicBezTo>
                  <a:lnTo>
                    <a:pt x="9021" y="5043"/>
                  </a:lnTo>
                  <a:cubicBezTo>
                    <a:pt x="9020" y="5043"/>
                    <a:pt x="9019" y="5043"/>
                    <a:pt x="9019" y="5044"/>
                  </a:cubicBezTo>
                  <a:lnTo>
                    <a:pt x="9019" y="5044"/>
                  </a:lnTo>
                  <a:cubicBezTo>
                    <a:pt x="9001" y="5031"/>
                    <a:pt x="8986" y="5018"/>
                    <a:pt x="8978" y="5001"/>
                  </a:cubicBezTo>
                  <a:lnTo>
                    <a:pt x="8978" y="5001"/>
                  </a:lnTo>
                  <a:cubicBezTo>
                    <a:pt x="8996" y="5007"/>
                    <a:pt x="9014" y="5013"/>
                    <a:pt x="9030" y="5013"/>
                  </a:cubicBezTo>
                  <a:cubicBezTo>
                    <a:pt x="9046" y="5013"/>
                    <a:pt x="9061" y="5007"/>
                    <a:pt x="9073" y="4989"/>
                  </a:cubicBezTo>
                  <a:cubicBezTo>
                    <a:pt x="9061" y="4977"/>
                    <a:pt x="9049" y="4966"/>
                    <a:pt x="9038" y="4942"/>
                  </a:cubicBezTo>
                  <a:cubicBezTo>
                    <a:pt x="9026" y="4930"/>
                    <a:pt x="9026" y="4930"/>
                    <a:pt x="9026" y="4918"/>
                  </a:cubicBezTo>
                  <a:cubicBezTo>
                    <a:pt x="9026" y="4930"/>
                    <a:pt x="9026" y="4942"/>
                    <a:pt x="9026" y="4942"/>
                  </a:cubicBezTo>
                  <a:cubicBezTo>
                    <a:pt x="9015" y="4931"/>
                    <a:pt x="8995" y="4892"/>
                    <a:pt x="9008" y="4892"/>
                  </a:cubicBezTo>
                  <a:cubicBezTo>
                    <a:pt x="9009" y="4892"/>
                    <a:pt x="9011" y="4893"/>
                    <a:pt x="9014" y="4894"/>
                  </a:cubicBezTo>
                  <a:cubicBezTo>
                    <a:pt x="9014" y="4906"/>
                    <a:pt x="9014" y="4906"/>
                    <a:pt x="9014" y="4906"/>
                  </a:cubicBezTo>
                  <a:cubicBezTo>
                    <a:pt x="9023" y="4906"/>
                    <a:pt x="9018" y="4891"/>
                    <a:pt x="9021" y="4891"/>
                  </a:cubicBezTo>
                  <a:lnTo>
                    <a:pt x="9021" y="4891"/>
                  </a:lnTo>
                  <a:cubicBezTo>
                    <a:pt x="9022" y="4891"/>
                    <a:pt x="9023" y="4892"/>
                    <a:pt x="9026" y="4894"/>
                  </a:cubicBezTo>
                  <a:cubicBezTo>
                    <a:pt x="9038" y="4894"/>
                    <a:pt x="9026" y="4894"/>
                    <a:pt x="9038" y="4906"/>
                  </a:cubicBezTo>
                  <a:lnTo>
                    <a:pt x="9073" y="4918"/>
                  </a:lnTo>
                  <a:cubicBezTo>
                    <a:pt x="9059" y="4895"/>
                    <a:pt x="9058" y="4888"/>
                    <a:pt x="9062" y="4888"/>
                  </a:cubicBezTo>
                  <a:lnTo>
                    <a:pt x="9062" y="4888"/>
                  </a:lnTo>
                  <a:cubicBezTo>
                    <a:pt x="9069" y="4888"/>
                    <a:pt x="9090" y="4906"/>
                    <a:pt x="9097" y="4906"/>
                  </a:cubicBezTo>
                  <a:cubicBezTo>
                    <a:pt x="9109" y="4942"/>
                    <a:pt x="9085" y="4918"/>
                    <a:pt x="9109" y="4966"/>
                  </a:cubicBezTo>
                  <a:lnTo>
                    <a:pt x="9133" y="4989"/>
                  </a:lnTo>
                  <a:lnTo>
                    <a:pt x="9109" y="4954"/>
                  </a:lnTo>
                  <a:lnTo>
                    <a:pt x="9121" y="4954"/>
                  </a:lnTo>
                  <a:cubicBezTo>
                    <a:pt x="9122" y="4954"/>
                    <a:pt x="9123" y="4954"/>
                    <a:pt x="9124" y="4954"/>
                  </a:cubicBezTo>
                  <a:lnTo>
                    <a:pt x="9124" y="4954"/>
                  </a:lnTo>
                  <a:cubicBezTo>
                    <a:pt x="9124" y="4954"/>
                    <a:pt x="9124" y="4954"/>
                    <a:pt x="9124" y="4954"/>
                  </a:cubicBezTo>
                  <a:lnTo>
                    <a:pt x="9133" y="4954"/>
                  </a:lnTo>
                  <a:lnTo>
                    <a:pt x="9133" y="4942"/>
                  </a:lnTo>
                  <a:cubicBezTo>
                    <a:pt x="9139" y="4960"/>
                    <a:pt x="9142" y="4960"/>
                    <a:pt x="9146" y="4960"/>
                  </a:cubicBezTo>
                  <a:cubicBezTo>
                    <a:pt x="9151" y="4960"/>
                    <a:pt x="9157" y="4960"/>
                    <a:pt x="9168" y="4977"/>
                  </a:cubicBezTo>
                  <a:cubicBezTo>
                    <a:pt x="9170" y="4978"/>
                    <a:pt x="9172" y="4979"/>
                    <a:pt x="9173" y="4979"/>
                  </a:cubicBezTo>
                  <a:cubicBezTo>
                    <a:pt x="9184" y="4979"/>
                    <a:pt x="9170" y="4944"/>
                    <a:pt x="9184" y="4944"/>
                  </a:cubicBezTo>
                  <a:cubicBezTo>
                    <a:pt x="9188" y="4944"/>
                    <a:pt x="9195" y="4946"/>
                    <a:pt x="9204" y="4954"/>
                  </a:cubicBezTo>
                  <a:cubicBezTo>
                    <a:pt x="9192" y="4942"/>
                    <a:pt x="9180" y="4894"/>
                    <a:pt x="9192" y="4894"/>
                  </a:cubicBezTo>
                  <a:lnTo>
                    <a:pt x="9192" y="4894"/>
                  </a:lnTo>
                  <a:cubicBezTo>
                    <a:pt x="9192" y="4906"/>
                    <a:pt x="9204" y="4906"/>
                    <a:pt x="9204" y="4930"/>
                  </a:cubicBezTo>
                  <a:lnTo>
                    <a:pt x="9204" y="4906"/>
                  </a:lnTo>
                  <a:cubicBezTo>
                    <a:pt x="9223" y="4925"/>
                    <a:pt x="9233" y="4931"/>
                    <a:pt x="9239" y="4931"/>
                  </a:cubicBezTo>
                  <a:cubicBezTo>
                    <a:pt x="9248" y="4931"/>
                    <a:pt x="9249" y="4918"/>
                    <a:pt x="9264" y="4918"/>
                  </a:cubicBezTo>
                  <a:lnTo>
                    <a:pt x="9276" y="4942"/>
                  </a:lnTo>
                  <a:cubicBezTo>
                    <a:pt x="9264" y="4918"/>
                    <a:pt x="9264" y="4894"/>
                    <a:pt x="9264" y="4894"/>
                  </a:cubicBezTo>
                  <a:lnTo>
                    <a:pt x="9264" y="4894"/>
                  </a:lnTo>
                  <a:lnTo>
                    <a:pt x="9288" y="4930"/>
                  </a:lnTo>
                  <a:cubicBezTo>
                    <a:pt x="9290" y="4932"/>
                    <a:pt x="9292" y="4934"/>
                    <a:pt x="9293" y="4934"/>
                  </a:cubicBezTo>
                  <a:cubicBezTo>
                    <a:pt x="9299" y="4934"/>
                    <a:pt x="9260" y="4869"/>
                    <a:pt x="9272" y="4869"/>
                  </a:cubicBezTo>
                  <a:lnTo>
                    <a:pt x="9272" y="4869"/>
                  </a:lnTo>
                  <a:cubicBezTo>
                    <a:pt x="9273" y="4869"/>
                    <a:pt x="9274" y="4870"/>
                    <a:pt x="9276" y="4870"/>
                  </a:cubicBezTo>
                  <a:cubicBezTo>
                    <a:pt x="9259" y="4853"/>
                    <a:pt x="9248" y="4836"/>
                    <a:pt x="9234" y="4820"/>
                  </a:cubicBezTo>
                  <a:lnTo>
                    <a:pt x="9234" y="4820"/>
                  </a:lnTo>
                  <a:cubicBezTo>
                    <a:pt x="9236" y="4821"/>
                    <a:pt x="9238" y="4821"/>
                    <a:pt x="9239" y="4821"/>
                  </a:cubicBezTo>
                  <a:cubicBezTo>
                    <a:pt x="9243" y="4821"/>
                    <a:pt x="9241" y="4812"/>
                    <a:pt x="9228" y="4799"/>
                  </a:cubicBezTo>
                  <a:cubicBezTo>
                    <a:pt x="9231" y="4795"/>
                    <a:pt x="9234" y="4794"/>
                    <a:pt x="9236" y="4794"/>
                  </a:cubicBezTo>
                  <a:cubicBezTo>
                    <a:pt x="9241" y="4794"/>
                    <a:pt x="9243" y="4802"/>
                    <a:pt x="9252" y="4811"/>
                  </a:cubicBezTo>
                  <a:lnTo>
                    <a:pt x="9240" y="4787"/>
                  </a:lnTo>
                  <a:cubicBezTo>
                    <a:pt x="9241" y="4786"/>
                    <a:pt x="9243" y="4785"/>
                    <a:pt x="9244" y="4785"/>
                  </a:cubicBezTo>
                  <a:cubicBezTo>
                    <a:pt x="9254" y="4785"/>
                    <a:pt x="9267" y="4808"/>
                    <a:pt x="9273" y="4828"/>
                  </a:cubicBezTo>
                  <a:lnTo>
                    <a:pt x="9273" y="4828"/>
                  </a:lnTo>
                  <a:cubicBezTo>
                    <a:pt x="9273" y="4824"/>
                    <a:pt x="9276" y="4823"/>
                    <a:pt x="9279" y="4823"/>
                  </a:cubicBezTo>
                  <a:cubicBezTo>
                    <a:pt x="9285" y="4823"/>
                    <a:pt x="9293" y="4829"/>
                    <a:pt x="9299" y="4835"/>
                  </a:cubicBezTo>
                  <a:lnTo>
                    <a:pt x="9311" y="4846"/>
                  </a:lnTo>
                  <a:lnTo>
                    <a:pt x="9323" y="4846"/>
                  </a:lnTo>
                  <a:cubicBezTo>
                    <a:pt x="9316" y="4824"/>
                    <a:pt x="9313" y="4816"/>
                    <a:pt x="9318" y="4816"/>
                  </a:cubicBezTo>
                  <a:cubicBezTo>
                    <a:pt x="9321" y="4816"/>
                    <a:pt x="9326" y="4818"/>
                    <a:pt x="9335" y="4823"/>
                  </a:cubicBezTo>
                  <a:lnTo>
                    <a:pt x="9347" y="4846"/>
                  </a:lnTo>
                  <a:cubicBezTo>
                    <a:pt x="9347" y="4836"/>
                    <a:pt x="9348" y="4831"/>
                    <a:pt x="9350" y="4831"/>
                  </a:cubicBezTo>
                  <a:cubicBezTo>
                    <a:pt x="9355" y="4831"/>
                    <a:pt x="9366" y="4854"/>
                    <a:pt x="9383" y="4870"/>
                  </a:cubicBezTo>
                  <a:cubicBezTo>
                    <a:pt x="9380" y="4856"/>
                    <a:pt x="9382" y="4851"/>
                    <a:pt x="9388" y="4851"/>
                  </a:cubicBezTo>
                  <a:cubicBezTo>
                    <a:pt x="9398" y="4851"/>
                    <a:pt x="9421" y="4872"/>
                    <a:pt x="9430" y="4872"/>
                  </a:cubicBezTo>
                  <a:cubicBezTo>
                    <a:pt x="9435" y="4872"/>
                    <a:pt x="9437" y="4866"/>
                    <a:pt x="9430" y="4846"/>
                  </a:cubicBezTo>
                  <a:lnTo>
                    <a:pt x="9430" y="4846"/>
                  </a:lnTo>
                  <a:lnTo>
                    <a:pt x="9442" y="4870"/>
                  </a:lnTo>
                  <a:cubicBezTo>
                    <a:pt x="9430" y="4799"/>
                    <a:pt x="9502" y="4870"/>
                    <a:pt x="9466" y="4787"/>
                  </a:cubicBezTo>
                  <a:lnTo>
                    <a:pt x="9466" y="4787"/>
                  </a:lnTo>
                  <a:cubicBezTo>
                    <a:pt x="9480" y="4803"/>
                    <a:pt x="9487" y="4810"/>
                    <a:pt x="9490" y="4810"/>
                  </a:cubicBezTo>
                  <a:cubicBezTo>
                    <a:pt x="9499" y="4810"/>
                    <a:pt x="9465" y="4746"/>
                    <a:pt x="9472" y="4746"/>
                  </a:cubicBezTo>
                  <a:lnTo>
                    <a:pt x="9472" y="4746"/>
                  </a:lnTo>
                  <a:cubicBezTo>
                    <a:pt x="9474" y="4746"/>
                    <a:pt x="9480" y="4751"/>
                    <a:pt x="9490" y="4763"/>
                  </a:cubicBezTo>
                  <a:lnTo>
                    <a:pt x="9490" y="4751"/>
                  </a:lnTo>
                  <a:cubicBezTo>
                    <a:pt x="9561" y="4727"/>
                    <a:pt x="9657" y="4739"/>
                    <a:pt x="9692" y="4668"/>
                  </a:cubicBezTo>
                  <a:lnTo>
                    <a:pt x="9704" y="4680"/>
                  </a:lnTo>
                  <a:cubicBezTo>
                    <a:pt x="9811" y="4668"/>
                    <a:pt x="9883" y="4573"/>
                    <a:pt x="9990" y="4549"/>
                  </a:cubicBezTo>
                  <a:cubicBezTo>
                    <a:pt x="9990" y="4525"/>
                    <a:pt x="9966" y="4477"/>
                    <a:pt x="9966" y="4454"/>
                  </a:cubicBezTo>
                  <a:cubicBezTo>
                    <a:pt x="9966" y="4454"/>
                    <a:pt x="9968" y="4452"/>
                    <a:pt x="9971" y="4452"/>
                  </a:cubicBezTo>
                  <a:cubicBezTo>
                    <a:pt x="9976" y="4452"/>
                    <a:pt x="9983" y="4456"/>
                    <a:pt x="9990" y="4477"/>
                  </a:cubicBezTo>
                  <a:cubicBezTo>
                    <a:pt x="9990" y="4489"/>
                    <a:pt x="10002" y="4513"/>
                    <a:pt x="10002" y="4525"/>
                  </a:cubicBezTo>
                  <a:cubicBezTo>
                    <a:pt x="10005" y="4522"/>
                    <a:pt x="10009" y="4521"/>
                    <a:pt x="10013" y="4521"/>
                  </a:cubicBezTo>
                  <a:cubicBezTo>
                    <a:pt x="10016" y="4521"/>
                    <a:pt x="10021" y="4522"/>
                    <a:pt x="10024" y="4522"/>
                  </a:cubicBezTo>
                  <a:cubicBezTo>
                    <a:pt x="10032" y="4522"/>
                    <a:pt x="10038" y="4519"/>
                    <a:pt x="10038" y="4501"/>
                  </a:cubicBezTo>
                  <a:lnTo>
                    <a:pt x="10014" y="4465"/>
                  </a:lnTo>
                  <a:cubicBezTo>
                    <a:pt x="10014" y="4461"/>
                    <a:pt x="10015" y="4460"/>
                    <a:pt x="10017" y="4460"/>
                  </a:cubicBezTo>
                  <a:cubicBezTo>
                    <a:pt x="10020" y="4460"/>
                    <a:pt x="10026" y="4465"/>
                    <a:pt x="10026" y="4465"/>
                  </a:cubicBezTo>
                  <a:cubicBezTo>
                    <a:pt x="10036" y="4475"/>
                    <a:pt x="10046" y="4503"/>
                    <a:pt x="10049" y="4518"/>
                  </a:cubicBezTo>
                  <a:lnTo>
                    <a:pt x="10049" y="4518"/>
                  </a:lnTo>
                  <a:cubicBezTo>
                    <a:pt x="10046" y="4495"/>
                    <a:pt x="10048" y="4487"/>
                    <a:pt x="10052" y="4487"/>
                  </a:cubicBezTo>
                  <a:cubicBezTo>
                    <a:pt x="10060" y="4487"/>
                    <a:pt x="10077" y="4520"/>
                    <a:pt x="10083" y="4520"/>
                  </a:cubicBezTo>
                  <a:cubicBezTo>
                    <a:pt x="10084" y="4520"/>
                    <a:pt x="10085" y="4518"/>
                    <a:pt x="10085" y="4513"/>
                  </a:cubicBezTo>
                  <a:cubicBezTo>
                    <a:pt x="10061" y="4442"/>
                    <a:pt x="10061" y="4370"/>
                    <a:pt x="10050" y="4311"/>
                  </a:cubicBezTo>
                  <a:lnTo>
                    <a:pt x="10050" y="4311"/>
                  </a:lnTo>
                  <a:lnTo>
                    <a:pt x="10061" y="4334"/>
                  </a:lnTo>
                  <a:cubicBezTo>
                    <a:pt x="10061" y="4334"/>
                    <a:pt x="10085" y="4382"/>
                    <a:pt x="10073" y="4382"/>
                  </a:cubicBezTo>
                  <a:cubicBezTo>
                    <a:pt x="10077" y="4384"/>
                    <a:pt x="10080" y="4385"/>
                    <a:pt x="10082" y="4385"/>
                  </a:cubicBezTo>
                  <a:cubicBezTo>
                    <a:pt x="10095" y="4385"/>
                    <a:pt x="10098" y="4368"/>
                    <a:pt x="10104" y="4368"/>
                  </a:cubicBezTo>
                  <a:cubicBezTo>
                    <a:pt x="10106" y="4368"/>
                    <a:pt x="10107" y="4368"/>
                    <a:pt x="10109" y="4370"/>
                  </a:cubicBezTo>
                  <a:cubicBezTo>
                    <a:pt x="10097" y="4358"/>
                    <a:pt x="10085" y="4334"/>
                    <a:pt x="10085" y="4323"/>
                  </a:cubicBezTo>
                  <a:lnTo>
                    <a:pt x="10085" y="4323"/>
                  </a:lnTo>
                  <a:cubicBezTo>
                    <a:pt x="10097" y="4323"/>
                    <a:pt x="10109" y="4358"/>
                    <a:pt x="10121" y="4358"/>
                  </a:cubicBezTo>
                  <a:lnTo>
                    <a:pt x="10121" y="4382"/>
                  </a:lnTo>
                  <a:cubicBezTo>
                    <a:pt x="10127" y="4388"/>
                    <a:pt x="10131" y="4390"/>
                    <a:pt x="10133" y="4390"/>
                  </a:cubicBezTo>
                  <a:cubicBezTo>
                    <a:pt x="10140" y="4390"/>
                    <a:pt x="10133" y="4370"/>
                    <a:pt x="10133" y="4370"/>
                  </a:cubicBezTo>
                  <a:lnTo>
                    <a:pt x="10133" y="4370"/>
                  </a:lnTo>
                  <a:cubicBezTo>
                    <a:pt x="10145" y="4382"/>
                    <a:pt x="10157" y="4394"/>
                    <a:pt x="10157" y="4406"/>
                  </a:cubicBezTo>
                  <a:cubicBezTo>
                    <a:pt x="10169" y="4418"/>
                    <a:pt x="10169" y="4418"/>
                    <a:pt x="10169" y="4430"/>
                  </a:cubicBezTo>
                  <a:cubicBezTo>
                    <a:pt x="10169" y="4418"/>
                    <a:pt x="10169" y="4418"/>
                    <a:pt x="10169" y="4406"/>
                  </a:cubicBezTo>
                  <a:lnTo>
                    <a:pt x="10192" y="4406"/>
                  </a:lnTo>
                  <a:cubicBezTo>
                    <a:pt x="10192" y="4406"/>
                    <a:pt x="10192" y="4418"/>
                    <a:pt x="10192" y="4418"/>
                  </a:cubicBezTo>
                  <a:lnTo>
                    <a:pt x="10181" y="4418"/>
                  </a:lnTo>
                  <a:cubicBezTo>
                    <a:pt x="10181" y="4418"/>
                    <a:pt x="10181" y="4430"/>
                    <a:pt x="10169" y="4430"/>
                  </a:cubicBezTo>
                  <a:cubicBezTo>
                    <a:pt x="10157" y="4442"/>
                    <a:pt x="10192" y="4454"/>
                    <a:pt x="10204" y="4465"/>
                  </a:cubicBezTo>
                  <a:cubicBezTo>
                    <a:pt x="10216" y="4477"/>
                    <a:pt x="10169" y="4477"/>
                    <a:pt x="10145" y="4489"/>
                  </a:cubicBezTo>
                  <a:cubicBezTo>
                    <a:pt x="10145" y="4495"/>
                    <a:pt x="10163" y="4495"/>
                    <a:pt x="10182" y="4495"/>
                  </a:cubicBezTo>
                  <a:cubicBezTo>
                    <a:pt x="10201" y="4495"/>
                    <a:pt x="10222" y="4495"/>
                    <a:pt x="10228" y="4501"/>
                  </a:cubicBezTo>
                  <a:cubicBezTo>
                    <a:pt x="10216" y="4501"/>
                    <a:pt x="10157" y="4513"/>
                    <a:pt x="10157" y="4513"/>
                  </a:cubicBezTo>
                  <a:lnTo>
                    <a:pt x="10169" y="4513"/>
                  </a:lnTo>
                  <a:cubicBezTo>
                    <a:pt x="10145" y="4525"/>
                    <a:pt x="10169" y="4525"/>
                    <a:pt x="10157" y="4537"/>
                  </a:cubicBezTo>
                  <a:cubicBezTo>
                    <a:pt x="10169" y="4549"/>
                    <a:pt x="10204" y="4549"/>
                    <a:pt x="10276" y="4549"/>
                  </a:cubicBezTo>
                  <a:cubicBezTo>
                    <a:pt x="10276" y="4561"/>
                    <a:pt x="10216" y="4561"/>
                    <a:pt x="10204" y="4561"/>
                  </a:cubicBezTo>
                  <a:cubicBezTo>
                    <a:pt x="10208" y="4557"/>
                    <a:pt x="10208" y="4555"/>
                    <a:pt x="10206" y="4555"/>
                  </a:cubicBezTo>
                  <a:cubicBezTo>
                    <a:pt x="10200" y="4555"/>
                    <a:pt x="10184" y="4561"/>
                    <a:pt x="10169" y="4561"/>
                  </a:cubicBezTo>
                  <a:cubicBezTo>
                    <a:pt x="10181" y="4561"/>
                    <a:pt x="10192" y="4561"/>
                    <a:pt x="10157" y="4573"/>
                  </a:cubicBezTo>
                  <a:cubicBezTo>
                    <a:pt x="10157" y="4585"/>
                    <a:pt x="10157" y="4585"/>
                    <a:pt x="10181" y="4585"/>
                  </a:cubicBezTo>
                  <a:cubicBezTo>
                    <a:pt x="10169" y="4585"/>
                    <a:pt x="10192" y="4573"/>
                    <a:pt x="10216" y="4573"/>
                  </a:cubicBezTo>
                  <a:cubicBezTo>
                    <a:pt x="10192" y="4585"/>
                    <a:pt x="10216" y="4596"/>
                    <a:pt x="10157" y="4596"/>
                  </a:cubicBezTo>
                  <a:cubicBezTo>
                    <a:pt x="10181" y="4620"/>
                    <a:pt x="10169" y="4656"/>
                    <a:pt x="10181" y="4680"/>
                  </a:cubicBezTo>
                  <a:lnTo>
                    <a:pt x="10216" y="4680"/>
                  </a:lnTo>
                  <a:lnTo>
                    <a:pt x="10192" y="4692"/>
                  </a:lnTo>
                  <a:cubicBezTo>
                    <a:pt x="10181" y="4692"/>
                    <a:pt x="10240" y="4692"/>
                    <a:pt x="10276" y="4704"/>
                  </a:cubicBezTo>
                  <a:cubicBezTo>
                    <a:pt x="10252" y="4704"/>
                    <a:pt x="10244" y="4709"/>
                    <a:pt x="10234" y="4709"/>
                  </a:cubicBezTo>
                  <a:cubicBezTo>
                    <a:pt x="10229" y="4709"/>
                    <a:pt x="10224" y="4708"/>
                    <a:pt x="10216" y="4704"/>
                  </a:cubicBezTo>
                  <a:lnTo>
                    <a:pt x="10216" y="4704"/>
                  </a:lnTo>
                  <a:cubicBezTo>
                    <a:pt x="10228" y="4715"/>
                    <a:pt x="10073" y="4739"/>
                    <a:pt x="10109" y="4739"/>
                  </a:cubicBezTo>
                  <a:lnTo>
                    <a:pt x="10181" y="4727"/>
                  </a:lnTo>
                  <a:lnTo>
                    <a:pt x="10181" y="4727"/>
                  </a:lnTo>
                  <a:cubicBezTo>
                    <a:pt x="10143" y="4735"/>
                    <a:pt x="10138" y="4743"/>
                    <a:pt x="10125" y="4747"/>
                  </a:cubicBezTo>
                  <a:lnTo>
                    <a:pt x="10125" y="4747"/>
                  </a:lnTo>
                  <a:lnTo>
                    <a:pt x="10133" y="4739"/>
                  </a:lnTo>
                  <a:cubicBezTo>
                    <a:pt x="10109" y="4739"/>
                    <a:pt x="10097" y="4751"/>
                    <a:pt x="10085" y="4751"/>
                  </a:cubicBezTo>
                  <a:cubicBezTo>
                    <a:pt x="10107" y="4751"/>
                    <a:pt x="10117" y="4750"/>
                    <a:pt x="10125" y="4747"/>
                  </a:cubicBezTo>
                  <a:lnTo>
                    <a:pt x="10125" y="4747"/>
                  </a:lnTo>
                  <a:lnTo>
                    <a:pt x="10121" y="4751"/>
                  </a:lnTo>
                  <a:lnTo>
                    <a:pt x="10145" y="4739"/>
                  </a:lnTo>
                  <a:cubicBezTo>
                    <a:pt x="10157" y="4745"/>
                    <a:pt x="10172" y="4745"/>
                    <a:pt x="10181" y="4745"/>
                  </a:cubicBezTo>
                  <a:cubicBezTo>
                    <a:pt x="10189" y="4745"/>
                    <a:pt x="10192" y="4745"/>
                    <a:pt x="10181" y="4751"/>
                  </a:cubicBezTo>
                  <a:lnTo>
                    <a:pt x="10240" y="4751"/>
                  </a:lnTo>
                  <a:cubicBezTo>
                    <a:pt x="10192" y="4763"/>
                    <a:pt x="10228" y="4763"/>
                    <a:pt x="10216" y="4763"/>
                  </a:cubicBezTo>
                  <a:lnTo>
                    <a:pt x="10192" y="4763"/>
                  </a:lnTo>
                  <a:cubicBezTo>
                    <a:pt x="10192" y="4775"/>
                    <a:pt x="10181" y="4775"/>
                    <a:pt x="10169" y="4775"/>
                  </a:cubicBezTo>
                  <a:cubicBezTo>
                    <a:pt x="10168" y="4775"/>
                    <a:pt x="10167" y="4775"/>
                    <a:pt x="10166" y="4776"/>
                  </a:cubicBezTo>
                  <a:lnTo>
                    <a:pt x="10166" y="4776"/>
                  </a:lnTo>
                  <a:cubicBezTo>
                    <a:pt x="10175" y="4775"/>
                    <a:pt x="10184" y="4775"/>
                    <a:pt x="10192" y="4775"/>
                  </a:cubicBezTo>
                  <a:cubicBezTo>
                    <a:pt x="10224" y="4775"/>
                    <a:pt x="10251" y="4770"/>
                    <a:pt x="10265" y="4770"/>
                  </a:cubicBezTo>
                  <a:cubicBezTo>
                    <a:pt x="10272" y="4770"/>
                    <a:pt x="10276" y="4771"/>
                    <a:pt x="10276" y="4775"/>
                  </a:cubicBezTo>
                  <a:cubicBezTo>
                    <a:pt x="10252" y="4787"/>
                    <a:pt x="10243" y="4790"/>
                    <a:pt x="10234" y="4790"/>
                  </a:cubicBezTo>
                  <a:cubicBezTo>
                    <a:pt x="10225" y="4790"/>
                    <a:pt x="10216" y="4787"/>
                    <a:pt x="10192" y="4787"/>
                  </a:cubicBezTo>
                  <a:cubicBezTo>
                    <a:pt x="10184" y="4796"/>
                    <a:pt x="10198" y="4798"/>
                    <a:pt x="10219" y="4798"/>
                  </a:cubicBezTo>
                  <a:cubicBezTo>
                    <a:pt x="10242" y="4798"/>
                    <a:pt x="10273" y="4795"/>
                    <a:pt x="10293" y="4795"/>
                  </a:cubicBezTo>
                  <a:cubicBezTo>
                    <a:pt x="10304" y="4795"/>
                    <a:pt x="10311" y="4796"/>
                    <a:pt x="10311" y="4799"/>
                  </a:cubicBezTo>
                  <a:cubicBezTo>
                    <a:pt x="10300" y="4805"/>
                    <a:pt x="10306" y="4805"/>
                    <a:pt x="10314" y="4805"/>
                  </a:cubicBezTo>
                  <a:cubicBezTo>
                    <a:pt x="10323" y="4805"/>
                    <a:pt x="10335" y="4805"/>
                    <a:pt x="10335" y="4811"/>
                  </a:cubicBezTo>
                  <a:cubicBezTo>
                    <a:pt x="10311" y="4811"/>
                    <a:pt x="10300" y="4823"/>
                    <a:pt x="10276" y="4823"/>
                  </a:cubicBezTo>
                  <a:lnTo>
                    <a:pt x="10240" y="4835"/>
                  </a:lnTo>
                  <a:lnTo>
                    <a:pt x="10216" y="4835"/>
                  </a:lnTo>
                  <a:cubicBezTo>
                    <a:pt x="10264" y="4835"/>
                    <a:pt x="10264" y="4846"/>
                    <a:pt x="10276" y="4846"/>
                  </a:cubicBezTo>
                  <a:lnTo>
                    <a:pt x="10311" y="4835"/>
                  </a:lnTo>
                  <a:cubicBezTo>
                    <a:pt x="10323" y="4846"/>
                    <a:pt x="10359" y="4846"/>
                    <a:pt x="10347" y="4858"/>
                  </a:cubicBezTo>
                  <a:lnTo>
                    <a:pt x="10407" y="4858"/>
                  </a:lnTo>
                  <a:cubicBezTo>
                    <a:pt x="10422" y="4856"/>
                    <a:pt x="10429" y="4855"/>
                    <a:pt x="10431" y="4855"/>
                  </a:cubicBezTo>
                  <a:cubicBezTo>
                    <a:pt x="10435" y="4855"/>
                    <a:pt x="10430" y="4857"/>
                    <a:pt x="10425" y="4858"/>
                  </a:cubicBezTo>
                  <a:lnTo>
                    <a:pt x="10431" y="4858"/>
                  </a:lnTo>
                  <a:cubicBezTo>
                    <a:pt x="10428" y="4858"/>
                    <a:pt x="10426" y="4858"/>
                    <a:pt x="10424" y="4858"/>
                  </a:cubicBezTo>
                  <a:lnTo>
                    <a:pt x="10424" y="4858"/>
                  </a:lnTo>
                  <a:cubicBezTo>
                    <a:pt x="10419" y="4860"/>
                    <a:pt x="10414" y="4862"/>
                    <a:pt x="10418" y="4862"/>
                  </a:cubicBezTo>
                  <a:cubicBezTo>
                    <a:pt x="10420" y="4862"/>
                    <a:pt x="10427" y="4861"/>
                    <a:pt x="10442" y="4858"/>
                  </a:cubicBezTo>
                  <a:cubicBezTo>
                    <a:pt x="10456" y="4855"/>
                    <a:pt x="10466" y="4853"/>
                    <a:pt x="10473" y="4853"/>
                  </a:cubicBezTo>
                  <a:cubicBezTo>
                    <a:pt x="10489" y="4853"/>
                    <a:pt x="10487" y="4862"/>
                    <a:pt x="10478" y="4870"/>
                  </a:cubicBezTo>
                  <a:cubicBezTo>
                    <a:pt x="10455" y="4882"/>
                    <a:pt x="10454" y="4882"/>
                    <a:pt x="10408" y="4894"/>
                  </a:cubicBezTo>
                  <a:lnTo>
                    <a:pt x="10408" y="4894"/>
                  </a:lnTo>
                  <a:cubicBezTo>
                    <a:pt x="10408" y="4894"/>
                    <a:pt x="10407" y="4894"/>
                    <a:pt x="10406" y="4894"/>
                  </a:cubicBezTo>
                  <a:lnTo>
                    <a:pt x="10406" y="4894"/>
                  </a:lnTo>
                  <a:lnTo>
                    <a:pt x="10407" y="4894"/>
                  </a:lnTo>
                  <a:cubicBezTo>
                    <a:pt x="10407" y="4894"/>
                    <a:pt x="10408" y="4894"/>
                    <a:pt x="10408" y="4894"/>
                  </a:cubicBezTo>
                  <a:lnTo>
                    <a:pt x="10408" y="4894"/>
                  </a:lnTo>
                  <a:cubicBezTo>
                    <a:pt x="10414" y="4894"/>
                    <a:pt x="10419" y="4894"/>
                    <a:pt x="10419" y="4894"/>
                  </a:cubicBezTo>
                  <a:lnTo>
                    <a:pt x="10407" y="4894"/>
                  </a:lnTo>
                  <a:cubicBezTo>
                    <a:pt x="10407" y="4894"/>
                    <a:pt x="10407" y="4906"/>
                    <a:pt x="10395" y="4906"/>
                  </a:cubicBezTo>
                  <a:cubicBezTo>
                    <a:pt x="10395" y="4906"/>
                    <a:pt x="10418" y="4906"/>
                    <a:pt x="10407" y="4917"/>
                  </a:cubicBezTo>
                  <a:lnTo>
                    <a:pt x="10407" y="4917"/>
                  </a:lnTo>
                  <a:cubicBezTo>
                    <a:pt x="10403" y="4918"/>
                    <a:pt x="10399" y="4918"/>
                    <a:pt x="10395" y="4918"/>
                  </a:cubicBezTo>
                  <a:cubicBezTo>
                    <a:pt x="10381" y="4921"/>
                    <a:pt x="10375" y="4923"/>
                    <a:pt x="10374" y="4923"/>
                  </a:cubicBezTo>
                  <a:cubicBezTo>
                    <a:pt x="10370" y="4923"/>
                    <a:pt x="10391" y="4914"/>
                    <a:pt x="10383" y="4906"/>
                  </a:cubicBezTo>
                  <a:lnTo>
                    <a:pt x="10383" y="4906"/>
                  </a:lnTo>
                  <a:cubicBezTo>
                    <a:pt x="10335" y="4918"/>
                    <a:pt x="10383" y="4918"/>
                    <a:pt x="10347" y="4930"/>
                  </a:cubicBezTo>
                  <a:cubicBezTo>
                    <a:pt x="10327" y="4934"/>
                    <a:pt x="10321" y="4935"/>
                    <a:pt x="10319" y="4935"/>
                  </a:cubicBezTo>
                  <a:cubicBezTo>
                    <a:pt x="10314" y="4935"/>
                    <a:pt x="10327" y="4930"/>
                    <a:pt x="10288" y="4930"/>
                  </a:cubicBezTo>
                  <a:cubicBezTo>
                    <a:pt x="10288" y="4936"/>
                    <a:pt x="10297" y="4936"/>
                    <a:pt x="10304" y="4936"/>
                  </a:cubicBezTo>
                  <a:cubicBezTo>
                    <a:pt x="10311" y="4936"/>
                    <a:pt x="10317" y="4936"/>
                    <a:pt x="10311" y="4942"/>
                  </a:cubicBezTo>
                  <a:lnTo>
                    <a:pt x="10252" y="4942"/>
                  </a:lnTo>
                  <a:lnTo>
                    <a:pt x="10228" y="4954"/>
                  </a:lnTo>
                  <a:cubicBezTo>
                    <a:pt x="10228" y="4951"/>
                    <a:pt x="10225" y="4950"/>
                    <a:pt x="10221" y="4950"/>
                  </a:cubicBezTo>
                  <a:cubicBezTo>
                    <a:pt x="10209" y="4950"/>
                    <a:pt x="10184" y="4957"/>
                    <a:pt x="10164" y="4957"/>
                  </a:cubicBezTo>
                  <a:cubicBezTo>
                    <a:pt x="10156" y="4957"/>
                    <a:pt x="10150" y="4956"/>
                    <a:pt x="10145" y="4954"/>
                  </a:cubicBezTo>
                  <a:lnTo>
                    <a:pt x="10145" y="4954"/>
                  </a:lnTo>
                  <a:cubicBezTo>
                    <a:pt x="10139" y="4960"/>
                    <a:pt x="10151" y="4960"/>
                    <a:pt x="10160" y="4960"/>
                  </a:cubicBezTo>
                  <a:cubicBezTo>
                    <a:pt x="10169" y="4960"/>
                    <a:pt x="10175" y="4960"/>
                    <a:pt x="10157" y="4966"/>
                  </a:cubicBezTo>
                  <a:cubicBezTo>
                    <a:pt x="10181" y="4966"/>
                    <a:pt x="10228" y="4954"/>
                    <a:pt x="10252" y="4954"/>
                  </a:cubicBezTo>
                  <a:lnTo>
                    <a:pt x="10240" y="4966"/>
                  </a:lnTo>
                  <a:cubicBezTo>
                    <a:pt x="10231" y="4966"/>
                    <a:pt x="10223" y="4966"/>
                    <a:pt x="10216" y="4966"/>
                  </a:cubicBezTo>
                  <a:lnTo>
                    <a:pt x="10216" y="4966"/>
                  </a:lnTo>
                  <a:cubicBezTo>
                    <a:pt x="10212" y="4970"/>
                    <a:pt x="10219" y="4971"/>
                    <a:pt x="10230" y="4971"/>
                  </a:cubicBezTo>
                  <a:cubicBezTo>
                    <a:pt x="10253" y="4971"/>
                    <a:pt x="10296" y="4966"/>
                    <a:pt x="10311" y="4966"/>
                  </a:cubicBezTo>
                  <a:cubicBezTo>
                    <a:pt x="10311" y="4966"/>
                    <a:pt x="10311" y="4966"/>
                    <a:pt x="10288" y="4977"/>
                  </a:cubicBezTo>
                  <a:cubicBezTo>
                    <a:pt x="10335" y="4977"/>
                    <a:pt x="10335" y="4989"/>
                    <a:pt x="10383" y="4989"/>
                  </a:cubicBezTo>
                  <a:cubicBezTo>
                    <a:pt x="10347" y="4989"/>
                    <a:pt x="10335" y="5001"/>
                    <a:pt x="10300" y="5001"/>
                  </a:cubicBezTo>
                  <a:cubicBezTo>
                    <a:pt x="10300" y="5001"/>
                    <a:pt x="10293" y="5003"/>
                    <a:pt x="10283" y="5004"/>
                  </a:cubicBezTo>
                  <a:lnTo>
                    <a:pt x="10283" y="5004"/>
                  </a:lnTo>
                  <a:cubicBezTo>
                    <a:pt x="10285" y="5003"/>
                    <a:pt x="10287" y="5002"/>
                    <a:pt x="10288" y="5001"/>
                  </a:cubicBezTo>
                  <a:lnTo>
                    <a:pt x="10288" y="5001"/>
                  </a:lnTo>
                  <a:cubicBezTo>
                    <a:pt x="10285" y="5003"/>
                    <a:pt x="10283" y="5004"/>
                    <a:pt x="10282" y="5004"/>
                  </a:cubicBezTo>
                  <a:lnTo>
                    <a:pt x="10282" y="5004"/>
                  </a:lnTo>
                  <a:cubicBezTo>
                    <a:pt x="10263" y="5008"/>
                    <a:pt x="10233" y="5013"/>
                    <a:pt x="10217" y="5013"/>
                  </a:cubicBezTo>
                  <a:lnTo>
                    <a:pt x="10217" y="5013"/>
                  </a:lnTo>
                  <a:cubicBezTo>
                    <a:pt x="10222" y="5013"/>
                    <a:pt x="10265" y="5013"/>
                    <a:pt x="10282" y="5005"/>
                  </a:cubicBezTo>
                  <a:lnTo>
                    <a:pt x="10282" y="5005"/>
                  </a:lnTo>
                  <a:cubicBezTo>
                    <a:pt x="10280" y="5007"/>
                    <a:pt x="10287" y="5007"/>
                    <a:pt x="10292" y="5007"/>
                  </a:cubicBezTo>
                  <a:cubicBezTo>
                    <a:pt x="10300" y="5007"/>
                    <a:pt x="10306" y="5007"/>
                    <a:pt x="10288" y="5013"/>
                  </a:cubicBezTo>
                  <a:cubicBezTo>
                    <a:pt x="10276" y="5025"/>
                    <a:pt x="10240" y="5025"/>
                    <a:pt x="10216" y="5025"/>
                  </a:cubicBezTo>
                  <a:cubicBezTo>
                    <a:pt x="10216" y="5028"/>
                    <a:pt x="10219" y="5028"/>
                    <a:pt x="10224" y="5028"/>
                  </a:cubicBezTo>
                  <a:cubicBezTo>
                    <a:pt x="10238" y="5028"/>
                    <a:pt x="10264" y="5022"/>
                    <a:pt x="10274" y="5022"/>
                  </a:cubicBezTo>
                  <a:cubicBezTo>
                    <a:pt x="10277" y="5022"/>
                    <a:pt x="10278" y="5023"/>
                    <a:pt x="10276" y="5025"/>
                  </a:cubicBezTo>
                  <a:lnTo>
                    <a:pt x="10252" y="5025"/>
                  </a:lnTo>
                  <a:cubicBezTo>
                    <a:pt x="10240" y="5037"/>
                    <a:pt x="10264" y="5037"/>
                    <a:pt x="10300" y="5037"/>
                  </a:cubicBezTo>
                  <a:cubicBezTo>
                    <a:pt x="10228" y="5049"/>
                    <a:pt x="10300" y="5049"/>
                    <a:pt x="10240" y="5049"/>
                  </a:cubicBezTo>
                  <a:cubicBezTo>
                    <a:pt x="10244" y="5053"/>
                    <a:pt x="10249" y="5054"/>
                    <a:pt x="10255" y="5054"/>
                  </a:cubicBezTo>
                  <a:cubicBezTo>
                    <a:pt x="10262" y="5054"/>
                    <a:pt x="10271" y="5052"/>
                    <a:pt x="10279" y="5051"/>
                  </a:cubicBezTo>
                  <a:lnTo>
                    <a:pt x="10279" y="5051"/>
                  </a:lnTo>
                  <a:lnTo>
                    <a:pt x="10240" y="5061"/>
                  </a:lnTo>
                  <a:cubicBezTo>
                    <a:pt x="10227" y="5070"/>
                    <a:pt x="10238" y="5072"/>
                    <a:pt x="10256" y="5072"/>
                  </a:cubicBezTo>
                  <a:cubicBezTo>
                    <a:pt x="10275" y="5072"/>
                    <a:pt x="10302" y="5069"/>
                    <a:pt x="10312" y="5069"/>
                  </a:cubicBezTo>
                  <a:cubicBezTo>
                    <a:pt x="10318" y="5069"/>
                    <a:pt x="10320" y="5070"/>
                    <a:pt x="10311" y="5073"/>
                  </a:cubicBezTo>
                  <a:lnTo>
                    <a:pt x="10240" y="5073"/>
                  </a:lnTo>
                  <a:cubicBezTo>
                    <a:pt x="10252" y="5073"/>
                    <a:pt x="10240" y="5085"/>
                    <a:pt x="10276" y="5085"/>
                  </a:cubicBezTo>
                  <a:cubicBezTo>
                    <a:pt x="10264" y="5085"/>
                    <a:pt x="10264" y="5085"/>
                    <a:pt x="10252" y="5096"/>
                  </a:cubicBezTo>
                  <a:lnTo>
                    <a:pt x="10311" y="5096"/>
                  </a:lnTo>
                  <a:cubicBezTo>
                    <a:pt x="10311" y="5096"/>
                    <a:pt x="10276" y="5108"/>
                    <a:pt x="10264" y="5120"/>
                  </a:cubicBezTo>
                  <a:cubicBezTo>
                    <a:pt x="10300" y="5120"/>
                    <a:pt x="10240" y="5144"/>
                    <a:pt x="10276" y="5156"/>
                  </a:cubicBezTo>
                  <a:cubicBezTo>
                    <a:pt x="10276" y="5158"/>
                    <a:pt x="10279" y="5159"/>
                    <a:pt x="10283" y="5159"/>
                  </a:cubicBezTo>
                  <a:cubicBezTo>
                    <a:pt x="10289" y="5159"/>
                    <a:pt x="10298" y="5158"/>
                    <a:pt x="10308" y="5155"/>
                  </a:cubicBezTo>
                  <a:lnTo>
                    <a:pt x="10308" y="5155"/>
                  </a:lnTo>
                  <a:cubicBezTo>
                    <a:pt x="10292" y="5163"/>
                    <a:pt x="10292" y="5168"/>
                    <a:pt x="10276" y="5168"/>
                  </a:cubicBezTo>
                  <a:cubicBezTo>
                    <a:pt x="10252" y="5192"/>
                    <a:pt x="10323" y="5192"/>
                    <a:pt x="10288" y="5204"/>
                  </a:cubicBezTo>
                  <a:cubicBezTo>
                    <a:pt x="10280" y="5204"/>
                    <a:pt x="10272" y="5209"/>
                    <a:pt x="10264" y="5209"/>
                  </a:cubicBezTo>
                  <a:cubicBezTo>
                    <a:pt x="10260" y="5209"/>
                    <a:pt x="10256" y="5208"/>
                    <a:pt x="10252" y="5204"/>
                  </a:cubicBezTo>
                  <a:cubicBezTo>
                    <a:pt x="10240" y="5216"/>
                    <a:pt x="10252" y="5227"/>
                    <a:pt x="10252" y="5239"/>
                  </a:cubicBezTo>
                  <a:lnTo>
                    <a:pt x="10240" y="5239"/>
                  </a:lnTo>
                  <a:cubicBezTo>
                    <a:pt x="10204" y="5251"/>
                    <a:pt x="10252" y="5263"/>
                    <a:pt x="10276" y="5275"/>
                  </a:cubicBezTo>
                  <a:lnTo>
                    <a:pt x="10240" y="5275"/>
                  </a:lnTo>
                  <a:cubicBezTo>
                    <a:pt x="10228" y="5287"/>
                    <a:pt x="10216" y="5299"/>
                    <a:pt x="10276" y="5299"/>
                  </a:cubicBezTo>
                  <a:cubicBezTo>
                    <a:pt x="10216" y="5311"/>
                    <a:pt x="10288" y="5299"/>
                    <a:pt x="10240" y="5323"/>
                  </a:cubicBezTo>
                  <a:lnTo>
                    <a:pt x="10228" y="5323"/>
                  </a:lnTo>
                  <a:cubicBezTo>
                    <a:pt x="10204" y="5323"/>
                    <a:pt x="10216" y="5335"/>
                    <a:pt x="10204" y="5335"/>
                  </a:cubicBezTo>
                  <a:cubicBezTo>
                    <a:pt x="10228" y="5341"/>
                    <a:pt x="10258" y="5341"/>
                    <a:pt x="10279" y="5341"/>
                  </a:cubicBezTo>
                  <a:cubicBezTo>
                    <a:pt x="10300" y="5341"/>
                    <a:pt x="10311" y="5341"/>
                    <a:pt x="10300" y="5347"/>
                  </a:cubicBezTo>
                  <a:cubicBezTo>
                    <a:pt x="10273" y="5355"/>
                    <a:pt x="10263" y="5358"/>
                    <a:pt x="10258" y="5358"/>
                  </a:cubicBezTo>
                  <a:cubicBezTo>
                    <a:pt x="10252" y="5358"/>
                    <a:pt x="10252" y="5355"/>
                    <a:pt x="10243" y="5355"/>
                  </a:cubicBezTo>
                  <a:cubicBezTo>
                    <a:pt x="10238" y="5355"/>
                    <a:pt x="10230" y="5356"/>
                    <a:pt x="10216" y="5358"/>
                  </a:cubicBezTo>
                  <a:lnTo>
                    <a:pt x="10228" y="5358"/>
                  </a:lnTo>
                  <a:cubicBezTo>
                    <a:pt x="10204" y="5370"/>
                    <a:pt x="10216" y="5370"/>
                    <a:pt x="10181" y="5370"/>
                  </a:cubicBezTo>
                  <a:lnTo>
                    <a:pt x="10264" y="5370"/>
                  </a:lnTo>
                  <a:cubicBezTo>
                    <a:pt x="10276" y="5370"/>
                    <a:pt x="10276" y="5358"/>
                    <a:pt x="10276" y="5358"/>
                  </a:cubicBezTo>
                  <a:cubicBezTo>
                    <a:pt x="10323" y="5358"/>
                    <a:pt x="10288" y="5370"/>
                    <a:pt x="10300" y="5382"/>
                  </a:cubicBezTo>
                  <a:cubicBezTo>
                    <a:pt x="10300" y="5382"/>
                    <a:pt x="10323" y="5370"/>
                    <a:pt x="10359" y="5358"/>
                  </a:cubicBezTo>
                  <a:lnTo>
                    <a:pt x="10359" y="5358"/>
                  </a:lnTo>
                  <a:cubicBezTo>
                    <a:pt x="10335" y="5370"/>
                    <a:pt x="10419" y="5370"/>
                    <a:pt x="10442" y="5370"/>
                  </a:cubicBezTo>
                  <a:cubicBezTo>
                    <a:pt x="10431" y="5376"/>
                    <a:pt x="10416" y="5376"/>
                    <a:pt x="10396" y="5376"/>
                  </a:cubicBezTo>
                  <a:cubicBezTo>
                    <a:pt x="10377" y="5376"/>
                    <a:pt x="10353" y="5376"/>
                    <a:pt x="10323" y="5382"/>
                  </a:cubicBezTo>
                  <a:cubicBezTo>
                    <a:pt x="10311" y="5382"/>
                    <a:pt x="10264" y="5394"/>
                    <a:pt x="10240" y="5394"/>
                  </a:cubicBezTo>
                  <a:cubicBezTo>
                    <a:pt x="10240" y="5406"/>
                    <a:pt x="10276" y="5406"/>
                    <a:pt x="10300" y="5406"/>
                  </a:cubicBezTo>
                  <a:lnTo>
                    <a:pt x="10276" y="5418"/>
                  </a:lnTo>
                  <a:cubicBezTo>
                    <a:pt x="10288" y="5418"/>
                    <a:pt x="10359" y="5418"/>
                    <a:pt x="10323" y="5430"/>
                  </a:cubicBezTo>
                  <a:lnTo>
                    <a:pt x="10383" y="5430"/>
                  </a:lnTo>
                  <a:cubicBezTo>
                    <a:pt x="10357" y="5430"/>
                    <a:pt x="10344" y="5436"/>
                    <a:pt x="10329" y="5440"/>
                  </a:cubicBezTo>
                  <a:lnTo>
                    <a:pt x="10329" y="5440"/>
                  </a:lnTo>
                  <a:cubicBezTo>
                    <a:pt x="10337" y="5439"/>
                    <a:pt x="10344" y="5438"/>
                    <a:pt x="10349" y="5438"/>
                  </a:cubicBezTo>
                  <a:cubicBezTo>
                    <a:pt x="10385" y="5438"/>
                    <a:pt x="10376" y="5454"/>
                    <a:pt x="10442" y="5454"/>
                  </a:cubicBezTo>
                  <a:cubicBezTo>
                    <a:pt x="10419" y="5454"/>
                    <a:pt x="10383" y="5454"/>
                    <a:pt x="10371" y="5466"/>
                  </a:cubicBezTo>
                  <a:lnTo>
                    <a:pt x="10442" y="5466"/>
                  </a:lnTo>
                  <a:cubicBezTo>
                    <a:pt x="10419" y="5477"/>
                    <a:pt x="10407" y="5477"/>
                    <a:pt x="10359" y="5489"/>
                  </a:cubicBezTo>
                  <a:cubicBezTo>
                    <a:pt x="10363" y="5491"/>
                    <a:pt x="10368" y="5491"/>
                    <a:pt x="10373" y="5491"/>
                  </a:cubicBezTo>
                  <a:cubicBezTo>
                    <a:pt x="10406" y="5491"/>
                    <a:pt x="10457" y="5471"/>
                    <a:pt x="10479" y="5471"/>
                  </a:cubicBezTo>
                  <a:cubicBezTo>
                    <a:pt x="10486" y="5471"/>
                    <a:pt x="10490" y="5473"/>
                    <a:pt x="10490" y="5477"/>
                  </a:cubicBezTo>
                  <a:cubicBezTo>
                    <a:pt x="10472" y="5483"/>
                    <a:pt x="10460" y="5483"/>
                    <a:pt x="10451" y="5483"/>
                  </a:cubicBezTo>
                  <a:cubicBezTo>
                    <a:pt x="10442" y="5483"/>
                    <a:pt x="10436" y="5483"/>
                    <a:pt x="10431" y="5489"/>
                  </a:cubicBezTo>
                  <a:lnTo>
                    <a:pt x="10419" y="5489"/>
                  </a:lnTo>
                  <a:cubicBezTo>
                    <a:pt x="10391" y="5496"/>
                    <a:pt x="10383" y="5498"/>
                    <a:pt x="10387" y="5498"/>
                  </a:cubicBezTo>
                  <a:cubicBezTo>
                    <a:pt x="10395" y="5498"/>
                    <a:pt x="10461" y="5487"/>
                    <a:pt x="10483" y="5487"/>
                  </a:cubicBezTo>
                  <a:cubicBezTo>
                    <a:pt x="10489" y="5487"/>
                    <a:pt x="10492" y="5488"/>
                    <a:pt x="10490" y="5489"/>
                  </a:cubicBezTo>
                  <a:cubicBezTo>
                    <a:pt x="10460" y="5495"/>
                    <a:pt x="10451" y="5495"/>
                    <a:pt x="10444" y="5495"/>
                  </a:cubicBezTo>
                  <a:cubicBezTo>
                    <a:pt x="10436" y="5495"/>
                    <a:pt x="10431" y="5495"/>
                    <a:pt x="10407" y="5501"/>
                  </a:cubicBezTo>
                  <a:cubicBezTo>
                    <a:pt x="10419" y="5507"/>
                    <a:pt x="10445" y="5507"/>
                    <a:pt x="10468" y="5507"/>
                  </a:cubicBezTo>
                  <a:cubicBezTo>
                    <a:pt x="10490" y="5507"/>
                    <a:pt x="10508" y="5507"/>
                    <a:pt x="10502" y="5513"/>
                  </a:cubicBezTo>
                  <a:lnTo>
                    <a:pt x="10466" y="5513"/>
                  </a:lnTo>
                  <a:cubicBezTo>
                    <a:pt x="10478" y="5513"/>
                    <a:pt x="10466" y="5525"/>
                    <a:pt x="10466" y="5537"/>
                  </a:cubicBezTo>
                  <a:lnTo>
                    <a:pt x="10454" y="5537"/>
                  </a:lnTo>
                  <a:cubicBezTo>
                    <a:pt x="10448" y="5543"/>
                    <a:pt x="10457" y="5543"/>
                    <a:pt x="10463" y="5543"/>
                  </a:cubicBezTo>
                  <a:cubicBezTo>
                    <a:pt x="10469" y="5543"/>
                    <a:pt x="10472" y="5543"/>
                    <a:pt x="10454" y="5549"/>
                  </a:cubicBezTo>
                  <a:lnTo>
                    <a:pt x="10478" y="5549"/>
                  </a:lnTo>
                  <a:cubicBezTo>
                    <a:pt x="10502" y="5537"/>
                    <a:pt x="10526" y="5525"/>
                    <a:pt x="10490" y="5525"/>
                  </a:cubicBezTo>
                  <a:cubicBezTo>
                    <a:pt x="10526" y="5525"/>
                    <a:pt x="10562" y="5501"/>
                    <a:pt x="10609" y="5501"/>
                  </a:cubicBezTo>
                  <a:lnTo>
                    <a:pt x="10597" y="5501"/>
                  </a:lnTo>
                  <a:cubicBezTo>
                    <a:pt x="10681" y="5477"/>
                    <a:pt x="10692" y="5454"/>
                    <a:pt x="10716" y="5442"/>
                  </a:cubicBezTo>
                  <a:cubicBezTo>
                    <a:pt x="10657" y="5442"/>
                    <a:pt x="10740" y="5418"/>
                    <a:pt x="10692" y="5406"/>
                  </a:cubicBezTo>
                  <a:lnTo>
                    <a:pt x="10692" y="5406"/>
                  </a:lnTo>
                  <a:cubicBezTo>
                    <a:pt x="10669" y="5410"/>
                    <a:pt x="10659" y="5411"/>
                    <a:pt x="10657" y="5411"/>
                  </a:cubicBezTo>
                  <a:cubicBezTo>
                    <a:pt x="10653" y="5411"/>
                    <a:pt x="10677" y="5406"/>
                    <a:pt x="10669" y="5406"/>
                  </a:cubicBezTo>
                  <a:cubicBezTo>
                    <a:pt x="10681" y="5406"/>
                    <a:pt x="10716" y="5394"/>
                    <a:pt x="10728" y="5394"/>
                  </a:cubicBezTo>
                  <a:lnTo>
                    <a:pt x="10692" y="5394"/>
                  </a:lnTo>
                  <a:cubicBezTo>
                    <a:pt x="10712" y="5384"/>
                    <a:pt x="10754" y="5367"/>
                    <a:pt x="10745" y="5367"/>
                  </a:cubicBezTo>
                  <a:cubicBezTo>
                    <a:pt x="10742" y="5367"/>
                    <a:pt x="10737" y="5368"/>
                    <a:pt x="10728" y="5370"/>
                  </a:cubicBezTo>
                  <a:cubicBezTo>
                    <a:pt x="10740" y="5358"/>
                    <a:pt x="10752" y="5358"/>
                    <a:pt x="10764" y="5358"/>
                  </a:cubicBezTo>
                  <a:cubicBezTo>
                    <a:pt x="10764" y="5347"/>
                    <a:pt x="10776" y="5335"/>
                    <a:pt x="10788" y="5335"/>
                  </a:cubicBezTo>
                  <a:cubicBezTo>
                    <a:pt x="10716" y="5335"/>
                    <a:pt x="10764" y="5323"/>
                    <a:pt x="10740" y="5323"/>
                  </a:cubicBezTo>
                  <a:cubicBezTo>
                    <a:pt x="10752" y="5323"/>
                    <a:pt x="10764" y="5311"/>
                    <a:pt x="10776" y="5311"/>
                  </a:cubicBezTo>
                  <a:lnTo>
                    <a:pt x="10716" y="5311"/>
                  </a:lnTo>
                  <a:cubicBezTo>
                    <a:pt x="10681" y="5311"/>
                    <a:pt x="10752" y="5299"/>
                    <a:pt x="10728" y="5299"/>
                  </a:cubicBezTo>
                  <a:lnTo>
                    <a:pt x="10716" y="5299"/>
                  </a:lnTo>
                  <a:cubicBezTo>
                    <a:pt x="10692" y="5299"/>
                    <a:pt x="10728" y="5287"/>
                    <a:pt x="10764" y="5275"/>
                  </a:cubicBezTo>
                  <a:cubicBezTo>
                    <a:pt x="10716" y="5263"/>
                    <a:pt x="10716" y="5251"/>
                    <a:pt x="10728" y="5227"/>
                  </a:cubicBezTo>
                  <a:lnTo>
                    <a:pt x="10728" y="5227"/>
                  </a:lnTo>
                  <a:cubicBezTo>
                    <a:pt x="10728" y="5233"/>
                    <a:pt x="10731" y="5236"/>
                    <a:pt x="10733" y="5236"/>
                  </a:cubicBezTo>
                  <a:cubicBezTo>
                    <a:pt x="10734" y="5236"/>
                    <a:pt x="10734" y="5233"/>
                    <a:pt x="10728" y="5227"/>
                  </a:cubicBezTo>
                  <a:lnTo>
                    <a:pt x="10728" y="5227"/>
                  </a:lnTo>
                  <a:cubicBezTo>
                    <a:pt x="10728" y="5227"/>
                    <a:pt x="10728" y="5227"/>
                    <a:pt x="10728" y="5227"/>
                  </a:cubicBezTo>
                  <a:cubicBezTo>
                    <a:pt x="10740" y="5216"/>
                    <a:pt x="10752" y="5216"/>
                    <a:pt x="10764" y="5204"/>
                  </a:cubicBezTo>
                  <a:cubicBezTo>
                    <a:pt x="10776" y="5192"/>
                    <a:pt x="10788" y="5180"/>
                    <a:pt x="10788" y="5168"/>
                  </a:cubicBezTo>
                  <a:cubicBezTo>
                    <a:pt x="10800" y="5180"/>
                    <a:pt x="10812" y="5192"/>
                    <a:pt x="10800" y="5192"/>
                  </a:cubicBezTo>
                  <a:cubicBezTo>
                    <a:pt x="10805" y="5197"/>
                    <a:pt x="10809" y="5199"/>
                    <a:pt x="10812" y="5199"/>
                  </a:cubicBezTo>
                  <a:cubicBezTo>
                    <a:pt x="10820" y="5199"/>
                    <a:pt x="10826" y="5190"/>
                    <a:pt x="10835" y="5190"/>
                  </a:cubicBezTo>
                  <a:cubicBezTo>
                    <a:pt x="10841" y="5190"/>
                    <a:pt x="10849" y="5193"/>
                    <a:pt x="10859" y="5204"/>
                  </a:cubicBezTo>
                  <a:cubicBezTo>
                    <a:pt x="10883" y="5192"/>
                    <a:pt x="10835" y="5180"/>
                    <a:pt x="10823" y="5168"/>
                  </a:cubicBezTo>
                  <a:lnTo>
                    <a:pt x="10823" y="5180"/>
                  </a:lnTo>
                  <a:cubicBezTo>
                    <a:pt x="10812" y="5180"/>
                    <a:pt x="10800" y="5168"/>
                    <a:pt x="10788" y="5156"/>
                  </a:cubicBezTo>
                  <a:cubicBezTo>
                    <a:pt x="10776" y="5144"/>
                    <a:pt x="10776" y="5144"/>
                    <a:pt x="10764" y="5144"/>
                  </a:cubicBezTo>
                  <a:cubicBezTo>
                    <a:pt x="10764" y="5144"/>
                    <a:pt x="10764" y="5156"/>
                    <a:pt x="10776" y="5156"/>
                  </a:cubicBezTo>
                  <a:cubicBezTo>
                    <a:pt x="10764" y="5156"/>
                    <a:pt x="10740" y="5156"/>
                    <a:pt x="10728" y="5168"/>
                  </a:cubicBezTo>
                  <a:cubicBezTo>
                    <a:pt x="10728" y="5168"/>
                    <a:pt x="10728" y="5168"/>
                    <a:pt x="10716" y="5156"/>
                  </a:cubicBezTo>
                  <a:lnTo>
                    <a:pt x="10704" y="5156"/>
                  </a:lnTo>
                  <a:lnTo>
                    <a:pt x="10716" y="5168"/>
                  </a:lnTo>
                  <a:cubicBezTo>
                    <a:pt x="10708" y="5168"/>
                    <a:pt x="10685" y="5173"/>
                    <a:pt x="10673" y="5173"/>
                  </a:cubicBezTo>
                  <a:cubicBezTo>
                    <a:pt x="10667" y="5173"/>
                    <a:pt x="10665" y="5172"/>
                    <a:pt x="10669" y="5168"/>
                  </a:cubicBezTo>
                  <a:lnTo>
                    <a:pt x="10692" y="5168"/>
                  </a:lnTo>
                  <a:cubicBezTo>
                    <a:pt x="10692" y="5168"/>
                    <a:pt x="10669" y="5168"/>
                    <a:pt x="10681" y="5156"/>
                  </a:cubicBezTo>
                  <a:lnTo>
                    <a:pt x="10692" y="5156"/>
                  </a:lnTo>
                  <a:lnTo>
                    <a:pt x="10715" y="5133"/>
                  </a:lnTo>
                  <a:lnTo>
                    <a:pt x="10715" y="5133"/>
                  </a:lnTo>
                  <a:cubicBezTo>
                    <a:pt x="10724" y="5137"/>
                    <a:pt x="10719" y="5144"/>
                    <a:pt x="10728" y="5144"/>
                  </a:cubicBezTo>
                  <a:lnTo>
                    <a:pt x="10776" y="5144"/>
                  </a:lnTo>
                  <a:lnTo>
                    <a:pt x="10752" y="5132"/>
                  </a:lnTo>
                  <a:lnTo>
                    <a:pt x="10776" y="5132"/>
                  </a:lnTo>
                  <a:cubicBezTo>
                    <a:pt x="10788" y="5126"/>
                    <a:pt x="10779" y="5126"/>
                    <a:pt x="10768" y="5126"/>
                  </a:cubicBezTo>
                  <a:cubicBezTo>
                    <a:pt x="10763" y="5126"/>
                    <a:pt x="10758" y="5126"/>
                    <a:pt x="10754" y="5126"/>
                  </a:cubicBezTo>
                  <a:lnTo>
                    <a:pt x="10754" y="5126"/>
                  </a:lnTo>
                  <a:cubicBezTo>
                    <a:pt x="10755" y="5126"/>
                    <a:pt x="10755" y="5126"/>
                    <a:pt x="10755" y="5126"/>
                  </a:cubicBezTo>
                  <a:cubicBezTo>
                    <a:pt x="10759" y="5126"/>
                    <a:pt x="10764" y="5124"/>
                    <a:pt x="10776" y="5120"/>
                  </a:cubicBezTo>
                  <a:lnTo>
                    <a:pt x="10788" y="5120"/>
                  </a:lnTo>
                  <a:lnTo>
                    <a:pt x="10788" y="5108"/>
                  </a:lnTo>
                  <a:lnTo>
                    <a:pt x="10776" y="5108"/>
                  </a:lnTo>
                  <a:cubicBezTo>
                    <a:pt x="10800" y="5108"/>
                    <a:pt x="10800" y="5096"/>
                    <a:pt x="10800" y="5096"/>
                  </a:cubicBezTo>
                  <a:cubicBezTo>
                    <a:pt x="10809" y="5116"/>
                    <a:pt x="10827" y="5135"/>
                    <a:pt x="10820" y="5135"/>
                  </a:cubicBezTo>
                  <a:cubicBezTo>
                    <a:pt x="10819" y="5135"/>
                    <a:pt x="10816" y="5134"/>
                    <a:pt x="10812" y="5132"/>
                  </a:cubicBezTo>
                  <a:cubicBezTo>
                    <a:pt x="10800" y="5132"/>
                    <a:pt x="10800" y="5132"/>
                    <a:pt x="10788" y="5121"/>
                  </a:cubicBezTo>
                  <a:lnTo>
                    <a:pt x="10788" y="5121"/>
                  </a:lnTo>
                  <a:cubicBezTo>
                    <a:pt x="10800" y="5132"/>
                    <a:pt x="10811" y="5144"/>
                    <a:pt x="10800" y="5144"/>
                  </a:cubicBezTo>
                  <a:cubicBezTo>
                    <a:pt x="10823" y="5144"/>
                    <a:pt x="10835" y="5168"/>
                    <a:pt x="10847" y="5180"/>
                  </a:cubicBezTo>
                  <a:cubicBezTo>
                    <a:pt x="10859" y="5180"/>
                    <a:pt x="10883" y="5168"/>
                    <a:pt x="10859" y="5156"/>
                  </a:cubicBezTo>
                  <a:lnTo>
                    <a:pt x="10847" y="5156"/>
                  </a:lnTo>
                  <a:cubicBezTo>
                    <a:pt x="10835" y="5144"/>
                    <a:pt x="10835" y="5132"/>
                    <a:pt x="10823" y="5120"/>
                  </a:cubicBezTo>
                  <a:lnTo>
                    <a:pt x="10823" y="5120"/>
                  </a:lnTo>
                  <a:cubicBezTo>
                    <a:pt x="10835" y="5120"/>
                    <a:pt x="10859" y="5144"/>
                    <a:pt x="10871" y="5144"/>
                  </a:cubicBezTo>
                  <a:cubicBezTo>
                    <a:pt x="10883" y="5132"/>
                    <a:pt x="10823" y="5108"/>
                    <a:pt x="10823" y="5096"/>
                  </a:cubicBezTo>
                  <a:cubicBezTo>
                    <a:pt x="10823" y="5096"/>
                    <a:pt x="10823" y="5096"/>
                    <a:pt x="10823" y="5085"/>
                  </a:cubicBezTo>
                  <a:lnTo>
                    <a:pt x="10835" y="5096"/>
                  </a:lnTo>
                  <a:cubicBezTo>
                    <a:pt x="10823" y="5085"/>
                    <a:pt x="10823" y="5073"/>
                    <a:pt x="10823" y="5061"/>
                  </a:cubicBezTo>
                  <a:cubicBezTo>
                    <a:pt x="10812" y="5061"/>
                    <a:pt x="10812" y="5049"/>
                    <a:pt x="10800" y="5037"/>
                  </a:cubicBezTo>
                  <a:lnTo>
                    <a:pt x="10812" y="5037"/>
                  </a:lnTo>
                  <a:cubicBezTo>
                    <a:pt x="10812" y="5037"/>
                    <a:pt x="10812" y="5037"/>
                    <a:pt x="10812" y="5025"/>
                  </a:cubicBezTo>
                  <a:lnTo>
                    <a:pt x="10823" y="5025"/>
                  </a:lnTo>
                  <a:cubicBezTo>
                    <a:pt x="10823" y="5025"/>
                    <a:pt x="10812" y="5025"/>
                    <a:pt x="10812" y="5013"/>
                  </a:cubicBezTo>
                  <a:lnTo>
                    <a:pt x="10823" y="5013"/>
                  </a:lnTo>
                  <a:cubicBezTo>
                    <a:pt x="10823" y="5013"/>
                    <a:pt x="10823" y="5013"/>
                    <a:pt x="10823" y="5025"/>
                  </a:cubicBezTo>
                  <a:cubicBezTo>
                    <a:pt x="10895" y="5073"/>
                    <a:pt x="10800" y="5037"/>
                    <a:pt x="10835" y="5073"/>
                  </a:cubicBezTo>
                  <a:cubicBezTo>
                    <a:pt x="10859" y="5085"/>
                    <a:pt x="10871" y="5108"/>
                    <a:pt x="10895" y="5132"/>
                  </a:cubicBezTo>
                  <a:lnTo>
                    <a:pt x="10871" y="5073"/>
                  </a:lnTo>
                  <a:lnTo>
                    <a:pt x="10871" y="5073"/>
                  </a:lnTo>
                  <a:cubicBezTo>
                    <a:pt x="10879" y="5081"/>
                    <a:pt x="10904" y="5095"/>
                    <a:pt x="10912" y="5095"/>
                  </a:cubicBezTo>
                  <a:cubicBezTo>
                    <a:pt x="10915" y="5095"/>
                    <a:pt x="10914" y="5092"/>
                    <a:pt x="10907" y="5085"/>
                  </a:cubicBezTo>
                  <a:lnTo>
                    <a:pt x="10895" y="5085"/>
                  </a:lnTo>
                  <a:cubicBezTo>
                    <a:pt x="10895" y="5061"/>
                    <a:pt x="10859" y="5037"/>
                    <a:pt x="10883" y="5037"/>
                  </a:cubicBezTo>
                  <a:cubicBezTo>
                    <a:pt x="10883" y="5049"/>
                    <a:pt x="10895" y="5061"/>
                    <a:pt x="10907" y="5061"/>
                  </a:cubicBezTo>
                  <a:cubicBezTo>
                    <a:pt x="10919" y="5061"/>
                    <a:pt x="10895" y="5037"/>
                    <a:pt x="10883" y="5025"/>
                  </a:cubicBezTo>
                  <a:lnTo>
                    <a:pt x="10883" y="5025"/>
                  </a:lnTo>
                  <a:cubicBezTo>
                    <a:pt x="10895" y="5025"/>
                    <a:pt x="10919" y="5061"/>
                    <a:pt x="10931" y="5061"/>
                  </a:cubicBezTo>
                  <a:cubicBezTo>
                    <a:pt x="10919" y="5043"/>
                    <a:pt x="10925" y="5040"/>
                    <a:pt x="10934" y="5040"/>
                  </a:cubicBezTo>
                  <a:cubicBezTo>
                    <a:pt x="10938" y="5040"/>
                    <a:pt x="10943" y="5041"/>
                    <a:pt x="10947" y="5041"/>
                  </a:cubicBezTo>
                  <a:cubicBezTo>
                    <a:pt x="10951" y="5041"/>
                    <a:pt x="10954" y="5040"/>
                    <a:pt x="10954" y="5037"/>
                  </a:cubicBezTo>
                  <a:cubicBezTo>
                    <a:pt x="10907" y="5013"/>
                    <a:pt x="10907" y="4966"/>
                    <a:pt x="10859" y="4954"/>
                  </a:cubicBezTo>
                  <a:lnTo>
                    <a:pt x="10835" y="4906"/>
                  </a:lnTo>
                  <a:lnTo>
                    <a:pt x="10835" y="4906"/>
                  </a:lnTo>
                  <a:cubicBezTo>
                    <a:pt x="10871" y="4930"/>
                    <a:pt x="10895" y="4966"/>
                    <a:pt x="10943" y="4989"/>
                  </a:cubicBezTo>
                  <a:lnTo>
                    <a:pt x="10931" y="5001"/>
                  </a:lnTo>
                  <a:cubicBezTo>
                    <a:pt x="10942" y="5010"/>
                    <a:pt x="10948" y="5014"/>
                    <a:pt x="10951" y="5014"/>
                  </a:cubicBezTo>
                  <a:cubicBezTo>
                    <a:pt x="10962" y="5014"/>
                    <a:pt x="10936" y="4970"/>
                    <a:pt x="10963" y="4970"/>
                  </a:cubicBezTo>
                  <a:cubicBezTo>
                    <a:pt x="10969" y="4970"/>
                    <a:pt x="10978" y="4972"/>
                    <a:pt x="10990" y="4977"/>
                  </a:cubicBezTo>
                  <a:cubicBezTo>
                    <a:pt x="10990" y="4977"/>
                    <a:pt x="10985" y="4972"/>
                    <a:pt x="10995" y="4972"/>
                  </a:cubicBezTo>
                  <a:cubicBezTo>
                    <a:pt x="11001" y="4972"/>
                    <a:pt x="11010" y="4973"/>
                    <a:pt x="11026" y="4977"/>
                  </a:cubicBezTo>
                  <a:lnTo>
                    <a:pt x="10966" y="4942"/>
                  </a:lnTo>
                  <a:cubicBezTo>
                    <a:pt x="10990" y="4942"/>
                    <a:pt x="11014" y="4966"/>
                    <a:pt x="11026" y="4966"/>
                  </a:cubicBezTo>
                  <a:cubicBezTo>
                    <a:pt x="11026" y="4954"/>
                    <a:pt x="11038" y="4954"/>
                    <a:pt x="11038" y="4954"/>
                  </a:cubicBezTo>
                  <a:cubicBezTo>
                    <a:pt x="11050" y="4966"/>
                    <a:pt x="11050" y="4966"/>
                    <a:pt x="11050" y="4977"/>
                  </a:cubicBezTo>
                  <a:cubicBezTo>
                    <a:pt x="11060" y="4981"/>
                    <a:pt x="11067" y="4982"/>
                    <a:pt x="11070" y="4982"/>
                  </a:cubicBezTo>
                  <a:cubicBezTo>
                    <a:pt x="11078" y="4982"/>
                    <a:pt x="11070" y="4974"/>
                    <a:pt x="11062" y="4966"/>
                  </a:cubicBezTo>
                  <a:cubicBezTo>
                    <a:pt x="11050" y="4954"/>
                    <a:pt x="11050" y="4942"/>
                    <a:pt x="11062" y="4942"/>
                  </a:cubicBezTo>
                  <a:cubicBezTo>
                    <a:pt x="11062" y="4942"/>
                    <a:pt x="11062" y="4930"/>
                    <a:pt x="11062" y="4930"/>
                  </a:cubicBezTo>
                  <a:cubicBezTo>
                    <a:pt x="11050" y="4930"/>
                    <a:pt x="11014" y="4906"/>
                    <a:pt x="11002" y="4906"/>
                  </a:cubicBezTo>
                  <a:cubicBezTo>
                    <a:pt x="11019" y="4898"/>
                    <a:pt x="11024" y="4889"/>
                    <a:pt x="11046" y="4889"/>
                  </a:cubicBezTo>
                  <a:cubicBezTo>
                    <a:pt x="11056" y="4889"/>
                    <a:pt x="11068" y="4891"/>
                    <a:pt x="11085" y="4894"/>
                  </a:cubicBezTo>
                  <a:cubicBezTo>
                    <a:pt x="11097" y="4906"/>
                    <a:pt x="11121" y="4918"/>
                    <a:pt x="11121" y="4918"/>
                  </a:cubicBezTo>
                  <a:cubicBezTo>
                    <a:pt x="11133" y="4918"/>
                    <a:pt x="11109" y="4894"/>
                    <a:pt x="11085" y="4882"/>
                  </a:cubicBezTo>
                  <a:cubicBezTo>
                    <a:pt x="11085" y="4870"/>
                    <a:pt x="11085" y="4870"/>
                    <a:pt x="11085" y="4870"/>
                  </a:cubicBezTo>
                  <a:cubicBezTo>
                    <a:pt x="11097" y="4882"/>
                    <a:pt x="11121" y="4882"/>
                    <a:pt x="11121" y="4882"/>
                  </a:cubicBezTo>
                  <a:cubicBezTo>
                    <a:pt x="11129" y="4882"/>
                    <a:pt x="11132" y="4887"/>
                    <a:pt x="11133" y="4887"/>
                  </a:cubicBezTo>
                  <a:cubicBezTo>
                    <a:pt x="11133" y="4887"/>
                    <a:pt x="11133" y="4886"/>
                    <a:pt x="11133" y="4882"/>
                  </a:cubicBezTo>
                  <a:cubicBezTo>
                    <a:pt x="11097" y="4858"/>
                    <a:pt x="11133" y="4858"/>
                    <a:pt x="11109" y="4835"/>
                  </a:cubicBezTo>
                  <a:lnTo>
                    <a:pt x="11109" y="4835"/>
                  </a:lnTo>
                  <a:cubicBezTo>
                    <a:pt x="11109" y="4835"/>
                    <a:pt x="11097" y="4846"/>
                    <a:pt x="11097" y="4846"/>
                  </a:cubicBezTo>
                  <a:cubicBezTo>
                    <a:pt x="11077" y="4826"/>
                    <a:pt x="11056" y="4796"/>
                    <a:pt x="11066" y="4796"/>
                  </a:cubicBezTo>
                  <a:cubicBezTo>
                    <a:pt x="11068" y="4796"/>
                    <a:pt x="11070" y="4797"/>
                    <a:pt x="11073" y="4799"/>
                  </a:cubicBezTo>
                  <a:cubicBezTo>
                    <a:pt x="11097" y="4835"/>
                    <a:pt x="11133" y="4823"/>
                    <a:pt x="11133" y="4846"/>
                  </a:cubicBezTo>
                  <a:cubicBezTo>
                    <a:pt x="11143" y="4850"/>
                    <a:pt x="11149" y="4852"/>
                    <a:pt x="11151" y="4852"/>
                  </a:cubicBezTo>
                  <a:cubicBezTo>
                    <a:pt x="11164" y="4852"/>
                    <a:pt x="11101" y="4811"/>
                    <a:pt x="11121" y="4811"/>
                  </a:cubicBezTo>
                  <a:lnTo>
                    <a:pt x="11121" y="4811"/>
                  </a:lnTo>
                  <a:lnTo>
                    <a:pt x="11145" y="4823"/>
                  </a:lnTo>
                  <a:cubicBezTo>
                    <a:pt x="11181" y="4846"/>
                    <a:pt x="11157" y="4846"/>
                    <a:pt x="11169" y="4846"/>
                  </a:cubicBezTo>
                  <a:cubicBezTo>
                    <a:pt x="11193" y="4870"/>
                    <a:pt x="11157" y="4882"/>
                    <a:pt x="11181" y="4918"/>
                  </a:cubicBezTo>
                  <a:lnTo>
                    <a:pt x="11216" y="4894"/>
                  </a:lnTo>
                  <a:cubicBezTo>
                    <a:pt x="11204" y="4835"/>
                    <a:pt x="11276" y="4823"/>
                    <a:pt x="11228" y="4739"/>
                  </a:cubicBezTo>
                  <a:lnTo>
                    <a:pt x="11228" y="4739"/>
                  </a:lnTo>
                  <a:cubicBezTo>
                    <a:pt x="11228" y="4751"/>
                    <a:pt x="11228" y="4751"/>
                    <a:pt x="11228" y="4751"/>
                  </a:cubicBezTo>
                  <a:cubicBezTo>
                    <a:pt x="11228" y="4739"/>
                    <a:pt x="11228" y="4739"/>
                    <a:pt x="11216" y="4727"/>
                  </a:cubicBezTo>
                  <a:lnTo>
                    <a:pt x="11216" y="4739"/>
                  </a:lnTo>
                  <a:lnTo>
                    <a:pt x="11204" y="4715"/>
                  </a:lnTo>
                  <a:lnTo>
                    <a:pt x="11204" y="4715"/>
                  </a:lnTo>
                  <a:cubicBezTo>
                    <a:pt x="11222" y="4721"/>
                    <a:pt x="11234" y="4721"/>
                    <a:pt x="11246" y="4721"/>
                  </a:cubicBezTo>
                  <a:cubicBezTo>
                    <a:pt x="11258" y="4721"/>
                    <a:pt x="11270" y="4721"/>
                    <a:pt x="11288" y="4727"/>
                  </a:cubicBezTo>
                  <a:cubicBezTo>
                    <a:pt x="11252" y="4715"/>
                    <a:pt x="11252" y="4715"/>
                    <a:pt x="11228" y="4704"/>
                  </a:cubicBezTo>
                  <a:cubicBezTo>
                    <a:pt x="11204" y="4680"/>
                    <a:pt x="11193" y="4668"/>
                    <a:pt x="11204" y="4668"/>
                  </a:cubicBezTo>
                  <a:lnTo>
                    <a:pt x="11204" y="4668"/>
                  </a:lnTo>
                  <a:cubicBezTo>
                    <a:pt x="11228" y="4680"/>
                    <a:pt x="11228" y="4692"/>
                    <a:pt x="11252" y="4692"/>
                  </a:cubicBezTo>
                  <a:cubicBezTo>
                    <a:pt x="11240" y="4692"/>
                    <a:pt x="11228" y="4668"/>
                    <a:pt x="11228" y="4668"/>
                  </a:cubicBezTo>
                  <a:lnTo>
                    <a:pt x="11228" y="4668"/>
                  </a:lnTo>
                  <a:cubicBezTo>
                    <a:pt x="11240" y="4668"/>
                    <a:pt x="11252" y="4668"/>
                    <a:pt x="11276" y="4680"/>
                  </a:cubicBezTo>
                  <a:cubicBezTo>
                    <a:pt x="11276" y="4684"/>
                    <a:pt x="11275" y="4685"/>
                    <a:pt x="11273" y="4685"/>
                  </a:cubicBezTo>
                  <a:cubicBezTo>
                    <a:pt x="11269" y="4685"/>
                    <a:pt x="11264" y="4680"/>
                    <a:pt x="11264" y="4680"/>
                  </a:cubicBezTo>
                  <a:lnTo>
                    <a:pt x="11264" y="4680"/>
                  </a:lnTo>
                  <a:cubicBezTo>
                    <a:pt x="11264" y="4692"/>
                    <a:pt x="11288" y="4680"/>
                    <a:pt x="11300" y="4704"/>
                  </a:cubicBezTo>
                  <a:lnTo>
                    <a:pt x="11300" y="4692"/>
                  </a:lnTo>
                  <a:cubicBezTo>
                    <a:pt x="11324" y="4704"/>
                    <a:pt x="11335" y="4715"/>
                    <a:pt x="11347" y="4727"/>
                  </a:cubicBezTo>
                  <a:cubicBezTo>
                    <a:pt x="11347" y="4692"/>
                    <a:pt x="11300" y="4644"/>
                    <a:pt x="11288" y="4620"/>
                  </a:cubicBezTo>
                  <a:lnTo>
                    <a:pt x="11288" y="4620"/>
                  </a:lnTo>
                  <a:cubicBezTo>
                    <a:pt x="11296" y="4629"/>
                    <a:pt x="11328" y="4648"/>
                    <a:pt x="11338" y="4656"/>
                  </a:cubicBezTo>
                  <a:lnTo>
                    <a:pt x="11338" y="4656"/>
                  </a:lnTo>
                  <a:cubicBezTo>
                    <a:pt x="11350" y="4652"/>
                    <a:pt x="11324" y="4621"/>
                    <a:pt x="11314" y="4595"/>
                  </a:cubicBezTo>
                  <a:lnTo>
                    <a:pt x="11314" y="4595"/>
                  </a:lnTo>
                  <a:cubicBezTo>
                    <a:pt x="11360" y="4572"/>
                    <a:pt x="11396" y="4537"/>
                    <a:pt x="11466" y="4537"/>
                  </a:cubicBezTo>
                  <a:lnTo>
                    <a:pt x="11419" y="4489"/>
                  </a:lnTo>
                  <a:lnTo>
                    <a:pt x="11466" y="4501"/>
                  </a:lnTo>
                  <a:cubicBezTo>
                    <a:pt x="11526" y="4477"/>
                    <a:pt x="11514" y="4430"/>
                    <a:pt x="11526" y="4382"/>
                  </a:cubicBezTo>
                  <a:cubicBezTo>
                    <a:pt x="11526" y="4376"/>
                    <a:pt x="11528" y="4374"/>
                    <a:pt x="11532" y="4374"/>
                  </a:cubicBezTo>
                  <a:cubicBezTo>
                    <a:pt x="11543" y="4374"/>
                    <a:pt x="11568" y="4394"/>
                    <a:pt x="11585" y="4394"/>
                  </a:cubicBezTo>
                  <a:cubicBezTo>
                    <a:pt x="11609" y="4382"/>
                    <a:pt x="11550" y="4334"/>
                    <a:pt x="11562" y="4299"/>
                  </a:cubicBezTo>
                  <a:lnTo>
                    <a:pt x="11562" y="4299"/>
                  </a:lnTo>
                  <a:cubicBezTo>
                    <a:pt x="11572" y="4309"/>
                    <a:pt x="11600" y="4337"/>
                    <a:pt x="11615" y="4337"/>
                  </a:cubicBezTo>
                  <a:cubicBezTo>
                    <a:pt x="11617" y="4337"/>
                    <a:pt x="11620" y="4336"/>
                    <a:pt x="11621" y="4334"/>
                  </a:cubicBezTo>
                  <a:cubicBezTo>
                    <a:pt x="11609" y="4323"/>
                    <a:pt x="11585" y="4311"/>
                    <a:pt x="11597" y="4311"/>
                  </a:cubicBezTo>
                  <a:lnTo>
                    <a:pt x="11609" y="4323"/>
                  </a:lnTo>
                  <a:cubicBezTo>
                    <a:pt x="11616" y="4325"/>
                    <a:pt x="11621" y="4326"/>
                    <a:pt x="11624" y="4326"/>
                  </a:cubicBezTo>
                  <a:cubicBezTo>
                    <a:pt x="11638" y="4326"/>
                    <a:pt x="11626" y="4308"/>
                    <a:pt x="11645" y="4299"/>
                  </a:cubicBezTo>
                  <a:cubicBezTo>
                    <a:pt x="11657" y="4275"/>
                    <a:pt x="11633" y="4239"/>
                    <a:pt x="11597" y="4180"/>
                  </a:cubicBezTo>
                  <a:cubicBezTo>
                    <a:pt x="11599" y="4176"/>
                    <a:pt x="11602" y="4174"/>
                    <a:pt x="11605" y="4174"/>
                  </a:cubicBezTo>
                  <a:cubicBezTo>
                    <a:pt x="11621" y="4174"/>
                    <a:pt x="11647" y="4215"/>
                    <a:pt x="11657" y="4215"/>
                  </a:cubicBezTo>
                  <a:cubicBezTo>
                    <a:pt x="11633" y="4215"/>
                    <a:pt x="11657" y="4239"/>
                    <a:pt x="11681" y="4251"/>
                  </a:cubicBezTo>
                  <a:cubicBezTo>
                    <a:pt x="11672" y="4243"/>
                    <a:pt x="11670" y="4229"/>
                    <a:pt x="11681" y="4229"/>
                  </a:cubicBezTo>
                  <a:cubicBezTo>
                    <a:pt x="11686" y="4229"/>
                    <a:pt x="11693" y="4232"/>
                    <a:pt x="11705" y="4239"/>
                  </a:cubicBezTo>
                  <a:cubicBezTo>
                    <a:pt x="11716" y="4227"/>
                    <a:pt x="11716" y="4227"/>
                    <a:pt x="11693" y="4192"/>
                  </a:cubicBezTo>
                  <a:lnTo>
                    <a:pt x="11693" y="4192"/>
                  </a:lnTo>
                  <a:cubicBezTo>
                    <a:pt x="11697" y="4201"/>
                    <a:pt x="11696" y="4205"/>
                    <a:pt x="11693" y="4205"/>
                  </a:cubicBezTo>
                  <a:cubicBezTo>
                    <a:pt x="11688" y="4205"/>
                    <a:pt x="11676" y="4194"/>
                    <a:pt x="11669" y="4180"/>
                  </a:cubicBezTo>
                  <a:cubicBezTo>
                    <a:pt x="11682" y="4180"/>
                    <a:pt x="11688" y="4172"/>
                    <a:pt x="11700" y="4172"/>
                  </a:cubicBezTo>
                  <a:cubicBezTo>
                    <a:pt x="11708" y="4172"/>
                    <a:pt x="11720" y="4176"/>
                    <a:pt x="11740" y="4192"/>
                  </a:cubicBezTo>
                  <a:cubicBezTo>
                    <a:pt x="11764" y="4132"/>
                    <a:pt x="11812" y="4084"/>
                    <a:pt x="11847" y="4025"/>
                  </a:cubicBezTo>
                  <a:cubicBezTo>
                    <a:pt x="11839" y="4016"/>
                    <a:pt x="11835" y="4014"/>
                    <a:pt x="11833" y="4014"/>
                  </a:cubicBezTo>
                  <a:cubicBezTo>
                    <a:pt x="11830" y="4014"/>
                    <a:pt x="11830" y="4017"/>
                    <a:pt x="11829" y="4017"/>
                  </a:cubicBezTo>
                  <a:cubicBezTo>
                    <a:pt x="11828" y="4017"/>
                    <a:pt x="11826" y="4016"/>
                    <a:pt x="11824" y="4013"/>
                  </a:cubicBezTo>
                  <a:cubicBezTo>
                    <a:pt x="11812" y="3995"/>
                    <a:pt x="11818" y="3995"/>
                    <a:pt x="11824" y="3995"/>
                  </a:cubicBezTo>
                  <a:cubicBezTo>
                    <a:pt x="11830" y="3995"/>
                    <a:pt x="11835" y="3995"/>
                    <a:pt x="11824" y="3977"/>
                  </a:cubicBezTo>
                  <a:lnTo>
                    <a:pt x="11824" y="3977"/>
                  </a:lnTo>
                  <a:lnTo>
                    <a:pt x="11847" y="4001"/>
                  </a:lnTo>
                  <a:cubicBezTo>
                    <a:pt x="11859" y="3989"/>
                    <a:pt x="11824" y="3942"/>
                    <a:pt x="11812" y="3906"/>
                  </a:cubicBezTo>
                  <a:lnTo>
                    <a:pt x="11812" y="3906"/>
                  </a:lnTo>
                  <a:cubicBezTo>
                    <a:pt x="11835" y="3930"/>
                    <a:pt x="11847" y="3918"/>
                    <a:pt x="11859" y="3942"/>
                  </a:cubicBezTo>
                  <a:cubicBezTo>
                    <a:pt x="11859" y="3941"/>
                    <a:pt x="11860" y="3940"/>
                    <a:pt x="11862" y="3940"/>
                  </a:cubicBezTo>
                  <a:cubicBezTo>
                    <a:pt x="11876" y="3940"/>
                    <a:pt x="11956" y="3982"/>
                    <a:pt x="11968" y="3982"/>
                  </a:cubicBezTo>
                  <a:cubicBezTo>
                    <a:pt x="11970" y="3982"/>
                    <a:pt x="11970" y="3981"/>
                    <a:pt x="11966" y="3977"/>
                  </a:cubicBezTo>
                  <a:lnTo>
                    <a:pt x="11847" y="3906"/>
                  </a:lnTo>
                  <a:cubicBezTo>
                    <a:pt x="11839" y="3906"/>
                    <a:pt x="11842" y="3900"/>
                    <a:pt x="11841" y="3896"/>
                  </a:cubicBezTo>
                  <a:lnTo>
                    <a:pt x="11841" y="3896"/>
                  </a:lnTo>
                  <a:cubicBezTo>
                    <a:pt x="11864" y="3906"/>
                    <a:pt x="11895" y="3906"/>
                    <a:pt x="11895" y="3906"/>
                  </a:cubicBezTo>
                  <a:cubicBezTo>
                    <a:pt x="11931" y="3930"/>
                    <a:pt x="11919" y="3930"/>
                    <a:pt x="11919" y="3942"/>
                  </a:cubicBezTo>
                  <a:cubicBezTo>
                    <a:pt x="11943" y="3959"/>
                    <a:pt x="11952" y="3959"/>
                    <a:pt x="11960" y="3959"/>
                  </a:cubicBezTo>
                  <a:cubicBezTo>
                    <a:pt x="11969" y="3959"/>
                    <a:pt x="11978" y="3959"/>
                    <a:pt x="12002" y="3977"/>
                  </a:cubicBezTo>
                  <a:cubicBezTo>
                    <a:pt x="12002" y="3965"/>
                    <a:pt x="11978" y="3965"/>
                    <a:pt x="11955" y="3942"/>
                  </a:cubicBezTo>
                  <a:cubicBezTo>
                    <a:pt x="11944" y="3921"/>
                    <a:pt x="11916" y="3892"/>
                    <a:pt x="11932" y="3892"/>
                  </a:cubicBezTo>
                  <a:cubicBezTo>
                    <a:pt x="11934" y="3892"/>
                    <a:pt x="11938" y="3892"/>
                    <a:pt x="11943" y="3894"/>
                  </a:cubicBezTo>
                  <a:lnTo>
                    <a:pt x="11907" y="3846"/>
                  </a:lnTo>
                  <a:lnTo>
                    <a:pt x="11907" y="3846"/>
                  </a:lnTo>
                  <a:cubicBezTo>
                    <a:pt x="11923" y="3854"/>
                    <a:pt x="11929" y="3857"/>
                    <a:pt x="11932" y="3857"/>
                  </a:cubicBezTo>
                  <a:cubicBezTo>
                    <a:pt x="11936" y="3857"/>
                    <a:pt x="11923" y="3846"/>
                    <a:pt x="11931" y="3846"/>
                  </a:cubicBezTo>
                  <a:lnTo>
                    <a:pt x="11931" y="3846"/>
                  </a:lnTo>
                  <a:lnTo>
                    <a:pt x="11955" y="3858"/>
                  </a:lnTo>
                  <a:lnTo>
                    <a:pt x="11990" y="3858"/>
                  </a:lnTo>
                  <a:cubicBezTo>
                    <a:pt x="12008" y="3870"/>
                    <a:pt x="12005" y="3870"/>
                    <a:pt x="12002" y="3870"/>
                  </a:cubicBezTo>
                  <a:cubicBezTo>
                    <a:pt x="11999" y="3870"/>
                    <a:pt x="11996" y="3870"/>
                    <a:pt x="12014" y="3882"/>
                  </a:cubicBezTo>
                  <a:lnTo>
                    <a:pt x="12026" y="3882"/>
                  </a:lnTo>
                  <a:cubicBezTo>
                    <a:pt x="12002" y="3870"/>
                    <a:pt x="11990" y="3846"/>
                    <a:pt x="11978" y="3846"/>
                  </a:cubicBezTo>
                  <a:cubicBezTo>
                    <a:pt x="11943" y="3811"/>
                    <a:pt x="11907" y="3775"/>
                    <a:pt x="11931" y="3763"/>
                  </a:cubicBezTo>
                  <a:lnTo>
                    <a:pt x="11931" y="3763"/>
                  </a:lnTo>
                  <a:cubicBezTo>
                    <a:pt x="11966" y="3775"/>
                    <a:pt x="11955" y="3799"/>
                    <a:pt x="11990" y="3811"/>
                  </a:cubicBezTo>
                  <a:cubicBezTo>
                    <a:pt x="12026" y="3799"/>
                    <a:pt x="11919" y="3715"/>
                    <a:pt x="11931" y="3703"/>
                  </a:cubicBezTo>
                  <a:cubicBezTo>
                    <a:pt x="11955" y="3703"/>
                    <a:pt x="11919" y="3680"/>
                    <a:pt x="11931" y="3656"/>
                  </a:cubicBezTo>
                  <a:lnTo>
                    <a:pt x="11931" y="3656"/>
                  </a:lnTo>
                  <a:cubicBezTo>
                    <a:pt x="11955" y="3680"/>
                    <a:pt x="11966" y="3668"/>
                    <a:pt x="11990" y="3680"/>
                  </a:cubicBezTo>
                  <a:lnTo>
                    <a:pt x="12014" y="3703"/>
                  </a:lnTo>
                  <a:cubicBezTo>
                    <a:pt x="12014" y="3697"/>
                    <a:pt x="12017" y="3695"/>
                    <a:pt x="12023" y="3695"/>
                  </a:cubicBezTo>
                  <a:cubicBezTo>
                    <a:pt x="12029" y="3695"/>
                    <a:pt x="12038" y="3697"/>
                    <a:pt x="12050" y="3703"/>
                  </a:cubicBezTo>
                  <a:cubicBezTo>
                    <a:pt x="12014" y="3680"/>
                    <a:pt x="12026" y="3656"/>
                    <a:pt x="12014" y="3632"/>
                  </a:cubicBezTo>
                  <a:lnTo>
                    <a:pt x="11990" y="3620"/>
                  </a:lnTo>
                  <a:cubicBezTo>
                    <a:pt x="11990" y="3596"/>
                    <a:pt x="11978" y="3572"/>
                    <a:pt x="11990" y="3572"/>
                  </a:cubicBezTo>
                  <a:cubicBezTo>
                    <a:pt x="11990" y="3549"/>
                    <a:pt x="11966" y="3537"/>
                    <a:pt x="11943" y="3501"/>
                  </a:cubicBezTo>
                  <a:lnTo>
                    <a:pt x="11943" y="3501"/>
                  </a:lnTo>
                  <a:cubicBezTo>
                    <a:pt x="11966" y="3513"/>
                    <a:pt x="12002" y="3537"/>
                    <a:pt x="12038" y="3561"/>
                  </a:cubicBezTo>
                  <a:cubicBezTo>
                    <a:pt x="12030" y="3557"/>
                    <a:pt x="12025" y="3555"/>
                    <a:pt x="12021" y="3555"/>
                  </a:cubicBezTo>
                  <a:cubicBezTo>
                    <a:pt x="12013" y="3555"/>
                    <a:pt x="12010" y="3561"/>
                    <a:pt x="12002" y="3561"/>
                  </a:cubicBezTo>
                  <a:cubicBezTo>
                    <a:pt x="12014" y="3596"/>
                    <a:pt x="12074" y="3656"/>
                    <a:pt x="12038" y="3668"/>
                  </a:cubicBezTo>
                  <a:cubicBezTo>
                    <a:pt x="12059" y="3685"/>
                    <a:pt x="12068" y="3691"/>
                    <a:pt x="12070" y="3691"/>
                  </a:cubicBezTo>
                  <a:cubicBezTo>
                    <a:pt x="12077" y="3691"/>
                    <a:pt x="12048" y="3656"/>
                    <a:pt x="12074" y="3656"/>
                  </a:cubicBezTo>
                  <a:cubicBezTo>
                    <a:pt x="12074" y="3668"/>
                    <a:pt x="12074" y="3668"/>
                    <a:pt x="12086" y="3668"/>
                  </a:cubicBezTo>
                  <a:cubicBezTo>
                    <a:pt x="12086" y="3680"/>
                    <a:pt x="12086" y="3703"/>
                    <a:pt x="12121" y="3727"/>
                  </a:cubicBezTo>
                  <a:cubicBezTo>
                    <a:pt x="12132" y="3707"/>
                    <a:pt x="12080" y="3677"/>
                    <a:pt x="12088" y="3677"/>
                  </a:cubicBezTo>
                  <a:lnTo>
                    <a:pt x="12088" y="3677"/>
                  </a:lnTo>
                  <a:cubicBezTo>
                    <a:pt x="12090" y="3677"/>
                    <a:pt x="12093" y="3678"/>
                    <a:pt x="12097" y="3680"/>
                  </a:cubicBezTo>
                  <a:cubicBezTo>
                    <a:pt x="12093" y="3668"/>
                    <a:pt x="12099" y="3664"/>
                    <a:pt x="12108" y="3664"/>
                  </a:cubicBezTo>
                  <a:cubicBezTo>
                    <a:pt x="12125" y="3664"/>
                    <a:pt x="12157" y="3680"/>
                    <a:pt x="12157" y="3680"/>
                  </a:cubicBezTo>
                  <a:cubicBezTo>
                    <a:pt x="12145" y="3656"/>
                    <a:pt x="12086" y="3608"/>
                    <a:pt x="12109" y="3596"/>
                  </a:cubicBezTo>
                  <a:lnTo>
                    <a:pt x="12109" y="3596"/>
                  </a:lnTo>
                  <a:lnTo>
                    <a:pt x="12145" y="3632"/>
                  </a:lnTo>
                  <a:cubicBezTo>
                    <a:pt x="12157" y="3620"/>
                    <a:pt x="12086" y="3584"/>
                    <a:pt x="12097" y="3572"/>
                  </a:cubicBezTo>
                  <a:cubicBezTo>
                    <a:pt x="12097" y="3572"/>
                    <a:pt x="12071" y="3546"/>
                    <a:pt x="12064" y="3546"/>
                  </a:cubicBezTo>
                  <a:cubicBezTo>
                    <a:pt x="12062" y="3546"/>
                    <a:pt x="12062" y="3547"/>
                    <a:pt x="12062" y="3549"/>
                  </a:cubicBezTo>
                  <a:cubicBezTo>
                    <a:pt x="12038" y="3525"/>
                    <a:pt x="12050" y="3513"/>
                    <a:pt x="12062" y="3501"/>
                  </a:cubicBezTo>
                  <a:cubicBezTo>
                    <a:pt x="12062" y="3501"/>
                    <a:pt x="12050" y="3501"/>
                    <a:pt x="12038" y="3489"/>
                  </a:cubicBezTo>
                  <a:cubicBezTo>
                    <a:pt x="12034" y="3488"/>
                    <a:pt x="12031" y="3487"/>
                    <a:pt x="12029" y="3487"/>
                  </a:cubicBezTo>
                  <a:cubicBezTo>
                    <a:pt x="12016" y="3487"/>
                    <a:pt x="12032" y="3508"/>
                    <a:pt x="12021" y="3508"/>
                  </a:cubicBezTo>
                  <a:cubicBezTo>
                    <a:pt x="12018" y="3508"/>
                    <a:pt x="12012" y="3506"/>
                    <a:pt x="12002" y="3501"/>
                  </a:cubicBezTo>
                  <a:lnTo>
                    <a:pt x="12002" y="3501"/>
                  </a:lnTo>
                  <a:lnTo>
                    <a:pt x="12038" y="3537"/>
                  </a:lnTo>
                  <a:cubicBezTo>
                    <a:pt x="12014" y="3537"/>
                    <a:pt x="11978" y="3513"/>
                    <a:pt x="11966" y="3501"/>
                  </a:cubicBezTo>
                  <a:cubicBezTo>
                    <a:pt x="11943" y="3489"/>
                    <a:pt x="11939" y="3486"/>
                    <a:pt x="11942" y="3486"/>
                  </a:cubicBezTo>
                  <a:cubicBezTo>
                    <a:pt x="11944" y="3486"/>
                    <a:pt x="11951" y="3488"/>
                    <a:pt x="11956" y="3488"/>
                  </a:cubicBezTo>
                  <a:cubicBezTo>
                    <a:pt x="11964" y="3488"/>
                    <a:pt x="11966" y="3484"/>
                    <a:pt x="11943" y="3465"/>
                  </a:cubicBezTo>
                  <a:lnTo>
                    <a:pt x="11943" y="3477"/>
                  </a:lnTo>
                  <a:cubicBezTo>
                    <a:pt x="11895" y="3453"/>
                    <a:pt x="11919" y="3430"/>
                    <a:pt x="11931" y="3430"/>
                  </a:cubicBezTo>
                  <a:cubicBezTo>
                    <a:pt x="11955" y="3430"/>
                    <a:pt x="11966" y="3430"/>
                    <a:pt x="12002" y="3442"/>
                  </a:cubicBezTo>
                  <a:lnTo>
                    <a:pt x="12002" y="3465"/>
                  </a:lnTo>
                  <a:cubicBezTo>
                    <a:pt x="12007" y="3467"/>
                    <a:pt x="12011" y="3468"/>
                    <a:pt x="12013" y="3468"/>
                  </a:cubicBezTo>
                  <a:cubicBezTo>
                    <a:pt x="12029" y="3468"/>
                    <a:pt x="12004" y="3440"/>
                    <a:pt x="12014" y="3430"/>
                  </a:cubicBezTo>
                  <a:lnTo>
                    <a:pt x="12014" y="3430"/>
                  </a:lnTo>
                  <a:cubicBezTo>
                    <a:pt x="12014" y="3430"/>
                    <a:pt x="12014" y="3430"/>
                    <a:pt x="12026" y="3442"/>
                  </a:cubicBezTo>
                  <a:cubicBezTo>
                    <a:pt x="12038" y="3430"/>
                    <a:pt x="12026" y="3406"/>
                    <a:pt x="12038" y="3406"/>
                  </a:cubicBezTo>
                  <a:lnTo>
                    <a:pt x="12014" y="3394"/>
                  </a:lnTo>
                  <a:lnTo>
                    <a:pt x="12026" y="3406"/>
                  </a:lnTo>
                  <a:cubicBezTo>
                    <a:pt x="12014" y="3406"/>
                    <a:pt x="11990" y="3406"/>
                    <a:pt x="11978" y="3382"/>
                  </a:cubicBezTo>
                  <a:cubicBezTo>
                    <a:pt x="11975" y="3376"/>
                    <a:pt x="11977" y="3374"/>
                    <a:pt x="11981" y="3374"/>
                  </a:cubicBezTo>
                  <a:cubicBezTo>
                    <a:pt x="11993" y="3374"/>
                    <a:pt x="12032" y="3397"/>
                    <a:pt x="12050" y="3406"/>
                  </a:cubicBezTo>
                  <a:cubicBezTo>
                    <a:pt x="12097" y="3442"/>
                    <a:pt x="12038" y="3418"/>
                    <a:pt x="12050" y="3442"/>
                  </a:cubicBezTo>
                  <a:cubicBezTo>
                    <a:pt x="12060" y="3446"/>
                    <a:pt x="12066" y="3448"/>
                    <a:pt x="12070" y="3448"/>
                  </a:cubicBezTo>
                  <a:cubicBezTo>
                    <a:pt x="12084" y="3448"/>
                    <a:pt x="12075" y="3428"/>
                    <a:pt x="12096" y="3428"/>
                  </a:cubicBezTo>
                  <a:cubicBezTo>
                    <a:pt x="12100" y="3428"/>
                    <a:pt x="12104" y="3428"/>
                    <a:pt x="12109" y="3430"/>
                  </a:cubicBezTo>
                  <a:cubicBezTo>
                    <a:pt x="12145" y="3465"/>
                    <a:pt x="12086" y="3442"/>
                    <a:pt x="12133" y="3477"/>
                  </a:cubicBezTo>
                  <a:cubicBezTo>
                    <a:pt x="12145" y="3465"/>
                    <a:pt x="12121" y="3442"/>
                    <a:pt x="12133" y="3442"/>
                  </a:cubicBezTo>
                  <a:lnTo>
                    <a:pt x="12133" y="3442"/>
                  </a:lnTo>
                  <a:cubicBezTo>
                    <a:pt x="12157" y="3453"/>
                    <a:pt x="12157" y="3465"/>
                    <a:pt x="12181" y="3489"/>
                  </a:cubicBezTo>
                  <a:lnTo>
                    <a:pt x="12205" y="3489"/>
                  </a:lnTo>
                  <a:cubicBezTo>
                    <a:pt x="12193" y="3513"/>
                    <a:pt x="12264" y="3525"/>
                    <a:pt x="12264" y="3549"/>
                  </a:cubicBezTo>
                  <a:cubicBezTo>
                    <a:pt x="12267" y="3550"/>
                    <a:pt x="12268" y="3551"/>
                    <a:pt x="12269" y="3551"/>
                  </a:cubicBezTo>
                  <a:cubicBezTo>
                    <a:pt x="12275" y="3551"/>
                    <a:pt x="12243" y="3523"/>
                    <a:pt x="12255" y="3523"/>
                  </a:cubicBezTo>
                  <a:cubicBezTo>
                    <a:pt x="12257" y="3523"/>
                    <a:pt x="12260" y="3524"/>
                    <a:pt x="12264" y="3525"/>
                  </a:cubicBezTo>
                  <a:cubicBezTo>
                    <a:pt x="12240" y="3513"/>
                    <a:pt x="12205" y="3489"/>
                    <a:pt x="12193" y="3477"/>
                  </a:cubicBezTo>
                  <a:lnTo>
                    <a:pt x="12216" y="3465"/>
                  </a:lnTo>
                  <a:cubicBezTo>
                    <a:pt x="12222" y="3468"/>
                    <a:pt x="12227" y="3472"/>
                    <a:pt x="12231" y="3477"/>
                  </a:cubicBezTo>
                  <a:lnTo>
                    <a:pt x="12231" y="3477"/>
                  </a:lnTo>
                  <a:cubicBezTo>
                    <a:pt x="12245" y="3472"/>
                    <a:pt x="12180" y="3428"/>
                    <a:pt x="12169" y="3406"/>
                  </a:cubicBezTo>
                  <a:cubicBezTo>
                    <a:pt x="12169" y="3400"/>
                    <a:pt x="12172" y="3397"/>
                    <a:pt x="12176" y="3397"/>
                  </a:cubicBezTo>
                  <a:cubicBezTo>
                    <a:pt x="12181" y="3397"/>
                    <a:pt x="12187" y="3400"/>
                    <a:pt x="12193" y="3406"/>
                  </a:cubicBezTo>
                  <a:cubicBezTo>
                    <a:pt x="12169" y="3358"/>
                    <a:pt x="12181" y="3334"/>
                    <a:pt x="12157" y="3287"/>
                  </a:cubicBezTo>
                  <a:lnTo>
                    <a:pt x="12157" y="3287"/>
                  </a:lnTo>
                  <a:cubicBezTo>
                    <a:pt x="12181" y="3322"/>
                    <a:pt x="12205" y="3322"/>
                    <a:pt x="12228" y="3334"/>
                  </a:cubicBezTo>
                  <a:cubicBezTo>
                    <a:pt x="12228" y="3346"/>
                    <a:pt x="12276" y="3382"/>
                    <a:pt x="12300" y="3394"/>
                  </a:cubicBezTo>
                  <a:cubicBezTo>
                    <a:pt x="12300" y="3382"/>
                    <a:pt x="12264" y="3346"/>
                    <a:pt x="12240" y="3346"/>
                  </a:cubicBezTo>
                  <a:cubicBezTo>
                    <a:pt x="12261" y="3346"/>
                    <a:pt x="12229" y="3320"/>
                    <a:pt x="12242" y="3320"/>
                  </a:cubicBezTo>
                  <a:cubicBezTo>
                    <a:pt x="12244" y="3320"/>
                    <a:pt x="12247" y="3321"/>
                    <a:pt x="12252" y="3322"/>
                  </a:cubicBezTo>
                  <a:cubicBezTo>
                    <a:pt x="12276" y="3322"/>
                    <a:pt x="12300" y="3358"/>
                    <a:pt x="12312" y="3370"/>
                  </a:cubicBezTo>
                  <a:cubicBezTo>
                    <a:pt x="12324" y="3358"/>
                    <a:pt x="12264" y="3322"/>
                    <a:pt x="12288" y="3322"/>
                  </a:cubicBezTo>
                  <a:cubicBezTo>
                    <a:pt x="12288" y="3322"/>
                    <a:pt x="12288" y="3322"/>
                    <a:pt x="12300" y="3334"/>
                  </a:cubicBezTo>
                  <a:cubicBezTo>
                    <a:pt x="12312" y="3334"/>
                    <a:pt x="12300" y="3311"/>
                    <a:pt x="12276" y="3287"/>
                  </a:cubicBezTo>
                  <a:lnTo>
                    <a:pt x="12276" y="3287"/>
                  </a:lnTo>
                  <a:cubicBezTo>
                    <a:pt x="12291" y="3296"/>
                    <a:pt x="12299" y="3299"/>
                    <a:pt x="12304" y="3299"/>
                  </a:cubicBezTo>
                  <a:cubicBezTo>
                    <a:pt x="12314" y="3299"/>
                    <a:pt x="12310" y="3287"/>
                    <a:pt x="12320" y="3287"/>
                  </a:cubicBezTo>
                  <a:cubicBezTo>
                    <a:pt x="12324" y="3287"/>
                    <a:pt x="12333" y="3290"/>
                    <a:pt x="12347" y="3299"/>
                  </a:cubicBezTo>
                  <a:cubicBezTo>
                    <a:pt x="12336" y="3275"/>
                    <a:pt x="12312" y="3287"/>
                    <a:pt x="12288" y="3263"/>
                  </a:cubicBezTo>
                  <a:cubicBezTo>
                    <a:pt x="12276" y="3239"/>
                    <a:pt x="12300" y="3239"/>
                    <a:pt x="12312" y="3239"/>
                  </a:cubicBezTo>
                  <a:cubicBezTo>
                    <a:pt x="12312" y="3251"/>
                    <a:pt x="12324" y="3263"/>
                    <a:pt x="12312" y="3263"/>
                  </a:cubicBezTo>
                  <a:lnTo>
                    <a:pt x="12359" y="3287"/>
                  </a:lnTo>
                  <a:cubicBezTo>
                    <a:pt x="12395" y="3275"/>
                    <a:pt x="12276" y="3203"/>
                    <a:pt x="12324" y="3203"/>
                  </a:cubicBezTo>
                  <a:cubicBezTo>
                    <a:pt x="12335" y="3238"/>
                    <a:pt x="12358" y="3228"/>
                    <a:pt x="12380" y="3259"/>
                  </a:cubicBezTo>
                  <a:lnTo>
                    <a:pt x="12380" y="3259"/>
                  </a:lnTo>
                  <a:cubicBezTo>
                    <a:pt x="12376" y="3248"/>
                    <a:pt x="12391" y="3238"/>
                    <a:pt x="12359" y="3227"/>
                  </a:cubicBezTo>
                  <a:cubicBezTo>
                    <a:pt x="12371" y="3215"/>
                    <a:pt x="12383" y="3215"/>
                    <a:pt x="12383" y="3215"/>
                  </a:cubicBezTo>
                  <a:cubicBezTo>
                    <a:pt x="12383" y="3203"/>
                    <a:pt x="12371" y="3180"/>
                    <a:pt x="12347" y="3168"/>
                  </a:cubicBezTo>
                  <a:cubicBezTo>
                    <a:pt x="12351" y="3164"/>
                    <a:pt x="12358" y="3162"/>
                    <a:pt x="12366" y="3162"/>
                  </a:cubicBezTo>
                  <a:cubicBezTo>
                    <a:pt x="12382" y="3162"/>
                    <a:pt x="12403" y="3168"/>
                    <a:pt x="12419" y="3168"/>
                  </a:cubicBezTo>
                  <a:cubicBezTo>
                    <a:pt x="12407" y="3120"/>
                    <a:pt x="12467" y="3132"/>
                    <a:pt x="12467" y="3084"/>
                  </a:cubicBezTo>
                  <a:lnTo>
                    <a:pt x="12455" y="3084"/>
                  </a:lnTo>
                  <a:cubicBezTo>
                    <a:pt x="12478" y="3072"/>
                    <a:pt x="12395" y="3061"/>
                    <a:pt x="12419" y="3037"/>
                  </a:cubicBezTo>
                  <a:lnTo>
                    <a:pt x="12419" y="3037"/>
                  </a:lnTo>
                  <a:cubicBezTo>
                    <a:pt x="12443" y="3055"/>
                    <a:pt x="12452" y="3058"/>
                    <a:pt x="12459" y="3058"/>
                  </a:cubicBezTo>
                  <a:cubicBezTo>
                    <a:pt x="12463" y="3058"/>
                    <a:pt x="12466" y="3057"/>
                    <a:pt x="12471" y="3057"/>
                  </a:cubicBezTo>
                  <a:cubicBezTo>
                    <a:pt x="12475" y="3057"/>
                    <a:pt x="12481" y="3058"/>
                    <a:pt x="12490" y="3061"/>
                  </a:cubicBezTo>
                  <a:cubicBezTo>
                    <a:pt x="12526" y="3049"/>
                    <a:pt x="12490" y="2989"/>
                    <a:pt x="12538" y="2989"/>
                  </a:cubicBezTo>
                  <a:cubicBezTo>
                    <a:pt x="12538" y="2989"/>
                    <a:pt x="12550" y="3001"/>
                    <a:pt x="12550" y="3013"/>
                  </a:cubicBezTo>
                  <a:cubicBezTo>
                    <a:pt x="12574" y="3001"/>
                    <a:pt x="12586" y="2977"/>
                    <a:pt x="12597" y="2965"/>
                  </a:cubicBezTo>
                  <a:cubicBezTo>
                    <a:pt x="12657" y="2965"/>
                    <a:pt x="12633" y="2918"/>
                    <a:pt x="12633" y="2882"/>
                  </a:cubicBezTo>
                  <a:cubicBezTo>
                    <a:pt x="12645" y="2882"/>
                    <a:pt x="12657" y="2894"/>
                    <a:pt x="12657" y="2906"/>
                  </a:cubicBezTo>
                  <a:cubicBezTo>
                    <a:pt x="12681" y="2894"/>
                    <a:pt x="12705" y="2882"/>
                    <a:pt x="12669" y="2834"/>
                  </a:cubicBezTo>
                  <a:lnTo>
                    <a:pt x="12669" y="2834"/>
                  </a:lnTo>
                  <a:cubicBezTo>
                    <a:pt x="12684" y="2840"/>
                    <a:pt x="12690" y="2842"/>
                    <a:pt x="12693" y="2842"/>
                  </a:cubicBezTo>
                  <a:cubicBezTo>
                    <a:pt x="12701" y="2842"/>
                    <a:pt x="12672" y="2822"/>
                    <a:pt x="12717" y="2822"/>
                  </a:cubicBezTo>
                  <a:cubicBezTo>
                    <a:pt x="12728" y="2834"/>
                    <a:pt x="12728" y="2834"/>
                    <a:pt x="12728" y="2834"/>
                  </a:cubicBezTo>
                  <a:cubicBezTo>
                    <a:pt x="12752" y="2834"/>
                    <a:pt x="12752" y="2822"/>
                    <a:pt x="12764" y="2822"/>
                  </a:cubicBezTo>
                  <a:cubicBezTo>
                    <a:pt x="12752" y="2775"/>
                    <a:pt x="12693" y="2727"/>
                    <a:pt x="12728" y="2715"/>
                  </a:cubicBezTo>
                  <a:lnTo>
                    <a:pt x="12728" y="2715"/>
                  </a:lnTo>
                  <a:cubicBezTo>
                    <a:pt x="12800" y="2751"/>
                    <a:pt x="12740" y="2739"/>
                    <a:pt x="12788" y="2775"/>
                  </a:cubicBezTo>
                  <a:cubicBezTo>
                    <a:pt x="12776" y="2763"/>
                    <a:pt x="12764" y="2751"/>
                    <a:pt x="12788" y="2751"/>
                  </a:cubicBezTo>
                  <a:cubicBezTo>
                    <a:pt x="12812" y="2775"/>
                    <a:pt x="12800" y="2763"/>
                    <a:pt x="12824" y="2787"/>
                  </a:cubicBezTo>
                  <a:cubicBezTo>
                    <a:pt x="12848" y="2787"/>
                    <a:pt x="12776" y="2715"/>
                    <a:pt x="12788" y="2715"/>
                  </a:cubicBezTo>
                  <a:cubicBezTo>
                    <a:pt x="12772" y="2715"/>
                    <a:pt x="12767" y="2710"/>
                    <a:pt x="12765" y="2710"/>
                  </a:cubicBezTo>
                  <a:cubicBezTo>
                    <a:pt x="12764" y="2710"/>
                    <a:pt x="12764" y="2711"/>
                    <a:pt x="12764" y="2715"/>
                  </a:cubicBezTo>
                  <a:cubicBezTo>
                    <a:pt x="12728" y="2680"/>
                    <a:pt x="12776" y="2680"/>
                    <a:pt x="12764" y="2656"/>
                  </a:cubicBezTo>
                  <a:lnTo>
                    <a:pt x="12764" y="2656"/>
                  </a:lnTo>
                  <a:cubicBezTo>
                    <a:pt x="12764" y="2661"/>
                    <a:pt x="12760" y="2664"/>
                    <a:pt x="12754" y="2664"/>
                  </a:cubicBezTo>
                  <a:cubicBezTo>
                    <a:pt x="12744" y="2664"/>
                    <a:pt x="12730" y="2658"/>
                    <a:pt x="12717" y="2644"/>
                  </a:cubicBezTo>
                  <a:cubicBezTo>
                    <a:pt x="12740" y="2632"/>
                    <a:pt x="12681" y="2584"/>
                    <a:pt x="12669" y="2560"/>
                  </a:cubicBezTo>
                  <a:cubicBezTo>
                    <a:pt x="12705" y="2560"/>
                    <a:pt x="12717" y="2608"/>
                    <a:pt x="12764" y="2632"/>
                  </a:cubicBezTo>
                  <a:cubicBezTo>
                    <a:pt x="12776" y="2644"/>
                    <a:pt x="12824" y="2656"/>
                    <a:pt x="12836" y="2680"/>
                  </a:cubicBezTo>
                  <a:cubicBezTo>
                    <a:pt x="12848" y="2668"/>
                    <a:pt x="12824" y="2632"/>
                    <a:pt x="12824" y="2608"/>
                  </a:cubicBezTo>
                  <a:lnTo>
                    <a:pt x="12824" y="2608"/>
                  </a:lnTo>
                  <a:lnTo>
                    <a:pt x="12836" y="2620"/>
                  </a:lnTo>
                  <a:cubicBezTo>
                    <a:pt x="12836" y="2596"/>
                    <a:pt x="12800" y="2549"/>
                    <a:pt x="12836" y="2549"/>
                  </a:cubicBezTo>
                  <a:lnTo>
                    <a:pt x="12812" y="2549"/>
                  </a:lnTo>
                  <a:cubicBezTo>
                    <a:pt x="12812" y="2539"/>
                    <a:pt x="12820" y="2529"/>
                    <a:pt x="12810" y="2513"/>
                  </a:cubicBezTo>
                  <a:lnTo>
                    <a:pt x="12810" y="2513"/>
                  </a:lnTo>
                  <a:cubicBezTo>
                    <a:pt x="12824" y="2524"/>
                    <a:pt x="12845" y="2527"/>
                    <a:pt x="12856" y="2534"/>
                  </a:cubicBezTo>
                  <a:lnTo>
                    <a:pt x="12856" y="2534"/>
                  </a:lnTo>
                  <a:cubicBezTo>
                    <a:pt x="12801" y="2488"/>
                    <a:pt x="12846" y="2464"/>
                    <a:pt x="12788" y="2418"/>
                  </a:cubicBezTo>
                  <a:cubicBezTo>
                    <a:pt x="12812" y="2418"/>
                    <a:pt x="12836" y="2441"/>
                    <a:pt x="12848" y="2453"/>
                  </a:cubicBezTo>
                  <a:cubicBezTo>
                    <a:pt x="12836" y="2465"/>
                    <a:pt x="12824" y="2453"/>
                    <a:pt x="12836" y="2489"/>
                  </a:cubicBezTo>
                  <a:cubicBezTo>
                    <a:pt x="12842" y="2483"/>
                    <a:pt x="12850" y="2480"/>
                    <a:pt x="12859" y="2480"/>
                  </a:cubicBezTo>
                  <a:cubicBezTo>
                    <a:pt x="12868" y="2480"/>
                    <a:pt x="12877" y="2483"/>
                    <a:pt x="12883" y="2489"/>
                  </a:cubicBezTo>
                  <a:cubicBezTo>
                    <a:pt x="12848" y="2453"/>
                    <a:pt x="12848" y="2418"/>
                    <a:pt x="12812" y="2382"/>
                  </a:cubicBezTo>
                  <a:lnTo>
                    <a:pt x="12812" y="2382"/>
                  </a:lnTo>
                  <a:cubicBezTo>
                    <a:pt x="12836" y="2394"/>
                    <a:pt x="12848" y="2394"/>
                    <a:pt x="12883" y="2418"/>
                  </a:cubicBezTo>
                  <a:cubicBezTo>
                    <a:pt x="12883" y="2370"/>
                    <a:pt x="12764" y="2358"/>
                    <a:pt x="12788" y="2322"/>
                  </a:cubicBezTo>
                  <a:lnTo>
                    <a:pt x="12788" y="2322"/>
                  </a:lnTo>
                  <a:cubicBezTo>
                    <a:pt x="12829" y="2333"/>
                    <a:pt x="12826" y="2360"/>
                    <a:pt x="12839" y="2360"/>
                  </a:cubicBezTo>
                  <a:cubicBezTo>
                    <a:pt x="12842" y="2360"/>
                    <a:pt x="12844" y="2360"/>
                    <a:pt x="12848" y="2358"/>
                  </a:cubicBezTo>
                  <a:lnTo>
                    <a:pt x="12859" y="2370"/>
                  </a:lnTo>
                  <a:cubicBezTo>
                    <a:pt x="12877" y="2379"/>
                    <a:pt x="12886" y="2382"/>
                    <a:pt x="12889" y="2382"/>
                  </a:cubicBezTo>
                  <a:cubicBezTo>
                    <a:pt x="12904" y="2382"/>
                    <a:pt x="12802" y="2308"/>
                    <a:pt x="12812" y="2299"/>
                  </a:cubicBezTo>
                  <a:lnTo>
                    <a:pt x="12812" y="2299"/>
                  </a:lnTo>
                  <a:cubicBezTo>
                    <a:pt x="12859" y="2334"/>
                    <a:pt x="12836" y="2334"/>
                    <a:pt x="12883" y="2346"/>
                  </a:cubicBezTo>
                  <a:cubicBezTo>
                    <a:pt x="12883" y="2322"/>
                    <a:pt x="12812" y="2263"/>
                    <a:pt x="12836" y="2263"/>
                  </a:cubicBezTo>
                  <a:lnTo>
                    <a:pt x="12836" y="2263"/>
                  </a:lnTo>
                  <a:lnTo>
                    <a:pt x="12859" y="2275"/>
                  </a:lnTo>
                  <a:cubicBezTo>
                    <a:pt x="12859" y="2263"/>
                    <a:pt x="12871" y="2263"/>
                    <a:pt x="12883" y="2251"/>
                  </a:cubicBezTo>
                  <a:cubicBezTo>
                    <a:pt x="12883" y="2251"/>
                    <a:pt x="12895" y="2251"/>
                    <a:pt x="12895" y="2239"/>
                  </a:cubicBezTo>
                  <a:cubicBezTo>
                    <a:pt x="12895" y="2251"/>
                    <a:pt x="12895" y="2251"/>
                    <a:pt x="12895" y="2251"/>
                  </a:cubicBezTo>
                  <a:lnTo>
                    <a:pt x="12907" y="2251"/>
                  </a:lnTo>
                  <a:cubicBezTo>
                    <a:pt x="12907" y="2251"/>
                    <a:pt x="12907" y="2251"/>
                    <a:pt x="12907" y="2263"/>
                  </a:cubicBezTo>
                  <a:lnTo>
                    <a:pt x="12871" y="2287"/>
                  </a:lnTo>
                  <a:cubicBezTo>
                    <a:pt x="12883" y="2287"/>
                    <a:pt x="12907" y="2287"/>
                    <a:pt x="12895" y="2299"/>
                  </a:cubicBezTo>
                  <a:cubicBezTo>
                    <a:pt x="12907" y="2287"/>
                    <a:pt x="12895" y="2287"/>
                    <a:pt x="12895" y="2287"/>
                  </a:cubicBezTo>
                  <a:cubicBezTo>
                    <a:pt x="12943" y="2239"/>
                    <a:pt x="12955" y="2275"/>
                    <a:pt x="13002" y="2215"/>
                  </a:cubicBezTo>
                  <a:lnTo>
                    <a:pt x="12990" y="2203"/>
                  </a:lnTo>
                  <a:cubicBezTo>
                    <a:pt x="13006" y="2203"/>
                    <a:pt x="13027" y="2187"/>
                    <a:pt x="13040" y="2187"/>
                  </a:cubicBezTo>
                  <a:cubicBezTo>
                    <a:pt x="13046" y="2187"/>
                    <a:pt x="13050" y="2191"/>
                    <a:pt x="13050" y="2203"/>
                  </a:cubicBezTo>
                  <a:cubicBezTo>
                    <a:pt x="13050" y="2204"/>
                    <a:pt x="13050" y="2204"/>
                    <a:pt x="13049" y="2204"/>
                  </a:cubicBezTo>
                  <a:lnTo>
                    <a:pt x="13049" y="2204"/>
                  </a:lnTo>
                  <a:cubicBezTo>
                    <a:pt x="13053" y="2203"/>
                    <a:pt x="13055" y="2202"/>
                    <a:pt x="13058" y="2202"/>
                  </a:cubicBezTo>
                  <a:cubicBezTo>
                    <a:pt x="13059" y="2202"/>
                    <a:pt x="13061" y="2202"/>
                    <a:pt x="13062" y="2203"/>
                  </a:cubicBezTo>
                  <a:cubicBezTo>
                    <a:pt x="13062" y="2191"/>
                    <a:pt x="13086" y="2168"/>
                    <a:pt x="13098" y="2156"/>
                  </a:cubicBezTo>
                  <a:cubicBezTo>
                    <a:pt x="13098" y="2156"/>
                    <a:pt x="13092" y="2140"/>
                    <a:pt x="13085" y="2140"/>
                  </a:cubicBezTo>
                  <a:cubicBezTo>
                    <a:pt x="13082" y="2140"/>
                    <a:pt x="13078" y="2144"/>
                    <a:pt x="13074" y="2156"/>
                  </a:cubicBezTo>
                  <a:cubicBezTo>
                    <a:pt x="13050" y="2179"/>
                    <a:pt x="13050" y="2179"/>
                    <a:pt x="13038" y="2179"/>
                  </a:cubicBezTo>
                  <a:cubicBezTo>
                    <a:pt x="13026" y="2168"/>
                    <a:pt x="13050" y="2156"/>
                    <a:pt x="13062" y="2144"/>
                  </a:cubicBezTo>
                  <a:cubicBezTo>
                    <a:pt x="13060" y="2140"/>
                    <a:pt x="13058" y="2139"/>
                    <a:pt x="13055" y="2139"/>
                  </a:cubicBezTo>
                  <a:cubicBezTo>
                    <a:pt x="13041" y="2139"/>
                    <a:pt x="13017" y="2181"/>
                    <a:pt x="13005" y="2181"/>
                  </a:cubicBezTo>
                  <a:cubicBezTo>
                    <a:pt x="13004" y="2181"/>
                    <a:pt x="13003" y="2180"/>
                    <a:pt x="13002" y="2179"/>
                  </a:cubicBezTo>
                  <a:lnTo>
                    <a:pt x="13002" y="2168"/>
                  </a:lnTo>
                  <a:cubicBezTo>
                    <a:pt x="12990" y="2179"/>
                    <a:pt x="12967" y="2168"/>
                    <a:pt x="12943" y="2203"/>
                  </a:cubicBezTo>
                  <a:cubicBezTo>
                    <a:pt x="12952" y="2184"/>
                    <a:pt x="12948" y="2180"/>
                    <a:pt x="12941" y="2180"/>
                  </a:cubicBezTo>
                  <a:cubicBezTo>
                    <a:pt x="12936" y="2180"/>
                    <a:pt x="12930" y="2182"/>
                    <a:pt x="12925" y="2182"/>
                  </a:cubicBezTo>
                  <a:cubicBezTo>
                    <a:pt x="12919" y="2182"/>
                    <a:pt x="12915" y="2179"/>
                    <a:pt x="12919" y="2168"/>
                  </a:cubicBezTo>
                  <a:lnTo>
                    <a:pt x="12919" y="2168"/>
                  </a:lnTo>
                  <a:lnTo>
                    <a:pt x="12895" y="2215"/>
                  </a:lnTo>
                  <a:cubicBezTo>
                    <a:pt x="12889" y="2212"/>
                    <a:pt x="12882" y="2210"/>
                    <a:pt x="12877" y="2210"/>
                  </a:cubicBezTo>
                  <a:cubicBezTo>
                    <a:pt x="12862" y="2210"/>
                    <a:pt x="12854" y="2222"/>
                    <a:pt x="12871" y="2239"/>
                  </a:cubicBezTo>
                  <a:cubicBezTo>
                    <a:pt x="12859" y="2227"/>
                    <a:pt x="12848" y="2215"/>
                    <a:pt x="12836" y="2215"/>
                  </a:cubicBezTo>
                  <a:cubicBezTo>
                    <a:pt x="12836" y="2203"/>
                    <a:pt x="12836" y="2203"/>
                    <a:pt x="12824" y="2203"/>
                  </a:cubicBezTo>
                  <a:cubicBezTo>
                    <a:pt x="12800" y="2203"/>
                    <a:pt x="12788" y="2191"/>
                    <a:pt x="12776" y="2179"/>
                  </a:cubicBezTo>
                  <a:lnTo>
                    <a:pt x="12764" y="2179"/>
                  </a:lnTo>
                  <a:lnTo>
                    <a:pt x="12776" y="2191"/>
                  </a:lnTo>
                  <a:cubicBezTo>
                    <a:pt x="12764" y="2179"/>
                    <a:pt x="12752" y="2179"/>
                    <a:pt x="12740" y="2179"/>
                  </a:cubicBezTo>
                  <a:cubicBezTo>
                    <a:pt x="12764" y="2156"/>
                    <a:pt x="12752" y="2168"/>
                    <a:pt x="12752" y="2156"/>
                  </a:cubicBezTo>
                  <a:cubicBezTo>
                    <a:pt x="12767" y="2137"/>
                    <a:pt x="12775" y="2131"/>
                    <a:pt x="12781" y="2131"/>
                  </a:cubicBezTo>
                  <a:cubicBezTo>
                    <a:pt x="12790" y="2131"/>
                    <a:pt x="12793" y="2144"/>
                    <a:pt x="12800" y="2144"/>
                  </a:cubicBezTo>
                  <a:cubicBezTo>
                    <a:pt x="12824" y="2108"/>
                    <a:pt x="12871" y="2084"/>
                    <a:pt x="12895" y="2048"/>
                  </a:cubicBezTo>
                  <a:lnTo>
                    <a:pt x="12919" y="2060"/>
                  </a:lnTo>
                  <a:cubicBezTo>
                    <a:pt x="12934" y="2036"/>
                    <a:pt x="12924" y="2034"/>
                    <a:pt x="12911" y="2034"/>
                  </a:cubicBezTo>
                  <a:cubicBezTo>
                    <a:pt x="12908" y="2034"/>
                    <a:pt x="12905" y="2034"/>
                    <a:pt x="12903" y="2034"/>
                  </a:cubicBezTo>
                  <a:cubicBezTo>
                    <a:pt x="12886" y="2034"/>
                    <a:pt x="12871" y="2031"/>
                    <a:pt x="12895" y="1989"/>
                  </a:cubicBezTo>
                  <a:cubicBezTo>
                    <a:pt x="12883" y="1989"/>
                    <a:pt x="12883" y="1989"/>
                    <a:pt x="12883" y="1953"/>
                  </a:cubicBezTo>
                  <a:lnTo>
                    <a:pt x="12848" y="2001"/>
                  </a:lnTo>
                  <a:cubicBezTo>
                    <a:pt x="12848" y="1989"/>
                    <a:pt x="12871" y="1953"/>
                    <a:pt x="12871" y="1953"/>
                  </a:cubicBezTo>
                  <a:cubicBezTo>
                    <a:pt x="12871" y="1941"/>
                    <a:pt x="12859" y="1941"/>
                    <a:pt x="12859" y="1941"/>
                  </a:cubicBezTo>
                  <a:cubicBezTo>
                    <a:pt x="12871" y="1929"/>
                    <a:pt x="12871" y="1918"/>
                    <a:pt x="12883" y="1918"/>
                  </a:cubicBezTo>
                  <a:cubicBezTo>
                    <a:pt x="12889" y="1906"/>
                    <a:pt x="12889" y="1900"/>
                    <a:pt x="12886" y="1900"/>
                  </a:cubicBezTo>
                  <a:lnTo>
                    <a:pt x="12886" y="1900"/>
                  </a:lnTo>
                  <a:cubicBezTo>
                    <a:pt x="12883" y="1900"/>
                    <a:pt x="12877" y="1906"/>
                    <a:pt x="12871" y="1918"/>
                  </a:cubicBezTo>
                  <a:cubicBezTo>
                    <a:pt x="12859" y="1918"/>
                    <a:pt x="12859" y="1918"/>
                    <a:pt x="12848" y="1906"/>
                  </a:cubicBezTo>
                  <a:lnTo>
                    <a:pt x="12836" y="1906"/>
                  </a:lnTo>
                  <a:cubicBezTo>
                    <a:pt x="12836" y="1918"/>
                    <a:pt x="12812" y="1953"/>
                    <a:pt x="12812" y="1977"/>
                  </a:cubicBezTo>
                  <a:cubicBezTo>
                    <a:pt x="12800" y="1929"/>
                    <a:pt x="12776" y="1929"/>
                    <a:pt x="12800" y="1882"/>
                  </a:cubicBezTo>
                  <a:cubicBezTo>
                    <a:pt x="12812" y="1858"/>
                    <a:pt x="12824" y="1846"/>
                    <a:pt x="12824" y="1846"/>
                  </a:cubicBezTo>
                  <a:cubicBezTo>
                    <a:pt x="12824" y="1843"/>
                    <a:pt x="12822" y="1841"/>
                    <a:pt x="12819" y="1841"/>
                  </a:cubicBezTo>
                  <a:cubicBezTo>
                    <a:pt x="12811" y="1841"/>
                    <a:pt x="12794" y="1852"/>
                    <a:pt x="12776" y="1870"/>
                  </a:cubicBezTo>
                  <a:cubicBezTo>
                    <a:pt x="12776" y="1858"/>
                    <a:pt x="12788" y="1846"/>
                    <a:pt x="12788" y="1834"/>
                  </a:cubicBezTo>
                  <a:cubicBezTo>
                    <a:pt x="12788" y="1834"/>
                    <a:pt x="12788" y="1822"/>
                    <a:pt x="12788" y="1822"/>
                  </a:cubicBezTo>
                  <a:cubicBezTo>
                    <a:pt x="12774" y="1836"/>
                    <a:pt x="12766" y="1839"/>
                    <a:pt x="12760" y="1839"/>
                  </a:cubicBezTo>
                  <a:cubicBezTo>
                    <a:pt x="12755" y="1839"/>
                    <a:pt x="12752" y="1837"/>
                    <a:pt x="12749" y="1837"/>
                  </a:cubicBezTo>
                  <a:cubicBezTo>
                    <a:pt x="12746" y="1837"/>
                    <a:pt x="12744" y="1839"/>
                    <a:pt x="12740" y="1846"/>
                  </a:cubicBezTo>
                  <a:cubicBezTo>
                    <a:pt x="12740" y="1846"/>
                    <a:pt x="12740" y="1858"/>
                    <a:pt x="12752" y="1858"/>
                  </a:cubicBezTo>
                  <a:cubicBezTo>
                    <a:pt x="12727" y="1875"/>
                    <a:pt x="12708" y="1892"/>
                    <a:pt x="12703" y="1892"/>
                  </a:cubicBezTo>
                  <a:cubicBezTo>
                    <a:pt x="12701" y="1892"/>
                    <a:pt x="12701" y="1889"/>
                    <a:pt x="12705" y="1882"/>
                  </a:cubicBezTo>
                  <a:cubicBezTo>
                    <a:pt x="12725" y="1861"/>
                    <a:pt x="12719" y="1832"/>
                    <a:pt x="12740" y="1832"/>
                  </a:cubicBezTo>
                  <a:cubicBezTo>
                    <a:pt x="12743" y="1832"/>
                    <a:pt x="12747" y="1833"/>
                    <a:pt x="12752" y="1834"/>
                  </a:cubicBezTo>
                  <a:cubicBezTo>
                    <a:pt x="12759" y="1814"/>
                    <a:pt x="12759" y="1807"/>
                    <a:pt x="12756" y="1807"/>
                  </a:cubicBezTo>
                  <a:lnTo>
                    <a:pt x="12756" y="1807"/>
                  </a:lnTo>
                  <a:cubicBezTo>
                    <a:pt x="12749" y="1807"/>
                    <a:pt x="12726" y="1838"/>
                    <a:pt x="12719" y="1838"/>
                  </a:cubicBezTo>
                  <a:cubicBezTo>
                    <a:pt x="12717" y="1838"/>
                    <a:pt x="12717" y="1837"/>
                    <a:pt x="12717" y="1834"/>
                  </a:cubicBezTo>
                  <a:lnTo>
                    <a:pt x="12717" y="1798"/>
                  </a:lnTo>
                  <a:cubicBezTo>
                    <a:pt x="12725" y="1790"/>
                    <a:pt x="12731" y="1787"/>
                    <a:pt x="12735" y="1787"/>
                  </a:cubicBezTo>
                  <a:cubicBezTo>
                    <a:pt x="12739" y="1787"/>
                    <a:pt x="12742" y="1790"/>
                    <a:pt x="12746" y="1790"/>
                  </a:cubicBezTo>
                  <a:cubicBezTo>
                    <a:pt x="12747" y="1790"/>
                    <a:pt x="12750" y="1789"/>
                    <a:pt x="12752" y="1787"/>
                  </a:cubicBezTo>
                  <a:lnTo>
                    <a:pt x="12740" y="1787"/>
                  </a:lnTo>
                  <a:cubicBezTo>
                    <a:pt x="12747" y="1780"/>
                    <a:pt x="12753" y="1778"/>
                    <a:pt x="12758" y="1778"/>
                  </a:cubicBezTo>
                  <a:cubicBezTo>
                    <a:pt x="12768" y="1778"/>
                    <a:pt x="12777" y="1783"/>
                    <a:pt x="12791" y="1783"/>
                  </a:cubicBezTo>
                  <a:cubicBezTo>
                    <a:pt x="12800" y="1783"/>
                    <a:pt x="12811" y="1781"/>
                    <a:pt x="12824" y="1775"/>
                  </a:cubicBezTo>
                  <a:lnTo>
                    <a:pt x="12800" y="1739"/>
                  </a:lnTo>
                  <a:cubicBezTo>
                    <a:pt x="12796" y="1740"/>
                    <a:pt x="12792" y="1740"/>
                    <a:pt x="12788" y="1740"/>
                  </a:cubicBezTo>
                  <a:cubicBezTo>
                    <a:pt x="12747" y="1740"/>
                    <a:pt x="12722" y="1694"/>
                    <a:pt x="12673" y="1694"/>
                  </a:cubicBezTo>
                  <a:cubicBezTo>
                    <a:pt x="12661" y="1694"/>
                    <a:pt x="12648" y="1697"/>
                    <a:pt x="12633" y="1703"/>
                  </a:cubicBezTo>
                  <a:cubicBezTo>
                    <a:pt x="12633" y="1715"/>
                    <a:pt x="12633" y="1715"/>
                    <a:pt x="12621" y="1727"/>
                  </a:cubicBezTo>
                  <a:lnTo>
                    <a:pt x="12621" y="1715"/>
                  </a:lnTo>
                  <a:lnTo>
                    <a:pt x="12597" y="1739"/>
                  </a:lnTo>
                  <a:cubicBezTo>
                    <a:pt x="12621" y="1703"/>
                    <a:pt x="12609" y="1691"/>
                    <a:pt x="12609" y="1656"/>
                  </a:cubicBezTo>
                  <a:lnTo>
                    <a:pt x="12609" y="1656"/>
                  </a:lnTo>
                  <a:cubicBezTo>
                    <a:pt x="12609" y="1679"/>
                    <a:pt x="12609" y="1679"/>
                    <a:pt x="12586" y="1703"/>
                  </a:cubicBezTo>
                  <a:cubicBezTo>
                    <a:pt x="12570" y="1726"/>
                    <a:pt x="12560" y="1739"/>
                    <a:pt x="12554" y="1739"/>
                  </a:cubicBezTo>
                  <a:cubicBezTo>
                    <a:pt x="12551" y="1739"/>
                    <a:pt x="12550" y="1735"/>
                    <a:pt x="12550" y="1727"/>
                  </a:cubicBezTo>
                  <a:cubicBezTo>
                    <a:pt x="12562" y="1703"/>
                    <a:pt x="12574" y="1715"/>
                    <a:pt x="12574" y="1691"/>
                  </a:cubicBezTo>
                  <a:lnTo>
                    <a:pt x="12574" y="1691"/>
                  </a:lnTo>
                  <a:cubicBezTo>
                    <a:pt x="12574" y="1703"/>
                    <a:pt x="12562" y="1715"/>
                    <a:pt x="12550" y="1715"/>
                  </a:cubicBezTo>
                  <a:cubicBezTo>
                    <a:pt x="12562" y="1691"/>
                    <a:pt x="12550" y="1679"/>
                    <a:pt x="12562" y="1656"/>
                  </a:cubicBezTo>
                  <a:cubicBezTo>
                    <a:pt x="12568" y="1656"/>
                    <a:pt x="12571" y="1658"/>
                    <a:pt x="12571" y="1661"/>
                  </a:cubicBezTo>
                  <a:lnTo>
                    <a:pt x="12571" y="1661"/>
                  </a:lnTo>
                  <a:cubicBezTo>
                    <a:pt x="12576" y="1653"/>
                    <a:pt x="12581" y="1640"/>
                    <a:pt x="12597" y="1632"/>
                  </a:cubicBezTo>
                  <a:lnTo>
                    <a:pt x="12574" y="1632"/>
                  </a:lnTo>
                  <a:cubicBezTo>
                    <a:pt x="12586" y="1608"/>
                    <a:pt x="12597" y="1608"/>
                    <a:pt x="12609" y="1584"/>
                  </a:cubicBezTo>
                  <a:cubicBezTo>
                    <a:pt x="12574" y="1584"/>
                    <a:pt x="12526" y="1632"/>
                    <a:pt x="12502" y="1632"/>
                  </a:cubicBezTo>
                  <a:cubicBezTo>
                    <a:pt x="12513" y="1621"/>
                    <a:pt x="12542" y="1582"/>
                    <a:pt x="12540" y="1582"/>
                  </a:cubicBezTo>
                  <a:lnTo>
                    <a:pt x="12540" y="1582"/>
                  </a:lnTo>
                  <a:cubicBezTo>
                    <a:pt x="12540" y="1582"/>
                    <a:pt x="12539" y="1583"/>
                    <a:pt x="12538" y="1584"/>
                  </a:cubicBezTo>
                  <a:cubicBezTo>
                    <a:pt x="12538" y="1580"/>
                    <a:pt x="12536" y="1579"/>
                    <a:pt x="12533" y="1579"/>
                  </a:cubicBezTo>
                  <a:cubicBezTo>
                    <a:pt x="12522" y="1579"/>
                    <a:pt x="12497" y="1595"/>
                    <a:pt x="12478" y="1608"/>
                  </a:cubicBezTo>
                  <a:lnTo>
                    <a:pt x="12478" y="1608"/>
                  </a:lnTo>
                  <a:cubicBezTo>
                    <a:pt x="12442" y="1560"/>
                    <a:pt x="12407" y="1524"/>
                    <a:pt x="12395" y="1453"/>
                  </a:cubicBezTo>
                  <a:lnTo>
                    <a:pt x="12347" y="1489"/>
                  </a:lnTo>
                  <a:lnTo>
                    <a:pt x="12359" y="1453"/>
                  </a:lnTo>
                  <a:cubicBezTo>
                    <a:pt x="12336" y="1382"/>
                    <a:pt x="12276" y="1394"/>
                    <a:pt x="12228" y="1382"/>
                  </a:cubicBezTo>
                  <a:cubicBezTo>
                    <a:pt x="12205" y="1370"/>
                    <a:pt x="12240" y="1334"/>
                    <a:pt x="12240" y="1322"/>
                  </a:cubicBezTo>
                  <a:cubicBezTo>
                    <a:pt x="12235" y="1314"/>
                    <a:pt x="12228" y="1311"/>
                    <a:pt x="12220" y="1311"/>
                  </a:cubicBezTo>
                  <a:cubicBezTo>
                    <a:pt x="12198" y="1311"/>
                    <a:pt x="12169" y="1336"/>
                    <a:pt x="12143" y="1336"/>
                  </a:cubicBezTo>
                  <a:cubicBezTo>
                    <a:pt x="12140" y="1336"/>
                    <a:pt x="12136" y="1335"/>
                    <a:pt x="12133" y="1334"/>
                  </a:cubicBezTo>
                  <a:cubicBezTo>
                    <a:pt x="12145" y="1322"/>
                    <a:pt x="12181" y="1286"/>
                    <a:pt x="12181" y="1275"/>
                  </a:cubicBezTo>
                  <a:lnTo>
                    <a:pt x="12181" y="1275"/>
                  </a:lnTo>
                  <a:cubicBezTo>
                    <a:pt x="12161" y="1284"/>
                    <a:pt x="12150" y="1302"/>
                    <a:pt x="12146" y="1302"/>
                  </a:cubicBezTo>
                  <a:cubicBezTo>
                    <a:pt x="12145" y="1302"/>
                    <a:pt x="12145" y="1301"/>
                    <a:pt x="12145" y="1298"/>
                  </a:cubicBezTo>
                  <a:lnTo>
                    <a:pt x="12157" y="1286"/>
                  </a:lnTo>
                  <a:cubicBezTo>
                    <a:pt x="12169" y="1251"/>
                    <a:pt x="12145" y="1275"/>
                    <a:pt x="12133" y="1251"/>
                  </a:cubicBezTo>
                  <a:cubicBezTo>
                    <a:pt x="12128" y="1248"/>
                    <a:pt x="12121" y="1246"/>
                    <a:pt x="12112" y="1246"/>
                  </a:cubicBezTo>
                  <a:cubicBezTo>
                    <a:pt x="12086" y="1246"/>
                    <a:pt x="12048" y="1262"/>
                    <a:pt x="12002" y="1298"/>
                  </a:cubicBezTo>
                  <a:cubicBezTo>
                    <a:pt x="11978" y="1275"/>
                    <a:pt x="12038" y="1239"/>
                    <a:pt x="12038" y="1227"/>
                  </a:cubicBezTo>
                  <a:cubicBezTo>
                    <a:pt x="12042" y="1238"/>
                    <a:pt x="12045" y="1242"/>
                    <a:pt x="12049" y="1242"/>
                  </a:cubicBezTo>
                  <a:cubicBezTo>
                    <a:pt x="12057" y="1242"/>
                    <a:pt x="12065" y="1223"/>
                    <a:pt x="12074" y="1215"/>
                  </a:cubicBezTo>
                  <a:lnTo>
                    <a:pt x="12074" y="1215"/>
                  </a:lnTo>
                  <a:cubicBezTo>
                    <a:pt x="12070" y="1219"/>
                    <a:pt x="12064" y="1222"/>
                    <a:pt x="12060" y="1222"/>
                  </a:cubicBezTo>
                  <a:cubicBezTo>
                    <a:pt x="12051" y="1222"/>
                    <a:pt x="12046" y="1211"/>
                    <a:pt x="12062" y="1179"/>
                  </a:cubicBezTo>
                  <a:cubicBezTo>
                    <a:pt x="12056" y="1179"/>
                    <a:pt x="12050" y="1176"/>
                    <a:pt x="12042" y="1176"/>
                  </a:cubicBezTo>
                  <a:cubicBezTo>
                    <a:pt x="12035" y="1176"/>
                    <a:pt x="12026" y="1179"/>
                    <a:pt x="12014" y="1191"/>
                  </a:cubicBezTo>
                  <a:lnTo>
                    <a:pt x="12014" y="1191"/>
                  </a:lnTo>
                  <a:cubicBezTo>
                    <a:pt x="12016" y="1189"/>
                    <a:pt x="12018" y="1188"/>
                    <a:pt x="12020" y="1188"/>
                  </a:cubicBezTo>
                  <a:lnTo>
                    <a:pt x="12020" y="1188"/>
                  </a:lnTo>
                  <a:cubicBezTo>
                    <a:pt x="12025" y="1188"/>
                    <a:pt x="12021" y="1205"/>
                    <a:pt x="12002" y="1215"/>
                  </a:cubicBezTo>
                  <a:cubicBezTo>
                    <a:pt x="12002" y="1203"/>
                    <a:pt x="11966" y="1191"/>
                    <a:pt x="12002" y="1156"/>
                  </a:cubicBezTo>
                  <a:cubicBezTo>
                    <a:pt x="11931" y="1120"/>
                    <a:pt x="11871" y="1072"/>
                    <a:pt x="11812" y="1036"/>
                  </a:cubicBezTo>
                  <a:cubicBezTo>
                    <a:pt x="11788" y="1048"/>
                    <a:pt x="11812" y="1048"/>
                    <a:pt x="11800" y="1060"/>
                  </a:cubicBezTo>
                  <a:cubicBezTo>
                    <a:pt x="11792" y="1065"/>
                    <a:pt x="11788" y="1067"/>
                    <a:pt x="11785" y="1067"/>
                  </a:cubicBezTo>
                  <a:cubicBezTo>
                    <a:pt x="11778" y="1067"/>
                    <a:pt x="11785" y="1053"/>
                    <a:pt x="11778" y="1053"/>
                  </a:cubicBezTo>
                  <a:cubicBezTo>
                    <a:pt x="11776" y="1053"/>
                    <a:pt x="11772" y="1055"/>
                    <a:pt x="11764" y="1060"/>
                  </a:cubicBezTo>
                  <a:lnTo>
                    <a:pt x="11788" y="1036"/>
                  </a:lnTo>
                  <a:cubicBezTo>
                    <a:pt x="11785" y="1031"/>
                    <a:pt x="11780" y="1028"/>
                    <a:pt x="11774" y="1028"/>
                  </a:cubicBezTo>
                  <a:cubicBezTo>
                    <a:pt x="11754" y="1028"/>
                    <a:pt x="11720" y="1051"/>
                    <a:pt x="11693" y="1060"/>
                  </a:cubicBezTo>
                  <a:cubicBezTo>
                    <a:pt x="11716" y="1036"/>
                    <a:pt x="11693" y="1036"/>
                    <a:pt x="11716" y="1025"/>
                  </a:cubicBezTo>
                  <a:cubicBezTo>
                    <a:pt x="11705" y="1025"/>
                    <a:pt x="11765" y="903"/>
                    <a:pt x="11756" y="903"/>
                  </a:cubicBezTo>
                  <a:lnTo>
                    <a:pt x="11756" y="903"/>
                  </a:lnTo>
                  <a:cubicBezTo>
                    <a:pt x="11755" y="903"/>
                    <a:pt x="11754" y="904"/>
                    <a:pt x="11752" y="905"/>
                  </a:cubicBezTo>
                  <a:lnTo>
                    <a:pt x="11681" y="1036"/>
                  </a:lnTo>
                  <a:cubicBezTo>
                    <a:pt x="11681" y="1042"/>
                    <a:pt x="11678" y="1042"/>
                    <a:pt x="11675" y="1042"/>
                  </a:cubicBezTo>
                  <a:cubicBezTo>
                    <a:pt x="11672" y="1042"/>
                    <a:pt x="11669" y="1042"/>
                    <a:pt x="11669" y="1048"/>
                  </a:cubicBezTo>
                  <a:cubicBezTo>
                    <a:pt x="11669" y="1013"/>
                    <a:pt x="11681" y="977"/>
                    <a:pt x="11681" y="977"/>
                  </a:cubicBezTo>
                  <a:cubicBezTo>
                    <a:pt x="11687" y="959"/>
                    <a:pt x="11693" y="953"/>
                    <a:pt x="11697" y="953"/>
                  </a:cubicBezTo>
                  <a:cubicBezTo>
                    <a:pt x="11702" y="953"/>
                    <a:pt x="11705" y="959"/>
                    <a:pt x="11705" y="965"/>
                  </a:cubicBezTo>
                  <a:cubicBezTo>
                    <a:pt x="11740" y="917"/>
                    <a:pt x="11705" y="917"/>
                    <a:pt x="11740" y="870"/>
                  </a:cubicBezTo>
                  <a:lnTo>
                    <a:pt x="11740" y="870"/>
                  </a:lnTo>
                  <a:cubicBezTo>
                    <a:pt x="11728" y="870"/>
                    <a:pt x="11728" y="905"/>
                    <a:pt x="11705" y="917"/>
                  </a:cubicBezTo>
                  <a:cubicBezTo>
                    <a:pt x="11688" y="926"/>
                    <a:pt x="11672" y="945"/>
                    <a:pt x="11663" y="945"/>
                  </a:cubicBezTo>
                  <a:cubicBezTo>
                    <a:pt x="11659" y="945"/>
                    <a:pt x="11657" y="941"/>
                    <a:pt x="11657" y="929"/>
                  </a:cubicBezTo>
                  <a:lnTo>
                    <a:pt x="11609" y="965"/>
                  </a:lnTo>
                  <a:cubicBezTo>
                    <a:pt x="11621" y="947"/>
                    <a:pt x="11618" y="944"/>
                    <a:pt x="11612" y="944"/>
                  </a:cubicBezTo>
                  <a:cubicBezTo>
                    <a:pt x="11609" y="944"/>
                    <a:pt x="11606" y="945"/>
                    <a:pt x="11603" y="945"/>
                  </a:cubicBezTo>
                  <a:cubicBezTo>
                    <a:pt x="11600" y="945"/>
                    <a:pt x="11597" y="944"/>
                    <a:pt x="11597" y="941"/>
                  </a:cubicBezTo>
                  <a:lnTo>
                    <a:pt x="11621" y="917"/>
                  </a:lnTo>
                  <a:cubicBezTo>
                    <a:pt x="11609" y="917"/>
                    <a:pt x="11609" y="905"/>
                    <a:pt x="11609" y="882"/>
                  </a:cubicBezTo>
                  <a:cubicBezTo>
                    <a:pt x="11616" y="871"/>
                    <a:pt x="11620" y="868"/>
                    <a:pt x="11623" y="868"/>
                  </a:cubicBezTo>
                  <a:cubicBezTo>
                    <a:pt x="11626" y="868"/>
                    <a:pt x="11626" y="877"/>
                    <a:pt x="11628" y="877"/>
                  </a:cubicBezTo>
                  <a:cubicBezTo>
                    <a:pt x="11629" y="877"/>
                    <a:pt x="11630" y="875"/>
                    <a:pt x="11633" y="870"/>
                  </a:cubicBezTo>
                  <a:lnTo>
                    <a:pt x="11633" y="846"/>
                  </a:lnTo>
                  <a:cubicBezTo>
                    <a:pt x="11621" y="870"/>
                    <a:pt x="11597" y="882"/>
                    <a:pt x="11597" y="905"/>
                  </a:cubicBezTo>
                  <a:cubicBezTo>
                    <a:pt x="11570" y="933"/>
                    <a:pt x="11549" y="961"/>
                    <a:pt x="11530" y="961"/>
                  </a:cubicBezTo>
                  <a:cubicBezTo>
                    <a:pt x="11525" y="961"/>
                    <a:pt x="11519" y="958"/>
                    <a:pt x="11514" y="953"/>
                  </a:cubicBezTo>
                  <a:cubicBezTo>
                    <a:pt x="11526" y="905"/>
                    <a:pt x="11550" y="929"/>
                    <a:pt x="11562" y="882"/>
                  </a:cubicBezTo>
                  <a:cubicBezTo>
                    <a:pt x="11560" y="877"/>
                    <a:pt x="11557" y="875"/>
                    <a:pt x="11554" y="875"/>
                  </a:cubicBezTo>
                  <a:cubicBezTo>
                    <a:pt x="11530" y="875"/>
                    <a:pt x="11472" y="954"/>
                    <a:pt x="11457" y="954"/>
                  </a:cubicBezTo>
                  <a:cubicBezTo>
                    <a:pt x="11456" y="954"/>
                    <a:pt x="11455" y="954"/>
                    <a:pt x="11454" y="953"/>
                  </a:cubicBezTo>
                  <a:cubicBezTo>
                    <a:pt x="11451" y="943"/>
                    <a:pt x="11447" y="940"/>
                    <a:pt x="11442" y="940"/>
                  </a:cubicBezTo>
                  <a:cubicBezTo>
                    <a:pt x="11431" y="940"/>
                    <a:pt x="11417" y="955"/>
                    <a:pt x="11403" y="955"/>
                  </a:cubicBezTo>
                  <a:cubicBezTo>
                    <a:pt x="11400" y="955"/>
                    <a:pt x="11398" y="954"/>
                    <a:pt x="11395" y="953"/>
                  </a:cubicBezTo>
                  <a:cubicBezTo>
                    <a:pt x="11419" y="929"/>
                    <a:pt x="11395" y="917"/>
                    <a:pt x="11407" y="882"/>
                  </a:cubicBezTo>
                  <a:lnTo>
                    <a:pt x="11431" y="858"/>
                  </a:lnTo>
                  <a:lnTo>
                    <a:pt x="11431" y="858"/>
                  </a:lnTo>
                  <a:cubicBezTo>
                    <a:pt x="11428" y="860"/>
                    <a:pt x="11427" y="861"/>
                    <a:pt x="11425" y="861"/>
                  </a:cubicBezTo>
                  <a:cubicBezTo>
                    <a:pt x="11422" y="861"/>
                    <a:pt x="11422" y="857"/>
                    <a:pt x="11425" y="851"/>
                  </a:cubicBezTo>
                  <a:lnTo>
                    <a:pt x="11425" y="851"/>
                  </a:lnTo>
                  <a:cubicBezTo>
                    <a:pt x="11418" y="854"/>
                    <a:pt x="11412" y="855"/>
                    <a:pt x="11405" y="855"/>
                  </a:cubicBezTo>
                  <a:cubicBezTo>
                    <a:pt x="11399" y="855"/>
                    <a:pt x="11392" y="854"/>
                    <a:pt x="11384" y="854"/>
                  </a:cubicBezTo>
                  <a:cubicBezTo>
                    <a:pt x="11376" y="854"/>
                    <a:pt x="11368" y="855"/>
                    <a:pt x="11359" y="858"/>
                  </a:cubicBezTo>
                  <a:lnTo>
                    <a:pt x="11347" y="894"/>
                  </a:lnTo>
                  <a:cubicBezTo>
                    <a:pt x="11339" y="894"/>
                    <a:pt x="11321" y="899"/>
                    <a:pt x="11309" y="899"/>
                  </a:cubicBezTo>
                  <a:cubicBezTo>
                    <a:pt x="11304" y="899"/>
                    <a:pt x="11300" y="898"/>
                    <a:pt x="11300" y="894"/>
                  </a:cubicBezTo>
                  <a:cubicBezTo>
                    <a:pt x="11276" y="894"/>
                    <a:pt x="11264" y="917"/>
                    <a:pt x="11228" y="953"/>
                  </a:cubicBezTo>
                  <a:cubicBezTo>
                    <a:pt x="11228" y="917"/>
                    <a:pt x="11252" y="882"/>
                    <a:pt x="11276" y="846"/>
                  </a:cubicBezTo>
                  <a:cubicBezTo>
                    <a:pt x="11276" y="870"/>
                    <a:pt x="11288" y="858"/>
                    <a:pt x="11288" y="882"/>
                  </a:cubicBezTo>
                  <a:cubicBezTo>
                    <a:pt x="11317" y="862"/>
                    <a:pt x="11361" y="828"/>
                    <a:pt x="11383" y="828"/>
                  </a:cubicBezTo>
                  <a:cubicBezTo>
                    <a:pt x="11389" y="828"/>
                    <a:pt x="11393" y="829"/>
                    <a:pt x="11395" y="834"/>
                  </a:cubicBezTo>
                  <a:cubicBezTo>
                    <a:pt x="11417" y="808"/>
                    <a:pt x="11421" y="801"/>
                    <a:pt x="11418" y="801"/>
                  </a:cubicBezTo>
                  <a:lnTo>
                    <a:pt x="11418" y="801"/>
                  </a:lnTo>
                  <a:cubicBezTo>
                    <a:pt x="11414" y="801"/>
                    <a:pt x="11401" y="809"/>
                    <a:pt x="11392" y="809"/>
                  </a:cubicBezTo>
                  <a:cubicBezTo>
                    <a:pt x="11387" y="809"/>
                    <a:pt x="11383" y="806"/>
                    <a:pt x="11383" y="798"/>
                  </a:cubicBezTo>
                  <a:cubicBezTo>
                    <a:pt x="11387" y="795"/>
                    <a:pt x="11392" y="792"/>
                    <a:pt x="11398" y="789"/>
                  </a:cubicBezTo>
                  <a:lnTo>
                    <a:pt x="11398" y="789"/>
                  </a:lnTo>
                  <a:cubicBezTo>
                    <a:pt x="11398" y="790"/>
                    <a:pt x="11399" y="791"/>
                    <a:pt x="11401" y="791"/>
                  </a:cubicBezTo>
                  <a:cubicBezTo>
                    <a:pt x="11405" y="791"/>
                    <a:pt x="11410" y="786"/>
                    <a:pt x="11416" y="779"/>
                  </a:cubicBezTo>
                  <a:lnTo>
                    <a:pt x="11416" y="779"/>
                  </a:lnTo>
                  <a:cubicBezTo>
                    <a:pt x="11409" y="783"/>
                    <a:pt x="11403" y="786"/>
                    <a:pt x="11398" y="789"/>
                  </a:cubicBezTo>
                  <a:lnTo>
                    <a:pt x="11398" y="789"/>
                  </a:lnTo>
                  <a:cubicBezTo>
                    <a:pt x="11396" y="787"/>
                    <a:pt x="11395" y="782"/>
                    <a:pt x="11395" y="775"/>
                  </a:cubicBezTo>
                  <a:cubicBezTo>
                    <a:pt x="11393" y="775"/>
                    <a:pt x="11392" y="776"/>
                    <a:pt x="11390" y="776"/>
                  </a:cubicBezTo>
                  <a:cubicBezTo>
                    <a:pt x="11375" y="776"/>
                    <a:pt x="11394" y="715"/>
                    <a:pt x="11383" y="715"/>
                  </a:cubicBezTo>
                  <a:lnTo>
                    <a:pt x="11383" y="715"/>
                  </a:lnTo>
                  <a:cubicBezTo>
                    <a:pt x="11363" y="735"/>
                    <a:pt x="11335" y="780"/>
                    <a:pt x="11319" y="780"/>
                  </a:cubicBezTo>
                  <a:cubicBezTo>
                    <a:pt x="11316" y="780"/>
                    <a:pt x="11314" y="778"/>
                    <a:pt x="11312" y="775"/>
                  </a:cubicBezTo>
                  <a:lnTo>
                    <a:pt x="11347" y="739"/>
                  </a:lnTo>
                  <a:cubicBezTo>
                    <a:pt x="11344" y="735"/>
                    <a:pt x="11340" y="734"/>
                    <a:pt x="11337" y="734"/>
                  </a:cubicBezTo>
                  <a:cubicBezTo>
                    <a:pt x="11318" y="734"/>
                    <a:pt x="11300" y="776"/>
                    <a:pt x="11281" y="776"/>
                  </a:cubicBezTo>
                  <a:cubicBezTo>
                    <a:pt x="11280" y="776"/>
                    <a:pt x="11278" y="775"/>
                    <a:pt x="11276" y="775"/>
                  </a:cubicBezTo>
                  <a:cubicBezTo>
                    <a:pt x="11276" y="786"/>
                    <a:pt x="11240" y="822"/>
                    <a:pt x="11264" y="822"/>
                  </a:cubicBezTo>
                  <a:cubicBezTo>
                    <a:pt x="11252" y="834"/>
                    <a:pt x="11240" y="840"/>
                    <a:pt x="11231" y="840"/>
                  </a:cubicBezTo>
                  <a:cubicBezTo>
                    <a:pt x="11222" y="840"/>
                    <a:pt x="11216" y="834"/>
                    <a:pt x="11216" y="822"/>
                  </a:cubicBezTo>
                  <a:cubicBezTo>
                    <a:pt x="11204" y="822"/>
                    <a:pt x="11204" y="834"/>
                    <a:pt x="11193" y="846"/>
                  </a:cubicBezTo>
                  <a:cubicBezTo>
                    <a:pt x="11193" y="862"/>
                    <a:pt x="11198" y="866"/>
                    <a:pt x="11204" y="866"/>
                  </a:cubicBezTo>
                  <a:cubicBezTo>
                    <a:pt x="11210" y="866"/>
                    <a:pt x="11217" y="862"/>
                    <a:pt x="11221" y="862"/>
                  </a:cubicBezTo>
                  <a:cubicBezTo>
                    <a:pt x="11224" y="862"/>
                    <a:pt x="11224" y="866"/>
                    <a:pt x="11216" y="882"/>
                  </a:cubicBezTo>
                  <a:lnTo>
                    <a:pt x="11252" y="846"/>
                  </a:lnTo>
                  <a:lnTo>
                    <a:pt x="11252" y="846"/>
                  </a:lnTo>
                  <a:cubicBezTo>
                    <a:pt x="11264" y="870"/>
                    <a:pt x="11240" y="905"/>
                    <a:pt x="11228" y="917"/>
                  </a:cubicBezTo>
                  <a:cubicBezTo>
                    <a:pt x="11218" y="938"/>
                    <a:pt x="11213" y="945"/>
                    <a:pt x="11212" y="945"/>
                  </a:cubicBezTo>
                  <a:cubicBezTo>
                    <a:pt x="11209" y="945"/>
                    <a:pt x="11213" y="927"/>
                    <a:pt x="11207" y="927"/>
                  </a:cubicBezTo>
                  <a:cubicBezTo>
                    <a:pt x="11205" y="927"/>
                    <a:pt x="11200" y="931"/>
                    <a:pt x="11193" y="941"/>
                  </a:cubicBezTo>
                  <a:lnTo>
                    <a:pt x="11204" y="941"/>
                  </a:lnTo>
                  <a:cubicBezTo>
                    <a:pt x="11191" y="968"/>
                    <a:pt x="11178" y="976"/>
                    <a:pt x="11169" y="976"/>
                  </a:cubicBezTo>
                  <a:cubicBezTo>
                    <a:pt x="11162" y="976"/>
                    <a:pt x="11157" y="970"/>
                    <a:pt x="11157" y="965"/>
                  </a:cubicBezTo>
                  <a:cubicBezTo>
                    <a:pt x="11157" y="941"/>
                    <a:pt x="11145" y="917"/>
                    <a:pt x="11157" y="894"/>
                  </a:cubicBezTo>
                  <a:lnTo>
                    <a:pt x="11193" y="882"/>
                  </a:lnTo>
                  <a:cubicBezTo>
                    <a:pt x="11193" y="875"/>
                    <a:pt x="11190" y="873"/>
                    <a:pt x="11186" y="873"/>
                  </a:cubicBezTo>
                  <a:cubicBezTo>
                    <a:pt x="11178" y="873"/>
                    <a:pt x="11162" y="884"/>
                    <a:pt x="11152" y="884"/>
                  </a:cubicBezTo>
                  <a:cubicBezTo>
                    <a:pt x="11149" y="884"/>
                    <a:pt x="11147" y="883"/>
                    <a:pt x="11145" y="882"/>
                  </a:cubicBezTo>
                  <a:cubicBezTo>
                    <a:pt x="11145" y="882"/>
                    <a:pt x="11145" y="870"/>
                    <a:pt x="11145" y="858"/>
                  </a:cubicBezTo>
                  <a:cubicBezTo>
                    <a:pt x="11145" y="858"/>
                    <a:pt x="11134" y="863"/>
                    <a:pt x="11124" y="863"/>
                  </a:cubicBezTo>
                  <a:cubicBezTo>
                    <a:pt x="11118" y="863"/>
                    <a:pt x="11113" y="862"/>
                    <a:pt x="11109" y="858"/>
                  </a:cubicBezTo>
                  <a:lnTo>
                    <a:pt x="11097" y="882"/>
                  </a:lnTo>
                  <a:lnTo>
                    <a:pt x="11109" y="870"/>
                  </a:lnTo>
                  <a:lnTo>
                    <a:pt x="11109" y="870"/>
                  </a:lnTo>
                  <a:cubicBezTo>
                    <a:pt x="11121" y="870"/>
                    <a:pt x="11121" y="894"/>
                    <a:pt x="11097" y="917"/>
                  </a:cubicBezTo>
                  <a:cubicBezTo>
                    <a:pt x="11095" y="918"/>
                    <a:pt x="11093" y="919"/>
                    <a:pt x="11092" y="919"/>
                  </a:cubicBezTo>
                  <a:cubicBezTo>
                    <a:pt x="11078" y="919"/>
                    <a:pt x="11098" y="867"/>
                    <a:pt x="11109" y="834"/>
                  </a:cubicBezTo>
                  <a:cubicBezTo>
                    <a:pt x="11116" y="824"/>
                    <a:pt x="11120" y="821"/>
                    <a:pt x="11122" y="821"/>
                  </a:cubicBezTo>
                  <a:cubicBezTo>
                    <a:pt x="11128" y="821"/>
                    <a:pt x="11128" y="836"/>
                    <a:pt x="11138" y="836"/>
                  </a:cubicBezTo>
                  <a:cubicBezTo>
                    <a:pt x="11140" y="836"/>
                    <a:pt x="11142" y="835"/>
                    <a:pt x="11145" y="834"/>
                  </a:cubicBezTo>
                  <a:cubicBezTo>
                    <a:pt x="11157" y="786"/>
                    <a:pt x="11121" y="822"/>
                    <a:pt x="11121" y="786"/>
                  </a:cubicBezTo>
                  <a:cubicBezTo>
                    <a:pt x="11133" y="771"/>
                    <a:pt x="11140" y="767"/>
                    <a:pt x="11144" y="767"/>
                  </a:cubicBezTo>
                  <a:cubicBezTo>
                    <a:pt x="11148" y="767"/>
                    <a:pt x="11151" y="771"/>
                    <a:pt x="11154" y="771"/>
                  </a:cubicBezTo>
                  <a:cubicBezTo>
                    <a:pt x="11157" y="771"/>
                    <a:pt x="11161" y="767"/>
                    <a:pt x="11169" y="751"/>
                  </a:cubicBezTo>
                  <a:cubicBezTo>
                    <a:pt x="11167" y="749"/>
                    <a:pt x="11165" y="748"/>
                    <a:pt x="11163" y="748"/>
                  </a:cubicBezTo>
                  <a:cubicBezTo>
                    <a:pt x="11156" y="748"/>
                    <a:pt x="11149" y="759"/>
                    <a:pt x="11142" y="759"/>
                  </a:cubicBezTo>
                  <a:cubicBezTo>
                    <a:pt x="11139" y="759"/>
                    <a:pt x="11136" y="757"/>
                    <a:pt x="11133" y="751"/>
                  </a:cubicBezTo>
                  <a:cubicBezTo>
                    <a:pt x="11145" y="727"/>
                    <a:pt x="11157" y="727"/>
                    <a:pt x="11181" y="703"/>
                  </a:cubicBezTo>
                  <a:lnTo>
                    <a:pt x="11169" y="681"/>
                  </a:lnTo>
                  <a:lnTo>
                    <a:pt x="11169" y="681"/>
                  </a:lnTo>
                  <a:cubicBezTo>
                    <a:pt x="11166" y="685"/>
                    <a:pt x="11161" y="689"/>
                    <a:pt x="11157" y="691"/>
                  </a:cubicBezTo>
                  <a:lnTo>
                    <a:pt x="11145" y="667"/>
                  </a:lnTo>
                  <a:cubicBezTo>
                    <a:pt x="11157" y="644"/>
                    <a:pt x="11193" y="632"/>
                    <a:pt x="11193" y="596"/>
                  </a:cubicBezTo>
                  <a:lnTo>
                    <a:pt x="11193" y="596"/>
                  </a:lnTo>
                  <a:lnTo>
                    <a:pt x="11169" y="608"/>
                  </a:lnTo>
                  <a:cubicBezTo>
                    <a:pt x="11157" y="620"/>
                    <a:pt x="11169" y="632"/>
                    <a:pt x="11145" y="655"/>
                  </a:cubicBezTo>
                  <a:cubicBezTo>
                    <a:pt x="11145" y="652"/>
                    <a:pt x="11144" y="651"/>
                    <a:pt x="11143" y="651"/>
                  </a:cubicBezTo>
                  <a:cubicBezTo>
                    <a:pt x="11135" y="651"/>
                    <a:pt x="11106" y="705"/>
                    <a:pt x="11085" y="715"/>
                  </a:cubicBezTo>
                  <a:cubicBezTo>
                    <a:pt x="11073" y="715"/>
                    <a:pt x="11073" y="703"/>
                    <a:pt x="11073" y="691"/>
                  </a:cubicBezTo>
                  <a:cubicBezTo>
                    <a:pt x="11038" y="727"/>
                    <a:pt x="11014" y="703"/>
                    <a:pt x="10966" y="739"/>
                  </a:cubicBezTo>
                  <a:cubicBezTo>
                    <a:pt x="10990" y="715"/>
                    <a:pt x="10990" y="691"/>
                    <a:pt x="11002" y="655"/>
                  </a:cubicBezTo>
                  <a:cubicBezTo>
                    <a:pt x="11003" y="657"/>
                    <a:pt x="11005" y="657"/>
                    <a:pt x="11006" y="657"/>
                  </a:cubicBezTo>
                  <a:cubicBezTo>
                    <a:pt x="11019" y="657"/>
                    <a:pt x="11039" y="616"/>
                    <a:pt x="11050" y="584"/>
                  </a:cubicBezTo>
                  <a:lnTo>
                    <a:pt x="11050" y="584"/>
                  </a:lnTo>
                  <a:cubicBezTo>
                    <a:pt x="11038" y="584"/>
                    <a:pt x="11014" y="632"/>
                    <a:pt x="11014" y="644"/>
                  </a:cubicBezTo>
                  <a:cubicBezTo>
                    <a:pt x="11012" y="639"/>
                    <a:pt x="11009" y="638"/>
                    <a:pt x="11007" y="638"/>
                  </a:cubicBezTo>
                  <a:cubicBezTo>
                    <a:pt x="10999" y="638"/>
                    <a:pt x="10990" y="651"/>
                    <a:pt x="10984" y="651"/>
                  </a:cubicBezTo>
                  <a:cubicBezTo>
                    <a:pt x="10980" y="651"/>
                    <a:pt x="10978" y="646"/>
                    <a:pt x="10978" y="632"/>
                  </a:cubicBezTo>
                  <a:cubicBezTo>
                    <a:pt x="10978" y="620"/>
                    <a:pt x="11014" y="596"/>
                    <a:pt x="11014" y="572"/>
                  </a:cubicBezTo>
                  <a:cubicBezTo>
                    <a:pt x="11013" y="571"/>
                    <a:pt x="11012" y="571"/>
                    <a:pt x="11011" y="571"/>
                  </a:cubicBezTo>
                  <a:cubicBezTo>
                    <a:pt x="11002" y="571"/>
                    <a:pt x="10992" y="613"/>
                    <a:pt x="10976" y="613"/>
                  </a:cubicBezTo>
                  <a:cubicBezTo>
                    <a:pt x="10973" y="613"/>
                    <a:pt x="10970" y="611"/>
                    <a:pt x="10966" y="608"/>
                  </a:cubicBezTo>
                  <a:cubicBezTo>
                    <a:pt x="10978" y="608"/>
                    <a:pt x="10978" y="596"/>
                    <a:pt x="10978" y="596"/>
                  </a:cubicBezTo>
                  <a:cubicBezTo>
                    <a:pt x="10978" y="589"/>
                    <a:pt x="10976" y="586"/>
                    <a:pt x="10973" y="586"/>
                  </a:cubicBezTo>
                  <a:cubicBezTo>
                    <a:pt x="10965" y="586"/>
                    <a:pt x="10951" y="603"/>
                    <a:pt x="10943" y="620"/>
                  </a:cubicBezTo>
                  <a:cubicBezTo>
                    <a:pt x="10966" y="548"/>
                    <a:pt x="10907" y="608"/>
                    <a:pt x="10943" y="548"/>
                  </a:cubicBezTo>
                  <a:cubicBezTo>
                    <a:pt x="10907" y="548"/>
                    <a:pt x="10931" y="584"/>
                    <a:pt x="10919" y="608"/>
                  </a:cubicBezTo>
                  <a:cubicBezTo>
                    <a:pt x="10914" y="610"/>
                    <a:pt x="10910" y="611"/>
                    <a:pt x="10906" y="611"/>
                  </a:cubicBezTo>
                  <a:cubicBezTo>
                    <a:pt x="10891" y="611"/>
                    <a:pt x="10883" y="594"/>
                    <a:pt x="10883" y="584"/>
                  </a:cubicBezTo>
                  <a:cubicBezTo>
                    <a:pt x="10891" y="584"/>
                    <a:pt x="10899" y="579"/>
                    <a:pt x="10903" y="579"/>
                  </a:cubicBezTo>
                  <a:cubicBezTo>
                    <a:pt x="10905" y="579"/>
                    <a:pt x="10907" y="580"/>
                    <a:pt x="10907" y="584"/>
                  </a:cubicBezTo>
                  <a:lnTo>
                    <a:pt x="10919" y="536"/>
                  </a:lnTo>
                  <a:cubicBezTo>
                    <a:pt x="10917" y="529"/>
                    <a:pt x="10914" y="526"/>
                    <a:pt x="10911" y="526"/>
                  </a:cubicBezTo>
                  <a:cubicBezTo>
                    <a:pt x="10896" y="526"/>
                    <a:pt x="10870" y="583"/>
                    <a:pt x="10855" y="583"/>
                  </a:cubicBezTo>
                  <a:cubicBezTo>
                    <a:pt x="10852" y="583"/>
                    <a:pt x="10849" y="580"/>
                    <a:pt x="10847" y="572"/>
                  </a:cubicBezTo>
                  <a:cubicBezTo>
                    <a:pt x="10871" y="560"/>
                    <a:pt x="10859" y="536"/>
                    <a:pt x="10883" y="513"/>
                  </a:cubicBezTo>
                  <a:lnTo>
                    <a:pt x="10883" y="513"/>
                  </a:lnTo>
                  <a:cubicBezTo>
                    <a:pt x="10880" y="516"/>
                    <a:pt x="10877" y="516"/>
                    <a:pt x="10874" y="516"/>
                  </a:cubicBezTo>
                  <a:cubicBezTo>
                    <a:pt x="10871" y="516"/>
                    <a:pt x="10869" y="516"/>
                    <a:pt x="10867" y="516"/>
                  </a:cubicBezTo>
                  <a:cubicBezTo>
                    <a:pt x="10862" y="516"/>
                    <a:pt x="10859" y="519"/>
                    <a:pt x="10859" y="536"/>
                  </a:cubicBezTo>
                  <a:cubicBezTo>
                    <a:pt x="10847" y="536"/>
                    <a:pt x="10847" y="524"/>
                    <a:pt x="10847" y="513"/>
                  </a:cubicBezTo>
                  <a:cubicBezTo>
                    <a:pt x="10823" y="524"/>
                    <a:pt x="10812" y="524"/>
                    <a:pt x="10788" y="548"/>
                  </a:cubicBezTo>
                  <a:cubicBezTo>
                    <a:pt x="10776" y="536"/>
                    <a:pt x="10776" y="501"/>
                    <a:pt x="10776" y="489"/>
                  </a:cubicBezTo>
                  <a:cubicBezTo>
                    <a:pt x="10773" y="490"/>
                    <a:pt x="10770" y="490"/>
                    <a:pt x="10768" y="490"/>
                  </a:cubicBezTo>
                  <a:cubicBezTo>
                    <a:pt x="10743" y="490"/>
                    <a:pt x="10729" y="448"/>
                    <a:pt x="10699" y="448"/>
                  </a:cubicBezTo>
                  <a:cubicBezTo>
                    <a:pt x="10694" y="448"/>
                    <a:pt x="10687" y="450"/>
                    <a:pt x="10681" y="453"/>
                  </a:cubicBezTo>
                  <a:cubicBezTo>
                    <a:pt x="10678" y="450"/>
                    <a:pt x="10675" y="449"/>
                    <a:pt x="10673" y="449"/>
                  </a:cubicBezTo>
                  <a:cubicBezTo>
                    <a:pt x="10660" y="449"/>
                    <a:pt x="10665" y="502"/>
                    <a:pt x="10649" y="502"/>
                  </a:cubicBezTo>
                  <a:cubicBezTo>
                    <a:pt x="10648" y="502"/>
                    <a:pt x="10646" y="501"/>
                    <a:pt x="10645" y="501"/>
                  </a:cubicBezTo>
                  <a:cubicBezTo>
                    <a:pt x="10669" y="453"/>
                    <a:pt x="10645" y="453"/>
                    <a:pt x="10645" y="429"/>
                  </a:cubicBezTo>
                  <a:cubicBezTo>
                    <a:pt x="10636" y="412"/>
                    <a:pt x="10625" y="409"/>
                    <a:pt x="10613" y="409"/>
                  </a:cubicBezTo>
                  <a:cubicBezTo>
                    <a:pt x="10605" y="409"/>
                    <a:pt x="10597" y="410"/>
                    <a:pt x="10590" y="410"/>
                  </a:cubicBezTo>
                  <a:cubicBezTo>
                    <a:pt x="10577" y="410"/>
                    <a:pt x="10566" y="406"/>
                    <a:pt x="10562" y="382"/>
                  </a:cubicBezTo>
                  <a:cubicBezTo>
                    <a:pt x="10562" y="382"/>
                    <a:pt x="10573" y="370"/>
                    <a:pt x="10573" y="370"/>
                  </a:cubicBezTo>
                  <a:cubicBezTo>
                    <a:pt x="10562" y="334"/>
                    <a:pt x="10538" y="346"/>
                    <a:pt x="10514" y="322"/>
                  </a:cubicBezTo>
                  <a:lnTo>
                    <a:pt x="10526" y="322"/>
                  </a:lnTo>
                  <a:cubicBezTo>
                    <a:pt x="10515" y="295"/>
                    <a:pt x="10499" y="288"/>
                    <a:pt x="10482" y="288"/>
                  </a:cubicBezTo>
                  <a:cubicBezTo>
                    <a:pt x="10461" y="288"/>
                    <a:pt x="10438" y="298"/>
                    <a:pt x="10419" y="298"/>
                  </a:cubicBezTo>
                  <a:cubicBezTo>
                    <a:pt x="10419" y="286"/>
                    <a:pt x="10431" y="274"/>
                    <a:pt x="10431" y="263"/>
                  </a:cubicBezTo>
                  <a:cubicBezTo>
                    <a:pt x="10424" y="256"/>
                    <a:pt x="10414" y="246"/>
                    <a:pt x="10400" y="246"/>
                  </a:cubicBezTo>
                  <a:cubicBezTo>
                    <a:pt x="10389" y="246"/>
                    <a:pt x="10375" y="253"/>
                    <a:pt x="10359" y="274"/>
                  </a:cubicBezTo>
                  <a:cubicBezTo>
                    <a:pt x="10359" y="245"/>
                    <a:pt x="10357" y="240"/>
                    <a:pt x="10354" y="240"/>
                  </a:cubicBezTo>
                  <a:cubicBezTo>
                    <a:pt x="10352" y="240"/>
                    <a:pt x="10350" y="241"/>
                    <a:pt x="10348" y="241"/>
                  </a:cubicBezTo>
                  <a:cubicBezTo>
                    <a:pt x="10344" y="241"/>
                    <a:pt x="10340" y="237"/>
                    <a:pt x="10335" y="215"/>
                  </a:cubicBezTo>
                  <a:cubicBezTo>
                    <a:pt x="10335" y="209"/>
                    <a:pt x="10338" y="209"/>
                    <a:pt x="10341" y="209"/>
                  </a:cubicBezTo>
                  <a:cubicBezTo>
                    <a:pt x="10344" y="209"/>
                    <a:pt x="10347" y="209"/>
                    <a:pt x="10347" y="203"/>
                  </a:cubicBezTo>
                  <a:cubicBezTo>
                    <a:pt x="10335" y="179"/>
                    <a:pt x="10323" y="191"/>
                    <a:pt x="10311" y="179"/>
                  </a:cubicBezTo>
                  <a:cubicBezTo>
                    <a:pt x="10283" y="189"/>
                    <a:pt x="10254" y="237"/>
                    <a:pt x="10232" y="237"/>
                  </a:cubicBezTo>
                  <a:cubicBezTo>
                    <a:pt x="10226" y="237"/>
                    <a:pt x="10221" y="234"/>
                    <a:pt x="10216" y="227"/>
                  </a:cubicBezTo>
                  <a:cubicBezTo>
                    <a:pt x="10240" y="155"/>
                    <a:pt x="10240" y="215"/>
                    <a:pt x="10264" y="155"/>
                  </a:cubicBezTo>
                  <a:lnTo>
                    <a:pt x="10264" y="155"/>
                  </a:lnTo>
                  <a:cubicBezTo>
                    <a:pt x="10257" y="162"/>
                    <a:pt x="10250" y="169"/>
                    <a:pt x="10246" y="169"/>
                  </a:cubicBezTo>
                  <a:cubicBezTo>
                    <a:pt x="10242" y="169"/>
                    <a:pt x="10240" y="165"/>
                    <a:pt x="10240" y="155"/>
                  </a:cubicBezTo>
                  <a:cubicBezTo>
                    <a:pt x="10252" y="132"/>
                    <a:pt x="10252" y="143"/>
                    <a:pt x="10264" y="120"/>
                  </a:cubicBezTo>
                  <a:cubicBezTo>
                    <a:pt x="10264" y="117"/>
                    <a:pt x="10263" y="115"/>
                    <a:pt x="10261" y="115"/>
                  </a:cubicBezTo>
                  <a:cubicBezTo>
                    <a:pt x="10251" y="115"/>
                    <a:pt x="10211" y="168"/>
                    <a:pt x="10205" y="168"/>
                  </a:cubicBezTo>
                  <a:cubicBezTo>
                    <a:pt x="10205" y="168"/>
                    <a:pt x="10204" y="168"/>
                    <a:pt x="10204" y="167"/>
                  </a:cubicBezTo>
                  <a:cubicBezTo>
                    <a:pt x="10192" y="191"/>
                    <a:pt x="10192" y="191"/>
                    <a:pt x="10204" y="191"/>
                  </a:cubicBezTo>
                  <a:cubicBezTo>
                    <a:pt x="10197" y="205"/>
                    <a:pt x="10191" y="210"/>
                    <a:pt x="10186" y="210"/>
                  </a:cubicBezTo>
                  <a:cubicBezTo>
                    <a:pt x="10174" y="210"/>
                    <a:pt x="10165" y="189"/>
                    <a:pt x="10151" y="189"/>
                  </a:cubicBezTo>
                  <a:cubicBezTo>
                    <a:pt x="10149" y="189"/>
                    <a:pt x="10147" y="190"/>
                    <a:pt x="10145" y="191"/>
                  </a:cubicBezTo>
                  <a:cubicBezTo>
                    <a:pt x="10145" y="203"/>
                    <a:pt x="10157" y="215"/>
                    <a:pt x="10145" y="251"/>
                  </a:cubicBezTo>
                  <a:cubicBezTo>
                    <a:pt x="10141" y="247"/>
                    <a:pt x="10137" y="245"/>
                    <a:pt x="10132" y="245"/>
                  </a:cubicBezTo>
                  <a:cubicBezTo>
                    <a:pt x="10110" y="245"/>
                    <a:pt x="10081" y="290"/>
                    <a:pt x="10061" y="310"/>
                  </a:cubicBezTo>
                  <a:cubicBezTo>
                    <a:pt x="10050" y="274"/>
                    <a:pt x="10097" y="263"/>
                    <a:pt x="10121" y="203"/>
                  </a:cubicBezTo>
                  <a:cubicBezTo>
                    <a:pt x="10121" y="191"/>
                    <a:pt x="10133" y="143"/>
                    <a:pt x="10145" y="132"/>
                  </a:cubicBezTo>
                  <a:cubicBezTo>
                    <a:pt x="10142" y="126"/>
                    <a:pt x="10138" y="124"/>
                    <a:pt x="10133" y="124"/>
                  </a:cubicBezTo>
                  <a:cubicBezTo>
                    <a:pt x="10116" y="124"/>
                    <a:pt x="10091" y="146"/>
                    <a:pt x="10073" y="155"/>
                  </a:cubicBezTo>
                  <a:lnTo>
                    <a:pt x="10085" y="143"/>
                  </a:lnTo>
                  <a:cubicBezTo>
                    <a:pt x="10083" y="142"/>
                    <a:pt x="10081" y="142"/>
                    <a:pt x="10078" y="142"/>
                  </a:cubicBezTo>
                  <a:cubicBezTo>
                    <a:pt x="10059" y="142"/>
                    <a:pt x="10033" y="167"/>
                    <a:pt x="10016" y="167"/>
                  </a:cubicBezTo>
                  <a:cubicBezTo>
                    <a:pt x="10010" y="167"/>
                    <a:pt x="10005" y="164"/>
                    <a:pt x="10002" y="155"/>
                  </a:cubicBezTo>
                  <a:lnTo>
                    <a:pt x="10002" y="167"/>
                  </a:lnTo>
                  <a:cubicBezTo>
                    <a:pt x="10002" y="179"/>
                    <a:pt x="9990" y="167"/>
                    <a:pt x="9966" y="191"/>
                  </a:cubicBezTo>
                  <a:cubicBezTo>
                    <a:pt x="9976" y="172"/>
                    <a:pt x="9978" y="153"/>
                    <a:pt x="9984" y="140"/>
                  </a:cubicBezTo>
                  <a:lnTo>
                    <a:pt x="9984" y="140"/>
                  </a:lnTo>
                  <a:cubicBezTo>
                    <a:pt x="9940" y="199"/>
                    <a:pt x="9917" y="158"/>
                    <a:pt x="9871" y="215"/>
                  </a:cubicBezTo>
                  <a:cubicBezTo>
                    <a:pt x="9871" y="203"/>
                    <a:pt x="9895" y="167"/>
                    <a:pt x="9907" y="155"/>
                  </a:cubicBezTo>
                  <a:cubicBezTo>
                    <a:pt x="9914" y="162"/>
                    <a:pt x="9916" y="169"/>
                    <a:pt x="9920" y="169"/>
                  </a:cubicBezTo>
                  <a:cubicBezTo>
                    <a:pt x="9923" y="169"/>
                    <a:pt x="9925" y="165"/>
                    <a:pt x="9930" y="155"/>
                  </a:cubicBezTo>
                  <a:cubicBezTo>
                    <a:pt x="9919" y="155"/>
                    <a:pt x="9919" y="132"/>
                    <a:pt x="9930" y="108"/>
                  </a:cubicBezTo>
                  <a:lnTo>
                    <a:pt x="9930" y="108"/>
                  </a:lnTo>
                  <a:cubicBezTo>
                    <a:pt x="9907" y="143"/>
                    <a:pt x="9883" y="155"/>
                    <a:pt x="9859" y="167"/>
                  </a:cubicBezTo>
                  <a:cubicBezTo>
                    <a:pt x="9847" y="167"/>
                    <a:pt x="9823" y="167"/>
                    <a:pt x="9859" y="155"/>
                  </a:cubicBezTo>
                  <a:lnTo>
                    <a:pt x="9847" y="155"/>
                  </a:lnTo>
                  <a:cubicBezTo>
                    <a:pt x="9847" y="143"/>
                    <a:pt x="9847" y="143"/>
                    <a:pt x="9847" y="143"/>
                  </a:cubicBezTo>
                  <a:lnTo>
                    <a:pt x="9907" y="132"/>
                  </a:lnTo>
                  <a:lnTo>
                    <a:pt x="9871" y="132"/>
                  </a:lnTo>
                  <a:cubicBezTo>
                    <a:pt x="9877" y="126"/>
                    <a:pt x="9877" y="123"/>
                    <a:pt x="9872" y="123"/>
                  </a:cubicBezTo>
                  <a:cubicBezTo>
                    <a:pt x="9868" y="123"/>
                    <a:pt x="9859" y="126"/>
                    <a:pt x="9847" y="132"/>
                  </a:cubicBezTo>
                  <a:lnTo>
                    <a:pt x="9835" y="132"/>
                  </a:lnTo>
                  <a:cubicBezTo>
                    <a:pt x="9835" y="132"/>
                    <a:pt x="9835" y="132"/>
                    <a:pt x="9835" y="143"/>
                  </a:cubicBezTo>
                  <a:cubicBezTo>
                    <a:pt x="9835" y="143"/>
                    <a:pt x="9823" y="143"/>
                    <a:pt x="9823" y="155"/>
                  </a:cubicBezTo>
                  <a:cubicBezTo>
                    <a:pt x="9811" y="167"/>
                    <a:pt x="9811" y="167"/>
                    <a:pt x="9800" y="167"/>
                  </a:cubicBezTo>
                  <a:cubicBezTo>
                    <a:pt x="9811" y="155"/>
                    <a:pt x="9811" y="155"/>
                    <a:pt x="9811" y="155"/>
                  </a:cubicBezTo>
                  <a:cubicBezTo>
                    <a:pt x="9811" y="143"/>
                    <a:pt x="9811" y="143"/>
                    <a:pt x="9811" y="143"/>
                  </a:cubicBezTo>
                  <a:cubicBezTo>
                    <a:pt x="9823" y="132"/>
                    <a:pt x="9823" y="132"/>
                    <a:pt x="9835" y="132"/>
                  </a:cubicBezTo>
                  <a:lnTo>
                    <a:pt x="9811" y="132"/>
                  </a:lnTo>
                  <a:cubicBezTo>
                    <a:pt x="9811" y="128"/>
                    <a:pt x="9810" y="126"/>
                    <a:pt x="9808" y="126"/>
                  </a:cubicBezTo>
                  <a:cubicBezTo>
                    <a:pt x="9805" y="126"/>
                    <a:pt x="9800" y="132"/>
                    <a:pt x="9800" y="132"/>
                  </a:cubicBezTo>
                  <a:cubicBezTo>
                    <a:pt x="9788" y="143"/>
                    <a:pt x="9788" y="143"/>
                    <a:pt x="9776" y="143"/>
                  </a:cubicBezTo>
                  <a:lnTo>
                    <a:pt x="9728" y="143"/>
                  </a:lnTo>
                  <a:lnTo>
                    <a:pt x="9776" y="132"/>
                  </a:lnTo>
                  <a:lnTo>
                    <a:pt x="9685" y="132"/>
                  </a:lnTo>
                  <a:cubicBezTo>
                    <a:pt x="9704" y="129"/>
                    <a:pt x="9728" y="126"/>
                    <a:pt x="9752" y="120"/>
                  </a:cubicBezTo>
                  <a:lnTo>
                    <a:pt x="9740" y="120"/>
                  </a:lnTo>
                  <a:lnTo>
                    <a:pt x="9776" y="108"/>
                  </a:lnTo>
                  <a:lnTo>
                    <a:pt x="9740" y="108"/>
                  </a:lnTo>
                  <a:cubicBezTo>
                    <a:pt x="9771" y="108"/>
                    <a:pt x="9775" y="90"/>
                    <a:pt x="9807" y="85"/>
                  </a:cubicBezTo>
                  <a:lnTo>
                    <a:pt x="9807" y="85"/>
                  </a:lnTo>
                  <a:cubicBezTo>
                    <a:pt x="9808" y="85"/>
                    <a:pt x="9810" y="84"/>
                    <a:pt x="9811" y="84"/>
                  </a:cubicBezTo>
                  <a:cubicBezTo>
                    <a:pt x="9776" y="84"/>
                    <a:pt x="9788" y="84"/>
                    <a:pt x="9776" y="96"/>
                  </a:cubicBezTo>
                  <a:cubicBezTo>
                    <a:pt x="9728" y="96"/>
                    <a:pt x="9752" y="84"/>
                    <a:pt x="9740" y="84"/>
                  </a:cubicBezTo>
                  <a:cubicBezTo>
                    <a:pt x="9764" y="84"/>
                    <a:pt x="9776" y="84"/>
                    <a:pt x="9788" y="72"/>
                  </a:cubicBezTo>
                  <a:lnTo>
                    <a:pt x="9788" y="72"/>
                  </a:lnTo>
                  <a:cubicBezTo>
                    <a:pt x="9780" y="76"/>
                    <a:pt x="9773" y="77"/>
                    <a:pt x="9769" y="77"/>
                  </a:cubicBezTo>
                  <a:cubicBezTo>
                    <a:pt x="9760" y="77"/>
                    <a:pt x="9760" y="72"/>
                    <a:pt x="9776" y="72"/>
                  </a:cubicBezTo>
                  <a:cubicBezTo>
                    <a:pt x="9740" y="72"/>
                    <a:pt x="9763" y="72"/>
                    <a:pt x="9764" y="60"/>
                  </a:cubicBezTo>
                  <a:lnTo>
                    <a:pt x="9764" y="60"/>
                  </a:lnTo>
                  <a:cubicBezTo>
                    <a:pt x="9763" y="72"/>
                    <a:pt x="9740" y="72"/>
                    <a:pt x="9704" y="72"/>
                  </a:cubicBezTo>
                  <a:lnTo>
                    <a:pt x="9669" y="72"/>
                  </a:lnTo>
                  <a:cubicBezTo>
                    <a:pt x="9621" y="72"/>
                    <a:pt x="9704" y="60"/>
                    <a:pt x="9692" y="60"/>
                  </a:cubicBezTo>
                  <a:lnTo>
                    <a:pt x="9740" y="60"/>
                  </a:lnTo>
                  <a:cubicBezTo>
                    <a:pt x="9728" y="60"/>
                    <a:pt x="9692" y="48"/>
                    <a:pt x="9680" y="48"/>
                  </a:cubicBezTo>
                  <a:cubicBezTo>
                    <a:pt x="9659" y="51"/>
                    <a:pt x="9646" y="52"/>
                    <a:pt x="9639" y="52"/>
                  </a:cubicBezTo>
                  <a:cubicBezTo>
                    <a:pt x="9610" y="52"/>
                    <a:pt x="9671" y="36"/>
                    <a:pt x="9633" y="36"/>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1"/>
            <p:cNvSpPr/>
            <p:nvPr/>
          </p:nvSpPr>
          <p:spPr>
            <a:xfrm>
              <a:off x="5575100" y="2174200"/>
              <a:ext cx="600" cy="1225"/>
            </a:xfrm>
            <a:custGeom>
              <a:rect b="b" l="l" r="r" t="t"/>
              <a:pathLst>
                <a:path extrusionOk="0" h="49" w="24">
                  <a:moveTo>
                    <a:pt x="24" y="1"/>
                  </a:moveTo>
                  <a:lnTo>
                    <a:pt x="0" y="48"/>
                  </a:lnTo>
                  <a:lnTo>
                    <a:pt x="12" y="25"/>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1"/>
            <p:cNvSpPr/>
            <p:nvPr/>
          </p:nvSpPr>
          <p:spPr>
            <a:xfrm>
              <a:off x="5574800" y="2173025"/>
              <a:ext cx="25" cy="325"/>
            </a:xfrm>
            <a:custGeom>
              <a:rect b="b" l="l" r="r" t="t"/>
              <a:pathLst>
                <a:path extrusionOk="0" h="13" w="1">
                  <a:moveTo>
                    <a:pt x="0" y="0"/>
                  </a:moveTo>
                  <a:cubicBezTo>
                    <a:pt x="0" y="0"/>
                    <a:pt x="0" y="0"/>
                    <a:pt x="0" y="12"/>
                  </a:cubicBezTo>
                  <a:cubicBezTo>
                    <a:pt x="0" y="12"/>
                    <a:pt x="0" y="12"/>
                    <a:pt x="0"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1"/>
            <p:cNvSpPr/>
            <p:nvPr/>
          </p:nvSpPr>
          <p:spPr>
            <a:xfrm>
              <a:off x="5573600" y="2172725"/>
              <a:ext cx="925" cy="1500"/>
            </a:xfrm>
            <a:custGeom>
              <a:rect b="b" l="l" r="r" t="t"/>
              <a:pathLst>
                <a:path extrusionOk="0" h="60" w="37">
                  <a:moveTo>
                    <a:pt x="36" y="0"/>
                  </a:moveTo>
                  <a:lnTo>
                    <a:pt x="12" y="12"/>
                  </a:lnTo>
                  <a:lnTo>
                    <a:pt x="1" y="60"/>
                  </a:lnTo>
                  <a:cubicBezTo>
                    <a:pt x="24" y="48"/>
                    <a:pt x="1" y="36"/>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1"/>
            <p:cNvSpPr/>
            <p:nvPr/>
          </p:nvSpPr>
          <p:spPr>
            <a:xfrm>
              <a:off x="5570025" y="2172425"/>
              <a:ext cx="3000" cy="2375"/>
            </a:xfrm>
            <a:custGeom>
              <a:rect b="b" l="l" r="r" t="t"/>
              <a:pathLst>
                <a:path extrusionOk="0" h="95" w="120">
                  <a:moveTo>
                    <a:pt x="84" y="0"/>
                  </a:moveTo>
                  <a:lnTo>
                    <a:pt x="84" y="0"/>
                  </a:lnTo>
                  <a:cubicBezTo>
                    <a:pt x="36" y="12"/>
                    <a:pt x="48" y="84"/>
                    <a:pt x="1" y="84"/>
                  </a:cubicBezTo>
                  <a:cubicBezTo>
                    <a:pt x="3" y="91"/>
                    <a:pt x="6" y="94"/>
                    <a:pt x="10" y="94"/>
                  </a:cubicBezTo>
                  <a:cubicBezTo>
                    <a:pt x="26" y="94"/>
                    <a:pt x="58" y="37"/>
                    <a:pt x="75" y="37"/>
                  </a:cubicBezTo>
                  <a:cubicBezTo>
                    <a:pt x="79" y="37"/>
                    <a:pt x="82" y="40"/>
                    <a:pt x="84" y="48"/>
                  </a:cubicBezTo>
                  <a:cubicBezTo>
                    <a:pt x="84" y="16"/>
                    <a:pt x="95" y="16"/>
                    <a:pt x="105" y="16"/>
                  </a:cubicBezTo>
                  <a:lnTo>
                    <a:pt x="105" y="16"/>
                  </a:lnTo>
                  <a:cubicBezTo>
                    <a:pt x="110" y="16"/>
                    <a:pt x="116" y="16"/>
                    <a:pt x="120" y="12"/>
                  </a:cubicBezTo>
                  <a:cubicBezTo>
                    <a:pt x="118" y="11"/>
                    <a:pt x="116" y="10"/>
                    <a:pt x="114" y="10"/>
                  </a:cubicBezTo>
                  <a:cubicBezTo>
                    <a:pt x="104" y="10"/>
                    <a:pt x="88" y="22"/>
                    <a:pt x="81" y="22"/>
                  </a:cubicBezTo>
                  <a:cubicBezTo>
                    <a:pt x="76" y="22"/>
                    <a:pt x="76" y="17"/>
                    <a:pt x="8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1"/>
            <p:cNvSpPr/>
            <p:nvPr/>
          </p:nvSpPr>
          <p:spPr>
            <a:xfrm>
              <a:off x="5571450" y="2174300"/>
              <a:ext cx="575" cy="725"/>
            </a:xfrm>
            <a:custGeom>
              <a:rect b="b" l="l" r="r" t="t"/>
              <a:pathLst>
                <a:path extrusionOk="0" h="29" w="23">
                  <a:moveTo>
                    <a:pt x="16" y="1"/>
                  </a:moveTo>
                  <a:cubicBezTo>
                    <a:pt x="13" y="1"/>
                    <a:pt x="8" y="4"/>
                    <a:pt x="3" y="9"/>
                  </a:cubicBezTo>
                  <a:cubicBezTo>
                    <a:pt x="12" y="9"/>
                    <a:pt x="1" y="29"/>
                    <a:pt x="5" y="29"/>
                  </a:cubicBezTo>
                  <a:cubicBezTo>
                    <a:pt x="6" y="29"/>
                    <a:pt x="9" y="27"/>
                    <a:pt x="15" y="21"/>
                  </a:cubicBezTo>
                  <a:cubicBezTo>
                    <a:pt x="22" y="7"/>
                    <a:pt x="21" y="1"/>
                    <a:pt x="1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1"/>
            <p:cNvSpPr/>
            <p:nvPr/>
          </p:nvSpPr>
          <p:spPr>
            <a:xfrm>
              <a:off x="5570925" y="2171825"/>
              <a:ext cx="325" cy="625"/>
            </a:xfrm>
            <a:custGeom>
              <a:rect b="b" l="l" r="r" t="t"/>
              <a:pathLst>
                <a:path extrusionOk="0" h="25" w="13">
                  <a:moveTo>
                    <a:pt x="12" y="1"/>
                  </a:moveTo>
                  <a:lnTo>
                    <a:pt x="0" y="24"/>
                  </a:lnTo>
                  <a:lnTo>
                    <a:pt x="12" y="24"/>
                  </a:lnTo>
                  <a:lnTo>
                    <a:pt x="1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1"/>
            <p:cNvSpPr/>
            <p:nvPr/>
          </p:nvSpPr>
          <p:spPr>
            <a:xfrm>
              <a:off x="5570325" y="2171225"/>
              <a:ext cx="925" cy="625"/>
            </a:xfrm>
            <a:custGeom>
              <a:rect b="b" l="l" r="r" t="t"/>
              <a:pathLst>
                <a:path extrusionOk="0" h="25" w="37">
                  <a:moveTo>
                    <a:pt x="36" y="1"/>
                  </a:moveTo>
                  <a:lnTo>
                    <a:pt x="29" y="5"/>
                  </a:lnTo>
                  <a:lnTo>
                    <a:pt x="29" y="5"/>
                  </a:lnTo>
                  <a:cubicBezTo>
                    <a:pt x="32" y="5"/>
                    <a:pt x="34" y="3"/>
                    <a:pt x="36" y="1"/>
                  </a:cubicBezTo>
                  <a:close/>
                  <a:moveTo>
                    <a:pt x="29" y="5"/>
                  </a:moveTo>
                  <a:lnTo>
                    <a:pt x="29" y="5"/>
                  </a:lnTo>
                  <a:cubicBezTo>
                    <a:pt x="20" y="9"/>
                    <a:pt x="10" y="5"/>
                    <a:pt x="1" y="25"/>
                  </a:cubicBezTo>
                  <a:lnTo>
                    <a:pt x="29" y="5"/>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1"/>
            <p:cNvSpPr/>
            <p:nvPr/>
          </p:nvSpPr>
          <p:spPr>
            <a:xfrm>
              <a:off x="5568775" y="2170225"/>
              <a:ext cx="975" cy="1075"/>
            </a:xfrm>
            <a:custGeom>
              <a:rect b="b" l="l" r="r" t="t"/>
              <a:pathLst>
                <a:path extrusionOk="0" h="43" w="39">
                  <a:moveTo>
                    <a:pt x="36" y="0"/>
                  </a:moveTo>
                  <a:cubicBezTo>
                    <a:pt x="27" y="0"/>
                    <a:pt x="0" y="42"/>
                    <a:pt x="11" y="42"/>
                  </a:cubicBezTo>
                  <a:cubicBezTo>
                    <a:pt x="12" y="42"/>
                    <a:pt x="13" y="42"/>
                    <a:pt x="15" y="41"/>
                  </a:cubicBezTo>
                  <a:cubicBezTo>
                    <a:pt x="27" y="29"/>
                    <a:pt x="27" y="5"/>
                    <a:pt x="39" y="5"/>
                  </a:cubicBezTo>
                  <a:cubicBezTo>
                    <a:pt x="39" y="2"/>
                    <a:pt x="38" y="0"/>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1"/>
            <p:cNvSpPr/>
            <p:nvPr/>
          </p:nvSpPr>
          <p:spPr>
            <a:xfrm>
              <a:off x="5565575" y="2170925"/>
              <a:ext cx="600" cy="450"/>
            </a:xfrm>
            <a:custGeom>
              <a:rect b="b" l="l" r="r" t="t"/>
              <a:pathLst>
                <a:path extrusionOk="0" h="18" w="24">
                  <a:moveTo>
                    <a:pt x="0" y="1"/>
                  </a:moveTo>
                  <a:lnTo>
                    <a:pt x="0" y="13"/>
                  </a:lnTo>
                  <a:cubicBezTo>
                    <a:pt x="0" y="16"/>
                    <a:pt x="1" y="18"/>
                    <a:pt x="3" y="18"/>
                  </a:cubicBezTo>
                  <a:cubicBezTo>
                    <a:pt x="7" y="18"/>
                    <a:pt x="15" y="9"/>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1"/>
            <p:cNvSpPr/>
            <p:nvPr/>
          </p:nvSpPr>
          <p:spPr>
            <a:xfrm>
              <a:off x="5563250" y="2175400"/>
              <a:ext cx="550" cy="625"/>
            </a:xfrm>
            <a:custGeom>
              <a:rect b="b" l="l" r="r" t="t"/>
              <a:pathLst>
                <a:path extrusionOk="0" h="25" w="22">
                  <a:moveTo>
                    <a:pt x="10" y="0"/>
                  </a:moveTo>
                  <a:cubicBezTo>
                    <a:pt x="1" y="18"/>
                    <a:pt x="0" y="23"/>
                    <a:pt x="3" y="23"/>
                  </a:cubicBezTo>
                  <a:cubicBezTo>
                    <a:pt x="6" y="23"/>
                    <a:pt x="13" y="17"/>
                    <a:pt x="17" y="17"/>
                  </a:cubicBezTo>
                  <a:cubicBezTo>
                    <a:pt x="20" y="17"/>
                    <a:pt x="22" y="19"/>
                    <a:pt x="22" y="24"/>
                  </a:cubicBezTo>
                  <a:cubicBezTo>
                    <a:pt x="22" y="12"/>
                    <a:pt x="22" y="0"/>
                    <a:pt x="1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1"/>
            <p:cNvSpPr/>
            <p:nvPr/>
          </p:nvSpPr>
          <p:spPr>
            <a:xfrm>
              <a:off x="5565875" y="2169300"/>
              <a:ext cx="600" cy="475"/>
            </a:xfrm>
            <a:custGeom>
              <a:rect b="b" l="l" r="r" t="t"/>
              <a:pathLst>
                <a:path extrusionOk="0" h="19" w="24">
                  <a:moveTo>
                    <a:pt x="16" y="0"/>
                  </a:moveTo>
                  <a:cubicBezTo>
                    <a:pt x="12" y="0"/>
                    <a:pt x="6" y="6"/>
                    <a:pt x="0" y="18"/>
                  </a:cubicBezTo>
                  <a:lnTo>
                    <a:pt x="0" y="18"/>
                  </a:lnTo>
                  <a:cubicBezTo>
                    <a:pt x="4" y="10"/>
                    <a:pt x="7" y="8"/>
                    <a:pt x="9" y="8"/>
                  </a:cubicBezTo>
                  <a:cubicBezTo>
                    <a:pt x="13" y="8"/>
                    <a:pt x="16" y="18"/>
                    <a:pt x="24" y="18"/>
                  </a:cubicBezTo>
                  <a:cubicBezTo>
                    <a:pt x="24" y="6"/>
                    <a:pt x="21" y="0"/>
                    <a:pt x="1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1"/>
            <p:cNvSpPr/>
            <p:nvPr/>
          </p:nvSpPr>
          <p:spPr>
            <a:xfrm>
              <a:off x="5563475" y="2168225"/>
              <a:ext cx="2700" cy="2425"/>
            </a:xfrm>
            <a:custGeom>
              <a:rect b="b" l="l" r="r" t="t"/>
              <a:pathLst>
                <a:path extrusionOk="0" h="97" w="108">
                  <a:moveTo>
                    <a:pt x="70" y="1"/>
                  </a:moveTo>
                  <a:cubicBezTo>
                    <a:pt x="65" y="1"/>
                    <a:pt x="57" y="4"/>
                    <a:pt x="48" y="14"/>
                  </a:cubicBezTo>
                  <a:cubicBezTo>
                    <a:pt x="36" y="25"/>
                    <a:pt x="25" y="85"/>
                    <a:pt x="1" y="97"/>
                  </a:cubicBezTo>
                  <a:cubicBezTo>
                    <a:pt x="18" y="97"/>
                    <a:pt x="52" y="61"/>
                    <a:pt x="63" y="61"/>
                  </a:cubicBezTo>
                  <a:cubicBezTo>
                    <a:pt x="67" y="61"/>
                    <a:pt x="67" y="67"/>
                    <a:pt x="60" y="85"/>
                  </a:cubicBezTo>
                  <a:lnTo>
                    <a:pt x="108" y="25"/>
                  </a:lnTo>
                  <a:cubicBezTo>
                    <a:pt x="108" y="21"/>
                    <a:pt x="107" y="20"/>
                    <a:pt x="105" y="20"/>
                  </a:cubicBezTo>
                  <a:cubicBezTo>
                    <a:pt x="97" y="20"/>
                    <a:pt x="70" y="61"/>
                    <a:pt x="60" y="61"/>
                  </a:cubicBezTo>
                  <a:cubicBezTo>
                    <a:pt x="72" y="37"/>
                    <a:pt x="84" y="37"/>
                    <a:pt x="84" y="25"/>
                  </a:cubicBezTo>
                  <a:cubicBezTo>
                    <a:pt x="84" y="11"/>
                    <a:pt x="80" y="1"/>
                    <a:pt x="7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1"/>
            <p:cNvSpPr/>
            <p:nvPr/>
          </p:nvSpPr>
          <p:spPr>
            <a:xfrm>
              <a:off x="5563275" y="2172725"/>
              <a:ext cx="825" cy="1450"/>
            </a:xfrm>
            <a:custGeom>
              <a:rect b="b" l="l" r="r" t="t"/>
              <a:pathLst>
                <a:path extrusionOk="0" h="58" w="33">
                  <a:moveTo>
                    <a:pt x="33" y="0"/>
                  </a:moveTo>
                  <a:cubicBezTo>
                    <a:pt x="33" y="24"/>
                    <a:pt x="21" y="24"/>
                    <a:pt x="9" y="36"/>
                  </a:cubicBezTo>
                  <a:cubicBezTo>
                    <a:pt x="1" y="52"/>
                    <a:pt x="1" y="57"/>
                    <a:pt x="4" y="57"/>
                  </a:cubicBezTo>
                  <a:cubicBezTo>
                    <a:pt x="11" y="57"/>
                    <a:pt x="33" y="36"/>
                    <a:pt x="33" y="36"/>
                  </a:cubicBezTo>
                  <a:lnTo>
                    <a:pt x="33"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1"/>
            <p:cNvSpPr/>
            <p:nvPr/>
          </p:nvSpPr>
          <p:spPr>
            <a:xfrm>
              <a:off x="5561700" y="2169150"/>
              <a:ext cx="625" cy="25"/>
            </a:xfrm>
            <a:custGeom>
              <a:rect b="b" l="l" r="r" t="t"/>
              <a:pathLst>
                <a:path extrusionOk="0" h="1" w="25">
                  <a:moveTo>
                    <a:pt x="0" y="0"/>
                  </a:moveTo>
                  <a:lnTo>
                    <a:pt x="24" y="0"/>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1"/>
            <p:cNvSpPr/>
            <p:nvPr/>
          </p:nvSpPr>
          <p:spPr>
            <a:xfrm>
              <a:off x="5561700" y="2168250"/>
              <a:ext cx="625" cy="325"/>
            </a:xfrm>
            <a:custGeom>
              <a:rect b="b" l="l" r="r" t="t"/>
              <a:pathLst>
                <a:path extrusionOk="0" h="13" w="25">
                  <a:moveTo>
                    <a:pt x="24" y="1"/>
                  </a:moveTo>
                  <a:lnTo>
                    <a:pt x="0" y="13"/>
                  </a:lnTo>
                  <a:lnTo>
                    <a:pt x="12" y="13"/>
                  </a:ln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1"/>
            <p:cNvSpPr/>
            <p:nvPr/>
          </p:nvSpPr>
          <p:spPr>
            <a:xfrm>
              <a:off x="5561700" y="2167650"/>
              <a:ext cx="625" cy="325"/>
            </a:xfrm>
            <a:custGeom>
              <a:rect b="b" l="l" r="r" t="t"/>
              <a:pathLst>
                <a:path extrusionOk="0" h="13" w="25">
                  <a:moveTo>
                    <a:pt x="0" y="1"/>
                  </a:moveTo>
                  <a:lnTo>
                    <a:pt x="12" y="13"/>
                  </a:ln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1"/>
            <p:cNvSpPr/>
            <p:nvPr/>
          </p:nvSpPr>
          <p:spPr>
            <a:xfrm>
              <a:off x="5560800" y="2167075"/>
              <a:ext cx="325" cy="725"/>
            </a:xfrm>
            <a:custGeom>
              <a:rect b="b" l="l" r="r" t="t"/>
              <a:pathLst>
                <a:path extrusionOk="0" h="29" w="13">
                  <a:moveTo>
                    <a:pt x="12" y="12"/>
                  </a:moveTo>
                  <a:cubicBezTo>
                    <a:pt x="12" y="14"/>
                    <a:pt x="11" y="15"/>
                    <a:pt x="11" y="17"/>
                  </a:cubicBezTo>
                  <a:lnTo>
                    <a:pt x="11" y="17"/>
                  </a:lnTo>
                  <a:cubicBezTo>
                    <a:pt x="12" y="16"/>
                    <a:pt x="12" y="15"/>
                    <a:pt x="12" y="12"/>
                  </a:cubicBezTo>
                  <a:close/>
                  <a:moveTo>
                    <a:pt x="1" y="0"/>
                  </a:moveTo>
                  <a:lnTo>
                    <a:pt x="1" y="24"/>
                  </a:lnTo>
                  <a:cubicBezTo>
                    <a:pt x="1" y="22"/>
                    <a:pt x="1" y="21"/>
                    <a:pt x="1" y="21"/>
                  </a:cubicBezTo>
                  <a:cubicBezTo>
                    <a:pt x="1" y="21"/>
                    <a:pt x="1" y="28"/>
                    <a:pt x="4" y="28"/>
                  </a:cubicBezTo>
                  <a:cubicBezTo>
                    <a:pt x="5" y="28"/>
                    <a:pt x="8" y="26"/>
                    <a:pt x="11" y="17"/>
                  </a:cubicBezTo>
                  <a:lnTo>
                    <a:pt x="11" y="17"/>
                  </a:lnTo>
                  <a:cubicBezTo>
                    <a:pt x="11" y="17"/>
                    <a:pt x="10" y="17"/>
                    <a:pt x="10" y="17"/>
                  </a:cubicBezTo>
                  <a:cubicBezTo>
                    <a:pt x="7" y="17"/>
                    <a:pt x="1" y="8"/>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1"/>
            <p:cNvSpPr/>
            <p:nvPr/>
          </p:nvSpPr>
          <p:spPr>
            <a:xfrm>
              <a:off x="5550075" y="2178075"/>
              <a:ext cx="625" cy="1225"/>
            </a:xfrm>
            <a:custGeom>
              <a:rect b="b" l="l" r="r" t="t"/>
              <a:pathLst>
                <a:path extrusionOk="0" h="49" w="25">
                  <a:moveTo>
                    <a:pt x="25" y="1"/>
                  </a:moveTo>
                  <a:lnTo>
                    <a:pt x="1" y="36"/>
                  </a:lnTo>
                  <a:cubicBezTo>
                    <a:pt x="13" y="36"/>
                    <a:pt x="13" y="36"/>
                    <a:pt x="13" y="48"/>
                  </a:cubicBezTo>
                  <a:cubicBezTo>
                    <a:pt x="25" y="36"/>
                    <a:pt x="25" y="24"/>
                    <a:pt x="2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1"/>
            <p:cNvSpPr/>
            <p:nvPr/>
          </p:nvSpPr>
          <p:spPr>
            <a:xfrm>
              <a:off x="5549500" y="2177700"/>
              <a:ext cx="1500" cy="750"/>
            </a:xfrm>
            <a:custGeom>
              <a:rect b="b" l="l" r="r" t="t"/>
              <a:pathLst>
                <a:path extrusionOk="0" h="30" w="60">
                  <a:moveTo>
                    <a:pt x="57" y="0"/>
                  </a:moveTo>
                  <a:cubicBezTo>
                    <a:pt x="52" y="0"/>
                    <a:pt x="42" y="7"/>
                    <a:pt x="33" y="7"/>
                  </a:cubicBezTo>
                  <a:cubicBezTo>
                    <a:pt x="30" y="7"/>
                    <a:pt x="26" y="6"/>
                    <a:pt x="24" y="4"/>
                  </a:cubicBezTo>
                  <a:lnTo>
                    <a:pt x="24" y="4"/>
                  </a:lnTo>
                  <a:lnTo>
                    <a:pt x="0" y="27"/>
                  </a:lnTo>
                  <a:cubicBezTo>
                    <a:pt x="2" y="29"/>
                    <a:pt x="4" y="30"/>
                    <a:pt x="6" y="30"/>
                  </a:cubicBezTo>
                  <a:cubicBezTo>
                    <a:pt x="19" y="30"/>
                    <a:pt x="39" y="4"/>
                    <a:pt x="60" y="4"/>
                  </a:cubicBezTo>
                  <a:cubicBezTo>
                    <a:pt x="60" y="1"/>
                    <a:pt x="59" y="0"/>
                    <a:pt x="5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1"/>
            <p:cNvSpPr/>
            <p:nvPr/>
          </p:nvSpPr>
          <p:spPr>
            <a:xfrm>
              <a:off x="5542350" y="2172125"/>
              <a:ext cx="2100" cy="1350"/>
            </a:xfrm>
            <a:custGeom>
              <a:rect b="b" l="l" r="r" t="t"/>
              <a:pathLst>
                <a:path extrusionOk="0" h="54" w="84">
                  <a:moveTo>
                    <a:pt x="24" y="0"/>
                  </a:moveTo>
                  <a:cubicBezTo>
                    <a:pt x="24" y="12"/>
                    <a:pt x="0" y="36"/>
                    <a:pt x="0" y="36"/>
                  </a:cubicBezTo>
                  <a:lnTo>
                    <a:pt x="36" y="24"/>
                  </a:lnTo>
                  <a:lnTo>
                    <a:pt x="24" y="48"/>
                  </a:lnTo>
                  <a:cubicBezTo>
                    <a:pt x="24" y="52"/>
                    <a:pt x="25" y="54"/>
                    <a:pt x="26" y="54"/>
                  </a:cubicBezTo>
                  <a:cubicBezTo>
                    <a:pt x="31" y="54"/>
                    <a:pt x="42" y="30"/>
                    <a:pt x="46" y="30"/>
                  </a:cubicBezTo>
                  <a:cubicBezTo>
                    <a:pt x="47" y="30"/>
                    <a:pt x="48" y="32"/>
                    <a:pt x="48" y="36"/>
                  </a:cubicBezTo>
                  <a:cubicBezTo>
                    <a:pt x="72" y="12"/>
                    <a:pt x="60" y="12"/>
                    <a:pt x="84" y="0"/>
                  </a:cubicBezTo>
                  <a:lnTo>
                    <a:pt x="84" y="0"/>
                  </a:lnTo>
                  <a:cubicBezTo>
                    <a:pt x="76" y="4"/>
                    <a:pt x="69" y="6"/>
                    <a:pt x="63" y="6"/>
                  </a:cubicBezTo>
                  <a:cubicBezTo>
                    <a:pt x="51" y="6"/>
                    <a:pt x="40" y="0"/>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1"/>
            <p:cNvSpPr/>
            <p:nvPr/>
          </p:nvSpPr>
          <p:spPr>
            <a:xfrm>
              <a:off x="5553350" y="2282250"/>
              <a:ext cx="1500" cy="1300"/>
            </a:xfrm>
            <a:custGeom>
              <a:rect b="b" l="l" r="r" t="t"/>
              <a:pathLst>
                <a:path extrusionOk="0" h="52" w="60">
                  <a:moveTo>
                    <a:pt x="25" y="1"/>
                  </a:moveTo>
                  <a:cubicBezTo>
                    <a:pt x="37" y="25"/>
                    <a:pt x="1" y="13"/>
                    <a:pt x="37" y="48"/>
                  </a:cubicBezTo>
                  <a:cubicBezTo>
                    <a:pt x="41" y="50"/>
                    <a:pt x="44" y="51"/>
                    <a:pt x="47" y="51"/>
                  </a:cubicBezTo>
                  <a:cubicBezTo>
                    <a:pt x="59" y="51"/>
                    <a:pt x="54" y="30"/>
                    <a:pt x="2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1"/>
            <p:cNvSpPr/>
            <p:nvPr/>
          </p:nvSpPr>
          <p:spPr>
            <a:xfrm>
              <a:off x="5560350" y="2261200"/>
              <a:ext cx="175" cy="250"/>
            </a:xfrm>
            <a:custGeom>
              <a:rect b="b" l="l" r="r" t="t"/>
              <a:pathLst>
                <a:path extrusionOk="0" h="10" w="7">
                  <a:moveTo>
                    <a:pt x="2" y="0"/>
                  </a:moveTo>
                  <a:cubicBezTo>
                    <a:pt x="1" y="0"/>
                    <a:pt x="1" y="3"/>
                    <a:pt x="7" y="9"/>
                  </a:cubicBezTo>
                  <a:cubicBezTo>
                    <a:pt x="7" y="3"/>
                    <a:pt x="4" y="0"/>
                    <a:pt x="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1"/>
            <p:cNvSpPr/>
            <p:nvPr/>
          </p:nvSpPr>
          <p:spPr>
            <a:xfrm>
              <a:off x="5562600" y="2256050"/>
              <a:ext cx="600" cy="325"/>
            </a:xfrm>
            <a:custGeom>
              <a:rect b="b" l="l" r="r" t="t"/>
              <a:pathLst>
                <a:path extrusionOk="0" h="13" w="24">
                  <a:moveTo>
                    <a:pt x="0" y="1"/>
                  </a:moveTo>
                  <a:lnTo>
                    <a:pt x="0" y="13"/>
                  </a:lnTo>
                  <a:lnTo>
                    <a:pt x="24" y="13"/>
                  </a:lnTo>
                  <a:cubicBezTo>
                    <a:pt x="12" y="13"/>
                    <a:pt x="12" y="1"/>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1"/>
            <p:cNvSpPr/>
            <p:nvPr/>
          </p:nvSpPr>
          <p:spPr>
            <a:xfrm>
              <a:off x="5558725" y="2278100"/>
              <a:ext cx="325" cy="300"/>
            </a:xfrm>
            <a:custGeom>
              <a:rect b="b" l="l" r="r" t="t"/>
              <a:pathLst>
                <a:path extrusionOk="0" h="12" w="13">
                  <a:moveTo>
                    <a:pt x="12" y="0"/>
                  </a:moveTo>
                  <a:cubicBezTo>
                    <a:pt x="0" y="0"/>
                    <a:pt x="0" y="0"/>
                    <a:pt x="12" y="12"/>
                  </a:cubicBezTo>
                  <a:cubicBezTo>
                    <a:pt x="12" y="12"/>
                    <a:pt x="12"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1"/>
            <p:cNvSpPr/>
            <p:nvPr/>
          </p:nvSpPr>
          <p:spPr>
            <a:xfrm>
              <a:off x="5559900" y="2276600"/>
              <a:ext cx="300" cy="150"/>
            </a:xfrm>
            <a:custGeom>
              <a:rect b="b" l="l" r="r" t="t"/>
              <a:pathLst>
                <a:path extrusionOk="0" h="6" w="12">
                  <a:moveTo>
                    <a:pt x="1" y="1"/>
                  </a:moveTo>
                  <a:cubicBezTo>
                    <a:pt x="5" y="4"/>
                    <a:pt x="7" y="6"/>
                    <a:pt x="9" y="6"/>
                  </a:cubicBezTo>
                  <a:cubicBezTo>
                    <a:pt x="11" y="6"/>
                    <a:pt x="9"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1"/>
            <p:cNvSpPr/>
            <p:nvPr/>
          </p:nvSpPr>
          <p:spPr>
            <a:xfrm>
              <a:off x="5560800" y="2275700"/>
              <a:ext cx="325" cy="25"/>
            </a:xfrm>
            <a:custGeom>
              <a:rect b="b" l="l" r="r" t="t"/>
              <a:pathLst>
                <a:path extrusionOk="0" h="1" w="13">
                  <a:moveTo>
                    <a:pt x="1" y="1"/>
                  </a:moveTo>
                  <a:cubicBezTo>
                    <a:pt x="1" y="1"/>
                    <a:pt x="1" y="1"/>
                    <a:pt x="1" y="1"/>
                  </a:cubicBezTo>
                  <a:cubicBezTo>
                    <a:pt x="1" y="1"/>
                    <a:pt x="12"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1"/>
            <p:cNvSpPr/>
            <p:nvPr/>
          </p:nvSpPr>
          <p:spPr>
            <a:xfrm>
              <a:off x="5558125" y="2276900"/>
              <a:ext cx="2250" cy="1750"/>
            </a:xfrm>
            <a:custGeom>
              <a:rect b="b" l="l" r="r" t="t"/>
              <a:pathLst>
                <a:path extrusionOk="0" h="70" w="90">
                  <a:moveTo>
                    <a:pt x="36" y="0"/>
                  </a:moveTo>
                  <a:cubicBezTo>
                    <a:pt x="24" y="12"/>
                    <a:pt x="24" y="12"/>
                    <a:pt x="24" y="12"/>
                  </a:cubicBezTo>
                  <a:cubicBezTo>
                    <a:pt x="0" y="12"/>
                    <a:pt x="24" y="36"/>
                    <a:pt x="36" y="48"/>
                  </a:cubicBezTo>
                  <a:cubicBezTo>
                    <a:pt x="50" y="55"/>
                    <a:pt x="75" y="70"/>
                    <a:pt x="83" y="70"/>
                  </a:cubicBezTo>
                  <a:cubicBezTo>
                    <a:pt x="89" y="70"/>
                    <a:pt x="85" y="61"/>
                    <a:pt x="60" y="36"/>
                  </a:cubicBezTo>
                  <a:lnTo>
                    <a:pt x="58" y="36"/>
                  </a:lnTo>
                  <a:cubicBezTo>
                    <a:pt x="56" y="31"/>
                    <a:pt x="48" y="19"/>
                    <a:pt x="48" y="12"/>
                  </a:cubicBezTo>
                  <a:cubicBezTo>
                    <a:pt x="48" y="12"/>
                    <a:pt x="36" y="12"/>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1"/>
            <p:cNvSpPr/>
            <p:nvPr/>
          </p:nvSpPr>
          <p:spPr>
            <a:xfrm>
              <a:off x="5556625" y="2268575"/>
              <a:ext cx="325" cy="25"/>
            </a:xfrm>
            <a:custGeom>
              <a:rect b="b" l="l" r="r" t="t"/>
              <a:pathLst>
                <a:path extrusionOk="0" h="1" w="13">
                  <a:moveTo>
                    <a:pt x="13" y="0"/>
                  </a:moveTo>
                  <a:cubicBezTo>
                    <a:pt x="13" y="0"/>
                    <a:pt x="13" y="0"/>
                    <a:pt x="13" y="0"/>
                  </a:cubicBezTo>
                  <a:cubicBezTo>
                    <a:pt x="1" y="0"/>
                    <a:pt x="1" y="0"/>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1"/>
            <p:cNvSpPr/>
            <p:nvPr/>
          </p:nvSpPr>
          <p:spPr>
            <a:xfrm>
              <a:off x="5556925" y="2281950"/>
              <a:ext cx="925" cy="325"/>
            </a:xfrm>
            <a:custGeom>
              <a:rect b="b" l="l" r="r" t="t"/>
              <a:pathLst>
                <a:path extrusionOk="0" h="13" w="37">
                  <a:moveTo>
                    <a:pt x="1" y="1"/>
                  </a:moveTo>
                  <a:cubicBezTo>
                    <a:pt x="1" y="1"/>
                    <a:pt x="25" y="13"/>
                    <a:pt x="37" y="13"/>
                  </a:cubicBezTo>
                  <a:lnTo>
                    <a:pt x="13"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1"/>
            <p:cNvSpPr/>
            <p:nvPr/>
          </p:nvSpPr>
          <p:spPr>
            <a:xfrm>
              <a:off x="5561100" y="2279275"/>
              <a:ext cx="925" cy="475"/>
            </a:xfrm>
            <a:custGeom>
              <a:rect b="b" l="l" r="r" t="t"/>
              <a:pathLst>
                <a:path extrusionOk="0" h="19" w="37">
                  <a:moveTo>
                    <a:pt x="0" y="1"/>
                  </a:moveTo>
                  <a:cubicBezTo>
                    <a:pt x="6" y="13"/>
                    <a:pt x="18" y="19"/>
                    <a:pt x="26" y="19"/>
                  </a:cubicBezTo>
                  <a:cubicBezTo>
                    <a:pt x="33" y="19"/>
                    <a:pt x="36" y="13"/>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1"/>
            <p:cNvSpPr/>
            <p:nvPr/>
          </p:nvSpPr>
          <p:spPr>
            <a:xfrm>
              <a:off x="5561700" y="2277800"/>
              <a:ext cx="1500" cy="900"/>
            </a:xfrm>
            <a:custGeom>
              <a:rect b="b" l="l" r="r" t="t"/>
              <a:pathLst>
                <a:path extrusionOk="0" h="36" w="60">
                  <a:moveTo>
                    <a:pt x="24" y="0"/>
                  </a:moveTo>
                  <a:cubicBezTo>
                    <a:pt x="36" y="12"/>
                    <a:pt x="0" y="0"/>
                    <a:pt x="36" y="36"/>
                  </a:cubicBezTo>
                  <a:cubicBezTo>
                    <a:pt x="0" y="0"/>
                    <a:pt x="60" y="24"/>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1"/>
            <p:cNvSpPr/>
            <p:nvPr/>
          </p:nvSpPr>
          <p:spPr>
            <a:xfrm>
              <a:off x="5560800" y="2275100"/>
              <a:ext cx="2400" cy="1525"/>
            </a:xfrm>
            <a:custGeom>
              <a:rect b="b" l="l" r="r" t="t"/>
              <a:pathLst>
                <a:path extrusionOk="0" h="61" w="96">
                  <a:moveTo>
                    <a:pt x="1" y="1"/>
                  </a:moveTo>
                  <a:cubicBezTo>
                    <a:pt x="1" y="6"/>
                    <a:pt x="3" y="9"/>
                    <a:pt x="6" y="11"/>
                  </a:cubicBezTo>
                  <a:lnTo>
                    <a:pt x="6" y="11"/>
                  </a:lnTo>
                  <a:cubicBezTo>
                    <a:pt x="4" y="8"/>
                    <a:pt x="3" y="5"/>
                    <a:pt x="1" y="1"/>
                  </a:cubicBezTo>
                  <a:close/>
                  <a:moveTo>
                    <a:pt x="12" y="1"/>
                  </a:moveTo>
                  <a:cubicBezTo>
                    <a:pt x="36" y="13"/>
                    <a:pt x="36" y="25"/>
                    <a:pt x="24" y="25"/>
                  </a:cubicBezTo>
                  <a:cubicBezTo>
                    <a:pt x="17" y="18"/>
                    <a:pt x="10" y="15"/>
                    <a:pt x="6" y="11"/>
                  </a:cubicBezTo>
                  <a:lnTo>
                    <a:pt x="6" y="11"/>
                  </a:lnTo>
                  <a:cubicBezTo>
                    <a:pt x="12" y="25"/>
                    <a:pt x="12" y="27"/>
                    <a:pt x="12" y="37"/>
                  </a:cubicBezTo>
                  <a:cubicBezTo>
                    <a:pt x="36" y="49"/>
                    <a:pt x="60" y="37"/>
                    <a:pt x="96" y="61"/>
                  </a:cubicBezTo>
                  <a:cubicBezTo>
                    <a:pt x="72" y="37"/>
                    <a:pt x="48" y="13"/>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1"/>
            <p:cNvSpPr/>
            <p:nvPr/>
          </p:nvSpPr>
          <p:spPr>
            <a:xfrm>
              <a:off x="5562875" y="2275100"/>
              <a:ext cx="1225" cy="1525"/>
            </a:xfrm>
            <a:custGeom>
              <a:rect b="b" l="l" r="r" t="t"/>
              <a:pathLst>
                <a:path extrusionOk="0" h="61" w="49">
                  <a:moveTo>
                    <a:pt x="13" y="1"/>
                  </a:moveTo>
                  <a:cubicBezTo>
                    <a:pt x="25" y="25"/>
                    <a:pt x="1" y="37"/>
                    <a:pt x="37" y="61"/>
                  </a:cubicBezTo>
                  <a:cubicBezTo>
                    <a:pt x="49" y="49"/>
                    <a:pt x="37" y="25"/>
                    <a:pt x="25" y="13"/>
                  </a:cubicBezTo>
                  <a:lnTo>
                    <a:pt x="13"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1"/>
            <p:cNvSpPr/>
            <p:nvPr/>
          </p:nvSpPr>
          <p:spPr>
            <a:xfrm>
              <a:off x="5554975" y="2271850"/>
              <a:ext cx="1175" cy="825"/>
            </a:xfrm>
            <a:custGeom>
              <a:rect b="b" l="l" r="r" t="t"/>
              <a:pathLst>
                <a:path extrusionOk="0" h="33" w="47">
                  <a:moveTo>
                    <a:pt x="7" y="0"/>
                  </a:moveTo>
                  <a:cubicBezTo>
                    <a:pt x="1" y="0"/>
                    <a:pt x="5" y="0"/>
                    <a:pt x="10" y="2"/>
                  </a:cubicBezTo>
                  <a:lnTo>
                    <a:pt x="10" y="2"/>
                  </a:lnTo>
                  <a:lnTo>
                    <a:pt x="7" y="0"/>
                  </a:lnTo>
                  <a:close/>
                  <a:moveTo>
                    <a:pt x="10" y="2"/>
                  </a:moveTo>
                  <a:lnTo>
                    <a:pt x="17" y="7"/>
                  </a:lnTo>
                  <a:lnTo>
                    <a:pt x="17" y="7"/>
                  </a:lnTo>
                  <a:cubicBezTo>
                    <a:pt x="16" y="5"/>
                    <a:pt x="13" y="3"/>
                    <a:pt x="10" y="2"/>
                  </a:cubicBezTo>
                  <a:close/>
                  <a:moveTo>
                    <a:pt x="17" y="7"/>
                  </a:moveTo>
                  <a:cubicBezTo>
                    <a:pt x="19" y="8"/>
                    <a:pt x="19" y="10"/>
                    <a:pt x="19" y="12"/>
                  </a:cubicBezTo>
                  <a:cubicBezTo>
                    <a:pt x="19" y="12"/>
                    <a:pt x="7" y="12"/>
                    <a:pt x="19" y="24"/>
                  </a:cubicBezTo>
                  <a:cubicBezTo>
                    <a:pt x="19" y="22"/>
                    <a:pt x="20" y="21"/>
                    <a:pt x="21" y="21"/>
                  </a:cubicBezTo>
                  <a:cubicBezTo>
                    <a:pt x="27" y="21"/>
                    <a:pt x="40" y="32"/>
                    <a:pt x="44" y="32"/>
                  </a:cubicBezTo>
                  <a:cubicBezTo>
                    <a:pt x="46" y="32"/>
                    <a:pt x="46" y="30"/>
                    <a:pt x="43" y="24"/>
                  </a:cubicBezTo>
                  <a:lnTo>
                    <a:pt x="17" y="7"/>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1"/>
            <p:cNvSpPr/>
            <p:nvPr/>
          </p:nvSpPr>
          <p:spPr>
            <a:xfrm>
              <a:off x="5555450" y="2269750"/>
              <a:ext cx="1200" cy="1525"/>
            </a:xfrm>
            <a:custGeom>
              <a:rect b="b" l="l" r="r" t="t"/>
              <a:pathLst>
                <a:path extrusionOk="0" h="61" w="48">
                  <a:moveTo>
                    <a:pt x="0" y="1"/>
                  </a:moveTo>
                  <a:lnTo>
                    <a:pt x="0" y="1"/>
                  </a:lnTo>
                  <a:cubicBezTo>
                    <a:pt x="12" y="24"/>
                    <a:pt x="12" y="24"/>
                    <a:pt x="36" y="48"/>
                  </a:cubicBezTo>
                  <a:lnTo>
                    <a:pt x="48" y="60"/>
                  </a:ln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1"/>
            <p:cNvSpPr/>
            <p:nvPr/>
          </p:nvSpPr>
          <p:spPr>
            <a:xfrm>
              <a:off x="5566150" y="2269825"/>
              <a:ext cx="1225" cy="475"/>
            </a:xfrm>
            <a:custGeom>
              <a:rect b="b" l="l" r="r" t="t"/>
              <a:pathLst>
                <a:path extrusionOk="0" h="19" w="49">
                  <a:moveTo>
                    <a:pt x="7" y="1"/>
                  </a:moveTo>
                  <a:cubicBezTo>
                    <a:pt x="1" y="1"/>
                    <a:pt x="1" y="4"/>
                    <a:pt x="13" y="10"/>
                  </a:cubicBezTo>
                  <a:cubicBezTo>
                    <a:pt x="19" y="16"/>
                    <a:pt x="31" y="18"/>
                    <a:pt x="38" y="18"/>
                  </a:cubicBezTo>
                  <a:cubicBezTo>
                    <a:pt x="46" y="18"/>
                    <a:pt x="49" y="16"/>
                    <a:pt x="37" y="10"/>
                  </a:cubicBezTo>
                  <a:cubicBezTo>
                    <a:pt x="25" y="4"/>
                    <a:pt x="13" y="1"/>
                    <a:pt x="7"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1"/>
            <p:cNvSpPr/>
            <p:nvPr/>
          </p:nvSpPr>
          <p:spPr>
            <a:xfrm>
              <a:off x="5557225" y="2264400"/>
              <a:ext cx="1225" cy="1200"/>
            </a:xfrm>
            <a:custGeom>
              <a:rect b="b" l="l" r="r" t="t"/>
              <a:pathLst>
                <a:path extrusionOk="0" h="48" w="49">
                  <a:moveTo>
                    <a:pt x="25" y="0"/>
                  </a:moveTo>
                  <a:cubicBezTo>
                    <a:pt x="25" y="12"/>
                    <a:pt x="1" y="36"/>
                    <a:pt x="25" y="48"/>
                  </a:cubicBezTo>
                  <a:cubicBezTo>
                    <a:pt x="48" y="48"/>
                    <a:pt x="36" y="12"/>
                    <a:pt x="2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1"/>
            <p:cNvSpPr/>
            <p:nvPr/>
          </p:nvSpPr>
          <p:spPr>
            <a:xfrm>
              <a:off x="5560575" y="2254875"/>
              <a:ext cx="850" cy="1200"/>
            </a:xfrm>
            <a:custGeom>
              <a:rect b="b" l="l" r="r" t="t"/>
              <a:pathLst>
                <a:path extrusionOk="0" h="48" w="34">
                  <a:moveTo>
                    <a:pt x="10" y="0"/>
                  </a:moveTo>
                  <a:lnTo>
                    <a:pt x="10" y="0"/>
                  </a:lnTo>
                  <a:cubicBezTo>
                    <a:pt x="10" y="0"/>
                    <a:pt x="1" y="0"/>
                    <a:pt x="13" y="8"/>
                  </a:cubicBezTo>
                  <a:lnTo>
                    <a:pt x="13" y="8"/>
                  </a:lnTo>
                  <a:cubicBezTo>
                    <a:pt x="12" y="5"/>
                    <a:pt x="11" y="3"/>
                    <a:pt x="10" y="0"/>
                  </a:cubicBezTo>
                  <a:close/>
                  <a:moveTo>
                    <a:pt x="13" y="8"/>
                  </a:moveTo>
                  <a:cubicBezTo>
                    <a:pt x="14" y="10"/>
                    <a:pt x="15" y="12"/>
                    <a:pt x="16" y="15"/>
                  </a:cubicBezTo>
                  <a:lnTo>
                    <a:pt x="16" y="15"/>
                  </a:lnTo>
                  <a:cubicBezTo>
                    <a:pt x="17" y="13"/>
                    <a:pt x="19" y="12"/>
                    <a:pt x="21" y="12"/>
                  </a:cubicBezTo>
                  <a:cubicBezTo>
                    <a:pt x="18" y="10"/>
                    <a:pt x="15" y="9"/>
                    <a:pt x="13" y="8"/>
                  </a:cubicBezTo>
                  <a:close/>
                  <a:moveTo>
                    <a:pt x="16" y="15"/>
                  </a:moveTo>
                  <a:lnTo>
                    <a:pt x="16" y="15"/>
                  </a:lnTo>
                  <a:cubicBezTo>
                    <a:pt x="10" y="21"/>
                    <a:pt x="14" y="38"/>
                    <a:pt x="33" y="48"/>
                  </a:cubicBezTo>
                  <a:cubicBezTo>
                    <a:pt x="24" y="39"/>
                    <a:pt x="22" y="29"/>
                    <a:pt x="16" y="15"/>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1"/>
            <p:cNvSpPr/>
            <p:nvPr/>
          </p:nvSpPr>
          <p:spPr>
            <a:xfrm>
              <a:off x="5562600" y="2253675"/>
              <a:ext cx="600" cy="625"/>
            </a:xfrm>
            <a:custGeom>
              <a:rect b="b" l="l" r="r" t="t"/>
              <a:pathLst>
                <a:path extrusionOk="0" h="25" w="24">
                  <a:moveTo>
                    <a:pt x="0" y="1"/>
                  </a:moveTo>
                  <a:cubicBezTo>
                    <a:pt x="0" y="13"/>
                    <a:pt x="0" y="13"/>
                    <a:pt x="12" y="25"/>
                  </a:cubicBezTo>
                  <a:cubicBezTo>
                    <a:pt x="24" y="25"/>
                    <a:pt x="12" y="1"/>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1"/>
            <p:cNvSpPr/>
            <p:nvPr/>
          </p:nvSpPr>
          <p:spPr>
            <a:xfrm>
              <a:off x="5549200" y="2259925"/>
              <a:ext cx="25" cy="25"/>
            </a:xfrm>
            <a:custGeom>
              <a:rect b="b" l="l" r="r" t="t"/>
              <a:pathLst>
                <a:path extrusionOk="0" h="1" w="1">
                  <a:moveTo>
                    <a:pt x="0" y="1"/>
                  </a:moveTo>
                  <a:cubicBezTo>
                    <a:pt x="0" y="1"/>
                    <a:pt x="0" y="1"/>
                    <a:pt x="0" y="1"/>
                  </a:cubicBezTo>
                  <a:cubicBezTo>
                    <a:pt x="0" y="1"/>
                    <a:pt x="0" y="1"/>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1"/>
            <p:cNvSpPr/>
            <p:nvPr/>
          </p:nvSpPr>
          <p:spPr>
            <a:xfrm>
              <a:off x="5550075" y="2262325"/>
              <a:ext cx="625" cy="25"/>
            </a:xfrm>
            <a:custGeom>
              <a:rect b="b" l="l" r="r" t="t"/>
              <a:pathLst>
                <a:path extrusionOk="0" h="1" w="25">
                  <a:moveTo>
                    <a:pt x="13" y="0"/>
                  </a:moveTo>
                  <a:cubicBezTo>
                    <a:pt x="13" y="0"/>
                    <a:pt x="13" y="0"/>
                    <a:pt x="1" y="0"/>
                  </a:cubicBezTo>
                  <a:cubicBezTo>
                    <a:pt x="13" y="0"/>
                    <a:pt x="13" y="0"/>
                    <a:pt x="2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1"/>
            <p:cNvSpPr/>
            <p:nvPr/>
          </p:nvSpPr>
          <p:spPr>
            <a:xfrm>
              <a:off x="5543825" y="2274225"/>
              <a:ext cx="325" cy="325"/>
            </a:xfrm>
            <a:custGeom>
              <a:rect b="b" l="l" r="r" t="t"/>
              <a:pathLst>
                <a:path extrusionOk="0" h="13" w="13">
                  <a:moveTo>
                    <a:pt x="13" y="0"/>
                  </a:moveTo>
                  <a:cubicBezTo>
                    <a:pt x="13" y="12"/>
                    <a:pt x="1" y="12"/>
                    <a:pt x="1" y="12"/>
                  </a:cubicBezTo>
                  <a:lnTo>
                    <a:pt x="13" y="12"/>
                  </a:lnTo>
                  <a:lnTo>
                    <a:pt x="13"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1"/>
            <p:cNvSpPr/>
            <p:nvPr/>
          </p:nvSpPr>
          <p:spPr>
            <a:xfrm>
              <a:off x="5547400" y="2256650"/>
              <a:ext cx="25" cy="325"/>
            </a:xfrm>
            <a:custGeom>
              <a:rect b="b" l="l" r="r" t="t"/>
              <a:pathLst>
                <a:path extrusionOk="0" h="13" w="1">
                  <a:moveTo>
                    <a:pt x="1" y="1"/>
                  </a:moveTo>
                  <a:cubicBezTo>
                    <a:pt x="1" y="13"/>
                    <a:pt x="1" y="13"/>
                    <a:pt x="1" y="13"/>
                  </a:cubicBezTo>
                  <a:cubicBezTo>
                    <a:pt x="1" y="1"/>
                    <a:pt x="1"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1"/>
            <p:cNvSpPr/>
            <p:nvPr/>
          </p:nvSpPr>
          <p:spPr>
            <a:xfrm>
              <a:off x="5547100" y="2259625"/>
              <a:ext cx="325" cy="25"/>
            </a:xfrm>
            <a:custGeom>
              <a:rect b="b" l="l" r="r" t="t"/>
              <a:pathLst>
                <a:path extrusionOk="0" h="1" w="13">
                  <a:moveTo>
                    <a:pt x="13" y="1"/>
                  </a:moveTo>
                  <a:cubicBezTo>
                    <a:pt x="13" y="1"/>
                    <a:pt x="13" y="1"/>
                    <a:pt x="13" y="1"/>
                  </a:cubicBezTo>
                  <a:cubicBezTo>
                    <a:pt x="13" y="1"/>
                    <a:pt x="1" y="1"/>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1"/>
            <p:cNvSpPr/>
            <p:nvPr/>
          </p:nvSpPr>
          <p:spPr>
            <a:xfrm>
              <a:off x="5539375" y="2286125"/>
              <a:ext cx="1500" cy="325"/>
            </a:xfrm>
            <a:custGeom>
              <a:rect b="b" l="l" r="r" t="t"/>
              <a:pathLst>
                <a:path extrusionOk="0" h="13" w="60">
                  <a:moveTo>
                    <a:pt x="48" y="1"/>
                  </a:moveTo>
                  <a:cubicBezTo>
                    <a:pt x="45" y="1"/>
                    <a:pt x="43" y="1"/>
                    <a:pt x="40" y="1"/>
                  </a:cubicBezTo>
                  <a:lnTo>
                    <a:pt x="40" y="1"/>
                  </a:lnTo>
                  <a:cubicBezTo>
                    <a:pt x="42" y="1"/>
                    <a:pt x="45" y="1"/>
                    <a:pt x="48" y="1"/>
                  </a:cubicBezTo>
                  <a:close/>
                  <a:moveTo>
                    <a:pt x="60" y="1"/>
                  </a:moveTo>
                  <a:cubicBezTo>
                    <a:pt x="40" y="1"/>
                    <a:pt x="45" y="1"/>
                    <a:pt x="34" y="7"/>
                  </a:cubicBezTo>
                  <a:lnTo>
                    <a:pt x="34" y="7"/>
                  </a:lnTo>
                  <a:lnTo>
                    <a:pt x="60" y="1"/>
                  </a:lnTo>
                  <a:close/>
                  <a:moveTo>
                    <a:pt x="23" y="10"/>
                  </a:moveTo>
                  <a:lnTo>
                    <a:pt x="14" y="12"/>
                  </a:lnTo>
                  <a:lnTo>
                    <a:pt x="14" y="12"/>
                  </a:lnTo>
                  <a:cubicBezTo>
                    <a:pt x="19" y="11"/>
                    <a:pt x="21" y="11"/>
                    <a:pt x="23" y="10"/>
                  </a:cubicBezTo>
                  <a:close/>
                  <a:moveTo>
                    <a:pt x="14" y="12"/>
                  </a:moveTo>
                  <a:cubicBezTo>
                    <a:pt x="11" y="12"/>
                    <a:pt x="6" y="12"/>
                    <a:pt x="0" y="12"/>
                  </a:cubicBezTo>
                  <a:lnTo>
                    <a:pt x="12" y="12"/>
                  </a:lnTo>
                  <a:lnTo>
                    <a:pt x="14" y="12"/>
                  </a:lnTo>
                  <a:close/>
                  <a:moveTo>
                    <a:pt x="40" y="1"/>
                  </a:moveTo>
                  <a:cubicBezTo>
                    <a:pt x="17" y="2"/>
                    <a:pt x="27" y="7"/>
                    <a:pt x="23" y="10"/>
                  </a:cubicBezTo>
                  <a:lnTo>
                    <a:pt x="23" y="10"/>
                  </a:lnTo>
                  <a:lnTo>
                    <a:pt x="24" y="9"/>
                  </a:lnTo>
                  <a:lnTo>
                    <a:pt x="24" y="9"/>
                  </a:lnTo>
                  <a:cubicBezTo>
                    <a:pt x="24" y="10"/>
                    <a:pt x="24" y="11"/>
                    <a:pt x="24" y="12"/>
                  </a:cubicBezTo>
                  <a:cubicBezTo>
                    <a:pt x="29" y="10"/>
                    <a:pt x="32" y="8"/>
                    <a:pt x="34" y="7"/>
                  </a:cubicBezTo>
                  <a:lnTo>
                    <a:pt x="34" y="7"/>
                  </a:lnTo>
                  <a:lnTo>
                    <a:pt x="24" y="9"/>
                  </a:lnTo>
                  <a:lnTo>
                    <a:pt x="24" y="9"/>
                  </a:lnTo>
                  <a:cubicBezTo>
                    <a:pt x="26" y="3"/>
                    <a:pt x="32" y="1"/>
                    <a:pt x="4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1"/>
            <p:cNvSpPr/>
            <p:nvPr/>
          </p:nvSpPr>
          <p:spPr>
            <a:xfrm>
              <a:off x="5541150" y="2275100"/>
              <a:ext cx="2700" cy="625"/>
            </a:xfrm>
            <a:custGeom>
              <a:rect b="b" l="l" r="r" t="t"/>
              <a:pathLst>
                <a:path extrusionOk="0" h="25" w="108">
                  <a:moveTo>
                    <a:pt x="108" y="1"/>
                  </a:moveTo>
                  <a:cubicBezTo>
                    <a:pt x="85" y="1"/>
                    <a:pt x="56" y="6"/>
                    <a:pt x="33" y="13"/>
                  </a:cubicBezTo>
                  <a:lnTo>
                    <a:pt x="33" y="13"/>
                  </a:lnTo>
                  <a:cubicBezTo>
                    <a:pt x="56" y="13"/>
                    <a:pt x="87" y="12"/>
                    <a:pt x="108" y="1"/>
                  </a:cubicBezTo>
                  <a:close/>
                  <a:moveTo>
                    <a:pt x="33" y="13"/>
                  </a:moveTo>
                  <a:cubicBezTo>
                    <a:pt x="30" y="13"/>
                    <a:pt x="27" y="13"/>
                    <a:pt x="25" y="13"/>
                  </a:cubicBezTo>
                  <a:lnTo>
                    <a:pt x="33" y="13"/>
                  </a:lnTo>
                  <a:cubicBezTo>
                    <a:pt x="33" y="13"/>
                    <a:pt x="33" y="13"/>
                    <a:pt x="33" y="13"/>
                  </a:cubicBezTo>
                  <a:close/>
                  <a:moveTo>
                    <a:pt x="33" y="13"/>
                  </a:moveTo>
                  <a:cubicBezTo>
                    <a:pt x="33" y="13"/>
                    <a:pt x="33" y="13"/>
                    <a:pt x="33" y="13"/>
                  </a:cubicBezTo>
                  <a:lnTo>
                    <a:pt x="33" y="13"/>
                  </a:lnTo>
                  <a:cubicBezTo>
                    <a:pt x="34" y="13"/>
                    <a:pt x="35" y="13"/>
                    <a:pt x="36" y="13"/>
                  </a:cubicBezTo>
                  <a:close/>
                  <a:moveTo>
                    <a:pt x="33" y="13"/>
                  </a:moveTo>
                  <a:cubicBezTo>
                    <a:pt x="11" y="13"/>
                    <a:pt x="1" y="14"/>
                    <a:pt x="1" y="25"/>
                  </a:cubicBezTo>
                  <a:cubicBezTo>
                    <a:pt x="9" y="21"/>
                    <a:pt x="20" y="17"/>
                    <a:pt x="33" y="13"/>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1"/>
            <p:cNvSpPr/>
            <p:nvPr/>
          </p:nvSpPr>
          <p:spPr>
            <a:xfrm>
              <a:off x="5543825" y="2275100"/>
              <a:ext cx="625" cy="25"/>
            </a:xfrm>
            <a:custGeom>
              <a:rect b="b" l="l" r="r" t="t"/>
              <a:pathLst>
                <a:path extrusionOk="0" h="1" w="25">
                  <a:moveTo>
                    <a:pt x="1" y="1"/>
                  </a:moveTo>
                  <a:cubicBezTo>
                    <a:pt x="1" y="1"/>
                    <a:pt x="1" y="1"/>
                    <a:pt x="1" y="1"/>
                  </a:cubicBezTo>
                  <a:cubicBezTo>
                    <a:pt x="13" y="1"/>
                    <a:pt x="13" y="1"/>
                    <a:pt x="13" y="1"/>
                  </a:cubicBezTo>
                  <a:cubicBezTo>
                    <a:pt x="13" y="1"/>
                    <a:pt x="25" y="1"/>
                    <a:pt x="25" y="1"/>
                  </a:cubicBezTo>
                  <a:cubicBezTo>
                    <a:pt x="13" y="1"/>
                    <a:pt x="13"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1"/>
            <p:cNvSpPr/>
            <p:nvPr/>
          </p:nvSpPr>
          <p:spPr>
            <a:xfrm>
              <a:off x="5540275" y="2284350"/>
              <a:ext cx="25" cy="25"/>
            </a:xfrm>
            <a:custGeom>
              <a:rect b="b" l="l" r="r" t="t"/>
              <a:pathLst>
                <a:path extrusionOk="0" h="1" w="1">
                  <a:moveTo>
                    <a:pt x="0" y="0"/>
                  </a:moveTo>
                  <a:cubicBezTo>
                    <a:pt x="0" y="0"/>
                    <a:pt x="0" y="0"/>
                    <a:pt x="0" y="0"/>
                  </a:cubicBezTo>
                  <a:cubicBezTo>
                    <a:pt x="0" y="0"/>
                    <a:pt x="0"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1"/>
            <p:cNvSpPr/>
            <p:nvPr/>
          </p:nvSpPr>
          <p:spPr>
            <a:xfrm>
              <a:off x="5542650" y="2273925"/>
              <a:ext cx="325" cy="25"/>
            </a:xfrm>
            <a:custGeom>
              <a:rect b="b" l="l" r="r" t="t"/>
              <a:pathLst>
                <a:path extrusionOk="0" h="1" w="13">
                  <a:moveTo>
                    <a:pt x="0" y="0"/>
                  </a:moveTo>
                  <a:cubicBezTo>
                    <a:pt x="12" y="0"/>
                    <a:pt x="12" y="0"/>
                    <a:pt x="12" y="0"/>
                  </a:cubicBezTo>
                  <a:cubicBezTo>
                    <a:pt x="12" y="0"/>
                    <a:pt x="12"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1"/>
            <p:cNvSpPr/>
            <p:nvPr/>
          </p:nvSpPr>
          <p:spPr>
            <a:xfrm>
              <a:off x="5539675" y="2286425"/>
              <a:ext cx="25" cy="25"/>
            </a:xfrm>
            <a:custGeom>
              <a:rect b="b" l="l" r="r" t="t"/>
              <a:pathLst>
                <a:path extrusionOk="0" h="1" w="1">
                  <a:moveTo>
                    <a:pt x="0" y="0"/>
                  </a:moveTo>
                  <a:cubicBezTo>
                    <a:pt x="0" y="0"/>
                    <a:pt x="0" y="0"/>
                    <a:pt x="0" y="0"/>
                  </a:cubicBez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1"/>
            <p:cNvSpPr/>
            <p:nvPr/>
          </p:nvSpPr>
          <p:spPr>
            <a:xfrm>
              <a:off x="5543550" y="2274225"/>
              <a:ext cx="1200" cy="325"/>
            </a:xfrm>
            <a:custGeom>
              <a:rect b="b" l="l" r="r" t="t"/>
              <a:pathLst>
                <a:path extrusionOk="0" h="13" w="48">
                  <a:moveTo>
                    <a:pt x="24" y="0"/>
                  </a:moveTo>
                  <a:cubicBezTo>
                    <a:pt x="48" y="0"/>
                    <a:pt x="0" y="12"/>
                    <a:pt x="36" y="12"/>
                  </a:cubicBezTo>
                  <a:lnTo>
                    <a:pt x="36"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1"/>
            <p:cNvSpPr/>
            <p:nvPr/>
          </p:nvSpPr>
          <p:spPr>
            <a:xfrm>
              <a:off x="5548000" y="2257850"/>
              <a:ext cx="1225" cy="325"/>
            </a:xfrm>
            <a:custGeom>
              <a:rect b="b" l="l" r="r" t="t"/>
              <a:pathLst>
                <a:path extrusionOk="0" h="13" w="49">
                  <a:moveTo>
                    <a:pt x="24" y="0"/>
                  </a:moveTo>
                  <a:cubicBezTo>
                    <a:pt x="1" y="12"/>
                    <a:pt x="36" y="12"/>
                    <a:pt x="48" y="12"/>
                  </a:cubicBezTo>
                  <a:cubicBezTo>
                    <a:pt x="36" y="12"/>
                    <a:pt x="48" y="0"/>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1"/>
            <p:cNvSpPr/>
            <p:nvPr/>
          </p:nvSpPr>
          <p:spPr>
            <a:xfrm>
              <a:off x="5551575" y="2261725"/>
              <a:ext cx="1500" cy="325"/>
            </a:xfrm>
            <a:custGeom>
              <a:rect b="b" l="l" r="r" t="t"/>
              <a:pathLst>
                <a:path extrusionOk="0" h="13" w="60">
                  <a:moveTo>
                    <a:pt x="0" y="0"/>
                  </a:moveTo>
                  <a:cubicBezTo>
                    <a:pt x="12" y="0"/>
                    <a:pt x="24" y="0"/>
                    <a:pt x="48" y="12"/>
                  </a:cubicBezTo>
                  <a:cubicBezTo>
                    <a:pt x="48" y="0"/>
                    <a:pt x="60" y="0"/>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1"/>
            <p:cNvSpPr/>
            <p:nvPr/>
          </p:nvSpPr>
          <p:spPr>
            <a:xfrm>
              <a:off x="5551575" y="2262775"/>
              <a:ext cx="925" cy="150"/>
            </a:xfrm>
            <a:custGeom>
              <a:rect b="b" l="l" r="r" t="t"/>
              <a:pathLst>
                <a:path extrusionOk="0" h="6" w="37">
                  <a:moveTo>
                    <a:pt x="15" y="1"/>
                  </a:moveTo>
                  <a:cubicBezTo>
                    <a:pt x="12" y="1"/>
                    <a:pt x="8" y="2"/>
                    <a:pt x="0" y="6"/>
                  </a:cubicBezTo>
                  <a:lnTo>
                    <a:pt x="36" y="6"/>
                  </a:lnTo>
                  <a:cubicBezTo>
                    <a:pt x="20" y="6"/>
                    <a:pt x="20" y="1"/>
                    <a:pt x="1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1"/>
            <p:cNvSpPr/>
            <p:nvPr/>
          </p:nvSpPr>
          <p:spPr>
            <a:xfrm>
              <a:off x="5537875" y="2271400"/>
              <a:ext cx="625" cy="175"/>
            </a:xfrm>
            <a:custGeom>
              <a:rect b="b" l="l" r="r" t="t"/>
              <a:pathLst>
                <a:path extrusionOk="0" h="7" w="25">
                  <a:moveTo>
                    <a:pt x="18" y="1"/>
                  </a:moveTo>
                  <a:cubicBezTo>
                    <a:pt x="11" y="1"/>
                    <a:pt x="1" y="6"/>
                    <a:pt x="1" y="6"/>
                  </a:cubicBezTo>
                  <a:lnTo>
                    <a:pt x="25" y="6"/>
                  </a:lnTo>
                  <a:cubicBezTo>
                    <a:pt x="25" y="2"/>
                    <a:pt x="22" y="1"/>
                    <a:pt x="1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1"/>
            <p:cNvSpPr/>
            <p:nvPr/>
          </p:nvSpPr>
          <p:spPr>
            <a:xfrm>
              <a:off x="5537575" y="2271550"/>
              <a:ext cx="1225" cy="300"/>
            </a:xfrm>
            <a:custGeom>
              <a:rect b="b" l="l" r="r" t="t"/>
              <a:pathLst>
                <a:path extrusionOk="0" h="12" w="49">
                  <a:moveTo>
                    <a:pt x="25" y="0"/>
                  </a:moveTo>
                  <a:lnTo>
                    <a:pt x="1" y="12"/>
                  </a:lnTo>
                  <a:lnTo>
                    <a:pt x="49"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1"/>
            <p:cNvSpPr/>
            <p:nvPr/>
          </p:nvSpPr>
          <p:spPr>
            <a:xfrm>
              <a:off x="5537000" y="2272425"/>
              <a:ext cx="600" cy="25"/>
            </a:xfrm>
            <a:custGeom>
              <a:rect b="b" l="l" r="r" t="t"/>
              <a:pathLst>
                <a:path extrusionOk="0" h="1" w="24">
                  <a:moveTo>
                    <a:pt x="12" y="1"/>
                  </a:moveTo>
                  <a:cubicBezTo>
                    <a:pt x="12" y="1"/>
                    <a:pt x="12" y="1"/>
                    <a:pt x="24" y="1"/>
                  </a:cubicBezTo>
                  <a:lnTo>
                    <a:pt x="0" y="1"/>
                  </a:lnTo>
                  <a:cubicBezTo>
                    <a:pt x="0" y="1"/>
                    <a:pt x="12"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1"/>
            <p:cNvSpPr/>
            <p:nvPr/>
          </p:nvSpPr>
          <p:spPr>
            <a:xfrm>
              <a:off x="5536700" y="2272125"/>
              <a:ext cx="2100" cy="325"/>
            </a:xfrm>
            <a:custGeom>
              <a:rect b="b" l="l" r="r" t="t"/>
              <a:pathLst>
                <a:path extrusionOk="0" h="13" w="84">
                  <a:moveTo>
                    <a:pt x="84" y="1"/>
                  </a:moveTo>
                  <a:cubicBezTo>
                    <a:pt x="60" y="1"/>
                    <a:pt x="60" y="13"/>
                    <a:pt x="0" y="13"/>
                  </a:cubicBezTo>
                  <a:lnTo>
                    <a:pt x="36" y="13"/>
                  </a:lnTo>
                  <a:lnTo>
                    <a:pt x="8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1"/>
            <p:cNvSpPr/>
            <p:nvPr/>
          </p:nvSpPr>
          <p:spPr>
            <a:xfrm>
              <a:off x="5537825" y="2272950"/>
              <a:ext cx="3250" cy="400"/>
            </a:xfrm>
            <a:custGeom>
              <a:rect b="b" l="l" r="r" t="t"/>
              <a:pathLst>
                <a:path extrusionOk="0" h="16" w="130">
                  <a:moveTo>
                    <a:pt x="3" y="4"/>
                  </a:moveTo>
                  <a:cubicBezTo>
                    <a:pt x="0" y="4"/>
                    <a:pt x="2" y="4"/>
                    <a:pt x="5" y="4"/>
                  </a:cubicBezTo>
                  <a:lnTo>
                    <a:pt x="5" y="4"/>
                  </a:lnTo>
                  <a:cubicBezTo>
                    <a:pt x="4" y="4"/>
                    <a:pt x="4" y="4"/>
                    <a:pt x="3" y="4"/>
                  </a:cubicBezTo>
                  <a:close/>
                  <a:moveTo>
                    <a:pt x="124" y="0"/>
                  </a:moveTo>
                  <a:cubicBezTo>
                    <a:pt x="121" y="0"/>
                    <a:pt x="117" y="0"/>
                    <a:pt x="112" y="1"/>
                  </a:cubicBezTo>
                  <a:lnTo>
                    <a:pt x="112" y="1"/>
                  </a:lnTo>
                  <a:cubicBezTo>
                    <a:pt x="110" y="0"/>
                    <a:pt x="107" y="0"/>
                    <a:pt x="104" y="0"/>
                  </a:cubicBezTo>
                  <a:cubicBezTo>
                    <a:pt x="92" y="0"/>
                    <a:pt x="78" y="3"/>
                    <a:pt x="64" y="6"/>
                  </a:cubicBezTo>
                  <a:lnTo>
                    <a:pt x="64" y="6"/>
                  </a:lnTo>
                  <a:cubicBezTo>
                    <a:pt x="79" y="5"/>
                    <a:pt x="99" y="2"/>
                    <a:pt x="112" y="1"/>
                  </a:cubicBezTo>
                  <a:lnTo>
                    <a:pt x="112" y="1"/>
                  </a:lnTo>
                  <a:cubicBezTo>
                    <a:pt x="116" y="1"/>
                    <a:pt x="119" y="2"/>
                    <a:pt x="122" y="4"/>
                  </a:cubicBezTo>
                  <a:cubicBezTo>
                    <a:pt x="129" y="1"/>
                    <a:pt x="129" y="0"/>
                    <a:pt x="124" y="0"/>
                  </a:cubicBezTo>
                  <a:close/>
                  <a:moveTo>
                    <a:pt x="50" y="4"/>
                  </a:moveTo>
                  <a:cubicBezTo>
                    <a:pt x="42" y="6"/>
                    <a:pt x="36" y="8"/>
                    <a:pt x="31" y="8"/>
                  </a:cubicBezTo>
                  <a:lnTo>
                    <a:pt x="31" y="8"/>
                  </a:lnTo>
                  <a:cubicBezTo>
                    <a:pt x="31" y="5"/>
                    <a:pt x="13" y="4"/>
                    <a:pt x="5" y="4"/>
                  </a:cubicBezTo>
                  <a:lnTo>
                    <a:pt x="5" y="4"/>
                  </a:lnTo>
                  <a:cubicBezTo>
                    <a:pt x="11" y="5"/>
                    <a:pt x="14" y="9"/>
                    <a:pt x="25" y="9"/>
                  </a:cubicBezTo>
                  <a:cubicBezTo>
                    <a:pt x="27" y="9"/>
                    <a:pt x="29" y="9"/>
                    <a:pt x="31" y="8"/>
                  </a:cubicBezTo>
                  <a:lnTo>
                    <a:pt x="31" y="8"/>
                  </a:lnTo>
                  <a:cubicBezTo>
                    <a:pt x="31" y="10"/>
                    <a:pt x="27" y="12"/>
                    <a:pt x="15" y="16"/>
                  </a:cubicBezTo>
                  <a:cubicBezTo>
                    <a:pt x="26" y="16"/>
                    <a:pt x="45" y="10"/>
                    <a:pt x="64" y="6"/>
                  </a:cubicBezTo>
                  <a:lnTo>
                    <a:pt x="64" y="6"/>
                  </a:lnTo>
                  <a:cubicBezTo>
                    <a:pt x="58" y="7"/>
                    <a:pt x="52" y="7"/>
                    <a:pt x="48" y="7"/>
                  </a:cubicBezTo>
                  <a:cubicBezTo>
                    <a:pt x="43" y="7"/>
                    <a:pt x="43" y="6"/>
                    <a:pt x="50" y="4"/>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1"/>
            <p:cNvSpPr/>
            <p:nvPr/>
          </p:nvSpPr>
          <p:spPr>
            <a:xfrm>
              <a:off x="5539675" y="2272425"/>
              <a:ext cx="1500" cy="325"/>
            </a:xfrm>
            <a:custGeom>
              <a:rect b="b" l="l" r="r" t="t"/>
              <a:pathLst>
                <a:path extrusionOk="0" h="13" w="60">
                  <a:moveTo>
                    <a:pt x="24" y="1"/>
                  </a:moveTo>
                  <a:cubicBezTo>
                    <a:pt x="0" y="13"/>
                    <a:pt x="0" y="13"/>
                    <a:pt x="12" y="13"/>
                  </a:cubicBezTo>
                  <a:cubicBezTo>
                    <a:pt x="12" y="13"/>
                    <a:pt x="60" y="1"/>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1"/>
            <p:cNvSpPr/>
            <p:nvPr/>
          </p:nvSpPr>
          <p:spPr>
            <a:xfrm>
              <a:off x="5538175" y="2273325"/>
              <a:ext cx="625" cy="325"/>
            </a:xfrm>
            <a:custGeom>
              <a:rect b="b" l="l" r="r" t="t"/>
              <a:pathLst>
                <a:path extrusionOk="0" h="13" w="25">
                  <a:moveTo>
                    <a:pt x="25" y="1"/>
                  </a:moveTo>
                  <a:lnTo>
                    <a:pt x="1" y="12"/>
                  </a:lnTo>
                  <a:lnTo>
                    <a:pt x="13" y="12"/>
                  </a:lnTo>
                  <a:lnTo>
                    <a:pt x="25"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1"/>
            <p:cNvSpPr/>
            <p:nvPr/>
          </p:nvSpPr>
          <p:spPr>
            <a:xfrm>
              <a:off x="5537575" y="2273925"/>
              <a:ext cx="925" cy="25"/>
            </a:xfrm>
            <a:custGeom>
              <a:rect b="b" l="l" r="r" t="t"/>
              <a:pathLst>
                <a:path extrusionOk="0" h="1" w="37">
                  <a:moveTo>
                    <a:pt x="37" y="0"/>
                  </a:moveTo>
                  <a:lnTo>
                    <a:pt x="1" y="0"/>
                  </a:lnTo>
                  <a:cubicBezTo>
                    <a:pt x="13" y="0"/>
                    <a:pt x="13" y="0"/>
                    <a:pt x="3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1"/>
            <p:cNvSpPr/>
            <p:nvPr/>
          </p:nvSpPr>
          <p:spPr>
            <a:xfrm>
              <a:off x="5537375" y="2274225"/>
              <a:ext cx="1525" cy="325"/>
            </a:xfrm>
            <a:custGeom>
              <a:rect b="b" l="l" r="r" t="t"/>
              <a:pathLst>
                <a:path extrusionOk="0" h="13" w="61">
                  <a:moveTo>
                    <a:pt x="57" y="0"/>
                  </a:moveTo>
                  <a:lnTo>
                    <a:pt x="49" y="8"/>
                  </a:lnTo>
                  <a:lnTo>
                    <a:pt x="49" y="8"/>
                  </a:lnTo>
                  <a:cubicBezTo>
                    <a:pt x="56" y="6"/>
                    <a:pt x="60" y="4"/>
                    <a:pt x="57" y="0"/>
                  </a:cubicBezTo>
                  <a:close/>
                  <a:moveTo>
                    <a:pt x="49" y="8"/>
                  </a:moveTo>
                  <a:cubicBezTo>
                    <a:pt x="32" y="12"/>
                    <a:pt x="1" y="12"/>
                    <a:pt x="9" y="12"/>
                  </a:cubicBezTo>
                  <a:lnTo>
                    <a:pt x="45" y="12"/>
                  </a:lnTo>
                  <a:lnTo>
                    <a:pt x="49" y="8"/>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1"/>
            <p:cNvSpPr/>
            <p:nvPr/>
          </p:nvSpPr>
          <p:spPr>
            <a:xfrm>
              <a:off x="5539975" y="2275100"/>
              <a:ext cx="600" cy="325"/>
            </a:xfrm>
            <a:custGeom>
              <a:rect b="b" l="l" r="r" t="t"/>
              <a:pathLst>
                <a:path extrusionOk="0" h="13" w="24">
                  <a:moveTo>
                    <a:pt x="0" y="1"/>
                  </a:moveTo>
                  <a:lnTo>
                    <a:pt x="24" y="13"/>
                  </a:ln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1"/>
            <p:cNvSpPr/>
            <p:nvPr/>
          </p:nvSpPr>
          <p:spPr>
            <a:xfrm>
              <a:off x="5545075" y="2274225"/>
              <a:ext cx="1000" cy="325"/>
            </a:xfrm>
            <a:custGeom>
              <a:rect b="b" l="l" r="r" t="t"/>
              <a:pathLst>
                <a:path extrusionOk="0" h="13" w="40">
                  <a:moveTo>
                    <a:pt x="10" y="0"/>
                  </a:moveTo>
                  <a:cubicBezTo>
                    <a:pt x="8" y="0"/>
                    <a:pt x="8" y="0"/>
                    <a:pt x="9" y="0"/>
                  </a:cubicBezTo>
                  <a:lnTo>
                    <a:pt x="9" y="0"/>
                  </a:lnTo>
                  <a:cubicBezTo>
                    <a:pt x="10" y="0"/>
                    <a:pt x="10" y="0"/>
                    <a:pt x="10" y="0"/>
                  </a:cubicBezTo>
                  <a:close/>
                  <a:moveTo>
                    <a:pt x="9" y="0"/>
                  </a:moveTo>
                  <a:cubicBezTo>
                    <a:pt x="7" y="1"/>
                    <a:pt x="1" y="3"/>
                    <a:pt x="10" y="12"/>
                  </a:cubicBezTo>
                  <a:cubicBezTo>
                    <a:pt x="39" y="3"/>
                    <a:pt x="14" y="1"/>
                    <a:pt x="9"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1"/>
            <p:cNvSpPr/>
            <p:nvPr/>
          </p:nvSpPr>
          <p:spPr>
            <a:xfrm>
              <a:off x="5538175" y="2275400"/>
              <a:ext cx="925" cy="325"/>
            </a:xfrm>
            <a:custGeom>
              <a:rect b="b" l="l" r="r" t="t"/>
              <a:pathLst>
                <a:path extrusionOk="0" h="13" w="37">
                  <a:moveTo>
                    <a:pt x="25" y="1"/>
                  </a:moveTo>
                  <a:lnTo>
                    <a:pt x="25" y="1"/>
                  </a:lnTo>
                  <a:cubicBezTo>
                    <a:pt x="1" y="13"/>
                    <a:pt x="13" y="13"/>
                    <a:pt x="36" y="13"/>
                  </a:cubicBezTo>
                  <a:cubicBezTo>
                    <a:pt x="13" y="13"/>
                    <a:pt x="25" y="13"/>
                    <a:pt x="2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1"/>
            <p:cNvSpPr/>
            <p:nvPr/>
          </p:nvSpPr>
          <p:spPr>
            <a:xfrm>
              <a:off x="5537875" y="2275700"/>
              <a:ext cx="3300" cy="625"/>
            </a:xfrm>
            <a:custGeom>
              <a:rect b="b" l="l" r="r" t="t"/>
              <a:pathLst>
                <a:path extrusionOk="0" h="25" w="132">
                  <a:moveTo>
                    <a:pt x="50" y="7"/>
                  </a:moveTo>
                  <a:cubicBezTo>
                    <a:pt x="33" y="8"/>
                    <a:pt x="5" y="13"/>
                    <a:pt x="13" y="13"/>
                  </a:cubicBezTo>
                  <a:lnTo>
                    <a:pt x="50" y="7"/>
                  </a:lnTo>
                  <a:close/>
                  <a:moveTo>
                    <a:pt x="96" y="1"/>
                  </a:moveTo>
                  <a:lnTo>
                    <a:pt x="50" y="7"/>
                  </a:lnTo>
                  <a:lnTo>
                    <a:pt x="50" y="7"/>
                  </a:lnTo>
                  <a:cubicBezTo>
                    <a:pt x="50" y="7"/>
                    <a:pt x="50" y="7"/>
                    <a:pt x="51" y="7"/>
                  </a:cubicBezTo>
                  <a:cubicBezTo>
                    <a:pt x="59" y="7"/>
                    <a:pt x="64" y="9"/>
                    <a:pt x="60" y="13"/>
                  </a:cubicBezTo>
                  <a:lnTo>
                    <a:pt x="25" y="13"/>
                  </a:lnTo>
                  <a:cubicBezTo>
                    <a:pt x="1" y="25"/>
                    <a:pt x="13" y="25"/>
                    <a:pt x="37" y="25"/>
                  </a:cubicBezTo>
                  <a:cubicBezTo>
                    <a:pt x="60" y="25"/>
                    <a:pt x="108" y="13"/>
                    <a:pt x="132" y="13"/>
                  </a:cubicBezTo>
                  <a:cubicBezTo>
                    <a:pt x="120" y="7"/>
                    <a:pt x="93" y="7"/>
                    <a:pt x="78" y="7"/>
                  </a:cubicBezTo>
                  <a:cubicBezTo>
                    <a:pt x="63" y="7"/>
                    <a:pt x="60" y="7"/>
                    <a:pt x="9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1"/>
            <p:cNvSpPr/>
            <p:nvPr/>
          </p:nvSpPr>
          <p:spPr>
            <a:xfrm>
              <a:off x="5542650" y="2274825"/>
              <a:ext cx="1650" cy="300"/>
            </a:xfrm>
            <a:custGeom>
              <a:rect b="b" l="l" r="r" t="t"/>
              <a:pathLst>
                <a:path extrusionOk="0" h="12" w="66">
                  <a:moveTo>
                    <a:pt x="24" y="0"/>
                  </a:moveTo>
                  <a:lnTo>
                    <a:pt x="0" y="12"/>
                  </a:lnTo>
                  <a:lnTo>
                    <a:pt x="36" y="12"/>
                  </a:lnTo>
                  <a:cubicBezTo>
                    <a:pt x="66" y="6"/>
                    <a:pt x="63" y="6"/>
                    <a:pt x="52" y="6"/>
                  </a:cubicBezTo>
                  <a:cubicBezTo>
                    <a:pt x="42" y="6"/>
                    <a:pt x="24" y="6"/>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1"/>
            <p:cNvSpPr/>
            <p:nvPr/>
          </p:nvSpPr>
          <p:spPr>
            <a:xfrm>
              <a:off x="5540550" y="2276900"/>
              <a:ext cx="325" cy="25"/>
            </a:xfrm>
            <a:custGeom>
              <a:rect b="b" l="l" r="r" t="t"/>
              <a:pathLst>
                <a:path extrusionOk="0" h="1" w="13">
                  <a:moveTo>
                    <a:pt x="1" y="0"/>
                  </a:moveTo>
                  <a:lnTo>
                    <a:pt x="13" y="0"/>
                  </a:lnTo>
                  <a:lnTo>
                    <a:pt x="13"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1"/>
            <p:cNvSpPr/>
            <p:nvPr/>
          </p:nvSpPr>
          <p:spPr>
            <a:xfrm>
              <a:off x="5539675" y="2276900"/>
              <a:ext cx="900" cy="325"/>
            </a:xfrm>
            <a:custGeom>
              <a:rect b="b" l="l" r="r" t="t"/>
              <a:pathLst>
                <a:path extrusionOk="0" h="13" w="36">
                  <a:moveTo>
                    <a:pt x="12" y="0"/>
                  </a:moveTo>
                  <a:lnTo>
                    <a:pt x="0" y="12"/>
                  </a:lnTo>
                  <a:lnTo>
                    <a:pt x="36" y="12"/>
                  </a:lnTo>
                  <a:lnTo>
                    <a:pt x="12"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1"/>
            <p:cNvSpPr/>
            <p:nvPr/>
          </p:nvSpPr>
          <p:spPr>
            <a:xfrm>
              <a:off x="5539375" y="2277200"/>
              <a:ext cx="325" cy="25"/>
            </a:xfrm>
            <a:custGeom>
              <a:rect b="b" l="l" r="r" t="t"/>
              <a:pathLst>
                <a:path extrusionOk="0" h="1" w="13">
                  <a:moveTo>
                    <a:pt x="12" y="0"/>
                  </a:moveTo>
                  <a:lnTo>
                    <a:pt x="12" y="0"/>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1"/>
            <p:cNvSpPr/>
            <p:nvPr/>
          </p:nvSpPr>
          <p:spPr>
            <a:xfrm>
              <a:off x="5539375" y="2277500"/>
              <a:ext cx="1200" cy="325"/>
            </a:xfrm>
            <a:custGeom>
              <a:rect b="b" l="l" r="r" t="t"/>
              <a:pathLst>
                <a:path extrusionOk="0" h="13" w="48">
                  <a:moveTo>
                    <a:pt x="12" y="0"/>
                  </a:moveTo>
                  <a:cubicBezTo>
                    <a:pt x="24" y="0"/>
                    <a:pt x="24" y="12"/>
                    <a:pt x="0" y="12"/>
                  </a:cubicBezTo>
                  <a:lnTo>
                    <a:pt x="24" y="12"/>
                  </a:lnTo>
                  <a:cubicBezTo>
                    <a:pt x="24" y="0"/>
                    <a:pt x="48"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1"/>
            <p:cNvSpPr/>
            <p:nvPr/>
          </p:nvSpPr>
          <p:spPr>
            <a:xfrm>
              <a:off x="5545325" y="2290300"/>
              <a:ext cx="925" cy="150"/>
            </a:xfrm>
            <a:custGeom>
              <a:rect b="b" l="l" r="r" t="t"/>
              <a:pathLst>
                <a:path extrusionOk="0" h="6" w="37">
                  <a:moveTo>
                    <a:pt x="0" y="0"/>
                  </a:moveTo>
                  <a:cubicBezTo>
                    <a:pt x="4" y="4"/>
                    <a:pt x="10" y="5"/>
                    <a:pt x="15" y="5"/>
                  </a:cubicBezTo>
                  <a:cubicBezTo>
                    <a:pt x="26" y="5"/>
                    <a:pt x="36" y="0"/>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1"/>
            <p:cNvSpPr/>
            <p:nvPr/>
          </p:nvSpPr>
          <p:spPr>
            <a:xfrm>
              <a:off x="5552775" y="2248025"/>
              <a:ext cx="25" cy="925"/>
            </a:xfrm>
            <a:custGeom>
              <a:rect b="b" l="l" r="r" t="t"/>
              <a:pathLst>
                <a:path extrusionOk="0" h="37" w="1">
                  <a:moveTo>
                    <a:pt x="0" y="36"/>
                  </a:moveTo>
                  <a:lnTo>
                    <a:pt x="0" y="36"/>
                  </a:lnTo>
                  <a:cubicBezTo>
                    <a:pt x="0" y="1"/>
                    <a:pt x="0" y="24"/>
                    <a:pt x="0" y="36"/>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1"/>
            <p:cNvSpPr/>
            <p:nvPr/>
          </p:nvSpPr>
          <p:spPr>
            <a:xfrm>
              <a:off x="5551300" y="2247150"/>
              <a:ext cx="900" cy="1500"/>
            </a:xfrm>
            <a:custGeom>
              <a:rect b="b" l="l" r="r" t="t"/>
              <a:pathLst>
                <a:path extrusionOk="0" h="60" w="36">
                  <a:moveTo>
                    <a:pt x="8" y="0"/>
                  </a:moveTo>
                  <a:cubicBezTo>
                    <a:pt x="1" y="0"/>
                    <a:pt x="3" y="19"/>
                    <a:pt x="11" y="59"/>
                  </a:cubicBezTo>
                  <a:cubicBezTo>
                    <a:pt x="11" y="24"/>
                    <a:pt x="35" y="59"/>
                    <a:pt x="23" y="12"/>
                  </a:cubicBezTo>
                  <a:cubicBezTo>
                    <a:pt x="16" y="4"/>
                    <a:pt x="11" y="0"/>
                    <a:pt x="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1"/>
            <p:cNvSpPr/>
            <p:nvPr/>
          </p:nvSpPr>
          <p:spPr>
            <a:xfrm>
              <a:off x="5551875" y="2248625"/>
              <a:ext cx="325" cy="925"/>
            </a:xfrm>
            <a:custGeom>
              <a:rect b="b" l="l" r="r" t="t"/>
              <a:pathLst>
                <a:path extrusionOk="0" h="37" w="13">
                  <a:moveTo>
                    <a:pt x="0" y="0"/>
                  </a:moveTo>
                  <a:lnTo>
                    <a:pt x="0" y="36"/>
                  </a:lnTo>
                  <a:lnTo>
                    <a:pt x="12" y="24"/>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1"/>
            <p:cNvSpPr/>
            <p:nvPr/>
          </p:nvSpPr>
          <p:spPr>
            <a:xfrm>
              <a:off x="5552175" y="2249525"/>
              <a:ext cx="325" cy="600"/>
            </a:xfrm>
            <a:custGeom>
              <a:rect b="b" l="l" r="r" t="t"/>
              <a:pathLst>
                <a:path extrusionOk="0" h="24" w="13">
                  <a:moveTo>
                    <a:pt x="0" y="0"/>
                  </a:moveTo>
                  <a:lnTo>
                    <a:pt x="0" y="24"/>
                  </a:lnTo>
                  <a:lnTo>
                    <a:pt x="12" y="12"/>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1"/>
            <p:cNvSpPr/>
            <p:nvPr/>
          </p:nvSpPr>
          <p:spPr>
            <a:xfrm>
              <a:off x="5550250" y="2247075"/>
              <a:ext cx="1350" cy="2750"/>
            </a:xfrm>
            <a:custGeom>
              <a:rect b="b" l="l" r="r" t="t"/>
              <a:pathLst>
                <a:path extrusionOk="0" h="110" w="54">
                  <a:moveTo>
                    <a:pt x="3" y="0"/>
                  </a:moveTo>
                  <a:cubicBezTo>
                    <a:pt x="0" y="0"/>
                    <a:pt x="18" y="30"/>
                    <a:pt x="18" y="50"/>
                  </a:cubicBezTo>
                  <a:lnTo>
                    <a:pt x="18" y="39"/>
                  </a:lnTo>
                  <a:cubicBezTo>
                    <a:pt x="42" y="74"/>
                    <a:pt x="30" y="86"/>
                    <a:pt x="42" y="110"/>
                  </a:cubicBezTo>
                  <a:cubicBezTo>
                    <a:pt x="53" y="110"/>
                    <a:pt x="30" y="39"/>
                    <a:pt x="42" y="39"/>
                  </a:cubicBezTo>
                  <a:cubicBezTo>
                    <a:pt x="38" y="31"/>
                    <a:pt x="34" y="29"/>
                    <a:pt x="30" y="29"/>
                  </a:cubicBezTo>
                  <a:cubicBezTo>
                    <a:pt x="28" y="29"/>
                    <a:pt x="26" y="30"/>
                    <a:pt x="24" y="30"/>
                  </a:cubicBezTo>
                  <a:cubicBezTo>
                    <a:pt x="18" y="30"/>
                    <a:pt x="12" y="27"/>
                    <a:pt x="6" y="3"/>
                  </a:cubicBezTo>
                  <a:cubicBezTo>
                    <a:pt x="4" y="1"/>
                    <a:pt x="3" y="0"/>
                    <a:pt x="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1"/>
            <p:cNvSpPr/>
            <p:nvPr/>
          </p:nvSpPr>
          <p:spPr>
            <a:xfrm>
              <a:off x="5537000" y="2261725"/>
              <a:ext cx="300" cy="325"/>
            </a:xfrm>
            <a:custGeom>
              <a:rect b="b" l="l" r="r" t="t"/>
              <a:pathLst>
                <a:path extrusionOk="0" h="13" w="12">
                  <a:moveTo>
                    <a:pt x="0" y="0"/>
                  </a:moveTo>
                  <a:cubicBezTo>
                    <a:pt x="0" y="12"/>
                    <a:pt x="0" y="12"/>
                    <a:pt x="12" y="12"/>
                  </a:cubicBezTo>
                  <a:cubicBezTo>
                    <a:pt x="0" y="0"/>
                    <a:pt x="0"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1"/>
            <p:cNvSpPr/>
            <p:nvPr/>
          </p:nvSpPr>
          <p:spPr>
            <a:xfrm>
              <a:off x="5517650" y="2262325"/>
              <a:ext cx="25" cy="300"/>
            </a:xfrm>
            <a:custGeom>
              <a:rect b="b" l="l" r="r" t="t"/>
              <a:pathLst>
                <a:path extrusionOk="0" h="12" w="1">
                  <a:moveTo>
                    <a:pt x="0" y="12"/>
                  </a:moveTo>
                  <a:cubicBezTo>
                    <a:pt x="0" y="12"/>
                    <a:pt x="0" y="12"/>
                    <a:pt x="0" y="0"/>
                  </a:cubicBezTo>
                  <a:lnTo>
                    <a:pt x="0" y="0"/>
                  </a:lnTo>
                  <a:lnTo>
                    <a:pt x="0" y="12"/>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1"/>
            <p:cNvSpPr/>
            <p:nvPr/>
          </p:nvSpPr>
          <p:spPr>
            <a:xfrm>
              <a:off x="5546525" y="2248025"/>
              <a:ext cx="300" cy="325"/>
            </a:xfrm>
            <a:custGeom>
              <a:rect b="b" l="l" r="r" t="t"/>
              <a:pathLst>
                <a:path extrusionOk="0" h="13" w="12">
                  <a:moveTo>
                    <a:pt x="12" y="1"/>
                  </a:moveTo>
                  <a:cubicBezTo>
                    <a:pt x="0" y="1"/>
                    <a:pt x="0" y="1"/>
                    <a:pt x="0" y="12"/>
                  </a:cubicBezTo>
                  <a:cubicBezTo>
                    <a:pt x="12" y="12"/>
                    <a:pt x="12" y="12"/>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1"/>
            <p:cNvSpPr/>
            <p:nvPr/>
          </p:nvSpPr>
          <p:spPr>
            <a:xfrm>
              <a:off x="5545325" y="2248325"/>
              <a:ext cx="325" cy="325"/>
            </a:xfrm>
            <a:custGeom>
              <a:rect b="b" l="l" r="r" t="t"/>
              <a:pathLst>
                <a:path extrusionOk="0" h="13" w="13">
                  <a:moveTo>
                    <a:pt x="12" y="12"/>
                  </a:moveTo>
                  <a:lnTo>
                    <a:pt x="12" y="12"/>
                  </a:lnTo>
                  <a:cubicBezTo>
                    <a:pt x="0" y="0"/>
                    <a:pt x="0" y="0"/>
                    <a:pt x="12"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1"/>
            <p:cNvSpPr/>
            <p:nvPr/>
          </p:nvSpPr>
          <p:spPr>
            <a:xfrm>
              <a:off x="5544425" y="2248625"/>
              <a:ext cx="325" cy="25"/>
            </a:xfrm>
            <a:custGeom>
              <a:rect b="b" l="l" r="r" t="t"/>
              <a:pathLst>
                <a:path extrusionOk="0" h="1" w="13">
                  <a:moveTo>
                    <a:pt x="13" y="0"/>
                  </a:moveTo>
                  <a:lnTo>
                    <a:pt x="13" y="0"/>
                  </a:lnTo>
                  <a:cubicBezTo>
                    <a:pt x="13" y="0"/>
                    <a:pt x="1" y="0"/>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1"/>
            <p:cNvSpPr/>
            <p:nvPr/>
          </p:nvSpPr>
          <p:spPr>
            <a:xfrm>
              <a:off x="5546075" y="2247175"/>
              <a:ext cx="675" cy="2125"/>
            </a:xfrm>
            <a:custGeom>
              <a:rect b="b" l="l" r="r" t="t"/>
              <a:pathLst>
                <a:path extrusionOk="0" h="85" w="27">
                  <a:moveTo>
                    <a:pt x="1" y="0"/>
                  </a:moveTo>
                  <a:lnTo>
                    <a:pt x="1" y="0"/>
                  </a:lnTo>
                  <a:cubicBezTo>
                    <a:pt x="1" y="0"/>
                    <a:pt x="2" y="9"/>
                    <a:pt x="6" y="35"/>
                  </a:cubicBezTo>
                  <a:cubicBezTo>
                    <a:pt x="6" y="41"/>
                    <a:pt x="6" y="58"/>
                    <a:pt x="6" y="58"/>
                  </a:cubicBezTo>
                  <a:cubicBezTo>
                    <a:pt x="6" y="58"/>
                    <a:pt x="6" y="70"/>
                    <a:pt x="6" y="70"/>
                  </a:cubicBezTo>
                  <a:cubicBezTo>
                    <a:pt x="18" y="70"/>
                    <a:pt x="18" y="70"/>
                    <a:pt x="18" y="82"/>
                  </a:cubicBezTo>
                  <a:cubicBezTo>
                    <a:pt x="20" y="84"/>
                    <a:pt x="21" y="85"/>
                    <a:pt x="22" y="85"/>
                  </a:cubicBezTo>
                  <a:cubicBezTo>
                    <a:pt x="27" y="85"/>
                    <a:pt x="18" y="57"/>
                    <a:pt x="18" y="46"/>
                  </a:cubicBezTo>
                  <a:cubicBezTo>
                    <a:pt x="10" y="31"/>
                    <a:pt x="3"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1"/>
            <p:cNvSpPr/>
            <p:nvPr/>
          </p:nvSpPr>
          <p:spPr>
            <a:xfrm>
              <a:off x="5514975" y="2260525"/>
              <a:ext cx="1500" cy="2700"/>
            </a:xfrm>
            <a:custGeom>
              <a:rect b="b" l="l" r="r" t="t"/>
              <a:pathLst>
                <a:path extrusionOk="0" h="108" w="60">
                  <a:moveTo>
                    <a:pt x="0" y="1"/>
                  </a:moveTo>
                  <a:cubicBezTo>
                    <a:pt x="10" y="29"/>
                    <a:pt x="34" y="58"/>
                    <a:pt x="50" y="86"/>
                  </a:cubicBezTo>
                  <a:lnTo>
                    <a:pt x="50" y="86"/>
                  </a:lnTo>
                  <a:cubicBezTo>
                    <a:pt x="41" y="65"/>
                    <a:pt x="32" y="42"/>
                    <a:pt x="24" y="24"/>
                  </a:cubicBezTo>
                  <a:lnTo>
                    <a:pt x="24" y="36"/>
                  </a:lnTo>
                  <a:cubicBezTo>
                    <a:pt x="12" y="12"/>
                    <a:pt x="12" y="12"/>
                    <a:pt x="0" y="1"/>
                  </a:cubicBezTo>
                  <a:close/>
                  <a:moveTo>
                    <a:pt x="50" y="86"/>
                  </a:moveTo>
                  <a:lnTo>
                    <a:pt x="50" y="86"/>
                  </a:lnTo>
                  <a:cubicBezTo>
                    <a:pt x="53" y="94"/>
                    <a:pt x="56" y="101"/>
                    <a:pt x="60" y="108"/>
                  </a:cubicBezTo>
                  <a:cubicBezTo>
                    <a:pt x="57" y="101"/>
                    <a:pt x="54" y="93"/>
                    <a:pt x="50" y="86"/>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1"/>
            <p:cNvSpPr/>
            <p:nvPr/>
          </p:nvSpPr>
          <p:spPr>
            <a:xfrm>
              <a:off x="5516450" y="2263200"/>
              <a:ext cx="625" cy="325"/>
            </a:xfrm>
            <a:custGeom>
              <a:rect b="b" l="l" r="r" t="t"/>
              <a:pathLst>
                <a:path extrusionOk="0" h="13" w="25">
                  <a:moveTo>
                    <a:pt x="1" y="1"/>
                  </a:moveTo>
                  <a:cubicBezTo>
                    <a:pt x="7" y="1"/>
                    <a:pt x="10" y="1"/>
                    <a:pt x="13" y="2"/>
                  </a:cubicBezTo>
                  <a:lnTo>
                    <a:pt x="13" y="2"/>
                  </a:lnTo>
                  <a:cubicBezTo>
                    <a:pt x="12" y="1"/>
                    <a:pt x="12" y="1"/>
                    <a:pt x="12" y="1"/>
                  </a:cubicBezTo>
                  <a:close/>
                  <a:moveTo>
                    <a:pt x="13" y="2"/>
                  </a:moveTo>
                  <a:cubicBezTo>
                    <a:pt x="13" y="6"/>
                    <a:pt x="15" y="13"/>
                    <a:pt x="24" y="13"/>
                  </a:cubicBezTo>
                  <a:cubicBezTo>
                    <a:pt x="18" y="7"/>
                    <a:pt x="16" y="4"/>
                    <a:pt x="13" y="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1"/>
            <p:cNvSpPr/>
            <p:nvPr/>
          </p:nvSpPr>
          <p:spPr>
            <a:xfrm>
              <a:off x="5501875" y="2266475"/>
              <a:ext cx="25" cy="325"/>
            </a:xfrm>
            <a:custGeom>
              <a:rect b="b" l="l" r="r" t="t"/>
              <a:pathLst>
                <a:path extrusionOk="0" h="13" w="1">
                  <a:moveTo>
                    <a:pt x="0" y="13"/>
                  </a:moveTo>
                  <a:lnTo>
                    <a:pt x="0" y="13"/>
                  </a:lnTo>
                  <a:cubicBezTo>
                    <a:pt x="0" y="1"/>
                    <a:pt x="0" y="1"/>
                    <a:pt x="0" y="13"/>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1"/>
            <p:cNvSpPr/>
            <p:nvPr/>
          </p:nvSpPr>
          <p:spPr>
            <a:xfrm>
              <a:off x="5517950" y="2261125"/>
              <a:ext cx="300" cy="25"/>
            </a:xfrm>
            <a:custGeom>
              <a:rect b="b" l="l" r="r" t="t"/>
              <a:pathLst>
                <a:path extrusionOk="0" h="1" w="12">
                  <a:moveTo>
                    <a:pt x="0" y="0"/>
                  </a:moveTo>
                  <a:cubicBezTo>
                    <a:pt x="0" y="0"/>
                    <a:pt x="12" y="0"/>
                    <a:pt x="12" y="0"/>
                  </a:cubicBezTo>
                  <a:cubicBezTo>
                    <a:pt x="12" y="0"/>
                    <a:pt x="12"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1"/>
            <p:cNvSpPr/>
            <p:nvPr/>
          </p:nvSpPr>
          <p:spPr>
            <a:xfrm>
              <a:off x="5517350" y="2273625"/>
              <a:ext cx="625" cy="750"/>
            </a:xfrm>
            <a:custGeom>
              <a:rect b="b" l="l" r="r" t="t"/>
              <a:pathLst>
                <a:path extrusionOk="0" h="30" w="25">
                  <a:moveTo>
                    <a:pt x="0" y="0"/>
                  </a:moveTo>
                  <a:lnTo>
                    <a:pt x="12" y="24"/>
                  </a:lnTo>
                  <a:cubicBezTo>
                    <a:pt x="12" y="28"/>
                    <a:pt x="12" y="30"/>
                    <a:pt x="13" y="30"/>
                  </a:cubicBezTo>
                  <a:cubicBezTo>
                    <a:pt x="13" y="30"/>
                    <a:pt x="16" y="24"/>
                    <a:pt x="24" y="24"/>
                  </a:cubicBezTo>
                  <a:cubicBezTo>
                    <a:pt x="11" y="7"/>
                    <a:pt x="7" y="2"/>
                    <a:pt x="7" y="2"/>
                  </a:cubicBezTo>
                  <a:lnTo>
                    <a:pt x="7" y="2"/>
                  </a:lnTo>
                  <a:cubicBezTo>
                    <a:pt x="7" y="2"/>
                    <a:pt x="10" y="8"/>
                    <a:pt x="9" y="8"/>
                  </a:cubicBezTo>
                  <a:cubicBezTo>
                    <a:pt x="8" y="8"/>
                    <a:pt x="6" y="6"/>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1"/>
            <p:cNvSpPr/>
            <p:nvPr/>
          </p:nvSpPr>
          <p:spPr>
            <a:xfrm>
              <a:off x="5517525" y="2262600"/>
              <a:ext cx="450" cy="625"/>
            </a:xfrm>
            <a:custGeom>
              <a:rect b="b" l="l" r="r" t="t"/>
              <a:pathLst>
                <a:path extrusionOk="0" h="25" w="18">
                  <a:moveTo>
                    <a:pt x="5" y="1"/>
                  </a:moveTo>
                  <a:lnTo>
                    <a:pt x="5" y="1"/>
                  </a:lnTo>
                  <a:cubicBezTo>
                    <a:pt x="9" y="8"/>
                    <a:pt x="9" y="10"/>
                    <a:pt x="8" y="10"/>
                  </a:cubicBezTo>
                  <a:cubicBezTo>
                    <a:pt x="7" y="10"/>
                    <a:pt x="5" y="8"/>
                    <a:pt x="3" y="8"/>
                  </a:cubicBezTo>
                  <a:lnTo>
                    <a:pt x="3" y="8"/>
                  </a:lnTo>
                  <a:cubicBezTo>
                    <a:pt x="1" y="8"/>
                    <a:pt x="1" y="11"/>
                    <a:pt x="5" y="25"/>
                  </a:cubicBezTo>
                  <a:lnTo>
                    <a:pt x="17" y="13"/>
                  </a:lnTo>
                  <a:lnTo>
                    <a:pt x="5"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1"/>
            <p:cNvSpPr/>
            <p:nvPr/>
          </p:nvSpPr>
          <p:spPr>
            <a:xfrm>
              <a:off x="5550975" y="2251000"/>
              <a:ext cx="925" cy="2100"/>
            </a:xfrm>
            <a:custGeom>
              <a:rect b="b" l="l" r="r" t="t"/>
              <a:pathLst>
                <a:path extrusionOk="0" h="84" w="37">
                  <a:moveTo>
                    <a:pt x="13" y="1"/>
                  </a:moveTo>
                  <a:cubicBezTo>
                    <a:pt x="24" y="36"/>
                    <a:pt x="13" y="13"/>
                    <a:pt x="1" y="36"/>
                  </a:cubicBezTo>
                  <a:lnTo>
                    <a:pt x="24" y="60"/>
                  </a:lnTo>
                  <a:lnTo>
                    <a:pt x="24" y="72"/>
                  </a:lnTo>
                  <a:lnTo>
                    <a:pt x="36" y="84"/>
                  </a:lnTo>
                  <a:cubicBezTo>
                    <a:pt x="36" y="60"/>
                    <a:pt x="24" y="36"/>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1"/>
            <p:cNvSpPr/>
            <p:nvPr/>
          </p:nvSpPr>
          <p:spPr>
            <a:xfrm>
              <a:off x="5549200" y="2245950"/>
              <a:ext cx="325" cy="900"/>
            </a:xfrm>
            <a:custGeom>
              <a:rect b="b" l="l" r="r" t="t"/>
              <a:pathLst>
                <a:path extrusionOk="0" h="36" w="13">
                  <a:moveTo>
                    <a:pt x="0" y="0"/>
                  </a:moveTo>
                  <a:lnTo>
                    <a:pt x="0" y="24"/>
                  </a:lnTo>
                  <a:lnTo>
                    <a:pt x="12" y="36"/>
                  </a:lnTo>
                  <a:cubicBezTo>
                    <a:pt x="12" y="24"/>
                    <a:pt x="0"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1"/>
            <p:cNvSpPr/>
            <p:nvPr/>
          </p:nvSpPr>
          <p:spPr>
            <a:xfrm>
              <a:off x="5545225" y="2245200"/>
              <a:ext cx="425" cy="775"/>
            </a:xfrm>
            <a:custGeom>
              <a:rect b="b" l="l" r="r" t="t"/>
              <a:pathLst>
                <a:path extrusionOk="0" h="31" w="17">
                  <a:moveTo>
                    <a:pt x="3" y="0"/>
                  </a:moveTo>
                  <a:lnTo>
                    <a:pt x="3" y="0"/>
                  </a:lnTo>
                  <a:cubicBezTo>
                    <a:pt x="1" y="0"/>
                    <a:pt x="0" y="5"/>
                    <a:pt x="4" y="18"/>
                  </a:cubicBezTo>
                  <a:lnTo>
                    <a:pt x="16" y="30"/>
                  </a:lnTo>
                  <a:cubicBezTo>
                    <a:pt x="16" y="15"/>
                    <a:pt x="7" y="0"/>
                    <a:pt x="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1"/>
            <p:cNvSpPr/>
            <p:nvPr/>
          </p:nvSpPr>
          <p:spPr>
            <a:xfrm>
              <a:off x="5549200" y="2253200"/>
              <a:ext cx="325" cy="800"/>
            </a:xfrm>
            <a:custGeom>
              <a:rect b="b" l="l" r="r" t="t"/>
              <a:pathLst>
                <a:path extrusionOk="0" h="32" w="13">
                  <a:moveTo>
                    <a:pt x="3" y="0"/>
                  </a:moveTo>
                  <a:cubicBezTo>
                    <a:pt x="0" y="0"/>
                    <a:pt x="0" y="6"/>
                    <a:pt x="0" y="20"/>
                  </a:cubicBezTo>
                  <a:cubicBezTo>
                    <a:pt x="0" y="17"/>
                    <a:pt x="1" y="16"/>
                    <a:pt x="1" y="16"/>
                  </a:cubicBezTo>
                  <a:cubicBezTo>
                    <a:pt x="5" y="16"/>
                    <a:pt x="12" y="32"/>
                    <a:pt x="12" y="32"/>
                  </a:cubicBezTo>
                  <a:lnTo>
                    <a:pt x="12" y="8"/>
                  </a:lnTo>
                  <a:cubicBezTo>
                    <a:pt x="7" y="3"/>
                    <a:pt x="4" y="0"/>
                    <a:pt x="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1"/>
            <p:cNvSpPr/>
            <p:nvPr/>
          </p:nvSpPr>
          <p:spPr>
            <a:xfrm>
              <a:off x="5544325" y="2245650"/>
              <a:ext cx="575" cy="625"/>
            </a:xfrm>
            <a:custGeom>
              <a:rect b="b" l="l" r="r" t="t"/>
              <a:pathLst>
                <a:path extrusionOk="0" h="25" w="23">
                  <a:moveTo>
                    <a:pt x="17" y="0"/>
                  </a:moveTo>
                  <a:lnTo>
                    <a:pt x="17" y="0"/>
                  </a:lnTo>
                  <a:cubicBezTo>
                    <a:pt x="17" y="15"/>
                    <a:pt x="14" y="20"/>
                    <a:pt x="11" y="20"/>
                  </a:cubicBezTo>
                  <a:cubicBezTo>
                    <a:pt x="7" y="20"/>
                    <a:pt x="3" y="12"/>
                    <a:pt x="2" y="12"/>
                  </a:cubicBezTo>
                  <a:lnTo>
                    <a:pt x="2" y="12"/>
                  </a:lnTo>
                  <a:cubicBezTo>
                    <a:pt x="1" y="12"/>
                    <a:pt x="2" y="15"/>
                    <a:pt x="5" y="24"/>
                  </a:cubicBezTo>
                  <a:cubicBezTo>
                    <a:pt x="5" y="21"/>
                    <a:pt x="6" y="20"/>
                    <a:pt x="8" y="20"/>
                  </a:cubicBezTo>
                  <a:cubicBezTo>
                    <a:pt x="10" y="20"/>
                    <a:pt x="13" y="21"/>
                    <a:pt x="15" y="21"/>
                  </a:cubicBezTo>
                  <a:cubicBezTo>
                    <a:pt x="20" y="21"/>
                    <a:pt x="23" y="18"/>
                    <a:pt x="1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1"/>
            <p:cNvSpPr/>
            <p:nvPr/>
          </p:nvSpPr>
          <p:spPr>
            <a:xfrm>
              <a:off x="5543550" y="2246525"/>
              <a:ext cx="900" cy="2725"/>
            </a:xfrm>
            <a:custGeom>
              <a:rect b="b" l="l" r="r" t="t"/>
              <a:pathLst>
                <a:path extrusionOk="0" h="109" w="36">
                  <a:moveTo>
                    <a:pt x="0" y="1"/>
                  </a:moveTo>
                  <a:cubicBezTo>
                    <a:pt x="0" y="37"/>
                    <a:pt x="12" y="72"/>
                    <a:pt x="24" y="96"/>
                  </a:cubicBezTo>
                  <a:cubicBezTo>
                    <a:pt x="12" y="72"/>
                    <a:pt x="24" y="72"/>
                    <a:pt x="24" y="72"/>
                  </a:cubicBezTo>
                  <a:cubicBezTo>
                    <a:pt x="36" y="84"/>
                    <a:pt x="36" y="96"/>
                    <a:pt x="36" y="108"/>
                  </a:cubicBezTo>
                  <a:cubicBezTo>
                    <a:pt x="36" y="84"/>
                    <a:pt x="36" y="84"/>
                    <a:pt x="36" y="72"/>
                  </a:cubicBezTo>
                  <a:cubicBezTo>
                    <a:pt x="24" y="49"/>
                    <a:pt x="12" y="37"/>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1"/>
            <p:cNvSpPr/>
            <p:nvPr/>
          </p:nvSpPr>
          <p:spPr>
            <a:xfrm>
              <a:off x="5542650" y="2245950"/>
              <a:ext cx="625" cy="1800"/>
            </a:xfrm>
            <a:custGeom>
              <a:rect b="b" l="l" r="r" t="t"/>
              <a:pathLst>
                <a:path extrusionOk="0" h="72" w="25">
                  <a:moveTo>
                    <a:pt x="12" y="0"/>
                  </a:moveTo>
                  <a:cubicBezTo>
                    <a:pt x="0" y="12"/>
                    <a:pt x="0" y="36"/>
                    <a:pt x="0" y="60"/>
                  </a:cubicBezTo>
                  <a:lnTo>
                    <a:pt x="12" y="72"/>
                  </a:lnTo>
                  <a:cubicBezTo>
                    <a:pt x="12" y="36"/>
                    <a:pt x="24" y="48"/>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1"/>
            <p:cNvSpPr/>
            <p:nvPr/>
          </p:nvSpPr>
          <p:spPr>
            <a:xfrm>
              <a:off x="5538400" y="2248825"/>
              <a:ext cx="400" cy="725"/>
            </a:xfrm>
            <a:custGeom>
              <a:rect b="b" l="l" r="r" t="t"/>
              <a:pathLst>
                <a:path extrusionOk="0" h="29" w="16">
                  <a:moveTo>
                    <a:pt x="0" y="1"/>
                  </a:moveTo>
                  <a:cubicBezTo>
                    <a:pt x="0" y="1"/>
                    <a:pt x="2" y="4"/>
                    <a:pt x="5" y="7"/>
                  </a:cubicBezTo>
                  <a:lnTo>
                    <a:pt x="5" y="7"/>
                  </a:lnTo>
                  <a:cubicBezTo>
                    <a:pt x="5" y="6"/>
                    <a:pt x="4" y="5"/>
                    <a:pt x="4" y="4"/>
                  </a:cubicBezTo>
                  <a:cubicBezTo>
                    <a:pt x="1" y="2"/>
                    <a:pt x="0" y="1"/>
                    <a:pt x="0" y="1"/>
                  </a:cubicBezTo>
                  <a:close/>
                  <a:moveTo>
                    <a:pt x="5" y="7"/>
                  </a:moveTo>
                  <a:cubicBezTo>
                    <a:pt x="9" y="15"/>
                    <a:pt x="13" y="22"/>
                    <a:pt x="16" y="28"/>
                  </a:cubicBezTo>
                  <a:cubicBezTo>
                    <a:pt x="16" y="22"/>
                    <a:pt x="10" y="13"/>
                    <a:pt x="5" y="7"/>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1"/>
            <p:cNvSpPr/>
            <p:nvPr/>
          </p:nvSpPr>
          <p:spPr>
            <a:xfrm>
              <a:off x="5537875" y="2262900"/>
              <a:ext cx="475" cy="1300"/>
            </a:xfrm>
            <a:custGeom>
              <a:rect b="b" l="l" r="r" t="t"/>
              <a:pathLst>
                <a:path extrusionOk="0" h="52" w="19">
                  <a:moveTo>
                    <a:pt x="13" y="1"/>
                  </a:moveTo>
                  <a:cubicBezTo>
                    <a:pt x="13" y="13"/>
                    <a:pt x="1" y="25"/>
                    <a:pt x="13" y="48"/>
                  </a:cubicBezTo>
                  <a:cubicBezTo>
                    <a:pt x="13" y="48"/>
                    <a:pt x="16" y="51"/>
                    <a:pt x="17" y="51"/>
                  </a:cubicBezTo>
                  <a:cubicBezTo>
                    <a:pt x="19" y="51"/>
                    <a:pt x="19" y="48"/>
                    <a:pt x="13" y="37"/>
                  </a:cubicBezTo>
                  <a:cubicBezTo>
                    <a:pt x="13" y="37"/>
                    <a:pt x="13" y="25"/>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1"/>
            <p:cNvSpPr/>
            <p:nvPr/>
          </p:nvSpPr>
          <p:spPr>
            <a:xfrm>
              <a:off x="5536400" y="2263425"/>
              <a:ext cx="325" cy="700"/>
            </a:xfrm>
            <a:custGeom>
              <a:rect b="b" l="l" r="r" t="t"/>
              <a:pathLst>
                <a:path extrusionOk="0" h="28" w="13">
                  <a:moveTo>
                    <a:pt x="0" y="0"/>
                  </a:moveTo>
                  <a:cubicBezTo>
                    <a:pt x="0" y="0"/>
                    <a:pt x="0" y="1"/>
                    <a:pt x="0" y="4"/>
                  </a:cubicBezTo>
                  <a:cubicBezTo>
                    <a:pt x="1" y="4"/>
                    <a:pt x="1" y="4"/>
                    <a:pt x="1" y="5"/>
                  </a:cubicBezTo>
                  <a:lnTo>
                    <a:pt x="1" y="5"/>
                  </a:lnTo>
                  <a:cubicBezTo>
                    <a:pt x="1" y="2"/>
                    <a:pt x="0" y="0"/>
                    <a:pt x="0" y="0"/>
                  </a:cubicBezTo>
                  <a:close/>
                  <a:moveTo>
                    <a:pt x="1" y="5"/>
                  </a:moveTo>
                  <a:cubicBezTo>
                    <a:pt x="3" y="10"/>
                    <a:pt x="6" y="21"/>
                    <a:pt x="12" y="27"/>
                  </a:cubicBezTo>
                  <a:cubicBezTo>
                    <a:pt x="12" y="16"/>
                    <a:pt x="12" y="16"/>
                    <a:pt x="1" y="5"/>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1"/>
            <p:cNvSpPr/>
            <p:nvPr/>
          </p:nvSpPr>
          <p:spPr>
            <a:xfrm>
              <a:off x="5520350" y="2254450"/>
              <a:ext cx="600" cy="750"/>
            </a:xfrm>
            <a:custGeom>
              <a:rect b="b" l="l" r="r" t="t"/>
              <a:pathLst>
                <a:path extrusionOk="0" h="30" w="24">
                  <a:moveTo>
                    <a:pt x="4" y="1"/>
                  </a:moveTo>
                  <a:lnTo>
                    <a:pt x="4" y="1"/>
                  </a:lnTo>
                  <a:cubicBezTo>
                    <a:pt x="0" y="1"/>
                    <a:pt x="3" y="12"/>
                    <a:pt x="11" y="29"/>
                  </a:cubicBezTo>
                  <a:cubicBezTo>
                    <a:pt x="23" y="29"/>
                    <a:pt x="11" y="17"/>
                    <a:pt x="11" y="5"/>
                  </a:cubicBezTo>
                  <a:cubicBezTo>
                    <a:pt x="8" y="2"/>
                    <a:pt x="6" y="1"/>
                    <a:pt x="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1"/>
            <p:cNvSpPr/>
            <p:nvPr/>
          </p:nvSpPr>
          <p:spPr>
            <a:xfrm>
              <a:off x="5520025" y="2254575"/>
              <a:ext cx="625" cy="925"/>
            </a:xfrm>
            <a:custGeom>
              <a:rect b="b" l="l" r="r" t="t"/>
              <a:pathLst>
                <a:path extrusionOk="0" h="37" w="25">
                  <a:moveTo>
                    <a:pt x="0" y="0"/>
                  </a:moveTo>
                  <a:lnTo>
                    <a:pt x="12" y="24"/>
                  </a:lnTo>
                  <a:lnTo>
                    <a:pt x="24" y="36"/>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1"/>
            <p:cNvSpPr/>
            <p:nvPr/>
          </p:nvSpPr>
          <p:spPr>
            <a:xfrm>
              <a:off x="5519125" y="2254275"/>
              <a:ext cx="25" cy="625"/>
            </a:xfrm>
            <a:custGeom>
              <a:rect b="b" l="l" r="r" t="t"/>
              <a:pathLst>
                <a:path extrusionOk="0" h="25" w="1">
                  <a:moveTo>
                    <a:pt x="1" y="1"/>
                  </a:moveTo>
                  <a:cubicBezTo>
                    <a:pt x="1" y="12"/>
                    <a:pt x="1" y="12"/>
                    <a:pt x="1" y="12"/>
                  </a:cubicBezTo>
                  <a:cubicBezTo>
                    <a:pt x="1" y="12"/>
                    <a:pt x="1" y="12"/>
                    <a:pt x="1" y="24"/>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1"/>
            <p:cNvSpPr/>
            <p:nvPr/>
          </p:nvSpPr>
          <p:spPr>
            <a:xfrm>
              <a:off x="5518525" y="2254275"/>
              <a:ext cx="925" cy="1800"/>
            </a:xfrm>
            <a:custGeom>
              <a:rect b="b" l="l" r="r" t="t"/>
              <a:pathLst>
                <a:path extrusionOk="0" h="72" w="37">
                  <a:moveTo>
                    <a:pt x="1" y="1"/>
                  </a:moveTo>
                  <a:lnTo>
                    <a:pt x="13" y="24"/>
                  </a:lnTo>
                  <a:lnTo>
                    <a:pt x="37" y="72"/>
                  </a:lnTo>
                  <a:cubicBezTo>
                    <a:pt x="37" y="48"/>
                    <a:pt x="25" y="48"/>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1"/>
            <p:cNvSpPr/>
            <p:nvPr/>
          </p:nvSpPr>
          <p:spPr>
            <a:xfrm>
              <a:off x="5517650" y="2255725"/>
              <a:ext cx="1850" cy="3075"/>
            </a:xfrm>
            <a:custGeom>
              <a:rect b="b" l="l" r="r" t="t"/>
              <a:pathLst>
                <a:path extrusionOk="0" h="123" w="74">
                  <a:moveTo>
                    <a:pt x="22" y="1"/>
                  </a:moveTo>
                  <a:cubicBezTo>
                    <a:pt x="17" y="1"/>
                    <a:pt x="26" y="31"/>
                    <a:pt x="22" y="31"/>
                  </a:cubicBezTo>
                  <a:cubicBezTo>
                    <a:pt x="21" y="31"/>
                    <a:pt x="18" y="26"/>
                    <a:pt x="12" y="14"/>
                  </a:cubicBezTo>
                  <a:lnTo>
                    <a:pt x="12" y="14"/>
                  </a:lnTo>
                  <a:cubicBezTo>
                    <a:pt x="0" y="50"/>
                    <a:pt x="60" y="97"/>
                    <a:pt x="48" y="121"/>
                  </a:cubicBezTo>
                  <a:cubicBezTo>
                    <a:pt x="50" y="122"/>
                    <a:pt x="51" y="122"/>
                    <a:pt x="52" y="122"/>
                  </a:cubicBezTo>
                  <a:cubicBezTo>
                    <a:pt x="74" y="122"/>
                    <a:pt x="10" y="37"/>
                    <a:pt x="31" y="37"/>
                  </a:cubicBezTo>
                  <a:cubicBezTo>
                    <a:pt x="32" y="37"/>
                    <a:pt x="34" y="37"/>
                    <a:pt x="36" y="38"/>
                  </a:cubicBezTo>
                  <a:cubicBezTo>
                    <a:pt x="12" y="14"/>
                    <a:pt x="36" y="14"/>
                    <a:pt x="24" y="2"/>
                  </a:cubicBezTo>
                  <a:cubicBezTo>
                    <a:pt x="23" y="1"/>
                    <a:pt x="22" y="1"/>
                    <a:pt x="2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1"/>
            <p:cNvSpPr/>
            <p:nvPr/>
          </p:nvSpPr>
          <p:spPr>
            <a:xfrm>
              <a:off x="5519125" y="2257200"/>
              <a:ext cx="425" cy="775"/>
            </a:xfrm>
            <a:custGeom>
              <a:rect b="b" l="l" r="r" t="t"/>
              <a:pathLst>
                <a:path extrusionOk="0" h="31" w="17">
                  <a:moveTo>
                    <a:pt x="3" y="1"/>
                  </a:moveTo>
                  <a:cubicBezTo>
                    <a:pt x="1" y="1"/>
                    <a:pt x="1" y="8"/>
                    <a:pt x="1" y="15"/>
                  </a:cubicBezTo>
                  <a:cubicBezTo>
                    <a:pt x="1" y="15"/>
                    <a:pt x="11" y="30"/>
                    <a:pt x="15" y="30"/>
                  </a:cubicBezTo>
                  <a:cubicBezTo>
                    <a:pt x="17" y="30"/>
                    <a:pt x="17" y="26"/>
                    <a:pt x="13" y="15"/>
                  </a:cubicBezTo>
                  <a:cubicBezTo>
                    <a:pt x="8" y="4"/>
                    <a:pt x="5" y="1"/>
                    <a:pt x="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1"/>
            <p:cNvSpPr/>
            <p:nvPr/>
          </p:nvSpPr>
          <p:spPr>
            <a:xfrm>
              <a:off x="5517350" y="2256350"/>
              <a:ext cx="325" cy="325"/>
            </a:xfrm>
            <a:custGeom>
              <a:rect b="b" l="l" r="r" t="t"/>
              <a:pathLst>
                <a:path extrusionOk="0" h="13" w="13">
                  <a:moveTo>
                    <a:pt x="0" y="1"/>
                  </a:moveTo>
                  <a:lnTo>
                    <a:pt x="0" y="13"/>
                  </a:lnTo>
                  <a:lnTo>
                    <a:pt x="12" y="13"/>
                  </a:ln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1"/>
            <p:cNvSpPr/>
            <p:nvPr/>
          </p:nvSpPr>
          <p:spPr>
            <a:xfrm>
              <a:off x="5516750" y="2256050"/>
              <a:ext cx="325" cy="625"/>
            </a:xfrm>
            <a:custGeom>
              <a:rect b="b" l="l" r="r" t="t"/>
              <a:pathLst>
                <a:path extrusionOk="0" h="25" w="13">
                  <a:moveTo>
                    <a:pt x="0" y="1"/>
                  </a:moveTo>
                  <a:cubicBezTo>
                    <a:pt x="0" y="13"/>
                    <a:pt x="0" y="13"/>
                    <a:pt x="12" y="25"/>
                  </a:cubicBez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1"/>
            <p:cNvSpPr/>
            <p:nvPr/>
          </p:nvSpPr>
          <p:spPr>
            <a:xfrm>
              <a:off x="5515750" y="2256325"/>
              <a:ext cx="725" cy="1075"/>
            </a:xfrm>
            <a:custGeom>
              <a:rect b="b" l="l" r="r" t="t"/>
              <a:pathLst>
                <a:path extrusionOk="0" h="43" w="29">
                  <a:moveTo>
                    <a:pt x="3" y="1"/>
                  </a:moveTo>
                  <a:cubicBezTo>
                    <a:pt x="1" y="1"/>
                    <a:pt x="1" y="3"/>
                    <a:pt x="2" y="6"/>
                  </a:cubicBezTo>
                  <a:lnTo>
                    <a:pt x="2" y="6"/>
                  </a:lnTo>
                  <a:cubicBezTo>
                    <a:pt x="2" y="5"/>
                    <a:pt x="3" y="3"/>
                    <a:pt x="5" y="2"/>
                  </a:cubicBezTo>
                  <a:cubicBezTo>
                    <a:pt x="4" y="1"/>
                    <a:pt x="3" y="1"/>
                    <a:pt x="3" y="1"/>
                  </a:cubicBezTo>
                  <a:close/>
                  <a:moveTo>
                    <a:pt x="2" y="6"/>
                  </a:moveTo>
                  <a:cubicBezTo>
                    <a:pt x="0" y="10"/>
                    <a:pt x="2" y="15"/>
                    <a:pt x="5" y="19"/>
                  </a:cubicBezTo>
                  <a:lnTo>
                    <a:pt x="5" y="19"/>
                  </a:lnTo>
                  <a:cubicBezTo>
                    <a:pt x="4" y="14"/>
                    <a:pt x="2" y="10"/>
                    <a:pt x="2" y="6"/>
                  </a:cubicBezTo>
                  <a:close/>
                  <a:moveTo>
                    <a:pt x="5" y="19"/>
                  </a:moveTo>
                  <a:cubicBezTo>
                    <a:pt x="10" y="30"/>
                    <a:pt x="17" y="42"/>
                    <a:pt x="23" y="42"/>
                  </a:cubicBezTo>
                  <a:cubicBezTo>
                    <a:pt x="25" y="42"/>
                    <a:pt x="27" y="41"/>
                    <a:pt x="29" y="38"/>
                  </a:cubicBezTo>
                  <a:lnTo>
                    <a:pt x="17" y="38"/>
                  </a:lnTo>
                  <a:cubicBezTo>
                    <a:pt x="17" y="31"/>
                    <a:pt x="10" y="25"/>
                    <a:pt x="5" y="19"/>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1"/>
            <p:cNvSpPr/>
            <p:nvPr/>
          </p:nvSpPr>
          <p:spPr>
            <a:xfrm>
              <a:off x="5515250" y="2259325"/>
              <a:ext cx="325" cy="625"/>
            </a:xfrm>
            <a:custGeom>
              <a:rect b="b" l="l" r="r" t="t"/>
              <a:pathLst>
                <a:path extrusionOk="0" h="25" w="13">
                  <a:moveTo>
                    <a:pt x="1" y="1"/>
                  </a:moveTo>
                  <a:lnTo>
                    <a:pt x="1" y="25"/>
                  </a:lnTo>
                  <a:lnTo>
                    <a:pt x="13" y="25"/>
                  </a:lnTo>
                  <a:cubicBezTo>
                    <a:pt x="13" y="25"/>
                    <a:pt x="13" y="13"/>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1"/>
            <p:cNvSpPr/>
            <p:nvPr/>
          </p:nvSpPr>
          <p:spPr>
            <a:xfrm>
              <a:off x="5517950" y="2263800"/>
              <a:ext cx="300" cy="425"/>
            </a:xfrm>
            <a:custGeom>
              <a:rect b="b" l="l" r="r" t="t"/>
              <a:pathLst>
                <a:path extrusionOk="0" h="17" w="12">
                  <a:moveTo>
                    <a:pt x="0" y="1"/>
                  </a:moveTo>
                  <a:cubicBezTo>
                    <a:pt x="8" y="12"/>
                    <a:pt x="11" y="16"/>
                    <a:pt x="11" y="16"/>
                  </a:cubicBezTo>
                  <a:cubicBezTo>
                    <a:pt x="12" y="16"/>
                    <a:pt x="4"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1"/>
            <p:cNvSpPr/>
            <p:nvPr/>
          </p:nvSpPr>
          <p:spPr>
            <a:xfrm>
              <a:off x="5514125" y="2258125"/>
              <a:ext cx="575" cy="625"/>
            </a:xfrm>
            <a:custGeom>
              <a:rect b="b" l="l" r="r" t="t"/>
              <a:pathLst>
                <a:path extrusionOk="0" h="25" w="23">
                  <a:moveTo>
                    <a:pt x="5" y="0"/>
                  </a:moveTo>
                  <a:cubicBezTo>
                    <a:pt x="0" y="0"/>
                    <a:pt x="3" y="10"/>
                    <a:pt x="10" y="25"/>
                  </a:cubicBezTo>
                  <a:lnTo>
                    <a:pt x="10" y="25"/>
                  </a:lnTo>
                  <a:cubicBezTo>
                    <a:pt x="4" y="13"/>
                    <a:pt x="4" y="10"/>
                    <a:pt x="7" y="10"/>
                  </a:cubicBezTo>
                  <a:cubicBezTo>
                    <a:pt x="10" y="10"/>
                    <a:pt x="16" y="13"/>
                    <a:pt x="22" y="13"/>
                  </a:cubicBezTo>
                  <a:cubicBezTo>
                    <a:pt x="13" y="4"/>
                    <a:pt x="7" y="0"/>
                    <a:pt x="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1"/>
            <p:cNvSpPr/>
            <p:nvPr/>
          </p:nvSpPr>
          <p:spPr>
            <a:xfrm>
              <a:off x="5513175" y="2257850"/>
              <a:ext cx="1525" cy="3000"/>
            </a:xfrm>
            <a:custGeom>
              <a:rect b="b" l="l" r="r" t="t"/>
              <a:pathLst>
                <a:path extrusionOk="0" h="120" w="61">
                  <a:moveTo>
                    <a:pt x="24" y="0"/>
                  </a:moveTo>
                  <a:cubicBezTo>
                    <a:pt x="12" y="0"/>
                    <a:pt x="48" y="60"/>
                    <a:pt x="36" y="60"/>
                  </a:cubicBezTo>
                  <a:cubicBezTo>
                    <a:pt x="24" y="48"/>
                    <a:pt x="24" y="36"/>
                    <a:pt x="24" y="24"/>
                  </a:cubicBezTo>
                  <a:cubicBezTo>
                    <a:pt x="15" y="19"/>
                    <a:pt x="9" y="16"/>
                    <a:pt x="5" y="16"/>
                  </a:cubicBezTo>
                  <a:cubicBezTo>
                    <a:pt x="1" y="16"/>
                    <a:pt x="1" y="22"/>
                    <a:pt x="1" y="36"/>
                  </a:cubicBezTo>
                  <a:cubicBezTo>
                    <a:pt x="12" y="60"/>
                    <a:pt x="48" y="108"/>
                    <a:pt x="60" y="119"/>
                  </a:cubicBezTo>
                  <a:cubicBezTo>
                    <a:pt x="60" y="111"/>
                    <a:pt x="40" y="63"/>
                    <a:pt x="45" y="63"/>
                  </a:cubicBezTo>
                  <a:lnTo>
                    <a:pt x="45" y="63"/>
                  </a:lnTo>
                  <a:cubicBezTo>
                    <a:pt x="46" y="63"/>
                    <a:pt x="51" y="68"/>
                    <a:pt x="60" y="84"/>
                  </a:cubicBezTo>
                  <a:lnTo>
                    <a:pt x="24"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1"/>
            <p:cNvSpPr/>
            <p:nvPr/>
          </p:nvSpPr>
          <p:spPr>
            <a:xfrm>
              <a:off x="5516150" y="2261725"/>
              <a:ext cx="925" cy="1375"/>
            </a:xfrm>
            <a:custGeom>
              <a:rect b="b" l="l" r="r" t="t"/>
              <a:pathLst>
                <a:path extrusionOk="0" h="55" w="37">
                  <a:moveTo>
                    <a:pt x="1" y="0"/>
                  </a:moveTo>
                  <a:lnTo>
                    <a:pt x="1" y="0"/>
                  </a:lnTo>
                  <a:cubicBezTo>
                    <a:pt x="13" y="24"/>
                    <a:pt x="13" y="24"/>
                    <a:pt x="13" y="36"/>
                  </a:cubicBezTo>
                  <a:cubicBezTo>
                    <a:pt x="23" y="50"/>
                    <a:pt x="28" y="54"/>
                    <a:pt x="31" y="54"/>
                  </a:cubicBezTo>
                  <a:cubicBezTo>
                    <a:pt x="37" y="54"/>
                    <a:pt x="24" y="24"/>
                    <a:pt x="24" y="24"/>
                  </a:cubicBezTo>
                  <a:lnTo>
                    <a:pt x="1"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1"/>
            <p:cNvSpPr/>
            <p:nvPr/>
          </p:nvSpPr>
          <p:spPr>
            <a:xfrm>
              <a:off x="5512875" y="2260825"/>
              <a:ext cx="325" cy="625"/>
            </a:xfrm>
            <a:custGeom>
              <a:rect b="b" l="l" r="r" t="t"/>
              <a:pathLst>
                <a:path extrusionOk="0" h="25" w="13">
                  <a:moveTo>
                    <a:pt x="13" y="0"/>
                  </a:moveTo>
                  <a:lnTo>
                    <a:pt x="1" y="24"/>
                  </a:lnTo>
                  <a:lnTo>
                    <a:pt x="13" y="24"/>
                  </a:lnTo>
                  <a:lnTo>
                    <a:pt x="13"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1"/>
            <p:cNvSpPr/>
            <p:nvPr/>
          </p:nvSpPr>
          <p:spPr>
            <a:xfrm>
              <a:off x="5512575" y="2260225"/>
              <a:ext cx="25" cy="925"/>
            </a:xfrm>
            <a:custGeom>
              <a:rect b="b" l="l" r="r" t="t"/>
              <a:pathLst>
                <a:path extrusionOk="0" h="37" w="1">
                  <a:moveTo>
                    <a:pt x="1" y="13"/>
                  </a:moveTo>
                  <a:lnTo>
                    <a:pt x="1" y="1"/>
                  </a:lnTo>
                  <a:lnTo>
                    <a:pt x="1" y="36"/>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1"/>
            <p:cNvSpPr/>
            <p:nvPr/>
          </p:nvSpPr>
          <p:spPr>
            <a:xfrm>
              <a:off x="5511975" y="2259925"/>
              <a:ext cx="325" cy="625"/>
            </a:xfrm>
            <a:custGeom>
              <a:rect b="b" l="l" r="r" t="t"/>
              <a:pathLst>
                <a:path extrusionOk="0" h="25" w="13">
                  <a:moveTo>
                    <a:pt x="13" y="1"/>
                  </a:moveTo>
                  <a:lnTo>
                    <a:pt x="1" y="25"/>
                  </a:lnTo>
                  <a:lnTo>
                    <a:pt x="13" y="25"/>
                  </a:lnTo>
                  <a:lnTo>
                    <a:pt x="13"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1"/>
            <p:cNvSpPr/>
            <p:nvPr/>
          </p:nvSpPr>
          <p:spPr>
            <a:xfrm>
              <a:off x="5511400" y="2260525"/>
              <a:ext cx="600" cy="625"/>
            </a:xfrm>
            <a:custGeom>
              <a:rect b="b" l="l" r="r" t="t"/>
              <a:pathLst>
                <a:path extrusionOk="0" h="25" w="24">
                  <a:moveTo>
                    <a:pt x="12" y="1"/>
                  </a:moveTo>
                  <a:cubicBezTo>
                    <a:pt x="12" y="7"/>
                    <a:pt x="12" y="10"/>
                    <a:pt x="11" y="10"/>
                  </a:cubicBezTo>
                  <a:cubicBezTo>
                    <a:pt x="9" y="10"/>
                    <a:pt x="6" y="7"/>
                    <a:pt x="0" y="1"/>
                  </a:cubicBezTo>
                  <a:lnTo>
                    <a:pt x="0" y="1"/>
                  </a:lnTo>
                  <a:lnTo>
                    <a:pt x="12" y="24"/>
                  </a:lnTo>
                  <a:cubicBezTo>
                    <a:pt x="12" y="21"/>
                    <a:pt x="14" y="21"/>
                    <a:pt x="15" y="21"/>
                  </a:cubicBezTo>
                  <a:cubicBezTo>
                    <a:pt x="17" y="21"/>
                    <a:pt x="19" y="21"/>
                    <a:pt x="21" y="21"/>
                  </a:cubicBezTo>
                  <a:cubicBezTo>
                    <a:pt x="24" y="21"/>
                    <a:pt x="24" y="18"/>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1"/>
            <p:cNvSpPr/>
            <p:nvPr/>
          </p:nvSpPr>
          <p:spPr>
            <a:xfrm>
              <a:off x="5517050" y="2274225"/>
              <a:ext cx="625" cy="900"/>
            </a:xfrm>
            <a:custGeom>
              <a:rect b="b" l="l" r="r" t="t"/>
              <a:pathLst>
                <a:path extrusionOk="0" h="36" w="25">
                  <a:moveTo>
                    <a:pt x="0" y="0"/>
                  </a:moveTo>
                  <a:lnTo>
                    <a:pt x="12" y="36"/>
                  </a:lnTo>
                  <a:lnTo>
                    <a:pt x="24" y="36"/>
                  </a:lnTo>
                  <a:cubicBezTo>
                    <a:pt x="12" y="24"/>
                    <a:pt x="12"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1"/>
            <p:cNvSpPr/>
            <p:nvPr/>
          </p:nvSpPr>
          <p:spPr>
            <a:xfrm>
              <a:off x="5516450" y="2273850"/>
              <a:ext cx="625" cy="1275"/>
            </a:xfrm>
            <a:custGeom>
              <a:rect b="b" l="l" r="r" t="t"/>
              <a:pathLst>
                <a:path extrusionOk="0" h="51" w="25">
                  <a:moveTo>
                    <a:pt x="1" y="3"/>
                  </a:moveTo>
                  <a:lnTo>
                    <a:pt x="1" y="15"/>
                  </a:lnTo>
                  <a:cubicBezTo>
                    <a:pt x="2" y="17"/>
                    <a:pt x="3" y="18"/>
                    <a:pt x="4" y="18"/>
                  </a:cubicBezTo>
                  <a:lnTo>
                    <a:pt x="4" y="18"/>
                  </a:lnTo>
                  <a:lnTo>
                    <a:pt x="1" y="3"/>
                  </a:lnTo>
                  <a:close/>
                  <a:moveTo>
                    <a:pt x="9" y="1"/>
                  </a:moveTo>
                  <a:cubicBezTo>
                    <a:pt x="4" y="1"/>
                    <a:pt x="9" y="18"/>
                    <a:pt x="4" y="18"/>
                  </a:cubicBezTo>
                  <a:cubicBezTo>
                    <a:pt x="4" y="18"/>
                    <a:pt x="4" y="18"/>
                    <a:pt x="4" y="18"/>
                  </a:cubicBezTo>
                  <a:lnTo>
                    <a:pt x="4" y="18"/>
                  </a:lnTo>
                  <a:lnTo>
                    <a:pt x="12" y="51"/>
                  </a:lnTo>
                  <a:cubicBezTo>
                    <a:pt x="24" y="51"/>
                    <a:pt x="12" y="15"/>
                    <a:pt x="12" y="3"/>
                  </a:cubicBezTo>
                  <a:cubicBezTo>
                    <a:pt x="11" y="2"/>
                    <a:pt x="9" y="1"/>
                    <a:pt x="9"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1"/>
            <p:cNvSpPr/>
            <p:nvPr/>
          </p:nvSpPr>
          <p:spPr>
            <a:xfrm>
              <a:off x="5510800" y="2274825"/>
              <a:ext cx="1300" cy="1850"/>
            </a:xfrm>
            <a:custGeom>
              <a:rect b="b" l="l" r="r" t="t"/>
              <a:pathLst>
                <a:path extrusionOk="0" h="74" w="52">
                  <a:moveTo>
                    <a:pt x="12" y="0"/>
                  </a:moveTo>
                  <a:cubicBezTo>
                    <a:pt x="12" y="24"/>
                    <a:pt x="0" y="24"/>
                    <a:pt x="0" y="36"/>
                  </a:cubicBezTo>
                  <a:cubicBezTo>
                    <a:pt x="11" y="46"/>
                    <a:pt x="21" y="74"/>
                    <a:pt x="23" y="74"/>
                  </a:cubicBezTo>
                  <a:cubicBezTo>
                    <a:pt x="24" y="74"/>
                    <a:pt x="24" y="73"/>
                    <a:pt x="24" y="72"/>
                  </a:cubicBezTo>
                  <a:lnTo>
                    <a:pt x="24" y="48"/>
                  </a:lnTo>
                  <a:lnTo>
                    <a:pt x="36" y="72"/>
                  </a:lnTo>
                  <a:cubicBezTo>
                    <a:pt x="39" y="73"/>
                    <a:pt x="41" y="73"/>
                    <a:pt x="42" y="73"/>
                  </a:cubicBezTo>
                  <a:cubicBezTo>
                    <a:pt x="51" y="73"/>
                    <a:pt x="32" y="46"/>
                    <a:pt x="34" y="46"/>
                  </a:cubicBezTo>
                  <a:lnTo>
                    <a:pt x="34" y="46"/>
                  </a:lnTo>
                  <a:cubicBezTo>
                    <a:pt x="34" y="46"/>
                    <a:pt x="35" y="46"/>
                    <a:pt x="36" y="48"/>
                  </a:cubicBezTo>
                  <a:cubicBezTo>
                    <a:pt x="24" y="24"/>
                    <a:pt x="24" y="24"/>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7" name="Google Shape;1237;p31"/>
          <p:cNvSpPr/>
          <p:nvPr/>
        </p:nvSpPr>
        <p:spPr>
          <a:xfrm rot="2550759">
            <a:off x="1162473" y="2562072"/>
            <a:ext cx="777699" cy="722557"/>
          </a:xfrm>
          <a:custGeom>
            <a:rect b="b" l="l" r="r" t="t"/>
            <a:pathLst>
              <a:path extrusionOk="0" h="191984" w="194822">
                <a:moveTo>
                  <a:pt x="105542" y="9031"/>
                </a:moveTo>
                <a:lnTo>
                  <a:pt x="105542" y="9031"/>
                </a:lnTo>
                <a:cubicBezTo>
                  <a:pt x="105423" y="9055"/>
                  <a:pt x="105289" y="9064"/>
                  <a:pt x="105149" y="9064"/>
                </a:cubicBezTo>
                <a:cubicBezTo>
                  <a:pt x="104980" y="9064"/>
                  <a:pt x="104802" y="9052"/>
                  <a:pt x="104628" y="9038"/>
                </a:cubicBezTo>
                <a:lnTo>
                  <a:pt x="104628" y="9038"/>
                </a:lnTo>
                <a:cubicBezTo>
                  <a:pt x="104551" y="9073"/>
                  <a:pt x="104621" y="9124"/>
                  <a:pt x="104850" y="9124"/>
                </a:cubicBezTo>
                <a:cubicBezTo>
                  <a:pt x="105006" y="9124"/>
                  <a:pt x="105236" y="9100"/>
                  <a:pt x="105543" y="9031"/>
                </a:cubicBezTo>
                <a:lnTo>
                  <a:pt x="105543" y="9031"/>
                </a:lnTo>
                <a:cubicBezTo>
                  <a:pt x="105542" y="9031"/>
                  <a:pt x="105542" y="9031"/>
                  <a:pt x="105542" y="9031"/>
                </a:cubicBezTo>
                <a:close/>
                <a:moveTo>
                  <a:pt x="87990" y="10258"/>
                </a:moveTo>
                <a:cubicBezTo>
                  <a:pt x="87597" y="10352"/>
                  <a:pt x="87141" y="10485"/>
                  <a:pt x="87162" y="10485"/>
                </a:cubicBezTo>
                <a:cubicBezTo>
                  <a:pt x="87175" y="10485"/>
                  <a:pt x="87399" y="10427"/>
                  <a:pt x="87990" y="10258"/>
                </a:cubicBezTo>
                <a:close/>
                <a:moveTo>
                  <a:pt x="156629" y="29627"/>
                </a:moveTo>
                <a:cubicBezTo>
                  <a:pt x="156647" y="29644"/>
                  <a:pt x="156666" y="29662"/>
                  <a:pt x="156685" y="29679"/>
                </a:cubicBezTo>
                <a:cubicBezTo>
                  <a:pt x="156665" y="29661"/>
                  <a:pt x="156647" y="29643"/>
                  <a:pt x="156629" y="29627"/>
                </a:cubicBezTo>
                <a:close/>
                <a:moveTo>
                  <a:pt x="119967" y="182014"/>
                </a:moveTo>
                <a:cubicBezTo>
                  <a:pt x="119968" y="182014"/>
                  <a:pt x="119969" y="182014"/>
                  <a:pt x="119969" y="182014"/>
                </a:cubicBezTo>
                <a:cubicBezTo>
                  <a:pt x="119968" y="182030"/>
                  <a:pt x="119673" y="182074"/>
                  <a:pt x="119404" y="182112"/>
                </a:cubicBezTo>
                <a:lnTo>
                  <a:pt x="119404" y="182112"/>
                </a:lnTo>
                <a:cubicBezTo>
                  <a:pt x="119662" y="182065"/>
                  <a:pt x="119945" y="182014"/>
                  <a:pt x="119967" y="182014"/>
                </a:cubicBezTo>
                <a:close/>
                <a:moveTo>
                  <a:pt x="103520" y="9003"/>
                </a:moveTo>
                <a:cubicBezTo>
                  <a:pt x="103702" y="9003"/>
                  <a:pt x="103884" y="9004"/>
                  <a:pt x="104065" y="9005"/>
                </a:cubicBezTo>
                <a:cubicBezTo>
                  <a:pt x="104232" y="9005"/>
                  <a:pt x="104427" y="9022"/>
                  <a:pt x="104628" y="9038"/>
                </a:cubicBezTo>
                <a:lnTo>
                  <a:pt x="104628" y="9038"/>
                </a:lnTo>
                <a:cubicBezTo>
                  <a:pt x="104667" y="9021"/>
                  <a:pt x="104743" y="9008"/>
                  <a:pt x="104855" y="9008"/>
                </a:cubicBezTo>
                <a:cubicBezTo>
                  <a:pt x="104877" y="9008"/>
                  <a:pt x="104900" y="9008"/>
                  <a:pt x="104925" y="9009"/>
                </a:cubicBezTo>
                <a:cubicBezTo>
                  <a:pt x="105131" y="9019"/>
                  <a:pt x="105336" y="9025"/>
                  <a:pt x="105542" y="9031"/>
                </a:cubicBezTo>
                <a:lnTo>
                  <a:pt x="105542" y="9031"/>
                </a:lnTo>
                <a:cubicBezTo>
                  <a:pt x="105551" y="9030"/>
                  <a:pt x="105560" y="9028"/>
                  <a:pt x="105569" y="9025"/>
                </a:cubicBezTo>
                <a:lnTo>
                  <a:pt x="105569" y="9025"/>
                </a:lnTo>
                <a:cubicBezTo>
                  <a:pt x="105560" y="9027"/>
                  <a:pt x="105552" y="9029"/>
                  <a:pt x="105543" y="9031"/>
                </a:cubicBezTo>
                <a:lnTo>
                  <a:pt x="105543" y="9031"/>
                </a:lnTo>
                <a:cubicBezTo>
                  <a:pt x="105638" y="9035"/>
                  <a:pt x="105733" y="9038"/>
                  <a:pt x="105827" y="9042"/>
                </a:cubicBezTo>
                <a:cubicBezTo>
                  <a:pt x="106928" y="9086"/>
                  <a:pt x="108027" y="9151"/>
                  <a:pt x="109127" y="9234"/>
                </a:cubicBezTo>
                <a:cubicBezTo>
                  <a:pt x="111116" y="9385"/>
                  <a:pt x="113099" y="9600"/>
                  <a:pt x="115078" y="9880"/>
                </a:cubicBezTo>
                <a:cubicBezTo>
                  <a:pt x="117143" y="10172"/>
                  <a:pt x="119197" y="10535"/>
                  <a:pt x="121239" y="10971"/>
                </a:cubicBezTo>
                <a:cubicBezTo>
                  <a:pt x="121723" y="11074"/>
                  <a:pt x="122206" y="11186"/>
                  <a:pt x="122690" y="11293"/>
                </a:cubicBezTo>
                <a:cubicBezTo>
                  <a:pt x="122728" y="11301"/>
                  <a:pt x="122763" y="11307"/>
                  <a:pt x="122794" y="11312"/>
                </a:cubicBezTo>
                <a:lnTo>
                  <a:pt x="122794" y="11312"/>
                </a:lnTo>
                <a:cubicBezTo>
                  <a:pt x="122877" y="11339"/>
                  <a:pt x="122957" y="11364"/>
                  <a:pt x="123028" y="11382"/>
                </a:cubicBezTo>
                <a:cubicBezTo>
                  <a:pt x="123986" y="11625"/>
                  <a:pt x="124939" y="11884"/>
                  <a:pt x="125890" y="12160"/>
                </a:cubicBezTo>
                <a:cubicBezTo>
                  <a:pt x="129816" y="13300"/>
                  <a:pt x="133660" y="14724"/>
                  <a:pt x="137373" y="16437"/>
                </a:cubicBezTo>
                <a:cubicBezTo>
                  <a:pt x="137820" y="16643"/>
                  <a:pt x="138264" y="16853"/>
                  <a:pt x="138707" y="17069"/>
                </a:cubicBezTo>
                <a:cubicBezTo>
                  <a:pt x="138818" y="17122"/>
                  <a:pt x="139228" y="17325"/>
                  <a:pt x="139517" y="17467"/>
                </a:cubicBezTo>
                <a:lnTo>
                  <a:pt x="139517" y="17467"/>
                </a:lnTo>
                <a:cubicBezTo>
                  <a:pt x="139766" y="17596"/>
                  <a:pt x="140180" y="17810"/>
                  <a:pt x="140303" y="17876"/>
                </a:cubicBezTo>
                <a:cubicBezTo>
                  <a:pt x="140824" y="18154"/>
                  <a:pt x="141342" y="18439"/>
                  <a:pt x="141857" y="18728"/>
                </a:cubicBezTo>
                <a:cubicBezTo>
                  <a:pt x="143662" y="19747"/>
                  <a:pt x="145424" y="20837"/>
                  <a:pt x="147142" y="21999"/>
                </a:cubicBezTo>
                <a:cubicBezTo>
                  <a:pt x="150387" y="24197"/>
                  <a:pt x="153414" y="26660"/>
                  <a:pt x="156291" y="29314"/>
                </a:cubicBezTo>
                <a:lnTo>
                  <a:pt x="156291" y="29314"/>
                </a:lnTo>
                <a:cubicBezTo>
                  <a:pt x="156275" y="29299"/>
                  <a:pt x="156267" y="29293"/>
                  <a:pt x="156267" y="29293"/>
                </a:cubicBezTo>
                <a:lnTo>
                  <a:pt x="156267" y="29293"/>
                </a:lnTo>
                <a:cubicBezTo>
                  <a:pt x="156261" y="29293"/>
                  <a:pt x="156964" y="29958"/>
                  <a:pt x="157110" y="30105"/>
                </a:cubicBezTo>
                <a:cubicBezTo>
                  <a:pt x="157469" y="30463"/>
                  <a:pt x="157824" y="30826"/>
                  <a:pt x="158174" y="31190"/>
                </a:cubicBezTo>
                <a:cubicBezTo>
                  <a:pt x="158915" y="31962"/>
                  <a:pt x="159638" y="32751"/>
                  <a:pt x="160345" y="33555"/>
                </a:cubicBezTo>
                <a:cubicBezTo>
                  <a:pt x="161744" y="35145"/>
                  <a:pt x="163074" y="36793"/>
                  <a:pt x="164333" y="38499"/>
                </a:cubicBezTo>
                <a:cubicBezTo>
                  <a:pt x="166942" y="42032"/>
                  <a:pt x="169239" y="45794"/>
                  <a:pt x="171217" y="49717"/>
                </a:cubicBezTo>
                <a:cubicBezTo>
                  <a:pt x="171303" y="49888"/>
                  <a:pt x="171389" y="50060"/>
                  <a:pt x="171475" y="50233"/>
                </a:cubicBezTo>
                <a:lnTo>
                  <a:pt x="171475" y="50233"/>
                </a:lnTo>
                <a:cubicBezTo>
                  <a:pt x="171422" y="50124"/>
                  <a:pt x="171402" y="50083"/>
                  <a:pt x="171402" y="50083"/>
                </a:cubicBezTo>
                <a:lnTo>
                  <a:pt x="171402" y="50083"/>
                </a:lnTo>
                <a:cubicBezTo>
                  <a:pt x="171403" y="50083"/>
                  <a:pt x="171482" y="50242"/>
                  <a:pt x="171541" y="50366"/>
                </a:cubicBezTo>
                <a:lnTo>
                  <a:pt x="171541" y="50366"/>
                </a:lnTo>
                <a:cubicBezTo>
                  <a:pt x="171519" y="50322"/>
                  <a:pt x="171497" y="50277"/>
                  <a:pt x="171475" y="50233"/>
                </a:cubicBezTo>
                <a:lnTo>
                  <a:pt x="171475" y="50233"/>
                </a:lnTo>
                <a:cubicBezTo>
                  <a:pt x="171496" y="50276"/>
                  <a:pt x="171522" y="50330"/>
                  <a:pt x="171554" y="50395"/>
                </a:cubicBezTo>
                <a:lnTo>
                  <a:pt x="171554" y="50395"/>
                </a:lnTo>
                <a:cubicBezTo>
                  <a:pt x="171550" y="50386"/>
                  <a:pt x="171545" y="50376"/>
                  <a:pt x="171541" y="50366"/>
                </a:cubicBezTo>
                <a:lnTo>
                  <a:pt x="171541" y="50366"/>
                </a:lnTo>
                <a:cubicBezTo>
                  <a:pt x="171580" y="50446"/>
                  <a:pt x="171619" y="50526"/>
                  <a:pt x="171658" y="50607"/>
                </a:cubicBezTo>
                <a:cubicBezTo>
                  <a:pt x="171618" y="50525"/>
                  <a:pt x="171584" y="50455"/>
                  <a:pt x="171554" y="50395"/>
                </a:cubicBezTo>
                <a:lnTo>
                  <a:pt x="171554" y="50395"/>
                </a:lnTo>
                <a:cubicBezTo>
                  <a:pt x="171563" y="50414"/>
                  <a:pt x="171571" y="50431"/>
                  <a:pt x="171578" y="50447"/>
                </a:cubicBezTo>
                <a:cubicBezTo>
                  <a:pt x="171808" y="50956"/>
                  <a:pt x="172050" y="51458"/>
                  <a:pt x="172279" y="51969"/>
                </a:cubicBezTo>
                <a:cubicBezTo>
                  <a:pt x="172789" y="53105"/>
                  <a:pt x="173275" y="54252"/>
                  <a:pt x="173735" y="55410"/>
                </a:cubicBezTo>
                <a:cubicBezTo>
                  <a:pt x="174617" y="57631"/>
                  <a:pt x="175409" y="59885"/>
                  <a:pt x="176109" y="62173"/>
                </a:cubicBezTo>
                <a:cubicBezTo>
                  <a:pt x="177622" y="67102"/>
                  <a:pt x="178722" y="72154"/>
                  <a:pt x="179467" y="77255"/>
                </a:cubicBezTo>
                <a:cubicBezTo>
                  <a:pt x="180377" y="83505"/>
                  <a:pt x="180658" y="87693"/>
                  <a:pt x="180543" y="94129"/>
                </a:cubicBezTo>
                <a:cubicBezTo>
                  <a:pt x="180420" y="100960"/>
                  <a:pt x="179860" y="107789"/>
                  <a:pt x="178755" y="114534"/>
                </a:cubicBezTo>
                <a:cubicBezTo>
                  <a:pt x="178235" y="117710"/>
                  <a:pt x="177589" y="120864"/>
                  <a:pt x="176818" y="123992"/>
                </a:cubicBezTo>
                <a:cubicBezTo>
                  <a:pt x="176639" y="124713"/>
                  <a:pt x="176453" y="125431"/>
                  <a:pt x="176261" y="126146"/>
                </a:cubicBezTo>
                <a:cubicBezTo>
                  <a:pt x="176184" y="126430"/>
                  <a:pt x="176106" y="126712"/>
                  <a:pt x="176028" y="126996"/>
                </a:cubicBezTo>
                <a:lnTo>
                  <a:pt x="176028" y="126996"/>
                </a:lnTo>
                <a:cubicBezTo>
                  <a:pt x="176022" y="127016"/>
                  <a:pt x="175827" y="127700"/>
                  <a:pt x="175792" y="127825"/>
                </a:cubicBezTo>
                <a:lnTo>
                  <a:pt x="175792" y="127825"/>
                </a:lnTo>
                <a:cubicBezTo>
                  <a:pt x="175555" y="128618"/>
                  <a:pt x="174961" y="130501"/>
                  <a:pt x="174581" y="131618"/>
                </a:cubicBezTo>
                <a:cubicBezTo>
                  <a:pt x="172768" y="136945"/>
                  <a:pt x="170515" y="142125"/>
                  <a:pt x="167785" y="147045"/>
                </a:cubicBezTo>
                <a:cubicBezTo>
                  <a:pt x="167192" y="148115"/>
                  <a:pt x="166577" y="149171"/>
                  <a:pt x="165939" y="150215"/>
                </a:cubicBezTo>
                <a:cubicBezTo>
                  <a:pt x="165786" y="150463"/>
                  <a:pt x="165183" y="151410"/>
                  <a:pt x="165190" y="151410"/>
                </a:cubicBezTo>
                <a:cubicBezTo>
                  <a:pt x="165191" y="151410"/>
                  <a:pt x="165206" y="151388"/>
                  <a:pt x="165240" y="151337"/>
                </a:cubicBezTo>
                <a:lnTo>
                  <a:pt x="165240" y="151337"/>
                </a:lnTo>
                <a:cubicBezTo>
                  <a:pt x="164889" y="151870"/>
                  <a:pt x="164534" y="152399"/>
                  <a:pt x="164174" y="152924"/>
                </a:cubicBezTo>
                <a:cubicBezTo>
                  <a:pt x="162707" y="155052"/>
                  <a:pt x="161140" y="157104"/>
                  <a:pt x="159475" y="159083"/>
                </a:cubicBezTo>
                <a:cubicBezTo>
                  <a:pt x="157933" y="160911"/>
                  <a:pt x="156309" y="162664"/>
                  <a:pt x="154603" y="164344"/>
                </a:cubicBezTo>
                <a:cubicBezTo>
                  <a:pt x="154409" y="164535"/>
                  <a:pt x="154212" y="164723"/>
                  <a:pt x="154017" y="164912"/>
                </a:cubicBezTo>
                <a:lnTo>
                  <a:pt x="154017" y="164912"/>
                </a:lnTo>
                <a:cubicBezTo>
                  <a:pt x="153615" y="165276"/>
                  <a:pt x="153219" y="165645"/>
                  <a:pt x="152815" y="166005"/>
                </a:cubicBezTo>
                <a:cubicBezTo>
                  <a:pt x="151859" y="166852"/>
                  <a:pt x="150882" y="167673"/>
                  <a:pt x="149884" y="168471"/>
                </a:cubicBezTo>
                <a:cubicBezTo>
                  <a:pt x="148049" y="169936"/>
                  <a:pt x="146147" y="171310"/>
                  <a:pt x="144179" y="172597"/>
                </a:cubicBezTo>
                <a:cubicBezTo>
                  <a:pt x="143782" y="172855"/>
                  <a:pt x="143380" y="173103"/>
                  <a:pt x="142982" y="173359"/>
                </a:cubicBezTo>
                <a:lnTo>
                  <a:pt x="142982" y="173359"/>
                </a:lnTo>
                <a:cubicBezTo>
                  <a:pt x="142809" y="173460"/>
                  <a:pt x="142639" y="173564"/>
                  <a:pt x="142466" y="173666"/>
                </a:cubicBezTo>
                <a:cubicBezTo>
                  <a:pt x="141396" y="174292"/>
                  <a:pt x="140311" y="174890"/>
                  <a:pt x="139211" y="175462"/>
                </a:cubicBezTo>
                <a:cubicBezTo>
                  <a:pt x="137125" y="176544"/>
                  <a:pt x="134990" y="177525"/>
                  <a:pt x="132806" y="178404"/>
                </a:cubicBezTo>
                <a:cubicBezTo>
                  <a:pt x="132418" y="178561"/>
                  <a:pt x="132026" y="178707"/>
                  <a:pt x="131637" y="178861"/>
                </a:cubicBezTo>
                <a:lnTo>
                  <a:pt x="131637" y="178861"/>
                </a:lnTo>
                <a:cubicBezTo>
                  <a:pt x="131451" y="178927"/>
                  <a:pt x="131265" y="178995"/>
                  <a:pt x="131078" y="179059"/>
                </a:cubicBezTo>
                <a:cubicBezTo>
                  <a:pt x="129976" y="179444"/>
                  <a:pt x="128864" y="179802"/>
                  <a:pt x="127745" y="180135"/>
                </a:cubicBezTo>
                <a:cubicBezTo>
                  <a:pt x="125508" y="180801"/>
                  <a:pt x="123245" y="181361"/>
                  <a:pt x="120953" y="181817"/>
                </a:cubicBezTo>
                <a:cubicBezTo>
                  <a:pt x="120414" y="181925"/>
                  <a:pt x="119872" y="182020"/>
                  <a:pt x="119332" y="182122"/>
                </a:cubicBezTo>
                <a:lnTo>
                  <a:pt x="119332" y="182122"/>
                </a:lnTo>
                <a:cubicBezTo>
                  <a:pt x="119157" y="182146"/>
                  <a:pt x="119007" y="182165"/>
                  <a:pt x="118980" y="182169"/>
                </a:cubicBezTo>
                <a:cubicBezTo>
                  <a:pt x="117826" y="182343"/>
                  <a:pt x="116666" y="182491"/>
                  <a:pt x="115506" y="182612"/>
                </a:cubicBezTo>
                <a:cubicBezTo>
                  <a:pt x="113232" y="182849"/>
                  <a:pt x="110950" y="182987"/>
                  <a:pt x="108661" y="183027"/>
                </a:cubicBezTo>
                <a:cubicBezTo>
                  <a:pt x="108190" y="183036"/>
                  <a:pt x="107720" y="183040"/>
                  <a:pt x="107249" y="183040"/>
                </a:cubicBezTo>
                <a:cubicBezTo>
                  <a:pt x="107161" y="183040"/>
                  <a:pt x="107072" y="183040"/>
                  <a:pt x="106983" y="183040"/>
                </a:cubicBezTo>
                <a:cubicBezTo>
                  <a:pt x="106981" y="183040"/>
                  <a:pt x="106979" y="183040"/>
                  <a:pt x="106977" y="183040"/>
                </a:cubicBezTo>
                <a:cubicBezTo>
                  <a:pt x="106660" y="183040"/>
                  <a:pt x="105669" y="183115"/>
                  <a:pt x="105667" y="183115"/>
                </a:cubicBezTo>
                <a:cubicBezTo>
                  <a:pt x="105666" y="183115"/>
                  <a:pt x="105890" y="183098"/>
                  <a:pt x="106519" y="183047"/>
                </a:cubicBezTo>
                <a:lnTo>
                  <a:pt x="106519" y="183047"/>
                </a:lnTo>
                <a:cubicBezTo>
                  <a:pt x="106295" y="183065"/>
                  <a:pt x="106067" y="183073"/>
                  <a:pt x="105837" y="183073"/>
                </a:cubicBezTo>
                <a:cubicBezTo>
                  <a:pt x="104837" y="183073"/>
                  <a:pt x="103792" y="182929"/>
                  <a:pt x="102819" y="182857"/>
                </a:cubicBezTo>
                <a:cubicBezTo>
                  <a:pt x="100569" y="182691"/>
                  <a:pt x="98328" y="182432"/>
                  <a:pt x="96095" y="182082"/>
                </a:cubicBezTo>
                <a:cubicBezTo>
                  <a:pt x="94974" y="181905"/>
                  <a:pt x="93858" y="181707"/>
                  <a:pt x="92745" y="181485"/>
                </a:cubicBezTo>
                <a:cubicBezTo>
                  <a:pt x="92187" y="181375"/>
                  <a:pt x="91631" y="181258"/>
                  <a:pt x="91074" y="181135"/>
                </a:cubicBezTo>
                <a:cubicBezTo>
                  <a:pt x="90809" y="181076"/>
                  <a:pt x="90546" y="181011"/>
                  <a:pt x="90281" y="180955"/>
                </a:cubicBezTo>
                <a:lnTo>
                  <a:pt x="90281" y="180955"/>
                </a:lnTo>
                <a:cubicBezTo>
                  <a:pt x="90237" y="180944"/>
                  <a:pt x="90189" y="180932"/>
                  <a:pt x="90136" y="180918"/>
                </a:cubicBezTo>
                <a:cubicBezTo>
                  <a:pt x="85547" y="179731"/>
                  <a:pt x="81061" y="178243"/>
                  <a:pt x="76711" y="176353"/>
                </a:cubicBezTo>
                <a:cubicBezTo>
                  <a:pt x="75636" y="175887"/>
                  <a:pt x="74574" y="175400"/>
                  <a:pt x="73521" y="174891"/>
                </a:cubicBezTo>
                <a:cubicBezTo>
                  <a:pt x="72991" y="174636"/>
                  <a:pt x="72467" y="174373"/>
                  <a:pt x="71941" y="174111"/>
                </a:cubicBezTo>
                <a:lnTo>
                  <a:pt x="71941" y="174111"/>
                </a:lnTo>
                <a:cubicBezTo>
                  <a:pt x="72251" y="174265"/>
                  <a:pt x="72375" y="174326"/>
                  <a:pt x="72380" y="174326"/>
                </a:cubicBezTo>
                <a:cubicBezTo>
                  <a:pt x="72396" y="174326"/>
                  <a:pt x="71170" y="173694"/>
                  <a:pt x="70915" y="173557"/>
                </a:cubicBezTo>
                <a:cubicBezTo>
                  <a:pt x="68822" y="172420"/>
                  <a:pt x="66779" y="171201"/>
                  <a:pt x="64782" y="169899"/>
                </a:cubicBezTo>
                <a:cubicBezTo>
                  <a:pt x="60596" y="167169"/>
                  <a:pt x="56640" y="164098"/>
                  <a:pt x="52956" y="160720"/>
                </a:cubicBezTo>
                <a:cubicBezTo>
                  <a:pt x="52498" y="160301"/>
                  <a:pt x="52044" y="159875"/>
                  <a:pt x="51594" y="159447"/>
                </a:cubicBezTo>
                <a:lnTo>
                  <a:pt x="51594" y="159447"/>
                </a:lnTo>
                <a:cubicBezTo>
                  <a:pt x="51783" y="159627"/>
                  <a:pt x="51859" y="159698"/>
                  <a:pt x="51862" y="159698"/>
                </a:cubicBezTo>
                <a:cubicBezTo>
                  <a:pt x="51869" y="159698"/>
                  <a:pt x="51044" y="158900"/>
                  <a:pt x="50862" y="158717"/>
                </a:cubicBezTo>
                <a:cubicBezTo>
                  <a:pt x="49881" y="157736"/>
                  <a:pt x="48923" y="156734"/>
                  <a:pt x="47988" y="155710"/>
                </a:cubicBezTo>
                <a:cubicBezTo>
                  <a:pt x="46214" y="153771"/>
                  <a:pt x="44523" y="151762"/>
                  <a:pt x="42913" y="149682"/>
                </a:cubicBezTo>
                <a:cubicBezTo>
                  <a:pt x="39529" y="145311"/>
                  <a:pt x="36519" y="140651"/>
                  <a:pt x="33898" y="135785"/>
                </a:cubicBezTo>
                <a:cubicBezTo>
                  <a:pt x="32366" y="132940"/>
                  <a:pt x="31841" y="131852"/>
                  <a:pt x="30575" y="128955"/>
                </a:cubicBezTo>
                <a:cubicBezTo>
                  <a:pt x="29362" y="126182"/>
                  <a:pt x="28265" y="123362"/>
                  <a:pt x="27281" y="120496"/>
                </a:cubicBezTo>
                <a:cubicBezTo>
                  <a:pt x="25296" y="114728"/>
                  <a:pt x="23780" y="108812"/>
                  <a:pt x="22659" y="102817"/>
                </a:cubicBezTo>
                <a:cubicBezTo>
                  <a:pt x="22263" y="100701"/>
                  <a:pt x="19835" y="99938"/>
                  <a:pt x="17687" y="99938"/>
                </a:cubicBezTo>
                <a:cubicBezTo>
                  <a:pt x="16885" y="99938"/>
                  <a:pt x="16122" y="100044"/>
                  <a:pt x="15518" y="100226"/>
                </a:cubicBezTo>
                <a:cubicBezTo>
                  <a:pt x="15035" y="100372"/>
                  <a:pt x="14540" y="100562"/>
                  <a:pt x="14058" y="100794"/>
                </a:cubicBezTo>
                <a:lnTo>
                  <a:pt x="14058" y="100794"/>
                </a:lnTo>
                <a:cubicBezTo>
                  <a:pt x="14043" y="99304"/>
                  <a:pt x="14056" y="97814"/>
                  <a:pt x="14097" y="96323"/>
                </a:cubicBezTo>
                <a:cubicBezTo>
                  <a:pt x="14245" y="91188"/>
                  <a:pt x="14747" y="86060"/>
                  <a:pt x="15647" y="81002"/>
                </a:cubicBezTo>
                <a:cubicBezTo>
                  <a:pt x="16083" y="78534"/>
                  <a:pt x="16617" y="76087"/>
                  <a:pt x="17243" y="73658"/>
                </a:cubicBezTo>
                <a:cubicBezTo>
                  <a:pt x="17389" y="73090"/>
                  <a:pt x="17544" y="72525"/>
                  <a:pt x="17698" y="71960"/>
                </a:cubicBezTo>
                <a:cubicBezTo>
                  <a:pt x="17759" y="71734"/>
                  <a:pt x="17824" y="71510"/>
                  <a:pt x="17888" y="71285"/>
                </a:cubicBezTo>
                <a:lnTo>
                  <a:pt x="17888" y="71285"/>
                </a:lnTo>
                <a:cubicBezTo>
                  <a:pt x="17775" y="71685"/>
                  <a:pt x="17736" y="71821"/>
                  <a:pt x="17736" y="71821"/>
                </a:cubicBezTo>
                <a:cubicBezTo>
                  <a:pt x="17736" y="71821"/>
                  <a:pt x="17844" y="71446"/>
                  <a:pt x="17894" y="71281"/>
                </a:cubicBezTo>
                <a:cubicBezTo>
                  <a:pt x="18253" y="70125"/>
                  <a:pt x="18614" y="68970"/>
                  <a:pt x="19008" y="67825"/>
                </a:cubicBezTo>
                <a:cubicBezTo>
                  <a:pt x="20519" y="63423"/>
                  <a:pt x="22370" y="59143"/>
                  <a:pt x="24541" y="55025"/>
                </a:cubicBezTo>
                <a:cubicBezTo>
                  <a:pt x="25586" y="53047"/>
                  <a:pt x="26715" y="51117"/>
                  <a:pt x="27896" y="49215"/>
                </a:cubicBezTo>
                <a:cubicBezTo>
                  <a:pt x="27976" y="49085"/>
                  <a:pt x="28035" y="48990"/>
                  <a:pt x="28076" y="48922"/>
                </a:cubicBezTo>
                <a:lnTo>
                  <a:pt x="28076" y="48922"/>
                </a:lnTo>
                <a:cubicBezTo>
                  <a:pt x="28117" y="48861"/>
                  <a:pt x="28170" y="48782"/>
                  <a:pt x="28237" y="48682"/>
                </a:cubicBezTo>
                <a:cubicBezTo>
                  <a:pt x="28535" y="48234"/>
                  <a:pt x="28833" y="47785"/>
                  <a:pt x="29139" y="47343"/>
                </a:cubicBezTo>
                <a:cubicBezTo>
                  <a:pt x="29807" y="46369"/>
                  <a:pt x="30494" y="45410"/>
                  <a:pt x="31200" y="44465"/>
                </a:cubicBezTo>
                <a:cubicBezTo>
                  <a:pt x="33799" y="40984"/>
                  <a:pt x="36648" y="37697"/>
                  <a:pt x="39723" y="34628"/>
                </a:cubicBezTo>
                <a:cubicBezTo>
                  <a:pt x="40095" y="34256"/>
                  <a:pt x="40473" y="33892"/>
                  <a:pt x="40849" y="33524"/>
                </a:cubicBezTo>
                <a:cubicBezTo>
                  <a:pt x="40919" y="33455"/>
                  <a:pt x="40977" y="33398"/>
                  <a:pt x="41024" y="33351"/>
                </a:cubicBezTo>
                <a:lnTo>
                  <a:pt x="41024" y="33351"/>
                </a:lnTo>
                <a:cubicBezTo>
                  <a:pt x="41068" y="33312"/>
                  <a:pt x="41119" y="33266"/>
                  <a:pt x="41178" y="33212"/>
                </a:cubicBezTo>
                <a:cubicBezTo>
                  <a:pt x="41989" y="32471"/>
                  <a:pt x="42804" y="31734"/>
                  <a:pt x="43636" y="31016"/>
                </a:cubicBezTo>
                <a:cubicBezTo>
                  <a:pt x="45255" y="29622"/>
                  <a:pt x="46920" y="28284"/>
                  <a:pt x="48633" y="27004"/>
                </a:cubicBezTo>
                <a:cubicBezTo>
                  <a:pt x="50378" y="25697"/>
                  <a:pt x="52166" y="24452"/>
                  <a:pt x="53998" y="23268"/>
                </a:cubicBezTo>
                <a:cubicBezTo>
                  <a:pt x="54389" y="23014"/>
                  <a:pt x="54784" y="22768"/>
                  <a:pt x="55178" y="22516"/>
                </a:cubicBezTo>
                <a:cubicBezTo>
                  <a:pt x="55243" y="22474"/>
                  <a:pt x="55301" y="22437"/>
                  <a:pt x="55352" y="22405"/>
                </a:cubicBezTo>
                <a:lnTo>
                  <a:pt x="55352" y="22405"/>
                </a:lnTo>
                <a:cubicBezTo>
                  <a:pt x="55380" y="22389"/>
                  <a:pt x="55410" y="22371"/>
                  <a:pt x="55444" y="22351"/>
                </a:cubicBezTo>
                <a:cubicBezTo>
                  <a:pt x="56381" y="21804"/>
                  <a:pt x="57313" y="21251"/>
                  <a:pt x="58263" y="20723"/>
                </a:cubicBezTo>
                <a:cubicBezTo>
                  <a:pt x="62004" y="18648"/>
                  <a:pt x="65874" y="16817"/>
                  <a:pt x="69849" y="15239"/>
                </a:cubicBezTo>
                <a:cubicBezTo>
                  <a:pt x="70280" y="15069"/>
                  <a:pt x="70712" y="14904"/>
                  <a:pt x="71142" y="14736"/>
                </a:cubicBezTo>
                <a:cubicBezTo>
                  <a:pt x="71162" y="14729"/>
                  <a:pt x="71180" y="14722"/>
                  <a:pt x="71198" y="14715"/>
                </a:cubicBezTo>
                <a:lnTo>
                  <a:pt x="71198" y="14715"/>
                </a:lnTo>
                <a:cubicBezTo>
                  <a:pt x="71234" y="14702"/>
                  <a:pt x="71273" y="14688"/>
                  <a:pt x="71316" y="14673"/>
                </a:cubicBezTo>
                <a:cubicBezTo>
                  <a:pt x="72382" y="14298"/>
                  <a:pt x="73446" y="13928"/>
                  <a:pt x="74520" y="13580"/>
                </a:cubicBezTo>
                <a:cubicBezTo>
                  <a:pt x="76565" y="12921"/>
                  <a:pt x="78630" y="12327"/>
                  <a:pt x="80713" y="11798"/>
                </a:cubicBezTo>
                <a:cubicBezTo>
                  <a:pt x="82690" y="11297"/>
                  <a:pt x="84683" y="10856"/>
                  <a:pt x="86688" y="10475"/>
                </a:cubicBezTo>
                <a:cubicBezTo>
                  <a:pt x="87175" y="10383"/>
                  <a:pt x="87702" y="10340"/>
                  <a:pt x="88179" y="10204"/>
                </a:cubicBezTo>
                <a:lnTo>
                  <a:pt x="88179" y="10204"/>
                </a:lnTo>
                <a:cubicBezTo>
                  <a:pt x="88112" y="10223"/>
                  <a:pt x="88049" y="10241"/>
                  <a:pt x="87990" y="10258"/>
                </a:cubicBezTo>
                <a:lnTo>
                  <a:pt x="87990" y="10258"/>
                </a:lnTo>
                <a:cubicBezTo>
                  <a:pt x="88127" y="10225"/>
                  <a:pt x="88257" y="10198"/>
                  <a:pt x="88356" y="10182"/>
                </a:cubicBezTo>
                <a:cubicBezTo>
                  <a:pt x="89460" y="10010"/>
                  <a:pt x="90565" y="9857"/>
                  <a:pt x="91674" y="9723"/>
                </a:cubicBezTo>
                <a:cubicBezTo>
                  <a:pt x="95604" y="9244"/>
                  <a:pt x="99560" y="9003"/>
                  <a:pt x="103520" y="9003"/>
                </a:cubicBezTo>
                <a:close/>
                <a:moveTo>
                  <a:pt x="105227" y="1"/>
                </a:moveTo>
                <a:cubicBezTo>
                  <a:pt x="100976" y="1"/>
                  <a:pt x="96734" y="263"/>
                  <a:pt x="92550" y="778"/>
                </a:cubicBezTo>
                <a:cubicBezTo>
                  <a:pt x="73942" y="3066"/>
                  <a:pt x="55937" y="9980"/>
                  <a:pt x="40865" y="21186"/>
                </a:cubicBezTo>
                <a:cubicBezTo>
                  <a:pt x="25694" y="32465"/>
                  <a:pt x="13819" y="48153"/>
                  <a:pt x="7594" y="66041"/>
                </a:cubicBezTo>
                <a:cubicBezTo>
                  <a:pt x="0" y="87868"/>
                  <a:pt x="544" y="111464"/>
                  <a:pt x="6070" y="133712"/>
                </a:cubicBezTo>
                <a:cubicBezTo>
                  <a:pt x="7680" y="140199"/>
                  <a:pt x="9709" y="146573"/>
                  <a:pt x="12046" y="152833"/>
                </a:cubicBezTo>
                <a:cubicBezTo>
                  <a:pt x="12810" y="154879"/>
                  <a:pt x="14924" y="155740"/>
                  <a:pt x="17016" y="155740"/>
                </a:cubicBezTo>
                <a:cubicBezTo>
                  <a:pt x="17764" y="155740"/>
                  <a:pt x="18508" y="155630"/>
                  <a:pt x="19187" y="155426"/>
                </a:cubicBezTo>
                <a:cubicBezTo>
                  <a:pt x="21317" y="154783"/>
                  <a:pt x="25150" y="152484"/>
                  <a:pt x="24077" y="149611"/>
                </a:cubicBezTo>
                <a:cubicBezTo>
                  <a:pt x="21899" y="143776"/>
                  <a:pt x="19991" y="137833"/>
                  <a:pt x="18437" y="131801"/>
                </a:cubicBezTo>
                <a:lnTo>
                  <a:pt x="18437" y="131801"/>
                </a:lnTo>
                <a:cubicBezTo>
                  <a:pt x="24375" y="145556"/>
                  <a:pt x="32968" y="158068"/>
                  <a:pt x="44256" y="168246"/>
                </a:cubicBezTo>
                <a:cubicBezTo>
                  <a:pt x="59403" y="181903"/>
                  <a:pt x="79303" y="190558"/>
                  <a:pt x="99702" y="191812"/>
                </a:cubicBezTo>
                <a:cubicBezTo>
                  <a:pt x="101551" y="191926"/>
                  <a:pt x="103403" y="191983"/>
                  <a:pt x="105252" y="191983"/>
                </a:cubicBezTo>
                <a:cubicBezTo>
                  <a:pt x="124199" y="191983"/>
                  <a:pt x="142982" y="186015"/>
                  <a:pt x="157902" y="174102"/>
                </a:cubicBezTo>
                <a:cubicBezTo>
                  <a:pt x="176332" y="159384"/>
                  <a:pt x="186862" y="137528"/>
                  <a:pt x="190798" y="114589"/>
                </a:cubicBezTo>
                <a:cubicBezTo>
                  <a:pt x="194821" y="91143"/>
                  <a:pt x="193090" y="66163"/>
                  <a:pt x="182366" y="44669"/>
                </a:cubicBezTo>
                <a:cubicBezTo>
                  <a:pt x="174295" y="28487"/>
                  <a:pt x="160770" y="15854"/>
                  <a:pt x="144420" y="8276"/>
                </a:cubicBezTo>
                <a:cubicBezTo>
                  <a:pt x="132256" y="2637"/>
                  <a:pt x="118691" y="1"/>
                  <a:pt x="1052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1"/>
          <p:cNvSpPr/>
          <p:nvPr/>
        </p:nvSpPr>
        <p:spPr>
          <a:xfrm>
            <a:off x="3440991" y="2559517"/>
            <a:ext cx="759379" cy="728049"/>
          </a:xfrm>
          <a:custGeom>
            <a:rect b="b" l="l" r="r" t="t"/>
            <a:pathLst>
              <a:path extrusionOk="0" h="169117" w="175275">
                <a:moveTo>
                  <a:pt x="121358" y="157275"/>
                </a:moveTo>
                <a:lnTo>
                  <a:pt x="121358" y="157275"/>
                </a:lnTo>
                <a:cubicBezTo>
                  <a:pt x="120874" y="157407"/>
                  <a:pt x="120708" y="157456"/>
                  <a:pt x="120717" y="157456"/>
                </a:cubicBezTo>
                <a:cubicBezTo>
                  <a:pt x="120729" y="157456"/>
                  <a:pt x="121054" y="157369"/>
                  <a:pt x="121358" y="157275"/>
                </a:cubicBezTo>
                <a:close/>
                <a:moveTo>
                  <a:pt x="107855" y="12882"/>
                </a:moveTo>
                <a:cubicBezTo>
                  <a:pt x="111927" y="14192"/>
                  <a:pt x="115914" y="15767"/>
                  <a:pt x="119767" y="17623"/>
                </a:cubicBezTo>
                <a:cubicBezTo>
                  <a:pt x="120214" y="17839"/>
                  <a:pt x="120658" y="18063"/>
                  <a:pt x="121103" y="18283"/>
                </a:cubicBezTo>
                <a:lnTo>
                  <a:pt x="121103" y="18283"/>
                </a:lnTo>
                <a:cubicBezTo>
                  <a:pt x="121327" y="18399"/>
                  <a:pt x="121551" y="18514"/>
                  <a:pt x="121774" y="18633"/>
                </a:cubicBezTo>
                <a:cubicBezTo>
                  <a:pt x="122714" y="19132"/>
                  <a:pt x="123646" y="19650"/>
                  <a:pt x="124568" y="20185"/>
                </a:cubicBezTo>
                <a:cubicBezTo>
                  <a:pt x="126332" y="21208"/>
                  <a:pt x="128056" y="22295"/>
                  <a:pt x="129741" y="23446"/>
                </a:cubicBezTo>
                <a:cubicBezTo>
                  <a:pt x="132997" y="25669"/>
                  <a:pt x="136083" y="28131"/>
                  <a:pt x="138975" y="30812"/>
                </a:cubicBezTo>
                <a:cubicBezTo>
                  <a:pt x="139172" y="30994"/>
                  <a:pt x="139720" y="31523"/>
                  <a:pt x="139724" y="31523"/>
                </a:cubicBezTo>
                <a:cubicBezTo>
                  <a:pt x="139725" y="31523"/>
                  <a:pt x="139697" y="31495"/>
                  <a:pt x="139629" y="31427"/>
                </a:cubicBezTo>
                <a:lnTo>
                  <a:pt x="139629" y="31427"/>
                </a:lnTo>
                <a:cubicBezTo>
                  <a:pt x="139898" y="31692"/>
                  <a:pt x="140167" y="31955"/>
                  <a:pt x="140433" y="32222"/>
                </a:cubicBezTo>
                <a:cubicBezTo>
                  <a:pt x="141155" y="32947"/>
                  <a:pt x="141863" y="33686"/>
                  <a:pt x="142558" y="34441"/>
                </a:cubicBezTo>
                <a:cubicBezTo>
                  <a:pt x="143836" y="35829"/>
                  <a:pt x="145062" y="37263"/>
                  <a:pt x="146237" y="38742"/>
                </a:cubicBezTo>
                <a:cubicBezTo>
                  <a:pt x="148576" y="41688"/>
                  <a:pt x="150701" y="44797"/>
                  <a:pt x="152593" y="48047"/>
                </a:cubicBezTo>
                <a:cubicBezTo>
                  <a:pt x="153497" y="49595"/>
                  <a:pt x="154336" y="51175"/>
                  <a:pt x="155142" y="52774"/>
                </a:cubicBezTo>
                <a:cubicBezTo>
                  <a:pt x="155192" y="52874"/>
                  <a:pt x="155231" y="52950"/>
                  <a:pt x="155259" y="53006"/>
                </a:cubicBezTo>
                <a:lnTo>
                  <a:pt x="155259" y="53006"/>
                </a:lnTo>
                <a:cubicBezTo>
                  <a:pt x="155286" y="53065"/>
                  <a:pt x="155328" y="53155"/>
                  <a:pt x="155390" y="53289"/>
                </a:cubicBezTo>
                <a:cubicBezTo>
                  <a:pt x="155577" y="53691"/>
                  <a:pt x="155766" y="54095"/>
                  <a:pt x="155950" y="54501"/>
                </a:cubicBezTo>
                <a:cubicBezTo>
                  <a:pt x="156353" y="55392"/>
                  <a:pt x="156740" y="56291"/>
                  <a:pt x="157110" y="57196"/>
                </a:cubicBezTo>
                <a:cubicBezTo>
                  <a:pt x="158484" y="60553"/>
                  <a:pt x="159639" y="63997"/>
                  <a:pt x="160566" y="67505"/>
                </a:cubicBezTo>
                <a:cubicBezTo>
                  <a:pt x="161487" y="70993"/>
                  <a:pt x="162191" y="74534"/>
                  <a:pt x="162670" y="78109"/>
                </a:cubicBezTo>
                <a:cubicBezTo>
                  <a:pt x="162787" y="78977"/>
                  <a:pt x="162892" y="79848"/>
                  <a:pt x="162982" y="80721"/>
                </a:cubicBezTo>
                <a:cubicBezTo>
                  <a:pt x="163027" y="81156"/>
                  <a:pt x="163070" y="81592"/>
                  <a:pt x="163108" y="82028"/>
                </a:cubicBezTo>
                <a:cubicBezTo>
                  <a:pt x="163128" y="82239"/>
                  <a:pt x="163198" y="83264"/>
                  <a:pt x="163203" y="83264"/>
                </a:cubicBezTo>
                <a:cubicBezTo>
                  <a:pt x="163204" y="83264"/>
                  <a:pt x="163198" y="83143"/>
                  <a:pt x="163179" y="82827"/>
                </a:cubicBezTo>
                <a:lnTo>
                  <a:pt x="163179" y="82827"/>
                </a:lnTo>
                <a:cubicBezTo>
                  <a:pt x="163285" y="84573"/>
                  <a:pt x="163365" y="86316"/>
                  <a:pt x="163380" y="88065"/>
                </a:cubicBezTo>
                <a:cubicBezTo>
                  <a:pt x="163443" y="95258"/>
                  <a:pt x="162637" y="102461"/>
                  <a:pt x="160953" y="109454"/>
                </a:cubicBezTo>
                <a:cubicBezTo>
                  <a:pt x="160762" y="110249"/>
                  <a:pt x="160560" y="111040"/>
                  <a:pt x="160346" y="111827"/>
                </a:cubicBezTo>
                <a:cubicBezTo>
                  <a:pt x="160316" y="111940"/>
                  <a:pt x="160187" y="112397"/>
                  <a:pt x="160113" y="112663"/>
                </a:cubicBezTo>
                <a:lnTo>
                  <a:pt x="160113" y="112663"/>
                </a:lnTo>
                <a:cubicBezTo>
                  <a:pt x="160033" y="112929"/>
                  <a:pt x="159868" y="113485"/>
                  <a:pt x="159819" y="113643"/>
                </a:cubicBezTo>
                <a:cubicBezTo>
                  <a:pt x="159290" y="115357"/>
                  <a:pt x="158707" y="117052"/>
                  <a:pt x="158067" y="118729"/>
                </a:cubicBezTo>
                <a:cubicBezTo>
                  <a:pt x="156829" y="121982"/>
                  <a:pt x="155382" y="125148"/>
                  <a:pt x="153730" y="128212"/>
                </a:cubicBezTo>
                <a:cubicBezTo>
                  <a:pt x="152908" y="129735"/>
                  <a:pt x="152028" y="131220"/>
                  <a:pt x="151115" y="132689"/>
                </a:cubicBezTo>
                <a:cubicBezTo>
                  <a:pt x="151070" y="132762"/>
                  <a:pt x="151032" y="132824"/>
                  <a:pt x="151000" y="132876"/>
                </a:cubicBezTo>
                <a:lnTo>
                  <a:pt x="151000" y="132876"/>
                </a:lnTo>
                <a:cubicBezTo>
                  <a:pt x="150978" y="132907"/>
                  <a:pt x="150952" y="132945"/>
                  <a:pt x="150920" y="132992"/>
                </a:cubicBezTo>
                <a:cubicBezTo>
                  <a:pt x="150684" y="133339"/>
                  <a:pt x="150453" y="133691"/>
                  <a:pt x="150217" y="134038"/>
                </a:cubicBezTo>
                <a:cubicBezTo>
                  <a:pt x="149717" y="134766"/>
                  <a:pt x="149206" y="135484"/>
                  <a:pt x="148682" y="136194"/>
                </a:cubicBezTo>
                <a:cubicBezTo>
                  <a:pt x="146638" y="138961"/>
                  <a:pt x="144394" y="141574"/>
                  <a:pt x="141968" y="144012"/>
                </a:cubicBezTo>
                <a:cubicBezTo>
                  <a:pt x="141671" y="144310"/>
                  <a:pt x="141369" y="144602"/>
                  <a:pt x="141071" y="144896"/>
                </a:cubicBezTo>
                <a:cubicBezTo>
                  <a:pt x="141034" y="144932"/>
                  <a:pt x="141001" y="144964"/>
                  <a:pt x="140972" y="144992"/>
                </a:cubicBezTo>
                <a:lnTo>
                  <a:pt x="140972" y="144992"/>
                </a:lnTo>
                <a:cubicBezTo>
                  <a:pt x="140946" y="145016"/>
                  <a:pt x="140918" y="145042"/>
                  <a:pt x="140886" y="145071"/>
                </a:cubicBezTo>
                <a:cubicBezTo>
                  <a:pt x="140202" y="145693"/>
                  <a:pt x="139514" y="146311"/>
                  <a:pt x="138809" y="146910"/>
                </a:cubicBezTo>
                <a:cubicBezTo>
                  <a:pt x="137491" y="148031"/>
                  <a:pt x="136130" y="149099"/>
                  <a:pt x="134724" y="150113"/>
                </a:cubicBezTo>
                <a:cubicBezTo>
                  <a:pt x="134071" y="150585"/>
                  <a:pt x="133409" y="151046"/>
                  <a:pt x="132737" y="151493"/>
                </a:cubicBezTo>
                <a:cubicBezTo>
                  <a:pt x="132382" y="151729"/>
                  <a:pt x="132026" y="151961"/>
                  <a:pt x="131668" y="152190"/>
                </a:cubicBezTo>
                <a:cubicBezTo>
                  <a:pt x="131496" y="152300"/>
                  <a:pt x="131323" y="152407"/>
                  <a:pt x="131151" y="152516"/>
                </a:cubicBezTo>
                <a:lnTo>
                  <a:pt x="131151" y="152516"/>
                </a:lnTo>
                <a:cubicBezTo>
                  <a:pt x="129636" y="153393"/>
                  <a:pt x="128114" y="154248"/>
                  <a:pt x="126541" y="155020"/>
                </a:cubicBezTo>
                <a:cubicBezTo>
                  <a:pt x="124971" y="155793"/>
                  <a:pt x="123370" y="156501"/>
                  <a:pt x="121740" y="157145"/>
                </a:cubicBezTo>
                <a:cubicBezTo>
                  <a:pt x="121641" y="157184"/>
                  <a:pt x="121502" y="157230"/>
                  <a:pt x="121358" y="157275"/>
                </a:cubicBezTo>
                <a:lnTo>
                  <a:pt x="121358" y="157275"/>
                </a:lnTo>
                <a:cubicBezTo>
                  <a:pt x="121436" y="157254"/>
                  <a:pt x="121522" y="157230"/>
                  <a:pt x="121617" y="157204"/>
                </a:cubicBezTo>
                <a:lnTo>
                  <a:pt x="121617" y="157204"/>
                </a:lnTo>
                <a:cubicBezTo>
                  <a:pt x="121192" y="157320"/>
                  <a:pt x="120777" y="157508"/>
                  <a:pt x="120360" y="157652"/>
                </a:cubicBezTo>
                <a:cubicBezTo>
                  <a:pt x="119426" y="157975"/>
                  <a:pt x="118484" y="158276"/>
                  <a:pt x="117535" y="158556"/>
                </a:cubicBezTo>
                <a:cubicBezTo>
                  <a:pt x="115777" y="159076"/>
                  <a:pt x="114001" y="159525"/>
                  <a:pt x="112205" y="159901"/>
                </a:cubicBezTo>
                <a:cubicBezTo>
                  <a:pt x="111749" y="159998"/>
                  <a:pt x="111291" y="160089"/>
                  <a:pt x="110833" y="160176"/>
                </a:cubicBezTo>
                <a:cubicBezTo>
                  <a:pt x="110749" y="160192"/>
                  <a:pt x="110665" y="160208"/>
                  <a:pt x="110581" y="160223"/>
                </a:cubicBezTo>
                <a:lnTo>
                  <a:pt x="110581" y="160223"/>
                </a:lnTo>
                <a:cubicBezTo>
                  <a:pt x="110475" y="160208"/>
                  <a:pt x="110364" y="160201"/>
                  <a:pt x="110248" y="160201"/>
                </a:cubicBezTo>
                <a:cubicBezTo>
                  <a:pt x="109391" y="160201"/>
                  <a:pt x="108285" y="160578"/>
                  <a:pt x="107496" y="160674"/>
                </a:cubicBezTo>
                <a:cubicBezTo>
                  <a:pt x="105505" y="160915"/>
                  <a:pt x="103508" y="161078"/>
                  <a:pt x="101501" y="161161"/>
                </a:cubicBezTo>
                <a:cubicBezTo>
                  <a:pt x="100496" y="161203"/>
                  <a:pt x="99492" y="161227"/>
                  <a:pt x="98485" y="161232"/>
                </a:cubicBezTo>
                <a:cubicBezTo>
                  <a:pt x="98435" y="161232"/>
                  <a:pt x="98385" y="161232"/>
                  <a:pt x="98334" y="161232"/>
                </a:cubicBezTo>
                <a:cubicBezTo>
                  <a:pt x="97925" y="161232"/>
                  <a:pt x="97518" y="161227"/>
                  <a:pt x="97109" y="161226"/>
                </a:cubicBezTo>
                <a:cubicBezTo>
                  <a:pt x="97039" y="161226"/>
                  <a:pt x="96936" y="161227"/>
                  <a:pt x="96830" y="161229"/>
                </a:cubicBezTo>
                <a:lnTo>
                  <a:pt x="96830" y="161229"/>
                </a:lnTo>
                <a:cubicBezTo>
                  <a:pt x="96654" y="161222"/>
                  <a:pt x="96478" y="161212"/>
                  <a:pt x="96305" y="161206"/>
                </a:cubicBezTo>
                <a:cubicBezTo>
                  <a:pt x="91854" y="161038"/>
                  <a:pt x="87420" y="160522"/>
                  <a:pt x="83040" y="159720"/>
                </a:cubicBezTo>
                <a:cubicBezTo>
                  <a:pt x="81909" y="159513"/>
                  <a:pt x="80781" y="159287"/>
                  <a:pt x="79657" y="159043"/>
                </a:cubicBezTo>
                <a:cubicBezTo>
                  <a:pt x="79154" y="158933"/>
                  <a:pt x="78652" y="158819"/>
                  <a:pt x="78150" y="158704"/>
                </a:cubicBezTo>
                <a:lnTo>
                  <a:pt x="78150" y="158704"/>
                </a:lnTo>
                <a:cubicBezTo>
                  <a:pt x="78293" y="158736"/>
                  <a:pt x="78356" y="158750"/>
                  <a:pt x="78361" y="158750"/>
                </a:cubicBezTo>
                <a:cubicBezTo>
                  <a:pt x="78386" y="158750"/>
                  <a:pt x="76997" y="158417"/>
                  <a:pt x="76745" y="158351"/>
                </a:cubicBezTo>
                <a:cubicBezTo>
                  <a:pt x="73633" y="157538"/>
                  <a:pt x="70562" y="156512"/>
                  <a:pt x="67533" y="155426"/>
                </a:cubicBezTo>
                <a:cubicBezTo>
                  <a:pt x="64596" y="154372"/>
                  <a:pt x="61698" y="153209"/>
                  <a:pt x="58844" y="151938"/>
                </a:cubicBezTo>
                <a:cubicBezTo>
                  <a:pt x="57512" y="151344"/>
                  <a:pt x="56192" y="150723"/>
                  <a:pt x="54884" y="150078"/>
                </a:cubicBezTo>
                <a:cubicBezTo>
                  <a:pt x="53578" y="149433"/>
                  <a:pt x="53099" y="149184"/>
                  <a:pt x="51400" y="148240"/>
                </a:cubicBezTo>
                <a:cubicBezTo>
                  <a:pt x="46663" y="145608"/>
                  <a:pt x="42129" y="142602"/>
                  <a:pt x="37921" y="139185"/>
                </a:cubicBezTo>
                <a:cubicBezTo>
                  <a:pt x="36955" y="138401"/>
                  <a:pt x="36008" y="137596"/>
                  <a:pt x="35079" y="136770"/>
                </a:cubicBezTo>
                <a:cubicBezTo>
                  <a:pt x="34621" y="136364"/>
                  <a:pt x="34171" y="135951"/>
                  <a:pt x="33721" y="135536"/>
                </a:cubicBezTo>
                <a:cubicBezTo>
                  <a:pt x="33625" y="135447"/>
                  <a:pt x="33530" y="135357"/>
                  <a:pt x="33436" y="135268"/>
                </a:cubicBezTo>
                <a:lnTo>
                  <a:pt x="33436" y="135268"/>
                </a:lnTo>
                <a:cubicBezTo>
                  <a:pt x="33436" y="135268"/>
                  <a:pt x="33436" y="135269"/>
                  <a:pt x="33436" y="135269"/>
                </a:cubicBezTo>
                <a:cubicBezTo>
                  <a:pt x="33438" y="135269"/>
                  <a:pt x="33012" y="134863"/>
                  <a:pt x="32919" y="134769"/>
                </a:cubicBezTo>
                <a:cubicBezTo>
                  <a:pt x="31163" y="133026"/>
                  <a:pt x="29477" y="131217"/>
                  <a:pt x="27893" y="129317"/>
                </a:cubicBezTo>
                <a:cubicBezTo>
                  <a:pt x="24957" y="125795"/>
                  <a:pt x="22358" y="121994"/>
                  <a:pt x="20174" y="117963"/>
                </a:cubicBezTo>
                <a:cubicBezTo>
                  <a:pt x="19916" y="117487"/>
                  <a:pt x="19664" y="117007"/>
                  <a:pt x="19417" y="116525"/>
                </a:cubicBezTo>
                <a:cubicBezTo>
                  <a:pt x="19296" y="116284"/>
                  <a:pt x="19176" y="116042"/>
                  <a:pt x="19054" y="115801"/>
                </a:cubicBezTo>
                <a:cubicBezTo>
                  <a:pt x="19052" y="115796"/>
                  <a:pt x="19049" y="115791"/>
                  <a:pt x="19047" y="115786"/>
                </a:cubicBezTo>
                <a:lnTo>
                  <a:pt x="19047" y="115786"/>
                </a:lnTo>
                <a:cubicBezTo>
                  <a:pt x="19037" y="115764"/>
                  <a:pt x="19026" y="115741"/>
                  <a:pt x="19014" y="115717"/>
                </a:cubicBezTo>
                <a:cubicBezTo>
                  <a:pt x="18518" y="114653"/>
                  <a:pt x="18037" y="113584"/>
                  <a:pt x="17593" y="112496"/>
                </a:cubicBezTo>
                <a:cubicBezTo>
                  <a:pt x="16796" y="110550"/>
                  <a:pt x="16094" y="108566"/>
                  <a:pt x="15490" y="106548"/>
                </a:cubicBezTo>
                <a:cubicBezTo>
                  <a:pt x="14259" y="102439"/>
                  <a:pt x="13442" y="98219"/>
                  <a:pt x="13049" y="93948"/>
                </a:cubicBezTo>
                <a:cubicBezTo>
                  <a:pt x="13026" y="93693"/>
                  <a:pt x="13004" y="93438"/>
                  <a:pt x="12983" y="93183"/>
                </a:cubicBezTo>
                <a:cubicBezTo>
                  <a:pt x="12982" y="93172"/>
                  <a:pt x="12981" y="93162"/>
                  <a:pt x="12980" y="93153"/>
                </a:cubicBezTo>
                <a:lnTo>
                  <a:pt x="12980" y="93153"/>
                </a:lnTo>
                <a:cubicBezTo>
                  <a:pt x="12980" y="93150"/>
                  <a:pt x="12980" y="93147"/>
                  <a:pt x="12980" y="93144"/>
                </a:cubicBezTo>
                <a:cubicBezTo>
                  <a:pt x="12953" y="92685"/>
                  <a:pt x="12926" y="92225"/>
                  <a:pt x="12906" y="91766"/>
                </a:cubicBezTo>
                <a:cubicBezTo>
                  <a:pt x="12858" y="90644"/>
                  <a:pt x="12840" y="89521"/>
                  <a:pt x="12849" y="88398"/>
                </a:cubicBezTo>
                <a:cubicBezTo>
                  <a:pt x="12867" y="86255"/>
                  <a:pt x="12989" y="84118"/>
                  <a:pt x="13213" y="81984"/>
                </a:cubicBezTo>
                <a:cubicBezTo>
                  <a:pt x="13427" y="79951"/>
                  <a:pt x="13732" y="77932"/>
                  <a:pt x="14127" y="75926"/>
                </a:cubicBezTo>
                <a:cubicBezTo>
                  <a:pt x="14325" y="74923"/>
                  <a:pt x="14545" y="73922"/>
                  <a:pt x="14788" y="72928"/>
                </a:cubicBezTo>
                <a:cubicBezTo>
                  <a:pt x="14909" y="72431"/>
                  <a:pt x="15035" y="71933"/>
                  <a:pt x="15167" y="71438"/>
                </a:cubicBezTo>
                <a:cubicBezTo>
                  <a:pt x="15233" y="71191"/>
                  <a:pt x="15303" y="70943"/>
                  <a:pt x="15370" y="70696"/>
                </a:cubicBezTo>
                <a:cubicBezTo>
                  <a:pt x="15393" y="70611"/>
                  <a:pt x="15411" y="70544"/>
                  <a:pt x="15425" y="70491"/>
                </a:cubicBezTo>
                <a:lnTo>
                  <a:pt x="15425" y="70491"/>
                </a:lnTo>
                <a:cubicBezTo>
                  <a:pt x="15434" y="70462"/>
                  <a:pt x="15445" y="70428"/>
                  <a:pt x="15458" y="70389"/>
                </a:cubicBezTo>
                <a:cubicBezTo>
                  <a:pt x="16750" y="66336"/>
                  <a:pt x="18252" y="62393"/>
                  <a:pt x="20171" y="58591"/>
                </a:cubicBezTo>
                <a:cubicBezTo>
                  <a:pt x="21139" y="56675"/>
                  <a:pt x="22189" y="54804"/>
                  <a:pt x="23319" y="52977"/>
                </a:cubicBezTo>
                <a:cubicBezTo>
                  <a:pt x="23458" y="52754"/>
                  <a:pt x="23601" y="52533"/>
                  <a:pt x="23739" y="52309"/>
                </a:cubicBezTo>
                <a:cubicBezTo>
                  <a:pt x="23749" y="52293"/>
                  <a:pt x="23758" y="52278"/>
                  <a:pt x="23767" y="52263"/>
                </a:cubicBezTo>
                <a:lnTo>
                  <a:pt x="23767" y="52263"/>
                </a:lnTo>
                <a:cubicBezTo>
                  <a:pt x="24040" y="51850"/>
                  <a:pt x="24314" y="51439"/>
                  <a:pt x="24593" y="51030"/>
                </a:cubicBezTo>
                <a:cubicBezTo>
                  <a:pt x="25223" y="50112"/>
                  <a:pt x="25871" y="49208"/>
                  <a:pt x="26541" y="48317"/>
                </a:cubicBezTo>
                <a:cubicBezTo>
                  <a:pt x="27890" y="46521"/>
                  <a:pt x="29317" y="44787"/>
                  <a:pt x="30823" y="43115"/>
                </a:cubicBezTo>
                <a:cubicBezTo>
                  <a:pt x="31545" y="42311"/>
                  <a:pt x="32284" y="41523"/>
                  <a:pt x="33040" y="40750"/>
                </a:cubicBezTo>
                <a:cubicBezTo>
                  <a:pt x="33381" y="40402"/>
                  <a:pt x="33725" y="40056"/>
                  <a:pt x="34074" y="39713"/>
                </a:cubicBezTo>
                <a:cubicBezTo>
                  <a:pt x="34307" y="39485"/>
                  <a:pt x="35057" y="38785"/>
                  <a:pt x="35050" y="38785"/>
                </a:cubicBezTo>
                <a:lnTo>
                  <a:pt x="35050" y="38785"/>
                </a:lnTo>
                <a:cubicBezTo>
                  <a:pt x="35050" y="38785"/>
                  <a:pt x="35041" y="38792"/>
                  <a:pt x="35024" y="38808"/>
                </a:cubicBezTo>
                <a:lnTo>
                  <a:pt x="35024" y="38808"/>
                </a:lnTo>
                <a:cubicBezTo>
                  <a:pt x="38334" y="35812"/>
                  <a:pt x="41818" y="33049"/>
                  <a:pt x="45565" y="30610"/>
                </a:cubicBezTo>
                <a:cubicBezTo>
                  <a:pt x="46031" y="30307"/>
                  <a:pt x="46509" y="30023"/>
                  <a:pt x="46973" y="29716"/>
                </a:cubicBezTo>
                <a:lnTo>
                  <a:pt x="46973" y="29716"/>
                </a:lnTo>
                <a:cubicBezTo>
                  <a:pt x="47129" y="29624"/>
                  <a:pt x="47284" y="29530"/>
                  <a:pt x="47441" y="29437"/>
                </a:cubicBezTo>
                <a:cubicBezTo>
                  <a:pt x="48527" y="28796"/>
                  <a:pt x="49628" y="28180"/>
                  <a:pt x="50744" y="27590"/>
                </a:cubicBezTo>
                <a:cubicBezTo>
                  <a:pt x="52909" y="26444"/>
                  <a:pt x="55122" y="25393"/>
                  <a:pt x="57384" y="24440"/>
                </a:cubicBezTo>
                <a:cubicBezTo>
                  <a:pt x="57874" y="24233"/>
                  <a:pt x="58367" y="24030"/>
                  <a:pt x="58862" y="23833"/>
                </a:cubicBezTo>
                <a:cubicBezTo>
                  <a:pt x="59104" y="23737"/>
                  <a:pt x="60349" y="23327"/>
                  <a:pt x="60242" y="23327"/>
                </a:cubicBezTo>
                <a:cubicBezTo>
                  <a:pt x="60221" y="23327"/>
                  <a:pt x="60150" y="23343"/>
                  <a:pt x="60011" y="23379"/>
                </a:cubicBezTo>
                <a:cubicBezTo>
                  <a:pt x="59865" y="23417"/>
                  <a:pt x="59794" y="23433"/>
                  <a:pt x="59778" y="23433"/>
                </a:cubicBezTo>
                <a:cubicBezTo>
                  <a:pt x="59698" y="23433"/>
                  <a:pt x="60951" y="23044"/>
                  <a:pt x="61190" y="22962"/>
                </a:cubicBezTo>
                <a:cubicBezTo>
                  <a:pt x="61816" y="22744"/>
                  <a:pt x="62446" y="22532"/>
                  <a:pt x="63079" y="22328"/>
                </a:cubicBezTo>
                <a:cubicBezTo>
                  <a:pt x="65539" y="21537"/>
                  <a:pt x="68030" y="20853"/>
                  <a:pt x="70554" y="20278"/>
                </a:cubicBezTo>
                <a:cubicBezTo>
                  <a:pt x="71781" y="19997"/>
                  <a:pt x="73015" y="19742"/>
                  <a:pt x="74253" y="19513"/>
                </a:cubicBezTo>
                <a:cubicBezTo>
                  <a:pt x="74501" y="19467"/>
                  <a:pt x="74752" y="19423"/>
                  <a:pt x="75000" y="19377"/>
                </a:cubicBezTo>
                <a:lnTo>
                  <a:pt x="75000" y="19377"/>
                </a:lnTo>
                <a:cubicBezTo>
                  <a:pt x="75023" y="19373"/>
                  <a:pt x="75049" y="19370"/>
                  <a:pt x="75075" y="19366"/>
                </a:cubicBezTo>
                <a:cubicBezTo>
                  <a:pt x="75711" y="19270"/>
                  <a:pt x="76348" y="19169"/>
                  <a:pt x="76984" y="19080"/>
                </a:cubicBezTo>
                <a:cubicBezTo>
                  <a:pt x="79721" y="18699"/>
                  <a:pt x="82472" y="18435"/>
                  <a:pt x="85235" y="18287"/>
                </a:cubicBezTo>
                <a:cubicBezTo>
                  <a:pt x="86586" y="18213"/>
                  <a:pt x="87939" y="18167"/>
                  <a:pt x="89293" y="18149"/>
                </a:cubicBezTo>
                <a:cubicBezTo>
                  <a:pt x="89813" y="18141"/>
                  <a:pt x="90333" y="18137"/>
                  <a:pt x="90853" y="18137"/>
                </a:cubicBezTo>
                <a:cubicBezTo>
                  <a:pt x="91019" y="18137"/>
                  <a:pt x="91186" y="18137"/>
                  <a:pt x="91352" y="18138"/>
                </a:cubicBezTo>
                <a:cubicBezTo>
                  <a:pt x="91591" y="18140"/>
                  <a:pt x="92698" y="18163"/>
                  <a:pt x="92887" y="18163"/>
                </a:cubicBezTo>
                <a:cubicBezTo>
                  <a:pt x="92943" y="18163"/>
                  <a:pt x="92918" y="18161"/>
                  <a:pt x="92765" y="18156"/>
                </a:cubicBezTo>
                <a:lnTo>
                  <a:pt x="92765" y="18156"/>
                </a:lnTo>
                <a:cubicBezTo>
                  <a:pt x="95524" y="18247"/>
                  <a:pt x="98273" y="18437"/>
                  <a:pt x="101017" y="18723"/>
                </a:cubicBezTo>
                <a:cubicBezTo>
                  <a:pt x="101267" y="18749"/>
                  <a:pt x="101524" y="18762"/>
                  <a:pt x="101786" y="18762"/>
                </a:cubicBezTo>
                <a:cubicBezTo>
                  <a:pt x="104157" y="18762"/>
                  <a:pt x="106889" y="17691"/>
                  <a:pt x="107892" y="15462"/>
                </a:cubicBezTo>
                <a:cubicBezTo>
                  <a:pt x="108325" y="14503"/>
                  <a:pt x="108249" y="13615"/>
                  <a:pt x="107855" y="12882"/>
                </a:cubicBezTo>
                <a:close/>
                <a:moveTo>
                  <a:pt x="75005" y="1"/>
                </a:moveTo>
                <a:cubicBezTo>
                  <a:pt x="71173" y="1"/>
                  <a:pt x="67341" y="130"/>
                  <a:pt x="63513" y="388"/>
                </a:cubicBezTo>
                <a:cubicBezTo>
                  <a:pt x="61177" y="550"/>
                  <a:pt x="57974" y="2072"/>
                  <a:pt x="57702" y="4709"/>
                </a:cubicBezTo>
                <a:cubicBezTo>
                  <a:pt x="57444" y="7211"/>
                  <a:pt x="60118" y="8276"/>
                  <a:pt x="62207" y="8276"/>
                </a:cubicBezTo>
                <a:cubicBezTo>
                  <a:pt x="62345" y="8276"/>
                  <a:pt x="62479" y="8271"/>
                  <a:pt x="62611" y="8262"/>
                </a:cubicBezTo>
                <a:cubicBezTo>
                  <a:pt x="65591" y="8056"/>
                  <a:pt x="68578" y="7921"/>
                  <a:pt x="71566" y="7878"/>
                </a:cubicBezTo>
                <a:cubicBezTo>
                  <a:pt x="72309" y="7867"/>
                  <a:pt x="73053" y="7862"/>
                  <a:pt x="73796" y="7862"/>
                </a:cubicBezTo>
                <a:cubicBezTo>
                  <a:pt x="74425" y="7862"/>
                  <a:pt x="75053" y="7866"/>
                  <a:pt x="75682" y="7873"/>
                </a:cubicBezTo>
                <a:cubicBezTo>
                  <a:pt x="75953" y="7878"/>
                  <a:pt x="76223" y="7884"/>
                  <a:pt x="76493" y="7887"/>
                </a:cubicBezTo>
                <a:cubicBezTo>
                  <a:pt x="76557" y="7888"/>
                  <a:pt x="76613" y="7889"/>
                  <a:pt x="76661" y="7889"/>
                </a:cubicBezTo>
                <a:lnTo>
                  <a:pt x="76661" y="7889"/>
                </a:lnTo>
                <a:cubicBezTo>
                  <a:pt x="76687" y="7890"/>
                  <a:pt x="76714" y="7891"/>
                  <a:pt x="76744" y="7892"/>
                </a:cubicBezTo>
                <a:cubicBezTo>
                  <a:pt x="77474" y="7917"/>
                  <a:pt x="78205" y="7941"/>
                  <a:pt x="78935" y="7975"/>
                </a:cubicBezTo>
                <a:cubicBezTo>
                  <a:pt x="84166" y="8213"/>
                  <a:pt x="89388" y="8749"/>
                  <a:pt x="94551" y="9637"/>
                </a:cubicBezTo>
                <a:cubicBezTo>
                  <a:pt x="95669" y="9829"/>
                  <a:pt x="96786" y="10038"/>
                  <a:pt x="97898" y="10264"/>
                </a:cubicBezTo>
                <a:cubicBezTo>
                  <a:pt x="98213" y="10328"/>
                  <a:pt x="98529" y="10393"/>
                  <a:pt x="98844" y="10460"/>
                </a:cubicBezTo>
                <a:lnTo>
                  <a:pt x="98844" y="10460"/>
                </a:lnTo>
                <a:cubicBezTo>
                  <a:pt x="96785" y="10349"/>
                  <a:pt x="94727" y="10293"/>
                  <a:pt x="92671" y="10293"/>
                </a:cubicBezTo>
                <a:cubicBezTo>
                  <a:pt x="73748" y="10293"/>
                  <a:pt x="55058" y="15038"/>
                  <a:pt x="38946" y="25385"/>
                </a:cubicBezTo>
                <a:cubicBezTo>
                  <a:pt x="23276" y="35448"/>
                  <a:pt x="10787" y="51053"/>
                  <a:pt x="5376" y="68958"/>
                </a:cubicBezTo>
                <a:cubicBezTo>
                  <a:pt x="0" y="86744"/>
                  <a:pt x="1481" y="105604"/>
                  <a:pt x="10199" y="122082"/>
                </a:cubicBezTo>
                <a:cubicBezTo>
                  <a:pt x="20677" y="141889"/>
                  <a:pt x="40399" y="155010"/>
                  <a:pt x="61016" y="162490"/>
                </a:cubicBezTo>
                <a:cubicBezTo>
                  <a:pt x="72415" y="166626"/>
                  <a:pt x="84623" y="169117"/>
                  <a:pt x="96789" y="169117"/>
                </a:cubicBezTo>
                <a:cubicBezTo>
                  <a:pt x="104272" y="169117"/>
                  <a:pt x="111738" y="168175"/>
                  <a:pt x="118991" y="166093"/>
                </a:cubicBezTo>
                <a:cubicBezTo>
                  <a:pt x="134118" y="161750"/>
                  <a:pt x="147606" y="152582"/>
                  <a:pt x="157103" y="140018"/>
                </a:cubicBezTo>
                <a:cubicBezTo>
                  <a:pt x="166150" y="128048"/>
                  <a:pt x="171660" y="113616"/>
                  <a:pt x="173459" y="98750"/>
                </a:cubicBezTo>
                <a:cubicBezTo>
                  <a:pt x="175275" y="83748"/>
                  <a:pt x="173361" y="68103"/>
                  <a:pt x="167579" y="54117"/>
                </a:cubicBezTo>
                <a:cubicBezTo>
                  <a:pt x="161389" y="39147"/>
                  <a:pt x="151055" y="26216"/>
                  <a:pt x="137624" y="17107"/>
                </a:cubicBezTo>
                <a:cubicBezTo>
                  <a:pt x="121178" y="5953"/>
                  <a:pt x="101260" y="883"/>
                  <a:pt x="81568" y="127"/>
                </a:cubicBezTo>
                <a:cubicBezTo>
                  <a:pt x="79380" y="43"/>
                  <a:pt x="77193" y="1"/>
                  <a:pt x="75005"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1"/>
          <p:cNvSpPr/>
          <p:nvPr/>
        </p:nvSpPr>
        <p:spPr>
          <a:xfrm>
            <a:off x="5638210" y="2559517"/>
            <a:ext cx="820542" cy="728356"/>
          </a:xfrm>
          <a:custGeom>
            <a:rect b="b" l="l" r="r" t="t"/>
            <a:pathLst>
              <a:path extrusionOk="0" h="144229" w="147912">
                <a:moveTo>
                  <a:pt x="60904" y="7351"/>
                </a:moveTo>
                <a:cubicBezTo>
                  <a:pt x="60904" y="7351"/>
                  <a:pt x="60904" y="7351"/>
                  <a:pt x="60905" y="7351"/>
                </a:cubicBezTo>
                <a:cubicBezTo>
                  <a:pt x="60904" y="7351"/>
                  <a:pt x="60904" y="7351"/>
                  <a:pt x="60904" y="7351"/>
                </a:cubicBezTo>
                <a:close/>
                <a:moveTo>
                  <a:pt x="16959" y="105731"/>
                </a:moveTo>
                <a:cubicBezTo>
                  <a:pt x="17004" y="105822"/>
                  <a:pt x="17048" y="105913"/>
                  <a:pt x="17094" y="106003"/>
                </a:cubicBezTo>
                <a:lnTo>
                  <a:pt x="17094" y="106003"/>
                </a:lnTo>
                <a:cubicBezTo>
                  <a:pt x="17073" y="105963"/>
                  <a:pt x="17008" y="105833"/>
                  <a:pt x="16959" y="105731"/>
                </a:cubicBezTo>
                <a:close/>
                <a:moveTo>
                  <a:pt x="83491" y="136517"/>
                </a:moveTo>
                <a:cubicBezTo>
                  <a:pt x="83071" y="136564"/>
                  <a:pt x="82928" y="136582"/>
                  <a:pt x="82939" y="136582"/>
                </a:cubicBezTo>
                <a:cubicBezTo>
                  <a:pt x="82952" y="136582"/>
                  <a:pt x="83228" y="136552"/>
                  <a:pt x="83491" y="136517"/>
                </a:cubicBezTo>
                <a:close/>
                <a:moveTo>
                  <a:pt x="69911" y="6715"/>
                </a:moveTo>
                <a:lnTo>
                  <a:pt x="69911" y="6715"/>
                </a:lnTo>
                <a:cubicBezTo>
                  <a:pt x="69858" y="6717"/>
                  <a:pt x="69800" y="6720"/>
                  <a:pt x="69736" y="6723"/>
                </a:cubicBezTo>
                <a:cubicBezTo>
                  <a:pt x="69816" y="6719"/>
                  <a:pt x="69897" y="6718"/>
                  <a:pt x="69979" y="6718"/>
                </a:cubicBezTo>
                <a:cubicBezTo>
                  <a:pt x="70408" y="6718"/>
                  <a:pt x="70846" y="6763"/>
                  <a:pt x="71271" y="6786"/>
                </a:cubicBezTo>
                <a:cubicBezTo>
                  <a:pt x="72978" y="6878"/>
                  <a:pt x="74680" y="7044"/>
                  <a:pt x="76373" y="7286"/>
                </a:cubicBezTo>
                <a:cubicBezTo>
                  <a:pt x="77222" y="7406"/>
                  <a:pt x="78068" y="7546"/>
                  <a:pt x="78909" y="7702"/>
                </a:cubicBezTo>
                <a:cubicBezTo>
                  <a:pt x="79332" y="7782"/>
                  <a:pt x="79754" y="7865"/>
                  <a:pt x="80173" y="7953"/>
                </a:cubicBezTo>
                <a:cubicBezTo>
                  <a:pt x="80401" y="8000"/>
                  <a:pt x="81336" y="8225"/>
                  <a:pt x="81363" y="8225"/>
                </a:cubicBezTo>
                <a:cubicBezTo>
                  <a:pt x="81368" y="8225"/>
                  <a:pt x="81333" y="8215"/>
                  <a:pt x="81243" y="8191"/>
                </a:cubicBezTo>
                <a:lnTo>
                  <a:pt x="81243" y="8191"/>
                </a:lnTo>
                <a:cubicBezTo>
                  <a:pt x="84656" y="9077"/>
                  <a:pt x="87990" y="10163"/>
                  <a:pt x="91226" y="11578"/>
                </a:cubicBezTo>
                <a:cubicBezTo>
                  <a:pt x="91989" y="11909"/>
                  <a:pt x="92743" y="12258"/>
                  <a:pt x="93492" y="12622"/>
                </a:cubicBezTo>
                <a:cubicBezTo>
                  <a:pt x="93628" y="12687"/>
                  <a:pt x="94242" y="12995"/>
                  <a:pt x="94418" y="13082"/>
                </a:cubicBezTo>
                <a:lnTo>
                  <a:pt x="94418" y="13082"/>
                </a:lnTo>
                <a:cubicBezTo>
                  <a:pt x="94511" y="13131"/>
                  <a:pt x="94597" y="13176"/>
                  <a:pt x="94614" y="13185"/>
                </a:cubicBezTo>
                <a:cubicBezTo>
                  <a:pt x="94848" y="13309"/>
                  <a:pt x="95081" y="13434"/>
                  <a:pt x="95314" y="13560"/>
                </a:cubicBezTo>
                <a:cubicBezTo>
                  <a:pt x="96949" y="14450"/>
                  <a:pt x="98543" y="15411"/>
                  <a:pt x="100097" y="16441"/>
                </a:cubicBezTo>
                <a:cubicBezTo>
                  <a:pt x="103272" y="18545"/>
                  <a:pt x="106193" y="20941"/>
                  <a:pt x="108995" y="23515"/>
                </a:cubicBezTo>
                <a:cubicBezTo>
                  <a:pt x="109008" y="23526"/>
                  <a:pt x="109023" y="23540"/>
                  <a:pt x="109039" y="23555"/>
                </a:cubicBezTo>
                <a:lnTo>
                  <a:pt x="109039" y="23555"/>
                </a:lnTo>
                <a:cubicBezTo>
                  <a:pt x="109009" y="23526"/>
                  <a:pt x="108975" y="23493"/>
                  <a:pt x="108936" y="23455"/>
                </a:cubicBezTo>
                <a:lnTo>
                  <a:pt x="108936" y="23455"/>
                </a:lnTo>
                <a:cubicBezTo>
                  <a:pt x="108973" y="23491"/>
                  <a:pt x="109011" y="23528"/>
                  <a:pt x="109048" y="23565"/>
                </a:cubicBezTo>
                <a:lnTo>
                  <a:pt x="109048" y="23565"/>
                </a:lnTo>
                <a:cubicBezTo>
                  <a:pt x="109045" y="23561"/>
                  <a:pt x="109042" y="23558"/>
                  <a:pt x="109039" y="23555"/>
                </a:cubicBezTo>
                <a:lnTo>
                  <a:pt x="109039" y="23555"/>
                </a:lnTo>
                <a:cubicBezTo>
                  <a:pt x="109065" y="23581"/>
                  <a:pt x="109089" y="23604"/>
                  <a:pt x="109109" y="23623"/>
                </a:cubicBezTo>
                <a:lnTo>
                  <a:pt x="109109" y="23623"/>
                </a:lnTo>
                <a:cubicBezTo>
                  <a:pt x="109089" y="23604"/>
                  <a:pt x="109069" y="23584"/>
                  <a:pt x="109048" y="23565"/>
                </a:cubicBezTo>
                <a:lnTo>
                  <a:pt x="109048" y="23565"/>
                </a:lnTo>
                <a:cubicBezTo>
                  <a:pt x="109125" y="23638"/>
                  <a:pt x="109225" y="23735"/>
                  <a:pt x="109225" y="23735"/>
                </a:cubicBezTo>
                <a:cubicBezTo>
                  <a:pt x="109224" y="23735"/>
                  <a:pt x="109193" y="23705"/>
                  <a:pt x="109109" y="23623"/>
                </a:cubicBezTo>
                <a:lnTo>
                  <a:pt x="109109" y="23623"/>
                </a:lnTo>
                <a:cubicBezTo>
                  <a:pt x="109248" y="23760"/>
                  <a:pt x="109387" y="23897"/>
                  <a:pt x="109525" y="24034"/>
                </a:cubicBezTo>
                <a:cubicBezTo>
                  <a:pt x="109820" y="24325"/>
                  <a:pt x="110112" y="24620"/>
                  <a:pt x="110400" y="24918"/>
                </a:cubicBezTo>
                <a:cubicBezTo>
                  <a:pt x="111079" y="25617"/>
                  <a:pt x="111741" y="26329"/>
                  <a:pt x="112387" y="27057"/>
                </a:cubicBezTo>
                <a:cubicBezTo>
                  <a:pt x="113700" y="28529"/>
                  <a:pt x="114945" y="30057"/>
                  <a:pt x="116125" y="31638"/>
                </a:cubicBezTo>
                <a:cubicBezTo>
                  <a:pt x="118557" y="34901"/>
                  <a:pt x="120704" y="38366"/>
                  <a:pt x="122540" y="41997"/>
                </a:cubicBezTo>
                <a:cubicBezTo>
                  <a:pt x="122629" y="42173"/>
                  <a:pt x="122718" y="42350"/>
                  <a:pt x="122807" y="42528"/>
                </a:cubicBezTo>
                <a:cubicBezTo>
                  <a:pt x="122839" y="42592"/>
                  <a:pt x="122865" y="42643"/>
                  <a:pt x="122885" y="42684"/>
                </a:cubicBezTo>
                <a:lnTo>
                  <a:pt x="122885" y="42684"/>
                </a:lnTo>
                <a:cubicBezTo>
                  <a:pt x="122902" y="42719"/>
                  <a:pt x="122921" y="42760"/>
                  <a:pt x="122944" y="42808"/>
                </a:cubicBezTo>
                <a:cubicBezTo>
                  <a:pt x="123157" y="43260"/>
                  <a:pt x="123368" y="43713"/>
                  <a:pt x="123575" y="44171"/>
                </a:cubicBezTo>
                <a:cubicBezTo>
                  <a:pt x="123991" y="45092"/>
                  <a:pt x="124387" y="46021"/>
                  <a:pt x="124765" y="46958"/>
                </a:cubicBezTo>
                <a:cubicBezTo>
                  <a:pt x="125575" y="48969"/>
                  <a:pt x="126298" y="51011"/>
                  <a:pt x="126933" y="53085"/>
                </a:cubicBezTo>
                <a:cubicBezTo>
                  <a:pt x="128270" y="57436"/>
                  <a:pt x="129223" y="61904"/>
                  <a:pt x="129817" y="66416"/>
                </a:cubicBezTo>
                <a:cubicBezTo>
                  <a:pt x="130418" y="70967"/>
                  <a:pt x="130604" y="74994"/>
                  <a:pt x="130491" y="79869"/>
                </a:cubicBezTo>
                <a:cubicBezTo>
                  <a:pt x="130445" y="81897"/>
                  <a:pt x="132363" y="82925"/>
                  <a:pt x="134197" y="82925"/>
                </a:cubicBezTo>
                <a:cubicBezTo>
                  <a:pt x="134359" y="82925"/>
                  <a:pt x="134520" y="82917"/>
                  <a:pt x="134680" y="82901"/>
                </a:cubicBezTo>
                <a:cubicBezTo>
                  <a:pt x="135237" y="82845"/>
                  <a:pt x="135914" y="82691"/>
                  <a:pt x="136585" y="82439"/>
                </a:cubicBezTo>
                <a:lnTo>
                  <a:pt x="136585" y="82439"/>
                </a:lnTo>
                <a:cubicBezTo>
                  <a:pt x="136361" y="83643"/>
                  <a:pt x="136111" y="84841"/>
                  <a:pt x="135836" y="86035"/>
                </a:cubicBezTo>
                <a:cubicBezTo>
                  <a:pt x="135624" y="86950"/>
                  <a:pt x="135397" y="87863"/>
                  <a:pt x="135154" y="88772"/>
                </a:cubicBezTo>
                <a:cubicBezTo>
                  <a:pt x="135041" y="89196"/>
                  <a:pt x="134924" y="89618"/>
                  <a:pt x="134805" y="90040"/>
                </a:cubicBezTo>
                <a:lnTo>
                  <a:pt x="134805" y="90040"/>
                </a:lnTo>
                <a:cubicBezTo>
                  <a:pt x="134838" y="89921"/>
                  <a:pt x="134852" y="89871"/>
                  <a:pt x="134851" y="89871"/>
                </a:cubicBezTo>
                <a:lnTo>
                  <a:pt x="134851" y="89871"/>
                </a:lnTo>
                <a:cubicBezTo>
                  <a:pt x="134846" y="89871"/>
                  <a:pt x="134547" y="90890"/>
                  <a:pt x="134485" y="91087"/>
                </a:cubicBezTo>
                <a:cubicBezTo>
                  <a:pt x="133950" y="92804"/>
                  <a:pt x="133356" y="94500"/>
                  <a:pt x="132702" y="96177"/>
                </a:cubicBezTo>
                <a:cubicBezTo>
                  <a:pt x="131388" y="99539"/>
                  <a:pt x="129831" y="102809"/>
                  <a:pt x="128027" y="105937"/>
                </a:cubicBezTo>
                <a:cubicBezTo>
                  <a:pt x="127613" y="106659"/>
                  <a:pt x="127183" y="107372"/>
                  <a:pt x="126742" y="108077"/>
                </a:cubicBezTo>
                <a:cubicBezTo>
                  <a:pt x="126655" y="108218"/>
                  <a:pt x="126564" y="108357"/>
                  <a:pt x="126477" y="108498"/>
                </a:cubicBezTo>
                <a:cubicBezTo>
                  <a:pt x="126475" y="108501"/>
                  <a:pt x="126473" y="108504"/>
                  <a:pt x="126471" y="108507"/>
                </a:cubicBezTo>
                <a:lnTo>
                  <a:pt x="126471" y="108507"/>
                </a:lnTo>
                <a:cubicBezTo>
                  <a:pt x="126196" y="108913"/>
                  <a:pt x="125929" y="109323"/>
                  <a:pt x="125652" y="109726"/>
                </a:cubicBezTo>
                <a:cubicBezTo>
                  <a:pt x="124734" y="111062"/>
                  <a:pt x="123768" y="112362"/>
                  <a:pt x="122755" y="113629"/>
                </a:cubicBezTo>
                <a:cubicBezTo>
                  <a:pt x="121711" y="114934"/>
                  <a:pt x="120618" y="116199"/>
                  <a:pt x="119477" y="117424"/>
                </a:cubicBezTo>
                <a:cubicBezTo>
                  <a:pt x="118940" y="118000"/>
                  <a:pt x="118392" y="118567"/>
                  <a:pt x="117836" y="119124"/>
                </a:cubicBezTo>
                <a:cubicBezTo>
                  <a:pt x="117558" y="119402"/>
                  <a:pt x="117277" y="119675"/>
                  <a:pt x="116996" y="119948"/>
                </a:cubicBezTo>
                <a:cubicBezTo>
                  <a:pt x="116982" y="119962"/>
                  <a:pt x="116956" y="119987"/>
                  <a:pt x="116923" y="120018"/>
                </a:cubicBezTo>
                <a:lnTo>
                  <a:pt x="116923" y="120018"/>
                </a:lnTo>
                <a:cubicBezTo>
                  <a:pt x="116794" y="120139"/>
                  <a:pt x="116628" y="120295"/>
                  <a:pt x="116583" y="120335"/>
                </a:cubicBezTo>
                <a:cubicBezTo>
                  <a:pt x="114249" y="122477"/>
                  <a:pt x="111767" y="124451"/>
                  <a:pt x="109155" y="126243"/>
                </a:cubicBezTo>
                <a:cubicBezTo>
                  <a:pt x="108526" y="126676"/>
                  <a:pt x="107887" y="127098"/>
                  <a:pt x="107242" y="127510"/>
                </a:cubicBezTo>
                <a:cubicBezTo>
                  <a:pt x="107116" y="127590"/>
                  <a:pt x="106938" y="127674"/>
                  <a:pt x="106763" y="127766"/>
                </a:cubicBezTo>
                <a:lnTo>
                  <a:pt x="106763" y="127766"/>
                </a:lnTo>
                <a:cubicBezTo>
                  <a:pt x="106722" y="127819"/>
                  <a:pt x="106633" y="127896"/>
                  <a:pt x="106482" y="127984"/>
                </a:cubicBezTo>
                <a:cubicBezTo>
                  <a:pt x="106417" y="128022"/>
                  <a:pt x="106352" y="128061"/>
                  <a:pt x="106287" y="128100"/>
                </a:cubicBezTo>
                <a:lnTo>
                  <a:pt x="106287" y="128100"/>
                </a:lnTo>
                <a:cubicBezTo>
                  <a:pt x="106393" y="127975"/>
                  <a:pt x="106576" y="127866"/>
                  <a:pt x="106763" y="127766"/>
                </a:cubicBezTo>
                <a:lnTo>
                  <a:pt x="106763" y="127766"/>
                </a:lnTo>
                <a:cubicBezTo>
                  <a:pt x="106800" y="127719"/>
                  <a:pt x="106798" y="127691"/>
                  <a:pt x="106766" y="127691"/>
                </a:cubicBezTo>
                <a:cubicBezTo>
                  <a:pt x="106703" y="127691"/>
                  <a:pt x="106520" y="127803"/>
                  <a:pt x="106286" y="128100"/>
                </a:cubicBezTo>
                <a:lnTo>
                  <a:pt x="106286" y="128100"/>
                </a:lnTo>
                <a:cubicBezTo>
                  <a:pt x="106286" y="128100"/>
                  <a:pt x="106287" y="128100"/>
                  <a:pt x="106287" y="128100"/>
                </a:cubicBezTo>
                <a:lnTo>
                  <a:pt x="106287" y="128100"/>
                </a:lnTo>
                <a:cubicBezTo>
                  <a:pt x="106282" y="128105"/>
                  <a:pt x="106278" y="128111"/>
                  <a:pt x="106273" y="128116"/>
                </a:cubicBezTo>
                <a:cubicBezTo>
                  <a:pt x="106278" y="128111"/>
                  <a:pt x="106282" y="128105"/>
                  <a:pt x="106286" y="128100"/>
                </a:cubicBezTo>
                <a:lnTo>
                  <a:pt x="106286" y="128100"/>
                </a:lnTo>
                <a:cubicBezTo>
                  <a:pt x="106155" y="128178"/>
                  <a:pt x="106025" y="128256"/>
                  <a:pt x="105893" y="128333"/>
                </a:cubicBezTo>
                <a:cubicBezTo>
                  <a:pt x="104515" y="129136"/>
                  <a:pt x="103112" y="129890"/>
                  <a:pt x="101683" y="130597"/>
                </a:cubicBezTo>
                <a:cubicBezTo>
                  <a:pt x="100261" y="131300"/>
                  <a:pt x="98816" y="131956"/>
                  <a:pt x="97349" y="132563"/>
                </a:cubicBezTo>
                <a:cubicBezTo>
                  <a:pt x="96799" y="132790"/>
                  <a:pt x="96245" y="133006"/>
                  <a:pt x="95691" y="133222"/>
                </a:cubicBezTo>
                <a:lnTo>
                  <a:pt x="95691" y="133222"/>
                </a:lnTo>
                <a:cubicBezTo>
                  <a:pt x="95717" y="133214"/>
                  <a:pt x="95743" y="133207"/>
                  <a:pt x="95771" y="133199"/>
                </a:cubicBezTo>
                <a:lnTo>
                  <a:pt x="95771" y="133199"/>
                </a:lnTo>
                <a:cubicBezTo>
                  <a:pt x="95736" y="133209"/>
                  <a:pt x="95701" y="133220"/>
                  <a:pt x="95666" y="133231"/>
                </a:cubicBezTo>
                <a:lnTo>
                  <a:pt x="95666" y="133231"/>
                </a:lnTo>
                <a:cubicBezTo>
                  <a:pt x="95526" y="133286"/>
                  <a:pt x="95385" y="133340"/>
                  <a:pt x="95245" y="133395"/>
                </a:cubicBezTo>
                <a:cubicBezTo>
                  <a:pt x="95187" y="133417"/>
                  <a:pt x="95125" y="133437"/>
                  <a:pt x="95070" y="133453"/>
                </a:cubicBezTo>
                <a:lnTo>
                  <a:pt x="95070" y="133453"/>
                </a:lnTo>
                <a:cubicBezTo>
                  <a:pt x="95094" y="133444"/>
                  <a:pt x="95118" y="133435"/>
                  <a:pt x="95142" y="133427"/>
                </a:cubicBezTo>
                <a:cubicBezTo>
                  <a:pt x="95316" y="133365"/>
                  <a:pt x="95490" y="133289"/>
                  <a:pt x="95666" y="133231"/>
                </a:cubicBezTo>
                <a:lnTo>
                  <a:pt x="95666" y="133231"/>
                </a:lnTo>
                <a:cubicBezTo>
                  <a:pt x="95674" y="133228"/>
                  <a:pt x="95683" y="133225"/>
                  <a:pt x="95691" y="133222"/>
                </a:cubicBezTo>
                <a:lnTo>
                  <a:pt x="95691" y="133222"/>
                </a:lnTo>
                <a:cubicBezTo>
                  <a:pt x="95002" y="133417"/>
                  <a:pt x="94853" y="133486"/>
                  <a:pt x="94910" y="133486"/>
                </a:cubicBezTo>
                <a:cubicBezTo>
                  <a:pt x="94934" y="133486"/>
                  <a:pt x="94996" y="133473"/>
                  <a:pt x="95070" y="133453"/>
                </a:cubicBezTo>
                <a:lnTo>
                  <a:pt x="95070" y="133453"/>
                </a:lnTo>
                <a:cubicBezTo>
                  <a:pt x="94739" y="133570"/>
                  <a:pt x="94409" y="133685"/>
                  <a:pt x="94077" y="133797"/>
                </a:cubicBezTo>
                <a:cubicBezTo>
                  <a:pt x="91092" y="134807"/>
                  <a:pt x="88046" y="135625"/>
                  <a:pt x="84957" y="136249"/>
                </a:cubicBezTo>
                <a:cubicBezTo>
                  <a:pt x="84590" y="136323"/>
                  <a:pt x="84223" y="136393"/>
                  <a:pt x="83856" y="136462"/>
                </a:cubicBezTo>
                <a:cubicBezTo>
                  <a:pt x="83766" y="136479"/>
                  <a:pt x="83630" y="136499"/>
                  <a:pt x="83491" y="136517"/>
                </a:cubicBezTo>
                <a:lnTo>
                  <a:pt x="83491" y="136517"/>
                </a:lnTo>
                <a:cubicBezTo>
                  <a:pt x="83570" y="136508"/>
                  <a:pt x="83659" y="136498"/>
                  <a:pt x="83759" y="136487"/>
                </a:cubicBezTo>
                <a:lnTo>
                  <a:pt x="83759" y="136487"/>
                </a:lnTo>
                <a:cubicBezTo>
                  <a:pt x="82946" y="136579"/>
                  <a:pt x="82137" y="136746"/>
                  <a:pt x="81324" y="136855"/>
                </a:cubicBezTo>
                <a:cubicBezTo>
                  <a:pt x="79811" y="137058"/>
                  <a:pt x="78292" y="137216"/>
                  <a:pt x="76768" y="137327"/>
                </a:cubicBezTo>
                <a:cubicBezTo>
                  <a:pt x="75249" y="137439"/>
                  <a:pt x="73728" y="137503"/>
                  <a:pt x="72205" y="137523"/>
                </a:cubicBezTo>
                <a:cubicBezTo>
                  <a:pt x="71940" y="137526"/>
                  <a:pt x="71675" y="137528"/>
                  <a:pt x="71410" y="137528"/>
                </a:cubicBezTo>
                <a:cubicBezTo>
                  <a:pt x="70934" y="137528"/>
                  <a:pt x="70458" y="137523"/>
                  <a:pt x="69982" y="137519"/>
                </a:cubicBezTo>
                <a:cubicBezTo>
                  <a:pt x="69954" y="137518"/>
                  <a:pt x="69929" y="137518"/>
                  <a:pt x="69905" y="137518"/>
                </a:cubicBezTo>
                <a:lnTo>
                  <a:pt x="69905" y="137518"/>
                </a:lnTo>
                <a:cubicBezTo>
                  <a:pt x="69877" y="137517"/>
                  <a:pt x="69846" y="137515"/>
                  <a:pt x="69813" y="137514"/>
                </a:cubicBezTo>
                <a:cubicBezTo>
                  <a:pt x="69369" y="137497"/>
                  <a:pt x="68925" y="137480"/>
                  <a:pt x="68483" y="137457"/>
                </a:cubicBezTo>
                <a:cubicBezTo>
                  <a:pt x="65432" y="137299"/>
                  <a:pt x="62394" y="136954"/>
                  <a:pt x="59386" y="136421"/>
                </a:cubicBezTo>
                <a:cubicBezTo>
                  <a:pt x="58702" y="136299"/>
                  <a:pt x="58018" y="136167"/>
                  <a:pt x="57337" y="136028"/>
                </a:cubicBezTo>
                <a:cubicBezTo>
                  <a:pt x="56979" y="135952"/>
                  <a:pt x="56621" y="135876"/>
                  <a:pt x="56265" y="135797"/>
                </a:cubicBezTo>
                <a:cubicBezTo>
                  <a:pt x="56109" y="135763"/>
                  <a:pt x="55952" y="135726"/>
                  <a:pt x="55796" y="135690"/>
                </a:cubicBezTo>
                <a:lnTo>
                  <a:pt x="55796" y="135690"/>
                </a:lnTo>
                <a:cubicBezTo>
                  <a:pt x="54323" y="135307"/>
                  <a:pt x="52855" y="134918"/>
                  <a:pt x="51404" y="134460"/>
                </a:cubicBezTo>
                <a:cubicBezTo>
                  <a:pt x="48542" y="133559"/>
                  <a:pt x="45743" y="132467"/>
                  <a:pt x="43026" y="131193"/>
                </a:cubicBezTo>
                <a:cubicBezTo>
                  <a:pt x="42700" y="131039"/>
                  <a:pt x="42376" y="130883"/>
                  <a:pt x="42054" y="130725"/>
                </a:cubicBezTo>
                <a:cubicBezTo>
                  <a:pt x="41950" y="130675"/>
                  <a:pt x="41495" y="130444"/>
                  <a:pt x="41318" y="130355"/>
                </a:cubicBezTo>
                <a:lnTo>
                  <a:pt x="41318" y="130355"/>
                </a:lnTo>
                <a:cubicBezTo>
                  <a:pt x="41157" y="130271"/>
                  <a:pt x="40980" y="130178"/>
                  <a:pt x="40915" y="130143"/>
                </a:cubicBezTo>
                <a:cubicBezTo>
                  <a:pt x="40536" y="129940"/>
                  <a:pt x="40158" y="129733"/>
                  <a:pt x="39783" y="129523"/>
                </a:cubicBezTo>
                <a:cubicBezTo>
                  <a:pt x="38472" y="128786"/>
                  <a:pt x="37187" y="128003"/>
                  <a:pt x="35931" y="127172"/>
                </a:cubicBezTo>
                <a:cubicBezTo>
                  <a:pt x="33452" y="125534"/>
                  <a:pt x="31100" y="123711"/>
                  <a:pt x="28895" y="121720"/>
                </a:cubicBezTo>
                <a:cubicBezTo>
                  <a:pt x="28628" y="121481"/>
                  <a:pt x="28367" y="121235"/>
                  <a:pt x="28104" y="120991"/>
                </a:cubicBezTo>
                <a:cubicBezTo>
                  <a:pt x="28030" y="120922"/>
                  <a:pt x="27971" y="120868"/>
                  <a:pt x="27927" y="120828"/>
                </a:cubicBezTo>
                <a:lnTo>
                  <a:pt x="27927" y="120828"/>
                </a:lnTo>
                <a:cubicBezTo>
                  <a:pt x="27903" y="120803"/>
                  <a:pt x="27870" y="120770"/>
                  <a:pt x="27828" y="120727"/>
                </a:cubicBezTo>
                <a:cubicBezTo>
                  <a:pt x="27298" y="120191"/>
                  <a:pt x="26762" y="119658"/>
                  <a:pt x="26245" y="119108"/>
                </a:cubicBezTo>
                <a:cubicBezTo>
                  <a:pt x="25207" y="118003"/>
                  <a:pt x="24215" y="116856"/>
                  <a:pt x="23268" y="115668"/>
                </a:cubicBezTo>
                <a:cubicBezTo>
                  <a:pt x="21370" y="113282"/>
                  <a:pt x="19672" y="110744"/>
                  <a:pt x="18191" y="108079"/>
                </a:cubicBezTo>
                <a:cubicBezTo>
                  <a:pt x="17828" y="107425"/>
                  <a:pt x="17483" y="106761"/>
                  <a:pt x="17140" y="106095"/>
                </a:cubicBezTo>
                <a:cubicBezTo>
                  <a:pt x="17125" y="106064"/>
                  <a:pt x="17109" y="106034"/>
                  <a:pt x="17094" y="106003"/>
                </a:cubicBezTo>
                <a:lnTo>
                  <a:pt x="17094" y="106003"/>
                </a:lnTo>
                <a:cubicBezTo>
                  <a:pt x="17098" y="106011"/>
                  <a:pt x="17100" y="106015"/>
                  <a:pt x="17100" y="106015"/>
                </a:cubicBezTo>
                <a:cubicBezTo>
                  <a:pt x="17101" y="106015"/>
                  <a:pt x="17063" y="105937"/>
                  <a:pt x="16951" y="105714"/>
                </a:cubicBezTo>
                <a:lnTo>
                  <a:pt x="16951" y="105714"/>
                </a:lnTo>
                <a:cubicBezTo>
                  <a:pt x="16954" y="105720"/>
                  <a:pt x="16956" y="105725"/>
                  <a:pt x="16959" y="105731"/>
                </a:cubicBezTo>
                <a:lnTo>
                  <a:pt x="16959" y="105731"/>
                </a:lnTo>
                <a:cubicBezTo>
                  <a:pt x="16945" y="105703"/>
                  <a:pt x="16931" y="105675"/>
                  <a:pt x="16917" y="105647"/>
                </a:cubicBezTo>
                <a:lnTo>
                  <a:pt x="16917" y="105647"/>
                </a:lnTo>
                <a:cubicBezTo>
                  <a:pt x="16929" y="105671"/>
                  <a:pt x="16940" y="105693"/>
                  <a:pt x="16951" y="105714"/>
                </a:cubicBezTo>
                <a:lnTo>
                  <a:pt x="16951" y="105714"/>
                </a:lnTo>
                <a:cubicBezTo>
                  <a:pt x="16943" y="105698"/>
                  <a:pt x="16936" y="105683"/>
                  <a:pt x="16930" y="105670"/>
                </a:cubicBezTo>
                <a:cubicBezTo>
                  <a:pt x="16757" y="105291"/>
                  <a:pt x="16577" y="104914"/>
                  <a:pt x="16407" y="104534"/>
                </a:cubicBezTo>
                <a:cubicBezTo>
                  <a:pt x="15748" y="103058"/>
                  <a:pt x="15151" y="101555"/>
                  <a:pt x="14618" y="100027"/>
                </a:cubicBezTo>
                <a:cubicBezTo>
                  <a:pt x="13520" y="96877"/>
                  <a:pt x="12693" y="93634"/>
                  <a:pt x="12122" y="90349"/>
                </a:cubicBezTo>
                <a:cubicBezTo>
                  <a:pt x="11824" y="88640"/>
                  <a:pt x="11595" y="86922"/>
                  <a:pt x="11432" y="85193"/>
                </a:cubicBezTo>
                <a:cubicBezTo>
                  <a:pt x="11400" y="84842"/>
                  <a:pt x="11369" y="84490"/>
                  <a:pt x="11341" y="84139"/>
                </a:cubicBezTo>
                <a:lnTo>
                  <a:pt x="11341" y="84139"/>
                </a:lnTo>
                <a:cubicBezTo>
                  <a:pt x="11344" y="84180"/>
                  <a:pt x="11346" y="84198"/>
                  <a:pt x="11346" y="84198"/>
                </a:cubicBezTo>
                <a:cubicBezTo>
                  <a:pt x="11350" y="84198"/>
                  <a:pt x="11293" y="83375"/>
                  <a:pt x="11283" y="83206"/>
                </a:cubicBezTo>
                <a:cubicBezTo>
                  <a:pt x="11231" y="82227"/>
                  <a:pt x="11199" y="81247"/>
                  <a:pt x="11185" y="80266"/>
                </a:cubicBezTo>
                <a:cubicBezTo>
                  <a:pt x="11133" y="76350"/>
                  <a:pt x="11385" y="72432"/>
                  <a:pt x="11888" y="68547"/>
                </a:cubicBezTo>
                <a:cubicBezTo>
                  <a:pt x="13178" y="58580"/>
                  <a:pt x="16004" y="49356"/>
                  <a:pt x="20409" y="40276"/>
                </a:cubicBezTo>
                <a:cubicBezTo>
                  <a:pt x="21407" y="38215"/>
                  <a:pt x="22491" y="36201"/>
                  <a:pt x="23659" y="34230"/>
                </a:cubicBezTo>
                <a:cubicBezTo>
                  <a:pt x="23936" y="33765"/>
                  <a:pt x="24218" y="33302"/>
                  <a:pt x="24504" y="32843"/>
                </a:cubicBezTo>
                <a:cubicBezTo>
                  <a:pt x="24623" y="32652"/>
                  <a:pt x="24743" y="32462"/>
                  <a:pt x="24864" y="32272"/>
                </a:cubicBezTo>
                <a:lnTo>
                  <a:pt x="24864" y="32272"/>
                </a:lnTo>
                <a:cubicBezTo>
                  <a:pt x="24909" y="32202"/>
                  <a:pt x="24976" y="32100"/>
                  <a:pt x="25009" y="32051"/>
                </a:cubicBezTo>
                <a:cubicBezTo>
                  <a:pt x="25654" y="31095"/>
                  <a:pt x="26302" y="30143"/>
                  <a:pt x="26983" y="29211"/>
                </a:cubicBezTo>
                <a:cubicBezTo>
                  <a:pt x="28241" y="27494"/>
                  <a:pt x="29577" y="25839"/>
                  <a:pt x="30991" y="24244"/>
                </a:cubicBezTo>
                <a:cubicBezTo>
                  <a:pt x="31643" y="23509"/>
                  <a:pt x="32312" y="22790"/>
                  <a:pt x="32999" y="22085"/>
                </a:cubicBezTo>
                <a:cubicBezTo>
                  <a:pt x="33338" y="21738"/>
                  <a:pt x="33680" y="21394"/>
                  <a:pt x="34026" y="21055"/>
                </a:cubicBezTo>
                <a:cubicBezTo>
                  <a:pt x="34164" y="20922"/>
                  <a:pt x="34305" y="20790"/>
                  <a:pt x="34442" y="20653"/>
                </a:cubicBezTo>
                <a:cubicBezTo>
                  <a:pt x="34457" y="20638"/>
                  <a:pt x="34471" y="20624"/>
                  <a:pt x="34484" y="20611"/>
                </a:cubicBezTo>
                <a:lnTo>
                  <a:pt x="34484" y="20611"/>
                </a:lnTo>
                <a:cubicBezTo>
                  <a:pt x="34518" y="20581"/>
                  <a:pt x="34557" y="20546"/>
                  <a:pt x="34603" y="20504"/>
                </a:cubicBezTo>
                <a:cubicBezTo>
                  <a:pt x="36036" y="19211"/>
                  <a:pt x="37497" y="17961"/>
                  <a:pt x="39037" y="16798"/>
                </a:cubicBezTo>
                <a:cubicBezTo>
                  <a:pt x="39771" y="16243"/>
                  <a:pt x="40517" y="15706"/>
                  <a:pt x="41276" y="15187"/>
                </a:cubicBezTo>
                <a:cubicBezTo>
                  <a:pt x="41652" y="14931"/>
                  <a:pt x="42031" y="14677"/>
                  <a:pt x="42413" y="14430"/>
                </a:cubicBezTo>
                <a:cubicBezTo>
                  <a:pt x="42620" y="14296"/>
                  <a:pt x="43519" y="13757"/>
                  <a:pt x="43507" y="13757"/>
                </a:cubicBezTo>
                <a:lnTo>
                  <a:pt x="43507" y="13757"/>
                </a:lnTo>
                <a:cubicBezTo>
                  <a:pt x="43502" y="13757"/>
                  <a:pt x="43371" y="13832"/>
                  <a:pt x="43032" y="14029"/>
                </a:cubicBezTo>
                <a:cubicBezTo>
                  <a:pt x="44652" y="13085"/>
                  <a:pt x="46284" y="12179"/>
                  <a:pt x="47980" y="11378"/>
                </a:cubicBezTo>
                <a:cubicBezTo>
                  <a:pt x="48776" y="11003"/>
                  <a:pt x="49579" y="10646"/>
                  <a:pt x="50391" y="10309"/>
                </a:cubicBezTo>
                <a:cubicBezTo>
                  <a:pt x="50795" y="10142"/>
                  <a:pt x="51202" y="9982"/>
                  <a:pt x="51608" y="9821"/>
                </a:cubicBezTo>
                <a:cubicBezTo>
                  <a:pt x="51663" y="9799"/>
                  <a:pt x="51711" y="9780"/>
                  <a:pt x="51752" y="9764"/>
                </a:cubicBezTo>
                <a:lnTo>
                  <a:pt x="51752" y="9764"/>
                </a:lnTo>
                <a:cubicBezTo>
                  <a:pt x="51823" y="9739"/>
                  <a:pt x="51915" y="9707"/>
                  <a:pt x="52032" y="9666"/>
                </a:cubicBezTo>
                <a:cubicBezTo>
                  <a:pt x="53704" y="9077"/>
                  <a:pt x="55402" y="8570"/>
                  <a:pt x="57125" y="8145"/>
                </a:cubicBezTo>
                <a:cubicBezTo>
                  <a:pt x="57960" y="7939"/>
                  <a:pt x="58798" y="7752"/>
                  <a:pt x="59641" y="7586"/>
                </a:cubicBezTo>
                <a:cubicBezTo>
                  <a:pt x="59847" y="7544"/>
                  <a:pt x="60101" y="7462"/>
                  <a:pt x="60351" y="7405"/>
                </a:cubicBezTo>
                <a:lnTo>
                  <a:pt x="60351" y="7405"/>
                </a:lnTo>
                <a:cubicBezTo>
                  <a:pt x="60382" y="7408"/>
                  <a:pt x="60418" y="7410"/>
                  <a:pt x="60456" y="7410"/>
                </a:cubicBezTo>
                <a:cubicBezTo>
                  <a:pt x="60525" y="7410"/>
                  <a:pt x="60604" y="7405"/>
                  <a:pt x="60690" y="7392"/>
                </a:cubicBezTo>
                <a:cubicBezTo>
                  <a:pt x="60943" y="7355"/>
                  <a:pt x="61196" y="7316"/>
                  <a:pt x="61451" y="7280"/>
                </a:cubicBezTo>
                <a:cubicBezTo>
                  <a:pt x="63226" y="7030"/>
                  <a:pt x="65012" y="6866"/>
                  <a:pt x="66805" y="6786"/>
                </a:cubicBezTo>
                <a:cubicBezTo>
                  <a:pt x="67657" y="6749"/>
                  <a:pt x="68511" y="6731"/>
                  <a:pt x="69363" y="6731"/>
                </a:cubicBezTo>
                <a:cubicBezTo>
                  <a:pt x="69475" y="6731"/>
                  <a:pt x="69701" y="6723"/>
                  <a:pt x="69911" y="6715"/>
                </a:cubicBezTo>
                <a:close/>
                <a:moveTo>
                  <a:pt x="70622" y="0"/>
                </a:moveTo>
                <a:cubicBezTo>
                  <a:pt x="59566" y="0"/>
                  <a:pt x="48502" y="2906"/>
                  <a:pt x="39006" y="8594"/>
                </a:cubicBezTo>
                <a:cubicBezTo>
                  <a:pt x="22635" y="18404"/>
                  <a:pt x="11950" y="34845"/>
                  <a:pt x="6444" y="52859"/>
                </a:cubicBezTo>
                <a:cubicBezTo>
                  <a:pt x="1554" y="68854"/>
                  <a:pt x="0" y="86394"/>
                  <a:pt x="5601" y="102443"/>
                </a:cubicBezTo>
                <a:cubicBezTo>
                  <a:pt x="9912" y="114796"/>
                  <a:pt x="18243" y="125379"/>
                  <a:pt x="29176" y="132556"/>
                </a:cubicBezTo>
                <a:cubicBezTo>
                  <a:pt x="40004" y="139665"/>
                  <a:pt x="52924" y="143543"/>
                  <a:pt x="65833" y="144137"/>
                </a:cubicBezTo>
                <a:cubicBezTo>
                  <a:pt x="67155" y="144198"/>
                  <a:pt x="68477" y="144229"/>
                  <a:pt x="69800" y="144229"/>
                </a:cubicBezTo>
                <a:cubicBezTo>
                  <a:pt x="82272" y="144229"/>
                  <a:pt x="94716" y="141511"/>
                  <a:pt x="105913" y="135928"/>
                </a:cubicBezTo>
                <a:cubicBezTo>
                  <a:pt x="118742" y="129530"/>
                  <a:pt x="129423" y="119546"/>
                  <a:pt x="136605" y="107139"/>
                </a:cubicBezTo>
                <a:cubicBezTo>
                  <a:pt x="144980" y="92667"/>
                  <a:pt x="147911" y="75574"/>
                  <a:pt x="147240" y="59021"/>
                </a:cubicBezTo>
                <a:cubicBezTo>
                  <a:pt x="147034" y="53923"/>
                  <a:pt x="146535" y="48838"/>
                  <a:pt x="145777" y="43793"/>
                </a:cubicBezTo>
                <a:cubicBezTo>
                  <a:pt x="145537" y="42200"/>
                  <a:pt x="143666" y="41639"/>
                  <a:pt x="142044" y="41639"/>
                </a:cubicBezTo>
                <a:cubicBezTo>
                  <a:pt x="141435" y="41639"/>
                  <a:pt x="140862" y="41718"/>
                  <a:pt x="140423" y="41851"/>
                </a:cubicBezTo>
                <a:cubicBezTo>
                  <a:pt x="138444" y="42448"/>
                  <a:pt x="136412" y="43913"/>
                  <a:pt x="136757" y="46210"/>
                </a:cubicBezTo>
                <a:cubicBezTo>
                  <a:pt x="137447" y="50798"/>
                  <a:pt x="137916" y="55273"/>
                  <a:pt x="138107" y="59788"/>
                </a:cubicBezTo>
                <a:lnTo>
                  <a:pt x="138107" y="59788"/>
                </a:lnTo>
                <a:cubicBezTo>
                  <a:pt x="135917" y="48048"/>
                  <a:pt x="131354" y="36823"/>
                  <a:pt x="124031" y="27181"/>
                </a:cubicBezTo>
                <a:cubicBezTo>
                  <a:pt x="114257" y="14310"/>
                  <a:pt x="100267" y="5194"/>
                  <a:pt x="84526" y="1569"/>
                </a:cubicBezTo>
                <a:cubicBezTo>
                  <a:pt x="79972" y="520"/>
                  <a:pt x="75298" y="0"/>
                  <a:pt x="7062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0" name="Google Shape;1240;p31"/>
          <p:cNvGrpSpPr/>
          <p:nvPr/>
        </p:nvGrpSpPr>
        <p:grpSpPr>
          <a:xfrm>
            <a:off x="2254050" y="2682091"/>
            <a:ext cx="598186" cy="482329"/>
            <a:chOff x="2293911" y="2869820"/>
            <a:chExt cx="756431" cy="665464"/>
          </a:xfrm>
        </p:grpSpPr>
        <p:sp>
          <p:nvSpPr>
            <p:cNvPr id="1241" name="Google Shape;1241;p31"/>
            <p:cNvSpPr/>
            <p:nvPr/>
          </p:nvSpPr>
          <p:spPr>
            <a:xfrm rot="1290219">
              <a:off x="2682196" y="3336675"/>
              <a:ext cx="357" cy="442"/>
            </a:xfrm>
            <a:custGeom>
              <a:rect b="b" l="l" r="r" t="t"/>
              <a:pathLst>
                <a:path extrusionOk="0" h="10" w="7">
                  <a:moveTo>
                    <a:pt x="2" y="1"/>
                  </a:moveTo>
                  <a:cubicBezTo>
                    <a:pt x="0" y="1"/>
                    <a:pt x="0" y="4"/>
                    <a:pt x="6" y="10"/>
                  </a:cubicBezTo>
                  <a:cubicBezTo>
                    <a:pt x="6" y="4"/>
                    <a:pt x="3" y="1"/>
                    <a:pt x="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1"/>
            <p:cNvSpPr/>
            <p:nvPr/>
          </p:nvSpPr>
          <p:spPr>
            <a:xfrm rot="1290219">
              <a:off x="2688747" y="3314933"/>
              <a:ext cx="663" cy="1105"/>
            </a:xfrm>
            <a:custGeom>
              <a:rect b="b" l="l" r="r" t="t"/>
              <a:pathLst>
                <a:path extrusionOk="0" h="25" w="13">
                  <a:moveTo>
                    <a:pt x="12" y="1"/>
                  </a:moveTo>
                  <a:cubicBezTo>
                    <a:pt x="12" y="1"/>
                    <a:pt x="12" y="1"/>
                    <a:pt x="0" y="13"/>
                  </a:cubicBezTo>
                  <a:lnTo>
                    <a:pt x="12" y="25"/>
                  </a:lnTo>
                  <a:cubicBezTo>
                    <a:pt x="12" y="13"/>
                    <a:pt x="12"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1"/>
            <p:cNvSpPr/>
            <p:nvPr/>
          </p:nvSpPr>
          <p:spPr>
            <a:xfrm rot="1290219">
              <a:off x="2668075" y="3344239"/>
              <a:ext cx="1836" cy="265"/>
            </a:xfrm>
            <a:custGeom>
              <a:rect b="b" l="l" r="r" t="t"/>
              <a:pathLst>
                <a:path extrusionOk="0" h="6" w="36">
                  <a:moveTo>
                    <a:pt x="0" y="1"/>
                  </a:moveTo>
                  <a:cubicBezTo>
                    <a:pt x="8" y="1"/>
                    <a:pt x="16" y="6"/>
                    <a:pt x="24" y="6"/>
                  </a:cubicBezTo>
                  <a:cubicBezTo>
                    <a:pt x="28" y="6"/>
                    <a:pt x="32" y="4"/>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1"/>
            <p:cNvSpPr/>
            <p:nvPr/>
          </p:nvSpPr>
          <p:spPr>
            <a:xfrm rot="1290219">
              <a:off x="2582188" y="3200604"/>
              <a:ext cx="51" cy="1105"/>
            </a:xfrm>
            <a:custGeom>
              <a:rect b="b" l="l" r="r" t="t"/>
              <a:pathLst>
                <a:path extrusionOk="0" h="25" w="1">
                  <a:moveTo>
                    <a:pt x="0" y="25"/>
                  </a:moveTo>
                  <a:cubicBezTo>
                    <a:pt x="0" y="13"/>
                    <a:pt x="0" y="13"/>
                    <a:pt x="0" y="1"/>
                  </a:cubicBezTo>
                  <a:cubicBezTo>
                    <a:pt x="0" y="1"/>
                    <a:pt x="0" y="1"/>
                    <a:pt x="0" y="1"/>
                  </a:cubicBezTo>
                  <a:lnTo>
                    <a:pt x="0" y="25"/>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1"/>
            <p:cNvSpPr/>
            <p:nvPr/>
          </p:nvSpPr>
          <p:spPr>
            <a:xfrm rot="1290219">
              <a:off x="2672154" y="3287634"/>
              <a:ext cx="1224" cy="574"/>
            </a:xfrm>
            <a:custGeom>
              <a:rect b="b" l="l" r="r" t="t"/>
              <a:pathLst>
                <a:path extrusionOk="0" h="13" w="24">
                  <a:moveTo>
                    <a:pt x="0" y="0"/>
                  </a:moveTo>
                  <a:cubicBezTo>
                    <a:pt x="8" y="8"/>
                    <a:pt x="15" y="10"/>
                    <a:pt x="20" y="11"/>
                  </a:cubicBezTo>
                  <a:lnTo>
                    <a:pt x="20" y="11"/>
                  </a:lnTo>
                  <a:cubicBezTo>
                    <a:pt x="12" y="9"/>
                    <a:pt x="10" y="0"/>
                    <a:pt x="0" y="0"/>
                  </a:cubicBezTo>
                  <a:close/>
                  <a:moveTo>
                    <a:pt x="20" y="11"/>
                  </a:moveTo>
                  <a:cubicBezTo>
                    <a:pt x="21" y="12"/>
                    <a:pt x="22" y="12"/>
                    <a:pt x="24" y="12"/>
                  </a:cubicBezTo>
                  <a:cubicBezTo>
                    <a:pt x="24" y="12"/>
                    <a:pt x="22" y="12"/>
                    <a:pt x="20" y="1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1"/>
            <p:cNvSpPr/>
            <p:nvPr/>
          </p:nvSpPr>
          <p:spPr>
            <a:xfrm rot="1290219">
              <a:off x="2636252" y="3289888"/>
              <a:ext cx="1275" cy="1635"/>
            </a:xfrm>
            <a:custGeom>
              <a:rect b="b" l="l" r="r" t="t"/>
              <a:pathLst>
                <a:path extrusionOk="0" h="37" w="25">
                  <a:moveTo>
                    <a:pt x="12" y="0"/>
                  </a:moveTo>
                  <a:cubicBezTo>
                    <a:pt x="0" y="12"/>
                    <a:pt x="0" y="24"/>
                    <a:pt x="12" y="36"/>
                  </a:cubicBezTo>
                  <a:cubicBezTo>
                    <a:pt x="12" y="24"/>
                    <a:pt x="24" y="12"/>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1"/>
            <p:cNvSpPr/>
            <p:nvPr/>
          </p:nvSpPr>
          <p:spPr>
            <a:xfrm rot="1290219">
              <a:off x="2632759" y="3301334"/>
              <a:ext cx="663" cy="442"/>
            </a:xfrm>
            <a:custGeom>
              <a:rect b="b" l="l" r="r" t="t"/>
              <a:pathLst>
                <a:path extrusionOk="0" h="10" w="13">
                  <a:moveTo>
                    <a:pt x="0" y="0"/>
                  </a:moveTo>
                  <a:cubicBezTo>
                    <a:pt x="0" y="6"/>
                    <a:pt x="0" y="9"/>
                    <a:pt x="2" y="9"/>
                  </a:cubicBezTo>
                  <a:cubicBezTo>
                    <a:pt x="3" y="9"/>
                    <a:pt x="6" y="6"/>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1"/>
            <p:cNvSpPr/>
            <p:nvPr/>
          </p:nvSpPr>
          <p:spPr>
            <a:xfrm rot="1290219">
              <a:off x="2631939" y="3309880"/>
              <a:ext cx="51" cy="44"/>
            </a:xfrm>
            <a:custGeom>
              <a:rect b="b" l="l" r="r" t="t"/>
              <a:pathLst>
                <a:path extrusionOk="0" h="1" w="1">
                  <a:moveTo>
                    <a:pt x="1" y="1"/>
                  </a:moveTo>
                  <a:lnTo>
                    <a:pt x="1" y="1"/>
                  </a:lnTo>
                  <a:cubicBezTo>
                    <a:pt x="1" y="1"/>
                    <a:pt x="1"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1"/>
            <p:cNvSpPr/>
            <p:nvPr/>
          </p:nvSpPr>
          <p:spPr>
            <a:xfrm rot="1290219">
              <a:off x="2631009" y="3290857"/>
              <a:ext cx="7345" cy="5302"/>
            </a:xfrm>
            <a:custGeom>
              <a:rect b="b" l="l" r="r" t="t"/>
              <a:pathLst>
                <a:path extrusionOk="0" h="120" w="144">
                  <a:moveTo>
                    <a:pt x="96" y="0"/>
                  </a:moveTo>
                  <a:cubicBezTo>
                    <a:pt x="72" y="12"/>
                    <a:pt x="1" y="24"/>
                    <a:pt x="72" y="60"/>
                  </a:cubicBezTo>
                  <a:lnTo>
                    <a:pt x="84" y="48"/>
                  </a:lnTo>
                  <a:lnTo>
                    <a:pt x="84" y="48"/>
                  </a:lnTo>
                  <a:cubicBezTo>
                    <a:pt x="60" y="72"/>
                    <a:pt x="96" y="95"/>
                    <a:pt x="96" y="119"/>
                  </a:cubicBezTo>
                  <a:cubicBezTo>
                    <a:pt x="108" y="119"/>
                    <a:pt x="108" y="107"/>
                    <a:pt x="108" y="107"/>
                  </a:cubicBezTo>
                  <a:cubicBezTo>
                    <a:pt x="120" y="95"/>
                    <a:pt x="120" y="84"/>
                    <a:pt x="120" y="60"/>
                  </a:cubicBezTo>
                  <a:cubicBezTo>
                    <a:pt x="144" y="36"/>
                    <a:pt x="108" y="24"/>
                    <a:pt x="9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1"/>
            <p:cNvSpPr/>
            <p:nvPr/>
          </p:nvSpPr>
          <p:spPr>
            <a:xfrm rot="1290219">
              <a:off x="2651793" y="3329402"/>
              <a:ext cx="459" cy="265"/>
            </a:xfrm>
            <a:custGeom>
              <a:rect b="b" l="l" r="r" t="t"/>
              <a:pathLst>
                <a:path extrusionOk="0" h="6" w="9">
                  <a:moveTo>
                    <a:pt x="3" y="1"/>
                  </a:moveTo>
                  <a:cubicBezTo>
                    <a:pt x="1" y="1"/>
                    <a:pt x="0" y="2"/>
                    <a:pt x="0" y="6"/>
                  </a:cubicBezTo>
                  <a:cubicBezTo>
                    <a:pt x="8" y="6"/>
                    <a:pt x="5" y="1"/>
                    <a:pt x="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1"/>
            <p:cNvSpPr/>
            <p:nvPr/>
          </p:nvSpPr>
          <p:spPr>
            <a:xfrm rot="1290219">
              <a:off x="2570371" y="3192172"/>
              <a:ext cx="3060" cy="4772"/>
            </a:xfrm>
            <a:custGeom>
              <a:rect b="b" l="l" r="r" t="t"/>
              <a:pathLst>
                <a:path extrusionOk="0" h="108" w="60">
                  <a:moveTo>
                    <a:pt x="24" y="0"/>
                  </a:moveTo>
                  <a:cubicBezTo>
                    <a:pt x="0" y="24"/>
                    <a:pt x="48" y="72"/>
                    <a:pt x="0" y="108"/>
                  </a:cubicBezTo>
                  <a:lnTo>
                    <a:pt x="36" y="108"/>
                  </a:lnTo>
                  <a:cubicBezTo>
                    <a:pt x="12" y="84"/>
                    <a:pt x="36" y="60"/>
                    <a:pt x="48" y="24"/>
                  </a:cubicBezTo>
                  <a:lnTo>
                    <a:pt x="60" y="36"/>
                  </a:lnTo>
                  <a:cubicBezTo>
                    <a:pt x="48" y="12"/>
                    <a:pt x="48" y="0"/>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1"/>
            <p:cNvSpPr/>
            <p:nvPr/>
          </p:nvSpPr>
          <p:spPr>
            <a:xfrm rot="1290219">
              <a:off x="2571260" y="3197098"/>
              <a:ext cx="1224" cy="1105"/>
            </a:xfrm>
            <a:custGeom>
              <a:rect b="b" l="l" r="r" t="t"/>
              <a:pathLst>
                <a:path extrusionOk="0" h="25" w="24">
                  <a:moveTo>
                    <a:pt x="0" y="1"/>
                  </a:moveTo>
                  <a:lnTo>
                    <a:pt x="0" y="13"/>
                  </a:lnTo>
                  <a:cubicBezTo>
                    <a:pt x="0" y="13"/>
                    <a:pt x="0" y="13"/>
                    <a:pt x="12" y="24"/>
                  </a:cubicBezTo>
                  <a:lnTo>
                    <a:pt x="24" y="24"/>
                  </a:lnTo>
                  <a:cubicBezTo>
                    <a:pt x="24" y="13"/>
                    <a:pt x="12" y="13"/>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1"/>
            <p:cNvSpPr/>
            <p:nvPr/>
          </p:nvSpPr>
          <p:spPr>
            <a:xfrm rot="1290219">
              <a:off x="2438519" y="3172741"/>
              <a:ext cx="1275" cy="265"/>
            </a:xfrm>
            <a:custGeom>
              <a:rect b="b" l="l" r="r" t="t"/>
              <a:pathLst>
                <a:path extrusionOk="0" h="6" w="25">
                  <a:moveTo>
                    <a:pt x="13" y="1"/>
                  </a:moveTo>
                  <a:cubicBezTo>
                    <a:pt x="6" y="1"/>
                    <a:pt x="1" y="6"/>
                    <a:pt x="1" y="6"/>
                  </a:cubicBezTo>
                  <a:lnTo>
                    <a:pt x="25" y="6"/>
                  </a:lnTo>
                  <a:cubicBezTo>
                    <a:pt x="21" y="2"/>
                    <a:pt x="17" y="1"/>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1"/>
            <p:cNvSpPr/>
            <p:nvPr/>
          </p:nvSpPr>
          <p:spPr>
            <a:xfrm rot="1290219">
              <a:off x="2698048" y="3278341"/>
              <a:ext cx="1887" cy="442"/>
            </a:xfrm>
            <a:custGeom>
              <a:rect b="b" l="l" r="r" t="t"/>
              <a:pathLst>
                <a:path extrusionOk="0" h="10" w="37">
                  <a:moveTo>
                    <a:pt x="19" y="0"/>
                  </a:moveTo>
                  <a:cubicBezTo>
                    <a:pt x="13" y="0"/>
                    <a:pt x="7" y="3"/>
                    <a:pt x="1" y="9"/>
                  </a:cubicBezTo>
                  <a:lnTo>
                    <a:pt x="36" y="9"/>
                  </a:lnTo>
                  <a:cubicBezTo>
                    <a:pt x="30" y="3"/>
                    <a:pt x="25" y="0"/>
                    <a:pt x="19"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1"/>
            <p:cNvSpPr/>
            <p:nvPr/>
          </p:nvSpPr>
          <p:spPr>
            <a:xfrm rot="1290219">
              <a:off x="2591627" y="3203508"/>
              <a:ext cx="1887" cy="44"/>
            </a:xfrm>
            <a:custGeom>
              <a:rect b="b" l="l" r="r" t="t"/>
              <a:pathLst>
                <a:path extrusionOk="0" h="1" w="37">
                  <a:moveTo>
                    <a:pt x="1" y="1"/>
                  </a:moveTo>
                  <a:cubicBezTo>
                    <a:pt x="13" y="1"/>
                    <a:pt x="13" y="1"/>
                    <a:pt x="25" y="1"/>
                  </a:cubicBezTo>
                  <a:cubicBezTo>
                    <a:pt x="25" y="1"/>
                    <a:pt x="25" y="1"/>
                    <a:pt x="37"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1"/>
            <p:cNvSpPr/>
            <p:nvPr/>
          </p:nvSpPr>
          <p:spPr>
            <a:xfrm rot="1290219">
              <a:off x="2522968" y="3202585"/>
              <a:ext cx="3060" cy="1900"/>
            </a:xfrm>
            <a:custGeom>
              <a:rect b="b" l="l" r="r" t="t"/>
              <a:pathLst>
                <a:path extrusionOk="0" h="43" w="60">
                  <a:moveTo>
                    <a:pt x="55" y="0"/>
                  </a:moveTo>
                  <a:cubicBezTo>
                    <a:pt x="49" y="0"/>
                    <a:pt x="39" y="17"/>
                    <a:pt x="22" y="17"/>
                  </a:cubicBezTo>
                  <a:cubicBezTo>
                    <a:pt x="19" y="17"/>
                    <a:pt x="15" y="17"/>
                    <a:pt x="12" y="15"/>
                  </a:cubicBezTo>
                  <a:lnTo>
                    <a:pt x="0" y="39"/>
                  </a:lnTo>
                  <a:cubicBezTo>
                    <a:pt x="5" y="42"/>
                    <a:pt x="9" y="43"/>
                    <a:pt x="13" y="43"/>
                  </a:cubicBezTo>
                  <a:cubicBezTo>
                    <a:pt x="29" y="43"/>
                    <a:pt x="41" y="27"/>
                    <a:pt x="60" y="27"/>
                  </a:cubicBezTo>
                  <a:cubicBezTo>
                    <a:pt x="60" y="7"/>
                    <a:pt x="58" y="0"/>
                    <a:pt x="5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1"/>
            <p:cNvSpPr/>
            <p:nvPr/>
          </p:nvSpPr>
          <p:spPr>
            <a:xfrm rot="1290219">
              <a:off x="2578350" y="3201204"/>
              <a:ext cx="5560" cy="663"/>
            </a:xfrm>
            <a:custGeom>
              <a:rect b="b" l="l" r="r" t="t"/>
              <a:pathLst>
                <a:path extrusionOk="0" h="15" w="109">
                  <a:moveTo>
                    <a:pt x="19" y="1"/>
                  </a:moveTo>
                  <a:cubicBezTo>
                    <a:pt x="11" y="1"/>
                    <a:pt x="4" y="4"/>
                    <a:pt x="1" y="14"/>
                  </a:cubicBezTo>
                  <a:lnTo>
                    <a:pt x="108" y="14"/>
                  </a:lnTo>
                  <a:lnTo>
                    <a:pt x="72" y="3"/>
                  </a:lnTo>
                  <a:cubicBezTo>
                    <a:pt x="70" y="8"/>
                    <a:pt x="66" y="9"/>
                    <a:pt x="60" y="9"/>
                  </a:cubicBezTo>
                  <a:cubicBezTo>
                    <a:pt x="49" y="9"/>
                    <a:pt x="32" y="1"/>
                    <a:pt x="19"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1"/>
            <p:cNvSpPr/>
            <p:nvPr/>
          </p:nvSpPr>
          <p:spPr>
            <a:xfrm rot="1290219">
              <a:off x="2328127" y="3174058"/>
              <a:ext cx="404544" cy="127347"/>
            </a:xfrm>
            <a:custGeom>
              <a:rect b="b" l="l" r="r" t="t"/>
              <a:pathLst>
                <a:path extrusionOk="0" h="2882" w="7931">
                  <a:moveTo>
                    <a:pt x="2672" y="1078"/>
                  </a:moveTo>
                  <a:lnTo>
                    <a:pt x="2668" y="1084"/>
                  </a:lnTo>
                  <a:cubicBezTo>
                    <a:pt x="2674" y="1084"/>
                    <a:pt x="2673" y="1081"/>
                    <a:pt x="2672" y="1078"/>
                  </a:cubicBezTo>
                  <a:close/>
                  <a:moveTo>
                    <a:pt x="6597" y="1132"/>
                  </a:moveTo>
                  <a:cubicBezTo>
                    <a:pt x="6597" y="1132"/>
                    <a:pt x="6597" y="1132"/>
                    <a:pt x="6597" y="1132"/>
                  </a:cubicBezTo>
                  <a:cubicBezTo>
                    <a:pt x="6597" y="1132"/>
                    <a:pt x="6597" y="1132"/>
                    <a:pt x="6597" y="1132"/>
                  </a:cubicBezTo>
                  <a:close/>
                  <a:moveTo>
                    <a:pt x="2370" y="1108"/>
                  </a:moveTo>
                  <a:lnTo>
                    <a:pt x="2334" y="1155"/>
                  </a:lnTo>
                  <a:cubicBezTo>
                    <a:pt x="2358" y="1132"/>
                    <a:pt x="2370" y="1132"/>
                    <a:pt x="2394" y="1120"/>
                  </a:cubicBezTo>
                  <a:cubicBezTo>
                    <a:pt x="2388" y="1117"/>
                    <a:pt x="2385" y="1116"/>
                    <a:pt x="2382" y="1116"/>
                  </a:cubicBezTo>
                  <a:cubicBezTo>
                    <a:pt x="2378" y="1116"/>
                    <a:pt x="2377" y="1119"/>
                    <a:pt x="2376" y="1119"/>
                  </a:cubicBezTo>
                  <a:cubicBezTo>
                    <a:pt x="2375" y="1119"/>
                    <a:pt x="2374" y="1117"/>
                    <a:pt x="2370" y="1108"/>
                  </a:cubicBezTo>
                  <a:close/>
                  <a:moveTo>
                    <a:pt x="703" y="1596"/>
                  </a:moveTo>
                  <a:lnTo>
                    <a:pt x="703" y="1596"/>
                  </a:lnTo>
                  <a:cubicBezTo>
                    <a:pt x="703" y="1599"/>
                    <a:pt x="704" y="1601"/>
                    <a:pt x="705" y="1603"/>
                  </a:cubicBezTo>
                  <a:lnTo>
                    <a:pt x="705" y="1603"/>
                  </a:lnTo>
                  <a:cubicBezTo>
                    <a:pt x="704" y="1601"/>
                    <a:pt x="704" y="1598"/>
                    <a:pt x="703" y="1596"/>
                  </a:cubicBezTo>
                  <a:close/>
                  <a:moveTo>
                    <a:pt x="6585" y="2072"/>
                  </a:moveTo>
                  <a:cubicBezTo>
                    <a:pt x="6585" y="2072"/>
                    <a:pt x="6585" y="2072"/>
                    <a:pt x="6585" y="2072"/>
                  </a:cubicBezTo>
                  <a:lnTo>
                    <a:pt x="6585" y="2072"/>
                  </a:lnTo>
                  <a:close/>
                  <a:moveTo>
                    <a:pt x="7084" y="2535"/>
                  </a:moveTo>
                  <a:lnTo>
                    <a:pt x="7084" y="2535"/>
                  </a:lnTo>
                  <a:cubicBezTo>
                    <a:pt x="7084" y="2536"/>
                    <a:pt x="7084" y="2536"/>
                    <a:pt x="7084" y="2537"/>
                  </a:cubicBezTo>
                  <a:lnTo>
                    <a:pt x="7084" y="2537"/>
                  </a:lnTo>
                  <a:cubicBezTo>
                    <a:pt x="7084" y="2537"/>
                    <a:pt x="7084" y="2537"/>
                    <a:pt x="7085" y="2537"/>
                  </a:cubicBezTo>
                  <a:lnTo>
                    <a:pt x="7084" y="2535"/>
                  </a:lnTo>
                  <a:close/>
                  <a:moveTo>
                    <a:pt x="7001" y="2537"/>
                  </a:moveTo>
                  <a:lnTo>
                    <a:pt x="7001" y="2548"/>
                  </a:lnTo>
                  <a:lnTo>
                    <a:pt x="7013" y="2548"/>
                  </a:lnTo>
                  <a:cubicBezTo>
                    <a:pt x="7013" y="2548"/>
                    <a:pt x="7013" y="2548"/>
                    <a:pt x="7001" y="2537"/>
                  </a:cubicBezTo>
                  <a:close/>
                  <a:moveTo>
                    <a:pt x="6537" y="1084"/>
                  </a:moveTo>
                  <a:cubicBezTo>
                    <a:pt x="6549" y="1084"/>
                    <a:pt x="6573" y="1096"/>
                    <a:pt x="6585" y="1108"/>
                  </a:cubicBezTo>
                  <a:cubicBezTo>
                    <a:pt x="6585" y="1120"/>
                    <a:pt x="6597" y="1132"/>
                    <a:pt x="6597" y="1132"/>
                  </a:cubicBezTo>
                  <a:cubicBezTo>
                    <a:pt x="6597" y="1132"/>
                    <a:pt x="6597" y="1120"/>
                    <a:pt x="6597" y="1108"/>
                  </a:cubicBezTo>
                  <a:cubicBezTo>
                    <a:pt x="6609" y="1120"/>
                    <a:pt x="6620" y="1132"/>
                    <a:pt x="6632" y="1132"/>
                  </a:cubicBezTo>
                  <a:cubicBezTo>
                    <a:pt x="6620" y="1155"/>
                    <a:pt x="6609" y="1167"/>
                    <a:pt x="6609" y="1203"/>
                  </a:cubicBezTo>
                  <a:lnTo>
                    <a:pt x="6656" y="1167"/>
                  </a:lnTo>
                  <a:lnTo>
                    <a:pt x="6656" y="1179"/>
                  </a:lnTo>
                  <a:lnTo>
                    <a:pt x="6692" y="1167"/>
                  </a:lnTo>
                  <a:cubicBezTo>
                    <a:pt x="6751" y="1203"/>
                    <a:pt x="6811" y="1239"/>
                    <a:pt x="6870" y="1286"/>
                  </a:cubicBezTo>
                  <a:cubicBezTo>
                    <a:pt x="6875" y="1287"/>
                    <a:pt x="6879" y="1288"/>
                    <a:pt x="6882" y="1288"/>
                  </a:cubicBezTo>
                  <a:cubicBezTo>
                    <a:pt x="6915" y="1288"/>
                    <a:pt x="6921" y="1249"/>
                    <a:pt x="6954" y="1249"/>
                  </a:cubicBezTo>
                  <a:cubicBezTo>
                    <a:pt x="6957" y="1249"/>
                    <a:pt x="6961" y="1250"/>
                    <a:pt x="6966" y="1251"/>
                  </a:cubicBezTo>
                  <a:cubicBezTo>
                    <a:pt x="6978" y="1263"/>
                    <a:pt x="7013" y="1274"/>
                    <a:pt x="6990" y="1298"/>
                  </a:cubicBezTo>
                  <a:cubicBezTo>
                    <a:pt x="6986" y="1297"/>
                    <a:pt x="6983" y="1296"/>
                    <a:pt x="6980" y="1296"/>
                  </a:cubicBezTo>
                  <a:cubicBezTo>
                    <a:pt x="6962" y="1296"/>
                    <a:pt x="6952" y="1322"/>
                    <a:pt x="6942" y="1322"/>
                  </a:cubicBezTo>
                  <a:cubicBezTo>
                    <a:pt x="6990" y="1358"/>
                    <a:pt x="7013" y="1417"/>
                    <a:pt x="7073" y="1429"/>
                  </a:cubicBezTo>
                  <a:lnTo>
                    <a:pt x="7073" y="1370"/>
                  </a:lnTo>
                  <a:cubicBezTo>
                    <a:pt x="7085" y="1382"/>
                    <a:pt x="7109" y="1405"/>
                    <a:pt x="7120" y="1417"/>
                  </a:cubicBezTo>
                  <a:cubicBezTo>
                    <a:pt x="7097" y="1429"/>
                    <a:pt x="7085" y="1465"/>
                    <a:pt x="7073" y="1465"/>
                  </a:cubicBezTo>
                  <a:cubicBezTo>
                    <a:pt x="7204" y="1465"/>
                    <a:pt x="7097" y="1536"/>
                    <a:pt x="7168" y="1572"/>
                  </a:cubicBezTo>
                  <a:cubicBezTo>
                    <a:pt x="7186" y="1563"/>
                    <a:pt x="7207" y="1559"/>
                    <a:pt x="7229" y="1559"/>
                  </a:cubicBezTo>
                  <a:cubicBezTo>
                    <a:pt x="7292" y="1559"/>
                    <a:pt x="7365" y="1590"/>
                    <a:pt x="7418" y="1608"/>
                  </a:cubicBezTo>
                  <a:cubicBezTo>
                    <a:pt x="7430" y="1632"/>
                    <a:pt x="7430" y="1644"/>
                    <a:pt x="7418" y="1655"/>
                  </a:cubicBezTo>
                  <a:cubicBezTo>
                    <a:pt x="7415" y="1642"/>
                    <a:pt x="7410" y="1638"/>
                    <a:pt x="7404" y="1638"/>
                  </a:cubicBezTo>
                  <a:cubicBezTo>
                    <a:pt x="7394" y="1638"/>
                    <a:pt x="7381" y="1649"/>
                    <a:pt x="7368" y="1649"/>
                  </a:cubicBezTo>
                  <a:cubicBezTo>
                    <a:pt x="7361" y="1649"/>
                    <a:pt x="7353" y="1645"/>
                    <a:pt x="7347" y="1632"/>
                  </a:cubicBezTo>
                  <a:lnTo>
                    <a:pt x="7347" y="1632"/>
                  </a:lnTo>
                  <a:cubicBezTo>
                    <a:pt x="7359" y="1679"/>
                    <a:pt x="7406" y="1703"/>
                    <a:pt x="7406" y="1751"/>
                  </a:cubicBezTo>
                  <a:cubicBezTo>
                    <a:pt x="7413" y="1737"/>
                    <a:pt x="7424" y="1731"/>
                    <a:pt x="7437" y="1731"/>
                  </a:cubicBezTo>
                  <a:cubicBezTo>
                    <a:pt x="7446" y="1731"/>
                    <a:pt x="7456" y="1734"/>
                    <a:pt x="7466" y="1739"/>
                  </a:cubicBezTo>
                  <a:cubicBezTo>
                    <a:pt x="7466" y="1763"/>
                    <a:pt x="7430" y="1786"/>
                    <a:pt x="7430" y="1810"/>
                  </a:cubicBezTo>
                  <a:cubicBezTo>
                    <a:pt x="7418" y="1798"/>
                    <a:pt x="7406" y="1798"/>
                    <a:pt x="7394" y="1786"/>
                  </a:cubicBezTo>
                  <a:lnTo>
                    <a:pt x="7394" y="1786"/>
                  </a:lnTo>
                  <a:cubicBezTo>
                    <a:pt x="7382" y="1822"/>
                    <a:pt x="7418" y="1822"/>
                    <a:pt x="7430" y="1834"/>
                  </a:cubicBezTo>
                  <a:cubicBezTo>
                    <a:pt x="7406" y="1858"/>
                    <a:pt x="7406" y="1882"/>
                    <a:pt x="7371" y="1882"/>
                  </a:cubicBezTo>
                  <a:cubicBezTo>
                    <a:pt x="7418" y="1905"/>
                    <a:pt x="7394" y="1929"/>
                    <a:pt x="7418" y="1965"/>
                  </a:cubicBezTo>
                  <a:cubicBezTo>
                    <a:pt x="7430" y="1949"/>
                    <a:pt x="7439" y="1944"/>
                    <a:pt x="7447" y="1944"/>
                  </a:cubicBezTo>
                  <a:cubicBezTo>
                    <a:pt x="7463" y="1944"/>
                    <a:pt x="7474" y="1965"/>
                    <a:pt x="7490" y="1965"/>
                  </a:cubicBezTo>
                  <a:cubicBezTo>
                    <a:pt x="7478" y="1953"/>
                    <a:pt x="7478" y="1929"/>
                    <a:pt x="7466" y="1917"/>
                  </a:cubicBezTo>
                  <a:cubicBezTo>
                    <a:pt x="7462" y="1937"/>
                    <a:pt x="7461" y="1944"/>
                    <a:pt x="7459" y="1944"/>
                  </a:cubicBezTo>
                  <a:cubicBezTo>
                    <a:pt x="7455" y="1944"/>
                    <a:pt x="7450" y="1904"/>
                    <a:pt x="7416" y="1904"/>
                  </a:cubicBezTo>
                  <a:cubicBezTo>
                    <a:pt x="7413" y="1904"/>
                    <a:pt x="7410" y="1905"/>
                    <a:pt x="7406" y="1905"/>
                  </a:cubicBezTo>
                  <a:cubicBezTo>
                    <a:pt x="7411" y="1898"/>
                    <a:pt x="7419" y="1895"/>
                    <a:pt x="7427" y="1895"/>
                  </a:cubicBezTo>
                  <a:cubicBezTo>
                    <a:pt x="7447" y="1895"/>
                    <a:pt x="7472" y="1911"/>
                    <a:pt x="7484" y="1911"/>
                  </a:cubicBezTo>
                  <a:cubicBezTo>
                    <a:pt x="7490" y="1911"/>
                    <a:pt x="7493" y="1906"/>
                    <a:pt x="7490" y="1894"/>
                  </a:cubicBezTo>
                  <a:lnTo>
                    <a:pt x="7490" y="1894"/>
                  </a:lnTo>
                  <a:cubicBezTo>
                    <a:pt x="7525" y="1953"/>
                    <a:pt x="7501" y="1965"/>
                    <a:pt x="7537" y="2036"/>
                  </a:cubicBezTo>
                  <a:cubicBezTo>
                    <a:pt x="7537" y="2022"/>
                    <a:pt x="7541" y="2017"/>
                    <a:pt x="7546" y="2017"/>
                  </a:cubicBezTo>
                  <a:cubicBezTo>
                    <a:pt x="7555" y="2017"/>
                    <a:pt x="7569" y="2030"/>
                    <a:pt x="7583" y="2030"/>
                  </a:cubicBezTo>
                  <a:cubicBezTo>
                    <a:pt x="7588" y="2030"/>
                    <a:pt x="7592" y="2029"/>
                    <a:pt x="7597" y="2025"/>
                  </a:cubicBezTo>
                  <a:lnTo>
                    <a:pt x="7597" y="2025"/>
                  </a:lnTo>
                  <a:cubicBezTo>
                    <a:pt x="7592" y="2049"/>
                    <a:pt x="7587" y="2055"/>
                    <a:pt x="7581" y="2055"/>
                  </a:cubicBezTo>
                  <a:cubicBezTo>
                    <a:pt x="7573" y="2055"/>
                    <a:pt x="7563" y="2046"/>
                    <a:pt x="7549" y="2046"/>
                  </a:cubicBezTo>
                  <a:cubicBezTo>
                    <a:pt x="7545" y="2046"/>
                    <a:pt x="7541" y="2047"/>
                    <a:pt x="7537" y="2048"/>
                  </a:cubicBezTo>
                  <a:cubicBezTo>
                    <a:pt x="7537" y="2084"/>
                    <a:pt x="7501" y="2084"/>
                    <a:pt x="7537" y="2120"/>
                  </a:cubicBezTo>
                  <a:cubicBezTo>
                    <a:pt x="7527" y="2134"/>
                    <a:pt x="7519" y="2139"/>
                    <a:pt x="7513" y="2139"/>
                  </a:cubicBezTo>
                  <a:cubicBezTo>
                    <a:pt x="7500" y="2139"/>
                    <a:pt x="7493" y="2118"/>
                    <a:pt x="7475" y="2118"/>
                  </a:cubicBezTo>
                  <a:cubicBezTo>
                    <a:pt x="7472" y="2118"/>
                    <a:pt x="7469" y="2119"/>
                    <a:pt x="7466" y="2120"/>
                  </a:cubicBezTo>
                  <a:cubicBezTo>
                    <a:pt x="7443" y="2109"/>
                    <a:pt x="7528" y="2012"/>
                    <a:pt x="7435" y="2012"/>
                  </a:cubicBezTo>
                  <a:cubicBezTo>
                    <a:pt x="7430" y="2012"/>
                    <a:pt x="7424" y="2012"/>
                    <a:pt x="7418" y="2013"/>
                  </a:cubicBezTo>
                  <a:cubicBezTo>
                    <a:pt x="7418" y="1989"/>
                    <a:pt x="7371" y="1965"/>
                    <a:pt x="7371" y="1941"/>
                  </a:cubicBezTo>
                  <a:cubicBezTo>
                    <a:pt x="7359" y="1965"/>
                    <a:pt x="7323" y="1989"/>
                    <a:pt x="7347" y="2025"/>
                  </a:cubicBezTo>
                  <a:lnTo>
                    <a:pt x="7406" y="2025"/>
                  </a:lnTo>
                  <a:cubicBezTo>
                    <a:pt x="7406" y="2048"/>
                    <a:pt x="7454" y="2072"/>
                    <a:pt x="7442" y="2084"/>
                  </a:cubicBezTo>
                  <a:cubicBezTo>
                    <a:pt x="7439" y="2081"/>
                    <a:pt x="7434" y="2079"/>
                    <a:pt x="7428" y="2079"/>
                  </a:cubicBezTo>
                  <a:cubicBezTo>
                    <a:pt x="7413" y="2079"/>
                    <a:pt x="7394" y="2090"/>
                    <a:pt x="7394" y="2108"/>
                  </a:cubicBezTo>
                  <a:cubicBezTo>
                    <a:pt x="7406" y="2096"/>
                    <a:pt x="7406" y="2096"/>
                    <a:pt x="7418" y="2096"/>
                  </a:cubicBezTo>
                  <a:cubicBezTo>
                    <a:pt x="7418" y="2132"/>
                    <a:pt x="7454" y="2156"/>
                    <a:pt x="7454" y="2203"/>
                  </a:cubicBezTo>
                  <a:cubicBezTo>
                    <a:pt x="7478" y="2167"/>
                    <a:pt x="7501" y="2167"/>
                    <a:pt x="7537" y="2132"/>
                  </a:cubicBezTo>
                  <a:cubicBezTo>
                    <a:pt x="7585" y="2156"/>
                    <a:pt x="7537" y="2167"/>
                    <a:pt x="7537" y="2191"/>
                  </a:cubicBezTo>
                  <a:cubicBezTo>
                    <a:pt x="7525" y="2179"/>
                    <a:pt x="7537" y="2179"/>
                    <a:pt x="7525" y="2179"/>
                  </a:cubicBezTo>
                  <a:cubicBezTo>
                    <a:pt x="7525" y="2191"/>
                    <a:pt x="7525" y="2203"/>
                    <a:pt x="7537" y="2215"/>
                  </a:cubicBezTo>
                  <a:cubicBezTo>
                    <a:pt x="7525" y="2227"/>
                    <a:pt x="7515" y="2232"/>
                    <a:pt x="7506" y="2232"/>
                  </a:cubicBezTo>
                  <a:cubicBezTo>
                    <a:pt x="7486" y="2232"/>
                    <a:pt x="7472" y="2210"/>
                    <a:pt x="7449" y="2210"/>
                  </a:cubicBezTo>
                  <a:cubicBezTo>
                    <a:pt x="7444" y="2210"/>
                    <a:pt x="7437" y="2211"/>
                    <a:pt x="7430" y="2215"/>
                  </a:cubicBezTo>
                  <a:cubicBezTo>
                    <a:pt x="7394" y="2227"/>
                    <a:pt x="7442" y="2263"/>
                    <a:pt x="7406" y="2275"/>
                  </a:cubicBezTo>
                  <a:lnTo>
                    <a:pt x="7418" y="2275"/>
                  </a:lnTo>
                  <a:lnTo>
                    <a:pt x="7418" y="2286"/>
                  </a:lnTo>
                  <a:cubicBezTo>
                    <a:pt x="7406" y="2310"/>
                    <a:pt x="7394" y="2322"/>
                    <a:pt x="7406" y="2358"/>
                  </a:cubicBezTo>
                  <a:cubicBezTo>
                    <a:pt x="7404" y="2356"/>
                    <a:pt x="7403" y="2355"/>
                    <a:pt x="7402" y="2355"/>
                  </a:cubicBezTo>
                  <a:lnTo>
                    <a:pt x="7402" y="2355"/>
                  </a:lnTo>
                  <a:cubicBezTo>
                    <a:pt x="7398" y="2355"/>
                    <a:pt x="7406" y="2374"/>
                    <a:pt x="7406" y="2394"/>
                  </a:cubicBezTo>
                  <a:cubicBezTo>
                    <a:pt x="7406" y="2404"/>
                    <a:pt x="7406" y="2447"/>
                    <a:pt x="7371" y="2447"/>
                  </a:cubicBezTo>
                  <a:cubicBezTo>
                    <a:pt x="7365" y="2447"/>
                    <a:pt x="7356" y="2445"/>
                    <a:pt x="7347" y="2441"/>
                  </a:cubicBezTo>
                  <a:cubicBezTo>
                    <a:pt x="7337" y="2446"/>
                    <a:pt x="7325" y="2449"/>
                    <a:pt x="7314" y="2449"/>
                  </a:cubicBezTo>
                  <a:cubicBezTo>
                    <a:pt x="7299" y="2449"/>
                    <a:pt x="7287" y="2443"/>
                    <a:pt x="7287" y="2429"/>
                  </a:cubicBezTo>
                  <a:cubicBezTo>
                    <a:pt x="7275" y="2441"/>
                    <a:pt x="7251" y="2441"/>
                    <a:pt x="7240" y="2441"/>
                  </a:cubicBezTo>
                  <a:lnTo>
                    <a:pt x="7228" y="2394"/>
                  </a:lnTo>
                  <a:cubicBezTo>
                    <a:pt x="7192" y="2417"/>
                    <a:pt x="7204" y="2453"/>
                    <a:pt x="7192" y="2501"/>
                  </a:cubicBezTo>
                  <a:cubicBezTo>
                    <a:pt x="7181" y="2493"/>
                    <a:pt x="7169" y="2491"/>
                    <a:pt x="7156" y="2491"/>
                  </a:cubicBezTo>
                  <a:cubicBezTo>
                    <a:pt x="7129" y="2491"/>
                    <a:pt x="7101" y="2504"/>
                    <a:pt x="7085" y="2513"/>
                  </a:cubicBezTo>
                  <a:lnTo>
                    <a:pt x="7061" y="2513"/>
                  </a:lnTo>
                  <a:lnTo>
                    <a:pt x="7084" y="2535"/>
                  </a:lnTo>
                  <a:lnTo>
                    <a:pt x="7084" y="2535"/>
                  </a:lnTo>
                  <a:cubicBezTo>
                    <a:pt x="7084" y="2531"/>
                    <a:pt x="7085" y="2527"/>
                    <a:pt x="7085" y="2525"/>
                  </a:cubicBezTo>
                  <a:lnTo>
                    <a:pt x="7085" y="2525"/>
                  </a:lnTo>
                  <a:cubicBezTo>
                    <a:pt x="7103" y="2531"/>
                    <a:pt x="7118" y="2531"/>
                    <a:pt x="7132" y="2531"/>
                  </a:cubicBezTo>
                  <a:cubicBezTo>
                    <a:pt x="7147" y="2531"/>
                    <a:pt x="7162" y="2531"/>
                    <a:pt x="7180" y="2537"/>
                  </a:cubicBezTo>
                  <a:cubicBezTo>
                    <a:pt x="7180" y="2525"/>
                    <a:pt x="7168" y="2513"/>
                    <a:pt x="7168" y="2501"/>
                  </a:cubicBezTo>
                  <a:lnTo>
                    <a:pt x="7168" y="2501"/>
                  </a:lnTo>
                  <a:cubicBezTo>
                    <a:pt x="7180" y="2501"/>
                    <a:pt x="7204" y="2513"/>
                    <a:pt x="7216" y="2537"/>
                  </a:cubicBezTo>
                  <a:cubicBezTo>
                    <a:pt x="7216" y="2560"/>
                    <a:pt x="7180" y="2560"/>
                    <a:pt x="7156" y="2560"/>
                  </a:cubicBezTo>
                  <a:cubicBezTo>
                    <a:pt x="7131" y="2552"/>
                    <a:pt x="7118" y="2543"/>
                    <a:pt x="7116" y="2543"/>
                  </a:cubicBezTo>
                  <a:lnTo>
                    <a:pt x="7116" y="2543"/>
                  </a:lnTo>
                  <a:cubicBezTo>
                    <a:pt x="7116" y="2543"/>
                    <a:pt x="7117" y="2545"/>
                    <a:pt x="7120" y="2548"/>
                  </a:cubicBezTo>
                  <a:cubicBezTo>
                    <a:pt x="7109" y="2554"/>
                    <a:pt x="7101" y="2556"/>
                    <a:pt x="7095" y="2556"/>
                  </a:cubicBezTo>
                  <a:cubicBezTo>
                    <a:pt x="7084" y="2556"/>
                    <a:pt x="7083" y="2546"/>
                    <a:pt x="7084" y="2537"/>
                  </a:cubicBezTo>
                  <a:lnTo>
                    <a:pt x="7084" y="2537"/>
                  </a:lnTo>
                  <a:cubicBezTo>
                    <a:pt x="7047" y="2537"/>
                    <a:pt x="7039" y="2552"/>
                    <a:pt x="7025" y="2552"/>
                  </a:cubicBezTo>
                  <a:cubicBezTo>
                    <a:pt x="7022" y="2552"/>
                    <a:pt x="7018" y="2551"/>
                    <a:pt x="7013" y="2548"/>
                  </a:cubicBezTo>
                  <a:lnTo>
                    <a:pt x="7013" y="2548"/>
                  </a:lnTo>
                  <a:cubicBezTo>
                    <a:pt x="7019" y="2554"/>
                    <a:pt x="7022" y="2557"/>
                    <a:pt x="7021" y="2557"/>
                  </a:cubicBezTo>
                  <a:cubicBezTo>
                    <a:pt x="7019" y="2557"/>
                    <a:pt x="7013" y="2554"/>
                    <a:pt x="7001" y="2548"/>
                  </a:cubicBezTo>
                  <a:cubicBezTo>
                    <a:pt x="7001" y="2548"/>
                    <a:pt x="7001" y="2548"/>
                    <a:pt x="6990" y="2537"/>
                  </a:cubicBezTo>
                  <a:lnTo>
                    <a:pt x="7001" y="2537"/>
                  </a:lnTo>
                  <a:lnTo>
                    <a:pt x="7001" y="2525"/>
                  </a:lnTo>
                  <a:cubicBezTo>
                    <a:pt x="6998" y="2510"/>
                    <a:pt x="6992" y="2506"/>
                    <a:pt x="6985" y="2506"/>
                  </a:cubicBezTo>
                  <a:cubicBezTo>
                    <a:pt x="6972" y="2506"/>
                    <a:pt x="6955" y="2519"/>
                    <a:pt x="6937" y="2519"/>
                  </a:cubicBezTo>
                  <a:cubicBezTo>
                    <a:pt x="6931" y="2519"/>
                    <a:pt x="6924" y="2517"/>
                    <a:pt x="6918" y="2513"/>
                  </a:cubicBezTo>
                  <a:lnTo>
                    <a:pt x="6930" y="2513"/>
                  </a:lnTo>
                  <a:cubicBezTo>
                    <a:pt x="6920" y="2493"/>
                    <a:pt x="6926" y="2443"/>
                    <a:pt x="6916" y="2443"/>
                  </a:cubicBezTo>
                  <a:cubicBezTo>
                    <a:pt x="6914" y="2443"/>
                    <a:pt x="6911" y="2446"/>
                    <a:pt x="6906" y="2453"/>
                  </a:cubicBezTo>
                  <a:cubicBezTo>
                    <a:pt x="6906" y="2449"/>
                    <a:pt x="6905" y="2448"/>
                    <a:pt x="6903" y="2448"/>
                  </a:cubicBezTo>
                  <a:cubicBezTo>
                    <a:pt x="6898" y="2448"/>
                    <a:pt x="6890" y="2453"/>
                    <a:pt x="6882" y="2453"/>
                  </a:cubicBezTo>
                  <a:cubicBezTo>
                    <a:pt x="6875" y="2460"/>
                    <a:pt x="6864" y="2463"/>
                    <a:pt x="6858" y="2464"/>
                  </a:cubicBezTo>
                  <a:lnTo>
                    <a:pt x="6858" y="2464"/>
                  </a:lnTo>
                  <a:cubicBezTo>
                    <a:pt x="6846" y="2441"/>
                    <a:pt x="6823" y="2441"/>
                    <a:pt x="6811" y="2417"/>
                  </a:cubicBezTo>
                  <a:cubicBezTo>
                    <a:pt x="6811" y="2417"/>
                    <a:pt x="6799" y="2406"/>
                    <a:pt x="6787" y="2406"/>
                  </a:cubicBezTo>
                  <a:cubicBezTo>
                    <a:pt x="6763" y="2406"/>
                    <a:pt x="6751" y="2406"/>
                    <a:pt x="6787" y="2394"/>
                  </a:cubicBezTo>
                  <a:lnTo>
                    <a:pt x="6787" y="2382"/>
                  </a:lnTo>
                  <a:cubicBezTo>
                    <a:pt x="6775" y="2382"/>
                    <a:pt x="6787" y="2370"/>
                    <a:pt x="6787" y="2370"/>
                  </a:cubicBezTo>
                  <a:cubicBezTo>
                    <a:pt x="6787" y="2275"/>
                    <a:pt x="6692" y="2310"/>
                    <a:pt x="6704" y="2227"/>
                  </a:cubicBezTo>
                  <a:cubicBezTo>
                    <a:pt x="6668" y="2227"/>
                    <a:pt x="6668" y="2263"/>
                    <a:pt x="6656" y="2275"/>
                  </a:cubicBezTo>
                  <a:cubicBezTo>
                    <a:pt x="6632" y="2275"/>
                    <a:pt x="6585" y="2251"/>
                    <a:pt x="6561" y="2239"/>
                  </a:cubicBezTo>
                  <a:cubicBezTo>
                    <a:pt x="6573" y="2191"/>
                    <a:pt x="6573" y="2084"/>
                    <a:pt x="6644" y="2072"/>
                  </a:cubicBezTo>
                  <a:cubicBezTo>
                    <a:pt x="6641" y="2061"/>
                    <a:pt x="6638" y="2057"/>
                    <a:pt x="6634" y="2057"/>
                  </a:cubicBezTo>
                  <a:cubicBezTo>
                    <a:pt x="6624" y="2057"/>
                    <a:pt x="6609" y="2088"/>
                    <a:pt x="6594" y="2088"/>
                  </a:cubicBezTo>
                  <a:cubicBezTo>
                    <a:pt x="6591" y="2088"/>
                    <a:pt x="6588" y="2087"/>
                    <a:pt x="6585" y="2084"/>
                  </a:cubicBezTo>
                  <a:lnTo>
                    <a:pt x="6585" y="2072"/>
                  </a:lnTo>
                  <a:cubicBezTo>
                    <a:pt x="6585" y="2096"/>
                    <a:pt x="6573" y="2120"/>
                    <a:pt x="6549" y="2144"/>
                  </a:cubicBezTo>
                  <a:cubicBezTo>
                    <a:pt x="6545" y="2147"/>
                    <a:pt x="6541" y="2149"/>
                    <a:pt x="6537" y="2149"/>
                  </a:cubicBezTo>
                  <a:cubicBezTo>
                    <a:pt x="6514" y="2149"/>
                    <a:pt x="6489" y="2106"/>
                    <a:pt x="6489" y="2096"/>
                  </a:cubicBezTo>
                  <a:lnTo>
                    <a:pt x="6549" y="2084"/>
                  </a:lnTo>
                  <a:cubicBezTo>
                    <a:pt x="6513" y="2036"/>
                    <a:pt x="6442" y="2072"/>
                    <a:pt x="6382" y="2036"/>
                  </a:cubicBezTo>
                  <a:cubicBezTo>
                    <a:pt x="6394" y="1989"/>
                    <a:pt x="6442" y="2001"/>
                    <a:pt x="6478" y="1989"/>
                  </a:cubicBezTo>
                  <a:lnTo>
                    <a:pt x="6466" y="1941"/>
                  </a:lnTo>
                  <a:lnTo>
                    <a:pt x="6501" y="1941"/>
                  </a:lnTo>
                  <a:cubicBezTo>
                    <a:pt x="6489" y="1905"/>
                    <a:pt x="6454" y="1905"/>
                    <a:pt x="6466" y="1858"/>
                  </a:cubicBezTo>
                  <a:lnTo>
                    <a:pt x="6466" y="1858"/>
                  </a:lnTo>
                  <a:cubicBezTo>
                    <a:pt x="6470" y="1861"/>
                    <a:pt x="6473" y="1862"/>
                    <a:pt x="6477" y="1862"/>
                  </a:cubicBezTo>
                  <a:cubicBezTo>
                    <a:pt x="6496" y="1862"/>
                    <a:pt x="6503" y="1820"/>
                    <a:pt x="6525" y="1820"/>
                  </a:cubicBezTo>
                  <a:cubicBezTo>
                    <a:pt x="6531" y="1820"/>
                    <a:pt x="6539" y="1824"/>
                    <a:pt x="6549" y="1834"/>
                  </a:cubicBezTo>
                  <a:cubicBezTo>
                    <a:pt x="6561" y="1810"/>
                    <a:pt x="6489" y="1798"/>
                    <a:pt x="6537" y="1786"/>
                  </a:cubicBezTo>
                  <a:cubicBezTo>
                    <a:pt x="6532" y="1785"/>
                    <a:pt x="6528" y="1784"/>
                    <a:pt x="6525" y="1784"/>
                  </a:cubicBezTo>
                  <a:cubicBezTo>
                    <a:pt x="6504" y="1784"/>
                    <a:pt x="6512" y="1812"/>
                    <a:pt x="6501" y="1822"/>
                  </a:cubicBezTo>
                  <a:cubicBezTo>
                    <a:pt x="6498" y="1823"/>
                    <a:pt x="6495" y="1823"/>
                    <a:pt x="6492" y="1823"/>
                  </a:cubicBezTo>
                  <a:cubicBezTo>
                    <a:pt x="6457" y="1823"/>
                    <a:pt x="6477" y="1761"/>
                    <a:pt x="6466" y="1739"/>
                  </a:cubicBezTo>
                  <a:cubicBezTo>
                    <a:pt x="6478" y="1739"/>
                    <a:pt x="6486" y="1742"/>
                    <a:pt x="6494" y="1742"/>
                  </a:cubicBezTo>
                  <a:cubicBezTo>
                    <a:pt x="6501" y="1742"/>
                    <a:pt x="6507" y="1739"/>
                    <a:pt x="6513" y="1727"/>
                  </a:cubicBezTo>
                  <a:cubicBezTo>
                    <a:pt x="6501" y="1715"/>
                    <a:pt x="6478" y="1691"/>
                    <a:pt x="6513" y="1667"/>
                  </a:cubicBezTo>
                  <a:cubicBezTo>
                    <a:pt x="6478" y="1667"/>
                    <a:pt x="6513" y="1632"/>
                    <a:pt x="6513" y="1608"/>
                  </a:cubicBezTo>
                  <a:lnTo>
                    <a:pt x="6513" y="1608"/>
                  </a:lnTo>
                  <a:cubicBezTo>
                    <a:pt x="6504" y="1626"/>
                    <a:pt x="6488" y="1651"/>
                    <a:pt x="6465" y="1651"/>
                  </a:cubicBezTo>
                  <a:cubicBezTo>
                    <a:pt x="6458" y="1651"/>
                    <a:pt x="6450" y="1649"/>
                    <a:pt x="6442" y="1644"/>
                  </a:cubicBezTo>
                  <a:cubicBezTo>
                    <a:pt x="6430" y="1620"/>
                    <a:pt x="6430" y="1608"/>
                    <a:pt x="6442" y="1560"/>
                  </a:cubicBezTo>
                  <a:lnTo>
                    <a:pt x="6442" y="1560"/>
                  </a:lnTo>
                  <a:lnTo>
                    <a:pt x="6418" y="1596"/>
                  </a:lnTo>
                  <a:cubicBezTo>
                    <a:pt x="6382" y="1548"/>
                    <a:pt x="6466" y="1536"/>
                    <a:pt x="6466" y="1489"/>
                  </a:cubicBezTo>
                  <a:cubicBezTo>
                    <a:pt x="6478" y="1513"/>
                    <a:pt x="6478" y="1524"/>
                    <a:pt x="6501" y="1548"/>
                  </a:cubicBezTo>
                  <a:cubicBezTo>
                    <a:pt x="6489" y="1524"/>
                    <a:pt x="6478" y="1477"/>
                    <a:pt x="6466" y="1429"/>
                  </a:cubicBezTo>
                  <a:lnTo>
                    <a:pt x="6537" y="1405"/>
                  </a:lnTo>
                  <a:cubicBezTo>
                    <a:pt x="6513" y="1394"/>
                    <a:pt x="6549" y="1358"/>
                    <a:pt x="6513" y="1346"/>
                  </a:cubicBezTo>
                  <a:cubicBezTo>
                    <a:pt x="6521" y="1340"/>
                    <a:pt x="6526" y="1338"/>
                    <a:pt x="6531" y="1338"/>
                  </a:cubicBezTo>
                  <a:cubicBezTo>
                    <a:pt x="6555" y="1338"/>
                    <a:pt x="6541" y="1407"/>
                    <a:pt x="6561" y="1417"/>
                  </a:cubicBezTo>
                  <a:cubicBezTo>
                    <a:pt x="6609" y="1370"/>
                    <a:pt x="6525" y="1346"/>
                    <a:pt x="6597" y="1310"/>
                  </a:cubicBezTo>
                  <a:lnTo>
                    <a:pt x="6597" y="1310"/>
                  </a:lnTo>
                  <a:lnTo>
                    <a:pt x="6620" y="1334"/>
                  </a:lnTo>
                  <a:cubicBezTo>
                    <a:pt x="6632" y="1322"/>
                    <a:pt x="6632" y="1274"/>
                    <a:pt x="6644" y="1274"/>
                  </a:cubicBezTo>
                  <a:lnTo>
                    <a:pt x="6644" y="1274"/>
                  </a:lnTo>
                  <a:cubicBezTo>
                    <a:pt x="6632" y="1274"/>
                    <a:pt x="6632" y="1286"/>
                    <a:pt x="6632" y="1298"/>
                  </a:cubicBezTo>
                  <a:cubicBezTo>
                    <a:pt x="6573" y="1263"/>
                    <a:pt x="6620" y="1191"/>
                    <a:pt x="6549" y="1167"/>
                  </a:cubicBezTo>
                  <a:lnTo>
                    <a:pt x="6537" y="1191"/>
                  </a:lnTo>
                  <a:cubicBezTo>
                    <a:pt x="6537" y="1155"/>
                    <a:pt x="6513" y="1108"/>
                    <a:pt x="6537" y="1084"/>
                  </a:cubicBezTo>
                  <a:close/>
                  <a:moveTo>
                    <a:pt x="7621" y="2560"/>
                  </a:moveTo>
                  <a:cubicBezTo>
                    <a:pt x="7632" y="2583"/>
                    <a:pt x="7612" y="2594"/>
                    <a:pt x="7599" y="2606"/>
                  </a:cubicBezTo>
                  <a:lnTo>
                    <a:pt x="7599" y="2606"/>
                  </a:lnTo>
                  <a:cubicBezTo>
                    <a:pt x="7605" y="2588"/>
                    <a:pt x="7612" y="2572"/>
                    <a:pt x="7621" y="2560"/>
                  </a:cubicBezTo>
                  <a:close/>
                  <a:moveTo>
                    <a:pt x="7515" y="2750"/>
                  </a:moveTo>
                  <a:lnTo>
                    <a:pt x="7515" y="2750"/>
                  </a:lnTo>
                  <a:cubicBezTo>
                    <a:pt x="7514" y="2750"/>
                    <a:pt x="7514" y="2751"/>
                    <a:pt x="7513" y="2751"/>
                  </a:cubicBezTo>
                  <a:cubicBezTo>
                    <a:pt x="7515" y="2752"/>
                    <a:pt x="7515" y="2753"/>
                    <a:pt x="7516" y="2753"/>
                  </a:cubicBezTo>
                  <a:cubicBezTo>
                    <a:pt x="7516" y="2753"/>
                    <a:pt x="7516" y="2752"/>
                    <a:pt x="7515" y="2750"/>
                  </a:cubicBezTo>
                  <a:close/>
                  <a:moveTo>
                    <a:pt x="7162" y="2818"/>
                  </a:moveTo>
                  <a:cubicBezTo>
                    <a:pt x="7163" y="2819"/>
                    <a:pt x="7165" y="2821"/>
                    <a:pt x="7168" y="2822"/>
                  </a:cubicBezTo>
                  <a:cubicBezTo>
                    <a:pt x="7166" y="2821"/>
                    <a:pt x="7163" y="2819"/>
                    <a:pt x="7162" y="2818"/>
                  </a:cubicBezTo>
                  <a:close/>
                  <a:moveTo>
                    <a:pt x="4906" y="0"/>
                  </a:moveTo>
                  <a:cubicBezTo>
                    <a:pt x="4873" y="33"/>
                    <a:pt x="4870" y="97"/>
                    <a:pt x="4804" y="97"/>
                  </a:cubicBezTo>
                  <a:cubicBezTo>
                    <a:pt x="4799" y="97"/>
                    <a:pt x="4793" y="97"/>
                    <a:pt x="4787" y="96"/>
                  </a:cubicBezTo>
                  <a:lnTo>
                    <a:pt x="4823" y="48"/>
                  </a:lnTo>
                  <a:cubicBezTo>
                    <a:pt x="4817" y="47"/>
                    <a:pt x="4812" y="47"/>
                    <a:pt x="4808" y="47"/>
                  </a:cubicBezTo>
                  <a:cubicBezTo>
                    <a:pt x="4745" y="47"/>
                    <a:pt x="4781" y="120"/>
                    <a:pt x="4704" y="120"/>
                  </a:cubicBezTo>
                  <a:cubicBezTo>
                    <a:pt x="4739" y="120"/>
                    <a:pt x="4680" y="167"/>
                    <a:pt x="4739" y="167"/>
                  </a:cubicBezTo>
                  <a:cubicBezTo>
                    <a:pt x="4717" y="182"/>
                    <a:pt x="4691" y="192"/>
                    <a:pt x="4662" y="192"/>
                  </a:cubicBezTo>
                  <a:cubicBezTo>
                    <a:pt x="4645" y="192"/>
                    <a:pt x="4626" y="188"/>
                    <a:pt x="4608" y="179"/>
                  </a:cubicBezTo>
                  <a:cubicBezTo>
                    <a:pt x="4596" y="191"/>
                    <a:pt x="4608" y="203"/>
                    <a:pt x="4608" y="215"/>
                  </a:cubicBezTo>
                  <a:cubicBezTo>
                    <a:pt x="4619" y="222"/>
                    <a:pt x="4628" y="225"/>
                    <a:pt x="4636" y="225"/>
                  </a:cubicBezTo>
                  <a:cubicBezTo>
                    <a:pt x="4656" y="225"/>
                    <a:pt x="4672" y="210"/>
                    <a:pt x="4689" y="210"/>
                  </a:cubicBezTo>
                  <a:cubicBezTo>
                    <a:pt x="4697" y="210"/>
                    <a:pt x="4706" y="214"/>
                    <a:pt x="4715" y="227"/>
                  </a:cubicBezTo>
                  <a:lnTo>
                    <a:pt x="4751" y="179"/>
                  </a:lnTo>
                  <a:cubicBezTo>
                    <a:pt x="4799" y="191"/>
                    <a:pt x="4799" y="239"/>
                    <a:pt x="4775" y="262"/>
                  </a:cubicBezTo>
                  <a:cubicBezTo>
                    <a:pt x="4783" y="262"/>
                    <a:pt x="4791" y="257"/>
                    <a:pt x="4795" y="257"/>
                  </a:cubicBezTo>
                  <a:cubicBezTo>
                    <a:pt x="4797" y="257"/>
                    <a:pt x="4799" y="258"/>
                    <a:pt x="4799" y="262"/>
                  </a:cubicBezTo>
                  <a:cubicBezTo>
                    <a:pt x="4802" y="286"/>
                    <a:pt x="4800" y="293"/>
                    <a:pt x="4794" y="293"/>
                  </a:cubicBezTo>
                  <a:cubicBezTo>
                    <a:pt x="4786" y="293"/>
                    <a:pt x="4769" y="274"/>
                    <a:pt x="4756" y="274"/>
                  </a:cubicBezTo>
                  <a:cubicBezTo>
                    <a:pt x="4748" y="274"/>
                    <a:pt x="4742" y="280"/>
                    <a:pt x="4739" y="298"/>
                  </a:cubicBezTo>
                  <a:lnTo>
                    <a:pt x="4763" y="298"/>
                  </a:lnTo>
                  <a:cubicBezTo>
                    <a:pt x="4771" y="330"/>
                    <a:pt x="4742" y="340"/>
                    <a:pt x="4707" y="340"/>
                  </a:cubicBezTo>
                  <a:cubicBezTo>
                    <a:pt x="4690" y="340"/>
                    <a:pt x="4672" y="338"/>
                    <a:pt x="4656" y="334"/>
                  </a:cubicBezTo>
                  <a:cubicBezTo>
                    <a:pt x="4620" y="310"/>
                    <a:pt x="4573" y="310"/>
                    <a:pt x="4573" y="274"/>
                  </a:cubicBezTo>
                  <a:lnTo>
                    <a:pt x="4632" y="251"/>
                  </a:lnTo>
                  <a:cubicBezTo>
                    <a:pt x="4625" y="246"/>
                    <a:pt x="4618" y="244"/>
                    <a:pt x="4611" y="244"/>
                  </a:cubicBezTo>
                  <a:cubicBezTo>
                    <a:pt x="4582" y="244"/>
                    <a:pt x="4553" y="274"/>
                    <a:pt x="4525" y="274"/>
                  </a:cubicBezTo>
                  <a:cubicBezTo>
                    <a:pt x="4525" y="262"/>
                    <a:pt x="4513" y="262"/>
                    <a:pt x="4513" y="262"/>
                  </a:cubicBezTo>
                  <a:cubicBezTo>
                    <a:pt x="4513" y="262"/>
                    <a:pt x="4513" y="274"/>
                    <a:pt x="4513" y="274"/>
                  </a:cubicBezTo>
                  <a:cubicBezTo>
                    <a:pt x="4513" y="274"/>
                    <a:pt x="4501" y="262"/>
                    <a:pt x="4501" y="262"/>
                  </a:cubicBezTo>
                  <a:cubicBezTo>
                    <a:pt x="4473" y="262"/>
                    <a:pt x="4436" y="278"/>
                    <a:pt x="4411" y="278"/>
                  </a:cubicBezTo>
                  <a:cubicBezTo>
                    <a:pt x="4404" y="278"/>
                    <a:pt x="4399" y="277"/>
                    <a:pt x="4394" y="274"/>
                  </a:cubicBezTo>
                  <a:lnTo>
                    <a:pt x="4394" y="274"/>
                  </a:lnTo>
                  <a:lnTo>
                    <a:pt x="4406" y="310"/>
                  </a:lnTo>
                  <a:lnTo>
                    <a:pt x="4406" y="286"/>
                  </a:lnTo>
                  <a:cubicBezTo>
                    <a:pt x="4430" y="286"/>
                    <a:pt x="4465" y="310"/>
                    <a:pt x="4453" y="334"/>
                  </a:cubicBezTo>
                  <a:cubicBezTo>
                    <a:pt x="4444" y="338"/>
                    <a:pt x="4435" y="339"/>
                    <a:pt x="4427" y="339"/>
                  </a:cubicBezTo>
                  <a:cubicBezTo>
                    <a:pt x="4387" y="339"/>
                    <a:pt x="4368" y="294"/>
                    <a:pt x="4358" y="274"/>
                  </a:cubicBezTo>
                  <a:cubicBezTo>
                    <a:pt x="4363" y="248"/>
                    <a:pt x="4375" y="243"/>
                    <a:pt x="4389" y="243"/>
                  </a:cubicBezTo>
                  <a:cubicBezTo>
                    <a:pt x="4400" y="243"/>
                    <a:pt x="4411" y="246"/>
                    <a:pt x="4421" y="246"/>
                  </a:cubicBezTo>
                  <a:cubicBezTo>
                    <a:pt x="4429" y="246"/>
                    <a:pt x="4436" y="244"/>
                    <a:pt x="4442" y="239"/>
                  </a:cubicBezTo>
                  <a:cubicBezTo>
                    <a:pt x="4433" y="221"/>
                    <a:pt x="4422" y="216"/>
                    <a:pt x="4409" y="216"/>
                  </a:cubicBezTo>
                  <a:cubicBezTo>
                    <a:pt x="4395" y="216"/>
                    <a:pt x="4377" y="222"/>
                    <a:pt x="4354" y="222"/>
                  </a:cubicBezTo>
                  <a:cubicBezTo>
                    <a:pt x="4341" y="222"/>
                    <a:pt x="4327" y="220"/>
                    <a:pt x="4311" y="215"/>
                  </a:cubicBezTo>
                  <a:cubicBezTo>
                    <a:pt x="4323" y="185"/>
                    <a:pt x="4343" y="185"/>
                    <a:pt x="4363" y="185"/>
                  </a:cubicBezTo>
                  <a:cubicBezTo>
                    <a:pt x="4382" y="185"/>
                    <a:pt x="4400" y="185"/>
                    <a:pt x="4406" y="155"/>
                  </a:cubicBezTo>
                  <a:cubicBezTo>
                    <a:pt x="4355" y="155"/>
                    <a:pt x="4339" y="181"/>
                    <a:pt x="4305" y="181"/>
                  </a:cubicBezTo>
                  <a:cubicBezTo>
                    <a:pt x="4300" y="181"/>
                    <a:pt x="4294" y="181"/>
                    <a:pt x="4287" y="179"/>
                  </a:cubicBezTo>
                  <a:cubicBezTo>
                    <a:pt x="4287" y="155"/>
                    <a:pt x="4334" y="143"/>
                    <a:pt x="4334" y="120"/>
                  </a:cubicBezTo>
                  <a:lnTo>
                    <a:pt x="4299" y="108"/>
                  </a:lnTo>
                  <a:cubicBezTo>
                    <a:pt x="4382" y="96"/>
                    <a:pt x="4275" y="36"/>
                    <a:pt x="4346" y="12"/>
                  </a:cubicBezTo>
                  <a:cubicBezTo>
                    <a:pt x="4341" y="9"/>
                    <a:pt x="4336" y="7"/>
                    <a:pt x="4332" y="7"/>
                  </a:cubicBezTo>
                  <a:cubicBezTo>
                    <a:pt x="4311" y="7"/>
                    <a:pt x="4297" y="41"/>
                    <a:pt x="4270" y="41"/>
                  </a:cubicBezTo>
                  <a:cubicBezTo>
                    <a:pt x="4264" y="41"/>
                    <a:pt x="4258" y="40"/>
                    <a:pt x="4251" y="36"/>
                  </a:cubicBezTo>
                  <a:lnTo>
                    <a:pt x="4251" y="36"/>
                  </a:lnTo>
                  <a:cubicBezTo>
                    <a:pt x="4263" y="60"/>
                    <a:pt x="4311" y="96"/>
                    <a:pt x="4263" y="120"/>
                  </a:cubicBezTo>
                  <a:lnTo>
                    <a:pt x="4215" y="108"/>
                  </a:lnTo>
                  <a:cubicBezTo>
                    <a:pt x="4192" y="84"/>
                    <a:pt x="4263" y="48"/>
                    <a:pt x="4227" y="24"/>
                  </a:cubicBezTo>
                  <a:lnTo>
                    <a:pt x="4227" y="24"/>
                  </a:lnTo>
                  <a:lnTo>
                    <a:pt x="4168" y="48"/>
                  </a:lnTo>
                  <a:cubicBezTo>
                    <a:pt x="4180" y="72"/>
                    <a:pt x="4203" y="72"/>
                    <a:pt x="4192" y="96"/>
                  </a:cubicBezTo>
                  <a:cubicBezTo>
                    <a:pt x="4189" y="95"/>
                    <a:pt x="4187" y="95"/>
                    <a:pt x="4185" y="95"/>
                  </a:cubicBezTo>
                  <a:cubicBezTo>
                    <a:pt x="4154" y="95"/>
                    <a:pt x="4142" y="170"/>
                    <a:pt x="4120" y="203"/>
                  </a:cubicBezTo>
                  <a:cubicBezTo>
                    <a:pt x="4084" y="203"/>
                    <a:pt x="4072" y="203"/>
                    <a:pt x="4049" y="179"/>
                  </a:cubicBezTo>
                  <a:cubicBezTo>
                    <a:pt x="3989" y="239"/>
                    <a:pt x="3906" y="262"/>
                    <a:pt x="3846" y="310"/>
                  </a:cubicBezTo>
                  <a:cubicBezTo>
                    <a:pt x="3882" y="274"/>
                    <a:pt x="3834" y="262"/>
                    <a:pt x="3811" y="239"/>
                  </a:cubicBezTo>
                  <a:cubicBezTo>
                    <a:pt x="3858" y="227"/>
                    <a:pt x="3846" y="167"/>
                    <a:pt x="3834" y="131"/>
                  </a:cubicBezTo>
                  <a:lnTo>
                    <a:pt x="3834" y="131"/>
                  </a:lnTo>
                  <a:cubicBezTo>
                    <a:pt x="3811" y="143"/>
                    <a:pt x="3799" y="203"/>
                    <a:pt x="3811" y="215"/>
                  </a:cubicBezTo>
                  <a:cubicBezTo>
                    <a:pt x="3806" y="214"/>
                    <a:pt x="3802" y="213"/>
                    <a:pt x="3799" y="213"/>
                  </a:cubicBezTo>
                  <a:cubicBezTo>
                    <a:pt x="3773" y="213"/>
                    <a:pt x="3778" y="244"/>
                    <a:pt x="3758" y="244"/>
                  </a:cubicBezTo>
                  <a:cubicBezTo>
                    <a:pt x="3753" y="244"/>
                    <a:pt x="3747" y="243"/>
                    <a:pt x="3739" y="239"/>
                  </a:cubicBezTo>
                  <a:cubicBezTo>
                    <a:pt x="3703" y="227"/>
                    <a:pt x="3739" y="179"/>
                    <a:pt x="3727" y="167"/>
                  </a:cubicBezTo>
                  <a:lnTo>
                    <a:pt x="3727" y="167"/>
                  </a:lnTo>
                  <a:cubicBezTo>
                    <a:pt x="3668" y="179"/>
                    <a:pt x="3727" y="227"/>
                    <a:pt x="3668" y="227"/>
                  </a:cubicBezTo>
                  <a:cubicBezTo>
                    <a:pt x="3668" y="227"/>
                    <a:pt x="3668" y="227"/>
                    <a:pt x="3668" y="215"/>
                  </a:cubicBezTo>
                  <a:cubicBezTo>
                    <a:pt x="3632" y="215"/>
                    <a:pt x="3596" y="239"/>
                    <a:pt x="3596" y="262"/>
                  </a:cubicBezTo>
                  <a:cubicBezTo>
                    <a:pt x="3584" y="247"/>
                    <a:pt x="3571" y="242"/>
                    <a:pt x="3559" y="242"/>
                  </a:cubicBezTo>
                  <a:cubicBezTo>
                    <a:pt x="3539" y="242"/>
                    <a:pt x="3522" y="255"/>
                    <a:pt x="3509" y="255"/>
                  </a:cubicBezTo>
                  <a:cubicBezTo>
                    <a:pt x="3500" y="255"/>
                    <a:pt x="3493" y="248"/>
                    <a:pt x="3489" y="227"/>
                  </a:cubicBezTo>
                  <a:lnTo>
                    <a:pt x="3489" y="227"/>
                  </a:lnTo>
                  <a:cubicBezTo>
                    <a:pt x="3418" y="274"/>
                    <a:pt x="3513" y="262"/>
                    <a:pt x="3501" y="286"/>
                  </a:cubicBezTo>
                  <a:cubicBezTo>
                    <a:pt x="3486" y="309"/>
                    <a:pt x="3456" y="317"/>
                    <a:pt x="3431" y="317"/>
                  </a:cubicBezTo>
                  <a:cubicBezTo>
                    <a:pt x="3416" y="317"/>
                    <a:pt x="3403" y="314"/>
                    <a:pt x="3394" y="310"/>
                  </a:cubicBezTo>
                  <a:cubicBezTo>
                    <a:pt x="3418" y="310"/>
                    <a:pt x="3430" y="286"/>
                    <a:pt x="3441" y="286"/>
                  </a:cubicBezTo>
                  <a:lnTo>
                    <a:pt x="3418" y="251"/>
                  </a:lnTo>
                  <a:cubicBezTo>
                    <a:pt x="3413" y="250"/>
                    <a:pt x="3409" y="250"/>
                    <a:pt x="3405" y="250"/>
                  </a:cubicBezTo>
                  <a:cubicBezTo>
                    <a:pt x="3320" y="250"/>
                    <a:pt x="3372" y="358"/>
                    <a:pt x="3298" y="358"/>
                  </a:cubicBezTo>
                  <a:cubicBezTo>
                    <a:pt x="3295" y="358"/>
                    <a:pt x="3291" y="358"/>
                    <a:pt x="3287" y="358"/>
                  </a:cubicBezTo>
                  <a:cubicBezTo>
                    <a:pt x="3322" y="322"/>
                    <a:pt x="3287" y="322"/>
                    <a:pt x="3299" y="274"/>
                  </a:cubicBezTo>
                  <a:lnTo>
                    <a:pt x="3299" y="274"/>
                  </a:lnTo>
                  <a:cubicBezTo>
                    <a:pt x="3287" y="298"/>
                    <a:pt x="3215" y="298"/>
                    <a:pt x="3275" y="322"/>
                  </a:cubicBezTo>
                  <a:cubicBezTo>
                    <a:pt x="3239" y="334"/>
                    <a:pt x="3203" y="334"/>
                    <a:pt x="3180" y="334"/>
                  </a:cubicBezTo>
                  <a:cubicBezTo>
                    <a:pt x="3156" y="358"/>
                    <a:pt x="3132" y="381"/>
                    <a:pt x="3120" y="417"/>
                  </a:cubicBezTo>
                  <a:cubicBezTo>
                    <a:pt x="3072" y="417"/>
                    <a:pt x="3025" y="405"/>
                    <a:pt x="3001" y="393"/>
                  </a:cubicBezTo>
                  <a:cubicBezTo>
                    <a:pt x="2906" y="453"/>
                    <a:pt x="2799" y="441"/>
                    <a:pt x="2703" y="512"/>
                  </a:cubicBezTo>
                  <a:lnTo>
                    <a:pt x="2715" y="512"/>
                  </a:lnTo>
                  <a:cubicBezTo>
                    <a:pt x="2632" y="536"/>
                    <a:pt x="2775" y="560"/>
                    <a:pt x="2691" y="584"/>
                  </a:cubicBezTo>
                  <a:cubicBezTo>
                    <a:pt x="2686" y="558"/>
                    <a:pt x="2672" y="552"/>
                    <a:pt x="2654" y="552"/>
                  </a:cubicBezTo>
                  <a:cubicBezTo>
                    <a:pt x="2641" y="552"/>
                    <a:pt x="2627" y="555"/>
                    <a:pt x="2613" y="555"/>
                  </a:cubicBezTo>
                  <a:cubicBezTo>
                    <a:pt x="2602" y="555"/>
                    <a:pt x="2593" y="554"/>
                    <a:pt x="2584" y="548"/>
                  </a:cubicBezTo>
                  <a:cubicBezTo>
                    <a:pt x="2477" y="572"/>
                    <a:pt x="2429" y="667"/>
                    <a:pt x="2322" y="667"/>
                  </a:cubicBezTo>
                  <a:cubicBezTo>
                    <a:pt x="2322" y="667"/>
                    <a:pt x="2322" y="643"/>
                    <a:pt x="2334" y="632"/>
                  </a:cubicBezTo>
                  <a:lnTo>
                    <a:pt x="2334" y="632"/>
                  </a:lnTo>
                  <a:cubicBezTo>
                    <a:pt x="2251" y="655"/>
                    <a:pt x="2203" y="691"/>
                    <a:pt x="2144" y="715"/>
                  </a:cubicBezTo>
                  <a:lnTo>
                    <a:pt x="2144" y="703"/>
                  </a:lnTo>
                  <a:cubicBezTo>
                    <a:pt x="2025" y="715"/>
                    <a:pt x="1953" y="810"/>
                    <a:pt x="1858" y="882"/>
                  </a:cubicBezTo>
                  <a:cubicBezTo>
                    <a:pt x="1858" y="870"/>
                    <a:pt x="1858" y="846"/>
                    <a:pt x="1858" y="834"/>
                  </a:cubicBezTo>
                  <a:cubicBezTo>
                    <a:pt x="1798" y="858"/>
                    <a:pt x="1715" y="893"/>
                    <a:pt x="1703" y="953"/>
                  </a:cubicBezTo>
                  <a:cubicBezTo>
                    <a:pt x="1694" y="952"/>
                    <a:pt x="1686" y="951"/>
                    <a:pt x="1680" y="951"/>
                  </a:cubicBezTo>
                  <a:cubicBezTo>
                    <a:pt x="1629" y="951"/>
                    <a:pt x="1657" y="989"/>
                    <a:pt x="1572" y="989"/>
                  </a:cubicBezTo>
                  <a:cubicBezTo>
                    <a:pt x="1560" y="977"/>
                    <a:pt x="1572" y="977"/>
                    <a:pt x="1572" y="965"/>
                  </a:cubicBezTo>
                  <a:lnTo>
                    <a:pt x="1572" y="965"/>
                  </a:lnTo>
                  <a:cubicBezTo>
                    <a:pt x="1525" y="977"/>
                    <a:pt x="1501" y="1001"/>
                    <a:pt x="1465" y="1013"/>
                  </a:cubicBezTo>
                  <a:cubicBezTo>
                    <a:pt x="1394" y="1096"/>
                    <a:pt x="1417" y="1167"/>
                    <a:pt x="1310" y="1203"/>
                  </a:cubicBezTo>
                  <a:cubicBezTo>
                    <a:pt x="1263" y="1143"/>
                    <a:pt x="1358" y="1155"/>
                    <a:pt x="1322" y="1096"/>
                  </a:cubicBezTo>
                  <a:lnTo>
                    <a:pt x="1322" y="1096"/>
                  </a:lnTo>
                  <a:cubicBezTo>
                    <a:pt x="1310" y="1120"/>
                    <a:pt x="1310" y="1143"/>
                    <a:pt x="1275" y="1143"/>
                  </a:cubicBezTo>
                  <a:cubicBezTo>
                    <a:pt x="1275" y="1108"/>
                    <a:pt x="1263" y="1132"/>
                    <a:pt x="1263" y="1096"/>
                  </a:cubicBezTo>
                  <a:cubicBezTo>
                    <a:pt x="1227" y="1096"/>
                    <a:pt x="1227" y="1215"/>
                    <a:pt x="1215" y="1215"/>
                  </a:cubicBezTo>
                  <a:cubicBezTo>
                    <a:pt x="1221" y="1221"/>
                    <a:pt x="1227" y="1224"/>
                    <a:pt x="1233" y="1224"/>
                  </a:cubicBezTo>
                  <a:cubicBezTo>
                    <a:pt x="1239" y="1224"/>
                    <a:pt x="1245" y="1221"/>
                    <a:pt x="1251" y="1215"/>
                  </a:cubicBezTo>
                  <a:lnTo>
                    <a:pt x="1251" y="1215"/>
                  </a:lnTo>
                  <a:cubicBezTo>
                    <a:pt x="1251" y="1263"/>
                    <a:pt x="1167" y="1274"/>
                    <a:pt x="1132" y="1322"/>
                  </a:cubicBezTo>
                  <a:cubicBezTo>
                    <a:pt x="1138" y="1316"/>
                    <a:pt x="1152" y="1310"/>
                    <a:pt x="1167" y="1310"/>
                  </a:cubicBezTo>
                  <a:cubicBezTo>
                    <a:pt x="1182" y="1310"/>
                    <a:pt x="1197" y="1316"/>
                    <a:pt x="1203" y="1334"/>
                  </a:cubicBezTo>
                  <a:cubicBezTo>
                    <a:pt x="1132" y="1358"/>
                    <a:pt x="1144" y="1441"/>
                    <a:pt x="1120" y="1489"/>
                  </a:cubicBezTo>
                  <a:cubicBezTo>
                    <a:pt x="1116" y="1489"/>
                    <a:pt x="1112" y="1490"/>
                    <a:pt x="1109" y="1490"/>
                  </a:cubicBezTo>
                  <a:cubicBezTo>
                    <a:pt x="1058" y="1490"/>
                    <a:pt x="1129" y="1403"/>
                    <a:pt x="1084" y="1370"/>
                  </a:cubicBezTo>
                  <a:cubicBezTo>
                    <a:pt x="1072" y="1358"/>
                    <a:pt x="1024" y="1334"/>
                    <a:pt x="1036" y="1310"/>
                  </a:cubicBezTo>
                  <a:lnTo>
                    <a:pt x="1036" y="1310"/>
                  </a:lnTo>
                  <a:cubicBezTo>
                    <a:pt x="977" y="1334"/>
                    <a:pt x="965" y="1394"/>
                    <a:pt x="929" y="1429"/>
                  </a:cubicBezTo>
                  <a:lnTo>
                    <a:pt x="917" y="1417"/>
                  </a:lnTo>
                  <a:cubicBezTo>
                    <a:pt x="858" y="1465"/>
                    <a:pt x="834" y="1560"/>
                    <a:pt x="763" y="1572"/>
                  </a:cubicBezTo>
                  <a:lnTo>
                    <a:pt x="798" y="1572"/>
                  </a:lnTo>
                  <a:cubicBezTo>
                    <a:pt x="798" y="1584"/>
                    <a:pt x="763" y="1596"/>
                    <a:pt x="763" y="1632"/>
                  </a:cubicBezTo>
                  <a:cubicBezTo>
                    <a:pt x="752" y="1621"/>
                    <a:pt x="713" y="1620"/>
                    <a:pt x="705" y="1603"/>
                  </a:cubicBezTo>
                  <a:lnTo>
                    <a:pt x="705" y="1603"/>
                  </a:lnTo>
                  <a:cubicBezTo>
                    <a:pt x="719" y="1682"/>
                    <a:pt x="596" y="1729"/>
                    <a:pt x="608" y="1810"/>
                  </a:cubicBezTo>
                  <a:cubicBezTo>
                    <a:pt x="572" y="1810"/>
                    <a:pt x="572" y="1775"/>
                    <a:pt x="560" y="1751"/>
                  </a:cubicBezTo>
                  <a:cubicBezTo>
                    <a:pt x="608" y="1739"/>
                    <a:pt x="632" y="1739"/>
                    <a:pt x="632" y="1703"/>
                  </a:cubicBezTo>
                  <a:lnTo>
                    <a:pt x="632" y="1703"/>
                  </a:lnTo>
                  <a:cubicBezTo>
                    <a:pt x="616" y="1713"/>
                    <a:pt x="601" y="1717"/>
                    <a:pt x="589" y="1717"/>
                  </a:cubicBezTo>
                  <a:cubicBezTo>
                    <a:pt x="572" y="1717"/>
                    <a:pt x="560" y="1710"/>
                    <a:pt x="560" y="1703"/>
                  </a:cubicBezTo>
                  <a:cubicBezTo>
                    <a:pt x="560" y="1763"/>
                    <a:pt x="489" y="1834"/>
                    <a:pt x="501" y="1894"/>
                  </a:cubicBezTo>
                  <a:cubicBezTo>
                    <a:pt x="465" y="1882"/>
                    <a:pt x="441" y="1894"/>
                    <a:pt x="417" y="1846"/>
                  </a:cubicBezTo>
                  <a:lnTo>
                    <a:pt x="417" y="1846"/>
                  </a:lnTo>
                  <a:cubicBezTo>
                    <a:pt x="334" y="1941"/>
                    <a:pt x="548" y="1917"/>
                    <a:pt x="441" y="2001"/>
                  </a:cubicBezTo>
                  <a:cubicBezTo>
                    <a:pt x="372" y="2001"/>
                    <a:pt x="425" y="1944"/>
                    <a:pt x="399" y="1944"/>
                  </a:cubicBezTo>
                  <a:cubicBezTo>
                    <a:pt x="393" y="1944"/>
                    <a:pt x="384" y="1947"/>
                    <a:pt x="370" y="1953"/>
                  </a:cubicBezTo>
                  <a:lnTo>
                    <a:pt x="382" y="1941"/>
                  </a:lnTo>
                  <a:cubicBezTo>
                    <a:pt x="365" y="1934"/>
                    <a:pt x="355" y="1931"/>
                    <a:pt x="347" y="1931"/>
                  </a:cubicBezTo>
                  <a:cubicBezTo>
                    <a:pt x="306" y="1931"/>
                    <a:pt x="385" y="2032"/>
                    <a:pt x="334" y="2072"/>
                  </a:cubicBezTo>
                  <a:cubicBezTo>
                    <a:pt x="298" y="2025"/>
                    <a:pt x="346" y="2001"/>
                    <a:pt x="286" y="2001"/>
                  </a:cubicBezTo>
                  <a:cubicBezTo>
                    <a:pt x="239" y="2048"/>
                    <a:pt x="274" y="2132"/>
                    <a:pt x="215" y="2156"/>
                  </a:cubicBezTo>
                  <a:lnTo>
                    <a:pt x="203" y="2132"/>
                  </a:lnTo>
                  <a:cubicBezTo>
                    <a:pt x="179" y="2156"/>
                    <a:pt x="108" y="2191"/>
                    <a:pt x="72" y="2227"/>
                  </a:cubicBezTo>
                  <a:cubicBezTo>
                    <a:pt x="72" y="2215"/>
                    <a:pt x="72" y="2215"/>
                    <a:pt x="72" y="2203"/>
                  </a:cubicBezTo>
                  <a:cubicBezTo>
                    <a:pt x="1" y="2227"/>
                    <a:pt x="72" y="2251"/>
                    <a:pt x="1" y="2251"/>
                  </a:cubicBezTo>
                  <a:lnTo>
                    <a:pt x="1" y="2286"/>
                  </a:lnTo>
                  <a:cubicBezTo>
                    <a:pt x="36" y="2286"/>
                    <a:pt x="96" y="2275"/>
                    <a:pt x="108" y="2215"/>
                  </a:cubicBezTo>
                  <a:lnTo>
                    <a:pt x="108" y="2215"/>
                  </a:lnTo>
                  <a:cubicBezTo>
                    <a:pt x="96" y="2275"/>
                    <a:pt x="203" y="2251"/>
                    <a:pt x="215" y="2298"/>
                  </a:cubicBezTo>
                  <a:lnTo>
                    <a:pt x="215" y="2275"/>
                  </a:lnTo>
                  <a:cubicBezTo>
                    <a:pt x="225" y="2275"/>
                    <a:pt x="234" y="2276"/>
                    <a:pt x="244" y="2276"/>
                  </a:cubicBezTo>
                  <a:cubicBezTo>
                    <a:pt x="362" y="2276"/>
                    <a:pt x="463" y="2211"/>
                    <a:pt x="584" y="2167"/>
                  </a:cubicBezTo>
                  <a:cubicBezTo>
                    <a:pt x="608" y="2072"/>
                    <a:pt x="703" y="2108"/>
                    <a:pt x="751" y="2025"/>
                  </a:cubicBezTo>
                  <a:cubicBezTo>
                    <a:pt x="727" y="1965"/>
                    <a:pt x="751" y="2013"/>
                    <a:pt x="810" y="1953"/>
                  </a:cubicBezTo>
                  <a:lnTo>
                    <a:pt x="810" y="1953"/>
                  </a:lnTo>
                  <a:cubicBezTo>
                    <a:pt x="786" y="1989"/>
                    <a:pt x="834" y="2001"/>
                    <a:pt x="858" y="2001"/>
                  </a:cubicBezTo>
                  <a:cubicBezTo>
                    <a:pt x="858" y="1977"/>
                    <a:pt x="870" y="1953"/>
                    <a:pt x="882" y="1941"/>
                  </a:cubicBezTo>
                  <a:cubicBezTo>
                    <a:pt x="889" y="1945"/>
                    <a:pt x="904" y="1947"/>
                    <a:pt x="922" y="1947"/>
                  </a:cubicBezTo>
                  <a:cubicBezTo>
                    <a:pt x="963" y="1947"/>
                    <a:pt x="1016" y="1935"/>
                    <a:pt x="1024" y="1894"/>
                  </a:cubicBezTo>
                  <a:cubicBezTo>
                    <a:pt x="1031" y="1892"/>
                    <a:pt x="1036" y="1891"/>
                    <a:pt x="1039" y="1891"/>
                  </a:cubicBezTo>
                  <a:cubicBezTo>
                    <a:pt x="1060" y="1891"/>
                    <a:pt x="1024" y="1919"/>
                    <a:pt x="1024" y="1929"/>
                  </a:cubicBezTo>
                  <a:cubicBezTo>
                    <a:pt x="1030" y="1933"/>
                    <a:pt x="1035" y="1935"/>
                    <a:pt x="1038" y="1935"/>
                  </a:cubicBezTo>
                  <a:cubicBezTo>
                    <a:pt x="1054" y="1935"/>
                    <a:pt x="1040" y="1894"/>
                    <a:pt x="1060" y="1894"/>
                  </a:cubicBezTo>
                  <a:cubicBezTo>
                    <a:pt x="1060" y="1894"/>
                    <a:pt x="1060" y="1905"/>
                    <a:pt x="1060" y="1905"/>
                  </a:cubicBezTo>
                  <a:cubicBezTo>
                    <a:pt x="1120" y="1870"/>
                    <a:pt x="1167" y="1858"/>
                    <a:pt x="1227" y="1834"/>
                  </a:cubicBezTo>
                  <a:cubicBezTo>
                    <a:pt x="1191" y="1775"/>
                    <a:pt x="1275" y="1775"/>
                    <a:pt x="1286" y="1739"/>
                  </a:cubicBezTo>
                  <a:cubicBezTo>
                    <a:pt x="1286" y="1747"/>
                    <a:pt x="1292" y="1749"/>
                    <a:pt x="1300" y="1749"/>
                  </a:cubicBezTo>
                  <a:cubicBezTo>
                    <a:pt x="1316" y="1749"/>
                    <a:pt x="1342" y="1739"/>
                    <a:pt x="1358" y="1739"/>
                  </a:cubicBezTo>
                  <a:lnTo>
                    <a:pt x="1358" y="1667"/>
                  </a:lnTo>
                  <a:cubicBezTo>
                    <a:pt x="1364" y="1644"/>
                    <a:pt x="1379" y="1644"/>
                    <a:pt x="1397" y="1644"/>
                  </a:cubicBezTo>
                  <a:cubicBezTo>
                    <a:pt x="1414" y="1644"/>
                    <a:pt x="1435" y="1644"/>
                    <a:pt x="1453" y="1620"/>
                  </a:cubicBezTo>
                  <a:lnTo>
                    <a:pt x="1429" y="1620"/>
                  </a:lnTo>
                  <a:cubicBezTo>
                    <a:pt x="1447" y="1593"/>
                    <a:pt x="1505" y="1580"/>
                    <a:pt x="1558" y="1580"/>
                  </a:cubicBezTo>
                  <a:cubicBezTo>
                    <a:pt x="1576" y="1580"/>
                    <a:pt x="1593" y="1581"/>
                    <a:pt x="1608" y="1584"/>
                  </a:cubicBezTo>
                  <a:cubicBezTo>
                    <a:pt x="1822" y="1298"/>
                    <a:pt x="2072" y="1394"/>
                    <a:pt x="2358" y="1215"/>
                  </a:cubicBezTo>
                  <a:cubicBezTo>
                    <a:pt x="2370" y="1179"/>
                    <a:pt x="2334" y="1191"/>
                    <a:pt x="2334" y="1155"/>
                  </a:cubicBezTo>
                  <a:cubicBezTo>
                    <a:pt x="2334" y="1143"/>
                    <a:pt x="2334" y="1143"/>
                    <a:pt x="2334" y="1132"/>
                  </a:cubicBezTo>
                  <a:cubicBezTo>
                    <a:pt x="2322" y="1143"/>
                    <a:pt x="2310" y="1167"/>
                    <a:pt x="2287" y="1179"/>
                  </a:cubicBezTo>
                  <a:cubicBezTo>
                    <a:pt x="2310" y="1143"/>
                    <a:pt x="2287" y="1096"/>
                    <a:pt x="2334" y="1096"/>
                  </a:cubicBezTo>
                  <a:cubicBezTo>
                    <a:pt x="2334" y="1108"/>
                    <a:pt x="2334" y="1108"/>
                    <a:pt x="2322" y="1120"/>
                  </a:cubicBezTo>
                  <a:cubicBezTo>
                    <a:pt x="2358" y="1108"/>
                    <a:pt x="2346" y="1084"/>
                    <a:pt x="2382" y="1084"/>
                  </a:cubicBezTo>
                  <a:cubicBezTo>
                    <a:pt x="2398" y="1084"/>
                    <a:pt x="2398" y="1079"/>
                    <a:pt x="2399" y="1079"/>
                  </a:cubicBezTo>
                  <a:cubicBezTo>
                    <a:pt x="2400" y="1079"/>
                    <a:pt x="2402" y="1080"/>
                    <a:pt x="2406" y="1084"/>
                  </a:cubicBezTo>
                  <a:lnTo>
                    <a:pt x="2513" y="1072"/>
                  </a:lnTo>
                  <a:cubicBezTo>
                    <a:pt x="2520" y="1029"/>
                    <a:pt x="2553" y="1021"/>
                    <a:pt x="2580" y="1021"/>
                  </a:cubicBezTo>
                  <a:cubicBezTo>
                    <a:pt x="2599" y="1021"/>
                    <a:pt x="2615" y="1024"/>
                    <a:pt x="2620" y="1024"/>
                  </a:cubicBezTo>
                  <a:cubicBezTo>
                    <a:pt x="2632" y="1072"/>
                    <a:pt x="2572" y="1060"/>
                    <a:pt x="2560" y="1108"/>
                  </a:cubicBezTo>
                  <a:lnTo>
                    <a:pt x="2608" y="1132"/>
                  </a:lnTo>
                  <a:lnTo>
                    <a:pt x="2608" y="1132"/>
                  </a:lnTo>
                  <a:lnTo>
                    <a:pt x="2596" y="1096"/>
                  </a:lnTo>
                  <a:lnTo>
                    <a:pt x="2644" y="1084"/>
                  </a:lnTo>
                  <a:lnTo>
                    <a:pt x="2644" y="1096"/>
                  </a:lnTo>
                  <a:cubicBezTo>
                    <a:pt x="2644" y="1078"/>
                    <a:pt x="2644" y="1067"/>
                    <a:pt x="2653" y="1067"/>
                  </a:cubicBezTo>
                  <a:cubicBezTo>
                    <a:pt x="2656" y="1067"/>
                    <a:pt x="2661" y="1069"/>
                    <a:pt x="2668" y="1072"/>
                  </a:cubicBezTo>
                  <a:cubicBezTo>
                    <a:pt x="2668" y="1072"/>
                    <a:pt x="2670" y="1075"/>
                    <a:pt x="2672" y="1078"/>
                  </a:cubicBezTo>
                  <a:lnTo>
                    <a:pt x="2672" y="1078"/>
                  </a:lnTo>
                  <a:lnTo>
                    <a:pt x="2691" y="1048"/>
                  </a:lnTo>
                  <a:cubicBezTo>
                    <a:pt x="2691" y="1072"/>
                    <a:pt x="2700" y="1072"/>
                    <a:pt x="2711" y="1072"/>
                  </a:cubicBezTo>
                  <a:cubicBezTo>
                    <a:pt x="2721" y="1072"/>
                    <a:pt x="2733" y="1072"/>
                    <a:pt x="2739" y="1096"/>
                  </a:cubicBezTo>
                  <a:cubicBezTo>
                    <a:pt x="2849" y="1063"/>
                    <a:pt x="2857" y="999"/>
                    <a:pt x="2943" y="999"/>
                  </a:cubicBezTo>
                  <a:cubicBezTo>
                    <a:pt x="2950" y="999"/>
                    <a:pt x="2957" y="1000"/>
                    <a:pt x="2965" y="1001"/>
                  </a:cubicBezTo>
                  <a:cubicBezTo>
                    <a:pt x="2941" y="989"/>
                    <a:pt x="2977" y="929"/>
                    <a:pt x="3001" y="917"/>
                  </a:cubicBezTo>
                  <a:cubicBezTo>
                    <a:pt x="3025" y="929"/>
                    <a:pt x="3037" y="929"/>
                    <a:pt x="3025" y="953"/>
                  </a:cubicBezTo>
                  <a:lnTo>
                    <a:pt x="3060" y="917"/>
                  </a:lnTo>
                  <a:cubicBezTo>
                    <a:pt x="3081" y="931"/>
                    <a:pt x="3097" y="936"/>
                    <a:pt x="3113" y="936"/>
                  </a:cubicBezTo>
                  <a:cubicBezTo>
                    <a:pt x="3150" y="936"/>
                    <a:pt x="3180" y="905"/>
                    <a:pt x="3239" y="905"/>
                  </a:cubicBezTo>
                  <a:lnTo>
                    <a:pt x="3239" y="929"/>
                  </a:lnTo>
                  <a:cubicBezTo>
                    <a:pt x="3263" y="893"/>
                    <a:pt x="3275" y="870"/>
                    <a:pt x="3322" y="870"/>
                  </a:cubicBezTo>
                  <a:lnTo>
                    <a:pt x="3322" y="905"/>
                  </a:lnTo>
                  <a:cubicBezTo>
                    <a:pt x="3326" y="906"/>
                    <a:pt x="3328" y="906"/>
                    <a:pt x="3331" y="906"/>
                  </a:cubicBezTo>
                  <a:cubicBezTo>
                    <a:pt x="3375" y="906"/>
                    <a:pt x="3342" y="821"/>
                    <a:pt x="3385" y="821"/>
                  </a:cubicBezTo>
                  <a:cubicBezTo>
                    <a:pt x="3388" y="821"/>
                    <a:pt x="3391" y="821"/>
                    <a:pt x="3394" y="822"/>
                  </a:cubicBezTo>
                  <a:cubicBezTo>
                    <a:pt x="3382" y="786"/>
                    <a:pt x="3346" y="774"/>
                    <a:pt x="3334" y="739"/>
                  </a:cubicBezTo>
                  <a:lnTo>
                    <a:pt x="3334" y="739"/>
                  </a:lnTo>
                  <a:cubicBezTo>
                    <a:pt x="3345" y="755"/>
                    <a:pt x="3363" y="761"/>
                    <a:pt x="3377" y="761"/>
                  </a:cubicBezTo>
                  <a:cubicBezTo>
                    <a:pt x="3395" y="761"/>
                    <a:pt x="3407" y="752"/>
                    <a:pt x="3394" y="739"/>
                  </a:cubicBezTo>
                  <a:cubicBezTo>
                    <a:pt x="3413" y="725"/>
                    <a:pt x="3422" y="720"/>
                    <a:pt x="3427" y="720"/>
                  </a:cubicBezTo>
                  <a:cubicBezTo>
                    <a:pt x="3436" y="720"/>
                    <a:pt x="3434" y="731"/>
                    <a:pt x="3441" y="739"/>
                  </a:cubicBezTo>
                  <a:lnTo>
                    <a:pt x="3465" y="703"/>
                  </a:lnTo>
                  <a:cubicBezTo>
                    <a:pt x="3468" y="702"/>
                    <a:pt x="3471" y="701"/>
                    <a:pt x="3474" y="701"/>
                  </a:cubicBezTo>
                  <a:cubicBezTo>
                    <a:pt x="3499" y="701"/>
                    <a:pt x="3488" y="753"/>
                    <a:pt x="3477" y="774"/>
                  </a:cubicBezTo>
                  <a:cubicBezTo>
                    <a:pt x="3493" y="743"/>
                    <a:pt x="3519" y="743"/>
                    <a:pt x="3549" y="743"/>
                  </a:cubicBezTo>
                  <a:cubicBezTo>
                    <a:pt x="3564" y="743"/>
                    <a:pt x="3580" y="743"/>
                    <a:pt x="3596" y="739"/>
                  </a:cubicBezTo>
                  <a:lnTo>
                    <a:pt x="3596" y="739"/>
                  </a:lnTo>
                  <a:lnTo>
                    <a:pt x="3584" y="762"/>
                  </a:lnTo>
                  <a:lnTo>
                    <a:pt x="3632" y="762"/>
                  </a:lnTo>
                  <a:cubicBezTo>
                    <a:pt x="3650" y="726"/>
                    <a:pt x="3682" y="711"/>
                    <a:pt x="3718" y="711"/>
                  </a:cubicBezTo>
                  <a:cubicBezTo>
                    <a:pt x="3729" y="711"/>
                    <a:pt x="3740" y="712"/>
                    <a:pt x="3751" y="715"/>
                  </a:cubicBezTo>
                  <a:lnTo>
                    <a:pt x="3739" y="774"/>
                  </a:lnTo>
                  <a:cubicBezTo>
                    <a:pt x="3744" y="776"/>
                    <a:pt x="3748" y="777"/>
                    <a:pt x="3751" y="777"/>
                  </a:cubicBezTo>
                  <a:cubicBezTo>
                    <a:pt x="3769" y="777"/>
                    <a:pt x="3751" y="749"/>
                    <a:pt x="3751" y="739"/>
                  </a:cubicBezTo>
                  <a:cubicBezTo>
                    <a:pt x="3765" y="728"/>
                    <a:pt x="3777" y="724"/>
                    <a:pt x="3786" y="724"/>
                  </a:cubicBezTo>
                  <a:cubicBezTo>
                    <a:pt x="3808" y="724"/>
                    <a:pt x="3821" y="746"/>
                    <a:pt x="3846" y="762"/>
                  </a:cubicBezTo>
                  <a:cubicBezTo>
                    <a:pt x="3863" y="746"/>
                    <a:pt x="3881" y="740"/>
                    <a:pt x="3900" y="740"/>
                  </a:cubicBezTo>
                  <a:cubicBezTo>
                    <a:pt x="3937" y="740"/>
                    <a:pt x="3977" y="763"/>
                    <a:pt x="4013" y="763"/>
                  </a:cubicBezTo>
                  <a:cubicBezTo>
                    <a:pt x="4035" y="763"/>
                    <a:pt x="4055" y="754"/>
                    <a:pt x="4072" y="727"/>
                  </a:cubicBezTo>
                  <a:lnTo>
                    <a:pt x="4084" y="751"/>
                  </a:lnTo>
                  <a:cubicBezTo>
                    <a:pt x="4168" y="679"/>
                    <a:pt x="4287" y="762"/>
                    <a:pt x="4346" y="655"/>
                  </a:cubicBezTo>
                  <a:cubicBezTo>
                    <a:pt x="4371" y="678"/>
                    <a:pt x="4389" y="686"/>
                    <a:pt x="4402" y="686"/>
                  </a:cubicBezTo>
                  <a:cubicBezTo>
                    <a:pt x="4440" y="686"/>
                    <a:pt x="4442" y="618"/>
                    <a:pt x="4478" y="618"/>
                  </a:cubicBezTo>
                  <a:cubicBezTo>
                    <a:pt x="4490" y="618"/>
                    <a:pt x="4504" y="625"/>
                    <a:pt x="4525" y="643"/>
                  </a:cubicBezTo>
                  <a:lnTo>
                    <a:pt x="4513" y="632"/>
                  </a:lnTo>
                  <a:cubicBezTo>
                    <a:pt x="4536" y="631"/>
                    <a:pt x="4559" y="630"/>
                    <a:pt x="4582" y="630"/>
                  </a:cubicBezTo>
                  <a:cubicBezTo>
                    <a:pt x="4906" y="630"/>
                    <a:pt x="5236" y="703"/>
                    <a:pt x="5525" y="703"/>
                  </a:cubicBezTo>
                  <a:lnTo>
                    <a:pt x="5525" y="727"/>
                  </a:lnTo>
                  <a:cubicBezTo>
                    <a:pt x="5858" y="810"/>
                    <a:pt x="6180" y="905"/>
                    <a:pt x="6478" y="1048"/>
                  </a:cubicBezTo>
                  <a:cubicBezTo>
                    <a:pt x="6466" y="1072"/>
                    <a:pt x="6466" y="1084"/>
                    <a:pt x="6489" y="1084"/>
                  </a:cubicBezTo>
                  <a:lnTo>
                    <a:pt x="6501" y="1072"/>
                  </a:lnTo>
                  <a:cubicBezTo>
                    <a:pt x="6513" y="1084"/>
                    <a:pt x="6513" y="1108"/>
                    <a:pt x="6513" y="1120"/>
                  </a:cubicBezTo>
                  <a:cubicBezTo>
                    <a:pt x="6509" y="1132"/>
                    <a:pt x="6504" y="1136"/>
                    <a:pt x="6498" y="1136"/>
                  </a:cubicBezTo>
                  <a:cubicBezTo>
                    <a:pt x="6487" y="1136"/>
                    <a:pt x="6474" y="1120"/>
                    <a:pt x="6466" y="1120"/>
                  </a:cubicBezTo>
                  <a:lnTo>
                    <a:pt x="6466" y="1120"/>
                  </a:lnTo>
                  <a:cubicBezTo>
                    <a:pt x="6430" y="1179"/>
                    <a:pt x="6525" y="1155"/>
                    <a:pt x="6501" y="1215"/>
                  </a:cubicBezTo>
                  <a:lnTo>
                    <a:pt x="6489" y="1215"/>
                  </a:lnTo>
                  <a:cubicBezTo>
                    <a:pt x="6489" y="1251"/>
                    <a:pt x="6478" y="1298"/>
                    <a:pt x="6513" y="1322"/>
                  </a:cubicBezTo>
                  <a:cubicBezTo>
                    <a:pt x="6466" y="1334"/>
                    <a:pt x="6513" y="1394"/>
                    <a:pt x="6478" y="1405"/>
                  </a:cubicBezTo>
                  <a:cubicBezTo>
                    <a:pt x="6370" y="1382"/>
                    <a:pt x="6513" y="1310"/>
                    <a:pt x="6478" y="1263"/>
                  </a:cubicBezTo>
                  <a:lnTo>
                    <a:pt x="6478" y="1263"/>
                  </a:lnTo>
                  <a:cubicBezTo>
                    <a:pt x="6472" y="1266"/>
                    <a:pt x="6467" y="1268"/>
                    <a:pt x="6462" y="1268"/>
                  </a:cubicBezTo>
                  <a:cubicBezTo>
                    <a:pt x="6438" y="1268"/>
                    <a:pt x="6428" y="1223"/>
                    <a:pt x="6418" y="1203"/>
                  </a:cubicBezTo>
                  <a:lnTo>
                    <a:pt x="6418" y="1203"/>
                  </a:lnTo>
                  <a:cubicBezTo>
                    <a:pt x="6418" y="1239"/>
                    <a:pt x="6418" y="1274"/>
                    <a:pt x="6430" y="1322"/>
                  </a:cubicBezTo>
                  <a:cubicBezTo>
                    <a:pt x="6406" y="1322"/>
                    <a:pt x="6347" y="1334"/>
                    <a:pt x="6382" y="1370"/>
                  </a:cubicBezTo>
                  <a:lnTo>
                    <a:pt x="6382" y="1358"/>
                  </a:lnTo>
                  <a:cubicBezTo>
                    <a:pt x="6382" y="1405"/>
                    <a:pt x="6430" y="1405"/>
                    <a:pt x="6406" y="1429"/>
                  </a:cubicBezTo>
                  <a:cubicBezTo>
                    <a:pt x="6404" y="1432"/>
                    <a:pt x="6401" y="1433"/>
                    <a:pt x="6399" y="1433"/>
                  </a:cubicBezTo>
                  <a:cubicBezTo>
                    <a:pt x="6389" y="1433"/>
                    <a:pt x="6380" y="1417"/>
                    <a:pt x="6370" y="1417"/>
                  </a:cubicBezTo>
                  <a:lnTo>
                    <a:pt x="6370" y="1417"/>
                  </a:lnTo>
                  <a:cubicBezTo>
                    <a:pt x="6358" y="1453"/>
                    <a:pt x="6394" y="1453"/>
                    <a:pt x="6394" y="1477"/>
                  </a:cubicBezTo>
                  <a:cubicBezTo>
                    <a:pt x="6389" y="1482"/>
                    <a:pt x="6385" y="1484"/>
                    <a:pt x="6380" y="1484"/>
                  </a:cubicBezTo>
                  <a:cubicBezTo>
                    <a:pt x="6369" y="1484"/>
                    <a:pt x="6360" y="1470"/>
                    <a:pt x="6348" y="1470"/>
                  </a:cubicBezTo>
                  <a:cubicBezTo>
                    <a:pt x="6344" y="1470"/>
                    <a:pt x="6340" y="1472"/>
                    <a:pt x="6335" y="1477"/>
                  </a:cubicBezTo>
                  <a:cubicBezTo>
                    <a:pt x="6370" y="1524"/>
                    <a:pt x="6311" y="1536"/>
                    <a:pt x="6311" y="1572"/>
                  </a:cubicBezTo>
                  <a:cubicBezTo>
                    <a:pt x="6313" y="1572"/>
                    <a:pt x="6315" y="1571"/>
                    <a:pt x="6317" y="1571"/>
                  </a:cubicBezTo>
                  <a:cubicBezTo>
                    <a:pt x="6361" y="1571"/>
                    <a:pt x="6370" y="1669"/>
                    <a:pt x="6405" y="1669"/>
                  </a:cubicBezTo>
                  <a:cubicBezTo>
                    <a:pt x="6412" y="1669"/>
                    <a:pt x="6420" y="1665"/>
                    <a:pt x="6430" y="1655"/>
                  </a:cubicBezTo>
                  <a:cubicBezTo>
                    <a:pt x="6442" y="1679"/>
                    <a:pt x="6454" y="1703"/>
                    <a:pt x="6466" y="1727"/>
                  </a:cubicBezTo>
                  <a:cubicBezTo>
                    <a:pt x="6461" y="1730"/>
                    <a:pt x="6456" y="1731"/>
                    <a:pt x="6452" y="1731"/>
                  </a:cubicBezTo>
                  <a:cubicBezTo>
                    <a:pt x="6420" y="1731"/>
                    <a:pt x="6383" y="1678"/>
                    <a:pt x="6344" y="1678"/>
                  </a:cubicBezTo>
                  <a:cubicBezTo>
                    <a:pt x="6341" y="1678"/>
                    <a:pt x="6338" y="1678"/>
                    <a:pt x="6335" y="1679"/>
                  </a:cubicBezTo>
                  <a:cubicBezTo>
                    <a:pt x="6335" y="1667"/>
                    <a:pt x="6335" y="1644"/>
                    <a:pt x="6347" y="1620"/>
                  </a:cubicBezTo>
                  <a:cubicBezTo>
                    <a:pt x="6263" y="1620"/>
                    <a:pt x="6370" y="1763"/>
                    <a:pt x="6287" y="1798"/>
                  </a:cubicBezTo>
                  <a:cubicBezTo>
                    <a:pt x="6287" y="1834"/>
                    <a:pt x="6299" y="1822"/>
                    <a:pt x="6263" y="1894"/>
                  </a:cubicBezTo>
                  <a:lnTo>
                    <a:pt x="6335" y="1882"/>
                  </a:lnTo>
                  <a:lnTo>
                    <a:pt x="6335" y="1882"/>
                  </a:lnTo>
                  <a:cubicBezTo>
                    <a:pt x="6311" y="1917"/>
                    <a:pt x="6287" y="1929"/>
                    <a:pt x="6275" y="1929"/>
                  </a:cubicBezTo>
                  <a:cubicBezTo>
                    <a:pt x="6275" y="1953"/>
                    <a:pt x="6275" y="1977"/>
                    <a:pt x="6275" y="2001"/>
                  </a:cubicBezTo>
                  <a:cubicBezTo>
                    <a:pt x="6263" y="1989"/>
                    <a:pt x="6263" y="1989"/>
                    <a:pt x="6251" y="1977"/>
                  </a:cubicBezTo>
                  <a:cubicBezTo>
                    <a:pt x="6216" y="2013"/>
                    <a:pt x="6239" y="2013"/>
                    <a:pt x="6251" y="2025"/>
                  </a:cubicBezTo>
                  <a:cubicBezTo>
                    <a:pt x="6275" y="2036"/>
                    <a:pt x="6275" y="2060"/>
                    <a:pt x="6287" y="2084"/>
                  </a:cubicBezTo>
                  <a:lnTo>
                    <a:pt x="6251" y="2072"/>
                  </a:lnTo>
                  <a:lnTo>
                    <a:pt x="6251" y="2072"/>
                  </a:lnTo>
                  <a:cubicBezTo>
                    <a:pt x="6263" y="2084"/>
                    <a:pt x="6275" y="2096"/>
                    <a:pt x="6287" y="2096"/>
                  </a:cubicBezTo>
                  <a:cubicBezTo>
                    <a:pt x="6287" y="2108"/>
                    <a:pt x="6287" y="2108"/>
                    <a:pt x="6299" y="2120"/>
                  </a:cubicBezTo>
                  <a:cubicBezTo>
                    <a:pt x="6311" y="2108"/>
                    <a:pt x="6347" y="2084"/>
                    <a:pt x="6347" y="2048"/>
                  </a:cubicBezTo>
                  <a:cubicBezTo>
                    <a:pt x="6347" y="2144"/>
                    <a:pt x="6382" y="2191"/>
                    <a:pt x="6370" y="2286"/>
                  </a:cubicBezTo>
                  <a:cubicBezTo>
                    <a:pt x="6347" y="2286"/>
                    <a:pt x="6311" y="2275"/>
                    <a:pt x="6311" y="2275"/>
                  </a:cubicBezTo>
                  <a:lnTo>
                    <a:pt x="6311" y="2275"/>
                  </a:lnTo>
                  <a:cubicBezTo>
                    <a:pt x="6320" y="2309"/>
                    <a:pt x="6347" y="2332"/>
                    <a:pt x="6371" y="2332"/>
                  </a:cubicBezTo>
                  <a:cubicBezTo>
                    <a:pt x="6380" y="2332"/>
                    <a:pt x="6388" y="2329"/>
                    <a:pt x="6394" y="2322"/>
                  </a:cubicBezTo>
                  <a:cubicBezTo>
                    <a:pt x="6406" y="2334"/>
                    <a:pt x="6406" y="2334"/>
                    <a:pt x="6406" y="2334"/>
                  </a:cubicBezTo>
                  <a:cubicBezTo>
                    <a:pt x="6394" y="2358"/>
                    <a:pt x="6382" y="2370"/>
                    <a:pt x="6394" y="2394"/>
                  </a:cubicBezTo>
                  <a:cubicBezTo>
                    <a:pt x="6394" y="2394"/>
                    <a:pt x="6394" y="2406"/>
                    <a:pt x="6394" y="2417"/>
                  </a:cubicBezTo>
                  <a:cubicBezTo>
                    <a:pt x="6401" y="2414"/>
                    <a:pt x="6407" y="2413"/>
                    <a:pt x="6413" y="2413"/>
                  </a:cubicBezTo>
                  <a:cubicBezTo>
                    <a:pt x="6449" y="2413"/>
                    <a:pt x="6469" y="2465"/>
                    <a:pt x="6489" y="2465"/>
                  </a:cubicBezTo>
                  <a:cubicBezTo>
                    <a:pt x="6489" y="2453"/>
                    <a:pt x="6478" y="2441"/>
                    <a:pt x="6466" y="2417"/>
                  </a:cubicBezTo>
                  <a:lnTo>
                    <a:pt x="6466" y="2417"/>
                  </a:lnTo>
                  <a:cubicBezTo>
                    <a:pt x="6513" y="2429"/>
                    <a:pt x="6561" y="2417"/>
                    <a:pt x="6549" y="2453"/>
                  </a:cubicBezTo>
                  <a:cubicBezTo>
                    <a:pt x="6543" y="2451"/>
                    <a:pt x="6538" y="2450"/>
                    <a:pt x="6534" y="2450"/>
                  </a:cubicBezTo>
                  <a:cubicBezTo>
                    <a:pt x="6509" y="2450"/>
                    <a:pt x="6526" y="2495"/>
                    <a:pt x="6509" y="2495"/>
                  </a:cubicBezTo>
                  <a:cubicBezTo>
                    <a:pt x="6503" y="2495"/>
                    <a:pt x="6493" y="2490"/>
                    <a:pt x="6478" y="2477"/>
                  </a:cubicBezTo>
                  <a:lnTo>
                    <a:pt x="6478" y="2477"/>
                  </a:lnTo>
                  <a:cubicBezTo>
                    <a:pt x="6473" y="2510"/>
                    <a:pt x="6481" y="2517"/>
                    <a:pt x="6494" y="2517"/>
                  </a:cubicBezTo>
                  <a:cubicBezTo>
                    <a:pt x="6504" y="2517"/>
                    <a:pt x="6516" y="2513"/>
                    <a:pt x="6528" y="2513"/>
                  </a:cubicBezTo>
                  <a:cubicBezTo>
                    <a:pt x="6541" y="2513"/>
                    <a:pt x="6553" y="2518"/>
                    <a:pt x="6561" y="2537"/>
                  </a:cubicBezTo>
                  <a:lnTo>
                    <a:pt x="6573" y="2584"/>
                  </a:lnTo>
                  <a:cubicBezTo>
                    <a:pt x="6569" y="2585"/>
                    <a:pt x="6565" y="2586"/>
                    <a:pt x="6561" y="2586"/>
                  </a:cubicBezTo>
                  <a:cubicBezTo>
                    <a:pt x="6533" y="2586"/>
                    <a:pt x="6509" y="2558"/>
                    <a:pt x="6503" y="2558"/>
                  </a:cubicBezTo>
                  <a:cubicBezTo>
                    <a:pt x="6502" y="2558"/>
                    <a:pt x="6501" y="2559"/>
                    <a:pt x="6501" y="2560"/>
                  </a:cubicBezTo>
                  <a:lnTo>
                    <a:pt x="6525" y="2584"/>
                  </a:lnTo>
                  <a:cubicBezTo>
                    <a:pt x="6489" y="2584"/>
                    <a:pt x="6430" y="2477"/>
                    <a:pt x="6358" y="2453"/>
                  </a:cubicBezTo>
                  <a:lnTo>
                    <a:pt x="6358" y="2453"/>
                  </a:lnTo>
                  <a:cubicBezTo>
                    <a:pt x="6370" y="2489"/>
                    <a:pt x="6394" y="2537"/>
                    <a:pt x="6418" y="2572"/>
                  </a:cubicBezTo>
                  <a:cubicBezTo>
                    <a:pt x="6501" y="2632"/>
                    <a:pt x="6573" y="2703"/>
                    <a:pt x="6656" y="2751"/>
                  </a:cubicBezTo>
                  <a:cubicBezTo>
                    <a:pt x="6736" y="2800"/>
                    <a:pt x="6815" y="2825"/>
                    <a:pt x="6894" y="2825"/>
                  </a:cubicBezTo>
                  <a:cubicBezTo>
                    <a:pt x="6910" y="2825"/>
                    <a:pt x="6926" y="2824"/>
                    <a:pt x="6942" y="2822"/>
                  </a:cubicBezTo>
                  <a:lnTo>
                    <a:pt x="6930" y="2810"/>
                  </a:lnTo>
                  <a:cubicBezTo>
                    <a:pt x="6930" y="2810"/>
                    <a:pt x="6942" y="2810"/>
                    <a:pt x="6942" y="2798"/>
                  </a:cubicBezTo>
                  <a:lnTo>
                    <a:pt x="6954" y="2798"/>
                  </a:lnTo>
                  <a:lnTo>
                    <a:pt x="6990" y="2787"/>
                  </a:lnTo>
                  <a:cubicBezTo>
                    <a:pt x="7013" y="2822"/>
                    <a:pt x="7073" y="2846"/>
                    <a:pt x="7144" y="2870"/>
                  </a:cubicBezTo>
                  <a:cubicBezTo>
                    <a:pt x="7097" y="2846"/>
                    <a:pt x="7097" y="2846"/>
                    <a:pt x="7097" y="2810"/>
                  </a:cubicBezTo>
                  <a:cubicBezTo>
                    <a:pt x="7106" y="2784"/>
                    <a:pt x="7108" y="2770"/>
                    <a:pt x="7128" y="2770"/>
                  </a:cubicBezTo>
                  <a:cubicBezTo>
                    <a:pt x="7135" y="2770"/>
                    <a:pt x="7144" y="2772"/>
                    <a:pt x="7156" y="2775"/>
                  </a:cubicBezTo>
                  <a:cubicBezTo>
                    <a:pt x="7167" y="2797"/>
                    <a:pt x="7137" y="2798"/>
                    <a:pt x="7162" y="2818"/>
                  </a:cubicBezTo>
                  <a:lnTo>
                    <a:pt x="7162" y="2818"/>
                  </a:lnTo>
                  <a:cubicBezTo>
                    <a:pt x="7150" y="2805"/>
                    <a:pt x="7171" y="2785"/>
                    <a:pt x="7192" y="2775"/>
                  </a:cubicBezTo>
                  <a:cubicBezTo>
                    <a:pt x="7216" y="2798"/>
                    <a:pt x="7263" y="2787"/>
                    <a:pt x="7275" y="2810"/>
                  </a:cubicBezTo>
                  <a:cubicBezTo>
                    <a:pt x="7271" y="2814"/>
                    <a:pt x="7267" y="2816"/>
                    <a:pt x="7263" y="2816"/>
                  </a:cubicBezTo>
                  <a:cubicBezTo>
                    <a:pt x="7255" y="2816"/>
                    <a:pt x="7247" y="2810"/>
                    <a:pt x="7240" y="2810"/>
                  </a:cubicBezTo>
                  <a:cubicBezTo>
                    <a:pt x="7228" y="2822"/>
                    <a:pt x="7299" y="2822"/>
                    <a:pt x="7263" y="2858"/>
                  </a:cubicBezTo>
                  <a:cubicBezTo>
                    <a:pt x="7275" y="2846"/>
                    <a:pt x="7299" y="2846"/>
                    <a:pt x="7311" y="2834"/>
                  </a:cubicBezTo>
                  <a:cubicBezTo>
                    <a:pt x="7359" y="2846"/>
                    <a:pt x="7311" y="2882"/>
                    <a:pt x="7323" y="2882"/>
                  </a:cubicBezTo>
                  <a:cubicBezTo>
                    <a:pt x="7418" y="2834"/>
                    <a:pt x="7430" y="2763"/>
                    <a:pt x="7490" y="2703"/>
                  </a:cubicBezTo>
                  <a:cubicBezTo>
                    <a:pt x="7490" y="2712"/>
                    <a:pt x="7510" y="2742"/>
                    <a:pt x="7515" y="2750"/>
                  </a:cubicBezTo>
                  <a:lnTo>
                    <a:pt x="7515" y="2750"/>
                  </a:lnTo>
                  <a:cubicBezTo>
                    <a:pt x="7567" y="2732"/>
                    <a:pt x="7581" y="2660"/>
                    <a:pt x="7599" y="2606"/>
                  </a:cubicBezTo>
                  <a:lnTo>
                    <a:pt x="7599" y="2606"/>
                  </a:lnTo>
                  <a:cubicBezTo>
                    <a:pt x="7764" y="2475"/>
                    <a:pt x="7823" y="2309"/>
                    <a:pt x="7918" y="2132"/>
                  </a:cubicBezTo>
                  <a:cubicBezTo>
                    <a:pt x="7894" y="2108"/>
                    <a:pt x="7882" y="2084"/>
                    <a:pt x="7859" y="2072"/>
                  </a:cubicBezTo>
                  <a:lnTo>
                    <a:pt x="7906" y="2025"/>
                  </a:lnTo>
                  <a:cubicBezTo>
                    <a:pt x="7930" y="1917"/>
                    <a:pt x="7918" y="1822"/>
                    <a:pt x="7894" y="1727"/>
                  </a:cubicBezTo>
                  <a:cubicBezTo>
                    <a:pt x="7859" y="1644"/>
                    <a:pt x="7823" y="1572"/>
                    <a:pt x="7775" y="1489"/>
                  </a:cubicBezTo>
                  <a:cubicBezTo>
                    <a:pt x="7740" y="1441"/>
                    <a:pt x="7787" y="1441"/>
                    <a:pt x="7799" y="1405"/>
                  </a:cubicBezTo>
                  <a:cubicBezTo>
                    <a:pt x="7740" y="1286"/>
                    <a:pt x="7656" y="1298"/>
                    <a:pt x="7573" y="1227"/>
                  </a:cubicBezTo>
                  <a:cubicBezTo>
                    <a:pt x="7597" y="1227"/>
                    <a:pt x="7656" y="1215"/>
                    <a:pt x="7632" y="1167"/>
                  </a:cubicBezTo>
                  <a:lnTo>
                    <a:pt x="7632" y="1167"/>
                  </a:lnTo>
                  <a:cubicBezTo>
                    <a:pt x="7621" y="1173"/>
                    <a:pt x="7609" y="1179"/>
                    <a:pt x="7598" y="1179"/>
                  </a:cubicBezTo>
                  <a:cubicBezTo>
                    <a:pt x="7588" y="1179"/>
                    <a:pt x="7579" y="1173"/>
                    <a:pt x="7573" y="1155"/>
                  </a:cubicBezTo>
                  <a:lnTo>
                    <a:pt x="7597" y="1155"/>
                  </a:lnTo>
                  <a:cubicBezTo>
                    <a:pt x="7597" y="1120"/>
                    <a:pt x="7561" y="1108"/>
                    <a:pt x="7525" y="1060"/>
                  </a:cubicBezTo>
                  <a:cubicBezTo>
                    <a:pt x="7454" y="989"/>
                    <a:pt x="7347" y="953"/>
                    <a:pt x="7240" y="953"/>
                  </a:cubicBezTo>
                  <a:cubicBezTo>
                    <a:pt x="7180" y="905"/>
                    <a:pt x="7287" y="905"/>
                    <a:pt x="7287" y="893"/>
                  </a:cubicBezTo>
                  <a:cubicBezTo>
                    <a:pt x="7301" y="916"/>
                    <a:pt x="7309" y="923"/>
                    <a:pt x="7316" y="923"/>
                  </a:cubicBezTo>
                  <a:cubicBezTo>
                    <a:pt x="7326" y="923"/>
                    <a:pt x="7332" y="905"/>
                    <a:pt x="7347" y="905"/>
                  </a:cubicBezTo>
                  <a:cubicBezTo>
                    <a:pt x="7311" y="893"/>
                    <a:pt x="7275" y="882"/>
                    <a:pt x="7287" y="834"/>
                  </a:cubicBezTo>
                  <a:cubicBezTo>
                    <a:pt x="7251" y="810"/>
                    <a:pt x="7228" y="786"/>
                    <a:pt x="7180" y="786"/>
                  </a:cubicBezTo>
                  <a:cubicBezTo>
                    <a:pt x="7204" y="786"/>
                    <a:pt x="7204" y="822"/>
                    <a:pt x="7180" y="822"/>
                  </a:cubicBezTo>
                  <a:cubicBezTo>
                    <a:pt x="7156" y="786"/>
                    <a:pt x="7073" y="751"/>
                    <a:pt x="7097" y="715"/>
                  </a:cubicBezTo>
                  <a:cubicBezTo>
                    <a:pt x="6918" y="596"/>
                    <a:pt x="6704" y="477"/>
                    <a:pt x="6489" y="381"/>
                  </a:cubicBezTo>
                  <a:lnTo>
                    <a:pt x="6489" y="381"/>
                  </a:lnTo>
                  <a:cubicBezTo>
                    <a:pt x="6442" y="393"/>
                    <a:pt x="6513" y="405"/>
                    <a:pt x="6489" y="417"/>
                  </a:cubicBezTo>
                  <a:cubicBezTo>
                    <a:pt x="6481" y="419"/>
                    <a:pt x="6475" y="419"/>
                    <a:pt x="6469" y="419"/>
                  </a:cubicBezTo>
                  <a:cubicBezTo>
                    <a:pt x="6430" y="419"/>
                    <a:pt x="6442" y="391"/>
                    <a:pt x="6411" y="391"/>
                  </a:cubicBezTo>
                  <a:cubicBezTo>
                    <a:pt x="6406" y="391"/>
                    <a:pt x="6401" y="392"/>
                    <a:pt x="6394" y="393"/>
                  </a:cubicBezTo>
                  <a:lnTo>
                    <a:pt x="6430" y="370"/>
                  </a:lnTo>
                  <a:cubicBezTo>
                    <a:pt x="6411" y="362"/>
                    <a:pt x="6391" y="359"/>
                    <a:pt x="6369" y="359"/>
                  </a:cubicBezTo>
                  <a:cubicBezTo>
                    <a:pt x="6320" y="359"/>
                    <a:pt x="6265" y="373"/>
                    <a:pt x="6216" y="381"/>
                  </a:cubicBezTo>
                  <a:cubicBezTo>
                    <a:pt x="6228" y="346"/>
                    <a:pt x="6168" y="334"/>
                    <a:pt x="6228" y="334"/>
                  </a:cubicBezTo>
                  <a:cubicBezTo>
                    <a:pt x="6194" y="323"/>
                    <a:pt x="6202" y="188"/>
                    <a:pt x="6175" y="188"/>
                  </a:cubicBezTo>
                  <a:cubicBezTo>
                    <a:pt x="6173" y="188"/>
                    <a:pt x="6171" y="189"/>
                    <a:pt x="6168" y="191"/>
                  </a:cubicBezTo>
                  <a:lnTo>
                    <a:pt x="6168" y="334"/>
                  </a:lnTo>
                  <a:cubicBezTo>
                    <a:pt x="6162" y="340"/>
                    <a:pt x="6150" y="340"/>
                    <a:pt x="6140" y="340"/>
                  </a:cubicBezTo>
                  <a:cubicBezTo>
                    <a:pt x="6129" y="340"/>
                    <a:pt x="6120" y="340"/>
                    <a:pt x="6120" y="346"/>
                  </a:cubicBezTo>
                  <a:cubicBezTo>
                    <a:pt x="6097" y="310"/>
                    <a:pt x="6085" y="262"/>
                    <a:pt x="6061" y="262"/>
                  </a:cubicBezTo>
                  <a:cubicBezTo>
                    <a:pt x="6061" y="241"/>
                    <a:pt x="6071" y="234"/>
                    <a:pt x="6084" y="234"/>
                  </a:cubicBezTo>
                  <a:cubicBezTo>
                    <a:pt x="6099" y="234"/>
                    <a:pt x="6119" y="244"/>
                    <a:pt x="6132" y="251"/>
                  </a:cubicBezTo>
                  <a:cubicBezTo>
                    <a:pt x="6156" y="191"/>
                    <a:pt x="6061" y="179"/>
                    <a:pt x="6108" y="143"/>
                  </a:cubicBezTo>
                  <a:cubicBezTo>
                    <a:pt x="6102" y="142"/>
                    <a:pt x="6097" y="141"/>
                    <a:pt x="6093" y="141"/>
                  </a:cubicBezTo>
                  <a:cubicBezTo>
                    <a:pt x="6061" y="141"/>
                    <a:pt x="6105" y="180"/>
                    <a:pt x="6073" y="191"/>
                  </a:cubicBezTo>
                  <a:lnTo>
                    <a:pt x="6025" y="167"/>
                  </a:lnTo>
                  <a:lnTo>
                    <a:pt x="6061" y="191"/>
                  </a:lnTo>
                  <a:cubicBezTo>
                    <a:pt x="6031" y="198"/>
                    <a:pt x="6011" y="215"/>
                    <a:pt x="5988" y="215"/>
                  </a:cubicBezTo>
                  <a:cubicBezTo>
                    <a:pt x="5974" y="215"/>
                    <a:pt x="5960" y="209"/>
                    <a:pt x="5942" y="191"/>
                  </a:cubicBezTo>
                  <a:lnTo>
                    <a:pt x="5870" y="239"/>
                  </a:lnTo>
                  <a:cubicBezTo>
                    <a:pt x="5878" y="207"/>
                    <a:pt x="5860" y="207"/>
                    <a:pt x="5839" y="207"/>
                  </a:cubicBezTo>
                  <a:cubicBezTo>
                    <a:pt x="5829" y="207"/>
                    <a:pt x="5819" y="207"/>
                    <a:pt x="5811" y="203"/>
                  </a:cubicBezTo>
                  <a:lnTo>
                    <a:pt x="5835" y="179"/>
                  </a:lnTo>
                  <a:cubicBezTo>
                    <a:pt x="5799" y="167"/>
                    <a:pt x="5775" y="155"/>
                    <a:pt x="5763" y="131"/>
                  </a:cubicBezTo>
                  <a:cubicBezTo>
                    <a:pt x="5769" y="123"/>
                    <a:pt x="5774" y="120"/>
                    <a:pt x="5777" y="120"/>
                  </a:cubicBezTo>
                  <a:cubicBezTo>
                    <a:pt x="5785" y="120"/>
                    <a:pt x="5789" y="131"/>
                    <a:pt x="5797" y="131"/>
                  </a:cubicBezTo>
                  <a:cubicBezTo>
                    <a:pt x="5800" y="131"/>
                    <a:pt x="5805" y="128"/>
                    <a:pt x="5811" y="120"/>
                  </a:cubicBezTo>
                  <a:lnTo>
                    <a:pt x="5775" y="96"/>
                  </a:lnTo>
                  <a:cubicBezTo>
                    <a:pt x="5763" y="120"/>
                    <a:pt x="5739" y="131"/>
                    <a:pt x="5763" y="155"/>
                  </a:cubicBezTo>
                  <a:cubicBezTo>
                    <a:pt x="5726" y="192"/>
                    <a:pt x="5696" y="222"/>
                    <a:pt x="5639" y="222"/>
                  </a:cubicBezTo>
                  <a:cubicBezTo>
                    <a:pt x="5623" y="222"/>
                    <a:pt x="5605" y="220"/>
                    <a:pt x="5585" y="215"/>
                  </a:cubicBezTo>
                  <a:cubicBezTo>
                    <a:pt x="5549" y="155"/>
                    <a:pt x="5644" y="179"/>
                    <a:pt x="5632" y="131"/>
                  </a:cubicBezTo>
                  <a:cubicBezTo>
                    <a:pt x="5622" y="127"/>
                    <a:pt x="5611" y="126"/>
                    <a:pt x="5602" y="126"/>
                  </a:cubicBezTo>
                  <a:cubicBezTo>
                    <a:pt x="5533" y="126"/>
                    <a:pt x="5490" y="217"/>
                    <a:pt x="5443" y="217"/>
                  </a:cubicBezTo>
                  <a:cubicBezTo>
                    <a:pt x="5439" y="217"/>
                    <a:pt x="5434" y="217"/>
                    <a:pt x="5430" y="215"/>
                  </a:cubicBezTo>
                  <a:cubicBezTo>
                    <a:pt x="5415" y="210"/>
                    <a:pt x="5403" y="208"/>
                    <a:pt x="5394" y="208"/>
                  </a:cubicBezTo>
                  <a:cubicBezTo>
                    <a:pt x="5361" y="208"/>
                    <a:pt x="5348" y="229"/>
                    <a:pt x="5309" y="229"/>
                  </a:cubicBezTo>
                  <a:cubicBezTo>
                    <a:pt x="5302" y="229"/>
                    <a:pt x="5295" y="228"/>
                    <a:pt x="5287" y="227"/>
                  </a:cubicBezTo>
                  <a:cubicBezTo>
                    <a:pt x="5311" y="203"/>
                    <a:pt x="5239" y="191"/>
                    <a:pt x="5227" y="155"/>
                  </a:cubicBezTo>
                  <a:lnTo>
                    <a:pt x="5251" y="131"/>
                  </a:lnTo>
                  <a:cubicBezTo>
                    <a:pt x="5227" y="131"/>
                    <a:pt x="5215" y="120"/>
                    <a:pt x="5215" y="96"/>
                  </a:cubicBezTo>
                  <a:cubicBezTo>
                    <a:pt x="5215" y="143"/>
                    <a:pt x="5120" y="131"/>
                    <a:pt x="5061" y="143"/>
                  </a:cubicBezTo>
                  <a:lnTo>
                    <a:pt x="5073" y="191"/>
                  </a:lnTo>
                  <a:cubicBezTo>
                    <a:pt x="5035" y="191"/>
                    <a:pt x="4989" y="206"/>
                    <a:pt x="4954" y="206"/>
                  </a:cubicBezTo>
                  <a:cubicBezTo>
                    <a:pt x="4945" y="206"/>
                    <a:pt x="4937" y="205"/>
                    <a:pt x="4930" y="203"/>
                  </a:cubicBezTo>
                  <a:cubicBezTo>
                    <a:pt x="4858" y="215"/>
                    <a:pt x="4882" y="251"/>
                    <a:pt x="4823" y="286"/>
                  </a:cubicBezTo>
                  <a:cubicBezTo>
                    <a:pt x="4799" y="251"/>
                    <a:pt x="4799" y="215"/>
                    <a:pt x="4811" y="179"/>
                  </a:cubicBezTo>
                  <a:lnTo>
                    <a:pt x="4811" y="179"/>
                  </a:lnTo>
                  <a:cubicBezTo>
                    <a:pt x="4823" y="185"/>
                    <a:pt x="4834" y="185"/>
                    <a:pt x="4846" y="185"/>
                  </a:cubicBezTo>
                  <a:cubicBezTo>
                    <a:pt x="4858" y="185"/>
                    <a:pt x="4870" y="185"/>
                    <a:pt x="4882" y="191"/>
                  </a:cubicBezTo>
                  <a:cubicBezTo>
                    <a:pt x="4951" y="171"/>
                    <a:pt x="5012" y="111"/>
                    <a:pt x="5078" y="111"/>
                  </a:cubicBezTo>
                  <a:cubicBezTo>
                    <a:pt x="5092" y="111"/>
                    <a:pt x="5106" y="113"/>
                    <a:pt x="5120" y="120"/>
                  </a:cubicBezTo>
                  <a:cubicBezTo>
                    <a:pt x="5133" y="85"/>
                    <a:pt x="5129" y="76"/>
                    <a:pt x="5117" y="76"/>
                  </a:cubicBezTo>
                  <a:cubicBezTo>
                    <a:pt x="5101" y="76"/>
                    <a:pt x="5072" y="92"/>
                    <a:pt x="5048" y="92"/>
                  </a:cubicBezTo>
                  <a:cubicBezTo>
                    <a:pt x="5039" y="92"/>
                    <a:pt x="5031" y="90"/>
                    <a:pt x="5025" y="84"/>
                  </a:cubicBezTo>
                  <a:lnTo>
                    <a:pt x="5037" y="84"/>
                  </a:lnTo>
                  <a:cubicBezTo>
                    <a:pt x="5025" y="84"/>
                    <a:pt x="5025" y="84"/>
                    <a:pt x="5025" y="72"/>
                  </a:cubicBezTo>
                  <a:cubicBezTo>
                    <a:pt x="5049" y="72"/>
                    <a:pt x="5096" y="60"/>
                    <a:pt x="5108" y="12"/>
                  </a:cubicBezTo>
                  <a:cubicBezTo>
                    <a:pt x="5069" y="12"/>
                    <a:pt x="5070" y="69"/>
                    <a:pt x="5039" y="69"/>
                  </a:cubicBezTo>
                  <a:cubicBezTo>
                    <a:pt x="5032" y="69"/>
                    <a:pt x="5024" y="66"/>
                    <a:pt x="5013" y="60"/>
                  </a:cubicBezTo>
                  <a:cubicBezTo>
                    <a:pt x="5006" y="63"/>
                    <a:pt x="5000" y="65"/>
                    <a:pt x="4994" y="65"/>
                  </a:cubicBezTo>
                  <a:cubicBezTo>
                    <a:pt x="4956" y="65"/>
                    <a:pt x="4926" y="11"/>
                    <a:pt x="490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1"/>
            <p:cNvSpPr/>
            <p:nvPr/>
          </p:nvSpPr>
          <p:spPr>
            <a:xfrm rot="1290219">
              <a:off x="2649494" y="3268777"/>
              <a:ext cx="2448" cy="1105"/>
            </a:xfrm>
            <a:custGeom>
              <a:rect b="b" l="l" r="r" t="t"/>
              <a:pathLst>
                <a:path extrusionOk="0" h="25" w="48">
                  <a:moveTo>
                    <a:pt x="48" y="1"/>
                  </a:moveTo>
                  <a:cubicBezTo>
                    <a:pt x="36" y="1"/>
                    <a:pt x="12" y="1"/>
                    <a:pt x="0" y="13"/>
                  </a:cubicBezTo>
                  <a:lnTo>
                    <a:pt x="24" y="25"/>
                  </a:lnTo>
                  <a:lnTo>
                    <a:pt x="48"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1"/>
            <p:cNvSpPr/>
            <p:nvPr/>
          </p:nvSpPr>
          <p:spPr>
            <a:xfrm rot="1290219">
              <a:off x="2628473" y="3288639"/>
              <a:ext cx="2805" cy="2872"/>
            </a:xfrm>
            <a:custGeom>
              <a:rect b="b" l="l" r="r" t="t"/>
              <a:pathLst>
                <a:path extrusionOk="0" h="65" w="55">
                  <a:moveTo>
                    <a:pt x="48" y="0"/>
                  </a:moveTo>
                  <a:cubicBezTo>
                    <a:pt x="31" y="0"/>
                    <a:pt x="0" y="54"/>
                    <a:pt x="31" y="65"/>
                  </a:cubicBezTo>
                  <a:lnTo>
                    <a:pt x="55" y="5"/>
                  </a:lnTo>
                  <a:cubicBezTo>
                    <a:pt x="53" y="2"/>
                    <a:pt x="51" y="0"/>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1"/>
            <p:cNvSpPr/>
            <p:nvPr/>
          </p:nvSpPr>
          <p:spPr>
            <a:xfrm rot="1290219">
              <a:off x="2649547" y="3289634"/>
              <a:ext cx="1836" cy="2651"/>
            </a:xfrm>
            <a:custGeom>
              <a:rect b="b" l="l" r="r" t="t"/>
              <a:pathLst>
                <a:path extrusionOk="0" h="60" w="36">
                  <a:moveTo>
                    <a:pt x="24" y="0"/>
                  </a:moveTo>
                  <a:cubicBezTo>
                    <a:pt x="0" y="24"/>
                    <a:pt x="0" y="48"/>
                    <a:pt x="24" y="60"/>
                  </a:cubicBezTo>
                  <a:cubicBezTo>
                    <a:pt x="19" y="46"/>
                    <a:pt x="20" y="43"/>
                    <a:pt x="23" y="43"/>
                  </a:cubicBezTo>
                  <a:lnTo>
                    <a:pt x="23" y="43"/>
                  </a:lnTo>
                  <a:cubicBezTo>
                    <a:pt x="25" y="43"/>
                    <a:pt x="28" y="45"/>
                    <a:pt x="31" y="45"/>
                  </a:cubicBezTo>
                  <a:cubicBezTo>
                    <a:pt x="34" y="45"/>
                    <a:pt x="36" y="43"/>
                    <a:pt x="36" y="36"/>
                  </a:cubicBezTo>
                  <a:lnTo>
                    <a:pt x="24"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1"/>
            <p:cNvSpPr/>
            <p:nvPr/>
          </p:nvSpPr>
          <p:spPr>
            <a:xfrm rot="1290219">
              <a:off x="2626121" y="3298741"/>
              <a:ext cx="3060" cy="3712"/>
            </a:xfrm>
            <a:custGeom>
              <a:rect b="b" l="l" r="r" t="t"/>
              <a:pathLst>
                <a:path extrusionOk="0" h="84" w="60">
                  <a:moveTo>
                    <a:pt x="12" y="0"/>
                  </a:moveTo>
                  <a:cubicBezTo>
                    <a:pt x="60" y="24"/>
                    <a:pt x="0" y="72"/>
                    <a:pt x="48" y="84"/>
                  </a:cubicBezTo>
                  <a:cubicBezTo>
                    <a:pt x="24" y="60"/>
                    <a:pt x="60"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1"/>
            <p:cNvSpPr/>
            <p:nvPr/>
          </p:nvSpPr>
          <p:spPr>
            <a:xfrm rot="1290219">
              <a:off x="2646518" y="3301219"/>
              <a:ext cx="3673" cy="2651"/>
            </a:xfrm>
            <a:custGeom>
              <a:rect b="b" l="l" r="r" t="t"/>
              <a:pathLst>
                <a:path extrusionOk="0" h="60" w="72">
                  <a:moveTo>
                    <a:pt x="36" y="0"/>
                  </a:moveTo>
                  <a:cubicBezTo>
                    <a:pt x="36" y="24"/>
                    <a:pt x="0" y="60"/>
                    <a:pt x="24" y="60"/>
                  </a:cubicBezTo>
                  <a:cubicBezTo>
                    <a:pt x="72" y="48"/>
                    <a:pt x="36" y="24"/>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1"/>
            <p:cNvSpPr/>
            <p:nvPr/>
          </p:nvSpPr>
          <p:spPr>
            <a:xfrm rot="1290219">
              <a:off x="2628072" y="3309640"/>
              <a:ext cx="5509" cy="5789"/>
            </a:xfrm>
            <a:custGeom>
              <a:rect b="b" l="l" r="r" t="t"/>
              <a:pathLst>
                <a:path extrusionOk="0" h="131" w="108">
                  <a:moveTo>
                    <a:pt x="86" y="63"/>
                  </a:moveTo>
                  <a:cubicBezTo>
                    <a:pt x="89" y="66"/>
                    <a:pt x="92" y="69"/>
                    <a:pt x="96" y="72"/>
                  </a:cubicBezTo>
                  <a:cubicBezTo>
                    <a:pt x="96" y="67"/>
                    <a:pt x="92" y="65"/>
                    <a:pt x="86" y="63"/>
                  </a:cubicBezTo>
                  <a:close/>
                  <a:moveTo>
                    <a:pt x="36" y="1"/>
                  </a:moveTo>
                  <a:cubicBezTo>
                    <a:pt x="24" y="48"/>
                    <a:pt x="36" y="108"/>
                    <a:pt x="0" y="108"/>
                  </a:cubicBezTo>
                  <a:cubicBezTo>
                    <a:pt x="20" y="121"/>
                    <a:pt x="47" y="130"/>
                    <a:pt x="69" y="130"/>
                  </a:cubicBezTo>
                  <a:cubicBezTo>
                    <a:pt x="87" y="130"/>
                    <a:pt x="102" y="124"/>
                    <a:pt x="108" y="108"/>
                  </a:cubicBezTo>
                  <a:cubicBezTo>
                    <a:pt x="72" y="108"/>
                    <a:pt x="60" y="84"/>
                    <a:pt x="60" y="60"/>
                  </a:cubicBezTo>
                  <a:cubicBezTo>
                    <a:pt x="67" y="60"/>
                    <a:pt x="78" y="60"/>
                    <a:pt x="86" y="63"/>
                  </a:cubicBezTo>
                  <a:lnTo>
                    <a:pt x="86" y="63"/>
                  </a:lnTo>
                  <a:cubicBezTo>
                    <a:pt x="60" y="36"/>
                    <a:pt x="58" y="33"/>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1"/>
            <p:cNvSpPr/>
            <p:nvPr/>
          </p:nvSpPr>
          <p:spPr>
            <a:xfrm rot="1290219">
              <a:off x="2644748" y="3303520"/>
              <a:ext cx="4591" cy="3226"/>
            </a:xfrm>
            <a:custGeom>
              <a:rect b="b" l="l" r="r" t="t"/>
              <a:pathLst>
                <a:path extrusionOk="0" h="73" w="90">
                  <a:moveTo>
                    <a:pt x="90" y="1"/>
                  </a:moveTo>
                  <a:lnTo>
                    <a:pt x="90" y="1"/>
                  </a:lnTo>
                  <a:cubicBezTo>
                    <a:pt x="66" y="13"/>
                    <a:pt x="42" y="25"/>
                    <a:pt x="42" y="48"/>
                  </a:cubicBezTo>
                  <a:lnTo>
                    <a:pt x="6" y="48"/>
                  </a:lnTo>
                  <a:cubicBezTo>
                    <a:pt x="1" y="54"/>
                    <a:pt x="0" y="56"/>
                    <a:pt x="3" y="56"/>
                  </a:cubicBezTo>
                  <a:cubicBezTo>
                    <a:pt x="7" y="56"/>
                    <a:pt x="21" y="50"/>
                    <a:pt x="33" y="50"/>
                  </a:cubicBezTo>
                  <a:cubicBezTo>
                    <a:pt x="44" y="50"/>
                    <a:pt x="54" y="55"/>
                    <a:pt x="54" y="72"/>
                  </a:cubicBezTo>
                  <a:cubicBezTo>
                    <a:pt x="66" y="48"/>
                    <a:pt x="90" y="37"/>
                    <a:pt x="9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1"/>
            <p:cNvSpPr/>
            <p:nvPr/>
          </p:nvSpPr>
          <p:spPr>
            <a:xfrm rot="1290219">
              <a:off x="2625710" y="3317296"/>
              <a:ext cx="6121" cy="5302"/>
            </a:xfrm>
            <a:custGeom>
              <a:rect b="b" l="l" r="r" t="t"/>
              <a:pathLst>
                <a:path extrusionOk="0" h="120" w="120">
                  <a:moveTo>
                    <a:pt x="0" y="0"/>
                  </a:moveTo>
                  <a:cubicBezTo>
                    <a:pt x="24" y="60"/>
                    <a:pt x="84" y="108"/>
                    <a:pt x="108" y="119"/>
                  </a:cubicBezTo>
                  <a:lnTo>
                    <a:pt x="119" y="96"/>
                  </a:lnTo>
                  <a:cubicBezTo>
                    <a:pt x="72" y="72"/>
                    <a:pt x="48"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1"/>
            <p:cNvSpPr/>
            <p:nvPr/>
          </p:nvSpPr>
          <p:spPr>
            <a:xfrm rot="1290219">
              <a:off x="2642647" y="3309799"/>
              <a:ext cx="3673" cy="1635"/>
            </a:xfrm>
            <a:custGeom>
              <a:rect b="b" l="l" r="r" t="t"/>
              <a:pathLst>
                <a:path extrusionOk="0" h="37" w="72">
                  <a:moveTo>
                    <a:pt x="36" y="1"/>
                  </a:moveTo>
                  <a:cubicBezTo>
                    <a:pt x="48" y="24"/>
                    <a:pt x="0" y="13"/>
                    <a:pt x="24" y="36"/>
                  </a:cubicBezTo>
                  <a:lnTo>
                    <a:pt x="72" y="24"/>
                  </a:lnTo>
                  <a:cubicBezTo>
                    <a:pt x="72" y="14"/>
                    <a:pt x="70" y="11"/>
                    <a:pt x="67" y="11"/>
                  </a:cubicBezTo>
                  <a:cubicBezTo>
                    <a:pt x="61" y="11"/>
                    <a:pt x="49" y="26"/>
                    <a:pt x="41" y="26"/>
                  </a:cubicBezTo>
                  <a:cubicBezTo>
                    <a:pt x="39" y="26"/>
                    <a:pt x="37" y="26"/>
                    <a:pt x="36" y="24"/>
                  </a:cubicBezTo>
                  <a:cubicBezTo>
                    <a:pt x="48" y="13"/>
                    <a:pt x="48" y="1"/>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1"/>
            <p:cNvSpPr/>
            <p:nvPr/>
          </p:nvSpPr>
          <p:spPr>
            <a:xfrm rot="1290219">
              <a:off x="2646450" y="3315224"/>
              <a:ext cx="3673" cy="2740"/>
            </a:xfrm>
            <a:custGeom>
              <a:rect b="b" l="l" r="r" t="t"/>
              <a:pathLst>
                <a:path extrusionOk="0" h="62" w="72">
                  <a:moveTo>
                    <a:pt x="52" y="1"/>
                  </a:moveTo>
                  <a:cubicBezTo>
                    <a:pt x="38" y="1"/>
                    <a:pt x="36" y="29"/>
                    <a:pt x="1" y="38"/>
                  </a:cubicBezTo>
                  <a:cubicBezTo>
                    <a:pt x="12" y="50"/>
                    <a:pt x="24" y="50"/>
                    <a:pt x="36" y="62"/>
                  </a:cubicBezTo>
                  <a:cubicBezTo>
                    <a:pt x="48" y="50"/>
                    <a:pt x="60" y="26"/>
                    <a:pt x="72" y="14"/>
                  </a:cubicBezTo>
                  <a:cubicBezTo>
                    <a:pt x="63" y="4"/>
                    <a:pt x="56" y="1"/>
                    <a:pt x="5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1"/>
            <p:cNvSpPr/>
            <p:nvPr/>
          </p:nvSpPr>
          <p:spPr>
            <a:xfrm rot="1290219">
              <a:off x="2644779" y="3319344"/>
              <a:ext cx="4897" cy="1105"/>
            </a:xfrm>
            <a:custGeom>
              <a:rect b="b" l="l" r="r" t="t"/>
              <a:pathLst>
                <a:path extrusionOk="0" h="25" w="96">
                  <a:moveTo>
                    <a:pt x="1" y="0"/>
                  </a:moveTo>
                  <a:lnTo>
                    <a:pt x="1" y="12"/>
                  </a:lnTo>
                  <a:cubicBezTo>
                    <a:pt x="36" y="12"/>
                    <a:pt x="60" y="24"/>
                    <a:pt x="96" y="24"/>
                  </a:cubicBezTo>
                  <a:cubicBezTo>
                    <a:pt x="48" y="12"/>
                    <a:pt x="48"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1"/>
            <p:cNvSpPr/>
            <p:nvPr/>
          </p:nvSpPr>
          <p:spPr>
            <a:xfrm rot="1290219">
              <a:off x="2665789" y="3357511"/>
              <a:ext cx="3060" cy="1502"/>
            </a:xfrm>
            <a:custGeom>
              <a:rect b="b" l="l" r="r" t="t"/>
              <a:pathLst>
                <a:path extrusionOk="0" h="34" w="60">
                  <a:moveTo>
                    <a:pt x="4" y="0"/>
                  </a:moveTo>
                  <a:cubicBezTo>
                    <a:pt x="1" y="0"/>
                    <a:pt x="1" y="2"/>
                    <a:pt x="8" y="5"/>
                  </a:cubicBezTo>
                  <a:cubicBezTo>
                    <a:pt x="8" y="23"/>
                    <a:pt x="52" y="34"/>
                    <a:pt x="58" y="34"/>
                  </a:cubicBezTo>
                  <a:cubicBezTo>
                    <a:pt x="59" y="34"/>
                    <a:pt x="56" y="32"/>
                    <a:pt x="43" y="29"/>
                  </a:cubicBezTo>
                  <a:cubicBezTo>
                    <a:pt x="43" y="12"/>
                    <a:pt x="11" y="0"/>
                    <a:pt x="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1"/>
            <p:cNvSpPr/>
            <p:nvPr/>
          </p:nvSpPr>
          <p:spPr>
            <a:xfrm rot="1290219">
              <a:off x="2663414" y="3338316"/>
              <a:ext cx="3724" cy="1458"/>
            </a:xfrm>
            <a:custGeom>
              <a:rect b="b" l="l" r="r" t="t"/>
              <a:pathLst>
                <a:path extrusionOk="0" h="33" w="73">
                  <a:moveTo>
                    <a:pt x="72" y="0"/>
                  </a:moveTo>
                  <a:lnTo>
                    <a:pt x="72" y="0"/>
                  </a:lnTo>
                  <a:cubicBezTo>
                    <a:pt x="60" y="12"/>
                    <a:pt x="13" y="0"/>
                    <a:pt x="1" y="24"/>
                  </a:cubicBezTo>
                  <a:cubicBezTo>
                    <a:pt x="7" y="30"/>
                    <a:pt x="13" y="33"/>
                    <a:pt x="19" y="33"/>
                  </a:cubicBezTo>
                  <a:cubicBezTo>
                    <a:pt x="25" y="33"/>
                    <a:pt x="31" y="30"/>
                    <a:pt x="37" y="24"/>
                  </a:cubicBezTo>
                  <a:cubicBezTo>
                    <a:pt x="60" y="24"/>
                    <a:pt x="72" y="12"/>
                    <a:pt x="7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1"/>
            <p:cNvSpPr/>
            <p:nvPr/>
          </p:nvSpPr>
          <p:spPr>
            <a:xfrm rot="1290219">
              <a:off x="2684028" y="3315300"/>
              <a:ext cx="3111" cy="2165"/>
            </a:xfrm>
            <a:custGeom>
              <a:rect b="b" l="l" r="r" t="t"/>
              <a:pathLst>
                <a:path extrusionOk="0" h="49" w="61">
                  <a:moveTo>
                    <a:pt x="1" y="0"/>
                  </a:moveTo>
                  <a:lnTo>
                    <a:pt x="1" y="0"/>
                  </a:lnTo>
                  <a:cubicBezTo>
                    <a:pt x="9" y="9"/>
                    <a:pt x="6" y="17"/>
                    <a:pt x="12" y="17"/>
                  </a:cubicBezTo>
                  <a:cubicBezTo>
                    <a:pt x="14" y="17"/>
                    <a:pt x="18" y="16"/>
                    <a:pt x="25" y="12"/>
                  </a:cubicBezTo>
                  <a:cubicBezTo>
                    <a:pt x="25" y="36"/>
                    <a:pt x="37" y="48"/>
                    <a:pt x="61" y="48"/>
                  </a:cubicBezTo>
                  <a:cubicBezTo>
                    <a:pt x="49" y="36"/>
                    <a:pt x="37"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1"/>
            <p:cNvSpPr/>
            <p:nvPr/>
          </p:nvSpPr>
          <p:spPr>
            <a:xfrm rot="1290219">
              <a:off x="2683867" y="3306602"/>
              <a:ext cx="1887" cy="707"/>
            </a:xfrm>
            <a:custGeom>
              <a:rect b="b" l="l" r="r" t="t"/>
              <a:pathLst>
                <a:path extrusionOk="0" h="16" w="37">
                  <a:moveTo>
                    <a:pt x="18" y="1"/>
                  </a:moveTo>
                  <a:cubicBezTo>
                    <a:pt x="9" y="1"/>
                    <a:pt x="0" y="4"/>
                    <a:pt x="0" y="10"/>
                  </a:cubicBezTo>
                  <a:cubicBezTo>
                    <a:pt x="8" y="10"/>
                    <a:pt x="11" y="15"/>
                    <a:pt x="19" y="15"/>
                  </a:cubicBezTo>
                  <a:cubicBezTo>
                    <a:pt x="23" y="15"/>
                    <a:pt x="28" y="14"/>
                    <a:pt x="36" y="10"/>
                  </a:cubicBezTo>
                  <a:cubicBezTo>
                    <a:pt x="36" y="4"/>
                    <a:pt x="27" y="1"/>
                    <a:pt x="1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1"/>
            <p:cNvSpPr/>
            <p:nvPr/>
          </p:nvSpPr>
          <p:spPr>
            <a:xfrm rot="1290219">
              <a:off x="2640173" y="3220125"/>
              <a:ext cx="1887" cy="1414"/>
            </a:xfrm>
            <a:custGeom>
              <a:rect b="b" l="l" r="r" t="t"/>
              <a:pathLst>
                <a:path extrusionOk="0" h="32" w="37">
                  <a:moveTo>
                    <a:pt x="15" y="0"/>
                  </a:moveTo>
                  <a:cubicBezTo>
                    <a:pt x="6" y="0"/>
                    <a:pt x="1" y="8"/>
                    <a:pt x="1" y="31"/>
                  </a:cubicBezTo>
                  <a:cubicBezTo>
                    <a:pt x="25" y="31"/>
                    <a:pt x="13" y="7"/>
                    <a:pt x="37" y="7"/>
                  </a:cubicBezTo>
                  <a:cubicBezTo>
                    <a:pt x="28" y="3"/>
                    <a:pt x="21" y="0"/>
                    <a:pt x="1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1"/>
            <p:cNvSpPr/>
            <p:nvPr/>
          </p:nvSpPr>
          <p:spPr>
            <a:xfrm rot="1290219">
              <a:off x="2637611" y="3218077"/>
              <a:ext cx="663" cy="1635"/>
            </a:xfrm>
            <a:custGeom>
              <a:rect b="b" l="l" r="r" t="t"/>
              <a:pathLst>
                <a:path extrusionOk="0" h="37" w="13">
                  <a:moveTo>
                    <a:pt x="0" y="0"/>
                  </a:moveTo>
                  <a:lnTo>
                    <a:pt x="12" y="36"/>
                  </a:lnTo>
                  <a:lnTo>
                    <a:pt x="12" y="24"/>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1"/>
            <p:cNvSpPr/>
            <p:nvPr/>
          </p:nvSpPr>
          <p:spPr>
            <a:xfrm rot="1290219">
              <a:off x="2630067" y="3212343"/>
              <a:ext cx="1275" cy="574"/>
            </a:xfrm>
            <a:custGeom>
              <a:rect b="b" l="l" r="r" t="t"/>
              <a:pathLst>
                <a:path extrusionOk="0" h="13" w="25">
                  <a:moveTo>
                    <a:pt x="25" y="1"/>
                  </a:moveTo>
                  <a:lnTo>
                    <a:pt x="25" y="1"/>
                  </a:lnTo>
                  <a:cubicBezTo>
                    <a:pt x="13" y="1"/>
                    <a:pt x="1" y="13"/>
                    <a:pt x="13" y="13"/>
                  </a:cubicBezTo>
                  <a:cubicBezTo>
                    <a:pt x="13" y="13"/>
                    <a:pt x="13" y="1"/>
                    <a:pt x="2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1"/>
            <p:cNvSpPr/>
            <p:nvPr/>
          </p:nvSpPr>
          <p:spPr>
            <a:xfrm rot="1290219">
              <a:off x="2631206" y="3212792"/>
              <a:ext cx="1275" cy="574"/>
            </a:xfrm>
            <a:custGeom>
              <a:rect b="b" l="l" r="r" t="t"/>
              <a:pathLst>
                <a:path extrusionOk="0" h="13" w="25">
                  <a:moveTo>
                    <a:pt x="1" y="1"/>
                  </a:moveTo>
                  <a:cubicBezTo>
                    <a:pt x="13" y="1"/>
                    <a:pt x="13" y="1"/>
                    <a:pt x="13" y="13"/>
                  </a:cubicBez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1"/>
            <p:cNvSpPr/>
            <p:nvPr/>
          </p:nvSpPr>
          <p:spPr>
            <a:xfrm rot="1290219">
              <a:off x="2627074" y="3210762"/>
              <a:ext cx="4285" cy="3181"/>
            </a:xfrm>
            <a:custGeom>
              <a:rect b="b" l="l" r="r" t="t"/>
              <a:pathLst>
                <a:path extrusionOk="0" h="72" w="84">
                  <a:moveTo>
                    <a:pt x="48" y="0"/>
                  </a:moveTo>
                  <a:lnTo>
                    <a:pt x="12" y="24"/>
                  </a:lnTo>
                  <a:lnTo>
                    <a:pt x="36" y="72"/>
                  </a:lnTo>
                  <a:cubicBezTo>
                    <a:pt x="84" y="60"/>
                    <a:pt x="0" y="36"/>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1"/>
            <p:cNvSpPr/>
            <p:nvPr/>
          </p:nvSpPr>
          <p:spPr>
            <a:xfrm rot="1290219">
              <a:off x="2610185" y="3205491"/>
              <a:ext cx="10967" cy="5037"/>
            </a:xfrm>
            <a:custGeom>
              <a:rect b="b" l="l" r="r" t="t"/>
              <a:pathLst>
                <a:path extrusionOk="0" h="114" w="215">
                  <a:moveTo>
                    <a:pt x="107" y="0"/>
                  </a:moveTo>
                  <a:lnTo>
                    <a:pt x="107" y="0"/>
                  </a:lnTo>
                  <a:cubicBezTo>
                    <a:pt x="0" y="12"/>
                    <a:pt x="119" y="95"/>
                    <a:pt x="0" y="107"/>
                  </a:cubicBezTo>
                  <a:cubicBezTo>
                    <a:pt x="12" y="111"/>
                    <a:pt x="22" y="113"/>
                    <a:pt x="31" y="113"/>
                  </a:cubicBezTo>
                  <a:cubicBezTo>
                    <a:pt x="87" y="113"/>
                    <a:pt x="78" y="38"/>
                    <a:pt x="129" y="38"/>
                  </a:cubicBezTo>
                  <a:cubicBezTo>
                    <a:pt x="139" y="38"/>
                    <a:pt x="151" y="41"/>
                    <a:pt x="167" y="48"/>
                  </a:cubicBezTo>
                  <a:cubicBezTo>
                    <a:pt x="135" y="16"/>
                    <a:pt x="161" y="16"/>
                    <a:pt x="186" y="16"/>
                  </a:cubicBezTo>
                  <a:lnTo>
                    <a:pt x="186" y="16"/>
                  </a:lnTo>
                  <a:cubicBezTo>
                    <a:pt x="198" y="16"/>
                    <a:pt x="210" y="16"/>
                    <a:pt x="214" y="12"/>
                  </a:cubicBezTo>
                  <a:cubicBezTo>
                    <a:pt x="209" y="8"/>
                    <a:pt x="203" y="7"/>
                    <a:pt x="197" y="7"/>
                  </a:cubicBezTo>
                  <a:cubicBezTo>
                    <a:pt x="174" y="7"/>
                    <a:pt x="148" y="24"/>
                    <a:pt x="130" y="24"/>
                  </a:cubicBezTo>
                  <a:cubicBezTo>
                    <a:pt x="119" y="24"/>
                    <a:pt x="111" y="19"/>
                    <a:pt x="10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1"/>
            <p:cNvSpPr/>
            <p:nvPr/>
          </p:nvSpPr>
          <p:spPr>
            <a:xfrm rot="1290219">
              <a:off x="2617779" y="3210644"/>
              <a:ext cx="2856" cy="1502"/>
            </a:xfrm>
            <a:custGeom>
              <a:rect b="b" l="l" r="r" t="t"/>
              <a:pathLst>
                <a:path extrusionOk="0" h="34" w="56">
                  <a:moveTo>
                    <a:pt x="25" y="0"/>
                  </a:moveTo>
                  <a:cubicBezTo>
                    <a:pt x="15" y="0"/>
                    <a:pt x="5" y="4"/>
                    <a:pt x="1" y="13"/>
                  </a:cubicBezTo>
                  <a:cubicBezTo>
                    <a:pt x="10" y="13"/>
                    <a:pt x="25" y="33"/>
                    <a:pt x="38" y="33"/>
                  </a:cubicBezTo>
                  <a:cubicBezTo>
                    <a:pt x="42" y="33"/>
                    <a:pt x="45" y="31"/>
                    <a:pt x="48" y="25"/>
                  </a:cubicBezTo>
                  <a:cubicBezTo>
                    <a:pt x="56" y="11"/>
                    <a:pt x="40" y="0"/>
                    <a:pt x="2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1"/>
            <p:cNvSpPr/>
            <p:nvPr/>
          </p:nvSpPr>
          <p:spPr>
            <a:xfrm rot="1290219">
              <a:off x="2609542" y="3202847"/>
              <a:ext cx="2448" cy="1060"/>
            </a:xfrm>
            <a:custGeom>
              <a:rect b="b" l="l" r="r" t="t"/>
              <a:pathLst>
                <a:path extrusionOk="0" h="24" w="48">
                  <a:moveTo>
                    <a:pt x="12" y="0"/>
                  </a:moveTo>
                  <a:lnTo>
                    <a:pt x="0" y="12"/>
                  </a:lnTo>
                  <a:lnTo>
                    <a:pt x="48" y="24"/>
                  </a:lnTo>
                  <a:lnTo>
                    <a:pt x="12"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1"/>
            <p:cNvSpPr/>
            <p:nvPr/>
          </p:nvSpPr>
          <p:spPr>
            <a:xfrm rot="1290219">
              <a:off x="2605548" y="3200097"/>
              <a:ext cx="2244" cy="1105"/>
            </a:xfrm>
            <a:custGeom>
              <a:rect b="b" l="l" r="r" t="t"/>
              <a:pathLst>
                <a:path extrusionOk="0" h="25" w="44">
                  <a:moveTo>
                    <a:pt x="44" y="0"/>
                  </a:moveTo>
                  <a:lnTo>
                    <a:pt x="39" y="5"/>
                  </a:lnTo>
                  <a:lnTo>
                    <a:pt x="39" y="5"/>
                  </a:lnTo>
                  <a:cubicBezTo>
                    <a:pt x="42" y="4"/>
                    <a:pt x="44" y="3"/>
                    <a:pt x="44" y="0"/>
                  </a:cubicBezTo>
                  <a:close/>
                  <a:moveTo>
                    <a:pt x="39" y="5"/>
                  </a:moveTo>
                  <a:lnTo>
                    <a:pt x="39" y="5"/>
                  </a:lnTo>
                  <a:cubicBezTo>
                    <a:pt x="27" y="9"/>
                    <a:pt x="1" y="5"/>
                    <a:pt x="20" y="24"/>
                  </a:cubicBezTo>
                  <a:lnTo>
                    <a:pt x="39" y="5"/>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1"/>
            <p:cNvSpPr/>
            <p:nvPr/>
          </p:nvSpPr>
          <p:spPr>
            <a:xfrm rot="1290219">
              <a:off x="2596250" y="3195381"/>
              <a:ext cx="2703" cy="2254"/>
            </a:xfrm>
            <a:custGeom>
              <a:rect b="b" l="l" r="r" t="t"/>
              <a:pathLst>
                <a:path extrusionOk="0" h="51" w="53">
                  <a:moveTo>
                    <a:pt x="44" y="0"/>
                  </a:moveTo>
                  <a:cubicBezTo>
                    <a:pt x="16" y="0"/>
                    <a:pt x="0" y="51"/>
                    <a:pt x="40" y="51"/>
                  </a:cubicBezTo>
                  <a:cubicBezTo>
                    <a:pt x="43" y="51"/>
                    <a:pt x="48" y="50"/>
                    <a:pt x="52" y="49"/>
                  </a:cubicBezTo>
                  <a:lnTo>
                    <a:pt x="40" y="49"/>
                  </a:lnTo>
                  <a:cubicBezTo>
                    <a:pt x="40" y="37"/>
                    <a:pt x="5" y="2"/>
                    <a:pt x="52" y="2"/>
                  </a:cubicBezTo>
                  <a:cubicBezTo>
                    <a:pt x="49" y="1"/>
                    <a:pt x="47" y="0"/>
                    <a:pt x="4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1"/>
            <p:cNvSpPr/>
            <p:nvPr/>
          </p:nvSpPr>
          <p:spPr>
            <a:xfrm rot="1290219">
              <a:off x="2578365" y="3192913"/>
              <a:ext cx="3060" cy="1105"/>
            </a:xfrm>
            <a:custGeom>
              <a:rect b="b" l="l" r="r" t="t"/>
              <a:pathLst>
                <a:path extrusionOk="0" h="25" w="60">
                  <a:moveTo>
                    <a:pt x="48" y="1"/>
                  </a:moveTo>
                  <a:lnTo>
                    <a:pt x="0" y="13"/>
                  </a:lnTo>
                  <a:lnTo>
                    <a:pt x="12" y="25"/>
                  </a:lnTo>
                  <a:cubicBezTo>
                    <a:pt x="36" y="25"/>
                    <a:pt x="60" y="13"/>
                    <a:pt x="4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1"/>
            <p:cNvSpPr/>
            <p:nvPr/>
          </p:nvSpPr>
          <p:spPr>
            <a:xfrm rot="1290219">
              <a:off x="2576743" y="3202131"/>
              <a:ext cx="4285" cy="972"/>
            </a:xfrm>
            <a:custGeom>
              <a:rect b="b" l="l" r="r" t="t"/>
              <a:pathLst>
                <a:path extrusionOk="0" h="22" w="84">
                  <a:moveTo>
                    <a:pt x="0" y="0"/>
                  </a:moveTo>
                  <a:cubicBezTo>
                    <a:pt x="8" y="17"/>
                    <a:pt x="17" y="22"/>
                    <a:pt x="26" y="22"/>
                  </a:cubicBezTo>
                  <a:cubicBezTo>
                    <a:pt x="37" y="22"/>
                    <a:pt x="50" y="13"/>
                    <a:pt x="65" y="11"/>
                  </a:cubicBezTo>
                  <a:lnTo>
                    <a:pt x="65" y="11"/>
                  </a:lnTo>
                  <a:cubicBezTo>
                    <a:pt x="70" y="12"/>
                    <a:pt x="76" y="12"/>
                    <a:pt x="84" y="12"/>
                  </a:cubicBezTo>
                  <a:cubicBezTo>
                    <a:pt x="79" y="11"/>
                    <a:pt x="75" y="10"/>
                    <a:pt x="71" y="10"/>
                  </a:cubicBezTo>
                  <a:cubicBezTo>
                    <a:pt x="69" y="10"/>
                    <a:pt x="67" y="10"/>
                    <a:pt x="65" y="11"/>
                  </a:cubicBezTo>
                  <a:lnTo>
                    <a:pt x="65" y="11"/>
                  </a:lnTo>
                  <a:cubicBezTo>
                    <a:pt x="46" y="8"/>
                    <a:pt x="37"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1"/>
            <p:cNvSpPr/>
            <p:nvPr/>
          </p:nvSpPr>
          <p:spPr>
            <a:xfrm rot="1290219">
              <a:off x="2576909" y="3189387"/>
              <a:ext cx="2499" cy="1149"/>
            </a:xfrm>
            <a:custGeom>
              <a:rect b="b" l="l" r="r" t="t"/>
              <a:pathLst>
                <a:path extrusionOk="0" h="26" w="49">
                  <a:moveTo>
                    <a:pt x="28" y="0"/>
                  </a:moveTo>
                  <a:cubicBezTo>
                    <a:pt x="14" y="0"/>
                    <a:pt x="1" y="10"/>
                    <a:pt x="1" y="25"/>
                  </a:cubicBezTo>
                  <a:cubicBezTo>
                    <a:pt x="7" y="13"/>
                    <a:pt x="16" y="10"/>
                    <a:pt x="25" y="10"/>
                  </a:cubicBezTo>
                  <a:cubicBezTo>
                    <a:pt x="33" y="10"/>
                    <a:pt x="42" y="13"/>
                    <a:pt x="48" y="13"/>
                  </a:cubicBezTo>
                  <a:cubicBezTo>
                    <a:pt x="44" y="4"/>
                    <a:pt x="36" y="0"/>
                    <a:pt x="2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1"/>
            <p:cNvSpPr/>
            <p:nvPr/>
          </p:nvSpPr>
          <p:spPr>
            <a:xfrm rot="1290219">
              <a:off x="2566532" y="3186208"/>
              <a:ext cx="9130" cy="5877"/>
            </a:xfrm>
            <a:custGeom>
              <a:rect b="b" l="l" r="r" t="t"/>
              <a:pathLst>
                <a:path extrusionOk="0" h="133" w="179">
                  <a:moveTo>
                    <a:pt x="169" y="0"/>
                  </a:moveTo>
                  <a:cubicBezTo>
                    <a:pt x="135" y="0"/>
                    <a:pt x="140" y="55"/>
                    <a:pt x="112" y="60"/>
                  </a:cubicBezTo>
                  <a:lnTo>
                    <a:pt x="112" y="60"/>
                  </a:lnTo>
                  <a:cubicBezTo>
                    <a:pt x="110" y="60"/>
                    <a:pt x="108" y="59"/>
                    <a:pt x="106" y="59"/>
                  </a:cubicBezTo>
                  <a:lnTo>
                    <a:pt x="106" y="59"/>
                  </a:lnTo>
                  <a:cubicBezTo>
                    <a:pt x="107" y="59"/>
                    <a:pt x="107" y="60"/>
                    <a:pt x="107" y="61"/>
                  </a:cubicBezTo>
                  <a:cubicBezTo>
                    <a:pt x="109" y="61"/>
                    <a:pt x="111" y="61"/>
                    <a:pt x="112" y="60"/>
                  </a:cubicBezTo>
                  <a:lnTo>
                    <a:pt x="112" y="60"/>
                  </a:lnTo>
                  <a:cubicBezTo>
                    <a:pt x="118" y="64"/>
                    <a:pt x="125" y="71"/>
                    <a:pt x="131" y="85"/>
                  </a:cubicBezTo>
                  <a:lnTo>
                    <a:pt x="179" y="1"/>
                  </a:lnTo>
                  <a:cubicBezTo>
                    <a:pt x="175" y="0"/>
                    <a:pt x="172" y="0"/>
                    <a:pt x="169" y="0"/>
                  </a:cubicBezTo>
                  <a:close/>
                  <a:moveTo>
                    <a:pt x="57" y="6"/>
                  </a:moveTo>
                  <a:cubicBezTo>
                    <a:pt x="35" y="6"/>
                    <a:pt x="15" y="14"/>
                    <a:pt x="0" y="37"/>
                  </a:cubicBezTo>
                  <a:cubicBezTo>
                    <a:pt x="12" y="49"/>
                    <a:pt x="24" y="109"/>
                    <a:pt x="12" y="132"/>
                  </a:cubicBezTo>
                  <a:cubicBezTo>
                    <a:pt x="56" y="115"/>
                    <a:pt x="81" y="59"/>
                    <a:pt x="105" y="59"/>
                  </a:cubicBezTo>
                  <a:cubicBezTo>
                    <a:pt x="105" y="59"/>
                    <a:pt x="106" y="59"/>
                    <a:pt x="106" y="59"/>
                  </a:cubicBezTo>
                  <a:lnTo>
                    <a:pt x="106" y="59"/>
                  </a:lnTo>
                  <a:cubicBezTo>
                    <a:pt x="96" y="36"/>
                    <a:pt x="107" y="25"/>
                    <a:pt x="96" y="13"/>
                  </a:cubicBezTo>
                  <a:cubicBezTo>
                    <a:pt x="82" y="9"/>
                    <a:pt x="69" y="6"/>
                    <a:pt x="57" y="6"/>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1"/>
            <p:cNvSpPr/>
            <p:nvPr/>
          </p:nvSpPr>
          <p:spPr>
            <a:xfrm rot="1290219">
              <a:off x="2573260" y="3196041"/>
              <a:ext cx="3111" cy="2695"/>
            </a:xfrm>
            <a:custGeom>
              <a:rect b="b" l="l" r="r" t="t"/>
              <a:pathLst>
                <a:path extrusionOk="0" h="61" w="61">
                  <a:moveTo>
                    <a:pt x="25" y="1"/>
                  </a:moveTo>
                  <a:cubicBezTo>
                    <a:pt x="37" y="25"/>
                    <a:pt x="13" y="25"/>
                    <a:pt x="1" y="37"/>
                  </a:cubicBezTo>
                  <a:cubicBezTo>
                    <a:pt x="4" y="54"/>
                    <a:pt x="10" y="60"/>
                    <a:pt x="16" y="60"/>
                  </a:cubicBezTo>
                  <a:cubicBezTo>
                    <a:pt x="32" y="60"/>
                    <a:pt x="52" y="25"/>
                    <a:pt x="60" y="25"/>
                  </a:cubicBezTo>
                  <a:lnTo>
                    <a:pt x="25"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1"/>
            <p:cNvSpPr/>
            <p:nvPr/>
          </p:nvSpPr>
          <p:spPr>
            <a:xfrm rot="1290219">
              <a:off x="2552279" y="3184921"/>
              <a:ext cx="3111" cy="1105"/>
            </a:xfrm>
            <a:custGeom>
              <a:rect b="b" l="l" r="r" t="t"/>
              <a:pathLst>
                <a:path extrusionOk="0" h="25" w="61">
                  <a:moveTo>
                    <a:pt x="60" y="0"/>
                  </a:moveTo>
                  <a:lnTo>
                    <a:pt x="1" y="24"/>
                  </a:lnTo>
                  <a:lnTo>
                    <a:pt x="24" y="24"/>
                  </a:lnTo>
                  <a:lnTo>
                    <a:pt x="6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1"/>
            <p:cNvSpPr/>
            <p:nvPr/>
          </p:nvSpPr>
          <p:spPr>
            <a:xfrm rot="1290219">
              <a:off x="2550834" y="3183113"/>
              <a:ext cx="2499" cy="1635"/>
            </a:xfrm>
            <a:custGeom>
              <a:rect b="b" l="l" r="r" t="t"/>
              <a:pathLst>
                <a:path extrusionOk="0" h="37" w="49">
                  <a:moveTo>
                    <a:pt x="48" y="1"/>
                  </a:moveTo>
                  <a:cubicBezTo>
                    <a:pt x="37" y="13"/>
                    <a:pt x="13" y="24"/>
                    <a:pt x="1" y="36"/>
                  </a:cubicBezTo>
                  <a:cubicBezTo>
                    <a:pt x="25" y="24"/>
                    <a:pt x="37" y="24"/>
                    <a:pt x="48" y="13"/>
                  </a:cubicBezTo>
                  <a:lnTo>
                    <a:pt x="48"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1"/>
            <p:cNvSpPr/>
            <p:nvPr/>
          </p:nvSpPr>
          <p:spPr>
            <a:xfrm rot="1290219">
              <a:off x="2550068" y="3182194"/>
              <a:ext cx="2448" cy="574"/>
            </a:xfrm>
            <a:custGeom>
              <a:rect b="b" l="l" r="r" t="t"/>
              <a:pathLst>
                <a:path extrusionOk="0" h="13" w="48">
                  <a:moveTo>
                    <a:pt x="48" y="1"/>
                  </a:moveTo>
                  <a:lnTo>
                    <a:pt x="0" y="13"/>
                  </a:lnTo>
                  <a:lnTo>
                    <a:pt x="12" y="13"/>
                  </a:lnTo>
                  <a:lnTo>
                    <a:pt x="48"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1"/>
            <p:cNvSpPr/>
            <p:nvPr/>
          </p:nvSpPr>
          <p:spPr>
            <a:xfrm rot="1290219">
              <a:off x="2542847" y="3180676"/>
              <a:ext cx="3316" cy="1105"/>
            </a:xfrm>
            <a:custGeom>
              <a:rect b="b" l="l" r="r" t="t"/>
              <a:pathLst>
                <a:path extrusionOk="0" h="25" w="65">
                  <a:moveTo>
                    <a:pt x="0" y="1"/>
                  </a:moveTo>
                  <a:lnTo>
                    <a:pt x="12" y="24"/>
                  </a:lnTo>
                  <a:cubicBezTo>
                    <a:pt x="17" y="22"/>
                    <a:pt x="23" y="21"/>
                    <a:pt x="29" y="21"/>
                  </a:cubicBezTo>
                  <a:cubicBezTo>
                    <a:pt x="40" y="21"/>
                    <a:pt x="50" y="24"/>
                    <a:pt x="56" y="24"/>
                  </a:cubicBezTo>
                  <a:cubicBezTo>
                    <a:pt x="62" y="24"/>
                    <a:pt x="64" y="21"/>
                    <a:pt x="60" y="12"/>
                  </a:cubicBezTo>
                  <a:lnTo>
                    <a:pt x="60" y="12"/>
                  </a:lnTo>
                  <a:cubicBezTo>
                    <a:pt x="55" y="17"/>
                    <a:pt x="46" y="20"/>
                    <a:pt x="36" y="20"/>
                  </a:cubicBezTo>
                  <a:cubicBezTo>
                    <a:pt x="22" y="20"/>
                    <a:pt x="7" y="14"/>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1"/>
            <p:cNvSpPr/>
            <p:nvPr/>
          </p:nvSpPr>
          <p:spPr>
            <a:xfrm rot="1290219">
              <a:off x="2518403" y="3202841"/>
              <a:ext cx="1275" cy="1591"/>
            </a:xfrm>
            <a:custGeom>
              <a:rect b="b" l="l" r="r" t="t"/>
              <a:pathLst>
                <a:path extrusionOk="0" h="36" w="25">
                  <a:moveTo>
                    <a:pt x="1" y="0"/>
                  </a:moveTo>
                  <a:lnTo>
                    <a:pt x="1" y="36"/>
                  </a:lnTo>
                  <a:lnTo>
                    <a:pt x="13" y="36"/>
                  </a:lnTo>
                  <a:cubicBezTo>
                    <a:pt x="25" y="24"/>
                    <a:pt x="13"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1"/>
            <p:cNvSpPr/>
            <p:nvPr/>
          </p:nvSpPr>
          <p:spPr>
            <a:xfrm rot="1290219">
              <a:off x="2513219" y="3200844"/>
              <a:ext cx="4897" cy="2784"/>
            </a:xfrm>
            <a:custGeom>
              <a:rect b="b" l="l" r="r" t="t"/>
              <a:pathLst>
                <a:path extrusionOk="0" h="63" w="96">
                  <a:moveTo>
                    <a:pt x="86" y="1"/>
                  </a:moveTo>
                  <a:cubicBezTo>
                    <a:pt x="68" y="1"/>
                    <a:pt x="55" y="27"/>
                    <a:pt x="24" y="27"/>
                  </a:cubicBezTo>
                  <a:lnTo>
                    <a:pt x="36" y="3"/>
                  </a:lnTo>
                  <a:lnTo>
                    <a:pt x="1" y="63"/>
                  </a:lnTo>
                  <a:cubicBezTo>
                    <a:pt x="60" y="63"/>
                    <a:pt x="48" y="15"/>
                    <a:pt x="96" y="3"/>
                  </a:cubicBezTo>
                  <a:cubicBezTo>
                    <a:pt x="92" y="2"/>
                    <a:pt x="89" y="1"/>
                    <a:pt x="8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1"/>
            <p:cNvSpPr/>
            <p:nvPr/>
          </p:nvSpPr>
          <p:spPr>
            <a:xfrm rot="1290219">
              <a:off x="2462978" y="3192855"/>
              <a:ext cx="6325" cy="5612"/>
            </a:xfrm>
            <a:custGeom>
              <a:rect b="b" l="l" r="r" t="t"/>
              <a:pathLst>
                <a:path extrusionOk="0" h="127" w="124">
                  <a:moveTo>
                    <a:pt x="123" y="0"/>
                  </a:moveTo>
                  <a:lnTo>
                    <a:pt x="123" y="0"/>
                  </a:lnTo>
                  <a:cubicBezTo>
                    <a:pt x="88" y="36"/>
                    <a:pt x="52" y="48"/>
                    <a:pt x="4" y="84"/>
                  </a:cubicBezTo>
                  <a:cubicBezTo>
                    <a:pt x="14" y="93"/>
                    <a:pt x="0" y="126"/>
                    <a:pt x="1" y="126"/>
                  </a:cubicBezTo>
                  <a:cubicBezTo>
                    <a:pt x="1" y="126"/>
                    <a:pt x="2" y="124"/>
                    <a:pt x="4" y="119"/>
                  </a:cubicBezTo>
                  <a:lnTo>
                    <a:pt x="52" y="84"/>
                  </a:lnTo>
                  <a:lnTo>
                    <a:pt x="52" y="108"/>
                  </a:lnTo>
                  <a:cubicBezTo>
                    <a:pt x="111" y="108"/>
                    <a:pt x="64" y="60"/>
                    <a:pt x="111" y="60"/>
                  </a:cubicBezTo>
                  <a:cubicBezTo>
                    <a:pt x="111" y="24"/>
                    <a:pt x="99" y="36"/>
                    <a:pt x="12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1"/>
            <p:cNvSpPr/>
            <p:nvPr/>
          </p:nvSpPr>
          <p:spPr>
            <a:xfrm rot="1290219">
              <a:off x="2538160" y="3210526"/>
              <a:ext cx="4897" cy="10561"/>
            </a:xfrm>
            <a:custGeom>
              <a:rect b="b" l="l" r="r" t="t"/>
              <a:pathLst>
                <a:path extrusionOk="0" h="239" w="96">
                  <a:moveTo>
                    <a:pt x="72" y="0"/>
                  </a:moveTo>
                  <a:lnTo>
                    <a:pt x="72" y="0"/>
                  </a:lnTo>
                  <a:cubicBezTo>
                    <a:pt x="12" y="72"/>
                    <a:pt x="0" y="203"/>
                    <a:pt x="48" y="239"/>
                  </a:cubicBezTo>
                  <a:cubicBezTo>
                    <a:pt x="36" y="143"/>
                    <a:pt x="95" y="72"/>
                    <a:pt x="7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1"/>
            <p:cNvSpPr/>
            <p:nvPr/>
          </p:nvSpPr>
          <p:spPr>
            <a:xfrm rot="1290219">
              <a:off x="2541827" y="3216080"/>
              <a:ext cx="1275" cy="3712"/>
            </a:xfrm>
            <a:custGeom>
              <a:rect b="b" l="l" r="r" t="t"/>
              <a:pathLst>
                <a:path extrusionOk="0" h="84" w="25">
                  <a:moveTo>
                    <a:pt x="1" y="1"/>
                  </a:moveTo>
                  <a:lnTo>
                    <a:pt x="24" y="84"/>
                  </a:lnTo>
                  <a:lnTo>
                    <a:pt x="24" y="24"/>
                  </a:lnTo>
                  <a:lnTo>
                    <a:pt x="1"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1"/>
            <p:cNvSpPr/>
            <p:nvPr/>
          </p:nvSpPr>
          <p:spPr>
            <a:xfrm rot="1290219">
              <a:off x="2544207" y="3215817"/>
              <a:ext cx="663" cy="5302"/>
            </a:xfrm>
            <a:custGeom>
              <a:rect b="b" l="l" r="r" t="t"/>
              <a:pathLst>
                <a:path extrusionOk="0" h="120" w="13">
                  <a:moveTo>
                    <a:pt x="12" y="1"/>
                  </a:moveTo>
                  <a:lnTo>
                    <a:pt x="0" y="13"/>
                  </a:lnTo>
                  <a:lnTo>
                    <a:pt x="0" y="120"/>
                  </a:lnTo>
                  <a:lnTo>
                    <a:pt x="1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1"/>
            <p:cNvSpPr/>
            <p:nvPr/>
          </p:nvSpPr>
          <p:spPr>
            <a:xfrm rot="1290219">
              <a:off x="2530976" y="3220625"/>
              <a:ext cx="7498" cy="10561"/>
            </a:xfrm>
            <a:custGeom>
              <a:rect b="b" l="l" r="r" t="t"/>
              <a:pathLst>
                <a:path extrusionOk="0" h="239" w="147">
                  <a:moveTo>
                    <a:pt x="99" y="0"/>
                  </a:moveTo>
                  <a:cubicBezTo>
                    <a:pt x="65" y="0"/>
                    <a:pt x="63" y="169"/>
                    <a:pt x="24" y="169"/>
                  </a:cubicBezTo>
                  <a:cubicBezTo>
                    <a:pt x="21" y="169"/>
                    <a:pt x="18" y="168"/>
                    <a:pt x="16" y="167"/>
                  </a:cubicBezTo>
                  <a:cubicBezTo>
                    <a:pt x="1" y="212"/>
                    <a:pt x="3" y="221"/>
                    <a:pt x="11" y="221"/>
                  </a:cubicBezTo>
                  <a:cubicBezTo>
                    <a:pt x="16" y="221"/>
                    <a:pt x="25" y="217"/>
                    <a:pt x="33" y="217"/>
                  </a:cubicBezTo>
                  <a:cubicBezTo>
                    <a:pt x="41" y="217"/>
                    <a:pt x="48" y="221"/>
                    <a:pt x="51" y="238"/>
                  </a:cubicBezTo>
                  <a:cubicBezTo>
                    <a:pt x="51" y="203"/>
                    <a:pt x="51" y="179"/>
                    <a:pt x="51" y="155"/>
                  </a:cubicBezTo>
                  <a:cubicBezTo>
                    <a:pt x="65" y="139"/>
                    <a:pt x="74" y="133"/>
                    <a:pt x="82" y="133"/>
                  </a:cubicBezTo>
                  <a:cubicBezTo>
                    <a:pt x="102" y="133"/>
                    <a:pt x="104" y="178"/>
                    <a:pt x="114" y="178"/>
                  </a:cubicBezTo>
                  <a:cubicBezTo>
                    <a:pt x="116" y="178"/>
                    <a:pt x="119" y="175"/>
                    <a:pt x="123" y="167"/>
                  </a:cubicBezTo>
                  <a:cubicBezTo>
                    <a:pt x="147" y="72"/>
                    <a:pt x="63" y="119"/>
                    <a:pt x="99"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1"/>
            <p:cNvSpPr/>
            <p:nvPr/>
          </p:nvSpPr>
          <p:spPr>
            <a:xfrm rot="1290219">
              <a:off x="2628742" y="3403289"/>
              <a:ext cx="612" cy="309"/>
            </a:xfrm>
            <a:custGeom>
              <a:rect b="b" l="l" r="r" t="t"/>
              <a:pathLst>
                <a:path extrusionOk="0" h="7" w="12">
                  <a:moveTo>
                    <a:pt x="3" y="1"/>
                  </a:moveTo>
                  <a:cubicBezTo>
                    <a:pt x="1" y="1"/>
                    <a:pt x="0" y="2"/>
                    <a:pt x="0" y="6"/>
                  </a:cubicBezTo>
                  <a:lnTo>
                    <a:pt x="12" y="6"/>
                  </a:lnTo>
                  <a:cubicBezTo>
                    <a:pt x="12" y="6"/>
                    <a:pt x="7" y="1"/>
                    <a:pt x="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1"/>
            <p:cNvSpPr/>
            <p:nvPr/>
          </p:nvSpPr>
          <p:spPr>
            <a:xfrm rot="1290219">
              <a:off x="2686003" y="3408988"/>
              <a:ext cx="2448" cy="1105"/>
            </a:xfrm>
            <a:custGeom>
              <a:rect b="b" l="l" r="r" t="t"/>
              <a:pathLst>
                <a:path extrusionOk="0" h="25" w="48">
                  <a:moveTo>
                    <a:pt x="24" y="1"/>
                  </a:moveTo>
                  <a:lnTo>
                    <a:pt x="0" y="25"/>
                  </a:lnTo>
                  <a:cubicBezTo>
                    <a:pt x="24" y="25"/>
                    <a:pt x="36" y="13"/>
                    <a:pt x="48" y="13"/>
                  </a:cubicBezTo>
                  <a:cubicBezTo>
                    <a:pt x="48" y="13"/>
                    <a:pt x="36" y="1"/>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1"/>
            <p:cNvSpPr/>
            <p:nvPr/>
          </p:nvSpPr>
          <p:spPr>
            <a:xfrm rot="1290219">
              <a:off x="2590204" y="3388210"/>
              <a:ext cx="2448" cy="1060"/>
            </a:xfrm>
            <a:custGeom>
              <a:rect b="b" l="l" r="r" t="t"/>
              <a:pathLst>
                <a:path extrusionOk="0" h="24" w="48">
                  <a:moveTo>
                    <a:pt x="0" y="0"/>
                  </a:moveTo>
                  <a:cubicBezTo>
                    <a:pt x="12" y="12"/>
                    <a:pt x="24" y="24"/>
                    <a:pt x="48" y="24"/>
                  </a:cubicBezTo>
                  <a:cubicBezTo>
                    <a:pt x="36" y="12"/>
                    <a:pt x="12"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1"/>
            <p:cNvSpPr/>
            <p:nvPr/>
          </p:nvSpPr>
          <p:spPr>
            <a:xfrm rot="1290219">
              <a:off x="2743818" y="3202990"/>
              <a:ext cx="1275" cy="574"/>
            </a:xfrm>
            <a:custGeom>
              <a:rect b="b" l="l" r="r" t="t"/>
              <a:pathLst>
                <a:path extrusionOk="0" h="13" w="25">
                  <a:moveTo>
                    <a:pt x="1" y="1"/>
                  </a:moveTo>
                  <a:lnTo>
                    <a:pt x="12" y="13"/>
                  </a:lnTo>
                  <a:cubicBezTo>
                    <a:pt x="12" y="1"/>
                    <a:pt x="24" y="1"/>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1"/>
            <p:cNvSpPr/>
            <p:nvPr/>
          </p:nvSpPr>
          <p:spPr>
            <a:xfrm rot="1290219">
              <a:off x="2739333" y="3382862"/>
              <a:ext cx="663" cy="2165"/>
            </a:xfrm>
            <a:custGeom>
              <a:rect b="b" l="l" r="r" t="t"/>
              <a:pathLst>
                <a:path extrusionOk="0" h="49" w="13">
                  <a:moveTo>
                    <a:pt x="13" y="1"/>
                  </a:moveTo>
                  <a:lnTo>
                    <a:pt x="13" y="1"/>
                  </a:lnTo>
                  <a:cubicBezTo>
                    <a:pt x="1" y="25"/>
                    <a:pt x="1" y="36"/>
                    <a:pt x="1" y="48"/>
                  </a:cubicBezTo>
                  <a:cubicBezTo>
                    <a:pt x="1" y="36"/>
                    <a:pt x="13" y="13"/>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1"/>
            <p:cNvSpPr/>
            <p:nvPr/>
          </p:nvSpPr>
          <p:spPr>
            <a:xfrm rot="1290219">
              <a:off x="2517945" y="3283343"/>
              <a:ext cx="1275" cy="2165"/>
            </a:xfrm>
            <a:custGeom>
              <a:rect b="b" l="l" r="r" t="t"/>
              <a:pathLst>
                <a:path extrusionOk="0" h="49" w="25">
                  <a:moveTo>
                    <a:pt x="1" y="1"/>
                  </a:moveTo>
                  <a:cubicBezTo>
                    <a:pt x="1" y="25"/>
                    <a:pt x="13" y="37"/>
                    <a:pt x="25" y="48"/>
                  </a:cubicBezTo>
                  <a:cubicBezTo>
                    <a:pt x="25" y="37"/>
                    <a:pt x="25" y="25"/>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1"/>
            <p:cNvSpPr/>
            <p:nvPr/>
          </p:nvSpPr>
          <p:spPr>
            <a:xfrm rot="1290219">
              <a:off x="2520836" y="3305184"/>
              <a:ext cx="663" cy="44"/>
            </a:xfrm>
            <a:custGeom>
              <a:rect b="b" l="l" r="r" t="t"/>
              <a:pathLst>
                <a:path extrusionOk="0" h="1" w="13">
                  <a:moveTo>
                    <a:pt x="12" y="0"/>
                  </a:moveTo>
                  <a:lnTo>
                    <a:pt x="1" y="0"/>
                  </a:lnTo>
                  <a:cubicBezTo>
                    <a:pt x="1" y="0"/>
                    <a:pt x="1"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1"/>
            <p:cNvSpPr/>
            <p:nvPr/>
          </p:nvSpPr>
          <p:spPr>
            <a:xfrm rot="1290219">
              <a:off x="2524517" y="3319499"/>
              <a:ext cx="51" cy="44"/>
            </a:xfrm>
            <a:custGeom>
              <a:rect b="b" l="l" r="r" t="t"/>
              <a:pathLst>
                <a:path extrusionOk="0" h="1" w="1">
                  <a:moveTo>
                    <a:pt x="0" y="0"/>
                  </a:moveTo>
                  <a:lnTo>
                    <a:pt x="0" y="0"/>
                  </a:lnTo>
                  <a:cubicBezTo>
                    <a:pt x="0" y="0"/>
                    <a:pt x="0"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1"/>
            <p:cNvSpPr/>
            <p:nvPr/>
          </p:nvSpPr>
          <p:spPr>
            <a:xfrm rot="1290219">
              <a:off x="2513857" y="3285662"/>
              <a:ext cx="8518" cy="8440"/>
            </a:xfrm>
            <a:custGeom>
              <a:rect b="b" l="l" r="r" t="t"/>
              <a:pathLst>
                <a:path extrusionOk="0" h="191" w="167">
                  <a:moveTo>
                    <a:pt x="72" y="0"/>
                  </a:moveTo>
                  <a:lnTo>
                    <a:pt x="72" y="0"/>
                  </a:lnTo>
                  <a:cubicBezTo>
                    <a:pt x="60" y="48"/>
                    <a:pt x="0" y="84"/>
                    <a:pt x="96" y="108"/>
                  </a:cubicBezTo>
                  <a:lnTo>
                    <a:pt x="96" y="96"/>
                  </a:lnTo>
                  <a:cubicBezTo>
                    <a:pt x="96" y="131"/>
                    <a:pt x="131" y="167"/>
                    <a:pt x="155" y="191"/>
                  </a:cubicBezTo>
                  <a:cubicBezTo>
                    <a:pt x="155" y="191"/>
                    <a:pt x="155" y="179"/>
                    <a:pt x="167" y="179"/>
                  </a:cubicBezTo>
                  <a:cubicBezTo>
                    <a:pt x="155" y="155"/>
                    <a:pt x="143" y="131"/>
                    <a:pt x="143" y="96"/>
                  </a:cubicBezTo>
                  <a:cubicBezTo>
                    <a:pt x="143" y="60"/>
                    <a:pt x="96" y="36"/>
                    <a:pt x="7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1"/>
            <p:cNvSpPr/>
            <p:nvPr/>
          </p:nvSpPr>
          <p:spPr>
            <a:xfrm rot="1290219">
              <a:off x="2627427" y="3403458"/>
              <a:ext cx="1224" cy="265"/>
            </a:xfrm>
            <a:custGeom>
              <a:rect b="b" l="l" r="r" t="t"/>
              <a:pathLst>
                <a:path extrusionOk="0" h="6" w="24">
                  <a:moveTo>
                    <a:pt x="11" y="1"/>
                  </a:moveTo>
                  <a:cubicBezTo>
                    <a:pt x="3" y="1"/>
                    <a:pt x="0" y="6"/>
                    <a:pt x="24" y="6"/>
                  </a:cubicBezTo>
                  <a:cubicBezTo>
                    <a:pt x="20" y="2"/>
                    <a:pt x="15" y="1"/>
                    <a:pt x="1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1"/>
            <p:cNvSpPr/>
            <p:nvPr/>
          </p:nvSpPr>
          <p:spPr>
            <a:xfrm rot="1290219">
              <a:off x="2556023" y="3352317"/>
              <a:ext cx="663" cy="44"/>
            </a:xfrm>
            <a:custGeom>
              <a:rect b="b" l="l" r="r" t="t"/>
              <a:pathLst>
                <a:path extrusionOk="0" h="1" w="13">
                  <a:moveTo>
                    <a:pt x="0" y="1"/>
                  </a:moveTo>
                  <a:lnTo>
                    <a:pt x="0" y="1"/>
                  </a:lnTo>
                  <a:cubicBezTo>
                    <a:pt x="12" y="1"/>
                    <a:pt x="0" y="1"/>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1"/>
            <p:cNvSpPr/>
            <p:nvPr/>
          </p:nvSpPr>
          <p:spPr>
            <a:xfrm rot="1290219">
              <a:off x="2611441" y="3399794"/>
              <a:ext cx="1887" cy="44"/>
            </a:xfrm>
            <a:custGeom>
              <a:rect b="b" l="l" r="r" t="t"/>
              <a:pathLst>
                <a:path extrusionOk="0" h="1" w="37">
                  <a:moveTo>
                    <a:pt x="36" y="1"/>
                  </a:moveTo>
                  <a:lnTo>
                    <a:pt x="1" y="1"/>
                  </a:lnTo>
                  <a:cubicBezTo>
                    <a:pt x="13" y="1"/>
                    <a:pt x="25" y="1"/>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1"/>
            <p:cNvSpPr/>
            <p:nvPr/>
          </p:nvSpPr>
          <p:spPr>
            <a:xfrm rot="1290219">
              <a:off x="2449268" y="3118075"/>
              <a:ext cx="5764" cy="3535"/>
            </a:xfrm>
            <a:custGeom>
              <a:rect b="b" l="l" r="r" t="t"/>
              <a:pathLst>
                <a:path extrusionOk="0" h="80" w="113">
                  <a:moveTo>
                    <a:pt x="106" y="0"/>
                  </a:moveTo>
                  <a:cubicBezTo>
                    <a:pt x="93" y="0"/>
                    <a:pt x="52" y="40"/>
                    <a:pt x="41" y="40"/>
                  </a:cubicBezTo>
                  <a:cubicBezTo>
                    <a:pt x="36" y="40"/>
                    <a:pt x="37" y="32"/>
                    <a:pt x="48" y="8"/>
                  </a:cubicBezTo>
                  <a:lnTo>
                    <a:pt x="48" y="8"/>
                  </a:lnTo>
                  <a:cubicBezTo>
                    <a:pt x="25" y="32"/>
                    <a:pt x="13" y="55"/>
                    <a:pt x="1" y="67"/>
                  </a:cubicBezTo>
                  <a:lnTo>
                    <a:pt x="60" y="79"/>
                  </a:lnTo>
                  <a:cubicBezTo>
                    <a:pt x="72" y="64"/>
                    <a:pt x="72" y="60"/>
                    <a:pt x="68" y="60"/>
                  </a:cubicBezTo>
                  <a:cubicBezTo>
                    <a:pt x="63" y="60"/>
                    <a:pt x="49" y="68"/>
                    <a:pt x="41" y="68"/>
                  </a:cubicBezTo>
                  <a:cubicBezTo>
                    <a:pt x="36" y="68"/>
                    <a:pt x="33" y="65"/>
                    <a:pt x="37" y="55"/>
                  </a:cubicBezTo>
                  <a:cubicBezTo>
                    <a:pt x="60" y="32"/>
                    <a:pt x="84" y="44"/>
                    <a:pt x="108" y="20"/>
                  </a:cubicBezTo>
                  <a:cubicBezTo>
                    <a:pt x="113" y="5"/>
                    <a:pt x="111" y="0"/>
                    <a:pt x="10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1"/>
            <p:cNvSpPr/>
            <p:nvPr/>
          </p:nvSpPr>
          <p:spPr>
            <a:xfrm rot="1290219">
              <a:off x="2727773" y="3183821"/>
              <a:ext cx="6733" cy="4772"/>
            </a:xfrm>
            <a:custGeom>
              <a:rect b="b" l="l" r="r" t="t"/>
              <a:pathLst>
                <a:path extrusionOk="0" h="108" w="132">
                  <a:moveTo>
                    <a:pt x="84" y="0"/>
                  </a:moveTo>
                  <a:cubicBezTo>
                    <a:pt x="36" y="12"/>
                    <a:pt x="84" y="84"/>
                    <a:pt x="1" y="84"/>
                  </a:cubicBezTo>
                  <a:cubicBezTo>
                    <a:pt x="13" y="96"/>
                    <a:pt x="36" y="96"/>
                    <a:pt x="48" y="107"/>
                  </a:cubicBezTo>
                  <a:cubicBezTo>
                    <a:pt x="36" y="72"/>
                    <a:pt x="72" y="60"/>
                    <a:pt x="108" y="48"/>
                  </a:cubicBezTo>
                  <a:lnTo>
                    <a:pt x="120" y="60"/>
                  </a:lnTo>
                  <a:cubicBezTo>
                    <a:pt x="120" y="36"/>
                    <a:pt x="132" y="36"/>
                    <a:pt x="8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1"/>
            <p:cNvSpPr/>
            <p:nvPr/>
          </p:nvSpPr>
          <p:spPr>
            <a:xfrm rot="1290219">
              <a:off x="2729255" y="3188407"/>
              <a:ext cx="1887" cy="1635"/>
            </a:xfrm>
            <a:custGeom>
              <a:rect b="b" l="l" r="r" t="t"/>
              <a:pathLst>
                <a:path extrusionOk="0" h="37" w="37">
                  <a:moveTo>
                    <a:pt x="0" y="0"/>
                  </a:moveTo>
                  <a:cubicBezTo>
                    <a:pt x="0" y="12"/>
                    <a:pt x="0" y="12"/>
                    <a:pt x="0" y="12"/>
                  </a:cubicBezTo>
                  <a:cubicBezTo>
                    <a:pt x="0" y="12"/>
                    <a:pt x="0" y="24"/>
                    <a:pt x="12" y="24"/>
                  </a:cubicBezTo>
                  <a:cubicBezTo>
                    <a:pt x="24" y="24"/>
                    <a:pt x="24" y="36"/>
                    <a:pt x="36" y="36"/>
                  </a:cubicBezTo>
                  <a:cubicBezTo>
                    <a:pt x="24" y="24"/>
                    <a:pt x="12"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1"/>
            <p:cNvSpPr/>
            <p:nvPr/>
          </p:nvSpPr>
          <p:spPr>
            <a:xfrm rot="1290219">
              <a:off x="2500186" y="3113332"/>
              <a:ext cx="1887" cy="574"/>
            </a:xfrm>
            <a:custGeom>
              <a:rect b="b" l="l" r="r" t="t"/>
              <a:pathLst>
                <a:path extrusionOk="0" h="13" w="37">
                  <a:moveTo>
                    <a:pt x="36" y="1"/>
                  </a:moveTo>
                  <a:cubicBezTo>
                    <a:pt x="13" y="1"/>
                    <a:pt x="1" y="1"/>
                    <a:pt x="1" y="13"/>
                  </a:cubicBezTo>
                  <a:cubicBezTo>
                    <a:pt x="13" y="1"/>
                    <a:pt x="24" y="1"/>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1"/>
            <p:cNvSpPr/>
            <p:nvPr/>
          </p:nvSpPr>
          <p:spPr>
            <a:xfrm rot="1290219">
              <a:off x="2754636" y="3408654"/>
              <a:ext cx="663" cy="2165"/>
            </a:xfrm>
            <a:custGeom>
              <a:rect b="b" l="l" r="r" t="t"/>
              <a:pathLst>
                <a:path extrusionOk="0" h="49" w="13">
                  <a:moveTo>
                    <a:pt x="12" y="0"/>
                  </a:moveTo>
                  <a:cubicBezTo>
                    <a:pt x="12" y="24"/>
                    <a:pt x="0" y="36"/>
                    <a:pt x="0" y="48"/>
                  </a:cubicBezTo>
                  <a:cubicBezTo>
                    <a:pt x="12" y="24"/>
                    <a:pt x="12" y="12"/>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1"/>
            <p:cNvSpPr/>
            <p:nvPr/>
          </p:nvSpPr>
          <p:spPr>
            <a:xfrm rot="1290219">
              <a:off x="2757406" y="3215420"/>
              <a:ext cx="2499" cy="2165"/>
            </a:xfrm>
            <a:custGeom>
              <a:rect b="b" l="l" r="r" t="t"/>
              <a:pathLst>
                <a:path extrusionOk="0" h="49" w="49">
                  <a:moveTo>
                    <a:pt x="1" y="1"/>
                  </a:moveTo>
                  <a:lnTo>
                    <a:pt x="1" y="1"/>
                  </a:lnTo>
                  <a:cubicBezTo>
                    <a:pt x="13" y="13"/>
                    <a:pt x="13" y="25"/>
                    <a:pt x="25" y="37"/>
                  </a:cubicBezTo>
                  <a:cubicBezTo>
                    <a:pt x="37" y="37"/>
                    <a:pt x="37" y="37"/>
                    <a:pt x="49" y="48"/>
                  </a:cubicBezTo>
                  <a:lnTo>
                    <a:pt x="1"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1"/>
            <p:cNvSpPr/>
            <p:nvPr/>
          </p:nvSpPr>
          <p:spPr>
            <a:xfrm rot="1290219">
              <a:off x="2646264" y="3159730"/>
              <a:ext cx="5968" cy="1458"/>
            </a:xfrm>
            <a:custGeom>
              <a:rect b="b" l="l" r="r" t="t"/>
              <a:pathLst>
                <a:path extrusionOk="0" h="33" w="117">
                  <a:moveTo>
                    <a:pt x="109" y="0"/>
                  </a:moveTo>
                  <a:cubicBezTo>
                    <a:pt x="101" y="0"/>
                    <a:pt x="83" y="10"/>
                    <a:pt x="62" y="10"/>
                  </a:cubicBezTo>
                  <a:cubicBezTo>
                    <a:pt x="54" y="10"/>
                    <a:pt x="45" y="8"/>
                    <a:pt x="37" y="4"/>
                  </a:cubicBezTo>
                  <a:lnTo>
                    <a:pt x="1" y="28"/>
                  </a:lnTo>
                  <a:cubicBezTo>
                    <a:pt x="13" y="32"/>
                    <a:pt x="25" y="33"/>
                    <a:pt x="37" y="33"/>
                  </a:cubicBezTo>
                  <a:cubicBezTo>
                    <a:pt x="60" y="33"/>
                    <a:pt x="84" y="28"/>
                    <a:pt x="108" y="28"/>
                  </a:cubicBezTo>
                  <a:cubicBezTo>
                    <a:pt x="117" y="6"/>
                    <a:pt x="116" y="0"/>
                    <a:pt x="109"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1"/>
            <p:cNvSpPr/>
            <p:nvPr/>
          </p:nvSpPr>
          <p:spPr>
            <a:xfrm rot="1290219">
              <a:off x="2449096" y="3119931"/>
              <a:ext cx="51" cy="44"/>
            </a:xfrm>
            <a:custGeom>
              <a:rect b="b" l="l" r="r" t="t"/>
              <a:pathLst>
                <a:path extrusionOk="0" h="1" w="1">
                  <a:moveTo>
                    <a:pt x="1" y="0"/>
                  </a:moveTo>
                  <a:cubicBezTo>
                    <a:pt x="1" y="0"/>
                    <a:pt x="1" y="0"/>
                    <a:pt x="1" y="0"/>
                  </a:cubicBezTo>
                  <a:cubicBezTo>
                    <a:pt x="1" y="0"/>
                    <a:pt x="1"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1"/>
            <p:cNvSpPr/>
            <p:nvPr/>
          </p:nvSpPr>
          <p:spPr>
            <a:xfrm rot="1290219">
              <a:off x="2738595" y="3200063"/>
              <a:ext cx="7957" cy="4330"/>
            </a:xfrm>
            <a:custGeom>
              <a:rect b="b" l="l" r="r" t="t"/>
              <a:pathLst>
                <a:path extrusionOk="0" h="98" w="156">
                  <a:moveTo>
                    <a:pt x="9" y="1"/>
                  </a:moveTo>
                  <a:cubicBezTo>
                    <a:pt x="6" y="1"/>
                    <a:pt x="3" y="1"/>
                    <a:pt x="0" y="2"/>
                  </a:cubicBezTo>
                  <a:cubicBezTo>
                    <a:pt x="60" y="38"/>
                    <a:pt x="108" y="62"/>
                    <a:pt x="155" y="98"/>
                  </a:cubicBezTo>
                  <a:lnTo>
                    <a:pt x="119" y="62"/>
                  </a:lnTo>
                  <a:cubicBezTo>
                    <a:pt x="86" y="62"/>
                    <a:pt x="43" y="1"/>
                    <a:pt x="9"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1"/>
            <p:cNvSpPr/>
            <p:nvPr/>
          </p:nvSpPr>
          <p:spPr>
            <a:xfrm rot="1290219">
              <a:off x="2534971" y="3234002"/>
              <a:ext cx="4285" cy="11091"/>
            </a:xfrm>
            <a:custGeom>
              <a:rect b="b" l="l" r="r" t="t"/>
              <a:pathLst>
                <a:path extrusionOk="0" h="251" w="84">
                  <a:moveTo>
                    <a:pt x="1" y="0"/>
                  </a:moveTo>
                  <a:lnTo>
                    <a:pt x="1" y="0"/>
                  </a:lnTo>
                  <a:cubicBezTo>
                    <a:pt x="24" y="84"/>
                    <a:pt x="1" y="131"/>
                    <a:pt x="12" y="250"/>
                  </a:cubicBezTo>
                  <a:lnTo>
                    <a:pt x="48" y="155"/>
                  </a:lnTo>
                  <a:lnTo>
                    <a:pt x="60" y="179"/>
                  </a:lnTo>
                  <a:cubicBezTo>
                    <a:pt x="60" y="167"/>
                    <a:pt x="72" y="143"/>
                    <a:pt x="84" y="131"/>
                  </a:cubicBezTo>
                  <a:cubicBezTo>
                    <a:pt x="72" y="36"/>
                    <a:pt x="36" y="24"/>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1"/>
            <p:cNvSpPr/>
            <p:nvPr/>
          </p:nvSpPr>
          <p:spPr>
            <a:xfrm rot="1290219">
              <a:off x="2523047" y="3237532"/>
              <a:ext cx="1887" cy="2695"/>
            </a:xfrm>
            <a:custGeom>
              <a:rect b="b" l="l" r="r" t="t"/>
              <a:pathLst>
                <a:path extrusionOk="0" h="61" w="37">
                  <a:moveTo>
                    <a:pt x="36" y="1"/>
                  </a:moveTo>
                  <a:cubicBezTo>
                    <a:pt x="24" y="13"/>
                    <a:pt x="0" y="36"/>
                    <a:pt x="0" y="48"/>
                  </a:cubicBezTo>
                  <a:lnTo>
                    <a:pt x="24" y="60"/>
                  </a:lnTo>
                  <a:lnTo>
                    <a:pt x="36"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1"/>
            <p:cNvSpPr/>
            <p:nvPr/>
          </p:nvSpPr>
          <p:spPr>
            <a:xfrm rot="1290219">
              <a:off x="2511658" y="3286162"/>
              <a:ext cx="2397" cy="4905"/>
            </a:xfrm>
            <a:custGeom>
              <a:rect b="b" l="l" r="r" t="t"/>
              <a:pathLst>
                <a:path extrusionOk="0" h="111" w="47">
                  <a:moveTo>
                    <a:pt x="26" y="0"/>
                  </a:moveTo>
                  <a:cubicBezTo>
                    <a:pt x="1" y="0"/>
                    <a:pt x="14" y="110"/>
                    <a:pt x="46" y="110"/>
                  </a:cubicBezTo>
                  <a:lnTo>
                    <a:pt x="34" y="3"/>
                  </a:lnTo>
                  <a:cubicBezTo>
                    <a:pt x="31" y="1"/>
                    <a:pt x="29" y="0"/>
                    <a:pt x="2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1"/>
            <p:cNvSpPr/>
            <p:nvPr/>
          </p:nvSpPr>
          <p:spPr>
            <a:xfrm rot="1290219">
              <a:off x="2529433" y="3272404"/>
              <a:ext cx="2499" cy="4242"/>
            </a:xfrm>
            <a:custGeom>
              <a:rect b="b" l="l" r="r" t="t"/>
              <a:pathLst>
                <a:path extrusionOk="0" h="96" w="49">
                  <a:moveTo>
                    <a:pt x="13" y="0"/>
                  </a:moveTo>
                  <a:lnTo>
                    <a:pt x="13" y="0"/>
                  </a:lnTo>
                  <a:cubicBezTo>
                    <a:pt x="1" y="36"/>
                    <a:pt x="13" y="96"/>
                    <a:pt x="36" y="96"/>
                  </a:cubicBezTo>
                  <a:cubicBezTo>
                    <a:pt x="13" y="48"/>
                    <a:pt x="48" y="84"/>
                    <a:pt x="36" y="36"/>
                  </a:cubicBezTo>
                  <a:lnTo>
                    <a:pt x="13"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1"/>
            <p:cNvSpPr/>
            <p:nvPr/>
          </p:nvSpPr>
          <p:spPr>
            <a:xfrm rot="1290219">
              <a:off x="2514126" y="3304377"/>
              <a:ext cx="3673" cy="4286"/>
            </a:xfrm>
            <a:custGeom>
              <a:rect b="b" l="l" r="r" t="t"/>
              <a:pathLst>
                <a:path extrusionOk="0" h="97" w="72">
                  <a:moveTo>
                    <a:pt x="7" y="0"/>
                  </a:moveTo>
                  <a:cubicBezTo>
                    <a:pt x="5" y="0"/>
                    <a:pt x="3" y="0"/>
                    <a:pt x="0" y="1"/>
                  </a:cubicBezTo>
                  <a:cubicBezTo>
                    <a:pt x="48" y="13"/>
                    <a:pt x="24" y="96"/>
                    <a:pt x="72" y="96"/>
                  </a:cubicBezTo>
                  <a:cubicBezTo>
                    <a:pt x="49" y="85"/>
                    <a:pt x="38" y="0"/>
                    <a:pt x="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1"/>
            <p:cNvSpPr/>
            <p:nvPr/>
          </p:nvSpPr>
          <p:spPr>
            <a:xfrm rot="1290219">
              <a:off x="2532932" y="3294885"/>
              <a:ext cx="3571" cy="5302"/>
            </a:xfrm>
            <a:custGeom>
              <a:rect b="b" l="l" r="r" t="t"/>
              <a:pathLst>
                <a:path extrusionOk="0" h="120" w="70">
                  <a:moveTo>
                    <a:pt x="0" y="1"/>
                  </a:moveTo>
                  <a:cubicBezTo>
                    <a:pt x="2" y="4"/>
                    <a:pt x="3" y="7"/>
                    <a:pt x="5" y="10"/>
                  </a:cubicBezTo>
                  <a:lnTo>
                    <a:pt x="5" y="10"/>
                  </a:lnTo>
                  <a:cubicBezTo>
                    <a:pt x="4" y="7"/>
                    <a:pt x="2" y="4"/>
                    <a:pt x="0" y="1"/>
                  </a:cubicBezTo>
                  <a:close/>
                  <a:moveTo>
                    <a:pt x="5" y="10"/>
                  </a:moveTo>
                  <a:cubicBezTo>
                    <a:pt x="22" y="49"/>
                    <a:pt x="15" y="120"/>
                    <a:pt x="48" y="120"/>
                  </a:cubicBezTo>
                  <a:cubicBezTo>
                    <a:pt x="70" y="87"/>
                    <a:pt x="30" y="53"/>
                    <a:pt x="5" y="1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1"/>
            <p:cNvSpPr/>
            <p:nvPr/>
          </p:nvSpPr>
          <p:spPr>
            <a:xfrm rot="1290219">
              <a:off x="2521920" y="3320142"/>
              <a:ext cx="7039" cy="7998"/>
            </a:xfrm>
            <a:custGeom>
              <a:rect b="b" l="l" r="r" t="t"/>
              <a:pathLst>
                <a:path extrusionOk="0" h="181" w="138">
                  <a:moveTo>
                    <a:pt x="103" y="92"/>
                  </a:moveTo>
                  <a:cubicBezTo>
                    <a:pt x="104" y="93"/>
                    <a:pt x="106" y="94"/>
                    <a:pt x="108" y="95"/>
                  </a:cubicBezTo>
                  <a:cubicBezTo>
                    <a:pt x="106" y="94"/>
                    <a:pt x="105" y="93"/>
                    <a:pt x="103" y="92"/>
                  </a:cubicBezTo>
                  <a:close/>
                  <a:moveTo>
                    <a:pt x="1" y="0"/>
                  </a:moveTo>
                  <a:lnTo>
                    <a:pt x="1" y="0"/>
                  </a:lnTo>
                  <a:cubicBezTo>
                    <a:pt x="12" y="60"/>
                    <a:pt x="60" y="143"/>
                    <a:pt x="24" y="155"/>
                  </a:cubicBezTo>
                  <a:cubicBezTo>
                    <a:pt x="50" y="168"/>
                    <a:pt x="82" y="180"/>
                    <a:pt x="105" y="180"/>
                  </a:cubicBezTo>
                  <a:cubicBezTo>
                    <a:pt x="125" y="180"/>
                    <a:pt x="137" y="171"/>
                    <a:pt x="131" y="143"/>
                  </a:cubicBezTo>
                  <a:lnTo>
                    <a:pt x="131" y="143"/>
                  </a:lnTo>
                  <a:cubicBezTo>
                    <a:pt x="127" y="145"/>
                    <a:pt x="122" y="145"/>
                    <a:pt x="119" y="145"/>
                  </a:cubicBezTo>
                  <a:cubicBezTo>
                    <a:pt x="92" y="145"/>
                    <a:pt x="81" y="113"/>
                    <a:pt x="60" y="72"/>
                  </a:cubicBezTo>
                  <a:lnTo>
                    <a:pt x="60" y="72"/>
                  </a:lnTo>
                  <a:cubicBezTo>
                    <a:pt x="71" y="82"/>
                    <a:pt x="90" y="83"/>
                    <a:pt x="103" y="92"/>
                  </a:cubicBezTo>
                  <a:lnTo>
                    <a:pt x="103" y="92"/>
                  </a:lnTo>
                  <a:cubicBezTo>
                    <a:pt x="48" y="48"/>
                    <a:pt x="47" y="46"/>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1"/>
            <p:cNvSpPr/>
            <p:nvPr/>
          </p:nvSpPr>
          <p:spPr>
            <a:xfrm rot="1290219">
              <a:off x="2533050" y="3300099"/>
              <a:ext cx="3724" cy="5833"/>
            </a:xfrm>
            <a:custGeom>
              <a:rect b="b" l="l" r="r" t="t"/>
              <a:pathLst>
                <a:path extrusionOk="0" h="132" w="73">
                  <a:moveTo>
                    <a:pt x="48" y="0"/>
                  </a:moveTo>
                  <a:cubicBezTo>
                    <a:pt x="37" y="12"/>
                    <a:pt x="13" y="47"/>
                    <a:pt x="47" y="105"/>
                  </a:cubicBezTo>
                  <a:lnTo>
                    <a:pt x="47" y="105"/>
                  </a:lnTo>
                  <a:cubicBezTo>
                    <a:pt x="47" y="105"/>
                    <a:pt x="46" y="105"/>
                    <a:pt x="45" y="105"/>
                  </a:cubicBezTo>
                  <a:cubicBezTo>
                    <a:pt x="44" y="105"/>
                    <a:pt x="43" y="105"/>
                    <a:pt x="42" y="106"/>
                  </a:cubicBezTo>
                  <a:lnTo>
                    <a:pt x="42" y="106"/>
                  </a:lnTo>
                  <a:lnTo>
                    <a:pt x="1" y="95"/>
                  </a:lnTo>
                  <a:lnTo>
                    <a:pt x="1" y="95"/>
                  </a:lnTo>
                  <a:cubicBezTo>
                    <a:pt x="4" y="115"/>
                    <a:pt x="8" y="121"/>
                    <a:pt x="13" y="121"/>
                  </a:cubicBezTo>
                  <a:cubicBezTo>
                    <a:pt x="21" y="121"/>
                    <a:pt x="30" y="108"/>
                    <a:pt x="42" y="106"/>
                  </a:cubicBezTo>
                  <a:lnTo>
                    <a:pt x="42" y="106"/>
                  </a:lnTo>
                  <a:lnTo>
                    <a:pt x="48" y="107"/>
                  </a:lnTo>
                  <a:cubicBezTo>
                    <a:pt x="48" y="107"/>
                    <a:pt x="48" y="106"/>
                    <a:pt x="47" y="105"/>
                  </a:cubicBezTo>
                  <a:lnTo>
                    <a:pt x="47" y="105"/>
                  </a:lnTo>
                  <a:cubicBezTo>
                    <a:pt x="55" y="106"/>
                    <a:pt x="63" y="113"/>
                    <a:pt x="72" y="131"/>
                  </a:cubicBezTo>
                  <a:cubicBezTo>
                    <a:pt x="60" y="83"/>
                    <a:pt x="72" y="48"/>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1"/>
            <p:cNvSpPr/>
            <p:nvPr/>
          </p:nvSpPr>
          <p:spPr>
            <a:xfrm rot="1290219">
              <a:off x="2521396" y="3332293"/>
              <a:ext cx="9743" cy="7379"/>
            </a:xfrm>
            <a:custGeom>
              <a:rect b="b" l="l" r="r" t="t"/>
              <a:pathLst>
                <a:path extrusionOk="0" h="167" w="191">
                  <a:moveTo>
                    <a:pt x="0" y="0"/>
                  </a:moveTo>
                  <a:lnTo>
                    <a:pt x="0" y="0"/>
                  </a:lnTo>
                  <a:cubicBezTo>
                    <a:pt x="48" y="72"/>
                    <a:pt x="143" y="143"/>
                    <a:pt x="191" y="167"/>
                  </a:cubicBezTo>
                  <a:lnTo>
                    <a:pt x="179" y="131"/>
                  </a:lnTo>
                  <a:cubicBezTo>
                    <a:pt x="107" y="95"/>
                    <a:pt x="60"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1"/>
            <p:cNvSpPr/>
            <p:nvPr/>
          </p:nvSpPr>
          <p:spPr>
            <a:xfrm rot="1290219">
              <a:off x="2533549" y="3313939"/>
              <a:ext cx="4897" cy="3226"/>
            </a:xfrm>
            <a:custGeom>
              <a:rect b="b" l="l" r="r" t="t"/>
              <a:pathLst>
                <a:path extrusionOk="0" h="73" w="96">
                  <a:moveTo>
                    <a:pt x="24" y="1"/>
                  </a:moveTo>
                  <a:lnTo>
                    <a:pt x="24" y="1"/>
                  </a:lnTo>
                  <a:cubicBezTo>
                    <a:pt x="72" y="60"/>
                    <a:pt x="0" y="25"/>
                    <a:pt x="48" y="72"/>
                  </a:cubicBezTo>
                  <a:lnTo>
                    <a:pt x="95" y="60"/>
                  </a:lnTo>
                  <a:cubicBezTo>
                    <a:pt x="85" y="42"/>
                    <a:pt x="79" y="36"/>
                    <a:pt x="76" y="36"/>
                  </a:cubicBezTo>
                  <a:cubicBezTo>
                    <a:pt x="71" y="36"/>
                    <a:pt x="75" y="62"/>
                    <a:pt x="65" y="62"/>
                  </a:cubicBezTo>
                  <a:cubicBezTo>
                    <a:pt x="63" y="62"/>
                    <a:pt x="62" y="61"/>
                    <a:pt x="60" y="60"/>
                  </a:cubicBezTo>
                  <a:cubicBezTo>
                    <a:pt x="48" y="37"/>
                    <a:pt x="48" y="13"/>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1"/>
            <p:cNvSpPr/>
            <p:nvPr/>
          </p:nvSpPr>
          <p:spPr>
            <a:xfrm rot="1290219">
              <a:off x="2541293" y="3324490"/>
              <a:ext cx="3673" cy="4993"/>
            </a:xfrm>
            <a:custGeom>
              <a:rect b="b" l="l" r="r" t="t"/>
              <a:pathLst>
                <a:path extrusionOk="0" h="113" w="72">
                  <a:moveTo>
                    <a:pt x="32" y="1"/>
                  </a:moveTo>
                  <a:cubicBezTo>
                    <a:pt x="15" y="1"/>
                    <a:pt x="26" y="45"/>
                    <a:pt x="1" y="53"/>
                  </a:cubicBezTo>
                  <a:cubicBezTo>
                    <a:pt x="24" y="77"/>
                    <a:pt x="36" y="89"/>
                    <a:pt x="60" y="113"/>
                  </a:cubicBezTo>
                  <a:cubicBezTo>
                    <a:pt x="60" y="77"/>
                    <a:pt x="60" y="53"/>
                    <a:pt x="72" y="29"/>
                  </a:cubicBezTo>
                  <a:cubicBezTo>
                    <a:pt x="51" y="8"/>
                    <a:pt x="39" y="1"/>
                    <a:pt x="3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1"/>
            <p:cNvSpPr/>
            <p:nvPr/>
          </p:nvSpPr>
          <p:spPr>
            <a:xfrm rot="1290219">
              <a:off x="2541094" y="3332512"/>
              <a:ext cx="6733" cy="2651"/>
            </a:xfrm>
            <a:custGeom>
              <a:rect b="b" l="l" r="r" t="t"/>
              <a:pathLst>
                <a:path extrusionOk="0" h="60" w="132">
                  <a:moveTo>
                    <a:pt x="0" y="0"/>
                  </a:moveTo>
                  <a:lnTo>
                    <a:pt x="0" y="12"/>
                  </a:lnTo>
                  <a:cubicBezTo>
                    <a:pt x="48" y="24"/>
                    <a:pt x="84" y="36"/>
                    <a:pt x="131" y="60"/>
                  </a:cubicBezTo>
                  <a:cubicBezTo>
                    <a:pt x="60" y="24"/>
                    <a:pt x="60"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1"/>
            <p:cNvSpPr/>
            <p:nvPr/>
          </p:nvSpPr>
          <p:spPr>
            <a:xfrm rot="1290219">
              <a:off x="2580807" y="3398131"/>
              <a:ext cx="3060" cy="2254"/>
            </a:xfrm>
            <a:custGeom>
              <a:rect b="b" l="l" r="r" t="t"/>
              <a:pathLst>
                <a:path extrusionOk="0" h="51" w="60">
                  <a:moveTo>
                    <a:pt x="16" y="1"/>
                  </a:moveTo>
                  <a:cubicBezTo>
                    <a:pt x="12" y="1"/>
                    <a:pt x="12" y="4"/>
                    <a:pt x="18" y="14"/>
                  </a:cubicBezTo>
                  <a:cubicBezTo>
                    <a:pt x="1" y="23"/>
                    <a:pt x="48" y="51"/>
                    <a:pt x="55" y="51"/>
                  </a:cubicBezTo>
                  <a:cubicBezTo>
                    <a:pt x="57" y="51"/>
                    <a:pt x="55" y="47"/>
                    <a:pt x="42" y="38"/>
                  </a:cubicBezTo>
                  <a:cubicBezTo>
                    <a:pt x="59" y="29"/>
                    <a:pt x="25" y="1"/>
                    <a:pt x="1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1"/>
            <p:cNvSpPr/>
            <p:nvPr/>
          </p:nvSpPr>
          <p:spPr>
            <a:xfrm rot="1290219">
              <a:off x="2580753" y="3377957"/>
              <a:ext cx="9743" cy="2254"/>
            </a:xfrm>
            <a:custGeom>
              <a:rect b="b" l="l" r="r" t="t"/>
              <a:pathLst>
                <a:path extrusionOk="0" h="51" w="191">
                  <a:moveTo>
                    <a:pt x="13" y="1"/>
                  </a:moveTo>
                  <a:cubicBezTo>
                    <a:pt x="5" y="1"/>
                    <a:pt x="0" y="4"/>
                    <a:pt x="0" y="14"/>
                  </a:cubicBezTo>
                  <a:cubicBezTo>
                    <a:pt x="24" y="38"/>
                    <a:pt x="143" y="50"/>
                    <a:pt x="191" y="50"/>
                  </a:cubicBezTo>
                  <a:cubicBezTo>
                    <a:pt x="155" y="50"/>
                    <a:pt x="107" y="26"/>
                    <a:pt x="72" y="14"/>
                  </a:cubicBezTo>
                  <a:cubicBezTo>
                    <a:pt x="44" y="7"/>
                    <a:pt x="25" y="1"/>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1"/>
            <p:cNvSpPr/>
            <p:nvPr/>
          </p:nvSpPr>
          <p:spPr>
            <a:xfrm rot="1290219">
              <a:off x="2680647" y="3404249"/>
              <a:ext cx="5509" cy="4772"/>
            </a:xfrm>
            <a:custGeom>
              <a:rect b="b" l="l" r="r" t="t"/>
              <a:pathLst>
                <a:path extrusionOk="0" h="108" w="108">
                  <a:moveTo>
                    <a:pt x="107" y="0"/>
                  </a:moveTo>
                  <a:cubicBezTo>
                    <a:pt x="95" y="12"/>
                    <a:pt x="60" y="12"/>
                    <a:pt x="72" y="36"/>
                  </a:cubicBezTo>
                  <a:cubicBezTo>
                    <a:pt x="48" y="36"/>
                    <a:pt x="0" y="84"/>
                    <a:pt x="0" y="108"/>
                  </a:cubicBezTo>
                  <a:cubicBezTo>
                    <a:pt x="36" y="72"/>
                    <a:pt x="72" y="48"/>
                    <a:pt x="10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1"/>
            <p:cNvSpPr/>
            <p:nvPr/>
          </p:nvSpPr>
          <p:spPr>
            <a:xfrm rot="1290219">
              <a:off x="2703304" y="3402026"/>
              <a:ext cx="3673" cy="2651"/>
            </a:xfrm>
            <a:custGeom>
              <a:rect b="b" l="l" r="r" t="t"/>
              <a:pathLst>
                <a:path extrusionOk="0" h="60" w="72">
                  <a:moveTo>
                    <a:pt x="48" y="0"/>
                  </a:moveTo>
                  <a:cubicBezTo>
                    <a:pt x="36" y="36"/>
                    <a:pt x="0" y="48"/>
                    <a:pt x="24" y="60"/>
                  </a:cubicBezTo>
                  <a:cubicBezTo>
                    <a:pt x="48" y="60"/>
                    <a:pt x="71" y="0"/>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1"/>
            <p:cNvSpPr/>
            <p:nvPr/>
          </p:nvSpPr>
          <p:spPr>
            <a:xfrm rot="1290219">
              <a:off x="2801913" y="3292675"/>
              <a:ext cx="3111" cy="2916"/>
            </a:xfrm>
            <a:custGeom>
              <a:rect b="b" l="l" r="r" t="t"/>
              <a:pathLst>
                <a:path extrusionOk="0" h="66" w="61">
                  <a:moveTo>
                    <a:pt x="21" y="1"/>
                  </a:moveTo>
                  <a:cubicBezTo>
                    <a:pt x="15" y="1"/>
                    <a:pt x="8" y="6"/>
                    <a:pt x="1" y="18"/>
                  </a:cubicBezTo>
                  <a:cubicBezTo>
                    <a:pt x="24" y="65"/>
                    <a:pt x="24" y="30"/>
                    <a:pt x="60" y="65"/>
                  </a:cubicBezTo>
                  <a:cubicBezTo>
                    <a:pt x="44" y="25"/>
                    <a:pt x="33" y="1"/>
                    <a:pt x="2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1"/>
            <p:cNvSpPr/>
            <p:nvPr/>
          </p:nvSpPr>
          <p:spPr>
            <a:xfrm rot="1290219">
              <a:off x="2801700" y="3287266"/>
              <a:ext cx="663" cy="2695"/>
            </a:xfrm>
            <a:custGeom>
              <a:rect b="b" l="l" r="r" t="t"/>
              <a:pathLst>
                <a:path extrusionOk="0" h="61" w="13">
                  <a:moveTo>
                    <a:pt x="13" y="1"/>
                  </a:moveTo>
                  <a:lnTo>
                    <a:pt x="1" y="60"/>
                  </a:lnTo>
                  <a:lnTo>
                    <a:pt x="13" y="36"/>
                  </a:lnTo>
                  <a:lnTo>
                    <a:pt x="13"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1"/>
            <p:cNvSpPr/>
            <p:nvPr/>
          </p:nvSpPr>
          <p:spPr>
            <a:xfrm rot="1290219">
              <a:off x="2798743" y="3271829"/>
              <a:ext cx="1224" cy="751"/>
            </a:xfrm>
            <a:custGeom>
              <a:rect b="b" l="l" r="r" t="t"/>
              <a:pathLst>
                <a:path extrusionOk="0" h="17" w="24">
                  <a:moveTo>
                    <a:pt x="3" y="0"/>
                  </a:moveTo>
                  <a:cubicBezTo>
                    <a:pt x="1" y="0"/>
                    <a:pt x="0" y="2"/>
                    <a:pt x="0" y="5"/>
                  </a:cubicBezTo>
                  <a:cubicBezTo>
                    <a:pt x="12" y="5"/>
                    <a:pt x="12" y="17"/>
                    <a:pt x="24" y="17"/>
                  </a:cubicBezTo>
                  <a:cubicBezTo>
                    <a:pt x="16" y="9"/>
                    <a:pt x="7" y="0"/>
                    <a:pt x="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1"/>
            <p:cNvSpPr/>
            <p:nvPr/>
          </p:nvSpPr>
          <p:spPr>
            <a:xfrm rot="1290219">
              <a:off x="2799963" y="3273705"/>
              <a:ext cx="1275" cy="1060"/>
            </a:xfrm>
            <a:custGeom>
              <a:rect b="b" l="l" r="r" t="t"/>
              <a:pathLst>
                <a:path extrusionOk="0" h="24" w="25">
                  <a:moveTo>
                    <a:pt x="1" y="0"/>
                  </a:moveTo>
                  <a:cubicBezTo>
                    <a:pt x="1" y="12"/>
                    <a:pt x="13" y="12"/>
                    <a:pt x="1" y="24"/>
                  </a:cubicBezTo>
                  <a:lnTo>
                    <a:pt x="25" y="24"/>
                  </a:lnTo>
                  <a:cubicBezTo>
                    <a:pt x="13" y="12"/>
                    <a:pt x="1"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1"/>
            <p:cNvSpPr/>
            <p:nvPr/>
          </p:nvSpPr>
          <p:spPr>
            <a:xfrm rot="1290219">
              <a:off x="2796531" y="3267141"/>
              <a:ext cx="3111" cy="4198"/>
            </a:xfrm>
            <a:custGeom>
              <a:rect b="b" l="l" r="r" t="t"/>
              <a:pathLst>
                <a:path extrusionOk="0" h="95" w="61">
                  <a:moveTo>
                    <a:pt x="1" y="1"/>
                  </a:moveTo>
                  <a:lnTo>
                    <a:pt x="1" y="84"/>
                  </a:lnTo>
                  <a:cubicBezTo>
                    <a:pt x="10" y="92"/>
                    <a:pt x="16" y="95"/>
                    <a:pt x="19" y="95"/>
                  </a:cubicBezTo>
                  <a:cubicBezTo>
                    <a:pt x="35" y="95"/>
                    <a:pt x="3" y="30"/>
                    <a:pt x="36" y="30"/>
                  </a:cubicBezTo>
                  <a:cubicBezTo>
                    <a:pt x="42" y="30"/>
                    <a:pt x="50" y="32"/>
                    <a:pt x="60" y="37"/>
                  </a:cubicBezTo>
                  <a:lnTo>
                    <a:pt x="1"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1"/>
            <p:cNvSpPr/>
            <p:nvPr/>
          </p:nvSpPr>
          <p:spPr>
            <a:xfrm rot="1290219">
              <a:off x="2786122" y="3254259"/>
              <a:ext cx="4336" cy="3712"/>
            </a:xfrm>
            <a:custGeom>
              <a:rect b="b" l="l" r="r" t="t"/>
              <a:pathLst>
                <a:path extrusionOk="0" h="84" w="85">
                  <a:moveTo>
                    <a:pt x="1" y="0"/>
                  </a:moveTo>
                  <a:lnTo>
                    <a:pt x="1" y="0"/>
                  </a:lnTo>
                  <a:cubicBezTo>
                    <a:pt x="25" y="24"/>
                    <a:pt x="13" y="84"/>
                    <a:pt x="60" y="84"/>
                  </a:cubicBezTo>
                  <a:cubicBezTo>
                    <a:pt x="84" y="84"/>
                    <a:pt x="37"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1"/>
            <p:cNvSpPr/>
            <p:nvPr/>
          </p:nvSpPr>
          <p:spPr>
            <a:xfrm rot="1290219">
              <a:off x="2766392" y="3214711"/>
              <a:ext cx="4387" cy="2828"/>
            </a:xfrm>
            <a:custGeom>
              <a:rect b="b" l="l" r="r" t="t"/>
              <a:pathLst>
                <a:path extrusionOk="0" h="64" w="86">
                  <a:moveTo>
                    <a:pt x="49" y="1"/>
                  </a:moveTo>
                  <a:cubicBezTo>
                    <a:pt x="22" y="1"/>
                    <a:pt x="0" y="22"/>
                    <a:pt x="39" y="50"/>
                  </a:cubicBezTo>
                  <a:lnTo>
                    <a:pt x="39" y="50"/>
                  </a:lnTo>
                  <a:cubicBezTo>
                    <a:pt x="46" y="39"/>
                    <a:pt x="36" y="4"/>
                    <a:pt x="57" y="4"/>
                  </a:cubicBezTo>
                  <a:cubicBezTo>
                    <a:pt x="63" y="4"/>
                    <a:pt x="72" y="7"/>
                    <a:pt x="86" y="15"/>
                  </a:cubicBezTo>
                  <a:cubicBezTo>
                    <a:pt x="76" y="5"/>
                    <a:pt x="62" y="1"/>
                    <a:pt x="49" y="1"/>
                  </a:cubicBezTo>
                  <a:close/>
                  <a:moveTo>
                    <a:pt x="39" y="50"/>
                  </a:moveTo>
                  <a:cubicBezTo>
                    <a:pt x="39" y="50"/>
                    <a:pt x="39" y="51"/>
                    <a:pt x="38" y="51"/>
                  </a:cubicBezTo>
                  <a:lnTo>
                    <a:pt x="62" y="63"/>
                  </a:lnTo>
                  <a:cubicBezTo>
                    <a:pt x="53" y="59"/>
                    <a:pt x="45" y="54"/>
                    <a:pt x="39" y="5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1"/>
            <p:cNvSpPr/>
            <p:nvPr/>
          </p:nvSpPr>
          <p:spPr>
            <a:xfrm rot="1290219">
              <a:off x="2741467" y="3192113"/>
              <a:ext cx="4897" cy="1856"/>
            </a:xfrm>
            <a:custGeom>
              <a:rect b="b" l="l" r="r" t="t"/>
              <a:pathLst>
                <a:path extrusionOk="0" h="42" w="96">
                  <a:moveTo>
                    <a:pt x="0" y="1"/>
                  </a:moveTo>
                  <a:lnTo>
                    <a:pt x="12" y="25"/>
                  </a:lnTo>
                  <a:cubicBezTo>
                    <a:pt x="38" y="33"/>
                    <a:pt x="69" y="41"/>
                    <a:pt x="85" y="41"/>
                  </a:cubicBezTo>
                  <a:cubicBezTo>
                    <a:pt x="92" y="41"/>
                    <a:pt x="96" y="40"/>
                    <a:pt x="96" y="36"/>
                  </a:cubicBez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1"/>
            <p:cNvSpPr/>
            <p:nvPr/>
          </p:nvSpPr>
          <p:spPr>
            <a:xfrm rot="1290219">
              <a:off x="2736286" y="3199432"/>
              <a:ext cx="6121" cy="3712"/>
            </a:xfrm>
            <a:custGeom>
              <a:rect b="b" l="l" r="r" t="t"/>
              <a:pathLst>
                <a:path extrusionOk="0" h="84" w="120">
                  <a:moveTo>
                    <a:pt x="1" y="0"/>
                  </a:moveTo>
                  <a:cubicBezTo>
                    <a:pt x="1" y="60"/>
                    <a:pt x="72" y="36"/>
                    <a:pt x="120" y="84"/>
                  </a:cubicBezTo>
                  <a:cubicBezTo>
                    <a:pt x="72" y="36"/>
                    <a:pt x="72" y="36"/>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1"/>
            <p:cNvSpPr/>
            <p:nvPr/>
          </p:nvSpPr>
          <p:spPr>
            <a:xfrm rot="1290219">
              <a:off x="2739877" y="3186838"/>
              <a:ext cx="4795" cy="2298"/>
            </a:xfrm>
            <a:custGeom>
              <a:rect b="b" l="l" r="r" t="t"/>
              <a:pathLst>
                <a:path extrusionOk="0" h="52" w="94">
                  <a:moveTo>
                    <a:pt x="17" y="0"/>
                  </a:moveTo>
                  <a:cubicBezTo>
                    <a:pt x="11" y="0"/>
                    <a:pt x="5" y="1"/>
                    <a:pt x="1" y="3"/>
                  </a:cubicBezTo>
                  <a:cubicBezTo>
                    <a:pt x="37" y="3"/>
                    <a:pt x="72" y="27"/>
                    <a:pt x="84" y="51"/>
                  </a:cubicBezTo>
                  <a:cubicBezTo>
                    <a:pt x="94" y="22"/>
                    <a:pt x="47" y="0"/>
                    <a:pt x="1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1"/>
            <p:cNvSpPr/>
            <p:nvPr/>
          </p:nvSpPr>
          <p:spPr>
            <a:xfrm rot="1290219">
              <a:off x="2724367" y="3176514"/>
              <a:ext cx="17037" cy="6495"/>
            </a:xfrm>
            <a:custGeom>
              <a:rect b="b" l="l" r="r" t="t"/>
              <a:pathLst>
                <a:path extrusionOk="0" h="147" w="334">
                  <a:moveTo>
                    <a:pt x="39" y="1"/>
                  </a:moveTo>
                  <a:cubicBezTo>
                    <a:pt x="29" y="1"/>
                    <a:pt x="21" y="2"/>
                    <a:pt x="12" y="4"/>
                  </a:cubicBezTo>
                  <a:cubicBezTo>
                    <a:pt x="24" y="27"/>
                    <a:pt x="36" y="87"/>
                    <a:pt x="1" y="99"/>
                  </a:cubicBezTo>
                  <a:cubicBezTo>
                    <a:pt x="21" y="103"/>
                    <a:pt x="41" y="105"/>
                    <a:pt x="60" y="105"/>
                  </a:cubicBezTo>
                  <a:cubicBezTo>
                    <a:pt x="94" y="105"/>
                    <a:pt x="124" y="100"/>
                    <a:pt x="148" y="100"/>
                  </a:cubicBezTo>
                  <a:cubicBezTo>
                    <a:pt x="181" y="100"/>
                    <a:pt x="204" y="108"/>
                    <a:pt x="215" y="146"/>
                  </a:cubicBezTo>
                  <a:lnTo>
                    <a:pt x="334" y="111"/>
                  </a:lnTo>
                  <a:cubicBezTo>
                    <a:pt x="312" y="98"/>
                    <a:pt x="295" y="94"/>
                    <a:pt x="282" y="94"/>
                  </a:cubicBezTo>
                  <a:cubicBezTo>
                    <a:pt x="257" y="94"/>
                    <a:pt x="244" y="109"/>
                    <a:pt x="223" y="109"/>
                  </a:cubicBezTo>
                  <a:cubicBezTo>
                    <a:pt x="214" y="109"/>
                    <a:pt x="204" y="107"/>
                    <a:pt x="191" y="99"/>
                  </a:cubicBezTo>
                  <a:cubicBezTo>
                    <a:pt x="167" y="75"/>
                    <a:pt x="215" y="87"/>
                    <a:pt x="191" y="63"/>
                  </a:cubicBezTo>
                  <a:cubicBezTo>
                    <a:pt x="142" y="24"/>
                    <a:pt x="84" y="1"/>
                    <a:pt x="39"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1"/>
            <p:cNvSpPr/>
            <p:nvPr/>
          </p:nvSpPr>
          <p:spPr>
            <a:xfrm rot="1290219">
              <a:off x="2731672" y="3190779"/>
              <a:ext cx="6121" cy="2121"/>
            </a:xfrm>
            <a:custGeom>
              <a:rect b="b" l="l" r="r" t="t"/>
              <a:pathLst>
                <a:path extrusionOk="0" h="48" w="120">
                  <a:moveTo>
                    <a:pt x="84" y="0"/>
                  </a:moveTo>
                  <a:cubicBezTo>
                    <a:pt x="84" y="10"/>
                    <a:pt x="76" y="14"/>
                    <a:pt x="63" y="14"/>
                  </a:cubicBezTo>
                  <a:cubicBezTo>
                    <a:pt x="46" y="14"/>
                    <a:pt x="21" y="7"/>
                    <a:pt x="1" y="0"/>
                  </a:cubicBezTo>
                  <a:lnTo>
                    <a:pt x="1" y="0"/>
                  </a:lnTo>
                  <a:cubicBezTo>
                    <a:pt x="1" y="40"/>
                    <a:pt x="31" y="47"/>
                    <a:pt x="61" y="47"/>
                  </a:cubicBezTo>
                  <a:cubicBezTo>
                    <a:pt x="76" y="47"/>
                    <a:pt x="90" y="45"/>
                    <a:pt x="102" y="45"/>
                  </a:cubicBezTo>
                  <a:cubicBezTo>
                    <a:pt x="109" y="45"/>
                    <a:pt x="116" y="46"/>
                    <a:pt x="120" y="48"/>
                  </a:cubicBezTo>
                  <a:cubicBezTo>
                    <a:pt x="108" y="24"/>
                    <a:pt x="96" y="12"/>
                    <a:pt x="8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1"/>
            <p:cNvSpPr/>
            <p:nvPr/>
          </p:nvSpPr>
          <p:spPr>
            <a:xfrm rot="1290219">
              <a:off x="2701109" y="3161884"/>
              <a:ext cx="6733" cy="574"/>
            </a:xfrm>
            <a:custGeom>
              <a:rect b="b" l="l" r="r" t="t"/>
              <a:pathLst>
                <a:path extrusionOk="0" h="13" w="132">
                  <a:moveTo>
                    <a:pt x="1" y="0"/>
                  </a:moveTo>
                  <a:lnTo>
                    <a:pt x="48" y="12"/>
                  </a:lnTo>
                  <a:lnTo>
                    <a:pt x="132" y="12"/>
                  </a:lnTo>
                  <a:cubicBezTo>
                    <a:pt x="84" y="12"/>
                    <a:pt x="48"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1"/>
            <p:cNvSpPr/>
            <p:nvPr/>
          </p:nvSpPr>
          <p:spPr>
            <a:xfrm rot="1290219">
              <a:off x="2699407" y="3159266"/>
              <a:ext cx="5509" cy="574"/>
            </a:xfrm>
            <a:custGeom>
              <a:rect b="b" l="l" r="r" t="t"/>
              <a:pathLst>
                <a:path extrusionOk="0" h="13" w="108">
                  <a:moveTo>
                    <a:pt x="107" y="0"/>
                  </a:moveTo>
                  <a:cubicBezTo>
                    <a:pt x="72" y="0"/>
                    <a:pt x="36" y="12"/>
                    <a:pt x="0" y="12"/>
                  </a:cubicBezTo>
                  <a:lnTo>
                    <a:pt x="107" y="12"/>
                  </a:lnTo>
                  <a:lnTo>
                    <a:pt x="107"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1"/>
            <p:cNvSpPr/>
            <p:nvPr/>
          </p:nvSpPr>
          <p:spPr>
            <a:xfrm rot="1290219">
              <a:off x="2698694" y="3157708"/>
              <a:ext cx="4897" cy="44"/>
            </a:xfrm>
            <a:custGeom>
              <a:rect b="b" l="l" r="r" t="t"/>
              <a:pathLst>
                <a:path extrusionOk="0" h="1" w="96">
                  <a:moveTo>
                    <a:pt x="0" y="1"/>
                  </a:moveTo>
                  <a:lnTo>
                    <a:pt x="12" y="1"/>
                  </a:lnTo>
                  <a:lnTo>
                    <a:pt x="96"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1"/>
            <p:cNvSpPr/>
            <p:nvPr/>
          </p:nvSpPr>
          <p:spPr>
            <a:xfrm rot="1290219">
              <a:off x="2686750" y="3150510"/>
              <a:ext cx="6121" cy="1767"/>
            </a:xfrm>
            <a:custGeom>
              <a:rect b="b" l="l" r="r" t="t"/>
              <a:pathLst>
                <a:path extrusionOk="0" h="40" w="120">
                  <a:moveTo>
                    <a:pt x="0" y="0"/>
                  </a:moveTo>
                  <a:lnTo>
                    <a:pt x="24" y="24"/>
                  </a:lnTo>
                  <a:cubicBezTo>
                    <a:pt x="48" y="24"/>
                    <a:pt x="82" y="40"/>
                    <a:pt x="103" y="40"/>
                  </a:cubicBezTo>
                  <a:cubicBezTo>
                    <a:pt x="113" y="40"/>
                    <a:pt x="119" y="36"/>
                    <a:pt x="119" y="24"/>
                  </a:cubicBezTo>
                  <a:lnTo>
                    <a:pt x="119" y="24"/>
                  </a:lnTo>
                  <a:cubicBezTo>
                    <a:pt x="110" y="27"/>
                    <a:pt x="99" y="29"/>
                    <a:pt x="87" y="29"/>
                  </a:cubicBezTo>
                  <a:cubicBezTo>
                    <a:pt x="54" y="29"/>
                    <a:pt x="18" y="18"/>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1"/>
            <p:cNvSpPr/>
            <p:nvPr/>
          </p:nvSpPr>
          <p:spPr>
            <a:xfrm rot="1290219">
              <a:off x="2638198" y="3156595"/>
              <a:ext cx="2448" cy="2165"/>
            </a:xfrm>
            <a:custGeom>
              <a:rect b="b" l="l" r="r" t="t"/>
              <a:pathLst>
                <a:path extrusionOk="0" h="49" w="48">
                  <a:moveTo>
                    <a:pt x="3" y="42"/>
                  </a:moveTo>
                  <a:cubicBezTo>
                    <a:pt x="1" y="44"/>
                    <a:pt x="0" y="46"/>
                    <a:pt x="0" y="48"/>
                  </a:cubicBezTo>
                  <a:lnTo>
                    <a:pt x="3" y="42"/>
                  </a:lnTo>
                  <a:close/>
                  <a:moveTo>
                    <a:pt x="24" y="1"/>
                  </a:moveTo>
                  <a:lnTo>
                    <a:pt x="3" y="42"/>
                  </a:lnTo>
                  <a:lnTo>
                    <a:pt x="3" y="42"/>
                  </a:lnTo>
                  <a:cubicBezTo>
                    <a:pt x="6" y="40"/>
                    <a:pt x="9" y="39"/>
                    <a:pt x="14" y="39"/>
                  </a:cubicBezTo>
                  <a:cubicBezTo>
                    <a:pt x="21" y="39"/>
                    <a:pt x="30" y="42"/>
                    <a:pt x="36" y="48"/>
                  </a:cubicBezTo>
                  <a:cubicBezTo>
                    <a:pt x="48" y="25"/>
                    <a:pt x="36" y="13"/>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1"/>
            <p:cNvSpPr/>
            <p:nvPr/>
          </p:nvSpPr>
          <p:spPr>
            <a:xfrm rot="1290219">
              <a:off x="2629053" y="3153779"/>
              <a:ext cx="9794" cy="2254"/>
            </a:xfrm>
            <a:custGeom>
              <a:rect b="b" l="l" r="r" t="t"/>
              <a:pathLst>
                <a:path extrusionOk="0" h="51" w="192">
                  <a:moveTo>
                    <a:pt x="84" y="3"/>
                  </a:moveTo>
                  <a:lnTo>
                    <a:pt x="60" y="15"/>
                  </a:lnTo>
                  <a:cubicBezTo>
                    <a:pt x="61" y="15"/>
                    <a:pt x="62" y="15"/>
                    <a:pt x="62" y="15"/>
                  </a:cubicBezTo>
                  <a:lnTo>
                    <a:pt x="62" y="15"/>
                  </a:lnTo>
                  <a:lnTo>
                    <a:pt x="84" y="3"/>
                  </a:lnTo>
                  <a:close/>
                  <a:moveTo>
                    <a:pt x="175" y="0"/>
                  </a:moveTo>
                  <a:cubicBezTo>
                    <a:pt x="147" y="0"/>
                    <a:pt x="115" y="17"/>
                    <a:pt x="81" y="17"/>
                  </a:cubicBezTo>
                  <a:cubicBezTo>
                    <a:pt x="75" y="17"/>
                    <a:pt x="69" y="17"/>
                    <a:pt x="62" y="15"/>
                  </a:cubicBezTo>
                  <a:lnTo>
                    <a:pt x="62" y="15"/>
                  </a:lnTo>
                  <a:lnTo>
                    <a:pt x="1" y="50"/>
                  </a:lnTo>
                  <a:cubicBezTo>
                    <a:pt x="96" y="50"/>
                    <a:pt x="108" y="15"/>
                    <a:pt x="191" y="3"/>
                  </a:cubicBezTo>
                  <a:cubicBezTo>
                    <a:pt x="186" y="1"/>
                    <a:pt x="181" y="0"/>
                    <a:pt x="17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1"/>
            <p:cNvSpPr/>
            <p:nvPr/>
          </p:nvSpPr>
          <p:spPr>
            <a:xfrm rot="1290219">
              <a:off x="2539473" y="3132388"/>
              <a:ext cx="13007" cy="7468"/>
            </a:xfrm>
            <a:custGeom>
              <a:rect b="b" l="l" r="r" t="t"/>
              <a:pathLst>
                <a:path extrusionOk="0" h="169" w="255">
                  <a:moveTo>
                    <a:pt x="255" y="1"/>
                  </a:moveTo>
                  <a:lnTo>
                    <a:pt x="255" y="1"/>
                  </a:lnTo>
                  <a:cubicBezTo>
                    <a:pt x="183" y="48"/>
                    <a:pt x="112" y="72"/>
                    <a:pt x="17" y="108"/>
                  </a:cubicBezTo>
                  <a:cubicBezTo>
                    <a:pt x="38" y="119"/>
                    <a:pt x="1" y="169"/>
                    <a:pt x="12" y="169"/>
                  </a:cubicBezTo>
                  <a:cubicBezTo>
                    <a:pt x="13" y="169"/>
                    <a:pt x="15" y="168"/>
                    <a:pt x="17" y="167"/>
                  </a:cubicBezTo>
                  <a:lnTo>
                    <a:pt x="112" y="96"/>
                  </a:lnTo>
                  <a:lnTo>
                    <a:pt x="112" y="132"/>
                  </a:lnTo>
                  <a:cubicBezTo>
                    <a:pt x="183" y="120"/>
                    <a:pt x="136" y="72"/>
                    <a:pt x="219" y="60"/>
                  </a:cubicBezTo>
                  <a:cubicBezTo>
                    <a:pt x="219" y="25"/>
                    <a:pt x="207" y="36"/>
                    <a:pt x="25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1"/>
            <p:cNvSpPr/>
            <p:nvPr/>
          </p:nvSpPr>
          <p:spPr>
            <a:xfrm rot="1290219">
              <a:off x="2882698" y="3119072"/>
              <a:ext cx="918" cy="884"/>
            </a:xfrm>
            <a:custGeom>
              <a:rect b="b" l="l" r="r" t="t"/>
              <a:pathLst>
                <a:path extrusionOk="0" h="20" w="18">
                  <a:moveTo>
                    <a:pt x="16" y="1"/>
                  </a:moveTo>
                  <a:cubicBezTo>
                    <a:pt x="14" y="1"/>
                    <a:pt x="7" y="13"/>
                    <a:pt x="0" y="20"/>
                  </a:cubicBezTo>
                  <a:lnTo>
                    <a:pt x="12" y="20"/>
                  </a:lnTo>
                  <a:cubicBezTo>
                    <a:pt x="17" y="6"/>
                    <a:pt x="18" y="1"/>
                    <a:pt x="1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1"/>
            <p:cNvSpPr/>
            <p:nvPr/>
          </p:nvSpPr>
          <p:spPr>
            <a:xfrm rot="1290219">
              <a:off x="2882092" y="3119094"/>
              <a:ext cx="612" cy="574"/>
            </a:xfrm>
            <a:custGeom>
              <a:rect b="b" l="l" r="r" t="t"/>
              <a:pathLst>
                <a:path extrusionOk="0" h="13" w="12">
                  <a:moveTo>
                    <a:pt x="0" y="1"/>
                  </a:moveTo>
                  <a:cubicBezTo>
                    <a:pt x="0" y="13"/>
                    <a:pt x="12" y="13"/>
                    <a:pt x="12" y="13"/>
                  </a:cubicBez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1"/>
            <p:cNvSpPr/>
            <p:nvPr/>
          </p:nvSpPr>
          <p:spPr>
            <a:xfrm rot="1290219">
              <a:off x="2818748" y="3116064"/>
              <a:ext cx="51" cy="574"/>
            </a:xfrm>
            <a:custGeom>
              <a:rect b="b" l="l" r="r" t="t"/>
              <a:pathLst>
                <a:path extrusionOk="0" h="13" w="1">
                  <a:moveTo>
                    <a:pt x="1" y="0"/>
                  </a:moveTo>
                  <a:cubicBezTo>
                    <a:pt x="1" y="0"/>
                    <a:pt x="1" y="0"/>
                    <a:pt x="1" y="0"/>
                  </a:cubicBezTo>
                  <a:cubicBezTo>
                    <a:pt x="1" y="0"/>
                    <a:pt x="1"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1"/>
            <p:cNvSpPr/>
            <p:nvPr/>
          </p:nvSpPr>
          <p:spPr>
            <a:xfrm rot="1290219">
              <a:off x="2802979" y="3115612"/>
              <a:ext cx="663" cy="574"/>
            </a:xfrm>
            <a:custGeom>
              <a:rect b="b" l="l" r="r" t="t"/>
              <a:pathLst>
                <a:path extrusionOk="0" h="13" w="13">
                  <a:moveTo>
                    <a:pt x="1" y="0"/>
                  </a:moveTo>
                  <a:cubicBezTo>
                    <a:pt x="1" y="12"/>
                    <a:pt x="13" y="12"/>
                    <a:pt x="13" y="12"/>
                  </a:cubicBezTo>
                  <a:cubicBezTo>
                    <a:pt x="13" y="12"/>
                    <a:pt x="13" y="12"/>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1"/>
            <p:cNvSpPr/>
            <p:nvPr/>
          </p:nvSpPr>
          <p:spPr>
            <a:xfrm rot="1290219">
              <a:off x="2827990" y="3113169"/>
              <a:ext cx="1275" cy="574"/>
            </a:xfrm>
            <a:custGeom>
              <a:rect b="b" l="l" r="r" t="t"/>
              <a:pathLst>
                <a:path extrusionOk="0" h="13" w="25">
                  <a:moveTo>
                    <a:pt x="0" y="0"/>
                  </a:moveTo>
                  <a:cubicBezTo>
                    <a:pt x="12" y="12"/>
                    <a:pt x="12" y="12"/>
                    <a:pt x="24" y="12"/>
                  </a:cubicBezTo>
                  <a:cubicBezTo>
                    <a:pt x="12" y="0"/>
                    <a:pt x="12"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1"/>
            <p:cNvSpPr/>
            <p:nvPr/>
          </p:nvSpPr>
          <p:spPr>
            <a:xfrm rot="1290219">
              <a:off x="2729009" y="3102250"/>
              <a:ext cx="663" cy="574"/>
            </a:xfrm>
            <a:custGeom>
              <a:rect b="b" l="l" r="r" t="t"/>
              <a:pathLst>
                <a:path extrusionOk="0" h="13" w="13">
                  <a:moveTo>
                    <a:pt x="12" y="13"/>
                  </a:moveTo>
                  <a:cubicBezTo>
                    <a:pt x="12" y="13"/>
                    <a:pt x="12" y="13"/>
                    <a:pt x="0" y="1"/>
                  </a:cubicBezTo>
                  <a:lnTo>
                    <a:pt x="0" y="1"/>
                  </a:lnTo>
                  <a:lnTo>
                    <a:pt x="12" y="13"/>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1"/>
            <p:cNvSpPr/>
            <p:nvPr/>
          </p:nvSpPr>
          <p:spPr>
            <a:xfrm rot="1290219">
              <a:off x="2855927" y="3107565"/>
              <a:ext cx="51" cy="44"/>
            </a:xfrm>
            <a:custGeom>
              <a:rect b="b" l="l" r="r" t="t"/>
              <a:pathLst>
                <a:path extrusionOk="0" h="1" w="1">
                  <a:moveTo>
                    <a:pt x="1" y="0"/>
                  </a:moveTo>
                  <a:lnTo>
                    <a:pt x="1" y="0"/>
                  </a:lnTo>
                  <a:cubicBezTo>
                    <a:pt x="1" y="0"/>
                    <a:pt x="1"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1"/>
            <p:cNvSpPr/>
            <p:nvPr/>
          </p:nvSpPr>
          <p:spPr>
            <a:xfrm rot="1290219">
              <a:off x="2852483" y="3106226"/>
              <a:ext cx="51" cy="530"/>
            </a:xfrm>
            <a:custGeom>
              <a:rect b="b" l="l" r="r" t="t"/>
              <a:pathLst>
                <a:path extrusionOk="0" h="12" w="1">
                  <a:moveTo>
                    <a:pt x="0" y="12"/>
                  </a:moveTo>
                  <a:cubicBezTo>
                    <a:pt x="0" y="12"/>
                    <a:pt x="0" y="12"/>
                    <a:pt x="0" y="12"/>
                  </a:cubicBezTo>
                  <a:cubicBezTo>
                    <a:pt x="0" y="0"/>
                    <a:pt x="0" y="0"/>
                    <a:pt x="0"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1"/>
            <p:cNvSpPr/>
            <p:nvPr/>
          </p:nvSpPr>
          <p:spPr>
            <a:xfrm rot="1290219">
              <a:off x="2840627" y="3117454"/>
              <a:ext cx="663" cy="442"/>
            </a:xfrm>
            <a:custGeom>
              <a:rect b="b" l="l" r="r" t="t"/>
              <a:pathLst>
                <a:path extrusionOk="0" h="10" w="13">
                  <a:moveTo>
                    <a:pt x="0" y="0"/>
                  </a:moveTo>
                  <a:cubicBezTo>
                    <a:pt x="6" y="6"/>
                    <a:pt x="9" y="9"/>
                    <a:pt x="11" y="9"/>
                  </a:cubicBezTo>
                  <a:cubicBezTo>
                    <a:pt x="12" y="9"/>
                    <a:pt x="12" y="6"/>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1"/>
            <p:cNvSpPr/>
            <p:nvPr/>
          </p:nvSpPr>
          <p:spPr>
            <a:xfrm rot="1290219">
              <a:off x="2822890" y="3113146"/>
              <a:ext cx="51" cy="574"/>
            </a:xfrm>
            <a:custGeom>
              <a:rect b="b" l="l" r="r" t="t"/>
              <a:pathLst>
                <a:path extrusionOk="0" h="13" w="1">
                  <a:moveTo>
                    <a:pt x="0" y="13"/>
                  </a:moveTo>
                  <a:cubicBezTo>
                    <a:pt x="0" y="13"/>
                    <a:pt x="0" y="13"/>
                    <a:pt x="0" y="13"/>
                  </a:cubicBezTo>
                  <a:cubicBezTo>
                    <a:pt x="0" y="13"/>
                    <a:pt x="0" y="1"/>
                    <a:pt x="0" y="13"/>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1"/>
            <p:cNvSpPr/>
            <p:nvPr/>
          </p:nvSpPr>
          <p:spPr>
            <a:xfrm rot="1290219">
              <a:off x="2653884" y="3109623"/>
              <a:ext cx="1836" cy="2165"/>
            </a:xfrm>
            <a:custGeom>
              <a:rect b="b" l="l" r="r" t="t"/>
              <a:pathLst>
                <a:path extrusionOk="0" h="49" w="36">
                  <a:moveTo>
                    <a:pt x="0" y="1"/>
                  </a:moveTo>
                  <a:cubicBezTo>
                    <a:pt x="0" y="1"/>
                    <a:pt x="0" y="12"/>
                    <a:pt x="0" y="24"/>
                  </a:cubicBezTo>
                  <a:lnTo>
                    <a:pt x="36" y="48"/>
                  </a:lnTo>
                  <a:cubicBezTo>
                    <a:pt x="36" y="36"/>
                    <a:pt x="33" y="36"/>
                    <a:pt x="28" y="36"/>
                  </a:cubicBezTo>
                  <a:cubicBezTo>
                    <a:pt x="24" y="36"/>
                    <a:pt x="18" y="36"/>
                    <a:pt x="12" y="24"/>
                  </a:cubicBezTo>
                  <a:cubicBezTo>
                    <a:pt x="12" y="20"/>
                    <a:pt x="13" y="19"/>
                    <a:pt x="16" y="19"/>
                  </a:cubicBezTo>
                  <a:cubicBezTo>
                    <a:pt x="20" y="19"/>
                    <a:pt x="28" y="24"/>
                    <a:pt x="36" y="24"/>
                  </a:cubicBezTo>
                  <a:cubicBezTo>
                    <a:pt x="29" y="11"/>
                    <a:pt x="25" y="7"/>
                    <a:pt x="21" y="7"/>
                  </a:cubicBezTo>
                  <a:cubicBezTo>
                    <a:pt x="15" y="7"/>
                    <a:pt x="12" y="18"/>
                    <a:pt x="8" y="18"/>
                  </a:cubicBezTo>
                  <a:cubicBezTo>
                    <a:pt x="6" y="18"/>
                    <a:pt x="3" y="14"/>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1"/>
            <p:cNvSpPr/>
            <p:nvPr/>
          </p:nvSpPr>
          <p:spPr>
            <a:xfrm rot="1290219">
              <a:off x="2722056" y="3098422"/>
              <a:ext cx="3111" cy="4286"/>
            </a:xfrm>
            <a:custGeom>
              <a:rect b="b" l="l" r="r" t="t"/>
              <a:pathLst>
                <a:path extrusionOk="0" h="97" w="61">
                  <a:moveTo>
                    <a:pt x="1" y="1"/>
                  </a:moveTo>
                  <a:cubicBezTo>
                    <a:pt x="1" y="37"/>
                    <a:pt x="48" y="60"/>
                    <a:pt x="48" y="96"/>
                  </a:cubicBezTo>
                  <a:lnTo>
                    <a:pt x="60" y="96"/>
                  </a:lnTo>
                  <a:cubicBezTo>
                    <a:pt x="36" y="72"/>
                    <a:pt x="36" y="49"/>
                    <a:pt x="24" y="25"/>
                  </a:cubicBezTo>
                  <a:cubicBezTo>
                    <a:pt x="12" y="13"/>
                    <a:pt x="12"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1"/>
            <p:cNvSpPr/>
            <p:nvPr/>
          </p:nvSpPr>
          <p:spPr>
            <a:xfrm rot="1290219">
              <a:off x="2724241" y="3103326"/>
              <a:ext cx="1224" cy="574"/>
            </a:xfrm>
            <a:custGeom>
              <a:rect b="b" l="l" r="r" t="t"/>
              <a:pathLst>
                <a:path extrusionOk="0" h="13" w="24">
                  <a:moveTo>
                    <a:pt x="0" y="0"/>
                  </a:moveTo>
                  <a:cubicBezTo>
                    <a:pt x="12" y="0"/>
                    <a:pt x="12" y="12"/>
                    <a:pt x="12" y="12"/>
                  </a:cubicBezTo>
                  <a:lnTo>
                    <a:pt x="24" y="12"/>
                  </a:lnTo>
                  <a:cubicBezTo>
                    <a:pt x="12" y="0"/>
                    <a:pt x="12"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1"/>
            <p:cNvSpPr/>
            <p:nvPr/>
          </p:nvSpPr>
          <p:spPr>
            <a:xfrm rot="1290219">
              <a:off x="2665764" y="3107218"/>
              <a:ext cx="663" cy="44"/>
            </a:xfrm>
            <a:custGeom>
              <a:rect b="b" l="l" r="r" t="t"/>
              <a:pathLst>
                <a:path extrusionOk="0" h="1" w="13">
                  <a:moveTo>
                    <a:pt x="1" y="1"/>
                  </a:moveTo>
                  <a:cubicBezTo>
                    <a:pt x="12" y="1"/>
                    <a:pt x="12" y="1"/>
                    <a:pt x="12" y="1"/>
                  </a:cubicBezTo>
                  <a:cubicBezTo>
                    <a:pt x="1" y="1"/>
                    <a:pt x="1"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1"/>
            <p:cNvSpPr/>
            <p:nvPr/>
          </p:nvSpPr>
          <p:spPr>
            <a:xfrm rot="1290219">
              <a:off x="2732848" y="3100379"/>
              <a:ext cx="663" cy="44"/>
            </a:xfrm>
            <a:custGeom>
              <a:rect b="b" l="l" r="r" t="t"/>
              <a:pathLst>
                <a:path extrusionOk="0" h="1" w="13">
                  <a:moveTo>
                    <a:pt x="1" y="0"/>
                  </a:moveTo>
                  <a:cubicBezTo>
                    <a:pt x="1" y="0"/>
                    <a:pt x="1" y="0"/>
                    <a:pt x="13" y="0"/>
                  </a:cubicBezTo>
                  <a:cubicBezTo>
                    <a:pt x="13" y="0"/>
                    <a:pt x="13" y="0"/>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1"/>
            <p:cNvSpPr/>
            <p:nvPr/>
          </p:nvSpPr>
          <p:spPr>
            <a:xfrm rot="1290219">
              <a:off x="2711194" y="3123716"/>
              <a:ext cx="1224" cy="1502"/>
            </a:xfrm>
            <a:custGeom>
              <a:rect b="b" l="l" r="r" t="t"/>
              <a:pathLst>
                <a:path extrusionOk="0" h="34" w="24">
                  <a:moveTo>
                    <a:pt x="12" y="0"/>
                  </a:moveTo>
                  <a:cubicBezTo>
                    <a:pt x="11" y="0"/>
                    <a:pt x="14" y="12"/>
                    <a:pt x="7" y="12"/>
                  </a:cubicBezTo>
                  <a:cubicBezTo>
                    <a:pt x="5" y="12"/>
                    <a:pt x="3" y="11"/>
                    <a:pt x="0" y="10"/>
                  </a:cubicBezTo>
                  <a:lnTo>
                    <a:pt x="0" y="10"/>
                  </a:lnTo>
                  <a:lnTo>
                    <a:pt x="12" y="34"/>
                  </a:lnTo>
                  <a:cubicBezTo>
                    <a:pt x="24" y="34"/>
                    <a:pt x="24" y="22"/>
                    <a:pt x="24" y="22"/>
                  </a:cubicBezTo>
                  <a:cubicBezTo>
                    <a:pt x="16" y="5"/>
                    <a:pt x="13"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1"/>
            <p:cNvSpPr/>
            <p:nvPr/>
          </p:nvSpPr>
          <p:spPr>
            <a:xfrm rot="1290219">
              <a:off x="2653355" y="3110244"/>
              <a:ext cx="663" cy="44"/>
            </a:xfrm>
            <a:custGeom>
              <a:rect b="b" l="l" r="r" t="t"/>
              <a:pathLst>
                <a:path extrusionOk="0" h="1" w="13">
                  <a:moveTo>
                    <a:pt x="0" y="0"/>
                  </a:moveTo>
                  <a:lnTo>
                    <a:pt x="12" y="0"/>
                  </a:lnTo>
                  <a:lnTo>
                    <a:pt x="12"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1"/>
            <p:cNvSpPr/>
            <p:nvPr/>
          </p:nvSpPr>
          <p:spPr>
            <a:xfrm rot="1290219">
              <a:off x="2727859" y="3102686"/>
              <a:ext cx="2193" cy="1105"/>
            </a:xfrm>
            <a:custGeom>
              <a:rect b="b" l="l" r="r" t="t"/>
              <a:pathLst>
                <a:path extrusionOk="0" h="25" w="43">
                  <a:moveTo>
                    <a:pt x="30" y="1"/>
                  </a:moveTo>
                  <a:cubicBezTo>
                    <a:pt x="36" y="12"/>
                    <a:pt x="27" y="12"/>
                    <a:pt x="18" y="12"/>
                  </a:cubicBezTo>
                  <a:cubicBezTo>
                    <a:pt x="10" y="12"/>
                    <a:pt x="1" y="12"/>
                    <a:pt x="7" y="24"/>
                  </a:cubicBezTo>
                  <a:lnTo>
                    <a:pt x="42" y="12"/>
                  </a:lnTo>
                  <a:lnTo>
                    <a:pt x="3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1"/>
            <p:cNvSpPr/>
            <p:nvPr/>
          </p:nvSpPr>
          <p:spPr>
            <a:xfrm rot="1290219">
              <a:off x="2871248" y="3119428"/>
              <a:ext cx="3111" cy="4242"/>
            </a:xfrm>
            <a:custGeom>
              <a:rect b="b" l="l" r="r" t="t"/>
              <a:pathLst>
                <a:path extrusionOk="0" h="96" w="61">
                  <a:moveTo>
                    <a:pt x="60" y="0"/>
                  </a:moveTo>
                  <a:cubicBezTo>
                    <a:pt x="36" y="36"/>
                    <a:pt x="24" y="24"/>
                    <a:pt x="1" y="36"/>
                  </a:cubicBezTo>
                  <a:lnTo>
                    <a:pt x="24" y="72"/>
                  </a:lnTo>
                  <a:lnTo>
                    <a:pt x="24" y="84"/>
                  </a:lnTo>
                  <a:lnTo>
                    <a:pt x="36" y="95"/>
                  </a:lnTo>
                  <a:cubicBezTo>
                    <a:pt x="60" y="72"/>
                    <a:pt x="60" y="36"/>
                    <a:pt x="6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1"/>
            <p:cNvSpPr/>
            <p:nvPr/>
          </p:nvSpPr>
          <p:spPr>
            <a:xfrm rot="1290219">
              <a:off x="2860413" y="3102934"/>
              <a:ext cx="1224" cy="1502"/>
            </a:xfrm>
            <a:custGeom>
              <a:rect b="b" l="l" r="r" t="t"/>
              <a:pathLst>
                <a:path extrusionOk="0" h="34" w="24">
                  <a:moveTo>
                    <a:pt x="5" y="0"/>
                  </a:moveTo>
                  <a:cubicBezTo>
                    <a:pt x="2" y="0"/>
                    <a:pt x="0" y="3"/>
                    <a:pt x="0" y="10"/>
                  </a:cubicBezTo>
                  <a:lnTo>
                    <a:pt x="24" y="34"/>
                  </a:lnTo>
                  <a:cubicBezTo>
                    <a:pt x="24" y="17"/>
                    <a:pt x="12" y="0"/>
                    <a:pt x="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1"/>
            <p:cNvSpPr/>
            <p:nvPr/>
          </p:nvSpPr>
          <p:spPr>
            <a:xfrm rot="1290219">
              <a:off x="2862030" y="3119511"/>
              <a:ext cx="1224" cy="1944"/>
            </a:xfrm>
            <a:custGeom>
              <a:rect b="b" l="l" r="r" t="t"/>
              <a:pathLst>
                <a:path extrusionOk="0" h="44" w="24">
                  <a:moveTo>
                    <a:pt x="11" y="0"/>
                  </a:moveTo>
                  <a:cubicBezTo>
                    <a:pt x="5" y="0"/>
                    <a:pt x="0" y="9"/>
                    <a:pt x="0" y="31"/>
                  </a:cubicBezTo>
                  <a:cubicBezTo>
                    <a:pt x="3" y="25"/>
                    <a:pt x="5" y="23"/>
                    <a:pt x="7" y="23"/>
                  </a:cubicBezTo>
                  <a:cubicBezTo>
                    <a:pt x="13" y="23"/>
                    <a:pt x="15" y="43"/>
                    <a:pt x="24" y="43"/>
                  </a:cubicBezTo>
                  <a:lnTo>
                    <a:pt x="24" y="7"/>
                  </a:lnTo>
                  <a:cubicBezTo>
                    <a:pt x="19" y="3"/>
                    <a:pt x="15" y="0"/>
                    <a:pt x="1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1"/>
            <p:cNvSpPr/>
            <p:nvPr/>
          </p:nvSpPr>
          <p:spPr>
            <a:xfrm rot="1290219">
              <a:off x="2855615" y="3102141"/>
              <a:ext cx="1581" cy="1060"/>
            </a:xfrm>
            <a:custGeom>
              <a:rect b="b" l="l" r="r" t="t"/>
              <a:pathLst>
                <a:path extrusionOk="0" h="24" w="31">
                  <a:moveTo>
                    <a:pt x="25" y="0"/>
                  </a:moveTo>
                  <a:cubicBezTo>
                    <a:pt x="25" y="9"/>
                    <a:pt x="23" y="12"/>
                    <a:pt x="21" y="12"/>
                  </a:cubicBezTo>
                  <a:cubicBezTo>
                    <a:pt x="17" y="12"/>
                    <a:pt x="11" y="4"/>
                    <a:pt x="6" y="4"/>
                  </a:cubicBezTo>
                  <a:cubicBezTo>
                    <a:pt x="3" y="4"/>
                    <a:pt x="1" y="9"/>
                    <a:pt x="1" y="24"/>
                  </a:cubicBezTo>
                  <a:cubicBezTo>
                    <a:pt x="4" y="21"/>
                    <a:pt x="7" y="20"/>
                    <a:pt x="11" y="20"/>
                  </a:cubicBezTo>
                  <a:cubicBezTo>
                    <a:pt x="15" y="20"/>
                    <a:pt x="19" y="21"/>
                    <a:pt x="22" y="21"/>
                  </a:cubicBezTo>
                  <a:cubicBezTo>
                    <a:pt x="28" y="21"/>
                    <a:pt x="31" y="18"/>
                    <a:pt x="2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1"/>
            <p:cNvSpPr/>
            <p:nvPr/>
          </p:nvSpPr>
          <p:spPr>
            <a:xfrm rot="1290219">
              <a:off x="2855368" y="3120644"/>
              <a:ext cx="1887" cy="1326"/>
            </a:xfrm>
            <a:custGeom>
              <a:rect b="b" l="l" r="r" t="t"/>
              <a:pathLst>
                <a:path extrusionOk="0" h="30" w="37">
                  <a:moveTo>
                    <a:pt x="6" y="0"/>
                  </a:moveTo>
                  <a:cubicBezTo>
                    <a:pt x="3" y="0"/>
                    <a:pt x="1" y="4"/>
                    <a:pt x="1" y="14"/>
                  </a:cubicBezTo>
                  <a:cubicBezTo>
                    <a:pt x="5" y="26"/>
                    <a:pt x="9" y="30"/>
                    <a:pt x="13" y="30"/>
                  </a:cubicBezTo>
                  <a:cubicBezTo>
                    <a:pt x="19" y="30"/>
                    <a:pt x="25" y="20"/>
                    <a:pt x="31" y="16"/>
                  </a:cubicBezTo>
                  <a:lnTo>
                    <a:pt x="31" y="16"/>
                  </a:lnTo>
                  <a:cubicBezTo>
                    <a:pt x="32" y="16"/>
                    <a:pt x="32" y="16"/>
                    <a:pt x="32" y="16"/>
                  </a:cubicBezTo>
                  <a:cubicBezTo>
                    <a:pt x="34" y="16"/>
                    <a:pt x="35" y="15"/>
                    <a:pt x="37" y="14"/>
                  </a:cubicBezTo>
                  <a:lnTo>
                    <a:pt x="37" y="14"/>
                  </a:lnTo>
                  <a:cubicBezTo>
                    <a:pt x="35" y="14"/>
                    <a:pt x="33" y="15"/>
                    <a:pt x="31" y="16"/>
                  </a:cubicBezTo>
                  <a:lnTo>
                    <a:pt x="31" y="16"/>
                  </a:lnTo>
                  <a:cubicBezTo>
                    <a:pt x="23" y="15"/>
                    <a:pt x="12" y="0"/>
                    <a:pt x="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1"/>
            <p:cNvSpPr/>
            <p:nvPr/>
          </p:nvSpPr>
          <p:spPr>
            <a:xfrm rot="1290219">
              <a:off x="2850015" y="3102030"/>
              <a:ext cx="3111" cy="4772"/>
            </a:xfrm>
            <a:custGeom>
              <a:rect b="b" l="l" r="r" t="t"/>
              <a:pathLst>
                <a:path extrusionOk="0" h="108" w="61">
                  <a:moveTo>
                    <a:pt x="12" y="1"/>
                  </a:moveTo>
                  <a:cubicBezTo>
                    <a:pt x="12" y="36"/>
                    <a:pt x="1" y="72"/>
                    <a:pt x="24" y="108"/>
                  </a:cubicBezTo>
                  <a:cubicBezTo>
                    <a:pt x="12" y="72"/>
                    <a:pt x="24" y="72"/>
                    <a:pt x="36" y="72"/>
                  </a:cubicBezTo>
                  <a:cubicBezTo>
                    <a:pt x="36" y="84"/>
                    <a:pt x="36" y="96"/>
                    <a:pt x="36" y="108"/>
                  </a:cubicBezTo>
                  <a:cubicBezTo>
                    <a:pt x="48" y="84"/>
                    <a:pt x="48" y="84"/>
                    <a:pt x="60" y="72"/>
                  </a:cubicBezTo>
                  <a:cubicBezTo>
                    <a:pt x="48" y="48"/>
                    <a:pt x="24" y="36"/>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1"/>
            <p:cNvSpPr/>
            <p:nvPr/>
          </p:nvSpPr>
          <p:spPr>
            <a:xfrm rot="1290219">
              <a:off x="2854146" y="3118452"/>
              <a:ext cx="2091" cy="4021"/>
            </a:xfrm>
            <a:custGeom>
              <a:rect b="b" l="l" r="r" t="t"/>
              <a:pathLst>
                <a:path extrusionOk="0" h="91" w="41">
                  <a:moveTo>
                    <a:pt x="2" y="0"/>
                  </a:moveTo>
                  <a:lnTo>
                    <a:pt x="2" y="0"/>
                  </a:lnTo>
                  <a:cubicBezTo>
                    <a:pt x="1" y="0"/>
                    <a:pt x="3" y="9"/>
                    <a:pt x="5" y="20"/>
                  </a:cubicBezTo>
                  <a:lnTo>
                    <a:pt x="5" y="20"/>
                  </a:lnTo>
                  <a:lnTo>
                    <a:pt x="5" y="5"/>
                  </a:lnTo>
                  <a:cubicBezTo>
                    <a:pt x="3" y="2"/>
                    <a:pt x="2" y="0"/>
                    <a:pt x="2" y="0"/>
                  </a:cubicBezTo>
                  <a:close/>
                  <a:moveTo>
                    <a:pt x="5" y="20"/>
                  </a:moveTo>
                  <a:lnTo>
                    <a:pt x="5" y="53"/>
                  </a:lnTo>
                  <a:cubicBezTo>
                    <a:pt x="6" y="52"/>
                    <a:pt x="7" y="51"/>
                    <a:pt x="8" y="51"/>
                  </a:cubicBezTo>
                  <a:lnTo>
                    <a:pt x="8" y="51"/>
                  </a:lnTo>
                  <a:cubicBezTo>
                    <a:pt x="7" y="52"/>
                    <a:pt x="6" y="53"/>
                    <a:pt x="5" y="53"/>
                  </a:cubicBezTo>
                  <a:cubicBezTo>
                    <a:pt x="15" y="63"/>
                    <a:pt x="26" y="91"/>
                    <a:pt x="36" y="91"/>
                  </a:cubicBezTo>
                  <a:cubicBezTo>
                    <a:pt x="38" y="91"/>
                    <a:pt x="39" y="90"/>
                    <a:pt x="41" y="89"/>
                  </a:cubicBezTo>
                  <a:cubicBezTo>
                    <a:pt x="31" y="69"/>
                    <a:pt x="21" y="50"/>
                    <a:pt x="12" y="50"/>
                  </a:cubicBezTo>
                  <a:cubicBezTo>
                    <a:pt x="10" y="50"/>
                    <a:pt x="9" y="50"/>
                    <a:pt x="8" y="51"/>
                  </a:cubicBezTo>
                  <a:lnTo>
                    <a:pt x="8" y="51"/>
                  </a:lnTo>
                  <a:cubicBezTo>
                    <a:pt x="10" y="46"/>
                    <a:pt x="8" y="32"/>
                    <a:pt x="5" y="2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1"/>
            <p:cNvSpPr/>
            <p:nvPr/>
          </p:nvSpPr>
          <p:spPr>
            <a:xfrm rot="1290219">
              <a:off x="2847798" y="3099832"/>
              <a:ext cx="2448" cy="3226"/>
            </a:xfrm>
            <a:custGeom>
              <a:rect b="b" l="l" r="r" t="t"/>
              <a:pathLst>
                <a:path extrusionOk="0" h="73" w="48">
                  <a:moveTo>
                    <a:pt x="48" y="1"/>
                  </a:moveTo>
                  <a:cubicBezTo>
                    <a:pt x="24" y="13"/>
                    <a:pt x="0" y="37"/>
                    <a:pt x="0" y="60"/>
                  </a:cubicBezTo>
                  <a:lnTo>
                    <a:pt x="12" y="72"/>
                  </a:lnTo>
                  <a:cubicBezTo>
                    <a:pt x="24" y="37"/>
                    <a:pt x="48" y="49"/>
                    <a:pt x="4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1"/>
            <p:cNvSpPr/>
            <p:nvPr/>
          </p:nvSpPr>
          <p:spPr>
            <a:xfrm rot="1290219">
              <a:off x="2851265" y="3117004"/>
              <a:ext cx="1275" cy="2430"/>
            </a:xfrm>
            <a:custGeom>
              <a:rect b="b" l="l" r="r" t="t"/>
              <a:pathLst>
                <a:path extrusionOk="0" h="55" w="25">
                  <a:moveTo>
                    <a:pt x="6" y="0"/>
                  </a:moveTo>
                  <a:cubicBezTo>
                    <a:pt x="5" y="0"/>
                    <a:pt x="3" y="2"/>
                    <a:pt x="1" y="7"/>
                  </a:cubicBezTo>
                  <a:lnTo>
                    <a:pt x="1" y="55"/>
                  </a:lnTo>
                  <a:cubicBezTo>
                    <a:pt x="25" y="55"/>
                    <a:pt x="1" y="31"/>
                    <a:pt x="1" y="19"/>
                  </a:cubicBezTo>
                  <a:lnTo>
                    <a:pt x="1" y="19"/>
                  </a:lnTo>
                  <a:cubicBezTo>
                    <a:pt x="7" y="25"/>
                    <a:pt x="10" y="28"/>
                    <a:pt x="13" y="28"/>
                  </a:cubicBezTo>
                  <a:cubicBezTo>
                    <a:pt x="16" y="28"/>
                    <a:pt x="19" y="25"/>
                    <a:pt x="25" y="19"/>
                  </a:cubicBezTo>
                  <a:lnTo>
                    <a:pt x="25" y="19"/>
                  </a:lnTo>
                  <a:cubicBezTo>
                    <a:pt x="22" y="20"/>
                    <a:pt x="20" y="21"/>
                    <a:pt x="18" y="21"/>
                  </a:cubicBezTo>
                  <a:cubicBezTo>
                    <a:pt x="6" y="21"/>
                    <a:pt x="9" y="0"/>
                    <a:pt x="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1"/>
            <p:cNvSpPr/>
            <p:nvPr/>
          </p:nvSpPr>
          <p:spPr>
            <a:xfrm rot="1290219">
              <a:off x="2847412" y="3118874"/>
              <a:ext cx="2448" cy="3226"/>
            </a:xfrm>
            <a:custGeom>
              <a:rect b="b" l="l" r="r" t="t"/>
              <a:pathLst>
                <a:path extrusionOk="0" h="73" w="48">
                  <a:moveTo>
                    <a:pt x="12" y="1"/>
                  </a:moveTo>
                  <a:lnTo>
                    <a:pt x="0" y="25"/>
                  </a:lnTo>
                  <a:lnTo>
                    <a:pt x="24" y="72"/>
                  </a:lnTo>
                  <a:cubicBezTo>
                    <a:pt x="48" y="48"/>
                    <a:pt x="24" y="48"/>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1"/>
            <p:cNvSpPr/>
            <p:nvPr/>
          </p:nvSpPr>
          <p:spPr>
            <a:xfrm rot="1290219">
              <a:off x="2846143" y="3116501"/>
              <a:ext cx="1275" cy="3712"/>
            </a:xfrm>
            <a:custGeom>
              <a:rect b="b" l="l" r="r" t="t"/>
              <a:pathLst>
                <a:path extrusionOk="0" h="84" w="25">
                  <a:moveTo>
                    <a:pt x="12" y="0"/>
                  </a:moveTo>
                  <a:lnTo>
                    <a:pt x="0" y="83"/>
                  </a:lnTo>
                  <a:cubicBezTo>
                    <a:pt x="12" y="48"/>
                    <a:pt x="12" y="48"/>
                    <a:pt x="24" y="12"/>
                  </a:cubicBezTo>
                  <a:lnTo>
                    <a:pt x="12"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1"/>
            <p:cNvSpPr/>
            <p:nvPr/>
          </p:nvSpPr>
          <p:spPr>
            <a:xfrm rot="1290219">
              <a:off x="2828823" y="3098658"/>
              <a:ext cx="1275" cy="1723"/>
            </a:xfrm>
            <a:custGeom>
              <a:rect b="b" l="l" r="r" t="t"/>
              <a:pathLst>
                <a:path extrusionOk="0" h="39" w="25">
                  <a:moveTo>
                    <a:pt x="1" y="0"/>
                  </a:moveTo>
                  <a:lnTo>
                    <a:pt x="1" y="0"/>
                  </a:lnTo>
                  <a:cubicBezTo>
                    <a:pt x="0" y="0"/>
                    <a:pt x="2" y="1"/>
                    <a:pt x="6" y="3"/>
                  </a:cubicBezTo>
                  <a:lnTo>
                    <a:pt x="6" y="3"/>
                  </a:lnTo>
                  <a:cubicBezTo>
                    <a:pt x="3" y="1"/>
                    <a:pt x="1" y="0"/>
                    <a:pt x="1" y="0"/>
                  </a:cubicBezTo>
                  <a:close/>
                  <a:moveTo>
                    <a:pt x="6" y="3"/>
                  </a:moveTo>
                  <a:cubicBezTo>
                    <a:pt x="7" y="4"/>
                    <a:pt x="8" y="5"/>
                    <a:pt x="9" y="6"/>
                  </a:cubicBezTo>
                  <a:lnTo>
                    <a:pt x="9" y="6"/>
                  </a:lnTo>
                  <a:cubicBezTo>
                    <a:pt x="9" y="5"/>
                    <a:pt x="9" y="5"/>
                    <a:pt x="9" y="5"/>
                  </a:cubicBezTo>
                  <a:cubicBezTo>
                    <a:pt x="8" y="4"/>
                    <a:pt x="7" y="4"/>
                    <a:pt x="6" y="3"/>
                  </a:cubicBezTo>
                  <a:close/>
                  <a:moveTo>
                    <a:pt x="9" y="6"/>
                  </a:moveTo>
                  <a:lnTo>
                    <a:pt x="9" y="6"/>
                  </a:lnTo>
                  <a:cubicBezTo>
                    <a:pt x="9" y="22"/>
                    <a:pt x="21" y="38"/>
                    <a:pt x="23" y="38"/>
                  </a:cubicBezTo>
                  <a:cubicBezTo>
                    <a:pt x="25" y="38"/>
                    <a:pt x="24" y="36"/>
                    <a:pt x="21" y="29"/>
                  </a:cubicBezTo>
                  <a:cubicBezTo>
                    <a:pt x="21" y="19"/>
                    <a:pt x="14" y="11"/>
                    <a:pt x="9" y="6"/>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1"/>
            <p:cNvSpPr/>
            <p:nvPr/>
          </p:nvSpPr>
          <p:spPr>
            <a:xfrm rot="1290219">
              <a:off x="2829701" y="3116967"/>
              <a:ext cx="3111" cy="2254"/>
            </a:xfrm>
            <a:custGeom>
              <a:rect b="b" l="l" r="r" t="t"/>
              <a:pathLst>
                <a:path extrusionOk="0" h="51" w="61">
                  <a:moveTo>
                    <a:pt x="43" y="1"/>
                  </a:moveTo>
                  <a:cubicBezTo>
                    <a:pt x="30" y="1"/>
                    <a:pt x="11" y="30"/>
                    <a:pt x="1" y="51"/>
                  </a:cubicBezTo>
                  <a:cubicBezTo>
                    <a:pt x="13" y="27"/>
                    <a:pt x="60" y="27"/>
                    <a:pt x="49" y="3"/>
                  </a:cubicBezTo>
                  <a:cubicBezTo>
                    <a:pt x="47" y="1"/>
                    <a:pt x="45" y="1"/>
                    <a:pt x="4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1"/>
            <p:cNvSpPr/>
            <p:nvPr/>
          </p:nvSpPr>
          <p:spPr>
            <a:xfrm rot="1290219">
              <a:off x="2803690" y="3118417"/>
              <a:ext cx="1785" cy="2695"/>
            </a:xfrm>
            <a:custGeom>
              <a:rect b="b" l="l" r="r" t="t"/>
              <a:pathLst>
                <a:path extrusionOk="0" h="61" w="35">
                  <a:moveTo>
                    <a:pt x="24" y="1"/>
                  </a:moveTo>
                  <a:cubicBezTo>
                    <a:pt x="24" y="25"/>
                    <a:pt x="13" y="25"/>
                    <a:pt x="1" y="60"/>
                  </a:cubicBezTo>
                  <a:cubicBezTo>
                    <a:pt x="13" y="49"/>
                    <a:pt x="24" y="60"/>
                    <a:pt x="13" y="37"/>
                  </a:cubicBezTo>
                  <a:lnTo>
                    <a:pt x="13" y="37"/>
                  </a:lnTo>
                  <a:cubicBezTo>
                    <a:pt x="15" y="39"/>
                    <a:pt x="17" y="40"/>
                    <a:pt x="19" y="40"/>
                  </a:cubicBezTo>
                  <a:cubicBezTo>
                    <a:pt x="28" y="40"/>
                    <a:pt x="34" y="20"/>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1"/>
            <p:cNvSpPr/>
            <p:nvPr/>
          </p:nvSpPr>
          <p:spPr>
            <a:xfrm rot="1290219">
              <a:off x="2797737" y="3117639"/>
              <a:ext cx="1275" cy="1635"/>
            </a:xfrm>
            <a:custGeom>
              <a:rect b="b" l="l" r="r" t="t"/>
              <a:pathLst>
                <a:path extrusionOk="0" h="37" w="25">
                  <a:moveTo>
                    <a:pt x="12" y="1"/>
                  </a:moveTo>
                  <a:cubicBezTo>
                    <a:pt x="12" y="1"/>
                    <a:pt x="1" y="24"/>
                    <a:pt x="12" y="36"/>
                  </a:cubicBezTo>
                  <a:cubicBezTo>
                    <a:pt x="12" y="24"/>
                    <a:pt x="24" y="24"/>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1"/>
            <p:cNvSpPr/>
            <p:nvPr/>
          </p:nvSpPr>
          <p:spPr>
            <a:xfrm rot="1290219">
              <a:off x="2751303" y="3089770"/>
              <a:ext cx="1275" cy="1591"/>
            </a:xfrm>
            <a:custGeom>
              <a:rect b="b" l="l" r="r" t="t"/>
              <a:pathLst>
                <a:path extrusionOk="0" h="36" w="25">
                  <a:moveTo>
                    <a:pt x="13" y="0"/>
                  </a:moveTo>
                  <a:cubicBezTo>
                    <a:pt x="1" y="0"/>
                    <a:pt x="1" y="12"/>
                    <a:pt x="13" y="36"/>
                  </a:cubicBezTo>
                  <a:cubicBezTo>
                    <a:pt x="25" y="24"/>
                    <a:pt x="13" y="12"/>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1"/>
            <p:cNvSpPr/>
            <p:nvPr/>
          </p:nvSpPr>
          <p:spPr>
            <a:xfrm rot="1290219">
              <a:off x="2749921" y="3090344"/>
              <a:ext cx="1275" cy="1060"/>
            </a:xfrm>
            <a:custGeom>
              <a:rect b="b" l="l" r="r" t="t"/>
              <a:pathLst>
                <a:path extrusionOk="0" h="24" w="25">
                  <a:moveTo>
                    <a:pt x="13" y="12"/>
                  </a:moveTo>
                  <a:lnTo>
                    <a:pt x="1" y="0"/>
                  </a:lnTo>
                  <a:lnTo>
                    <a:pt x="25" y="24"/>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1"/>
            <p:cNvSpPr/>
            <p:nvPr/>
          </p:nvSpPr>
          <p:spPr>
            <a:xfrm rot="1290219">
              <a:off x="2745929" y="3089154"/>
              <a:ext cx="663" cy="574"/>
            </a:xfrm>
            <a:custGeom>
              <a:rect b="b" l="l" r="r" t="t"/>
              <a:pathLst>
                <a:path extrusionOk="0" h="13" w="13">
                  <a:moveTo>
                    <a:pt x="12" y="1"/>
                  </a:moveTo>
                  <a:cubicBezTo>
                    <a:pt x="1" y="1"/>
                    <a:pt x="1" y="13"/>
                    <a:pt x="12" y="13"/>
                  </a:cubicBezTo>
                  <a:cubicBezTo>
                    <a:pt x="12" y="13"/>
                    <a:pt x="12"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1"/>
            <p:cNvSpPr/>
            <p:nvPr/>
          </p:nvSpPr>
          <p:spPr>
            <a:xfrm rot="1290219">
              <a:off x="2746654" y="3088916"/>
              <a:ext cx="663" cy="530"/>
            </a:xfrm>
            <a:custGeom>
              <a:rect b="b" l="l" r="r" t="t"/>
              <a:pathLst>
                <a:path extrusionOk="0" h="12" w="13">
                  <a:moveTo>
                    <a:pt x="0" y="0"/>
                  </a:moveTo>
                  <a:cubicBezTo>
                    <a:pt x="0" y="0"/>
                    <a:pt x="0" y="0"/>
                    <a:pt x="0" y="12"/>
                  </a:cubicBezTo>
                  <a:cubicBezTo>
                    <a:pt x="0" y="8"/>
                    <a:pt x="0" y="7"/>
                    <a:pt x="1" y="7"/>
                  </a:cubicBezTo>
                  <a:cubicBezTo>
                    <a:pt x="2" y="7"/>
                    <a:pt x="4" y="12"/>
                    <a:pt x="12" y="12"/>
                  </a:cubicBez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1"/>
            <p:cNvSpPr/>
            <p:nvPr/>
          </p:nvSpPr>
          <p:spPr>
            <a:xfrm rot="1290219">
              <a:off x="2745067" y="3088629"/>
              <a:ext cx="1887" cy="3181"/>
            </a:xfrm>
            <a:custGeom>
              <a:rect b="b" l="l" r="r" t="t"/>
              <a:pathLst>
                <a:path extrusionOk="0" h="72" w="37">
                  <a:moveTo>
                    <a:pt x="1" y="0"/>
                  </a:moveTo>
                  <a:lnTo>
                    <a:pt x="1" y="36"/>
                  </a:lnTo>
                  <a:lnTo>
                    <a:pt x="36" y="71"/>
                  </a:lnTo>
                  <a:cubicBezTo>
                    <a:pt x="36" y="36"/>
                    <a:pt x="1" y="6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1"/>
            <p:cNvSpPr/>
            <p:nvPr/>
          </p:nvSpPr>
          <p:spPr>
            <a:xfrm rot="1290219">
              <a:off x="2737770" y="3089966"/>
              <a:ext cx="5509" cy="6893"/>
            </a:xfrm>
            <a:custGeom>
              <a:rect b="b" l="l" r="r" t="t"/>
              <a:pathLst>
                <a:path extrusionOk="0" h="156" w="108">
                  <a:moveTo>
                    <a:pt x="72" y="0"/>
                  </a:moveTo>
                  <a:cubicBezTo>
                    <a:pt x="54" y="0"/>
                    <a:pt x="56" y="41"/>
                    <a:pt x="49" y="41"/>
                  </a:cubicBezTo>
                  <a:cubicBezTo>
                    <a:pt x="46" y="41"/>
                    <a:pt x="42" y="36"/>
                    <a:pt x="36" y="24"/>
                  </a:cubicBezTo>
                  <a:lnTo>
                    <a:pt x="36" y="24"/>
                  </a:lnTo>
                  <a:cubicBezTo>
                    <a:pt x="1" y="84"/>
                    <a:pt x="84" y="108"/>
                    <a:pt x="48" y="155"/>
                  </a:cubicBezTo>
                  <a:cubicBezTo>
                    <a:pt x="108" y="155"/>
                    <a:pt x="24" y="48"/>
                    <a:pt x="72" y="48"/>
                  </a:cubicBezTo>
                  <a:cubicBezTo>
                    <a:pt x="36" y="24"/>
                    <a:pt x="72" y="24"/>
                    <a:pt x="7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1"/>
            <p:cNvSpPr/>
            <p:nvPr/>
          </p:nvSpPr>
          <p:spPr>
            <a:xfrm rot="1290219">
              <a:off x="2742391" y="3093872"/>
              <a:ext cx="1479" cy="1326"/>
            </a:xfrm>
            <a:custGeom>
              <a:rect b="b" l="l" r="r" t="t"/>
              <a:pathLst>
                <a:path extrusionOk="0" h="30" w="29">
                  <a:moveTo>
                    <a:pt x="8" y="1"/>
                  </a:moveTo>
                  <a:cubicBezTo>
                    <a:pt x="4" y="1"/>
                    <a:pt x="1" y="7"/>
                    <a:pt x="1" y="19"/>
                  </a:cubicBezTo>
                  <a:cubicBezTo>
                    <a:pt x="9" y="19"/>
                    <a:pt x="22" y="29"/>
                    <a:pt x="26" y="29"/>
                  </a:cubicBezTo>
                  <a:cubicBezTo>
                    <a:pt x="29" y="29"/>
                    <a:pt x="29" y="27"/>
                    <a:pt x="25" y="19"/>
                  </a:cubicBezTo>
                  <a:cubicBezTo>
                    <a:pt x="19" y="7"/>
                    <a:pt x="13" y="1"/>
                    <a:pt x="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1"/>
            <p:cNvSpPr/>
            <p:nvPr/>
          </p:nvSpPr>
          <p:spPr>
            <a:xfrm rot="1290219">
              <a:off x="2737531" y="3091531"/>
              <a:ext cx="663" cy="530"/>
            </a:xfrm>
            <a:custGeom>
              <a:rect b="b" l="l" r="r" t="t"/>
              <a:pathLst>
                <a:path extrusionOk="0" h="12" w="13">
                  <a:moveTo>
                    <a:pt x="1" y="0"/>
                  </a:moveTo>
                  <a:lnTo>
                    <a:pt x="1" y="12"/>
                  </a:lnTo>
                  <a:lnTo>
                    <a:pt x="13" y="12"/>
                  </a:lnTo>
                  <a:lnTo>
                    <a:pt x="1"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1"/>
            <p:cNvSpPr/>
            <p:nvPr/>
          </p:nvSpPr>
          <p:spPr>
            <a:xfrm rot="1290219">
              <a:off x="2734711" y="3090000"/>
              <a:ext cx="1224" cy="1591"/>
            </a:xfrm>
            <a:custGeom>
              <a:rect b="b" l="l" r="r" t="t"/>
              <a:pathLst>
                <a:path extrusionOk="0" h="36" w="24">
                  <a:moveTo>
                    <a:pt x="24" y="0"/>
                  </a:moveTo>
                  <a:cubicBezTo>
                    <a:pt x="24" y="12"/>
                    <a:pt x="0" y="24"/>
                    <a:pt x="24" y="36"/>
                  </a:cubicBezTo>
                  <a:lnTo>
                    <a:pt x="24"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1"/>
            <p:cNvSpPr/>
            <p:nvPr/>
          </p:nvSpPr>
          <p:spPr>
            <a:xfrm rot="1290219">
              <a:off x="2731121" y="3090313"/>
              <a:ext cx="1428" cy="2386"/>
            </a:xfrm>
            <a:custGeom>
              <a:rect b="b" l="l" r="r" t="t"/>
              <a:pathLst>
                <a:path extrusionOk="0" h="54" w="28">
                  <a:moveTo>
                    <a:pt x="4" y="1"/>
                  </a:moveTo>
                  <a:lnTo>
                    <a:pt x="4" y="1"/>
                  </a:lnTo>
                  <a:cubicBezTo>
                    <a:pt x="1" y="1"/>
                    <a:pt x="0" y="4"/>
                    <a:pt x="0" y="8"/>
                  </a:cubicBezTo>
                  <a:lnTo>
                    <a:pt x="0" y="8"/>
                  </a:lnTo>
                  <a:cubicBezTo>
                    <a:pt x="1" y="5"/>
                    <a:pt x="1" y="3"/>
                    <a:pt x="4" y="1"/>
                  </a:cubicBezTo>
                  <a:close/>
                  <a:moveTo>
                    <a:pt x="0" y="8"/>
                  </a:moveTo>
                  <a:lnTo>
                    <a:pt x="0" y="8"/>
                  </a:lnTo>
                  <a:cubicBezTo>
                    <a:pt x="0" y="9"/>
                    <a:pt x="0" y="10"/>
                    <a:pt x="1" y="12"/>
                  </a:cubicBezTo>
                  <a:lnTo>
                    <a:pt x="1" y="12"/>
                  </a:lnTo>
                  <a:cubicBezTo>
                    <a:pt x="1" y="10"/>
                    <a:pt x="0" y="9"/>
                    <a:pt x="0" y="8"/>
                  </a:cubicBezTo>
                  <a:close/>
                  <a:moveTo>
                    <a:pt x="1" y="12"/>
                  </a:moveTo>
                  <a:cubicBezTo>
                    <a:pt x="2" y="27"/>
                    <a:pt x="13" y="53"/>
                    <a:pt x="22" y="53"/>
                  </a:cubicBezTo>
                  <a:cubicBezTo>
                    <a:pt x="24" y="53"/>
                    <a:pt x="26" y="52"/>
                    <a:pt x="27" y="48"/>
                  </a:cubicBezTo>
                  <a:cubicBezTo>
                    <a:pt x="19" y="40"/>
                    <a:pt x="3" y="24"/>
                    <a:pt x="1"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1"/>
            <p:cNvSpPr/>
            <p:nvPr/>
          </p:nvSpPr>
          <p:spPr>
            <a:xfrm rot="1290219">
              <a:off x="2724703" y="3095622"/>
              <a:ext cx="1275" cy="1105"/>
            </a:xfrm>
            <a:custGeom>
              <a:rect b="b" l="l" r="r" t="t"/>
              <a:pathLst>
                <a:path extrusionOk="0" h="25" w="25">
                  <a:moveTo>
                    <a:pt x="12" y="1"/>
                  </a:moveTo>
                  <a:lnTo>
                    <a:pt x="0" y="24"/>
                  </a:lnTo>
                  <a:lnTo>
                    <a:pt x="12" y="24"/>
                  </a:lnTo>
                  <a:cubicBezTo>
                    <a:pt x="24" y="24"/>
                    <a:pt x="24" y="12"/>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1"/>
            <p:cNvSpPr/>
            <p:nvPr/>
          </p:nvSpPr>
          <p:spPr>
            <a:xfrm rot="1290219">
              <a:off x="2728069" y="3104986"/>
              <a:ext cx="1887" cy="1149"/>
            </a:xfrm>
            <a:custGeom>
              <a:rect b="b" l="l" r="r" t="t"/>
              <a:pathLst>
                <a:path extrusionOk="0" h="26" w="37">
                  <a:moveTo>
                    <a:pt x="36" y="0"/>
                  </a:moveTo>
                  <a:cubicBezTo>
                    <a:pt x="32" y="0"/>
                    <a:pt x="28" y="2"/>
                    <a:pt x="26" y="4"/>
                  </a:cubicBezTo>
                  <a:lnTo>
                    <a:pt x="26" y="4"/>
                  </a:lnTo>
                  <a:cubicBezTo>
                    <a:pt x="29" y="4"/>
                    <a:pt x="32" y="2"/>
                    <a:pt x="36" y="0"/>
                  </a:cubicBezTo>
                  <a:close/>
                  <a:moveTo>
                    <a:pt x="26" y="4"/>
                  </a:moveTo>
                  <a:cubicBezTo>
                    <a:pt x="20" y="6"/>
                    <a:pt x="17" y="6"/>
                    <a:pt x="14" y="6"/>
                  </a:cubicBezTo>
                  <a:cubicBezTo>
                    <a:pt x="9" y="6"/>
                    <a:pt x="6" y="6"/>
                    <a:pt x="0" y="12"/>
                  </a:cubicBezTo>
                  <a:cubicBezTo>
                    <a:pt x="7" y="22"/>
                    <a:pt x="11" y="25"/>
                    <a:pt x="13" y="25"/>
                  </a:cubicBezTo>
                  <a:cubicBezTo>
                    <a:pt x="19" y="25"/>
                    <a:pt x="19" y="12"/>
                    <a:pt x="26" y="4"/>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1"/>
            <p:cNvSpPr/>
            <p:nvPr/>
          </p:nvSpPr>
          <p:spPr>
            <a:xfrm rot="1290219">
              <a:off x="2722917" y="3093167"/>
              <a:ext cx="1275" cy="1149"/>
            </a:xfrm>
            <a:custGeom>
              <a:rect b="b" l="l" r="r" t="t"/>
              <a:pathLst>
                <a:path extrusionOk="0" h="26" w="25">
                  <a:moveTo>
                    <a:pt x="6" y="1"/>
                  </a:moveTo>
                  <a:cubicBezTo>
                    <a:pt x="1" y="1"/>
                    <a:pt x="1" y="11"/>
                    <a:pt x="1" y="26"/>
                  </a:cubicBezTo>
                  <a:cubicBezTo>
                    <a:pt x="1" y="14"/>
                    <a:pt x="4" y="11"/>
                    <a:pt x="8" y="11"/>
                  </a:cubicBezTo>
                  <a:cubicBezTo>
                    <a:pt x="13" y="11"/>
                    <a:pt x="19" y="14"/>
                    <a:pt x="25" y="14"/>
                  </a:cubicBezTo>
                  <a:cubicBezTo>
                    <a:pt x="15" y="5"/>
                    <a:pt x="10" y="1"/>
                    <a:pt x="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1"/>
            <p:cNvSpPr/>
            <p:nvPr/>
          </p:nvSpPr>
          <p:spPr>
            <a:xfrm rot="1290219">
              <a:off x="2718293" y="3092125"/>
              <a:ext cx="4132" cy="5833"/>
            </a:xfrm>
            <a:custGeom>
              <a:rect b="b" l="l" r="r" t="t"/>
              <a:pathLst>
                <a:path extrusionOk="0" h="132" w="81">
                  <a:moveTo>
                    <a:pt x="57" y="1"/>
                  </a:moveTo>
                  <a:cubicBezTo>
                    <a:pt x="35" y="1"/>
                    <a:pt x="75" y="43"/>
                    <a:pt x="61" y="58"/>
                  </a:cubicBezTo>
                  <a:lnTo>
                    <a:pt x="61" y="58"/>
                  </a:lnTo>
                  <a:cubicBezTo>
                    <a:pt x="64" y="58"/>
                    <a:pt x="71" y="62"/>
                    <a:pt x="81" y="72"/>
                  </a:cubicBezTo>
                  <a:lnTo>
                    <a:pt x="57" y="1"/>
                  </a:lnTo>
                  <a:close/>
                  <a:moveTo>
                    <a:pt x="18" y="20"/>
                  </a:moveTo>
                  <a:cubicBezTo>
                    <a:pt x="5" y="20"/>
                    <a:pt x="0" y="34"/>
                    <a:pt x="9" y="60"/>
                  </a:cubicBezTo>
                  <a:cubicBezTo>
                    <a:pt x="21" y="72"/>
                    <a:pt x="57" y="108"/>
                    <a:pt x="57" y="132"/>
                  </a:cubicBezTo>
                  <a:cubicBezTo>
                    <a:pt x="65" y="115"/>
                    <a:pt x="51" y="70"/>
                    <a:pt x="57" y="60"/>
                  </a:cubicBezTo>
                  <a:lnTo>
                    <a:pt x="57" y="60"/>
                  </a:lnTo>
                  <a:cubicBezTo>
                    <a:pt x="57" y="60"/>
                    <a:pt x="57" y="60"/>
                    <a:pt x="57" y="60"/>
                  </a:cubicBezTo>
                  <a:cubicBezTo>
                    <a:pt x="58" y="60"/>
                    <a:pt x="60" y="59"/>
                    <a:pt x="61" y="58"/>
                  </a:cubicBezTo>
                  <a:lnTo>
                    <a:pt x="61" y="58"/>
                  </a:lnTo>
                  <a:cubicBezTo>
                    <a:pt x="60" y="58"/>
                    <a:pt x="60" y="58"/>
                    <a:pt x="60" y="58"/>
                  </a:cubicBezTo>
                  <a:cubicBezTo>
                    <a:pt x="59" y="58"/>
                    <a:pt x="57" y="59"/>
                    <a:pt x="57" y="60"/>
                  </a:cubicBezTo>
                  <a:lnTo>
                    <a:pt x="57" y="60"/>
                  </a:lnTo>
                  <a:cubicBezTo>
                    <a:pt x="45" y="48"/>
                    <a:pt x="45" y="36"/>
                    <a:pt x="33" y="25"/>
                  </a:cubicBezTo>
                  <a:cubicBezTo>
                    <a:pt x="27" y="22"/>
                    <a:pt x="22" y="20"/>
                    <a:pt x="18" y="2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1"/>
            <p:cNvSpPr/>
            <p:nvPr/>
          </p:nvSpPr>
          <p:spPr>
            <a:xfrm rot="1290219">
              <a:off x="2724744" y="3100878"/>
              <a:ext cx="1887" cy="2430"/>
            </a:xfrm>
            <a:custGeom>
              <a:rect b="b" l="l" r="r" t="t"/>
              <a:pathLst>
                <a:path extrusionOk="0" h="55" w="37">
                  <a:moveTo>
                    <a:pt x="0" y="1"/>
                  </a:moveTo>
                  <a:cubicBezTo>
                    <a:pt x="12" y="24"/>
                    <a:pt x="12" y="24"/>
                    <a:pt x="12" y="36"/>
                  </a:cubicBezTo>
                  <a:cubicBezTo>
                    <a:pt x="22" y="50"/>
                    <a:pt x="27" y="55"/>
                    <a:pt x="30" y="55"/>
                  </a:cubicBezTo>
                  <a:cubicBezTo>
                    <a:pt x="36" y="55"/>
                    <a:pt x="24" y="21"/>
                    <a:pt x="24" y="13"/>
                  </a:cubicBez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1"/>
            <p:cNvSpPr/>
            <p:nvPr/>
          </p:nvSpPr>
          <p:spPr>
            <a:xfrm rot="1290219">
              <a:off x="2713871" y="3097563"/>
              <a:ext cx="1275" cy="1105"/>
            </a:xfrm>
            <a:custGeom>
              <a:rect b="b" l="l" r="r" t="t"/>
              <a:pathLst>
                <a:path extrusionOk="0" h="25" w="25">
                  <a:moveTo>
                    <a:pt x="25" y="0"/>
                  </a:moveTo>
                  <a:lnTo>
                    <a:pt x="1" y="24"/>
                  </a:lnTo>
                  <a:lnTo>
                    <a:pt x="13" y="24"/>
                  </a:lnTo>
                  <a:lnTo>
                    <a:pt x="25"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1"/>
            <p:cNvSpPr/>
            <p:nvPr/>
          </p:nvSpPr>
          <p:spPr>
            <a:xfrm rot="1290219">
              <a:off x="2712964" y="3095977"/>
              <a:ext cx="612" cy="2165"/>
            </a:xfrm>
            <a:custGeom>
              <a:rect b="b" l="l" r="r" t="t"/>
              <a:pathLst>
                <a:path extrusionOk="0" h="49" w="12">
                  <a:moveTo>
                    <a:pt x="12" y="1"/>
                  </a:moveTo>
                  <a:lnTo>
                    <a:pt x="0" y="48"/>
                  </a:lnTo>
                  <a:lnTo>
                    <a:pt x="12" y="13"/>
                  </a:lnTo>
                  <a:lnTo>
                    <a:pt x="1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1"/>
            <p:cNvSpPr/>
            <p:nvPr/>
          </p:nvSpPr>
          <p:spPr>
            <a:xfrm rot="1290219">
              <a:off x="2711986" y="3095563"/>
              <a:ext cx="663" cy="1105"/>
            </a:xfrm>
            <a:custGeom>
              <a:rect b="b" l="l" r="r" t="t"/>
              <a:pathLst>
                <a:path extrusionOk="0" h="25" w="13">
                  <a:moveTo>
                    <a:pt x="12" y="1"/>
                  </a:moveTo>
                  <a:lnTo>
                    <a:pt x="0" y="24"/>
                  </a:lnTo>
                  <a:lnTo>
                    <a:pt x="12" y="24"/>
                  </a:lnTo>
                  <a:lnTo>
                    <a:pt x="1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1"/>
            <p:cNvSpPr/>
            <p:nvPr/>
          </p:nvSpPr>
          <p:spPr>
            <a:xfrm rot="1290219">
              <a:off x="2708572" y="3096309"/>
              <a:ext cx="2601" cy="1193"/>
            </a:xfrm>
            <a:custGeom>
              <a:rect b="b" l="l" r="r" t="t"/>
              <a:pathLst>
                <a:path extrusionOk="0" h="27" w="51">
                  <a:moveTo>
                    <a:pt x="36" y="0"/>
                  </a:moveTo>
                  <a:cubicBezTo>
                    <a:pt x="36" y="14"/>
                    <a:pt x="32" y="20"/>
                    <a:pt x="24" y="20"/>
                  </a:cubicBezTo>
                  <a:cubicBezTo>
                    <a:pt x="18" y="20"/>
                    <a:pt x="11" y="17"/>
                    <a:pt x="1" y="12"/>
                  </a:cubicBezTo>
                  <a:lnTo>
                    <a:pt x="1" y="12"/>
                  </a:lnTo>
                  <a:lnTo>
                    <a:pt x="25" y="24"/>
                  </a:lnTo>
                  <a:cubicBezTo>
                    <a:pt x="25" y="24"/>
                    <a:pt x="30" y="26"/>
                    <a:pt x="36" y="26"/>
                  </a:cubicBezTo>
                  <a:cubicBezTo>
                    <a:pt x="44" y="26"/>
                    <a:pt x="51" y="22"/>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1"/>
            <p:cNvSpPr/>
            <p:nvPr/>
          </p:nvSpPr>
          <p:spPr>
            <a:xfrm rot="1290219">
              <a:off x="2708835" y="3125055"/>
              <a:ext cx="1887" cy="1635"/>
            </a:xfrm>
            <a:custGeom>
              <a:rect b="b" l="l" r="r" t="t"/>
              <a:pathLst>
                <a:path extrusionOk="0" h="37" w="37">
                  <a:moveTo>
                    <a:pt x="0" y="1"/>
                  </a:moveTo>
                  <a:lnTo>
                    <a:pt x="24" y="36"/>
                  </a:lnTo>
                  <a:cubicBezTo>
                    <a:pt x="24" y="36"/>
                    <a:pt x="24" y="31"/>
                    <a:pt x="28" y="31"/>
                  </a:cubicBezTo>
                  <a:cubicBezTo>
                    <a:pt x="29" y="31"/>
                    <a:pt x="32" y="32"/>
                    <a:pt x="36" y="36"/>
                  </a:cubicBezTo>
                  <a:cubicBezTo>
                    <a:pt x="24" y="13"/>
                    <a:pt x="12" y="1"/>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1"/>
            <p:cNvSpPr/>
            <p:nvPr/>
          </p:nvSpPr>
          <p:spPr>
            <a:xfrm rot="1290219">
              <a:off x="2707140" y="3123765"/>
              <a:ext cx="1887" cy="2784"/>
            </a:xfrm>
            <a:custGeom>
              <a:rect b="b" l="l" r="r" t="t"/>
              <a:pathLst>
                <a:path extrusionOk="0" h="63" w="37">
                  <a:moveTo>
                    <a:pt x="21" y="0"/>
                  </a:moveTo>
                  <a:lnTo>
                    <a:pt x="21" y="0"/>
                  </a:lnTo>
                  <a:cubicBezTo>
                    <a:pt x="15" y="0"/>
                    <a:pt x="23" y="27"/>
                    <a:pt x="13" y="27"/>
                  </a:cubicBezTo>
                  <a:lnTo>
                    <a:pt x="1" y="15"/>
                  </a:lnTo>
                  <a:lnTo>
                    <a:pt x="13" y="62"/>
                  </a:lnTo>
                  <a:cubicBezTo>
                    <a:pt x="36" y="50"/>
                    <a:pt x="13" y="27"/>
                    <a:pt x="24" y="3"/>
                  </a:cubicBezTo>
                  <a:cubicBezTo>
                    <a:pt x="23" y="1"/>
                    <a:pt x="21" y="0"/>
                    <a:pt x="2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1"/>
            <p:cNvSpPr/>
            <p:nvPr/>
          </p:nvSpPr>
          <p:spPr>
            <a:xfrm rot="1290219">
              <a:off x="2684948" y="3125066"/>
              <a:ext cx="3367" cy="3800"/>
            </a:xfrm>
            <a:custGeom>
              <a:rect b="b" l="l" r="r" t="t"/>
              <a:pathLst>
                <a:path extrusionOk="0" h="86" w="66">
                  <a:moveTo>
                    <a:pt x="37" y="0"/>
                  </a:moveTo>
                  <a:cubicBezTo>
                    <a:pt x="37" y="24"/>
                    <a:pt x="13" y="36"/>
                    <a:pt x="1" y="48"/>
                  </a:cubicBezTo>
                  <a:cubicBezTo>
                    <a:pt x="21" y="58"/>
                    <a:pt x="24" y="86"/>
                    <a:pt x="25" y="86"/>
                  </a:cubicBezTo>
                  <a:cubicBezTo>
                    <a:pt x="25" y="86"/>
                    <a:pt x="25" y="85"/>
                    <a:pt x="25" y="83"/>
                  </a:cubicBezTo>
                  <a:lnTo>
                    <a:pt x="37" y="60"/>
                  </a:lnTo>
                  <a:lnTo>
                    <a:pt x="48" y="72"/>
                  </a:lnTo>
                  <a:cubicBezTo>
                    <a:pt x="51" y="73"/>
                    <a:pt x="53" y="73"/>
                    <a:pt x="54" y="73"/>
                  </a:cubicBezTo>
                  <a:cubicBezTo>
                    <a:pt x="65" y="73"/>
                    <a:pt x="39" y="36"/>
                    <a:pt x="60" y="36"/>
                  </a:cubicBezTo>
                  <a:cubicBezTo>
                    <a:pt x="37" y="12"/>
                    <a:pt x="37" y="24"/>
                    <a:pt x="3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1"/>
            <p:cNvSpPr/>
            <p:nvPr/>
          </p:nvSpPr>
          <p:spPr>
            <a:xfrm rot="1290219">
              <a:off x="2884770" y="3047576"/>
              <a:ext cx="1836" cy="44"/>
            </a:xfrm>
            <a:custGeom>
              <a:rect b="b" l="l" r="r" t="t"/>
              <a:pathLst>
                <a:path extrusionOk="0" h="1" w="36">
                  <a:moveTo>
                    <a:pt x="36" y="1"/>
                  </a:moveTo>
                  <a:cubicBezTo>
                    <a:pt x="0" y="1"/>
                    <a:pt x="24" y="1"/>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1"/>
            <p:cNvSpPr/>
            <p:nvPr/>
          </p:nvSpPr>
          <p:spPr>
            <a:xfrm rot="1290219">
              <a:off x="2885924" y="3047679"/>
              <a:ext cx="51" cy="44"/>
            </a:xfrm>
            <a:custGeom>
              <a:rect b="b" l="l" r="r" t="t"/>
              <a:pathLst>
                <a:path extrusionOk="0" h="1" w="1">
                  <a:moveTo>
                    <a:pt x="1" y="1"/>
                  </a:moveTo>
                  <a:lnTo>
                    <a:pt x="1" y="1"/>
                  </a:lnTo>
                  <a:cubicBezTo>
                    <a:pt x="1" y="1"/>
                    <a:pt x="1"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1"/>
            <p:cNvSpPr/>
            <p:nvPr/>
          </p:nvSpPr>
          <p:spPr>
            <a:xfrm rot="1290219">
              <a:off x="2881927" y="3047343"/>
              <a:ext cx="3316" cy="795"/>
            </a:xfrm>
            <a:custGeom>
              <a:rect b="b" l="l" r="r" t="t"/>
              <a:pathLst>
                <a:path extrusionOk="0" h="18" w="65">
                  <a:moveTo>
                    <a:pt x="17" y="1"/>
                  </a:moveTo>
                  <a:cubicBezTo>
                    <a:pt x="1" y="9"/>
                    <a:pt x="2" y="18"/>
                    <a:pt x="20" y="18"/>
                  </a:cubicBezTo>
                  <a:cubicBezTo>
                    <a:pt x="28" y="18"/>
                    <a:pt x="39" y="16"/>
                    <a:pt x="53" y="13"/>
                  </a:cubicBezTo>
                  <a:cubicBezTo>
                    <a:pt x="29" y="13"/>
                    <a:pt x="65" y="1"/>
                    <a:pt x="17"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1"/>
            <p:cNvSpPr/>
            <p:nvPr/>
          </p:nvSpPr>
          <p:spPr>
            <a:xfrm rot="1290219">
              <a:off x="2885097" y="3048293"/>
              <a:ext cx="1836" cy="574"/>
            </a:xfrm>
            <a:custGeom>
              <a:rect b="b" l="l" r="r" t="t"/>
              <a:pathLst>
                <a:path extrusionOk="0" h="13" w="36">
                  <a:moveTo>
                    <a:pt x="24" y="1"/>
                  </a:moveTo>
                  <a:lnTo>
                    <a:pt x="0" y="13"/>
                  </a:lnTo>
                  <a:lnTo>
                    <a:pt x="36" y="13"/>
                  </a:ln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1"/>
            <p:cNvSpPr/>
            <p:nvPr/>
          </p:nvSpPr>
          <p:spPr>
            <a:xfrm rot="1290219">
              <a:off x="2886858" y="3048857"/>
              <a:ext cx="1275" cy="44"/>
            </a:xfrm>
            <a:custGeom>
              <a:rect b="b" l="l" r="r" t="t"/>
              <a:pathLst>
                <a:path extrusionOk="0" h="1" w="25">
                  <a:moveTo>
                    <a:pt x="13" y="1"/>
                  </a:moveTo>
                  <a:lnTo>
                    <a:pt x="1" y="1"/>
                  </a:lnTo>
                  <a:lnTo>
                    <a:pt x="25"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1"/>
            <p:cNvSpPr/>
            <p:nvPr/>
          </p:nvSpPr>
          <p:spPr>
            <a:xfrm rot="1290219">
              <a:off x="2880801" y="3048549"/>
              <a:ext cx="5917" cy="795"/>
            </a:xfrm>
            <a:custGeom>
              <a:rect b="b" l="l" r="r" t="t"/>
              <a:pathLst>
                <a:path extrusionOk="0" h="18" w="116">
                  <a:moveTo>
                    <a:pt x="56" y="1"/>
                  </a:moveTo>
                  <a:cubicBezTo>
                    <a:pt x="20" y="1"/>
                    <a:pt x="56" y="13"/>
                    <a:pt x="9" y="13"/>
                  </a:cubicBezTo>
                  <a:cubicBezTo>
                    <a:pt x="1" y="17"/>
                    <a:pt x="1" y="18"/>
                    <a:pt x="5" y="18"/>
                  </a:cubicBezTo>
                  <a:cubicBezTo>
                    <a:pt x="14" y="18"/>
                    <a:pt x="40" y="13"/>
                    <a:pt x="56" y="13"/>
                  </a:cubicBezTo>
                  <a:lnTo>
                    <a:pt x="44" y="13"/>
                  </a:lnTo>
                  <a:cubicBezTo>
                    <a:pt x="62" y="7"/>
                    <a:pt x="74" y="7"/>
                    <a:pt x="84" y="7"/>
                  </a:cubicBezTo>
                  <a:cubicBezTo>
                    <a:pt x="95" y="7"/>
                    <a:pt x="104" y="7"/>
                    <a:pt x="116" y="1"/>
                  </a:cubicBezTo>
                  <a:lnTo>
                    <a:pt x="116" y="1"/>
                  </a:lnTo>
                  <a:cubicBezTo>
                    <a:pt x="116" y="1"/>
                    <a:pt x="84" y="6"/>
                    <a:pt x="66" y="6"/>
                  </a:cubicBezTo>
                  <a:cubicBezTo>
                    <a:pt x="58" y="6"/>
                    <a:pt x="52" y="5"/>
                    <a:pt x="5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1"/>
            <p:cNvSpPr/>
            <p:nvPr/>
          </p:nvSpPr>
          <p:spPr>
            <a:xfrm rot="1290219">
              <a:off x="2875303" y="3088901"/>
              <a:ext cx="1275" cy="44"/>
            </a:xfrm>
            <a:custGeom>
              <a:rect b="b" l="l" r="r" t="t"/>
              <a:pathLst>
                <a:path extrusionOk="0" h="1" w="25">
                  <a:moveTo>
                    <a:pt x="24" y="0"/>
                  </a:moveTo>
                  <a:cubicBezTo>
                    <a:pt x="12" y="0"/>
                    <a:pt x="12" y="0"/>
                    <a:pt x="1" y="0"/>
                  </a:cubicBezTo>
                  <a:cubicBezTo>
                    <a:pt x="1" y="0"/>
                    <a:pt x="1" y="0"/>
                    <a:pt x="1" y="0"/>
                  </a:cubicBezTo>
                  <a:lnTo>
                    <a:pt x="12"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1"/>
            <p:cNvSpPr/>
            <p:nvPr/>
          </p:nvSpPr>
          <p:spPr>
            <a:xfrm rot="1290219">
              <a:off x="2879363" y="3052132"/>
              <a:ext cx="1275" cy="574"/>
            </a:xfrm>
            <a:custGeom>
              <a:rect b="b" l="l" r="r" t="t"/>
              <a:pathLst>
                <a:path extrusionOk="0" h="13" w="25">
                  <a:moveTo>
                    <a:pt x="13" y="1"/>
                  </a:moveTo>
                  <a:cubicBezTo>
                    <a:pt x="1" y="13"/>
                    <a:pt x="13" y="13"/>
                    <a:pt x="13" y="13"/>
                  </a:cubicBezTo>
                  <a:cubicBezTo>
                    <a:pt x="24" y="13"/>
                    <a:pt x="24" y="1"/>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1"/>
            <p:cNvSpPr/>
            <p:nvPr/>
          </p:nvSpPr>
          <p:spPr>
            <a:xfrm rot="1290219">
              <a:off x="2879549" y="3053771"/>
              <a:ext cx="663" cy="44"/>
            </a:xfrm>
            <a:custGeom>
              <a:rect b="b" l="l" r="r" t="t"/>
              <a:pathLst>
                <a:path extrusionOk="0" h="1" w="13">
                  <a:moveTo>
                    <a:pt x="12" y="1"/>
                  </a:moveTo>
                  <a:cubicBezTo>
                    <a:pt x="12" y="1"/>
                    <a:pt x="12" y="1"/>
                    <a:pt x="12" y="1"/>
                  </a:cubicBezTo>
                  <a:cubicBezTo>
                    <a:pt x="1" y="1"/>
                    <a:pt x="1"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1"/>
            <p:cNvSpPr/>
            <p:nvPr/>
          </p:nvSpPr>
          <p:spPr>
            <a:xfrm rot="1290219">
              <a:off x="2879246" y="3054669"/>
              <a:ext cx="51" cy="44"/>
            </a:xfrm>
            <a:custGeom>
              <a:rect b="b" l="l" r="r" t="t"/>
              <a:pathLst>
                <a:path extrusionOk="0" h="1" w="1">
                  <a:moveTo>
                    <a:pt x="1" y="0"/>
                  </a:moveTo>
                  <a:cubicBezTo>
                    <a:pt x="1" y="0"/>
                    <a:pt x="1" y="0"/>
                    <a:pt x="1" y="0"/>
                  </a:cubicBezTo>
                  <a:cubicBezTo>
                    <a:pt x="1" y="0"/>
                    <a:pt x="1"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1"/>
            <p:cNvSpPr/>
            <p:nvPr/>
          </p:nvSpPr>
          <p:spPr>
            <a:xfrm rot="1290219">
              <a:off x="2877583" y="3052562"/>
              <a:ext cx="4132" cy="574"/>
            </a:xfrm>
            <a:custGeom>
              <a:rect b="b" l="l" r="r" t="t"/>
              <a:pathLst>
                <a:path extrusionOk="0" h="13" w="81">
                  <a:moveTo>
                    <a:pt x="33" y="1"/>
                  </a:moveTo>
                  <a:cubicBezTo>
                    <a:pt x="9" y="5"/>
                    <a:pt x="1" y="6"/>
                    <a:pt x="1" y="6"/>
                  </a:cubicBezTo>
                  <a:cubicBezTo>
                    <a:pt x="2" y="6"/>
                    <a:pt x="37" y="1"/>
                    <a:pt x="45" y="1"/>
                  </a:cubicBezTo>
                  <a:close/>
                  <a:moveTo>
                    <a:pt x="45" y="1"/>
                  </a:moveTo>
                  <a:cubicBezTo>
                    <a:pt x="33" y="13"/>
                    <a:pt x="56" y="13"/>
                    <a:pt x="56" y="13"/>
                  </a:cubicBezTo>
                  <a:lnTo>
                    <a:pt x="80" y="13"/>
                  </a:lnTo>
                  <a:cubicBezTo>
                    <a:pt x="80" y="1"/>
                    <a:pt x="80" y="1"/>
                    <a:pt x="8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1"/>
            <p:cNvSpPr/>
            <p:nvPr/>
          </p:nvSpPr>
          <p:spPr>
            <a:xfrm rot="1290219">
              <a:off x="2892882" y="3061868"/>
              <a:ext cx="663" cy="44"/>
            </a:xfrm>
            <a:custGeom>
              <a:rect b="b" l="l" r="r" t="t"/>
              <a:pathLst>
                <a:path extrusionOk="0" h="1" w="13">
                  <a:moveTo>
                    <a:pt x="12" y="0"/>
                  </a:moveTo>
                  <a:cubicBezTo>
                    <a:pt x="12" y="0"/>
                    <a:pt x="0" y="0"/>
                    <a:pt x="0" y="0"/>
                  </a:cubicBezTo>
                  <a:cubicBezTo>
                    <a:pt x="12" y="0"/>
                    <a:pt x="12"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1"/>
            <p:cNvSpPr/>
            <p:nvPr/>
          </p:nvSpPr>
          <p:spPr>
            <a:xfrm rot="1290219">
              <a:off x="2859743" y="3105579"/>
              <a:ext cx="2448" cy="574"/>
            </a:xfrm>
            <a:custGeom>
              <a:rect b="b" l="l" r="r" t="t"/>
              <a:pathLst>
                <a:path extrusionOk="0" h="13" w="48">
                  <a:moveTo>
                    <a:pt x="48" y="1"/>
                  </a:moveTo>
                  <a:cubicBezTo>
                    <a:pt x="0" y="13"/>
                    <a:pt x="48" y="13"/>
                    <a:pt x="0" y="13"/>
                  </a:cubicBezTo>
                  <a:lnTo>
                    <a:pt x="36" y="13"/>
                  </a:lnTo>
                  <a:cubicBezTo>
                    <a:pt x="24" y="13"/>
                    <a:pt x="48" y="13"/>
                    <a:pt x="4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1"/>
            <p:cNvSpPr/>
            <p:nvPr/>
          </p:nvSpPr>
          <p:spPr>
            <a:xfrm rot="1290219">
              <a:off x="2869490" y="3089290"/>
              <a:ext cx="6121" cy="574"/>
            </a:xfrm>
            <a:custGeom>
              <a:rect b="b" l="l" r="r" t="t"/>
              <a:pathLst>
                <a:path extrusionOk="0" h="13" w="120">
                  <a:moveTo>
                    <a:pt x="36" y="0"/>
                  </a:moveTo>
                  <a:cubicBezTo>
                    <a:pt x="17" y="10"/>
                    <a:pt x="13" y="12"/>
                    <a:pt x="7" y="12"/>
                  </a:cubicBezTo>
                  <a:lnTo>
                    <a:pt x="7" y="12"/>
                  </a:lnTo>
                  <a:cubicBezTo>
                    <a:pt x="42" y="11"/>
                    <a:pt x="86" y="0"/>
                    <a:pt x="119" y="0"/>
                  </a:cubicBezTo>
                  <a:close/>
                  <a:moveTo>
                    <a:pt x="7" y="12"/>
                  </a:moveTo>
                  <a:cubicBezTo>
                    <a:pt x="5" y="12"/>
                    <a:pt x="2" y="12"/>
                    <a:pt x="0" y="12"/>
                  </a:cubicBezTo>
                  <a:cubicBezTo>
                    <a:pt x="3" y="12"/>
                    <a:pt x="5" y="12"/>
                    <a:pt x="7"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1"/>
            <p:cNvSpPr/>
            <p:nvPr/>
          </p:nvSpPr>
          <p:spPr>
            <a:xfrm rot="1290219">
              <a:off x="2875489" y="3090010"/>
              <a:ext cx="663" cy="574"/>
            </a:xfrm>
            <a:custGeom>
              <a:rect b="b" l="l" r="r" t="t"/>
              <a:pathLst>
                <a:path extrusionOk="0" h="13" w="13">
                  <a:moveTo>
                    <a:pt x="12" y="0"/>
                  </a:moveTo>
                  <a:cubicBezTo>
                    <a:pt x="12" y="12"/>
                    <a:pt x="0" y="12"/>
                    <a:pt x="0" y="12"/>
                  </a:cubicBezTo>
                  <a:lnTo>
                    <a:pt x="12" y="12"/>
                  </a:lnTo>
                  <a:cubicBezTo>
                    <a:pt x="12" y="12"/>
                    <a:pt x="12" y="12"/>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1"/>
            <p:cNvSpPr/>
            <p:nvPr/>
          </p:nvSpPr>
          <p:spPr>
            <a:xfrm rot="1290219">
              <a:off x="2862424" y="3102919"/>
              <a:ext cx="663" cy="574"/>
            </a:xfrm>
            <a:custGeom>
              <a:rect b="b" l="l" r="r" t="t"/>
              <a:pathLst>
                <a:path extrusionOk="0" h="13" w="13">
                  <a:moveTo>
                    <a:pt x="13" y="0"/>
                  </a:moveTo>
                  <a:cubicBezTo>
                    <a:pt x="1" y="12"/>
                    <a:pt x="1" y="12"/>
                    <a:pt x="13" y="12"/>
                  </a:cubicBezTo>
                  <a:cubicBezTo>
                    <a:pt x="13" y="12"/>
                    <a:pt x="13" y="0"/>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1"/>
            <p:cNvSpPr/>
            <p:nvPr/>
          </p:nvSpPr>
          <p:spPr>
            <a:xfrm rot="1290219">
              <a:off x="2873859" y="3087093"/>
              <a:ext cx="663" cy="574"/>
            </a:xfrm>
            <a:custGeom>
              <a:rect b="b" l="l" r="r" t="t"/>
              <a:pathLst>
                <a:path extrusionOk="0" h="13" w="13">
                  <a:moveTo>
                    <a:pt x="13" y="1"/>
                  </a:moveTo>
                  <a:cubicBezTo>
                    <a:pt x="13" y="1"/>
                    <a:pt x="1" y="1"/>
                    <a:pt x="1" y="13"/>
                  </a:cubicBezTo>
                  <a:lnTo>
                    <a:pt x="13"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1"/>
            <p:cNvSpPr/>
            <p:nvPr/>
          </p:nvSpPr>
          <p:spPr>
            <a:xfrm rot="1290219">
              <a:off x="2891205" y="3100738"/>
              <a:ext cx="3724" cy="574"/>
            </a:xfrm>
            <a:custGeom>
              <a:rect b="b" l="l" r="r" t="t"/>
              <a:pathLst>
                <a:path extrusionOk="0" h="13" w="73">
                  <a:moveTo>
                    <a:pt x="60" y="1"/>
                  </a:moveTo>
                  <a:cubicBezTo>
                    <a:pt x="1" y="1"/>
                    <a:pt x="60" y="1"/>
                    <a:pt x="36" y="13"/>
                  </a:cubicBezTo>
                  <a:lnTo>
                    <a:pt x="60" y="13"/>
                  </a:lnTo>
                  <a:cubicBezTo>
                    <a:pt x="72" y="1"/>
                    <a:pt x="60" y="1"/>
                    <a:pt x="6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1"/>
            <p:cNvSpPr/>
            <p:nvPr/>
          </p:nvSpPr>
          <p:spPr>
            <a:xfrm rot="1290219">
              <a:off x="2860246" y="3105975"/>
              <a:ext cx="663" cy="44"/>
            </a:xfrm>
            <a:custGeom>
              <a:rect b="b" l="l" r="r" t="t"/>
              <a:pathLst>
                <a:path extrusionOk="0" h="1" w="13">
                  <a:moveTo>
                    <a:pt x="1" y="1"/>
                  </a:moveTo>
                  <a:cubicBezTo>
                    <a:pt x="1" y="1"/>
                    <a:pt x="13" y="1"/>
                    <a:pt x="13" y="1"/>
                  </a:cubicBezTo>
                  <a:cubicBezTo>
                    <a:pt x="13" y="1"/>
                    <a:pt x="13" y="1"/>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1"/>
            <p:cNvSpPr/>
            <p:nvPr/>
          </p:nvSpPr>
          <p:spPr>
            <a:xfrm rot="1290219">
              <a:off x="2875180" y="3089112"/>
              <a:ext cx="2499" cy="574"/>
            </a:xfrm>
            <a:custGeom>
              <a:rect b="b" l="l" r="r" t="t"/>
              <a:pathLst>
                <a:path extrusionOk="0" h="13" w="49">
                  <a:moveTo>
                    <a:pt x="24" y="0"/>
                  </a:moveTo>
                  <a:cubicBezTo>
                    <a:pt x="48" y="0"/>
                    <a:pt x="1" y="12"/>
                    <a:pt x="24" y="12"/>
                  </a:cubicBezTo>
                  <a:lnTo>
                    <a:pt x="36"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1"/>
            <p:cNvSpPr/>
            <p:nvPr/>
          </p:nvSpPr>
          <p:spPr>
            <a:xfrm rot="1290219">
              <a:off x="2888525" y="3051403"/>
              <a:ext cx="4897" cy="1105"/>
            </a:xfrm>
            <a:custGeom>
              <a:rect b="b" l="l" r="r" t="t"/>
              <a:pathLst>
                <a:path extrusionOk="0" h="25" w="96">
                  <a:moveTo>
                    <a:pt x="0" y="1"/>
                  </a:moveTo>
                  <a:cubicBezTo>
                    <a:pt x="36" y="1"/>
                    <a:pt x="24" y="13"/>
                    <a:pt x="36" y="25"/>
                  </a:cubicBezTo>
                  <a:lnTo>
                    <a:pt x="60" y="13"/>
                  </a:lnTo>
                  <a:lnTo>
                    <a:pt x="72" y="13"/>
                  </a:lnTo>
                  <a:lnTo>
                    <a:pt x="96"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1"/>
            <p:cNvSpPr/>
            <p:nvPr/>
          </p:nvSpPr>
          <p:spPr>
            <a:xfrm rot="1290219">
              <a:off x="2878070" y="3048368"/>
              <a:ext cx="1836" cy="574"/>
            </a:xfrm>
            <a:custGeom>
              <a:rect b="b" l="l" r="r" t="t"/>
              <a:pathLst>
                <a:path extrusionOk="0" h="13" w="36">
                  <a:moveTo>
                    <a:pt x="36" y="0"/>
                  </a:moveTo>
                  <a:cubicBezTo>
                    <a:pt x="36" y="0"/>
                    <a:pt x="12" y="12"/>
                    <a:pt x="0" y="12"/>
                  </a:cubicBezTo>
                  <a:lnTo>
                    <a:pt x="24" y="12"/>
                  </a:lnTo>
                  <a:lnTo>
                    <a:pt x="36"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1"/>
            <p:cNvSpPr/>
            <p:nvPr/>
          </p:nvSpPr>
          <p:spPr>
            <a:xfrm rot="1290219">
              <a:off x="2872779" y="3050916"/>
              <a:ext cx="2499" cy="574"/>
            </a:xfrm>
            <a:custGeom>
              <a:rect b="b" l="l" r="r" t="t"/>
              <a:pathLst>
                <a:path extrusionOk="0" h="13" w="49">
                  <a:moveTo>
                    <a:pt x="48" y="1"/>
                  </a:moveTo>
                  <a:cubicBezTo>
                    <a:pt x="25" y="1"/>
                    <a:pt x="1" y="13"/>
                    <a:pt x="36" y="13"/>
                  </a:cubicBezTo>
                  <a:lnTo>
                    <a:pt x="48"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1"/>
            <p:cNvSpPr/>
            <p:nvPr/>
          </p:nvSpPr>
          <p:spPr>
            <a:xfrm rot="1290219">
              <a:off x="2890679" y="3054604"/>
              <a:ext cx="2499" cy="574"/>
            </a:xfrm>
            <a:custGeom>
              <a:rect b="b" l="l" r="r" t="t"/>
              <a:pathLst>
                <a:path extrusionOk="0" h="13" w="49">
                  <a:moveTo>
                    <a:pt x="25" y="0"/>
                  </a:moveTo>
                  <a:cubicBezTo>
                    <a:pt x="1" y="12"/>
                    <a:pt x="13" y="12"/>
                    <a:pt x="37" y="12"/>
                  </a:cubicBezTo>
                  <a:cubicBezTo>
                    <a:pt x="13" y="12"/>
                    <a:pt x="49" y="12"/>
                    <a:pt x="49"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1"/>
            <p:cNvSpPr/>
            <p:nvPr/>
          </p:nvSpPr>
          <p:spPr>
            <a:xfrm rot="1290219">
              <a:off x="2873004" y="3052263"/>
              <a:ext cx="3111" cy="574"/>
            </a:xfrm>
            <a:custGeom>
              <a:rect b="b" l="l" r="r" t="t"/>
              <a:pathLst>
                <a:path extrusionOk="0" h="13" w="61">
                  <a:moveTo>
                    <a:pt x="13" y="0"/>
                  </a:moveTo>
                  <a:cubicBezTo>
                    <a:pt x="60" y="0"/>
                    <a:pt x="1" y="12"/>
                    <a:pt x="36" y="12"/>
                  </a:cubicBezTo>
                  <a:cubicBezTo>
                    <a:pt x="24" y="12"/>
                    <a:pt x="60" y="0"/>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1"/>
            <p:cNvSpPr/>
            <p:nvPr/>
          </p:nvSpPr>
          <p:spPr>
            <a:xfrm rot="1290219">
              <a:off x="2892610" y="3057124"/>
              <a:ext cx="3009" cy="574"/>
            </a:xfrm>
            <a:custGeom>
              <a:rect b="b" l="l" r="r" t="t"/>
              <a:pathLst>
                <a:path extrusionOk="0" h="13" w="59">
                  <a:moveTo>
                    <a:pt x="45" y="1"/>
                  </a:moveTo>
                  <a:cubicBezTo>
                    <a:pt x="42" y="1"/>
                    <a:pt x="42" y="1"/>
                    <a:pt x="44" y="1"/>
                  </a:cubicBezTo>
                  <a:lnTo>
                    <a:pt x="44" y="1"/>
                  </a:lnTo>
                  <a:cubicBezTo>
                    <a:pt x="45" y="1"/>
                    <a:pt x="45" y="1"/>
                    <a:pt x="45" y="1"/>
                  </a:cubicBezTo>
                  <a:close/>
                  <a:moveTo>
                    <a:pt x="44" y="1"/>
                  </a:moveTo>
                  <a:lnTo>
                    <a:pt x="44" y="1"/>
                  </a:lnTo>
                  <a:cubicBezTo>
                    <a:pt x="37" y="3"/>
                    <a:pt x="1" y="13"/>
                    <a:pt x="33" y="13"/>
                  </a:cubicBezTo>
                  <a:cubicBezTo>
                    <a:pt x="58" y="4"/>
                    <a:pt x="48" y="2"/>
                    <a:pt x="4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1"/>
            <p:cNvSpPr/>
            <p:nvPr/>
          </p:nvSpPr>
          <p:spPr>
            <a:xfrm rot="1290219">
              <a:off x="2874955" y="3054092"/>
              <a:ext cx="5509" cy="1105"/>
            </a:xfrm>
            <a:custGeom>
              <a:rect b="b" l="l" r="r" t="t"/>
              <a:pathLst>
                <a:path extrusionOk="0" h="25" w="108">
                  <a:moveTo>
                    <a:pt x="72" y="0"/>
                  </a:moveTo>
                  <a:cubicBezTo>
                    <a:pt x="48" y="12"/>
                    <a:pt x="36" y="24"/>
                    <a:pt x="0" y="24"/>
                  </a:cubicBezTo>
                  <a:cubicBezTo>
                    <a:pt x="24" y="24"/>
                    <a:pt x="72" y="24"/>
                    <a:pt x="95" y="12"/>
                  </a:cubicBezTo>
                  <a:lnTo>
                    <a:pt x="107" y="12"/>
                  </a:lnTo>
                  <a:cubicBezTo>
                    <a:pt x="72" y="12"/>
                    <a:pt x="84" y="0"/>
                    <a:pt x="7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1"/>
            <p:cNvSpPr/>
            <p:nvPr/>
          </p:nvSpPr>
          <p:spPr>
            <a:xfrm rot="1290219">
              <a:off x="2891231" y="3056961"/>
              <a:ext cx="4846" cy="1105"/>
            </a:xfrm>
            <a:custGeom>
              <a:rect b="b" l="l" r="r" t="t"/>
              <a:pathLst>
                <a:path extrusionOk="0" h="25" w="95">
                  <a:moveTo>
                    <a:pt x="24" y="21"/>
                  </a:moveTo>
                  <a:cubicBezTo>
                    <a:pt x="10" y="22"/>
                    <a:pt x="0" y="25"/>
                    <a:pt x="12" y="25"/>
                  </a:cubicBezTo>
                  <a:lnTo>
                    <a:pt x="24" y="21"/>
                  </a:lnTo>
                  <a:close/>
                  <a:moveTo>
                    <a:pt x="95" y="1"/>
                  </a:moveTo>
                  <a:lnTo>
                    <a:pt x="95" y="1"/>
                  </a:lnTo>
                  <a:cubicBezTo>
                    <a:pt x="71" y="13"/>
                    <a:pt x="47" y="13"/>
                    <a:pt x="47" y="13"/>
                  </a:cubicBezTo>
                  <a:lnTo>
                    <a:pt x="24" y="21"/>
                  </a:lnTo>
                  <a:lnTo>
                    <a:pt x="24" y="21"/>
                  </a:lnTo>
                  <a:cubicBezTo>
                    <a:pt x="30" y="20"/>
                    <a:pt x="36" y="19"/>
                    <a:pt x="42" y="19"/>
                  </a:cubicBezTo>
                  <a:cubicBezTo>
                    <a:pt x="51" y="19"/>
                    <a:pt x="59" y="21"/>
                    <a:pt x="59" y="25"/>
                  </a:cubicBezTo>
                  <a:cubicBezTo>
                    <a:pt x="71" y="13"/>
                    <a:pt x="95" y="13"/>
                    <a:pt x="9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1"/>
            <p:cNvSpPr/>
            <p:nvPr/>
          </p:nvSpPr>
          <p:spPr>
            <a:xfrm rot="1290219">
              <a:off x="2872947" y="3054351"/>
              <a:ext cx="3673" cy="840"/>
            </a:xfrm>
            <a:custGeom>
              <a:rect b="b" l="l" r="r" t="t"/>
              <a:pathLst>
                <a:path extrusionOk="0" h="19" w="72">
                  <a:moveTo>
                    <a:pt x="32" y="1"/>
                  </a:moveTo>
                  <a:cubicBezTo>
                    <a:pt x="26" y="1"/>
                    <a:pt x="16" y="2"/>
                    <a:pt x="1" y="6"/>
                  </a:cubicBezTo>
                  <a:cubicBezTo>
                    <a:pt x="12" y="6"/>
                    <a:pt x="24" y="18"/>
                    <a:pt x="48" y="18"/>
                  </a:cubicBezTo>
                  <a:lnTo>
                    <a:pt x="72" y="6"/>
                  </a:lnTo>
                  <a:cubicBezTo>
                    <a:pt x="48" y="6"/>
                    <a:pt x="45" y="1"/>
                    <a:pt x="3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1"/>
            <p:cNvSpPr/>
            <p:nvPr/>
          </p:nvSpPr>
          <p:spPr>
            <a:xfrm rot="1290219">
              <a:off x="2889679" y="3057816"/>
              <a:ext cx="3724" cy="574"/>
            </a:xfrm>
            <a:custGeom>
              <a:rect b="b" l="l" r="r" t="t"/>
              <a:pathLst>
                <a:path extrusionOk="0" h="13" w="73">
                  <a:moveTo>
                    <a:pt x="49" y="1"/>
                  </a:moveTo>
                  <a:cubicBezTo>
                    <a:pt x="49" y="1"/>
                    <a:pt x="1" y="1"/>
                    <a:pt x="25" y="13"/>
                  </a:cubicBezTo>
                  <a:lnTo>
                    <a:pt x="7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1"/>
            <p:cNvSpPr/>
            <p:nvPr/>
          </p:nvSpPr>
          <p:spPr>
            <a:xfrm rot="1290219">
              <a:off x="2873741" y="3060009"/>
              <a:ext cx="3673" cy="574"/>
            </a:xfrm>
            <a:custGeom>
              <a:rect b="b" l="l" r="r" t="t"/>
              <a:pathLst>
                <a:path extrusionOk="0" h="13" w="72">
                  <a:moveTo>
                    <a:pt x="48" y="0"/>
                  </a:moveTo>
                  <a:cubicBezTo>
                    <a:pt x="24" y="0"/>
                    <a:pt x="0" y="12"/>
                    <a:pt x="24" y="12"/>
                  </a:cubicBezTo>
                  <a:cubicBezTo>
                    <a:pt x="36" y="12"/>
                    <a:pt x="72" y="0"/>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1"/>
            <p:cNvSpPr/>
            <p:nvPr/>
          </p:nvSpPr>
          <p:spPr>
            <a:xfrm rot="1290219">
              <a:off x="2865841" y="3079069"/>
              <a:ext cx="1734" cy="442"/>
            </a:xfrm>
            <a:custGeom>
              <a:rect b="b" l="l" r="r" t="t"/>
              <a:pathLst>
                <a:path extrusionOk="0" h="10" w="34">
                  <a:moveTo>
                    <a:pt x="9" y="1"/>
                  </a:moveTo>
                  <a:cubicBezTo>
                    <a:pt x="3" y="6"/>
                    <a:pt x="0" y="9"/>
                    <a:pt x="3" y="9"/>
                  </a:cubicBezTo>
                  <a:cubicBezTo>
                    <a:pt x="6" y="9"/>
                    <a:pt x="15" y="6"/>
                    <a:pt x="3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1"/>
            <p:cNvSpPr/>
            <p:nvPr/>
          </p:nvSpPr>
          <p:spPr>
            <a:xfrm rot="1290219">
              <a:off x="2865571" y="3079668"/>
              <a:ext cx="2499" cy="44"/>
            </a:xfrm>
            <a:custGeom>
              <a:rect b="b" l="l" r="r" t="t"/>
              <a:pathLst>
                <a:path extrusionOk="0" h="1" w="49">
                  <a:moveTo>
                    <a:pt x="48" y="0"/>
                  </a:moveTo>
                  <a:lnTo>
                    <a:pt x="24" y="0"/>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1"/>
            <p:cNvSpPr/>
            <p:nvPr/>
          </p:nvSpPr>
          <p:spPr>
            <a:xfrm rot="1290219">
              <a:off x="2864151" y="3080005"/>
              <a:ext cx="1275" cy="44"/>
            </a:xfrm>
            <a:custGeom>
              <a:rect b="b" l="l" r="r" t="t"/>
              <a:pathLst>
                <a:path extrusionOk="0" h="1" w="25">
                  <a:moveTo>
                    <a:pt x="24" y="0"/>
                  </a:moveTo>
                  <a:lnTo>
                    <a:pt x="1" y="0"/>
                  </a:lnTo>
                  <a:cubicBezTo>
                    <a:pt x="1" y="0"/>
                    <a:pt x="13" y="0"/>
                    <a:pt x="13" y="0"/>
                  </a:cubicBezTo>
                  <a:cubicBezTo>
                    <a:pt x="13" y="0"/>
                    <a:pt x="13" y="0"/>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1"/>
            <p:cNvSpPr/>
            <p:nvPr/>
          </p:nvSpPr>
          <p:spPr>
            <a:xfrm rot="1290219">
              <a:off x="2863394" y="3080328"/>
              <a:ext cx="4336" cy="574"/>
            </a:xfrm>
            <a:custGeom>
              <a:rect b="b" l="l" r="r" t="t"/>
              <a:pathLst>
                <a:path extrusionOk="0" h="13" w="85">
                  <a:moveTo>
                    <a:pt x="84" y="0"/>
                  </a:moveTo>
                  <a:cubicBezTo>
                    <a:pt x="60" y="0"/>
                    <a:pt x="60" y="12"/>
                    <a:pt x="1" y="12"/>
                  </a:cubicBezTo>
                  <a:lnTo>
                    <a:pt x="36" y="12"/>
                  </a:lnTo>
                  <a:lnTo>
                    <a:pt x="84"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1"/>
            <p:cNvSpPr/>
            <p:nvPr/>
          </p:nvSpPr>
          <p:spPr>
            <a:xfrm rot="1290219">
              <a:off x="2864666" y="3082494"/>
              <a:ext cx="6988" cy="707"/>
            </a:xfrm>
            <a:custGeom>
              <a:rect b="b" l="l" r="r" t="t"/>
              <a:pathLst>
                <a:path extrusionOk="0" h="16" w="137">
                  <a:moveTo>
                    <a:pt x="127" y="8"/>
                  </a:moveTo>
                  <a:cubicBezTo>
                    <a:pt x="125" y="8"/>
                    <a:pt x="121" y="9"/>
                    <a:pt x="118" y="9"/>
                  </a:cubicBezTo>
                  <a:lnTo>
                    <a:pt x="118" y="9"/>
                  </a:lnTo>
                  <a:cubicBezTo>
                    <a:pt x="116" y="9"/>
                    <a:pt x="114" y="9"/>
                    <a:pt x="112" y="9"/>
                  </a:cubicBezTo>
                  <a:cubicBezTo>
                    <a:pt x="104" y="9"/>
                    <a:pt x="95" y="9"/>
                    <a:pt x="86" y="11"/>
                  </a:cubicBezTo>
                  <a:lnTo>
                    <a:pt x="86" y="11"/>
                  </a:lnTo>
                  <a:cubicBezTo>
                    <a:pt x="97" y="10"/>
                    <a:pt x="109" y="9"/>
                    <a:pt x="118" y="9"/>
                  </a:cubicBezTo>
                  <a:lnTo>
                    <a:pt x="118" y="9"/>
                  </a:lnTo>
                  <a:cubicBezTo>
                    <a:pt x="123" y="9"/>
                    <a:pt x="128" y="10"/>
                    <a:pt x="131" y="12"/>
                  </a:cubicBezTo>
                  <a:cubicBezTo>
                    <a:pt x="137" y="9"/>
                    <a:pt x="134" y="8"/>
                    <a:pt x="127" y="8"/>
                  </a:cubicBezTo>
                  <a:close/>
                  <a:moveTo>
                    <a:pt x="12" y="0"/>
                  </a:moveTo>
                  <a:cubicBezTo>
                    <a:pt x="0" y="12"/>
                    <a:pt x="72" y="12"/>
                    <a:pt x="12" y="12"/>
                  </a:cubicBezTo>
                  <a:cubicBezTo>
                    <a:pt x="20" y="14"/>
                    <a:pt x="28" y="15"/>
                    <a:pt x="38" y="15"/>
                  </a:cubicBezTo>
                  <a:cubicBezTo>
                    <a:pt x="53" y="15"/>
                    <a:pt x="70" y="13"/>
                    <a:pt x="86" y="11"/>
                  </a:cubicBezTo>
                  <a:lnTo>
                    <a:pt x="86" y="11"/>
                  </a:lnTo>
                  <a:cubicBezTo>
                    <a:pt x="80" y="11"/>
                    <a:pt x="75" y="11"/>
                    <a:pt x="69" y="11"/>
                  </a:cubicBezTo>
                  <a:cubicBezTo>
                    <a:pt x="52" y="11"/>
                    <a:pt x="39" y="9"/>
                    <a:pt x="48" y="0"/>
                  </a:cubicBezTo>
                  <a:lnTo>
                    <a:pt x="48" y="0"/>
                  </a:lnTo>
                  <a:cubicBezTo>
                    <a:pt x="40" y="4"/>
                    <a:pt x="35" y="5"/>
                    <a:pt x="31" y="5"/>
                  </a:cubicBezTo>
                  <a:cubicBezTo>
                    <a:pt x="23" y="5"/>
                    <a:pt x="20"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1"/>
            <p:cNvSpPr/>
            <p:nvPr/>
          </p:nvSpPr>
          <p:spPr>
            <a:xfrm rot="1290219">
              <a:off x="2868353" y="3082610"/>
              <a:ext cx="3111" cy="574"/>
            </a:xfrm>
            <a:custGeom>
              <a:rect b="b" l="l" r="r" t="t"/>
              <a:pathLst>
                <a:path extrusionOk="0" h="13" w="61">
                  <a:moveTo>
                    <a:pt x="37" y="0"/>
                  </a:moveTo>
                  <a:cubicBezTo>
                    <a:pt x="1" y="0"/>
                    <a:pt x="1" y="12"/>
                    <a:pt x="25" y="12"/>
                  </a:cubicBezTo>
                  <a:cubicBezTo>
                    <a:pt x="25" y="12"/>
                    <a:pt x="60" y="0"/>
                    <a:pt x="3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1"/>
            <p:cNvSpPr/>
            <p:nvPr/>
          </p:nvSpPr>
          <p:spPr>
            <a:xfrm rot="1290219">
              <a:off x="2865735" y="3082755"/>
              <a:ext cx="663" cy="574"/>
            </a:xfrm>
            <a:custGeom>
              <a:rect b="b" l="l" r="r" t="t"/>
              <a:pathLst>
                <a:path extrusionOk="0" h="13" w="13">
                  <a:moveTo>
                    <a:pt x="12" y="1"/>
                  </a:moveTo>
                  <a:lnTo>
                    <a:pt x="0" y="13"/>
                  </a:lnTo>
                  <a:lnTo>
                    <a:pt x="12" y="13"/>
                  </a:lnTo>
                  <a:lnTo>
                    <a:pt x="1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1"/>
            <p:cNvSpPr/>
            <p:nvPr/>
          </p:nvSpPr>
          <p:spPr>
            <a:xfrm rot="1290219">
              <a:off x="2864311" y="3083553"/>
              <a:ext cx="1887" cy="44"/>
            </a:xfrm>
            <a:custGeom>
              <a:rect b="b" l="l" r="r" t="t"/>
              <a:pathLst>
                <a:path extrusionOk="0" h="1" w="37">
                  <a:moveTo>
                    <a:pt x="36" y="1"/>
                  </a:moveTo>
                  <a:lnTo>
                    <a:pt x="0" y="1"/>
                  </a:lnTo>
                  <a:cubicBezTo>
                    <a:pt x="12" y="1"/>
                    <a:pt x="12" y="1"/>
                    <a:pt x="3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1"/>
            <p:cNvSpPr/>
            <p:nvPr/>
          </p:nvSpPr>
          <p:spPr>
            <a:xfrm rot="1290219">
              <a:off x="2863206" y="3084017"/>
              <a:ext cx="3469" cy="574"/>
            </a:xfrm>
            <a:custGeom>
              <a:rect b="b" l="l" r="r" t="t"/>
              <a:pathLst>
                <a:path extrusionOk="0" h="13" w="68">
                  <a:moveTo>
                    <a:pt x="53" y="1"/>
                  </a:moveTo>
                  <a:cubicBezTo>
                    <a:pt x="46" y="8"/>
                    <a:pt x="35" y="11"/>
                    <a:pt x="24" y="12"/>
                  </a:cubicBezTo>
                  <a:lnTo>
                    <a:pt x="24" y="12"/>
                  </a:lnTo>
                  <a:cubicBezTo>
                    <a:pt x="43" y="11"/>
                    <a:pt x="67" y="8"/>
                    <a:pt x="53" y="1"/>
                  </a:cubicBezTo>
                  <a:close/>
                  <a:moveTo>
                    <a:pt x="24" y="12"/>
                  </a:moveTo>
                  <a:cubicBezTo>
                    <a:pt x="11" y="12"/>
                    <a:pt x="1" y="12"/>
                    <a:pt x="6" y="12"/>
                  </a:cubicBezTo>
                  <a:cubicBezTo>
                    <a:pt x="10" y="12"/>
                    <a:pt x="17" y="12"/>
                    <a:pt x="24"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1"/>
            <p:cNvSpPr/>
            <p:nvPr/>
          </p:nvSpPr>
          <p:spPr>
            <a:xfrm rot="1290219">
              <a:off x="2868072" y="3087483"/>
              <a:ext cx="1275" cy="309"/>
            </a:xfrm>
            <a:custGeom>
              <a:rect b="b" l="l" r="r" t="t"/>
              <a:pathLst>
                <a:path extrusionOk="0" h="7" w="25">
                  <a:moveTo>
                    <a:pt x="12" y="1"/>
                  </a:moveTo>
                  <a:cubicBezTo>
                    <a:pt x="9" y="1"/>
                    <a:pt x="5" y="2"/>
                    <a:pt x="1" y="6"/>
                  </a:cubicBezTo>
                  <a:lnTo>
                    <a:pt x="24" y="6"/>
                  </a:lnTo>
                  <a:cubicBezTo>
                    <a:pt x="24" y="6"/>
                    <a:pt x="19"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1"/>
            <p:cNvSpPr/>
            <p:nvPr/>
          </p:nvSpPr>
          <p:spPr>
            <a:xfrm rot="1290219">
              <a:off x="2878029" y="3090225"/>
              <a:ext cx="2448" cy="574"/>
            </a:xfrm>
            <a:custGeom>
              <a:rect b="b" l="l" r="r" t="t"/>
              <a:pathLst>
                <a:path extrusionOk="0" h="13" w="48">
                  <a:moveTo>
                    <a:pt x="12" y="0"/>
                  </a:moveTo>
                  <a:cubicBezTo>
                    <a:pt x="0" y="0"/>
                    <a:pt x="0" y="0"/>
                    <a:pt x="0" y="12"/>
                  </a:cubicBezTo>
                  <a:cubicBezTo>
                    <a:pt x="48" y="0"/>
                    <a:pt x="0"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1"/>
            <p:cNvSpPr/>
            <p:nvPr/>
          </p:nvSpPr>
          <p:spPr>
            <a:xfrm rot="1290219">
              <a:off x="2864500" y="3086919"/>
              <a:ext cx="1275" cy="44"/>
            </a:xfrm>
            <a:custGeom>
              <a:rect b="b" l="l" r="r" t="t"/>
              <a:pathLst>
                <a:path extrusionOk="0" h="1" w="25">
                  <a:moveTo>
                    <a:pt x="24" y="0"/>
                  </a:moveTo>
                  <a:cubicBezTo>
                    <a:pt x="12" y="0"/>
                    <a:pt x="24" y="0"/>
                    <a:pt x="24" y="0"/>
                  </a:cubicBezTo>
                  <a:cubicBezTo>
                    <a:pt x="0" y="0"/>
                    <a:pt x="0" y="0"/>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1"/>
            <p:cNvSpPr/>
            <p:nvPr/>
          </p:nvSpPr>
          <p:spPr>
            <a:xfrm rot="1290219">
              <a:off x="2863262" y="3087493"/>
              <a:ext cx="6478" cy="1060"/>
            </a:xfrm>
            <a:custGeom>
              <a:rect b="b" l="l" r="r" t="t"/>
              <a:pathLst>
                <a:path extrusionOk="0" h="24" w="127">
                  <a:moveTo>
                    <a:pt x="44" y="7"/>
                  </a:moveTo>
                  <a:cubicBezTo>
                    <a:pt x="24" y="8"/>
                    <a:pt x="0" y="12"/>
                    <a:pt x="7" y="12"/>
                  </a:cubicBezTo>
                  <a:lnTo>
                    <a:pt x="44" y="7"/>
                  </a:lnTo>
                  <a:close/>
                  <a:moveTo>
                    <a:pt x="91" y="0"/>
                  </a:moveTo>
                  <a:lnTo>
                    <a:pt x="44" y="7"/>
                  </a:lnTo>
                  <a:lnTo>
                    <a:pt x="44" y="7"/>
                  </a:lnTo>
                  <a:cubicBezTo>
                    <a:pt x="45" y="7"/>
                    <a:pt x="47" y="7"/>
                    <a:pt x="49" y="7"/>
                  </a:cubicBezTo>
                  <a:cubicBezTo>
                    <a:pt x="59" y="7"/>
                    <a:pt x="67" y="8"/>
                    <a:pt x="67" y="12"/>
                  </a:cubicBezTo>
                  <a:lnTo>
                    <a:pt x="31" y="12"/>
                  </a:lnTo>
                  <a:cubicBezTo>
                    <a:pt x="7" y="24"/>
                    <a:pt x="7" y="24"/>
                    <a:pt x="31" y="24"/>
                  </a:cubicBezTo>
                  <a:cubicBezTo>
                    <a:pt x="55" y="24"/>
                    <a:pt x="103" y="12"/>
                    <a:pt x="126" y="12"/>
                  </a:cubicBezTo>
                  <a:cubicBezTo>
                    <a:pt x="114" y="12"/>
                    <a:pt x="31" y="12"/>
                    <a:pt x="9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1"/>
            <p:cNvSpPr/>
            <p:nvPr/>
          </p:nvSpPr>
          <p:spPr>
            <a:xfrm rot="1290219">
              <a:off x="2872493" y="3089674"/>
              <a:ext cx="4948" cy="574"/>
            </a:xfrm>
            <a:custGeom>
              <a:rect b="b" l="l" r="r" t="t"/>
              <a:pathLst>
                <a:path extrusionOk="0" h="13" w="97">
                  <a:moveTo>
                    <a:pt x="25" y="0"/>
                  </a:moveTo>
                  <a:lnTo>
                    <a:pt x="1" y="12"/>
                  </a:lnTo>
                  <a:cubicBezTo>
                    <a:pt x="9" y="8"/>
                    <a:pt x="15" y="7"/>
                    <a:pt x="21" y="7"/>
                  </a:cubicBezTo>
                  <a:cubicBezTo>
                    <a:pt x="33" y="7"/>
                    <a:pt x="41" y="12"/>
                    <a:pt x="49" y="12"/>
                  </a:cubicBezTo>
                  <a:cubicBezTo>
                    <a:pt x="96" y="0"/>
                    <a:pt x="37" y="0"/>
                    <a:pt x="2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1"/>
            <p:cNvSpPr/>
            <p:nvPr/>
          </p:nvSpPr>
          <p:spPr>
            <a:xfrm rot="1290219">
              <a:off x="2867724" y="3090436"/>
              <a:ext cx="1275" cy="574"/>
            </a:xfrm>
            <a:custGeom>
              <a:rect b="b" l="l" r="r" t="t"/>
              <a:pathLst>
                <a:path extrusionOk="0" h="13" w="25">
                  <a:moveTo>
                    <a:pt x="1" y="1"/>
                  </a:moveTo>
                  <a:lnTo>
                    <a:pt x="12" y="13"/>
                  </a:ln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1"/>
            <p:cNvSpPr/>
            <p:nvPr/>
          </p:nvSpPr>
          <p:spPr>
            <a:xfrm rot="1290219">
              <a:off x="2865913" y="3090393"/>
              <a:ext cx="1887" cy="44"/>
            </a:xfrm>
            <a:custGeom>
              <a:rect b="b" l="l" r="r" t="t"/>
              <a:pathLst>
                <a:path extrusionOk="0" h="1" w="37">
                  <a:moveTo>
                    <a:pt x="25" y="1"/>
                  </a:moveTo>
                  <a:lnTo>
                    <a:pt x="1" y="1"/>
                  </a:lnTo>
                  <a:lnTo>
                    <a:pt x="37"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1"/>
            <p:cNvSpPr/>
            <p:nvPr/>
          </p:nvSpPr>
          <p:spPr>
            <a:xfrm rot="1290219">
              <a:off x="2865305" y="3089931"/>
              <a:ext cx="663" cy="574"/>
            </a:xfrm>
            <a:custGeom>
              <a:rect b="b" l="l" r="r" t="t"/>
              <a:pathLst>
                <a:path extrusionOk="0" h="13" w="13">
                  <a:moveTo>
                    <a:pt x="13" y="13"/>
                  </a:moveTo>
                  <a:lnTo>
                    <a:pt x="13" y="13"/>
                  </a:lnTo>
                  <a:lnTo>
                    <a:pt x="1"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1"/>
            <p:cNvSpPr/>
            <p:nvPr/>
          </p:nvSpPr>
          <p:spPr>
            <a:xfrm rot="1290219">
              <a:off x="2865646" y="3091065"/>
              <a:ext cx="1224" cy="265"/>
            </a:xfrm>
            <a:custGeom>
              <a:rect b="b" l="l" r="r" t="t"/>
              <a:pathLst>
                <a:path extrusionOk="0" h="6" w="24">
                  <a:moveTo>
                    <a:pt x="20" y="0"/>
                  </a:moveTo>
                  <a:cubicBezTo>
                    <a:pt x="18" y="0"/>
                    <a:pt x="13" y="1"/>
                    <a:pt x="1" y="5"/>
                  </a:cubicBezTo>
                  <a:lnTo>
                    <a:pt x="13" y="5"/>
                  </a:lnTo>
                  <a:cubicBezTo>
                    <a:pt x="13" y="5"/>
                    <a:pt x="23" y="0"/>
                    <a:pt x="2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1"/>
            <p:cNvSpPr/>
            <p:nvPr/>
          </p:nvSpPr>
          <p:spPr>
            <a:xfrm rot="1290219">
              <a:off x="2893366" y="3101907"/>
              <a:ext cx="2448" cy="574"/>
            </a:xfrm>
            <a:custGeom>
              <a:rect b="b" l="l" r="r" t="t"/>
              <a:pathLst>
                <a:path extrusionOk="0" h="13" w="48">
                  <a:moveTo>
                    <a:pt x="48" y="1"/>
                  </a:moveTo>
                  <a:cubicBezTo>
                    <a:pt x="24" y="1"/>
                    <a:pt x="12" y="12"/>
                    <a:pt x="0" y="12"/>
                  </a:cubicBezTo>
                  <a:lnTo>
                    <a:pt x="36" y="12"/>
                  </a:lnTo>
                  <a:cubicBezTo>
                    <a:pt x="36" y="12"/>
                    <a:pt x="36" y="1"/>
                    <a:pt x="4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1"/>
            <p:cNvSpPr/>
            <p:nvPr/>
          </p:nvSpPr>
          <p:spPr>
            <a:xfrm rot="1290219">
              <a:off x="2891462" y="3101917"/>
              <a:ext cx="3418" cy="574"/>
            </a:xfrm>
            <a:custGeom>
              <a:rect b="b" l="l" r="r" t="t"/>
              <a:pathLst>
                <a:path extrusionOk="0" h="13" w="67">
                  <a:moveTo>
                    <a:pt x="24" y="0"/>
                  </a:moveTo>
                  <a:cubicBezTo>
                    <a:pt x="1" y="0"/>
                    <a:pt x="36" y="0"/>
                    <a:pt x="24" y="12"/>
                  </a:cubicBezTo>
                  <a:lnTo>
                    <a:pt x="60" y="12"/>
                  </a:lnTo>
                  <a:cubicBezTo>
                    <a:pt x="66" y="6"/>
                    <a:pt x="57" y="6"/>
                    <a:pt x="47" y="6"/>
                  </a:cubicBezTo>
                  <a:cubicBezTo>
                    <a:pt x="36" y="6"/>
                    <a:pt x="24" y="6"/>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1"/>
            <p:cNvSpPr/>
            <p:nvPr/>
          </p:nvSpPr>
          <p:spPr>
            <a:xfrm rot="1290219">
              <a:off x="2886622" y="3106977"/>
              <a:ext cx="4285" cy="1105"/>
            </a:xfrm>
            <a:custGeom>
              <a:rect b="b" l="l" r="r" t="t"/>
              <a:pathLst>
                <a:path extrusionOk="0" h="25" w="84">
                  <a:moveTo>
                    <a:pt x="48" y="0"/>
                  </a:moveTo>
                  <a:cubicBezTo>
                    <a:pt x="36" y="6"/>
                    <a:pt x="30" y="9"/>
                    <a:pt x="24" y="9"/>
                  </a:cubicBezTo>
                  <a:cubicBezTo>
                    <a:pt x="18" y="9"/>
                    <a:pt x="12" y="6"/>
                    <a:pt x="0" y="0"/>
                  </a:cubicBezTo>
                  <a:lnTo>
                    <a:pt x="0" y="0"/>
                  </a:lnTo>
                  <a:cubicBezTo>
                    <a:pt x="24" y="12"/>
                    <a:pt x="12" y="12"/>
                    <a:pt x="24" y="24"/>
                  </a:cubicBezTo>
                  <a:lnTo>
                    <a:pt x="71" y="24"/>
                  </a:lnTo>
                  <a:lnTo>
                    <a:pt x="48" y="12"/>
                  </a:lnTo>
                  <a:lnTo>
                    <a:pt x="71" y="12"/>
                  </a:lnTo>
                  <a:cubicBezTo>
                    <a:pt x="83" y="6"/>
                    <a:pt x="74" y="6"/>
                    <a:pt x="64" y="6"/>
                  </a:cubicBezTo>
                  <a:cubicBezTo>
                    <a:pt x="54" y="6"/>
                    <a:pt x="42" y="6"/>
                    <a:pt x="4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1"/>
            <p:cNvSpPr/>
            <p:nvPr/>
          </p:nvSpPr>
          <p:spPr>
            <a:xfrm rot="1290219">
              <a:off x="2949053" y="3116598"/>
              <a:ext cx="51" cy="574"/>
            </a:xfrm>
            <a:custGeom>
              <a:rect b="b" l="l" r="r" t="t"/>
              <a:pathLst>
                <a:path extrusionOk="0" h="13" w="1">
                  <a:moveTo>
                    <a:pt x="0" y="13"/>
                  </a:moveTo>
                  <a:cubicBezTo>
                    <a:pt x="0" y="13"/>
                    <a:pt x="0" y="13"/>
                    <a:pt x="0" y="1"/>
                  </a:cubicBezTo>
                  <a:lnTo>
                    <a:pt x="0" y="1"/>
                  </a:lnTo>
                  <a:lnTo>
                    <a:pt x="0" y="13"/>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1"/>
            <p:cNvSpPr/>
            <p:nvPr/>
          </p:nvSpPr>
          <p:spPr>
            <a:xfrm rot="1290219">
              <a:off x="2912756" y="3068201"/>
              <a:ext cx="2499" cy="2386"/>
            </a:xfrm>
            <a:custGeom>
              <a:rect b="b" l="l" r="r" t="t"/>
              <a:pathLst>
                <a:path extrusionOk="0" h="54" w="49">
                  <a:moveTo>
                    <a:pt x="28" y="0"/>
                  </a:moveTo>
                  <a:cubicBezTo>
                    <a:pt x="23" y="0"/>
                    <a:pt x="21" y="5"/>
                    <a:pt x="13" y="5"/>
                  </a:cubicBezTo>
                  <a:lnTo>
                    <a:pt x="1" y="53"/>
                  </a:lnTo>
                  <a:cubicBezTo>
                    <a:pt x="25" y="41"/>
                    <a:pt x="1" y="41"/>
                    <a:pt x="13" y="17"/>
                  </a:cubicBezTo>
                  <a:lnTo>
                    <a:pt x="13" y="17"/>
                  </a:lnTo>
                  <a:cubicBezTo>
                    <a:pt x="25" y="17"/>
                    <a:pt x="25" y="41"/>
                    <a:pt x="25" y="41"/>
                  </a:cubicBezTo>
                  <a:cubicBezTo>
                    <a:pt x="49" y="5"/>
                    <a:pt x="1" y="29"/>
                    <a:pt x="37" y="5"/>
                  </a:cubicBezTo>
                  <a:cubicBezTo>
                    <a:pt x="33" y="1"/>
                    <a:pt x="30" y="0"/>
                    <a:pt x="2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1"/>
            <p:cNvSpPr/>
            <p:nvPr/>
          </p:nvSpPr>
          <p:spPr>
            <a:xfrm rot="1290219">
              <a:off x="2946818" y="3109695"/>
              <a:ext cx="3111" cy="4772"/>
            </a:xfrm>
            <a:custGeom>
              <a:rect b="b" l="l" r="r" t="t"/>
              <a:pathLst>
                <a:path extrusionOk="0" h="108" w="61">
                  <a:moveTo>
                    <a:pt x="60" y="1"/>
                  </a:moveTo>
                  <a:cubicBezTo>
                    <a:pt x="38" y="34"/>
                    <a:pt x="26" y="78"/>
                    <a:pt x="5" y="103"/>
                  </a:cubicBezTo>
                  <a:lnTo>
                    <a:pt x="5" y="103"/>
                  </a:lnTo>
                  <a:cubicBezTo>
                    <a:pt x="5" y="103"/>
                    <a:pt x="4" y="103"/>
                    <a:pt x="4" y="103"/>
                  </a:cubicBezTo>
                  <a:cubicBezTo>
                    <a:pt x="2" y="103"/>
                    <a:pt x="1" y="104"/>
                    <a:pt x="1" y="108"/>
                  </a:cubicBezTo>
                  <a:cubicBezTo>
                    <a:pt x="2" y="106"/>
                    <a:pt x="4" y="105"/>
                    <a:pt x="5" y="103"/>
                  </a:cubicBezTo>
                  <a:lnTo>
                    <a:pt x="5" y="103"/>
                  </a:lnTo>
                  <a:cubicBezTo>
                    <a:pt x="9" y="104"/>
                    <a:pt x="13" y="108"/>
                    <a:pt x="13" y="108"/>
                  </a:cubicBezTo>
                  <a:cubicBezTo>
                    <a:pt x="13" y="84"/>
                    <a:pt x="37" y="60"/>
                    <a:pt x="49" y="37"/>
                  </a:cubicBezTo>
                  <a:lnTo>
                    <a:pt x="49" y="48"/>
                  </a:lnTo>
                  <a:cubicBezTo>
                    <a:pt x="60" y="25"/>
                    <a:pt x="60" y="25"/>
                    <a:pt x="6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1"/>
            <p:cNvSpPr/>
            <p:nvPr/>
          </p:nvSpPr>
          <p:spPr>
            <a:xfrm rot="1290219">
              <a:off x="2946019" y="3113836"/>
              <a:ext cx="663" cy="1105"/>
            </a:xfrm>
            <a:custGeom>
              <a:rect b="b" l="l" r="r" t="t"/>
              <a:pathLst>
                <a:path extrusionOk="0" h="25" w="13">
                  <a:moveTo>
                    <a:pt x="13" y="1"/>
                  </a:moveTo>
                  <a:cubicBezTo>
                    <a:pt x="1" y="13"/>
                    <a:pt x="1" y="13"/>
                    <a:pt x="1" y="13"/>
                  </a:cubicBezTo>
                  <a:cubicBezTo>
                    <a:pt x="1" y="13"/>
                    <a:pt x="1" y="25"/>
                    <a:pt x="1" y="25"/>
                  </a:cubicBezTo>
                  <a:cubicBezTo>
                    <a:pt x="13" y="13"/>
                    <a:pt x="13" y="13"/>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1"/>
            <p:cNvSpPr/>
            <p:nvPr/>
          </p:nvSpPr>
          <p:spPr>
            <a:xfrm rot="1290219">
              <a:off x="2920080" y="3075968"/>
              <a:ext cx="663" cy="574"/>
            </a:xfrm>
            <a:custGeom>
              <a:rect b="b" l="l" r="r" t="t"/>
              <a:pathLst>
                <a:path extrusionOk="0" h="13" w="13">
                  <a:moveTo>
                    <a:pt x="1" y="1"/>
                  </a:moveTo>
                  <a:lnTo>
                    <a:pt x="12" y="12"/>
                  </a:lnTo>
                  <a:cubicBezTo>
                    <a:pt x="12" y="1"/>
                    <a:pt x="12"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1"/>
            <p:cNvSpPr/>
            <p:nvPr/>
          </p:nvSpPr>
          <p:spPr>
            <a:xfrm rot="1290219">
              <a:off x="2952401" y="3118037"/>
              <a:ext cx="663" cy="574"/>
            </a:xfrm>
            <a:custGeom>
              <a:rect b="b" l="l" r="r" t="t"/>
              <a:pathLst>
                <a:path extrusionOk="0" h="13" w="13">
                  <a:moveTo>
                    <a:pt x="1" y="1"/>
                  </a:moveTo>
                  <a:cubicBezTo>
                    <a:pt x="1" y="1"/>
                    <a:pt x="13" y="13"/>
                    <a:pt x="13" y="13"/>
                  </a:cubicBezTo>
                  <a:cubicBezTo>
                    <a:pt x="13" y="13"/>
                    <a:pt x="13" y="13"/>
                    <a:pt x="13" y="13"/>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1"/>
            <p:cNvSpPr/>
            <p:nvPr/>
          </p:nvSpPr>
          <p:spPr>
            <a:xfrm rot="1290219">
              <a:off x="2921360" y="3113342"/>
              <a:ext cx="1479" cy="1326"/>
            </a:xfrm>
            <a:custGeom>
              <a:rect b="b" l="l" r="r" t="t"/>
              <a:pathLst>
                <a:path extrusionOk="0" h="30" w="29">
                  <a:moveTo>
                    <a:pt x="28" y="10"/>
                  </a:moveTo>
                  <a:cubicBezTo>
                    <a:pt x="28" y="10"/>
                    <a:pt x="27" y="11"/>
                    <a:pt x="24" y="14"/>
                  </a:cubicBezTo>
                  <a:lnTo>
                    <a:pt x="24" y="14"/>
                  </a:lnTo>
                  <a:cubicBezTo>
                    <a:pt x="27" y="12"/>
                    <a:pt x="29" y="10"/>
                    <a:pt x="28" y="10"/>
                  </a:cubicBezTo>
                  <a:close/>
                  <a:moveTo>
                    <a:pt x="12" y="0"/>
                  </a:moveTo>
                  <a:lnTo>
                    <a:pt x="1" y="24"/>
                  </a:lnTo>
                  <a:cubicBezTo>
                    <a:pt x="1" y="28"/>
                    <a:pt x="2" y="30"/>
                    <a:pt x="4" y="30"/>
                  </a:cubicBezTo>
                  <a:cubicBezTo>
                    <a:pt x="7" y="30"/>
                    <a:pt x="12" y="24"/>
                    <a:pt x="12" y="24"/>
                  </a:cubicBezTo>
                  <a:cubicBezTo>
                    <a:pt x="18" y="19"/>
                    <a:pt x="21" y="16"/>
                    <a:pt x="24" y="14"/>
                  </a:cubicBezTo>
                  <a:lnTo>
                    <a:pt x="24" y="14"/>
                  </a:lnTo>
                  <a:cubicBezTo>
                    <a:pt x="22" y="14"/>
                    <a:pt x="21" y="15"/>
                    <a:pt x="20" y="15"/>
                  </a:cubicBezTo>
                  <a:cubicBezTo>
                    <a:pt x="16" y="15"/>
                    <a:pt x="12" y="12"/>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1"/>
            <p:cNvSpPr/>
            <p:nvPr/>
          </p:nvSpPr>
          <p:spPr>
            <a:xfrm rot="1290219">
              <a:off x="2913700" y="3068243"/>
              <a:ext cx="51" cy="44"/>
            </a:xfrm>
            <a:custGeom>
              <a:rect b="b" l="l" r="r" t="t"/>
              <a:pathLst>
                <a:path extrusionOk="0" h="1" w="1">
                  <a:moveTo>
                    <a:pt x="1" y="0"/>
                  </a:moveTo>
                  <a:lnTo>
                    <a:pt x="1" y="0"/>
                  </a:lnTo>
                  <a:lnTo>
                    <a:pt x="1"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1"/>
            <p:cNvSpPr/>
            <p:nvPr/>
          </p:nvSpPr>
          <p:spPr>
            <a:xfrm rot="1290219">
              <a:off x="2947757" y="3116576"/>
              <a:ext cx="1275" cy="884"/>
            </a:xfrm>
            <a:custGeom>
              <a:rect b="b" l="l" r="r" t="t"/>
              <a:pathLst>
                <a:path extrusionOk="0" h="20" w="25">
                  <a:moveTo>
                    <a:pt x="5" y="1"/>
                  </a:moveTo>
                  <a:cubicBezTo>
                    <a:pt x="5" y="1"/>
                    <a:pt x="3" y="3"/>
                    <a:pt x="1" y="8"/>
                  </a:cubicBezTo>
                  <a:lnTo>
                    <a:pt x="10" y="12"/>
                  </a:lnTo>
                  <a:lnTo>
                    <a:pt x="10" y="12"/>
                  </a:lnTo>
                  <a:cubicBezTo>
                    <a:pt x="7" y="8"/>
                    <a:pt x="7" y="1"/>
                    <a:pt x="5" y="1"/>
                  </a:cubicBezTo>
                  <a:close/>
                  <a:moveTo>
                    <a:pt x="24" y="8"/>
                  </a:moveTo>
                  <a:cubicBezTo>
                    <a:pt x="20" y="12"/>
                    <a:pt x="17" y="14"/>
                    <a:pt x="14" y="14"/>
                  </a:cubicBezTo>
                  <a:lnTo>
                    <a:pt x="14" y="14"/>
                  </a:lnTo>
                  <a:lnTo>
                    <a:pt x="10" y="12"/>
                  </a:lnTo>
                  <a:lnTo>
                    <a:pt x="10" y="12"/>
                  </a:lnTo>
                  <a:cubicBezTo>
                    <a:pt x="11" y="14"/>
                    <a:pt x="12" y="14"/>
                    <a:pt x="13" y="14"/>
                  </a:cubicBezTo>
                  <a:cubicBezTo>
                    <a:pt x="14" y="14"/>
                    <a:pt x="14" y="14"/>
                    <a:pt x="14" y="14"/>
                  </a:cubicBezTo>
                  <a:lnTo>
                    <a:pt x="14" y="14"/>
                  </a:lnTo>
                  <a:lnTo>
                    <a:pt x="24" y="19"/>
                  </a:lnTo>
                  <a:lnTo>
                    <a:pt x="24" y="8"/>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1"/>
            <p:cNvSpPr/>
            <p:nvPr/>
          </p:nvSpPr>
          <p:spPr>
            <a:xfrm rot="1290219">
              <a:off x="2338075" y="2981728"/>
              <a:ext cx="668102" cy="441650"/>
            </a:xfrm>
            <a:custGeom>
              <a:rect b="b" l="l" r="r" t="t"/>
              <a:pathLst>
                <a:path extrusionOk="0" h="9995" w="13098">
                  <a:moveTo>
                    <a:pt x="9680" y="1"/>
                  </a:moveTo>
                  <a:cubicBezTo>
                    <a:pt x="9671" y="1"/>
                    <a:pt x="9648" y="1"/>
                    <a:pt x="9628" y="6"/>
                  </a:cubicBezTo>
                  <a:lnTo>
                    <a:pt x="9628" y="6"/>
                  </a:lnTo>
                  <a:cubicBezTo>
                    <a:pt x="9652" y="6"/>
                    <a:pt x="9688" y="1"/>
                    <a:pt x="9680" y="1"/>
                  </a:cubicBezTo>
                  <a:close/>
                  <a:moveTo>
                    <a:pt x="9609" y="13"/>
                  </a:moveTo>
                  <a:cubicBezTo>
                    <a:pt x="9601" y="13"/>
                    <a:pt x="9603" y="13"/>
                    <a:pt x="9609" y="13"/>
                  </a:cubicBezTo>
                  <a:lnTo>
                    <a:pt x="9609" y="13"/>
                  </a:lnTo>
                  <a:cubicBezTo>
                    <a:pt x="9609" y="13"/>
                    <a:pt x="9609" y="13"/>
                    <a:pt x="9609" y="13"/>
                  </a:cubicBezTo>
                  <a:close/>
                  <a:moveTo>
                    <a:pt x="9609" y="1"/>
                  </a:moveTo>
                  <a:lnTo>
                    <a:pt x="9609" y="1"/>
                  </a:lnTo>
                  <a:cubicBezTo>
                    <a:pt x="9597" y="13"/>
                    <a:pt x="9573" y="13"/>
                    <a:pt x="9549" y="13"/>
                  </a:cubicBezTo>
                  <a:cubicBezTo>
                    <a:pt x="9549" y="13"/>
                    <a:pt x="9538" y="24"/>
                    <a:pt x="9561" y="24"/>
                  </a:cubicBezTo>
                  <a:lnTo>
                    <a:pt x="9573" y="13"/>
                  </a:lnTo>
                  <a:lnTo>
                    <a:pt x="9609" y="13"/>
                  </a:lnTo>
                  <a:cubicBezTo>
                    <a:pt x="9615" y="10"/>
                    <a:pt x="9621" y="8"/>
                    <a:pt x="9628" y="6"/>
                  </a:cubicBezTo>
                  <a:lnTo>
                    <a:pt x="9628" y="6"/>
                  </a:lnTo>
                  <a:cubicBezTo>
                    <a:pt x="9627" y="6"/>
                    <a:pt x="9626" y="6"/>
                    <a:pt x="9625" y="6"/>
                  </a:cubicBezTo>
                  <a:cubicBezTo>
                    <a:pt x="9613" y="6"/>
                    <a:pt x="9605" y="5"/>
                    <a:pt x="9609" y="1"/>
                  </a:cubicBezTo>
                  <a:close/>
                  <a:moveTo>
                    <a:pt x="9692" y="9"/>
                  </a:moveTo>
                  <a:cubicBezTo>
                    <a:pt x="9683" y="9"/>
                    <a:pt x="9672" y="10"/>
                    <a:pt x="9657" y="13"/>
                  </a:cubicBezTo>
                  <a:lnTo>
                    <a:pt x="9657" y="24"/>
                  </a:lnTo>
                  <a:cubicBezTo>
                    <a:pt x="9649" y="17"/>
                    <a:pt x="9621" y="14"/>
                    <a:pt x="9609" y="13"/>
                  </a:cubicBezTo>
                  <a:lnTo>
                    <a:pt x="9609" y="13"/>
                  </a:lnTo>
                  <a:cubicBezTo>
                    <a:pt x="9608" y="24"/>
                    <a:pt x="9573" y="24"/>
                    <a:pt x="9561" y="24"/>
                  </a:cubicBezTo>
                  <a:cubicBezTo>
                    <a:pt x="9559" y="27"/>
                    <a:pt x="9561" y="28"/>
                    <a:pt x="9565" y="28"/>
                  </a:cubicBezTo>
                  <a:cubicBezTo>
                    <a:pt x="9577" y="28"/>
                    <a:pt x="9608" y="21"/>
                    <a:pt x="9623" y="21"/>
                  </a:cubicBezTo>
                  <a:cubicBezTo>
                    <a:pt x="9629" y="21"/>
                    <a:pt x="9633" y="22"/>
                    <a:pt x="9633" y="24"/>
                  </a:cubicBezTo>
                  <a:lnTo>
                    <a:pt x="9621" y="24"/>
                  </a:lnTo>
                  <a:cubicBezTo>
                    <a:pt x="9645" y="36"/>
                    <a:pt x="9645" y="36"/>
                    <a:pt x="9692" y="36"/>
                  </a:cubicBezTo>
                  <a:cubicBezTo>
                    <a:pt x="9700" y="32"/>
                    <a:pt x="9708" y="31"/>
                    <a:pt x="9716" y="31"/>
                  </a:cubicBezTo>
                  <a:cubicBezTo>
                    <a:pt x="9732" y="31"/>
                    <a:pt x="9748" y="36"/>
                    <a:pt x="9764" y="36"/>
                  </a:cubicBezTo>
                  <a:cubicBezTo>
                    <a:pt x="9776" y="30"/>
                    <a:pt x="9761" y="30"/>
                    <a:pt x="9750" y="30"/>
                  </a:cubicBezTo>
                  <a:cubicBezTo>
                    <a:pt x="9740" y="30"/>
                    <a:pt x="9734" y="30"/>
                    <a:pt x="9764" y="24"/>
                  </a:cubicBezTo>
                  <a:lnTo>
                    <a:pt x="9788" y="13"/>
                  </a:lnTo>
                  <a:lnTo>
                    <a:pt x="9788" y="13"/>
                  </a:lnTo>
                  <a:cubicBezTo>
                    <a:pt x="9773" y="15"/>
                    <a:pt x="9761" y="16"/>
                    <a:pt x="9752" y="16"/>
                  </a:cubicBezTo>
                  <a:cubicBezTo>
                    <a:pt x="9727" y="16"/>
                    <a:pt x="9718" y="9"/>
                    <a:pt x="9692" y="9"/>
                  </a:cubicBezTo>
                  <a:close/>
                  <a:moveTo>
                    <a:pt x="9692" y="36"/>
                  </a:moveTo>
                  <a:cubicBezTo>
                    <a:pt x="9645" y="36"/>
                    <a:pt x="9704" y="36"/>
                    <a:pt x="9680" y="48"/>
                  </a:cubicBezTo>
                  <a:lnTo>
                    <a:pt x="9728" y="36"/>
                  </a:lnTo>
                  <a:close/>
                  <a:moveTo>
                    <a:pt x="9823" y="84"/>
                  </a:moveTo>
                  <a:cubicBezTo>
                    <a:pt x="9817" y="84"/>
                    <a:pt x="9812" y="84"/>
                    <a:pt x="9807" y="85"/>
                  </a:cubicBezTo>
                  <a:lnTo>
                    <a:pt x="9807" y="85"/>
                  </a:lnTo>
                  <a:cubicBezTo>
                    <a:pt x="9795" y="88"/>
                    <a:pt x="9793" y="89"/>
                    <a:pt x="9796" y="89"/>
                  </a:cubicBezTo>
                  <a:cubicBezTo>
                    <a:pt x="9802" y="89"/>
                    <a:pt x="9831" y="84"/>
                    <a:pt x="9823" y="84"/>
                  </a:cubicBezTo>
                  <a:close/>
                  <a:moveTo>
                    <a:pt x="9728" y="84"/>
                  </a:moveTo>
                  <a:cubicBezTo>
                    <a:pt x="9716" y="90"/>
                    <a:pt x="9695" y="90"/>
                    <a:pt x="9672" y="90"/>
                  </a:cubicBezTo>
                  <a:cubicBezTo>
                    <a:pt x="9648" y="90"/>
                    <a:pt x="9621" y="90"/>
                    <a:pt x="9597" y="96"/>
                  </a:cubicBezTo>
                  <a:lnTo>
                    <a:pt x="9597" y="85"/>
                  </a:lnTo>
                  <a:lnTo>
                    <a:pt x="9597" y="85"/>
                  </a:lnTo>
                  <a:cubicBezTo>
                    <a:pt x="9617" y="87"/>
                    <a:pt x="9634" y="89"/>
                    <a:pt x="9650" y="89"/>
                  </a:cubicBezTo>
                  <a:cubicBezTo>
                    <a:pt x="9663" y="89"/>
                    <a:pt x="9676" y="88"/>
                    <a:pt x="9692" y="84"/>
                  </a:cubicBezTo>
                  <a:close/>
                  <a:moveTo>
                    <a:pt x="9990" y="132"/>
                  </a:moveTo>
                  <a:cubicBezTo>
                    <a:pt x="9988" y="134"/>
                    <a:pt x="9986" y="137"/>
                    <a:pt x="9984" y="140"/>
                  </a:cubicBezTo>
                  <a:lnTo>
                    <a:pt x="9984" y="140"/>
                  </a:lnTo>
                  <a:cubicBezTo>
                    <a:pt x="9986" y="137"/>
                    <a:pt x="9988" y="135"/>
                    <a:pt x="9990" y="132"/>
                  </a:cubicBezTo>
                  <a:close/>
                  <a:moveTo>
                    <a:pt x="9657" y="137"/>
                  </a:moveTo>
                  <a:cubicBezTo>
                    <a:pt x="9657" y="139"/>
                    <a:pt x="9657" y="141"/>
                    <a:pt x="9657" y="143"/>
                  </a:cubicBezTo>
                  <a:lnTo>
                    <a:pt x="9645" y="143"/>
                  </a:lnTo>
                  <a:cubicBezTo>
                    <a:pt x="9647" y="141"/>
                    <a:pt x="9651" y="139"/>
                    <a:pt x="9657" y="137"/>
                  </a:cubicBezTo>
                  <a:close/>
                  <a:moveTo>
                    <a:pt x="9752" y="155"/>
                  </a:moveTo>
                  <a:cubicBezTo>
                    <a:pt x="9752" y="155"/>
                    <a:pt x="9752" y="155"/>
                    <a:pt x="9752" y="167"/>
                  </a:cubicBezTo>
                  <a:cubicBezTo>
                    <a:pt x="9740" y="167"/>
                    <a:pt x="9740" y="167"/>
                    <a:pt x="9740" y="155"/>
                  </a:cubicBezTo>
                  <a:close/>
                  <a:moveTo>
                    <a:pt x="9800" y="143"/>
                  </a:moveTo>
                  <a:cubicBezTo>
                    <a:pt x="9800" y="143"/>
                    <a:pt x="9788" y="143"/>
                    <a:pt x="9788" y="155"/>
                  </a:cubicBezTo>
                  <a:cubicBezTo>
                    <a:pt x="9788" y="155"/>
                    <a:pt x="9788" y="155"/>
                    <a:pt x="9788" y="167"/>
                  </a:cubicBezTo>
                  <a:lnTo>
                    <a:pt x="9776" y="167"/>
                  </a:lnTo>
                  <a:cubicBezTo>
                    <a:pt x="9776" y="155"/>
                    <a:pt x="9776" y="155"/>
                    <a:pt x="9776" y="155"/>
                  </a:cubicBezTo>
                  <a:cubicBezTo>
                    <a:pt x="9776" y="143"/>
                    <a:pt x="9788" y="143"/>
                    <a:pt x="9800" y="143"/>
                  </a:cubicBezTo>
                  <a:close/>
                  <a:moveTo>
                    <a:pt x="9859" y="179"/>
                  </a:moveTo>
                  <a:cubicBezTo>
                    <a:pt x="9847" y="191"/>
                    <a:pt x="9847" y="191"/>
                    <a:pt x="9835" y="203"/>
                  </a:cubicBezTo>
                  <a:cubicBezTo>
                    <a:pt x="9835" y="203"/>
                    <a:pt x="9835" y="191"/>
                    <a:pt x="9835" y="191"/>
                  </a:cubicBezTo>
                  <a:lnTo>
                    <a:pt x="9847" y="191"/>
                  </a:lnTo>
                  <a:cubicBezTo>
                    <a:pt x="9847" y="179"/>
                    <a:pt x="9847" y="179"/>
                    <a:pt x="9859" y="179"/>
                  </a:cubicBezTo>
                  <a:close/>
                  <a:moveTo>
                    <a:pt x="9514" y="288"/>
                  </a:moveTo>
                  <a:cubicBezTo>
                    <a:pt x="9507" y="290"/>
                    <a:pt x="9501" y="293"/>
                    <a:pt x="9490" y="298"/>
                  </a:cubicBezTo>
                  <a:cubicBezTo>
                    <a:pt x="9500" y="295"/>
                    <a:pt x="9508" y="291"/>
                    <a:pt x="9514" y="288"/>
                  </a:cubicBezTo>
                  <a:close/>
                  <a:moveTo>
                    <a:pt x="9573" y="286"/>
                  </a:moveTo>
                  <a:cubicBezTo>
                    <a:pt x="9573" y="286"/>
                    <a:pt x="9549" y="286"/>
                    <a:pt x="9538" y="298"/>
                  </a:cubicBezTo>
                  <a:cubicBezTo>
                    <a:pt x="9557" y="289"/>
                    <a:pt x="9560" y="287"/>
                    <a:pt x="9573" y="286"/>
                  </a:cubicBezTo>
                  <a:lnTo>
                    <a:pt x="9573" y="286"/>
                  </a:lnTo>
                  <a:cubicBezTo>
                    <a:pt x="9573" y="286"/>
                    <a:pt x="9573" y="286"/>
                    <a:pt x="9573" y="286"/>
                  </a:cubicBezTo>
                  <a:close/>
                  <a:moveTo>
                    <a:pt x="11193" y="608"/>
                  </a:moveTo>
                  <a:cubicBezTo>
                    <a:pt x="11193" y="627"/>
                    <a:pt x="11185" y="661"/>
                    <a:pt x="11170" y="680"/>
                  </a:cubicBezTo>
                  <a:lnTo>
                    <a:pt x="11170" y="680"/>
                  </a:lnTo>
                  <a:cubicBezTo>
                    <a:pt x="11170" y="680"/>
                    <a:pt x="11169" y="679"/>
                    <a:pt x="11169" y="679"/>
                  </a:cubicBezTo>
                  <a:lnTo>
                    <a:pt x="11169" y="679"/>
                  </a:lnTo>
                  <a:lnTo>
                    <a:pt x="11169" y="681"/>
                  </a:lnTo>
                  <a:lnTo>
                    <a:pt x="11169" y="681"/>
                  </a:lnTo>
                  <a:cubicBezTo>
                    <a:pt x="11170" y="680"/>
                    <a:pt x="11170" y="680"/>
                    <a:pt x="11170" y="680"/>
                  </a:cubicBezTo>
                  <a:lnTo>
                    <a:pt x="11170" y="680"/>
                  </a:lnTo>
                  <a:cubicBezTo>
                    <a:pt x="11172" y="680"/>
                    <a:pt x="11174" y="681"/>
                    <a:pt x="11176" y="681"/>
                  </a:cubicBezTo>
                  <a:cubicBezTo>
                    <a:pt x="11205" y="681"/>
                    <a:pt x="11206" y="620"/>
                    <a:pt x="11228" y="620"/>
                  </a:cubicBezTo>
                  <a:cubicBezTo>
                    <a:pt x="11228" y="615"/>
                    <a:pt x="11227" y="614"/>
                    <a:pt x="11225" y="614"/>
                  </a:cubicBezTo>
                  <a:cubicBezTo>
                    <a:pt x="11220" y="614"/>
                    <a:pt x="11208" y="627"/>
                    <a:pt x="11200" y="627"/>
                  </a:cubicBezTo>
                  <a:cubicBezTo>
                    <a:pt x="11196" y="627"/>
                    <a:pt x="11193" y="622"/>
                    <a:pt x="11193" y="608"/>
                  </a:cubicBezTo>
                  <a:close/>
                  <a:moveTo>
                    <a:pt x="9526" y="727"/>
                  </a:moveTo>
                  <a:cubicBezTo>
                    <a:pt x="9526" y="727"/>
                    <a:pt x="9371" y="751"/>
                    <a:pt x="9407" y="751"/>
                  </a:cubicBezTo>
                  <a:lnTo>
                    <a:pt x="9549" y="727"/>
                  </a:lnTo>
                  <a:close/>
                  <a:moveTo>
                    <a:pt x="10335" y="751"/>
                  </a:moveTo>
                  <a:lnTo>
                    <a:pt x="10311" y="763"/>
                  </a:lnTo>
                  <a:lnTo>
                    <a:pt x="10335" y="763"/>
                  </a:lnTo>
                  <a:cubicBezTo>
                    <a:pt x="10335" y="759"/>
                    <a:pt x="10335" y="756"/>
                    <a:pt x="10335" y="754"/>
                  </a:cubicBezTo>
                  <a:cubicBezTo>
                    <a:pt x="10335" y="754"/>
                    <a:pt x="10335" y="753"/>
                    <a:pt x="10335" y="751"/>
                  </a:cubicBezTo>
                  <a:close/>
                  <a:moveTo>
                    <a:pt x="11443" y="751"/>
                  </a:moveTo>
                  <a:cubicBezTo>
                    <a:pt x="11437" y="751"/>
                    <a:pt x="11426" y="767"/>
                    <a:pt x="11416" y="779"/>
                  </a:cubicBezTo>
                  <a:lnTo>
                    <a:pt x="11416" y="779"/>
                  </a:lnTo>
                  <a:cubicBezTo>
                    <a:pt x="11424" y="773"/>
                    <a:pt x="11433" y="764"/>
                    <a:pt x="11443" y="751"/>
                  </a:cubicBezTo>
                  <a:close/>
                  <a:moveTo>
                    <a:pt x="11443" y="834"/>
                  </a:moveTo>
                  <a:cubicBezTo>
                    <a:pt x="11433" y="839"/>
                    <a:pt x="11427" y="846"/>
                    <a:pt x="11425" y="851"/>
                  </a:cubicBezTo>
                  <a:lnTo>
                    <a:pt x="11425" y="851"/>
                  </a:lnTo>
                  <a:cubicBezTo>
                    <a:pt x="11431" y="848"/>
                    <a:pt x="11437" y="843"/>
                    <a:pt x="11443" y="834"/>
                  </a:cubicBezTo>
                  <a:close/>
                  <a:moveTo>
                    <a:pt x="9728" y="894"/>
                  </a:moveTo>
                  <a:cubicBezTo>
                    <a:pt x="9726" y="894"/>
                    <a:pt x="9724" y="894"/>
                    <a:pt x="9722" y="894"/>
                  </a:cubicBezTo>
                  <a:lnTo>
                    <a:pt x="9722" y="894"/>
                  </a:lnTo>
                  <a:cubicBezTo>
                    <a:pt x="9717" y="895"/>
                    <a:pt x="9712" y="897"/>
                    <a:pt x="9715" y="897"/>
                  </a:cubicBezTo>
                  <a:cubicBezTo>
                    <a:pt x="9718" y="897"/>
                    <a:pt x="9725" y="896"/>
                    <a:pt x="9740" y="894"/>
                  </a:cubicBezTo>
                  <a:close/>
                  <a:moveTo>
                    <a:pt x="9538" y="870"/>
                  </a:moveTo>
                  <a:cubicBezTo>
                    <a:pt x="9454" y="882"/>
                    <a:pt x="9549" y="882"/>
                    <a:pt x="9514" y="882"/>
                  </a:cubicBezTo>
                  <a:cubicBezTo>
                    <a:pt x="9514" y="894"/>
                    <a:pt x="9514" y="894"/>
                    <a:pt x="9514" y="894"/>
                  </a:cubicBezTo>
                  <a:cubicBezTo>
                    <a:pt x="9502" y="882"/>
                    <a:pt x="9478" y="882"/>
                    <a:pt x="9442" y="882"/>
                  </a:cubicBezTo>
                  <a:cubicBezTo>
                    <a:pt x="9442" y="888"/>
                    <a:pt x="9463" y="888"/>
                    <a:pt x="9480" y="888"/>
                  </a:cubicBezTo>
                  <a:cubicBezTo>
                    <a:pt x="9496" y="888"/>
                    <a:pt x="9508" y="888"/>
                    <a:pt x="9490" y="894"/>
                  </a:cubicBezTo>
                  <a:cubicBezTo>
                    <a:pt x="9514" y="894"/>
                    <a:pt x="9442" y="905"/>
                    <a:pt x="9442" y="917"/>
                  </a:cubicBezTo>
                  <a:cubicBezTo>
                    <a:pt x="9466" y="917"/>
                    <a:pt x="9506" y="912"/>
                    <a:pt x="9526" y="912"/>
                  </a:cubicBezTo>
                  <a:cubicBezTo>
                    <a:pt x="9536" y="912"/>
                    <a:pt x="9542" y="913"/>
                    <a:pt x="9538" y="917"/>
                  </a:cubicBezTo>
                  <a:lnTo>
                    <a:pt x="9478" y="917"/>
                  </a:lnTo>
                  <a:cubicBezTo>
                    <a:pt x="9478" y="923"/>
                    <a:pt x="9496" y="923"/>
                    <a:pt x="9514" y="923"/>
                  </a:cubicBezTo>
                  <a:cubicBezTo>
                    <a:pt x="9532" y="923"/>
                    <a:pt x="9549" y="923"/>
                    <a:pt x="9549" y="929"/>
                  </a:cubicBezTo>
                  <a:cubicBezTo>
                    <a:pt x="9561" y="917"/>
                    <a:pt x="9597" y="917"/>
                    <a:pt x="9609" y="917"/>
                  </a:cubicBezTo>
                  <a:cubicBezTo>
                    <a:pt x="9633" y="917"/>
                    <a:pt x="9633" y="917"/>
                    <a:pt x="9621" y="929"/>
                  </a:cubicBezTo>
                  <a:lnTo>
                    <a:pt x="9657" y="929"/>
                  </a:lnTo>
                  <a:cubicBezTo>
                    <a:pt x="9692" y="917"/>
                    <a:pt x="9621" y="917"/>
                    <a:pt x="9668" y="905"/>
                  </a:cubicBezTo>
                  <a:lnTo>
                    <a:pt x="9668" y="905"/>
                  </a:lnTo>
                  <a:lnTo>
                    <a:pt x="9621" y="917"/>
                  </a:lnTo>
                  <a:cubicBezTo>
                    <a:pt x="9626" y="912"/>
                    <a:pt x="9639" y="907"/>
                    <a:pt x="9653" y="902"/>
                  </a:cubicBezTo>
                  <a:lnTo>
                    <a:pt x="9653" y="902"/>
                  </a:lnTo>
                  <a:cubicBezTo>
                    <a:pt x="9640" y="904"/>
                    <a:pt x="9625" y="905"/>
                    <a:pt x="9609" y="905"/>
                  </a:cubicBezTo>
                  <a:cubicBezTo>
                    <a:pt x="9633" y="894"/>
                    <a:pt x="9621" y="894"/>
                    <a:pt x="9633" y="894"/>
                  </a:cubicBezTo>
                  <a:cubicBezTo>
                    <a:pt x="9597" y="882"/>
                    <a:pt x="9526" y="882"/>
                    <a:pt x="9538" y="870"/>
                  </a:cubicBezTo>
                  <a:close/>
                  <a:moveTo>
                    <a:pt x="9692" y="917"/>
                  </a:moveTo>
                  <a:lnTo>
                    <a:pt x="9692" y="917"/>
                  </a:lnTo>
                  <a:cubicBezTo>
                    <a:pt x="9657" y="929"/>
                    <a:pt x="9704" y="929"/>
                    <a:pt x="9704" y="929"/>
                  </a:cubicBezTo>
                  <a:lnTo>
                    <a:pt x="9692" y="917"/>
                  </a:lnTo>
                  <a:close/>
                  <a:moveTo>
                    <a:pt x="9764" y="929"/>
                  </a:moveTo>
                  <a:lnTo>
                    <a:pt x="9764" y="929"/>
                  </a:lnTo>
                  <a:cubicBezTo>
                    <a:pt x="9785" y="940"/>
                    <a:pt x="9741" y="950"/>
                    <a:pt x="9706" y="953"/>
                  </a:cubicBezTo>
                  <a:lnTo>
                    <a:pt x="9706" y="953"/>
                  </a:lnTo>
                  <a:lnTo>
                    <a:pt x="9740" y="941"/>
                  </a:lnTo>
                  <a:lnTo>
                    <a:pt x="9716" y="941"/>
                  </a:lnTo>
                  <a:cubicBezTo>
                    <a:pt x="9716" y="941"/>
                    <a:pt x="9740" y="941"/>
                    <a:pt x="9764" y="929"/>
                  </a:cubicBezTo>
                  <a:close/>
                  <a:moveTo>
                    <a:pt x="10663" y="985"/>
                  </a:moveTo>
                  <a:cubicBezTo>
                    <a:pt x="10661" y="986"/>
                    <a:pt x="10659" y="987"/>
                    <a:pt x="10657" y="989"/>
                  </a:cubicBezTo>
                  <a:cubicBezTo>
                    <a:pt x="10659" y="988"/>
                    <a:pt x="10661" y="986"/>
                    <a:pt x="10663" y="985"/>
                  </a:cubicBezTo>
                  <a:close/>
                  <a:moveTo>
                    <a:pt x="9524" y="984"/>
                  </a:moveTo>
                  <a:cubicBezTo>
                    <a:pt x="9533" y="984"/>
                    <a:pt x="9543" y="985"/>
                    <a:pt x="9549" y="989"/>
                  </a:cubicBezTo>
                  <a:lnTo>
                    <a:pt x="9526" y="989"/>
                  </a:lnTo>
                  <a:cubicBezTo>
                    <a:pt x="9514" y="995"/>
                    <a:pt x="9499" y="995"/>
                    <a:pt x="9484" y="995"/>
                  </a:cubicBezTo>
                  <a:cubicBezTo>
                    <a:pt x="9478" y="995"/>
                    <a:pt x="9473" y="995"/>
                    <a:pt x="9467" y="995"/>
                  </a:cubicBezTo>
                  <a:lnTo>
                    <a:pt x="9467" y="995"/>
                  </a:lnTo>
                  <a:cubicBezTo>
                    <a:pt x="9484" y="989"/>
                    <a:pt x="9505" y="984"/>
                    <a:pt x="9524" y="984"/>
                  </a:cubicBezTo>
                  <a:close/>
                  <a:moveTo>
                    <a:pt x="9585" y="1036"/>
                  </a:moveTo>
                  <a:lnTo>
                    <a:pt x="9585" y="1036"/>
                  </a:lnTo>
                  <a:cubicBezTo>
                    <a:pt x="9585" y="1036"/>
                    <a:pt x="9585" y="1037"/>
                    <a:pt x="9585" y="1037"/>
                  </a:cubicBezTo>
                  <a:lnTo>
                    <a:pt x="9585" y="1037"/>
                  </a:lnTo>
                  <a:cubicBezTo>
                    <a:pt x="9585" y="1037"/>
                    <a:pt x="9585" y="1037"/>
                    <a:pt x="9585" y="1037"/>
                  </a:cubicBezTo>
                  <a:lnTo>
                    <a:pt x="9585" y="1037"/>
                  </a:lnTo>
                  <a:cubicBezTo>
                    <a:pt x="9585" y="1037"/>
                    <a:pt x="9585" y="1036"/>
                    <a:pt x="9585" y="1036"/>
                  </a:cubicBezTo>
                  <a:close/>
                  <a:moveTo>
                    <a:pt x="9585" y="1037"/>
                  </a:moveTo>
                  <a:cubicBezTo>
                    <a:pt x="9565" y="1037"/>
                    <a:pt x="9530" y="1039"/>
                    <a:pt x="9502" y="1048"/>
                  </a:cubicBezTo>
                  <a:cubicBezTo>
                    <a:pt x="9514" y="1048"/>
                    <a:pt x="9561" y="1048"/>
                    <a:pt x="9585" y="1037"/>
                  </a:cubicBezTo>
                  <a:close/>
                  <a:moveTo>
                    <a:pt x="10133" y="1057"/>
                  </a:moveTo>
                  <a:cubicBezTo>
                    <a:pt x="10127" y="1057"/>
                    <a:pt x="10115" y="1059"/>
                    <a:pt x="10103" y="1060"/>
                  </a:cubicBezTo>
                  <a:lnTo>
                    <a:pt x="10133" y="1060"/>
                  </a:lnTo>
                  <a:cubicBezTo>
                    <a:pt x="10138" y="1058"/>
                    <a:pt x="10137" y="1057"/>
                    <a:pt x="10133" y="1057"/>
                  </a:cubicBezTo>
                  <a:close/>
                  <a:moveTo>
                    <a:pt x="10097" y="1060"/>
                  </a:moveTo>
                  <a:cubicBezTo>
                    <a:pt x="10097" y="1061"/>
                    <a:pt x="10097" y="1061"/>
                    <a:pt x="10096" y="1061"/>
                  </a:cubicBezTo>
                  <a:lnTo>
                    <a:pt x="10096" y="1061"/>
                  </a:lnTo>
                  <a:cubicBezTo>
                    <a:pt x="10099" y="1061"/>
                    <a:pt x="10101" y="1061"/>
                    <a:pt x="10103" y="1060"/>
                  </a:cubicBezTo>
                  <a:close/>
                  <a:moveTo>
                    <a:pt x="10736" y="1058"/>
                  </a:moveTo>
                  <a:cubicBezTo>
                    <a:pt x="10733" y="1059"/>
                    <a:pt x="10731" y="1059"/>
                    <a:pt x="10728" y="1060"/>
                  </a:cubicBezTo>
                  <a:cubicBezTo>
                    <a:pt x="10728" y="1064"/>
                    <a:pt x="10726" y="1069"/>
                    <a:pt x="10724" y="1074"/>
                  </a:cubicBezTo>
                  <a:lnTo>
                    <a:pt x="10724" y="1074"/>
                  </a:lnTo>
                  <a:lnTo>
                    <a:pt x="10736" y="1058"/>
                  </a:lnTo>
                  <a:close/>
                  <a:moveTo>
                    <a:pt x="10724" y="1074"/>
                  </a:moveTo>
                  <a:lnTo>
                    <a:pt x="10716" y="1084"/>
                  </a:lnTo>
                  <a:cubicBezTo>
                    <a:pt x="10713" y="1090"/>
                    <a:pt x="10713" y="1092"/>
                    <a:pt x="10713" y="1092"/>
                  </a:cubicBezTo>
                  <a:cubicBezTo>
                    <a:pt x="10714" y="1092"/>
                    <a:pt x="10720" y="1083"/>
                    <a:pt x="10724" y="1074"/>
                  </a:cubicBezTo>
                  <a:close/>
                  <a:moveTo>
                    <a:pt x="9585" y="1084"/>
                  </a:moveTo>
                  <a:cubicBezTo>
                    <a:pt x="9621" y="1084"/>
                    <a:pt x="9597" y="1096"/>
                    <a:pt x="9585" y="1096"/>
                  </a:cubicBezTo>
                  <a:cubicBezTo>
                    <a:pt x="9585" y="1096"/>
                    <a:pt x="9563" y="1096"/>
                    <a:pt x="9572" y="1085"/>
                  </a:cubicBezTo>
                  <a:lnTo>
                    <a:pt x="9572" y="1085"/>
                  </a:lnTo>
                  <a:cubicBezTo>
                    <a:pt x="9576" y="1085"/>
                    <a:pt x="9580" y="1084"/>
                    <a:pt x="9585" y="1084"/>
                  </a:cubicBezTo>
                  <a:close/>
                  <a:moveTo>
                    <a:pt x="10097" y="1167"/>
                  </a:moveTo>
                  <a:lnTo>
                    <a:pt x="10062" y="1179"/>
                  </a:lnTo>
                  <a:lnTo>
                    <a:pt x="10062" y="1179"/>
                  </a:lnTo>
                  <a:cubicBezTo>
                    <a:pt x="10062" y="1179"/>
                    <a:pt x="10062" y="1179"/>
                    <a:pt x="10062" y="1179"/>
                  </a:cubicBezTo>
                  <a:lnTo>
                    <a:pt x="10062" y="1179"/>
                  </a:lnTo>
                  <a:lnTo>
                    <a:pt x="10061" y="1179"/>
                  </a:lnTo>
                  <a:lnTo>
                    <a:pt x="10061" y="1179"/>
                  </a:lnTo>
                  <a:lnTo>
                    <a:pt x="10062" y="1179"/>
                  </a:lnTo>
                  <a:lnTo>
                    <a:pt x="10062" y="1179"/>
                  </a:lnTo>
                  <a:cubicBezTo>
                    <a:pt x="10065" y="1179"/>
                    <a:pt x="10069" y="1179"/>
                    <a:pt x="10073" y="1179"/>
                  </a:cubicBezTo>
                  <a:lnTo>
                    <a:pt x="10097" y="1167"/>
                  </a:lnTo>
                  <a:close/>
                  <a:moveTo>
                    <a:pt x="10966" y="1191"/>
                  </a:moveTo>
                  <a:lnTo>
                    <a:pt x="10966" y="1203"/>
                  </a:lnTo>
                  <a:cubicBezTo>
                    <a:pt x="10967" y="1199"/>
                    <a:pt x="10967" y="1195"/>
                    <a:pt x="10967" y="1192"/>
                  </a:cubicBezTo>
                  <a:lnTo>
                    <a:pt x="10967" y="1192"/>
                  </a:lnTo>
                  <a:cubicBezTo>
                    <a:pt x="10967" y="1192"/>
                    <a:pt x="10967" y="1191"/>
                    <a:pt x="10966" y="1191"/>
                  </a:cubicBezTo>
                  <a:close/>
                  <a:moveTo>
                    <a:pt x="9371" y="1441"/>
                  </a:moveTo>
                  <a:cubicBezTo>
                    <a:pt x="9359" y="1441"/>
                    <a:pt x="9359" y="1453"/>
                    <a:pt x="9359" y="1465"/>
                  </a:cubicBezTo>
                  <a:lnTo>
                    <a:pt x="9371" y="1441"/>
                  </a:lnTo>
                  <a:close/>
                  <a:moveTo>
                    <a:pt x="9657" y="1477"/>
                  </a:moveTo>
                  <a:cubicBezTo>
                    <a:pt x="9657" y="1477"/>
                    <a:pt x="9645" y="1489"/>
                    <a:pt x="9645" y="1489"/>
                  </a:cubicBezTo>
                  <a:cubicBezTo>
                    <a:pt x="9645" y="1489"/>
                    <a:pt x="9645" y="1477"/>
                    <a:pt x="9645" y="1477"/>
                  </a:cubicBezTo>
                  <a:close/>
                  <a:moveTo>
                    <a:pt x="9502" y="1417"/>
                  </a:moveTo>
                  <a:cubicBezTo>
                    <a:pt x="9502" y="1417"/>
                    <a:pt x="9490" y="1429"/>
                    <a:pt x="9490" y="1441"/>
                  </a:cubicBezTo>
                  <a:lnTo>
                    <a:pt x="9494" y="1445"/>
                  </a:lnTo>
                  <a:lnTo>
                    <a:pt x="9494" y="1445"/>
                  </a:lnTo>
                  <a:cubicBezTo>
                    <a:pt x="9494" y="1445"/>
                    <a:pt x="9493" y="1445"/>
                    <a:pt x="9493" y="1445"/>
                  </a:cubicBezTo>
                  <a:cubicBezTo>
                    <a:pt x="9485" y="1445"/>
                    <a:pt x="9478" y="1465"/>
                    <a:pt x="9478" y="1465"/>
                  </a:cubicBezTo>
                  <a:cubicBezTo>
                    <a:pt x="9478" y="1477"/>
                    <a:pt x="9478" y="1477"/>
                    <a:pt x="9478" y="1489"/>
                  </a:cubicBezTo>
                  <a:lnTo>
                    <a:pt x="9502" y="1489"/>
                  </a:lnTo>
                  <a:cubicBezTo>
                    <a:pt x="9504" y="1491"/>
                    <a:pt x="9505" y="1491"/>
                    <a:pt x="9506" y="1491"/>
                  </a:cubicBezTo>
                  <a:cubicBezTo>
                    <a:pt x="9514" y="1491"/>
                    <a:pt x="9515" y="1463"/>
                    <a:pt x="9526" y="1453"/>
                  </a:cubicBezTo>
                  <a:cubicBezTo>
                    <a:pt x="9514" y="1441"/>
                    <a:pt x="9514" y="1429"/>
                    <a:pt x="9502" y="1417"/>
                  </a:cubicBezTo>
                  <a:close/>
                  <a:moveTo>
                    <a:pt x="9633" y="1477"/>
                  </a:moveTo>
                  <a:cubicBezTo>
                    <a:pt x="9633" y="1489"/>
                    <a:pt x="9633" y="1489"/>
                    <a:pt x="9633" y="1489"/>
                  </a:cubicBezTo>
                  <a:lnTo>
                    <a:pt x="9621" y="1489"/>
                  </a:lnTo>
                  <a:cubicBezTo>
                    <a:pt x="9621" y="1489"/>
                    <a:pt x="9633" y="1489"/>
                    <a:pt x="9633" y="1501"/>
                  </a:cubicBezTo>
                  <a:cubicBezTo>
                    <a:pt x="9633" y="1513"/>
                    <a:pt x="9633" y="1513"/>
                    <a:pt x="9621" y="1513"/>
                  </a:cubicBezTo>
                  <a:cubicBezTo>
                    <a:pt x="9621" y="1501"/>
                    <a:pt x="9621" y="1501"/>
                    <a:pt x="9621" y="1489"/>
                  </a:cubicBezTo>
                  <a:cubicBezTo>
                    <a:pt x="9621" y="1489"/>
                    <a:pt x="9621" y="1477"/>
                    <a:pt x="9621" y="1477"/>
                  </a:cubicBezTo>
                  <a:close/>
                  <a:moveTo>
                    <a:pt x="9657" y="1501"/>
                  </a:moveTo>
                  <a:cubicBezTo>
                    <a:pt x="9657" y="1513"/>
                    <a:pt x="9657" y="1513"/>
                    <a:pt x="9645" y="1513"/>
                  </a:cubicBezTo>
                  <a:cubicBezTo>
                    <a:pt x="9657" y="1513"/>
                    <a:pt x="9657" y="1501"/>
                    <a:pt x="9645" y="1501"/>
                  </a:cubicBezTo>
                  <a:close/>
                  <a:moveTo>
                    <a:pt x="8907" y="1549"/>
                  </a:moveTo>
                  <a:cubicBezTo>
                    <a:pt x="8915" y="1557"/>
                    <a:pt x="8911" y="1560"/>
                    <a:pt x="8913" y="1575"/>
                  </a:cubicBezTo>
                  <a:lnTo>
                    <a:pt x="8913" y="1575"/>
                  </a:lnTo>
                  <a:cubicBezTo>
                    <a:pt x="8918" y="1566"/>
                    <a:pt x="8916" y="1558"/>
                    <a:pt x="8907" y="1549"/>
                  </a:cubicBezTo>
                  <a:close/>
                  <a:moveTo>
                    <a:pt x="12477" y="1608"/>
                  </a:moveTo>
                  <a:lnTo>
                    <a:pt x="12477" y="1608"/>
                  </a:lnTo>
                  <a:cubicBezTo>
                    <a:pt x="12467" y="1615"/>
                    <a:pt x="12458" y="1620"/>
                    <a:pt x="12455" y="1620"/>
                  </a:cubicBezTo>
                  <a:cubicBezTo>
                    <a:pt x="12466" y="1608"/>
                    <a:pt x="12466" y="1608"/>
                    <a:pt x="12477" y="1608"/>
                  </a:cubicBezTo>
                  <a:close/>
                  <a:moveTo>
                    <a:pt x="9586" y="1660"/>
                  </a:moveTo>
                  <a:cubicBezTo>
                    <a:pt x="9589" y="1665"/>
                    <a:pt x="9593" y="1667"/>
                    <a:pt x="9597" y="1667"/>
                  </a:cubicBezTo>
                  <a:cubicBezTo>
                    <a:pt x="9597" y="1667"/>
                    <a:pt x="9592" y="1662"/>
                    <a:pt x="9586" y="1660"/>
                  </a:cubicBezTo>
                  <a:close/>
                  <a:moveTo>
                    <a:pt x="12571" y="1661"/>
                  </a:moveTo>
                  <a:lnTo>
                    <a:pt x="12571" y="1661"/>
                  </a:lnTo>
                  <a:cubicBezTo>
                    <a:pt x="12568" y="1665"/>
                    <a:pt x="12566" y="1667"/>
                    <a:pt x="12562" y="1667"/>
                  </a:cubicBezTo>
                  <a:cubicBezTo>
                    <a:pt x="12568" y="1667"/>
                    <a:pt x="12571" y="1664"/>
                    <a:pt x="12571" y="1661"/>
                  </a:cubicBezTo>
                  <a:close/>
                  <a:moveTo>
                    <a:pt x="12086" y="1787"/>
                  </a:moveTo>
                  <a:cubicBezTo>
                    <a:pt x="12088" y="1794"/>
                    <a:pt x="12089" y="1798"/>
                    <a:pt x="12089" y="1801"/>
                  </a:cubicBezTo>
                  <a:lnTo>
                    <a:pt x="12089" y="1801"/>
                  </a:lnTo>
                  <a:cubicBezTo>
                    <a:pt x="12095" y="1798"/>
                    <a:pt x="12102" y="1794"/>
                    <a:pt x="12109" y="1787"/>
                  </a:cubicBezTo>
                  <a:close/>
                  <a:moveTo>
                    <a:pt x="12089" y="1801"/>
                  </a:moveTo>
                  <a:cubicBezTo>
                    <a:pt x="12085" y="1802"/>
                    <a:pt x="12082" y="1803"/>
                    <a:pt x="12080" y="1804"/>
                  </a:cubicBezTo>
                  <a:lnTo>
                    <a:pt x="12080" y="1804"/>
                  </a:lnTo>
                  <a:cubicBezTo>
                    <a:pt x="12085" y="1804"/>
                    <a:pt x="12088" y="1804"/>
                    <a:pt x="12089" y="1801"/>
                  </a:cubicBezTo>
                  <a:close/>
                  <a:moveTo>
                    <a:pt x="12871" y="1894"/>
                  </a:moveTo>
                  <a:cubicBezTo>
                    <a:pt x="12865" y="1894"/>
                    <a:pt x="12862" y="1897"/>
                    <a:pt x="12859" y="1900"/>
                  </a:cubicBezTo>
                  <a:lnTo>
                    <a:pt x="12871" y="1894"/>
                  </a:lnTo>
                  <a:close/>
                  <a:moveTo>
                    <a:pt x="12859" y="1900"/>
                  </a:moveTo>
                  <a:lnTo>
                    <a:pt x="12848" y="1906"/>
                  </a:lnTo>
                  <a:cubicBezTo>
                    <a:pt x="12853" y="1906"/>
                    <a:pt x="12856" y="1903"/>
                    <a:pt x="12859" y="1900"/>
                  </a:cubicBezTo>
                  <a:close/>
                  <a:moveTo>
                    <a:pt x="8692" y="1882"/>
                  </a:moveTo>
                  <a:cubicBezTo>
                    <a:pt x="8723" y="1892"/>
                    <a:pt x="8710" y="1928"/>
                    <a:pt x="8728" y="1953"/>
                  </a:cubicBezTo>
                  <a:lnTo>
                    <a:pt x="8728" y="1953"/>
                  </a:lnTo>
                  <a:cubicBezTo>
                    <a:pt x="8692" y="1953"/>
                    <a:pt x="8692" y="1929"/>
                    <a:pt x="8657" y="1906"/>
                  </a:cubicBezTo>
                  <a:cubicBezTo>
                    <a:pt x="8652" y="1893"/>
                    <a:pt x="8653" y="1889"/>
                    <a:pt x="8655" y="1889"/>
                  </a:cubicBezTo>
                  <a:lnTo>
                    <a:pt x="8655" y="1889"/>
                  </a:lnTo>
                  <a:cubicBezTo>
                    <a:pt x="8659" y="1889"/>
                    <a:pt x="8667" y="1896"/>
                    <a:pt x="8674" y="1896"/>
                  </a:cubicBezTo>
                  <a:cubicBezTo>
                    <a:pt x="8676" y="1896"/>
                    <a:pt x="8678" y="1896"/>
                    <a:pt x="8680" y="1894"/>
                  </a:cubicBezTo>
                  <a:cubicBezTo>
                    <a:pt x="8680" y="1894"/>
                    <a:pt x="8680" y="1894"/>
                    <a:pt x="8680" y="1906"/>
                  </a:cubicBezTo>
                  <a:lnTo>
                    <a:pt x="8692" y="1882"/>
                  </a:lnTo>
                  <a:close/>
                  <a:moveTo>
                    <a:pt x="8766" y="1947"/>
                  </a:moveTo>
                  <a:cubicBezTo>
                    <a:pt x="8766" y="1947"/>
                    <a:pt x="8766" y="1948"/>
                    <a:pt x="8765" y="1948"/>
                  </a:cubicBezTo>
                  <a:lnTo>
                    <a:pt x="8765" y="1948"/>
                  </a:lnTo>
                  <a:cubicBezTo>
                    <a:pt x="8767" y="1950"/>
                    <a:pt x="8770" y="1953"/>
                    <a:pt x="8776" y="1953"/>
                  </a:cubicBezTo>
                  <a:cubicBezTo>
                    <a:pt x="8771" y="1949"/>
                    <a:pt x="8768" y="1947"/>
                    <a:pt x="8766" y="1947"/>
                  </a:cubicBezTo>
                  <a:close/>
                  <a:moveTo>
                    <a:pt x="12725" y="2134"/>
                  </a:moveTo>
                  <a:cubicBezTo>
                    <a:pt x="12718" y="2134"/>
                    <a:pt x="12706" y="2154"/>
                    <a:pt x="12698" y="2164"/>
                  </a:cubicBezTo>
                  <a:lnTo>
                    <a:pt x="12698" y="2164"/>
                  </a:lnTo>
                  <a:lnTo>
                    <a:pt x="12728" y="2144"/>
                  </a:lnTo>
                  <a:cubicBezTo>
                    <a:pt x="12728" y="2136"/>
                    <a:pt x="12727" y="2134"/>
                    <a:pt x="12725" y="2134"/>
                  </a:cubicBezTo>
                  <a:close/>
                  <a:moveTo>
                    <a:pt x="7121" y="2168"/>
                  </a:moveTo>
                  <a:lnTo>
                    <a:pt x="7121" y="2168"/>
                  </a:lnTo>
                  <a:cubicBezTo>
                    <a:pt x="7122" y="2170"/>
                    <a:pt x="7123" y="2173"/>
                    <a:pt x="7125" y="2175"/>
                  </a:cubicBezTo>
                  <a:lnTo>
                    <a:pt x="7125" y="2175"/>
                  </a:lnTo>
                  <a:cubicBezTo>
                    <a:pt x="7124" y="2173"/>
                    <a:pt x="7122" y="2170"/>
                    <a:pt x="7121" y="2168"/>
                  </a:cubicBezTo>
                  <a:close/>
                  <a:moveTo>
                    <a:pt x="12754" y="2169"/>
                  </a:moveTo>
                  <a:cubicBezTo>
                    <a:pt x="12752" y="2169"/>
                    <a:pt x="12748" y="2172"/>
                    <a:pt x="12740" y="2179"/>
                  </a:cubicBezTo>
                  <a:cubicBezTo>
                    <a:pt x="12748" y="2179"/>
                    <a:pt x="12756" y="2169"/>
                    <a:pt x="12754" y="2169"/>
                  </a:cubicBezTo>
                  <a:close/>
                  <a:moveTo>
                    <a:pt x="12955" y="2037"/>
                  </a:moveTo>
                  <a:lnTo>
                    <a:pt x="12955" y="2037"/>
                  </a:lnTo>
                  <a:cubicBezTo>
                    <a:pt x="12919" y="2084"/>
                    <a:pt x="12871" y="2072"/>
                    <a:pt x="12848" y="2120"/>
                  </a:cubicBezTo>
                  <a:lnTo>
                    <a:pt x="12800" y="2144"/>
                  </a:lnTo>
                  <a:cubicBezTo>
                    <a:pt x="12788" y="2168"/>
                    <a:pt x="12776" y="2168"/>
                    <a:pt x="12776" y="2179"/>
                  </a:cubicBezTo>
                  <a:cubicBezTo>
                    <a:pt x="12781" y="2175"/>
                    <a:pt x="12788" y="2172"/>
                    <a:pt x="12794" y="2172"/>
                  </a:cubicBezTo>
                  <a:cubicBezTo>
                    <a:pt x="12802" y="2172"/>
                    <a:pt x="12807" y="2177"/>
                    <a:pt x="12800" y="2191"/>
                  </a:cubicBezTo>
                  <a:cubicBezTo>
                    <a:pt x="12808" y="2179"/>
                    <a:pt x="12812" y="2175"/>
                    <a:pt x="12814" y="2175"/>
                  </a:cubicBezTo>
                  <a:lnTo>
                    <a:pt x="12814" y="2175"/>
                  </a:lnTo>
                  <a:cubicBezTo>
                    <a:pt x="12817" y="2175"/>
                    <a:pt x="12812" y="2191"/>
                    <a:pt x="12812" y="2191"/>
                  </a:cubicBezTo>
                  <a:cubicBezTo>
                    <a:pt x="12812" y="2191"/>
                    <a:pt x="12824" y="2156"/>
                    <a:pt x="12848" y="2144"/>
                  </a:cubicBezTo>
                  <a:cubicBezTo>
                    <a:pt x="12853" y="2138"/>
                    <a:pt x="12859" y="2135"/>
                    <a:pt x="12864" y="2135"/>
                  </a:cubicBezTo>
                  <a:cubicBezTo>
                    <a:pt x="12868" y="2135"/>
                    <a:pt x="12871" y="2138"/>
                    <a:pt x="12871" y="2144"/>
                  </a:cubicBezTo>
                  <a:lnTo>
                    <a:pt x="12883" y="2120"/>
                  </a:lnTo>
                  <a:cubicBezTo>
                    <a:pt x="12890" y="2114"/>
                    <a:pt x="12893" y="2111"/>
                    <a:pt x="12895" y="2111"/>
                  </a:cubicBezTo>
                  <a:lnTo>
                    <a:pt x="12895" y="2111"/>
                  </a:lnTo>
                  <a:cubicBezTo>
                    <a:pt x="12904" y="2111"/>
                    <a:pt x="12876" y="2168"/>
                    <a:pt x="12895" y="2168"/>
                  </a:cubicBezTo>
                  <a:cubicBezTo>
                    <a:pt x="12871" y="2179"/>
                    <a:pt x="12871" y="2168"/>
                    <a:pt x="12848" y="2191"/>
                  </a:cubicBezTo>
                  <a:cubicBezTo>
                    <a:pt x="12871" y="2179"/>
                    <a:pt x="12895" y="2168"/>
                    <a:pt x="12919" y="2168"/>
                  </a:cubicBezTo>
                  <a:lnTo>
                    <a:pt x="12919" y="2168"/>
                  </a:lnTo>
                  <a:lnTo>
                    <a:pt x="12919" y="2168"/>
                  </a:lnTo>
                  <a:cubicBezTo>
                    <a:pt x="12938" y="2145"/>
                    <a:pt x="12949" y="2137"/>
                    <a:pt x="12955" y="2137"/>
                  </a:cubicBezTo>
                  <a:cubicBezTo>
                    <a:pt x="12968" y="2137"/>
                    <a:pt x="12960" y="2174"/>
                    <a:pt x="12976" y="2174"/>
                  </a:cubicBezTo>
                  <a:cubicBezTo>
                    <a:pt x="12979" y="2174"/>
                    <a:pt x="12984" y="2172"/>
                    <a:pt x="12990" y="2168"/>
                  </a:cubicBezTo>
                  <a:cubicBezTo>
                    <a:pt x="12990" y="2144"/>
                    <a:pt x="13026" y="2132"/>
                    <a:pt x="13050" y="2108"/>
                  </a:cubicBezTo>
                  <a:lnTo>
                    <a:pt x="13050" y="2108"/>
                  </a:lnTo>
                  <a:lnTo>
                    <a:pt x="12990" y="2120"/>
                  </a:lnTo>
                  <a:cubicBezTo>
                    <a:pt x="12999" y="2111"/>
                    <a:pt x="13014" y="2083"/>
                    <a:pt x="13008" y="2083"/>
                  </a:cubicBezTo>
                  <a:lnTo>
                    <a:pt x="13008" y="2083"/>
                  </a:lnTo>
                  <a:cubicBezTo>
                    <a:pt x="13005" y="2083"/>
                    <a:pt x="13000" y="2087"/>
                    <a:pt x="12990" y="2096"/>
                  </a:cubicBezTo>
                  <a:cubicBezTo>
                    <a:pt x="12981" y="2096"/>
                    <a:pt x="12966" y="2116"/>
                    <a:pt x="12959" y="2116"/>
                  </a:cubicBezTo>
                  <a:cubicBezTo>
                    <a:pt x="12956" y="2116"/>
                    <a:pt x="12955" y="2114"/>
                    <a:pt x="12955" y="2108"/>
                  </a:cubicBezTo>
                  <a:cubicBezTo>
                    <a:pt x="12955" y="2108"/>
                    <a:pt x="12967" y="2096"/>
                    <a:pt x="12978" y="2084"/>
                  </a:cubicBezTo>
                  <a:cubicBezTo>
                    <a:pt x="12976" y="2082"/>
                    <a:pt x="12974" y="2081"/>
                    <a:pt x="12972" y="2081"/>
                  </a:cubicBezTo>
                  <a:cubicBezTo>
                    <a:pt x="12962" y="2081"/>
                    <a:pt x="12952" y="2098"/>
                    <a:pt x="12943" y="2108"/>
                  </a:cubicBezTo>
                  <a:cubicBezTo>
                    <a:pt x="12943" y="2084"/>
                    <a:pt x="12967" y="2072"/>
                    <a:pt x="12967" y="2060"/>
                  </a:cubicBezTo>
                  <a:lnTo>
                    <a:pt x="12967" y="2060"/>
                  </a:lnTo>
                  <a:cubicBezTo>
                    <a:pt x="12959" y="2065"/>
                    <a:pt x="12955" y="2067"/>
                    <a:pt x="12953" y="2067"/>
                  </a:cubicBezTo>
                  <a:cubicBezTo>
                    <a:pt x="12943" y="2067"/>
                    <a:pt x="12964" y="2037"/>
                    <a:pt x="12955" y="2037"/>
                  </a:cubicBezTo>
                  <a:close/>
                  <a:moveTo>
                    <a:pt x="12931" y="2203"/>
                  </a:moveTo>
                  <a:cubicBezTo>
                    <a:pt x="12931" y="2215"/>
                    <a:pt x="12919" y="2215"/>
                    <a:pt x="12907" y="2227"/>
                  </a:cubicBezTo>
                  <a:lnTo>
                    <a:pt x="12907" y="2215"/>
                  </a:lnTo>
                  <a:lnTo>
                    <a:pt x="12895" y="2215"/>
                  </a:lnTo>
                  <a:cubicBezTo>
                    <a:pt x="12898" y="2212"/>
                    <a:pt x="12900" y="2212"/>
                    <a:pt x="12902" y="2212"/>
                  </a:cubicBezTo>
                  <a:cubicBezTo>
                    <a:pt x="12905" y="2212"/>
                    <a:pt x="12908" y="2214"/>
                    <a:pt x="12912" y="2214"/>
                  </a:cubicBezTo>
                  <a:cubicBezTo>
                    <a:pt x="12917" y="2214"/>
                    <a:pt x="12922" y="2212"/>
                    <a:pt x="12931" y="2203"/>
                  </a:cubicBezTo>
                  <a:close/>
                  <a:moveTo>
                    <a:pt x="13049" y="2204"/>
                  </a:moveTo>
                  <a:cubicBezTo>
                    <a:pt x="13040" y="2209"/>
                    <a:pt x="13028" y="2220"/>
                    <a:pt x="13016" y="2229"/>
                  </a:cubicBezTo>
                  <a:lnTo>
                    <a:pt x="13016" y="2229"/>
                  </a:lnTo>
                  <a:cubicBezTo>
                    <a:pt x="13030" y="2224"/>
                    <a:pt x="13042" y="2218"/>
                    <a:pt x="13049" y="2204"/>
                  </a:cubicBezTo>
                  <a:close/>
                  <a:moveTo>
                    <a:pt x="13016" y="2229"/>
                  </a:moveTo>
                  <a:lnTo>
                    <a:pt x="13016" y="2229"/>
                  </a:lnTo>
                  <a:cubicBezTo>
                    <a:pt x="13008" y="2232"/>
                    <a:pt x="12999" y="2235"/>
                    <a:pt x="12990" y="2239"/>
                  </a:cubicBezTo>
                  <a:cubicBezTo>
                    <a:pt x="12991" y="2240"/>
                    <a:pt x="12993" y="2241"/>
                    <a:pt x="12995" y="2241"/>
                  </a:cubicBezTo>
                  <a:cubicBezTo>
                    <a:pt x="13000" y="2241"/>
                    <a:pt x="13008" y="2235"/>
                    <a:pt x="13016" y="2229"/>
                  </a:cubicBezTo>
                  <a:close/>
                  <a:moveTo>
                    <a:pt x="8302" y="2249"/>
                  </a:moveTo>
                  <a:cubicBezTo>
                    <a:pt x="8301" y="2253"/>
                    <a:pt x="8300" y="2257"/>
                    <a:pt x="8299" y="2263"/>
                  </a:cubicBezTo>
                  <a:cubicBezTo>
                    <a:pt x="8303" y="2259"/>
                    <a:pt x="8303" y="2254"/>
                    <a:pt x="8302" y="2249"/>
                  </a:cubicBezTo>
                  <a:close/>
                  <a:moveTo>
                    <a:pt x="6746" y="2297"/>
                  </a:moveTo>
                  <a:cubicBezTo>
                    <a:pt x="6736" y="2297"/>
                    <a:pt x="6752" y="2328"/>
                    <a:pt x="6740" y="2328"/>
                  </a:cubicBezTo>
                  <a:cubicBezTo>
                    <a:pt x="6738" y="2328"/>
                    <a:pt x="6734" y="2326"/>
                    <a:pt x="6728" y="2322"/>
                  </a:cubicBezTo>
                  <a:lnTo>
                    <a:pt x="6728" y="2322"/>
                  </a:lnTo>
                  <a:cubicBezTo>
                    <a:pt x="6737" y="2342"/>
                    <a:pt x="6771" y="2361"/>
                    <a:pt x="6777" y="2381"/>
                  </a:cubicBezTo>
                  <a:lnTo>
                    <a:pt x="6777" y="2381"/>
                  </a:lnTo>
                  <a:cubicBezTo>
                    <a:pt x="6809" y="2357"/>
                    <a:pt x="6740" y="2322"/>
                    <a:pt x="6752" y="2299"/>
                  </a:cubicBezTo>
                  <a:cubicBezTo>
                    <a:pt x="6749" y="2297"/>
                    <a:pt x="6748" y="2297"/>
                    <a:pt x="6746" y="2297"/>
                  </a:cubicBezTo>
                  <a:close/>
                  <a:moveTo>
                    <a:pt x="6777" y="2381"/>
                  </a:moveTo>
                  <a:cubicBezTo>
                    <a:pt x="6776" y="2381"/>
                    <a:pt x="6776" y="2382"/>
                    <a:pt x="6775" y="2382"/>
                  </a:cubicBezTo>
                  <a:lnTo>
                    <a:pt x="6777" y="2382"/>
                  </a:lnTo>
                  <a:cubicBezTo>
                    <a:pt x="6777" y="2382"/>
                    <a:pt x="6777" y="2381"/>
                    <a:pt x="6777" y="2381"/>
                  </a:cubicBezTo>
                  <a:close/>
                  <a:moveTo>
                    <a:pt x="12856" y="2534"/>
                  </a:moveTo>
                  <a:cubicBezTo>
                    <a:pt x="12857" y="2535"/>
                    <a:pt x="12858" y="2536"/>
                    <a:pt x="12859" y="2537"/>
                  </a:cubicBezTo>
                  <a:cubicBezTo>
                    <a:pt x="12859" y="2536"/>
                    <a:pt x="12858" y="2535"/>
                    <a:pt x="12856" y="2534"/>
                  </a:cubicBezTo>
                  <a:close/>
                  <a:moveTo>
                    <a:pt x="12214" y="2692"/>
                  </a:moveTo>
                  <a:cubicBezTo>
                    <a:pt x="12215" y="2696"/>
                    <a:pt x="12216" y="2699"/>
                    <a:pt x="12216" y="2703"/>
                  </a:cubicBezTo>
                  <a:cubicBezTo>
                    <a:pt x="12216" y="2696"/>
                    <a:pt x="12216" y="2693"/>
                    <a:pt x="12214" y="2692"/>
                  </a:cubicBezTo>
                  <a:close/>
                  <a:moveTo>
                    <a:pt x="12205" y="2691"/>
                  </a:moveTo>
                  <a:cubicBezTo>
                    <a:pt x="12205" y="2703"/>
                    <a:pt x="12205" y="2703"/>
                    <a:pt x="12193" y="2715"/>
                  </a:cubicBezTo>
                  <a:cubicBezTo>
                    <a:pt x="12209" y="2715"/>
                    <a:pt x="12203" y="2710"/>
                    <a:pt x="12205" y="2710"/>
                  </a:cubicBezTo>
                  <a:lnTo>
                    <a:pt x="12205" y="2710"/>
                  </a:lnTo>
                  <a:cubicBezTo>
                    <a:pt x="12206" y="2710"/>
                    <a:pt x="12209" y="2711"/>
                    <a:pt x="12216" y="2715"/>
                  </a:cubicBezTo>
                  <a:lnTo>
                    <a:pt x="12205" y="2691"/>
                  </a:lnTo>
                  <a:close/>
                  <a:moveTo>
                    <a:pt x="12086" y="2727"/>
                  </a:moveTo>
                  <a:cubicBezTo>
                    <a:pt x="12086" y="2732"/>
                    <a:pt x="12088" y="2735"/>
                    <a:pt x="12090" y="2737"/>
                  </a:cubicBezTo>
                  <a:lnTo>
                    <a:pt x="12090" y="2737"/>
                  </a:lnTo>
                  <a:lnTo>
                    <a:pt x="12086" y="2727"/>
                  </a:lnTo>
                  <a:close/>
                  <a:moveTo>
                    <a:pt x="11943" y="2965"/>
                  </a:moveTo>
                  <a:cubicBezTo>
                    <a:pt x="11944" y="2968"/>
                    <a:pt x="11946" y="2971"/>
                    <a:pt x="11948" y="2974"/>
                  </a:cubicBezTo>
                  <a:lnTo>
                    <a:pt x="11948" y="2974"/>
                  </a:lnTo>
                  <a:cubicBezTo>
                    <a:pt x="11947" y="2972"/>
                    <a:pt x="11945" y="2969"/>
                    <a:pt x="11943" y="2965"/>
                  </a:cubicBezTo>
                  <a:close/>
                  <a:moveTo>
                    <a:pt x="11840" y="2998"/>
                  </a:moveTo>
                  <a:lnTo>
                    <a:pt x="11840" y="2998"/>
                  </a:lnTo>
                  <a:cubicBezTo>
                    <a:pt x="11836" y="2998"/>
                    <a:pt x="11862" y="3015"/>
                    <a:pt x="11871" y="3025"/>
                  </a:cubicBezTo>
                  <a:lnTo>
                    <a:pt x="11847" y="3001"/>
                  </a:lnTo>
                  <a:cubicBezTo>
                    <a:pt x="11843" y="2999"/>
                    <a:pt x="11840" y="2998"/>
                    <a:pt x="11840" y="2998"/>
                  </a:cubicBezTo>
                  <a:close/>
                  <a:moveTo>
                    <a:pt x="12380" y="3259"/>
                  </a:moveTo>
                  <a:cubicBezTo>
                    <a:pt x="12381" y="3260"/>
                    <a:pt x="12382" y="3262"/>
                    <a:pt x="12383" y="3263"/>
                  </a:cubicBezTo>
                  <a:cubicBezTo>
                    <a:pt x="12382" y="3262"/>
                    <a:pt x="12381" y="3260"/>
                    <a:pt x="12380" y="3259"/>
                  </a:cubicBezTo>
                  <a:close/>
                  <a:moveTo>
                    <a:pt x="6299" y="3287"/>
                  </a:moveTo>
                  <a:lnTo>
                    <a:pt x="6299" y="3322"/>
                  </a:lnTo>
                  <a:cubicBezTo>
                    <a:pt x="6299" y="3311"/>
                    <a:pt x="6299" y="3311"/>
                    <a:pt x="6311" y="3299"/>
                  </a:cubicBezTo>
                  <a:cubicBezTo>
                    <a:pt x="6308" y="3296"/>
                    <a:pt x="6307" y="3295"/>
                    <a:pt x="6306" y="3295"/>
                  </a:cubicBezTo>
                  <a:cubicBezTo>
                    <a:pt x="6305" y="3295"/>
                    <a:pt x="6305" y="3298"/>
                    <a:pt x="6305" y="3298"/>
                  </a:cubicBezTo>
                  <a:cubicBezTo>
                    <a:pt x="6305" y="3298"/>
                    <a:pt x="6303" y="3296"/>
                    <a:pt x="6299" y="3287"/>
                  </a:cubicBezTo>
                  <a:close/>
                  <a:moveTo>
                    <a:pt x="12231" y="3477"/>
                  </a:moveTo>
                  <a:cubicBezTo>
                    <a:pt x="12231" y="3477"/>
                    <a:pt x="12230" y="3477"/>
                    <a:pt x="12228" y="3477"/>
                  </a:cubicBezTo>
                  <a:cubicBezTo>
                    <a:pt x="12232" y="3481"/>
                    <a:pt x="12235" y="3483"/>
                    <a:pt x="12239" y="3485"/>
                  </a:cubicBezTo>
                  <a:lnTo>
                    <a:pt x="12239" y="3485"/>
                  </a:lnTo>
                  <a:cubicBezTo>
                    <a:pt x="12236" y="3482"/>
                    <a:pt x="12234" y="3479"/>
                    <a:pt x="12231" y="3477"/>
                  </a:cubicBezTo>
                  <a:close/>
                  <a:moveTo>
                    <a:pt x="5466" y="3513"/>
                  </a:moveTo>
                  <a:cubicBezTo>
                    <a:pt x="5467" y="3516"/>
                    <a:pt x="5469" y="3518"/>
                    <a:pt x="5470" y="3521"/>
                  </a:cubicBezTo>
                  <a:lnTo>
                    <a:pt x="5470" y="3521"/>
                  </a:lnTo>
                  <a:cubicBezTo>
                    <a:pt x="5469" y="3518"/>
                    <a:pt x="5467" y="3516"/>
                    <a:pt x="5466" y="3513"/>
                  </a:cubicBezTo>
                  <a:close/>
                  <a:moveTo>
                    <a:pt x="12239" y="3485"/>
                  </a:moveTo>
                  <a:lnTo>
                    <a:pt x="12239" y="3485"/>
                  </a:lnTo>
                  <a:cubicBezTo>
                    <a:pt x="12250" y="3500"/>
                    <a:pt x="12261" y="3517"/>
                    <a:pt x="12276" y="3525"/>
                  </a:cubicBezTo>
                  <a:lnTo>
                    <a:pt x="12264" y="3501"/>
                  </a:lnTo>
                  <a:cubicBezTo>
                    <a:pt x="12256" y="3493"/>
                    <a:pt x="12247" y="3490"/>
                    <a:pt x="12239" y="3485"/>
                  </a:cubicBezTo>
                  <a:close/>
                  <a:moveTo>
                    <a:pt x="5466" y="3763"/>
                  </a:moveTo>
                  <a:cubicBezTo>
                    <a:pt x="5478" y="3763"/>
                    <a:pt x="5478" y="3775"/>
                    <a:pt x="5466" y="3787"/>
                  </a:cubicBezTo>
                  <a:lnTo>
                    <a:pt x="5454" y="3787"/>
                  </a:lnTo>
                  <a:cubicBezTo>
                    <a:pt x="5454" y="3775"/>
                    <a:pt x="5454" y="3763"/>
                    <a:pt x="5466" y="3763"/>
                  </a:cubicBezTo>
                  <a:close/>
                  <a:moveTo>
                    <a:pt x="5692" y="3787"/>
                  </a:moveTo>
                  <a:cubicBezTo>
                    <a:pt x="5692" y="3799"/>
                    <a:pt x="5704" y="3811"/>
                    <a:pt x="5716" y="3811"/>
                  </a:cubicBezTo>
                  <a:lnTo>
                    <a:pt x="5680" y="3811"/>
                  </a:lnTo>
                  <a:cubicBezTo>
                    <a:pt x="5680" y="3811"/>
                    <a:pt x="5692" y="3811"/>
                    <a:pt x="5692" y="3787"/>
                  </a:cubicBezTo>
                  <a:close/>
                  <a:moveTo>
                    <a:pt x="5811" y="3787"/>
                  </a:moveTo>
                  <a:cubicBezTo>
                    <a:pt x="5823" y="3787"/>
                    <a:pt x="5835" y="3787"/>
                    <a:pt x="5823" y="3799"/>
                  </a:cubicBezTo>
                  <a:cubicBezTo>
                    <a:pt x="5799" y="3811"/>
                    <a:pt x="5775" y="3811"/>
                    <a:pt x="5739" y="3811"/>
                  </a:cubicBezTo>
                  <a:cubicBezTo>
                    <a:pt x="5739" y="3799"/>
                    <a:pt x="5739" y="3799"/>
                    <a:pt x="5739" y="3787"/>
                  </a:cubicBezTo>
                  <a:cubicBezTo>
                    <a:pt x="5753" y="3794"/>
                    <a:pt x="5775" y="3801"/>
                    <a:pt x="5791" y="3801"/>
                  </a:cubicBezTo>
                  <a:cubicBezTo>
                    <a:pt x="5802" y="3801"/>
                    <a:pt x="5811" y="3797"/>
                    <a:pt x="5811" y="3787"/>
                  </a:cubicBezTo>
                  <a:close/>
                  <a:moveTo>
                    <a:pt x="5430" y="3811"/>
                  </a:moveTo>
                  <a:cubicBezTo>
                    <a:pt x="5430" y="3823"/>
                    <a:pt x="5430" y="3823"/>
                    <a:pt x="5430" y="3823"/>
                  </a:cubicBezTo>
                  <a:lnTo>
                    <a:pt x="5418" y="3823"/>
                  </a:lnTo>
                  <a:cubicBezTo>
                    <a:pt x="5418" y="3811"/>
                    <a:pt x="5430" y="3811"/>
                    <a:pt x="5430" y="3811"/>
                  </a:cubicBezTo>
                  <a:close/>
                  <a:moveTo>
                    <a:pt x="10550" y="3834"/>
                  </a:moveTo>
                  <a:cubicBezTo>
                    <a:pt x="10550" y="3834"/>
                    <a:pt x="10550" y="3834"/>
                    <a:pt x="10550" y="3834"/>
                  </a:cubicBezTo>
                  <a:cubicBezTo>
                    <a:pt x="10550" y="3834"/>
                    <a:pt x="10550" y="3834"/>
                    <a:pt x="10550" y="3834"/>
                  </a:cubicBezTo>
                  <a:close/>
                  <a:moveTo>
                    <a:pt x="10655" y="3868"/>
                  </a:moveTo>
                  <a:lnTo>
                    <a:pt x="10655" y="3868"/>
                  </a:lnTo>
                  <a:cubicBezTo>
                    <a:pt x="10657" y="3881"/>
                    <a:pt x="10664" y="3903"/>
                    <a:pt x="10668" y="3917"/>
                  </a:cubicBezTo>
                  <a:lnTo>
                    <a:pt x="10668" y="3917"/>
                  </a:lnTo>
                  <a:cubicBezTo>
                    <a:pt x="10668" y="3902"/>
                    <a:pt x="10666" y="3879"/>
                    <a:pt x="10657" y="3870"/>
                  </a:cubicBezTo>
                  <a:cubicBezTo>
                    <a:pt x="10656" y="3869"/>
                    <a:pt x="10655" y="3869"/>
                    <a:pt x="10655" y="3868"/>
                  </a:cubicBezTo>
                  <a:close/>
                  <a:moveTo>
                    <a:pt x="10204" y="3906"/>
                  </a:moveTo>
                  <a:cubicBezTo>
                    <a:pt x="10209" y="3915"/>
                    <a:pt x="10212" y="3921"/>
                    <a:pt x="10214" y="3926"/>
                  </a:cubicBezTo>
                  <a:lnTo>
                    <a:pt x="10214" y="3926"/>
                  </a:lnTo>
                  <a:cubicBezTo>
                    <a:pt x="10213" y="3919"/>
                    <a:pt x="10210" y="3911"/>
                    <a:pt x="10204" y="3906"/>
                  </a:cubicBezTo>
                  <a:close/>
                  <a:moveTo>
                    <a:pt x="10668" y="3917"/>
                  </a:moveTo>
                  <a:cubicBezTo>
                    <a:pt x="10669" y="3922"/>
                    <a:pt x="10669" y="3927"/>
                    <a:pt x="10669" y="3930"/>
                  </a:cubicBezTo>
                  <a:cubicBezTo>
                    <a:pt x="10669" y="3930"/>
                    <a:pt x="10670" y="3931"/>
                    <a:pt x="10670" y="3931"/>
                  </a:cubicBezTo>
                  <a:cubicBezTo>
                    <a:pt x="10672" y="3931"/>
                    <a:pt x="10671" y="3925"/>
                    <a:pt x="10668" y="3917"/>
                  </a:cubicBezTo>
                  <a:close/>
                  <a:moveTo>
                    <a:pt x="10131" y="3942"/>
                  </a:moveTo>
                  <a:cubicBezTo>
                    <a:pt x="10132" y="3949"/>
                    <a:pt x="10133" y="3953"/>
                    <a:pt x="10133" y="3953"/>
                  </a:cubicBezTo>
                  <a:cubicBezTo>
                    <a:pt x="10124" y="3944"/>
                    <a:pt x="10129" y="3942"/>
                    <a:pt x="10131" y="3942"/>
                  </a:cubicBezTo>
                  <a:close/>
                  <a:moveTo>
                    <a:pt x="10597" y="3897"/>
                  </a:moveTo>
                  <a:cubicBezTo>
                    <a:pt x="10600" y="3897"/>
                    <a:pt x="10609" y="3908"/>
                    <a:pt x="10615" y="3908"/>
                  </a:cubicBezTo>
                  <a:cubicBezTo>
                    <a:pt x="10616" y="3908"/>
                    <a:pt x="10616" y="3908"/>
                    <a:pt x="10616" y="3908"/>
                  </a:cubicBezTo>
                  <a:lnTo>
                    <a:pt x="10616" y="3908"/>
                  </a:lnTo>
                  <a:cubicBezTo>
                    <a:pt x="10615" y="3918"/>
                    <a:pt x="10616" y="3932"/>
                    <a:pt x="10621" y="3953"/>
                  </a:cubicBezTo>
                  <a:cubicBezTo>
                    <a:pt x="10617" y="3939"/>
                    <a:pt x="10616" y="3934"/>
                    <a:pt x="10615" y="3934"/>
                  </a:cubicBezTo>
                  <a:lnTo>
                    <a:pt x="10615" y="3934"/>
                  </a:lnTo>
                  <a:cubicBezTo>
                    <a:pt x="10615" y="3934"/>
                    <a:pt x="10616" y="3947"/>
                    <a:pt x="10614" y="3947"/>
                  </a:cubicBezTo>
                  <a:cubicBezTo>
                    <a:pt x="10613" y="3947"/>
                    <a:pt x="10611" y="3946"/>
                    <a:pt x="10609" y="3942"/>
                  </a:cubicBezTo>
                  <a:cubicBezTo>
                    <a:pt x="10596" y="3906"/>
                    <a:pt x="10594" y="3897"/>
                    <a:pt x="10597" y="3897"/>
                  </a:cubicBezTo>
                  <a:close/>
                  <a:moveTo>
                    <a:pt x="11157" y="3953"/>
                  </a:moveTo>
                  <a:cubicBezTo>
                    <a:pt x="11157" y="3956"/>
                    <a:pt x="11159" y="3959"/>
                    <a:pt x="11162" y="3962"/>
                  </a:cubicBezTo>
                  <a:lnTo>
                    <a:pt x="11162" y="3962"/>
                  </a:lnTo>
                  <a:cubicBezTo>
                    <a:pt x="11161" y="3960"/>
                    <a:pt x="11159" y="3957"/>
                    <a:pt x="11157" y="3953"/>
                  </a:cubicBezTo>
                  <a:close/>
                  <a:moveTo>
                    <a:pt x="9737" y="4015"/>
                  </a:moveTo>
                  <a:lnTo>
                    <a:pt x="9737" y="4015"/>
                  </a:lnTo>
                  <a:cubicBezTo>
                    <a:pt x="9736" y="4015"/>
                    <a:pt x="9737" y="4018"/>
                    <a:pt x="9740" y="4025"/>
                  </a:cubicBezTo>
                  <a:cubicBezTo>
                    <a:pt x="9739" y="4021"/>
                    <a:pt x="9738" y="4018"/>
                    <a:pt x="9737" y="4015"/>
                  </a:cubicBezTo>
                  <a:close/>
                  <a:moveTo>
                    <a:pt x="10675" y="4033"/>
                  </a:moveTo>
                  <a:cubicBezTo>
                    <a:pt x="10673" y="4033"/>
                    <a:pt x="10672" y="4035"/>
                    <a:pt x="10671" y="4037"/>
                  </a:cubicBezTo>
                  <a:lnTo>
                    <a:pt x="10681" y="4037"/>
                  </a:lnTo>
                  <a:cubicBezTo>
                    <a:pt x="10678" y="4034"/>
                    <a:pt x="10676" y="4033"/>
                    <a:pt x="10675" y="4033"/>
                  </a:cubicBezTo>
                  <a:close/>
                  <a:moveTo>
                    <a:pt x="10632" y="3797"/>
                  </a:moveTo>
                  <a:cubicBezTo>
                    <a:pt x="10627" y="3797"/>
                    <a:pt x="10626" y="3801"/>
                    <a:pt x="10633" y="3823"/>
                  </a:cubicBezTo>
                  <a:cubicBezTo>
                    <a:pt x="10645" y="3846"/>
                    <a:pt x="10633" y="3858"/>
                    <a:pt x="10645" y="3858"/>
                  </a:cubicBezTo>
                  <a:cubicBezTo>
                    <a:pt x="10643" y="3860"/>
                    <a:pt x="10642" y="3861"/>
                    <a:pt x="10640" y="3861"/>
                  </a:cubicBezTo>
                  <a:cubicBezTo>
                    <a:pt x="10630" y="3861"/>
                    <a:pt x="10621" y="3833"/>
                    <a:pt x="10621" y="3823"/>
                  </a:cubicBezTo>
                  <a:cubicBezTo>
                    <a:pt x="10619" y="3822"/>
                    <a:pt x="10618" y="3821"/>
                    <a:pt x="10617" y="3821"/>
                  </a:cubicBezTo>
                  <a:lnTo>
                    <a:pt x="10617" y="3821"/>
                  </a:lnTo>
                  <a:cubicBezTo>
                    <a:pt x="10603" y="3821"/>
                    <a:pt x="10644" y="3894"/>
                    <a:pt x="10633" y="3894"/>
                  </a:cubicBezTo>
                  <a:lnTo>
                    <a:pt x="10621" y="3882"/>
                  </a:lnTo>
                  <a:cubicBezTo>
                    <a:pt x="10621" y="3885"/>
                    <a:pt x="10620" y="3888"/>
                    <a:pt x="10619" y="3892"/>
                  </a:cubicBezTo>
                  <a:lnTo>
                    <a:pt x="10619" y="3892"/>
                  </a:lnTo>
                  <a:cubicBezTo>
                    <a:pt x="10598" y="3868"/>
                    <a:pt x="10609" y="3834"/>
                    <a:pt x="10597" y="3811"/>
                  </a:cubicBezTo>
                  <a:lnTo>
                    <a:pt x="10597" y="3870"/>
                  </a:lnTo>
                  <a:cubicBezTo>
                    <a:pt x="10589" y="3862"/>
                    <a:pt x="10574" y="3828"/>
                    <a:pt x="10571" y="3828"/>
                  </a:cubicBezTo>
                  <a:lnTo>
                    <a:pt x="10571" y="3828"/>
                  </a:lnTo>
                  <a:cubicBezTo>
                    <a:pt x="10570" y="3828"/>
                    <a:pt x="10570" y="3833"/>
                    <a:pt x="10573" y="3846"/>
                  </a:cubicBezTo>
                  <a:cubicBezTo>
                    <a:pt x="10573" y="3857"/>
                    <a:pt x="10582" y="3884"/>
                    <a:pt x="10577" y="3884"/>
                  </a:cubicBezTo>
                  <a:cubicBezTo>
                    <a:pt x="10576" y="3884"/>
                    <a:pt x="10575" y="3884"/>
                    <a:pt x="10573" y="3882"/>
                  </a:cubicBezTo>
                  <a:cubicBezTo>
                    <a:pt x="10573" y="3882"/>
                    <a:pt x="10562" y="3858"/>
                    <a:pt x="10562" y="3858"/>
                  </a:cubicBezTo>
                  <a:cubicBezTo>
                    <a:pt x="10560" y="3857"/>
                    <a:pt x="10559" y="3856"/>
                    <a:pt x="10558" y="3856"/>
                  </a:cubicBezTo>
                  <a:lnTo>
                    <a:pt x="10558" y="3856"/>
                  </a:lnTo>
                  <a:cubicBezTo>
                    <a:pt x="10553" y="3856"/>
                    <a:pt x="10561" y="3884"/>
                    <a:pt x="10562" y="3894"/>
                  </a:cubicBezTo>
                  <a:lnTo>
                    <a:pt x="10562" y="3894"/>
                  </a:lnTo>
                  <a:cubicBezTo>
                    <a:pt x="10561" y="3882"/>
                    <a:pt x="10550" y="3846"/>
                    <a:pt x="10550" y="3834"/>
                  </a:cubicBezTo>
                  <a:cubicBezTo>
                    <a:pt x="10550" y="3850"/>
                    <a:pt x="10547" y="3856"/>
                    <a:pt x="10543" y="3856"/>
                  </a:cubicBezTo>
                  <a:cubicBezTo>
                    <a:pt x="10536" y="3856"/>
                    <a:pt x="10526" y="3834"/>
                    <a:pt x="10526" y="3834"/>
                  </a:cubicBezTo>
                  <a:lnTo>
                    <a:pt x="10526" y="3834"/>
                  </a:lnTo>
                  <a:cubicBezTo>
                    <a:pt x="10550" y="3894"/>
                    <a:pt x="10526" y="3930"/>
                    <a:pt x="10562" y="3965"/>
                  </a:cubicBezTo>
                  <a:lnTo>
                    <a:pt x="10550" y="4013"/>
                  </a:lnTo>
                  <a:cubicBezTo>
                    <a:pt x="10562" y="4049"/>
                    <a:pt x="10562" y="4049"/>
                    <a:pt x="10573" y="4061"/>
                  </a:cubicBezTo>
                  <a:cubicBezTo>
                    <a:pt x="10573" y="4052"/>
                    <a:pt x="10573" y="4039"/>
                    <a:pt x="10577" y="4039"/>
                  </a:cubicBezTo>
                  <a:cubicBezTo>
                    <a:pt x="10579" y="4039"/>
                    <a:pt x="10582" y="4041"/>
                    <a:pt x="10585" y="4049"/>
                  </a:cubicBezTo>
                  <a:cubicBezTo>
                    <a:pt x="10580" y="4033"/>
                    <a:pt x="10579" y="4029"/>
                    <a:pt x="10581" y="4029"/>
                  </a:cubicBezTo>
                  <a:lnTo>
                    <a:pt x="10581" y="4029"/>
                  </a:lnTo>
                  <a:cubicBezTo>
                    <a:pt x="10584" y="4029"/>
                    <a:pt x="10590" y="4037"/>
                    <a:pt x="10597" y="4037"/>
                  </a:cubicBezTo>
                  <a:lnTo>
                    <a:pt x="10597" y="4037"/>
                  </a:lnTo>
                  <a:cubicBezTo>
                    <a:pt x="10585" y="4037"/>
                    <a:pt x="10573" y="4013"/>
                    <a:pt x="10562" y="3977"/>
                  </a:cubicBezTo>
                  <a:cubicBezTo>
                    <a:pt x="10562" y="3965"/>
                    <a:pt x="10562" y="3965"/>
                    <a:pt x="10573" y="3965"/>
                  </a:cubicBezTo>
                  <a:lnTo>
                    <a:pt x="10562" y="3953"/>
                  </a:lnTo>
                  <a:cubicBezTo>
                    <a:pt x="10558" y="3938"/>
                    <a:pt x="10559" y="3932"/>
                    <a:pt x="10561" y="3932"/>
                  </a:cubicBezTo>
                  <a:lnTo>
                    <a:pt x="10561" y="3932"/>
                  </a:lnTo>
                  <a:cubicBezTo>
                    <a:pt x="10566" y="3932"/>
                    <a:pt x="10582" y="3967"/>
                    <a:pt x="10585" y="3967"/>
                  </a:cubicBezTo>
                  <a:cubicBezTo>
                    <a:pt x="10585" y="3967"/>
                    <a:pt x="10585" y="3966"/>
                    <a:pt x="10585" y="3965"/>
                  </a:cubicBezTo>
                  <a:cubicBezTo>
                    <a:pt x="10597" y="3977"/>
                    <a:pt x="10585" y="3977"/>
                    <a:pt x="10597" y="4013"/>
                  </a:cubicBezTo>
                  <a:cubicBezTo>
                    <a:pt x="10597" y="3989"/>
                    <a:pt x="10597" y="3965"/>
                    <a:pt x="10597" y="3942"/>
                  </a:cubicBezTo>
                  <a:lnTo>
                    <a:pt x="10621" y="3989"/>
                  </a:lnTo>
                  <a:cubicBezTo>
                    <a:pt x="10621" y="3965"/>
                    <a:pt x="10633" y="3989"/>
                    <a:pt x="10621" y="3953"/>
                  </a:cubicBezTo>
                  <a:lnTo>
                    <a:pt x="10621" y="3953"/>
                  </a:lnTo>
                  <a:cubicBezTo>
                    <a:pt x="10645" y="3977"/>
                    <a:pt x="10633" y="4001"/>
                    <a:pt x="10633" y="4025"/>
                  </a:cubicBezTo>
                  <a:cubicBezTo>
                    <a:pt x="10636" y="4028"/>
                    <a:pt x="10638" y="4029"/>
                    <a:pt x="10639" y="4029"/>
                  </a:cubicBezTo>
                  <a:cubicBezTo>
                    <a:pt x="10646" y="4029"/>
                    <a:pt x="10636" y="3998"/>
                    <a:pt x="10642" y="3998"/>
                  </a:cubicBezTo>
                  <a:lnTo>
                    <a:pt x="10642" y="3998"/>
                  </a:lnTo>
                  <a:cubicBezTo>
                    <a:pt x="10644" y="3998"/>
                    <a:pt x="10649" y="4002"/>
                    <a:pt x="10657" y="4013"/>
                  </a:cubicBezTo>
                  <a:lnTo>
                    <a:pt x="10669" y="4049"/>
                  </a:lnTo>
                  <a:cubicBezTo>
                    <a:pt x="10669" y="4049"/>
                    <a:pt x="10669" y="4041"/>
                    <a:pt x="10671" y="4037"/>
                  </a:cubicBezTo>
                  <a:lnTo>
                    <a:pt x="10669" y="4037"/>
                  </a:lnTo>
                  <a:cubicBezTo>
                    <a:pt x="10645" y="3965"/>
                    <a:pt x="10669" y="3977"/>
                    <a:pt x="10645" y="3918"/>
                  </a:cubicBezTo>
                  <a:lnTo>
                    <a:pt x="10645" y="3906"/>
                  </a:lnTo>
                  <a:cubicBezTo>
                    <a:pt x="10645" y="3896"/>
                    <a:pt x="10637" y="3864"/>
                    <a:pt x="10647" y="3864"/>
                  </a:cubicBezTo>
                  <a:cubicBezTo>
                    <a:pt x="10648" y="3864"/>
                    <a:pt x="10651" y="3865"/>
                    <a:pt x="10655" y="3868"/>
                  </a:cubicBezTo>
                  <a:lnTo>
                    <a:pt x="10655" y="3868"/>
                  </a:lnTo>
                  <a:cubicBezTo>
                    <a:pt x="10654" y="3862"/>
                    <a:pt x="10654" y="3858"/>
                    <a:pt x="10657" y="3858"/>
                  </a:cubicBezTo>
                  <a:cubicBezTo>
                    <a:pt x="10657" y="3846"/>
                    <a:pt x="10645" y="3823"/>
                    <a:pt x="10645" y="3799"/>
                  </a:cubicBezTo>
                  <a:cubicBezTo>
                    <a:pt x="10640" y="3799"/>
                    <a:pt x="10635" y="3797"/>
                    <a:pt x="10632" y="3797"/>
                  </a:cubicBezTo>
                  <a:close/>
                  <a:moveTo>
                    <a:pt x="10454" y="4061"/>
                  </a:moveTo>
                  <a:cubicBezTo>
                    <a:pt x="10448" y="4067"/>
                    <a:pt x="10445" y="4070"/>
                    <a:pt x="10444" y="4070"/>
                  </a:cubicBezTo>
                  <a:cubicBezTo>
                    <a:pt x="10442" y="4070"/>
                    <a:pt x="10442" y="4067"/>
                    <a:pt x="10442" y="4061"/>
                  </a:cubicBezTo>
                  <a:close/>
                  <a:moveTo>
                    <a:pt x="10526" y="4073"/>
                  </a:moveTo>
                  <a:cubicBezTo>
                    <a:pt x="10522" y="4073"/>
                    <a:pt x="10523" y="4073"/>
                    <a:pt x="10525" y="4073"/>
                  </a:cubicBezTo>
                  <a:lnTo>
                    <a:pt x="10525" y="4073"/>
                  </a:lnTo>
                  <a:cubicBezTo>
                    <a:pt x="10526" y="4073"/>
                    <a:pt x="10526" y="4073"/>
                    <a:pt x="10526" y="4073"/>
                  </a:cubicBezTo>
                  <a:close/>
                  <a:moveTo>
                    <a:pt x="10490" y="4073"/>
                  </a:moveTo>
                  <a:cubicBezTo>
                    <a:pt x="10478" y="4073"/>
                    <a:pt x="10478" y="4073"/>
                    <a:pt x="10478" y="4084"/>
                  </a:cubicBezTo>
                  <a:cubicBezTo>
                    <a:pt x="10478" y="4084"/>
                    <a:pt x="10478" y="4084"/>
                    <a:pt x="10490" y="4073"/>
                  </a:cubicBezTo>
                  <a:close/>
                  <a:moveTo>
                    <a:pt x="10493" y="4068"/>
                  </a:moveTo>
                  <a:cubicBezTo>
                    <a:pt x="10491" y="4068"/>
                    <a:pt x="10490" y="4069"/>
                    <a:pt x="10490" y="4073"/>
                  </a:cubicBezTo>
                  <a:lnTo>
                    <a:pt x="10502" y="4084"/>
                  </a:lnTo>
                  <a:cubicBezTo>
                    <a:pt x="10502" y="4076"/>
                    <a:pt x="10496" y="4068"/>
                    <a:pt x="10493" y="4068"/>
                  </a:cubicBezTo>
                  <a:close/>
                  <a:moveTo>
                    <a:pt x="10538" y="4073"/>
                  </a:moveTo>
                  <a:cubicBezTo>
                    <a:pt x="10532" y="4073"/>
                    <a:pt x="10529" y="4073"/>
                    <a:pt x="10529" y="4074"/>
                  </a:cubicBezTo>
                  <a:cubicBezTo>
                    <a:pt x="10528" y="4074"/>
                    <a:pt x="10526" y="4073"/>
                    <a:pt x="10525" y="4073"/>
                  </a:cubicBezTo>
                  <a:lnTo>
                    <a:pt x="10525" y="4073"/>
                  </a:lnTo>
                  <a:cubicBezTo>
                    <a:pt x="10523" y="4075"/>
                    <a:pt x="10513" y="4084"/>
                    <a:pt x="10502" y="4084"/>
                  </a:cubicBezTo>
                  <a:lnTo>
                    <a:pt x="10514" y="4084"/>
                  </a:lnTo>
                  <a:cubicBezTo>
                    <a:pt x="10525" y="4081"/>
                    <a:pt x="10529" y="4078"/>
                    <a:pt x="10530" y="4076"/>
                  </a:cubicBezTo>
                  <a:lnTo>
                    <a:pt x="10530" y="4076"/>
                  </a:lnTo>
                  <a:cubicBezTo>
                    <a:pt x="10531" y="4078"/>
                    <a:pt x="10534" y="4081"/>
                    <a:pt x="10538" y="4084"/>
                  </a:cubicBezTo>
                  <a:lnTo>
                    <a:pt x="10538" y="4073"/>
                  </a:lnTo>
                  <a:close/>
                  <a:moveTo>
                    <a:pt x="10550" y="4073"/>
                  </a:moveTo>
                  <a:cubicBezTo>
                    <a:pt x="10550" y="4084"/>
                    <a:pt x="10538" y="4084"/>
                    <a:pt x="10538" y="4084"/>
                  </a:cubicBezTo>
                  <a:cubicBezTo>
                    <a:pt x="10550" y="4084"/>
                    <a:pt x="10562" y="4084"/>
                    <a:pt x="10550" y="4073"/>
                  </a:cubicBezTo>
                  <a:close/>
                  <a:moveTo>
                    <a:pt x="10502" y="4084"/>
                  </a:moveTo>
                  <a:cubicBezTo>
                    <a:pt x="10502" y="4084"/>
                    <a:pt x="10502" y="4096"/>
                    <a:pt x="10502" y="4096"/>
                  </a:cubicBezTo>
                  <a:lnTo>
                    <a:pt x="10514" y="4096"/>
                  </a:lnTo>
                  <a:cubicBezTo>
                    <a:pt x="10526" y="4096"/>
                    <a:pt x="10526" y="4084"/>
                    <a:pt x="10538" y="4084"/>
                  </a:cubicBezTo>
                  <a:lnTo>
                    <a:pt x="10514" y="4084"/>
                  </a:lnTo>
                  <a:cubicBezTo>
                    <a:pt x="10514" y="4088"/>
                    <a:pt x="10513" y="4090"/>
                    <a:pt x="10511" y="4090"/>
                  </a:cubicBezTo>
                  <a:cubicBezTo>
                    <a:pt x="10507" y="4090"/>
                    <a:pt x="10502" y="4084"/>
                    <a:pt x="10502" y="4084"/>
                  </a:cubicBezTo>
                  <a:close/>
                  <a:moveTo>
                    <a:pt x="10478" y="4096"/>
                  </a:moveTo>
                  <a:cubicBezTo>
                    <a:pt x="10478" y="4102"/>
                    <a:pt x="10478" y="4105"/>
                    <a:pt x="10480" y="4108"/>
                  </a:cubicBezTo>
                  <a:lnTo>
                    <a:pt x="10480" y="4108"/>
                  </a:lnTo>
                  <a:cubicBezTo>
                    <a:pt x="10479" y="4108"/>
                    <a:pt x="10479" y="4108"/>
                    <a:pt x="10478" y="4108"/>
                  </a:cubicBezTo>
                  <a:cubicBezTo>
                    <a:pt x="10478" y="4108"/>
                    <a:pt x="10478" y="4120"/>
                    <a:pt x="10466" y="4120"/>
                  </a:cubicBezTo>
                  <a:lnTo>
                    <a:pt x="10478" y="4120"/>
                  </a:lnTo>
                  <a:cubicBezTo>
                    <a:pt x="10478" y="4120"/>
                    <a:pt x="10482" y="4116"/>
                    <a:pt x="10483" y="4113"/>
                  </a:cubicBezTo>
                  <a:lnTo>
                    <a:pt x="10483" y="4113"/>
                  </a:lnTo>
                  <a:cubicBezTo>
                    <a:pt x="10485" y="4115"/>
                    <a:pt x="10487" y="4117"/>
                    <a:pt x="10490" y="4120"/>
                  </a:cubicBezTo>
                  <a:cubicBezTo>
                    <a:pt x="10490" y="4132"/>
                    <a:pt x="10478" y="4132"/>
                    <a:pt x="10466" y="4132"/>
                  </a:cubicBezTo>
                  <a:lnTo>
                    <a:pt x="10502" y="4132"/>
                  </a:lnTo>
                  <a:cubicBezTo>
                    <a:pt x="10514" y="4120"/>
                    <a:pt x="10526" y="4120"/>
                    <a:pt x="10538" y="4120"/>
                  </a:cubicBezTo>
                  <a:lnTo>
                    <a:pt x="10514" y="4120"/>
                  </a:lnTo>
                  <a:lnTo>
                    <a:pt x="10502" y="4096"/>
                  </a:lnTo>
                  <a:lnTo>
                    <a:pt x="10502" y="4096"/>
                  </a:lnTo>
                  <a:cubicBezTo>
                    <a:pt x="10502" y="4108"/>
                    <a:pt x="10514" y="4120"/>
                    <a:pt x="10514" y="4120"/>
                  </a:cubicBezTo>
                  <a:lnTo>
                    <a:pt x="10502" y="4120"/>
                  </a:lnTo>
                  <a:lnTo>
                    <a:pt x="10502" y="4108"/>
                  </a:lnTo>
                  <a:cubicBezTo>
                    <a:pt x="10490" y="4108"/>
                    <a:pt x="10490" y="4108"/>
                    <a:pt x="10478" y="4096"/>
                  </a:cubicBezTo>
                  <a:close/>
                  <a:moveTo>
                    <a:pt x="10538" y="4084"/>
                  </a:moveTo>
                  <a:cubicBezTo>
                    <a:pt x="10538" y="4096"/>
                    <a:pt x="10538" y="4108"/>
                    <a:pt x="10538" y="4120"/>
                  </a:cubicBezTo>
                  <a:lnTo>
                    <a:pt x="10550" y="4120"/>
                  </a:lnTo>
                  <a:cubicBezTo>
                    <a:pt x="10538" y="4120"/>
                    <a:pt x="10526" y="4132"/>
                    <a:pt x="10514" y="4132"/>
                  </a:cubicBezTo>
                  <a:lnTo>
                    <a:pt x="10550" y="4132"/>
                  </a:lnTo>
                  <a:cubicBezTo>
                    <a:pt x="10562" y="4144"/>
                    <a:pt x="10562" y="4156"/>
                    <a:pt x="10573" y="4156"/>
                  </a:cubicBezTo>
                  <a:cubicBezTo>
                    <a:pt x="10562" y="4144"/>
                    <a:pt x="10562" y="4132"/>
                    <a:pt x="10562" y="4120"/>
                  </a:cubicBezTo>
                  <a:lnTo>
                    <a:pt x="10562" y="4120"/>
                  </a:lnTo>
                  <a:cubicBezTo>
                    <a:pt x="10567" y="4126"/>
                    <a:pt x="10570" y="4129"/>
                    <a:pt x="10572" y="4129"/>
                  </a:cubicBezTo>
                  <a:cubicBezTo>
                    <a:pt x="10573" y="4129"/>
                    <a:pt x="10573" y="4126"/>
                    <a:pt x="10573" y="4120"/>
                  </a:cubicBezTo>
                  <a:cubicBezTo>
                    <a:pt x="10565" y="4112"/>
                    <a:pt x="10557" y="4098"/>
                    <a:pt x="10557" y="4098"/>
                  </a:cubicBezTo>
                  <a:lnTo>
                    <a:pt x="10557" y="4098"/>
                  </a:lnTo>
                  <a:cubicBezTo>
                    <a:pt x="10556" y="4098"/>
                    <a:pt x="10558" y="4101"/>
                    <a:pt x="10562" y="4108"/>
                  </a:cubicBezTo>
                  <a:lnTo>
                    <a:pt x="10550" y="4108"/>
                  </a:lnTo>
                  <a:lnTo>
                    <a:pt x="10538" y="4084"/>
                  </a:lnTo>
                  <a:close/>
                  <a:moveTo>
                    <a:pt x="10252" y="4192"/>
                  </a:moveTo>
                  <a:cubicBezTo>
                    <a:pt x="10252" y="4192"/>
                    <a:pt x="10252" y="4204"/>
                    <a:pt x="10252" y="4204"/>
                  </a:cubicBezTo>
                  <a:lnTo>
                    <a:pt x="10240" y="4204"/>
                  </a:lnTo>
                  <a:cubicBezTo>
                    <a:pt x="10252" y="4204"/>
                    <a:pt x="10252" y="4204"/>
                    <a:pt x="10252" y="4215"/>
                  </a:cubicBezTo>
                  <a:lnTo>
                    <a:pt x="10240" y="4215"/>
                  </a:lnTo>
                  <a:cubicBezTo>
                    <a:pt x="10240" y="4215"/>
                    <a:pt x="10240" y="4215"/>
                    <a:pt x="10240" y="4204"/>
                  </a:cubicBezTo>
                  <a:cubicBezTo>
                    <a:pt x="10252" y="4204"/>
                    <a:pt x="10252" y="4192"/>
                    <a:pt x="10240" y="4192"/>
                  </a:cubicBezTo>
                  <a:close/>
                  <a:moveTo>
                    <a:pt x="9347" y="4215"/>
                  </a:moveTo>
                  <a:lnTo>
                    <a:pt x="9347" y="4215"/>
                  </a:lnTo>
                  <a:cubicBezTo>
                    <a:pt x="9349" y="4219"/>
                    <a:pt x="9351" y="4222"/>
                    <a:pt x="9353" y="4225"/>
                  </a:cubicBezTo>
                  <a:lnTo>
                    <a:pt x="9353" y="4225"/>
                  </a:lnTo>
                  <a:cubicBezTo>
                    <a:pt x="9351" y="4222"/>
                    <a:pt x="9349" y="4219"/>
                    <a:pt x="9347" y="4215"/>
                  </a:cubicBezTo>
                  <a:close/>
                  <a:moveTo>
                    <a:pt x="11038" y="4168"/>
                  </a:moveTo>
                  <a:cubicBezTo>
                    <a:pt x="11014" y="4168"/>
                    <a:pt x="10978" y="4168"/>
                    <a:pt x="10990" y="4192"/>
                  </a:cubicBezTo>
                  <a:lnTo>
                    <a:pt x="11050" y="4227"/>
                  </a:lnTo>
                  <a:cubicBezTo>
                    <a:pt x="11062" y="4215"/>
                    <a:pt x="11026" y="4180"/>
                    <a:pt x="11038" y="4168"/>
                  </a:cubicBezTo>
                  <a:close/>
                  <a:moveTo>
                    <a:pt x="10526" y="4227"/>
                  </a:moveTo>
                  <a:lnTo>
                    <a:pt x="10502" y="4239"/>
                  </a:lnTo>
                  <a:lnTo>
                    <a:pt x="10514" y="4239"/>
                  </a:lnTo>
                  <a:cubicBezTo>
                    <a:pt x="10502" y="4239"/>
                    <a:pt x="10514" y="4239"/>
                    <a:pt x="10502" y="4251"/>
                  </a:cubicBezTo>
                  <a:lnTo>
                    <a:pt x="10538" y="4251"/>
                  </a:lnTo>
                  <a:cubicBezTo>
                    <a:pt x="10562" y="4239"/>
                    <a:pt x="10538" y="4227"/>
                    <a:pt x="10526" y="4227"/>
                  </a:cubicBezTo>
                  <a:close/>
                  <a:moveTo>
                    <a:pt x="10145" y="4263"/>
                  </a:moveTo>
                  <a:cubicBezTo>
                    <a:pt x="10145" y="4264"/>
                    <a:pt x="10145" y="4265"/>
                    <a:pt x="10145" y="4266"/>
                  </a:cubicBezTo>
                  <a:lnTo>
                    <a:pt x="10145" y="4266"/>
                  </a:lnTo>
                  <a:cubicBezTo>
                    <a:pt x="10145" y="4265"/>
                    <a:pt x="10145" y="4264"/>
                    <a:pt x="10145" y="4263"/>
                  </a:cubicBezTo>
                  <a:close/>
                  <a:moveTo>
                    <a:pt x="10252" y="4263"/>
                  </a:moveTo>
                  <a:cubicBezTo>
                    <a:pt x="10240" y="4263"/>
                    <a:pt x="10240" y="4275"/>
                    <a:pt x="10228" y="4275"/>
                  </a:cubicBezTo>
                  <a:cubicBezTo>
                    <a:pt x="10228" y="4275"/>
                    <a:pt x="10240" y="4263"/>
                    <a:pt x="10240" y="4263"/>
                  </a:cubicBezTo>
                  <a:close/>
                  <a:moveTo>
                    <a:pt x="10204" y="4263"/>
                  </a:moveTo>
                  <a:cubicBezTo>
                    <a:pt x="10204" y="4275"/>
                    <a:pt x="10216" y="4275"/>
                    <a:pt x="10216" y="4275"/>
                  </a:cubicBezTo>
                  <a:cubicBezTo>
                    <a:pt x="10216" y="4275"/>
                    <a:pt x="10204" y="4287"/>
                    <a:pt x="10204" y="4287"/>
                  </a:cubicBezTo>
                  <a:cubicBezTo>
                    <a:pt x="10204" y="4275"/>
                    <a:pt x="10192" y="4275"/>
                    <a:pt x="10192" y="4263"/>
                  </a:cubicBezTo>
                  <a:lnTo>
                    <a:pt x="10192" y="4263"/>
                  </a:lnTo>
                  <a:cubicBezTo>
                    <a:pt x="10192" y="4263"/>
                    <a:pt x="10204" y="4275"/>
                    <a:pt x="10204" y="4275"/>
                  </a:cubicBezTo>
                  <a:cubicBezTo>
                    <a:pt x="10204" y="4275"/>
                    <a:pt x="10204" y="4263"/>
                    <a:pt x="10204" y="4263"/>
                  </a:cubicBezTo>
                  <a:close/>
                  <a:moveTo>
                    <a:pt x="10238" y="4285"/>
                  </a:moveTo>
                  <a:lnTo>
                    <a:pt x="10238" y="4285"/>
                  </a:lnTo>
                  <a:cubicBezTo>
                    <a:pt x="10235" y="4285"/>
                    <a:pt x="10231" y="4286"/>
                    <a:pt x="10228" y="4287"/>
                  </a:cubicBezTo>
                  <a:lnTo>
                    <a:pt x="10240" y="4287"/>
                  </a:lnTo>
                  <a:cubicBezTo>
                    <a:pt x="10239" y="4286"/>
                    <a:pt x="10238" y="4285"/>
                    <a:pt x="10238" y="4285"/>
                  </a:cubicBezTo>
                  <a:close/>
                  <a:moveTo>
                    <a:pt x="10216" y="4287"/>
                  </a:moveTo>
                  <a:cubicBezTo>
                    <a:pt x="10228" y="4299"/>
                    <a:pt x="10228" y="4299"/>
                    <a:pt x="10228" y="4299"/>
                  </a:cubicBezTo>
                  <a:lnTo>
                    <a:pt x="10216" y="4299"/>
                  </a:lnTo>
                  <a:cubicBezTo>
                    <a:pt x="10216" y="4299"/>
                    <a:pt x="10216" y="4287"/>
                    <a:pt x="10216" y="4287"/>
                  </a:cubicBezTo>
                  <a:close/>
                  <a:moveTo>
                    <a:pt x="10274" y="4278"/>
                  </a:moveTo>
                  <a:cubicBezTo>
                    <a:pt x="10282" y="4278"/>
                    <a:pt x="10282" y="4281"/>
                    <a:pt x="10276" y="4287"/>
                  </a:cubicBezTo>
                  <a:lnTo>
                    <a:pt x="10264" y="4287"/>
                  </a:lnTo>
                  <a:cubicBezTo>
                    <a:pt x="10252" y="4287"/>
                    <a:pt x="10240" y="4299"/>
                    <a:pt x="10228" y="4299"/>
                  </a:cubicBezTo>
                  <a:cubicBezTo>
                    <a:pt x="10228" y="4299"/>
                    <a:pt x="10228" y="4299"/>
                    <a:pt x="10228" y="4287"/>
                  </a:cubicBezTo>
                  <a:cubicBezTo>
                    <a:pt x="10228" y="4281"/>
                    <a:pt x="10228" y="4278"/>
                    <a:pt x="10230" y="4278"/>
                  </a:cubicBezTo>
                  <a:cubicBezTo>
                    <a:pt x="10231" y="4278"/>
                    <a:pt x="10233" y="4280"/>
                    <a:pt x="10238" y="4285"/>
                  </a:cubicBezTo>
                  <a:lnTo>
                    <a:pt x="10238" y="4285"/>
                  </a:lnTo>
                  <a:cubicBezTo>
                    <a:pt x="10256" y="4280"/>
                    <a:pt x="10268" y="4278"/>
                    <a:pt x="10274" y="4278"/>
                  </a:cubicBezTo>
                  <a:close/>
                  <a:moveTo>
                    <a:pt x="10133" y="4227"/>
                  </a:moveTo>
                  <a:cubicBezTo>
                    <a:pt x="10145" y="4227"/>
                    <a:pt x="10145" y="4239"/>
                    <a:pt x="10145" y="4239"/>
                  </a:cubicBezTo>
                  <a:cubicBezTo>
                    <a:pt x="10145" y="4239"/>
                    <a:pt x="10145" y="4251"/>
                    <a:pt x="10145" y="4251"/>
                  </a:cubicBezTo>
                  <a:cubicBezTo>
                    <a:pt x="10157" y="4251"/>
                    <a:pt x="10157" y="4251"/>
                    <a:pt x="10157" y="4263"/>
                  </a:cubicBezTo>
                  <a:lnTo>
                    <a:pt x="10181" y="4263"/>
                  </a:lnTo>
                  <a:cubicBezTo>
                    <a:pt x="10181" y="4275"/>
                    <a:pt x="10192" y="4287"/>
                    <a:pt x="10192" y="4287"/>
                  </a:cubicBezTo>
                  <a:cubicBezTo>
                    <a:pt x="10192" y="4299"/>
                    <a:pt x="10192" y="4299"/>
                    <a:pt x="10192" y="4299"/>
                  </a:cubicBezTo>
                  <a:cubicBezTo>
                    <a:pt x="10181" y="4299"/>
                    <a:pt x="10157" y="4311"/>
                    <a:pt x="10169" y="4311"/>
                  </a:cubicBezTo>
                  <a:cubicBezTo>
                    <a:pt x="10180" y="4311"/>
                    <a:pt x="10192" y="4299"/>
                    <a:pt x="10192" y="4299"/>
                  </a:cubicBezTo>
                  <a:lnTo>
                    <a:pt x="10192" y="4299"/>
                  </a:lnTo>
                  <a:cubicBezTo>
                    <a:pt x="10192" y="4299"/>
                    <a:pt x="10181" y="4311"/>
                    <a:pt x="10181" y="4311"/>
                  </a:cubicBezTo>
                  <a:cubicBezTo>
                    <a:pt x="10169" y="4317"/>
                    <a:pt x="10160" y="4317"/>
                    <a:pt x="10152" y="4317"/>
                  </a:cubicBezTo>
                  <a:cubicBezTo>
                    <a:pt x="10145" y="4317"/>
                    <a:pt x="10139" y="4317"/>
                    <a:pt x="10133" y="4323"/>
                  </a:cubicBezTo>
                  <a:cubicBezTo>
                    <a:pt x="10133" y="4288"/>
                    <a:pt x="10144" y="4310"/>
                    <a:pt x="10145" y="4266"/>
                  </a:cubicBezTo>
                  <a:lnTo>
                    <a:pt x="10145" y="4266"/>
                  </a:lnTo>
                  <a:cubicBezTo>
                    <a:pt x="10145" y="4266"/>
                    <a:pt x="10145" y="4266"/>
                    <a:pt x="10145" y="4266"/>
                  </a:cubicBezTo>
                  <a:cubicBezTo>
                    <a:pt x="10144" y="4266"/>
                    <a:pt x="10143" y="4247"/>
                    <a:pt x="10133" y="4227"/>
                  </a:cubicBezTo>
                  <a:close/>
                  <a:moveTo>
                    <a:pt x="11050" y="4227"/>
                  </a:moveTo>
                  <a:lnTo>
                    <a:pt x="11050" y="4227"/>
                  </a:lnTo>
                  <a:cubicBezTo>
                    <a:pt x="11038" y="4239"/>
                    <a:pt x="11073" y="4263"/>
                    <a:pt x="11062" y="4275"/>
                  </a:cubicBezTo>
                  <a:cubicBezTo>
                    <a:pt x="11055" y="4261"/>
                    <a:pt x="11044" y="4255"/>
                    <a:pt x="11036" y="4255"/>
                  </a:cubicBezTo>
                  <a:cubicBezTo>
                    <a:pt x="11030" y="4255"/>
                    <a:pt x="11026" y="4258"/>
                    <a:pt x="11026" y="4263"/>
                  </a:cubicBezTo>
                  <a:cubicBezTo>
                    <a:pt x="11034" y="4263"/>
                    <a:pt x="11036" y="4258"/>
                    <a:pt x="11041" y="4258"/>
                  </a:cubicBezTo>
                  <a:cubicBezTo>
                    <a:pt x="11043" y="4258"/>
                    <a:pt x="11046" y="4259"/>
                    <a:pt x="11050" y="4263"/>
                  </a:cubicBezTo>
                  <a:cubicBezTo>
                    <a:pt x="11038" y="4275"/>
                    <a:pt x="11073" y="4311"/>
                    <a:pt x="11073" y="4334"/>
                  </a:cubicBezTo>
                  <a:cubicBezTo>
                    <a:pt x="11081" y="4331"/>
                    <a:pt x="11089" y="4329"/>
                    <a:pt x="11097" y="4329"/>
                  </a:cubicBezTo>
                  <a:cubicBezTo>
                    <a:pt x="11113" y="4329"/>
                    <a:pt x="11129" y="4334"/>
                    <a:pt x="11145" y="4334"/>
                  </a:cubicBezTo>
                  <a:cubicBezTo>
                    <a:pt x="11121" y="4334"/>
                    <a:pt x="11109" y="4311"/>
                    <a:pt x="11085" y="4299"/>
                  </a:cubicBezTo>
                  <a:cubicBezTo>
                    <a:pt x="11062" y="4275"/>
                    <a:pt x="11157" y="4287"/>
                    <a:pt x="11050" y="4227"/>
                  </a:cubicBezTo>
                  <a:close/>
                  <a:moveTo>
                    <a:pt x="10232" y="4335"/>
                  </a:moveTo>
                  <a:cubicBezTo>
                    <a:pt x="10242" y="4336"/>
                    <a:pt x="10252" y="4339"/>
                    <a:pt x="10252" y="4346"/>
                  </a:cubicBezTo>
                  <a:cubicBezTo>
                    <a:pt x="10231" y="4346"/>
                    <a:pt x="10238" y="4337"/>
                    <a:pt x="10232" y="4335"/>
                  </a:cubicBezTo>
                  <a:close/>
                  <a:moveTo>
                    <a:pt x="10740" y="4323"/>
                  </a:moveTo>
                  <a:lnTo>
                    <a:pt x="10669" y="4334"/>
                  </a:lnTo>
                  <a:cubicBezTo>
                    <a:pt x="10669" y="4346"/>
                    <a:pt x="10716" y="4346"/>
                    <a:pt x="10716" y="4346"/>
                  </a:cubicBezTo>
                  <a:cubicBezTo>
                    <a:pt x="10728" y="4334"/>
                    <a:pt x="10764" y="4323"/>
                    <a:pt x="10740" y="4323"/>
                  </a:cubicBezTo>
                  <a:close/>
                  <a:moveTo>
                    <a:pt x="10216" y="4334"/>
                  </a:moveTo>
                  <a:cubicBezTo>
                    <a:pt x="10220" y="4334"/>
                    <a:pt x="10224" y="4334"/>
                    <a:pt x="10228" y="4335"/>
                  </a:cubicBezTo>
                  <a:lnTo>
                    <a:pt x="10228" y="4335"/>
                  </a:lnTo>
                  <a:cubicBezTo>
                    <a:pt x="10228" y="4347"/>
                    <a:pt x="10216" y="4358"/>
                    <a:pt x="10216" y="4358"/>
                  </a:cubicBezTo>
                  <a:cubicBezTo>
                    <a:pt x="10216" y="4346"/>
                    <a:pt x="10216" y="4346"/>
                    <a:pt x="10216" y="4334"/>
                  </a:cubicBezTo>
                  <a:close/>
                  <a:moveTo>
                    <a:pt x="10669" y="4358"/>
                  </a:moveTo>
                  <a:cubicBezTo>
                    <a:pt x="10654" y="4366"/>
                    <a:pt x="10627" y="4368"/>
                    <a:pt x="10610" y="4369"/>
                  </a:cubicBezTo>
                  <a:lnTo>
                    <a:pt x="10610" y="4369"/>
                  </a:lnTo>
                  <a:cubicBezTo>
                    <a:pt x="10618" y="4361"/>
                    <a:pt x="10622" y="4359"/>
                    <a:pt x="10626" y="4359"/>
                  </a:cubicBezTo>
                  <a:cubicBezTo>
                    <a:pt x="10630" y="4359"/>
                    <a:pt x="10634" y="4362"/>
                    <a:pt x="10644" y="4362"/>
                  </a:cubicBezTo>
                  <a:cubicBezTo>
                    <a:pt x="10650" y="4362"/>
                    <a:pt x="10658" y="4361"/>
                    <a:pt x="10669" y="4358"/>
                  </a:cubicBezTo>
                  <a:close/>
                  <a:moveTo>
                    <a:pt x="10204" y="4334"/>
                  </a:moveTo>
                  <a:cubicBezTo>
                    <a:pt x="10204" y="4346"/>
                    <a:pt x="10204" y="4358"/>
                    <a:pt x="10216" y="4370"/>
                  </a:cubicBezTo>
                  <a:cubicBezTo>
                    <a:pt x="10216" y="4370"/>
                    <a:pt x="10204" y="4370"/>
                    <a:pt x="10204" y="4382"/>
                  </a:cubicBezTo>
                  <a:cubicBezTo>
                    <a:pt x="10204" y="4370"/>
                    <a:pt x="10192" y="4346"/>
                    <a:pt x="10204" y="4334"/>
                  </a:cubicBezTo>
                  <a:close/>
                  <a:moveTo>
                    <a:pt x="10670" y="4377"/>
                  </a:moveTo>
                  <a:cubicBezTo>
                    <a:pt x="10666" y="4377"/>
                    <a:pt x="10645" y="4382"/>
                    <a:pt x="10645" y="4382"/>
                  </a:cubicBezTo>
                  <a:lnTo>
                    <a:pt x="10657" y="4382"/>
                  </a:lnTo>
                  <a:cubicBezTo>
                    <a:pt x="10669" y="4378"/>
                    <a:pt x="10671" y="4377"/>
                    <a:pt x="10670" y="4377"/>
                  </a:cubicBezTo>
                  <a:close/>
                  <a:moveTo>
                    <a:pt x="10157" y="4323"/>
                  </a:moveTo>
                  <a:lnTo>
                    <a:pt x="10145" y="4334"/>
                  </a:lnTo>
                  <a:cubicBezTo>
                    <a:pt x="10169" y="4346"/>
                    <a:pt x="10145" y="4346"/>
                    <a:pt x="10169" y="4394"/>
                  </a:cubicBezTo>
                  <a:cubicBezTo>
                    <a:pt x="10149" y="4375"/>
                    <a:pt x="10146" y="4331"/>
                    <a:pt x="10138" y="4323"/>
                  </a:cubicBezTo>
                  <a:close/>
                  <a:moveTo>
                    <a:pt x="10181" y="4323"/>
                  </a:moveTo>
                  <a:cubicBezTo>
                    <a:pt x="10181" y="4323"/>
                    <a:pt x="10181" y="4323"/>
                    <a:pt x="10181" y="4334"/>
                  </a:cubicBezTo>
                  <a:cubicBezTo>
                    <a:pt x="10181" y="4346"/>
                    <a:pt x="10181" y="4358"/>
                    <a:pt x="10192" y="4382"/>
                  </a:cubicBezTo>
                  <a:cubicBezTo>
                    <a:pt x="10192" y="4394"/>
                    <a:pt x="10181" y="4394"/>
                    <a:pt x="10181" y="4394"/>
                  </a:cubicBezTo>
                  <a:cubicBezTo>
                    <a:pt x="10181" y="4394"/>
                    <a:pt x="10181" y="4394"/>
                    <a:pt x="10181" y="4382"/>
                  </a:cubicBezTo>
                  <a:cubicBezTo>
                    <a:pt x="10157" y="4358"/>
                    <a:pt x="10169" y="4346"/>
                    <a:pt x="10157" y="4323"/>
                  </a:cubicBezTo>
                  <a:close/>
                  <a:moveTo>
                    <a:pt x="9073" y="4383"/>
                  </a:moveTo>
                  <a:cubicBezTo>
                    <a:pt x="9080" y="4396"/>
                    <a:pt x="9084" y="4406"/>
                    <a:pt x="9073" y="4406"/>
                  </a:cubicBezTo>
                  <a:cubicBezTo>
                    <a:pt x="9073" y="4394"/>
                    <a:pt x="9073" y="4394"/>
                    <a:pt x="9073" y="4383"/>
                  </a:cubicBezTo>
                  <a:close/>
                  <a:moveTo>
                    <a:pt x="10049" y="4518"/>
                  </a:moveTo>
                  <a:cubicBezTo>
                    <a:pt x="10049" y="4520"/>
                    <a:pt x="10049" y="4522"/>
                    <a:pt x="10050" y="4525"/>
                  </a:cubicBezTo>
                  <a:cubicBezTo>
                    <a:pt x="10050" y="4523"/>
                    <a:pt x="10049" y="4521"/>
                    <a:pt x="10049" y="4518"/>
                  </a:cubicBezTo>
                  <a:close/>
                  <a:moveTo>
                    <a:pt x="10994" y="4499"/>
                  </a:moveTo>
                  <a:cubicBezTo>
                    <a:pt x="10978" y="4499"/>
                    <a:pt x="10980" y="4528"/>
                    <a:pt x="10990" y="4549"/>
                  </a:cubicBezTo>
                  <a:lnTo>
                    <a:pt x="11002" y="4549"/>
                  </a:lnTo>
                  <a:cubicBezTo>
                    <a:pt x="11014" y="4537"/>
                    <a:pt x="11014" y="4525"/>
                    <a:pt x="11038" y="4525"/>
                  </a:cubicBezTo>
                  <a:cubicBezTo>
                    <a:pt x="11026" y="4513"/>
                    <a:pt x="11014" y="4513"/>
                    <a:pt x="11002" y="4501"/>
                  </a:cubicBezTo>
                  <a:cubicBezTo>
                    <a:pt x="10999" y="4500"/>
                    <a:pt x="10996" y="4499"/>
                    <a:pt x="10994" y="4499"/>
                  </a:cubicBezTo>
                  <a:close/>
                  <a:moveTo>
                    <a:pt x="8489" y="4584"/>
                  </a:moveTo>
                  <a:cubicBezTo>
                    <a:pt x="8496" y="4588"/>
                    <a:pt x="8502" y="4591"/>
                    <a:pt x="8509" y="4593"/>
                  </a:cubicBezTo>
                  <a:lnTo>
                    <a:pt x="8509" y="4593"/>
                  </a:lnTo>
                  <a:cubicBezTo>
                    <a:pt x="8502" y="4590"/>
                    <a:pt x="8496" y="4587"/>
                    <a:pt x="8489" y="4584"/>
                  </a:cubicBezTo>
                  <a:close/>
                  <a:moveTo>
                    <a:pt x="11312" y="4573"/>
                  </a:moveTo>
                  <a:cubicBezTo>
                    <a:pt x="11321" y="4582"/>
                    <a:pt x="11316" y="4591"/>
                    <a:pt x="11313" y="4594"/>
                  </a:cubicBezTo>
                  <a:lnTo>
                    <a:pt x="11313" y="4594"/>
                  </a:lnTo>
                  <a:cubicBezTo>
                    <a:pt x="11310" y="4586"/>
                    <a:pt x="11309" y="4578"/>
                    <a:pt x="11312" y="4573"/>
                  </a:cubicBezTo>
                  <a:close/>
                  <a:moveTo>
                    <a:pt x="4066" y="4593"/>
                  </a:moveTo>
                  <a:lnTo>
                    <a:pt x="4061" y="4596"/>
                  </a:lnTo>
                  <a:cubicBezTo>
                    <a:pt x="4065" y="4596"/>
                    <a:pt x="4066" y="4595"/>
                    <a:pt x="4066" y="4593"/>
                  </a:cubicBezTo>
                  <a:close/>
                  <a:moveTo>
                    <a:pt x="8597" y="4620"/>
                  </a:moveTo>
                  <a:cubicBezTo>
                    <a:pt x="8597" y="4632"/>
                    <a:pt x="8609" y="4632"/>
                    <a:pt x="8609" y="4632"/>
                  </a:cubicBezTo>
                  <a:cubicBezTo>
                    <a:pt x="8609" y="4632"/>
                    <a:pt x="8609" y="4632"/>
                    <a:pt x="8597" y="4620"/>
                  </a:cubicBezTo>
                  <a:close/>
                  <a:moveTo>
                    <a:pt x="8592" y="4631"/>
                  </a:moveTo>
                  <a:lnTo>
                    <a:pt x="8609" y="4656"/>
                  </a:lnTo>
                  <a:cubicBezTo>
                    <a:pt x="8609" y="4637"/>
                    <a:pt x="8601" y="4641"/>
                    <a:pt x="8592" y="4631"/>
                  </a:cubicBezTo>
                  <a:close/>
                  <a:moveTo>
                    <a:pt x="11338" y="4656"/>
                  </a:moveTo>
                  <a:lnTo>
                    <a:pt x="11338" y="4656"/>
                  </a:lnTo>
                  <a:cubicBezTo>
                    <a:pt x="11337" y="4656"/>
                    <a:pt x="11336" y="4656"/>
                    <a:pt x="11335" y="4656"/>
                  </a:cubicBezTo>
                  <a:cubicBezTo>
                    <a:pt x="11339" y="4658"/>
                    <a:pt x="11340" y="4658"/>
                    <a:pt x="11341" y="4658"/>
                  </a:cubicBezTo>
                  <a:cubicBezTo>
                    <a:pt x="11341" y="4658"/>
                    <a:pt x="11340" y="4657"/>
                    <a:pt x="11338" y="4656"/>
                  </a:cubicBezTo>
                  <a:close/>
                  <a:moveTo>
                    <a:pt x="8609" y="4620"/>
                  </a:moveTo>
                  <a:cubicBezTo>
                    <a:pt x="8621" y="4656"/>
                    <a:pt x="8633" y="4692"/>
                    <a:pt x="8621" y="4692"/>
                  </a:cubicBezTo>
                  <a:lnTo>
                    <a:pt x="8609" y="4692"/>
                  </a:lnTo>
                  <a:cubicBezTo>
                    <a:pt x="8573" y="4632"/>
                    <a:pt x="8609" y="4668"/>
                    <a:pt x="8585" y="4620"/>
                  </a:cubicBezTo>
                  <a:lnTo>
                    <a:pt x="8585" y="4620"/>
                  </a:lnTo>
                  <a:cubicBezTo>
                    <a:pt x="8587" y="4625"/>
                    <a:pt x="8590" y="4628"/>
                    <a:pt x="8592" y="4631"/>
                  </a:cubicBezTo>
                  <a:lnTo>
                    <a:pt x="8592" y="4631"/>
                  </a:lnTo>
                  <a:lnTo>
                    <a:pt x="8585" y="4620"/>
                  </a:lnTo>
                  <a:lnTo>
                    <a:pt x="8585" y="4620"/>
                  </a:lnTo>
                  <a:cubicBezTo>
                    <a:pt x="8585" y="4620"/>
                    <a:pt x="8585" y="4620"/>
                    <a:pt x="8585" y="4620"/>
                  </a:cubicBezTo>
                  <a:lnTo>
                    <a:pt x="8585" y="4620"/>
                  </a:lnTo>
                  <a:cubicBezTo>
                    <a:pt x="8585" y="4629"/>
                    <a:pt x="8585" y="4637"/>
                    <a:pt x="8581" y="4637"/>
                  </a:cubicBezTo>
                  <a:cubicBezTo>
                    <a:pt x="8579" y="4637"/>
                    <a:pt x="8577" y="4636"/>
                    <a:pt x="8573" y="4632"/>
                  </a:cubicBezTo>
                  <a:cubicBezTo>
                    <a:pt x="8561" y="4620"/>
                    <a:pt x="8561" y="4620"/>
                    <a:pt x="8561" y="4620"/>
                  </a:cubicBezTo>
                  <a:close/>
                  <a:moveTo>
                    <a:pt x="10258" y="4710"/>
                  </a:moveTo>
                  <a:lnTo>
                    <a:pt x="10258" y="4710"/>
                  </a:lnTo>
                  <a:cubicBezTo>
                    <a:pt x="10259" y="4710"/>
                    <a:pt x="10256" y="4715"/>
                    <a:pt x="10264" y="4715"/>
                  </a:cubicBezTo>
                  <a:cubicBezTo>
                    <a:pt x="10240" y="4715"/>
                    <a:pt x="10204" y="4727"/>
                    <a:pt x="10204" y="4727"/>
                  </a:cubicBezTo>
                  <a:cubicBezTo>
                    <a:pt x="10192" y="4731"/>
                    <a:pt x="10186" y="4733"/>
                    <a:pt x="10182" y="4733"/>
                  </a:cubicBezTo>
                  <a:cubicBezTo>
                    <a:pt x="10175" y="4733"/>
                    <a:pt x="10181" y="4727"/>
                    <a:pt x="10181" y="4727"/>
                  </a:cubicBezTo>
                  <a:lnTo>
                    <a:pt x="10181" y="4727"/>
                  </a:lnTo>
                  <a:lnTo>
                    <a:pt x="10252" y="4715"/>
                  </a:lnTo>
                  <a:cubicBezTo>
                    <a:pt x="10256" y="4712"/>
                    <a:pt x="10257" y="4710"/>
                    <a:pt x="10258" y="4710"/>
                  </a:cubicBezTo>
                  <a:close/>
                  <a:moveTo>
                    <a:pt x="10788" y="4692"/>
                  </a:moveTo>
                  <a:lnTo>
                    <a:pt x="10788" y="4692"/>
                  </a:lnTo>
                  <a:cubicBezTo>
                    <a:pt x="10800" y="4715"/>
                    <a:pt x="10812" y="4715"/>
                    <a:pt x="10847" y="4739"/>
                  </a:cubicBezTo>
                  <a:lnTo>
                    <a:pt x="10835" y="4715"/>
                  </a:lnTo>
                  <a:lnTo>
                    <a:pt x="10788" y="4692"/>
                  </a:lnTo>
                  <a:close/>
                  <a:moveTo>
                    <a:pt x="8097" y="4442"/>
                  </a:moveTo>
                  <a:cubicBezTo>
                    <a:pt x="8109" y="4477"/>
                    <a:pt x="8156" y="4501"/>
                    <a:pt x="8204" y="4537"/>
                  </a:cubicBezTo>
                  <a:cubicBezTo>
                    <a:pt x="8276" y="4561"/>
                    <a:pt x="8335" y="4573"/>
                    <a:pt x="8406" y="4596"/>
                  </a:cubicBezTo>
                  <a:cubicBezTo>
                    <a:pt x="8466" y="4620"/>
                    <a:pt x="8537" y="4656"/>
                    <a:pt x="8585" y="4715"/>
                  </a:cubicBezTo>
                  <a:lnTo>
                    <a:pt x="8573" y="4715"/>
                  </a:lnTo>
                  <a:cubicBezTo>
                    <a:pt x="8585" y="4715"/>
                    <a:pt x="8597" y="4727"/>
                    <a:pt x="8621" y="4751"/>
                  </a:cubicBezTo>
                  <a:cubicBezTo>
                    <a:pt x="8609" y="4751"/>
                    <a:pt x="8609" y="4763"/>
                    <a:pt x="8609" y="4763"/>
                  </a:cubicBezTo>
                  <a:cubicBezTo>
                    <a:pt x="8597" y="4751"/>
                    <a:pt x="8585" y="4739"/>
                    <a:pt x="8561" y="4727"/>
                  </a:cubicBezTo>
                  <a:cubicBezTo>
                    <a:pt x="8549" y="4715"/>
                    <a:pt x="8537" y="4692"/>
                    <a:pt x="8526" y="4680"/>
                  </a:cubicBezTo>
                  <a:cubicBezTo>
                    <a:pt x="8526" y="4680"/>
                    <a:pt x="8526" y="4692"/>
                    <a:pt x="8526" y="4704"/>
                  </a:cubicBezTo>
                  <a:cubicBezTo>
                    <a:pt x="8514" y="4692"/>
                    <a:pt x="8490" y="4680"/>
                    <a:pt x="8478" y="4680"/>
                  </a:cubicBezTo>
                  <a:lnTo>
                    <a:pt x="8478" y="4715"/>
                  </a:lnTo>
                  <a:cubicBezTo>
                    <a:pt x="8406" y="4680"/>
                    <a:pt x="8311" y="4632"/>
                    <a:pt x="8252" y="4585"/>
                  </a:cubicBezTo>
                  <a:cubicBezTo>
                    <a:pt x="8210" y="4559"/>
                    <a:pt x="8187" y="4553"/>
                    <a:pt x="8166" y="4553"/>
                  </a:cubicBezTo>
                  <a:cubicBezTo>
                    <a:pt x="8150" y="4553"/>
                    <a:pt x="8135" y="4556"/>
                    <a:pt x="8115" y="4556"/>
                  </a:cubicBezTo>
                  <a:cubicBezTo>
                    <a:pt x="8101" y="4556"/>
                    <a:pt x="8084" y="4554"/>
                    <a:pt x="8061" y="4549"/>
                  </a:cubicBezTo>
                  <a:cubicBezTo>
                    <a:pt x="8037" y="4501"/>
                    <a:pt x="8061" y="4465"/>
                    <a:pt x="8097" y="4442"/>
                  </a:cubicBezTo>
                  <a:close/>
                  <a:moveTo>
                    <a:pt x="10133" y="4775"/>
                  </a:moveTo>
                  <a:lnTo>
                    <a:pt x="10121" y="4787"/>
                  </a:lnTo>
                  <a:cubicBezTo>
                    <a:pt x="10131" y="4782"/>
                    <a:pt x="10142" y="4779"/>
                    <a:pt x="10152" y="4777"/>
                  </a:cubicBezTo>
                  <a:lnTo>
                    <a:pt x="10152" y="4777"/>
                  </a:lnTo>
                  <a:cubicBezTo>
                    <a:pt x="10154" y="4779"/>
                    <a:pt x="10149" y="4780"/>
                    <a:pt x="10149" y="4780"/>
                  </a:cubicBezTo>
                  <a:cubicBezTo>
                    <a:pt x="10149" y="4780"/>
                    <a:pt x="10152" y="4779"/>
                    <a:pt x="10166" y="4776"/>
                  </a:cubicBezTo>
                  <a:lnTo>
                    <a:pt x="10166" y="4776"/>
                  </a:lnTo>
                  <a:cubicBezTo>
                    <a:pt x="10162" y="4776"/>
                    <a:pt x="10157" y="4776"/>
                    <a:pt x="10152" y="4777"/>
                  </a:cubicBezTo>
                  <a:lnTo>
                    <a:pt x="10152" y="4777"/>
                  </a:lnTo>
                  <a:cubicBezTo>
                    <a:pt x="10151" y="4776"/>
                    <a:pt x="10146" y="4775"/>
                    <a:pt x="10133" y="4775"/>
                  </a:cubicBezTo>
                  <a:close/>
                  <a:moveTo>
                    <a:pt x="9273" y="4828"/>
                  </a:moveTo>
                  <a:lnTo>
                    <a:pt x="9273" y="4828"/>
                  </a:lnTo>
                  <a:cubicBezTo>
                    <a:pt x="9272" y="4832"/>
                    <a:pt x="9273" y="4838"/>
                    <a:pt x="9276" y="4846"/>
                  </a:cubicBezTo>
                  <a:cubicBezTo>
                    <a:pt x="9276" y="4841"/>
                    <a:pt x="9274" y="4835"/>
                    <a:pt x="9273" y="4828"/>
                  </a:cubicBezTo>
                  <a:close/>
                  <a:moveTo>
                    <a:pt x="10407" y="4858"/>
                  </a:moveTo>
                  <a:cubicBezTo>
                    <a:pt x="10400" y="4858"/>
                    <a:pt x="10401" y="4858"/>
                    <a:pt x="10403" y="4860"/>
                  </a:cubicBezTo>
                  <a:lnTo>
                    <a:pt x="10403" y="4860"/>
                  </a:lnTo>
                  <a:cubicBezTo>
                    <a:pt x="10410" y="4859"/>
                    <a:pt x="10417" y="4859"/>
                    <a:pt x="10424" y="4858"/>
                  </a:cubicBezTo>
                  <a:lnTo>
                    <a:pt x="10424" y="4858"/>
                  </a:lnTo>
                  <a:cubicBezTo>
                    <a:pt x="10424" y="4858"/>
                    <a:pt x="10424" y="4858"/>
                    <a:pt x="10425" y="4858"/>
                  </a:cubicBezTo>
                  <a:close/>
                  <a:moveTo>
                    <a:pt x="9347" y="4846"/>
                  </a:moveTo>
                  <a:lnTo>
                    <a:pt x="9359" y="4870"/>
                  </a:lnTo>
                  <a:cubicBezTo>
                    <a:pt x="9361" y="4872"/>
                    <a:pt x="9362" y="4873"/>
                    <a:pt x="9362" y="4873"/>
                  </a:cubicBezTo>
                  <a:cubicBezTo>
                    <a:pt x="9365" y="4873"/>
                    <a:pt x="9347" y="4847"/>
                    <a:pt x="9347" y="4846"/>
                  </a:cubicBezTo>
                  <a:close/>
                  <a:moveTo>
                    <a:pt x="10395" y="4882"/>
                  </a:moveTo>
                  <a:cubicBezTo>
                    <a:pt x="10379" y="4890"/>
                    <a:pt x="10394" y="4893"/>
                    <a:pt x="10406" y="4894"/>
                  </a:cubicBezTo>
                  <a:lnTo>
                    <a:pt x="10406" y="4894"/>
                  </a:lnTo>
                  <a:lnTo>
                    <a:pt x="10395" y="4882"/>
                  </a:lnTo>
                  <a:close/>
                  <a:moveTo>
                    <a:pt x="10241" y="4892"/>
                  </a:moveTo>
                  <a:lnTo>
                    <a:pt x="10241" y="4892"/>
                  </a:lnTo>
                  <a:cubicBezTo>
                    <a:pt x="10237" y="4893"/>
                    <a:pt x="10233" y="4893"/>
                    <a:pt x="10228" y="4894"/>
                  </a:cubicBezTo>
                  <a:lnTo>
                    <a:pt x="10240" y="4894"/>
                  </a:lnTo>
                  <a:cubicBezTo>
                    <a:pt x="10241" y="4893"/>
                    <a:pt x="10241" y="4893"/>
                    <a:pt x="10241" y="4892"/>
                  </a:cubicBezTo>
                  <a:close/>
                  <a:moveTo>
                    <a:pt x="10240" y="4846"/>
                  </a:moveTo>
                  <a:cubicBezTo>
                    <a:pt x="10198" y="4852"/>
                    <a:pt x="10201" y="4852"/>
                    <a:pt x="10212" y="4852"/>
                  </a:cubicBezTo>
                  <a:cubicBezTo>
                    <a:pt x="10222" y="4852"/>
                    <a:pt x="10240" y="4852"/>
                    <a:pt x="10228" y="4858"/>
                  </a:cubicBezTo>
                  <a:lnTo>
                    <a:pt x="10145" y="4858"/>
                  </a:lnTo>
                  <a:cubicBezTo>
                    <a:pt x="10151" y="4864"/>
                    <a:pt x="10172" y="4864"/>
                    <a:pt x="10186" y="4864"/>
                  </a:cubicBezTo>
                  <a:cubicBezTo>
                    <a:pt x="10201" y="4864"/>
                    <a:pt x="10210" y="4864"/>
                    <a:pt x="10192" y="4870"/>
                  </a:cubicBezTo>
                  <a:cubicBezTo>
                    <a:pt x="10216" y="4870"/>
                    <a:pt x="10157" y="4882"/>
                    <a:pt x="10145" y="4894"/>
                  </a:cubicBezTo>
                  <a:cubicBezTo>
                    <a:pt x="10163" y="4888"/>
                    <a:pt x="10189" y="4885"/>
                    <a:pt x="10210" y="4885"/>
                  </a:cubicBezTo>
                  <a:cubicBezTo>
                    <a:pt x="10228" y="4885"/>
                    <a:pt x="10242" y="4887"/>
                    <a:pt x="10241" y="4892"/>
                  </a:cubicBezTo>
                  <a:lnTo>
                    <a:pt x="10241" y="4892"/>
                  </a:lnTo>
                  <a:cubicBezTo>
                    <a:pt x="10247" y="4891"/>
                    <a:pt x="10252" y="4891"/>
                    <a:pt x="10256" y="4891"/>
                  </a:cubicBezTo>
                  <a:cubicBezTo>
                    <a:pt x="10261" y="4891"/>
                    <a:pt x="10264" y="4892"/>
                    <a:pt x="10264" y="4894"/>
                  </a:cubicBezTo>
                  <a:cubicBezTo>
                    <a:pt x="10264" y="4894"/>
                    <a:pt x="10311" y="4894"/>
                    <a:pt x="10311" y="4882"/>
                  </a:cubicBezTo>
                  <a:cubicBezTo>
                    <a:pt x="10335" y="4882"/>
                    <a:pt x="10347" y="4894"/>
                    <a:pt x="10323" y="4894"/>
                  </a:cubicBezTo>
                  <a:lnTo>
                    <a:pt x="10359" y="4894"/>
                  </a:lnTo>
                  <a:cubicBezTo>
                    <a:pt x="10377" y="4888"/>
                    <a:pt x="10368" y="4888"/>
                    <a:pt x="10361" y="4888"/>
                  </a:cubicBezTo>
                  <a:cubicBezTo>
                    <a:pt x="10353" y="4888"/>
                    <a:pt x="10347" y="4888"/>
                    <a:pt x="10371" y="4882"/>
                  </a:cubicBezTo>
                  <a:lnTo>
                    <a:pt x="10323" y="4882"/>
                  </a:lnTo>
                  <a:cubicBezTo>
                    <a:pt x="10335" y="4870"/>
                    <a:pt x="10383" y="4870"/>
                    <a:pt x="10407" y="4870"/>
                  </a:cubicBezTo>
                  <a:cubicBezTo>
                    <a:pt x="10407" y="4865"/>
                    <a:pt x="10404" y="4862"/>
                    <a:pt x="10403" y="4860"/>
                  </a:cubicBezTo>
                  <a:lnTo>
                    <a:pt x="10403" y="4860"/>
                  </a:lnTo>
                  <a:cubicBezTo>
                    <a:pt x="10378" y="4864"/>
                    <a:pt x="10353" y="4870"/>
                    <a:pt x="10328" y="4870"/>
                  </a:cubicBezTo>
                  <a:lnTo>
                    <a:pt x="10328" y="4870"/>
                  </a:lnTo>
                  <a:cubicBezTo>
                    <a:pt x="10332" y="4870"/>
                    <a:pt x="10325" y="4868"/>
                    <a:pt x="10335" y="4858"/>
                  </a:cubicBezTo>
                  <a:cubicBezTo>
                    <a:pt x="10300" y="4858"/>
                    <a:pt x="10228" y="4858"/>
                    <a:pt x="10240" y="4846"/>
                  </a:cubicBezTo>
                  <a:close/>
                  <a:moveTo>
                    <a:pt x="10192" y="4894"/>
                  </a:moveTo>
                  <a:cubicBezTo>
                    <a:pt x="10192" y="4897"/>
                    <a:pt x="10196" y="4898"/>
                    <a:pt x="10201" y="4898"/>
                  </a:cubicBezTo>
                  <a:cubicBezTo>
                    <a:pt x="10208" y="4898"/>
                    <a:pt x="10218" y="4896"/>
                    <a:pt x="10228" y="4894"/>
                  </a:cubicBezTo>
                  <a:close/>
                  <a:moveTo>
                    <a:pt x="10466" y="4894"/>
                  </a:moveTo>
                  <a:cubicBezTo>
                    <a:pt x="10487" y="4905"/>
                    <a:pt x="10443" y="4915"/>
                    <a:pt x="10408" y="4917"/>
                  </a:cubicBezTo>
                  <a:lnTo>
                    <a:pt x="10408" y="4917"/>
                  </a:lnTo>
                  <a:lnTo>
                    <a:pt x="10442" y="4906"/>
                  </a:lnTo>
                  <a:lnTo>
                    <a:pt x="10419" y="4906"/>
                  </a:lnTo>
                  <a:cubicBezTo>
                    <a:pt x="10419" y="4906"/>
                    <a:pt x="10442" y="4894"/>
                    <a:pt x="10466" y="4894"/>
                  </a:cubicBezTo>
                  <a:close/>
                  <a:moveTo>
                    <a:pt x="9038" y="4918"/>
                  </a:moveTo>
                  <a:cubicBezTo>
                    <a:pt x="9038" y="4924"/>
                    <a:pt x="9035" y="4924"/>
                    <a:pt x="9035" y="4924"/>
                  </a:cubicBezTo>
                  <a:cubicBezTo>
                    <a:pt x="9035" y="4924"/>
                    <a:pt x="9035" y="4924"/>
                    <a:pt x="9038" y="4925"/>
                  </a:cubicBezTo>
                  <a:lnTo>
                    <a:pt x="9038" y="4918"/>
                  </a:lnTo>
                  <a:close/>
                  <a:moveTo>
                    <a:pt x="9038" y="4925"/>
                  </a:moveTo>
                  <a:lnTo>
                    <a:pt x="9038" y="4942"/>
                  </a:lnTo>
                  <a:cubicBezTo>
                    <a:pt x="9038" y="4930"/>
                    <a:pt x="9038" y="4930"/>
                    <a:pt x="9049" y="4930"/>
                  </a:cubicBezTo>
                  <a:cubicBezTo>
                    <a:pt x="9043" y="4927"/>
                    <a:pt x="9040" y="4925"/>
                    <a:pt x="9038" y="4925"/>
                  </a:cubicBezTo>
                  <a:close/>
                  <a:moveTo>
                    <a:pt x="10816" y="4948"/>
                  </a:moveTo>
                  <a:cubicBezTo>
                    <a:pt x="10809" y="4948"/>
                    <a:pt x="10788" y="4954"/>
                    <a:pt x="10788" y="4954"/>
                  </a:cubicBezTo>
                  <a:lnTo>
                    <a:pt x="10812" y="4954"/>
                  </a:lnTo>
                  <a:cubicBezTo>
                    <a:pt x="10819" y="4950"/>
                    <a:pt x="10819" y="4948"/>
                    <a:pt x="10816" y="4948"/>
                  </a:cubicBezTo>
                  <a:close/>
                  <a:moveTo>
                    <a:pt x="9124" y="4954"/>
                  </a:moveTo>
                  <a:cubicBezTo>
                    <a:pt x="9126" y="4957"/>
                    <a:pt x="9128" y="4961"/>
                    <a:pt x="9133" y="4966"/>
                  </a:cubicBezTo>
                  <a:cubicBezTo>
                    <a:pt x="9133" y="4955"/>
                    <a:pt x="9133" y="4954"/>
                    <a:pt x="9124" y="4954"/>
                  </a:cubicBezTo>
                  <a:close/>
                  <a:moveTo>
                    <a:pt x="11062" y="4942"/>
                  </a:moveTo>
                  <a:lnTo>
                    <a:pt x="11073" y="4966"/>
                  </a:lnTo>
                  <a:cubicBezTo>
                    <a:pt x="11073" y="4954"/>
                    <a:pt x="11073" y="4942"/>
                    <a:pt x="11062" y="4942"/>
                  </a:cubicBezTo>
                  <a:close/>
                  <a:moveTo>
                    <a:pt x="10216" y="4966"/>
                  </a:moveTo>
                  <a:cubicBezTo>
                    <a:pt x="10214" y="4966"/>
                    <a:pt x="10211" y="4966"/>
                    <a:pt x="10209" y="4966"/>
                  </a:cubicBezTo>
                  <a:lnTo>
                    <a:pt x="10209" y="4966"/>
                  </a:lnTo>
                  <a:cubicBezTo>
                    <a:pt x="10212" y="4966"/>
                    <a:pt x="10214" y="4966"/>
                    <a:pt x="10216" y="4966"/>
                  </a:cubicBezTo>
                  <a:lnTo>
                    <a:pt x="10216" y="4966"/>
                  </a:lnTo>
                  <a:cubicBezTo>
                    <a:pt x="10216" y="4966"/>
                    <a:pt x="10216" y="4966"/>
                    <a:pt x="10216" y="4966"/>
                  </a:cubicBezTo>
                  <a:close/>
                  <a:moveTo>
                    <a:pt x="10209" y="4966"/>
                  </a:moveTo>
                  <a:cubicBezTo>
                    <a:pt x="10189" y="4967"/>
                    <a:pt x="10173" y="4969"/>
                    <a:pt x="10157" y="4977"/>
                  </a:cubicBezTo>
                  <a:lnTo>
                    <a:pt x="10169" y="4977"/>
                  </a:lnTo>
                  <a:cubicBezTo>
                    <a:pt x="10190" y="4977"/>
                    <a:pt x="10192" y="4968"/>
                    <a:pt x="10209" y="4966"/>
                  </a:cubicBezTo>
                  <a:close/>
                  <a:moveTo>
                    <a:pt x="10800" y="4966"/>
                  </a:moveTo>
                  <a:cubicBezTo>
                    <a:pt x="10812" y="4977"/>
                    <a:pt x="10812" y="4977"/>
                    <a:pt x="10812" y="4977"/>
                  </a:cubicBezTo>
                  <a:cubicBezTo>
                    <a:pt x="10812" y="4977"/>
                    <a:pt x="10812" y="4966"/>
                    <a:pt x="10812" y="4966"/>
                  </a:cubicBezTo>
                  <a:close/>
                  <a:moveTo>
                    <a:pt x="10812" y="4977"/>
                  </a:moveTo>
                  <a:cubicBezTo>
                    <a:pt x="10812" y="4989"/>
                    <a:pt x="10812" y="4989"/>
                    <a:pt x="10812" y="4989"/>
                  </a:cubicBezTo>
                  <a:lnTo>
                    <a:pt x="10823" y="4989"/>
                  </a:lnTo>
                  <a:cubicBezTo>
                    <a:pt x="10823" y="4989"/>
                    <a:pt x="10823" y="4977"/>
                    <a:pt x="10812" y="4977"/>
                  </a:cubicBezTo>
                  <a:close/>
                  <a:moveTo>
                    <a:pt x="10822" y="4930"/>
                  </a:moveTo>
                  <a:cubicBezTo>
                    <a:pt x="10831" y="4931"/>
                    <a:pt x="10839" y="4933"/>
                    <a:pt x="10847" y="4942"/>
                  </a:cubicBezTo>
                  <a:cubicBezTo>
                    <a:pt x="10847" y="4954"/>
                    <a:pt x="10859" y="4966"/>
                    <a:pt x="10847" y="4977"/>
                  </a:cubicBezTo>
                  <a:lnTo>
                    <a:pt x="10859" y="4977"/>
                  </a:lnTo>
                  <a:cubicBezTo>
                    <a:pt x="10870" y="4988"/>
                    <a:pt x="10871" y="4991"/>
                    <a:pt x="10867" y="4991"/>
                  </a:cubicBezTo>
                  <a:cubicBezTo>
                    <a:pt x="10862" y="4991"/>
                    <a:pt x="10843" y="4982"/>
                    <a:pt x="10832" y="4982"/>
                  </a:cubicBezTo>
                  <a:cubicBezTo>
                    <a:pt x="10827" y="4982"/>
                    <a:pt x="10823" y="4984"/>
                    <a:pt x="10823" y="4989"/>
                  </a:cubicBezTo>
                  <a:cubicBezTo>
                    <a:pt x="10823" y="5001"/>
                    <a:pt x="10823" y="5001"/>
                    <a:pt x="10823" y="5001"/>
                  </a:cubicBezTo>
                  <a:lnTo>
                    <a:pt x="10812" y="5001"/>
                  </a:lnTo>
                  <a:lnTo>
                    <a:pt x="10776" y="4989"/>
                  </a:lnTo>
                  <a:lnTo>
                    <a:pt x="10776" y="4989"/>
                  </a:lnTo>
                  <a:cubicBezTo>
                    <a:pt x="10776" y="5001"/>
                    <a:pt x="10788" y="5001"/>
                    <a:pt x="10788" y="5001"/>
                  </a:cubicBezTo>
                  <a:lnTo>
                    <a:pt x="10764" y="5001"/>
                  </a:lnTo>
                  <a:cubicBezTo>
                    <a:pt x="10764" y="5001"/>
                    <a:pt x="10764" y="5001"/>
                    <a:pt x="10764" y="4989"/>
                  </a:cubicBezTo>
                  <a:cubicBezTo>
                    <a:pt x="10764" y="4989"/>
                    <a:pt x="10752" y="4989"/>
                    <a:pt x="10752" y="4977"/>
                  </a:cubicBezTo>
                  <a:lnTo>
                    <a:pt x="10776" y="4977"/>
                  </a:lnTo>
                  <a:lnTo>
                    <a:pt x="10776" y="4966"/>
                  </a:lnTo>
                  <a:cubicBezTo>
                    <a:pt x="10740" y="4966"/>
                    <a:pt x="10740" y="4966"/>
                    <a:pt x="10764" y="4954"/>
                  </a:cubicBezTo>
                  <a:lnTo>
                    <a:pt x="10788" y="4954"/>
                  </a:lnTo>
                  <a:cubicBezTo>
                    <a:pt x="10752" y="4954"/>
                    <a:pt x="10787" y="4942"/>
                    <a:pt x="10822" y="4930"/>
                  </a:cubicBezTo>
                  <a:close/>
                  <a:moveTo>
                    <a:pt x="10752" y="4989"/>
                  </a:moveTo>
                  <a:cubicBezTo>
                    <a:pt x="10752" y="4998"/>
                    <a:pt x="10752" y="5006"/>
                    <a:pt x="10744" y="5006"/>
                  </a:cubicBezTo>
                  <a:cubicBezTo>
                    <a:pt x="10740" y="5006"/>
                    <a:pt x="10735" y="5005"/>
                    <a:pt x="10728" y="5001"/>
                  </a:cubicBezTo>
                  <a:lnTo>
                    <a:pt x="10716" y="5001"/>
                  </a:lnTo>
                  <a:cubicBezTo>
                    <a:pt x="10728" y="5001"/>
                    <a:pt x="10740" y="5001"/>
                    <a:pt x="10752" y="4989"/>
                  </a:cubicBezTo>
                  <a:close/>
                  <a:moveTo>
                    <a:pt x="10217" y="5013"/>
                  </a:moveTo>
                  <a:cubicBezTo>
                    <a:pt x="10216" y="5013"/>
                    <a:pt x="10216" y="5013"/>
                    <a:pt x="10216" y="5013"/>
                  </a:cubicBezTo>
                  <a:cubicBezTo>
                    <a:pt x="10216" y="5013"/>
                    <a:pt x="10217" y="5013"/>
                    <a:pt x="10217" y="5013"/>
                  </a:cubicBezTo>
                  <a:close/>
                  <a:moveTo>
                    <a:pt x="10713" y="5004"/>
                  </a:moveTo>
                  <a:lnTo>
                    <a:pt x="10713" y="5004"/>
                  </a:lnTo>
                  <a:cubicBezTo>
                    <a:pt x="10715" y="5005"/>
                    <a:pt x="10716" y="5007"/>
                    <a:pt x="10717" y="5008"/>
                  </a:cubicBezTo>
                  <a:lnTo>
                    <a:pt x="10717" y="5008"/>
                  </a:lnTo>
                  <a:cubicBezTo>
                    <a:pt x="10715" y="5009"/>
                    <a:pt x="10710" y="5010"/>
                    <a:pt x="10704" y="5013"/>
                  </a:cubicBezTo>
                  <a:cubicBezTo>
                    <a:pt x="10683" y="5013"/>
                    <a:pt x="10701" y="5013"/>
                    <a:pt x="10713" y="5004"/>
                  </a:cubicBezTo>
                  <a:close/>
                  <a:moveTo>
                    <a:pt x="10719" y="5010"/>
                  </a:moveTo>
                  <a:cubicBezTo>
                    <a:pt x="10722" y="5012"/>
                    <a:pt x="10724" y="5013"/>
                    <a:pt x="10728" y="5013"/>
                  </a:cubicBezTo>
                  <a:cubicBezTo>
                    <a:pt x="10716" y="5013"/>
                    <a:pt x="10704" y="5025"/>
                    <a:pt x="10681" y="5025"/>
                  </a:cubicBezTo>
                  <a:cubicBezTo>
                    <a:pt x="10705" y="5019"/>
                    <a:pt x="10717" y="5013"/>
                    <a:pt x="10719" y="5010"/>
                  </a:cubicBezTo>
                  <a:close/>
                  <a:moveTo>
                    <a:pt x="10300" y="5049"/>
                  </a:moveTo>
                  <a:cubicBezTo>
                    <a:pt x="10323" y="5049"/>
                    <a:pt x="10300" y="5061"/>
                    <a:pt x="10300" y="5061"/>
                  </a:cubicBezTo>
                  <a:cubicBezTo>
                    <a:pt x="10288" y="5061"/>
                    <a:pt x="10276" y="5061"/>
                    <a:pt x="10287" y="5050"/>
                  </a:cubicBezTo>
                  <a:lnTo>
                    <a:pt x="10287" y="5050"/>
                  </a:lnTo>
                  <a:cubicBezTo>
                    <a:pt x="10291" y="5049"/>
                    <a:pt x="10295" y="5049"/>
                    <a:pt x="10300" y="5049"/>
                  </a:cubicBezTo>
                  <a:close/>
                  <a:moveTo>
                    <a:pt x="9049" y="5064"/>
                  </a:moveTo>
                  <a:lnTo>
                    <a:pt x="9049" y="5064"/>
                  </a:lnTo>
                  <a:cubicBezTo>
                    <a:pt x="9070" y="5085"/>
                    <a:pt x="9098" y="5115"/>
                    <a:pt x="9109" y="5120"/>
                  </a:cubicBezTo>
                  <a:cubicBezTo>
                    <a:pt x="9098" y="5098"/>
                    <a:pt x="9074" y="5081"/>
                    <a:pt x="9049" y="5064"/>
                  </a:cubicBezTo>
                  <a:close/>
                  <a:moveTo>
                    <a:pt x="10716" y="5120"/>
                  </a:moveTo>
                  <a:cubicBezTo>
                    <a:pt x="10732" y="5120"/>
                    <a:pt x="10740" y="5122"/>
                    <a:pt x="10745" y="5123"/>
                  </a:cubicBezTo>
                  <a:lnTo>
                    <a:pt x="10745" y="5123"/>
                  </a:lnTo>
                  <a:cubicBezTo>
                    <a:pt x="10718" y="5132"/>
                    <a:pt x="10726" y="5132"/>
                    <a:pt x="10704" y="5132"/>
                  </a:cubicBezTo>
                  <a:cubicBezTo>
                    <a:pt x="10708" y="5132"/>
                    <a:pt x="10711" y="5132"/>
                    <a:pt x="10713" y="5133"/>
                  </a:cubicBezTo>
                  <a:lnTo>
                    <a:pt x="10713" y="5133"/>
                  </a:lnTo>
                  <a:cubicBezTo>
                    <a:pt x="10703" y="5135"/>
                    <a:pt x="10697" y="5136"/>
                    <a:pt x="10693" y="5136"/>
                  </a:cubicBezTo>
                  <a:cubicBezTo>
                    <a:pt x="10678" y="5136"/>
                    <a:pt x="10716" y="5120"/>
                    <a:pt x="10716" y="5120"/>
                  </a:cubicBezTo>
                  <a:close/>
                  <a:moveTo>
                    <a:pt x="10329" y="5440"/>
                  </a:moveTo>
                  <a:lnTo>
                    <a:pt x="10329" y="5440"/>
                  </a:lnTo>
                  <a:cubicBezTo>
                    <a:pt x="10324" y="5440"/>
                    <a:pt x="10318" y="5441"/>
                    <a:pt x="10311" y="5442"/>
                  </a:cubicBezTo>
                  <a:cubicBezTo>
                    <a:pt x="10318" y="5442"/>
                    <a:pt x="10324" y="5441"/>
                    <a:pt x="10329" y="5440"/>
                  </a:cubicBezTo>
                  <a:close/>
                  <a:moveTo>
                    <a:pt x="10359" y="5454"/>
                  </a:moveTo>
                  <a:cubicBezTo>
                    <a:pt x="10359" y="5454"/>
                    <a:pt x="10335" y="5466"/>
                    <a:pt x="10323" y="5466"/>
                  </a:cubicBezTo>
                  <a:lnTo>
                    <a:pt x="10371" y="5466"/>
                  </a:lnTo>
                  <a:cubicBezTo>
                    <a:pt x="10371" y="5454"/>
                    <a:pt x="10395" y="5454"/>
                    <a:pt x="10359" y="5454"/>
                  </a:cubicBezTo>
                  <a:close/>
                  <a:moveTo>
                    <a:pt x="870" y="6168"/>
                  </a:moveTo>
                  <a:cubicBezTo>
                    <a:pt x="870" y="6171"/>
                    <a:pt x="870" y="6173"/>
                    <a:pt x="871" y="6175"/>
                  </a:cubicBezTo>
                  <a:lnTo>
                    <a:pt x="871" y="6175"/>
                  </a:lnTo>
                  <a:cubicBezTo>
                    <a:pt x="871" y="6173"/>
                    <a:pt x="870" y="6170"/>
                    <a:pt x="870" y="6168"/>
                  </a:cubicBezTo>
                  <a:close/>
                  <a:moveTo>
                    <a:pt x="96" y="7549"/>
                  </a:moveTo>
                  <a:cubicBezTo>
                    <a:pt x="93" y="7552"/>
                    <a:pt x="91" y="7555"/>
                    <a:pt x="89" y="7558"/>
                  </a:cubicBezTo>
                  <a:lnTo>
                    <a:pt x="89" y="7558"/>
                  </a:lnTo>
                  <a:cubicBezTo>
                    <a:pt x="91" y="7555"/>
                    <a:pt x="94" y="7552"/>
                    <a:pt x="96" y="7549"/>
                  </a:cubicBezTo>
                  <a:close/>
                  <a:moveTo>
                    <a:pt x="9502" y="8335"/>
                  </a:moveTo>
                  <a:lnTo>
                    <a:pt x="9502" y="8335"/>
                  </a:lnTo>
                  <a:cubicBezTo>
                    <a:pt x="9501" y="8340"/>
                    <a:pt x="9500" y="8345"/>
                    <a:pt x="9500" y="8350"/>
                  </a:cubicBezTo>
                  <a:lnTo>
                    <a:pt x="9500" y="8350"/>
                  </a:lnTo>
                  <a:cubicBezTo>
                    <a:pt x="9501" y="8346"/>
                    <a:pt x="9502" y="8340"/>
                    <a:pt x="9502" y="8335"/>
                  </a:cubicBezTo>
                  <a:close/>
                  <a:moveTo>
                    <a:pt x="8668" y="8573"/>
                  </a:moveTo>
                  <a:cubicBezTo>
                    <a:pt x="8667" y="8576"/>
                    <a:pt x="8667" y="8578"/>
                    <a:pt x="8667" y="8580"/>
                  </a:cubicBezTo>
                  <a:lnTo>
                    <a:pt x="8667" y="8580"/>
                  </a:lnTo>
                  <a:cubicBezTo>
                    <a:pt x="8667" y="8578"/>
                    <a:pt x="8668" y="8576"/>
                    <a:pt x="8668" y="8573"/>
                  </a:cubicBezTo>
                  <a:close/>
                  <a:moveTo>
                    <a:pt x="5287" y="9156"/>
                  </a:moveTo>
                  <a:lnTo>
                    <a:pt x="5287" y="9168"/>
                  </a:lnTo>
                  <a:cubicBezTo>
                    <a:pt x="5263" y="9168"/>
                    <a:pt x="5239" y="9156"/>
                    <a:pt x="5287" y="9156"/>
                  </a:cubicBezTo>
                  <a:close/>
                  <a:moveTo>
                    <a:pt x="5466" y="9264"/>
                  </a:moveTo>
                  <a:lnTo>
                    <a:pt x="5478" y="9270"/>
                  </a:lnTo>
                  <a:cubicBezTo>
                    <a:pt x="5475" y="9267"/>
                    <a:pt x="5472" y="9264"/>
                    <a:pt x="5466" y="9264"/>
                  </a:cubicBezTo>
                  <a:close/>
                  <a:moveTo>
                    <a:pt x="5478" y="9270"/>
                  </a:moveTo>
                  <a:cubicBezTo>
                    <a:pt x="5481" y="9273"/>
                    <a:pt x="5483" y="9276"/>
                    <a:pt x="5489" y="9276"/>
                  </a:cubicBezTo>
                  <a:lnTo>
                    <a:pt x="5478" y="9270"/>
                  </a:lnTo>
                  <a:close/>
                  <a:moveTo>
                    <a:pt x="5775" y="9478"/>
                  </a:moveTo>
                  <a:cubicBezTo>
                    <a:pt x="5777" y="9479"/>
                    <a:pt x="5780" y="9480"/>
                    <a:pt x="5782" y="9481"/>
                  </a:cubicBezTo>
                  <a:lnTo>
                    <a:pt x="5782" y="9481"/>
                  </a:lnTo>
                  <a:cubicBezTo>
                    <a:pt x="5784" y="9481"/>
                    <a:pt x="5781" y="9478"/>
                    <a:pt x="5775" y="9478"/>
                  </a:cubicBezTo>
                  <a:close/>
                  <a:moveTo>
                    <a:pt x="5918" y="9502"/>
                  </a:moveTo>
                  <a:lnTo>
                    <a:pt x="5918" y="9502"/>
                  </a:lnTo>
                  <a:cubicBezTo>
                    <a:pt x="6001" y="9549"/>
                    <a:pt x="6061" y="9549"/>
                    <a:pt x="6132" y="9585"/>
                  </a:cubicBezTo>
                  <a:cubicBezTo>
                    <a:pt x="6120" y="9573"/>
                    <a:pt x="6132" y="9561"/>
                    <a:pt x="6120" y="9549"/>
                  </a:cubicBezTo>
                  <a:lnTo>
                    <a:pt x="6120" y="9549"/>
                  </a:lnTo>
                  <a:cubicBezTo>
                    <a:pt x="6156" y="9561"/>
                    <a:pt x="6192" y="9573"/>
                    <a:pt x="6192" y="9609"/>
                  </a:cubicBezTo>
                  <a:cubicBezTo>
                    <a:pt x="6184" y="9615"/>
                    <a:pt x="6174" y="9618"/>
                    <a:pt x="6162" y="9618"/>
                  </a:cubicBezTo>
                  <a:cubicBezTo>
                    <a:pt x="6097" y="9618"/>
                    <a:pt x="5988" y="9532"/>
                    <a:pt x="5976" y="9532"/>
                  </a:cubicBezTo>
                  <a:lnTo>
                    <a:pt x="5976" y="9532"/>
                  </a:lnTo>
                  <a:cubicBezTo>
                    <a:pt x="5975" y="9532"/>
                    <a:pt x="5975" y="9534"/>
                    <a:pt x="5978" y="9537"/>
                  </a:cubicBezTo>
                  <a:cubicBezTo>
                    <a:pt x="5882" y="9537"/>
                    <a:pt x="5918" y="9514"/>
                    <a:pt x="5918" y="9502"/>
                  </a:cubicBezTo>
                  <a:close/>
                  <a:moveTo>
                    <a:pt x="6430" y="9990"/>
                  </a:moveTo>
                  <a:cubicBezTo>
                    <a:pt x="6430" y="9991"/>
                    <a:pt x="6430" y="9991"/>
                    <a:pt x="6430" y="9991"/>
                  </a:cubicBezTo>
                  <a:cubicBezTo>
                    <a:pt x="6430" y="9991"/>
                    <a:pt x="6431" y="9991"/>
                    <a:pt x="6431" y="9990"/>
                  </a:cubicBezTo>
                  <a:lnTo>
                    <a:pt x="6431" y="9990"/>
                  </a:lnTo>
                  <a:cubicBezTo>
                    <a:pt x="6431" y="9990"/>
                    <a:pt x="6430" y="9990"/>
                    <a:pt x="6430" y="9990"/>
                  </a:cubicBezTo>
                  <a:close/>
                  <a:moveTo>
                    <a:pt x="9549" y="36"/>
                  </a:moveTo>
                  <a:lnTo>
                    <a:pt x="9597" y="48"/>
                  </a:lnTo>
                  <a:cubicBezTo>
                    <a:pt x="9585" y="48"/>
                    <a:pt x="9538" y="60"/>
                    <a:pt x="9573" y="60"/>
                  </a:cubicBezTo>
                  <a:lnTo>
                    <a:pt x="9585" y="60"/>
                  </a:lnTo>
                  <a:cubicBezTo>
                    <a:pt x="9579" y="66"/>
                    <a:pt x="9585" y="66"/>
                    <a:pt x="9594" y="66"/>
                  </a:cubicBezTo>
                  <a:cubicBezTo>
                    <a:pt x="9603" y="66"/>
                    <a:pt x="9615" y="66"/>
                    <a:pt x="9621" y="72"/>
                  </a:cubicBezTo>
                  <a:lnTo>
                    <a:pt x="9561" y="72"/>
                  </a:lnTo>
                  <a:cubicBezTo>
                    <a:pt x="9609" y="72"/>
                    <a:pt x="9549" y="84"/>
                    <a:pt x="9561" y="84"/>
                  </a:cubicBezTo>
                  <a:cubicBezTo>
                    <a:pt x="9572" y="84"/>
                    <a:pt x="9582" y="84"/>
                    <a:pt x="9591" y="85"/>
                  </a:cubicBezTo>
                  <a:lnTo>
                    <a:pt x="9591" y="85"/>
                  </a:lnTo>
                  <a:cubicBezTo>
                    <a:pt x="9533" y="96"/>
                    <a:pt x="9654" y="97"/>
                    <a:pt x="9573" y="120"/>
                  </a:cubicBezTo>
                  <a:cubicBezTo>
                    <a:pt x="9561" y="120"/>
                    <a:pt x="9573" y="120"/>
                    <a:pt x="9538" y="132"/>
                  </a:cubicBezTo>
                  <a:lnTo>
                    <a:pt x="9609" y="120"/>
                  </a:lnTo>
                  <a:lnTo>
                    <a:pt x="9609" y="120"/>
                  </a:lnTo>
                  <a:cubicBezTo>
                    <a:pt x="9597" y="132"/>
                    <a:pt x="9561" y="132"/>
                    <a:pt x="9549" y="132"/>
                  </a:cubicBezTo>
                  <a:cubicBezTo>
                    <a:pt x="9549" y="132"/>
                    <a:pt x="9549" y="143"/>
                    <a:pt x="9549" y="143"/>
                  </a:cubicBezTo>
                  <a:lnTo>
                    <a:pt x="9514" y="143"/>
                  </a:lnTo>
                  <a:cubicBezTo>
                    <a:pt x="9538" y="143"/>
                    <a:pt x="9538" y="155"/>
                    <a:pt x="9538" y="155"/>
                  </a:cubicBezTo>
                  <a:cubicBezTo>
                    <a:pt x="9549" y="155"/>
                    <a:pt x="9585" y="143"/>
                    <a:pt x="9609" y="143"/>
                  </a:cubicBezTo>
                  <a:cubicBezTo>
                    <a:pt x="9585" y="155"/>
                    <a:pt x="9597" y="167"/>
                    <a:pt x="9549" y="179"/>
                  </a:cubicBezTo>
                  <a:lnTo>
                    <a:pt x="9502" y="179"/>
                  </a:lnTo>
                  <a:cubicBezTo>
                    <a:pt x="9496" y="185"/>
                    <a:pt x="9502" y="188"/>
                    <a:pt x="9512" y="188"/>
                  </a:cubicBezTo>
                  <a:cubicBezTo>
                    <a:pt x="9523" y="188"/>
                    <a:pt x="9538" y="185"/>
                    <a:pt x="9549" y="179"/>
                  </a:cubicBezTo>
                  <a:lnTo>
                    <a:pt x="9549" y="179"/>
                  </a:lnTo>
                  <a:cubicBezTo>
                    <a:pt x="9538" y="191"/>
                    <a:pt x="9526" y="191"/>
                    <a:pt x="9514" y="191"/>
                  </a:cubicBezTo>
                  <a:lnTo>
                    <a:pt x="9502" y="191"/>
                  </a:lnTo>
                  <a:cubicBezTo>
                    <a:pt x="9561" y="191"/>
                    <a:pt x="9538" y="203"/>
                    <a:pt x="9561" y="203"/>
                  </a:cubicBezTo>
                  <a:cubicBezTo>
                    <a:pt x="9561" y="203"/>
                    <a:pt x="9561" y="203"/>
                    <a:pt x="9561" y="191"/>
                  </a:cubicBezTo>
                  <a:cubicBezTo>
                    <a:pt x="9597" y="191"/>
                    <a:pt x="9633" y="191"/>
                    <a:pt x="9609" y="203"/>
                  </a:cubicBezTo>
                  <a:cubicBezTo>
                    <a:pt x="9601" y="201"/>
                    <a:pt x="9594" y="200"/>
                    <a:pt x="9588" y="200"/>
                  </a:cubicBezTo>
                  <a:cubicBezTo>
                    <a:pt x="9570" y="200"/>
                    <a:pt x="9556" y="206"/>
                    <a:pt x="9547" y="206"/>
                  </a:cubicBezTo>
                  <a:cubicBezTo>
                    <a:pt x="9543" y="206"/>
                    <a:pt x="9540" y="206"/>
                    <a:pt x="9538" y="203"/>
                  </a:cubicBezTo>
                  <a:cubicBezTo>
                    <a:pt x="9508" y="209"/>
                    <a:pt x="9520" y="209"/>
                    <a:pt x="9536" y="209"/>
                  </a:cubicBezTo>
                  <a:cubicBezTo>
                    <a:pt x="9552" y="209"/>
                    <a:pt x="9573" y="209"/>
                    <a:pt x="9561" y="215"/>
                  </a:cubicBezTo>
                  <a:lnTo>
                    <a:pt x="9538" y="215"/>
                  </a:lnTo>
                  <a:cubicBezTo>
                    <a:pt x="9526" y="219"/>
                    <a:pt x="9519" y="220"/>
                    <a:pt x="9515" y="220"/>
                  </a:cubicBezTo>
                  <a:cubicBezTo>
                    <a:pt x="9507" y="220"/>
                    <a:pt x="9510" y="215"/>
                    <a:pt x="9502" y="215"/>
                  </a:cubicBezTo>
                  <a:lnTo>
                    <a:pt x="9514" y="215"/>
                  </a:lnTo>
                  <a:cubicBezTo>
                    <a:pt x="9478" y="215"/>
                    <a:pt x="9502" y="203"/>
                    <a:pt x="9454" y="203"/>
                  </a:cubicBezTo>
                  <a:lnTo>
                    <a:pt x="9430" y="227"/>
                  </a:lnTo>
                  <a:cubicBezTo>
                    <a:pt x="9478" y="239"/>
                    <a:pt x="9430" y="263"/>
                    <a:pt x="9514" y="274"/>
                  </a:cubicBezTo>
                  <a:lnTo>
                    <a:pt x="9561" y="274"/>
                  </a:lnTo>
                  <a:cubicBezTo>
                    <a:pt x="9536" y="274"/>
                    <a:pt x="9529" y="280"/>
                    <a:pt x="9514" y="288"/>
                  </a:cubicBezTo>
                  <a:lnTo>
                    <a:pt x="9514" y="288"/>
                  </a:lnTo>
                  <a:cubicBezTo>
                    <a:pt x="9522" y="286"/>
                    <a:pt x="9530" y="286"/>
                    <a:pt x="9549" y="286"/>
                  </a:cubicBezTo>
                  <a:cubicBezTo>
                    <a:pt x="9573" y="286"/>
                    <a:pt x="9587" y="281"/>
                    <a:pt x="9589" y="281"/>
                  </a:cubicBezTo>
                  <a:lnTo>
                    <a:pt x="9589" y="281"/>
                  </a:lnTo>
                  <a:cubicBezTo>
                    <a:pt x="9590" y="281"/>
                    <a:pt x="9589" y="282"/>
                    <a:pt x="9585" y="286"/>
                  </a:cubicBezTo>
                  <a:cubicBezTo>
                    <a:pt x="9580" y="286"/>
                    <a:pt x="9576" y="286"/>
                    <a:pt x="9573" y="286"/>
                  </a:cubicBezTo>
                  <a:lnTo>
                    <a:pt x="9573" y="286"/>
                  </a:lnTo>
                  <a:cubicBezTo>
                    <a:pt x="9561" y="298"/>
                    <a:pt x="9549" y="298"/>
                    <a:pt x="9526" y="310"/>
                  </a:cubicBezTo>
                  <a:cubicBezTo>
                    <a:pt x="9514" y="310"/>
                    <a:pt x="9525" y="298"/>
                    <a:pt x="9537" y="298"/>
                  </a:cubicBezTo>
                  <a:lnTo>
                    <a:pt x="9537" y="298"/>
                  </a:lnTo>
                  <a:cubicBezTo>
                    <a:pt x="9525" y="298"/>
                    <a:pt x="9514" y="310"/>
                    <a:pt x="9490" y="310"/>
                  </a:cubicBezTo>
                  <a:cubicBezTo>
                    <a:pt x="9478" y="316"/>
                    <a:pt x="9469" y="316"/>
                    <a:pt x="9462" y="316"/>
                  </a:cubicBezTo>
                  <a:cubicBezTo>
                    <a:pt x="9454" y="316"/>
                    <a:pt x="9448" y="316"/>
                    <a:pt x="9442" y="322"/>
                  </a:cubicBezTo>
                  <a:cubicBezTo>
                    <a:pt x="9466" y="322"/>
                    <a:pt x="9526" y="322"/>
                    <a:pt x="9549" y="334"/>
                  </a:cubicBezTo>
                  <a:lnTo>
                    <a:pt x="9490" y="334"/>
                  </a:lnTo>
                  <a:cubicBezTo>
                    <a:pt x="9466" y="346"/>
                    <a:pt x="9561" y="346"/>
                    <a:pt x="9561" y="346"/>
                  </a:cubicBezTo>
                  <a:lnTo>
                    <a:pt x="9538" y="346"/>
                  </a:lnTo>
                  <a:cubicBezTo>
                    <a:pt x="9526" y="370"/>
                    <a:pt x="9526" y="382"/>
                    <a:pt x="9466" y="417"/>
                  </a:cubicBezTo>
                  <a:lnTo>
                    <a:pt x="9526" y="417"/>
                  </a:lnTo>
                  <a:lnTo>
                    <a:pt x="9490" y="429"/>
                  </a:lnTo>
                  <a:cubicBezTo>
                    <a:pt x="9454" y="453"/>
                    <a:pt x="9490" y="465"/>
                    <a:pt x="9514" y="477"/>
                  </a:cubicBezTo>
                  <a:cubicBezTo>
                    <a:pt x="9526" y="489"/>
                    <a:pt x="9478" y="489"/>
                    <a:pt x="9454" y="501"/>
                  </a:cubicBezTo>
                  <a:cubicBezTo>
                    <a:pt x="9454" y="507"/>
                    <a:pt x="9472" y="507"/>
                    <a:pt x="9491" y="507"/>
                  </a:cubicBezTo>
                  <a:cubicBezTo>
                    <a:pt x="9511" y="507"/>
                    <a:pt x="9532" y="507"/>
                    <a:pt x="9538" y="513"/>
                  </a:cubicBezTo>
                  <a:cubicBezTo>
                    <a:pt x="9514" y="524"/>
                    <a:pt x="9466" y="524"/>
                    <a:pt x="9466" y="524"/>
                  </a:cubicBezTo>
                  <a:lnTo>
                    <a:pt x="9478" y="524"/>
                  </a:lnTo>
                  <a:cubicBezTo>
                    <a:pt x="9454" y="536"/>
                    <a:pt x="9478" y="536"/>
                    <a:pt x="9466" y="548"/>
                  </a:cubicBezTo>
                  <a:cubicBezTo>
                    <a:pt x="9466" y="560"/>
                    <a:pt x="9514" y="560"/>
                    <a:pt x="9585" y="572"/>
                  </a:cubicBezTo>
                  <a:lnTo>
                    <a:pt x="9466" y="572"/>
                  </a:lnTo>
                  <a:cubicBezTo>
                    <a:pt x="9490" y="572"/>
                    <a:pt x="9502" y="584"/>
                    <a:pt x="9454" y="584"/>
                  </a:cubicBezTo>
                  <a:cubicBezTo>
                    <a:pt x="9454" y="596"/>
                    <a:pt x="9454" y="596"/>
                    <a:pt x="9490" y="596"/>
                  </a:cubicBezTo>
                  <a:lnTo>
                    <a:pt x="9514" y="596"/>
                  </a:lnTo>
                  <a:cubicBezTo>
                    <a:pt x="9502" y="596"/>
                    <a:pt x="9526" y="608"/>
                    <a:pt x="9466" y="608"/>
                  </a:cubicBezTo>
                  <a:cubicBezTo>
                    <a:pt x="9478" y="644"/>
                    <a:pt x="9466" y="667"/>
                    <a:pt x="9478" y="703"/>
                  </a:cubicBezTo>
                  <a:cubicBezTo>
                    <a:pt x="9502" y="703"/>
                    <a:pt x="9490" y="691"/>
                    <a:pt x="9502" y="691"/>
                  </a:cubicBezTo>
                  <a:cubicBezTo>
                    <a:pt x="9549" y="703"/>
                    <a:pt x="9490" y="703"/>
                    <a:pt x="9514" y="703"/>
                  </a:cubicBezTo>
                  <a:lnTo>
                    <a:pt x="9490" y="703"/>
                  </a:lnTo>
                  <a:cubicBezTo>
                    <a:pt x="9490" y="715"/>
                    <a:pt x="9538" y="715"/>
                    <a:pt x="9573" y="727"/>
                  </a:cubicBezTo>
                  <a:lnTo>
                    <a:pt x="9549" y="727"/>
                  </a:lnTo>
                  <a:cubicBezTo>
                    <a:pt x="9561" y="727"/>
                    <a:pt x="9561" y="739"/>
                    <a:pt x="9561" y="739"/>
                  </a:cubicBezTo>
                  <a:cubicBezTo>
                    <a:pt x="9538" y="739"/>
                    <a:pt x="9502" y="751"/>
                    <a:pt x="9502" y="751"/>
                  </a:cubicBezTo>
                  <a:cubicBezTo>
                    <a:pt x="9490" y="755"/>
                    <a:pt x="9483" y="756"/>
                    <a:pt x="9480" y="756"/>
                  </a:cubicBezTo>
                  <a:cubicBezTo>
                    <a:pt x="9473" y="756"/>
                    <a:pt x="9478" y="751"/>
                    <a:pt x="9478" y="751"/>
                  </a:cubicBezTo>
                  <a:cubicBezTo>
                    <a:pt x="9419" y="751"/>
                    <a:pt x="9442" y="763"/>
                    <a:pt x="9383" y="763"/>
                  </a:cubicBezTo>
                  <a:cubicBezTo>
                    <a:pt x="9387" y="767"/>
                    <a:pt x="9392" y="768"/>
                    <a:pt x="9398" y="768"/>
                  </a:cubicBezTo>
                  <a:cubicBezTo>
                    <a:pt x="9411" y="768"/>
                    <a:pt x="9426" y="763"/>
                    <a:pt x="9442" y="763"/>
                  </a:cubicBezTo>
                  <a:cubicBezTo>
                    <a:pt x="9466" y="763"/>
                    <a:pt x="9514" y="763"/>
                    <a:pt x="9478" y="775"/>
                  </a:cubicBezTo>
                  <a:lnTo>
                    <a:pt x="9538" y="775"/>
                  </a:lnTo>
                  <a:cubicBezTo>
                    <a:pt x="9490" y="775"/>
                    <a:pt x="9526" y="775"/>
                    <a:pt x="9514" y="786"/>
                  </a:cubicBezTo>
                  <a:lnTo>
                    <a:pt x="9490" y="786"/>
                  </a:lnTo>
                  <a:cubicBezTo>
                    <a:pt x="9490" y="786"/>
                    <a:pt x="9478" y="798"/>
                    <a:pt x="9466" y="798"/>
                  </a:cubicBezTo>
                  <a:lnTo>
                    <a:pt x="9430" y="798"/>
                  </a:lnTo>
                  <a:lnTo>
                    <a:pt x="9419" y="810"/>
                  </a:lnTo>
                  <a:cubicBezTo>
                    <a:pt x="9442" y="798"/>
                    <a:pt x="9466" y="798"/>
                    <a:pt x="9490" y="798"/>
                  </a:cubicBezTo>
                  <a:cubicBezTo>
                    <a:pt x="9538" y="798"/>
                    <a:pt x="9573" y="798"/>
                    <a:pt x="9573" y="810"/>
                  </a:cubicBezTo>
                  <a:cubicBezTo>
                    <a:pt x="9557" y="814"/>
                    <a:pt x="9548" y="816"/>
                    <a:pt x="9541" y="816"/>
                  </a:cubicBezTo>
                  <a:cubicBezTo>
                    <a:pt x="9527" y="816"/>
                    <a:pt x="9522" y="810"/>
                    <a:pt x="9490" y="810"/>
                  </a:cubicBezTo>
                  <a:cubicBezTo>
                    <a:pt x="9478" y="816"/>
                    <a:pt x="9508" y="816"/>
                    <a:pt x="9541" y="816"/>
                  </a:cubicBezTo>
                  <a:cubicBezTo>
                    <a:pt x="9573" y="816"/>
                    <a:pt x="9609" y="816"/>
                    <a:pt x="9609" y="822"/>
                  </a:cubicBezTo>
                  <a:cubicBezTo>
                    <a:pt x="9585" y="834"/>
                    <a:pt x="9633" y="834"/>
                    <a:pt x="9633" y="834"/>
                  </a:cubicBezTo>
                  <a:cubicBezTo>
                    <a:pt x="9609" y="834"/>
                    <a:pt x="9597" y="846"/>
                    <a:pt x="9573" y="858"/>
                  </a:cubicBezTo>
                  <a:lnTo>
                    <a:pt x="9514" y="858"/>
                  </a:lnTo>
                  <a:cubicBezTo>
                    <a:pt x="9561" y="858"/>
                    <a:pt x="9561" y="870"/>
                    <a:pt x="9573" y="870"/>
                  </a:cubicBezTo>
                  <a:lnTo>
                    <a:pt x="9609" y="870"/>
                  </a:lnTo>
                  <a:cubicBezTo>
                    <a:pt x="9621" y="870"/>
                    <a:pt x="9645" y="882"/>
                    <a:pt x="9645" y="882"/>
                  </a:cubicBezTo>
                  <a:cubicBezTo>
                    <a:pt x="9651" y="888"/>
                    <a:pt x="9660" y="888"/>
                    <a:pt x="9673" y="888"/>
                  </a:cubicBezTo>
                  <a:cubicBezTo>
                    <a:pt x="9684" y="888"/>
                    <a:pt x="9699" y="888"/>
                    <a:pt x="9718" y="891"/>
                  </a:cubicBezTo>
                  <a:lnTo>
                    <a:pt x="9718" y="891"/>
                  </a:lnTo>
                  <a:cubicBezTo>
                    <a:pt x="9724" y="890"/>
                    <a:pt x="9727" y="890"/>
                    <a:pt x="9729" y="890"/>
                  </a:cubicBezTo>
                  <a:cubicBezTo>
                    <a:pt x="9732" y="890"/>
                    <a:pt x="9729" y="891"/>
                    <a:pt x="9725" y="893"/>
                  </a:cubicBezTo>
                  <a:lnTo>
                    <a:pt x="9725" y="893"/>
                  </a:lnTo>
                  <a:cubicBezTo>
                    <a:pt x="9722" y="892"/>
                    <a:pt x="9720" y="892"/>
                    <a:pt x="9718" y="891"/>
                  </a:cubicBezTo>
                  <a:lnTo>
                    <a:pt x="9718" y="891"/>
                  </a:lnTo>
                  <a:cubicBezTo>
                    <a:pt x="9715" y="892"/>
                    <a:pt x="9710" y="893"/>
                    <a:pt x="9704" y="894"/>
                  </a:cubicBezTo>
                  <a:cubicBezTo>
                    <a:pt x="9691" y="894"/>
                    <a:pt x="9671" y="897"/>
                    <a:pt x="9653" y="902"/>
                  </a:cubicBezTo>
                  <a:lnTo>
                    <a:pt x="9653" y="902"/>
                  </a:lnTo>
                  <a:cubicBezTo>
                    <a:pt x="9678" y="899"/>
                    <a:pt x="9700" y="894"/>
                    <a:pt x="9722" y="894"/>
                  </a:cubicBezTo>
                  <a:lnTo>
                    <a:pt x="9722" y="894"/>
                  </a:lnTo>
                  <a:cubicBezTo>
                    <a:pt x="9723" y="893"/>
                    <a:pt x="9724" y="893"/>
                    <a:pt x="9725" y="893"/>
                  </a:cubicBezTo>
                  <a:lnTo>
                    <a:pt x="9725" y="893"/>
                  </a:lnTo>
                  <a:cubicBezTo>
                    <a:pt x="9726" y="893"/>
                    <a:pt x="9727" y="893"/>
                    <a:pt x="9728" y="894"/>
                  </a:cubicBezTo>
                  <a:cubicBezTo>
                    <a:pt x="9746" y="890"/>
                    <a:pt x="9757" y="889"/>
                    <a:pt x="9764" y="889"/>
                  </a:cubicBezTo>
                  <a:cubicBezTo>
                    <a:pt x="9782" y="889"/>
                    <a:pt x="9776" y="897"/>
                    <a:pt x="9776" y="905"/>
                  </a:cubicBezTo>
                  <a:cubicBezTo>
                    <a:pt x="9752" y="917"/>
                    <a:pt x="9740" y="917"/>
                    <a:pt x="9704" y="929"/>
                  </a:cubicBezTo>
                  <a:cubicBezTo>
                    <a:pt x="9704" y="929"/>
                    <a:pt x="9704" y="929"/>
                    <a:pt x="9692" y="941"/>
                  </a:cubicBezTo>
                  <a:cubicBezTo>
                    <a:pt x="9692" y="941"/>
                    <a:pt x="9716" y="941"/>
                    <a:pt x="9705" y="953"/>
                  </a:cubicBezTo>
                  <a:lnTo>
                    <a:pt x="9705" y="953"/>
                  </a:lnTo>
                  <a:cubicBezTo>
                    <a:pt x="9700" y="953"/>
                    <a:pt x="9696" y="953"/>
                    <a:pt x="9692" y="953"/>
                  </a:cubicBezTo>
                  <a:cubicBezTo>
                    <a:pt x="9678" y="957"/>
                    <a:pt x="9673" y="958"/>
                    <a:pt x="9671" y="958"/>
                  </a:cubicBezTo>
                  <a:cubicBezTo>
                    <a:pt x="9668" y="958"/>
                    <a:pt x="9689" y="950"/>
                    <a:pt x="9680" y="941"/>
                  </a:cubicBezTo>
                  <a:lnTo>
                    <a:pt x="9680" y="941"/>
                  </a:lnTo>
                  <a:cubicBezTo>
                    <a:pt x="9621" y="953"/>
                    <a:pt x="9669" y="953"/>
                    <a:pt x="9633" y="965"/>
                  </a:cubicBezTo>
                  <a:cubicBezTo>
                    <a:pt x="9601" y="965"/>
                    <a:pt x="9612" y="960"/>
                    <a:pt x="9608" y="960"/>
                  </a:cubicBezTo>
                  <a:lnTo>
                    <a:pt x="9608" y="960"/>
                  </a:lnTo>
                  <a:cubicBezTo>
                    <a:pt x="9606" y="960"/>
                    <a:pt x="9601" y="961"/>
                    <a:pt x="9585" y="965"/>
                  </a:cubicBezTo>
                  <a:cubicBezTo>
                    <a:pt x="9573" y="965"/>
                    <a:pt x="9621" y="965"/>
                    <a:pt x="9609" y="977"/>
                  </a:cubicBezTo>
                  <a:cubicBezTo>
                    <a:pt x="9585" y="977"/>
                    <a:pt x="9577" y="972"/>
                    <a:pt x="9564" y="972"/>
                  </a:cubicBezTo>
                  <a:cubicBezTo>
                    <a:pt x="9557" y="972"/>
                    <a:pt x="9549" y="973"/>
                    <a:pt x="9538" y="977"/>
                  </a:cubicBezTo>
                  <a:lnTo>
                    <a:pt x="9526" y="977"/>
                  </a:lnTo>
                  <a:cubicBezTo>
                    <a:pt x="9526" y="975"/>
                    <a:pt x="9523" y="974"/>
                    <a:pt x="9518" y="974"/>
                  </a:cubicBezTo>
                  <a:cubicBezTo>
                    <a:pt x="9499" y="974"/>
                    <a:pt x="9452" y="989"/>
                    <a:pt x="9442" y="989"/>
                  </a:cubicBezTo>
                  <a:cubicBezTo>
                    <a:pt x="9423" y="989"/>
                    <a:pt x="9467" y="989"/>
                    <a:pt x="9464" y="995"/>
                  </a:cubicBezTo>
                  <a:lnTo>
                    <a:pt x="9464" y="995"/>
                  </a:lnTo>
                  <a:cubicBezTo>
                    <a:pt x="9456" y="996"/>
                    <a:pt x="9449" y="997"/>
                    <a:pt x="9442" y="1001"/>
                  </a:cubicBezTo>
                  <a:lnTo>
                    <a:pt x="9454" y="1001"/>
                  </a:lnTo>
                  <a:cubicBezTo>
                    <a:pt x="9457" y="999"/>
                    <a:pt x="9460" y="998"/>
                    <a:pt x="9463" y="997"/>
                  </a:cubicBezTo>
                  <a:lnTo>
                    <a:pt x="9463" y="997"/>
                  </a:lnTo>
                  <a:cubicBezTo>
                    <a:pt x="9462" y="998"/>
                    <a:pt x="9459" y="999"/>
                    <a:pt x="9454" y="1001"/>
                  </a:cubicBezTo>
                  <a:lnTo>
                    <a:pt x="9609" y="1001"/>
                  </a:lnTo>
                  <a:cubicBezTo>
                    <a:pt x="9597" y="1001"/>
                    <a:pt x="9597" y="1001"/>
                    <a:pt x="9585" y="1013"/>
                  </a:cubicBezTo>
                  <a:cubicBezTo>
                    <a:pt x="9633" y="1013"/>
                    <a:pt x="9633" y="1025"/>
                    <a:pt x="9680" y="1025"/>
                  </a:cubicBezTo>
                  <a:cubicBezTo>
                    <a:pt x="9645" y="1025"/>
                    <a:pt x="9621" y="1036"/>
                    <a:pt x="9597" y="1036"/>
                  </a:cubicBezTo>
                  <a:cubicBezTo>
                    <a:pt x="9595" y="1036"/>
                    <a:pt x="9590" y="1036"/>
                    <a:pt x="9585" y="1037"/>
                  </a:cubicBezTo>
                  <a:lnTo>
                    <a:pt x="9585" y="1037"/>
                  </a:lnTo>
                  <a:cubicBezTo>
                    <a:pt x="9573" y="1042"/>
                    <a:pt x="9582" y="1042"/>
                    <a:pt x="9590" y="1042"/>
                  </a:cubicBezTo>
                  <a:cubicBezTo>
                    <a:pt x="9597" y="1042"/>
                    <a:pt x="9603" y="1042"/>
                    <a:pt x="9585" y="1048"/>
                  </a:cubicBezTo>
                  <a:cubicBezTo>
                    <a:pt x="9573" y="1054"/>
                    <a:pt x="9558" y="1054"/>
                    <a:pt x="9545" y="1054"/>
                  </a:cubicBezTo>
                  <a:cubicBezTo>
                    <a:pt x="9532" y="1054"/>
                    <a:pt x="9520" y="1054"/>
                    <a:pt x="9514" y="1060"/>
                  </a:cubicBezTo>
                  <a:cubicBezTo>
                    <a:pt x="9514" y="1060"/>
                    <a:pt x="9540" y="1055"/>
                    <a:pt x="9554" y="1055"/>
                  </a:cubicBezTo>
                  <a:cubicBezTo>
                    <a:pt x="9561" y="1055"/>
                    <a:pt x="9565" y="1056"/>
                    <a:pt x="9561" y="1060"/>
                  </a:cubicBezTo>
                  <a:lnTo>
                    <a:pt x="9549" y="1060"/>
                  </a:lnTo>
                  <a:cubicBezTo>
                    <a:pt x="9538" y="1072"/>
                    <a:pt x="9561" y="1072"/>
                    <a:pt x="9585" y="1072"/>
                  </a:cubicBezTo>
                  <a:cubicBezTo>
                    <a:pt x="9514" y="1084"/>
                    <a:pt x="9597" y="1084"/>
                    <a:pt x="9526" y="1084"/>
                  </a:cubicBezTo>
                  <a:cubicBezTo>
                    <a:pt x="9534" y="1088"/>
                    <a:pt x="9540" y="1089"/>
                    <a:pt x="9546" y="1089"/>
                  </a:cubicBezTo>
                  <a:cubicBezTo>
                    <a:pt x="9549" y="1089"/>
                    <a:pt x="9552" y="1089"/>
                    <a:pt x="9555" y="1089"/>
                  </a:cubicBezTo>
                  <a:lnTo>
                    <a:pt x="9555" y="1089"/>
                  </a:lnTo>
                  <a:lnTo>
                    <a:pt x="9526" y="1096"/>
                  </a:lnTo>
                  <a:cubicBezTo>
                    <a:pt x="9517" y="1105"/>
                    <a:pt x="9529" y="1107"/>
                    <a:pt x="9546" y="1107"/>
                  </a:cubicBezTo>
                  <a:cubicBezTo>
                    <a:pt x="9565" y="1107"/>
                    <a:pt x="9590" y="1104"/>
                    <a:pt x="9599" y="1104"/>
                  </a:cubicBezTo>
                  <a:cubicBezTo>
                    <a:pt x="9605" y="1104"/>
                    <a:pt x="9605" y="1105"/>
                    <a:pt x="9597" y="1108"/>
                  </a:cubicBezTo>
                  <a:lnTo>
                    <a:pt x="9526" y="1108"/>
                  </a:lnTo>
                  <a:cubicBezTo>
                    <a:pt x="9538" y="1108"/>
                    <a:pt x="9526" y="1120"/>
                    <a:pt x="9561" y="1120"/>
                  </a:cubicBezTo>
                  <a:cubicBezTo>
                    <a:pt x="9561" y="1120"/>
                    <a:pt x="9549" y="1120"/>
                    <a:pt x="9538" y="1132"/>
                  </a:cubicBezTo>
                  <a:lnTo>
                    <a:pt x="9609" y="1132"/>
                  </a:lnTo>
                  <a:cubicBezTo>
                    <a:pt x="9597" y="1144"/>
                    <a:pt x="9573" y="1144"/>
                    <a:pt x="9549" y="1156"/>
                  </a:cubicBezTo>
                  <a:cubicBezTo>
                    <a:pt x="9585" y="1167"/>
                    <a:pt x="9526" y="1179"/>
                    <a:pt x="9561" y="1191"/>
                  </a:cubicBezTo>
                  <a:lnTo>
                    <a:pt x="9573" y="1191"/>
                  </a:lnTo>
                  <a:cubicBezTo>
                    <a:pt x="9571" y="1194"/>
                    <a:pt x="9572" y="1195"/>
                    <a:pt x="9575" y="1195"/>
                  </a:cubicBezTo>
                  <a:cubicBezTo>
                    <a:pt x="9585" y="1195"/>
                    <a:pt x="9611" y="1188"/>
                    <a:pt x="9625" y="1188"/>
                  </a:cubicBezTo>
                  <a:cubicBezTo>
                    <a:pt x="9630" y="1188"/>
                    <a:pt x="9633" y="1189"/>
                    <a:pt x="9633" y="1191"/>
                  </a:cubicBezTo>
                  <a:cubicBezTo>
                    <a:pt x="9573" y="1191"/>
                    <a:pt x="9585" y="1203"/>
                    <a:pt x="9561" y="1215"/>
                  </a:cubicBezTo>
                  <a:cubicBezTo>
                    <a:pt x="9538" y="1227"/>
                    <a:pt x="9609" y="1227"/>
                    <a:pt x="9573" y="1251"/>
                  </a:cubicBezTo>
                  <a:lnTo>
                    <a:pt x="9538" y="1251"/>
                  </a:lnTo>
                  <a:cubicBezTo>
                    <a:pt x="9526" y="1263"/>
                    <a:pt x="9538" y="1263"/>
                    <a:pt x="9538" y="1275"/>
                  </a:cubicBezTo>
                  <a:lnTo>
                    <a:pt x="9526" y="1275"/>
                  </a:lnTo>
                  <a:cubicBezTo>
                    <a:pt x="9478" y="1298"/>
                    <a:pt x="9538" y="1298"/>
                    <a:pt x="9561" y="1310"/>
                  </a:cubicBezTo>
                  <a:cubicBezTo>
                    <a:pt x="9549" y="1310"/>
                    <a:pt x="9526" y="1322"/>
                    <a:pt x="9514" y="1322"/>
                  </a:cubicBezTo>
                  <a:cubicBezTo>
                    <a:pt x="9502" y="1322"/>
                    <a:pt x="9502" y="1334"/>
                    <a:pt x="9549" y="1334"/>
                  </a:cubicBezTo>
                  <a:cubicBezTo>
                    <a:pt x="9502" y="1358"/>
                    <a:pt x="9573" y="1346"/>
                    <a:pt x="9514" y="1358"/>
                  </a:cubicBezTo>
                  <a:lnTo>
                    <a:pt x="9502" y="1358"/>
                  </a:lnTo>
                  <a:cubicBezTo>
                    <a:pt x="9490" y="1370"/>
                    <a:pt x="9490" y="1370"/>
                    <a:pt x="9490" y="1382"/>
                  </a:cubicBezTo>
                  <a:cubicBezTo>
                    <a:pt x="9526" y="1382"/>
                    <a:pt x="9597" y="1382"/>
                    <a:pt x="9585" y="1394"/>
                  </a:cubicBezTo>
                  <a:cubicBezTo>
                    <a:pt x="9557" y="1398"/>
                    <a:pt x="9546" y="1399"/>
                    <a:pt x="9540" y="1399"/>
                  </a:cubicBezTo>
                  <a:cubicBezTo>
                    <a:pt x="9528" y="1399"/>
                    <a:pt x="9542" y="1394"/>
                    <a:pt x="9502" y="1394"/>
                  </a:cubicBezTo>
                  <a:cubicBezTo>
                    <a:pt x="9514" y="1406"/>
                    <a:pt x="9526" y="1406"/>
                    <a:pt x="9514" y="1406"/>
                  </a:cubicBezTo>
                  <a:lnTo>
                    <a:pt x="9466" y="1406"/>
                  </a:lnTo>
                  <a:cubicBezTo>
                    <a:pt x="9454" y="1417"/>
                    <a:pt x="9478" y="1417"/>
                    <a:pt x="9502" y="1417"/>
                  </a:cubicBezTo>
                  <a:lnTo>
                    <a:pt x="9538" y="1417"/>
                  </a:lnTo>
                  <a:cubicBezTo>
                    <a:pt x="9549" y="1417"/>
                    <a:pt x="9561" y="1406"/>
                    <a:pt x="9561" y="1406"/>
                  </a:cubicBezTo>
                  <a:cubicBezTo>
                    <a:pt x="9609" y="1406"/>
                    <a:pt x="9561" y="1417"/>
                    <a:pt x="9585" y="1429"/>
                  </a:cubicBezTo>
                  <a:cubicBezTo>
                    <a:pt x="9585" y="1429"/>
                    <a:pt x="9597" y="1417"/>
                    <a:pt x="9633" y="1417"/>
                  </a:cubicBezTo>
                  <a:cubicBezTo>
                    <a:pt x="9629" y="1421"/>
                    <a:pt x="9634" y="1423"/>
                    <a:pt x="9644" y="1423"/>
                  </a:cubicBezTo>
                  <a:cubicBezTo>
                    <a:pt x="9665" y="1423"/>
                    <a:pt x="9704" y="1417"/>
                    <a:pt x="9728" y="1417"/>
                  </a:cubicBezTo>
                  <a:cubicBezTo>
                    <a:pt x="9710" y="1429"/>
                    <a:pt x="9692" y="1432"/>
                    <a:pt x="9673" y="1432"/>
                  </a:cubicBezTo>
                  <a:cubicBezTo>
                    <a:pt x="9654" y="1432"/>
                    <a:pt x="9633" y="1429"/>
                    <a:pt x="9609" y="1429"/>
                  </a:cubicBezTo>
                  <a:cubicBezTo>
                    <a:pt x="9585" y="1429"/>
                    <a:pt x="9549" y="1441"/>
                    <a:pt x="9526" y="1441"/>
                  </a:cubicBezTo>
                  <a:cubicBezTo>
                    <a:pt x="9526" y="1441"/>
                    <a:pt x="9526" y="1441"/>
                    <a:pt x="9526" y="1453"/>
                  </a:cubicBezTo>
                  <a:lnTo>
                    <a:pt x="9573" y="1453"/>
                  </a:lnTo>
                  <a:lnTo>
                    <a:pt x="9561" y="1465"/>
                  </a:lnTo>
                  <a:lnTo>
                    <a:pt x="9573" y="1465"/>
                  </a:lnTo>
                  <a:cubicBezTo>
                    <a:pt x="9585" y="1525"/>
                    <a:pt x="9526" y="1548"/>
                    <a:pt x="9573" y="1596"/>
                  </a:cubicBezTo>
                  <a:lnTo>
                    <a:pt x="9538" y="1644"/>
                  </a:lnTo>
                  <a:cubicBezTo>
                    <a:pt x="9549" y="1679"/>
                    <a:pt x="9538" y="1679"/>
                    <a:pt x="9549" y="1703"/>
                  </a:cubicBezTo>
                  <a:cubicBezTo>
                    <a:pt x="9549" y="1686"/>
                    <a:pt x="9555" y="1670"/>
                    <a:pt x="9563" y="1670"/>
                  </a:cubicBezTo>
                  <a:cubicBezTo>
                    <a:pt x="9566" y="1670"/>
                    <a:pt x="9570" y="1672"/>
                    <a:pt x="9573" y="1679"/>
                  </a:cubicBezTo>
                  <a:cubicBezTo>
                    <a:pt x="9573" y="1664"/>
                    <a:pt x="9578" y="1660"/>
                    <a:pt x="9583" y="1660"/>
                  </a:cubicBezTo>
                  <a:cubicBezTo>
                    <a:pt x="9584" y="1660"/>
                    <a:pt x="9585" y="1660"/>
                    <a:pt x="9586" y="1660"/>
                  </a:cubicBezTo>
                  <a:lnTo>
                    <a:pt x="9586" y="1660"/>
                  </a:lnTo>
                  <a:cubicBezTo>
                    <a:pt x="9579" y="1651"/>
                    <a:pt x="9573" y="1632"/>
                    <a:pt x="9573" y="1608"/>
                  </a:cubicBezTo>
                  <a:cubicBezTo>
                    <a:pt x="9582" y="1600"/>
                    <a:pt x="9584" y="1591"/>
                    <a:pt x="9593" y="1591"/>
                  </a:cubicBezTo>
                  <a:cubicBezTo>
                    <a:pt x="9597" y="1591"/>
                    <a:pt x="9602" y="1593"/>
                    <a:pt x="9609" y="1596"/>
                  </a:cubicBezTo>
                  <a:lnTo>
                    <a:pt x="9585" y="1572"/>
                  </a:lnTo>
                  <a:cubicBezTo>
                    <a:pt x="9588" y="1561"/>
                    <a:pt x="9591" y="1557"/>
                    <a:pt x="9595" y="1557"/>
                  </a:cubicBezTo>
                  <a:cubicBezTo>
                    <a:pt x="9606" y="1557"/>
                    <a:pt x="9620" y="1589"/>
                    <a:pt x="9635" y="1589"/>
                  </a:cubicBezTo>
                  <a:cubicBezTo>
                    <a:pt x="9639" y="1589"/>
                    <a:pt x="9642" y="1587"/>
                    <a:pt x="9645" y="1584"/>
                  </a:cubicBezTo>
                  <a:lnTo>
                    <a:pt x="9645" y="1584"/>
                  </a:lnTo>
                  <a:cubicBezTo>
                    <a:pt x="9633" y="1608"/>
                    <a:pt x="9633" y="1608"/>
                    <a:pt x="9621" y="1644"/>
                  </a:cubicBezTo>
                  <a:cubicBezTo>
                    <a:pt x="9633" y="1620"/>
                    <a:pt x="9645" y="1596"/>
                    <a:pt x="9669" y="1572"/>
                  </a:cubicBezTo>
                  <a:cubicBezTo>
                    <a:pt x="9669" y="1560"/>
                    <a:pt x="9669" y="1560"/>
                    <a:pt x="9669" y="1548"/>
                  </a:cubicBezTo>
                  <a:cubicBezTo>
                    <a:pt x="9669" y="1548"/>
                    <a:pt x="9669" y="1548"/>
                    <a:pt x="9669" y="1537"/>
                  </a:cubicBezTo>
                  <a:cubicBezTo>
                    <a:pt x="9680" y="1525"/>
                    <a:pt x="9680" y="1525"/>
                    <a:pt x="9692" y="1525"/>
                  </a:cubicBezTo>
                  <a:cubicBezTo>
                    <a:pt x="9692" y="1537"/>
                    <a:pt x="9680" y="1537"/>
                    <a:pt x="9669" y="1537"/>
                  </a:cubicBezTo>
                  <a:lnTo>
                    <a:pt x="9728" y="1537"/>
                  </a:lnTo>
                  <a:cubicBezTo>
                    <a:pt x="9716" y="1537"/>
                    <a:pt x="9704" y="1537"/>
                    <a:pt x="9704" y="1548"/>
                  </a:cubicBezTo>
                  <a:lnTo>
                    <a:pt x="9716" y="1548"/>
                  </a:lnTo>
                  <a:cubicBezTo>
                    <a:pt x="9716" y="1548"/>
                    <a:pt x="9704" y="1548"/>
                    <a:pt x="9680" y="1560"/>
                  </a:cubicBezTo>
                  <a:lnTo>
                    <a:pt x="9716" y="1560"/>
                  </a:lnTo>
                  <a:cubicBezTo>
                    <a:pt x="9716" y="1560"/>
                    <a:pt x="9716" y="1572"/>
                    <a:pt x="9716" y="1572"/>
                  </a:cubicBezTo>
                  <a:cubicBezTo>
                    <a:pt x="9714" y="1567"/>
                    <a:pt x="9711" y="1565"/>
                    <a:pt x="9709" y="1565"/>
                  </a:cubicBezTo>
                  <a:cubicBezTo>
                    <a:pt x="9701" y="1565"/>
                    <a:pt x="9693" y="1579"/>
                    <a:pt x="9682" y="1579"/>
                  </a:cubicBezTo>
                  <a:cubicBezTo>
                    <a:pt x="9678" y="1579"/>
                    <a:pt x="9674" y="1577"/>
                    <a:pt x="9669" y="1572"/>
                  </a:cubicBezTo>
                  <a:lnTo>
                    <a:pt x="9669" y="1572"/>
                  </a:lnTo>
                  <a:lnTo>
                    <a:pt x="9692" y="1620"/>
                  </a:lnTo>
                  <a:cubicBezTo>
                    <a:pt x="9692" y="1596"/>
                    <a:pt x="9716" y="1620"/>
                    <a:pt x="9704" y="1584"/>
                  </a:cubicBezTo>
                  <a:lnTo>
                    <a:pt x="9704" y="1584"/>
                  </a:lnTo>
                  <a:cubicBezTo>
                    <a:pt x="9728" y="1608"/>
                    <a:pt x="9692" y="1632"/>
                    <a:pt x="9692" y="1656"/>
                  </a:cubicBezTo>
                  <a:cubicBezTo>
                    <a:pt x="9697" y="1659"/>
                    <a:pt x="9701" y="1660"/>
                    <a:pt x="9704" y="1660"/>
                  </a:cubicBezTo>
                  <a:cubicBezTo>
                    <a:pt x="9720" y="1660"/>
                    <a:pt x="9721" y="1629"/>
                    <a:pt x="9728" y="1629"/>
                  </a:cubicBezTo>
                  <a:cubicBezTo>
                    <a:pt x="9731" y="1629"/>
                    <a:pt x="9735" y="1633"/>
                    <a:pt x="9740" y="1644"/>
                  </a:cubicBezTo>
                  <a:lnTo>
                    <a:pt x="9740" y="1679"/>
                  </a:lnTo>
                  <a:cubicBezTo>
                    <a:pt x="9744" y="1679"/>
                    <a:pt x="9748" y="1678"/>
                    <a:pt x="9752" y="1677"/>
                  </a:cubicBezTo>
                  <a:lnTo>
                    <a:pt x="9752" y="1677"/>
                  </a:lnTo>
                  <a:cubicBezTo>
                    <a:pt x="9752" y="1677"/>
                    <a:pt x="9752" y="1678"/>
                    <a:pt x="9752" y="1679"/>
                  </a:cubicBezTo>
                  <a:cubicBezTo>
                    <a:pt x="9758" y="1679"/>
                    <a:pt x="9761" y="1676"/>
                    <a:pt x="9762" y="1675"/>
                  </a:cubicBezTo>
                  <a:lnTo>
                    <a:pt x="9762" y="1675"/>
                  </a:lnTo>
                  <a:cubicBezTo>
                    <a:pt x="9763" y="1676"/>
                    <a:pt x="9764" y="1677"/>
                    <a:pt x="9764" y="1679"/>
                  </a:cubicBezTo>
                  <a:cubicBezTo>
                    <a:pt x="9764" y="1675"/>
                    <a:pt x="9764" y="1674"/>
                    <a:pt x="9763" y="1674"/>
                  </a:cubicBezTo>
                  <a:cubicBezTo>
                    <a:pt x="9763" y="1674"/>
                    <a:pt x="9763" y="1674"/>
                    <a:pt x="9762" y="1675"/>
                  </a:cubicBezTo>
                  <a:lnTo>
                    <a:pt x="9762" y="1675"/>
                  </a:lnTo>
                  <a:cubicBezTo>
                    <a:pt x="9762" y="1674"/>
                    <a:pt x="9761" y="1674"/>
                    <a:pt x="9760" y="1674"/>
                  </a:cubicBezTo>
                  <a:cubicBezTo>
                    <a:pt x="9758" y="1674"/>
                    <a:pt x="9755" y="1675"/>
                    <a:pt x="9752" y="1677"/>
                  </a:cubicBezTo>
                  <a:lnTo>
                    <a:pt x="9752" y="1677"/>
                  </a:lnTo>
                  <a:cubicBezTo>
                    <a:pt x="9753" y="1620"/>
                    <a:pt x="9776" y="1619"/>
                    <a:pt x="9788" y="1584"/>
                  </a:cubicBezTo>
                  <a:cubicBezTo>
                    <a:pt x="9811" y="1584"/>
                    <a:pt x="9847" y="1572"/>
                    <a:pt x="9895" y="1572"/>
                  </a:cubicBezTo>
                  <a:lnTo>
                    <a:pt x="9871" y="1572"/>
                  </a:lnTo>
                  <a:cubicBezTo>
                    <a:pt x="9954" y="1548"/>
                    <a:pt x="9966" y="1525"/>
                    <a:pt x="9990" y="1501"/>
                  </a:cubicBezTo>
                  <a:cubicBezTo>
                    <a:pt x="9930" y="1501"/>
                    <a:pt x="10014" y="1489"/>
                    <a:pt x="9978" y="1477"/>
                  </a:cubicBezTo>
                  <a:cubicBezTo>
                    <a:pt x="9907" y="1477"/>
                    <a:pt x="9954" y="1477"/>
                    <a:pt x="9942" y="1465"/>
                  </a:cubicBezTo>
                  <a:lnTo>
                    <a:pt x="9942" y="1465"/>
                  </a:lnTo>
                  <a:cubicBezTo>
                    <a:pt x="9946" y="1469"/>
                    <a:pt x="9952" y="1470"/>
                    <a:pt x="9960" y="1470"/>
                  </a:cubicBezTo>
                  <a:cubicBezTo>
                    <a:pt x="9978" y="1470"/>
                    <a:pt x="10002" y="1462"/>
                    <a:pt x="10002" y="1453"/>
                  </a:cubicBezTo>
                  <a:lnTo>
                    <a:pt x="9978" y="1453"/>
                  </a:lnTo>
                  <a:cubicBezTo>
                    <a:pt x="10002" y="1453"/>
                    <a:pt x="10050" y="1429"/>
                    <a:pt x="10002" y="1429"/>
                  </a:cubicBezTo>
                  <a:cubicBezTo>
                    <a:pt x="10010" y="1425"/>
                    <a:pt x="10015" y="1424"/>
                    <a:pt x="10019" y="1424"/>
                  </a:cubicBezTo>
                  <a:cubicBezTo>
                    <a:pt x="10027" y="1424"/>
                    <a:pt x="10030" y="1429"/>
                    <a:pt x="10038" y="1429"/>
                  </a:cubicBezTo>
                  <a:cubicBezTo>
                    <a:pt x="10055" y="1423"/>
                    <a:pt x="10050" y="1423"/>
                    <a:pt x="10042" y="1423"/>
                  </a:cubicBezTo>
                  <a:cubicBezTo>
                    <a:pt x="10035" y="1423"/>
                    <a:pt x="10026" y="1423"/>
                    <a:pt x="10038" y="1417"/>
                  </a:cubicBezTo>
                  <a:lnTo>
                    <a:pt x="10050" y="1417"/>
                  </a:lnTo>
                  <a:cubicBezTo>
                    <a:pt x="10038" y="1417"/>
                    <a:pt x="10061" y="1406"/>
                    <a:pt x="10073" y="1394"/>
                  </a:cubicBezTo>
                  <a:lnTo>
                    <a:pt x="10073" y="1394"/>
                  </a:lnTo>
                  <a:cubicBezTo>
                    <a:pt x="10052" y="1397"/>
                    <a:pt x="10041" y="1399"/>
                    <a:pt x="10034" y="1399"/>
                  </a:cubicBezTo>
                  <a:cubicBezTo>
                    <a:pt x="10018" y="1399"/>
                    <a:pt x="10031" y="1390"/>
                    <a:pt x="10014" y="1382"/>
                  </a:cubicBezTo>
                  <a:cubicBezTo>
                    <a:pt x="10038" y="1382"/>
                    <a:pt x="10038" y="1382"/>
                    <a:pt x="10050" y="1370"/>
                  </a:cubicBezTo>
                  <a:lnTo>
                    <a:pt x="10002" y="1370"/>
                  </a:lnTo>
                  <a:cubicBezTo>
                    <a:pt x="9954" y="1370"/>
                    <a:pt x="10038" y="1370"/>
                    <a:pt x="10014" y="1358"/>
                  </a:cubicBezTo>
                  <a:lnTo>
                    <a:pt x="10002" y="1358"/>
                  </a:lnTo>
                  <a:cubicBezTo>
                    <a:pt x="9978" y="1358"/>
                    <a:pt x="10014" y="1346"/>
                    <a:pt x="10050" y="1334"/>
                  </a:cubicBezTo>
                  <a:cubicBezTo>
                    <a:pt x="9919" y="1310"/>
                    <a:pt x="10121" y="1251"/>
                    <a:pt x="10073" y="1215"/>
                  </a:cubicBezTo>
                  <a:lnTo>
                    <a:pt x="10014" y="1215"/>
                  </a:lnTo>
                  <a:cubicBezTo>
                    <a:pt x="10002" y="1215"/>
                    <a:pt x="10002" y="1215"/>
                    <a:pt x="9990" y="1227"/>
                  </a:cubicBezTo>
                  <a:lnTo>
                    <a:pt x="9978" y="1227"/>
                  </a:lnTo>
                  <a:cubicBezTo>
                    <a:pt x="9978" y="1221"/>
                    <a:pt x="9972" y="1221"/>
                    <a:pt x="9968" y="1221"/>
                  </a:cubicBezTo>
                  <a:cubicBezTo>
                    <a:pt x="9963" y="1221"/>
                    <a:pt x="9960" y="1221"/>
                    <a:pt x="9966" y="1215"/>
                  </a:cubicBezTo>
                  <a:lnTo>
                    <a:pt x="9978" y="1215"/>
                  </a:lnTo>
                  <a:lnTo>
                    <a:pt x="10002" y="1191"/>
                  </a:lnTo>
                  <a:cubicBezTo>
                    <a:pt x="9942" y="1191"/>
                    <a:pt x="10002" y="1179"/>
                    <a:pt x="10014" y="1179"/>
                  </a:cubicBezTo>
                  <a:cubicBezTo>
                    <a:pt x="10026" y="1175"/>
                    <a:pt x="10031" y="1174"/>
                    <a:pt x="10035" y="1174"/>
                  </a:cubicBezTo>
                  <a:cubicBezTo>
                    <a:pt x="10041" y="1174"/>
                    <a:pt x="10041" y="1178"/>
                    <a:pt x="10062" y="1179"/>
                  </a:cubicBezTo>
                  <a:lnTo>
                    <a:pt x="10062" y="1179"/>
                  </a:lnTo>
                  <a:lnTo>
                    <a:pt x="10073" y="1167"/>
                  </a:lnTo>
                  <a:lnTo>
                    <a:pt x="10061" y="1167"/>
                  </a:lnTo>
                  <a:cubicBezTo>
                    <a:pt x="10097" y="1156"/>
                    <a:pt x="10073" y="1156"/>
                    <a:pt x="10109" y="1156"/>
                  </a:cubicBezTo>
                  <a:cubicBezTo>
                    <a:pt x="10133" y="1132"/>
                    <a:pt x="10050" y="1144"/>
                    <a:pt x="10109" y="1120"/>
                  </a:cubicBezTo>
                  <a:lnTo>
                    <a:pt x="10050" y="1120"/>
                  </a:lnTo>
                  <a:cubicBezTo>
                    <a:pt x="10061" y="1108"/>
                    <a:pt x="10073" y="1108"/>
                    <a:pt x="10085" y="1108"/>
                  </a:cubicBezTo>
                  <a:lnTo>
                    <a:pt x="10061" y="1108"/>
                  </a:lnTo>
                  <a:cubicBezTo>
                    <a:pt x="10133" y="1096"/>
                    <a:pt x="10085" y="1096"/>
                    <a:pt x="10109" y="1072"/>
                  </a:cubicBezTo>
                  <a:lnTo>
                    <a:pt x="10121" y="1072"/>
                  </a:lnTo>
                  <a:cubicBezTo>
                    <a:pt x="10109" y="1072"/>
                    <a:pt x="10087" y="1072"/>
                    <a:pt x="10096" y="1061"/>
                  </a:cubicBezTo>
                  <a:lnTo>
                    <a:pt x="10096" y="1061"/>
                  </a:lnTo>
                  <a:cubicBezTo>
                    <a:pt x="10087" y="1063"/>
                    <a:pt x="10078" y="1064"/>
                    <a:pt x="10073" y="1064"/>
                  </a:cubicBezTo>
                  <a:cubicBezTo>
                    <a:pt x="10069" y="1064"/>
                    <a:pt x="10068" y="1063"/>
                    <a:pt x="10073" y="1060"/>
                  </a:cubicBezTo>
                  <a:cubicBezTo>
                    <a:pt x="10038" y="1060"/>
                    <a:pt x="10014" y="1072"/>
                    <a:pt x="9978" y="1072"/>
                  </a:cubicBezTo>
                  <a:cubicBezTo>
                    <a:pt x="10014" y="1072"/>
                    <a:pt x="10014" y="1060"/>
                    <a:pt x="9990" y="1060"/>
                  </a:cubicBezTo>
                  <a:lnTo>
                    <a:pt x="10002" y="1060"/>
                  </a:lnTo>
                  <a:lnTo>
                    <a:pt x="9978" y="1048"/>
                  </a:lnTo>
                  <a:lnTo>
                    <a:pt x="10050" y="1048"/>
                  </a:lnTo>
                  <a:cubicBezTo>
                    <a:pt x="10002" y="1048"/>
                    <a:pt x="10038" y="1036"/>
                    <a:pt x="10050" y="1025"/>
                  </a:cubicBezTo>
                  <a:lnTo>
                    <a:pt x="10073" y="1025"/>
                  </a:lnTo>
                  <a:cubicBezTo>
                    <a:pt x="10038" y="1025"/>
                    <a:pt x="10038" y="1013"/>
                    <a:pt x="10050" y="1001"/>
                  </a:cubicBezTo>
                  <a:lnTo>
                    <a:pt x="10073" y="1001"/>
                  </a:lnTo>
                  <a:cubicBezTo>
                    <a:pt x="10050" y="1001"/>
                    <a:pt x="10085" y="989"/>
                    <a:pt x="10109" y="989"/>
                  </a:cubicBezTo>
                  <a:cubicBezTo>
                    <a:pt x="10061" y="977"/>
                    <a:pt x="10192" y="953"/>
                    <a:pt x="10121" y="953"/>
                  </a:cubicBezTo>
                  <a:lnTo>
                    <a:pt x="10145" y="941"/>
                  </a:lnTo>
                  <a:cubicBezTo>
                    <a:pt x="10085" y="941"/>
                    <a:pt x="10169" y="917"/>
                    <a:pt x="10073" y="917"/>
                  </a:cubicBezTo>
                  <a:cubicBezTo>
                    <a:pt x="10120" y="904"/>
                    <a:pt x="10116" y="900"/>
                    <a:pt x="10099" y="900"/>
                  </a:cubicBezTo>
                  <a:cubicBezTo>
                    <a:pt x="10085" y="900"/>
                    <a:pt x="10064" y="902"/>
                    <a:pt x="10054" y="902"/>
                  </a:cubicBezTo>
                  <a:cubicBezTo>
                    <a:pt x="10044" y="902"/>
                    <a:pt x="10045" y="901"/>
                    <a:pt x="10073" y="894"/>
                  </a:cubicBezTo>
                  <a:lnTo>
                    <a:pt x="10061" y="894"/>
                  </a:lnTo>
                  <a:cubicBezTo>
                    <a:pt x="10073" y="846"/>
                    <a:pt x="10121" y="786"/>
                    <a:pt x="10061" y="739"/>
                  </a:cubicBezTo>
                  <a:lnTo>
                    <a:pt x="10085" y="739"/>
                  </a:lnTo>
                  <a:cubicBezTo>
                    <a:pt x="10097" y="715"/>
                    <a:pt x="10097" y="679"/>
                    <a:pt x="10085" y="655"/>
                  </a:cubicBezTo>
                  <a:cubicBezTo>
                    <a:pt x="10089" y="655"/>
                    <a:pt x="10093" y="655"/>
                    <a:pt x="10097" y="655"/>
                  </a:cubicBezTo>
                  <a:cubicBezTo>
                    <a:pt x="10192" y="655"/>
                    <a:pt x="10184" y="799"/>
                    <a:pt x="10288" y="822"/>
                  </a:cubicBezTo>
                  <a:cubicBezTo>
                    <a:pt x="10300" y="798"/>
                    <a:pt x="10300" y="786"/>
                    <a:pt x="10311" y="763"/>
                  </a:cubicBezTo>
                  <a:cubicBezTo>
                    <a:pt x="10323" y="751"/>
                    <a:pt x="10323" y="751"/>
                    <a:pt x="10323" y="739"/>
                  </a:cubicBezTo>
                  <a:lnTo>
                    <a:pt x="10323" y="739"/>
                  </a:lnTo>
                  <a:cubicBezTo>
                    <a:pt x="10311" y="751"/>
                    <a:pt x="10300" y="751"/>
                    <a:pt x="10300" y="751"/>
                  </a:cubicBezTo>
                  <a:cubicBezTo>
                    <a:pt x="10309" y="741"/>
                    <a:pt x="10326" y="708"/>
                    <a:pt x="10339" y="708"/>
                  </a:cubicBezTo>
                  <a:cubicBezTo>
                    <a:pt x="10342" y="708"/>
                    <a:pt x="10345" y="710"/>
                    <a:pt x="10347" y="715"/>
                  </a:cubicBezTo>
                  <a:cubicBezTo>
                    <a:pt x="10335" y="727"/>
                    <a:pt x="10335" y="727"/>
                    <a:pt x="10335" y="727"/>
                  </a:cubicBezTo>
                  <a:cubicBezTo>
                    <a:pt x="10338" y="729"/>
                    <a:pt x="10340" y="730"/>
                    <a:pt x="10341" y="730"/>
                  </a:cubicBezTo>
                  <a:cubicBezTo>
                    <a:pt x="10346" y="730"/>
                    <a:pt x="10348" y="723"/>
                    <a:pt x="10353" y="723"/>
                  </a:cubicBezTo>
                  <a:cubicBezTo>
                    <a:pt x="10355" y="723"/>
                    <a:pt x="10357" y="724"/>
                    <a:pt x="10359" y="727"/>
                  </a:cubicBezTo>
                  <a:cubicBezTo>
                    <a:pt x="10359" y="739"/>
                    <a:pt x="10359" y="727"/>
                    <a:pt x="10359" y="751"/>
                  </a:cubicBezTo>
                  <a:lnTo>
                    <a:pt x="10371" y="786"/>
                  </a:lnTo>
                  <a:cubicBezTo>
                    <a:pt x="10384" y="773"/>
                    <a:pt x="10393" y="768"/>
                    <a:pt x="10398" y="768"/>
                  </a:cubicBezTo>
                  <a:cubicBezTo>
                    <a:pt x="10413" y="768"/>
                    <a:pt x="10407" y="802"/>
                    <a:pt x="10407" y="810"/>
                  </a:cubicBezTo>
                  <a:cubicBezTo>
                    <a:pt x="10395" y="828"/>
                    <a:pt x="10389" y="828"/>
                    <a:pt x="10383" y="828"/>
                  </a:cubicBezTo>
                  <a:cubicBezTo>
                    <a:pt x="10377" y="828"/>
                    <a:pt x="10371" y="828"/>
                    <a:pt x="10359" y="846"/>
                  </a:cubicBezTo>
                  <a:lnTo>
                    <a:pt x="10359" y="882"/>
                  </a:lnTo>
                  <a:lnTo>
                    <a:pt x="10371" y="846"/>
                  </a:lnTo>
                  <a:lnTo>
                    <a:pt x="10383" y="870"/>
                  </a:lnTo>
                  <a:cubicBezTo>
                    <a:pt x="10383" y="861"/>
                    <a:pt x="10389" y="853"/>
                    <a:pt x="10392" y="853"/>
                  </a:cubicBezTo>
                  <a:cubicBezTo>
                    <a:pt x="10394" y="853"/>
                    <a:pt x="10395" y="854"/>
                    <a:pt x="10395" y="858"/>
                  </a:cubicBezTo>
                  <a:cubicBezTo>
                    <a:pt x="10395" y="870"/>
                    <a:pt x="10395" y="870"/>
                    <a:pt x="10383" y="882"/>
                  </a:cubicBezTo>
                  <a:lnTo>
                    <a:pt x="10383" y="882"/>
                  </a:lnTo>
                  <a:lnTo>
                    <a:pt x="10407" y="858"/>
                  </a:lnTo>
                  <a:lnTo>
                    <a:pt x="10407" y="858"/>
                  </a:lnTo>
                  <a:cubicBezTo>
                    <a:pt x="10383" y="894"/>
                    <a:pt x="10407" y="882"/>
                    <a:pt x="10395" y="917"/>
                  </a:cubicBezTo>
                  <a:cubicBezTo>
                    <a:pt x="10400" y="925"/>
                    <a:pt x="10407" y="928"/>
                    <a:pt x="10414" y="928"/>
                  </a:cubicBezTo>
                  <a:cubicBezTo>
                    <a:pt x="10426" y="928"/>
                    <a:pt x="10440" y="920"/>
                    <a:pt x="10450" y="920"/>
                  </a:cubicBezTo>
                  <a:cubicBezTo>
                    <a:pt x="10460" y="920"/>
                    <a:pt x="10466" y="927"/>
                    <a:pt x="10466" y="953"/>
                  </a:cubicBezTo>
                  <a:cubicBezTo>
                    <a:pt x="10466" y="933"/>
                    <a:pt x="10493" y="903"/>
                    <a:pt x="10508" y="903"/>
                  </a:cubicBezTo>
                  <a:cubicBezTo>
                    <a:pt x="10510" y="903"/>
                    <a:pt x="10512" y="904"/>
                    <a:pt x="10514" y="905"/>
                  </a:cubicBezTo>
                  <a:cubicBezTo>
                    <a:pt x="10514" y="917"/>
                    <a:pt x="10514" y="929"/>
                    <a:pt x="10502" y="941"/>
                  </a:cubicBezTo>
                  <a:lnTo>
                    <a:pt x="10526" y="929"/>
                  </a:lnTo>
                  <a:lnTo>
                    <a:pt x="10526" y="929"/>
                  </a:lnTo>
                  <a:cubicBezTo>
                    <a:pt x="10502" y="1001"/>
                    <a:pt x="10538" y="965"/>
                    <a:pt x="10550" y="1001"/>
                  </a:cubicBezTo>
                  <a:lnTo>
                    <a:pt x="10550" y="1013"/>
                  </a:lnTo>
                  <a:cubicBezTo>
                    <a:pt x="10558" y="1004"/>
                    <a:pt x="10566" y="996"/>
                    <a:pt x="10575" y="996"/>
                  </a:cubicBezTo>
                  <a:cubicBezTo>
                    <a:pt x="10578" y="996"/>
                    <a:pt x="10582" y="997"/>
                    <a:pt x="10585" y="1001"/>
                  </a:cubicBezTo>
                  <a:lnTo>
                    <a:pt x="10573" y="1036"/>
                  </a:lnTo>
                  <a:cubicBezTo>
                    <a:pt x="10573" y="1039"/>
                    <a:pt x="10574" y="1040"/>
                    <a:pt x="10575" y="1040"/>
                  </a:cubicBezTo>
                  <a:cubicBezTo>
                    <a:pt x="10582" y="1040"/>
                    <a:pt x="10608" y="993"/>
                    <a:pt x="10618" y="993"/>
                  </a:cubicBezTo>
                  <a:cubicBezTo>
                    <a:pt x="10620" y="993"/>
                    <a:pt x="10621" y="995"/>
                    <a:pt x="10621" y="1001"/>
                  </a:cubicBezTo>
                  <a:cubicBezTo>
                    <a:pt x="10645" y="965"/>
                    <a:pt x="10645" y="941"/>
                    <a:pt x="10657" y="906"/>
                  </a:cubicBezTo>
                  <a:lnTo>
                    <a:pt x="10657" y="906"/>
                  </a:lnTo>
                  <a:cubicBezTo>
                    <a:pt x="10649" y="929"/>
                    <a:pt x="10651" y="942"/>
                    <a:pt x="10657" y="942"/>
                  </a:cubicBezTo>
                  <a:cubicBezTo>
                    <a:pt x="10660" y="942"/>
                    <a:pt x="10664" y="938"/>
                    <a:pt x="10669" y="929"/>
                  </a:cubicBezTo>
                  <a:cubicBezTo>
                    <a:pt x="10676" y="926"/>
                    <a:pt x="10680" y="924"/>
                    <a:pt x="10681" y="924"/>
                  </a:cubicBezTo>
                  <a:lnTo>
                    <a:pt x="10681" y="924"/>
                  </a:lnTo>
                  <a:cubicBezTo>
                    <a:pt x="10686" y="924"/>
                    <a:pt x="10677" y="933"/>
                    <a:pt x="10669" y="941"/>
                  </a:cubicBezTo>
                  <a:lnTo>
                    <a:pt x="10692" y="929"/>
                  </a:lnTo>
                  <a:lnTo>
                    <a:pt x="10692" y="929"/>
                  </a:lnTo>
                  <a:cubicBezTo>
                    <a:pt x="10703" y="929"/>
                    <a:pt x="10684" y="969"/>
                    <a:pt x="10663" y="985"/>
                  </a:cubicBezTo>
                  <a:lnTo>
                    <a:pt x="10663" y="985"/>
                  </a:lnTo>
                  <a:cubicBezTo>
                    <a:pt x="10671" y="980"/>
                    <a:pt x="10677" y="979"/>
                    <a:pt x="10681" y="979"/>
                  </a:cubicBezTo>
                  <a:cubicBezTo>
                    <a:pt x="10694" y="979"/>
                    <a:pt x="10696" y="993"/>
                    <a:pt x="10704" y="1001"/>
                  </a:cubicBezTo>
                  <a:lnTo>
                    <a:pt x="10681" y="1025"/>
                  </a:lnTo>
                  <a:lnTo>
                    <a:pt x="10704" y="1036"/>
                  </a:lnTo>
                  <a:cubicBezTo>
                    <a:pt x="10716" y="1025"/>
                    <a:pt x="10725" y="1019"/>
                    <a:pt x="10733" y="1019"/>
                  </a:cubicBezTo>
                  <a:cubicBezTo>
                    <a:pt x="10740" y="1019"/>
                    <a:pt x="10746" y="1025"/>
                    <a:pt x="10752" y="1036"/>
                  </a:cubicBezTo>
                  <a:lnTo>
                    <a:pt x="10736" y="1058"/>
                  </a:lnTo>
                  <a:lnTo>
                    <a:pt x="10736" y="1058"/>
                  </a:lnTo>
                  <a:cubicBezTo>
                    <a:pt x="10737" y="1058"/>
                    <a:pt x="10739" y="1058"/>
                    <a:pt x="10740" y="1058"/>
                  </a:cubicBezTo>
                  <a:cubicBezTo>
                    <a:pt x="10761" y="1058"/>
                    <a:pt x="10750" y="1087"/>
                    <a:pt x="10740" y="1108"/>
                  </a:cubicBezTo>
                  <a:cubicBezTo>
                    <a:pt x="10746" y="1104"/>
                    <a:pt x="10750" y="1102"/>
                    <a:pt x="10753" y="1102"/>
                  </a:cubicBezTo>
                  <a:cubicBezTo>
                    <a:pt x="10775" y="1102"/>
                    <a:pt x="10766" y="1170"/>
                    <a:pt x="10788" y="1170"/>
                  </a:cubicBezTo>
                  <a:cubicBezTo>
                    <a:pt x="10794" y="1170"/>
                    <a:pt x="10801" y="1166"/>
                    <a:pt x="10812" y="1156"/>
                  </a:cubicBezTo>
                  <a:lnTo>
                    <a:pt x="10812" y="1156"/>
                  </a:lnTo>
                  <a:lnTo>
                    <a:pt x="10800" y="1179"/>
                  </a:lnTo>
                  <a:cubicBezTo>
                    <a:pt x="10810" y="1173"/>
                    <a:pt x="10818" y="1171"/>
                    <a:pt x="10824" y="1171"/>
                  </a:cubicBezTo>
                  <a:cubicBezTo>
                    <a:pt x="10846" y="1171"/>
                    <a:pt x="10853" y="1195"/>
                    <a:pt x="10870" y="1195"/>
                  </a:cubicBezTo>
                  <a:cubicBezTo>
                    <a:pt x="10878" y="1195"/>
                    <a:pt x="10890" y="1188"/>
                    <a:pt x="10907" y="1167"/>
                  </a:cubicBezTo>
                  <a:lnTo>
                    <a:pt x="10907" y="1167"/>
                  </a:lnTo>
                  <a:cubicBezTo>
                    <a:pt x="10904" y="1198"/>
                    <a:pt x="10907" y="1208"/>
                    <a:pt x="10913" y="1208"/>
                  </a:cubicBezTo>
                  <a:cubicBezTo>
                    <a:pt x="10926" y="1208"/>
                    <a:pt x="10950" y="1169"/>
                    <a:pt x="10961" y="1169"/>
                  </a:cubicBezTo>
                  <a:cubicBezTo>
                    <a:pt x="10966" y="1169"/>
                    <a:pt x="10968" y="1175"/>
                    <a:pt x="10967" y="1192"/>
                  </a:cubicBezTo>
                  <a:lnTo>
                    <a:pt x="10967" y="1192"/>
                  </a:lnTo>
                  <a:cubicBezTo>
                    <a:pt x="11062" y="1263"/>
                    <a:pt x="11145" y="1370"/>
                    <a:pt x="11276" y="1382"/>
                  </a:cubicBezTo>
                  <a:lnTo>
                    <a:pt x="11264" y="1406"/>
                  </a:lnTo>
                  <a:cubicBezTo>
                    <a:pt x="11395" y="1525"/>
                    <a:pt x="11562" y="1572"/>
                    <a:pt x="11705" y="1691"/>
                  </a:cubicBezTo>
                  <a:cubicBezTo>
                    <a:pt x="11728" y="1679"/>
                    <a:pt x="11752" y="1632"/>
                    <a:pt x="11776" y="1620"/>
                  </a:cubicBezTo>
                  <a:cubicBezTo>
                    <a:pt x="11776" y="1620"/>
                    <a:pt x="11788" y="1632"/>
                    <a:pt x="11776" y="1656"/>
                  </a:cubicBezTo>
                  <a:cubicBezTo>
                    <a:pt x="11752" y="1656"/>
                    <a:pt x="11752" y="1679"/>
                    <a:pt x="11740" y="1691"/>
                  </a:cubicBezTo>
                  <a:cubicBezTo>
                    <a:pt x="11758" y="1700"/>
                    <a:pt x="11763" y="1723"/>
                    <a:pt x="11779" y="1723"/>
                  </a:cubicBezTo>
                  <a:cubicBezTo>
                    <a:pt x="11785" y="1723"/>
                    <a:pt x="11791" y="1721"/>
                    <a:pt x="11800" y="1715"/>
                  </a:cubicBezTo>
                  <a:lnTo>
                    <a:pt x="11800" y="1679"/>
                  </a:lnTo>
                  <a:cubicBezTo>
                    <a:pt x="11812" y="1679"/>
                    <a:pt x="11824" y="1691"/>
                    <a:pt x="11824" y="1691"/>
                  </a:cubicBezTo>
                  <a:cubicBezTo>
                    <a:pt x="11812" y="1703"/>
                    <a:pt x="11800" y="1739"/>
                    <a:pt x="11788" y="1751"/>
                  </a:cubicBezTo>
                  <a:cubicBezTo>
                    <a:pt x="11806" y="1738"/>
                    <a:pt x="11816" y="1733"/>
                    <a:pt x="11822" y="1733"/>
                  </a:cubicBezTo>
                  <a:cubicBezTo>
                    <a:pt x="11840" y="1733"/>
                    <a:pt x="11804" y="1787"/>
                    <a:pt x="11829" y="1787"/>
                  </a:cubicBezTo>
                  <a:cubicBezTo>
                    <a:pt x="11831" y="1787"/>
                    <a:pt x="11833" y="1787"/>
                    <a:pt x="11835" y="1787"/>
                  </a:cubicBezTo>
                  <a:cubicBezTo>
                    <a:pt x="11883" y="1727"/>
                    <a:pt x="11955" y="1691"/>
                    <a:pt x="12002" y="1667"/>
                  </a:cubicBezTo>
                  <a:lnTo>
                    <a:pt x="12002" y="1691"/>
                  </a:lnTo>
                  <a:cubicBezTo>
                    <a:pt x="12001" y="1690"/>
                    <a:pt x="12000" y="1690"/>
                    <a:pt x="11999" y="1690"/>
                  </a:cubicBezTo>
                  <a:cubicBezTo>
                    <a:pt x="11989" y="1690"/>
                    <a:pt x="11979" y="1729"/>
                    <a:pt x="11961" y="1729"/>
                  </a:cubicBezTo>
                  <a:cubicBezTo>
                    <a:pt x="11959" y="1729"/>
                    <a:pt x="11957" y="1728"/>
                    <a:pt x="11955" y="1727"/>
                  </a:cubicBezTo>
                  <a:lnTo>
                    <a:pt x="11955" y="1727"/>
                  </a:lnTo>
                  <a:cubicBezTo>
                    <a:pt x="11966" y="1751"/>
                    <a:pt x="11990" y="1739"/>
                    <a:pt x="12002" y="1751"/>
                  </a:cubicBezTo>
                  <a:cubicBezTo>
                    <a:pt x="12014" y="1739"/>
                    <a:pt x="12026" y="1715"/>
                    <a:pt x="12038" y="1715"/>
                  </a:cubicBezTo>
                  <a:lnTo>
                    <a:pt x="12038" y="1715"/>
                  </a:lnTo>
                  <a:cubicBezTo>
                    <a:pt x="12038" y="1727"/>
                    <a:pt x="12014" y="1763"/>
                    <a:pt x="12026" y="1775"/>
                  </a:cubicBezTo>
                  <a:lnTo>
                    <a:pt x="12002" y="1787"/>
                  </a:lnTo>
                  <a:cubicBezTo>
                    <a:pt x="11998" y="1794"/>
                    <a:pt x="12000" y="1797"/>
                    <a:pt x="12003" y="1797"/>
                  </a:cubicBezTo>
                  <a:cubicBezTo>
                    <a:pt x="12010" y="1797"/>
                    <a:pt x="12026" y="1787"/>
                    <a:pt x="12026" y="1787"/>
                  </a:cubicBezTo>
                  <a:lnTo>
                    <a:pt x="12026" y="1787"/>
                  </a:lnTo>
                  <a:cubicBezTo>
                    <a:pt x="12014" y="1810"/>
                    <a:pt x="12026" y="1822"/>
                    <a:pt x="12002" y="1858"/>
                  </a:cubicBezTo>
                  <a:cubicBezTo>
                    <a:pt x="12038" y="1834"/>
                    <a:pt x="12038" y="1846"/>
                    <a:pt x="12062" y="1834"/>
                  </a:cubicBezTo>
                  <a:cubicBezTo>
                    <a:pt x="12062" y="1814"/>
                    <a:pt x="12069" y="1809"/>
                    <a:pt x="12080" y="1804"/>
                  </a:cubicBezTo>
                  <a:lnTo>
                    <a:pt x="12080" y="1804"/>
                  </a:lnTo>
                  <a:cubicBezTo>
                    <a:pt x="12080" y="1804"/>
                    <a:pt x="12080" y="1804"/>
                    <a:pt x="12080" y="1804"/>
                  </a:cubicBezTo>
                  <a:cubicBezTo>
                    <a:pt x="12071" y="1804"/>
                    <a:pt x="12056" y="1804"/>
                    <a:pt x="12038" y="1822"/>
                  </a:cubicBezTo>
                  <a:cubicBezTo>
                    <a:pt x="12038" y="1798"/>
                    <a:pt x="12109" y="1763"/>
                    <a:pt x="12086" y="1763"/>
                  </a:cubicBezTo>
                  <a:cubicBezTo>
                    <a:pt x="12093" y="1760"/>
                    <a:pt x="12098" y="1759"/>
                    <a:pt x="12103" y="1759"/>
                  </a:cubicBezTo>
                  <a:cubicBezTo>
                    <a:pt x="12115" y="1759"/>
                    <a:pt x="12118" y="1766"/>
                    <a:pt x="12134" y="1766"/>
                  </a:cubicBezTo>
                  <a:cubicBezTo>
                    <a:pt x="12139" y="1766"/>
                    <a:pt x="12147" y="1765"/>
                    <a:pt x="12157" y="1763"/>
                  </a:cubicBezTo>
                  <a:cubicBezTo>
                    <a:pt x="12145" y="1751"/>
                    <a:pt x="12181" y="1727"/>
                    <a:pt x="12181" y="1715"/>
                  </a:cubicBezTo>
                  <a:lnTo>
                    <a:pt x="12181" y="1715"/>
                  </a:lnTo>
                  <a:cubicBezTo>
                    <a:pt x="12205" y="1727"/>
                    <a:pt x="12181" y="1727"/>
                    <a:pt x="12169" y="1763"/>
                  </a:cubicBezTo>
                  <a:cubicBezTo>
                    <a:pt x="12177" y="1771"/>
                    <a:pt x="12168" y="1785"/>
                    <a:pt x="12174" y="1785"/>
                  </a:cubicBezTo>
                  <a:cubicBezTo>
                    <a:pt x="12176" y="1785"/>
                    <a:pt x="12182" y="1782"/>
                    <a:pt x="12193" y="1775"/>
                  </a:cubicBezTo>
                  <a:lnTo>
                    <a:pt x="12193" y="1775"/>
                  </a:lnTo>
                  <a:cubicBezTo>
                    <a:pt x="12205" y="1798"/>
                    <a:pt x="12169" y="1798"/>
                    <a:pt x="12169" y="1822"/>
                  </a:cubicBezTo>
                  <a:cubicBezTo>
                    <a:pt x="12165" y="1825"/>
                    <a:pt x="12161" y="1826"/>
                    <a:pt x="12158" y="1826"/>
                  </a:cubicBezTo>
                  <a:cubicBezTo>
                    <a:pt x="12145" y="1826"/>
                    <a:pt x="12140" y="1806"/>
                    <a:pt x="12129" y="1806"/>
                  </a:cubicBezTo>
                  <a:cubicBezTo>
                    <a:pt x="12120" y="1806"/>
                    <a:pt x="12108" y="1817"/>
                    <a:pt x="12086" y="1858"/>
                  </a:cubicBezTo>
                  <a:cubicBezTo>
                    <a:pt x="12084" y="1856"/>
                    <a:pt x="12082" y="1856"/>
                    <a:pt x="12079" y="1856"/>
                  </a:cubicBezTo>
                  <a:cubicBezTo>
                    <a:pt x="12066" y="1856"/>
                    <a:pt x="12045" y="1872"/>
                    <a:pt x="12033" y="1872"/>
                  </a:cubicBezTo>
                  <a:cubicBezTo>
                    <a:pt x="12030" y="1872"/>
                    <a:pt x="12028" y="1872"/>
                    <a:pt x="12026" y="1870"/>
                  </a:cubicBezTo>
                  <a:lnTo>
                    <a:pt x="12026" y="1870"/>
                  </a:lnTo>
                  <a:cubicBezTo>
                    <a:pt x="12026" y="1890"/>
                    <a:pt x="12026" y="1920"/>
                    <a:pt x="12041" y="1920"/>
                  </a:cubicBezTo>
                  <a:cubicBezTo>
                    <a:pt x="12044" y="1920"/>
                    <a:pt x="12047" y="1919"/>
                    <a:pt x="12050" y="1918"/>
                  </a:cubicBezTo>
                  <a:lnTo>
                    <a:pt x="12086" y="1870"/>
                  </a:lnTo>
                  <a:cubicBezTo>
                    <a:pt x="12096" y="1870"/>
                    <a:pt x="12123" y="1844"/>
                    <a:pt x="12131" y="1844"/>
                  </a:cubicBezTo>
                  <a:cubicBezTo>
                    <a:pt x="12132" y="1844"/>
                    <a:pt x="12133" y="1844"/>
                    <a:pt x="12133" y="1846"/>
                  </a:cubicBezTo>
                  <a:cubicBezTo>
                    <a:pt x="12121" y="1858"/>
                    <a:pt x="12109" y="1882"/>
                    <a:pt x="12121" y="1882"/>
                  </a:cubicBezTo>
                  <a:cubicBezTo>
                    <a:pt x="12121" y="1882"/>
                    <a:pt x="12121" y="1882"/>
                    <a:pt x="12121" y="1870"/>
                  </a:cubicBezTo>
                  <a:cubicBezTo>
                    <a:pt x="12142" y="1870"/>
                    <a:pt x="12162" y="1844"/>
                    <a:pt x="12182" y="1844"/>
                  </a:cubicBezTo>
                  <a:cubicBezTo>
                    <a:pt x="12186" y="1844"/>
                    <a:pt x="12189" y="1844"/>
                    <a:pt x="12193" y="1846"/>
                  </a:cubicBezTo>
                  <a:cubicBezTo>
                    <a:pt x="12193" y="1822"/>
                    <a:pt x="12205" y="1798"/>
                    <a:pt x="12205" y="1763"/>
                  </a:cubicBezTo>
                  <a:cubicBezTo>
                    <a:pt x="12212" y="1751"/>
                    <a:pt x="12216" y="1747"/>
                    <a:pt x="12218" y="1747"/>
                  </a:cubicBezTo>
                  <a:cubicBezTo>
                    <a:pt x="12223" y="1747"/>
                    <a:pt x="12220" y="1767"/>
                    <a:pt x="12228" y="1775"/>
                  </a:cubicBezTo>
                  <a:cubicBezTo>
                    <a:pt x="12216" y="1775"/>
                    <a:pt x="12216" y="1775"/>
                    <a:pt x="12216" y="1787"/>
                  </a:cubicBezTo>
                  <a:lnTo>
                    <a:pt x="12240" y="1775"/>
                  </a:lnTo>
                  <a:lnTo>
                    <a:pt x="12240" y="1775"/>
                  </a:lnTo>
                  <a:cubicBezTo>
                    <a:pt x="12240" y="1798"/>
                    <a:pt x="12193" y="1822"/>
                    <a:pt x="12193" y="1846"/>
                  </a:cubicBezTo>
                  <a:cubicBezTo>
                    <a:pt x="12188" y="1864"/>
                    <a:pt x="12192" y="1868"/>
                    <a:pt x="12198" y="1868"/>
                  </a:cubicBezTo>
                  <a:cubicBezTo>
                    <a:pt x="12204" y="1868"/>
                    <a:pt x="12213" y="1863"/>
                    <a:pt x="12217" y="1863"/>
                  </a:cubicBezTo>
                  <a:lnTo>
                    <a:pt x="12217" y="1863"/>
                  </a:lnTo>
                  <a:cubicBezTo>
                    <a:pt x="12219" y="1863"/>
                    <a:pt x="12219" y="1864"/>
                    <a:pt x="12216" y="1870"/>
                  </a:cubicBezTo>
                  <a:cubicBezTo>
                    <a:pt x="12216" y="1870"/>
                    <a:pt x="12228" y="1858"/>
                    <a:pt x="12228" y="1858"/>
                  </a:cubicBezTo>
                  <a:cubicBezTo>
                    <a:pt x="12234" y="1858"/>
                    <a:pt x="12240" y="1861"/>
                    <a:pt x="12248" y="1861"/>
                  </a:cubicBezTo>
                  <a:cubicBezTo>
                    <a:pt x="12255" y="1861"/>
                    <a:pt x="12264" y="1858"/>
                    <a:pt x="12276" y="1846"/>
                  </a:cubicBezTo>
                  <a:lnTo>
                    <a:pt x="12276" y="1846"/>
                  </a:lnTo>
                  <a:cubicBezTo>
                    <a:pt x="12272" y="1850"/>
                    <a:pt x="12272" y="1851"/>
                    <a:pt x="12274" y="1851"/>
                  </a:cubicBezTo>
                  <a:cubicBezTo>
                    <a:pt x="12279" y="1851"/>
                    <a:pt x="12292" y="1846"/>
                    <a:pt x="12300" y="1846"/>
                  </a:cubicBezTo>
                  <a:cubicBezTo>
                    <a:pt x="12306" y="1840"/>
                    <a:pt x="12320" y="1829"/>
                    <a:pt x="12327" y="1829"/>
                  </a:cubicBezTo>
                  <a:cubicBezTo>
                    <a:pt x="12333" y="1829"/>
                    <a:pt x="12334" y="1836"/>
                    <a:pt x="12324" y="1858"/>
                  </a:cubicBezTo>
                  <a:cubicBezTo>
                    <a:pt x="12324" y="1870"/>
                    <a:pt x="12324" y="1894"/>
                    <a:pt x="12312" y="1906"/>
                  </a:cubicBezTo>
                  <a:lnTo>
                    <a:pt x="12324" y="1929"/>
                  </a:lnTo>
                  <a:lnTo>
                    <a:pt x="12300" y="1965"/>
                  </a:lnTo>
                  <a:cubicBezTo>
                    <a:pt x="12304" y="1967"/>
                    <a:pt x="12308" y="1968"/>
                    <a:pt x="12312" y="1968"/>
                  </a:cubicBezTo>
                  <a:cubicBezTo>
                    <a:pt x="12329" y="1968"/>
                    <a:pt x="12342" y="1947"/>
                    <a:pt x="12371" y="1918"/>
                  </a:cubicBezTo>
                  <a:cubicBezTo>
                    <a:pt x="12371" y="1940"/>
                    <a:pt x="12386" y="1948"/>
                    <a:pt x="12399" y="1948"/>
                  </a:cubicBezTo>
                  <a:cubicBezTo>
                    <a:pt x="12407" y="1948"/>
                    <a:pt x="12415" y="1946"/>
                    <a:pt x="12419" y="1941"/>
                  </a:cubicBezTo>
                  <a:cubicBezTo>
                    <a:pt x="12419" y="1918"/>
                    <a:pt x="12395" y="1918"/>
                    <a:pt x="12395" y="1894"/>
                  </a:cubicBezTo>
                  <a:cubicBezTo>
                    <a:pt x="12395" y="1906"/>
                    <a:pt x="12383" y="1918"/>
                    <a:pt x="12383" y="1929"/>
                  </a:cubicBezTo>
                  <a:cubicBezTo>
                    <a:pt x="12371" y="1918"/>
                    <a:pt x="12383" y="1906"/>
                    <a:pt x="12395" y="1882"/>
                  </a:cubicBezTo>
                  <a:cubicBezTo>
                    <a:pt x="12401" y="1876"/>
                    <a:pt x="12405" y="1874"/>
                    <a:pt x="12408" y="1874"/>
                  </a:cubicBezTo>
                  <a:cubicBezTo>
                    <a:pt x="12422" y="1874"/>
                    <a:pt x="12412" y="1921"/>
                    <a:pt x="12416" y="1921"/>
                  </a:cubicBezTo>
                  <a:cubicBezTo>
                    <a:pt x="12417" y="1921"/>
                    <a:pt x="12418" y="1920"/>
                    <a:pt x="12419" y="1918"/>
                  </a:cubicBezTo>
                  <a:cubicBezTo>
                    <a:pt x="12426" y="1915"/>
                    <a:pt x="12430" y="1914"/>
                    <a:pt x="12433" y="1914"/>
                  </a:cubicBezTo>
                  <a:cubicBezTo>
                    <a:pt x="12446" y="1914"/>
                    <a:pt x="12429" y="1932"/>
                    <a:pt x="12419" y="1941"/>
                  </a:cubicBezTo>
                  <a:cubicBezTo>
                    <a:pt x="12419" y="1941"/>
                    <a:pt x="12419" y="1941"/>
                    <a:pt x="12431" y="1953"/>
                  </a:cubicBezTo>
                  <a:lnTo>
                    <a:pt x="12431" y="1929"/>
                  </a:lnTo>
                  <a:cubicBezTo>
                    <a:pt x="12433" y="1932"/>
                    <a:pt x="12436" y="1933"/>
                    <a:pt x="12438" y="1933"/>
                  </a:cubicBezTo>
                  <a:cubicBezTo>
                    <a:pt x="12445" y="1933"/>
                    <a:pt x="12452" y="1926"/>
                    <a:pt x="12459" y="1926"/>
                  </a:cubicBezTo>
                  <a:cubicBezTo>
                    <a:pt x="12461" y="1926"/>
                    <a:pt x="12464" y="1927"/>
                    <a:pt x="12467" y="1929"/>
                  </a:cubicBezTo>
                  <a:lnTo>
                    <a:pt x="12455" y="1941"/>
                  </a:lnTo>
                  <a:cubicBezTo>
                    <a:pt x="12450" y="1959"/>
                    <a:pt x="12454" y="1964"/>
                    <a:pt x="12460" y="1964"/>
                  </a:cubicBezTo>
                  <a:cubicBezTo>
                    <a:pt x="12467" y="1964"/>
                    <a:pt x="12478" y="1958"/>
                    <a:pt x="12484" y="1958"/>
                  </a:cubicBezTo>
                  <a:cubicBezTo>
                    <a:pt x="12488" y="1958"/>
                    <a:pt x="12490" y="1960"/>
                    <a:pt x="12490" y="1965"/>
                  </a:cubicBezTo>
                  <a:cubicBezTo>
                    <a:pt x="12490" y="1974"/>
                    <a:pt x="12469" y="2012"/>
                    <a:pt x="12470" y="2012"/>
                  </a:cubicBezTo>
                  <a:cubicBezTo>
                    <a:pt x="12471" y="2012"/>
                    <a:pt x="12473" y="2009"/>
                    <a:pt x="12478" y="2001"/>
                  </a:cubicBezTo>
                  <a:cubicBezTo>
                    <a:pt x="12478" y="2005"/>
                    <a:pt x="12480" y="2006"/>
                    <a:pt x="12482" y="2006"/>
                  </a:cubicBezTo>
                  <a:cubicBezTo>
                    <a:pt x="12485" y="2006"/>
                    <a:pt x="12490" y="2001"/>
                    <a:pt x="12490" y="2001"/>
                  </a:cubicBezTo>
                  <a:lnTo>
                    <a:pt x="12502" y="2013"/>
                  </a:lnTo>
                  <a:cubicBezTo>
                    <a:pt x="12490" y="2001"/>
                    <a:pt x="12490" y="2001"/>
                    <a:pt x="12502" y="2001"/>
                  </a:cubicBezTo>
                  <a:cubicBezTo>
                    <a:pt x="12502" y="1992"/>
                    <a:pt x="12508" y="1984"/>
                    <a:pt x="12512" y="1984"/>
                  </a:cubicBezTo>
                  <a:cubicBezTo>
                    <a:pt x="12513" y="1984"/>
                    <a:pt x="12514" y="1985"/>
                    <a:pt x="12514" y="1989"/>
                  </a:cubicBezTo>
                  <a:lnTo>
                    <a:pt x="12526" y="2001"/>
                  </a:lnTo>
                  <a:cubicBezTo>
                    <a:pt x="12526" y="2013"/>
                    <a:pt x="12538" y="2013"/>
                    <a:pt x="12538" y="2013"/>
                  </a:cubicBezTo>
                  <a:cubicBezTo>
                    <a:pt x="12544" y="2007"/>
                    <a:pt x="12550" y="2004"/>
                    <a:pt x="12551" y="2004"/>
                  </a:cubicBezTo>
                  <a:lnTo>
                    <a:pt x="12551" y="2004"/>
                  </a:lnTo>
                  <a:cubicBezTo>
                    <a:pt x="12553" y="2004"/>
                    <a:pt x="12550" y="2007"/>
                    <a:pt x="12538" y="2013"/>
                  </a:cubicBezTo>
                  <a:lnTo>
                    <a:pt x="12526" y="2025"/>
                  </a:lnTo>
                  <a:cubicBezTo>
                    <a:pt x="12538" y="2025"/>
                    <a:pt x="12538" y="2037"/>
                    <a:pt x="12526" y="2037"/>
                  </a:cubicBezTo>
                  <a:cubicBezTo>
                    <a:pt x="12521" y="2066"/>
                    <a:pt x="12531" y="2071"/>
                    <a:pt x="12542" y="2071"/>
                  </a:cubicBezTo>
                  <a:cubicBezTo>
                    <a:pt x="12548" y="2071"/>
                    <a:pt x="12555" y="2070"/>
                    <a:pt x="12561" y="2070"/>
                  </a:cubicBezTo>
                  <a:cubicBezTo>
                    <a:pt x="12571" y="2070"/>
                    <a:pt x="12578" y="2074"/>
                    <a:pt x="12574" y="2096"/>
                  </a:cubicBezTo>
                  <a:cubicBezTo>
                    <a:pt x="12597" y="2084"/>
                    <a:pt x="12597" y="2060"/>
                    <a:pt x="12597" y="2048"/>
                  </a:cubicBezTo>
                  <a:cubicBezTo>
                    <a:pt x="12621" y="2037"/>
                    <a:pt x="12645" y="2025"/>
                    <a:pt x="12657" y="2013"/>
                  </a:cubicBezTo>
                  <a:lnTo>
                    <a:pt x="12657" y="2013"/>
                  </a:lnTo>
                  <a:cubicBezTo>
                    <a:pt x="12645" y="2060"/>
                    <a:pt x="12657" y="2108"/>
                    <a:pt x="12609" y="2156"/>
                  </a:cubicBezTo>
                  <a:cubicBezTo>
                    <a:pt x="12611" y="2160"/>
                    <a:pt x="12613" y="2161"/>
                    <a:pt x="12615" y="2161"/>
                  </a:cubicBezTo>
                  <a:cubicBezTo>
                    <a:pt x="12625" y="2161"/>
                    <a:pt x="12635" y="2118"/>
                    <a:pt x="12645" y="2108"/>
                  </a:cubicBezTo>
                  <a:lnTo>
                    <a:pt x="12645" y="2120"/>
                  </a:lnTo>
                  <a:cubicBezTo>
                    <a:pt x="12645" y="2108"/>
                    <a:pt x="12657" y="2084"/>
                    <a:pt x="12669" y="2060"/>
                  </a:cubicBezTo>
                  <a:cubicBezTo>
                    <a:pt x="12683" y="2046"/>
                    <a:pt x="12693" y="2041"/>
                    <a:pt x="12699" y="2041"/>
                  </a:cubicBezTo>
                  <a:cubicBezTo>
                    <a:pt x="12703" y="2041"/>
                    <a:pt x="12705" y="2044"/>
                    <a:pt x="12705" y="2048"/>
                  </a:cubicBezTo>
                  <a:lnTo>
                    <a:pt x="12681" y="2084"/>
                  </a:lnTo>
                  <a:cubicBezTo>
                    <a:pt x="12705" y="2084"/>
                    <a:pt x="12740" y="2025"/>
                    <a:pt x="12788" y="2001"/>
                  </a:cubicBezTo>
                  <a:lnTo>
                    <a:pt x="12788" y="2001"/>
                  </a:lnTo>
                  <a:cubicBezTo>
                    <a:pt x="12788" y="2025"/>
                    <a:pt x="12752" y="2048"/>
                    <a:pt x="12728" y="2084"/>
                  </a:cubicBezTo>
                  <a:lnTo>
                    <a:pt x="12752" y="2084"/>
                  </a:lnTo>
                  <a:lnTo>
                    <a:pt x="12728" y="2120"/>
                  </a:lnTo>
                  <a:cubicBezTo>
                    <a:pt x="12736" y="2120"/>
                    <a:pt x="12750" y="2109"/>
                    <a:pt x="12758" y="2109"/>
                  </a:cubicBezTo>
                  <a:cubicBezTo>
                    <a:pt x="12762" y="2109"/>
                    <a:pt x="12764" y="2112"/>
                    <a:pt x="12764" y="2120"/>
                  </a:cubicBezTo>
                  <a:cubicBezTo>
                    <a:pt x="12740" y="2132"/>
                    <a:pt x="12764" y="2156"/>
                    <a:pt x="12728" y="2179"/>
                  </a:cubicBezTo>
                  <a:lnTo>
                    <a:pt x="12705" y="2179"/>
                  </a:lnTo>
                  <a:cubicBezTo>
                    <a:pt x="12705" y="2168"/>
                    <a:pt x="12705" y="2168"/>
                    <a:pt x="12695" y="2168"/>
                  </a:cubicBezTo>
                  <a:lnTo>
                    <a:pt x="12695" y="2168"/>
                  </a:lnTo>
                  <a:cubicBezTo>
                    <a:pt x="12694" y="2168"/>
                    <a:pt x="12694" y="2169"/>
                    <a:pt x="12693" y="2169"/>
                  </a:cubicBezTo>
                  <a:cubicBezTo>
                    <a:pt x="12693" y="2169"/>
                    <a:pt x="12693" y="2168"/>
                    <a:pt x="12693" y="2168"/>
                  </a:cubicBezTo>
                  <a:lnTo>
                    <a:pt x="12693" y="2168"/>
                  </a:lnTo>
                  <a:cubicBezTo>
                    <a:pt x="12694" y="2168"/>
                    <a:pt x="12694" y="2168"/>
                    <a:pt x="12695" y="2168"/>
                  </a:cubicBezTo>
                  <a:lnTo>
                    <a:pt x="12695" y="2168"/>
                  </a:lnTo>
                  <a:cubicBezTo>
                    <a:pt x="12696" y="2167"/>
                    <a:pt x="12697" y="2165"/>
                    <a:pt x="12698" y="2164"/>
                  </a:cubicBezTo>
                  <a:lnTo>
                    <a:pt x="12698" y="2164"/>
                  </a:lnTo>
                  <a:lnTo>
                    <a:pt x="12693" y="2168"/>
                  </a:lnTo>
                  <a:cubicBezTo>
                    <a:pt x="12693" y="2168"/>
                    <a:pt x="12681" y="2179"/>
                    <a:pt x="12681" y="2179"/>
                  </a:cubicBezTo>
                  <a:cubicBezTo>
                    <a:pt x="12657" y="2179"/>
                    <a:pt x="12633" y="2191"/>
                    <a:pt x="12609" y="2203"/>
                  </a:cubicBezTo>
                  <a:cubicBezTo>
                    <a:pt x="12645" y="2263"/>
                    <a:pt x="12562" y="2227"/>
                    <a:pt x="12586" y="2275"/>
                  </a:cubicBezTo>
                  <a:cubicBezTo>
                    <a:pt x="12633" y="2310"/>
                    <a:pt x="12586" y="2287"/>
                    <a:pt x="12586" y="2310"/>
                  </a:cubicBezTo>
                  <a:cubicBezTo>
                    <a:pt x="12586" y="2287"/>
                    <a:pt x="12550" y="2275"/>
                    <a:pt x="12538" y="2275"/>
                  </a:cubicBezTo>
                  <a:lnTo>
                    <a:pt x="12538" y="2275"/>
                  </a:lnTo>
                  <a:cubicBezTo>
                    <a:pt x="12550" y="2287"/>
                    <a:pt x="12550" y="2299"/>
                    <a:pt x="12550" y="2310"/>
                  </a:cubicBezTo>
                  <a:cubicBezTo>
                    <a:pt x="12538" y="2304"/>
                    <a:pt x="12517" y="2299"/>
                    <a:pt x="12504" y="2299"/>
                  </a:cubicBezTo>
                  <a:cubicBezTo>
                    <a:pt x="12490" y="2299"/>
                    <a:pt x="12484" y="2304"/>
                    <a:pt x="12502" y="2322"/>
                  </a:cubicBezTo>
                  <a:cubicBezTo>
                    <a:pt x="12467" y="2322"/>
                    <a:pt x="12478" y="2310"/>
                    <a:pt x="12467" y="2299"/>
                  </a:cubicBezTo>
                  <a:cubicBezTo>
                    <a:pt x="12463" y="2297"/>
                    <a:pt x="12461" y="2296"/>
                    <a:pt x="12460" y="2296"/>
                  </a:cubicBezTo>
                  <a:lnTo>
                    <a:pt x="12460" y="2296"/>
                  </a:lnTo>
                  <a:cubicBezTo>
                    <a:pt x="12456" y="2296"/>
                    <a:pt x="12477" y="2313"/>
                    <a:pt x="12473" y="2313"/>
                  </a:cubicBezTo>
                  <a:cubicBezTo>
                    <a:pt x="12472" y="2313"/>
                    <a:pt x="12470" y="2312"/>
                    <a:pt x="12467" y="2310"/>
                  </a:cubicBezTo>
                  <a:lnTo>
                    <a:pt x="12455" y="2310"/>
                  </a:lnTo>
                  <a:cubicBezTo>
                    <a:pt x="12443" y="2322"/>
                    <a:pt x="12431" y="2322"/>
                    <a:pt x="12407" y="2334"/>
                  </a:cubicBezTo>
                  <a:cubicBezTo>
                    <a:pt x="12467" y="2382"/>
                    <a:pt x="12419" y="2370"/>
                    <a:pt x="12431" y="2394"/>
                  </a:cubicBezTo>
                  <a:cubicBezTo>
                    <a:pt x="12419" y="2382"/>
                    <a:pt x="12407" y="2382"/>
                    <a:pt x="12383" y="2382"/>
                  </a:cubicBezTo>
                  <a:lnTo>
                    <a:pt x="12419" y="2418"/>
                  </a:lnTo>
                  <a:cubicBezTo>
                    <a:pt x="12433" y="2431"/>
                    <a:pt x="12430" y="2435"/>
                    <a:pt x="12423" y="2435"/>
                  </a:cubicBezTo>
                  <a:cubicBezTo>
                    <a:pt x="12417" y="2435"/>
                    <a:pt x="12408" y="2432"/>
                    <a:pt x="12402" y="2432"/>
                  </a:cubicBezTo>
                  <a:cubicBezTo>
                    <a:pt x="12395" y="2432"/>
                    <a:pt x="12392" y="2434"/>
                    <a:pt x="12395" y="2441"/>
                  </a:cubicBezTo>
                  <a:lnTo>
                    <a:pt x="12407" y="2453"/>
                  </a:lnTo>
                  <a:cubicBezTo>
                    <a:pt x="12413" y="2459"/>
                    <a:pt x="12404" y="2462"/>
                    <a:pt x="12389" y="2462"/>
                  </a:cubicBezTo>
                  <a:cubicBezTo>
                    <a:pt x="12374" y="2462"/>
                    <a:pt x="12353" y="2459"/>
                    <a:pt x="12336" y="2453"/>
                  </a:cubicBezTo>
                  <a:lnTo>
                    <a:pt x="12336" y="2453"/>
                  </a:lnTo>
                  <a:cubicBezTo>
                    <a:pt x="12383" y="2620"/>
                    <a:pt x="12181" y="2549"/>
                    <a:pt x="12157" y="2656"/>
                  </a:cubicBezTo>
                  <a:cubicBezTo>
                    <a:pt x="12169" y="2668"/>
                    <a:pt x="12181" y="2668"/>
                    <a:pt x="12205" y="2691"/>
                  </a:cubicBezTo>
                  <a:cubicBezTo>
                    <a:pt x="12209" y="2691"/>
                    <a:pt x="12212" y="2691"/>
                    <a:pt x="12214" y="2692"/>
                  </a:cubicBezTo>
                  <a:lnTo>
                    <a:pt x="12214" y="2692"/>
                  </a:lnTo>
                  <a:cubicBezTo>
                    <a:pt x="12211" y="2685"/>
                    <a:pt x="12208" y="2680"/>
                    <a:pt x="12216" y="2680"/>
                  </a:cubicBezTo>
                  <a:cubicBezTo>
                    <a:pt x="12228" y="2691"/>
                    <a:pt x="12264" y="2727"/>
                    <a:pt x="12240" y="2727"/>
                  </a:cubicBezTo>
                  <a:cubicBezTo>
                    <a:pt x="12240" y="2715"/>
                    <a:pt x="12240" y="2715"/>
                    <a:pt x="12240" y="2715"/>
                  </a:cubicBezTo>
                  <a:cubicBezTo>
                    <a:pt x="12228" y="2715"/>
                    <a:pt x="12240" y="2727"/>
                    <a:pt x="12228" y="2727"/>
                  </a:cubicBezTo>
                  <a:cubicBezTo>
                    <a:pt x="12222" y="2733"/>
                    <a:pt x="12222" y="2736"/>
                    <a:pt x="12222" y="2736"/>
                  </a:cubicBezTo>
                  <a:cubicBezTo>
                    <a:pt x="12222" y="2736"/>
                    <a:pt x="12222" y="2733"/>
                    <a:pt x="12216" y="2727"/>
                  </a:cubicBezTo>
                  <a:lnTo>
                    <a:pt x="12169" y="2739"/>
                  </a:lnTo>
                  <a:cubicBezTo>
                    <a:pt x="12193" y="2763"/>
                    <a:pt x="12190" y="2769"/>
                    <a:pt x="12179" y="2769"/>
                  </a:cubicBezTo>
                  <a:cubicBezTo>
                    <a:pt x="12169" y="2769"/>
                    <a:pt x="12151" y="2763"/>
                    <a:pt x="12145" y="2763"/>
                  </a:cubicBezTo>
                  <a:cubicBezTo>
                    <a:pt x="12109" y="2739"/>
                    <a:pt x="12145" y="2739"/>
                    <a:pt x="12109" y="2715"/>
                  </a:cubicBezTo>
                  <a:lnTo>
                    <a:pt x="12086" y="2703"/>
                  </a:lnTo>
                  <a:lnTo>
                    <a:pt x="12109" y="2727"/>
                  </a:lnTo>
                  <a:lnTo>
                    <a:pt x="12086" y="2727"/>
                  </a:lnTo>
                  <a:lnTo>
                    <a:pt x="12086" y="2727"/>
                  </a:lnTo>
                  <a:lnTo>
                    <a:pt x="12086" y="2727"/>
                  </a:lnTo>
                  <a:cubicBezTo>
                    <a:pt x="12086" y="2727"/>
                    <a:pt x="12086" y="2727"/>
                    <a:pt x="12086" y="2727"/>
                  </a:cubicBezTo>
                  <a:lnTo>
                    <a:pt x="12086" y="2727"/>
                  </a:lnTo>
                  <a:cubicBezTo>
                    <a:pt x="12090" y="2731"/>
                    <a:pt x="12094" y="2736"/>
                    <a:pt x="12097" y="2739"/>
                  </a:cubicBezTo>
                  <a:cubicBezTo>
                    <a:pt x="12097" y="2739"/>
                    <a:pt x="12094" y="2739"/>
                    <a:pt x="12090" y="2737"/>
                  </a:cubicBezTo>
                  <a:lnTo>
                    <a:pt x="12090" y="2737"/>
                  </a:lnTo>
                  <a:lnTo>
                    <a:pt x="12097" y="2751"/>
                  </a:lnTo>
                  <a:cubicBezTo>
                    <a:pt x="12080" y="2739"/>
                    <a:pt x="12074" y="2739"/>
                    <a:pt x="12069" y="2739"/>
                  </a:cubicBezTo>
                  <a:cubicBezTo>
                    <a:pt x="12065" y="2739"/>
                    <a:pt x="12062" y="2739"/>
                    <a:pt x="12050" y="2727"/>
                  </a:cubicBezTo>
                  <a:lnTo>
                    <a:pt x="12050" y="2727"/>
                  </a:lnTo>
                  <a:cubicBezTo>
                    <a:pt x="12007" y="2748"/>
                    <a:pt x="12050" y="2789"/>
                    <a:pt x="12018" y="2789"/>
                  </a:cubicBezTo>
                  <a:cubicBezTo>
                    <a:pt x="12014" y="2789"/>
                    <a:pt x="12009" y="2788"/>
                    <a:pt x="12002" y="2787"/>
                  </a:cubicBezTo>
                  <a:lnTo>
                    <a:pt x="12002" y="2787"/>
                  </a:lnTo>
                  <a:cubicBezTo>
                    <a:pt x="12014" y="2799"/>
                    <a:pt x="12050" y="2834"/>
                    <a:pt x="12038" y="2846"/>
                  </a:cubicBezTo>
                  <a:cubicBezTo>
                    <a:pt x="12026" y="2846"/>
                    <a:pt x="12014" y="2834"/>
                    <a:pt x="12002" y="2822"/>
                  </a:cubicBezTo>
                  <a:lnTo>
                    <a:pt x="12002" y="2822"/>
                  </a:lnTo>
                  <a:lnTo>
                    <a:pt x="12014" y="2846"/>
                  </a:lnTo>
                  <a:cubicBezTo>
                    <a:pt x="12000" y="2840"/>
                    <a:pt x="11990" y="2838"/>
                    <a:pt x="11984" y="2838"/>
                  </a:cubicBezTo>
                  <a:cubicBezTo>
                    <a:pt x="11963" y="2838"/>
                    <a:pt x="11970" y="2861"/>
                    <a:pt x="11943" y="2870"/>
                  </a:cubicBezTo>
                  <a:lnTo>
                    <a:pt x="11931" y="2858"/>
                  </a:lnTo>
                  <a:lnTo>
                    <a:pt x="11931" y="2858"/>
                  </a:lnTo>
                  <a:cubicBezTo>
                    <a:pt x="11943" y="2870"/>
                    <a:pt x="11955" y="2894"/>
                    <a:pt x="11943" y="2894"/>
                  </a:cubicBezTo>
                  <a:lnTo>
                    <a:pt x="11907" y="2870"/>
                  </a:lnTo>
                  <a:lnTo>
                    <a:pt x="11907" y="2870"/>
                  </a:lnTo>
                  <a:cubicBezTo>
                    <a:pt x="11883" y="2870"/>
                    <a:pt x="11966" y="2930"/>
                    <a:pt x="11943" y="2930"/>
                  </a:cubicBezTo>
                  <a:cubicBezTo>
                    <a:pt x="11978" y="2953"/>
                    <a:pt x="12002" y="2953"/>
                    <a:pt x="12026" y="2977"/>
                  </a:cubicBezTo>
                  <a:cubicBezTo>
                    <a:pt x="12011" y="2967"/>
                    <a:pt x="12000" y="2963"/>
                    <a:pt x="11994" y="2963"/>
                  </a:cubicBezTo>
                  <a:cubicBezTo>
                    <a:pt x="11987" y="2963"/>
                    <a:pt x="11988" y="2970"/>
                    <a:pt x="12002" y="2977"/>
                  </a:cubicBezTo>
                  <a:cubicBezTo>
                    <a:pt x="12002" y="2989"/>
                    <a:pt x="12002" y="2992"/>
                    <a:pt x="12001" y="2992"/>
                  </a:cubicBezTo>
                  <a:cubicBezTo>
                    <a:pt x="11999" y="2992"/>
                    <a:pt x="11996" y="2989"/>
                    <a:pt x="11990" y="2989"/>
                  </a:cubicBezTo>
                  <a:lnTo>
                    <a:pt x="12002" y="3013"/>
                  </a:lnTo>
                  <a:cubicBezTo>
                    <a:pt x="12001" y="3015"/>
                    <a:pt x="11998" y="3015"/>
                    <a:pt x="11996" y="3015"/>
                  </a:cubicBezTo>
                  <a:cubicBezTo>
                    <a:pt x="11983" y="3015"/>
                    <a:pt x="11961" y="2994"/>
                    <a:pt x="11948" y="2974"/>
                  </a:cubicBezTo>
                  <a:lnTo>
                    <a:pt x="11948" y="2974"/>
                  </a:lnTo>
                  <a:cubicBezTo>
                    <a:pt x="11960" y="2999"/>
                    <a:pt x="11930" y="2990"/>
                    <a:pt x="11919" y="3001"/>
                  </a:cubicBezTo>
                  <a:lnTo>
                    <a:pt x="11907" y="2989"/>
                  </a:lnTo>
                  <a:lnTo>
                    <a:pt x="11895" y="3001"/>
                  </a:lnTo>
                  <a:cubicBezTo>
                    <a:pt x="11919" y="3025"/>
                    <a:pt x="11907" y="3037"/>
                    <a:pt x="11883" y="3037"/>
                  </a:cubicBezTo>
                  <a:lnTo>
                    <a:pt x="11871" y="3025"/>
                  </a:lnTo>
                  <a:lnTo>
                    <a:pt x="11871" y="3025"/>
                  </a:lnTo>
                  <a:cubicBezTo>
                    <a:pt x="11876" y="3035"/>
                    <a:pt x="11873" y="3039"/>
                    <a:pt x="11864" y="3039"/>
                  </a:cubicBezTo>
                  <a:cubicBezTo>
                    <a:pt x="11853" y="3039"/>
                    <a:pt x="11832" y="3032"/>
                    <a:pt x="11812" y="3025"/>
                  </a:cubicBezTo>
                  <a:lnTo>
                    <a:pt x="11812" y="3025"/>
                  </a:lnTo>
                  <a:cubicBezTo>
                    <a:pt x="11826" y="3044"/>
                    <a:pt x="11814" y="3046"/>
                    <a:pt x="11797" y="3046"/>
                  </a:cubicBezTo>
                  <a:cubicBezTo>
                    <a:pt x="11792" y="3046"/>
                    <a:pt x="11788" y="3046"/>
                    <a:pt x="11783" y="3046"/>
                  </a:cubicBezTo>
                  <a:cubicBezTo>
                    <a:pt x="11761" y="3046"/>
                    <a:pt x="11740" y="3049"/>
                    <a:pt x="11764" y="3084"/>
                  </a:cubicBezTo>
                  <a:lnTo>
                    <a:pt x="11740" y="3061"/>
                  </a:lnTo>
                  <a:lnTo>
                    <a:pt x="11740" y="3061"/>
                  </a:lnTo>
                  <a:cubicBezTo>
                    <a:pt x="11776" y="3132"/>
                    <a:pt x="11681" y="3096"/>
                    <a:pt x="11740" y="3168"/>
                  </a:cubicBezTo>
                  <a:cubicBezTo>
                    <a:pt x="11729" y="3165"/>
                    <a:pt x="11721" y="3164"/>
                    <a:pt x="11716" y="3164"/>
                  </a:cubicBezTo>
                  <a:cubicBezTo>
                    <a:pt x="11675" y="3164"/>
                    <a:pt x="11763" y="3223"/>
                    <a:pt x="11742" y="3223"/>
                  </a:cubicBezTo>
                  <a:cubicBezTo>
                    <a:pt x="11738" y="3223"/>
                    <a:pt x="11730" y="3220"/>
                    <a:pt x="11716" y="3215"/>
                  </a:cubicBezTo>
                  <a:lnTo>
                    <a:pt x="11716" y="3215"/>
                  </a:lnTo>
                  <a:lnTo>
                    <a:pt x="11728" y="3227"/>
                  </a:lnTo>
                  <a:cubicBezTo>
                    <a:pt x="11645" y="3311"/>
                    <a:pt x="11538" y="3370"/>
                    <a:pt x="11514" y="3489"/>
                  </a:cubicBezTo>
                  <a:lnTo>
                    <a:pt x="11502" y="3477"/>
                  </a:lnTo>
                  <a:cubicBezTo>
                    <a:pt x="11371" y="3584"/>
                    <a:pt x="11324" y="3751"/>
                    <a:pt x="11216" y="3870"/>
                  </a:cubicBezTo>
                  <a:cubicBezTo>
                    <a:pt x="11216" y="3894"/>
                    <a:pt x="11264" y="3918"/>
                    <a:pt x="11276" y="3942"/>
                  </a:cubicBezTo>
                  <a:cubicBezTo>
                    <a:pt x="11276" y="3942"/>
                    <a:pt x="11271" y="3947"/>
                    <a:pt x="11260" y="3947"/>
                  </a:cubicBezTo>
                  <a:cubicBezTo>
                    <a:pt x="11255" y="3947"/>
                    <a:pt x="11248" y="3946"/>
                    <a:pt x="11240" y="3942"/>
                  </a:cubicBezTo>
                  <a:cubicBezTo>
                    <a:pt x="11240" y="3930"/>
                    <a:pt x="11216" y="3918"/>
                    <a:pt x="11204" y="3906"/>
                  </a:cubicBezTo>
                  <a:cubicBezTo>
                    <a:pt x="11204" y="3930"/>
                    <a:pt x="11157" y="3930"/>
                    <a:pt x="11181" y="3953"/>
                  </a:cubicBezTo>
                  <a:lnTo>
                    <a:pt x="11216" y="3965"/>
                  </a:lnTo>
                  <a:cubicBezTo>
                    <a:pt x="11228" y="3977"/>
                    <a:pt x="11216" y="3989"/>
                    <a:pt x="11204" y="3989"/>
                  </a:cubicBezTo>
                  <a:cubicBezTo>
                    <a:pt x="11195" y="3980"/>
                    <a:pt x="11173" y="3971"/>
                    <a:pt x="11162" y="3962"/>
                  </a:cubicBezTo>
                  <a:lnTo>
                    <a:pt x="11162" y="3962"/>
                  </a:lnTo>
                  <a:cubicBezTo>
                    <a:pt x="11175" y="3983"/>
                    <a:pt x="11171" y="3987"/>
                    <a:pt x="11162" y="3987"/>
                  </a:cubicBezTo>
                  <a:cubicBezTo>
                    <a:pt x="11154" y="3987"/>
                    <a:pt x="11142" y="3983"/>
                    <a:pt x="11132" y="3983"/>
                  </a:cubicBezTo>
                  <a:cubicBezTo>
                    <a:pt x="11123" y="3983"/>
                    <a:pt x="11118" y="3987"/>
                    <a:pt x="11121" y="4001"/>
                  </a:cubicBezTo>
                  <a:cubicBezTo>
                    <a:pt x="11181" y="4049"/>
                    <a:pt x="11204" y="4108"/>
                    <a:pt x="11240" y="4156"/>
                  </a:cubicBezTo>
                  <a:lnTo>
                    <a:pt x="11216" y="4156"/>
                  </a:lnTo>
                  <a:cubicBezTo>
                    <a:pt x="11216" y="4144"/>
                    <a:pt x="11169" y="4132"/>
                    <a:pt x="11181" y="4108"/>
                  </a:cubicBezTo>
                  <a:lnTo>
                    <a:pt x="11181" y="4108"/>
                  </a:lnTo>
                  <a:cubicBezTo>
                    <a:pt x="11157" y="4120"/>
                    <a:pt x="11169" y="4144"/>
                    <a:pt x="11157" y="4156"/>
                  </a:cubicBezTo>
                  <a:cubicBezTo>
                    <a:pt x="11169" y="4156"/>
                    <a:pt x="11193" y="4180"/>
                    <a:pt x="11193" y="4192"/>
                  </a:cubicBezTo>
                  <a:cubicBezTo>
                    <a:pt x="11183" y="4192"/>
                    <a:pt x="11158" y="4176"/>
                    <a:pt x="11143" y="4176"/>
                  </a:cubicBezTo>
                  <a:cubicBezTo>
                    <a:pt x="11139" y="4176"/>
                    <a:pt x="11135" y="4177"/>
                    <a:pt x="11133" y="4180"/>
                  </a:cubicBezTo>
                  <a:lnTo>
                    <a:pt x="11121" y="4156"/>
                  </a:lnTo>
                  <a:cubicBezTo>
                    <a:pt x="11117" y="4154"/>
                    <a:pt x="11114" y="4153"/>
                    <a:pt x="11112" y="4153"/>
                  </a:cubicBezTo>
                  <a:lnTo>
                    <a:pt x="11112" y="4153"/>
                  </a:lnTo>
                  <a:cubicBezTo>
                    <a:pt x="11106" y="4153"/>
                    <a:pt x="11121" y="4170"/>
                    <a:pt x="11121" y="4180"/>
                  </a:cubicBezTo>
                  <a:cubicBezTo>
                    <a:pt x="11097" y="4168"/>
                    <a:pt x="11085" y="4168"/>
                    <a:pt x="11050" y="4156"/>
                  </a:cubicBezTo>
                  <a:lnTo>
                    <a:pt x="11050" y="4156"/>
                  </a:lnTo>
                  <a:cubicBezTo>
                    <a:pt x="11085" y="4192"/>
                    <a:pt x="11062" y="4180"/>
                    <a:pt x="11073" y="4204"/>
                  </a:cubicBezTo>
                  <a:cubicBezTo>
                    <a:pt x="11109" y="4215"/>
                    <a:pt x="11097" y="4239"/>
                    <a:pt x="11121" y="4251"/>
                  </a:cubicBezTo>
                  <a:lnTo>
                    <a:pt x="11121" y="4227"/>
                  </a:lnTo>
                  <a:cubicBezTo>
                    <a:pt x="11117" y="4229"/>
                    <a:pt x="11114" y="4230"/>
                    <a:pt x="11112" y="4230"/>
                  </a:cubicBezTo>
                  <a:cubicBezTo>
                    <a:pt x="11104" y="4230"/>
                    <a:pt x="11115" y="4209"/>
                    <a:pt x="11085" y="4180"/>
                  </a:cubicBezTo>
                  <a:lnTo>
                    <a:pt x="11085" y="4180"/>
                  </a:lnTo>
                  <a:cubicBezTo>
                    <a:pt x="11105" y="4190"/>
                    <a:pt x="11134" y="4233"/>
                    <a:pt x="11142" y="4233"/>
                  </a:cubicBezTo>
                  <a:cubicBezTo>
                    <a:pt x="11144" y="4233"/>
                    <a:pt x="11145" y="4231"/>
                    <a:pt x="11145" y="4227"/>
                  </a:cubicBezTo>
                  <a:lnTo>
                    <a:pt x="11145" y="4227"/>
                  </a:lnTo>
                  <a:cubicBezTo>
                    <a:pt x="11157" y="4263"/>
                    <a:pt x="11133" y="4251"/>
                    <a:pt x="11157" y="4299"/>
                  </a:cubicBezTo>
                  <a:cubicBezTo>
                    <a:pt x="11157" y="4297"/>
                    <a:pt x="11157" y="4296"/>
                    <a:pt x="11158" y="4296"/>
                  </a:cubicBezTo>
                  <a:cubicBezTo>
                    <a:pt x="11164" y="4296"/>
                    <a:pt x="11184" y="4323"/>
                    <a:pt x="11204" y="4323"/>
                  </a:cubicBezTo>
                  <a:cubicBezTo>
                    <a:pt x="11201" y="4330"/>
                    <a:pt x="11197" y="4333"/>
                    <a:pt x="11193" y="4333"/>
                  </a:cubicBezTo>
                  <a:cubicBezTo>
                    <a:pt x="11183" y="4333"/>
                    <a:pt x="11170" y="4319"/>
                    <a:pt x="11145" y="4311"/>
                  </a:cubicBezTo>
                  <a:cubicBezTo>
                    <a:pt x="11145" y="4314"/>
                    <a:pt x="11143" y="4314"/>
                    <a:pt x="11142" y="4314"/>
                  </a:cubicBezTo>
                  <a:cubicBezTo>
                    <a:pt x="11140" y="4314"/>
                    <a:pt x="11137" y="4314"/>
                    <a:pt x="11136" y="4314"/>
                  </a:cubicBezTo>
                  <a:cubicBezTo>
                    <a:pt x="11133" y="4314"/>
                    <a:pt x="11133" y="4317"/>
                    <a:pt x="11145" y="4334"/>
                  </a:cubicBezTo>
                  <a:cubicBezTo>
                    <a:pt x="11166" y="4356"/>
                    <a:pt x="11162" y="4360"/>
                    <a:pt x="11155" y="4360"/>
                  </a:cubicBezTo>
                  <a:cubicBezTo>
                    <a:pt x="11151" y="4360"/>
                    <a:pt x="11145" y="4358"/>
                    <a:pt x="11145" y="4358"/>
                  </a:cubicBezTo>
                  <a:lnTo>
                    <a:pt x="11133" y="4358"/>
                  </a:lnTo>
                  <a:lnTo>
                    <a:pt x="11145" y="4370"/>
                  </a:lnTo>
                  <a:cubicBezTo>
                    <a:pt x="11142" y="4372"/>
                    <a:pt x="11140" y="4372"/>
                    <a:pt x="11137" y="4372"/>
                  </a:cubicBezTo>
                  <a:cubicBezTo>
                    <a:pt x="11116" y="4372"/>
                    <a:pt x="11093" y="4334"/>
                    <a:pt x="11062" y="4334"/>
                  </a:cubicBezTo>
                  <a:cubicBezTo>
                    <a:pt x="11056" y="4333"/>
                    <a:pt x="11053" y="4332"/>
                    <a:pt x="11051" y="4332"/>
                  </a:cubicBezTo>
                  <a:cubicBezTo>
                    <a:pt x="11038" y="4332"/>
                    <a:pt x="11070" y="4358"/>
                    <a:pt x="11050" y="4358"/>
                  </a:cubicBezTo>
                  <a:lnTo>
                    <a:pt x="11062" y="4358"/>
                  </a:lnTo>
                  <a:cubicBezTo>
                    <a:pt x="11062" y="4370"/>
                    <a:pt x="11050" y="4382"/>
                    <a:pt x="11073" y="4406"/>
                  </a:cubicBezTo>
                  <a:cubicBezTo>
                    <a:pt x="11071" y="4404"/>
                    <a:pt x="11070" y="4403"/>
                    <a:pt x="11069" y="4403"/>
                  </a:cubicBezTo>
                  <a:lnTo>
                    <a:pt x="11069" y="4403"/>
                  </a:lnTo>
                  <a:cubicBezTo>
                    <a:pt x="11066" y="4403"/>
                    <a:pt x="11076" y="4420"/>
                    <a:pt x="11085" y="4430"/>
                  </a:cubicBezTo>
                  <a:cubicBezTo>
                    <a:pt x="11085" y="4439"/>
                    <a:pt x="11099" y="4462"/>
                    <a:pt x="11085" y="4462"/>
                  </a:cubicBezTo>
                  <a:cubicBezTo>
                    <a:pt x="11080" y="4462"/>
                    <a:pt x="11073" y="4459"/>
                    <a:pt x="11062" y="4454"/>
                  </a:cubicBezTo>
                  <a:cubicBezTo>
                    <a:pt x="11050" y="4454"/>
                    <a:pt x="11026" y="4454"/>
                    <a:pt x="11014" y="4442"/>
                  </a:cubicBezTo>
                  <a:lnTo>
                    <a:pt x="10990" y="4454"/>
                  </a:lnTo>
                  <a:lnTo>
                    <a:pt x="10954" y="4418"/>
                  </a:lnTo>
                  <a:lnTo>
                    <a:pt x="10954" y="4418"/>
                  </a:lnTo>
                  <a:cubicBezTo>
                    <a:pt x="10954" y="4442"/>
                    <a:pt x="10978" y="4465"/>
                    <a:pt x="11002" y="4501"/>
                  </a:cubicBezTo>
                  <a:cubicBezTo>
                    <a:pt x="11014" y="4501"/>
                    <a:pt x="11026" y="4501"/>
                    <a:pt x="11050" y="4513"/>
                  </a:cubicBezTo>
                  <a:cubicBezTo>
                    <a:pt x="11085" y="4549"/>
                    <a:pt x="10990" y="4537"/>
                    <a:pt x="11026" y="4549"/>
                  </a:cubicBezTo>
                  <a:cubicBezTo>
                    <a:pt x="11026" y="4557"/>
                    <a:pt x="11025" y="4559"/>
                    <a:pt x="11022" y="4559"/>
                  </a:cubicBezTo>
                  <a:cubicBezTo>
                    <a:pt x="11018" y="4559"/>
                    <a:pt x="11010" y="4549"/>
                    <a:pt x="11002" y="4549"/>
                  </a:cubicBezTo>
                  <a:lnTo>
                    <a:pt x="11002" y="4549"/>
                  </a:lnTo>
                  <a:cubicBezTo>
                    <a:pt x="10990" y="4561"/>
                    <a:pt x="11014" y="4573"/>
                    <a:pt x="11014" y="4585"/>
                  </a:cubicBezTo>
                  <a:lnTo>
                    <a:pt x="10990" y="4585"/>
                  </a:lnTo>
                  <a:cubicBezTo>
                    <a:pt x="10981" y="4580"/>
                    <a:pt x="10975" y="4578"/>
                    <a:pt x="10973" y="4578"/>
                  </a:cubicBezTo>
                  <a:cubicBezTo>
                    <a:pt x="10963" y="4578"/>
                    <a:pt x="10997" y="4608"/>
                    <a:pt x="10978" y="4608"/>
                  </a:cubicBezTo>
                  <a:cubicBezTo>
                    <a:pt x="10969" y="4608"/>
                    <a:pt x="10934" y="4588"/>
                    <a:pt x="10926" y="4588"/>
                  </a:cubicBezTo>
                  <a:lnTo>
                    <a:pt x="10926" y="4588"/>
                  </a:lnTo>
                  <a:cubicBezTo>
                    <a:pt x="10924" y="4588"/>
                    <a:pt x="10925" y="4590"/>
                    <a:pt x="10931" y="4596"/>
                  </a:cubicBezTo>
                  <a:cubicBezTo>
                    <a:pt x="10931" y="4596"/>
                    <a:pt x="10931" y="4608"/>
                    <a:pt x="10943" y="4608"/>
                  </a:cubicBezTo>
                  <a:cubicBezTo>
                    <a:pt x="10954" y="4620"/>
                    <a:pt x="10966" y="4632"/>
                    <a:pt x="10954" y="4632"/>
                  </a:cubicBezTo>
                  <a:lnTo>
                    <a:pt x="10943" y="4644"/>
                  </a:lnTo>
                  <a:cubicBezTo>
                    <a:pt x="10931" y="4644"/>
                    <a:pt x="10931" y="4644"/>
                    <a:pt x="10931" y="4656"/>
                  </a:cubicBezTo>
                  <a:lnTo>
                    <a:pt x="10919" y="4644"/>
                  </a:lnTo>
                  <a:cubicBezTo>
                    <a:pt x="10919" y="4648"/>
                    <a:pt x="10917" y="4649"/>
                    <a:pt x="10916" y="4649"/>
                  </a:cubicBezTo>
                  <a:cubicBezTo>
                    <a:pt x="10912" y="4649"/>
                    <a:pt x="10907" y="4644"/>
                    <a:pt x="10907" y="4644"/>
                  </a:cubicBezTo>
                  <a:cubicBezTo>
                    <a:pt x="10900" y="4643"/>
                    <a:pt x="10895" y="4642"/>
                    <a:pt x="10891" y="4642"/>
                  </a:cubicBezTo>
                  <a:cubicBezTo>
                    <a:pt x="10852" y="4642"/>
                    <a:pt x="10891" y="4681"/>
                    <a:pt x="10861" y="4681"/>
                  </a:cubicBezTo>
                  <a:cubicBezTo>
                    <a:pt x="10857" y="4681"/>
                    <a:pt x="10853" y="4681"/>
                    <a:pt x="10847" y="4680"/>
                  </a:cubicBezTo>
                  <a:lnTo>
                    <a:pt x="10847" y="4680"/>
                  </a:lnTo>
                  <a:cubicBezTo>
                    <a:pt x="10871" y="4704"/>
                    <a:pt x="10883" y="4704"/>
                    <a:pt x="10907" y="4715"/>
                  </a:cubicBezTo>
                  <a:cubicBezTo>
                    <a:pt x="10919" y="4727"/>
                    <a:pt x="10931" y="4751"/>
                    <a:pt x="10943" y="4775"/>
                  </a:cubicBezTo>
                  <a:cubicBezTo>
                    <a:pt x="10895" y="4751"/>
                    <a:pt x="10847" y="4763"/>
                    <a:pt x="10800" y="4727"/>
                  </a:cubicBezTo>
                  <a:lnTo>
                    <a:pt x="10800" y="4727"/>
                  </a:lnTo>
                  <a:cubicBezTo>
                    <a:pt x="10788" y="4739"/>
                    <a:pt x="10835" y="4739"/>
                    <a:pt x="10847" y="4763"/>
                  </a:cubicBezTo>
                  <a:cubicBezTo>
                    <a:pt x="10847" y="4763"/>
                    <a:pt x="10871" y="4763"/>
                    <a:pt x="10895" y="4775"/>
                  </a:cubicBezTo>
                  <a:cubicBezTo>
                    <a:pt x="10919" y="4799"/>
                    <a:pt x="10919" y="4811"/>
                    <a:pt x="10907" y="4811"/>
                  </a:cubicBezTo>
                  <a:lnTo>
                    <a:pt x="10871" y="4787"/>
                  </a:lnTo>
                  <a:lnTo>
                    <a:pt x="10871" y="4787"/>
                  </a:lnTo>
                  <a:cubicBezTo>
                    <a:pt x="10871" y="4811"/>
                    <a:pt x="10931" y="4846"/>
                    <a:pt x="10966" y="4882"/>
                  </a:cubicBezTo>
                  <a:cubicBezTo>
                    <a:pt x="10943" y="4882"/>
                    <a:pt x="10919" y="4858"/>
                    <a:pt x="10871" y="4835"/>
                  </a:cubicBezTo>
                  <a:lnTo>
                    <a:pt x="10871" y="4846"/>
                  </a:lnTo>
                  <a:lnTo>
                    <a:pt x="10847" y="4835"/>
                  </a:lnTo>
                  <a:lnTo>
                    <a:pt x="10847" y="4835"/>
                  </a:lnTo>
                  <a:cubicBezTo>
                    <a:pt x="10847" y="4846"/>
                    <a:pt x="10871" y="4870"/>
                    <a:pt x="10859" y="4870"/>
                  </a:cubicBezTo>
                  <a:cubicBezTo>
                    <a:pt x="10835" y="4846"/>
                    <a:pt x="10812" y="4870"/>
                    <a:pt x="10788" y="4835"/>
                  </a:cubicBezTo>
                  <a:cubicBezTo>
                    <a:pt x="10776" y="4835"/>
                    <a:pt x="10788" y="4846"/>
                    <a:pt x="10800" y="4858"/>
                  </a:cubicBezTo>
                  <a:cubicBezTo>
                    <a:pt x="10804" y="4862"/>
                    <a:pt x="10806" y="4864"/>
                    <a:pt x="10808" y="4864"/>
                  </a:cubicBezTo>
                  <a:cubicBezTo>
                    <a:pt x="10813" y="4864"/>
                    <a:pt x="10816" y="4858"/>
                    <a:pt x="10823" y="4858"/>
                  </a:cubicBezTo>
                  <a:cubicBezTo>
                    <a:pt x="10847" y="4882"/>
                    <a:pt x="10847" y="4882"/>
                    <a:pt x="10835" y="4894"/>
                  </a:cubicBezTo>
                  <a:cubicBezTo>
                    <a:pt x="10816" y="4884"/>
                    <a:pt x="10851" y="4867"/>
                    <a:pt x="10821" y="4867"/>
                  </a:cubicBezTo>
                  <a:cubicBezTo>
                    <a:pt x="10815" y="4867"/>
                    <a:pt x="10805" y="4868"/>
                    <a:pt x="10791" y="4870"/>
                  </a:cubicBezTo>
                  <a:lnTo>
                    <a:pt x="10791" y="4870"/>
                  </a:lnTo>
                  <a:cubicBezTo>
                    <a:pt x="10794" y="4869"/>
                    <a:pt x="10800" y="4866"/>
                    <a:pt x="10800" y="4858"/>
                  </a:cubicBezTo>
                  <a:lnTo>
                    <a:pt x="10788" y="4858"/>
                  </a:lnTo>
                  <a:cubicBezTo>
                    <a:pt x="10764" y="4858"/>
                    <a:pt x="10728" y="4858"/>
                    <a:pt x="10776" y="4846"/>
                  </a:cubicBezTo>
                  <a:lnTo>
                    <a:pt x="10764" y="4846"/>
                  </a:lnTo>
                  <a:cubicBezTo>
                    <a:pt x="10764" y="4835"/>
                    <a:pt x="10764" y="4835"/>
                    <a:pt x="10776" y="4823"/>
                  </a:cubicBezTo>
                  <a:cubicBezTo>
                    <a:pt x="10784" y="4823"/>
                    <a:pt x="10792" y="4828"/>
                    <a:pt x="10793" y="4828"/>
                  </a:cubicBezTo>
                  <a:cubicBezTo>
                    <a:pt x="10793" y="4828"/>
                    <a:pt x="10792" y="4827"/>
                    <a:pt x="10788" y="4823"/>
                  </a:cubicBezTo>
                  <a:cubicBezTo>
                    <a:pt x="10776" y="4811"/>
                    <a:pt x="10776" y="4811"/>
                    <a:pt x="10776" y="4811"/>
                  </a:cubicBezTo>
                  <a:lnTo>
                    <a:pt x="10800" y="4811"/>
                  </a:lnTo>
                  <a:lnTo>
                    <a:pt x="10823" y="4835"/>
                  </a:lnTo>
                  <a:cubicBezTo>
                    <a:pt x="10847" y="4835"/>
                    <a:pt x="10788" y="4811"/>
                    <a:pt x="10800" y="4799"/>
                  </a:cubicBezTo>
                  <a:lnTo>
                    <a:pt x="10788" y="4799"/>
                  </a:lnTo>
                  <a:cubicBezTo>
                    <a:pt x="10800" y="4763"/>
                    <a:pt x="10812" y="4727"/>
                    <a:pt x="10764" y="4704"/>
                  </a:cubicBezTo>
                  <a:lnTo>
                    <a:pt x="10788" y="4704"/>
                  </a:lnTo>
                  <a:cubicBezTo>
                    <a:pt x="10788" y="4704"/>
                    <a:pt x="10788" y="4704"/>
                    <a:pt x="10788" y="4692"/>
                  </a:cubicBezTo>
                  <a:cubicBezTo>
                    <a:pt x="10812" y="4620"/>
                    <a:pt x="10764" y="4561"/>
                    <a:pt x="10764" y="4489"/>
                  </a:cubicBezTo>
                  <a:cubicBezTo>
                    <a:pt x="10748" y="4489"/>
                    <a:pt x="10722" y="4495"/>
                    <a:pt x="10699" y="4495"/>
                  </a:cubicBezTo>
                  <a:cubicBezTo>
                    <a:pt x="10687" y="4495"/>
                    <a:pt x="10677" y="4493"/>
                    <a:pt x="10669" y="4489"/>
                  </a:cubicBezTo>
                  <a:cubicBezTo>
                    <a:pt x="10669" y="4489"/>
                    <a:pt x="10669" y="4489"/>
                    <a:pt x="10692" y="4477"/>
                  </a:cubicBezTo>
                  <a:cubicBezTo>
                    <a:pt x="10700" y="4481"/>
                    <a:pt x="10708" y="4483"/>
                    <a:pt x="10715" y="4483"/>
                  </a:cubicBezTo>
                  <a:cubicBezTo>
                    <a:pt x="10730" y="4483"/>
                    <a:pt x="10740" y="4477"/>
                    <a:pt x="10740" y="4477"/>
                  </a:cubicBezTo>
                  <a:cubicBezTo>
                    <a:pt x="10740" y="4477"/>
                    <a:pt x="10776" y="4454"/>
                    <a:pt x="10740" y="4454"/>
                  </a:cubicBezTo>
                  <a:lnTo>
                    <a:pt x="10704" y="4465"/>
                  </a:lnTo>
                  <a:cubicBezTo>
                    <a:pt x="10692" y="4465"/>
                    <a:pt x="10692" y="4465"/>
                    <a:pt x="10692" y="4454"/>
                  </a:cubicBezTo>
                  <a:cubicBezTo>
                    <a:pt x="10716" y="4454"/>
                    <a:pt x="10752" y="4442"/>
                    <a:pt x="10764" y="4442"/>
                  </a:cubicBezTo>
                  <a:cubicBezTo>
                    <a:pt x="10669" y="4442"/>
                    <a:pt x="10800" y="4430"/>
                    <a:pt x="10764" y="4418"/>
                  </a:cubicBezTo>
                  <a:lnTo>
                    <a:pt x="10764" y="4418"/>
                  </a:lnTo>
                  <a:cubicBezTo>
                    <a:pt x="10728" y="4424"/>
                    <a:pt x="10692" y="4427"/>
                    <a:pt x="10660" y="4427"/>
                  </a:cubicBezTo>
                  <a:cubicBezTo>
                    <a:pt x="10627" y="4427"/>
                    <a:pt x="10597" y="4424"/>
                    <a:pt x="10573" y="4418"/>
                  </a:cubicBezTo>
                  <a:lnTo>
                    <a:pt x="10585" y="4418"/>
                  </a:lnTo>
                  <a:cubicBezTo>
                    <a:pt x="10585" y="4418"/>
                    <a:pt x="10612" y="4413"/>
                    <a:pt x="10629" y="4413"/>
                  </a:cubicBezTo>
                  <a:cubicBezTo>
                    <a:pt x="10638" y="4413"/>
                    <a:pt x="10645" y="4414"/>
                    <a:pt x="10645" y="4418"/>
                  </a:cubicBezTo>
                  <a:cubicBezTo>
                    <a:pt x="10657" y="4406"/>
                    <a:pt x="10633" y="4406"/>
                    <a:pt x="10633" y="4394"/>
                  </a:cubicBezTo>
                  <a:cubicBezTo>
                    <a:pt x="10625" y="4394"/>
                    <a:pt x="10612" y="4399"/>
                    <a:pt x="10600" y="4399"/>
                  </a:cubicBezTo>
                  <a:cubicBezTo>
                    <a:pt x="10595" y="4399"/>
                    <a:pt x="10589" y="4398"/>
                    <a:pt x="10585" y="4394"/>
                  </a:cubicBezTo>
                  <a:cubicBezTo>
                    <a:pt x="10597" y="4394"/>
                    <a:pt x="10633" y="4382"/>
                    <a:pt x="10633" y="4382"/>
                  </a:cubicBezTo>
                  <a:lnTo>
                    <a:pt x="10645" y="4382"/>
                  </a:lnTo>
                  <a:cubicBezTo>
                    <a:pt x="10681" y="4370"/>
                    <a:pt x="10681" y="4358"/>
                    <a:pt x="10716" y="4358"/>
                  </a:cubicBezTo>
                  <a:cubicBezTo>
                    <a:pt x="10669" y="4358"/>
                    <a:pt x="10692" y="4346"/>
                    <a:pt x="10669" y="4346"/>
                  </a:cubicBezTo>
                  <a:cubicBezTo>
                    <a:pt x="10633" y="4358"/>
                    <a:pt x="10621" y="4358"/>
                    <a:pt x="10597" y="4358"/>
                  </a:cubicBezTo>
                  <a:lnTo>
                    <a:pt x="10608" y="4370"/>
                  </a:lnTo>
                  <a:lnTo>
                    <a:pt x="10608" y="4370"/>
                  </a:lnTo>
                  <a:cubicBezTo>
                    <a:pt x="10601" y="4370"/>
                    <a:pt x="10596" y="4370"/>
                    <a:pt x="10596" y="4370"/>
                  </a:cubicBezTo>
                  <a:lnTo>
                    <a:pt x="10596" y="4370"/>
                  </a:lnTo>
                  <a:cubicBezTo>
                    <a:pt x="10562" y="4370"/>
                    <a:pt x="10585" y="4358"/>
                    <a:pt x="10550" y="4358"/>
                  </a:cubicBezTo>
                  <a:cubicBezTo>
                    <a:pt x="10550" y="4358"/>
                    <a:pt x="10514" y="4358"/>
                    <a:pt x="10490" y="4370"/>
                  </a:cubicBezTo>
                  <a:cubicBezTo>
                    <a:pt x="10490" y="4358"/>
                    <a:pt x="10514" y="4358"/>
                    <a:pt x="10550" y="4358"/>
                  </a:cubicBezTo>
                  <a:cubicBezTo>
                    <a:pt x="10538" y="4346"/>
                    <a:pt x="10573" y="4346"/>
                    <a:pt x="10538" y="4346"/>
                  </a:cubicBezTo>
                  <a:cubicBezTo>
                    <a:pt x="10550" y="4334"/>
                    <a:pt x="10573" y="4334"/>
                    <a:pt x="10597" y="4334"/>
                  </a:cubicBezTo>
                  <a:cubicBezTo>
                    <a:pt x="10603" y="4333"/>
                    <a:pt x="10605" y="4332"/>
                    <a:pt x="10606" y="4332"/>
                  </a:cubicBezTo>
                  <a:lnTo>
                    <a:pt x="10606" y="4332"/>
                  </a:lnTo>
                  <a:cubicBezTo>
                    <a:pt x="10611" y="4332"/>
                    <a:pt x="10590" y="4343"/>
                    <a:pt x="10611" y="4343"/>
                  </a:cubicBezTo>
                  <a:cubicBezTo>
                    <a:pt x="10620" y="4343"/>
                    <a:pt x="10638" y="4341"/>
                    <a:pt x="10669" y="4334"/>
                  </a:cubicBezTo>
                  <a:lnTo>
                    <a:pt x="10633" y="4334"/>
                  </a:lnTo>
                  <a:cubicBezTo>
                    <a:pt x="10645" y="4334"/>
                    <a:pt x="10681" y="4323"/>
                    <a:pt x="10669" y="4323"/>
                  </a:cubicBezTo>
                  <a:lnTo>
                    <a:pt x="10585" y="4323"/>
                  </a:lnTo>
                  <a:cubicBezTo>
                    <a:pt x="10573" y="4323"/>
                    <a:pt x="10550" y="4334"/>
                    <a:pt x="10526" y="4346"/>
                  </a:cubicBezTo>
                  <a:cubicBezTo>
                    <a:pt x="10478" y="4346"/>
                    <a:pt x="10514" y="4334"/>
                    <a:pt x="10514" y="4334"/>
                  </a:cubicBezTo>
                  <a:lnTo>
                    <a:pt x="10502" y="4334"/>
                  </a:lnTo>
                  <a:cubicBezTo>
                    <a:pt x="10526" y="4323"/>
                    <a:pt x="10573" y="4323"/>
                    <a:pt x="10597" y="4311"/>
                  </a:cubicBezTo>
                  <a:cubicBezTo>
                    <a:pt x="10615" y="4305"/>
                    <a:pt x="10609" y="4305"/>
                    <a:pt x="10602" y="4305"/>
                  </a:cubicBezTo>
                  <a:cubicBezTo>
                    <a:pt x="10594" y="4305"/>
                    <a:pt x="10585" y="4305"/>
                    <a:pt x="10597" y="4299"/>
                  </a:cubicBezTo>
                  <a:cubicBezTo>
                    <a:pt x="10585" y="4299"/>
                    <a:pt x="10585" y="4311"/>
                    <a:pt x="10585" y="4311"/>
                  </a:cubicBezTo>
                  <a:cubicBezTo>
                    <a:pt x="10585" y="4311"/>
                    <a:pt x="10585" y="4299"/>
                    <a:pt x="10585" y="4299"/>
                  </a:cubicBezTo>
                  <a:lnTo>
                    <a:pt x="10526" y="4299"/>
                  </a:lnTo>
                  <a:cubicBezTo>
                    <a:pt x="10514" y="4299"/>
                    <a:pt x="10466" y="4299"/>
                    <a:pt x="10526" y="4287"/>
                  </a:cubicBezTo>
                  <a:cubicBezTo>
                    <a:pt x="10526" y="4275"/>
                    <a:pt x="10550" y="4275"/>
                    <a:pt x="10562" y="4263"/>
                  </a:cubicBezTo>
                  <a:lnTo>
                    <a:pt x="10573" y="4251"/>
                  </a:lnTo>
                  <a:lnTo>
                    <a:pt x="10621" y="4251"/>
                  </a:lnTo>
                  <a:cubicBezTo>
                    <a:pt x="10617" y="4247"/>
                    <a:pt x="10612" y="4246"/>
                    <a:pt x="10605" y="4246"/>
                  </a:cubicBezTo>
                  <a:cubicBezTo>
                    <a:pt x="10591" y="4246"/>
                    <a:pt x="10569" y="4251"/>
                    <a:pt x="10538" y="4251"/>
                  </a:cubicBezTo>
                  <a:cubicBezTo>
                    <a:pt x="10538" y="4251"/>
                    <a:pt x="10526" y="4251"/>
                    <a:pt x="10490" y="4263"/>
                  </a:cubicBezTo>
                  <a:cubicBezTo>
                    <a:pt x="10442" y="4263"/>
                    <a:pt x="10526" y="4239"/>
                    <a:pt x="10502" y="4239"/>
                  </a:cubicBezTo>
                  <a:cubicBezTo>
                    <a:pt x="10502" y="4227"/>
                    <a:pt x="10478" y="4227"/>
                    <a:pt x="10478" y="4227"/>
                  </a:cubicBezTo>
                  <a:lnTo>
                    <a:pt x="10502" y="4227"/>
                  </a:lnTo>
                  <a:cubicBezTo>
                    <a:pt x="10550" y="4215"/>
                    <a:pt x="10478" y="4215"/>
                    <a:pt x="10490" y="4215"/>
                  </a:cubicBezTo>
                  <a:cubicBezTo>
                    <a:pt x="10502" y="4204"/>
                    <a:pt x="10562" y="4192"/>
                    <a:pt x="10526" y="4192"/>
                  </a:cubicBezTo>
                  <a:lnTo>
                    <a:pt x="10514" y="4192"/>
                  </a:lnTo>
                  <a:cubicBezTo>
                    <a:pt x="10506" y="4192"/>
                    <a:pt x="10498" y="4197"/>
                    <a:pt x="10494" y="4197"/>
                  </a:cubicBezTo>
                  <a:cubicBezTo>
                    <a:pt x="10491" y="4197"/>
                    <a:pt x="10490" y="4196"/>
                    <a:pt x="10490" y="4192"/>
                  </a:cubicBezTo>
                  <a:lnTo>
                    <a:pt x="10502" y="4192"/>
                  </a:lnTo>
                  <a:cubicBezTo>
                    <a:pt x="10502" y="4192"/>
                    <a:pt x="10502" y="4180"/>
                    <a:pt x="10502" y="4180"/>
                  </a:cubicBezTo>
                  <a:lnTo>
                    <a:pt x="10514" y="4192"/>
                  </a:lnTo>
                  <a:cubicBezTo>
                    <a:pt x="10514" y="4192"/>
                    <a:pt x="10514" y="4180"/>
                    <a:pt x="10514" y="4180"/>
                  </a:cubicBezTo>
                  <a:cubicBezTo>
                    <a:pt x="10514" y="4180"/>
                    <a:pt x="10526" y="4168"/>
                    <a:pt x="10526" y="4168"/>
                  </a:cubicBezTo>
                  <a:cubicBezTo>
                    <a:pt x="10585" y="4156"/>
                    <a:pt x="10490" y="4168"/>
                    <a:pt x="10550" y="4144"/>
                  </a:cubicBezTo>
                  <a:lnTo>
                    <a:pt x="10502" y="4144"/>
                  </a:lnTo>
                  <a:cubicBezTo>
                    <a:pt x="10502" y="4144"/>
                    <a:pt x="10502" y="4144"/>
                    <a:pt x="10502" y="4156"/>
                  </a:cubicBezTo>
                  <a:cubicBezTo>
                    <a:pt x="10502" y="4144"/>
                    <a:pt x="10490" y="4144"/>
                    <a:pt x="10490" y="4144"/>
                  </a:cubicBezTo>
                  <a:lnTo>
                    <a:pt x="10490" y="4156"/>
                  </a:lnTo>
                  <a:lnTo>
                    <a:pt x="10466" y="4156"/>
                  </a:lnTo>
                  <a:cubicBezTo>
                    <a:pt x="10466" y="4156"/>
                    <a:pt x="10466" y="4144"/>
                    <a:pt x="10454" y="4144"/>
                  </a:cubicBezTo>
                  <a:lnTo>
                    <a:pt x="10466" y="4144"/>
                  </a:lnTo>
                  <a:cubicBezTo>
                    <a:pt x="10466" y="4144"/>
                    <a:pt x="10466" y="4144"/>
                    <a:pt x="10466" y="4132"/>
                  </a:cubicBezTo>
                  <a:lnTo>
                    <a:pt x="10454" y="4132"/>
                  </a:lnTo>
                  <a:lnTo>
                    <a:pt x="10466" y="4120"/>
                  </a:lnTo>
                  <a:lnTo>
                    <a:pt x="10454" y="4120"/>
                  </a:lnTo>
                  <a:cubicBezTo>
                    <a:pt x="10454" y="4120"/>
                    <a:pt x="10442" y="4120"/>
                    <a:pt x="10442" y="4108"/>
                  </a:cubicBezTo>
                  <a:cubicBezTo>
                    <a:pt x="10442" y="4096"/>
                    <a:pt x="10442" y="4096"/>
                    <a:pt x="10442" y="4096"/>
                  </a:cubicBezTo>
                  <a:cubicBezTo>
                    <a:pt x="10454" y="4096"/>
                    <a:pt x="10454" y="4084"/>
                    <a:pt x="10466" y="4084"/>
                  </a:cubicBezTo>
                  <a:lnTo>
                    <a:pt x="10442" y="4084"/>
                  </a:lnTo>
                  <a:cubicBezTo>
                    <a:pt x="10442" y="4084"/>
                    <a:pt x="10442" y="4084"/>
                    <a:pt x="10442" y="4073"/>
                  </a:cubicBezTo>
                  <a:lnTo>
                    <a:pt x="10454" y="4073"/>
                  </a:lnTo>
                  <a:cubicBezTo>
                    <a:pt x="10466" y="4073"/>
                    <a:pt x="10466" y="4084"/>
                    <a:pt x="10466" y="4084"/>
                  </a:cubicBezTo>
                  <a:lnTo>
                    <a:pt x="10478" y="4096"/>
                  </a:lnTo>
                  <a:cubicBezTo>
                    <a:pt x="10478" y="4096"/>
                    <a:pt x="10478" y="4084"/>
                    <a:pt x="10478" y="4084"/>
                  </a:cubicBezTo>
                  <a:cubicBezTo>
                    <a:pt x="10478" y="4073"/>
                    <a:pt x="10466" y="4073"/>
                    <a:pt x="10466" y="4073"/>
                  </a:cubicBezTo>
                  <a:cubicBezTo>
                    <a:pt x="10466" y="4061"/>
                    <a:pt x="10466" y="4061"/>
                    <a:pt x="10466" y="4049"/>
                  </a:cubicBezTo>
                  <a:cubicBezTo>
                    <a:pt x="10466" y="4040"/>
                    <a:pt x="10466" y="4032"/>
                    <a:pt x="10470" y="4032"/>
                  </a:cubicBezTo>
                  <a:cubicBezTo>
                    <a:pt x="10472" y="4032"/>
                    <a:pt x="10475" y="4033"/>
                    <a:pt x="10478" y="4037"/>
                  </a:cubicBezTo>
                  <a:lnTo>
                    <a:pt x="10478" y="4049"/>
                  </a:lnTo>
                  <a:lnTo>
                    <a:pt x="10490" y="4073"/>
                  </a:lnTo>
                  <a:cubicBezTo>
                    <a:pt x="10490" y="4049"/>
                    <a:pt x="10466" y="3989"/>
                    <a:pt x="10466" y="3942"/>
                  </a:cubicBezTo>
                  <a:lnTo>
                    <a:pt x="10466" y="3942"/>
                  </a:lnTo>
                  <a:cubicBezTo>
                    <a:pt x="10478" y="3965"/>
                    <a:pt x="10490" y="4001"/>
                    <a:pt x="10502" y="4037"/>
                  </a:cubicBezTo>
                  <a:lnTo>
                    <a:pt x="10514" y="4025"/>
                  </a:lnTo>
                  <a:lnTo>
                    <a:pt x="10526" y="4061"/>
                  </a:lnTo>
                  <a:cubicBezTo>
                    <a:pt x="10526" y="4050"/>
                    <a:pt x="10517" y="4023"/>
                    <a:pt x="10522" y="4023"/>
                  </a:cubicBezTo>
                  <a:lnTo>
                    <a:pt x="10522" y="4023"/>
                  </a:lnTo>
                  <a:cubicBezTo>
                    <a:pt x="10523" y="4023"/>
                    <a:pt x="10524" y="4023"/>
                    <a:pt x="10526" y="4025"/>
                  </a:cubicBezTo>
                  <a:cubicBezTo>
                    <a:pt x="10538" y="4061"/>
                    <a:pt x="10550" y="4049"/>
                    <a:pt x="10562" y="4096"/>
                  </a:cubicBezTo>
                  <a:cubicBezTo>
                    <a:pt x="10563" y="4097"/>
                    <a:pt x="10563" y="4098"/>
                    <a:pt x="10564" y="4098"/>
                  </a:cubicBezTo>
                  <a:cubicBezTo>
                    <a:pt x="10566" y="4098"/>
                    <a:pt x="10564" y="4089"/>
                    <a:pt x="10562" y="4081"/>
                  </a:cubicBezTo>
                  <a:lnTo>
                    <a:pt x="10562" y="4081"/>
                  </a:lnTo>
                  <a:cubicBezTo>
                    <a:pt x="10562" y="4066"/>
                    <a:pt x="10561" y="4064"/>
                    <a:pt x="10560" y="4064"/>
                  </a:cubicBezTo>
                  <a:cubicBezTo>
                    <a:pt x="10559" y="4064"/>
                    <a:pt x="10558" y="4064"/>
                    <a:pt x="10556" y="4064"/>
                  </a:cubicBezTo>
                  <a:cubicBezTo>
                    <a:pt x="10555" y="4064"/>
                    <a:pt x="10553" y="4064"/>
                    <a:pt x="10550" y="4061"/>
                  </a:cubicBezTo>
                  <a:cubicBezTo>
                    <a:pt x="10526" y="4013"/>
                    <a:pt x="10550" y="4037"/>
                    <a:pt x="10550" y="4013"/>
                  </a:cubicBezTo>
                  <a:cubicBezTo>
                    <a:pt x="10538" y="3989"/>
                    <a:pt x="10538" y="3930"/>
                    <a:pt x="10514" y="3882"/>
                  </a:cubicBezTo>
                  <a:lnTo>
                    <a:pt x="10526" y="3882"/>
                  </a:lnTo>
                  <a:cubicBezTo>
                    <a:pt x="10520" y="3865"/>
                    <a:pt x="10517" y="3860"/>
                    <a:pt x="10514" y="3860"/>
                  </a:cubicBezTo>
                  <a:cubicBezTo>
                    <a:pt x="10508" y="3860"/>
                    <a:pt x="10508" y="3887"/>
                    <a:pt x="10503" y="3887"/>
                  </a:cubicBezTo>
                  <a:cubicBezTo>
                    <a:pt x="10500" y="3887"/>
                    <a:pt x="10496" y="3880"/>
                    <a:pt x="10490" y="3858"/>
                  </a:cubicBezTo>
                  <a:cubicBezTo>
                    <a:pt x="10485" y="3858"/>
                    <a:pt x="10482" y="3860"/>
                    <a:pt x="10479" y="3860"/>
                  </a:cubicBezTo>
                  <a:cubicBezTo>
                    <a:pt x="10474" y="3860"/>
                    <a:pt x="10469" y="3856"/>
                    <a:pt x="10454" y="3834"/>
                  </a:cubicBezTo>
                  <a:lnTo>
                    <a:pt x="10454" y="3834"/>
                  </a:lnTo>
                  <a:lnTo>
                    <a:pt x="10478" y="3906"/>
                  </a:lnTo>
                  <a:cubicBezTo>
                    <a:pt x="10466" y="3894"/>
                    <a:pt x="10454" y="3858"/>
                    <a:pt x="10454" y="3846"/>
                  </a:cubicBezTo>
                  <a:lnTo>
                    <a:pt x="10442" y="3846"/>
                  </a:lnTo>
                  <a:cubicBezTo>
                    <a:pt x="10442" y="3834"/>
                    <a:pt x="10431" y="3834"/>
                    <a:pt x="10442" y="3823"/>
                  </a:cubicBezTo>
                  <a:cubicBezTo>
                    <a:pt x="10432" y="3812"/>
                    <a:pt x="10427" y="3809"/>
                    <a:pt x="10424" y="3809"/>
                  </a:cubicBezTo>
                  <a:lnTo>
                    <a:pt x="10424" y="3809"/>
                  </a:lnTo>
                  <a:cubicBezTo>
                    <a:pt x="10421" y="3809"/>
                    <a:pt x="10424" y="3816"/>
                    <a:pt x="10431" y="3823"/>
                  </a:cubicBezTo>
                  <a:cubicBezTo>
                    <a:pt x="10431" y="3846"/>
                    <a:pt x="10431" y="3846"/>
                    <a:pt x="10419" y="3846"/>
                  </a:cubicBezTo>
                  <a:cubicBezTo>
                    <a:pt x="10419" y="3858"/>
                    <a:pt x="10442" y="3894"/>
                    <a:pt x="10442" y="3906"/>
                  </a:cubicBezTo>
                  <a:cubicBezTo>
                    <a:pt x="10419" y="3894"/>
                    <a:pt x="10419" y="3906"/>
                    <a:pt x="10383" y="3858"/>
                  </a:cubicBezTo>
                  <a:cubicBezTo>
                    <a:pt x="10383" y="3846"/>
                    <a:pt x="10371" y="3823"/>
                    <a:pt x="10371" y="3823"/>
                  </a:cubicBezTo>
                  <a:cubicBezTo>
                    <a:pt x="10369" y="3821"/>
                    <a:pt x="10368" y="3820"/>
                    <a:pt x="10367" y="3820"/>
                  </a:cubicBezTo>
                  <a:lnTo>
                    <a:pt x="10367" y="3820"/>
                  </a:lnTo>
                  <a:cubicBezTo>
                    <a:pt x="10362" y="3820"/>
                    <a:pt x="10373" y="3850"/>
                    <a:pt x="10383" y="3870"/>
                  </a:cubicBezTo>
                  <a:cubicBezTo>
                    <a:pt x="10383" y="3870"/>
                    <a:pt x="10383" y="3870"/>
                    <a:pt x="10371" y="3882"/>
                  </a:cubicBezTo>
                  <a:cubicBezTo>
                    <a:pt x="10371" y="3858"/>
                    <a:pt x="10359" y="3846"/>
                    <a:pt x="10359" y="3846"/>
                  </a:cubicBezTo>
                  <a:cubicBezTo>
                    <a:pt x="10359" y="3834"/>
                    <a:pt x="10347" y="3834"/>
                    <a:pt x="10347" y="3834"/>
                  </a:cubicBezTo>
                  <a:lnTo>
                    <a:pt x="10347" y="3834"/>
                  </a:lnTo>
                  <a:cubicBezTo>
                    <a:pt x="10359" y="3882"/>
                    <a:pt x="10347" y="3858"/>
                    <a:pt x="10347" y="3882"/>
                  </a:cubicBezTo>
                  <a:cubicBezTo>
                    <a:pt x="10353" y="3888"/>
                    <a:pt x="10356" y="3891"/>
                    <a:pt x="10358" y="3891"/>
                  </a:cubicBezTo>
                  <a:cubicBezTo>
                    <a:pt x="10359" y="3891"/>
                    <a:pt x="10359" y="3888"/>
                    <a:pt x="10359" y="3882"/>
                  </a:cubicBezTo>
                  <a:cubicBezTo>
                    <a:pt x="10368" y="3909"/>
                    <a:pt x="10370" y="3942"/>
                    <a:pt x="10366" y="3942"/>
                  </a:cubicBezTo>
                  <a:cubicBezTo>
                    <a:pt x="10364" y="3942"/>
                    <a:pt x="10362" y="3939"/>
                    <a:pt x="10359" y="3930"/>
                  </a:cubicBezTo>
                  <a:cubicBezTo>
                    <a:pt x="10359" y="3906"/>
                    <a:pt x="10335" y="3882"/>
                    <a:pt x="10347" y="3870"/>
                  </a:cubicBezTo>
                  <a:cubicBezTo>
                    <a:pt x="10339" y="3857"/>
                    <a:pt x="10335" y="3852"/>
                    <a:pt x="10334" y="3852"/>
                  </a:cubicBezTo>
                  <a:lnTo>
                    <a:pt x="10334" y="3852"/>
                  </a:lnTo>
                  <a:cubicBezTo>
                    <a:pt x="10330" y="3852"/>
                    <a:pt x="10348" y="3897"/>
                    <a:pt x="10341" y="3897"/>
                  </a:cubicBezTo>
                  <a:cubicBezTo>
                    <a:pt x="10339" y="3897"/>
                    <a:pt x="10338" y="3896"/>
                    <a:pt x="10335" y="3894"/>
                  </a:cubicBezTo>
                  <a:lnTo>
                    <a:pt x="10323" y="3870"/>
                  </a:lnTo>
                  <a:cubicBezTo>
                    <a:pt x="10312" y="3836"/>
                    <a:pt x="10322" y="3856"/>
                    <a:pt x="10313" y="3837"/>
                  </a:cubicBezTo>
                  <a:lnTo>
                    <a:pt x="10313" y="3837"/>
                  </a:lnTo>
                  <a:cubicBezTo>
                    <a:pt x="10318" y="3822"/>
                    <a:pt x="10335" y="3817"/>
                    <a:pt x="10335" y="3787"/>
                  </a:cubicBezTo>
                  <a:lnTo>
                    <a:pt x="10300" y="3775"/>
                  </a:lnTo>
                  <a:cubicBezTo>
                    <a:pt x="10288" y="3823"/>
                    <a:pt x="10228" y="3787"/>
                    <a:pt x="10240" y="3882"/>
                  </a:cubicBezTo>
                  <a:cubicBezTo>
                    <a:pt x="10240" y="3882"/>
                    <a:pt x="10240" y="3882"/>
                    <a:pt x="10240" y="3906"/>
                  </a:cubicBezTo>
                  <a:lnTo>
                    <a:pt x="10240" y="3918"/>
                  </a:lnTo>
                  <a:cubicBezTo>
                    <a:pt x="10228" y="3894"/>
                    <a:pt x="10216" y="3894"/>
                    <a:pt x="10192" y="3870"/>
                  </a:cubicBezTo>
                  <a:lnTo>
                    <a:pt x="10192" y="3870"/>
                  </a:lnTo>
                  <a:cubicBezTo>
                    <a:pt x="10204" y="3882"/>
                    <a:pt x="10204" y="3882"/>
                    <a:pt x="10216" y="3906"/>
                  </a:cubicBezTo>
                  <a:cubicBezTo>
                    <a:pt x="10225" y="3942"/>
                    <a:pt x="10234" y="3958"/>
                    <a:pt x="10233" y="3958"/>
                  </a:cubicBezTo>
                  <a:cubicBezTo>
                    <a:pt x="10232" y="3958"/>
                    <a:pt x="10231" y="3956"/>
                    <a:pt x="10228" y="3953"/>
                  </a:cubicBezTo>
                  <a:cubicBezTo>
                    <a:pt x="10221" y="3939"/>
                    <a:pt x="10218" y="3933"/>
                    <a:pt x="10214" y="3926"/>
                  </a:cubicBezTo>
                  <a:lnTo>
                    <a:pt x="10214" y="3926"/>
                  </a:lnTo>
                  <a:cubicBezTo>
                    <a:pt x="10216" y="3934"/>
                    <a:pt x="10216" y="3942"/>
                    <a:pt x="10216" y="3942"/>
                  </a:cubicBezTo>
                  <a:cubicBezTo>
                    <a:pt x="10204" y="3930"/>
                    <a:pt x="10192" y="3930"/>
                    <a:pt x="10181" y="3906"/>
                  </a:cubicBezTo>
                  <a:cubicBezTo>
                    <a:pt x="10181" y="3902"/>
                    <a:pt x="10182" y="3901"/>
                    <a:pt x="10184" y="3901"/>
                  </a:cubicBezTo>
                  <a:cubicBezTo>
                    <a:pt x="10187" y="3901"/>
                    <a:pt x="10192" y="3906"/>
                    <a:pt x="10192" y="3906"/>
                  </a:cubicBezTo>
                  <a:cubicBezTo>
                    <a:pt x="10192" y="3894"/>
                    <a:pt x="10181" y="3882"/>
                    <a:pt x="10169" y="3870"/>
                  </a:cubicBezTo>
                  <a:cubicBezTo>
                    <a:pt x="10157" y="3858"/>
                    <a:pt x="10157" y="3834"/>
                    <a:pt x="10157" y="3823"/>
                  </a:cubicBezTo>
                  <a:cubicBezTo>
                    <a:pt x="10145" y="3846"/>
                    <a:pt x="10157" y="3906"/>
                    <a:pt x="10157" y="3930"/>
                  </a:cubicBezTo>
                  <a:cubicBezTo>
                    <a:pt x="10149" y="3922"/>
                    <a:pt x="10135" y="3892"/>
                    <a:pt x="10131" y="3881"/>
                  </a:cubicBezTo>
                  <a:lnTo>
                    <a:pt x="10131" y="3881"/>
                  </a:lnTo>
                  <a:cubicBezTo>
                    <a:pt x="10132" y="3881"/>
                    <a:pt x="10132" y="3881"/>
                    <a:pt x="10133" y="3882"/>
                  </a:cubicBezTo>
                  <a:cubicBezTo>
                    <a:pt x="10131" y="3878"/>
                    <a:pt x="10130" y="3876"/>
                    <a:pt x="10130" y="3876"/>
                  </a:cubicBezTo>
                  <a:lnTo>
                    <a:pt x="10130" y="3876"/>
                  </a:lnTo>
                  <a:cubicBezTo>
                    <a:pt x="10129" y="3876"/>
                    <a:pt x="10130" y="3878"/>
                    <a:pt x="10131" y="3881"/>
                  </a:cubicBezTo>
                  <a:lnTo>
                    <a:pt x="10131" y="3881"/>
                  </a:lnTo>
                  <a:cubicBezTo>
                    <a:pt x="10131" y="3881"/>
                    <a:pt x="10131" y="3881"/>
                    <a:pt x="10131" y="3881"/>
                  </a:cubicBezTo>
                  <a:lnTo>
                    <a:pt x="10131" y="3881"/>
                  </a:lnTo>
                  <a:cubicBezTo>
                    <a:pt x="10125" y="3881"/>
                    <a:pt x="10129" y="3920"/>
                    <a:pt x="10131" y="3941"/>
                  </a:cubicBezTo>
                  <a:lnTo>
                    <a:pt x="10131" y="3941"/>
                  </a:lnTo>
                  <a:cubicBezTo>
                    <a:pt x="10085" y="3930"/>
                    <a:pt x="10061" y="3941"/>
                    <a:pt x="10002" y="3894"/>
                  </a:cubicBezTo>
                  <a:lnTo>
                    <a:pt x="10002" y="3894"/>
                  </a:lnTo>
                  <a:lnTo>
                    <a:pt x="10026" y="3965"/>
                  </a:lnTo>
                  <a:lnTo>
                    <a:pt x="10002" y="3930"/>
                  </a:lnTo>
                  <a:cubicBezTo>
                    <a:pt x="9993" y="3925"/>
                    <a:pt x="9985" y="3923"/>
                    <a:pt x="9978" y="3923"/>
                  </a:cubicBezTo>
                  <a:cubicBezTo>
                    <a:pt x="9949" y="3923"/>
                    <a:pt x="9938" y="3958"/>
                    <a:pt x="9919" y="3977"/>
                  </a:cubicBezTo>
                  <a:cubicBezTo>
                    <a:pt x="9917" y="3979"/>
                    <a:pt x="9916" y="3979"/>
                    <a:pt x="9915" y="3979"/>
                  </a:cubicBezTo>
                  <a:cubicBezTo>
                    <a:pt x="9904" y="3979"/>
                    <a:pt x="9893" y="3940"/>
                    <a:pt x="9883" y="3930"/>
                  </a:cubicBezTo>
                  <a:cubicBezTo>
                    <a:pt x="9859" y="3930"/>
                    <a:pt x="9883" y="4001"/>
                    <a:pt x="9871" y="4025"/>
                  </a:cubicBezTo>
                  <a:cubicBezTo>
                    <a:pt x="9859" y="4001"/>
                    <a:pt x="9847" y="3953"/>
                    <a:pt x="9835" y="3953"/>
                  </a:cubicBezTo>
                  <a:lnTo>
                    <a:pt x="9835" y="3953"/>
                  </a:lnTo>
                  <a:cubicBezTo>
                    <a:pt x="9835" y="3973"/>
                    <a:pt x="9843" y="3992"/>
                    <a:pt x="9840" y="3992"/>
                  </a:cubicBezTo>
                  <a:cubicBezTo>
                    <a:pt x="9839" y="3992"/>
                    <a:pt x="9837" y="3991"/>
                    <a:pt x="9835" y="3989"/>
                  </a:cubicBezTo>
                  <a:lnTo>
                    <a:pt x="9835" y="3977"/>
                  </a:lnTo>
                  <a:cubicBezTo>
                    <a:pt x="9831" y="3968"/>
                    <a:pt x="9828" y="3966"/>
                    <a:pt x="9826" y="3966"/>
                  </a:cubicBezTo>
                  <a:cubicBezTo>
                    <a:pt x="9823" y="3966"/>
                    <a:pt x="9821" y="3969"/>
                    <a:pt x="9818" y="3969"/>
                  </a:cubicBezTo>
                  <a:cubicBezTo>
                    <a:pt x="9816" y="3969"/>
                    <a:pt x="9814" y="3968"/>
                    <a:pt x="9811" y="3965"/>
                  </a:cubicBezTo>
                  <a:cubicBezTo>
                    <a:pt x="9788" y="3977"/>
                    <a:pt x="9788" y="4025"/>
                    <a:pt x="9811" y="4096"/>
                  </a:cubicBezTo>
                  <a:cubicBezTo>
                    <a:pt x="9788" y="4096"/>
                    <a:pt x="9776" y="4037"/>
                    <a:pt x="9776" y="4025"/>
                  </a:cubicBezTo>
                  <a:lnTo>
                    <a:pt x="9776" y="4025"/>
                  </a:lnTo>
                  <a:cubicBezTo>
                    <a:pt x="9778" y="4027"/>
                    <a:pt x="9779" y="4028"/>
                    <a:pt x="9780" y="4028"/>
                  </a:cubicBezTo>
                  <a:cubicBezTo>
                    <a:pt x="9783" y="4028"/>
                    <a:pt x="9774" y="4009"/>
                    <a:pt x="9764" y="3989"/>
                  </a:cubicBezTo>
                  <a:cubicBezTo>
                    <a:pt x="9764" y="4001"/>
                    <a:pt x="9764" y="4010"/>
                    <a:pt x="9761" y="4010"/>
                  </a:cubicBezTo>
                  <a:cubicBezTo>
                    <a:pt x="9758" y="4010"/>
                    <a:pt x="9752" y="4001"/>
                    <a:pt x="9740" y="3977"/>
                  </a:cubicBezTo>
                  <a:cubicBezTo>
                    <a:pt x="9740" y="3988"/>
                    <a:pt x="9730" y="3989"/>
                    <a:pt x="9737" y="4015"/>
                  </a:cubicBezTo>
                  <a:lnTo>
                    <a:pt x="9737" y="4015"/>
                  </a:lnTo>
                  <a:cubicBezTo>
                    <a:pt x="9737" y="4015"/>
                    <a:pt x="9737" y="4015"/>
                    <a:pt x="9737" y="4015"/>
                  </a:cubicBezTo>
                  <a:lnTo>
                    <a:pt x="9737" y="4015"/>
                  </a:lnTo>
                  <a:cubicBezTo>
                    <a:pt x="9740" y="4015"/>
                    <a:pt x="9752" y="4032"/>
                    <a:pt x="9752" y="4049"/>
                  </a:cubicBezTo>
                  <a:cubicBezTo>
                    <a:pt x="9748" y="4045"/>
                    <a:pt x="9744" y="4045"/>
                    <a:pt x="9740" y="4045"/>
                  </a:cubicBezTo>
                  <a:lnTo>
                    <a:pt x="9740" y="4045"/>
                  </a:lnTo>
                  <a:cubicBezTo>
                    <a:pt x="9731" y="4045"/>
                    <a:pt x="9720" y="4045"/>
                    <a:pt x="9704" y="4013"/>
                  </a:cubicBezTo>
                  <a:cubicBezTo>
                    <a:pt x="9669" y="4037"/>
                    <a:pt x="9621" y="4049"/>
                    <a:pt x="9573" y="4073"/>
                  </a:cubicBezTo>
                  <a:cubicBezTo>
                    <a:pt x="9585" y="4096"/>
                    <a:pt x="9585" y="4084"/>
                    <a:pt x="9597" y="4096"/>
                  </a:cubicBezTo>
                  <a:cubicBezTo>
                    <a:pt x="9597" y="4107"/>
                    <a:pt x="9595" y="4111"/>
                    <a:pt x="9592" y="4111"/>
                  </a:cubicBezTo>
                  <a:cubicBezTo>
                    <a:pt x="9589" y="4111"/>
                    <a:pt x="9584" y="4106"/>
                    <a:pt x="9583" y="4106"/>
                  </a:cubicBezTo>
                  <a:lnTo>
                    <a:pt x="9583" y="4106"/>
                  </a:lnTo>
                  <a:cubicBezTo>
                    <a:pt x="9581" y="4106"/>
                    <a:pt x="9581" y="4109"/>
                    <a:pt x="9585" y="4120"/>
                  </a:cubicBezTo>
                  <a:lnTo>
                    <a:pt x="9573" y="4084"/>
                  </a:lnTo>
                  <a:cubicBezTo>
                    <a:pt x="9561" y="4096"/>
                    <a:pt x="9573" y="4144"/>
                    <a:pt x="9573" y="4180"/>
                  </a:cubicBezTo>
                  <a:cubicBezTo>
                    <a:pt x="9561" y="4144"/>
                    <a:pt x="9549" y="4156"/>
                    <a:pt x="9549" y="4132"/>
                  </a:cubicBezTo>
                  <a:cubicBezTo>
                    <a:pt x="9549" y="4133"/>
                    <a:pt x="9549" y="4133"/>
                    <a:pt x="9549" y="4133"/>
                  </a:cubicBezTo>
                  <a:cubicBezTo>
                    <a:pt x="9543" y="4133"/>
                    <a:pt x="9479" y="4034"/>
                    <a:pt x="9477" y="4034"/>
                  </a:cubicBezTo>
                  <a:lnTo>
                    <a:pt x="9477" y="4034"/>
                  </a:lnTo>
                  <a:cubicBezTo>
                    <a:pt x="9477" y="4034"/>
                    <a:pt x="9477" y="4035"/>
                    <a:pt x="9478" y="4037"/>
                  </a:cubicBezTo>
                  <a:lnTo>
                    <a:pt x="9549" y="4168"/>
                  </a:lnTo>
                  <a:cubicBezTo>
                    <a:pt x="9555" y="4174"/>
                    <a:pt x="9555" y="4174"/>
                    <a:pt x="9554" y="4174"/>
                  </a:cubicBezTo>
                  <a:cubicBezTo>
                    <a:pt x="9552" y="4174"/>
                    <a:pt x="9549" y="4174"/>
                    <a:pt x="9549" y="4180"/>
                  </a:cubicBezTo>
                  <a:cubicBezTo>
                    <a:pt x="9538" y="4156"/>
                    <a:pt x="9514" y="4132"/>
                    <a:pt x="9502" y="4132"/>
                  </a:cubicBezTo>
                  <a:cubicBezTo>
                    <a:pt x="9490" y="4108"/>
                    <a:pt x="9502" y="4108"/>
                    <a:pt x="9502" y="4108"/>
                  </a:cubicBezTo>
                  <a:cubicBezTo>
                    <a:pt x="9478" y="4049"/>
                    <a:pt x="9466" y="4073"/>
                    <a:pt x="9454" y="4025"/>
                  </a:cubicBezTo>
                  <a:lnTo>
                    <a:pt x="9454" y="4025"/>
                  </a:lnTo>
                  <a:cubicBezTo>
                    <a:pt x="9442" y="4037"/>
                    <a:pt x="9466" y="4049"/>
                    <a:pt x="9478" y="4073"/>
                  </a:cubicBezTo>
                  <a:lnTo>
                    <a:pt x="9454" y="4073"/>
                  </a:lnTo>
                  <a:lnTo>
                    <a:pt x="9478" y="4084"/>
                  </a:lnTo>
                  <a:cubicBezTo>
                    <a:pt x="9478" y="4094"/>
                    <a:pt x="9486" y="4127"/>
                    <a:pt x="9476" y="4127"/>
                  </a:cubicBezTo>
                  <a:cubicBezTo>
                    <a:pt x="9474" y="4127"/>
                    <a:pt x="9471" y="4125"/>
                    <a:pt x="9466" y="4120"/>
                  </a:cubicBezTo>
                  <a:lnTo>
                    <a:pt x="9466" y="4120"/>
                  </a:lnTo>
                  <a:lnTo>
                    <a:pt x="9490" y="4180"/>
                  </a:lnTo>
                  <a:cubicBezTo>
                    <a:pt x="9482" y="4163"/>
                    <a:pt x="9478" y="4158"/>
                    <a:pt x="9476" y="4158"/>
                  </a:cubicBezTo>
                  <a:cubicBezTo>
                    <a:pt x="9472" y="4158"/>
                    <a:pt x="9473" y="4170"/>
                    <a:pt x="9469" y="4170"/>
                  </a:cubicBezTo>
                  <a:cubicBezTo>
                    <a:pt x="9469" y="4170"/>
                    <a:pt x="9468" y="4169"/>
                    <a:pt x="9466" y="4168"/>
                  </a:cubicBezTo>
                  <a:lnTo>
                    <a:pt x="9454" y="4144"/>
                  </a:lnTo>
                  <a:cubicBezTo>
                    <a:pt x="9442" y="4144"/>
                    <a:pt x="9442" y="4132"/>
                    <a:pt x="9430" y="4120"/>
                  </a:cubicBezTo>
                  <a:cubicBezTo>
                    <a:pt x="9423" y="4109"/>
                    <a:pt x="9421" y="4106"/>
                    <a:pt x="9422" y="4106"/>
                  </a:cubicBezTo>
                  <a:lnTo>
                    <a:pt x="9422" y="4106"/>
                  </a:lnTo>
                  <a:cubicBezTo>
                    <a:pt x="9423" y="4106"/>
                    <a:pt x="9426" y="4111"/>
                    <a:pt x="9427" y="4111"/>
                  </a:cubicBezTo>
                  <a:cubicBezTo>
                    <a:pt x="9428" y="4111"/>
                    <a:pt x="9426" y="4107"/>
                    <a:pt x="9419" y="4096"/>
                  </a:cubicBezTo>
                  <a:lnTo>
                    <a:pt x="9407" y="4084"/>
                  </a:lnTo>
                  <a:lnTo>
                    <a:pt x="9407" y="4084"/>
                  </a:lnTo>
                  <a:cubicBezTo>
                    <a:pt x="9419" y="4108"/>
                    <a:pt x="9419" y="4132"/>
                    <a:pt x="9442" y="4144"/>
                  </a:cubicBezTo>
                  <a:cubicBezTo>
                    <a:pt x="9454" y="4192"/>
                    <a:pt x="9466" y="4227"/>
                    <a:pt x="9454" y="4239"/>
                  </a:cubicBezTo>
                  <a:cubicBezTo>
                    <a:pt x="9419" y="4204"/>
                    <a:pt x="9442" y="4192"/>
                    <a:pt x="9419" y="4156"/>
                  </a:cubicBezTo>
                  <a:cubicBezTo>
                    <a:pt x="9417" y="4155"/>
                    <a:pt x="9416" y="4155"/>
                    <a:pt x="9414" y="4155"/>
                  </a:cubicBezTo>
                  <a:cubicBezTo>
                    <a:pt x="9389" y="4155"/>
                    <a:pt x="9453" y="4275"/>
                    <a:pt x="9430" y="4275"/>
                  </a:cubicBezTo>
                  <a:cubicBezTo>
                    <a:pt x="9429" y="4273"/>
                    <a:pt x="9428" y="4273"/>
                    <a:pt x="9427" y="4273"/>
                  </a:cubicBezTo>
                  <a:lnTo>
                    <a:pt x="9427" y="4273"/>
                  </a:lnTo>
                  <a:cubicBezTo>
                    <a:pt x="9421" y="4273"/>
                    <a:pt x="9429" y="4300"/>
                    <a:pt x="9419" y="4311"/>
                  </a:cubicBezTo>
                  <a:cubicBezTo>
                    <a:pt x="9407" y="4287"/>
                    <a:pt x="9395" y="4287"/>
                    <a:pt x="9383" y="4263"/>
                  </a:cubicBezTo>
                  <a:lnTo>
                    <a:pt x="9371" y="4239"/>
                  </a:lnTo>
                  <a:cubicBezTo>
                    <a:pt x="9371" y="4239"/>
                    <a:pt x="9362" y="4239"/>
                    <a:pt x="9353" y="4225"/>
                  </a:cubicBezTo>
                  <a:lnTo>
                    <a:pt x="9353" y="4225"/>
                  </a:lnTo>
                  <a:cubicBezTo>
                    <a:pt x="9367" y="4253"/>
                    <a:pt x="9347" y="4265"/>
                    <a:pt x="9347" y="4287"/>
                  </a:cubicBezTo>
                  <a:lnTo>
                    <a:pt x="9371" y="4311"/>
                  </a:lnTo>
                  <a:cubicBezTo>
                    <a:pt x="9371" y="4330"/>
                    <a:pt x="9371" y="4350"/>
                    <a:pt x="9364" y="4350"/>
                  </a:cubicBezTo>
                  <a:cubicBezTo>
                    <a:pt x="9363" y="4350"/>
                    <a:pt x="9361" y="4349"/>
                    <a:pt x="9359" y="4346"/>
                  </a:cubicBezTo>
                  <a:lnTo>
                    <a:pt x="9359" y="4346"/>
                  </a:lnTo>
                  <a:cubicBezTo>
                    <a:pt x="9347" y="4370"/>
                    <a:pt x="9371" y="4394"/>
                    <a:pt x="9383" y="4430"/>
                  </a:cubicBezTo>
                  <a:cubicBezTo>
                    <a:pt x="9359" y="4406"/>
                    <a:pt x="9335" y="4370"/>
                    <a:pt x="9323" y="4334"/>
                  </a:cubicBezTo>
                  <a:lnTo>
                    <a:pt x="9323" y="4334"/>
                  </a:lnTo>
                  <a:cubicBezTo>
                    <a:pt x="9329" y="4346"/>
                    <a:pt x="9332" y="4349"/>
                    <a:pt x="9335" y="4349"/>
                  </a:cubicBezTo>
                  <a:cubicBezTo>
                    <a:pt x="9338" y="4349"/>
                    <a:pt x="9341" y="4346"/>
                    <a:pt x="9347" y="4346"/>
                  </a:cubicBezTo>
                  <a:cubicBezTo>
                    <a:pt x="9347" y="4313"/>
                    <a:pt x="9327" y="4250"/>
                    <a:pt x="9342" y="4250"/>
                  </a:cubicBezTo>
                  <a:cubicBezTo>
                    <a:pt x="9344" y="4250"/>
                    <a:pt x="9345" y="4250"/>
                    <a:pt x="9347" y="4251"/>
                  </a:cubicBezTo>
                  <a:cubicBezTo>
                    <a:pt x="9332" y="4225"/>
                    <a:pt x="9325" y="4216"/>
                    <a:pt x="9322" y="4216"/>
                  </a:cubicBezTo>
                  <a:lnTo>
                    <a:pt x="9322" y="4216"/>
                  </a:lnTo>
                  <a:cubicBezTo>
                    <a:pt x="9317" y="4216"/>
                    <a:pt x="9324" y="4243"/>
                    <a:pt x="9317" y="4243"/>
                  </a:cubicBezTo>
                  <a:cubicBezTo>
                    <a:pt x="9316" y="4243"/>
                    <a:pt x="9314" y="4242"/>
                    <a:pt x="9311" y="4239"/>
                  </a:cubicBezTo>
                  <a:cubicBezTo>
                    <a:pt x="9311" y="4227"/>
                    <a:pt x="9311" y="4227"/>
                    <a:pt x="9311" y="4227"/>
                  </a:cubicBezTo>
                  <a:cubicBezTo>
                    <a:pt x="9311" y="4215"/>
                    <a:pt x="9311" y="4204"/>
                    <a:pt x="9288" y="4156"/>
                  </a:cubicBezTo>
                  <a:lnTo>
                    <a:pt x="9288" y="4156"/>
                  </a:lnTo>
                  <a:cubicBezTo>
                    <a:pt x="9288" y="4166"/>
                    <a:pt x="9314" y="4220"/>
                    <a:pt x="9306" y="4220"/>
                  </a:cubicBezTo>
                  <a:cubicBezTo>
                    <a:pt x="9305" y="4220"/>
                    <a:pt x="9303" y="4219"/>
                    <a:pt x="9299" y="4215"/>
                  </a:cubicBezTo>
                  <a:cubicBezTo>
                    <a:pt x="9299" y="4219"/>
                    <a:pt x="9298" y="4221"/>
                    <a:pt x="9297" y="4221"/>
                  </a:cubicBezTo>
                  <a:cubicBezTo>
                    <a:pt x="9288" y="4221"/>
                    <a:pt x="9262" y="4180"/>
                    <a:pt x="9252" y="4180"/>
                  </a:cubicBezTo>
                  <a:lnTo>
                    <a:pt x="9252" y="4180"/>
                  </a:lnTo>
                  <a:cubicBezTo>
                    <a:pt x="9264" y="4215"/>
                    <a:pt x="9299" y="4275"/>
                    <a:pt x="9276" y="4275"/>
                  </a:cubicBezTo>
                  <a:lnTo>
                    <a:pt x="9264" y="4227"/>
                  </a:lnTo>
                  <a:lnTo>
                    <a:pt x="9264" y="4227"/>
                  </a:lnTo>
                  <a:cubicBezTo>
                    <a:pt x="9240" y="4227"/>
                    <a:pt x="9288" y="4287"/>
                    <a:pt x="9276" y="4299"/>
                  </a:cubicBezTo>
                  <a:cubicBezTo>
                    <a:pt x="9276" y="4299"/>
                    <a:pt x="9285" y="4336"/>
                    <a:pt x="9295" y="4336"/>
                  </a:cubicBezTo>
                  <a:cubicBezTo>
                    <a:pt x="9297" y="4336"/>
                    <a:pt x="9298" y="4336"/>
                    <a:pt x="9299" y="4334"/>
                  </a:cubicBezTo>
                  <a:lnTo>
                    <a:pt x="9299" y="4334"/>
                  </a:lnTo>
                  <a:cubicBezTo>
                    <a:pt x="9311" y="4358"/>
                    <a:pt x="9299" y="4370"/>
                    <a:pt x="9288" y="4370"/>
                  </a:cubicBezTo>
                  <a:cubicBezTo>
                    <a:pt x="9288" y="4370"/>
                    <a:pt x="9299" y="4382"/>
                    <a:pt x="9299" y="4394"/>
                  </a:cubicBezTo>
                  <a:cubicBezTo>
                    <a:pt x="9306" y="4398"/>
                    <a:pt x="9310" y="4400"/>
                    <a:pt x="9312" y="4400"/>
                  </a:cubicBezTo>
                  <a:cubicBezTo>
                    <a:pt x="9321" y="4400"/>
                    <a:pt x="9314" y="4382"/>
                    <a:pt x="9320" y="4382"/>
                  </a:cubicBezTo>
                  <a:lnTo>
                    <a:pt x="9320" y="4382"/>
                  </a:lnTo>
                  <a:cubicBezTo>
                    <a:pt x="9322" y="4382"/>
                    <a:pt x="9326" y="4385"/>
                    <a:pt x="9335" y="4394"/>
                  </a:cubicBezTo>
                  <a:lnTo>
                    <a:pt x="9311" y="4346"/>
                  </a:lnTo>
                  <a:lnTo>
                    <a:pt x="9311" y="4346"/>
                  </a:lnTo>
                  <a:cubicBezTo>
                    <a:pt x="9323" y="4358"/>
                    <a:pt x="9347" y="4394"/>
                    <a:pt x="9359" y="4418"/>
                  </a:cubicBezTo>
                  <a:cubicBezTo>
                    <a:pt x="9373" y="4435"/>
                    <a:pt x="9377" y="4441"/>
                    <a:pt x="9376" y="4441"/>
                  </a:cubicBezTo>
                  <a:cubicBezTo>
                    <a:pt x="9375" y="4441"/>
                    <a:pt x="9365" y="4431"/>
                    <a:pt x="9361" y="4431"/>
                  </a:cubicBezTo>
                  <a:lnTo>
                    <a:pt x="9361" y="4431"/>
                  </a:lnTo>
                  <a:cubicBezTo>
                    <a:pt x="9359" y="4431"/>
                    <a:pt x="9360" y="4436"/>
                    <a:pt x="9371" y="4454"/>
                  </a:cubicBezTo>
                  <a:lnTo>
                    <a:pt x="9371" y="4442"/>
                  </a:lnTo>
                  <a:cubicBezTo>
                    <a:pt x="9407" y="4489"/>
                    <a:pt x="9383" y="4489"/>
                    <a:pt x="9371" y="4489"/>
                  </a:cubicBezTo>
                  <a:cubicBezTo>
                    <a:pt x="9359" y="4477"/>
                    <a:pt x="9347" y="4477"/>
                    <a:pt x="9323" y="4442"/>
                  </a:cubicBezTo>
                  <a:lnTo>
                    <a:pt x="9323" y="4418"/>
                  </a:lnTo>
                  <a:cubicBezTo>
                    <a:pt x="9319" y="4413"/>
                    <a:pt x="9316" y="4411"/>
                    <a:pt x="9314" y="4411"/>
                  </a:cubicBezTo>
                  <a:lnTo>
                    <a:pt x="9314" y="4411"/>
                  </a:lnTo>
                  <a:cubicBezTo>
                    <a:pt x="9307" y="4411"/>
                    <a:pt x="9321" y="4444"/>
                    <a:pt x="9311" y="4454"/>
                  </a:cubicBezTo>
                  <a:cubicBezTo>
                    <a:pt x="9311" y="4442"/>
                    <a:pt x="9311" y="4442"/>
                    <a:pt x="9311" y="4442"/>
                  </a:cubicBezTo>
                  <a:lnTo>
                    <a:pt x="9299" y="4442"/>
                  </a:lnTo>
                  <a:cubicBezTo>
                    <a:pt x="9299" y="4442"/>
                    <a:pt x="9299" y="4457"/>
                    <a:pt x="9293" y="4457"/>
                  </a:cubicBezTo>
                  <a:cubicBezTo>
                    <a:pt x="9292" y="4457"/>
                    <a:pt x="9290" y="4456"/>
                    <a:pt x="9288" y="4454"/>
                  </a:cubicBezTo>
                  <a:lnTo>
                    <a:pt x="9288" y="4454"/>
                  </a:lnTo>
                  <a:lnTo>
                    <a:pt x="9299" y="4477"/>
                  </a:lnTo>
                  <a:lnTo>
                    <a:pt x="9299" y="4465"/>
                  </a:lnTo>
                  <a:cubicBezTo>
                    <a:pt x="9299" y="4465"/>
                    <a:pt x="9323" y="4477"/>
                    <a:pt x="9323" y="4501"/>
                  </a:cubicBezTo>
                  <a:cubicBezTo>
                    <a:pt x="9323" y="4506"/>
                    <a:pt x="9322" y="4508"/>
                    <a:pt x="9320" y="4508"/>
                  </a:cubicBezTo>
                  <a:cubicBezTo>
                    <a:pt x="9310" y="4508"/>
                    <a:pt x="9285" y="4473"/>
                    <a:pt x="9276" y="4454"/>
                  </a:cubicBezTo>
                  <a:cubicBezTo>
                    <a:pt x="9265" y="4433"/>
                    <a:pt x="9266" y="4428"/>
                    <a:pt x="9270" y="4428"/>
                  </a:cubicBezTo>
                  <a:cubicBezTo>
                    <a:pt x="9274" y="4428"/>
                    <a:pt x="9282" y="4432"/>
                    <a:pt x="9285" y="4432"/>
                  </a:cubicBezTo>
                  <a:cubicBezTo>
                    <a:pt x="9287" y="4432"/>
                    <a:pt x="9288" y="4432"/>
                    <a:pt x="9288" y="4430"/>
                  </a:cubicBezTo>
                  <a:cubicBezTo>
                    <a:pt x="9274" y="4412"/>
                    <a:pt x="9268" y="4408"/>
                    <a:pt x="9263" y="4408"/>
                  </a:cubicBezTo>
                  <a:cubicBezTo>
                    <a:pt x="9258" y="4408"/>
                    <a:pt x="9256" y="4413"/>
                    <a:pt x="9252" y="4413"/>
                  </a:cubicBezTo>
                  <a:cubicBezTo>
                    <a:pt x="9249" y="4413"/>
                    <a:pt x="9245" y="4411"/>
                    <a:pt x="9240" y="4406"/>
                  </a:cubicBezTo>
                  <a:cubicBezTo>
                    <a:pt x="9216" y="4358"/>
                    <a:pt x="9252" y="4394"/>
                    <a:pt x="9228" y="4358"/>
                  </a:cubicBezTo>
                  <a:cubicBezTo>
                    <a:pt x="9226" y="4357"/>
                    <a:pt x="9225" y="4356"/>
                    <a:pt x="9224" y="4356"/>
                  </a:cubicBezTo>
                  <a:lnTo>
                    <a:pt x="9224" y="4356"/>
                  </a:lnTo>
                  <a:cubicBezTo>
                    <a:pt x="9219" y="4356"/>
                    <a:pt x="9226" y="4382"/>
                    <a:pt x="9216" y="4382"/>
                  </a:cubicBezTo>
                  <a:cubicBezTo>
                    <a:pt x="9204" y="4358"/>
                    <a:pt x="9216" y="4346"/>
                    <a:pt x="9192" y="4323"/>
                  </a:cubicBezTo>
                  <a:lnTo>
                    <a:pt x="9180" y="4311"/>
                  </a:lnTo>
                  <a:cubicBezTo>
                    <a:pt x="9192" y="4299"/>
                    <a:pt x="9145" y="4251"/>
                    <a:pt x="9145" y="4227"/>
                  </a:cubicBezTo>
                  <a:cubicBezTo>
                    <a:pt x="9144" y="4226"/>
                    <a:pt x="9143" y="4226"/>
                    <a:pt x="9142" y="4226"/>
                  </a:cubicBezTo>
                  <a:lnTo>
                    <a:pt x="9142" y="4226"/>
                  </a:lnTo>
                  <a:cubicBezTo>
                    <a:pt x="9138" y="4226"/>
                    <a:pt x="9149" y="4257"/>
                    <a:pt x="9141" y="4257"/>
                  </a:cubicBezTo>
                  <a:cubicBezTo>
                    <a:pt x="9139" y="4257"/>
                    <a:pt x="9137" y="4255"/>
                    <a:pt x="9133" y="4251"/>
                  </a:cubicBezTo>
                  <a:lnTo>
                    <a:pt x="9133" y="4251"/>
                  </a:lnTo>
                  <a:cubicBezTo>
                    <a:pt x="9145" y="4275"/>
                    <a:pt x="9180" y="4299"/>
                    <a:pt x="9180" y="4323"/>
                  </a:cubicBezTo>
                  <a:lnTo>
                    <a:pt x="9168" y="4323"/>
                  </a:lnTo>
                  <a:cubicBezTo>
                    <a:pt x="9145" y="4299"/>
                    <a:pt x="9145" y="4263"/>
                    <a:pt x="9121" y="4251"/>
                  </a:cubicBezTo>
                  <a:lnTo>
                    <a:pt x="9121" y="4263"/>
                  </a:lnTo>
                  <a:cubicBezTo>
                    <a:pt x="9133" y="4287"/>
                    <a:pt x="9145" y="4287"/>
                    <a:pt x="9157" y="4311"/>
                  </a:cubicBezTo>
                  <a:cubicBezTo>
                    <a:pt x="9155" y="4310"/>
                    <a:pt x="9153" y="4309"/>
                    <a:pt x="9152" y="4309"/>
                  </a:cubicBezTo>
                  <a:lnTo>
                    <a:pt x="9152" y="4309"/>
                  </a:lnTo>
                  <a:cubicBezTo>
                    <a:pt x="9140" y="4309"/>
                    <a:pt x="9180" y="4372"/>
                    <a:pt x="9180" y="4394"/>
                  </a:cubicBezTo>
                  <a:cubicBezTo>
                    <a:pt x="9180" y="4394"/>
                    <a:pt x="9168" y="4394"/>
                    <a:pt x="9157" y="4382"/>
                  </a:cubicBezTo>
                  <a:lnTo>
                    <a:pt x="9157" y="4382"/>
                  </a:lnTo>
                  <a:cubicBezTo>
                    <a:pt x="9168" y="4430"/>
                    <a:pt x="9157" y="4442"/>
                    <a:pt x="9168" y="4489"/>
                  </a:cubicBezTo>
                  <a:cubicBezTo>
                    <a:pt x="9157" y="4454"/>
                    <a:pt x="9145" y="4442"/>
                    <a:pt x="9121" y="4418"/>
                  </a:cubicBezTo>
                  <a:cubicBezTo>
                    <a:pt x="9133" y="4406"/>
                    <a:pt x="9097" y="4358"/>
                    <a:pt x="9085" y="4334"/>
                  </a:cubicBezTo>
                  <a:lnTo>
                    <a:pt x="9085" y="4334"/>
                  </a:lnTo>
                  <a:cubicBezTo>
                    <a:pt x="9073" y="4346"/>
                    <a:pt x="9109" y="4394"/>
                    <a:pt x="9121" y="4406"/>
                  </a:cubicBezTo>
                  <a:cubicBezTo>
                    <a:pt x="9118" y="4405"/>
                    <a:pt x="9116" y="4404"/>
                    <a:pt x="9115" y="4404"/>
                  </a:cubicBezTo>
                  <a:cubicBezTo>
                    <a:pt x="9107" y="4404"/>
                    <a:pt x="9119" y="4425"/>
                    <a:pt x="9111" y="4425"/>
                  </a:cubicBezTo>
                  <a:cubicBezTo>
                    <a:pt x="9109" y="4425"/>
                    <a:pt x="9104" y="4423"/>
                    <a:pt x="9097" y="4418"/>
                  </a:cubicBezTo>
                  <a:cubicBezTo>
                    <a:pt x="9085" y="4406"/>
                    <a:pt x="9073" y="4370"/>
                    <a:pt x="9061" y="4346"/>
                  </a:cubicBezTo>
                  <a:lnTo>
                    <a:pt x="9061" y="4346"/>
                  </a:lnTo>
                  <a:cubicBezTo>
                    <a:pt x="9055" y="4353"/>
                    <a:pt x="9065" y="4368"/>
                    <a:pt x="9073" y="4382"/>
                  </a:cubicBezTo>
                  <a:lnTo>
                    <a:pt x="9073" y="4382"/>
                  </a:lnTo>
                  <a:cubicBezTo>
                    <a:pt x="9061" y="4383"/>
                    <a:pt x="9062" y="4406"/>
                    <a:pt x="9073" y="4430"/>
                  </a:cubicBezTo>
                  <a:cubicBezTo>
                    <a:pt x="9061" y="4410"/>
                    <a:pt x="9056" y="4405"/>
                    <a:pt x="9053" y="4405"/>
                  </a:cubicBezTo>
                  <a:cubicBezTo>
                    <a:pt x="9049" y="4405"/>
                    <a:pt x="9049" y="4412"/>
                    <a:pt x="9044" y="4412"/>
                  </a:cubicBezTo>
                  <a:cubicBezTo>
                    <a:pt x="9041" y="4412"/>
                    <a:pt x="9036" y="4408"/>
                    <a:pt x="9026" y="4394"/>
                  </a:cubicBezTo>
                  <a:lnTo>
                    <a:pt x="9026" y="4394"/>
                  </a:lnTo>
                  <a:cubicBezTo>
                    <a:pt x="9026" y="4418"/>
                    <a:pt x="9049" y="4418"/>
                    <a:pt x="9061" y="4442"/>
                  </a:cubicBezTo>
                  <a:cubicBezTo>
                    <a:pt x="9067" y="4454"/>
                    <a:pt x="9064" y="4457"/>
                    <a:pt x="9058" y="4457"/>
                  </a:cubicBezTo>
                  <a:cubicBezTo>
                    <a:pt x="9052" y="4457"/>
                    <a:pt x="9043" y="4454"/>
                    <a:pt x="9038" y="4454"/>
                  </a:cubicBezTo>
                  <a:cubicBezTo>
                    <a:pt x="9038" y="4442"/>
                    <a:pt x="9038" y="4430"/>
                    <a:pt x="9038" y="4430"/>
                  </a:cubicBezTo>
                  <a:lnTo>
                    <a:pt x="9014" y="4394"/>
                  </a:lnTo>
                  <a:cubicBezTo>
                    <a:pt x="9012" y="4393"/>
                    <a:pt x="9010" y="4393"/>
                    <a:pt x="9009" y="4393"/>
                  </a:cubicBezTo>
                  <a:cubicBezTo>
                    <a:pt x="8989" y="4393"/>
                    <a:pt x="9045" y="4469"/>
                    <a:pt x="9033" y="4469"/>
                  </a:cubicBezTo>
                  <a:cubicBezTo>
                    <a:pt x="9032" y="4469"/>
                    <a:pt x="9029" y="4468"/>
                    <a:pt x="9026" y="4465"/>
                  </a:cubicBezTo>
                  <a:cubicBezTo>
                    <a:pt x="9014" y="4442"/>
                    <a:pt x="9002" y="4442"/>
                    <a:pt x="8990" y="4406"/>
                  </a:cubicBezTo>
                  <a:lnTo>
                    <a:pt x="8990" y="4406"/>
                  </a:lnTo>
                  <a:cubicBezTo>
                    <a:pt x="8990" y="4418"/>
                    <a:pt x="8978" y="4418"/>
                    <a:pt x="9002" y="4442"/>
                  </a:cubicBezTo>
                  <a:cubicBezTo>
                    <a:pt x="8990" y="4442"/>
                    <a:pt x="8990" y="4442"/>
                    <a:pt x="8978" y="4430"/>
                  </a:cubicBezTo>
                  <a:lnTo>
                    <a:pt x="8978" y="4430"/>
                  </a:lnTo>
                  <a:cubicBezTo>
                    <a:pt x="8978" y="4454"/>
                    <a:pt x="8978" y="4465"/>
                    <a:pt x="8990" y="4501"/>
                  </a:cubicBezTo>
                  <a:cubicBezTo>
                    <a:pt x="8978" y="4501"/>
                    <a:pt x="8954" y="4477"/>
                    <a:pt x="8942" y="4465"/>
                  </a:cubicBezTo>
                  <a:cubicBezTo>
                    <a:pt x="8942" y="4483"/>
                    <a:pt x="8930" y="4483"/>
                    <a:pt x="8918" y="4483"/>
                  </a:cubicBezTo>
                  <a:cubicBezTo>
                    <a:pt x="8907" y="4483"/>
                    <a:pt x="8895" y="4483"/>
                    <a:pt x="8895" y="4501"/>
                  </a:cubicBezTo>
                  <a:lnTo>
                    <a:pt x="8895" y="4513"/>
                  </a:lnTo>
                  <a:cubicBezTo>
                    <a:pt x="8871" y="4513"/>
                    <a:pt x="8942" y="4561"/>
                    <a:pt x="8918" y="4561"/>
                  </a:cubicBezTo>
                  <a:cubicBezTo>
                    <a:pt x="8895" y="4513"/>
                    <a:pt x="8895" y="4537"/>
                    <a:pt x="8871" y="4513"/>
                  </a:cubicBezTo>
                  <a:cubicBezTo>
                    <a:pt x="8868" y="4512"/>
                    <a:pt x="8866" y="4512"/>
                    <a:pt x="8864" y="4512"/>
                  </a:cubicBezTo>
                  <a:cubicBezTo>
                    <a:pt x="8841" y="4512"/>
                    <a:pt x="8853" y="4562"/>
                    <a:pt x="8830" y="4562"/>
                  </a:cubicBezTo>
                  <a:cubicBezTo>
                    <a:pt x="8828" y="4562"/>
                    <a:pt x="8826" y="4562"/>
                    <a:pt x="8823" y="4561"/>
                  </a:cubicBezTo>
                  <a:cubicBezTo>
                    <a:pt x="8811" y="4549"/>
                    <a:pt x="8799" y="4537"/>
                    <a:pt x="8811" y="4525"/>
                  </a:cubicBezTo>
                  <a:cubicBezTo>
                    <a:pt x="8787" y="4525"/>
                    <a:pt x="8776" y="4537"/>
                    <a:pt x="8764" y="4549"/>
                  </a:cubicBezTo>
                  <a:lnTo>
                    <a:pt x="8764" y="4537"/>
                  </a:lnTo>
                  <a:cubicBezTo>
                    <a:pt x="8756" y="4533"/>
                    <a:pt x="8750" y="4531"/>
                    <a:pt x="8745" y="4531"/>
                  </a:cubicBezTo>
                  <a:cubicBezTo>
                    <a:pt x="8719" y="4531"/>
                    <a:pt x="8726" y="4576"/>
                    <a:pt x="8716" y="4596"/>
                  </a:cubicBezTo>
                  <a:cubicBezTo>
                    <a:pt x="8716" y="4596"/>
                    <a:pt x="8704" y="4573"/>
                    <a:pt x="8704" y="4573"/>
                  </a:cubicBezTo>
                  <a:cubicBezTo>
                    <a:pt x="8699" y="4570"/>
                    <a:pt x="8693" y="4568"/>
                    <a:pt x="8688" y="4568"/>
                  </a:cubicBezTo>
                  <a:cubicBezTo>
                    <a:pt x="8672" y="4568"/>
                    <a:pt x="8662" y="4584"/>
                    <a:pt x="8680" y="4620"/>
                  </a:cubicBezTo>
                  <a:cubicBezTo>
                    <a:pt x="8670" y="4610"/>
                    <a:pt x="8666" y="4606"/>
                    <a:pt x="8666" y="4606"/>
                  </a:cubicBezTo>
                  <a:lnTo>
                    <a:pt x="8666" y="4606"/>
                  </a:lnTo>
                  <a:cubicBezTo>
                    <a:pt x="8665" y="4606"/>
                    <a:pt x="8671" y="4615"/>
                    <a:pt x="8664" y="4615"/>
                  </a:cubicBezTo>
                  <a:cubicBezTo>
                    <a:pt x="8661" y="4615"/>
                    <a:pt x="8655" y="4614"/>
                    <a:pt x="8645" y="4608"/>
                  </a:cubicBezTo>
                  <a:cubicBezTo>
                    <a:pt x="8633" y="4596"/>
                    <a:pt x="8633" y="4596"/>
                    <a:pt x="8633" y="4596"/>
                  </a:cubicBezTo>
                  <a:cubicBezTo>
                    <a:pt x="8629" y="4592"/>
                    <a:pt x="8625" y="4591"/>
                    <a:pt x="8621" y="4591"/>
                  </a:cubicBezTo>
                  <a:cubicBezTo>
                    <a:pt x="8614" y="4591"/>
                    <a:pt x="8609" y="4596"/>
                    <a:pt x="8609" y="4596"/>
                  </a:cubicBezTo>
                  <a:cubicBezTo>
                    <a:pt x="8609" y="4596"/>
                    <a:pt x="8609" y="4596"/>
                    <a:pt x="8609" y="4608"/>
                  </a:cubicBezTo>
                  <a:cubicBezTo>
                    <a:pt x="8585" y="4596"/>
                    <a:pt x="8561" y="4596"/>
                    <a:pt x="8549" y="4596"/>
                  </a:cubicBezTo>
                  <a:cubicBezTo>
                    <a:pt x="8534" y="4596"/>
                    <a:pt x="8521" y="4596"/>
                    <a:pt x="8509" y="4593"/>
                  </a:cubicBezTo>
                  <a:lnTo>
                    <a:pt x="8509" y="4593"/>
                  </a:lnTo>
                  <a:cubicBezTo>
                    <a:pt x="8521" y="4598"/>
                    <a:pt x="8534" y="4603"/>
                    <a:pt x="8549" y="4608"/>
                  </a:cubicBezTo>
                  <a:cubicBezTo>
                    <a:pt x="8559" y="4628"/>
                    <a:pt x="8561" y="4649"/>
                    <a:pt x="8568" y="4654"/>
                  </a:cubicBezTo>
                  <a:lnTo>
                    <a:pt x="8568" y="4654"/>
                  </a:lnTo>
                  <a:cubicBezTo>
                    <a:pt x="8532" y="4642"/>
                    <a:pt x="8477" y="4619"/>
                    <a:pt x="8466" y="4585"/>
                  </a:cubicBezTo>
                  <a:lnTo>
                    <a:pt x="8478" y="4585"/>
                  </a:lnTo>
                  <a:cubicBezTo>
                    <a:pt x="8466" y="4585"/>
                    <a:pt x="8466" y="4585"/>
                    <a:pt x="8466" y="4573"/>
                  </a:cubicBezTo>
                  <a:lnTo>
                    <a:pt x="8466" y="4573"/>
                  </a:lnTo>
                  <a:cubicBezTo>
                    <a:pt x="8474" y="4576"/>
                    <a:pt x="8481" y="4580"/>
                    <a:pt x="8489" y="4584"/>
                  </a:cubicBezTo>
                  <a:lnTo>
                    <a:pt x="8489" y="4584"/>
                  </a:lnTo>
                  <a:cubicBezTo>
                    <a:pt x="8479" y="4577"/>
                    <a:pt x="8467" y="4566"/>
                    <a:pt x="8454" y="4549"/>
                  </a:cubicBezTo>
                  <a:cubicBezTo>
                    <a:pt x="8383" y="4513"/>
                    <a:pt x="8359" y="4418"/>
                    <a:pt x="8323" y="4382"/>
                  </a:cubicBezTo>
                  <a:cubicBezTo>
                    <a:pt x="8285" y="4382"/>
                    <a:pt x="8257" y="4396"/>
                    <a:pt x="8223" y="4396"/>
                  </a:cubicBezTo>
                  <a:cubicBezTo>
                    <a:pt x="8193" y="4396"/>
                    <a:pt x="8159" y="4385"/>
                    <a:pt x="8109" y="4346"/>
                  </a:cubicBezTo>
                  <a:lnTo>
                    <a:pt x="8180" y="4334"/>
                  </a:lnTo>
                  <a:cubicBezTo>
                    <a:pt x="8143" y="4314"/>
                    <a:pt x="8120" y="4308"/>
                    <a:pt x="8102" y="4308"/>
                  </a:cubicBezTo>
                  <a:cubicBezTo>
                    <a:pt x="8077" y="4308"/>
                    <a:pt x="8064" y="4320"/>
                    <a:pt x="8042" y="4320"/>
                  </a:cubicBezTo>
                  <a:cubicBezTo>
                    <a:pt x="8026" y="4320"/>
                    <a:pt x="8003" y="4313"/>
                    <a:pt x="7966" y="4287"/>
                  </a:cubicBezTo>
                  <a:lnTo>
                    <a:pt x="7966" y="4287"/>
                  </a:lnTo>
                  <a:cubicBezTo>
                    <a:pt x="8002" y="4323"/>
                    <a:pt x="7895" y="4311"/>
                    <a:pt x="7978" y="4358"/>
                  </a:cubicBezTo>
                  <a:cubicBezTo>
                    <a:pt x="7930" y="4358"/>
                    <a:pt x="7835" y="4311"/>
                    <a:pt x="7775" y="4263"/>
                  </a:cubicBezTo>
                  <a:cubicBezTo>
                    <a:pt x="7752" y="4263"/>
                    <a:pt x="7764" y="4275"/>
                    <a:pt x="7752" y="4299"/>
                  </a:cubicBezTo>
                  <a:cubicBezTo>
                    <a:pt x="7811" y="4358"/>
                    <a:pt x="7883" y="4323"/>
                    <a:pt x="7918" y="4406"/>
                  </a:cubicBezTo>
                  <a:lnTo>
                    <a:pt x="8002" y="4382"/>
                  </a:lnTo>
                  <a:lnTo>
                    <a:pt x="8002" y="4382"/>
                  </a:lnTo>
                  <a:cubicBezTo>
                    <a:pt x="8049" y="4442"/>
                    <a:pt x="8037" y="4477"/>
                    <a:pt x="7990" y="4477"/>
                  </a:cubicBezTo>
                  <a:cubicBezTo>
                    <a:pt x="8002" y="4489"/>
                    <a:pt x="8025" y="4489"/>
                    <a:pt x="8037" y="4501"/>
                  </a:cubicBezTo>
                  <a:cubicBezTo>
                    <a:pt x="8030" y="4519"/>
                    <a:pt x="8022" y="4526"/>
                    <a:pt x="8014" y="4526"/>
                  </a:cubicBezTo>
                  <a:cubicBezTo>
                    <a:pt x="7990" y="4526"/>
                    <a:pt x="7966" y="4468"/>
                    <a:pt x="7937" y="4468"/>
                  </a:cubicBezTo>
                  <a:cubicBezTo>
                    <a:pt x="7931" y="4468"/>
                    <a:pt x="7925" y="4471"/>
                    <a:pt x="7918" y="4477"/>
                  </a:cubicBezTo>
                  <a:lnTo>
                    <a:pt x="7966" y="4501"/>
                  </a:lnTo>
                  <a:cubicBezTo>
                    <a:pt x="7963" y="4516"/>
                    <a:pt x="7953" y="4522"/>
                    <a:pt x="7940" y="4522"/>
                  </a:cubicBezTo>
                  <a:cubicBezTo>
                    <a:pt x="7898" y="4522"/>
                    <a:pt x="7820" y="4468"/>
                    <a:pt x="7775" y="4442"/>
                  </a:cubicBezTo>
                  <a:cubicBezTo>
                    <a:pt x="7716" y="4382"/>
                    <a:pt x="7656" y="4346"/>
                    <a:pt x="7668" y="4311"/>
                  </a:cubicBezTo>
                  <a:lnTo>
                    <a:pt x="7668" y="4311"/>
                  </a:lnTo>
                  <a:lnTo>
                    <a:pt x="7764" y="4346"/>
                  </a:lnTo>
                  <a:cubicBezTo>
                    <a:pt x="7728" y="4287"/>
                    <a:pt x="7633" y="4299"/>
                    <a:pt x="7585" y="4275"/>
                  </a:cubicBezTo>
                  <a:cubicBezTo>
                    <a:pt x="7585" y="4263"/>
                    <a:pt x="7573" y="4263"/>
                    <a:pt x="7573" y="4251"/>
                  </a:cubicBezTo>
                  <a:cubicBezTo>
                    <a:pt x="7573" y="4263"/>
                    <a:pt x="7573" y="4263"/>
                    <a:pt x="7573" y="4263"/>
                  </a:cubicBezTo>
                  <a:cubicBezTo>
                    <a:pt x="7561" y="4263"/>
                    <a:pt x="7549" y="4251"/>
                    <a:pt x="7549" y="4239"/>
                  </a:cubicBezTo>
                  <a:cubicBezTo>
                    <a:pt x="7502" y="4215"/>
                    <a:pt x="7418" y="4204"/>
                    <a:pt x="7371" y="4180"/>
                  </a:cubicBezTo>
                  <a:lnTo>
                    <a:pt x="7371" y="4215"/>
                  </a:lnTo>
                  <a:lnTo>
                    <a:pt x="7383" y="4204"/>
                  </a:lnTo>
                  <a:cubicBezTo>
                    <a:pt x="7418" y="4215"/>
                    <a:pt x="7478" y="4263"/>
                    <a:pt x="7430" y="4275"/>
                  </a:cubicBezTo>
                  <a:cubicBezTo>
                    <a:pt x="7323" y="4251"/>
                    <a:pt x="7323" y="4180"/>
                    <a:pt x="7311" y="4144"/>
                  </a:cubicBezTo>
                  <a:cubicBezTo>
                    <a:pt x="7317" y="4138"/>
                    <a:pt x="7324" y="4135"/>
                    <a:pt x="7332" y="4135"/>
                  </a:cubicBezTo>
                  <a:cubicBezTo>
                    <a:pt x="7368" y="4135"/>
                    <a:pt x="7417" y="4192"/>
                    <a:pt x="7466" y="4192"/>
                  </a:cubicBezTo>
                  <a:cubicBezTo>
                    <a:pt x="7454" y="4132"/>
                    <a:pt x="7371" y="4144"/>
                    <a:pt x="7263" y="4073"/>
                  </a:cubicBezTo>
                  <a:cubicBezTo>
                    <a:pt x="7277" y="4066"/>
                    <a:pt x="7289" y="4063"/>
                    <a:pt x="7302" y="4063"/>
                  </a:cubicBezTo>
                  <a:cubicBezTo>
                    <a:pt x="7344" y="4063"/>
                    <a:pt x="7382" y="4094"/>
                    <a:pt x="7415" y="4094"/>
                  </a:cubicBezTo>
                  <a:cubicBezTo>
                    <a:pt x="7424" y="4094"/>
                    <a:pt x="7433" y="4091"/>
                    <a:pt x="7442" y="4084"/>
                  </a:cubicBezTo>
                  <a:cubicBezTo>
                    <a:pt x="7347" y="4037"/>
                    <a:pt x="7311" y="4061"/>
                    <a:pt x="7228" y="4025"/>
                  </a:cubicBezTo>
                  <a:cubicBezTo>
                    <a:pt x="7234" y="4013"/>
                    <a:pt x="7261" y="4013"/>
                    <a:pt x="7287" y="4013"/>
                  </a:cubicBezTo>
                  <a:cubicBezTo>
                    <a:pt x="7314" y="4013"/>
                    <a:pt x="7341" y="4013"/>
                    <a:pt x="7347" y="4001"/>
                  </a:cubicBezTo>
                  <a:cubicBezTo>
                    <a:pt x="7323" y="3989"/>
                    <a:pt x="7299" y="3977"/>
                    <a:pt x="7287" y="3965"/>
                  </a:cubicBezTo>
                  <a:lnTo>
                    <a:pt x="7287" y="3965"/>
                  </a:lnTo>
                  <a:cubicBezTo>
                    <a:pt x="7312" y="3973"/>
                    <a:pt x="7328" y="3976"/>
                    <a:pt x="7339" y="3976"/>
                  </a:cubicBezTo>
                  <a:cubicBezTo>
                    <a:pt x="7389" y="3976"/>
                    <a:pt x="7322" y="3912"/>
                    <a:pt x="7370" y="3912"/>
                  </a:cubicBezTo>
                  <a:cubicBezTo>
                    <a:pt x="7379" y="3912"/>
                    <a:pt x="7390" y="3913"/>
                    <a:pt x="7406" y="3918"/>
                  </a:cubicBezTo>
                  <a:cubicBezTo>
                    <a:pt x="7389" y="3901"/>
                    <a:pt x="7372" y="3897"/>
                    <a:pt x="7354" y="3897"/>
                  </a:cubicBezTo>
                  <a:cubicBezTo>
                    <a:pt x="7342" y="3897"/>
                    <a:pt x="7330" y="3899"/>
                    <a:pt x="7317" y="3899"/>
                  </a:cubicBezTo>
                  <a:cubicBezTo>
                    <a:pt x="7294" y="3899"/>
                    <a:pt x="7269" y="3894"/>
                    <a:pt x="7240" y="3870"/>
                  </a:cubicBezTo>
                  <a:lnTo>
                    <a:pt x="7240" y="3870"/>
                  </a:lnTo>
                  <a:cubicBezTo>
                    <a:pt x="7252" y="3906"/>
                    <a:pt x="7311" y="3965"/>
                    <a:pt x="7228" y="3965"/>
                  </a:cubicBezTo>
                  <a:lnTo>
                    <a:pt x="7144" y="3918"/>
                  </a:lnTo>
                  <a:cubicBezTo>
                    <a:pt x="7109" y="3882"/>
                    <a:pt x="7252" y="3894"/>
                    <a:pt x="7192" y="3846"/>
                  </a:cubicBezTo>
                  <a:lnTo>
                    <a:pt x="7097" y="3846"/>
                  </a:lnTo>
                  <a:cubicBezTo>
                    <a:pt x="7097" y="3858"/>
                    <a:pt x="7144" y="3882"/>
                    <a:pt x="7109" y="3894"/>
                  </a:cubicBezTo>
                  <a:cubicBezTo>
                    <a:pt x="7099" y="3887"/>
                    <a:pt x="7089" y="3884"/>
                    <a:pt x="7079" y="3884"/>
                  </a:cubicBezTo>
                  <a:cubicBezTo>
                    <a:pt x="7037" y="3884"/>
                    <a:pt x="6987" y="3932"/>
                    <a:pt x="6930" y="3942"/>
                  </a:cubicBezTo>
                  <a:cubicBezTo>
                    <a:pt x="6882" y="3930"/>
                    <a:pt x="6847" y="3918"/>
                    <a:pt x="6835" y="3894"/>
                  </a:cubicBezTo>
                  <a:cubicBezTo>
                    <a:pt x="6693" y="3918"/>
                    <a:pt x="6540" y="3894"/>
                    <a:pt x="6421" y="3929"/>
                  </a:cubicBezTo>
                  <a:lnTo>
                    <a:pt x="6421" y="3929"/>
                  </a:lnTo>
                  <a:cubicBezTo>
                    <a:pt x="6499" y="3905"/>
                    <a:pt x="6418" y="3870"/>
                    <a:pt x="6382" y="3834"/>
                  </a:cubicBezTo>
                  <a:cubicBezTo>
                    <a:pt x="6466" y="3834"/>
                    <a:pt x="6478" y="3787"/>
                    <a:pt x="6478" y="3751"/>
                  </a:cubicBezTo>
                  <a:cubicBezTo>
                    <a:pt x="6418" y="3751"/>
                    <a:pt x="6371" y="3799"/>
                    <a:pt x="6406" y="3823"/>
                  </a:cubicBezTo>
                  <a:cubicBezTo>
                    <a:pt x="6389" y="3818"/>
                    <a:pt x="6376" y="3817"/>
                    <a:pt x="6365" y="3817"/>
                  </a:cubicBezTo>
                  <a:cubicBezTo>
                    <a:pt x="6334" y="3817"/>
                    <a:pt x="6324" y="3830"/>
                    <a:pt x="6304" y="3830"/>
                  </a:cubicBezTo>
                  <a:cubicBezTo>
                    <a:pt x="6292" y="3830"/>
                    <a:pt x="6277" y="3825"/>
                    <a:pt x="6251" y="3811"/>
                  </a:cubicBezTo>
                  <a:cubicBezTo>
                    <a:pt x="6204" y="3787"/>
                    <a:pt x="6287" y="3763"/>
                    <a:pt x="6263" y="3739"/>
                  </a:cubicBezTo>
                  <a:cubicBezTo>
                    <a:pt x="6256" y="3738"/>
                    <a:pt x="6250" y="3738"/>
                    <a:pt x="6244" y="3738"/>
                  </a:cubicBezTo>
                  <a:cubicBezTo>
                    <a:pt x="6184" y="3738"/>
                    <a:pt x="6222" y="3788"/>
                    <a:pt x="6145" y="3788"/>
                  </a:cubicBezTo>
                  <a:cubicBezTo>
                    <a:pt x="6138" y="3788"/>
                    <a:pt x="6130" y="3788"/>
                    <a:pt x="6120" y="3787"/>
                  </a:cubicBezTo>
                  <a:cubicBezTo>
                    <a:pt x="6132" y="3775"/>
                    <a:pt x="6144" y="3775"/>
                    <a:pt x="6132" y="3763"/>
                  </a:cubicBezTo>
                  <a:cubicBezTo>
                    <a:pt x="6121" y="3761"/>
                    <a:pt x="6111" y="3760"/>
                    <a:pt x="6100" y="3760"/>
                  </a:cubicBezTo>
                  <a:cubicBezTo>
                    <a:pt x="6052" y="3760"/>
                    <a:pt x="6009" y="3779"/>
                    <a:pt x="5990" y="3799"/>
                  </a:cubicBezTo>
                  <a:cubicBezTo>
                    <a:pt x="5954" y="3763"/>
                    <a:pt x="5906" y="3763"/>
                    <a:pt x="5870" y="3763"/>
                  </a:cubicBezTo>
                  <a:cubicBezTo>
                    <a:pt x="5882" y="3763"/>
                    <a:pt x="5906" y="3751"/>
                    <a:pt x="5918" y="3751"/>
                  </a:cubicBezTo>
                  <a:cubicBezTo>
                    <a:pt x="5870" y="3692"/>
                    <a:pt x="5918" y="3703"/>
                    <a:pt x="5906" y="3680"/>
                  </a:cubicBezTo>
                  <a:lnTo>
                    <a:pt x="5906" y="3680"/>
                  </a:lnTo>
                  <a:cubicBezTo>
                    <a:pt x="5912" y="3686"/>
                    <a:pt x="5921" y="3686"/>
                    <a:pt x="5930" y="3686"/>
                  </a:cubicBezTo>
                  <a:cubicBezTo>
                    <a:pt x="5939" y="3686"/>
                    <a:pt x="5948" y="3686"/>
                    <a:pt x="5954" y="3692"/>
                  </a:cubicBezTo>
                  <a:lnTo>
                    <a:pt x="5930" y="3644"/>
                  </a:lnTo>
                  <a:cubicBezTo>
                    <a:pt x="5920" y="3625"/>
                    <a:pt x="5924" y="3621"/>
                    <a:pt x="5932" y="3621"/>
                  </a:cubicBezTo>
                  <a:cubicBezTo>
                    <a:pt x="5938" y="3621"/>
                    <a:pt x="5945" y="3623"/>
                    <a:pt x="5951" y="3623"/>
                  </a:cubicBezTo>
                  <a:cubicBezTo>
                    <a:pt x="5959" y="3623"/>
                    <a:pt x="5966" y="3620"/>
                    <a:pt x="5966" y="3608"/>
                  </a:cubicBezTo>
                  <a:lnTo>
                    <a:pt x="5954" y="3608"/>
                  </a:lnTo>
                  <a:cubicBezTo>
                    <a:pt x="5954" y="3594"/>
                    <a:pt x="5974" y="3588"/>
                    <a:pt x="5998" y="3588"/>
                  </a:cubicBezTo>
                  <a:cubicBezTo>
                    <a:pt x="6015" y="3588"/>
                    <a:pt x="6034" y="3591"/>
                    <a:pt x="6049" y="3596"/>
                  </a:cubicBezTo>
                  <a:cubicBezTo>
                    <a:pt x="6049" y="3406"/>
                    <a:pt x="6251" y="3489"/>
                    <a:pt x="6335" y="3370"/>
                  </a:cubicBezTo>
                  <a:cubicBezTo>
                    <a:pt x="6335" y="3346"/>
                    <a:pt x="6311" y="3346"/>
                    <a:pt x="6299" y="3322"/>
                  </a:cubicBezTo>
                  <a:cubicBezTo>
                    <a:pt x="6287" y="3322"/>
                    <a:pt x="6287" y="3311"/>
                    <a:pt x="6287" y="3311"/>
                  </a:cubicBezTo>
                  <a:cubicBezTo>
                    <a:pt x="6287" y="3322"/>
                    <a:pt x="6287" y="3334"/>
                    <a:pt x="6275" y="3334"/>
                  </a:cubicBezTo>
                  <a:cubicBezTo>
                    <a:pt x="6275" y="3311"/>
                    <a:pt x="6240" y="3275"/>
                    <a:pt x="6275" y="3275"/>
                  </a:cubicBezTo>
                  <a:cubicBezTo>
                    <a:pt x="6275" y="3287"/>
                    <a:pt x="6275" y="3287"/>
                    <a:pt x="6275" y="3299"/>
                  </a:cubicBezTo>
                  <a:cubicBezTo>
                    <a:pt x="6285" y="3289"/>
                    <a:pt x="6279" y="3272"/>
                    <a:pt x="6283" y="3272"/>
                  </a:cubicBezTo>
                  <a:lnTo>
                    <a:pt x="6283" y="3272"/>
                  </a:lnTo>
                  <a:cubicBezTo>
                    <a:pt x="6283" y="3272"/>
                    <a:pt x="6285" y="3273"/>
                    <a:pt x="6287" y="3275"/>
                  </a:cubicBezTo>
                  <a:cubicBezTo>
                    <a:pt x="6303" y="3275"/>
                    <a:pt x="6298" y="3270"/>
                    <a:pt x="6300" y="3270"/>
                  </a:cubicBezTo>
                  <a:lnTo>
                    <a:pt x="6300" y="3270"/>
                  </a:lnTo>
                  <a:cubicBezTo>
                    <a:pt x="6300" y="3270"/>
                    <a:pt x="6303" y="3271"/>
                    <a:pt x="6311" y="3275"/>
                  </a:cubicBezTo>
                  <a:lnTo>
                    <a:pt x="6359" y="3263"/>
                  </a:lnTo>
                  <a:cubicBezTo>
                    <a:pt x="6348" y="3236"/>
                    <a:pt x="6354" y="3228"/>
                    <a:pt x="6364" y="3228"/>
                  </a:cubicBezTo>
                  <a:cubicBezTo>
                    <a:pt x="6377" y="3228"/>
                    <a:pt x="6394" y="3239"/>
                    <a:pt x="6394" y="3239"/>
                  </a:cubicBezTo>
                  <a:cubicBezTo>
                    <a:pt x="6430" y="3275"/>
                    <a:pt x="6382" y="3263"/>
                    <a:pt x="6406" y="3299"/>
                  </a:cubicBezTo>
                  <a:lnTo>
                    <a:pt x="6442" y="3322"/>
                  </a:lnTo>
                  <a:lnTo>
                    <a:pt x="6418" y="3287"/>
                  </a:lnTo>
                  <a:lnTo>
                    <a:pt x="6442" y="3287"/>
                  </a:lnTo>
                  <a:cubicBezTo>
                    <a:pt x="6442" y="3278"/>
                    <a:pt x="6436" y="3270"/>
                    <a:pt x="6437" y="3270"/>
                  </a:cubicBezTo>
                  <a:lnTo>
                    <a:pt x="6437" y="3270"/>
                  </a:lnTo>
                  <a:cubicBezTo>
                    <a:pt x="6437" y="3270"/>
                    <a:pt x="6438" y="3271"/>
                    <a:pt x="6442" y="3275"/>
                  </a:cubicBezTo>
                  <a:cubicBezTo>
                    <a:pt x="6442" y="3275"/>
                    <a:pt x="6454" y="3275"/>
                    <a:pt x="6454" y="3287"/>
                  </a:cubicBezTo>
                  <a:lnTo>
                    <a:pt x="6454" y="3263"/>
                  </a:lnTo>
                  <a:cubicBezTo>
                    <a:pt x="6460" y="3275"/>
                    <a:pt x="6463" y="3275"/>
                    <a:pt x="6469" y="3275"/>
                  </a:cubicBezTo>
                  <a:cubicBezTo>
                    <a:pt x="6475" y="3275"/>
                    <a:pt x="6484" y="3275"/>
                    <a:pt x="6501" y="3287"/>
                  </a:cubicBezTo>
                  <a:cubicBezTo>
                    <a:pt x="6542" y="3277"/>
                    <a:pt x="6522" y="3222"/>
                    <a:pt x="6560" y="3222"/>
                  </a:cubicBezTo>
                  <a:cubicBezTo>
                    <a:pt x="6567" y="3222"/>
                    <a:pt x="6575" y="3224"/>
                    <a:pt x="6585" y="3227"/>
                  </a:cubicBezTo>
                  <a:cubicBezTo>
                    <a:pt x="6561" y="3215"/>
                    <a:pt x="6549" y="3168"/>
                    <a:pt x="6561" y="3156"/>
                  </a:cubicBezTo>
                  <a:lnTo>
                    <a:pt x="6561" y="3156"/>
                  </a:lnTo>
                  <a:cubicBezTo>
                    <a:pt x="6573" y="3168"/>
                    <a:pt x="6585" y="3168"/>
                    <a:pt x="6597" y="3191"/>
                  </a:cubicBezTo>
                  <a:lnTo>
                    <a:pt x="6597" y="3156"/>
                  </a:lnTo>
                  <a:cubicBezTo>
                    <a:pt x="6610" y="3166"/>
                    <a:pt x="6619" y="3169"/>
                    <a:pt x="6627" y="3169"/>
                  </a:cubicBezTo>
                  <a:cubicBezTo>
                    <a:pt x="6647" y="3169"/>
                    <a:pt x="6654" y="3144"/>
                    <a:pt x="6680" y="3144"/>
                  </a:cubicBezTo>
                  <a:lnTo>
                    <a:pt x="6692" y="3168"/>
                  </a:lnTo>
                  <a:cubicBezTo>
                    <a:pt x="6680" y="3132"/>
                    <a:pt x="6680" y="3120"/>
                    <a:pt x="6704" y="3108"/>
                  </a:cubicBezTo>
                  <a:lnTo>
                    <a:pt x="6728" y="3144"/>
                  </a:lnTo>
                  <a:cubicBezTo>
                    <a:pt x="6752" y="3144"/>
                    <a:pt x="6692" y="3072"/>
                    <a:pt x="6728" y="3072"/>
                  </a:cubicBezTo>
                  <a:cubicBezTo>
                    <a:pt x="6692" y="3037"/>
                    <a:pt x="6668" y="3037"/>
                    <a:pt x="6644" y="3001"/>
                  </a:cubicBezTo>
                  <a:lnTo>
                    <a:pt x="6644" y="3001"/>
                  </a:lnTo>
                  <a:cubicBezTo>
                    <a:pt x="6660" y="3017"/>
                    <a:pt x="6674" y="3024"/>
                    <a:pt x="6682" y="3024"/>
                  </a:cubicBezTo>
                  <a:cubicBezTo>
                    <a:pt x="6692" y="3024"/>
                    <a:pt x="6693" y="3014"/>
                    <a:pt x="6680" y="3001"/>
                  </a:cubicBezTo>
                  <a:cubicBezTo>
                    <a:pt x="6685" y="2991"/>
                    <a:pt x="6688" y="2987"/>
                    <a:pt x="6691" y="2987"/>
                  </a:cubicBezTo>
                  <a:cubicBezTo>
                    <a:pt x="6694" y="2987"/>
                    <a:pt x="6697" y="2994"/>
                    <a:pt x="6704" y="3001"/>
                  </a:cubicBezTo>
                  <a:lnTo>
                    <a:pt x="6692" y="2965"/>
                  </a:lnTo>
                  <a:cubicBezTo>
                    <a:pt x="6716" y="2965"/>
                    <a:pt x="6728" y="3013"/>
                    <a:pt x="6740" y="3037"/>
                  </a:cubicBezTo>
                  <a:cubicBezTo>
                    <a:pt x="6732" y="3005"/>
                    <a:pt x="6745" y="3000"/>
                    <a:pt x="6758" y="3000"/>
                  </a:cubicBezTo>
                  <a:cubicBezTo>
                    <a:pt x="6765" y="3000"/>
                    <a:pt x="6771" y="3001"/>
                    <a:pt x="6775" y="3001"/>
                  </a:cubicBezTo>
                  <a:lnTo>
                    <a:pt x="6787" y="3013"/>
                  </a:lnTo>
                  <a:lnTo>
                    <a:pt x="6811" y="3013"/>
                  </a:lnTo>
                  <a:cubicBezTo>
                    <a:pt x="6801" y="2983"/>
                    <a:pt x="6816" y="2962"/>
                    <a:pt x="6834" y="2962"/>
                  </a:cubicBezTo>
                  <a:cubicBezTo>
                    <a:pt x="6838" y="2962"/>
                    <a:pt x="6843" y="2963"/>
                    <a:pt x="6847" y="2965"/>
                  </a:cubicBezTo>
                  <a:lnTo>
                    <a:pt x="6871" y="3013"/>
                  </a:lnTo>
                  <a:cubicBezTo>
                    <a:pt x="6874" y="3015"/>
                    <a:pt x="6876" y="3015"/>
                    <a:pt x="6877" y="3015"/>
                  </a:cubicBezTo>
                  <a:cubicBezTo>
                    <a:pt x="6885" y="3015"/>
                    <a:pt x="6859" y="2987"/>
                    <a:pt x="6859" y="2977"/>
                  </a:cubicBezTo>
                  <a:cubicBezTo>
                    <a:pt x="6859" y="2970"/>
                    <a:pt x="6861" y="2967"/>
                    <a:pt x="6865" y="2967"/>
                  </a:cubicBezTo>
                  <a:cubicBezTo>
                    <a:pt x="6875" y="2967"/>
                    <a:pt x="6894" y="2981"/>
                    <a:pt x="6918" y="2989"/>
                  </a:cubicBezTo>
                  <a:cubicBezTo>
                    <a:pt x="6915" y="2973"/>
                    <a:pt x="6921" y="2968"/>
                    <a:pt x="6932" y="2968"/>
                  </a:cubicBezTo>
                  <a:cubicBezTo>
                    <a:pt x="6947" y="2968"/>
                    <a:pt x="6970" y="2978"/>
                    <a:pt x="6987" y="2978"/>
                  </a:cubicBezTo>
                  <a:cubicBezTo>
                    <a:pt x="7001" y="2978"/>
                    <a:pt x="7010" y="2970"/>
                    <a:pt x="7002" y="2941"/>
                  </a:cubicBezTo>
                  <a:lnTo>
                    <a:pt x="7002" y="2941"/>
                  </a:lnTo>
                  <a:lnTo>
                    <a:pt x="7025" y="2965"/>
                  </a:lnTo>
                  <a:cubicBezTo>
                    <a:pt x="7013" y="2882"/>
                    <a:pt x="7109" y="2941"/>
                    <a:pt x="7085" y="2846"/>
                  </a:cubicBezTo>
                  <a:lnTo>
                    <a:pt x="7085" y="2846"/>
                  </a:lnTo>
                  <a:cubicBezTo>
                    <a:pt x="7102" y="2855"/>
                    <a:pt x="7113" y="2859"/>
                    <a:pt x="7119" y="2859"/>
                  </a:cubicBezTo>
                  <a:cubicBezTo>
                    <a:pt x="7150" y="2859"/>
                    <a:pt x="7102" y="2786"/>
                    <a:pt x="7127" y="2786"/>
                  </a:cubicBezTo>
                  <a:cubicBezTo>
                    <a:pt x="7132" y="2786"/>
                    <a:pt x="7141" y="2789"/>
                    <a:pt x="7156" y="2799"/>
                  </a:cubicBezTo>
                  <a:lnTo>
                    <a:pt x="7144" y="2787"/>
                  </a:lnTo>
                  <a:cubicBezTo>
                    <a:pt x="7287" y="2715"/>
                    <a:pt x="7454" y="2691"/>
                    <a:pt x="7549" y="2572"/>
                  </a:cubicBezTo>
                  <a:lnTo>
                    <a:pt x="7561" y="2596"/>
                  </a:lnTo>
                  <a:cubicBezTo>
                    <a:pt x="7668" y="2549"/>
                    <a:pt x="7764" y="2501"/>
                    <a:pt x="7871" y="2453"/>
                  </a:cubicBezTo>
                  <a:cubicBezTo>
                    <a:pt x="7966" y="2394"/>
                    <a:pt x="8073" y="2346"/>
                    <a:pt x="8180" y="2310"/>
                  </a:cubicBezTo>
                  <a:cubicBezTo>
                    <a:pt x="8192" y="2287"/>
                    <a:pt x="8156" y="2239"/>
                    <a:pt x="8168" y="2215"/>
                  </a:cubicBezTo>
                  <a:cubicBezTo>
                    <a:pt x="8168" y="2215"/>
                    <a:pt x="8174" y="2212"/>
                    <a:pt x="8182" y="2212"/>
                  </a:cubicBezTo>
                  <a:cubicBezTo>
                    <a:pt x="8189" y="2212"/>
                    <a:pt x="8198" y="2215"/>
                    <a:pt x="8204" y="2227"/>
                  </a:cubicBezTo>
                  <a:cubicBezTo>
                    <a:pt x="8192" y="2251"/>
                    <a:pt x="8204" y="2263"/>
                    <a:pt x="8204" y="2275"/>
                  </a:cubicBezTo>
                  <a:cubicBezTo>
                    <a:pt x="8212" y="2271"/>
                    <a:pt x="8223" y="2271"/>
                    <a:pt x="8233" y="2271"/>
                  </a:cubicBezTo>
                  <a:lnTo>
                    <a:pt x="8233" y="2271"/>
                  </a:lnTo>
                  <a:cubicBezTo>
                    <a:pt x="8254" y="2271"/>
                    <a:pt x="8276" y="2271"/>
                    <a:pt x="8276" y="2239"/>
                  </a:cubicBezTo>
                  <a:lnTo>
                    <a:pt x="8252" y="2215"/>
                  </a:lnTo>
                  <a:cubicBezTo>
                    <a:pt x="8252" y="2203"/>
                    <a:pt x="8276" y="2203"/>
                    <a:pt x="8276" y="2203"/>
                  </a:cubicBezTo>
                  <a:cubicBezTo>
                    <a:pt x="8284" y="2220"/>
                    <a:pt x="8298" y="2236"/>
                    <a:pt x="8302" y="2249"/>
                  </a:cubicBezTo>
                  <a:lnTo>
                    <a:pt x="8302" y="2249"/>
                  </a:lnTo>
                  <a:cubicBezTo>
                    <a:pt x="8305" y="2231"/>
                    <a:pt x="8310" y="2225"/>
                    <a:pt x="8316" y="2225"/>
                  </a:cubicBezTo>
                  <a:cubicBezTo>
                    <a:pt x="8329" y="2225"/>
                    <a:pt x="8346" y="2251"/>
                    <a:pt x="8364" y="2251"/>
                  </a:cubicBezTo>
                  <a:cubicBezTo>
                    <a:pt x="8370" y="2251"/>
                    <a:pt x="8376" y="2248"/>
                    <a:pt x="8383" y="2239"/>
                  </a:cubicBezTo>
                  <a:cubicBezTo>
                    <a:pt x="8359" y="2168"/>
                    <a:pt x="8383" y="2096"/>
                    <a:pt x="8395" y="2025"/>
                  </a:cubicBezTo>
                  <a:lnTo>
                    <a:pt x="8418" y="2037"/>
                  </a:lnTo>
                  <a:cubicBezTo>
                    <a:pt x="8395" y="2048"/>
                    <a:pt x="8442" y="2096"/>
                    <a:pt x="8418" y="2096"/>
                  </a:cubicBezTo>
                  <a:cubicBezTo>
                    <a:pt x="8422" y="2098"/>
                    <a:pt x="8425" y="2099"/>
                    <a:pt x="8428" y="2099"/>
                  </a:cubicBezTo>
                  <a:cubicBezTo>
                    <a:pt x="8446" y="2099"/>
                    <a:pt x="8458" y="2072"/>
                    <a:pt x="8478" y="2072"/>
                  </a:cubicBezTo>
                  <a:cubicBezTo>
                    <a:pt x="8466" y="2060"/>
                    <a:pt x="8466" y="2037"/>
                    <a:pt x="8466" y="2025"/>
                  </a:cubicBezTo>
                  <a:lnTo>
                    <a:pt x="8466" y="2025"/>
                  </a:lnTo>
                  <a:cubicBezTo>
                    <a:pt x="8486" y="2035"/>
                    <a:pt x="8498" y="2063"/>
                    <a:pt x="8509" y="2063"/>
                  </a:cubicBezTo>
                  <a:cubicBezTo>
                    <a:pt x="8510" y="2063"/>
                    <a:pt x="8512" y="2062"/>
                    <a:pt x="8514" y="2060"/>
                  </a:cubicBezTo>
                  <a:lnTo>
                    <a:pt x="8514" y="2060"/>
                  </a:lnTo>
                  <a:lnTo>
                    <a:pt x="8502" y="2096"/>
                  </a:lnTo>
                  <a:cubicBezTo>
                    <a:pt x="8506" y="2101"/>
                    <a:pt x="8510" y="2103"/>
                    <a:pt x="8513" y="2103"/>
                  </a:cubicBezTo>
                  <a:cubicBezTo>
                    <a:pt x="8526" y="2103"/>
                    <a:pt x="8528" y="2072"/>
                    <a:pt x="8537" y="2072"/>
                  </a:cubicBezTo>
                  <a:cubicBezTo>
                    <a:pt x="8549" y="2096"/>
                    <a:pt x="8573" y="2096"/>
                    <a:pt x="8573" y="2132"/>
                  </a:cubicBezTo>
                  <a:cubicBezTo>
                    <a:pt x="8585" y="2084"/>
                    <a:pt x="8597" y="2108"/>
                    <a:pt x="8609" y="2072"/>
                  </a:cubicBezTo>
                  <a:cubicBezTo>
                    <a:pt x="8573" y="2048"/>
                    <a:pt x="8609" y="2037"/>
                    <a:pt x="8597" y="2013"/>
                  </a:cubicBezTo>
                  <a:lnTo>
                    <a:pt x="8597" y="2013"/>
                  </a:lnTo>
                  <a:lnTo>
                    <a:pt x="8573" y="2025"/>
                  </a:lnTo>
                  <a:cubicBezTo>
                    <a:pt x="8621" y="2037"/>
                    <a:pt x="8561" y="2037"/>
                    <a:pt x="8585" y="2084"/>
                  </a:cubicBezTo>
                  <a:cubicBezTo>
                    <a:pt x="8564" y="2074"/>
                    <a:pt x="8571" y="2009"/>
                    <a:pt x="8557" y="2009"/>
                  </a:cubicBezTo>
                  <a:cubicBezTo>
                    <a:pt x="8555" y="2009"/>
                    <a:pt x="8552" y="2010"/>
                    <a:pt x="8549" y="2013"/>
                  </a:cubicBezTo>
                  <a:cubicBezTo>
                    <a:pt x="8573" y="1977"/>
                    <a:pt x="8597" y="2001"/>
                    <a:pt x="8621" y="1941"/>
                  </a:cubicBezTo>
                  <a:lnTo>
                    <a:pt x="8621" y="1941"/>
                  </a:lnTo>
                  <a:cubicBezTo>
                    <a:pt x="8618" y="1943"/>
                    <a:pt x="8616" y="1943"/>
                    <a:pt x="8614" y="1943"/>
                  </a:cubicBezTo>
                  <a:cubicBezTo>
                    <a:pt x="8599" y="1943"/>
                    <a:pt x="8608" y="1904"/>
                    <a:pt x="8597" y="1894"/>
                  </a:cubicBezTo>
                  <a:cubicBezTo>
                    <a:pt x="8601" y="1892"/>
                    <a:pt x="8604" y="1891"/>
                    <a:pt x="8607" y="1891"/>
                  </a:cubicBezTo>
                  <a:cubicBezTo>
                    <a:pt x="8617" y="1891"/>
                    <a:pt x="8611" y="1912"/>
                    <a:pt x="8621" y="1941"/>
                  </a:cubicBezTo>
                  <a:cubicBezTo>
                    <a:pt x="8625" y="1939"/>
                    <a:pt x="8628" y="1939"/>
                    <a:pt x="8631" y="1939"/>
                  </a:cubicBezTo>
                  <a:cubicBezTo>
                    <a:pt x="8639" y="1939"/>
                    <a:pt x="8646" y="1943"/>
                    <a:pt x="8650" y="1943"/>
                  </a:cubicBezTo>
                  <a:cubicBezTo>
                    <a:pt x="8654" y="1943"/>
                    <a:pt x="8657" y="1938"/>
                    <a:pt x="8657" y="1918"/>
                  </a:cubicBezTo>
                  <a:cubicBezTo>
                    <a:pt x="8680" y="1929"/>
                    <a:pt x="8668" y="1965"/>
                    <a:pt x="8680" y="1977"/>
                  </a:cubicBezTo>
                  <a:cubicBezTo>
                    <a:pt x="8680" y="2013"/>
                    <a:pt x="8597" y="1953"/>
                    <a:pt x="8645" y="2060"/>
                  </a:cubicBezTo>
                  <a:cubicBezTo>
                    <a:pt x="8633" y="2072"/>
                    <a:pt x="8633" y="2120"/>
                    <a:pt x="8609" y="2120"/>
                  </a:cubicBezTo>
                  <a:cubicBezTo>
                    <a:pt x="8625" y="2128"/>
                    <a:pt x="8647" y="2142"/>
                    <a:pt x="8663" y="2142"/>
                  </a:cubicBezTo>
                  <a:cubicBezTo>
                    <a:pt x="8671" y="2142"/>
                    <a:pt x="8677" y="2139"/>
                    <a:pt x="8680" y="2132"/>
                  </a:cubicBezTo>
                  <a:lnTo>
                    <a:pt x="8657" y="2060"/>
                  </a:lnTo>
                  <a:cubicBezTo>
                    <a:pt x="8668" y="2060"/>
                    <a:pt x="8657" y="2013"/>
                    <a:pt x="8668" y="2013"/>
                  </a:cubicBezTo>
                  <a:cubicBezTo>
                    <a:pt x="8668" y="2032"/>
                    <a:pt x="8684" y="2052"/>
                    <a:pt x="8697" y="2052"/>
                  </a:cubicBezTo>
                  <a:cubicBezTo>
                    <a:pt x="8699" y="2052"/>
                    <a:pt x="8702" y="2051"/>
                    <a:pt x="8704" y="2048"/>
                  </a:cubicBezTo>
                  <a:cubicBezTo>
                    <a:pt x="8692" y="2048"/>
                    <a:pt x="8692" y="2048"/>
                    <a:pt x="8692" y="2037"/>
                  </a:cubicBezTo>
                  <a:cubicBezTo>
                    <a:pt x="8716" y="2025"/>
                    <a:pt x="8704" y="1977"/>
                    <a:pt x="8728" y="1953"/>
                  </a:cubicBezTo>
                  <a:lnTo>
                    <a:pt x="8728" y="1953"/>
                  </a:lnTo>
                  <a:cubicBezTo>
                    <a:pt x="8731" y="1958"/>
                    <a:pt x="8735" y="1962"/>
                    <a:pt x="8740" y="1965"/>
                  </a:cubicBezTo>
                  <a:cubicBezTo>
                    <a:pt x="8744" y="1969"/>
                    <a:pt x="8747" y="1971"/>
                    <a:pt x="8749" y="1971"/>
                  </a:cubicBezTo>
                  <a:cubicBezTo>
                    <a:pt x="8758" y="1971"/>
                    <a:pt x="8757" y="1949"/>
                    <a:pt x="8765" y="1948"/>
                  </a:cubicBezTo>
                  <a:lnTo>
                    <a:pt x="8765" y="1948"/>
                  </a:lnTo>
                  <a:cubicBezTo>
                    <a:pt x="8764" y="1944"/>
                    <a:pt x="8764" y="1941"/>
                    <a:pt x="8764" y="1941"/>
                  </a:cubicBezTo>
                  <a:lnTo>
                    <a:pt x="8776" y="1941"/>
                  </a:lnTo>
                  <a:cubicBezTo>
                    <a:pt x="8787" y="1929"/>
                    <a:pt x="8799" y="1929"/>
                    <a:pt x="8799" y="1894"/>
                  </a:cubicBezTo>
                  <a:cubicBezTo>
                    <a:pt x="8799" y="1896"/>
                    <a:pt x="8800" y="1897"/>
                    <a:pt x="8801" y="1897"/>
                  </a:cubicBezTo>
                  <a:cubicBezTo>
                    <a:pt x="8803" y="1897"/>
                    <a:pt x="8811" y="1880"/>
                    <a:pt x="8811" y="1870"/>
                  </a:cubicBezTo>
                  <a:cubicBezTo>
                    <a:pt x="8811" y="1862"/>
                    <a:pt x="8816" y="1841"/>
                    <a:pt x="8826" y="1841"/>
                  </a:cubicBezTo>
                  <a:cubicBezTo>
                    <a:pt x="8831" y="1841"/>
                    <a:pt x="8838" y="1848"/>
                    <a:pt x="8847" y="1870"/>
                  </a:cubicBezTo>
                  <a:cubicBezTo>
                    <a:pt x="8871" y="1870"/>
                    <a:pt x="8883" y="1882"/>
                    <a:pt x="8883" y="1906"/>
                  </a:cubicBezTo>
                  <a:lnTo>
                    <a:pt x="8918" y="1906"/>
                  </a:lnTo>
                  <a:lnTo>
                    <a:pt x="8930" y="1953"/>
                  </a:lnTo>
                  <a:cubicBezTo>
                    <a:pt x="8954" y="1929"/>
                    <a:pt x="8942" y="1906"/>
                    <a:pt x="8954" y="1858"/>
                  </a:cubicBezTo>
                  <a:cubicBezTo>
                    <a:pt x="8960" y="1864"/>
                    <a:pt x="8965" y="1866"/>
                    <a:pt x="8971" y="1866"/>
                  </a:cubicBezTo>
                  <a:cubicBezTo>
                    <a:pt x="8988" y="1866"/>
                    <a:pt x="9005" y="1841"/>
                    <a:pt x="9014" y="1822"/>
                  </a:cubicBezTo>
                  <a:cubicBezTo>
                    <a:pt x="9006" y="1820"/>
                    <a:pt x="9000" y="1819"/>
                    <a:pt x="8995" y="1819"/>
                  </a:cubicBezTo>
                  <a:cubicBezTo>
                    <a:pt x="8982" y="1819"/>
                    <a:pt x="8976" y="1826"/>
                    <a:pt x="8967" y="1826"/>
                  </a:cubicBezTo>
                  <a:cubicBezTo>
                    <a:pt x="8963" y="1826"/>
                    <a:pt x="8959" y="1825"/>
                    <a:pt x="8954" y="1822"/>
                  </a:cubicBezTo>
                  <a:lnTo>
                    <a:pt x="8954" y="1822"/>
                  </a:lnTo>
                  <a:cubicBezTo>
                    <a:pt x="8954" y="1834"/>
                    <a:pt x="8954" y="1846"/>
                    <a:pt x="8966" y="1858"/>
                  </a:cubicBezTo>
                  <a:cubicBezTo>
                    <a:pt x="8954" y="1858"/>
                    <a:pt x="8942" y="1846"/>
                    <a:pt x="8930" y="1822"/>
                  </a:cubicBezTo>
                  <a:cubicBezTo>
                    <a:pt x="8930" y="1804"/>
                    <a:pt x="8937" y="1798"/>
                    <a:pt x="8946" y="1798"/>
                  </a:cubicBezTo>
                  <a:cubicBezTo>
                    <a:pt x="8962" y="1798"/>
                    <a:pt x="8985" y="1815"/>
                    <a:pt x="8990" y="1815"/>
                  </a:cubicBezTo>
                  <a:cubicBezTo>
                    <a:pt x="8992" y="1815"/>
                    <a:pt x="8992" y="1814"/>
                    <a:pt x="8990" y="1810"/>
                  </a:cubicBezTo>
                  <a:cubicBezTo>
                    <a:pt x="8994" y="1803"/>
                    <a:pt x="8996" y="1800"/>
                    <a:pt x="8998" y="1800"/>
                  </a:cubicBezTo>
                  <a:cubicBezTo>
                    <a:pt x="9003" y="1800"/>
                    <a:pt x="9005" y="1814"/>
                    <a:pt x="9014" y="1822"/>
                  </a:cubicBezTo>
                  <a:cubicBezTo>
                    <a:pt x="9014" y="1826"/>
                    <a:pt x="9014" y="1828"/>
                    <a:pt x="9014" y="1828"/>
                  </a:cubicBezTo>
                  <a:cubicBezTo>
                    <a:pt x="9015" y="1828"/>
                    <a:pt x="9018" y="1822"/>
                    <a:pt x="9026" y="1822"/>
                  </a:cubicBezTo>
                  <a:lnTo>
                    <a:pt x="9014" y="1810"/>
                  </a:lnTo>
                  <a:cubicBezTo>
                    <a:pt x="9026" y="1810"/>
                    <a:pt x="9026" y="1787"/>
                    <a:pt x="9038" y="1775"/>
                  </a:cubicBezTo>
                  <a:cubicBezTo>
                    <a:pt x="9049" y="1775"/>
                    <a:pt x="9049" y="1775"/>
                    <a:pt x="9049" y="1787"/>
                  </a:cubicBezTo>
                  <a:lnTo>
                    <a:pt x="9038" y="1787"/>
                  </a:lnTo>
                  <a:lnTo>
                    <a:pt x="9049" y="1798"/>
                  </a:lnTo>
                  <a:cubicBezTo>
                    <a:pt x="9055" y="1809"/>
                    <a:pt x="9059" y="1813"/>
                    <a:pt x="9062" y="1813"/>
                  </a:cubicBezTo>
                  <a:cubicBezTo>
                    <a:pt x="9073" y="1813"/>
                    <a:pt x="9078" y="1773"/>
                    <a:pt x="9092" y="1773"/>
                  </a:cubicBezTo>
                  <a:cubicBezTo>
                    <a:pt x="9094" y="1773"/>
                    <a:pt x="9095" y="1774"/>
                    <a:pt x="9097" y="1775"/>
                  </a:cubicBezTo>
                  <a:cubicBezTo>
                    <a:pt x="9085" y="1787"/>
                    <a:pt x="9085" y="1787"/>
                    <a:pt x="9085" y="1787"/>
                  </a:cubicBezTo>
                  <a:cubicBezTo>
                    <a:pt x="9094" y="1795"/>
                    <a:pt x="9115" y="1829"/>
                    <a:pt x="9121" y="1829"/>
                  </a:cubicBezTo>
                  <a:cubicBezTo>
                    <a:pt x="9124" y="1829"/>
                    <a:pt x="9124" y="1824"/>
                    <a:pt x="9121" y="1810"/>
                  </a:cubicBezTo>
                  <a:lnTo>
                    <a:pt x="9121" y="1810"/>
                  </a:lnTo>
                  <a:cubicBezTo>
                    <a:pt x="9124" y="1814"/>
                    <a:pt x="9127" y="1815"/>
                    <a:pt x="9129" y="1815"/>
                  </a:cubicBezTo>
                  <a:cubicBezTo>
                    <a:pt x="9133" y="1815"/>
                    <a:pt x="9133" y="1807"/>
                    <a:pt x="9133" y="1798"/>
                  </a:cubicBezTo>
                  <a:cubicBezTo>
                    <a:pt x="9133" y="1787"/>
                    <a:pt x="9133" y="1775"/>
                    <a:pt x="9133" y="1775"/>
                  </a:cubicBezTo>
                  <a:lnTo>
                    <a:pt x="9168" y="1787"/>
                  </a:lnTo>
                  <a:cubicBezTo>
                    <a:pt x="9168" y="1787"/>
                    <a:pt x="9180" y="1775"/>
                    <a:pt x="9180" y="1775"/>
                  </a:cubicBezTo>
                  <a:lnTo>
                    <a:pt x="9192" y="1787"/>
                  </a:lnTo>
                  <a:cubicBezTo>
                    <a:pt x="9192" y="1787"/>
                    <a:pt x="9204" y="1798"/>
                    <a:pt x="9204" y="1798"/>
                  </a:cubicBezTo>
                  <a:cubicBezTo>
                    <a:pt x="9216" y="1814"/>
                    <a:pt x="9225" y="1819"/>
                    <a:pt x="9231" y="1819"/>
                  </a:cubicBezTo>
                  <a:cubicBezTo>
                    <a:pt x="9244" y="1819"/>
                    <a:pt x="9249" y="1796"/>
                    <a:pt x="9264" y="1796"/>
                  </a:cubicBezTo>
                  <a:cubicBezTo>
                    <a:pt x="9270" y="1796"/>
                    <a:pt x="9277" y="1800"/>
                    <a:pt x="9288" y="1810"/>
                  </a:cubicBezTo>
                  <a:cubicBezTo>
                    <a:pt x="9288" y="1775"/>
                    <a:pt x="9276" y="1763"/>
                    <a:pt x="9276" y="1751"/>
                  </a:cubicBezTo>
                  <a:cubicBezTo>
                    <a:pt x="9276" y="1727"/>
                    <a:pt x="9288" y="1691"/>
                    <a:pt x="9299" y="1679"/>
                  </a:cubicBezTo>
                  <a:cubicBezTo>
                    <a:pt x="9323" y="1715"/>
                    <a:pt x="9371" y="1739"/>
                    <a:pt x="9383" y="1810"/>
                  </a:cubicBezTo>
                  <a:cubicBezTo>
                    <a:pt x="9407" y="1810"/>
                    <a:pt x="9359" y="1775"/>
                    <a:pt x="9371" y="1751"/>
                  </a:cubicBezTo>
                  <a:lnTo>
                    <a:pt x="9383" y="1751"/>
                  </a:lnTo>
                  <a:cubicBezTo>
                    <a:pt x="9371" y="1739"/>
                    <a:pt x="9359" y="1727"/>
                    <a:pt x="9347" y="1703"/>
                  </a:cubicBezTo>
                  <a:cubicBezTo>
                    <a:pt x="9338" y="1676"/>
                    <a:pt x="9349" y="1663"/>
                    <a:pt x="9360" y="1663"/>
                  </a:cubicBezTo>
                  <a:cubicBezTo>
                    <a:pt x="9364" y="1663"/>
                    <a:pt x="9368" y="1665"/>
                    <a:pt x="9371" y="1667"/>
                  </a:cubicBezTo>
                  <a:lnTo>
                    <a:pt x="9371" y="1715"/>
                  </a:lnTo>
                  <a:cubicBezTo>
                    <a:pt x="9395" y="1691"/>
                    <a:pt x="9383" y="1620"/>
                    <a:pt x="9395" y="1572"/>
                  </a:cubicBezTo>
                  <a:cubicBezTo>
                    <a:pt x="9419" y="1584"/>
                    <a:pt x="9407" y="1632"/>
                    <a:pt x="9419" y="1667"/>
                  </a:cubicBezTo>
                  <a:lnTo>
                    <a:pt x="9442" y="1656"/>
                  </a:lnTo>
                  <a:lnTo>
                    <a:pt x="9454" y="1691"/>
                  </a:lnTo>
                  <a:cubicBezTo>
                    <a:pt x="9464" y="1681"/>
                    <a:pt x="9466" y="1653"/>
                    <a:pt x="9474" y="1653"/>
                  </a:cubicBezTo>
                  <a:cubicBezTo>
                    <a:pt x="9475" y="1653"/>
                    <a:pt x="9476" y="1654"/>
                    <a:pt x="9478" y="1656"/>
                  </a:cubicBezTo>
                  <a:cubicBezTo>
                    <a:pt x="9478" y="1691"/>
                    <a:pt x="9526" y="1691"/>
                    <a:pt x="9502" y="1739"/>
                  </a:cubicBezTo>
                  <a:cubicBezTo>
                    <a:pt x="9519" y="1739"/>
                    <a:pt x="9518" y="1709"/>
                    <a:pt x="9520" y="1709"/>
                  </a:cubicBezTo>
                  <a:cubicBezTo>
                    <a:pt x="9521" y="1709"/>
                    <a:pt x="9522" y="1713"/>
                    <a:pt x="9526" y="1727"/>
                  </a:cubicBezTo>
                  <a:cubicBezTo>
                    <a:pt x="9526" y="1679"/>
                    <a:pt x="9514" y="1703"/>
                    <a:pt x="9502" y="1691"/>
                  </a:cubicBezTo>
                  <a:cubicBezTo>
                    <a:pt x="9490" y="1644"/>
                    <a:pt x="9526" y="1667"/>
                    <a:pt x="9538" y="1644"/>
                  </a:cubicBezTo>
                  <a:cubicBezTo>
                    <a:pt x="9526" y="1620"/>
                    <a:pt x="9549" y="1560"/>
                    <a:pt x="9538" y="1513"/>
                  </a:cubicBezTo>
                  <a:lnTo>
                    <a:pt x="9561" y="1513"/>
                  </a:lnTo>
                  <a:cubicBezTo>
                    <a:pt x="9558" y="1491"/>
                    <a:pt x="9554" y="1484"/>
                    <a:pt x="9548" y="1484"/>
                  </a:cubicBezTo>
                  <a:cubicBezTo>
                    <a:pt x="9536" y="1484"/>
                    <a:pt x="9520" y="1511"/>
                    <a:pt x="9503" y="1511"/>
                  </a:cubicBezTo>
                  <a:cubicBezTo>
                    <a:pt x="9495" y="1511"/>
                    <a:pt x="9486" y="1505"/>
                    <a:pt x="9478" y="1489"/>
                  </a:cubicBezTo>
                  <a:cubicBezTo>
                    <a:pt x="9466" y="1489"/>
                    <a:pt x="9466" y="1489"/>
                    <a:pt x="9442" y="1465"/>
                  </a:cubicBezTo>
                  <a:lnTo>
                    <a:pt x="9442" y="1465"/>
                  </a:lnTo>
                  <a:lnTo>
                    <a:pt x="9454" y="1525"/>
                  </a:lnTo>
                  <a:cubicBezTo>
                    <a:pt x="9430" y="1513"/>
                    <a:pt x="9430" y="1477"/>
                    <a:pt x="9419" y="1465"/>
                  </a:cubicBezTo>
                  <a:cubicBezTo>
                    <a:pt x="9419" y="1469"/>
                    <a:pt x="9417" y="1470"/>
                    <a:pt x="9415" y="1470"/>
                  </a:cubicBezTo>
                  <a:cubicBezTo>
                    <a:pt x="9411" y="1470"/>
                    <a:pt x="9403" y="1465"/>
                    <a:pt x="9395" y="1465"/>
                  </a:cubicBezTo>
                  <a:cubicBezTo>
                    <a:pt x="9395" y="1465"/>
                    <a:pt x="9395" y="1453"/>
                    <a:pt x="9407" y="1441"/>
                  </a:cubicBezTo>
                  <a:cubicBezTo>
                    <a:pt x="9397" y="1427"/>
                    <a:pt x="9392" y="1422"/>
                    <a:pt x="9388" y="1422"/>
                  </a:cubicBezTo>
                  <a:cubicBezTo>
                    <a:pt x="9383" y="1422"/>
                    <a:pt x="9383" y="1434"/>
                    <a:pt x="9383" y="1441"/>
                  </a:cubicBezTo>
                  <a:cubicBezTo>
                    <a:pt x="9383" y="1465"/>
                    <a:pt x="9371" y="1465"/>
                    <a:pt x="9359" y="1465"/>
                  </a:cubicBezTo>
                  <a:lnTo>
                    <a:pt x="9347" y="1465"/>
                  </a:lnTo>
                  <a:cubicBezTo>
                    <a:pt x="9359" y="1477"/>
                    <a:pt x="9371" y="1525"/>
                    <a:pt x="9383" y="1537"/>
                  </a:cubicBezTo>
                  <a:cubicBezTo>
                    <a:pt x="9347" y="1513"/>
                    <a:pt x="9323" y="1537"/>
                    <a:pt x="9288" y="1489"/>
                  </a:cubicBezTo>
                  <a:cubicBezTo>
                    <a:pt x="9276" y="1465"/>
                    <a:pt x="9288" y="1441"/>
                    <a:pt x="9288" y="1441"/>
                  </a:cubicBezTo>
                  <a:cubicBezTo>
                    <a:pt x="9284" y="1440"/>
                    <a:pt x="9281" y="1439"/>
                    <a:pt x="9279" y="1439"/>
                  </a:cubicBezTo>
                  <a:cubicBezTo>
                    <a:pt x="9264" y="1439"/>
                    <a:pt x="9264" y="1468"/>
                    <a:pt x="9264" y="1489"/>
                  </a:cubicBezTo>
                  <a:cubicBezTo>
                    <a:pt x="9264" y="1501"/>
                    <a:pt x="9264" y="1501"/>
                    <a:pt x="9252" y="1501"/>
                  </a:cubicBezTo>
                  <a:cubicBezTo>
                    <a:pt x="9252" y="1489"/>
                    <a:pt x="9240" y="1465"/>
                    <a:pt x="9240" y="1465"/>
                  </a:cubicBezTo>
                  <a:cubicBezTo>
                    <a:pt x="9240" y="1465"/>
                    <a:pt x="9228" y="1453"/>
                    <a:pt x="9228" y="1453"/>
                  </a:cubicBezTo>
                  <a:cubicBezTo>
                    <a:pt x="9228" y="1501"/>
                    <a:pt x="9204" y="1489"/>
                    <a:pt x="9192" y="1513"/>
                  </a:cubicBezTo>
                  <a:lnTo>
                    <a:pt x="9216" y="1513"/>
                  </a:lnTo>
                  <a:cubicBezTo>
                    <a:pt x="9216" y="1540"/>
                    <a:pt x="9216" y="1568"/>
                    <a:pt x="9211" y="1568"/>
                  </a:cubicBezTo>
                  <a:cubicBezTo>
                    <a:pt x="9209" y="1568"/>
                    <a:pt x="9207" y="1566"/>
                    <a:pt x="9204" y="1560"/>
                  </a:cubicBezTo>
                  <a:cubicBezTo>
                    <a:pt x="9216" y="1525"/>
                    <a:pt x="9168" y="1513"/>
                    <a:pt x="9192" y="1489"/>
                  </a:cubicBezTo>
                  <a:cubicBezTo>
                    <a:pt x="9184" y="1476"/>
                    <a:pt x="9180" y="1471"/>
                    <a:pt x="9178" y="1471"/>
                  </a:cubicBezTo>
                  <a:lnTo>
                    <a:pt x="9178" y="1471"/>
                  </a:lnTo>
                  <a:cubicBezTo>
                    <a:pt x="9170" y="1471"/>
                    <a:pt x="9185" y="1526"/>
                    <a:pt x="9172" y="1526"/>
                  </a:cubicBezTo>
                  <a:cubicBezTo>
                    <a:pt x="9171" y="1526"/>
                    <a:pt x="9170" y="1525"/>
                    <a:pt x="9168" y="1525"/>
                  </a:cubicBezTo>
                  <a:lnTo>
                    <a:pt x="9145" y="1501"/>
                  </a:lnTo>
                  <a:cubicBezTo>
                    <a:pt x="9133" y="1465"/>
                    <a:pt x="9168" y="1477"/>
                    <a:pt x="9157" y="1465"/>
                  </a:cubicBezTo>
                  <a:lnTo>
                    <a:pt x="9145" y="1465"/>
                  </a:lnTo>
                  <a:cubicBezTo>
                    <a:pt x="9157" y="1441"/>
                    <a:pt x="9192" y="1453"/>
                    <a:pt x="9216" y="1406"/>
                  </a:cubicBezTo>
                  <a:lnTo>
                    <a:pt x="9157" y="1394"/>
                  </a:lnTo>
                  <a:cubicBezTo>
                    <a:pt x="9109" y="1453"/>
                    <a:pt x="9014" y="1417"/>
                    <a:pt x="8978" y="1513"/>
                  </a:cubicBezTo>
                  <a:cubicBezTo>
                    <a:pt x="8978" y="1513"/>
                    <a:pt x="8978" y="1513"/>
                    <a:pt x="8978" y="1537"/>
                  </a:cubicBezTo>
                  <a:lnTo>
                    <a:pt x="8978" y="1548"/>
                  </a:lnTo>
                  <a:cubicBezTo>
                    <a:pt x="8954" y="1525"/>
                    <a:pt x="8930" y="1525"/>
                    <a:pt x="8907" y="1501"/>
                  </a:cubicBezTo>
                  <a:lnTo>
                    <a:pt x="8907" y="1501"/>
                  </a:lnTo>
                  <a:cubicBezTo>
                    <a:pt x="8918" y="1525"/>
                    <a:pt x="8918" y="1525"/>
                    <a:pt x="8930" y="1548"/>
                  </a:cubicBezTo>
                  <a:cubicBezTo>
                    <a:pt x="8942" y="1584"/>
                    <a:pt x="8942" y="1596"/>
                    <a:pt x="8918" y="1596"/>
                  </a:cubicBezTo>
                  <a:cubicBezTo>
                    <a:pt x="8915" y="1587"/>
                    <a:pt x="8914" y="1580"/>
                    <a:pt x="8913" y="1575"/>
                  </a:cubicBezTo>
                  <a:lnTo>
                    <a:pt x="8913" y="1575"/>
                  </a:lnTo>
                  <a:cubicBezTo>
                    <a:pt x="8912" y="1578"/>
                    <a:pt x="8910" y="1581"/>
                    <a:pt x="8907" y="1584"/>
                  </a:cubicBezTo>
                  <a:cubicBezTo>
                    <a:pt x="8895" y="1572"/>
                    <a:pt x="8871" y="1572"/>
                    <a:pt x="8871" y="1537"/>
                  </a:cubicBezTo>
                  <a:lnTo>
                    <a:pt x="8871" y="1537"/>
                  </a:lnTo>
                  <a:cubicBezTo>
                    <a:pt x="8871" y="1537"/>
                    <a:pt x="8871" y="1537"/>
                    <a:pt x="8883" y="1548"/>
                  </a:cubicBezTo>
                  <a:cubicBezTo>
                    <a:pt x="8883" y="1537"/>
                    <a:pt x="8859" y="1525"/>
                    <a:pt x="8859" y="1501"/>
                  </a:cubicBezTo>
                  <a:lnTo>
                    <a:pt x="8847" y="1513"/>
                  </a:lnTo>
                  <a:cubicBezTo>
                    <a:pt x="8835" y="1489"/>
                    <a:pt x="8847" y="1477"/>
                    <a:pt x="8835" y="1465"/>
                  </a:cubicBezTo>
                  <a:cubicBezTo>
                    <a:pt x="8811" y="1489"/>
                    <a:pt x="8811" y="1548"/>
                    <a:pt x="8787" y="1584"/>
                  </a:cubicBezTo>
                  <a:cubicBezTo>
                    <a:pt x="8787" y="1564"/>
                    <a:pt x="8779" y="1519"/>
                    <a:pt x="8776" y="1519"/>
                  </a:cubicBezTo>
                  <a:cubicBezTo>
                    <a:pt x="8776" y="1519"/>
                    <a:pt x="8776" y="1521"/>
                    <a:pt x="8776" y="1525"/>
                  </a:cubicBezTo>
                  <a:cubicBezTo>
                    <a:pt x="8774" y="1524"/>
                    <a:pt x="8773" y="1523"/>
                    <a:pt x="8771" y="1523"/>
                  </a:cubicBezTo>
                  <a:cubicBezTo>
                    <a:pt x="8752" y="1523"/>
                    <a:pt x="8750" y="1597"/>
                    <a:pt x="8728" y="1608"/>
                  </a:cubicBezTo>
                  <a:cubicBezTo>
                    <a:pt x="8728" y="1596"/>
                    <a:pt x="8740" y="1596"/>
                    <a:pt x="8740" y="1584"/>
                  </a:cubicBezTo>
                  <a:cubicBezTo>
                    <a:pt x="8707" y="1584"/>
                    <a:pt x="8677" y="1586"/>
                    <a:pt x="8648" y="1586"/>
                  </a:cubicBezTo>
                  <a:cubicBezTo>
                    <a:pt x="8605" y="1586"/>
                    <a:pt x="8564" y="1582"/>
                    <a:pt x="8514" y="1560"/>
                  </a:cubicBezTo>
                  <a:lnTo>
                    <a:pt x="8514" y="1632"/>
                  </a:lnTo>
                  <a:lnTo>
                    <a:pt x="8490" y="1596"/>
                  </a:lnTo>
                  <a:cubicBezTo>
                    <a:pt x="8482" y="1595"/>
                    <a:pt x="8475" y="1594"/>
                    <a:pt x="8468" y="1594"/>
                  </a:cubicBezTo>
                  <a:cubicBezTo>
                    <a:pt x="8398" y="1594"/>
                    <a:pt x="8354" y="1647"/>
                    <a:pt x="8299" y="1679"/>
                  </a:cubicBezTo>
                  <a:cubicBezTo>
                    <a:pt x="8297" y="1681"/>
                    <a:pt x="8294" y="1681"/>
                    <a:pt x="8292" y="1681"/>
                  </a:cubicBezTo>
                  <a:cubicBezTo>
                    <a:pt x="8275" y="1681"/>
                    <a:pt x="8273" y="1642"/>
                    <a:pt x="8252" y="1632"/>
                  </a:cubicBezTo>
                  <a:cubicBezTo>
                    <a:pt x="8204" y="1644"/>
                    <a:pt x="8216" y="1703"/>
                    <a:pt x="8180" y="1739"/>
                  </a:cubicBezTo>
                  <a:cubicBezTo>
                    <a:pt x="8180" y="1715"/>
                    <a:pt x="8180" y="1667"/>
                    <a:pt x="8156" y="1667"/>
                  </a:cubicBezTo>
                  <a:cubicBezTo>
                    <a:pt x="8156" y="1687"/>
                    <a:pt x="8164" y="1706"/>
                    <a:pt x="8154" y="1706"/>
                  </a:cubicBezTo>
                  <a:cubicBezTo>
                    <a:pt x="8152" y="1706"/>
                    <a:pt x="8149" y="1705"/>
                    <a:pt x="8145" y="1703"/>
                  </a:cubicBezTo>
                  <a:lnTo>
                    <a:pt x="8145" y="1691"/>
                  </a:lnTo>
                  <a:cubicBezTo>
                    <a:pt x="8141" y="1683"/>
                    <a:pt x="8138" y="1681"/>
                    <a:pt x="8135" y="1681"/>
                  </a:cubicBezTo>
                  <a:cubicBezTo>
                    <a:pt x="8129" y="1681"/>
                    <a:pt x="8121" y="1691"/>
                    <a:pt x="8097" y="1691"/>
                  </a:cubicBezTo>
                  <a:cubicBezTo>
                    <a:pt x="8061" y="1703"/>
                    <a:pt x="8037" y="1763"/>
                    <a:pt x="8037" y="1846"/>
                  </a:cubicBezTo>
                  <a:cubicBezTo>
                    <a:pt x="8002" y="1846"/>
                    <a:pt x="8014" y="1775"/>
                    <a:pt x="8002" y="1763"/>
                  </a:cubicBezTo>
                  <a:lnTo>
                    <a:pt x="8002" y="1763"/>
                  </a:lnTo>
                  <a:cubicBezTo>
                    <a:pt x="8008" y="1765"/>
                    <a:pt x="8013" y="1766"/>
                    <a:pt x="8016" y="1766"/>
                  </a:cubicBezTo>
                  <a:cubicBezTo>
                    <a:pt x="8029" y="1766"/>
                    <a:pt x="8014" y="1746"/>
                    <a:pt x="8014" y="1727"/>
                  </a:cubicBezTo>
                  <a:cubicBezTo>
                    <a:pt x="8007" y="1740"/>
                    <a:pt x="8001" y="1750"/>
                    <a:pt x="7992" y="1750"/>
                  </a:cubicBezTo>
                  <a:cubicBezTo>
                    <a:pt x="7985" y="1750"/>
                    <a:pt x="7977" y="1743"/>
                    <a:pt x="7966" y="1727"/>
                  </a:cubicBezTo>
                  <a:cubicBezTo>
                    <a:pt x="7954" y="1739"/>
                    <a:pt x="7942" y="1739"/>
                    <a:pt x="7930" y="1775"/>
                  </a:cubicBezTo>
                  <a:cubicBezTo>
                    <a:pt x="7934" y="1768"/>
                    <a:pt x="7937" y="1765"/>
                    <a:pt x="7940" y="1765"/>
                  </a:cubicBezTo>
                  <a:cubicBezTo>
                    <a:pt x="7948" y="1765"/>
                    <a:pt x="7954" y="1782"/>
                    <a:pt x="7954" y="1798"/>
                  </a:cubicBezTo>
                  <a:cubicBezTo>
                    <a:pt x="7950" y="1796"/>
                    <a:pt x="7946" y="1796"/>
                    <a:pt x="7942" y="1796"/>
                  </a:cubicBezTo>
                  <a:cubicBezTo>
                    <a:pt x="7934" y="1796"/>
                    <a:pt x="7926" y="1798"/>
                    <a:pt x="7918" y="1798"/>
                  </a:cubicBezTo>
                  <a:cubicBezTo>
                    <a:pt x="7906" y="1798"/>
                    <a:pt x="7895" y="1792"/>
                    <a:pt x="7883" y="1763"/>
                  </a:cubicBezTo>
                  <a:cubicBezTo>
                    <a:pt x="7799" y="1810"/>
                    <a:pt x="7704" y="1846"/>
                    <a:pt x="7621" y="1894"/>
                  </a:cubicBezTo>
                  <a:cubicBezTo>
                    <a:pt x="7615" y="1906"/>
                    <a:pt x="7618" y="1906"/>
                    <a:pt x="7622" y="1906"/>
                  </a:cubicBezTo>
                  <a:cubicBezTo>
                    <a:pt x="7627" y="1906"/>
                    <a:pt x="7633" y="1906"/>
                    <a:pt x="7633" y="1918"/>
                  </a:cubicBezTo>
                  <a:cubicBezTo>
                    <a:pt x="7629" y="1933"/>
                    <a:pt x="7625" y="1937"/>
                    <a:pt x="7621" y="1937"/>
                  </a:cubicBezTo>
                  <a:cubicBezTo>
                    <a:pt x="7616" y="1937"/>
                    <a:pt x="7611" y="1929"/>
                    <a:pt x="7606" y="1929"/>
                  </a:cubicBezTo>
                  <a:cubicBezTo>
                    <a:pt x="7603" y="1929"/>
                    <a:pt x="7600" y="1932"/>
                    <a:pt x="7597" y="1941"/>
                  </a:cubicBezTo>
                  <a:lnTo>
                    <a:pt x="7597" y="1906"/>
                  </a:lnTo>
                  <a:cubicBezTo>
                    <a:pt x="7573" y="1918"/>
                    <a:pt x="7561" y="1989"/>
                    <a:pt x="7549" y="2025"/>
                  </a:cubicBezTo>
                  <a:cubicBezTo>
                    <a:pt x="7537" y="1989"/>
                    <a:pt x="7525" y="2001"/>
                    <a:pt x="7537" y="1977"/>
                  </a:cubicBezTo>
                  <a:lnTo>
                    <a:pt x="7537" y="1977"/>
                  </a:lnTo>
                  <a:cubicBezTo>
                    <a:pt x="7537" y="1978"/>
                    <a:pt x="7536" y="1978"/>
                    <a:pt x="7535" y="1978"/>
                  </a:cubicBezTo>
                  <a:cubicBezTo>
                    <a:pt x="7520" y="1978"/>
                    <a:pt x="7460" y="1888"/>
                    <a:pt x="7445" y="1888"/>
                  </a:cubicBezTo>
                  <a:cubicBezTo>
                    <a:pt x="7443" y="1888"/>
                    <a:pt x="7442" y="1889"/>
                    <a:pt x="7442" y="1894"/>
                  </a:cubicBezTo>
                  <a:lnTo>
                    <a:pt x="7525" y="2013"/>
                  </a:lnTo>
                  <a:cubicBezTo>
                    <a:pt x="7525" y="2025"/>
                    <a:pt x="7502" y="2025"/>
                    <a:pt x="7514" y="2037"/>
                  </a:cubicBezTo>
                  <a:cubicBezTo>
                    <a:pt x="7490" y="2013"/>
                    <a:pt x="7466" y="1989"/>
                    <a:pt x="7454" y="1989"/>
                  </a:cubicBezTo>
                  <a:cubicBezTo>
                    <a:pt x="7430" y="1965"/>
                    <a:pt x="7454" y="1965"/>
                    <a:pt x="7466" y="1953"/>
                  </a:cubicBezTo>
                  <a:cubicBezTo>
                    <a:pt x="7442" y="1906"/>
                    <a:pt x="7418" y="1941"/>
                    <a:pt x="7406" y="1882"/>
                  </a:cubicBezTo>
                  <a:lnTo>
                    <a:pt x="7406" y="1882"/>
                  </a:lnTo>
                  <a:cubicBezTo>
                    <a:pt x="7383" y="1906"/>
                    <a:pt x="7418" y="1906"/>
                    <a:pt x="7418" y="1929"/>
                  </a:cubicBezTo>
                  <a:lnTo>
                    <a:pt x="7394" y="1929"/>
                  </a:lnTo>
                  <a:lnTo>
                    <a:pt x="7418" y="1941"/>
                  </a:lnTo>
                  <a:cubicBezTo>
                    <a:pt x="7409" y="1961"/>
                    <a:pt x="7422" y="1995"/>
                    <a:pt x="7403" y="1995"/>
                  </a:cubicBezTo>
                  <a:cubicBezTo>
                    <a:pt x="7398" y="1995"/>
                    <a:pt x="7392" y="1993"/>
                    <a:pt x="7383" y="1989"/>
                  </a:cubicBezTo>
                  <a:lnTo>
                    <a:pt x="7383" y="1989"/>
                  </a:lnTo>
                  <a:lnTo>
                    <a:pt x="7394" y="2060"/>
                  </a:lnTo>
                  <a:cubicBezTo>
                    <a:pt x="7386" y="2044"/>
                    <a:pt x="7381" y="2039"/>
                    <a:pt x="7377" y="2039"/>
                  </a:cubicBezTo>
                  <a:cubicBezTo>
                    <a:pt x="7371" y="2039"/>
                    <a:pt x="7368" y="2050"/>
                    <a:pt x="7363" y="2050"/>
                  </a:cubicBezTo>
                  <a:cubicBezTo>
                    <a:pt x="7361" y="2050"/>
                    <a:pt x="7360" y="2050"/>
                    <a:pt x="7359" y="2048"/>
                  </a:cubicBezTo>
                  <a:lnTo>
                    <a:pt x="7347" y="2025"/>
                  </a:lnTo>
                  <a:cubicBezTo>
                    <a:pt x="7343" y="2028"/>
                    <a:pt x="7340" y="2030"/>
                    <a:pt x="7336" y="2030"/>
                  </a:cubicBezTo>
                  <a:cubicBezTo>
                    <a:pt x="7328" y="2030"/>
                    <a:pt x="7320" y="2021"/>
                    <a:pt x="7311" y="2013"/>
                  </a:cubicBezTo>
                  <a:cubicBezTo>
                    <a:pt x="7305" y="1995"/>
                    <a:pt x="7308" y="1995"/>
                    <a:pt x="7311" y="1995"/>
                  </a:cubicBezTo>
                  <a:cubicBezTo>
                    <a:pt x="7314" y="1995"/>
                    <a:pt x="7317" y="1995"/>
                    <a:pt x="7311" y="1977"/>
                  </a:cubicBezTo>
                  <a:lnTo>
                    <a:pt x="7287" y="1977"/>
                  </a:lnTo>
                  <a:cubicBezTo>
                    <a:pt x="7299" y="2001"/>
                    <a:pt x="7299" y="2025"/>
                    <a:pt x="7323" y="2037"/>
                  </a:cubicBezTo>
                  <a:cubicBezTo>
                    <a:pt x="7323" y="2084"/>
                    <a:pt x="7335" y="2132"/>
                    <a:pt x="7299" y="2144"/>
                  </a:cubicBezTo>
                  <a:cubicBezTo>
                    <a:pt x="7263" y="2108"/>
                    <a:pt x="7299" y="2096"/>
                    <a:pt x="7275" y="2060"/>
                  </a:cubicBezTo>
                  <a:lnTo>
                    <a:pt x="7275" y="2060"/>
                  </a:lnTo>
                  <a:cubicBezTo>
                    <a:pt x="7228" y="2072"/>
                    <a:pt x="7287" y="2191"/>
                    <a:pt x="7252" y="2203"/>
                  </a:cubicBezTo>
                  <a:cubicBezTo>
                    <a:pt x="7216" y="2203"/>
                    <a:pt x="7240" y="2239"/>
                    <a:pt x="7216" y="2263"/>
                  </a:cubicBezTo>
                  <a:cubicBezTo>
                    <a:pt x="7204" y="2227"/>
                    <a:pt x="7180" y="2239"/>
                    <a:pt x="7156" y="2215"/>
                  </a:cubicBezTo>
                  <a:lnTo>
                    <a:pt x="7156" y="2179"/>
                  </a:lnTo>
                  <a:cubicBezTo>
                    <a:pt x="7151" y="2184"/>
                    <a:pt x="7146" y="2187"/>
                    <a:pt x="7142" y="2187"/>
                  </a:cubicBezTo>
                  <a:cubicBezTo>
                    <a:pt x="7136" y="2187"/>
                    <a:pt x="7130" y="2184"/>
                    <a:pt x="7125" y="2175"/>
                  </a:cubicBezTo>
                  <a:lnTo>
                    <a:pt x="7125" y="2175"/>
                  </a:lnTo>
                  <a:cubicBezTo>
                    <a:pt x="7139" y="2207"/>
                    <a:pt x="7108" y="2229"/>
                    <a:pt x="7097" y="2251"/>
                  </a:cubicBezTo>
                  <a:lnTo>
                    <a:pt x="7121" y="2287"/>
                  </a:lnTo>
                  <a:cubicBezTo>
                    <a:pt x="7109" y="2299"/>
                    <a:pt x="7097" y="2334"/>
                    <a:pt x="7073" y="2334"/>
                  </a:cubicBezTo>
                  <a:cubicBezTo>
                    <a:pt x="7061" y="2358"/>
                    <a:pt x="7085" y="2382"/>
                    <a:pt x="7085" y="2429"/>
                  </a:cubicBezTo>
                  <a:cubicBezTo>
                    <a:pt x="7061" y="2406"/>
                    <a:pt x="7037" y="2370"/>
                    <a:pt x="7025" y="2334"/>
                  </a:cubicBezTo>
                  <a:lnTo>
                    <a:pt x="7025" y="2334"/>
                  </a:lnTo>
                  <a:cubicBezTo>
                    <a:pt x="7029" y="2338"/>
                    <a:pt x="7032" y="2340"/>
                    <a:pt x="7035" y="2340"/>
                  </a:cubicBezTo>
                  <a:cubicBezTo>
                    <a:pt x="7040" y="2340"/>
                    <a:pt x="7045" y="2334"/>
                    <a:pt x="7061" y="2334"/>
                  </a:cubicBezTo>
                  <a:cubicBezTo>
                    <a:pt x="7073" y="2287"/>
                    <a:pt x="7061" y="2215"/>
                    <a:pt x="7097" y="2203"/>
                  </a:cubicBezTo>
                  <a:cubicBezTo>
                    <a:pt x="7090" y="2180"/>
                    <a:pt x="7086" y="2171"/>
                    <a:pt x="7083" y="2171"/>
                  </a:cubicBezTo>
                  <a:cubicBezTo>
                    <a:pt x="7076" y="2171"/>
                    <a:pt x="7075" y="2216"/>
                    <a:pt x="7055" y="2216"/>
                  </a:cubicBezTo>
                  <a:cubicBezTo>
                    <a:pt x="7053" y="2216"/>
                    <a:pt x="7051" y="2216"/>
                    <a:pt x="7049" y="2215"/>
                  </a:cubicBezTo>
                  <a:cubicBezTo>
                    <a:pt x="7049" y="2203"/>
                    <a:pt x="7049" y="2203"/>
                    <a:pt x="7049" y="2203"/>
                  </a:cubicBezTo>
                  <a:cubicBezTo>
                    <a:pt x="7049" y="2191"/>
                    <a:pt x="7061" y="2168"/>
                    <a:pt x="7037" y="2120"/>
                  </a:cubicBezTo>
                  <a:lnTo>
                    <a:pt x="7037" y="2120"/>
                  </a:lnTo>
                  <a:cubicBezTo>
                    <a:pt x="7026" y="2142"/>
                    <a:pt x="7065" y="2193"/>
                    <a:pt x="7036" y="2193"/>
                  </a:cubicBezTo>
                  <a:cubicBezTo>
                    <a:pt x="7033" y="2193"/>
                    <a:pt x="7030" y="2192"/>
                    <a:pt x="7025" y="2191"/>
                  </a:cubicBezTo>
                  <a:cubicBezTo>
                    <a:pt x="7025" y="2196"/>
                    <a:pt x="7023" y="2198"/>
                    <a:pt x="7020" y="2198"/>
                  </a:cubicBezTo>
                  <a:cubicBezTo>
                    <a:pt x="7008" y="2198"/>
                    <a:pt x="6975" y="2168"/>
                    <a:pt x="6966" y="2168"/>
                  </a:cubicBezTo>
                  <a:lnTo>
                    <a:pt x="6966" y="2168"/>
                  </a:lnTo>
                  <a:cubicBezTo>
                    <a:pt x="6966" y="2203"/>
                    <a:pt x="7002" y="2263"/>
                    <a:pt x="6966" y="2275"/>
                  </a:cubicBezTo>
                  <a:lnTo>
                    <a:pt x="6954" y="2227"/>
                  </a:lnTo>
                  <a:lnTo>
                    <a:pt x="6954" y="2227"/>
                  </a:lnTo>
                  <a:cubicBezTo>
                    <a:pt x="6930" y="2239"/>
                    <a:pt x="6978" y="2299"/>
                    <a:pt x="6954" y="2310"/>
                  </a:cubicBezTo>
                  <a:cubicBezTo>
                    <a:pt x="6964" y="2310"/>
                    <a:pt x="6966" y="2348"/>
                    <a:pt x="6983" y="2348"/>
                  </a:cubicBezTo>
                  <a:cubicBezTo>
                    <a:pt x="6985" y="2348"/>
                    <a:pt x="6987" y="2347"/>
                    <a:pt x="6990" y="2346"/>
                  </a:cubicBezTo>
                  <a:lnTo>
                    <a:pt x="6990" y="2346"/>
                  </a:lnTo>
                  <a:cubicBezTo>
                    <a:pt x="6990" y="2370"/>
                    <a:pt x="6978" y="2394"/>
                    <a:pt x="6954" y="2394"/>
                  </a:cubicBezTo>
                  <a:cubicBezTo>
                    <a:pt x="6954" y="2394"/>
                    <a:pt x="6954" y="2406"/>
                    <a:pt x="6966" y="2418"/>
                  </a:cubicBezTo>
                  <a:cubicBezTo>
                    <a:pt x="6971" y="2421"/>
                    <a:pt x="6975" y="2423"/>
                    <a:pt x="6978" y="2423"/>
                  </a:cubicBezTo>
                  <a:cubicBezTo>
                    <a:pt x="6991" y="2423"/>
                    <a:pt x="6987" y="2395"/>
                    <a:pt x="6998" y="2395"/>
                  </a:cubicBezTo>
                  <a:cubicBezTo>
                    <a:pt x="7001" y="2395"/>
                    <a:pt x="7006" y="2398"/>
                    <a:pt x="7013" y="2406"/>
                  </a:cubicBezTo>
                  <a:lnTo>
                    <a:pt x="7002" y="2358"/>
                  </a:lnTo>
                  <a:cubicBezTo>
                    <a:pt x="7025" y="2358"/>
                    <a:pt x="7049" y="2394"/>
                    <a:pt x="7049" y="2418"/>
                  </a:cubicBezTo>
                  <a:cubicBezTo>
                    <a:pt x="7049" y="2418"/>
                    <a:pt x="7049" y="2412"/>
                    <a:pt x="7053" y="2412"/>
                  </a:cubicBezTo>
                  <a:cubicBezTo>
                    <a:pt x="7054" y="2412"/>
                    <a:pt x="7057" y="2414"/>
                    <a:pt x="7061" y="2418"/>
                  </a:cubicBezTo>
                  <a:cubicBezTo>
                    <a:pt x="7078" y="2438"/>
                    <a:pt x="7078" y="2443"/>
                    <a:pt x="7074" y="2443"/>
                  </a:cubicBezTo>
                  <a:cubicBezTo>
                    <a:pt x="7070" y="2443"/>
                    <a:pt x="7062" y="2440"/>
                    <a:pt x="7057" y="2440"/>
                  </a:cubicBezTo>
                  <a:cubicBezTo>
                    <a:pt x="7051" y="2440"/>
                    <a:pt x="7049" y="2444"/>
                    <a:pt x="7061" y="2465"/>
                  </a:cubicBezTo>
                  <a:lnTo>
                    <a:pt x="7061" y="2453"/>
                  </a:lnTo>
                  <a:lnTo>
                    <a:pt x="7061" y="2453"/>
                  </a:lnTo>
                  <a:cubicBezTo>
                    <a:pt x="7097" y="2489"/>
                    <a:pt x="7061" y="2501"/>
                    <a:pt x="7049" y="2513"/>
                  </a:cubicBezTo>
                  <a:cubicBezTo>
                    <a:pt x="7025" y="2501"/>
                    <a:pt x="7002" y="2501"/>
                    <a:pt x="6978" y="2477"/>
                  </a:cubicBezTo>
                  <a:lnTo>
                    <a:pt x="6990" y="2441"/>
                  </a:lnTo>
                  <a:cubicBezTo>
                    <a:pt x="6987" y="2440"/>
                    <a:pt x="6985" y="2439"/>
                    <a:pt x="6983" y="2439"/>
                  </a:cubicBezTo>
                  <a:cubicBezTo>
                    <a:pt x="6968" y="2439"/>
                    <a:pt x="6976" y="2478"/>
                    <a:pt x="6966" y="2489"/>
                  </a:cubicBezTo>
                  <a:cubicBezTo>
                    <a:pt x="6954" y="2477"/>
                    <a:pt x="6954" y="2477"/>
                    <a:pt x="6954" y="2477"/>
                  </a:cubicBezTo>
                  <a:cubicBezTo>
                    <a:pt x="6954" y="2477"/>
                    <a:pt x="6954" y="2477"/>
                    <a:pt x="6954" y="2489"/>
                  </a:cubicBezTo>
                  <a:cubicBezTo>
                    <a:pt x="6954" y="2489"/>
                    <a:pt x="6954" y="2477"/>
                    <a:pt x="6942" y="2477"/>
                  </a:cubicBezTo>
                  <a:cubicBezTo>
                    <a:pt x="6930" y="2477"/>
                    <a:pt x="6930" y="2513"/>
                    <a:pt x="6906" y="2513"/>
                  </a:cubicBezTo>
                  <a:lnTo>
                    <a:pt x="6930" y="2537"/>
                  </a:lnTo>
                  <a:lnTo>
                    <a:pt x="6918" y="2513"/>
                  </a:lnTo>
                  <a:cubicBezTo>
                    <a:pt x="6930" y="2513"/>
                    <a:pt x="6954" y="2525"/>
                    <a:pt x="6966" y="2549"/>
                  </a:cubicBezTo>
                  <a:cubicBezTo>
                    <a:pt x="6963" y="2557"/>
                    <a:pt x="6959" y="2560"/>
                    <a:pt x="6953" y="2560"/>
                  </a:cubicBezTo>
                  <a:cubicBezTo>
                    <a:pt x="6934" y="2560"/>
                    <a:pt x="6904" y="2522"/>
                    <a:pt x="6894" y="2513"/>
                  </a:cubicBezTo>
                  <a:cubicBezTo>
                    <a:pt x="6879" y="2481"/>
                    <a:pt x="6894" y="2481"/>
                    <a:pt x="6907" y="2481"/>
                  </a:cubicBezTo>
                  <a:lnTo>
                    <a:pt x="6907" y="2481"/>
                  </a:lnTo>
                  <a:cubicBezTo>
                    <a:pt x="6913" y="2481"/>
                    <a:pt x="6918" y="2481"/>
                    <a:pt x="6918" y="2477"/>
                  </a:cubicBezTo>
                  <a:cubicBezTo>
                    <a:pt x="6906" y="2460"/>
                    <a:pt x="6899" y="2455"/>
                    <a:pt x="6894" y="2455"/>
                  </a:cubicBezTo>
                  <a:cubicBezTo>
                    <a:pt x="6885" y="2455"/>
                    <a:pt x="6880" y="2467"/>
                    <a:pt x="6861" y="2467"/>
                  </a:cubicBezTo>
                  <a:cubicBezTo>
                    <a:pt x="6857" y="2467"/>
                    <a:pt x="6852" y="2467"/>
                    <a:pt x="6847" y="2465"/>
                  </a:cubicBezTo>
                  <a:cubicBezTo>
                    <a:pt x="6823" y="2418"/>
                    <a:pt x="6871" y="2453"/>
                    <a:pt x="6847" y="2406"/>
                  </a:cubicBezTo>
                  <a:cubicBezTo>
                    <a:pt x="6823" y="2406"/>
                    <a:pt x="6847" y="2441"/>
                    <a:pt x="6811" y="2453"/>
                  </a:cubicBezTo>
                  <a:cubicBezTo>
                    <a:pt x="6799" y="2429"/>
                    <a:pt x="6823" y="2406"/>
                    <a:pt x="6799" y="2382"/>
                  </a:cubicBezTo>
                  <a:lnTo>
                    <a:pt x="6777" y="2382"/>
                  </a:lnTo>
                  <a:cubicBezTo>
                    <a:pt x="6778" y="2386"/>
                    <a:pt x="6777" y="2390"/>
                    <a:pt x="6775" y="2394"/>
                  </a:cubicBezTo>
                  <a:lnTo>
                    <a:pt x="6752" y="2394"/>
                  </a:lnTo>
                  <a:cubicBezTo>
                    <a:pt x="6728" y="2382"/>
                    <a:pt x="6740" y="2334"/>
                    <a:pt x="6716" y="2322"/>
                  </a:cubicBezTo>
                  <a:lnTo>
                    <a:pt x="6704" y="2358"/>
                  </a:lnTo>
                  <a:cubicBezTo>
                    <a:pt x="6716" y="2370"/>
                    <a:pt x="6728" y="2370"/>
                    <a:pt x="6740" y="2394"/>
                  </a:cubicBezTo>
                  <a:cubicBezTo>
                    <a:pt x="6738" y="2393"/>
                    <a:pt x="6736" y="2392"/>
                    <a:pt x="6735" y="2392"/>
                  </a:cubicBezTo>
                  <a:cubicBezTo>
                    <a:pt x="6721" y="2392"/>
                    <a:pt x="6752" y="2456"/>
                    <a:pt x="6752" y="2489"/>
                  </a:cubicBezTo>
                  <a:cubicBezTo>
                    <a:pt x="6740" y="2489"/>
                    <a:pt x="6728" y="2489"/>
                    <a:pt x="6716" y="2477"/>
                  </a:cubicBezTo>
                  <a:cubicBezTo>
                    <a:pt x="6716" y="2537"/>
                    <a:pt x="6692" y="2560"/>
                    <a:pt x="6692" y="2620"/>
                  </a:cubicBezTo>
                  <a:cubicBezTo>
                    <a:pt x="6692" y="2572"/>
                    <a:pt x="6656" y="2572"/>
                    <a:pt x="6632" y="2549"/>
                  </a:cubicBezTo>
                  <a:cubicBezTo>
                    <a:pt x="6644" y="2537"/>
                    <a:pt x="6621" y="2489"/>
                    <a:pt x="6597" y="2465"/>
                  </a:cubicBezTo>
                  <a:lnTo>
                    <a:pt x="6597" y="2465"/>
                  </a:lnTo>
                  <a:cubicBezTo>
                    <a:pt x="6585" y="2477"/>
                    <a:pt x="6609" y="2525"/>
                    <a:pt x="6632" y="2537"/>
                  </a:cubicBezTo>
                  <a:cubicBezTo>
                    <a:pt x="6602" y="2537"/>
                    <a:pt x="6624" y="2563"/>
                    <a:pt x="6608" y="2563"/>
                  </a:cubicBezTo>
                  <a:cubicBezTo>
                    <a:pt x="6605" y="2563"/>
                    <a:pt x="6602" y="2562"/>
                    <a:pt x="6597" y="2560"/>
                  </a:cubicBezTo>
                  <a:cubicBezTo>
                    <a:pt x="6585" y="2549"/>
                    <a:pt x="6573" y="2513"/>
                    <a:pt x="6561" y="2501"/>
                  </a:cubicBezTo>
                  <a:lnTo>
                    <a:pt x="6561" y="2501"/>
                  </a:lnTo>
                  <a:cubicBezTo>
                    <a:pt x="6537" y="2513"/>
                    <a:pt x="6597" y="2560"/>
                    <a:pt x="6561" y="2560"/>
                  </a:cubicBezTo>
                  <a:cubicBezTo>
                    <a:pt x="6561" y="2560"/>
                    <a:pt x="6561" y="2549"/>
                    <a:pt x="6549" y="2549"/>
                  </a:cubicBezTo>
                  <a:cubicBezTo>
                    <a:pt x="6537" y="2549"/>
                    <a:pt x="6537" y="2572"/>
                    <a:pt x="6549" y="2596"/>
                  </a:cubicBezTo>
                  <a:cubicBezTo>
                    <a:pt x="6537" y="2585"/>
                    <a:pt x="6529" y="2581"/>
                    <a:pt x="6523" y="2581"/>
                  </a:cubicBezTo>
                  <a:cubicBezTo>
                    <a:pt x="6512" y="2581"/>
                    <a:pt x="6507" y="2595"/>
                    <a:pt x="6499" y="2595"/>
                  </a:cubicBezTo>
                  <a:cubicBezTo>
                    <a:pt x="6494" y="2595"/>
                    <a:pt x="6488" y="2589"/>
                    <a:pt x="6478" y="2572"/>
                  </a:cubicBezTo>
                  <a:lnTo>
                    <a:pt x="6478" y="2572"/>
                  </a:lnTo>
                  <a:cubicBezTo>
                    <a:pt x="6466" y="2608"/>
                    <a:pt x="6513" y="2596"/>
                    <a:pt x="6513" y="2620"/>
                  </a:cubicBezTo>
                  <a:cubicBezTo>
                    <a:pt x="6521" y="2643"/>
                    <a:pt x="6509" y="2651"/>
                    <a:pt x="6497" y="2651"/>
                  </a:cubicBezTo>
                  <a:cubicBezTo>
                    <a:pt x="6490" y="2651"/>
                    <a:pt x="6482" y="2648"/>
                    <a:pt x="6478" y="2644"/>
                  </a:cubicBezTo>
                  <a:cubicBezTo>
                    <a:pt x="6478" y="2644"/>
                    <a:pt x="6478" y="2620"/>
                    <a:pt x="6490" y="2620"/>
                  </a:cubicBezTo>
                  <a:lnTo>
                    <a:pt x="6454" y="2596"/>
                  </a:lnTo>
                  <a:cubicBezTo>
                    <a:pt x="6398" y="2596"/>
                    <a:pt x="6479" y="2681"/>
                    <a:pt x="6449" y="2681"/>
                  </a:cubicBezTo>
                  <a:cubicBezTo>
                    <a:pt x="6447" y="2681"/>
                    <a:pt x="6445" y="2680"/>
                    <a:pt x="6442" y="2680"/>
                  </a:cubicBezTo>
                  <a:cubicBezTo>
                    <a:pt x="6442" y="2656"/>
                    <a:pt x="6418" y="2656"/>
                    <a:pt x="6406" y="2620"/>
                  </a:cubicBezTo>
                  <a:lnTo>
                    <a:pt x="6406" y="2620"/>
                  </a:lnTo>
                  <a:cubicBezTo>
                    <a:pt x="6406" y="2632"/>
                    <a:pt x="6382" y="2644"/>
                    <a:pt x="6418" y="2656"/>
                  </a:cubicBezTo>
                  <a:cubicBezTo>
                    <a:pt x="6406" y="2668"/>
                    <a:pt x="6382" y="2668"/>
                    <a:pt x="6371" y="2668"/>
                  </a:cubicBezTo>
                  <a:cubicBezTo>
                    <a:pt x="6371" y="2691"/>
                    <a:pt x="6371" y="2703"/>
                    <a:pt x="6382" y="2739"/>
                  </a:cubicBezTo>
                  <a:cubicBezTo>
                    <a:pt x="6378" y="2741"/>
                    <a:pt x="6372" y="2742"/>
                    <a:pt x="6367" y="2742"/>
                  </a:cubicBezTo>
                  <a:cubicBezTo>
                    <a:pt x="6345" y="2742"/>
                    <a:pt x="6321" y="2727"/>
                    <a:pt x="6311" y="2727"/>
                  </a:cubicBezTo>
                  <a:cubicBezTo>
                    <a:pt x="6287" y="2775"/>
                    <a:pt x="6228" y="2763"/>
                    <a:pt x="6204" y="2822"/>
                  </a:cubicBezTo>
                  <a:lnTo>
                    <a:pt x="6216" y="2822"/>
                  </a:lnTo>
                  <a:cubicBezTo>
                    <a:pt x="6180" y="2834"/>
                    <a:pt x="6263" y="2858"/>
                    <a:pt x="6228" y="2882"/>
                  </a:cubicBezTo>
                  <a:cubicBezTo>
                    <a:pt x="6216" y="2858"/>
                    <a:pt x="6207" y="2855"/>
                    <a:pt x="6196" y="2855"/>
                  </a:cubicBezTo>
                  <a:cubicBezTo>
                    <a:pt x="6193" y="2855"/>
                    <a:pt x="6189" y="2855"/>
                    <a:pt x="6185" y="2855"/>
                  </a:cubicBezTo>
                  <a:cubicBezTo>
                    <a:pt x="6177" y="2855"/>
                    <a:pt x="6168" y="2854"/>
                    <a:pt x="6156" y="2846"/>
                  </a:cubicBezTo>
                  <a:cubicBezTo>
                    <a:pt x="6109" y="2858"/>
                    <a:pt x="6120" y="2941"/>
                    <a:pt x="6061" y="2941"/>
                  </a:cubicBezTo>
                  <a:cubicBezTo>
                    <a:pt x="6061" y="2930"/>
                    <a:pt x="6049" y="2918"/>
                    <a:pt x="6061" y="2906"/>
                  </a:cubicBezTo>
                  <a:lnTo>
                    <a:pt x="6061" y="2906"/>
                  </a:lnTo>
                  <a:cubicBezTo>
                    <a:pt x="6013" y="2918"/>
                    <a:pt x="6001" y="2941"/>
                    <a:pt x="5978" y="2965"/>
                  </a:cubicBezTo>
                  <a:lnTo>
                    <a:pt x="5978" y="2953"/>
                  </a:lnTo>
                  <a:cubicBezTo>
                    <a:pt x="5906" y="2953"/>
                    <a:pt x="5906" y="3025"/>
                    <a:pt x="5882" y="3072"/>
                  </a:cubicBezTo>
                  <a:cubicBezTo>
                    <a:pt x="5882" y="3061"/>
                    <a:pt x="5870" y="3049"/>
                    <a:pt x="5859" y="3037"/>
                  </a:cubicBezTo>
                  <a:cubicBezTo>
                    <a:pt x="5835" y="3049"/>
                    <a:pt x="5799" y="3072"/>
                    <a:pt x="5823" y="3120"/>
                  </a:cubicBezTo>
                  <a:cubicBezTo>
                    <a:pt x="5814" y="3118"/>
                    <a:pt x="5808" y="3118"/>
                    <a:pt x="5804" y="3118"/>
                  </a:cubicBezTo>
                  <a:cubicBezTo>
                    <a:pt x="5782" y="3118"/>
                    <a:pt x="5802" y="3134"/>
                    <a:pt x="5775" y="3134"/>
                  </a:cubicBezTo>
                  <a:cubicBezTo>
                    <a:pt x="5769" y="3134"/>
                    <a:pt x="5762" y="3134"/>
                    <a:pt x="5751" y="3132"/>
                  </a:cubicBezTo>
                  <a:cubicBezTo>
                    <a:pt x="5751" y="3132"/>
                    <a:pt x="5751" y="3132"/>
                    <a:pt x="5751" y="3120"/>
                  </a:cubicBezTo>
                  <a:cubicBezTo>
                    <a:pt x="5728" y="3120"/>
                    <a:pt x="5716" y="3132"/>
                    <a:pt x="5704" y="3144"/>
                  </a:cubicBezTo>
                  <a:cubicBezTo>
                    <a:pt x="5692" y="3203"/>
                    <a:pt x="5739" y="3263"/>
                    <a:pt x="5692" y="3287"/>
                  </a:cubicBezTo>
                  <a:cubicBezTo>
                    <a:pt x="5632" y="3227"/>
                    <a:pt x="5692" y="3251"/>
                    <a:pt x="5656" y="3203"/>
                  </a:cubicBezTo>
                  <a:lnTo>
                    <a:pt x="5656" y="3203"/>
                  </a:lnTo>
                  <a:cubicBezTo>
                    <a:pt x="5656" y="3215"/>
                    <a:pt x="5656" y="3239"/>
                    <a:pt x="5632" y="3239"/>
                  </a:cubicBezTo>
                  <a:cubicBezTo>
                    <a:pt x="5620" y="3203"/>
                    <a:pt x="5620" y="3215"/>
                    <a:pt x="5609" y="3191"/>
                  </a:cubicBezTo>
                  <a:lnTo>
                    <a:pt x="5609" y="3191"/>
                  </a:lnTo>
                  <a:cubicBezTo>
                    <a:pt x="5586" y="3191"/>
                    <a:pt x="5627" y="3276"/>
                    <a:pt x="5632" y="3276"/>
                  </a:cubicBezTo>
                  <a:cubicBezTo>
                    <a:pt x="5632" y="3276"/>
                    <a:pt x="5632" y="3276"/>
                    <a:pt x="5632" y="3275"/>
                  </a:cubicBezTo>
                  <a:cubicBezTo>
                    <a:pt x="5644" y="3287"/>
                    <a:pt x="5644" y="3287"/>
                    <a:pt x="5656" y="3287"/>
                  </a:cubicBezTo>
                  <a:cubicBezTo>
                    <a:pt x="5680" y="3322"/>
                    <a:pt x="5620" y="3322"/>
                    <a:pt x="5620" y="3346"/>
                  </a:cubicBezTo>
                  <a:cubicBezTo>
                    <a:pt x="5620" y="3346"/>
                    <a:pt x="5626" y="3344"/>
                    <a:pt x="5634" y="3344"/>
                  </a:cubicBezTo>
                  <a:cubicBezTo>
                    <a:pt x="5645" y="3344"/>
                    <a:pt x="5661" y="3349"/>
                    <a:pt x="5668" y="3370"/>
                  </a:cubicBezTo>
                  <a:cubicBezTo>
                    <a:pt x="5644" y="3382"/>
                    <a:pt x="5692" y="3442"/>
                    <a:pt x="5692" y="3477"/>
                  </a:cubicBezTo>
                  <a:cubicBezTo>
                    <a:pt x="5644" y="3477"/>
                    <a:pt x="5656" y="3418"/>
                    <a:pt x="5620" y="3382"/>
                  </a:cubicBezTo>
                  <a:cubicBezTo>
                    <a:pt x="5597" y="3382"/>
                    <a:pt x="5561" y="3358"/>
                    <a:pt x="5549" y="3334"/>
                  </a:cubicBezTo>
                  <a:cubicBezTo>
                    <a:pt x="5525" y="3346"/>
                    <a:pt x="5549" y="3394"/>
                    <a:pt x="5537" y="3418"/>
                  </a:cubicBezTo>
                  <a:lnTo>
                    <a:pt x="5525" y="3406"/>
                  </a:lnTo>
                  <a:lnTo>
                    <a:pt x="5525" y="3406"/>
                  </a:lnTo>
                  <a:cubicBezTo>
                    <a:pt x="5513" y="3430"/>
                    <a:pt x="5537" y="3501"/>
                    <a:pt x="5489" y="3501"/>
                  </a:cubicBezTo>
                  <a:lnTo>
                    <a:pt x="5513" y="3513"/>
                  </a:lnTo>
                  <a:cubicBezTo>
                    <a:pt x="5525" y="3513"/>
                    <a:pt x="5501" y="3525"/>
                    <a:pt x="5525" y="3561"/>
                  </a:cubicBezTo>
                  <a:cubicBezTo>
                    <a:pt x="5504" y="3540"/>
                    <a:pt x="5483" y="3537"/>
                    <a:pt x="5470" y="3521"/>
                  </a:cubicBezTo>
                  <a:lnTo>
                    <a:pt x="5470" y="3521"/>
                  </a:lnTo>
                  <a:cubicBezTo>
                    <a:pt x="5509" y="3586"/>
                    <a:pt x="5455" y="3610"/>
                    <a:pt x="5501" y="3668"/>
                  </a:cubicBezTo>
                  <a:cubicBezTo>
                    <a:pt x="5478" y="3668"/>
                    <a:pt x="5454" y="3632"/>
                    <a:pt x="5442" y="3620"/>
                  </a:cubicBezTo>
                  <a:cubicBezTo>
                    <a:pt x="5466" y="3608"/>
                    <a:pt x="5478" y="3620"/>
                    <a:pt x="5466" y="3584"/>
                  </a:cubicBezTo>
                  <a:lnTo>
                    <a:pt x="5466" y="3584"/>
                  </a:lnTo>
                  <a:cubicBezTo>
                    <a:pt x="5460" y="3590"/>
                    <a:pt x="5451" y="3593"/>
                    <a:pt x="5442" y="3593"/>
                  </a:cubicBezTo>
                  <a:cubicBezTo>
                    <a:pt x="5433" y="3593"/>
                    <a:pt x="5424" y="3590"/>
                    <a:pt x="5418" y="3584"/>
                  </a:cubicBezTo>
                  <a:lnTo>
                    <a:pt x="5418" y="3584"/>
                  </a:lnTo>
                  <a:cubicBezTo>
                    <a:pt x="5442" y="3632"/>
                    <a:pt x="5430" y="3680"/>
                    <a:pt x="5466" y="3715"/>
                  </a:cubicBezTo>
                  <a:cubicBezTo>
                    <a:pt x="5430" y="3703"/>
                    <a:pt x="5418" y="3703"/>
                    <a:pt x="5382" y="3680"/>
                  </a:cubicBezTo>
                  <a:lnTo>
                    <a:pt x="5382" y="3680"/>
                  </a:lnTo>
                  <a:cubicBezTo>
                    <a:pt x="5382" y="3715"/>
                    <a:pt x="5442" y="3727"/>
                    <a:pt x="5466" y="3751"/>
                  </a:cubicBezTo>
                  <a:cubicBezTo>
                    <a:pt x="5454" y="3751"/>
                    <a:pt x="5442" y="3751"/>
                    <a:pt x="5430" y="3763"/>
                  </a:cubicBezTo>
                  <a:cubicBezTo>
                    <a:pt x="5430" y="3755"/>
                    <a:pt x="5424" y="3746"/>
                    <a:pt x="5416" y="3746"/>
                  </a:cubicBezTo>
                  <a:cubicBezTo>
                    <a:pt x="5413" y="3746"/>
                    <a:pt x="5410" y="3748"/>
                    <a:pt x="5406" y="3751"/>
                  </a:cubicBezTo>
                  <a:lnTo>
                    <a:pt x="5406" y="3739"/>
                  </a:lnTo>
                  <a:cubicBezTo>
                    <a:pt x="5389" y="3732"/>
                    <a:pt x="5378" y="3729"/>
                    <a:pt x="5373" y="3729"/>
                  </a:cubicBezTo>
                  <a:cubicBezTo>
                    <a:pt x="5361" y="3729"/>
                    <a:pt x="5377" y="3746"/>
                    <a:pt x="5394" y="3763"/>
                  </a:cubicBezTo>
                  <a:cubicBezTo>
                    <a:pt x="5382" y="3763"/>
                    <a:pt x="5370" y="3775"/>
                    <a:pt x="5370" y="3775"/>
                  </a:cubicBezTo>
                  <a:cubicBezTo>
                    <a:pt x="5358" y="3775"/>
                    <a:pt x="5358" y="3787"/>
                    <a:pt x="5370" y="3787"/>
                  </a:cubicBezTo>
                  <a:lnTo>
                    <a:pt x="5239" y="3787"/>
                  </a:lnTo>
                  <a:cubicBezTo>
                    <a:pt x="5180" y="3811"/>
                    <a:pt x="5120" y="3834"/>
                    <a:pt x="5097" y="3858"/>
                  </a:cubicBezTo>
                  <a:cubicBezTo>
                    <a:pt x="5078" y="3861"/>
                    <a:pt x="5061" y="3861"/>
                    <a:pt x="5045" y="3861"/>
                  </a:cubicBezTo>
                  <a:cubicBezTo>
                    <a:pt x="4975" y="3861"/>
                    <a:pt x="4921" y="3844"/>
                    <a:pt x="4882" y="3834"/>
                  </a:cubicBezTo>
                  <a:cubicBezTo>
                    <a:pt x="4704" y="3906"/>
                    <a:pt x="4525" y="3882"/>
                    <a:pt x="4335" y="3977"/>
                  </a:cubicBezTo>
                  <a:lnTo>
                    <a:pt x="4346" y="3977"/>
                  </a:lnTo>
                  <a:cubicBezTo>
                    <a:pt x="4204" y="4013"/>
                    <a:pt x="4430" y="4013"/>
                    <a:pt x="4275" y="4061"/>
                  </a:cubicBezTo>
                  <a:cubicBezTo>
                    <a:pt x="4280" y="4036"/>
                    <a:pt x="4265" y="4030"/>
                    <a:pt x="4242" y="4030"/>
                  </a:cubicBezTo>
                  <a:cubicBezTo>
                    <a:pt x="4215" y="4030"/>
                    <a:pt x="4176" y="4039"/>
                    <a:pt x="4143" y="4039"/>
                  </a:cubicBezTo>
                  <a:cubicBezTo>
                    <a:pt x="4135" y="4039"/>
                    <a:pt x="4127" y="4038"/>
                    <a:pt x="4120" y="4037"/>
                  </a:cubicBezTo>
                  <a:cubicBezTo>
                    <a:pt x="3918" y="4061"/>
                    <a:pt x="3811" y="4192"/>
                    <a:pt x="3620" y="4215"/>
                  </a:cubicBezTo>
                  <a:cubicBezTo>
                    <a:pt x="3620" y="4204"/>
                    <a:pt x="3620" y="4180"/>
                    <a:pt x="3656" y="4168"/>
                  </a:cubicBezTo>
                  <a:lnTo>
                    <a:pt x="3656" y="4168"/>
                  </a:lnTo>
                  <a:cubicBezTo>
                    <a:pt x="3525" y="4204"/>
                    <a:pt x="3418" y="4263"/>
                    <a:pt x="3299" y="4311"/>
                  </a:cubicBezTo>
                  <a:lnTo>
                    <a:pt x="3311" y="4299"/>
                  </a:lnTo>
                  <a:lnTo>
                    <a:pt x="3311" y="4299"/>
                  </a:lnTo>
                  <a:cubicBezTo>
                    <a:pt x="3108" y="4346"/>
                    <a:pt x="2965" y="4477"/>
                    <a:pt x="2787" y="4596"/>
                  </a:cubicBezTo>
                  <a:cubicBezTo>
                    <a:pt x="2799" y="4585"/>
                    <a:pt x="2787" y="4561"/>
                    <a:pt x="2799" y="4549"/>
                  </a:cubicBezTo>
                  <a:lnTo>
                    <a:pt x="2799" y="4549"/>
                  </a:lnTo>
                  <a:cubicBezTo>
                    <a:pt x="2703" y="4585"/>
                    <a:pt x="2549" y="4668"/>
                    <a:pt x="2513" y="4751"/>
                  </a:cubicBezTo>
                  <a:cubicBezTo>
                    <a:pt x="2382" y="4763"/>
                    <a:pt x="2453" y="4799"/>
                    <a:pt x="2287" y="4846"/>
                  </a:cubicBezTo>
                  <a:cubicBezTo>
                    <a:pt x="2275" y="4846"/>
                    <a:pt x="2299" y="4835"/>
                    <a:pt x="2299" y="4823"/>
                  </a:cubicBezTo>
                  <a:lnTo>
                    <a:pt x="2299" y="4823"/>
                  </a:lnTo>
                  <a:cubicBezTo>
                    <a:pt x="2227" y="4858"/>
                    <a:pt x="2180" y="4894"/>
                    <a:pt x="2120" y="4930"/>
                  </a:cubicBezTo>
                  <a:cubicBezTo>
                    <a:pt x="1989" y="5061"/>
                    <a:pt x="2001" y="5144"/>
                    <a:pt x="1822" y="5251"/>
                  </a:cubicBezTo>
                  <a:cubicBezTo>
                    <a:pt x="1763" y="5204"/>
                    <a:pt x="1918" y="5168"/>
                    <a:pt x="1882" y="5108"/>
                  </a:cubicBezTo>
                  <a:lnTo>
                    <a:pt x="1882" y="5108"/>
                  </a:lnTo>
                  <a:cubicBezTo>
                    <a:pt x="1858" y="5144"/>
                    <a:pt x="1834" y="5180"/>
                    <a:pt x="1775" y="5204"/>
                  </a:cubicBezTo>
                  <a:cubicBezTo>
                    <a:pt x="1787" y="5156"/>
                    <a:pt x="1775" y="5180"/>
                    <a:pt x="1775" y="5144"/>
                  </a:cubicBezTo>
                  <a:cubicBezTo>
                    <a:pt x="1729" y="5156"/>
                    <a:pt x="1694" y="5311"/>
                    <a:pt x="1691" y="5311"/>
                  </a:cubicBezTo>
                  <a:cubicBezTo>
                    <a:pt x="1691" y="5311"/>
                    <a:pt x="1691" y="5311"/>
                    <a:pt x="1691" y="5311"/>
                  </a:cubicBezTo>
                  <a:lnTo>
                    <a:pt x="1691" y="5311"/>
                  </a:lnTo>
                  <a:cubicBezTo>
                    <a:pt x="1691" y="5320"/>
                    <a:pt x="1695" y="5324"/>
                    <a:pt x="1700" y="5324"/>
                  </a:cubicBezTo>
                  <a:cubicBezTo>
                    <a:pt x="1710" y="5324"/>
                    <a:pt x="1724" y="5314"/>
                    <a:pt x="1739" y="5299"/>
                  </a:cubicBezTo>
                  <a:lnTo>
                    <a:pt x="1739" y="5299"/>
                  </a:lnTo>
                  <a:cubicBezTo>
                    <a:pt x="1739" y="5370"/>
                    <a:pt x="1584" y="5430"/>
                    <a:pt x="1525" y="5513"/>
                  </a:cubicBezTo>
                  <a:cubicBezTo>
                    <a:pt x="1541" y="5497"/>
                    <a:pt x="1591" y="5464"/>
                    <a:pt x="1617" y="5464"/>
                  </a:cubicBezTo>
                  <a:cubicBezTo>
                    <a:pt x="1629" y="5464"/>
                    <a:pt x="1636" y="5471"/>
                    <a:pt x="1632" y="5489"/>
                  </a:cubicBezTo>
                  <a:cubicBezTo>
                    <a:pt x="1525" y="5561"/>
                    <a:pt x="1537" y="5644"/>
                    <a:pt x="1501" y="5728"/>
                  </a:cubicBezTo>
                  <a:cubicBezTo>
                    <a:pt x="1483" y="5736"/>
                    <a:pt x="1471" y="5740"/>
                    <a:pt x="1463" y="5740"/>
                  </a:cubicBezTo>
                  <a:cubicBezTo>
                    <a:pt x="1417" y="5740"/>
                    <a:pt x="1506" y="5617"/>
                    <a:pt x="1465" y="5597"/>
                  </a:cubicBezTo>
                  <a:cubicBezTo>
                    <a:pt x="1441" y="5597"/>
                    <a:pt x="1370" y="5597"/>
                    <a:pt x="1394" y="5549"/>
                  </a:cubicBezTo>
                  <a:lnTo>
                    <a:pt x="1394" y="5549"/>
                  </a:lnTo>
                  <a:cubicBezTo>
                    <a:pt x="1298" y="5620"/>
                    <a:pt x="1275" y="5704"/>
                    <a:pt x="1215" y="5787"/>
                  </a:cubicBezTo>
                  <a:lnTo>
                    <a:pt x="1203" y="5775"/>
                  </a:lnTo>
                  <a:cubicBezTo>
                    <a:pt x="1120" y="5870"/>
                    <a:pt x="1060" y="6025"/>
                    <a:pt x="965" y="6097"/>
                  </a:cubicBezTo>
                  <a:lnTo>
                    <a:pt x="1025" y="6061"/>
                  </a:lnTo>
                  <a:lnTo>
                    <a:pt x="1025" y="6061"/>
                  </a:lnTo>
                  <a:cubicBezTo>
                    <a:pt x="1013" y="6085"/>
                    <a:pt x="965" y="6132"/>
                    <a:pt x="965" y="6180"/>
                  </a:cubicBezTo>
                  <a:cubicBezTo>
                    <a:pt x="960" y="6175"/>
                    <a:pt x="952" y="6173"/>
                    <a:pt x="944" y="6173"/>
                  </a:cubicBezTo>
                  <a:cubicBezTo>
                    <a:pt x="925" y="6173"/>
                    <a:pt x="901" y="6182"/>
                    <a:pt x="885" y="6182"/>
                  </a:cubicBezTo>
                  <a:cubicBezTo>
                    <a:pt x="879" y="6182"/>
                    <a:pt x="874" y="6180"/>
                    <a:pt x="871" y="6175"/>
                  </a:cubicBezTo>
                  <a:lnTo>
                    <a:pt x="871" y="6175"/>
                  </a:lnTo>
                  <a:cubicBezTo>
                    <a:pt x="885" y="6272"/>
                    <a:pt x="716" y="6444"/>
                    <a:pt x="739" y="6537"/>
                  </a:cubicBezTo>
                  <a:cubicBezTo>
                    <a:pt x="732" y="6539"/>
                    <a:pt x="727" y="6539"/>
                    <a:pt x="722" y="6539"/>
                  </a:cubicBezTo>
                  <a:cubicBezTo>
                    <a:pt x="691" y="6539"/>
                    <a:pt x="690" y="6510"/>
                    <a:pt x="679" y="6490"/>
                  </a:cubicBezTo>
                  <a:cubicBezTo>
                    <a:pt x="739" y="6430"/>
                    <a:pt x="775" y="6418"/>
                    <a:pt x="775" y="6359"/>
                  </a:cubicBezTo>
                  <a:lnTo>
                    <a:pt x="775" y="6359"/>
                  </a:lnTo>
                  <a:cubicBezTo>
                    <a:pt x="735" y="6408"/>
                    <a:pt x="695" y="6433"/>
                    <a:pt x="676" y="6433"/>
                  </a:cubicBezTo>
                  <a:cubicBezTo>
                    <a:pt x="672" y="6433"/>
                    <a:pt x="669" y="6432"/>
                    <a:pt x="667" y="6430"/>
                  </a:cubicBezTo>
                  <a:cubicBezTo>
                    <a:pt x="667" y="6513"/>
                    <a:pt x="584" y="6668"/>
                    <a:pt x="596" y="6716"/>
                  </a:cubicBezTo>
                  <a:cubicBezTo>
                    <a:pt x="565" y="6739"/>
                    <a:pt x="539" y="6757"/>
                    <a:pt x="518" y="6757"/>
                  </a:cubicBezTo>
                  <a:cubicBezTo>
                    <a:pt x="507" y="6757"/>
                    <a:pt x="497" y="6752"/>
                    <a:pt x="489" y="6740"/>
                  </a:cubicBezTo>
                  <a:lnTo>
                    <a:pt x="489" y="6740"/>
                  </a:lnTo>
                  <a:cubicBezTo>
                    <a:pt x="443" y="6822"/>
                    <a:pt x="467" y="6831"/>
                    <a:pt x="499" y="6831"/>
                  </a:cubicBezTo>
                  <a:cubicBezTo>
                    <a:pt x="508" y="6831"/>
                    <a:pt x="517" y="6830"/>
                    <a:pt x="526" y="6830"/>
                  </a:cubicBezTo>
                  <a:cubicBezTo>
                    <a:pt x="557" y="6830"/>
                    <a:pt x="576" y="6840"/>
                    <a:pt x="513" y="6930"/>
                  </a:cubicBezTo>
                  <a:cubicBezTo>
                    <a:pt x="497" y="6942"/>
                    <a:pt x="487" y="6947"/>
                    <a:pt x="480" y="6947"/>
                  </a:cubicBezTo>
                  <a:cubicBezTo>
                    <a:pt x="457" y="6947"/>
                    <a:pt x="480" y="6890"/>
                    <a:pt x="469" y="6890"/>
                  </a:cubicBezTo>
                  <a:lnTo>
                    <a:pt x="469" y="6890"/>
                  </a:lnTo>
                  <a:cubicBezTo>
                    <a:pt x="464" y="6890"/>
                    <a:pt x="453" y="6900"/>
                    <a:pt x="429" y="6930"/>
                  </a:cubicBezTo>
                  <a:lnTo>
                    <a:pt x="441" y="6894"/>
                  </a:lnTo>
                  <a:lnTo>
                    <a:pt x="441" y="6894"/>
                  </a:lnTo>
                  <a:cubicBezTo>
                    <a:pt x="286" y="6930"/>
                    <a:pt x="465" y="7013"/>
                    <a:pt x="394" y="7109"/>
                  </a:cubicBezTo>
                  <a:cubicBezTo>
                    <a:pt x="347" y="7099"/>
                    <a:pt x="380" y="7046"/>
                    <a:pt x="358" y="7046"/>
                  </a:cubicBezTo>
                  <a:cubicBezTo>
                    <a:pt x="351" y="7046"/>
                    <a:pt x="340" y="7051"/>
                    <a:pt x="322" y="7061"/>
                  </a:cubicBezTo>
                  <a:cubicBezTo>
                    <a:pt x="275" y="7168"/>
                    <a:pt x="322" y="7263"/>
                    <a:pt x="251" y="7347"/>
                  </a:cubicBezTo>
                  <a:lnTo>
                    <a:pt x="239" y="7323"/>
                  </a:lnTo>
                  <a:cubicBezTo>
                    <a:pt x="203" y="7382"/>
                    <a:pt x="120" y="7502"/>
                    <a:pt x="96" y="7573"/>
                  </a:cubicBezTo>
                  <a:cubicBezTo>
                    <a:pt x="87" y="7573"/>
                    <a:pt x="85" y="7566"/>
                    <a:pt x="89" y="7558"/>
                  </a:cubicBezTo>
                  <a:lnTo>
                    <a:pt x="89" y="7558"/>
                  </a:lnTo>
                  <a:cubicBezTo>
                    <a:pt x="17" y="7654"/>
                    <a:pt x="93" y="7611"/>
                    <a:pt x="1" y="7692"/>
                  </a:cubicBezTo>
                  <a:lnTo>
                    <a:pt x="13" y="7728"/>
                  </a:lnTo>
                  <a:cubicBezTo>
                    <a:pt x="60" y="7692"/>
                    <a:pt x="132" y="7609"/>
                    <a:pt x="132" y="7537"/>
                  </a:cubicBezTo>
                  <a:cubicBezTo>
                    <a:pt x="132" y="7552"/>
                    <a:pt x="137" y="7558"/>
                    <a:pt x="145" y="7558"/>
                  </a:cubicBezTo>
                  <a:cubicBezTo>
                    <a:pt x="170" y="7558"/>
                    <a:pt x="224" y="7510"/>
                    <a:pt x="260" y="7510"/>
                  </a:cubicBezTo>
                  <a:cubicBezTo>
                    <a:pt x="271" y="7510"/>
                    <a:pt x="280" y="7515"/>
                    <a:pt x="286" y="7525"/>
                  </a:cubicBezTo>
                  <a:lnTo>
                    <a:pt x="275" y="7502"/>
                  </a:lnTo>
                  <a:cubicBezTo>
                    <a:pt x="441" y="7394"/>
                    <a:pt x="560" y="7204"/>
                    <a:pt x="715" y="7037"/>
                  </a:cubicBezTo>
                  <a:cubicBezTo>
                    <a:pt x="751" y="6882"/>
                    <a:pt x="882" y="6847"/>
                    <a:pt x="929" y="6704"/>
                  </a:cubicBezTo>
                  <a:cubicBezTo>
                    <a:pt x="894" y="6644"/>
                    <a:pt x="941" y="6668"/>
                    <a:pt x="1013" y="6561"/>
                  </a:cubicBezTo>
                  <a:lnTo>
                    <a:pt x="1013" y="6561"/>
                  </a:lnTo>
                  <a:cubicBezTo>
                    <a:pt x="996" y="6589"/>
                    <a:pt x="1003" y="6598"/>
                    <a:pt x="1018" y="6598"/>
                  </a:cubicBezTo>
                  <a:cubicBezTo>
                    <a:pt x="1036" y="6598"/>
                    <a:pt x="1065" y="6586"/>
                    <a:pt x="1084" y="6573"/>
                  </a:cubicBezTo>
                  <a:cubicBezTo>
                    <a:pt x="1084" y="6537"/>
                    <a:pt x="1096" y="6513"/>
                    <a:pt x="1120" y="6490"/>
                  </a:cubicBezTo>
                  <a:cubicBezTo>
                    <a:pt x="1144" y="6478"/>
                    <a:pt x="1298" y="6394"/>
                    <a:pt x="1310" y="6311"/>
                  </a:cubicBezTo>
                  <a:cubicBezTo>
                    <a:pt x="1322" y="6304"/>
                    <a:pt x="1329" y="6301"/>
                    <a:pt x="1333" y="6301"/>
                  </a:cubicBezTo>
                  <a:cubicBezTo>
                    <a:pt x="1349" y="6301"/>
                    <a:pt x="1310" y="6351"/>
                    <a:pt x="1310" y="6370"/>
                  </a:cubicBezTo>
                  <a:cubicBezTo>
                    <a:pt x="1358" y="6370"/>
                    <a:pt x="1334" y="6299"/>
                    <a:pt x="1370" y="6299"/>
                  </a:cubicBezTo>
                  <a:cubicBezTo>
                    <a:pt x="1370" y="6299"/>
                    <a:pt x="1370" y="6299"/>
                    <a:pt x="1370" y="6311"/>
                  </a:cubicBezTo>
                  <a:cubicBezTo>
                    <a:pt x="1441" y="6216"/>
                    <a:pt x="1513" y="6180"/>
                    <a:pt x="1608" y="6097"/>
                  </a:cubicBezTo>
                  <a:cubicBezTo>
                    <a:pt x="1560" y="6049"/>
                    <a:pt x="1679" y="5989"/>
                    <a:pt x="1703" y="5942"/>
                  </a:cubicBezTo>
                  <a:cubicBezTo>
                    <a:pt x="1703" y="5946"/>
                    <a:pt x="1705" y="5947"/>
                    <a:pt x="1709" y="5947"/>
                  </a:cubicBezTo>
                  <a:cubicBezTo>
                    <a:pt x="1726" y="5947"/>
                    <a:pt x="1781" y="5904"/>
                    <a:pt x="1810" y="5894"/>
                  </a:cubicBezTo>
                  <a:lnTo>
                    <a:pt x="1822" y="5811"/>
                  </a:lnTo>
                  <a:cubicBezTo>
                    <a:pt x="1846" y="5739"/>
                    <a:pt x="1918" y="5775"/>
                    <a:pt x="1965" y="5704"/>
                  </a:cubicBezTo>
                  <a:lnTo>
                    <a:pt x="1941" y="5704"/>
                  </a:lnTo>
                  <a:cubicBezTo>
                    <a:pt x="1977" y="5644"/>
                    <a:pt x="2132" y="5573"/>
                    <a:pt x="2203" y="5561"/>
                  </a:cubicBezTo>
                  <a:cubicBezTo>
                    <a:pt x="2299" y="5454"/>
                    <a:pt x="2394" y="5358"/>
                    <a:pt x="2489" y="5299"/>
                  </a:cubicBezTo>
                  <a:cubicBezTo>
                    <a:pt x="2596" y="5227"/>
                    <a:pt x="2691" y="5180"/>
                    <a:pt x="2799" y="5132"/>
                  </a:cubicBezTo>
                  <a:cubicBezTo>
                    <a:pt x="2906" y="5085"/>
                    <a:pt x="3013" y="5037"/>
                    <a:pt x="3132" y="4989"/>
                  </a:cubicBezTo>
                  <a:cubicBezTo>
                    <a:pt x="3251" y="4942"/>
                    <a:pt x="3370" y="4894"/>
                    <a:pt x="3501" y="4823"/>
                  </a:cubicBezTo>
                  <a:cubicBezTo>
                    <a:pt x="3525" y="4787"/>
                    <a:pt x="3465" y="4799"/>
                    <a:pt x="3477" y="4763"/>
                  </a:cubicBezTo>
                  <a:cubicBezTo>
                    <a:pt x="3525" y="4727"/>
                    <a:pt x="3549" y="4715"/>
                    <a:pt x="3596" y="4704"/>
                  </a:cubicBezTo>
                  <a:cubicBezTo>
                    <a:pt x="3576" y="4704"/>
                    <a:pt x="3565" y="4705"/>
                    <a:pt x="3560" y="4706"/>
                  </a:cubicBezTo>
                  <a:lnTo>
                    <a:pt x="3560" y="4706"/>
                  </a:lnTo>
                  <a:cubicBezTo>
                    <a:pt x="3560" y="4706"/>
                    <a:pt x="3561" y="4705"/>
                    <a:pt x="3561" y="4704"/>
                  </a:cubicBezTo>
                  <a:lnTo>
                    <a:pt x="3561" y="4704"/>
                  </a:lnTo>
                  <a:cubicBezTo>
                    <a:pt x="3537" y="4715"/>
                    <a:pt x="3513" y="4727"/>
                    <a:pt x="3489" y="4751"/>
                  </a:cubicBezTo>
                  <a:cubicBezTo>
                    <a:pt x="3477" y="4751"/>
                    <a:pt x="3489" y="4739"/>
                    <a:pt x="3477" y="4739"/>
                  </a:cubicBezTo>
                  <a:cubicBezTo>
                    <a:pt x="3453" y="4751"/>
                    <a:pt x="3430" y="4787"/>
                    <a:pt x="3394" y="4799"/>
                  </a:cubicBezTo>
                  <a:cubicBezTo>
                    <a:pt x="3430" y="4751"/>
                    <a:pt x="3430" y="4704"/>
                    <a:pt x="3501" y="4692"/>
                  </a:cubicBezTo>
                  <a:lnTo>
                    <a:pt x="3501" y="4692"/>
                  </a:lnTo>
                  <a:cubicBezTo>
                    <a:pt x="3501" y="4704"/>
                    <a:pt x="3489" y="4704"/>
                    <a:pt x="3477" y="4715"/>
                  </a:cubicBezTo>
                  <a:cubicBezTo>
                    <a:pt x="3525" y="4692"/>
                    <a:pt x="3525" y="4668"/>
                    <a:pt x="3573" y="4668"/>
                  </a:cubicBezTo>
                  <a:cubicBezTo>
                    <a:pt x="3607" y="4661"/>
                    <a:pt x="3613" y="4654"/>
                    <a:pt x="3615" y="4654"/>
                  </a:cubicBezTo>
                  <a:lnTo>
                    <a:pt x="3615" y="4654"/>
                  </a:lnTo>
                  <a:cubicBezTo>
                    <a:pt x="3616" y="4654"/>
                    <a:pt x="3615" y="4658"/>
                    <a:pt x="3620" y="4668"/>
                  </a:cubicBezTo>
                  <a:lnTo>
                    <a:pt x="3799" y="4620"/>
                  </a:lnTo>
                  <a:cubicBezTo>
                    <a:pt x="3845" y="4555"/>
                    <a:pt x="3927" y="4548"/>
                    <a:pt x="3973" y="4548"/>
                  </a:cubicBezTo>
                  <a:cubicBezTo>
                    <a:pt x="3986" y="4548"/>
                    <a:pt x="3996" y="4549"/>
                    <a:pt x="4001" y="4549"/>
                  </a:cubicBezTo>
                  <a:cubicBezTo>
                    <a:pt x="4001" y="4596"/>
                    <a:pt x="3894" y="4596"/>
                    <a:pt x="3870" y="4656"/>
                  </a:cubicBezTo>
                  <a:lnTo>
                    <a:pt x="3942" y="4668"/>
                  </a:lnTo>
                  <a:lnTo>
                    <a:pt x="3942" y="4632"/>
                  </a:lnTo>
                  <a:lnTo>
                    <a:pt x="4025" y="4608"/>
                  </a:lnTo>
                  <a:lnTo>
                    <a:pt x="4025" y="4620"/>
                  </a:lnTo>
                  <a:cubicBezTo>
                    <a:pt x="4025" y="4596"/>
                    <a:pt x="4025" y="4585"/>
                    <a:pt x="4061" y="4585"/>
                  </a:cubicBezTo>
                  <a:cubicBezTo>
                    <a:pt x="4061" y="4585"/>
                    <a:pt x="4066" y="4590"/>
                    <a:pt x="4066" y="4593"/>
                  </a:cubicBezTo>
                  <a:lnTo>
                    <a:pt x="4066" y="4593"/>
                  </a:lnTo>
                  <a:lnTo>
                    <a:pt x="4120" y="4561"/>
                  </a:lnTo>
                  <a:lnTo>
                    <a:pt x="4120" y="4561"/>
                  </a:lnTo>
                  <a:cubicBezTo>
                    <a:pt x="4112" y="4577"/>
                    <a:pt x="4115" y="4581"/>
                    <a:pt x="4122" y="4581"/>
                  </a:cubicBezTo>
                  <a:cubicBezTo>
                    <a:pt x="4130" y="4581"/>
                    <a:pt x="4142" y="4577"/>
                    <a:pt x="4154" y="4577"/>
                  </a:cubicBezTo>
                  <a:cubicBezTo>
                    <a:pt x="4165" y="4577"/>
                    <a:pt x="4176" y="4581"/>
                    <a:pt x="4180" y="4596"/>
                  </a:cubicBezTo>
                  <a:cubicBezTo>
                    <a:pt x="4359" y="4563"/>
                    <a:pt x="4401" y="4476"/>
                    <a:pt x="4565" y="4476"/>
                  </a:cubicBezTo>
                  <a:cubicBezTo>
                    <a:pt x="4575" y="4476"/>
                    <a:pt x="4585" y="4477"/>
                    <a:pt x="4596" y="4477"/>
                  </a:cubicBezTo>
                  <a:cubicBezTo>
                    <a:pt x="4561" y="4465"/>
                    <a:pt x="4632" y="4394"/>
                    <a:pt x="4692" y="4394"/>
                  </a:cubicBezTo>
                  <a:cubicBezTo>
                    <a:pt x="4727" y="4394"/>
                    <a:pt x="4727" y="4406"/>
                    <a:pt x="4716" y="4418"/>
                  </a:cubicBezTo>
                  <a:cubicBezTo>
                    <a:pt x="4739" y="4406"/>
                    <a:pt x="4763" y="4394"/>
                    <a:pt x="4787" y="4382"/>
                  </a:cubicBezTo>
                  <a:cubicBezTo>
                    <a:pt x="4814" y="4396"/>
                    <a:pt x="4840" y="4401"/>
                    <a:pt x="4867" y="4401"/>
                  </a:cubicBezTo>
                  <a:cubicBezTo>
                    <a:pt x="4934" y="4401"/>
                    <a:pt x="5003" y="4370"/>
                    <a:pt x="5097" y="4370"/>
                  </a:cubicBezTo>
                  <a:lnTo>
                    <a:pt x="5097" y="4394"/>
                  </a:lnTo>
                  <a:cubicBezTo>
                    <a:pt x="5132" y="4370"/>
                    <a:pt x="5192" y="4334"/>
                    <a:pt x="5263" y="4334"/>
                  </a:cubicBezTo>
                  <a:lnTo>
                    <a:pt x="5251" y="4382"/>
                  </a:lnTo>
                  <a:cubicBezTo>
                    <a:pt x="5256" y="4383"/>
                    <a:pt x="5261" y="4383"/>
                    <a:pt x="5265" y="4383"/>
                  </a:cubicBezTo>
                  <a:cubicBezTo>
                    <a:pt x="5339" y="4383"/>
                    <a:pt x="5319" y="4298"/>
                    <a:pt x="5392" y="4298"/>
                  </a:cubicBezTo>
                  <a:cubicBezTo>
                    <a:pt x="5396" y="4298"/>
                    <a:pt x="5401" y="4298"/>
                    <a:pt x="5406" y="4299"/>
                  </a:cubicBezTo>
                  <a:cubicBezTo>
                    <a:pt x="5406" y="4263"/>
                    <a:pt x="5347" y="4251"/>
                    <a:pt x="5323" y="4215"/>
                  </a:cubicBezTo>
                  <a:lnTo>
                    <a:pt x="5323" y="4215"/>
                  </a:lnTo>
                  <a:cubicBezTo>
                    <a:pt x="5341" y="4233"/>
                    <a:pt x="5376" y="4242"/>
                    <a:pt x="5405" y="4242"/>
                  </a:cubicBezTo>
                  <a:cubicBezTo>
                    <a:pt x="5433" y="4242"/>
                    <a:pt x="5454" y="4233"/>
                    <a:pt x="5442" y="4215"/>
                  </a:cubicBezTo>
                  <a:cubicBezTo>
                    <a:pt x="5471" y="4208"/>
                    <a:pt x="5488" y="4205"/>
                    <a:pt x="5498" y="4205"/>
                  </a:cubicBezTo>
                  <a:cubicBezTo>
                    <a:pt x="5519" y="4205"/>
                    <a:pt x="5505" y="4219"/>
                    <a:pt x="5513" y="4227"/>
                  </a:cubicBezTo>
                  <a:lnTo>
                    <a:pt x="5573" y="4192"/>
                  </a:lnTo>
                  <a:cubicBezTo>
                    <a:pt x="5644" y="4192"/>
                    <a:pt x="5597" y="4251"/>
                    <a:pt x="5573" y="4275"/>
                  </a:cubicBezTo>
                  <a:cubicBezTo>
                    <a:pt x="5603" y="4251"/>
                    <a:pt x="5635" y="4245"/>
                    <a:pt x="5671" y="4245"/>
                  </a:cubicBezTo>
                  <a:cubicBezTo>
                    <a:pt x="5707" y="4245"/>
                    <a:pt x="5745" y="4251"/>
                    <a:pt x="5787" y="4251"/>
                  </a:cubicBezTo>
                  <a:lnTo>
                    <a:pt x="5751" y="4275"/>
                  </a:lnTo>
                  <a:cubicBezTo>
                    <a:pt x="5787" y="4275"/>
                    <a:pt x="5811" y="4275"/>
                    <a:pt x="5847" y="4287"/>
                  </a:cubicBezTo>
                  <a:cubicBezTo>
                    <a:pt x="5879" y="4267"/>
                    <a:pt x="5923" y="4258"/>
                    <a:pt x="5969" y="4258"/>
                  </a:cubicBezTo>
                  <a:cubicBezTo>
                    <a:pt x="6007" y="4258"/>
                    <a:pt x="6047" y="4264"/>
                    <a:pt x="6085" y="4275"/>
                  </a:cubicBezTo>
                  <a:lnTo>
                    <a:pt x="6025" y="4323"/>
                  </a:lnTo>
                  <a:cubicBezTo>
                    <a:pt x="6035" y="4327"/>
                    <a:pt x="6041" y="4329"/>
                    <a:pt x="6046" y="4329"/>
                  </a:cubicBezTo>
                  <a:cubicBezTo>
                    <a:pt x="6065" y="4329"/>
                    <a:pt x="6054" y="4299"/>
                    <a:pt x="6073" y="4299"/>
                  </a:cubicBezTo>
                  <a:cubicBezTo>
                    <a:pt x="6092" y="4293"/>
                    <a:pt x="6107" y="4291"/>
                    <a:pt x="6121" y="4291"/>
                  </a:cubicBezTo>
                  <a:cubicBezTo>
                    <a:pt x="6168" y="4291"/>
                    <a:pt x="6188" y="4319"/>
                    <a:pt x="6216" y="4346"/>
                  </a:cubicBezTo>
                  <a:cubicBezTo>
                    <a:pt x="6236" y="4340"/>
                    <a:pt x="6255" y="4338"/>
                    <a:pt x="6273" y="4338"/>
                  </a:cubicBezTo>
                  <a:cubicBezTo>
                    <a:pt x="6378" y="4338"/>
                    <a:pt x="6468" y="4419"/>
                    <a:pt x="6560" y="4419"/>
                  </a:cubicBezTo>
                  <a:cubicBezTo>
                    <a:pt x="6580" y="4419"/>
                    <a:pt x="6600" y="4415"/>
                    <a:pt x="6621" y="4406"/>
                  </a:cubicBezTo>
                  <a:lnTo>
                    <a:pt x="6621" y="4442"/>
                  </a:lnTo>
                  <a:cubicBezTo>
                    <a:pt x="6647" y="4435"/>
                    <a:pt x="6672" y="4432"/>
                    <a:pt x="6698" y="4432"/>
                  </a:cubicBezTo>
                  <a:cubicBezTo>
                    <a:pt x="6819" y="4432"/>
                    <a:pt x="6931" y="4499"/>
                    <a:pt x="7041" y="4499"/>
                  </a:cubicBezTo>
                  <a:cubicBezTo>
                    <a:pt x="7063" y="4499"/>
                    <a:pt x="7086" y="4496"/>
                    <a:pt x="7109" y="4489"/>
                  </a:cubicBezTo>
                  <a:cubicBezTo>
                    <a:pt x="7152" y="4540"/>
                    <a:pt x="7184" y="4554"/>
                    <a:pt x="7210" y="4554"/>
                  </a:cubicBezTo>
                  <a:cubicBezTo>
                    <a:pt x="7244" y="4554"/>
                    <a:pt x="7271" y="4531"/>
                    <a:pt x="7305" y="4531"/>
                  </a:cubicBezTo>
                  <a:cubicBezTo>
                    <a:pt x="7331" y="4531"/>
                    <a:pt x="7363" y="4546"/>
                    <a:pt x="7406" y="4596"/>
                  </a:cubicBezTo>
                  <a:lnTo>
                    <a:pt x="7406" y="4585"/>
                  </a:lnTo>
                  <a:cubicBezTo>
                    <a:pt x="7668" y="4704"/>
                    <a:pt x="7930" y="4882"/>
                    <a:pt x="8156" y="5073"/>
                  </a:cubicBezTo>
                  <a:cubicBezTo>
                    <a:pt x="8383" y="5275"/>
                    <a:pt x="8585" y="5489"/>
                    <a:pt x="8764" y="5704"/>
                  </a:cubicBezTo>
                  <a:lnTo>
                    <a:pt x="8740" y="5716"/>
                  </a:lnTo>
                  <a:cubicBezTo>
                    <a:pt x="8978" y="6085"/>
                    <a:pt x="9133" y="6490"/>
                    <a:pt x="9180" y="6906"/>
                  </a:cubicBezTo>
                  <a:cubicBezTo>
                    <a:pt x="9228" y="7323"/>
                    <a:pt x="9145" y="7752"/>
                    <a:pt x="8942" y="8144"/>
                  </a:cubicBezTo>
                  <a:cubicBezTo>
                    <a:pt x="8930" y="8216"/>
                    <a:pt x="8990" y="8204"/>
                    <a:pt x="8978" y="8275"/>
                  </a:cubicBezTo>
                  <a:cubicBezTo>
                    <a:pt x="8967" y="8297"/>
                    <a:pt x="8937" y="8348"/>
                    <a:pt x="8913" y="8348"/>
                  </a:cubicBezTo>
                  <a:cubicBezTo>
                    <a:pt x="8911" y="8348"/>
                    <a:pt x="8909" y="8348"/>
                    <a:pt x="8907" y="8347"/>
                  </a:cubicBezTo>
                  <a:cubicBezTo>
                    <a:pt x="8930" y="8287"/>
                    <a:pt x="8883" y="8311"/>
                    <a:pt x="8883" y="8287"/>
                  </a:cubicBezTo>
                  <a:cubicBezTo>
                    <a:pt x="8847" y="8371"/>
                    <a:pt x="8752" y="8454"/>
                    <a:pt x="8728" y="8549"/>
                  </a:cubicBezTo>
                  <a:lnTo>
                    <a:pt x="8799" y="8502"/>
                  </a:lnTo>
                  <a:lnTo>
                    <a:pt x="8799" y="8502"/>
                  </a:lnTo>
                  <a:cubicBezTo>
                    <a:pt x="8787" y="8549"/>
                    <a:pt x="8752" y="8585"/>
                    <a:pt x="8728" y="8609"/>
                  </a:cubicBezTo>
                  <a:cubicBezTo>
                    <a:pt x="8717" y="8588"/>
                    <a:pt x="8670" y="8595"/>
                    <a:pt x="8667" y="8580"/>
                  </a:cubicBezTo>
                  <a:lnTo>
                    <a:pt x="8667" y="8580"/>
                  </a:lnTo>
                  <a:cubicBezTo>
                    <a:pt x="8631" y="8761"/>
                    <a:pt x="8548" y="8658"/>
                    <a:pt x="8478" y="8787"/>
                  </a:cubicBezTo>
                  <a:cubicBezTo>
                    <a:pt x="8514" y="8859"/>
                    <a:pt x="8406" y="9037"/>
                    <a:pt x="8335" y="9168"/>
                  </a:cubicBezTo>
                  <a:cubicBezTo>
                    <a:pt x="8311" y="9180"/>
                    <a:pt x="8287" y="9180"/>
                    <a:pt x="8264" y="9192"/>
                  </a:cubicBezTo>
                  <a:cubicBezTo>
                    <a:pt x="8335" y="9145"/>
                    <a:pt x="8228" y="9145"/>
                    <a:pt x="8323" y="9085"/>
                  </a:cubicBezTo>
                  <a:lnTo>
                    <a:pt x="8323" y="9085"/>
                  </a:lnTo>
                  <a:cubicBezTo>
                    <a:pt x="8240" y="9121"/>
                    <a:pt x="8180" y="9192"/>
                    <a:pt x="8097" y="9240"/>
                  </a:cubicBezTo>
                  <a:cubicBezTo>
                    <a:pt x="8121" y="9240"/>
                    <a:pt x="8133" y="9264"/>
                    <a:pt x="8109" y="9287"/>
                  </a:cubicBezTo>
                  <a:cubicBezTo>
                    <a:pt x="8091" y="9295"/>
                    <a:pt x="8077" y="9296"/>
                    <a:pt x="8064" y="9296"/>
                  </a:cubicBezTo>
                  <a:cubicBezTo>
                    <a:pt x="8050" y="9296"/>
                    <a:pt x="8038" y="9294"/>
                    <a:pt x="8026" y="9294"/>
                  </a:cubicBezTo>
                  <a:cubicBezTo>
                    <a:pt x="8011" y="9294"/>
                    <a:pt x="7996" y="9297"/>
                    <a:pt x="7978" y="9311"/>
                  </a:cubicBezTo>
                  <a:lnTo>
                    <a:pt x="8014" y="9252"/>
                  </a:lnTo>
                  <a:cubicBezTo>
                    <a:pt x="7966" y="9252"/>
                    <a:pt x="7954" y="9299"/>
                    <a:pt x="7918" y="9323"/>
                  </a:cubicBezTo>
                  <a:cubicBezTo>
                    <a:pt x="7910" y="9315"/>
                    <a:pt x="7896" y="9314"/>
                    <a:pt x="7880" y="9314"/>
                  </a:cubicBezTo>
                  <a:cubicBezTo>
                    <a:pt x="7872" y="9314"/>
                    <a:pt x="7864" y="9314"/>
                    <a:pt x="7856" y="9314"/>
                  </a:cubicBezTo>
                  <a:cubicBezTo>
                    <a:pt x="7832" y="9314"/>
                    <a:pt x="7811" y="9311"/>
                    <a:pt x="7811" y="9287"/>
                  </a:cubicBezTo>
                  <a:cubicBezTo>
                    <a:pt x="7752" y="9371"/>
                    <a:pt x="7716" y="9347"/>
                    <a:pt x="7644" y="9407"/>
                  </a:cubicBezTo>
                  <a:cubicBezTo>
                    <a:pt x="7740" y="9407"/>
                    <a:pt x="7633" y="9454"/>
                    <a:pt x="7656" y="9478"/>
                  </a:cubicBezTo>
                  <a:lnTo>
                    <a:pt x="7752" y="9430"/>
                  </a:lnTo>
                  <a:lnTo>
                    <a:pt x="7752" y="9430"/>
                  </a:lnTo>
                  <a:cubicBezTo>
                    <a:pt x="7723" y="9435"/>
                    <a:pt x="7707" y="9437"/>
                    <a:pt x="7699" y="9437"/>
                  </a:cubicBezTo>
                  <a:cubicBezTo>
                    <a:pt x="7663" y="9437"/>
                    <a:pt x="7793" y="9398"/>
                    <a:pt x="7764" y="9359"/>
                  </a:cubicBezTo>
                  <a:cubicBezTo>
                    <a:pt x="7823" y="9359"/>
                    <a:pt x="7742" y="9442"/>
                    <a:pt x="7775" y="9442"/>
                  </a:cubicBezTo>
                  <a:cubicBezTo>
                    <a:pt x="7782" y="9442"/>
                    <a:pt x="7793" y="9438"/>
                    <a:pt x="7811" y="9430"/>
                  </a:cubicBezTo>
                  <a:lnTo>
                    <a:pt x="7811" y="9430"/>
                  </a:lnTo>
                  <a:cubicBezTo>
                    <a:pt x="7692" y="9502"/>
                    <a:pt x="7656" y="9490"/>
                    <a:pt x="7525" y="9573"/>
                  </a:cubicBezTo>
                  <a:cubicBezTo>
                    <a:pt x="7542" y="9566"/>
                    <a:pt x="7552" y="9563"/>
                    <a:pt x="7557" y="9563"/>
                  </a:cubicBezTo>
                  <a:cubicBezTo>
                    <a:pt x="7576" y="9563"/>
                    <a:pt x="7523" y="9609"/>
                    <a:pt x="7561" y="9609"/>
                  </a:cubicBezTo>
                  <a:cubicBezTo>
                    <a:pt x="7529" y="9620"/>
                    <a:pt x="7514" y="9624"/>
                    <a:pt x="7507" y="9624"/>
                  </a:cubicBezTo>
                  <a:cubicBezTo>
                    <a:pt x="7493" y="9624"/>
                    <a:pt x="7523" y="9602"/>
                    <a:pt x="7490" y="9585"/>
                  </a:cubicBezTo>
                  <a:cubicBezTo>
                    <a:pt x="7470" y="9589"/>
                    <a:pt x="7453" y="9589"/>
                    <a:pt x="7437" y="9589"/>
                  </a:cubicBezTo>
                  <a:lnTo>
                    <a:pt x="7437" y="9589"/>
                  </a:lnTo>
                  <a:cubicBezTo>
                    <a:pt x="7405" y="9589"/>
                    <a:pt x="7379" y="9589"/>
                    <a:pt x="7347" y="9621"/>
                  </a:cubicBezTo>
                  <a:cubicBezTo>
                    <a:pt x="7252" y="9621"/>
                    <a:pt x="7359" y="9573"/>
                    <a:pt x="7311" y="9561"/>
                  </a:cubicBezTo>
                  <a:cubicBezTo>
                    <a:pt x="7323" y="9549"/>
                    <a:pt x="7394" y="9537"/>
                    <a:pt x="7454" y="9526"/>
                  </a:cubicBezTo>
                  <a:cubicBezTo>
                    <a:pt x="7514" y="9514"/>
                    <a:pt x="7561" y="9490"/>
                    <a:pt x="7525" y="9442"/>
                  </a:cubicBezTo>
                  <a:cubicBezTo>
                    <a:pt x="7573" y="9430"/>
                    <a:pt x="7621" y="9371"/>
                    <a:pt x="7692" y="9347"/>
                  </a:cubicBezTo>
                  <a:cubicBezTo>
                    <a:pt x="7668" y="9347"/>
                    <a:pt x="7642" y="9346"/>
                    <a:pt x="7615" y="9346"/>
                  </a:cubicBezTo>
                  <a:cubicBezTo>
                    <a:pt x="7561" y="9346"/>
                    <a:pt x="7506" y="9351"/>
                    <a:pt x="7466" y="9383"/>
                  </a:cubicBezTo>
                  <a:lnTo>
                    <a:pt x="7478" y="9454"/>
                  </a:lnTo>
                  <a:cubicBezTo>
                    <a:pt x="7418" y="9466"/>
                    <a:pt x="7418" y="9514"/>
                    <a:pt x="7371" y="9514"/>
                  </a:cubicBezTo>
                  <a:cubicBezTo>
                    <a:pt x="7388" y="9496"/>
                    <a:pt x="7367" y="9485"/>
                    <a:pt x="7336" y="9485"/>
                  </a:cubicBezTo>
                  <a:cubicBezTo>
                    <a:pt x="7325" y="9485"/>
                    <a:pt x="7312" y="9487"/>
                    <a:pt x="7299" y="9490"/>
                  </a:cubicBezTo>
                  <a:cubicBezTo>
                    <a:pt x="7311" y="9490"/>
                    <a:pt x="7335" y="9490"/>
                    <a:pt x="7335" y="9502"/>
                  </a:cubicBezTo>
                  <a:cubicBezTo>
                    <a:pt x="7252" y="9526"/>
                    <a:pt x="7240" y="9561"/>
                    <a:pt x="7133" y="9597"/>
                  </a:cubicBezTo>
                  <a:cubicBezTo>
                    <a:pt x="7228" y="9597"/>
                    <a:pt x="7252" y="9621"/>
                    <a:pt x="7335" y="9633"/>
                  </a:cubicBezTo>
                  <a:cubicBezTo>
                    <a:pt x="7330" y="9653"/>
                    <a:pt x="7318" y="9658"/>
                    <a:pt x="7302" y="9658"/>
                  </a:cubicBezTo>
                  <a:cubicBezTo>
                    <a:pt x="7288" y="9658"/>
                    <a:pt x="7270" y="9654"/>
                    <a:pt x="7251" y="9654"/>
                  </a:cubicBezTo>
                  <a:cubicBezTo>
                    <a:pt x="7244" y="9654"/>
                    <a:pt x="7238" y="9654"/>
                    <a:pt x="7231" y="9656"/>
                  </a:cubicBezTo>
                  <a:lnTo>
                    <a:pt x="7231" y="9656"/>
                  </a:lnTo>
                  <a:cubicBezTo>
                    <a:pt x="7233" y="9655"/>
                    <a:pt x="7235" y="9652"/>
                    <a:pt x="7228" y="9645"/>
                  </a:cubicBezTo>
                  <a:lnTo>
                    <a:pt x="7180" y="9668"/>
                  </a:lnTo>
                  <a:cubicBezTo>
                    <a:pt x="7061" y="9668"/>
                    <a:pt x="7180" y="9609"/>
                    <a:pt x="7085" y="9597"/>
                  </a:cubicBezTo>
                  <a:cubicBezTo>
                    <a:pt x="7070" y="9588"/>
                    <a:pt x="7058" y="9585"/>
                    <a:pt x="7047" y="9585"/>
                  </a:cubicBezTo>
                  <a:cubicBezTo>
                    <a:pt x="7020" y="9585"/>
                    <a:pt x="7001" y="9603"/>
                    <a:pt x="6977" y="9603"/>
                  </a:cubicBezTo>
                  <a:cubicBezTo>
                    <a:pt x="6970" y="9603"/>
                    <a:pt x="6962" y="9601"/>
                    <a:pt x="6954" y="9597"/>
                  </a:cubicBezTo>
                  <a:lnTo>
                    <a:pt x="6954" y="9597"/>
                  </a:lnTo>
                  <a:cubicBezTo>
                    <a:pt x="6954" y="9609"/>
                    <a:pt x="6966" y="9609"/>
                    <a:pt x="6966" y="9609"/>
                  </a:cubicBezTo>
                  <a:lnTo>
                    <a:pt x="6942" y="9609"/>
                  </a:lnTo>
                  <a:cubicBezTo>
                    <a:pt x="6882" y="9621"/>
                    <a:pt x="6811" y="9609"/>
                    <a:pt x="6799" y="9645"/>
                  </a:cubicBezTo>
                  <a:cubicBezTo>
                    <a:pt x="6797" y="9642"/>
                    <a:pt x="6793" y="9641"/>
                    <a:pt x="6789" y="9641"/>
                  </a:cubicBezTo>
                  <a:cubicBezTo>
                    <a:pt x="6770" y="9641"/>
                    <a:pt x="6737" y="9659"/>
                    <a:pt x="6728" y="9668"/>
                  </a:cubicBezTo>
                  <a:cubicBezTo>
                    <a:pt x="6710" y="9674"/>
                    <a:pt x="6680" y="9683"/>
                    <a:pt x="6649" y="9683"/>
                  </a:cubicBezTo>
                  <a:cubicBezTo>
                    <a:pt x="6618" y="9683"/>
                    <a:pt x="6585" y="9674"/>
                    <a:pt x="6561" y="9645"/>
                  </a:cubicBezTo>
                  <a:cubicBezTo>
                    <a:pt x="6490" y="9633"/>
                    <a:pt x="6430" y="9609"/>
                    <a:pt x="6454" y="9585"/>
                  </a:cubicBezTo>
                  <a:lnTo>
                    <a:pt x="6335" y="9561"/>
                  </a:lnTo>
                  <a:lnTo>
                    <a:pt x="6359" y="9514"/>
                  </a:lnTo>
                  <a:cubicBezTo>
                    <a:pt x="6340" y="9512"/>
                    <a:pt x="6324" y="9511"/>
                    <a:pt x="6311" y="9511"/>
                  </a:cubicBezTo>
                  <a:cubicBezTo>
                    <a:pt x="6249" y="9511"/>
                    <a:pt x="6237" y="9532"/>
                    <a:pt x="6168" y="9561"/>
                  </a:cubicBezTo>
                  <a:cubicBezTo>
                    <a:pt x="6097" y="9514"/>
                    <a:pt x="5966" y="9490"/>
                    <a:pt x="5906" y="9490"/>
                  </a:cubicBezTo>
                  <a:cubicBezTo>
                    <a:pt x="5906" y="9478"/>
                    <a:pt x="5894" y="9478"/>
                    <a:pt x="5870" y="9466"/>
                  </a:cubicBezTo>
                  <a:lnTo>
                    <a:pt x="5870" y="9466"/>
                  </a:lnTo>
                  <a:lnTo>
                    <a:pt x="5906" y="9502"/>
                  </a:lnTo>
                  <a:cubicBezTo>
                    <a:pt x="5874" y="9488"/>
                    <a:pt x="5854" y="9485"/>
                    <a:pt x="5839" y="9485"/>
                  </a:cubicBezTo>
                  <a:cubicBezTo>
                    <a:pt x="5827" y="9485"/>
                    <a:pt x="5818" y="9487"/>
                    <a:pt x="5808" y="9487"/>
                  </a:cubicBezTo>
                  <a:cubicBezTo>
                    <a:pt x="5801" y="9487"/>
                    <a:pt x="5792" y="9486"/>
                    <a:pt x="5782" y="9481"/>
                  </a:cubicBezTo>
                  <a:lnTo>
                    <a:pt x="5782" y="9481"/>
                  </a:lnTo>
                  <a:cubicBezTo>
                    <a:pt x="5781" y="9481"/>
                    <a:pt x="5781" y="9481"/>
                    <a:pt x="5781" y="9481"/>
                  </a:cubicBezTo>
                  <a:cubicBezTo>
                    <a:pt x="5778" y="9481"/>
                    <a:pt x="5769" y="9478"/>
                    <a:pt x="5751" y="9466"/>
                  </a:cubicBezTo>
                  <a:cubicBezTo>
                    <a:pt x="5751" y="9466"/>
                    <a:pt x="5739" y="9454"/>
                    <a:pt x="5728" y="9454"/>
                  </a:cubicBezTo>
                  <a:cubicBezTo>
                    <a:pt x="5728" y="9451"/>
                    <a:pt x="5729" y="9449"/>
                    <a:pt x="5730" y="9449"/>
                  </a:cubicBezTo>
                  <a:cubicBezTo>
                    <a:pt x="5735" y="9449"/>
                    <a:pt x="5743" y="9458"/>
                    <a:pt x="5751" y="9466"/>
                  </a:cubicBezTo>
                  <a:lnTo>
                    <a:pt x="5751" y="9442"/>
                  </a:lnTo>
                  <a:cubicBezTo>
                    <a:pt x="5704" y="9371"/>
                    <a:pt x="5644" y="9418"/>
                    <a:pt x="5585" y="9371"/>
                  </a:cubicBezTo>
                  <a:lnTo>
                    <a:pt x="5585" y="9371"/>
                  </a:lnTo>
                  <a:cubicBezTo>
                    <a:pt x="5585" y="9371"/>
                    <a:pt x="5597" y="9371"/>
                    <a:pt x="5609" y="9383"/>
                  </a:cubicBezTo>
                  <a:cubicBezTo>
                    <a:pt x="5577" y="9351"/>
                    <a:pt x="5564" y="9283"/>
                    <a:pt x="5537" y="9283"/>
                  </a:cubicBezTo>
                  <a:cubicBezTo>
                    <a:pt x="5534" y="9283"/>
                    <a:pt x="5530" y="9285"/>
                    <a:pt x="5525" y="9287"/>
                  </a:cubicBezTo>
                  <a:cubicBezTo>
                    <a:pt x="5513" y="9276"/>
                    <a:pt x="5501" y="9276"/>
                    <a:pt x="5489" y="9276"/>
                  </a:cubicBezTo>
                  <a:cubicBezTo>
                    <a:pt x="5474" y="9276"/>
                    <a:pt x="5458" y="9281"/>
                    <a:pt x="5449" y="9281"/>
                  </a:cubicBezTo>
                  <a:cubicBezTo>
                    <a:pt x="5444" y="9281"/>
                    <a:pt x="5442" y="9280"/>
                    <a:pt x="5442" y="9276"/>
                  </a:cubicBezTo>
                  <a:cubicBezTo>
                    <a:pt x="5406" y="9252"/>
                    <a:pt x="5382" y="9228"/>
                    <a:pt x="5358" y="9204"/>
                  </a:cubicBezTo>
                  <a:cubicBezTo>
                    <a:pt x="5347" y="9192"/>
                    <a:pt x="5323" y="9180"/>
                    <a:pt x="5299" y="9168"/>
                  </a:cubicBezTo>
                  <a:lnTo>
                    <a:pt x="5287" y="9145"/>
                  </a:lnTo>
                  <a:cubicBezTo>
                    <a:pt x="5263" y="9133"/>
                    <a:pt x="5263" y="9121"/>
                    <a:pt x="5275" y="9121"/>
                  </a:cubicBezTo>
                  <a:cubicBezTo>
                    <a:pt x="5239" y="9049"/>
                    <a:pt x="5204" y="9026"/>
                    <a:pt x="5156" y="9002"/>
                  </a:cubicBezTo>
                  <a:cubicBezTo>
                    <a:pt x="5108" y="8966"/>
                    <a:pt x="5061" y="8942"/>
                    <a:pt x="5037" y="8871"/>
                  </a:cubicBezTo>
                  <a:cubicBezTo>
                    <a:pt x="4989" y="8871"/>
                    <a:pt x="5025" y="8918"/>
                    <a:pt x="5013" y="8942"/>
                  </a:cubicBezTo>
                  <a:cubicBezTo>
                    <a:pt x="4977" y="8942"/>
                    <a:pt x="4906" y="8895"/>
                    <a:pt x="4870" y="8871"/>
                  </a:cubicBezTo>
                  <a:cubicBezTo>
                    <a:pt x="4847" y="8787"/>
                    <a:pt x="4763" y="8609"/>
                    <a:pt x="4835" y="8597"/>
                  </a:cubicBezTo>
                  <a:cubicBezTo>
                    <a:pt x="4816" y="8573"/>
                    <a:pt x="4807" y="8564"/>
                    <a:pt x="4802" y="8564"/>
                  </a:cubicBezTo>
                  <a:cubicBezTo>
                    <a:pt x="4788" y="8564"/>
                    <a:pt x="4806" y="8623"/>
                    <a:pt x="4784" y="8623"/>
                  </a:cubicBezTo>
                  <a:cubicBezTo>
                    <a:pt x="4782" y="8623"/>
                    <a:pt x="4779" y="8623"/>
                    <a:pt x="4775" y="8621"/>
                  </a:cubicBezTo>
                  <a:lnTo>
                    <a:pt x="4763" y="8597"/>
                  </a:lnTo>
                  <a:lnTo>
                    <a:pt x="4763" y="8597"/>
                  </a:lnTo>
                  <a:cubicBezTo>
                    <a:pt x="4787" y="8645"/>
                    <a:pt x="4787" y="8680"/>
                    <a:pt x="4775" y="8716"/>
                  </a:cubicBezTo>
                  <a:cubicBezTo>
                    <a:pt x="4774" y="8719"/>
                    <a:pt x="4771" y="8720"/>
                    <a:pt x="4768" y="8720"/>
                  </a:cubicBezTo>
                  <a:cubicBezTo>
                    <a:pt x="4747" y="8720"/>
                    <a:pt x="4690" y="8652"/>
                    <a:pt x="4680" y="8621"/>
                  </a:cubicBezTo>
                  <a:lnTo>
                    <a:pt x="4727" y="8621"/>
                  </a:lnTo>
                  <a:cubicBezTo>
                    <a:pt x="4656" y="8537"/>
                    <a:pt x="4608" y="8585"/>
                    <a:pt x="4525" y="8549"/>
                  </a:cubicBezTo>
                  <a:cubicBezTo>
                    <a:pt x="4489" y="8466"/>
                    <a:pt x="4561" y="8490"/>
                    <a:pt x="4585" y="8454"/>
                  </a:cubicBezTo>
                  <a:lnTo>
                    <a:pt x="4537" y="8371"/>
                  </a:lnTo>
                  <a:lnTo>
                    <a:pt x="4561" y="8359"/>
                  </a:lnTo>
                  <a:cubicBezTo>
                    <a:pt x="4525" y="8311"/>
                    <a:pt x="4489" y="8311"/>
                    <a:pt x="4466" y="8228"/>
                  </a:cubicBezTo>
                  <a:lnTo>
                    <a:pt x="4466" y="8228"/>
                  </a:lnTo>
                  <a:cubicBezTo>
                    <a:pt x="4471" y="8231"/>
                    <a:pt x="4476" y="8233"/>
                    <a:pt x="4479" y="8233"/>
                  </a:cubicBezTo>
                  <a:cubicBezTo>
                    <a:pt x="4505" y="8233"/>
                    <a:pt x="4468" y="8143"/>
                    <a:pt x="4497" y="8143"/>
                  </a:cubicBezTo>
                  <a:cubicBezTo>
                    <a:pt x="4503" y="8143"/>
                    <a:pt x="4512" y="8147"/>
                    <a:pt x="4525" y="8156"/>
                  </a:cubicBezTo>
                  <a:cubicBezTo>
                    <a:pt x="4513" y="8109"/>
                    <a:pt x="4442" y="8121"/>
                    <a:pt x="4477" y="8085"/>
                  </a:cubicBezTo>
                  <a:cubicBezTo>
                    <a:pt x="4470" y="8081"/>
                    <a:pt x="4465" y="8079"/>
                    <a:pt x="4461" y="8079"/>
                  </a:cubicBezTo>
                  <a:cubicBezTo>
                    <a:pt x="4444" y="8079"/>
                    <a:pt x="4477" y="8126"/>
                    <a:pt x="4477" y="8156"/>
                  </a:cubicBezTo>
                  <a:cubicBezTo>
                    <a:pt x="4471" y="8161"/>
                    <a:pt x="4466" y="8163"/>
                    <a:pt x="4460" y="8163"/>
                  </a:cubicBezTo>
                  <a:cubicBezTo>
                    <a:pt x="4424" y="8163"/>
                    <a:pt x="4403" y="8066"/>
                    <a:pt x="4382" y="8014"/>
                  </a:cubicBezTo>
                  <a:cubicBezTo>
                    <a:pt x="4386" y="8012"/>
                    <a:pt x="4390" y="8011"/>
                    <a:pt x="4394" y="8011"/>
                  </a:cubicBezTo>
                  <a:cubicBezTo>
                    <a:pt x="4402" y="8011"/>
                    <a:pt x="4408" y="8014"/>
                    <a:pt x="4413" y="8014"/>
                  </a:cubicBezTo>
                  <a:cubicBezTo>
                    <a:pt x="4421" y="8014"/>
                    <a:pt x="4424" y="8008"/>
                    <a:pt x="4418" y="7978"/>
                  </a:cubicBezTo>
                  <a:cubicBezTo>
                    <a:pt x="4394" y="7966"/>
                    <a:pt x="4370" y="7930"/>
                    <a:pt x="4382" y="7894"/>
                  </a:cubicBezTo>
                  <a:cubicBezTo>
                    <a:pt x="4346" y="7894"/>
                    <a:pt x="4358" y="7823"/>
                    <a:pt x="4346" y="7787"/>
                  </a:cubicBezTo>
                  <a:cubicBezTo>
                    <a:pt x="4346" y="7818"/>
                    <a:pt x="4338" y="7875"/>
                    <a:pt x="4312" y="7875"/>
                  </a:cubicBezTo>
                  <a:cubicBezTo>
                    <a:pt x="4308" y="7875"/>
                    <a:pt x="4304" y="7874"/>
                    <a:pt x="4299" y="7871"/>
                  </a:cubicBezTo>
                  <a:cubicBezTo>
                    <a:pt x="4275" y="7847"/>
                    <a:pt x="4263" y="7823"/>
                    <a:pt x="4251" y="7740"/>
                  </a:cubicBezTo>
                  <a:lnTo>
                    <a:pt x="4251" y="7799"/>
                  </a:lnTo>
                  <a:cubicBezTo>
                    <a:pt x="4180" y="7740"/>
                    <a:pt x="4263" y="7680"/>
                    <a:pt x="4227" y="7597"/>
                  </a:cubicBezTo>
                  <a:lnTo>
                    <a:pt x="4227" y="7597"/>
                  </a:lnTo>
                  <a:cubicBezTo>
                    <a:pt x="4251" y="7633"/>
                    <a:pt x="4263" y="7656"/>
                    <a:pt x="4287" y="7680"/>
                  </a:cubicBezTo>
                  <a:cubicBezTo>
                    <a:pt x="4263" y="7644"/>
                    <a:pt x="4227" y="7561"/>
                    <a:pt x="4192" y="7502"/>
                  </a:cubicBezTo>
                  <a:lnTo>
                    <a:pt x="4239" y="7418"/>
                  </a:lnTo>
                  <a:cubicBezTo>
                    <a:pt x="4215" y="7406"/>
                    <a:pt x="4227" y="7335"/>
                    <a:pt x="4192" y="7335"/>
                  </a:cubicBezTo>
                  <a:cubicBezTo>
                    <a:pt x="4197" y="7314"/>
                    <a:pt x="4203" y="7306"/>
                    <a:pt x="4209" y="7306"/>
                  </a:cubicBezTo>
                  <a:cubicBezTo>
                    <a:pt x="4231" y="7306"/>
                    <a:pt x="4256" y="7409"/>
                    <a:pt x="4275" y="7418"/>
                  </a:cubicBezTo>
                  <a:cubicBezTo>
                    <a:pt x="4287" y="7299"/>
                    <a:pt x="4204" y="7323"/>
                    <a:pt x="4251" y="7204"/>
                  </a:cubicBezTo>
                  <a:lnTo>
                    <a:pt x="4251" y="7204"/>
                  </a:lnTo>
                  <a:lnTo>
                    <a:pt x="4287" y="7240"/>
                  </a:lnTo>
                  <a:cubicBezTo>
                    <a:pt x="4287" y="7204"/>
                    <a:pt x="4263" y="7132"/>
                    <a:pt x="4287" y="7132"/>
                  </a:cubicBezTo>
                  <a:lnTo>
                    <a:pt x="4287" y="7132"/>
                  </a:lnTo>
                  <a:cubicBezTo>
                    <a:pt x="4275" y="7132"/>
                    <a:pt x="4275" y="7144"/>
                    <a:pt x="4275" y="7168"/>
                  </a:cubicBezTo>
                  <a:cubicBezTo>
                    <a:pt x="4206" y="7145"/>
                    <a:pt x="4226" y="7001"/>
                    <a:pt x="4163" y="7001"/>
                  </a:cubicBezTo>
                  <a:cubicBezTo>
                    <a:pt x="4161" y="7001"/>
                    <a:pt x="4159" y="7001"/>
                    <a:pt x="4156" y="7001"/>
                  </a:cubicBezTo>
                  <a:lnTo>
                    <a:pt x="4144" y="7061"/>
                  </a:lnTo>
                  <a:cubicBezTo>
                    <a:pt x="4132" y="6978"/>
                    <a:pt x="4085" y="6918"/>
                    <a:pt x="4120" y="6859"/>
                  </a:cubicBezTo>
                  <a:cubicBezTo>
                    <a:pt x="4125" y="6848"/>
                    <a:pt x="4130" y="6844"/>
                    <a:pt x="4136" y="6844"/>
                  </a:cubicBezTo>
                  <a:cubicBezTo>
                    <a:pt x="4154" y="6844"/>
                    <a:pt x="4170" y="6899"/>
                    <a:pt x="4180" y="6918"/>
                  </a:cubicBezTo>
                  <a:cubicBezTo>
                    <a:pt x="4192" y="6847"/>
                    <a:pt x="4108" y="6847"/>
                    <a:pt x="4120" y="6763"/>
                  </a:cubicBezTo>
                  <a:lnTo>
                    <a:pt x="4120" y="6763"/>
                  </a:lnTo>
                  <a:cubicBezTo>
                    <a:pt x="4115" y="6785"/>
                    <a:pt x="4107" y="6795"/>
                    <a:pt x="4097" y="6795"/>
                  </a:cubicBezTo>
                  <a:cubicBezTo>
                    <a:pt x="4086" y="6795"/>
                    <a:pt x="4073" y="6782"/>
                    <a:pt x="4061" y="6763"/>
                  </a:cubicBezTo>
                  <a:cubicBezTo>
                    <a:pt x="4049" y="6820"/>
                    <a:pt x="4027" y="6919"/>
                    <a:pt x="4056" y="6919"/>
                  </a:cubicBezTo>
                  <a:cubicBezTo>
                    <a:pt x="4057" y="6919"/>
                    <a:pt x="4059" y="6919"/>
                    <a:pt x="4061" y="6918"/>
                  </a:cubicBezTo>
                  <a:cubicBezTo>
                    <a:pt x="4061" y="6906"/>
                    <a:pt x="4073" y="6906"/>
                    <a:pt x="4073" y="6894"/>
                  </a:cubicBezTo>
                  <a:cubicBezTo>
                    <a:pt x="4085" y="6906"/>
                    <a:pt x="4096" y="6930"/>
                    <a:pt x="4108" y="6942"/>
                  </a:cubicBezTo>
                  <a:cubicBezTo>
                    <a:pt x="4102" y="6984"/>
                    <a:pt x="4093" y="6993"/>
                    <a:pt x="4085" y="6993"/>
                  </a:cubicBezTo>
                  <a:cubicBezTo>
                    <a:pt x="4078" y="6993"/>
                    <a:pt x="4071" y="6988"/>
                    <a:pt x="4066" y="6988"/>
                  </a:cubicBezTo>
                  <a:cubicBezTo>
                    <a:pt x="4064" y="6988"/>
                    <a:pt x="4062" y="6988"/>
                    <a:pt x="4061" y="6990"/>
                  </a:cubicBezTo>
                  <a:cubicBezTo>
                    <a:pt x="4037" y="7121"/>
                    <a:pt x="4132" y="7001"/>
                    <a:pt x="4120" y="7121"/>
                  </a:cubicBezTo>
                  <a:lnTo>
                    <a:pt x="4108" y="7132"/>
                  </a:lnTo>
                  <a:cubicBezTo>
                    <a:pt x="4132" y="7192"/>
                    <a:pt x="4144" y="7275"/>
                    <a:pt x="4180" y="7287"/>
                  </a:cubicBezTo>
                  <a:cubicBezTo>
                    <a:pt x="4132" y="7335"/>
                    <a:pt x="4215" y="7406"/>
                    <a:pt x="4192" y="7466"/>
                  </a:cubicBezTo>
                  <a:cubicBezTo>
                    <a:pt x="4186" y="7467"/>
                    <a:pt x="4181" y="7468"/>
                    <a:pt x="4176" y="7468"/>
                  </a:cubicBezTo>
                  <a:cubicBezTo>
                    <a:pt x="4094" y="7468"/>
                    <a:pt x="4177" y="7272"/>
                    <a:pt x="4120" y="7216"/>
                  </a:cubicBezTo>
                  <a:lnTo>
                    <a:pt x="4120" y="7216"/>
                  </a:lnTo>
                  <a:cubicBezTo>
                    <a:pt x="4115" y="7230"/>
                    <a:pt x="4109" y="7235"/>
                    <a:pt x="4104" y="7235"/>
                  </a:cubicBezTo>
                  <a:cubicBezTo>
                    <a:pt x="4085" y="7235"/>
                    <a:pt x="4067" y="7175"/>
                    <a:pt x="4049" y="7156"/>
                  </a:cubicBezTo>
                  <a:lnTo>
                    <a:pt x="4049" y="7156"/>
                  </a:lnTo>
                  <a:cubicBezTo>
                    <a:pt x="4061" y="7216"/>
                    <a:pt x="4085" y="7287"/>
                    <a:pt x="4096" y="7347"/>
                  </a:cubicBezTo>
                  <a:cubicBezTo>
                    <a:pt x="4085" y="7359"/>
                    <a:pt x="4037" y="7418"/>
                    <a:pt x="4085" y="7454"/>
                  </a:cubicBezTo>
                  <a:lnTo>
                    <a:pt x="4085" y="7442"/>
                  </a:lnTo>
                  <a:cubicBezTo>
                    <a:pt x="4108" y="7513"/>
                    <a:pt x="4144" y="7490"/>
                    <a:pt x="4144" y="7549"/>
                  </a:cubicBezTo>
                  <a:cubicBezTo>
                    <a:pt x="4141" y="7553"/>
                    <a:pt x="4136" y="7554"/>
                    <a:pt x="4131" y="7554"/>
                  </a:cubicBezTo>
                  <a:cubicBezTo>
                    <a:pt x="4120" y="7554"/>
                    <a:pt x="4108" y="7546"/>
                    <a:pt x="4108" y="7537"/>
                  </a:cubicBezTo>
                  <a:lnTo>
                    <a:pt x="4108" y="7537"/>
                  </a:lnTo>
                  <a:cubicBezTo>
                    <a:pt x="4108" y="7597"/>
                    <a:pt x="4132" y="7585"/>
                    <a:pt x="4156" y="7621"/>
                  </a:cubicBezTo>
                  <a:cubicBezTo>
                    <a:pt x="4156" y="7638"/>
                    <a:pt x="4152" y="7643"/>
                    <a:pt x="4146" y="7643"/>
                  </a:cubicBezTo>
                  <a:cubicBezTo>
                    <a:pt x="4138" y="7643"/>
                    <a:pt x="4126" y="7634"/>
                    <a:pt x="4118" y="7634"/>
                  </a:cubicBezTo>
                  <a:cubicBezTo>
                    <a:pt x="4112" y="7634"/>
                    <a:pt x="4108" y="7639"/>
                    <a:pt x="4108" y="7656"/>
                  </a:cubicBezTo>
                  <a:cubicBezTo>
                    <a:pt x="4156" y="7716"/>
                    <a:pt x="4120" y="7763"/>
                    <a:pt x="4132" y="7823"/>
                  </a:cubicBezTo>
                  <a:cubicBezTo>
                    <a:pt x="4136" y="7820"/>
                    <a:pt x="4141" y="7819"/>
                    <a:pt x="4145" y="7819"/>
                  </a:cubicBezTo>
                  <a:cubicBezTo>
                    <a:pt x="4189" y="7819"/>
                    <a:pt x="4242" y="7934"/>
                    <a:pt x="4270" y="7934"/>
                  </a:cubicBezTo>
                  <a:cubicBezTo>
                    <a:pt x="4278" y="7934"/>
                    <a:pt x="4284" y="7923"/>
                    <a:pt x="4287" y="7894"/>
                  </a:cubicBezTo>
                  <a:cubicBezTo>
                    <a:pt x="4323" y="7930"/>
                    <a:pt x="4346" y="7966"/>
                    <a:pt x="4370" y="8014"/>
                  </a:cubicBezTo>
                  <a:cubicBezTo>
                    <a:pt x="4368" y="8022"/>
                    <a:pt x="4364" y="8025"/>
                    <a:pt x="4357" y="8025"/>
                  </a:cubicBezTo>
                  <a:cubicBezTo>
                    <a:pt x="4335" y="8025"/>
                    <a:pt x="4290" y="7985"/>
                    <a:pt x="4256" y="7985"/>
                  </a:cubicBezTo>
                  <a:cubicBezTo>
                    <a:pt x="4245" y="7985"/>
                    <a:pt x="4235" y="7989"/>
                    <a:pt x="4227" y="8002"/>
                  </a:cubicBezTo>
                  <a:cubicBezTo>
                    <a:pt x="4215" y="7966"/>
                    <a:pt x="4204" y="7930"/>
                    <a:pt x="4192" y="7883"/>
                  </a:cubicBezTo>
                  <a:lnTo>
                    <a:pt x="4192" y="7883"/>
                  </a:lnTo>
                  <a:cubicBezTo>
                    <a:pt x="4132" y="7930"/>
                    <a:pt x="4311" y="8097"/>
                    <a:pt x="4275" y="8204"/>
                  </a:cubicBezTo>
                  <a:cubicBezTo>
                    <a:pt x="4287" y="8264"/>
                    <a:pt x="4299" y="8240"/>
                    <a:pt x="4311" y="8359"/>
                  </a:cubicBezTo>
                  <a:lnTo>
                    <a:pt x="4358" y="8311"/>
                  </a:lnTo>
                  <a:lnTo>
                    <a:pt x="4358" y="8311"/>
                  </a:lnTo>
                  <a:cubicBezTo>
                    <a:pt x="4370" y="8383"/>
                    <a:pt x="4346" y="8406"/>
                    <a:pt x="4335" y="8418"/>
                  </a:cubicBezTo>
                  <a:cubicBezTo>
                    <a:pt x="4358" y="8454"/>
                    <a:pt x="4370" y="8478"/>
                    <a:pt x="4382" y="8514"/>
                  </a:cubicBezTo>
                  <a:cubicBezTo>
                    <a:pt x="4370" y="8502"/>
                    <a:pt x="4358" y="8502"/>
                    <a:pt x="4346" y="8478"/>
                  </a:cubicBezTo>
                  <a:lnTo>
                    <a:pt x="4346" y="8478"/>
                  </a:lnTo>
                  <a:cubicBezTo>
                    <a:pt x="4335" y="8537"/>
                    <a:pt x="4358" y="8549"/>
                    <a:pt x="4382" y="8549"/>
                  </a:cubicBezTo>
                  <a:cubicBezTo>
                    <a:pt x="4406" y="8561"/>
                    <a:pt x="4430" y="8597"/>
                    <a:pt x="4442" y="8633"/>
                  </a:cubicBezTo>
                  <a:lnTo>
                    <a:pt x="4406" y="8621"/>
                  </a:lnTo>
                  <a:lnTo>
                    <a:pt x="4406" y="8621"/>
                  </a:lnTo>
                  <a:cubicBezTo>
                    <a:pt x="4416" y="8630"/>
                    <a:pt x="4433" y="8648"/>
                    <a:pt x="4446" y="8648"/>
                  </a:cubicBezTo>
                  <a:cubicBezTo>
                    <a:pt x="4449" y="8648"/>
                    <a:pt x="4451" y="8647"/>
                    <a:pt x="4454" y="8645"/>
                  </a:cubicBezTo>
                  <a:cubicBezTo>
                    <a:pt x="4466" y="8668"/>
                    <a:pt x="4477" y="8680"/>
                    <a:pt x="4489" y="8680"/>
                  </a:cubicBezTo>
                  <a:cubicBezTo>
                    <a:pt x="4489" y="8668"/>
                    <a:pt x="4513" y="8633"/>
                    <a:pt x="4489" y="8573"/>
                  </a:cubicBezTo>
                  <a:lnTo>
                    <a:pt x="4489" y="8573"/>
                  </a:lnTo>
                  <a:cubicBezTo>
                    <a:pt x="4549" y="8704"/>
                    <a:pt x="4620" y="8787"/>
                    <a:pt x="4656" y="8918"/>
                  </a:cubicBezTo>
                  <a:cubicBezTo>
                    <a:pt x="4652" y="8920"/>
                    <a:pt x="4648" y="8921"/>
                    <a:pt x="4644" y="8921"/>
                  </a:cubicBezTo>
                  <a:cubicBezTo>
                    <a:pt x="4627" y="8921"/>
                    <a:pt x="4606" y="8910"/>
                    <a:pt x="4598" y="8910"/>
                  </a:cubicBezTo>
                  <a:cubicBezTo>
                    <a:pt x="4594" y="8910"/>
                    <a:pt x="4593" y="8912"/>
                    <a:pt x="4596" y="8918"/>
                  </a:cubicBezTo>
                  <a:cubicBezTo>
                    <a:pt x="4615" y="8956"/>
                    <a:pt x="4663" y="8985"/>
                    <a:pt x="4694" y="8985"/>
                  </a:cubicBezTo>
                  <a:cubicBezTo>
                    <a:pt x="4703" y="8985"/>
                    <a:pt x="4710" y="8983"/>
                    <a:pt x="4716" y="8978"/>
                  </a:cubicBezTo>
                  <a:cubicBezTo>
                    <a:pt x="4727" y="8990"/>
                    <a:pt x="4727" y="8990"/>
                    <a:pt x="4739" y="9002"/>
                  </a:cubicBezTo>
                  <a:cubicBezTo>
                    <a:pt x="4727" y="9014"/>
                    <a:pt x="4727" y="9037"/>
                    <a:pt x="4739" y="9061"/>
                  </a:cubicBezTo>
                  <a:cubicBezTo>
                    <a:pt x="4739" y="9073"/>
                    <a:pt x="4751" y="9085"/>
                    <a:pt x="4763" y="9109"/>
                  </a:cubicBezTo>
                  <a:cubicBezTo>
                    <a:pt x="4768" y="9106"/>
                    <a:pt x="4774" y="9105"/>
                    <a:pt x="4780" y="9105"/>
                  </a:cubicBezTo>
                  <a:cubicBezTo>
                    <a:pt x="4826" y="9105"/>
                    <a:pt x="4886" y="9180"/>
                    <a:pt x="4918" y="9180"/>
                  </a:cubicBezTo>
                  <a:cubicBezTo>
                    <a:pt x="4894" y="9156"/>
                    <a:pt x="4870" y="9133"/>
                    <a:pt x="4847" y="9121"/>
                  </a:cubicBezTo>
                  <a:cubicBezTo>
                    <a:pt x="4906" y="9121"/>
                    <a:pt x="4966" y="9121"/>
                    <a:pt x="4977" y="9168"/>
                  </a:cubicBezTo>
                  <a:cubicBezTo>
                    <a:pt x="4967" y="9164"/>
                    <a:pt x="4959" y="9163"/>
                    <a:pt x="4953" y="9163"/>
                  </a:cubicBezTo>
                  <a:cubicBezTo>
                    <a:pt x="4921" y="9163"/>
                    <a:pt x="4961" y="9219"/>
                    <a:pt x="4943" y="9219"/>
                  </a:cubicBezTo>
                  <a:cubicBezTo>
                    <a:pt x="4936" y="9219"/>
                    <a:pt x="4922" y="9212"/>
                    <a:pt x="4894" y="9192"/>
                  </a:cubicBezTo>
                  <a:lnTo>
                    <a:pt x="4894" y="9192"/>
                  </a:lnTo>
                  <a:cubicBezTo>
                    <a:pt x="4908" y="9239"/>
                    <a:pt x="4922" y="9249"/>
                    <a:pt x="4938" y="9249"/>
                  </a:cubicBezTo>
                  <a:cubicBezTo>
                    <a:pt x="4949" y="9249"/>
                    <a:pt x="4962" y="9243"/>
                    <a:pt x="4976" y="9243"/>
                  </a:cubicBezTo>
                  <a:cubicBezTo>
                    <a:pt x="4990" y="9243"/>
                    <a:pt x="5007" y="9250"/>
                    <a:pt x="5025" y="9276"/>
                  </a:cubicBezTo>
                  <a:lnTo>
                    <a:pt x="5061" y="9347"/>
                  </a:lnTo>
                  <a:cubicBezTo>
                    <a:pt x="5058" y="9350"/>
                    <a:pt x="5054" y="9351"/>
                    <a:pt x="5050" y="9351"/>
                  </a:cubicBezTo>
                  <a:cubicBezTo>
                    <a:pt x="5024" y="9351"/>
                    <a:pt x="4982" y="9307"/>
                    <a:pt x="4977" y="9307"/>
                  </a:cubicBezTo>
                  <a:lnTo>
                    <a:pt x="4977" y="9307"/>
                  </a:lnTo>
                  <a:cubicBezTo>
                    <a:pt x="4976" y="9307"/>
                    <a:pt x="4976" y="9308"/>
                    <a:pt x="4977" y="9311"/>
                  </a:cubicBezTo>
                  <a:lnTo>
                    <a:pt x="5013" y="9335"/>
                  </a:lnTo>
                  <a:cubicBezTo>
                    <a:pt x="4989" y="9335"/>
                    <a:pt x="4942" y="9299"/>
                    <a:pt x="4882" y="9252"/>
                  </a:cubicBezTo>
                  <a:cubicBezTo>
                    <a:pt x="4835" y="9216"/>
                    <a:pt x="4787" y="9168"/>
                    <a:pt x="4727" y="9145"/>
                  </a:cubicBezTo>
                  <a:lnTo>
                    <a:pt x="4727" y="9145"/>
                  </a:lnTo>
                  <a:cubicBezTo>
                    <a:pt x="4775" y="9204"/>
                    <a:pt x="4823" y="9264"/>
                    <a:pt x="4870" y="9311"/>
                  </a:cubicBezTo>
                  <a:cubicBezTo>
                    <a:pt x="5108" y="9478"/>
                    <a:pt x="5382" y="9704"/>
                    <a:pt x="5632" y="9716"/>
                  </a:cubicBezTo>
                  <a:cubicBezTo>
                    <a:pt x="5632" y="9716"/>
                    <a:pt x="5644" y="9704"/>
                    <a:pt x="5644" y="9692"/>
                  </a:cubicBezTo>
                  <a:lnTo>
                    <a:pt x="5656" y="9704"/>
                  </a:lnTo>
                  <a:lnTo>
                    <a:pt x="5704" y="9704"/>
                  </a:lnTo>
                  <a:cubicBezTo>
                    <a:pt x="5739" y="9752"/>
                    <a:pt x="5823" y="9799"/>
                    <a:pt x="5894" y="9847"/>
                  </a:cubicBezTo>
                  <a:cubicBezTo>
                    <a:pt x="5859" y="9811"/>
                    <a:pt x="5859" y="9811"/>
                    <a:pt x="5859" y="9776"/>
                  </a:cubicBezTo>
                  <a:cubicBezTo>
                    <a:pt x="5872" y="9763"/>
                    <a:pt x="5881" y="9753"/>
                    <a:pt x="5899" y="9753"/>
                  </a:cubicBezTo>
                  <a:cubicBezTo>
                    <a:pt x="5913" y="9753"/>
                    <a:pt x="5933" y="9759"/>
                    <a:pt x="5966" y="9776"/>
                  </a:cubicBezTo>
                  <a:cubicBezTo>
                    <a:pt x="5954" y="9799"/>
                    <a:pt x="5918" y="9788"/>
                    <a:pt x="5966" y="9823"/>
                  </a:cubicBezTo>
                  <a:cubicBezTo>
                    <a:pt x="5948" y="9806"/>
                    <a:pt x="5956" y="9795"/>
                    <a:pt x="5976" y="9795"/>
                  </a:cubicBezTo>
                  <a:cubicBezTo>
                    <a:pt x="5983" y="9795"/>
                    <a:pt x="5992" y="9796"/>
                    <a:pt x="6001" y="9799"/>
                  </a:cubicBezTo>
                  <a:cubicBezTo>
                    <a:pt x="6037" y="9823"/>
                    <a:pt x="6109" y="9847"/>
                    <a:pt x="6097" y="9871"/>
                  </a:cubicBezTo>
                  <a:cubicBezTo>
                    <a:pt x="6073" y="9871"/>
                    <a:pt x="6061" y="9859"/>
                    <a:pt x="6049" y="9859"/>
                  </a:cubicBezTo>
                  <a:cubicBezTo>
                    <a:pt x="6025" y="9859"/>
                    <a:pt x="6120" y="9895"/>
                    <a:pt x="6061" y="9907"/>
                  </a:cubicBezTo>
                  <a:lnTo>
                    <a:pt x="6144" y="9918"/>
                  </a:lnTo>
                  <a:cubicBezTo>
                    <a:pt x="6180" y="9954"/>
                    <a:pt x="6097" y="9942"/>
                    <a:pt x="6120" y="9966"/>
                  </a:cubicBezTo>
                  <a:cubicBezTo>
                    <a:pt x="6135" y="9967"/>
                    <a:pt x="6149" y="9968"/>
                    <a:pt x="6162" y="9968"/>
                  </a:cubicBezTo>
                  <a:cubicBezTo>
                    <a:pt x="6270" y="9968"/>
                    <a:pt x="6348" y="9930"/>
                    <a:pt x="6454" y="9930"/>
                  </a:cubicBezTo>
                  <a:cubicBezTo>
                    <a:pt x="6444" y="9940"/>
                    <a:pt x="6434" y="9982"/>
                    <a:pt x="6431" y="9990"/>
                  </a:cubicBezTo>
                  <a:lnTo>
                    <a:pt x="6431" y="9990"/>
                  </a:lnTo>
                  <a:cubicBezTo>
                    <a:pt x="6444" y="9993"/>
                    <a:pt x="6458" y="9995"/>
                    <a:pt x="6472" y="9995"/>
                  </a:cubicBezTo>
                  <a:cubicBezTo>
                    <a:pt x="6556" y="9995"/>
                    <a:pt x="6648" y="9942"/>
                    <a:pt x="6740" y="9942"/>
                  </a:cubicBezTo>
                  <a:cubicBezTo>
                    <a:pt x="6728" y="9954"/>
                    <a:pt x="6680" y="9954"/>
                    <a:pt x="6656" y="9954"/>
                  </a:cubicBezTo>
                  <a:cubicBezTo>
                    <a:pt x="6797" y="9976"/>
                    <a:pt x="6927" y="9983"/>
                    <a:pt x="7057" y="9983"/>
                  </a:cubicBezTo>
                  <a:cubicBezTo>
                    <a:pt x="7213" y="9983"/>
                    <a:pt x="7368" y="9973"/>
                    <a:pt x="7537" y="9966"/>
                  </a:cubicBezTo>
                  <a:lnTo>
                    <a:pt x="7597" y="9883"/>
                  </a:lnTo>
                  <a:lnTo>
                    <a:pt x="7692" y="9907"/>
                  </a:lnTo>
                  <a:cubicBezTo>
                    <a:pt x="8014" y="9847"/>
                    <a:pt x="8228" y="9704"/>
                    <a:pt x="8466" y="9514"/>
                  </a:cubicBezTo>
                  <a:cubicBezTo>
                    <a:pt x="8488" y="9495"/>
                    <a:pt x="8503" y="9489"/>
                    <a:pt x="8515" y="9489"/>
                  </a:cubicBezTo>
                  <a:cubicBezTo>
                    <a:pt x="8536" y="9489"/>
                    <a:pt x="8547" y="9507"/>
                    <a:pt x="8566" y="9507"/>
                  </a:cubicBezTo>
                  <a:cubicBezTo>
                    <a:pt x="8572" y="9507"/>
                    <a:pt x="8578" y="9505"/>
                    <a:pt x="8585" y="9502"/>
                  </a:cubicBezTo>
                  <a:cubicBezTo>
                    <a:pt x="8752" y="9383"/>
                    <a:pt x="8752" y="9287"/>
                    <a:pt x="8883" y="9145"/>
                  </a:cubicBezTo>
                  <a:lnTo>
                    <a:pt x="8883" y="9145"/>
                  </a:lnTo>
                  <a:cubicBezTo>
                    <a:pt x="8874" y="9170"/>
                    <a:pt x="8878" y="9215"/>
                    <a:pt x="8903" y="9215"/>
                  </a:cubicBezTo>
                  <a:cubicBezTo>
                    <a:pt x="8913" y="9215"/>
                    <a:pt x="8926" y="9209"/>
                    <a:pt x="8942" y="9192"/>
                  </a:cubicBezTo>
                  <a:cubicBezTo>
                    <a:pt x="8942" y="9168"/>
                    <a:pt x="8918" y="9145"/>
                    <a:pt x="8966" y="9109"/>
                  </a:cubicBezTo>
                  <a:lnTo>
                    <a:pt x="8966" y="9145"/>
                  </a:lnTo>
                  <a:cubicBezTo>
                    <a:pt x="9014" y="9121"/>
                    <a:pt x="9038" y="9073"/>
                    <a:pt x="9109" y="9002"/>
                  </a:cubicBezTo>
                  <a:cubicBezTo>
                    <a:pt x="9168" y="8930"/>
                    <a:pt x="9204" y="8847"/>
                    <a:pt x="9240" y="8764"/>
                  </a:cubicBezTo>
                  <a:cubicBezTo>
                    <a:pt x="9264" y="8692"/>
                    <a:pt x="9288" y="8609"/>
                    <a:pt x="9288" y="8525"/>
                  </a:cubicBezTo>
                  <a:cubicBezTo>
                    <a:pt x="9310" y="8490"/>
                    <a:pt x="9325" y="8477"/>
                    <a:pt x="9335" y="8477"/>
                  </a:cubicBezTo>
                  <a:cubicBezTo>
                    <a:pt x="9359" y="8477"/>
                    <a:pt x="9355" y="8551"/>
                    <a:pt x="9367" y="8551"/>
                  </a:cubicBezTo>
                  <a:cubicBezTo>
                    <a:pt x="9368" y="8551"/>
                    <a:pt x="9369" y="8551"/>
                    <a:pt x="9371" y="8549"/>
                  </a:cubicBezTo>
                  <a:lnTo>
                    <a:pt x="9371" y="8549"/>
                  </a:lnTo>
                  <a:cubicBezTo>
                    <a:pt x="9288" y="8633"/>
                    <a:pt x="9335" y="8621"/>
                    <a:pt x="9347" y="8656"/>
                  </a:cubicBezTo>
                  <a:cubicBezTo>
                    <a:pt x="9359" y="8597"/>
                    <a:pt x="9383" y="8525"/>
                    <a:pt x="9442" y="8525"/>
                  </a:cubicBezTo>
                  <a:cubicBezTo>
                    <a:pt x="9476" y="8459"/>
                    <a:pt x="9488" y="8423"/>
                    <a:pt x="9500" y="8350"/>
                  </a:cubicBezTo>
                  <a:lnTo>
                    <a:pt x="9500" y="8350"/>
                  </a:lnTo>
                  <a:cubicBezTo>
                    <a:pt x="9495" y="8364"/>
                    <a:pt x="9486" y="8374"/>
                    <a:pt x="9479" y="8374"/>
                  </a:cubicBezTo>
                  <a:cubicBezTo>
                    <a:pt x="9472" y="8374"/>
                    <a:pt x="9466" y="8366"/>
                    <a:pt x="9466" y="8347"/>
                  </a:cubicBezTo>
                  <a:cubicBezTo>
                    <a:pt x="9499" y="8302"/>
                    <a:pt x="9543" y="8154"/>
                    <a:pt x="9588" y="8154"/>
                  </a:cubicBezTo>
                  <a:cubicBezTo>
                    <a:pt x="9591" y="8154"/>
                    <a:pt x="9594" y="8155"/>
                    <a:pt x="9597" y="8156"/>
                  </a:cubicBezTo>
                  <a:cubicBezTo>
                    <a:pt x="9728" y="7787"/>
                    <a:pt x="9835" y="7347"/>
                    <a:pt x="9800" y="6906"/>
                  </a:cubicBezTo>
                  <a:cubicBezTo>
                    <a:pt x="9792" y="6894"/>
                    <a:pt x="9787" y="6889"/>
                    <a:pt x="9784" y="6889"/>
                  </a:cubicBezTo>
                  <a:cubicBezTo>
                    <a:pt x="9774" y="6889"/>
                    <a:pt x="9780" y="6937"/>
                    <a:pt x="9771" y="6937"/>
                  </a:cubicBezTo>
                  <a:cubicBezTo>
                    <a:pt x="9769" y="6937"/>
                    <a:pt x="9767" y="6935"/>
                    <a:pt x="9764" y="6930"/>
                  </a:cubicBezTo>
                  <a:cubicBezTo>
                    <a:pt x="9716" y="6823"/>
                    <a:pt x="9776" y="6847"/>
                    <a:pt x="9740" y="6763"/>
                  </a:cubicBezTo>
                  <a:lnTo>
                    <a:pt x="9740" y="6763"/>
                  </a:lnTo>
                  <a:lnTo>
                    <a:pt x="9776" y="6799"/>
                  </a:lnTo>
                  <a:cubicBezTo>
                    <a:pt x="9764" y="6668"/>
                    <a:pt x="9692" y="6549"/>
                    <a:pt x="9633" y="6442"/>
                  </a:cubicBezTo>
                  <a:lnTo>
                    <a:pt x="9633" y="6442"/>
                  </a:lnTo>
                  <a:cubicBezTo>
                    <a:pt x="9635" y="6443"/>
                    <a:pt x="9636" y="6443"/>
                    <a:pt x="9638" y="6443"/>
                  </a:cubicBezTo>
                  <a:cubicBezTo>
                    <a:pt x="9657" y="6443"/>
                    <a:pt x="9648" y="6398"/>
                    <a:pt x="9656" y="6398"/>
                  </a:cubicBezTo>
                  <a:lnTo>
                    <a:pt x="9656" y="6398"/>
                  </a:lnTo>
                  <a:cubicBezTo>
                    <a:pt x="9660" y="6398"/>
                    <a:pt x="9667" y="6406"/>
                    <a:pt x="9680" y="6430"/>
                  </a:cubicBezTo>
                  <a:cubicBezTo>
                    <a:pt x="9657" y="6382"/>
                    <a:pt x="9788" y="6263"/>
                    <a:pt x="9740" y="6228"/>
                  </a:cubicBezTo>
                  <a:lnTo>
                    <a:pt x="9740" y="6228"/>
                  </a:lnTo>
                  <a:lnTo>
                    <a:pt x="9621" y="6335"/>
                  </a:lnTo>
                  <a:cubicBezTo>
                    <a:pt x="9609" y="6335"/>
                    <a:pt x="9597" y="6263"/>
                    <a:pt x="9585" y="6263"/>
                  </a:cubicBezTo>
                  <a:cubicBezTo>
                    <a:pt x="9597" y="6216"/>
                    <a:pt x="9609" y="6144"/>
                    <a:pt x="9597" y="6109"/>
                  </a:cubicBezTo>
                  <a:cubicBezTo>
                    <a:pt x="9603" y="6103"/>
                    <a:pt x="9607" y="6101"/>
                    <a:pt x="9612" y="6101"/>
                  </a:cubicBezTo>
                  <a:cubicBezTo>
                    <a:pt x="9637" y="6101"/>
                    <a:pt x="9648" y="6175"/>
                    <a:pt x="9669" y="6216"/>
                  </a:cubicBezTo>
                  <a:cubicBezTo>
                    <a:pt x="9719" y="6206"/>
                    <a:pt x="9667" y="6084"/>
                    <a:pt x="9701" y="6084"/>
                  </a:cubicBezTo>
                  <a:cubicBezTo>
                    <a:pt x="9707" y="6084"/>
                    <a:pt x="9716" y="6088"/>
                    <a:pt x="9728" y="6097"/>
                  </a:cubicBezTo>
                  <a:cubicBezTo>
                    <a:pt x="9713" y="6063"/>
                    <a:pt x="9705" y="6053"/>
                    <a:pt x="9700" y="6053"/>
                  </a:cubicBezTo>
                  <a:cubicBezTo>
                    <a:pt x="9692" y="6053"/>
                    <a:pt x="9690" y="6077"/>
                    <a:pt x="9678" y="6077"/>
                  </a:cubicBezTo>
                  <a:cubicBezTo>
                    <a:pt x="9673" y="6077"/>
                    <a:pt x="9666" y="6073"/>
                    <a:pt x="9657" y="6061"/>
                  </a:cubicBezTo>
                  <a:lnTo>
                    <a:pt x="9633" y="5978"/>
                  </a:lnTo>
                  <a:lnTo>
                    <a:pt x="9645" y="6049"/>
                  </a:lnTo>
                  <a:cubicBezTo>
                    <a:pt x="9597" y="5978"/>
                    <a:pt x="9549" y="5978"/>
                    <a:pt x="9538" y="5870"/>
                  </a:cubicBezTo>
                  <a:lnTo>
                    <a:pt x="9430" y="5799"/>
                  </a:lnTo>
                  <a:cubicBezTo>
                    <a:pt x="9466" y="5775"/>
                    <a:pt x="9407" y="5728"/>
                    <a:pt x="9395" y="5680"/>
                  </a:cubicBezTo>
                  <a:lnTo>
                    <a:pt x="9395" y="5680"/>
                  </a:lnTo>
                  <a:lnTo>
                    <a:pt x="9430" y="5692"/>
                  </a:lnTo>
                  <a:cubicBezTo>
                    <a:pt x="9395" y="5632"/>
                    <a:pt x="9395" y="5608"/>
                    <a:pt x="9383" y="5561"/>
                  </a:cubicBezTo>
                  <a:lnTo>
                    <a:pt x="9383" y="5561"/>
                  </a:lnTo>
                  <a:cubicBezTo>
                    <a:pt x="9436" y="5571"/>
                    <a:pt x="9413" y="5610"/>
                    <a:pt x="9441" y="5610"/>
                  </a:cubicBezTo>
                  <a:cubicBezTo>
                    <a:pt x="9445" y="5610"/>
                    <a:pt x="9449" y="5610"/>
                    <a:pt x="9454" y="5608"/>
                  </a:cubicBezTo>
                  <a:lnTo>
                    <a:pt x="9419" y="5537"/>
                  </a:lnTo>
                  <a:cubicBezTo>
                    <a:pt x="9417" y="5539"/>
                    <a:pt x="9414" y="5540"/>
                    <a:pt x="9410" y="5540"/>
                  </a:cubicBezTo>
                  <a:cubicBezTo>
                    <a:pt x="9403" y="5540"/>
                    <a:pt x="9394" y="5537"/>
                    <a:pt x="9386" y="5537"/>
                  </a:cubicBezTo>
                  <a:cubicBezTo>
                    <a:pt x="9374" y="5537"/>
                    <a:pt x="9365" y="5543"/>
                    <a:pt x="9371" y="5573"/>
                  </a:cubicBezTo>
                  <a:cubicBezTo>
                    <a:pt x="9288" y="5537"/>
                    <a:pt x="9240" y="5525"/>
                    <a:pt x="9133" y="5382"/>
                  </a:cubicBezTo>
                  <a:cubicBezTo>
                    <a:pt x="9133" y="5357"/>
                    <a:pt x="9139" y="5348"/>
                    <a:pt x="9148" y="5348"/>
                  </a:cubicBezTo>
                  <a:cubicBezTo>
                    <a:pt x="9166" y="5348"/>
                    <a:pt x="9199" y="5385"/>
                    <a:pt x="9222" y="5385"/>
                  </a:cubicBezTo>
                  <a:cubicBezTo>
                    <a:pt x="9229" y="5385"/>
                    <a:pt x="9236" y="5381"/>
                    <a:pt x="9240" y="5370"/>
                  </a:cubicBezTo>
                  <a:cubicBezTo>
                    <a:pt x="9145" y="5204"/>
                    <a:pt x="9002" y="5263"/>
                    <a:pt x="8942" y="5180"/>
                  </a:cubicBezTo>
                  <a:cubicBezTo>
                    <a:pt x="8895" y="5108"/>
                    <a:pt x="8871" y="5096"/>
                    <a:pt x="8847" y="5073"/>
                  </a:cubicBezTo>
                  <a:lnTo>
                    <a:pt x="8835" y="5049"/>
                  </a:lnTo>
                  <a:cubicBezTo>
                    <a:pt x="8829" y="5040"/>
                    <a:pt x="8828" y="5037"/>
                    <a:pt x="8829" y="5037"/>
                  </a:cubicBezTo>
                  <a:lnTo>
                    <a:pt x="8829" y="5037"/>
                  </a:lnTo>
                  <a:cubicBezTo>
                    <a:pt x="8830" y="5037"/>
                    <a:pt x="8846" y="5055"/>
                    <a:pt x="8848" y="5055"/>
                  </a:cubicBezTo>
                  <a:cubicBezTo>
                    <a:pt x="8849" y="5055"/>
                    <a:pt x="8849" y="5053"/>
                    <a:pt x="8847" y="5049"/>
                  </a:cubicBezTo>
                  <a:lnTo>
                    <a:pt x="8847" y="5037"/>
                  </a:lnTo>
                  <a:cubicBezTo>
                    <a:pt x="8844" y="5030"/>
                    <a:pt x="8845" y="5027"/>
                    <a:pt x="8850" y="5027"/>
                  </a:cubicBezTo>
                  <a:cubicBezTo>
                    <a:pt x="8861" y="5027"/>
                    <a:pt x="8890" y="5044"/>
                    <a:pt x="8907" y="5061"/>
                  </a:cubicBezTo>
                  <a:cubicBezTo>
                    <a:pt x="8895" y="5025"/>
                    <a:pt x="8907" y="5013"/>
                    <a:pt x="8918" y="5001"/>
                  </a:cubicBezTo>
                  <a:cubicBezTo>
                    <a:pt x="8942" y="5001"/>
                    <a:pt x="8978" y="5001"/>
                    <a:pt x="9026" y="5073"/>
                  </a:cubicBezTo>
                  <a:cubicBezTo>
                    <a:pt x="9018" y="5055"/>
                    <a:pt x="9016" y="5046"/>
                    <a:pt x="9019" y="5044"/>
                  </a:cubicBezTo>
                  <a:lnTo>
                    <a:pt x="9019" y="5044"/>
                  </a:lnTo>
                  <a:cubicBezTo>
                    <a:pt x="9028" y="5051"/>
                    <a:pt x="9038" y="5057"/>
                    <a:pt x="9049" y="5064"/>
                  </a:cubicBezTo>
                  <a:lnTo>
                    <a:pt x="9049" y="5064"/>
                  </a:lnTo>
                  <a:cubicBezTo>
                    <a:pt x="9036" y="5052"/>
                    <a:pt x="9025" y="5043"/>
                    <a:pt x="9021" y="5043"/>
                  </a:cubicBezTo>
                  <a:lnTo>
                    <a:pt x="9021" y="5043"/>
                  </a:lnTo>
                  <a:cubicBezTo>
                    <a:pt x="9020" y="5043"/>
                    <a:pt x="9019" y="5043"/>
                    <a:pt x="9019" y="5044"/>
                  </a:cubicBezTo>
                  <a:lnTo>
                    <a:pt x="9019" y="5044"/>
                  </a:lnTo>
                  <a:cubicBezTo>
                    <a:pt x="9001" y="5031"/>
                    <a:pt x="8986" y="5018"/>
                    <a:pt x="8978" y="5001"/>
                  </a:cubicBezTo>
                  <a:lnTo>
                    <a:pt x="8978" y="5001"/>
                  </a:lnTo>
                  <a:cubicBezTo>
                    <a:pt x="8996" y="5007"/>
                    <a:pt x="9014" y="5013"/>
                    <a:pt x="9030" y="5013"/>
                  </a:cubicBezTo>
                  <a:cubicBezTo>
                    <a:pt x="9046" y="5013"/>
                    <a:pt x="9061" y="5007"/>
                    <a:pt x="9073" y="4989"/>
                  </a:cubicBezTo>
                  <a:cubicBezTo>
                    <a:pt x="9061" y="4977"/>
                    <a:pt x="9049" y="4966"/>
                    <a:pt x="9038" y="4942"/>
                  </a:cubicBezTo>
                  <a:cubicBezTo>
                    <a:pt x="9026" y="4930"/>
                    <a:pt x="9026" y="4930"/>
                    <a:pt x="9026" y="4918"/>
                  </a:cubicBezTo>
                  <a:cubicBezTo>
                    <a:pt x="9026" y="4930"/>
                    <a:pt x="9026" y="4942"/>
                    <a:pt x="9026" y="4942"/>
                  </a:cubicBezTo>
                  <a:cubicBezTo>
                    <a:pt x="9015" y="4931"/>
                    <a:pt x="8995" y="4892"/>
                    <a:pt x="9008" y="4892"/>
                  </a:cubicBezTo>
                  <a:cubicBezTo>
                    <a:pt x="9009" y="4892"/>
                    <a:pt x="9011" y="4893"/>
                    <a:pt x="9014" y="4894"/>
                  </a:cubicBezTo>
                  <a:cubicBezTo>
                    <a:pt x="9014" y="4906"/>
                    <a:pt x="9014" y="4906"/>
                    <a:pt x="9014" y="4906"/>
                  </a:cubicBezTo>
                  <a:cubicBezTo>
                    <a:pt x="9023" y="4906"/>
                    <a:pt x="9018" y="4891"/>
                    <a:pt x="9021" y="4891"/>
                  </a:cubicBezTo>
                  <a:lnTo>
                    <a:pt x="9021" y="4891"/>
                  </a:lnTo>
                  <a:cubicBezTo>
                    <a:pt x="9022" y="4891"/>
                    <a:pt x="9023" y="4892"/>
                    <a:pt x="9026" y="4894"/>
                  </a:cubicBezTo>
                  <a:cubicBezTo>
                    <a:pt x="9038" y="4894"/>
                    <a:pt x="9026" y="4894"/>
                    <a:pt x="9038" y="4906"/>
                  </a:cubicBezTo>
                  <a:lnTo>
                    <a:pt x="9073" y="4918"/>
                  </a:lnTo>
                  <a:cubicBezTo>
                    <a:pt x="9059" y="4895"/>
                    <a:pt x="9058" y="4888"/>
                    <a:pt x="9062" y="4888"/>
                  </a:cubicBezTo>
                  <a:lnTo>
                    <a:pt x="9062" y="4888"/>
                  </a:lnTo>
                  <a:cubicBezTo>
                    <a:pt x="9069" y="4888"/>
                    <a:pt x="9090" y="4906"/>
                    <a:pt x="9097" y="4906"/>
                  </a:cubicBezTo>
                  <a:cubicBezTo>
                    <a:pt x="9109" y="4942"/>
                    <a:pt x="9085" y="4918"/>
                    <a:pt x="9109" y="4966"/>
                  </a:cubicBezTo>
                  <a:lnTo>
                    <a:pt x="9133" y="4989"/>
                  </a:lnTo>
                  <a:lnTo>
                    <a:pt x="9109" y="4954"/>
                  </a:lnTo>
                  <a:lnTo>
                    <a:pt x="9121" y="4954"/>
                  </a:lnTo>
                  <a:cubicBezTo>
                    <a:pt x="9122" y="4954"/>
                    <a:pt x="9123" y="4954"/>
                    <a:pt x="9124" y="4954"/>
                  </a:cubicBezTo>
                  <a:lnTo>
                    <a:pt x="9124" y="4954"/>
                  </a:lnTo>
                  <a:cubicBezTo>
                    <a:pt x="9124" y="4954"/>
                    <a:pt x="9124" y="4954"/>
                    <a:pt x="9124" y="4954"/>
                  </a:cubicBezTo>
                  <a:lnTo>
                    <a:pt x="9133" y="4954"/>
                  </a:lnTo>
                  <a:lnTo>
                    <a:pt x="9133" y="4942"/>
                  </a:lnTo>
                  <a:cubicBezTo>
                    <a:pt x="9139" y="4960"/>
                    <a:pt x="9142" y="4960"/>
                    <a:pt x="9146" y="4960"/>
                  </a:cubicBezTo>
                  <a:cubicBezTo>
                    <a:pt x="9151" y="4960"/>
                    <a:pt x="9157" y="4960"/>
                    <a:pt x="9168" y="4977"/>
                  </a:cubicBezTo>
                  <a:cubicBezTo>
                    <a:pt x="9170" y="4978"/>
                    <a:pt x="9172" y="4979"/>
                    <a:pt x="9173" y="4979"/>
                  </a:cubicBezTo>
                  <a:cubicBezTo>
                    <a:pt x="9184" y="4979"/>
                    <a:pt x="9170" y="4944"/>
                    <a:pt x="9184" y="4944"/>
                  </a:cubicBezTo>
                  <a:cubicBezTo>
                    <a:pt x="9188" y="4944"/>
                    <a:pt x="9195" y="4946"/>
                    <a:pt x="9204" y="4954"/>
                  </a:cubicBezTo>
                  <a:cubicBezTo>
                    <a:pt x="9192" y="4942"/>
                    <a:pt x="9180" y="4894"/>
                    <a:pt x="9192" y="4894"/>
                  </a:cubicBezTo>
                  <a:lnTo>
                    <a:pt x="9192" y="4894"/>
                  </a:lnTo>
                  <a:cubicBezTo>
                    <a:pt x="9192" y="4906"/>
                    <a:pt x="9204" y="4906"/>
                    <a:pt x="9204" y="4930"/>
                  </a:cubicBezTo>
                  <a:lnTo>
                    <a:pt x="9204" y="4906"/>
                  </a:lnTo>
                  <a:cubicBezTo>
                    <a:pt x="9223" y="4925"/>
                    <a:pt x="9233" y="4931"/>
                    <a:pt x="9239" y="4931"/>
                  </a:cubicBezTo>
                  <a:cubicBezTo>
                    <a:pt x="9248" y="4931"/>
                    <a:pt x="9249" y="4918"/>
                    <a:pt x="9264" y="4918"/>
                  </a:cubicBezTo>
                  <a:lnTo>
                    <a:pt x="9276" y="4942"/>
                  </a:lnTo>
                  <a:cubicBezTo>
                    <a:pt x="9264" y="4918"/>
                    <a:pt x="9264" y="4894"/>
                    <a:pt x="9264" y="4894"/>
                  </a:cubicBezTo>
                  <a:lnTo>
                    <a:pt x="9264" y="4894"/>
                  </a:lnTo>
                  <a:lnTo>
                    <a:pt x="9288" y="4930"/>
                  </a:lnTo>
                  <a:cubicBezTo>
                    <a:pt x="9290" y="4932"/>
                    <a:pt x="9292" y="4934"/>
                    <a:pt x="9293" y="4934"/>
                  </a:cubicBezTo>
                  <a:cubicBezTo>
                    <a:pt x="9299" y="4934"/>
                    <a:pt x="9260" y="4869"/>
                    <a:pt x="9272" y="4869"/>
                  </a:cubicBezTo>
                  <a:lnTo>
                    <a:pt x="9272" y="4869"/>
                  </a:lnTo>
                  <a:cubicBezTo>
                    <a:pt x="9273" y="4869"/>
                    <a:pt x="9274" y="4870"/>
                    <a:pt x="9276" y="4870"/>
                  </a:cubicBezTo>
                  <a:cubicBezTo>
                    <a:pt x="9259" y="4853"/>
                    <a:pt x="9248" y="4836"/>
                    <a:pt x="9234" y="4820"/>
                  </a:cubicBezTo>
                  <a:lnTo>
                    <a:pt x="9234" y="4820"/>
                  </a:lnTo>
                  <a:cubicBezTo>
                    <a:pt x="9236" y="4821"/>
                    <a:pt x="9238" y="4821"/>
                    <a:pt x="9239" y="4821"/>
                  </a:cubicBezTo>
                  <a:cubicBezTo>
                    <a:pt x="9243" y="4821"/>
                    <a:pt x="9241" y="4812"/>
                    <a:pt x="9228" y="4799"/>
                  </a:cubicBezTo>
                  <a:cubicBezTo>
                    <a:pt x="9231" y="4795"/>
                    <a:pt x="9234" y="4794"/>
                    <a:pt x="9236" y="4794"/>
                  </a:cubicBezTo>
                  <a:cubicBezTo>
                    <a:pt x="9241" y="4794"/>
                    <a:pt x="9243" y="4802"/>
                    <a:pt x="9252" y="4811"/>
                  </a:cubicBezTo>
                  <a:lnTo>
                    <a:pt x="9240" y="4787"/>
                  </a:lnTo>
                  <a:cubicBezTo>
                    <a:pt x="9241" y="4786"/>
                    <a:pt x="9243" y="4785"/>
                    <a:pt x="9244" y="4785"/>
                  </a:cubicBezTo>
                  <a:cubicBezTo>
                    <a:pt x="9254" y="4785"/>
                    <a:pt x="9267" y="4808"/>
                    <a:pt x="9273" y="4828"/>
                  </a:cubicBezTo>
                  <a:lnTo>
                    <a:pt x="9273" y="4828"/>
                  </a:lnTo>
                  <a:cubicBezTo>
                    <a:pt x="9273" y="4824"/>
                    <a:pt x="9276" y="4823"/>
                    <a:pt x="9279" y="4823"/>
                  </a:cubicBezTo>
                  <a:cubicBezTo>
                    <a:pt x="9285" y="4823"/>
                    <a:pt x="9293" y="4829"/>
                    <a:pt x="9299" y="4835"/>
                  </a:cubicBezTo>
                  <a:lnTo>
                    <a:pt x="9311" y="4846"/>
                  </a:lnTo>
                  <a:lnTo>
                    <a:pt x="9323" y="4846"/>
                  </a:lnTo>
                  <a:cubicBezTo>
                    <a:pt x="9316" y="4824"/>
                    <a:pt x="9313" y="4816"/>
                    <a:pt x="9318" y="4816"/>
                  </a:cubicBezTo>
                  <a:cubicBezTo>
                    <a:pt x="9321" y="4816"/>
                    <a:pt x="9326" y="4818"/>
                    <a:pt x="9335" y="4823"/>
                  </a:cubicBezTo>
                  <a:lnTo>
                    <a:pt x="9347" y="4846"/>
                  </a:lnTo>
                  <a:cubicBezTo>
                    <a:pt x="9347" y="4836"/>
                    <a:pt x="9348" y="4831"/>
                    <a:pt x="9350" y="4831"/>
                  </a:cubicBezTo>
                  <a:cubicBezTo>
                    <a:pt x="9355" y="4831"/>
                    <a:pt x="9366" y="4854"/>
                    <a:pt x="9383" y="4870"/>
                  </a:cubicBezTo>
                  <a:cubicBezTo>
                    <a:pt x="9380" y="4856"/>
                    <a:pt x="9382" y="4851"/>
                    <a:pt x="9388" y="4851"/>
                  </a:cubicBezTo>
                  <a:cubicBezTo>
                    <a:pt x="9398" y="4851"/>
                    <a:pt x="9421" y="4872"/>
                    <a:pt x="9430" y="4872"/>
                  </a:cubicBezTo>
                  <a:cubicBezTo>
                    <a:pt x="9435" y="4872"/>
                    <a:pt x="9437" y="4866"/>
                    <a:pt x="9430" y="4846"/>
                  </a:cubicBezTo>
                  <a:lnTo>
                    <a:pt x="9430" y="4846"/>
                  </a:lnTo>
                  <a:lnTo>
                    <a:pt x="9442" y="4870"/>
                  </a:lnTo>
                  <a:cubicBezTo>
                    <a:pt x="9430" y="4799"/>
                    <a:pt x="9502" y="4870"/>
                    <a:pt x="9466" y="4787"/>
                  </a:cubicBezTo>
                  <a:lnTo>
                    <a:pt x="9466" y="4787"/>
                  </a:lnTo>
                  <a:cubicBezTo>
                    <a:pt x="9480" y="4803"/>
                    <a:pt x="9487" y="4810"/>
                    <a:pt x="9490" y="4810"/>
                  </a:cubicBezTo>
                  <a:cubicBezTo>
                    <a:pt x="9499" y="4810"/>
                    <a:pt x="9465" y="4746"/>
                    <a:pt x="9472" y="4746"/>
                  </a:cubicBezTo>
                  <a:lnTo>
                    <a:pt x="9472" y="4746"/>
                  </a:lnTo>
                  <a:cubicBezTo>
                    <a:pt x="9474" y="4746"/>
                    <a:pt x="9480" y="4751"/>
                    <a:pt x="9490" y="4763"/>
                  </a:cubicBezTo>
                  <a:lnTo>
                    <a:pt x="9490" y="4751"/>
                  </a:lnTo>
                  <a:cubicBezTo>
                    <a:pt x="9561" y="4727"/>
                    <a:pt x="9657" y="4739"/>
                    <a:pt x="9692" y="4668"/>
                  </a:cubicBezTo>
                  <a:lnTo>
                    <a:pt x="9704" y="4680"/>
                  </a:lnTo>
                  <a:cubicBezTo>
                    <a:pt x="9811" y="4668"/>
                    <a:pt x="9883" y="4573"/>
                    <a:pt x="9990" y="4549"/>
                  </a:cubicBezTo>
                  <a:cubicBezTo>
                    <a:pt x="9990" y="4525"/>
                    <a:pt x="9966" y="4477"/>
                    <a:pt x="9966" y="4454"/>
                  </a:cubicBezTo>
                  <a:cubicBezTo>
                    <a:pt x="9966" y="4454"/>
                    <a:pt x="9968" y="4452"/>
                    <a:pt x="9971" y="4452"/>
                  </a:cubicBezTo>
                  <a:cubicBezTo>
                    <a:pt x="9976" y="4452"/>
                    <a:pt x="9983" y="4456"/>
                    <a:pt x="9990" y="4477"/>
                  </a:cubicBezTo>
                  <a:cubicBezTo>
                    <a:pt x="9990" y="4489"/>
                    <a:pt x="10002" y="4513"/>
                    <a:pt x="10002" y="4525"/>
                  </a:cubicBezTo>
                  <a:cubicBezTo>
                    <a:pt x="10005" y="4522"/>
                    <a:pt x="10009" y="4521"/>
                    <a:pt x="10013" y="4521"/>
                  </a:cubicBezTo>
                  <a:cubicBezTo>
                    <a:pt x="10016" y="4521"/>
                    <a:pt x="10021" y="4522"/>
                    <a:pt x="10024" y="4522"/>
                  </a:cubicBezTo>
                  <a:cubicBezTo>
                    <a:pt x="10032" y="4522"/>
                    <a:pt x="10038" y="4519"/>
                    <a:pt x="10038" y="4501"/>
                  </a:cubicBezTo>
                  <a:lnTo>
                    <a:pt x="10014" y="4465"/>
                  </a:lnTo>
                  <a:cubicBezTo>
                    <a:pt x="10014" y="4461"/>
                    <a:pt x="10015" y="4460"/>
                    <a:pt x="10017" y="4460"/>
                  </a:cubicBezTo>
                  <a:cubicBezTo>
                    <a:pt x="10020" y="4460"/>
                    <a:pt x="10026" y="4465"/>
                    <a:pt x="10026" y="4465"/>
                  </a:cubicBezTo>
                  <a:cubicBezTo>
                    <a:pt x="10036" y="4475"/>
                    <a:pt x="10046" y="4503"/>
                    <a:pt x="10049" y="4518"/>
                  </a:cubicBezTo>
                  <a:lnTo>
                    <a:pt x="10049" y="4518"/>
                  </a:lnTo>
                  <a:cubicBezTo>
                    <a:pt x="10046" y="4495"/>
                    <a:pt x="10048" y="4487"/>
                    <a:pt x="10052" y="4487"/>
                  </a:cubicBezTo>
                  <a:cubicBezTo>
                    <a:pt x="10060" y="4487"/>
                    <a:pt x="10077" y="4520"/>
                    <a:pt x="10083" y="4520"/>
                  </a:cubicBezTo>
                  <a:cubicBezTo>
                    <a:pt x="10084" y="4520"/>
                    <a:pt x="10085" y="4518"/>
                    <a:pt x="10085" y="4513"/>
                  </a:cubicBezTo>
                  <a:cubicBezTo>
                    <a:pt x="10061" y="4442"/>
                    <a:pt x="10061" y="4370"/>
                    <a:pt x="10050" y="4311"/>
                  </a:cubicBezTo>
                  <a:lnTo>
                    <a:pt x="10050" y="4311"/>
                  </a:lnTo>
                  <a:lnTo>
                    <a:pt x="10061" y="4334"/>
                  </a:lnTo>
                  <a:cubicBezTo>
                    <a:pt x="10061" y="4334"/>
                    <a:pt x="10085" y="4382"/>
                    <a:pt x="10073" y="4382"/>
                  </a:cubicBezTo>
                  <a:cubicBezTo>
                    <a:pt x="10077" y="4384"/>
                    <a:pt x="10080" y="4385"/>
                    <a:pt x="10082" y="4385"/>
                  </a:cubicBezTo>
                  <a:cubicBezTo>
                    <a:pt x="10095" y="4385"/>
                    <a:pt x="10098" y="4368"/>
                    <a:pt x="10104" y="4368"/>
                  </a:cubicBezTo>
                  <a:cubicBezTo>
                    <a:pt x="10106" y="4368"/>
                    <a:pt x="10107" y="4368"/>
                    <a:pt x="10109" y="4370"/>
                  </a:cubicBezTo>
                  <a:cubicBezTo>
                    <a:pt x="10097" y="4358"/>
                    <a:pt x="10085" y="4334"/>
                    <a:pt x="10085" y="4323"/>
                  </a:cubicBezTo>
                  <a:lnTo>
                    <a:pt x="10085" y="4323"/>
                  </a:lnTo>
                  <a:cubicBezTo>
                    <a:pt x="10097" y="4323"/>
                    <a:pt x="10109" y="4358"/>
                    <a:pt x="10121" y="4358"/>
                  </a:cubicBezTo>
                  <a:lnTo>
                    <a:pt x="10121" y="4382"/>
                  </a:lnTo>
                  <a:cubicBezTo>
                    <a:pt x="10127" y="4388"/>
                    <a:pt x="10131" y="4390"/>
                    <a:pt x="10133" y="4390"/>
                  </a:cubicBezTo>
                  <a:cubicBezTo>
                    <a:pt x="10140" y="4390"/>
                    <a:pt x="10133" y="4370"/>
                    <a:pt x="10133" y="4370"/>
                  </a:cubicBezTo>
                  <a:lnTo>
                    <a:pt x="10133" y="4370"/>
                  </a:lnTo>
                  <a:cubicBezTo>
                    <a:pt x="10145" y="4382"/>
                    <a:pt x="10157" y="4394"/>
                    <a:pt x="10157" y="4406"/>
                  </a:cubicBezTo>
                  <a:cubicBezTo>
                    <a:pt x="10169" y="4418"/>
                    <a:pt x="10169" y="4418"/>
                    <a:pt x="10169" y="4430"/>
                  </a:cubicBezTo>
                  <a:cubicBezTo>
                    <a:pt x="10169" y="4418"/>
                    <a:pt x="10169" y="4418"/>
                    <a:pt x="10169" y="4406"/>
                  </a:cubicBezTo>
                  <a:lnTo>
                    <a:pt x="10192" y="4406"/>
                  </a:lnTo>
                  <a:cubicBezTo>
                    <a:pt x="10192" y="4406"/>
                    <a:pt x="10192" y="4418"/>
                    <a:pt x="10192" y="4418"/>
                  </a:cubicBezTo>
                  <a:lnTo>
                    <a:pt x="10181" y="4418"/>
                  </a:lnTo>
                  <a:cubicBezTo>
                    <a:pt x="10181" y="4418"/>
                    <a:pt x="10181" y="4430"/>
                    <a:pt x="10169" y="4430"/>
                  </a:cubicBezTo>
                  <a:cubicBezTo>
                    <a:pt x="10157" y="4442"/>
                    <a:pt x="10192" y="4454"/>
                    <a:pt x="10204" y="4465"/>
                  </a:cubicBezTo>
                  <a:cubicBezTo>
                    <a:pt x="10216" y="4477"/>
                    <a:pt x="10169" y="4477"/>
                    <a:pt x="10145" y="4489"/>
                  </a:cubicBezTo>
                  <a:cubicBezTo>
                    <a:pt x="10145" y="4495"/>
                    <a:pt x="10163" y="4495"/>
                    <a:pt x="10182" y="4495"/>
                  </a:cubicBezTo>
                  <a:cubicBezTo>
                    <a:pt x="10201" y="4495"/>
                    <a:pt x="10222" y="4495"/>
                    <a:pt x="10228" y="4501"/>
                  </a:cubicBezTo>
                  <a:cubicBezTo>
                    <a:pt x="10216" y="4501"/>
                    <a:pt x="10157" y="4513"/>
                    <a:pt x="10157" y="4513"/>
                  </a:cubicBezTo>
                  <a:lnTo>
                    <a:pt x="10169" y="4513"/>
                  </a:lnTo>
                  <a:cubicBezTo>
                    <a:pt x="10145" y="4525"/>
                    <a:pt x="10169" y="4525"/>
                    <a:pt x="10157" y="4537"/>
                  </a:cubicBezTo>
                  <a:cubicBezTo>
                    <a:pt x="10169" y="4549"/>
                    <a:pt x="10204" y="4549"/>
                    <a:pt x="10276" y="4549"/>
                  </a:cubicBezTo>
                  <a:cubicBezTo>
                    <a:pt x="10276" y="4561"/>
                    <a:pt x="10216" y="4561"/>
                    <a:pt x="10204" y="4561"/>
                  </a:cubicBezTo>
                  <a:cubicBezTo>
                    <a:pt x="10208" y="4557"/>
                    <a:pt x="10208" y="4555"/>
                    <a:pt x="10206" y="4555"/>
                  </a:cubicBezTo>
                  <a:cubicBezTo>
                    <a:pt x="10200" y="4555"/>
                    <a:pt x="10184" y="4561"/>
                    <a:pt x="10169" y="4561"/>
                  </a:cubicBezTo>
                  <a:cubicBezTo>
                    <a:pt x="10181" y="4561"/>
                    <a:pt x="10192" y="4561"/>
                    <a:pt x="10157" y="4573"/>
                  </a:cubicBezTo>
                  <a:cubicBezTo>
                    <a:pt x="10157" y="4585"/>
                    <a:pt x="10157" y="4585"/>
                    <a:pt x="10181" y="4585"/>
                  </a:cubicBezTo>
                  <a:cubicBezTo>
                    <a:pt x="10169" y="4585"/>
                    <a:pt x="10192" y="4573"/>
                    <a:pt x="10216" y="4573"/>
                  </a:cubicBezTo>
                  <a:cubicBezTo>
                    <a:pt x="10192" y="4585"/>
                    <a:pt x="10216" y="4596"/>
                    <a:pt x="10157" y="4596"/>
                  </a:cubicBezTo>
                  <a:cubicBezTo>
                    <a:pt x="10181" y="4620"/>
                    <a:pt x="10169" y="4656"/>
                    <a:pt x="10181" y="4680"/>
                  </a:cubicBezTo>
                  <a:lnTo>
                    <a:pt x="10216" y="4680"/>
                  </a:lnTo>
                  <a:lnTo>
                    <a:pt x="10192" y="4692"/>
                  </a:lnTo>
                  <a:cubicBezTo>
                    <a:pt x="10181" y="4692"/>
                    <a:pt x="10240" y="4692"/>
                    <a:pt x="10276" y="4704"/>
                  </a:cubicBezTo>
                  <a:cubicBezTo>
                    <a:pt x="10252" y="4704"/>
                    <a:pt x="10244" y="4709"/>
                    <a:pt x="10234" y="4709"/>
                  </a:cubicBezTo>
                  <a:cubicBezTo>
                    <a:pt x="10229" y="4709"/>
                    <a:pt x="10224" y="4708"/>
                    <a:pt x="10216" y="4704"/>
                  </a:cubicBezTo>
                  <a:lnTo>
                    <a:pt x="10216" y="4704"/>
                  </a:lnTo>
                  <a:cubicBezTo>
                    <a:pt x="10228" y="4715"/>
                    <a:pt x="10073" y="4739"/>
                    <a:pt x="10109" y="4739"/>
                  </a:cubicBezTo>
                  <a:lnTo>
                    <a:pt x="10181" y="4727"/>
                  </a:lnTo>
                  <a:lnTo>
                    <a:pt x="10181" y="4727"/>
                  </a:lnTo>
                  <a:cubicBezTo>
                    <a:pt x="10143" y="4735"/>
                    <a:pt x="10138" y="4743"/>
                    <a:pt x="10125" y="4747"/>
                  </a:cubicBezTo>
                  <a:lnTo>
                    <a:pt x="10125" y="4747"/>
                  </a:lnTo>
                  <a:lnTo>
                    <a:pt x="10133" y="4739"/>
                  </a:lnTo>
                  <a:cubicBezTo>
                    <a:pt x="10109" y="4739"/>
                    <a:pt x="10097" y="4751"/>
                    <a:pt x="10085" y="4751"/>
                  </a:cubicBezTo>
                  <a:cubicBezTo>
                    <a:pt x="10107" y="4751"/>
                    <a:pt x="10117" y="4750"/>
                    <a:pt x="10125" y="4747"/>
                  </a:cubicBezTo>
                  <a:lnTo>
                    <a:pt x="10125" y="4747"/>
                  </a:lnTo>
                  <a:lnTo>
                    <a:pt x="10121" y="4751"/>
                  </a:lnTo>
                  <a:lnTo>
                    <a:pt x="10145" y="4739"/>
                  </a:lnTo>
                  <a:cubicBezTo>
                    <a:pt x="10157" y="4745"/>
                    <a:pt x="10172" y="4745"/>
                    <a:pt x="10181" y="4745"/>
                  </a:cubicBezTo>
                  <a:cubicBezTo>
                    <a:pt x="10189" y="4745"/>
                    <a:pt x="10192" y="4745"/>
                    <a:pt x="10181" y="4751"/>
                  </a:cubicBezTo>
                  <a:lnTo>
                    <a:pt x="10240" y="4751"/>
                  </a:lnTo>
                  <a:cubicBezTo>
                    <a:pt x="10192" y="4763"/>
                    <a:pt x="10228" y="4763"/>
                    <a:pt x="10216" y="4763"/>
                  </a:cubicBezTo>
                  <a:lnTo>
                    <a:pt x="10192" y="4763"/>
                  </a:lnTo>
                  <a:cubicBezTo>
                    <a:pt x="10192" y="4775"/>
                    <a:pt x="10181" y="4775"/>
                    <a:pt x="10169" y="4775"/>
                  </a:cubicBezTo>
                  <a:cubicBezTo>
                    <a:pt x="10168" y="4775"/>
                    <a:pt x="10167" y="4775"/>
                    <a:pt x="10166" y="4776"/>
                  </a:cubicBezTo>
                  <a:lnTo>
                    <a:pt x="10166" y="4776"/>
                  </a:lnTo>
                  <a:cubicBezTo>
                    <a:pt x="10175" y="4775"/>
                    <a:pt x="10184" y="4775"/>
                    <a:pt x="10192" y="4775"/>
                  </a:cubicBezTo>
                  <a:cubicBezTo>
                    <a:pt x="10224" y="4775"/>
                    <a:pt x="10251" y="4770"/>
                    <a:pt x="10265" y="4770"/>
                  </a:cubicBezTo>
                  <a:cubicBezTo>
                    <a:pt x="10272" y="4770"/>
                    <a:pt x="10276" y="4771"/>
                    <a:pt x="10276" y="4775"/>
                  </a:cubicBezTo>
                  <a:cubicBezTo>
                    <a:pt x="10252" y="4787"/>
                    <a:pt x="10243" y="4790"/>
                    <a:pt x="10234" y="4790"/>
                  </a:cubicBezTo>
                  <a:cubicBezTo>
                    <a:pt x="10225" y="4790"/>
                    <a:pt x="10216" y="4787"/>
                    <a:pt x="10192" y="4787"/>
                  </a:cubicBezTo>
                  <a:cubicBezTo>
                    <a:pt x="10184" y="4796"/>
                    <a:pt x="10198" y="4798"/>
                    <a:pt x="10219" y="4798"/>
                  </a:cubicBezTo>
                  <a:cubicBezTo>
                    <a:pt x="10242" y="4798"/>
                    <a:pt x="10273" y="4795"/>
                    <a:pt x="10293" y="4795"/>
                  </a:cubicBezTo>
                  <a:cubicBezTo>
                    <a:pt x="10304" y="4795"/>
                    <a:pt x="10311" y="4796"/>
                    <a:pt x="10311" y="4799"/>
                  </a:cubicBezTo>
                  <a:cubicBezTo>
                    <a:pt x="10300" y="4805"/>
                    <a:pt x="10306" y="4805"/>
                    <a:pt x="10314" y="4805"/>
                  </a:cubicBezTo>
                  <a:cubicBezTo>
                    <a:pt x="10323" y="4805"/>
                    <a:pt x="10335" y="4805"/>
                    <a:pt x="10335" y="4811"/>
                  </a:cubicBezTo>
                  <a:cubicBezTo>
                    <a:pt x="10311" y="4811"/>
                    <a:pt x="10300" y="4823"/>
                    <a:pt x="10276" y="4823"/>
                  </a:cubicBezTo>
                  <a:lnTo>
                    <a:pt x="10240" y="4835"/>
                  </a:lnTo>
                  <a:lnTo>
                    <a:pt x="10216" y="4835"/>
                  </a:lnTo>
                  <a:cubicBezTo>
                    <a:pt x="10264" y="4835"/>
                    <a:pt x="10264" y="4846"/>
                    <a:pt x="10276" y="4846"/>
                  </a:cubicBezTo>
                  <a:lnTo>
                    <a:pt x="10311" y="4835"/>
                  </a:lnTo>
                  <a:cubicBezTo>
                    <a:pt x="10323" y="4846"/>
                    <a:pt x="10359" y="4846"/>
                    <a:pt x="10347" y="4858"/>
                  </a:cubicBezTo>
                  <a:lnTo>
                    <a:pt x="10407" y="4858"/>
                  </a:lnTo>
                  <a:cubicBezTo>
                    <a:pt x="10422" y="4856"/>
                    <a:pt x="10429" y="4855"/>
                    <a:pt x="10431" y="4855"/>
                  </a:cubicBezTo>
                  <a:cubicBezTo>
                    <a:pt x="10435" y="4855"/>
                    <a:pt x="10430" y="4857"/>
                    <a:pt x="10425" y="4858"/>
                  </a:cubicBezTo>
                  <a:lnTo>
                    <a:pt x="10431" y="4858"/>
                  </a:lnTo>
                  <a:cubicBezTo>
                    <a:pt x="10428" y="4858"/>
                    <a:pt x="10426" y="4858"/>
                    <a:pt x="10424" y="4858"/>
                  </a:cubicBezTo>
                  <a:lnTo>
                    <a:pt x="10424" y="4858"/>
                  </a:lnTo>
                  <a:cubicBezTo>
                    <a:pt x="10419" y="4860"/>
                    <a:pt x="10414" y="4862"/>
                    <a:pt x="10418" y="4862"/>
                  </a:cubicBezTo>
                  <a:cubicBezTo>
                    <a:pt x="10420" y="4862"/>
                    <a:pt x="10427" y="4861"/>
                    <a:pt x="10442" y="4858"/>
                  </a:cubicBezTo>
                  <a:cubicBezTo>
                    <a:pt x="10456" y="4855"/>
                    <a:pt x="10466" y="4853"/>
                    <a:pt x="10473" y="4853"/>
                  </a:cubicBezTo>
                  <a:cubicBezTo>
                    <a:pt x="10489" y="4853"/>
                    <a:pt x="10487" y="4862"/>
                    <a:pt x="10478" y="4870"/>
                  </a:cubicBezTo>
                  <a:cubicBezTo>
                    <a:pt x="10455" y="4882"/>
                    <a:pt x="10454" y="4882"/>
                    <a:pt x="10408" y="4894"/>
                  </a:cubicBezTo>
                  <a:lnTo>
                    <a:pt x="10408" y="4894"/>
                  </a:lnTo>
                  <a:cubicBezTo>
                    <a:pt x="10408" y="4894"/>
                    <a:pt x="10407" y="4894"/>
                    <a:pt x="10406" y="4894"/>
                  </a:cubicBezTo>
                  <a:lnTo>
                    <a:pt x="10406" y="4894"/>
                  </a:lnTo>
                  <a:lnTo>
                    <a:pt x="10407" y="4894"/>
                  </a:lnTo>
                  <a:cubicBezTo>
                    <a:pt x="10407" y="4894"/>
                    <a:pt x="10408" y="4894"/>
                    <a:pt x="10408" y="4894"/>
                  </a:cubicBezTo>
                  <a:lnTo>
                    <a:pt x="10408" y="4894"/>
                  </a:lnTo>
                  <a:cubicBezTo>
                    <a:pt x="10414" y="4894"/>
                    <a:pt x="10419" y="4894"/>
                    <a:pt x="10419" y="4894"/>
                  </a:cubicBezTo>
                  <a:lnTo>
                    <a:pt x="10407" y="4894"/>
                  </a:lnTo>
                  <a:cubicBezTo>
                    <a:pt x="10407" y="4894"/>
                    <a:pt x="10407" y="4906"/>
                    <a:pt x="10395" y="4906"/>
                  </a:cubicBezTo>
                  <a:cubicBezTo>
                    <a:pt x="10395" y="4906"/>
                    <a:pt x="10418" y="4906"/>
                    <a:pt x="10407" y="4917"/>
                  </a:cubicBezTo>
                  <a:lnTo>
                    <a:pt x="10407" y="4917"/>
                  </a:lnTo>
                  <a:cubicBezTo>
                    <a:pt x="10403" y="4918"/>
                    <a:pt x="10399" y="4918"/>
                    <a:pt x="10395" y="4918"/>
                  </a:cubicBezTo>
                  <a:cubicBezTo>
                    <a:pt x="10381" y="4921"/>
                    <a:pt x="10375" y="4923"/>
                    <a:pt x="10374" y="4923"/>
                  </a:cubicBezTo>
                  <a:cubicBezTo>
                    <a:pt x="10370" y="4923"/>
                    <a:pt x="10391" y="4914"/>
                    <a:pt x="10383" y="4906"/>
                  </a:cubicBezTo>
                  <a:lnTo>
                    <a:pt x="10383" y="4906"/>
                  </a:lnTo>
                  <a:cubicBezTo>
                    <a:pt x="10335" y="4918"/>
                    <a:pt x="10383" y="4918"/>
                    <a:pt x="10347" y="4930"/>
                  </a:cubicBezTo>
                  <a:cubicBezTo>
                    <a:pt x="10327" y="4934"/>
                    <a:pt x="10321" y="4935"/>
                    <a:pt x="10319" y="4935"/>
                  </a:cubicBezTo>
                  <a:cubicBezTo>
                    <a:pt x="10314" y="4935"/>
                    <a:pt x="10327" y="4930"/>
                    <a:pt x="10288" y="4930"/>
                  </a:cubicBezTo>
                  <a:cubicBezTo>
                    <a:pt x="10288" y="4936"/>
                    <a:pt x="10297" y="4936"/>
                    <a:pt x="10304" y="4936"/>
                  </a:cubicBezTo>
                  <a:cubicBezTo>
                    <a:pt x="10311" y="4936"/>
                    <a:pt x="10317" y="4936"/>
                    <a:pt x="10311" y="4942"/>
                  </a:cubicBezTo>
                  <a:lnTo>
                    <a:pt x="10252" y="4942"/>
                  </a:lnTo>
                  <a:lnTo>
                    <a:pt x="10228" y="4954"/>
                  </a:lnTo>
                  <a:cubicBezTo>
                    <a:pt x="10228" y="4951"/>
                    <a:pt x="10225" y="4950"/>
                    <a:pt x="10221" y="4950"/>
                  </a:cubicBezTo>
                  <a:cubicBezTo>
                    <a:pt x="10209" y="4950"/>
                    <a:pt x="10184" y="4957"/>
                    <a:pt x="10164" y="4957"/>
                  </a:cubicBezTo>
                  <a:cubicBezTo>
                    <a:pt x="10156" y="4957"/>
                    <a:pt x="10150" y="4956"/>
                    <a:pt x="10145" y="4954"/>
                  </a:cubicBezTo>
                  <a:lnTo>
                    <a:pt x="10145" y="4954"/>
                  </a:lnTo>
                  <a:cubicBezTo>
                    <a:pt x="10139" y="4960"/>
                    <a:pt x="10151" y="4960"/>
                    <a:pt x="10160" y="4960"/>
                  </a:cubicBezTo>
                  <a:cubicBezTo>
                    <a:pt x="10169" y="4960"/>
                    <a:pt x="10175" y="4960"/>
                    <a:pt x="10157" y="4966"/>
                  </a:cubicBezTo>
                  <a:cubicBezTo>
                    <a:pt x="10181" y="4966"/>
                    <a:pt x="10228" y="4954"/>
                    <a:pt x="10252" y="4954"/>
                  </a:cubicBezTo>
                  <a:lnTo>
                    <a:pt x="10240" y="4966"/>
                  </a:lnTo>
                  <a:cubicBezTo>
                    <a:pt x="10231" y="4966"/>
                    <a:pt x="10223" y="4966"/>
                    <a:pt x="10216" y="4966"/>
                  </a:cubicBezTo>
                  <a:lnTo>
                    <a:pt x="10216" y="4966"/>
                  </a:lnTo>
                  <a:cubicBezTo>
                    <a:pt x="10212" y="4970"/>
                    <a:pt x="10219" y="4971"/>
                    <a:pt x="10230" y="4971"/>
                  </a:cubicBezTo>
                  <a:cubicBezTo>
                    <a:pt x="10253" y="4971"/>
                    <a:pt x="10296" y="4966"/>
                    <a:pt x="10311" y="4966"/>
                  </a:cubicBezTo>
                  <a:cubicBezTo>
                    <a:pt x="10311" y="4966"/>
                    <a:pt x="10311" y="4966"/>
                    <a:pt x="10288" y="4977"/>
                  </a:cubicBezTo>
                  <a:cubicBezTo>
                    <a:pt x="10335" y="4977"/>
                    <a:pt x="10335" y="4989"/>
                    <a:pt x="10383" y="4989"/>
                  </a:cubicBezTo>
                  <a:cubicBezTo>
                    <a:pt x="10347" y="4989"/>
                    <a:pt x="10335" y="5001"/>
                    <a:pt x="10300" y="5001"/>
                  </a:cubicBezTo>
                  <a:cubicBezTo>
                    <a:pt x="10300" y="5001"/>
                    <a:pt x="10293" y="5003"/>
                    <a:pt x="10283" y="5004"/>
                  </a:cubicBezTo>
                  <a:lnTo>
                    <a:pt x="10283" y="5004"/>
                  </a:lnTo>
                  <a:cubicBezTo>
                    <a:pt x="10285" y="5003"/>
                    <a:pt x="10287" y="5002"/>
                    <a:pt x="10288" y="5001"/>
                  </a:cubicBezTo>
                  <a:lnTo>
                    <a:pt x="10288" y="5001"/>
                  </a:lnTo>
                  <a:cubicBezTo>
                    <a:pt x="10285" y="5003"/>
                    <a:pt x="10283" y="5004"/>
                    <a:pt x="10282" y="5004"/>
                  </a:cubicBezTo>
                  <a:lnTo>
                    <a:pt x="10282" y="5004"/>
                  </a:lnTo>
                  <a:cubicBezTo>
                    <a:pt x="10263" y="5008"/>
                    <a:pt x="10233" y="5013"/>
                    <a:pt x="10217" y="5013"/>
                  </a:cubicBezTo>
                  <a:lnTo>
                    <a:pt x="10217" y="5013"/>
                  </a:lnTo>
                  <a:cubicBezTo>
                    <a:pt x="10222" y="5013"/>
                    <a:pt x="10265" y="5013"/>
                    <a:pt x="10282" y="5005"/>
                  </a:cubicBezTo>
                  <a:lnTo>
                    <a:pt x="10282" y="5005"/>
                  </a:lnTo>
                  <a:cubicBezTo>
                    <a:pt x="10280" y="5007"/>
                    <a:pt x="10287" y="5007"/>
                    <a:pt x="10292" y="5007"/>
                  </a:cubicBezTo>
                  <a:cubicBezTo>
                    <a:pt x="10300" y="5007"/>
                    <a:pt x="10306" y="5007"/>
                    <a:pt x="10288" y="5013"/>
                  </a:cubicBezTo>
                  <a:cubicBezTo>
                    <a:pt x="10276" y="5025"/>
                    <a:pt x="10240" y="5025"/>
                    <a:pt x="10216" y="5025"/>
                  </a:cubicBezTo>
                  <a:cubicBezTo>
                    <a:pt x="10216" y="5028"/>
                    <a:pt x="10219" y="5028"/>
                    <a:pt x="10224" y="5028"/>
                  </a:cubicBezTo>
                  <a:cubicBezTo>
                    <a:pt x="10238" y="5028"/>
                    <a:pt x="10264" y="5022"/>
                    <a:pt x="10274" y="5022"/>
                  </a:cubicBezTo>
                  <a:cubicBezTo>
                    <a:pt x="10277" y="5022"/>
                    <a:pt x="10278" y="5023"/>
                    <a:pt x="10276" y="5025"/>
                  </a:cubicBezTo>
                  <a:lnTo>
                    <a:pt x="10252" y="5025"/>
                  </a:lnTo>
                  <a:cubicBezTo>
                    <a:pt x="10240" y="5037"/>
                    <a:pt x="10264" y="5037"/>
                    <a:pt x="10300" y="5037"/>
                  </a:cubicBezTo>
                  <a:cubicBezTo>
                    <a:pt x="10228" y="5049"/>
                    <a:pt x="10300" y="5049"/>
                    <a:pt x="10240" y="5049"/>
                  </a:cubicBezTo>
                  <a:cubicBezTo>
                    <a:pt x="10244" y="5053"/>
                    <a:pt x="10249" y="5054"/>
                    <a:pt x="10255" y="5054"/>
                  </a:cubicBezTo>
                  <a:cubicBezTo>
                    <a:pt x="10262" y="5054"/>
                    <a:pt x="10271" y="5052"/>
                    <a:pt x="10279" y="5051"/>
                  </a:cubicBezTo>
                  <a:lnTo>
                    <a:pt x="10279" y="5051"/>
                  </a:lnTo>
                  <a:lnTo>
                    <a:pt x="10240" y="5061"/>
                  </a:lnTo>
                  <a:cubicBezTo>
                    <a:pt x="10227" y="5070"/>
                    <a:pt x="10238" y="5072"/>
                    <a:pt x="10256" y="5072"/>
                  </a:cubicBezTo>
                  <a:cubicBezTo>
                    <a:pt x="10275" y="5072"/>
                    <a:pt x="10302" y="5069"/>
                    <a:pt x="10312" y="5069"/>
                  </a:cubicBezTo>
                  <a:cubicBezTo>
                    <a:pt x="10318" y="5069"/>
                    <a:pt x="10320" y="5070"/>
                    <a:pt x="10311" y="5073"/>
                  </a:cubicBezTo>
                  <a:lnTo>
                    <a:pt x="10240" y="5073"/>
                  </a:lnTo>
                  <a:cubicBezTo>
                    <a:pt x="10252" y="5073"/>
                    <a:pt x="10240" y="5085"/>
                    <a:pt x="10276" y="5085"/>
                  </a:cubicBezTo>
                  <a:cubicBezTo>
                    <a:pt x="10264" y="5085"/>
                    <a:pt x="10264" y="5085"/>
                    <a:pt x="10252" y="5096"/>
                  </a:cubicBezTo>
                  <a:lnTo>
                    <a:pt x="10311" y="5096"/>
                  </a:lnTo>
                  <a:cubicBezTo>
                    <a:pt x="10311" y="5096"/>
                    <a:pt x="10276" y="5108"/>
                    <a:pt x="10264" y="5120"/>
                  </a:cubicBezTo>
                  <a:cubicBezTo>
                    <a:pt x="10300" y="5120"/>
                    <a:pt x="10240" y="5144"/>
                    <a:pt x="10276" y="5156"/>
                  </a:cubicBezTo>
                  <a:cubicBezTo>
                    <a:pt x="10276" y="5158"/>
                    <a:pt x="10279" y="5159"/>
                    <a:pt x="10283" y="5159"/>
                  </a:cubicBezTo>
                  <a:cubicBezTo>
                    <a:pt x="10289" y="5159"/>
                    <a:pt x="10298" y="5158"/>
                    <a:pt x="10308" y="5155"/>
                  </a:cubicBezTo>
                  <a:lnTo>
                    <a:pt x="10308" y="5155"/>
                  </a:lnTo>
                  <a:cubicBezTo>
                    <a:pt x="10292" y="5163"/>
                    <a:pt x="10292" y="5168"/>
                    <a:pt x="10276" y="5168"/>
                  </a:cubicBezTo>
                  <a:cubicBezTo>
                    <a:pt x="10252" y="5192"/>
                    <a:pt x="10323" y="5192"/>
                    <a:pt x="10288" y="5204"/>
                  </a:cubicBezTo>
                  <a:cubicBezTo>
                    <a:pt x="10280" y="5204"/>
                    <a:pt x="10272" y="5209"/>
                    <a:pt x="10264" y="5209"/>
                  </a:cubicBezTo>
                  <a:cubicBezTo>
                    <a:pt x="10260" y="5209"/>
                    <a:pt x="10256" y="5208"/>
                    <a:pt x="10252" y="5204"/>
                  </a:cubicBezTo>
                  <a:cubicBezTo>
                    <a:pt x="10240" y="5216"/>
                    <a:pt x="10252" y="5227"/>
                    <a:pt x="10252" y="5239"/>
                  </a:cubicBezTo>
                  <a:lnTo>
                    <a:pt x="10240" y="5239"/>
                  </a:lnTo>
                  <a:cubicBezTo>
                    <a:pt x="10204" y="5251"/>
                    <a:pt x="10252" y="5263"/>
                    <a:pt x="10276" y="5275"/>
                  </a:cubicBezTo>
                  <a:lnTo>
                    <a:pt x="10240" y="5275"/>
                  </a:lnTo>
                  <a:cubicBezTo>
                    <a:pt x="10228" y="5287"/>
                    <a:pt x="10216" y="5299"/>
                    <a:pt x="10276" y="5299"/>
                  </a:cubicBezTo>
                  <a:cubicBezTo>
                    <a:pt x="10216" y="5311"/>
                    <a:pt x="10288" y="5299"/>
                    <a:pt x="10240" y="5323"/>
                  </a:cubicBezTo>
                  <a:lnTo>
                    <a:pt x="10228" y="5323"/>
                  </a:lnTo>
                  <a:cubicBezTo>
                    <a:pt x="10204" y="5323"/>
                    <a:pt x="10216" y="5335"/>
                    <a:pt x="10204" y="5335"/>
                  </a:cubicBezTo>
                  <a:cubicBezTo>
                    <a:pt x="10228" y="5341"/>
                    <a:pt x="10258" y="5341"/>
                    <a:pt x="10279" y="5341"/>
                  </a:cubicBezTo>
                  <a:cubicBezTo>
                    <a:pt x="10300" y="5341"/>
                    <a:pt x="10311" y="5341"/>
                    <a:pt x="10300" y="5347"/>
                  </a:cubicBezTo>
                  <a:cubicBezTo>
                    <a:pt x="10273" y="5355"/>
                    <a:pt x="10263" y="5358"/>
                    <a:pt x="10258" y="5358"/>
                  </a:cubicBezTo>
                  <a:cubicBezTo>
                    <a:pt x="10252" y="5358"/>
                    <a:pt x="10252" y="5355"/>
                    <a:pt x="10243" y="5355"/>
                  </a:cubicBezTo>
                  <a:cubicBezTo>
                    <a:pt x="10238" y="5355"/>
                    <a:pt x="10230" y="5356"/>
                    <a:pt x="10216" y="5358"/>
                  </a:cubicBezTo>
                  <a:lnTo>
                    <a:pt x="10228" y="5358"/>
                  </a:lnTo>
                  <a:cubicBezTo>
                    <a:pt x="10204" y="5370"/>
                    <a:pt x="10216" y="5370"/>
                    <a:pt x="10181" y="5370"/>
                  </a:cubicBezTo>
                  <a:lnTo>
                    <a:pt x="10264" y="5370"/>
                  </a:lnTo>
                  <a:cubicBezTo>
                    <a:pt x="10276" y="5370"/>
                    <a:pt x="10276" y="5358"/>
                    <a:pt x="10276" y="5358"/>
                  </a:cubicBezTo>
                  <a:cubicBezTo>
                    <a:pt x="10323" y="5358"/>
                    <a:pt x="10288" y="5370"/>
                    <a:pt x="10300" y="5382"/>
                  </a:cubicBezTo>
                  <a:cubicBezTo>
                    <a:pt x="10300" y="5382"/>
                    <a:pt x="10323" y="5370"/>
                    <a:pt x="10359" y="5358"/>
                  </a:cubicBezTo>
                  <a:lnTo>
                    <a:pt x="10359" y="5358"/>
                  </a:lnTo>
                  <a:cubicBezTo>
                    <a:pt x="10335" y="5370"/>
                    <a:pt x="10419" y="5370"/>
                    <a:pt x="10442" y="5370"/>
                  </a:cubicBezTo>
                  <a:cubicBezTo>
                    <a:pt x="10431" y="5376"/>
                    <a:pt x="10416" y="5376"/>
                    <a:pt x="10396" y="5376"/>
                  </a:cubicBezTo>
                  <a:cubicBezTo>
                    <a:pt x="10377" y="5376"/>
                    <a:pt x="10353" y="5376"/>
                    <a:pt x="10323" y="5382"/>
                  </a:cubicBezTo>
                  <a:cubicBezTo>
                    <a:pt x="10311" y="5382"/>
                    <a:pt x="10264" y="5394"/>
                    <a:pt x="10240" y="5394"/>
                  </a:cubicBezTo>
                  <a:cubicBezTo>
                    <a:pt x="10240" y="5406"/>
                    <a:pt x="10276" y="5406"/>
                    <a:pt x="10300" y="5406"/>
                  </a:cubicBezTo>
                  <a:lnTo>
                    <a:pt x="10276" y="5418"/>
                  </a:lnTo>
                  <a:cubicBezTo>
                    <a:pt x="10288" y="5418"/>
                    <a:pt x="10359" y="5418"/>
                    <a:pt x="10323" y="5430"/>
                  </a:cubicBezTo>
                  <a:lnTo>
                    <a:pt x="10383" y="5430"/>
                  </a:lnTo>
                  <a:cubicBezTo>
                    <a:pt x="10357" y="5430"/>
                    <a:pt x="10344" y="5436"/>
                    <a:pt x="10329" y="5440"/>
                  </a:cubicBezTo>
                  <a:lnTo>
                    <a:pt x="10329" y="5440"/>
                  </a:lnTo>
                  <a:cubicBezTo>
                    <a:pt x="10337" y="5439"/>
                    <a:pt x="10344" y="5438"/>
                    <a:pt x="10349" y="5438"/>
                  </a:cubicBezTo>
                  <a:cubicBezTo>
                    <a:pt x="10385" y="5438"/>
                    <a:pt x="10376" y="5454"/>
                    <a:pt x="10442" y="5454"/>
                  </a:cubicBezTo>
                  <a:cubicBezTo>
                    <a:pt x="10419" y="5454"/>
                    <a:pt x="10383" y="5454"/>
                    <a:pt x="10371" y="5466"/>
                  </a:cubicBezTo>
                  <a:lnTo>
                    <a:pt x="10442" y="5466"/>
                  </a:lnTo>
                  <a:cubicBezTo>
                    <a:pt x="10419" y="5477"/>
                    <a:pt x="10407" y="5477"/>
                    <a:pt x="10359" y="5489"/>
                  </a:cubicBezTo>
                  <a:cubicBezTo>
                    <a:pt x="10363" y="5491"/>
                    <a:pt x="10368" y="5491"/>
                    <a:pt x="10373" y="5491"/>
                  </a:cubicBezTo>
                  <a:cubicBezTo>
                    <a:pt x="10406" y="5491"/>
                    <a:pt x="10457" y="5471"/>
                    <a:pt x="10479" y="5471"/>
                  </a:cubicBezTo>
                  <a:cubicBezTo>
                    <a:pt x="10486" y="5471"/>
                    <a:pt x="10490" y="5473"/>
                    <a:pt x="10490" y="5477"/>
                  </a:cubicBezTo>
                  <a:cubicBezTo>
                    <a:pt x="10472" y="5483"/>
                    <a:pt x="10460" y="5483"/>
                    <a:pt x="10451" y="5483"/>
                  </a:cubicBezTo>
                  <a:cubicBezTo>
                    <a:pt x="10442" y="5483"/>
                    <a:pt x="10436" y="5483"/>
                    <a:pt x="10431" y="5489"/>
                  </a:cubicBezTo>
                  <a:lnTo>
                    <a:pt x="10419" y="5489"/>
                  </a:lnTo>
                  <a:cubicBezTo>
                    <a:pt x="10391" y="5496"/>
                    <a:pt x="10383" y="5498"/>
                    <a:pt x="10387" y="5498"/>
                  </a:cubicBezTo>
                  <a:cubicBezTo>
                    <a:pt x="10395" y="5498"/>
                    <a:pt x="10461" y="5487"/>
                    <a:pt x="10483" y="5487"/>
                  </a:cubicBezTo>
                  <a:cubicBezTo>
                    <a:pt x="10489" y="5487"/>
                    <a:pt x="10492" y="5488"/>
                    <a:pt x="10490" y="5489"/>
                  </a:cubicBezTo>
                  <a:cubicBezTo>
                    <a:pt x="10460" y="5495"/>
                    <a:pt x="10451" y="5495"/>
                    <a:pt x="10444" y="5495"/>
                  </a:cubicBezTo>
                  <a:cubicBezTo>
                    <a:pt x="10436" y="5495"/>
                    <a:pt x="10431" y="5495"/>
                    <a:pt x="10407" y="5501"/>
                  </a:cubicBezTo>
                  <a:cubicBezTo>
                    <a:pt x="10419" y="5507"/>
                    <a:pt x="10445" y="5507"/>
                    <a:pt x="10468" y="5507"/>
                  </a:cubicBezTo>
                  <a:cubicBezTo>
                    <a:pt x="10490" y="5507"/>
                    <a:pt x="10508" y="5507"/>
                    <a:pt x="10502" y="5513"/>
                  </a:cubicBezTo>
                  <a:lnTo>
                    <a:pt x="10466" y="5513"/>
                  </a:lnTo>
                  <a:cubicBezTo>
                    <a:pt x="10478" y="5513"/>
                    <a:pt x="10466" y="5525"/>
                    <a:pt x="10466" y="5537"/>
                  </a:cubicBezTo>
                  <a:lnTo>
                    <a:pt x="10454" y="5537"/>
                  </a:lnTo>
                  <a:cubicBezTo>
                    <a:pt x="10448" y="5543"/>
                    <a:pt x="10457" y="5543"/>
                    <a:pt x="10463" y="5543"/>
                  </a:cubicBezTo>
                  <a:cubicBezTo>
                    <a:pt x="10469" y="5543"/>
                    <a:pt x="10472" y="5543"/>
                    <a:pt x="10454" y="5549"/>
                  </a:cubicBezTo>
                  <a:lnTo>
                    <a:pt x="10478" y="5549"/>
                  </a:lnTo>
                  <a:cubicBezTo>
                    <a:pt x="10502" y="5537"/>
                    <a:pt x="10526" y="5525"/>
                    <a:pt x="10490" y="5525"/>
                  </a:cubicBezTo>
                  <a:cubicBezTo>
                    <a:pt x="10526" y="5525"/>
                    <a:pt x="10562" y="5501"/>
                    <a:pt x="10609" y="5501"/>
                  </a:cubicBezTo>
                  <a:lnTo>
                    <a:pt x="10597" y="5501"/>
                  </a:lnTo>
                  <a:cubicBezTo>
                    <a:pt x="10681" y="5477"/>
                    <a:pt x="10692" y="5454"/>
                    <a:pt x="10716" y="5442"/>
                  </a:cubicBezTo>
                  <a:cubicBezTo>
                    <a:pt x="10657" y="5442"/>
                    <a:pt x="10740" y="5418"/>
                    <a:pt x="10692" y="5406"/>
                  </a:cubicBezTo>
                  <a:lnTo>
                    <a:pt x="10692" y="5406"/>
                  </a:lnTo>
                  <a:cubicBezTo>
                    <a:pt x="10669" y="5410"/>
                    <a:pt x="10659" y="5411"/>
                    <a:pt x="10657" y="5411"/>
                  </a:cubicBezTo>
                  <a:cubicBezTo>
                    <a:pt x="10653" y="5411"/>
                    <a:pt x="10677" y="5406"/>
                    <a:pt x="10669" y="5406"/>
                  </a:cubicBezTo>
                  <a:cubicBezTo>
                    <a:pt x="10681" y="5406"/>
                    <a:pt x="10716" y="5394"/>
                    <a:pt x="10728" y="5394"/>
                  </a:cubicBezTo>
                  <a:lnTo>
                    <a:pt x="10692" y="5394"/>
                  </a:lnTo>
                  <a:cubicBezTo>
                    <a:pt x="10712" y="5384"/>
                    <a:pt x="10754" y="5367"/>
                    <a:pt x="10745" y="5367"/>
                  </a:cubicBezTo>
                  <a:cubicBezTo>
                    <a:pt x="10742" y="5367"/>
                    <a:pt x="10737" y="5368"/>
                    <a:pt x="10728" y="5370"/>
                  </a:cubicBezTo>
                  <a:cubicBezTo>
                    <a:pt x="10740" y="5358"/>
                    <a:pt x="10752" y="5358"/>
                    <a:pt x="10764" y="5358"/>
                  </a:cubicBezTo>
                  <a:cubicBezTo>
                    <a:pt x="10764" y="5347"/>
                    <a:pt x="10776" y="5335"/>
                    <a:pt x="10788" y="5335"/>
                  </a:cubicBezTo>
                  <a:cubicBezTo>
                    <a:pt x="10716" y="5335"/>
                    <a:pt x="10764" y="5323"/>
                    <a:pt x="10740" y="5323"/>
                  </a:cubicBezTo>
                  <a:cubicBezTo>
                    <a:pt x="10752" y="5323"/>
                    <a:pt x="10764" y="5311"/>
                    <a:pt x="10776" y="5311"/>
                  </a:cubicBezTo>
                  <a:lnTo>
                    <a:pt x="10716" y="5311"/>
                  </a:lnTo>
                  <a:cubicBezTo>
                    <a:pt x="10681" y="5311"/>
                    <a:pt x="10752" y="5299"/>
                    <a:pt x="10728" y="5299"/>
                  </a:cubicBezTo>
                  <a:lnTo>
                    <a:pt x="10716" y="5299"/>
                  </a:lnTo>
                  <a:cubicBezTo>
                    <a:pt x="10692" y="5299"/>
                    <a:pt x="10728" y="5287"/>
                    <a:pt x="10764" y="5275"/>
                  </a:cubicBezTo>
                  <a:cubicBezTo>
                    <a:pt x="10716" y="5263"/>
                    <a:pt x="10716" y="5251"/>
                    <a:pt x="10728" y="5227"/>
                  </a:cubicBezTo>
                  <a:lnTo>
                    <a:pt x="10728" y="5227"/>
                  </a:lnTo>
                  <a:cubicBezTo>
                    <a:pt x="10728" y="5233"/>
                    <a:pt x="10731" y="5236"/>
                    <a:pt x="10733" y="5236"/>
                  </a:cubicBezTo>
                  <a:cubicBezTo>
                    <a:pt x="10734" y="5236"/>
                    <a:pt x="10734" y="5233"/>
                    <a:pt x="10728" y="5227"/>
                  </a:cubicBezTo>
                  <a:lnTo>
                    <a:pt x="10728" y="5227"/>
                  </a:lnTo>
                  <a:cubicBezTo>
                    <a:pt x="10728" y="5227"/>
                    <a:pt x="10728" y="5227"/>
                    <a:pt x="10728" y="5227"/>
                  </a:cubicBezTo>
                  <a:cubicBezTo>
                    <a:pt x="10740" y="5216"/>
                    <a:pt x="10752" y="5216"/>
                    <a:pt x="10764" y="5204"/>
                  </a:cubicBezTo>
                  <a:cubicBezTo>
                    <a:pt x="10776" y="5192"/>
                    <a:pt x="10788" y="5180"/>
                    <a:pt x="10788" y="5168"/>
                  </a:cubicBezTo>
                  <a:cubicBezTo>
                    <a:pt x="10800" y="5180"/>
                    <a:pt x="10812" y="5192"/>
                    <a:pt x="10800" y="5192"/>
                  </a:cubicBezTo>
                  <a:cubicBezTo>
                    <a:pt x="10805" y="5197"/>
                    <a:pt x="10809" y="5199"/>
                    <a:pt x="10812" y="5199"/>
                  </a:cubicBezTo>
                  <a:cubicBezTo>
                    <a:pt x="10820" y="5199"/>
                    <a:pt x="10826" y="5190"/>
                    <a:pt x="10835" y="5190"/>
                  </a:cubicBezTo>
                  <a:cubicBezTo>
                    <a:pt x="10841" y="5190"/>
                    <a:pt x="10849" y="5193"/>
                    <a:pt x="10859" y="5204"/>
                  </a:cubicBezTo>
                  <a:cubicBezTo>
                    <a:pt x="10883" y="5192"/>
                    <a:pt x="10835" y="5180"/>
                    <a:pt x="10823" y="5168"/>
                  </a:cubicBezTo>
                  <a:lnTo>
                    <a:pt x="10823" y="5180"/>
                  </a:lnTo>
                  <a:cubicBezTo>
                    <a:pt x="10812" y="5180"/>
                    <a:pt x="10800" y="5168"/>
                    <a:pt x="10788" y="5156"/>
                  </a:cubicBezTo>
                  <a:cubicBezTo>
                    <a:pt x="10776" y="5144"/>
                    <a:pt x="10776" y="5144"/>
                    <a:pt x="10764" y="5144"/>
                  </a:cubicBezTo>
                  <a:cubicBezTo>
                    <a:pt x="10764" y="5144"/>
                    <a:pt x="10764" y="5156"/>
                    <a:pt x="10776" y="5156"/>
                  </a:cubicBezTo>
                  <a:cubicBezTo>
                    <a:pt x="10764" y="5156"/>
                    <a:pt x="10740" y="5156"/>
                    <a:pt x="10728" y="5168"/>
                  </a:cubicBezTo>
                  <a:cubicBezTo>
                    <a:pt x="10728" y="5168"/>
                    <a:pt x="10728" y="5168"/>
                    <a:pt x="10716" y="5156"/>
                  </a:cubicBezTo>
                  <a:lnTo>
                    <a:pt x="10704" y="5156"/>
                  </a:lnTo>
                  <a:lnTo>
                    <a:pt x="10716" y="5168"/>
                  </a:lnTo>
                  <a:cubicBezTo>
                    <a:pt x="10708" y="5168"/>
                    <a:pt x="10685" y="5173"/>
                    <a:pt x="10673" y="5173"/>
                  </a:cubicBezTo>
                  <a:cubicBezTo>
                    <a:pt x="10667" y="5173"/>
                    <a:pt x="10665" y="5172"/>
                    <a:pt x="10669" y="5168"/>
                  </a:cubicBezTo>
                  <a:lnTo>
                    <a:pt x="10692" y="5168"/>
                  </a:lnTo>
                  <a:cubicBezTo>
                    <a:pt x="10692" y="5168"/>
                    <a:pt x="10669" y="5168"/>
                    <a:pt x="10681" y="5156"/>
                  </a:cubicBezTo>
                  <a:lnTo>
                    <a:pt x="10692" y="5156"/>
                  </a:lnTo>
                  <a:lnTo>
                    <a:pt x="10715" y="5133"/>
                  </a:lnTo>
                  <a:lnTo>
                    <a:pt x="10715" y="5133"/>
                  </a:lnTo>
                  <a:cubicBezTo>
                    <a:pt x="10724" y="5137"/>
                    <a:pt x="10719" y="5144"/>
                    <a:pt x="10728" y="5144"/>
                  </a:cubicBezTo>
                  <a:lnTo>
                    <a:pt x="10776" y="5144"/>
                  </a:lnTo>
                  <a:lnTo>
                    <a:pt x="10752" y="5132"/>
                  </a:lnTo>
                  <a:lnTo>
                    <a:pt x="10776" y="5132"/>
                  </a:lnTo>
                  <a:cubicBezTo>
                    <a:pt x="10788" y="5126"/>
                    <a:pt x="10779" y="5126"/>
                    <a:pt x="10768" y="5126"/>
                  </a:cubicBezTo>
                  <a:cubicBezTo>
                    <a:pt x="10763" y="5126"/>
                    <a:pt x="10758" y="5126"/>
                    <a:pt x="10754" y="5126"/>
                  </a:cubicBezTo>
                  <a:lnTo>
                    <a:pt x="10754" y="5126"/>
                  </a:lnTo>
                  <a:cubicBezTo>
                    <a:pt x="10755" y="5126"/>
                    <a:pt x="10755" y="5126"/>
                    <a:pt x="10755" y="5126"/>
                  </a:cubicBezTo>
                  <a:cubicBezTo>
                    <a:pt x="10759" y="5126"/>
                    <a:pt x="10764" y="5124"/>
                    <a:pt x="10776" y="5120"/>
                  </a:cubicBezTo>
                  <a:lnTo>
                    <a:pt x="10788" y="5120"/>
                  </a:lnTo>
                  <a:lnTo>
                    <a:pt x="10788" y="5108"/>
                  </a:lnTo>
                  <a:lnTo>
                    <a:pt x="10776" y="5108"/>
                  </a:lnTo>
                  <a:cubicBezTo>
                    <a:pt x="10800" y="5108"/>
                    <a:pt x="10800" y="5096"/>
                    <a:pt x="10800" y="5096"/>
                  </a:cubicBezTo>
                  <a:cubicBezTo>
                    <a:pt x="10809" y="5116"/>
                    <a:pt x="10827" y="5135"/>
                    <a:pt x="10820" y="5135"/>
                  </a:cubicBezTo>
                  <a:cubicBezTo>
                    <a:pt x="10819" y="5135"/>
                    <a:pt x="10816" y="5134"/>
                    <a:pt x="10812" y="5132"/>
                  </a:cubicBezTo>
                  <a:cubicBezTo>
                    <a:pt x="10800" y="5132"/>
                    <a:pt x="10800" y="5132"/>
                    <a:pt x="10788" y="5121"/>
                  </a:cubicBezTo>
                  <a:lnTo>
                    <a:pt x="10788" y="5121"/>
                  </a:lnTo>
                  <a:cubicBezTo>
                    <a:pt x="10800" y="5132"/>
                    <a:pt x="10811" y="5144"/>
                    <a:pt x="10800" y="5144"/>
                  </a:cubicBezTo>
                  <a:cubicBezTo>
                    <a:pt x="10823" y="5144"/>
                    <a:pt x="10835" y="5168"/>
                    <a:pt x="10847" y="5180"/>
                  </a:cubicBezTo>
                  <a:cubicBezTo>
                    <a:pt x="10859" y="5180"/>
                    <a:pt x="10883" y="5168"/>
                    <a:pt x="10859" y="5156"/>
                  </a:cubicBezTo>
                  <a:lnTo>
                    <a:pt x="10847" y="5156"/>
                  </a:lnTo>
                  <a:cubicBezTo>
                    <a:pt x="10835" y="5144"/>
                    <a:pt x="10835" y="5132"/>
                    <a:pt x="10823" y="5120"/>
                  </a:cubicBezTo>
                  <a:lnTo>
                    <a:pt x="10823" y="5120"/>
                  </a:lnTo>
                  <a:cubicBezTo>
                    <a:pt x="10835" y="5120"/>
                    <a:pt x="10859" y="5144"/>
                    <a:pt x="10871" y="5144"/>
                  </a:cubicBezTo>
                  <a:cubicBezTo>
                    <a:pt x="10883" y="5132"/>
                    <a:pt x="10823" y="5108"/>
                    <a:pt x="10823" y="5096"/>
                  </a:cubicBezTo>
                  <a:cubicBezTo>
                    <a:pt x="10823" y="5096"/>
                    <a:pt x="10823" y="5096"/>
                    <a:pt x="10823" y="5085"/>
                  </a:cubicBezTo>
                  <a:lnTo>
                    <a:pt x="10835" y="5096"/>
                  </a:lnTo>
                  <a:cubicBezTo>
                    <a:pt x="10823" y="5085"/>
                    <a:pt x="10823" y="5073"/>
                    <a:pt x="10823" y="5061"/>
                  </a:cubicBezTo>
                  <a:cubicBezTo>
                    <a:pt x="10812" y="5061"/>
                    <a:pt x="10812" y="5049"/>
                    <a:pt x="10800" y="5037"/>
                  </a:cubicBezTo>
                  <a:lnTo>
                    <a:pt x="10812" y="5037"/>
                  </a:lnTo>
                  <a:cubicBezTo>
                    <a:pt x="10812" y="5037"/>
                    <a:pt x="10812" y="5037"/>
                    <a:pt x="10812" y="5025"/>
                  </a:cubicBezTo>
                  <a:lnTo>
                    <a:pt x="10823" y="5025"/>
                  </a:lnTo>
                  <a:cubicBezTo>
                    <a:pt x="10823" y="5025"/>
                    <a:pt x="10812" y="5025"/>
                    <a:pt x="10812" y="5013"/>
                  </a:cubicBezTo>
                  <a:lnTo>
                    <a:pt x="10823" y="5013"/>
                  </a:lnTo>
                  <a:cubicBezTo>
                    <a:pt x="10823" y="5013"/>
                    <a:pt x="10823" y="5013"/>
                    <a:pt x="10823" y="5025"/>
                  </a:cubicBezTo>
                  <a:cubicBezTo>
                    <a:pt x="10895" y="5073"/>
                    <a:pt x="10800" y="5037"/>
                    <a:pt x="10835" y="5073"/>
                  </a:cubicBezTo>
                  <a:cubicBezTo>
                    <a:pt x="10859" y="5085"/>
                    <a:pt x="10871" y="5108"/>
                    <a:pt x="10895" y="5132"/>
                  </a:cubicBezTo>
                  <a:lnTo>
                    <a:pt x="10871" y="5073"/>
                  </a:lnTo>
                  <a:lnTo>
                    <a:pt x="10871" y="5073"/>
                  </a:lnTo>
                  <a:cubicBezTo>
                    <a:pt x="10879" y="5081"/>
                    <a:pt x="10904" y="5095"/>
                    <a:pt x="10912" y="5095"/>
                  </a:cubicBezTo>
                  <a:cubicBezTo>
                    <a:pt x="10915" y="5095"/>
                    <a:pt x="10914" y="5092"/>
                    <a:pt x="10907" y="5085"/>
                  </a:cubicBezTo>
                  <a:lnTo>
                    <a:pt x="10895" y="5085"/>
                  </a:lnTo>
                  <a:cubicBezTo>
                    <a:pt x="10895" y="5061"/>
                    <a:pt x="10859" y="5037"/>
                    <a:pt x="10883" y="5037"/>
                  </a:cubicBezTo>
                  <a:cubicBezTo>
                    <a:pt x="10883" y="5049"/>
                    <a:pt x="10895" y="5061"/>
                    <a:pt x="10907" y="5061"/>
                  </a:cubicBezTo>
                  <a:cubicBezTo>
                    <a:pt x="10919" y="5061"/>
                    <a:pt x="10895" y="5037"/>
                    <a:pt x="10883" y="5025"/>
                  </a:cubicBezTo>
                  <a:lnTo>
                    <a:pt x="10883" y="5025"/>
                  </a:lnTo>
                  <a:cubicBezTo>
                    <a:pt x="10895" y="5025"/>
                    <a:pt x="10919" y="5061"/>
                    <a:pt x="10931" y="5061"/>
                  </a:cubicBezTo>
                  <a:cubicBezTo>
                    <a:pt x="10919" y="5043"/>
                    <a:pt x="10925" y="5040"/>
                    <a:pt x="10934" y="5040"/>
                  </a:cubicBezTo>
                  <a:cubicBezTo>
                    <a:pt x="10938" y="5040"/>
                    <a:pt x="10943" y="5041"/>
                    <a:pt x="10947" y="5041"/>
                  </a:cubicBezTo>
                  <a:cubicBezTo>
                    <a:pt x="10951" y="5041"/>
                    <a:pt x="10954" y="5040"/>
                    <a:pt x="10954" y="5037"/>
                  </a:cubicBezTo>
                  <a:cubicBezTo>
                    <a:pt x="10907" y="5013"/>
                    <a:pt x="10907" y="4966"/>
                    <a:pt x="10859" y="4954"/>
                  </a:cubicBezTo>
                  <a:lnTo>
                    <a:pt x="10835" y="4906"/>
                  </a:lnTo>
                  <a:lnTo>
                    <a:pt x="10835" y="4906"/>
                  </a:lnTo>
                  <a:cubicBezTo>
                    <a:pt x="10871" y="4930"/>
                    <a:pt x="10895" y="4966"/>
                    <a:pt x="10943" y="4989"/>
                  </a:cubicBezTo>
                  <a:lnTo>
                    <a:pt x="10931" y="5001"/>
                  </a:lnTo>
                  <a:cubicBezTo>
                    <a:pt x="10942" y="5010"/>
                    <a:pt x="10948" y="5014"/>
                    <a:pt x="10951" y="5014"/>
                  </a:cubicBezTo>
                  <a:cubicBezTo>
                    <a:pt x="10962" y="5014"/>
                    <a:pt x="10936" y="4970"/>
                    <a:pt x="10963" y="4970"/>
                  </a:cubicBezTo>
                  <a:cubicBezTo>
                    <a:pt x="10969" y="4970"/>
                    <a:pt x="10978" y="4972"/>
                    <a:pt x="10990" y="4977"/>
                  </a:cubicBezTo>
                  <a:cubicBezTo>
                    <a:pt x="10990" y="4977"/>
                    <a:pt x="10985" y="4972"/>
                    <a:pt x="10995" y="4972"/>
                  </a:cubicBezTo>
                  <a:cubicBezTo>
                    <a:pt x="11001" y="4972"/>
                    <a:pt x="11010" y="4973"/>
                    <a:pt x="11026" y="4977"/>
                  </a:cubicBezTo>
                  <a:lnTo>
                    <a:pt x="10966" y="4942"/>
                  </a:lnTo>
                  <a:cubicBezTo>
                    <a:pt x="10990" y="4942"/>
                    <a:pt x="11014" y="4966"/>
                    <a:pt x="11026" y="4966"/>
                  </a:cubicBezTo>
                  <a:cubicBezTo>
                    <a:pt x="11026" y="4954"/>
                    <a:pt x="11038" y="4954"/>
                    <a:pt x="11038" y="4954"/>
                  </a:cubicBezTo>
                  <a:cubicBezTo>
                    <a:pt x="11050" y="4966"/>
                    <a:pt x="11050" y="4966"/>
                    <a:pt x="11050" y="4977"/>
                  </a:cubicBezTo>
                  <a:cubicBezTo>
                    <a:pt x="11060" y="4981"/>
                    <a:pt x="11067" y="4982"/>
                    <a:pt x="11070" y="4982"/>
                  </a:cubicBezTo>
                  <a:cubicBezTo>
                    <a:pt x="11078" y="4982"/>
                    <a:pt x="11070" y="4974"/>
                    <a:pt x="11062" y="4966"/>
                  </a:cubicBezTo>
                  <a:cubicBezTo>
                    <a:pt x="11050" y="4954"/>
                    <a:pt x="11050" y="4942"/>
                    <a:pt x="11062" y="4942"/>
                  </a:cubicBezTo>
                  <a:cubicBezTo>
                    <a:pt x="11062" y="4942"/>
                    <a:pt x="11062" y="4930"/>
                    <a:pt x="11062" y="4930"/>
                  </a:cubicBezTo>
                  <a:cubicBezTo>
                    <a:pt x="11050" y="4930"/>
                    <a:pt x="11014" y="4906"/>
                    <a:pt x="11002" y="4906"/>
                  </a:cubicBezTo>
                  <a:cubicBezTo>
                    <a:pt x="11019" y="4898"/>
                    <a:pt x="11024" y="4889"/>
                    <a:pt x="11046" y="4889"/>
                  </a:cubicBezTo>
                  <a:cubicBezTo>
                    <a:pt x="11056" y="4889"/>
                    <a:pt x="11068" y="4891"/>
                    <a:pt x="11085" y="4894"/>
                  </a:cubicBezTo>
                  <a:cubicBezTo>
                    <a:pt x="11097" y="4906"/>
                    <a:pt x="11121" y="4918"/>
                    <a:pt x="11121" y="4918"/>
                  </a:cubicBezTo>
                  <a:cubicBezTo>
                    <a:pt x="11133" y="4918"/>
                    <a:pt x="11109" y="4894"/>
                    <a:pt x="11085" y="4882"/>
                  </a:cubicBezTo>
                  <a:cubicBezTo>
                    <a:pt x="11085" y="4870"/>
                    <a:pt x="11085" y="4870"/>
                    <a:pt x="11085" y="4870"/>
                  </a:cubicBezTo>
                  <a:cubicBezTo>
                    <a:pt x="11097" y="4882"/>
                    <a:pt x="11121" y="4882"/>
                    <a:pt x="11121" y="4882"/>
                  </a:cubicBezTo>
                  <a:cubicBezTo>
                    <a:pt x="11129" y="4882"/>
                    <a:pt x="11132" y="4887"/>
                    <a:pt x="11133" y="4887"/>
                  </a:cubicBezTo>
                  <a:cubicBezTo>
                    <a:pt x="11133" y="4887"/>
                    <a:pt x="11133" y="4886"/>
                    <a:pt x="11133" y="4882"/>
                  </a:cubicBezTo>
                  <a:cubicBezTo>
                    <a:pt x="11097" y="4858"/>
                    <a:pt x="11133" y="4858"/>
                    <a:pt x="11109" y="4835"/>
                  </a:cubicBezTo>
                  <a:lnTo>
                    <a:pt x="11109" y="4835"/>
                  </a:lnTo>
                  <a:cubicBezTo>
                    <a:pt x="11109" y="4835"/>
                    <a:pt x="11097" y="4846"/>
                    <a:pt x="11097" y="4846"/>
                  </a:cubicBezTo>
                  <a:cubicBezTo>
                    <a:pt x="11077" y="4826"/>
                    <a:pt x="11056" y="4796"/>
                    <a:pt x="11066" y="4796"/>
                  </a:cubicBezTo>
                  <a:cubicBezTo>
                    <a:pt x="11068" y="4796"/>
                    <a:pt x="11070" y="4797"/>
                    <a:pt x="11073" y="4799"/>
                  </a:cubicBezTo>
                  <a:cubicBezTo>
                    <a:pt x="11097" y="4835"/>
                    <a:pt x="11133" y="4823"/>
                    <a:pt x="11133" y="4846"/>
                  </a:cubicBezTo>
                  <a:cubicBezTo>
                    <a:pt x="11143" y="4850"/>
                    <a:pt x="11149" y="4852"/>
                    <a:pt x="11151" y="4852"/>
                  </a:cubicBezTo>
                  <a:cubicBezTo>
                    <a:pt x="11164" y="4852"/>
                    <a:pt x="11101" y="4811"/>
                    <a:pt x="11121" y="4811"/>
                  </a:cubicBezTo>
                  <a:lnTo>
                    <a:pt x="11121" y="4811"/>
                  </a:lnTo>
                  <a:lnTo>
                    <a:pt x="11145" y="4823"/>
                  </a:lnTo>
                  <a:cubicBezTo>
                    <a:pt x="11181" y="4846"/>
                    <a:pt x="11157" y="4846"/>
                    <a:pt x="11169" y="4846"/>
                  </a:cubicBezTo>
                  <a:cubicBezTo>
                    <a:pt x="11193" y="4870"/>
                    <a:pt x="11157" y="4882"/>
                    <a:pt x="11181" y="4918"/>
                  </a:cubicBezTo>
                  <a:lnTo>
                    <a:pt x="11216" y="4894"/>
                  </a:lnTo>
                  <a:cubicBezTo>
                    <a:pt x="11204" y="4835"/>
                    <a:pt x="11276" y="4823"/>
                    <a:pt x="11228" y="4739"/>
                  </a:cubicBezTo>
                  <a:lnTo>
                    <a:pt x="11228" y="4739"/>
                  </a:lnTo>
                  <a:cubicBezTo>
                    <a:pt x="11228" y="4751"/>
                    <a:pt x="11228" y="4751"/>
                    <a:pt x="11228" y="4751"/>
                  </a:cubicBezTo>
                  <a:cubicBezTo>
                    <a:pt x="11228" y="4739"/>
                    <a:pt x="11228" y="4739"/>
                    <a:pt x="11216" y="4727"/>
                  </a:cubicBezTo>
                  <a:lnTo>
                    <a:pt x="11216" y="4739"/>
                  </a:lnTo>
                  <a:lnTo>
                    <a:pt x="11204" y="4715"/>
                  </a:lnTo>
                  <a:lnTo>
                    <a:pt x="11204" y="4715"/>
                  </a:lnTo>
                  <a:cubicBezTo>
                    <a:pt x="11222" y="4721"/>
                    <a:pt x="11234" y="4721"/>
                    <a:pt x="11246" y="4721"/>
                  </a:cubicBezTo>
                  <a:cubicBezTo>
                    <a:pt x="11258" y="4721"/>
                    <a:pt x="11270" y="4721"/>
                    <a:pt x="11288" y="4727"/>
                  </a:cubicBezTo>
                  <a:cubicBezTo>
                    <a:pt x="11252" y="4715"/>
                    <a:pt x="11252" y="4715"/>
                    <a:pt x="11228" y="4704"/>
                  </a:cubicBezTo>
                  <a:cubicBezTo>
                    <a:pt x="11204" y="4680"/>
                    <a:pt x="11193" y="4668"/>
                    <a:pt x="11204" y="4668"/>
                  </a:cubicBezTo>
                  <a:lnTo>
                    <a:pt x="11204" y="4668"/>
                  </a:lnTo>
                  <a:cubicBezTo>
                    <a:pt x="11228" y="4680"/>
                    <a:pt x="11228" y="4692"/>
                    <a:pt x="11252" y="4692"/>
                  </a:cubicBezTo>
                  <a:cubicBezTo>
                    <a:pt x="11240" y="4692"/>
                    <a:pt x="11228" y="4668"/>
                    <a:pt x="11228" y="4668"/>
                  </a:cubicBezTo>
                  <a:lnTo>
                    <a:pt x="11228" y="4668"/>
                  </a:lnTo>
                  <a:cubicBezTo>
                    <a:pt x="11240" y="4668"/>
                    <a:pt x="11252" y="4668"/>
                    <a:pt x="11276" y="4680"/>
                  </a:cubicBezTo>
                  <a:cubicBezTo>
                    <a:pt x="11276" y="4684"/>
                    <a:pt x="11275" y="4685"/>
                    <a:pt x="11273" y="4685"/>
                  </a:cubicBezTo>
                  <a:cubicBezTo>
                    <a:pt x="11269" y="4685"/>
                    <a:pt x="11264" y="4680"/>
                    <a:pt x="11264" y="4680"/>
                  </a:cubicBezTo>
                  <a:lnTo>
                    <a:pt x="11264" y="4680"/>
                  </a:lnTo>
                  <a:cubicBezTo>
                    <a:pt x="11264" y="4692"/>
                    <a:pt x="11288" y="4680"/>
                    <a:pt x="11300" y="4704"/>
                  </a:cubicBezTo>
                  <a:lnTo>
                    <a:pt x="11300" y="4692"/>
                  </a:lnTo>
                  <a:cubicBezTo>
                    <a:pt x="11324" y="4704"/>
                    <a:pt x="11335" y="4715"/>
                    <a:pt x="11347" y="4727"/>
                  </a:cubicBezTo>
                  <a:cubicBezTo>
                    <a:pt x="11347" y="4692"/>
                    <a:pt x="11300" y="4644"/>
                    <a:pt x="11288" y="4620"/>
                  </a:cubicBezTo>
                  <a:lnTo>
                    <a:pt x="11288" y="4620"/>
                  </a:lnTo>
                  <a:cubicBezTo>
                    <a:pt x="11296" y="4629"/>
                    <a:pt x="11328" y="4648"/>
                    <a:pt x="11338" y="4656"/>
                  </a:cubicBezTo>
                  <a:lnTo>
                    <a:pt x="11338" y="4656"/>
                  </a:lnTo>
                  <a:cubicBezTo>
                    <a:pt x="11350" y="4652"/>
                    <a:pt x="11324" y="4621"/>
                    <a:pt x="11314" y="4595"/>
                  </a:cubicBezTo>
                  <a:lnTo>
                    <a:pt x="11314" y="4595"/>
                  </a:lnTo>
                  <a:cubicBezTo>
                    <a:pt x="11360" y="4572"/>
                    <a:pt x="11396" y="4537"/>
                    <a:pt x="11466" y="4537"/>
                  </a:cubicBezTo>
                  <a:lnTo>
                    <a:pt x="11419" y="4489"/>
                  </a:lnTo>
                  <a:lnTo>
                    <a:pt x="11466" y="4501"/>
                  </a:lnTo>
                  <a:cubicBezTo>
                    <a:pt x="11526" y="4477"/>
                    <a:pt x="11514" y="4430"/>
                    <a:pt x="11526" y="4382"/>
                  </a:cubicBezTo>
                  <a:cubicBezTo>
                    <a:pt x="11526" y="4376"/>
                    <a:pt x="11528" y="4374"/>
                    <a:pt x="11532" y="4374"/>
                  </a:cubicBezTo>
                  <a:cubicBezTo>
                    <a:pt x="11543" y="4374"/>
                    <a:pt x="11568" y="4394"/>
                    <a:pt x="11585" y="4394"/>
                  </a:cubicBezTo>
                  <a:cubicBezTo>
                    <a:pt x="11609" y="4382"/>
                    <a:pt x="11550" y="4334"/>
                    <a:pt x="11562" y="4299"/>
                  </a:cubicBezTo>
                  <a:lnTo>
                    <a:pt x="11562" y="4299"/>
                  </a:lnTo>
                  <a:cubicBezTo>
                    <a:pt x="11572" y="4309"/>
                    <a:pt x="11600" y="4337"/>
                    <a:pt x="11615" y="4337"/>
                  </a:cubicBezTo>
                  <a:cubicBezTo>
                    <a:pt x="11617" y="4337"/>
                    <a:pt x="11620" y="4336"/>
                    <a:pt x="11621" y="4334"/>
                  </a:cubicBezTo>
                  <a:cubicBezTo>
                    <a:pt x="11609" y="4323"/>
                    <a:pt x="11585" y="4311"/>
                    <a:pt x="11597" y="4311"/>
                  </a:cubicBezTo>
                  <a:lnTo>
                    <a:pt x="11609" y="4323"/>
                  </a:lnTo>
                  <a:cubicBezTo>
                    <a:pt x="11616" y="4325"/>
                    <a:pt x="11621" y="4326"/>
                    <a:pt x="11624" y="4326"/>
                  </a:cubicBezTo>
                  <a:cubicBezTo>
                    <a:pt x="11638" y="4326"/>
                    <a:pt x="11626" y="4308"/>
                    <a:pt x="11645" y="4299"/>
                  </a:cubicBezTo>
                  <a:cubicBezTo>
                    <a:pt x="11657" y="4275"/>
                    <a:pt x="11633" y="4239"/>
                    <a:pt x="11597" y="4180"/>
                  </a:cubicBezTo>
                  <a:cubicBezTo>
                    <a:pt x="11599" y="4176"/>
                    <a:pt x="11602" y="4174"/>
                    <a:pt x="11605" y="4174"/>
                  </a:cubicBezTo>
                  <a:cubicBezTo>
                    <a:pt x="11621" y="4174"/>
                    <a:pt x="11647" y="4215"/>
                    <a:pt x="11657" y="4215"/>
                  </a:cubicBezTo>
                  <a:cubicBezTo>
                    <a:pt x="11633" y="4215"/>
                    <a:pt x="11657" y="4239"/>
                    <a:pt x="11681" y="4251"/>
                  </a:cubicBezTo>
                  <a:cubicBezTo>
                    <a:pt x="11672" y="4243"/>
                    <a:pt x="11670" y="4229"/>
                    <a:pt x="11681" y="4229"/>
                  </a:cubicBezTo>
                  <a:cubicBezTo>
                    <a:pt x="11686" y="4229"/>
                    <a:pt x="11693" y="4232"/>
                    <a:pt x="11705" y="4239"/>
                  </a:cubicBezTo>
                  <a:cubicBezTo>
                    <a:pt x="11716" y="4227"/>
                    <a:pt x="11716" y="4227"/>
                    <a:pt x="11693" y="4192"/>
                  </a:cubicBezTo>
                  <a:lnTo>
                    <a:pt x="11693" y="4192"/>
                  </a:lnTo>
                  <a:cubicBezTo>
                    <a:pt x="11697" y="4201"/>
                    <a:pt x="11696" y="4205"/>
                    <a:pt x="11693" y="4205"/>
                  </a:cubicBezTo>
                  <a:cubicBezTo>
                    <a:pt x="11688" y="4205"/>
                    <a:pt x="11676" y="4194"/>
                    <a:pt x="11669" y="4180"/>
                  </a:cubicBezTo>
                  <a:cubicBezTo>
                    <a:pt x="11682" y="4180"/>
                    <a:pt x="11688" y="4172"/>
                    <a:pt x="11700" y="4172"/>
                  </a:cubicBezTo>
                  <a:cubicBezTo>
                    <a:pt x="11708" y="4172"/>
                    <a:pt x="11720" y="4176"/>
                    <a:pt x="11740" y="4192"/>
                  </a:cubicBezTo>
                  <a:cubicBezTo>
                    <a:pt x="11764" y="4132"/>
                    <a:pt x="11812" y="4084"/>
                    <a:pt x="11847" y="4025"/>
                  </a:cubicBezTo>
                  <a:cubicBezTo>
                    <a:pt x="11839" y="4016"/>
                    <a:pt x="11835" y="4014"/>
                    <a:pt x="11833" y="4014"/>
                  </a:cubicBezTo>
                  <a:cubicBezTo>
                    <a:pt x="11830" y="4014"/>
                    <a:pt x="11830" y="4017"/>
                    <a:pt x="11829" y="4017"/>
                  </a:cubicBezTo>
                  <a:cubicBezTo>
                    <a:pt x="11828" y="4017"/>
                    <a:pt x="11826" y="4016"/>
                    <a:pt x="11824" y="4013"/>
                  </a:cubicBezTo>
                  <a:cubicBezTo>
                    <a:pt x="11812" y="3995"/>
                    <a:pt x="11818" y="3995"/>
                    <a:pt x="11824" y="3995"/>
                  </a:cubicBezTo>
                  <a:cubicBezTo>
                    <a:pt x="11830" y="3995"/>
                    <a:pt x="11835" y="3995"/>
                    <a:pt x="11824" y="3977"/>
                  </a:cubicBezTo>
                  <a:lnTo>
                    <a:pt x="11824" y="3977"/>
                  </a:lnTo>
                  <a:lnTo>
                    <a:pt x="11847" y="4001"/>
                  </a:lnTo>
                  <a:cubicBezTo>
                    <a:pt x="11859" y="3989"/>
                    <a:pt x="11824" y="3942"/>
                    <a:pt x="11812" y="3906"/>
                  </a:cubicBezTo>
                  <a:lnTo>
                    <a:pt x="11812" y="3906"/>
                  </a:lnTo>
                  <a:cubicBezTo>
                    <a:pt x="11835" y="3930"/>
                    <a:pt x="11847" y="3918"/>
                    <a:pt x="11859" y="3942"/>
                  </a:cubicBezTo>
                  <a:cubicBezTo>
                    <a:pt x="11859" y="3941"/>
                    <a:pt x="11860" y="3940"/>
                    <a:pt x="11862" y="3940"/>
                  </a:cubicBezTo>
                  <a:cubicBezTo>
                    <a:pt x="11876" y="3940"/>
                    <a:pt x="11956" y="3982"/>
                    <a:pt x="11968" y="3982"/>
                  </a:cubicBezTo>
                  <a:cubicBezTo>
                    <a:pt x="11970" y="3982"/>
                    <a:pt x="11970" y="3981"/>
                    <a:pt x="11966" y="3977"/>
                  </a:cubicBezTo>
                  <a:lnTo>
                    <a:pt x="11847" y="3906"/>
                  </a:lnTo>
                  <a:cubicBezTo>
                    <a:pt x="11839" y="3906"/>
                    <a:pt x="11842" y="3900"/>
                    <a:pt x="11841" y="3896"/>
                  </a:cubicBezTo>
                  <a:lnTo>
                    <a:pt x="11841" y="3896"/>
                  </a:lnTo>
                  <a:cubicBezTo>
                    <a:pt x="11864" y="3906"/>
                    <a:pt x="11895" y="3906"/>
                    <a:pt x="11895" y="3906"/>
                  </a:cubicBezTo>
                  <a:cubicBezTo>
                    <a:pt x="11931" y="3930"/>
                    <a:pt x="11919" y="3930"/>
                    <a:pt x="11919" y="3942"/>
                  </a:cubicBezTo>
                  <a:cubicBezTo>
                    <a:pt x="11943" y="3959"/>
                    <a:pt x="11952" y="3959"/>
                    <a:pt x="11960" y="3959"/>
                  </a:cubicBezTo>
                  <a:cubicBezTo>
                    <a:pt x="11969" y="3959"/>
                    <a:pt x="11978" y="3959"/>
                    <a:pt x="12002" y="3977"/>
                  </a:cubicBezTo>
                  <a:cubicBezTo>
                    <a:pt x="12002" y="3965"/>
                    <a:pt x="11978" y="3965"/>
                    <a:pt x="11955" y="3942"/>
                  </a:cubicBezTo>
                  <a:cubicBezTo>
                    <a:pt x="11944" y="3921"/>
                    <a:pt x="11916" y="3892"/>
                    <a:pt x="11932" y="3892"/>
                  </a:cubicBezTo>
                  <a:cubicBezTo>
                    <a:pt x="11934" y="3892"/>
                    <a:pt x="11938" y="3892"/>
                    <a:pt x="11943" y="3894"/>
                  </a:cubicBezTo>
                  <a:lnTo>
                    <a:pt x="11907" y="3846"/>
                  </a:lnTo>
                  <a:lnTo>
                    <a:pt x="11907" y="3846"/>
                  </a:lnTo>
                  <a:cubicBezTo>
                    <a:pt x="11923" y="3854"/>
                    <a:pt x="11929" y="3857"/>
                    <a:pt x="11932" y="3857"/>
                  </a:cubicBezTo>
                  <a:cubicBezTo>
                    <a:pt x="11936" y="3857"/>
                    <a:pt x="11923" y="3846"/>
                    <a:pt x="11931" y="3846"/>
                  </a:cubicBezTo>
                  <a:lnTo>
                    <a:pt x="11931" y="3846"/>
                  </a:lnTo>
                  <a:lnTo>
                    <a:pt x="11955" y="3858"/>
                  </a:lnTo>
                  <a:lnTo>
                    <a:pt x="11990" y="3858"/>
                  </a:lnTo>
                  <a:cubicBezTo>
                    <a:pt x="12008" y="3870"/>
                    <a:pt x="12005" y="3870"/>
                    <a:pt x="12002" y="3870"/>
                  </a:cubicBezTo>
                  <a:cubicBezTo>
                    <a:pt x="11999" y="3870"/>
                    <a:pt x="11996" y="3870"/>
                    <a:pt x="12014" y="3882"/>
                  </a:cubicBezTo>
                  <a:lnTo>
                    <a:pt x="12026" y="3882"/>
                  </a:lnTo>
                  <a:cubicBezTo>
                    <a:pt x="12002" y="3870"/>
                    <a:pt x="11990" y="3846"/>
                    <a:pt x="11978" y="3846"/>
                  </a:cubicBezTo>
                  <a:cubicBezTo>
                    <a:pt x="11943" y="3811"/>
                    <a:pt x="11907" y="3775"/>
                    <a:pt x="11931" y="3763"/>
                  </a:cubicBezTo>
                  <a:lnTo>
                    <a:pt x="11931" y="3763"/>
                  </a:lnTo>
                  <a:cubicBezTo>
                    <a:pt x="11966" y="3775"/>
                    <a:pt x="11955" y="3799"/>
                    <a:pt x="11990" y="3811"/>
                  </a:cubicBezTo>
                  <a:cubicBezTo>
                    <a:pt x="12026" y="3799"/>
                    <a:pt x="11919" y="3715"/>
                    <a:pt x="11931" y="3703"/>
                  </a:cubicBezTo>
                  <a:cubicBezTo>
                    <a:pt x="11955" y="3703"/>
                    <a:pt x="11919" y="3680"/>
                    <a:pt x="11931" y="3656"/>
                  </a:cubicBezTo>
                  <a:lnTo>
                    <a:pt x="11931" y="3656"/>
                  </a:lnTo>
                  <a:cubicBezTo>
                    <a:pt x="11955" y="3680"/>
                    <a:pt x="11966" y="3668"/>
                    <a:pt x="11990" y="3680"/>
                  </a:cubicBezTo>
                  <a:lnTo>
                    <a:pt x="12014" y="3703"/>
                  </a:lnTo>
                  <a:cubicBezTo>
                    <a:pt x="12014" y="3697"/>
                    <a:pt x="12017" y="3695"/>
                    <a:pt x="12023" y="3695"/>
                  </a:cubicBezTo>
                  <a:cubicBezTo>
                    <a:pt x="12029" y="3695"/>
                    <a:pt x="12038" y="3697"/>
                    <a:pt x="12050" y="3703"/>
                  </a:cubicBezTo>
                  <a:cubicBezTo>
                    <a:pt x="12014" y="3680"/>
                    <a:pt x="12026" y="3656"/>
                    <a:pt x="12014" y="3632"/>
                  </a:cubicBezTo>
                  <a:lnTo>
                    <a:pt x="11990" y="3620"/>
                  </a:lnTo>
                  <a:cubicBezTo>
                    <a:pt x="11990" y="3596"/>
                    <a:pt x="11978" y="3572"/>
                    <a:pt x="11990" y="3572"/>
                  </a:cubicBezTo>
                  <a:cubicBezTo>
                    <a:pt x="11990" y="3549"/>
                    <a:pt x="11966" y="3537"/>
                    <a:pt x="11943" y="3501"/>
                  </a:cubicBezTo>
                  <a:lnTo>
                    <a:pt x="11943" y="3501"/>
                  </a:lnTo>
                  <a:cubicBezTo>
                    <a:pt x="11966" y="3513"/>
                    <a:pt x="12002" y="3537"/>
                    <a:pt x="12038" y="3561"/>
                  </a:cubicBezTo>
                  <a:cubicBezTo>
                    <a:pt x="12030" y="3557"/>
                    <a:pt x="12025" y="3555"/>
                    <a:pt x="12021" y="3555"/>
                  </a:cubicBezTo>
                  <a:cubicBezTo>
                    <a:pt x="12013" y="3555"/>
                    <a:pt x="12010" y="3561"/>
                    <a:pt x="12002" y="3561"/>
                  </a:cubicBezTo>
                  <a:cubicBezTo>
                    <a:pt x="12014" y="3596"/>
                    <a:pt x="12074" y="3656"/>
                    <a:pt x="12038" y="3668"/>
                  </a:cubicBezTo>
                  <a:cubicBezTo>
                    <a:pt x="12059" y="3685"/>
                    <a:pt x="12068" y="3691"/>
                    <a:pt x="12070" y="3691"/>
                  </a:cubicBezTo>
                  <a:cubicBezTo>
                    <a:pt x="12077" y="3691"/>
                    <a:pt x="12048" y="3656"/>
                    <a:pt x="12074" y="3656"/>
                  </a:cubicBezTo>
                  <a:cubicBezTo>
                    <a:pt x="12074" y="3668"/>
                    <a:pt x="12074" y="3668"/>
                    <a:pt x="12086" y="3668"/>
                  </a:cubicBezTo>
                  <a:cubicBezTo>
                    <a:pt x="12086" y="3680"/>
                    <a:pt x="12086" y="3703"/>
                    <a:pt x="12121" y="3727"/>
                  </a:cubicBezTo>
                  <a:cubicBezTo>
                    <a:pt x="12132" y="3707"/>
                    <a:pt x="12080" y="3677"/>
                    <a:pt x="12088" y="3677"/>
                  </a:cubicBezTo>
                  <a:lnTo>
                    <a:pt x="12088" y="3677"/>
                  </a:lnTo>
                  <a:cubicBezTo>
                    <a:pt x="12090" y="3677"/>
                    <a:pt x="12093" y="3678"/>
                    <a:pt x="12097" y="3680"/>
                  </a:cubicBezTo>
                  <a:cubicBezTo>
                    <a:pt x="12093" y="3668"/>
                    <a:pt x="12099" y="3664"/>
                    <a:pt x="12108" y="3664"/>
                  </a:cubicBezTo>
                  <a:cubicBezTo>
                    <a:pt x="12125" y="3664"/>
                    <a:pt x="12157" y="3680"/>
                    <a:pt x="12157" y="3680"/>
                  </a:cubicBezTo>
                  <a:cubicBezTo>
                    <a:pt x="12145" y="3656"/>
                    <a:pt x="12086" y="3608"/>
                    <a:pt x="12109" y="3596"/>
                  </a:cubicBezTo>
                  <a:lnTo>
                    <a:pt x="12109" y="3596"/>
                  </a:lnTo>
                  <a:lnTo>
                    <a:pt x="12145" y="3632"/>
                  </a:lnTo>
                  <a:cubicBezTo>
                    <a:pt x="12157" y="3620"/>
                    <a:pt x="12086" y="3584"/>
                    <a:pt x="12097" y="3572"/>
                  </a:cubicBezTo>
                  <a:cubicBezTo>
                    <a:pt x="12097" y="3572"/>
                    <a:pt x="12071" y="3546"/>
                    <a:pt x="12064" y="3546"/>
                  </a:cubicBezTo>
                  <a:cubicBezTo>
                    <a:pt x="12062" y="3546"/>
                    <a:pt x="12062" y="3547"/>
                    <a:pt x="12062" y="3549"/>
                  </a:cubicBezTo>
                  <a:cubicBezTo>
                    <a:pt x="12038" y="3525"/>
                    <a:pt x="12050" y="3513"/>
                    <a:pt x="12062" y="3501"/>
                  </a:cubicBezTo>
                  <a:cubicBezTo>
                    <a:pt x="12062" y="3501"/>
                    <a:pt x="12050" y="3501"/>
                    <a:pt x="12038" y="3489"/>
                  </a:cubicBezTo>
                  <a:cubicBezTo>
                    <a:pt x="12034" y="3488"/>
                    <a:pt x="12031" y="3487"/>
                    <a:pt x="12029" y="3487"/>
                  </a:cubicBezTo>
                  <a:cubicBezTo>
                    <a:pt x="12016" y="3487"/>
                    <a:pt x="12032" y="3508"/>
                    <a:pt x="12021" y="3508"/>
                  </a:cubicBezTo>
                  <a:cubicBezTo>
                    <a:pt x="12018" y="3508"/>
                    <a:pt x="12012" y="3506"/>
                    <a:pt x="12002" y="3501"/>
                  </a:cubicBezTo>
                  <a:lnTo>
                    <a:pt x="12002" y="3501"/>
                  </a:lnTo>
                  <a:lnTo>
                    <a:pt x="12038" y="3537"/>
                  </a:lnTo>
                  <a:cubicBezTo>
                    <a:pt x="12014" y="3537"/>
                    <a:pt x="11978" y="3513"/>
                    <a:pt x="11966" y="3501"/>
                  </a:cubicBezTo>
                  <a:cubicBezTo>
                    <a:pt x="11943" y="3489"/>
                    <a:pt x="11939" y="3486"/>
                    <a:pt x="11942" y="3486"/>
                  </a:cubicBezTo>
                  <a:cubicBezTo>
                    <a:pt x="11944" y="3486"/>
                    <a:pt x="11951" y="3488"/>
                    <a:pt x="11956" y="3488"/>
                  </a:cubicBezTo>
                  <a:cubicBezTo>
                    <a:pt x="11964" y="3488"/>
                    <a:pt x="11966" y="3484"/>
                    <a:pt x="11943" y="3465"/>
                  </a:cubicBezTo>
                  <a:lnTo>
                    <a:pt x="11943" y="3477"/>
                  </a:lnTo>
                  <a:cubicBezTo>
                    <a:pt x="11895" y="3453"/>
                    <a:pt x="11919" y="3430"/>
                    <a:pt x="11931" y="3430"/>
                  </a:cubicBezTo>
                  <a:cubicBezTo>
                    <a:pt x="11955" y="3430"/>
                    <a:pt x="11966" y="3430"/>
                    <a:pt x="12002" y="3442"/>
                  </a:cubicBezTo>
                  <a:lnTo>
                    <a:pt x="12002" y="3465"/>
                  </a:lnTo>
                  <a:cubicBezTo>
                    <a:pt x="12007" y="3467"/>
                    <a:pt x="12011" y="3468"/>
                    <a:pt x="12013" y="3468"/>
                  </a:cubicBezTo>
                  <a:cubicBezTo>
                    <a:pt x="12029" y="3468"/>
                    <a:pt x="12004" y="3440"/>
                    <a:pt x="12014" y="3430"/>
                  </a:cubicBezTo>
                  <a:lnTo>
                    <a:pt x="12014" y="3430"/>
                  </a:lnTo>
                  <a:cubicBezTo>
                    <a:pt x="12014" y="3430"/>
                    <a:pt x="12014" y="3430"/>
                    <a:pt x="12026" y="3442"/>
                  </a:cubicBezTo>
                  <a:cubicBezTo>
                    <a:pt x="12038" y="3430"/>
                    <a:pt x="12026" y="3406"/>
                    <a:pt x="12038" y="3406"/>
                  </a:cubicBezTo>
                  <a:lnTo>
                    <a:pt x="12014" y="3394"/>
                  </a:lnTo>
                  <a:lnTo>
                    <a:pt x="12026" y="3406"/>
                  </a:lnTo>
                  <a:cubicBezTo>
                    <a:pt x="12014" y="3406"/>
                    <a:pt x="11990" y="3406"/>
                    <a:pt x="11978" y="3382"/>
                  </a:cubicBezTo>
                  <a:cubicBezTo>
                    <a:pt x="11975" y="3376"/>
                    <a:pt x="11977" y="3374"/>
                    <a:pt x="11981" y="3374"/>
                  </a:cubicBezTo>
                  <a:cubicBezTo>
                    <a:pt x="11993" y="3374"/>
                    <a:pt x="12032" y="3397"/>
                    <a:pt x="12050" y="3406"/>
                  </a:cubicBezTo>
                  <a:cubicBezTo>
                    <a:pt x="12097" y="3442"/>
                    <a:pt x="12038" y="3418"/>
                    <a:pt x="12050" y="3442"/>
                  </a:cubicBezTo>
                  <a:cubicBezTo>
                    <a:pt x="12060" y="3446"/>
                    <a:pt x="12066" y="3448"/>
                    <a:pt x="12070" y="3448"/>
                  </a:cubicBezTo>
                  <a:cubicBezTo>
                    <a:pt x="12084" y="3448"/>
                    <a:pt x="12075" y="3428"/>
                    <a:pt x="12096" y="3428"/>
                  </a:cubicBezTo>
                  <a:cubicBezTo>
                    <a:pt x="12100" y="3428"/>
                    <a:pt x="12104" y="3428"/>
                    <a:pt x="12109" y="3430"/>
                  </a:cubicBezTo>
                  <a:cubicBezTo>
                    <a:pt x="12145" y="3465"/>
                    <a:pt x="12086" y="3442"/>
                    <a:pt x="12133" y="3477"/>
                  </a:cubicBezTo>
                  <a:cubicBezTo>
                    <a:pt x="12145" y="3465"/>
                    <a:pt x="12121" y="3442"/>
                    <a:pt x="12133" y="3442"/>
                  </a:cubicBezTo>
                  <a:lnTo>
                    <a:pt x="12133" y="3442"/>
                  </a:lnTo>
                  <a:cubicBezTo>
                    <a:pt x="12157" y="3453"/>
                    <a:pt x="12157" y="3465"/>
                    <a:pt x="12181" y="3489"/>
                  </a:cubicBezTo>
                  <a:lnTo>
                    <a:pt x="12205" y="3489"/>
                  </a:lnTo>
                  <a:cubicBezTo>
                    <a:pt x="12193" y="3513"/>
                    <a:pt x="12264" y="3525"/>
                    <a:pt x="12264" y="3549"/>
                  </a:cubicBezTo>
                  <a:cubicBezTo>
                    <a:pt x="12267" y="3550"/>
                    <a:pt x="12268" y="3551"/>
                    <a:pt x="12269" y="3551"/>
                  </a:cubicBezTo>
                  <a:cubicBezTo>
                    <a:pt x="12275" y="3551"/>
                    <a:pt x="12243" y="3523"/>
                    <a:pt x="12255" y="3523"/>
                  </a:cubicBezTo>
                  <a:cubicBezTo>
                    <a:pt x="12257" y="3523"/>
                    <a:pt x="12260" y="3524"/>
                    <a:pt x="12264" y="3525"/>
                  </a:cubicBezTo>
                  <a:cubicBezTo>
                    <a:pt x="12240" y="3513"/>
                    <a:pt x="12205" y="3489"/>
                    <a:pt x="12193" y="3477"/>
                  </a:cubicBezTo>
                  <a:lnTo>
                    <a:pt x="12216" y="3465"/>
                  </a:lnTo>
                  <a:cubicBezTo>
                    <a:pt x="12222" y="3468"/>
                    <a:pt x="12227" y="3472"/>
                    <a:pt x="12231" y="3477"/>
                  </a:cubicBezTo>
                  <a:lnTo>
                    <a:pt x="12231" y="3477"/>
                  </a:lnTo>
                  <a:cubicBezTo>
                    <a:pt x="12245" y="3472"/>
                    <a:pt x="12180" y="3428"/>
                    <a:pt x="12169" y="3406"/>
                  </a:cubicBezTo>
                  <a:cubicBezTo>
                    <a:pt x="12169" y="3400"/>
                    <a:pt x="12172" y="3397"/>
                    <a:pt x="12176" y="3397"/>
                  </a:cubicBezTo>
                  <a:cubicBezTo>
                    <a:pt x="12181" y="3397"/>
                    <a:pt x="12187" y="3400"/>
                    <a:pt x="12193" y="3406"/>
                  </a:cubicBezTo>
                  <a:cubicBezTo>
                    <a:pt x="12169" y="3358"/>
                    <a:pt x="12181" y="3334"/>
                    <a:pt x="12157" y="3287"/>
                  </a:cubicBezTo>
                  <a:lnTo>
                    <a:pt x="12157" y="3287"/>
                  </a:lnTo>
                  <a:cubicBezTo>
                    <a:pt x="12181" y="3322"/>
                    <a:pt x="12205" y="3322"/>
                    <a:pt x="12228" y="3334"/>
                  </a:cubicBezTo>
                  <a:cubicBezTo>
                    <a:pt x="12228" y="3346"/>
                    <a:pt x="12276" y="3382"/>
                    <a:pt x="12300" y="3394"/>
                  </a:cubicBezTo>
                  <a:cubicBezTo>
                    <a:pt x="12300" y="3382"/>
                    <a:pt x="12264" y="3346"/>
                    <a:pt x="12240" y="3346"/>
                  </a:cubicBezTo>
                  <a:cubicBezTo>
                    <a:pt x="12261" y="3346"/>
                    <a:pt x="12229" y="3320"/>
                    <a:pt x="12242" y="3320"/>
                  </a:cubicBezTo>
                  <a:cubicBezTo>
                    <a:pt x="12244" y="3320"/>
                    <a:pt x="12247" y="3321"/>
                    <a:pt x="12252" y="3322"/>
                  </a:cubicBezTo>
                  <a:cubicBezTo>
                    <a:pt x="12276" y="3322"/>
                    <a:pt x="12300" y="3358"/>
                    <a:pt x="12312" y="3370"/>
                  </a:cubicBezTo>
                  <a:cubicBezTo>
                    <a:pt x="12324" y="3358"/>
                    <a:pt x="12264" y="3322"/>
                    <a:pt x="12288" y="3322"/>
                  </a:cubicBezTo>
                  <a:cubicBezTo>
                    <a:pt x="12288" y="3322"/>
                    <a:pt x="12288" y="3322"/>
                    <a:pt x="12300" y="3334"/>
                  </a:cubicBezTo>
                  <a:cubicBezTo>
                    <a:pt x="12312" y="3334"/>
                    <a:pt x="12300" y="3311"/>
                    <a:pt x="12276" y="3287"/>
                  </a:cubicBezTo>
                  <a:lnTo>
                    <a:pt x="12276" y="3287"/>
                  </a:lnTo>
                  <a:cubicBezTo>
                    <a:pt x="12291" y="3296"/>
                    <a:pt x="12299" y="3299"/>
                    <a:pt x="12304" y="3299"/>
                  </a:cubicBezTo>
                  <a:cubicBezTo>
                    <a:pt x="12314" y="3299"/>
                    <a:pt x="12310" y="3287"/>
                    <a:pt x="12320" y="3287"/>
                  </a:cubicBezTo>
                  <a:cubicBezTo>
                    <a:pt x="12324" y="3287"/>
                    <a:pt x="12333" y="3290"/>
                    <a:pt x="12347" y="3299"/>
                  </a:cubicBezTo>
                  <a:cubicBezTo>
                    <a:pt x="12336" y="3275"/>
                    <a:pt x="12312" y="3287"/>
                    <a:pt x="12288" y="3263"/>
                  </a:cubicBezTo>
                  <a:cubicBezTo>
                    <a:pt x="12276" y="3239"/>
                    <a:pt x="12300" y="3239"/>
                    <a:pt x="12312" y="3239"/>
                  </a:cubicBezTo>
                  <a:cubicBezTo>
                    <a:pt x="12312" y="3251"/>
                    <a:pt x="12324" y="3263"/>
                    <a:pt x="12312" y="3263"/>
                  </a:cubicBezTo>
                  <a:lnTo>
                    <a:pt x="12359" y="3287"/>
                  </a:lnTo>
                  <a:cubicBezTo>
                    <a:pt x="12395" y="3275"/>
                    <a:pt x="12276" y="3203"/>
                    <a:pt x="12324" y="3203"/>
                  </a:cubicBezTo>
                  <a:cubicBezTo>
                    <a:pt x="12335" y="3238"/>
                    <a:pt x="12358" y="3228"/>
                    <a:pt x="12380" y="3259"/>
                  </a:cubicBezTo>
                  <a:lnTo>
                    <a:pt x="12380" y="3259"/>
                  </a:lnTo>
                  <a:cubicBezTo>
                    <a:pt x="12376" y="3248"/>
                    <a:pt x="12391" y="3238"/>
                    <a:pt x="12359" y="3227"/>
                  </a:cubicBezTo>
                  <a:cubicBezTo>
                    <a:pt x="12371" y="3215"/>
                    <a:pt x="12383" y="3215"/>
                    <a:pt x="12383" y="3215"/>
                  </a:cubicBezTo>
                  <a:cubicBezTo>
                    <a:pt x="12383" y="3203"/>
                    <a:pt x="12371" y="3180"/>
                    <a:pt x="12347" y="3168"/>
                  </a:cubicBezTo>
                  <a:cubicBezTo>
                    <a:pt x="12351" y="3164"/>
                    <a:pt x="12358" y="3162"/>
                    <a:pt x="12366" y="3162"/>
                  </a:cubicBezTo>
                  <a:cubicBezTo>
                    <a:pt x="12382" y="3162"/>
                    <a:pt x="12403" y="3168"/>
                    <a:pt x="12419" y="3168"/>
                  </a:cubicBezTo>
                  <a:cubicBezTo>
                    <a:pt x="12407" y="3120"/>
                    <a:pt x="12467" y="3132"/>
                    <a:pt x="12467" y="3084"/>
                  </a:cubicBezTo>
                  <a:lnTo>
                    <a:pt x="12455" y="3084"/>
                  </a:lnTo>
                  <a:cubicBezTo>
                    <a:pt x="12478" y="3072"/>
                    <a:pt x="12395" y="3061"/>
                    <a:pt x="12419" y="3037"/>
                  </a:cubicBezTo>
                  <a:lnTo>
                    <a:pt x="12419" y="3037"/>
                  </a:lnTo>
                  <a:cubicBezTo>
                    <a:pt x="12443" y="3055"/>
                    <a:pt x="12452" y="3058"/>
                    <a:pt x="12459" y="3058"/>
                  </a:cubicBezTo>
                  <a:cubicBezTo>
                    <a:pt x="12463" y="3058"/>
                    <a:pt x="12466" y="3057"/>
                    <a:pt x="12471" y="3057"/>
                  </a:cubicBezTo>
                  <a:cubicBezTo>
                    <a:pt x="12475" y="3057"/>
                    <a:pt x="12481" y="3058"/>
                    <a:pt x="12490" y="3061"/>
                  </a:cubicBezTo>
                  <a:cubicBezTo>
                    <a:pt x="12526" y="3049"/>
                    <a:pt x="12490" y="2989"/>
                    <a:pt x="12538" y="2989"/>
                  </a:cubicBezTo>
                  <a:cubicBezTo>
                    <a:pt x="12538" y="2989"/>
                    <a:pt x="12550" y="3001"/>
                    <a:pt x="12550" y="3013"/>
                  </a:cubicBezTo>
                  <a:cubicBezTo>
                    <a:pt x="12574" y="3001"/>
                    <a:pt x="12586" y="2977"/>
                    <a:pt x="12597" y="2965"/>
                  </a:cubicBezTo>
                  <a:cubicBezTo>
                    <a:pt x="12657" y="2965"/>
                    <a:pt x="12633" y="2918"/>
                    <a:pt x="12633" y="2882"/>
                  </a:cubicBezTo>
                  <a:cubicBezTo>
                    <a:pt x="12645" y="2882"/>
                    <a:pt x="12657" y="2894"/>
                    <a:pt x="12657" y="2906"/>
                  </a:cubicBezTo>
                  <a:cubicBezTo>
                    <a:pt x="12681" y="2894"/>
                    <a:pt x="12705" y="2882"/>
                    <a:pt x="12669" y="2834"/>
                  </a:cubicBezTo>
                  <a:lnTo>
                    <a:pt x="12669" y="2834"/>
                  </a:lnTo>
                  <a:cubicBezTo>
                    <a:pt x="12684" y="2840"/>
                    <a:pt x="12690" y="2842"/>
                    <a:pt x="12693" y="2842"/>
                  </a:cubicBezTo>
                  <a:cubicBezTo>
                    <a:pt x="12701" y="2842"/>
                    <a:pt x="12672" y="2822"/>
                    <a:pt x="12717" y="2822"/>
                  </a:cubicBezTo>
                  <a:cubicBezTo>
                    <a:pt x="12728" y="2834"/>
                    <a:pt x="12728" y="2834"/>
                    <a:pt x="12728" y="2834"/>
                  </a:cubicBezTo>
                  <a:cubicBezTo>
                    <a:pt x="12752" y="2834"/>
                    <a:pt x="12752" y="2822"/>
                    <a:pt x="12764" y="2822"/>
                  </a:cubicBezTo>
                  <a:cubicBezTo>
                    <a:pt x="12752" y="2775"/>
                    <a:pt x="12693" y="2727"/>
                    <a:pt x="12728" y="2715"/>
                  </a:cubicBezTo>
                  <a:lnTo>
                    <a:pt x="12728" y="2715"/>
                  </a:lnTo>
                  <a:cubicBezTo>
                    <a:pt x="12800" y="2751"/>
                    <a:pt x="12740" y="2739"/>
                    <a:pt x="12788" y="2775"/>
                  </a:cubicBezTo>
                  <a:cubicBezTo>
                    <a:pt x="12776" y="2763"/>
                    <a:pt x="12764" y="2751"/>
                    <a:pt x="12788" y="2751"/>
                  </a:cubicBezTo>
                  <a:cubicBezTo>
                    <a:pt x="12812" y="2775"/>
                    <a:pt x="12800" y="2763"/>
                    <a:pt x="12824" y="2787"/>
                  </a:cubicBezTo>
                  <a:cubicBezTo>
                    <a:pt x="12848" y="2787"/>
                    <a:pt x="12776" y="2715"/>
                    <a:pt x="12788" y="2715"/>
                  </a:cubicBezTo>
                  <a:cubicBezTo>
                    <a:pt x="12772" y="2715"/>
                    <a:pt x="12767" y="2710"/>
                    <a:pt x="12765" y="2710"/>
                  </a:cubicBezTo>
                  <a:cubicBezTo>
                    <a:pt x="12764" y="2710"/>
                    <a:pt x="12764" y="2711"/>
                    <a:pt x="12764" y="2715"/>
                  </a:cubicBezTo>
                  <a:cubicBezTo>
                    <a:pt x="12728" y="2680"/>
                    <a:pt x="12776" y="2680"/>
                    <a:pt x="12764" y="2656"/>
                  </a:cubicBezTo>
                  <a:lnTo>
                    <a:pt x="12764" y="2656"/>
                  </a:lnTo>
                  <a:cubicBezTo>
                    <a:pt x="12764" y="2661"/>
                    <a:pt x="12760" y="2664"/>
                    <a:pt x="12754" y="2664"/>
                  </a:cubicBezTo>
                  <a:cubicBezTo>
                    <a:pt x="12744" y="2664"/>
                    <a:pt x="12730" y="2658"/>
                    <a:pt x="12717" y="2644"/>
                  </a:cubicBezTo>
                  <a:cubicBezTo>
                    <a:pt x="12740" y="2632"/>
                    <a:pt x="12681" y="2584"/>
                    <a:pt x="12669" y="2560"/>
                  </a:cubicBezTo>
                  <a:cubicBezTo>
                    <a:pt x="12705" y="2560"/>
                    <a:pt x="12717" y="2608"/>
                    <a:pt x="12764" y="2632"/>
                  </a:cubicBezTo>
                  <a:cubicBezTo>
                    <a:pt x="12776" y="2644"/>
                    <a:pt x="12824" y="2656"/>
                    <a:pt x="12836" y="2680"/>
                  </a:cubicBezTo>
                  <a:cubicBezTo>
                    <a:pt x="12848" y="2668"/>
                    <a:pt x="12824" y="2632"/>
                    <a:pt x="12824" y="2608"/>
                  </a:cubicBezTo>
                  <a:lnTo>
                    <a:pt x="12824" y="2608"/>
                  </a:lnTo>
                  <a:lnTo>
                    <a:pt x="12836" y="2620"/>
                  </a:lnTo>
                  <a:cubicBezTo>
                    <a:pt x="12836" y="2596"/>
                    <a:pt x="12800" y="2549"/>
                    <a:pt x="12836" y="2549"/>
                  </a:cubicBezTo>
                  <a:lnTo>
                    <a:pt x="12812" y="2549"/>
                  </a:lnTo>
                  <a:cubicBezTo>
                    <a:pt x="12812" y="2539"/>
                    <a:pt x="12820" y="2529"/>
                    <a:pt x="12810" y="2513"/>
                  </a:cubicBezTo>
                  <a:lnTo>
                    <a:pt x="12810" y="2513"/>
                  </a:lnTo>
                  <a:cubicBezTo>
                    <a:pt x="12824" y="2524"/>
                    <a:pt x="12845" y="2527"/>
                    <a:pt x="12856" y="2534"/>
                  </a:cubicBezTo>
                  <a:lnTo>
                    <a:pt x="12856" y="2534"/>
                  </a:lnTo>
                  <a:cubicBezTo>
                    <a:pt x="12801" y="2488"/>
                    <a:pt x="12846" y="2464"/>
                    <a:pt x="12788" y="2418"/>
                  </a:cubicBezTo>
                  <a:cubicBezTo>
                    <a:pt x="12812" y="2418"/>
                    <a:pt x="12836" y="2441"/>
                    <a:pt x="12848" y="2453"/>
                  </a:cubicBezTo>
                  <a:cubicBezTo>
                    <a:pt x="12836" y="2465"/>
                    <a:pt x="12824" y="2453"/>
                    <a:pt x="12836" y="2489"/>
                  </a:cubicBezTo>
                  <a:cubicBezTo>
                    <a:pt x="12842" y="2483"/>
                    <a:pt x="12850" y="2480"/>
                    <a:pt x="12859" y="2480"/>
                  </a:cubicBezTo>
                  <a:cubicBezTo>
                    <a:pt x="12868" y="2480"/>
                    <a:pt x="12877" y="2483"/>
                    <a:pt x="12883" y="2489"/>
                  </a:cubicBezTo>
                  <a:cubicBezTo>
                    <a:pt x="12848" y="2453"/>
                    <a:pt x="12848" y="2418"/>
                    <a:pt x="12812" y="2382"/>
                  </a:cubicBezTo>
                  <a:lnTo>
                    <a:pt x="12812" y="2382"/>
                  </a:lnTo>
                  <a:cubicBezTo>
                    <a:pt x="12836" y="2394"/>
                    <a:pt x="12848" y="2394"/>
                    <a:pt x="12883" y="2418"/>
                  </a:cubicBezTo>
                  <a:cubicBezTo>
                    <a:pt x="12883" y="2370"/>
                    <a:pt x="12764" y="2358"/>
                    <a:pt x="12788" y="2322"/>
                  </a:cubicBezTo>
                  <a:lnTo>
                    <a:pt x="12788" y="2322"/>
                  </a:lnTo>
                  <a:cubicBezTo>
                    <a:pt x="12829" y="2333"/>
                    <a:pt x="12826" y="2360"/>
                    <a:pt x="12839" y="2360"/>
                  </a:cubicBezTo>
                  <a:cubicBezTo>
                    <a:pt x="12842" y="2360"/>
                    <a:pt x="12844" y="2360"/>
                    <a:pt x="12848" y="2358"/>
                  </a:cubicBezTo>
                  <a:lnTo>
                    <a:pt x="12859" y="2370"/>
                  </a:lnTo>
                  <a:cubicBezTo>
                    <a:pt x="12877" y="2379"/>
                    <a:pt x="12886" y="2382"/>
                    <a:pt x="12889" y="2382"/>
                  </a:cubicBezTo>
                  <a:cubicBezTo>
                    <a:pt x="12904" y="2382"/>
                    <a:pt x="12802" y="2308"/>
                    <a:pt x="12812" y="2299"/>
                  </a:cubicBezTo>
                  <a:lnTo>
                    <a:pt x="12812" y="2299"/>
                  </a:lnTo>
                  <a:cubicBezTo>
                    <a:pt x="12859" y="2334"/>
                    <a:pt x="12836" y="2334"/>
                    <a:pt x="12883" y="2346"/>
                  </a:cubicBezTo>
                  <a:cubicBezTo>
                    <a:pt x="12883" y="2322"/>
                    <a:pt x="12812" y="2263"/>
                    <a:pt x="12836" y="2263"/>
                  </a:cubicBezTo>
                  <a:lnTo>
                    <a:pt x="12836" y="2263"/>
                  </a:lnTo>
                  <a:lnTo>
                    <a:pt x="12859" y="2275"/>
                  </a:lnTo>
                  <a:cubicBezTo>
                    <a:pt x="12859" y="2263"/>
                    <a:pt x="12871" y="2263"/>
                    <a:pt x="12883" y="2251"/>
                  </a:cubicBezTo>
                  <a:cubicBezTo>
                    <a:pt x="12883" y="2251"/>
                    <a:pt x="12895" y="2251"/>
                    <a:pt x="12895" y="2239"/>
                  </a:cubicBezTo>
                  <a:cubicBezTo>
                    <a:pt x="12895" y="2251"/>
                    <a:pt x="12895" y="2251"/>
                    <a:pt x="12895" y="2251"/>
                  </a:cubicBezTo>
                  <a:lnTo>
                    <a:pt x="12907" y="2251"/>
                  </a:lnTo>
                  <a:cubicBezTo>
                    <a:pt x="12907" y="2251"/>
                    <a:pt x="12907" y="2251"/>
                    <a:pt x="12907" y="2263"/>
                  </a:cubicBezTo>
                  <a:lnTo>
                    <a:pt x="12871" y="2287"/>
                  </a:lnTo>
                  <a:cubicBezTo>
                    <a:pt x="12883" y="2287"/>
                    <a:pt x="12907" y="2287"/>
                    <a:pt x="12895" y="2299"/>
                  </a:cubicBezTo>
                  <a:cubicBezTo>
                    <a:pt x="12907" y="2287"/>
                    <a:pt x="12895" y="2287"/>
                    <a:pt x="12895" y="2287"/>
                  </a:cubicBezTo>
                  <a:cubicBezTo>
                    <a:pt x="12943" y="2239"/>
                    <a:pt x="12955" y="2275"/>
                    <a:pt x="13002" y="2215"/>
                  </a:cubicBezTo>
                  <a:lnTo>
                    <a:pt x="12990" y="2203"/>
                  </a:lnTo>
                  <a:cubicBezTo>
                    <a:pt x="13006" y="2203"/>
                    <a:pt x="13027" y="2187"/>
                    <a:pt x="13040" y="2187"/>
                  </a:cubicBezTo>
                  <a:cubicBezTo>
                    <a:pt x="13046" y="2187"/>
                    <a:pt x="13050" y="2191"/>
                    <a:pt x="13050" y="2203"/>
                  </a:cubicBezTo>
                  <a:cubicBezTo>
                    <a:pt x="13050" y="2204"/>
                    <a:pt x="13050" y="2204"/>
                    <a:pt x="13049" y="2204"/>
                  </a:cubicBezTo>
                  <a:lnTo>
                    <a:pt x="13049" y="2204"/>
                  </a:lnTo>
                  <a:cubicBezTo>
                    <a:pt x="13053" y="2203"/>
                    <a:pt x="13055" y="2202"/>
                    <a:pt x="13058" y="2202"/>
                  </a:cubicBezTo>
                  <a:cubicBezTo>
                    <a:pt x="13059" y="2202"/>
                    <a:pt x="13061" y="2202"/>
                    <a:pt x="13062" y="2203"/>
                  </a:cubicBezTo>
                  <a:cubicBezTo>
                    <a:pt x="13062" y="2191"/>
                    <a:pt x="13086" y="2168"/>
                    <a:pt x="13098" y="2156"/>
                  </a:cubicBezTo>
                  <a:cubicBezTo>
                    <a:pt x="13098" y="2156"/>
                    <a:pt x="13092" y="2140"/>
                    <a:pt x="13085" y="2140"/>
                  </a:cubicBezTo>
                  <a:cubicBezTo>
                    <a:pt x="13082" y="2140"/>
                    <a:pt x="13078" y="2144"/>
                    <a:pt x="13074" y="2156"/>
                  </a:cubicBezTo>
                  <a:cubicBezTo>
                    <a:pt x="13050" y="2179"/>
                    <a:pt x="13050" y="2179"/>
                    <a:pt x="13038" y="2179"/>
                  </a:cubicBezTo>
                  <a:cubicBezTo>
                    <a:pt x="13026" y="2168"/>
                    <a:pt x="13050" y="2156"/>
                    <a:pt x="13062" y="2144"/>
                  </a:cubicBezTo>
                  <a:cubicBezTo>
                    <a:pt x="13060" y="2140"/>
                    <a:pt x="13058" y="2139"/>
                    <a:pt x="13055" y="2139"/>
                  </a:cubicBezTo>
                  <a:cubicBezTo>
                    <a:pt x="13041" y="2139"/>
                    <a:pt x="13017" y="2181"/>
                    <a:pt x="13005" y="2181"/>
                  </a:cubicBezTo>
                  <a:cubicBezTo>
                    <a:pt x="13004" y="2181"/>
                    <a:pt x="13003" y="2180"/>
                    <a:pt x="13002" y="2179"/>
                  </a:cubicBezTo>
                  <a:lnTo>
                    <a:pt x="13002" y="2168"/>
                  </a:lnTo>
                  <a:cubicBezTo>
                    <a:pt x="12990" y="2179"/>
                    <a:pt x="12967" y="2168"/>
                    <a:pt x="12943" y="2203"/>
                  </a:cubicBezTo>
                  <a:cubicBezTo>
                    <a:pt x="12952" y="2184"/>
                    <a:pt x="12948" y="2180"/>
                    <a:pt x="12941" y="2180"/>
                  </a:cubicBezTo>
                  <a:cubicBezTo>
                    <a:pt x="12936" y="2180"/>
                    <a:pt x="12930" y="2182"/>
                    <a:pt x="12925" y="2182"/>
                  </a:cubicBezTo>
                  <a:cubicBezTo>
                    <a:pt x="12919" y="2182"/>
                    <a:pt x="12915" y="2179"/>
                    <a:pt x="12919" y="2168"/>
                  </a:cubicBezTo>
                  <a:lnTo>
                    <a:pt x="12919" y="2168"/>
                  </a:lnTo>
                  <a:lnTo>
                    <a:pt x="12895" y="2215"/>
                  </a:lnTo>
                  <a:cubicBezTo>
                    <a:pt x="12889" y="2212"/>
                    <a:pt x="12882" y="2210"/>
                    <a:pt x="12877" y="2210"/>
                  </a:cubicBezTo>
                  <a:cubicBezTo>
                    <a:pt x="12862" y="2210"/>
                    <a:pt x="12854" y="2222"/>
                    <a:pt x="12871" y="2239"/>
                  </a:cubicBezTo>
                  <a:cubicBezTo>
                    <a:pt x="12859" y="2227"/>
                    <a:pt x="12848" y="2215"/>
                    <a:pt x="12836" y="2215"/>
                  </a:cubicBezTo>
                  <a:cubicBezTo>
                    <a:pt x="12836" y="2203"/>
                    <a:pt x="12836" y="2203"/>
                    <a:pt x="12824" y="2203"/>
                  </a:cubicBezTo>
                  <a:cubicBezTo>
                    <a:pt x="12800" y="2203"/>
                    <a:pt x="12788" y="2191"/>
                    <a:pt x="12776" y="2179"/>
                  </a:cubicBezTo>
                  <a:lnTo>
                    <a:pt x="12764" y="2179"/>
                  </a:lnTo>
                  <a:lnTo>
                    <a:pt x="12776" y="2191"/>
                  </a:lnTo>
                  <a:cubicBezTo>
                    <a:pt x="12764" y="2179"/>
                    <a:pt x="12752" y="2179"/>
                    <a:pt x="12740" y="2179"/>
                  </a:cubicBezTo>
                  <a:cubicBezTo>
                    <a:pt x="12764" y="2156"/>
                    <a:pt x="12752" y="2168"/>
                    <a:pt x="12752" y="2156"/>
                  </a:cubicBezTo>
                  <a:cubicBezTo>
                    <a:pt x="12767" y="2137"/>
                    <a:pt x="12775" y="2131"/>
                    <a:pt x="12781" y="2131"/>
                  </a:cubicBezTo>
                  <a:cubicBezTo>
                    <a:pt x="12790" y="2131"/>
                    <a:pt x="12793" y="2144"/>
                    <a:pt x="12800" y="2144"/>
                  </a:cubicBezTo>
                  <a:cubicBezTo>
                    <a:pt x="12824" y="2108"/>
                    <a:pt x="12871" y="2084"/>
                    <a:pt x="12895" y="2048"/>
                  </a:cubicBezTo>
                  <a:lnTo>
                    <a:pt x="12919" y="2060"/>
                  </a:lnTo>
                  <a:cubicBezTo>
                    <a:pt x="12934" y="2036"/>
                    <a:pt x="12924" y="2034"/>
                    <a:pt x="12911" y="2034"/>
                  </a:cubicBezTo>
                  <a:cubicBezTo>
                    <a:pt x="12908" y="2034"/>
                    <a:pt x="12905" y="2034"/>
                    <a:pt x="12903" y="2034"/>
                  </a:cubicBezTo>
                  <a:cubicBezTo>
                    <a:pt x="12886" y="2034"/>
                    <a:pt x="12871" y="2031"/>
                    <a:pt x="12895" y="1989"/>
                  </a:cubicBezTo>
                  <a:cubicBezTo>
                    <a:pt x="12883" y="1989"/>
                    <a:pt x="12883" y="1989"/>
                    <a:pt x="12883" y="1953"/>
                  </a:cubicBezTo>
                  <a:lnTo>
                    <a:pt x="12848" y="2001"/>
                  </a:lnTo>
                  <a:cubicBezTo>
                    <a:pt x="12848" y="1989"/>
                    <a:pt x="12871" y="1953"/>
                    <a:pt x="12871" y="1953"/>
                  </a:cubicBezTo>
                  <a:cubicBezTo>
                    <a:pt x="12871" y="1941"/>
                    <a:pt x="12859" y="1941"/>
                    <a:pt x="12859" y="1941"/>
                  </a:cubicBezTo>
                  <a:cubicBezTo>
                    <a:pt x="12871" y="1929"/>
                    <a:pt x="12871" y="1918"/>
                    <a:pt x="12883" y="1918"/>
                  </a:cubicBezTo>
                  <a:cubicBezTo>
                    <a:pt x="12889" y="1906"/>
                    <a:pt x="12889" y="1900"/>
                    <a:pt x="12886" y="1900"/>
                  </a:cubicBezTo>
                  <a:lnTo>
                    <a:pt x="12886" y="1900"/>
                  </a:lnTo>
                  <a:cubicBezTo>
                    <a:pt x="12883" y="1900"/>
                    <a:pt x="12877" y="1906"/>
                    <a:pt x="12871" y="1918"/>
                  </a:cubicBezTo>
                  <a:cubicBezTo>
                    <a:pt x="12859" y="1918"/>
                    <a:pt x="12859" y="1918"/>
                    <a:pt x="12848" y="1906"/>
                  </a:cubicBezTo>
                  <a:lnTo>
                    <a:pt x="12836" y="1906"/>
                  </a:lnTo>
                  <a:cubicBezTo>
                    <a:pt x="12836" y="1918"/>
                    <a:pt x="12812" y="1953"/>
                    <a:pt x="12812" y="1977"/>
                  </a:cubicBezTo>
                  <a:cubicBezTo>
                    <a:pt x="12800" y="1929"/>
                    <a:pt x="12776" y="1929"/>
                    <a:pt x="12800" y="1882"/>
                  </a:cubicBezTo>
                  <a:cubicBezTo>
                    <a:pt x="12812" y="1858"/>
                    <a:pt x="12824" y="1846"/>
                    <a:pt x="12824" y="1846"/>
                  </a:cubicBezTo>
                  <a:cubicBezTo>
                    <a:pt x="12824" y="1843"/>
                    <a:pt x="12822" y="1841"/>
                    <a:pt x="12819" y="1841"/>
                  </a:cubicBezTo>
                  <a:cubicBezTo>
                    <a:pt x="12811" y="1841"/>
                    <a:pt x="12794" y="1852"/>
                    <a:pt x="12776" y="1870"/>
                  </a:cubicBezTo>
                  <a:cubicBezTo>
                    <a:pt x="12776" y="1858"/>
                    <a:pt x="12788" y="1846"/>
                    <a:pt x="12788" y="1834"/>
                  </a:cubicBezTo>
                  <a:cubicBezTo>
                    <a:pt x="12788" y="1834"/>
                    <a:pt x="12788" y="1822"/>
                    <a:pt x="12788" y="1822"/>
                  </a:cubicBezTo>
                  <a:cubicBezTo>
                    <a:pt x="12774" y="1836"/>
                    <a:pt x="12766" y="1839"/>
                    <a:pt x="12760" y="1839"/>
                  </a:cubicBezTo>
                  <a:cubicBezTo>
                    <a:pt x="12755" y="1839"/>
                    <a:pt x="12752" y="1837"/>
                    <a:pt x="12749" y="1837"/>
                  </a:cubicBezTo>
                  <a:cubicBezTo>
                    <a:pt x="12746" y="1837"/>
                    <a:pt x="12744" y="1839"/>
                    <a:pt x="12740" y="1846"/>
                  </a:cubicBezTo>
                  <a:cubicBezTo>
                    <a:pt x="12740" y="1846"/>
                    <a:pt x="12740" y="1858"/>
                    <a:pt x="12752" y="1858"/>
                  </a:cubicBezTo>
                  <a:cubicBezTo>
                    <a:pt x="12727" y="1875"/>
                    <a:pt x="12708" y="1892"/>
                    <a:pt x="12703" y="1892"/>
                  </a:cubicBezTo>
                  <a:cubicBezTo>
                    <a:pt x="12701" y="1892"/>
                    <a:pt x="12701" y="1889"/>
                    <a:pt x="12705" y="1882"/>
                  </a:cubicBezTo>
                  <a:cubicBezTo>
                    <a:pt x="12725" y="1861"/>
                    <a:pt x="12719" y="1832"/>
                    <a:pt x="12740" y="1832"/>
                  </a:cubicBezTo>
                  <a:cubicBezTo>
                    <a:pt x="12743" y="1832"/>
                    <a:pt x="12747" y="1833"/>
                    <a:pt x="12752" y="1834"/>
                  </a:cubicBezTo>
                  <a:cubicBezTo>
                    <a:pt x="12759" y="1814"/>
                    <a:pt x="12759" y="1807"/>
                    <a:pt x="12756" y="1807"/>
                  </a:cubicBezTo>
                  <a:lnTo>
                    <a:pt x="12756" y="1807"/>
                  </a:lnTo>
                  <a:cubicBezTo>
                    <a:pt x="12749" y="1807"/>
                    <a:pt x="12726" y="1838"/>
                    <a:pt x="12719" y="1838"/>
                  </a:cubicBezTo>
                  <a:cubicBezTo>
                    <a:pt x="12717" y="1838"/>
                    <a:pt x="12717" y="1837"/>
                    <a:pt x="12717" y="1834"/>
                  </a:cubicBezTo>
                  <a:lnTo>
                    <a:pt x="12717" y="1798"/>
                  </a:lnTo>
                  <a:cubicBezTo>
                    <a:pt x="12725" y="1790"/>
                    <a:pt x="12731" y="1787"/>
                    <a:pt x="12735" y="1787"/>
                  </a:cubicBezTo>
                  <a:cubicBezTo>
                    <a:pt x="12739" y="1787"/>
                    <a:pt x="12742" y="1790"/>
                    <a:pt x="12746" y="1790"/>
                  </a:cubicBezTo>
                  <a:cubicBezTo>
                    <a:pt x="12747" y="1790"/>
                    <a:pt x="12750" y="1789"/>
                    <a:pt x="12752" y="1787"/>
                  </a:cubicBezTo>
                  <a:lnTo>
                    <a:pt x="12740" y="1787"/>
                  </a:lnTo>
                  <a:cubicBezTo>
                    <a:pt x="12747" y="1780"/>
                    <a:pt x="12753" y="1778"/>
                    <a:pt x="12758" y="1778"/>
                  </a:cubicBezTo>
                  <a:cubicBezTo>
                    <a:pt x="12768" y="1778"/>
                    <a:pt x="12777" y="1783"/>
                    <a:pt x="12791" y="1783"/>
                  </a:cubicBezTo>
                  <a:cubicBezTo>
                    <a:pt x="12800" y="1783"/>
                    <a:pt x="12811" y="1781"/>
                    <a:pt x="12824" y="1775"/>
                  </a:cubicBezTo>
                  <a:lnTo>
                    <a:pt x="12800" y="1739"/>
                  </a:lnTo>
                  <a:cubicBezTo>
                    <a:pt x="12796" y="1740"/>
                    <a:pt x="12792" y="1740"/>
                    <a:pt x="12788" y="1740"/>
                  </a:cubicBezTo>
                  <a:cubicBezTo>
                    <a:pt x="12747" y="1740"/>
                    <a:pt x="12722" y="1694"/>
                    <a:pt x="12673" y="1694"/>
                  </a:cubicBezTo>
                  <a:cubicBezTo>
                    <a:pt x="12661" y="1694"/>
                    <a:pt x="12648" y="1697"/>
                    <a:pt x="12633" y="1703"/>
                  </a:cubicBezTo>
                  <a:cubicBezTo>
                    <a:pt x="12633" y="1715"/>
                    <a:pt x="12633" y="1715"/>
                    <a:pt x="12621" y="1727"/>
                  </a:cubicBezTo>
                  <a:lnTo>
                    <a:pt x="12621" y="1715"/>
                  </a:lnTo>
                  <a:lnTo>
                    <a:pt x="12597" y="1739"/>
                  </a:lnTo>
                  <a:cubicBezTo>
                    <a:pt x="12621" y="1703"/>
                    <a:pt x="12609" y="1691"/>
                    <a:pt x="12609" y="1656"/>
                  </a:cubicBezTo>
                  <a:lnTo>
                    <a:pt x="12609" y="1656"/>
                  </a:lnTo>
                  <a:cubicBezTo>
                    <a:pt x="12609" y="1679"/>
                    <a:pt x="12609" y="1679"/>
                    <a:pt x="12586" y="1703"/>
                  </a:cubicBezTo>
                  <a:cubicBezTo>
                    <a:pt x="12570" y="1726"/>
                    <a:pt x="12560" y="1739"/>
                    <a:pt x="12554" y="1739"/>
                  </a:cubicBezTo>
                  <a:cubicBezTo>
                    <a:pt x="12551" y="1739"/>
                    <a:pt x="12550" y="1735"/>
                    <a:pt x="12550" y="1727"/>
                  </a:cubicBezTo>
                  <a:cubicBezTo>
                    <a:pt x="12562" y="1703"/>
                    <a:pt x="12574" y="1715"/>
                    <a:pt x="12574" y="1691"/>
                  </a:cubicBezTo>
                  <a:lnTo>
                    <a:pt x="12574" y="1691"/>
                  </a:lnTo>
                  <a:cubicBezTo>
                    <a:pt x="12574" y="1703"/>
                    <a:pt x="12562" y="1715"/>
                    <a:pt x="12550" y="1715"/>
                  </a:cubicBezTo>
                  <a:cubicBezTo>
                    <a:pt x="12562" y="1691"/>
                    <a:pt x="12550" y="1679"/>
                    <a:pt x="12562" y="1656"/>
                  </a:cubicBezTo>
                  <a:cubicBezTo>
                    <a:pt x="12568" y="1656"/>
                    <a:pt x="12571" y="1658"/>
                    <a:pt x="12571" y="1661"/>
                  </a:cubicBezTo>
                  <a:lnTo>
                    <a:pt x="12571" y="1661"/>
                  </a:lnTo>
                  <a:cubicBezTo>
                    <a:pt x="12576" y="1653"/>
                    <a:pt x="12581" y="1640"/>
                    <a:pt x="12597" y="1632"/>
                  </a:cubicBezTo>
                  <a:lnTo>
                    <a:pt x="12574" y="1632"/>
                  </a:lnTo>
                  <a:cubicBezTo>
                    <a:pt x="12586" y="1608"/>
                    <a:pt x="12597" y="1608"/>
                    <a:pt x="12609" y="1584"/>
                  </a:cubicBezTo>
                  <a:cubicBezTo>
                    <a:pt x="12574" y="1584"/>
                    <a:pt x="12526" y="1632"/>
                    <a:pt x="12502" y="1632"/>
                  </a:cubicBezTo>
                  <a:cubicBezTo>
                    <a:pt x="12513" y="1621"/>
                    <a:pt x="12542" y="1582"/>
                    <a:pt x="12540" y="1582"/>
                  </a:cubicBezTo>
                  <a:lnTo>
                    <a:pt x="12540" y="1582"/>
                  </a:lnTo>
                  <a:cubicBezTo>
                    <a:pt x="12540" y="1582"/>
                    <a:pt x="12539" y="1583"/>
                    <a:pt x="12538" y="1584"/>
                  </a:cubicBezTo>
                  <a:cubicBezTo>
                    <a:pt x="12538" y="1580"/>
                    <a:pt x="12536" y="1579"/>
                    <a:pt x="12533" y="1579"/>
                  </a:cubicBezTo>
                  <a:cubicBezTo>
                    <a:pt x="12522" y="1579"/>
                    <a:pt x="12497" y="1595"/>
                    <a:pt x="12478" y="1608"/>
                  </a:cubicBezTo>
                  <a:lnTo>
                    <a:pt x="12478" y="1608"/>
                  </a:lnTo>
                  <a:cubicBezTo>
                    <a:pt x="12442" y="1560"/>
                    <a:pt x="12407" y="1524"/>
                    <a:pt x="12395" y="1453"/>
                  </a:cubicBezTo>
                  <a:lnTo>
                    <a:pt x="12347" y="1489"/>
                  </a:lnTo>
                  <a:lnTo>
                    <a:pt x="12359" y="1453"/>
                  </a:lnTo>
                  <a:cubicBezTo>
                    <a:pt x="12336" y="1382"/>
                    <a:pt x="12276" y="1394"/>
                    <a:pt x="12228" y="1382"/>
                  </a:cubicBezTo>
                  <a:cubicBezTo>
                    <a:pt x="12205" y="1370"/>
                    <a:pt x="12240" y="1334"/>
                    <a:pt x="12240" y="1322"/>
                  </a:cubicBezTo>
                  <a:cubicBezTo>
                    <a:pt x="12235" y="1314"/>
                    <a:pt x="12228" y="1311"/>
                    <a:pt x="12220" y="1311"/>
                  </a:cubicBezTo>
                  <a:cubicBezTo>
                    <a:pt x="12198" y="1311"/>
                    <a:pt x="12169" y="1336"/>
                    <a:pt x="12143" y="1336"/>
                  </a:cubicBezTo>
                  <a:cubicBezTo>
                    <a:pt x="12140" y="1336"/>
                    <a:pt x="12136" y="1335"/>
                    <a:pt x="12133" y="1334"/>
                  </a:cubicBezTo>
                  <a:cubicBezTo>
                    <a:pt x="12145" y="1322"/>
                    <a:pt x="12181" y="1286"/>
                    <a:pt x="12181" y="1275"/>
                  </a:cubicBezTo>
                  <a:lnTo>
                    <a:pt x="12181" y="1275"/>
                  </a:lnTo>
                  <a:cubicBezTo>
                    <a:pt x="12161" y="1284"/>
                    <a:pt x="12150" y="1302"/>
                    <a:pt x="12146" y="1302"/>
                  </a:cubicBezTo>
                  <a:cubicBezTo>
                    <a:pt x="12145" y="1302"/>
                    <a:pt x="12145" y="1301"/>
                    <a:pt x="12145" y="1298"/>
                  </a:cubicBezTo>
                  <a:lnTo>
                    <a:pt x="12157" y="1286"/>
                  </a:lnTo>
                  <a:cubicBezTo>
                    <a:pt x="12169" y="1251"/>
                    <a:pt x="12145" y="1275"/>
                    <a:pt x="12133" y="1251"/>
                  </a:cubicBezTo>
                  <a:cubicBezTo>
                    <a:pt x="12128" y="1248"/>
                    <a:pt x="12121" y="1246"/>
                    <a:pt x="12112" y="1246"/>
                  </a:cubicBezTo>
                  <a:cubicBezTo>
                    <a:pt x="12086" y="1246"/>
                    <a:pt x="12048" y="1262"/>
                    <a:pt x="12002" y="1298"/>
                  </a:cubicBezTo>
                  <a:cubicBezTo>
                    <a:pt x="11978" y="1275"/>
                    <a:pt x="12038" y="1239"/>
                    <a:pt x="12038" y="1227"/>
                  </a:cubicBezTo>
                  <a:cubicBezTo>
                    <a:pt x="12042" y="1238"/>
                    <a:pt x="12045" y="1242"/>
                    <a:pt x="12049" y="1242"/>
                  </a:cubicBezTo>
                  <a:cubicBezTo>
                    <a:pt x="12057" y="1242"/>
                    <a:pt x="12065" y="1223"/>
                    <a:pt x="12074" y="1215"/>
                  </a:cubicBezTo>
                  <a:lnTo>
                    <a:pt x="12074" y="1215"/>
                  </a:lnTo>
                  <a:cubicBezTo>
                    <a:pt x="12070" y="1219"/>
                    <a:pt x="12064" y="1222"/>
                    <a:pt x="12060" y="1222"/>
                  </a:cubicBezTo>
                  <a:cubicBezTo>
                    <a:pt x="12051" y="1222"/>
                    <a:pt x="12046" y="1211"/>
                    <a:pt x="12062" y="1179"/>
                  </a:cubicBezTo>
                  <a:cubicBezTo>
                    <a:pt x="12056" y="1179"/>
                    <a:pt x="12050" y="1176"/>
                    <a:pt x="12042" y="1176"/>
                  </a:cubicBezTo>
                  <a:cubicBezTo>
                    <a:pt x="12035" y="1176"/>
                    <a:pt x="12026" y="1179"/>
                    <a:pt x="12014" y="1191"/>
                  </a:cubicBezTo>
                  <a:lnTo>
                    <a:pt x="12014" y="1191"/>
                  </a:lnTo>
                  <a:cubicBezTo>
                    <a:pt x="12016" y="1189"/>
                    <a:pt x="12018" y="1188"/>
                    <a:pt x="12020" y="1188"/>
                  </a:cubicBezTo>
                  <a:lnTo>
                    <a:pt x="12020" y="1188"/>
                  </a:lnTo>
                  <a:cubicBezTo>
                    <a:pt x="12025" y="1188"/>
                    <a:pt x="12021" y="1205"/>
                    <a:pt x="12002" y="1215"/>
                  </a:cubicBezTo>
                  <a:cubicBezTo>
                    <a:pt x="12002" y="1203"/>
                    <a:pt x="11966" y="1191"/>
                    <a:pt x="12002" y="1156"/>
                  </a:cubicBezTo>
                  <a:cubicBezTo>
                    <a:pt x="11931" y="1120"/>
                    <a:pt x="11871" y="1072"/>
                    <a:pt x="11812" y="1036"/>
                  </a:cubicBezTo>
                  <a:cubicBezTo>
                    <a:pt x="11788" y="1048"/>
                    <a:pt x="11812" y="1048"/>
                    <a:pt x="11800" y="1060"/>
                  </a:cubicBezTo>
                  <a:cubicBezTo>
                    <a:pt x="11792" y="1065"/>
                    <a:pt x="11788" y="1067"/>
                    <a:pt x="11785" y="1067"/>
                  </a:cubicBezTo>
                  <a:cubicBezTo>
                    <a:pt x="11778" y="1067"/>
                    <a:pt x="11785" y="1053"/>
                    <a:pt x="11778" y="1053"/>
                  </a:cubicBezTo>
                  <a:cubicBezTo>
                    <a:pt x="11776" y="1053"/>
                    <a:pt x="11772" y="1055"/>
                    <a:pt x="11764" y="1060"/>
                  </a:cubicBezTo>
                  <a:lnTo>
                    <a:pt x="11788" y="1036"/>
                  </a:lnTo>
                  <a:cubicBezTo>
                    <a:pt x="11785" y="1031"/>
                    <a:pt x="11780" y="1028"/>
                    <a:pt x="11774" y="1028"/>
                  </a:cubicBezTo>
                  <a:cubicBezTo>
                    <a:pt x="11754" y="1028"/>
                    <a:pt x="11720" y="1051"/>
                    <a:pt x="11693" y="1060"/>
                  </a:cubicBezTo>
                  <a:cubicBezTo>
                    <a:pt x="11716" y="1036"/>
                    <a:pt x="11693" y="1036"/>
                    <a:pt x="11716" y="1025"/>
                  </a:cubicBezTo>
                  <a:cubicBezTo>
                    <a:pt x="11705" y="1025"/>
                    <a:pt x="11765" y="903"/>
                    <a:pt x="11756" y="903"/>
                  </a:cubicBezTo>
                  <a:lnTo>
                    <a:pt x="11756" y="903"/>
                  </a:lnTo>
                  <a:cubicBezTo>
                    <a:pt x="11755" y="903"/>
                    <a:pt x="11754" y="904"/>
                    <a:pt x="11752" y="905"/>
                  </a:cubicBezTo>
                  <a:lnTo>
                    <a:pt x="11681" y="1036"/>
                  </a:lnTo>
                  <a:cubicBezTo>
                    <a:pt x="11681" y="1042"/>
                    <a:pt x="11678" y="1042"/>
                    <a:pt x="11675" y="1042"/>
                  </a:cubicBezTo>
                  <a:cubicBezTo>
                    <a:pt x="11672" y="1042"/>
                    <a:pt x="11669" y="1042"/>
                    <a:pt x="11669" y="1048"/>
                  </a:cubicBezTo>
                  <a:cubicBezTo>
                    <a:pt x="11669" y="1013"/>
                    <a:pt x="11681" y="977"/>
                    <a:pt x="11681" y="977"/>
                  </a:cubicBezTo>
                  <a:cubicBezTo>
                    <a:pt x="11687" y="959"/>
                    <a:pt x="11693" y="953"/>
                    <a:pt x="11697" y="953"/>
                  </a:cubicBezTo>
                  <a:cubicBezTo>
                    <a:pt x="11702" y="953"/>
                    <a:pt x="11705" y="959"/>
                    <a:pt x="11705" y="965"/>
                  </a:cubicBezTo>
                  <a:cubicBezTo>
                    <a:pt x="11740" y="917"/>
                    <a:pt x="11705" y="917"/>
                    <a:pt x="11740" y="870"/>
                  </a:cubicBezTo>
                  <a:lnTo>
                    <a:pt x="11740" y="870"/>
                  </a:lnTo>
                  <a:cubicBezTo>
                    <a:pt x="11728" y="870"/>
                    <a:pt x="11728" y="905"/>
                    <a:pt x="11705" y="917"/>
                  </a:cubicBezTo>
                  <a:cubicBezTo>
                    <a:pt x="11688" y="926"/>
                    <a:pt x="11672" y="945"/>
                    <a:pt x="11663" y="945"/>
                  </a:cubicBezTo>
                  <a:cubicBezTo>
                    <a:pt x="11659" y="945"/>
                    <a:pt x="11657" y="941"/>
                    <a:pt x="11657" y="929"/>
                  </a:cubicBezTo>
                  <a:lnTo>
                    <a:pt x="11609" y="965"/>
                  </a:lnTo>
                  <a:cubicBezTo>
                    <a:pt x="11621" y="947"/>
                    <a:pt x="11618" y="944"/>
                    <a:pt x="11612" y="944"/>
                  </a:cubicBezTo>
                  <a:cubicBezTo>
                    <a:pt x="11609" y="944"/>
                    <a:pt x="11606" y="945"/>
                    <a:pt x="11603" y="945"/>
                  </a:cubicBezTo>
                  <a:cubicBezTo>
                    <a:pt x="11600" y="945"/>
                    <a:pt x="11597" y="944"/>
                    <a:pt x="11597" y="941"/>
                  </a:cubicBezTo>
                  <a:lnTo>
                    <a:pt x="11621" y="917"/>
                  </a:lnTo>
                  <a:cubicBezTo>
                    <a:pt x="11609" y="917"/>
                    <a:pt x="11609" y="905"/>
                    <a:pt x="11609" y="882"/>
                  </a:cubicBezTo>
                  <a:cubicBezTo>
                    <a:pt x="11616" y="871"/>
                    <a:pt x="11620" y="868"/>
                    <a:pt x="11623" y="868"/>
                  </a:cubicBezTo>
                  <a:cubicBezTo>
                    <a:pt x="11626" y="868"/>
                    <a:pt x="11626" y="877"/>
                    <a:pt x="11628" y="877"/>
                  </a:cubicBezTo>
                  <a:cubicBezTo>
                    <a:pt x="11629" y="877"/>
                    <a:pt x="11630" y="875"/>
                    <a:pt x="11633" y="870"/>
                  </a:cubicBezTo>
                  <a:lnTo>
                    <a:pt x="11633" y="846"/>
                  </a:lnTo>
                  <a:cubicBezTo>
                    <a:pt x="11621" y="870"/>
                    <a:pt x="11597" y="882"/>
                    <a:pt x="11597" y="905"/>
                  </a:cubicBezTo>
                  <a:cubicBezTo>
                    <a:pt x="11570" y="933"/>
                    <a:pt x="11549" y="961"/>
                    <a:pt x="11530" y="961"/>
                  </a:cubicBezTo>
                  <a:cubicBezTo>
                    <a:pt x="11525" y="961"/>
                    <a:pt x="11519" y="958"/>
                    <a:pt x="11514" y="953"/>
                  </a:cubicBezTo>
                  <a:cubicBezTo>
                    <a:pt x="11526" y="905"/>
                    <a:pt x="11550" y="929"/>
                    <a:pt x="11562" y="882"/>
                  </a:cubicBezTo>
                  <a:cubicBezTo>
                    <a:pt x="11560" y="877"/>
                    <a:pt x="11557" y="875"/>
                    <a:pt x="11554" y="875"/>
                  </a:cubicBezTo>
                  <a:cubicBezTo>
                    <a:pt x="11530" y="875"/>
                    <a:pt x="11472" y="954"/>
                    <a:pt x="11457" y="954"/>
                  </a:cubicBezTo>
                  <a:cubicBezTo>
                    <a:pt x="11456" y="954"/>
                    <a:pt x="11455" y="954"/>
                    <a:pt x="11454" y="953"/>
                  </a:cubicBezTo>
                  <a:cubicBezTo>
                    <a:pt x="11451" y="943"/>
                    <a:pt x="11447" y="940"/>
                    <a:pt x="11442" y="940"/>
                  </a:cubicBezTo>
                  <a:cubicBezTo>
                    <a:pt x="11431" y="940"/>
                    <a:pt x="11417" y="955"/>
                    <a:pt x="11403" y="955"/>
                  </a:cubicBezTo>
                  <a:cubicBezTo>
                    <a:pt x="11400" y="955"/>
                    <a:pt x="11398" y="954"/>
                    <a:pt x="11395" y="953"/>
                  </a:cubicBezTo>
                  <a:cubicBezTo>
                    <a:pt x="11419" y="929"/>
                    <a:pt x="11395" y="917"/>
                    <a:pt x="11407" y="882"/>
                  </a:cubicBezTo>
                  <a:lnTo>
                    <a:pt x="11431" y="858"/>
                  </a:lnTo>
                  <a:lnTo>
                    <a:pt x="11431" y="858"/>
                  </a:lnTo>
                  <a:cubicBezTo>
                    <a:pt x="11428" y="860"/>
                    <a:pt x="11427" y="861"/>
                    <a:pt x="11425" y="861"/>
                  </a:cubicBezTo>
                  <a:cubicBezTo>
                    <a:pt x="11422" y="861"/>
                    <a:pt x="11422" y="857"/>
                    <a:pt x="11425" y="851"/>
                  </a:cubicBezTo>
                  <a:lnTo>
                    <a:pt x="11425" y="851"/>
                  </a:lnTo>
                  <a:cubicBezTo>
                    <a:pt x="11418" y="854"/>
                    <a:pt x="11412" y="855"/>
                    <a:pt x="11405" y="855"/>
                  </a:cubicBezTo>
                  <a:cubicBezTo>
                    <a:pt x="11399" y="855"/>
                    <a:pt x="11392" y="854"/>
                    <a:pt x="11384" y="854"/>
                  </a:cubicBezTo>
                  <a:cubicBezTo>
                    <a:pt x="11376" y="854"/>
                    <a:pt x="11368" y="855"/>
                    <a:pt x="11359" y="858"/>
                  </a:cubicBezTo>
                  <a:lnTo>
                    <a:pt x="11347" y="894"/>
                  </a:lnTo>
                  <a:cubicBezTo>
                    <a:pt x="11339" y="894"/>
                    <a:pt x="11321" y="899"/>
                    <a:pt x="11309" y="899"/>
                  </a:cubicBezTo>
                  <a:cubicBezTo>
                    <a:pt x="11304" y="899"/>
                    <a:pt x="11300" y="898"/>
                    <a:pt x="11300" y="894"/>
                  </a:cubicBezTo>
                  <a:cubicBezTo>
                    <a:pt x="11276" y="894"/>
                    <a:pt x="11264" y="917"/>
                    <a:pt x="11228" y="953"/>
                  </a:cubicBezTo>
                  <a:cubicBezTo>
                    <a:pt x="11228" y="917"/>
                    <a:pt x="11252" y="882"/>
                    <a:pt x="11276" y="846"/>
                  </a:cubicBezTo>
                  <a:cubicBezTo>
                    <a:pt x="11276" y="870"/>
                    <a:pt x="11288" y="858"/>
                    <a:pt x="11288" y="882"/>
                  </a:cubicBezTo>
                  <a:cubicBezTo>
                    <a:pt x="11317" y="862"/>
                    <a:pt x="11361" y="828"/>
                    <a:pt x="11383" y="828"/>
                  </a:cubicBezTo>
                  <a:cubicBezTo>
                    <a:pt x="11389" y="828"/>
                    <a:pt x="11393" y="829"/>
                    <a:pt x="11395" y="834"/>
                  </a:cubicBezTo>
                  <a:cubicBezTo>
                    <a:pt x="11417" y="808"/>
                    <a:pt x="11421" y="801"/>
                    <a:pt x="11418" y="801"/>
                  </a:cubicBezTo>
                  <a:lnTo>
                    <a:pt x="11418" y="801"/>
                  </a:lnTo>
                  <a:cubicBezTo>
                    <a:pt x="11414" y="801"/>
                    <a:pt x="11401" y="809"/>
                    <a:pt x="11392" y="809"/>
                  </a:cubicBezTo>
                  <a:cubicBezTo>
                    <a:pt x="11387" y="809"/>
                    <a:pt x="11383" y="806"/>
                    <a:pt x="11383" y="798"/>
                  </a:cubicBezTo>
                  <a:cubicBezTo>
                    <a:pt x="11387" y="795"/>
                    <a:pt x="11392" y="792"/>
                    <a:pt x="11398" y="789"/>
                  </a:cubicBezTo>
                  <a:lnTo>
                    <a:pt x="11398" y="789"/>
                  </a:lnTo>
                  <a:cubicBezTo>
                    <a:pt x="11398" y="790"/>
                    <a:pt x="11399" y="791"/>
                    <a:pt x="11401" y="791"/>
                  </a:cubicBezTo>
                  <a:cubicBezTo>
                    <a:pt x="11405" y="791"/>
                    <a:pt x="11410" y="786"/>
                    <a:pt x="11416" y="779"/>
                  </a:cubicBezTo>
                  <a:lnTo>
                    <a:pt x="11416" y="779"/>
                  </a:lnTo>
                  <a:cubicBezTo>
                    <a:pt x="11409" y="783"/>
                    <a:pt x="11403" y="786"/>
                    <a:pt x="11398" y="789"/>
                  </a:cubicBezTo>
                  <a:lnTo>
                    <a:pt x="11398" y="789"/>
                  </a:lnTo>
                  <a:cubicBezTo>
                    <a:pt x="11396" y="787"/>
                    <a:pt x="11395" y="782"/>
                    <a:pt x="11395" y="775"/>
                  </a:cubicBezTo>
                  <a:cubicBezTo>
                    <a:pt x="11393" y="775"/>
                    <a:pt x="11392" y="776"/>
                    <a:pt x="11390" y="776"/>
                  </a:cubicBezTo>
                  <a:cubicBezTo>
                    <a:pt x="11375" y="776"/>
                    <a:pt x="11394" y="715"/>
                    <a:pt x="11383" y="715"/>
                  </a:cubicBezTo>
                  <a:lnTo>
                    <a:pt x="11383" y="715"/>
                  </a:lnTo>
                  <a:cubicBezTo>
                    <a:pt x="11363" y="735"/>
                    <a:pt x="11335" y="780"/>
                    <a:pt x="11319" y="780"/>
                  </a:cubicBezTo>
                  <a:cubicBezTo>
                    <a:pt x="11316" y="780"/>
                    <a:pt x="11314" y="778"/>
                    <a:pt x="11312" y="775"/>
                  </a:cubicBezTo>
                  <a:lnTo>
                    <a:pt x="11347" y="739"/>
                  </a:lnTo>
                  <a:cubicBezTo>
                    <a:pt x="11344" y="735"/>
                    <a:pt x="11340" y="734"/>
                    <a:pt x="11337" y="734"/>
                  </a:cubicBezTo>
                  <a:cubicBezTo>
                    <a:pt x="11318" y="734"/>
                    <a:pt x="11300" y="776"/>
                    <a:pt x="11281" y="776"/>
                  </a:cubicBezTo>
                  <a:cubicBezTo>
                    <a:pt x="11280" y="776"/>
                    <a:pt x="11278" y="775"/>
                    <a:pt x="11276" y="775"/>
                  </a:cubicBezTo>
                  <a:cubicBezTo>
                    <a:pt x="11276" y="786"/>
                    <a:pt x="11240" y="822"/>
                    <a:pt x="11264" y="822"/>
                  </a:cubicBezTo>
                  <a:cubicBezTo>
                    <a:pt x="11252" y="834"/>
                    <a:pt x="11240" y="840"/>
                    <a:pt x="11231" y="840"/>
                  </a:cubicBezTo>
                  <a:cubicBezTo>
                    <a:pt x="11222" y="840"/>
                    <a:pt x="11216" y="834"/>
                    <a:pt x="11216" y="822"/>
                  </a:cubicBezTo>
                  <a:cubicBezTo>
                    <a:pt x="11204" y="822"/>
                    <a:pt x="11204" y="834"/>
                    <a:pt x="11193" y="846"/>
                  </a:cubicBezTo>
                  <a:cubicBezTo>
                    <a:pt x="11193" y="862"/>
                    <a:pt x="11198" y="866"/>
                    <a:pt x="11204" y="866"/>
                  </a:cubicBezTo>
                  <a:cubicBezTo>
                    <a:pt x="11210" y="866"/>
                    <a:pt x="11217" y="862"/>
                    <a:pt x="11221" y="862"/>
                  </a:cubicBezTo>
                  <a:cubicBezTo>
                    <a:pt x="11224" y="862"/>
                    <a:pt x="11224" y="866"/>
                    <a:pt x="11216" y="882"/>
                  </a:cubicBezTo>
                  <a:lnTo>
                    <a:pt x="11252" y="846"/>
                  </a:lnTo>
                  <a:lnTo>
                    <a:pt x="11252" y="846"/>
                  </a:lnTo>
                  <a:cubicBezTo>
                    <a:pt x="11264" y="870"/>
                    <a:pt x="11240" y="905"/>
                    <a:pt x="11228" y="917"/>
                  </a:cubicBezTo>
                  <a:cubicBezTo>
                    <a:pt x="11218" y="938"/>
                    <a:pt x="11213" y="945"/>
                    <a:pt x="11212" y="945"/>
                  </a:cubicBezTo>
                  <a:cubicBezTo>
                    <a:pt x="11209" y="945"/>
                    <a:pt x="11213" y="927"/>
                    <a:pt x="11207" y="927"/>
                  </a:cubicBezTo>
                  <a:cubicBezTo>
                    <a:pt x="11205" y="927"/>
                    <a:pt x="11200" y="931"/>
                    <a:pt x="11193" y="941"/>
                  </a:cubicBezTo>
                  <a:lnTo>
                    <a:pt x="11204" y="941"/>
                  </a:lnTo>
                  <a:cubicBezTo>
                    <a:pt x="11191" y="968"/>
                    <a:pt x="11178" y="976"/>
                    <a:pt x="11169" y="976"/>
                  </a:cubicBezTo>
                  <a:cubicBezTo>
                    <a:pt x="11162" y="976"/>
                    <a:pt x="11157" y="970"/>
                    <a:pt x="11157" y="965"/>
                  </a:cubicBezTo>
                  <a:cubicBezTo>
                    <a:pt x="11157" y="941"/>
                    <a:pt x="11145" y="917"/>
                    <a:pt x="11157" y="894"/>
                  </a:cubicBezTo>
                  <a:lnTo>
                    <a:pt x="11193" y="882"/>
                  </a:lnTo>
                  <a:cubicBezTo>
                    <a:pt x="11193" y="875"/>
                    <a:pt x="11190" y="873"/>
                    <a:pt x="11186" y="873"/>
                  </a:cubicBezTo>
                  <a:cubicBezTo>
                    <a:pt x="11178" y="873"/>
                    <a:pt x="11162" y="884"/>
                    <a:pt x="11152" y="884"/>
                  </a:cubicBezTo>
                  <a:cubicBezTo>
                    <a:pt x="11149" y="884"/>
                    <a:pt x="11147" y="883"/>
                    <a:pt x="11145" y="882"/>
                  </a:cubicBezTo>
                  <a:cubicBezTo>
                    <a:pt x="11145" y="882"/>
                    <a:pt x="11145" y="870"/>
                    <a:pt x="11145" y="858"/>
                  </a:cubicBezTo>
                  <a:cubicBezTo>
                    <a:pt x="11145" y="858"/>
                    <a:pt x="11134" y="863"/>
                    <a:pt x="11124" y="863"/>
                  </a:cubicBezTo>
                  <a:cubicBezTo>
                    <a:pt x="11118" y="863"/>
                    <a:pt x="11113" y="862"/>
                    <a:pt x="11109" y="858"/>
                  </a:cubicBezTo>
                  <a:lnTo>
                    <a:pt x="11097" y="882"/>
                  </a:lnTo>
                  <a:lnTo>
                    <a:pt x="11109" y="870"/>
                  </a:lnTo>
                  <a:lnTo>
                    <a:pt x="11109" y="870"/>
                  </a:lnTo>
                  <a:cubicBezTo>
                    <a:pt x="11121" y="870"/>
                    <a:pt x="11121" y="894"/>
                    <a:pt x="11097" y="917"/>
                  </a:cubicBezTo>
                  <a:cubicBezTo>
                    <a:pt x="11095" y="918"/>
                    <a:pt x="11093" y="919"/>
                    <a:pt x="11092" y="919"/>
                  </a:cubicBezTo>
                  <a:cubicBezTo>
                    <a:pt x="11078" y="919"/>
                    <a:pt x="11098" y="867"/>
                    <a:pt x="11109" y="834"/>
                  </a:cubicBezTo>
                  <a:cubicBezTo>
                    <a:pt x="11116" y="824"/>
                    <a:pt x="11120" y="821"/>
                    <a:pt x="11122" y="821"/>
                  </a:cubicBezTo>
                  <a:cubicBezTo>
                    <a:pt x="11128" y="821"/>
                    <a:pt x="11128" y="836"/>
                    <a:pt x="11138" y="836"/>
                  </a:cubicBezTo>
                  <a:cubicBezTo>
                    <a:pt x="11140" y="836"/>
                    <a:pt x="11142" y="835"/>
                    <a:pt x="11145" y="834"/>
                  </a:cubicBezTo>
                  <a:cubicBezTo>
                    <a:pt x="11157" y="786"/>
                    <a:pt x="11121" y="822"/>
                    <a:pt x="11121" y="786"/>
                  </a:cubicBezTo>
                  <a:cubicBezTo>
                    <a:pt x="11133" y="771"/>
                    <a:pt x="11140" y="767"/>
                    <a:pt x="11144" y="767"/>
                  </a:cubicBezTo>
                  <a:cubicBezTo>
                    <a:pt x="11148" y="767"/>
                    <a:pt x="11151" y="771"/>
                    <a:pt x="11154" y="771"/>
                  </a:cubicBezTo>
                  <a:cubicBezTo>
                    <a:pt x="11157" y="771"/>
                    <a:pt x="11161" y="767"/>
                    <a:pt x="11169" y="751"/>
                  </a:cubicBezTo>
                  <a:cubicBezTo>
                    <a:pt x="11167" y="749"/>
                    <a:pt x="11165" y="748"/>
                    <a:pt x="11163" y="748"/>
                  </a:cubicBezTo>
                  <a:cubicBezTo>
                    <a:pt x="11156" y="748"/>
                    <a:pt x="11149" y="759"/>
                    <a:pt x="11142" y="759"/>
                  </a:cubicBezTo>
                  <a:cubicBezTo>
                    <a:pt x="11139" y="759"/>
                    <a:pt x="11136" y="757"/>
                    <a:pt x="11133" y="751"/>
                  </a:cubicBezTo>
                  <a:cubicBezTo>
                    <a:pt x="11145" y="727"/>
                    <a:pt x="11157" y="727"/>
                    <a:pt x="11181" y="703"/>
                  </a:cubicBezTo>
                  <a:lnTo>
                    <a:pt x="11169" y="681"/>
                  </a:lnTo>
                  <a:lnTo>
                    <a:pt x="11169" y="681"/>
                  </a:lnTo>
                  <a:cubicBezTo>
                    <a:pt x="11166" y="685"/>
                    <a:pt x="11161" y="689"/>
                    <a:pt x="11157" y="691"/>
                  </a:cubicBezTo>
                  <a:lnTo>
                    <a:pt x="11145" y="667"/>
                  </a:lnTo>
                  <a:cubicBezTo>
                    <a:pt x="11157" y="644"/>
                    <a:pt x="11193" y="632"/>
                    <a:pt x="11193" y="596"/>
                  </a:cubicBezTo>
                  <a:lnTo>
                    <a:pt x="11193" y="596"/>
                  </a:lnTo>
                  <a:lnTo>
                    <a:pt x="11169" y="608"/>
                  </a:lnTo>
                  <a:cubicBezTo>
                    <a:pt x="11157" y="620"/>
                    <a:pt x="11169" y="632"/>
                    <a:pt x="11145" y="655"/>
                  </a:cubicBezTo>
                  <a:cubicBezTo>
                    <a:pt x="11145" y="652"/>
                    <a:pt x="11144" y="651"/>
                    <a:pt x="11143" y="651"/>
                  </a:cubicBezTo>
                  <a:cubicBezTo>
                    <a:pt x="11135" y="651"/>
                    <a:pt x="11106" y="705"/>
                    <a:pt x="11085" y="715"/>
                  </a:cubicBezTo>
                  <a:cubicBezTo>
                    <a:pt x="11073" y="715"/>
                    <a:pt x="11073" y="703"/>
                    <a:pt x="11073" y="691"/>
                  </a:cubicBezTo>
                  <a:cubicBezTo>
                    <a:pt x="11038" y="727"/>
                    <a:pt x="11014" y="703"/>
                    <a:pt x="10966" y="739"/>
                  </a:cubicBezTo>
                  <a:cubicBezTo>
                    <a:pt x="10990" y="715"/>
                    <a:pt x="10990" y="691"/>
                    <a:pt x="11002" y="655"/>
                  </a:cubicBezTo>
                  <a:cubicBezTo>
                    <a:pt x="11003" y="657"/>
                    <a:pt x="11005" y="657"/>
                    <a:pt x="11006" y="657"/>
                  </a:cubicBezTo>
                  <a:cubicBezTo>
                    <a:pt x="11019" y="657"/>
                    <a:pt x="11039" y="616"/>
                    <a:pt x="11050" y="584"/>
                  </a:cubicBezTo>
                  <a:lnTo>
                    <a:pt x="11050" y="584"/>
                  </a:lnTo>
                  <a:cubicBezTo>
                    <a:pt x="11038" y="584"/>
                    <a:pt x="11014" y="632"/>
                    <a:pt x="11014" y="644"/>
                  </a:cubicBezTo>
                  <a:cubicBezTo>
                    <a:pt x="11012" y="639"/>
                    <a:pt x="11009" y="638"/>
                    <a:pt x="11007" y="638"/>
                  </a:cubicBezTo>
                  <a:cubicBezTo>
                    <a:pt x="10999" y="638"/>
                    <a:pt x="10990" y="651"/>
                    <a:pt x="10984" y="651"/>
                  </a:cubicBezTo>
                  <a:cubicBezTo>
                    <a:pt x="10980" y="651"/>
                    <a:pt x="10978" y="646"/>
                    <a:pt x="10978" y="632"/>
                  </a:cubicBezTo>
                  <a:cubicBezTo>
                    <a:pt x="10978" y="620"/>
                    <a:pt x="11014" y="596"/>
                    <a:pt x="11014" y="572"/>
                  </a:cubicBezTo>
                  <a:cubicBezTo>
                    <a:pt x="11013" y="571"/>
                    <a:pt x="11012" y="571"/>
                    <a:pt x="11011" y="571"/>
                  </a:cubicBezTo>
                  <a:cubicBezTo>
                    <a:pt x="11002" y="571"/>
                    <a:pt x="10992" y="613"/>
                    <a:pt x="10976" y="613"/>
                  </a:cubicBezTo>
                  <a:cubicBezTo>
                    <a:pt x="10973" y="613"/>
                    <a:pt x="10970" y="611"/>
                    <a:pt x="10966" y="608"/>
                  </a:cubicBezTo>
                  <a:cubicBezTo>
                    <a:pt x="10978" y="608"/>
                    <a:pt x="10978" y="596"/>
                    <a:pt x="10978" y="596"/>
                  </a:cubicBezTo>
                  <a:cubicBezTo>
                    <a:pt x="10978" y="589"/>
                    <a:pt x="10976" y="586"/>
                    <a:pt x="10973" y="586"/>
                  </a:cubicBezTo>
                  <a:cubicBezTo>
                    <a:pt x="10965" y="586"/>
                    <a:pt x="10951" y="603"/>
                    <a:pt x="10943" y="620"/>
                  </a:cubicBezTo>
                  <a:cubicBezTo>
                    <a:pt x="10966" y="548"/>
                    <a:pt x="10907" y="608"/>
                    <a:pt x="10943" y="548"/>
                  </a:cubicBezTo>
                  <a:cubicBezTo>
                    <a:pt x="10907" y="548"/>
                    <a:pt x="10931" y="584"/>
                    <a:pt x="10919" y="608"/>
                  </a:cubicBezTo>
                  <a:cubicBezTo>
                    <a:pt x="10914" y="610"/>
                    <a:pt x="10910" y="611"/>
                    <a:pt x="10906" y="611"/>
                  </a:cubicBezTo>
                  <a:cubicBezTo>
                    <a:pt x="10891" y="611"/>
                    <a:pt x="10883" y="594"/>
                    <a:pt x="10883" y="584"/>
                  </a:cubicBezTo>
                  <a:cubicBezTo>
                    <a:pt x="10891" y="584"/>
                    <a:pt x="10899" y="579"/>
                    <a:pt x="10903" y="579"/>
                  </a:cubicBezTo>
                  <a:cubicBezTo>
                    <a:pt x="10905" y="579"/>
                    <a:pt x="10907" y="580"/>
                    <a:pt x="10907" y="584"/>
                  </a:cubicBezTo>
                  <a:lnTo>
                    <a:pt x="10919" y="536"/>
                  </a:lnTo>
                  <a:cubicBezTo>
                    <a:pt x="10917" y="529"/>
                    <a:pt x="10914" y="526"/>
                    <a:pt x="10911" y="526"/>
                  </a:cubicBezTo>
                  <a:cubicBezTo>
                    <a:pt x="10896" y="526"/>
                    <a:pt x="10870" y="583"/>
                    <a:pt x="10855" y="583"/>
                  </a:cubicBezTo>
                  <a:cubicBezTo>
                    <a:pt x="10852" y="583"/>
                    <a:pt x="10849" y="580"/>
                    <a:pt x="10847" y="572"/>
                  </a:cubicBezTo>
                  <a:cubicBezTo>
                    <a:pt x="10871" y="560"/>
                    <a:pt x="10859" y="536"/>
                    <a:pt x="10883" y="513"/>
                  </a:cubicBezTo>
                  <a:lnTo>
                    <a:pt x="10883" y="513"/>
                  </a:lnTo>
                  <a:cubicBezTo>
                    <a:pt x="10880" y="516"/>
                    <a:pt x="10877" y="516"/>
                    <a:pt x="10874" y="516"/>
                  </a:cubicBezTo>
                  <a:cubicBezTo>
                    <a:pt x="10871" y="516"/>
                    <a:pt x="10869" y="516"/>
                    <a:pt x="10867" y="516"/>
                  </a:cubicBezTo>
                  <a:cubicBezTo>
                    <a:pt x="10862" y="516"/>
                    <a:pt x="10859" y="519"/>
                    <a:pt x="10859" y="536"/>
                  </a:cubicBezTo>
                  <a:cubicBezTo>
                    <a:pt x="10847" y="536"/>
                    <a:pt x="10847" y="524"/>
                    <a:pt x="10847" y="513"/>
                  </a:cubicBezTo>
                  <a:cubicBezTo>
                    <a:pt x="10823" y="524"/>
                    <a:pt x="10812" y="524"/>
                    <a:pt x="10788" y="548"/>
                  </a:cubicBezTo>
                  <a:cubicBezTo>
                    <a:pt x="10776" y="536"/>
                    <a:pt x="10776" y="501"/>
                    <a:pt x="10776" y="489"/>
                  </a:cubicBezTo>
                  <a:cubicBezTo>
                    <a:pt x="10773" y="490"/>
                    <a:pt x="10770" y="490"/>
                    <a:pt x="10768" y="490"/>
                  </a:cubicBezTo>
                  <a:cubicBezTo>
                    <a:pt x="10743" y="490"/>
                    <a:pt x="10729" y="448"/>
                    <a:pt x="10699" y="448"/>
                  </a:cubicBezTo>
                  <a:cubicBezTo>
                    <a:pt x="10694" y="448"/>
                    <a:pt x="10687" y="450"/>
                    <a:pt x="10681" y="453"/>
                  </a:cubicBezTo>
                  <a:cubicBezTo>
                    <a:pt x="10678" y="450"/>
                    <a:pt x="10675" y="449"/>
                    <a:pt x="10673" y="449"/>
                  </a:cubicBezTo>
                  <a:cubicBezTo>
                    <a:pt x="10660" y="449"/>
                    <a:pt x="10665" y="502"/>
                    <a:pt x="10649" y="502"/>
                  </a:cubicBezTo>
                  <a:cubicBezTo>
                    <a:pt x="10648" y="502"/>
                    <a:pt x="10646" y="501"/>
                    <a:pt x="10645" y="501"/>
                  </a:cubicBezTo>
                  <a:cubicBezTo>
                    <a:pt x="10669" y="453"/>
                    <a:pt x="10645" y="453"/>
                    <a:pt x="10645" y="429"/>
                  </a:cubicBezTo>
                  <a:cubicBezTo>
                    <a:pt x="10636" y="412"/>
                    <a:pt x="10625" y="409"/>
                    <a:pt x="10613" y="409"/>
                  </a:cubicBezTo>
                  <a:cubicBezTo>
                    <a:pt x="10605" y="409"/>
                    <a:pt x="10597" y="410"/>
                    <a:pt x="10590" y="410"/>
                  </a:cubicBezTo>
                  <a:cubicBezTo>
                    <a:pt x="10577" y="410"/>
                    <a:pt x="10566" y="406"/>
                    <a:pt x="10562" y="382"/>
                  </a:cubicBezTo>
                  <a:cubicBezTo>
                    <a:pt x="10562" y="382"/>
                    <a:pt x="10573" y="370"/>
                    <a:pt x="10573" y="370"/>
                  </a:cubicBezTo>
                  <a:cubicBezTo>
                    <a:pt x="10562" y="334"/>
                    <a:pt x="10538" y="346"/>
                    <a:pt x="10514" y="322"/>
                  </a:cubicBezTo>
                  <a:lnTo>
                    <a:pt x="10526" y="322"/>
                  </a:lnTo>
                  <a:cubicBezTo>
                    <a:pt x="10515" y="295"/>
                    <a:pt x="10499" y="288"/>
                    <a:pt x="10482" y="288"/>
                  </a:cubicBezTo>
                  <a:cubicBezTo>
                    <a:pt x="10461" y="288"/>
                    <a:pt x="10438" y="298"/>
                    <a:pt x="10419" y="298"/>
                  </a:cubicBezTo>
                  <a:cubicBezTo>
                    <a:pt x="10419" y="286"/>
                    <a:pt x="10431" y="274"/>
                    <a:pt x="10431" y="263"/>
                  </a:cubicBezTo>
                  <a:cubicBezTo>
                    <a:pt x="10424" y="256"/>
                    <a:pt x="10414" y="246"/>
                    <a:pt x="10400" y="246"/>
                  </a:cubicBezTo>
                  <a:cubicBezTo>
                    <a:pt x="10389" y="246"/>
                    <a:pt x="10375" y="253"/>
                    <a:pt x="10359" y="274"/>
                  </a:cubicBezTo>
                  <a:cubicBezTo>
                    <a:pt x="10359" y="245"/>
                    <a:pt x="10357" y="240"/>
                    <a:pt x="10354" y="240"/>
                  </a:cubicBezTo>
                  <a:cubicBezTo>
                    <a:pt x="10352" y="240"/>
                    <a:pt x="10350" y="241"/>
                    <a:pt x="10348" y="241"/>
                  </a:cubicBezTo>
                  <a:cubicBezTo>
                    <a:pt x="10344" y="241"/>
                    <a:pt x="10340" y="237"/>
                    <a:pt x="10335" y="215"/>
                  </a:cubicBezTo>
                  <a:cubicBezTo>
                    <a:pt x="10335" y="209"/>
                    <a:pt x="10338" y="209"/>
                    <a:pt x="10341" y="209"/>
                  </a:cubicBezTo>
                  <a:cubicBezTo>
                    <a:pt x="10344" y="209"/>
                    <a:pt x="10347" y="209"/>
                    <a:pt x="10347" y="203"/>
                  </a:cubicBezTo>
                  <a:cubicBezTo>
                    <a:pt x="10335" y="179"/>
                    <a:pt x="10323" y="191"/>
                    <a:pt x="10311" y="179"/>
                  </a:cubicBezTo>
                  <a:cubicBezTo>
                    <a:pt x="10283" y="189"/>
                    <a:pt x="10254" y="237"/>
                    <a:pt x="10232" y="237"/>
                  </a:cubicBezTo>
                  <a:cubicBezTo>
                    <a:pt x="10226" y="237"/>
                    <a:pt x="10221" y="234"/>
                    <a:pt x="10216" y="227"/>
                  </a:cubicBezTo>
                  <a:cubicBezTo>
                    <a:pt x="10240" y="155"/>
                    <a:pt x="10240" y="215"/>
                    <a:pt x="10264" y="155"/>
                  </a:cubicBezTo>
                  <a:lnTo>
                    <a:pt x="10264" y="155"/>
                  </a:lnTo>
                  <a:cubicBezTo>
                    <a:pt x="10257" y="162"/>
                    <a:pt x="10250" y="169"/>
                    <a:pt x="10246" y="169"/>
                  </a:cubicBezTo>
                  <a:cubicBezTo>
                    <a:pt x="10242" y="169"/>
                    <a:pt x="10240" y="165"/>
                    <a:pt x="10240" y="155"/>
                  </a:cubicBezTo>
                  <a:cubicBezTo>
                    <a:pt x="10252" y="132"/>
                    <a:pt x="10252" y="143"/>
                    <a:pt x="10264" y="120"/>
                  </a:cubicBezTo>
                  <a:cubicBezTo>
                    <a:pt x="10264" y="117"/>
                    <a:pt x="10263" y="115"/>
                    <a:pt x="10261" y="115"/>
                  </a:cubicBezTo>
                  <a:cubicBezTo>
                    <a:pt x="10251" y="115"/>
                    <a:pt x="10211" y="168"/>
                    <a:pt x="10205" y="168"/>
                  </a:cubicBezTo>
                  <a:cubicBezTo>
                    <a:pt x="10205" y="168"/>
                    <a:pt x="10204" y="168"/>
                    <a:pt x="10204" y="167"/>
                  </a:cubicBezTo>
                  <a:cubicBezTo>
                    <a:pt x="10192" y="191"/>
                    <a:pt x="10192" y="191"/>
                    <a:pt x="10204" y="191"/>
                  </a:cubicBezTo>
                  <a:cubicBezTo>
                    <a:pt x="10197" y="205"/>
                    <a:pt x="10191" y="210"/>
                    <a:pt x="10186" y="210"/>
                  </a:cubicBezTo>
                  <a:cubicBezTo>
                    <a:pt x="10174" y="210"/>
                    <a:pt x="10165" y="189"/>
                    <a:pt x="10151" y="189"/>
                  </a:cubicBezTo>
                  <a:cubicBezTo>
                    <a:pt x="10149" y="189"/>
                    <a:pt x="10147" y="190"/>
                    <a:pt x="10145" y="191"/>
                  </a:cubicBezTo>
                  <a:cubicBezTo>
                    <a:pt x="10145" y="203"/>
                    <a:pt x="10157" y="215"/>
                    <a:pt x="10145" y="251"/>
                  </a:cubicBezTo>
                  <a:cubicBezTo>
                    <a:pt x="10141" y="247"/>
                    <a:pt x="10137" y="245"/>
                    <a:pt x="10132" y="245"/>
                  </a:cubicBezTo>
                  <a:cubicBezTo>
                    <a:pt x="10110" y="245"/>
                    <a:pt x="10081" y="290"/>
                    <a:pt x="10061" y="310"/>
                  </a:cubicBezTo>
                  <a:cubicBezTo>
                    <a:pt x="10050" y="274"/>
                    <a:pt x="10097" y="263"/>
                    <a:pt x="10121" y="203"/>
                  </a:cubicBezTo>
                  <a:cubicBezTo>
                    <a:pt x="10121" y="191"/>
                    <a:pt x="10133" y="143"/>
                    <a:pt x="10145" y="132"/>
                  </a:cubicBezTo>
                  <a:cubicBezTo>
                    <a:pt x="10142" y="126"/>
                    <a:pt x="10138" y="124"/>
                    <a:pt x="10133" y="124"/>
                  </a:cubicBezTo>
                  <a:cubicBezTo>
                    <a:pt x="10116" y="124"/>
                    <a:pt x="10091" y="146"/>
                    <a:pt x="10073" y="155"/>
                  </a:cubicBezTo>
                  <a:lnTo>
                    <a:pt x="10085" y="143"/>
                  </a:lnTo>
                  <a:cubicBezTo>
                    <a:pt x="10083" y="142"/>
                    <a:pt x="10081" y="142"/>
                    <a:pt x="10078" y="142"/>
                  </a:cubicBezTo>
                  <a:cubicBezTo>
                    <a:pt x="10059" y="142"/>
                    <a:pt x="10033" y="167"/>
                    <a:pt x="10016" y="167"/>
                  </a:cubicBezTo>
                  <a:cubicBezTo>
                    <a:pt x="10010" y="167"/>
                    <a:pt x="10005" y="164"/>
                    <a:pt x="10002" y="155"/>
                  </a:cubicBezTo>
                  <a:lnTo>
                    <a:pt x="10002" y="167"/>
                  </a:lnTo>
                  <a:cubicBezTo>
                    <a:pt x="10002" y="179"/>
                    <a:pt x="9990" y="167"/>
                    <a:pt x="9966" y="191"/>
                  </a:cubicBezTo>
                  <a:cubicBezTo>
                    <a:pt x="9976" y="172"/>
                    <a:pt x="9978" y="153"/>
                    <a:pt x="9984" y="140"/>
                  </a:cubicBezTo>
                  <a:lnTo>
                    <a:pt x="9984" y="140"/>
                  </a:lnTo>
                  <a:cubicBezTo>
                    <a:pt x="9940" y="199"/>
                    <a:pt x="9917" y="158"/>
                    <a:pt x="9871" y="215"/>
                  </a:cubicBezTo>
                  <a:cubicBezTo>
                    <a:pt x="9871" y="203"/>
                    <a:pt x="9895" y="167"/>
                    <a:pt x="9907" y="155"/>
                  </a:cubicBezTo>
                  <a:cubicBezTo>
                    <a:pt x="9914" y="162"/>
                    <a:pt x="9916" y="169"/>
                    <a:pt x="9920" y="169"/>
                  </a:cubicBezTo>
                  <a:cubicBezTo>
                    <a:pt x="9923" y="169"/>
                    <a:pt x="9925" y="165"/>
                    <a:pt x="9930" y="155"/>
                  </a:cubicBezTo>
                  <a:cubicBezTo>
                    <a:pt x="9919" y="155"/>
                    <a:pt x="9919" y="132"/>
                    <a:pt x="9930" y="108"/>
                  </a:cubicBezTo>
                  <a:lnTo>
                    <a:pt x="9930" y="108"/>
                  </a:lnTo>
                  <a:cubicBezTo>
                    <a:pt x="9907" y="143"/>
                    <a:pt x="9883" y="155"/>
                    <a:pt x="9859" y="167"/>
                  </a:cubicBezTo>
                  <a:cubicBezTo>
                    <a:pt x="9847" y="167"/>
                    <a:pt x="9823" y="167"/>
                    <a:pt x="9859" y="155"/>
                  </a:cubicBezTo>
                  <a:lnTo>
                    <a:pt x="9847" y="155"/>
                  </a:lnTo>
                  <a:cubicBezTo>
                    <a:pt x="9847" y="143"/>
                    <a:pt x="9847" y="143"/>
                    <a:pt x="9847" y="143"/>
                  </a:cubicBezTo>
                  <a:lnTo>
                    <a:pt x="9907" y="132"/>
                  </a:lnTo>
                  <a:lnTo>
                    <a:pt x="9871" y="132"/>
                  </a:lnTo>
                  <a:cubicBezTo>
                    <a:pt x="9877" y="126"/>
                    <a:pt x="9877" y="123"/>
                    <a:pt x="9872" y="123"/>
                  </a:cubicBezTo>
                  <a:cubicBezTo>
                    <a:pt x="9868" y="123"/>
                    <a:pt x="9859" y="126"/>
                    <a:pt x="9847" y="132"/>
                  </a:cubicBezTo>
                  <a:lnTo>
                    <a:pt x="9835" y="132"/>
                  </a:lnTo>
                  <a:cubicBezTo>
                    <a:pt x="9835" y="132"/>
                    <a:pt x="9835" y="132"/>
                    <a:pt x="9835" y="143"/>
                  </a:cubicBezTo>
                  <a:cubicBezTo>
                    <a:pt x="9835" y="143"/>
                    <a:pt x="9823" y="143"/>
                    <a:pt x="9823" y="155"/>
                  </a:cubicBezTo>
                  <a:cubicBezTo>
                    <a:pt x="9811" y="167"/>
                    <a:pt x="9811" y="167"/>
                    <a:pt x="9800" y="167"/>
                  </a:cubicBezTo>
                  <a:cubicBezTo>
                    <a:pt x="9811" y="155"/>
                    <a:pt x="9811" y="155"/>
                    <a:pt x="9811" y="155"/>
                  </a:cubicBezTo>
                  <a:cubicBezTo>
                    <a:pt x="9811" y="143"/>
                    <a:pt x="9811" y="143"/>
                    <a:pt x="9811" y="143"/>
                  </a:cubicBezTo>
                  <a:cubicBezTo>
                    <a:pt x="9823" y="132"/>
                    <a:pt x="9823" y="132"/>
                    <a:pt x="9835" y="132"/>
                  </a:cubicBezTo>
                  <a:lnTo>
                    <a:pt x="9811" y="132"/>
                  </a:lnTo>
                  <a:cubicBezTo>
                    <a:pt x="9811" y="128"/>
                    <a:pt x="9810" y="126"/>
                    <a:pt x="9808" y="126"/>
                  </a:cubicBezTo>
                  <a:cubicBezTo>
                    <a:pt x="9805" y="126"/>
                    <a:pt x="9800" y="132"/>
                    <a:pt x="9800" y="132"/>
                  </a:cubicBezTo>
                  <a:cubicBezTo>
                    <a:pt x="9788" y="143"/>
                    <a:pt x="9788" y="143"/>
                    <a:pt x="9776" y="143"/>
                  </a:cubicBezTo>
                  <a:lnTo>
                    <a:pt x="9728" y="143"/>
                  </a:lnTo>
                  <a:lnTo>
                    <a:pt x="9776" y="132"/>
                  </a:lnTo>
                  <a:lnTo>
                    <a:pt x="9685" y="132"/>
                  </a:lnTo>
                  <a:cubicBezTo>
                    <a:pt x="9704" y="129"/>
                    <a:pt x="9728" y="126"/>
                    <a:pt x="9752" y="120"/>
                  </a:cubicBezTo>
                  <a:lnTo>
                    <a:pt x="9740" y="120"/>
                  </a:lnTo>
                  <a:lnTo>
                    <a:pt x="9776" y="108"/>
                  </a:lnTo>
                  <a:lnTo>
                    <a:pt x="9740" y="108"/>
                  </a:lnTo>
                  <a:cubicBezTo>
                    <a:pt x="9771" y="108"/>
                    <a:pt x="9775" y="90"/>
                    <a:pt x="9807" y="85"/>
                  </a:cubicBezTo>
                  <a:lnTo>
                    <a:pt x="9807" y="85"/>
                  </a:lnTo>
                  <a:cubicBezTo>
                    <a:pt x="9808" y="85"/>
                    <a:pt x="9810" y="84"/>
                    <a:pt x="9811" y="84"/>
                  </a:cubicBezTo>
                  <a:cubicBezTo>
                    <a:pt x="9776" y="84"/>
                    <a:pt x="9788" y="84"/>
                    <a:pt x="9776" y="96"/>
                  </a:cubicBezTo>
                  <a:cubicBezTo>
                    <a:pt x="9728" y="96"/>
                    <a:pt x="9752" y="84"/>
                    <a:pt x="9740" y="84"/>
                  </a:cubicBezTo>
                  <a:cubicBezTo>
                    <a:pt x="9764" y="84"/>
                    <a:pt x="9776" y="84"/>
                    <a:pt x="9788" y="72"/>
                  </a:cubicBezTo>
                  <a:lnTo>
                    <a:pt x="9788" y="72"/>
                  </a:lnTo>
                  <a:cubicBezTo>
                    <a:pt x="9780" y="76"/>
                    <a:pt x="9773" y="77"/>
                    <a:pt x="9769" y="77"/>
                  </a:cubicBezTo>
                  <a:cubicBezTo>
                    <a:pt x="9760" y="77"/>
                    <a:pt x="9760" y="72"/>
                    <a:pt x="9776" y="72"/>
                  </a:cubicBezTo>
                  <a:cubicBezTo>
                    <a:pt x="9740" y="72"/>
                    <a:pt x="9763" y="72"/>
                    <a:pt x="9764" y="60"/>
                  </a:cubicBezTo>
                  <a:lnTo>
                    <a:pt x="9764" y="60"/>
                  </a:lnTo>
                  <a:cubicBezTo>
                    <a:pt x="9763" y="72"/>
                    <a:pt x="9740" y="72"/>
                    <a:pt x="9704" y="72"/>
                  </a:cubicBezTo>
                  <a:lnTo>
                    <a:pt x="9669" y="72"/>
                  </a:lnTo>
                  <a:cubicBezTo>
                    <a:pt x="9621" y="72"/>
                    <a:pt x="9704" y="60"/>
                    <a:pt x="9692" y="60"/>
                  </a:cubicBezTo>
                  <a:lnTo>
                    <a:pt x="9740" y="60"/>
                  </a:lnTo>
                  <a:cubicBezTo>
                    <a:pt x="9728" y="60"/>
                    <a:pt x="9692" y="48"/>
                    <a:pt x="9680" y="48"/>
                  </a:cubicBezTo>
                  <a:cubicBezTo>
                    <a:pt x="9659" y="51"/>
                    <a:pt x="9646" y="52"/>
                    <a:pt x="9639" y="52"/>
                  </a:cubicBezTo>
                  <a:cubicBezTo>
                    <a:pt x="9610" y="52"/>
                    <a:pt x="9671" y="36"/>
                    <a:pt x="9633" y="36"/>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1"/>
            <p:cNvSpPr/>
            <p:nvPr/>
          </p:nvSpPr>
          <p:spPr>
            <a:xfrm rot="1290219">
              <a:off x="2968721" y="3124067"/>
              <a:ext cx="1224" cy="2165"/>
            </a:xfrm>
            <a:custGeom>
              <a:rect b="b" l="l" r="r" t="t"/>
              <a:pathLst>
                <a:path extrusionOk="0" h="49" w="24">
                  <a:moveTo>
                    <a:pt x="24" y="1"/>
                  </a:moveTo>
                  <a:lnTo>
                    <a:pt x="0" y="48"/>
                  </a:lnTo>
                  <a:lnTo>
                    <a:pt x="12" y="25"/>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1"/>
            <p:cNvSpPr/>
            <p:nvPr/>
          </p:nvSpPr>
          <p:spPr>
            <a:xfrm rot="1290219">
              <a:off x="2969069" y="3121687"/>
              <a:ext cx="51" cy="574"/>
            </a:xfrm>
            <a:custGeom>
              <a:rect b="b" l="l" r="r" t="t"/>
              <a:pathLst>
                <a:path extrusionOk="0" h="13" w="1">
                  <a:moveTo>
                    <a:pt x="0" y="0"/>
                  </a:moveTo>
                  <a:cubicBezTo>
                    <a:pt x="0" y="0"/>
                    <a:pt x="0" y="0"/>
                    <a:pt x="0" y="12"/>
                  </a:cubicBezTo>
                  <a:cubicBezTo>
                    <a:pt x="0" y="12"/>
                    <a:pt x="0" y="12"/>
                    <a:pt x="0"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1"/>
            <p:cNvSpPr/>
            <p:nvPr/>
          </p:nvSpPr>
          <p:spPr>
            <a:xfrm rot="1290219">
              <a:off x="2966572" y="3120572"/>
              <a:ext cx="1887" cy="2651"/>
            </a:xfrm>
            <a:custGeom>
              <a:rect b="b" l="l" r="r" t="t"/>
              <a:pathLst>
                <a:path extrusionOk="0" h="60" w="37">
                  <a:moveTo>
                    <a:pt x="36" y="0"/>
                  </a:moveTo>
                  <a:lnTo>
                    <a:pt x="12" y="12"/>
                  </a:lnTo>
                  <a:lnTo>
                    <a:pt x="1" y="60"/>
                  </a:lnTo>
                  <a:cubicBezTo>
                    <a:pt x="24" y="48"/>
                    <a:pt x="1" y="36"/>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1"/>
            <p:cNvSpPr/>
            <p:nvPr/>
          </p:nvSpPr>
          <p:spPr>
            <a:xfrm rot="1290219">
              <a:off x="2959564" y="3118132"/>
              <a:ext cx="6121" cy="4198"/>
            </a:xfrm>
            <a:custGeom>
              <a:rect b="b" l="l" r="r" t="t"/>
              <a:pathLst>
                <a:path extrusionOk="0" h="95" w="120">
                  <a:moveTo>
                    <a:pt x="84" y="0"/>
                  </a:moveTo>
                  <a:lnTo>
                    <a:pt x="84" y="0"/>
                  </a:lnTo>
                  <a:cubicBezTo>
                    <a:pt x="36" y="12"/>
                    <a:pt x="48" y="84"/>
                    <a:pt x="1" y="84"/>
                  </a:cubicBezTo>
                  <a:cubicBezTo>
                    <a:pt x="3" y="91"/>
                    <a:pt x="6" y="94"/>
                    <a:pt x="10" y="94"/>
                  </a:cubicBezTo>
                  <a:cubicBezTo>
                    <a:pt x="26" y="94"/>
                    <a:pt x="58" y="37"/>
                    <a:pt x="75" y="37"/>
                  </a:cubicBezTo>
                  <a:cubicBezTo>
                    <a:pt x="79" y="37"/>
                    <a:pt x="82" y="40"/>
                    <a:pt x="84" y="48"/>
                  </a:cubicBezTo>
                  <a:cubicBezTo>
                    <a:pt x="84" y="16"/>
                    <a:pt x="95" y="16"/>
                    <a:pt x="105" y="16"/>
                  </a:cubicBezTo>
                  <a:lnTo>
                    <a:pt x="105" y="16"/>
                  </a:lnTo>
                  <a:cubicBezTo>
                    <a:pt x="110" y="16"/>
                    <a:pt x="116" y="16"/>
                    <a:pt x="120" y="12"/>
                  </a:cubicBezTo>
                  <a:cubicBezTo>
                    <a:pt x="118" y="11"/>
                    <a:pt x="116" y="10"/>
                    <a:pt x="114" y="10"/>
                  </a:cubicBezTo>
                  <a:cubicBezTo>
                    <a:pt x="104" y="10"/>
                    <a:pt x="88" y="22"/>
                    <a:pt x="81" y="22"/>
                  </a:cubicBezTo>
                  <a:cubicBezTo>
                    <a:pt x="76" y="22"/>
                    <a:pt x="76" y="17"/>
                    <a:pt x="8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1"/>
            <p:cNvSpPr/>
            <p:nvPr/>
          </p:nvSpPr>
          <p:spPr>
            <a:xfrm rot="1290219">
              <a:off x="2961875" y="3121517"/>
              <a:ext cx="1173" cy="1281"/>
            </a:xfrm>
            <a:custGeom>
              <a:rect b="b" l="l" r="r" t="t"/>
              <a:pathLst>
                <a:path extrusionOk="0" h="29" w="23">
                  <a:moveTo>
                    <a:pt x="16" y="1"/>
                  </a:moveTo>
                  <a:cubicBezTo>
                    <a:pt x="13" y="1"/>
                    <a:pt x="8" y="4"/>
                    <a:pt x="3" y="9"/>
                  </a:cubicBezTo>
                  <a:cubicBezTo>
                    <a:pt x="12" y="9"/>
                    <a:pt x="1" y="29"/>
                    <a:pt x="5" y="29"/>
                  </a:cubicBezTo>
                  <a:cubicBezTo>
                    <a:pt x="6" y="29"/>
                    <a:pt x="9" y="27"/>
                    <a:pt x="15" y="21"/>
                  </a:cubicBezTo>
                  <a:cubicBezTo>
                    <a:pt x="22" y="7"/>
                    <a:pt x="21" y="1"/>
                    <a:pt x="1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1"/>
            <p:cNvSpPr/>
            <p:nvPr/>
          </p:nvSpPr>
          <p:spPr>
            <a:xfrm rot="1290219">
              <a:off x="2962258" y="3116869"/>
              <a:ext cx="663" cy="1105"/>
            </a:xfrm>
            <a:custGeom>
              <a:rect b="b" l="l" r="r" t="t"/>
              <a:pathLst>
                <a:path extrusionOk="0" h="25" w="13">
                  <a:moveTo>
                    <a:pt x="12" y="1"/>
                  </a:moveTo>
                  <a:lnTo>
                    <a:pt x="0" y="24"/>
                  </a:lnTo>
                  <a:lnTo>
                    <a:pt x="12" y="24"/>
                  </a:lnTo>
                  <a:lnTo>
                    <a:pt x="12"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1"/>
            <p:cNvSpPr/>
            <p:nvPr/>
          </p:nvSpPr>
          <p:spPr>
            <a:xfrm rot="1290219">
              <a:off x="2961400" y="3115635"/>
              <a:ext cx="1887" cy="1105"/>
            </a:xfrm>
            <a:custGeom>
              <a:rect b="b" l="l" r="r" t="t"/>
              <a:pathLst>
                <a:path extrusionOk="0" h="25" w="37">
                  <a:moveTo>
                    <a:pt x="36" y="1"/>
                  </a:moveTo>
                  <a:lnTo>
                    <a:pt x="29" y="5"/>
                  </a:lnTo>
                  <a:lnTo>
                    <a:pt x="29" y="5"/>
                  </a:lnTo>
                  <a:cubicBezTo>
                    <a:pt x="32" y="5"/>
                    <a:pt x="34" y="3"/>
                    <a:pt x="36" y="1"/>
                  </a:cubicBezTo>
                  <a:close/>
                  <a:moveTo>
                    <a:pt x="29" y="5"/>
                  </a:moveTo>
                  <a:lnTo>
                    <a:pt x="29" y="5"/>
                  </a:lnTo>
                  <a:cubicBezTo>
                    <a:pt x="20" y="9"/>
                    <a:pt x="10" y="5"/>
                    <a:pt x="1" y="25"/>
                  </a:cubicBezTo>
                  <a:lnTo>
                    <a:pt x="29" y="5"/>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1"/>
            <p:cNvSpPr/>
            <p:nvPr/>
          </p:nvSpPr>
          <p:spPr>
            <a:xfrm rot="1290219">
              <a:off x="2958873" y="3112792"/>
              <a:ext cx="1989" cy="1900"/>
            </a:xfrm>
            <a:custGeom>
              <a:rect b="b" l="l" r="r" t="t"/>
              <a:pathLst>
                <a:path extrusionOk="0" h="43" w="39">
                  <a:moveTo>
                    <a:pt x="36" y="0"/>
                  </a:moveTo>
                  <a:cubicBezTo>
                    <a:pt x="27" y="0"/>
                    <a:pt x="0" y="42"/>
                    <a:pt x="11" y="42"/>
                  </a:cubicBezTo>
                  <a:cubicBezTo>
                    <a:pt x="12" y="42"/>
                    <a:pt x="13" y="42"/>
                    <a:pt x="15" y="41"/>
                  </a:cubicBezTo>
                  <a:cubicBezTo>
                    <a:pt x="27" y="29"/>
                    <a:pt x="27" y="5"/>
                    <a:pt x="39" y="5"/>
                  </a:cubicBezTo>
                  <a:cubicBezTo>
                    <a:pt x="39" y="2"/>
                    <a:pt x="38" y="0"/>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1"/>
            <p:cNvSpPr/>
            <p:nvPr/>
          </p:nvSpPr>
          <p:spPr>
            <a:xfrm rot="1290219">
              <a:off x="2952616" y="3111463"/>
              <a:ext cx="1224" cy="795"/>
            </a:xfrm>
            <a:custGeom>
              <a:rect b="b" l="l" r="r" t="t"/>
              <a:pathLst>
                <a:path extrusionOk="0" h="18" w="24">
                  <a:moveTo>
                    <a:pt x="0" y="1"/>
                  </a:moveTo>
                  <a:lnTo>
                    <a:pt x="0" y="13"/>
                  </a:lnTo>
                  <a:cubicBezTo>
                    <a:pt x="0" y="16"/>
                    <a:pt x="1" y="18"/>
                    <a:pt x="3" y="18"/>
                  </a:cubicBezTo>
                  <a:cubicBezTo>
                    <a:pt x="7" y="18"/>
                    <a:pt x="15" y="9"/>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1"/>
            <p:cNvSpPr/>
            <p:nvPr/>
          </p:nvSpPr>
          <p:spPr>
            <a:xfrm rot="1290219">
              <a:off x="2945744" y="3117230"/>
              <a:ext cx="1122" cy="1105"/>
            </a:xfrm>
            <a:custGeom>
              <a:rect b="b" l="l" r="r" t="t"/>
              <a:pathLst>
                <a:path extrusionOk="0" h="25" w="22">
                  <a:moveTo>
                    <a:pt x="10" y="0"/>
                  </a:moveTo>
                  <a:cubicBezTo>
                    <a:pt x="1" y="18"/>
                    <a:pt x="0" y="23"/>
                    <a:pt x="3" y="23"/>
                  </a:cubicBezTo>
                  <a:cubicBezTo>
                    <a:pt x="6" y="23"/>
                    <a:pt x="13" y="17"/>
                    <a:pt x="17" y="17"/>
                  </a:cubicBezTo>
                  <a:cubicBezTo>
                    <a:pt x="20" y="17"/>
                    <a:pt x="22" y="19"/>
                    <a:pt x="22" y="24"/>
                  </a:cubicBezTo>
                  <a:cubicBezTo>
                    <a:pt x="22" y="12"/>
                    <a:pt x="22" y="0"/>
                    <a:pt x="1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1"/>
            <p:cNvSpPr/>
            <p:nvPr/>
          </p:nvSpPr>
          <p:spPr>
            <a:xfrm rot="1290219">
              <a:off x="2954055" y="3108952"/>
              <a:ext cx="1224" cy="840"/>
            </a:xfrm>
            <a:custGeom>
              <a:rect b="b" l="l" r="r" t="t"/>
              <a:pathLst>
                <a:path extrusionOk="0" h="19" w="24">
                  <a:moveTo>
                    <a:pt x="16" y="0"/>
                  </a:moveTo>
                  <a:cubicBezTo>
                    <a:pt x="12" y="0"/>
                    <a:pt x="6" y="6"/>
                    <a:pt x="0" y="18"/>
                  </a:cubicBezTo>
                  <a:lnTo>
                    <a:pt x="0" y="18"/>
                  </a:lnTo>
                  <a:cubicBezTo>
                    <a:pt x="4" y="10"/>
                    <a:pt x="7" y="8"/>
                    <a:pt x="9" y="8"/>
                  </a:cubicBezTo>
                  <a:cubicBezTo>
                    <a:pt x="13" y="8"/>
                    <a:pt x="16" y="18"/>
                    <a:pt x="24" y="18"/>
                  </a:cubicBezTo>
                  <a:cubicBezTo>
                    <a:pt x="24" y="6"/>
                    <a:pt x="21" y="0"/>
                    <a:pt x="1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1"/>
            <p:cNvSpPr/>
            <p:nvPr/>
          </p:nvSpPr>
          <p:spPr>
            <a:xfrm rot="1290219">
              <a:off x="2949404" y="3106050"/>
              <a:ext cx="5509" cy="4286"/>
            </a:xfrm>
            <a:custGeom>
              <a:rect b="b" l="l" r="r" t="t"/>
              <a:pathLst>
                <a:path extrusionOk="0" h="97" w="108">
                  <a:moveTo>
                    <a:pt x="70" y="1"/>
                  </a:moveTo>
                  <a:cubicBezTo>
                    <a:pt x="65" y="1"/>
                    <a:pt x="57" y="4"/>
                    <a:pt x="48" y="14"/>
                  </a:cubicBezTo>
                  <a:cubicBezTo>
                    <a:pt x="36" y="25"/>
                    <a:pt x="25" y="85"/>
                    <a:pt x="1" y="97"/>
                  </a:cubicBezTo>
                  <a:cubicBezTo>
                    <a:pt x="18" y="97"/>
                    <a:pt x="52" y="61"/>
                    <a:pt x="63" y="61"/>
                  </a:cubicBezTo>
                  <a:cubicBezTo>
                    <a:pt x="67" y="61"/>
                    <a:pt x="67" y="67"/>
                    <a:pt x="60" y="85"/>
                  </a:cubicBezTo>
                  <a:lnTo>
                    <a:pt x="108" y="25"/>
                  </a:lnTo>
                  <a:cubicBezTo>
                    <a:pt x="108" y="21"/>
                    <a:pt x="107" y="20"/>
                    <a:pt x="105" y="20"/>
                  </a:cubicBezTo>
                  <a:cubicBezTo>
                    <a:pt x="97" y="20"/>
                    <a:pt x="70" y="61"/>
                    <a:pt x="60" y="61"/>
                  </a:cubicBezTo>
                  <a:cubicBezTo>
                    <a:pt x="72" y="37"/>
                    <a:pt x="84" y="37"/>
                    <a:pt x="84" y="25"/>
                  </a:cubicBezTo>
                  <a:cubicBezTo>
                    <a:pt x="84" y="11"/>
                    <a:pt x="80" y="1"/>
                    <a:pt x="7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1"/>
            <p:cNvSpPr/>
            <p:nvPr/>
          </p:nvSpPr>
          <p:spPr>
            <a:xfrm rot="1290219">
              <a:off x="2946993" y="3112815"/>
              <a:ext cx="1683" cy="2563"/>
            </a:xfrm>
            <a:custGeom>
              <a:rect b="b" l="l" r="r" t="t"/>
              <a:pathLst>
                <a:path extrusionOk="0" h="58" w="33">
                  <a:moveTo>
                    <a:pt x="33" y="0"/>
                  </a:moveTo>
                  <a:cubicBezTo>
                    <a:pt x="33" y="24"/>
                    <a:pt x="21" y="24"/>
                    <a:pt x="9" y="36"/>
                  </a:cubicBezTo>
                  <a:cubicBezTo>
                    <a:pt x="1" y="52"/>
                    <a:pt x="1" y="57"/>
                    <a:pt x="4" y="57"/>
                  </a:cubicBezTo>
                  <a:cubicBezTo>
                    <a:pt x="11" y="57"/>
                    <a:pt x="33" y="36"/>
                    <a:pt x="33" y="36"/>
                  </a:cubicBezTo>
                  <a:lnTo>
                    <a:pt x="33"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1"/>
            <p:cNvSpPr/>
            <p:nvPr/>
          </p:nvSpPr>
          <p:spPr>
            <a:xfrm rot="1290219">
              <a:off x="2946331" y="3105605"/>
              <a:ext cx="1275" cy="44"/>
            </a:xfrm>
            <a:custGeom>
              <a:rect b="b" l="l" r="r" t="t"/>
              <a:pathLst>
                <a:path extrusionOk="0" h="1" w="25">
                  <a:moveTo>
                    <a:pt x="0" y="0"/>
                  </a:moveTo>
                  <a:lnTo>
                    <a:pt x="24" y="0"/>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1"/>
            <p:cNvSpPr/>
            <p:nvPr/>
          </p:nvSpPr>
          <p:spPr>
            <a:xfrm rot="1290219">
              <a:off x="2946735" y="3104078"/>
              <a:ext cx="1275" cy="574"/>
            </a:xfrm>
            <a:custGeom>
              <a:rect b="b" l="l" r="r" t="t"/>
              <a:pathLst>
                <a:path extrusionOk="0" h="13" w="25">
                  <a:moveTo>
                    <a:pt x="24" y="1"/>
                  </a:moveTo>
                  <a:lnTo>
                    <a:pt x="0" y="13"/>
                  </a:lnTo>
                  <a:lnTo>
                    <a:pt x="12" y="13"/>
                  </a:ln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1"/>
            <p:cNvSpPr/>
            <p:nvPr/>
          </p:nvSpPr>
          <p:spPr>
            <a:xfrm rot="1290219">
              <a:off x="2947059" y="3103068"/>
              <a:ext cx="1275" cy="574"/>
            </a:xfrm>
            <a:custGeom>
              <a:rect b="b" l="l" r="r" t="t"/>
              <a:pathLst>
                <a:path extrusionOk="0" h="13" w="25">
                  <a:moveTo>
                    <a:pt x="0" y="1"/>
                  </a:moveTo>
                  <a:lnTo>
                    <a:pt x="12" y="13"/>
                  </a:ln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1"/>
            <p:cNvSpPr/>
            <p:nvPr/>
          </p:nvSpPr>
          <p:spPr>
            <a:xfrm rot="1290219">
              <a:off x="2945574" y="3101298"/>
              <a:ext cx="663" cy="1281"/>
            </a:xfrm>
            <a:custGeom>
              <a:rect b="b" l="l" r="r" t="t"/>
              <a:pathLst>
                <a:path extrusionOk="0" h="29" w="13">
                  <a:moveTo>
                    <a:pt x="12" y="12"/>
                  </a:moveTo>
                  <a:cubicBezTo>
                    <a:pt x="12" y="14"/>
                    <a:pt x="11" y="15"/>
                    <a:pt x="11" y="17"/>
                  </a:cubicBezTo>
                  <a:lnTo>
                    <a:pt x="11" y="17"/>
                  </a:lnTo>
                  <a:cubicBezTo>
                    <a:pt x="12" y="16"/>
                    <a:pt x="12" y="15"/>
                    <a:pt x="12" y="12"/>
                  </a:cubicBezTo>
                  <a:close/>
                  <a:moveTo>
                    <a:pt x="1" y="0"/>
                  </a:moveTo>
                  <a:lnTo>
                    <a:pt x="1" y="24"/>
                  </a:lnTo>
                  <a:cubicBezTo>
                    <a:pt x="1" y="22"/>
                    <a:pt x="1" y="21"/>
                    <a:pt x="1" y="21"/>
                  </a:cubicBezTo>
                  <a:cubicBezTo>
                    <a:pt x="1" y="21"/>
                    <a:pt x="1" y="28"/>
                    <a:pt x="4" y="28"/>
                  </a:cubicBezTo>
                  <a:cubicBezTo>
                    <a:pt x="5" y="28"/>
                    <a:pt x="8" y="26"/>
                    <a:pt x="11" y="17"/>
                  </a:cubicBezTo>
                  <a:lnTo>
                    <a:pt x="11" y="17"/>
                  </a:lnTo>
                  <a:cubicBezTo>
                    <a:pt x="11" y="17"/>
                    <a:pt x="10" y="17"/>
                    <a:pt x="10" y="17"/>
                  </a:cubicBezTo>
                  <a:cubicBezTo>
                    <a:pt x="7" y="17"/>
                    <a:pt x="1" y="8"/>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1"/>
            <p:cNvSpPr/>
            <p:nvPr/>
          </p:nvSpPr>
          <p:spPr>
            <a:xfrm rot="1290219">
              <a:off x="2919123" y="3111882"/>
              <a:ext cx="1275" cy="2165"/>
            </a:xfrm>
            <a:custGeom>
              <a:rect b="b" l="l" r="r" t="t"/>
              <a:pathLst>
                <a:path extrusionOk="0" h="49" w="25">
                  <a:moveTo>
                    <a:pt x="25" y="1"/>
                  </a:moveTo>
                  <a:lnTo>
                    <a:pt x="1" y="36"/>
                  </a:lnTo>
                  <a:cubicBezTo>
                    <a:pt x="13" y="36"/>
                    <a:pt x="13" y="36"/>
                    <a:pt x="13" y="48"/>
                  </a:cubicBezTo>
                  <a:cubicBezTo>
                    <a:pt x="25" y="36"/>
                    <a:pt x="25" y="24"/>
                    <a:pt x="2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1"/>
            <p:cNvSpPr/>
            <p:nvPr/>
          </p:nvSpPr>
          <p:spPr>
            <a:xfrm rot="1290219">
              <a:off x="2918300" y="3111168"/>
              <a:ext cx="3060" cy="1326"/>
            </a:xfrm>
            <a:custGeom>
              <a:rect b="b" l="l" r="r" t="t"/>
              <a:pathLst>
                <a:path extrusionOk="0" h="30" w="60">
                  <a:moveTo>
                    <a:pt x="57" y="0"/>
                  </a:moveTo>
                  <a:cubicBezTo>
                    <a:pt x="52" y="0"/>
                    <a:pt x="42" y="7"/>
                    <a:pt x="33" y="7"/>
                  </a:cubicBezTo>
                  <a:cubicBezTo>
                    <a:pt x="30" y="7"/>
                    <a:pt x="26" y="6"/>
                    <a:pt x="24" y="4"/>
                  </a:cubicBezTo>
                  <a:lnTo>
                    <a:pt x="24" y="4"/>
                  </a:lnTo>
                  <a:lnTo>
                    <a:pt x="0" y="27"/>
                  </a:lnTo>
                  <a:cubicBezTo>
                    <a:pt x="2" y="29"/>
                    <a:pt x="4" y="30"/>
                    <a:pt x="6" y="30"/>
                  </a:cubicBezTo>
                  <a:cubicBezTo>
                    <a:pt x="19" y="30"/>
                    <a:pt x="39" y="4"/>
                    <a:pt x="60" y="4"/>
                  </a:cubicBezTo>
                  <a:cubicBezTo>
                    <a:pt x="60" y="1"/>
                    <a:pt x="59" y="0"/>
                    <a:pt x="5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1"/>
            <p:cNvSpPr/>
            <p:nvPr/>
          </p:nvSpPr>
          <p:spPr>
            <a:xfrm rot="1290219">
              <a:off x="2907531" y="3096636"/>
              <a:ext cx="4285" cy="2386"/>
            </a:xfrm>
            <a:custGeom>
              <a:rect b="b" l="l" r="r" t="t"/>
              <a:pathLst>
                <a:path extrusionOk="0" h="54" w="84">
                  <a:moveTo>
                    <a:pt x="24" y="0"/>
                  </a:moveTo>
                  <a:cubicBezTo>
                    <a:pt x="24" y="12"/>
                    <a:pt x="0" y="36"/>
                    <a:pt x="0" y="36"/>
                  </a:cubicBezTo>
                  <a:lnTo>
                    <a:pt x="36" y="24"/>
                  </a:lnTo>
                  <a:lnTo>
                    <a:pt x="24" y="48"/>
                  </a:lnTo>
                  <a:cubicBezTo>
                    <a:pt x="24" y="52"/>
                    <a:pt x="25" y="54"/>
                    <a:pt x="26" y="54"/>
                  </a:cubicBezTo>
                  <a:cubicBezTo>
                    <a:pt x="31" y="54"/>
                    <a:pt x="42" y="30"/>
                    <a:pt x="46" y="30"/>
                  </a:cubicBezTo>
                  <a:cubicBezTo>
                    <a:pt x="47" y="30"/>
                    <a:pt x="48" y="32"/>
                    <a:pt x="48" y="36"/>
                  </a:cubicBezTo>
                  <a:cubicBezTo>
                    <a:pt x="72" y="12"/>
                    <a:pt x="60" y="12"/>
                    <a:pt x="84" y="0"/>
                  </a:cubicBezTo>
                  <a:lnTo>
                    <a:pt x="84" y="0"/>
                  </a:lnTo>
                  <a:cubicBezTo>
                    <a:pt x="76" y="4"/>
                    <a:pt x="69" y="6"/>
                    <a:pt x="63" y="6"/>
                  </a:cubicBezTo>
                  <a:cubicBezTo>
                    <a:pt x="51" y="6"/>
                    <a:pt x="40" y="0"/>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1"/>
            <p:cNvSpPr/>
            <p:nvPr/>
          </p:nvSpPr>
          <p:spPr>
            <a:xfrm rot="1290219">
              <a:off x="2869045" y="3289992"/>
              <a:ext cx="3060" cy="2298"/>
            </a:xfrm>
            <a:custGeom>
              <a:rect b="b" l="l" r="r" t="t"/>
              <a:pathLst>
                <a:path extrusionOk="0" h="52" w="60">
                  <a:moveTo>
                    <a:pt x="25" y="1"/>
                  </a:moveTo>
                  <a:cubicBezTo>
                    <a:pt x="37" y="25"/>
                    <a:pt x="1" y="13"/>
                    <a:pt x="37" y="48"/>
                  </a:cubicBezTo>
                  <a:cubicBezTo>
                    <a:pt x="41" y="50"/>
                    <a:pt x="44" y="51"/>
                    <a:pt x="47" y="51"/>
                  </a:cubicBezTo>
                  <a:cubicBezTo>
                    <a:pt x="59" y="51"/>
                    <a:pt x="54" y="30"/>
                    <a:pt x="2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1"/>
            <p:cNvSpPr/>
            <p:nvPr/>
          </p:nvSpPr>
          <p:spPr>
            <a:xfrm rot="1290219">
              <a:off x="2894069" y="3259347"/>
              <a:ext cx="357" cy="442"/>
            </a:xfrm>
            <a:custGeom>
              <a:rect b="b" l="l" r="r" t="t"/>
              <a:pathLst>
                <a:path extrusionOk="0" h="10" w="7">
                  <a:moveTo>
                    <a:pt x="2" y="0"/>
                  </a:moveTo>
                  <a:cubicBezTo>
                    <a:pt x="1" y="0"/>
                    <a:pt x="1" y="3"/>
                    <a:pt x="7" y="9"/>
                  </a:cubicBezTo>
                  <a:cubicBezTo>
                    <a:pt x="7" y="3"/>
                    <a:pt x="4" y="0"/>
                    <a:pt x="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1"/>
            <p:cNvSpPr/>
            <p:nvPr/>
          </p:nvSpPr>
          <p:spPr>
            <a:xfrm rot="1290219">
              <a:off x="2901069" y="3252517"/>
              <a:ext cx="1224" cy="574"/>
            </a:xfrm>
            <a:custGeom>
              <a:rect b="b" l="l" r="r" t="t"/>
              <a:pathLst>
                <a:path extrusionOk="0" h="13" w="24">
                  <a:moveTo>
                    <a:pt x="0" y="1"/>
                  </a:moveTo>
                  <a:lnTo>
                    <a:pt x="0" y="13"/>
                  </a:lnTo>
                  <a:lnTo>
                    <a:pt x="24" y="13"/>
                  </a:lnTo>
                  <a:cubicBezTo>
                    <a:pt x="12" y="13"/>
                    <a:pt x="12" y="1"/>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1"/>
            <p:cNvSpPr/>
            <p:nvPr/>
          </p:nvSpPr>
          <p:spPr>
            <a:xfrm rot="1290219">
              <a:off x="2881841" y="3286630"/>
              <a:ext cx="663" cy="530"/>
            </a:xfrm>
            <a:custGeom>
              <a:rect b="b" l="l" r="r" t="t"/>
              <a:pathLst>
                <a:path extrusionOk="0" h="12" w="13">
                  <a:moveTo>
                    <a:pt x="12" y="0"/>
                  </a:moveTo>
                  <a:cubicBezTo>
                    <a:pt x="0" y="0"/>
                    <a:pt x="0" y="0"/>
                    <a:pt x="12" y="12"/>
                  </a:cubicBezTo>
                  <a:cubicBezTo>
                    <a:pt x="12" y="12"/>
                    <a:pt x="12"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1"/>
            <p:cNvSpPr/>
            <p:nvPr/>
          </p:nvSpPr>
          <p:spPr>
            <a:xfrm rot="1290219">
              <a:off x="2884923" y="3284981"/>
              <a:ext cx="612" cy="265"/>
            </a:xfrm>
            <a:custGeom>
              <a:rect b="b" l="l" r="r" t="t"/>
              <a:pathLst>
                <a:path extrusionOk="0" h="6" w="12">
                  <a:moveTo>
                    <a:pt x="1" y="1"/>
                  </a:moveTo>
                  <a:cubicBezTo>
                    <a:pt x="5" y="4"/>
                    <a:pt x="7" y="6"/>
                    <a:pt x="9" y="6"/>
                  </a:cubicBezTo>
                  <a:cubicBezTo>
                    <a:pt x="11" y="6"/>
                    <a:pt x="9"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1"/>
            <p:cNvSpPr/>
            <p:nvPr/>
          </p:nvSpPr>
          <p:spPr>
            <a:xfrm rot="1290219">
              <a:off x="2887149" y="3284154"/>
              <a:ext cx="663" cy="44"/>
            </a:xfrm>
            <a:custGeom>
              <a:rect b="b" l="l" r="r" t="t"/>
              <a:pathLst>
                <a:path extrusionOk="0" h="1" w="13">
                  <a:moveTo>
                    <a:pt x="1" y="1"/>
                  </a:moveTo>
                  <a:cubicBezTo>
                    <a:pt x="1" y="1"/>
                    <a:pt x="1" y="1"/>
                    <a:pt x="1" y="1"/>
                  </a:cubicBezTo>
                  <a:cubicBezTo>
                    <a:pt x="1" y="1"/>
                    <a:pt x="12"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1"/>
            <p:cNvSpPr/>
            <p:nvPr/>
          </p:nvSpPr>
          <p:spPr>
            <a:xfrm rot="1290219">
              <a:off x="2880821" y="3284820"/>
              <a:ext cx="4591" cy="3093"/>
            </a:xfrm>
            <a:custGeom>
              <a:rect b="b" l="l" r="r" t="t"/>
              <a:pathLst>
                <a:path extrusionOk="0" h="70" w="90">
                  <a:moveTo>
                    <a:pt x="36" y="0"/>
                  </a:moveTo>
                  <a:cubicBezTo>
                    <a:pt x="24" y="12"/>
                    <a:pt x="24" y="12"/>
                    <a:pt x="24" y="12"/>
                  </a:cubicBezTo>
                  <a:cubicBezTo>
                    <a:pt x="0" y="12"/>
                    <a:pt x="24" y="36"/>
                    <a:pt x="36" y="48"/>
                  </a:cubicBezTo>
                  <a:cubicBezTo>
                    <a:pt x="50" y="55"/>
                    <a:pt x="75" y="70"/>
                    <a:pt x="83" y="70"/>
                  </a:cubicBezTo>
                  <a:cubicBezTo>
                    <a:pt x="89" y="70"/>
                    <a:pt x="85" y="61"/>
                    <a:pt x="60" y="36"/>
                  </a:cubicBezTo>
                  <a:lnTo>
                    <a:pt x="58" y="36"/>
                  </a:lnTo>
                  <a:cubicBezTo>
                    <a:pt x="56" y="31"/>
                    <a:pt x="48" y="19"/>
                    <a:pt x="48" y="12"/>
                  </a:cubicBezTo>
                  <a:cubicBezTo>
                    <a:pt x="48" y="12"/>
                    <a:pt x="36" y="12"/>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1"/>
            <p:cNvSpPr/>
            <p:nvPr/>
          </p:nvSpPr>
          <p:spPr>
            <a:xfrm rot="1290219">
              <a:off x="2883068" y="3269039"/>
              <a:ext cx="663" cy="44"/>
            </a:xfrm>
            <a:custGeom>
              <a:rect b="b" l="l" r="r" t="t"/>
              <a:pathLst>
                <a:path extrusionOk="0" h="1" w="13">
                  <a:moveTo>
                    <a:pt x="13" y="0"/>
                  </a:moveTo>
                  <a:cubicBezTo>
                    <a:pt x="13" y="0"/>
                    <a:pt x="13" y="0"/>
                    <a:pt x="13" y="0"/>
                  </a:cubicBezTo>
                  <a:cubicBezTo>
                    <a:pt x="1" y="0"/>
                    <a:pt x="1" y="0"/>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1"/>
            <p:cNvSpPr/>
            <p:nvPr/>
          </p:nvSpPr>
          <p:spPr>
            <a:xfrm rot="1290219">
              <a:off x="2876297" y="3291987"/>
              <a:ext cx="1887" cy="574"/>
            </a:xfrm>
            <a:custGeom>
              <a:rect b="b" l="l" r="r" t="t"/>
              <a:pathLst>
                <a:path extrusionOk="0" h="13" w="37">
                  <a:moveTo>
                    <a:pt x="1" y="1"/>
                  </a:moveTo>
                  <a:cubicBezTo>
                    <a:pt x="1" y="1"/>
                    <a:pt x="25" y="13"/>
                    <a:pt x="37" y="13"/>
                  </a:cubicBezTo>
                  <a:lnTo>
                    <a:pt x="13"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1"/>
            <p:cNvSpPr/>
            <p:nvPr/>
          </p:nvSpPr>
          <p:spPr>
            <a:xfrm rot="1290219">
              <a:off x="2885625" y="3290601"/>
              <a:ext cx="1887" cy="840"/>
            </a:xfrm>
            <a:custGeom>
              <a:rect b="b" l="l" r="r" t="t"/>
              <a:pathLst>
                <a:path extrusionOk="0" h="19" w="37">
                  <a:moveTo>
                    <a:pt x="0" y="1"/>
                  </a:moveTo>
                  <a:cubicBezTo>
                    <a:pt x="6" y="13"/>
                    <a:pt x="18" y="19"/>
                    <a:pt x="26" y="19"/>
                  </a:cubicBezTo>
                  <a:cubicBezTo>
                    <a:pt x="33" y="19"/>
                    <a:pt x="36" y="13"/>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1"/>
            <p:cNvSpPr/>
            <p:nvPr/>
          </p:nvSpPr>
          <p:spPr>
            <a:xfrm rot="1290219">
              <a:off x="2887405" y="3288764"/>
              <a:ext cx="3060" cy="1591"/>
            </a:xfrm>
            <a:custGeom>
              <a:rect b="b" l="l" r="r" t="t"/>
              <a:pathLst>
                <a:path extrusionOk="0" h="36" w="60">
                  <a:moveTo>
                    <a:pt x="24" y="0"/>
                  </a:moveTo>
                  <a:cubicBezTo>
                    <a:pt x="36" y="12"/>
                    <a:pt x="0" y="0"/>
                    <a:pt x="36" y="36"/>
                  </a:cubicBezTo>
                  <a:cubicBezTo>
                    <a:pt x="0" y="0"/>
                    <a:pt x="60" y="24"/>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1"/>
            <p:cNvSpPr/>
            <p:nvPr/>
          </p:nvSpPr>
          <p:spPr>
            <a:xfrm rot="1290219">
              <a:off x="2886921" y="3283857"/>
              <a:ext cx="4897" cy="2695"/>
            </a:xfrm>
            <a:custGeom>
              <a:rect b="b" l="l" r="r" t="t"/>
              <a:pathLst>
                <a:path extrusionOk="0" h="61" w="96">
                  <a:moveTo>
                    <a:pt x="1" y="1"/>
                  </a:moveTo>
                  <a:cubicBezTo>
                    <a:pt x="1" y="6"/>
                    <a:pt x="3" y="9"/>
                    <a:pt x="6" y="11"/>
                  </a:cubicBezTo>
                  <a:lnTo>
                    <a:pt x="6" y="11"/>
                  </a:lnTo>
                  <a:cubicBezTo>
                    <a:pt x="4" y="8"/>
                    <a:pt x="3" y="5"/>
                    <a:pt x="1" y="1"/>
                  </a:cubicBezTo>
                  <a:close/>
                  <a:moveTo>
                    <a:pt x="12" y="1"/>
                  </a:moveTo>
                  <a:cubicBezTo>
                    <a:pt x="36" y="13"/>
                    <a:pt x="36" y="25"/>
                    <a:pt x="24" y="25"/>
                  </a:cubicBezTo>
                  <a:cubicBezTo>
                    <a:pt x="17" y="18"/>
                    <a:pt x="10" y="15"/>
                    <a:pt x="6" y="11"/>
                  </a:cubicBezTo>
                  <a:lnTo>
                    <a:pt x="6" y="11"/>
                  </a:lnTo>
                  <a:cubicBezTo>
                    <a:pt x="12" y="25"/>
                    <a:pt x="12" y="27"/>
                    <a:pt x="12" y="37"/>
                  </a:cubicBezTo>
                  <a:cubicBezTo>
                    <a:pt x="36" y="49"/>
                    <a:pt x="60" y="37"/>
                    <a:pt x="96" y="61"/>
                  </a:cubicBezTo>
                  <a:cubicBezTo>
                    <a:pt x="72" y="37"/>
                    <a:pt x="48" y="13"/>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1"/>
            <p:cNvSpPr/>
            <p:nvPr/>
          </p:nvSpPr>
          <p:spPr>
            <a:xfrm rot="1290219">
              <a:off x="2890943" y="3284969"/>
              <a:ext cx="2499" cy="2695"/>
            </a:xfrm>
            <a:custGeom>
              <a:rect b="b" l="l" r="r" t="t"/>
              <a:pathLst>
                <a:path extrusionOk="0" h="61" w="49">
                  <a:moveTo>
                    <a:pt x="13" y="1"/>
                  </a:moveTo>
                  <a:cubicBezTo>
                    <a:pt x="25" y="25"/>
                    <a:pt x="1" y="37"/>
                    <a:pt x="37" y="61"/>
                  </a:cubicBezTo>
                  <a:cubicBezTo>
                    <a:pt x="49" y="49"/>
                    <a:pt x="37" y="25"/>
                    <a:pt x="25" y="13"/>
                  </a:cubicBezTo>
                  <a:lnTo>
                    <a:pt x="13"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1"/>
            <p:cNvSpPr/>
            <p:nvPr/>
          </p:nvSpPr>
          <p:spPr>
            <a:xfrm rot="1290219">
              <a:off x="2877893" y="3273602"/>
              <a:ext cx="2397" cy="1458"/>
            </a:xfrm>
            <a:custGeom>
              <a:rect b="b" l="l" r="r" t="t"/>
              <a:pathLst>
                <a:path extrusionOk="0" h="33" w="47">
                  <a:moveTo>
                    <a:pt x="7" y="0"/>
                  </a:moveTo>
                  <a:cubicBezTo>
                    <a:pt x="1" y="0"/>
                    <a:pt x="5" y="0"/>
                    <a:pt x="10" y="2"/>
                  </a:cubicBezTo>
                  <a:lnTo>
                    <a:pt x="10" y="2"/>
                  </a:lnTo>
                  <a:lnTo>
                    <a:pt x="7" y="0"/>
                  </a:lnTo>
                  <a:close/>
                  <a:moveTo>
                    <a:pt x="10" y="2"/>
                  </a:moveTo>
                  <a:lnTo>
                    <a:pt x="17" y="7"/>
                  </a:lnTo>
                  <a:lnTo>
                    <a:pt x="17" y="7"/>
                  </a:lnTo>
                  <a:cubicBezTo>
                    <a:pt x="16" y="5"/>
                    <a:pt x="13" y="3"/>
                    <a:pt x="10" y="2"/>
                  </a:cubicBezTo>
                  <a:close/>
                  <a:moveTo>
                    <a:pt x="17" y="7"/>
                  </a:moveTo>
                  <a:cubicBezTo>
                    <a:pt x="19" y="8"/>
                    <a:pt x="19" y="10"/>
                    <a:pt x="19" y="12"/>
                  </a:cubicBezTo>
                  <a:cubicBezTo>
                    <a:pt x="19" y="12"/>
                    <a:pt x="7" y="12"/>
                    <a:pt x="19" y="24"/>
                  </a:cubicBezTo>
                  <a:cubicBezTo>
                    <a:pt x="19" y="22"/>
                    <a:pt x="20" y="21"/>
                    <a:pt x="21" y="21"/>
                  </a:cubicBezTo>
                  <a:cubicBezTo>
                    <a:pt x="27" y="21"/>
                    <a:pt x="40" y="32"/>
                    <a:pt x="44" y="32"/>
                  </a:cubicBezTo>
                  <a:cubicBezTo>
                    <a:pt x="46" y="32"/>
                    <a:pt x="46" y="30"/>
                    <a:pt x="43" y="24"/>
                  </a:cubicBezTo>
                  <a:lnTo>
                    <a:pt x="17" y="7"/>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1"/>
            <p:cNvSpPr/>
            <p:nvPr/>
          </p:nvSpPr>
          <p:spPr>
            <a:xfrm rot="1290219">
              <a:off x="2879737" y="3270402"/>
              <a:ext cx="2448" cy="2695"/>
            </a:xfrm>
            <a:custGeom>
              <a:rect b="b" l="l" r="r" t="t"/>
              <a:pathLst>
                <a:path extrusionOk="0" h="61" w="48">
                  <a:moveTo>
                    <a:pt x="0" y="1"/>
                  </a:moveTo>
                  <a:lnTo>
                    <a:pt x="0" y="1"/>
                  </a:lnTo>
                  <a:cubicBezTo>
                    <a:pt x="12" y="24"/>
                    <a:pt x="12" y="24"/>
                    <a:pt x="36" y="48"/>
                  </a:cubicBezTo>
                  <a:lnTo>
                    <a:pt x="48" y="60"/>
                  </a:ln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1"/>
            <p:cNvSpPr/>
            <p:nvPr/>
          </p:nvSpPr>
          <p:spPr>
            <a:xfrm rot="1290219">
              <a:off x="2900290" y="3278585"/>
              <a:ext cx="2499" cy="840"/>
            </a:xfrm>
            <a:custGeom>
              <a:rect b="b" l="l" r="r" t="t"/>
              <a:pathLst>
                <a:path extrusionOk="0" h="19" w="49">
                  <a:moveTo>
                    <a:pt x="7" y="1"/>
                  </a:moveTo>
                  <a:cubicBezTo>
                    <a:pt x="1" y="1"/>
                    <a:pt x="1" y="4"/>
                    <a:pt x="13" y="10"/>
                  </a:cubicBezTo>
                  <a:cubicBezTo>
                    <a:pt x="19" y="16"/>
                    <a:pt x="31" y="18"/>
                    <a:pt x="38" y="18"/>
                  </a:cubicBezTo>
                  <a:cubicBezTo>
                    <a:pt x="46" y="18"/>
                    <a:pt x="49" y="16"/>
                    <a:pt x="37" y="10"/>
                  </a:cubicBezTo>
                  <a:cubicBezTo>
                    <a:pt x="25" y="4"/>
                    <a:pt x="13" y="1"/>
                    <a:pt x="7"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1"/>
            <p:cNvSpPr/>
            <p:nvPr/>
          </p:nvSpPr>
          <p:spPr>
            <a:xfrm rot="1290219">
              <a:off x="2886079" y="3262748"/>
              <a:ext cx="2499" cy="2121"/>
            </a:xfrm>
            <a:custGeom>
              <a:rect b="b" l="l" r="r" t="t"/>
              <a:pathLst>
                <a:path extrusionOk="0" h="48" w="49">
                  <a:moveTo>
                    <a:pt x="25" y="0"/>
                  </a:moveTo>
                  <a:cubicBezTo>
                    <a:pt x="25" y="12"/>
                    <a:pt x="1" y="36"/>
                    <a:pt x="25" y="48"/>
                  </a:cubicBezTo>
                  <a:cubicBezTo>
                    <a:pt x="48" y="48"/>
                    <a:pt x="36" y="12"/>
                    <a:pt x="2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1"/>
            <p:cNvSpPr/>
            <p:nvPr/>
          </p:nvSpPr>
          <p:spPr>
            <a:xfrm rot="1290219">
              <a:off x="2897605" y="3249082"/>
              <a:ext cx="1734" cy="2121"/>
            </a:xfrm>
            <a:custGeom>
              <a:rect b="b" l="l" r="r" t="t"/>
              <a:pathLst>
                <a:path extrusionOk="0" h="48" w="34">
                  <a:moveTo>
                    <a:pt x="10" y="0"/>
                  </a:moveTo>
                  <a:lnTo>
                    <a:pt x="10" y="0"/>
                  </a:lnTo>
                  <a:cubicBezTo>
                    <a:pt x="10" y="0"/>
                    <a:pt x="1" y="0"/>
                    <a:pt x="13" y="8"/>
                  </a:cubicBezTo>
                  <a:lnTo>
                    <a:pt x="13" y="8"/>
                  </a:lnTo>
                  <a:cubicBezTo>
                    <a:pt x="12" y="5"/>
                    <a:pt x="11" y="3"/>
                    <a:pt x="10" y="0"/>
                  </a:cubicBezTo>
                  <a:close/>
                  <a:moveTo>
                    <a:pt x="13" y="8"/>
                  </a:moveTo>
                  <a:cubicBezTo>
                    <a:pt x="14" y="10"/>
                    <a:pt x="15" y="12"/>
                    <a:pt x="16" y="15"/>
                  </a:cubicBezTo>
                  <a:lnTo>
                    <a:pt x="16" y="15"/>
                  </a:lnTo>
                  <a:cubicBezTo>
                    <a:pt x="17" y="13"/>
                    <a:pt x="19" y="12"/>
                    <a:pt x="21" y="12"/>
                  </a:cubicBezTo>
                  <a:cubicBezTo>
                    <a:pt x="18" y="10"/>
                    <a:pt x="15" y="9"/>
                    <a:pt x="13" y="8"/>
                  </a:cubicBezTo>
                  <a:close/>
                  <a:moveTo>
                    <a:pt x="16" y="15"/>
                  </a:moveTo>
                  <a:lnTo>
                    <a:pt x="16" y="15"/>
                  </a:lnTo>
                  <a:cubicBezTo>
                    <a:pt x="10" y="21"/>
                    <a:pt x="14" y="38"/>
                    <a:pt x="33" y="48"/>
                  </a:cubicBezTo>
                  <a:cubicBezTo>
                    <a:pt x="24" y="39"/>
                    <a:pt x="22" y="29"/>
                    <a:pt x="16" y="15"/>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1"/>
            <p:cNvSpPr/>
            <p:nvPr/>
          </p:nvSpPr>
          <p:spPr>
            <a:xfrm rot="1290219">
              <a:off x="2902269" y="3248507"/>
              <a:ext cx="1224" cy="1105"/>
            </a:xfrm>
            <a:custGeom>
              <a:rect b="b" l="l" r="r" t="t"/>
              <a:pathLst>
                <a:path extrusionOk="0" h="25" w="24">
                  <a:moveTo>
                    <a:pt x="0" y="1"/>
                  </a:moveTo>
                  <a:cubicBezTo>
                    <a:pt x="0" y="13"/>
                    <a:pt x="0" y="13"/>
                    <a:pt x="12" y="25"/>
                  </a:cubicBezTo>
                  <a:cubicBezTo>
                    <a:pt x="24" y="25"/>
                    <a:pt x="12" y="1"/>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1"/>
            <p:cNvSpPr/>
            <p:nvPr/>
          </p:nvSpPr>
          <p:spPr>
            <a:xfrm rot="1290219">
              <a:off x="2873662" y="3248815"/>
              <a:ext cx="51" cy="44"/>
            </a:xfrm>
            <a:custGeom>
              <a:rect b="b" l="l" r="r" t="t"/>
              <a:pathLst>
                <a:path extrusionOk="0" h="1" w="1">
                  <a:moveTo>
                    <a:pt x="0" y="1"/>
                  </a:moveTo>
                  <a:cubicBezTo>
                    <a:pt x="0" y="1"/>
                    <a:pt x="0" y="1"/>
                    <a:pt x="0" y="1"/>
                  </a:cubicBezTo>
                  <a:cubicBezTo>
                    <a:pt x="0" y="1"/>
                    <a:pt x="0" y="1"/>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1"/>
            <p:cNvSpPr/>
            <p:nvPr/>
          </p:nvSpPr>
          <p:spPr>
            <a:xfrm rot="1290219">
              <a:off x="2873986" y="3253733"/>
              <a:ext cx="1275" cy="44"/>
            </a:xfrm>
            <a:custGeom>
              <a:rect b="b" l="l" r="r" t="t"/>
              <a:pathLst>
                <a:path extrusionOk="0" h="1" w="25">
                  <a:moveTo>
                    <a:pt x="13" y="0"/>
                  </a:moveTo>
                  <a:cubicBezTo>
                    <a:pt x="13" y="0"/>
                    <a:pt x="13" y="0"/>
                    <a:pt x="1" y="0"/>
                  </a:cubicBezTo>
                  <a:cubicBezTo>
                    <a:pt x="13" y="0"/>
                    <a:pt x="13" y="0"/>
                    <a:pt x="2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1"/>
            <p:cNvSpPr/>
            <p:nvPr/>
          </p:nvSpPr>
          <p:spPr>
            <a:xfrm rot="1290219">
              <a:off x="2855640" y="3268963"/>
              <a:ext cx="663" cy="574"/>
            </a:xfrm>
            <a:custGeom>
              <a:rect b="b" l="l" r="r" t="t"/>
              <a:pathLst>
                <a:path extrusionOk="0" h="13" w="13">
                  <a:moveTo>
                    <a:pt x="13" y="0"/>
                  </a:moveTo>
                  <a:cubicBezTo>
                    <a:pt x="13" y="12"/>
                    <a:pt x="1" y="12"/>
                    <a:pt x="1" y="12"/>
                  </a:cubicBezTo>
                  <a:lnTo>
                    <a:pt x="13" y="12"/>
                  </a:lnTo>
                  <a:lnTo>
                    <a:pt x="13"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1"/>
            <p:cNvSpPr/>
            <p:nvPr/>
          </p:nvSpPr>
          <p:spPr>
            <a:xfrm rot="1290219">
              <a:off x="2871931" y="3241944"/>
              <a:ext cx="51" cy="574"/>
            </a:xfrm>
            <a:custGeom>
              <a:rect b="b" l="l" r="r" t="t"/>
              <a:pathLst>
                <a:path extrusionOk="0" h="13" w="1">
                  <a:moveTo>
                    <a:pt x="1" y="1"/>
                  </a:moveTo>
                  <a:cubicBezTo>
                    <a:pt x="1" y="13"/>
                    <a:pt x="1" y="13"/>
                    <a:pt x="1" y="13"/>
                  </a:cubicBezTo>
                  <a:cubicBezTo>
                    <a:pt x="1" y="1"/>
                    <a:pt x="1"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1"/>
            <p:cNvSpPr/>
            <p:nvPr/>
          </p:nvSpPr>
          <p:spPr>
            <a:xfrm rot="1290219">
              <a:off x="2869816" y="3246852"/>
              <a:ext cx="663" cy="44"/>
            </a:xfrm>
            <a:custGeom>
              <a:rect b="b" l="l" r="r" t="t"/>
              <a:pathLst>
                <a:path extrusionOk="0" h="1" w="13">
                  <a:moveTo>
                    <a:pt x="13" y="1"/>
                  </a:moveTo>
                  <a:cubicBezTo>
                    <a:pt x="13" y="1"/>
                    <a:pt x="13" y="1"/>
                    <a:pt x="13" y="1"/>
                  </a:cubicBezTo>
                  <a:cubicBezTo>
                    <a:pt x="13" y="1"/>
                    <a:pt x="1" y="1"/>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1"/>
            <p:cNvSpPr/>
            <p:nvPr/>
          </p:nvSpPr>
          <p:spPr>
            <a:xfrm rot="1290219">
              <a:off x="2840688" y="3286103"/>
              <a:ext cx="3060" cy="574"/>
            </a:xfrm>
            <a:custGeom>
              <a:rect b="b" l="l" r="r" t="t"/>
              <a:pathLst>
                <a:path extrusionOk="0" h="13" w="60">
                  <a:moveTo>
                    <a:pt x="48" y="1"/>
                  </a:moveTo>
                  <a:cubicBezTo>
                    <a:pt x="45" y="1"/>
                    <a:pt x="43" y="1"/>
                    <a:pt x="40" y="1"/>
                  </a:cubicBezTo>
                  <a:lnTo>
                    <a:pt x="40" y="1"/>
                  </a:lnTo>
                  <a:cubicBezTo>
                    <a:pt x="42" y="1"/>
                    <a:pt x="45" y="1"/>
                    <a:pt x="48" y="1"/>
                  </a:cubicBezTo>
                  <a:close/>
                  <a:moveTo>
                    <a:pt x="60" y="1"/>
                  </a:moveTo>
                  <a:cubicBezTo>
                    <a:pt x="40" y="1"/>
                    <a:pt x="45" y="1"/>
                    <a:pt x="34" y="7"/>
                  </a:cubicBezTo>
                  <a:lnTo>
                    <a:pt x="34" y="7"/>
                  </a:lnTo>
                  <a:lnTo>
                    <a:pt x="60" y="1"/>
                  </a:lnTo>
                  <a:close/>
                  <a:moveTo>
                    <a:pt x="23" y="10"/>
                  </a:moveTo>
                  <a:lnTo>
                    <a:pt x="14" y="12"/>
                  </a:lnTo>
                  <a:lnTo>
                    <a:pt x="14" y="12"/>
                  </a:lnTo>
                  <a:cubicBezTo>
                    <a:pt x="19" y="11"/>
                    <a:pt x="21" y="11"/>
                    <a:pt x="23" y="10"/>
                  </a:cubicBezTo>
                  <a:close/>
                  <a:moveTo>
                    <a:pt x="14" y="12"/>
                  </a:moveTo>
                  <a:cubicBezTo>
                    <a:pt x="11" y="12"/>
                    <a:pt x="6" y="12"/>
                    <a:pt x="0" y="12"/>
                  </a:cubicBezTo>
                  <a:lnTo>
                    <a:pt x="12" y="12"/>
                  </a:lnTo>
                  <a:lnTo>
                    <a:pt x="14" y="12"/>
                  </a:lnTo>
                  <a:close/>
                  <a:moveTo>
                    <a:pt x="40" y="1"/>
                  </a:moveTo>
                  <a:cubicBezTo>
                    <a:pt x="17" y="2"/>
                    <a:pt x="27" y="7"/>
                    <a:pt x="23" y="10"/>
                  </a:cubicBezTo>
                  <a:lnTo>
                    <a:pt x="23" y="10"/>
                  </a:lnTo>
                  <a:lnTo>
                    <a:pt x="24" y="9"/>
                  </a:lnTo>
                  <a:lnTo>
                    <a:pt x="24" y="9"/>
                  </a:lnTo>
                  <a:cubicBezTo>
                    <a:pt x="24" y="10"/>
                    <a:pt x="24" y="11"/>
                    <a:pt x="24" y="12"/>
                  </a:cubicBezTo>
                  <a:cubicBezTo>
                    <a:pt x="29" y="10"/>
                    <a:pt x="32" y="8"/>
                    <a:pt x="34" y="7"/>
                  </a:cubicBezTo>
                  <a:lnTo>
                    <a:pt x="34" y="7"/>
                  </a:lnTo>
                  <a:lnTo>
                    <a:pt x="24" y="9"/>
                  </a:lnTo>
                  <a:lnTo>
                    <a:pt x="24" y="9"/>
                  </a:lnTo>
                  <a:cubicBezTo>
                    <a:pt x="26" y="3"/>
                    <a:pt x="32" y="1"/>
                    <a:pt x="4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1"/>
            <p:cNvSpPr/>
            <p:nvPr/>
          </p:nvSpPr>
          <p:spPr>
            <a:xfrm rot="1290219">
              <a:off x="2849841" y="3269311"/>
              <a:ext cx="5509" cy="1105"/>
            </a:xfrm>
            <a:custGeom>
              <a:rect b="b" l="l" r="r" t="t"/>
              <a:pathLst>
                <a:path extrusionOk="0" h="25" w="108">
                  <a:moveTo>
                    <a:pt x="108" y="1"/>
                  </a:moveTo>
                  <a:cubicBezTo>
                    <a:pt x="85" y="1"/>
                    <a:pt x="56" y="6"/>
                    <a:pt x="33" y="13"/>
                  </a:cubicBezTo>
                  <a:lnTo>
                    <a:pt x="33" y="13"/>
                  </a:lnTo>
                  <a:cubicBezTo>
                    <a:pt x="56" y="13"/>
                    <a:pt x="87" y="12"/>
                    <a:pt x="108" y="1"/>
                  </a:cubicBezTo>
                  <a:close/>
                  <a:moveTo>
                    <a:pt x="33" y="13"/>
                  </a:moveTo>
                  <a:cubicBezTo>
                    <a:pt x="30" y="13"/>
                    <a:pt x="27" y="13"/>
                    <a:pt x="25" y="13"/>
                  </a:cubicBezTo>
                  <a:lnTo>
                    <a:pt x="33" y="13"/>
                  </a:lnTo>
                  <a:cubicBezTo>
                    <a:pt x="33" y="13"/>
                    <a:pt x="33" y="13"/>
                    <a:pt x="33" y="13"/>
                  </a:cubicBezTo>
                  <a:close/>
                  <a:moveTo>
                    <a:pt x="33" y="13"/>
                  </a:moveTo>
                  <a:cubicBezTo>
                    <a:pt x="33" y="13"/>
                    <a:pt x="33" y="13"/>
                    <a:pt x="33" y="13"/>
                  </a:cubicBezTo>
                  <a:lnTo>
                    <a:pt x="33" y="13"/>
                  </a:lnTo>
                  <a:cubicBezTo>
                    <a:pt x="34" y="13"/>
                    <a:pt x="35" y="13"/>
                    <a:pt x="36" y="13"/>
                  </a:cubicBezTo>
                  <a:close/>
                  <a:moveTo>
                    <a:pt x="33" y="13"/>
                  </a:moveTo>
                  <a:cubicBezTo>
                    <a:pt x="11" y="13"/>
                    <a:pt x="1" y="14"/>
                    <a:pt x="1" y="25"/>
                  </a:cubicBezTo>
                  <a:cubicBezTo>
                    <a:pt x="9" y="21"/>
                    <a:pt x="20" y="17"/>
                    <a:pt x="33" y="13"/>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1"/>
            <p:cNvSpPr/>
            <p:nvPr/>
          </p:nvSpPr>
          <p:spPr>
            <a:xfrm rot="1290219">
              <a:off x="2855228" y="3270561"/>
              <a:ext cx="1275" cy="44"/>
            </a:xfrm>
            <a:custGeom>
              <a:rect b="b" l="l" r="r" t="t"/>
              <a:pathLst>
                <a:path extrusionOk="0" h="1" w="25">
                  <a:moveTo>
                    <a:pt x="1" y="1"/>
                  </a:moveTo>
                  <a:cubicBezTo>
                    <a:pt x="1" y="1"/>
                    <a:pt x="1" y="1"/>
                    <a:pt x="1" y="1"/>
                  </a:cubicBezTo>
                  <a:cubicBezTo>
                    <a:pt x="13" y="1"/>
                    <a:pt x="13" y="1"/>
                    <a:pt x="13" y="1"/>
                  </a:cubicBezTo>
                  <a:cubicBezTo>
                    <a:pt x="13" y="1"/>
                    <a:pt x="25" y="1"/>
                    <a:pt x="25" y="1"/>
                  </a:cubicBezTo>
                  <a:cubicBezTo>
                    <a:pt x="13" y="1"/>
                    <a:pt x="13" y="1"/>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1"/>
            <p:cNvSpPr/>
            <p:nvPr/>
          </p:nvSpPr>
          <p:spPr>
            <a:xfrm rot="1290219">
              <a:off x="2843540" y="3283250"/>
              <a:ext cx="51" cy="44"/>
            </a:xfrm>
            <a:custGeom>
              <a:rect b="b" l="l" r="r" t="t"/>
              <a:pathLst>
                <a:path extrusionOk="0" h="1" w="1">
                  <a:moveTo>
                    <a:pt x="0" y="0"/>
                  </a:moveTo>
                  <a:cubicBezTo>
                    <a:pt x="0" y="0"/>
                    <a:pt x="0" y="0"/>
                    <a:pt x="0" y="0"/>
                  </a:cubicBezTo>
                  <a:cubicBezTo>
                    <a:pt x="0" y="0"/>
                    <a:pt x="0"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1"/>
            <p:cNvSpPr/>
            <p:nvPr/>
          </p:nvSpPr>
          <p:spPr>
            <a:xfrm rot="1290219">
              <a:off x="2853653" y="3267592"/>
              <a:ext cx="663" cy="44"/>
            </a:xfrm>
            <a:custGeom>
              <a:rect b="b" l="l" r="r" t="t"/>
              <a:pathLst>
                <a:path extrusionOk="0" h="1" w="13">
                  <a:moveTo>
                    <a:pt x="0" y="0"/>
                  </a:moveTo>
                  <a:cubicBezTo>
                    <a:pt x="12" y="0"/>
                    <a:pt x="12" y="0"/>
                    <a:pt x="12" y="0"/>
                  </a:cubicBezTo>
                  <a:cubicBezTo>
                    <a:pt x="12" y="0"/>
                    <a:pt x="12"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1"/>
            <p:cNvSpPr/>
            <p:nvPr/>
          </p:nvSpPr>
          <p:spPr>
            <a:xfrm rot="1290219">
              <a:off x="2841281" y="3286294"/>
              <a:ext cx="51" cy="44"/>
            </a:xfrm>
            <a:custGeom>
              <a:rect b="b" l="l" r="r" t="t"/>
              <a:pathLst>
                <a:path extrusionOk="0" h="1" w="1">
                  <a:moveTo>
                    <a:pt x="0" y="0"/>
                  </a:moveTo>
                  <a:cubicBezTo>
                    <a:pt x="0" y="0"/>
                    <a:pt x="0" y="0"/>
                    <a:pt x="0" y="0"/>
                  </a:cubicBez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1"/>
            <p:cNvSpPr/>
            <p:nvPr/>
          </p:nvSpPr>
          <p:spPr>
            <a:xfrm rot="1290219">
              <a:off x="2855056" y="3269085"/>
              <a:ext cx="2448" cy="574"/>
            </a:xfrm>
            <a:custGeom>
              <a:rect b="b" l="l" r="r" t="t"/>
              <a:pathLst>
                <a:path extrusionOk="0" h="13" w="48">
                  <a:moveTo>
                    <a:pt x="24" y="0"/>
                  </a:moveTo>
                  <a:cubicBezTo>
                    <a:pt x="48" y="0"/>
                    <a:pt x="0" y="12"/>
                    <a:pt x="36" y="12"/>
                  </a:cubicBezTo>
                  <a:lnTo>
                    <a:pt x="36"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1"/>
            <p:cNvSpPr/>
            <p:nvPr/>
          </p:nvSpPr>
          <p:spPr>
            <a:xfrm rot="1290219">
              <a:off x="2872338" y="3244861"/>
              <a:ext cx="2499" cy="574"/>
            </a:xfrm>
            <a:custGeom>
              <a:rect b="b" l="l" r="r" t="t"/>
              <a:pathLst>
                <a:path extrusionOk="0" h="13" w="49">
                  <a:moveTo>
                    <a:pt x="24" y="0"/>
                  </a:moveTo>
                  <a:cubicBezTo>
                    <a:pt x="1" y="12"/>
                    <a:pt x="36" y="12"/>
                    <a:pt x="48" y="12"/>
                  </a:cubicBezTo>
                  <a:cubicBezTo>
                    <a:pt x="36" y="12"/>
                    <a:pt x="48" y="0"/>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1"/>
            <p:cNvSpPr/>
            <p:nvPr/>
          </p:nvSpPr>
          <p:spPr>
            <a:xfrm rot="1290219">
              <a:off x="2877014" y="3254160"/>
              <a:ext cx="3060" cy="574"/>
            </a:xfrm>
            <a:custGeom>
              <a:rect b="b" l="l" r="r" t="t"/>
              <a:pathLst>
                <a:path extrusionOk="0" h="13" w="60">
                  <a:moveTo>
                    <a:pt x="0" y="0"/>
                  </a:moveTo>
                  <a:cubicBezTo>
                    <a:pt x="12" y="0"/>
                    <a:pt x="24" y="0"/>
                    <a:pt x="48" y="12"/>
                  </a:cubicBezTo>
                  <a:cubicBezTo>
                    <a:pt x="48" y="0"/>
                    <a:pt x="60" y="0"/>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1"/>
            <p:cNvSpPr/>
            <p:nvPr/>
          </p:nvSpPr>
          <p:spPr>
            <a:xfrm rot="1290219">
              <a:off x="2876535" y="3255720"/>
              <a:ext cx="1887" cy="265"/>
            </a:xfrm>
            <a:custGeom>
              <a:rect b="b" l="l" r="r" t="t"/>
              <a:pathLst>
                <a:path extrusionOk="0" h="6" w="37">
                  <a:moveTo>
                    <a:pt x="15" y="1"/>
                  </a:moveTo>
                  <a:cubicBezTo>
                    <a:pt x="12" y="1"/>
                    <a:pt x="8" y="2"/>
                    <a:pt x="0" y="6"/>
                  </a:cubicBezTo>
                  <a:lnTo>
                    <a:pt x="36" y="6"/>
                  </a:lnTo>
                  <a:cubicBezTo>
                    <a:pt x="20" y="6"/>
                    <a:pt x="20" y="1"/>
                    <a:pt x="1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1"/>
            <p:cNvSpPr/>
            <p:nvPr/>
          </p:nvSpPr>
          <p:spPr>
            <a:xfrm rot="1290219">
              <a:off x="2845889" y="3259877"/>
              <a:ext cx="1275" cy="309"/>
            </a:xfrm>
            <a:custGeom>
              <a:rect b="b" l="l" r="r" t="t"/>
              <a:pathLst>
                <a:path extrusionOk="0" h="7" w="25">
                  <a:moveTo>
                    <a:pt x="18" y="1"/>
                  </a:moveTo>
                  <a:cubicBezTo>
                    <a:pt x="11" y="1"/>
                    <a:pt x="1" y="6"/>
                    <a:pt x="1" y="6"/>
                  </a:cubicBezTo>
                  <a:lnTo>
                    <a:pt x="25" y="6"/>
                  </a:lnTo>
                  <a:cubicBezTo>
                    <a:pt x="25" y="2"/>
                    <a:pt x="22" y="1"/>
                    <a:pt x="18"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1"/>
            <p:cNvSpPr/>
            <p:nvPr/>
          </p:nvSpPr>
          <p:spPr>
            <a:xfrm rot="1290219">
              <a:off x="2845162" y="3260124"/>
              <a:ext cx="2499" cy="530"/>
            </a:xfrm>
            <a:custGeom>
              <a:rect b="b" l="l" r="r" t="t"/>
              <a:pathLst>
                <a:path extrusionOk="0" h="12" w="49">
                  <a:moveTo>
                    <a:pt x="25" y="0"/>
                  </a:moveTo>
                  <a:lnTo>
                    <a:pt x="1" y="12"/>
                  </a:lnTo>
                  <a:lnTo>
                    <a:pt x="49"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1"/>
            <p:cNvSpPr/>
            <p:nvPr/>
          </p:nvSpPr>
          <p:spPr>
            <a:xfrm rot="1290219">
              <a:off x="2843717" y="3260945"/>
              <a:ext cx="1224" cy="44"/>
            </a:xfrm>
            <a:custGeom>
              <a:rect b="b" l="l" r="r" t="t"/>
              <a:pathLst>
                <a:path extrusionOk="0" h="1" w="24">
                  <a:moveTo>
                    <a:pt x="12" y="1"/>
                  </a:moveTo>
                  <a:cubicBezTo>
                    <a:pt x="12" y="1"/>
                    <a:pt x="12" y="1"/>
                    <a:pt x="24" y="1"/>
                  </a:cubicBezTo>
                  <a:lnTo>
                    <a:pt x="0" y="1"/>
                  </a:lnTo>
                  <a:cubicBezTo>
                    <a:pt x="0" y="1"/>
                    <a:pt x="12"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1"/>
            <p:cNvSpPr/>
            <p:nvPr/>
          </p:nvSpPr>
          <p:spPr>
            <a:xfrm rot="1290219">
              <a:off x="2843122" y="3260764"/>
              <a:ext cx="4285" cy="574"/>
            </a:xfrm>
            <a:custGeom>
              <a:rect b="b" l="l" r="r" t="t"/>
              <a:pathLst>
                <a:path extrusionOk="0" h="13" w="84">
                  <a:moveTo>
                    <a:pt x="84" y="1"/>
                  </a:moveTo>
                  <a:cubicBezTo>
                    <a:pt x="60" y="1"/>
                    <a:pt x="60" y="13"/>
                    <a:pt x="0" y="13"/>
                  </a:cubicBezTo>
                  <a:lnTo>
                    <a:pt x="36" y="13"/>
                  </a:lnTo>
                  <a:lnTo>
                    <a:pt x="8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1"/>
            <p:cNvSpPr/>
            <p:nvPr/>
          </p:nvSpPr>
          <p:spPr>
            <a:xfrm rot="1290219">
              <a:off x="2844711" y="3263420"/>
              <a:ext cx="6631" cy="707"/>
            </a:xfrm>
            <a:custGeom>
              <a:rect b="b" l="l" r="r" t="t"/>
              <a:pathLst>
                <a:path extrusionOk="0" h="16" w="130">
                  <a:moveTo>
                    <a:pt x="3" y="4"/>
                  </a:moveTo>
                  <a:cubicBezTo>
                    <a:pt x="0" y="4"/>
                    <a:pt x="2" y="4"/>
                    <a:pt x="5" y="4"/>
                  </a:cubicBezTo>
                  <a:lnTo>
                    <a:pt x="5" y="4"/>
                  </a:lnTo>
                  <a:cubicBezTo>
                    <a:pt x="4" y="4"/>
                    <a:pt x="4" y="4"/>
                    <a:pt x="3" y="4"/>
                  </a:cubicBezTo>
                  <a:close/>
                  <a:moveTo>
                    <a:pt x="124" y="0"/>
                  </a:moveTo>
                  <a:cubicBezTo>
                    <a:pt x="121" y="0"/>
                    <a:pt x="117" y="0"/>
                    <a:pt x="112" y="1"/>
                  </a:cubicBezTo>
                  <a:lnTo>
                    <a:pt x="112" y="1"/>
                  </a:lnTo>
                  <a:cubicBezTo>
                    <a:pt x="110" y="0"/>
                    <a:pt x="107" y="0"/>
                    <a:pt x="104" y="0"/>
                  </a:cubicBezTo>
                  <a:cubicBezTo>
                    <a:pt x="92" y="0"/>
                    <a:pt x="78" y="3"/>
                    <a:pt x="64" y="6"/>
                  </a:cubicBezTo>
                  <a:lnTo>
                    <a:pt x="64" y="6"/>
                  </a:lnTo>
                  <a:cubicBezTo>
                    <a:pt x="79" y="5"/>
                    <a:pt x="99" y="2"/>
                    <a:pt x="112" y="1"/>
                  </a:cubicBezTo>
                  <a:lnTo>
                    <a:pt x="112" y="1"/>
                  </a:lnTo>
                  <a:cubicBezTo>
                    <a:pt x="116" y="1"/>
                    <a:pt x="119" y="2"/>
                    <a:pt x="122" y="4"/>
                  </a:cubicBezTo>
                  <a:cubicBezTo>
                    <a:pt x="129" y="1"/>
                    <a:pt x="129" y="0"/>
                    <a:pt x="124" y="0"/>
                  </a:cubicBezTo>
                  <a:close/>
                  <a:moveTo>
                    <a:pt x="50" y="4"/>
                  </a:moveTo>
                  <a:cubicBezTo>
                    <a:pt x="42" y="6"/>
                    <a:pt x="36" y="8"/>
                    <a:pt x="31" y="8"/>
                  </a:cubicBezTo>
                  <a:lnTo>
                    <a:pt x="31" y="8"/>
                  </a:lnTo>
                  <a:cubicBezTo>
                    <a:pt x="31" y="5"/>
                    <a:pt x="13" y="4"/>
                    <a:pt x="5" y="4"/>
                  </a:cubicBezTo>
                  <a:lnTo>
                    <a:pt x="5" y="4"/>
                  </a:lnTo>
                  <a:cubicBezTo>
                    <a:pt x="11" y="5"/>
                    <a:pt x="14" y="9"/>
                    <a:pt x="25" y="9"/>
                  </a:cubicBezTo>
                  <a:cubicBezTo>
                    <a:pt x="27" y="9"/>
                    <a:pt x="29" y="9"/>
                    <a:pt x="31" y="8"/>
                  </a:cubicBezTo>
                  <a:lnTo>
                    <a:pt x="31" y="8"/>
                  </a:lnTo>
                  <a:cubicBezTo>
                    <a:pt x="31" y="10"/>
                    <a:pt x="27" y="12"/>
                    <a:pt x="15" y="16"/>
                  </a:cubicBezTo>
                  <a:cubicBezTo>
                    <a:pt x="26" y="16"/>
                    <a:pt x="45" y="10"/>
                    <a:pt x="64" y="6"/>
                  </a:cubicBezTo>
                  <a:lnTo>
                    <a:pt x="64" y="6"/>
                  </a:lnTo>
                  <a:cubicBezTo>
                    <a:pt x="58" y="7"/>
                    <a:pt x="52" y="7"/>
                    <a:pt x="48" y="7"/>
                  </a:cubicBezTo>
                  <a:cubicBezTo>
                    <a:pt x="43" y="7"/>
                    <a:pt x="43" y="6"/>
                    <a:pt x="50" y="4"/>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1"/>
            <p:cNvSpPr/>
            <p:nvPr/>
          </p:nvSpPr>
          <p:spPr>
            <a:xfrm rot="1290219">
              <a:off x="2848650" y="3263269"/>
              <a:ext cx="3060" cy="574"/>
            </a:xfrm>
            <a:custGeom>
              <a:rect b="b" l="l" r="r" t="t"/>
              <a:pathLst>
                <a:path extrusionOk="0" h="13" w="60">
                  <a:moveTo>
                    <a:pt x="24" y="1"/>
                  </a:moveTo>
                  <a:cubicBezTo>
                    <a:pt x="0" y="13"/>
                    <a:pt x="0" y="13"/>
                    <a:pt x="12" y="13"/>
                  </a:cubicBezTo>
                  <a:cubicBezTo>
                    <a:pt x="12" y="13"/>
                    <a:pt x="60" y="1"/>
                    <a:pt x="2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1"/>
            <p:cNvSpPr/>
            <p:nvPr/>
          </p:nvSpPr>
          <p:spPr>
            <a:xfrm rot="1290219">
              <a:off x="2845379" y="3263335"/>
              <a:ext cx="1275" cy="574"/>
            </a:xfrm>
            <a:custGeom>
              <a:rect b="b" l="l" r="r" t="t"/>
              <a:pathLst>
                <a:path extrusionOk="0" h="13" w="25">
                  <a:moveTo>
                    <a:pt x="25" y="1"/>
                  </a:moveTo>
                  <a:lnTo>
                    <a:pt x="1" y="12"/>
                  </a:lnTo>
                  <a:lnTo>
                    <a:pt x="13" y="12"/>
                  </a:lnTo>
                  <a:lnTo>
                    <a:pt x="25"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1"/>
            <p:cNvSpPr/>
            <p:nvPr/>
          </p:nvSpPr>
          <p:spPr>
            <a:xfrm rot="1290219">
              <a:off x="2843976" y="3264021"/>
              <a:ext cx="1887" cy="44"/>
            </a:xfrm>
            <a:custGeom>
              <a:rect b="b" l="l" r="r" t="t"/>
              <a:pathLst>
                <a:path extrusionOk="0" h="1" w="37">
                  <a:moveTo>
                    <a:pt x="37" y="0"/>
                  </a:moveTo>
                  <a:lnTo>
                    <a:pt x="1" y="0"/>
                  </a:lnTo>
                  <a:cubicBezTo>
                    <a:pt x="13" y="0"/>
                    <a:pt x="13" y="0"/>
                    <a:pt x="3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1"/>
            <p:cNvSpPr/>
            <p:nvPr/>
          </p:nvSpPr>
          <p:spPr>
            <a:xfrm rot="1290219">
              <a:off x="2843311" y="3264588"/>
              <a:ext cx="3111" cy="574"/>
            </a:xfrm>
            <a:custGeom>
              <a:rect b="b" l="l" r="r" t="t"/>
              <a:pathLst>
                <a:path extrusionOk="0" h="13" w="61">
                  <a:moveTo>
                    <a:pt x="57" y="0"/>
                  </a:moveTo>
                  <a:lnTo>
                    <a:pt x="49" y="8"/>
                  </a:lnTo>
                  <a:lnTo>
                    <a:pt x="49" y="8"/>
                  </a:lnTo>
                  <a:cubicBezTo>
                    <a:pt x="56" y="6"/>
                    <a:pt x="60" y="4"/>
                    <a:pt x="57" y="0"/>
                  </a:cubicBezTo>
                  <a:close/>
                  <a:moveTo>
                    <a:pt x="49" y="8"/>
                  </a:moveTo>
                  <a:cubicBezTo>
                    <a:pt x="32" y="12"/>
                    <a:pt x="1" y="12"/>
                    <a:pt x="9" y="12"/>
                  </a:cubicBezTo>
                  <a:lnTo>
                    <a:pt x="45" y="12"/>
                  </a:lnTo>
                  <a:lnTo>
                    <a:pt x="49" y="8"/>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1"/>
            <p:cNvSpPr/>
            <p:nvPr/>
          </p:nvSpPr>
          <p:spPr>
            <a:xfrm rot="1290219">
              <a:off x="2847840" y="3267659"/>
              <a:ext cx="1224" cy="574"/>
            </a:xfrm>
            <a:custGeom>
              <a:rect b="b" l="l" r="r" t="t"/>
              <a:pathLst>
                <a:path extrusionOk="0" h="13" w="24">
                  <a:moveTo>
                    <a:pt x="0" y="1"/>
                  </a:moveTo>
                  <a:lnTo>
                    <a:pt x="24" y="13"/>
                  </a:lnTo>
                  <a:lnTo>
                    <a:pt x="24"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1"/>
            <p:cNvSpPr/>
            <p:nvPr/>
          </p:nvSpPr>
          <p:spPr>
            <a:xfrm rot="1290219">
              <a:off x="2857965" y="3270150"/>
              <a:ext cx="2040" cy="574"/>
            </a:xfrm>
            <a:custGeom>
              <a:rect b="b" l="l" r="r" t="t"/>
              <a:pathLst>
                <a:path extrusionOk="0" h="13" w="40">
                  <a:moveTo>
                    <a:pt x="10" y="0"/>
                  </a:moveTo>
                  <a:cubicBezTo>
                    <a:pt x="8" y="0"/>
                    <a:pt x="8" y="0"/>
                    <a:pt x="9" y="0"/>
                  </a:cubicBezTo>
                  <a:lnTo>
                    <a:pt x="9" y="0"/>
                  </a:lnTo>
                  <a:cubicBezTo>
                    <a:pt x="10" y="0"/>
                    <a:pt x="10" y="0"/>
                    <a:pt x="10" y="0"/>
                  </a:cubicBezTo>
                  <a:close/>
                  <a:moveTo>
                    <a:pt x="9" y="0"/>
                  </a:moveTo>
                  <a:cubicBezTo>
                    <a:pt x="7" y="1"/>
                    <a:pt x="1" y="3"/>
                    <a:pt x="10" y="12"/>
                  </a:cubicBezTo>
                  <a:cubicBezTo>
                    <a:pt x="39" y="3"/>
                    <a:pt x="14" y="1"/>
                    <a:pt x="9"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1"/>
            <p:cNvSpPr/>
            <p:nvPr/>
          </p:nvSpPr>
          <p:spPr>
            <a:xfrm rot="1290219">
              <a:off x="2844238" y="3266940"/>
              <a:ext cx="1887" cy="574"/>
            </a:xfrm>
            <a:custGeom>
              <a:rect b="b" l="l" r="r" t="t"/>
              <a:pathLst>
                <a:path extrusionOk="0" h="13" w="37">
                  <a:moveTo>
                    <a:pt x="25" y="1"/>
                  </a:moveTo>
                  <a:lnTo>
                    <a:pt x="25" y="1"/>
                  </a:lnTo>
                  <a:cubicBezTo>
                    <a:pt x="1" y="13"/>
                    <a:pt x="13" y="13"/>
                    <a:pt x="36" y="13"/>
                  </a:cubicBezTo>
                  <a:cubicBezTo>
                    <a:pt x="13" y="13"/>
                    <a:pt x="25" y="13"/>
                    <a:pt x="25"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1"/>
            <p:cNvSpPr/>
            <p:nvPr/>
          </p:nvSpPr>
          <p:spPr>
            <a:xfrm rot="1290219">
              <a:off x="2843257" y="3268096"/>
              <a:ext cx="6733" cy="1105"/>
            </a:xfrm>
            <a:custGeom>
              <a:rect b="b" l="l" r="r" t="t"/>
              <a:pathLst>
                <a:path extrusionOk="0" h="25" w="132">
                  <a:moveTo>
                    <a:pt x="50" y="7"/>
                  </a:moveTo>
                  <a:cubicBezTo>
                    <a:pt x="33" y="8"/>
                    <a:pt x="5" y="13"/>
                    <a:pt x="13" y="13"/>
                  </a:cubicBezTo>
                  <a:lnTo>
                    <a:pt x="50" y="7"/>
                  </a:lnTo>
                  <a:close/>
                  <a:moveTo>
                    <a:pt x="96" y="1"/>
                  </a:moveTo>
                  <a:lnTo>
                    <a:pt x="50" y="7"/>
                  </a:lnTo>
                  <a:lnTo>
                    <a:pt x="50" y="7"/>
                  </a:lnTo>
                  <a:cubicBezTo>
                    <a:pt x="50" y="7"/>
                    <a:pt x="50" y="7"/>
                    <a:pt x="51" y="7"/>
                  </a:cubicBezTo>
                  <a:cubicBezTo>
                    <a:pt x="59" y="7"/>
                    <a:pt x="64" y="9"/>
                    <a:pt x="60" y="13"/>
                  </a:cubicBezTo>
                  <a:lnTo>
                    <a:pt x="25" y="13"/>
                  </a:lnTo>
                  <a:cubicBezTo>
                    <a:pt x="1" y="25"/>
                    <a:pt x="13" y="25"/>
                    <a:pt x="37" y="25"/>
                  </a:cubicBezTo>
                  <a:cubicBezTo>
                    <a:pt x="60" y="25"/>
                    <a:pt x="108" y="13"/>
                    <a:pt x="132" y="13"/>
                  </a:cubicBezTo>
                  <a:cubicBezTo>
                    <a:pt x="120" y="7"/>
                    <a:pt x="93" y="7"/>
                    <a:pt x="78" y="7"/>
                  </a:cubicBezTo>
                  <a:cubicBezTo>
                    <a:pt x="63" y="7"/>
                    <a:pt x="60" y="7"/>
                    <a:pt x="96"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1"/>
            <p:cNvSpPr/>
            <p:nvPr/>
          </p:nvSpPr>
          <p:spPr>
            <a:xfrm rot="1290219">
              <a:off x="2852999" y="3269591"/>
              <a:ext cx="3367" cy="530"/>
            </a:xfrm>
            <a:custGeom>
              <a:rect b="b" l="l" r="r" t="t"/>
              <a:pathLst>
                <a:path extrusionOk="0" h="12" w="66">
                  <a:moveTo>
                    <a:pt x="24" y="0"/>
                  </a:moveTo>
                  <a:lnTo>
                    <a:pt x="0" y="12"/>
                  </a:lnTo>
                  <a:lnTo>
                    <a:pt x="36" y="12"/>
                  </a:lnTo>
                  <a:cubicBezTo>
                    <a:pt x="66" y="6"/>
                    <a:pt x="63" y="6"/>
                    <a:pt x="52" y="6"/>
                  </a:cubicBezTo>
                  <a:cubicBezTo>
                    <a:pt x="42" y="6"/>
                    <a:pt x="24" y="6"/>
                    <a:pt x="24"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1"/>
            <p:cNvSpPr/>
            <p:nvPr/>
          </p:nvSpPr>
          <p:spPr>
            <a:xfrm rot="1290219">
              <a:off x="2848061" y="3271029"/>
              <a:ext cx="663" cy="44"/>
            </a:xfrm>
            <a:custGeom>
              <a:rect b="b" l="l" r="r" t="t"/>
              <a:pathLst>
                <a:path extrusionOk="0" h="1" w="13">
                  <a:moveTo>
                    <a:pt x="1" y="0"/>
                  </a:moveTo>
                  <a:lnTo>
                    <a:pt x="13" y="0"/>
                  </a:lnTo>
                  <a:lnTo>
                    <a:pt x="13"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1"/>
            <p:cNvSpPr/>
            <p:nvPr/>
          </p:nvSpPr>
          <p:spPr>
            <a:xfrm rot="1290219">
              <a:off x="2846278" y="3270577"/>
              <a:ext cx="1836" cy="574"/>
            </a:xfrm>
            <a:custGeom>
              <a:rect b="b" l="l" r="r" t="t"/>
              <a:pathLst>
                <a:path extrusionOk="0" h="13" w="36">
                  <a:moveTo>
                    <a:pt x="12" y="0"/>
                  </a:moveTo>
                  <a:lnTo>
                    <a:pt x="0" y="12"/>
                  </a:lnTo>
                  <a:lnTo>
                    <a:pt x="36" y="12"/>
                  </a:lnTo>
                  <a:lnTo>
                    <a:pt x="12"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1"/>
            <p:cNvSpPr/>
            <p:nvPr/>
          </p:nvSpPr>
          <p:spPr>
            <a:xfrm rot="1290219">
              <a:off x="2845668" y="3270655"/>
              <a:ext cx="663" cy="44"/>
            </a:xfrm>
            <a:custGeom>
              <a:rect b="b" l="l" r="r" t="t"/>
              <a:pathLst>
                <a:path extrusionOk="0" h="1" w="13">
                  <a:moveTo>
                    <a:pt x="12" y="0"/>
                  </a:moveTo>
                  <a:lnTo>
                    <a:pt x="12" y="0"/>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1"/>
            <p:cNvSpPr/>
            <p:nvPr/>
          </p:nvSpPr>
          <p:spPr>
            <a:xfrm rot="1290219">
              <a:off x="2845364" y="3271474"/>
              <a:ext cx="2448" cy="574"/>
            </a:xfrm>
            <a:custGeom>
              <a:rect b="b" l="l" r="r" t="t"/>
              <a:pathLst>
                <a:path extrusionOk="0" h="13" w="48">
                  <a:moveTo>
                    <a:pt x="12" y="0"/>
                  </a:moveTo>
                  <a:cubicBezTo>
                    <a:pt x="24" y="0"/>
                    <a:pt x="24" y="12"/>
                    <a:pt x="0" y="12"/>
                  </a:cubicBezTo>
                  <a:lnTo>
                    <a:pt x="24" y="12"/>
                  </a:lnTo>
                  <a:cubicBezTo>
                    <a:pt x="24" y="0"/>
                    <a:pt x="48"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1"/>
            <p:cNvSpPr/>
            <p:nvPr/>
          </p:nvSpPr>
          <p:spPr>
            <a:xfrm rot="1290219">
              <a:off x="2849818" y="3297373"/>
              <a:ext cx="1887" cy="265"/>
            </a:xfrm>
            <a:custGeom>
              <a:rect b="b" l="l" r="r" t="t"/>
              <a:pathLst>
                <a:path extrusionOk="0" h="6" w="37">
                  <a:moveTo>
                    <a:pt x="0" y="0"/>
                  </a:moveTo>
                  <a:cubicBezTo>
                    <a:pt x="4" y="4"/>
                    <a:pt x="10" y="5"/>
                    <a:pt x="15" y="5"/>
                  </a:cubicBezTo>
                  <a:cubicBezTo>
                    <a:pt x="26" y="5"/>
                    <a:pt x="36" y="0"/>
                    <a:pt x="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1"/>
            <p:cNvSpPr/>
            <p:nvPr/>
          </p:nvSpPr>
          <p:spPr>
            <a:xfrm rot="1290219">
              <a:off x="2886627" y="3231422"/>
              <a:ext cx="51" cy="1635"/>
            </a:xfrm>
            <a:custGeom>
              <a:rect b="b" l="l" r="r" t="t"/>
              <a:pathLst>
                <a:path extrusionOk="0" h="37" w="1">
                  <a:moveTo>
                    <a:pt x="0" y="36"/>
                  </a:moveTo>
                  <a:lnTo>
                    <a:pt x="0" y="36"/>
                  </a:lnTo>
                  <a:cubicBezTo>
                    <a:pt x="0" y="1"/>
                    <a:pt x="0" y="24"/>
                    <a:pt x="0" y="36"/>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1"/>
            <p:cNvSpPr/>
            <p:nvPr/>
          </p:nvSpPr>
          <p:spPr>
            <a:xfrm rot="1290219">
              <a:off x="2884082" y="3229149"/>
              <a:ext cx="1836" cy="2651"/>
            </a:xfrm>
            <a:custGeom>
              <a:rect b="b" l="l" r="r" t="t"/>
              <a:pathLst>
                <a:path extrusionOk="0" h="60" w="36">
                  <a:moveTo>
                    <a:pt x="8" y="0"/>
                  </a:moveTo>
                  <a:cubicBezTo>
                    <a:pt x="1" y="0"/>
                    <a:pt x="3" y="19"/>
                    <a:pt x="11" y="59"/>
                  </a:cubicBezTo>
                  <a:cubicBezTo>
                    <a:pt x="11" y="24"/>
                    <a:pt x="35" y="59"/>
                    <a:pt x="23" y="12"/>
                  </a:cubicBezTo>
                  <a:cubicBezTo>
                    <a:pt x="16" y="4"/>
                    <a:pt x="11" y="0"/>
                    <a:pt x="8"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1"/>
            <p:cNvSpPr/>
            <p:nvPr/>
          </p:nvSpPr>
          <p:spPr>
            <a:xfrm rot="1290219">
              <a:off x="2884573" y="3231871"/>
              <a:ext cx="663" cy="1635"/>
            </a:xfrm>
            <a:custGeom>
              <a:rect b="b" l="l" r="r" t="t"/>
              <a:pathLst>
                <a:path extrusionOk="0" h="37" w="13">
                  <a:moveTo>
                    <a:pt x="0" y="0"/>
                  </a:moveTo>
                  <a:lnTo>
                    <a:pt x="0" y="36"/>
                  </a:lnTo>
                  <a:lnTo>
                    <a:pt x="12" y="24"/>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1"/>
            <p:cNvSpPr/>
            <p:nvPr/>
          </p:nvSpPr>
          <p:spPr>
            <a:xfrm rot="1290219">
              <a:off x="2884745" y="3233624"/>
              <a:ext cx="663" cy="1060"/>
            </a:xfrm>
            <a:custGeom>
              <a:rect b="b" l="l" r="r" t="t"/>
              <a:pathLst>
                <a:path extrusionOk="0" h="24" w="13">
                  <a:moveTo>
                    <a:pt x="0" y="0"/>
                  </a:moveTo>
                  <a:lnTo>
                    <a:pt x="0" y="24"/>
                  </a:lnTo>
                  <a:lnTo>
                    <a:pt x="12" y="12"/>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1"/>
            <p:cNvSpPr/>
            <p:nvPr/>
          </p:nvSpPr>
          <p:spPr>
            <a:xfrm rot="1290219">
              <a:off x="2881760" y="3228353"/>
              <a:ext cx="2754" cy="4861"/>
            </a:xfrm>
            <a:custGeom>
              <a:rect b="b" l="l" r="r" t="t"/>
              <a:pathLst>
                <a:path extrusionOk="0" h="110" w="54">
                  <a:moveTo>
                    <a:pt x="3" y="0"/>
                  </a:moveTo>
                  <a:cubicBezTo>
                    <a:pt x="0" y="0"/>
                    <a:pt x="18" y="30"/>
                    <a:pt x="18" y="50"/>
                  </a:cubicBezTo>
                  <a:lnTo>
                    <a:pt x="18" y="39"/>
                  </a:lnTo>
                  <a:cubicBezTo>
                    <a:pt x="42" y="74"/>
                    <a:pt x="30" y="86"/>
                    <a:pt x="42" y="110"/>
                  </a:cubicBezTo>
                  <a:cubicBezTo>
                    <a:pt x="53" y="110"/>
                    <a:pt x="30" y="39"/>
                    <a:pt x="42" y="39"/>
                  </a:cubicBezTo>
                  <a:cubicBezTo>
                    <a:pt x="38" y="31"/>
                    <a:pt x="34" y="29"/>
                    <a:pt x="30" y="29"/>
                  </a:cubicBezTo>
                  <a:cubicBezTo>
                    <a:pt x="28" y="29"/>
                    <a:pt x="26" y="30"/>
                    <a:pt x="24" y="30"/>
                  </a:cubicBezTo>
                  <a:cubicBezTo>
                    <a:pt x="18" y="30"/>
                    <a:pt x="12" y="27"/>
                    <a:pt x="6" y="3"/>
                  </a:cubicBezTo>
                  <a:cubicBezTo>
                    <a:pt x="4" y="1"/>
                    <a:pt x="3" y="0"/>
                    <a:pt x="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1"/>
            <p:cNvSpPr/>
            <p:nvPr/>
          </p:nvSpPr>
          <p:spPr>
            <a:xfrm rot="1290219">
              <a:off x="2849431" y="3242811"/>
              <a:ext cx="612" cy="574"/>
            </a:xfrm>
            <a:custGeom>
              <a:rect b="b" l="l" r="r" t="t"/>
              <a:pathLst>
                <a:path extrusionOk="0" h="13" w="12">
                  <a:moveTo>
                    <a:pt x="0" y="0"/>
                  </a:moveTo>
                  <a:cubicBezTo>
                    <a:pt x="0" y="12"/>
                    <a:pt x="0" y="12"/>
                    <a:pt x="12" y="12"/>
                  </a:cubicBezTo>
                  <a:cubicBezTo>
                    <a:pt x="0" y="0"/>
                    <a:pt x="0" y="0"/>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1"/>
            <p:cNvSpPr/>
            <p:nvPr/>
          </p:nvSpPr>
          <p:spPr>
            <a:xfrm rot="1290219">
              <a:off x="2812402" y="3229247"/>
              <a:ext cx="51" cy="530"/>
            </a:xfrm>
            <a:custGeom>
              <a:rect b="b" l="l" r="r" t="t"/>
              <a:pathLst>
                <a:path extrusionOk="0" h="12" w="1">
                  <a:moveTo>
                    <a:pt x="0" y="12"/>
                  </a:moveTo>
                  <a:cubicBezTo>
                    <a:pt x="0" y="12"/>
                    <a:pt x="0" y="12"/>
                    <a:pt x="0" y="0"/>
                  </a:cubicBezTo>
                  <a:lnTo>
                    <a:pt x="0" y="0"/>
                  </a:lnTo>
                  <a:lnTo>
                    <a:pt x="0" y="12"/>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1"/>
            <p:cNvSpPr/>
            <p:nvPr/>
          </p:nvSpPr>
          <p:spPr>
            <a:xfrm rot="1290219">
              <a:off x="2874905" y="3226876"/>
              <a:ext cx="612" cy="574"/>
            </a:xfrm>
            <a:custGeom>
              <a:rect b="b" l="l" r="r" t="t"/>
              <a:pathLst>
                <a:path extrusionOk="0" h="13" w="12">
                  <a:moveTo>
                    <a:pt x="12" y="1"/>
                  </a:moveTo>
                  <a:cubicBezTo>
                    <a:pt x="0" y="1"/>
                    <a:pt x="0" y="1"/>
                    <a:pt x="0" y="12"/>
                  </a:cubicBezTo>
                  <a:cubicBezTo>
                    <a:pt x="12" y="12"/>
                    <a:pt x="12" y="12"/>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1"/>
            <p:cNvSpPr/>
            <p:nvPr/>
          </p:nvSpPr>
          <p:spPr>
            <a:xfrm rot="1290219">
              <a:off x="2872463" y="3226493"/>
              <a:ext cx="663" cy="574"/>
            </a:xfrm>
            <a:custGeom>
              <a:rect b="b" l="l" r="r" t="t"/>
              <a:pathLst>
                <a:path extrusionOk="0" h="13" w="13">
                  <a:moveTo>
                    <a:pt x="12" y="12"/>
                  </a:moveTo>
                  <a:lnTo>
                    <a:pt x="12" y="12"/>
                  </a:lnTo>
                  <a:cubicBezTo>
                    <a:pt x="0" y="0"/>
                    <a:pt x="0" y="0"/>
                    <a:pt x="12" y="1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1"/>
            <p:cNvSpPr/>
            <p:nvPr/>
          </p:nvSpPr>
          <p:spPr>
            <a:xfrm rot="1290219">
              <a:off x="2870674" y="3226337"/>
              <a:ext cx="663" cy="44"/>
            </a:xfrm>
            <a:custGeom>
              <a:rect b="b" l="l" r="r" t="t"/>
              <a:pathLst>
                <a:path extrusionOk="0" h="1" w="13">
                  <a:moveTo>
                    <a:pt x="13" y="0"/>
                  </a:moveTo>
                  <a:lnTo>
                    <a:pt x="13" y="0"/>
                  </a:lnTo>
                  <a:cubicBezTo>
                    <a:pt x="13" y="0"/>
                    <a:pt x="1" y="0"/>
                    <a:pt x="1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1"/>
            <p:cNvSpPr/>
            <p:nvPr/>
          </p:nvSpPr>
          <p:spPr>
            <a:xfrm rot="1290219">
              <a:off x="2873997" y="3225173"/>
              <a:ext cx="1377" cy="3756"/>
            </a:xfrm>
            <a:custGeom>
              <a:rect b="b" l="l" r="r" t="t"/>
              <a:pathLst>
                <a:path extrusionOk="0" h="85" w="27">
                  <a:moveTo>
                    <a:pt x="1" y="0"/>
                  </a:moveTo>
                  <a:lnTo>
                    <a:pt x="1" y="0"/>
                  </a:lnTo>
                  <a:cubicBezTo>
                    <a:pt x="1" y="0"/>
                    <a:pt x="2" y="9"/>
                    <a:pt x="6" y="35"/>
                  </a:cubicBezTo>
                  <a:cubicBezTo>
                    <a:pt x="6" y="41"/>
                    <a:pt x="6" y="58"/>
                    <a:pt x="6" y="58"/>
                  </a:cubicBezTo>
                  <a:cubicBezTo>
                    <a:pt x="6" y="58"/>
                    <a:pt x="6" y="70"/>
                    <a:pt x="6" y="70"/>
                  </a:cubicBezTo>
                  <a:cubicBezTo>
                    <a:pt x="18" y="70"/>
                    <a:pt x="18" y="70"/>
                    <a:pt x="18" y="82"/>
                  </a:cubicBezTo>
                  <a:cubicBezTo>
                    <a:pt x="20" y="84"/>
                    <a:pt x="21" y="85"/>
                    <a:pt x="22" y="85"/>
                  </a:cubicBezTo>
                  <a:cubicBezTo>
                    <a:pt x="27" y="85"/>
                    <a:pt x="18" y="57"/>
                    <a:pt x="18" y="46"/>
                  </a:cubicBezTo>
                  <a:cubicBezTo>
                    <a:pt x="10" y="31"/>
                    <a:pt x="3" y="0"/>
                    <a:pt x="1"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1"/>
            <p:cNvSpPr/>
            <p:nvPr/>
          </p:nvSpPr>
          <p:spPr>
            <a:xfrm rot="1290219">
              <a:off x="2807543" y="3224667"/>
              <a:ext cx="3060" cy="4772"/>
            </a:xfrm>
            <a:custGeom>
              <a:rect b="b" l="l" r="r" t="t"/>
              <a:pathLst>
                <a:path extrusionOk="0" h="108" w="60">
                  <a:moveTo>
                    <a:pt x="0" y="1"/>
                  </a:moveTo>
                  <a:cubicBezTo>
                    <a:pt x="10" y="29"/>
                    <a:pt x="34" y="58"/>
                    <a:pt x="50" y="86"/>
                  </a:cubicBezTo>
                  <a:lnTo>
                    <a:pt x="50" y="86"/>
                  </a:lnTo>
                  <a:cubicBezTo>
                    <a:pt x="41" y="65"/>
                    <a:pt x="32" y="42"/>
                    <a:pt x="24" y="24"/>
                  </a:cubicBezTo>
                  <a:lnTo>
                    <a:pt x="24" y="36"/>
                  </a:lnTo>
                  <a:cubicBezTo>
                    <a:pt x="12" y="12"/>
                    <a:pt x="12" y="12"/>
                    <a:pt x="0" y="1"/>
                  </a:cubicBezTo>
                  <a:close/>
                  <a:moveTo>
                    <a:pt x="50" y="86"/>
                  </a:moveTo>
                  <a:lnTo>
                    <a:pt x="50" y="86"/>
                  </a:lnTo>
                  <a:cubicBezTo>
                    <a:pt x="53" y="94"/>
                    <a:pt x="56" y="101"/>
                    <a:pt x="60" y="108"/>
                  </a:cubicBezTo>
                  <a:cubicBezTo>
                    <a:pt x="57" y="101"/>
                    <a:pt x="54" y="93"/>
                    <a:pt x="50" y="86"/>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1"/>
            <p:cNvSpPr/>
            <p:nvPr/>
          </p:nvSpPr>
          <p:spPr>
            <a:xfrm rot="1290219">
              <a:off x="2809602" y="3230045"/>
              <a:ext cx="1275" cy="574"/>
            </a:xfrm>
            <a:custGeom>
              <a:rect b="b" l="l" r="r" t="t"/>
              <a:pathLst>
                <a:path extrusionOk="0" h="13" w="25">
                  <a:moveTo>
                    <a:pt x="1" y="1"/>
                  </a:moveTo>
                  <a:cubicBezTo>
                    <a:pt x="7" y="1"/>
                    <a:pt x="10" y="1"/>
                    <a:pt x="13" y="2"/>
                  </a:cubicBezTo>
                  <a:lnTo>
                    <a:pt x="13" y="2"/>
                  </a:lnTo>
                  <a:cubicBezTo>
                    <a:pt x="12" y="1"/>
                    <a:pt x="12" y="1"/>
                    <a:pt x="12" y="1"/>
                  </a:cubicBezTo>
                  <a:close/>
                  <a:moveTo>
                    <a:pt x="13" y="2"/>
                  </a:moveTo>
                  <a:cubicBezTo>
                    <a:pt x="13" y="6"/>
                    <a:pt x="15" y="13"/>
                    <a:pt x="24" y="13"/>
                  </a:cubicBezTo>
                  <a:cubicBezTo>
                    <a:pt x="18" y="7"/>
                    <a:pt x="16" y="4"/>
                    <a:pt x="13" y="2"/>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1"/>
            <p:cNvSpPr/>
            <p:nvPr/>
          </p:nvSpPr>
          <p:spPr>
            <a:xfrm rot="1290219">
              <a:off x="2780210" y="3224433"/>
              <a:ext cx="51" cy="574"/>
            </a:xfrm>
            <a:custGeom>
              <a:rect b="b" l="l" r="r" t="t"/>
              <a:pathLst>
                <a:path extrusionOk="0" h="13" w="1">
                  <a:moveTo>
                    <a:pt x="0" y="13"/>
                  </a:moveTo>
                  <a:lnTo>
                    <a:pt x="0" y="13"/>
                  </a:lnTo>
                  <a:cubicBezTo>
                    <a:pt x="0" y="1"/>
                    <a:pt x="0" y="1"/>
                    <a:pt x="0" y="13"/>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1"/>
            <p:cNvSpPr/>
            <p:nvPr/>
          </p:nvSpPr>
          <p:spPr>
            <a:xfrm rot="1290219">
              <a:off x="2813673" y="3227566"/>
              <a:ext cx="612" cy="44"/>
            </a:xfrm>
            <a:custGeom>
              <a:rect b="b" l="l" r="r" t="t"/>
              <a:pathLst>
                <a:path extrusionOk="0" h="1" w="12">
                  <a:moveTo>
                    <a:pt x="0" y="0"/>
                  </a:moveTo>
                  <a:cubicBezTo>
                    <a:pt x="0" y="0"/>
                    <a:pt x="12" y="0"/>
                    <a:pt x="12" y="0"/>
                  </a:cubicBezTo>
                  <a:cubicBezTo>
                    <a:pt x="12" y="0"/>
                    <a:pt x="12" y="0"/>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1"/>
            <p:cNvSpPr/>
            <p:nvPr/>
          </p:nvSpPr>
          <p:spPr>
            <a:xfrm rot="1290219">
              <a:off x="2805571" y="3248247"/>
              <a:ext cx="1275" cy="1326"/>
            </a:xfrm>
            <a:custGeom>
              <a:rect b="b" l="l" r="r" t="t"/>
              <a:pathLst>
                <a:path extrusionOk="0" h="30" w="25">
                  <a:moveTo>
                    <a:pt x="0" y="0"/>
                  </a:moveTo>
                  <a:lnTo>
                    <a:pt x="12" y="24"/>
                  </a:lnTo>
                  <a:cubicBezTo>
                    <a:pt x="12" y="28"/>
                    <a:pt x="12" y="30"/>
                    <a:pt x="13" y="30"/>
                  </a:cubicBezTo>
                  <a:cubicBezTo>
                    <a:pt x="13" y="30"/>
                    <a:pt x="16" y="24"/>
                    <a:pt x="24" y="24"/>
                  </a:cubicBezTo>
                  <a:cubicBezTo>
                    <a:pt x="11" y="7"/>
                    <a:pt x="7" y="2"/>
                    <a:pt x="7" y="2"/>
                  </a:cubicBezTo>
                  <a:lnTo>
                    <a:pt x="7" y="2"/>
                  </a:lnTo>
                  <a:cubicBezTo>
                    <a:pt x="7" y="2"/>
                    <a:pt x="10" y="8"/>
                    <a:pt x="9" y="8"/>
                  </a:cubicBezTo>
                  <a:cubicBezTo>
                    <a:pt x="8" y="8"/>
                    <a:pt x="6" y="6"/>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1"/>
            <p:cNvSpPr/>
            <p:nvPr/>
          </p:nvSpPr>
          <p:spPr>
            <a:xfrm rot="1290219">
              <a:off x="2811898" y="3229761"/>
              <a:ext cx="918" cy="1105"/>
            </a:xfrm>
            <a:custGeom>
              <a:rect b="b" l="l" r="r" t="t"/>
              <a:pathLst>
                <a:path extrusionOk="0" h="25" w="18">
                  <a:moveTo>
                    <a:pt x="5" y="1"/>
                  </a:moveTo>
                  <a:lnTo>
                    <a:pt x="5" y="1"/>
                  </a:lnTo>
                  <a:cubicBezTo>
                    <a:pt x="9" y="8"/>
                    <a:pt x="9" y="10"/>
                    <a:pt x="8" y="10"/>
                  </a:cubicBezTo>
                  <a:cubicBezTo>
                    <a:pt x="7" y="10"/>
                    <a:pt x="5" y="8"/>
                    <a:pt x="3" y="8"/>
                  </a:cubicBezTo>
                  <a:lnTo>
                    <a:pt x="3" y="8"/>
                  </a:lnTo>
                  <a:cubicBezTo>
                    <a:pt x="1" y="8"/>
                    <a:pt x="1" y="11"/>
                    <a:pt x="5" y="25"/>
                  </a:cubicBezTo>
                  <a:lnTo>
                    <a:pt x="17" y="13"/>
                  </a:lnTo>
                  <a:lnTo>
                    <a:pt x="5"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1"/>
            <p:cNvSpPr/>
            <p:nvPr/>
          </p:nvSpPr>
          <p:spPr>
            <a:xfrm rot="1290219">
              <a:off x="2881224" y="3235370"/>
              <a:ext cx="1887" cy="3712"/>
            </a:xfrm>
            <a:custGeom>
              <a:rect b="b" l="l" r="r" t="t"/>
              <a:pathLst>
                <a:path extrusionOk="0" h="84" w="37">
                  <a:moveTo>
                    <a:pt x="13" y="1"/>
                  </a:moveTo>
                  <a:cubicBezTo>
                    <a:pt x="24" y="36"/>
                    <a:pt x="13" y="13"/>
                    <a:pt x="1" y="36"/>
                  </a:cubicBezTo>
                  <a:lnTo>
                    <a:pt x="24" y="60"/>
                  </a:lnTo>
                  <a:lnTo>
                    <a:pt x="24" y="72"/>
                  </a:lnTo>
                  <a:lnTo>
                    <a:pt x="36" y="84"/>
                  </a:lnTo>
                  <a:cubicBezTo>
                    <a:pt x="36" y="60"/>
                    <a:pt x="24" y="36"/>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1"/>
            <p:cNvSpPr/>
            <p:nvPr/>
          </p:nvSpPr>
          <p:spPr>
            <a:xfrm rot="1290219">
              <a:off x="2880946" y="3225369"/>
              <a:ext cx="663" cy="1591"/>
            </a:xfrm>
            <a:custGeom>
              <a:rect b="b" l="l" r="r" t="t"/>
              <a:pathLst>
                <a:path extrusionOk="0" h="36" w="13">
                  <a:moveTo>
                    <a:pt x="0" y="0"/>
                  </a:moveTo>
                  <a:lnTo>
                    <a:pt x="0" y="24"/>
                  </a:lnTo>
                  <a:lnTo>
                    <a:pt x="12" y="36"/>
                  </a:lnTo>
                  <a:cubicBezTo>
                    <a:pt x="12" y="24"/>
                    <a:pt x="0"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1"/>
            <p:cNvSpPr/>
            <p:nvPr/>
          </p:nvSpPr>
          <p:spPr>
            <a:xfrm rot="1290219">
              <a:off x="2873831" y="3221177"/>
              <a:ext cx="867" cy="1370"/>
            </a:xfrm>
            <a:custGeom>
              <a:rect b="b" l="l" r="r" t="t"/>
              <a:pathLst>
                <a:path extrusionOk="0" h="31" w="17">
                  <a:moveTo>
                    <a:pt x="3" y="0"/>
                  </a:moveTo>
                  <a:lnTo>
                    <a:pt x="3" y="0"/>
                  </a:lnTo>
                  <a:cubicBezTo>
                    <a:pt x="1" y="0"/>
                    <a:pt x="0" y="5"/>
                    <a:pt x="4" y="18"/>
                  </a:cubicBezTo>
                  <a:lnTo>
                    <a:pt x="16" y="30"/>
                  </a:lnTo>
                  <a:cubicBezTo>
                    <a:pt x="16" y="15"/>
                    <a:pt x="7" y="0"/>
                    <a:pt x="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1"/>
            <p:cNvSpPr/>
            <p:nvPr/>
          </p:nvSpPr>
          <p:spPr>
            <a:xfrm rot="1290219">
              <a:off x="2877061" y="3237576"/>
              <a:ext cx="663" cy="1414"/>
            </a:xfrm>
            <a:custGeom>
              <a:rect b="b" l="l" r="r" t="t"/>
              <a:pathLst>
                <a:path extrusionOk="0" h="32" w="13">
                  <a:moveTo>
                    <a:pt x="3" y="0"/>
                  </a:moveTo>
                  <a:cubicBezTo>
                    <a:pt x="0" y="0"/>
                    <a:pt x="0" y="6"/>
                    <a:pt x="0" y="20"/>
                  </a:cubicBezTo>
                  <a:cubicBezTo>
                    <a:pt x="0" y="17"/>
                    <a:pt x="1" y="16"/>
                    <a:pt x="1" y="16"/>
                  </a:cubicBezTo>
                  <a:cubicBezTo>
                    <a:pt x="5" y="16"/>
                    <a:pt x="12" y="32"/>
                    <a:pt x="12" y="32"/>
                  </a:cubicBezTo>
                  <a:lnTo>
                    <a:pt x="12" y="8"/>
                  </a:lnTo>
                  <a:cubicBezTo>
                    <a:pt x="7" y="3"/>
                    <a:pt x="4" y="0"/>
                    <a:pt x="3"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1"/>
            <p:cNvSpPr/>
            <p:nvPr/>
          </p:nvSpPr>
          <p:spPr>
            <a:xfrm rot="1290219">
              <a:off x="2871910" y="3221323"/>
              <a:ext cx="1173" cy="1105"/>
            </a:xfrm>
            <a:custGeom>
              <a:rect b="b" l="l" r="r" t="t"/>
              <a:pathLst>
                <a:path extrusionOk="0" h="25" w="23">
                  <a:moveTo>
                    <a:pt x="17" y="0"/>
                  </a:moveTo>
                  <a:lnTo>
                    <a:pt x="17" y="0"/>
                  </a:lnTo>
                  <a:cubicBezTo>
                    <a:pt x="17" y="15"/>
                    <a:pt x="14" y="20"/>
                    <a:pt x="11" y="20"/>
                  </a:cubicBezTo>
                  <a:cubicBezTo>
                    <a:pt x="7" y="20"/>
                    <a:pt x="3" y="12"/>
                    <a:pt x="2" y="12"/>
                  </a:cubicBezTo>
                  <a:lnTo>
                    <a:pt x="2" y="12"/>
                  </a:lnTo>
                  <a:cubicBezTo>
                    <a:pt x="1" y="12"/>
                    <a:pt x="2" y="15"/>
                    <a:pt x="5" y="24"/>
                  </a:cubicBezTo>
                  <a:cubicBezTo>
                    <a:pt x="5" y="21"/>
                    <a:pt x="6" y="20"/>
                    <a:pt x="8" y="20"/>
                  </a:cubicBezTo>
                  <a:cubicBezTo>
                    <a:pt x="10" y="20"/>
                    <a:pt x="13" y="21"/>
                    <a:pt x="15" y="21"/>
                  </a:cubicBezTo>
                  <a:cubicBezTo>
                    <a:pt x="20" y="21"/>
                    <a:pt x="23" y="18"/>
                    <a:pt x="1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1"/>
            <p:cNvSpPr/>
            <p:nvPr/>
          </p:nvSpPr>
          <p:spPr>
            <a:xfrm rot="1290219">
              <a:off x="2869377" y="3222249"/>
              <a:ext cx="1836" cy="4816"/>
            </a:xfrm>
            <a:custGeom>
              <a:rect b="b" l="l" r="r" t="t"/>
              <a:pathLst>
                <a:path extrusionOk="0" h="109" w="36">
                  <a:moveTo>
                    <a:pt x="0" y="1"/>
                  </a:moveTo>
                  <a:cubicBezTo>
                    <a:pt x="0" y="37"/>
                    <a:pt x="12" y="72"/>
                    <a:pt x="24" y="96"/>
                  </a:cubicBezTo>
                  <a:cubicBezTo>
                    <a:pt x="12" y="72"/>
                    <a:pt x="24" y="72"/>
                    <a:pt x="24" y="72"/>
                  </a:cubicBezTo>
                  <a:cubicBezTo>
                    <a:pt x="36" y="84"/>
                    <a:pt x="36" y="96"/>
                    <a:pt x="36" y="108"/>
                  </a:cubicBezTo>
                  <a:cubicBezTo>
                    <a:pt x="36" y="84"/>
                    <a:pt x="36" y="84"/>
                    <a:pt x="36" y="72"/>
                  </a:cubicBezTo>
                  <a:cubicBezTo>
                    <a:pt x="24" y="49"/>
                    <a:pt x="12" y="37"/>
                    <a:pt x="0"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1"/>
            <p:cNvSpPr/>
            <p:nvPr/>
          </p:nvSpPr>
          <p:spPr>
            <a:xfrm rot="1290219">
              <a:off x="2868248" y="3220545"/>
              <a:ext cx="1275" cy="3181"/>
            </a:xfrm>
            <a:custGeom>
              <a:rect b="b" l="l" r="r" t="t"/>
              <a:pathLst>
                <a:path extrusionOk="0" h="72" w="25">
                  <a:moveTo>
                    <a:pt x="12" y="0"/>
                  </a:moveTo>
                  <a:cubicBezTo>
                    <a:pt x="0" y="12"/>
                    <a:pt x="0" y="36"/>
                    <a:pt x="0" y="60"/>
                  </a:cubicBezTo>
                  <a:lnTo>
                    <a:pt x="12" y="72"/>
                  </a:lnTo>
                  <a:cubicBezTo>
                    <a:pt x="12" y="36"/>
                    <a:pt x="24" y="48"/>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1"/>
            <p:cNvSpPr/>
            <p:nvPr/>
          </p:nvSpPr>
          <p:spPr>
            <a:xfrm rot="1290219">
              <a:off x="2858935" y="3222166"/>
              <a:ext cx="816" cy="1281"/>
            </a:xfrm>
            <a:custGeom>
              <a:rect b="b" l="l" r="r" t="t"/>
              <a:pathLst>
                <a:path extrusionOk="0" h="29" w="16">
                  <a:moveTo>
                    <a:pt x="0" y="1"/>
                  </a:moveTo>
                  <a:cubicBezTo>
                    <a:pt x="0" y="1"/>
                    <a:pt x="2" y="4"/>
                    <a:pt x="5" y="7"/>
                  </a:cubicBezTo>
                  <a:lnTo>
                    <a:pt x="5" y="7"/>
                  </a:lnTo>
                  <a:cubicBezTo>
                    <a:pt x="5" y="6"/>
                    <a:pt x="4" y="5"/>
                    <a:pt x="4" y="4"/>
                  </a:cubicBezTo>
                  <a:cubicBezTo>
                    <a:pt x="1" y="2"/>
                    <a:pt x="0" y="1"/>
                    <a:pt x="0" y="1"/>
                  </a:cubicBezTo>
                  <a:close/>
                  <a:moveTo>
                    <a:pt x="5" y="7"/>
                  </a:moveTo>
                  <a:cubicBezTo>
                    <a:pt x="9" y="15"/>
                    <a:pt x="13" y="22"/>
                    <a:pt x="16" y="28"/>
                  </a:cubicBezTo>
                  <a:cubicBezTo>
                    <a:pt x="16" y="22"/>
                    <a:pt x="10" y="13"/>
                    <a:pt x="5" y="7"/>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1"/>
            <p:cNvSpPr/>
            <p:nvPr/>
          </p:nvSpPr>
          <p:spPr>
            <a:xfrm rot="1290219">
              <a:off x="2850183" y="3245467"/>
              <a:ext cx="969" cy="2298"/>
            </a:xfrm>
            <a:custGeom>
              <a:rect b="b" l="l" r="r" t="t"/>
              <a:pathLst>
                <a:path extrusionOk="0" h="52" w="19">
                  <a:moveTo>
                    <a:pt x="13" y="1"/>
                  </a:moveTo>
                  <a:cubicBezTo>
                    <a:pt x="13" y="13"/>
                    <a:pt x="1" y="25"/>
                    <a:pt x="13" y="48"/>
                  </a:cubicBezTo>
                  <a:cubicBezTo>
                    <a:pt x="13" y="48"/>
                    <a:pt x="16" y="51"/>
                    <a:pt x="17" y="51"/>
                  </a:cubicBezTo>
                  <a:cubicBezTo>
                    <a:pt x="19" y="51"/>
                    <a:pt x="19" y="48"/>
                    <a:pt x="13" y="37"/>
                  </a:cubicBezTo>
                  <a:cubicBezTo>
                    <a:pt x="13" y="37"/>
                    <a:pt x="13" y="25"/>
                    <a:pt x="1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1"/>
            <p:cNvSpPr/>
            <p:nvPr/>
          </p:nvSpPr>
          <p:spPr>
            <a:xfrm rot="1290219">
              <a:off x="2847272" y="3245217"/>
              <a:ext cx="663" cy="1237"/>
            </a:xfrm>
            <a:custGeom>
              <a:rect b="b" l="l" r="r" t="t"/>
              <a:pathLst>
                <a:path extrusionOk="0" h="28" w="13">
                  <a:moveTo>
                    <a:pt x="0" y="0"/>
                  </a:moveTo>
                  <a:cubicBezTo>
                    <a:pt x="0" y="0"/>
                    <a:pt x="0" y="1"/>
                    <a:pt x="0" y="4"/>
                  </a:cubicBezTo>
                  <a:cubicBezTo>
                    <a:pt x="1" y="4"/>
                    <a:pt x="1" y="4"/>
                    <a:pt x="1" y="5"/>
                  </a:cubicBezTo>
                  <a:lnTo>
                    <a:pt x="1" y="5"/>
                  </a:lnTo>
                  <a:cubicBezTo>
                    <a:pt x="1" y="2"/>
                    <a:pt x="0" y="0"/>
                    <a:pt x="0" y="0"/>
                  </a:cubicBezTo>
                  <a:close/>
                  <a:moveTo>
                    <a:pt x="1" y="5"/>
                  </a:moveTo>
                  <a:cubicBezTo>
                    <a:pt x="3" y="10"/>
                    <a:pt x="6" y="21"/>
                    <a:pt x="12" y="27"/>
                  </a:cubicBezTo>
                  <a:cubicBezTo>
                    <a:pt x="12" y="16"/>
                    <a:pt x="12" y="16"/>
                    <a:pt x="1" y="5"/>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1"/>
            <p:cNvSpPr/>
            <p:nvPr/>
          </p:nvSpPr>
          <p:spPr>
            <a:xfrm rot="1290219">
              <a:off x="2821614" y="3218208"/>
              <a:ext cx="1224" cy="1326"/>
            </a:xfrm>
            <a:custGeom>
              <a:rect b="b" l="l" r="r" t="t"/>
              <a:pathLst>
                <a:path extrusionOk="0" h="30" w="24">
                  <a:moveTo>
                    <a:pt x="4" y="1"/>
                  </a:moveTo>
                  <a:lnTo>
                    <a:pt x="4" y="1"/>
                  </a:lnTo>
                  <a:cubicBezTo>
                    <a:pt x="0" y="1"/>
                    <a:pt x="3" y="12"/>
                    <a:pt x="11" y="29"/>
                  </a:cubicBezTo>
                  <a:cubicBezTo>
                    <a:pt x="23" y="29"/>
                    <a:pt x="11" y="17"/>
                    <a:pt x="11" y="5"/>
                  </a:cubicBezTo>
                  <a:cubicBezTo>
                    <a:pt x="8" y="2"/>
                    <a:pt x="6" y="1"/>
                    <a:pt x="4"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1"/>
            <p:cNvSpPr/>
            <p:nvPr/>
          </p:nvSpPr>
          <p:spPr>
            <a:xfrm rot="1290219">
              <a:off x="2820881" y="3218177"/>
              <a:ext cx="1275" cy="1635"/>
            </a:xfrm>
            <a:custGeom>
              <a:rect b="b" l="l" r="r" t="t"/>
              <a:pathLst>
                <a:path extrusionOk="0" h="37" w="25">
                  <a:moveTo>
                    <a:pt x="0" y="0"/>
                  </a:moveTo>
                  <a:lnTo>
                    <a:pt x="12" y="24"/>
                  </a:lnTo>
                  <a:lnTo>
                    <a:pt x="24" y="36"/>
                  </a:lnTo>
                  <a:lnTo>
                    <a:pt x="0"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1"/>
            <p:cNvSpPr/>
            <p:nvPr/>
          </p:nvSpPr>
          <p:spPr>
            <a:xfrm rot="1290219">
              <a:off x="2819458" y="3216787"/>
              <a:ext cx="51" cy="1105"/>
            </a:xfrm>
            <a:custGeom>
              <a:rect b="b" l="l" r="r" t="t"/>
              <a:pathLst>
                <a:path extrusionOk="0" h="25" w="1">
                  <a:moveTo>
                    <a:pt x="1" y="1"/>
                  </a:moveTo>
                  <a:cubicBezTo>
                    <a:pt x="1" y="12"/>
                    <a:pt x="1" y="12"/>
                    <a:pt x="1" y="12"/>
                  </a:cubicBezTo>
                  <a:cubicBezTo>
                    <a:pt x="1" y="12"/>
                    <a:pt x="1" y="12"/>
                    <a:pt x="1" y="24"/>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1"/>
            <p:cNvSpPr/>
            <p:nvPr/>
          </p:nvSpPr>
          <p:spPr>
            <a:xfrm rot="1290219">
              <a:off x="2817938" y="3216626"/>
              <a:ext cx="1887" cy="3181"/>
            </a:xfrm>
            <a:custGeom>
              <a:rect b="b" l="l" r="r" t="t"/>
              <a:pathLst>
                <a:path extrusionOk="0" h="72" w="37">
                  <a:moveTo>
                    <a:pt x="1" y="1"/>
                  </a:moveTo>
                  <a:lnTo>
                    <a:pt x="13" y="24"/>
                  </a:lnTo>
                  <a:lnTo>
                    <a:pt x="37" y="72"/>
                  </a:lnTo>
                  <a:cubicBezTo>
                    <a:pt x="37" y="48"/>
                    <a:pt x="25" y="48"/>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1"/>
            <p:cNvSpPr/>
            <p:nvPr/>
          </p:nvSpPr>
          <p:spPr>
            <a:xfrm rot="1290219">
              <a:off x="2815085" y="3218704"/>
              <a:ext cx="3775" cy="5435"/>
            </a:xfrm>
            <a:custGeom>
              <a:rect b="b" l="l" r="r" t="t"/>
              <a:pathLst>
                <a:path extrusionOk="0" h="123" w="74">
                  <a:moveTo>
                    <a:pt x="22" y="1"/>
                  </a:moveTo>
                  <a:cubicBezTo>
                    <a:pt x="17" y="1"/>
                    <a:pt x="26" y="31"/>
                    <a:pt x="22" y="31"/>
                  </a:cubicBezTo>
                  <a:cubicBezTo>
                    <a:pt x="21" y="31"/>
                    <a:pt x="18" y="26"/>
                    <a:pt x="12" y="14"/>
                  </a:cubicBezTo>
                  <a:lnTo>
                    <a:pt x="12" y="14"/>
                  </a:lnTo>
                  <a:cubicBezTo>
                    <a:pt x="0" y="50"/>
                    <a:pt x="60" y="97"/>
                    <a:pt x="48" y="121"/>
                  </a:cubicBezTo>
                  <a:cubicBezTo>
                    <a:pt x="50" y="122"/>
                    <a:pt x="51" y="122"/>
                    <a:pt x="52" y="122"/>
                  </a:cubicBezTo>
                  <a:cubicBezTo>
                    <a:pt x="74" y="122"/>
                    <a:pt x="10" y="37"/>
                    <a:pt x="31" y="37"/>
                  </a:cubicBezTo>
                  <a:cubicBezTo>
                    <a:pt x="32" y="37"/>
                    <a:pt x="34" y="37"/>
                    <a:pt x="36" y="38"/>
                  </a:cubicBezTo>
                  <a:cubicBezTo>
                    <a:pt x="12" y="14"/>
                    <a:pt x="36" y="14"/>
                    <a:pt x="24" y="2"/>
                  </a:cubicBezTo>
                  <a:cubicBezTo>
                    <a:pt x="23" y="1"/>
                    <a:pt x="22" y="1"/>
                    <a:pt x="2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1"/>
            <p:cNvSpPr/>
            <p:nvPr/>
          </p:nvSpPr>
          <p:spPr>
            <a:xfrm rot="1290219">
              <a:off x="2817810" y="3221854"/>
              <a:ext cx="867" cy="1370"/>
            </a:xfrm>
            <a:custGeom>
              <a:rect b="b" l="l" r="r" t="t"/>
              <a:pathLst>
                <a:path extrusionOk="0" h="31" w="17">
                  <a:moveTo>
                    <a:pt x="3" y="1"/>
                  </a:moveTo>
                  <a:cubicBezTo>
                    <a:pt x="1" y="1"/>
                    <a:pt x="1" y="8"/>
                    <a:pt x="1" y="15"/>
                  </a:cubicBezTo>
                  <a:cubicBezTo>
                    <a:pt x="1" y="15"/>
                    <a:pt x="11" y="30"/>
                    <a:pt x="15" y="30"/>
                  </a:cubicBezTo>
                  <a:cubicBezTo>
                    <a:pt x="17" y="30"/>
                    <a:pt x="17" y="26"/>
                    <a:pt x="13" y="15"/>
                  </a:cubicBezTo>
                  <a:cubicBezTo>
                    <a:pt x="8" y="4"/>
                    <a:pt x="5" y="1"/>
                    <a:pt x="3"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1"/>
            <p:cNvSpPr/>
            <p:nvPr/>
          </p:nvSpPr>
          <p:spPr>
            <a:xfrm rot="1290219">
              <a:off x="2815028" y="3219077"/>
              <a:ext cx="663" cy="574"/>
            </a:xfrm>
            <a:custGeom>
              <a:rect b="b" l="l" r="r" t="t"/>
              <a:pathLst>
                <a:path extrusionOk="0" h="13" w="13">
                  <a:moveTo>
                    <a:pt x="0" y="1"/>
                  </a:moveTo>
                  <a:lnTo>
                    <a:pt x="0" y="13"/>
                  </a:lnTo>
                  <a:lnTo>
                    <a:pt x="12" y="13"/>
                  </a:ln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1"/>
            <p:cNvSpPr/>
            <p:nvPr/>
          </p:nvSpPr>
          <p:spPr>
            <a:xfrm rot="1290219">
              <a:off x="2813970" y="3218111"/>
              <a:ext cx="663" cy="1105"/>
            </a:xfrm>
            <a:custGeom>
              <a:rect b="b" l="l" r="r" t="t"/>
              <a:pathLst>
                <a:path extrusionOk="0" h="25" w="13">
                  <a:moveTo>
                    <a:pt x="0" y="1"/>
                  </a:moveTo>
                  <a:cubicBezTo>
                    <a:pt x="0" y="13"/>
                    <a:pt x="0" y="13"/>
                    <a:pt x="12" y="25"/>
                  </a:cubicBez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1"/>
            <p:cNvSpPr/>
            <p:nvPr/>
          </p:nvSpPr>
          <p:spPr>
            <a:xfrm rot="1290219">
              <a:off x="2811774" y="3217956"/>
              <a:ext cx="1479" cy="1900"/>
            </a:xfrm>
            <a:custGeom>
              <a:rect b="b" l="l" r="r" t="t"/>
              <a:pathLst>
                <a:path extrusionOk="0" h="43" w="29">
                  <a:moveTo>
                    <a:pt x="3" y="1"/>
                  </a:moveTo>
                  <a:cubicBezTo>
                    <a:pt x="1" y="1"/>
                    <a:pt x="1" y="3"/>
                    <a:pt x="2" y="6"/>
                  </a:cubicBezTo>
                  <a:lnTo>
                    <a:pt x="2" y="6"/>
                  </a:lnTo>
                  <a:cubicBezTo>
                    <a:pt x="2" y="5"/>
                    <a:pt x="3" y="3"/>
                    <a:pt x="5" y="2"/>
                  </a:cubicBezTo>
                  <a:cubicBezTo>
                    <a:pt x="4" y="1"/>
                    <a:pt x="3" y="1"/>
                    <a:pt x="3" y="1"/>
                  </a:cubicBezTo>
                  <a:close/>
                  <a:moveTo>
                    <a:pt x="2" y="6"/>
                  </a:moveTo>
                  <a:cubicBezTo>
                    <a:pt x="0" y="10"/>
                    <a:pt x="2" y="15"/>
                    <a:pt x="5" y="19"/>
                  </a:cubicBezTo>
                  <a:lnTo>
                    <a:pt x="5" y="19"/>
                  </a:lnTo>
                  <a:cubicBezTo>
                    <a:pt x="4" y="14"/>
                    <a:pt x="2" y="10"/>
                    <a:pt x="2" y="6"/>
                  </a:cubicBezTo>
                  <a:close/>
                  <a:moveTo>
                    <a:pt x="5" y="19"/>
                  </a:moveTo>
                  <a:cubicBezTo>
                    <a:pt x="10" y="30"/>
                    <a:pt x="17" y="42"/>
                    <a:pt x="23" y="42"/>
                  </a:cubicBezTo>
                  <a:cubicBezTo>
                    <a:pt x="25" y="42"/>
                    <a:pt x="27" y="41"/>
                    <a:pt x="29" y="38"/>
                  </a:cubicBezTo>
                  <a:lnTo>
                    <a:pt x="17" y="38"/>
                  </a:lnTo>
                  <a:cubicBezTo>
                    <a:pt x="17" y="31"/>
                    <a:pt x="10" y="25"/>
                    <a:pt x="5" y="19"/>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1"/>
            <p:cNvSpPr/>
            <p:nvPr/>
          </p:nvSpPr>
          <p:spPr>
            <a:xfrm rot="1290219">
              <a:off x="2809355" y="3222501"/>
              <a:ext cx="663" cy="1105"/>
            </a:xfrm>
            <a:custGeom>
              <a:rect b="b" l="l" r="r" t="t"/>
              <a:pathLst>
                <a:path extrusionOk="0" h="25" w="13">
                  <a:moveTo>
                    <a:pt x="1" y="1"/>
                  </a:moveTo>
                  <a:lnTo>
                    <a:pt x="1" y="25"/>
                  </a:lnTo>
                  <a:lnTo>
                    <a:pt x="13" y="25"/>
                  </a:lnTo>
                  <a:cubicBezTo>
                    <a:pt x="13" y="25"/>
                    <a:pt x="13" y="13"/>
                    <a:pt x="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1"/>
            <p:cNvSpPr/>
            <p:nvPr/>
          </p:nvSpPr>
          <p:spPr>
            <a:xfrm rot="1290219">
              <a:off x="2812122" y="3232051"/>
              <a:ext cx="612" cy="751"/>
            </a:xfrm>
            <a:custGeom>
              <a:rect b="b" l="l" r="r" t="t"/>
              <a:pathLst>
                <a:path extrusionOk="0" h="17" w="12">
                  <a:moveTo>
                    <a:pt x="0" y="1"/>
                  </a:moveTo>
                  <a:cubicBezTo>
                    <a:pt x="8" y="12"/>
                    <a:pt x="11" y="16"/>
                    <a:pt x="11" y="16"/>
                  </a:cubicBezTo>
                  <a:cubicBezTo>
                    <a:pt x="12" y="16"/>
                    <a:pt x="4" y="1"/>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1"/>
            <p:cNvSpPr/>
            <p:nvPr/>
          </p:nvSpPr>
          <p:spPr>
            <a:xfrm rot="1290219">
              <a:off x="2807850" y="3219733"/>
              <a:ext cx="1173" cy="1105"/>
            </a:xfrm>
            <a:custGeom>
              <a:rect b="b" l="l" r="r" t="t"/>
              <a:pathLst>
                <a:path extrusionOk="0" h="25" w="23">
                  <a:moveTo>
                    <a:pt x="5" y="0"/>
                  </a:moveTo>
                  <a:cubicBezTo>
                    <a:pt x="0" y="0"/>
                    <a:pt x="3" y="10"/>
                    <a:pt x="10" y="25"/>
                  </a:cubicBezTo>
                  <a:lnTo>
                    <a:pt x="10" y="25"/>
                  </a:lnTo>
                  <a:cubicBezTo>
                    <a:pt x="4" y="13"/>
                    <a:pt x="4" y="10"/>
                    <a:pt x="7" y="10"/>
                  </a:cubicBezTo>
                  <a:cubicBezTo>
                    <a:pt x="10" y="10"/>
                    <a:pt x="16" y="13"/>
                    <a:pt x="22" y="13"/>
                  </a:cubicBezTo>
                  <a:cubicBezTo>
                    <a:pt x="13" y="4"/>
                    <a:pt x="7" y="0"/>
                    <a:pt x="5"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1"/>
            <p:cNvSpPr/>
            <p:nvPr/>
          </p:nvSpPr>
          <p:spPr>
            <a:xfrm rot="1290219">
              <a:off x="2805486" y="3218815"/>
              <a:ext cx="3111" cy="5302"/>
            </a:xfrm>
            <a:custGeom>
              <a:rect b="b" l="l" r="r" t="t"/>
              <a:pathLst>
                <a:path extrusionOk="0" h="120" w="61">
                  <a:moveTo>
                    <a:pt x="24" y="0"/>
                  </a:moveTo>
                  <a:cubicBezTo>
                    <a:pt x="12" y="0"/>
                    <a:pt x="48" y="60"/>
                    <a:pt x="36" y="60"/>
                  </a:cubicBezTo>
                  <a:cubicBezTo>
                    <a:pt x="24" y="48"/>
                    <a:pt x="24" y="36"/>
                    <a:pt x="24" y="24"/>
                  </a:cubicBezTo>
                  <a:cubicBezTo>
                    <a:pt x="15" y="19"/>
                    <a:pt x="9" y="16"/>
                    <a:pt x="5" y="16"/>
                  </a:cubicBezTo>
                  <a:cubicBezTo>
                    <a:pt x="1" y="16"/>
                    <a:pt x="1" y="22"/>
                    <a:pt x="1" y="36"/>
                  </a:cubicBezTo>
                  <a:cubicBezTo>
                    <a:pt x="12" y="60"/>
                    <a:pt x="48" y="108"/>
                    <a:pt x="60" y="119"/>
                  </a:cubicBezTo>
                  <a:cubicBezTo>
                    <a:pt x="60" y="111"/>
                    <a:pt x="40" y="63"/>
                    <a:pt x="45" y="63"/>
                  </a:cubicBezTo>
                  <a:lnTo>
                    <a:pt x="45" y="63"/>
                  </a:lnTo>
                  <a:cubicBezTo>
                    <a:pt x="46" y="63"/>
                    <a:pt x="51" y="68"/>
                    <a:pt x="60" y="84"/>
                  </a:cubicBezTo>
                  <a:lnTo>
                    <a:pt x="24"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1"/>
            <p:cNvSpPr/>
            <p:nvPr/>
          </p:nvSpPr>
          <p:spPr>
            <a:xfrm rot="1290219">
              <a:off x="2809524" y="3227406"/>
              <a:ext cx="1887" cy="2430"/>
            </a:xfrm>
            <a:custGeom>
              <a:rect b="b" l="l" r="r" t="t"/>
              <a:pathLst>
                <a:path extrusionOk="0" h="55" w="37">
                  <a:moveTo>
                    <a:pt x="1" y="0"/>
                  </a:moveTo>
                  <a:lnTo>
                    <a:pt x="1" y="0"/>
                  </a:lnTo>
                  <a:cubicBezTo>
                    <a:pt x="13" y="24"/>
                    <a:pt x="13" y="24"/>
                    <a:pt x="13" y="36"/>
                  </a:cubicBezTo>
                  <a:cubicBezTo>
                    <a:pt x="23" y="50"/>
                    <a:pt x="28" y="54"/>
                    <a:pt x="31" y="54"/>
                  </a:cubicBezTo>
                  <a:cubicBezTo>
                    <a:pt x="37" y="54"/>
                    <a:pt x="24" y="24"/>
                    <a:pt x="24" y="24"/>
                  </a:cubicBezTo>
                  <a:lnTo>
                    <a:pt x="1"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1"/>
            <p:cNvSpPr/>
            <p:nvPr/>
          </p:nvSpPr>
          <p:spPr>
            <a:xfrm rot="1290219">
              <a:off x="2804038" y="3223249"/>
              <a:ext cx="663" cy="1105"/>
            </a:xfrm>
            <a:custGeom>
              <a:rect b="b" l="l" r="r" t="t"/>
              <a:pathLst>
                <a:path extrusionOk="0" h="25" w="13">
                  <a:moveTo>
                    <a:pt x="13" y="0"/>
                  </a:moveTo>
                  <a:lnTo>
                    <a:pt x="1" y="24"/>
                  </a:lnTo>
                  <a:lnTo>
                    <a:pt x="13" y="24"/>
                  </a:lnTo>
                  <a:lnTo>
                    <a:pt x="13" y="0"/>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1"/>
            <p:cNvSpPr/>
            <p:nvPr/>
          </p:nvSpPr>
          <p:spPr>
            <a:xfrm rot="1290219">
              <a:off x="2803732" y="3221890"/>
              <a:ext cx="51" cy="1635"/>
            </a:xfrm>
            <a:custGeom>
              <a:rect b="b" l="l" r="r" t="t"/>
              <a:pathLst>
                <a:path extrusionOk="0" h="37" w="1">
                  <a:moveTo>
                    <a:pt x="1" y="13"/>
                  </a:moveTo>
                  <a:lnTo>
                    <a:pt x="1" y="1"/>
                  </a:lnTo>
                  <a:lnTo>
                    <a:pt x="1" y="36"/>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1"/>
            <p:cNvSpPr/>
            <p:nvPr/>
          </p:nvSpPr>
          <p:spPr>
            <a:xfrm rot="1290219">
              <a:off x="2802815" y="3221062"/>
              <a:ext cx="663" cy="1105"/>
            </a:xfrm>
            <a:custGeom>
              <a:rect b="b" l="l" r="r" t="t"/>
              <a:pathLst>
                <a:path extrusionOk="0" h="25" w="13">
                  <a:moveTo>
                    <a:pt x="13" y="1"/>
                  </a:moveTo>
                  <a:lnTo>
                    <a:pt x="1" y="25"/>
                  </a:lnTo>
                  <a:lnTo>
                    <a:pt x="13" y="25"/>
                  </a:lnTo>
                  <a:lnTo>
                    <a:pt x="13"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1"/>
            <p:cNvSpPr/>
            <p:nvPr/>
          </p:nvSpPr>
          <p:spPr>
            <a:xfrm rot="1290219">
              <a:off x="2801380" y="3221744"/>
              <a:ext cx="1224" cy="1105"/>
            </a:xfrm>
            <a:custGeom>
              <a:rect b="b" l="l" r="r" t="t"/>
              <a:pathLst>
                <a:path extrusionOk="0" h="25" w="24">
                  <a:moveTo>
                    <a:pt x="12" y="1"/>
                  </a:moveTo>
                  <a:cubicBezTo>
                    <a:pt x="12" y="7"/>
                    <a:pt x="12" y="10"/>
                    <a:pt x="11" y="10"/>
                  </a:cubicBezTo>
                  <a:cubicBezTo>
                    <a:pt x="9" y="10"/>
                    <a:pt x="6" y="7"/>
                    <a:pt x="0" y="1"/>
                  </a:cubicBezTo>
                  <a:lnTo>
                    <a:pt x="0" y="1"/>
                  </a:lnTo>
                  <a:lnTo>
                    <a:pt x="12" y="24"/>
                  </a:lnTo>
                  <a:cubicBezTo>
                    <a:pt x="12" y="21"/>
                    <a:pt x="14" y="21"/>
                    <a:pt x="15" y="21"/>
                  </a:cubicBezTo>
                  <a:cubicBezTo>
                    <a:pt x="17" y="21"/>
                    <a:pt x="19" y="21"/>
                    <a:pt x="21" y="21"/>
                  </a:cubicBezTo>
                  <a:cubicBezTo>
                    <a:pt x="24" y="21"/>
                    <a:pt x="24" y="18"/>
                    <a:pt x="12"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1"/>
            <p:cNvSpPr/>
            <p:nvPr/>
          </p:nvSpPr>
          <p:spPr>
            <a:xfrm rot="1290219">
              <a:off x="2804637" y="3249026"/>
              <a:ext cx="1275" cy="1591"/>
            </a:xfrm>
            <a:custGeom>
              <a:rect b="b" l="l" r="r" t="t"/>
              <a:pathLst>
                <a:path extrusionOk="0" h="36" w="25">
                  <a:moveTo>
                    <a:pt x="0" y="0"/>
                  </a:moveTo>
                  <a:lnTo>
                    <a:pt x="12" y="36"/>
                  </a:lnTo>
                  <a:lnTo>
                    <a:pt x="24" y="36"/>
                  </a:lnTo>
                  <a:cubicBezTo>
                    <a:pt x="12" y="24"/>
                    <a:pt x="12" y="12"/>
                    <a:pt x="0"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1"/>
            <p:cNvSpPr/>
            <p:nvPr/>
          </p:nvSpPr>
          <p:spPr>
            <a:xfrm rot="1290219">
              <a:off x="2803599" y="3247930"/>
              <a:ext cx="1275" cy="2254"/>
            </a:xfrm>
            <a:custGeom>
              <a:rect b="b" l="l" r="r" t="t"/>
              <a:pathLst>
                <a:path extrusionOk="0" h="51" w="25">
                  <a:moveTo>
                    <a:pt x="1" y="3"/>
                  </a:moveTo>
                  <a:lnTo>
                    <a:pt x="1" y="15"/>
                  </a:lnTo>
                  <a:cubicBezTo>
                    <a:pt x="2" y="17"/>
                    <a:pt x="3" y="18"/>
                    <a:pt x="4" y="18"/>
                  </a:cubicBezTo>
                  <a:lnTo>
                    <a:pt x="4" y="18"/>
                  </a:lnTo>
                  <a:lnTo>
                    <a:pt x="1" y="3"/>
                  </a:lnTo>
                  <a:close/>
                  <a:moveTo>
                    <a:pt x="9" y="1"/>
                  </a:moveTo>
                  <a:cubicBezTo>
                    <a:pt x="4" y="1"/>
                    <a:pt x="9" y="18"/>
                    <a:pt x="4" y="18"/>
                  </a:cubicBezTo>
                  <a:cubicBezTo>
                    <a:pt x="4" y="18"/>
                    <a:pt x="4" y="18"/>
                    <a:pt x="4" y="18"/>
                  </a:cubicBezTo>
                  <a:lnTo>
                    <a:pt x="4" y="18"/>
                  </a:lnTo>
                  <a:lnTo>
                    <a:pt x="12" y="51"/>
                  </a:lnTo>
                  <a:cubicBezTo>
                    <a:pt x="24" y="51"/>
                    <a:pt x="12" y="15"/>
                    <a:pt x="12" y="3"/>
                  </a:cubicBezTo>
                  <a:cubicBezTo>
                    <a:pt x="11" y="2"/>
                    <a:pt x="9" y="1"/>
                    <a:pt x="9"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1"/>
            <p:cNvSpPr/>
            <p:nvPr/>
          </p:nvSpPr>
          <p:spPr>
            <a:xfrm rot="1290219">
              <a:off x="2792144" y="3245574"/>
              <a:ext cx="2652" cy="3270"/>
            </a:xfrm>
            <a:custGeom>
              <a:rect b="b" l="l" r="r" t="t"/>
              <a:pathLst>
                <a:path extrusionOk="0" h="74" w="52">
                  <a:moveTo>
                    <a:pt x="12" y="0"/>
                  </a:moveTo>
                  <a:cubicBezTo>
                    <a:pt x="12" y="24"/>
                    <a:pt x="0" y="24"/>
                    <a:pt x="0" y="36"/>
                  </a:cubicBezTo>
                  <a:cubicBezTo>
                    <a:pt x="11" y="46"/>
                    <a:pt x="21" y="74"/>
                    <a:pt x="23" y="74"/>
                  </a:cubicBezTo>
                  <a:cubicBezTo>
                    <a:pt x="24" y="74"/>
                    <a:pt x="24" y="73"/>
                    <a:pt x="24" y="72"/>
                  </a:cubicBezTo>
                  <a:lnTo>
                    <a:pt x="24" y="48"/>
                  </a:lnTo>
                  <a:lnTo>
                    <a:pt x="36" y="72"/>
                  </a:lnTo>
                  <a:cubicBezTo>
                    <a:pt x="39" y="73"/>
                    <a:pt x="41" y="73"/>
                    <a:pt x="42" y="73"/>
                  </a:cubicBezTo>
                  <a:cubicBezTo>
                    <a:pt x="51" y="73"/>
                    <a:pt x="32" y="46"/>
                    <a:pt x="34" y="46"/>
                  </a:cubicBezTo>
                  <a:lnTo>
                    <a:pt x="34" y="46"/>
                  </a:lnTo>
                  <a:cubicBezTo>
                    <a:pt x="34" y="46"/>
                    <a:pt x="35" y="46"/>
                    <a:pt x="36" y="48"/>
                  </a:cubicBezTo>
                  <a:cubicBezTo>
                    <a:pt x="24" y="24"/>
                    <a:pt x="24" y="24"/>
                    <a:pt x="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4" name="Google Shape;1594;p31"/>
          <p:cNvSpPr txBox="1"/>
          <p:nvPr/>
        </p:nvSpPr>
        <p:spPr>
          <a:xfrm>
            <a:off x="885850" y="3287650"/>
            <a:ext cx="1497900" cy="21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dk1"/>
                </a:solidFill>
                <a:latin typeface="Mada"/>
                <a:ea typeface="Mada"/>
                <a:cs typeface="Mada"/>
                <a:sym typeface="Mada"/>
              </a:rPr>
              <a:t>Pump failure</a:t>
            </a:r>
            <a:r>
              <a:rPr lang="en-GB" sz="1100">
                <a:solidFill>
                  <a:schemeClr val="dk1"/>
                </a:solidFill>
                <a:latin typeface="Mada"/>
                <a:ea typeface="Mada"/>
                <a:cs typeface="Mada"/>
                <a:sym typeface="Mada"/>
              </a:rPr>
              <a:t> (e.g., silent or overt MI)</a:t>
            </a:r>
            <a:endParaRPr sz="1100">
              <a:solidFill>
                <a:schemeClr val="dk1"/>
              </a:solidFill>
              <a:latin typeface="Mada"/>
              <a:ea typeface="Mada"/>
              <a:cs typeface="Mada"/>
              <a:sym typeface="Mada"/>
            </a:endParaRPr>
          </a:p>
          <a:p>
            <a:pPr indent="0" lvl="0" marL="0" rtl="0" algn="ctr">
              <a:spcBef>
                <a:spcPts val="0"/>
              </a:spcBef>
              <a:spcAft>
                <a:spcPts val="0"/>
              </a:spcAft>
              <a:buNone/>
            </a:pPr>
            <a:r>
              <a:t/>
            </a:r>
            <a:endParaRPr b="1" sz="1100">
              <a:latin typeface="Mada"/>
              <a:ea typeface="Mada"/>
              <a:cs typeface="Mada"/>
              <a:sym typeface="Mada"/>
            </a:endParaRPr>
          </a:p>
        </p:txBody>
      </p:sp>
      <p:sp>
        <p:nvSpPr>
          <p:cNvPr id="1595" name="Google Shape;1595;p31"/>
          <p:cNvSpPr txBox="1"/>
          <p:nvPr/>
        </p:nvSpPr>
        <p:spPr>
          <a:xfrm>
            <a:off x="2555500" y="3287650"/>
            <a:ext cx="2573400" cy="21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dk1"/>
                </a:solidFill>
                <a:latin typeface="Mada"/>
                <a:ea typeface="Mada"/>
                <a:cs typeface="Mada"/>
                <a:sym typeface="Mada"/>
              </a:rPr>
              <a:t>Hypovolaemia</a:t>
            </a:r>
            <a:r>
              <a:rPr lang="en-GB" sz="1100">
                <a:solidFill>
                  <a:schemeClr val="dk1"/>
                </a:solidFill>
                <a:latin typeface="Mada"/>
                <a:ea typeface="Mada"/>
                <a:cs typeface="Mada"/>
                <a:sym typeface="Mada"/>
              </a:rPr>
              <a:t>, which may be associated with widespread thrombosis</a:t>
            </a:r>
            <a:endParaRPr b="1" sz="1500">
              <a:latin typeface="Mada"/>
              <a:ea typeface="Mada"/>
              <a:cs typeface="Mada"/>
              <a:sym typeface="Mada"/>
            </a:endParaRPr>
          </a:p>
        </p:txBody>
      </p:sp>
      <p:sp>
        <p:nvSpPr>
          <p:cNvPr id="1596" name="Google Shape;1596;p31"/>
          <p:cNvSpPr txBox="1"/>
          <p:nvPr/>
        </p:nvSpPr>
        <p:spPr>
          <a:xfrm>
            <a:off x="5011050" y="3287625"/>
            <a:ext cx="2085300" cy="64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dk1"/>
                </a:solidFill>
                <a:latin typeface="Mada"/>
                <a:ea typeface="Mada"/>
                <a:cs typeface="Mada"/>
                <a:sym typeface="Mada"/>
              </a:rPr>
              <a:t>Increased blood coagulability </a:t>
            </a:r>
            <a:r>
              <a:rPr lang="en-GB" sz="1100">
                <a:solidFill>
                  <a:schemeClr val="dk1"/>
                </a:solidFill>
                <a:latin typeface="Mada"/>
                <a:ea typeface="Mada"/>
                <a:cs typeface="Mada"/>
                <a:sym typeface="Mada"/>
              </a:rPr>
              <a:t>(e.g. sepsis, malignancy)</a:t>
            </a:r>
            <a:endParaRPr b="1" baseline="30000" sz="1500">
              <a:latin typeface="Mada"/>
              <a:ea typeface="Mada"/>
              <a:cs typeface="Mada"/>
              <a:sym typeface="Mada"/>
            </a:endParaRPr>
          </a:p>
          <a:p>
            <a:pPr indent="0" lvl="0" marL="0" rtl="0" algn="ctr">
              <a:spcBef>
                <a:spcPts val="0"/>
              </a:spcBef>
              <a:spcAft>
                <a:spcPts val="0"/>
              </a:spcAft>
              <a:buNone/>
            </a:pPr>
            <a:r>
              <a:t/>
            </a:r>
            <a:endParaRPr b="1" sz="1500">
              <a:latin typeface="Mada"/>
              <a:ea typeface="Mada"/>
              <a:cs typeface="Mada"/>
              <a:sym typeface="Mada"/>
            </a:endParaRPr>
          </a:p>
          <a:p>
            <a:pPr indent="0" lvl="0" marL="0" rtl="0" algn="ctr">
              <a:spcBef>
                <a:spcPts val="0"/>
              </a:spcBef>
              <a:spcAft>
                <a:spcPts val="0"/>
              </a:spcAft>
              <a:buNone/>
            </a:pPr>
            <a:r>
              <a:t/>
            </a:r>
            <a:endParaRPr b="1" sz="1500">
              <a:latin typeface="Mada"/>
              <a:ea typeface="Mada"/>
              <a:cs typeface="Mada"/>
              <a:sym typeface="Mada"/>
            </a:endParaRPr>
          </a:p>
        </p:txBody>
      </p:sp>
      <p:pic>
        <p:nvPicPr>
          <p:cNvPr id="1597" name="Google Shape;1597;p31"/>
          <p:cNvPicPr preferRelativeResize="0"/>
          <p:nvPr/>
        </p:nvPicPr>
        <p:blipFill>
          <a:blip r:embed="rId5">
            <a:alphaModFix/>
          </a:blip>
          <a:stretch>
            <a:fillRect/>
          </a:stretch>
        </p:blipFill>
        <p:spPr>
          <a:xfrm>
            <a:off x="3578761" y="2681701"/>
            <a:ext cx="483850" cy="483850"/>
          </a:xfrm>
          <a:prstGeom prst="rect">
            <a:avLst/>
          </a:prstGeom>
          <a:noFill/>
          <a:ln>
            <a:noFill/>
          </a:ln>
        </p:spPr>
      </p:pic>
      <p:pic>
        <p:nvPicPr>
          <p:cNvPr id="1598" name="Google Shape;1598;p31"/>
          <p:cNvPicPr preferRelativeResize="0"/>
          <p:nvPr/>
        </p:nvPicPr>
        <p:blipFill>
          <a:blip r:embed="rId6">
            <a:alphaModFix/>
          </a:blip>
          <a:stretch>
            <a:fillRect/>
          </a:stretch>
        </p:blipFill>
        <p:spPr>
          <a:xfrm>
            <a:off x="5766000" y="2681675"/>
            <a:ext cx="483850" cy="483850"/>
          </a:xfrm>
          <a:prstGeom prst="rect">
            <a:avLst/>
          </a:prstGeom>
          <a:noFill/>
          <a:ln>
            <a:noFill/>
          </a:ln>
        </p:spPr>
      </p:pic>
      <p:pic>
        <p:nvPicPr>
          <p:cNvPr id="1599" name="Google Shape;1599;p31"/>
          <p:cNvPicPr preferRelativeResize="0"/>
          <p:nvPr/>
        </p:nvPicPr>
        <p:blipFill>
          <a:blip r:embed="rId7">
            <a:alphaModFix/>
          </a:blip>
          <a:stretch>
            <a:fillRect/>
          </a:stretch>
        </p:blipFill>
        <p:spPr>
          <a:xfrm>
            <a:off x="1333824" y="2705800"/>
            <a:ext cx="483850" cy="483850"/>
          </a:xfrm>
          <a:prstGeom prst="rect">
            <a:avLst/>
          </a:prstGeom>
          <a:noFill/>
          <a:ln>
            <a:noFill/>
          </a:ln>
        </p:spPr>
      </p:pic>
      <p:grpSp>
        <p:nvGrpSpPr>
          <p:cNvPr id="1600" name="Google Shape;1600;p31"/>
          <p:cNvGrpSpPr/>
          <p:nvPr/>
        </p:nvGrpSpPr>
        <p:grpSpPr>
          <a:xfrm>
            <a:off x="254529" y="4293034"/>
            <a:ext cx="1283544" cy="1675166"/>
            <a:chOff x="336800" y="4151500"/>
            <a:chExt cx="292000" cy="364650"/>
          </a:xfrm>
        </p:grpSpPr>
        <p:sp>
          <p:nvSpPr>
            <p:cNvPr id="1601" name="Google Shape;1601;p31"/>
            <p:cNvSpPr/>
            <p:nvPr/>
          </p:nvSpPr>
          <p:spPr>
            <a:xfrm>
              <a:off x="396325" y="4168675"/>
              <a:ext cx="212600" cy="185375"/>
            </a:xfrm>
            <a:custGeom>
              <a:rect b="b" l="l" r="r" t="t"/>
              <a:pathLst>
                <a:path extrusionOk="0" h="7415" w="8504">
                  <a:moveTo>
                    <a:pt x="7261" y="0"/>
                  </a:moveTo>
                  <a:cubicBezTo>
                    <a:pt x="7011" y="0"/>
                    <a:pt x="6746" y="79"/>
                    <a:pt x="6545" y="265"/>
                  </a:cubicBezTo>
                  <a:lnTo>
                    <a:pt x="358" y="5548"/>
                  </a:lnTo>
                  <a:cubicBezTo>
                    <a:pt x="30" y="5813"/>
                    <a:pt x="0" y="6295"/>
                    <a:pt x="265" y="6623"/>
                  </a:cubicBezTo>
                  <a:lnTo>
                    <a:pt x="731" y="7149"/>
                  </a:lnTo>
                  <a:cubicBezTo>
                    <a:pt x="884" y="7321"/>
                    <a:pt x="1090" y="7414"/>
                    <a:pt x="1306" y="7414"/>
                  </a:cubicBezTo>
                  <a:cubicBezTo>
                    <a:pt x="1478" y="7414"/>
                    <a:pt x="1664" y="7354"/>
                    <a:pt x="1802" y="7242"/>
                  </a:cubicBezTo>
                  <a:lnTo>
                    <a:pt x="7992" y="1959"/>
                  </a:lnTo>
                  <a:cubicBezTo>
                    <a:pt x="8459" y="1552"/>
                    <a:pt x="8504" y="855"/>
                    <a:pt x="8101" y="388"/>
                  </a:cubicBezTo>
                  <a:cubicBezTo>
                    <a:pt x="7880" y="123"/>
                    <a:pt x="7571" y="0"/>
                    <a:pt x="7261" y="0"/>
                  </a:cubicBezTo>
                  <a:close/>
                </a:path>
              </a:pathLst>
            </a:custGeom>
            <a:solidFill>
              <a:srgbClr val="FDF2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1"/>
            <p:cNvSpPr/>
            <p:nvPr/>
          </p:nvSpPr>
          <p:spPr>
            <a:xfrm>
              <a:off x="396325" y="4168550"/>
              <a:ext cx="212600" cy="185650"/>
            </a:xfrm>
            <a:custGeom>
              <a:rect b="b" l="l" r="r" t="t"/>
              <a:pathLst>
                <a:path extrusionOk="0" h="7426" w="8504">
                  <a:moveTo>
                    <a:pt x="7262" y="1"/>
                  </a:moveTo>
                  <a:cubicBezTo>
                    <a:pt x="7008" y="1"/>
                    <a:pt x="6753" y="88"/>
                    <a:pt x="6545" y="270"/>
                  </a:cubicBezTo>
                  <a:lnTo>
                    <a:pt x="358" y="5553"/>
                  </a:lnTo>
                  <a:cubicBezTo>
                    <a:pt x="30" y="5818"/>
                    <a:pt x="0" y="6300"/>
                    <a:pt x="265" y="6628"/>
                  </a:cubicBezTo>
                  <a:lnTo>
                    <a:pt x="731" y="7154"/>
                  </a:lnTo>
                  <a:cubicBezTo>
                    <a:pt x="878" y="7335"/>
                    <a:pt x="1090" y="7426"/>
                    <a:pt x="1305" y="7426"/>
                  </a:cubicBezTo>
                  <a:cubicBezTo>
                    <a:pt x="1480" y="7426"/>
                    <a:pt x="1657" y="7366"/>
                    <a:pt x="1802" y="7247"/>
                  </a:cubicBezTo>
                  <a:lnTo>
                    <a:pt x="7992" y="1964"/>
                  </a:lnTo>
                  <a:cubicBezTo>
                    <a:pt x="8459" y="1557"/>
                    <a:pt x="8504" y="860"/>
                    <a:pt x="8101" y="393"/>
                  </a:cubicBezTo>
                  <a:cubicBezTo>
                    <a:pt x="7886" y="135"/>
                    <a:pt x="7575" y="1"/>
                    <a:pt x="7262"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1"/>
            <p:cNvSpPr/>
            <p:nvPr/>
          </p:nvSpPr>
          <p:spPr>
            <a:xfrm>
              <a:off x="400225" y="4180325"/>
              <a:ext cx="197775" cy="172600"/>
            </a:xfrm>
            <a:custGeom>
              <a:rect b="b" l="l" r="r" t="t"/>
              <a:pathLst>
                <a:path extrusionOk="0" h="6904" w="7911">
                  <a:moveTo>
                    <a:pt x="7110" y="1"/>
                  </a:moveTo>
                  <a:cubicBezTo>
                    <a:pt x="6849" y="1"/>
                    <a:pt x="6554" y="110"/>
                    <a:pt x="6295" y="325"/>
                  </a:cubicBezTo>
                  <a:lnTo>
                    <a:pt x="1" y="5720"/>
                  </a:lnTo>
                  <a:lnTo>
                    <a:pt x="1008" y="6903"/>
                  </a:lnTo>
                  <a:lnTo>
                    <a:pt x="7307" y="1523"/>
                  </a:lnTo>
                  <a:cubicBezTo>
                    <a:pt x="7773" y="1120"/>
                    <a:pt x="7911" y="545"/>
                    <a:pt x="7631" y="217"/>
                  </a:cubicBezTo>
                  <a:cubicBezTo>
                    <a:pt x="7506" y="72"/>
                    <a:pt x="7320" y="1"/>
                    <a:pt x="711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1"/>
            <p:cNvSpPr/>
            <p:nvPr/>
          </p:nvSpPr>
          <p:spPr>
            <a:xfrm>
              <a:off x="469350" y="4180700"/>
              <a:ext cx="127175" cy="112325"/>
            </a:xfrm>
            <a:custGeom>
              <a:rect b="b" l="l" r="r" t="t"/>
              <a:pathLst>
                <a:path extrusionOk="0" h="4493" w="5087">
                  <a:moveTo>
                    <a:pt x="4300" y="1"/>
                  </a:moveTo>
                  <a:cubicBezTo>
                    <a:pt x="4040" y="1"/>
                    <a:pt x="3744" y="110"/>
                    <a:pt x="3486" y="325"/>
                  </a:cubicBezTo>
                  <a:lnTo>
                    <a:pt x="1" y="3310"/>
                  </a:lnTo>
                  <a:lnTo>
                    <a:pt x="1012" y="4493"/>
                  </a:lnTo>
                  <a:lnTo>
                    <a:pt x="4493" y="1508"/>
                  </a:lnTo>
                  <a:cubicBezTo>
                    <a:pt x="4944" y="1120"/>
                    <a:pt x="5086" y="545"/>
                    <a:pt x="4821" y="217"/>
                  </a:cubicBezTo>
                  <a:cubicBezTo>
                    <a:pt x="4696" y="72"/>
                    <a:pt x="4510" y="1"/>
                    <a:pt x="4300" y="1"/>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1"/>
            <p:cNvSpPr/>
            <p:nvPr/>
          </p:nvSpPr>
          <p:spPr>
            <a:xfrm>
              <a:off x="601900" y="4151500"/>
              <a:ext cx="26900" cy="23825"/>
            </a:xfrm>
            <a:custGeom>
              <a:rect b="b" l="l" r="r" t="t"/>
              <a:pathLst>
                <a:path extrusionOk="0" h="953" w="1076">
                  <a:moveTo>
                    <a:pt x="1027" y="1"/>
                  </a:moveTo>
                  <a:lnTo>
                    <a:pt x="1" y="904"/>
                  </a:lnTo>
                  <a:lnTo>
                    <a:pt x="49" y="952"/>
                  </a:lnTo>
                  <a:lnTo>
                    <a:pt x="1075" y="49"/>
                  </a:lnTo>
                  <a:lnTo>
                    <a:pt x="1027"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1"/>
            <p:cNvSpPr/>
            <p:nvPr/>
          </p:nvSpPr>
          <p:spPr>
            <a:xfrm>
              <a:off x="589875" y="4166050"/>
              <a:ext cx="19800" cy="20000"/>
            </a:xfrm>
            <a:custGeom>
              <a:rect b="b" l="l" r="r" t="t"/>
              <a:pathLst>
                <a:path extrusionOk="0" h="800" w="792">
                  <a:moveTo>
                    <a:pt x="366" y="1"/>
                  </a:moveTo>
                  <a:cubicBezTo>
                    <a:pt x="359" y="1"/>
                    <a:pt x="351" y="4"/>
                    <a:pt x="344" y="12"/>
                  </a:cubicBezTo>
                  <a:lnTo>
                    <a:pt x="15" y="277"/>
                  </a:lnTo>
                  <a:cubicBezTo>
                    <a:pt x="0" y="292"/>
                    <a:pt x="0" y="307"/>
                    <a:pt x="15" y="322"/>
                  </a:cubicBezTo>
                  <a:lnTo>
                    <a:pt x="403" y="788"/>
                  </a:lnTo>
                  <a:cubicBezTo>
                    <a:pt x="411" y="795"/>
                    <a:pt x="419" y="799"/>
                    <a:pt x="428" y="799"/>
                  </a:cubicBezTo>
                  <a:cubicBezTo>
                    <a:pt x="436" y="799"/>
                    <a:pt x="444" y="795"/>
                    <a:pt x="452" y="788"/>
                  </a:cubicBezTo>
                  <a:lnTo>
                    <a:pt x="776" y="523"/>
                  </a:lnTo>
                  <a:cubicBezTo>
                    <a:pt x="791" y="508"/>
                    <a:pt x="791" y="478"/>
                    <a:pt x="776" y="478"/>
                  </a:cubicBezTo>
                  <a:lnTo>
                    <a:pt x="388" y="12"/>
                  </a:lnTo>
                  <a:cubicBezTo>
                    <a:pt x="381" y="4"/>
                    <a:pt x="373" y="1"/>
                    <a:pt x="36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1"/>
            <p:cNvSpPr/>
            <p:nvPr/>
          </p:nvSpPr>
          <p:spPr>
            <a:xfrm>
              <a:off x="448750" y="4258025"/>
              <a:ext cx="51325" cy="55250"/>
            </a:xfrm>
            <a:custGeom>
              <a:rect b="b" l="l" r="r" t="t"/>
              <a:pathLst>
                <a:path extrusionOk="0" h="2210" w="2053">
                  <a:moveTo>
                    <a:pt x="638" y="1"/>
                  </a:moveTo>
                  <a:lnTo>
                    <a:pt x="0" y="545"/>
                  </a:lnTo>
                  <a:lnTo>
                    <a:pt x="1418" y="2210"/>
                  </a:lnTo>
                  <a:lnTo>
                    <a:pt x="2052" y="1665"/>
                  </a:lnTo>
                  <a:lnTo>
                    <a:pt x="638"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1"/>
            <p:cNvSpPr/>
            <p:nvPr/>
          </p:nvSpPr>
          <p:spPr>
            <a:xfrm>
              <a:off x="352375" y="4282100"/>
              <a:ext cx="122050" cy="109625"/>
            </a:xfrm>
            <a:custGeom>
              <a:rect b="b" l="l" r="r" t="t"/>
              <a:pathLst>
                <a:path extrusionOk="0" h="4385" w="4882">
                  <a:moveTo>
                    <a:pt x="4183" y="0"/>
                  </a:moveTo>
                  <a:lnTo>
                    <a:pt x="1" y="3578"/>
                  </a:lnTo>
                  <a:lnTo>
                    <a:pt x="702" y="4384"/>
                  </a:lnTo>
                  <a:lnTo>
                    <a:pt x="4881" y="825"/>
                  </a:lnTo>
                  <a:lnTo>
                    <a:pt x="4183"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1"/>
            <p:cNvSpPr/>
            <p:nvPr/>
          </p:nvSpPr>
          <p:spPr>
            <a:xfrm>
              <a:off x="576250" y="4204025"/>
              <a:ext cx="16350" cy="18200"/>
            </a:xfrm>
            <a:custGeom>
              <a:rect b="b" l="l" r="r" t="t"/>
              <a:pathLst>
                <a:path extrusionOk="0" h="728" w="654">
                  <a:moveTo>
                    <a:pt x="79" y="0"/>
                  </a:moveTo>
                  <a:lnTo>
                    <a:pt x="16" y="64"/>
                  </a:lnTo>
                  <a:cubicBezTo>
                    <a:pt x="1" y="64"/>
                    <a:pt x="1" y="79"/>
                    <a:pt x="16" y="94"/>
                  </a:cubicBezTo>
                  <a:lnTo>
                    <a:pt x="545" y="717"/>
                  </a:lnTo>
                  <a:cubicBezTo>
                    <a:pt x="553" y="724"/>
                    <a:pt x="557" y="728"/>
                    <a:pt x="560" y="728"/>
                  </a:cubicBezTo>
                  <a:cubicBezTo>
                    <a:pt x="564" y="728"/>
                    <a:pt x="568" y="724"/>
                    <a:pt x="575" y="717"/>
                  </a:cubicBezTo>
                  <a:lnTo>
                    <a:pt x="639" y="668"/>
                  </a:lnTo>
                  <a:cubicBezTo>
                    <a:pt x="654" y="653"/>
                    <a:pt x="654" y="638"/>
                    <a:pt x="639" y="638"/>
                  </a:cubicBez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1"/>
            <p:cNvSpPr/>
            <p:nvPr/>
          </p:nvSpPr>
          <p:spPr>
            <a:xfrm>
              <a:off x="561150" y="4216925"/>
              <a:ext cx="16350" cy="18100"/>
            </a:xfrm>
            <a:custGeom>
              <a:rect b="b" l="l" r="r" t="t"/>
              <a:pathLst>
                <a:path extrusionOk="0" h="724" w="654">
                  <a:moveTo>
                    <a:pt x="99" y="0"/>
                  </a:moveTo>
                  <a:cubicBezTo>
                    <a:pt x="92" y="0"/>
                    <a:pt x="84" y="5"/>
                    <a:pt x="75" y="14"/>
                  </a:cubicBezTo>
                  <a:lnTo>
                    <a:pt x="15" y="59"/>
                  </a:lnTo>
                  <a:cubicBezTo>
                    <a:pt x="0" y="74"/>
                    <a:pt x="0" y="89"/>
                    <a:pt x="15" y="89"/>
                  </a:cubicBezTo>
                  <a:lnTo>
                    <a:pt x="541" y="712"/>
                  </a:lnTo>
                  <a:cubicBezTo>
                    <a:pt x="550" y="719"/>
                    <a:pt x="559" y="723"/>
                    <a:pt x="565" y="723"/>
                  </a:cubicBezTo>
                  <a:cubicBezTo>
                    <a:pt x="571" y="723"/>
                    <a:pt x="575" y="719"/>
                    <a:pt x="575" y="712"/>
                  </a:cubicBezTo>
                  <a:lnTo>
                    <a:pt x="634" y="667"/>
                  </a:lnTo>
                  <a:cubicBezTo>
                    <a:pt x="653" y="648"/>
                    <a:pt x="653" y="648"/>
                    <a:pt x="653" y="634"/>
                  </a:cubicBezTo>
                  <a:lnTo>
                    <a:pt x="108" y="14"/>
                  </a:lnTo>
                  <a:cubicBezTo>
                    <a:pt x="108" y="5"/>
                    <a:pt x="105" y="0"/>
                    <a:pt x="99"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1"/>
            <p:cNvSpPr/>
            <p:nvPr/>
          </p:nvSpPr>
          <p:spPr>
            <a:xfrm>
              <a:off x="542475" y="4233125"/>
              <a:ext cx="15900" cy="17925"/>
            </a:xfrm>
            <a:custGeom>
              <a:rect b="b" l="l" r="r" t="t"/>
              <a:pathLst>
                <a:path extrusionOk="0" h="717" w="636">
                  <a:moveTo>
                    <a:pt x="76" y="0"/>
                  </a:moveTo>
                  <a:lnTo>
                    <a:pt x="1" y="64"/>
                  </a:lnTo>
                  <a:lnTo>
                    <a:pt x="1" y="94"/>
                  </a:lnTo>
                  <a:lnTo>
                    <a:pt x="542" y="717"/>
                  </a:lnTo>
                  <a:lnTo>
                    <a:pt x="576" y="717"/>
                  </a:lnTo>
                  <a:lnTo>
                    <a:pt x="635" y="653"/>
                  </a:lnTo>
                  <a:lnTo>
                    <a:pt x="635" y="624"/>
                  </a:ln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1"/>
            <p:cNvSpPr/>
            <p:nvPr/>
          </p:nvSpPr>
          <p:spPr>
            <a:xfrm>
              <a:off x="527275" y="4246000"/>
              <a:ext cx="16350" cy="18200"/>
            </a:xfrm>
            <a:custGeom>
              <a:rect b="b" l="l" r="r" t="t"/>
              <a:pathLst>
                <a:path extrusionOk="0" h="728" w="654">
                  <a:moveTo>
                    <a:pt x="79" y="0"/>
                  </a:moveTo>
                  <a:lnTo>
                    <a:pt x="16" y="64"/>
                  </a:lnTo>
                  <a:cubicBezTo>
                    <a:pt x="1" y="64"/>
                    <a:pt x="1" y="79"/>
                    <a:pt x="1" y="94"/>
                  </a:cubicBezTo>
                  <a:lnTo>
                    <a:pt x="545" y="717"/>
                  </a:lnTo>
                  <a:cubicBezTo>
                    <a:pt x="545" y="724"/>
                    <a:pt x="549" y="728"/>
                    <a:pt x="555" y="728"/>
                  </a:cubicBezTo>
                  <a:cubicBezTo>
                    <a:pt x="560" y="728"/>
                    <a:pt x="568" y="724"/>
                    <a:pt x="575" y="717"/>
                  </a:cubicBezTo>
                  <a:lnTo>
                    <a:pt x="639" y="668"/>
                  </a:lnTo>
                  <a:cubicBezTo>
                    <a:pt x="654" y="653"/>
                    <a:pt x="654" y="638"/>
                    <a:pt x="639" y="638"/>
                  </a:cubicBez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1"/>
            <p:cNvSpPr/>
            <p:nvPr/>
          </p:nvSpPr>
          <p:spPr>
            <a:xfrm>
              <a:off x="371400" y="4304050"/>
              <a:ext cx="70825" cy="79375"/>
            </a:xfrm>
            <a:custGeom>
              <a:rect b="b" l="l" r="r" t="t"/>
              <a:pathLst>
                <a:path extrusionOk="0" h="3175" w="2833">
                  <a:moveTo>
                    <a:pt x="325" y="1"/>
                  </a:moveTo>
                  <a:cubicBezTo>
                    <a:pt x="310" y="1"/>
                    <a:pt x="295" y="4"/>
                    <a:pt x="281" y="10"/>
                  </a:cubicBezTo>
                  <a:lnTo>
                    <a:pt x="49" y="212"/>
                  </a:lnTo>
                  <a:cubicBezTo>
                    <a:pt x="16" y="242"/>
                    <a:pt x="1" y="290"/>
                    <a:pt x="34" y="320"/>
                  </a:cubicBezTo>
                  <a:lnTo>
                    <a:pt x="2460" y="3152"/>
                  </a:lnTo>
                  <a:cubicBezTo>
                    <a:pt x="2467" y="3167"/>
                    <a:pt x="2482" y="3174"/>
                    <a:pt x="2499" y="3174"/>
                  </a:cubicBezTo>
                  <a:cubicBezTo>
                    <a:pt x="2517" y="3174"/>
                    <a:pt x="2536" y="3167"/>
                    <a:pt x="2553" y="3152"/>
                  </a:cubicBezTo>
                  <a:lnTo>
                    <a:pt x="2784" y="2947"/>
                  </a:lnTo>
                  <a:cubicBezTo>
                    <a:pt x="2814" y="2932"/>
                    <a:pt x="2833" y="2887"/>
                    <a:pt x="2799" y="2853"/>
                  </a:cubicBezTo>
                  <a:lnTo>
                    <a:pt x="374" y="25"/>
                  </a:lnTo>
                  <a:cubicBezTo>
                    <a:pt x="365" y="8"/>
                    <a:pt x="346" y="1"/>
                    <a:pt x="325"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1"/>
            <p:cNvSpPr/>
            <p:nvPr/>
          </p:nvSpPr>
          <p:spPr>
            <a:xfrm>
              <a:off x="336800" y="4363550"/>
              <a:ext cx="43950" cy="48475"/>
            </a:xfrm>
            <a:custGeom>
              <a:rect b="b" l="l" r="r" t="t"/>
              <a:pathLst>
                <a:path extrusionOk="0" h="1939" w="1758">
                  <a:moveTo>
                    <a:pt x="321" y="1"/>
                  </a:moveTo>
                  <a:cubicBezTo>
                    <a:pt x="302" y="1"/>
                    <a:pt x="282" y="9"/>
                    <a:pt x="266" y="26"/>
                  </a:cubicBezTo>
                  <a:lnTo>
                    <a:pt x="34" y="227"/>
                  </a:lnTo>
                  <a:cubicBezTo>
                    <a:pt x="1" y="257"/>
                    <a:pt x="1" y="306"/>
                    <a:pt x="19" y="320"/>
                  </a:cubicBezTo>
                  <a:lnTo>
                    <a:pt x="1385" y="1921"/>
                  </a:lnTo>
                  <a:cubicBezTo>
                    <a:pt x="1393" y="1930"/>
                    <a:pt x="1413" y="1938"/>
                    <a:pt x="1434" y="1938"/>
                  </a:cubicBezTo>
                  <a:cubicBezTo>
                    <a:pt x="1450" y="1938"/>
                    <a:pt x="1466" y="1934"/>
                    <a:pt x="1478" y="1921"/>
                  </a:cubicBezTo>
                  <a:lnTo>
                    <a:pt x="1713" y="1720"/>
                  </a:lnTo>
                  <a:cubicBezTo>
                    <a:pt x="1743" y="1686"/>
                    <a:pt x="1758" y="1641"/>
                    <a:pt x="1728" y="1611"/>
                  </a:cubicBezTo>
                  <a:lnTo>
                    <a:pt x="374" y="26"/>
                  </a:lnTo>
                  <a:cubicBezTo>
                    <a:pt x="359" y="9"/>
                    <a:pt x="340" y="1"/>
                    <a:pt x="321"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1"/>
            <p:cNvSpPr/>
            <p:nvPr/>
          </p:nvSpPr>
          <p:spPr>
            <a:xfrm>
              <a:off x="404050" y="4177800"/>
              <a:ext cx="63375" cy="60000"/>
            </a:xfrm>
            <a:custGeom>
              <a:rect b="b" l="l" r="r" t="t"/>
              <a:pathLst>
                <a:path extrusionOk="0" h="2400" w="2535">
                  <a:moveTo>
                    <a:pt x="1735" y="0"/>
                  </a:moveTo>
                  <a:cubicBezTo>
                    <a:pt x="1707" y="0"/>
                    <a:pt x="1679" y="3"/>
                    <a:pt x="1650" y="8"/>
                  </a:cubicBezTo>
                  <a:lnTo>
                    <a:pt x="1307" y="68"/>
                  </a:lnTo>
                  <a:cubicBezTo>
                    <a:pt x="1231" y="44"/>
                    <a:pt x="1144" y="19"/>
                    <a:pt x="1057" y="19"/>
                  </a:cubicBezTo>
                  <a:cubicBezTo>
                    <a:pt x="1037" y="19"/>
                    <a:pt x="1017" y="20"/>
                    <a:pt x="997" y="23"/>
                  </a:cubicBezTo>
                  <a:cubicBezTo>
                    <a:pt x="904" y="23"/>
                    <a:pt x="796" y="53"/>
                    <a:pt x="717" y="131"/>
                  </a:cubicBezTo>
                  <a:cubicBezTo>
                    <a:pt x="624" y="195"/>
                    <a:pt x="560" y="318"/>
                    <a:pt x="531" y="426"/>
                  </a:cubicBezTo>
                  <a:cubicBezTo>
                    <a:pt x="482" y="534"/>
                    <a:pt x="516" y="848"/>
                    <a:pt x="296" y="956"/>
                  </a:cubicBezTo>
                  <a:cubicBezTo>
                    <a:pt x="172" y="1019"/>
                    <a:pt x="94" y="1158"/>
                    <a:pt x="49" y="1299"/>
                  </a:cubicBezTo>
                  <a:cubicBezTo>
                    <a:pt x="1" y="1437"/>
                    <a:pt x="1" y="1594"/>
                    <a:pt x="49" y="1717"/>
                  </a:cubicBezTo>
                  <a:cubicBezTo>
                    <a:pt x="94" y="1810"/>
                    <a:pt x="158" y="1904"/>
                    <a:pt x="143" y="1997"/>
                  </a:cubicBezTo>
                  <a:cubicBezTo>
                    <a:pt x="143" y="2060"/>
                    <a:pt x="109" y="2105"/>
                    <a:pt x="79" y="2154"/>
                  </a:cubicBezTo>
                  <a:cubicBezTo>
                    <a:pt x="64" y="2213"/>
                    <a:pt x="49" y="2277"/>
                    <a:pt x="64" y="2325"/>
                  </a:cubicBezTo>
                  <a:cubicBezTo>
                    <a:pt x="94" y="2385"/>
                    <a:pt x="172" y="2400"/>
                    <a:pt x="251" y="2400"/>
                  </a:cubicBezTo>
                  <a:cubicBezTo>
                    <a:pt x="344" y="2400"/>
                    <a:pt x="452" y="2385"/>
                    <a:pt x="546" y="2370"/>
                  </a:cubicBezTo>
                  <a:cubicBezTo>
                    <a:pt x="1184" y="2292"/>
                    <a:pt x="1807" y="2213"/>
                    <a:pt x="2426" y="2075"/>
                  </a:cubicBezTo>
                  <a:cubicBezTo>
                    <a:pt x="2460" y="2075"/>
                    <a:pt x="2475" y="2075"/>
                    <a:pt x="2504" y="2060"/>
                  </a:cubicBezTo>
                  <a:cubicBezTo>
                    <a:pt x="2534" y="2012"/>
                    <a:pt x="2534" y="1952"/>
                    <a:pt x="2519" y="1889"/>
                  </a:cubicBezTo>
                  <a:cubicBezTo>
                    <a:pt x="2460" y="1717"/>
                    <a:pt x="2303" y="1624"/>
                    <a:pt x="2195" y="1486"/>
                  </a:cubicBezTo>
                  <a:cubicBezTo>
                    <a:pt x="2068" y="1314"/>
                    <a:pt x="2101" y="1079"/>
                    <a:pt x="2053" y="878"/>
                  </a:cubicBezTo>
                  <a:cubicBezTo>
                    <a:pt x="2038" y="784"/>
                    <a:pt x="2008" y="706"/>
                    <a:pt x="1975" y="628"/>
                  </a:cubicBezTo>
                  <a:lnTo>
                    <a:pt x="2131" y="598"/>
                  </a:lnTo>
                  <a:cubicBezTo>
                    <a:pt x="2195" y="598"/>
                    <a:pt x="2225" y="534"/>
                    <a:pt x="2225" y="490"/>
                  </a:cubicBezTo>
                  <a:lnTo>
                    <a:pt x="2195" y="381"/>
                  </a:lnTo>
                  <a:cubicBezTo>
                    <a:pt x="2152" y="160"/>
                    <a:pt x="1954" y="0"/>
                    <a:pt x="1735"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1"/>
            <p:cNvSpPr/>
            <p:nvPr/>
          </p:nvSpPr>
          <p:spPr>
            <a:xfrm>
              <a:off x="430075" y="4187700"/>
              <a:ext cx="33525" cy="59100"/>
            </a:xfrm>
            <a:custGeom>
              <a:rect b="b" l="l" r="r" t="t"/>
              <a:pathLst>
                <a:path extrusionOk="0" h="2364" w="1341">
                  <a:moveTo>
                    <a:pt x="1012" y="0"/>
                  </a:moveTo>
                  <a:cubicBezTo>
                    <a:pt x="1012" y="0"/>
                    <a:pt x="1045" y="280"/>
                    <a:pt x="546" y="344"/>
                  </a:cubicBezTo>
                  <a:lnTo>
                    <a:pt x="422" y="590"/>
                  </a:lnTo>
                  <a:lnTo>
                    <a:pt x="393" y="590"/>
                  </a:lnTo>
                  <a:lnTo>
                    <a:pt x="206" y="605"/>
                  </a:lnTo>
                  <a:cubicBezTo>
                    <a:pt x="94" y="623"/>
                    <a:pt x="1" y="717"/>
                    <a:pt x="19" y="825"/>
                  </a:cubicBezTo>
                  <a:lnTo>
                    <a:pt x="19" y="840"/>
                  </a:lnTo>
                  <a:lnTo>
                    <a:pt x="19" y="855"/>
                  </a:lnTo>
                  <a:lnTo>
                    <a:pt x="19" y="885"/>
                  </a:lnTo>
                  <a:cubicBezTo>
                    <a:pt x="19" y="903"/>
                    <a:pt x="34" y="903"/>
                    <a:pt x="34" y="918"/>
                  </a:cubicBezTo>
                  <a:cubicBezTo>
                    <a:pt x="61" y="988"/>
                    <a:pt x="139" y="1044"/>
                    <a:pt x="222" y="1044"/>
                  </a:cubicBezTo>
                  <a:cubicBezTo>
                    <a:pt x="231" y="1044"/>
                    <a:pt x="241" y="1043"/>
                    <a:pt x="251" y="1041"/>
                  </a:cubicBezTo>
                  <a:lnTo>
                    <a:pt x="281" y="1041"/>
                  </a:lnTo>
                  <a:cubicBezTo>
                    <a:pt x="281" y="1056"/>
                    <a:pt x="281" y="1071"/>
                    <a:pt x="266" y="1090"/>
                  </a:cubicBezTo>
                  <a:lnTo>
                    <a:pt x="113" y="1508"/>
                  </a:lnTo>
                  <a:lnTo>
                    <a:pt x="143" y="2146"/>
                  </a:lnTo>
                  <a:cubicBezTo>
                    <a:pt x="157" y="2261"/>
                    <a:pt x="253" y="2364"/>
                    <a:pt x="381" y="2364"/>
                  </a:cubicBezTo>
                  <a:cubicBezTo>
                    <a:pt x="390" y="2364"/>
                    <a:pt x="399" y="2363"/>
                    <a:pt x="408" y="2362"/>
                  </a:cubicBezTo>
                  <a:lnTo>
                    <a:pt x="766" y="2347"/>
                  </a:lnTo>
                  <a:cubicBezTo>
                    <a:pt x="904" y="2332"/>
                    <a:pt x="1012" y="2239"/>
                    <a:pt x="997" y="2097"/>
                  </a:cubicBezTo>
                  <a:lnTo>
                    <a:pt x="967" y="1616"/>
                  </a:lnTo>
                  <a:cubicBezTo>
                    <a:pt x="982" y="1601"/>
                    <a:pt x="997" y="1601"/>
                    <a:pt x="997" y="1601"/>
                  </a:cubicBezTo>
                  <a:cubicBezTo>
                    <a:pt x="1232" y="1508"/>
                    <a:pt x="1340" y="1258"/>
                    <a:pt x="1232" y="1056"/>
                  </a:cubicBezTo>
                  <a:lnTo>
                    <a:pt x="1139" y="325"/>
                  </a:lnTo>
                  <a:lnTo>
                    <a:pt x="1120" y="138"/>
                  </a:lnTo>
                  <a:cubicBezTo>
                    <a:pt x="1060" y="109"/>
                    <a:pt x="1027" y="79"/>
                    <a:pt x="1012"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1"/>
            <p:cNvSpPr/>
            <p:nvPr/>
          </p:nvSpPr>
          <p:spPr>
            <a:xfrm>
              <a:off x="459650" y="4203650"/>
              <a:ext cx="400" cy="3475"/>
            </a:xfrm>
            <a:custGeom>
              <a:rect b="b" l="l" r="r" t="t"/>
              <a:pathLst>
                <a:path extrusionOk="0" h="139" w="16">
                  <a:moveTo>
                    <a:pt x="1" y="0"/>
                  </a:moveTo>
                  <a:lnTo>
                    <a:pt x="16" y="138"/>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1"/>
            <p:cNvSpPr/>
            <p:nvPr/>
          </p:nvSpPr>
          <p:spPr>
            <a:xfrm>
              <a:off x="459275" y="4203275"/>
              <a:ext cx="1150" cy="4225"/>
            </a:xfrm>
            <a:custGeom>
              <a:rect b="b" l="l" r="r" t="t"/>
              <a:pathLst>
                <a:path extrusionOk="0" h="169" w="46">
                  <a:moveTo>
                    <a:pt x="16" y="0"/>
                  </a:moveTo>
                  <a:cubicBezTo>
                    <a:pt x="1" y="0"/>
                    <a:pt x="1" y="0"/>
                    <a:pt x="1" y="15"/>
                  </a:cubicBezTo>
                  <a:lnTo>
                    <a:pt x="16" y="153"/>
                  </a:lnTo>
                  <a:cubicBezTo>
                    <a:pt x="16" y="168"/>
                    <a:pt x="16" y="168"/>
                    <a:pt x="31" y="168"/>
                  </a:cubicBezTo>
                  <a:cubicBezTo>
                    <a:pt x="45" y="168"/>
                    <a:pt x="45" y="153"/>
                    <a:pt x="45" y="153"/>
                  </a:cubicBezTo>
                  <a:lnTo>
                    <a:pt x="31" y="15"/>
                  </a:lnTo>
                  <a:cubicBezTo>
                    <a:pt x="31" y="0"/>
                    <a:pt x="16" y="0"/>
                    <a:pt x="16"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1"/>
            <p:cNvSpPr/>
            <p:nvPr/>
          </p:nvSpPr>
          <p:spPr>
            <a:xfrm>
              <a:off x="447625" y="4198400"/>
              <a:ext cx="7750" cy="3075"/>
            </a:xfrm>
            <a:custGeom>
              <a:rect b="b" l="l" r="r" t="t"/>
              <a:pathLst>
                <a:path extrusionOk="0" h="123" w="310">
                  <a:moveTo>
                    <a:pt x="50" y="1"/>
                  </a:moveTo>
                  <a:cubicBezTo>
                    <a:pt x="42" y="1"/>
                    <a:pt x="35" y="3"/>
                    <a:pt x="30" y="9"/>
                  </a:cubicBezTo>
                  <a:cubicBezTo>
                    <a:pt x="15" y="9"/>
                    <a:pt x="0" y="24"/>
                    <a:pt x="15" y="54"/>
                  </a:cubicBezTo>
                  <a:cubicBezTo>
                    <a:pt x="45" y="84"/>
                    <a:pt x="94" y="117"/>
                    <a:pt x="157" y="117"/>
                  </a:cubicBezTo>
                  <a:cubicBezTo>
                    <a:pt x="173" y="121"/>
                    <a:pt x="188" y="123"/>
                    <a:pt x="202" y="123"/>
                  </a:cubicBezTo>
                  <a:cubicBezTo>
                    <a:pt x="241" y="123"/>
                    <a:pt x="273" y="108"/>
                    <a:pt x="295" y="84"/>
                  </a:cubicBezTo>
                  <a:cubicBezTo>
                    <a:pt x="310" y="69"/>
                    <a:pt x="310" y="39"/>
                    <a:pt x="295" y="39"/>
                  </a:cubicBezTo>
                  <a:cubicBezTo>
                    <a:pt x="280" y="24"/>
                    <a:pt x="250" y="24"/>
                    <a:pt x="232" y="24"/>
                  </a:cubicBezTo>
                  <a:lnTo>
                    <a:pt x="157" y="24"/>
                  </a:lnTo>
                  <a:cubicBezTo>
                    <a:pt x="138" y="9"/>
                    <a:pt x="123" y="9"/>
                    <a:pt x="94" y="9"/>
                  </a:cubicBezTo>
                  <a:cubicBezTo>
                    <a:pt x="84" y="9"/>
                    <a:pt x="65" y="1"/>
                    <a:pt x="50"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1"/>
            <p:cNvSpPr/>
            <p:nvPr/>
          </p:nvSpPr>
          <p:spPr>
            <a:xfrm>
              <a:off x="434375" y="4206350"/>
              <a:ext cx="1600" cy="3950"/>
            </a:xfrm>
            <a:custGeom>
              <a:rect b="b" l="l" r="r" t="t"/>
              <a:pathLst>
                <a:path extrusionOk="0" h="158" w="64">
                  <a:moveTo>
                    <a:pt x="0" y="1"/>
                  </a:moveTo>
                  <a:lnTo>
                    <a:pt x="0" y="157"/>
                  </a:lnTo>
                  <a:lnTo>
                    <a:pt x="64" y="109"/>
                  </a:lnTo>
                  <a:lnTo>
                    <a:pt x="0"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1"/>
            <p:cNvSpPr/>
            <p:nvPr/>
          </p:nvSpPr>
          <p:spPr>
            <a:xfrm>
              <a:off x="433625" y="4205975"/>
              <a:ext cx="3100" cy="4700"/>
            </a:xfrm>
            <a:custGeom>
              <a:rect b="b" l="l" r="r" t="t"/>
              <a:pathLst>
                <a:path extrusionOk="0" h="188" w="124">
                  <a:moveTo>
                    <a:pt x="16" y="1"/>
                  </a:moveTo>
                  <a:lnTo>
                    <a:pt x="16" y="16"/>
                  </a:lnTo>
                  <a:lnTo>
                    <a:pt x="79" y="124"/>
                  </a:lnTo>
                  <a:lnTo>
                    <a:pt x="16" y="154"/>
                  </a:lnTo>
                  <a:cubicBezTo>
                    <a:pt x="16" y="154"/>
                    <a:pt x="1" y="172"/>
                    <a:pt x="16" y="172"/>
                  </a:cubicBezTo>
                  <a:lnTo>
                    <a:pt x="30" y="187"/>
                  </a:lnTo>
                  <a:lnTo>
                    <a:pt x="30" y="172"/>
                  </a:lnTo>
                  <a:lnTo>
                    <a:pt x="124" y="124"/>
                  </a:lnTo>
                  <a:lnTo>
                    <a:pt x="45" y="1"/>
                  </a:ln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1"/>
            <p:cNvSpPr/>
            <p:nvPr/>
          </p:nvSpPr>
          <p:spPr>
            <a:xfrm>
              <a:off x="442200" y="4225750"/>
              <a:ext cx="12450" cy="7400"/>
            </a:xfrm>
            <a:custGeom>
              <a:rect b="b" l="l" r="r" t="t"/>
              <a:pathLst>
                <a:path extrusionOk="0" h="296" w="498">
                  <a:moveTo>
                    <a:pt x="1" y="1"/>
                  </a:moveTo>
                  <a:lnTo>
                    <a:pt x="1" y="295"/>
                  </a:lnTo>
                  <a:lnTo>
                    <a:pt x="497" y="295"/>
                  </a:lnTo>
                  <a:lnTo>
                    <a:pt x="497" y="1"/>
                  </a:lnTo>
                  <a:close/>
                </a:path>
              </a:pathLst>
            </a:custGeom>
            <a:solidFill>
              <a:srgbClr val="F39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1"/>
            <p:cNvSpPr/>
            <p:nvPr/>
          </p:nvSpPr>
          <p:spPr>
            <a:xfrm>
              <a:off x="447250" y="4203275"/>
              <a:ext cx="8975" cy="6175"/>
            </a:xfrm>
            <a:custGeom>
              <a:rect b="b" l="l" r="r" t="t"/>
              <a:pathLst>
                <a:path extrusionOk="0" h="247" w="359">
                  <a:moveTo>
                    <a:pt x="340" y="153"/>
                  </a:moveTo>
                  <a:cubicBezTo>
                    <a:pt x="332" y="159"/>
                    <a:pt x="322" y="165"/>
                    <a:pt x="311" y="172"/>
                  </a:cubicBezTo>
                  <a:lnTo>
                    <a:pt x="311" y="172"/>
                  </a:lnTo>
                  <a:cubicBezTo>
                    <a:pt x="316" y="171"/>
                    <a:pt x="320" y="170"/>
                    <a:pt x="325" y="168"/>
                  </a:cubicBezTo>
                  <a:cubicBezTo>
                    <a:pt x="325" y="168"/>
                    <a:pt x="340" y="153"/>
                    <a:pt x="359" y="153"/>
                  </a:cubicBezTo>
                  <a:close/>
                  <a:moveTo>
                    <a:pt x="172" y="0"/>
                  </a:moveTo>
                  <a:cubicBezTo>
                    <a:pt x="153" y="15"/>
                    <a:pt x="138" y="15"/>
                    <a:pt x="123" y="15"/>
                  </a:cubicBezTo>
                  <a:cubicBezTo>
                    <a:pt x="60" y="45"/>
                    <a:pt x="30" y="124"/>
                    <a:pt x="15" y="168"/>
                  </a:cubicBezTo>
                  <a:cubicBezTo>
                    <a:pt x="0" y="217"/>
                    <a:pt x="45" y="247"/>
                    <a:pt x="79" y="247"/>
                  </a:cubicBezTo>
                  <a:cubicBezTo>
                    <a:pt x="168" y="234"/>
                    <a:pt x="257" y="202"/>
                    <a:pt x="311" y="172"/>
                  </a:cubicBezTo>
                  <a:lnTo>
                    <a:pt x="311" y="172"/>
                  </a:lnTo>
                  <a:cubicBezTo>
                    <a:pt x="304" y="173"/>
                    <a:pt x="297" y="174"/>
                    <a:pt x="290" y="174"/>
                  </a:cubicBezTo>
                  <a:cubicBezTo>
                    <a:pt x="242" y="174"/>
                    <a:pt x="196" y="145"/>
                    <a:pt x="172" y="109"/>
                  </a:cubicBezTo>
                  <a:cubicBezTo>
                    <a:pt x="172" y="75"/>
                    <a:pt x="172" y="30"/>
                    <a:pt x="202"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1"/>
            <p:cNvSpPr/>
            <p:nvPr/>
          </p:nvSpPr>
          <p:spPr>
            <a:xfrm>
              <a:off x="451525" y="4203275"/>
              <a:ext cx="5075" cy="4350"/>
            </a:xfrm>
            <a:custGeom>
              <a:rect b="b" l="l" r="r" t="t"/>
              <a:pathLst>
                <a:path extrusionOk="0" h="174" w="203">
                  <a:moveTo>
                    <a:pt x="31" y="0"/>
                  </a:moveTo>
                  <a:cubicBezTo>
                    <a:pt x="1" y="30"/>
                    <a:pt x="1" y="75"/>
                    <a:pt x="1" y="109"/>
                  </a:cubicBezTo>
                  <a:cubicBezTo>
                    <a:pt x="25" y="145"/>
                    <a:pt x="71" y="174"/>
                    <a:pt x="119" y="174"/>
                  </a:cubicBezTo>
                  <a:cubicBezTo>
                    <a:pt x="131" y="174"/>
                    <a:pt x="142" y="172"/>
                    <a:pt x="154" y="168"/>
                  </a:cubicBezTo>
                  <a:cubicBezTo>
                    <a:pt x="154" y="168"/>
                    <a:pt x="169" y="153"/>
                    <a:pt x="188" y="153"/>
                  </a:cubicBezTo>
                  <a:cubicBezTo>
                    <a:pt x="188" y="139"/>
                    <a:pt x="202" y="124"/>
                    <a:pt x="188" y="109"/>
                  </a:cubicBezTo>
                  <a:lnTo>
                    <a:pt x="188" y="94"/>
                  </a:lnTo>
                  <a:cubicBezTo>
                    <a:pt x="154" y="60"/>
                    <a:pt x="124" y="0"/>
                    <a:pt x="31"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1"/>
            <p:cNvSpPr/>
            <p:nvPr/>
          </p:nvSpPr>
          <p:spPr>
            <a:xfrm>
              <a:off x="437075" y="4207100"/>
              <a:ext cx="30800" cy="21800"/>
            </a:xfrm>
            <a:custGeom>
              <a:rect b="b" l="l" r="r" t="t"/>
              <a:pathLst>
                <a:path extrusionOk="0" h="872" w="1232">
                  <a:moveTo>
                    <a:pt x="933" y="0"/>
                  </a:moveTo>
                  <a:lnTo>
                    <a:pt x="933" y="0"/>
                  </a:lnTo>
                  <a:cubicBezTo>
                    <a:pt x="933" y="0"/>
                    <a:pt x="678" y="159"/>
                    <a:pt x="361" y="159"/>
                  </a:cubicBezTo>
                  <a:cubicBezTo>
                    <a:pt x="305" y="159"/>
                    <a:pt x="246" y="154"/>
                    <a:pt x="187" y="142"/>
                  </a:cubicBezTo>
                  <a:cubicBezTo>
                    <a:pt x="175" y="140"/>
                    <a:pt x="162" y="139"/>
                    <a:pt x="150" y="139"/>
                  </a:cubicBezTo>
                  <a:cubicBezTo>
                    <a:pt x="88" y="139"/>
                    <a:pt x="29" y="170"/>
                    <a:pt x="1" y="236"/>
                  </a:cubicBezTo>
                  <a:lnTo>
                    <a:pt x="1" y="250"/>
                  </a:lnTo>
                  <a:lnTo>
                    <a:pt x="34" y="638"/>
                  </a:lnTo>
                  <a:cubicBezTo>
                    <a:pt x="34" y="717"/>
                    <a:pt x="94" y="810"/>
                    <a:pt x="187" y="825"/>
                  </a:cubicBezTo>
                  <a:cubicBezTo>
                    <a:pt x="258" y="851"/>
                    <a:pt x="355" y="871"/>
                    <a:pt x="459" y="871"/>
                  </a:cubicBezTo>
                  <a:cubicBezTo>
                    <a:pt x="610" y="871"/>
                    <a:pt x="776" y="829"/>
                    <a:pt x="904" y="702"/>
                  </a:cubicBezTo>
                  <a:cubicBezTo>
                    <a:pt x="1232" y="388"/>
                    <a:pt x="933" y="0"/>
                    <a:pt x="933"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1"/>
            <p:cNvSpPr/>
            <p:nvPr/>
          </p:nvSpPr>
          <p:spPr>
            <a:xfrm>
              <a:off x="456200" y="4211400"/>
              <a:ext cx="7025" cy="3100"/>
            </a:xfrm>
            <a:custGeom>
              <a:rect b="b" l="l" r="r" t="t"/>
              <a:pathLst>
                <a:path extrusionOk="0" h="124" w="281">
                  <a:moveTo>
                    <a:pt x="247" y="0"/>
                  </a:moveTo>
                  <a:lnTo>
                    <a:pt x="15" y="93"/>
                  </a:lnTo>
                  <a:cubicBezTo>
                    <a:pt x="1" y="108"/>
                    <a:pt x="1" y="108"/>
                    <a:pt x="1" y="123"/>
                  </a:cubicBezTo>
                  <a:lnTo>
                    <a:pt x="30" y="123"/>
                  </a:lnTo>
                  <a:lnTo>
                    <a:pt x="262" y="30"/>
                  </a:lnTo>
                  <a:cubicBezTo>
                    <a:pt x="262" y="30"/>
                    <a:pt x="280" y="15"/>
                    <a:pt x="262" y="15"/>
                  </a:cubicBezTo>
                  <a:cubicBezTo>
                    <a:pt x="262" y="0"/>
                    <a:pt x="262" y="0"/>
                    <a:pt x="24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1"/>
            <p:cNvSpPr/>
            <p:nvPr/>
          </p:nvSpPr>
          <p:spPr>
            <a:xfrm>
              <a:off x="460025" y="4215675"/>
              <a:ext cx="4325" cy="2000"/>
            </a:xfrm>
            <a:custGeom>
              <a:rect b="b" l="l" r="r" t="t"/>
              <a:pathLst>
                <a:path extrusionOk="0" h="80" w="173">
                  <a:moveTo>
                    <a:pt x="142" y="1"/>
                  </a:moveTo>
                  <a:lnTo>
                    <a:pt x="15" y="64"/>
                  </a:lnTo>
                  <a:cubicBezTo>
                    <a:pt x="15" y="64"/>
                    <a:pt x="1" y="64"/>
                    <a:pt x="1" y="79"/>
                  </a:cubicBezTo>
                  <a:lnTo>
                    <a:pt x="34" y="79"/>
                  </a:lnTo>
                  <a:lnTo>
                    <a:pt x="157" y="31"/>
                  </a:lnTo>
                  <a:cubicBezTo>
                    <a:pt x="157" y="31"/>
                    <a:pt x="172" y="16"/>
                    <a:pt x="157" y="16"/>
                  </a:cubicBezTo>
                  <a:cubicBezTo>
                    <a:pt x="157" y="1"/>
                    <a:pt x="157" y="1"/>
                    <a:pt x="142"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1"/>
            <p:cNvSpPr/>
            <p:nvPr/>
          </p:nvSpPr>
          <p:spPr>
            <a:xfrm>
              <a:off x="464700" y="4348600"/>
              <a:ext cx="1225" cy="400"/>
            </a:xfrm>
            <a:custGeom>
              <a:rect b="b" l="l" r="r" t="t"/>
              <a:pathLst>
                <a:path extrusionOk="0" h="16" w="49">
                  <a:moveTo>
                    <a:pt x="0" y="1"/>
                  </a:moveTo>
                  <a:lnTo>
                    <a:pt x="49" y="16"/>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1"/>
            <p:cNvSpPr/>
            <p:nvPr/>
          </p:nvSpPr>
          <p:spPr>
            <a:xfrm>
              <a:off x="461975" y="4490100"/>
              <a:ext cx="40900" cy="24850"/>
            </a:xfrm>
            <a:custGeom>
              <a:rect b="b" l="l" r="r" t="t"/>
              <a:pathLst>
                <a:path extrusionOk="0" h="994" w="1636">
                  <a:moveTo>
                    <a:pt x="16" y="1"/>
                  </a:moveTo>
                  <a:lnTo>
                    <a:pt x="1" y="840"/>
                  </a:lnTo>
                  <a:cubicBezTo>
                    <a:pt x="1" y="915"/>
                    <a:pt x="64" y="978"/>
                    <a:pt x="143" y="978"/>
                  </a:cubicBezTo>
                  <a:lnTo>
                    <a:pt x="796" y="978"/>
                  </a:lnTo>
                  <a:lnTo>
                    <a:pt x="1616" y="993"/>
                  </a:lnTo>
                  <a:lnTo>
                    <a:pt x="1616" y="855"/>
                  </a:lnTo>
                  <a:cubicBezTo>
                    <a:pt x="1635" y="605"/>
                    <a:pt x="1430" y="404"/>
                    <a:pt x="1199" y="404"/>
                  </a:cubicBezTo>
                  <a:lnTo>
                    <a:pt x="796" y="404"/>
                  </a:lnTo>
                  <a:lnTo>
                    <a:pt x="811" y="16"/>
                  </a:lnTo>
                  <a:lnTo>
                    <a:pt x="16"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1"/>
            <p:cNvSpPr/>
            <p:nvPr/>
          </p:nvSpPr>
          <p:spPr>
            <a:xfrm>
              <a:off x="461975" y="4511850"/>
              <a:ext cx="40425" cy="3475"/>
            </a:xfrm>
            <a:custGeom>
              <a:rect b="b" l="l" r="r" t="t"/>
              <a:pathLst>
                <a:path extrusionOk="0" h="139" w="1617">
                  <a:moveTo>
                    <a:pt x="1" y="0"/>
                  </a:moveTo>
                  <a:lnTo>
                    <a:pt x="1" y="138"/>
                  </a:lnTo>
                  <a:lnTo>
                    <a:pt x="1616" y="138"/>
                  </a:lnTo>
                  <a:lnTo>
                    <a:pt x="1616"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1"/>
            <p:cNvSpPr/>
            <p:nvPr/>
          </p:nvSpPr>
          <p:spPr>
            <a:xfrm>
              <a:off x="406775" y="4491600"/>
              <a:ext cx="23325" cy="23350"/>
            </a:xfrm>
            <a:custGeom>
              <a:rect b="b" l="l" r="r" t="t"/>
              <a:pathLst>
                <a:path extrusionOk="0" h="934" w="933">
                  <a:moveTo>
                    <a:pt x="78" y="1"/>
                  </a:moveTo>
                  <a:lnTo>
                    <a:pt x="78" y="530"/>
                  </a:lnTo>
                  <a:cubicBezTo>
                    <a:pt x="34" y="594"/>
                    <a:pt x="0" y="687"/>
                    <a:pt x="0" y="780"/>
                  </a:cubicBezTo>
                  <a:lnTo>
                    <a:pt x="0" y="933"/>
                  </a:lnTo>
                  <a:lnTo>
                    <a:pt x="933" y="933"/>
                  </a:lnTo>
                  <a:lnTo>
                    <a:pt x="933" y="780"/>
                  </a:lnTo>
                  <a:cubicBezTo>
                    <a:pt x="933" y="687"/>
                    <a:pt x="918" y="609"/>
                    <a:pt x="873" y="530"/>
                  </a:cubicBezTo>
                  <a:lnTo>
                    <a:pt x="873"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1"/>
            <p:cNvSpPr/>
            <p:nvPr/>
          </p:nvSpPr>
          <p:spPr>
            <a:xfrm>
              <a:off x="406775" y="4512225"/>
              <a:ext cx="23325" cy="3925"/>
            </a:xfrm>
            <a:custGeom>
              <a:rect b="b" l="l" r="r" t="t"/>
              <a:pathLst>
                <a:path extrusionOk="0" h="157" w="933">
                  <a:moveTo>
                    <a:pt x="49" y="0"/>
                  </a:moveTo>
                  <a:cubicBezTo>
                    <a:pt x="19" y="0"/>
                    <a:pt x="0" y="15"/>
                    <a:pt x="0" y="30"/>
                  </a:cubicBezTo>
                  <a:lnTo>
                    <a:pt x="0" y="108"/>
                  </a:lnTo>
                  <a:cubicBezTo>
                    <a:pt x="0" y="123"/>
                    <a:pt x="19" y="142"/>
                    <a:pt x="34" y="142"/>
                  </a:cubicBezTo>
                  <a:lnTo>
                    <a:pt x="903" y="157"/>
                  </a:lnTo>
                  <a:cubicBezTo>
                    <a:pt x="918" y="157"/>
                    <a:pt x="933" y="142"/>
                    <a:pt x="933" y="123"/>
                  </a:cubicBezTo>
                  <a:lnTo>
                    <a:pt x="933" y="49"/>
                  </a:lnTo>
                  <a:cubicBezTo>
                    <a:pt x="933" y="30"/>
                    <a:pt x="918" y="15"/>
                    <a:pt x="903" y="15"/>
                  </a:cubicBezTo>
                  <a:lnTo>
                    <a:pt x="4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1"/>
            <p:cNvSpPr/>
            <p:nvPr/>
          </p:nvSpPr>
          <p:spPr>
            <a:xfrm>
              <a:off x="406400" y="4346275"/>
              <a:ext cx="79675" cy="150025"/>
            </a:xfrm>
            <a:custGeom>
              <a:rect b="b" l="l" r="r" t="t"/>
              <a:pathLst>
                <a:path extrusionOk="0" h="6001" w="3187">
                  <a:moveTo>
                    <a:pt x="0" y="0"/>
                  </a:moveTo>
                  <a:lnTo>
                    <a:pt x="15" y="5922"/>
                  </a:lnTo>
                  <a:lnTo>
                    <a:pt x="996" y="5940"/>
                  </a:lnTo>
                  <a:lnTo>
                    <a:pt x="1414" y="1478"/>
                  </a:lnTo>
                  <a:lnTo>
                    <a:pt x="2086" y="6000"/>
                  </a:lnTo>
                  <a:lnTo>
                    <a:pt x="3187" y="6000"/>
                  </a:lnTo>
                  <a:lnTo>
                    <a:pt x="2690"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1"/>
            <p:cNvSpPr/>
            <p:nvPr/>
          </p:nvSpPr>
          <p:spPr>
            <a:xfrm>
              <a:off x="511325" y="4187700"/>
              <a:ext cx="23350" cy="27250"/>
            </a:xfrm>
            <a:custGeom>
              <a:rect b="b" l="l" r="r" t="t"/>
              <a:pathLst>
                <a:path extrusionOk="0" h="1090" w="934">
                  <a:moveTo>
                    <a:pt x="516" y="0"/>
                  </a:moveTo>
                  <a:cubicBezTo>
                    <a:pt x="437" y="0"/>
                    <a:pt x="344" y="30"/>
                    <a:pt x="295" y="79"/>
                  </a:cubicBezTo>
                  <a:lnTo>
                    <a:pt x="157" y="250"/>
                  </a:lnTo>
                  <a:cubicBezTo>
                    <a:pt x="94" y="310"/>
                    <a:pt x="79" y="403"/>
                    <a:pt x="109" y="482"/>
                  </a:cubicBezTo>
                  <a:lnTo>
                    <a:pt x="34" y="653"/>
                  </a:lnTo>
                  <a:cubicBezTo>
                    <a:pt x="1" y="717"/>
                    <a:pt x="16" y="717"/>
                    <a:pt x="94" y="732"/>
                  </a:cubicBezTo>
                  <a:lnTo>
                    <a:pt x="609" y="1090"/>
                  </a:lnTo>
                  <a:cubicBezTo>
                    <a:pt x="575" y="978"/>
                    <a:pt x="874" y="638"/>
                    <a:pt x="889" y="545"/>
                  </a:cubicBezTo>
                  <a:cubicBezTo>
                    <a:pt x="904" y="512"/>
                    <a:pt x="904" y="482"/>
                    <a:pt x="904" y="467"/>
                  </a:cubicBezTo>
                  <a:cubicBezTo>
                    <a:pt x="933" y="295"/>
                    <a:pt x="855" y="123"/>
                    <a:pt x="717" y="30"/>
                  </a:cubicBezTo>
                  <a:cubicBezTo>
                    <a:pt x="702" y="30"/>
                    <a:pt x="687" y="15"/>
                    <a:pt x="669" y="15"/>
                  </a:cubicBezTo>
                  <a:lnTo>
                    <a:pt x="516"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1"/>
            <p:cNvSpPr/>
            <p:nvPr/>
          </p:nvSpPr>
          <p:spPr>
            <a:xfrm>
              <a:off x="528875" y="4192350"/>
              <a:ext cx="3475" cy="3475"/>
            </a:xfrm>
            <a:custGeom>
              <a:rect b="b" l="l" r="r" t="t"/>
              <a:pathLst>
                <a:path extrusionOk="0" h="139" w="139">
                  <a:moveTo>
                    <a:pt x="138" y="1"/>
                  </a:moveTo>
                  <a:cubicBezTo>
                    <a:pt x="138" y="1"/>
                    <a:pt x="30" y="31"/>
                    <a:pt x="0" y="139"/>
                  </a:cubicBezTo>
                  <a:lnTo>
                    <a:pt x="138"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1"/>
            <p:cNvSpPr/>
            <p:nvPr/>
          </p:nvSpPr>
          <p:spPr>
            <a:xfrm>
              <a:off x="528500" y="4191975"/>
              <a:ext cx="4225" cy="4325"/>
            </a:xfrm>
            <a:custGeom>
              <a:rect b="b" l="l" r="r" t="t"/>
              <a:pathLst>
                <a:path extrusionOk="0" h="173" w="169">
                  <a:moveTo>
                    <a:pt x="153" y="1"/>
                  </a:moveTo>
                  <a:cubicBezTo>
                    <a:pt x="138" y="1"/>
                    <a:pt x="30" y="46"/>
                    <a:pt x="0" y="154"/>
                  </a:cubicBezTo>
                  <a:cubicBezTo>
                    <a:pt x="0" y="173"/>
                    <a:pt x="15" y="173"/>
                    <a:pt x="15" y="173"/>
                  </a:cubicBezTo>
                  <a:lnTo>
                    <a:pt x="30" y="173"/>
                  </a:lnTo>
                  <a:cubicBezTo>
                    <a:pt x="60" y="61"/>
                    <a:pt x="153" y="31"/>
                    <a:pt x="153" y="31"/>
                  </a:cubicBezTo>
                  <a:cubicBezTo>
                    <a:pt x="168" y="31"/>
                    <a:pt x="168" y="16"/>
                    <a:pt x="168" y="16"/>
                  </a:cubicBezTo>
                  <a:cubicBezTo>
                    <a:pt x="168" y="1"/>
                    <a:pt x="153" y="1"/>
                    <a:pt x="153"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1"/>
            <p:cNvSpPr/>
            <p:nvPr/>
          </p:nvSpPr>
          <p:spPr>
            <a:xfrm>
              <a:off x="524575" y="4188075"/>
              <a:ext cx="3475" cy="3575"/>
            </a:xfrm>
            <a:custGeom>
              <a:rect b="b" l="l" r="r" t="t"/>
              <a:pathLst>
                <a:path extrusionOk="0" h="143" w="139">
                  <a:moveTo>
                    <a:pt x="139" y="0"/>
                  </a:moveTo>
                  <a:cubicBezTo>
                    <a:pt x="139" y="0"/>
                    <a:pt x="30" y="30"/>
                    <a:pt x="1" y="142"/>
                  </a:cubicBezTo>
                  <a:lnTo>
                    <a:pt x="139"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1"/>
            <p:cNvSpPr/>
            <p:nvPr/>
          </p:nvSpPr>
          <p:spPr>
            <a:xfrm>
              <a:off x="524200" y="4187700"/>
              <a:ext cx="4325" cy="4300"/>
            </a:xfrm>
            <a:custGeom>
              <a:rect b="b" l="l" r="r" t="t"/>
              <a:pathLst>
                <a:path extrusionOk="0" h="172" w="173">
                  <a:moveTo>
                    <a:pt x="154" y="0"/>
                  </a:moveTo>
                  <a:cubicBezTo>
                    <a:pt x="139" y="0"/>
                    <a:pt x="30" y="30"/>
                    <a:pt x="1" y="157"/>
                  </a:cubicBezTo>
                  <a:cubicBezTo>
                    <a:pt x="1" y="157"/>
                    <a:pt x="1" y="172"/>
                    <a:pt x="16" y="172"/>
                  </a:cubicBezTo>
                  <a:cubicBezTo>
                    <a:pt x="30" y="172"/>
                    <a:pt x="30" y="172"/>
                    <a:pt x="30" y="157"/>
                  </a:cubicBezTo>
                  <a:cubicBezTo>
                    <a:pt x="60" y="64"/>
                    <a:pt x="154" y="30"/>
                    <a:pt x="154" y="30"/>
                  </a:cubicBezTo>
                  <a:cubicBezTo>
                    <a:pt x="172" y="15"/>
                    <a:pt x="172" y="15"/>
                    <a:pt x="172"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1"/>
            <p:cNvSpPr/>
            <p:nvPr/>
          </p:nvSpPr>
          <p:spPr>
            <a:xfrm>
              <a:off x="359750" y="4203275"/>
              <a:ext cx="167550" cy="145350"/>
            </a:xfrm>
            <a:custGeom>
              <a:rect b="b" l="l" r="r" t="t"/>
              <a:pathLst>
                <a:path extrusionOk="0" h="5814" w="6702">
                  <a:moveTo>
                    <a:pt x="6112" y="0"/>
                  </a:moveTo>
                  <a:lnTo>
                    <a:pt x="5661" y="933"/>
                  </a:lnTo>
                  <a:lnTo>
                    <a:pt x="4232" y="1444"/>
                  </a:lnTo>
                  <a:cubicBezTo>
                    <a:pt x="4213" y="1429"/>
                    <a:pt x="4183" y="1429"/>
                    <a:pt x="4168" y="1415"/>
                  </a:cubicBezTo>
                  <a:cubicBezTo>
                    <a:pt x="4059" y="1378"/>
                    <a:pt x="3939" y="1368"/>
                    <a:pt x="3819" y="1368"/>
                  </a:cubicBezTo>
                  <a:cubicBezTo>
                    <a:pt x="3683" y="1368"/>
                    <a:pt x="3545" y="1381"/>
                    <a:pt x="3422" y="1381"/>
                  </a:cubicBezTo>
                  <a:cubicBezTo>
                    <a:pt x="3142" y="1400"/>
                    <a:pt x="2847" y="1366"/>
                    <a:pt x="2568" y="1429"/>
                  </a:cubicBezTo>
                  <a:cubicBezTo>
                    <a:pt x="2396" y="1474"/>
                    <a:pt x="2209" y="1568"/>
                    <a:pt x="2086" y="1724"/>
                  </a:cubicBezTo>
                  <a:lnTo>
                    <a:pt x="2086" y="1709"/>
                  </a:lnTo>
                  <a:lnTo>
                    <a:pt x="780" y="3030"/>
                  </a:lnTo>
                  <a:lnTo>
                    <a:pt x="202" y="3638"/>
                  </a:lnTo>
                  <a:cubicBezTo>
                    <a:pt x="0" y="3870"/>
                    <a:pt x="49" y="4228"/>
                    <a:pt x="295" y="4444"/>
                  </a:cubicBezTo>
                  <a:cubicBezTo>
                    <a:pt x="399" y="4532"/>
                    <a:pt x="523" y="4575"/>
                    <a:pt x="642" y="4575"/>
                  </a:cubicBezTo>
                  <a:cubicBezTo>
                    <a:pt x="777" y="4575"/>
                    <a:pt x="906" y="4521"/>
                    <a:pt x="997" y="4414"/>
                  </a:cubicBezTo>
                  <a:lnTo>
                    <a:pt x="1620" y="3683"/>
                  </a:lnTo>
                  <a:lnTo>
                    <a:pt x="1620" y="3698"/>
                  </a:lnTo>
                  <a:lnTo>
                    <a:pt x="1851" y="3452"/>
                  </a:lnTo>
                  <a:lnTo>
                    <a:pt x="1851" y="3605"/>
                  </a:lnTo>
                  <a:cubicBezTo>
                    <a:pt x="1851" y="4164"/>
                    <a:pt x="1836" y="4739"/>
                    <a:pt x="1851" y="5317"/>
                  </a:cubicBezTo>
                  <a:lnTo>
                    <a:pt x="1851" y="5814"/>
                  </a:lnTo>
                  <a:lnTo>
                    <a:pt x="4526" y="5784"/>
                  </a:lnTo>
                  <a:lnTo>
                    <a:pt x="4571" y="5784"/>
                  </a:lnTo>
                  <a:cubicBezTo>
                    <a:pt x="4571" y="4866"/>
                    <a:pt x="4556" y="3933"/>
                    <a:pt x="4556" y="3015"/>
                  </a:cubicBezTo>
                  <a:lnTo>
                    <a:pt x="6064" y="1959"/>
                  </a:lnTo>
                  <a:cubicBezTo>
                    <a:pt x="6157" y="1896"/>
                    <a:pt x="6220" y="1803"/>
                    <a:pt x="6250" y="1694"/>
                  </a:cubicBezTo>
                  <a:lnTo>
                    <a:pt x="6702" y="325"/>
                  </a:lnTo>
                  <a:lnTo>
                    <a:pt x="6112"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1"/>
            <p:cNvSpPr/>
            <p:nvPr/>
          </p:nvSpPr>
          <p:spPr>
            <a:xfrm>
              <a:off x="406025" y="4272775"/>
              <a:ext cx="775" cy="36950"/>
            </a:xfrm>
            <a:custGeom>
              <a:rect b="b" l="l" r="r" t="t"/>
              <a:pathLst>
                <a:path extrusionOk="0" h="1478" w="31">
                  <a:moveTo>
                    <a:pt x="15" y="0"/>
                  </a:moveTo>
                  <a:cubicBezTo>
                    <a:pt x="0" y="0"/>
                    <a:pt x="0" y="19"/>
                    <a:pt x="0" y="19"/>
                  </a:cubicBezTo>
                  <a:lnTo>
                    <a:pt x="0" y="1463"/>
                  </a:lnTo>
                  <a:cubicBezTo>
                    <a:pt x="0" y="1478"/>
                    <a:pt x="0" y="1478"/>
                    <a:pt x="15" y="1478"/>
                  </a:cubicBezTo>
                  <a:cubicBezTo>
                    <a:pt x="30" y="1478"/>
                    <a:pt x="30" y="1478"/>
                    <a:pt x="30" y="1463"/>
                  </a:cubicBezTo>
                  <a:lnTo>
                    <a:pt x="30" y="19"/>
                  </a:lnTo>
                  <a:cubicBezTo>
                    <a:pt x="30" y="19"/>
                    <a:pt x="30" y="0"/>
                    <a:pt x="15"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1"/>
            <p:cNvSpPr/>
            <p:nvPr/>
          </p:nvSpPr>
          <p:spPr>
            <a:xfrm>
              <a:off x="473275" y="4256900"/>
              <a:ext cx="775" cy="38100"/>
            </a:xfrm>
            <a:custGeom>
              <a:rect b="b" l="l" r="r" t="t"/>
              <a:pathLst>
                <a:path extrusionOk="0" h="1524" w="31">
                  <a:moveTo>
                    <a:pt x="15" y="1"/>
                  </a:moveTo>
                  <a:cubicBezTo>
                    <a:pt x="0" y="1"/>
                    <a:pt x="0" y="16"/>
                    <a:pt x="0" y="16"/>
                  </a:cubicBezTo>
                  <a:lnTo>
                    <a:pt x="0" y="1508"/>
                  </a:lnTo>
                  <a:cubicBezTo>
                    <a:pt x="0" y="1508"/>
                    <a:pt x="0" y="1523"/>
                    <a:pt x="15" y="1523"/>
                  </a:cubicBezTo>
                  <a:lnTo>
                    <a:pt x="30" y="1508"/>
                  </a:lnTo>
                  <a:lnTo>
                    <a:pt x="30" y="16"/>
                  </a:lnTo>
                  <a:lnTo>
                    <a:pt x="15"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1"/>
            <p:cNvSpPr/>
            <p:nvPr/>
          </p:nvSpPr>
          <p:spPr>
            <a:xfrm>
              <a:off x="430550" y="4232750"/>
              <a:ext cx="27550" cy="10200"/>
            </a:xfrm>
            <a:custGeom>
              <a:rect b="b" l="l" r="r" t="t"/>
              <a:pathLst>
                <a:path extrusionOk="0" h="408" w="1102">
                  <a:moveTo>
                    <a:pt x="75" y="1"/>
                  </a:moveTo>
                  <a:cubicBezTo>
                    <a:pt x="30" y="1"/>
                    <a:pt x="0" y="49"/>
                    <a:pt x="0" y="79"/>
                  </a:cubicBezTo>
                  <a:lnTo>
                    <a:pt x="0" y="329"/>
                  </a:lnTo>
                  <a:cubicBezTo>
                    <a:pt x="0" y="359"/>
                    <a:pt x="30" y="407"/>
                    <a:pt x="75" y="407"/>
                  </a:cubicBezTo>
                  <a:lnTo>
                    <a:pt x="1027" y="407"/>
                  </a:lnTo>
                  <a:cubicBezTo>
                    <a:pt x="1071" y="407"/>
                    <a:pt x="1101" y="359"/>
                    <a:pt x="1101" y="329"/>
                  </a:cubicBezTo>
                  <a:lnTo>
                    <a:pt x="1101" y="79"/>
                  </a:lnTo>
                  <a:cubicBezTo>
                    <a:pt x="1101" y="49"/>
                    <a:pt x="1071" y="1"/>
                    <a:pt x="1027"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1"/>
            <p:cNvSpPr/>
            <p:nvPr/>
          </p:nvSpPr>
          <p:spPr>
            <a:xfrm>
              <a:off x="497700" y="4223425"/>
              <a:ext cx="5175" cy="10550"/>
            </a:xfrm>
            <a:custGeom>
              <a:rect b="b" l="l" r="r" t="t"/>
              <a:pathLst>
                <a:path extrusionOk="0" h="422" w="207">
                  <a:moveTo>
                    <a:pt x="187" y="0"/>
                  </a:moveTo>
                  <a:cubicBezTo>
                    <a:pt x="187" y="0"/>
                    <a:pt x="173" y="0"/>
                    <a:pt x="173" y="15"/>
                  </a:cubicBezTo>
                  <a:lnTo>
                    <a:pt x="1" y="407"/>
                  </a:lnTo>
                  <a:cubicBezTo>
                    <a:pt x="1" y="422"/>
                    <a:pt x="1" y="422"/>
                    <a:pt x="20" y="422"/>
                  </a:cubicBezTo>
                  <a:lnTo>
                    <a:pt x="35" y="422"/>
                  </a:lnTo>
                  <a:lnTo>
                    <a:pt x="206" y="15"/>
                  </a:lnTo>
                  <a:cubicBezTo>
                    <a:pt x="206" y="15"/>
                    <a:pt x="206" y="0"/>
                    <a:pt x="18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1"/>
            <p:cNvSpPr/>
            <p:nvPr/>
          </p:nvSpPr>
          <p:spPr>
            <a:xfrm>
              <a:off x="491550" y="4226600"/>
              <a:ext cx="10100" cy="3850"/>
            </a:xfrm>
            <a:custGeom>
              <a:rect b="b" l="l" r="r" t="t"/>
              <a:pathLst>
                <a:path extrusionOk="0" h="154" w="404">
                  <a:moveTo>
                    <a:pt x="374" y="0"/>
                  </a:moveTo>
                  <a:lnTo>
                    <a:pt x="1" y="123"/>
                  </a:lnTo>
                  <a:lnTo>
                    <a:pt x="1" y="138"/>
                  </a:lnTo>
                  <a:cubicBezTo>
                    <a:pt x="1" y="138"/>
                    <a:pt x="1" y="153"/>
                    <a:pt x="16" y="153"/>
                  </a:cubicBezTo>
                  <a:lnTo>
                    <a:pt x="389" y="30"/>
                  </a:lnTo>
                  <a:cubicBezTo>
                    <a:pt x="389" y="30"/>
                    <a:pt x="404" y="30"/>
                    <a:pt x="389" y="15"/>
                  </a:cubicBezTo>
                  <a:cubicBezTo>
                    <a:pt x="389" y="15"/>
                    <a:pt x="389" y="0"/>
                    <a:pt x="37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5" name="Google Shape;1645;p31"/>
          <p:cNvSpPr/>
          <p:nvPr/>
        </p:nvSpPr>
        <p:spPr>
          <a:xfrm>
            <a:off x="-36712" y="4006050"/>
            <a:ext cx="1247100" cy="209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46" name="Google Shape;1646;p31"/>
          <p:cNvCxnSpPr>
            <a:stCxn id="1647" idx="1"/>
            <a:endCxn id="1645" idx="3"/>
          </p:cNvCxnSpPr>
          <p:nvPr/>
        </p:nvCxnSpPr>
        <p:spPr>
          <a:xfrm rot="10800000">
            <a:off x="1210446" y="5055861"/>
            <a:ext cx="801000" cy="3300"/>
          </a:xfrm>
          <a:prstGeom prst="curvedConnector3">
            <a:avLst>
              <a:gd fmla="val 50004" name="adj1"/>
            </a:avLst>
          </a:prstGeom>
          <a:noFill/>
          <a:ln cap="flat" cmpd="sng" w="19050">
            <a:solidFill>
              <a:srgbClr val="9DE2DE"/>
            </a:solidFill>
            <a:prstDash val="dash"/>
            <a:round/>
            <a:headEnd len="med" w="med" type="none"/>
            <a:tailEnd len="med" w="med" type="none"/>
          </a:ln>
        </p:spPr>
      </p:cxnSp>
      <p:sp>
        <p:nvSpPr>
          <p:cNvPr id="1647" name="Google Shape;1647;p31"/>
          <p:cNvSpPr/>
          <p:nvPr/>
        </p:nvSpPr>
        <p:spPr>
          <a:xfrm>
            <a:off x="2011446" y="4902261"/>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1"/>
          <p:cNvSpPr txBox="1"/>
          <p:nvPr/>
        </p:nvSpPr>
        <p:spPr>
          <a:xfrm flipH="1">
            <a:off x="2068489" y="4858101"/>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02</a:t>
            </a:r>
            <a:endParaRPr b="1" sz="2400">
              <a:solidFill>
                <a:srgbClr val="006D77"/>
              </a:solidFill>
              <a:latin typeface="Pathway Gothic One"/>
              <a:ea typeface="Pathway Gothic One"/>
              <a:cs typeface="Pathway Gothic One"/>
              <a:sym typeface="Pathway Gothic One"/>
            </a:endParaRPr>
          </a:p>
        </p:txBody>
      </p:sp>
      <p:sp>
        <p:nvSpPr>
          <p:cNvPr id="1649" name="Google Shape;1649;p31"/>
          <p:cNvSpPr/>
          <p:nvPr/>
        </p:nvSpPr>
        <p:spPr>
          <a:xfrm flipH="1" rot="10800000">
            <a:off x="2005489" y="5772784"/>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50" name="Google Shape;1650;p31"/>
          <p:cNvCxnSpPr>
            <a:stCxn id="1649" idx="1"/>
            <a:endCxn id="1645" idx="3"/>
          </p:cNvCxnSpPr>
          <p:nvPr/>
        </p:nvCxnSpPr>
        <p:spPr>
          <a:xfrm rot="10800000">
            <a:off x="1210489" y="5055784"/>
            <a:ext cx="795000" cy="873900"/>
          </a:xfrm>
          <a:prstGeom prst="curvedConnector3">
            <a:avLst>
              <a:gd fmla="val 50006" name="adj1"/>
            </a:avLst>
          </a:prstGeom>
          <a:noFill/>
          <a:ln cap="flat" cmpd="sng" w="19050">
            <a:solidFill>
              <a:srgbClr val="9DE2DE"/>
            </a:solidFill>
            <a:prstDash val="dash"/>
            <a:round/>
            <a:headEnd len="med" w="med" type="none"/>
            <a:tailEnd len="med" w="med" type="none"/>
          </a:ln>
        </p:spPr>
      </p:cxnSp>
      <p:sp>
        <p:nvSpPr>
          <p:cNvPr id="1651" name="Google Shape;1651;p31"/>
          <p:cNvSpPr txBox="1"/>
          <p:nvPr/>
        </p:nvSpPr>
        <p:spPr>
          <a:xfrm rot="-2067">
            <a:off x="2062616" y="5728667"/>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03</a:t>
            </a:r>
            <a:endParaRPr b="1" sz="2400">
              <a:solidFill>
                <a:srgbClr val="006D77"/>
              </a:solidFill>
              <a:latin typeface="Pathway Gothic One"/>
              <a:ea typeface="Pathway Gothic One"/>
              <a:cs typeface="Pathway Gothic One"/>
              <a:sym typeface="Pathway Gothic One"/>
            </a:endParaRPr>
          </a:p>
        </p:txBody>
      </p:sp>
      <p:sp>
        <p:nvSpPr>
          <p:cNvPr id="1652" name="Google Shape;1652;p31"/>
          <p:cNvSpPr/>
          <p:nvPr/>
        </p:nvSpPr>
        <p:spPr>
          <a:xfrm>
            <a:off x="2005489" y="4140261"/>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53" name="Google Shape;1653;p31"/>
          <p:cNvCxnSpPr>
            <a:stCxn id="1652" idx="1"/>
            <a:endCxn id="1645" idx="3"/>
          </p:cNvCxnSpPr>
          <p:nvPr/>
        </p:nvCxnSpPr>
        <p:spPr>
          <a:xfrm flipH="1">
            <a:off x="1210489" y="4297161"/>
            <a:ext cx="795000" cy="758700"/>
          </a:xfrm>
          <a:prstGeom prst="curvedConnector3">
            <a:avLst>
              <a:gd fmla="val 50006" name="adj1"/>
            </a:avLst>
          </a:prstGeom>
          <a:noFill/>
          <a:ln cap="flat" cmpd="sng" w="19050">
            <a:solidFill>
              <a:srgbClr val="9DE2DE"/>
            </a:solidFill>
            <a:prstDash val="dash"/>
            <a:round/>
            <a:headEnd len="med" w="med" type="none"/>
            <a:tailEnd len="med" w="med" type="none"/>
          </a:ln>
        </p:spPr>
      </p:cxnSp>
      <p:sp>
        <p:nvSpPr>
          <p:cNvPr id="1654" name="Google Shape;1654;p31"/>
          <p:cNvSpPr txBox="1"/>
          <p:nvPr/>
        </p:nvSpPr>
        <p:spPr>
          <a:xfrm flipH="1">
            <a:off x="2062532" y="4096101"/>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01</a:t>
            </a:r>
            <a:endParaRPr b="1" sz="2400">
              <a:solidFill>
                <a:srgbClr val="006D77"/>
              </a:solidFill>
              <a:latin typeface="Pathway Gothic One"/>
              <a:ea typeface="Pathway Gothic One"/>
              <a:cs typeface="Pathway Gothic One"/>
              <a:sym typeface="Pathway Gothic One"/>
            </a:endParaRPr>
          </a:p>
        </p:txBody>
      </p:sp>
      <p:sp>
        <p:nvSpPr>
          <p:cNvPr id="1655" name="Google Shape;1655;p31"/>
          <p:cNvSpPr txBox="1"/>
          <p:nvPr/>
        </p:nvSpPr>
        <p:spPr>
          <a:xfrm>
            <a:off x="2466050" y="4004175"/>
            <a:ext cx="4630200" cy="6579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Many patients can be managed medically</a:t>
            </a:r>
            <a:r>
              <a:rPr lang="en-GB" sz="1100">
                <a:solidFill>
                  <a:schemeClr val="dk1"/>
                </a:solidFill>
                <a:latin typeface="Mada"/>
                <a:ea typeface="Mada"/>
                <a:cs typeface="Mada"/>
                <a:sym typeface="Mada"/>
              </a:rPr>
              <a:t> </a:t>
            </a:r>
            <a:r>
              <a:rPr lang="en-GB" sz="1100">
                <a:solidFill>
                  <a:srgbClr val="6AA84F"/>
                </a:solidFill>
                <a:latin typeface="Mada"/>
                <a:ea typeface="Mada"/>
                <a:cs typeface="Mada"/>
                <a:sym typeface="Mada"/>
              </a:rPr>
              <a:t>-Especially in the early consequences. Give them anti-coagulants &amp; follow-up</a:t>
            </a:r>
            <a:endParaRPr sz="1200">
              <a:solidFill>
                <a:srgbClr val="1C4588"/>
              </a:solidFill>
              <a:latin typeface="Mada"/>
              <a:ea typeface="Mada"/>
              <a:cs typeface="Mada"/>
              <a:sym typeface="Mada"/>
            </a:endParaRPr>
          </a:p>
          <a:p>
            <a:pPr indent="0" lvl="0" marL="914400" rtl="0" algn="l">
              <a:spcBef>
                <a:spcPts val="0"/>
              </a:spcBef>
              <a:spcAft>
                <a:spcPts val="0"/>
              </a:spcAft>
              <a:buNone/>
            </a:pPr>
            <a:r>
              <a:t/>
            </a:r>
            <a:endParaRPr sz="1200">
              <a:solidFill>
                <a:srgbClr val="1C4588"/>
              </a:solidFill>
              <a:latin typeface="Mada"/>
              <a:ea typeface="Mada"/>
              <a:cs typeface="Mada"/>
              <a:sym typeface="Mada"/>
            </a:endParaRPr>
          </a:p>
        </p:txBody>
      </p:sp>
      <p:sp>
        <p:nvSpPr>
          <p:cNvPr id="1656" name="Google Shape;1656;p31"/>
          <p:cNvSpPr txBox="1"/>
          <p:nvPr/>
        </p:nvSpPr>
        <p:spPr>
          <a:xfrm>
            <a:off x="2466050" y="4537575"/>
            <a:ext cx="4630200" cy="6579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If the limb remains threatened </a:t>
            </a:r>
            <a:r>
              <a:rPr lang="en-GB" sz="1100">
                <a:solidFill>
                  <a:srgbClr val="6AA84F"/>
                </a:solidFill>
                <a:latin typeface="Mada"/>
                <a:ea typeface="Mada"/>
                <a:cs typeface="Mada"/>
                <a:sym typeface="Mada"/>
              </a:rPr>
              <a:t>after one day or two of follow-up  </a:t>
            </a:r>
            <a:r>
              <a:rPr lang="en-GB" sz="1100">
                <a:solidFill>
                  <a:schemeClr val="dk1"/>
                </a:solidFill>
                <a:latin typeface="Mada"/>
                <a:ea typeface="Mada"/>
                <a:cs typeface="Mada"/>
                <a:sym typeface="Mada"/>
              </a:rPr>
              <a:t>then it may be possible to clear thrombus by:</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Thrombectomy</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Endoluminal techniques </a:t>
            </a:r>
            <a:r>
              <a:rPr lang="en-GB" sz="1100">
                <a:solidFill>
                  <a:srgbClr val="6AA84F"/>
                </a:solidFill>
                <a:latin typeface="Mada"/>
                <a:ea typeface="Mada"/>
                <a:cs typeface="Mada"/>
                <a:sym typeface="Mada"/>
              </a:rPr>
              <a:t>-E.g: Balloon catheter</a:t>
            </a:r>
            <a:endParaRPr sz="1100">
              <a:solidFill>
                <a:srgbClr val="6AA84F"/>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Thrombolysis </a:t>
            </a:r>
            <a:r>
              <a:rPr lang="en-GB" sz="1100">
                <a:solidFill>
                  <a:srgbClr val="6AA84F"/>
                </a:solidFill>
                <a:latin typeface="Mada"/>
                <a:ea typeface="Mada"/>
                <a:cs typeface="Mada"/>
                <a:sym typeface="Mada"/>
              </a:rPr>
              <a:t>Takes time, therefore it’s not  used for patients with acute ischemia due to embolus.</a:t>
            </a:r>
            <a:endParaRPr sz="1100">
              <a:solidFill>
                <a:srgbClr val="6AA84F"/>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Bypass</a:t>
            </a:r>
            <a:endParaRPr sz="1200">
              <a:solidFill>
                <a:srgbClr val="1C4588"/>
              </a:solidFill>
              <a:latin typeface="Mada"/>
              <a:ea typeface="Mada"/>
              <a:cs typeface="Mada"/>
              <a:sym typeface="Mada"/>
            </a:endParaRPr>
          </a:p>
          <a:p>
            <a:pPr indent="0" lvl="0" marL="914400" rtl="0" algn="l">
              <a:spcBef>
                <a:spcPts val="0"/>
              </a:spcBef>
              <a:spcAft>
                <a:spcPts val="0"/>
              </a:spcAft>
              <a:buNone/>
            </a:pPr>
            <a:r>
              <a:t/>
            </a:r>
            <a:endParaRPr sz="1200">
              <a:solidFill>
                <a:srgbClr val="1C4588"/>
              </a:solidFill>
              <a:latin typeface="Mada"/>
              <a:ea typeface="Mada"/>
              <a:cs typeface="Mada"/>
              <a:sym typeface="Mada"/>
            </a:endParaRPr>
          </a:p>
        </p:txBody>
      </p:sp>
      <p:sp>
        <p:nvSpPr>
          <p:cNvPr id="1657" name="Google Shape;1657;p31"/>
          <p:cNvSpPr txBox="1"/>
          <p:nvPr/>
        </p:nvSpPr>
        <p:spPr>
          <a:xfrm>
            <a:off x="2466050" y="5604375"/>
            <a:ext cx="4487100" cy="6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1C4588"/>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If an urgent intervention is required, the in-hospital limb loss rate may approach 30%, with an in-hospital mortality rate of 10–20%</a:t>
            </a:r>
            <a:endParaRPr sz="1200">
              <a:solidFill>
                <a:srgbClr val="1C4588"/>
              </a:solidFill>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p:nvPr/>
        </p:nvSpPr>
        <p:spPr>
          <a:xfrm>
            <a:off x="1118600" y="5256825"/>
            <a:ext cx="2817300" cy="50706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4"/>
          <p:cNvSpPr/>
          <p:nvPr/>
        </p:nvSpPr>
        <p:spPr>
          <a:xfrm rot="1539775">
            <a:off x="2974796" y="1889677"/>
            <a:ext cx="922942" cy="547906"/>
          </a:xfrm>
          <a:custGeom>
            <a:rect b="b" l="l" r="r" t="t"/>
            <a:pathLst>
              <a:path extrusionOk="0" h="34512" w="56756">
                <a:moveTo>
                  <a:pt x="0" y="34512"/>
                </a:moveTo>
                <a:cubicBezTo>
                  <a:pt x="4302" y="31932"/>
                  <a:pt x="925" y="24476"/>
                  <a:pt x="567" y="19472"/>
                </a:cubicBezTo>
                <a:cubicBezTo>
                  <a:pt x="69" y="12507"/>
                  <a:pt x="2825" y="2910"/>
                  <a:pt x="9364" y="459"/>
                </a:cubicBezTo>
                <a:cubicBezTo>
                  <a:pt x="17000" y="-2404"/>
                  <a:pt x="21744" y="11178"/>
                  <a:pt x="28661" y="15499"/>
                </a:cubicBezTo>
                <a:cubicBezTo>
                  <a:pt x="32932" y="18167"/>
                  <a:pt x="38925" y="15324"/>
                  <a:pt x="43702" y="16918"/>
                </a:cubicBezTo>
                <a:cubicBezTo>
                  <a:pt x="50415" y="19157"/>
                  <a:pt x="54516" y="26948"/>
                  <a:pt x="56756" y="33661"/>
                </a:cubicBezTo>
              </a:path>
            </a:pathLst>
          </a:custGeom>
          <a:noFill/>
          <a:ln cap="flat" cmpd="sng" w="9525">
            <a:solidFill>
              <a:srgbClr val="A4E4E0"/>
            </a:solidFill>
            <a:prstDash val="solid"/>
            <a:round/>
            <a:headEnd len="med" w="med" type="oval"/>
            <a:tailEnd len="med" w="med" type="none"/>
          </a:ln>
        </p:spPr>
      </p:sp>
      <p:sp>
        <p:nvSpPr>
          <p:cNvPr id="80" name="Google Shape;80;p14"/>
          <p:cNvSpPr/>
          <p:nvPr/>
        </p:nvSpPr>
        <p:spPr>
          <a:xfrm rot="-611712">
            <a:off x="3722379" y="1728847"/>
            <a:ext cx="1006031" cy="1315462"/>
          </a:xfrm>
          <a:custGeom>
            <a:rect b="b" l="l" r="r" t="t"/>
            <a:pathLst>
              <a:path extrusionOk="0" h="86875" w="65227">
                <a:moveTo>
                  <a:pt x="58590" y="0"/>
                </a:moveTo>
                <a:cubicBezTo>
                  <a:pt x="58590" y="7737"/>
                  <a:pt x="69288" y="17668"/>
                  <a:pt x="63414" y="22703"/>
                </a:cubicBezTo>
                <a:cubicBezTo>
                  <a:pt x="56725" y="28436"/>
                  <a:pt x="45796" y="23327"/>
                  <a:pt x="37022" y="24122"/>
                </a:cubicBezTo>
                <a:cubicBezTo>
                  <a:pt x="28104" y="24930"/>
                  <a:pt x="21936" y="33811"/>
                  <a:pt x="14036" y="38027"/>
                </a:cubicBezTo>
                <a:cubicBezTo>
                  <a:pt x="8757" y="40844"/>
                  <a:pt x="673" y="43419"/>
                  <a:pt x="131" y="49378"/>
                </a:cubicBezTo>
                <a:cubicBezTo>
                  <a:pt x="-395" y="55155"/>
                  <a:pt x="1794" y="63234"/>
                  <a:pt x="7226" y="65270"/>
                </a:cubicBezTo>
                <a:cubicBezTo>
                  <a:pt x="15375" y="68324"/>
                  <a:pt x="24965" y="63162"/>
                  <a:pt x="33333" y="65553"/>
                </a:cubicBezTo>
                <a:cubicBezTo>
                  <a:pt x="40251" y="67529"/>
                  <a:pt x="35864" y="82157"/>
                  <a:pt x="42414" y="85134"/>
                </a:cubicBezTo>
                <a:cubicBezTo>
                  <a:pt x="48215" y="87771"/>
                  <a:pt x="56691" y="87411"/>
                  <a:pt x="61427" y="83148"/>
                </a:cubicBezTo>
                <a:cubicBezTo>
                  <a:pt x="63936" y="80889"/>
                  <a:pt x="63414" y="76592"/>
                  <a:pt x="63414" y="73215"/>
                </a:cubicBezTo>
              </a:path>
            </a:pathLst>
          </a:custGeom>
          <a:noFill/>
          <a:ln cap="flat" cmpd="sng" w="9525">
            <a:solidFill>
              <a:srgbClr val="A4E4E0"/>
            </a:solidFill>
            <a:prstDash val="solid"/>
            <a:round/>
            <a:headEnd len="med" w="med" type="oval"/>
            <a:tailEnd len="med" w="med" type="oval"/>
          </a:ln>
        </p:spPr>
      </p:sp>
      <p:sp>
        <p:nvSpPr>
          <p:cNvPr id="81" name="Google Shape;81;p14"/>
          <p:cNvSpPr/>
          <p:nvPr/>
        </p:nvSpPr>
        <p:spPr>
          <a:xfrm>
            <a:off x="2818913" y="2088162"/>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rot="1849421">
            <a:off x="4657593" y="2656002"/>
            <a:ext cx="249558" cy="27124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rot="5197918">
            <a:off x="4339614" y="1546774"/>
            <a:ext cx="309304" cy="242935"/>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flipH="1">
            <a:off x="2661369" y="2005517"/>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006D77"/>
                </a:solidFill>
                <a:latin typeface="Pathway Gothic One"/>
                <a:ea typeface="Pathway Gothic One"/>
                <a:cs typeface="Pathway Gothic One"/>
                <a:sym typeface="Pathway Gothic One"/>
              </a:rPr>
              <a:t>01</a:t>
            </a:r>
            <a:endParaRPr sz="1600">
              <a:solidFill>
                <a:srgbClr val="006D77"/>
              </a:solidFill>
              <a:latin typeface="Pathway Gothic One"/>
              <a:ea typeface="Pathway Gothic One"/>
              <a:cs typeface="Pathway Gothic One"/>
              <a:sym typeface="Pathway Gothic One"/>
            </a:endParaRPr>
          </a:p>
        </p:txBody>
      </p:sp>
      <p:sp>
        <p:nvSpPr>
          <p:cNvPr id="85" name="Google Shape;85;p14"/>
          <p:cNvSpPr txBox="1"/>
          <p:nvPr/>
        </p:nvSpPr>
        <p:spPr>
          <a:xfrm flipH="1">
            <a:off x="4325525" y="1445284"/>
            <a:ext cx="922800" cy="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006D77"/>
                </a:solidFill>
                <a:latin typeface="Pathway Gothic One"/>
                <a:ea typeface="Pathway Gothic One"/>
                <a:cs typeface="Pathway Gothic One"/>
                <a:sym typeface="Pathway Gothic One"/>
              </a:rPr>
              <a:t>02</a:t>
            </a:r>
            <a:endParaRPr sz="1600">
              <a:solidFill>
                <a:srgbClr val="006D77"/>
              </a:solidFill>
              <a:latin typeface="Pathway Gothic One"/>
              <a:ea typeface="Pathway Gothic One"/>
              <a:cs typeface="Pathway Gothic One"/>
              <a:sym typeface="Pathway Gothic One"/>
            </a:endParaRPr>
          </a:p>
        </p:txBody>
      </p:sp>
      <p:sp>
        <p:nvSpPr>
          <p:cNvPr id="86" name="Google Shape;86;p14"/>
          <p:cNvSpPr txBox="1"/>
          <p:nvPr/>
        </p:nvSpPr>
        <p:spPr>
          <a:xfrm flipH="1">
            <a:off x="4603274" y="2567620"/>
            <a:ext cx="587700" cy="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006D77"/>
                </a:solidFill>
                <a:latin typeface="Pathway Gothic One"/>
                <a:ea typeface="Pathway Gothic One"/>
                <a:cs typeface="Pathway Gothic One"/>
                <a:sym typeface="Pathway Gothic One"/>
              </a:rPr>
              <a:t>03</a:t>
            </a:r>
            <a:endParaRPr sz="1600">
              <a:solidFill>
                <a:srgbClr val="006D77"/>
              </a:solidFill>
              <a:latin typeface="Pathway Gothic One"/>
              <a:ea typeface="Pathway Gothic One"/>
              <a:cs typeface="Pathway Gothic One"/>
              <a:sym typeface="Pathway Gothic One"/>
            </a:endParaRPr>
          </a:p>
        </p:txBody>
      </p:sp>
      <p:sp>
        <p:nvSpPr>
          <p:cNvPr id="87" name="Google Shape;87;p14"/>
          <p:cNvSpPr txBox="1"/>
          <p:nvPr/>
        </p:nvSpPr>
        <p:spPr>
          <a:xfrm>
            <a:off x="1124014" y="1576225"/>
            <a:ext cx="1749000" cy="116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Elastic Arteries:</a:t>
            </a:r>
            <a:r>
              <a:rPr lang="en-GB" sz="1200">
                <a:solidFill>
                  <a:schemeClr val="dk1"/>
                </a:solidFill>
                <a:latin typeface="Mada"/>
                <a:ea typeface="Mada"/>
                <a:cs typeface="Mada"/>
                <a:sym typeface="Mada"/>
              </a:rPr>
              <a:t> Aorta &amp; Beginning of its Large branches (majority of elastic fibers in media)</a:t>
            </a:r>
            <a:endParaRPr b="1" sz="1200">
              <a:solidFill>
                <a:srgbClr val="000000"/>
              </a:solidFill>
              <a:latin typeface="Mada"/>
              <a:ea typeface="Mada"/>
              <a:cs typeface="Mada"/>
              <a:sym typeface="Mada"/>
            </a:endParaRPr>
          </a:p>
        </p:txBody>
      </p:sp>
      <p:sp>
        <p:nvSpPr>
          <p:cNvPr id="88" name="Google Shape;88;p14"/>
          <p:cNvSpPr txBox="1"/>
          <p:nvPr/>
        </p:nvSpPr>
        <p:spPr>
          <a:xfrm>
            <a:off x="4716525" y="1133525"/>
            <a:ext cx="1965000" cy="11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Muscular Arteries: </a:t>
            </a:r>
            <a:r>
              <a:rPr lang="en-GB" sz="1200">
                <a:solidFill>
                  <a:schemeClr val="dk1"/>
                </a:solidFill>
                <a:latin typeface="Mada"/>
                <a:ea typeface="Mada"/>
                <a:cs typeface="Mada"/>
                <a:sym typeface="Mada"/>
              </a:rPr>
              <a:t>Medium sized arteries, distributing arteries. (exhibit smooth muscles in their walls)</a:t>
            </a:r>
            <a:endParaRPr sz="1200"/>
          </a:p>
        </p:txBody>
      </p:sp>
      <p:sp>
        <p:nvSpPr>
          <p:cNvPr id="89" name="Google Shape;89;p14"/>
          <p:cNvSpPr txBox="1"/>
          <p:nvPr/>
        </p:nvSpPr>
        <p:spPr>
          <a:xfrm>
            <a:off x="4965275" y="2387300"/>
            <a:ext cx="1749000" cy="11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Small Arteries: </a:t>
            </a:r>
            <a:r>
              <a:rPr lang="en-GB" sz="1200">
                <a:solidFill>
                  <a:schemeClr val="dk1"/>
                </a:solidFill>
                <a:latin typeface="Mada"/>
                <a:ea typeface="Mada"/>
                <a:cs typeface="Mada"/>
                <a:sym typeface="Mada"/>
              </a:rPr>
              <a:t>Major site of autonomic regulation of blood flow.</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90" name="Google Shape;90;p14"/>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Arterial system</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91" name="Google Shape;91;p1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 name="Google Shape;92;p14"/>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93" name="Google Shape;93;p14"/>
          <p:cNvSpPr/>
          <p:nvPr/>
        </p:nvSpPr>
        <p:spPr>
          <a:xfrm>
            <a:off x="3256263" y="1807975"/>
            <a:ext cx="1069200" cy="1069200"/>
          </a:xfrm>
          <a:prstGeom prst="ellipse">
            <a:avLst/>
          </a:prstGeom>
          <a:solidFill>
            <a:srgbClr val="EDF9F9"/>
          </a:solidFill>
          <a:ln cap="flat" cmpd="sng" w="9525">
            <a:solidFill>
              <a:srgbClr val="EDF9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4"/>
          <p:cNvPicPr preferRelativeResize="0"/>
          <p:nvPr/>
        </p:nvPicPr>
        <p:blipFill>
          <a:blip r:embed="rId3">
            <a:alphaModFix/>
          </a:blip>
          <a:stretch>
            <a:fillRect/>
          </a:stretch>
        </p:blipFill>
        <p:spPr>
          <a:xfrm>
            <a:off x="3469837" y="1945350"/>
            <a:ext cx="794450" cy="794450"/>
          </a:xfrm>
          <a:prstGeom prst="rect">
            <a:avLst/>
          </a:prstGeom>
          <a:noFill/>
          <a:ln>
            <a:noFill/>
          </a:ln>
        </p:spPr>
      </p:pic>
      <p:grpSp>
        <p:nvGrpSpPr>
          <p:cNvPr id="95" name="Google Shape;95;p14"/>
          <p:cNvGrpSpPr/>
          <p:nvPr/>
        </p:nvGrpSpPr>
        <p:grpSpPr>
          <a:xfrm>
            <a:off x="323344" y="1037390"/>
            <a:ext cx="467181" cy="476434"/>
            <a:chOff x="2410712" y="2415450"/>
            <a:chExt cx="312600" cy="312600"/>
          </a:xfrm>
        </p:grpSpPr>
        <p:sp>
          <p:nvSpPr>
            <p:cNvPr id="96" name="Google Shape;96;p1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 name="Google Shape;98;p14"/>
          <p:cNvSpPr txBox="1"/>
          <p:nvPr/>
        </p:nvSpPr>
        <p:spPr>
          <a:xfrm>
            <a:off x="780625" y="106402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Types of arteries:</a:t>
            </a:r>
            <a:endParaRPr b="1" sz="1800">
              <a:solidFill>
                <a:srgbClr val="006D77"/>
              </a:solidFill>
              <a:highlight>
                <a:srgbClr val="EDF9F9"/>
              </a:highlight>
              <a:latin typeface="Lora"/>
              <a:ea typeface="Lora"/>
              <a:cs typeface="Lora"/>
              <a:sym typeface="Lora"/>
            </a:endParaRPr>
          </a:p>
        </p:txBody>
      </p:sp>
      <p:cxnSp>
        <p:nvCxnSpPr>
          <p:cNvPr id="99" name="Google Shape;99;p14"/>
          <p:cNvCxnSpPr/>
          <p:nvPr/>
        </p:nvCxnSpPr>
        <p:spPr>
          <a:xfrm>
            <a:off x="2484125" y="3781575"/>
            <a:ext cx="2568300" cy="0"/>
          </a:xfrm>
          <a:prstGeom prst="straightConnector1">
            <a:avLst/>
          </a:prstGeom>
          <a:noFill/>
          <a:ln cap="flat" cmpd="sng" w="28575">
            <a:solidFill>
              <a:srgbClr val="0C4F72"/>
            </a:solidFill>
            <a:prstDash val="solid"/>
            <a:round/>
            <a:headEnd len="med" w="med" type="none"/>
            <a:tailEnd len="med" w="med" type="none"/>
          </a:ln>
        </p:spPr>
      </p:cxnSp>
      <p:cxnSp>
        <p:nvCxnSpPr>
          <p:cNvPr id="100" name="Google Shape;100;p14"/>
          <p:cNvCxnSpPr/>
          <p:nvPr/>
        </p:nvCxnSpPr>
        <p:spPr>
          <a:xfrm rot="10800000">
            <a:off x="3768275" y="3386950"/>
            <a:ext cx="0" cy="410100"/>
          </a:xfrm>
          <a:prstGeom prst="straightConnector1">
            <a:avLst/>
          </a:prstGeom>
          <a:noFill/>
          <a:ln cap="flat" cmpd="sng" w="28575">
            <a:solidFill>
              <a:srgbClr val="0C4F72"/>
            </a:solidFill>
            <a:prstDash val="solid"/>
            <a:round/>
            <a:headEnd len="med" w="med" type="none"/>
            <a:tailEnd len="med" w="med" type="none"/>
          </a:ln>
        </p:spPr>
      </p:cxnSp>
      <p:sp>
        <p:nvSpPr>
          <p:cNvPr id="101" name="Google Shape;101;p14"/>
          <p:cNvSpPr txBox="1"/>
          <p:nvPr/>
        </p:nvSpPr>
        <p:spPr>
          <a:xfrm>
            <a:off x="1240400" y="4015750"/>
            <a:ext cx="5100600" cy="10692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Contains 30% of blood volume</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Normal systolic pressure &lt;130 mmHg</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Arterial capillary pressure 25 mmHg</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en-GB" sz="1200">
                <a:solidFill>
                  <a:schemeClr val="dk1"/>
                </a:solidFill>
                <a:latin typeface="Mada"/>
                <a:ea typeface="Mada"/>
                <a:cs typeface="Mada"/>
                <a:sym typeface="Mada"/>
              </a:rPr>
              <a:t>High pressure /low volume system </a:t>
            </a:r>
            <a:r>
              <a:rPr lang="en-GB" sz="1000">
                <a:solidFill>
                  <a:srgbClr val="B7B7B7"/>
                </a:solidFill>
                <a:latin typeface="Mada"/>
                <a:ea typeface="Mada"/>
                <a:cs typeface="Mada"/>
                <a:sym typeface="Mada"/>
              </a:rPr>
              <a:t>-Compared to the venous system-</a:t>
            </a:r>
            <a:endParaRPr sz="1000">
              <a:solidFill>
                <a:srgbClr val="B7B7B7"/>
              </a:solidFill>
              <a:latin typeface="Mada"/>
              <a:ea typeface="Mada"/>
              <a:cs typeface="Mada"/>
              <a:sym typeface="Mada"/>
            </a:endParaRPr>
          </a:p>
        </p:txBody>
      </p:sp>
      <p:grpSp>
        <p:nvGrpSpPr>
          <p:cNvPr id="102" name="Google Shape;102;p14"/>
          <p:cNvGrpSpPr/>
          <p:nvPr/>
        </p:nvGrpSpPr>
        <p:grpSpPr>
          <a:xfrm rot="5400000">
            <a:off x="735729" y="4416064"/>
            <a:ext cx="1054879" cy="101960"/>
            <a:chOff x="5119825" y="1558875"/>
            <a:chExt cx="703675" cy="116075"/>
          </a:xfrm>
        </p:grpSpPr>
        <p:sp>
          <p:nvSpPr>
            <p:cNvPr id="103" name="Google Shape;103;p14"/>
            <p:cNvSpPr/>
            <p:nvPr/>
          </p:nvSpPr>
          <p:spPr>
            <a:xfrm>
              <a:off x="5119825" y="1558875"/>
              <a:ext cx="703675" cy="110000"/>
            </a:xfrm>
            <a:custGeom>
              <a:rect b="b" l="l" r="r" t="t"/>
              <a:pathLst>
                <a:path extrusionOk="0" h="4400" w="28147">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104" name="Google Shape;104;p14"/>
            <p:cNvSpPr/>
            <p:nvPr/>
          </p:nvSpPr>
          <p:spPr>
            <a:xfrm>
              <a:off x="5119825" y="1625325"/>
              <a:ext cx="703675" cy="49625"/>
            </a:xfrm>
            <a:custGeom>
              <a:rect b="b" l="l" r="r" t="t"/>
              <a:pathLst>
                <a:path extrusionOk="0" h="1985" w="28147">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105" name="Google Shape;105;p14"/>
            <p:cNvSpPr/>
            <p:nvPr/>
          </p:nvSpPr>
          <p:spPr>
            <a:xfrm>
              <a:off x="5119839" y="1590225"/>
              <a:ext cx="703650" cy="22600"/>
            </a:xfrm>
            <a:custGeom>
              <a:rect b="b" l="l" r="r" t="t"/>
              <a:pathLst>
                <a:path extrusionOk="0" h="904" w="28146">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grpSp>
      <p:grpSp>
        <p:nvGrpSpPr>
          <p:cNvPr id="106" name="Google Shape;106;p14"/>
          <p:cNvGrpSpPr/>
          <p:nvPr/>
        </p:nvGrpSpPr>
        <p:grpSpPr>
          <a:xfrm rot="5400000">
            <a:off x="5762579" y="4423177"/>
            <a:ext cx="1054879" cy="101960"/>
            <a:chOff x="5119825" y="1558875"/>
            <a:chExt cx="703675" cy="116075"/>
          </a:xfrm>
        </p:grpSpPr>
        <p:sp>
          <p:nvSpPr>
            <p:cNvPr id="107" name="Google Shape;107;p14"/>
            <p:cNvSpPr/>
            <p:nvPr/>
          </p:nvSpPr>
          <p:spPr>
            <a:xfrm>
              <a:off x="5119825" y="1558875"/>
              <a:ext cx="703675" cy="110000"/>
            </a:xfrm>
            <a:custGeom>
              <a:rect b="b" l="l" r="r" t="t"/>
              <a:pathLst>
                <a:path extrusionOk="0" h="4400" w="28147">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108" name="Google Shape;108;p14"/>
            <p:cNvSpPr/>
            <p:nvPr/>
          </p:nvSpPr>
          <p:spPr>
            <a:xfrm>
              <a:off x="5119825" y="1625325"/>
              <a:ext cx="703675" cy="49625"/>
            </a:xfrm>
            <a:custGeom>
              <a:rect b="b" l="l" r="r" t="t"/>
              <a:pathLst>
                <a:path extrusionOk="0" h="1985" w="28147">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109" name="Google Shape;109;p14"/>
            <p:cNvSpPr/>
            <p:nvPr/>
          </p:nvSpPr>
          <p:spPr>
            <a:xfrm>
              <a:off x="5119839" y="1590225"/>
              <a:ext cx="703650" cy="22600"/>
            </a:xfrm>
            <a:custGeom>
              <a:rect b="b" l="l" r="r" t="t"/>
              <a:pathLst>
                <a:path extrusionOk="0" h="904" w="28146">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grpSp>
      <p:pic>
        <p:nvPicPr>
          <p:cNvPr id="110" name="Google Shape;110;p14"/>
          <p:cNvPicPr preferRelativeResize="0"/>
          <p:nvPr/>
        </p:nvPicPr>
        <p:blipFill>
          <a:blip r:embed="rId4">
            <a:alphaModFix/>
          </a:blip>
          <a:stretch>
            <a:fillRect/>
          </a:stretch>
        </p:blipFill>
        <p:spPr>
          <a:xfrm>
            <a:off x="1341900" y="5451926"/>
            <a:ext cx="2370700" cy="4680408"/>
          </a:xfrm>
          <a:prstGeom prst="rect">
            <a:avLst/>
          </a:prstGeom>
          <a:noFill/>
          <a:ln>
            <a:noFill/>
          </a:ln>
        </p:spPr>
      </p:pic>
      <p:cxnSp>
        <p:nvCxnSpPr>
          <p:cNvPr id="111" name="Google Shape;111;p14"/>
          <p:cNvCxnSpPr/>
          <p:nvPr/>
        </p:nvCxnSpPr>
        <p:spPr>
          <a:xfrm>
            <a:off x="3935909" y="6070350"/>
            <a:ext cx="705900" cy="0"/>
          </a:xfrm>
          <a:prstGeom prst="straightConnector1">
            <a:avLst/>
          </a:prstGeom>
          <a:noFill/>
          <a:ln cap="flat" cmpd="sng" w="19050">
            <a:solidFill>
              <a:srgbClr val="83C5BE"/>
            </a:solidFill>
            <a:prstDash val="solid"/>
            <a:round/>
            <a:headEnd len="med" w="med" type="none"/>
            <a:tailEnd len="med" w="med" type="oval"/>
          </a:ln>
        </p:spPr>
      </p:cxnSp>
      <p:sp>
        <p:nvSpPr>
          <p:cNvPr id="112" name="Google Shape;112;p14"/>
          <p:cNvSpPr txBox="1"/>
          <p:nvPr/>
        </p:nvSpPr>
        <p:spPr>
          <a:xfrm>
            <a:off x="3995550" y="5324700"/>
            <a:ext cx="2685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Anatomy of Peripheral arteries</a:t>
            </a:r>
            <a:endParaRPr b="1" i="0" sz="1800" u="none" cap="none" strike="noStrike">
              <a:solidFill>
                <a:srgbClr val="006D77"/>
              </a:solidFill>
              <a:highlight>
                <a:srgbClr val="EDF9F9"/>
              </a:highlight>
              <a:latin typeface="Lora"/>
              <a:ea typeface="Lora"/>
              <a:cs typeface="Lora"/>
              <a:sym typeface="Lora"/>
            </a:endParaRPr>
          </a:p>
        </p:txBody>
      </p:sp>
      <p:sp>
        <p:nvSpPr>
          <p:cNvPr id="113" name="Google Shape;113;p14"/>
          <p:cNvSpPr txBox="1"/>
          <p:nvPr/>
        </p:nvSpPr>
        <p:spPr>
          <a:xfrm>
            <a:off x="3995550" y="6223525"/>
            <a:ext cx="2568300" cy="7083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You have to know the main branches of abdominal aorta</a:t>
            </a:r>
            <a:endParaRPr sz="1200">
              <a:solidFill>
                <a:srgbClr val="6AA84F"/>
              </a:solidFill>
              <a:latin typeface="Mada"/>
              <a:ea typeface="Mada"/>
              <a:cs typeface="Mada"/>
              <a:sym typeface="Mada"/>
            </a:endParaRPr>
          </a:p>
          <a:p>
            <a:pPr indent="-304800" lvl="0" marL="457200" marR="0" rtl="0" algn="l">
              <a:lnSpc>
                <a:spcPct val="100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Atherosclerotic diseases are described as:</a:t>
            </a:r>
            <a:endParaRPr sz="1200">
              <a:solidFill>
                <a:srgbClr val="6AA84F"/>
              </a:solidFill>
              <a:latin typeface="Mada"/>
              <a:ea typeface="Mada"/>
              <a:cs typeface="Mada"/>
              <a:sym typeface="Mada"/>
            </a:endParaRPr>
          </a:p>
          <a:p>
            <a:pPr indent="-304800" lvl="1" marL="914400" marR="0" rtl="0" algn="l">
              <a:lnSpc>
                <a:spcPct val="100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Inflow disease</a:t>
            </a:r>
            <a:endParaRPr sz="1200">
              <a:solidFill>
                <a:srgbClr val="6AA84F"/>
              </a:solidFill>
              <a:latin typeface="Mada"/>
              <a:ea typeface="Mada"/>
              <a:cs typeface="Mada"/>
              <a:sym typeface="Mada"/>
            </a:endParaRPr>
          </a:p>
          <a:p>
            <a:pPr indent="-304800" lvl="1" marL="914400" marR="0" rtl="0" algn="l">
              <a:lnSpc>
                <a:spcPct val="100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Outflow disease </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solidFill>
                  <a:schemeClr val="dk1"/>
                </a:solidFill>
                <a:latin typeface="Mada"/>
                <a:ea typeface="Mada"/>
                <a:cs typeface="Mada"/>
                <a:sym typeface="Mada"/>
              </a:rPr>
              <a:t>The aortoiliac segment above the inguinal ligament </a:t>
            </a:r>
            <a:r>
              <a:rPr b="1" lang="en-GB" sz="1200">
                <a:solidFill>
                  <a:schemeClr val="dk1"/>
                </a:solidFill>
                <a:latin typeface="Mada"/>
                <a:ea typeface="Mada"/>
                <a:cs typeface="Mada"/>
                <a:sym typeface="Mada"/>
              </a:rPr>
              <a:t>(inflow)</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solidFill>
                  <a:schemeClr val="dk1"/>
                </a:solidFill>
                <a:latin typeface="Mada"/>
                <a:ea typeface="Mada"/>
                <a:cs typeface="Mada"/>
                <a:sym typeface="Mada"/>
              </a:rPr>
              <a:t>The femoropopliteal segment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solidFill>
                  <a:schemeClr val="dk1"/>
                </a:solidFill>
                <a:latin typeface="Mada"/>
                <a:ea typeface="Mada"/>
                <a:cs typeface="Mada"/>
                <a:sym typeface="Mada"/>
              </a:rPr>
              <a:t>The infrapopliteal segment </a:t>
            </a:r>
            <a:r>
              <a:rPr b="1" lang="en-GB" sz="1200">
                <a:solidFill>
                  <a:schemeClr val="dk1"/>
                </a:solidFill>
                <a:latin typeface="Mada"/>
                <a:ea typeface="Mada"/>
                <a:cs typeface="Mada"/>
                <a:sym typeface="Mada"/>
              </a:rPr>
              <a:t>(outflow)</a:t>
            </a:r>
            <a:endParaRPr sz="1200">
              <a:latin typeface="Mada"/>
              <a:ea typeface="Mada"/>
              <a:cs typeface="Mada"/>
              <a:sym typeface="Mad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p32"/>
          <p:cNvSpPr/>
          <p:nvPr/>
        </p:nvSpPr>
        <p:spPr>
          <a:xfrm>
            <a:off x="4267575" y="6866275"/>
            <a:ext cx="3063600" cy="36036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2"/>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Post-Ischemic Syndrome</a:t>
            </a:r>
            <a:endParaRPr sz="2200"/>
          </a:p>
        </p:txBody>
      </p:sp>
      <p:cxnSp>
        <p:nvCxnSpPr>
          <p:cNvPr id="1665" name="Google Shape;1665;p32"/>
          <p:cNvCxnSpPr/>
          <p:nvPr/>
        </p:nvCxnSpPr>
        <p:spPr>
          <a:xfrm>
            <a:off x="2028325" y="829950"/>
            <a:ext cx="3519600" cy="0"/>
          </a:xfrm>
          <a:prstGeom prst="straightConnector1">
            <a:avLst/>
          </a:prstGeom>
          <a:noFill/>
          <a:ln cap="flat" cmpd="sng" w="19050">
            <a:solidFill>
              <a:srgbClr val="83C5BE"/>
            </a:solidFill>
            <a:prstDash val="solid"/>
            <a:round/>
            <a:headEnd len="med" w="med" type="oval"/>
            <a:tailEnd len="med" w="med" type="oval"/>
          </a:ln>
        </p:spPr>
      </p:cxnSp>
      <p:grpSp>
        <p:nvGrpSpPr>
          <p:cNvPr id="1666" name="Google Shape;1666;p32"/>
          <p:cNvGrpSpPr/>
          <p:nvPr/>
        </p:nvGrpSpPr>
        <p:grpSpPr>
          <a:xfrm>
            <a:off x="3394472" y="908879"/>
            <a:ext cx="855636" cy="866105"/>
            <a:chOff x="3291950" y="1651150"/>
            <a:chExt cx="691200" cy="699600"/>
          </a:xfrm>
        </p:grpSpPr>
        <p:sp>
          <p:nvSpPr>
            <p:cNvPr id="1667" name="Google Shape;1667;p32"/>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668" name="Google Shape;1668;p32"/>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1669" name="Google Shape;1669;p32"/>
          <p:cNvSpPr txBox="1"/>
          <p:nvPr/>
        </p:nvSpPr>
        <p:spPr>
          <a:xfrm>
            <a:off x="3508038" y="1093900"/>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01</a:t>
            </a:r>
            <a:endParaRPr sz="2400">
              <a:solidFill>
                <a:srgbClr val="E29578"/>
              </a:solidFill>
              <a:latin typeface="Fjalla One"/>
              <a:ea typeface="Fjalla One"/>
              <a:cs typeface="Fjalla One"/>
              <a:sym typeface="Fjalla One"/>
            </a:endParaRPr>
          </a:p>
        </p:txBody>
      </p:sp>
      <p:grpSp>
        <p:nvGrpSpPr>
          <p:cNvPr id="1670" name="Google Shape;1670;p32"/>
          <p:cNvGrpSpPr/>
          <p:nvPr/>
        </p:nvGrpSpPr>
        <p:grpSpPr>
          <a:xfrm>
            <a:off x="3306760" y="5524479"/>
            <a:ext cx="855636" cy="866105"/>
            <a:chOff x="3291950" y="1651150"/>
            <a:chExt cx="691200" cy="699600"/>
          </a:xfrm>
        </p:grpSpPr>
        <p:sp>
          <p:nvSpPr>
            <p:cNvPr id="1671" name="Google Shape;1671;p32"/>
            <p:cNvSpPr/>
            <p:nvPr/>
          </p:nvSpPr>
          <p:spPr>
            <a:xfrm>
              <a:off x="3291950" y="1651150"/>
              <a:ext cx="691200" cy="699600"/>
            </a:xfrm>
            <a:prstGeom prst="ellipse">
              <a:avLst/>
            </a:prstGeom>
            <a:noFill/>
            <a:ln cap="flat" cmpd="sng" w="9525">
              <a:solidFill>
                <a:srgbClr val="F8F5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672" name="Google Shape;1672;p32"/>
            <p:cNvSpPr/>
            <p:nvPr/>
          </p:nvSpPr>
          <p:spPr>
            <a:xfrm>
              <a:off x="3327050" y="1686700"/>
              <a:ext cx="621000" cy="628500"/>
            </a:xfrm>
            <a:prstGeom prst="ellipse">
              <a:avLst/>
            </a:prstGeom>
            <a:solidFill>
              <a:srgbClr val="F8F5F1"/>
            </a:solidFill>
            <a:ln cap="flat" cmpd="sng" w="9525">
              <a:solidFill>
                <a:srgbClr val="F8F5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1673" name="Google Shape;1673;p32"/>
          <p:cNvSpPr txBox="1"/>
          <p:nvPr/>
        </p:nvSpPr>
        <p:spPr>
          <a:xfrm>
            <a:off x="3418111" y="5717354"/>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9E9E9E"/>
                </a:solidFill>
                <a:latin typeface="Fjalla One"/>
                <a:ea typeface="Fjalla One"/>
                <a:cs typeface="Fjalla One"/>
                <a:sym typeface="Fjalla One"/>
              </a:rPr>
              <a:t>02</a:t>
            </a:r>
            <a:endParaRPr sz="2400">
              <a:solidFill>
                <a:srgbClr val="9E9E9E"/>
              </a:solidFill>
              <a:latin typeface="Fjalla One"/>
              <a:ea typeface="Fjalla One"/>
              <a:cs typeface="Fjalla One"/>
              <a:sym typeface="Fjalla One"/>
            </a:endParaRPr>
          </a:p>
        </p:txBody>
      </p:sp>
      <p:sp>
        <p:nvSpPr>
          <p:cNvPr id="1674" name="Google Shape;1674;p32"/>
          <p:cNvSpPr txBox="1"/>
          <p:nvPr/>
        </p:nvSpPr>
        <p:spPr>
          <a:xfrm>
            <a:off x="2810375" y="1774963"/>
            <a:ext cx="2023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Compartment       Syndrome</a:t>
            </a:r>
            <a:r>
              <a:rPr b="1" lang="en-GB">
                <a:latin typeface="Mada"/>
                <a:ea typeface="Mada"/>
                <a:cs typeface="Mada"/>
                <a:sym typeface="Mada"/>
              </a:rPr>
              <a:t> </a:t>
            </a:r>
            <a:endParaRPr b="1">
              <a:latin typeface="Mada"/>
              <a:ea typeface="Mada"/>
              <a:cs typeface="Mada"/>
              <a:sym typeface="Mada"/>
            </a:endParaRPr>
          </a:p>
          <a:p>
            <a:pPr indent="0" lvl="0" marL="0" rtl="0" algn="ctr">
              <a:spcBef>
                <a:spcPts val="0"/>
              </a:spcBef>
              <a:spcAft>
                <a:spcPts val="0"/>
              </a:spcAft>
              <a:buNone/>
            </a:pPr>
            <a:r>
              <a:rPr b="1" lang="en-GB">
                <a:latin typeface="Mada"/>
                <a:ea typeface="Mada"/>
                <a:cs typeface="Mada"/>
                <a:sym typeface="Mada"/>
              </a:rPr>
              <a:t>(local)</a:t>
            </a:r>
            <a:endParaRPr b="1">
              <a:solidFill>
                <a:srgbClr val="FFFFFF"/>
              </a:solidFill>
              <a:latin typeface="Mada"/>
              <a:ea typeface="Mada"/>
              <a:cs typeface="Mada"/>
              <a:sym typeface="Mada"/>
            </a:endParaRPr>
          </a:p>
        </p:txBody>
      </p:sp>
      <p:sp>
        <p:nvSpPr>
          <p:cNvPr id="1675" name="Google Shape;1675;p32"/>
          <p:cNvSpPr txBox="1"/>
          <p:nvPr/>
        </p:nvSpPr>
        <p:spPr>
          <a:xfrm>
            <a:off x="2972575" y="6390575"/>
            <a:ext cx="16836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Reperfusion Injury </a:t>
            </a:r>
            <a:endParaRPr b="1">
              <a:latin typeface="Mada"/>
              <a:ea typeface="Mada"/>
              <a:cs typeface="Mada"/>
              <a:sym typeface="Mada"/>
            </a:endParaRPr>
          </a:p>
          <a:p>
            <a:pPr indent="0" lvl="0" marL="0" rtl="0" algn="ctr">
              <a:spcBef>
                <a:spcPts val="0"/>
              </a:spcBef>
              <a:spcAft>
                <a:spcPts val="0"/>
              </a:spcAft>
              <a:buNone/>
            </a:pPr>
            <a:r>
              <a:rPr b="1" lang="en-GB">
                <a:latin typeface="Mada"/>
                <a:ea typeface="Mada"/>
                <a:cs typeface="Mada"/>
                <a:sym typeface="Mada"/>
              </a:rPr>
              <a:t>(Systemic)</a:t>
            </a:r>
            <a:endParaRPr b="1">
              <a:solidFill>
                <a:srgbClr val="FFFFFF"/>
              </a:solidFill>
              <a:latin typeface="Mada"/>
              <a:ea typeface="Mada"/>
              <a:cs typeface="Mada"/>
              <a:sym typeface="Mada"/>
            </a:endParaRPr>
          </a:p>
        </p:txBody>
      </p:sp>
      <p:pic>
        <p:nvPicPr>
          <p:cNvPr id="1676" name="Google Shape;1676;p32"/>
          <p:cNvPicPr preferRelativeResize="0"/>
          <p:nvPr/>
        </p:nvPicPr>
        <p:blipFill>
          <a:blip r:embed="rId3">
            <a:alphaModFix/>
          </a:blip>
          <a:stretch>
            <a:fillRect/>
          </a:stretch>
        </p:blipFill>
        <p:spPr>
          <a:xfrm>
            <a:off x="5543775" y="4632599"/>
            <a:ext cx="750801" cy="958200"/>
          </a:xfrm>
          <a:prstGeom prst="rect">
            <a:avLst/>
          </a:prstGeom>
          <a:noFill/>
          <a:ln>
            <a:noFill/>
          </a:ln>
        </p:spPr>
      </p:pic>
      <p:sp>
        <p:nvSpPr>
          <p:cNvPr id="1677" name="Google Shape;1677;p32"/>
          <p:cNvSpPr/>
          <p:nvPr/>
        </p:nvSpPr>
        <p:spPr>
          <a:xfrm>
            <a:off x="258375" y="2218075"/>
            <a:ext cx="3063300" cy="36024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2"/>
          <p:cNvSpPr/>
          <p:nvPr/>
        </p:nvSpPr>
        <p:spPr>
          <a:xfrm>
            <a:off x="4267575" y="2218075"/>
            <a:ext cx="3063600" cy="36036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2"/>
          <p:cNvSpPr/>
          <p:nvPr/>
        </p:nvSpPr>
        <p:spPr>
          <a:xfrm flipH="1">
            <a:off x="1151353" y="1749928"/>
            <a:ext cx="1101819" cy="81023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2"/>
          <p:cNvSpPr/>
          <p:nvPr/>
        </p:nvSpPr>
        <p:spPr>
          <a:xfrm flipH="1">
            <a:off x="5246553" y="1749928"/>
            <a:ext cx="1101819" cy="810236"/>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2"/>
          <p:cNvSpPr txBox="1"/>
          <p:nvPr/>
        </p:nvSpPr>
        <p:spPr>
          <a:xfrm>
            <a:off x="351925" y="2581400"/>
            <a:ext cx="2841000" cy="1597200"/>
          </a:xfrm>
          <a:prstGeom prst="rect">
            <a:avLst/>
          </a:prstGeom>
          <a:noFill/>
          <a:ln>
            <a:noFill/>
          </a:ln>
        </p:spPr>
        <p:txBody>
          <a:bodyPr anchorCtr="0" anchor="t" bIns="0" lIns="0" spcFirstLastPara="1" rIns="0" wrap="square" tIns="6025">
            <a:noAutofit/>
          </a:bodyPr>
          <a:lstStyle/>
          <a:p>
            <a:pPr indent="-249849" lvl="0" marL="269999"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Endothelial cell injury leads to increased permeability </a:t>
            </a:r>
            <a:r>
              <a:rPr lang="en-GB" sz="1100">
                <a:solidFill>
                  <a:srgbClr val="6AA84F"/>
                </a:solidFill>
                <a:latin typeface="Mada"/>
                <a:ea typeface="Mada"/>
                <a:cs typeface="Mada"/>
                <a:sym typeface="Mada"/>
              </a:rPr>
              <a:t> </a:t>
            </a:r>
            <a:r>
              <a:rPr b="1" lang="en-GB" sz="1100">
                <a:solidFill>
                  <a:srgbClr val="6AA84F"/>
                </a:solidFill>
                <a:latin typeface="Mada"/>
                <a:ea typeface="Mada"/>
                <a:cs typeface="Mada"/>
                <a:sym typeface="Mada"/>
              </a:rPr>
              <a:t>Postoperative or post treatment Calf muscles swelling</a:t>
            </a:r>
            <a:endParaRPr b="1" sz="1100">
              <a:solidFill>
                <a:srgbClr val="6AA84F"/>
              </a:solidFill>
              <a:latin typeface="Mada"/>
              <a:ea typeface="Mada"/>
              <a:cs typeface="Mada"/>
              <a:sym typeface="Mada"/>
            </a:endParaRPr>
          </a:p>
          <a:p>
            <a:pPr indent="-249849" lvl="0" marL="269999"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 calf muscles are confined within tight fascial compartments </a:t>
            </a:r>
            <a:r>
              <a:rPr lang="en-GB" sz="1100">
                <a:solidFill>
                  <a:srgbClr val="6AA84F"/>
                </a:solidFill>
                <a:latin typeface="Mada"/>
                <a:ea typeface="Mada"/>
                <a:cs typeface="Mada"/>
                <a:sym typeface="Mada"/>
              </a:rPr>
              <a:t>-Which compress the swollen muscles</a:t>
            </a:r>
            <a:endParaRPr sz="1100">
              <a:solidFill>
                <a:srgbClr val="6AA84F"/>
              </a:solidFill>
              <a:latin typeface="Mada"/>
              <a:ea typeface="Mada"/>
              <a:cs typeface="Mada"/>
              <a:sym typeface="Mada"/>
            </a:endParaRPr>
          </a:p>
          <a:p>
            <a:pPr indent="-249849" lvl="0" marL="269999"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 increase in interstitial tissue pressure leads to muscle necrosis despite adequate arterial inflow: </a:t>
            </a:r>
            <a:r>
              <a:rPr b="1" lang="en-GB" sz="1100">
                <a:solidFill>
                  <a:schemeClr val="dk1"/>
                </a:solidFill>
                <a:latin typeface="Mada"/>
                <a:ea typeface="Mada"/>
                <a:cs typeface="Mada"/>
                <a:sym typeface="Mada"/>
              </a:rPr>
              <a:t>compartment syndrome  (&gt;25mmHg)</a:t>
            </a:r>
            <a:endParaRPr b="1" sz="1100">
              <a:solidFill>
                <a:schemeClr val="dk1"/>
              </a:solidFill>
              <a:latin typeface="Mada"/>
              <a:ea typeface="Mada"/>
              <a:cs typeface="Mada"/>
              <a:sym typeface="Mada"/>
            </a:endParaRPr>
          </a:p>
          <a:p>
            <a:pPr indent="-249849" lvl="0" marL="269999"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There is swelling and pain on squeezing the calf muscle or moving the ankle</a:t>
            </a:r>
            <a:endParaRPr sz="1100">
              <a:solidFill>
                <a:schemeClr val="dk1"/>
              </a:solidFill>
              <a:latin typeface="Mada"/>
              <a:ea typeface="Mada"/>
              <a:cs typeface="Mada"/>
              <a:sym typeface="Mada"/>
            </a:endParaRPr>
          </a:p>
          <a:p>
            <a:pPr indent="-249849" lvl="0" marL="269999"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Palpable pedal pulses </a:t>
            </a:r>
            <a:r>
              <a:rPr b="1" lang="en-GB" sz="1100">
                <a:solidFill>
                  <a:schemeClr val="dk1"/>
                </a:solidFill>
                <a:latin typeface="Mada"/>
                <a:ea typeface="Mada"/>
                <a:cs typeface="Mada"/>
                <a:sym typeface="Mada"/>
              </a:rPr>
              <a:t>do not </a:t>
            </a:r>
            <a:r>
              <a:rPr lang="en-GB" sz="1100">
                <a:solidFill>
                  <a:schemeClr val="dk1"/>
                </a:solidFill>
                <a:latin typeface="Mada"/>
                <a:ea typeface="Mada"/>
                <a:cs typeface="Mada"/>
                <a:sym typeface="Mada"/>
              </a:rPr>
              <a:t>exclude compartment syndrome</a:t>
            </a:r>
            <a:endParaRPr sz="1100">
              <a:solidFill>
                <a:schemeClr val="dk1"/>
              </a:solidFill>
              <a:latin typeface="Mada"/>
              <a:ea typeface="Mada"/>
              <a:cs typeface="Mada"/>
              <a:sym typeface="Mada"/>
            </a:endParaRPr>
          </a:p>
          <a:p>
            <a:pPr indent="-393700" lvl="1" marL="269999"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+ve Pedal pulse indicates good perfusion of large vessels, compartment syndrome  affects the small vessels that supply the individual muscle.</a:t>
            </a:r>
            <a:endParaRPr sz="1200">
              <a:latin typeface="Mada"/>
              <a:ea typeface="Mada"/>
              <a:cs typeface="Mada"/>
              <a:sym typeface="Mada"/>
            </a:endParaRPr>
          </a:p>
        </p:txBody>
      </p:sp>
      <p:sp>
        <p:nvSpPr>
          <p:cNvPr id="1682" name="Google Shape;1682;p32"/>
          <p:cNvSpPr txBox="1"/>
          <p:nvPr/>
        </p:nvSpPr>
        <p:spPr>
          <a:xfrm>
            <a:off x="4390525" y="2886200"/>
            <a:ext cx="2940600" cy="1243200"/>
          </a:xfrm>
          <a:prstGeom prst="rect">
            <a:avLst/>
          </a:prstGeom>
          <a:noFill/>
          <a:ln>
            <a:noFill/>
          </a:ln>
        </p:spPr>
        <p:txBody>
          <a:bodyPr anchorCtr="0" anchor="t" bIns="0" lIns="0" spcFirstLastPara="1" rIns="0" wrap="square" tIns="6025">
            <a:noAutofit/>
          </a:bodyPr>
          <a:lstStyle/>
          <a:p>
            <a:pPr indent="-249849" lvl="0" marL="269999"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Prevention</a:t>
            </a:r>
            <a:r>
              <a:rPr lang="en-GB" sz="1100">
                <a:solidFill>
                  <a:schemeClr val="dk1"/>
                </a:solidFill>
                <a:latin typeface="Mada"/>
                <a:ea typeface="Mada"/>
                <a:cs typeface="Mada"/>
                <a:sym typeface="Mada"/>
              </a:rPr>
              <a:t> through expeditious </a:t>
            </a:r>
            <a:r>
              <a:rPr b="1" lang="en-GB" sz="1100">
                <a:solidFill>
                  <a:schemeClr val="dk1"/>
                </a:solidFill>
                <a:latin typeface="Mada"/>
                <a:ea typeface="Mada"/>
                <a:cs typeface="Mada"/>
                <a:sym typeface="Mada"/>
              </a:rPr>
              <a:t>revascularisation</a:t>
            </a:r>
            <a:endParaRPr b="1" sz="1100">
              <a:solidFill>
                <a:schemeClr val="dk1"/>
              </a:solidFill>
              <a:latin typeface="Mada"/>
              <a:ea typeface="Mada"/>
              <a:cs typeface="Mada"/>
              <a:sym typeface="Mada"/>
            </a:endParaRPr>
          </a:p>
          <a:p>
            <a:pPr indent="-249849" lvl="0" marL="269999"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Low threshold for </a:t>
            </a:r>
            <a:r>
              <a:rPr b="1" lang="en-GB" sz="1100">
                <a:solidFill>
                  <a:schemeClr val="dk1"/>
                </a:solidFill>
                <a:latin typeface="Mada"/>
                <a:ea typeface="Mada"/>
                <a:cs typeface="Mada"/>
                <a:sym typeface="Mada"/>
              </a:rPr>
              <a:t>fasciotomy</a:t>
            </a:r>
            <a:r>
              <a:rPr lang="en-GB" sz="1100">
                <a:solidFill>
                  <a:schemeClr val="dk1"/>
                </a:solidFill>
                <a:latin typeface="Mada"/>
                <a:ea typeface="Mada"/>
                <a:cs typeface="Mada"/>
                <a:sym typeface="Mada"/>
              </a:rPr>
              <a:t> to relieve the pressure </a:t>
            </a:r>
            <a:endParaRPr sz="1100">
              <a:solidFill>
                <a:schemeClr val="dk1"/>
              </a:solidFill>
              <a:latin typeface="Mada"/>
              <a:ea typeface="Mada"/>
              <a:cs typeface="Mada"/>
              <a:sym typeface="Mada"/>
            </a:endParaRPr>
          </a:p>
          <a:p>
            <a:pPr indent="-192250" lvl="1" marL="5940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Medial incisions = for posterior compartment (both deep &amp; superficial)</a:t>
            </a:r>
            <a:endParaRPr sz="1100">
              <a:solidFill>
                <a:srgbClr val="6AA84F"/>
              </a:solidFill>
              <a:latin typeface="Mada"/>
              <a:ea typeface="Mada"/>
              <a:cs typeface="Mada"/>
              <a:sym typeface="Mada"/>
            </a:endParaRPr>
          </a:p>
          <a:p>
            <a:pPr indent="-192250" lvl="1" marL="5940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Lateral incisions = for anterior and lateral compartment</a:t>
            </a:r>
            <a:endParaRPr sz="1200">
              <a:latin typeface="Mada"/>
              <a:ea typeface="Mada"/>
              <a:cs typeface="Mada"/>
              <a:sym typeface="Mada"/>
            </a:endParaRPr>
          </a:p>
        </p:txBody>
      </p:sp>
      <p:pic>
        <p:nvPicPr>
          <p:cNvPr id="1683" name="Google Shape;1683;p32"/>
          <p:cNvPicPr preferRelativeResize="0"/>
          <p:nvPr/>
        </p:nvPicPr>
        <p:blipFill>
          <a:blip r:embed="rId4">
            <a:alphaModFix/>
          </a:blip>
          <a:stretch>
            <a:fillRect/>
          </a:stretch>
        </p:blipFill>
        <p:spPr>
          <a:xfrm>
            <a:off x="5543807" y="1887962"/>
            <a:ext cx="507318" cy="534175"/>
          </a:xfrm>
          <a:prstGeom prst="rect">
            <a:avLst/>
          </a:prstGeom>
          <a:noFill/>
          <a:ln>
            <a:noFill/>
          </a:ln>
        </p:spPr>
      </p:pic>
      <p:pic>
        <p:nvPicPr>
          <p:cNvPr id="1684" name="Google Shape;1684;p32"/>
          <p:cNvPicPr preferRelativeResize="0"/>
          <p:nvPr/>
        </p:nvPicPr>
        <p:blipFill>
          <a:blip r:embed="rId5">
            <a:alphaModFix/>
          </a:blip>
          <a:stretch>
            <a:fillRect/>
          </a:stretch>
        </p:blipFill>
        <p:spPr>
          <a:xfrm>
            <a:off x="1419450" y="1796476"/>
            <a:ext cx="658025" cy="657998"/>
          </a:xfrm>
          <a:prstGeom prst="rect">
            <a:avLst/>
          </a:prstGeom>
          <a:noFill/>
          <a:ln>
            <a:noFill/>
          </a:ln>
        </p:spPr>
      </p:pic>
      <p:sp>
        <p:nvSpPr>
          <p:cNvPr id="1685" name="Google Shape;1685;p32"/>
          <p:cNvSpPr txBox="1"/>
          <p:nvPr/>
        </p:nvSpPr>
        <p:spPr>
          <a:xfrm>
            <a:off x="562727" y="1286838"/>
            <a:ext cx="2454600" cy="32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800">
                <a:solidFill>
                  <a:srgbClr val="006D77"/>
                </a:solidFill>
                <a:latin typeface="Lora"/>
                <a:ea typeface="Lora"/>
                <a:cs typeface="Lora"/>
                <a:sym typeface="Lora"/>
              </a:rPr>
              <a:t>Pathophysiology</a:t>
            </a:r>
            <a:endParaRPr b="1" i="0" sz="1800" u="none" cap="none" strike="noStrike">
              <a:solidFill>
                <a:srgbClr val="006D77"/>
              </a:solidFill>
              <a:latin typeface="Lora"/>
              <a:ea typeface="Lora"/>
              <a:cs typeface="Lora"/>
              <a:sym typeface="Lora"/>
            </a:endParaRPr>
          </a:p>
        </p:txBody>
      </p:sp>
      <p:sp>
        <p:nvSpPr>
          <p:cNvPr id="1686" name="Google Shape;1686;p32"/>
          <p:cNvSpPr txBox="1"/>
          <p:nvPr/>
        </p:nvSpPr>
        <p:spPr>
          <a:xfrm>
            <a:off x="5077366" y="1254065"/>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latin typeface="Lora"/>
                <a:ea typeface="Lora"/>
                <a:cs typeface="Lora"/>
                <a:sym typeface="Lora"/>
              </a:rPr>
              <a:t>Management</a:t>
            </a:r>
            <a:endParaRPr b="1" i="0" sz="1800" u="none" cap="none" strike="noStrike">
              <a:solidFill>
                <a:srgbClr val="006D77"/>
              </a:solidFill>
              <a:latin typeface="Lora"/>
              <a:ea typeface="Lora"/>
              <a:cs typeface="Lora"/>
              <a:sym typeface="Lora"/>
            </a:endParaRPr>
          </a:p>
        </p:txBody>
      </p:sp>
      <p:sp>
        <p:nvSpPr>
          <p:cNvPr id="1687" name="Google Shape;1687;p32"/>
          <p:cNvSpPr/>
          <p:nvPr/>
        </p:nvSpPr>
        <p:spPr>
          <a:xfrm>
            <a:off x="4314325" y="32297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2"/>
          <p:cNvSpPr/>
          <p:nvPr/>
        </p:nvSpPr>
        <p:spPr>
          <a:xfrm>
            <a:off x="258375" y="6866275"/>
            <a:ext cx="3063300" cy="36024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2"/>
          <p:cNvSpPr/>
          <p:nvPr/>
        </p:nvSpPr>
        <p:spPr>
          <a:xfrm flipH="1">
            <a:off x="1151353" y="6398128"/>
            <a:ext cx="1101819" cy="81023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2"/>
          <p:cNvSpPr/>
          <p:nvPr/>
        </p:nvSpPr>
        <p:spPr>
          <a:xfrm flipH="1">
            <a:off x="5246553" y="6398128"/>
            <a:ext cx="1101819" cy="810236"/>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2"/>
          <p:cNvSpPr txBox="1"/>
          <p:nvPr/>
        </p:nvSpPr>
        <p:spPr>
          <a:xfrm>
            <a:off x="351925" y="7458200"/>
            <a:ext cx="2841000" cy="2172000"/>
          </a:xfrm>
          <a:prstGeom prst="rect">
            <a:avLst/>
          </a:prstGeom>
          <a:noFill/>
          <a:ln>
            <a:noFill/>
          </a:ln>
        </p:spPr>
        <p:txBody>
          <a:bodyPr anchorCtr="0" anchor="t" bIns="0" lIns="0" spcFirstLastPara="1" rIns="0" wrap="square" tIns="6025">
            <a:noAutofit/>
          </a:bodyPr>
          <a:lstStyle/>
          <a:p>
            <a:pPr indent="-249849" lvl="0" marL="269999"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Caused by activated neutrophils, free radicals, enzymes, hydrogen ions, carbon dioxide, potassium and myoglobin released from reperfused tissue </a:t>
            </a:r>
            <a:r>
              <a:rPr b="1" lang="en-GB" sz="1100">
                <a:solidFill>
                  <a:srgbClr val="6AA84F"/>
                </a:solidFill>
                <a:latin typeface="Mada"/>
                <a:ea typeface="Mada"/>
                <a:cs typeface="Mada"/>
                <a:sym typeface="Mada"/>
              </a:rPr>
              <a:t>-Washed out due to reperfusion of necrotic tissue</a:t>
            </a:r>
            <a:endParaRPr b="1" sz="1100">
              <a:solidFill>
                <a:srgbClr val="6AA84F"/>
              </a:solidFill>
              <a:latin typeface="Mada"/>
              <a:ea typeface="Mada"/>
              <a:cs typeface="Mada"/>
              <a:sym typeface="Mada"/>
            </a:endParaRPr>
          </a:p>
          <a:p>
            <a:pPr indent="-249849" lvl="0" marL="269999"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Leads to:</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Acute respiratory distress syndrome (ARDS)</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Myocardial stunning</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Endotoxaemia</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Acute Tubular Necrosis</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Multiple organ failure and death</a:t>
            </a:r>
            <a:endParaRPr sz="1100">
              <a:solidFill>
                <a:schemeClr val="dk1"/>
              </a:solidFill>
              <a:latin typeface="Mada"/>
              <a:ea typeface="Mada"/>
              <a:cs typeface="Mada"/>
              <a:sym typeface="Mada"/>
            </a:endParaRPr>
          </a:p>
        </p:txBody>
      </p:sp>
      <p:sp>
        <p:nvSpPr>
          <p:cNvPr id="1692" name="Google Shape;1692;p32"/>
          <p:cNvSpPr txBox="1"/>
          <p:nvPr/>
        </p:nvSpPr>
        <p:spPr>
          <a:xfrm>
            <a:off x="4390525" y="7305800"/>
            <a:ext cx="2841000" cy="1243200"/>
          </a:xfrm>
          <a:prstGeom prst="rect">
            <a:avLst/>
          </a:prstGeom>
          <a:noFill/>
          <a:ln>
            <a:noFill/>
          </a:ln>
        </p:spPr>
        <p:txBody>
          <a:bodyPr anchorCtr="0" anchor="t" bIns="0" lIns="0" spcFirstLastPara="1" rIns="0" wrap="square" tIns="6025">
            <a:noAutofit/>
          </a:bodyPr>
          <a:lstStyle/>
          <a:p>
            <a:pPr indent="-249849" lvl="0" marL="269999"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Hydrate</a:t>
            </a:r>
            <a:r>
              <a:rPr lang="en-GB" sz="1100">
                <a:solidFill>
                  <a:schemeClr val="dk1"/>
                </a:solidFill>
                <a:latin typeface="Mada"/>
                <a:ea typeface="Mada"/>
                <a:cs typeface="Mada"/>
                <a:sym typeface="Mada"/>
              </a:rPr>
              <a:t> the patient</a:t>
            </a:r>
            <a:endParaRPr sz="1100">
              <a:solidFill>
                <a:schemeClr val="dk1"/>
              </a:solidFill>
              <a:latin typeface="Mada"/>
              <a:ea typeface="Mada"/>
              <a:cs typeface="Mada"/>
              <a:sym typeface="Mada"/>
            </a:endParaRPr>
          </a:p>
          <a:p>
            <a:pPr indent="-249849" lvl="0" marL="269999"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Communication</a:t>
            </a:r>
            <a:r>
              <a:rPr lang="en-GB" sz="1100">
                <a:solidFill>
                  <a:schemeClr val="dk1"/>
                </a:solidFill>
                <a:latin typeface="Mada"/>
                <a:ea typeface="Mada"/>
                <a:cs typeface="Mada"/>
                <a:sym typeface="Mada"/>
              </a:rPr>
              <a:t> with the anesthesiologist and intensivist </a:t>
            </a:r>
            <a:endParaRPr sz="1100">
              <a:solidFill>
                <a:schemeClr val="dk1"/>
              </a:solidFill>
              <a:latin typeface="Mada"/>
              <a:ea typeface="Mada"/>
              <a:cs typeface="Mada"/>
              <a:sym typeface="Mada"/>
            </a:endParaRPr>
          </a:p>
          <a:p>
            <a:pPr indent="-249849" lvl="0" marL="269999" marR="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Protect the heart with </a:t>
            </a:r>
            <a:r>
              <a:rPr b="1" lang="en-GB" sz="1100">
                <a:solidFill>
                  <a:schemeClr val="dk1"/>
                </a:solidFill>
                <a:latin typeface="Mada"/>
                <a:ea typeface="Mada"/>
                <a:cs typeface="Mada"/>
                <a:sym typeface="Mada"/>
              </a:rPr>
              <a:t>calcium</a:t>
            </a:r>
            <a:endParaRPr b="1" sz="1100">
              <a:solidFill>
                <a:schemeClr val="dk1"/>
              </a:solidFill>
              <a:latin typeface="Mada"/>
              <a:ea typeface="Mada"/>
              <a:cs typeface="Mada"/>
              <a:sym typeface="Mada"/>
            </a:endParaRPr>
          </a:p>
          <a:p>
            <a:pPr indent="-249849" lvl="0" marL="269999" marR="0" rtl="0" algn="l">
              <a:lnSpc>
                <a:spcPct val="100000"/>
              </a:lnSpc>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Prevent</a:t>
            </a:r>
            <a:r>
              <a:rPr lang="en-GB" sz="1100">
                <a:solidFill>
                  <a:schemeClr val="dk1"/>
                </a:solidFill>
                <a:latin typeface="Mada"/>
                <a:ea typeface="Mada"/>
                <a:cs typeface="Mada"/>
                <a:sym typeface="Mada"/>
              </a:rPr>
              <a:t> and treat hyperkalemia before reperfusion </a:t>
            </a:r>
            <a:r>
              <a:rPr lang="en-GB" sz="1100">
                <a:solidFill>
                  <a:srgbClr val="6AA84F"/>
                </a:solidFill>
                <a:latin typeface="Mada"/>
                <a:ea typeface="Mada"/>
                <a:cs typeface="Mada"/>
                <a:sym typeface="Mada"/>
              </a:rPr>
              <a:t>Or produce hypokalemia until reperfusion is accomplished</a:t>
            </a:r>
            <a:endParaRPr sz="1100">
              <a:solidFill>
                <a:srgbClr val="6AA84F"/>
              </a:solidFill>
              <a:latin typeface="Mada"/>
              <a:ea typeface="Mada"/>
              <a:cs typeface="Mada"/>
              <a:sym typeface="Mada"/>
            </a:endParaRPr>
          </a:p>
          <a:p>
            <a:pPr indent="-249849" lvl="0" marL="269999" marR="0" rtl="0" algn="l">
              <a:lnSpc>
                <a:spcPct val="100000"/>
              </a:lnSpc>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Correct acidosis and produce alkalosis</a:t>
            </a:r>
            <a:r>
              <a:rPr lang="en-GB" sz="1100">
                <a:solidFill>
                  <a:schemeClr val="dk1"/>
                </a:solidFill>
                <a:latin typeface="Mada"/>
                <a:ea typeface="Mada"/>
                <a:cs typeface="Mada"/>
                <a:sym typeface="Mada"/>
              </a:rPr>
              <a:t> in anticipation to reperfusion</a:t>
            </a:r>
            <a:endParaRPr sz="1100">
              <a:solidFill>
                <a:schemeClr val="dk1"/>
              </a:solidFill>
              <a:latin typeface="Mada"/>
              <a:ea typeface="Mada"/>
              <a:cs typeface="Mada"/>
              <a:sym typeface="Mada"/>
            </a:endParaRPr>
          </a:p>
          <a:p>
            <a:pPr indent="-249849" lvl="0" marL="269999"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Use </a:t>
            </a:r>
            <a:r>
              <a:rPr b="1" lang="en-GB" sz="1100">
                <a:solidFill>
                  <a:schemeClr val="dk1"/>
                </a:solidFill>
                <a:latin typeface="Mada"/>
                <a:ea typeface="Mada"/>
                <a:cs typeface="Mada"/>
                <a:sym typeface="Mada"/>
              </a:rPr>
              <a:t>inotropic</a:t>
            </a:r>
            <a:r>
              <a:rPr lang="en-GB" sz="1100">
                <a:solidFill>
                  <a:schemeClr val="dk1"/>
                </a:solidFill>
                <a:latin typeface="Mada"/>
                <a:ea typeface="Mada"/>
                <a:cs typeface="Mada"/>
                <a:sym typeface="Mada"/>
              </a:rPr>
              <a:t> support liberally</a:t>
            </a:r>
            <a:endParaRPr sz="1100">
              <a:solidFill>
                <a:schemeClr val="dk1"/>
              </a:solidFill>
              <a:latin typeface="Mada"/>
              <a:ea typeface="Mada"/>
              <a:cs typeface="Mada"/>
              <a:sym typeface="Mada"/>
            </a:endParaRPr>
          </a:p>
          <a:p>
            <a:pPr indent="-192250" lvl="1" marL="5940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if patient had myocardial stunning and low blood pressure. He may need inotropic agent to keep the BP high enough to preserve the vital organs</a:t>
            </a:r>
            <a:endParaRPr b="1" sz="1100">
              <a:solidFill>
                <a:schemeClr val="dk1"/>
              </a:solidFill>
              <a:latin typeface="Mada"/>
              <a:ea typeface="Mada"/>
              <a:cs typeface="Mada"/>
              <a:sym typeface="Mada"/>
            </a:endParaRPr>
          </a:p>
        </p:txBody>
      </p:sp>
      <p:pic>
        <p:nvPicPr>
          <p:cNvPr id="1693" name="Google Shape;1693;p32"/>
          <p:cNvPicPr preferRelativeResize="0"/>
          <p:nvPr/>
        </p:nvPicPr>
        <p:blipFill>
          <a:blip r:embed="rId4">
            <a:alphaModFix/>
          </a:blip>
          <a:stretch>
            <a:fillRect/>
          </a:stretch>
        </p:blipFill>
        <p:spPr>
          <a:xfrm>
            <a:off x="5543807" y="6536162"/>
            <a:ext cx="507318" cy="534175"/>
          </a:xfrm>
          <a:prstGeom prst="rect">
            <a:avLst/>
          </a:prstGeom>
          <a:noFill/>
          <a:ln>
            <a:noFill/>
          </a:ln>
        </p:spPr>
      </p:pic>
      <p:pic>
        <p:nvPicPr>
          <p:cNvPr id="1694" name="Google Shape;1694;p32"/>
          <p:cNvPicPr preferRelativeResize="0"/>
          <p:nvPr/>
        </p:nvPicPr>
        <p:blipFill>
          <a:blip r:embed="rId5">
            <a:alphaModFix/>
          </a:blip>
          <a:stretch>
            <a:fillRect/>
          </a:stretch>
        </p:blipFill>
        <p:spPr>
          <a:xfrm>
            <a:off x="1419450" y="6444676"/>
            <a:ext cx="658025" cy="657998"/>
          </a:xfrm>
          <a:prstGeom prst="rect">
            <a:avLst/>
          </a:prstGeom>
          <a:noFill/>
          <a:ln>
            <a:noFill/>
          </a:ln>
        </p:spPr>
      </p:pic>
      <p:sp>
        <p:nvSpPr>
          <p:cNvPr id="1695" name="Google Shape;1695;p32"/>
          <p:cNvSpPr txBox="1"/>
          <p:nvPr/>
        </p:nvSpPr>
        <p:spPr>
          <a:xfrm>
            <a:off x="562727" y="5857175"/>
            <a:ext cx="2454600" cy="32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800">
                <a:solidFill>
                  <a:srgbClr val="006D77"/>
                </a:solidFill>
                <a:latin typeface="Lora"/>
                <a:ea typeface="Lora"/>
                <a:cs typeface="Lora"/>
                <a:sym typeface="Lora"/>
              </a:rPr>
              <a:t>Pathophysiology</a:t>
            </a:r>
            <a:endParaRPr b="1" i="0" sz="1800" u="none" cap="none" strike="noStrike">
              <a:solidFill>
                <a:srgbClr val="006D77"/>
              </a:solidFill>
              <a:latin typeface="Lora"/>
              <a:ea typeface="Lora"/>
              <a:cs typeface="Lora"/>
              <a:sym typeface="Lora"/>
            </a:endParaRPr>
          </a:p>
        </p:txBody>
      </p:sp>
      <p:sp>
        <p:nvSpPr>
          <p:cNvPr id="1696" name="Google Shape;1696;p32"/>
          <p:cNvSpPr txBox="1"/>
          <p:nvPr/>
        </p:nvSpPr>
        <p:spPr>
          <a:xfrm>
            <a:off x="5077366" y="5902265"/>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latin typeface="Lora"/>
                <a:ea typeface="Lora"/>
                <a:cs typeface="Lora"/>
                <a:sym typeface="Lora"/>
              </a:rPr>
              <a:t>Management</a:t>
            </a:r>
            <a:endParaRPr b="1" i="0" sz="1800" u="none" cap="none" strike="noStrike">
              <a:solidFill>
                <a:srgbClr val="006D77"/>
              </a:solidFill>
              <a:latin typeface="Lora"/>
              <a:ea typeface="Lora"/>
              <a:cs typeface="Lora"/>
              <a:sym typeface="Lor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0" name="Shape 1700"/>
        <p:cNvGrpSpPr/>
        <p:nvPr/>
      </p:nvGrpSpPr>
      <p:grpSpPr>
        <a:xfrm>
          <a:off x="0" y="0"/>
          <a:ext cx="0" cy="0"/>
          <a:chOff x="0" y="0"/>
          <a:chExt cx="0" cy="0"/>
        </a:xfrm>
      </p:grpSpPr>
      <p:sp>
        <p:nvSpPr>
          <p:cNvPr id="1701" name="Google Shape;1701;p33"/>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3"/>
          <p:cNvSpPr txBox="1"/>
          <p:nvPr/>
        </p:nvSpPr>
        <p:spPr>
          <a:xfrm>
            <a:off x="578125" y="2368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Cerebrovascular Disease (CVD)</a:t>
            </a:r>
            <a:endParaRPr sz="2200"/>
          </a:p>
        </p:txBody>
      </p:sp>
      <p:cxnSp>
        <p:nvCxnSpPr>
          <p:cNvPr id="1703" name="Google Shape;1703;p33"/>
          <p:cNvCxnSpPr/>
          <p:nvPr/>
        </p:nvCxnSpPr>
        <p:spPr>
          <a:xfrm>
            <a:off x="1744020" y="677550"/>
            <a:ext cx="4079100" cy="0"/>
          </a:xfrm>
          <a:prstGeom prst="straightConnector1">
            <a:avLst/>
          </a:prstGeom>
          <a:noFill/>
          <a:ln cap="flat" cmpd="sng" w="19050">
            <a:solidFill>
              <a:srgbClr val="83C5BE"/>
            </a:solidFill>
            <a:prstDash val="solid"/>
            <a:round/>
            <a:headEnd len="med" w="med" type="oval"/>
            <a:tailEnd len="med" w="med" type="oval"/>
          </a:ln>
        </p:spPr>
      </p:cxnSp>
      <p:sp>
        <p:nvSpPr>
          <p:cNvPr id="1704" name="Google Shape;1704;p33"/>
          <p:cNvSpPr txBox="1"/>
          <p:nvPr/>
        </p:nvSpPr>
        <p:spPr>
          <a:xfrm>
            <a:off x="4550275" y="817650"/>
            <a:ext cx="2308800" cy="14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1"/>
                </a:solidFill>
                <a:latin typeface="Mada"/>
                <a:ea typeface="Mada"/>
                <a:cs typeface="Mada"/>
                <a:sym typeface="Mada"/>
              </a:rPr>
              <a:t>Stroke:</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An episode of </a:t>
            </a:r>
            <a:r>
              <a:rPr b="1" lang="en-GB" sz="1100">
                <a:solidFill>
                  <a:schemeClr val="dk1"/>
                </a:solidFill>
                <a:latin typeface="Mada"/>
                <a:ea typeface="Mada"/>
                <a:cs typeface="Mada"/>
                <a:sym typeface="Mada"/>
              </a:rPr>
              <a:t>focal</a:t>
            </a:r>
            <a:r>
              <a:rPr lang="en-GB" sz="1100">
                <a:solidFill>
                  <a:schemeClr val="dk1"/>
                </a:solidFill>
                <a:latin typeface="Mada"/>
                <a:ea typeface="Mada"/>
                <a:cs typeface="Mada"/>
                <a:sym typeface="Mada"/>
              </a:rPr>
              <a:t> neurological dysfunction lasting </a:t>
            </a:r>
            <a:r>
              <a:rPr b="1" lang="en-GB" sz="1100">
                <a:solidFill>
                  <a:srgbClr val="CC0000"/>
                </a:solidFill>
                <a:latin typeface="Mada"/>
                <a:ea typeface="Mada"/>
                <a:cs typeface="Mada"/>
                <a:sym typeface="Mada"/>
              </a:rPr>
              <a:t>&gt; 24 hours</a:t>
            </a:r>
            <a:r>
              <a:rPr lang="en-GB" sz="1100">
                <a:solidFill>
                  <a:schemeClr val="dk1"/>
                </a:solidFill>
                <a:latin typeface="Mada"/>
                <a:ea typeface="Mada"/>
                <a:cs typeface="Mada"/>
                <a:sym typeface="Mada"/>
              </a:rPr>
              <a:t>, of vascular etiology</a:t>
            </a:r>
            <a:endParaRPr sz="1100">
              <a:solidFill>
                <a:schemeClr val="dk1"/>
              </a:solidFill>
              <a:latin typeface="Mada"/>
              <a:ea typeface="Mada"/>
              <a:cs typeface="Mada"/>
              <a:sym typeface="Mada"/>
            </a:endParaRPr>
          </a:p>
        </p:txBody>
      </p:sp>
      <p:sp>
        <p:nvSpPr>
          <p:cNvPr id="1705" name="Google Shape;1705;p33"/>
          <p:cNvSpPr txBox="1"/>
          <p:nvPr/>
        </p:nvSpPr>
        <p:spPr>
          <a:xfrm>
            <a:off x="435625" y="1324725"/>
            <a:ext cx="2075700" cy="15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1"/>
                </a:solidFill>
                <a:latin typeface="Mada"/>
                <a:ea typeface="Mada"/>
                <a:cs typeface="Mada"/>
                <a:sym typeface="Mada"/>
              </a:rPr>
              <a:t>Transient ischaemic attack</a:t>
            </a:r>
            <a:r>
              <a:rPr lang="en-GB" sz="1100">
                <a:solidFill>
                  <a:srgbClr val="6AA84F"/>
                </a:solidFill>
                <a:latin typeface="Mada"/>
                <a:ea typeface="Mada"/>
                <a:cs typeface="Mada"/>
                <a:sym typeface="Mada"/>
              </a:rPr>
              <a:t> (TIA)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Symptoms last for </a:t>
            </a:r>
            <a:r>
              <a:rPr b="1" lang="en-GB" sz="1100">
                <a:solidFill>
                  <a:srgbClr val="CC0000"/>
                </a:solidFill>
                <a:latin typeface="Mada"/>
                <a:ea typeface="Mada"/>
                <a:cs typeface="Mada"/>
                <a:sym typeface="Mada"/>
              </a:rPr>
              <a:t>less than 24 hours</a:t>
            </a:r>
            <a:endParaRPr b="1" sz="1100">
              <a:solidFill>
                <a:srgbClr val="CC0000"/>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E.g: “Patients had a slurred speech for half a day, then it got back to normal.”</a:t>
            </a:r>
            <a:endParaRPr sz="1100">
              <a:solidFill>
                <a:srgbClr val="6AA84F"/>
              </a:solidFill>
              <a:latin typeface="Mada"/>
              <a:ea typeface="Mada"/>
              <a:cs typeface="Mada"/>
              <a:sym typeface="Mada"/>
            </a:endParaRPr>
          </a:p>
        </p:txBody>
      </p:sp>
      <p:sp>
        <p:nvSpPr>
          <p:cNvPr id="1706" name="Google Shape;1706;p33"/>
          <p:cNvSpPr txBox="1"/>
          <p:nvPr/>
        </p:nvSpPr>
        <p:spPr>
          <a:xfrm>
            <a:off x="4624100" y="2052325"/>
            <a:ext cx="2842500" cy="20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1"/>
                </a:solidFill>
                <a:latin typeface="Mada"/>
                <a:ea typeface="Mada"/>
                <a:cs typeface="Mada"/>
                <a:sym typeface="Mada"/>
              </a:rPr>
              <a:t>Amaurosis fugax</a:t>
            </a:r>
            <a:endParaRPr sz="1100">
              <a:solidFill>
                <a:srgbClr val="6AA84F"/>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Transient incomplete </a:t>
            </a:r>
            <a:r>
              <a:rPr b="1" lang="en-GB" sz="1100">
                <a:solidFill>
                  <a:srgbClr val="6AA84F"/>
                </a:solidFill>
                <a:latin typeface="Mada"/>
                <a:ea typeface="Mada"/>
                <a:cs typeface="Mada"/>
                <a:sym typeface="Mada"/>
              </a:rPr>
              <a:t>-sometimes complete</a:t>
            </a:r>
            <a:r>
              <a:rPr b="1" lang="en-GB" sz="1100">
                <a:solidFill>
                  <a:schemeClr val="dk1"/>
                </a:solidFill>
                <a:latin typeface="Mada"/>
                <a:ea typeface="Mada"/>
                <a:cs typeface="Mada"/>
                <a:sym typeface="Mada"/>
              </a:rPr>
              <a:t>- </a:t>
            </a:r>
            <a:r>
              <a:rPr b="1" lang="en-GB" sz="1100">
                <a:solidFill>
                  <a:srgbClr val="CC0000"/>
                </a:solidFill>
                <a:latin typeface="Mada"/>
                <a:ea typeface="Mada"/>
                <a:cs typeface="Mada"/>
                <a:sym typeface="Mada"/>
              </a:rPr>
              <a:t>unilateral</a:t>
            </a:r>
            <a:r>
              <a:rPr b="1" lang="en-GB" sz="1100">
                <a:solidFill>
                  <a:schemeClr val="dk1"/>
                </a:solidFill>
                <a:latin typeface="Mada"/>
                <a:ea typeface="Mada"/>
                <a:cs typeface="Mada"/>
                <a:sym typeface="Mada"/>
              </a:rPr>
              <a:t> loss of vision,</a:t>
            </a:r>
            <a:r>
              <a:rPr lang="en-GB" sz="1100">
                <a:solidFill>
                  <a:schemeClr val="dk1"/>
                </a:solidFill>
                <a:latin typeface="Mada"/>
                <a:ea typeface="Mada"/>
                <a:cs typeface="Mada"/>
                <a:sym typeface="Mada"/>
              </a:rPr>
              <a:t> never synchronously bilateral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A veil or curtain coming across the eye</a:t>
            </a:r>
            <a:endParaRPr sz="1100">
              <a:solidFill>
                <a:schemeClr val="dk1"/>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E.g: “patient feel like there is a curtain closing in front of his eyes”</a:t>
            </a:r>
            <a:endParaRPr sz="1100">
              <a:solidFill>
                <a:srgbClr val="6AA84F"/>
              </a:solidFill>
              <a:latin typeface="Mada"/>
              <a:ea typeface="Mada"/>
              <a:cs typeface="Mada"/>
              <a:sym typeface="Mada"/>
            </a:endParaRPr>
          </a:p>
        </p:txBody>
      </p:sp>
      <p:grpSp>
        <p:nvGrpSpPr>
          <p:cNvPr id="1707" name="Google Shape;1707;p33"/>
          <p:cNvGrpSpPr/>
          <p:nvPr/>
        </p:nvGrpSpPr>
        <p:grpSpPr>
          <a:xfrm>
            <a:off x="2930890" y="7319393"/>
            <a:ext cx="2149595" cy="1901936"/>
            <a:chOff x="1066625" y="238125"/>
            <a:chExt cx="5471100" cy="5238050"/>
          </a:xfrm>
        </p:grpSpPr>
        <p:sp>
          <p:nvSpPr>
            <p:cNvPr id="1708" name="Google Shape;1708;p33"/>
            <p:cNvSpPr/>
            <p:nvPr/>
          </p:nvSpPr>
          <p:spPr>
            <a:xfrm>
              <a:off x="3794275" y="3843500"/>
              <a:ext cx="1705125" cy="1632675"/>
            </a:xfrm>
            <a:custGeom>
              <a:rect b="b" l="l" r="r" t="t"/>
              <a:pathLst>
                <a:path extrusionOk="0" h="65307" w="68205">
                  <a:moveTo>
                    <a:pt x="16879" y="1"/>
                  </a:moveTo>
                  <a:cubicBezTo>
                    <a:pt x="16879" y="1"/>
                    <a:pt x="14143" y="3396"/>
                    <a:pt x="8439" y="7731"/>
                  </a:cubicBezTo>
                  <a:cubicBezTo>
                    <a:pt x="3029" y="11840"/>
                    <a:pt x="288" y="11946"/>
                    <a:pt x="22" y="11946"/>
                  </a:cubicBezTo>
                  <a:cubicBezTo>
                    <a:pt x="7" y="11946"/>
                    <a:pt x="0" y="11945"/>
                    <a:pt x="0" y="11945"/>
                  </a:cubicBezTo>
                  <a:lnTo>
                    <a:pt x="0" y="11945"/>
                  </a:lnTo>
                  <a:cubicBezTo>
                    <a:pt x="0" y="11945"/>
                    <a:pt x="1867" y="23277"/>
                    <a:pt x="14143" y="33635"/>
                  </a:cubicBezTo>
                  <a:cubicBezTo>
                    <a:pt x="19979" y="38562"/>
                    <a:pt x="26230" y="39501"/>
                    <a:pt x="30151" y="39501"/>
                  </a:cubicBezTo>
                  <a:cubicBezTo>
                    <a:pt x="32569" y="39501"/>
                    <a:pt x="34101" y="39144"/>
                    <a:pt x="34101" y="39144"/>
                  </a:cubicBezTo>
                  <a:lnTo>
                    <a:pt x="34101" y="39144"/>
                  </a:lnTo>
                  <a:cubicBezTo>
                    <a:pt x="34101" y="39144"/>
                    <a:pt x="31985" y="46872"/>
                    <a:pt x="42163" y="56705"/>
                  </a:cubicBezTo>
                  <a:cubicBezTo>
                    <a:pt x="44911" y="59358"/>
                    <a:pt x="50001" y="59189"/>
                    <a:pt x="52687" y="62053"/>
                  </a:cubicBezTo>
                  <a:cubicBezTo>
                    <a:pt x="54938" y="64454"/>
                    <a:pt x="57189" y="65307"/>
                    <a:pt x="59249" y="65307"/>
                  </a:cubicBezTo>
                  <a:cubicBezTo>
                    <a:pt x="64296" y="65307"/>
                    <a:pt x="68205" y="60195"/>
                    <a:pt x="68205" y="60195"/>
                  </a:cubicBezTo>
                  <a:cubicBezTo>
                    <a:pt x="68205" y="60195"/>
                    <a:pt x="63576" y="55475"/>
                    <a:pt x="60774" y="48886"/>
                  </a:cubicBezTo>
                  <a:cubicBezTo>
                    <a:pt x="57968" y="42295"/>
                    <a:pt x="57618" y="33962"/>
                    <a:pt x="57618" y="33962"/>
                  </a:cubicBezTo>
                  <a:cubicBezTo>
                    <a:pt x="57618" y="33962"/>
                    <a:pt x="56156" y="34248"/>
                    <a:pt x="53829" y="34248"/>
                  </a:cubicBezTo>
                  <a:cubicBezTo>
                    <a:pt x="50079" y="34248"/>
                    <a:pt x="44082" y="33505"/>
                    <a:pt x="38322" y="29624"/>
                  </a:cubicBezTo>
                  <a:cubicBezTo>
                    <a:pt x="31466" y="25007"/>
                    <a:pt x="26916" y="13661"/>
                    <a:pt x="26916" y="13661"/>
                  </a:cubicBezTo>
                  <a:cubicBezTo>
                    <a:pt x="26916" y="13661"/>
                    <a:pt x="26916" y="13661"/>
                    <a:pt x="26916" y="13661"/>
                  </a:cubicBezTo>
                  <a:cubicBezTo>
                    <a:pt x="26912" y="13661"/>
                    <a:pt x="22808" y="13660"/>
                    <a:pt x="20037" y="9329"/>
                  </a:cubicBezTo>
                  <a:cubicBezTo>
                    <a:pt x="17264" y="4994"/>
                    <a:pt x="16879" y="1"/>
                    <a:pt x="16879" y="1"/>
                  </a:cubicBezTo>
                  <a:close/>
                </a:path>
              </a:pathLst>
            </a:custGeom>
            <a:solidFill>
              <a:srgbClr val="E7E7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3"/>
            <p:cNvSpPr/>
            <p:nvPr/>
          </p:nvSpPr>
          <p:spPr>
            <a:xfrm>
              <a:off x="1066625" y="238125"/>
              <a:ext cx="2835800" cy="3305975"/>
            </a:xfrm>
            <a:custGeom>
              <a:rect b="b" l="l" r="r" t="t"/>
              <a:pathLst>
                <a:path extrusionOk="0" h="132239" w="113432">
                  <a:moveTo>
                    <a:pt x="96197" y="0"/>
                  </a:moveTo>
                  <a:cubicBezTo>
                    <a:pt x="94653" y="0"/>
                    <a:pt x="93039" y="105"/>
                    <a:pt x="91364" y="345"/>
                  </a:cubicBezTo>
                  <a:cubicBezTo>
                    <a:pt x="81333" y="1776"/>
                    <a:pt x="76339" y="6074"/>
                    <a:pt x="74326" y="8373"/>
                  </a:cubicBezTo>
                  <a:cubicBezTo>
                    <a:pt x="74339" y="11221"/>
                    <a:pt x="74748" y="14457"/>
                    <a:pt x="75948" y="17782"/>
                  </a:cubicBezTo>
                  <a:cubicBezTo>
                    <a:pt x="78377" y="24517"/>
                    <a:pt x="83766" y="25469"/>
                    <a:pt x="86617" y="25469"/>
                  </a:cubicBezTo>
                  <a:cubicBezTo>
                    <a:pt x="87654" y="25469"/>
                    <a:pt x="88355" y="25343"/>
                    <a:pt x="88455" y="25324"/>
                  </a:cubicBezTo>
                  <a:cubicBezTo>
                    <a:pt x="88575" y="25300"/>
                    <a:pt x="88695" y="25289"/>
                    <a:pt x="88813" y="25289"/>
                  </a:cubicBezTo>
                  <a:cubicBezTo>
                    <a:pt x="89689" y="25289"/>
                    <a:pt x="90475" y="25910"/>
                    <a:pt x="90650" y="26801"/>
                  </a:cubicBezTo>
                  <a:cubicBezTo>
                    <a:pt x="90848" y="27813"/>
                    <a:pt x="90195" y="28798"/>
                    <a:pt x="89182" y="28999"/>
                  </a:cubicBezTo>
                  <a:cubicBezTo>
                    <a:pt x="88443" y="29147"/>
                    <a:pt x="87560" y="29240"/>
                    <a:pt x="86588" y="29240"/>
                  </a:cubicBezTo>
                  <a:cubicBezTo>
                    <a:pt x="81975" y="29240"/>
                    <a:pt x="75343" y="27158"/>
                    <a:pt x="72422" y="19054"/>
                  </a:cubicBezTo>
                  <a:cubicBezTo>
                    <a:pt x="71248" y="15798"/>
                    <a:pt x="70733" y="12643"/>
                    <a:pt x="70597" y="9784"/>
                  </a:cubicBezTo>
                  <a:cubicBezTo>
                    <a:pt x="67555" y="9893"/>
                    <a:pt x="62041" y="10649"/>
                    <a:pt x="55055" y="14072"/>
                  </a:cubicBezTo>
                  <a:cubicBezTo>
                    <a:pt x="47409" y="17815"/>
                    <a:pt x="45562" y="22373"/>
                    <a:pt x="44441" y="25489"/>
                  </a:cubicBezTo>
                  <a:lnTo>
                    <a:pt x="44527" y="28192"/>
                  </a:lnTo>
                  <a:lnTo>
                    <a:pt x="44531" y="28898"/>
                  </a:lnTo>
                  <a:cubicBezTo>
                    <a:pt x="44533" y="29343"/>
                    <a:pt x="44704" y="39894"/>
                    <a:pt x="52822" y="40098"/>
                  </a:cubicBezTo>
                  <a:cubicBezTo>
                    <a:pt x="52921" y="40099"/>
                    <a:pt x="53021" y="40100"/>
                    <a:pt x="53118" y="40100"/>
                  </a:cubicBezTo>
                  <a:cubicBezTo>
                    <a:pt x="60029" y="40100"/>
                    <a:pt x="61245" y="33923"/>
                    <a:pt x="61363" y="33208"/>
                  </a:cubicBezTo>
                  <a:cubicBezTo>
                    <a:pt x="61513" y="32288"/>
                    <a:pt x="62313" y="31633"/>
                    <a:pt x="63216" y="31633"/>
                  </a:cubicBezTo>
                  <a:cubicBezTo>
                    <a:pt x="63311" y="31633"/>
                    <a:pt x="63408" y="31640"/>
                    <a:pt x="63506" y="31656"/>
                  </a:cubicBezTo>
                  <a:cubicBezTo>
                    <a:pt x="64524" y="31818"/>
                    <a:pt x="65220" y="32768"/>
                    <a:pt x="65065" y="33785"/>
                  </a:cubicBezTo>
                  <a:cubicBezTo>
                    <a:pt x="64523" y="37301"/>
                    <a:pt x="61330" y="43847"/>
                    <a:pt x="53120" y="43847"/>
                  </a:cubicBezTo>
                  <a:cubicBezTo>
                    <a:pt x="52991" y="43847"/>
                    <a:pt x="52862" y="43844"/>
                    <a:pt x="52729" y="43842"/>
                  </a:cubicBezTo>
                  <a:cubicBezTo>
                    <a:pt x="43753" y="43618"/>
                    <a:pt x="41048" y="34839"/>
                    <a:pt x="40802" y="29637"/>
                  </a:cubicBezTo>
                  <a:lnTo>
                    <a:pt x="40811" y="28840"/>
                  </a:lnTo>
                  <a:lnTo>
                    <a:pt x="40811" y="28840"/>
                  </a:lnTo>
                  <a:cubicBezTo>
                    <a:pt x="37952" y="29253"/>
                    <a:pt x="32388" y="30761"/>
                    <a:pt x="27392" y="34440"/>
                  </a:cubicBezTo>
                  <a:cubicBezTo>
                    <a:pt x="22108" y="38331"/>
                    <a:pt x="20748" y="43424"/>
                    <a:pt x="20405" y="46106"/>
                  </a:cubicBezTo>
                  <a:cubicBezTo>
                    <a:pt x="25616" y="47327"/>
                    <a:pt x="30753" y="50307"/>
                    <a:pt x="35075" y="56912"/>
                  </a:cubicBezTo>
                  <a:cubicBezTo>
                    <a:pt x="38512" y="62166"/>
                    <a:pt x="39663" y="66861"/>
                    <a:pt x="38491" y="70864"/>
                  </a:cubicBezTo>
                  <a:cubicBezTo>
                    <a:pt x="37472" y="74349"/>
                    <a:pt x="34794" y="77087"/>
                    <a:pt x="30529" y="79003"/>
                  </a:cubicBezTo>
                  <a:cubicBezTo>
                    <a:pt x="28963" y="79708"/>
                    <a:pt x="27487" y="80060"/>
                    <a:pt x="26115" y="80060"/>
                  </a:cubicBezTo>
                  <a:cubicBezTo>
                    <a:pt x="24915" y="80060"/>
                    <a:pt x="23794" y="79790"/>
                    <a:pt x="22760" y="79251"/>
                  </a:cubicBezTo>
                  <a:cubicBezTo>
                    <a:pt x="19071" y="77330"/>
                    <a:pt x="18145" y="72669"/>
                    <a:pt x="18108" y="72471"/>
                  </a:cubicBezTo>
                  <a:cubicBezTo>
                    <a:pt x="17915" y="71455"/>
                    <a:pt x="18582" y="70474"/>
                    <a:pt x="19598" y="70281"/>
                  </a:cubicBezTo>
                  <a:cubicBezTo>
                    <a:pt x="19716" y="70259"/>
                    <a:pt x="19834" y="70248"/>
                    <a:pt x="19950" y="70248"/>
                  </a:cubicBezTo>
                  <a:cubicBezTo>
                    <a:pt x="20832" y="70248"/>
                    <a:pt x="21618" y="70873"/>
                    <a:pt x="21788" y="71772"/>
                  </a:cubicBezTo>
                  <a:cubicBezTo>
                    <a:pt x="21958" y="72622"/>
                    <a:pt x="22779" y="75047"/>
                    <a:pt x="24504" y="75936"/>
                  </a:cubicBezTo>
                  <a:cubicBezTo>
                    <a:pt x="24983" y="76182"/>
                    <a:pt x="25524" y="76305"/>
                    <a:pt x="26126" y="76305"/>
                  </a:cubicBezTo>
                  <a:cubicBezTo>
                    <a:pt x="26967" y="76305"/>
                    <a:pt x="27926" y="76065"/>
                    <a:pt x="28992" y="75586"/>
                  </a:cubicBezTo>
                  <a:cubicBezTo>
                    <a:pt x="32213" y="74140"/>
                    <a:pt x="34199" y="72198"/>
                    <a:pt x="34895" y="69814"/>
                  </a:cubicBezTo>
                  <a:cubicBezTo>
                    <a:pt x="35745" y="66911"/>
                    <a:pt x="34750" y="63259"/>
                    <a:pt x="31940" y="58963"/>
                  </a:cubicBezTo>
                  <a:cubicBezTo>
                    <a:pt x="27514" y="52199"/>
                    <a:pt x="22362" y="49763"/>
                    <a:pt x="16258" y="49226"/>
                  </a:cubicBezTo>
                  <a:cubicBezTo>
                    <a:pt x="14432" y="50450"/>
                    <a:pt x="12133" y="52792"/>
                    <a:pt x="9668" y="57244"/>
                  </a:cubicBezTo>
                  <a:cubicBezTo>
                    <a:pt x="3912" y="67648"/>
                    <a:pt x="7899" y="76504"/>
                    <a:pt x="7899" y="76504"/>
                  </a:cubicBezTo>
                  <a:cubicBezTo>
                    <a:pt x="7899" y="76504"/>
                    <a:pt x="1" y="79789"/>
                    <a:pt x="1331" y="90638"/>
                  </a:cubicBezTo>
                  <a:cubicBezTo>
                    <a:pt x="2660" y="101487"/>
                    <a:pt x="10335" y="103516"/>
                    <a:pt x="10335" y="103516"/>
                  </a:cubicBezTo>
                  <a:cubicBezTo>
                    <a:pt x="10335" y="103516"/>
                    <a:pt x="7899" y="111263"/>
                    <a:pt x="11883" y="115913"/>
                  </a:cubicBezTo>
                  <a:cubicBezTo>
                    <a:pt x="14166" y="118578"/>
                    <a:pt x="16736" y="119783"/>
                    <a:pt x="18517" y="120331"/>
                  </a:cubicBezTo>
                  <a:cubicBezTo>
                    <a:pt x="21187" y="116128"/>
                    <a:pt x="28012" y="106463"/>
                    <a:pt x="34700" y="105827"/>
                  </a:cubicBezTo>
                  <a:cubicBezTo>
                    <a:pt x="34925" y="105806"/>
                    <a:pt x="35150" y="105796"/>
                    <a:pt x="35376" y="105796"/>
                  </a:cubicBezTo>
                  <a:cubicBezTo>
                    <a:pt x="35724" y="105796"/>
                    <a:pt x="36072" y="105820"/>
                    <a:pt x="36417" y="105870"/>
                  </a:cubicBezTo>
                  <a:cubicBezTo>
                    <a:pt x="37647" y="104092"/>
                    <a:pt x="41259" y="98008"/>
                    <a:pt x="36340" y="93998"/>
                  </a:cubicBezTo>
                  <a:cubicBezTo>
                    <a:pt x="34312" y="92346"/>
                    <a:pt x="32381" y="91798"/>
                    <a:pt x="30711" y="91798"/>
                  </a:cubicBezTo>
                  <a:cubicBezTo>
                    <a:pt x="27519" y="91798"/>
                    <a:pt x="25280" y="93800"/>
                    <a:pt x="25141" y="93928"/>
                  </a:cubicBezTo>
                  <a:cubicBezTo>
                    <a:pt x="24782" y="94253"/>
                    <a:pt x="24332" y="94413"/>
                    <a:pt x="23883" y="94413"/>
                  </a:cubicBezTo>
                  <a:cubicBezTo>
                    <a:pt x="23376" y="94413"/>
                    <a:pt x="22871" y="94209"/>
                    <a:pt x="22502" y="93806"/>
                  </a:cubicBezTo>
                  <a:cubicBezTo>
                    <a:pt x="21804" y="93047"/>
                    <a:pt x="21852" y="91867"/>
                    <a:pt x="22608" y="91166"/>
                  </a:cubicBezTo>
                  <a:cubicBezTo>
                    <a:pt x="24166" y="89739"/>
                    <a:pt x="27166" y="88063"/>
                    <a:pt x="30745" y="88063"/>
                  </a:cubicBezTo>
                  <a:cubicBezTo>
                    <a:pt x="33217" y="88063"/>
                    <a:pt x="35965" y="88862"/>
                    <a:pt x="38706" y="91095"/>
                  </a:cubicBezTo>
                  <a:cubicBezTo>
                    <a:pt x="44852" y="96104"/>
                    <a:pt x="42528" y="103360"/>
                    <a:pt x="39892" y="107434"/>
                  </a:cubicBezTo>
                  <a:cubicBezTo>
                    <a:pt x="40322" y="107776"/>
                    <a:pt x="40719" y="108158"/>
                    <a:pt x="41078" y="108573"/>
                  </a:cubicBezTo>
                  <a:cubicBezTo>
                    <a:pt x="43209" y="111034"/>
                    <a:pt x="44103" y="113652"/>
                    <a:pt x="43731" y="116355"/>
                  </a:cubicBezTo>
                  <a:cubicBezTo>
                    <a:pt x="43055" y="121284"/>
                    <a:pt x="38296" y="124483"/>
                    <a:pt x="38093" y="124619"/>
                  </a:cubicBezTo>
                  <a:cubicBezTo>
                    <a:pt x="37775" y="124829"/>
                    <a:pt x="37417" y="124929"/>
                    <a:pt x="37063" y="124929"/>
                  </a:cubicBezTo>
                  <a:cubicBezTo>
                    <a:pt x="36455" y="124929"/>
                    <a:pt x="35860" y="124634"/>
                    <a:pt x="35499" y="124091"/>
                  </a:cubicBezTo>
                  <a:cubicBezTo>
                    <a:pt x="34928" y="123228"/>
                    <a:pt x="35163" y="122067"/>
                    <a:pt x="36021" y="121495"/>
                  </a:cubicBezTo>
                  <a:cubicBezTo>
                    <a:pt x="36071" y="121462"/>
                    <a:pt x="39588" y="119063"/>
                    <a:pt x="40023" y="115830"/>
                  </a:cubicBezTo>
                  <a:cubicBezTo>
                    <a:pt x="40237" y="114225"/>
                    <a:pt x="39656" y="112652"/>
                    <a:pt x="38246" y="111023"/>
                  </a:cubicBezTo>
                  <a:cubicBezTo>
                    <a:pt x="37377" y="110019"/>
                    <a:pt x="36466" y="109540"/>
                    <a:pt x="35406" y="109540"/>
                  </a:cubicBezTo>
                  <a:cubicBezTo>
                    <a:pt x="35290" y="109540"/>
                    <a:pt x="35173" y="109546"/>
                    <a:pt x="35053" y="109557"/>
                  </a:cubicBezTo>
                  <a:cubicBezTo>
                    <a:pt x="30148" y="110021"/>
                    <a:pt x="23746" y="118938"/>
                    <a:pt x="21135" y="123216"/>
                  </a:cubicBezTo>
                  <a:cubicBezTo>
                    <a:pt x="21992" y="126300"/>
                    <a:pt x="24714" y="131317"/>
                    <a:pt x="33358" y="132075"/>
                  </a:cubicBezTo>
                  <a:cubicBezTo>
                    <a:pt x="34646" y="132188"/>
                    <a:pt x="35860" y="132239"/>
                    <a:pt x="37003" y="132239"/>
                  </a:cubicBezTo>
                  <a:cubicBezTo>
                    <a:pt x="42507" y="132239"/>
                    <a:pt x="46335" y="131060"/>
                    <a:pt x="48671" y="129994"/>
                  </a:cubicBezTo>
                  <a:lnTo>
                    <a:pt x="49748" y="128070"/>
                  </a:lnTo>
                  <a:cubicBezTo>
                    <a:pt x="49318" y="125987"/>
                    <a:pt x="48619" y="119823"/>
                    <a:pt x="53380" y="113276"/>
                  </a:cubicBezTo>
                  <a:cubicBezTo>
                    <a:pt x="57950" y="106995"/>
                    <a:pt x="65654" y="106050"/>
                    <a:pt x="68919" y="105945"/>
                  </a:cubicBezTo>
                  <a:cubicBezTo>
                    <a:pt x="69400" y="103748"/>
                    <a:pt x="70808" y="99637"/>
                    <a:pt x="74885" y="96067"/>
                  </a:cubicBezTo>
                  <a:cubicBezTo>
                    <a:pt x="75210" y="95784"/>
                    <a:pt x="75549" y="95520"/>
                    <a:pt x="75901" y="95275"/>
                  </a:cubicBezTo>
                  <a:cubicBezTo>
                    <a:pt x="74690" y="92561"/>
                    <a:pt x="73210" y="89069"/>
                    <a:pt x="71634" y="84950"/>
                  </a:cubicBezTo>
                  <a:cubicBezTo>
                    <a:pt x="69102" y="78342"/>
                    <a:pt x="65257" y="73751"/>
                    <a:pt x="61341" y="72671"/>
                  </a:cubicBezTo>
                  <a:cubicBezTo>
                    <a:pt x="60730" y="72502"/>
                    <a:pt x="60113" y="72418"/>
                    <a:pt x="59489" y="72418"/>
                  </a:cubicBezTo>
                  <a:cubicBezTo>
                    <a:pt x="57592" y="72418"/>
                    <a:pt x="55641" y="73199"/>
                    <a:pt x="53668" y="74752"/>
                  </a:cubicBezTo>
                  <a:cubicBezTo>
                    <a:pt x="50789" y="77016"/>
                    <a:pt x="49275" y="79393"/>
                    <a:pt x="49168" y="81815"/>
                  </a:cubicBezTo>
                  <a:cubicBezTo>
                    <a:pt x="49021" y="85150"/>
                    <a:pt x="51603" y="87680"/>
                    <a:pt x="51630" y="87707"/>
                  </a:cubicBezTo>
                  <a:cubicBezTo>
                    <a:pt x="52384" y="88416"/>
                    <a:pt x="52418" y="89600"/>
                    <a:pt x="51710" y="90353"/>
                  </a:cubicBezTo>
                  <a:cubicBezTo>
                    <a:pt x="51342" y="90745"/>
                    <a:pt x="50845" y="90942"/>
                    <a:pt x="50347" y="90942"/>
                  </a:cubicBezTo>
                  <a:cubicBezTo>
                    <a:pt x="49886" y="90942"/>
                    <a:pt x="49424" y="90773"/>
                    <a:pt x="49061" y="90432"/>
                  </a:cubicBezTo>
                  <a:cubicBezTo>
                    <a:pt x="48904" y="90286"/>
                    <a:pt x="45200" y="86736"/>
                    <a:pt x="45425" y="81649"/>
                  </a:cubicBezTo>
                  <a:cubicBezTo>
                    <a:pt x="45583" y="78089"/>
                    <a:pt x="47576" y="74777"/>
                    <a:pt x="51351" y="71808"/>
                  </a:cubicBezTo>
                  <a:cubicBezTo>
                    <a:pt x="54408" y="69403"/>
                    <a:pt x="57217" y="68674"/>
                    <a:pt x="59497" y="68674"/>
                  </a:cubicBezTo>
                  <a:cubicBezTo>
                    <a:pt x="60571" y="68674"/>
                    <a:pt x="61527" y="68836"/>
                    <a:pt x="62337" y="69060"/>
                  </a:cubicBezTo>
                  <a:cubicBezTo>
                    <a:pt x="67470" y="70476"/>
                    <a:pt x="72135" y="75781"/>
                    <a:pt x="75131" y="83612"/>
                  </a:cubicBezTo>
                  <a:cubicBezTo>
                    <a:pt x="76644" y="87561"/>
                    <a:pt x="78078" y="90948"/>
                    <a:pt x="79258" y="93597"/>
                  </a:cubicBezTo>
                  <a:cubicBezTo>
                    <a:pt x="81170" y="92956"/>
                    <a:pt x="83109" y="92751"/>
                    <a:pt x="84806" y="92751"/>
                  </a:cubicBezTo>
                  <a:cubicBezTo>
                    <a:pt x="86565" y="92751"/>
                    <a:pt x="88065" y="92971"/>
                    <a:pt x="89005" y="93155"/>
                  </a:cubicBezTo>
                  <a:lnTo>
                    <a:pt x="91463" y="90393"/>
                  </a:lnTo>
                  <a:cubicBezTo>
                    <a:pt x="90536" y="88865"/>
                    <a:pt x="89360" y="86060"/>
                    <a:pt x="90401" y="82660"/>
                  </a:cubicBezTo>
                  <a:cubicBezTo>
                    <a:pt x="91130" y="80275"/>
                    <a:pt x="92312" y="78766"/>
                    <a:pt x="93362" y="77837"/>
                  </a:cubicBezTo>
                  <a:cubicBezTo>
                    <a:pt x="91787" y="76125"/>
                    <a:pt x="89824" y="73091"/>
                    <a:pt x="90442" y="69003"/>
                  </a:cubicBezTo>
                  <a:cubicBezTo>
                    <a:pt x="90960" y="65592"/>
                    <a:pt x="92837" y="63245"/>
                    <a:pt x="94484" y="61797"/>
                  </a:cubicBezTo>
                  <a:cubicBezTo>
                    <a:pt x="94367" y="61646"/>
                    <a:pt x="94274" y="61477"/>
                    <a:pt x="94210" y="61298"/>
                  </a:cubicBezTo>
                  <a:cubicBezTo>
                    <a:pt x="94174" y="61200"/>
                    <a:pt x="90533" y="52540"/>
                    <a:pt x="83869" y="51431"/>
                  </a:cubicBezTo>
                  <a:cubicBezTo>
                    <a:pt x="83286" y="51334"/>
                    <a:pt x="82719" y="51290"/>
                    <a:pt x="82170" y="51290"/>
                  </a:cubicBezTo>
                  <a:cubicBezTo>
                    <a:pt x="76519" y="51290"/>
                    <a:pt x="72754" y="55968"/>
                    <a:pt x="72712" y="56029"/>
                  </a:cubicBezTo>
                  <a:cubicBezTo>
                    <a:pt x="72351" y="56572"/>
                    <a:pt x="71755" y="56867"/>
                    <a:pt x="71148" y="56867"/>
                  </a:cubicBezTo>
                  <a:cubicBezTo>
                    <a:pt x="70793" y="56867"/>
                    <a:pt x="70433" y="56766"/>
                    <a:pt x="70115" y="56554"/>
                  </a:cubicBezTo>
                  <a:cubicBezTo>
                    <a:pt x="69253" y="55981"/>
                    <a:pt x="69018" y="54819"/>
                    <a:pt x="69591" y="53958"/>
                  </a:cubicBezTo>
                  <a:cubicBezTo>
                    <a:pt x="69809" y="53627"/>
                    <a:pt x="74149" y="47014"/>
                    <a:pt x="81721" y="47014"/>
                  </a:cubicBezTo>
                  <a:cubicBezTo>
                    <a:pt x="82434" y="47014"/>
                    <a:pt x="83177" y="47073"/>
                    <a:pt x="83947" y="47201"/>
                  </a:cubicBezTo>
                  <a:cubicBezTo>
                    <a:pt x="88932" y="48030"/>
                    <a:pt x="92989" y="51490"/>
                    <a:pt x="95143" y="54898"/>
                  </a:cubicBezTo>
                  <a:cubicBezTo>
                    <a:pt x="94912" y="51450"/>
                    <a:pt x="95049" y="46972"/>
                    <a:pt x="96283" y="41959"/>
                  </a:cubicBezTo>
                  <a:cubicBezTo>
                    <a:pt x="98501" y="32948"/>
                    <a:pt x="104473" y="27073"/>
                    <a:pt x="106954" y="24952"/>
                  </a:cubicBezTo>
                  <a:cubicBezTo>
                    <a:pt x="105715" y="22172"/>
                    <a:pt x="103703" y="15705"/>
                    <a:pt x="106512" y="10994"/>
                  </a:cubicBezTo>
                  <a:cubicBezTo>
                    <a:pt x="109108" y="6644"/>
                    <a:pt x="111978" y="5428"/>
                    <a:pt x="113432" y="4617"/>
                  </a:cubicBezTo>
                  <a:cubicBezTo>
                    <a:pt x="110638" y="2983"/>
                    <a:pt x="104414" y="0"/>
                    <a:pt x="96197"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3"/>
            <p:cNvSpPr/>
            <p:nvPr/>
          </p:nvSpPr>
          <p:spPr>
            <a:xfrm>
              <a:off x="3392525" y="297375"/>
              <a:ext cx="2619125" cy="2139825"/>
            </a:xfrm>
            <a:custGeom>
              <a:rect b="b" l="l" r="r" t="t"/>
              <a:pathLst>
                <a:path extrusionOk="0" h="85593" w="104765">
                  <a:moveTo>
                    <a:pt x="33885" y="1"/>
                  </a:moveTo>
                  <a:cubicBezTo>
                    <a:pt x="30022" y="1"/>
                    <a:pt x="26881" y="1045"/>
                    <a:pt x="24788" y="1956"/>
                  </a:cubicBezTo>
                  <a:cubicBezTo>
                    <a:pt x="24788" y="1956"/>
                    <a:pt x="20396" y="3871"/>
                    <a:pt x="16704" y="9500"/>
                  </a:cubicBezTo>
                  <a:cubicBezTo>
                    <a:pt x="14496" y="12863"/>
                    <a:pt x="16290" y="20114"/>
                    <a:pt x="17448" y="22260"/>
                  </a:cubicBezTo>
                  <a:cubicBezTo>
                    <a:pt x="17843" y="22991"/>
                    <a:pt x="17634" y="23902"/>
                    <a:pt x="16962" y="24391"/>
                  </a:cubicBezTo>
                  <a:cubicBezTo>
                    <a:pt x="16883" y="24449"/>
                    <a:pt x="8944" y="30340"/>
                    <a:pt x="6473" y="40382"/>
                  </a:cubicBezTo>
                  <a:cubicBezTo>
                    <a:pt x="4878" y="46863"/>
                    <a:pt x="5284" y="52407"/>
                    <a:pt x="5800" y="55616"/>
                  </a:cubicBezTo>
                  <a:cubicBezTo>
                    <a:pt x="7417" y="56026"/>
                    <a:pt x="10200" y="56537"/>
                    <a:pt x="12960" y="56537"/>
                  </a:cubicBezTo>
                  <a:cubicBezTo>
                    <a:pt x="15063" y="56537"/>
                    <a:pt x="17152" y="56240"/>
                    <a:pt x="18701" y="55376"/>
                  </a:cubicBezTo>
                  <a:cubicBezTo>
                    <a:pt x="19934" y="54688"/>
                    <a:pt x="20717" y="53700"/>
                    <a:pt x="21093" y="52354"/>
                  </a:cubicBezTo>
                  <a:cubicBezTo>
                    <a:pt x="22919" y="45816"/>
                    <a:pt x="17214" y="41404"/>
                    <a:pt x="17157" y="41359"/>
                  </a:cubicBezTo>
                  <a:cubicBezTo>
                    <a:pt x="16331" y="40734"/>
                    <a:pt x="16169" y="39560"/>
                    <a:pt x="16794" y="38734"/>
                  </a:cubicBezTo>
                  <a:cubicBezTo>
                    <a:pt x="17162" y="38248"/>
                    <a:pt x="17722" y="37992"/>
                    <a:pt x="18289" y="37992"/>
                  </a:cubicBezTo>
                  <a:cubicBezTo>
                    <a:pt x="18683" y="37992"/>
                    <a:pt x="19081" y="38116"/>
                    <a:pt x="19419" y="38372"/>
                  </a:cubicBezTo>
                  <a:cubicBezTo>
                    <a:pt x="19737" y="38614"/>
                    <a:pt x="27206" y="44395"/>
                    <a:pt x="24702" y="53361"/>
                  </a:cubicBezTo>
                  <a:cubicBezTo>
                    <a:pt x="24052" y="55688"/>
                    <a:pt x="22645" y="57467"/>
                    <a:pt x="20520" y="58650"/>
                  </a:cubicBezTo>
                  <a:cubicBezTo>
                    <a:pt x="18298" y="59889"/>
                    <a:pt x="15543" y="60282"/>
                    <a:pt x="12930" y="60282"/>
                  </a:cubicBezTo>
                  <a:cubicBezTo>
                    <a:pt x="10437" y="60282"/>
                    <a:pt x="8075" y="59924"/>
                    <a:pt x="6432" y="59595"/>
                  </a:cubicBezTo>
                  <a:cubicBezTo>
                    <a:pt x="6294" y="60018"/>
                    <a:pt x="5992" y="60385"/>
                    <a:pt x="5563" y="60585"/>
                  </a:cubicBezTo>
                  <a:cubicBezTo>
                    <a:pt x="5399" y="60663"/>
                    <a:pt x="1371" y="62637"/>
                    <a:pt x="692" y="67132"/>
                  </a:cubicBezTo>
                  <a:cubicBezTo>
                    <a:pt x="31" y="71487"/>
                    <a:pt x="3821" y="74209"/>
                    <a:pt x="3983" y="74323"/>
                  </a:cubicBezTo>
                  <a:cubicBezTo>
                    <a:pt x="4500" y="74684"/>
                    <a:pt x="4768" y="75309"/>
                    <a:pt x="4672" y="75933"/>
                  </a:cubicBezTo>
                  <a:cubicBezTo>
                    <a:pt x="4577" y="76558"/>
                    <a:pt x="4137" y="77074"/>
                    <a:pt x="3536" y="77267"/>
                  </a:cubicBezTo>
                  <a:cubicBezTo>
                    <a:pt x="3484" y="77286"/>
                    <a:pt x="1530" y="78031"/>
                    <a:pt x="540" y="81262"/>
                  </a:cubicBezTo>
                  <a:cubicBezTo>
                    <a:pt x="1" y="83023"/>
                    <a:pt x="398" y="84551"/>
                    <a:pt x="882" y="85592"/>
                  </a:cubicBezTo>
                  <a:cubicBezTo>
                    <a:pt x="4578" y="82414"/>
                    <a:pt x="14657" y="74792"/>
                    <a:pt x="26864" y="74193"/>
                  </a:cubicBezTo>
                  <a:cubicBezTo>
                    <a:pt x="27385" y="74168"/>
                    <a:pt x="27911" y="74155"/>
                    <a:pt x="28439" y="74155"/>
                  </a:cubicBezTo>
                  <a:cubicBezTo>
                    <a:pt x="36928" y="74155"/>
                    <a:pt x="46013" y="77325"/>
                    <a:pt x="49726" y="78775"/>
                  </a:cubicBezTo>
                  <a:cubicBezTo>
                    <a:pt x="52083" y="73073"/>
                    <a:pt x="55146" y="63336"/>
                    <a:pt x="52750" y="58282"/>
                  </a:cubicBezTo>
                  <a:cubicBezTo>
                    <a:pt x="51969" y="56637"/>
                    <a:pt x="50644" y="55615"/>
                    <a:pt x="48698" y="55159"/>
                  </a:cubicBezTo>
                  <a:cubicBezTo>
                    <a:pt x="47466" y="54871"/>
                    <a:pt x="46299" y="54728"/>
                    <a:pt x="45198" y="54728"/>
                  </a:cubicBezTo>
                  <a:cubicBezTo>
                    <a:pt x="42726" y="54728"/>
                    <a:pt x="40591" y="55453"/>
                    <a:pt x="38823" y="56897"/>
                  </a:cubicBezTo>
                  <a:cubicBezTo>
                    <a:pt x="36866" y="58495"/>
                    <a:pt x="36063" y="60434"/>
                    <a:pt x="36056" y="60453"/>
                  </a:cubicBezTo>
                  <a:cubicBezTo>
                    <a:pt x="35760" y="61182"/>
                    <a:pt x="35056" y="61627"/>
                    <a:pt x="34314" y="61627"/>
                  </a:cubicBezTo>
                  <a:cubicBezTo>
                    <a:pt x="34084" y="61627"/>
                    <a:pt x="33850" y="61584"/>
                    <a:pt x="33623" y="61493"/>
                  </a:cubicBezTo>
                  <a:cubicBezTo>
                    <a:pt x="32666" y="61111"/>
                    <a:pt x="32196" y="60033"/>
                    <a:pt x="32572" y="59073"/>
                  </a:cubicBezTo>
                  <a:cubicBezTo>
                    <a:pt x="33789" y="55977"/>
                    <a:pt x="37848" y="50991"/>
                    <a:pt x="45242" y="50991"/>
                  </a:cubicBezTo>
                  <a:cubicBezTo>
                    <a:pt x="46570" y="50991"/>
                    <a:pt x="48005" y="51152"/>
                    <a:pt x="49550" y="51513"/>
                  </a:cubicBezTo>
                  <a:cubicBezTo>
                    <a:pt x="52637" y="52233"/>
                    <a:pt x="54856" y="53972"/>
                    <a:pt x="56135" y="56680"/>
                  </a:cubicBezTo>
                  <a:cubicBezTo>
                    <a:pt x="58750" y="62200"/>
                    <a:pt x="56630" y="70757"/>
                    <a:pt x="54530" y="76687"/>
                  </a:cubicBezTo>
                  <a:cubicBezTo>
                    <a:pt x="55567" y="76248"/>
                    <a:pt x="56738" y="75863"/>
                    <a:pt x="58030" y="75629"/>
                  </a:cubicBezTo>
                  <a:cubicBezTo>
                    <a:pt x="58846" y="75481"/>
                    <a:pt x="59666" y="75419"/>
                    <a:pt x="60469" y="75419"/>
                  </a:cubicBezTo>
                  <a:cubicBezTo>
                    <a:pt x="62713" y="75419"/>
                    <a:pt x="64822" y="75905"/>
                    <a:pt x="66314" y="76364"/>
                  </a:cubicBezTo>
                  <a:cubicBezTo>
                    <a:pt x="66605" y="74980"/>
                    <a:pt x="67298" y="73247"/>
                    <a:pt x="68897" y="71763"/>
                  </a:cubicBezTo>
                  <a:cubicBezTo>
                    <a:pt x="70545" y="70237"/>
                    <a:pt x="72020" y="69552"/>
                    <a:pt x="73109" y="69256"/>
                  </a:cubicBezTo>
                  <a:cubicBezTo>
                    <a:pt x="73231" y="66762"/>
                    <a:pt x="73995" y="61967"/>
                    <a:pt x="77920" y="59699"/>
                  </a:cubicBezTo>
                  <a:cubicBezTo>
                    <a:pt x="80722" y="58078"/>
                    <a:pt x="83521" y="57714"/>
                    <a:pt x="85468" y="57714"/>
                  </a:cubicBezTo>
                  <a:cubicBezTo>
                    <a:pt x="85687" y="57714"/>
                    <a:pt x="85895" y="57719"/>
                    <a:pt x="86091" y="57727"/>
                  </a:cubicBezTo>
                  <a:cubicBezTo>
                    <a:pt x="86290" y="54764"/>
                    <a:pt x="87292" y="49111"/>
                    <a:pt x="91843" y="45548"/>
                  </a:cubicBezTo>
                  <a:cubicBezTo>
                    <a:pt x="94532" y="43443"/>
                    <a:pt x="97372" y="42825"/>
                    <a:pt x="99780" y="42825"/>
                  </a:cubicBezTo>
                  <a:cubicBezTo>
                    <a:pt x="101915" y="42825"/>
                    <a:pt x="103712" y="43311"/>
                    <a:pt x="104765" y="43679"/>
                  </a:cubicBezTo>
                  <a:cubicBezTo>
                    <a:pt x="104365" y="41774"/>
                    <a:pt x="103395" y="38719"/>
                    <a:pt x="101057" y="35834"/>
                  </a:cubicBezTo>
                  <a:cubicBezTo>
                    <a:pt x="97293" y="31183"/>
                    <a:pt x="88882" y="30962"/>
                    <a:pt x="88882" y="30962"/>
                  </a:cubicBezTo>
                  <a:cubicBezTo>
                    <a:pt x="88882" y="30962"/>
                    <a:pt x="88877" y="30913"/>
                    <a:pt x="88870" y="30829"/>
                  </a:cubicBezTo>
                  <a:cubicBezTo>
                    <a:pt x="88720" y="30826"/>
                    <a:pt x="88571" y="30824"/>
                    <a:pt x="88423" y="30824"/>
                  </a:cubicBezTo>
                  <a:cubicBezTo>
                    <a:pt x="84811" y="30824"/>
                    <a:pt x="81618" y="31748"/>
                    <a:pt x="79902" y="33402"/>
                  </a:cubicBezTo>
                  <a:cubicBezTo>
                    <a:pt x="78873" y="34397"/>
                    <a:pt x="78466" y="35578"/>
                    <a:pt x="78661" y="37012"/>
                  </a:cubicBezTo>
                  <a:cubicBezTo>
                    <a:pt x="79210" y="41063"/>
                    <a:pt x="80432" y="41821"/>
                    <a:pt x="80610" y="41912"/>
                  </a:cubicBezTo>
                  <a:cubicBezTo>
                    <a:pt x="81597" y="42023"/>
                    <a:pt x="82325" y="42884"/>
                    <a:pt x="82272" y="43875"/>
                  </a:cubicBezTo>
                  <a:cubicBezTo>
                    <a:pt x="82218" y="44865"/>
                    <a:pt x="81401" y="45642"/>
                    <a:pt x="80409" y="45646"/>
                  </a:cubicBezTo>
                  <a:lnTo>
                    <a:pt x="80405" y="45646"/>
                  </a:lnTo>
                  <a:cubicBezTo>
                    <a:pt x="80380" y="45646"/>
                    <a:pt x="80350" y="45646"/>
                    <a:pt x="80317" y="45646"/>
                  </a:cubicBezTo>
                  <a:cubicBezTo>
                    <a:pt x="79381" y="45646"/>
                    <a:pt x="75422" y="45518"/>
                    <a:pt x="74413" y="38051"/>
                  </a:cubicBezTo>
                  <a:cubicBezTo>
                    <a:pt x="74058" y="35426"/>
                    <a:pt x="75405" y="32537"/>
                    <a:pt x="77299" y="30708"/>
                  </a:cubicBezTo>
                  <a:cubicBezTo>
                    <a:pt x="79619" y="28468"/>
                    <a:pt x="83521" y="27189"/>
                    <a:pt x="87911" y="27085"/>
                  </a:cubicBezTo>
                  <a:cubicBezTo>
                    <a:pt x="86570" y="23580"/>
                    <a:pt x="83382" y="18247"/>
                    <a:pt x="75818" y="13471"/>
                  </a:cubicBezTo>
                  <a:cubicBezTo>
                    <a:pt x="70140" y="9885"/>
                    <a:pt x="64821" y="8899"/>
                    <a:pt x="60688" y="8899"/>
                  </a:cubicBezTo>
                  <a:cubicBezTo>
                    <a:pt x="58274" y="8899"/>
                    <a:pt x="56264" y="9236"/>
                    <a:pt x="54823" y="9587"/>
                  </a:cubicBezTo>
                  <a:cubicBezTo>
                    <a:pt x="54907" y="11535"/>
                    <a:pt x="54799" y="13621"/>
                    <a:pt x="54356" y="15720"/>
                  </a:cubicBezTo>
                  <a:cubicBezTo>
                    <a:pt x="52796" y="23120"/>
                    <a:pt x="46875" y="27668"/>
                    <a:pt x="41072" y="28957"/>
                  </a:cubicBezTo>
                  <a:cubicBezTo>
                    <a:pt x="40696" y="31049"/>
                    <a:pt x="40187" y="35593"/>
                    <a:pt x="42072" y="38616"/>
                  </a:cubicBezTo>
                  <a:cubicBezTo>
                    <a:pt x="42999" y="40100"/>
                    <a:pt x="44396" y="41012"/>
                    <a:pt x="46342" y="41401"/>
                  </a:cubicBezTo>
                  <a:cubicBezTo>
                    <a:pt x="47326" y="41598"/>
                    <a:pt x="48269" y="41696"/>
                    <a:pt x="49170" y="41696"/>
                  </a:cubicBezTo>
                  <a:cubicBezTo>
                    <a:pt x="51614" y="41696"/>
                    <a:pt x="53750" y="40975"/>
                    <a:pt x="55544" y="39540"/>
                  </a:cubicBezTo>
                  <a:cubicBezTo>
                    <a:pt x="57340" y="38104"/>
                    <a:pt x="58116" y="36477"/>
                    <a:pt x="58123" y="36459"/>
                  </a:cubicBezTo>
                  <a:cubicBezTo>
                    <a:pt x="58440" y="35773"/>
                    <a:pt x="59118" y="35368"/>
                    <a:pt x="59827" y="35368"/>
                  </a:cubicBezTo>
                  <a:cubicBezTo>
                    <a:pt x="60088" y="35368"/>
                    <a:pt x="60354" y="35423"/>
                    <a:pt x="60607" y="35539"/>
                  </a:cubicBezTo>
                  <a:cubicBezTo>
                    <a:pt x="61548" y="35970"/>
                    <a:pt x="61961" y="37081"/>
                    <a:pt x="61530" y="38022"/>
                  </a:cubicBezTo>
                  <a:cubicBezTo>
                    <a:pt x="60243" y="40829"/>
                    <a:pt x="56144" y="45435"/>
                    <a:pt x="49109" y="45435"/>
                  </a:cubicBezTo>
                  <a:cubicBezTo>
                    <a:pt x="48013" y="45435"/>
                    <a:pt x="46846" y="45322"/>
                    <a:pt x="45607" y="45075"/>
                  </a:cubicBezTo>
                  <a:cubicBezTo>
                    <a:pt x="42629" y="44479"/>
                    <a:pt x="40369" y="42969"/>
                    <a:pt x="38886" y="40588"/>
                  </a:cubicBezTo>
                  <a:cubicBezTo>
                    <a:pt x="36631" y="36964"/>
                    <a:pt x="36822" y="32181"/>
                    <a:pt x="37220" y="29322"/>
                  </a:cubicBezTo>
                  <a:cubicBezTo>
                    <a:pt x="31491" y="29127"/>
                    <a:pt x="28966" y="25667"/>
                    <a:pt x="28858" y="25515"/>
                  </a:cubicBezTo>
                  <a:cubicBezTo>
                    <a:pt x="28262" y="24670"/>
                    <a:pt x="28464" y="23500"/>
                    <a:pt x="29310" y="22903"/>
                  </a:cubicBezTo>
                  <a:cubicBezTo>
                    <a:pt x="29638" y="22671"/>
                    <a:pt x="30015" y="22560"/>
                    <a:pt x="30388" y="22560"/>
                  </a:cubicBezTo>
                  <a:cubicBezTo>
                    <a:pt x="30976" y="22560"/>
                    <a:pt x="31556" y="22836"/>
                    <a:pt x="31921" y="23353"/>
                  </a:cubicBezTo>
                  <a:cubicBezTo>
                    <a:pt x="31974" y="23422"/>
                    <a:pt x="33653" y="25591"/>
                    <a:pt x="37707" y="25593"/>
                  </a:cubicBezTo>
                  <a:lnTo>
                    <a:pt x="37714" y="25593"/>
                  </a:lnTo>
                  <a:cubicBezTo>
                    <a:pt x="42919" y="25593"/>
                    <a:pt x="49234" y="21865"/>
                    <a:pt x="50690" y="14948"/>
                  </a:cubicBezTo>
                  <a:cubicBezTo>
                    <a:pt x="51163" y="12707"/>
                    <a:pt x="51181" y="10451"/>
                    <a:pt x="50986" y="8422"/>
                  </a:cubicBezTo>
                  <a:cubicBezTo>
                    <a:pt x="49093" y="6033"/>
                    <a:pt x="45189" y="2122"/>
                    <a:pt x="39067" y="630"/>
                  </a:cubicBezTo>
                  <a:cubicBezTo>
                    <a:pt x="37230" y="182"/>
                    <a:pt x="35495" y="1"/>
                    <a:pt x="33885"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3"/>
            <p:cNvSpPr/>
            <p:nvPr/>
          </p:nvSpPr>
          <p:spPr>
            <a:xfrm>
              <a:off x="2325250" y="2234250"/>
              <a:ext cx="3099600" cy="1942700"/>
            </a:xfrm>
            <a:custGeom>
              <a:rect b="b" l="l" r="r" t="t"/>
              <a:pathLst>
                <a:path extrusionOk="0" h="77708" w="123984">
                  <a:moveTo>
                    <a:pt x="71120" y="1"/>
                  </a:moveTo>
                  <a:cubicBezTo>
                    <a:pt x="70649" y="1"/>
                    <a:pt x="70181" y="12"/>
                    <a:pt x="69717" y="34"/>
                  </a:cubicBezTo>
                  <a:cubicBezTo>
                    <a:pt x="56258" y="693"/>
                    <a:pt x="45139" y="11136"/>
                    <a:pt x="44434" y="11812"/>
                  </a:cubicBezTo>
                  <a:lnTo>
                    <a:pt x="41822" y="14750"/>
                  </a:lnTo>
                  <a:cubicBezTo>
                    <a:pt x="41845" y="14869"/>
                    <a:pt x="41856" y="14989"/>
                    <a:pt x="41858" y="15110"/>
                  </a:cubicBezTo>
                  <a:cubicBezTo>
                    <a:pt x="41862" y="15634"/>
                    <a:pt x="42017" y="28010"/>
                    <a:pt x="51506" y="28858"/>
                  </a:cubicBezTo>
                  <a:cubicBezTo>
                    <a:pt x="51770" y="28882"/>
                    <a:pt x="52025" y="28893"/>
                    <a:pt x="52272" y="28893"/>
                  </a:cubicBezTo>
                  <a:cubicBezTo>
                    <a:pt x="57181" y="28893"/>
                    <a:pt x="58765" y="24451"/>
                    <a:pt x="58937" y="23921"/>
                  </a:cubicBezTo>
                  <a:cubicBezTo>
                    <a:pt x="59231" y="23014"/>
                    <a:pt x="60075" y="22433"/>
                    <a:pt x="60981" y="22433"/>
                  </a:cubicBezTo>
                  <a:cubicBezTo>
                    <a:pt x="61193" y="22433"/>
                    <a:pt x="61409" y="22465"/>
                    <a:pt x="61623" y="22532"/>
                  </a:cubicBezTo>
                  <a:cubicBezTo>
                    <a:pt x="62746" y="22889"/>
                    <a:pt x="63372" y="24077"/>
                    <a:pt x="63022" y="25199"/>
                  </a:cubicBezTo>
                  <a:cubicBezTo>
                    <a:pt x="62137" y="28058"/>
                    <a:pt x="58788" y="33176"/>
                    <a:pt x="52282" y="33176"/>
                  </a:cubicBezTo>
                  <a:cubicBezTo>
                    <a:pt x="51908" y="33176"/>
                    <a:pt x="51522" y="33157"/>
                    <a:pt x="51125" y="33121"/>
                  </a:cubicBezTo>
                  <a:cubicBezTo>
                    <a:pt x="41210" y="32235"/>
                    <a:pt x="38048" y="22548"/>
                    <a:pt x="37630" y="16502"/>
                  </a:cubicBezTo>
                  <a:cubicBezTo>
                    <a:pt x="36842" y="16369"/>
                    <a:pt x="35713" y="16230"/>
                    <a:pt x="34431" y="16230"/>
                  </a:cubicBezTo>
                  <a:cubicBezTo>
                    <a:pt x="31994" y="16230"/>
                    <a:pt x="29001" y="16730"/>
                    <a:pt x="26726" y="18719"/>
                  </a:cubicBezTo>
                  <a:cubicBezTo>
                    <a:pt x="22044" y="22818"/>
                    <a:pt x="21658" y="27667"/>
                    <a:pt x="21644" y="27871"/>
                  </a:cubicBezTo>
                  <a:cubicBezTo>
                    <a:pt x="21584" y="28745"/>
                    <a:pt x="20861" y="29427"/>
                    <a:pt x="19997" y="29427"/>
                  </a:cubicBezTo>
                  <a:cubicBezTo>
                    <a:pt x="19958" y="29427"/>
                    <a:pt x="19919" y="29426"/>
                    <a:pt x="19880" y="29423"/>
                  </a:cubicBezTo>
                  <a:cubicBezTo>
                    <a:pt x="19868" y="29422"/>
                    <a:pt x="19684" y="29412"/>
                    <a:pt x="19362" y="29412"/>
                  </a:cubicBezTo>
                  <a:cubicBezTo>
                    <a:pt x="17325" y="29412"/>
                    <a:pt x="9780" y="29806"/>
                    <a:pt x="5722" y="35384"/>
                  </a:cubicBezTo>
                  <a:cubicBezTo>
                    <a:pt x="954" y="41941"/>
                    <a:pt x="2735" y="47912"/>
                    <a:pt x="2753" y="47975"/>
                  </a:cubicBezTo>
                  <a:cubicBezTo>
                    <a:pt x="2890" y="48409"/>
                    <a:pt x="2840" y="48880"/>
                    <a:pt x="2618" y="49276"/>
                  </a:cubicBezTo>
                  <a:lnTo>
                    <a:pt x="0" y="53966"/>
                  </a:lnTo>
                  <a:cubicBezTo>
                    <a:pt x="115" y="56355"/>
                    <a:pt x="990" y="59344"/>
                    <a:pt x="3670" y="62577"/>
                  </a:cubicBezTo>
                  <a:cubicBezTo>
                    <a:pt x="7661" y="67394"/>
                    <a:pt x="12569" y="68725"/>
                    <a:pt x="15710" y="69044"/>
                  </a:cubicBezTo>
                  <a:cubicBezTo>
                    <a:pt x="15820" y="66709"/>
                    <a:pt x="16091" y="63052"/>
                    <a:pt x="16757" y="59015"/>
                  </a:cubicBezTo>
                  <a:cubicBezTo>
                    <a:pt x="18292" y="49714"/>
                    <a:pt x="21106" y="43207"/>
                    <a:pt x="25119" y="39678"/>
                  </a:cubicBezTo>
                  <a:cubicBezTo>
                    <a:pt x="27432" y="37642"/>
                    <a:pt x="30098" y="36616"/>
                    <a:pt x="33065" y="36616"/>
                  </a:cubicBezTo>
                  <a:cubicBezTo>
                    <a:pt x="33638" y="36616"/>
                    <a:pt x="34223" y="36654"/>
                    <a:pt x="34819" y="36731"/>
                  </a:cubicBezTo>
                  <a:cubicBezTo>
                    <a:pt x="38805" y="37243"/>
                    <a:pt x="41899" y="38991"/>
                    <a:pt x="44012" y="41929"/>
                  </a:cubicBezTo>
                  <a:cubicBezTo>
                    <a:pt x="48516" y="48190"/>
                    <a:pt x="46715" y="57593"/>
                    <a:pt x="46636" y="57989"/>
                  </a:cubicBezTo>
                  <a:cubicBezTo>
                    <a:pt x="46434" y="59010"/>
                    <a:pt x="45539" y="59714"/>
                    <a:pt x="44536" y="59714"/>
                  </a:cubicBezTo>
                  <a:cubicBezTo>
                    <a:pt x="44398" y="59714"/>
                    <a:pt x="44259" y="59701"/>
                    <a:pt x="44119" y="59673"/>
                  </a:cubicBezTo>
                  <a:cubicBezTo>
                    <a:pt x="42959" y="59443"/>
                    <a:pt x="42208" y="58317"/>
                    <a:pt x="42434" y="57159"/>
                  </a:cubicBezTo>
                  <a:cubicBezTo>
                    <a:pt x="42463" y="57022"/>
                    <a:pt x="43935" y="49137"/>
                    <a:pt x="40528" y="44419"/>
                  </a:cubicBezTo>
                  <a:cubicBezTo>
                    <a:pt x="39115" y="42463"/>
                    <a:pt x="37070" y="41337"/>
                    <a:pt x="34273" y="40977"/>
                  </a:cubicBezTo>
                  <a:cubicBezTo>
                    <a:pt x="33867" y="40924"/>
                    <a:pt x="33470" y="40898"/>
                    <a:pt x="33084" y="40898"/>
                  </a:cubicBezTo>
                  <a:cubicBezTo>
                    <a:pt x="31154" y="40898"/>
                    <a:pt x="29466" y="41557"/>
                    <a:pt x="27951" y="42888"/>
                  </a:cubicBezTo>
                  <a:cubicBezTo>
                    <a:pt x="24751" y="45702"/>
                    <a:pt x="22345" y="51501"/>
                    <a:pt x="20990" y="59654"/>
                  </a:cubicBezTo>
                  <a:cubicBezTo>
                    <a:pt x="19931" y="66045"/>
                    <a:pt x="19914" y="71612"/>
                    <a:pt x="19914" y="71669"/>
                  </a:cubicBezTo>
                  <a:cubicBezTo>
                    <a:pt x="19914" y="71682"/>
                    <a:pt x="19911" y="71698"/>
                    <a:pt x="19911" y="71714"/>
                  </a:cubicBezTo>
                  <a:cubicBezTo>
                    <a:pt x="21573" y="74255"/>
                    <a:pt x="25910" y="77708"/>
                    <a:pt x="37245" y="77708"/>
                  </a:cubicBezTo>
                  <a:cubicBezTo>
                    <a:pt x="37681" y="77708"/>
                    <a:pt x="38127" y="77703"/>
                    <a:pt x="38584" y="77692"/>
                  </a:cubicBezTo>
                  <a:cubicBezTo>
                    <a:pt x="53431" y="77351"/>
                    <a:pt x="68797" y="65834"/>
                    <a:pt x="75063" y="60570"/>
                  </a:cubicBezTo>
                  <a:lnTo>
                    <a:pt x="75120" y="60438"/>
                  </a:lnTo>
                  <a:cubicBezTo>
                    <a:pt x="72692" y="54310"/>
                    <a:pt x="65701" y="34377"/>
                    <a:pt x="75606" y="30002"/>
                  </a:cubicBezTo>
                  <a:cubicBezTo>
                    <a:pt x="77642" y="29102"/>
                    <a:pt x="79512" y="28652"/>
                    <a:pt x="81204" y="28652"/>
                  </a:cubicBezTo>
                  <a:cubicBezTo>
                    <a:pt x="82831" y="28652"/>
                    <a:pt x="84294" y="29069"/>
                    <a:pt x="85580" y="29903"/>
                  </a:cubicBezTo>
                  <a:cubicBezTo>
                    <a:pt x="90049" y="32802"/>
                    <a:pt x="90206" y="39444"/>
                    <a:pt x="90208" y="40194"/>
                  </a:cubicBezTo>
                  <a:cubicBezTo>
                    <a:pt x="90212" y="41375"/>
                    <a:pt x="89258" y="42337"/>
                    <a:pt x="88077" y="42343"/>
                  </a:cubicBezTo>
                  <a:lnTo>
                    <a:pt x="88067" y="42343"/>
                  </a:lnTo>
                  <a:cubicBezTo>
                    <a:pt x="86891" y="42342"/>
                    <a:pt x="85935" y="41392"/>
                    <a:pt x="85927" y="40216"/>
                  </a:cubicBezTo>
                  <a:cubicBezTo>
                    <a:pt x="85913" y="38819"/>
                    <a:pt x="85405" y="34887"/>
                    <a:pt x="83242" y="33492"/>
                  </a:cubicBezTo>
                  <a:cubicBezTo>
                    <a:pt x="82671" y="33124"/>
                    <a:pt x="81980" y="32940"/>
                    <a:pt x="81172" y="32940"/>
                  </a:cubicBezTo>
                  <a:cubicBezTo>
                    <a:pt x="80096" y="32940"/>
                    <a:pt x="78813" y="33267"/>
                    <a:pt x="77337" y="33920"/>
                  </a:cubicBezTo>
                  <a:cubicBezTo>
                    <a:pt x="72535" y="36040"/>
                    <a:pt x="75240" y="48072"/>
                    <a:pt x="78136" y="56281"/>
                  </a:cubicBezTo>
                  <a:cubicBezTo>
                    <a:pt x="79889" y="55984"/>
                    <a:pt x="87375" y="54533"/>
                    <a:pt x="92281" y="50898"/>
                  </a:cubicBezTo>
                  <a:cubicBezTo>
                    <a:pt x="97208" y="47247"/>
                    <a:pt x="96943" y="44306"/>
                    <a:pt x="96939" y="44278"/>
                  </a:cubicBezTo>
                  <a:cubicBezTo>
                    <a:pt x="96805" y="43512"/>
                    <a:pt x="97224" y="42778"/>
                    <a:pt x="97944" y="42482"/>
                  </a:cubicBezTo>
                  <a:cubicBezTo>
                    <a:pt x="98142" y="42399"/>
                    <a:pt x="98350" y="42360"/>
                    <a:pt x="98557" y="42360"/>
                  </a:cubicBezTo>
                  <a:cubicBezTo>
                    <a:pt x="99093" y="42360"/>
                    <a:pt x="99619" y="42626"/>
                    <a:pt x="99942" y="43083"/>
                  </a:cubicBezTo>
                  <a:cubicBezTo>
                    <a:pt x="99953" y="43091"/>
                    <a:pt x="101419" y="44725"/>
                    <a:pt x="106243" y="44904"/>
                  </a:cubicBezTo>
                  <a:cubicBezTo>
                    <a:pt x="106321" y="44907"/>
                    <a:pt x="106398" y="44908"/>
                    <a:pt x="106475" y="44908"/>
                  </a:cubicBezTo>
                  <a:cubicBezTo>
                    <a:pt x="111046" y="44908"/>
                    <a:pt x="113421" y="39668"/>
                    <a:pt x="113445" y="39613"/>
                  </a:cubicBezTo>
                  <a:cubicBezTo>
                    <a:pt x="113454" y="39597"/>
                    <a:pt x="113463" y="39583"/>
                    <a:pt x="113471" y="39569"/>
                  </a:cubicBezTo>
                  <a:cubicBezTo>
                    <a:pt x="113504" y="39495"/>
                    <a:pt x="113544" y="39425"/>
                    <a:pt x="113589" y="39358"/>
                  </a:cubicBezTo>
                  <a:cubicBezTo>
                    <a:pt x="113603" y="39336"/>
                    <a:pt x="113617" y="39316"/>
                    <a:pt x="113633" y="39295"/>
                  </a:cubicBezTo>
                  <a:cubicBezTo>
                    <a:pt x="113688" y="39218"/>
                    <a:pt x="113749" y="39147"/>
                    <a:pt x="113818" y="39081"/>
                  </a:cubicBezTo>
                  <a:cubicBezTo>
                    <a:pt x="113821" y="39080"/>
                    <a:pt x="113824" y="39075"/>
                    <a:pt x="113826" y="39072"/>
                  </a:cubicBezTo>
                  <a:cubicBezTo>
                    <a:pt x="113902" y="39002"/>
                    <a:pt x="113984" y="38938"/>
                    <a:pt x="114072" y="38883"/>
                  </a:cubicBezTo>
                  <a:cubicBezTo>
                    <a:pt x="114075" y="38876"/>
                    <a:pt x="114085" y="38872"/>
                    <a:pt x="114092" y="38869"/>
                  </a:cubicBezTo>
                  <a:cubicBezTo>
                    <a:pt x="114172" y="38820"/>
                    <a:pt x="114255" y="38778"/>
                    <a:pt x="114341" y="38742"/>
                  </a:cubicBezTo>
                  <a:cubicBezTo>
                    <a:pt x="114354" y="38736"/>
                    <a:pt x="114367" y="38732"/>
                    <a:pt x="114379" y="38726"/>
                  </a:cubicBezTo>
                  <a:cubicBezTo>
                    <a:pt x="114469" y="38693"/>
                    <a:pt x="114562" y="38666"/>
                    <a:pt x="114656" y="38648"/>
                  </a:cubicBezTo>
                  <a:cubicBezTo>
                    <a:pt x="114661" y="38647"/>
                    <a:pt x="114665" y="38647"/>
                    <a:pt x="114670" y="38645"/>
                  </a:cubicBezTo>
                  <a:cubicBezTo>
                    <a:pt x="114768" y="38626"/>
                    <a:pt x="114868" y="38616"/>
                    <a:pt x="114969" y="38616"/>
                  </a:cubicBezTo>
                  <a:cubicBezTo>
                    <a:pt x="114941" y="38616"/>
                    <a:pt x="118037" y="38319"/>
                    <a:pt x="120992" y="32041"/>
                  </a:cubicBezTo>
                  <a:cubicBezTo>
                    <a:pt x="123983" y="25684"/>
                    <a:pt x="119083" y="20521"/>
                    <a:pt x="118872" y="20305"/>
                  </a:cubicBezTo>
                  <a:cubicBezTo>
                    <a:pt x="118198" y="19612"/>
                    <a:pt x="118255" y="18493"/>
                    <a:pt x="118994" y="17871"/>
                  </a:cubicBezTo>
                  <a:cubicBezTo>
                    <a:pt x="119110" y="17772"/>
                    <a:pt x="122026" y="15196"/>
                    <a:pt x="120505" y="11261"/>
                  </a:cubicBezTo>
                  <a:cubicBezTo>
                    <a:pt x="119780" y="9394"/>
                    <a:pt x="117796" y="8935"/>
                    <a:pt x="116019" y="8935"/>
                  </a:cubicBezTo>
                  <a:cubicBezTo>
                    <a:pt x="115301" y="8935"/>
                    <a:pt x="114618" y="9010"/>
                    <a:pt x="114064" y="9097"/>
                  </a:cubicBezTo>
                  <a:cubicBezTo>
                    <a:pt x="113409" y="11226"/>
                    <a:pt x="110485" y="19709"/>
                    <a:pt x="104919" y="22213"/>
                  </a:cubicBezTo>
                  <a:cubicBezTo>
                    <a:pt x="103880" y="22682"/>
                    <a:pt x="102798" y="22913"/>
                    <a:pt x="101707" y="22913"/>
                  </a:cubicBezTo>
                  <a:cubicBezTo>
                    <a:pt x="101638" y="22913"/>
                    <a:pt x="101568" y="22902"/>
                    <a:pt x="101500" y="22900"/>
                  </a:cubicBezTo>
                  <a:cubicBezTo>
                    <a:pt x="100660" y="24652"/>
                    <a:pt x="99533" y="27654"/>
                    <a:pt x="100069" y="29603"/>
                  </a:cubicBezTo>
                  <a:cubicBezTo>
                    <a:pt x="100253" y="30279"/>
                    <a:pt x="100613" y="30735"/>
                    <a:pt x="101237" y="31079"/>
                  </a:cubicBezTo>
                  <a:cubicBezTo>
                    <a:pt x="102196" y="31610"/>
                    <a:pt x="103104" y="31876"/>
                    <a:pt x="103976" y="31876"/>
                  </a:cubicBezTo>
                  <a:cubicBezTo>
                    <a:pt x="104705" y="31876"/>
                    <a:pt x="105409" y="31690"/>
                    <a:pt x="106096" y="31319"/>
                  </a:cubicBezTo>
                  <a:cubicBezTo>
                    <a:pt x="107219" y="30712"/>
                    <a:pt x="107900" y="29808"/>
                    <a:pt x="107905" y="29799"/>
                  </a:cubicBezTo>
                  <a:cubicBezTo>
                    <a:pt x="108321" y="29208"/>
                    <a:pt x="108983" y="28892"/>
                    <a:pt x="109656" y="28892"/>
                  </a:cubicBezTo>
                  <a:cubicBezTo>
                    <a:pt x="110082" y="28892"/>
                    <a:pt x="110513" y="29019"/>
                    <a:pt x="110889" y="29284"/>
                  </a:cubicBezTo>
                  <a:cubicBezTo>
                    <a:pt x="111855" y="29967"/>
                    <a:pt x="112085" y="31301"/>
                    <a:pt x="111403" y="32266"/>
                  </a:cubicBezTo>
                  <a:cubicBezTo>
                    <a:pt x="110243" y="33914"/>
                    <a:pt x="107562" y="36164"/>
                    <a:pt x="103984" y="36164"/>
                  </a:cubicBezTo>
                  <a:cubicBezTo>
                    <a:pt x="102514" y="36164"/>
                    <a:pt x="100891" y="35783"/>
                    <a:pt x="99162" y="34826"/>
                  </a:cubicBezTo>
                  <a:cubicBezTo>
                    <a:pt x="97538" y="33926"/>
                    <a:pt x="96421" y="32508"/>
                    <a:pt x="95936" y="30725"/>
                  </a:cubicBezTo>
                  <a:cubicBezTo>
                    <a:pt x="95079" y="27584"/>
                    <a:pt x="96332" y="23912"/>
                    <a:pt x="97339" y="21678"/>
                  </a:cubicBezTo>
                  <a:cubicBezTo>
                    <a:pt x="95131" y="20470"/>
                    <a:pt x="93672" y="18889"/>
                    <a:pt x="93015" y="16962"/>
                  </a:cubicBezTo>
                  <a:cubicBezTo>
                    <a:pt x="92077" y="14218"/>
                    <a:pt x="93171" y="11907"/>
                    <a:pt x="93301" y="11651"/>
                  </a:cubicBezTo>
                  <a:cubicBezTo>
                    <a:pt x="93674" y="10896"/>
                    <a:pt x="94433" y="10458"/>
                    <a:pt x="95222" y="10458"/>
                  </a:cubicBezTo>
                  <a:cubicBezTo>
                    <a:pt x="95541" y="10458"/>
                    <a:pt x="95864" y="10530"/>
                    <a:pt x="96169" y="10680"/>
                  </a:cubicBezTo>
                  <a:cubicBezTo>
                    <a:pt x="97228" y="11203"/>
                    <a:pt x="97664" y="12487"/>
                    <a:pt x="97140" y="13547"/>
                  </a:cubicBezTo>
                  <a:cubicBezTo>
                    <a:pt x="96846" y="14193"/>
                    <a:pt x="96192" y="16411"/>
                    <a:pt x="99874" y="18176"/>
                  </a:cubicBezTo>
                  <a:cubicBezTo>
                    <a:pt x="100514" y="18483"/>
                    <a:pt x="101114" y="18636"/>
                    <a:pt x="101698" y="18636"/>
                  </a:cubicBezTo>
                  <a:cubicBezTo>
                    <a:pt x="102193" y="18636"/>
                    <a:pt x="102676" y="18526"/>
                    <a:pt x="103163" y="18306"/>
                  </a:cubicBezTo>
                  <a:cubicBezTo>
                    <a:pt x="106737" y="16701"/>
                    <a:pt x="109409" y="9812"/>
                    <a:pt x="110064" y="7529"/>
                  </a:cubicBezTo>
                  <a:cubicBezTo>
                    <a:pt x="110128" y="7307"/>
                    <a:pt x="110231" y="7112"/>
                    <a:pt x="110352" y="6931"/>
                  </a:cubicBezTo>
                  <a:lnTo>
                    <a:pt x="109102" y="2432"/>
                  </a:lnTo>
                  <a:cubicBezTo>
                    <a:pt x="107980" y="2013"/>
                    <a:pt x="105629" y="1261"/>
                    <a:pt x="103169" y="1261"/>
                  </a:cubicBezTo>
                  <a:cubicBezTo>
                    <a:pt x="102553" y="1261"/>
                    <a:pt x="101929" y="1309"/>
                    <a:pt x="101317" y="1420"/>
                  </a:cubicBezTo>
                  <a:cubicBezTo>
                    <a:pt x="97336" y="2143"/>
                    <a:pt x="94643" y="4692"/>
                    <a:pt x="94616" y="4718"/>
                  </a:cubicBezTo>
                  <a:cubicBezTo>
                    <a:pt x="94300" y="5020"/>
                    <a:pt x="93883" y="5182"/>
                    <a:pt x="93461" y="5182"/>
                  </a:cubicBezTo>
                  <a:cubicBezTo>
                    <a:pt x="93236" y="5182"/>
                    <a:pt x="93009" y="5136"/>
                    <a:pt x="92796" y="5042"/>
                  </a:cubicBezTo>
                  <a:cubicBezTo>
                    <a:pt x="92674" y="4990"/>
                    <a:pt x="81193" y="1"/>
                    <a:pt x="7112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3"/>
            <p:cNvSpPr/>
            <p:nvPr/>
          </p:nvSpPr>
          <p:spPr>
            <a:xfrm>
              <a:off x="5127850" y="1450925"/>
              <a:ext cx="1409875" cy="1788350"/>
            </a:xfrm>
            <a:custGeom>
              <a:rect b="b" l="l" r="r" t="t"/>
              <a:pathLst>
                <a:path extrusionOk="0" h="71534" w="56395">
                  <a:moveTo>
                    <a:pt x="30407" y="1"/>
                  </a:moveTo>
                  <a:cubicBezTo>
                    <a:pt x="28597" y="1"/>
                    <a:pt x="26472" y="459"/>
                    <a:pt x="24477" y="2021"/>
                  </a:cubicBezTo>
                  <a:cubicBezTo>
                    <a:pt x="19573" y="5859"/>
                    <a:pt x="19960" y="13262"/>
                    <a:pt x="19964" y="13335"/>
                  </a:cubicBezTo>
                  <a:cubicBezTo>
                    <a:pt x="20022" y="14312"/>
                    <a:pt x="19237" y="15097"/>
                    <a:pt x="18310" y="15097"/>
                  </a:cubicBezTo>
                  <a:cubicBezTo>
                    <a:pt x="18186" y="15097"/>
                    <a:pt x="18059" y="15083"/>
                    <a:pt x="17932" y="15053"/>
                  </a:cubicBezTo>
                  <a:cubicBezTo>
                    <a:pt x="17919" y="15051"/>
                    <a:pt x="17191" y="14897"/>
                    <a:pt x="16062" y="14897"/>
                  </a:cubicBezTo>
                  <a:cubicBezTo>
                    <a:pt x="14562" y="14897"/>
                    <a:pt x="12353" y="15169"/>
                    <a:pt x="10170" y="16430"/>
                  </a:cubicBezTo>
                  <a:cubicBezTo>
                    <a:pt x="6684" y="18449"/>
                    <a:pt x="7007" y="24382"/>
                    <a:pt x="7009" y="24442"/>
                  </a:cubicBezTo>
                  <a:cubicBezTo>
                    <a:pt x="7048" y="24966"/>
                    <a:pt x="6904" y="25489"/>
                    <a:pt x="6505" y="25833"/>
                  </a:cubicBezTo>
                  <a:cubicBezTo>
                    <a:pt x="6197" y="26098"/>
                    <a:pt x="5847" y="26245"/>
                    <a:pt x="5469" y="26245"/>
                  </a:cubicBezTo>
                  <a:cubicBezTo>
                    <a:pt x="5368" y="26245"/>
                    <a:pt x="5265" y="26234"/>
                    <a:pt x="5161" y="26213"/>
                  </a:cubicBezTo>
                  <a:cubicBezTo>
                    <a:pt x="4939" y="26217"/>
                    <a:pt x="3613" y="26324"/>
                    <a:pt x="1741" y="28056"/>
                  </a:cubicBezTo>
                  <a:cubicBezTo>
                    <a:pt x="12" y="29663"/>
                    <a:pt x="0" y="31751"/>
                    <a:pt x="24" y="32243"/>
                  </a:cubicBezTo>
                  <a:lnTo>
                    <a:pt x="1383" y="37137"/>
                  </a:lnTo>
                  <a:cubicBezTo>
                    <a:pt x="2161" y="37004"/>
                    <a:pt x="3006" y="36922"/>
                    <a:pt x="3869" y="36922"/>
                  </a:cubicBezTo>
                  <a:cubicBezTo>
                    <a:pt x="6905" y="36922"/>
                    <a:pt x="10160" y="37942"/>
                    <a:pt x="11497" y="41396"/>
                  </a:cubicBezTo>
                  <a:cubicBezTo>
                    <a:pt x="13012" y="45313"/>
                    <a:pt x="11641" y="48626"/>
                    <a:pt x="10162" y="50542"/>
                  </a:cubicBezTo>
                  <a:cubicBezTo>
                    <a:pt x="11898" y="52886"/>
                    <a:pt x="14934" y="58327"/>
                    <a:pt x="11894" y="64785"/>
                  </a:cubicBezTo>
                  <a:cubicBezTo>
                    <a:pt x="10331" y="68106"/>
                    <a:pt x="8646" y="70129"/>
                    <a:pt x="7158" y="71359"/>
                  </a:cubicBezTo>
                  <a:cubicBezTo>
                    <a:pt x="7914" y="71464"/>
                    <a:pt x="8825" y="71534"/>
                    <a:pt x="9912" y="71534"/>
                  </a:cubicBezTo>
                  <a:cubicBezTo>
                    <a:pt x="11640" y="71534"/>
                    <a:pt x="13812" y="71357"/>
                    <a:pt x="16512" y="70861"/>
                  </a:cubicBezTo>
                  <a:cubicBezTo>
                    <a:pt x="26041" y="69111"/>
                    <a:pt x="26889" y="62629"/>
                    <a:pt x="26896" y="62564"/>
                  </a:cubicBezTo>
                  <a:cubicBezTo>
                    <a:pt x="26925" y="62314"/>
                    <a:pt x="27013" y="62075"/>
                    <a:pt x="27150" y="61865"/>
                  </a:cubicBezTo>
                  <a:cubicBezTo>
                    <a:pt x="27215" y="59701"/>
                    <a:pt x="27683" y="55759"/>
                    <a:pt x="30076" y="53182"/>
                  </a:cubicBezTo>
                  <a:cubicBezTo>
                    <a:pt x="31598" y="51547"/>
                    <a:pt x="33609" y="50714"/>
                    <a:pt x="36055" y="50714"/>
                  </a:cubicBezTo>
                  <a:lnTo>
                    <a:pt x="36094" y="50714"/>
                  </a:lnTo>
                  <a:cubicBezTo>
                    <a:pt x="38385" y="50722"/>
                    <a:pt x="40209" y="51462"/>
                    <a:pt x="41514" y="52908"/>
                  </a:cubicBezTo>
                  <a:cubicBezTo>
                    <a:pt x="43820" y="55466"/>
                    <a:pt x="43470" y="59289"/>
                    <a:pt x="43453" y="59447"/>
                  </a:cubicBezTo>
                  <a:cubicBezTo>
                    <a:pt x="43370" y="60280"/>
                    <a:pt x="42661" y="60893"/>
                    <a:pt x="41847" y="60893"/>
                  </a:cubicBezTo>
                  <a:cubicBezTo>
                    <a:pt x="41796" y="60893"/>
                    <a:pt x="41746" y="60891"/>
                    <a:pt x="41695" y="60886"/>
                  </a:cubicBezTo>
                  <a:cubicBezTo>
                    <a:pt x="40816" y="60801"/>
                    <a:pt x="40173" y="60015"/>
                    <a:pt x="40258" y="59137"/>
                  </a:cubicBezTo>
                  <a:cubicBezTo>
                    <a:pt x="40263" y="59090"/>
                    <a:pt x="40470" y="56532"/>
                    <a:pt x="39121" y="55049"/>
                  </a:cubicBezTo>
                  <a:cubicBezTo>
                    <a:pt x="38437" y="54298"/>
                    <a:pt x="37444" y="53932"/>
                    <a:pt x="36082" y="53927"/>
                  </a:cubicBezTo>
                  <a:lnTo>
                    <a:pt x="36055" y="53927"/>
                  </a:lnTo>
                  <a:cubicBezTo>
                    <a:pt x="34519" y="53927"/>
                    <a:pt x="33334" y="54397"/>
                    <a:pt x="32435" y="55363"/>
                  </a:cubicBezTo>
                  <a:cubicBezTo>
                    <a:pt x="30020" y="57953"/>
                    <a:pt x="30370" y="63120"/>
                    <a:pt x="30375" y="63174"/>
                  </a:cubicBezTo>
                  <a:cubicBezTo>
                    <a:pt x="30383" y="63313"/>
                    <a:pt x="30372" y="63453"/>
                    <a:pt x="30343" y="63590"/>
                  </a:cubicBezTo>
                  <a:cubicBezTo>
                    <a:pt x="30581" y="64566"/>
                    <a:pt x="31214" y="66177"/>
                    <a:pt x="32902" y="67283"/>
                  </a:cubicBezTo>
                  <a:cubicBezTo>
                    <a:pt x="34360" y="68237"/>
                    <a:pt x="36142" y="68558"/>
                    <a:pt x="37878" y="68558"/>
                  </a:cubicBezTo>
                  <a:cubicBezTo>
                    <a:pt x="41422" y="68558"/>
                    <a:pt x="44772" y="67223"/>
                    <a:pt x="44772" y="67223"/>
                  </a:cubicBezTo>
                  <a:cubicBezTo>
                    <a:pt x="49033" y="65001"/>
                    <a:pt x="55202" y="59692"/>
                    <a:pt x="55777" y="47474"/>
                  </a:cubicBezTo>
                  <a:cubicBezTo>
                    <a:pt x="56394" y="34364"/>
                    <a:pt x="51318" y="26955"/>
                    <a:pt x="48180" y="23662"/>
                  </a:cubicBezTo>
                  <a:cubicBezTo>
                    <a:pt x="45737" y="25207"/>
                    <a:pt x="42438" y="26660"/>
                    <a:pt x="38678" y="26660"/>
                  </a:cubicBezTo>
                  <a:cubicBezTo>
                    <a:pt x="36580" y="26660"/>
                    <a:pt x="34340" y="26207"/>
                    <a:pt x="32020" y="25068"/>
                  </a:cubicBezTo>
                  <a:cubicBezTo>
                    <a:pt x="31714" y="24918"/>
                    <a:pt x="31423" y="24759"/>
                    <a:pt x="31139" y="24601"/>
                  </a:cubicBezTo>
                  <a:cubicBezTo>
                    <a:pt x="28878" y="26984"/>
                    <a:pt x="23089" y="34014"/>
                    <a:pt x="27499" y="39557"/>
                  </a:cubicBezTo>
                  <a:cubicBezTo>
                    <a:pt x="29593" y="42188"/>
                    <a:pt x="32039" y="43004"/>
                    <a:pt x="34266" y="43004"/>
                  </a:cubicBezTo>
                  <a:cubicBezTo>
                    <a:pt x="37772" y="43004"/>
                    <a:pt x="40737" y="40983"/>
                    <a:pt x="40936" y="40844"/>
                  </a:cubicBezTo>
                  <a:cubicBezTo>
                    <a:pt x="41216" y="40650"/>
                    <a:pt x="41536" y="40556"/>
                    <a:pt x="41853" y="40556"/>
                  </a:cubicBezTo>
                  <a:cubicBezTo>
                    <a:pt x="42361" y="40556"/>
                    <a:pt x="42860" y="40796"/>
                    <a:pt x="43172" y="41244"/>
                  </a:cubicBezTo>
                  <a:cubicBezTo>
                    <a:pt x="43679" y="41973"/>
                    <a:pt x="43499" y="42974"/>
                    <a:pt x="42771" y="43481"/>
                  </a:cubicBezTo>
                  <a:cubicBezTo>
                    <a:pt x="40882" y="44798"/>
                    <a:pt x="37690" y="46201"/>
                    <a:pt x="34248" y="46201"/>
                  </a:cubicBezTo>
                  <a:cubicBezTo>
                    <a:pt x="31105" y="46201"/>
                    <a:pt x="27753" y="45031"/>
                    <a:pt x="24986" y="41556"/>
                  </a:cubicBezTo>
                  <a:cubicBezTo>
                    <a:pt x="19786" y="35024"/>
                    <a:pt x="24418" y="27036"/>
                    <a:pt x="28467" y="22720"/>
                  </a:cubicBezTo>
                  <a:cubicBezTo>
                    <a:pt x="21804" y="16763"/>
                    <a:pt x="25893" y="8024"/>
                    <a:pt x="25943" y="7924"/>
                  </a:cubicBezTo>
                  <a:cubicBezTo>
                    <a:pt x="26215" y="7337"/>
                    <a:pt x="26795" y="6992"/>
                    <a:pt x="27401" y="6992"/>
                  </a:cubicBezTo>
                  <a:cubicBezTo>
                    <a:pt x="27635" y="6992"/>
                    <a:pt x="27873" y="7043"/>
                    <a:pt x="28098" y="7152"/>
                  </a:cubicBezTo>
                  <a:cubicBezTo>
                    <a:pt x="28906" y="7542"/>
                    <a:pt x="29238" y="8518"/>
                    <a:pt x="28835" y="9319"/>
                  </a:cubicBezTo>
                  <a:cubicBezTo>
                    <a:pt x="28419" y="10197"/>
                    <a:pt x="25000" y="18041"/>
                    <a:pt x="33438" y="22186"/>
                  </a:cubicBezTo>
                  <a:cubicBezTo>
                    <a:pt x="35165" y="23035"/>
                    <a:pt x="36937" y="23459"/>
                    <a:pt x="38744" y="23459"/>
                  </a:cubicBezTo>
                  <a:cubicBezTo>
                    <a:pt x="40811" y="23459"/>
                    <a:pt x="42923" y="22904"/>
                    <a:pt x="45062" y="21794"/>
                  </a:cubicBezTo>
                  <a:cubicBezTo>
                    <a:pt x="45337" y="21653"/>
                    <a:pt x="45601" y="21504"/>
                    <a:pt x="45858" y="21352"/>
                  </a:cubicBezTo>
                  <a:cubicBezTo>
                    <a:pt x="46026" y="20397"/>
                    <a:pt x="46486" y="16267"/>
                    <a:pt x="43599" y="8953"/>
                  </a:cubicBezTo>
                  <a:cubicBezTo>
                    <a:pt x="41908" y="4668"/>
                    <a:pt x="39874" y="2281"/>
                    <a:pt x="38284" y="968"/>
                  </a:cubicBezTo>
                  <a:lnTo>
                    <a:pt x="35709" y="1091"/>
                  </a:lnTo>
                  <a:cubicBezTo>
                    <a:pt x="35686" y="1092"/>
                    <a:pt x="35662" y="1092"/>
                    <a:pt x="35639" y="1092"/>
                  </a:cubicBezTo>
                  <a:cubicBezTo>
                    <a:pt x="35387" y="1092"/>
                    <a:pt x="35139" y="1037"/>
                    <a:pt x="34912" y="929"/>
                  </a:cubicBezTo>
                  <a:cubicBezTo>
                    <a:pt x="34782" y="867"/>
                    <a:pt x="32893" y="1"/>
                    <a:pt x="30407"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3"/>
            <p:cNvSpPr/>
            <p:nvPr/>
          </p:nvSpPr>
          <p:spPr>
            <a:xfrm>
              <a:off x="4262625" y="3137600"/>
              <a:ext cx="1953725" cy="1481325"/>
            </a:xfrm>
            <a:custGeom>
              <a:rect b="b" l="l" r="r" t="t"/>
              <a:pathLst>
                <a:path extrusionOk="0" h="59253" w="78149">
                  <a:moveTo>
                    <a:pt x="62977" y="1"/>
                  </a:moveTo>
                  <a:cubicBezTo>
                    <a:pt x="61268" y="2577"/>
                    <a:pt x="57985" y="5504"/>
                    <a:pt x="51718" y="6660"/>
                  </a:cubicBezTo>
                  <a:cubicBezTo>
                    <a:pt x="48858" y="7184"/>
                    <a:pt x="46491" y="7383"/>
                    <a:pt x="44540" y="7383"/>
                  </a:cubicBezTo>
                  <a:cubicBezTo>
                    <a:pt x="41454" y="7383"/>
                    <a:pt x="39420" y="6882"/>
                    <a:pt x="38140" y="6378"/>
                  </a:cubicBezTo>
                  <a:cubicBezTo>
                    <a:pt x="36798" y="8526"/>
                    <a:pt x="33839" y="12094"/>
                    <a:pt x="29002" y="12094"/>
                  </a:cubicBezTo>
                  <a:cubicBezTo>
                    <a:pt x="28876" y="12094"/>
                    <a:pt x="28750" y="12092"/>
                    <a:pt x="28622" y="12087"/>
                  </a:cubicBezTo>
                  <a:cubicBezTo>
                    <a:pt x="25708" y="11978"/>
                    <a:pt x="23674" y="11396"/>
                    <a:pt x="22296" y="10754"/>
                  </a:cubicBezTo>
                  <a:cubicBezTo>
                    <a:pt x="21643" y="12548"/>
                    <a:pt x="20138" y="14927"/>
                    <a:pt x="16762" y="17429"/>
                  </a:cubicBezTo>
                  <a:cubicBezTo>
                    <a:pt x="11582" y="21265"/>
                    <a:pt x="4242" y="22872"/>
                    <a:pt x="1661" y="23341"/>
                  </a:cubicBezTo>
                  <a:cubicBezTo>
                    <a:pt x="1661" y="23341"/>
                    <a:pt x="1" y="29019"/>
                    <a:pt x="3817" y="33364"/>
                  </a:cubicBezTo>
                  <a:cubicBezTo>
                    <a:pt x="5323" y="35074"/>
                    <a:pt x="7216" y="35514"/>
                    <a:pt x="8569" y="35872"/>
                  </a:cubicBezTo>
                  <a:cubicBezTo>
                    <a:pt x="9584" y="35865"/>
                    <a:pt x="11112" y="35784"/>
                    <a:pt x="12688" y="35460"/>
                  </a:cubicBezTo>
                  <a:cubicBezTo>
                    <a:pt x="15971" y="34786"/>
                    <a:pt x="17937" y="33413"/>
                    <a:pt x="18529" y="31379"/>
                  </a:cubicBezTo>
                  <a:cubicBezTo>
                    <a:pt x="20050" y="26169"/>
                    <a:pt x="16583" y="23461"/>
                    <a:pt x="16434" y="23348"/>
                  </a:cubicBezTo>
                  <a:cubicBezTo>
                    <a:pt x="15732" y="22813"/>
                    <a:pt x="15587" y="21811"/>
                    <a:pt x="16114" y="21104"/>
                  </a:cubicBezTo>
                  <a:cubicBezTo>
                    <a:pt x="16428" y="20682"/>
                    <a:pt x="16911" y="20458"/>
                    <a:pt x="17401" y="20458"/>
                  </a:cubicBezTo>
                  <a:cubicBezTo>
                    <a:pt x="17730" y="20458"/>
                    <a:pt x="18062" y="20559"/>
                    <a:pt x="18347" y="20769"/>
                  </a:cubicBezTo>
                  <a:cubicBezTo>
                    <a:pt x="18570" y="20932"/>
                    <a:pt x="23775" y="24864"/>
                    <a:pt x="21612" y="32279"/>
                  </a:cubicBezTo>
                  <a:cubicBezTo>
                    <a:pt x="20405" y="36422"/>
                    <a:pt x="16339" y="38067"/>
                    <a:pt x="12814" y="38706"/>
                  </a:cubicBezTo>
                  <a:cubicBezTo>
                    <a:pt x="13043" y="41662"/>
                    <a:pt x="14256" y="46431"/>
                    <a:pt x="19095" y="50854"/>
                  </a:cubicBezTo>
                  <a:cubicBezTo>
                    <a:pt x="24216" y="55537"/>
                    <a:pt x="32239" y="59253"/>
                    <a:pt x="40734" y="59253"/>
                  </a:cubicBezTo>
                  <a:cubicBezTo>
                    <a:pt x="45092" y="59253"/>
                    <a:pt x="49575" y="58275"/>
                    <a:pt x="53853" y="55948"/>
                  </a:cubicBezTo>
                  <a:cubicBezTo>
                    <a:pt x="63087" y="50927"/>
                    <a:pt x="63786" y="44249"/>
                    <a:pt x="63496" y="41025"/>
                  </a:cubicBezTo>
                  <a:lnTo>
                    <a:pt x="63496" y="41025"/>
                  </a:lnTo>
                  <a:cubicBezTo>
                    <a:pt x="63489" y="41027"/>
                    <a:pt x="63477" y="41028"/>
                    <a:pt x="63466" y="41028"/>
                  </a:cubicBezTo>
                  <a:cubicBezTo>
                    <a:pt x="58073" y="41028"/>
                    <a:pt x="52840" y="38368"/>
                    <a:pt x="49757" y="33938"/>
                  </a:cubicBezTo>
                  <a:cubicBezTo>
                    <a:pt x="48929" y="32749"/>
                    <a:pt x="48320" y="31518"/>
                    <a:pt x="47927" y="30274"/>
                  </a:cubicBezTo>
                  <a:cubicBezTo>
                    <a:pt x="47206" y="29952"/>
                    <a:pt x="45447" y="29276"/>
                    <a:pt x="43378" y="29276"/>
                  </a:cubicBezTo>
                  <a:cubicBezTo>
                    <a:pt x="41348" y="29276"/>
                    <a:pt x="39021" y="29927"/>
                    <a:pt x="37084" y="32202"/>
                  </a:cubicBezTo>
                  <a:cubicBezTo>
                    <a:pt x="32825" y="37210"/>
                    <a:pt x="36599" y="41628"/>
                    <a:pt x="37041" y="42116"/>
                  </a:cubicBezTo>
                  <a:cubicBezTo>
                    <a:pt x="37636" y="42768"/>
                    <a:pt x="37595" y="43784"/>
                    <a:pt x="36947" y="44382"/>
                  </a:cubicBezTo>
                  <a:cubicBezTo>
                    <a:pt x="36639" y="44668"/>
                    <a:pt x="36249" y="44809"/>
                    <a:pt x="35859" y="44809"/>
                  </a:cubicBezTo>
                  <a:cubicBezTo>
                    <a:pt x="35430" y="44809"/>
                    <a:pt x="35001" y="44637"/>
                    <a:pt x="34685" y="44297"/>
                  </a:cubicBezTo>
                  <a:cubicBezTo>
                    <a:pt x="32499" y="41947"/>
                    <a:pt x="29674" y="35958"/>
                    <a:pt x="34638" y="30120"/>
                  </a:cubicBezTo>
                  <a:cubicBezTo>
                    <a:pt x="37245" y="27059"/>
                    <a:pt x="40489" y="26077"/>
                    <a:pt x="43421" y="26077"/>
                  </a:cubicBezTo>
                  <a:cubicBezTo>
                    <a:pt x="44866" y="26077"/>
                    <a:pt x="46236" y="26316"/>
                    <a:pt x="47416" y="26661"/>
                  </a:cubicBezTo>
                  <a:cubicBezTo>
                    <a:pt x="47463" y="25226"/>
                    <a:pt x="47826" y="23818"/>
                    <a:pt x="48478" y="22538"/>
                  </a:cubicBezTo>
                  <a:cubicBezTo>
                    <a:pt x="51130" y="17330"/>
                    <a:pt x="55290" y="15919"/>
                    <a:pt x="58457" y="15919"/>
                  </a:cubicBezTo>
                  <a:cubicBezTo>
                    <a:pt x="59606" y="15919"/>
                    <a:pt x="60625" y="16105"/>
                    <a:pt x="61394" y="16362"/>
                  </a:cubicBezTo>
                  <a:cubicBezTo>
                    <a:pt x="62235" y="16641"/>
                    <a:pt x="62690" y="17551"/>
                    <a:pt x="62411" y="18391"/>
                  </a:cubicBezTo>
                  <a:cubicBezTo>
                    <a:pt x="62187" y="19065"/>
                    <a:pt x="61560" y="19492"/>
                    <a:pt x="60887" y="19492"/>
                  </a:cubicBezTo>
                  <a:cubicBezTo>
                    <a:pt x="60719" y="19492"/>
                    <a:pt x="60549" y="19465"/>
                    <a:pt x="60381" y="19410"/>
                  </a:cubicBezTo>
                  <a:cubicBezTo>
                    <a:pt x="60175" y="19344"/>
                    <a:pt x="59410" y="19125"/>
                    <a:pt x="58366" y="19125"/>
                  </a:cubicBezTo>
                  <a:cubicBezTo>
                    <a:pt x="56393" y="19125"/>
                    <a:pt x="53423" y="19908"/>
                    <a:pt x="51343" y="23995"/>
                  </a:cubicBezTo>
                  <a:cubicBezTo>
                    <a:pt x="50109" y="26419"/>
                    <a:pt x="50490" y="29374"/>
                    <a:pt x="52390" y="32101"/>
                  </a:cubicBezTo>
                  <a:cubicBezTo>
                    <a:pt x="54878" y="35672"/>
                    <a:pt x="59102" y="37817"/>
                    <a:pt x="63451" y="37817"/>
                  </a:cubicBezTo>
                  <a:cubicBezTo>
                    <a:pt x="63959" y="37817"/>
                    <a:pt x="64469" y="37788"/>
                    <a:pt x="64978" y="37728"/>
                  </a:cubicBezTo>
                  <a:cubicBezTo>
                    <a:pt x="65282" y="37692"/>
                    <a:pt x="65575" y="37654"/>
                    <a:pt x="65864" y="37610"/>
                  </a:cubicBezTo>
                  <a:cubicBezTo>
                    <a:pt x="67929" y="35898"/>
                    <a:pt x="70932" y="32250"/>
                    <a:pt x="74002" y="24508"/>
                  </a:cubicBezTo>
                  <a:cubicBezTo>
                    <a:pt x="78148" y="14060"/>
                    <a:pt x="75802" y="4066"/>
                    <a:pt x="75802" y="4065"/>
                  </a:cubicBezTo>
                  <a:lnTo>
                    <a:pt x="75802" y="4065"/>
                  </a:lnTo>
                  <a:cubicBezTo>
                    <a:pt x="75305" y="4234"/>
                    <a:pt x="74296" y="4374"/>
                    <a:pt x="73035" y="4374"/>
                  </a:cubicBezTo>
                  <a:cubicBezTo>
                    <a:pt x="70940" y="4374"/>
                    <a:pt x="68153" y="3988"/>
                    <a:pt x="65880" y="2708"/>
                  </a:cubicBezTo>
                  <a:cubicBezTo>
                    <a:pt x="64551" y="1958"/>
                    <a:pt x="63622" y="991"/>
                    <a:pt x="62977"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14" name="Google Shape;1714;p33"/>
          <p:cNvCxnSpPr/>
          <p:nvPr/>
        </p:nvCxnSpPr>
        <p:spPr>
          <a:xfrm>
            <a:off x="2424525" y="7315126"/>
            <a:ext cx="2087700" cy="291900"/>
          </a:xfrm>
          <a:prstGeom prst="bentConnector3">
            <a:avLst>
              <a:gd fmla="val 100001" name="adj1"/>
            </a:avLst>
          </a:prstGeom>
          <a:noFill/>
          <a:ln cap="flat" cmpd="sng" w="19050">
            <a:solidFill>
              <a:srgbClr val="9E9E9E"/>
            </a:solidFill>
            <a:prstDash val="solid"/>
            <a:round/>
            <a:headEnd len="med" w="med" type="none"/>
            <a:tailEnd len="med" w="med" type="oval"/>
          </a:ln>
        </p:spPr>
      </p:cxnSp>
      <p:cxnSp>
        <p:nvCxnSpPr>
          <p:cNvPr id="1715" name="Google Shape;1715;p33"/>
          <p:cNvCxnSpPr/>
          <p:nvPr/>
        </p:nvCxnSpPr>
        <p:spPr>
          <a:xfrm flipH="1" rot="10800000">
            <a:off x="2424525" y="7944394"/>
            <a:ext cx="1070100" cy="267900"/>
          </a:xfrm>
          <a:prstGeom prst="bentConnector3">
            <a:avLst>
              <a:gd fmla="val 50000" name="adj1"/>
            </a:avLst>
          </a:prstGeom>
          <a:noFill/>
          <a:ln cap="flat" cmpd="sng" w="19050">
            <a:solidFill>
              <a:srgbClr val="9E9E9E"/>
            </a:solidFill>
            <a:prstDash val="solid"/>
            <a:round/>
            <a:headEnd len="med" w="med" type="none"/>
            <a:tailEnd len="med" w="med" type="oval"/>
          </a:ln>
        </p:spPr>
      </p:cxnSp>
      <p:cxnSp>
        <p:nvCxnSpPr>
          <p:cNvPr id="1716" name="Google Shape;1716;p33"/>
          <p:cNvCxnSpPr>
            <a:stCxn id="1717" idx="0"/>
          </p:cNvCxnSpPr>
          <p:nvPr/>
        </p:nvCxnSpPr>
        <p:spPr>
          <a:xfrm rot="-5400000">
            <a:off x="3192738" y="8515327"/>
            <a:ext cx="807600" cy="712500"/>
          </a:xfrm>
          <a:prstGeom prst="bentConnector3">
            <a:avLst>
              <a:gd fmla="val 50000" name="adj1"/>
            </a:avLst>
          </a:prstGeom>
          <a:noFill/>
          <a:ln cap="flat" cmpd="sng" w="19050">
            <a:solidFill>
              <a:srgbClr val="9E9E9E"/>
            </a:solidFill>
            <a:prstDash val="solid"/>
            <a:round/>
            <a:headEnd len="med" w="med" type="none"/>
            <a:tailEnd len="med" w="med" type="oval"/>
          </a:ln>
        </p:spPr>
      </p:cxnSp>
      <p:cxnSp>
        <p:nvCxnSpPr>
          <p:cNvPr id="1718" name="Google Shape;1718;p33"/>
          <p:cNvCxnSpPr/>
          <p:nvPr/>
        </p:nvCxnSpPr>
        <p:spPr>
          <a:xfrm flipH="1">
            <a:off x="4777025" y="7662670"/>
            <a:ext cx="817500" cy="384000"/>
          </a:xfrm>
          <a:prstGeom prst="bentConnector3">
            <a:avLst>
              <a:gd fmla="val 50000" name="adj1"/>
            </a:avLst>
          </a:prstGeom>
          <a:noFill/>
          <a:ln cap="flat" cmpd="sng" w="19050">
            <a:solidFill>
              <a:srgbClr val="9E9E9E"/>
            </a:solidFill>
            <a:prstDash val="solid"/>
            <a:round/>
            <a:headEnd len="med" w="med" type="none"/>
            <a:tailEnd len="med" w="med" type="oval"/>
          </a:ln>
        </p:spPr>
      </p:cxnSp>
      <p:cxnSp>
        <p:nvCxnSpPr>
          <p:cNvPr id="1719" name="Google Shape;1719;p33"/>
          <p:cNvCxnSpPr>
            <a:stCxn id="1720" idx="2"/>
          </p:cNvCxnSpPr>
          <p:nvPr/>
        </p:nvCxnSpPr>
        <p:spPr>
          <a:xfrm rot="10800000">
            <a:off x="4600696" y="8686902"/>
            <a:ext cx="955500" cy="322200"/>
          </a:xfrm>
          <a:prstGeom prst="bentConnector3">
            <a:avLst>
              <a:gd fmla="val 50000" name="adj1"/>
            </a:avLst>
          </a:prstGeom>
          <a:noFill/>
          <a:ln cap="flat" cmpd="sng" w="19050">
            <a:solidFill>
              <a:srgbClr val="9E9E9E"/>
            </a:solidFill>
            <a:prstDash val="solid"/>
            <a:round/>
            <a:headEnd len="med" w="med" type="none"/>
            <a:tailEnd len="med" w="med" type="oval"/>
          </a:ln>
        </p:spPr>
      </p:cxnSp>
      <p:sp>
        <p:nvSpPr>
          <p:cNvPr id="1721" name="Google Shape;1721;p33"/>
          <p:cNvSpPr txBox="1"/>
          <p:nvPr/>
        </p:nvSpPr>
        <p:spPr>
          <a:xfrm>
            <a:off x="-49400" y="6791375"/>
            <a:ext cx="2308800" cy="982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Char char="●"/>
            </a:pPr>
            <a:r>
              <a:rPr lang="en-GB" sz="1000">
                <a:solidFill>
                  <a:schemeClr val="dk1"/>
                </a:solidFill>
                <a:latin typeface="Mada"/>
                <a:ea typeface="Mada"/>
                <a:cs typeface="Mada"/>
                <a:sym typeface="Mada"/>
              </a:rPr>
              <a:t>Approximately </a:t>
            </a:r>
            <a:r>
              <a:rPr b="1" lang="en-GB" sz="1000">
                <a:solidFill>
                  <a:schemeClr val="dk1"/>
                </a:solidFill>
                <a:latin typeface="Mada"/>
                <a:ea typeface="Mada"/>
                <a:cs typeface="Mada"/>
                <a:sym typeface="Mada"/>
              </a:rPr>
              <a:t>80% of strokes are ischemic</a:t>
            </a:r>
            <a:endParaRPr b="1"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Char char="●"/>
            </a:pPr>
            <a:r>
              <a:rPr b="1" lang="en-GB" sz="1000">
                <a:solidFill>
                  <a:schemeClr val="dk1"/>
                </a:solidFill>
                <a:latin typeface="Mada"/>
                <a:ea typeface="Mada"/>
                <a:cs typeface="Mada"/>
                <a:sym typeface="Mada"/>
              </a:rPr>
              <a:t>About half </a:t>
            </a:r>
            <a:r>
              <a:rPr lang="en-GB" sz="1000">
                <a:solidFill>
                  <a:schemeClr val="dk1"/>
                </a:solidFill>
                <a:latin typeface="Mada"/>
                <a:ea typeface="Mada"/>
                <a:cs typeface="Mada"/>
                <a:sym typeface="Mada"/>
              </a:rPr>
              <a:t>of these are thought to be due to </a:t>
            </a:r>
            <a:r>
              <a:rPr b="1" lang="en-GB" sz="1000">
                <a:solidFill>
                  <a:schemeClr val="dk1"/>
                </a:solidFill>
                <a:latin typeface="Mada"/>
                <a:ea typeface="Mada"/>
                <a:cs typeface="Mada"/>
                <a:sym typeface="Mada"/>
              </a:rPr>
              <a:t>atheroembolism </a:t>
            </a:r>
            <a:r>
              <a:rPr lang="en-GB" sz="1000">
                <a:solidFill>
                  <a:schemeClr val="dk1"/>
                </a:solidFill>
                <a:latin typeface="Mada"/>
                <a:ea typeface="Mada"/>
                <a:cs typeface="Mada"/>
                <a:sym typeface="Mada"/>
              </a:rPr>
              <a:t>from the </a:t>
            </a:r>
            <a:r>
              <a:rPr b="1" lang="en-GB" sz="1000">
                <a:solidFill>
                  <a:schemeClr val="dk1"/>
                </a:solidFill>
                <a:latin typeface="Mada"/>
                <a:ea typeface="Mada"/>
                <a:cs typeface="Mada"/>
                <a:sym typeface="Mada"/>
              </a:rPr>
              <a:t>carotid artery </a:t>
            </a:r>
            <a:r>
              <a:rPr lang="en-GB" sz="1000">
                <a:solidFill>
                  <a:srgbClr val="6AA84F"/>
                </a:solidFill>
                <a:latin typeface="Mada"/>
                <a:ea typeface="Mada"/>
                <a:cs typeface="Mada"/>
                <a:sym typeface="Mada"/>
              </a:rPr>
              <a:t>-Both cranial and sub-cranial.</a:t>
            </a:r>
            <a:endParaRPr sz="1000">
              <a:latin typeface="Mada"/>
              <a:ea typeface="Mada"/>
              <a:cs typeface="Mada"/>
              <a:sym typeface="Mada"/>
            </a:endParaRPr>
          </a:p>
        </p:txBody>
      </p:sp>
      <p:sp>
        <p:nvSpPr>
          <p:cNvPr id="1722" name="Google Shape;1722;p33"/>
          <p:cNvSpPr txBox="1"/>
          <p:nvPr/>
        </p:nvSpPr>
        <p:spPr>
          <a:xfrm>
            <a:off x="-59025" y="8002175"/>
            <a:ext cx="2308800" cy="13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The origin of the internal carotid artery is most common site of </a:t>
            </a:r>
            <a:r>
              <a:rPr b="1" lang="en-GB" sz="1000">
                <a:solidFill>
                  <a:schemeClr val="dk1"/>
                </a:solidFill>
                <a:latin typeface="Mada"/>
                <a:ea typeface="Mada"/>
                <a:cs typeface="Mada"/>
                <a:sym typeface="Mada"/>
              </a:rPr>
              <a:t>atheroma</a:t>
            </a:r>
            <a:r>
              <a:rPr lang="en-GB" sz="1000">
                <a:solidFill>
                  <a:schemeClr val="dk1"/>
                </a:solidFill>
                <a:latin typeface="Mada"/>
                <a:ea typeface="Mada"/>
                <a:cs typeface="Mada"/>
                <a:sym typeface="Mada"/>
              </a:rPr>
              <a:t> formation </a:t>
            </a:r>
            <a:r>
              <a:rPr lang="en-GB" sz="1000">
                <a:solidFill>
                  <a:srgbClr val="6AA84F"/>
                </a:solidFill>
                <a:latin typeface="Mada"/>
                <a:ea typeface="Mada"/>
                <a:cs typeface="Mada"/>
                <a:sym typeface="Mada"/>
              </a:rPr>
              <a:t>-comparing to the middle internal carotid and MCA-</a:t>
            </a:r>
            <a:endParaRPr sz="1000">
              <a:solidFill>
                <a:srgbClr val="6AA84F"/>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The tighter the degree of stenosis, the more likely it is to cause symptoms</a:t>
            </a:r>
            <a:endParaRPr sz="1000">
              <a:latin typeface="Mada"/>
              <a:ea typeface="Mada"/>
              <a:cs typeface="Mada"/>
              <a:sym typeface="Mada"/>
            </a:endParaRPr>
          </a:p>
        </p:txBody>
      </p:sp>
      <p:sp>
        <p:nvSpPr>
          <p:cNvPr id="1723" name="Google Shape;1723;p33"/>
          <p:cNvSpPr/>
          <p:nvPr/>
        </p:nvSpPr>
        <p:spPr>
          <a:xfrm>
            <a:off x="110904" y="8215486"/>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3"/>
          <p:cNvSpPr/>
          <p:nvPr/>
        </p:nvSpPr>
        <p:spPr>
          <a:xfrm>
            <a:off x="5556196" y="7577327"/>
            <a:ext cx="159000" cy="1590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3"/>
          <p:cNvSpPr txBox="1"/>
          <p:nvPr/>
        </p:nvSpPr>
        <p:spPr>
          <a:xfrm>
            <a:off x="5532148" y="7445950"/>
            <a:ext cx="1933200" cy="10485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Emboli entering the ophthalmic artery leads to amaurosis fugax or permanent monocular blindness on the same side </a:t>
            </a:r>
            <a:r>
              <a:rPr b="1" lang="en-GB" sz="1000">
                <a:solidFill>
                  <a:schemeClr val="dk1"/>
                </a:solidFill>
                <a:latin typeface="Mada"/>
                <a:ea typeface="Mada"/>
                <a:cs typeface="Mada"/>
                <a:sym typeface="Mada"/>
              </a:rPr>
              <a:t>(</a:t>
            </a:r>
            <a:r>
              <a:rPr b="1" lang="en-GB" sz="1000">
                <a:solidFill>
                  <a:srgbClr val="CC0000"/>
                </a:solidFill>
                <a:latin typeface="Mada"/>
                <a:ea typeface="Mada"/>
                <a:cs typeface="Mada"/>
                <a:sym typeface="Mada"/>
              </a:rPr>
              <a:t>ipsilateral</a:t>
            </a:r>
            <a:r>
              <a:rPr b="1" lang="en-GB" sz="1000">
                <a:solidFill>
                  <a:schemeClr val="dk1"/>
                </a:solidFill>
                <a:latin typeface="Mada"/>
                <a:ea typeface="Mada"/>
                <a:cs typeface="Mada"/>
                <a:sym typeface="Mada"/>
              </a:rPr>
              <a:t>)</a:t>
            </a:r>
            <a:endParaRPr b="1" sz="1000">
              <a:solidFill>
                <a:schemeClr val="dk1"/>
              </a:solidFill>
              <a:latin typeface="Mada"/>
              <a:ea typeface="Mada"/>
              <a:cs typeface="Mada"/>
              <a:sym typeface="Mada"/>
            </a:endParaRPr>
          </a:p>
        </p:txBody>
      </p:sp>
      <p:sp>
        <p:nvSpPr>
          <p:cNvPr id="1726" name="Google Shape;1726;p33"/>
          <p:cNvSpPr/>
          <p:nvPr/>
        </p:nvSpPr>
        <p:spPr>
          <a:xfrm>
            <a:off x="2660651" y="1504438"/>
            <a:ext cx="922994" cy="547878"/>
          </a:xfrm>
          <a:custGeom>
            <a:rect b="b" l="l" r="r" t="t"/>
            <a:pathLst>
              <a:path extrusionOk="0" h="34512" w="56756">
                <a:moveTo>
                  <a:pt x="0" y="34512"/>
                </a:moveTo>
                <a:cubicBezTo>
                  <a:pt x="4302" y="31932"/>
                  <a:pt x="925" y="24476"/>
                  <a:pt x="567" y="19472"/>
                </a:cubicBezTo>
                <a:cubicBezTo>
                  <a:pt x="69" y="12507"/>
                  <a:pt x="2825" y="2910"/>
                  <a:pt x="9364" y="459"/>
                </a:cubicBezTo>
                <a:cubicBezTo>
                  <a:pt x="17000" y="-2404"/>
                  <a:pt x="21744" y="11178"/>
                  <a:pt x="28661" y="15499"/>
                </a:cubicBezTo>
                <a:cubicBezTo>
                  <a:pt x="32932" y="18167"/>
                  <a:pt x="38925" y="15324"/>
                  <a:pt x="43702" y="16918"/>
                </a:cubicBezTo>
                <a:cubicBezTo>
                  <a:pt x="50415" y="19157"/>
                  <a:pt x="54516" y="26948"/>
                  <a:pt x="56756" y="33661"/>
                </a:cubicBezTo>
              </a:path>
            </a:pathLst>
          </a:custGeom>
          <a:noFill/>
          <a:ln cap="flat" cmpd="sng" w="9525">
            <a:solidFill>
              <a:srgbClr val="FFDDD2"/>
            </a:solidFill>
            <a:prstDash val="solid"/>
            <a:round/>
            <a:headEnd len="med" w="med" type="none"/>
            <a:tailEnd len="med" w="med" type="none"/>
          </a:ln>
        </p:spPr>
      </p:sp>
      <p:sp>
        <p:nvSpPr>
          <p:cNvPr id="1727" name="Google Shape;1727;p33"/>
          <p:cNvSpPr/>
          <p:nvPr/>
        </p:nvSpPr>
        <p:spPr>
          <a:xfrm>
            <a:off x="3466053" y="1583796"/>
            <a:ext cx="1005963" cy="1315505"/>
          </a:xfrm>
          <a:custGeom>
            <a:rect b="b" l="l" r="r" t="t"/>
            <a:pathLst>
              <a:path extrusionOk="0" h="86875" w="65227">
                <a:moveTo>
                  <a:pt x="58590" y="0"/>
                </a:moveTo>
                <a:cubicBezTo>
                  <a:pt x="58590" y="7737"/>
                  <a:pt x="69288" y="17668"/>
                  <a:pt x="63414" y="22703"/>
                </a:cubicBezTo>
                <a:cubicBezTo>
                  <a:pt x="56725" y="28436"/>
                  <a:pt x="45796" y="23327"/>
                  <a:pt x="37022" y="24122"/>
                </a:cubicBezTo>
                <a:cubicBezTo>
                  <a:pt x="28104" y="24930"/>
                  <a:pt x="21936" y="33811"/>
                  <a:pt x="14036" y="38027"/>
                </a:cubicBezTo>
                <a:cubicBezTo>
                  <a:pt x="8757" y="40844"/>
                  <a:pt x="673" y="43419"/>
                  <a:pt x="131" y="49378"/>
                </a:cubicBezTo>
                <a:cubicBezTo>
                  <a:pt x="-395" y="55155"/>
                  <a:pt x="1794" y="63234"/>
                  <a:pt x="7226" y="65270"/>
                </a:cubicBezTo>
                <a:cubicBezTo>
                  <a:pt x="15375" y="68324"/>
                  <a:pt x="24965" y="63162"/>
                  <a:pt x="33333" y="65553"/>
                </a:cubicBezTo>
                <a:cubicBezTo>
                  <a:pt x="40251" y="67529"/>
                  <a:pt x="35864" y="82157"/>
                  <a:pt x="42414" y="85134"/>
                </a:cubicBezTo>
                <a:cubicBezTo>
                  <a:pt x="48215" y="87771"/>
                  <a:pt x="56691" y="87411"/>
                  <a:pt x="61427" y="83148"/>
                </a:cubicBezTo>
                <a:cubicBezTo>
                  <a:pt x="63936" y="80889"/>
                  <a:pt x="63414" y="76592"/>
                  <a:pt x="63414" y="73215"/>
                </a:cubicBezTo>
              </a:path>
            </a:pathLst>
          </a:custGeom>
          <a:noFill/>
          <a:ln cap="flat" cmpd="sng" w="9525">
            <a:solidFill>
              <a:srgbClr val="FFDDD2"/>
            </a:solidFill>
            <a:prstDash val="solid"/>
            <a:round/>
            <a:headEnd len="med" w="med" type="none"/>
            <a:tailEnd len="med" w="med" type="none"/>
          </a:ln>
        </p:spPr>
      </p:sp>
      <p:sp>
        <p:nvSpPr>
          <p:cNvPr id="1728" name="Google Shape;1728;p33"/>
          <p:cNvSpPr/>
          <p:nvPr/>
        </p:nvSpPr>
        <p:spPr>
          <a:xfrm>
            <a:off x="3138022" y="1645519"/>
            <a:ext cx="1005900" cy="9822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3"/>
          <p:cNvSpPr/>
          <p:nvPr/>
        </p:nvSpPr>
        <p:spPr>
          <a:xfrm>
            <a:off x="2511327" y="1953083"/>
            <a:ext cx="459140" cy="366939"/>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3"/>
          <p:cNvSpPr/>
          <p:nvPr/>
        </p:nvSpPr>
        <p:spPr>
          <a:xfrm rot="1849625">
            <a:off x="4195228" y="2491077"/>
            <a:ext cx="456195" cy="369396"/>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3"/>
          <p:cNvSpPr/>
          <p:nvPr/>
        </p:nvSpPr>
        <p:spPr>
          <a:xfrm rot="5197861">
            <a:off x="4199158" y="1389089"/>
            <a:ext cx="448282" cy="375834"/>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3"/>
          <p:cNvSpPr txBox="1"/>
          <p:nvPr/>
        </p:nvSpPr>
        <p:spPr>
          <a:xfrm flipH="1">
            <a:off x="2437157" y="1873167"/>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2200">
                <a:solidFill>
                  <a:srgbClr val="006D77"/>
                </a:solidFill>
                <a:latin typeface="Pathway Gothic One"/>
                <a:ea typeface="Pathway Gothic One"/>
                <a:cs typeface="Pathway Gothic One"/>
                <a:sym typeface="Pathway Gothic One"/>
              </a:rPr>
              <a:t>01</a:t>
            </a:r>
            <a:endParaRPr sz="2200">
              <a:solidFill>
                <a:srgbClr val="006D77"/>
              </a:solidFill>
              <a:latin typeface="Pathway Gothic One"/>
              <a:ea typeface="Pathway Gothic One"/>
              <a:cs typeface="Pathway Gothic One"/>
              <a:sym typeface="Pathway Gothic One"/>
            </a:endParaRPr>
          </a:p>
        </p:txBody>
      </p:sp>
      <p:sp>
        <p:nvSpPr>
          <p:cNvPr id="1733" name="Google Shape;1733;p33"/>
          <p:cNvSpPr txBox="1"/>
          <p:nvPr/>
        </p:nvSpPr>
        <p:spPr>
          <a:xfrm flipH="1">
            <a:off x="4229588" y="1324734"/>
            <a:ext cx="922800" cy="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rgbClr val="006D77"/>
                </a:solidFill>
                <a:latin typeface="Pathway Gothic One"/>
                <a:ea typeface="Pathway Gothic One"/>
                <a:cs typeface="Pathway Gothic One"/>
                <a:sym typeface="Pathway Gothic One"/>
              </a:rPr>
              <a:t>02</a:t>
            </a:r>
            <a:endParaRPr sz="2200">
              <a:solidFill>
                <a:srgbClr val="006D77"/>
              </a:solidFill>
              <a:latin typeface="Pathway Gothic One"/>
              <a:ea typeface="Pathway Gothic One"/>
              <a:cs typeface="Pathway Gothic One"/>
              <a:sym typeface="Pathway Gothic One"/>
            </a:endParaRPr>
          </a:p>
        </p:txBody>
      </p:sp>
      <p:sp>
        <p:nvSpPr>
          <p:cNvPr id="1734" name="Google Shape;1734;p33"/>
          <p:cNvSpPr txBox="1"/>
          <p:nvPr/>
        </p:nvSpPr>
        <p:spPr>
          <a:xfrm flipH="1">
            <a:off x="4210762" y="2398620"/>
            <a:ext cx="587700" cy="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rgbClr val="006D77"/>
                </a:solidFill>
                <a:latin typeface="Pathway Gothic One"/>
                <a:ea typeface="Pathway Gothic One"/>
                <a:cs typeface="Pathway Gothic One"/>
                <a:sym typeface="Pathway Gothic One"/>
              </a:rPr>
              <a:t>03</a:t>
            </a:r>
            <a:endParaRPr sz="2200">
              <a:solidFill>
                <a:srgbClr val="006D77"/>
              </a:solidFill>
              <a:latin typeface="Pathway Gothic One"/>
              <a:ea typeface="Pathway Gothic One"/>
              <a:cs typeface="Pathway Gothic One"/>
              <a:sym typeface="Pathway Gothic One"/>
            </a:endParaRPr>
          </a:p>
        </p:txBody>
      </p:sp>
      <p:grpSp>
        <p:nvGrpSpPr>
          <p:cNvPr id="1735" name="Google Shape;1735;p33"/>
          <p:cNvGrpSpPr/>
          <p:nvPr/>
        </p:nvGrpSpPr>
        <p:grpSpPr>
          <a:xfrm>
            <a:off x="3253571" y="1734640"/>
            <a:ext cx="774817" cy="803966"/>
            <a:chOff x="805100" y="1550075"/>
            <a:chExt cx="593775" cy="606950"/>
          </a:xfrm>
        </p:grpSpPr>
        <p:sp>
          <p:nvSpPr>
            <p:cNvPr id="1736" name="Google Shape;1736;p33"/>
            <p:cNvSpPr/>
            <p:nvPr/>
          </p:nvSpPr>
          <p:spPr>
            <a:xfrm>
              <a:off x="805100" y="1550075"/>
              <a:ext cx="585625" cy="513275"/>
            </a:xfrm>
            <a:custGeom>
              <a:rect b="b" l="l" r="r" t="t"/>
              <a:pathLst>
                <a:path extrusionOk="0" h="20531" w="23425">
                  <a:moveTo>
                    <a:pt x="13791" y="1"/>
                  </a:moveTo>
                  <a:cubicBezTo>
                    <a:pt x="13453" y="1"/>
                    <a:pt x="13120" y="80"/>
                    <a:pt x="12851" y="296"/>
                  </a:cubicBezTo>
                  <a:cubicBezTo>
                    <a:pt x="12433" y="637"/>
                    <a:pt x="12310" y="1410"/>
                    <a:pt x="12729" y="1751"/>
                  </a:cubicBezTo>
                  <a:cubicBezTo>
                    <a:pt x="11084" y="1328"/>
                    <a:pt x="9411" y="967"/>
                    <a:pt x="7726" y="967"/>
                  </a:cubicBezTo>
                  <a:cubicBezTo>
                    <a:pt x="7616" y="967"/>
                    <a:pt x="7506" y="969"/>
                    <a:pt x="7396" y="972"/>
                  </a:cubicBezTo>
                  <a:cubicBezTo>
                    <a:pt x="5592" y="1024"/>
                    <a:pt x="3763" y="1545"/>
                    <a:pt x="2346" y="2731"/>
                  </a:cubicBezTo>
                  <a:cubicBezTo>
                    <a:pt x="928" y="3916"/>
                    <a:pt x="1" y="5835"/>
                    <a:pt x="201" y="7742"/>
                  </a:cubicBezTo>
                  <a:cubicBezTo>
                    <a:pt x="284" y="8553"/>
                    <a:pt x="600" y="9378"/>
                    <a:pt x="1205" y="9887"/>
                  </a:cubicBezTo>
                  <a:cubicBezTo>
                    <a:pt x="1533" y="10158"/>
                    <a:pt x="1957" y="10311"/>
                    <a:pt x="2371" y="10311"/>
                  </a:cubicBezTo>
                  <a:cubicBezTo>
                    <a:pt x="2686" y="10311"/>
                    <a:pt x="2994" y="10223"/>
                    <a:pt x="3248" y="10031"/>
                  </a:cubicBezTo>
                  <a:lnTo>
                    <a:pt x="3248" y="10031"/>
                  </a:lnTo>
                  <a:cubicBezTo>
                    <a:pt x="2728" y="10512"/>
                    <a:pt x="2703" y="11511"/>
                    <a:pt x="3234" y="12000"/>
                  </a:cubicBezTo>
                  <a:cubicBezTo>
                    <a:pt x="3450" y="12199"/>
                    <a:pt x="3703" y="12281"/>
                    <a:pt x="3961" y="12281"/>
                  </a:cubicBezTo>
                  <a:cubicBezTo>
                    <a:pt x="4218" y="12281"/>
                    <a:pt x="4481" y="12199"/>
                    <a:pt x="4716" y="12070"/>
                  </a:cubicBezTo>
                  <a:cubicBezTo>
                    <a:pt x="5127" y="11841"/>
                    <a:pt x="5419" y="11747"/>
                    <a:pt x="5874" y="11747"/>
                  </a:cubicBezTo>
                  <a:cubicBezTo>
                    <a:pt x="5904" y="11747"/>
                    <a:pt x="5934" y="11748"/>
                    <a:pt x="5966" y="11748"/>
                  </a:cubicBezTo>
                  <a:cubicBezTo>
                    <a:pt x="7196" y="11774"/>
                    <a:pt x="8362" y="12341"/>
                    <a:pt x="9334" y="13101"/>
                  </a:cubicBezTo>
                  <a:cubicBezTo>
                    <a:pt x="10552" y="14048"/>
                    <a:pt x="11537" y="15285"/>
                    <a:pt x="12619" y="16393"/>
                  </a:cubicBezTo>
                  <a:cubicBezTo>
                    <a:pt x="13818" y="17616"/>
                    <a:pt x="15151" y="18692"/>
                    <a:pt x="16594" y="19607"/>
                  </a:cubicBezTo>
                  <a:cubicBezTo>
                    <a:pt x="17189" y="19979"/>
                    <a:pt x="17116" y="20530"/>
                    <a:pt x="17869" y="20530"/>
                  </a:cubicBezTo>
                  <a:cubicBezTo>
                    <a:pt x="17898" y="20530"/>
                    <a:pt x="17928" y="20530"/>
                    <a:pt x="17959" y="20528"/>
                  </a:cubicBezTo>
                  <a:cubicBezTo>
                    <a:pt x="18700" y="20476"/>
                    <a:pt x="19415" y="20232"/>
                    <a:pt x="20040" y="19819"/>
                  </a:cubicBezTo>
                  <a:cubicBezTo>
                    <a:pt x="21244" y="19027"/>
                    <a:pt x="22056" y="17700"/>
                    <a:pt x="22436" y="16347"/>
                  </a:cubicBezTo>
                  <a:cubicBezTo>
                    <a:pt x="22861" y="14827"/>
                    <a:pt x="22977" y="13146"/>
                    <a:pt x="22938" y="11574"/>
                  </a:cubicBezTo>
                  <a:cubicBezTo>
                    <a:pt x="22919" y="10776"/>
                    <a:pt x="22829" y="9983"/>
                    <a:pt x="22674" y="9204"/>
                  </a:cubicBezTo>
                  <a:cubicBezTo>
                    <a:pt x="22623" y="8953"/>
                    <a:pt x="22288" y="7169"/>
                    <a:pt x="22030" y="7136"/>
                  </a:cubicBezTo>
                  <a:lnTo>
                    <a:pt x="22030" y="7136"/>
                  </a:lnTo>
                  <a:cubicBezTo>
                    <a:pt x="22065" y="7141"/>
                    <a:pt x="22100" y="7143"/>
                    <a:pt x="22135" y="7143"/>
                  </a:cubicBezTo>
                  <a:cubicBezTo>
                    <a:pt x="22870" y="7143"/>
                    <a:pt x="23424" y="6186"/>
                    <a:pt x="23203" y="5417"/>
                  </a:cubicBezTo>
                  <a:cubicBezTo>
                    <a:pt x="22977" y="4611"/>
                    <a:pt x="22172" y="4115"/>
                    <a:pt x="21386" y="4038"/>
                  </a:cubicBezTo>
                  <a:cubicBezTo>
                    <a:pt x="21289" y="4029"/>
                    <a:pt x="21193" y="4024"/>
                    <a:pt x="21096" y="4024"/>
                  </a:cubicBezTo>
                  <a:cubicBezTo>
                    <a:pt x="20409" y="4024"/>
                    <a:pt x="19729" y="4249"/>
                    <a:pt x="19074" y="4470"/>
                  </a:cubicBezTo>
                  <a:cubicBezTo>
                    <a:pt x="17901" y="2557"/>
                    <a:pt x="16471" y="540"/>
                    <a:pt x="14378" y="70"/>
                  </a:cubicBezTo>
                  <a:cubicBezTo>
                    <a:pt x="14188" y="28"/>
                    <a:pt x="13989" y="1"/>
                    <a:pt x="13791" y="1"/>
                  </a:cubicBezTo>
                  <a:close/>
                </a:path>
              </a:pathLst>
            </a:custGeom>
            <a:solidFill>
              <a:srgbClr val="141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3"/>
            <p:cNvSpPr/>
            <p:nvPr/>
          </p:nvSpPr>
          <p:spPr>
            <a:xfrm>
              <a:off x="905600" y="1644700"/>
              <a:ext cx="445750" cy="512325"/>
            </a:xfrm>
            <a:custGeom>
              <a:rect b="b" l="l" r="r" t="t"/>
              <a:pathLst>
                <a:path extrusionOk="0" h="20493" w="17830">
                  <a:moveTo>
                    <a:pt x="9726" y="0"/>
                  </a:moveTo>
                  <a:cubicBezTo>
                    <a:pt x="5029" y="0"/>
                    <a:pt x="641" y="3125"/>
                    <a:pt x="194" y="8331"/>
                  </a:cubicBezTo>
                  <a:cubicBezTo>
                    <a:pt x="71" y="9761"/>
                    <a:pt x="0" y="11500"/>
                    <a:pt x="174" y="13207"/>
                  </a:cubicBezTo>
                  <a:cubicBezTo>
                    <a:pt x="419" y="15558"/>
                    <a:pt x="1134" y="17857"/>
                    <a:pt x="2822" y="19216"/>
                  </a:cubicBezTo>
                  <a:cubicBezTo>
                    <a:pt x="3932" y="20103"/>
                    <a:pt x="5364" y="20493"/>
                    <a:pt x="6770" y="20493"/>
                  </a:cubicBezTo>
                  <a:cubicBezTo>
                    <a:pt x="6815" y="20493"/>
                    <a:pt x="6860" y="20493"/>
                    <a:pt x="6905" y="20492"/>
                  </a:cubicBezTo>
                  <a:cubicBezTo>
                    <a:pt x="8355" y="20466"/>
                    <a:pt x="9772" y="20054"/>
                    <a:pt x="11118" y="19513"/>
                  </a:cubicBezTo>
                  <a:cubicBezTo>
                    <a:pt x="12567" y="18927"/>
                    <a:pt x="13733" y="18005"/>
                    <a:pt x="14822" y="16865"/>
                  </a:cubicBezTo>
                  <a:cubicBezTo>
                    <a:pt x="16870" y="14707"/>
                    <a:pt x="17720" y="11680"/>
                    <a:pt x="17785" y="8665"/>
                  </a:cubicBezTo>
                  <a:cubicBezTo>
                    <a:pt x="17830" y="6598"/>
                    <a:pt x="17617" y="4395"/>
                    <a:pt x="16381" y="2765"/>
                  </a:cubicBezTo>
                  <a:cubicBezTo>
                    <a:pt x="15344" y="1406"/>
                    <a:pt x="13720" y="640"/>
                    <a:pt x="12084" y="266"/>
                  </a:cubicBezTo>
                  <a:cubicBezTo>
                    <a:pt x="11301" y="87"/>
                    <a:pt x="10509" y="0"/>
                    <a:pt x="972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3"/>
            <p:cNvSpPr/>
            <p:nvPr/>
          </p:nvSpPr>
          <p:spPr>
            <a:xfrm>
              <a:off x="1070575" y="1790375"/>
              <a:ext cx="72400" cy="51500"/>
            </a:xfrm>
            <a:custGeom>
              <a:rect b="b" l="l" r="r" t="t"/>
              <a:pathLst>
                <a:path extrusionOk="0" h="2060" w="2896">
                  <a:moveTo>
                    <a:pt x="512" y="1"/>
                  </a:moveTo>
                  <a:cubicBezTo>
                    <a:pt x="253" y="1"/>
                    <a:pt x="0" y="269"/>
                    <a:pt x="165" y="571"/>
                  </a:cubicBezTo>
                  <a:cubicBezTo>
                    <a:pt x="654" y="1363"/>
                    <a:pt x="1459" y="1904"/>
                    <a:pt x="2380" y="2046"/>
                  </a:cubicBezTo>
                  <a:cubicBezTo>
                    <a:pt x="2415" y="2055"/>
                    <a:pt x="2449" y="2059"/>
                    <a:pt x="2483" y="2059"/>
                  </a:cubicBezTo>
                  <a:cubicBezTo>
                    <a:pt x="2551" y="2059"/>
                    <a:pt x="2617" y="2042"/>
                    <a:pt x="2677" y="2008"/>
                  </a:cubicBezTo>
                  <a:cubicBezTo>
                    <a:pt x="2761" y="1956"/>
                    <a:pt x="2825" y="1879"/>
                    <a:pt x="2851" y="1782"/>
                  </a:cubicBezTo>
                  <a:cubicBezTo>
                    <a:pt x="2896" y="1608"/>
                    <a:pt x="2799" y="1344"/>
                    <a:pt x="2587" y="1318"/>
                  </a:cubicBezTo>
                  <a:cubicBezTo>
                    <a:pt x="2393" y="1286"/>
                    <a:pt x="2200" y="1241"/>
                    <a:pt x="2013" y="1170"/>
                  </a:cubicBezTo>
                  <a:cubicBezTo>
                    <a:pt x="1994" y="1164"/>
                    <a:pt x="1968" y="1157"/>
                    <a:pt x="1942" y="1144"/>
                  </a:cubicBezTo>
                  <a:cubicBezTo>
                    <a:pt x="1904" y="1125"/>
                    <a:pt x="1859" y="1106"/>
                    <a:pt x="1814" y="1086"/>
                  </a:cubicBezTo>
                  <a:cubicBezTo>
                    <a:pt x="1723" y="1041"/>
                    <a:pt x="1633" y="990"/>
                    <a:pt x="1550" y="932"/>
                  </a:cubicBezTo>
                  <a:cubicBezTo>
                    <a:pt x="1511" y="906"/>
                    <a:pt x="1472" y="880"/>
                    <a:pt x="1440" y="855"/>
                  </a:cubicBezTo>
                  <a:lnTo>
                    <a:pt x="1395" y="822"/>
                  </a:lnTo>
                  <a:cubicBezTo>
                    <a:pt x="1389" y="822"/>
                    <a:pt x="1382" y="809"/>
                    <a:pt x="1369" y="803"/>
                  </a:cubicBezTo>
                  <a:cubicBezTo>
                    <a:pt x="1298" y="739"/>
                    <a:pt x="1227" y="674"/>
                    <a:pt x="1157" y="610"/>
                  </a:cubicBezTo>
                  <a:cubicBezTo>
                    <a:pt x="1086" y="539"/>
                    <a:pt x="1021" y="462"/>
                    <a:pt x="963" y="384"/>
                  </a:cubicBezTo>
                  <a:lnTo>
                    <a:pt x="918" y="326"/>
                  </a:lnTo>
                  <a:cubicBezTo>
                    <a:pt x="886" y="281"/>
                    <a:pt x="854" y="230"/>
                    <a:pt x="828" y="185"/>
                  </a:cubicBezTo>
                  <a:cubicBezTo>
                    <a:pt x="746" y="55"/>
                    <a:pt x="628" y="1"/>
                    <a:pt x="512" y="1"/>
                  </a:cubicBezTo>
                  <a:close/>
                </a:path>
              </a:pathLst>
            </a:custGeom>
            <a:solidFill>
              <a:srgbClr val="141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3"/>
            <p:cNvSpPr/>
            <p:nvPr/>
          </p:nvSpPr>
          <p:spPr>
            <a:xfrm>
              <a:off x="979350" y="1800125"/>
              <a:ext cx="350" cy="350"/>
            </a:xfrm>
            <a:custGeom>
              <a:rect b="b" l="l" r="r" t="t"/>
              <a:pathLst>
                <a:path extrusionOk="0" h="14" w="14">
                  <a:moveTo>
                    <a:pt x="13" y="1"/>
                  </a:moveTo>
                  <a:lnTo>
                    <a:pt x="0" y="14"/>
                  </a:lnTo>
                  <a:lnTo>
                    <a:pt x="0" y="14"/>
                  </a:lnTo>
                  <a:cubicBezTo>
                    <a:pt x="7" y="7"/>
                    <a:pt x="7" y="7"/>
                    <a:pt x="13" y="1"/>
                  </a:cubicBezTo>
                  <a:close/>
                </a:path>
              </a:pathLst>
            </a:custGeom>
            <a:solidFill>
              <a:srgbClr val="4A1D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3"/>
            <p:cNvSpPr/>
            <p:nvPr/>
          </p:nvSpPr>
          <p:spPr>
            <a:xfrm>
              <a:off x="937000" y="1793350"/>
              <a:ext cx="63300" cy="45500"/>
            </a:xfrm>
            <a:custGeom>
              <a:rect b="b" l="l" r="r" t="t"/>
              <a:pathLst>
                <a:path extrusionOk="0" h="1820" w="2532">
                  <a:moveTo>
                    <a:pt x="2104" y="0"/>
                  </a:moveTo>
                  <a:cubicBezTo>
                    <a:pt x="1969" y="0"/>
                    <a:pt x="1839" y="66"/>
                    <a:pt x="1765" y="188"/>
                  </a:cubicBezTo>
                  <a:cubicBezTo>
                    <a:pt x="1746" y="214"/>
                    <a:pt x="1720" y="246"/>
                    <a:pt x="1701" y="272"/>
                  </a:cubicBezTo>
                  <a:cubicBezTo>
                    <a:pt x="1708" y="265"/>
                    <a:pt x="1715" y="260"/>
                    <a:pt x="1716" y="260"/>
                  </a:cubicBezTo>
                  <a:cubicBezTo>
                    <a:pt x="1716" y="260"/>
                    <a:pt x="1712" y="263"/>
                    <a:pt x="1701" y="272"/>
                  </a:cubicBezTo>
                  <a:lnTo>
                    <a:pt x="1701" y="285"/>
                  </a:lnTo>
                  <a:cubicBezTo>
                    <a:pt x="1694" y="285"/>
                    <a:pt x="1694" y="285"/>
                    <a:pt x="1694" y="291"/>
                  </a:cubicBezTo>
                  <a:cubicBezTo>
                    <a:pt x="1694" y="285"/>
                    <a:pt x="1694" y="285"/>
                    <a:pt x="1694" y="285"/>
                  </a:cubicBezTo>
                  <a:cubicBezTo>
                    <a:pt x="1688" y="298"/>
                    <a:pt x="1675" y="310"/>
                    <a:pt x="1662" y="323"/>
                  </a:cubicBezTo>
                  <a:cubicBezTo>
                    <a:pt x="1611" y="388"/>
                    <a:pt x="1553" y="446"/>
                    <a:pt x="1495" y="504"/>
                  </a:cubicBezTo>
                  <a:cubicBezTo>
                    <a:pt x="1463" y="536"/>
                    <a:pt x="1430" y="562"/>
                    <a:pt x="1405" y="587"/>
                  </a:cubicBezTo>
                  <a:lnTo>
                    <a:pt x="1353" y="626"/>
                  </a:lnTo>
                  <a:lnTo>
                    <a:pt x="1340" y="639"/>
                  </a:lnTo>
                  <a:lnTo>
                    <a:pt x="1308" y="665"/>
                  </a:lnTo>
                  <a:lnTo>
                    <a:pt x="1263" y="697"/>
                  </a:lnTo>
                  <a:cubicBezTo>
                    <a:pt x="1231" y="723"/>
                    <a:pt x="1192" y="742"/>
                    <a:pt x="1153" y="768"/>
                  </a:cubicBezTo>
                  <a:cubicBezTo>
                    <a:pt x="1089" y="806"/>
                    <a:pt x="1018" y="845"/>
                    <a:pt x="947" y="884"/>
                  </a:cubicBezTo>
                  <a:cubicBezTo>
                    <a:pt x="921" y="890"/>
                    <a:pt x="896" y="909"/>
                    <a:pt x="870" y="922"/>
                  </a:cubicBezTo>
                  <a:cubicBezTo>
                    <a:pt x="863" y="922"/>
                    <a:pt x="857" y="922"/>
                    <a:pt x="851" y="929"/>
                  </a:cubicBezTo>
                  <a:lnTo>
                    <a:pt x="786" y="948"/>
                  </a:lnTo>
                  <a:cubicBezTo>
                    <a:pt x="625" y="1006"/>
                    <a:pt x="458" y="1051"/>
                    <a:pt x="290" y="1077"/>
                  </a:cubicBezTo>
                  <a:cubicBezTo>
                    <a:pt x="194" y="1103"/>
                    <a:pt x="116" y="1167"/>
                    <a:pt x="65" y="1251"/>
                  </a:cubicBezTo>
                  <a:cubicBezTo>
                    <a:pt x="13" y="1341"/>
                    <a:pt x="0" y="1444"/>
                    <a:pt x="26" y="1547"/>
                  </a:cubicBezTo>
                  <a:cubicBezTo>
                    <a:pt x="52" y="1644"/>
                    <a:pt x="116" y="1721"/>
                    <a:pt x="200" y="1773"/>
                  </a:cubicBezTo>
                  <a:cubicBezTo>
                    <a:pt x="263" y="1804"/>
                    <a:pt x="333" y="1820"/>
                    <a:pt x="404" y="1820"/>
                  </a:cubicBezTo>
                  <a:cubicBezTo>
                    <a:pt x="434" y="1820"/>
                    <a:pt x="465" y="1817"/>
                    <a:pt x="496" y="1811"/>
                  </a:cubicBezTo>
                  <a:cubicBezTo>
                    <a:pt x="1282" y="1682"/>
                    <a:pt x="1984" y="1232"/>
                    <a:pt x="2429" y="568"/>
                  </a:cubicBezTo>
                  <a:cubicBezTo>
                    <a:pt x="2532" y="388"/>
                    <a:pt x="2467" y="156"/>
                    <a:pt x="2293" y="46"/>
                  </a:cubicBezTo>
                  <a:cubicBezTo>
                    <a:pt x="2233" y="15"/>
                    <a:pt x="2168" y="0"/>
                    <a:pt x="2104" y="0"/>
                  </a:cubicBezTo>
                  <a:close/>
                </a:path>
              </a:pathLst>
            </a:custGeom>
            <a:solidFill>
              <a:srgbClr val="141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3"/>
            <p:cNvSpPr/>
            <p:nvPr/>
          </p:nvSpPr>
          <p:spPr>
            <a:xfrm>
              <a:off x="1007050" y="1899275"/>
              <a:ext cx="30775" cy="53375"/>
            </a:xfrm>
            <a:custGeom>
              <a:rect b="b" l="l" r="r" t="t"/>
              <a:pathLst>
                <a:path extrusionOk="0" h="2135" w="1231">
                  <a:moveTo>
                    <a:pt x="767" y="0"/>
                  </a:moveTo>
                  <a:cubicBezTo>
                    <a:pt x="738" y="0"/>
                    <a:pt x="709" y="13"/>
                    <a:pt x="683" y="41"/>
                  </a:cubicBezTo>
                  <a:cubicBezTo>
                    <a:pt x="335" y="428"/>
                    <a:pt x="0" y="911"/>
                    <a:pt x="103" y="1465"/>
                  </a:cubicBezTo>
                  <a:cubicBezTo>
                    <a:pt x="181" y="1841"/>
                    <a:pt x="510" y="2135"/>
                    <a:pt x="876" y="2135"/>
                  </a:cubicBezTo>
                  <a:cubicBezTo>
                    <a:pt x="967" y="2135"/>
                    <a:pt x="1061" y="2117"/>
                    <a:pt x="1153" y="2077"/>
                  </a:cubicBezTo>
                  <a:cubicBezTo>
                    <a:pt x="1211" y="2038"/>
                    <a:pt x="1231" y="1961"/>
                    <a:pt x="1198" y="1903"/>
                  </a:cubicBezTo>
                  <a:cubicBezTo>
                    <a:pt x="1172" y="1864"/>
                    <a:pt x="1129" y="1842"/>
                    <a:pt x="1085" y="1842"/>
                  </a:cubicBezTo>
                  <a:cubicBezTo>
                    <a:pt x="1064" y="1842"/>
                    <a:pt x="1043" y="1847"/>
                    <a:pt x="1024" y="1858"/>
                  </a:cubicBezTo>
                  <a:cubicBezTo>
                    <a:pt x="975" y="1874"/>
                    <a:pt x="924" y="1882"/>
                    <a:pt x="874" y="1882"/>
                  </a:cubicBezTo>
                  <a:cubicBezTo>
                    <a:pt x="767" y="1882"/>
                    <a:pt x="663" y="1846"/>
                    <a:pt x="580" y="1780"/>
                  </a:cubicBezTo>
                  <a:cubicBezTo>
                    <a:pt x="432" y="1664"/>
                    <a:pt x="348" y="1497"/>
                    <a:pt x="342" y="1317"/>
                  </a:cubicBezTo>
                  <a:cubicBezTo>
                    <a:pt x="316" y="885"/>
                    <a:pt x="593" y="524"/>
                    <a:pt x="863" y="222"/>
                  </a:cubicBezTo>
                  <a:cubicBezTo>
                    <a:pt x="947" y="128"/>
                    <a:pt x="861" y="0"/>
                    <a:pt x="767" y="0"/>
                  </a:cubicBezTo>
                  <a:close/>
                </a:path>
              </a:pathLst>
            </a:custGeom>
            <a:solidFill>
              <a:srgbClr val="141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3"/>
            <p:cNvSpPr/>
            <p:nvPr/>
          </p:nvSpPr>
          <p:spPr>
            <a:xfrm>
              <a:off x="1074925" y="1896225"/>
              <a:ext cx="50675" cy="22825"/>
            </a:xfrm>
            <a:custGeom>
              <a:rect b="b" l="l" r="r" t="t"/>
              <a:pathLst>
                <a:path extrusionOk="0" h="913" w="2027">
                  <a:moveTo>
                    <a:pt x="177" y="0"/>
                  </a:moveTo>
                  <a:cubicBezTo>
                    <a:pt x="71" y="0"/>
                    <a:pt x="0" y="165"/>
                    <a:pt x="113" y="241"/>
                  </a:cubicBezTo>
                  <a:cubicBezTo>
                    <a:pt x="641" y="582"/>
                    <a:pt x="1234" y="807"/>
                    <a:pt x="1852" y="910"/>
                  </a:cubicBezTo>
                  <a:cubicBezTo>
                    <a:pt x="1861" y="912"/>
                    <a:pt x="1870" y="913"/>
                    <a:pt x="1879" y="913"/>
                  </a:cubicBezTo>
                  <a:cubicBezTo>
                    <a:pt x="1939" y="913"/>
                    <a:pt x="1991" y="876"/>
                    <a:pt x="2013" y="820"/>
                  </a:cubicBezTo>
                  <a:cubicBezTo>
                    <a:pt x="2026" y="749"/>
                    <a:pt x="1987" y="685"/>
                    <a:pt x="1923" y="666"/>
                  </a:cubicBezTo>
                  <a:cubicBezTo>
                    <a:pt x="1324" y="569"/>
                    <a:pt x="751" y="350"/>
                    <a:pt x="242" y="22"/>
                  </a:cubicBezTo>
                  <a:cubicBezTo>
                    <a:pt x="220" y="7"/>
                    <a:pt x="197" y="0"/>
                    <a:pt x="177" y="0"/>
                  </a:cubicBezTo>
                  <a:close/>
                </a:path>
              </a:pathLst>
            </a:custGeom>
            <a:solidFill>
              <a:srgbClr val="141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3"/>
            <p:cNvSpPr/>
            <p:nvPr/>
          </p:nvSpPr>
          <p:spPr>
            <a:xfrm>
              <a:off x="949400" y="1893800"/>
              <a:ext cx="45600" cy="25050"/>
            </a:xfrm>
            <a:custGeom>
              <a:rect b="b" l="l" r="r" t="t"/>
              <a:pathLst>
                <a:path extrusionOk="0" h="1002" w="1824">
                  <a:moveTo>
                    <a:pt x="1643" y="0"/>
                  </a:moveTo>
                  <a:cubicBezTo>
                    <a:pt x="1615" y="0"/>
                    <a:pt x="1585" y="13"/>
                    <a:pt x="1559" y="41"/>
                  </a:cubicBezTo>
                  <a:cubicBezTo>
                    <a:pt x="1179" y="434"/>
                    <a:pt x="670" y="685"/>
                    <a:pt x="129" y="743"/>
                  </a:cubicBezTo>
                  <a:cubicBezTo>
                    <a:pt x="58" y="750"/>
                    <a:pt x="0" y="801"/>
                    <a:pt x="0" y="872"/>
                  </a:cubicBezTo>
                  <a:cubicBezTo>
                    <a:pt x="0" y="943"/>
                    <a:pt x="58" y="1001"/>
                    <a:pt x="129" y="1001"/>
                  </a:cubicBezTo>
                  <a:cubicBezTo>
                    <a:pt x="741" y="937"/>
                    <a:pt x="1308" y="660"/>
                    <a:pt x="1739" y="222"/>
                  </a:cubicBezTo>
                  <a:cubicBezTo>
                    <a:pt x="1823" y="128"/>
                    <a:pt x="1737" y="0"/>
                    <a:pt x="1643" y="0"/>
                  </a:cubicBezTo>
                  <a:close/>
                </a:path>
              </a:pathLst>
            </a:custGeom>
            <a:solidFill>
              <a:srgbClr val="141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3"/>
            <p:cNvSpPr/>
            <p:nvPr/>
          </p:nvSpPr>
          <p:spPr>
            <a:xfrm>
              <a:off x="1049550" y="1966900"/>
              <a:ext cx="68800" cy="58775"/>
            </a:xfrm>
            <a:custGeom>
              <a:rect b="b" l="l" r="r" t="t"/>
              <a:pathLst>
                <a:path extrusionOk="0" h="2351" w="2752">
                  <a:moveTo>
                    <a:pt x="1332" y="0"/>
                  </a:moveTo>
                  <a:cubicBezTo>
                    <a:pt x="1262" y="0"/>
                    <a:pt x="1192" y="5"/>
                    <a:pt x="1122" y="16"/>
                  </a:cubicBezTo>
                  <a:cubicBezTo>
                    <a:pt x="819" y="67"/>
                    <a:pt x="555" y="228"/>
                    <a:pt x="362" y="467"/>
                  </a:cubicBezTo>
                  <a:cubicBezTo>
                    <a:pt x="78" y="821"/>
                    <a:pt x="1" y="1285"/>
                    <a:pt x="201" y="1671"/>
                  </a:cubicBezTo>
                  <a:cubicBezTo>
                    <a:pt x="394" y="2040"/>
                    <a:pt x="885" y="2351"/>
                    <a:pt x="1385" y="2351"/>
                  </a:cubicBezTo>
                  <a:cubicBezTo>
                    <a:pt x="1434" y="2351"/>
                    <a:pt x="1484" y="2348"/>
                    <a:pt x="1534" y="2341"/>
                  </a:cubicBezTo>
                  <a:cubicBezTo>
                    <a:pt x="2068" y="2270"/>
                    <a:pt x="2526" y="1839"/>
                    <a:pt x="2629" y="1427"/>
                  </a:cubicBezTo>
                  <a:cubicBezTo>
                    <a:pt x="2751" y="956"/>
                    <a:pt x="2494" y="441"/>
                    <a:pt x="2004" y="177"/>
                  </a:cubicBezTo>
                  <a:cubicBezTo>
                    <a:pt x="1796" y="58"/>
                    <a:pt x="1565" y="0"/>
                    <a:pt x="1332" y="0"/>
                  </a:cubicBezTo>
                  <a:close/>
                </a:path>
              </a:pathLst>
            </a:custGeom>
            <a:solidFill>
              <a:srgbClr val="141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3"/>
            <p:cNvSpPr/>
            <p:nvPr/>
          </p:nvSpPr>
          <p:spPr>
            <a:xfrm>
              <a:off x="944108" y="1836450"/>
              <a:ext cx="56190" cy="58772"/>
            </a:xfrm>
            <a:custGeom>
              <a:rect b="b" l="l" r="r" t="t"/>
              <a:pathLst>
                <a:path extrusionOk="0" h="1708" w="2010">
                  <a:moveTo>
                    <a:pt x="1064" y="0"/>
                  </a:moveTo>
                  <a:cubicBezTo>
                    <a:pt x="988" y="0"/>
                    <a:pt x="912" y="9"/>
                    <a:pt x="838" y="26"/>
                  </a:cubicBezTo>
                  <a:cubicBezTo>
                    <a:pt x="573" y="84"/>
                    <a:pt x="342" y="238"/>
                    <a:pt x="193" y="464"/>
                  </a:cubicBezTo>
                  <a:cubicBezTo>
                    <a:pt x="39" y="689"/>
                    <a:pt x="0" y="979"/>
                    <a:pt x="90" y="1243"/>
                  </a:cubicBezTo>
                  <a:cubicBezTo>
                    <a:pt x="142" y="1398"/>
                    <a:pt x="251" y="1533"/>
                    <a:pt x="393" y="1623"/>
                  </a:cubicBezTo>
                  <a:cubicBezTo>
                    <a:pt x="493" y="1676"/>
                    <a:pt x="610" y="1708"/>
                    <a:pt x="728" y="1708"/>
                  </a:cubicBezTo>
                  <a:cubicBezTo>
                    <a:pt x="739" y="1708"/>
                    <a:pt x="749" y="1708"/>
                    <a:pt x="760" y="1707"/>
                  </a:cubicBezTo>
                  <a:cubicBezTo>
                    <a:pt x="818" y="1707"/>
                    <a:pt x="870" y="1701"/>
                    <a:pt x="921" y="1688"/>
                  </a:cubicBezTo>
                  <a:cubicBezTo>
                    <a:pt x="1076" y="1681"/>
                    <a:pt x="1224" y="1617"/>
                    <a:pt x="1340" y="1507"/>
                  </a:cubicBezTo>
                  <a:cubicBezTo>
                    <a:pt x="1443" y="1391"/>
                    <a:pt x="1495" y="1230"/>
                    <a:pt x="1475" y="1069"/>
                  </a:cubicBezTo>
                  <a:cubicBezTo>
                    <a:pt x="1462" y="934"/>
                    <a:pt x="1404" y="812"/>
                    <a:pt x="1314" y="715"/>
                  </a:cubicBezTo>
                  <a:cubicBezTo>
                    <a:pt x="1233" y="638"/>
                    <a:pt x="1126" y="597"/>
                    <a:pt x="1019" y="597"/>
                  </a:cubicBezTo>
                  <a:cubicBezTo>
                    <a:pt x="982" y="597"/>
                    <a:pt x="945" y="602"/>
                    <a:pt x="908" y="612"/>
                  </a:cubicBezTo>
                  <a:cubicBezTo>
                    <a:pt x="747" y="664"/>
                    <a:pt x="644" y="825"/>
                    <a:pt x="664" y="992"/>
                  </a:cubicBezTo>
                  <a:cubicBezTo>
                    <a:pt x="677" y="1063"/>
                    <a:pt x="715" y="1127"/>
                    <a:pt x="780" y="1172"/>
                  </a:cubicBezTo>
                  <a:cubicBezTo>
                    <a:pt x="815" y="1196"/>
                    <a:pt x="855" y="1207"/>
                    <a:pt x="897" y="1207"/>
                  </a:cubicBezTo>
                  <a:cubicBezTo>
                    <a:pt x="946" y="1207"/>
                    <a:pt x="995" y="1191"/>
                    <a:pt x="1037" y="1159"/>
                  </a:cubicBezTo>
                  <a:cubicBezTo>
                    <a:pt x="1089" y="1114"/>
                    <a:pt x="1095" y="1031"/>
                    <a:pt x="1050" y="979"/>
                  </a:cubicBezTo>
                  <a:cubicBezTo>
                    <a:pt x="1027" y="951"/>
                    <a:pt x="993" y="933"/>
                    <a:pt x="956" y="933"/>
                  </a:cubicBezTo>
                  <a:cubicBezTo>
                    <a:pt x="942" y="933"/>
                    <a:pt x="929" y="935"/>
                    <a:pt x="915" y="940"/>
                  </a:cubicBezTo>
                  <a:cubicBezTo>
                    <a:pt x="921" y="902"/>
                    <a:pt x="947" y="870"/>
                    <a:pt x="979" y="863"/>
                  </a:cubicBezTo>
                  <a:cubicBezTo>
                    <a:pt x="994" y="858"/>
                    <a:pt x="1010" y="856"/>
                    <a:pt x="1024" y="856"/>
                  </a:cubicBezTo>
                  <a:cubicBezTo>
                    <a:pt x="1066" y="856"/>
                    <a:pt x="1105" y="875"/>
                    <a:pt x="1134" y="908"/>
                  </a:cubicBezTo>
                  <a:cubicBezTo>
                    <a:pt x="1185" y="960"/>
                    <a:pt x="1218" y="1024"/>
                    <a:pt x="1218" y="1095"/>
                  </a:cubicBezTo>
                  <a:cubicBezTo>
                    <a:pt x="1230" y="1185"/>
                    <a:pt x="1211" y="1269"/>
                    <a:pt x="1153" y="1340"/>
                  </a:cubicBezTo>
                  <a:cubicBezTo>
                    <a:pt x="1082" y="1404"/>
                    <a:pt x="986" y="1436"/>
                    <a:pt x="889" y="1443"/>
                  </a:cubicBezTo>
                  <a:cubicBezTo>
                    <a:pt x="853" y="1451"/>
                    <a:pt x="815" y="1454"/>
                    <a:pt x="778" y="1454"/>
                  </a:cubicBezTo>
                  <a:cubicBezTo>
                    <a:pt x="691" y="1454"/>
                    <a:pt x="603" y="1434"/>
                    <a:pt x="522" y="1398"/>
                  </a:cubicBezTo>
                  <a:cubicBezTo>
                    <a:pt x="432" y="1340"/>
                    <a:pt x="367" y="1256"/>
                    <a:pt x="335" y="1153"/>
                  </a:cubicBezTo>
                  <a:cubicBezTo>
                    <a:pt x="271" y="966"/>
                    <a:pt x="303" y="760"/>
                    <a:pt x="412" y="599"/>
                  </a:cubicBezTo>
                  <a:cubicBezTo>
                    <a:pt x="528" y="432"/>
                    <a:pt x="702" y="316"/>
                    <a:pt x="896" y="277"/>
                  </a:cubicBezTo>
                  <a:cubicBezTo>
                    <a:pt x="955" y="262"/>
                    <a:pt x="1016" y="255"/>
                    <a:pt x="1076" y="255"/>
                  </a:cubicBezTo>
                  <a:cubicBezTo>
                    <a:pt x="1224" y="255"/>
                    <a:pt x="1371" y="299"/>
                    <a:pt x="1495" y="387"/>
                  </a:cubicBezTo>
                  <a:cubicBezTo>
                    <a:pt x="1656" y="502"/>
                    <a:pt x="1746" y="702"/>
                    <a:pt x="1726" y="902"/>
                  </a:cubicBezTo>
                  <a:cubicBezTo>
                    <a:pt x="1712" y="995"/>
                    <a:pt x="1784" y="1048"/>
                    <a:pt x="1854" y="1048"/>
                  </a:cubicBezTo>
                  <a:cubicBezTo>
                    <a:pt x="1911" y="1048"/>
                    <a:pt x="1966" y="1015"/>
                    <a:pt x="1978" y="940"/>
                  </a:cubicBezTo>
                  <a:cubicBezTo>
                    <a:pt x="2010" y="644"/>
                    <a:pt x="1881" y="354"/>
                    <a:pt x="1643" y="180"/>
                  </a:cubicBezTo>
                  <a:cubicBezTo>
                    <a:pt x="1473" y="63"/>
                    <a:pt x="1269" y="0"/>
                    <a:pt x="10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3"/>
            <p:cNvSpPr/>
            <p:nvPr/>
          </p:nvSpPr>
          <p:spPr>
            <a:xfrm>
              <a:off x="1079665" y="1843302"/>
              <a:ext cx="63321" cy="51488"/>
            </a:xfrm>
            <a:custGeom>
              <a:rect b="b" l="l" r="r" t="t"/>
              <a:pathLst>
                <a:path extrusionOk="0" h="1708" w="2011">
                  <a:moveTo>
                    <a:pt x="1063" y="0"/>
                  </a:moveTo>
                  <a:cubicBezTo>
                    <a:pt x="988" y="0"/>
                    <a:pt x="913" y="9"/>
                    <a:pt x="838" y="26"/>
                  </a:cubicBezTo>
                  <a:cubicBezTo>
                    <a:pt x="574" y="84"/>
                    <a:pt x="342" y="238"/>
                    <a:pt x="194" y="464"/>
                  </a:cubicBezTo>
                  <a:cubicBezTo>
                    <a:pt x="39" y="689"/>
                    <a:pt x="1" y="979"/>
                    <a:pt x="91" y="1243"/>
                  </a:cubicBezTo>
                  <a:cubicBezTo>
                    <a:pt x="142" y="1398"/>
                    <a:pt x="246" y="1533"/>
                    <a:pt x="394" y="1623"/>
                  </a:cubicBezTo>
                  <a:cubicBezTo>
                    <a:pt x="494" y="1676"/>
                    <a:pt x="610" y="1708"/>
                    <a:pt x="728" y="1708"/>
                  </a:cubicBezTo>
                  <a:cubicBezTo>
                    <a:pt x="739" y="1708"/>
                    <a:pt x="750" y="1708"/>
                    <a:pt x="761" y="1707"/>
                  </a:cubicBezTo>
                  <a:cubicBezTo>
                    <a:pt x="812" y="1707"/>
                    <a:pt x="870" y="1701"/>
                    <a:pt x="928" y="1694"/>
                  </a:cubicBezTo>
                  <a:cubicBezTo>
                    <a:pt x="1083" y="1681"/>
                    <a:pt x="1225" y="1617"/>
                    <a:pt x="1341" y="1514"/>
                  </a:cubicBezTo>
                  <a:cubicBezTo>
                    <a:pt x="1450" y="1391"/>
                    <a:pt x="1495" y="1230"/>
                    <a:pt x="1476" y="1069"/>
                  </a:cubicBezTo>
                  <a:cubicBezTo>
                    <a:pt x="1463" y="940"/>
                    <a:pt x="1405" y="812"/>
                    <a:pt x="1315" y="721"/>
                  </a:cubicBezTo>
                  <a:cubicBezTo>
                    <a:pt x="1235" y="642"/>
                    <a:pt x="1132" y="600"/>
                    <a:pt x="1028" y="600"/>
                  </a:cubicBezTo>
                  <a:cubicBezTo>
                    <a:pt x="988" y="600"/>
                    <a:pt x="948" y="606"/>
                    <a:pt x="909" y="618"/>
                  </a:cubicBezTo>
                  <a:cubicBezTo>
                    <a:pt x="748" y="664"/>
                    <a:pt x="645" y="825"/>
                    <a:pt x="664" y="992"/>
                  </a:cubicBezTo>
                  <a:cubicBezTo>
                    <a:pt x="677" y="1063"/>
                    <a:pt x="716" y="1134"/>
                    <a:pt x="780" y="1172"/>
                  </a:cubicBezTo>
                  <a:cubicBezTo>
                    <a:pt x="817" y="1197"/>
                    <a:pt x="859" y="1210"/>
                    <a:pt x="901" y="1210"/>
                  </a:cubicBezTo>
                  <a:cubicBezTo>
                    <a:pt x="949" y="1210"/>
                    <a:pt x="997" y="1194"/>
                    <a:pt x="1038" y="1159"/>
                  </a:cubicBezTo>
                  <a:cubicBezTo>
                    <a:pt x="1135" y="1079"/>
                    <a:pt x="1070" y="933"/>
                    <a:pt x="959" y="933"/>
                  </a:cubicBezTo>
                  <a:cubicBezTo>
                    <a:pt x="945" y="933"/>
                    <a:pt x="931" y="935"/>
                    <a:pt x="915" y="940"/>
                  </a:cubicBezTo>
                  <a:cubicBezTo>
                    <a:pt x="922" y="908"/>
                    <a:pt x="948" y="876"/>
                    <a:pt x="980" y="863"/>
                  </a:cubicBezTo>
                  <a:cubicBezTo>
                    <a:pt x="994" y="860"/>
                    <a:pt x="1008" y="858"/>
                    <a:pt x="1022" y="858"/>
                  </a:cubicBezTo>
                  <a:cubicBezTo>
                    <a:pt x="1065" y="858"/>
                    <a:pt x="1105" y="874"/>
                    <a:pt x="1134" y="908"/>
                  </a:cubicBezTo>
                  <a:cubicBezTo>
                    <a:pt x="1244" y="1031"/>
                    <a:pt x="1250" y="1211"/>
                    <a:pt x="1154" y="1340"/>
                  </a:cubicBezTo>
                  <a:cubicBezTo>
                    <a:pt x="1083" y="1404"/>
                    <a:pt x="986" y="1436"/>
                    <a:pt x="890" y="1443"/>
                  </a:cubicBezTo>
                  <a:cubicBezTo>
                    <a:pt x="853" y="1451"/>
                    <a:pt x="816" y="1454"/>
                    <a:pt x="779" y="1454"/>
                  </a:cubicBezTo>
                  <a:cubicBezTo>
                    <a:pt x="692" y="1454"/>
                    <a:pt x="604" y="1434"/>
                    <a:pt x="523" y="1398"/>
                  </a:cubicBezTo>
                  <a:cubicBezTo>
                    <a:pt x="432" y="1340"/>
                    <a:pt x="368" y="1256"/>
                    <a:pt x="336" y="1153"/>
                  </a:cubicBezTo>
                  <a:cubicBezTo>
                    <a:pt x="271" y="966"/>
                    <a:pt x="304" y="760"/>
                    <a:pt x="413" y="599"/>
                  </a:cubicBezTo>
                  <a:cubicBezTo>
                    <a:pt x="523" y="432"/>
                    <a:pt x="696" y="316"/>
                    <a:pt x="896" y="277"/>
                  </a:cubicBezTo>
                  <a:cubicBezTo>
                    <a:pt x="954" y="262"/>
                    <a:pt x="1013" y="255"/>
                    <a:pt x="1072" y="255"/>
                  </a:cubicBezTo>
                  <a:cubicBezTo>
                    <a:pt x="1218" y="255"/>
                    <a:pt x="1365" y="299"/>
                    <a:pt x="1489" y="387"/>
                  </a:cubicBezTo>
                  <a:cubicBezTo>
                    <a:pt x="1656" y="502"/>
                    <a:pt x="1740" y="702"/>
                    <a:pt x="1721" y="902"/>
                  </a:cubicBezTo>
                  <a:cubicBezTo>
                    <a:pt x="1706" y="995"/>
                    <a:pt x="1780" y="1048"/>
                    <a:pt x="1851" y="1048"/>
                  </a:cubicBezTo>
                  <a:cubicBezTo>
                    <a:pt x="1908" y="1048"/>
                    <a:pt x="1963" y="1015"/>
                    <a:pt x="1972" y="940"/>
                  </a:cubicBezTo>
                  <a:cubicBezTo>
                    <a:pt x="2010" y="644"/>
                    <a:pt x="1882" y="354"/>
                    <a:pt x="1637" y="180"/>
                  </a:cubicBezTo>
                  <a:cubicBezTo>
                    <a:pt x="1467" y="63"/>
                    <a:pt x="1267" y="0"/>
                    <a:pt x="10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3"/>
            <p:cNvSpPr/>
            <p:nvPr/>
          </p:nvSpPr>
          <p:spPr>
            <a:xfrm>
              <a:off x="1296250" y="1834500"/>
              <a:ext cx="102625" cy="155775"/>
            </a:xfrm>
            <a:custGeom>
              <a:rect b="b" l="l" r="r" t="t"/>
              <a:pathLst>
                <a:path extrusionOk="0" h="6231" w="4105">
                  <a:moveTo>
                    <a:pt x="2901" y="1"/>
                  </a:moveTo>
                  <a:cubicBezTo>
                    <a:pt x="2760" y="1"/>
                    <a:pt x="2621" y="26"/>
                    <a:pt x="2487" y="75"/>
                  </a:cubicBezTo>
                  <a:cubicBezTo>
                    <a:pt x="1895" y="268"/>
                    <a:pt x="1341" y="809"/>
                    <a:pt x="1025" y="1241"/>
                  </a:cubicBezTo>
                  <a:cubicBezTo>
                    <a:pt x="304" y="2220"/>
                    <a:pt x="1" y="3553"/>
                    <a:pt x="433" y="4719"/>
                  </a:cubicBezTo>
                  <a:cubicBezTo>
                    <a:pt x="686" y="5411"/>
                    <a:pt x="1310" y="6231"/>
                    <a:pt x="2047" y="6231"/>
                  </a:cubicBezTo>
                  <a:cubicBezTo>
                    <a:pt x="2263" y="6231"/>
                    <a:pt x="2490" y="6160"/>
                    <a:pt x="2719" y="5995"/>
                  </a:cubicBezTo>
                  <a:cubicBezTo>
                    <a:pt x="2977" y="5808"/>
                    <a:pt x="3131" y="5518"/>
                    <a:pt x="3267" y="5228"/>
                  </a:cubicBezTo>
                  <a:cubicBezTo>
                    <a:pt x="3801" y="4075"/>
                    <a:pt x="4085" y="2819"/>
                    <a:pt x="4098" y="1550"/>
                  </a:cubicBezTo>
                  <a:cubicBezTo>
                    <a:pt x="4104" y="887"/>
                    <a:pt x="3917" y="230"/>
                    <a:pt x="3189" y="36"/>
                  </a:cubicBezTo>
                  <a:cubicBezTo>
                    <a:pt x="3095" y="13"/>
                    <a:pt x="2998" y="1"/>
                    <a:pt x="290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3"/>
            <p:cNvSpPr/>
            <p:nvPr/>
          </p:nvSpPr>
          <p:spPr>
            <a:xfrm>
              <a:off x="1321225" y="1857200"/>
              <a:ext cx="56200" cy="99900"/>
            </a:xfrm>
            <a:custGeom>
              <a:rect b="b" l="l" r="r" t="t"/>
              <a:pathLst>
                <a:path extrusionOk="0" h="3996" w="2248">
                  <a:moveTo>
                    <a:pt x="1680" y="1"/>
                  </a:moveTo>
                  <a:cubicBezTo>
                    <a:pt x="1434" y="1"/>
                    <a:pt x="1186" y="118"/>
                    <a:pt x="999" y="301"/>
                  </a:cubicBezTo>
                  <a:cubicBezTo>
                    <a:pt x="644" y="636"/>
                    <a:pt x="425" y="1138"/>
                    <a:pt x="271" y="1595"/>
                  </a:cubicBezTo>
                  <a:cubicBezTo>
                    <a:pt x="110" y="2079"/>
                    <a:pt x="0" y="2633"/>
                    <a:pt x="65" y="3141"/>
                  </a:cubicBezTo>
                  <a:cubicBezTo>
                    <a:pt x="114" y="3557"/>
                    <a:pt x="394" y="3996"/>
                    <a:pt x="846" y="3996"/>
                  </a:cubicBezTo>
                  <a:cubicBezTo>
                    <a:pt x="871" y="3996"/>
                    <a:pt x="896" y="3994"/>
                    <a:pt x="921" y="3992"/>
                  </a:cubicBezTo>
                  <a:cubicBezTo>
                    <a:pt x="1078" y="3973"/>
                    <a:pt x="1082" y="3733"/>
                    <a:pt x="933" y="3733"/>
                  </a:cubicBezTo>
                  <a:cubicBezTo>
                    <a:pt x="929" y="3733"/>
                    <a:pt x="925" y="3734"/>
                    <a:pt x="921" y="3734"/>
                  </a:cubicBezTo>
                  <a:cubicBezTo>
                    <a:pt x="899" y="3736"/>
                    <a:pt x="878" y="3738"/>
                    <a:pt x="858" y="3738"/>
                  </a:cubicBezTo>
                  <a:cubicBezTo>
                    <a:pt x="438" y="3738"/>
                    <a:pt x="303" y="3253"/>
                    <a:pt x="303" y="2897"/>
                  </a:cubicBezTo>
                  <a:cubicBezTo>
                    <a:pt x="310" y="2497"/>
                    <a:pt x="374" y="2098"/>
                    <a:pt x="503" y="1711"/>
                  </a:cubicBezTo>
                  <a:cubicBezTo>
                    <a:pt x="612" y="1344"/>
                    <a:pt x="786" y="996"/>
                    <a:pt x="1005" y="681"/>
                  </a:cubicBezTo>
                  <a:cubicBezTo>
                    <a:pt x="1152" y="473"/>
                    <a:pt x="1416" y="244"/>
                    <a:pt x="1682" y="244"/>
                  </a:cubicBezTo>
                  <a:cubicBezTo>
                    <a:pt x="1778" y="244"/>
                    <a:pt x="1874" y="274"/>
                    <a:pt x="1965" y="346"/>
                  </a:cubicBezTo>
                  <a:cubicBezTo>
                    <a:pt x="1992" y="367"/>
                    <a:pt x="2021" y="377"/>
                    <a:pt x="2050" y="377"/>
                  </a:cubicBezTo>
                  <a:cubicBezTo>
                    <a:pt x="2156" y="377"/>
                    <a:pt x="2247" y="247"/>
                    <a:pt x="2145" y="165"/>
                  </a:cubicBezTo>
                  <a:cubicBezTo>
                    <a:pt x="2003" y="51"/>
                    <a:pt x="1842" y="1"/>
                    <a:pt x="1680" y="1"/>
                  </a:cubicBezTo>
                  <a:close/>
                </a:path>
              </a:pathLst>
            </a:custGeom>
            <a:solidFill>
              <a:srgbClr val="141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3"/>
            <p:cNvSpPr/>
            <p:nvPr/>
          </p:nvSpPr>
          <p:spPr>
            <a:xfrm>
              <a:off x="922500" y="1634425"/>
              <a:ext cx="427725" cy="293200"/>
            </a:xfrm>
            <a:custGeom>
              <a:rect b="b" l="l" r="r" t="t"/>
              <a:pathLst>
                <a:path extrusionOk="0" h="11728" w="17109">
                  <a:moveTo>
                    <a:pt x="8780" y="1"/>
                  </a:moveTo>
                  <a:cubicBezTo>
                    <a:pt x="1669" y="1"/>
                    <a:pt x="1" y="5933"/>
                    <a:pt x="1" y="5933"/>
                  </a:cubicBezTo>
                  <a:cubicBezTo>
                    <a:pt x="373" y="5977"/>
                    <a:pt x="776" y="5997"/>
                    <a:pt x="1201" y="5997"/>
                  </a:cubicBezTo>
                  <a:cubicBezTo>
                    <a:pt x="4849" y="5997"/>
                    <a:pt x="10066" y="4492"/>
                    <a:pt x="10436" y="3286"/>
                  </a:cubicBezTo>
                  <a:cubicBezTo>
                    <a:pt x="11055" y="3980"/>
                    <a:pt x="11812" y="4145"/>
                    <a:pt x="12394" y="4145"/>
                  </a:cubicBezTo>
                  <a:cubicBezTo>
                    <a:pt x="12924" y="4145"/>
                    <a:pt x="13308" y="4007"/>
                    <a:pt x="13308" y="4007"/>
                  </a:cubicBezTo>
                  <a:lnTo>
                    <a:pt x="13308" y="4007"/>
                  </a:lnTo>
                  <a:cubicBezTo>
                    <a:pt x="12432" y="6986"/>
                    <a:pt x="13920" y="11727"/>
                    <a:pt x="14770" y="11727"/>
                  </a:cubicBezTo>
                  <a:cubicBezTo>
                    <a:pt x="14938" y="11727"/>
                    <a:pt x="15082" y="11541"/>
                    <a:pt x="15176" y="11118"/>
                  </a:cubicBezTo>
                  <a:cubicBezTo>
                    <a:pt x="15750" y="8561"/>
                    <a:pt x="17109" y="8220"/>
                    <a:pt x="17109" y="8220"/>
                  </a:cubicBezTo>
                  <a:cubicBezTo>
                    <a:pt x="17109" y="3930"/>
                    <a:pt x="15885" y="1"/>
                    <a:pt x="8780" y="1"/>
                  </a:cubicBezTo>
                  <a:close/>
                </a:path>
              </a:pathLst>
            </a:custGeom>
            <a:solidFill>
              <a:srgbClr val="141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0" name="Google Shape;1720;p33"/>
          <p:cNvSpPr/>
          <p:nvPr/>
        </p:nvSpPr>
        <p:spPr>
          <a:xfrm>
            <a:off x="5556196" y="8929602"/>
            <a:ext cx="159000" cy="159000"/>
          </a:xfrm>
          <a:prstGeom prst="ellipse">
            <a:avLst/>
          </a:pr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3"/>
          <p:cNvSpPr txBox="1"/>
          <p:nvPr/>
        </p:nvSpPr>
        <p:spPr>
          <a:xfrm>
            <a:off x="5533500" y="8845630"/>
            <a:ext cx="1933200" cy="13155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If they enter the middle cerebral artery they may cause hemiparesis and hemisensory loss on the opposite side</a:t>
            </a:r>
            <a:r>
              <a:rPr b="1" lang="en-GB" sz="1000">
                <a:solidFill>
                  <a:schemeClr val="dk1"/>
                </a:solidFill>
                <a:latin typeface="Mada"/>
                <a:ea typeface="Mada"/>
                <a:cs typeface="Mada"/>
                <a:sym typeface="Mada"/>
              </a:rPr>
              <a:t> (</a:t>
            </a:r>
            <a:r>
              <a:rPr b="1" lang="en-GB" sz="1000">
                <a:solidFill>
                  <a:srgbClr val="CC0000"/>
                </a:solidFill>
                <a:latin typeface="Mada"/>
                <a:ea typeface="Mada"/>
                <a:cs typeface="Mada"/>
                <a:sym typeface="Mada"/>
              </a:rPr>
              <a:t>contralateral</a:t>
            </a:r>
            <a:r>
              <a:rPr b="1" lang="en-GB" sz="1000">
                <a:solidFill>
                  <a:schemeClr val="dk1"/>
                </a:solidFill>
                <a:latin typeface="Mada"/>
                <a:ea typeface="Mada"/>
                <a:cs typeface="Mada"/>
                <a:sym typeface="Mada"/>
              </a:rPr>
              <a:t>)</a:t>
            </a:r>
            <a:endParaRPr b="1" sz="1000">
              <a:solidFill>
                <a:schemeClr val="dk1"/>
              </a:solidFill>
              <a:latin typeface="Mada"/>
              <a:ea typeface="Mada"/>
              <a:cs typeface="Mada"/>
              <a:sym typeface="Mada"/>
            </a:endParaRPr>
          </a:p>
        </p:txBody>
      </p:sp>
      <p:sp>
        <p:nvSpPr>
          <p:cNvPr id="1751" name="Google Shape;1751;p33"/>
          <p:cNvSpPr txBox="1"/>
          <p:nvPr/>
        </p:nvSpPr>
        <p:spPr>
          <a:xfrm>
            <a:off x="2172600" y="9434375"/>
            <a:ext cx="2907900" cy="13155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If the dominant hemisphere is affected there may also be dysphagia</a:t>
            </a:r>
            <a:endParaRPr sz="1000">
              <a:solidFill>
                <a:schemeClr val="dk1"/>
              </a:solidFill>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If someone was left handed, and get a stroke in right side, he will have:</a:t>
            </a:r>
            <a:endParaRPr sz="1000">
              <a:solidFill>
                <a:srgbClr val="6AA84F"/>
              </a:solidFill>
              <a:latin typeface="Mada"/>
              <a:ea typeface="Mada"/>
              <a:cs typeface="Mada"/>
              <a:sym typeface="Mada"/>
            </a:endParaRPr>
          </a:p>
          <a:p>
            <a:pPr indent="-292100" lvl="1" marL="9144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Dysphagia</a:t>
            </a:r>
            <a:endParaRPr sz="1000">
              <a:solidFill>
                <a:srgbClr val="6AA84F"/>
              </a:solidFill>
              <a:latin typeface="Mada"/>
              <a:ea typeface="Mada"/>
              <a:cs typeface="Mada"/>
              <a:sym typeface="Mada"/>
            </a:endParaRPr>
          </a:p>
          <a:p>
            <a:pPr indent="-292100" lvl="1" marL="9144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Ipsilateral vision loss</a:t>
            </a:r>
            <a:endParaRPr sz="1000">
              <a:solidFill>
                <a:srgbClr val="6AA84F"/>
              </a:solidFill>
              <a:latin typeface="Mada"/>
              <a:ea typeface="Mada"/>
              <a:cs typeface="Mada"/>
              <a:sym typeface="Mada"/>
            </a:endParaRPr>
          </a:p>
          <a:p>
            <a:pPr indent="-292100" lvl="1" marL="9144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Contralateral weakness</a:t>
            </a:r>
            <a:endParaRPr sz="1000">
              <a:solidFill>
                <a:srgbClr val="6AA84F"/>
              </a:solidFill>
              <a:latin typeface="Mada"/>
              <a:ea typeface="Mada"/>
              <a:cs typeface="Mada"/>
              <a:sym typeface="Mada"/>
            </a:endParaRPr>
          </a:p>
        </p:txBody>
      </p:sp>
      <p:sp>
        <p:nvSpPr>
          <p:cNvPr id="1717" name="Google Shape;1717;p33"/>
          <p:cNvSpPr/>
          <p:nvPr/>
        </p:nvSpPr>
        <p:spPr>
          <a:xfrm>
            <a:off x="3160788" y="9275377"/>
            <a:ext cx="159000" cy="159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3"/>
          <p:cNvSpPr/>
          <p:nvPr/>
        </p:nvSpPr>
        <p:spPr>
          <a:xfrm>
            <a:off x="2335113" y="8155102"/>
            <a:ext cx="159000" cy="159000"/>
          </a:xfrm>
          <a:prstGeom prst="ellipse">
            <a:avLst/>
          </a:pr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3"/>
          <p:cNvSpPr/>
          <p:nvPr/>
        </p:nvSpPr>
        <p:spPr>
          <a:xfrm>
            <a:off x="2335113" y="7227178"/>
            <a:ext cx="159000" cy="159000"/>
          </a:xfrm>
          <a:prstGeom prst="ellipse">
            <a:avLst/>
          </a:pr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3"/>
          <p:cNvSpPr/>
          <p:nvPr/>
        </p:nvSpPr>
        <p:spPr>
          <a:xfrm>
            <a:off x="3745075" y="5437500"/>
            <a:ext cx="511800" cy="504000"/>
          </a:xfrm>
          <a:prstGeom prst="roundRect">
            <a:avLst>
              <a:gd fmla="val 16667" name="adj"/>
            </a:avLst>
          </a:prstGeom>
          <a:solidFill>
            <a:srgbClr val="A4E4E0"/>
          </a:solidFill>
          <a:ln cap="flat" cmpd="sng" w="9525">
            <a:solidFill>
              <a:srgbClr val="A4E4E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rgbClr val="FFFFFF"/>
                </a:solidFill>
                <a:latin typeface="Barlow Semi Condensed"/>
                <a:ea typeface="Barlow Semi Condensed"/>
                <a:cs typeface="Barlow Semi Condensed"/>
                <a:sym typeface="Barlow Semi Condensed"/>
              </a:rPr>
              <a:t>02</a:t>
            </a:r>
            <a:endParaRPr sz="1000">
              <a:solidFill>
                <a:srgbClr val="FFFFFF"/>
              </a:solidFill>
            </a:endParaRPr>
          </a:p>
        </p:txBody>
      </p:sp>
      <p:cxnSp>
        <p:nvCxnSpPr>
          <p:cNvPr id="1755" name="Google Shape;1755;p33"/>
          <p:cNvCxnSpPr/>
          <p:nvPr/>
        </p:nvCxnSpPr>
        <p:spPr>
          <a:xfrm>
            <a:off x="1066900" y="5191513"/>
            <a:ext cx="6022200" cy="0"/>
          </a:xfrm>
          <a:prstGeom prst="straightConnector1">
            <a:avLst/>
          </a:prstGeom>
          <a:noFill/>
          <a:ln cap="flat" cmpd="sng" w="38100">
            <a:solidFill>
              <a:srgbClr val="FFDDD2"/>
            </a:solidFill>
            <a:prstDash val="solid"/>
            <a:round/>
            <a:headEnd len="med" w="med" type="oval"/>
            <a:tailEnd len="med" w="med" type="oval"/>
          </a:ln>
        </p:spPr>
      </p:cxnSp>
      <p:cxnSp>
        <p:nvCxnSpPr>
          <p:cNvPr id="1756" name="Google Shape;1756;p33"/>
          <p:cNvCxnSpPr/>
          <p:nvPr/>
        </p:nvCxnSpPr>
        <p:spPr>
          <a:xfrm flipH="1">
            <a:off x="1709875" y="4796108"/>
            <a:ext cx="5100" cy="573600"/>
          </a:xfrm>
          <a:prstGeom prst="straightConnector1">
            <a:avLst/>
          </a:prstGeom>
          <a:noFill/>
          <a:ln cap="flat" cmpd="sng" w="38100">
            <a:solidFill>
              <a:srgbClr val="A4E4E0"/>
            </a:solidFill>
            <a:prstDash val="solid"/>
            <a:round/>
            <a:headEnd len="med" w="med" type="none"/>
            <a:tailEnd len="med" w="med" type="none"/>
          </a:ln>
        </p:spPr>
      </p:cxnSp>
      <p:cxnSp>
        <p:nvCxnSpPr>
          <p:cNvPr id="1757" name="Google Shape;1757;p33"/>
          <p:cNvCxnSpPr/>
          <p:nvPr/>
        </p:nvCxnSpPr>
        <p:spPr>
          <a:xfrm rot="10800000">
            <a:off x="3995875" y="4893600"/>
            <a:ext cx="5100" cy="692400"/>
          </a:xfrm>
          <a:prstGeom prst="straightConnector1">
            <a:avLst/>
          </a:prstGeom>
          <a:noFill/>
          <a:ln cap="flat" cmpd="sng" w="38100">
            <a:solidFill>
              <a:srgbClr val="A4E4E0"/>
            </a:solidFill>
            <a:prstDash val="solid"/>
            <a:round/>
            <a:headEnd len="med" w="med" type="none"/>
            <a:tailEnd len="med" w="med" type="none"/>
          </a:ln>
        </p:spPr>
      </p:cxnSp>
      <p:sp>
        <p:nvSpPr>
          <p:cNvPr id="1758" name="Google Shape;1758;p33"/>
          <p:cNvSpPr/>
          <p:nvPr/>
        </p:nvSpPr>
        <p:spPr>
          <a:xfrm>
            <a:off x="1459075" y="4288200"/>
            <a:ext cx="511800" cy="504000"/>
          </a:xfrm>
          <a:prstGeom prst="roundRect">
            <a:avLst>
              <a:gd fmla="val 16667" name="adj"/>
            </a:avLst>
          </a:prstGeom>
          <a:solidFill>
            <a:srgbClr val="A4E4E0"/>
          </a:solidFill>
          <a:ln cap="flat" cmpd="sng" w="9525">
            <a:solidFill>
              <a:srgbClr val="A4E4E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rgbClr val="FFFFFF"/>
                </a:solidFill>
                <a:latin typeface="Barlow Semi Condensed"/>
                <a:ea typeface="Barlow Semi Condensed"/>
                <a:cs typeface="Barlow Semi Condensed"/>
                <a:sym typeface="Barlow Semi Condensed"/>
              </a:rPr>
              <a:t>01</a:t>
            </a:r>
            <a:endParaRPr sz="1000">
              <a:solidFill>
                <a:srgbClr val="FFFFFF"/>
              </a:solidFill>
            </a:endParaRPr>
          </a:p>
        </p:txBody>
      </p:sp>
      <p:sp>
        <p:nvSpPr>
          <p:cNvPr id="1759" name="Google Shape;1759;p33"/>
          <p:cNvSpPr/>
          <p:nvPr/>
        </p:nvSpPr>
        <p:spPr>
          <a:xfrm>
            <a:off x="1660075" y="5313488"/>
            <a:ext cx="109800" cy="109800"/>
          </a:xfrm>
          <a:prstGeom prst="ellipse">
            <a:avLst/>
          </a:pr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3"/>
          <p:cNvSpPr/>
          <p:nvPr/>
        </p:nvSpPr>
        <p:spPr>
          <a:xfrm>
            <a:off x="3946075" y="4801438"/>
            <a:ext cx="109800" cy="109800"/>
          </a:xfrm>
          <a:prstGeom prst="ellipse">
            <a:avLst/>
          </a:pr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3"/>
          <p:cNvSpPr/>
          <p:nvPr/>
        </p:nvSpPr>
        <p:spPr>
          <a:xfrm>
            <a:off x="5954875" y="4288200"/>
            <a:ext cx="511800" cy="504000"/>
          </a:xfrm>
          <a:prstGeom prst="roundRect">
            <a:avLst>
              <a:gd fmla="val 16667" name="adj"/>
            </a:avLst>
          </a:prstGeom>
          <a:solidFill>
            <a:srgbClr val="A4E4E0"/>
          </a:solidFill>
          <a:ln cap="flat" cmpd="sng" w="9525">
            <a:solidFill>
              <a:srgbClr val="A4E4E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rgbClr val="FFFFFF"/>
                </a:solidFill>
                <a:latin typeface="Barlow Semi Condensed"/>
                <a:ea typeface="Barlow Semi Condensed"/>
                <a:cs typeface="Barlow Semi Condensed"/>
                <a:sym typeface="Barlow Semi Condensed"/>
              </a:rPr>
              <a:t>03</a:t>
            </a:r>
            <a:endParaRPr sz="1000">
              <a:solidFill>
                <a:srgbClr val="FFFFFF"/>
              </a:solidFill>
            </a:endParaRPr>
          </a:p>
        </p:txBody>
      </p:sp>
      <p:sp>
        <p:nvSpPr>
          <p:cNvPr id="1762" name="Google Shape;1762;p33"/>
          <p:cNvSpPr/>
          <p:nvPr/>
        </p:nvSpPr>
        <p:spPr>
          <a:xfrm>
            <a:off x="6155875" y="5313488"/>
            <a:ext cx="109800" cy="109800"/>
          </a:xfrm>
          <a:prstGeom prst="ellipse">
            <a:avLst/>
          </a:pr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3"/>
          <p:cNvSpPr txBox="1"/>
          <p:nvPr/>
        </p:nvSpPr>
        <p:spPr>
          <a:xfrm>
            <a:off x="665450" y="5440088"/>
            <a:ext cx="2308800" cy="7620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Complete History</a:t>
            </a:r>
            <a:endParaRPr b="1"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Risk factor assessment</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200">
              <a:solidFill>
                <a:schemeClr val="dk1"/>
              </a:solidFill>
              <a:latin typeface="Mada"/>
              <a:ea typeface="Mada"/>
              <a:cs typeface="Mada"/>
              <a:sym typeface="Mada"/>
            </a:endParaRPr>
          </a:p>
        </p:txBody>
      </p:sp>
      <p:sp>
        <p:nvSpPr>
          <p:cNvPr id="1764" name="Google Shape;1764;p33"/>
          <p:cNvSpPr txBox="1"/>
          <p:nvPr/>
        </p:nvSpPr>
        <p:spPr>
          <a:xfrm>
            <a:off x="4874575" y="5196925"/>
            <a:ext cx="2519400" cy="144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‘Carotid’ bruit has</a:t>
            </a:r>
            <a:r>
              <a:rPr b="1" lang="en-GB" sz="1200">
                <a:solidFill>
                  <a:schemeClr val="dk1"/>
                </a:solidFill>
                <a:latin typeface="Mada"/>
                <a:ea typeface="Mada"/>
                <a:cs typeface="Mada"/>
                <a:sym typeface="Mada"/>
              </a:rPr>
              <a:t> no reliable relationship</a:t>
            </a:r>
            <a:r>
              <a:rPr lang="en-GB" sz="1200">
                <a:solidFill>
                  <a:schemeClr val="dk1"/>
                </a:solidFill>
                <a:latin typeface="Mada"/>
                <a:ea typeface="Mada"/>
                <a:cs typeface="Mada"/>
                <a:sym typeface="Mada"/>
              </a:rPr>
              <a:t> to the severity of the internal carotid artery disease and the risk of stroke</a:t>
            </a:r>
            <a:endParaRPr sz="1200">
              <a:solidFill>
                <a:schemeClr val="dk1"/>
              </a:solidFill>
              <a:latin typeface="Mada"/>
              <a:ea typeface="Mada"/>
              <a:cs typeface="Mada"/>
              <a:sym typeface="Mada"/>
            </a:endParaRPr>
          </a:p>
        </p:txBody>
      </p:sp>
      <p:cxnSp>
        <p:nvCxnSpPr>
          <p:cNvPr id="1765" name="Google Shape;1765;p33"/>
          <p:cNvCxnSpPr/>
          <p:nvPr/>
        </p:nvCxnSpPr>
        <p:spPr>
          <a:xfrm flipH="1">
            <a:off x="6205675" y="4796108"/>
            <a:ext cx="5100" cy="573600"/>
          </a:xfrm>
          <a:prstGeom prst="straightConnector1">
            <a:avLst/>
          </a:prstGeom>
          <a:noFill/>
          <a:ln cap="flat" cmpd="sng" w="38100">
            <a:solidFill>
              <a:srgbClr val="A4E4E0"/>
            </a:solidFill>
            <a:prstDash val="solid"/>
            <a:round/>
            <a:headEnd len="med" w="med" type="none"/>
            <a:tailEnd len="med" w="med" type="none"/>
          </a:ln>
        </p:spPr>
      </p:cxnSp>
      <p:sp>
        <p:nvSpPr>
          <p:cNvPr id="1766" name="Google Shape;1766;p33"/>
          <p:cNvSpPr txBox="1"/>
          <p:nvPr/>
        </p:nvSpPr>
        <p:spPr>
          <a:xfrm>
            <a:off x="2484725" y="3781113"/>
            <a:ext cx="3104100" cy="80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Complete Neurological exam</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is important to exclude other causes of cerebral ischemia and haemorrhage</a:t>
            </a:r>
            <a:endParaRPr b="1"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200">
              <a:solidFill>
                <a:schemeClr val="dk1"/>
              </a:solidFill>
              <a:latin typeface="Mada"/>
              <a:ea typeface="Mada"/>
              <a:cs typeface="Mada"/>
              <a:sym typeface="Mada"/>
            </a:endParaRPr>
          </a:p>
        </p:txBody>
      </p:sp>
      <p:grpSp>
        <p:nvGrpSpPr>
          <p:cNvPr id="1767" name="Google Shape;1767;p33"/>
          <p:cNvGrpSpPr/>
          <p:nvPr/>
        </p:nvGrpSpPr>
        <p:grpSpPr>
          <a:xfrm>
            <a:off x="323344" y="3475790"/>
            <a:ext cx="467181" cy="476434"/>
            <a:chOff x="2410712" y="2415450"/>
            <a:chExt cx="312600" cy="312600"/>
          </a:xfrm>
        </p:grpSpPr>
        <p:sp>
          <p:nvSpPr>
            <p:cNvPr id="1768" name="Google Shape;1768;p3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0" name="Google Shape;1770;p33"/>
          <p:cNvSpPr txBox="1"/>
          <p:nvPr/>
        </p:nvSpPr>
        <p:spPr>
          <a:xfrm>
            <a:off x="780625" y="350242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Clinical Assessment:</a:t>
            </a:r>
            <a:endParaRPr b="1" sz="1800">
              <a:solidFill>
                <a:srgbClr val="006D77"/>
              </a:solidFill>
              <a:highlight>
                <a:srgbClr val="EDF9F9"/>
              </a:highlight>
              <a:latin typeface="Lora"/>
              <a:ea typeface="Lora"/>
              <a:cs typeface="Lora"/>
              <a:sym typeface="Lora"/>
            </a:endParaRPr>
          </a:p>
        </p:txBody>
      </p:sp>
      <p:grpSp>
        <p:nvGrpSpPr>
          <p:cNvPr id="1771" name="Google Shape;1771;p33"/>
          <p:cNvGrpSpPr/>
          <p:nvPr/>
        </p:nvGrpSpPr>
        <p:grpSpPr>
          <a:xfrm>
            <a:off x="323344" y="6207757"/>
            <a:ext cx="467181" cy="476434"/>
            <a:chOff x="2410712" y="2415450"/>
            <a:chExt cx="312600" cy="312600"/>
          </a:xfrm>
        </p:grpSpPr>
        <p:sp>
          <p:nvSpPr>
            <p:cNvPr id="1772" name="Google Shape;1772;p3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4" name="Google Shape;1774;p33"/>
          <p:cNvSpPr txBox="1"/>
          <p:nvPr/>
        </p:nvSpPr>
        <p:spPr>
          <a:xfrm>
            <a:off x="780625" y="6234393"/>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Pathophysiology:</a:t>
            </a:r>
            <a:endParaRPr b="1" sz="1800">
              <a:solidFill>
                <a:srgbClr val="006D77"/>
              </a:solidFill>
              <a:highlight>
                <a:srgbClr val="EDF9F9"/>
              </a:highlight>
              <a:latin typeface="Lora"/>
              <a:ea typeface="Lora"/>
              <a:cs typeface="Lora"/>
              <a:sym typeface="Lo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8" name="Shape 1778"/>
        <p:cNvGrpSpPr/>
        <p:nvPr/>
      </p:nvGrpSpPr>
      <p:grpSpPr>
        <a:xfrm>
          <a:off x="0" y="0"/>
          <a:ext cx="0" cy="0"/>
          <a:chOff x="0" y="0"/>
          <a:chExt cx="0" cy="0"/>
        </a:xfrm>
      </p:grpSpPr>
      <p:sp>
        <p:nvSpPr>
          <p:cNvPr id="1779" name="Google Shape;1779;p3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4"/>
          <p:cNvSpPr txBox="1"/>
          <p:nvPr/>
        </p:nvSpPr>
        <p:spPr>
          <a:xfrm>
            <a:off x="578125" y="2368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Cerebrovascular Disease (CVD)</a:t>
            </a:r>
            <a:endParaRPr sz="2200"/>
          </a:p>
        </p:txBody>
      </p:sp>
      <p:cxnSp>
        <p:nvCxnSpPr>
          <p:cNvPr id="1781" name="Google Shape;1781;p34"/>
          <p:cNvCxnSpPr/>
          <p:nvPr/>
        </p:nvCxnSpPr>
        <p:spPr>
          <a:xfrm>
            <a:off x="1744020" y="677550"/>
            <a:ext cx="4079100" cy="0"/>
          </a:xfrm>
          <a:prstGeom prst="straightConnector1">
            <a:avLst/>
          </a:prstGeom>
          <a:noFill/>
          <a:ln cap="flat" cmpd="sng" w="19050">
            <a:solidFill>
              <a:srgbClr val="83C5BE"/>
            </a:solidFill>
            <a:prstDash val="solid"/>
            <a:round/>
            <a:headEnd len="med" w="med" type="oval"/>
            <a:tailEnd len="med" w="med" type="oval"/>
          </a:ln>
        </p:spPr>
      </p:cxnSp>
      <p:sp>
        <p:nvSpPr>
          <p:cNvPr id="1782" name="Google Shape;1782;p34"/>
          <p:cNvSpPr txBox="1"/>
          <p:nvPr/>
        </p:nvSpPr>
        <p:spPr>
          <a:xfrm>
            <a:off x="578125" y="5045950"/>
            <a:ext cx="6433200" cy="1270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Asymptomatic patients are treated with BMT (Best Medical Therapy)</a:t>
            </a:r>
            <a:endParaRPr sz="1100">
              <a:solidFill>
                <a:srgbClr val="6AA84F"/>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Because, the risk of developing TIA/stroke are low (&lt; 10% at 5 years)</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 </a:t>
            </a:r>
            <a:r>
              <a:rPr lang="en-GB" sz="1100">
                <a:solidFill>
                  <a:srgbClr val="6AA84F"/>
                </a:solidFill>
                <a:latin typeface="Mada"/>
                <a:ea typeface="Mada"/>
                <a:cs typeface="Mada"/>
                <a:sym typeface="Mada"/>
              </a:rPr>
              <a:t>Relative Risk Reduction</a:t>
            </a:r>
            <a:r>
              <a:rPr lang="en-GB" sz="1100">
                <a:solidFill>
                  <a:schemeClr val="dk1"/>
                </a:solidFill>
                <a:latin typeface="Mada"/>
                <a:ea typeface="Mada"/>
                <a:cs typeface="Mada"/>
                <a:sym typeface="Mada"/>
              </a:rPr>
              <a:t> (RRR) is 50%,</a:t>
            </a:r>
            <a:r>
              <a:rPr lang="en-GB" sz="1100">
                <a:solidFill>
                  <a:srgbClr val="6AA84F"/>
                </a:solidFill>
                <a:latin typeface="Mada"/>
                <a:ea typeface="Mada"/>
                <a:cs typeface="Mada"/>
                <a:sym typeface="Mada"/>
              </a:rPr>
              <a:t> the Absolute Risk Reduction </a:t>
            </a:r>
            <a:r>
              <a:rPr lang="en-GB" sz="1100">
                <a:solidFill>
                  <a:schemeClr val="dk1"/>
                </a:solidFill>
                <a:latin typeface="Mada"/>
                <a:ea typeface="Mada"/>
                <a:cs typeface="Mada"/>
                <a:sym typeface="Mada"/>
              </a:rPr>
              <a:t>(ARR) would be only 1% per year</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 number needed to prevent one TIA or stroke is at least 20–30 </a:t>
            </a:r>
            <a:r>
              <a:rPr lang="en-GB" sz="1100">
                <a:solidFill>
                  <a:srgbClr val="6AA84F"/>
                </a:solidFill>
                <a:latin typeface="Mada"/>
                <a:ea typeface="Mada"/>
                <a:cs typeface="Mada"/>
                <a:sym typeface="Mada"/>
              </a:rPr>
              <a:t>(Carotid endarterectomy)</a:t>
            </a:r>
            <a:endParaRPr sz="1100">
              <a:solidFill>
                <a:srgbClr val="6AA84F"/>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While, the number needed to treat for symptomatic disease is less than 10</a:t>
            </a:r>
            <a:endParaRPr sz="1100">
              <a:latin typeface="Mada"/>
              <a:ea typeface="Mada"/>
              <a:cs typeface="Mada"/>
              <a:sym typeface="Mada"/>
            </a:endParaRPr>
          </a:p>
        </p:txBody>
      </p:sp>
      <p:sp>
        <p:nvSpPr>
          <p:cNvPr id="1783" name="Google Shape;1783;p34"/>
          <p:cNvSpPr txBox="1"/>
          <p:nvPr/>
        </p:nvSpPr>
        <p:spPr>
          <a:xfrm>
            <a:off x="787226" y="6841925"/>
            <a:ext cx="48204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400">
                <a:solidFill>
                  <a:srgbClr val="FFDDD2"/>
                </a:solidFill>
                <a:latin typeface="Lora"/>
                <a:ea typeface="Lora"/>
                <a:cs typeface="Lora"/>
                <a:sym typeface="Lora"/>
              </a:rPr>
              <a:t>Carotid Endarterectomy (CEA)</a:t>
            </a:r>
            <a:endParaRPr b="1" sz="2400">
              <a:solidFill>
                <a:srgbClr val="FFDDD2"/>
              </a:solidFill>
              <a:latin typeface="Lora"/>
              <a:ea typeface="Lora"/>
              <a:cs typeface="Lora"/>
              <a:sym typeface="Lora"/>
            </a:endParaRPr>
          </a:p>
        </p:txBody>
      </p:sp>
      <p:sp>
        <p:nvSpPr>
          <p:cNvPr id="1784" name="Google Shape;1784;p34"/>
          <p:cNvSpPr txBox="1"/>
          <p:nvPr/>
        </p:nvSpPr>
        <p:spPr>
          <a:xfrm>
            <a:off x="759725" y="6239050"/>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01</a:t>
            </a:r>
            <a:endParaRPr b="1" sz="6000">
              <a:solidFill>
                <a:srgbClr val="EDF9F9"/>
              </a:solidFill>
              <a:latin typeface="Reenie Beanie"/>
              <a:ea typeface="Reenie Beanie"/>
              <a:cs typeface="Reenie Beanie"/>
              <a:sym typeface="Reenie Beanie"/>
            </a:endParaRPr>
          </a:p>
        </p:txBody>
      </p:sp>
      <p:sp>
        <p:nvSpPr>
          <p:cNvPr id="1785" name="Google Shape;1785;p34"/>
          <p:cNvSpPr/>
          <p:nvPr/>
        </p:nvSpPr>
        <p:spPr>
          <a:xfrm>
            <a:off x="966200" y="7307250"/>
            <a:ext cx="2162400" cy="29838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86" name="Google Shape;1786;p34"/>
          <p:cNvPicPr preferRelativeResize="0"/>
          <p:nvPr/>
        </p:nvPicPr>
        <p:blipFill>
          <a:blip r:embed="rId3">
            <a:alphaModFix/>
          </a:blip>
          <a:stretch>
            <a:fillRect/>
          </a:stretch>
        </p:blipFill>
        <p:spPr>
          <a:xfrm>
            <a:off x="1145050" y="7399600"/>
            <a:ext cx="1778880" cy="620700"/>
          </a:xfrm>
          <a:prstGeom prst="rect">
            <a:avLst/>
          </a:prstGeom>
          <a:noFill/>
          <a:ln>
            <a:noFill/>
          </a:ln>
        </p:spPr>
      </p:pic>
      <p:pic>
        <p:nvPicPr>
          <p:cNvPr id="1787" name="Google Shape;1787;p34"/>
          <p:cNvPicPr preferRelativeResize="0"/>
          <p:nvPr/>
        </p:nvPicPr>
        <p:blipFill>
          <a:blip r:embed="rId4">
            <a:alphaModFix/>
          </a:blip>
          <a:stretch>
            <a:fillRect/>
          </a:stretch>
        </p:blipFill>
        <p:spPr>
          <a:xfrm>
            <a:off x="1145050" y="8986975"/>
            <a:ext cx="1778875" cy="1124979"/>
          </a:xfrm>
          <a:prstGeom prst="rect">
            <a:avLst/>
          </a:prstGeom>
          <a:noFill/>
          <a:ln>
            <a:noFill/>
          </a:ln>
        </p:spPr>
      </p:pic>
      <p:sp>
        <p:nvSpPr>
          <p:cNvPr id="1788" name="Google Shape;1788;p34"/>
          <p:cNvSpPr txBox="1"/>
          <p:nvPr/>
        </p:nvSpPr>
        <p:spPr>
          <a:xfrm>
            <a:off x="3076325" y="7466675"/>
            <a:ext cx="4079100" cy="2983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CEA with BMT is associated with a significant reduction in recurrent stroke, compared with BMT alone</a:t>
            </a:r>
            <a:endParaRPr sz="1100">
              <a:solidFill>
                <a:schemeClr val="dk1"/>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en-GB" sz="1100">
                <a:solidFill>
                  <a:srgbClr val="6AA84F"/>
                </a:solidFill>
                <a:latin typeface="Mada"/>
                <a:ea typeface="Mada"/>
                <a:cs typeface="Mada"/>
                <a:sym typeface="Mada"/>
              </a:rPr>
              <a:t>Patient must fulfill this criteria to be suitable for CEA</a:t>
            </a:r>
            <a:endParaRPr b="1" sz="1100">
              <a:solidFill>
                <a:srgbClr val="6AA84F"/>
              </a:solidFill>
              <a:latin typeface="Mada"/>
              <a:ea typeface="Mada"/>
              <a:cs typeface="Mada"/>
              <a:sym typeface="Mada"/>
            </a:endParaRPr>
          </a:p>
          <a:p>
            <a:pPr indent="-298450" lvl="1" marL="914400" rtl="0" algn="l">
              <a:spcBef>
                <a:spcPts val="0"/>
              </a:spcBef>
              <a:spcAft>
                <a:spcPts val="0"/>
              </a:spcAft>
              <a:buClr>
                <a:srgbClr val="CC0000"/>
              </a:buClr>
              <a:buSzPts val="1100"/>
              <a:buFont typeface="Mada"/>
              <a:buChar char="○"/>
            </a:pPr>
            <a:r>
              <a:rPr lang="en-GB" sz="1100">
                <a:solidFill>
                  <a:srgbClr val="CC0000"/>
                </a:solidFill>
                <a:latin typeface="Mada"/>
                <a:ea typeface="Mada"/>
                <a:cs typeface="Mada"/>
                <a:sym typeface="Mada"/>
              </a:rPr>
              <a:t>ICA stenosis (&gt; 50%)</a:t>
            </a:r>
            <a:endParaRPr sz="1100">
              <a:solidFill>
                <a:srgbClr val="CC0000"/>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Life expectancy of at least 2y</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Undertaken with a stroke and/or death rate of &lt;5%</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 intervention can be performed soon</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 sooner the better</a:t>
            </a:r>
            <a:endParaRPr sz="1100">
              <a:solidFill>
                <a:srgbClr val="6AA84F"/>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Performed under GA or LA (</a:t>
            </a:r>
            <a:r>
              <a:rPr lang="en-GB" sz="1100">
                <a:solidFill>
                  <a:srgbClr val="6AA84F"/>
                </a:solidFill>
                <a:latin typeface="Mada"/>
                <a:ea typeface="Mada"/>
                <a:cs typeface="Mada"/>
                <a:sym typeface="Mada"/>
              </a:rPr>
              <a:t>General or Local anaesthesia)</a:t>
            </a:r>
            <a:endParaRPr sz="1100">
              <a:solidFill>
                <a:srgbClr val="6AA84F"/>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Patients with major stroke and little in the way of recovery are not candidates for carotid intervention -</a:t>
            </a:r>
            <a:r>
              <a:rPr lang="en-GB" sz="1100">
                <a:solidFill>
                  <a:srgbClr val="6AA84F"/>
                </a:solidFill>
                <a:highlight>
                  <a:srgbClr val="FFFFFF"/>
                </a:highlight>
                <a:latin typeface="Mada"/>
                <a:ea typeface="Mada"/>
                <a:cs typeface="Mada"/>
                <a:sym typeface="Mada"/>
              </a:rPr>
              <a:t>they can't tolerate the surgery</a:t>
            </a:r>
            <a:endParaRPr sz="1200">
              <a:solidFill>
                <a:srgbClr val="6AA84F"/>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Patients with an occluded Internal carotid  are not candidates for carotid intervention</a:t>
            </a:r>
            <a:r>
              <a:rPr lang="en-GB" sz="1100">
                <a:solidFill>
                  <a:srgbClr val="6AA84F"/>
                </a:solidFill>
                <a:latin typeface="Mada"/>
                <a:ea typeface="Mada"/>
                <a:cs typeface="Mada"/>
                <a:sym typeface="Mada"/>
              </a:rPr>
              <a:t> -The risk of opening the artery is higher the benefits</a:t>
            </a:r>
            <a:endParaRPr sz="1100">
              <a:solidFill>
                <a:srgbClr val="6AA84F"/>
              </a:solidFill>
              <a:latin typeface="Mada"/>
              <a:ea typeface="Mada"/>
              <a:cs typeface="Mada"/>
              <a:sym typeface="Mada"/>
            </a:endParaRPr>
          </a:p>
        </p:txBody>
      </p:sp>
      <p:sp>
        <p:nvSpPr>
          <p:cNvPr id="1789" name="Google Shape;1789;p34"/>
          <p:cNvSpPr txBox="1"/>
          <p:nvPr/>
        </p:nvSpPr>
        <p:spPr>
          <a:xfrm>
            <a:off x="890000" y="7966332"/>
            <a:ext cx="2162400" cy="1017300"/>
          </a:xfrm>
          <a:prstGeom prst="rect">
            <a:avLst/>
          </a:prstGeom>
          <a:noFill/>
          <a:ln>
            <a:noFill/>
          </a:ln>
        </p:spPr>
        <p:txBody>
          <a:bodyPr anchorCtr="0" anchor="t" bIns="91425" lIns="91425" spcFirstLastPara="1" rIns="91425" wrap="square" tIns="91425">
            <a:noAutofit/>
          </a:bodyPr>
          <a:lstStyle/>
          <a:p>
            <a:pPr indent="-279400" lvl="0" marL="457200" rtl="0" algn="l">
              <a:spcBef>
                <a:spcPts val="0"/>
              </a:spcBef>
              <a:spcAft>
                <a:spcPts val="0"/>
              </a:spcAft>
              <a:buClr>
                <a:srgbClr val="6AA84F"/>
              </a:buClr>
              <a:buSzPts val="800"/>
              <a:buFont typeface="Mada"/>
              <a:buChar char="●"/>
            </a:pPr>
            <a:r>
              <a:rPr lang="en-GB" sz="800">
                <a:solidFill>
                  <a:srgbClr val="6AA84F"/>
                </a:solidFill>
                <a:latin typeface="Mada"/>
                <a:ea typeface="Mada"/>
                <a:cs typeface="Mada"/>
                <a:sym typeface="Mada"/>
              </a:rPr>
              <a:t>Here, We insert a shunt -the yellow pipe- to pass blood into brain during surgery.</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Char char="●"/>
            </a:pPr>
            <a:r>
              <a:rPr lang="en-GB" sz="800">
                <a:solidFill>
                  <a:srgbClr val="6AA84F"/>
                </a:solidFill>
                <a:latin typeface="Mada"/>
                <a:ea typeface="Mada"/>
                <a:cs typeface="Mada"/>
                <a:sym typeface="Mada"/>
              </a:rPr>
              <a:t>We also make the carotid wider than its normal size to compensate neointimal hyperplasia</a:t>
            </a:r>
            <a:endParaRPr sz="800">
              <a:solidFill>
                <a:srgbClr val="6AA84F"/>
              </a:solidFill>
              <a:latin typeface="Mada"/>
              <a:ea typeface="Mada"/>
              <a:cs typeface="Mada"/>
              <a:sym typeface="Mada"/>
            </a:endParaRPr>
          </a:p>
        </p:txBody>
      </p:sp>
      <p:cxnSp>
        <p:nvCxnSpPr>
          <p:cNvPr id="1790" name="Google Shape;1790;p34"/>
          <p:cNvCxnSpPr/>
          <p:nvPr/>
        </p:nvCxnSpPr>
        <p:spPr>
          <a:xfrm>
            <a:off x="3133073" y="7399600"/>
            <a:ext cx="705900" cy="0"/>
          </a:xfrm>
          <a:prstGeom prst="straightConnector1">
            <a:avLst/>
          </a:prstGeom>
          <a:noFill/>
          <a:ln cap="flat" cmpd="sng" w="19050">
            <a:solidFill>
              <a:srgbClr val="83C5BE"/>
            </a:solidFill>
            <a:prstDash val="solid"/>
            <a:round/>
            <a:headEnd len="med" w="med" type="none"/>
            <a:tailEnd len="med" w="med" type="oval"/>
          </a:ln>
        </p:spPr>
      </p:cxnSp>
      <p:sp>
        <p:nvSpPr>
          <p:cNvPr id="1791" name="Google Shape;1791;p34"/>
          <p:cNvSpPr/>
          <p:nvPr/>
        </p:nvSpPr>
        <p:spPr>
          <a:xfrm>
            <a:off x="605475" y="3764302"/>
            <a:ext cx="705891" cy="635696"/>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92" name="Google Shape;1792;p34"/>
          <p:cNvCxnSpPr/>
          <p:nvPr/>
        </p:nvCxnSpPr>
        <p:spPr>
          <a:xfrm>
            <a:off x="980702" y="3382688"/>
            <a:ext cx="7800" cy="381600"/>
          </a:xfrm>
          <a:prstGeom prst="straightConnector1">
            <a:avLst/>
          </a:prstGeom>
          <a:noFill/>
          <a:ln cap="flat" cmpd="sng" w="19050">
            <a:solidFill>
              <a:srgbClr val="A4E4E0"/>
            </a:solidFill>
            <a:prstDash val="dash"/>
            <a:round/>
            <a:headEnd len="med" w="med" type="none"/>
            <a:tailEnd len="med" w="med" type="none"/>
          </a:ln>
        </p:spPr>
      </p:cxnSp>
      <p:sp>
        <p:nvSpPr>
          <p:cNvPr id="1793" name="Google Shape;1793;p34"/>
          <p:cNvSpPr/>
          <p:nvPr/>
        </p:nvSpPr>
        <p:spPr>
          <a:xfrm>
            <a:off x="2107875" y="2425975"/>
            <a:ext cx="1862700" cy="501900"/>
          </a:xfrm>
          <a:prstGeom prst="rect">
            <a:avLst/>
          </a:prstGeom>
          <a:noFill/>
          <a:ln>
            <a:noFill/>
          </a:ln>
        </p:spPr>
        <p:txBody>
          <a:bodyPr anchorCtr="0" anchor="ctr" bIns="91425" lIns="90000" spcFirstLastPara="1" rIns="274300" wrap="square" tIns="91425">
            <a:noAutofit/>
          </a:bodyPr>
          <a:lstStyle/>
          <a:p>
            <a:pPr indent="-298450" lvl="0" marL="457200"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Magnetic resonance angiography (MRA) </a:t>
            </a:r>
            <a:endParaRPr sz="1200">
              <a:latin typeface="Fira Sans"/>
              <a:ea typeface="Fira Sans"/>
              <a:cs typeface="Fira Sans"/>
              <a:sym typeface="Fira Sans"/>
            </a:endParaRPr>
          </a:p>
        </p:txBody>
      </p:sp>
      <p:sp>
        <p:nvSpPr>
          <p:cNvPr id="1794" name="Google Shape;1794;p34"/>
          <p:cNvSpPr/>
          <p:nvPr/>
        </p:nvSpPr>
        <p:spPr>
          <a:xfrm>
            <a:off x="-252175" y="2308838"/>
            <a:ext cx="2544900" cy="501900"/>
          </a:xfrm>
          <a:prstGeom prst="rect">
            <a:avLst/>
          </a:prstGeom>
          <a:noFill/>
          <a:ln>
            <a:noFill/>
          </a:ln>
        </p:spPr>
        <p:txBody>
          <a:bodyPr anchorCtr="0" anchor="ctr" bIns="91425" lIns="274300" spcFirstLastPara="1" rIns="274300" wrap="square" tIns="91425">
            <a:noAutofit/>
          </a:bodyPr>
          <a:lstStyle/>
          <a:p>
            <a:pPr indent="-298450" lvl="0" marL="457200"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Doppler (duplex) ultrasound</a:t>
            </a:r>
            <a:endParaRPr b="1" sz="1100">
              <a:solidFill>
                <a:schemeClr val="dk1"/>
              </a:solidFill>
              <a:latin typeface="Mada"/>
              <a:ea typeface="Mada"/>
              <a:cs typeface="Mada"/>
              <a:sym typeface="Mada"/>
            </a:endParaRPr>
          </a:p>
          <a:p>
            <a:pPr indent="-285750" lvl="0" marL="457200" rtl="0" algn="l">
              <a:spcBef>
                <a:spcPts val="0"/>
              </a:spcBef>
              <a:spcAft>
                <a:spcPts val="0"/>
              </a:spcAft>
              <a:buClr>
                <a:srgbClr val="6AA84F"/>
              </a:buClr>
              <a:buSzPts val="900"/>
              <a:buFont typeface="Mada"/>
              <a:buChar char="●"/>
            </a:pPr>
            <a:r>
              <a:rPr lang="en-GB" sz="900">
                <a:solidFill>
                  <a:srgbClr val="6AA84F"/>
                </a:solidFill>
                <a:latin typeface="Mada"/>
                <a:ea typeface="Mada"/>
                <a:cs typeface="Mada"/>
                <a:sym typeface="Mada"/>
              </a:rPr>
              <a:t>We check the peak systolic volume (PSV), End Diastolic Volume (EDV)</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Char char="●"/>
            </a:pPr>
            <a:r>
              <a:rPr lang="en-GB" sz="900">
                <a:solidFill>
                  <a:srgbClr val="6AA84F"/>
                </a:solidFill>
                <a:latin typeface="Mada"/>
                <a:ea typeface="Mada"/>
                <a:cs typeface="Mada"/>
                <a:sym typeface="Mada"/>
              </a:rPr>
              <a:t>You can see also the narrowing in picture A “arrow”, this most likely is the stenosis </a:t>
            </a:r>
            <a:endParaRPr sz="1000">
              <a:latin typeface="Fira Sans"/>
              <a:ea typeface="Fira Sans"/>
              <a:cs typeface="Fira Sans"/>
              <a:sym typeface="Fira Sans"/>
            </a:endParaRPr>
          </a:p>
        </p:txBody>
      </p:sp>
      <p:cxnSp>
        <p:nvCxnSpPr>
          <p:cNvPr id="1795" name="Google Shape;1795;p34"/>
          <p:cNvCxnSpPr/>
          <p:nvPr/>
        </p:nvCxnSpPr>
        <p:spPr>
          <a:xfrm>
            <a:off x="299475" y="3267938"/>
            <a:ext cx="1317900" cy="0"/>
          </a:xfrm>
          <a:prstGeom prst="straightConnector1">
            <a:avLst/>
          </a:prstGeom>
          <a:noFill/>
          <a:ln cap="flat" cmpd="sng" w="19050">
            <a:solidFill>
              <a:srgbClr val="A4E4E0"/>
            </a:solidFill>
            <a:prstDash val="solid"/>
            <a:round/>
            <a:headEnd len="med" w="med" type="none"/>
            <a:tailEnd len="med" w="med" type="none"/>
          </a:ln>
        </p:spPr>
      </p:cxnSp>
      <p:cxnSp>
        <p:nvCxnSpPr>
          <p:cNvPr id="1796" name="Google Shape;1796;p34"/>
          <p:cNvCxnSpPr/>
          <p:nvPr/>
        </p:nvCxnSpPr>
        <p:spPr>
          <a:xfrm>
            <a:off x="2262150" y="3256771"/>
            <a:ext cx="1317900" cy="0"/>
          </a:xfrm>
          <a:prstGeom prst="straightConnector1">
            <a:avLst/>
          </a:prstGeom>
          <a:noFill/>
          <a:ln cap="flat" cmpd="sng" w="19050">
            <a:solidFill>
              <a:srgbClr val="FFDDD2"/>
            </a:solidFill>
            <a:prstDash val="solid"/>
            <a:round/>
            <a:headEnd len="med" w="med" type="none"/>
            <a:tailEnd len="med" w="med" type="none"/>
          </a:ln>
        </p:spPr>
      </p:cxnSp>
      <p:sp>
        <p:nvSpPr>
          <p:cNvPr id="1797" name="Google Shape;1797;p34"/>
          <p:cNvSpPr/>
          <p:nvPr/>
        </p:nvSpPr>
        <p:spPr>
          <a:xfrm>
            <a:off x="827458" y="3868396"/>
            <a:ext cx="296700" cy="309300"/>
          </a:xfrm>
          <a:prstGeom prst="ellipse">
            <a:avLst/>
          </a:prstGeom>
          <a:solidFill>
            <a:srgbClr val="006D77"/>
          </a:solidFill>
          <a:ln>
            <a:noFill/>
          </a:ln>
        </p:spPr>
        <p:txBody>
          <a:bodyPr anchorCtr="0" anchor="ctr" bIns="91425" lIns="0" spcFirstLastPara="1" rIns="0" wrap="square" tIns="91425">
            <a:noAutofit/>
          </a:bodyPr>
          <a:lstStyle/>
          <a:p>
            <a:pPr indent="0" lvl="0" marL="0" rtl="0" algn="ctr">
              <a:spcBef>
                <a:spcPts val="0"/>
              </a:spcBef>
              <a:spcAft>
                <a:spcPts val="0"/>
              </a:spcAft>
              <a:buClr>
                <a:srgbClr val="080808"/>
              </a:buClr>
              <a:buSzPts val="1100"/>
              <a:buFont typeface="Arial"/>
              <a:buNone/>
            </a:pPr>
            <a:r>
              <a:rPr lang="en-GB" sz="1700">
                <a:solidFill>
                  <a:srgbClr val="FFFFFF"/>
                </a:solidFill>
                <a:latin typeface="Fira Sans Extra Condensed Medium"/>
                <a:ea typeface="Fira Sans Extra Condensed Medium"/>
                <a:cs typeface="Fira Sans Extra Condensed Medium"/>
                <a:sym typeface="Fira Sans Extra Condensed Medium"/>
              </a:rPr>
              <a:t>01</a:t>
            </a:r>
            <a:endParaRPr>
              <a:solidFill>
                <a:srgbClr val="FFFFFF"/>
              </a:solidFill>
            </a:endParaRPr>
          </a:p>
        </p:txBody>
      </p:sp>
      <p:pic>
        <p:nvPicPr>
          <p:cNvPr id="1798" name="Google Shape;1798;p34"/>
          <p:cNvPicPr preferRelativeResize="0"/>
          <p:nvPr/>
        </p:nvPicPr>
        <p:blipFill>
          <a:blip r:embed="rId5">
            <a:alphaModFix/>
          </a:blip>
          <a:stretch>
            <a:fillRect/>
          </a:stretch>
        </p:blipFill>
        <p:spPr>
          <a:xfrm>
            <a:off x="3144825" y="1386907"/>
            <a:ext cx="1445736" cy="698252"/>
          </a:xfrm>
          <a:prstGeom prst="rect">
            <a:avLst/>
          </a:prstGeom>
          <a:noFill/>
          <a:ln>
            <a:noFill/>
          </a:ln>
        </p:spPr>
      </p:pic>
      <p:pic>
        <p:nvPicPr>
          <p:cNvPr id="1799" name="Google Shape;1799;p34"/>
          <p:cNvPicPr preferRelativeResize="0"/>
          <p:nvPr/>
        </p:nvPicPr>
        <p:blipFill>
          <a:blip r:embed="rId6">
            <a:alphaModFix/>
          </a:blip>
          <a:stretch>
            <a:fillRect/>
          </a:stretch>
        </p:blipFill>
        <p:spPr>
          <a:xfrm>
            <a:off x="4631978" y="1386363"/>
            <a:ext cx="999747" cy="698796"/>
          </a:xfrm>
          <a:prstGeom prst="rect">
            <a:avLst/>
          </a:prstGeom>
          <a:noFill/>
          <a:ln>
            <a:noFill/>
          </a:ln>
        </p:spPr>
      </p:pic>
      <p:sp>
        <p:nvSpPr>
          <p:cNvPr id="1800" name="Google Shape;1800;p34"/>
          <p:cNvSpPr txBox="1"/>
          <p:nvPr/>
        </p:nvSpPr>
        <p:spPr>
          <a:xfrm>
            <a:off x="3086825" y="1323159"/>
            <a:ext cx="3099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A</a:t>
            </a:r>
            <a:endParaRPr/>
          </a:p>
        </p:txBody>
      </p:sp>
      <p:sp>
        <p:nvSpPr>
          <p:cNvPr id="1801" name="Google Shape;1801;p34"/>
          <p:cNvSpPr/>
          <p:nvPr/>
        </p:nvSpPr>
        <p:spPr>
          <a:xfrm>
            <a:off x="5624675" y="2161900"/>
            <a:ext cx="2162400" cy="501900"/>
          </a:xfrm>
          <a:prstGeom prst="rect">
            <a:avLst/>
          </a:prstGeom>
          <a:noFill/>
          <a:ln>
            <a:noFill/>
          </a:ln>
        </p:spPr>
        <p:txBody>
          <a:bodyPr anchorCtr="0" anchor="ctr" bIns="91425" lIns="90000" spcFirstLastPara="1" rIns="274300" wrap="square" tIns="91425">
            <a:noAutofit/>
          </a:bodyPr>
          <a:lstStyle/>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Intra-arterial digital subtraction </a:t>
            </a:r>
            <a:r>
              <a:rPr b="1" lang="en-GB" sz="1100">
                <a:solidFill>
                  <a:schemeClr val="dk1"/>
                </a:solidFill>
                <a:latin typeface="Mada"/>
                <a:ea typeface="Mada"/>
                <a:cs typeface="Mada"/>
                <a:sym typeface="Mada"/>
              </a:rPr>
              <a:t>angiography</a:t>
            </a:r>
            <a:r>
              <a:rPr lang="en-GB" sz="1100">
                <a:solidFill>
                  <a:schemeClr val="dk1"/>
                </a:solidFill>
                <a:latin typeface="Mada"/>
                <a:ea typeface="Mada"/>
                <a:cs typeface="Mada"/>
                <a:sym typeface="Mada"/>
              </a:rPr>
              <a:t> is associated with risk of TIA/stroke as it is an invasive procedure</a:t>
            </a:r>
            <a:endParaRPr sz="1100">
              <a:solidFill>
                <a:schemeClr val="dk1"/>
              </a:solidFill>
              <a:latin typeface="Mada"/>
              <a:ea typeface="Mada"/>
              <a:cs typeface="Mada"/>
              <a:sym typeface="Mada"/>
            </a:endParaRPr>
          </a:p>
          <a:p>
            <a:pPr indent="-285750" lvl="0" marL="457200" rtl="0" algn="l">
              <a:spcBef>
                <a:spcPts val="0"/>
              </a:spcBef>
              <a:spcAft>
                <a:spcPts val="0"/>
              </a:spcAft>
              <a:buClr>
                <a:srgbClr val="6AA84F"/>
              </a:buClr>
              <a:buSzPts val="900"/>
              <a:buFont typeface="Mada"/>
              <a:buChar char="●"/>
            </a:pPr>
            <a:r>
              <a:rPr lang="en-GB" sz="900">
                <a:solidFill>
                  <a:srgbClr val="6AA84F"/>
                </a:solidFill>
                <a:latin typeface="Mada"/>
                <a:ea typeface="Mada"/>
                <a:cs typeface="Mada"/>
                <a:sym typeface="Mada"/>
              </a:rPr>
              <a:t>Catheter or contrast may disrupt the plaques.</a:t>
            </a:r>
            <a:endParaRPr b="1" sz="1100">
              <a:solidFill>
                <a:schemeClr val="dk1"/>
              </a:solidFill>
              <a:latin typeface="Mada"/>
              <a:ea typeface="Mada"/>
              <a:cs typeface="Mada"/>
              <a:sym typeface="Mada"/>
            </a:endParaRPr>
          </a:p>
        </p:txBody>
      </p:sp>
      <p:sp>
        <p:nvSpPr>
          <p:cNvPr id="1802" name="Google Shape;1802;p34"/>
          <p:cNvSpPr/>
          <p:nvPr/>
        </p:nvSpPr>
        <p:spPr>
          <a:xfrm>
            <a:off x="3796025" y="2402925"/>
            <a:ext cx="2162400" cy="501900"/>
          </a:xfrm>
          <a:prstGeom prst="rect">
            <a:avLst/>
          </a:prstGeom>
          <a:noFill/>
          <a:ln>
            <a:noFill/>
          </a:ln>
        </p:spPr>
        <p:txBody>
          <a:bodyPr anchorCtr="0" anchor="ctr" bIns="91425" lIns="274300" spcFirstLastPara="1" rIns="274300" wrap="square" tIns="91425">
            <a:noAutofit/>
          </a:bodyPr>
          <a:lstStyle/>
          <a:p>
            <a:pPr indent="-298450" lvl="0" marL="457200"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Computed tomographic angiography (CTA) </a:t>
            </a:r>
            <a:endParaRPr b="1" sz="1100">
              <a:solidFill>
                <a:schemeClr val="dk1"/>
              </a:solidFill>
              <a:latin typeface="Mada"/>
              <a:ea typeface="Mada"/>
              <a:cs typeface="Mada"/>
              <a:sym typeface="Mada"/>
            </a:endParaRPr>
          </a:p>
        </p:txBody>
      </p:sp>
      <p:cxnSp>
        <p:nvCxnSpPr>
          <p:cNvPr id="1803" name="Google Shape;1803;p34"/>
          <p:cNvCxnSpPr/>
          <p:nvPr/>
        </p:nvCxnSpPr>
        <p:spPr>
          <a:xfrm>
            <a:off x="4115900" y="3248163"/>
            <a:ext cx="1317900" cy="0"/>
          </a:xfrm>
          <a:prstGeom prst="straightConnector1">
            <a:avLst/>
          </a:prstGeom>
          <a:noFill/>
          <a:ln cap="flat" cmpd="sng" w="19050">
            <a:solidFill>
              <a:srgbClr val="A4E4E0"/>
            </a:solidFill>
            <a:prstDash val="solid"/>
            <a:round/>
            <a:headEnd len="med" w="med" type="none"/>
            <a:tailEnd len="med" w="med" type="none"/>
          </a:ln>
        </p:spPr>
      </p:cxnSp>
      <p:cxnSp>
        <p:nvCxnSpPr>
          <p:cNvPr id="1804" name="Google Shape;1804;p34"/>
          <p:cNvCxnSpPr/>
          <p:nvPr/>
        </p:nvCxnSpPr>
        <p:spPr>
          <a:xfrm>
            <a:off x="6078575" y="3236996"/>
            <a:ext cx="1317900" cy="0"/>
          </a:xfrm>
          <a:prstGeom prst="straightConnector1">
            <a:avLst/>
          </a:prstGeom>
          <a:noFill/>
          <a:ln cap="flat" cmpd="sng" w="19050">
            <a:solidFill>
              <a:srgbClr val="FFDDD2"/>
            </a:solidFill>
            <a:prstDash val="solid"/>
            <a:round/>
            <a:headEnd len="med" w="med" type="none"/>
            <a:tailEnd len="med" w="med" type="none"/>
          </a:ln>
        </p:spPr>
      </p:cxnSp>
      <p:sp>
        <p:nvSpPr>
          <p:cNvPr id="1805" name="Google Shape;1805;p34"/>
          <p:cNvSpPr/>
          <p:nvPr/>
        </p:nvSpPr>
        <p:spPr>
          <a:xfrm>
            <a:off x="2568150" y="3749897"/>
            <a:ext cx="705891" cy="635696"/>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06" name="Google Shape;1806;p34"/>
          <p:cNvCxnSpPr/>
          <p:nvPr/>
        </p:nvCxnSpPr>
        <p:spPr>
          <a:xfrm>
            <a:off x="2943377" y="3368282"/>
            <a:ext cx="7800" cy="381600"/>
          </a:xfrm>
          <a:prstGeom prst="straightConnector1">
            <a:avLst/>
          </a:prstGeom>
          <a:noFill/>
          <a:ln cap="flat" cmpd="sng" w="19050">
            <a:solidFill>
              <a:srgbClr val="A4E4E0"/>
            </a:solidFill>
            <a:prstDash val="dash"/>
            <a:round/>
            <a:headEnd len="med" w="med" type="none"/>
            <a:tailEnd len="med" w="med" type="none"/>
          </a:ln>
        </p:spPr>
      </p:cxnSp>
      <p:sp>
        <p:nvSpPr>
          <p:cNvPr id="1807" name="Google Shape;1807;p34"/>
          <p:cNvSpPr/>
          <p:nvPr/>
        </p:nvSpPr>
        <p:spPr>
          <a:xfrm>
            <a:off x="2790133" y="3853991"/>
            <a:ext cx="296700" cy="309300"/>
          </a:xfrm>
          <a:prstGeom prst="ellipse">
            <a:avLst/>
          </a:prstGeom>
          <a:solidFill>
            <a:srgbClr val="F9BDA5"/>
          </a:solidFill>
          <a:ln>
            <a:noFill/>
          </a:ln>
        </p:spPr>
        <p:txBody>
          <a:bodyPr anchorCtr="0" anchor="ctr" bIns="91425" lIns="0" spcFirstLastPara="1" rIns="0" wrap="square" tIns="91425">
            <a:noAutofit/>
          </a:bodyPr>
          <a:lstStyle/>
          <a:p>
            <a:pPr indent="0" lvl="0" marL="0" rtl="0" algn="ctr">
              <a:spcBef>
                <a:spcPts val="0"/>
              </a:spcBef>
              <a:spcAft>
                <a:spcPts val="0"/>
              </a:spcAft>
              <a:buClr>
                <a:srgbClr val="080808"/>
              </a:buClr>
              <a:buSzPts val="1100"/>
              <a:buFont typeface="Arial"/>
              <a:buNone/>
            </a:pPr>
            <a:r>
              <a:rPr lang="en-GB" sz="1700">
                <a:solidFill>
                  <a:srgbClr val="FFFFFF"/>
                </a:solidFill>
                <a:latin typeface="Fira Sans Extra Condensed Medium"/>
                <a:ea typeface="Fira Sans Extra Condensed Medium"/>
                <a:cs typeface="Fira Sans Extra Condensed Medium"/>
                <a:sym typeface="Fira Sans Extra Condensed Medium"/>
              </a:rPr>
              <a:t>02</a:t>
            </a:r>
            <a:endParaRPr>
              <a:solidFill>
                <a:srgbClr val="FFFFFF"/>
              </a:solidFill>
            </a:endParaRPr>
          </a:p>
        </p:txBody>
      </p:sp>
      <p:sp>
        <p:nvSpPr>
          <p:cNvPr id="1808" name="Google Shape;1808;p34"/>
          <p:cNvSpPr/>
          <p:nvPr/>
        </p:nvSpPr>
        <p:spPr>
          <a:xfrm>
            <a:off x="4421900" y="3745319"/>
            <a:ext cx="705891" cy="635696"/>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09" name="Google Shape;1809;p34"/>
          <p:cNvCxnSpPr/>
          <p:nvPr/>
        </p:nvCxnSpPr>
        <p:spPr>
          <a:xfrm>
            <a:off x="4797127" y="3363704"/>
            <a:ext cx="7800" cy="381600"/>
          </a:xfrm>
          <a:prstGeom prst="straightConnector1">
            <a:avLst/>
          </a:prstGeom>
          <a:noFill/>
          <a:ln cap="flat" cmpd="sng" w="19050">
            <a:solidFill>
              <a:srgbClr val="A4E4E0"/>
            </a:solidFill>
            <a:prstDash val="dash"/>
            <a:round/>
            <a:headEnd len="med" w="med" type="none"/>
            <a:tailEnd len="med" w="med" type="none"/>
          </a:ln>
        </p:spPr>
      </p:cxnSp>
      <p:sp>
        <p:nvSpPr>
          <p:cNvPr id="1810" name="Google Shape;1810;p34"/>
          <p:cNvSpPr/>
          <p:nvPr/>
        </p:nvSpPr>
        <p:spPr>
          <a:xfrm>
            <a:off x="4643883" y="3849412"/>
            <a:ext cx="296700" cy="309300"/>
          </a:xfrm>
          <a:prstGeom prst="ellipse">
            <a:avLst/>
          </a:prstGeom>
          <a:solidFill>
            <a:srgbClr val="006D77"/>
          </a:solidFill>
          <a:ln>
            <a:noFill/>
          </a:ln>
        </p:spPr>
        <p:txBody>
          <a:bodyPr anchorCtr="0" anchor="ctr" bIns="91425" lIns="0" spcFirstLastPara="1" rIns="0" wrap="square" tIns="91425">
            <a:noAutofit/>
          </a:bodyPr>
          <a:lstStyle/>
          <a:p>
            <a:pPr indent="0" lvl="0" marL="0" rtl="0" algn="ctr">
              <a:spcBef>
                <a:spcPts val="0"/>
              </a:spcBef>
              <a:spcAft>
                <a:spcPts val="0"/>
              </a:spcAft>
              <a:buClr>
                <a:srgbClr val="080808"/>
              </a:buClr>
              <a:buSzPts val="1100"/>
              <a:buFont typeface="Arial"/>
              <a:buNone/>
            </a:pPr>
            <a:r>
              <a:rPr lang="en-GB" sz="1700">
                <a:solidFill>
                  <a:srgbClr val="FFFFFF"/>
                </a:solidFill>
                <a:latin typeface="Fira Sans Extra Condensed Medium"/>
                <a:ea typeface="Fira Sans Extra Condensed Medium"/>
                <a:cs typeface="Fira Sans Extra Condensed Medium"/>
                <a:sym typeface="Fira Sans Extra Condensed Medium"/>
              </a:rPr>
              <a:t>03</a:t>
            </a:r>
            <a:endParaRPr>
              <a:solidFill>
                <a:srgbClr val="FFFFFF"/>
              </a:solidFill>
            </a:endParaRPr>
          </a:p>
        </p:txBody>
      </p:sp>
      <p:sp>
        <p:nvSpPr>
          <p:cNvPr id="1811" name="Google Shape;1811;p34"/>
          <p:cNvSpPr/>
          <p:nvPr/>
        </p:nvSpPr>
        <p:spPr>
          <a:xfrm>
            <a:off x="6413525" y="3724531"/>
            <a:ext cx="705891" cy="635696"/>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12" name="Google Shape;1812;p34"/>
          <p:cNvCxnSpPr/>
          <p:nvPr/>
        </p:nvCxnSpPr>
        <p:spPr>
          <a:xfrm>
            <a:off x="6788752" y="3342916"/>
            <a:ext cx="7800" cy="381600"/>
          </a:xfrm>
          <a:prstGeom prst="straightConnector1">
            <a:avLst/>
          </a:prstGeom>
          <a:noFill/>
          <a:ln cap="flat" cmpd="sng" w="19050">
            <a:solidFill>
              <a:srgbClr val="A4E4E0"/>
            </a:solidFill>
            <a:prstDash val="dash"/>
            <a:round/>
            <a:headEnd len="med" w="med" type="none"/>
            <a:tailEnd len="med" w="med" type="none"/>
          </a:ln>
        </p:spPr>
      </p:cxnSp>
      <p:sp>
        <p:nvSpPr>
          <p:cNvPr id="1813" name="Google Shape;1813;p34"/>
          <p:cNvSpPr/>
          <p:nvPr/>
        </p:nvSpPr>
        <p:spPr>
          <a:xfrm>
            <a:off x="6555954" y="3828625"/>
            <a:ext cx="423600" cy="309300"/>
          </a:xfrm>
          <a:prstGeom prst="ellipse">
            <a:avLst/>
          </a:prstGeom>
          <a:solidFill>
            <a:srgbClr val="F9BDA5"/>
          </a:solidFill>
          <a:ln>
            <a:noFill/>
          </a:ln>
        </p:spPr>
        <p:txBody>
          <a:bodyPr anchorCtr="0" anchor="ctr" bIns="91425" lIns="0" spcFirstLastPara="1" rIns="0" wrap="square" tIns="91425">
            <a:noAutofit/>
          </a:bodyPr>
          <a:lstStyle/>
          <a:p>
            <a:pPr indent="0" lvl="0" marL="0" rtl="0" algn="ctr">
              <a:spcBef>
                <a:spcPts val="0"/>
              </a:spcBef>
              <a:spcAft>
                <a:spcPts val="0"/>
              </a:spcAft>
              <a:buClr>
                <a:srgbClr val="080808"/>
              </a:buClr>
              <a:buSzPts val="1100"/>
              <a:buFont typeface="Arial"/>
              <a:buNone/>
            </a:pPr>
            <a:r>
              <a:rPr lang="en-GB" sz="1700">
                <a:solidFill>
                  <a:srgbClr val="FFFFFF"/>
                </a:solidFill>
                <a:latin typeface="Fira Sans Extra Condensed Medium"/>
                <a:ea typeface="Fira Sans Extra Condensed Medium"/>
                <a:cs typeface="Fira Sans Extra Condensed Medium"/>
                <a:sym typeface="Fira Sans Extra Condensed Medium"/>
              </a:rPr>
              <a:t>04</a:t>
            </a:r>
            <a:endParaRPr>
              <a:solidFill>
                <a:srgbClr val="FFFFFF"/>
              </a:solidFill>
            </a:endParaRPr>
          </a:p>
        </p:txBody>
      </p:sp>
      <p:grpSp>
        <p:nvGrpSpPr>
          <p:cNvPr id="1814" name="Google Shape;1814;p34"/>
          <p:cNvGrpSpPr/>
          <p:nvPr/>
        </p:nvGrpSpPr>
        <p:grpSpPr>
          <a:xfrm>
            <a:off x="268506" y="950302"/>
            <a:ext cx="467181" cy="476434"/>
            <a:chOff x="2410712" y="2415450"/>
            <a:chExt cx="312600" cy="312600"/>
          </a:xfrm>
        </p:grpSpPr>
        <p:sp>
          <p:nvSpPr>
            <p:cNvPr id="1815" name="Google Shape;1815;p3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7" name="Google Shape;1817;p34"/>
          <p:cNvSpPr txBox="1"/>
          <p:nvPr/>
        </p:nvSpPr>
        <p:spPr>
          <a:xfrm>
            <a:off x="725788" y="976938"/>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CVD Investigations:</a:t>
            </a:r>
            <a:endParaRPr b="1" sz="1800">
              <a:solidFill>
                <a:srgbClr val="006D77"/>
              </a:solidFill>
              <a:highlight>
                <a:srgbClr val="EDF9F9"/>
              </a:highlight>
              <a:latin typeface="Lora"/>
              <a:ea typeface="Lora"/>
              <a:cs typeface="Lora"/>
              <a:sym typeface="Lora"/>
            </a:endParaRPr>
          </a:p>
        </p:txBody>
      </p:sp>
      <p:grpSp>
        <p:nvGrpSpPr>
          <p:cNvPr id="1818" name="Google Shape;1818;p34"/>
          <p:cNvGrpSpPr/>
          <p:nvPr/>
        </p:nvGrpSpPr>
        <p:grpSpPr>
          <a:xfrm>
            <a:off x="299481" y="4591490"/>
            <a:ext cx="467181" cy="476434"/>
            <a:chOff x="2410712" y="2415450"/>
            <a:chExt cx="312600" cy="312600"/>
          </a:xfrm>
        </p:grpSpPr>
        <p:sp>
          <p:nvSpPr>
            <p:cNvPr id="1819" name="Google Shape;1819;p3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1" name="Google Shape;1821;p34"/>
          <p:cNvSpPr txBox="1"/>
          <p:nvPr/>
        </p:nvSpPr>
        <p:spPr>
          <a:xfrm>
            <a:off x="756788" y="4618125"/>
            <a:ext cx="62229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CVD Investigations:</a:t>
            </a:r>
            <a:r>
              <a:rPr b="1" lang="en-GB" sz="1800">
                <a:solidFill>
                  <a:srgbClr val="006D77"/>
                </a:solidFill>
                <a:latin typeface="Lora"/>
                <a:ea typeface="Lora"/>
                <a:cs typeface="Lora"/>
                <a:sym typeface="Lora"/>
              </a:rPr>
              <a:t> </a:t>
            </a:r>
            <a:r>
              <a:rPr b="1" lang="en-GB" sz="1200">
                <a:solidFill>
                  <a:srgbClr val="6AA84F"/>
                </a:solidFill>
                <a:latin typeface="Lora"/>
                <a:ea typeface="Lora"/>
                <a:cs typeface="Lora"/>
                <a:sym typeface="Lora"/>
              </a:rPr>
              <a:t>(There will be a separate lecture for investigations)</a:t>
            </a:r>
            <a:endParaRPr>
              <a:solidFill>
                <a:schemeClr val="dk1"/>
              </a:solidFill>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5" name="Shape 1825"/>
        <p:cNvGrpSpPr/>
        <p:nvPr/>
      </p:nvGrpSpPr>
      <p:grpSpPr>
        <a:xfrm>
          <a:off x="0" y="0"/>
          <a:ext cx="0" cy="0"/>
          <a:chOff x="0" y="0"/>
          <a:chExt cx="0" cy="0"/>
        </a:xfrm>
      </p:grpSpPr>
      <p:sp>
        <p:nvSpPr>
          <p:cNvPr id="1826" name="Google Shape;1826;p3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5"/>
          <p:cNvSpPr txBox="1"/>
          <p:nvPr/>
        </p:nvSpPr>
        <p:spPr>
          <a:xfrm>
            <a:off x="646201" y="1459400"/>
            <a:ext cx="48204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400">
                <a:solidFill>
                  <a:srgbClr val="FFDDD2"/>
                </a:solidFill>
                <a:latin typeface="Lora"/>
                <a:ea typeface="Lora"/>
                <a:cs typeface="Lora"/>
                <a:sym typeface="Lora"/>
              </a:rPr>
              <a:t>Carotid Artery Stenting (CAS)</a:t>
            </a:r>
            <a:endParaRPr b="1" sz="2400">
              <a:solidFill>
                <a:srgbClr val="FFDDD2"/>
              </a:solidFill>
              <a:latin typeface="Lora"/>
              <a:ea typeface="Lora"/>
              <a:cs typeface="Lora"/>
              <a:sym typeface="Lora"/>
            </a:endParaRPr>
          </a:p>
        </p:txBody>
      </p:sp>
      <p:sp>
        <p:nvSpPr>
          <p:cNvPr id="1828" name="Google Shape;1828;p35"/>
          <p:cNvSpPr txBox="1"/>
          <p:nvPr/>
        </p:nvSpPr>
        <p:spPr>
          <a:xfrm>
            <a:off x="618700" y="856525"/>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02</a:t>
            </a:r>
            <a:endParaRPr b="1" sz="6000">
              <a:solidFill>
                <a:srgbClr val="EDF9F9"/>
              </a:solidFill>
              <a:latin typeface="Reenie Beanie"/>
              <a:ea typeface="Reenie Beanie"/>
              <a:cs typeface="Reenie Beanie"/>
              <a:sym typeface="Reenie Beanie"/>
            </a:endParaRPr>
          </a:p>
        </p:txBody>
      </p:sp>
      <p:sp>
        <p:nvSpPr>
          <p:cNvPr id="1829" name="Google Shape;1829;p35"/>
          <p:cNvSpPr/>
          <p:nvPr/>
        </p:nvSpPr>
        <p:spPr>
          <a:xfrm>
            <a:off x="825175" y="2000925"/>
            <a:ext cx="2162400" cy="29838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35"/>
          <p:cNvSpPr txBox="1"/>
          <p:nvPr/>
        </p:nvSpPr>
        <p:spPr>
          <a:xfrm>
            <a:off x="2935300" y="2160350"/>
            <a:ext cx="4224000" cy="2983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lang="en-GB" sz="1100">
                <a:latin typeface="Mada"/>
                <a:ea typeface="Mada"/>
                <a:cs typeface="Mada"/>
                <a:sym typeface="Mada"/>
              </a:rPr>
              <a:t>The role of (CAS) remains controversial </a:t>
            </a:r>
            <a:r>
              <a:rPr lang="en-GB" sz="1100">
                <a:solidFill>
                  <a:srgbClr val="6AA84F"/>
                </a:solidFill>
                <a:latin typeface="Mada"/>
                <a:ea typeface="Mada"/>
                <a:cs typeface="Mada"/>
                <a:sym typeface="Mada"/>
              </a:rPr>
              <a:t>-Not prefered</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en-GB" sz="1100">
                <a:solidFill>
                  <a:srgbClr val="6AA84F"/>
                </a:solidFill>
                <a:latin typeface="Mada"/>
                <a:ea typeface="Mada"/>
                <a:cs typeface="Mada"/>
                <a:sym typeface="Mada"/>
              </a:rPr>
              <a:t>Have 2 benefit only:</a:t>
            </a:r>
            <a:endParaRPr b="1" sz="1100">
              <a:solidFill>
                <a:srgbClr val="6AA84F"/>
              </a:solidFill>
              <a:latin typeface="Mada"/>
              <a:ea typeface="Mada"/>
              <a:cs typeface="Mada"/>
              <a:sym typeface="Mada"/>
            </a:endParaRPr>
          </a:p>
          <a:p>
            <a:pPr indent="-298450" lvl="1" marL="914400" rtl="0" algn="l">
              <a:spcBef>
                <a:spcPts val="0"/>
              </a:spcBef>
              <a:spcAft>
                <a:spcPts val="0"/>
              </a:spcAft>
              <a:buSzPts val="1100"/>
              <a:buFont typeface="Mada"/>
              <a:buChar char="○"/>
            </a:pPr>
            <a:r>
              <a:rPr lang="en-GB" sz="1100">
                <a:latin typeface="Mada"/>
                <a:ea typeface="Mada"/>
                <a:cs typeface="Mada"/>
                <a:sym typeface="Mada"/>
              </a:rPr>
              <a:t>Avoids a neck wound and the risks of cranial nerve injury </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en-GB" sz="1100">
                <a:latin typeface="Mada"/>
                <a:ea typeface="Mada"/>
                <a:cs typeface="Mada"/>
                <a:sym typeface="Mada"/>
              </a:rPr>
              <a:t>Reduces the risk of MI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en-GB" sz="1100">
                <a:latin typeface="Mada"/>
                <a:ea typeface="Mada"/>
                <a:cs typeface="Mada"/>
                <a:sym typeface="Mada"/>
              </a:rPr>
              <a:t>Short-term risks of clinical and subclinical strokes are greater than CEA </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CAS should be </a:t>
            </a:r>
            <a:r>
              <a:rPr b="1" lang="en-GB" sz="1100">
                <a:latin typeface="Mada"/>
                <a:ea typeface="Mada"/>
                <a:cs typeface="Mada"/>
                <a:sym typeface="Mada"/>
              </a:rPr>
              <a:t>reserved</a:t>
            </a:r>
            <a:r>
              <a:rPr lang="en-GB" sz="1100">
                <a:latin typeface="Mada"/>
                <a:ea typeface="Mada"/>
                <a:cs typeface="Mada"/>
                <a:sym typeface="Mada"/>
              </a:rPr>
              <a:t> </a:t>
            </a:r>
            <a:r>
              <a:rPr b="1" lang="en-GB" sz="1100">
                <a:latin typeface="Mada"/>
                <a:ea typeface="Mada"/>
                <a:cs typeface="Mada"/>
                <a:sym typeface="Mada"/>
              </a:rPr>
              <a:t>for</a:t>
            </a:r>
            <a:endParaRPr b="1" sz="1100">
              <a:latin typeface="Mada"/>
              <a:ea typeface="Mada"/>
              <a:cs typeface="Mada"/>
              <a:sym typeface="Mada"/>
            </a:endParaRPr>
          </a:p>
          <a:p>
            <a:pPr indent="-156249" lvl="1" marL="665999" rtl="0" algn="l">
              <a:spcBef>
                <a:spcPts val="0"/>
              </a:spcBef>
              <a:spcAft>
                <a:spcPts val="0"/>
              </a:spcAft>
              <a:buSzPts val="1100"/>
              <a:buFont typeface="Mada"/>
              <a:buChar char="○"/>
            </a:pPr>
            <a:r>
              <a:rPr lang="en-GB" sz="1100">
                <a:latin typeface="Mada"/>
                <a:ea typeface="Mada"/>
                <a:cs typeface="Mada"/>
                <a:sym typeface="Mada"/>
              </a:rPr>
              <a:t>patients where</a:t>
            </a:r>
            <a:r>
              <a:rPr b="1" lang="en-GB" sz="1100">
                <a:latin typeface="Mada"/>
                <a:ea typeface="Mada"/>
                <a:cs typeface="Mada"/>
                <a:sym typeface="Mada"/>
              </a:rPr>
              <a:t> CEA is not possible or desirable</a:t>
            </a:r>
            <a:r>
              <a:rPr lang="en-GB" sz="1100">
                <a:latin typeface="Mada"/>
                <a:ea typeface="Mada"/>
                <a:cs typeface="Mada"/>
                <a:sym typeface="Mada"/>
              </a:rPr>
              <a:t> because of anatomic and clinical factors (e.g., </a:t>
            </a:r>
            <a:r>
              <a:rPr b="1" lang="en-GB" sz="1100">
                <a:latin typeface="Mada"/>
                <a:ea typeface="Mada"/>
                <a:cs typeface="Mada"/>
                <a:sym typeface="Mada"/>
              </a:rPr>
              <a:t>recurrent </a:t>
            </a:r>
            <a:r>
              <a:rPr lang="en-GB" sz="1100">
                <a:latin typeface="Mada"/>
                <a:ea typeface="Mada"/>
                <a:cs typeface="Mada"/>
                <a:sym typeface="Mada"/>
              </a:rPr>
              <a:t>stenosis after previous surgery or </a:t>
            </a:r>
            <a:r>
              <a:rPr b="1" lang="en-GB" sz="1100">
                <a:latin typeface="Mada"/>
                <a:ea typeface="Mada"/>
                <a:cs typeface="Mada"/>
                <a:sym typeface="Mada"/>
              </a:rPr>
              <a:t>radiation arteritis)</a:t>
            </a:r>
            <a:endParaRPr b="1" sz="1100">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You can see In picture B this patient who undergoes CAS, the stent precipitated strokes as you see in the second picture due to the neointimal hyperplasia and the plaques formation.</a:t>
            </a:r>
            <a:endParaRPr sz="1100">
              <a:solidFill>
                <a:srgbClr val="6AA84F"/>
              </a:solidFill>
              <a:latin typeface="Mada"/>
              <a:ea typeface="Mada"/>
              <a:cs typeface="Mada"/>
              <a:sym typeface="Mada"/>
            </a:endParaRPr>
          </a:p>
        </p:txBody>
      </p:sp>
      <p:cxnSp>
        <p:nvCxnSpPr>
          <p:cNvPr id="1831" name="Google Shape;1831;p35"/>
          <p:cNvCxnSpPr/>
          <p:nvPr/>
        </p:nvCxnSpPr>
        <p:spPr>
          <a:xfrm>
            <a:off x="2992048" y="2093275"/>
            <a:ext cx="705900" cy="0"/>
          </a:xfrm>
          <a:prstGeom prst="straightConnector1">
            <a:avLst/>
          </a:prstGeom>
          <a:noFill/>
          <a:ln cap="flat" cmpd="sng" w="19050">
            <a:solidFill>
              <a:srgbClr val="83C5BE"/>
            </a:solidFill>
            <a:prstDash val="solid"/>
            <a:round/>
            <a:headEnd len="med" w="med" type="none"/>
            <a:tailEnd len="med" w="med" type="oval"/>
          </a:ln>
        </p:spPr>
      </p:cxnSp>
      <p:sp>
        <p:nvSpPr>
          <p:cNvPr id="1832" name="Google Shape;1832;p35"/>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Cerebrovascular Disease (CVD)</a:t>
            </a:r>
            <a:endParaRPr sz="2200"/>
          </a:p>
        </p:txBody>
      </p:sp>
      <p:cxnSp>
        <p:nvCxnSpPr>
          <p:cNvPr id="1833" name="Google Shape;1833;p35"/>
          <p:cNvCxnSpPr/>
          <p:nvPr/>
        </p:nvCxnSpPr>
        <p:spPr>
          <a:xfrm>
            <a:off x="1744020" y="829950"/>
            <a:ext cx="4079100" cy="0"/>
          </a:xfrm>
          <a:prstGeom prst="straightConnector1">
            <a:avLst/>
          </a:prstGeom>
          <a:noFill/>
          <a:ln cap="flat" cmpd="sng" w="19050">
            <a:solidFill>
              <a:srgbClr val="83C5BE"/>
            </a:solidFill>
            <a:prstDash val="solid"/>
            <a:round/>
            <a:headEnd len="med" w="med" type="oval"/>
            <a:tailEnd len="med" w="med" type="oval"/>
          </a:ln>
        </p:spPr>
      </p:cxnSp>
      <p:pic>
        <p:nvPicPr>
          <p:cNvPr id="1834" name="Google Shape;1834;p35"/>
          <p:cNvPicPr preferRelativeResize="0"/>
          <p:nvPr/>
        </p:nvPicPr>
        <p:blipFill>
          <a:blip r:embed="rId3">
            <a:alphaModFix/>
          </a:blip>
          <a:stretch>
            <a:fillRect/>
          </a:stretch>
        </p:blipFill>
        <p:spPr>
          <a:xfrm>
            <a:off x="1064932" y="2359693"/>
            <a:ext cx="1725213" cy="956262"/>
          </a:xfrm>
          <a:prstGeom prst="rect">
            <a:avLst/>
          </a:prstGeom>
          <a:noFill/>
          <a:ln>
            <a:noFill/>
          </a:ln>
        </p:spPr>
      </p:pic>
      <p:pic>
        <p:nvPicPr>
          <p:cNvPr id="1835" name="Google Shape;1835;p35"/>
          <p:cNvPicPr preferRelativeResize="0"/>
          <p:nvPr/>
        </p:nvPicPr>
        <p:blipFill>
          <a:blip r:embed="rId4">
            <a:alphaModFix/>
          </a:blip>
          <a:stretch>
            <a:fillRect/>
          </a:stretch>
        </p:blipFill>
        <p:spPr>
          <a:xfrm>
            <a:off x="1064923" y="3468305"/>
            <a:ext cx="1725226" cy="1038597"/>
          </a:xfrm>
          <a:prstGeom prst="rect">
            <a:avLst/>
          </a:prstGeom>
          <a:noFill/>
          <a:ln>
            <a:noFill/>
          </a:ln>
        </p:spPr>
      </p:pic>
      <p:sp>
        <p:nvSpPr>
          <p:cNvPr id="1836" name="Google Shape;1836;p35"/>
          <p:cNvSpPr/>
          <p:nvPr/>
        </p:nvSpPr>
        <p:spPr>
          <a:xfrm>
            <a:off x="74475" y="5440175"/>
            <a:ext cx="7440600" cy="50673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5"/>
          <p:cNvSpPr txBox="1"/>
          <p:nvPr/>
        </p:nvSpPr>
        <p:spPr>
          <a:xfrm>
            <a:off x="621951" y="5124550"/>
            <a:ext cx="1682400" cy="30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Recall</a:t>
            </a:r>
            <a:endParaRPr sz="2400">
              <a:solidFill>
                <a:srgbClr val="E29578"/>
              </a:solidFill>
              <a:latin typeface="Lora"/>
              <a:ea typeface="Lora"/>
              <a:cs typeface="Lora"/>
              <a:sym typeface="Lora"/>
            </a:endParaRPr>
          </a:p>
        </p:txBody>
      </p:sp>
      <p:sp>
        <p:nvSpPr>
          <p:cNvPr id="1838" name="Google Shape;1838;p35"/>
          <p:cNvSpPr txBox="1"/>
          <p:nvPr/>
        </p:nvSpPr>
        <p:spPr>
          <a:xfrm>
            <a:off x="285375" y="5803900"/>
            <a:ext cx="6813900" cy="506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Q1:What must be present for a successful arterial bypass operation?</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1. Inflow (e.g., patent aorta)</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2. Outflow (e.g., open distal popliteal artery)</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3. Run off (e.g., patent trifurcation vessels down to the foot)</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Q2: What is the most common site of arterial atherosclerotic occlusion in the lower extremities?</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Occlusion of the SFA in Hunter’s canal</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Q3: What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is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intermittent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claudication?</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Pain, cramping, or both of the lower extremity, usually the calf muscle, after walking a specific distance; then the pain/cramping resolves after stopping for a specific amount of time while standing; this pattern is reproducible</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Q5: What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is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the</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site</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of</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a</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PVD</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ulcer</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versus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a</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venous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stasis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ulcer?</a:t>
            </a:r>
            <a:r>
              <a:rPr lang="en-GB" sz="1100">
                <a:solidFill>
                  <a:srgbClr val="006D77"/>
                </a:solidFill>
                <a:latin typeface="Mada"/>
                <a:ea typeface="Mada"/>
                <a:cs typeface="Mada"/>
                <a:sym typeface="Mada"/>
              </a:rPr>
              <a:t> </a:t>
            </a:r>
            <a:endParaRPr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PVD arterial </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insufficiency ulcer—usually on the toes/foot</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Venous stasis ulcer—medial malleolus (ankle)</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Q6: What ABIs are associated with normals, claudicators, and rest pain? Normal ABI:</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a:t>
            </a:r>
            <a:r>
              <a:rPr lang="en-GB" sz="11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≥1.0</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Claudicator ABI: &lt;0.6</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Rest pain ABI: &lt;0.4</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900">
              <a:solidFill>
                <a:srgbClr val="006D77"/>
              </a:solidFill>
              <a:latin typeface="Mada"/>
              <a:ea typeface="Mada"/>
              <a:cs typeface="Mada"/>
              <a:sym typeface="Mada"/>
            </a:endParaRPr>
          </a:p>
          <a:p>
            <a:pPr indent="0" lvl="0" marL="0" rtl="0" algn="l">
              <a:lnSpc>
                <a:spcPct val="115000"/>
              </a:lnSpc>
              <a:spcBef>
                <a:spcPts val="0"/>
              </a:spcBef>
              <a:spcAft>
                <a:spcPts val="0"/>
              </a:spcAft>
              <a:buNone/>
            </a:pPr>
            <a:r>
              <a:t/>
            </a:r>
            <a:endParaRPr b="1" sz="1100">
              <a:solidFill>
                <a:schemeClr val="dk1"/>
              </a:solidFill>
            </a:endParaRPr>
          </a:p>
          <a:p>
            <a:pPr indent="0" lvl="0" marL="0" rtl="0" algn="l">
              <a:lnSpc>
                <a:spcPct val="115000"/>
              </a:lnSpc>
              <a:spcBef>
                <a:spcPts val="0"/>
              </a:spcBef>
              <a:spcAft>
                <a:spcPts val="0"/>
              </a:spcAft>
              <a:buNone/>
            </a:pPr>
            <a:r>
              <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1000">
              <a:solidFill>
                <a:srgbClr val="83C5BE"/>
              </a:solidFill>
              <a:latin typeface="Mada"/>
              <a:ea typeface="Mada"/>
              <a:cs typeface="Mada"/>
              <a:sym typeface="Mad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3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6"/>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a:t>
            </a:r>
            <a:endParaRPr sz="2200"/>
          </a:p>
        </p:txBody>
      </p:sp>
      <p:cxnSp>
        <p:nvCxnSpPr>
          <p:cNvPr id="1845" name="Google Shape;1845;p36"/>
          <p:cNvCxnSpPr/>
          <p:nvPr/>
        </p:nvCxnSpPr>
        <p:spPr>
          <a:xfrm>
            <a:off x="1744020" y="829950"/>
            <a:ext cx="4079100" cy="0"/>
          </a:xfrm>
          <a:prstGeom prst="straightConnector1">
            <a:avLst/>
          </a:prstGeom>
          <a:noFill/>
          <a:ln cap="flat" cmpd="sng" w="19050">
            <a:solidFill>
              <a:srgbClr val="83C5BE"/>
            </a:solidFill>
            <a:prstDash val="solid"/>
            <a:round/>
            <a:headEnd len="med" w="med" type="oval"/>
            <a:tailEnd len="med" w="med" type="oval"/>
          </a:ln>
        </p:spPr>
      </p:cxnSp>
      <p:sp>
        <p:nvSpPr>
          <p:cNvPr id="1846" name="Google Shape;1846;p36"/>
          <p:cNvSpPr/>
          <p:nvPr/>
        </p:nvSpPr>
        <p:spPr>
          <a:xfrm>
            <a:off x="74475" y="1473215"/>
            <a:ext cx="7440600" cy="85008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6"/>
          <p:cNvSpPr txBox="1"/>
          <p:nvPr/>
        </p:nvSpPr>
        <p:spPr>
          <a:xfrm>
            <a:off x="621951" y="1096125"/>
            <a:ext cx="1682400" cy="5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Recall</a:t>
            </a:r>
            <a:endParaRPr sz="2400">
              <a:solidFill>
                <a:srgbClr val="E29578"/>
              </a:solidFill>
              <a:latin typeface="Lora"/>
              <a:ea typeface="Lora"/>
              <a:cs typeface="Lora"/>
              <a:sym typeface="Lora"/>
            </a:endParaRPr>
          </a:p>
        </p:txBody>
      </p:sp>
      <p:sp>
        <p:nvSpPr>
          <p:cNvPr id="1848" name="Google Shape;1848;p36"/>
          <p:cNvSpPr txBox="1"/>
          <p:nvPr/>
        </p:nvSpPr>
        <p:spPr>
          <a:xfrm>
            <a:off x="285375" y="1866600"/>
            <a:ext cx="6813900" cy="885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Q7: What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are</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the</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indications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for</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surgical</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treatment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in</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PVD?</a:t>
            </a:r>
            <a:r>
              <a:rPr lang="en-GB" sz="1100">
                <a:solidFill>
                  <a:srgbClr val="006D77"/>
                </a:solidFill>
                <a:latin typeface="Mada"/>
                <a:ea typeface="Mada"/>
                <a:cs typeface="Mada"/>
                <a:sym typeface="Mada"/>
              </a:rPr>
              <a:t> </a:t>
            </a:r>
            <a:endParaRPr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Use the acronym </a:t>
            </a:r>
            <a:r>
              <a:rPr b="1" lang="en-GB" sz="1100">
                <a:solidFill>
                  <a:srgbClr val="83C5BE"/>
                </a:solidFill>
                <a:latin typeface="Mada"/>
                <a:ea typeface="Mada"/>
                <a:cs typeface="Mada"/>
                <a:sym typeface="Mada"/>
              </a:rPr>
              <a:t>“STIR”:</a:t>
            </a:r>
            <a:endParaRPr b="1"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83C5BE"/>
                </a:solidFill>
                <a:latin typeface="Mada"/>
                <a:ea typeface="Mada"/>
                <a:cs typeface="Mada"/>
                <a:sym typeface="Mada"/>
              </a:rPr>
              <a:t>S</a:t>
            </a:r>
            <a:r>
              <a:rPr lang="en-GB" sz="1100">
                <a:solidFill>
                  <a:srgbClr val="83C5BE"/>
                </a:solidFill>
                <a:latin typeface="Mada"/>
                <a:ea typeface="Mada"/>
                <a:cs typeface="Mada"/>
                <a:sym typeface="Mada"/>
              </a:rPr>
              <a:t>evere claudication refractory to conservative treatment that affects quality of</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 life/livelihood (e.g., can’t work because of the claudication)</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83C5BE"/>
                </a:solidFill>
                <a:latin typeface="Mada"/>
                <a:ea typeface="Mada"/>
                <a:cs typeface="Mada"/>
                <a:sym typeface="Mada"/>
              </a:rPr>
              <a:t>T</a:t>
            </a:r>
            <a:r>
              <a:rPr lang="en-GB" sz="1100">
                <a:solidFill>
                  <a:srgbClr val="83C5BE"/>
                </a:solidFill>
                <a:latin typeface="Mada"/>
                <a:ea typeface="Mada"/>
                <a:cs typeface="Mada"/>
                <a:sym typeface="Mada"/>
              </a:rPr>
              <a:t>issue necrosis</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83C5BE"/>
                </a:solidFill>
                <a:latin typeface="Mada"/>
                <a:ea typeface="Mada"/>
                <a:cs typeface="Mada"/>
                <a:sym typeface="Mada"/>
              </a:rPr>
              <a:t>I</a:t>
            </a:r>
            <a:r>
              <a:rPr lang="en-GB" sz="1100">
                <a:solidFill>
                  <a:srgbClr val="83C5BE"/>
                </a:solidFill>
                <a:latin typeface="Mada"/>
                <a:ea typeface="Mada"/>
                <a:cs typeface="Mada"/>
                <a:sym typeface="Mada"/>
              </a:rPr>
              <a:t>nfection</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83C5BE"/>
                </a:solidFill>
                <a:latin typeface="Mada"/>
                <a:ea typeface="Mada"/>
                <a:cs typeface="Mada"/>
                <a:sym typeface="Mada"/>
              </a:rPr>
              <a:t>R</a:t>
            </a:r>
            <a:r>
              <a:rPr lang="en-GB" sz="1100">
                <a:solidFill>
                  <a:srgbClr val="83C5BE"/>
                </a:solidFill>
                <a:latin typeface="Mada"/>
                <a:ea typeface="Mada"/>
                <a:cs typeface="Mada"/>
                <a:sym typeface="Mada"/>
              </a:rPr>
              <a:t>est pain</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Q8: How</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can</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the</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medical</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conservative</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treatment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for</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claudication</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be</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remembered?</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Use the acronym </a:t>
            </a:r>
            <a:r>
              <a:rPr b="1" lang="en-GB" sz="1100">
                <a:solidFill>
                  <a:srgbClr val="83C5BE"/>
                </a:solidFill>
                <a:latin typeface="Mada"/>
                <a:ea typeface="Mada"/>
                <a:cs typeface="Mada"/>
                <a:sym typeface="Mada"/>
              </a:rPr>
              <a:t>“PACE”:</a:t>
            </a:r>
            <a:endParaRPr b="1"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83C5BE"/>
                </a:solidFill>
                <a:latin typeface="Mada"/>
                <a:ea typeface="Mada"/>
                <a:cs typeface="Mada"/>
                <a:sym typeface="Mada"/>
              </a:rPr>
              <a:t>P</a:t>
            </a:r>
            <a:r>
              <a:rPr lang="en-GB" sz="1100">
                <a:solidFill>
                  <a:srgbClr val="83C5BE"/>
                </a:solidFill>
                <a:latin typeface="Mada"/>
                <a:ea typeface="Mada"/>
                <a:cs typeface="Mada"/>
                <a:sym typeface="Mada"/>
              </a:rPr>
              <a:t>entoxifylline </a:t>
            </a:r>
            <a:r>
              <a:rPr b="1" lang="en-GB" sz="1100">
                <a:solidFill>
                  <a:srgbClr val="83C5BE"/>
                </a:solidFill>
                <a:latin typeface="Mada"/>
                <a:ea typeface="Mada"/>
                <a:cs typeface="Mada"/>
                <a:sym typeface="Mada"/>
              </a:rPr>
              <a:t>A</a:t>
            </a:r>
            <a:r>
              <a:rPr lang="en-GB" sz="1100">
                <a:solidFill>
                  <a:srgbClr val="83C5BE"/>
                </a:solidFill>
                <a:latin typeface="Mada"/>
                <a:ea typeface="Mada"/>
                <a:cs typeface="Mada"/>
                <a:sym typeface="Mada"/>
              </a:rPr>
              <a:t>spirin</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83C5BE"/>
                </a:solidFill>
                <a:latin typeface="Mada"/>
                <a:ea typeface="Mada"/>
                <a:cs typeface="Mada"/>
                <a:sym typeface="Mada"/>
              </a:rPr>
              <a:t>C</a:t>
            </a:r>
            <a:r>
              <a:rPr lang="en-GB" sz="1100">
                <a:solidFill>
                  <a:srgbClr val="83C5BE"/>
                </a:solidFill>
                <a:latin typeface="Mada"/>
                <a:ea typeface="Mada"/>
                <a:cs typeface="Mada"/>
                <a:sym typeface="Mada"/>
              </a:rPr>
              <a:t>essation of smoking </a:t>
            </a:r>
            <a:r>
              <a:rPr b="1" lang="en-GB" sz="1100">
                <a:solidFill>
                  <a:srgbClr val="83C5BE"/>
                </a:solidFill>
                <a:latin typeface="Mada"/>
                <a:ea typeface="Mada"/>
                <a:cs typeface="Mada"/>
                <a:sym typeface="Mada"/>
              </a:rPr>
              <a:t>E</a:t>
            </a:r>
            <a:r>
              <a:rPr lang="en-GB" sz="1100">
                <a:solidFill>
                  <a:srgbClr val="83C5BE"/>
                </a:solidFill>
                <a:latin typeface="Mada"/>
                <a:ea typeface="Mada"/>
                <a:cs typeface="Mada"/>
                <a:sym typeface="Mada"/>
              </a:rPr>
              <a:t>xercise</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Q9: What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is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the</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risk</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of</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limb</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loss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with</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claudication?</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5% limb loss at 5 years (Think: 5 in 5), 10% at 10 years (Think: 10 in 10)</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Q10: What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is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the</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risk</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of</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limb</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loss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with</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rest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pain?</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&gt;50% of patients will have amputation of the limb at some point</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Q11: What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is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a</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FEM-POP</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bypass?</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Bypass SFA occlusion with a graft from the </a:t>
            </a:r>
            <a:r>
              <a:rPr b="1" lang="en-GB" sz="1100">
                <a:solidFill>
                  <a:srgbClr val="83C5BE"/>
                </a:solidFill>
                <a:latin typeface="Mada"/>
                <a:ea typeface="Mada"/>
                <a:cs typeface="Mada"/>
                <a:sym typeface="Mada"/>
              </a:rPr>
              <a:t>FEM</a:t>
            </a:r>
            <a:r>
              <a:rPr lang="en-GB" sz="1100">
                <a:solidFill>
                  <a:srgbClr val="83C5BE"/>
                </a:solidFill>
                <a:latin typeface="Mada"/>
                <a:ea typeface="Mada"/>
                <a:cs typeface="Mada"/>
                <a:sym typeface="Mada"/>
              </a:rPr>
              <a:t>oral artery to the </a:t>
            </a:r>
            <a:r>
              <a:rPr b="1" lang="en-GB" sz="1100">
                <a:solidFill>
                  <a:srgbClr val="83C5BE"/>
                </a:solidFill>
                <a:latin typeface="Mada"/>
                <a:ea typeface="Mada"/>
                <a:cs typeface="Mada"/>
                <a:sym typeface="Mada"/>
              </a:rPr>
              <a:t>POP</a:t>
            </a:r>
            <a:r>
              <a:rPr lang="en-GB" sz="1100">
                <a:solidFill>
                  <a:srgbClr val="83C5BE"/>
                </a:solidFill>
                <a:latin typeface="Mada"/>
                <a:ea typeface="Mada"/>
                <a:cs typeface="Mada"/>
                <a:sym typeface="Mada"/>
              </a:rPr>
              <a:t>liteal artery</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Q11: What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is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a</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FEM-POP</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bypass?</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Bypass SFA occlusion with a graft from the </a:t>
            </a:r>
            <a:r>
              <a:rPr b="1" lang="en-GB" sz="1100">
                <a:solidFill>
                  <a:srgbClr val="83C5BE"/>
                </a:solidFill>
                <a:latin typeface="Mada"/>
                <a:ea typeface="Mada"/>
                <a:cs typeface="Mada"/>
                <a:sym typeface="Mada"/>
              </a:rPr>
              <a:t>FEM</a:t>
            </a:r>
            <a:r>
              <a:rPr lang="en-GB" sz="1100">
                <a:solidFill>
                  <a:srgbClr val="83C5BE"/>
                </a:solidFill>
                <a:latin typeface="Mada"/>
                <a:ea typeface="Mada"/>
                <a:cs typeface="Mada"/>
                <a:sym typeface="Mada"/>
              </a:rPr>
              <a:t>oral artery to the </a:t>
            </a:r>
            <a:r>
              <a:rPr b="1" lang="en-GB" sz="1100">
                <a:solidFill>
                  <a:srgbClr val="83C5BE"/>
                </a:solidFill>
                <a:latin typeface="Mada"/>
                <a:ea typeface="Mada"/>
                <a:cs typeface="Mada"/>
                <a:sym typeface="Mada"/>
              </a:rPr>
              <a:t>POP</a:t>
            </a:r>
            <a:r>
              <a:rPr lang="en-GB" sz="1100">
                <a:solidFill>
                  <a:srgbClr val="83C5BE"/>
                </a:solidFill>
                <a:latin typeface="Mada"/>
                <a:ea typeface="Mada"/>
                <a:cs typeface="Mada"/>
                <a:sym typeface="Mada"/>
              </a:rPr>
              <a:t>liteal artery</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Q12: What is a FEM-DISTAL bypass?</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Bypass from the </a:t>
            </a:r>
            <a:r>
              <a:rPr b="1" lang="en-GB" sz="1100">
                <a:solidFill>
                  <a:srgbClr val="83C5BE"/>
                </a:solidFill>
                <a:latin typeface="Mada"/>
                <a:ea typeface="Mada"/>
                <a:cs typeface="Mada"/>
                <a:sym typeface="Mada"/>
              </a:rPr>
              <a:t>FEM</a:t>
            </a:r>
            <a:r>
              <a:rPr lang="en-GB" sz="1100">
                <a:solidFill>
                  <a:srgbClr val="83C5BE"/>
                </a:solidFill>
                <a:latin typeface="Mada"/>
                <a:ea typeface="Mada"/>
                <a:cs typeface="Mada"/>
                <a:sym typeface="Mada"/>
              </a:rPr>
              <a:t>oral artery to a </a:t>
            </a:r>
            <a:r>
              <a:rPr b="1" lang="en-GB" sz="1100">
                <a:solidFill>
                  <a:srgbClr val="83C5BE"/>
                </a:solidFill>
                <a:latin typeface="Mada"/>
                <a:ea typeface="Mada"/>
                <a:cs typeface="Mada"/>
                <a:sym typeface="Mada"/>
              </a:rPr>
              <a:t>DISTAL</a:t>
            </a:r>
            <a:r>
              <a:rPr lang="en-GB" sz="1100">
                <a:solidFill>
                  <a:srgbClr val="83C5BE"/>
                </a:solidFill>
                <a:latin typeface="Mada"/>
                <a:ea typeface="Mada"/>
                <a:cs typeface="Mada"/>
                <a:sym typeface="Mada"/>
              </a:rPr>
              <a:t> artery (peroneal artery, anterior tibial artery, or posterior tibial artery)</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Q13: What graft material has the longest patency rate? </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Answer:Autologous vein graft</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Q14: What type of graft is used for below-the-knee FEM-POP or FEM- DISTAL bypass?</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Answer:Must use vein graft; prosthetic grafts have a prohibitive thrombosis rate</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Q15:What is DRY gangrene?</a:t>
            </a:r>
            <a:endParaRPr b="1" sz="1100">
              <a:solidFill>
                <a:srgbClr val="006D77"/>
              </a:solidFill>
              <a:latin typeface="Mada"/>
              <a:ea typeface="Mada"/>
              <a:cs typeface="Mada"/>
              <a:sym typeface="Mada"/>
            </a:endParaRPr>
          </a:p>
          <a:p>
            <a:pPr indent="0" lvl="0" marL="0" rtl="0" algn="l">
              <a:lnSpc>
                <a:spcPct val="115000"/>
              </a:lnSpc>
              <a:spcBef>
                <a:spcPts val="0"/>
              </a:spcBef>
              <a:spcAft>
                <a:spcPts val="0"/>
              </a:spcAft>
              <a:buNone/>
            </a:pPr>
            <a:r>
              <a:rPr lang="en-GB" sz="1100">
                <a:solidFill>
                  <a:srgbClr val="83C5BE"/>
                </a:solidFill>
                <a:latin typeface="Mada"/>
                <a:ea typeface="Mada"/>
                <a:cs typeface="Mada"/>
                <a:sym typeface="Mada"/>
              </a:rPr>
              <a:t>Answer:Dry necrosis of tissue without signs of infection (“mummified tissue”)</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Q16 What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is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WET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gangrene?</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Answer:Moist necrotic tissue with signs of infection</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Q17: What</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is</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blue</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toe</a:t>
            </a:r>
            <a:r>
              <a:rPr lang="en-GB" sz="1100">
                <a:solidFill>
                  <a:srgbClr val="006D77"/>
                </a:solidFill>
                <a:latin typeface="Mada"/>
                <a:ea typeface="Mada"/>
                <a:cs typeface="Mada"/>
                <a:sym typeface="Mada"/>
              </a:rPr>
              <a:t> </a:t>
            </a:r>
            <a:r>
              <a:rPr b="1" lang="en-GB" sz="1100">
                <a:solidFill>
                  <a:srgbClr val="006D77"/>
                </a:solidFill>
                <a:latin typeface="Mada"/>
                <a:ea typeface="Mada"/>
                <a:cs typeface="Mada"/>
                <a:sym typeface="Mada"/>
              </a:rPr>
              <a:t>syndrome?</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Answer:Intermittent painful blue toes (or fingers) due to microemboli from a proximal arterial plaque</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1000">
              <a:solidFill>
                <a:srgbClr val="83C5BE"/>
              </a:solidFill>
              <a:latin typeface="Mada"/>
              <a:ea typeface="Mada"/>
              <a:cs typeface="Mada"/>
              <a:sym typeface="Mad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2" name="Shape 1852"/>
        <p:cNvGrpSpPr/>
        <p:nvPr/>
      </p:nvGrpSpPr>
      <p:grpSpPr>
        <a:xfrm>
          <a:off x="0" y="0"/>
          <a:ext cx="0" cy="0"/>
          <a:chOff x="0" y="0"/>
          <a:chExt cx="0" cy="0"/>
        </a:xfrm>
      </p:grpSpPr>
      <p:sp>
        <p:nvSpPr>
          <p:cNvPr id="1853" name="Google Shape;1853;p3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7"/>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a:t>
            </a:r>
            <a:endParaRPr sz="2200"/>
          </a:p>
        </p:txBody>
      </p:sp>
      <p:cxnSp>
        <p:nvCxnSpPr>
          <p:cNvPr id="1855" name="Google Shape;1855;p37"/>
          <p:cNvCxnSpPr/>
          <p:nvPr/>
        </p:nvCxnSpPr>
        <p:spPr>
          <a:xfrm>
            <a:off x="1744020" y="829950"/>
            <a:ext cx="4079100" cy="0"/>
          </a:xfrm>
          <a:prstGeom prst="straightConnector1">
            <a:avLst/>
          </a:prstGeom>
          <a:noFill/>
          <a:ln cap="flat" cmpd="sng" w="19050">
            <a:solidFill>
              <a:srgbClr val="83C5BE"/>
            </a:solidFill>
            <a:prstDash val="solid"/>
            <a:round/>
            <a:headEnd len="med" w="med" type="oval"/>
            <a:tailEnd len="med" w="med" type="oval"/>
          </a:ln>
        </p:spPr>
      </p:cxnSp>
      <p:sp>
        <p:nvSpPr>
          <p:cNvPr id="1856" name="Google Shape;1856;p37"/>
          <p:cNvSpPr/>
          <p:nvPr/>
        </p:nvSpPr>
        <p:spPr>
          <a:xfrm>
            <a:off x="74475" y="1473215"/>
            <a:ext cx="7440600" cy="85008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7"/>
          <p:cNvSpPr txBox="1"/>
          <p:nvPr/>
        </p:nvSpPr>
        <p:spPr>
          <a:xfrm>
            <a:off x="621951" y="1096125"/>
            <a:ext cx="1682400" cy="5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Recall</a:t>
            </a:r>
            <a:endParaRPr sz="2400">
              <a:solidFill>
                <a:srgbClr val="E29578"/>
              </a:solidFill>
              <a:latin typeface="Lora"/>
              <a:ea typeface="Lora"/>
              <a:cs typeface="Lora"/>
              <a:sym typeface="Lora"/>
            </a:endParaRPr>
          </a:p>
        </p:txBody>
      </p:sp>
      <p:sp>
        <p:nvSpPr>
          <p:cNvPr id="1858" name="Google Shape;1858;p37"/>
          <p:cNvSpPr txBox="1"/>
          <p:nvPr/>
        </p:nvSpPr>
        <p:spPr>
          <a:xfrm>
            <a:off x="285375" y="1866600"/>
            <a:ext cx="6813900" cy="885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Q18: What is atherosclerosis?</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Diffuse disease process in arteries; atheromas containing cholesterol and lipid form within the intima and inner media, often accompanied by ulcerations and smooth muscle hyperplasia</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Q19:What is the common theory of how atherosclerosis is initiated?</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Endothelial injury → platelets adhere → growth factors released → smooth muscle hyperplasia/plaque deposition</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Q20:What are the common sites of plaque formation in arteries?</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Branch points (carotid bifurcation), tethered sites (superficial femoral artery [SFA] in Hunter’s canal in the leg)</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Q21:What must be present for a successful arterial bypass operation?</a:t>
            </a:r>
            <a:endParaRPr b="1" sz="1100">
              <a:solidFill>
                <a:srgbClr val="006D77"/>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Answer:</a:t>
            </a:r>
            <a:endParaRPr b="1" sz="1100">
              <a:solidFill>
                <a:srgbClr val="006D77"/>
              </a:solidFill>
              <a:latin typeface="Mada"/>
              <a:ea typeface="Mada"/>
              <a:cs typeface="Mada"/>
              <a:sym typeface="Mada"/>
            </a:endParaRPr>
          </a:p>
          <a:p>
            <a:pPr indent="-298450" lvl="0" marL="457200" rtl="0" algn="l">
              <a:lnSpc>
                <a:spcPct val="100000"/>
              </a:lnSpc>
              <a:spcBef>
                <a:spcPts val="0"/>
              </a:spcBef>
              <a:spcAft>
                <a:spcPts val="0"/>
              </a:spcAft>
              <a:buClr>
                <a:srgbClr val="83C5BE"/>
              </a:buClr>
              <a:buSzPts val="1100"/>
              <a:buFont typeface="Mada"/>
              <a:buAutoNum type="arabicPeriod"/>
            </a:pPr>
            <a:r>
              <a:rPr lang="en-GB" sz="1100">
                <a:solidFill>
                  <a:srgbClr val="83C5BE"/>
                </a:solidFill>
                <a:latin typeface="Mada"/>
                <a:ea typeface="Mada"/>
                <a:cs typeface="Mada"/>
                <a:sym typeface="Mada"/>
              </a:rPr>
              <a:t>Inflow (e.g., patent aorta)</a:t>
            </a:r>
            <a:endParaRPr sz="1100">
              <a:solidFill>
                <a:srgbClr val="83C5BE"/>
              </a:solidFill>
              <a:latin typeface="Mada"/>
              <a:ea typeface="Mada"/>
              <a:cs typeface="Mada"/>
              <a:sym typeface="Mada"/>
            </a:endParaRPr>
          </a:p>
          <a:p>
            <a:pPr indent="-298450" lvl="0" marL="457200" rtl="0" algn="l">
              <a:lnSpc>
                <a:spcPct val="100000"/>
              </a:lnSpc>
              <a:spcBef>
                <a:spcPts val="0"/>
              </a:spcBef>
              <a:spcAft>
                <a:spcPts val="0"/>
              </a:spcAft>
              <a:buClr>
                <a:srgbClr val="83C5BE"/>
              </a:buClr>
              <a:buSzPts val="1100"/>
              <a:buFont typeface="Mada"/>
              <a:buAutoNum type="arabicPeriod"/>
            </a:pPr>
            <a:r>
              <a:rPr lang="en-GB" sz="1100">
                <a:solidFill>
                  <a:srgbClr val="83C5BE"/>
                </a:solidFill>
                <a:latin typeface="Mada"/>
                <a:ea typeface="Mada"/>
                <a:cs typeface="Mada"/>
                <a:sym typeface="Mada"/>
              </a:rPr>
              <a:t>Outflow (e.g., open distal popliteal artery)</a:t>
            </a:r>
            <a:endParaRPr sz="1100">
              <a:solidFill>
                <a:srgbClr val="83C5BE"/>
              </a:solidFill>
              <a:latin typeface="Mada"/>
              <a:ea typeface="Mada"/>
              <a:cs typeface="Mada"/>
              <a:sym typeface="Mada"/>
            </a:endParaRPr>
          </a:p>
          <a:p>
            <a:pPr indent="-298450" lvl="0" marL="457200" rtl="0" algn="l">
              <a:lnSpc>
                <a:spcPct val="100000"/>
              </a:lnSpc>
              <a:spcBef>
                <a:spcPts val="0"/>
              </a:spcBef>
              <a:spcAft>
                <a:spcPts val="0"/>
              </a:spcAft>
              <a:buClr>
                <a:srgbClr val="83C5BE"/>
              </a:buClr>
              <a:buSzPts val="1100"/>
              <a:buFont typeface="Mada"/>
              <a:buAutoNum type="arabicPeriod"/>
            </a:pPr>
            <a:r>
              <a:rPr lang="en-GB" sz="1100">
                <a:solidFill>
                  <a:srgbClr val="83C5BE"/>
                </a:solidFill>
                <a:latin typeface="Mada"/>
                <a:ea typeface="Mada"/>
                <a:cs typeface="Mada"/>
                <a:sym typeface="Mada"/>
              </a:rPr>
              <a:t>Run off (e.g., patent trifurcation vessels down to the foot)</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Q22:What is the major principle of safe vascular surgery?</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Get proximal and distal control of the vessel to be worked on!</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Q23:What does it mean to “POTTS” a vessel?</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Place a vessel loop twice around a vessel so that if you put tension on the vessel loop, it will occlude the vessel</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Q24:What is the suture needle orientation through graft versus diseased artery in a graft to artery anastomosis?</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Needle “in-to-out” of the lumen in diseased artery to help tack down the plaque and the needle “out-to-in” on the graft</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Q26:Which arteries supply the blood vessel itself?</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Vaso vasorum</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Q27:What is a true aneurysm?</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Dilation ( &gt;2 × nL diameter) of all three layers of a vessel</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Q28:What is a false aneurysm (a.k.a pseudoaneurysm)?</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Dilation of artery not involving all three layers (e.g., hematoma with brous covering) Often connects with vessel lumen and blood swirls inside the false aneurysm</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rPr b="1" lang="en-GB" sz="1100">
                <a:solidFill>
                  <a:srgbClr val="006D77"/>
                </a:solidFill>
                <a:latin typeface="Mada"/>
                <a:ea typeface="Mada"/>
                <a:cs typeface="Mada"/>
                <a:sym typeface="Mada"/>
              </a:rPr>
              <a:t>Q29:What is “ENDOVASCULAR” repair?</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rPr lang="en-GB" sz="1100">
                <a:solidFill>
                  <a:srgbClr val="83C5BE"/>
                </a:solidFill>
                <a:latin typeface="Mada"/>
                <a:ea typeface="Mada"/>
                <a:cs typeface="Mada"/>
                <a:sym typeface="Mada"/>
              </a:rPr>
              <a:t>Answer: Placement of a catheter in artery and then deployment of a graft intraluminally</a:t>
            </a:r>
            <a:endParaRPr sz="1100">
              <a:solidFill>
                <a:srgbClr val="83C5BE"/>
              </a:solidFill>
              <a:latin typeface="Mada"/>
              <a:ea typeface="Mada"/>
              <a:cs typeface="Mada"/>
              <a:sym typeface="Mada"/>
            </a:endParaRPr>
          </a:p>
          <a:p>
            <a:pPr indent="0" lvl="0" marL="0" rtl="0" algn="l">
              <a:lnSpc>
                <a:spcPct val="100000"/>
              </a:lnSpc>
              <a:spcBef>
                <a:spcPts val="0"/>
              </a:spcBef>
              <a:spcAft>
                <a:spcPts val="0"/>
              </a:spcAft>
              <a:buNone/>
            </a:pPr>
            <a:r>
              <a:t/>
            </a:r>
            <a:endParaRPr b="1" sz="1100">
              <a:solidFill>
                <a:srgbClr val="006D77"/>
              </a:solidFill>
              <a:latin typeface="Mada"/>
              <a:ea typeface="Mada"/>
              <a:cs typeface="Mada"/>
              <a:sym typeface="Mada"/>
            </a:endParaRPr>
          </a:p>
          <a:p>
            <a:pPr indent="0" lvl="0" marL="0" rtl="0" algn="l">
              <a:lnSpc>
                <a:spcPct val="100000"/>
              </a:lnSpc>
              <a:spcBef>
                <a:spcPts val="0"/>
              </a:spcBef>
              <a:spcAft>
                <a:spcPts val="0"/>
              </a:spcAft>
              <a:buNone/>
            </a:pPr>
            <a:r>
              <a:t/>
            </a:r>
            <a:endParaRPr sz="11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1000">
              <a:solidFill>
                <a:srgbClr val="83C5BE"/>
              </a:solidFill>
              <a:latin typeface="Mada"/>
              <a:ea typeface="Mada"/>
              <a:cs typeface="Mada"/>
              <a:sym typeface="Mad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sp>
        <p:nvSpPr>
          <p:cNvPr id="1863" name="Google Shape;1863;p38"/>
          <p:cNvSpPr/>
          <p:nvPr/>
        </p:nvSpPr>
        <p:spPr>
          <a:xfrm rot="5400000">
            <a:off x="1839075" y="-1618561"/>
            <a:ext cx="1030500" cy="48354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8"/>
          <p:cNvSpPr/>
          <p:nvPr/>
        </p:nvSpPr>
        <p:spPr>
          <a:xfrm rot="5400000">
            <a:off x="1630943" y="-1630950"/>
            <a:ext cx="1005300" cy="4419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8"/>
          <p:cNvSpPr txBox="1"/>
          <p:nvPr/>
        </p:nvSpPr>
        <p:spPr>
          <a:xfrm>
            <a:off x="-28575" y="77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006D77"/>
                </a:solidFill>
                <a:latin typeface="Lora"/>
                <a:ea typeface="Lora"/>
                <a:cs typeface="Lora"/>
                <a:sym typeface="Lora"/>
              </a:rPr>
              <a:t>Quiz</a:t>
            </a:r>
            <a:endParaRPr sz="6000">
              <a:solidFill>
                <a:srgbClr val="006D77"/>
              </a:solidFill>
              <a:latin typeface="Lora"/>
              <a:ea typeface="Lora"/>
              <a:cs typeface="Lora"/>
              <a:sym typeface="Lora"/>
            </a:endParaRPr>
          </a:p>
        </p:txBody>
      </p:sp>
      <p:graphicFrame>
        <p:nvGraphicFramePr>
          <p:cNvPr id="1866" name="Google Shape;1866;p38"/>
          <p:cNvGraphicFramePr/>
          <p:nvPr/>
        </p:nvGraphicFramePr>
        <p:xfrm>
          <a:off x="1477951" y="9473188"/>
          <a:ext cx="3000000" cy="3000000"/>
        </p:xfrm>
        <a:graphic>
          <a:graphicData uri="http://schemas.openxmlformats.org/drawingml/2006/table">
            <a:tbl>
              <a:tblPr>
                <a:noFill/>
                <a:tableStyleId>{BD51C414-F615-4C60-80B7-116D7A7C79C2}</a:tableStyleId>
              </a:tblPr>
              <a:tblGrid>
                <a:gridCol w="382350"/>
                <a:gridCol w="382350"/>
                <a:gridCol w="382350"/>
                <a:gridCol w="384575"/>
              </a:tblGrid>
              <a:tr h="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Q1</a:t>
                      </a:r>
                      <a:endParaRPr sz="800">
                        <a:solidFill>
                          <a:srgbClr val="006D77"/>
                        </a:solidFill>
                        <a:latin typeface="Mada"/>
                        <a:ea typeface="Mada"/>
                        <a:cs typeface="Mada"/>
                        <a:sym typeface="Mada"/>
                      </a:endParaRPr>
                    </a:p>
                  </a:txBody>
                  <a:tcPr marT="91425" marB="91425" marR="91175" marL="911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Q4</a:t>
                      </a:r>
                      <a:endParaRPr sz="800">
                        <a:solidFill>
                          <a:srgbClr val="006D77"/>
                        </a:solidFill>
                        <a:latin typeface="Mada"/>
                        <a:ea typeface="Mada"/>
                        <a:cs typeface="Mada"/>
                        <a:sym typeface="Mada"/>
                      </a:endParaRPr>
                    </a:p>
                  </a:txBody>
                  <a:tcPr marT="91425" marB="91425" marR="91175" marL="911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Q2</a:t>
                      </a:r>
                      <a:endParaRPr sz="800">
                        <a:solidFill>
                          <a:srgbClr val="006D77"/>
                        </a:solidFill>
                        <a:latin typeface="Mada"/>
                        <a:ea typeface="Mada"/>
                        <a:cs typeface="Mada"/>
                        <a:sym typeface="Mada"/>
                      </a:endParaRPr>
                    </a:p>
                  </a:txBody>
                  <a:tcPr marT="91425" marB="91425" marR="91175" marL="911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25" marB="91425" marR="91175" marL="911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Q5</a:t>
                      </a:r>
                      <a:endParaRPr sz="800">
                        <a:solidFill>
                          <a:srgbClr val="006D77"/>
                        </a:solidFill>
                        <a:latin typeface="Mada"/>
                        <a:ea typeface="Mada"/>
                        <a:cs typeface="Mada"/>
                        <a:sym typeface="Mada"/>
                      </a:endParaRPr>
                    </a:p>
                  </a:txBody>
                  <a:tcPr marT="91425" marB="91425" marR="91175" marL="911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Q3</a:t>
                      </a:r>
                      <a:endParaRPr sz="800">
                        <a:solidFill>
                          <a:srgbClr val="006D77"/>
                        </a:solidFill>
                        <a:latin typeface="Mada"/>
                        <a:ea typeface="Mada"/>
                        <a:cs typeface="Mada"/>
                        <a:sym typeface="Mada"/>
                      </a:endParaRPr>
                    </a:p>
                  </a:txBody>
                  <a:tcPr marT="91425" marB="91425" marR="91175" marL="911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25" marB="91425" marR="91175" marL="911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175" marL="91175" anchor="ctr">
                    <a:lnL cap="flat" cmpd="sng" w="9525">
                      <a:solidFill>
                        <a:srgbClr val="99999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rgbClr val="D9D9D9"/>
                        </a:solidFill>
                        <a:latin typeface="Mada"/>
                        <a:ea typeface="Mada"/>
                        <a:cs typeface="Mada"/>
                        <a:sym typeface="Mada"/>
                      </a:endParaRPr>
                    </a:p>
                  </a:txBody>
                  <a:tcPr marT="91425" marB="91425" marR="91175" marL="9117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bl>
          </a:graphicData>
        </a:graphic>
      </p:graphicFrame>
      <p:sp>
        <p:nvSpPr>
          <p:cNvPr id="1867" name="Google Shape;1867;p38"/>
          <p:cNvSpPr/>
          <p:nvPr/>
        </p:nvSpPr>
        <p:spPr>
          <a:xfrm rot="5400000">
            <a:off x="352300"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8"/>
          <p:cNvSpPr/>
          <p:nvPr/>
        </p:nvSpPr>
        <p:spPr>
          <a:xfrm rot="5400000">
            <a:off x="262287"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8"/>
          <p:cNvSpPr txBox="1"/>
          <p:nvPr/>
        </p:nvSpPr>
        <p:spPr>
          <a:xfrm>
            <a:off x="95250" y="9674931"/>
            <a:ext cx="13827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rPr>
              <a:t>Answers</a:t>
            </a:r>
            <a:endParaRPr b="1" u="sng">
              <a:solidFill>
                <a:srgbClr val="E29578"/>
              </a:solidFill>
              <a:latin typeface="Lora"/>
              <a:ea typeface="Lora"/>
              <a:cs typeface="Lora"/>
              <a:sym typeface="Lora"/>
            </a:endParaRPr>
          </a:p>
        </p:txBody>
      </p:sp>
      <p:sp>
        <p:nvSpPr>
          <p:cNvPr id="1870" name="Google Shape;1870;p38"/>
          <p:cNvSpPr/>
          <p:nvPr/>
        </p:nvSpPr>
        <p:spPr>
          <a:xfrm>
            <a:off x="114300" y="1914525"/>
            <a:ext cx="7381800" cy="71937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8"/>
          <p:cNvSpPr txBox="1"/>
          <p:nvPr/>
        </p:nvSpPr>
        <p:spPr>
          <a:xfrm>
            <a:off x="676275" y="1455375"/>
            <a:ext cx="1669200" cy="5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MCQ</a:t>
            </a:r>
            <a:endParaRPr sz="2400">
              <a:solidFill>
                <a:srgbClr val="E29578"/>
              </a:solidFill>
              <a:latin typeface="Lora"/>
              <a:ea typeface="Lora"/>
              <a:cs typeface="Lora"/>
              <a:sym typeface="Lora"/>
            </a:endParaRPr>
          </a:p>
        </p:txBody>
      </p:sp>
      <p:sp>
        <p:nvSpPr>
          <p:cNvPr id="1872" name="Google Shape;1872;p38"/>
          <p:cNvSpPr/>
          <p:nvPr/>
        </p:nvSpPr>
        <p:spPr>
          <a:xfrm flipH="1" rot="-5400000">
            <a:off x="6799187"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8"/>
          <p:cNvSpPr/>
          <p:nvPr/>
        </p:nvSpPr>
        <p:spPr>
          <a:xfrm flipH="1" rot="-5400000">
            <a:off x="6900600"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8"/>
          <p:cNvSpPr txBox="1"/>
          <p:nvPr/>
        </p:nvSpPr>
        <p:spPr>
          <a:xfrm>
            <a:off x="6572200" y="9674913"/>
            <a:ext cx="14952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3">
                  <a:extLst>
                    <a:ext uri="{A12FA001-AC4F-418D-AE19-62706E023703}">
                      <ahyp:hlinkClr val="tx"/>
                    </a:ext>
                  </a:extLst>
                </a:hlinkClick>
              </a:rPr>
              <a:t>Extra Questions</a:t>
            </a:r>
            <a:endParaRPr b="1" u="sng">
              <a:solidFill>
                <a:srgbClr val="E29578"/>
              </a:solidFill>
              <a:latin typeface="Lora"/>
              <a:ea typeface="Lora"/>
              <a:cs typeface="Lora"/>
              <a:sym typeface="Lora"/>
            </a:endParaRPr>
          </a:p>
        </p:txBody>
      </p:sp>
      <p:sp>
        <p:nvSpPr>
          <p:cNvPr id="1875" name="Google Shape;1875;p38"/>
          <p:cNvSpPr txBox="1"/>
          <p:nvPr/>
        </p:nvSpPr>
        <p:spPr>
          <a:xfrm>
            <a:off x="342513" y="2422425"/>
            <a:ext cx="6904500" cy="68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006D77"/>
                </a:solidFill>
                <a:latin typeface="Lora"/>
                <a:ea typeface="Lora"/>
                <a:cs typeface="Lora"/>
                <a:sym typeface="Lora"/>
              </a:rPr>
              <a:t>Q1: 63 year old patient known to be smoker and  have HT &amp; DM presented with 500m claudications, what is the proper first step in management?</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Smoking cessation</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Administer</a:t>
            </a:r>
            <a:r>
              <a:rPr lang="en-GB" sz="1100">
                <a:solidFill>
                  <a:srgbClr val="83C5BE"/>
                </a:solidFill>
                <a:latin typeface="Mada"/>
                <a:ea typeface="Mada"/>
                <a:cs typeface="Mada"/>
                <a:sym typeface="Mada"/>
              </a:rPr>
              <a:t> heparin</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Start aspirin</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Balloon</a:t>
            </a:r>
            <a:r>
              <a:rPr lang="en-GB" sz="1100">
                <a:solidFill>
                  <a:srgbClr val="83C5BE"/>
                </a:solidFill>
                <a:latin typeface="Mada"/>
                <a:ea typeface="Mada"/>
                <a:cs typeface="Mada"/>
                <a:sym typeface="Mada"/>
              </a:rPr>
              <a:t> Angioplasty</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006D77"/>
                </a:solidFill>
                <a:latin typeface="Lora"/>
                <a:ea typeface="Lora"/>
                <a:cs typeface="Lora"/>
                <a:sym typeface="Lora"/>
              </a:rPr>
              <a:t>Q2: 63 year old patient presented with pain in his lower limbs, the pain is presented during rest &amp; relieved with feet hanging over the bed, what is the most likely diagnosis?</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Chronic Limb Ischemia</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Acute Limb Ischemia</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Chronic Venous </a:t>
            </a:r>
            <a:r>
              <a:rPr lang="en-GB" sz="1100">
                <a:solidFill>
                  <a:srgbClr val="83C5BE"/>
                </a:solidFill>
                <a:latin typeface="Mada"/>
                <a:ea typeface="Mada"/>
                <a:cs typeface="Mada"/>
                <a:sym typeface="Mada"/>
              </a:rPr>
              <a:t>Insufficiency</a:t>
            </a:r>
            <a:r>
              <a:rPr lang="en-GB" sz="1100">
                <a:solidFill>
                  <a:srgbClr val="83C5BE"/>
                </a:solidFill>
                <a:latin typeface="Mada"/>
                <a:ea typeface="Mada"/>
                <a:cs typeface="Mada"/>
                <a:sym typeface="Mada"/>
              </a:rPr>
              <a:t>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Critical Limb Ischemia</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Q3: Patient have claudications in the left </a:t>
            </a:r>
            <a:r>
              <a:rPr lang="en-GB" sz="1100">
                <a:solidFill>
                  <a:srgbClr val="006D77"/>
                </a:solidFill>
                <a:latin typeface="Lora"/>
                <a:ea typeface="Lora"/>
                <a:cs typeface="Lora"/>
                <a:sym typeface="Lora"/>
              </a:rPr>
              <a:t>thigh</a:t>
            </a:r>
            <a:r>
              <a:rPr lang="en-GB" sz="1100">
                <a:solidFill>
                  <a:srgbClr val="006D77"/>
                </a:solidFill>
                <a:latin typeface="Lora"/>
                <a:ea typeface="Lora"/>
                <a:cs typeface="Lora"/>
                <a:sym typeface="Lora"/>
              </a:rPr>
              <a:t>, which of the following arteries is the most likely to be occluded ?</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Femoral artery</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Tibial artery</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Popliteal artery</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External Iliac Artery</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Q4: A 51 year old who known to have CLI and got an operation done, </a:t>
            </a:r>
            <a:r>
              <a:rPr lang="en-GB" sz="1100">
                <a:solidFill>
                  <a:srgbClr val="006D77"/>
                </a:solidFill>
                <a:latin typeface="Lora"/>
                <a:ea typeface="Lora"/>
                <a:cs typeface="Lora"/>
                <a:sym typeface="Lora"/>
              </a:rPr>
              <a:t>postoperative</a:t>
            </a:r>
            <a:r>
              <a:rPr lang="en-GB" sz="1100">
                <a:solidFill>
                  <a:srgbClr val="006D77"/>
                </a:solidFill>
                <a:latin typeface="Lora"/>
                <a:ea typeface="Lora"/>
                <a:cs typeface="Lora"/>
                <a:sym typeface="Lora"/>
              </a:rPr>
              <a:t> his leg is swollen and tender with fever, What is the proper management for this patient?</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Embolectomy</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Fasciotomy</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Balloon Angiopathy</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Bypass grafting</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Q5:</a:t>
            </a:r>
            <a:r>
              <a:rPr lang="en-GB" sz="1100">
                <a:solidFill>
                  <a:srgbClr val="006D77"/>
                </a:solidFill>
                <a:latin typeface="Mada"/>
                <a:ea typeface="Mada"/>
                <a:cs typeface="Mada"/>
                <a:sym typeface="Mada"/>
              </a:rPr>
              <a:t> A 68 year old patient diagnosed with CVD, he presented with Dysphagia, right sided vision loss, Left-sided weakness. What is the site of lesion ?</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Right common carotid</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Right Internal carotid origin</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MCA</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Left Internal carotid origin</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t/>
            </a:r>
            <a:endParaRPr sz="1100">
              <a:solidFill>
                <a:srgbClr val="83C5BE"/>
              </a:solidFill>
              <a:latin typeface="Mada"/>
              <a:ea typeface="Mada"/>
              <a:cs typeface="Mada"/>
              <a:sym typeface="Mad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9" name="Shape 1879"/>
        <p:cNvGrpSpPr/>
        <p:nvPr/>
      </p:nvGrpSpPr>
      <p:grpSpPr>
        <a:xfrm>
          <a:off x="0" y="0"/>
          <a:ext cx="0" cy="0"/>
          <a:chOff x="0" y="0"/>
          <a:chExt cx="0" cy="0"/>
        </a:xfrm>
      </p:grpSpPr>
      <p:sp>
        <p:nvSpPr>
          <p:cNvPr id="1880" name="Google Shape;1880;p39"/>
          <p:cNvSpPr/>
          <p:nvPr/>
        </p:nvSpPr>
        <p:spPr>
          <a:xfrm rot="5400000">
            <a:off x="2749050" y="-1810343"/>
            <a:ext cx="1959300" cy="75699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9"/>
          <p:cNvSpPr/>
          <p:nvPr/>
        </p:nvSpPr>
        <p:spPr>
          <a:xfrm rot="5400000">
            <a:off x="2427672" y="-1903575"/>
            <a:ext cx="1911300" cy="6918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9"/>
          <p:cNvSpPr txBox="1"/>
          <p:nvPr/>
        </p:nvSpPr>
        <p:spPr>
          <a:xfrm>
            <a:off x="-28575" y="992225"/>
            <a:ext cx="48102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006D77"/>
                </a:solidFill>
                <a:latin typeface="Lora"/>
                <a:ea typeface="Lora"/>
                <a:cs typeface="Lora"/>
                <a:sym typeface="Lora"/>
              </a:rPr>
              <a:t>Good Luck!</a:t>
            </a:r>
            <a:endParaRPr sz="4000">
              <a:solidFill>
                <a:srgbClr val="006D77"/>
              </a:solidFill>
              <a:latin typeface="Lora"/>
              <a:ea typeface="Lora"/>
              <a:cs typeface="Lora"/>
              <a:sym typeface="Lora"/>
            </a:endParaRPr>
          </a:p>
        </p:txBody>
      </p:sp>
      <p:cxnSp>
        <p:nvCxnSpPr>
          <p:cNvPr id="1883" name="Google Shape;1883;p39"/>
          <p:cNvCxnSpPr/>
          <p:nvPr/>
        </p:nvCxnSpPr>
        <p:spPr>
          <a:xfrm>
            <a:off x="1323975" y="59817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1884" name="Google Shape;1884;p39"/>
          <p:cNvCxnSpPr/>
          <p:nvPr/>
        </p:nvCxnSpPr>
        <p:spPr>
          <a:xfrm rot="10800000">
            <a:off x="1019175" y="6457950"/>
            <a:ext cx="5305500" cy="0"/>
          </a:xfrm>
          <a:prstGeom prst="straightConnector1">
            <a:avLst/>
          </a:prstGeom>
          <a:noFill/>
          <a:ln cap="flat" cmpd="sng" w="19050">
            <a:solidFill>
              <a:srgbClr val="FFDDD2"/>
            </a:solidFill>
            <a:prstDash val="solid"/>
            <a:round/>
            <a:headEnd len="med" w="med" type="none"/>
            <a:tailEnd len="med" w="med" type="oval"/>
          </a:ln>
        </p:spPr>
      </p:cxnSp>
      <p:sp>
        <p:nvSpPr>
          <p:cNvPr id="1885" name="Google Shape;1885;p39"/>
          <p:cNvSpPr txBox="1"/>
          <p:nvPr/>
        </p:nvSpPr>
        <p:spPr>
          <a:xfrm>
            <a:off x="1457325" y="6124575"/>
            <a:ext cx="44568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This lecture was done by:</a:t>
            </a:r>
            <a:endParaRPr sz="2400">
              <a:solidFill>
                <a:srgbClr val="E29578"/>
              </a:solidFill>
              <a:latin typeface="Lora"/>
              <a:ea typeface="Lora"/>
              <a:cs typeface="Lora"/>
              <a:sym typeface="Lora"/>
            </a:endParaRPr>
          </a:p>
        </p:txBody>
      </p:sp>
      <p:sp>
        <p:nvSpPr>
          <p:cNvPr id="1886" name="Google Shape;1886;p39"/>
          <p:cNvSpPr txBox="1"/>
          <p:nvPr/>
        </p:nvSpPr>
        <p:spPr>
          <a:xfrm>
            <a:off x="723900" y="3457575"/>
            <a:ext cx="5695800" cy="4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Lora"/>
                <a:ea typeface="Lora"/>
                <a:cs typeface="Lora"/>
                <a:sym typeface="Lora"/>
              </a:rPr>
              <a:t>Team leaders:</a:t>
            </a:r>
            <a:endParaRPr sz="2400">
              <a:solidFill>
                <a:srgbClr val="83C5BE"/>
              </a:solidFill>
              <a:latin typeface="Lora"/>
              <a:ea typeface="Lora"/>
              <a:cs typeface="Lora"/>
              <a:sym typeface="Lora"/>
            </a:endParaRPr>
          </a:p>
        </p:txBody>
      </p:sp>
      <p:sp>
        <p:nvSpPr>
          <p:cNvPr id="1887" name="Google Shape;1887;p39"/>
          <p:cNvSpPr txBox="1"/>
          <p:nvPr/>
        </p:nvSpPr>
        <p:spPr>
          <a:xfrm>
            <a:off x="581026" y="4086225"/>
            <a:ext cx="34770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Nouf Alshammari</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Haneen Somily</a:t>
            </a:r>
            <a:endParaRPr sz="2300">
              <a:solidFill>
                <a:srgbClr val="83C5BE"/>
              </a:solidFill>
              <a:latin typeface="Lora"/>
              <a:ea typeface="Lora"/>
              <a:cs typeface="Lora"/>
              <a:sym typeface="Lora"/>
            </a:endParaRPr>
          </a:p>
        </p:txBody>
      </p:sp>
      <p:sp>
        <p:nvSpPr>
          <p:cNvPr id="1888" name="Google Shape;1888;p39"/>
          <p:cNvSpPr txBox="1"/>
          <p:nvPr/>
        </p:nvSpPr>
        <p:spPr>
          <a:xfrm>
            <a:off x="4004597" y="4086225"/>
            <a:ext cx="42438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Naif Alsulais</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Mohammed Alshoieer</a:t>
            </a:r>
            <a:endParaRPr sz="2300">
              <a:solidFill>
                <a:srgbClr val="83C5BE"/>
              </a:solidFill>
              <a:latin typeface="Lora"/>
              <a:ea typeface="Lora"/>
              <a:cs typeface="Lora"/>
              <a:sym typeface="Lora"/>
            </a:endParaRPr>
          </a:p>
        </p:txBody>
      </p:sp>
      <p:pic>
        <p:nvPicPr>
          <p:cNvPr id="1889" name="Google Shape;1889;p39"/>
          <p:cNvPicPr preferRelativeResize="0"/>
          <p:nvPr/>
        </p:nvPicPr>
        <p:blipFill rotWithShape="1">
          <a:blip r:embed="rId3">
            <a:alphaModFix/>
          </a:blip>
          <a:srcRect b="0" l="0" r="0" t="0"/>
          <a:stretch/>
        </p:blipFill>
        <p:spPr>
          <a:xfrm>
            <a:off x="4655575" y="410926"/>
            <a:ext cx="2029774" cy="2029800"/>
          </a:xfrm>
          <a:prstGeom prst="rect">
            <a:avLst/>
          </a:prstGeom>
          <a:noFill/>
          <a:ln>
            <a:noFill/>
          </a:ln>
        </p:spPr>
      </p:pic>
      <p:sp>
        <p:nvSpPr>
          <p:cNvPr id="1890" name="Google Shape;1890;p39"/>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9"/>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9"/>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4">
                  <a:extLst>
                    <a:ext uri="{A12FA001-AC4F-418D-AE19-62706E023703}">
                      <ahyp:hlinkClr val="tx"/>
                    </a:ext>
                  </a:extLst>
                </a:hlinkClick>
              </a:rPr>
              <a:t>Feedback</a:t>
            </a:r>
            <a:endParaRPr b="1" u="sng">
              <a:solidFill>
                <a:srgbClr val="E29578"/>
              </a:solidFill>
              <a:latin typeface="Lora"/>
              <a:ea typeface="Lora"/>
              <a:cs typeface="Lora"/>
              <a:sym typeface="Lora"/>
            </a:endParaRPr>
          </a:p>
        </p:txBody>
      </p:sp>
      <p:pic>
        <p:nvPicPr>
          <p:cNvPr id="1893" name="Google Shape;1893;p39"/>
          <p:cNvPicPr preferRelativeResize="0"/>
          <p:nvPr/>
        </p:nvPicPr>
        <p:blipFill>
          <a:blip r:embed="rId5">
            <a:alphaModFix/>
          </a:blip>
          <a:stretch>
            <a:fillRect/>
          </a:stretch>
        </p:blipFill>
        <p:spPr>
          <a:xfrm>
            <a:off x="104150" y="9976075"/>
            <a:ext cx="495300" cy="495300"/>
          </a:xfrm>
          <a:prstGeom prst="rect">
            <a:avLst/>
          </a:prstGeom>
          <a:noFill/>
          <a:ln>
            <a:noFill/>
          </a:ln>
        </p:spPr>
      </p:pic>
      <p:sp>
        <p:nvSpPr>
          <p:cNvPr id="1894" name="Google Shape;1894;p39"/>
          <p:cNvSpPr txBox="1"/>
          <p:nvPr/>
        </p:nvSpPr>
        <p:spPr>
          <a:xfrm>
            <a:off x="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Note taker</a:t>
            </a:r>
            <a:endParaRPr b="1" sz="1000">
              <a:solidFill>
                <a:srgbClr val="83C5BE"/>
              </a:solidFill>
              <a:latin typeface="Mada"/>
              <a:ea typeface="Mada"/>
              <a:cs typeface="Mada"/>
              <a:sym typeface="Mada"/>
            </a:endParaRPr>
          </a:p>
        </p:txBody>
      </p:sp>
      <p:sp>
        <p:nvSpPr>
          <p:cNvPr id="1895" name="Google Shape;1895;p39"/>
          <p:cNvSpPr txBox="1"/>
          <p:nvPr/>
        </p:nvSpPr>
        <p:spPr>
          <a:xfrm>
            <a:off x="76200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Reviewer</a:t>
            </a:r>
            <a:endParaRPr b="1" sz="1000">
              <a:solidFill>
                <a:srgbClr val="83C5BE"/>
              </a:solidFill>
              <a:latin typeface="Mada"/>
              <a:ea typeface="Mada"/>
              <a:cs typeface="Mada"/>
              <a:sym typeface="Mada"/>
            </a:endParaRPr>
          </a:p>
        </p:txBody>
      </p:sp>
      <p:pic>
        <p:nvPicPr>
          <p:cNvPr id="1896" name="Google Shape;1896;p39"/>
          <p:cNvPicPr preferRelativeResize="0"/>
          <p:nvPr/>
        </p:nvPicPr>
        <p:blipFill>
          <a:blip r:embed="rId6">
            <a:alphaModFix/>
          </a:blip>
          <a:stretch>
            <a:fillRect/>
          </a:stretch>
        </p:blipFill>
        <p:spPr>
          <a:xfrm>
            <a:off x="872800" y="9961650"/>
            <a:ext cx="508200" cy="508200"/>
          </a:xfrm>
          <a:prstGeom prst="rect">
            <a:avLst/>
          </a:prstGeom>
          <a:noFill/>
          <a:ln>
            <a:noFill/>
          </a:ln>
        </p:spPr>
      </p:pic>
      <p:sp>
        <p:nvSpPr>
          <p:cNvPr id="1897" name="Google Shape;1897;p39"/>
          <p:cNvSpPr txBox="1"/>
          <p:nvPr/>
        </p:nvSpPr>
        <p:spPr>
          <a:xfrm>
            <a:off x="1366100" y="6477400"/>
            <a:ext cx="4810200" cy="32001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Ibrahim AlAsoos</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Bader Aldhafeeri</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Khalid Alkhani</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Omar Alotaibi</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Nouf Alshammari </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Omar Alshenawy</a:t>
            </a:r>
            <a:endParaRPr sz="2300">
              <a:solidFill>
                <a:srgbClr val="E29578"/>
              </a:solidFill>
              <a:latin typeface="Mada"/>
              <a:ea typeface="Mada"/>
              <a:cs typeface="Mada"/>
              <a:sym typeface="Mada"/>
            </a:endParaRPr>
          </a:p>
        </p:txBody>
      </p:sp>
      <p:pic>
        <p:nvPicPr>
          <p:cNvPr id="1898" name="Google Shape;1898;p39"/>
          <p:cNvPicPr preferRelativeResize="0"/>
          <p:nvPr/>
        </p:nvPicPr>
        <p:blipFill>
          <a:blip r:embed="rId5">
            <a:alphaModFix/>
          </a:blip>
          <a:stretch>
            <a:fillRect/>
          </a:stretch>
        </p:blipFill>
        <p:spPr>
          <a:xfrm>
            <a:off x="1404150" y="7334450"/>
            <a:ext cx="303850" cy="303850"/>
          </a:xfrm>
          <a:prstGeom prst="rect">
            <a:avLst/>
          </a:prstGeom>
          <a:noFill/>
          <a:ln>
            <a:noFill/>
          </a:ln>
        </p:spPr>
      </p:pic>
      <p:pic>
        <p:nvPicPr>
          <p:cNvPr id="1899" name="Google Shape;1899;p39"/>
          <p:cNvPicPr preferRelativeResize="0"/>
          <p:nvPr/>
        </p:nvPicPr>
        <p:blipFill>
          <a:blip r:embed="rId6">
            <a:alphaModFix/>
          </a:blip>
          <a:stretch>
            <a:fillRect/>
          </a:stretch>
        </p:blipFill>
        <p:spPr>
          <a:xfrm>
            <a:off x="1434300" y="8363425"/>
            <a:ext cx="303850" cy="303850"/>
          </a:xfrm>
          <a:prstGeom prst="rect">
            <a:avLst/>
          </a:prstGeom>
          <a:noFill/>
          <a:ln>
            <a:noFill/>
          </a:ln>
        </p:spPr>
      </p:pic>
      <p:pic>
        <p:nvPicPr>
          <p:cNvPr id="1900" name="Google Shape;1900;p39"/>
          <p:cNvPicPr preferRelativeResize="0"/>
          <p:nvPr/>
        </p:nvPicPr>
        <p:blipFill>
          <a:blip r:embed="rId5">
            <a:alphaModFix/>
          </a:blip>
          <a:stretch>
            <a:fillRect/>
          </a:stretch>
        </p:blipFill>
        <p:spPr>
          <a:xfrm>
            <a:off x="1404150" y="7658438"/>
            <a:ext cx="303850" cy="303850"/>
          </a:xfrm>
          <a:prstGeom prst="rect">
            <a:avLst/>
          </a:prstGeom>
          <a:noFill/>
          <a:ln>
            <a:noFill/>
          </a:ln>
        </p:spPr>
      </p:pic>
      <p:pic>
        <p:nvPicPr>
          <p:cNvPr id="1901" name="Google Shape;1901;p39"/>
          <p:cNvPicPr preferRelativeResize="0"/>
          <p:nvPr/>
        </p:nvPicPr>
        <p:blipFill>
          <a:blip r:embed="rId5">
            <a:alphaModFix/>
          </a:blip>
          <a:stretch>
            <a:fillRect/>
          </a:stretch>
        </p:blipFill>
        <p:spPr>
          <a:xfrm>
            <a:off x="1404150" y="8019552"/>
            <a:ext cx="303850" cy="303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Atherosclerosis</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119" name="Google Shape;119;p1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0" name="Google Shape;120;p15"/>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grpSp>
        <p:nvGrpSpPr>
          <p:cNvPr id="121" name="Google Shape;121;p15"/>
          <p:cNvGrpSpPr/>
          <p:nvPr/>
        </p:nvGrpSpPr>
        <p:grpSpPr>
          <a:xfrm>
            <a:off x="323344" y="1037390"/>
            <a:ext cx="467181" cy="476434"/>
            <a:chOff x="2410712" y="2415450"/>
            <a:chExt cx="312600" cy="312600"/>
          </a:xfrm>
        </p:grpSpPr>
        <p:sp>
          <p:nvSpPr>
            <p:cNvPr id="122" name="Google Shape;122;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15"/>
          <p:cNvSpPr txBox="1"/>
          <p:nvPr/>
        </p:nvSpPr>
        <p:spPr>
          <a:xfrm>
            <a:off x="780625" y="1064025"/>
            <a:ext cx="40488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Atherosclerosis risk factors:</a:t>
            </a:r>
            <a:endParaRPr b="1" sz="1800">
              <a:solidFill>
                <a:srgbClr val="006D77"/>
              </a:solidFill>
              <a:highlight>
                <a:srgbClr val="EDF9F9"/>
              </a:highlight>
              <a:latin typeface="Lora"/>
              <a:ea typeface="Lora"/>
              <a:cs typeface="Lora"/>
              <a:sym typeface="Lora"/>
            </a:endParaRPr>
          </a:p>
        </p:txBody>
      </p:sp>
      <p:grpSp>
        <p:nvGrpSpPr>
          <p:cNvPr id="125" name="Google Shape;125;p15"/>
          <p:cNvGrpSpPr/>
          <p:nvPr/>
        </p:nvGrpSpPr>
        <p:grpSpPr>
          <a:xfrm>
            <a:off x="323344" y="4730015"/>
            <a:ext cx="467181" cy="476434"/>
            <a:chOff x="2410712" y="2415450"/>
            <a:chExt cx="312600" cy="312600"/>
          </a:xfrm>
        </p:grpSpPr>
        <p:sp>
          <p:nvSpPr>
            <p:cNvPr id="126" name="Google Shape;126;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15"/>
          <p:cNvSpPr txBox="1"/>
          <p:nvPr/>
        </p:nvSpPr>
        <p:spPr>
          <a:xfrm>
            <a:off x="780625" y="4756650"/>
            <a:ext cx="43896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Pathophysiology of atherosclerosis</a:t>
            </a:r>
            <a:endParaRPr b="1" sz="1800">
              <a:solidFill>
                <a:srgbClr val="006D77"/>
              </a:solidFill>
              <a:highlight>
                <a:srgbClr val="EDF9F9"/>
              </a:highlight>
              <a:latin typeface="Lora"/>
              <a:ea typeface="Lora"/>
              <a:cs typeface="Lora"/>
              <a:sym typeface="Lora"/>
            </a:endParaRPr>
          </a:p>
        </p:txBody>
      </p:sp>
      <p:sp>
        <p:nvSpPr>
          <p:cNvPr id="129" name="Google Shape;129;p15"/>
          <p:cNvSpPr/>
          <p:nvPr/>
        </p:nvSpPr>
        <p:spPr>
          <a:xfrm>
            <a:off x="1042725" y="5206450"/>
            <a:ext cx="2817300" cy="50706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0" name="Google Shape;130;p15"/>
          <p:cNvCxnSpPr/>
          <p:nvPr/>
        </p:nvCxnSpPr>
        <p:spPr>
          <a:xfrm>
            <a:off x="3860034" y="5791375"/>
            <a:ext cx="705900" cy="0"/>
          </a:xfrm>
          <a:prstGeom prst="straightConnector1">
            <a:avLst/>
          </a:prstGeom>
          <a:noFill/>
          <a:ln cap="flat" cmpd="sng" w="19050">
            <a:solidFill>
              <a:srgbClr val="83C5BE"/>
            </a:solidFill>
            <a:prstDash val="solid"/>
            <a:round/>
            <a:headEnd len="med" w="med" type="none"/>
            <a:tailEnd len="med" w="med" type="oval"/>
          </a:ln>
        </p:spPr>
      </p:cxnSp>
      <p:sp>
        <p:nvSpPr>
          <p:cNvPr id="131" name="Google Shape;131;p15"/>
          <p:cNvSpPr txBox="1"/>
          <p:nvPr/>
        </p:nvSpPr>
        <p:spPr>
          <a:xfrm>
            <a:off x="3919675" y="5274325"/>
            <a:ext cx="2685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A) Endothelial Injury</a:t>
            </a:r>
            <a:endParaRPr b="1" i="0" sz="1800" u="none" cap="none" strike="noStrike">
              <a:solidFill>
                <a:srgbClr val="006D77"/>
              </a:solidFill>
              <a:highlight>
                <a:srgbClr val="EDF9F9"/>
              </a:highlight>
              <a:latin typeface="Lora"/>
              <a:ea typeface="Lora"/>
              <a:cs typeface="Lora"/>
              <a:sym typeface="Lora"/>
            </a:endParaRPr>
          </a:p>
        </p:txBody>
      </p:sp>
      <p:pic>
        <p:nvPicPr>
          <p:cNvPr id="132" name="Google Shape;132;p15"/>
          <p:cNvPicPr preferRelativeResize="0"/>
          <p:nvPr/>
        </p:nvPicPr>
        <p:blipFill>
          <a:blip r:embed="rId3">
            <a:alphaModFix/>
          </a:blip>
          <a:stretch>
            <a:fillRect/>
          </a:stretch>
        </p:blipFill>
        <p:spPr>
          <a:xfrm>
            <a:off x="1240013" y="5374213"/>
            <a:ext cx="2422724" cy="1291525"/>
          </a:xfrm>
          <a:prstGeom prst="rect">
            <a:avLst/>
          </a:prstGeom>
          <a:noFill/>
          <a:ln>
            <a:noFill/>
          </a:ln>
        </p:spPr>
      </p:pic>
      <p:sp>
        <p:nvSpPr>
          <p:cNvPr id="133" name="Google Shape;133;p15"/>
          <p:cNvSpPr txBox="1"/>
          <p:nvPr/>
        </p:nvSpPr>
        <p:spPr>
          <a:xfrm>
            <a:off x="4016900" y="5833825"/>
            <a:ext cx="3000000" cy="917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Chemical Injury</a:t>
            </a:r>
            <a:r>
              <a:rPr lang="en-GB" sz="1200">
                <a:solidFill>
                  <a:srgbClr val="0B5394"/>
                </a:solidFill>
                <a:latin typeface="Mada"/>
                <a:ea typeface="Mada"/>
                <a:cs typeface="Mada"/>
                <a:sym typeface="Mada"/>
              </a:rPr>
              <a:t> </a:t>
            </a:r>
            <a:r>
              <a:rPr lang="en-GB" sz="1200">
                <a:solidFill>
                  <a:srgbClr val="B7B7B7"/>
                </a:solidFill>
                <a:latin typeface="Mada"/>
                <a:ea typeface="Mada"/>
                <a:cs typeface="Mada"/>
                <a:sym typeface="Mada"/>
              </a:rPr>
              <a:t>(Smoking, hypercholesterolemia)</a:t>
            </a:r>
            <a:endParaRPr sz="1200">
              <a:solidFill>
                <a:srgbClr val="B7B7B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Physical Injury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Atheroma</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p:txBody>
      </p:sp>
      <p:sp>
        <p:nvSpPr>
          <p:cNvPr id="134" name="Google Shape;134;p15"/>
          <p:cNvSpPr txBox="1"/>
          <p:nvPr/>
        </p:nvSpPr>
        <p:spPr>
          <a:xfrm>
            <a:off x="4016900" y="6559053"/>
            <a:ext cx="3000000" cy="614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Hypertension increases this stress</a:t>
            </a:r>
            <a:r>
              <a:rPr lang="en-GB" sz="1200">
                <a:solidFill>
                  <a:srgbClr val="6AA84F"/>
                </a:solidFill>
                <a:latin typeface="Mada"/>
                <a:ea typeface="Mada"/>
                <a:cs typeface="Mada"/>
                <a:sym typeface="Mada"/>
              </a:rPr>
              <a:t> “</a:t>
            </a:r>
            <a:r>
              <a:rPr lang="en-GB" sz="1200">
                <a:solidFill>
                  <a:srgbClr val="6AA84F"/>
                </a:solidFill>
                <a:highlight>
                  <a:srgbClr val="FFFFFF"/>
                </a:highlight>
                <a:latin typeface="Mada"/>
                <a:ea typeface="Mada"/>
                <a:cs typeface="Mada"/>
                <a:sym typeface="Mada"/>
              </a:rPr>
              <a:t>lead to propagation of plaque to larger area</a:t>
            </a:r>
            <a:r>
              <a:rPr lang="en-GB"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p:txBody>
      </p:sp>
      <p:pic>
        <p:nvPicPr>
          <p:cNvPr id="135" name="Google Shape;135;p15"/>
          <p:cNvPicPr preferRelativeResize="0"/>
          <p:nvPr/>
        </p:nvPicPr>
        <p:blipFill>
          <a:blip r:embed="rId4">
            <a:alphaModFix/>
          </a:blip>
          <a:stretch>
            <a:fillRect/>
          </a:stretch>
        </p:blipFill>
        <p:spPr>
          <a:xfrm>
            <a:off x="1042720" y="9217545"/>
            <a:ext cx="1289825" cy="1059500"/>
          </a:xfrm>
          <a:prstGeom prst="rect">
            <a:avLst/>
          </a:prstGeom>
          <a:noFill/>
          <a:ln>
            <a:noFill/>
          </a:ln>
        </p:spPr>
      </p:pic>
      <p:pic>
        <p:nvPicPr>
          <p:cNvPr id="136" name="Google Shape;136;p15"/>
          <p:cNvPicPr preferRelativeResize="0"/>
          <p:nvPr/>
        </p:nvPicPr>
        <p:blipFill>
          <a:blip r:embed="rId5">
            <a:alphaModFix/>
          </a:blip>
          <a:stretch>
            <a:fillRect/>
          </a:stretch>
        </p:blipFill>
        <p:spPr>
          <a:xfrm>
            <a:off x="1582062" y="7247575"/>
            <a:ext cx="1738625" cy="1775350"/>
          </a:xfrm>
          <a:prstGeom prst="rect">
            <a:avLst/>
          </a:prstGeom>
          <a:noFill/>
          <a:ln>
            <a:noFill/>
          </a:ln>
        </p:spPr>
      </p:pic>
      <p:cxnSp>
        <p:nvCxnSpPr>
          <p:cNvPr id="137" name="Google Shape;137;p15"/>
          <p:cNvCxnSpPr/>
          <p:nvPr/>
        </p:nvCxnSpPr>
        <p:spPr>
          <a:xfrm>
            <a:off x="3852984" y="7800225"/>
            <a:ext cx="705900" cy="0"/>
          </a:xfrm>
          <a:prstGeom prst="straightConnector1">
            <a:avLst/>
          </a:prstGeom>
          <a:noFill/>
          <a:ln cap="flat" cmpd="sng" w="19050">
            <a:solidFill>
              <a:srgbClr val="83C5BE"/>
            </a:solidFill>
            <a:prstDash val="solid"/>
            <a:round/>
            <a:headEnd len="med" w="med" type="none"/>
            <a:tailEnd len="med" w="med" type="oval"/>
          </a:ln>
        </p:spPr>
      </p:cxnSp>
      <p:graphicFrame>
        <p:nvGraphicFramePr>
          <p:cNvPr id="138" name="Google Shape;138;p15"/>
          <p:cNvGraphicFramePr/>
          <p:nvPr/>
        </p:nvGraphicFramePr>
        <p:xfrm>
          <a:off x="1061300" y="1892055"/>
          <a:ext cx="3000000" cy="3000000"/>
        </p:xfrm>
        <a:graphic>
          <a:graphicData uri="http://schemas.openxmlformats.org/drawingml/2006/table">
            <a:tbl>
              <a:tblPr>
                <a:noFill/>
                <a:tableStyleId>{BD51C414-F615-4C60-80B7-116D7A7C79C2}</a:tableStyleId>
              </a:tblPr>
              <a:tblGrid>
                <a:gridCol w="2589700"/>
                <a:gridCol w="3151550"/>
              </a:tblGrid>
              <a:tr h="364375">
                <a:tc>
                  <a:txBody>
                    <a:bodyPr/>
                    <a:lstStyle/>
                    <a:p>
                      <a:pPr indent="0" lvl="0" marL="0" rtl="0" algn="ctr">
                        <a:spcBef>
                          <a:spcPts val="0"/>
                        </a:spcBef>
                        <a:spcAft>
                          <a:spcPts val="0"/>
                        </a:spcAft>
                        <a:buNone/>
                      </a:pPr>
                      <a:r>
                        <a:rPr b="1" lang="en-GB" sz="1600">
                          <a:solidFill>
                            <a:srgbClr val="E29578"/>
                          </a:solidFill>
                          <a:latin typeface="Lora"/>
                          <a:ea typeface="Lora"/>
                          <a:cs typeface="Lora"/>
                          <a:sym typeface="Lora"/>
                        </a:rPr>
                        <a:t>Non-modifiable</a:t>
                      </a:r>
                      <a:endParaRPr b="1" sz="16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FFDDD2"/>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600">
                          <a:solidFill>
                            <a:srgbClr val="E29578"/>
                          </a:solidFill>
                          <a:latin typeface="Lora"/>
                          <a:ea typeface="Lora"/>
                          <a:cs typeface="Lora"/>
                          <a:sym typeface="Lora"/>
                        </a:rPr>
                        <a:t>Modifiable</a:t>
                      </a:r>
                      <a:endParaRPr b="1" sz="1600">
                        <a:solidFill>
                          <a:srgbClr val="E29578"/>
                        </a:solidFill>
                        <a:latin typeface="Lora"/>
                        <a:ea typeface="Lora"/>
                        <a:cs typeface="Lora"/>
                        <a:sym typeface="Lora"/>
                      </a:endParaRPr>
                    </a:p>
                  </a:txBody>
                  <a:tcPr marT="91425" marB="91425" marR="91425" marL="91425">
                    <a:lnL cap="flat" cmpd="sng" w="9525">
                      <a:solidFill>
                        <a:srgbClr val="FFDDD2"/>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920625">
                <a:tc>
                  <a:txBody>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Age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Male gender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Menopause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Familial predisposition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Genetic</a:t>
                      </a:r>
                      <a:endParaRPr>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Smoking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HTN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DM</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Dyslipidemia</a:t>
                      </a:r>
                      <a:endParaRPr>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64375">
                <a:tc gridSpan="2">
                  <a:txBody>
                    <a:bodyPr/>
                    <a:lstStyle/>
                    <a:p>
                      <a:pPr indent="-228600" lvl="0" marL="457200" rtl="0" algn="ctr">
                        <a:spcBef>
                          <a:spcPts val="0"/>
                        </a:spcBef>
                        <a:spcAft>
                          <a:spcPts val="0"/>
                        </a:spcAft>
                        <a:buNone/>
                      </a:pPr>
                      <a:r>
                        <a:rPr b="1" lang="en-GB" sz="1600">
                          <a:solidFill>
                            <a:srgbClr val="E29578"/>
                          </a:solidFill>
                          <a:latin typeface="Lora"/>
                          <a:ea typeface="Lora"/>
                          <a:cs typeface="Lora"/>
                          <a:sym typeface="Lora"/>
                        </a:rPr>
                        <a:t>Other risk factors</a:t>
                      </a:r>
                      <a:endParaRPr b="1" sz="16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hMerge="1"/>
              </a:tr>
              <a:tr h="461100">
                <a:tc gridSpan="2">
                  <a:txBody>
                    <a:bodyPr/>
                    <a:lstStyle/>
                    <a:p>
                      <a:pPr indent="0" lvl="0" marL="22860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Sedentary lifestyle, Stressful &amp; competitive lifestyle, Obesity, Type A personality, 	</a:t>
                      </a:r>
                      <a:endParaRPr sz="1200">
                        <a:solidFill>
                          <a:schemeClr val="dk1"/>
                        </a:solidFill>
                        <a:latin typeface="Mada"/>
                        <a:ea typeface="Mada"/>
                        <a:cs typeface="Mada"/>
                        <a:sym typeface="Mada"/>
                      </a:endParaRPr>
                    </a:p>
                    <a:p>
                      <a:pPr indent="228600" lvl="0" marL="22860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Elevated homocysteine</a:t>
                      </a:r>
                      <a:r>
                        <a:rPr lang="en-GB" sz="1200">
                          <a:solidFill>
                            <a:schemeClr val="dk1"/>
                          </a:solidFill>
                          <a:latin typeface="Mada"/>
                          <a:ea typeface="Mada"/>
                          <a:cs typeface="Mada"/>
                          <a:sym typeface="Mada"/>
                        </a:rPr>
                        <a:t>, High carbohydrate intake</a:t>
                      </a:r>
                      <a:endParaRPr sz="12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r>
            </a:tbl>
          </a:graphicData>
        </a:graphic>
      </p:graphicFrame>
      <p:sp>
        <p:nvSpPr>
          <p:cNvPr id="139" name="Google Shape;139;p15"/>
          <p:cNvSpPr txBox="1"/>
          <p:nvPr/>
        </p:nvSpPr>
        <p:spPr>
          <a:xfrm>
            <a:off x="3912625" y="7283175"/>
            <a:ext cx="2685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B) Fatty streak</a:t>
            </a:r>
            <a:endParaRPr b="1" i="0" sz="1800" u="none" cap="none" strike="noStrike">
              <a:solidFill>
                <a:srgbClr val="006D77"/>
              </a:solidFill>
              <a:highlight>
                <a:srgbClr val="EDF9F9"/>
              </a:highlight>
              <a:latin typeface="Lora"/>
              <a:ea typeface="Lora"/>
              <a:cs typeface="Lora"/>
              <a:sym typeface="Lora"/>
            </a:endParaRPr>
          </a:p>
        </p:txBody>
      </p:sp>
      <p:sp>
        <p:nvSpPr>
          <p:cNvPr id="140" name="Google Shape;140;p15"/>
          <p:cNvSpPr txBox="1"/>
          <p:nvPr/>
        </p:nvSpPr>
        <p:spPr>
          <a:xfrm>
            <a:off x="4016900" y="7918875"/>
            <a:ext cx="2939100" cy="917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solidFill>
                  <a:schemeClr val="dk1"/>
                </a:solidFill>
                <a:latin typeface="Mada"/>
                <a:ea typeface="Mada"/>
                <a:cs typeface="Mada"/>
                <a:sym typeface="Mada"/>
              </a:rPr>
              <a:t>Increased permeability to lipids and inflammatory cells </a:t>
            </a:r>
            <a:r>
              <a:rPr lang="en-GB" sz="1200">
                <a:solidFill>
                  <a:srgbClr val="6AA84F"/>
                </a:solidFill>
                <a:latin typeface="Mada"/>
                <a:ea typeface="Mada"/>
                <a:cs typeface="Mada"/>
                <a:sym typeface="Mada"/>
              </a:rPr>
              <a:t>to leak into sub-endothelial area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Leukocytes adhere into the subendothelial space and digest lipids to become </a:t>
            </a:r>
            <a:r>
              <a:rPr b="1" lang="en-GB" sz="1200">
                <a:solidFill>
                  <a:schemeClr val="dk1"/>
                </a:solidFill>
                <a:latin typeface="Mada"/>
                <a:ea typeface="Mada"/>
                <a:cs typeface="Mada"/>
                <a:sym typeface="Mada"/>
              </a:rPr>
              <a:t>foam cells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Protease and free radicals liberated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Cytokines attract </a:t>
            </a:r>
            <a:r>
              <a:rPr lang="en-GB" sz="1200">
                <a:solidFill>
                  <a:srgbClr val="6AA84F"/>
                </a:solidFill>
                <a:latin typeface="Mada"/>
                <a:ea typeface="Mada"/>
                <a:cs typeface="Mada"/>
                <a:sym typeface="Mada"/>
              </a:rPr>
              <a:t>more</a:t>
            </a:r>
            <a:r>
              <a:rPr lang="en-GB" sz="1200">
                <a:solidFill>
                  <a:schemeClr val="dk1"/>
                </a:solidFill>
                <a:latin typeface="Mada"/>
                <a:ea typeface="Mada"/>
                <a:cs typeface="Mada"/>
                <a:sym typeface="Mada"/>
              </a:rPr>
              <a:t> leukocytes and smooth muscle cells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p:txBody>
      </p:sp>
      <p:sp>
        <p:nvSpPr>
          <p:cNvPr id="141" name="Google Shape;141;p15"/>
          <p:cNvSpPr/>
          <p:nvPr/>
        </p:nvSpPr>
        <p:spPr>
          <a:xfrm>
            <a:off x="1389375" y="40959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txBox="1"/>
          <p:nvPr/>
        </p:nvSpPr>
        <p:spPr>
          <a:xfrm>
            <a:off x="-3975" y="10025"/>
            <a:ext cx="3000000" cy="3000000"/>
          </a:xfrm>
          <a:prstGeom prst="rect">
            <a:avLst/>
          </a:prstGeom>
          <a:noFill/>
          <a:ln>
            <a:noFill/>
          </a:ln>
        </p:spPr>
        <p:txBody>
          <a:bodyPr anchorCtr="0" anchor="t" bIns="91425" lIns="91425" spcFirstLastPara="1" rIns="91425" wrap="square" tIns="91425">
            <a:noAutofit/>
          </a:bodyPr>
          <a:lstStyle/>
          <a:p>
            <a:pPr indent="228600" lvl="0" marL="22860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Atherosclerosis</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148" name="Google Shape;148;p1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9" name="Google Shape;149;p16"/>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150" name="Google Shape;150;p16"/>
          <p:cNvSpPr/>
          <p:nvPr/>
        </p:nvSpPr>
        <p:spPr>
          <a:xfrm>
            <a:off x="1042725" y="1057325"/>
            <a:ext cx="2817300" cy="47925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1" name="Google Shape;151;p16"/>
          <p:cNvCxnSpPr/>
          <p:nvPr/>
        </p:nvCxnSpPr>
        <p:spPr>
          <a:xfrm>
            <a:off x="3860034" y="1642250"/>
            <a:ext cx="705900" cy="0"/>
          </a:xfrm>
          <a:prstGeom prst="straightConnector1">
            <a:avLst/>
          </a:prstGeom>
          <a:noFill/>
          <a:ln cap="flat" cmpd="sng" w="19050">
            <a:solidFill>
              <a:srgbClr val="83C5BE"/>
            </a:solidFill>
            <a:prstDash val="solid"/>
            <a:round/>
            <a:headEnd len="med" w="med" type="none"/>
            <a:tailEnd len="med" w="med" type="oval"/>
          </a:ln>
        </p:spPr>
      </p:cxnSp>
      <p:sp>
        <p:nvSpPr>
          <p:cNvPr id="152" name="Google Shape;152;p16"/>
          <p:cNvSpPr txBox="1"/>
          <p:nvPr/>
        </p:nvSpPr>
        <p:spPr>
          <a:xfrm>
            <a:off x="3919675" y="1125200"/>
            <a:ext cx="2685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C) Simple Plaque</a:t>
            </a:r>
            <a:endParaRPr b="1" i="0" sz="1800" u="none" cap="none" strike="noStrike">
              <a:solidFill>
                <a:srgbClr val="006D77"/>
              </a:solidFill>
              <a:highlight>
                <a:srgbClr val="EDF9F9"/>
              </a:highlight>
              <a:latin typeface="Lora"/>
              <a:ea typeface="Lora"/>
              <a:cs typeface="Lora"/>
              <a:sym typeface="Lora"/>
            </a:endParaRPr>
          </a:p>
        </p:txBody>
      </p:sp>
      <p:sp>
        <p:nvSpPr>
          <p:cNvPr id="153" name="Google Shape;153;p16"/>
          <p:cNvSpPr txBox="1"/>
          <p:nvPr/>
        </p:nvSpPr>
        <p:spPr>
          <a:xfrm>
            <a:off x="4016900" y="1684700"/>
            <a:ext cx="2570100" cy="917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Smooth muscle cells exit the media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Proliferate, take on the </a:t>
            </a:r>
            <a:r>
              <a:rPr b="1" lang="en-GB" sz="1200">
                <a:solidFill>
                  <a:schemeClr val="dk1"/>
                </a:solidFill>
                <a:latin typeface="Mada"/>
                <a:ea typeface="Mada"/>
                <a:cs typeface="Mada"/>
                <a:sym typeface="Mada"/>
              </a:rPr>
              <a:t>characteristics of fibroblasts </a:t>
            </a:r>
            <a:r>
              <a:rPr lang="en-GB" sz="1200">
                <a:solidFill>
                  <a:schemeClr val="dk1"/>
                </a:solidFill>
                <a:latin typeface="Mada"/>
                <a:ea typeface="Mada"/>
                <a:cs typeface="Mada"/>
                <a:sym typeface="Mada"/>
              </a:rPr>
              <a:t>and </a:t>
            </a:r>
            <a:r>
              <a:rPr b="1" lang="en-GB" sz="1200">
                <a:solidFill>
                  <a:schemeClr val="dk1"/>
                </a:solidFill>
                <a:latin typeface="Mada"/>
                <a:ea typeface="Mada"/>
                <a:cs typeface="Mada"/>
                <a:sym typeface="Mada"/>
              </a:rPr>
              <a:t>produce collagen</a:t>
            </a:r>
            <a:r>
              <a:rPr lang="en-GB" sz="1200">
                <a:solidFill>
                  <a:schemeClr val="dk1"/>
                </a:solidFill>
                <a:latin typeface="Mada"/>
                <a:ea typeface="Mada"/>
                <a:cs typeface="Mada"/>
                <a:sym typeface="Mada"/>
              </a:rPr>
              <a:t>, raising the atheroma</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p:txBody>
      </p:sp>
      <p:pic>
        <p:nvPicPr>
          <p:cNvPr id="154" name="Google Shape;154;p16"/>
          <p:cNvPicPr preferRelativeResize="0"/>
          <p:nvPr/>
        </p:nvPicPr>
        <p:blipFill>
          <a:blip r:embed="rId3">
            <a:alphaModFix/>
          </a:blip>
          <a:stretch>
            <a:fillRect/>
          </a:stretch>
        </p:blipFill>
        <p:spPr>
          <a:xfrm>
            <a:off x="1061299" y="4991949"/>
            <a:ext cx="967025" cy="794350"/>
          </a:xfrm>
          <a:prstGeom prst="rect">
            <a:avLst/>
          </a:prstGeom>
          <a:noFill/>
          <a:ln>
            <a:noFill/>
          </a:ln>
        </p:spPr>
      </p:pic>
      <p:cxnSp>
        <p:nvCxnSpPr>
          <p:cNvPr id="155" name="Google Shape;155;p16"/>
          <p:cNvCxnSpPr/>
          <p:nvPr/>
        </p:nvCxnSpPr>
        <p:spPr>
          <a:xfrm>
            <a:off x="3852984" y="3955900"/>
            <a:ext cx="705900" cy="0"/>
          </a:xfrm>
          <a:prstGeom prst="straightConnector1">
            <a:avLst/>
          </a:prstGeom>
          <a:noFill/>
          <a:ln cap="flat" cmpd="sng" w="19050">
            <a:solidFill>
              <a:srgbClr val="83C5BE"/>
            </a:solidFill>
            <a:prstDash val="solid"/>
            <a:round/>
            <a:headEnd len="med" w="med" type="none"/>
            <a:tailEnd len="med" w="med" type="oval"/>
          </a:ln>
        </p:spPr>
      </p:cxnSp>
      <p:sp>
        <p:nvSpPr>
          <p:cNvPr id="156" name="Google Shape;156;p16"/>
          <p:cNvSpPr txBox="1"/>
          <p:nvPr/>
        </p:nvSpPr>
        <p:spPr>
          <a:xfrm>
            <a:off x="3912625" y="3438850"/>
            <a:ext cx="2685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D) Complex Plaque</a:t>
            </a:r>
            <a:endParaRPr b="1" i="0" sz="1800" u="none" cap="none" strike="noStrike">
              <a:solidFill>
                <a:srgbClr val="006D77"/>
              </a:solidFill>
              <a:highlight>
                <a:srgbClr val="EDF9F9"/>
              </a:highlight>
              <a:latin typeface="Lora"/>
              <a:ea typeface="Lora"/>
              <a:cs typeface="Lora"/>
              <a:sym typeface="Lora"/>
            </a:endParaRPr>
          </a:p>
        </p:txBody>
      </p:sp>
      <p:sp>
        <p:nvSpPr>
          <p:cNvPr id="157" name="Google Shape;157;p16"/>
          <p:cNvSpPr txBox="1"/>
          <p:nvPr/>
        </p:nvSpPr>
        <p:spPr>
          <a:xfrm>
            <a:off x="4016900" y="4074550"/>
            <a:ext cx="2570100" cy="917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Proliferation forms an endothelial cap, which may rupture, ensuing further endothelial Injury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this results in thrombosis and distal embolization</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p:txBody>
      </p:sp>
      <p:pic>
        <p:nvPicPr>
          <p:cNvPr id="158" name="Google Shape;158;p16"/>
          <p:cNvPicPr preferRelativeResize="0"/>
          <p:nvPr/>
        </p:nvPicPr>
        <p:blipFill>
          <a:blip r:embed="rId4">
            <a:alphaModFix/>
          </a:blip>
          <a:stretch>
            <a:fillRect/>
          </a:stretch>
        </p:blipFill>
        <p:spPr>
          <a:xfrm>
            <a:off x="1708472" y="1476700"/>
            <a:ext cx="1353476" cy="1349675"/>
          </a:xfrm>
          <a:prstGeom prst="rect">
            <a:avLst/>
          </a:prstGeom>
          <a:noFill/>
          <a:ln>
            <a:noFill/>
          </a:ln>
        </p:spPr>
      </p:pic>
      <p:pic>
        <p:nvPicPr>
          <p:cNvPr id="159" name="Google Shape;159;p16"/>
          <p:cNvPicPr preferRelativeResize="0"/>
          <p:nvPr/>
        </p:nvPicPr>
        <p:blipFill>
          <a:blip r:embed="rId5">
            <a:alphaModFix/>
          </a:blip>
          <a:stretch>
            <a:fillRect/>
          </a:stretch>
        </p:blipFill>
        <p:spPr>
          <a:xfrm>
            <a:off x="1708475" y="3452175"/>
            <a:ext cx="1353475" cy="1318619"/>
          </a:xfrm>
          <a:prstGeom prst="rect">
            <a:avLst/>
          </a:prstGeom>
          <a:noFill/>
          <a:ln>
            <a:noFill/>
          </a:ln>
        </p:spPr>
      </p:pic>
      <p:sp>
        <p:nvSpPr>
          <p:cNvPr id="160" name="Google Shape;160;p16"/>
          <p:cNvSpPr txBox="1"/>
          <p:nvPr/>
        </p:nvSpPr>
        <p:spPr>
          <a:xfrm>
            <a:off x="1061288" y="5911013"/>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Peripheral Arterial Disease (PAD)</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161" name="Google Shape;161;p16"/>
          <p:cNvCxnSpPr/>
          <p:nvPr/>
        </p:nvCxnSpPr>
        <p:spPr>
          <a:xfrm>
            <a:off x="1769825" y="6346500"/>
            <a:ext cx="4056600" cy="0"/>
          </a:xfrm>
          <a:prstGeom prst="straightConnector1">
            <a:avLst/>
          </a:prstGeom>
          <a:noFill/>
          <a:ln cap="flat" cmpd="sng" w="19050">
            <a:solidFill>
              <a:srgbClr val="83C5BE"/>
            </a:solidFill>
            <a:prstDash val="solid"/>
            <a:round/>
            <a:headEnd len="med" w="med" type="oval"/>
            <a:tailEnd len="med" w="med" type="oval"/>
          </a:ln>
        </p:spPr>
      </p:cxnSp>
      <p:sp>
        <p:nvSpPr>
          <p:cNvPr id="162" name="Google Shape;162;p16"/>
          <p:cNvSpPr/>
          <p:nvPr/>
        </p:nvSpPr>
        <p:spPr>
          <a:xfrm>
            <a:off x="786675" y="6797075"/>
            <a:ext cx="3008100" cy="3583200"/>
          </a:xfrm>
          <a:prstGeom prst="roundRect">
            <a:avLst>
              <a:gd fmla="val 5989" name="adj"/>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2725620" y="6575775"/>
            <a:ext cx="1141500" cy="476400"/>
          </a:xfrm>
          <a:prstGeom prst="roundRect">
            <a:avLst>
              <a:gd fmla="val 16667" name="adj"/>
            </a:avLst>
          </a:prstGeom>
          <a:solidFill>
            <a:srgbClr val="FFDDD2"/>
          </a:solidFill>
          <a:ln cap="flat" cmpd="sng" w="9525">
            <a:solidFill>
              <a:srgbClr val="FFDDD2"/>
            </a:solidFill>
            <a:prstDash val="solid"/>
            <a:round/>
            <a:headEnd len="sm" w="sm" type="none"/>
            <a:tailEnd len="sm" w="sm" type="none"/>
          </a:ln>
          <a:effectLst>
            <a:outerShdw blurRad="71438" rotWithShape="0" algn="bl" dir="5340000" dist="38100">
              <a:srgbClr val="000000">
                <a:alpha val="2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flipH="1">
            <a:off x="4016900" y="6797088"/>
            <a:ext cx="3008100" cy="3583200"/>
          </a:xfrm>
          <a:prstGeom prst="roundRect">
            <a:avLst>
              <a:gd fmla="val 5989" name="adj"/>
            </a:avLst>
          </a:prstGeom>
          <a:noFill/>
          <a:ln cap="flat" cmpd="sng" w="9525">
            <a:solidFill>
              <a:srgbClr val="A4E4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flipH="1">
            <a:off x="3912625" y="6563875"/>
            <a:ext cx="1141500" cy="476400"/>
          </a:xfrm>
          <a:prstGeom prst="roundRect">
            <a:avLst>
              <a:gd fmla="val 16667" name="adj"/>
            </a:avLst>
          </a:prstGeom>
          <a:solidFill>
            <a:srgbClr val="EDF9F9"/>
          </a:solidFill>
          <a:ln cap="flat" cmpd="sng" w="9525">
            <a:solidFill>
              <a:srgbClr val="EDF9F9"/>
            </a:solidFill>
            <a:prstDash val="solid"/>
            <a:round/>
            <a:headEnd len="sm" w="sm" type="none"/>
            <a:tailEnd len="sm" w="sm" type="none"/>
          </a:ln>
          <a:effectLst>
            <a:outerShdw blurRad="71438" rotWithShape="0" algn="bl" dir="5340000" dist="38100">
              <a:srgbClr val="000000">
                <a:alpha val="2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txBox="1"/>
          <p:nvPr/>
        </p:nvSpPr>
        <p:spPr>
          <a:xfrm>
            <a:off x="2773404" y="6582986"/>
            <a:ext cx="11076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E29578"/>
                </a:solidFill>
                <a:latin typeface="Lora"/>
                <a:ea typeface="Lora"/>
                <a:cs typeface="Lora"/>
                <a:sym typeface="Lora"/>
              </a:rPr>
              <a:t>Chronic</a:t>
            </a:r>
            <a:endParaRPr>
              <a:solidFill>
                <a:srgbClr val="E29578"/>
              </a:solidFill>
            </a:endParaRPr>
          </a:p>
        </p:txBody>
      </p:sp>
      <p:sp>
        <p:nvSpPr>
          <p:cNvPr id="167" name="Google Shape;167;p16"/>
          <p:cNvSpPr txBox="1"/>
          <p:nvPr/>
        </p:nvSpPr>
        <p:spPr>
          <a:xfrm>
            <a:off x="663975" y="6959050"/>
            <a:ext cx="3008100" cy="3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100">
              <a:solidFill>
                <a:schemeClr val="dk1"/>
              </a:solidFill>
              <a:latin typeface="Mada"/>
              <a:ea typeface="Mada"/>
              <a:cs typeface="Mada"/>
              <a:sym typeface="Mada"/>
            </a:endParaRPr>
          </a:p>
          <a:p>
            <a:pPr indent="-162175" lvl="1" marL="5400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Slow gradual luminal </a:t>
            </a:r>
            <a:r>
              <a:rPr b="1" lang="en-GB" sz="1100">
                <a:solidFill>
                  <a:schemeClr val="dk1"/>
                </a:solidFill>
                <a:latin typeface="Mada"/>
                <a:ea typeface="Mada"/>
                <a:cs typeface="Mada"/>
                <a:sym typeface="Mada"/>
              </a:rPr>
              <a:t>stenosis</a:t>
            </a:r>
            <a:endParaRPr b="1" sz="1100">
              <a:solidFill>
                <a:schemeClr val="dk1"/>
              </a:solidFill>
              <a:latin typeface="Mada"/>
              <a:ea typeface="Mada"/>
              <a:cs typeface="Mada"/>
              <a:sym typeface="Mada"/>
            </a:endParaRPr>
          </a:p>
          <a:p>
            <a:pPr indent="-162175" lvl="1" marL="5400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secondary to plaque</a:t>
            </a:r>
            <a:endParaRPr sz="1100">
              <a:solidFill>
                <a:schemeClr val="dk1"/>
              </a:solidFill>
              <a:latin typeface="Mada"/>
              <a:ea typeface="Mada"/>
              <a:cs typeface="Mada"/>
              <a:sym typeface="Mada"/>
            </a:endParaRPr>
          </a:p>
          <a:p>
            <a:pPr indent="-162175" lvl="1" marL="5400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Collateral development compensate </a:t>
            </a:r>
            <a:r>
              <a:rPr lang="en-GB" sz="1100">
                <a:solidFill>
                  <a:srgbClr val="B7B7B7"/>
                </a:solidFill>
                <a:latin typeface="Mada"/>
                <a:ea typeface="Mada"/>
                <a:cs typeface="Mada"/>
                <a:sym typeface="Mada"/>
              </a:rPr>
              <a:t>(look at next slide)</a:t>
            </a:r>
            <a:endParaRPr sz="1100">
              <a:solidFill>
                <a:srgbClr val="B7B7B7"/>
              </a:solidFill>
              <a:latin typeface="Mada"/>
              <a:ea typeface="Mada"/>
              <a:cs typeface="Mada"/>
              <a:sym typeface="Mada"/>
            </a:endParaRPr>
          </a:p>
          <a:p>
            <a:pPr indent="-162175" lvl="1" marL="5400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Symptoms proportional to disease burden</a:t>
            </a:r>
            <a:r>
              <a:rPr lang="en-GB" sz="1100">
                <a:solidFill>
                  <a:srgbClr val="6AA84F"/>
                </a:solidFill>
                <a:latin typeface="Mada"/>
                <a:ea typeface="Mada"/>
                <a:cs typeface="Mada"/>
                <a:sym typeface="Mada"/>
              </a:rPr>
              <a:t> For example: </a:t>
            </a:r>
            <a:endParaRPr sz="1100">
              <a:solidFill>
                <a:srgbClr val="6AA84F"/>
              </a:solidFill>
              <a:latin typeface="Mada"/>
              <a:ea typeface="Mada"/>
              <a:cs typeface="Mada"/>
              <a:sym typeface="Mada"/>
            </a:endParaRPr>
          </a:p>
          <a:p>
            <a:pPr indent="-162175" lvl="1" marL="5400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One area of stenosis →  asymptomatic</a:t>
            </a:r>
            <a:endParaRPr sz="1100">
              <a:solidFill>
                <a:srgbClr val="6AA84F"/>
              </a:solidFill>
              <a:latin typeface="Mada"/>
              <a:ea typeface="Mada"/>
              <a:cs typeface="Mada"/>
              <a:sym typeface="Mada"/>
            </a:endParaRPr>
          </a:p>
          <a:p>
            <a:pPr indent="-162175" lvl="1" marL="5400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Multiple → claudication</a:t>
            </a:r>
            <a:endParaRPr sz="1100">
              <a:solidFill>
                <a:srgbClr val="6AA84F"/>
              </a:solidFill>
              <a:latin typeface="Mada"/>
              <a:ea typeface="Mada"/>
              <a:cs typeface="Mada"/>
              <a:sym typeface="Mada"/>
            </a:endParaRPr>
          </a:p>
          <a:p>
            <a:pPr indent="-162175" lvl="1" marL="5400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More →  peripheral ischemia</a:t>
            </a:r>
            <a:endParaRPr sz="1100">
              <a:solidFill>
                <a:srgbClr val="6AA84F"/>
              </a:solidFill>
              <a:latin typeface="Mada"/>
              <a:ea typeface="Mada"/>
              <a:cs typeface="Mada"/>
              <a:sym typeface="Mada"/>
            </a:endParaRPr>
          </a:p>
          <a:p>
            <a:pPr indent="-162175" lvl="1" marL="5400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Exertional symptoms appear first</a:t>
            </a:r>
            <a:endParaRPr sz="1100">
              <a:solidFill>
                <a:schemeClr val="dk1"/>
              </a:solidFill>
              <a:latin typeface="Mada"/>
              <a:ea typeface="Mada"/>
              <a:cs typeface="Mada"/>
              <a:sym typeface="Mada"/>
            </a:endParaRPr>
          </a:p>
          <a:p>
            <a:pPr indent="-120249" lvl="0" marL="280799" rtl="0" algn="l">
              <a:spcBef>
                <a:spcPts val="1000"/>
              </a:spcBef>
              <a:spcAft>
                <a:spcPts val="0"/>
              </a:spcAft>
              <a:buClr>
                <a:schemeClr val="dk1"/>
              </a:buClr>
              <a:buSzPts val="1100"/>
              <a:buFont typeface="Mada"/>
              <a:buChar char="●"/>
            </a:pPr>
            <a:r>
              <a:rPr b="1" lang="en-GB" sz="1100">
                <a:solidFill>
                  <a:schemeClr val="dk1"/>
                </a:solidFill>
                <a:latin typeface="Mada"/>
                <a:ea typeface="Mada"/>
                <a:cs typeface="Mada"/>
                <a:sym typeface="Mada"/>
              </a:rPr>
              <a:t>Leads to:</a:t>
            </a:r>
            <a:endParaRPr b="1" sz="1100">
              <a:solidFill>
                <a:schemeClr val="dk1"/>
              </a:solidFill>
              <a:latin typeface="Mada"/>
              <a:ea typeface="Mada"/>
              <a:cs typeface="Mada"/>
              <a:sym typeface="Mada"/>
            </a:endParaRPr>
          </a:p>
          <a:p>
            <a:pPr indent="-162175" lvl="1" marL="5400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Intermittent Claudication (</a:t>
            </a:r>
            <a:r>
              <a:rPr b="1" lang="en-GB" sz="1100">
                <a:solidFill>
                  <a:schemeClr val="dk1"/>
                </a:solidFill>
                <a:latin typeface="Mada"/>
                <a:ea typeface="Mada"/>
                <a:cs typeface="Mada"/>
                <a:sym typeface="Mada"/>
              </a:rPr>
              <a:t>IC</a:t>
            </a:r>
            <a:r>
              <a:rPr lang="en-GB" sz="11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162175" lvl="1" marL="5400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Critical limb ischemia (</a:t>
            </a:r>
            <a:r>
              <a:rPr b="1" lang="en-GB" sz="1100">
                <a:solidFill>
                  <a:schemeClr val="dk1"/>
                </a:solidFill>
                <a:latin typeface="Mada"/>
                <a:ea typeface="Mada"/>
                <a:cs typeface="Mada"/>
                <a:sym typeface="Mada"/>
              </a:rPr>
              <a:t>CLI</a:t>
            </a:r>
            <a:r>
              <a:rPr lang="en-GB" sz="11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298449" lvl="2" marL="899999"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10% of </a:t>
            </a:r>
            <a:r>
              <a:rPr lang="en-GB" sz="1100">
                <a:solidFill>
                  <a:schemeClr val="dk1"/>
                </a:solidFill>
                <a:latin typeface="Mada"/>
                <a:ea typeface="Mada"/>
                <a:cs typeface="Mada"/>
                <a:sym typeface="Mada"/>
              </a:rPr>
              <a:t>Diabetic foot (</a:t>
            </a:r>
            <a:r>
              <a:rPr b="1" lang="en-GB" sz="1100">
                <a:solidFill>
                  <a:schemeClr val="dk1"/>
                </a:solidFill>
                <a:latin typeface="Mada"/>
                <a:ea typeface="Mada"/>
                <a:cs typeface="Mada"/>
                <a:sym typeface="Mada"/>
              </a:rPr>
              <a:t>DF</a:t>
            </a:r>
            <a:r>
              <a:rPr lang="en-GB" sz="1100">
                <a:solidFill>
                  <a:schemeClr val="dk1"/>
                </a:solidFill>
                <a:latin typeface="Mada"/>
                <a:ea typeface="Mada"/>
                <a:cs typeface="Mada"/>
                <a:sym typeface="Mada"/>
              </a:rPr>
              <a:t>)  </a:t>
            </a:r>
            <a:endParaRPr sz="1100">
              <a:solidFill>
                <a:schemeClr val="dk1"/>
              </a:solidFill>
              <a:latin typeface="Mada"/>
              <a:ea typeface="Mada"/>
              <a:cs typeface="Mada"/>
              <a:sym typeface="Mada"/>
            </a:endParaRPr>
          </a:p>
        </p:txBody>
      </p:sp>
      <p:sp>
        <p:nvSpPr>
          <p:cNvPr id="168" name="Google Shape;168;p16"/>
          <p:cNvSpPr txBox="1"/>
          <p:nvPr/>
        </p:nvSpPr>
        <p:spPr>
          <a:xfrm>
            <a:off x="4085725" y="6931925"/>
            <a:ext cx="2817300" cy="2308800"/>
          </a:xfrm>
          <a:prstGeom prst="rect">
            <a:avLst/>
          </a:prstGeom>
          <a:noFill/>
          <a:ln>
            <a:noFill/>
          </a:ln>
        </p:spPr>
        <p:txBody>
          <a:bodyPr anchorCtr="0" anchor="t" bIns="91425" lIns="91425" spcFirstLastPara="1" rIns="54000" wrap="square" tIns="91425">
            <a:noAutofit/>
          </a:bodyPr>
          <a:lstStyle/>
          <a:p>
            <a:pPr indent="-126599" lvl="0" marL="100799" rtl="0" algn="l">
              <a:lnSpc>
                <a:spcPct val="100000"/>
              </a:lnSpc>
              <a:spcBef>
                <a:spcPts val="1000"/>
              </a:spcBef>
              <a:spcAft>
                <a:spcPts val="0"/>
              </a:spcAft>
              <a:buClr>
                <a:schemeClr val="dk1"/>
              </a:buClr>
              <a:buSzPts val="1200"/>
              <a:buFont typeface="Mada"/>
              <a:buChar char="●"/>
            </a:pPr>
            <a:r>
              <a:rPr lang="en-GB" sz="1200">
                <a:solidFill>
                  <a:srgbClr val="6AA84F"/>
                </a:solidFill>
                <a:latin typeface="Mada"/>
                <a:ea typeface="Mada"/>
                <a:cs typeface="Mada"/>
                <a:sym typeface="Mada"/>
              </a:rPr>
              <a:t>Emergency PADs</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Sudden</a:t>
            </a:r>
            <a:r>
              <a:rPr lang="en-GB" sz="1200">
                <a:solidFill>
                  <a:schemeClr val="dk1"/>
                </a:solidFill>
                <a:latin typeface="Mada"/>
                <a:ea typeface="Mada"/>
                <a:cs typeface="Mada"/>
                <a:sym typeface="Mada"/>
              </a:rPr>
              <a:t> occlusion in the absence of adequate collaterals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Caused by </a:t>
            </a:r>
            <a:endParaRPr sz="1200">
              <a:solidFill>
                <a:schemeClr val="dk1"/>
              </a:solidFill>
              <a:latin typeface="Mada"/>
              <a:ea typeface="Mada"/>
              <a:cs typeface="Mada"/>
              <a:sym typeface="Mada"/>
            </a:endParaRPr>
          </a:p>
          <a:p>
            <a:pPr indent="-162599" lvl="1" marL="8423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Embolism</a:t>
            </a:r>
            <a:endParaRPr sz="1200">
              <a:solidFill>
                <a:schemeClr val="dk1"/>
              </a:solidFill>
              <a:latin typeface="Mada"/>
              <a:ea typeface="Mada"/>
              <a:cs typeface="Mada"/>
              <a:sym typeface="Mada"/>
            </a:endParaRPr>
          </a:p>
          <a:p>
            <a:pPr indent="-162599" lvl="1" marL="8423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Thrombosis</a:t>
            </a:r>
            <a:endParaRPr sz="1200">
              <a:solidFill>
                <a:schemeClr val="dk1"/>
              </a:solidFill>
              <a:latin typeface="Mada"/>
              <a:ea typeface="Mada"/>
              <a:cs typeface="Mada"/>
              <a:sym typeface="Mada"/>
            </a:endParaRPr>
          </a:p>
          <a:p>
            <a:pPr indent="-162599" lvl="1" marL="8423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Injury</a:t>
            </a:r>
            <a:endParaRPr b="1" sz="1200">
              <a:solidFill>
                <a:schemeClr val="dk1"/>
              </a:solidFill>
              <a:latin typeface="Mada"/>
              <a:ea typeface="Mada"/>
              <a:cs typeface="Mada"/>
              <a:sym typeface="Mada"/>
            </a:endParaRPr>
          </a:p>
          <a:p>
            <a:pPr indent="-126599" lvl="0" marL="100799" rtl="0" algn="l">
              <a:lnSpc>
                <a:spcPct val="100000"/>
              </a:lnSpc>
              <a:spcBef>
                <a:spcPts val="1000"/>
              </a:spcBef>
              <a:spcAft>
                <a:spcPts val="0"/>
              </a:spcAft>
              <a:buClr>
                <a:schemeClr val="dk1"/>
              </a:buClr>
              <a:buSzPts val="1200"/>
              <a:buFont typeface="Mada"/>
              <a:buChar char="●"/>
            </a:pPr>
            <a:r>
              <a:rPr b="1" lang="en-GB" sz="1200">
                <a:solidFill>
                  <a:schemeClr val="dk1"/>
                </a:solidFill>
                <a:latin typeface="Mada"/>
                <a:ea typeface="Mada"/>
                <a:cs typeface="Mada"/>
                <a:sym typeface="Mada"/>
              </a:rPr>
              <a:t>Leads to:</a:t>
            </a:r>
            <a:endParaRPr b="1" sz="1200">
              <a:solidFill>
                <a:schemeClr val="dk1"/>
              </a:solidFill>
              <a:latin typeface="Mada"/>
              <a:ea typeface="Mada"/>
              <a:cs typeface="Mada"/>
              <a:sym typeface="Mada"/>
            </a:endParaRPr>
          </a:p>
          <a:p>
            <a:pPr indent="-198600" lvl="1" marL="518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Acute Limb ischemia (</a:t>
            </a:r>
            <a:r>
              <a:rPr b="1" lang="en-GB" sz="1200">
                <a:solidFill>
                  <a:schemeClr val="dk1"/>
                </a:solidFill>
                <a:latin typeface="Mada"/>
                <a:ea typeface="Mada"/>
                <a:cs typeface="Mada"/>
                <a:sym typeface="Mada"/>
              </a:rPr>
              <a:t>ALI</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200">
              <a:solidFill>
                <a:schemeClr val="dk1"/>
              </a:solidFill>
              <a:latin typeface="Mada"/>
              <a:ea typeface="Mada"/>
              <a:cs typeface="Mada"/>
              <a:sym typeface="Mada"/>
            </a:endParaRPr>
          </a:p>
        </p:txBody>
      </p:sp>
      <p:sp>
        <p:nvSpPr>
          <p:cNvPr id="169" name="Google Shape;169;p16"/>
          <p:cNvSpPr txBox="1"/>
          <p:nvPr/>
        </p:nvSpPr>
        <p:spPr>
          <a:xfrm>
            <a:off x="4068804" y="6586328"/>
            <a:ext cx="11076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Acute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cxnSp>
        <p:nvCxnSpPr>
          <p:cNvPr id="174" name="Google Shape;174;p17"/>
          <p:cNvCxnSpPr/>
          <p:nvPr/>
        </p:nvCxnSpPr>
        <p:spPr>
          <a:xfrm flipH="1" rot="10800000">
            <a:off x="4573889" y="1749863"/>
            <a:ext cx="954300" cy="758400"/>
          </a:xfrm>
          <a:prstGeom prst="curvedConnector3">
            <a:avLst>
              <a:gd fmla="val 50000" name="adj1"/>
            </a:avLst>
          </a:prstGeom>
          <a:noFill/>
          <a:ln cap="flat" cmpd="sng" w="9525">
            <a:solidFill>
              <a:srgbClr val="FFDDD2"/>
            </a:solidFill>
            <a:prstDash val="solid"/>
            <a:round/>
            <a:headEnd len="med" w="med" type="none"/>
            <a:tailEnd len="med" w="med" type="oval"/>
          </a:ln>
        </p:spPr>
      </p:cxnSp>
      <p:cxnSp>
        <p:nvCxnSpPr>
          <p:cNvPr id="175" name="Google Shape;175;p17"/>
          <p:cNvCxnSpPr/>
          <p:nvPr/>
        </p:nvCxnSpPr>
        <p:spPr>
          <a:xfrm flipH="1" rot="-5400000">
            <a:off x="4171046" y="2609950"/>
            <a:ext cx="1183200" cy="1093800"/>
          </a:xfrm>
          <a:prstGeom prst="curvedConnector3">
            <a:avLst>
              <a:gd fmla="val 77309" name="adj1"/>
            </a:avLst>
          </a:prstGeom>
          <a:noFill/>
          <a:ln cap="flat" cmpd="sng" w="9525">
            <a:solidFill>
              <a:srgbClr val="FFDDD2"/>
            </a:solidFill>
            <a:prstDash val="solid"/>
            <a:round/>
            <a:headEnd len="med" w="med" type="none"/>
            <a:tailEnd len="med" w="med" type="oval"/>
          </a:ln>
        </p:spPr>
      </p:cxnSp>
      <p:cxnSp>
        <p:nvCxnSpPr>
          <p:cNvPr id="176" name="Google Shape;176;p17"/>
          <p:cNvCxnSpPr/>
          <p:nvPr/>
        </p:nvCxnSpPr>
        <p:spPr>
          <a:xfrm flipH="1">
            <a:off x="1769596" y="2744225"/>
            <a:ext cx="1690500" cy="1259100"/>
          </a:xfrm>
          <a:prstGeom prst="curvedConnector3">
            <a:avLst>
              <a:gd fmla="val 18821" name="adj1"/>
            </a:avLst>
          </a:prstGeom>
          <a:noFill/>
          <a:ln cap="flat" cmpd="sng" w="9525">
            <a:solidFill>
              <a:srgbClr val="FFDDD2"/>
            </a:solidFill>
            <a:prstDash val="solid"/>
            <a:round/>
            <a:headEnd len="med" w="med" type="none"/>
            <a:tailEnd len="med" w="med" type="oval"/>
          </a:ln>
        </p:spPr>
      </p:cxnSp>
      <p:sp>
        <p:nvSpPr>
          <p:cNvPr id="177" name="Google Shape;177;p17"/>
          <p:cNvSpPr txBox="1"/>
          <p:nvPr/>
        </p:nvSpPr>
        <p:spPr>
          <a:xfrm>
            <a:off x="1061300" y="389200"/>
            <a:ext cx="55257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Peripheral Arterial Disease (PAD)</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178" name="Google Shape;178;p1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9" name="Google Shape;179;p17"/>
          <p:cNvCxnSpPr/>
          <p:nvPr/>
        </p:nvCxnSpPr>
        <p:spPr>
          <a:xfrm>
            <a:off x="1554418" y="829950"/>
            <a:ext cx="4533900" cy="0"/>
          </a:xfrm>
          <a:prstGeom prst="straightConnector1">
            <a:avLst/>
          </a:prstGeom>
          <a:noFill/>
          <a:ln cap="flat" cmpd="sng" w="19050">
            <a:solidFill>
              <a:srgbClr val="83C5BE"/>
            </a:solidFill>
            <a:prstDash val="solid"/>
            <a:round/>
            <a:headEnd len="med" w="med" type="oval"/>
            <a:tailEnd len="med" w="med" type="oval"/>
          </a:ln>
        </p:spPr>
      </p:cxnSp>
      <p:pic>
        <p:nvPicPr>
          <p:cNvPr id="180" name="Google Shape;180;p17"/>
          <p:cNvPicPr preferRelativeResize="0"/>
          <p:nvPr/>
        </p:nvPicPr>
        <p:blipFill>
          <a:blip r:embed="rId3">
            <a:alphaModFix/>
          </a:blip>
          <a:stretch>
            <a:fillRect/>
          </a:stretch>
        </p:blipFill>
        <p:spPr>
          <a:xfrm>
            <a:off x="3071814" y="1749888"/>
            <a:ext cx="1584219" cy="1059500"/>
          </a:xfrm>
          <a:prstGeom prst="rect">
            <a:avLst/>
          </a:prstGeom>
          <a:noFill/>
          <a:ln>
            <a:noFill/>
          </a:ln>
        </p:spPr>
      </p:pic>
      <p:grpSp>
        <p:nvGrpSpPr>
          <p:cNvPr id="181" name="Google Shape;181;p17"/>
          <p:cNvGrpSpPr/>
          <p:nvPr/>
        </p:nvGrpSpPr>
        <p:grpSpPr>
          <a:xfrm>
            <a:off x="373794" y="1000677"/>
            <a:ext cx="467181" cy="476434"/>
            <a:chOff x="2410712" y="2415450"/>
            <a:chExt cx="312600" cy="312600"/>
          </a:xfrm>
        </p:grpSpPr>
        <p:sp>
          <p:nvSpPr>
            <p:cNvPr id="182" name="Google Shape;182;p1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17"/>
          <p:cNvSpPr txBox="1"/>
          <p:nvPr/>
        </p:nvSpPr>
        <p:spPr>
          <a:xfrm>
            <a:off x="831075" y="1027313"/>
            <a:ext cx="43896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Mechanism of Injury</a:t>
            </a:r>
            <a:endParaRPr b="1" sz="1800">
              <a:solidFill>
                <a:srgbClr val="006D77"/>
              </a:solidFill>
              <a:highlight>
                <a:srgbClr val="EDF9F9"/>
              </a:highlight>
              <a:latin typeface="Lora"/>
              <a:ea typeface="Lora"/>
              <a:cs typeface="Lora"/>
              <a:sym typeface="Lora"/>
            </a:endParaRPr>
          </a:p>
        </p:txBody>
      </p:sp>
      <p:cxnSp>
        <p:nvCxnSpPr>
          <p:cNvPr id="185" name="Google Shape;185;p17"/>
          <p:cNvCxnSpPr>
            <a:stCxn id="180" idx="1"/>
          </p:cNvCxnSpPr>
          <p:nvPr/>
        </p:nvCxnSpPr>
        <p:spPr>
          <a:xfrm rot="10800000">
            <a:off x="1292514" y="1749838"/>
            <a:ext cx="1779300" cy="529800"/>
          </a:xfrm>
          <a:prstGeom prst="curvedConnector3">
            <a:avLst>
              <a:gd fmla="val 50000" name="adj1"/>
            </a:avLst>
          </a:prstGeom>
          <a:noFill/>
          <a:ln cap="flat" cmpd="sng" w="9525">
            <a:solidFill>
              <a:srgbClr val="FFDDD2"/>
            </a:solidFill>
            <a:prstDash val="solid"/>
            <a:round/>
            <a:headEnd len="med" w="med" type="none"/>
            <a:tailEnd len="med" w="med" type="oval"/>
          </a:ln>
        </p:spPr>
      </p:cxnSp>
      <p:sp>
        <p:nvSpPr>
          <p:cNvPr id="186" name="Google Shape;186;p17"/>
          <p:cNvSpPr/>
          <p:nvPr/>
        </p:nvSpPr>
        <p:spPr>
          <a:xfrm>
            <a:off x="1258622" y="1635937"/>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
          <p:cNvSpPr txBox="1"/>
          <p:nvPr/>
        </p:nvSpPr>
        <p:spPr>
          <a:xfrm flipH="1">
            <a:off x="1061307" y="1553292"/>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006D77"/>
                </a:solidFill>
                <a:latin typeface="Pathway Gothic One"/>
                <a:ea typeface="Pathway Gothic One"/>
                <a:cs typeface="Pathway Gothic One"/>
                <a:sym typeface="Pathway Gothic One"/>
              </a:rPr>
              <a:t>A</a:t>
            </a:r>
            <a:endParaRPr sz="1600">
              <a:solidFill>
                <a:srgbClr val="006D77"/>
              </a:solidFill>
              <a:latin typeface="Pathway Gothic One"/>
              <a:ea typeface="Pathway Gothic One"/>
              <a:cs typeface="Pathway Gothic One"/>
              <a:sym typeface="Pathway Gothic One"/>
            </a:endParaRPr>
          </a:p>
        </p:txBody>
      </p:sp>
      <p:sp>
        <p:nvSpPr>
          <p:cNvPr id="188" name="Google Shape;188;p17"/>
          <p:cNvSpPr txBox="1"/>
          <p:nvPr/>
        </p:nvSpPr>
        <p:spPr>
          <a:xfrm>
            <a:off x="-75354" y="1959400"/>
            <a:ext cx="2982900" cy="10596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Critical stenosis compensated                               by collateral vessels</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Symptomatic </a:t>
            </a:r>
            <a:r>
              <a:rPr b="1" lang="en-GB" sz="1000">
                <a:solidFill>
                  <a:schemeClr val="dk1"/>
                </a:solidFill>
                <a:latin typeface="Mada"/>
                <a:ea typeface="Mada"/>
                <a:cs typeface="Mada"/>
                <a:sym typeface="Mada"/>
              </a:rPr>
              <a:t>on exercise</a:t>
            </a:r>
            <a:r>
              <a:rPr lang="en-GB" sz="1000">
                <a:solidFill>
                  <a:schemeClr val="dk1"/>
                </a:solidFill>
                <a:latin typeface="Mada"/>
                <a:ea typeface="Mada"/>
                <a:cs typeface="Mada"/>
                <a:sym typeface="Mada"/>
              </a:rPr>
              <a:t>.</a:t>
            </a:r>
            <a:endParaRPr sz="1000">
              <a:solidFill>
                <a:schemeClr val="dk1"/>
              </a:solidFill>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A plaque starts to slowly develop over years until there’s critical stenosis. But because the plaque is developing over years </a:t>
            </a:r>
            <a:r>
              <a:rPr b="1" lang="en-GB" sz="1000">
                <a:solidFill>
                  <a:srgbClr val="6AA84F"/>
                </a:solidFill>
                <a:latin typeface="Mada"/>
                <a:ea typeface="Mada"/>
                <a:cs typeface="Mada"/>
                <a:sym typeface="Mada"/>
              </a:rPr>
              <a:t>there’s compensation by collaterals. </a:t>
            </a:r>
            <a:r>
              <a:rPr lang="en-GB" sz="1000">
                <a:solidFill>
                  <a:srgbClr val="6AA84F"/>
                </a:solidFill>
                <a:latin typeface="Mada"/>
                <a:ea typeface="Mada"/>
                <a:cs typeface="Mada"/>
                <a:sym typeface="Mada"/>
              </a:rPr>
              <a:t>Therefore the patient is usually </a:t>
            </a:r>
            <a:r>
              <a:rPr b="1" lang="en-GB" sz="1000">
                <a:solidFill>
                  <a:srgbClr val="6AA84F"/>
                </a:solidFill>
                <a:latin typeface="Mada"/>
                <a:ea typeface="Mada"/>
                <a:cs typeface="Mada"/>
                <a:sym typeface="Mada"/>
              </a:rPr>
              <a:t>asymptomatic</a:t>
            </a:r>
            <a:r>
              <a:rPr lang="en-GB" sz="1000">
                <a:solidFill>
                  <a:srgbClr val="6AA84F"/>
                </a:solidFill>
                <a:latin typeface="Mada"/>
                <a:ea typeface="Mada"/>
                <a:cs typeface="Mada"/>
                <a:sym typeface="Mada"/>
              </a:rPr>
              <a:t>, however, pain can be triggered by vigorous exertion. stenosis decrease blood flow distal to it. </a:t>
            </a:r>
            <a:endParaRPr sz="1000">
              <a:solidFill>
                <a:srgbClr val="6AA84F"/>
              </a:solidFill>
              <a:latin typeface="Mada"/>
              <a:ea typeface="Mada"/>
              <a:cs typeface="Mada"/>
              <a:sym typeface="Mada"/>
            </a:endParaRPr>
          </a:p>
        </p:txBody>
      </p:sp>
      <p:sp>
        <p:nvSpPr>
          <p:cNvPr id="189" name="Google Shape;189;p17"/>
          <p:cNvSpPr/>
          <p:nvPr/>
        </p:nvSpPr>
        <p:spPr>
          <a:xfrm>
            <a:off x="1629772" y="3823037"/>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txBox="1"/>
          <p:nvPr/>
        </p:nvSpPr>
        <p:spPr>
          <a:xfrm flipH="1">
            <a:off x="1432457" y="3740392"/>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006D77"/>
                </a:solidFill>
                <a:latin typeface="Pathway Gothic One"/>
                <a:ea typeface="Pathway Gothic One"/>
                <a:cs typeface="Pathway Gothic One"/>
                <a:sym typeface="Pathway Gothic One"/>
              </a:rPr>
              <a:t>B</a:t>
            </a:r>
            <a:endParaRPr sz="1600">
              <a:solidFill>
                <a:srgbClr val="006D77"/>
              </a:solidFill>
              <a:latin typeface="Pathway Gothic One"/>
              <a:ea typeface="Pathway Gothic One"/>
              <a:cs typeface="Pathway Gothic One"/>
              <a:sym typeface="Pathway Gothic One"/>
            </a:endParaRPr>
          </a:p>
        </p:txBody>
      </p:sp>
      <p:sp>
        <p:nvSpPr>
          <p:cNvPr id="191" name="Google Shape;191;p17"/>
          <p:cNvSpPr txBox="1"/>
          <p:nvPr/>
        </p:nvSpPr>
        <p:spPr>
          <a:xfrm>
            <a:off x="262346" y="4582950"/>
            <a:ext cx="2536800" cy="1564200"/>
          </a:xfrm>
          <a:prstGeom prst="rect">
            <a:avLst/>
          </a:prstGeom>
          <a:noFill/>
          <a:ln>
            <a:noFill/>
          </a:ln>
        </p:spPr>
        <p:txBody>
          <a:bodyPr anchorCtr="0" anchor="ctr" bIns="91425" lIns="91425" spcFirstLastPara="1" rIns="91425" wrap="square" tIns="91425">
            <a:noAutofit/>
          </a:bodyPr>
          <a:lstStyle/>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Acute thrombosis of a critical stenosis</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little change in symptoms due to collateral </a:t>
            </a:r>
            <a:r>
              <a:rPr lang="en-GB" sz="1000">
                <a:latin typeface="Mada"/>
                <a:ea typeface="Mada"/>
                <a:cs typeface="Mada"/>
                <a:sym typeface="Mada"/>
              </a:rPr>
              <a:t>already developed</a:t>
            </a:r>
            <a:endParaRPr sz="1000">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A thrombus is formed. Which can cause critical stenosis or total occlusion. But because there’s collaterals, the patient may be asymptomatic or the symptoms may be minimal.</a:t>
            </a:r>
            <a:endParaRPr sz="10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6AA84F"/>
              </a:solidFill>
              <a:latin typeface="Mada"/>
              <a:ea typeface="Mada"/>
              <a:cs typeface="Mada"/>
              <a:sym typeface="Mada"/>
            </a:endParaRPr>
          </a:p>
        </p:txBody>
      </p:sp>
      <p:cxnSp>
        <p:nvCxnSpPr>
          <p:cNvPr id="192" name="Google Shape;192;p17"/>
          <p:cNvCxnSpPr>
            <a:stCxn id="180" idx="2"/>
          </p:cNvCxnSpPr>
          <p:nvPr/>
        </p:nvCxnSpPr>
        <p:spPr>
          <a:xfrm rot="5400000">
            <a:off x="3040124" y="3451388"/>
            <a:ext cx="1465800" cy="181800"/>
          </a:xfrm>
          <a:prstGeom prst="curvedConnector3">
            <a:avLst>
              <a:gd fmla="val 50000" name="adj1"/>
            </a:avLst>
          </a:prstGeom>
          <a:noFill/>
          <a:ln cap="flat" cmpd="sng" w="9525">
            <a:solidFill>
              <a:srgbClr val="FFDDD2"/>
            </a:solidFill>
            <a:prstDash val="solid"/>
            <a:round/>
            <a:headEnd len="med" w="med" type="none"/>
            <a:tailEnd len="med" w="med" type="oval"/>
          </a:ln>
        </p:spPr>
      </p:cxnSp>
      <p:sp>
        <p:nvSpPr>
          <p:cNvPr id="193" name="Google Shape;193;p17"/>
          <p:cNvSpPr/>
          <p:nvPr/>
        </p:nvSpPr>
        <p:spPr>
          <a:xfrm>
            <a:off x="3528272" y="4051637"/>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
          <p:cNvSpPr txBox="1"/>
          <p:nvPr/>
        </p:nvSpPr>
        <p:spPr>
          <a:xfrm flipH="1">
            <a:off x="3330957" y="3968992"/>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006D77"/>
                </a:solidFill>
                <a:latin typeface="Pathway Gothic One"/>
                <a:ea typeface="Pathway Gothic One"/>
                <a:cs typeface="Pathway Gothic One"/>
                <a:sym typeface="Pathway Gothic One"/>
              </a:rPr>
              <a:t>C</a:t>
            </a:r>
            <a:endParaRPr sz="1600">
              <a:solidFill>
                <a:srgbClr val="006D77"/>
              </a:solidFill>
              <a:latin typeface="Pathway Gothic One"/>
              <a:ea typeface="Pathway Gothic One"/>
              <a:cs typeface="Pathway Gothic One"/>
              <a:sym typeface="Pathway Gothic One"/>
            </a:endParaRPr>
          </a:p>
        </p:txBody>
      </p:sp>
      <p:sp>
        <p:nvSpPr>
          <p:cNvPr id="195" name="Google Shape;195;p17"/>
          <p:cNvSpPr txBox="1"/>
          <p:nvPr/>
        </p:nvSpPr>
        <p:spPr>
          <a:xfrm>
            <a:off x="2715671" y="4436425"/>
            <a:ext cx="2483400" cy="1206600"/>
          </a:xfrm>
          <a:prstGeom prst="rect">
            <a:avLst/>
          </a:prstGeom>
          <a:noFill/>
          <a:ln>
            <a:noFill/>
          </a:ln>
        </p:spPr>
        <p:txBody>
          <a:bodyPr anchorCtr="0" anchor="t" bIns="91425" lIns="91425" spcFirstLastPara="1" rIns="91425" wrap="square" tIns="91425">
            <a:noAutofit/>
          </a:bodyPr>
          <a:lstStyle/>
          <a:p>
            <a:pPr indent="-149900" lvl="0" marL="3168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Acute thrombosis of</a:t>
            </a:r>
            <a:r>
              <a:rPr b="1" lang="en-GB" sz="1000">
                <a:solidFill>
                  <a:schemeClr val="dk1"/>
                </a:solidFill>
                <a:latin typeface="Mada"/>
                <a:ea typeface="Mada"/>
                <a:cs typeface="Mada"/>
                <a:sym typeface="Mada"/>
              </a:rPr>
              <a:t> non-critical</a:t>
            </a:r>
            <a:r>
              <a:rPr lang="en-GB" sz="1000">
                <a:solidFill>
                  <a:schemeClr val="dk1"/>
                </a:solidFill>
                <a:latin typeface="Mada"/>
                <a:ea typeface="Mada"/>
                <a:cs typeface="Mada"/>
                <a:sym typeface="Mada"/>
              </a:rPr>
              <a:t> stenosis</a:t>
            </a:r>
            <a:endParaRPr sz="1000">
              <a:solidFill>
                <a:schemeClr val="dk1"/>
              </a:solidFill>
              <a:latin typeface="Mada"/>
              <a:ea typeface="Mada"/>
              <a:cs typeface="Mada"/>
              <a:sym typeface="Mada"/>
            </a:endParaRPr>
          </a:p>
          <a:p>
            <a:pPr indent="-149899" lvl="1" marL="5579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Severe</a:t>
            </a:r>
            <a:r>
              <a:rPr lang="en-GB" sz="1000">
                <a:solidFill>
                  <a:schemeClr val="dk1"/>
                </a:solidFill>
                <a:latin typeface="Mada"/>
                <a:ea typeface="Mada"/>
                <a:cs typeface="Mada"/>
                <a:sym typeface="Mada"/>
              </a:rPr>
              <a:t> </a:t>
            </a:r>
            <a:r>
              <a:rPr b="1" lang="en-GB" sz="1000">
                <a:solidFill>
                  <a:schemeClr val="dk1"/>
                </a:solidFill>
                <a:latin typeface="Mada"/>
                <a:ea typeface="Mada"/>
                <a:cs typeface="Mada"/>
                <a:sym typeface="Mada"/>
              </a:rPr>
              <a:t>symptoms </a:t>
            </a:r>
            <a:r>
              <a:rPr lang="en-GB" sz="1000">
                <a:solidFill>
                  <a:srgbClr val="6AA84F"/>
                </a:solidFill>
                <a:highlight>
                  <a:schemeClr val="lt1"/>
                </a:highlight>
                <a:latin typeface="Mada"/>
                <a:ea typeface="Mada"/>
                <a:cs typeface="Mada"/>
                <a:sym typeface="Mada"/>
              </a:rPr>
              <a:t>either severe claudication or rest pain </a:t>
            </a:r>
            <a:r>
              <a:rPr lang="en-GB" sz="1000">
                <a:solidFill>
                  <a:schemeClr val="dk1"/>
                </a:solidFill>
                <a:latin typeface="Mada"/>
                <a:ea typeface="Mada"/>
                <a:cs typeface="Mada"/>
                <a:sym typeface="Mada"/>
              </a:rPr>
              <a:t>due to poorly developed collaterals</a:t>
            </a:r>
            <a:endParaRPr sz="1000">
              <a:solidFill>
                <a:schemeClr val="dk1"/>
              </a:solidFill>
              <a:latin typeface="Mada"/>
              <a:ea typeface="Mada"/>
              <a:cs typeface="Mada"/>
              <a:sym typeface="Mada"/>
            </a:endParaRPr>
          </a:p>
          <a:p>
            <a:pPr indent="0" lvl="0" marL="914400" rtl="0" algn="l">
              <a:spcBef>
                <a:spcPts val="0"/>
              </a:spcBef>
              <a:spcAft>
                <a:spcPts val="0"/>
              </a:spcAft>
              <a:buNone/>
            </a:pPr>
            <a:r>
              <a:t/>
            </a:r>
            <a:endParaRPr sz="1000">
              <a:solidFill>
                <a:schemeClr val="dk1"/>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
        <p:nvSpPr>
          <p:cNvPr id="196" name="Google Shape;196;p17"/>
          <p:cNvSpPr/>
          <p:nvPr/>
        </p:nvSpPr>
        <p:spPr>
          <a:xfrm>
            <a:off x="5227572" y="3607012"/>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
          <p:cNvSpPr txBox="1"/>
          <p:nvPr/>
        </p:nvSpPr>
        <p:spPr>
          <a:xfrm flipH="1">
            <a:off x="5030257" y="3524367"/>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006D77"/>
                </a:solidFill>
                <a:latin typeface="Pathway Gothic One"/>
                <a:ea typeface="Pathway Gothic One"/>
                <a:cs typeface="Pathway Gothic One"/>
                <a:sym typeface="Pathway Gothic One"/>
              </a:rPr>
              <a:t>D</a:t>
            </a:r>
            <a:endParaRPr sz="1600">
              <a:solidFill>
                <a:srgbClr val="006D77"/>
              </a:solidFill>
              <a:latin typeface="Pathway Gothic One"/>
              <a:ea typeface="Pathway Gothic One"/>
              <a:cs typeface="Pathway Gothic One"/>
              <a:sym typeface="Pathway Gothic One"/>
            </a:endParaRPr>
          </a:p>
        </p:txBody>
      </p:sp>
      <p:sp>
        <p:nvSpPr>
          <p:cNvPr id="198" name="Google Shape;198;p17"/>
          <p:cNvSpPr txBox="1"/>
          <p:nvPr/>
        </p:nvSpPr>
        <p:spPr>
          <a:xfrm>
            <a:off x="5113471" y="3893675"/>
            <a:ext cx="1903200" cy="1564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Atheroembolism from ruptured plaque</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rgbClr val="1C4588"/>
                </a:solidFill>
                <a:latin typeface="Mada"/>
                <a:ea typeface="Mada"/>
                <a:cs typeface="Mada"/>
                <a:sym typeface="Mada"/>
              </a:rPr>
              <a:t>“cholesterol” emboli.</a:t>
            </a:r>
            <a:endParaRPr sz="1000">
              <a:solidFill>
                <a:srgbClr val="1C4588"/>
              </a:solidFill>
              <a:latin typeface="Mada"/>
              <a:ea typeface="Mada"/>
              <a:cs typeface="Mada"/>
              <a:sym typeface="Mada"/>
            </a:endParaRPr>
          </a:p>
        </p:txBody>
      </p:sp>
      <p:sp>
        <p:nvSpPr>
          <p:cNvPr id="199" name="Google Shape;199;p17"/>
          <p:cNvSpPr/>
          <p:nvPr/>
        </p:nvSpPr>
        <p:spPr>
          <a:xfrm>
            <a:off x="5326234" y="1666299"/>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
          <p:cNvSpPr txBox="1"/>
          <p:nvPr/>
        </p:nvSpPr>
        <p:spPr>
          <a:xfrm flipH="1">
            <a:off x="5128919" y="1583654"/>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006D77"/>
                </a:solidFill>
                <a:latin typeface="Pathway Gothic One"/>
                <a:ea typeface="Pathway Gothic One"/>
                <a:cs typeface="Pathway Gothic One"/>
                <a:sym typeface="Pathway Gothic One"/>
              </a:rPr>
              <a:t>E</a:t>
            </a:r>
            <a:endParaRPr sz="1600">
              <a:solidFill>
                <a:srgbClr val="006D77"/>
              </a:solidFill>
              <a:latin typeface="Pathway Gothic One"/>
              <a:ea typeface="Pathway Gothic One"/>
              <a:cs typeface="Pathway Gothic One"/>
              <a:sym typeface="Pathway Gothic One"/>
            </a:endParaRPr>
          </a:p>
        </p:txBody>
      </p:sp>
      <p:sp>
        <p:nvSpPr>
          <p:cNvPr id="201" name="Google Shape;201;p17"/>
          <p:cNvSpPr txBox="1"/>
          <p:nvPr/>
        </p:nvSpPr>
        <p:spPr>
          <a:xfrm>
            <a:off x="5499746" y="1421225"/>
            <a:ext cx="1903200" cy="908700"/>
          </a:xfrm>
          <a:prstGeom prst="rect">
            <a:avLst/>
          </a:prstGeom>
          <a:noFill/>
          <a:ln>
            <a:noFill/>
          </a:ln>
        </p:spPr>
        <p:txBody>
          <a:bodyPr anchorCtr="0" anchor="t" bIns="91425" lIns="91425" spcFirstLastPara="1" rIns="91425" wrap="square" tIns="91425">
            <a:noAutofit/>
          </a:bodyPr>
          <a:lstStyle/>
          <a:p>
            <a:pPr indent="-149900" lvl="0" marL="3168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Thromboembolism</a:t>
            </a:r>
            <a:endParaRPr sz="1000">
              <a:solidFill>
                <a:schemeClr val="dk1"/>
              </a:solidFill>
              <a:latin typeface="Mada"/>
              <a:ea typeface="Mada"/>
              <a:cs typeface="Mada"/>
              <a:sym typeface="Mada"/>
            </a:endParaRPr>
          </a:p>
          <a:p>
            <a:pPr indent="-149900" lvl="0" marL="316800" rtl="0" algn="l">
              <a:spcBef>
                <a:spcPts val="0"/>
              </a:spcBef>
              <a:spcAft>
                <a:spcPts val="0"/>
              </a:spcAft>
              <a:buClr>
                <a:schemeClr val="dk1"/>
              </a:buClr>
              <a:buSzPts val="1000"/>
              <a:buFont typeface="Mada"/>
              <a:buChar char="●"/>
            </a:pPr>
            <a:r>
              <a:rPr lang="en-GB" sz="1000">
                <a:solidFill>
                  <a:srgbClr val="1C4588"/>
                </a:solidFill>
                <a:latin typeface="Mada"/>
                <a:ea typeface="Mada"/>
                <a:cs typeface="Mada"/>
                <a:sym typeface="Mada"/>
              </a:rPr>
              <a:t>“thrombus” emboli</a:t>
            </a:r>
            <a:endParaRPr sz="1000">
              <a:solidFill>
                <a:srgbClr val="1C4588"/>
              </a:solidFill>
              <a:latin typeface="Mada"/>
              <a:ea typeface="Mada"/>
              <a:cs typeface="Mada"/>
              <a:sym typeface="Mada"/>
            </a:endParaRPr>
          </a:p>
          <a:p>
            <a:pPr indent="-149900" lvl="0" marL="3168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Atrial fibrillations are the most common cause</a:t>
            </a:r>
            <a:endParaRPr sz="1000">
              <a:latin typeface="Mada"/>
              <a:ea typeface="Mada"/>
              <a:cs typeface="Mada"/>
              <a:sym typeface="Mada"/>
            </a:endParaRPr>
          </a:p>
        </p:txBody>
      </p:sp>
      <p:sp>
        <p:nvSpPr>
          <p:cNvPr id="202" name="Google Shape;202;p17"/>
          <p:cNvSpPr/>
          <p:nvPr/>
        </p:nvSpPr>
        <p:spPr>
          <a:xfrm>
            <a:off x="722925" y="6898625"/>
            <a:ext cx="6143700" cy="35775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7"/>
          <p:cNvSpPr txBox="1"/>
          <p:nvPr/>
        </p:nvSpPr>
        <p:spPr>
          <a:xfrm>
            <a:off x="1218850" y="6989389"/>
            <a:ext cx="5164500" cy="22464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In the previous picture:</a:t>
            </a:r>
            <a:endParaRPr sz="1100">
              <a:solidFill>
                <a:srgbClr val="6AA84F"/>
              </a:solidFill>
              <a:latin typeface="Mada"/>
              <a:ea typeface="Mada"/>
              <a:cs typeface="Mada"/>
              <a:sym typeface="Mada"/>
            </a:endParaRPr>
          </a:p>
          <a:p>
            <a:pPr indent="-298450" lvl="1" marL="9144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A,B &amp; occasionally C = chronic</a:t>
            </a:r>
            <a:endParaRPr sz="1100">
              <a:solidFill>
                <a:srgbClr val="6AA84F"/>
              </a:solidFill>
              <a:latin typeface="Mada"/>
              <a:ea typeface="Mada"/>
              <a:cs typeface="Mada"/>
              <a:sym typeface="Mada"/>
            </a:endParaRPr>
          </a:p>
          <a:p>
            <a:pPr indent="-298450" lvl="2" marL="13716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Collaterals compensate, pain only after walking 300m-1km.</a:t>
            </a:r>
            <a:endParaRPr sz="1100">
              <a:solidFill>
                <a:srgbClr val="6AA84F"/>
              </a:solidFill>
              <a:latin typeface="Mada"/>
              <a:ea typeface="Mada"/>
              <a:cs typeface="Mada"/>
              <a:sym typeface="Mada"/>
            </a:endParaRPr>
          </a:p>
          <a:p>
            <a:pPr indent="-298450" lvl="1" marL="9144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D &amp; E = Acute manifestation “emergencies-pain on rest”</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1C4588"/>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b="1" lang="en-GB" sz="1100">
                <a:solidFill>
                  <a:srgbClr val="1C4588"/>
                </a:solidFill>
                <a:latin typeface="Mada"/>
                <a:ea typeface="Mada"/>
                <a:cs typeface="Mada"/>
                <a:sym typeface="Mada"/>
              </a:rPr>
              <a:t>Speed of occlusion</a:t>
            </a:r>
            <a:r>
              <a:rPr lang="en-GB" sz="1100">
                <a:solidFill>
                  <a:srgbClr val="1C4588"/>
                </a:solidFill>
                <a:latin typeface="Mada"/>
                <a:ea typeface="Mada"/>
                <a:cs typeface="Mada"/>
                <a:sym typeface="Mada"/>
              </a:rPr>
              <a:t> onset is one of the major determinants of clinical manifestations of arterial diseases</a:t>
            </a:r>
            <a:endParaRPr sz="1100">
              <a:solidFill>
                <a:srgbClr val="1C4588"/>
              </a:solidFill>
              <a:latin typeface="Mada"/>
              <a:ea typeface="Mada"/>
              <a:cs typeface="Mada"/>
              <a:sym typeface="Mada"/>
            </a:endParaRPr>
          </a:p>
        </p:txBody>
      </p:sp>
      <p:sp>
        <p:nvSpPr>
          <p:cNvPr id="204" name="Google Shape;204;p17"/>
          <p:cNvSpPr txBox="1"/>
          <p:nvPr/>
        </p:nvSpPr>
        <p:spPr>
          <a:xfrm>
            <a:off x="5255896" y="2126075"/>
            <a:ext cx="2262000" cy="908700"/>
          </a:xfrm>
          <a:prstGeom prst="rect">
            <a:avLst/>
          </a:prstGeom>
          <a:noFill/>
          <a:ln>
            <a:noFill/>
          </a:ln>
        </p:spPr>
        <p:txBody>
          <a:bodyPr anchorCtr="0" anchor="t" bIns="91425" lIns="91425" spcFirstLastPara="1" rIns="91425" wrap="square" tIns="91425">
            <a:noAutofit/>
          </a:bodyPr>
          <a:lstStyle/>
          <a:p>
            <a:pPr indent="-185900" lvl="1" marL="809999" rtl="0" algn="l">
              <a:spcBef>
                <a:spcPts val="0"/>
              </a:spcBef>
              <a:spcAft>
                <a:spcPts val="0"/>
              </a:spcAft>
              <a:buClr>
                <a:srgbClr val="1C4588"/>
              </a:buClr>
              <a:buSzPts val="1000"/>
              <a:buFont typeface="Mada"/>
              <a:buChar char="○"/>
            </a:pPr>
            <a:r>
              <a:rPr lang="en-GB" sz="1000">
                <a:solidFill>
                  <a:schemeClr val="dk1"/>
                </a:solidFill>
                <a:latin typeface="Mada"/>
                <a:ea typeface="Mada"/>
                <a:cs typeface="Mada"/>
                <a:sym typeface="Mada"/>
              </a:rPr>
              <a:t>severe ischemia because of lack of collateral supply</a:t>
            </a:r>
            <a:endParaRPr sz="1000">
              <a:solidFill>
                <a:schemeClr val="dk1"/>
              </a:solidFill>
              <a:latin typeface="Mada"/>
              <a:ea typeface="Mada"/>
              <a:cs typeface="Mada"/>
              <a:sym typeface="Mada"/>
            </a:endParaRPr>
          </a:p>
          <a:p>
            <a:pPr indent="-185900" lvl="1" marL="809999" rtl="0" algn="l">
              <a:spcBef>
                <a:spcPts val="0"/>
              </a:spcBef>
              <a:spcAft>
                <a:spcPts val="0"/>
              </a:spcAft>
              <a:buClr>
                <a:srgbClr val="6AA84F"/>
              </a:buClr>
              <a:buSzPts val="1000"/>
              <a:buFont typeface="Mada"/>
              <a:buChar char="○"/>
            </a:pPr>
            <a:r>
              <a:rPr lang="en-GB" sz="1000">
                <a:solidFill>
                  <a:srgbClr val="6AA84F"/>
                </a:solidFill>
                <a:highlight>
                  <a:srgbClr val="FFFFFF"/>
                </a:highlight>
                <a:latin typeface="Mada"/>
                <a:ea typeface="Mada"/>
                <a:cs typeface="Mada"/>
                <a:sym typeface="Mada"/>
              </a:rPr>
              <a:t>as in aortoiliac - femoral bifurcation - popliteal bifurcation</a:t>
            </a:r>
            <a:endParaRPr sz="1000">
              <a:solidFill>
                <a:srgbClr val="6AA84F"/>
              </a:solidFill>
              <a:latin typeface="Mada"/>
              <a:ea typeface="Mada"/>
              <a:cs typeface="Mada"/>
              <a:sym typeface="Mada"/>
            </a:endParaRPr>
          </a:p>
        </p:txBody>
      </p:sp>
      <p:sp>
        <p:nvSpPr>
          <p:cNvPr id="205" name="Google Shape;205;p17"/>
          <p:cNvSpPr txBox="1"/>
          <p:nvPr/>
        </p:nvSpPr>
        <p:spPr>
          <a:xfrm>
            <a:off x="3901875" y="8729900"/>
            <a:ext cx="2685000" cy="10596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1C4588"/>
              </a:buClr>
              <a:buSzPts val="1100"/>
              <a:buFont typeface="Mada"/>
              <a:buChar char="●"/>
            </a:pPr>
            <a:r>
              <a:rPr lang="en-GB" sz="1100">
                <a:solidFill>
                  <a:srgbClr val="1C4588"/>
                </a:solidFill>
                <a:latin typeface="Mada"/>
                <a:ea typeface="Mada"/>
                <a:cs typeface="Mada"/>
                <a:sym typeface="Mada"/>
              </a:rPr>
              <a:t>Rapid occlusion of  previously normal artery = no collaterals = severe ischemia</a:t>
            </a:r>
            <a:endParaRPr sz="1100">
              <a:solidFill>
                <a:srgbClr val="1C4588"/>
              </a:solidFill>
              <a:latin typeface="Mada"/>
              <a:ea typeface="Mada"/>
              <a:cs typeface="Mada"/>
              <a:sym typeface="Mada"/>
            </a:endParaRPr>
          </a:p>
        </p:txBody>
      </p:sp>
      <p:sp>
        <p:nvSpPr>
          <p:cNvPr id="206" name="Google Shape;206;p17"/>
          <p:cNvSpPr/>
          <p:nvPr/>
        </p:nvSpPr>
        <p:spPr>
          <a:xfrm>
            <a:off x="3869641" y="8400575"/>
            <a:ext cx="2536800" cy="3249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p:nvPr/>
        </p:nvSpPr>
        <p:spPr>
          <a:xfrm>
            <a:off x="1241863" y="8400575"/>
            <a:ext cx="2536800" cy="3249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
          <p:cNvSpPr txBox="1"/>
          <p:nvPr/>
        </p:nvSpPr>
        <p:spPr>
          <a:xfrm>
            <a:off x="1590004" y="8450425"/>
            <a:ext cx="1903200" cy="22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Lora"/>
                <a:ea typeface="Lora"/>
                <a:cs typeface="Lora"/>
                <a:sym typeface="Lora"/>
              </a:rPr>
              <a:t>Slow development</a:t>
            </a:r>
            <a:endParaRPr b="1">
              <a:solidFill>
                <a:srgbClr val="E29578"/>
              </a:solidFill>
              <a:latin typeface="Lora"/>
              <a:ea typeface="Lora"/>
              <a:cs typeface="Lora"/>
              <a:sym typeface="Lora"/>
            </a:endParaRPr>
          </a:p>
        </p:txBody>
      </p:sp>
      <p:sp>
        <p:nvSpPr>
          <p:cNvPr id="209" name="Google Shape;209;p17"/>
          <p:cNvSpPr txBox="1"/>
          <p:nvPr/>
        </p:nvSpPr>
        <p:spPr>
          <a:xfrm>
            <a:off x="4125145" y="8450425"/>
            <a:ext cx="2114700" cy="22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Lora"/>
                <a:ea typeface="Lora"/>
                <a:cs typeface="Lora"/>
                <a:sym typeface="Lora"/>
              </a:rPr>
              <a:t>Rapid Occlusion</a:t>
            </a:r>
            <a:endParaRPr b="1">
              <a:solidFill>
                <a:srgbClr val="E29578"/>
              </a:solidFill>
              <a:latin typeface="Lora"/>
              <a:ea typeface="Lora"/>
              <a:cs typeface="Lora"/>
              <a:sym typeface="Lora"/>
            </a:endParaRPr>
          </a:p>
        </p:txBody>
      </p:sp>
      <p:sp>
        <p:nvSpPr>
          <p:cNvPr id="210" name="Google Shape;210;p17"/>
          <p:cNvSpPr txBox="1"/>
          <p:nvPr/>
        </p:nvSpPr>
        <p:spPr>
          <a:xfrm>
            <a:off x="1194175" y="8716500"/>
            <a:ext cx="2536800" cy="30000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1C4588"/>
              </a:buClr>
              <a:buSzPts val="1100"/>
              <a:buFont typeface="Mada"/>
              <a:buChar char="●"/>
            </a:pPr>
            <a:r>
              <a:rPr lang="en-GB" sz="1100">
                <a:solidFill>
                  <a:srgbClr val="1C4588"/>
                </a:solidFill>
                <a:latin typeface="Mada"/>
                <a:ea typeface="Mada"/>
                <a:cs typeface="Mada"/>
                <a:sym typeface="Mada"/>
              </a:rPr>
              <a:t>E.g: atherosclerosis plaque building up = give chance for collateral development -needs months or years.-  (e.g., profunda [deep] femoral artery </a:t>
            </a:r>
            <a:r>
              <a:rPr lang="en-GB" sz="1100">
                <a:solidFill>
                  <a:srgbClr val="1C4588"/>
                </a:solidFill>
                <a:latin typeface="Mada"/>
                <a:ea typeface="Mada"/>
                <a:cs typeface="Mada"/>
                <a:sym typeface="Mada"/>
              </a:rPr>
              <a:t>collaterals</a:t>
            </a:r>
            <a:r>
              <a:rPr lang="en-GB" sz="1100">
                <a:solidFill>
                  <a:srgbClr val="1C4588"/>
                </a:solidFill>
                <a:latin typeface="Mada"/>
                <a:ea typeface="Mada"/>
                <a:cs typeface="Mada"/>
                <a:sym typeface="Mada"/>
              </a:rPr>
              <a:t> around a diseased superficial femoral artery in patients with intermittent claudication).</a:t>
            </a:r>
            <a:endParaRPr sz="1100">
              <a:solidFill>
                <a:srgbClr val="1C4588"/>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8"/>
          <p:cNvSpPr txBox="1"/>
          <p:nvPr/>
        </p:nvSpPr>
        <p:spPr>
          <a:xfrm>
            <a:off x="4420375" y="4552613"/>
            <a:ext cx="3138000" cy="14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Mada"/>
              <a:ea typeface="Mada"/>
              <a:cs typeface="Mada"/>
              <a:sym typeface="Mada"/>
            </a:endParaRPr>
          </a:p>
          <a:p>
            <a:pPr indent="-153499" lvl="0" marL="269999" rtl="0" algn="l">
              <a:spcBef>
                <a:spcPts val="0"/>
              </a:spcBef>
              <a:spcAft>
                <a:spcPts val="0"/>
              </a:spcAft>
              <a:buSzPts val="1000"/>
              <a:buFont typeface="Mada"/>
              <a:buChar char="●"/>
            </a:pPr>
            <a:r>
              <a:rPr b="1" lang="en-GB" sz="1000">
                <a:latin typeface="Mada"/>
                <a:ea typeface="Mada"/>
                <a:cs typeface="Mada"/>
                <a:sym typeface="Mada"/>
              </a:rPr>
              <a:t>Other symptoms:</a:t>
            </a:r>
            <a:endParaRPr b="1" sz="1000">
              <a:latin typeface="Mada"/>
              <a:ea typeface="Mada"/>
              <a:cs typeface="Mada"/>
              <a:sym typeface="Mada"/>
            </a:endParaRPr>
          </a:p>
          <a:p>
            <a:pPr indent="-149225" lvl="1" marL="540000" rtl="0" algn="l">
              <a:spcBef>
                <a:spcPts val="0"/>
              </a:spcBef>
              <a:spcAft>
                <a:spcPts val="0"/>
              </a:spcAft>
              <a:buSzPts val="1000"/>
              <a:buFont typeface="Mada"/>
              <a:buChar char="○"/>
            </a:pPr>
            <a:r>
              <a:rPr lang="en-GB" sz="1000">
                <a:solidFill>
                  <a:schemeClr val="dk1"/>
                </a:solidFill>
                <a:latin typeface="Mada"/>
                <a:ea typeface="Mada"/>
                <a:cs typeface="Mada"/>
                <a:sym typeface="Mada"/>
              </a:rPr>
              <a:t>Impotence (</a:t>
            </a:r>
            <a:r>
              <a:rPr lang="en-GB" sz="1000">
                <a:solidFill>
                  <a:schemeClr val="dk1"/>
                </a:solidFill>
                <a:latin typeface="Mada"/>
                <a:ea typeface="Mada"/>
                <a:cs typeface="Mada"/>
                <a:sym typeface="Mada"/>
              </a:rPr>
              <a:t>leriche syndrome</a:t>
            </a:r>
            <a:r>
              <a:rPr lang="en-GB" sz="1000">
                <a:solidFill>
                  <a:srgbClr val="222222"/>
                </a:solidFill>
              </a:rPr>
              <a:t>)</a:t>
            </a:r>
            <a:r>
              <a:rPr lang="en-GB" sz="1000">
                <a:solidFill>
                  <a:schemeClr val="dk1"/>
                </a:solidFill>
                <a:latin typeface="Mada"/>
                <a:ea typeface="Mada"/>
                <a:cs typeface="Mada"/>
                <a:sym typeface="Mada"/>
              </a:rPr>
              <a:t> </a:t>
            </a:r>
            <a:r>
              <a:rPr lang="en-GB" sz="1000">
                <a:solidFill>
                  <a:srgbClr val="6AA84F"/>
                </a:solidFill>
                <a:latin typeface="Mada"/>
                <a:ea typeface="Mada"/>
                <a:cs typeface="Mada"/>
                <a:sym typeface="Mada"/>
              </a:rPr>
              <a:t>due to internal iliac occlusion - aortoiliac occlusion.</a:t>
            </a:r>
            <a:endParaRPr sz="1000">
              <a:solidFill>
                <a:srgbClr val="6AA84F"/>
              </a:solidFill>
              <a:latin typeface="Mada"/>
              <a:ea typeface="Mada"/>
              <a:cs typeface="Mada"/>
              <a:sym typeface="Mada"/>
            </a:endParaRPr>
          </a:p>
          <a:p>
            <a:pPr indent="-149225" lvl="1" marL="540000" rtl="0" algn="l">
              <a:spcBef>
                <a:spcPts val="0"/>
              </a:spcBef>
              <a:spcAft>
                <a:spcPts val="0"/>
              </a:spcAft>
              <a:buSzPts val="1000"/>
              <a:buFont typeface="Mada"/>
              <a:buChar char="○"/>
            </a:pPr>
            <a:r>
              <a:rPr lang="en-GB" sz="1000">
                <a:solidFill>
                  <a:schemeClr val="dk1"/>
                </a:solidFill>
                <a:latin typeface="Mada"/>
                <a:ea typeface="Mada"/>
                <a:cs typeface="Mada"/>
                <a:sym typeface="Mada"/>
              </a:rPr>
              <a:t>Weakness / decreased mobility</a:t>
            </a:r>
            <a:endParaRPr sz="1000">
              <a:solidFill>
                <a:schemeClr val="dk1"/>
              </a:solidFill>
              <a:latin typeface="Mada"/>
              <a:ea typeface="Mada"/>
              <a:cs typeface="Mada"/>
              <a:sym typeface="Mada"/>
            </a:endParaRPr>
          </a:p>
          <a:p>
            <a:pPr indent="-149225" lvl="1" marL="540000" rtl="0" algn="l">
              <a:spcBef>
                <a:spcPts val="0"/>
              </a:spcBef>
              <a:spcAft>
                <a:spcPts val="0"/>
              </a:spcAft>
              <a:buSzPts val="1000"/>
              <a:buFont typeface="Mada"/>
              <a:buChar char="○"/>
            </a:pPr>
            <a:r>
              <a:rPr lang="en-GB" sz="1000">
                <a:solidFill>
                  <a:schemeClr val="dk1"/>
                </a:solidFill>
                <a:latin typeface="Mada"/>
                <a:ea typeface="Mada"/>
                <a:cs typeface="Mada"/>
                <a:sym typeface="Mada"/>
              </a:rPr>
              <a:t>Skin changes</a:t>
            </a:r>
            <a:endParaRPr sz="1000">
              <a:solidFill>
                <a:schemeClr val="dk1"/>
              </a:solidFill>
              <a:latin typeface="Mada"/>
              <a:ea typeface="Mada"/>
              <a:cs typeface="Mada"/>
              <a:sym typeface="Mada"/>
            </a:endParaRPr>
          </a:p>
          <a:p>
            <a:pPr indent="-149225" lvl="1" marL="540000" rtl="0" algn="l">
              <a:spcBef>
                <a:spcPts val="0"/>
              </a:spcBef>
              <a:spcAft>
                <a:spcPts val="0"/>
              </a:spcAft>
              <a:buSzPts val="1000"/>
              <a:buFont typeface="Mada"/>
              <a:buChar char="○"/>
            </a:pPr>
            <a:r>
              <a:rPr lang="en-GB" sz="1000">
                <a:solidFill>
                  <a:schemeClr val="dk1"/>
                </a:solidFill>
                <a:latin typeface="Mada"/>
                <a:ea typeface="Mada"/>
                <a:cs typeface="Mada"/>
                <a:sym typeface="Mada"/>
              </a:rPr>
              <a:t>Toe nail changes</a:t>
            </a:r>
            <a:endParaRPr sz="1000">
              <a:solidFill>
                <a:schemeClr val="dk1"/>
              </a:solidFill>
              <a:latin typeface="Mada"/>
              <a:ea typeface="Mada"/>
              <a:cs typeface="Mada"/>
              <a:sym typeface="Mada"/>
            </a:endParaRPr>
          </a:p>
          <a:p>
            <a:pPr indent="-149225" lvl="1" marL="540000" rtl="0" algn="l">
              <a:spcBef>
                <a:spcPts val="0"/>
              </a:spcBef>
              <a:spcAft>
                <a:spcPts val="0"/>
              </a:spcAft>
              <a:buSzPts val="1000"/>
              <a:buFont typeface="Mada"/>
              <a:buChar char="○"/>
            </a:pPr>
            <a:r>
              <a:rPr lang="en-GB" sz="1000">
                <a:solidFill>
                  <a:schemeClr val="dk1"/>
                </a:solidFill>
                <a:latin typeface="Mada"/>
                <a:ea typeface="Mada"/>
                <a:cs typeface="Mada"/>
                <a:sym typeface="Mada"/>
              </a:rPr>
              <a:t>Muscle wasting</a:t>
            </a:r>
            <a:endParaRPr sz="1000">
              <a:solidFill>
                <a:srgbClr val="6AA84F"/>
              </a:solidFill>
              <a:latin typeface="Mada"/>
              <a:ea typeface="Mada"/>
              <a:cs typeface="Mada"/>
              <a:sym typeface="Mada"/>
            </a:endParaRPr>
          </a:p>
        </p:txBody>
      </p:sp>
      <p:cxnSp>
        <p:nvCxnSpPr>
          <p:cNvPr id="216" name="Google Shape;216;p18"/>
          <p:cNvCxnSpPr/>
          <p:nvPr/>
        </p:nvCxnSpPr>
        <p:spPr>
          <a:xfrm>
            <a:off x="307369" y="4551013"/>
            <a:ext cx="3070800" cy="3600"/>
          </a:xfrm>
          <a:prstGeom prst="straightConnector1">
            <a:avLst/>
          </a:prstGeom>
          <a:noFill/>
          <a:ln cap="flat" cmpd="sng" w="19050">
            <a:solidFill>
              <a:srgbClr val="FADED2"/>
            </a:solidFill>
            <a:prstDash val="dash"/>
            <a:round/>
            <a:headEnd len="med" w="med" type="none"/>
            <a:tailEnd len="med" w="med" type="oval"/>
          </a:ln>
        </p:spPr>
      </p:cxnSp>
      <p:sp>
        <p:nvSpPr>
          <p:cNvPr id="217" name="Google Shape;217;p18"/>
          <p:cNvSpPr/>
          <p:nvPr/>
        </p:nvSpPr>
        <p:spPr>
          <a:xfrm flipH="1">
            <a:off x="187576" y="4376399"/>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ADE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8"/>
          <p:cNvSpPr txBox="1"/>
          <p:nvPr/>
        </p:nvSpPr>
        <p:spPr>
          <a:xfrm>
            <a:off x="35163" y="4293754"/>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E29578"/>
                </a:solidFill>
                <a:latin typeface="Pathway Gothic One"/>
                <a:ea typeface="Pathway Gothic One"/>
                <a:cs typeface="Pathway Gothic One"/>
                <a:sym typeface="Pathway Gothic One"/>
              </a:rPr>
              <a:t>01</a:t>
            </a:r>
            <a:endParaRPr sz="1600">
              <a:solidFill>
                <a:srgbClr val="E29578"/>
              </a:solidFill>
              <a:latin typeface="Pathway Gothic One"/>
              <a:ea typeface="Pathway Gothic One"/>
              <a:cs typeface="Pathway Gothic One"/>
              <a:sym typeface="Pathway Gothic One"/>
            </a:endParaRPr>
          </a:p>
        </p:txBody>
      </p:sp>
      <p:cxnSp>
        <p:nvCxnSpPr>
          <p:cNvPr id="219" name="Google Shape;219;p18"/>
          <p:cNvCxnSpPr/>
          <p:nvPr/>
        </p:nvCxnSpPr>
        <p:spPr>
          <a:xfrm flipH="1">
            <a:off x="3813013" y="4551013"/>
            <a:ext cx="3070800" cy="3600"/>
          </a:xfrm>
          <a:prstGeom prst="straightConnector1">
            <a:avLst/>
          </a:prstGeom>
          <a:noFill/>
          <a:ln cap="flat" cmpd="sng" w="19050">
            <a:solidFill>
              <a:srgbClr val="FADED2"/>
            </a:solidFill>
            <a:prstDash val="dash"/>
            <a:round/>
            <a:headEnd len="med" w="med" type="none"/>
            <a:tailEnd len="med" w="med" type="oval"/>
          </a:ln>
        </p:spPr>
      </p:cxnSp>
      <p:sp>
        <p:nvSpPr>
          <p:cNvPr id="220" name="Google Shape;220;p18"/>
          <p:cNvSpPr/>
          <p:nvPr/>
        </p:nvSpPr>
        <p:spPr>
          <a:xfrm>
            <a:off x="6844063" y="4376399"/>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ADE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txBox="1"/>
          <p:nvPr/>
        </p:nvSpPr>
        <p:spPr>
          <a:xfrm flipH="1">
            <a:off x="6686519" y="4293754"/>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E29578"/>
                </a:solidFill>
                <a:latin typeface="Pathway Gothic One"/>
                <a:ea typeface="Pathway Gothic One"/>
                <a:cs typeface="Pathway Gothic One"/>
                <a:sym typeface="Pathway Gothic One"/>
              </a:rPr>
              <a:t>03</a:t>
            </a:r>
            <a:endParaRPr sz="1600">
              <a:solidFill>
                <a:srgbClr val="E29578"/>
              </a:solidFill>
              <a:latin typeface="Pathway Gothic One"/>
              <a:ea typeface="Pathway Gothic One"/>
              <a:cs typeface="Pathway Gothic One"/>
              <a:sym typeface="Pathway Gothic One"/>
            </a:endParaRPr>
          </a:p>
        </p:txBody>
      </p:sp>
      <p:cxnSp>
        <p:nvCxnSpPr>
          <p:cNvPr id="222" name="Google Shape;222;p18"/>
          <p:cNvCxnSpPr/>
          <p:nvPr/>
        </p:nvCxnSpPr>
        <p:spPr>
          <a:xfrm flipH="1">
            <a:off x="4041613" y="5922613"/>
            <a:ext cx="3070800" cy="3600"/>
          </a:xfrm>
          <a:prstGeom prst="straightConnector1">
            <a:avLst/>
          </a:prstGeom>
          <a:noFill/>
          <a:ln cap="flat" cmpd="sng" w="19050">
            <a:solidFill>
              <a:srgbClr val="FADED2"/>
            </a:solidFill>
            <a:prstDash val="dash"/>
            <a:round/>
            <a:headEnd len="med" w="med" type="none"/>
            <a:tailEnd len="med" w="med" type="oval"/>
          </a:ln>
        </p:spPr>
      </p:cxnSp>
      <p:sp>
        <p:nvSpPr>
          <p:cNvPr id="223" name="Google Shape;223;p18"/>
          <p:cNvSpPr/>
          <p:nvPr/>
        </p:nvSpPr>
        <p:spPr>
          <a:xfrm>
            <a:off x="7072663" y="5747999"/>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ADE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txBox="1"/>
          <p:nvPr/>
        </p:nvSpPr>
        <p:spPr>
          <a:xfrm flipH="1">
            <a:off x="6915119" y="5665354"/>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E29578"/>
                </a:solidFill>
                <a:latin typeface="Pathway Gothic One"/>
                <a:ea typeface="Pathway Gothic One"/>
                <a:cs typeface="Pathway Gothic One"/>
                <a:sym typeface="Pathway Gothic One"/>
              </a:rPr>
              <a:t>04</a:t>
            </a:r>
            <a:endParaRPr sz="1600">
              <a:solidFill>
                <a:srgbClr val="E29578"/>
              </a:solidFill>
              <a:latin typeface="Pathway Gothic One"/>
              <a:ea typeface="Pathway Gothic One"/>
              <a:cs typeface="Pathway Gothic One"/>
              <a:sym typeface="Pathway Gothic One"/>
            </a:endParaRPr>
          </a:p>
        </p:txBody>
      </p:sp>
      <p:cxnSp>
        <p:nvCxnSpPr>
          <p:cNvPr id="225" name="Google Shape;225;p18"/>
          <p:cNvCxnSpPr/>
          <p:nvPr/>
        </p:nvCxnSpPr>
        <p:spPr>
          <a:xfrm>
            <a:off x="307369" y="5922613"/>
            <a:ext cx="3070800" cy="3600"/>
          </a:xfrm>
          <a:prstGeom prst="straightConnector1">
            <a:avLst/>
          </a:prstGeom>
          <a:noFill/>
          <a:ln cap="flat" cmpd="sng" w="19050">
            <a:solidFill>
              <a:srgbClr val="FADED2"/>
            </a:solidFill>
            <a:prstDash val="dash"/>
            <a:round/>
            <a:headEnd len="med" w="med" type="none"/>
            <a:tailEnd len="med" w="med" type="oval"/>
          </a:ln>
        </p:spPr>
      </p:cxnSp>
      <p:sp>
        <p:nvSpPr>
          <p:cNvPr id="226" name="Google Shape;226;p18"/>
          <p:cNvSpPr/>
          <p:nvPr/>
        </p:nvSpPr>
        <p:spPr>
          <a:xfrm flipH="1">
            <a:off x="187576" y="5747999"/>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ADE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txBox="1"/>
          <p:nvPr/>
        </p:nvSpPr>
        <p:spPr>
          <a:xfrm>
            <a:off x="35163" y="5665354"/>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E29578"/>
                </a:solidFill>
                <a:latin typeface="Pathway Gothic One"/>
                <a:ea typeface="Pathway Gothic One"/>
                <a:cs typeface="Pathway Gothic One"/>
                <a:sym typeface="Pathway Gothic One"/>
              </a:rPr>
              <a:t>02</a:t>
            </a:r>
            <a:endParaRPr sz="1600">
              <a:solidFill>
                <a:srgbClr val="E29578"/>
              </a:solidFill>
              <a:latin typeface="Pathway Gothic One"/>
              <a:ea typeface="Pathway Gothic One"/>
              <a:cs typeface="Pathway Gothic One"/>
              <a:sym typeface="Pathway Gothic One"/>
            </a:endParaRPr>
          </a:p>
        </p:txBody>
      </p:sp>
      <p:sp>
        <p:nvSpPr>
          <p:cNvPr id="228" name="Google Shape;228;p18"/>
          <p:cNvSpPr txBox="1"/>
          <p:nvPr/>
        </p:nvSpPr>
        <p:spPr>
          <a:xfrm>
            <a:off x="578125" y="2368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Chronic Peripheral Arterial Disease (PAD)</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229" name="Google Shape;229;p1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0" name="Google Shape;230;p18"/>
          <p:cNvCxnSpPr/>
          <p:nvPr/>
        </p:nvCxnSpPr>
        <p:spPr>
          <a:xfrm>
            <a:off x="944818" y="677550"/>
            <a:ext cx="5703900" cy="0"/>
          </a:xfrm>
          <a:prstGeom prst="straightConnector1">
            <a:avLst/>
          </a:prstGeom>
          <a:noFill/>
          <a:ln cap="flat" cmpd="sng" w="19050">
            <a:solidFill>
              <a:srgbClr val="83C5BE"/>
            </a:solidFill>
            <a:prstDash val="solid"/>
            <a:round/>
            <a:headEnd len="med" w="med" type="oval"/>
            <a:tailEnd len="med" w="med" type="oval"/>
          </a:ln>
        </p:spPr>
      </p:cxnSp>
      <p:cxnSp>
        <p:nvCxnSpPr>
          <p:cNvPr id="231" name="Google Shape;231;p18"/>
          <p:cNvCxnSpPr>
            <a:stCxn id="232" idx="3"/>
            <a:endCxn id="233" idx="1"/>
          </p:cNvCxnSpPr>
          <p:nvPr/>
        </p:nvCxnSpPr>
        <p:spPr>
          <a:xfrm>
            <a:off x="3942454" y="2302796"/>
            <a:ext cx="456600" cy="69300"/>
          </a:xfrm>
          <a:prstGeom prst="bentConnector3">
            <a:avLst>
              <a:gd fmla="val 49994" name="adj1"/>
            </a:avLst>
          </a:prstGeom>
          <a:noFill/>
          <a:ln cap="flat" cmpd="sng" w="19050">
            <a:solidFill>
              <a:srgbClr val="ABE5D9"/>
            </a:solidFill>
            <a:prstDash val="dot"/>
            <a:round/>
            <a:headEnd len="med" w="med" type="none"/>
            <a:tailEnd len="med" w="med" type="oval"/>
          </a:ln>
        </p:spPr>
      </p:cxnSp>
      <p:sp>
        <p:nvSpPr>
          <p:cNvPr id="233" name="Google Shape;233;p18"/>
          <p:cNvSpPr txBox="1"/>
          <p:nvPr/>
        </p:nvSpPr>
        <p:spPr>
          <a:xfrm>
            <a:off x="4399000" y="1621950"/>
            <a:ext cx="3138000" cy="1500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The annual mortality rate is 5–10% per year,</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2–3-times higher than non-claudicant</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Marker of atherosclerosis </a:t>
            </a:r>
            <a:r>
              <a:rPr lang="en-GB" sz="1000">
                <a:solidFill>
                  <a:schemeClr val="dk1"/>
                </a:solidFill>
                <a:latin typeface="Mada"/>
                <a:ea typeface="Mada"/>
                <a:cs typeface="Mada"/>
                <a:sym typeface="Mada"/>
              </a:rPr>
              <a:t>,</a:t>
            </a:r>
            <a:r>
              <a:rPr lang="en-GB" sz="1000">
                <a:solidFill>
                  <a:srgbClr val="6AA84F"/>
                </a:solidFill>
                <a:latin typeface="Mada"/>
                <a:ea typeface="Mada"/>
                <a:cs typeface="Mada"/>
                <a:sym typeface="Mada"/>
              </a:rPr>
              <a:t>(once you have one plaque, by default you have also another atherosclerotic plaques in your vessels.) </a:t>
            </a:r>
            <a:r>
              <a:rPr lang="en-GB" sz="1000">
                <a:solidFill>
                  <a:schemeClr val="dk1"/>
                </a:solidFill>
                <a:latin typeface="Mada"/>
                <a:ea typeface="Mada"/>
                <a:cs typeface="Mada"/>
                <a:sym typeface="Mada"/>
              </a:rPr>
              <a:t>and most of these patients succumb to myocardial infarction (MI), stroke and limb loss</a:t>
            </a:r>
            <a:endParaRPr sz="1000">
              <a:latin typeface="Mada"/>
              <a:ea typeface="Mada"/>
              <a:cs typeface="Mada"/>
              <a:sym typeface="Mada"/>
            </a:endParaRPr>
          </a:p>
        </p:txBody>
      </p:sp>
      <p:cxnSp>
        <p:nvCxnSpPr>
          <p:cNvPr id="234" name="Google Shape;234;p18"/>
          <p:cNvCxnSpPr>
            <a:stCxn id="235" idx="3"/>
            <a:endCxn id="232" idx="1"/>
          </p:cNvCxnSpPr>
          <p:nvPr/>
        </p:nvCxnSpPr>
        <p:spPr>
          <a:xfrm>
            <a:off x="2699350" y="1902500"/>
            <a:ext cx="485400" cy="400200"/>
          </a:xfrm>
          <a:prstGeom prst="bentConnector3">
            <a:avLst>
              <a:gd fmla="val 49994" name="adj1"/>
            </a:avLst>
          </a:prstGeom>
          <a:noFill/>
          <a:ln cap="flat" cmpd="sng" w="19050">
            <a:solidFill>
              <a:srgbClr val="ABE5D9"/>
            </a:solidFill>
            <a:prstDash val="dot"/>
            <a:round/>
            <a:headEnd len="med" w="med" type="oval"/>
            <a:tailEnd len="med" w="med" type="none"/>
          </a:ln>
        </p:spPr>
      </p:cxnSp>
      <p:sp>
        <p:nvSpPr>
          <p:cNvPr id="235" name="Google Shape;235;p18"/>
          <p:cNvSpPr txBox="1"/>
          <p:nvPr/>
        </p:nvSpPr>
        <p:spPr>
          <a:xfrm>
            <a:off x="496450" y="1634300"/>
            <a:ext cx="2202900" cy="5364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Up to 5% of people &gt;60 years</a:t>
            </a:r>
            <a:endParaRPr sz="1000">
              <a:solidFill>
                <a:srgbClr val="1D2542"/>
              </a:solidFill>
              <a:latin typeface="Mada"/>
              <a:ea typeface="Mada"/>
              <a:cs typeface="Mada"/>
              <a:sym typeface="Mada"/>
            </a:endParaRPr>
          </a:p>
          <a:p>
            <a:pPr indent="-292100" lvl="0" marL="457200" rtl="0" algn="l">
              <a:lnSpc>
                <a:spcPct val="100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1–2% of patients</a:t>
            </a:r>
            <a:endParaRPr sz="1000">
              <a:solidFill>
                <a:schemeClr val="dk1"/>
              </a:solidFill>
              <a:latin typeface="Mada"/>
              <a:ea typeface="Mada"/>
              <a:cs typeface="Mada"/>
              <a:sym typeface="Mada"/>
            </a:endParaRPr>
          </a:p>
          <a:p>
            <a:pPr indent="0" lvl="0" marL="457200" rtl="0" algn="l">
              <a:lnSpc>
                <a:spcPct val="100000"/>
              </a:lnSpc>
              <a:spcBef>
                <a:spcPts val="0"/>
              </a:spcBef>
              <a:spcAft>
                <a:spcPts val="0"/>
              </a:spcAft>
              <a:buNone/>
            </a:pPr>
            <a:r>
              <a:rPr lang="en-GB" sz="1000">
                <a:solidFill>
                  <a:schemeClr val="dk1"/>
                </a:solidFill>
                <a:latin typeface="Mada"/>
                <a:ea typeface="Mada"/>
                <a:cs typeface="Mada"/>
                <a:sym typeface="Mada"/>
              </a:rPr>
              <a:t>will deteriorate if they comply with best medical treatment (BMT)</a:t>
            </a:r>
            <a:endParaRPr sz="1000">
              <a:solidFill>
                <a:schemeClr val="dk1"/>
              </a:solidFill>
              <a:latin typeface="Mada"/>
              <a:ea typeface="Mada"/>
              <a:cs typeface="Mada"/>
              <a:sym typeface="Mada"/>
            </a:endParaRPr>
          </a:p>
          <a:p>
            <a:pPr indent="-292100" lvl="0" marL="457200" rtl="0" algn="l">
              <a:lnSpc>
                <a:spcPct val="100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The emphasis is on the preservation of life. </a:t>
            </a:r>
            <a:r>
              <a:rPr lang="en-GB" sz="1000">
                <a:solidFill>
                  <a:srgbClr val="CCCCCC"/>
                </a:solidFill>
                <a:latin typeface="Mada"/>
                <a:ea typeface="Mada"/>
                <a:cs typeface="Mada"/>
                <a:sym typeface="Mada"/>
              </a:rPr>
              <a:t>then limb, then function.</a:t>
            </a:r>
            <a:endParaRPr sz="1000">
              <a:latin typeface="Mada"/>
              <a:ea typeface="Mada"/>
              <a:cs typeface="Mada"/>
              <a:sym typeface="Mada"/>
            </a:endParaRPr>
          </a:p>
        </p:txBody>
      </p:sp>
      <p:pic>
        <p:nvPicPr>
          <p:cNvPr id="232" name="Google Shape;232;p18"/>
          <p:cNvPicPr preferRelativeResize="0"/>
          <p:nvPr/>
        </p:nvPicPr>
        <p:blipFill>
          <a:blip r:embed="rId3">
            <a:alphaModFix/>
          </a:blip>
          <a:stretch>
            <a:fillRect/>
          </a:stretch>
        </p:blipFill>
        <p:spPr>
          <a:xfrm>
            <a:off x="3184694" y="1923896"/>
            <a:ext cx="757760" cy="757800"/>
          </a:xfrm>
          <a:prstGeom prst="rect">
            <a:avLst/>
          </a:prstGeom>
          <a:noFill/>
          <a:ln>
            <a:noFill/>
          </a:ln>
        </p:spPr>
      </p:pic>
      <p:sp>
        <p:nvSpPr>
          <p:cNvPr id="236" name="Google Shape;236;p18"/>
          <p:cNvSpPr/>
          <p:nvPr/>
        </p:nvSpPr>
        <p:spPr>
          <a:xfrm>
            <a:off x="582311" y="978521"/>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8"/>
          <p:cNvSpPr txBox="1"/>
          <p:nvPr/>
        </p:nvSpPr>
        <p:spPr>
          <a:xfrm>
            <a:off x="656412" y="1039734"/>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1</a:t>
            </a:r>
            <a:endParaRPr b="1" sz="2000">
              <a:solidFill>
                <a:srgbClr val="1D2542"/>
              </a:solidFill>
              <a:latin typeface="Life Savers"/>
              <a:ea typeface="Life Savers"/>
              <a:cs typeface="Life Savers"/>
              <a:sym typeface="Life Savers"/>
            </a:endParaRPr>
          </a:p>
        </p:txBody>
      </p:sp>
      <p:sp>
        <p:nvSpPr>
          <p:cNvPr id="238" name="Google Shape;238;p18"/>
          <p:cNvSpPr txBox="1"/>
          <p:nvPr/>
        </p:nvSpPr>
        <p:spPr>
          <a:xfrm>
            <a:off x="1203600" y="1028534"/>
            <a:ext cx="43896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Intermittent Claudications (IC)</a:t>
            </a:r>
            <a:endParaRPr b="1" sz="1800">
              <a:solidFill>
                <a:srgbClr val="006D77"/>
              </a:solidFill>
              <a:highlight>
                <a:srgbClr val="EDF9F9"/>
              </a:highlight>
              <a:latin typeface="Lora"/>
              <a:ea typeface="Lora"/>
              <a:cs typeface="Lora"/>
              <a:sym typeface="Lora"/>
            </a:endParaRPr>
          </a:p>
        </p:txBody>
      </p:sp>
      <p:pic>
        <p:nvPicPr>
          <p:cNvPr id="239" name="Google Shape;239;p18"/>
          <p:cNvPicPr preferRelativeResize="0"/>
          <p:nvPr/>
        </p:nvPicPr>
        <p:blipFill rotWithShape="1">
          <a:blip r:embed="rId4">
            <a:alphaModFix/>
          </a:blip>
          <a:srcRect b="-3398" l="15087" r="18450" t="2245"/>
          <a:stretch/>
        </p:blipFill>
        <p:spPr>
          <a:xfrm>
            <a:off x="2798993" y="4344555"/>
            <a:ext cx="1635600" cy="1728300"/>
          </a:xfrm>
          <a:prstGeom prst="ellipse">
            <a:avLst/>
          </a:prstGeom>
          <a:noFill/>
          <a:ln>
            <a:noFill/>
          </a:ln>
        </p:spPr>
      </p:pic>
      <p:sp>
        <p:nvSpPr>
          <p:cNvPr id="240" name="Google Shape;240;p18"/>
          <p:cNvSpPr/>
          <p:nvPr/>
        </p:nvSpPr>
        <p:spPr>
          <a:xfrm rot="-8723775">
            <a:off x="2899912" y="4482423"/>
            <a:ext cx="1433825" cy="1452600"/>
          </a:xfrm>
          <a:custGeom>
            <a:rect b="b" l="l" r="r" t="t"/>
            <a:pathLst>
              <a:path extrusionOk="0" h="44834" w="44925">
                <a:moveTo>
                  <a:pt x="22523" y="0"/>
                </a:moveTo>
                <a:cubicBezTo>
                  <a:pt x="10122" y="31"/>
                  <a:pt x="122" y="10061"/>
                  <a:pt x="122" y="22432"/>
                </a:cubicBezTo>
                <a:cubicBezTo>
                  <a:pt x="0" y="23557"/>
                  <a:pt x="882" y="24529"/>
                  <a:pt x="2006" y="24529"/>
                </a:cubicBezTo>
                <a:cubicBezTo>
                  <a:pt x="3131" y="24529"/>
                  <a:pt x="4012" y="23557"/>
                  <a:pt x="3891" y="22432"/>
                </a:cubicBezTo>
                <a:cubicBezTo>
                  <a:pt x="3891" y="14924"/>
                  <a:pt x="8420" y="8116"/>
                  <a:pt x="15380" y="5259"/>
                </a:cubicBezTo>
                <a:cubicBezTo>
                  <a:pt x="17692" y="4300"/>
                  <a:pt x="20121" y="3833"/>
                  <a:pt x="22530" y="3833"/>
                </a:cubicBezTo>
                <a:cubicBezTo>
                  <a:pt x="27373" y="3833"/>
                  <a:pt x="32132" y="5718"/>
                  <a:pt x="35685" y="9271"/>
                </a:cubicBezTo>
                <a:cubicBezTo>
                  <a:pt x="41004" y="14590"/>
                  <a:pt x="42585" y="22615"/>
                  <a:pt x="39697" y="29575"/>
                </a:cubicBezTo>
                <a:cubicBezTo>
                  <a:pt x="36840" y="36536"/>
                  <a:pt x="30031" y="41065"/>
                  <a:pt x="22523" y="41065"/>
                </a:cubicBezTo>
                <a:cubicBezTo>
                  <a:pt x="20244" y="41277"/>
                  <a:pt x="20244" y="44621"/>
                  <a:pt x="22523" y="44834"/>
                </a:cubicBezTo>
                <a:cubicBezTo>
                  <a:pt x="34894" y="44834"/>
                  <a:pt x="44925" y="34803"/>
                  <a:pt x="44925" y="22432"/>
                </a:cubicBezTo>
                <a:cubicBezTo>
                  <a:pt x="44925" y="10031"/>
                  <a:pt x="34894" y="0"/>
                  <a:pt x="2252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
          <p:cNvSpPr/>
          <p:nvPr/>
        </p:nvSpPr>
        <p:spPr>
          <a:xfrm rot="-8723775">
            <a:off x="2662297" y="4231414"/>
            <a:ext cx="1908223" cy="1936130"/>
          </a:xfrm>
          <a:custGeom>
            <a:rect b="b" l="l" r="r" t="t"/>
            <a:pathLst>
              <a:path extrusionOk="0" h="59758" w="59789">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txBox="1"/>
          <p:nvPr/>
        </p:nvSpPr>
        <p:spPr>
          <a:xfrm>
            <a:off x="307375" y="3472513"/>
            <a:ext cx="2784600" cy="1234500"/>
          </a:xfrm>
          <a:prstGeom prst="rect">
            <a:avLst/>
          </a:prstGeom>
          <a:noFill/>
          <a:ln>
            <a:noFill/>
          </a:ln>
        </p:spPr>
        <p:txBody>
          <a:bodyPr anchorCtr="0" anchor="t" bIns="91425" lIns="91425" spcFirstLastPara="1" rIns="91425" wrap="square" tIns="91425">
            <a:noAutofit/>
          </a:bodyPr>
          <a:lstStyle/>
          <a:p>
            <a:pPr indent="-153499" lvl="0" marL="26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Claudication pain is a muscular pain </a:t>
            </a:r>
            <a:r>
              <a:rPr lang="en-GB" sz="1000">
                <a:solidFill>
                  <a:srgbClr val="6AA84F"/>
                </a:solidFill>
                <a:latin typeface="Mada"/>
                <a:ea typeface="Mada"/>
                <a:cs typeface="Mada"/>
                <a:sym typeface="Mada"/>
              </a:rPr>
              <a:t>(affecting muscle groups)</a:t>
            </a:r>
            <a:endParaRPr sz="1000">
              <a:solidFill>
                <a:srgbClr val="6AA84F"/>
              </a:solidFill>
              <a:latin typeface="Mada"/>
              <a:ea typeface="Mada"/>
              <a:cs typeface="Mada"/>
              <a:sym typeface="Mada"/>
            </a:endParaRPr>
          </a:p>
          <a:p>
            <a:pPr indent="-153499" lvl="0" marL="2699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Not present at rest</a:t>
            </a:r>
            <a:endParaRPr sz="1000">
              <a:solidFill>
                <a:schemeClr val="dk1"/>
              </a:solidFill>
              <a:latin typeface="Mada"/>
              <a:ea typeface="Mada"/>
              <a:cs typeface="Mada"/>
              <a:sym typeface="Mada"/>
            </a:endParaRPr>
          </a:p>
          <a:p>
            <a:pPr indent="-153499" lvl="0" marL="26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The pain comes on after walking a particular distance, which is known as the </a:t>
            </a:r>
            <a:r>
              <a:rPr b="1" lang="en-GB" sz="1000">
                <a:solidFill>
                  <a:schemeClr val="dk1"/>
                </a:solidFill>
                <a:latin typeface="Mada"/>
                <a:ea typeface="Mada"/>
                <a:cs typeface="Mada"/>
                <a:sym typeface="Mada"/>
              </a:rPr>
              <a:t>claudication distance</a:t>
            </a:r>
            <a:r>
              <a:rPr lang="en-GB" sz="1000">
                <a:solidFill>
                  <a:schemeClr val="dk1"/>
                </a:solidFill>
                <a:latin typeface="Mada"/>
                <a:ea typeface="Mada"/>
                <a:cs typeface="Mada"/>
                <a:sym typeface="Mada"/>
              </a:rPr>
              <a:t>. </a:t>
            </a:r>
            <a:endParaRPr sz="1000">
              <a:solidFill>
                <a:srgbClr val="6AA84F"/>
              </a:solidFill>
              <a:latin typeface="Mada"/>
              <a:ea typeface="Mada"/>
              <a:cs typeface="Mada"/>
              <a:sym typeface="Mada"/>
            </a:endParaRPr>
          </a:p>
        </p:txBody>
      </p:sp>
      <p:sp>
        <p:nvSpPr>
          <p:cNvPr id="243" name="Google Shape;243;p18"/>
          <p:cNvSpPr txBox="1"/>
          <p:nvPr/>
        </p:nvSpPr>
        <p:spPr>
          <a:xfrm>
            <a:off x="353425" y="4826038"/>
            <a:ext cx="2362500" cy="9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Mada"/>
              <a:ea typeface="Mada"/>
              <a:cs typeface="Mada"/>
              <a:sym typeface="Mada"/>
            </a:endParaRPr>
          </a:p>
          <a:p>
            <a:pPr indent="-153499" lvl="0" marL="26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It is quickly </a:t>
            </a:r>
            <a:r>
              <a:rPr b="1" lang="en-GB" sz="1000">
                <a:solidFill>
                  <a:schemeClr val="dk1"/>
                </a:solidFill>
                <a:latin typeface="Mada"/>
                <a:ea typeface="Mada"/>
                <a:cs typeface="Mada"/>
                <a:sym typeface="Mada"/>
              </a:rPr>
              <a:t>relieved by resting.</a:t>
            </a:r>
            <a:endParaRPr b="1" sz="1000">
              <a:solidFill>
                <a:schemeClr val="dk1"/>
              </a:solidFill>
              <a:latin typeface="Mada"/>
              <a:ea typeface="Mada"/>
              <a:cs typeface="Mada"/>
              <a:sym typeface="Mada"/>
            </a:endParaRPr>
          </a:p>
          <a:p>
            <a:pPr indent="-153499" lvl="0" marL="26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It is </a:t>
            </a:r>
            <a:r>
              <a:rPr b="1" lang="en-GB" sz="1000">
                <a:solidFill>
                  <a:schemeClr val="dk1"/>
                </a:solidFill>
                <a:latin typeface="Mada"/>
                <a:ea typeface="Mada"/>
                <a:cs typeface="Mada"/>
                <a:sym typeface="Mada"/>
              </a:rPr>
              <a:t>repetitive </a:t>
            </a:r>
            <a:r>
              <a:rPr lang="en-GB" sz="1000">
                <a:solidFill>
                  <a:srgbClr val="6AA84F"/>
                </a:solidFill>
                <a:latin typeface="Mada"/>
                <a:ea typeface="Mada"/>
                <a:cs typeface="Mada"/>
                <a:sym typeface="Mada"/>
              </a:rPr>
              <a:t>(always the same distance),</a:t>
            </a:r>
            <a:r>
              <a:rPr lang="en-GB" sz="1000">
                <a:solidFill>
                  <a:schemeClr val="dk1"/>
                </a:solidFill>
                <a:latin typeface="Mada"/>
                <a:ea typeface="Mada"/>
                <a:cs typeface="Mada"/>
                <a:sym typeface="Mada"/>
              </a:rPr>
              <a:t> the patient will develop the pain after walking the claudication distance.</a:t>
            </a:r>
            <a:endParaRPr sz="1000">
              <a:solidFill>
                <a:srgbClr val="6AA84F"/>
              </a:solidFill>
              <a:latin typeface="Mada"/>
              <a:ea typeface="Mada"/>
              <a:cs typeface="Mada"/>
              <a:sym typeface="Mada"/>
            </a:endParaRPr>
          </a:p>
        </p:txBody>
      </p:sp>
      <p:sp>
        <p:nvSpPr>
          <p:cNvPr id="244" name="Google Shape;244;p18"/>
          <p:cNvSpPr txBox="1"/>
          <p:nvPr/>
        </p:nvSpPr>
        <p:spPr>
          <a:xfrm>
            <a:off x="4031225" y="3413038"/>
            <a:ext cx="2883900" cy="12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153499" lvl="0" marL="269999" rtl="0" algn="l">
              <a:spcBef>
                <a:spcPts val="0"/>
              </a:spcBef>
              <a:spcAft>
                <a:spcPts val="0"/>
              </a:spcAft>
              <a:buClr>
                <a:srgbClr val="6AA84F"/>
              </a:buClr>
              <a:buSzPts val="1000"/>
              <a:buFont typeface="Mada"/>
              <a:buChar char="●"/>
            </a:pPr>
            <a:r>
              <a:rPr b="1" lang="en-GB" sz="1000">
                <a:solidFill>
                  <a:srgbClr val="6AA84F"/>
                </a:solidFill>
                <a:latin typeface="Mada"/>
                <a:ea typeface="Mada"/>
                <a:cs typeface="Mada"/>
                <a:sym typeface="Mada"/>
              </a:rPr>
              <a:t>Typical complaining: </a:t>
            </a:r>
            <a:r>
              <a:rPr lang="en-GB" sz="1000">
                <a:solidFill>
                  <a:srgbClr val="6AA84F"/>
                </a:solidFill>
                <a:latin typeface="Mada"/>
                <a:ea typeface="Mada"/>
                <a:cs typeface="Mada"/>
                <a:sym typeface="Mada"/>
              </a:rPr>
              <a:t>“When I go to the mosque, I stop by our neighbour house due to calf pain (same house every time).  I stop for few minutes (relieve), &amp; after resting I can complete my way to mosque without issue”.</a:t>
            </a:r>
            <a:endParaRPr sz="1000">
              <a:solidFill>
                <a:srgbClr val="6AA84F"/>
              </a:solidFill>
              <a:latin typeface="Mada"/>
              <a:ea typeface="Mada"/>
              <a:cs typeface="Mada"/>
              <a:sym typeface="Mada"/>
            </a:endParaRPr>
          </a:p>
        </p:txBody>
      </p:sp>
      <p:sp>
        <p:nvSpPr>
          <p:cNvPr id="245" name="Google Shape;245;p18"/>
          <p:cNvSpPr txBox="1"/>
          <p:nvPr/>
        </p:nvSpPr>
        <p:spPr>
          <a:xfrm>
            <a:off x="2555150" y="3013225"/>
            <a:ext cx="2685900" cy="32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Clinical Features</a:t>
            </a:r>
            <a:endParaRPr b="1" i="0" sz="1800" u="none" cap="none" strike="noStrike">
              <a:solidFill>
                <a:srgbClr val="006D77"/>
              </a:solidFill>
              <a:highlight>
                <a:srgbClr val="EDF9F9"/>
              </a:highlight>
              <a:latin typeface="Lora"/>
              <a:ea typeface="Lora"/>
              <a:cs typeface="Lora"/>
              <a:sym typeface="Lora"/>
            </a:endParaRPr>
          </a:p>
        </p:txBody>
      </p:sp>
      <p:sp>
        <p:nvSpPr>
          <p:cNvPr id="246" name="Google Shape;246;p18"/>
          <p:cNvSpPr txBox="1"/>
          <p:nvPr/>
        </p:nvSpPr>
        <p:spPr>
          <a:xfrm>
            <a:off x="2781200" y="6318275"/>
            <a:ext cx="2685900" cy="32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Claudications site</a:t>
            </a:r>
            <a:endParaRPr b="1" sz="1800">
              <a:solidFill>
                <a:srgbClr val="006D77"/>
              </a:solidFill>
              <a:highlight>
                <a:srgbClr val="EDF9F9"/>
              </a:highlight>
              <a:latin typeface="Lora"/>
              <a:ea typeface="Lora"/>
              <a:cs typeface="Lora"/>
              <a:sym typeface="Lora"/>
            </a:endParaRPr>
          </a:p>
          <a:p>
            <a:pPr indent="0" lvl="0" marL="0" marR="0" rtl="0" algn="l">
              <a:lnSpc>
                <a:spcPct val="100000"/>
              </a:lnSpc>
              <a:spcBef>
                <a:spcPts val="0"/>
              </a:spcBef>
              <a:spcAft>
                <a:spcPts val="0"/>
              </a:spcAft>
              <a:buClr>
                <a:schemeClr val="dk1"/>
              </a:buClr>
              <a:buSzPts val="1100"/>
              <a:buFont typeface="Arial"/>
              <a:buNone/>
            </a:pPr>
            <a:r>
              <a:t/>
            </a:r>
            <a:endParaRPr b="1" sz="1800">
              <a:solidFill>
                <a:srgbClr val="006D77"/>
              </a:solidFill>
              <a:highlight>
                <a:srgbClr val="EDF9F9"/>
              </a:highlight>
              <a:latin typeface="Lora"/>
              <a:ea typeface="Lora"/>
              <a:cs typeface="Lora"/>
              <a:sym typeface="Lora"/>
            </a:endParaRPr>
          </a:p>
          <a:p>
            <a:pPr indent="0" lvl="0" marL="0" marR="0" rtl="0" algn="l">
              <a:lnSpc>
                <a:spcPct val="100000"/>
              </a:lnSpc>
              <a:spcBef>
                <a:spcPts val="0"/>
              </a:spcBef>
              <a:spcAft>
                <a:spcPts val="0"/>
              </a:spcAft>
              <a:buClr>
                <a:srgbClr val="000000"/>
              </a:buClr>
              <a:buSzPts val="1800"/>
              <a:buFont typeface="Arial"/>
              <a:buNone/>
            </a:pPr>
            <a:r>
              <a:t/>
            </a:r>
            <a:endParaRPr b="1" sz="1800">
              <a:solidFill>
                <a:srgbClr val="006D77"/>
              </a:solidFill>
              <a:highlight>
                <a:srgbClr val="EDF9F9"/>
              </a:highlight>
              <a:latin typeface="Lora"/>
              <a:ea typeface="Lora"/>
              <a:cs typeface="Lora"/>
              <a:sym typeface="Lora"/>
            </a:endParaRPr>
          </a:p>
        </p:txBody>
      </p:sp>
      <p:sp>
        <p:nvSpPr>
          <p:cNvPr id="247" name="Google Shape;247;p18"/>
          <p:cNvSpPr txBox="1"/>
          <p:nvPr/>
        </p:nvSpPr>
        <p:spPr>
          <a:xfrm>
            <a:off x="253127" y="6691500"/>
            <a:ext cx="6867000" cy="7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site of claudication gives a clue to site of arterial disease:</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to differentiate and locate the site of occlusion. check the most proximal muscle pain, as the pain occurs distal to the occlusion.</a:t>
            </a:r>
            <a:endParaRPr sz="1200">
              <a:solidFill>
                <a:srgbClr val="6AA84F"/>
              </a:solidFill>
              <a:latin typeface="Mada"/>
              <a:ea typeface="Mada"/>
              <a:cs typeface="Mada"/>
              <a:sym typeface="Mada"/>
            </a:endParaRPr>
          </a:p>
          <a:p>
            <a:pPr indent="-304800" lvl="0" marL="457200" rtl="0" algn="l">
              <a:spcBef>
                <a:spcPts val="0"/>
              </a:spcBef>
              <a:spcAft>
                <a:spcPts val="0"/>
              </a:spcAft>
              <a:buClr>
                <a:srgbClr val="B7B7B7"/>
              </a:buClr>
              <a:buSzPts val="1200"/>
              <a:buFont typeface="Mada"/>
              <a:buChar char="●"/>
            </a:pPr>
            <a:r>
              <a:rPr lang="en-GB" sz="1200">
                <a:solidFill>
                  <a:srgbClr val="B7B7B7"/>
                </a:solidFill>
                <a:highlight>
                  <a:srgbClr val="FFFFFF"/>
                </a:highlight>
                <a:latin typeface="Mada"/>
                <a:ea typeface="Mada"/>
                <a:cs typeface="Mada"/>
                <a:sym typeface="Mada"/>
              </a:rPr>
              <a:t>EXTRA: Peripheral artery disease at the level of the aortic bifurcation or bilateral occlusion of the iliac arteries that leads to the classic triad of bilateral buttock, hip, or thigh claudication; erectile dysfunction; and absent/diminished femoral pulses.</a:t>
            </a:r>
            <a:endParaRPr sz="1200">
              <a:solidFill>
                <a:srgbClr val="B7B7B7"/>
              </a:solidFill>
              <a:latin typeface="Mada"/>
              <a:ea typeface="Mada"/>
              <a:cs typeface="Mada"/>
              <a:sym typeface="Mada"/>
            </a:endParaRPr>
          </a:p>
        </p:txBody>
      </p:sp>
      <p:grpSp>
        <p:nvGrpSpPr>
          <p:cNvPr id="248" name="Google Shape;248;p18"/>
          <p:cNvGrpSpPr/>
          <p:nvPr/>
        </p:nvGrpSpPr>
        <p:grpSpPr>
          <a:xfrm>
            <a:off x="469428" y="8783831"/>
            <a:ext cx="6866916" cy="572701"/>
            <a:chOff x="722400" y="2415734"/>
            <a:chExt cx="7699200" cy="572701"/>
          </a:xfrm>
        </p:grpSpPr>
        <p:cxnSp>
          <p:nvCxnSpPr>
            <p:cNvPr id="249" name="Google Shape;249;p18"/>
            <p:cNvCxnSpPr/>
            <p:nvPr/>
          </p:nvCxnSpPr>
          <p:spPr>
            <a:xfrm>
              <a:off x="722400" y="2702075"/>
              <a:ext cx="7699200" cy="0"/>
            </a:xfrm>
            <a:prstGeom prst="straightConnector1">
              <a:avLst/>
            </a:prstGeom>
            <a:noFill/>
            <a:ln cap="flat" cmpd="sng" w="19050">
              <a:solidFill>
                <a:srgbClr val="ABE5D9"/>
              </a:solidFill>
              <a:prstDash val="solid"/>
              <a:round/>
              <a:headEnd len="med" w="med" type="oval"/>
              <a:tailEnd len="med" w="med" type="oval"/>
            </a:ln>
          </p:spPr>
        </p:cxnSp>
        <p:sp>
          <p:nvSpPr>
            <p:cNvPr id="250" name="Google Shape;250;p18"/>
            <p:cNvSpPr/>
            <p:nvPr/>
          </p:nvSpPr>
          <p:spPr>
            <a:xfrm rot="-4115955">
              <a:off x="1678602" y="2499356"/>
              <a:ext cx="183299" cy="405456"/>
            </a:xfrm>
            <a:custGeom>
              <a:rect b="b" l="l" r="r" t="t"/>
              <a:pathLst>
                <a:path extrusionOk="0" h="3445" w="2533">
                  <a:moveTo>
                    <a:pt x="2006" y="1"/>
                  </a:moveTo>
                  <a:cubicBezTo>
                    <a:pt x="1906" y="26"/>
                    <a:pt x="1755" y="76"/>
                    <a:pt x="1705" y="176"/>
                  </a:cubicBezTo>
                  <a:cubicBezTo>
                    <a:pt x="1430" y="552"/>
                    <a:pt x="1179" y="953"/>
                    <a:pt x="928" y="1354"/>
                  </a:cubicBezTo>
                  <a:cubicBezTo>
                    <a:pt x="653" y="1830"/>
                    <a:pt x="352" y="2307"/>
                    <a:pt x="76" y="2783"/>
                  </a:cubicBezTo>
                  <a:cubicBezTo>
                    <a:pt x="1" y="2883"/>
                    <a:pt x="26" y="3033"/>
                    <a:pt x="51" y="3134"/>
                  </a:cubicBezTo>
                  <a:cubicBezTo>
                    <a:pt x="101" y="3259"/>
                    <a:pt x="176" y="3334"/>
                    <a:pt x="302" y="3384"/>
                  </a:cubicBezTo>
                  <a:cubicBezTo>
                    <a:pt x="357" y="3426"/>
                    <a:pt x="420" y="3444"/>
                    <a:pt x="486" y="3444"/>
                  </a:cubicBezTo>
                  <a:cubicBezTo>
                    <a:pt x="540" y="3444"/>
                    <a:pt x="596" y="3432"/>
                    <a:pt x="653" y="3409"/>
                  </a:cubicBezTo>
                  <a:cubicBezTo>
                    <a:pt x="778" y="3359"/>
                    <a:pt x="853" y="3284"/>
                    <a:pt x="903" y="3184"/>
                  </a:cubicBezTo>
                  <a:cubicBezTo>
                    <a:pt x="1154" y="2783"/>
                    <a:pt x="1379" y="2407"/>
                    <a:pt x="1605" y="2031"/>
                  </a:cubicBezTo>
                  <a:cubicBezTo>
                    <a:pt x="1780" y="1730"/>
                    <a:pt x="1956" y="1454"/>
                    <a:pt x="2131" y="1154"/>
                  </a:cubicBezTo>
                  <a:cubicBezTo>
                    <a:pt x="2232" y="1028"/>
                    <a:pt x="2307" y="903"/>
                    <a:pt x="2407" y="778"/>
                  </a:cubicBezTo>
                  <a:cubicBezTo>
                    <a:pt x="2482" y="652"/>
                    <a:pt x="2532" y="552"/>
                    <a:pt x="2507" y="427"/>
                  </a:cubicBezTo>
                  <a:cubicBezTo>
                    <a:pt x="2507" y="301"/>
                    <a:pt x="2432" y="201"/>
                    <a:pt x="2357" y="126"/>
                  </a:cubicBezTo>
                  <a:cubicBezTo>
                    <a:pt x="2257" y="51"/>
                    <a:pt x="2156" y="1"/>
                    <a:pt x="2056" y="1"/>
                  </a:cubicBezTo>
                  <a:close/>
                </a:path>
              </a:pathLst>
            </a:custGeom>
            <a:solidFill>
              <a:srgbClr val="ABE5D9"/>
            </a:solidFill>
            <a:ln cap="flat" cmpd="sng" w="952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p:nvPr/>
          </p:nvSpPr>
          <p:spPr>
            <a:xfrm rot="-4115955">
              <a:off x="3589601" y="2499356"/>
              <a:ext cx="183299" cy="405456"/>
            </a:xfrm>
            <a:custGeom>
              <a:rect b="b" l="l" r="r" t="t"/>
              <a:pathLst>
                <a:path extrusionOk="0" h="3445" w="2533">
                  <a:moveTo>
                    <a:pt x="2006" y="1"/>
                  </a:moveTo>
                  <a:cubicBezTo>
                    <a:pt x="1906" y="26"/>
                    <a:pt x="1755" y="76"/>
                    <a:pt x="1705" y="176"/>
                  </a:cubicBezTo>
                  <a:cubicBezTo>
                    <a:pt x="1430" y="552"/>
                    <a:pt x="1179" y="953"/>
                    <a:pt x="928" y="1354"/>
                  </a:cubicBezTo>
                  <a:cubicBezTo>
                    <a:pt x="653" y="1830"/>
                    <a:pt x="352" y="2307"/>
                    <a:pt x="76" y="2783"/>
                  </a:cubicBezTo>
                  <a:cubicBezTo>
                    <a:pt x="1" y="2883"/>
                    <a:pt x="26" y="3033"/>
                    <a:pt x="51" y="3134"/>
                  </a:cubicBezTo>
                  <a:cubicBezTo>
                    <a:pt x="101" y="3259"/>
                    <a:pt x="176" y="3334"/>
                    <a:pt x="302" y="3384"/>
                  </a:cubicBezTo>
                  <a:cubicBezTo>
                    <a:pt x="357" y="3426"/>
                    <a:pt x="420" y="3444"/>
                    <a:pt x="486" y="3444"/>
                  </a:cubicBezTo>
                  <a:cubicBezTo>
                    <a:pt x="540" y="3444"/>
                    <a:pt x="596" y="3432"/>
                    <a:pt x="653" y="3409"/>
                  </a:cubicBezTo>
                  <a:cubicBezTo>
                    <a:pt x="778" y="3359"/>
                    <a:pt x="853" y="3284"/>
                    <a:pt x="903" y="3184"/>
                  </a:cubicBezTo>
                  <a:cubicBezTo>
                    <a:pt x="1154" y="2783"/>
                    <a:pt x="1379" y="2407"/>
                    <a:pt x="1605" y="2031"/>
                  </a:cubicBezTo>
                  <a:cubicBezTo>
                    <a:pt x="1780" y="1730"/>
                    <a:pt x="1956" y="1454"/>
                    <a:pt x="2131" y="1154"/>
                  </a:cubicBezTo>
                  <a:cubicBezTo>
                    <a:pt x="2232" y="1028"/>
                    <a:pt x="2307" y="903"/>
                    <a:pt x="2407" y="778"/>
                  </a:cubicBezTo>
                  <a:cubicBezTo>
                    <a:pt x="2482" y="652"/>
                    <a:pt x="2532" y="552"/>
                    <a:pt x="2507" y="427"/>
                  </a:cubicBezTo>
                  <a:cubicBezTo>
                    <a:pt x="2507" y="301"/>
                    <a:pt x="2432" y="201"/>
                    <a:pt x="2357" y="126"/>
                  </a:cubicBezTo>
                  <a:cubicBezTo>
                    <a:pt x="2257" y="51"/>
                    <a:pt x="2156" y="1"/>
                    <a:pt x="2056" y="1"/>
                  </a:cubicBezTo>
                  <a:close/>
                </a:path>
              </a:pathLst>
            </a:custGeom>
            <a:solidFill>
              <a:srgbClr val="ABE5D9"/>
            </a:solidFill>
            <a:ln cap="flat" cmpd="sng" w="952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rot="-4115955">
              <a:off x="5460850" y="2499356"/>
              <a:ext cx="183299" cy="405456"/>
            </a:xfrm>
            <a:custGeom>
              <a:rect b="b" l="l" r="r" t="t"/>
              <a:pathLst>
                <a:path extrusionOk="0" h="3445" w="2533">
                  <a:moveTo>
                    <a:pt x="2006" y="1"/>
                  </a:moveTo>
                  <a:cubicBezTo>
                    <a:pt x="1906" y="26"/>
                    <a:pt x="1755" y="76"/>
                    <a:pt x="1705" y="176"/>
                  </a:cubicBezTo>
                  <a:cubicBezTo>
                    <a:pt x="1430" y="552"/>
                    <a:pt x="1179" y="953"/>
                    <a:pt x="928" y="1354"/>
                  </a:cubicBezTo>
                  <a:cubicBezTo>
                    <a:pt x="653" y="1830"/>
                    <a:pt x="352" y="2307"/>
                    <a:pt x="76" y="2783"/>
                  </a:cubicBezTo>
                  <a:cubicBezTo>
                    <a:pt x="1" y="2883"/>
                    <a:pt x="26" y="3033"/>
                    <a:pt x="51" y="3134"/>
                  </a:cubicBezTo>
                  <a:cubicBezTo>
                    <a:pt x="101" y="3259"/>
                    <a:pt x="176" y="3334"/>
                    <a:pt x="302" y="3384"/>
                  </a:cubicBezTo>
                  <a:cubicBezTo>
                    <a:pt x="357" y="3426"/>
                    <a:pt x="420" y="3444"/>
                    <a:pt x="486" y="3444"/>
                  </a:cubicBezTo>
                  <a:cubicBezTo>
                    <a:pt x="540" y="3444"/>
                    <a:pt x="596" y="3432"/>
                    <a:pt x="653" y="3409"/>
                  </a:cubicBezTo>
                  <a:cubicBezTo>
                    <a:pt x="778" y="3359"/>
                    <a:pt x="853" y="3284"/>
                    <a:pt x="903" y="3184"/>
                  </a:cubicBezTo>
                  <a:cubicBezTo>
                    <a:pt x="1154" y="2783"/>
                    <a:pt x="1379" y="2407"/>
                    <a:pt x="1605" y="2031"/>
                  </a:cubicBezTo>
                  <a:cubicBezTo>
                    <a:pt x="1780" y="1730"/>
                    <a:pt x="1956" y="1454"/>
                    <a:pt x="2131" y="1154"/>
                  </a:cubicBezTo>
                  <a:cubicBezTo>
                    <a:pt x="2232" y="1028"/>
                    <a:pt x="2307" y="903"/>
                    <a:pt x="2407" y="778"/>
                  </a:cubicBezTo>
                  <a:cubicBezTo>
                    <a:pt x="2482" y="652"/>
                    <a:pt x="2532" y="552"/>
                    <a:pt x="2507" y="427"/>
                  </a:cubicBezTo>
                  <a:cubicBezTo>
                    <a:pt x="2507" y="301"/>
                    <a:pt x="2432" y="201"/>
                    <a:pt x="2357" y="126"/>
                  </a:cubicBezTo>
                  <a:cubicBezTo>
                    <a:pt x="2257" y="51"/>
                    <a:pt x="2156" y="1"/>
                    <a:pt x="2056" y="1"/>
                  </a:cubicBezTo>
                  <a:close/>
                </a:path>
              </a:pathLst>
            </a:custGeom>
            <a:solidFill>
              <a:srgbClr val="ABE5D9"/>
            </a:solidFill>
            <a:ln cap="flat" cmpd="sng" w="952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p:nvPr/>
          </p:nvSpPr>
          <p:spPr>
            <a:xfrm rot="-4115955">
              <a:off x="7314449" y="2499356"/>
              <a:ext cx="183299" cy="405456"/>
            </a:xfrm>
            <a:custGeom>
              <a:rect b="b" l="l" r="r" t="t"/>
              <a:pathLst>
                <a:path extrusionOk="0" h="3445" w="2533">
                  <a:moveTo>
                    <a:pt x="2006" y="1"/>
                  </a:moveTo>
                  <a:cubicBezTo>
                    <a:pt x="1906" y="26"/>
                    <a:pt x="1755" y="76"/>
                    <a:pt x="1705" y="176"/>
                  </a:cubicBezTo>
                  <a:cubicBezTo>
                    <a:pt x="1430" y="552"/>
                    <a:pt x="1179" y="953"/>
                    <a:pt x="928" y="1354"/>
                  </a:cubicBezTo>
                  <a:cubicBezTo>
                    <a:pt x="653" y="1830"/>
                    <a:pt x="352" y="2307"/>
                    <a:pt x="76" y="2783"/>
                  </a:cubicBezTo>
                  <a:cubicBezTo>
                    <a:pt x="1" y="2883"/>
                    <a:pt x="26" y="3033"/>
                    <a:pt x="51" y="3134"/>
                  </a:cubicBezTo>
                  <a:cubicBezTo>
                    <a:pt x="101" y="3259"/>
                    <a:pt x="176" y="3334"/>
                    <a:pt x="302" y="3384"/>
                  </a:cubicBezTo>
                  <a:cubicBezTo>
                    <a:pt x="357" y="3426"/>
                    <a:pt x="420" y="3444"/>
                    <a:pt x="486" y="3444"/>
                  </a:cubicBezTo>
                  <a:cubicBezTo>
                    <a:pt x="540" y="3444"/>
                    <a:pt x="596" y="3432"/>
                    <a:pt x="653" y="3409"/>
                  </a:cubicBezTo>
                  <a:cubicBezTo>
                    <a:pt x="778" y="3359"/>
                    <a:pt x="853" y="3284"/>
                    <a:pt x="903" y="3184"/>
                  </a:cubicBezTo>
                  <a:cubicBezTo>
                    <a:pt x="1154" y="2783"/>
                    <a:pt x="1379" y="2407"/>
                    <a:pt x="1605" y="2031"/>
                  </a:cubicBezTo>
                  <a:cubicBezTo>
                    <a:pt x="1780" y="1730"/>
                    <a:pt x="1956" y="1454"/>
                    <a:pt x="2131" y="1154"/>
                  </a:cubicBezTo>
                  <a:cubicBezTo>
                    <a:pt x="2232" y="1028"/>
                    <a:pt x="2307" y="903"/>
                    <a:pt x="2407" y="778"/>
                  </a:cubicBezTo>
                  <a:cubicBezTo>
                    <a:pt x="2482" y="652"/>
                    <a:pt x="2532" y="552"/>
                    <a:pt x="2507" y="427"/>
                  </a:cubicBezTo>
                  <a:cubicBezTo>
                    <a:pt x="2507" y="301"/>
                    <a:pt x="2432" y="201"/>
                    <a:pt x="2357" y="126"/>
                  </a:cubicBezTo>
                  <a:cubicBezTo>
                    <a:pt x="2257" y="51"/>
                    <a:pt x="2156" y="1"/>
                    <a:pt x="2056" y="1"/>
                  </a:cubicBezTo>
                  <a:close/>
                </a:path>
              </a:pathLst>
            </a:custGeom>
            <a:solidFill>
              <a:srgbClr val="ABE5D9"/>
            </a:solidFill>
            <a:ln cap="flat" cmpd="sng" w="952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 name="Google Shape;254;p18"/>
          <p:cNvSpPr txBox="1"/>
          <p:nvPr/>
        </p:nvSpPr>
        <p:spPr>
          <a:xfrm>
            <a:off x="811287" y="9575625"/>
            <a:ext cx="1154700" cy="314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000">
                <a:highlight>
                  <a:srgbClr val="EDF9F9"/>
                </a:highlight>
                <a:latin typeface="Mada"/>
                <a:ea typeface="Mada"/>
                <a:cs typeface="Mada"/>
                <a:sym typeface="Mada"/>
              </a:rPr>
              <a:t>Bilateral </a:t>
            </a:r>
            <a:r>
              <a:rPr b="1" lang="en-GB" sz="1000">
                <a:highlight>
                  <a:srgbClr val="EDF9F9"/>
                </a:highlight>
                <a:latin typeface="Mada"/>
                <a:ea typeface="Mada"/>
                <a:cs typeface="Mada"/>
                <a:sym typeface="Mada"/>
              </a:rPr>
              <a:t>thigh </a:t>
            </a:r>
            <a:r>
              <a:rPr b="1" lang="en-GB" sz="1000">
                <a:highlight>
                  <a:srgbClr val="EDF9F9"/>
                </a:highlight>
                <a:latin typeface="Mada"/>
                <a:ea typeface="Mada"/>
                <a:cs typeface="Mada"/>
                <a:sym typeface="Mada"/>
              </a:rPr>
              <a:t>and/or buttock: </a:t>
            </a:r>
            <a:r>
              <a:rPr lang="en-GB" sz="1000">
                <a:latin typeface="Mada"/>
                <a:ea typeface="Mada"/>
                <a:cs typeface="Mada"/>
                <a:sym typeface="Mada"/>
              </a:rPr>
              <a:t>aortoiliac arteries</a:t>
            </a:r>
            <a:endParaRPr sz="1000">
              <a:latin typeface="Mada"/>
              <a:ea typeface="Mada"/>
              <a:cs typeface="Mada"/>
              <a:sym typeface="Mada"/>
            </a:endParaRPr>
          </a:p>
        </p:txBody>
      </p:sp>
      <p:sp>
        <p:nvSpPr>
          <p:cNvPr id="255" name="Google Shape;255;p18"/>
          <p:cNvSpPr/>
          <p:nvPr/>
        </p:nvSpPr>
        <p:spPr>
          <a:xfrm>
            <a:off x="1063891" y="7989125"/>
            <a:ext cx="705577" cy="676641"/>
          </a:xfrm>
          <a:custGeom>
            <a:rect b="b" l="l" r="r" t="t"/>
            <a:pathLst>
              <a:path extrusionOk="0" h="22098" w="23043">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p:nvPr/>
        </p:nvSpPr>
        <p:spPr>
          <a:xfrm>
            <a:off x="4418751" y="7989125"/>
            <a:ext cx="705577" cy="676641"/>
          </a:xfrm>
          <a:custGeom>
            <a:rect b="b" l="l" r="r" t="t"/>
            <a:pathLst>
              <a:path extrusionOk="0" h="22098" w="23043">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2778892" y="8007062"/>
            <a:ext cx="705577" cy="676641"/>
          </a:xfrm>
          <a:custGeom>
            <a:rect b="b" l="l" r="r" t="t"/>
            <a:pathLst>
              <a:path extrusionOk="0" h="22098" w="23043">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p:nvPr/>
        </p:nvSpPr>
        <p:spPr>
          <a:xfrm>
            <a:off x="6095614" y="8007062"/>
            <a:ext cx="705577" cy="676641"/>
          </a:xfrm>
          <a:custGeom>
            <a:rect b="b" l="l" r="r" t="t"/>
            <a:pathLst>
              <a:path extrusionOk="0" h="22098" w="23043">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txBox="1"/>
          <p:nvPr/>
        </p:nvSpPr>
        <p:spPr>
          <a:xfrm>
            <a:off x="2110612" y="9837675"/>
            <a:ext cx="1903200" cy="314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1100"/>
              <a:buFont typeface="Arial"/>
              <a:buNone/>
            </a:pPr>
            <a:r>
              <a:rPr b="1" lang="en-GB" sz="1000">
                <a:highlight>
                  <a:srgbClr val="EDF9F9"/>
                </a:highlight>
                <a:latin typeface="Mada"/>
                <a:ea typeface="Mada"/>
                <a:cs typeface="Mada"/>
                <a:sym typeface="Mada"/>
              </a:rPr>
              <a:t>Unilateral thigh and/or buttock: </a:t>
            </a:r>
            <a:r>
              <a:rPr b="1" lang="en-GB" sz="1000">
                <a:latin typeface="Mada"/>
                <a:ea typeface="Mada"/>
                <a:cs typeface="Mada"/>
                <a:sym typeface="Mada"/>
              </a:rPr>
              <a:t>iliac arteries</a:t>
            </a:r>
            <a:endParaRPr b="1" sz="1000">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Buttock = Common iliac (blood doesn’t reach internal iliac)</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Thigh = External iliac</a:t>
            </a:r>
            <a:endParaRPr b="1" sz="1000">
              <a:latin typeface="Mada"/>
              <a:ea typeface="Mada"/>
              <a:cs typeface="Mada"/>
              <a:sym typeface="Mada"/>
            </a:endParaRPr>
          </a:p>
        </p:txBody>
      </p:sp>
      <p:sp>
        <p:nvSpPr>
          <p:cNvPr id="260" name="Google Shape;260;p18"/>
          <p:cNvSpPr txBox="1"/>
          <p:nvPr/>
        </p:nvSpPr>
        <p:spPr>
          <a:xfrm>
            <a:off x="4065638" y="9550838"/>
            <a:ext cx="1561500" cy="314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1100"/>
              <a:buFont typeface="Arial"/>
              <a:buNone/>
            </a:pPr>
            <a:r>
              <a:rPr b="1" lang="en-GB" sz="1000">
                <a:highlight>
                  <a:srgbClr val="EDF9F9"/>
                </a:highlight>
                <a:latin typeface="Mada"/>
                <a:ea typeface="Mada"/>
                <a:cs typeface="Mada"/>
                <a:sym typeface="Mada"/>
              </a:rPr>
              <a:t>Calf:</a:t>
            </a:r>
            <a:r>
              <a:rPr b="1" lang="en-GB" sz="1000">
                <a:latin typeface="Mada"/>
                <a:ea typeface="Mada"/>
                <a:cs typeface="Mada"/>
                <a:sym typeface="Mada"/>
              </a:rPr>
              <a:t> </a:t>
            </a:r>
            <a:endParaRPr b="1" sz="1000">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en-GB" sz="1000">
                <a:latin typeface="Mada"/>
                <a:ea typeface="Mada"/>
                <a:cs typeface="Mada"/>
                <a:sym typeface="Mada"/>
              </a:rPr>
              <a:t>femoropopliteal arteries</a:t>
            </a:r>
            <a:endParaRPr b="1" sz="1000">
              <a:latin typeface="Lora"/>
              <a:ea typeface="Lora"/>
              <a:cs typeface="Lora"/>
              <a:sym typeface="Lora"/>
            </a:endParaRPr>
          </a:p>
        </p:txBody>
      </p:sp>
      <p:sp>
        <p:nvSpPr>
          <p:cNvPr id="261" name="Google Shape;261;p18"/>
          <p:cNvSpPr txBox="1"/>
          <p:nvPr/>
        </p:nvSpPr>
        <p:spPr>
          <a:xfrm>
            <a:off x="5653990" y="9532863"/>
            <a:ext cx="1561500" cy="314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1100"/>
              <a:buFont typeface="Arial"/>
              <a:buNone/>
            </a:pPr>
            <a:r>
              <a:rPr b="1" lang="en-GB" sz="1000">
                <a:highlight>
                  <a:srgbClr val="EDF9F9"/>
                </a:highlight>
                <a:latin typeface="Mada"/>
                <a:ea typeface="Mada"/>
                <a:cs typeface="Mada"/>
                <a:sym typeface="Mada"/>
              </a:rPr>
              <a:t>Foot (instep) :</a:t>
            </a:r>
            <a:r>
              <a:rPr b="1" lang="en-GB" sz="1000">
                <a:latin typeface="Mada"/>
                <a:ea typeface="Mada"/>
                <a:cs typeface="Mada"/>
                <a:sym typeface="Mada"/>
              </a:rPr>
              <a:t> </a:t>
            </a:r>
            <a:endParaRPr b="1" sz="1000">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en-GB" sz="1000">
                <a:latin typeface="Mada"/>
                <a:ea typeface="Mada"/>
                <a:cs typeface="Mada"/>
                <a:sym typeface="Mada"/>
              </a:rPr>
              <a:t>tibial arteries </a:t>
            </a:r>
            <a:r>
              <a:rPr lang="en-GB" sz="1000">
                <a:solidFill>
                  <a:srgbClr val="6AA84F"/>
                </a:solidFill>
                <a:latin typeface="Mada"/>
                <a:ea typeface="Mada"/>
                <a:cs typeface="Mada"/>
                <a:sym typeface="Mada"/>
              </a:rPr>
              <a:t>(rare)</a:t>
            </a:r>
            <a:endParaRPr sz="1000">
              <a:solidFill>
                <a:srgbClr val="6AA84F"/>
              </a:solidFill>
              <a:latin typeface="Lora"/>
              <a:ea typeface="Lora"/>
              <a:cs typeface="Lora"/>
              <a:sym typeface="Lora"/>
            </a:endParaRPr>
          </a:p>
        </p:txBody>
      </p:sp>
      <p:pic>
        <p:nvPicPr>
          <p:cNvPr id="262" name="Google Shape;262;p18"/>
          <p:cNvPicPr preferRelativeResize="0"/>
          <p:nvPr/>
        </p:nvPicPr>
        <p:blipFill>
          <a:blip r:embed="rId5">
            <a:alphaModFix/>
          </a:blip>
          <a:stretch>
            <a:fillRect/>
          </a:stretch>
        </p:blipFill>
        <p:spPr>
          <a:xfrm>
            <a:off x="4533338" y="8047963"/>
            <a:ext cx="476399" cy="476401"/>
          </a:xfrm>
          <a:prstGeom prst="rect">
            <a:avLst/>
          </a:prstGeom>
          <a:noFill/>
          <a:ln>
            <a:noFill/>
          </a:ln>
        </p:spPr>
      </p:pic>
      <p:pic>
        <p:nvPicPr>
          <p:cNvPr id="263" name="Google Shape;263;p18"/>
          <p:cNvPicPr preferRelativeResize="0"/>
          <p:nvPr/>
        </p:nvPicPr>
        <p:blipFill>
          <a:blip r:embed="rId6">
            <a:alphaModFix/>
          </a:blip>
          <a:stretch>
            <a:fillRect/>
          </a:stretch>
        </p:blipFill>
        <p:spPr>
          <a:xfrm>
            <a:off x="1202950" y="8090900"/>
            <a:ext cx="450300" cy="450300"/>
          </a:xfrm>
          <a:prstGeom prst="rect">
            <a:avLst/>
          </a:prstGeom>
          <a:noFill/>
          <a:ln>
            <a:noFill/>
          </a:ln>
        </p:spPr>
      </p:pic>
      <p:pic>
        <p:nvPicPr>
          <p:cNvPr id="264" name="Google Shape;264;p18"/>
          <p:cNvPicPr preferRelativeResize="0"/>
          <p:nvPr/>
        </p:nvPicPr>
        <p:blipFill>
          <a:blip r:embed="rId6">
            <a:alphaModFix/>
          </a:blip>
          <a:stretch>
            <a:fillRect/>
          </a:stretch>
        </p:blipFill>
        <p:spPr>
          <a:xfrm>
            <a:off x="2906537" y="8090900"/>
            <a:ext cx="450300" cy="450300"/>
          </a:xfrm>
          <a:prstGeom prst="rect">
            <a:avLst/>
          </a:prstGeom>
          <a:noFill/>
          <a:ln>
            <a:noFill/>
          </a:ln>
        </p:spPr>
      </p:pic>
      <p:pic>
        <p:nvPicPr>
          <p:cNvPr id="265" name="Google Shape;265;p18"/>
          <p:cNvPicPr preferRelativeResize="0"/>
          <p:nvPr/>
        </p:nvPicPr>
        <p:blipFill>
          <a:blip r:embed="rId7">
            <a:alphaModFix/>
          </a:blip>
          <a:stretch>
            <a:fillRect/>
          </a:stretch>
        </p:blipFill>
        <p:spPr>
          <a:xfrm>
            <a:off x="6213775" y="8136298"/>
            <a:ext cx="418125" cy="418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cxnSp>
        <p:nvCxnSpPr>
          <p:cNvPr id="270" name="Google Shape;270;p19"/>
          <p:cNvCxnSpPr/>
          <p:nvPr/>
        </p:nvCxnSpPr>
        <p:spPr>
          <a:xfrm rot="-5400000">
            <a:off x="5915000" y="6099875"/>
            <a:ext cx="519600" cy="418200"/>
          </a:xfrm>
          <a:prstGeom prst="curvedConnector3">
            <a:avLst>
              <a:gd fmla="val 50000" name="adj1"/>
            </a:avLst>
          </a:prstGeom>
          <a:noFill/>
          <a:ln cap="flat" cmpd="sng" w="9525">
            <a:solidFill>
              <a:srgbClr val="000000"/>
            </a:solidFill>
            <a:prstDash val="solid"/>
            <a:round/>
            <a:headEnd len="med" w="med" type="none"/>
            <a:tailEnd len="med" w="med" type="oval"/>
          </a:ln>
        </p:spPr>
      </p:cxnSp>
      <p:cxnSp>
        <p:nvCxnSpPr>
          <p:cNvPr id="271" name="Google Shape;271;p19"/>
          <p:cNvCxnSpPr/>
          <p:nvPr/>
        </p:nvCxnSpPr>
        <p:spPr>
          <a:xfrm flipH="1" rot="5400000">
            <a:off x="1551600" y="6131800"/>
            <a:ext cx="403800" cy="390600"/>
          </a:xfrm>
          <a:prstGeom prst="curvedConnector3">
            <a:avLst>
              <a:gd fmla="val 50000" name="adj1"/>
            </a:avLst>
          </a:prstGeom>
          <a:noFill/>
          <a:ln cap="flat" cmpd="sng" w="9525">
            <a:solidFill>
              <a:srgbClr val="000000"/>
            </a:solidFill>
            <a:prstDash val="solid"/>
            <a:round/>
            <a:headEnd len="med" w="med" type="none"/>
            <a:tailEnd len="med" w="med" type="oval"/>
          </a:ln>
        </p:spPr>
      </p:cxnSp>
      <p:sp>
        <p:nvSpPr>
          <p:cNvPr id="272" name="Google Shape;272;p19"/>
          <p:cNvSpPr/>
          <p:nvPr/>
        </p:nvSpPr>
        <p:spPr>
          <a:xfrm>
            <a:off x="944825" y="1927025"/>
            <a:ext cx="2817300" cy="28059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
          <p:cNvSpPr txBox="1"/>
          <p:nvPr/>
        </p:nvSpPr>
        <p:spPr>
          <a:xfrm>
            <a:off x="1203600" y="1141163"/>
            <a:ext cx="43896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Critical Limb Ischemia (CLI)</a:t>
            </a:r>
            <a:endParaRPr b="1" sz="1800">
              <a:solidFill>
                <a:srgbClr val="006D77"/>
              </a:solidFill>
              <a:highlight>
                <a:srgbClr val="EDF9F9"/>
              </a:highlight>
              <a:latin typeface="Lora"/>
              <a:ea typeface="Lora"/>
              <a:cs typeface="Lora"/>
              <a:sym typeface="Lora"/>
            </a:endParaRPr>
          </a:p>
        </p:txBody>
      </p:sp>
      <p:sp>
        <p:nvSpPr>
          <p:cNvPr id="275" name="Google Shape;275;p19"/>
          <p:cNvSpPr/>
          <p:nvPr/>
        </p:nvSpPr>
        <p:spPr>
          <a:xfrm>
            <a:off x="582311" y="1092138"/>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
          <p:cNvSpPr txBox="1"/>
          <p:nvPr/>
        </p:nvSpPr>
        <p:spPr>
          <a:xfrm>
            <a:off x="656400" y="1160450"/>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2</a:t>
            </a:r>
            <a:endParaRPr b="1" sz="2000">
              <a:solidFill>
                <a:srgbClr val="1D2542"/>
              </a:solidFill>
              <a:latin typeface="Life Savers"/>
              <a:ea typeface="Life Savers"/>
              <a:cs typeface="Life Savers"/>
              <a:sym typeface="Life Savers"/>
            </a:endParaRPr>
          </a:p>
        </p:txBody>
      </p:sp>
      <p:sp>
        <p:nvSpPr>
          <p:cNvPr id="277" name="Google Shape;277;p19"/>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Chronic Peripheral Arterial Disease (PAD)</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278" name="Google Shape;278;p19"/>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pic>
        <p:nvPicPr>
          <p:cNvPr id="279" name="Google Shape;279;p19"/>
          <p:cNvPicPr preferRelativeResize="0"/>
          <p:nvPr/>
        </p:nvPicPr>
        <p:blipFill>
          <a:blip r:embed="rId3">
            <a:alphaModFix/>
          </a:blip>
          <a:stretch>
            <a:fillRect/>
          </a:stretch>
        </p:blipFill>
        <p:spPr>
          <a:xfrm>
            <a:off x="1021025" y="2308024"/>
            <a:ext cx="2644624" cy="1980500"/>
          </a:xfrm>
          <a:prstGeom prst="rect">
            <a:avLst/>
          </a:prstGeom>
          <a:noFill/>
          <a:ln>
            <a:noFill/>
          </a:ln>
        </p:spPr>
      </p:pic>
      <p:cxnSp>
        <p:nvCxnSpPr>
          <p:cNvPr id="280" name="Google Shape;280;p19"/>
          <p:cNvCxnSpPr/>
          <p:nvPr/>
        </p:nvCxnSpPr>
        <p:spPr>
          <a:xfrm>
            <a:off x="3762134" y="2511950"/>
            <a:ext cx="705900" cy="0"/>
          </a:xfrm>
          <a:prstGeom prst="straightConnector1">
            <a:avLst/>
          </a:prstGeom>
          <a:noFill/>
          <a:ln cap="flat" cmpd="sng" w="19050">
            <a:solidFill>
              <a:srgbClr val="83C5BE"/>
            </a:solidFill>
            <a:prstDash val="solid"/>
            <a:round/>
            <a:headEnd len="med" w="med" type="none"/>
            <a:tailEnd len="med" w="med" type="oval"/>
          </a:ln>
        </p:spPr>
      </p:cxnSp>
      <p:sp>
        <p:nvSpPr>
          <p:cNvPr id="281" name="Google Shape;281;p19"/>
          <p:cNvSpPr txBox="1"/>
          <p:nvPr/>
        </p:nvSpPr>
        <p:spPr>
          <a:xfrm>
            <a:off x="3919675" y="1963400"/>
            <a:ext cx="2685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Sequence of events</a:t>
            </a:r>
            <a:endParaRPr b="1" i="0" sz="1800" u="none" cap="none" strike="noStrike">
              <a:solidFill>
                <a:srgbClr val="006D77"/>
              </a:solidFill>
              <a:highlight>
                <a:srgbClr val="EDF9F9"/>
              </a:highlight>
              <a:latin typeface="Lora"/>
              <a:ea typeface="Lora"/>
              <a:cs typeface="Lora"/>
              <a:sym typeface="Lora"/>
            </a:endParaRPr>
          </a:p>
        </p:txBody>
      </p:sp>
      <p:sp>
        <p:nvSpPr>
          <p:cNvPr id="282" name="Google Shape;282;p19"/>
          <p:cNvSpPr txBox="1"/>
          <p:nvPr/>
        </p:nvSpPr>
        <p:spPr>
          <a:xfrm>
            <a:off x="3977575" y="2662100"/>
            <a:ext cx="2570100" cy="917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AutoNum type="alphaUcParenR"/>
            </a:pPr>
            <a:r>
              <a:rPr lang="en-GB" sz="1200">
                <a:solidFill>
                  <a:srgbClr val="1C4588"/>
                </a:solidFill>
                <a:latin typeface="Mada"/>
                <a:ea typeface="Mada"/>
                <a:cs typeface="Mada"/>
                <a:sym typeface="Mada"/>
              </a:rPr>
              <a:t>Superficial femoral artery (SFA)  stenosis</a:t>
            </a:r>
            <a:r>
              <a:rPr lang="en-GB" sz="1200">
                <a:solidFill>
                  <a:srgbClr val="6AA84F"/>
                </a:solidFill>
                <a:latin typeface="Mada"/>
                <a:ea typeface="Mada"/>
                <a:cs typeface="Mada"/>
                <a:sym typeface="Mada"/>
              </a:rPr>
              <a:t> “start of claudications”</a:t>
            </a:r>
            <a:endParaRPr sz="1200">
              <a:solidFill>
                <a:srgbClr val="6AA84F"/>
              </a:solidFill>
              <a:latin typeface="Mada"/>
              <a:ea typeface="Mada"/>
              <a:cs typeface="Mada"/>
              <a:sym typeface="Mada"/>
            </a:endParaRPr>
          </a:p>
          <a:p>
            <a:pPr indent="-304800" lvl="0" marL="457200" rtl="0" algn="l">
              <a:spcBef>
                <a:spcPts val="0"/>
              </a:spcBef>
              <a:spcAft>
                <a:spcPts val="0"/>
              </a:spcAft>
              <a:buClr>
                <a:srgbClr val="1C4588"/>
              </a:buClr>
              <a:buSzPts val="1200"/>
              <a:buFont typeface="Mada"/>
              <a:buAutoNum type="alphaUcParenR"/>
            </a:pPr>
            <a:r>
              <a:rPr lang="en-GB" sz="1200">
                <a:solidFill>
                  <a:srgbClr val="1C4588"/>
                </a:solidFill>
                <a:latin typeface="Mada"/>
                <a:ea typeface="Mada"/>
                <a:cs typeface="Mada"/>
                <a:sym typeface="Mada"/>
              </a:rPr>
              <a:t>Complete occlusion of SFA, collaterals developed from deep femoral artery (PFA)</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AutoNum type="alphaUcParenR"/>
            </a:pPr>
            <a:r>
              <a:rPr lang="en-GB" sz="1200">
                <a:solidFill>
                  <a:srgbClr val="1C4588"/>
                </a:solidFill>
                <a:latin typeface="Mada"/>
                <a:ea typeface="Mada"/>
                <a:cs typeface="Mada"/>
                <a:sym typeface="Mada"/>
              </a:rPr>
              <a:t>Stenosis of PFA &amp; common iliac, worsening symptoms.</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AutoNum type="alphaUcParenR"/>
            </a:pPr>
            <a:r>
              <a:rPr lang="en-GB" sz="1200">
                <a:solidFill>
                  <a:srgbClr val="1C4588"/>
                </a:solidFill>
                <a:latin typeface="Mada"/>
                <a:ea typeface="Mada"/>
                <a:cs typeface="Mada"/>
                <a:sym typeface="Mada"/>
              </a:rPr>
              <a:t>Critical Limb Ischemia (CLI) - </a:t>
            </a:r>
            <a:r>
              <a:rPr b="1" lang="en-GB" sz="1200">
                <a:solidFill>
                  <a:srgbClr val="1C4588"/>
                </a:solidFill>
                <a:latin typeface="Mada"/>
                <a:ea typeface="Mada"/>
                <a:cs typeface="Mada"/>
                <a:sym typeface="Mada"/>
              </a:rPr>
              <a:t>pain at rest, gangrene, ulcer.</a:t>
            </a:r>
            <a:endParaRPr b="1" sz="1200">
              <a:solidFill>
                <a:srgbClr val="6AA84F"/>
              </a:solidFill>
              <a:latin typeface="Mada"/>
              <a:ea typeface="Mada"/>
              <a:cs typeface="Mada"/>
              <a:sym typeface="Mada"/>
            </a:endParaRPr>
          </a:p>
        </p:txBody>
      </p:sp>
      <p:sp>
        <p:nvSpPr>
          <p:cNvPr id="283" name="Google Shape;283;p19"/>
          <p:cNvSpPr/>
          <p:nvPr/>
        </p:nvSpPr>
        <p:spPr>
          <a:xfrm>
            <a:off x="754800" y="5964725"/>
            <a:ext cx="6073500" cy="159600"/>
          </a:xfrm>
          <a:prstGeom prst="rect">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
          <p:cNvSpPr/>
          <p:nvPr/>
        </p:nvSpPr>
        <p:spPr>
          <a:xfrm>
            <a:off x="768113" y="5971588"/>
            <a:ext cx="6046875" cy="66450"/>
          </a:xfrm>
          <a:custGeom>
            <a:rect b="b" l="l" r="r" t="t"/>
            <a:pathLst>
              <a:path extrusionOk="0" h="2658" w="241875">
                <a:moveTo>
                  <a:pt x="0" y="2658"/>
                </a:moveTo>
                <a:cubicBezTo>
                  <a:pt x="80630" y="2658"/>
                  <a:pt x="161245" y="0"/>
                  <a:pt x="241875" y="0"/>
                </a:cubicBezTo>
              </a:path>
            </a:pathLst>
          </a:custGeom>
          <a:noFill/>
          <a:ln cap="flat" cmpd="sng" w="19050">
            <a:solidFill>
              <a:srgbClr val="1D1D1B"/>
            </a:solidFill>
            <a:prstDash val="solid"/>
            <a:round/>
            <a:headEnd len="med" w="med" type="none"/>
            <a:tailEnd len="med" w="med" type="none"/>
          </a:ln>
        </p:spPr>
      </p:sp>
      <p:sp>
        <p:nvSpPr>
          <p:cNvPr id="285" name="Google Shape;285;p19"/>
          <p:cNvSpPr/>
          <p:nvPr/>
        </p:nvSpPr>
        <p:spPr>
          <a:xfrm>
            <a:off x="765275" y="6037713"/>
            <a:ext cx="6073450" cy="79750"/>
          </a:xfrm>
          <a:custGeom>
            <a:rect b="b" l="l" r="r" t="t"/>
            <a:pathLst>
              <a:path extrusionOk="0" h="3190" w="242938">
                <a:moveTo>
                  <a:pt x="0" y="3190"/>
                </a:moveTo>
                <a:cubicBezTo>
                  <a:pt x="80986" y="3190"/>
                  <a:pt x="161952" y="0"/>
                  <a:pt x="242938" y="0"/>
                </a:cubicBezTo>
              </a:path>
            </a:pathLst>
          </a:custGeom>
          <a:noFill/>
          <a:ln cap="flat" cmpd="sng" w="19050">
            <a:solidFill>
              <a:srgbClr val="1D1D1B"/>
            </a:solidFill>
            <a:prstDash val="solid"/>
            <a:round/>
            <a:headEnd len="med" w="med" type="none"/>
            <a:tailEnd len="med" w="med" type="none"/>
          </a:ln>
        </p:spPr>
      </p:sp>
      <p:sp>
        <p:nvSpPr>
          <p:cNvPr id="286" name="Google Shape;286;p19"/>
          <p:cNvSpPr/>
          <p:nvPr/>
        </p:nvSpPr>
        <p:spPr>
          <a:xfrm>
            <a:off x="1533888" y="5909516"/>
            <a:ext cx="176600" cy="270025"/>
          </a:xfrm>
          <a:custGeom>
            <a:rect b="b" l="l" r="r" t="t"/>
            <a:pathLst>
              <a:path extrusionOk="0" h="10801" w="7064">
                <a:moveTo>
                  <a:pt x="2800" y="3281"/>
                </a:moveTo>
                <a:cubicBezTo>
                  <a:pt x="2052" y="4404"/>
                  <a:pt x="125" y="6192"/>
                  <a:pt x="1205" y="7002"/>
                </a:cubicBezTo>
                <a:cubicBezTo>
                  <a:pt x="2207" y="7754"/>
                  <a:pt x="3852" y="8179"/>
                  <a:pt x="4926" y="7534"/>
                </a:cubicBezTo>
                <a:cubicBezTo>
                  <a:pt x="6327" y="6693"/>
                  <a:pt x="7296" y="3730"/>
                  <a:pt x="5989" y="2750"/>
                </a:cubicBezTo>
                <a:cubicBezTo>
                  <a:pt x="3882" y="1169"/>
                  <a:pt x="-1881" y="7958"/>
                  <a:pt x="674" y="8597"/>
                </a:cubicBezTo>
                <a:cubicBezTo>
                  <a:pt x="3153" y="9217"/>
                  <a:pt x="6733" y="4025"/>
                  <a:pt x="4926" y="2218"/>
                </a:cubicBezTo>
                <a:cubicBezTo>
                  <a:pt x="2785" y="77"/>
                  <a:pt x="-1250" y="10226"/>
                  <a:pt x="1737" y="10724"/>
                </a:cubicBezTo>
                <a:cubicBezTo>
                  <a:pt x="5441" y="11342"/>
                  <a:pt x="9140" y="-645"/>
                  <a:pt x="5458" y="92"/>
                </a:cubicBezTo>
                <a:cubicBezTo>
                  <a:pt x="1876" y="809"/>
                  <a:pt x="-853" y="10724"/>
                  <a:pt x="2800" y="10724"/>
                </a:cubicBezTo>
                <a:cubicBezTo>
                  <a:pt x="6110" y="10724"/>
                  <a:pt x="8211" y="2993"/>
                  <a:pt x="5458" y="1155"/>
                </a:cubicBezTo>
                <a:cubicBezTo>
                  <a:pt x="3542" y="-124"/>
                  <a:pt x="496" y="7534"/>
                  <a:pt x="2800" y="7534"/>
                </a:cubicBezTo>
              </a:path>
            </a:pathLst>
          </a:custGeom>
          <a:noFill/>
          <a:ln cap="flat" cmpd="sng" w="19050">
            <a:solidFill>
              <a:srgbClr val="1D1D1B"/>
            </a:solidFill>
            <a:prstDash val="solid"/>
            <a:round/>
            <a:headEnd len="med" w="med" type="none"/>
            <a:tailEnd len="med" w="med" type="none"/>
          </a:ln>
        </p:spPr>
      </p:sp>
      <p:sp>
        <p:nvSpPr>
          <p:cNvPr id="287" name="Google Shape;287;p19"/>
          <p:cNvSpPr/>
          <p:nvPr/>
        </p:nvSpPr>
        <p:spPr>
          <a:xfrm>
            <a:off x="3703251" y="5909516"/>
            <a:ext cx="176600" cy="270025"/>
          </a:xfrm>
          <a:custGeom>
            <a:rect b="b" l="l" r="r" t="t"/>
            <a:pathLst>
              <a:path extrusionOk="0" h="10801" w="7064">
                <a:moveTo>
                  <a:pt x="2800" y="3281"/>
                </a:moveTo>
                <a:cubicBezTo>
                  <a:pt x="2052" y="4404"/>
                  <a:pt x="125" y="6192"/>
                  <a:pt x="1205" y="7002"/>
                </a:cubicBezTo>
                <a:cubicBezTo>
                  <a:pt x="2207" y="7754"/>
                  <a:pt x="3852" y="8179"/>
                  <a:pt x="4926" y="7534"/>
                </a:cubicBezTo>
                <a:cubicBezTo>
                  <a:pt x="6327" y="6693"/>
                  <a:pt x="7296" y="3730"/>
                  <a:pt x="5989" y="2750"/>
                </a:cubicBezTo>
                <a:cubicBezTo>
                  <a:pt x="3882" y="1169"/>
                  <a:pt x="-1881" y="7958"/>
                  <a:pt x="674" y="8597"/>
                </a:cubicBezTo>
                <a:cubicBezTo>
                  <a:pt x="3153" y="9217"/>
                  <a:pt x="6733" y="4025"/>
                  <a:pt x="4926" y="2218"/>
                </a:cubicBezTo>
                <a:cubicBezTo>
                  <a:pt x="2785" y="77"/>
                  <a:pt x="-1250" y="10226"/>
                  <a:pt x="1737" y="10724"/>
                </a:cubicBezTo>
                <a:cubicBezTo>
                  <a:pt x="5441" y="11342"/>
                  <a:pt x="9140" y="-645"/>
                  <a:pt x="5458" y="92"/>
                </a:cubicBezTo>
                <a:cubicBezTo>
                  <a:pt x="1876" y="809"/>
                  <a:pt x="-853" y="10724"/>
                  <a:pt x="2800" y="10724"/>
                </a:cubicBezTo>
                <a:cubicBezTo>
                  <a:pt x="6110" y="10724"/>
                  <a:pt x="8211" y="2993"/>
                  <a:pt x="5458" y="1155"/>
                </a:cubicBezTo>
                <a:cubicBezTo>
                  <a:pt x="3542" y="-124"/>
                  <a:pt x="496" y="7534"/>
                  <a:pt x="2800" y="7534"/>
                </a:cubicBezTo>
              </a:path>
            </a:pathLst>
          </a:custGeom>
          <a:noFill/>
          <a:ln cap="flat" cmpd="sng" w="19050">
            <a:solidFill>
              <a:srgbClr val="1D1D1B"/>
            </a:solidFill>
            <a:prstDash val="solid"/>
            <a:round/>
            <a:headEnd len="med" w="med" type="none"/>
            <a:tailEnd len="med" w="med" type="none"/>
          </a:ln>
        </p:spPr>
      </p:sp>
      <p:sp>
        <p:nvSpPr>
          <p:cNvPr id="288" name="Google Shape;288;p19"/>
          <p:cNvSpPr/>
          <p:nvPr/>
        </p:nvSpPr>
        <p:spPr>
          <a:xfrm>
            <a:off x="6329801" y="5909516"/>
            <a:ext cx="176600" cy="270025"/>
          </a:xfrm>
          <a:custGeom>
            <a:rect b="b" l="l" r="r" t="t"/>
            <a:pathLst>
              <a:path extrusionOk="0" h="10801" w="7064">
                <a:moveTo>
                  <a:pt x="2800" y="3281"/>
                </a:moveTo>
                <a:cubicBezTo>
                  <a:pt x="2052" y="4404"/>
                  <a:pt x="125" y="6192"/>
                  <a:pt x="1205" y="7002"/>
                </a:cubicBezTo>
                <a:cubicBezTo>
                  <a:pt x="2207" y="7754"/>
                  <a:pt x="3852" y="8179"/>
                  <a:pt x="4926" y="7534"/>
                </a:cubicBezTo>
                <a:cubicBezTo>
                  <a:pt x="6327" y="6693"/>
                  <a:pt x="7296" y="3730"/>
                  <a:pt x="5989" y="2750"/>
                </a:cubicBezTo>
                <a:cubicBezTo>
                  <a:pt x="3882" y="1169"/>
                  <a:pt x="-1881" y="7958"/>
                  <a:pt x="674" y="8597"/>
                </a:cubicBezTo>
                <a:cubicBezTo>
                  <a:pt x="3153" y="9217"/>
                  <a:pt x="6733" y="4025"/>
                  <a:pt x="4926" y="2218"/>
                </a:cubicBezTo>
                <a:cubicBezTo>
                  <a:pt x="2785" y="77"/>
                  <a:pt x="-1250" y="10226"/>
                  <a:pt x="1737" y="10724"/>
                </a:cubicBezTo>
                <a:cubicBezTo>
                  <a:pt x="5441" y="11342"/>
                  <a:pt x="9140" y="-645"/>
                  <a:pt x="5458" y="92"/>
                </a:cubicBezTo>
                <a:cubicBezTo>
                  <a:pt x="1876" y="809"/>
                  <a:pt x="-853" y="10724"/>
                  <a:pt x="2800" y="10724"/>
                </a:cubicBezTo>
                <a:cubicBezTo>
                  <a:pt x="6110" y="10724"/>
                  <a:pt x="8211" y="2993"/>
                  <a:pt x="5458" y="1155"/>
                </a:cubicBezTo>
                <a:cubicBezTo>
                  <a:pt x="3542" y="-124"/>
                  <a:pt x="496" y="7534"/>
                  <a:pt x="2800" y="7534"/>
                </a:cubicBezTo>
              </a:path>
            </a:pathLst>
          </a:custGeom>
          <a:noFill/>
          <a:ln cap="flat" cmpd="sng" w="19050">
            <a:solidFill>
              <a:srgbClr val="1D1D1B"/>
            </a:solidFill>
            <a:prstDash val="solid"/>
            <a:round/>
            <a:headEnd len="med" w="med" type="none"/>
            <a:tailEnd len="med" w="med" type="none"/>
          </a:ln>
        </p:spPr>
      </p:sp>
      <p:sp>
        <p:nvSpPr>
          <p:cNvPr id="289" name="Google Shape;289;p19"/>
          <p:cNvSpPr txBox="1"/>
          <p:nvPr/>
        </p:nvSpPr>
        <p:spPr>
          <a:xfrm>
            <a:off x="754800" y="5235425"/>
            <a:ext cx="60468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1"/>
                </a:solidFill>
                <a:latin typeface="Mada"/>
                <a:ea typeface="Mada"/>
                <a:cs typeface="Mada"/>
                <a:sym typeface="Mada"/>
              </a:rPr>
              <a:t>CLI is caused by </a:t>
            </a:r>
            <a:r>
              <a:rPr b="1" lang="en-GB" sz="1300">
                <a:solidFill>
                  <a:schemeClr val="dk1"/>
                </a:solidFill>
                <a:latin typeface="Mada"/>
                <a:ea typeface="Mada"/>
                <a:cs typeface="Mada"/>
                <a:sym typeface="Mada"/>
              </a:rPr>
              <a:t>multiple lesions</a:t>
            </a:r>
            <a:r>
              <a:rPr lang="en-GB" sz="1300">
                <a:solidFill>
                  <a:schemeClr val="dk1"/>
                </a:solidFill>
                <a:latin typeface="Mada"/>
                <a:ea typeface="Mada"/>
                <a:cs typeface="Mada"/>
                <a:sym typeface="Mada"/>
              </a:rPr>
              <a:t> affecting different arterial segments in the affected limb-</a:t>
            </a:r>
            <a:r>
              <a:rPr lang="en-GB" sz="1300">
                <a:solidFill>
                  <a:srgbClr val="6AA84F"/>
                </a:solidFill>
                <a:highlight>
                  <a:schemeClr val="lt1"/>
                </a:highlight>
                <a:latin typeface="Mada"/>
                <a:ea typeface="Mada"/>
                <a:cs typeface="Mada"/>
                <a:sym typeface="Mada"/>
              </a:rPr>
              <a:t>When its occurs fast or in more than one area</a:t>
            </a:r>
            <a:r>
              <a:rPr lang="en-GB" sz="1300">
                <a:solidFill>
                  <a:srgbClr val="6AA84F"/>
                </a:solidFill>
                <a:latin typeface="Mada"/>
                <a:ea typeface="Mada"/>
                <a:cs typeface="Mada"/>
                <a:sym typeface="Mada"/>
              </a:rPr>
              <a:t> </a:t>
            </a:r>
            <a:r>
              <a:rPr lang="en-GB" sz="1300">
                <a:solidFill>
                  <a:schemeClr val="dk1"/>
                </a:solidFill>
                <a:latin typeface="Mada"/>
                <a:ea typeface="Mada"/>
                <a:cs typeface="Mada"/>
                <a:sym typeface="Mada"/>
              </a:rPr>
              <a:t>. These patients usually have:</a:t>
            </a:r>
            <a:endParaRPr sz="1300">
              <a:latin typeface="Mada"/>
              <a:ea typeface="Mada"/>
              <a:cs typeface="Mada"/>
              <a:sym typeface="Mada"/>
            </a:endParaRPr>
          </a:p>
        </p:txBody>
      </p:sp>
      <p:sp>
        <p:nvSpPr>
          <p:cNvPr id="290" name="Google Shape;290;p19"/>
          <p:cNvSpPr txBox="1"/>
          <p:nvPr/>
        </p:nvSpPr>
        <p:spPr>
          <a:xfrm>
            <a:off x="2845850" y="6499475"/>
            <a:ext cx="2685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Clinical Features</a:t>
            </a:r>
            <a:endParaRPr b="1" i="0" sz="1800" u="none" cap="none" strike="noStrike">
              <a:solidFill>
                <a:srgbClr val="006D77"/>
              </a:solidFill>
              <a:highlight>
                <a:srgbClr val="EDF9F9"/>
              </a:highlight>
              <a:latin typeface="Lora"/>
              <a:ea typeface="Lora"/>
              <a:cs typeface="Lora"/>
              <a:sym typeface="Lora"/>
            </a:endParaRPr>
          </a:p>
        </p:txBody>
      </p:sp>
      <p:sp>
        <p:nvSpPr>
          <p:cNvPr id="291" name="Google Shape;291;p19"/>
          <p:cNvSpPr txBox="1"/>
          <p:nvPr/>
        </p:nvSpPr>
        <p:spPr>
          <a:xfrm>
            <a:off x="4544225" y="7037100"/>
            <a:ext cx="1640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92" name="Google Shape;292;p19"/>
          <p:cNvSpPr/>
          <p:nvPr/>
        </p:nvSpPr>
        <p:spPr>
          <a:xfrm rot="1539775">
            <a:off x="2971584" y="7907027"/>
            <a:ext cx="922942" cy="547906"/>
          </a:xfrm>
          <a:custGeom>
            <a:rect b="b" l="l" r="r" t="t"/>
            <a:pathLst>
              <a:path extrusionOk="0" h="34512" w="56756">
                <a:moveTo>
                  <a:pt x="0" y="34512"/>
                </a:moveTo>
                <a:cubicBezTo>
                  <a:pt x="4302" y="31932"/>
                  <a:pt x="925" y="24476"/>
                  <a:pt x="567" y="19472"/>
                </a:cubicBezTo>
                <a:cubicBezTo>
                  <a:pt x="69" y="12507"/>
                  <a:pt x="2825" y="2910"/>
                  <a:pt x="9364" y="459"/>
                </a:cubicBezTo>
                <a:cubicBezTo>
                  <a:pt x="17000" y="-2404"/>
                  <a:pt x="21744" y="11178"/>
                  <a:pt x="28661" y="15499"/>
                </a:cubicBezTo>
                <a:cubicBezTo>
                  <a:pt x="32932" y="18167"/>
                  <a:pt x="38925" y="15324"/>
                  <a:pt x="43702" y="16918"/>
                </a:cubicBezTo>
                <a:cubicBezTo>
                  <a:pt x="50415" y="19157"/>
                  <a:pt x="54516" y="26948"/>
                  <a:pt x="56756" y="33661"/>
                </a:cubicBezTo>
              </a:path>
            </a:pathLst>
          </a:custGeom>
          <a:noFill/>
          <a:ln cap="flat" cmpd="sng" w="9525">
            <a:solidFill>
              <a:srgbClr val="FFDDD2"/>
            </a:solidFill>
            <a:prstDash val="solid"/>
            <a:round/>
            <a:headEnd len="med" w="med" type="oval"/>
            <a:tailEnd len="med" w="med" type="none"/>
          </a:ln>
        </p:spPr>
      </p:sp>
      <p:sp>
        <p:nvSpPr>
          <p:cNvPr id="293" name="Google Shape;293;p19"/>
          <p:cNvSpPr/>
          <p:nvPr/>
        </p:nvSpPr>
        <p:spPr>
          <a:xfrm rot="-611712">
            <a:off x="3719166" y="7746197"/>
            <a:ext cx="1006031" cy="1315462"/>
          </a:xfrm>
          <a:custGeom>
            <a:rect b="b" l="l" r="r" t="t"/>
            <a:pathLst>
              <a:path extrusionOk="0" h="86875" w="65227">
                <a:moveTo>
                  <a:pt x="58590" y="0"/>
                </a:moveTo>
                <a:cubicBezTo>
                  <a:pt x="58590" y="7737"/>
                  <a:pt x="69288" y="17668"/>
                  <a:pt x="63414" y="22703"/>
                </a:cubicBezTo>
                <a:cubicBezTo>
                  <a:pt x="56725" y="28436"/>
                  <a:pt x="45796" y="23327"/>
                  <a:pt x="37022" y="24122"/>
                </a:cubicBezTo>
                <a:cubicBezTo>
                  <a:pt x="28104" y="24930"/>
                  <a:pt x="21936" y="33811"/>
                  <a:pt x="14036" y="38027"/>
                </a:cubicBezTo>
                <a:cubicBezTo>
                  <a:pt x="8757" y="40844"/>
                  <a:pt x="673" y="43419"/>
                  <a:pt x="131" y="49378"/>
                </a:cubicBezTo>
                <a:cubicBezTo>
                  <a:pt x="-395" y="55155"/>
                  <a:pt x="1794" y="63234"/>
                  <a:pt x="7226" y="65270"/>
                </a:cubicBezTo>
                <a:cubicBezTo>
                  <a:pt x="15375" y="68324"/>
                  <a:pt x="24965" y="63162"/>
                  <a:pt x="33333" y="65553"/>
                </a:cubicBezTo>
                <a:cubicBezTo>
                  <a:pt x="40251" y="67529"/>
                  <a:pt x="35864" y="82157"/>
                  <a:pt x="42414" y="85134"/>
                </a:cubicBezTo>
                <a:cubicBezTo>
                  <a:pt x="48215" y="87771"/>
                  <a:pt x="56691" y="87411"/>
                  <a:pt x="61427" y="83148"/>
                </a:cubicBezTo>
                <a:cubicBezTo>
                  <a:pt x="63936" y="80889"/>
                  <a:pt x="63414" y="76592"/>
                  <a:pt x="63414" y="73215"/>
                </a:cubicBezTo>
              </a:path>
            </a:pathLst>
          </a:custGeom>
          <a:noFill/>
          <a:ln cap="flat" cmpd="sng" w="9525">
            <a:solidFill>
              <a:srgbClr val="FFDDD2"/>
            </a:solidFill>
            <a:prstDash val="solid"/>
            <a:round/>
            <a:headEnd len="med" w="med" type="oval"/>
            <a:tailEnd len="med" w="med" type="oval"/>
          </a:ln>
        </p:spPr>
      </p:sp>
      <p:sp>
        <p:nvSpPr>
          <p:cNvPr id="294" name="Google Shape;294;p19"/>
          <p:cNvSpPr/>
          <p:nvPr/>
        </p:nvSpPr>
        <p:spPr>
          <a:xfrm>
            <a:off x="3332402" y="7836480"/>
            <a:ext cx="944905" cy="980519"/>
          </a:xfrm>
          <a:custGeom>
            <a:rect b="b" l="l" r="r" t="t"/>
            <a:pathLst>
              <a:path extrusionOk="0" fill="none" h="11117" w="10964">
                <a:moveTo>
                  <a:pt x="10964" y="5561"/>
                </a:moveTo>
                <a:cubicBezTo>
                  <a:pt x="10964" y="8629"/>
                  <a:pt x="8512" y="11117"/>
                  <a:pt x="5480" y="11117"/>
                </a:cubicBezTo>
                <a:cubicBezTo>
                  <a:pt x="2453" y="11117"/>
                  <a:pt x="1" y="8629"/>
                  <a:pt x="1" y="5561"/>
                </a:cubicBezTo>
                <a:cubicBezTo>
                  <a:pt x="1" y="2489"/>
                  <a:pt x="2453" y="1"/>
                  <a:pt x="5480" y="1"/>
                </a:cubicBezTo>
                <a:cubicBezTo>
                  <a:pt x="8512" y="1"/>
                  <a:pt x="10964" y="2489"/>
                  <a:pt x="10964" y="5561"/>
                </a:cubicBezTo>
                <a:close/>
              </a:path>
            </a:pathLst>
          </a:custGeom>
          <a:noFill/>
          <a:ln cap="flat" cmpd="sng" w="19050">
            <a:solidFill>
              <a:srgbClr val="EDF9F9"/>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9"/>
          <p:cNvSpPr/>
          <p:nvPr/>
        </p:nvSpPr>
        <p:spPr>
          <a:xfrm>
            <a:off x="2815701" y="8105512"/>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9"/>
          <p:cNvSpPr/>
          <p:nvPr/>
        </p:nvSpPr>
        <p:spPr>
          <a:xfrm rot="1849421">
            <a:off x="4654381" y="8673352"/>
            <a:ext cx="249558" cy="27124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9"/>
          <p:cNvSpPr/>
          <p:nvPr/>
        </p:nvSpPr>
        <p:spPr>
          <a:xfrm rot="5197918">
            <a:off x="4336402" y="7564124"/>
            <a:ext cx="309304" cy="242935"/>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txBox="1"/>
          <p:nvPr/>
        </p:nvSpPr>
        <p:spPr>
          <a:xfrm flipH="1">
            <a:off x="2658157" y="8022867"/>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E29578"/>
                </a:solidFill>
                <a:latin typeface="Pathway Gothic One"/>
                <a:ea typeface="Pathway Gothic One"/>
                <a:cs typeface="Pathway Gothic One"/>
                <a:sym typeface="Pathway Gothic One"/>
              </a:rPr>
              <a:t>01</a:t>
            </a:r>
            <a:endParaRPr sz="1600">
              <a:solidFill>
                <a:srgbClr val="E29578"/>
              </a:solidFill>
              <a:latin typeface="Pathway Gothic One"/>
              <a:ea typeface="Pathway Gothic One"/>
              <a:cs typeface="Pathway Gothic One"/>
              <a:sym typeface="Pathway Gothic One"/>
            </a:endParaRPr>
          </a:p>
        </p:txBody>
      </p:sp>
      <p:sp>
        <p:nvSpPr>
          <p:cNvPr id="299" name="Google Shape;299;p19"/>
          <p:cNvSpPr txBox="1"/>
          <p:nvPr/>
        </p:nvSpPr>
        <p:spPr>
          <a:xfrm flipH="1">
            <a:off x="4322313" y="7462634"/>
            <a:ext cx="922800" cy="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E29578"/>
                </a:solidFill>
                <a:latin typeface="Pathway Gothic One"/>
                <a:ea typeface="Pathway Gothic One"/>
                <a:cs typeface="Pathway Gothic One"/>
                <a:sym typeface="Pathway Gothic One"/>
              </a:rPr>
              <a:t>02</a:t>
            </a:r>
            <a:endParaRPr sz="1600">
              <a:solidFill>
                <a:srgbClr val="E29578"/>
              </a:solidFill>
              <a:latin typeface="Pathway Gothic One"/>
              <a:ea typeface="Pathway Gothic One"/>
              <a:cs typeface="Pathway Gothic One"/>
              <a:sym typeface="Pathway Gothic One"/>
            </a:endParaRPr>
          </a:p>
        </p:txBody>
      </p:sp>
      <p:sp>
        <p:nvSpPr>
          <p:cNvPr id="300" name="Google Shape;300;p19"/>
          <p:cNvSpPr txBox="1"/>
          <p:nvPr/>
        </p:nvSpPr>
        <p:spPr>
          <a:xfrm flipH="1">
            <a:off x="4600062" y="8584970"/>
            <a:ext cx="587700" cy="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E29578"/>
                </a:solidFill>
                <a:latin typeface="Pathway Gothic One"/>
                <a:ea typeface="Pathway Gothic One"/>
                <a:cs typeface="Pathway Gothic One"/>
                <a:sym typeface="Pathway Gothic One"/>
              </a:rPr>
              <a:t>03</a:t>
            </a:r>
            <a:endParaRPr sz="1600">
              <a:solidFill>
                <a:srgbClr val="E29578"/>
              </a:solidFill>
              <a:latin typeface="Pathway Gothic One"/>
              <a:ea typeface="Pathway Gothic One"/>
              <a:cs typeface="Pathway Gothic One"/>
              <a:sym typeface="Pathway Gothic One"/>
            </a:endParaRPr>
          </a:p>
        </p:txBody>
      </p:sp>
      <p:sp>
        <p:nvSpPr>
          <p:cNvPr id="301" name="Google Shape;301;p19"/>
          <p:cNvSpPr txBox="1"/>
          <p:nvPr/>
        </p:nvSpPr>
        <p:spPr>
          <a:xfrm>
            <a:off x="223100" y="7441175"/>
            <a:ext cx="2390700" cy="1160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b="1" lang="en-GB" sz="1200">
                <a:solidFill>
                  <a:srgbClr val="CC0000"/>
                </a:solidFill>
                <a:latin typeface="Mada"/>
                <a:ea typeface="Mada"/>
                <a:cs typeface="Mada"/>
                <a:sym typeface="Mada"/>
              </a:rPr>
              <a:t>Rest pain</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Exacerbated by lying down</a:t>
            </a:r>
            <a:r>
              <a:rPr lang="en-GB" sz="1200">
                <a:solidFill>
                  <a:schemeClr val="dk1"/>
                </a:solidFill>
                <a:latin typeface="Mada"/>
                <a:ea typeface="Mada"/>
                <a:cs typeface="Mada"/>
                <a:sym typeface="Mada"/>
              </a:rPr>
              <a:t> or elevation of the foot, </a:t>
            </a:r>
            <a:r>
              <a:rPr lang="en-GB" sz="1200">
                <a:solidFill>
                  <a:srgbClr val="6AA84F"/>
                </a:solidFill>
                <a:latin typeface="Mada"/>
                <a:ea typeface="Mada"/>
                <a:cs typeface="Mada"/>
                <a:sym typeface="Mada"/>
              </a:rPr>
              <a:t>b</a:t>
            </a:r>
            <a:r>
              <a:rPr lang="en-GB" sz="1200">
                <a:solidFill>
                  <a:srgbClr val="6AA84F"/>
                </a:solidFill>
                <a:latin typeface="Mada"/>
                <a:ea typeface="Mada"/>
                <a:cs typeface="Mada"/>
                <a:sym typeface="Mada"/>
              </a:rPr>
              <a:t>ecause the patient is depending on the gravity to help deliver more blood.</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relieved by sleeping</a:t>
            </a:r>
            <a:r>
              <a:rPr lang="en-GB" sz="1200">
                <a:solidFill>
                  <a:schemeClr val="dk1"/>
                </a:solidFill>
                <a:latin typeface="Mada"/>
                <a:ea typeface="Mada"/>
                <a:cs typeface="Mada"/>
                <a:sym typeface="Mada"/>
              </a:rPr>
              <a:t> with feet </a:t>
            </a:r>
            <a:r>
              <a:rPr b="1" lang="en-GB" sz="1200">
                <a:solidFill>
                  <a:schemeClr val="dk1"/>
                </a:solidFill>
                <a:latin typeface="Mada"/>
                <a:ea typeface="Mada"/>
                <a:cs typeface="Mada"/>
                <a:sym typeface="Mada"/>
              </a:rPr>
              <a:t>hanging over the bed</a:t>
            </a:r>
            <a:r>
              <a:rPr lang="en-GB" sz="1200">
                <a:solidFill>
                  <a:schemeClr val="dk1"/>
                </a:solidFill>
                <a:latin typeface="Mada"/>
                <a:ea typeface="Mada"/>
                <a:cs typeface="Mada"/>
                <a:sym typeface="Mada"/>
              </a:rPr>
              <a:t> or sleeping on a chair.</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302" name="Google Shape;302;p19"/>
          <p:cNvSpPr txBox="1"/>
          <p:nvPr/>
        </p:nvSpPr>
        <p:spPr>
          <a:xfrm>
            <a:off x="4789500" y="8674875"/>
            <a:ext cx="2685900" cy="1160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GB" sz="1200">
                <a:solidFill>
                  <a:srgbClr val="CC0000"/>
                </a:solidFill>
                <a:latin typeface="Mada"/>
                <a:ea typeface="Mada"/>
                <a:cs typeface="Mada"/>
                <a:sym typeface="Mada"/>
              </a:rPr>
              <a:t>Tissue loss</a:t>
            </a: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Usually in form of:</a:t>
            </a:r>
            <a:endParaRPr sz="1200">
              <a:solidFill>
                <a:schemeClr val="dk1"/>
              </a:solidFill>
              <a:latin typeface="Mada"/>
              <a:ea typeface="Mada"/>
              <a:cs typeface="Mada"/>
              <a:sym typeface="Mada"/>
            </a:endParaRPr>
          </a:p>
          <a:p>
            <a:pPr indent="-304800" lvl="1" marL="914400" rtl="0" algn="l">
              <a:spcBef>
                <a:spcPts val="0"/>
              </a:spcBef>
              <a:spcAft>
                <a:spcPts val="0"/>
              </a:spcAft>
              <a:buClr>
                <a:srgbClr val="CC0000"/>
              </a:buClr>
              <a:buSzPts val="1200"/>
              <a:buFont typeface="Mada"/>
              <a:buChar char="○"/>
            </a:pPr>
            <a:r>
              <a:rPr b="1" lang="en-GB" sz="1200">
                <a:solidFill>
                  <a:srgbClr val="CC0000"/>
                </a:solidFill>
                <a:latin typeface="Mada"/>
                <a:ea typeface="Mada"/>
                <a:cs typeface="Mada"/>
                <a:sym typeface="Mada"/>
              </a:rPr>
              <a:t>Ulceration</a:t>
            </a:r>
            <a:endParaRPr b="1" sz="1200">
              <a:solidFill>
                <a:srgbClr val="CC0000"/>
              </a:solidFill>
              <a:latin typeface="Mada"/>
              <a:ea typeface="Mada"/>
              <a:cs typeface="Mada"/>
              <a:sym typeface="Mada"/>
            </a:endParaRPr>
          </a:p>
          <a:p>
            <a:pPr indent="-304800" lvl="1" marL="914400" rtl="0" algn="l">
              <a:spcBef>
                <a:spcPts val="0"/>
              </a:spcBef>
              <a:spcAft>
                <a:spcPts val="0"/>
              </a:spcAft>
              <a:buClr>
                <a:srgbClr val="CC0000"/>
              </a:buClr>
              <a:buSzPts val="1200"/>
              <a:buFont typeface="Mada"/>
              <a:buChar char="○"/>
            </a:pPr>
            <a:r>
              <a:rPr b="1" lang="en-GB" sz="1200">
                <a:solidFill>
                  <a:srgbClr val="CC0000"/>
                </a:solidFill>
                <a:latin typeface="Mada"/>
                <a:ea typeface="Mada"/>
                <a:cs typeface="Mada"/>
                <a:sym typeface="Mada"/>
              </a:rPr>
              <a:t>Gangrene</a:t>
            </a:r>
            <a:endParaRPr b="1" sz="1100">
              <a:solidFill>
                <a:srgbClr val="CC0000"/>
              </a:solidFill>
              <a:latin typeface="Mada"/>
              <a:ea typeface="Mada"/>
              <a:cs typeface="Mada"/>
              <a:sym typeface="Mada"/>
            </a:endParaRPr>
          </a:p>
        </p:txBody>
      </p:sp>
      <p:sp>
        <p:nvSpPr>
          <p:cNvPr id="303" name="Google Shape;303;p19"/>
          <p:cNvSpPr txBox="1"/>
          <p:nvPr/>
        </p:nvSpPr>
        <p:spPr>
          <a:xfrm>
            <a:off x="4818675" y="7185450"/>
            <a:ext cx="2390700" cy="1160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Classically felt at night and is relieved by sleeping with feet hanging over the bed or sleeping on a chair.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patient may present with foot swelling.</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304" name="Google Shape;304;p19"/>
          <p:cNvSpPr/>
          <p:nvPr/>
        </p:nvSpPr>
        <p:spPr>
          <a:xfrm>
            <a:off x="3332475" y="7836425"/>
            <a:ext cx="945000" cy="980400"/>
          </a:xfrm>
          <a:prstGeom prst="flowChartConnector">
            <a:avLst/>
          </a:prstGeom>
          <a:solidFill>
            <a:srgbClr val="EDF9F9"/>
          </a:solidFill>
          <a:ln cap="flat" cmpd="sng" w="9525">
            <a:solidFill>
              <a:srgbClr val="EDF9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5" name="Google Shape;305;p19"/>
          <p:cNvPicPr preferRelativeResize="0"/>
          <p:nvPr/>
        </p:nvPicPr>
        <p:blipFill>
          <a:blip r:embed="rId4">
            <a:alphaModFix/>
          </a:blip>
          <a:stretch>
            <a:fillRect/>
          </a:stretch>
        </p:blipFill>
        <p:spPr>
          <a:xfrm>
            <a:off x="3438601" y="7952921"/>
            <a:ext cx="705900" cy="7058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0"/>
          <p:cNvSpPr/>
          <p:nvPr/>
        </p:nvSpPr>
        <p:spPr>
          <a:xfrm>
            <a:off x="4611875" y="1017350"/>
            <a:ext cx="2434200" cy="2197500"/>
          </a:xfrm>
          <a:prstGeom prst="roundRect">
            <a:avLst>
              <a:gd fmla="val 16667"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311" name="Google Shape;311;p2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0"/>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Chronic Peripheral Arterial Disease (PAD)</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313" name="Google Shape;313;p20"/>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sp>
        <p:nvSpPr>
          <p:cNvPr id="314" name="Google Shape;314;p20"/>
          <p:cNvSpPr txBox="1"/>
          <p:nvPr/>
        </p:nvSpPr>
        <p:spPr>
          <a:xfrm>
            <a:off x="276846" y="4344035"/>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Physical Examinations</a:t>
            </a:r>
            <a:endParaRPr b="1">
              <a:solidFill>
                <a:srgbClr val="006D77"/>
              </a:solidFill>
              <a:latin typeface="Mada"/>
              <a:ea typeface="Mada"/>
              <a:cs typeface="Mada"/>
              <a:sym typeface="Mada"/>
            </a:endParaRPr>
          </a:p>
        </p:txBody>
      </p:sp>
      <p:grpSp>
        <p:nvGrpSpPr>
          <p:cNvPr id="315" name="Google Shape;315;p20"/>
          <p:cNvGrpSpPr/>
          <p:nvPr/>
        </p:nvGrpSpPr>
        <p:grpSpPr>
          <a:xfrm>
            <a:off x="632016" y="3379541"/>
            <a:ext cx="893400" cy="459195"/>
            <a:chOff x="3969900" y="337650"/>
            <a:chExt cx="608500" cy="312675"/>
          </a:xfrm>
        </p:grpSpPr>
        <p:sp>
          <p:nvSpPr>
            <p:cNvPr id="316" name="Google Shape;316;p20"/>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0"/>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0"/>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0"/>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0"/>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21" name="Google Shape;321;p20"/>
          <p:cNvCxnSpPr/>
          <p:nvPr/>
        </p:nvCxnSpPr>
        <p:spPr>
          <a:xfrm>
            <a:off x="1683025" y="3574150"/>
            <a:ext cx="0" cy="762000"/>
          </a:xfrm>
          <a:prstGeom prst="straightConnector1">
            <a:avLst/>
          </a:prstGeom>
          <a:noFill/>
          <a:ln cap="flat" cmpd="sng" w="9525">
            <a:solidFill>
              <a:srgbClr val="B7B7B7"/>
            </a:solidFill>
            <a:prstDash val="solid"/>
            <a:round/>
            <a:headEnd len="med" w="med" type="none"/>
            <a:tailEnd len="med" w="med" type="none"/>
          </a:ln>
        </p:spPr>
      </p:cxnSp>
      <p:pic>
        <p:nvPicPr>
          <p:cNvPr id="322" name="Google Shape;322;p20"/>
          <p:cNvPicPr preferRelativeResize="0"/>
          <p:nvPr/>
        </p:nvPicPr>
        <p:blipFill>
          <a:blip r:embed="rId3">
            <a:alphaModFix/>
          </a:blip>
          <a:stretch>
            <a:fillRect/>
          </a:stretch>
        </p:blipFill>
        <p:spPr>
          <a:xfrm>
            <a:off x="865825" y="3610725"/>
            <a:ext cx="459174" cy="459174"/>
          </a:xfrm>
          <a:prstGeom prst="rect">
            <a:avLst/>
          </a:prstGeom>
          <a:noFill/>
          <a:ln>
            <a:noFill/>
          </a:ln>
        </p:spPr>
      </p:pic>
      <p:sp>
        <p:nvSpPr>
          <p:cNvPr id="323" name="Google Shape;323;p20"/>
          <p:cNvSpPr txBox="1"/>
          <p:nvPr/>
        </p:nvSpPr>
        <p:spPr>
          <a:xfrm>
            <a:off x="2068556" y="1776879"/>
            <a:ext cx="22890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500">
                <a:solidFill>
                  <a:srgbClr val="FFDDD2"/>
                </a:solidFill>
                <a:latin typeface="Lora"/>
                <a:ea typeface="Lora"/>
                <a:cs typeface="Lora"/>
                <a:sym typeface="Lora"/>
              </a:rPr>
              <a:t>Skin</a:t>
            </a:r>
            <a:endParaRPr b="1" sz="2500">
              <a:solidFill>
                <a:srgbClr val="FFDDD2"/>
              </a:solidFill>
              <a:latin typeface="Lora"/>
              <a:ea typeface="Lora"/>
              <a:cs typeface="Lora"/>
              <a:sym typeface="Lora"/>
            </a:endParaRPr>
          </a:p>
        </p:txBody>
      </p:sp>
      <p:sp>
        <p:nvSpPr>
          <p:cNvPr id="324" name="Google Shape;324;p20"/>
          <p:cNvSpPr txBox="1"/>
          <p:nvPr/>
        </p:nvSpPr>
        <p:spPr>
          <a:xfrm>
            <a:off x="2068556" y="2128750"/>
            <a:ext cx="2289000" cy="6696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Skin is thin and dry</a:t>
            </a:r>
            <a:endParaRPr sz="1200">
              <a:solidFill>
                <a:srgbClr val="1F1A33"/>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Pallor, particularly on elevation</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Reduced temperature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sp>
        <p:nvSpPr>
          <p:cNvPr id="325" name="Google Shape;325;p20"/>
          <p:cNvSpPr txBox="1"/>
          <p:nvPr/>
        </p:nvSpPr>
        <p:spPr>
          <a:xfrm>
            <a:off x="2041050" y="1174000"/>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01</a:t>
            </a:r>
            <a:endParaRPr b="1" sz="6000">
              <a:solidFill>
                <a:srgbClr val="EDF9F9"/>
              </a:solidFill>
              <a:latin typeface="Reenie Beanie"/>
              <a:ea typeface="Reenie Beanie"/>
              <a:cs typeface="Reenie Beanie"/>
              <a:sym typeface="Reenie Beanie"/>
            </a:endParaRPr>
          </a:p>
        </p:txBody>
      </p:sp>
      <p:sp>
        <p:nvSpPr>
          <p:cNvPr id="326" name="Google Shape;326;p20"/>
          <p:cNvSpPr/>
          <p:nvPr/>
        </p:nvSpPr>
        <p:spPr>
          <a:xfrm rot="-2700000">
            <a:off x="4099075" y="2274209"/>
            <a:ext cx="513224" cy="175885"/>
          </a:xfrm>
          <a:custGeom>
            <a:rect b="b" l="l" r="r" t="t"/>
            <a:pathLst>
              <a:path extrusionOk="0" h="16413" w="52386">
                <a:moveTo>
                  <a:pt x="0" y="13627"/>
                </a:moveTo>
                <a:cubicBezTo>
                  <a:pt x="8559" y="17296"/>
                  <a:pt x="27347" y="13152"/>
                  <a:pt x="26193" y="3911"/>
                </a:cubicBezTo>
                <a:cubicBezTo>
                  <a:pt x="25971" y="2133"/>
                  <a:pt x="24130" y="-325"/>
                  <a:pt x="22391" y="109"/>
                </a:cubicBezTo>
                <a:cubicBezTo>
                  <a:pt x="17639" y="1296"/>
                  <a:pt x="22657" y="11859"/>
                  <a:pt x="27038" y="14050"/>
                </a:cubicBezTo>
                <a:cubicBezTo>
                  <a:pt x="34605" y="17833"/>
                  <a:pt x="44821" y="16569"/>
                  <a:pt x="52386" y="12782"/>
                </a:cubicBezTo>
              </a:path>
            </a:pathLst>
          </a:custGeom>
          <a:noFill/>
          <a:ln cap="flat" cmpd="sng" w="19050">
            <a:solidFill>
              <a:srgbClr val="322824"/>
            </a:solidFill>
            <a:prstDash val="dash"/>
            <a:round/>
            <a:headEnd len="med" w="med" type="none"/>
            <a:tailEnd len="med" w="med" type="none"/>
          </a:ln>
        </p:spPr>
      </p:sp>
      <p:sp>
        <p:nvSpPr>
          <p:cNvPr id="327" name="Google Shape;327;p20"/>
          <p:cNvSpPr txBox="1"/>
          <p:nvPr/>
        </p:nvSpPr>
        <p:spPr>
          <a:xfrm>
            <a:off x="4743075" y="1041450"/>
            <a:ext cx="2289000" cy="142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chemeClr val="dk1"/>
                </a:solidFill>
                <a:latin typeface="Mada"/>
                <a:ea typeface="Mada"/>
                <a:cs typeface="Mada"/>
                <a:sym typeface="Mada"/>
              </a:rPr>
              <a:t>Upon </a:t>
            </a:r>
            <a:r>
              <a:rPr b="1" lang="en-GB" sz="1100">
                <a:solidFill>
                  <a:schemeClr val="dk1"/>
                </a:solidFill>
                <a:latin typeface="Mada"/>
                <a:ea typeface="Mada"/>
                <a:cs typeface="Mada"/>
                <a:sym typeface="Mada"/>
              </a:rPr>
              <a:t>dependency </a:t>
            </a:r>
            <a:r>
              <a:rPr lang="en-GB" sz="1100">
                <a:solidFill>
                  <a:srgbClr val="6AA84F"/>
                </a:solidFill>
                <a:latin typeface="Mada"/>
                <a:ea typeface="Mada"/>
                <a:cs typeface="Mada"/>
                <a:sym typeface="Mada"/>
              </a:rPr>
              <a:t>“postural changes”</a:t>
            </a:r>
            <a:r>
              <a:rPr lang="en-GB" sz="1100">
                <a:solidFill>
                  <a:schemeClr val="dk1"/>
                </a:solidFill>
                <a:latin typeface="Mada"/>
                <a:ea typeface="Mada"/>
                <a:cs typeface="Mada"/>
                <a:sym typeface="Mada"/>
              </a:rPr>
              <a:t>, the foot becomes</a:t>
            </a:r>
            <a:r>
              <a:rPr b="1" lang="en-GB" sz="1100">
                <a:solidFill>
                  <a:schemeClr val="dk1"/>
                </a:solidFill>
                <a:latin typeface="Mada"/>
                <a:ea typeface="Mada"/>
                <a:cs typeface="Mada"/>
                <a:sym typeface="Mada"/>
              </a:rPr>
              <a:t> bright red</a:t>
            </a:r>
            <a:r>
              <a:rPr lang="en-GB" sz="1100">
                <a:solidFill>
                  <a:schemeClr val="dk1"/>
                </a:solidFill>
                <a:latin typeface="Mada"/>
                <a:ea typeface="Mada"/>
                <a:cs typeface="Mada"/>
                <a:sym typeface="Mada"/>
              </a:rPr>
              <a:t>; this is known as dependent rubor or ‘sunset foot’, and is due to </a:t>
            </a:r>
            <a:r>
              <a:rPr b="1" lang="en-GB" sz="1100">
                <a:solidFill>
                  <a:schemeClr val="dk1"/>
                </a:solidFill>
                <a:latin typeface="Mada"/>
                <a:ea typeface="Mada"/>
                <a:cs typeface="Mada"/>
                <a:sym typeface="Mada"/>
              </a:rPr>
              <a:t>reactive</a:t>
            </a:r>
            <a:r>
              <a:rPr lang="en-GB" sz="1100">
                <a:solidFill>
                  <a:schemeClr val="dk1"/>
                </a:solidFill>
                <a:latin typeface="Mada"/>
                <a:ea typeface="Mada"/>
                <a:cs typeface="Mada"/>
                <a:sym typeface="Mada"/>
              </a:rPr>
              <a:t> </a:t>
            </a:r>
            <a:r>
              <a:rPr b="1" lang="en-GB" sz="1100">
                <a:solidFill>
                  <a:schemeClr val="dk1"/>
                </a:solidFill>
                <a:latin typeface="Mada"/>
                <a:ea typeface="Mada"/>
                <a:cs typeface="Mada"/>
                <a:sym typeface="Mada"/>
              </a:rPr>
              <a:t>hyperaemia</a:t>
            </a:r>
            <a:r>
              <a:rPr lang="en-GB" sz="1100">
                <a:solidFill>
                  <a:schemeClr val="dk1"/>
                </a:solidFill>
                <a:latin typeface="Mada"/>
                <a:ea typeface="Mada"/>
                <a:cs typeface="Mada"/>
                <a:sym typeface="Mada"/>
              </a:rPr>
              <a:t> </a:t>
            </a:r>
            <a:r>
              <a:rPr b="1" lang="en-GB" sz="1100">
                <a:solidFill>
                  <a:schemeClr val="dk1"/>
                </a:solidFill>
                <a:latin typeface="Mada"/>
                <a:ea typeface="Mada"/>
                <a:cs typeface="Mada"/>
                <a:sym typeface="Mada"/>
              </a:rPr>
              <a:t>(</a:t>
            </a:r>
            <a:r>
              <a:rPr b="1" lang="en-GB" sz="1100">
                <a:solidFill>
                  <a:schemeClr val="dk1"/>
                </a:solidFill>
                <a:latin typeface="Mada"/>
                <a:ea typeface="Mada"/>
                <a:cs typeface="Mada"/>
                <a:sym typeface="Mada"/>
              </a:rPr>
              <a:t>Buerger’s test</a:t>
            </a:r>
            <a:r>
              <a:rPr b="1" lang="en-GB" sz="1100">
                <a:solidFill>
                  <a:schemeClr val="dk1"/>
                </a:solidFill>
                <a:latin typeface="Mada"/>
                <a:ea typeface="Mada"/>
                <a:cs typeface="Mada"/>
                <a:sym typeface="Mada"/>
              </a:rPr>
              <a:t>)¹</a:t>
            </a:r>
            <a:endParaRPr b="1" sz="1100">
              <a:solidFill>
                <a:schemeClr val="dk1"/>
              </a:solidFill>
              <a:latin typeface="Mada"/>
              <a:ea typeface="Mada"/>
              <a:cs typeface="Mada"/>
              <a:sym typeface="Mada"/>
            </a:endParaRPr>
          </a:p>
        </p:txBody>
      </p:sp>
      <p:pic>
        <p:nvPicPr>
          <p:cNvPr id="328" name="Google Shape;328;p20"/>
          <p:cNvPicPr preferRelativeResize="0"/>
          <p:nvPr/>
        </p:nvPicPr>
        <p:blipFill>
          <a:blip r:embed="rId4">
            <a:alphaModFix/>
          </a:blip>
          <a:stretch>
            <a:fillRect/>
          </a:stretch>
        </p:blipFill>
        <p:spPr>
          <a:xfrm>
            <a:off x="5270879" y="2118488"/>
            <a:ext cx="1233394" cy="946700"/>
          </a:xfrm>
          <a:prstGeom prst="rect">
            <a:avLst/>
          </a:prstGeom>
          <a:noFill/>
          <a:ln>
            <a:noFill/>
          </a:ln>
        </p:spPr>
      </p:pic>
      <p:sp>
        <p:nvSpPr>
          <p:cNvPr id="329" name="Google Shape;329;p20"/>
          <p:cNvSpPr txBox="1"/>
          <p:nvPr/>
        </p:nvSpPr>
        <p:spPr>
          <a:xfrm>
            <a:off x="2035675" y="3397625"/>
            <a:ext cx="2289000" cy="1156500"/>
          </a:xfrm>
          <a:prstGeom prst="rect">
            <a:avLst/>
          </a:prstGeom>
          <a:noFill/>
          <a:ln>
            <a:noFill/>
          </a:ln>
        </p:spPr>
        <p:txBody>
          <a:bodyPr anchorCtr="0" anchor="ctr" bIns="91425" lIns="91425" spcFirstLastPara="1" rIns="91425" wrap="square" tIns="91425">
            <a:noAutofit/>
          </a:bodyPr>
          <a:lstStyle/>
          <a:p>
            <a:pPr indent="0" lvl="0" marL="0" rtl="0" algn="l">
              <a:lnSpc>
                <a:spcPct val="70000"/>
              </a:lnSpc>
              <a:spcBef>
                <a:spcPts val="0"/>
              </a:spcBef>
              <a:spcAft>
                <a:spcPts val="0"/>
              </a:spcAft>
              <a:buNone/>
            </a:pPr>
            <a:r>
              <a:rPr b="1" lang="en-GB" sz="2500">
                <a:solidFill>
                  <a:srgbClr val="FFDDD2"/>
                </a:solidFill>
                <a:latin typeface="Lora"/>
                <a:ea typeface="Lora"/>
                <a:cs typeface="Lora"/>
                <a:sym typeface="Lora"/>
              </a:rPr>
              <a:t>Muscles &amp; nails</a:t>
            </a:r>
            <a:endParaRPr b="1" sz="2500">
              <a:solidFill>
                <a:srgbClr val="FFDDD2"/>
              </a:solidFill>
              <a:latin typeface="Lora"/>
              <a:ea typeface="Lora"/>
              <a:cs typeface="Lora"/>
              <a:sym typeface="Lora"/>
            </a:endParaRPr>
          </a:p>
        </p:txBody>
      </p:sp>
      <p:sp>
        <p:nvSpPr>
          <p:cNvPr id="330" name="Google Shape;330;p20"/>
          <p:cNvSpPr txBox="1"/>
          <p:nvPr/>
        </p:nvSpPr>
        <p:spPr>
          <a:xfrm>
            <a:off x="2035681" y="4256325"/>
            <a:ext cx="2289000" cy="6696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Brittle Nails</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Muscle wasting</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sp>
        <p:nvSpPr>
          <p:cNvPr id="331" name="Google Shape;331;p20"/>
          <p:cNvSpPr txBox="1"/>
          <p:nvPr/>
        </p:nvSpPr>
        <p:spPr>
          <a:xfrm>
            <a:off x="2008175" y="3072975"/>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02</a:t>
            </a:r>
            <a:endParaRPr b="1" sz="6000">
              <a:solidFill>
                <a:srgbClr val="EDF9F9"/>
              </a:solidFill>
              <a:latin typeface="Reenie Beanie"/>
              <a:ea typeface="Reenie Beanie"/>
              <a:cs typeface="Reenie Beanie"/>
              <a:sym typeface="Reenie Beanie"/>
            </a:endParaRPr>
          </a:p>
        </p:txBody>
      </p:sp>
      <p:sp>
        <p:nvSpPr>
          <p:cNvPr id="332" name="Google Shape;332;p20"/>
          <p:cNvSpPr txBox="1"/>
          <p:nvPr/>
        </p:nvSpPr>
        <p:spPr>
          <a:xfrm>
            <a:off x="4604581" y="3626213"/>
            <a:ext cx="22890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500">
                <a:solidFill>
                  <a:srgbClr val="FFDDD2"/>
                </a:solidFill>
                <a:latin typeface="Lora"/>
                <a:ea typeface="Lora"/>
                <a:cs typeface="Lora"/>
                <a:sym typeface="Lora"/>
              </a:rPr>
              <a:t>Veins</a:t>
            </a:r>
            <a:endParaRPr b="1" sz="2500">
              <a:solidFill>
                <a:srgbClr val="FFDDD2"/>
              </a:solidFill>
              <a:latin typeface="Lora"/>
              <a:ea typeface="Lora"/>
              <a:cs typeface="Lora"/>
              <a:sym typeface="Lora"/>
            </a:endParaRPr>
          </a:p>
        </p:txBody>
      </p:sp>
      <p:sp>
        <p:nvSpPr>
          <p:cNvPr id="333" name="Google Shape;333;p20"/>
          <p:cNvSpPr txBox="1"/>
          <p:nvPr/>
        </p:nvSpPr>
        <p:spPr>
          <a:xfrm>
            <a:off x="4577075" y="3072963"/>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03</a:t>
            </a:r>
            <a:endParaRPr b="1" sz="6000">
              <a:solidFill>
                <a:srgbClr val="EDF9F9"/>
              </a:solidFill>
              <a:latin typeface="Reenie Beanie"/>
              <a:ea typeface="Reenie Beanie"/>
              <a:cs typeface="Reenie Beanie"/>
              <a:sym typeface="Reenie Beanie"/>
            </a:endParaRPr>
          </a:p>
        </p:txBody>
      </p:sp>
      <p:sp>
        <p:nvSpPr>
          <p:cNvPr id="334" name="Google Shape;334;p20"/>
          <p:cNvSpPr txBox="1"/>
          <p:nvPr/>
        </p:nvSpPr>
        <p:spPr>
          <a:xfrm>
            <a:off x="4577075" y="3913800"/>
            <a:ext cx="2434200" cy="66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300">
                <a:solidFill>
                  <a:schemeClr val="dk1"/>
                </a:solidFill>
                <a:latin typeface="Mada"/>
                <a:ea typeface="Mada"/>
                <a:cs typeface="Mada"/>
                <a:sym typeface="Mada"/>
              </a:rPr>
              <a:t>Superficial veins that fill</a:t>
            </a:r>
            <a:endParaRPr sz="1300">
              <a:solidFill>
                <a:schemeClr val="dk1"/>
              </a:solidFill>
              <a:latin typeface="Mada"/>
              <a:ea typeface="Mada"/>
              <a:cs typeface="Mada"/>
              <a:sym typeface="Mada"/>
            </a:endParaRPr>
          </a:p>
          <a:p>
            <a:pPr indent="0" lvl="0" marL="0" rtl="0" algn="l">
              <a:lnSpc>
                <a:spcPct val="100000"/>
              </a:lnSpc>
              <a:spcBef>
                <a:spcPts val="0"/>
              </a:spcBef>
              <a:spcAft>
                <a:spcPts val="0"/>
              </a:spcAft>
              <a:buClr>
                <a:schemeClr val="dk1"/>
              </a:buClr>
              <a:buSzPts val="1100"/>
              <a:buFont typeface="Arial"/>
              <a:buNone/>
            </a:pPr>
            <a:r>
              <a:rPr lang="en-GB" sz="1300">
                <a:solidFill>
                  <a:schemeClr val="dk1"/>
                </a:solidFill>
                <a:latin typeface="Mada"/>
                <a:ea typeface="Mada"/>
                <a:cs typeface="Mada"/>
                <a:sym typeface="Mada"/>
              </a:rPr>
              <a:t>sluggishly in the horizontal</a:t>
            </a:r>
            <a:endParaRPr sz="1300">
              <a:solidFill>
                <a:schemeClr val="dk1"/>
              </a:solidFill>
              <a:latin typeface="Mada"/>
              <a:ea typeface="Mada"/>
              <a:cs typeface="Mada"/>
              <a:sym typeface="Mada"/>
            </a:endParaRPr>
          </a:p>
          <a:p>
            <a:pPr indent="0" lvl="0" marL="0" rtl="0" algn="l">
              <a:lnSpc>
                <a:spcPct val="100000"/>
              </a:lnSpc>
              <a:spcBef>
                <a:spcPts val="0"/>
              </a:spcBef>
              <a:spcAft>
                <a:spcPts val="0"/>
              </a:spcAft>
              <a:buClr>
                <a:schemeClr val="dk1"/>
              </a:buClr>
              <a:buSzPts val="1100"/>
              <a:buFont typeface="Arial"/>
              <a:buNone/>
            </a:pPr>
            <a:r>
              <a:rPr lang="en-GB" sz="1300">
                <a:solidFill>
                  <a:schemeClr val="dk1"/>
                </a:solidFill>
                <a:latin typeface="Mada"/>
                <a:ea typeface="Mada"/>
                <a:cs typeface="Mada"/>
                <a:sym typeface="Mada"/>
              </a:rPr>
              <a:t>position and </a:t>
            </a:r>
            <a:r>
              <a:rPr b="1" lang="en-GB" sz="1300">
                <a:solidFill>
                  <a:schemeClr val="dk1"/>
                </a:solidFill>
                <a:latin typeface="Mada"/>
                <a:ea typeface="Mada"/>
                <a:cs typeface="Mada"/>
                <a:sym typeface="Mada"/>
              </a:rPr>
              <a:t>empty upon</a:t>
            </a:r>
            <a:endParaRPr b="1" sz="1300">
              <a:solidFill>
                <a:schemeClr val="dk1"/>
              </a:solidFill>
              <a:latin typeface="Mada"/>
              <a:ea typeface="Mada"/>
              <a:cs typeface="Mada"/>
              <a:sym typeface="Mada"/>
            </a:endParaRPr>
          </a:p>
          <a:p>
            <a:pPr indent="0" lvl="0" marL="0" rtl="0" algn="l">
              <a:lnSpc>
                <a:spcPct val="100000"/>
              </a:lnSpc>
              <a:spcBef>
                <a:spcPts val="0"/>
              </a:spcBef>
              <a:spcAft>
                <a:spcPts val="0"/>
              </a:spcAft>
              <a:buClr>
                <a:schemeClr val="dk1"/>
              </a:buClr>
              <a:buSzPts val="1100"/>
              <a:buFont typeface="Arial"/>
              <a:buNone/>
            </a:pPr>
            <a:r>
              <a:rPr b="1" lang="en-GB" sz="1300">
                <a:solidFill>
                  <a:schemeClr val="dk1"/>
                </a:solidFill>
                <a:latin typeface="Mada"/>
                <a:ea typeface="Mada"/>
                <a:cs typeface="Mada"/>
                <a:sym typeface="Mada"/>
              </a:rPr>
              <a:t>minimal elevation</a:t>
            </a:r>
            <a:r>
              <a:rPr lang="en-GB" sz="1300">
                <a:solidFill>
                  <a:schemeClr val="dk1"/>
                </a:solidFill>
                <a:latin typeface="Mada"/>
                <a:ea typeface="Mada"/>
                <a:cs typeface="Mada"/>
                <a:sym typeface="Mada"/>
              </a:rPr>
              <a:t> (</a:t>
            </a:r>
            <a:r>
              <a:rPr b="1" lang="en-GB" sz="1300">
                <a:solidFill>
                  <a:schemeClr val="dk1"/>
                </a:solidFill>
                <a:latin typeface="Mada"/>
                <a:ea typeface="Mada"/>
                <a:cs typeface="Mada"/>
                <a:sym typeface="Mada"/>
              </a:rPr>
              <a:t>venous guttering)</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335" name="Google Shape;335;p20"/>
          <p:cNvSpPr txBox="1"/>
          <p:nvPr/>
        </p:nvSpPr>
        <p:spPr>
          <a:xfrm>
            <a:off x="2031156" y="5296600"/>
            <a:ext cx="2289000" cy="401700"/>
          </a:xfrm>
          <a:prstGeom prst="rect">
            <a:avLst/>
          </a:prstGeom>
          <a:noFill/>
          <a:ln>
            <a:noFill/>
          </a:ln>
        </p:spPr>
        <p:txBody>
          <a:bodyPr anchorCtr="0" anchor="ctr" bIns="91425" lIns="91425" spcFirstLastPara="1" rIns="91425" wrap="square" tIns="91425">
            <a:noAutofit/>
          </a:bodyPr>
          <a:lstStyle/>
          <a:p>
            <a:pPr indent="0" lvl="0" marL="0" rtl="0" algn="l">
              <a:lnSpc>
                <a:spcPct val="50000"/>
              </a:lnSpc>
              <a:spcBef>
                <a:spcPts val="0"/>
              </a:spcBef>
              <a:spcAft>
                <a:spcPts val="0"/>
              </a:spcAft>
              <a:buNone/>
            </a:pPr>
            <a:r>
              <a:rPr b="1" lang="en-GB" sz="2500">
                <a:solidFill>
                  <a:srgbClr val="FFDDD2"/>
                </a:solidFill>
                <a:latin typeface="Lora"/>
                <a:ea typeface="Lora"/>
                <a:cs typeface="Lora"/>
                <a:sym typeface="Lora"/>
              </a:rPr>
              <a:t>Pulses</a:t>
            </a:r>
            <a:endParaRPr b="1" sz="2500">
              <a:solidFill>
                <a:srgbClr val="FFDDD2"/>
              </a:solidFill>
              <a:latin typeface="Lora"/>
              <a:ea typeface="Lora"/>
              <a:cs typeface="Lora"/>
              <a:sym typeface="Lora"/>
            </a:endParaRPr>
          </a:p>
        </p:txBody>
      </p:sp>
      <p:sp>
        <p:nvSpPr>
          <p:cNvPr id="336" name="Google Shape;336;p20"/>
          <p:cNvSpPr txBox="1"/>
          <p:nvPr/>
        </p:nvSpPr>
        <p:spPr>
          <a:xfrm>
            <a:off x="2003650" y="4743350"/>
            <a:ext cx="2316600" cy="6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rgbClr val="EDF9F9"/>
                </a:solidFill>
                <a:latin typeface="Reenie Beanie"/>
                <a:ea typeface="Reenie Beanie"/>
                <a:cs typeface="Reenie Beanie"/>
                <a:sym typeface="Reenie Beanie"/>
              </a:rPr>
              <a:t>04</a:t>
            </a:r>
            <a:endParaRPr b="1" sz="6000">
              <a:solidFill>
                <a:srgbClr val="EDF9F9"/>
              </a:solidFill>
              <a:latin typeface="Reenie Beanie"/>
              <a:ea typeface="Reenie Beanie"/>
              <a:cs typeface="Reenie Beanie"/>
              <a:sym typeface="Reenie Beanie"/>
            </a:endParaRPr>
          </a:p>
        </p:txBody>
      </p:sp>
      <p:sp>
        <p:nvSpPr>
          <p:cNvPr id="337" name="Google Shape;337;p20"/>
          <p:cNvSpPr txBox="1"/>
          <p:nvPr/>
        </p:nvSpPr>
        <p:spPr>
          <a:xfrm>
            <a:off x="2003650" y="5660400"/>
            <a:ext cx="5042400" cy="14592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All patients must have their pulse status recorded</a:t>
            </a:r>
            <a:endParaRPr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This includes, carotid, subclavian, brachial, radial, ulnar, femoral, popliteal, posterior tibial and dorsalis pedis</a:t>
            </a:r>
            <a:endParaRPr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(examine all pulses)</a:t>
            </a:r>
            <a:endParaRPr sz="1200">
              <a:solidFill>
                <a:srgbClr val="6AA84F"/>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The pulses are recorded as normal, weak or absent</a:t>
            </a:r>
            <a:endParaRPr b="1"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presence of a thrill and/or </a:t>
            </a:r>
            <a:r>
              <a:rPr b="1" lang="en-GB" sz="1200">
                <a:solidFill>
                  <a:schemeClr val="dk1"/>
                </a:solidFill>
                <a:latin typeface="Mada"/>
                <a:ea typeface="Mada"/>
                <a:cs typeface="Mada"/>
                <a:sym typeface="Mada"/>
              </a:rPr>
              <a:t>bruit</a:t>
            </a:r>
            <a:r>
              <a:rPr lang="en-GB" sz="1200">
                <a:solidFill>
                  <a:schemeClr val="dk1"/>
                </a:solidFill>
                <a:latin typeface="Mada"/>
                <a:ea typeface="Mada"/>
                <a:cs typeface="Mada"/>
                <a:sym typeface="Mada"/>
              </a:rPr>
              <a:t> denotes turbulent flow</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Ankle/brachial pressure index</a:t>
            </a:r>
            <a:r>
              <a:rPr lang="en-GB" sz="1200">
                <a:solidFill>
                  <a:schemeClr val="dk1"/>
                </a:solidFill>
                <a:latin typeface="Mada"/>
                <a:ea typeface="Mada"/>
                <a:cs typeface="Mada"/>
                <a:sym typeface="Mada"/>
              </a:rPr>
              <a:t> should be recorded</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338" name="Google Shape;338;p20"/>
          <p:cNvSpPr txBox="1"/>
          <p:nvPr/>
        </p:nvSpPr>
        <p:spPr>
          <a:xfrm>
            <a:off x="308209" y="8485242"/>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Tissue loss in (CLI)</a:t>
            </a:r>
            <a:endParaRPr b="1">
              <a:solidFill>
                <a:srgbClr val="006D77"/>
              </a:solidFill>
              <a:latin typeface="Mada"/>
              <a:ea typeface="Mada"/>
              <a:cs typeface="Mada"/>
              <a:sym typeface="Mada"/>
            </a:endParaRPr>
          </a:p>
        </p:txBody>
      </p:sp>
      <p:grpSp>
        <p:nvGrpSpPr>
          <p:cNvPr id="339" name="Google Shape;339;p20"/>
          <p:cNvGrpSpPr/>
          <p:nvPr/>
        </p:nvGrpSpPr>
        <p:grpSpPr>
          <a:xfrm>
            <a:off x="663379" y="7537291"/>
            <a:ext cx="893400" cy="459195"/>
            <a:chOff x="3969900" y="337650"/>
            <a:chExt cx="608500" cy="312675"/>
          </a:xfrm>
        </p:grpSpPr>
        <p:sp>
          <p:nvSpPr>
            <p:cNvPr id="340" name="Google Shape;340;p20"/>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0"/>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0"/>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0"/>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0"/>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45" name="Google Shape;345;p20"/>
          <p:cNvCxnSpPr/>
          <p:nvPr/>
        </p:nvCxnSpPr>
        <p:spPr>
          <a:xfrm>
            <a:off x="1714388" y="7731900"/>
            <a:ext cx="0" cy="762000"/>
          </a:xfrm>
          <a:prstGeom prst="straightConnector1">
            <a:avLst/>
          </a:prstGeom>
          <a:noFill/>
          <a:ln cap="flat" cmpd="sng" w="9525">
            <a:solidFill>
              <a:srgbClr val="B7B7B7"/>
            </a:solidFill>
            <a:prstDash val="solid"/>
            <a:round/>
            <a:headEnd len="med" w="med" type="none"/>
            <a:tailEnd len="med" w="med" type="none"/>
          </a:ln>
        </p:spPr>
      </p:cxnSp>
      <p:pic>
        <p:nvPicPr>
          <p:cNvPr id="346" name="Google Shape;346;p20"/>
          <p:cNvPicPr preferRelativeResize="0"/>
          <p:nvPr/>
        </p:nvPicPr>
        <p:blipFill rotWithShape="1">
          <a:blip r:embed="rId5">
            <a:alphaModFix/>
          </a:blip>
          <a:srcRect b="0" l="-9730" r="9730" t="0"/>
          <a:stretch/>
        </p:blipFill>
        <p:spPr>
          <a:xfrm>
            <a:off x="2003645" y="7675424"/>
            <a:ext cx="1685530" cy="953525"/>
          </a:xfrm>
          <a:prstGeom prst="rect">
            <a:avLst/>
          </a:prstGeom>
          <a:noFill/>
          <a:ln>
            <a:noFill/>
          </a:ln>
        </p:spPr>
      </p:pic>
      <p:sp>
        <p:nvSpPr>
          <p:cNvPr id="347" name="Google Shape;347;p20"/>
          <p:cNvSpPr txBox="1"/>
          <p:nvPr/>
        </p:nvSpPr>
        <p:spPr>
          <a:xfrm>
            <a:off x="3214775" y="7283875"/>
            <a:ext cx="3369000" cy="6696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Arterial Ulcers:</a:t>
            </a:r>
            <a:endParaRPr b="1"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Often located on toes or foot</a:t>
            </a:r>
            <a:endParaRPr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en-GB" sz="1200">
                <a:solidFill>
                  <a:srgbClr val="CC0000"/>
                </a:solidFill>
                <a:latin typeface="Mada"/>
                <a:ea typeface="Mada"/>
                <a:cs typeface="Mada"/>
                <a:sym typeface="Mada"/>
              </a:rPr>
              <a:t>Pale and with necrotic floor</a:t>
            </a:r>
            <a:endParaRPr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Irregular margins</a:t>
            </a:r>
            <a:endParaRPr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Painful</a:t>
            </a:r>
            <a:endParaRPr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Surrounding ischemic features “</a:t>
            </a:r>
            <a:r>
              <a:rPr lang="en-GB" sz="1200">
                <a:solidFill>
                  <a:srgbClr val="6AA84F"/>
                </a:solidFill>
                <a:latin typeface="Mada"/>
                <a:ea typeface="Mada"/>
                <a:cs typeface="Mada"/>
                <a:sym typeface="Mada"/>
              </a:rPr>
              <a:t>Pinkish but non erythematous”</a:t>
            </a:r>
            <a:endParaRPr sz="1200">
              <a:solidFill>
                <a:srgbClr val="6AA84F"/>
              </a:solidFill>
              <a:latin typeface="Mada"/>
              <a:ea typeface="Mada"/>
              <a:cs typeface="Mada"/>
              <a:sym typeface="Mada"/>
            </a:endParaRPr>
          </a:p>
          <a:p>
            <a:pPr indent="0" lvl="0" marL="0" rtl="0" algn="l">
              <a:lnSpc>
                <a:spcPct val="100000"/>
              </a:lnSpc>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pic>
        <p:nvPicPr>
          <p:cNvPr id="348" name="Google Shape;348;p20"/>
          <p:cNvPicPr preferRelativeResize="0"/>
          <p:nvPr/>
        </p:nvPicPr>
        <p:blipFill>
          <a:blip r:embed="rId6">
            <a:alphaModFix/>
          </a:blip>
          <a:stretch>
            <a:fillRect/>
          </a:stretch>
        </p:blipFill>
        <p:spPr>
          <a:xfrm>
            <a:off x="897164" y="7818414"/>
            <a:ext cx="459174" cy="459174"/>
          </a:xfrm>
          <a:prstGeom prst="rect">
            <a:avLst/>
          </a:prstGeom>
          <a:noFill/>
          <a:ln>
            <a:noFill/>
          </a:ln>
        </p:spPr>
      </p:pic>
      <p:sp>
        <p:nvSpPr>
          <p:cNvPr id="349" name="Google Shape;349;p20"/>
          <p:cNvSpPr/>
          <p:nvPr/>
        </p:nvSpPr>
        <p:spPr>
          <a:xfrm>
            <a:off x="74475" y="9059800"/>
            <a:ext cx="7440600" cy="15561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00">
                <a:solidFill>
                  <a:srgbClr val="6AA84F"/>
                </a:solidFill>
                <a:highlight>
                  <a:srgbClr val="FFFFFF"/>
                </a:highlight>
                <a:latin typeface="Mada"/>
                <a:ea typeface="Mada"/>
                <a:cs typeface="Mada"/>
                <a:sym typeface="Mada"/>
              </a:rPr>
              <a:t>1- Buerger’s test is used to assess the adequacy of the arterial supply to the leg.</a:t>
            </a:r>
            <a:endParaRPr sz="800">
              <a:solidFill>
                <a:srgbClr val="6AA84F"/>
              </a:solidFill>
              <a:highlight>
                <a:srgbClr val="FFFFFF"/>
              </a:highlight>
              <a:latin typeface="Mada"/>
              <a:ea typeface="Mada"/>
              <a:cs typeface="Mada"/>
              <a:sym typeface="Mada"/>
            </a:endParaRPr>
          </a:p>
          <a:p>
            <a:pPr indent="457200" lvl="0" marL="0" rtl="0" algn="l">
              <a:spcBef>
                <a:spcPts val="0"/>
              </a:spcBef>
              <a:spcAft>
                <a:spcPts val="0"/>
              </a:spcAft>
              <a:buClr>
                <a:schemeClr val="dk1"/>
              </a:buClr>
              <a:buSzPts val="1100"/>
              <a:buFont typeface="Arial"/>
              <a:buNone/>
            </a:pPr>
            <a:r>
              <a:rPr lang="en-GB" sz="800">
                <a:solidFill>
                  <a:srgbClr val="6AA84F"/>
                </a:solidFill>
                <a:highlight>
                  <a:srgbClr val="FFFFFF"/>
                </a:highlight>
                <a:latin typeface="Mada"/>
                <a:ea typeface="Mada"/>
                <a:cs typeface="Mada"/>
                <a:sym typeface="Mada"/>
              </a:rPr>
              <a:t>It's performed by positioning the patient in a supine position, then both of the patient’s feet are raised to 45º for 1-2 minutes.</a:t>
            </a:r>
            <a:endParaRPr sz="800">
              <a:solidFill>
                <a:srgbClr val="6AA84F"/>
              </a:solidFill>
              <a:highlight>
                <a:srgbClr val="FFFFFF"/>
              </a:highlight>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lang="en-GB" sz="800">
                <a:solidFill>
                  <a:srgbClr val="6AA84F"/>
                </a:solidFill>
                <a:highlight>
                  <a:srgbClr val="FFFFFF"/>
                </a:highlight>
                <a:latin typeface="Mada"/>
                <a:ea typeface="Mada"/>
                <a:cs typeface="Mada"/>
                <a:sym typeface="Mada"/>
              </a:rPr>
              <a:t>The development of pallor indicates that peripheral arterial pressure is unable to overcome the effects of gravity, resulting in loss of limb perfusion. If a limb develops pallor, note at what angle this occurs (e.g. 25º), this is known as Buerger’s angle.</a:t>
            </a:r>
            <a:endParaRPr sz="800">
              <a:solidFill>
                <a:srgbClr val="6AA84F"/>
              </a:solidFill>
              <a:highlight>
                <a:srgbClr val="FFFFFF"/>
              </a:highlight>
              <a:latin typeface="Mada"/>
              <a:ea typeface="Mada"/>
              <a:cs typeface="Mada"/>
              <a:sym typeface="Mada"/>
            </a:endParaRPr>
          </a:p>
          <a:p>
            <a:pPr indent="457200" lvl="0" marL="0" rtl="0" algn="l">
              <a:spcBef>
                <a:spcPts val="0"/>
              </a:spcBef>
              <a:spcAft>
                <a:spcPts val="0"/>
              </a:spcAft>
              <a:buClr>
                <a:schemeClr val="dk1"/>
              </a:buClr>
              <a:buSzPts val="1100"/>
              <a:buFont typeface="Arial"/>
              <a:buNone/>
            </a:pPr>
            <a:r>
              <a:rPr lang="en-GB" sz="800">
                <a:solidFill>
                  <a:srgbClr val="6AA84F"/>
                </a:solidFill>
                <a:highlight>
                  <a:srgbClr val="FFFFFF"/>
                </a:highlight>
                <a:latin typeface="Mada"/>
                <a:ea typeface="Mada"/>
                <a:cs typeface="Mada"/>
                <a:sym typeface="Mada"/>
              </a:rPr>
              <a:t>In a healthy individual, the entire leg should remain pink, even at an angle of 90º.</a:t>
            </a:r>
            <a:endParaRPr sz="800">
              <a:solidFill>
                <a:srgbClr val="6AA84F"/>
              </a:solidFill>
              <a:highlight>
                <a:srgbClr val="FFFFFF"/>
              </a:highlight>
              <a:latin typeface="Mada"/>
              <a:ea typeface="Mada"/>
              <a:cs typeface="Mada"/>
              <a:sym typeface="Mada"/>
            </a:endParaRPr>
          </a:p>
          <a:p>
            <a:pPr indent="457200" lvl="0" marL="0" rtl="0" algn="l">
              <a:spcBef>
                <a:spcPts val="0"/>
              </a:spcBef>
              <a:spcAft>
                <a:spcPts val="0"/>
              </a:spcAft>
              <a:buClr>
                <a:schemeClr val="dk1"/>
              </a:buClr>
              <a:buSzPts val="1100"/>
              <a:buFont typeface="Arial"/>
              <a:buNone/>
            </a:pPr>
            <a:r>
              <a:rPr lang="en-GB" sz="800">
                <a:solidFill>
                  <a:srgbClr val="6AA84F"/>
                </a:solidFill>
                <a:highlight>
                  <a:srgbClr val="FFFFFF"/>
                </a:highlight>
                <a:latin typeface="Mada"/>
                <a:ea typeface="Mada"/>
                <a:cs typeface="Mada"/>
                <a:sym typeface="Mada"/>
              </a:rPr>
              <a:t>Examination for venous guttering is done during Buerger’s test. The patient is asked to hang their legs down over the side of the bed:</a:t>
            </a:r>
            <a:endParaRPr sz="800">
              <a:solidFill>
                <a:srgbClr val="6AA84F"/>
              </a:solidFill>
              <a:highlight>
                <a:srgbClr val="FFFFFF"/>
              </a:highlight>
              <a:latin typeface="Mada"/>
              <a:ea typeface="Mada"/>
              <a:cs typeface="Mada"/>
              <a:sym typeface="Mada"/>
            </a:endParaRPr>
          </a:p>
          <a:p>
            <a:pPr indent="457200" lvl="0" marL="0" rtl="0" algn="l">
              <a:spcBef>
                <a:spcPts val="0"/>
              </a:spcBef>
              <a:spcAft>
                <a:spcPts val="0"/>
              </a:spcAft>
              <a:buClr>
                <a:schemeClr val="dk1"/>
              </a:buClr>
              <a:buSzPts val="1100"/>
              <a:buFont typeface="Arial"/>
              <a:buNone/>
            </a:pPr>
            <a:r>
              <a:rPr lang="en-GB" sz="800">
                <a:solidFill>
                  <a:srgbClr val="6AA84F"/>
                </a:solidFill>
                <a:highlight>
                  <a:srgbClr val="FFFFFF"/>
                </a:highlight>
                <a:latin typeface="Mada"/>
                <a:ea typeface="Mada"/>
                <a:cs typeface="Mada"/>
                <a:sym typeface="Mada"/>
              </a:rPr>
              <a:t>Gravity should now aid reperfusion of the leg, resulting in the return of color to the patient’s limb.</a:t>
            </a:r>
            <a:endParaRPr sz="800">
              <a:solidFill>
                <a:srgbClr val="6AA84F"/>
              </a:solidFill>
              <a:highlight>
                <a:srgbClr val="FFFFFF"/>
              </a:highlight>
              <a:latin typeface="Mada"/>
              <a:ea typeface="Mada"/>
              <a:cs typeface="Mada"/>
              <a:sym typeface="Mada"/>
            </a:endParaRPr>
          </a:p>
          <a:p>
            <a:pPr indent="457200" lvl="0" marL="457200" rtl="0" algn="l">
              <a:spcBef>
                <a:spcPts val="0"/>
              </a:spcBef>
              <a:spcAft>
                <a:spcPts val="0"/>
              </a:spcAft>
              <a:buNone/>
            </a:pPr>
            <a:r>
              <a:rPr lang="en-GB" sz="800">
                <a:solidFill>
                  <a:srgbClr val="6AA84F"/>
                </a:solidFill>
                <a:highlight>
                  <a:srgbClr val="FFFFFF"/>
                </a:highlight>
                <a:latin typeface="Mada"/>
                <a:ea typeface="Mada"/>
                <a:cs typeface="Mada"/>
                <a:sym typeface="Mada"/>
              </a:rPr>
              <a:t>The leg will initially turn a bluish color due to the passage of deoxygenated blood through the ischemic tissue. Then the leg will become red due to reactive hyperaemia secondary to post-hypoxic arteriolar dilatation (driven by anaerobic metabolic waste products).</a:t>
            </a:r>
            <a:endParaRPr sz="8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1"/>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1"/>
          <p:cNvSpPr txBox="1"/>
          <p:nvPr/>
        </p:nvSpPr>
        <p:spPr>
          <a:xfrm>
            <a:off x="578125" y="389200"/>
            <a:ext cx="64332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Chronic Peripheral Arterial Disease (PAD)</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356" name="Google Shape;356;p21"/>
          <p:cNvCxnSpPr/>
          <p:nvPr/>
        </p:nvCxnSpPr>
        <p:spPr>
          <a:xfrm>
            <a:off x="944818" y="829950"/>
            <a:ext cx="5703900" cy="0"/>
          </a:xfrm>
          <a:prstGeom prst="straightConnector1">
            <a:avLst/>
          </a:prstGeom>
          <a:noFill/>
          <a:ln cap="flat" cmpd="sng" w="19050">
            <a:solidFill>
              <a:srgbClr val="83C5BE"/>
            </a:solidFill>
            <a:prstDash val="solid"/>
            <a:round/>
            <a:headEnd len="med" w="med" type="oval"/>
            <a:tailEnd len="med" w="med" type="oval"/>
          </a:ln>
        </p:spPr>
      </p:cxnSp>
      <p:sp>
        <p:nvSpPr>
          <p:cNvPr id="357" name="Google Shape;357;p21"/>
          <p:cNvSpPr/>
          <p:nvPr/>
        </p:nvSpPr>
        <p:spPr>
          <a:xfrm>
            <a:off x="826925" y="1848225"/>
            <a:ext cx="2869200" cy="33861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1"/>
          <p:cNvSpPr/>
          <p:nvPr/>
        </p:nvSpPr>
        <p:spPr>
          <a:xfrm>
            <a:off x="3893325" y="1848225"/>
            <a:ext cx="2869200" cy="33861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1"/>
          <p:cNvSpPr/>
          <p:nvPr/>
        </p:nvSpPr>
        <p:spPr>
          <a:xfrm flipH="1">
            <a:off x="1719903" y="1380078"/>
            <a:ext cx="1101819" cy="81023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1"/>
          <p:cNvSpPr txBox="1"/>
          <p:nvPr/>
        </p:nvSpPr>
        <p:spPr>
          <a:xfrm>
            <a:off x="3975050" y="2309950"/>
            <a:ext cx="2736600" cy="1243200"/>
          </a:xfrm>
          <a:prstGeom prst="rect">
            <a:avLst/>
          </a:prstGeom>
          <a:noFill/>
          <a:ln>
            <a:noFill/>
          </a:ln>
        </p:spPr>
        <p:txBody>
          <a:bodyPr anchorCtr="0" anchor="t" bIns="0" lIns="0" spcFirstLastPara="1" rIns="0" wrap="square" tIns="6025">
            <a:noAutofit/>
          </a:bodyPr>
          <a:lstStyle/>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Tenderness</a:t>
            </a:r>
            <a:endParaRPr b="1" sz="1000">
              <a:solidFill>
                <a:schemeClr val="dk1"/>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Base </a:t>
            </a:r>
            <a:r>
              <a:rPr lang="en-GB" sz="1000">
                <a:solidFill>
                  <a:schemeClr val="dk1"/>
                </a:solidFill>
                <a:latin typeface="Mada"/>
                <a:ea typeface="Mada"/>
                <a:cs typeface="Mada"/>
                <a:sym typeface="Mada"/>
              </a:rPr>
              <a:t>- the structure on which the ulcer rests (Felt on palpation) </a:t>
            </a:r>
            <a:r>
              <a:rPr lang="en-GB" sz="1000">
                <a:solidFill>
                  <a:srgbClr val="6AA84F"/>
                </a:solidFill>
                <a:latin typeface="Mada"/>
                <a:ea typeface="Mada"/>
                <a:cs typeface="Mada"/>
                <a:sym typeface="Mada"/>
              </a:rPr>
              <a:t>- </a:t>
            </a:r>
            <a:r>
              <a:rPr lang="en-GB" sz="1000">
                <a:solidFill>
                  <a:srgbClr val="6AA84F"/>
                </a:solidFill>
                <a:latin typeface="Mada"/>
                <a:ea typeface="Mada"/>
                <a:cs typeface="Mada"/>
                <a:sym typeface="Mada"/>
              </a:rPr>
              <a:t>What’s the difference between floor and base? The floor is what you see, and the base is what you feel on palpation</a:t>
            </a:r>
            <a:endParaRPr sz="1000">
              <a:solidFill>
                <a:srgbClr val="6AA84F"/>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Relation</a:t>
            </a:r>
            <a:r>
              <a:rPr lang="en-GB" sz="1000">
                <a:solidFill>
                  <a:schemeClr val="dk1"/>
                </a:solidFill>
                <a:latin typeface="Mada"/>
                <a:ea typeface="Mada"/>
                <a:cs typeface="Mada"/>
                <a:sym typeface="Mada"/>
              </a:rPr>
              <a:t> with Deeper structures</a:t>
            </a:r>
            <a:endParaRPr sz="1000">
              <a:solidFill>
                <a:schemeClr val="dk1"/>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Examination of Surrounding Area</a:t>
            </a:r>
            <a:endParaRPr b="1" sz="1000">
              <a:solidFill>
                <a:schemeClr val="dk1"/>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Examination of Lymph Nodes</a:t>
            </a:r>
            <a:endParaRPr b="1" sz="1000">
              <a:solidFill>
                <a:schemeClr val="dk1"/>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Examination of the pulse</a:t>
            </a:r>
            <a:r>
              <a:rPr b="1" lang="en-GB" sz="1000">
                <a:solidFill>
                  <a:srgbClr val="0C0C0C"/>
                </a:solidFill>
                <a:latin typeface="Mada"/>
                <a:ea typeface="Mada"/>
                <a:cs typeface="Mada"/>
                <a:sym typeface="Mada"/>
              </a:rPr>
              <a:t>.</a:t>
            </a:r>
            <a:endParaRPr b="1" sz="1000">
              <a:latin typeface="Mada"/>
              <a:ea typeface="Mada"/>
              <a:cs typeface="Mada"/>
              <a:sym typeface="Mada"/>
            </a:endParaRPr>
          </a:p>
        </p:txBody>
      </p:sp>
      <p:sp>
        <p:nvSpPr>
          <p:cNvPr id="361" name="Google Shape;361;p21"/>
          <p:cNvSpPr/>
          <p:nvPr/>
        </p:nvSpPr>
        <p:spPr>
          <a:xfrm flipH="1">
            <a:off x="4783013" y="1381581"/>
            <a:ext cx="1128199" cy="807230"/>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1"/>
          <p:cNvSpPr txBox="1"/>
          <p:nvPr/>
        </p:nvSpPr>
        <p:spPr>
          <a:xfrm>
            <a:off x="920475" y="2211550"/>
            <a:ext cx="2692500" cy="2836500"/>
          </a:xfrm>
          <a:prstGeom prst="rect">
            <a:avLst/>
          </a:prstGeom>
          <a:noFill/>
          <a:ln>
            <a:noFill/>
          </a:ln>
        </p:spPr>
        <p:txBody>
          <a:bodyPr anchorCtr="0" anchor="t" bIns="0" lIns="0" spcFirstLastPara="1" rIns="0" wrap="square" tIns="6025">
            <a:noAutofit/>
          </a:bodyPr>
          <a:lstStyle/>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Site </a:t>
            </a:r>
            <a:r>
              <a:rPr lang="en-GB" sz="1000">
                <a:solidFill>
                  <a:schemeClr val="dk1"/>
                </a:solidFill>
                <a:latin typeface="Mada"/>
                <a:ea typeface="Mada"/>
                <a:cs typeface="Mada"/>
                <a:sym typeface="Mada"/>
              </a:rPr>
              <a:t>(location)</a:t>
            </a:r>
            <a:endParaRPr sz="1000">
              <a:solidFill>
                <a:schemeClr val="dk1"/>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Number</a:t>
            </a:r>
            <a:endParaRPr b="1" sz="1000">
              <a:solidFill>
                <a:schemeClr val="dk1"/>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Size</a:t>
            </a:r>
            <a:endParaRPr b="1" sz="1000">
              <a:solidFill>
                <a:schemeClr val="dk1"/>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Shape</a:t>
            </a:r>
            <a:endParaRPr b="1" sz="1000">
              <a:solidFill>
                <a:srgbClr val="6AA84F"/>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Floor</a:t>
            </a:r>
            <a:r>
              <a:rPr lang="en-GB" sz="1000">
                <a:solidFill>
                  <a:schemeClr val="dk1"/>
                </a:solidFill>
                <a:latin typeface="Mada"/>
                <a:ea typeface="Mada"/>
                <a:cs typeface="Mada"/>
                <a:sym typeface="Mada"/>
              </a:rPr>
              <a:t> - The exposed part of an ulcer (Inspection) </a:t>
            </a:r>
            <a:endParaRPr sz="1000">
              <a:solidFill>
                <a:srgbClr val="6AA84F"/>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Edges </a:t>
            </a:r>
            <a:r>
              <a:rPr lang="en-GB" sz="1000">
                <a:solidFill>
                  <a:schemeClr val="dk1"/>
                </a:solidFill>
                <a:latin typeface="Mada"/>
                <a:ea typeface="Mada"/>
                <a:cs typeface="Mada"/>
                <a:sym typeface="Mada"/>
              </a:rPr>
              <a:t>– Part between the margin and the                                                                            floor of an ulcer (Undermined, Punched out, Sloping, Rolled, Raised)</a:t>
            </a:r>
            <a:endParaRPr sz="1000">
              <a:solidFill>
                <a:schemeClr val="dk1"/>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Depth</a:t>
            </a:r>
            <a:r>
              <a:rPr lang="en-GB" sz="1000">
                <a:solidFill>
                  <a:schemeClr val="dk1"/>
                </a:solidFill>
                <a:latin typeface="Mada"/>
                <a:ea typeface="Mada"/>
                <a:cs typeface="Mada"/>
                <a:sym typeface="Mada"/>
              </a:rPr>
              <a:t> - </a:t>
            </a:r>
            <a:r>
              <a:rPr lang="en-GB" sz="1000">
                <a:solidFill>
                  <a:srgbClr val="6AA84F"/>
                </a:solidFill>
                <a:latin typeface="Mada"/>
                <a:ea typeface="Mada"/>
                <a:cs typeface="Mada"/>
                <a:sym typeface="Mada"/>
              </a:rPr>
              <a:t>in mm, or if you see deep structures sat its deep, if not say " i don't see deep structures so i assume </a:t>
            </a:r>
            <a:r>
              <a:rPr lang="en-GB" sz="1000">
                <a:solidFill>
                  <a:srgbClr val="6AA84F"/>
                </a:solidFill>
                <a:latin typeface="Mada"/>
                <a:ea typeface="Mada"/>
                <a:cs typeface="Mada"/>
                <a:sym typeface="Mada"/>
              </a:rPr>
              <a:t>it's</a:t>
            </a:r>
            <a:r>
              <a:rPr lang="en-GB" sz="1000">
                <a:solidFill>
                  <a:srgbClr val="6AA84F"/>
                </a:solidFill>
                <a:latin typeface="Mada"/>
                <a:ea typeface="Mada"/>
                <a:cs typeface="Mada"/>
                <a:sym typeface="Mada"/>
              </a:rPr>
              <a:t> not deep because i don't see structures"</a:t>
            </a:r>
            <a:endParaRPr sz="1000">
              <a:solidFill>
                <a:srgbClr val="6AA84F"/>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Exudate</a:t>
            </a:r>
            <a:r>
              <a:rPr lang="en-GB" sz="1000">
                <a:solidFill>
                  <a:schemeClr val="dk1"/>
                </a:solidFill>
                <a:latin typeface="Mada"/>
                <a:ea typeface="Mada"/>
                <a:cs typeface="Mada"/>
                <a:sym typeface="Mada"/>
              </a:rPr>
              <a:t> (Discharge)</a:t>
            </a:r>
            <a:endParaRPr sz="1000">
              <a:solidFill>
                <a:schemeClr val="dk1"/>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Surrounding area</a:t>
            </a:r>
            <a:endParaRPr b="1" sz="1000">
              <a:solidFill>
                <a:schemeClr val="dk1"/>
              </a:solidFill>
              <a:latin typeface="Mada"/>
              <a:ea typeface="Mada"/>
              <a:cs typeface="Mada"/>
              <a:sym typeface="Mada"/>
            </a:endParaRPr>
          </a:p>
          <a:p>
            <a:pPr indent="-171499" lvl="0" marL="2411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Margin </a:t>
            </a:r>
            <a:r>
              <a:rPr lang="en-GB" sz="1000">
                <a:solidFill>
                  <a:schemeClr val="dk1"/>
                </a:solidFill>
                <a:latin typeface="Mada"/>
                <a:ea typeface="Mada"/>
                <a:cs typeface="Mada"/>
                <a:sym typeface="Mada"/>
              </a:rPr>
              <a:t>- Line of demarcation between normal and abnormal</a:t>
            </a:r>
            <a:endParaRPr sz="1000">
              <a:latin typeface="Mada"/>
              <a:ea typeface="Mada"/>
              <a:cs typeface="Mada"/>
              <a:sym typeface="Mada"/>
            </a:endParaRPr>
          </a:p>
        </p:txBody>
      </p:sp>
      <p:sp>
        <p:nvSpPr>
          <p:cNvPr id="363" name="Google Shape;363;p21"/>
          <p:cNvSpPr txBox="1"/>
          <p:nvPr/>
        </p:nvSpPr>
        <p:spPr>
          <a:xfrm>
            <a:off x="1687852" y="884225"/>
            <a:ext cx="18477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latin typeface="Lora"/>
                <a:ea typeface="Lora"/>
                <a:cs typeface="Lora"/>
                <a:sym typeface="Lora"/>
              </a:rPr>
              <a:t>Inspection</a:t>
            </a:r>
            <a:endParaRPr b="1" i="0" sz="1800" u="none" cap="none" strike="noStrike">
              <a:solidFill>
                <a:srgbClr val="006D77"/>
              </a:solidFill>
              <a:latin typeface="Lora"/>
              <a:ea typeface="Lora"/>
              <a:cs typeface="Lora"/>
              <a:sym typeface="Lora"/>
            </a:endParaRPr>
          </a:p>
        </p:txBody>
      </p:sp>
      <p:sp>
        <p:nvSpPr>
          <p:cNvPr id="364" name="Google Shape;364;p21"/>
          <p:cNvSpPr txBox="1"/>
          <p:nvPr/>
        </p:nvSpPr>
        <p:spPr>
          <a:xfrm>
            <a:off x="4731516" y="884215"/>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latin typeface="Lora"/>
                <a:ea typeface="Lora"/>
                <a:cs typeface="Lora"/>
                <a:sym typeface="Lora"/>
              </a:rPr>
              <a:t>Palpation</a:t>
            </a:r>
            <a:endParaRPr b="1" i="0" sz="1800" u="none" cap="none" strike="noStrike">
              <a:solidFill>
                <a:srgbClr val="006D77"/>
              </a:solidFill>
              <a:latin typeface="Lora"/>
              <a:ea typeface="Lora"/>
              <a:cs typeface="Lora"/>
              <a:sym typeface="Lora"/>
            </a:endParaRPr>
          </a:p>
        </p:txBody>
      </p:sp>
      <p:pic>
        <p:nvPicPr>
          <p:cNvPr id="365" name="Google Shape;365;p21"/>
          <p:cNvPicPr preferRelativeResize="0"/>
          <p:nvPr/>
        </p:nvPicPr>
        <p:blipFill>
          <a:blip r:embed="rId3">
            <a:alphaModFix/>
          </a:blip>
          <a:stretch>
            <a:fillRect/>
          </a:stretch>
        </p:blipFill>
        <p:spPr>
          <a:xfrm>
            <a:off x="2020001" y="1485738"/>
            <a:ext cx="598900" cy="598900"/>
          </a:xfrm>
          <a:prstGeom prst="rect">
            <a:avLst/>
          </a:prstGeom>
          <a:noFill/>
          <a:ln>
            <a:noFill/>
          </a:ln>
        </p:spPr>
      </p:pic>
      <p:pic>
        <p:nvPicPr>
          <p:cNvPr id="366" name="Google Shape;366;p21"/>
          <p:cNvPicPr preferRelativeResize="0"/>
          <p:nvPr/>
        </p:nvPicPr>
        <p:blipFill>
          <a:blip r:embed="rId4">
            <a:alphaModFix/>
          </a:blip>
          <a:stretch>
            <a:fillRect/>
          </a:stretch>
        </p:blipFill>
        <p:spPr>
          <a:xfrm>
            <a:off x="5094125" y="1456100"/>
            <a:ext cx="598900" cy="598900"/>
          </a:xfrm>
          <a:prstGeom prst="rect">
            <a:avLst/>
          </a:prstGeom>
          <a:noFill/>
          <a:ln>
            <a:noFill/>
          </a:ln>
        </p:spPr>
      </p:pic>
      <p:sp>
        <p:nvSpPr>
          <p:cNvPr id="367" name="Google Shape;367;p21"/>
          <p:cNvSpPr/>
          <p:nvPr/>
        </p:nvSpPr>
        <p:spPr>
          <a:xfrm>
            <a:off x="881975" y="6132850"/>
            <a:ext cx="5829600" cy="43653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1"/>
          <p:cNvSpPr/>
          <p:nvPr/>
        </p:nvSpPr>
        <p:spPr>
          <a:xfrm flipH="1">
            <a:off x="3224253" y="5664703"/>
            <a:ext cx="1101819" cy="81023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9" name="Google Shape;369;p21"/>
          <p:cNvPicPr preferRelativeResize="0"/>
          <p:nvPr/>
        </p:nvPicPr>
        <p:blipFill>
          <a:blip r:embed="rId5">
            <a:alphaModFix/>
          </a:blip>
          <a:stretch>
            <a:fillRect/>
          </a:stretch>
        </p:blipFill>
        <p:spPr>
          <a:xfrm>
            <a:off x="3461450" y="5688550"/>
            <a:ext cx="670650" cy="670650"/>
          </a:xfrm>
          <a:prstGeom prst="rect">
            <a:avLst/>
          </a:prstGeom>
          <a:noFill/>
          <a:ln>
            <a:noFill/>
          </a:ln>
        </p:spPr>
      </p:pic>
      <p:sp>
        <p:nvSpPr>
          <p:cNvPr id="370" name="Google Shape;370;p21"/>
          <p:cNvSpPr txBox="1"/>
          <p:nvPr/>
        </p:nvSpPr>
        <p:spPr>
          <a:xfrm>
            <a:off x="2873399" y="5266300"/>
            <a:ext cx="26925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latin typeface="Lora"/>
                <a:ea typeface="Lora"/>
                <a:cs typeface="Lora"/>
                <a:sym typeface="Lora"/>
              </a:rPr>
              <a:t>PAD Investigation </a:t>
            </a:r>
            <a:endParaRPr b="1" i="0" sz="1800" u="none" cap="none" strike="noStrike">
              <a:solidFill>
                <a:srgbClr val="006D77"/>
              </a:solidFill>
              <a:latin typeface="Lora"/>
              <a:ea typeface="Lora"/>
              <a:cs typeface="Lora"/>
              <a:sym typeface="Lora"/>
            </a:endParaRPr>
          </a:p>
        </p:txBody>
      </p:sp>
      <p:sp>
        <p:nvSpPr>
          <p:cNvPr id="371" name="Google Shape;371;p21"/>
          <p:cNvSpPr txBox="1"/>
          <p:nvPr/>
        </p:nvSpPr>
        <p:spPr>
          <a:xfrm>
            <a:off x="1071650" y="6440593"/>
            <a:ext cx="4318500" cy="13647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CBC, </a:t>
            </a:r>
            <a:r>
              <a:rPr lang="en-GB" sz="1000">
                <a:solidFill>
                  <a:schemeClr val="dk1"/>
                </a:solidFill>
                <a:latin typeface="Mada"/>
                <a:ea typeface="Mada"/>
                <a:cs typeface="Mada"/>
                <a:sym typeface="Mada"/>
              </a:rPr>
              <a:t>Electrolytes, creatinine</a:t>
            </a:r>
            <a:r>
              <a:rPr lang="en-GB" sz="1000">
                <a:solidFill>
                  <a:schemeClr val="dk1"/>
                </a:solidFill>
                <a:latin typeface="Mada"/>
                <a:ea typeface="Mada"/>
                <a:cs typeface="Mada"/>
                <a:sym typeface="Mada"/>
              </a:rPr>
              <a:t> - </a:t>
            </a:r>
            <a:r>
              <a:rPr lang="en-GB" sz="1000">
                <a:solidFill>
                  <a:srgbClr val="6AA84F"/>
                </a:solidFill>
                <a:highlight>
                  <a:srgbClr val="FFFFFF"/>
                </a:highlight>
                <a:latin typeface="Mada"/>
                <a:ea typeface="Mada"/>
                <a:cs typeface="Mada"/>
                <a:sym typeface="Mada"/>
              </a:rPr>
              <a:t>changes to the renal arteries which increases the risk of having a chronic kidney disease</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a:t>
            </a:r>
            <a:r>
              <a:rPr lang="en-GB" sz="1000">
                <a:solidFill>
                  <a:schemeClr val="dk1"/>
                </a:solidFill>
                <a:latin typeface="Mada"/>
                <a:ea typeface="Mada"/>
                <a:cs typeface="Mada"/>
                <a:sym typeface="Mada"/>
              </a:rPr>
              <a:t>oagulation profile (aPTT, INR). </a:t>
            </a:r>
            <a:endParaRPr sz="1000">
              <a:solidFill>
                <a:schemeClr val="dk1"/>
              </a:solidFill>
              <a:latin typeface="Mada"/>
              <a:ea typeface="Mada"/>
              <a:cs typeface="Mada"/>
              <a:sym typeface="Mada"/>
            </a:endParaRPr>
          </a:p>
          <a:p>
            <a:pPr indent="-292100" lvl="0" marL="457200" rtl="0" algn="l">
              <a:lnSpc>
                <a:spcPct val="100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Type and screen</a:t>
            </a:r>
            <a:endParaRPr sz="1000">
              <a:solidFill>
                <a:schemeClr val="dk1"/>
              </a:solidFill>
              <a:latin typeface="Mada"/>
              <a:ea typeface="Mada"/>
              <a:cs typeface="Mada"/>
              <a:sym typeface="Mada"/>
            </a:endParaRPr>
          </a:p>
          <a:p>
            <a:pPr indent="-292100" lvl="0" marL="457200" rtl="0" algn="l">
              <a:lnSpc>
                <a:spcPct val="100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Lipid profile &amp; </a:t>
            </a:r>
            <a:r>
              <a:rPr b="1" lang="en-GB" sz="1000">
                <a:solidFill>
                  <a:schemeClr val="dk1"/>
                </a:solidFill>
                <a:latin typeface="Mada"/>
                <a:ea typeface="Mada"/>
                <a:cs typeface="Mada"/>
                <a:sym typeface="Mada"/>
              </a:rPr>
              <a:t>Hemoglobin</a:t>
            </a:r>
            <a:r>
              <a:rPr lang="en-GB" sz="1000">
                <a:solidFill>
                  <a:schemeClr val="dk1"/>
                </a:solidFill>
                <a:latin typeface="Mada"/>
                <a:ea typeface="Mada"/>
                <a:cs typeface="Mada"/>
                <a:sym typeface="Mada"/>
              </a:rPr>
              <a:t> </a:t>
            </a:r>
            <a:r>
              <a:rPr b="1" lang="en-GB" sz="1000">
                <a:solidFill>
                  <a:schemeClr val="dk1"/>
                </a:solidFill>
                <a:latin typeface="Mada"/>
                <a:ea typeface="Mada"/>
                <a:cs typeface="Mada"/>
                <a:sym typeface="Mada"/>
              </a:rPr>
              <a:t>A1c </a:t>
            </a:r>
            <a:r>
              <a:rPr b="1" lang="en-GB" sz="1000">
                <a:solidFill>
                  <a:srgbClr val="6AA84F"/>
                </a:solidFill>
                <a:latin typeface="Mada"/>
                <a:ea typeface="Mada"/>
                <a:cs typeface="Mada"/>
                <a:sym typeface="Mada"/>
              </a:rPr>
              <a:t>(modifiable risk factors)</a:t>
            </a:r>
            <a:endParaRPr b="1"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ECG, Chest X Ray</a:t>
            </a:r>
            <a:endParaRPr sz="1000">
              <a:solidFill>
                <a:schemeClr val="dk1"/>
              </a:solidFill>
              <a:latin typeface="Mada"/>
              <a:ea typeface="Mada"/>
              <a:cs typeface="Mada"/>
              <a:sym typeface="Mada"/>
            </a:endParaRPr>
          </a:p>
          <a:p>
            <a:pPr indent="-292100" lvl="0" marL="457200" rtl="0" algn="l">
              <a:lnSpc>
                <a:spcPct val="100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Echocardiogram </a:t>
            </a:r>
            <a:r>
              <a:rPr lang="en-GB" sz="1000">
                <a:solidFill>
                  <a:srgbClr val="6AA84F"/>
                </a:solidFill>
                <a:latin typeface="Mada"/>
                <a:ea typeface="Mada"/>
                <a:cs typeface="Mada"/>
                <a:sym typeface="Mada"/>
              </a:rPr>
              <a:t>(By default, any patient with PAD already have coronary disease, but the question “how severe is it?”)</a:t>
            </a:r>
            <a:endParaRPr sz="1000"/>
          </a:p>
        </p:txBody>
      </p:sp>
      <p:sp>
        <p:nvSpPr>
          <p:cNvPr id="372" name="Google Shape;372;p21"/>
          <p:cNvSpPr txBox="1"/>
          <p:nvPr/>
        </p:nvSpPr>
        <p:spPr>
          <a:xfrm>
            <a:off x="1071650" y="7795650"/>
            <a:ext cx="2562900" cy="136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006D77"/>
                </a:solidFill>
                <a:highlight>
                  <a:srgbClr val="EDF9F9"/>
                </a:highlight>
                <a:latin typeface="Lora"/>
                <a:ea typeface="Lora"/>
                <a:cs typeface="Lora"/>
                <a:sym typeface="Lora"/>
              </a:rPr>
              <a:t>Intermittent claudications (IC):</a:t>
            </a:r>
            <a:endParaRPr b="1" sz="1200">
              <a:solidFill>
                <a:srgbClr val="006D77"/>
              </a:solidFill>
              <a:highlight>
                <a:srgbClr val="EDF9F9"/>
              </a:highlight>
              <a:latin typeface="Lora"/>
              <a:ea typeface="Lora"/>
              <a:cs typeface="Lora"/>
              <a:sym typeface="Lora"/>
            </a:endParaRPr>
          </a:p>
          <a:p>
            <a:pPr indent="0" lvl="0" marL="0" rtl="0" algn="ctr">
              <a:spcBef>
                <a:spcPts val="0"/>
              </a:spcBef>
              <a:spcAft>
                <a:spcPts val="0"/>
              </a:spcAft>
              <a:buNone/>
            </a:pPr>
            <a:r>
              <a:t/>
            </a:r>
            <a:endParaRPr b="1" sz="1200">
              <a:solidFill>
                <a:srgbClr val="006D77"/>
              </a:solidFill>
              <a:highlight>
                <a:srgbClr val="EDF9F9"/>
              </a:highlight>
              <a:latin typeface="Lora"/>
              <a:ea typeface="Lora"/>
              <a:cs typeface="Lora"/>
              <a:sym typeface="Lor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Ankle Brachial Index (ABI) = </a:t>
            </a:r>
            <a:r>
              <a:rPr lang="en-GB" sz="1000">
                <a:latin typeface="Mada"/>
                <a:ea typeface="Mada"/>
                <a:cs typeface="Mada"/>
                <a:sym typeface="Mada"/>
              </a:rPr>
              <a:t>0.8-0.4</a:t>
            </a:r>
            <a:r>
              <a:rPr lang="en-GB" sz="1000">
                <a:latin typeface="Mada"/>
                <a:ea typeface="Mada"/>
                <a:cs typeface="Mada"/>
                <a:sym typeface="Mada"/>
              </a:rPr>
              <a:t> </a:t>
            </a:r>
            <a:r>
              <a:rPr lang="en-GB" sz="1000">
                <a:solidFill>
                  <a:srgbClr val="6AA84F"/>
                </a:solidFill>
                <a:latin typeface="Mada"/>
                <a:ea typeface="Mada"/>
                <a:cs typeface="Mada"/>
                <a:sym typeface="Mada"/>
              </a:rPr>
              <a:t>(Normal is 0.9 and above)</a:t>
            </a:r>
            <a:endParaRPr sz="1000">
              <a:solidFill>
                <a:srgbClr val="6AA84F"/>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Toe pressures =</a:t>
            </a:r>
            <a:r>
              <a:rPr b="1" lang="en-GB" sz="1000">
                <a:latin typeface="Mada"/>
                <a:ea typeface="Mada"/>
                <a:cs typeface="Mada"/>
                <a:sym typeface="Mada"/>
              </a:rPr>
              <a:t> </a:t>
            </a:r>
            <a:r>
              <a:rPr lang="en-GB" sz="1000">
                <a:latin typeface="Mada"/>
                <a:ea typeface="Mada"/>
                <a:cs typeface="Mada"/>
                <a:sym typeface="Mada"/>
              </a:rPr>
              <a:t>&lt;50 mmHg</a:t>
            </a:r>
            <a:endParaRPr sz="1000">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Segmental pressure</a:t>
            </a:r>
            <a:r>
              <a:rPr lang="en-GB" sz="1000">
                <a:solidFill>
                  <a:srgbClr val="6AA84F"/>
                </a:solidFill>
                <a:latin typeface="Mada"/>
                <a:ea typeface="Mada"/>
                <a:cs typeface="Mada"/>
                <a:sym typeface="Mada"/>
              </a:rPr>
              <a:t> (pressure difference e.g: between thigh and leg) </a:t>
            </a:r>
            <a:r>
              <a:rPr lang="en-GB" sz="1000">
                <a:solidFill>
                  <a:schemeClr val="dk1"/>
                </a:solidFill>
                <a:latin typeface="Mada"/>
                <a:ea typeface="Mada"/>
                <a:cs typeface="Mada"/>
                <a:sym typeface="Mada"/>
              </a:rPr>
              <a:t>= 20 mmHg reduction</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Volume Plethysmography</a:t>
            </a:r>
            <a:r>
              <a:rPr lang="en-GB" sz="1000">
                <a:solidFill>
                  <a:schemeClr val="dk1"/>
                </a:solidFill>
                <a:latin typeface="Mada"/>
                <a:ea typeface="Mada"/>
                <a:cs typeface="Mada"/>
                <a:sym typeface="Mada"/>
              </a:rPr>
              <a:t> = Measures arterial volume changes</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Duplex Ultrasound =</a:t>
            </a:r>
            <a:r>
              <a:rPr lang="en-GB" sz="1000">
                <a:solidFill>
                  <a:schemeClr val="dk1"/>
                </a:solidFill>
                <a:latin typeface="Mada"/>
                <a:ea typeface="Mada"/>
                <a:cs typeface="Mada"/>
                <a:sym typeface="Mada"/>
              </a:rPr>
              <a:t> Stenosis or single occlusion</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CT Angiogram &amp; MRA </a:t>
            </a:r>
            <a:r>
              <a:rPr lang="en-GB" sz="1000">
                <a:solidFill>
                  <a:schemeClr val="dk1"/>
                </a:solidFill>
                <a:latin typeface="Mada"/>
                <a:ea typeface="Mada"/>
                <a:cs typeface="Mada"/>
                <a:sym typeface="Mada"/>
              </a:rPr>
              <a:t>(same as doplex)</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Invasive Vascular Investigations</a:t>
            </a:r>
            <a:endParaRPr b="1" sz="1000">
              <a:solidFill>
                <a:schemeClr val="dk1"/>
              </a:solidFill>
              <a:latin typeface="Mada"/>
              <a:ea typeface="Mada"/>
              <a:cs typeface="Mada"/>
              <a:sym typeface="Mada"/>
            </a:endParaRPr>
          </a:p>
        </p:txBody>
      </p:sp>
      <p:sp>
        <p:nvSpPr>
          <p:cNvPr id="373" name="Google Shape;373;p21"/>
          <p:cNvSpPr txBox="1"/>
          <p:nvPr/>
        </p:nvSpPr>
        <p:spPr>
          <a:xfrm>
            <a:off x="3999675" y="7831550"/>
            <a:ext cx="2562900" cy="136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006D77"/>
                </a:solidFill>
                <a:highlight>
                  <a:srgbClr val="EDF9F9"/>
                </a:highlight>
                <a:latin typeface="Lora"/>
                <a:ea typeface="Lora"/>
                <a:cs typeface="Lora"/>
                <a:sym typeface="Lora"/>
              </a:rPr>
              <a:t>Critical Limb Ischemia (CLI):</a:t>
            </a:r>
            <a:endParaRPr b="1" sz="1200">
              <a:solidFill>
                <a:srgbClr val="006D77"/>
              </a:solidFill>
              <a:highlight>
                <a:srgbClr val="EDF9F9"/>
              </a:highlight>
              <a:latin typeface="Lora"/>
              <a:ea typeface="Lora"/>
              <a:cs typeface="Lora"/>
              <a:sym typeface="Lora"/>
            </a:endParaRPr>
          </a:p>
          <a:p>
            <a:pPr indent="0" lvl="0" marL="0" rtl="0" algn="ctr">
              <a:spcBef>
                <a:spcPts val="0"/>
              </a:spcBef>
              <a:spcAft>
                <a:spcPts val="0"/>
              </a:spcAft>
              <a:buNone/>
            </a:pPr>
            <a:r>
              <a:t/>
            </a:r>
            <a:endParaRPr b="1" sz="1200">
              <a:solidFill>
                <a:srgbClr val="006D77"/>
              </a:solidFill>
              <a:highlight>
                <a:srgbClr val="EDF6F9"/>
              </a:highlight>
              <a:latin typeface="Lora"/>
              <a:ea typeface="Lora"/>
              <a:cs typeface="Lora"/>
              <a:sym typeface="Lor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Ankle Brachial Index (ABI) =</a:t>
            </a:r>
            <a:r>
              <a:rPr b="1" lang="en-GB" sz="1000">
                <a:latin typeface="Mada"/>
                <a:ea typeface="Mada"/>
                <a:cs typeface="Mada"/>
                <a:sym typeface="Mada"/>
              </a:rPr>
              <a:t> </a:t>
            </a:r>
            <a:r>
              <a:rPr lang="en-GB" sz="1000">
                <a:latin typeface="Mada"/>
                <a:ea typeface="Mada"/>
                <a:cs typeface="Mada"/>
                <a:sym typeface="Mada"/>
              </a:rPr>
              <a:t>&lt;0.5</a:t>
            </a:r>
            <a:endParaRPr sz="1000">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Toe pressures =</a:t>
            </a:r>
            <a:r>
              <a:rPr b="1" lang="en-GB" sz="1000">
                <a:latin typeface="Mada"/>
                <a:ea typeface="Mada"/>
                <a:cs typeface="Mada"/>
                <a:sym typeface="Mada"/>
              </a:rPr>
              <a:t> </a:t>
            </a:r>
            <a:r>
              <a:rPr lang="en-GB" sz="1000">
                <a:latin typeface="Mada"/>
                <a:ea typeface="Mada"/>
                <a:cs typeface="Mada"/>
                <a:sym typeface="Mada"/>
              </a:rPr>
              <a:t>&lt;30 </a:t>
            </a:r>
            <a:r>
              <a:rPr lang="en-GB" sz="1000">
                <a:latin typeface="Mada"/>
                <a:ea typeface="Mada"/>
                <a:cs typeface="Mada"/>
                <a:sym typeface="Mada"/>
              </a:rPr>
              <a:t>mmHg</a:t>
            </a:r>
            <a:endParaRPr sz="1000">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Segmental pressure</a:t>
            </a:r>
            <a:r>
              <a:rPr b="1" lang="en-GB" sz="1000">
                <a:solidFill>
                  <a:srgbClr val="6AA84F"/>
                </a:solidFill>
                <a:latin typeface="Mada"/>
                <a:ea typeface="Mada"/>
                <a:cs typeface="Mada"/>
                <a:sym typeface="Mada"/>
              </a:rPr>
              <a:t> </a:t>
            </a:r>
            <a:endParaRPr b="1"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Volume Plethysmography </a:t>
            </a:r>
            <a:endParaRPr b="1"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Duplex Ultrasound =</a:t>
            </a:r>
            <a:r>
              <a:rPr lang="en-GB" sz="1000">
                <a:solidFill>
                  <a:schemeClr val="dk1"/>
                </a:solidFill>
                <a:latin typeface="Mada"/>
                <a:ea typeface="Mada"/>
                <a:cs typeface="Mada"/>
                <a:sym typeface="Mada"/>
              </a:rPr>
              <a:t> Multiple stenosis or occlusion</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CT Angiogram &amp; MRA</a:t>
            </a:r>
            <a:r>
              <a:rPr lang="en-GB" sz="1000">
                <a:solidFill>
                  <a:schemeClr val="dk1"/>
                </a:solidFill>
                <a:latin typeface="Mada"/>
                <a:ea typeface="Mada"/>
                <a:cs typeface="Mada"/>
                <a:sym typeface="Mada"/>
              </a:rPr>
              <a:t> (same as doplex)</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Invasive Vascular Investigations</a:t>
            </a:r>
            <a:endParaRPr b="1" sz="1000">
              <a:solidFill>
                <a:schemeClr val="dk1"/>
              </a:solidFill>
              <a:latin typeface="Mada"/>
              <a:ea typeface="Mada"/>
              <a:cs typeface="Mada"/>
              <a:sym typeface="Mada"/>
            </a:endParaRPr>
          </a:p>
        </p:txBody>
      </p:sp>
      <p:cxnSp>
        <p:nvCxnSpPr>
          <p:cNvPr id="374" name="Google Shape;374;p21"/>
          <p:cNvCxnSpPr/>
          <p:nvPr/>
        </p:nvCxnSpPr>
        <p:spPr>
          <a:xfrm flipH="1">
            <a:off x="3848325" y="8000525"/>
            <a:ext cx="15300" cy="2064600"/>
          </a:xfrm>
          <a:prstGeom prst="straightConnector1">
            <a:avLst/>
          </a:prstGeom>
          <a:noFill/>
          <a:ln cap="flat" cmpd="sng" w="19050">
            <a:solidFill>
              <a:srgbClr val="A4E4E0"/>
            </a:solidFill>
            <a:prstDash val="dash"/>
            <a:round/>
            <a:headEnd len="med" w="med" type="none"/>
            <a:tailEnd len="med" w="med" type="none"/>
          </a:ln>
        </p:spPr>
      </p:cxnSp>
      <p:pic>
        <p:nvPicPr>
          <p:cNvPr id="375" name="Google Shape;375;p21"/>
          <p:cNvPicPr preferRelativeResize="0"/>
          <p:nvPr/>
        </p:nvPicPr>
        <p:blipFill>
          <a:blip r:embed="rId6">
            <a:alphaModFix/>
          </a:blip>
          <a:stretch>
            <a:fillRect/>
          </a:stretch>
        </p:blipFill>
        <p:spPr>
          <a:xfrm>
            <a:off x="5138150" y="6602550"/>
            <a:ext cx="767425" cy="459175"/>
          </a:xfrm>
          <a:prstGeom prst="rect">
            <a:avLst/>
          </a:prstGeom>
          <a:noFill/>
          <a:ln>
            <a:noFill/>
          </a:ln>
        </p:spPr>
      </p:pic>
      <p:pic>
        <p:nvPicPr>
          <p:cNvPr id="376" name="Google Shape;376;p21"/>
          <p:cNvPicPr preferRelativeResize="0"/>
          <p:nvPr/>
        </p:nvPicPr>
        <p:blipFill>
          <a:blip r:embed="rId7">
            <a:alphaModFix/>
          </a:blip>
          <a:stretch>
            <a:fillRect/>
          </a:stretch>
        </p:blipFill>
        <p:spPr>
          <a:xfrm>
            <a:off x="5913805" y="6584089"/>
            <a:ext cx="539700" cy="886650"/>
          </a:xfrm>
          <a:prstGeom prst="rect">
            <a:avLst/>
          </a:prstGeom>
          <a:noFill/>
          <a:ln>
            <a:noFill/>
          </a:ln>
        </p:spPr>
      </p:pic>
      <p:pic>
        <p:nvPicPr>
          <p:cNvPr id="377" name="Google Shape;377;p21"/>
          <p:cNvPicPr preferRelativeResize="0"/>
          <p:nvPr/>
        </p:nvPicPr>
        <p:blipFill>
          <a:blip r:embed="rId8">
            <a:alphaModFix/>
          </a:blip>
          <a:stretch>
            <a:fillRect/>
          </a:stretch>
        </p:blipFill>
        <p:spPr>
          <a:xfrm>
            <a:off x="5116300" y="7075248"/>
            <a:ext cx="789275" cy="395502"/>
          </a:xfrm>
          <a:prstGeom prst="rect">
            <a:avLst/>
          </a:prstGeom>
          <a:noFill/>
          <a:ln>
            <a:noFill/>
          </a:ln>
        </p:spPr>
      </p:pic>
      <p:pic>
        <p:nvPicPr>
          <p:cNvPr id="378" name="Google Shape;378;p21"/>
          <p:cNvPicPr preferRelativeResize="0"/>
          <p:nvPr/>
        </p:nvPicPr>
        <p:blipFill>
          <a:blip r:embed="rId9">
            <a:alphaModFix/>
          </a:blip>
          <a:stretch>
            <a:fillRect/>
          </a:stretch>
        </p:blipFill>
        <p:spPr>
          <a:xfrm>
            <a:off x="4601798" y="9715110"/>
            <a:ext cx="712700" cy="712724"/>
          </a:xfrm>
          <a:prstGeom prst="rect">
            <a:avLst/>
          </a:prstGeom>
          <a:noFill/>
          <a:ln>
            <a:noFill/>
          </a:ln>
        </p:spPr>
      </p:pic>
      <p:pic>
        <p:nvPicPr>
          <p:cNvPr id="379" name="Google Shape;379;p21"/>
          <p:cNvPicPr preferRelativeResize="0"/>
          <p:nvPr/>
        </p:nvPicPr>
        <p:blipFill>
          <a:blip r:embed="rId10">
            <a:alphaModFix/>
          </a:blip>
          <a:stretch>
            <a:fillRect/>
          </a:stretch>
        </p:blipFill>
        <p:spPr>
          <a:xfrm>
            <a:off x="5335875" y="9703600"/>
            <a:ext cx="424226" cy="735750"/>
          </a:xfrm>
          <a:prstGeom prst="rect">
            <a:avLst/>
          </a:prstGeom>
          <a:noFill/>
          <a:ln>
            <a:noFill/>
          </a:ln>
        </p:spPr>
      </p:pic>
      <p:sp>
        <p:nvSpPr>
          <p:cNvPr id="380" name="Google Shape;380;p21"/>
          <p:cNvSpPr txBox="1"/>
          <p:nvPr/>
        </p:nvSpPr>
        <p:spPr>
          <a:xfrm>
            <a:off x="5705275" y="9628275"/>
            <a:ext cx="8610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900">
                <a:solidFill>
                  <a:srgbClr val="6AA84F"/>
                </a:solidFill>
                <a:latin typeface="Mada"/>
                <a:ea typeface="Mada"/>
                <a:cs typeface="Mada"/>
                <a:sym typeface="Mada"/>
              </a:rPr>
              <a:t>Green: collaterals.</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Yellow: occlusion</a:t>
            </a:r>
            <a:endParaRPr sz="900">
              <a:solidFill>
                <a:srgbClr val="6AA84F"/>
              </a:solidFill>
              <a:latin typeface="Mada"/>
              <a:ea typeface="Mada"/>
              <a:cs typeface="Mada"/>
              <a:sym typeface="Mada"/>
            </a:endParaRPr>
          </a:p>
        </p:txBody>
      </p:sp>
      <p:sp>
        <p:nvSpPr>
          <p:cNvPr id="381" name="Google Shape;381;p21"/>
          <p:cNvSpPr/>
          <p:nvPr/>
        </p:nvSpPr>
        <p:spPr>
          <a:xfrm>
            <a:off x="5556050" y="9940525"/>
            <a:ext cx="93900" cy="87000"/>
          </a:xfrm>
          <a:prstGeom prst="ellipse">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1"/>
          <p:cNvSpPr/>
          <p:nvPr/>
        </p:nvSpPr>
        <p:spPr>
          <a:xfrm>
            <a:off x="5512600" y="9789325"/>
            <a:ext cx="93900" cy="151200"/>
          </a:xfrm>
          <a:prstGeom prst="roundRect">
            <a:avLst>
              <a:gd fmla="val 16667" name="adj"/>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1"/>
          <p:cNvSpPr txBox="1"/>
          <p:nvPr/>
        </p:nvSpPr>
        <p:spPr>
          <a:xfrm>
            <a:off x="3942793" y="9676118"/>
            <a:ext cx="712800" cy="9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Tibial occlusion and popliteal occlusion.</a:t>
            </a:r>
            <a:endParaRPr sz="900">
              <a:solidFill>
                <a:srgbClr val="6AA84F"/>
              </a:solidFill>
              <a:latin typeface="Mada"/>
              <a:ea typeface="Mada"/>
              <a:cs typeface="Mada"/>
              <a:sym typeface="Mada"/>
            </a:endParaRPr>
          </a:p>
        </p:txBody>
      </p:sp>
      <p:pic>
        <p:nvPicPr>
          <p:cNvPr id="384" name="Google Shape;384;p21"/>
          <p:cNvPicPr preferRelativeResize="0"/>
          <p:nvPr/>
        </p:nvPicPr>
        <p:blipFill>
          <a:blip r:embed="rId11">
            <a:alphaModFix/>
          </a:blip>
          <a:stretch>
            <a:fillRect/>
          </a:stretch>
        </p:blipFill>
        <p:spPr>
          <a:xfrm>
            <a:off x="5390150" y="4041850"/>
            <a:ext cx="1009538" cy="807225"/>
          </a:xfrm>
          <a:prstGeom prst="rect">
            <a:avLst/>
          </a:prstGeom>
          <a:noFill/>
          <a:ln cap="flat" cmpd="sng" w="19050">
            <a:solidFill>
              <a:srgbClr val="A4E4E0"/>
            </a:solidFill>
            <a:prstDash val="dash"/>
            <a:round/>
            <a:headEnd len="sm" w="sm" type="none"/>
            <a:tailEnd len="sm" w="sm" type="none"/>
          </a:ln>
        </p:spPr>
      </p:pic>
      <p:pic>
        <p:nvPicPr>
          <p:cNvPr id="385" name="Google Shape;385;p21"/>
          <p:cNvPicPr preferRelativeResize="0"/>
          <p:nvPr/>
        </p:nvPicPr>
        <p:blipFill>
          <a:blip r:embed="rId12">
            <a:alphaModFix/>
          </a:blip>
          <a:stretch>
            <a:fillRect/>
          </a:stretch>
        </p:blipFill>
        <p:spPr>
          <a:xfrm>
            <a:off x="4138424" y="4020660"/>
            <a:ext cx="1059723" cy="810250"/>
          </a:xfrm>
          <a:prstGeom prst="rect">
            <a:avLst/>
          </a:prstGeom>
          <a:noFill/>
          <a:ln cap="flat" cmpd="sng" w="19050">
            <a:solidFill>
              <a:srgbClr val="A4E4E0"/>
            </a:solidFill>
            <a:prstDash val="dash"/>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