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698475" cx="7589525"/>
  <p:notesSz cx="6858000" cy="9144000"/>
  <p:embeddedFontLst>
    <p:embeddedFont>
      <p:font typeface="Patrick Hand"/>
      <p:regular r:id="rId23"/>
    </p:embeddedFont>
    <p:embeddedFont>
      <p:font typeface="Mada"/>
      <p:regular r:id="rId24"/>
      <p:bold r:id="rId25"/>
    </p:embeddedFont>
    <p:embeddedFont>
      <p:font typeface="Fjalla One"/>
      <p:regular r:id="rId26"/>
    </p:embeddedFont>
    <p:embeddedFont>
      <p:font typeface="Lora"/>
      <p:regular r:id="rId27"/>
      <p:bold r:id="rId28"/>
      <p:italic r:id="rId29"/>
      <p:boldItalic r:id="rId30"/>
    </p:embeddedFont>
    <p:embeddedFont>
      <p:font typeface="Pacifico"/>
      <p:regular r:id="rId31"/>
    </p:embeddedFont>
    <p:embeddedFont>
      <p:font typeface="Life Savers ExtraBold"/>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342">
          <p15:clr>
            <a:srgbClr val="9AA0A6"/>
          </p15:clr>
        </p15:guide>
        <p15:guide id="4" orient="horz" pos="221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785DE2-DC66-4BC2-8DA8-CD97CEDE8669}">
  <a:tblStyle styleId="{A9785DE2-DC66-4BC2-8DA8-CD97CEDE866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342" orient="horz"/>
        <p:guide pos="2211"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ada-regular.fntdata"/><Relationship Id="rId23" Type="http://schemas.openxmlformats.org/officeDocument/2006/relationships/font" Target="fonts/PatrickHan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FjallaOne-regular.fntdata"/><Relationship Id="rId25" Type="http://schemas.openxmlformats.org/officeDocument/2006/relationships/font" Target="fonts/Mada-bold.fntdata"/><Relationship Id="rId28" Type="http://schemas.openxmlformats.org/officeDocument/2006/relationships/font" Target="fonts/Lora-bold.fntdata"/><Relationship Id="rId27" Type="http://schemas.openxmlformats.org/officeDocument/2006/relationships/font" Target="fonts/Lor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ora-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acifico-regular.fntdata"/><Relationship Id="rId30" Type="http://schemas.openxmlformats.org/officeDocument/2006/relationships/font" Target="fonts/Lora-boldItalic.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LifeSaversExtraBold-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a9a319247e_0_17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a9a319247e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99b64c6087_0_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99b64c608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a9a2bab0f8_0_2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a9a2bab0f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a169c26717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a169c267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a9dfbb5e4b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a9dfbb5e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a588a9db67_0_1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a588a9db6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a9a319247e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a9a31924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a9a319247e_0_3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a9a319247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a9a319247e_0_5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a9a319247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a24041f244_0_5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a24041f24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a9a319247e_0_6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a9a319247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a9a319247e_0_1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a9a319247e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ad87973cf7_0_121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ad87973cf7_0_1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ad87973cf7_0_125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ad87973cf7_0_1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hyperlink" Target="https://docs.google.com/presentation/d/1TKjgKmuF8-7aGjiAgt-2f6dUWPkTI7rnH1d3RF0xuIw/edit?usp=sharing" TargetMode="External"/><Relationship Id="rId6" Type="http://schemas.openxmlformats.org/officeDocument/2006/relationships/image" Target="../media/image1.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2.png"/><Relationship Id="rId13" Type="http://schemas.openxmlformats.org/officeDocument/2006/relationships/image" Target="../media/image63.png"/><Relationship Id="rId12"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 Id="rId15" Type="http://schemas.openxmlformats.org/officeDocument/2006/relationships/image" Target="../media/image53.png"/><Relationship Id="rId14" Type="http://schemas.openxmlformats.org/officeDocument/2006/relationships/image" Target="../media/image56.png"/><Relationship Id="rId16"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43.png"/><Relationship Id="rId8"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docs.google.com/presentation/d/1Vrjo7faTQ5wyZgLVjgKEQnyb9mHaPPYaExEd438A2QE/edit?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9.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7.png"/><Relationship Id="rId4" Type="http://schemas.openxmlformats.org/officeDocument/2006/relationships/image" Target="../media/image61.jpg"/><Relationship Id="rId5" Type="http://schemas.openxmlformats.org/officeDocument/2006/relationships/image" Target="../media/image66.jp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62.png"/><Relationship Id="rId6"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8.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21.png"/><Relationship Id="rId7" Type="http://schemas.openxmlformats.org/officeDocument/2006/relationships/image" Target="../media/image25.png"/><Relationship Id="rId8"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7.png"/><Relationship Id="rId8"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31.png"/><Relationship Id="rId5" Type="http://schemas.openxmlformats.org/officeDocument/2006/relationships/image" Target="../media/image38.png"/><Relationship Id="rId6" Type="http://schemas.openxmlformats.org/officeDocument/2006/relationships/image" Target="../media/image51.png"/><Relationship Id="rId7" Type="http://schemas.openxmlformats.org/officeDocument/2006/relationships/image" Target="../media/image41.png"/><Relationship Id="rId8"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47.png"/><Relationship Id="rId5"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554475" y="2762625"/>
            <a:ext cx="54768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Vascular investigations</a:t>
            </a:r>
            <a:endParaRPr sz="36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5162550"/>
            <a:ext cx="5734200" cy="33816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Identify the types of vascular investigations including:</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Ankle brachial index</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Duplex ultrasound</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CT angiogram</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MR angiogram </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Conventional angiography</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classification of vascular investigation based on:</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Sensitivity</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Operator dependency</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Toxicity</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Therapeutic or diagnostic.</a:t>
            </a:r>
            <a:endParaRPr sz="1200">
              <a:solidFill>
                <a:srgbClr val="E29578"/>
              </a:solidFill>
              <a:latin typeface="Mada"/>
              <a:ea typeface="Mada"/>
              <a:cs typeface="Mada"/>
              <a:sym typeface="Mada"/>
            </a:endParaRPr>
          </a:p>
          <a:p>
            <a:pPr indent="0" lvl="0" marL="457200" rtl="0" algn="l">
              <a:lnSpc>
                <a:spcPct val="150000"/>
              </a:lnSpc>
              <a:spcBef>
                <a:spcPts val="0"/>
              </a:spcBef>
              <a:spcAft>
                <a:spcPts val="0"/>
              </a:spcAft>
              <a:buNone/>
            </a:pPr>
            <a:r>
              <a:t/>
            </a:r>
            <a:endParaRPr sz="1200">
              <a:solidFill>
                <a:srgbClr val="E29578"/>
              </a:solidFill>
              <a:latin typeface="Mada"/>
              <a:ea typeface="Mada"/>
              <a:cs typeface="Mada"/>
              <a:sym typeface="Mada"/>
            </a:endParaRPr>
          </a:p>
        </p:txBody>
      </p:sp>
      <p:sp>
        <p:nvSpPr>
          <p:cNvPr id="68" name="Google Shape;68;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5">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pic>
        <p:nvPicPr>
          <p:cNvPr id="71" name="Google Shape;71;p13"/>
          <p:cNvPicPr preferRelativeResize="0"/>
          <p:nvPr/>
        </p:nvPicPr>
        <p:blipFill rotWithShape="1">
          <a:blip r:embed="rId6">
            <a:alphaModFix/>
          </a:blip>
          <a:srcRect b="0" l="0" r="0" t="0"/>
          <a:stretch/>
        </p:blipFill>
        <p:spPr>
          <a:xfrm>
            <a:off x="4094025" y="-12575"/>
            <a:ext cx="1261875" cy="1261875"/>
          </a:xfrm>
          <a:prstGeom prst="rect">
            <a:avLst/>
          </a:prstGeom>
          <a:noFill/>
          <a:ln>
            <a:noFill/>
          </a:ln>
        </p:spPr>
      </p:pic>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423701" y="237489"/>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3" name="Google Shape;493;p22"/>
          <p:cNvPicPr preferRelativeResize="0"/>
          <p:nvPr/>
        </p:nvPicPr>
        <p:blipFill>
          <a:blip r:embed="rId3">
            <a:alphaModFix/>
          </a:blip>
          <a:stretch>
            <a:fillRect/>
          </a:stretch>
        </p:blipFill>
        <p:spPr>
          <a:xfrm>
            <a:off x="874960" y="1158363"/>
            <a:ext cx="1079999" cy="1080000"/>
          </a:xfrm>
          <a:prstGeom prst="rect">
            <a:avLst/>
          </a:prstGeom>
          <a:noFill/>
          <a:ln>
            <a:noFill/>
          </a:ln>
        </p:spPr>
      </p:pic>
      <p:pic>
        <p:nvPicPr>
          <p:cNvPr id="494" name="Google Shape;494;p22"/>
          <p:cNvPicPr preferRelativeResize="0"/>
          <p:nvPr/>
        </p:nvPicPr>
        <p:blipFill>
          <a:blip r:embed="rId4">
            <a:alphaModFix/>
          </a:blip>
          <a:stretch>
            <a:fillRect/>
          </a:stretch>
        </p:blipFill>
        <p:spPr>
          <a:xfrm>
            <a:off x="2075890" y="1124213"/>
            <a:ext cx="1080000" cy="1080001"/>
          </a:xfrm>
          <a:prstGeom prst="rect">
            <a:avLst/>
          </a:prstGeom>
          <a:noFill/>
          <a:ln>
            <a:noFill/>
          </a:ln>
        </p:spPr>
      </p:pic>
      <p:pic>
        <p:nvPicPr>
          <p:cNvPr id="495" name="Google Shape;495;p22"/>
          <p:cNvPicPr preferRelativeResize="0"/>
          <p:nvPr/>
        </p:nvPicPr>
        <p:blipFill>
          <a:blip r:embed="rId5">
            <a:alphaModFix/>
          </a:blip>
          <a:stretch>
            <a:fillRect/>
          </a:stretch>
        </p:blipFill>
        <p:spPr>
          <a:xfrm>
            <a:off x="5634606" y="2342020"/>
            <a:ext cx="1080000" cy="1080000"/>
          </a:xfrm>
          <a:prstGeom prst="rect">
            <a:avLst/>
          </a:prstGeom>
          <a:noFill/>
          <a:ln>
            <a:noFill/>
          </a:ln>
        </p:spPr>
      </p:pic>
      <p:pic>
        <p:nvPicPr>
          <p:cNvPr id="496" name="Google Shape;496;p22"/>
          <p:cNvPicPr preferRelativeResize="0"/>
          <p:nvPr/>
        </p:nvPicPr>
        <p:blipFill>
          <a:blip r:embed="rId6">
            <a:alphaModFix/>
          </a:blip>
          <a:stretch>
            <a:fillRect/>
          </a:stretch>
        </p:blipFill>
        <p:spPr>
          <a:xfrm>
            <a:off x="3276845" y="1124225"/>
            <a:ext cx="1080001" cy="1079999"/>
          </a:xfrm>
          <a:prstGeom prst="rect">
            <a:avLst/>
          </a:prstGeom>
          <a:noFill/>
          <a:ln>
            <a:noFill/>
          </a:ln>
        </p:spPr>
      </p:pic>
      <p:pic>
        <p:nvPicPr>
          <p:cNvPr id="497" name="Google Shape;497;p22"/>
          <p:cNvPicPr preferRelativeResize="0"/>
          <p:nvPr/>
        </p:nvPicPr>
        <p:blipFill>
          <a:blip r:embed="rId7">
            <a:alphaModFix/>
          </a:blip>
          <a:stretch>
            <a:fillRect/>
          </a:stretch>
        </p:blipFill>
        <p:spPr>
          <a:xfrm>
            <a:off x="4455725" y="1124232"/>
            <a:ext cx="1080000" cy="1080000"/>
          </a:xfrm>
          <a:prstGeom prst="rect">
            <a:avLst/>
          </a:prstGeom>
          <a:noFill/>
          <a:ln>
            <a:noFill/>
          </a:ln>
        </p:spPr>
      </p:pic>
      <p:pic>
        <p:nvPicPr>
          <p:cNvPr id="498" name="Google Shape;498;p22"/>
          <p:cNvPicPr preferRelativeResize="0"/>
          <p:nvPr/>
        </p:nvPicPr>
        <p:blipFill>
          <a:blip r:embed="rId8">
            <a:alphaModFix/>
          </a:blip>
          <a:stretch>
            <a:fillRect/>
          </a:stretch>
        </p:blipFill>
        <p:spPr>
          <a:xfrm>
            <a:off x="5634590" y="1124233"/>
            <a:ext cx="1079999" cy="1080001"/>
          </a:xfrm>
          <a:prstGeom prst="rect">
            <a:avLst/>
          </a:prstGeom>
          <a:noFill/>
          <a:ln>
            <a:noFill/>
          </a:ln>
        </p:spPr>
      </p:pic>
      <p:pic>
        <p:nvPicPr>
          <p:cNvPr id="499" name="Google Shape;499;p22"/>
          <p:cNvPicPr preferRelativeResize="0"/>
          <p:nvPr/>
        </p:nvPicPr>
        <p:blipFill>
          <a:blip r:embed="rId9">
            <a:alphaModFix/>
          </a:blip>
          <a:stretch>
            <a:fillRect/>
          </a:stretch>
        </p:blipFill>
        <p:spPr>
          <a:xfrm>
            <a:off x="874939" y="2342013"/>
            <a:ext cx="1080001" cy="1080000"/>
          </a:xfrm>
          <a:prstGeom prst="rect">
            <a:avLst/>
          </a:prstGeom>
          <a:noFill/>
          <a:ln>
            <a:noFill/>
          </a:ln>
        </p:spPr>
      </p:pic>
      <p:pic>
        <p:nvPicPr>
          <p:cNvPr id="500" name="Google Shape;500;p22"/>
          <p:cNvPicPr preferRelativeResize="0"/>
          <p:nvPr/>
        </p:nvPicPr>
        <p:blipFill>
          <a:blip r:embed="rId10">
            <a:alphaModFix/>
          </a:blip>
          <a:stretch>
            <a:fillRect/>
          </a:stretch>
        </p:blipFill>
        <p:spPr>
          <a:xfrm>
            <a:off x="2075903" y="2342013"/>
            <a:ext cx="1080000" cy="1080000"/>
          </a:xfrm>
          <a:prstGeom prst="rect">
            <a:avLst/>
          </a:prstGeom>
          <a:noFill/>
          <a:ln>
            <a:noFill/>
          </a:ln>
        </p:spPr>
      </p:pic>
      <p:pic>
        <p:nvPicPr>
          <p:cNvPr id="501" name="Google Shape;501;p22"/>
          <p:cNvPicPr preferRelativeResize="0"/>
          <p:nvPr/>
        </p:nvPicPr>
        <p:blipFill>
          <a:blip r:embed="rId11">
            <a:alphaModFix/>
          </a:blip>
          <a:stretch>
            <a:fillRect/>
          </a:stretch>
        </p:blipFill>
        <p:spPr>
          <a:xfrm>
            <a:off x="3276843" y="2342026"/>
            <a:ext cx="1080000" cy="1080000"/>
          </a:xfrm>
          <a:prstGeom prst="rect">
            <a:avLst/>
          </a:prstGeom>
          <a:noFill/>
          <a:ln>
            <a:noFill/>
          </a:ln>
        </p:spPr>
      </p:pic>
      <p:pic>
        <p:nvPicPr>
          <p:cNvPr id="502" name="Google Shape;502;p22"/>
          <p:cNvPicPr preferRelativeResize="0"/>
          <p:nvPr/>
        </p:nvPicPr>
        <p:blipFill>
          <a:blip r:embed="rId12">
            <a:alphaModFix/>
          </a:blip>
          <a:stretch>
            <a:fillRect/>
          </a:stretch>
        </p:blipFill>
        <p:spPr>
          <a:xfrm>
            <a:off x="4477800" y="2342036"/>
            <a:ext cx="1079999" cy="1079999"/>
          </a:xfrm>
          <a:prstGeom prst="rect">
            <a:avLst/>
          </a:prstGeom>
          <a:noFill/>
          <a:ln>
            <a:noFill/>
          </a:ln>
        </p:spPr>
      </p:pic>
      <p:pic>
        <p:nvPicPr>
          <p:cNvPr id="503" name="Google Shape;503;p22"/>
          <p:cNvPicPr preferRelativeResize="0"/>
          <p:nvPr/>
        </p:nvPicPr>
        <p:blipFill>
          <a:blip r:embed="rId13">
            <a:alphaModFix/>
          </a:blip>
          <a:stretch>
            <a:fillRect/>
          </a:stretch>
        </p:blipFill>
        <p:spPr>
          <a:xfrm>
            <a:off x="4037526" y="3559824"/>
            <a:ext cx="1080000" cy="1079999"/>
          </a:xfrm>
          <a:prstGeom prst="rect">
            <a:avLst/>
          </a:prstGeom>
          <a:noFill/>
          <a:ln>
            <a:noFill/>
          </a:ln>
        </p:spPr>
      </p:pic>
      <p:pic>
        <p:nvPicPr>
          <p:cNvPr id="504" name="Google Shape;504;p22"/>
          <p:cNvPicPr preferRelativeResize="0"/>
          <p:nvPr/>
        </p:nvPicPr>
        <p:blipFill>
          <a:blip r:embed="rId14">
            <a:alphaModFix/>
          </a:blip>
          <a:stretch>
            <a:fillRect/>
          </a:stretch>
        </p:blipFill>
        <p:spPr>
          <a:xfrm>
            <a:off x="5202053" y="3559836"/>
            <a:ext cx="1080000" cy="1079999"/>
          </a:xfrm>
          <a:prstGeom prst="rect">
            <a:avLst/>
          </a:prstGeom>
          <a:noFill/>
          <a:ln>
            <a:noFill/>
          </a:ln>
        </p:spPr>
      </p:pic>
      <p:pic>
        <p:nvPicPr>
          <p:cNvPr id="505" name="Google Shape;505;p22"/>
          <p:cNvPicPr preferRelativeResize="0"/>
          <p:nvPr/>
        </p:nvPicPr>
        <p:blipFill>
          <a:blip r:embed="rId15">
            <a:alphaModFix/>
          </a:blip>
          <a:stretch>
            <a:fillRect/>
          </a:stretch>
        </p:blipFill>
        <p:spPr>
          <a:xfrm>
            <a:off x="1548622" y="3559832"/>
            <a:ext cx="1080000" cy="1080000"/>
          </a:xfrm>
          <a:prstGeom prst="rect">
            <a:avLst/>
          </a:prstGeom>
          <a:noFill/>
          <a:ln>
            <a:noFill/>
          </a:ln>
        </p:spPr>
      </p:pic>
      <p:pic>
        <p:nvPicPr>
          <p:cNvPr id="506" name="Google Shape;506;p22"/>
          <p:cNvPicPr preferRelativeResize="0"/>
          <p:nvPr/>
        </p:nvPicPr>
        <p:blipFill>
          <a:blip r:embed="rId16">
            <a:alphaModFix/>
          </a:blip>
          <a:stretch>
            <a:fillRect/>
          </a:stretch>
        </p:blipFill>
        <p:spPr>
          <a:xfrm>
            <a:off x="2793080" y="3559832"/>
            <a:ext cx="1080000" cy="1080000"/>
          </a:xfrm>
          <a:prstGeom prst="rect">
            <a:avLst/>
          </a:prstGeom>
          <a:noFill/>
          <a:ln>
            <a:noFill/>
          </a:ln>
        </p:spPr>
      </p:pic>
      <p:sp>
        <p:nvSpPr>
          <p:cNvPr id="507" name="Google Shape;507;p22"/>
          <p:cNvSpPr txBox="1"/>
          <p:nvPr/>
        </p:nvSpPr>
        <p:spPr>
          <a:xfrm>
            <a:off x="2628636" y="332663"/>
            <a:ext cx="21147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Angiography</a:t>
            </a:r>
            <a:endParaRPr b="1" sz="2200">
              <a:solidFill>
                <a:srgbClr val="006D77"/>
              </a:solidFill>
              <a:latin typeface="Lora"/>
              <a:ea typeface="Lora"/>
              <a:cs typeface="Lora"/>
              <a:sym typeface="Lora"/>
            </a:endParaRPr>
          </a:p>
        </p:txBody>
      </p:sp>
      <p:cxnSp>
        <p:nvCxnSpPr>
          <p:cNvPr id="508" name="Google Shape;508;p22"/>
          <p:cNvCxnSpPr/>
          <p:nvPr/>
        </p:nvCxnSpPr>
        <p:spPr>
          <a:xfrm>
            <a:off x="2652788" y="781475"/>
            <a:ext cx="2066400" cy="3900"/>
          </a:xfrm>
          <a:prstGeom prst="straightConnector1">
            <a:avLst/>
          </a:prstGeom>
          <a:noFill/>
          <a:ln cap="flat" cmpd="sng" w="19050">
            <a:solidFill>
              <a:srgbClr val="83C5BE"/>
            </a:solidFill>
            <a:prstDash val="solid"/>
            <a:round/>
            <a:headEnd len="med" w="med" type="oval"/>
            <a:tailEnd len="med" w="med" type="oval"/>
          </a:ln>
        </p:spPr>
      </p:cxnSp>
      <p:sp>
        <p:nvSpPr>
          <p:cNvPr id="509" name="Google Shape;509;p22"/>
          <p:cNvSpPr txBox="1"/>
          <p:nvPr/>
        </p:nvSpPr>
        <p:spPr>
          <a:xfrm>
            <a:off x="3553713" y="6225425"/>
            <a:ext cx="1285200" cy="1251900"/>
          </a:xfrm>
          <a:prstGeom prst="rect">
            <a:avLst/>
          </a:prstGeom>
          <a:noFill/>
          <a:ln>
            <a:noFill/>
          </a:ln>
        </p:spPr>
        <p:txBody>
          <a:bodyPr anchorCtr="0" anchor="t" bIns="91425" lIns="91425" spcFirstLastPara="1" rIns="91425" wrap="square" tIns="91425">
            <a:noAutofit/>
          </a:bodyPr>
          <a:lstStyle/>
          <a:p>
            <a:pPr indent="-158750" lvl="0" marL="180975" rtl="0" algn="l">
              <a:spcBef>
                <a:spcPts val="0"/>
              </a:spcBef>
              <a:spcAft>
                <a:spcPts val="0"/>
              </a:spcAft>
              <a:buClr>
                <a:srgbClr val="6AA84F"/>
              </a:buClr>
              <a:buSzPts val="1000"/>
              <a:buFont typeface="Mada"/>
              <a:buChar char="●"/>
            </a:pPr>
            <a:r>
              <a:rPr lang="en-GB" sz="1000">
                <a:solidFill>
                  <a:srgbClr val="6AA84F"/>
                </a:solidFill>
                <a:highlight>
                  <a:srgbClr val="FFFFFF"/>
                </a:highlight>
                <a:latin typeface="Mada"/>
                <a:ea typeface="Mada"/>
                <a:cs typeface="Mada"/>
                <a:sym typeface="Mada"/>
              </a:rPr>
              <a:t>Contrast allergy and radiation:</a:t>
            </a:r>
            <a:endParaRPr sz="1000">
              <a:solidFill>
                <a:srgbClr val="6AA84F"/>
              </a:solidFill>
              <a:latin typeface="Mada"/>
              <a:ea typeface="Mada"/>
              <a:cs typeface="Mada"/>
              <a:sym typeface="Mada"/>
            </a:endParaRPr>
          </a:p>
          <a:p>
            <a:pPr indent="-158750" lvl="0" marL="179999" rtl="0" algn="l">
              <a:spcBef>
                <a:spcPts val="0"/>
              </a:spcBef>
              <a:spcAft>
                <a:spcPts val="0"/>
              </a:spcAft>
              <a:buClr>
                <a:srgbClr val="6AA84F"/>
              </a:buClr>
              <a:buSzPts val="1000"/>
              <a:buFont typeface="Mada"/>
              <a:buChar char="●"/>
            </a:pPr>
            <a:r>
              <a:rPr lang="en-GB" sz="1000">
                <a:solidFill>
                  <a:srgbClr val="6AA84F"/>
                </a:solidFill>
                <a:highlight>
                  <a:srgbClr val="FFFFFF"/>
                </a:highlight>
                <a:latin typeface="Mada"/>
                <a:ea typeface="Mada"/>
                <a:cs typeface="Mada"/>
                <a:sym typeface="Mada"/>
              </a:rPr>
              <a:t>less contrast than CT because selective (to one area), not systemic.</a:t>
            </a:r>
            <a:endParaRPr sz="1000">
              <a:solidFill>
                <a:srgbClr val="6AA84F"/>
              </a:solidFill>
              <a:highlight>
                <a:srgbClr val="FFFFFF"/>
              </a:highlight>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510" name="Google Shape;510;p22"/>
          <p:cNvSpPr txBox="1"/>
          <p:nvPr/>
        </p:nvSpPr>
        <p:spPr>
          <a:xfrm>
            <a:off x="5048500" y="6156175"/>
            <a:ext cx="1362000" cy="7779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 only therapeutic investigation,  we can treat the stenosis and open it with a balloon.</a:t>
            </a:r>
            <a:endParaRPr sz="1000">
              <a:solidFill>
                <a:srgbClr val="6AA84F"/>
              </a:solidFill>
              <a:latin typeface="Mada"/>
              <a:ea typeface="Mada"/>
              <a:cs typeface="Mada"/>
              <a:sym typeface="Mada"/>
            </a:endParaRPr>
          </a:p>
        </p:txBody>
      </p:sp>
      <p:sp>
        <p:nvSpPr>
          <p:cNvPr id="511" name="Google Shape;511;p22"/>
          <p:cNvSpPr txBox="1"/>
          <p:nvPr/>
        </p:nvSpPr>
        <p:spPr>
          <a:xfrm>
            <a:off x="3799081" y="5080327"/>
            <a:ext cx="947700" cy="3939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Toxic </a:t>
            </a:r>
            <a:endParaRPr b="1" sz="1200">
              <a:solidFill>
                <a:srgbClr val="006D77"/>
              </a:solidFill>
              <a:latin typeface="Lora"/>
              <a:ea typeface="Lora"/>
              <a:cs typeface="Lora"/>
              <a:sym typeface="Lora"/>
            </a:endParaRPr>
          </a:p>
        </p:txBody>
      </p:sp>
      <p:cxnSp>
        <p:nvCxnSpPr>
          <p:cNvPr id="512" name="Google Shape;512;p22"/>
          <p:cNvCxnSpPr/>
          <p:nvPr/>
        </p:nvCxnSpPr>
        <p:spPr>
          <a:xfrm>
            <a:off x="537938" y="5864849"/>
            <a:ext cx="6296100" cy="0"/>
          </a:xfrm>
          <a:prstGeom prst="straightConnector1">
            <a:avLst/>
          </a:prstGeom>
          <a:noFill/>
          <a:ln cap="flat" cmpd="sng" w="19050">
            <a:solidFill>
              <a:srgbClr val="666666"/>
            </a:solidFill>
            <a:prstDash val="dot"/>
            <a:round/>
            <a:headEnd len="med" w="med" type="oval"/>
            <a:tailEnd len="med" w="med" type="oval"/>
          </a:ln>
        </p:spPr>
      </p:cxnSp>
      <p:sp>
        <p:nvSpPr>
          <p:cNvPr id="513" name="Google Shape;513;p22"/>
          <p:cNvSpPr txBox="1"/>
          <p:nvPr/>
        </p:nvSpPr>
        <p:spPr>
          <a:xfrm>
            <a:off x="2216382" y="4965263"/>
            <a:ext cx="14550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Operator dependant </a:t>
            </a:r>
            <a:endParaRPr b="1" sz="1200">
              <a:solidFill>
                <a:srgbClr val="006D77"/>
              </a:solidFill>
              <a:latin typeface="Lora"/>
              <a:ea typeface="Lora"/>
              <a:cs typeface="Lora"/>
              <a:sym typeface="Lora"/>
            </a:endParaRPr>
          </a:p>
        </p:txBody>
      </p:sp>
      <p:sp>
        <p:nvSpPr>
          <p:cNvPr id="514" name="Google Shape;514;p22"/>
          <p:cNvSpPr txBox="1"/>
          <p:nvPr/>
        </p:nvSpPr>
        <p:spPr>
          <a:xfrm>
            <a:off x="935435" y="5089739"/>
            <a:ext cx="11334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Sensitive </a:t>
            </a:r>
            <a:endParaRPr b="1" sz="1200">
              <a:solidFill>
                <a:srgbClr val="006D77"/>
              </a:solidFill>
              <a:latin typeface="Lora"/>
              <a:ea typeface="Lora"/>
              <a:cs typeface="Lora"/>
              <a:sym typeface="Lora"/>
            </a:endParaRPr>
          </a:p>
        </p:txBody>
      </p:sp>
      <p:sp>
        <p:nvSpPr>
          <p:cNvPr id="515" name="Google Shape;515;p22"/>
          <p:cNvSpPr/>
          <p:nvPr/>
        </p:nvSpPr>
        <p:spPr>
          <a:xfrm flipH="1" rot="-9988088">
            <a:off x="1177124" y="5567998"/>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2"/>
          <p:cNvSpPr/>
          <p:nvPr/>
        </p:nvSpPr>
        <p:spPr>
          <a:xfrm flipH="1" rot="-9988088">
            <a:off x="2618879" y="5567998"/>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2"/>
          <p:cNvSpPr/>
          <p:nvPr/>
        </p:nvSpPr>
        <p:spPr>
          <a:xfrm flipH="1" rot="-9988088">
            <a:off x="3947840" y="5571952"/>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2"/>
          <p:cNvSpPr txBox="1"/>
          <p:nvPr/>
        </p:nvSpPr>
        <p:spPr>
          <a:xfrm>
            <a:off x="2601511" y="5598667"/>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900">
                <a:solidFill>
                  <a:srgbClr val="006D77"/>
                </a:solidFill>
                <a:latin typeface="Mada"/>
                <a:ea typeface="Mada"/>
                <a:cs typeface="Mada"/>
                <a:sym typeface="Mada"/>
              </a:rPr>
              <a:t>✗</a:t>
            </a:r>
            <a:endParaRPr b="1" sz="1600">
              <a:solidFill>
                <a:srgbClr val="006D77"/>
              </a:solidFill>
              <a:latin typeface="Mada"/>
              <a:ea typeface="Mada"/>
              <a:cs typeface="Mada"/>
              <a:sym typeface="Mada"/>
            </a:endParaRPr>
          </a:p>
        </p:txBody>
      </p:sp>
      <p:sp>
        <p:nvSpPr>
          <p:cNvPr id="519" name="Google Shape;519;p22"/>
          <p:cNvSpPr txBox="1"/>
          <p:nvPr/>
        </p:nvSpPr>
        <p:spPr>
          <a:xfrm>
            <a:off x="3930475" y="5575975"/>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a:solidFill>
                  <a:srgbClr val="006D77"/>
                </a:solidFill>
                <a:latin typeface="Mada"/>
                <a:ea typeface="Mada"/>
                <a:cs typeface="Mada"/>
                <a:sym typeface="Mada"/>
              </a:rPr>
              <a:t>✓✓✓</a:t>
            </a:r>
            <a:endParaRPr b="1" sz="2000">
              <a:solidFill>
                <a:srgbClr val="006D77"/>
              </a:solidFill>
              <a:latin typeface="Mada"/>
              <a:ea typeface="Mada"/>
              <a:cs typeface="Mada"/>
              <a:sym typeface="Mada"/>
            </a:endParaRPr>
          </a:p>
        </p:txBody>
      </p:sp>
      <p:sp>
        <p:nvSpPr>
          <p:cNvPr id="520" name="Google Shape;520;p22"/>
          <p:cNvSpPr/>
          <p:nvPr/>
        </p:nvSpPr>
        <p:spPr>
          <a:xfrm flipH="1" rot="-9988088">
            <a:off x="5276800" y="5498750"/>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DF9F9"/>
              </a:solidFill>
            </a:endParaRPr>
          </a:p>
        </p:txBody>
      </p:sp>
      <p:sp>
        <p:nvSpPr>
          <p:cNvPr id="521" name="Google Shape;521;p22"/>
          <p:cNvSpPr txBox="1"/>
          <p:nvPr/>
        </p:nvSpPr>
        <p:spPr>
          <a:xfrm>
            <a:off x="5259451" y="5894575"/>
            <a:ext cx="6333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a:solidFill>
                  <a:srgbClr val="EDF9F9"/>
                </a:solidFill>
                <a:latin typeface="Mada"/>
                <a:ea typeface="Mada"/>
                <a:cs typeface="Mada"/>
                <a:sym typeface="Mada"/>
              </a:rPr>
              <a:t>✓✓✓</a:t>
            </a:r>
            <a:endParaRPr b="1" sz="2000">
              <a:solidFill>
                <a:srgbClr val="EDF9F9"/>
              </a:solidFill>
              <a:latin typeface="Mada"/>
              <a:ea typeface="Mada"/>
              <a:cs typeface="Mada"/>
              <a:sym typeface="Mada"/>
            </a:endParaRPr>
          </a:p>
          <a:p>
            <a:pPr indent="0" lvl="0" marL="0" rtl="0" algn="ctr">
              <a:spcBef>
                <a:spcPts val="0"/>
              </a:spcBef>
              <a:spcAft>
                <a:spcPts val="0"/>
              </a:spcAft>
              <a:buNone/>
            </a:pPr>
            <a:r>
              <a:t/>
            </a:r>
            <a:endParaRPr sz="2000">
              <a:solidFill>
                <a:srgbClr val="EDF9F9"/>
              </a:solidFill>
              <a:latin typeface="Mada"/>
              <a:ea typeface="Mada"/>
              <a:cs typeface="Mada"/>
              <a:sym typeface="Mada"/>
            </a:endParaRPr>
          </a:p>
          <a:p>
            <a:pPr indent="0" lvl="0" marL="0" rtl="0" algn="ctr">
              <a:spcBef>
                <a:spcPts val="0"/>
              </a:spcBef>
              <a:spcAft>
                <a:spcPts val="1600"/>
              </a:spcAft>
              <a:buNone/>
            </a:pPr>
            <a:r>
              <a:t/>
            </a:r>
            <a:endParaRPr b="1" sz="2000">
              <a:solidFill>
                <a:srgbClr val="EDF9F9"/>
              </a:solidFill>
              <a:latin typeface="Mada"/>
              <a:ea typeface="Mada"/>
              <a:cs typeface="Mada"/>
              <a:sym typeface="Mada"/>
            </a:endParaRPr>
          </a:p>
        </p:txBody>
      </p:sp>
      <p:sp>
        <p:nvSpPr>
          <p:cNvPr id="522" name="Google Shape;522;p22"/>
          <p:cNvSpPr txBox="1"/>
          <p:nvPr/>
        </p:nvSpPr>
        <p:spPr>
          <a:xfrm>
            <a:off x="5010068" y="5089739"/>
            <a:ext cx="1183500" cy="3885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Therapeutic </a:t>
            </a:r>
            <a:endParaRPr b="1" sz="1200">
              <a:solidFill>
                <a:srgbClr val="006D77"/>
              </a:solidFill>
              <a:latin typeface="Lora"/>
              <a:ea typeface="Lora"/>
              <a:cs typeface="Lora"/>
              <a:sym typeface="Lora"/>
            </a:endParaRPr>
          </a:p>
        </p:txBody>
      </p:sp>
      <p:sp>
        <p:nvSpPr>
          <p:cNvPr id="523" name="Google Shape;523;p22"/>
          <p:cNvSpPr txBox="1"/>
          <p:nvPr/>
        </p:nvSpPr>
        <p:spPr>
          <a:xfrm>
            <a:off x="1073575" y="5575975"/>
            <a:ext cx="8571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300">
                <a:solidFill>
                  <a:srgbClr val="E29578"/>
                </a:solidFill>
                <a:latin typeface="Mada"/>
                <a:ea typeface="Mada"/>
                <a:cs typeface="Mada"/>
                <a:sym typeface="Mada"/>
              </a:rPr>
              <a:t>✓✓✓✓✓</a:t>
            </a:r>
            <a:endParaRPr b="1" sz="1300">
              <a:solidFill>
                <a:srgbClr val="E29578"/>
              </a:solidFill>
              <a:latin typeface="Mada"/>
              <a:ea typeface="Mada"/>
              <a:cs typeface="Mada"/>
              <a:sym typeface="Mada"/>
            </a:endParaRPr>
          </a:p>
        </p:txBody>
      </p:sp>
      <p:sp>
        <p:nvSpPr>
          <p:cNvPr id="524" name="Google Shape;524;p22"/>
          <p:cNvSpPr/>
          <p:nvPr/>
        </p:nvSpPr>
        <p:spPr>
          <a:xfrm>
            <a:off x="459267" y="7897175"/>
            <a:ext cx="6611700" cy="13998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100">
                <a:solidFill>
                  <a:srgbClr val="6AA84F"/>
                </a:solidFill>
                <a:latin typeface="Mada"/>
                <a:ea typeface="Mada"/>
                <a:cs typeface="Mada"/>
                <a:sym typeface="Mada"/>
              </a:rPr>
              <a:t>Patien</a:t>
            </a:r>
            <a:r>
              <a:rPr lang="en-GB" sz="1100">
                <a:solidFill>
                  <a:srgbClr val="6AA84F"/>
                </a:solidFill>
                <a:latin typeface="Mada"/>
                <a:ea typeface="Mada"/>
                <a:cs typeface="Mada"/>
                <a:sym typeface="Mada"/>
              </a:rPr>
              <a:t>t with rest pain the ABI is low (0.4), so we know that there is a peripheral arterial disease.</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6AA84F"/>
                </a:solidFill>
                <a:latin typeface="Mada"/>
                <a:ea typeface="Mada"/>
                <a:cs typeface="Mada"/>
                <a:sym typeface="Mada"/>
              </a:rPr>
              <a:t> After that  we did a duplex US that showed a superficial femoral artery lesion and stenosis.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6AA84F"/>
                </a:solidFill>
                <a:latin typeface="Mada"/>
                <a:ea typeface="Mada"/>
                <a:cs typeface="Mada"/>
                <a:sym typeface="Mada"/>
              </a:rPr>
              <a:t>Then we take the pt to the angiogram to confirm the diagnosis and do angioplasty to open the artery by balloon.</a:t>
            </a:r>
            <a:endParaRPr sz="1100">
              <a:solidFill>
                <a:srgbClr val="6AA84F"/>
              </a:solidFill>
              <a:latin typeface="Mada"/>
              <a:ea typeface="Mada"/>
              <a:cs typeface="Mada"/>
              <a:sym typeface="Mada"/>
            </a:endParaRPr>
          </a:p>
        </p:txBody>
      </p:sp>
      <p:sp>
        <p:nvSpPr>
          <p:cNvPr id="525" name="Google Shape;525;p22"/>
          <p:cNvSpPr/>
          <p:nvPr/>
        </p:nvSpPr>
        <p:spPr>
          <a:xfrm>
            <a:off x="772561" y="7763813"/>
            <a:ext cx="1434300" cy="3078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Example </a:t>
            </a:r>
            <a:endParaRPr b="1">
              <a:solidFill>
                <a:srgbClr val="006D77"/>
              </a:solidFill>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3"/>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532" name="Google Shape;532;p23"/>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533" name="Google Shape;533;p23"/>
          <p:cNvSpPr/>
          <p:nvPr/>
        </p:nvSpPr>
        <p:spPr>
          <a:xfrm>
            <a:off x="74475" y="1014125"/>
            <a:ext cx="7440600" cy="35301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535" name="Google Shape;535;p23"/>
          <p:cNvSpPr txBox="1"/>
          <p:nvPr/>
        </p:nvSpPr>
        <p:spPr>
          <a:xfrm>
            <a:off x="483150" y="1209725"/>
            <a:ext cx="5971500" cy="29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100">
                <a:solidFill>
                  <a:srgbClr val="006D77"/>
                </a:solidFill>
                <a:latin typeface="Lora"/>
                <a:ea typeface="Lora"/>
                <a:cs typeface="Lora"/>
                <a:sym typeface="Lora"/>
              </a:rPr>
              <a:t>Q1: What is the ABI?</a:t>
            </a:r>
            <a:endParaRPr sz="11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Ankle brachial index: simply the ratio of systolic blood pressure at the ankle to the systolic blood pressure at the arm (brachial artery) A:B ; ankle pressure.</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Taken with doppler; the ABI is non-invasive.</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006D77"/>
                </a:solidFill>
                <a:latin typeface="Lora"/>
                <a:ea typeface="Lora"/>
                <a:cs typeface="Lora"/>
                <a:sym typeface="Lora"/>
              </a:rPr>
              <a:t>Q2: What ABI are associated with normal, claudicators, and rest pain?</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Char char="-"/>
            </a:pPr>
            <a:r>
              <a:rPr lang="en-GB" sz="1100">
                <a:solidFill>
                  <a:srgbClr val="83C5BE"/>
                </a:solidFill>
                <a:latin typeface="Mada"/>
                <a:ea typeface="Mada"/>
                <a:cs typeface="Mada"/>
                <a:sym typeface="Mada"/>
              </a:rPr>
              <a:t>Normal ABI: &gt;= 1.</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Char char="-"/>
            </a:pPr>
            <a:r>
              <a:rPr lang="en-GB" sz="1100">
                <a:solidFill>
                  <a:srgbClr val="83C5BE"/>
                </a:solidFill>
                <a:latin typeface="Mada"/>
                <a:ea typeface="Mada"/>
                <a:cs typeface="Mada"/>
                <a:sym typeface="Mada"/>
              </a:rPr>
              <a:t>Claudicator ABI: &lt; 0.6.</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Char char="-"/>
            </a:pPr>
            <a:r>
              <a:rPr lang="en-GB" sz="1100">
                <a:solidFill>
                  <a:srgbClr val="83C5BE"/>
                </a:solidFill>
                <a:latin typeface="Mada"/>
                <a:ea typeface="Mada"/>
                <a:cs typeface="Mada"/>
                <a:sym typeface="Mada"/>
              </a:rPr>
              <a:t>Rest pain ABI: &lt;0.4.</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006D77"/>
                </a:solidFill>
                <a:latin typeface="Lora"/>
                <a:ea typeface="Lora"/>
                <a:cs typeface="Lora"/>
                <a:sym typeface="Lora"/>
              </a:rPr>
              <a:t>Q3: What gets false ABI reading?</a:t>
            </a:r>
            <a:endParaRPr sz="11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Patients with calcified arteries, especially those with diabetes.</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006D77"/>
                </a:solidFill>
                <a:latin typeface="Lora"/>
                <a:ea typeface="Lora"/>
                <a:cs typeface="Lora"/>
                <a:sym typeface="Lora"/>
              </a:rPr>
              <a:t>Q4: What are PVRs?</a:t>
            </a:r>
            <a:endParaRPr sz="11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Pulse volume recordings; pulse waveforms are recorded from lower extremities representing volume blood per heartbeat at sequential sites down leg.</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Large wave form means good collateral blood flow.</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Non-invasive using pressure cuffs.</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006D77"/>
                </a:solidFill>
                <a:latin typeface="Lora"/>
                <a:ea typeface="Lora"/>
                <a:cs typeface="Lora"/>
                <a:sym typeface="Lora"/>
              </a:rPr>
              <a:t>Q5: prior to surgery for chronic PVD, What diagnostic test wii every patient receive?</a:t>
            </a:r>
            <a:endParaRPr sz="11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A-gram (arteriogram: dye in vessel and X-ray) maps disease allows for best treatment option (i.e., angioplasty vs surgical bypass vs endarterectomy)</a:t>
            </a:r>
            <a:endParaRPr sz="1100">
              <a:solidFill>
                <a:srgbClr val="83C5BE"/>
              </a:solidFill>
              <a:latin typeface="Mada"/>
              <a:ea typeface="Mada"/>
              <a:cs typeface="Mada"/>
              <a:sym typeface="Mada"/>
            </a:endParaRPr>
          </a:p>
          <a:p>
            <a:pPr indent="0" lvl="0" marL="0" rtl="0" algn="l">
              <a:lnSpc>
                <a:spcPct val="115000"/>
              </a:lnSpc>
              <a:spcBef>
                <a:spcPts val="1200"/>
              </a:spcBef>
              <a:spcAft>
                <a:spcPts val="1200"/>
              </a:spcAft>
              <a:buClr>
                <a:schemeClr val="dk1"/>
              </a:buClr>
              <a:buSzPts val="1100"/>
              <a:buFont typeface="Arial"/>
              <a:buNone/>
            </a:pPr>
            <a:r>
              <a:t/>
            </a:r>
            <a:endParaRPr sz="1100">
              <a:solidFill>
                <a:srgbClr val="83C5BE"/>
              </a:solidFill>
              <a:latin typeface="Mada"/>
              <a:ea typeface="Mada"/>
              <a:cs typeface="Mada"/>
              <a:sym typeface="Mada"/>
            </a:endParaRPr>
          </a:p>
        </p:txBody>
      </p:sp>
      <p:graphicFrame>
        <p:nvGraphicFramePr>
          <p:cNvPr id="536" name="Google Shape;536;p23"/>
          <p:cNvGraphicFramePr/>
          <p:nvPr/>
        </p:nvGraphicFramePr>
        <p:xfrm>
          <a:off x="335388" y="5271213"/>
          <a:ext cx="3000000" cy="3000000"/>
        </p:xfrm>
        <a:graphic>
          <a:graphicData uri="http://schemas.openxmlformats.org/drawingml/2006/table">
            <a:tbl>
              <a:tblPr>
                <a:noFill/>
                <a:tableStyleId>{A9785DE2-DC66-4BC2-8DA8-CD97CEDE8669}</a:tableStyleId>
              </a:tblPr>
              <a:tblGrid>
                <a:gridCol w="1315850"/>
                <a:gridCol w="1315850"/>
                <a:gridCol w="1970450"/>
                <a:gridCol w="1090175"/>
                <a:gridCol w="1240675"/>
              </a:tblGrid>
              <a:tr h="781700">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teast</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sensitive</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Operator dependent</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toxic</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therapeutic</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732200">
                <a:tc>
                  <a:txBody>
                    <a:bodyPr/>
                    <a:lstStyle/>
                    <a:p>
                      <a:pPr indent="0" lvl="0" marL="0" rtl="0" algn="ctr">
                        <a:spcBef>
                          <a:spcPts val="0"/>
                        </a:spcBef>
                        <a:spcAft>
                          <a:spcPts val="0"/>
                        </a:spcAft>
                        <a:buNone/>
                      </a:pPr>
                      <a:r>
                        <a:rPr lang="en-GB" sz="1250">
                          <a:solidFill>
                            <a:srgbClr val="202122"/>
                          </a:solidFill>
                          <a:highlight>
                            <a:srgbClr val="FFFFFF"/>
                          </a:highlight>
                        </a:rPr>
                        <a:t>Handheld doppler</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50">
                          <a:solidFill>
                            <a:srgbClr val="202122"/>
                          </a:solidFill>
                          <a:highlight>
                            <a:srgbClr val="FFFFFF"/>
                          </a:highlight>
                        </a:rPr>
                        <a:t>✓</a:t>
                      </a:r>
                      <a:endParaRPr sz="1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50">
                          <a:solidFill>
                            <a:srgbClr val="202122"/>
                          </a:solidFill>
                          <a:highlight>
                            <a:srgbClr val="FFFFFF"/>
                          </a:highlight>
                        </a:rPr>
                        <a:t>✓✓✓</a:t>
                      </a:r>
                      <a:endParaRPr sz="1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50">
                          <a:solidFill>
                            <a:srgbClr val="202122"/>
                          </a:solidFill>
                          <a:highlight>
                            <a:srgbClr val="FFFFFF"/>
                          </a:highlight>
                        </a:rPr>
                        <a:t>✗</a:t>
                      </a:r>
                      <a:endParaRPr sz="1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50">
                          <a:solidFill>
                            <a:srgbClr val="202122"/>
                          </a:solidFill>
                          <a:highlight>
                            <a:srgbClr val="FFFFFF"/>
                          </a:highlight>
                        </a:rPr>
                        <a:t>✗</a:t>
                      </a:r>
                      <a:endParaRPr sz="1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732200">
                <a:tc>
                  <a:txBody>
                    <a:bodyPr/>
                    <a:lstStyle/>
                    <a:p>
                      <a:pPr indent="0" lvl="0" marL="0" rtl="0" algn="ctr">
                        <a:spcBef>
                          <a:spcPts val="0"/>
                        </a:spcBef>
                        <a:spcAft>
                          <a:spcPts val="0"/>
                        </a:spcAft>
                        <a:buNone/>
                      </a:pPr>
                      <a:r>
                        <a:rPr lang="en-GB" sz="1250">
                          <a:solidFill>
                            <a:srgbClr val="202122"/>
                          </a:solidFill>
                          <a:highlight>
                            <a:srgbClr val="FFFFFF"/>
                          </a:highlight>
                        </a:rPr>
                        <a:t>Duplex ultrasound</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732200">
                <a:tc>
                  <a:txBody>
                    <a:bodyPr/>
                    <a:lstStyle/>
                    <a:p>
                      <a:pPr indent="0" lvl="0" marL="0" rtl="0" algn="ctr">
                        <a:spcBef>
                          <a:spcPts val="0"/>
                        </a:spcBef>
                        <a:spcAft>
                          <a:spcPts val="0"/>
                        </a:spcAft>
                        <a:buNone/>
                      </a:pPr>
                      <a:r>
                        <a:rPr lang="en-GB" sz="1250">
                          <a:solidFill>
                            <a:srgbClr val="202122"/>
                          </a:solidFill>
                          <a:highlight>
                            <a:srgbClr val="FFFFFF"/>
                          </a:highlight>
                        </a:rPr>
                        <a:t>CT angiogram</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732200">
                <a:tc>
                  <a:txBody>
                    <a:bodyPr/>
                    <a:lstStyle/>
                    <a:p>
                      <a:pPr indent="0" lvl="0" marL="0" rtl="0" algn="ctr">
                        <a:spcBef>
                          <a:spcPts val="0"/>
                        </a:spcBef>
                        <a:spcAft>
                          <a:spcPts val="0"/>
                        </a:spcAft>
                        <a:buNone/>
                      </a:pPr>
                      <a:r>
                        <a:rPr lang="en-GB" sz="1250">
                          <a:solidFill>
                            <a:srgbClr val="202122"/>
                          </a:solidFill>
                          <a:highlight>
                            <a:srgbClr val="FFFFFF"/>
                          </a:highlight>
                        </a:rPr>
                        <a:t>MR angiogram</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chemeClr val="lt1"/>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94775">
                <a:tc>
                  <a:txBody>
                    <a:bodyPr/>
                    <a:lstStyle/>
                    <a:p>
                      <a:pPr indent="0" lvl="0" marL="0" rtl="0" algn="ctr">
                        <a:spcBef>
                          <a:spcPts val="0"/>
                        </a:spcBef>
                        <a:spcAft>
                          <a:spcPts val="0"/>
                        </a:spcAft>
                        <a:buNone/>
                      </a:pPr>
                      <a:r>
                        <a:rPr lang="en-GB" sz="1250">
                          <a:solidFill>
                            <a:srgbClr val="202122"/>
                          </a:solidFill>
                          <a:highlight>
                            <a:srgbClr val="FFFFFF"/>
                          </a:highlight>
                        </a:rPr>
                        <a:t>Angiography</a:t>
                      </a:r>
                      <a:endParaRPr sz="1250">
                        <a:solidFill>
                          <a:srgbClr val="202122"/>
                        </a:solidFill>
                        <a:highlight>
                          <a:srgbClr val="FFFFFF"/>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chemeClr val="lt1"/>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chemeClr val="lt1"/>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chemeClr val="lt1"/>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1250">
                          <a:solidFill>
                            <a:srgbClr val="202122"/>
                          </a:solidFill>
                          <a:highlight>
                            <a:schemeClr val="lt1"/>
                          </a:highlight>
                        </a:rPr>
                        <a:t>✓✓✓</a:t>
                      </a:r>
                      <a:endParaRPr sz="1250">
                        <a:solidFill>
                          <a:srgbClr val="202122"/>
                        </a:solidFill>
                        <a:highlight>
                          <a:schemeClr val="lt1"/>
                        </a:highligh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4"/>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4"/>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4"/>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544" name="Google Shape;544;p24"/>
          <p:cNvGraphicFramePr/>
          <p:nvPr/>
        </p:nvGraphicFramePr>
        <p:xfrm>
          <a:off x="1477951" y="9473188"/>
          <a:ext cx="3000000" cy="3000000"/>
        </p:xfrm>
        <a:graphic>
          <a:graphicData uri="http://schemas.openxmlformats.org/drawingml/2006/table">
            <a:tbl>
              <a:tblPr>
                <a:noFill/>
                <a:tableStyleId>{A9785DE2-DC66-4BC2-8DA8-CD97CEDE8669}</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545" name="Google Shape;545;p24"/>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4"/>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4"/>
          <p:cNvSpPr txBox="1"/>
          <p:nvPr/>
        </p:nvSpPr>
        <p:spPr>
          <a:xfrm>
            <a:off x="95250" y="9674931"/>
            <a:ext cx="13827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p:txBody>
      </p:sp>
      <p:sp>
        <p:nvSpPr>
          <p:cNvPr id="548" name="Google Shape;548;p24"/>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4"/>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550" name="Google Shape;550;p24"/>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4"/>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553" name="Google Shape;553;p24"/>
          <p:cNvSpPr txBox="1"/>
          <p:nvPr/>
        </p:nvSpPr>
        <p:spPr>
          <a:xfrm>
            <a:off x="342513" y="2207050"/>
            <a:ext cx="6904500" cy="78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 A 75-year-old man is found by his internist to have an asymptomatic carotid bruit. Which of the following is the most appropriate next test?</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A)Transcranial Doppler studies.</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B)Doppler ultrasonography (duplex)</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C)Spiral CT angiography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Q2:As part of the peripheral vascular examination, you are asked to record the ankle–brachial pressure index of the patient. Which one of the following values reflects a normal ankle–brachial pressure index?</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A)Between 0.9 and 0.6</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B)Greater than 1.3</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C)Greater than or equal to 1.0</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Q3:You see a 60-year-old man with a history of coronary heart disease, diabetes and hyperlipidaemia in your clinic. The patient has found it increasingly hard to walk due to the gradual increase in intensity of the cramping pain he experiences in his right leg on walking, which is relieved by resting a few minutes. In addition, he tells you that cramps have started to occur at night when he is sleeping. On examination of the right leg, you notice that there is a ‘punched out’ ulcer on the right heel. The right posterior tibial and dorsalis pedis pulses are weak. You suspect that this patient has critical limb ischaemia. What is the most appropriate next line investigation that would support your diagnosis?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A)Computed tomography angiography</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B)Ankle–brachial pressure index</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C)Magnetic resonance angiography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Q4:A patient came with resting calf pain, upon investigations ABI result was 0.4, duplex found a lesion in SFA 9 cm long, How do you confirm your diagnosis?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A)CT angiogram.</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B)DuplexUS.</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C)Angiography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Q5:A patient with Critical limb ischemia who has a tissue loss in his foot What do you expect his AB index to be?</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A)0.4-0.9</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B)0.0-0.4</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C)1.0-1.3</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Q6:A 55-year-old man, with a positive smoking history, presents to you in the out- patient clinic with pain in the lower leg which is brought on by walking. The pain is cramping in nature, well localized to the left calf only, and is relieved by rest. The patient has noticed that his walking distance has progressively decreased because of the cramps in the left calf. There are no abnormal findings on physical examination. What is the most appropriate way to investigate the patient’s symptoms?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A)Measure the ankle–brachial pressure index</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B)Angiography</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C)Duplex ultrasound</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p:txBody>
      </p:sp>
      <p:sp>
        <p:nvSpPr>
          <p:cNvPr id="554" name="Google Shape;554;p24"/>
          <p:cNvSpPr txBox="1"/>
          <p:nvPr/>
        </p:nvSpPr>
        <p:spPr>
          <a:xfrm>
            <a:off x="13809550" y="3470275"/>
            <a:ext cx="6099000" cy="7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5"/>
          <p:cNvSpPr/>
          <p:nvPr/>
        </p:nvSpPr>
        <p:spPr>
          <a:xfrm rot="10800000">
            <a:off x="150" y="-9600"/>
            <a:ext cx="7638900" cy="276300"/>
          </a:xfrm>
          <a:prstGeom prst="round2SameRect">
            <a:avLst>
              <a:gd fmla="val 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0" name="Google Shape;560;p25"/>
          <p:cNvPicPr preferRelativeResize="0"/>
          <p:nvPr/>
        </p:nvPicPr>
        <p:blipFill>
          <a:blip r:embed="rId3">
            <a:alphaModFix/>
          </a:blip>
          <a:stretch>
            <a:fillRect/>
          </a:stretch>
        </p:blipFill>
        <p:spPr>
          <a:xfrm>
            <a:off x="76200" y="9194325"/>
            <a:ext cx="1525524" cy="1525524"/>
          </a:xfrm>
          <a:prstGeom prst="rect">
            <a:avLst/>
          </a:prstGeom>
          <a:noFill/>
          <a:ln>
            <a:noFill/>
          </a:ln>
        </p:spPr>
      </p:pic>
      <p:pic>
        <p:nvPicPr>
          <p:cNvPr id="561" name="Google Shape;561;p25"/>
          <p:cNvPicPr preferRelativeResize="0"/>
          <p:nvPr/>
        </p:nvPicPr>
        <p:blipFill>
          <a:blip r:embed="rId4">
            <a:alphaModFix/>
          </a:blip>
          <a:stretch>
            <a:fillRect/>
          </a:stretch>
        </p:blipFill>
        <p:spPr>
          <a:xfrm>
            <a:off x="77725" y="266700"/>
            <a:ext cx="1455075" cy="1375675"/>
          </a:xfrm>
          <a:prstGeom prst="rect">
            <a:avLst/>
          </a:prstGeom>
          <a:noFill/>
          <a:ln>
            <a:noFill/>
          </a:ln>
        </p:spPr>
      </p:pic>
      <p:pic>
        <p:nvPicPr>
          <p:cNvPr id="562" name="Google Shape;562;p25"/>
          <p:cNvPicPr preferRelativeResize="0"/>
          <p:nvPr/>
        </p:nvPicPr>
        <p:blipFill>
          <a:blip r:embed="rId4">
            <a:alphaModFix/>
          </a:blip>
          <a:stretch>
            <a:fillRect/>
          </a:stretch>
        </p:blipFill>
        <p:spPr>
          <a:xfrm>
            <a:off x="1601725" y="266700"/>
            <a:ext cx="1455075" cy="1375675"/>
          </a:xfrm>
          <a:prstGeom prst="rect">
            <a:avLst/>
          </a:prstGeom>
          <a:noFill/>
          <a:ln>
            <a:noFill/>
          </a:ln>
        </p:spPr>
      </p:pic>
      <p:pic>
        <p:nvPicPr>
          <p:cNvPr id="563" name="Google Shape;563;p25"/>
          <p:cNvPicPr preferRelativeResize="0"/>
          <p:nvPr/>
        </p:nvPicPr>
        <p:blipFill>
          <a:blip r:embed="rId4">
            <a:alphaModFix/>
          </a:blip>
          <a:stretch>
            <a:fillRect/>
          </a:stretch>
        </p:blipFill>
        <p:spPr>
          <a:xfrm>
            <a:off x="3049525" y="266700"/>
            <a:ext cx="1455075" cy="1375675"/>
          </a:xfrm>
          <a:prstGeom prst="rect">
            <a:avLst/>
          </a:prstGeom>
          <a:noFill/>
          <a:ln>
            <a:noFill/>
          </a:ln>
        </p:spPr>
      </p:pic>
      <p:pic>
        <p:nvPicPr>
          <p:cNvPr id="564" name="Google Shape;564;p25"/>
          <p:cNvPicPr preferRelativeResize="0"/>
          <p:nvPr/>
        </p:nvPicPr>
        <p:blipFill>
          <a:blip r:embed="rId4">
            <a:alphaModFix/>
          </a:blip>
          <a:stretch>
            <a:fillRect/>
          </a:stretch>
        </p:blipFill>
        <p:spPr>
          <a:xfrm>
            <a:off x="4573525" y="266700"/>
            <a:ext cx="1455075" cy="1375675"/>
          </a:xfrm>
          <a:prstGeom prst="rect">
            <a:avLst/>
          </a:prstGeom>
          <a:noFill/>
          <a:ln>
            <a:noFill/>
          </a:ln>
        </p:spPr>
      </p:pic>
      <p:pic>
        <p:nvPicPr>
          <p:cNvPr id="565" name="Google Shape;565;p25"/>
          <p:cNvPicPr preferRelativeResize="0"/>
          <p:nvPr/>
        </p:nvPicPr>
        <p:blipFill>
          <a:blip r:embed="rId4">
            <a:alphaModFix/>
          </a:blip>
          <a:stretch>
            <a:fillRect/>
          </a:stretch>
        </p:blipFill>
        <p:spPr>
          <a:xfrm>
            <a:off x="6097525" y="266700"/>
            <a:ext cx="1455075" cy="1375675"/>
          </a:xfrm>
          <a:prstGeom prst="rect">
            <a:avLst/>
          </a:prstGeom>
          <a:noFill/>
          <a:ln>
            <a:noFill/>
          </a:ln>
        </p:spPr>
      </p:pic>
      <p:pic>
        <p:nvPicPr>
          <p:cNvPr id="566" name="Google Shape;566;p25"/>
          <p:cNvPicPr preferRelativeResize="0"/>
          <p:nvPr/>
        </p:nvPicPr>
        <p:blipFill>
          <a:blip r:embed="rId3">
            <a:alphaModFix/>
          </a:blip>
          <a:stretch>
            <a:fillRect/>
          </a:stretch>
        </p:blipFill>
        <p:spPr>
          <a:xfrm flipH="1">
            <a:off x="5966851" y="9194325"/>
            <a:ext cx="1525524" cy="1525524"/>
          </a:xfrm>
          <a:prstGeom prst="rect">
            <a:avLst/>
          </a:prstGeom>
          <a:noFill/>
          <a:ln>
            <a:noFill/>
          </a:ln>
        </p:spPr>
      </p:pic>
      <p:sp>
        <p:nvSpPr>
          <p:cNvPr id="567" name="Google Shape;567;p25"/>
          <p:cNvSpPr txBox="1"/>
          <p:nvPr/>
        </p:nvSpPr>
        <p:spPr>
          <a:xfrm>
            <a:off x="785675" y="2139700"/>
            <a:ext cx="5750400" cy="48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5"/>
          <p:cNvSpPr txBox="1"/>
          <p:nvPr/>
        </p:nvSpPr>
        <p:spPr>
          <a:xfrm>
            <a:off x="384275" y="1770100"/>
            <a:ext cx="6830400" cy="66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72BEB6"/>
                </a:solidFill>
                <a:latin typeface="Mada"/>
                <a:ea typeface="Mada"/>
                <a:cs typeface="Mada"/>
                <a:sym typeface="Mada"/>
              </a:rPr>
              <a:t>We’d like to express our sincere gratitude to our</a:t>
            </a:r>
            <a:r>
              <a:rPr b="1" lang="en-GB" sz="1300">
                <a:solidFill>
                  <a:srgbClr val="006D77"/>
                </a:solidFill>
                <a:latin typeface="Mada"/>
                <a:ea typeface="Mada"/>
                <a:cs typeface="Mada"/>
                <a:sym typeface="Mada"/>
              </a:rPr>
              <a:t> </a:t>
            </a:r>
            <a:r>
              <a:rPr b="1" lang="en-GB" sz="1300">
                <a:solidFill>
                  <a:srgbClr val="006D77"/>
                </a:solidFill>
                <a:latin typeface="Lora"/>
                <a:ea typeface="Lora"/>
                <a:cs typeface="Lora"/>
                <a:sym typeface="Lora"/>
              </a:rPr>
              <a:t>team members</a:t>
            </a:r>
            <a:r>
              <a:rPr b="1" lang="en-GB" sz="1300">
                <a:solidFill>
                  <a:srgbClr val="006D77"/>
                </a:solidFill>
                <a:latin typeface="Mada"/>
                <a:ea typeface="Mada"/>
                <a:cs typeface="Mada"/>
                <a:sym typeface="Mada"/>
              </a:rPr>
              <a:t>. </a:t>
            </a:r>
            <a:r>
              <a:rPr b="1" lang="en-GB" sz="1300">
                <a:solidFill>
                  <a:srgbClr val="72BEB6"/>
                </a:solidFill>
                <a:latin typeface="Mada"/>
                <a:ea typeface="Mada"/>
                <a:cs typeface="Mada"/>
                <a:sym typeface="Mada"/>
              </a:rPr>
              <a:t>We are so appreciative of your efforts and hard work. Your diligence as well as dedication is admirable. We’re so fortunate to have you on our team!</a:t>
            </a:r>
            <a:endParaRPr b="1" sz="1300">
              <a:solidFill>
                <a:srgbClr val="72BEB6"/>
              </a:solidFill>
              <a:latin typeface="Mada"/>
              <a:ea typeface="Mada"/>
              <a:cs typeface="Mada"/>
              <a:sym typeface="Mada"/>
            </a:endParaRPr>
          </a:p>
          <a:p>
            <a:pPr indent="0" lvl="0" marL="0" rtl="0" algn="ctr">
              <a:spcBef>
                <a:spcPts val="0"/>
              </a:spcBef>
              <a:spcAft>
                <a:spcPts val="0"/>
              </a:spcAft>
              <a:buNone/>
            </a:pPr>
            <a:r>
              <a:t/>
            </a:r>
            <a:endParaRPr b="1" sz="1300">
              <a:solidFill>
                <a:srgbClr val="006D77"/>
              </a:solidFill>
              <a:latin typeface="Mada"/>
              <a:ea typeface="Mada"/>
              <a:cs typeface="Mada"/>
              <a:sym typeface="Mada"/>
            </a:endParaRPr>
          </a:p>
          <a:p>
            <a:pPr indent="0" lvl="0" marL="0" rtl="0" algn="ctr">
              <a:spcBef>
                <a:spcPts val="0"/>
              </a:spcBef>
              <a:spcAft>
                <a:spcPts val="0"/>
              </a:spcAft>
              <a:buNone/>
            </a:pPr>
            <a:r>
              <a:rPr b="1" lang="en-GB" sz="1300">
                <a:solidFill>
                  <a:srgbClr val="72BEB6"/>
                </a:solidFill>
                <a:latin typeface="Mada"/>
                <a:ea typeface="Mada"/>
                <a:cs typeface="Mada"/>
                <a:sym typeface="Mada"/>
              </a:rPr>
              <a:t>Our gratitude also extends to our </a:t>
            </a:r>
            <a:r>
              <a:rPr b="1" lang="en-GB" sz="1300">
                <a:solidFill>
                  <a:srgbClr val="72BEB6"/>
                </a:solidFill>
                <a:latin typeface="Mada"/>
                <a:ea typeface="Mada"/>
                <a:cs typeface="Mada"/>
                <a:sym typeface="Mada"/>
              </a:rPr>
              <a:t>brilliant</a:t>
            </a:r>
            <a:r>
              <a:rPr b="1" lang="en-GB" sz="1300">
                <a:solidFill>
                  <a:srgbClr val="72BEB6"/>
                </a:solidFill>
                <a:latin typeface="Mada"/>
                <a:ea typeface="Mada"/>
                <a:cs typeface="Mada"/>
                <a:sym typeface="Mada"/>
              </a:rPr>
              <a:t> </a:t>
            </a:r>
            <a:r>
              <a:rPr b="1" lang="en-GB" sz="1300">
                <a:solidFill>
                  <a:srgbClr val="006D77"/>
                </a:solidFill>
                <a:latin typeface="Lora"/>
                <a:ea typeface="Lora"/>
                <a:cs typeface="Lora"/>
                <a:sym typeface="Lora"/>
              </a:rPr>
              <a:t>note takers</a:t>
            </a:r>
            <a:r>
              <a:rPr b="1" lang="en-GB" sz="1300">
                <a:solidFill>
                  <a:srgbClr val="006D77"/>
                </a:solidFill>
                <a:latin typeface="Mada"/>
                <a:ea typeface="Mada"/>
                <a:cs typeface="Mada"/>
                <a:sym typeface="Mada"/>
              </a:rPr>
              <a:t>. </a:t>
            </a:r>
            <a:r>
              <a:rPr b="1" lang="en-GB" sz="1300">
                <a:solidFill>
                  <a:srgbClr val="72BEB6"/>
                </a:solidFill>
                <a:latin typeface="Mada"/>
                <a:ea typeface="Mada"/>
                <a:cs typeface="Mada"/>
                <a:sym typeface="Mada"/>
              </a:rPr>
              <a:t>The exceptionally high-quality work you deliver is outstanding. Without your hard work it would not have been possible for us to accomplish our team goal. You are a true asset to our team. Thank you!</a:t>
            </a:r>
            <a:endParaRPr b="1" sz="1300">
              <a:solidFill>
                <a:srgbClr val="72BEB6"/>
              </a:solidFill>
              <a:latin typeface="Mada"/>
              <a:ea typeface="Mada"/>
              <a:cs typeface="Mada"/>
              <a:sym typeface="Mada"/>
            </a:endParaRPr>
          </a:p>
          <a:p>
            <a:pPr indent="0" lvl="0" marL="0" rtl="0" algn="ctr">
              <a:spcBef>
                <a:spcPts val="0"/>
              </a:spcBef>
              <a:spcAft>
                <a:spcPts val="0"/>
              </a:spcAft>
              <a:buNone/>
            </a:pPr>
            <a:r>
              <a:t/>
            </a:r>
            <a:endParaRPr b="1" sz="1300">
              <a:solidFill>
                <a:srgbClr val="72BEB6"/>
              </a:solidFill>
              <a:latin typeface="Mada"/>
              <a:ea typeface="Mada"/>
              <a:cs typeface="Mada"/>
              <a:sym typeface="Mada"/>
            </a:endParaRPr>
          </a:p>
          <a:p>
            <a:pPr indent="0" lvl="0" marL="0" rtl="0" algn="ctr">
              <a:spcBef>
                <a:spcPts val="0"/>
              </a:spcBef>
              <a:spcAft>
                <a:spcPts val="0"/>
              </a:spcAft>
              <a:buNone/>
            </a:pPr>
            <a:r>
              <a:rPr b="1" lang="en-GB" sz="1300">
                <a:solidFill>
                  <a:srgbClr val="72BEB6"/>
                </a:solidFill>
                <a:latin typeface="Mada"/>
                <a:ea typeface="Mada"/>
                <a:cs typeface="Mada"/>
                <a:sym typeface="Mada"/>
              </a:rPr>
              <a:t>Words will fall small to express the appreciation we have for our</a:t>
            </a:r>
            <a:r>
              <a:rPr b="1" lang="en-GB" sz="1300">
                <a:solidFill>
                  <a:srgbClr val="E29578"/>
                </a:solidFill>
                <a:latin typeface="Mada"/>
                <a:ea typeface="Mada"/>
                <a:cs typeface="Mada"/>
                <a:sym typeface="Mada"/>
              </a:rPr>
              <a:t> </a:t>
            </a:r>
            <a:r>
              <a:rPr b="1" lang="en-GB" sz="1300">
                <a:solidFill>
                  <a:srgbClr val="006D77"/>
                </a:solidFill>
                <a:latin typeface="Lora"/>
                <a:ea typeface="Lora"/>
                <a:cs typeface="Lora"/>
                <a:sym typeface="Lora"/>
              </a:rPr>
              <a:t>reviewers</a:t>
            </a:r>
            <a:r>
              <a:rPr b="1" lang="en-GB" sz="1300">
                <a:solidFill>
                  <a:srgbClr val="006D77"/>
                </a:solidFill>
                <a:latin typeface="Mada"/>
                <a:ea typeface="Mada"/>
                <a:cs typeface="Mada"/>
                <a:sym typeface="Mada"/>
              </a:rPr>
              <a:t>. </a:t>
            </a:r>
            <a:r>
              <a:rPr b="1" lang="en-GB" sz="1300">
                <a:solidFill>
                  <a:srgbClr val="72BEB6"/>
                </a:solidFill>
                <a:latin typeface="Mada"/>
                <a:ea typeface="Mada"/>
                <a:cs typeface="Mada"/>
                <a:sym typeface="Mada"/>
              </a:rPr>
              <a:t>Thank you for always going the extra mile with every little detail. Our team wouldn’t have been the same without your invaluable insight. Your hard work is recognized and greatly appreciated. </a:t>
            </a:r>
            <a:endParaRPr b="1" sz="1300">
              <a:solidFill>
                <a:srgbClr val="72BEB6"/>
              </a:solidFill>
              <a:latin typeface="Mada"/>
              <a:ea typeface="Mada"/>
              <a:cs typeface="Mada"/>
              <a:sym typeface="Mada"/>
            </a:endParaRPr>
          </a:p>
          <a:p>
            <a:pPr indent="0" lvl="0" marL="0" rtl="0" algn="ctr">
              <a:spcBef>
                <a:spcPts val="0"/>
              </a:spcBef>
              <a:spcAft>
                <a:spcPts val="0"/>
              </a:spcAft>
              <a:buNone/>
            </a:pPr>
            <a:r>
              <a:t/>
            </a:r>
            <a:endParaRPr b="1" sz="1300">
              <a:solidFill>
                <a:srgbClr val="E29578"/>
              </a:solidFill>
              <a:latin typeface="Mada"/>
              <a:ea typeface="Mada"/>
              <a:cs typeface="Mada"/>
              <a:sym typeface="Mada"/>
            </a:endParaRPr>
          </a:p>
          <a:p>
            <a:pPr indent="0" lvl="0" marL="0" rtl="0" algn="ctr">
              <a:spcBef>
                <a:spcPts val="0"/>
              </a:spcBef>
              <a:spcAft>
                <a:spcPts val="0"/>
              </a:spcAft>
              <a:buNone/>
            </a:pPr>
            <a:r>
              <a:rPr b="1" lang="en-GB" sz="1300">
                <a:solidFill>
                  <a:srgbClr val="72BEB6"/>
                </a:solidFill>
                <a:latin typeface="Mada"/>
                <a:ea typeface="Mada"/>
                <a:cs typeface="Mada"/>
                <a:sym typeface="Mada"/>
              </a:rPr>
              <a:t>Our appreciation also extends to our </a:t>
            </a:r>
            <a:r>
              <a:rPr b="1" lang="en-GB" sz="1300">
                <a:solidFill>
                  <a:srgbClr val="006D77"/>
                </a:solidFill>
                <a:latin typeface="Lora"/>
                <a:ea typeface="Lora"/>
                <a:cs typeface="Lora"/>
                <a:sym typeface="Lora"/>
              </a:rPr>
              <a:t>team members who helped us during summer </a:t>
            </a:r>
            <a:r>
              <a:rPr b="1" lang="en-GB" sz="1300">
                <a:solidFill>
                  <a:srgbClr val="72BEB6"/>
                </a:solidFill>
                <a:latin typeface="Mada"/>
                <a:ea typeface="Mada"/>
                <a:cs typeface="Mada"/>
                <a:sym typeface="Mada"/>
              </a:rPr>
              <a:t>but their lectures didn’t see the light of day. Thanks for showing your strong desire to work and the urge to fulfill it with excellence and perfection! We’re so grateful for all of your hard work. It definitely hasn’t gone unnoticed.</a:t>
            </a:r>
            <a:endParaRPr b="1" sz="1300">
              <a:solidFill>
                <a:srgbClr val="72BEB6"/>
              </a:solidFill>
              <a:latin typeface="Mada"/>
              <a:ea typeface="Mada"/>
              <a:cs typeface="Mada"/>
              <a:sym typeface="Mada"/>
            </a:endParaRPr>
          </a:p>
          <a:p>
            <a:pPr indent="0" lvl="0" marL="0" rtl="0" algn="ctr">
              <a:spcBef>
                <a:spcPts val="0"/>
              </a:spcBef>
              <a:spcAft>
                <a:spcPts val="0"/>
              </a:spcAft>
              <a:buNone/>
            </a:pPr>
            <a:r>
              <a:t/>
            </a:r>
            <a:endParaRPr b="1" sz="1300">
              <a:solidFill>
                <a:srgbClr val="72BEB6"/>
              </a:solidFill>
              <a:latin typeface="Mada"/>
              <a:ea typeface="Mada"/>
              <a:cs typeface="Mada"/>
              <a:sym typeface="Mada"/>
            </a:endParaRPr>
          </a:p>
          <a:p>
            <a:pPr indent="0" lvl="0" marL="0" rtl="0" algn="ctr">
              <a:spcBef>
                <a:spcPts val="0"/>
              </a:spcBef>
              <a:spcAft>
                <a:spcPts val="0"/>
              </a:spcAft>
              <a:buNone/>
            </a:pPr>
            <a:r>
              <a:rPr b="1" lang="en-GB" sz="1300">
                <a:solidFill>
                  <a:srgbClr val="72BEB6"/>
                </a:solidFill>
                <a:latin typeface="Mada"/>
                <a:ea typeface="Mada"/>
                <a:cs typeface="Mada"/>
                <a:sym typeface="Mada"/>
              </a:rPr>
              <a:t>Special thanks to</a:t>
            </a:r>
            <a:r>
              <a:rPr b="1" lang="en-GB" sz="1300">
                <a:solidFill>
                  <a:srgbClr val="006D77"/>
                </a:solidFill>
                <a:latin typeface="Mada"/>
                <a:ea typeface="Mada"/>
                <a:cs typeface="Mada"/>
                <a:sym typeface="Mada"/>
              </a:rPr>
              <a:t> </a:t>
            </a:r>
            <a:r>
              <a:rPr b="1" lang="en-GB" sz="1300">
                <a:solidFill>
                  <a:srgbClr val="006D77"/>
                </a:solidFill>
                <a:latin typeface="Lora"/>
                <a:ea typeface="Lora"/>
                <a:cs typeface="Lora"/>
                <a:sym typeface="Lora"/>
              </a:rPr>
              <a:t>Razan AlRabah</a:t>
            </a:r>
            <a:r>
              <a:rPr b="1" lang="en-GB" sz="1300">
                <a:solidFill>
                  <a:srgbClr val="006D77"/>
                </a:solidFill>
                <a:latin typeface="Mada"/>
                <a:ea typeface="Mada"/>
                <a:cs typeface="Mada"/>
                <a:sym typeface="Mada"/>
              </a:rPr>
              <a:t> </a:t>
            </a:r>
            <a:r>
              <a:rPr b="1" lang="en-GB" sz="1300">
                <a:solidFill>
                  <a:srgbClr val="72BEB6"/>
                </a:solidFill>
                <a:latin typeface="Mada"/>
                <a:ea typeface="Mada"/>
                <a:cs typeface="Mada"/>
                <a:sym typeface="Mada"/>
              </a:rPr>
              <a:t>for her immense contribution. Your phenomenal contribution make you unique in every sense of the word. You raise the bar each time with your pursuit of excellence. You have surpassed all expectations. Glad we have you on-board!</a:t>
            </a:r>
            <a:endParaRPr b="1" sz="1300">
              <a:solidFill>
                <a:srgbClr val="72BEB6"/>
              </a:solidFill>
              <a:latin typeface="Mada"/>
              <a:ea typeface="Mada"/>
              <a:cs typeface="Mada"/>
              <a:sym typeface="Mada"/>
            </a:endParaRPr>
          </a:p>
          <a:p>
            <a:pPr indent="0" lvl="0" marL="0" rtl="0" algn="ctr">
              <a:spcBef>
                <a:spcPts val="0"/>
              </a:spcBef>
              <a:spcAft>
                <a:spcPts val="0"/>
              </a:spcAft>
              <a:buNone/>
            </a:pPr>
            <a:r>
              <a:t/>
            </a:r>
            <a:endParaRPr b="1" sz="1300">
              <a:solidFill>
                <a:srgbClr val="006D77"/>
              </a:solidFill>
              <a:latin typeface="Mada"/>
              <a:ea typeface="Mada"/>
              <a:cs typeface="Mada"/>
              <a:sym typeface="Mada"/>
            </a:endParaRPr>
          </a:p>
          <a:p>
            <a:pPr indent="0" lvl="0" marL="0" rtl="0" algn="ctr">
              <a:spcBef>
                <a:spcPts val="0"/>
              </a:spcBef>
              <a:spcAft>
                <a:spcPts val="0"/>
              </a:spcAft>
              <a:buNone/>
            </a:pPr>
            <a:r>
              <a:rPr b="1" lang="en-GB" sz="1300">
                <a:solidFill>
                  <a:srgbClr val="72BEB6"/>
                </a:solidFill>
                <a:latin typeface="Mada"/>
                <a:ea typeface="Mada"/>
                <a:cs typeface="Mada"/>
                <a:sym typeface="Mada"/>
              </a:rPr>
              <a:t>And special thanks to one of the purest souls this world would ever encounter</a:t>
            </a:r>
            <a:r>
              <a:rPr b="1" lang="en-GB" sz="1300">
                <a:solidFill>
                  <a:srgbClr val="006D77"/>
                </a:solidFill>
                <a:latin typeface="Mada"/>
                <a:ea typeface="Mada"/>
                <a:cs typeface="Mada"/>
                <a:sym typeface="Mada"/>
              </a:rPr>
              <a:t> </a:t>
            </a:r>
            <a:r>
              <a:rPr b="1" lang="en-GB" sz="1300">
                <a:solidFill>
                  <a:srgbClr val="006D77"/>
                </a:solidFill>
                <a:latin typeface="Lora"/>
                <a:ea typeface="Lora"/>
                <a:cs typeface="Lora"/>
                <a:sym typeface="Lora"/>
              </a:rPr>
              <a:t>May Babaeer</a:t>
            </a:r>
            <a:r>
              <a:rPr b="1" lang="en-GB" sz="1300">
                <a:solidFill>
                  <a:srgbClr val="006D77"/>
                </a:solidFill>
                <a:latin typeface="Mada"/>
                <a:ea typeface="Mada"/>
                <a:cs typeface="Mada"/>
                <a:sym typeface="Mada"/>
              </a:rPr>
              <a:t> </a:t>
            </a:r>
            <a:r>
              <a:rPr b="1" lang="en-GB" sz="1300">
                <a:solidFill>
                  <a:srgbClr val="72BEB6"/>
                </a:solidFill>
                <a:latin typeface="Mada"/>
                <a:ea typeface="Mada"/>
                <a:cs typeface="Mada"/>
                <a:sym typeface="Mada"/>
              </a:rPr>
              <a:t>for designing an exquisite logo and theme for our team. We can’t begin to express how much gratitude we have for her. The goodness of her soul will always remain in our hearts. </a:t>
            </a:r>
            <a:endParaRPr b="1" sz="1300">
              <a:solidFill>
                <a:srgbClr val="72BEB6"/>
              </a:solidFill>
              <a:latin typeface="Mada"/>
              <a:ea typeface="Mada"/>
              <a:cs typeface="Mada"/>
              <a:sym typeface="Mada"/>
            </a:endParaRPr>
          </a:p>
          <a:p>
            <a:pPr indent="0" lvl="0" marL="0" rtl="0" algn="ctr">
              <a:spcBef>
                <a:spcPts val="0"/>
              </a:spcBef>
              <a:spcAft>
                <a:spcPts val="0"/>
              </a:spcAft>
              <a:buNone/>
            </a:pPr>
            <a:r>
              <a:rPr b="1" lang="en-GB" sz="1300">
                <a:solidFill>
                  <a:srgbClr val="72BEB6"/>
                </a:solidFill>
                <a:latin typeface="Mada"/>
                <a:ea typeface="Mada"/>
                <a:cs typeface="Mada"/>
                <a:sym typeface="Mada"/>
              </a:rPr>
              <a:t>You were one gem of a person we had.</a:t>
            </a:r>
            <a:endParaRPr b="1" sz="1300">
              <a:solidFill>
                <a:srgbClr val="72BEB6"/>
              </a:solidFill>
              <a:latin typeface="Mada"/>
              <a:ea typeface="Mada"/>
              <a:cs typeface="Mada"/>
              <a:sym typeface="Mada"/>
            </a:endParaRPr>
          </a:p>
          <a:p>
            <a:pPr indent="0" lvl="0" marL="0" rtl="0" algn="ctr">
              <a:spcBef>
                <a:spcPts val="0"/>
              </a:spcBef>
              <a:spcAft>
                <a:spcPts val="0"/>
              </a:spcAft>
              <a:buNone/>
            </a:pPr>
            <a:r>
              <a:t/>
            </a:r>
            <a:endParaRPr b="1" sz="1300">
              <a:solidFill>
                <a:srgbClr val="72BEB6"/>
              </a:solidFill>
              <a:latin typeface="Mada"/>
              <a:ea typeface="Mada"/>
              <a:cs typeface="Mada"/>
              <a:sym typeface="Mada"/>
            </a:endParaRPr>
          </a:p>
          <a:p>
            <a:pPr indent="0" lvl="0" marL="0" rtl="0" algn="ctr">
              <a:spcBef>
                <a:spcPts val="0"/>
              </a:spcBef>
              <a:spcAft>
                <a:spcPts val="0"/>
              </a:spcAft>
              <a:buNone/>
            </a:pPr>
            <a:r>
              <a:rPr b="1" lang="en-GB" sz="1300">
                <a:solidFill>
                  <a:srgbClr val="72BEB6"/>
                </a:solidFill>
                <a:latin typeface="Mada"/>
                <a:ea typeface="Mada"/>
                <a:cs typeface="Mada"/>
                <a:sym typeface="Mada"/>
              </a:rPr>
              <a:t>Finally, special thanks to </a:t>
            </a:r>
            <a:r>
              <a:rPr b="1" lang="en-GB" sz="1300">
                <a:solidFill>
                  <a:srgbClr val="006D77"/>
                </a:solidFill>
                <a:latin typeface="Lora"/>
                <a:ea typeface="Lora"/>
                <a:cs typeface="Lora"/>
                <a:sym typeface="Lora"/>
              </a:rPr>
              <a:t>Noura Alturki </a:t>
            </a:r>
            <a:r>
              <a:rPr b="1" lang="en-GB" sz="1300">
                <a:solidFill>
                  <a:srgbClr val="72BEB6"/>
                </a:solidFill>
                <a:latin typeface="Mada"/>
                <a:ea typeface="Mada"/>
                <a:cs typeface="Mada"/>
                <a:sym typeface="Mada"/>
              </a:rPr>
              <a:t>and</a:t>
            </a:r>
            <a:r>
              <a:rPr b="1" lang="en-GB" sz="1300">
                <a:solidFill>
                  <a:srgbClr val="006D77"/>
                </a:solidFill>
                <a:latin typeface="Lora"/>
                <a:ea typeface="Lora"/>
                <a:cs typeface="Lora"/>
                <a:sym typeface="Lora"/>
              </a:rPr>
              <a:t> Jehad Alorainy</a:t>
            </a:r>
            <a:r>
              <a:rPr b="1" lang="en-GB" sz="1300">
                <a:solidFill>
                  <a:srgbClr val="006D77"/>
                </a:solidFill>
                <a:latin typeface="Lora"/>
                <a:ea typeface="Lora"/>
                <a:cs typeface="Lora"/>
                <a:sym typeface="Lora"/>
              </a:rPr>
              <a:t> </a:t>
            </a:r>
            <a:r>
              <a:rPr b="1" lang="en-GB" sz="1300">
                <a:solidFill>
                  <a:srgbClr val="72BEB6"/>
                </a:solidFill>
                <a:latin typeface="Mada"/>
                <a:ea typeface="Mada"/>
                <a:cs typeface="Mada"/>
                <a:sym typeface="Mada"/>
              </a:rPr>
              <a:t>y</a:t>
            </a:r>
            <a:r>
              <a:rPr b="1" lang="en-GB" sz="1300">
                <a:solidFill>
                  <a:srgbClr val="72BEB6"/>
                </a:solidFill>
                <a:latin typeface="Mada"/>
                <a:ea typeface="Mada"/>
                <a:cs typeface="Mada"/>
                <a:sym typeface="Mada"/>
              </a:rPr>
              <a:t>our words of encouragement, guidance, and advice kept us sane while chasing deadlines. We just wanna express how glad we are to have worked under your leadership. We’re, truly, proud to be led by such great leaders.</a:t>
            </a:r>
            <a:endParaRPr b="1" sz="1300">
              <a:solidFill>
                <a:srgbClr val="72BEB6"/>
              </a:solidFill>
              <a:latin typeface="Mada"/>
              <a:ea typeface="Mada"/>
              <a:cs typeface="Mada"/>
              <a:sym typeface="Mada"/>
            </a:endParaRPr>
          </a:p>
          <a:p>
            <a:pPr indent="0" lvl="0" marL="0" rtl="0" algn="ctr">
              <a:spcBef>
                <a:spcPts val="0"/>
              </a:spcBef>
              <a:spcAft>
                <a:spcPts val="0"/>
              </a:spcAft>
              <a:buNone/>
            </a:pPr>
            <a:r>
              <a:t/>
            </a:r>
            <a:endParaRPr b="1" sz="1300">
              <a:solidFill>
                <a:srgbClr val="006D77"/>
              </a:solidFill>
              <a:latin typeface="Mada"/>
              <a:ea typeface="Mada"/>
              <a:cs typeface="Mada"/>
              <a:sym typeface="Mada"/>
            </a:endParaRPr>
          </a:p>
          <a:p>
            <a:pPr indent="0" lvl="0" marL="0" rtl="0" algn="ctr">
              <a:spcBef>
                <a:spcPts val="0"/>
              </a:spcBef>
              <a:spcAft>
                <a:spcPts val="0"/>
              </a:spcAft>
              <a:buNone/>
            </a:pPr>
            <a:r>
              <a:t/>
            </a:r>
            <a:endParaRPr b="1" sz="1300">
              <a:solidFill>
                <a:srgbClr val="006D77"/>
              </a:solidFill>
              <a:latin typeface="Mada"/>
              <a:ea typeface="Mada"/>
              <a:cs typeface="Mada"/>
              <a:sym typeface="Mada"/>
            </a:endParaRPr>
          </a:p>
          <a:p>
            <a:pPr indent="0" lvl="0" marL="0" rtl="0" algn="ctr">
              <a:spcBef>
                <a:spcPts val="0"/>
              </a:spcBef>
              <a:spcAft>
                <a:spcPts val="0"/>
              </a:spcAft>
              <a:buNone/>
            </a:pPr>
            <a:r>
              <a:rPr b="1" lang="en-GB" sz="1300">
                <a:solidFill>
                  <a:srgbClr val="E29578"/>
                </a:solidFill>
                <a:latin typeface="Lora"/>
                <a:ea typeface="Lora"/>
                <a:cs typeface="Lora"/>
                <a:sym typeface="Lora"/>
              </a:rPr>
              <a:t>Surgery Team Leaders:</a:t>
            </a:r>
            <a:endParaRPr b="1" sz="1300">
              <a:solidFill>
                <a:srgbClr val="E29578"/>
              </a:solidFill>
              <a:latin typeface="Lora"/>
              <a:ea typeface="Lora"/>
              <a:cs typeface="Lora"/>
              <a:sym typeface="Lora"/>
            </a:endParaRPr>
          </a:p>
          <a:p>
            <a:pPr indent="0" lvl="0" marL="0" rtl="0" algn="ctr">
              <a:spcBef>
                <a:spcPts val="0"/>
              </a:spcBef>
              <a:spcAft>
                <a:spcPts val="0"/>
              </a:spcAft>
              <a:buNone/>
            </a:pPr>
            <a:r>
              <a:t/>
            </a:r>
            <a:endParaRPr b="1" sz="1300">
              <a:solidFill>
                <a:srgbClr val="E29578"/>
              </a:solidFill>
              <a:latin typeface="Lora"/>
              <a:ea typeface="Lora"/>
              <a:cs typeface="Lora"/>
              <a:sym typeface="Lora"/>
            </a:endParaRPr>
          </a:p>
          <a:p>
            <a:pPr indent="0" lvl="0" marL="0" rtl="0" algn="ctr">
              <a:spcBef>
                <a:spcPts val="0"/>
              </a:spcBef>
              <a:spcAft>
                <a:spcPts val="0"/>
              </a:spcAft>
              <a:buNone/>
            </a:pPr>
            <a:r>
              <a:rPr b="1" lang="en-GB" sz="1300">
                <a:solidFill>
                  <a:srgbClr val="E29578"/>
                </a:solidFill>
                <a:latin typeface="Lora"/>
                <a:ea typeface="Lora"/>
                <a:cs typeface="Lora"/>
                <a:sym typeface="Lora"/>
              </a:rPr>
              <a:t>Nouf Alshammari, Haneen Somily, Naif Alsulais, Mohammed alshoieer</a:t>
            </a:r>
            <a:endParaRPr b="1" sz="1300">
              <a:solidFill>
                <a:srgbClr val="E29578"/>
              </a:solidFill>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26"/>
          <p:cNvSpPr/>
          <p:nvPr/>
        </p:nvSpPr>
        <p:spPr>
          <a:xfrm rot="10800000">
            <a:off x="150" y="-9600"/>
            <a:ext cx="7638900" cy="276300"/>
          </a:xfrm>
          <a:prstGeom prst="round2SameRect">
            <a:avLst>
              <a:gd fmla="val 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a:off x="77725" y="1155879"/>
            <a:ext cx="498829" cy="766976"/>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E2957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575" name="Google Shape;575;p26"/>
          <p:cNvSpPr/>
          <p:nvPr/>
        </p:nvSpPr>
        <p:spPr>
          <a:xfrm>
            <a:off x="77729" y="977400"/>
            <a:ext cx="1887000" cy="706800"/>
          </a:xfrm>
          <a:prstGeom prst="rightArrow">
            <a:avLst>
              <a:gd fmla="val 50000" name="adj1"/>
              <a:gd fmla="val 50000" name="adj2"/>
            </a:avLst>
          </a:prstGeom>
          <a:solidFill>
            <a:srgbClr val="FFDD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pic>
        <p:nvPicPr>
          <p:cNvPr id="576" name="Google Shape;576;p26"/>
          <p:cNvPicPr preferRelativeResize="0"/>
          <p:nvPr/>
        </p:nvPicPr>
        <p:blipFill>
          <a:blip r:embed="rId3">
            <a:alphaModFix/>
          </a:blip>
          <a:stretch>
            <a:fillRect/>
          </a:stretch>
        </p:blipFill>
        <p:spPr>
          <a:xfrm>
            <a:off x="77725" y="388902"/>
            <a:ext cx="766975" cy="766975"/>
          </a:xfrm>
          <a:prstGeom prst="rect">
            <a:avLst/>
          </a:prstGeom>
          <a:noFill/>
          <a:ln>
            <a:noFill/>
          </a:ln>
        </p:spPr>
      </p:pic>
      <p:sp>
        <p:nvSpPr>
          <p:cNvPr id="577" name="Google Shape;577;p26"/>
          <p:cNvSpPr txBox="1"/>
          <p:nvPr/>
        </p:nvSpPr>
        <p:spPr>
          <a:xfrm>
            <a:off x="76200" y="1109775"/>
            <a:ext cx="1611600" cy="4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Lora"/>
                <a:ea typeface="Lora"/>
                <a:cs typeface="Lora"/>
                <a:sym typeface="Lora"/>
              </a:rPr>
              <a:t>Reviewers</a:t>
            </a:r>
            <a:r>
              <a:rPr b="1" lang="en-GB">
                <a:solidFill>
                  <a:srgbClr val="E29578"/>
                </a:solidFill>
                <a:latin typeface="Lora"/>
                <a:ea typeface="Lora"/>
                <a:cs typeface="Lora"/>
                <a:sym typeface="Lora"/>
              </a:rPr>
              <a:t>:</a:t>
            </a:r>
            <a:endParaRPr b="1">
              <a:solidFill>
                <a:srgbClr val="E29578"/>
              </a:solidFill>
              <a:latin typeface="Lora"/>
              <a:ea typeface="Lora"/>
              <a:cs typeface="Lora"/>
              <a:sym typeface="Lora"/>
            </a:endParaRPr>
          </a:p>
        </p:txBody>
      </p:sp>
      <p:sp>
        <p:nvSpPr>
          <p:cNvPr id="578" name="Google Shape;578;p26"/>
          <p:cNvSpPr/>
          <p:nvPr/>
        </p:nvSpPr>
        <p:spPr>
          <a:xfrm>
            <a:off x="77725" y="3746679"/>
            <a:ext cx="498829" cy="766976"/>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E2957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579" name="Google Shape;579;p26"/>
          <p:cNvSpPr/>
          <p:nvPr/>
        </p:nvSpPr>
        <p:spPr>
          <a:xfrm>
            <a:off x="77729" y="3568200"/>
            <a:ext cx="1887000" cy="706800"/>
          </a:xfrm>
          <a:prstGeom prst="rightArrow">
            <a:avLst>
              <a:gd fmla="val 50000" name="adj1"/>
              <a:gd fmla="val 50000" name="adj2"/>
            </a:avLst>
          </a:prstGeom>
          <a:solidFill>
            <a:srgbClr val="FFDD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pic>
        <p:nvPicPr>
          <p:cNvPr id="580" name="Google Shape;580;p26"/>
          <p:cNvPicPr preferRelativeResize="0"/>
          <p:nvPr/>
        </p:nvPicPr>
        <p:blipFill>
          <a:blip r:embed="rId3">
            <a:alphaModFix/>
          </a:blip>
          <a:stretch>
            <a:fillRect/>
          </a:stretch>
        </p:blipFill>
        <p:spPr>
          <a:xfrm>
            <a:off x="77725" y="2979702"/>
            <a:ext cx="766975" cy="766975"/>
          </a:xfrm>
          <a:prstGeom prst="rect">
            <a:avLst/>
          </a:prstGeom>
          <a:noFill/>
          <a:ln>
            <a:noFill/>
          </a:ln>
        </p:spPr>
      </p:pic>
      <p:sp>
        <p:nvSpPr>
          <p:cNvPr id="581" name="Google Shape;581;p26"/>
          <p:cNvSpPr txBox="1"/>
          <p:nvPr/>
        </p:nvSpPr>
        <p:spPr>
          <a:xfrm>
            <a:off x="76200" y="3700575"/>
            <a:ext cx="1611600" cy="4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Lora"/>
                <a:ea typeface="Lora"/>
                <a:cs typeface="Lora"/>
                <a:sym typeface="Lora"/>
              </a:rPr>
              <a:t>Note Takers</a:t>
            </a:r>
            <a:r>
              <a:rPr b="1" lang="en-GB">
                <a:solidFill>
                  <a:srgbClr val="E29578"/>
                </a:solidFill>
                <a:latin typeface="Lora"/>
                <a:ea typeface="Lora"/>
                <a:cs typeface="Lora"/>
                <a:sym typeface="Lora"/>
              </a:rPr>
              <a:t>:</a:t>
            </a:r>
            <a:endParaRPr b="1">
              <a:solidFill>
                <a:srgbClr val="E29578"/>
              </a:solidFill>
              <a:latin typeface="Lora"/>
              <a:ea typeface="Lora"/>
              <a:cs typeface="Lora"/>
              <a:sym typeface="Lora"/>
            </a:endParaRPr>
          </a:p>
        </p:txBody>
      </p:sp>
      <p:sp>
        <p:nvSpPr>
          <p:cNvPr id="582" name="Google Shape;582;p26"/>
          <p:cNvSpPr/>
          <p:nvPr/>
        </p:nvSpPr>
        <p:spPr>
          <a:xfrm>
            <a:off x="77725" y="6413679"/>
            <a:ext cx="498829" cy="766976"/>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E2957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583" name="Google Shape;583;p26"/>
          <p:cNvSpPr/>
          <p:nvPr/>
        </p:nvSpPr>
        <p:spPr>
          <a:xfrm>
            <a:off x="77729" y="6235200"/>
            <a:ext cx="1887000" cy="706800"/>
          </a:xfrm>
          <a:prstGeom prst="rightArrow">
            <a:avLst>
              <a:gd fmla="val 50000" name="adj1"/>
              <a:gd fmla="val 50000" name="adj2"/>
            </a:avLst>
          </a:prstGeom>
          <a:solidFill>
            <a:srgbClr val="FFDD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pic>
        <p:nvPicPr>
          <p:cNvPr id="584" name="Google Shape;584;p26"/>
          <p:cNvPicPr preferRelativeResize="0"/>
          <p:nvPr/>
        </p:nvPicPr>
        <p:blipFill>
          <a:blip r:embed="rId3">
            <a:alphaModFix/>
          </a:blip>
          <a:stretch>
            <a:fillRect/>
          </a:stretch>
        </p:blipFill>
        <p:spPr>
          <a:xfrm>
            <a:off x="77725" y="5646702"/>
            <a:ext cx="766975" cy="766975"/>
          </a:xfrm>
          <a:prstGeom prst="rect">
            <a:avLst/>
          </a:prstGeom>
          <a:noFill/>
          <a:ln>
            <a:noFill/>
          </a:ln>
        </p:spPr>
      </p:pic>
      <p:sp>
        <p:nvSpPr>
          <p:cNvPr id="585" name="Google Shape;585;p26"/>
          <p:cNvSpPr txBox="1"/>
          <p:nvPr/>
        </p:nvSpPr>
        <p:spPr>
          <a:xfrm>
            <a:off x="76200" y="6367575"/>
            <a:ext cx="1611600" cy="4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Lora"/>
                <a:ea typeface="Lora"/>
                <a:cs typeface="Lora"/>
                <a:sym typeface="Lora"/>
              </a:rPr>
              <a:t>Team Members:</a:t>
            </a:r>
            <a:endParaRPr b="1">
              <a:solidFill>
                <a:srgbClr val="E29578"/>
              </a:solidFill>
              <a:latin typeface="Lora"/>
              <a:ea typeface="Lora"/>
              <a:cs typeface="Lora"/>
              <a:sym typeface="Lora"/>
            </a:endParaRPr>
          </a:p>
        </p:txBody>
      </p:sp>
      <p:sp>
        <p:nvSpPr>
          <p:cNvPr id="586" name="Google Shape;586;p26"/>
          <p:cNvSpPr txBox="1"/>
          <p:nvPr/>
        </p:nvSpPr>
        <p:spPr>
          <a:xfrm>
            <a:off x="322325" y="1858900"/>
            <a:ext cx="3115800" cy="10260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Moath Aljehani</a:t>
            </a:r>
            <a:endParaRPr b="1">
              <a:solidFill>
                <a:srgbClr val="83C5BE"/>
              </a:solidFill>
              <a:latin typeface="Lora"/>
              <a:ea typeface="Lora"/>
              <a:cs typeface="Lora"/>
              <a:sym typeface="Lora"/>
            </a:endParaRPr>
          </a:p>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Hashem Bassam</a:t>
            </a:r>
            <a:endParaRPr b="1">
              <a:solidFill>
                <a:srgbClr val="83C5BE"/>
              </a:solidFill>
              <a:latin typeface="Lora"/>
              <a:ea typeface="Lora"/>
              <a:cs typeface="Lora"/>
              <a:sym typeface="Lora"/>
            </a:endParaRPr>
          </a:p>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Faris Almubarak</a:t>
            </a:r>
            <a:endParaRPr b="1">
              <a:solidFill>
                <a:srgbClr val="83C5BE"/>
              </a:solidFill>
              <a:latin typeface="Lora"/>
              <a:ea typeface="Lora"/>
              <a:cs typeface="Lora"/>
              <a:sym typeface="Lora"/>
            </a:endParaRPr>
          </a:p>
        </p:txBody>
      </p:sp>
      <p:sp>
        <p:nvSpPr>
          <p:cNvPr id="587" name="Google Shape;587;p26"/>
          <p:cNvSpPr txBox="1"/>
          <p:nvPr/>
        </p:nvSpPr>
        <p:spPr>
          <a:xfrm>
            <a:off x="2691375" y="1858900"/>
            <a:ext cx="3041100" cy="1201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Abdulaziz Alghamdi</a:t>
            </a:r>
            <a:endParaRPr b="1">
              <a:solidFill>
                <a:srgbClr val="83C5BE"/>
              </a:solidFill>
              <a:latin typeface="Lora"/>
              <a:ea typeface="Lora"/>
              <a:cs typeface="Lora"/>
              <a:sym typeface="Lora"/>
            </a:endParaRPr>
          </a:p>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Ahmed Alshamasi</a:t>
            </a:r>
            <a:endParaRPr b="1">
              <a:solidFill>
                <a:srgbClr val="83C5BE"/>
              </a:solidFill>
              <a:latin typeface="Lora"/>
              <a:ea typeface="Lora"/>
              <a:cs typeface="Lora"/>
              <a:sym typeface="Lora"/>
            </a:endParaRPr>
          </a:p>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Mohammed Alqahtani</a:t>
            </a:r>
            <a:endParaRPr b="1">
              <a:solidFill>
                <a:srgbClr val="83C5BE"/>
              </a:solidFill>
              <a:latin typeface="Lora"/>
              <a:ea typeface="Lora"/>
              <a:cs typeface="Lora"/>
              <a:sym typeface="Lora"/>
            </a:endParaRPr>
          </a:p>
        </p:txBody>
      </p:sp>
      <p:sp>
        <p:nvSpPr>
          <p:cNvPr id="588" name="Google Shape;588;p26"/>
          <p:cNvSpPr txBox="1"/>
          <p:nvPr/>
        </p:nvSpPr>
        <p:spPr>
          <a:xfrm>
            <a:off x="5168050" y="1858900"/>
            <a:ext cx="2581800" cy="10260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Omar Alshenawy</a:t>
            </a:r>
            <a:endParaRPr b="1">
              <a:solidFill>
                <a:srgbClr val="83C5BE"/>
              </a:solidFill>
              <a:latin typeface="Lora"/>
              <a:ea typeface="Lora"/>
              <a:cs typeface="Lora"/>
              <a:sym typeface="Lora"/>
            </a:endParaRPr>
          </a:p>
        </p:txBody>
      </p:sp>
      <p:sp>
        <p:nvSpPr>
          <p:cNvPr id="589" name="Google Shape;589;p26"/>
          <p:cNvSpPr txBox="1"/>
          <p:nvPr/>
        </p:nvSpPr>
        <p:spPr>
          <a:xfrm>
            <a:off x="322325" y="4525900"/>
            <a:ext cx="3115800" cy="1201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Razan AlRabah</a:t>
            </a:r>
            <a:endParaRPr b="1">
              <a:solidFill>
                <a:srgbClr val="83C5BE"/>
              </a:solidFill>
              <a:latin typeface="Lora"/>
              <a:ea typeface="Lora"/>
              <a:cs typeface="Lora"/>
              <a:sym typeface="Lora"/>
            </a:endParaRPr>
          </a:p>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Njoud Alabdullatif</a:t>
            </a:r>
            <a:endParaRPr b="1">
              <a:solidFill>
                <a:srgbClr val="83C5BE"/>
              </a:solidFill>
              <a:latin typeface="Lora"/>
              <a:ea typeface="Lora"/>
              <a:cs typeface="Lora"/>
              <a:sym typeface="Lora"/>
            </a:endParaRPr>
          </a:p>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Sedra Elsirawani</a:t>
            </a:r>
            <a:endParaRPr b="1">
              <a:solidFill>
                <a:srgbClr val="83C5BE"/>
              </a:solidFill>
              <a:latin typeface="Lora"/>
              <a:ea typeface="Lora"/>
              <a:cs typeface="Lora"/>
              <a:sym typeface="Lora"/>
            </a:endParaRPr>
          </a:p>
        </p:txBody>
      </p:sp>
      <p:sp>
        <p:nvSpPr>
          <p:cNvPr id="590" name="Google Shape;590;p26"/>
          <p:cNvSpPr txBox="1"/>
          <p:nvPr/>
        </p:nvSpPr>
        <p:spPr>
          <a:xfrm>
            <a:off x="2913125" y="4525900"/>
            <a:ext cx="2322000" cy="1201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Khalid Alkhani</a:t>
            </a:r>
            <a:endParaRPr b="1">
              <a:solidFill>
                <a:srgbClr val="83C5BE"/>
              </a:solidFill>
              <a:latin typeface="Lora"/>
              <a:ea typeface="Lora"/>
              <a:cs typeface="Lora"/>
              <a:sym typeface="Lora"/>
            </a:endParaRPr>
          </a:p>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Omar Alotaibi</a:t>
            </a:r>
            <a:endParaRPr b="1">
              <a:solidFill>
                <a:srgbClr val="83C5BE"/>
              </a:solidFill>
              <a:latin typeface="Lora"/>
              <a:ea typeface="Lora"/>
              <a:cs typeface="Lora"/>
              <a:sym typeface="Lora"/>
            </a:endParaRPr>
          </a:p>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Badr AlQarni</a:t>
            </a:r>
            <a:endParaRPr b="1">
              <a:solidFill>
                <a:srgbClr val="83C5BE"/>
              </a:solidFill>
              <a:latin typeface="Lora"/>
              <a:ea typeface="Lora"/>
              <a:cs typeface="Lora"/>
              <a:sym typeface="Lora"/>
            </a:endParaRPr>
          </a:p>
        </p:txBody>
      </p:sp>
      <p:sp>
        <p:nvSpPr>
          <p:cNvPr id="591" name="Google Shape;591;p26"/>
          <p:cNvSpPr txBox="1"/>
          <p:nvPr/>
        </p:nvSpPr>
        <p:spPr>
          <a:xfrm>
            <a:off x="5427725" y="4525900"/>
            <a:ext cx="2322000" cy="1201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83C5BE"/>
              </a:buClr>
              <a:buSzPts val="1400"/>
              <a:buFont typeface="Lora"/>
              <a:buChar char="●"/>
            </a:pPr>
            <a:r>
              <a:rPr b="1" lang="en-GB">
                <a:solidFill>
                  <a:srgbClr val="83C5BE"/>
                </a:solidFill>
                <a:latin typeface="Lora"/>
                <a:ea typeface="Lora"/>
                <a:cs typeface="Lora"/>
                <a:sym typeface="Lora"/>
              </a:rPr>
              <a:t>Khalid Alharbi</a:t>
            </a:r>
            <a:endParaRPr b="1">
              <a:solidFill>
                <a:srgbClr val="83C5BE"/>
              </a:solidFill>
              <a:latin typeface="Lora"/>
              <a:ea typeface="Lora"/>
              <a:cs typeface="Lora"/>
              <a:sym typeface="Lora"/>
            </a:endParaRPr>
          </a:p>
        </p:txBody>
      </p:sp>
      <p:sp>
        <p:nvSpPr>
          <p:cNvPr id="592" name="Google Shape;592;p26"/>
          <p:cNvSpPr txBox="1"/>
          <p:nvPr/>
        </p:nvSpPr>
        <p:spPr>
          <a:xfrm>
            <a:off x="-76200" y="7192900"/>
            <a:ext cx="3115800" cy="1201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Noura Alturki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May Babaeer</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Deema Almaziad</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Lama Alzamil</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Alhanouf Alhaluli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Njoud Almutairi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Renad Almutawae</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Lina Alosaimi </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Maha Alnahdi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Rahaf Alshabri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Rema Almutawae</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Njoud Alali</a:t>
            </a:r>
            <a:endParaRPr b="1" sz="1200">
              <a:solidFill>
                <a:srgbClr val="83C5BE"/>
              </a:solidFill>
              <a:latin typeface="Lora"/>
              <a:ea typeface="Lora"/>
              <a:cs typeface="Lora"/>
              <a:sym typeface="Lora"/>
            </a:endParaRPr>
          </a:p>
        </p:txBody>
      </p:sp>
      <p:sp>
        <p:nvSpPr>
          <p:cNvPr id="593" name="Google Shape;593;p26"/>
          <p:cNvSpPr txBox="1"/>
          <p:nvPr/>
        </p:nvSpPr>
        <p:spPr>
          <a:xfrm>
            <a:off x="1611600" y="7192900"/>
            <a:ext cx="2581800" cy="1201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Ajeed Alrashoud</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Taif Alshammari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Amirah Alzahrani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Taif alotaibi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Lama Alassiri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Shahad Althaqib</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Ghalia Alnufaei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Wejdan Alnufaie</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Sara Alkhalife</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Sarah Alfarraj</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Sarah Alhilal</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Ghaidah Albraithen</a:t>
            </a:r>
            <a:endParaRPr b="1" sz="1200">
              <a:solidFill>
                <a:srgbClr val="83C5BE"/>
              </a:solidFill>
              <a:latin typeface="Lora"/>
              <a:ea typeface="Lora"/>
              <a:cs typeface="Lora"/>
              <a:sym typeface="Lora"/>
            </a:endParaRPr>
          </a:p>
        </p:txBody>
      </p:sp>
      <p:sp>
        <p:nvSpPr>
          <p:cNvPr id="594" name="Google Shape;594;p26"/>
          <p:cNvSpPr txBox="1"/>
          <p:nvPr/>
        </p:nvSpPr>
        <p:spPr>
          <a:xfrm>
            <a:off x="3419475" y="7192900"/>
            <a:ext cx="2322000" cy="22170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Jude Alkhalifah</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Shahad Binselayem</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Wejdan Alshamry</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Abeer Almutairi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Rawan Albayat</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Razan Alzohaifi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Rema Alkahtani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Fatemah Alsaleh</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F</a:t>
            </a:r>
            <a:r>
              <a:rPr b="1" lang="en-GB" sz="1200">
                <a:solidFill>
                  <a:srgbClr val="83C5BE"/>
                </a:solidFill>
                <a:latin typeface="Lora"/>
                <a:ea typeface="Lora"/>
                <a:cs typeface="Lora"/>
                <a:sym typeface="Lora"/>
              </a:rPr>
              <a:t>aisal Alqifari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Faisal Alkoblan</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Badr Alqarni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Mohammed Alhamad</a:t>
            </a:r>
            <a:endParaRPr b="1" sz="1200">
              <a:solidFill>
                <a:srgbClr val="83C5BE"/>
              </a:solidFill>
              <a:latin typeface="Lora"/>
              <a:ea typeface="Lora"/>
              <a:cs typeface="Lora"/>
              <a:sym typeface="Lora"/>
            </a:endParaRPr>
          </a:p>
        </p:txBody>
      </p:sp>
      <p:sp>
        <p:nvSpPr>
          <p:cNvPr id="595" name="Google Shape;595;p26"/>
          <p:cNvSpPr txBox="1"/>
          <p:nvPr/>
        </p:nvSpPr>
        <p:spPr>
          <a:xfrm>
            <a:off x="5317050" y="7192900"/>
            <a:ext cx="2322000" cy="3619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Abdulaziz aljarbou</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Ibrahim AlAsous</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Abdulrahman Bedaiwi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Alkaseem Binobaid</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Hamdan Aldossri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R</a:t>
            </a:r>
            <a:r>
              <a:rPr b="1" lang="en-GB" sz="1200">
                <a:solidFill>
                  <a:srgbClr val="83C5BE"/>
                </a:solidFill>
                <a:latin typeface="Lora"/>
                <a:ea typeface="Lora"/>
                <a:cs typeface="Lora"/>
                <a:sym typeface="Lora"/>
              </a:rPr>
              <a:t>akan Alfaifi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Khalid Nagshabandi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Khalid Alkhani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Khaled Alharbi</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Fahad Alsultan</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Abdulrahman Alsayed</a:t>
            </a:r>
            <a:endParaRPr b="1" sz="1200">
              <a:solidFill>
                <a:srgbClr val="83C5BE"/>
              </a:solidFill>
              <a:latin typeface="Lora"/>
              <a:ea typeface="Lora"/>
              <a:cs typeface="Lora"/>
              <a:sym typeface="Lora"/>
            </a:endParaRPr>
          </a:p>
          <a:p>
            <a:pPr indent="-304800" lvl="0" marL="457200" rtl="0" algn="l">
              <a:lnSpc>
                <a:spcPct val="150000"/>
              </a:lnSpc>
              <a:spcBef>
                <a:spcPts val="0"/>
              </a:spcBef>
              <a:spcAft>
                <a:spcPts val="0"/>
              </a:spcAft>
              <a:buClr>
                <a:srgbClr val="83C5BE"/>
              </a:buClr>
              <a:buSzPts val="1200"/>
              <a:buFont typeface="Lora"/>
              <a:buChar char="●"/>
            </a:pPr>
            <a:r>
              <a:rPr b="1" lang="en-GB" sz="1200">
                <a:solidFill>
                  <a:srgbClr val="83C5BE"/>
                </a:solidFill>
                <a:latin typeface="Lora"/>
                <a:ea typeface="Lora"/>
                <a:cs typeface="Lora"/>
                <a:sym typeface="Lora"/>
              </a:rPr>
              <a:t>bader aldhaferi</a:t>
            </a:r>
            <a:endParaRPr b="1" sz="1200">
              <a:solidFill>
                <a:srgbClr val="83C5BE"/>
              </a:solidFill>
              <a:latin typeface="Lora"/>
              <a:ea typeface="Lora"/>
              <a:cs typeface="Lora"/>
              <a:sym typeface="Lor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27"/>
          <p:cNvPicPr preferRelativeResize="0"/>
          <p:nvPr/>
        </p:nvPicPr>
        <p:blipFill rotWithShape="1">
          <a:blip r:embed="rId3">
            <a:alphaModFix/>
          </a:blip>
          <a:srcRect b="0" l="12960" r="0" t="9387"/>
          <a:stretch/>
        </p:blipFill>
        <p:spPr>
          <a:xfrm>
            <a:off x="0" y="266700"/>
            <a:ext cx="2532653" cy="3515602"/>
          </a:xfrm>
          <a:prstGeom prst="rect">
            <a:avLst/>
          </a:prstGeom>
          <a:noFill/>
          <a:ln>
            <a:noFill/>
          </a:ln>
        </p:spPr>
      </p:pic>
      <p:sp>
        <p:nvSpPr>
          <p:cNvPr id="601" name="Google Shape;601;p27"/>
          <p:cNvSpPr/>
          <p:nvPr/>
        </p:nvSpPr>
        <p:spPr>
          <a:xfrm rot="10800000">
            <a:off x="150" y="-9600"/>
            <a:ext cx="7638900" cy="276300"/>
          </a:xfrm>
          <a:prstGeom prst="round2SameRect">
            <a:avLst>
              <a:gd fmla="val 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7"/>
          <p:cNvSpPr txBox="1"/>
          <p:nvPr/>
        </p:nvSpPr>
        <p:spPr>
          <a:xfrm>
            <a:off x="1958700" y="3200300"/>
            <a:ext cx="4083000" cy="11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rgbClr val="83C5BE"/>
                </a:solidFill>
                <a:latin typeface="Pacifico"/>
                <a:ea typeface="Pacifico"/>
                <a:cs typeface="Pacifico"/>
                <a:sym typeface="Pacifico"/>
              </a:rPr>
              <a:t>See you next semester!</a:t>
            </a:r>
            <a:endParaRPr sz="2800">
              <a:solidFill>
                <a:srgbClr val="83C5BE"/>
              </a:solidFill>
              <a:latin typeface="Pacifico"/>
              <a:ea typeface="Pacifico"/>
              <a:cs typeface="Pacifico"/>
              <a:sym typeface="Pacifico"/>
            </a:endParaRPr>
          </a:p>
        </p:txBody>
      </p:sp>
      <p:cxnSp>
        <p:nvCxnSpPr>
          <p:cNvPr id="603" name="Google Shape;603;p27"/>
          <p:cNvCxnSpPr/>
          <p:nvPr/>
        </p:nvCxnSpPr>
        <p:spPr>
          <a:xfrm>
            <a:off x="1381125" y="3895725"/>
            <a:ext cx="4800600" cy="0"/>
          </a:xfrm>
          <a:prstGeom prst="straightConnector1">
            <a:avLst/>
          </a:prstGeom>
          <a:noFill/>
          <a:ln cap="flat" cmpd="sng" w="19050">
            <a:solidFill>
              <a:srgbClr val="83C5BE"/>
            </a:solidFill>
            <a:prstDash val="solid"/>
            <a:round/>
            <a:headEnd len="med" w="med" type="oval"/>
            <a:tailEnd len="med" w="med" type="oval"/>
          </a:ln>
        </p:spPr>
      </p:cxnSp>
      <p:sp>
        <p:nvSpPr>
          <p:cNvPr id="604" name="Google Shape;604;p27"/>
          <p:cNvSpPr/>
          <p:nvPr/>
        </p:nvSpPr>
        <p:spPr>
          <a:xfrm>
            <a:off x="1653900" y="3399875"/>
            <a:ext cx="406800" cy="230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7"/>
          <p:cNvSpPr txBox="1"/>
          <p:nvPr/>
        </p:nvSpPr>
        <p:spPr>
          <a:xfrm>
            <a:off x="2057375" y="5083400"/>
            <a:ext cx="6090600" cy="36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2100">
                <a:solidFill>
                  <a:srgbClr val="006D77"/>
                </a:solidFill>
                <a:highlight>
                  <a:srgbClr val="EDF9F9"/>
                </a:highlight>
                <a:latin typeface="Lora"/>
                <a:ea typeface="Lora"/>
                <a:cs typeface="Lora"/>
                <a:sym typeface="Lora"/>
              </a:rPr>
              <a:t>Heroes of Modern Surgery</a:t>
            </a:r>
            <a:endParaRPr b="1" sz="21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2100">
              <a:solidFill>
                <a:srgbClr val="006D77"/>
              </a:solidFill>
              <a:highlight>
                <a:srgbClr val="EDF9F9"/>
              </a:highlight>
              <a:latin typeface="Lora"/>
              <a:ea typeface="Lora"/>
              <a:cs typeface="Lora"/>
              <a:sym typeface="Lora"/>
            </a:endParaRPr>
          </a:p>
        </p:txBody>
      </p:sp>
      <p:sp>
        <p:nvSpPr>
          <p:cNvPr id="606" name="Google Shape;606;p27"/>
          <p:cNvSpPr/>
          <p:nvPr/>
        </p:nvSpPr>
        <p:spPr>
          <a:xfrm rot="7707">
            <a:off x="204883" y="6266517"/>
            <a:ext cx="3345308" cy="3399900"/>
          </a:xfrm>
          <a:prstGeom prst="rect">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7"/>
          <p:cNvSpPr/>
          <p:nvPr/>
        </p:nvSpPr>
        <p:spPr>
          <a:xfrm rot="-7181717">
            <a:off x="3155421" y="6050086"/>
            <a:ext cx="610236" cy="541658"/>
          </a:xfrm>
          <a:custGeom>
            <a:rect b="b" l="l" r="r" t="t"/>
            <a:pathLst>
              <a:path extrusionOk="0" fill="none" h="7925" w="8873">
                <a:moveTo>
                  <a:pt x="6411" y="7924"/>
                </a:moveTo>
                <a:lnTo>
                  <a:pt x="1026" y="3873"/>
                </a:lnTo>
                <a:cubicBezTo>
                  <a:pt x="180" y="3232"/>
                  <a:pt x="0" y="2052"/>
                  <a:pt x="641" y="1206"/>
                </a:cubicBezTo>
                <a:lnTo>
                  <a:pt x="795" y="1001"/>
                </a:lnTo>
                <a:cubicBezTo>
                  <a:pt x="1436" y="154"/>
                  <a:pt x="2616" y="1"/>
                  <a:pt x="3462" y="616"/>
                </a:cubicBezTo>
                <a:lnTo>
                  <a:pt x="8872" y="4668"/>
                </a:lnTo>
                <a:lnTo>
                  <a:pt x="8462" y="5206"/>
                </a:lnTo>
                <a:cubicBezTo>
                  <a:pt x="7770" y="6129"/>
                  <a:pt x="6462" y="6309"/>
                  <a:pt x="5565" y="5616"/>
                </a:cubicBezTo>
                <a:lnTo>
                  <a:pt x="2616" y="3411"/>
                </a:lnTo>
                <a:cubicBezTo>
                  <a:pt x="2308" y="3180"/>
                  <a:pt x="2257" y="2770"/>
                  <a:pt x="2488" y="2488"/>
                </a:cubicBezTo>
                <a:lnTo>
                  <a:pt x="2667" y="2231"/>
                </a:lnTo>
                <a:cubicBezTo>
                  <a:pt x="2898" y="1924"/>
                  <a:pt x="3308" y="1872"/>
                  <a:pt x="3590" y="2078"/>
                </a:cubicBezTo>
                <a:lnTo>
                  <a:pt x="5821" y="3770"/>
                </a:lnTo>
              </a:path>
            </a:pathLst>
          </a:custGeom>
          <a:noFill/>
          <a:ln cap="rnd" cmpd="sng" w="28575">
            <a:solidFill>
              <a:srgbClr val="472D30"/>
            </a:solidFill>
            <a:prstDash val="solid"/>
            <a:miter lim="256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8" name="Google Shape;608;p27"/>
          <p:cNvPicPr preferRelativeResize="0"/>
          <p:nvPr/>
        </p:nvPicPr>
        <p:blipFill>
          <a:blip r:embed="rId4">
            <a:alphaModFix/>
          </a:blip>
          <a:stretch>
            <a:fillRect/>
          </a:stretch>
        </p:blipFill>
        <p:spPr>
          <a:xfrm>
            <a:off x="611417" y="6381538"/>
            <a:ext cx="2412034" cy="2730217"/>
          </a:xfrm>
          <a:prstGeom prst="rect">
            <a:avLst/>
          </a:prstGeom>
          <a:noFill/>
          <a:ln>
            <a:noFill/>
          </a:ln>
        </p:spPr>
      </p:pic>
      <p:sp>
        <p:nvSpPr>
          <p:cNvPr id="609" name="Google Shape;609;p27"/>
          <p:cNvSpPr txBox="1"/>
          <p:nvPr/>
        </p:nvSpPr>
        <p:spPr>
          <a:xfrm>
            <a:off x="517683" y="9065699"/>
            <a:ext cx="2599500" cy="70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GB">
                <a:latin typeface="Mada"/>
                <a:ea typeface="Mada"/>
                <a:cs typeface="Mada"/>
                <a:sym typeface="Mada"/>
              </a:rPr>
              <a:t>The Clinic of Dr. Gross</a:t>
            </a:r>
            <a:r>
              <a:rPr lang="en-GB">
                <a:latin typeface="Mada"/>
                <a:ea typeface="Mada"/>
                <a:cs typeface="Mada"/>
                <a:sym typeface="Mada"/>
              </a:rPr>
              <a:t> by Thomas Eakins (1875)</a:t>
            </a:r>
            <a:endParaRPr>
              <a:latin typeface="Mada"/>
              <a:ea typeface="Mada"/>
              <a:cs typeface="Mada"/>
              <a:sym typeface="Mada"/>
            </a:endParaRPr>
          </a:p>
        </p:txBody>
      </p:sp>
      <p:sp>
        <p:nvSpPr>
          <p:cNvPr id="610" name="Google Shape;610;p27"/>
          <p:cNvSpPr/>
          <p:nvPr/>
        </p:nvSpPr>
        <p:spPr>
          <a:xfrm rot="7707">
            <a:off x="4001379" y="6266517"/>
            <a:ext cx="3345308" cy="3399900"/>
          </a:xfrm>
          <a:prstGeom prst="rect">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7"/>
          <p:cNvSpPr/>
          <p:nvPr/>
        </p:nvSpPr>
        <p:spPr>
          <a:xfrm rot="-7181717">
            <a:off x="6951916" y="6050086"/>
            <a:ext cx="610236" cy="541658"/>
          </a:xfrm>
          <a:custGeom>
            <a:rect b="b" l="l" r="r" t="t"/>
            <a:pathLst>
              <a:path extrusionOk="0" fill="none" h="7925" w="8873">
                <a:moveTo>
                  <a:pt x="6411" y="7924"/>
                </a:moveTo>
                <a:lnTo>
                  <a:pt x="1026" y="3873"/>
                </a:lnTo>
                <a:cubicBezTo>
                  <a:pt x="180" y="3232"/>
                  <a:pt x="0" y="2052"/>
                  <a:pt x="641" y="1206"/>
                </a:cubicBezTo>
                <a:lnTo>
                  <a:pt x="795" y="1001"/>
                </a:lnTo>
                <a:cubicBezTo>
                  <a:pt x="1436" y="154"/>
                  <a:pt x="2616" y="1"/>
                  <a:pt x="3462" y="616"/>
                </a:cubicBezTo>
                <a:lnTo>
                  <a:pt x="8872" y="4668"/>
                </a:lnTo>
                <a:lnTo>
                  <a:pt x="8462" y="5206"/>
                </a:lnTo>
                <a:cubicBezTo>
                  <a:pt x="7770" y="6129"/>
                  <a:pt x="6462" y="6309"/>
                  <a:pt x="5565" y="5616"/>
                </a:cubicBezTo>
                <a:lnTo>
                  <a:pt x="2616" y="3411"/>
                </a:lnTo>
                <a:cubicBezTo>
                  <a:pt x="2308" y="3180"/>
                  <a:pt x="2257" y="2770"/>
                  <a:pt x="2488" y="2488"/>
                </a:cubicBezTo>
                <a:lnTo>
                  <a:pt x="2667" y="2231"/>
                </a:lnTo>
                <a:cubicBezTo>
                  <a:pt x="2898" y="1924"/>
                  <a:pt x="3308" y="1872"/>
                  <a:pt x="3590" y="2078"/>
                </a:cubicBezTo>
                <a:lnTo>
                  <a:pt x="5821" y="3770"/>
                </a:lnTo>
              </a:path>
            </a:pathLst>
          </a:custGeom>
          <a:noFill/>
          <a:ln cap="rnd" cmpd="sng" w="28575">
            <a:solidFill>
              <a:srgbClr val="472D30"/>
            </a:solidFill>
            <a:prstDash val="solid"/>
            <a:miter lim="256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7"/>
          <p:cNvSpPr txBox="1"/>
          <p:nvPr/>
        </p:nvSpPr>
        <p:spPr>
          <a:xfrm>
            <a:off x="4471183" y="8823614"/>
            <a:ext cx="2599500" cy="70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GB">
                <a:solidFill>
                  <a:schemeClr val="dk1"/>
                </a:solidFill>
                <a:latin typeface="Mada"/>
                <a:ea typeface="Mada"/>
                <a:cs typeface="Mada"/>
                <a:sym typeface="Mada"/>
              </a:rPr>
              <a:t>The Clinic of Dr. Agnew </a:t>
            </a:r>
            <a:r>
              <a:rPr lang="en-GB">
                <a:solidFill>
                  <a:schemeClr val="dk1"/>
                </a:solidFill>
                <a:latin typeface="Mada"/>
                <a:ea typeface="Mada"/>
                <a:cs typeface="Mada"/>
                <a:sym typeface="Mada"/>
              </a:rPr>
              <a:t>by Thomas Eakins (1889)</a:t>
            </a:r>
            <a:endParaRPr>
              <a:latin typeface="Mada"/>
              <a:ea typeface="Mada"/>
              <a:cs typeface="Mada"/>
              <a:sym typeface="Mada"/>
            </a:endParaRPr>
          </a:p>
        </p:txBody>
      </p:sp>
      <p:pic>
        <p:nvPicPr>
          <p:cNvPr id="613" name="Google Shape;613;p27"/>
          <p:cNvPicPr preferRelativeResize="0"/>
          <p:nvPr/>
        </p:nvPicPr>
        <p:blipFill>
          <a:blip r:embed="rId5">
            <a:alphaModFix/>
          </a:blip>
          <a:stretch>
            <a:fillRect/>
          </a:stretch>
        </p:blipFill>
        <p:spPr>
          <a:xfrm>
            <a:off x="4117746" y="6814217"/>
            <a:ext cx="3112230" cy="1956160"/>
          </a:xfrm>
          <a:prstGeom prst="rect">
            <a:avLst/>
          </a:prstGeom>
          <a:noFill/>
          <a:ln>
            <a:noFill/>
          </a:ln>
        </p:spPr>
      </p:pic>
      <p:pic>
        <p:nvPicPr>
          <p:cNvPr id="614" name="Google Shape;614;p27"/>
          <p:cNvPicPr preferRelativeResize="0"/>
          <p:nvPr/>
        </p:nvPicPr>
        <p:blipFill rotWithShape="1">
          <a:blip r:embed="rId6">
            <a:alphaModFix/>
          </a:blip>
          <a:srcRect b="0" l="0" r="0" t="0"/>
          <a:stretch/>
        </p:blipFill>
        <p:spPr>
          <a:xfrm>
            <a:off x="6029325" y="199875"/>
            <a:ext cx="1430974" cy="1431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28"/>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8"/>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8"/>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622" name="Google Shape;622;p28"/>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23" name="Google Shape;623;p28"/>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624" name="Google Shape;624;p28"/>
          <p:cNvSpPr txBox="1"/>
          <p:nvPr/>
        </p:nvSpPr>
        <p:spPr>
          <a:xfrm>
            <a:off x="1457325" y="6124575"/>
            <a:ext cx="44568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625" name="Google Shape;625;p28"/>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pic>
        <p:nvPicPr>
          <p:cNvPr id="626" name="Google Shape;626;p28"/>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627" name="Google Shape;627;p28"/>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8"/>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8"/>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630" name="Google Shape;630;p28"/>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631" name="Google Shape;631;p28"/>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632" name="Google Shape;632;p28"/>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633" name="Google Shape;633;p28"/>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634" name="Google Shape;634;p28"/>
          <p:cNvSpPr txBox="1"/>
          <p:nvPr/>
        </p:nvSpPr>
        <p:spPr>
          <a:xfrm>
            <a:off x="1488875" y="6569500"/>
            <a:ext cx="4492800" cy="254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Taif AlOtaiby</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Sedra Elsirawani </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Khalid AlKhani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Omar AlOtaiby</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Mohammed Alqahtani</a:t>
            </a:r>
            <a:endParaRPr sz="2400">
              <a:solidFill>
                <a:srgbClr val="E29578"/>
              </a:solidFill>
              <a:latin typeface="Mada"/>
              <a:ea typeface="Mada"/>
              <a:cs typeface="Mada"/>
              <a:sym typeface="Mada"/>
            </a:endParaRPr>
          </a:p>
        </p:txBody>
      </p:sp>
      <p:pic>
        <p:nvPicPr>
          <p:cNvPr id="635" name="Google Shape;635;p28"/>
          <p:cNvPicPr preferRelativeResize="0"/>
          <p:nvPr/>
        </p:nvPicPr>
        <p:blipFill>
          <a:blip r:embed="rId5">
            <a:alphaModFix/>
          </a:blip>
          <a:stretch>
            <a:fillRect/>
          </a:stretch>
        </p:blipFill>
        <p:spPr>
          <a:xfrm>
            <a:off x="1571000" y="7422750"/>
            <a:ext cx="343525" cy="343525"/>
          </a:xfrm>
          <a:prstGeom prst="rect">
            <a:avLst/>
          </a:prstGeom>
          <a:noFill/>
          <a:ln>
            <a:noFill/>
          </a:ln>
        </p:spPr>
      </p:pic>
      <p:pic>
        <p:nvPicPr>
          <p:cNvPr id="636" name="Google Shape;636;p28"/>
          <p:cNvPicPr preferRelativeResize="0"/>
          <p:nvPr/>
        </p:nvPicPr>
        <p:blipFill>
          <a:blip r:embed="rId5">
            <a:alphaModFix/>
          </a:blip>
          <a:stretch>
            <a:fillRect/>
          </a:stretch>
        </p:blipFill>
        <p:spPr>
          <a:xfrm>
            <a:off x="1571000" y="7079225"/>
            <a:ext cx="343525" cy="343525"/>
          </a:xfrm>
          <a:prstGeom prst="rect">
            <a:avLst/>
          </a:prstGeom>
          <a:noFill/>
          <a:ln>
            <a:noFill/>
          </a:ln>
        </p:spPr>
      </p:pic>
      <p:pic>
        <p:nvPicPr>
          <p:cNvPr id="637" name="Google Shape;637;p28"/>
          <p:cNvPicPr preferRelativeResize="0"/>
          <p:nvPr/>
        </p:nvPicPr>
        <p:blipFill>
          <a:blip r:embed="rId5">
            <a:alphaModFix/>
          </a:blip>
          <a:stretch>
            <a:fillRect/>
          </a:stretch>
        </p:blipFill>
        <p:spPr>
          <a:xfrm>
            <a:off x="1571000" y="7813275"/>
            <a:ext cx="343525" cy="343525"/>
          </a:xfrm>
          <a:prstGeom prst="rect">
            <a:avLst/>
          </a:prstGeom>
          <a:noFill/>
          <a:ln>
            <a:noFill/>
          </a:ln>
        </p:spPr>
      </p:pic>
      <p:sp>
        <p:nvSpPr>
          <p:cNvPr id="638" name="Google Shape;638;p28"/>
          <p:cNvSpPr txBox="1"/>
          <p:nvPr/>
        </p:nvSpPr>
        <p:spPr>
          <a:xfrm>
            <a:off x="581026" y="4086225"/>
            <a:ext cx="3477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p:txBody>
      </p:sp>
      <p:sp>
        <p:nvSpPr>
          <p:cNvPr id="639" name="Google Shape;639;p28"/>
          <p:cNvSpPr txBox="1"/>
          <p:nvPr/>
        </p:nvSpPr>
        <p:spPr>
          <a:xfrm>
            <a:off x="4004597" y="4086225"/>
            <a:ext cx="42438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Mohammed Alshuwaier</a:t>
            </a:r>
            <a:endParaRPr sz="2300">
              <a:solidFill>
                <a:srgbClr val="83C5BE"/>
              </a:solidFill>
              <a:latin typeface="Lora"/>
              <a:ea typeface="Lora"/>
              <a:cs typeface="Lora"/>
              <a:sym typeface="Lora"/>
            </a:endParaRPr>
          </a:p>
        </p:txBody>
      </p:sp>
      <p:pic>
        <p:nvPicPr>
          <p:cNvPr id="640" name="Google Shape;640;p28"/>
          <p:cNvPicPr preferRelativeResize="0"/>
          <p:nvPr/>
        </p:nvPicPr>
        <p:blipFill>
          <a:blip r:embed="rId6">
            <a:alphaModFix/>
          </a:blip>
          <a:stretch>
            <a:fillRect/>
          </a:stretch>
        </p:blipFill>
        <p:spPr>
          <a:xfrm>
            <a:off x="1612495" y="8175928"/>
            <a:ext cx="302025" cy="302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nvSpPr>
        <p:spPr>
          <a:xfrm>
            <a:off x="126538" y="1186025"/>
            <a:ext cx="5067000" cy="1408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Used to hear the arterial signals in the peripheral arteries if it is not palpable</a:t>
            </a:r>
            <a:endParaRPr sz="1200">
              <a:solidFill>
                <a:srgbClr val="6AA84F"/>
              </a:solidFill>
              <a:latin typeface="Mada"/>
              <a:ea typeface="Mada"/>
              <a:cs typeface="Mada"/>
              <a:sym typeface="Mada"/>
            </a:endParaRPr>
          </a:p>
          <a:p>
            <a:pPr indent="-304800" lvl="0" marL="457200" rtl="0" algn="just">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Doppler device compares the frequency of backscattered sound from moving red blood cells with the transmitting frequency. to determine the frequency shift, which is proportional to the speed of the flowing blood, the transmitting frequency, and the cosine of the Doppler angle, θ. </a:t>
            </a:r>
            <a:endParaRPr sz="1200">
              <a:latin typeface="Mada"/>
              <a:ea typeface="Mada"/>
              <a:cs typeface="Mada"/>
              <a:sym typeface="Mada"/>
            </a:endParaRPr>
          </a:p>
        </p:txBody>
      </p:sp>
      <p:pic>
        <p:nvPicPr>
          <p:cNvPr id="80" name="Google Shape;80;p14"/>
          <p:cNvPicPr preferRelativeResize="0"/>
          <p:nvPr/>
        </p:nvPicPr>
        <p:blipFill>
          <a:blip r:embed="rId3">
            <a:alphaModFix/>
          </a:blip>
          <a:stretch>
            <a:fillRect/>
          </a:stretch>
        </p:blipFill>
        <p:spPr>
          <a:xfrm>
            <a:off x="687462" y="2824125"/>
            <a:ext cx="6406425" cy="1036951"/>
          </a:xfrm>
          <a:prstGeom prst="rect">
            <a:avLst/>
          </a:prstGeom>
          <a:noFill/>
          <a:ln>
            <a:noFill/>
          </a:ln>
        </p:spPr>
      </p:pic>
      <p:sp>
        <p:nvSpPr>
          <p:cNvPr id="81" name="Google Shape;81;p14"/>
          <p:cNvSpPr txBox="1"/>
          <p:nvPr/>
        </p:nvSpPr>
        <p:spPr>
          <a:xfrm>
            <a:off x="205838" y="4137163"/>
            <a:ext cx="7125300" cy="1762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1200">
                <a:solidFill>
                  <a:schemeClr val="dk1"/>
                </a:solidFill>
                <a:latin typeface="Mada"/>
                <a:ea typeface="Mada"/>
                <a:cs typeface="Mada"/>
                <a:sym typeface="Mada"/>
              </a:rPr>
              <a:t>The drawing shows a Doppler probe transmitting ultrasound at a wavelength T to a red blood cell moving in a direction indicated by an arrow.</a:t>
            </a:r>
            <a:endParaRPr sz="1200">
              <a:solidFill>
                <a:schemeClr val="dk1"/>
              </a:solidFill>
              <a:latin typeface="Mada"/>
              <a:ea typeface="Mada"/>
              <a:cs typeface="Mada"/>
              <a:sym typeface="Mada"/>
            </a:endParaRPr>
          </a:p>
          <a:p>
            <a:pPr indent="-304800" lvl="0" marL="457200" rtl="0" algn="just">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red cell is moving toward the probe in (A) and away from the probe in (B). The angle between the ultrasound beam and the direction of red cell velocity is given by θ. </a:t>
            </a:r>
            <a:endParaRPr sz="1200">
              <a:solidFill>
                <a:schemeClr val="dk1"/>
              </a:solidFill>
              <a:latin typeface="Mada"/>
              <a:ea typeface="Mada"/>
              <a:cs typeface="Mada"/>
              <a:sym typeface="Mada"/>
            </a:endParaRPr>
          </a:p>
          <a:p>
            <a:pPr indent="-304800" lvl="0" marL="457200" rtl="0" algn="just">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frequency of the ultrasound that is transmitted is the same in both cases (red line). The ultrasound  signal that is received (yellow line) has a shorter wavelength (R) in (A) and a longer wavelength in (B).</a:t>
            </a:r>
            <a:endParaRPr sz="1200">
              <a:solidFill>
                <a:schemeClr val="dk1"/>
              </a:solidFill>
              <a:latin typeface="Mada"/>
              <a:ea typeface="Mada"/>
              <a:cs typeface="Mada"/>
              <a:sym typeface="Mada"/>
            </a:endParaRPr>
          </a:p>
          <a:p>
            <a:pPr indent="-304800" lvl="0" marL="457200" rtl="0" algn="just">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Velocity : - If stenosis velocity will increase.</a:t>
            </a:r>
            <a:endParaRPr sz="1200">
              <a:solidFill>
                <a:srgbClr val="6AA84F"/>
              </a:solidFill>
              <a:latin typeface="Mada"/>
              <a:ea typeface="Mada"/>
              <a:cs typeface="Mada"/>
              <a:sym typeface="Mada"/>
            </a:endParaRPr>
          </a:p>
          <a:p>
            <a:pPr indent="0" lvl="0" marL="457200" rtl="0" algn="just">
              <a:lnSpc>
                <a:spcPct val="115000"/>
              </a:lnSpc>
              <a:spcBef>
                <a:spcPts val="0"/>
              </a:spcBef>
              <a:spcAft>
                <a:spcPts val="0"/>
              </a:spcAft>
              <a:buNone/>
            </a:pPr>
            <a:r>
              <a:rPr lang="en-GB" sz="1200">
                <a:solidFill>
                  <a:srgbClr val="6AA84F"/>
                </a:solidFill>
                <a:latin typeface="Mada"/>
                <a:ea typeface="Mada"/>
                <a:cs typeface="Mada"/>
                <a:sym typeface="Mada"/>
              </a:rPr>
              <a:t>                    - If occlusion velocity will be zero.</a:t>
            </a:r>
            <a:endParaRPr sz="1200">
              <a:solidFill>
                <a:srgbClr val="6AA84F"/>
              </a:solidFill>
              <a:latin typeface="Mada"/>
              <a:ea typeface="Mada"/>
              <a:cs typeface="Mada"/>
              <a:sym typeface="Mada"/>
            </a:endParaRPr>
          </a:p>
        </p:txBody>
      </p:sp>
      <p:pic>
        <p:nvPicPr>
          <p:cNvPr id="82" name="Google Shape;82;p14"/>
          <p:cNvPicPr preferRelativeResize="0"/>
          <p:nvPr/>
        </p:nvPicPr>
        <p:blipFill>
          <a:blip r:embed="rId4">
            <a:alphaModFix/>
          </a:blip>
          <a:stretch>
            <a:fillRect/>
          </a:stretch>
        </p:blipFill>
        <p:spPr>
          <a:xfrm>
            <a:off x="486650" y="6312002"/>
            <a:ext cx="6563701" cy="876236"/>
          </a:xfrm>
          <a:prstGeom prst="rect">
            <a:avLst/>
          </a:prstGeom>
          <a:noFill/>
          <a:ln>
            <a:noFill/>
          </a:ln>
        </p:spPr>
      </p:pic>
      <p:pic>
        <p:nvPicPr>
          <p:cNvPr id="83" name="Google Shape;83;p14"/>
          <p:cNvPicPr preferRelativeResize="0"/>
          <p:nvPr/>
        </p:nvPicPr>
        <p:blipFill>
          <a:blip r:embed="rId5">
            <a:alphaModFix/>
          </a:blip>
          <a:stretch>
            <a:fillRect/>
          </a:stretch>
        </p:blipFill>
        <p:spPr>
          <a:xfrm>
            <a:off x="5206870" y="7395150"/>
            <a:ext cx="1535700" cy="1183058"/>
          </a:xfrm>
          <a:prstGeom prst="rect">
            <a:avLst/>
          </a:prstGeom>
          <a:noFill/>
          <a:ln>
            <a:noFill/>
          </a:ln>
        </p:spPr>
      </p:pic>
      <p:pic>
        <p:nvPicPr>
          <p:cNvPr id="84" name="Google Shape;84;p14"/>
          <p:cNvPicPr preferRelativeResize="0"/>
          <p:nvPr/>
        </p:nvPicPr>
        <p:blipFill>
          <a:blip r:embed="rId6">
            <a:alphaModFix/>
          </a:blip>
          <a:stretch>
            <a:fillRect/>
          </a:stretch>
        </p:blipFill>
        <p:spPr>
          <a:xfrm>
            <a:off x="2990750" y="7395138"/>
            <a:ext cx="1535700" cy="1183075"/>
          </a:xfrm>
          <a:prstGeom prst="rect">
            <a:avLst/>
          </a:prstGeom>
          <a:noFill/>
          <a:ln>
            <a:noFill/>
          </a:ln>
        </p:spPr>
      </p:pic>
      <p:pic>
        <p:nvPicPr>
          <p:cNvPr id="85" name="Google Shape;85;p14"/>
          <p:cNvPicPr preferRelativeResize="0"/>
          <p:nvPr/>
        </p:nvPicPr>
        <p:blipFill>
          <a:blip r:embed="rId7">
            <a:alphaModFix/>
          </a:blip>
          <a:stretch>
            <a:fillRect/>
          </a:stretch>
        </p:blipFill>
        <p:spPr>
          <a:xfrm>
            <a:off x="976825" y="7395138"/>
            <a:ext cx="1535700" cy="1183075"/>
          </a:xfrm>
          <a:prstGeom prst="rect">
            <a:avLst/>
          </a:prstGeom>
          <a:noFill/>
          <a:ln>
            <a:noFill/>
          </a:ln>
        </p:spPr>
      </p:pic>
      <p:sp>
        <p:nvSpPr>
          <p:cNvPr id="86" name="Google Shape;86;p14"/>
          <p:cNvSpPr txBox="1"/>
          <p:nvPr/>
        </p:nvSpPr>
        <p:spPr>
          <a:xfrm>
            <a:off x="1012988" y="8893500"/>
            <a:ext cx="1518900" cy="55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(normal artery without stenosis)</a:t>
            </a:r>
            <a:endParaRPr sz="1000">
              <a:solidFill>
                <a:srgbClr val="6AA84F"/>
              </a:solidFill>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The wave will be triphasic </a:t>
            </a:r>
            <a:endParaRPr sz="1000">
              <a:solidFill>
                <a:srgbClr val="6AA84F"/>
              </a:solidFill>
              <a:latin typeface="Mada"/>
              <a:ea typeface="Mada"/>
              <a:cs typeface="Mada"/>
              <a:sym typeface="Mada"/>
            </a:endParaRPr>
          </a:p>
        </p:txBody>
      </p:sp>
      <p:sp>
        <p:nvSpPr>
          <p:cNvPr id="87" name="Google Shape;87;p14"/>
          <p:cNvSpPr txBox="1"/>
          <p:nvPr/>
        </p:nvSpPr>
        <p:spPr>
          <a:xfrm>
            <a:off x="3030963" y="8893500"/>
            <a:ext cx="1510800" cy="55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(Mild stenosis)</a:t>
            </a:r>
            <a:endParaRPr sz="1000">
              <a:solidFill>
                <a:srgbClr val="6AA84F"/>
              </a:solidFill>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The wave will be biphasic </a:t>
            </a:r>
            <a:endParaRPr sz="1000">
              <a:solidFill>
                <a:srgbClr val="6AA84F"/>
              </a:solidFill>
              <a:latin typeface="Mada"/>
              <a:ea typeface="Mada"/>
              <a:cs typeface="Mada"/>
              <a:sym typeface="Mada"/>
            </a:endParaRPr>
          </a:p>
        </p:txBody>
      </p:sp>
      <p:sp>
        <p:nvSpPr>
          <p:cNvPr id="88" name="Google Shape;88;p14"/>
          <p:cNvSpPr txBox="1"/>
          <p:nvPr/>
        </p:nvSpPr>
        <p:spPr>
          <a:xfrm>
            <a:off x="5234638" y="8853950"/>
            <a:ext cx="1535700" cy="55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(Severe stenosis)</a:t>
            </a:r>
            <a:endParaRPr sz="1000">
              <a:solidFill>
                <a:srgbClr val="6AA84F"/>
              </a:solidFill>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The wave will be monophasic </a:t>
            </a:r>
            <a:endParaRPr sz="1000">
              <a:solidFill>
                <a:srgbClr val="6AA84F"/>
              </a:solidFill>
              <a:latin typeface="Mada"/>
              <a:ea typeface="Mada"/>
              <a:cs typeface="Mada"/>
              <a:sym typeface="Mada"/>
            </a:endParaRPr>
          </a:p>
        </p:txBody>
      </p:sp>
      <p:sp>
        <p:nvSpPr>
          <p:cNvPr id="89" name="Google Shape;89;p14"/>
          <p:cNvSpPr txBox="1"/>
          <p:nvPr/>
        </p:nvSpPr>
        <p:spPr>
          <a:xfrm>
            <a:off x="2211250" y="377350"/>
            <a:ext cx="31476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Handheld Doppler </a:t>
            </a:r>
            <a:endParaRPr sz="900">
              <a:solidFill>
                <a:srgbClr val="6AA84F"/>
              </a:solidFill>
              <a:latin typeface="Mada"/>
              <a:ea typeface="Mada"/>
              <a:cs typeface="Mada"/>
              <a:sym typeface="Mada"/>
            </a:endParaRPr>
          </a:p>
        </p:txBody>
      </p:sp>
      <p:sp>
        <p:nvSpPr>
          <p:cNvPr id="90" name="Google Shape;90;p14"/>
          <p:cNvSpPr/>
          <p:nvPr/>
        </p:nvSpPr>
        <p:spPr>
          <a:xfrm>
            <a:off x="185377" y="1186025"/>
            <a:ext cx="7258200" cy="15387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cxnSp>
        <p:nvCxnSpPr>
          <p:cNvPr id="91" name="Google Shape;91;p14"/>
          <p:cNvCxnSpPr/>
          <p:nvPr/>
        </p:nvCxnSpPr>
        <p:spPr>
          <a:xfrm>
            <a:off x="2717075" y="869075"/>
            <a:ext cx="2066400" cy="3900"/>
          </a:xfrm>
          <a:prstGeom prst="straightConnector1">
            <a:avLst/>
          </a:prstGeom>
          <a:noFill/>
          <a:ln cap="flat" cmpd="sng" w="19050">
            <a:solidFill>
              <a:srgbClr val="83C5BE"/>
            </a:solidFill>
            <a:prstDash val="solid"/>
            <a:round/>
            <a:headEnd len="med" w="med" type="oval"/>
            <a:tailEnd len="med" w="med" type="oval"/>
          </a:ln>
        </p:spPr>
      </p:cxnSp>
      <p:sp>
        <p:nvSpPr>
          <p:cNvPr id="92" name="Google Shape;92;p14"/>
          <p:cNvSpPr/>
          <p:nvPr/>
        </p:nvSpPr>
        <p:spPr>
          <a:xfrm>
            <a:off x="136263" y="4110338"/>
            <a:ext cx="7317000" cy="21156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pic>
        <p:nvPicPr>
          <p:cNvPr id="93" name="Google Shape;93;p14"/>
          <p:cNvPicPr preferRelativeResize="0"/>
          <p:nvPr/>
        </p:nvPicPr>
        <p:blipFill rotWithShape="1">
          <a:blip r:embed="rId8">
            <a:alphaModFix/>
          </a:blip>
          <a:srcRect b="3186" l="2536" r="1732" t="1991"/>
          <a:stretch/>
        </p:blipFill>
        <p:spPr>
          <a:xfrm>
            <a:off x="5510400" y="1320050"/>
            <a:ext cx="1623200" cy="1254800"/>
          </a:xfrm>
          <a:prstGeom prst="rect">
            <a:avLst/>
          </a:prstGeom>
          <a:noFill/>
          <a:ln>
            <a:noFill/>
          </a:ln>
        </p:spPr>
      </p:pic>
      <p:sp>
        <p:nvSpPr>
          <p:cNvPr id="94" name="Google Shape;94;p14"/>
          <p:cNvSpPr/>
          <p:nvPr/>
        </p:nvSpPr>
        <p:spPr>
          <a:xfrm>
            <a:off x="307350" y="12937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 name="Google Shape;95;p14"/>
          <p:cNvGrpSpPr/>
          <p:nvPr/>
        </p:nvGrpSpPr>
        <p:grpSpPr>
          <a:xfrm>
            <a:off x="1012995" y="8463193"/>
            <a:ext cx="1396209" cy="304957"/>
            <a:chOff x="1619525" y="1878200"/>
            <a:chExt cx="1931400" cy="304957"/>
          </a:xfrm>
        </p:grpSpPr>
        <p:cxnSp>
          <p:nvCxnSpPr>
            <p:cNvPr id="96" name="Google Shape;96;p14"/>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97" name="Google Shape;97;p14"/>
            <p:cNvCxnSpPr/>
            <p:nvPr/>
          </p:nvCxnSpPr>
          <p:spPr>
            <a:xfrm>
              <a:off x="2583169" y="1882557"/>
              <a:ext cx="2100" cy="300600"/>
            </a:xfrm>
            <a:prstGeom prst="straightConnector1">
              <a:avLst/>
            </a:prstGeom>
            <a:noFill/>
            <a:ln cap="flat" cmpd="sng" w="19050">
              <a:solidFill>
                <a:srgbClr val="9DE2DE"/>
              </a:solidFill>
              <a:prstDash val="solid"/>
              <a:round/>
              <a:headEnd len="med" w="med" type="none"/>
              <a:tailEnd len="med" w="med" type="oval"/>
            </a:ln>
          </p:spPr>
        </p:cxnSp>
      </p:grpSp>
      <p:grpSp>
        <p:nvGrpSpPr>
          <p:cNvPr id="98" name="Google Shape;98;p14"/>
          <p:cNvGrpSpPr/>
          <p:nvPr/>
        </p:nvGrpSpPr>
        <p:grpSpPr>
          <a:xfrm>
            <a:off x="3070395" y="8539393"/>
            <a:ext cx="1396209" cy="304957"/>
            <a:chOff x="1619525" y="1878200"/>
            <a:chExt cx="1931400" cy="304957"/>
          </a:xfrm>
        </p:grpSpPr>
        <p:cxnSp>
          <p:nvCxnSpPr>
            <p:cNvPr id="99" name="Google Shape;99;p14"/>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00" name="Google Shape;100;p14"/>
            <p:cNvCxnSpPr/>
            <p:nvPr/>
          </p:nvCxnSpPr>
          <p:spPr>
            <a:xfrm>
              <a:off x="2583169" y="1882557"/>
              <a:ext cx="2100" cy="300600"/>
            </a:xfrm>
            <a:prstGeom prst="straightConnector1">
              <a:avLst/>
            </a:prstGeom>
            <a:noFill/>
            <a:ln cap="flat" cmpd="sng" w="19050">
              <a:solidFill>
                <a:srgbClr val="9DE2DE"/>
              </a:solidFill>
              <a:prstDash val="solid"/>
              <a:round/>
              <a:headEnd len="med" w="med" type="none"/>
              <a:tailEnd len="med" w="med" type="oval"/>
            </a:ln>
          </p:spPr>
        </p:cxnSp>
      </p:grpSp>
      <p:grpSp>
        <p:nvGrpSpPr>
          <p:cNvPr id="101" name="Google Shape;101;p14"/>
          <p:cNvGrpSpPr/>
          <p:nvPr/>
        </p:nvGrpSpPr>
        <p:grpSpPr>
          <a:xfrm>
            <a:off x="5356395" y="8539393"/>
            <a:ext cx="1396209" cy="304957"/>
            <a:chOff x="1619525" y="1878200"/>
            <a:chExt cx="1931400" cy="304957"/>
          </a:xfrm>
        </p:grpSpPr>
        <p:cxnSp>
          <p:nvCxnSpPr>
            <p:cNvPr id="102" name="Google Shape;102;p14"/>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03" name="Google Shape;103;p14"/>
            <p:cNvCxnSpPr/>
            <p:nvPr/>
          </p:nvCxnSpPr>
          <p:spPr>
            <a:xfrm>
              <a:off x="2583169" y="1882557"/>
              <a:ext cx="2100" cy="300600"/>
            </a:xfrm>
            <a:prstGeom prst="straightConnector1">
              <a:avLst/>
            </a:prstGeom>
            <a:noFill/>
            <a:ln cap="flat" cmpd="sng" w="19050">
              <a:solidFill>
                <a:srgbClr val="9DE2DE"/>
              </a:solidFill>
              <a:prstDash val="solid"/>
              <a:round/>
              <a:headEnd len="med" w="med" type="none"/>
              <a:tailEnd len="med" w="med" type="oval"/>
            </a:ln>
          </p:spPr>
        </p:cxnSp>
      </p:grpSp>
      <p:sp>
        <p:nvSpPr>
          <p:cNvPr id="104" name="Google Shape;104;p14"/>
          <p:cNvSpPr/>
          <p:nvPr/>
        </p:nvSpPr>
        <p:spPr>
          <a:xfrm>
            <a:off x="74475" y="9777875"/>
            <a:ext cx="7440600" cy="8001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Some surgeons use hand-held Doppler probes to help delineate patterns of reflux, but even in the best of hands the method lacks precision and accuracy. In reality, as duplex ultrasound machines become smaller, more portable, easier to use and cheaper, there is a move towards performing duplex examination in the clinic on all patients being considered for intervention.</a:t>
            </a:r>
            <a:endParaRPr sz="1000">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txBox="1"/>
          <p:nvPr/>
        </p:nvSpPr>
        <p:spPr>
          <a:xfrm>
            <a:off x="213225" y="1198950"/>
            <a:ext cx="7163100" cy="1487400"/>
          </a:xfrm>
          <a:prstGeom prst="rect">
            <a:avLst/>
          </a:prstGeom>
          <a:noFill/>
          <a:ln>
            <a:noFill/>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ABI= ANKLE SBP(PT OR DP)/HIGHEST ARM SBP </a:t>
            </a:r>
            <a:r>
              <a:rPr lang="en-GB" sz="1000">
                <a:solidFill>
                  <a:srgbClr val="6AA84F"/>
                </a:solidFill>
                <a:highlight>
                  <a:srgbClr val="FFFFFF"/>
                </a:highlight>
                <a:latin typeface="Mada"/>
                <a:ea typeface="Mada"/>
                <a:cs typeface="Mada"/>
                <a:sym typeface="Mada"/>
              </a:rPr>
              <a:t>ABI= Ankle systolic pressure/Arm systolic pressure</a:t>
            </a:r>
            <a:endParaRPr sz="1000">
              <a:solidFill>
                <a:srgbClr val="6AA84F"/>
              </a:solidFill>
              <a:highlight>
                <a:srgbClr val="FFFFFF"/>
              </a:highlight>
              <a:latin typeface="Mada"/>
              <a:ea typeface="Mada"/>
              <a:cs typeface="Mada"/>
              <a:sym typeface="Mada"/>
            </a:endParaRPr>
          </a:p>
          <a:p>
            <a:pPr indent="-304800" lvl="1" marL="914400" rtl="0" algn="just">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Normally the pressure in upper limb and lower limb is the same so if you divide the systolic pressure of the ankle by the pressure of the brachial the result will be 1. ( we accept the range between 0.9-1.29).</a:t>
            </a:r>
            <a:endParaRPr sz="1200">
              <a:solidFill>
                <a:srgbClr val="6AA84F"/>
              </a:solidFill>
              <a:latin typeface="Mada"/>
              <a:ea typeface="Mada"/>
              <a:cs typeface="Mada"/>
              <a:sym typeface="Mada"/>
            </a:endParaRPr>
          </a:p>
          <a:p>
            <a:pPr indent="-304800" lvl="1" marL="914400" rtl="0" algn="just">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the index is less than 0.9 that means there is decrease blood flow to the limb. Ex: stenosis of the arteries in the lower limb.</a:t>
            </a:r>
            <a:endParaRPr sz="1200">
              <a:solidFill>
                <a:srgbClr val="6AA84F"/>
              </a:solidFill>
              <a:latin typeface="Mada"/>
              <a:ea typeface="Mada"/>
              <a:cs typeface="Mada"/>
              <a:sym typeface="Mada"/>
            </a:endParaRPr>
          </a:p>
          <a:p>
            <a:pPr indent="0" lvl="0" marL="0" rtl="0" algn="just">
              <a:spcBef>
                <a:spcPts val="0"/>
              </a:spcBef>
              <a:spcAft>
                <a:spcPts val="0"/>
              </a:spcAft>
              <a:buNone/>
            </a:pPr>
            <a:r>
              <a:t/>
            </a:r>
            <a:endParaRPr sz="1200">
              <a:solidFill>
                <a:srgbClr val="6AA84F"/>
              </a:solidFill>
              <a:latin typeface="Mada"/>
              <a:ea typeface="Mada"/>
              <a:cs typeface="Mada"/>
              <a:sym typeface="Mada"/>
            </a:endParaRPr>
          </a:p>
          <a:p>
            <a:pPr indent="-304800" lvl="0" marL="457200" rtl="0" algn="just">
              <a:lnSpc>
                <a:spcPct val="115000"/>
              </a:lnSpc>
              <a:spcBef>
                <a:spcPts val="1000"/>
              </a:spcBef>
              <a:spcAft>
                <a:spcPts val="0"/>
              </a:spcAft>
              <a:buSzPts val="1200"/>
              <a:buFont typeface="Mada"/>
              <a:buChar char="●"/>
            </a:pPr>
            <a:r>
              <a:rPr lang="en-GB" sz="1200">
                <a:solidFill>
                  <a:schemeClr val="dk1"/>
                </a:solidFill>
                <a:latin typeface="Mada"/>
                <a:ea typeface="Mada"/>
                <a:cs typeface="Mada"/>
                <a:sym typeface="Mada"/>
              </a:rPr>
              <a:t>The ABI has limited use in evaluating calcified vessels that are not compressible as in Diabetics.</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1" marL="914400" rtl="0" algn="just">
              <a:spcBef>
                <a:spcPts val="0"/>
              </a:spcBef>
              <a:spcAft>
                <a:spcPts val="0"/>
              </a:spcAft>
              <a:buClr>
                <a:srgbClr val="6AA84F"/>
              </a:buClr>
              <a:buSzPts val="1200"/>
              <a:buFont typeface="Mada"/>
              <a:buChar char="○"/>
            </a:pPr>
            <a:r>
              <a:rPr lang="en-GB" sz="1200">
                <a:solidFill>
                  <a:srgbClr val="6AA84F"/>
                </a:solidFill>
                <a:highlight>
                  <a:schemeClr val="lt1"/>
                </a:highlight>
                <a:latin typeface="Mada"/>
                <a:ea typeface="Mada"/>
                <a:cs typeface="Mada"/>
                <a:sym typeface="Mada"/>
              </a:rPr>
              <a:t>&gt;1.3 is considered false positive, in patient with DM their vessels are calcified so it can't be compressed enough to read the pressure.</a:t>
            </a:r>
            <a:endParaRPr sz="1200">
              <a:solidFill>
                <a:srgbClr val="6AA84F"/>
              </a:solidFill>
              <a:latin typeface="Mada"/>
              <a:ea typeface="Mada"/>
              <a:cs typeface="Mada"/>
              <a:sym typeface="Mada"/>
            </a:endParaRPr>
          </a:p>
          <a:p>
            <a:pPr indent="-304800" lvl="1" marL="914400" rtl="0" algn="just">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In diabetics digital </a:t>
            </a:r>
            <a:r>
              <a:rPr lang="en-GB" sz="1200">
                <a:solidFill>
                  <a:srgbClr val="6AA84F"/>
                </a:solidFill>
                <a:latin typeface="Mada"/>
                <a:ea typeface="Mada"/>
                <a:cs typeface="Mada"/>
                <a:sym typeface="Mada"/>
              </a:rPr>
              <a:t>arteries</a:t>
            </a:r>
            <a:r>
              <a:rPr lang="en-GB" sz="1200">
                <a:solidFill>
                  <a:srgbClr val="6AA84F"/>
                </a:solidFill>
                <a:latin typeface="Mada"/>
                <a:ea typeface="Mada"/>
                <a:cs typeface="Mada"/>
                <a:sym typeface="Mada"/>
              </a:rPr>
              <a:t>  are not </a:t>
            </a:r>
            <a:r>
              <a:rPr lang="en-GB" sz="1200">
                <a:solidFill>
                  <a:srgbClr val="6AA84F"/>
                </a:solidFill>
                <a:latin typeface="Mada"/>
                <a:ea typeface="Mada"/>
                <a:cs typeface="Mada"/>
                <a:sym typeface="Mada"/>
              </a:rPr>
              <a:t>usually </a:t>
            </a:r>
            <a:r>
              <a:rPr lang="en-GB" sz="1200">
                <a:solidFill>
                  <a:srgbClr val="6AA84F"/>
                </a:solidFill>
                <a:latin typeface="Mada"/>
                <a:ea typeface="Mada"/>
                <a:cs typeface="Mada"/>
                <a:sym typeface="Mada"/>
              </a:rPr>
              <a:t>calcified so we measure the pressure with small cuff for the toe, the normal range is (70-100) “they </a:t>
            </a:r>
            <a:r>
              <a:rPr lang="en-GB" sz="1200">
                <a:solidFill>
                  <a:srgbClr val="6AA84F"/>
                </a:solidFill>
                <a:latin typeface="Mada"/>
                <a:ea typeface="Mada"/>
                <a:cs typeface="Mada"/>
                <a:sym typeface="Mada"/>
              </a:rPr>
              <a:t>aren't</a:t>
            </a:r>
            <a:r>
              <a:rPr lang="en-GB" sz="1200">
                <a:solidFill>
                  <a:srgbClr val="6AA84F"/>
                </a:solidFill>
                <a:latin typeface="Mada"/>
                <a:ea typeface="Mada"/>
                <a:cs typeface="Mada"/>
                <a:sym typeface="Mada"/>
              </a:rPr>
              <a:t> available everywhere</a:t>
            </a:r>
            <a:endParaRPr sz="1200">
              <a:solidFill>
                <a:srgbClr val="6AA84F"/>
              </a:solidFill>
              <a:latin typeface="Mada"/>
              <a:ea typeface="Mada"/>
              <a:cs typeface="Mada"/>
              <a:sym typeface="Mada"/>
            </a:endParaRPr>
          </a:p>
          <a:p>
            <a:pPr indent="0" lvl="0" marL="0" rtl="0" algn="just">
              <a:lnSpc>
                <a:spcPct val="115000"/>
              </a:lnSpc>
              <a:spcBef>
                <a:spcPts val="0"/>
              </a:spcBef>
              <a:spcAft>
                <a:spcPts val="0"/>
              </a:spcAft>
              <a:buNone/>
            </a:pPr>
            <a:r>
              <a:t/>
            </a:r>
            <a:endParaRPr sz="1200">
              <a:solidFill>
                <a:schemeClr val="dk1"/>
              </a:solidFill>
              <a:latin typeface="Mada"/>
              <a:ea typeface="Mada"/>
              <a:cs typeface="Mada"/>
              <a:sym typeface="Mada"/>
            </a:endParaRPr>
          </a:p>
        </p:txBody>
      </p:sp>
      <p:pic>
        <p:nvPicPr>
          <p:cNvPr id="111" name="Google Shape;111;p15"/>
          <p:cNvPicPr preferRelativeResize="0"/>
          <p:nvPr/>
        </p:nvPicPr>
        <p:blipFill>
          <a:blip r:embed="rId3">
            <a:alphaModFix/>
          </a:blip>
          <a:stretch>
            <a:fillRect/>
          </a:stretch>
        </p:blipFill>
        <p:spPr>
          <a:xfrm>
            <a:off x="506655" y="7733648"/>
            <a:ext cx="1188900" cy="961395"/>
          </a:xfrm>
          <a:prstGeom prst="rect">
            <a:avLst/>
          </a:prstGeom>
          <a:noFill/>
          <a:ln cap="flat" cmpd="sng" w="9525">
            <a:solidFill>
              <a:srgbClr val="000000"/>
            </a:solidFill>
            <a:prstDash val="solid"/>
            <a:round/>
            <a:headEnd len="sm" w="sm" type="none"/>
            <a:tailEnd len="sm" w="sm" type="none"/>
          </a:ln>
        </p:spPr>
      </p:pic>
      <p:pic>
        <p:nvPicPr>
          <p:cNvPr id="112" name="Google Shape;112;p15"/>
          <p:cNvPicPr preferRelativeResize="0"/>
          <p:nvPr/>
        </p:nvPicPr>
        <p:blipFill>
          <a:blip r:embed="rId4">
            <a:alphaModFix/>
          </a:blip>
          <a:stretch>
            <a:fillRect/>
          </a:stretch>
        </p:blipFill>
        <p:spPr>
          <a:xfrm>
            <a:off x="1862213" y="7735238"/>
            <a:ext cx="1158050" cy="961400"/>
          </a:xfrm>
          <a:prstGeom prst="rect">
            <a:avLst/>
          </a:prstGeom>
          <a:noFill/>
          <a:ln cap="flat" cmpd="sng" w="9525">
            <a:solidFill>
              <a:srgbClr val="000000"/>
            </a:solidFill>
            <a:prstDash val="solid"/>
            <a:round/>
            <a:headEnd len="sm" w="sm" type="none"/>
            <a:tailEnd len="sm" w="sm" type="none"/>
          </a:ln>
        </p:spPr>
      </p:pic>
      <p:pic>
        <p:nvPicPr>
          <p:cNvPr id="113" name="Google Shape;113;p15"/>
          <p:cNvPicPr preferRelativeResize="0"/>
          <p:nvPr/>
        </p:nvPicPr>
        <p:blipFill>
          <a:blip r:embed="rId5">
            <a:alphaModFix/>
          </a:blip>
          <a:stretch>
            <a:fillRect/>
          </a:stretch>
        </p:blipFill>
        <p:spPr>
          <a:xfrm>
            <a:off x="3186912" y="7735238"/>
            <a:ext cx="1158050" cy="961400"/>
          </a:xfrm>
          <a:prstGeom prst="rect">
            <a:avLst/>
          </a:prstGeom>
          <a:noFill/>
          <a:ln cap="flat" cmpd="sng" w="9525">
            <a:solidFill>
              <a:srgbClr val="000000"/>
            </a:solidFill>
            <a:prstDash val="solid"/>
            <a:round/>
            <a:headEnd len="sm" w="sm" type="none"/>
            <a:tailEnd len="sm" w="sm" type="none"/>
          </a:ln>
        </p:spPr>
      </p:pic>
      <p:pic>
        <p:nvPicPr>
          <p:cNvPr id="114" name="Google Shape;114;p15"/>
          <p:cNvPicPr preferRelativeResize="0"/>
          <p:nvPr/>
        </p:nvPicPr>
        <p:blipFill>
          <a:blip r:embed="rId6">
            <a:alphaModFix/>
          </a:blip>
          <a:stretch>
            <a:fillRect/>
          </a:stretch>
        </p:blipFill>
        <p:spPr>
          <a:xfrm>
            <a:off x="4511605" y="7711798"/>
            <a:ext cx="1188900" cy="1008308"/>
          </a:xfrm>
          <a:prstGeom prst="rect">
            <a:avLst/>
          </a:prstGeom>
          <a:noFill/>
          <a:ln cap="flat" cmpd="sng" w="9525">
            <a:solidFill>
              <a:srgbClr val="000000"/>
            </a:solidFill>
            <a:prstDash val="solid"/>
            <a:round/>
            <a:headEnd len="sm" w="sm" type="none"/>
            <a:tailEnd len="sm" w="sm" type="none"/>
          </a:ln>
        </p:spPr>
      </p:pic>
      <p:pic>
        <p:nvPicPr>
          <p:cNvPr id="115" name="Google Shape;115;p15"/>
          <p:cNvPicPr preferRelativeResize="0"/>
          <p:nvPr/>
        </p:nvPicPr>
        <p:blipFill>
          <a:blip r:embed="rId7">
            <a:alphaModFix/>
          </a:blip>
          <a:stretch>
            <a:fillRect/>
          </a:stretch>
        </p:blipFill>
        <p:spPr>
          <a:xfrm>
            <a:off x="5867155" y="7713364"/>
            <a:ext cx="1188900" cy="1001966"/>
          </a:xfrm>
          <a:prstGeom prst="rect">
            <a:avLst/>
          </a:prstGeom>
          <a:noFill/>
          <a:ln cap="flat" cmpd="sng" w="9525">
            <a:solidFill>
              <a:srgbClr val="000000"/>
            </a:solidFill>
            <a:prstDash val="solid"/>
            <a:round/>
            <a:headEnd len="sm" w="sm" type="none"/>
            <a:tailEnd len="sm" w="sm" type="none"/>
          </a:ln>
        </p:spPr>
      </p:pic>
      <p:pic>
        <p:nvPicPr>
          <p:cNvPr id="116" name="Google Shape;116;p15"/>
          <p:cNvPicPr preferRelativeResize="0"/>
          <p:nvPr/>
        </p:nvPicPr>
        <p:blipFill rotWithShape="1">
          <a:blip r:embed="rId8">
            <a:alphaModFix/>
          </a:blip>
          <a:srcRect b="0" l="40458" r="33032" t="0"/>
          <a:stretch/>
        </p:blipFill>
        <p:spPr>
          <a:xfrm>
            <a:off x="6680725" y="323026"/>
            <a:ext cx="571200" cy="1171546"/>
          </a:xfrm>
          <a:prstGeom prst="rect">
            <a:avLst/>
          </a:prstGeom>
          <a:noFill/>
          <a:ln>
            <a:noFill/>
          </a:ln>
        </p:spPr>
      </p:pic>
      <p:pic>
        <p:nvPicPr>
          <p:cNvPr id="117" name="Google Shape;117;p15"/>
          <p:cNvPicPr preferRelativeResize="0"/>
          <p:nvPr/>
        </p:nvPicPr>
        <p:blipFill>
          <a:blip r:embed="rId9">
            <a:alphaModFix/>
          </a:blip>
          <a:stretch>
            <a:fillRect/>
          </a:stretch>
        </p:blipFill>
        <p:spPr>
          <a:xfrm>
            <a:off x="5309887" y="4681750"/>
            <a:ext cx="1909051" cy="1805876"/>
          </a:xfrm>
          <a:prstGeom prst="rect">
            <a:avLst/>
          </a:prstGeom>
          <a:noFill/>
          <a:ln cap="flat" cmpd="sng" w="9525">
            <a:solidFill>
              <a:srgbClr val="006D77"/>
            </a:solidFill>
            <a:prstDash val="solid"/>
            <a:round/>
            <a:headEnd len="sm" w="sm" type="none"/>
            <a:tailEnd len="sm" w="sm" type="none"/>
          </a:ln>
        </p:spPr>
      </p:pic>
      <p:grpSp>
        <p:nvGrpSpPr>
          <p:cNvPr id="118" name="Google Shape;118;p15"/>
          <p:cNvGrpSpPr/>
          <p:nvPr/>
        </p:nvGrpSpPr>
        <p:grpSpPr>
          <a:xfrm>
            <a:off x="213219" y="452640"/>
            <a:ext cx="467181" cy="476434"/>
            <a:chOff x="2410712" y="2415450"/>
            <a:chExt cx="312600" cy="312600"/>
          </a:xfrm>
        </p:grpSpPr>
        <p:sp>
          <p:nvSpPr>
            <p:cNvPr id="119" name="Google Shape;119;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 name="Google Shape;121;p15"/>
          <p:cNvSpPr txBox="1"/>
          <p:nvPr/>
        </p:nvSpPr>
        <p:spPr>
          <a:xfrm>
            <a:off x="670500" y="4792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Ankle Brachial Index:</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cxnSp>
        <p:nvCxnSpPr>
          <p:cNvPr id="122" name="Google Shape;122;p15"/>
          <p:cNvCxnSpPr/>
          <p:nvPr/>
        </p:nvCxnSpPr>
        <p:spPr>
          <a:xfrm flipH="1">
            <a:off x="399961" y="1012975"/>
            <a:ext cx="3600" cy="2254200"/>
          </a:xfrm>
          <a:prstGeom prst="straightConnector1">
            <a:avLst/>
          </a:prstGeom>
          <a:noFill/>
          <a:ln cap="flat" cmpd="sng" w="28575">
            <a:solidFill>
              <a:srgbClr val="FFDDD2"/>
            </a:solidFill>
            <a:prstDash val="solid"/>
            <a:round/>
            <a:headEnd len="med" w="med" type="oval"/>
            <a:tailEnd len="med" w="med" type="oval"/>
          </a:ln>
        </p:spPr>
      </p:cxnSp>
      <p:sp>
        <p:nvSpPr>
          <p:cNvPr id="123" name="Google Shape;123;p15"/>
          <p:cNvSpPr/>
          <p:nvPr/>
        </p:nvSpPr>
        <p:spPr>
          <a:xfrm>
            <a:off x="301059" y="1282725"/>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301059" y="2738963"/>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5" name="Google Shape;125;p15"/>
          <p:cNvCxnSpPr/>
          <p:nvPr/>
        </p:nvCxnSpPr>
        <p:spPr>
          <a:xfrm flipH="1" rot="10800000">
            <a:off x="515259" y="1381115"/>
            <a:ext cx="218100" cy="9000"/>
          </a:xfrm>
          <a:prstGeom prst="straightConnector1">
            <a:avLst/>
          </a:prstGeom>
          <a:noFill/>
          <a:ln cap="flat" cmpd="sng" w="19050">
            <a:solidFill>
              <a:srgbClr val="FFDDD2"/>
            </a:solidFill>
            <a:prstDash val="solid"/>
            <a:round/>
            <a:headEnd len="med" w="med" type="none"/>
            <a:tailEnd len="med" w="med" type="oval"/>
          </a:ln>
        </p:spPr>
      </p:cxnSp>
      <p:cxnSp>
        <p:nvCxnSpPr>
          <p:cNvPr id="126" name="Google Shape;126;p15"/>
          <p:cNvCxnSpPr/>
          <p:nvPr/>
        </p:nvCxnSpPr>
        <p:spPr>
          <a:xfrm flipH="1" rot="10800000">
            <a:off x="503109" y="2845765"/>
            <a:ext cx="242400" cy="600"/>
          </a:xfrm>
          <a:prstGeom prst="straightConnector1">
            <a:avLst/>
          </a:prstGeom>
          <a:noFill/>
          <a:ln cap="flat" cmpd="sng" w="19050">
            <a:solidFill>
              <a:srgbClr val="FFDDD2"/>
            </a:solidFill>
            <a:prstDash val="solid"/>
            <a:round/>
            <a:headEnd len="med" w="med" type="none"/>
            <a:tailEnd len="med" w="med" type="oval"/>
          </a:ln>
        </p:spPr>
      </p:cxnSp>
      <p:graphicFrame>
        <p:nvGraphicFramePr>
          <p:cNvPr id="127" name="Google Shape;127;p15"/>
          <p:cNvGraphicFramePr/>
          <p:nvPr/>
        </p:nvGraphicFramePr>
        <p:xfrm>
          <a:off x="338950" y="4302018"/>
          <a:ext cx="3000000" cy="3000000"/>
        </p:xfrm>
        <a:graphic>
          <a:graphicData uri="http://schemas.openxmlformats.org/drawingml/2006/table">
            <a:tbl>
              <a:tblPr>
                <a:noFill/>
                <a:tableStyleId>{A9785DE2-DC66-4BC2-8DA8-CD97CEDE8669}</a:tableStyleId>
              </a:tblPr>
              <a:tblGrid>
                <a:gridCol w="1710175"/>
                <a:gridCol w="3069725"/>
              </a:tblGrid>
              <a:tr h="569425">
                <a:tc gridSpan="2">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Interpretation of ABI</a:t>
                      </a:r>
                      <a:endParaRPr b="1" sz="16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9F9"/>
                    </a:solidFill>
                  </a:tcPr>
                </a:tc>
                <a:tc hMerge="1"/>
              </a:tr>
              <a:tr h="404700">
                <a:tc>
                  <a:txBody>
                    <a:bodyPr/>
                    <a:lstStyle/>
                    <a:p>
                      <a:pPr indent="0" lvl="0" marL="0" rtl="0" algn="ctr">
                        <a:spcBef>
                          <a:spcPts val="0"/>
                        </a:spcBef>
                        <a:spcAft>
                          <a:spcPts val="0"/>
                        </a:spcAft>
                        <a:buNone/>
                      </a:pPr>
                      <a:r>
                        <a:rPr lang="en-GB" sz="1200">
                          <a:latin typeface="Mada"/>
                          <a:ea typeface="Mada"/>
                          <a:cs typeface="Mada"/>
                          <a:sym typeface="Mada"/>
                        </a:rPr>
                        <a:t>&gt;1.30</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Mada"/>
                          <a:ea typeface="Mada"/>
                          <a:cs typeface="Mada"/>
                          <a:sym typeface="Mada"/>
                        </a:rPr>
                        <a:t>Noncompressible</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99600">
                <a:tc>
                  <a:txBody>
                    <a:bodyPr/>
                    <a:lstStyle/>
                    <a:p>
                      <a:pPr indent="0" lvl="0" marL="0" rtl="0" algn="ctr">
                        <a:spcBef>
                          <a:spcPts val="0"/>
                        </a:spcBef>
                        <a:spcAft>
                          <a:spcPts val="0"/>
                        </a:spcAft>
                        <a:buNone/>
                      </a:pPr>
                      <a:r>
                        <a:rPr lang="en-GB" sz="1200">
                          <a:latin typeface="Mada"/>
                          <a:ea typeface="Mada"/>
                          <a:cs typeface="Mada"/>
                          <a:sym typeface="Mada"/>
                        </a:rPr>
                        <a:t>1.00-1.29</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Mada"/>
                          <a:ea typeface="Mada"/>
                          <a:cs typeface="Mada"/>
                          <a:sym typeface="Mada"/>
                        </a:rPr>
                        <a:t>Normal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71025">
                <a:tc>
                  <a:txBody>
                    <a:bodyPr/>
                    <a:lstStyle/>
                    <a:p>
                      <a:pPr indent="0" lvl="0" marL="0" rtl="0" algn="ctr">
                        <a:spcBef>
                          <a:spcPts val="0"/>
                        </a:spcBef>
                        <a:spcAft>
                          <a:spcPts val="0"/>
                        </a:spcAft>
                        <a:buNone/>
                      </a:pPr>
                      <a:r>
                        <a:rPr lang="en-GB" sz="1200">
                          <a:latin typeface="Mada"/>
                          <a:ea typeface="Mada"/>
                          <a:cs typeface="Mada"/>
                          <a:sym typeface="Mada"/>
                        </a:rPr>
                        <a:t>0.91-0.99</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Mada"/>
                          <a:ea typeface="Mada"/>
                          <a:cs typeface="Mada"/>
                          <a:sym typeface="Mada"/>
                        </a:rPr>
                        <a:t>Borderline (equivocal)</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59075">
                <a:tc>
                  <a:txBody>
                    <a:bodyPr/>
                    <a:lstStyle/>
                    <a:p>
                      <a:pPr indent="0" lvl="0" marL="0" rtl="0" algn="ctr">
                        <a:spcBef>
                          <a:spcPts val="0"/>
                        </a:spcBef>
                        <a:spcAft>
                          <a:spcPts val="0"/>
                        </a:spcAft>
                        <a:buNone/>
                      </a:pPr>
                      <a:r>
                        <a:rPr lang="en-GB" sz="1200">
                          <a:latin typeface="Mada"/>
                          <a:ea typeface="Mada"/>
                          <a:cs typeface="Mada"/>
                          <a:sym typeface="Mada"/>
                        </a:rPr>
                        <a:t>0.41-0.90</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Mada"/>
                          <a:ea typeface="Mada"/>
                          <a:cs typeface="Mada"/>
                          <a:sym typeface="Mada"/>
                        </a:rPr>
                        <a:t>Mild to moderate peripheral arterial disease </a:t>
                      </a:r>
                      <a:endParaRPr sz="1200">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Seen in </a:t>
                      </a:r>
                      <a:r>
                        <a:rPr lang="en-GB" sz="1000">
                          <a:solidFill>
                            <a:srgbClr val="6AA84F"/>
                          </a:solidFill>
                          <a:latin typeface="Mada"/>
                          <a:ea typeface="Mada"/>
                          <a:cs typeface="Mada"/>
                          <a:sym typeface="Mada"/>
                        </a:rPr>
                        <a:t>intermittent claudication</a:t>
                      </a:r>
                      <a:endParaRPr sz="10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59075">
                <a:tc>
                  <a:txBody>
                    <a:bodyPr/>
                    <a:lstStyle/>
                    <a:p>
                      <a:pPr indent="0" lvl="0" marL="0" rtl="0" algn="ctr">
                        <a:spcBef>
                          <a:spcPts val="0"/>
                        </a:spcBef>
                        <a:spcAft>
                          <a:spcPts val="0"/>
                        </a:spcAft>
                        <a:buNone/>
                      </a:pPr>
                      <a:r>
                        <a:rPr lang="en-GB" sz="1200">
                          <a:latin typeface="Mada"/>
                          <a:ea typeface="Mada"/>
                          <a:cs typeface="Mada"/>
                          <a:sym typeface="Mada"/>
                        </a:rPr>
                        <a:t>0.00-0.40</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Mada"/>
                          <a:ea typeface="Mada"/>
                          <a:cs typeface="Mada"/>
                          <a:sym typeface="Mada"/>
                        </a:rPr>
                        <a:t>Severe peripheral arterial disease</a:t>
                      </a:r>
                      <a:endParaRPr sz="1200">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Critical Limb Ischemia</a:t>
                      </a:r>
                      <a:endParaRPr sz="10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128" name="Google Shape;128;p15"/>
          <p:cNvSpPr/>
          <p:nvPr/>
        </p:nvSpPr>
        <p:spPr>
          <a:xfrm>
            <a:off x="968100" y="4364938"/>
            <a:ext cx="465000" cy="3939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txBox="1"/>
          <p:nvPr/>
        </p:nvSpPr>
        <p:spPr>
          <a:xfrm>
            <a:off x="3888531" y="9250514"/>
            <a:ext cx="947700" cy="3939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Toxic </a:t>
            </a:r>
            <a:endParaRPr b="1" sz="1200">
              <a:solidFill>
                <a:srgbClr val="006D77"/>
              </a:solidFill>
              <a:latin typeface="Lora"/>
              <a:ea typeface="Lora"/>
              <a:cs typeface="Lora"/>
              <a:sym typeface="Lora"/>
            </a:endParaRPr>
          </a:p>
        </p:txBody>
      </p:sp>
      <p:cxnSp>
        <p:nvCxnSpPr>
          <p:cNvPr id="130" name="Google Shape;130;p15"/>
          <p:cNvCxnSpPr/>
          <p:nvPr/>
        </p:nvCxnSpPr>
        <p:spPr>
          <a:xfrm>
            <a:off x="646713" y="10028437"/>
            <a:ext cx="6296100" cy="0"/>
          </a:xfrm>
          <a:prstGeom prst="straightConnector1">
            <a:avLst/>
          </a:prstGeom>
          <a:noFill/>
          <a:ln cap="flat" cmpd="sng" w="19050">
            <a:solidFill>
              <a:srgbClr val="666666"/>
            </a:solidFill>
            <a:prstDash val="dot"/>
            <a:round/>
            <a:headEnd len="med" w="med" type="oval"/>
            <a:tailEnd len="med" w="med" type="oval"/>
          </a:ln>
        </p:spPr>
      </p:cxnSp>
      <p:sp>
        <p:nvSpPr>
          <p:cNvPr id="131" name="Google Shape;131;p15"/>
          <p:cNvSpPr txBox="1"/>
          <p:nvPr/>
        </p:nvSpPr>
        <p:spPr>
          <a:xfrm>
            <a:off x="2325157" y="9128851"/>
            <a:ext cx="14550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Operator dependant </a:t>
            </a:r>
            <a:endParaRPr b="1" sz="1200">
              <a:solidFill>
                <a:srgbClr val="006D77"/>
              </a:solidFill>
              <a:latin typeface="Lora"/>
              <a:ea typeface="Lora"/>
              <a:cs typeface="Lora"/>
              <a:sym typeface="Lora"/>
            </a:endParaRPr>
          </a:p>
        </p:txBody>
      </p:sp>
      <p:sp>
        <p:nvSpPr>
          <p:cNvPr id="132" name="Google Shape;132;p15"/>
          <p:cNvSpPr txBox="1"/>
          <p:nvPr/>
        </p:nvSpPr>
        <p:spPr>
          <a:xfrm>
            <a:off x="1044210" y="9253326"/>
            <a:ext cx="11334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Sensitive </a:t>
            </a:r>
            <a:endParaRPr b="1" sz="1200">
              <a:solidFill>
                <a:srgbClr val="006D77"/>
              </a:solidFill>
              <a:latin typeface="Lora"/>
              <a:ea typeface="Lora"/>
              <a:cs typeface="Lora"/>
              <a:sym typeface="Lora"/>
            </a:endParaRPr>
          </a:p>
        </p:txBody>
      </p:sp>
      <p:sp>
        <p:nvSpPr>
          <p:cNvPr id="133" name="Google Shape;133;p15"/>
          <p:cNvSpPr/>
          <p:nvPr/>
        </p:nvSpPr>
        <p:spPr>
          <a:xfrm flipH="1" rot="-9988088">
            <a:off x="1285899" y="9731585"/>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flipH="1" rot="-9988088">
            <a:off x="2727654" y="9731585"/>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flipH="1" rot="-9988088">
            <a:off x="4056615" y="9735539"/>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txBox="1"/>
          <p:nvPr/>
        </p:nvSpPr>
        <p:spPr>
          <a:xfrm>
            <a:off x="1378491" y="9762255"/>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2100">
                <a:solidFill>
                  <a:srgbClr val="E29578"/>
                </a:solidFill>
                <a:latin typeface="Mada"/>
                <a:ea typeface="Mada"/>
                <a:cs typeface="Mada"/>
                <a:sym typeface="Mada"/>
              </a:rPr>
              <a:t>✓</a:t>
            </a:r>
            <a:endParaRPr b="1" sz="2100">
              <a:solidFill>
                <a:srgbClr val="E29578"/>
              </a:solidFill>
              <a:latin typeface="Mada"/>
              <a:ea typeface="Mada"/>
              <a:cs typeface="Mada"/>
              <a:sym typeface="Mada"/>
            </a:endParaRPr>
          </a:p>
        </p:txBody>
      </p:sp>
      <p:sp>
        <p:nvSpPr>
          <p:cNvPr id="137" name="Google Shape;137;p15"/>
          <p:cNvSpPr txBox="1"/>
          <p:nvPr/>
        </p:nvSpPr>
        <p:spPr>
          <a:xfrm>
            <a:off x="2710286" y="9762255"/>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600">
                <a:solidFill>
                  <a:srgbClr val="006D77"/>
                </a:solidFill>
                <a:latin typeface="Mada"/>
                <a:ea typeface="Mada"/>
                <a:cs typeface="Mada"/>
                <a:sym typeface="Mada"/>
              </a:rPr>
              <a:t>✓✓✓</a:t>
            </a:r>
            <a:endParaRPr b="1" sz="1600">
              <a:solidFill>
                <a:srgbClr val="006D77"/>
              </a:solidFill>
              <a:latin typeface="Mada"/>
              <a:ea typeface="Mada"/>
              <a:cs typeface="Mada"/>
              <a:sym typeface="Mada"/>
            </a:endParaRPr>
          </a:p>
        </p:txBody>
      </p:sp>
      <p:sp>
        <p:nvSpPr>
          <p:cNvPr id="138" name="Google Shape;138;p15"/>
          <p:cNvSpPr txBox="1"/>
          <p:nvPr/>
        </p:nvSpPr>
        <p:spPr>
          <a:xfrm>
            <a:off x="4149173" y="9723106"/>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900">
                <a:solidFill>
                  <a:srgbClr val="006D77"/>
                </a:solidFill>
                <a:latin typeface="Mada"/>
                <a:ea typeface="Mada"/>
                <a:cs typeface="Mada"/>
                <a:sym typeface="Mada"/>
              </a:rPr>
              <a:t>✗</a:t>
            </a:r>
            <a:endParaRPr b="1" sz="1900">
              <a:solidFill>
                <a:srgbClr val="006D77"/>
              </a:solidFill>
              <a:latin typeface="Mada"/>
              <a:ea typeface="Mada"/>
              <a:cs typeface="Mada"/>
              <a:sym typeface="Mada"/>
            </a:endParaRPr>
          </a:p>
        </p:txBody>
      </p:sp>
      <p:sp>
        <p:nvSpPr>
          <p:cNvPr id="139" name="Google Shape;139;p15"/>
          <p:cNvSpPr/>
          <p:nvPr/>
        </p:nvSpPr>
        <p:spPr>
          <a:xfrm flipH="1" rot="-9988088">
            <a:off x="5385575" y="9738537"/>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DF9F9"/>
              </a:solidFill>
            </a:endParaRPr>
          </a:p>
        </p:txBody>
      </p:sp>
      <p:sp>
        <p:nvSpPr>
          <p:cNvPr id="140" name="Google Shape;140;p15"/>
          <p:cNvSpPr txBox="1"/>
          <p:nvPr/>
        </p:nvSpPr>
        <p:spPr>
          <a:xfrm>
            <a:off x="5478145" y="9946525"/>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2000">
                <a:solidFill>
                  <a:srgbClr val="EDF9F9"/>
                </a:solidFill>
                <a:latin typeface="Mada"/>
                <a:ea typeface="Mada"/>
                <a:cs typeface="Mada"/>
                <a:sym typeface="Mada"/>
              </a:rPr>
              <a:t>✗</a:t>
            </a:r>
            <a:endParaRPr sz="2000">
              <a:solidFill>
                <a:srgbClr val="EDF9F9"/>
              </a:solidFill>
              <a:latin typeface="Mada"/>
              <a:ea typeface="Mada"/>
              <a:cs typeface="Mada"/>
              <a:sym typeface="Mada"/>
            </a:endParaRPr>
          </a:p>
          <a:p>
            <a:pPr indent="0" lvl="0" marL="0" rtl="0" algn="ctr">
              <a:spcBef>
                <a:spcPts val="0"/>
              </a:spcBef>
              <a:spcAft>
                <a:spcPts val="1600"/>
              </a:spcAft>
              <a:buNone/>
            </a:pPr>
            <a:r>
              <a:t/>
            </a:r>
            <a:endParaRPr b="1" sz="2000">
              <a:solidFill>
                <a:srgbClr val="EDF9F9"/>
              </a:solidFill>
              <a:latin typeface="Mada"/>
              <a:ea typeface="Mada"/>
              <a:cs typeface="Mada"/>
              <a:sym typeface="Mada"/>
            </a:endParaRPr>
          </a:p>
        </p:txBody>
      </p:sp>
      <p:sp>
        <p:nvSpPr>
          <p:cNvPr id="141" name="Google Shape;141;p15"/>
          <p:cNvSpPr txBox="1"/>
          <p:nvPr/>
        </p:nvSpPr>
        <p:spPr>
          <a:xfrm>
            <a:off x="5118843" y="9253326"/>
            <a:ext cx="1183500" cy="3885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Therapeutic </a:t>
            </a:r>
            <a:endParaRPr b="1" sz="1200">
              <a:solidFill>
                <a:srgbClr val="006D77"/>
              </a:solidFill>
              <a:latin typeface="Lora"/>
              <a:ea typeface="Lora"/>
              <a:cs typeface="Lora"/>
              <a:sym typeface="Lora"/>
            </a:endParaRPr>
          </a:p>
        </p:txBody>
      </p:sp>
      <p:sp>
        <p:nvSpPr>
          <p:cNvPr id="142" name="Google Shape;142;p15"/>
          <p:cNvSpPr/>
          <p:nvPr/>
        </p:nvSpPr>
        <p:spPr>
          <a:xfrm>
            <a:off x="515250" y="4364938"/>
            <a:ext cx="465000" cy="3939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16"/>
          <p:cNvPicPr preferRelativeResize="0"/>
          <p:nvPr/>
        </p:nvPicPr>
        <p:blipFill>
          <a:blip r:embed="rId3">
            <a:alphaModFix/>
          </a:blip>
          <a:stretch>
            <a:fillRect/>
          </a:stretch>
        </p:blipFill>
        <p:spPr>
          <a:xfrm>
            <a:off x="336876" y="5132925"/>
            <a:ext cx="6877719" cy="2556737"/>
          </a:xfrm>
          <a:prstGeom prst="rect">
            <a:avLst/>
          </a:prstGeom>
          <a:noFill/>
          <a:ln cap="flat" cmpd="sng" w="9525">
            <a:solidFill>
              <a:srgbClr val="006D77"/>
            </a:solidFill>
            <a:prstDash val="solid"/>
            <a:round/>
            <a:headEnd len="sm" w="sm" type="none"/>
            <a:tailEnd len="sm" w="sm" type="none"/>
          </a:ln>
        </p:spPr>
      </p:pic>
      <p:grpSp>
        <p:nvGrpSpPr>
          <p:cNvPr id="149" name="Google Shape;149;p16"/>
          <p:cNvGrpSpPr/>
          <p:nvPr/>
        </p:nvGrpSpPr>
        <p:grpSpPr>
          <a:xfrm>
            <a:off x="413069" y="650490"/>
            <a:ext cx="467181" cy="476434"/>
            <a:chOff x="2410712" y="2415450"/>
            <a:chExt cx="312600" cy="312600"/>
          </a:xfrm>
        </p:grpSpPr>
        <p:sp>
          <p:nvSpPr>
            <p:cNvPr id="150" name="Google Shape;150;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16"/>
          <p:cNvSpPr txBox="1"/>
          <p:nvPr/>
        </p:nvSpPr>
        <p:spPr>
          <a:xfrm>
            <a:off x="870350" y="6771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Segmental pressure </a:t>
            </a:r>
            <a:endParaRPr b="1" sz="1800">
              <a:solidFill>
                <a:srgbClr val="006D77"/>
              </a:solidFill>
              <a:highlight>
                <a:srgbClr val="EDF9F9"/>
              </a:highlight>
              <a:latin typeface="Lora"/>
              <a:ea typeface="Lora"/>
              <a:cs typeface="Lora"/>
              <a:sym typeface="Lora"/>
            </a:endParaRPr>
          </a:p>
        </p:txBody>
      </p:sp>
      <p:pic>
        <p:nvPicPr>
          <p:cNvPr id="153" name="Google Shape;153;p16"/>
          <p:cNvPicPr preferRelativeResize="0"/>
          <p:nvPr/>
        </p:nvPicPr>
        <p:blipFill>
          <a:blip r:embed="rId4">
            <a:alphaModFix/>
          </a:blip>
          <a:stretch>
            <a:fillRect/>
          </a:stretch>
        </p:blipFill>
        <p:spPr>
          <a:xfrm>
            <a:off x="5396900" y="259736"/>
            <a:ext cx="2062174" cy="1243140"/>
          </a:xfrm>
          <a:prstGeom prst="rect">
            <a:avLst/>
          </a:prstGeom>
          <a:noFill/>
          <a:ln>
            <a:noFill/>
          </a:ln>
        </p:spPr>
      </p:pic>
      <p:sp>
        <p:nvSpPr>
          <p:cNvPr id="154" name="Google Shape;154;p16"/>
          <p:cNvSpPr txBox="1"/>
          <p:nvPr/>
        </p:nvSpPr>
        <p:spPr>
          <a:xfrm>
            <a:off x="3807281" y="8546977"/>
            <a:ext cx="947700" cy="3939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Toxic </a:t>
            </a:r>
            <a:endParaRPr b="1" sz="1200">
              <a:solidFill>
                <a:srgbClr val="006D77"/>
              </a:solidFill>
              <a:latin typeface="Lora"/>
              <a:ea typeface="Lora"/>
              <a:cs typeface="Lora"/>
              <a:sym typeface="Lora"/>
            </a:endParaRPr>
          </a:p>
        </p:txBody>
      </p:sp>
      <p:cxnSp>
        <p:nvCxnSpPr>
          <p:cNvPr id="155" name="Google Shape;155;p16"/>
          <p:cNvCxnSpPr/>
          <p:nvPr/>
        </p:nvCxnSpPr>
        <p:spPr>
          <a:xfrm>
            <a:off x="565463" y="9324899"/>
            <a:ext cx="6296100" cy="0"/>
          </a:xfrm>
          <a:prstGeom prst="straightConnector1">
            <a:avLst/>
          </a:prstGeom>
          <a:noFill/>
          <a:ln cap="flat" cmpd="sng" w="19050">
            <a:solidFill>
              <a:srgbClr val="666666"/>
            </a:solidFill>
            <a:prstDash val="dot"/>
            <a:round/>
            <a:headEnd len="med" w="med" type="oval"/>
            <a:tailEnd len="med" w="med" type="oval"/>
          </a:ln>
        </p:spPr>
      </p:cxnSp>
      <p:sp>
        <p:nvSpPr>
          <p:cNvPr id="156" name="Google Shape;156;p16"/>
          <p:cNvSpPr txBox="1"/>
          <p:nvPr/>
        </p:nvSpPr>
        <p:spPr>
          <a:xfrm>
            <a:off x="2243907" y="8425313"/>
            <a:ext cx="14550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Operator dependant </a:t>
            </a:r>
            <a:endParaRPr b="1" sz="1200">
              <a:solidFill>
                <a:srgbClr val="006D77"/>
              </a:solidFill>
              <a:latin typeface="Lora"/>
              <a:ea typeface="Lora"/>
              <a:cs typeface="Lora"/>
              <a:sym typeface="Lora"/>
            </a:endParaRPr>
          </a:p>
        </p:txBody>
      </p:sp>
      <p:sp>
        <p:nvSpPr>
          <p:cNvPr id="157" name="Google Shape;157;p16"/>
          <p:cNvSpPr txBox="1"/>
          <p:nvPr/>
        </p:nvSpPr>
        <p:spPr>
          <a:xfrm>
            <a:off x="962960" y="8549789"/>
            <a:ext cx="11334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Sensitive </a:t>
            </a:r>
            <a:endParaRPr b="1" sz="1200">
              <a:solidFill>
                <a:srgbClr val="006D77"/>
              </a:solidFill>
              <a:latin typeface="Lora"/>
              <a:ea typeface="Lora"/>
              <a:cs typeface="Lora"/>
              <a:sym typeface="Lora"/>
            </a:endParaRPr>
          </a:p>
        </p:txBody>
      </p:sp>
      <p:sp>
        <p:nvSpPr>
          <p:cNvPr id="158" name="Google Shape;158;p16"/>
          <p:cNvSpPr/>
          <p:nvPr/>
        </p:nvSpPr>
        <p:spPr>
          <a:xfrm flipH="1" rot="-9988088">
            <a:off x="1204649" y="9028048"/>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p:nvPr/>
        </p:nvSpPr>
        <p:spPr>
          <a:xfrm flipH="1" rot="-9988088">
            <a:off x="2646404" y="9028048"/>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6"/>
          <p:cNvSpPr/>
          <p:nvPr/>
        </p:nvSpPr>
        <p:spPr>
          <a:xfrm flipH="1" rot="-9988088">
            <a:off x="3975365" y="9032002"/>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1297241" y="9058717"/>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2100">
                <a:solidFill>
                  <a:srgbClr val="E29578"/>
                </a:solidFill>
                <a:latin typeface="Mada"/>
                <a:ea typeface="Mada"/>
                <a:cs typeface="Mada"/>
                <a:sym typeface="Mada"/>
              </a:rPr>
              <a:t>✓</a:t>
            </a:r>
            <a:endParaRPr b="1" sz="2100">
              <a:solidFill>
                <a:srgbClr val="E29578"/>
              </a:solidFill>
              <a:latin typeface="Mada"/>
              <a:ea typeface="Mada"/>
              <a:cs typeface="Mada"/>
              <a:sym typeface="Mada"/>
            </a:endParaRPr>
          </a:p>
        </p:txBody>
      </p:sp>
      <p:sp>
        <p:nvSpPr>
          <p:cNvPr id="162" name="Google Shape;162;p16"/>
          <p:cNvSpPr txBox="1"/>
          <p:nvPr/>
        </p:nvSpPr>
        <p:spPr>
          <a:xfrm>
            <a:off x="2629036" y="9058717"/>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600">
                <a:solidFill>
                  <a:srgbClr val="006D77"/>
                </a:solidFill>
                <a:latin typeface="Mada"/>
                <a:ea typeface="Mada"/>
                <a:cs typeface="Mada"/>
                <a:sym typeface="Mada"/>
              </a:rPr>
              <a:t>✓✓✓</a:t>
            </a:r>
            <a:endParaRPr b="1" sz="1600">
              <a:solidFill>
                <a:srgbClr val="006D77"/>
              </a:solidFill>
              <a:latin typeface="Mada"/>
              <a:ea typeface="Mada"/>
              <a:cs typeface="Mada"/>
              <a:sym typeface="Mada"/>
            </a:endParaRPr>
          </a:p>
        </p:txBody>
      </p:sp>
      <p:sp>
        <p:nvSpPr>
          <p:cNvPr id="163" name="Google Shape;163;p16"/>
          <p:cNvSpPr txBox="1"/>
          <p:nvPr/>
        </p:nvSpPr>
        <p:spPr>
          <a:xfrm>
            <a:off x="4067923" y="9019569"/>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900">
                <a:solidFill>
                  <a:srgbClr val="006D77"/>
                </a:solidFill>
                <a:latin typeface="Mada"/>
                <a:ea typeface="Mada"/>
                <a:cs typeface="Mada"/>
                <a:sym typeface="Mada"/>
              </a:rPr>
              <a:t>✗</a:t>
            </a:r>
            <a:endParaRPr b="1" sz="1900">
              <a:solidFill>
                <a:srgbClr val="006D77"/>
              </a:solidFill>
              <a:latin typeface="Mada"/>
              <a:ea typeface="Mada"/>
              <a:cs typeface="Mada"/>
              <a:sym typeface="Mada"/>
            </a:endParaRPr>
          </a:p>
        </p:txBody>
      </p:sp>
      <p:sp>
        <p:nvSpPr>
          <p:cNvPr id="164" name="Google Shape;164;p16"/>
          <p:cNvSpPr/>
          <p:nvPr/>
        </p:nvSpPr>
        <p:spPr>
          <a:xfrm flipH="1" rot="-9988088">
            <a:off x="5304325" y="9035000"/>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DF9F9"/>
              </a:solidFill>
            </a:endParaRPr>
          </a:p>
        </p:txBody>
      </p:sp>
      <p:sp>
        <p:nvSpPr>
          <p:cNvPr id="165" name="Google Shape;165;p16"/>
          <p:cNvSpPr txBox="1"/>
          <p:nvPr/>
        </p:nvSpPr>
        <p:spPr>
          <a:xfrm>
            <a:off x="5396895" y="9242988"/>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2000">
                <a:solidFill>
                  <a:srgbClr val="EDF9F9"/>
                </a:solidFill>
                <a:latin typeface="Mada"/>
                <a:ea typeface="Mada"/>
                <a:cs typeface="Mada"/>
                <a:sym typeface="Mada"/>
              </a:rPr>
              <a:t>✗</a:t>
            </a:r>
            <a:endParaRPr sz="2000">
              <a:solidFill>
                <a:srgbClr val="EDF9F9"/>
              </a:solidFill>
              <a:latin typeface="Mada"/>
              <a:ea typeface="Mada"/>
              <a:cs typeface="Mada"/>
              <a:sym typeface="Mada"/>
            </a:endParaRPr>
          </a:p>
          <a:p>
            <a:pPr indent="0" lvl="0" marL="0" rtl="0" algn="ctr">
              <a:spcBef>
                <a:spcPts val="0"/>
              </a:spcBef>
              <a:spcAft>
                <a:spcPts val="1600"/>
              </a:spcAft>
              <a:buNone/>
            </a:pPr>
            <a:r>
              <a:t/>
            </a:r>
            <a:endParaRPr b="1" sz="2000">
              <a:solidFill>
                <a:srgbClr val="EDF9F9"/>
              </a:solidFill>
              <a:latin typeface="Mada"/>
              <a:ea typeface="Mada"/>
              <a:cs typeface="Mada"/>
              <a:sym typeface="Mada"/>
            </a:endParaRPr>
          </a:p>
        </p:txBody>
      </p:sp>
      <p:sp>
        <p:nvSpPr>
          <p:cNvPr id="166" name="Google Shape;166;p16"/>
          <p:cNvSpPr txBox="1"/>
          <p:nvPr/>
        </p:nvSpPr>
        <p:spPr>
          <a:xfrm>
            <a:off x="5037593" y="8549789"/>
            <a:ext cx="1183500" cy="3885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Therapeutic </a:t>
            </a:r>
            <a:endParaRPr b="1" sz="1200">
              <a:solidFill>
                <a:srgbClr val="006D77"/>
              </a:solidFill>
              <a:latin typeface="Lora"/>
              <a:ea typeface="Lora"/>
              <a:cs typeface="Lora"/>
              <a:sym typeface="Lora"/>
            </a:endParaRPr>
          </a:p>
        </p:txBody>
      </p:sp>
      <p:sp>
        <p:nvSpPr>
          <p:cNvPr id="167" name="Google Shape;167;p16"/>
          <p:cNvSpPr txBox="1"/>
          <p:nvPr/>
        </p:nvSpPr>
        <p:spPr>
          <a:xfrm>
            <a:off x="2215587" y="9617363"/>
            <a:ext cx="1511700" cy="26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Could give false readings </a:t>
            </a:r>
            <a:r>
              <a:rPr lang="en-GB" sz="1000">
                <a:solidFill>
                  <a:srgbClr val="6AA84F"/>
                </a:solidFill>
                <a:highlight>
                  <a:srgbClr val="FFFFFF"/>
                </a:highlight>
                <a:latin typeface="Mada"/>
                <a:ea typeface="Mada"/>
                <a:cs typeface="Mada"/>
                <a:sym typeface="Mada"/>
              </a:rPr>
              <a:t>if not done by an expert</a:t>
            </a:r>
            <a:endParaRPr sz="1000">
              <a:solidFill>
                <a:srgbClr val="6AA84F"/>
              </a:solidFill>
              <a:latin typeface="Mada"/>
              <a:ea typeface="Mada"/>
              <a:cs typeface="Mada"/>
              <a:sym typeface="Mada"/>
            </a:endParaRPr>
          </a:p>
        </p:txBody>
      </p:sp>
      <p:sp>
        <p:nvSpPr>
          <p:cNvPr id="168" name="Google Shape;168;p16"/>
          <p:cNvSpPr txBox="1"/>
          <p:nvPr/>
        </p:nvSpPr>
        <p:spPr>
          <a:xfrm>
            <a:off x="1043225" y="3625700"/>
            <a:ext cx="5643300" cy="721200"/>
          </a:xfrm>
          <a:prstGeom prst="rect">
            <a:avLst/>
          </a:prstGeom>
          <a:noFill/>
          <a:ln>
            <a:noFill/>
          </a:ln>
        </p:spPr>
        <p:txBody>
          <a:bodyPr anchorCtr="0" anchor="t" bIns="91425" lIns="91425" spcFirstLastPara="1" rIns="91425" wrap="square" tIns="91425">
            <a:noAutofit/>
          </a:bodyPr>
          <a:lstStyle/>
          <a:p>
            <a:pPr indent="-260350"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Normally pressure is the same all along the limb (normal person have same pressure in the whole body).</a:t>
            </a:r>
            <a:endParaRPr sz="1100">
              <a:solidFill>
                <a:srgbClr val="6AA84F"/>
              </a:solidFill>
              <a:latin typeface="Mada"/>
              <a:ea typeface="Mada"/>
              <a:cs typeface="Mada"/>
              <a:sym typeface="Mada"/>
            </a:endParaRPr>
          </a:p>
          <a:p>
            <a:pPr indent="-260350"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If there is a change this indicated stenosis. </a:t>
            </a:r>
            <a:endParaRPr sz="1100">
              <a:solidFill>
                <a:srgbClr val="6AA84F"/>
              </a:solidFill>
              <a:latin typeface="Mada"/>
              <a:ea typeface="Mada"/>
              <a:cs typeface="Mada"/>
              <a:sym typeface="Mada"/>
            </a:endParaRPr>
          </a:p>
          <a:p>
            <a:pPr indent="-174625" lvl="1" marL="26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So if in one place its triphasic and distal to that area the reading was biphasic this means that there could be stenosis between the two segments.</a:t>
            </a:r>
            <a:endParaRPr sz="1200">
              <a:solidFill>
                <a:srgbClr val="999999"/>
              </a:solidFill>
              <a:latin typeface="Mada"/>
              <a:ea typeface="Mada"/>
              <a:cs typeface="Mada"/>
              <a:sym typeface="Mada"/>
            </a:endParaRPr>
          </a:p>
        </p:txBody>
      </p:sp>
      <p:sp>
        <p:nvSpPr>
          <p:cNvPr id="169" name="Google Shape;169;p16"/>
          <p:cNvSpPr/>
          <p:nvPr/>
        </p:nvSpPr>
        <p:spPr>
          <a:xfrm rot="5400000">
            <a:off x="501860" y="1762315"/>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rot="5400000">
            <a:off x="501860" y="2751961"/>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p:nvPr/>
        </p:nvSpPr>
        <p:spPr>
          <a:xfrm rot="5400000">
            <a:off x="501860" y="3817807"/>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2" name="Google Shape;172;p16"/>
          <p:cNvCxnSpPr/>
          <p:nvPr/>
        </p:nvCxnSpPr>
        <p:spPr>
          <a:xfrm>
            <a:off x="623679" y="1562025"/>
            <a:ext cx="1500" cy="2863200"/>
          </a:xfrm>
          <a:prstGeom prst="straightConnector1">
            <a:avLst/>
          </a:prstGeom>
          <a:noFill/>
          <a:ln cap="flat" cmpd="sng" w="28575">
            <a:solidFill>
              <a:srgbClr val="FFDDD2"/>
            </a:solidFill>
            <a:prstDash val="solid"/>
            <a:round/>
            <a:headEnd len="med" w="med" type="oval"/>
            <a:tailEnd len="med" w="med" type="oval"/>
          </a:ln>
        </p:spPr>
      </p:cxnSp>
      <p:sp>
        <p:nvSpPr>
          <p:cNvPr id="173" name="Google Shape;173;p16"/>
          <p:cNvSpPr/>
          <p:nvPr/>
        </p:nvSpPr>
        <p:spPr>
          <a:xfrm rot="5400000">
            <a:off x="442989" y="1711445"/>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p:nvPr/>
        </p:nvSpPr>
        <p:spPr>
          <a:xfrm rot="5400000">
            <a:off x="442989" y="2701092"/>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6"/>
          <p:cNvSpPr/>
          <p:nvPr/>
        </p:nvSpPr>
        <p:spPr>
          <a:xfrm rot="5400000">
            <a:off x="442989" y="3766938"/>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txBox="1"/>
          <p:nvPr/>
        </p:nvSpPr>
        <p:spPr>
          <a:xfrm>
            <a:off x="366875" y="1680975"/>
            <a:ext cx="5136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006D77"/>
                </a:solidFill>
                <a:latin typeface="Life Savers ExtraBold"/>
                <a:ea typeface="Life Savers ExtraBold"/>
                <a:cs typeface="Life Savers ExtraBold"/>
                <a:sym typeface="Life Savers ExtraBold"/>
              </a:rPr>
              <a:t>01</a:t>
            </a:r>
            <a:endParaRPr sz="1800">
              <a:solidFill>
                <a:srgbClr val="006D77"/>
              </a:solidFill>
              <a:latin typeface="Life Savers ExtraBold"/>
              <a:ea typeface="Life Savers ExtraBold"/>
              <a:cs typeface="Life Savers ExtraBold"/>
              <a:sym typeface="Life Savers ExtraBold"/>
            </a:endParaRPr>
          </a:p>
        </p:txBody>
      </p:sp>
      <p:sp>
        <p:nvSpPr>
          <p:cNvPr id="177" name="Google Shape;177;p16"/>
          <p:cNvSpPr txBox="1"/>
          <p:nvPr/>
        </p:nvSpPr>
        <p:spPr>
          <a:xfrm>
            <a:off x="371405" y="2670438"/>
            <a:ext cx="5136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006D77"/>
                </a:solidFill>
                <a:latin typeface="Life Savers ExtraBold"/>
                <a:ea typeface="Life Savers ExtraBold"/>
                <a:cs typeface="Life Savers ExtraBold"/>
                <a:sym typeface="Life Savers ExtraBold"/>
              </a:rPr>
              <a:t>02</a:t>
            </a:r>
            <a:endParaRPr sz="1800">
              <a:solidFill>
                <a:srgbClr val="006D77"/>
              </a:solidFill>
              <a:latin typeface="Life Savers ExtraBold"/>
              <a:ea typeface="Life Savers ExtraBold"/>
              <a:cs typeface="Life Savers ExtraBold"/>
              <a:sym typeface="Life Savers ExtraBold"/>
            </a:endParaRPr>
          </a:p>
        </p:txBody>
      </p:sp>
      <p:sp>
        <p:nvSpPr>
          <p:cNvPr id="178" name="Google Shape;178;p16"/>
          <p:cNvSpPr txBox="1"/>
          <p:nvPr/>
        </p:nvSpPr>
        <p:spPr>
          <a:xfrm>
            <a:off x="336875" y="3740100"/>
            <a:ext cx="5610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006D77"/>
                </a:solidFill>
                <a:latin typeface="Life Savers ExtraBold"/>
                <a:ea typeface="Life Savers ExtraBold"/>
                <a:cs typeface="Life Savers ExtraBold"/>
                <a:sym typeface="Life Savers ExtraBold"/>
              </a:rPr>
              <a:t>03</a:t>
            </a:r>
            <a:endParaRPr sz="1800">
              <a:solidFill>
                <a:srgbClr val="006D77"/>
              </a:solidFill>
              <a:latin typeface="Life Savers ExtraBold"/>
              <a:ea typeface="Life Savers ExtraBold"/>
              <a:cs typeface="Life Savers ExtraBold"/>
              <a:sym typeface="Life Savers ExtraBold"/>
            </a:endParaRPr>
          </a:p>
        </p:txBody>
      </p:sp>
      <p:grpSp>
        <p:nvGrpSpPr>
          <p:cNvPr id="179" name="Google Shape;179;p16"/>
          <p:cNvGrpSpPr/>
          <p:nvPr/>
        </p:nvGrpSpPr>
        <p:grpSpPr>
          <a:xfrm rot="5400000">
            <a:off x="550119" y="2273957"/>
            <a:ext cx="142639" cy="153487"/>
            <a:chOff x="2410712" y="2415450"/>
            <a:chExt cx="312600" cy="312600"/>
          </a:xfrm>
        </p:grpSpPr>
        <p:sp>
          <p:nvSpPr>
            <p:cNvPr id="180" name="Google Shape;180;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6"/>
          <p:cNvGrpSpPr/>
          <p:nvPr/>
        </p:nvGrpSpPr>
        <p:grpSpPr>
          <a:xfrm rot="5400000">
            <a:off x="550119" y="3339764"/>
            <a:ext cx="142639" cy="153487"/>
            <a:chOff x="4412481" y="2415450"/>
            <a:chExt cx="312600" cy="312600"/>
          </a:xfrm>
        </p:grpSpPr>
        <p:sp>
          <p:nvSpPr>
            <p:cNvPr id="183" name="Google Shape;183;p16"/>
            <p:cNvSpPr/>
            <p:nvPr/>
          </p:nvSpPr>
          <p:spPr>
            <a:xfrm>
              <a:off x="4412481"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p:nvPr/>
          </p:nvSpPr>
          <p:spPr>
            <a:xfrm>
              <a:off x="4518381"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p16"/>
          <p:cNvSpPr txBox="1"/>
          <p:nvPr/>
        </p:nvSpPr>
        <p:spPr>
          <a:xfrm>
            <a:off x="773300" y="1656050"/>
            <a:ext cx="5541000" cy="656700"/>
          </a:xfrm>
          <a:prstGeom prst="rect">
            <a:avLst/>
          </a:prstGeom>
          <a:noFill/>
          <a:ln>
            <a:noFill/>
          </a:ln>
        </p:spPr>
        <p:txBody>
          <a:bodyPr anchorCtr="0" anchor="t" bIns="91425" lIns="91425" spcFirstLastPara="1" rIns="91425" wrap="square" tIns="91425">
            <a:noAutofit/>
          </a:bodyPr>
          <a:lstStyle/>
          <a:p>
            <a:pPr indent="-304800" lvl="0" marL="457200" rtl="0" algn="just">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 non-invasive test used to measure the pressure in the lower limb.</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 doesn't tell us the exact disease. </a:t>
            </a:r>
            <a:endParaRPr sz="1200">
              <a:solidFill>
                <a:srgbClr val="6AA84F"/>
              </a:solidFill>
              <a:latin typeface="Mada"/>
              <a:ea typeface="Mada"/>
              <a:cs typeface="Mada"/>
              <a:sym typeface="Mada"/>
            </a:endParaRPr>
          </a:p>
        </p:txBody>
      </p:sp>
      <p:sp>
        <p:nvSpPr>
          <p:cNvPr id="186" name="Google Shape;186;p16"/>
          <p:cNvSpPr txBox="1"/>
          <p:nvPr/>
        </p:nvSpPr>
        <p:spPr>
          <a:xfrm>
            <a:off x="787400" y="2696575"/>
            <a:ext cx="4357200" cy="656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Measures will be taken from multiple areas  ( upper thigh, middle thigh, upper leg, and middle leg).</a:t>
            </a:r>
            <a:endParaRPr sz="1200">
              <a:solidFill>
                <a:srgbClr val="999999"/>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17"/>
          <p:cNvPicPr preferRelativeResize="0"/>
          <p:nvPr/>
        </p:nvPicPr>
        <p:blipFill>
          <a:blip r:embed="rId3">
            <a:alphaModFix amt="69000"/>
          </a:blip>
          <a:stretch>
            <a:fillRect/>
          </a:stretch>
        </p:blipFill>
        <p:spPr>
          <a:xfrm>
            <a:off x="3085162" y="2469700"/>
            <a:ext cx="1450875" cy="1363322"/>
          </a:xfrm>
          <a:prstGeom prst="rect">
            <a:avLst/>
          </a:prstGeom>
          <a:noFill/>
          <a:ln>
            <a:noFill/>
          </a:ln>
        </p:spPr>
      </p:pic>
      <p:sp>
        <p:nvSpPr>
          <p:cNvPr id="192" name="Google Shape;192;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txBox="1"/>
          <p:nvPr/>
        </p:nvSpPr>
        <p:spPr>
          <a:xfrm>
            <a:off x="498600" y="978388"/>
            <a:ext cx="4012200" cy="721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 - mode + Color Doppler.</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sp>
        <p:nvSpPr>
          <p:cNvPr id="194" name="Google Shape;194;p17"/>
          <p:cNvSpPr txBox="1"/>
          <p:nvPr/>
        </p:nvSpPr>
        <p:spPr>
          <a:xfrm>
            <a:off x="2212150" y="378950"/>
            <a:ext cx="31005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Duplex Ultrasound</a:t>
            </a:r>
            <a:endParaRPr b="1" sz="1800">
              <a:solidFill>
                <a:srgbClr val="006D77"/>
              </a:solidFill>
              <a:latin typeface="Lora"/>
              <a:ea typeface="Lora"/>
              <a:cs typeface="Lora"/>
              <a:sym typeface="Lora"/>
            </a:endParaRPr>
          </a:p>
        </p:txBody>
      </p:sp>
      <p:cxnSp>
        <p:nvCxnSpPr>
          <p:cNvPr id="195" name="Google Shape;195;p17"/>
          <p:cNvCxnSpPr/>
          <p:nvPr/>
        </p:nvCxnSpPr>
        <p:spPr>
          <a:xfrm>
            <a:off x="2729200" y="830050"/>
            <a:ext cx="2066400" cy="3900"/>
          </a:xfrm>
          <a:prstGeom prst="straightConnector1">
            <a:avLst/>
          </a:prstGeom>
          <a:noFill/>
          <a:ln cap="flat" cmpd="sng" w="19050">
            <a:solidFill>
              <a:srgbClr val="83C5BE"/>
            </a:solidFill>
            <a:prstDash val="solid"/>
            <a:round/>
            <a:headEnd len="med" w="med" type="oval"/>
            <a:tailEnd len="med" w="med" type="oval"/>
          </a:ln>
        </p:spPr>
      </p:cxnSp>
      <p:pic>
        <p:nvPicPr>
          <p:cNvPr id="196" name="Google Shape;196;p17"/>
          <p:cNvPicPr preferRelativeResize="0"/>
          <p:nvPr/>
        </p:nvPicPr>
        <p:blipFill>
          <a:blip r:embed="rId4">
            <a:alphaModFix amt="60000"/>
          </a:blip>
          <a:stretch>
            <a:fillRect/>
          </a:stretch>
        </p:blipFill>
        <p:spPr>
          <a:xfrm>
            <a:off x="983094" y="1532915"/>
            <a:ext cx="1236600" cy="1194200"/>
          </a:xfrm>
          <a:prstGeom prst="rect">
            <a:avLst/>
          </a:prstGeom>
          <a:noFill/>
          <a:ln>
            <a:noFill/>
          </a:ln>
        </p:spPr>
      </p:pic>
      <p:grpSp>
        <p:nvGrpSpPr>
          <p:cNvPr id="197" name="Google Shape;197;p17"/>
          <p:cNvGrpSpPr/>
          <p:nvPr/>
        </p:nvGrpSpPr>
        <p:grpSpPr>
          <a:xfrm rot="7573622">
            <a:off x="2337022" y="2679310"/>
            <a:ext cx="720317" cy="625764"/>
            <a:chOff x="1213975" y="2608550"/>
            <a:chExt cx="720300" cy="625750"/>
          </a:xfrm>
        </p:grpSpPr>
        <p:sp>
          <p:nvSpPr>
            <p:cNvPr id="198" name="Google Shape;198;p17"/>
            <p:cNvSpPr/>
            <p:nvPr/>
          </p:nvSpPr>
          <p:spPr>
            <a:xfrm>
              <a:off x="1313775" y="2608550"/>
              <a:ext cx="577300" cy="366000"/>
            </a:xfrm>
            <a:custGeom>
              <a:rect b="b" l="l" r="r" t="t"/>
              <a:pathLst>
                <a:path extrusionOk="0" h="14640" w="23092">
                  <a:moveTo>
                    <a:pt x="12258" y="9596"/>
                  </a:moveTo>
                  <a:lnTo>
                    <a:pt x="12258" y="10180"/>
                  </a:lnTo>
                  <a:cubicBezTo>
                    <a:pt x="11885" y="10577"/>
                    <a:pt x="11161" y="10810"/>
                    <a:pt x="11698" y="11604"/>
                  </a:cubicBezTo>
                  <a:cubicBezTo>
                    <a:pt x="11791" y="11721"/>
                    <a:pt x="11721" y="11978"/>
                    <a:pt x="11721" y="12188"/>
                  </a:cubicBezTo>
                  <a:cubicBezTo>
                    <a:pt x="11021" y="12118"/>
                    <a:pt x="10297" y="12211"/>
                    <a:pt x="9643" y="12468"/>
                  </a:cubicBezTo>
                  <a:cubicBezTo>
                    <a:pt x="9433" y="12561"/>
                    <a:pt x="9106" y="12351"/>
                    <a:pt x="9270" y="12818"/>
                  </a:cubicBezTo>
                  <a:cubicBezTo>
                    <a:pt x="9340" y="13028"/>
                    <a:pt x="9223" y="13238"/>
                    <a:pt x="9013" y="13285"/>
                  </a:cubicBezTo>
                  <a:cubicBezTo>
                    <a:pt x="8850" y="13308"/>
                    <a:pt x="8686" y="13238"/>
                    <a:pt x="8616" y="13075"/>
                  </a:cubicBezTo>
                  <a:cubicBezTo>
                    <a:pt x="8406" y="12725"/>
                    <a:pt x="8219" y="12398"/>
                    <a:pt x="7752" y="12375"/>
                  </a:cubicBezTo>
                  <a:cubicBezTo>
                    <a:pt x="7729" y="11838"/>
                    <a:pt x="7869" y="11277"/>
                    <a:pt x="7565" y="10787"/>
                  </a:cubicBezTo>
                  <a:cubicBezTo>
                    <a:pt x="8312" y="10273"/>
                    <a:pt x="8312" y="9783"/>
                    <a:pt x="7565" y="9199"/>
                  </a:cubicBezTo>
                  <a:cubicBezTo>
                    <a:pt x="7565" y="8779"/>
                    <a:pt x="7425" y="8382"/>
                    <a:pt x="7192" y="8032"/>
                  </a:cubicBezTo>
                  <a:cubicBezTo>
                    <a:pt x="6865" y="8242"/>
                    <a:pt x="6538" y="8475"/>
                    <a:pt x="6118" y="8429"/>
                  </a:cubicBezTo>
                  <a:cubicBezTo>
                    <a:pt x="5697" y="8382"/>
                    <a:pt x="5534" y="8615"/>
                    <a:pt x="5604" y="8966"/>
                  </a:cubicBezTo>
                  <a:cubicBezTo>
                    <a:pt x="5674" y="9526"/>
                    <a:pt x="5441" y="9853"/>
                    <a:pt x="4904" y="9946"/>
                  </a:cubicBezTo>
                  <a:cubicBezTo>
                    <a:pt x="4367" y="9993"/>
                    <a:pt x="3993" y="10483"/>
                    <a:pt x="4086" y="10997"/>
                  </a:cubicBezTo>
                  <a:cubicBezTo>
                    <a:pt x="4133" y="11417"/>
                    <a:pt x="3970" y="11767"/>
                    <a:pt x="3993" y="12164"/>
                  </a:cubicBezTo>
                  <a:lnTo>
                    <a:pt x="3806" y="12375"/>
                  </a:lnTo>
                  <a:cubicBezTo>
                    <a:pt x="3479" y="12211"/>
                    <a:pt x="3129" y="12141"/>
                    <a:pt x="2756" y="12188"/>
                  </a:cubicBezTo>
                  <a:cubicBezTo>
                    <a:pt x="2359" y="12211"/>
                    <a:pt x="1962" y="12188"/>
                    <a:pt x="1822" y="11697"/>
                  </a:cubicBezTo>
                  <a:cubicBezTo>
                    <a:pt x="1705" y="11301"/>
                    <a:pt x="1355" y="11394"/>
                    <a:pt x="1075" y="11417"/>
                  </a:cubicBezTo>
                  <a:cubicBezTo>
                    <a:pt x="794" y="11441"/>
                    <a:pt x="514" y="11791"/>
                    <a:pt x="94" y="11651"/>
                  </a:cubicBezTo>
                  <a:cubicBezTo>
                    <a:pt x="1" y="11254"/>
                    <a:pt x="71" y="10834"/>
                    <a:pt x="304" y="10483"/>
                  </a:cubicBezTo>
                  <a:cubicBezTo>
                    <a:pt x="561" y="10133"/>
                    <a:pt x="888" y="9760"/>
                    <a:pt x="864" y="9269"/>
                  </a:cubicBezTo>
                  <a:lnTo>
                    <a:pt x="888" y="9246"/>
                  </a:lnTo>
                  <a:cubicBezTo>
                    <a:pt x="1658" y="9106"/>
                    <a:pt x="1822" y="8522"/>
                    <a:pt x="1845" y="7868"/>
                  </a:cubicBezTo>
                  <a:cubicBezTo>
                    <a:pt x="1985" y="7541"/>
                    <a:pt x="2079" y="7215"/>
                    <a:pt x="2429" y="7051"/>
                  </a:cubicBezTo>
                  <a:cubicBezTo>
                    <a:pt x="2802" y="7028"/>
                    <a:pt x="2802" y="6748"/>
                    <a:pt x="2826" y="6467"/>
                  </a:cubicBezTo>
                  <a:cubicBezTo>
                    <a:pt x="2896" y="6397"/>
                    <a:pt x="2966" y="6327"/>
                    <a:pt x="3036" y="6234"/>
                  </a:cubicBezTo>
                  <a:cubicBezTo>
                    <a:pt x="3363" y="6187"/>
                    <a:pt x="3690" y="6117"/>
                    <a:pt x="3409" y="5650"/>
                  </a:cubicBezTo>
                  <a:cubicBezTo>
                    <a:pt x="3993" y="4460"/>
                    <a:pt x="4764" y="3339"/>
                    <a:pt x="5697" y="2382"/>
                  </a:cubicBezTo>
                  <a:cubicBezTo>
                    <a:pt x="6188" y="1845"/>
                    <a:pt x="6585" y="1261"/>
                    <a:pt x="7145" y="770"/>
                  </a:cubicBezTo>
                  <a:cubicBezTo>
                    <a:pt x="7705" y="210"/>
                    <a:pt x="8546" y="0"/>
                    <a:pt x="9316" y="187"/>
                  </a:cubicBezTo>
                  <a:cubicBezTo>
                    <a:pt x="10531" y="444"/>
                    <a:pt x="11511" y="1097"/>
                    <a:pt x="12539" y="1774"/>
                  </a:cubicBezTo>
                  <a:cubicBezTo>
                    <a:pt x="13869" y="2638"/>
                    <a:pt x="14850" y="3876"/>
                    <a:pt x="16064" y="4856"/>
                  </a:cubicBezTo>
                  <a:lnTo>
                    <a:pt x="16204" y="5043"/>
                  </a:lnTo>
                  <a:cubicBezTo>
                    <a:pt x="16228" y="5090"/>
                    <a:pt x="16251" y="5160"/>
                    <a:pt x="16274" y="5230"/>
                  </a:cubicBezTo>
                  <a:cubicBezTo>
                    <a:pt x="16274" y="5510"/>
                    <a:pt x="16391" y="5650"/>
                    <a:pt x="16694" y="5627"/>
                  </a:cubicBezTo>
                  <a:cubicBezTo>
                    <a:pt x="17138" y="5697"/>
                    <a:pt x="17255" y="6071"/>
                    <a:pt x="17465" y="6397"/>
                  </a:cubicBezTo>
                  <a:cubicBezTo>
                    <a:pt x="17395" y="6631"/>
                    <a:pt x="17582" y="6841"/>
                    <a:pt x="17839" y="6818"/>
                  </a:cubicBezTo>
                  <a:lnTo>
                    <a:pt x="17839" y="6818"/>
                  </a:lnTo>
                  <a:cubicBezTo>
                    <a:pt x="17722" y="7308"/>
                    <a:pt x="18119" y="7588"/>
                    <a:pt x="18259" y="7985"/>
                  </a:cubicBezTo>
                  <a:cubicBezTo>
                    <a:pt x="18586" y="8826"/>
                    <a:pt x="19146" y="9409"/>
                    <a:pt x="20173" y="9223"/>
                  </a:cubicBezTo>
                  <a:lnTo>
                    <a:pt x="20197" y="9246"/>
                  </a:lnTo>
                  <a:lnTo>
                    <a:pt x="20360" y="9409"/>
                  </a:lnTo>
                  <a:cubicBezTo>
                    <a:pt x="20827" y="9619"/>
                    <a:pt x="21177" y="10040"/>
                    <a:pt x="21317" y="10553"/>
                  </a:cubicBezTo>
                  <a:cubicBezTo>
                    <a:pt x="20804" y="11020"/>
                    <a:pt x="21644" y="11441"/>
                    <a:pt x="21364" y="11908"/>
                  </a:cubicBezTo>
                  <a:cubicBezTo>
                    <a:pt x="22018" y="12024"/>
                    <a:pt x="21948" y="12865"/>
                    <a:pt x="22625" y="13052"/>
                  </a:cubicBezTo>
                  <a:cubicBezTo>
                    <a:pt x="22998" y="13145"/>
                    <a:pt x="23092" y="13635"/>
                    <a:pt x="22858" y="14056"/>
                  </a:cubicBezTo>
                  <a:cubicBezTo>
                    <a:pt x="22672" y="14429"/>
                    <a:pt x="22438" y="14639"/>
                    <a:pt x="21995" y="14453"/>
                  </a:cubicBezTo>
                  <a:cubicBezTo>
                    <a:pt x="21808" y="14406"/>
                    <a:pt x="21621" y="14359"/>
                    <a:pt x="21411" y="14359"/>
                  </a:cubicBezTo>
                  <a:cubicBezTo>
                    <a:pt x="21247" y="13589"/>
                    <a:pt x="21247" y="13542"/>
                    <a:pt x="20594" y="13682"/>
                  </a:cubicBezTo>
                  <a:cubicBezTo>
                    <a:pt x="19963" y="13822"/>
                    <a:pt x="19566" y="13402"/>
                    <a:pt x="19123" y="13168"/>
                  </a:cubicBezTo>
                  <a:cubicBezTo>
                    <a:pt x="18679" y="12935"/>
                    <a:pt x="19099" y="12491"/>
                    <a:pt x="19216" y="12164"/>
                  </a:cubicBezTo>
                  <a:cubicBezTo>
                    <a:pt x="19286" y="11978"/>
                    <a:pt x="19286" y="11744"/>
                    <a:pt x="19053" y="11651"/>
                  </a:cubicBezTo>
                  <a:cubicBezTo>
                    <a:pt x="18819" y="11557"/>
                    <a:pt x="18726" y="11721"/>
                    <a:pt x="18656" y="11931"/>
                  </a:cubicBezTo>
                  <a:cubicBezTo>
                    <a:pt x="18539" y="12258"/>
                    <a:pt x="18422" y="12561"/>
                    <a:pt x="18025" y="12608"/>
                  </a:cubicBezTo>
                  <a:lnTo>
                    <a:pt x="18025" y="12608"/>
                  </a:lnTo>
                  <a:cubicBezTo>
                    <a:pt x="17979" y="12328"/>
                    <a:pt x="17839" y="12024"/>
                    <a:pt x="17932" y="11767"/>
                  </a:cubicBezTo>
                  <a:cubicBezTo>
                    <a:pt x="18049" y="11371"/>
                    <a:pt x="17885" y="11301"/>
                    <a:pt x="17605" y="11114"/>
                  </a:cubicBezTo>
                  <a:cubicBezTo>
                    <a:pt x="17161" y="10857"/>
                    <a:pt x="16648" y="10764"/>
                    <a:pt x="16298" y="10297"/>
                  </a:cubicBezTo>
                  <a:cubicBezTo>
                    <a:pt x="15527" y="9246"/>
                    <a:pt x="14780" y="8219"/>
                    <a:pt x="13589" y="7635"/>
                  </a:cubicBezTo>
                  <a:cubicBezTo>
                    <a:pt x="13216" y="7448"/>
                    <a:pt x="12935" y="7075"/>
                    <a:pt x="12445" y="7121"/>
                  </a:cubicBezTo>
                  <a:cubicBezTo>
                    <a:pt x="12305" y="7448"/>
                    <a:pt x="12142" y="7752"/>
                    <a:pt x="12002" y="8102"/>
                  </a:cubicBezTo>
                  <a:cubicBezTo>
                    <a:pt x="11931" y="8289"/>
                    <a:pt x="12095" y="8382"/>
                    <a:pt x="12258" y="8405"/>
                  </a:cubicBezTo>
                  <a:cubicBezTo>
                    <a:pt x="12258" y="8545"/>
                    <a:pt x="12258" y="8686"/>
                    <a:pt x="12235" y="8802"/>
                  </a:cubicBezTo>
                  <a:cubicBezTo>
                    <a:pt x="11815" y="9176"/>
                    <a:pt x="11815" y="9269"/>
                    <a:pt x="12258" y="9596"/>
                  </a:cubicBezTo>
                  <a:close/>
                  <a:moveTo>
                    <a:pt x="16718" y="10273"/>
                  </a:moveTo>
                  <a:cubicBezTo>
                    <a:pt x="17839" y="10133"/>
                    <a:pt x="18025" y="9970"/>
                    <a:pt x="17839" y="9152"/>
                  </a:cubicBezTo>
                  <a:cubicBezTo>
                    <a:pt x="17839" y="9059"/>
                    <a:pt x="17792" y="8966"/>
                    <a:pt x="17698" y="8919"/>
                  </a:cubicBezTo>
                  <a:cubicBezTo>
                    <a:pt x="17582" y="8872"/>
                    <a:pt x="17418" y="8919"/>
                    <a:pt x="17372" y="9059"/>
                  </a:cubicBezTo>
                  <a:cubicBezTo>
                    <a:pt x="17231" y="9503"/>
                    <a:pt x="16998" y="9900"/>
                    <a:pt x="16718" y="1027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1213975" y="2839675"/>
              <a:ext cx="194975" cy="197900"/>
            </a:xfrm>
            <a:custGeom>
              <a:rect b="b" l="l" r="r" t="t"/>
              <a:pathLst>
                <a:path extrusionOk="0" h="7916" w="7799">
                  <a:moveTo>
                    <a:pt x="4856" y="1"/>
                  </a:moveTo>
                  <a:cubicBezTo>
                    <a:pt x="4880" y="491"/>
                    <a:pt x="4553" y="888"/>
                    <a:pt x="4319" y="1238"/>
                  </a:cubicBezTo>
                  <a:cubicBezTo>
                    <a:pt x="4063" y="1565"/>
                    <a:pt x="3993" y="1985"/>
                    <a:pt x="4109" y="2406"/>
                  </a:cubicBezTo>
                  <a:cubicBezTo>
                    <a:pt x="4506" y="2522"/>
                    <a:pt x="4740" y="2196"/>
                    <a:pt x="5067" y="2172"/>
                  </a:cubicBezTo>
                  <a:cubicBezTo>
                    <a:pt x="5393" y="2126"/>
                    <a:pt x="5697" y="2032"/>
                    <a:pt x="5814" y="2429"/>
                  </a:cubicBezTo>
                  <a:cubicBezTo>
                    <a:pt x="5977" y="2943"/>
                    <a:pt x="6351" y="2943"/>
                    <a:pt x="6748" y="2919"/>
                  </a:cubicBezTo>
                  <a:cubicBezTo>
                    <a:pt x="7121" y="2896"/>
                    <a:pt x="7471" y="2966"/>
                    <a:pt x="7798" y="3130"/>
                  </a:cubicBezTo>
                  <a:cubicBezTo>
                    <a:pt x="7798" y="3293"/>
                    <a:pt x="7728" y="3456"/>
                    <a:pt x="7612" y="3573"/>
                  </a:cubicBezTo>
                  <a:cubicBezTo>
                    <a:pt x="6631" y="4484"/>
                    <a:pt x="5790" y="5581"/>
                    <a:pt x="4833" y="6515"/>
                  </a:cubicBezTo>
                  <a:cubicBezTo>
                    <a:pt x="3829" y="7472"/>
                    <a:pt x="2428" y="7916"/>
                    <a:pt x="1051" y="7682"/>
                  </a:cubicBezTo>
                  <a:cubicBezTo>
                    <a:pt x="304" y="7566"/>
                    <a:pt x="0" y="7099"/>
                    <a:pt x="280" y="6422"/>
                  </a:cubicBezTo>
                  <a:cubicBezTo>
                    <a:pt x="747" y="5254"/>
                    <a:pt x="1237" y="4110"/>
                    <a:pt x="2148" y="3200"/>
                  </a:cubicBezTo>
                  <a:cubicBezTo>
                    <a:pt x="2895" y="2452"/>
                    <a:pt x="3432" y="1565"/>
                    <a:pt x="4086" y="748"/>
                  </a:cubicBezTo>
                  <a:cubicBezTo>
                    <a:pt x="4296" y="444"/>
                    <a:pt x="4483" y="141"/>
                    <a:pt x="485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
            <p:cNvSpPr/>
            <p:nvPr/>
          </p:nvSpPr>
          <p:spPr>
            <a:xfrm>
              <a:off x="1499400" y="3025875"/>
              <a:ext cx="120250" cy="208425"/>
            </a:xfrm>
            <a:custGeom>
              <a:rect b="b" l="l" r="r" t="t"/>
              <a:pathLst>
                <a:path extrusionOk="0" h="8337" w="4810">
                  <a:moveTo>
                    <a:pt x="4670" y="24"/>
                  </a:moveTo>
                  <a:cubicBezTo>
                    <a:pt x="4810" y="2009"/>
                    <a:pt x="4530" y="3970"/>
                    <a:pt x="4436" y="5931"/>
                  </a:cubicBezTo>
                  <a:cubicBezTo>
                    <a:pt x="4390" y="7239"/>
                    <a:pt x="3783" y="7823"/>
                    <a:pt x="2452" y="8103"/>
                  </a:cubicBezTo>
                  <a:cubicBezTo>
                    <a:pt x="1331" y="8336"/>
                    <a:pt x="677" y="7916"/>
                    <a:pt x="350" y="6749"/>
                  </a:cubicBezTo>
                  <a:cubicBezTo>
                    <a:pt x="607" y="6562"/>
                    <a:pt x="607" y="6165"/>
                    <a:pt x="350" y="5978"/>
                  </a:cubicBezTo>
                  <a:lnTo>
                    <a:pt x="350" y="5161"/>
                  </a:lnTo>
                  <a:cubicBezTo>
                    <a:pt x="537" y="5044"/>
                    <a:pt x="537" y="4904"/>
                    <a:pt x="350" y="4787"/>
                  </a:cubicBezTo>
                  <a:cubicBezTo>
                    <a:pt x="304" y="3993"/>
                    <a:pt x="0" y="3223"/>
                    <a:pt x="187" y="2406"/>
                  </a:cubicBezTo>
                  <a:lnTo>
                    <a:pt x="537" y="2406"/>
                  </a:lnTo>
                  <a:lnTo>
                    <a:pt x="934" y="2406"/>
                  </a:lnTo>
                  <a:cubicBezTo>
                    <a:pt x="958" y="2453"/>
                    <a:pt x="1028" y="2499"/>
                    <a:pt x="1051" y="2546"/>
                  </a:cubicBezTo>
                  <a:cubicBezTo>
                    <a:pt x="1401" y="3433"/>
                    <a:pt x="1775" y="3667"/>
                    <a:pt x="2639" y="3340"/>
                  </a:cubicBezTo>
                  <a:cubicBezTo>
                    <a:pt x="2919" y="3176"/>
                    <a:pt x="3292" y="3246"/>
                    <a:pt x="3502" y="3503"/>
                  </a:cubicBezTo>
                  <a:cubicBezTo>
                    <a:pt x="3619" y="3620"/>
                    <a:pt x="3759" y="3830"/>
                    <a:pt x="3969" y="3667"/>
                  </a:cubicBezTo>
                  <a:cubicBezTo>
                    <a:pt x="4063" y="3503"/>
                    <a:pt x="4016" y="3316"/>
                    <a:pt x="3876" y="3223"/>
                  </a:cubicBezTo>
                  <a:cubicBezTo>
                    <a:pt x="3292" y="2593"/>
                    <a:pt x="3456" y="1869"/>
                    <a:pt x="3829" y="1332"/>
                  </a:cubicBezTo>
                  <a:cubicBezTo>
                    <a:pt x="4296" y="701"/>
                    <a:pt x="3853" y="631"/>
                    <a:pt x="3502" y="421"/>
                  </a:cubicBezTo>
                  <a:cubicBezTo>
                    <a:pt x="3502" y="188"/>
                    <a:pt x="3713" y="1"/>
                    <a:pt x="3946" y="48"/>
                  </a:cubicBezTo>
                  <a:cubicBezTo>
                    <a:pt x="4203" y="48"/>
                    <a:pt x="4436" y="24"/>
                    <a:pt x="4670" y="2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7"/>
            <p:cNvSpPr/>
            <p:nvPr/>
          </p:nvSpPr>
          <p:spPr>
            <a:xfrm>
              <a:off x="1502325" y="2911475"/>
              <a:ext cx="113825" cy="133700"/>
            </a:xfrm>
            <a:custGeom>
              <a:rect b="b" l="l" r="r" t="t"/>
              <a:pathLst>
                <a:path extrusionOk="0" h="5348" w="4553">
                  <a:moveTo>
                    <a:pt x="4553" y="4600"/>
                  </a:moveTo>
                  <a:lnTo>
                    <a:pt x="3852" y="4600"/>
                  </a:lnTo>
                  <a:cubicBezTo>
                    <a:pt x="3619" y="4577"/>
                    <a:pt x="3409" y="4764"/>
                    <a:pt x="3409" y="4997"/>
                  </a:cubicBezTo>
                  <a:cubicBezTo>
                    <a:pt x="3152" y="5091"/>
                    <a:pt x="2895" y="5347"/>
                    <a:pt x="2638" y="4997"/>
                  </a:cubicBezTo>
                  <a:cubicBezTo>
                    <a:pt x="2405" y="4764"/>
                    <a:pt x="2452" y="4414"/>
                    <a:pt x="2708" y="4227"/>
                  </a:cubicBezTo>
                  <a:cubicBezTo>
                    <a:pt x="2942" y="4040"/>
                    <a:pt x="3059" y="3736"/>
                    <a:pt x="3012" y="3433"/>
                  </a:cubicBezTo>
                  <a:cubicBezTo>
                    <a:pt x="3222" y="3316"/>
                    <a:pt x="3409" y="3199"/>
                    <a:pt x="3315" y="2919"/>
                  </a:cubicBezTo>
                  <a:cubicBezTo>
                    <a:pt x="3269" y="2756"/>
                    <a:pt x="3105" y="2662"/>
                    <a:pt x="2942" y="2662"/>
                  </a:cubicBezTo>
                  <a:cubicBezTo>
                    <a:pt x="2615" y="2662"/>
                    <a:pt x="2615" y="2919"/>
                    <a:pt x="2615" y="3153"/>
                  </a:cubicBezTo>
                  <a:lnTo>
                    <a:pt x="2615" y="3433"/>
                  </a:lnTo>
                  <a:cubicBezTo>
                    <a:pt x="2592" y="3947"/>
                    <a:pt x="2078" y="3806"/>
                    <a:pt x="1821" y="4017"/>
                  </a:cubicBezTo>
                  <a:cubicBezTo>
                    <a:pt x="1774" y="3666"/>
                    <a:pt x="1588" y="3573"/>
                    <a:pt x="1261" y="3713"/>
                  </a:cubicBezTo>
                  <a:cubicBezTo>
                    <a:pt x="957" y="3853"/>
                    <a:pt x="630" y="4063"/>
                    <a:pt x="233" y="4017"/>
                  </a:cubicBezTo>
                  <a:cubicBezTo>
                    <a:pt x="163" y="3760"/>
                    <a:pt x="607" y="3480"/>
                    <a:pt x="210" y="3223"/>
                  </a:cubicBezTo>
                  <a:cubicBezTo>
                    <a:pt x="210" y="2943"/>
                    <a:pt x="0" y="2709"/>
                    <a:pt x="70" y="2429"/>
                  </a:cubicBezTo>
                  <a:cubicBezTo>
                    <a:pt x="374" y="2429"/>
                    <a:pt x="560" y="2102"/>
                    <a:pt x="397" y="1845"/>
                  </a:cubicBezTo>
                  <a:cubicBezTo>
                    <a:pt x="187" y="1332"/>
                    <a:pt x="257" y="795"/>
                    <a:pt x="233" y="234"/>
                  </a:cubicBezTo>
                  <a:cubicBezTo>
                    <a:pt x="700" y="258"/>
                    <a:pt x="887" y="608"/>
                    <a:pt x="1097" y="958"/>
                  </a:cubicBezTo>
                  <a:cubicBezTo>
                    <a:pt x="1167" y="1121"/>
                    <a:pt x="1331" y="1191"/>
                    <a:pt x="1494" y="1168"/>
                  </a:cubicBezTo>
                  <a:cubicBezTo>
                    <a:pt x="1704" y="1121"/>
                    <a:pt x="1821" y="888"/>
                    <a:pt x="1751" y="701"/>
                  </a:cubicBezTo>
                  <a:cubicBezTo>
                    <a:pt x="1588" y="234"/>
                    <a:pt x="1915" y="444"/>
                    <a:pt x="2125" y="351"/>
                  </a:cubicBezTo>
                  <a:cubicBezTo>
                    <a:pt x="2778" y="94"/>
                    <a:pt x="3479" y="1"/>
                    <a:pt x="4203" y="71"/>
                  </a:cubicBezTo>
                  <a:lnTo>
                    <a:pt x="4553" y="71"/>
                  </a:lnTo>
                  <a:lnTo>
                    <a:pt x="4553" y="444"/>
                  </a:lnTo>
                  <a:cubicBezTo>
                    <a:pt x="4249" y="444"/>
                    <a:pt x="3993" y="444"/>
                    <a:pt x="3969" y="841"/>
                  </a:cubicBezTo>
                  <a:cubicBezTo>
                    <a:pt x="3689" y="888"/>
                    <a:pt x="3339" y="725"/>
                    <a:pt x="3222" y="1121"/>
                  </a:cubicBezTo>
                  <a:cubicBezTo>
                    <a:pt x="3082" y="1565"/>
                    <a:pt x="3596" y="1752"/>
                    <a:pt x="3619" y="2172"/>
                  </a:cubicBezTo>
                  <a:cubicBezTo>
                    <a:pt x="3619" y="2452"/>
                    <a:pt x="3946" y="2406"/>
                    <a:pt x="4156" y="2429"/>
                  </a:cubicBezTo>
                  <a:cubicBezTo>
                    <a:pt x="4133" y="2802"/>
                    <a:pt x="4226" y="3199"/>
                    <a:pt x="4086" y="3573"/>
                  </a:cubicBezTo>
                  <a:cubicBezTo>
                    <a:pt x="3922" y="4017"/>
                    <a:pt x="4156" y="4157"/>
                    <a:pt x="4530" y="4203"/>
                  </a:cubicBezTo>
                  <a:cubicBezTo>
                    <a:pt x="4553" y="4343"/>
                    <a:pt x="4553" y="4484"/>
                    <a:pt x="4553" y="4600"/>
                  </a:cubicBezTo>
                  <a:close/>
                  <a:moveTo>
                    <a:pt x="1308" y="2125"/>
                  </a:moveTo>
                  <a:cubicBezTo>
                    <a:pt x="1144" y="2125"/>
                    <a:pt x="1051" y="2195"/>
                    <a:pt x="1051" y="2336"/>
                  </a:cubicBezTo>
                  <a:cubicBezTo>
                    <a:pt x="1027" y="2639"/>
                    <a:pt x="1051" y="2873"/>
                    <a:pt x="1378" y="2943"/>
                  </a:cubicBezTo>
                  <a:cubicBezTo>
                    <a:pt x="1564" y="2989"/>
                    <a:pt x="1728" y="2873"/>
                    <a:pt x="1728" y="2686"/>
                  </a:cubicBezTo>
                  <a:cubicBezTo>
                    <a:pt x="1774" y="2382"/>
                    <a:pt x="1541" y="2242"/>
                    <a:pt x="1308" y="2125"/>
                  </a:cubicBezTo>
                  <a:close/>
                  <a:moveTo>
                    <a:pt x="2778" y="1892"/>
                  </a:moveTo>
                  <a:cubicBezTo>
                    <a:pt x="2732" y="1682"/>
                    <a:pt x="2638" y="1495"/>
                    <a:pt x="2358" y="1518"/>
                  </a:cubicBezTo>
                  <a:cubicBezTo>
                    <a:pt x="2218" y="1518"/>
                    <a:pt x="2101" y="1612"/>
                    <a:pt x="2101" y="1752"/>
                  </a:cubicBezTo>
                  <a:cubicBezTo>
                    <a:pt x="2055" y="2055"/>
                    <a:pt x="2335" y="2102"/>
                    <a:pt x="2545" y="2172"/>
                  </a:cubicBezTo>
                  <a:cubicBezTo>
                    <a:pt x="2685" y="2195"/>
                    <a:pt x="2755" y="2079"/>
                    <a:pt x="2778" y="189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p:nvPr/>
          </p:nvSpPr>
          <p:spPr>
            <a:xfrm>
              <a:off x="1833275" y="2871800"/>
              <a:ext cx="101000" cy="154700"/>
            </a:xfrm>
            <a:custGeom>
              <a:rect b="b" l="l" r="r" t="t"/>
              <a:pathLst>
                <a:path extrusionOk="0" h="6188" w="4040">
                  <a:moveTo>
                    <a:pt x="654" y="3829"/>
                  </a:moveTo>
                  <a:cubicBezTo>
                    <a:pt x="841" y="3829"/>
                    <a:pt x="1028" y="3852"/>
                    <a:pt x="1238" y="3923"/>
                  </a:cubicBezTo>
                  <a:cubicBezTo>
                    <a:pt x="1681" y="4109"/>
                    <a:pt x="1892" y="3899"/>
                    <a:pt x="2078" y="3526"/>
                  </a:cubicBezTo>
                  <a:cubicBezTo>
                    <a:pt x="2312" y="3105"/>
                    <a:pt x="2242" y="2615"/>
                    <a:pt x="1868" y="2522"/>
                  </a:cubicBezTo>
                  <a:cubicBezTo>
                    <a:pt x="1191" y="2335"/>
                    <a:pt x="1238" y="1494"/>
                    <a:pt x="607" y="1378"/>
                  </a:cubicBezTo>
                  <a:cubicBezTo>
                    <a:pt x="888" y="911"/>
                    <a:pt x="24" y="490"/>
                    <a:pt x="537" y="0"/>
                  </a:cubicBezTo>
                  <a:cubicBezTo>
                    <a:pt x="1191" y="93"/>
                    <a:pt x="1401" y="700"/>
                    <a:pt x="1705" y="1121"/>
                  </a:cubicBezTo>
                  <a:cubicBezTo>
                    <a:pt x="1985" y="1518"/>
                    <a:pt x="2312" y="1891"/>
                    <a:pt x="2685" y="2195"/>
                  </a:cubicBezTo>
                  <a:cubicBezTo>
                    <a:pt x="3129" y="2545"/>
                    <a:pt x="3456" y="3012"/>
                    <a:pt x="3643" y="3526"/>
                  </a:cubicBezTo>
                  <a:cubicBezTo>
                    <a:pt x="4040" y="4460"/>
                    <a:pt x="3713" y="5230"/>
                    <a:pt x="2802" y="5604"/>
                  </a:cubicBezTo>
                  <a:cubicBezTo>
                    <a:pt x="2242" y="5860"/>
                    <a:pt x="1728" y="6187"/>
                    <a:pt x="1028" y="6024"/>
                  </a:cubicBezTo>
                  <a:cubicBezTo>
                    <a:pt x="537" y="5907"/>
                    <a:pt x="187" y="5744"/>
                    <a:pt x="0" y="5253"/>
                  </a:cubicBezTo>
                  <a:lnTo>
                    <a:pt x="47" y="5183"/>
                  </a:lnTo>
                  <a:cubicBezTo>
                    <a:pt x="421" y="5090"/>
                    <a:pt x="607" y="5510"/>
                    <a:pt x="934" y="5487"/>
                  </a:cubicBezTo>
                  <a:cubicBezTo>
                    <a:pt x="1191" y="4786"/>
                    <a:pt x="1191" y="4786"/>
                    <a:pt x="748" y="4273"/>
                  </a:cubicBezTo>
                  <a:cubicBezTo>
                    <a:pt x="631" y="4156"/>
                    <a:pt x="654" y="3969"/>
                    <a:pt x="654" y="380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
            <p:cNvSpPr/>
            <p:nvPr/>
          </p:nvSpPr>
          <p:spPr>
            <a:xfrm>
              <a:off x="1764400" y="2897475"/>
              <a:ext cx="85250" cy="105100"/>
            </a:xfrm>
            <a:custGeom>
              <a:rect b="b" l="l" r="r" t="t"/>
              <a:pathLst>
                <a:path extrusionOk="0" h="4204" w="3410">
                  <a:moveTo>
                    <a:pt x="0" y="1051"/>
                  </a:moveTo>
                  <a:cubicBezTo>
                    <a:pt x="397" y="981"/>
                    <a:pt x="514" y="677"/>
                    <a:pt x="631" y="374"/>
                  </a:cubicBezTo>
                  <a:cubicBezTo>
                    <a:pt x="677" y="164"/>
                    <a:pt x="794" y="0"/>
                    <a:pt x="1028" y="70"/>
                  </a:cubicBezTo>
                  <a:cubicBezTo>
                    <a:pt x="1261" y="164"/>
                    <a:pt x="1238" y="397"/>
                    <a:pt x="1191" y="584"/>
                  </a:cubicBezTo>
                  <a:cubicBezTo>
                    <a:pt x="1074" y="934"/>
                    <a:pt x="607" y="1331"/>
                    <a:pt x="1098" y="1588"/>
                  </a:cubicBezTo>
                  <a:cubicBezTo>
                    <a:pt x="1588" y="1845"/>
                    <a:pt x="1962" y="2242"/>
                    <a:pt x="2592" y="2102"/>
                  </a:cubicBezTo>
                  <a:cubicBezTo>
                    <a:pt x="3199" y="1985"/>
                    <a:pt x="3246" y="2008"/>
                    <a:pt x="3409" y="2779"/>
                  </a:cubicBezTo>
                  <a:lnTo>
                    <a:pt x="3409" y="2779"/>
                  </a:lnTo>
                  <a:cubicBezTo>
                    <a:pt x="3036" y="2755"/>
                    <a:pt x="2779" y="2872"/>
                    <a:pt x="2825" y="3316"/>
                  </a:cubicBezTo>
                  <a:cubicBezTo>
                    <a:pt x="2825" y="3596"/>
                    <a:pt x="2825" y="3876"/>
                    <a:pt x="2825" y="4156"/>
                  </a:cubicBezTo>
                  <a:lnTo>
                    <a:pt x="2779" y="4203"/>
                  </a:lnTo>
                  <a:cubicBezTo>
                    <a:pt x="2452" y="4110"/>
                    <a:pt x="2172" y="3900"/>
                    <a:pt x="2008" y="3619"/>
                  </a:cubicBezTo>
                  <a:cubicBezTo>
                    <a:pt x="1308" y="2802"/>
                    <a:pt x="654" y="1915"/>
                    <a:pt x="0" y="105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7"/>
            <p:cNvSpPr/>
            <p:nvPr/>
          </p:nvSpPr>
          <p:spPr>
            <a:xfrm>
              <a:off x="1612050" y="2785400"/>
              <a:ext cx="152375" cy="138375"/>
            </a:xfrm>
            <a:custGeom>
              <a:rect b="b" l="l" r="r" t="t"/>
              <a:pathLst>
                <a:path extrusionOk="0" h="5535" w="6095">
                  <a:moveTo>
                    <a:pt x="327" y="1331"/>
                  </a:moveTo>
                  <a:cubicBezTo>
                    <a:pt x="141" y="1308"/>
                    <a:pt x="0" y="1215"/>
                    <a:pt x="71" y="1028"/>
                  </a:cubicBezTo>
                  <a:cubicBezTo>
                    <a:pt x="187" y="678"/>
                    <a:pt x="351" y="374"/>
                    <a:pt x="514" y="47"/>
                  </a:cubicBezTo>
                  <a:cubicBezTo>
                    <a:pt x="1004" y="1"/>
                    <a:pt x="1261" y="374"/>
                    <a:pt x="1635" y="538"/>
                  </a:cubicBezTo>
                  <a:cubicBezTo>
                    <a:pt x="2849" y="1121"/>
                    <a:pt x="3596" y="2172"/>
                    <a:pt x="4367" y="3199"/>
                  </a:cubicBezTo>
                  <a:cubicBezTo>
                    <a:pt x="4717" y="3666"/>
                    <a:pt x="5254" y="3760"/>
                    <a:pt x="5674" y="4040"/>
                  </a:cubicBezTo>
                  <a:cubicBezTo>
                    <a:pt x="5954" y="4203"/>
                    <a:pt x="6094" y="4297"/>
                    <a:pt x="5978" y="4670"/>
                  </a:cubicBezTo>
                  <a:cubicBezTo>
                    <a:pt x="5908" y="4927"/>
                    <a:pt x="6048" y="5230"/>
                    <a:pt x="6094" y="5534"/>
                  </a:cubicBezTo>
                  <a:cubicBezTo>
                    <a:pt x="5300" y="5137"/>
                    <a:pt x="4950" y="4320"/>
                    <a:pt x="4367" y="3713"/>
                  </a:cubicBezTo>
                  <a:cubicBezTo>
                    <a:pt x="3433" y="2732"/>
                    <a:pt x="2709" y="1541"/>
                    <a:pt x="1355" y="1004"/>
                  </a:cubicBezTo>
                  <a:cubicBezTo>
                    <a:pt x="748" y="748"/>
                    <a:pt x="748" y="724"/>
                    <a:pt x="327" y="133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1413000" y="2808750"/>
              <a:ext cx="89925" cy="103350"/>
            </a:xfrm>
            <a:custGeom>
              <a:rect b="b" l="l" r="r" t="t"/>
              <a:pathLst>
                <a:path extrusionOk="0" h="4134" w="3597">
                  <a:moveTo>
                    <a:pt x="24" y="4133"/>
                  </a:moveTo>
                  <a:cubicBezTo>
                    <a:pt x="1" y="3759"/>
                    <a:pt x="164" y="3409"/>
                    <a:pt x="141" y="2966"/>
                  </a:cubicBezTo>
                  <a:cubicBezTo>
                    <a:pt x="47" y="2452"/>
                    <a:pt x="398" y="1962"/>
                    <a:pt x="935" y="1915"/>
                  </a:cubicBezTo>
                  <a:cubicBezTo>
                    <a:pt x="1472" y="1845"/>
                    <a:pt x="1705" y="1518"/>
                    <a:pt x="1635" y="934"/>
                  </a:cubicBezTo>
                  <a:cubicBezTo>
                    <a:pt x="1588" y="584"/>
                    <a:pt x="1775" y="351"/>
                    <a:pt x="2149" y="397"/>
                  </a:cubicBezTo>
                  <a:cubicBezTo>
                    <a:pt x="2522" y="444"/>
                    <a:pt x="2896" y="211"/>
                    <a:pt x="3223" y="0"/>
                  </a:cubicBezTo>
                  <a:cubicBezTo>
                    <a:pt x="3456" y="351"/>
                    <a:pt x="3596" y="748"/>
                    <a:pt x="3596" y="1168"/>
                  </a:cubicBezTo>
                  <a:cubicBezTo>
                    <a:pt x="3596" y="1331"/>
                    <a:pt x="3573" y="1471"/>
                    <a:pt x="3573" y="1635"/>
                  </a:cubicBezTo>
                  <a:cubicBezTo>
                    <a:pt x="3410" y="1588"/>
                    <a:pt x="3269" y="1471"/>
                    <a:pt x="3199" y="1308"/>
                  </a:cubicBezTo>
                  <a:cubicBezTo>
                    <a:pt x="2966" y="911"/>
                    <a:pt x="2709" y="958"/>
                    <a:pt x="2452" y="1308"/>
                  </a:cubicBezTo>
                  <a:cubicBezTo>
                    <a:pt x="1822" y="2102"/>
                    <a:pt x="1005" y="2756"/>
                    <a:pt x="538" y="3666"/>
                  </a:cubicBezTo>
                  <a:cubicBezTo>
                    <a:pt x="444" y="3900"/>
                    <a:pt x="258" y="4063"/>
                    <a:pt x="24" y="413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1757400" y="2779575"/>
              <a:ext cx="61900" cy="64225"/>
            </a:xfrm>
            <a:custGeom>
              <a:rect b="b" l="l" r="r" t="t"/>
              <a:pathLst>
                <a:path extrusionOk="0" h="2569" w="2476">
                  <a:moveTo>
                    <a:pt x="2452" y="2382"/>
                  </a:moveTo>
                  <a:cubicBezTo>
                    <a:pt x="1424" y="2568"/>
                    <a:pt x="864" y="1985"/>
                    <a:pt x="537" y="1144"/>
                  </a:cubicBezTo>
                  <a:cubicBezTo>
                    <a:pt x="397" y="771"/>
                    <a:pt x="0" y="467"/>
                    <a:pt x="117" y="0"/>
                  </a:cubicBezTo>
                  <a:cubicBezTo>
                    <a:pt x="817" y="514"/>
                    <a:pt x="1331" y="1261"/>
                    <a:pt x="2101" y="1728"/>
                  </a:cubicBezTo>
                  <a:cubicBezTo>
                    <a:pt x="2335" y="1845"/>
                    <a:pt x="2475" y="2101"/>
                    <a:pt x="2452" y="238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1579950" y="2929575"/>
              <a:ext cx="37375" cy="43800"/>
            </a:xfrm>
            <a:custGeom>
              <a:rect b="b" l="l" r="r" t="t"/>
              <a:pathLst>
                <a:path extrusionOk="0" h="1752" w="1495">
                  <a:moveTo>
                    <a:pt x="1074" y="1705"/>
                  </a:moveTo>
                  <a:cubicBezTo>
                    <a:pt x="864" y="1682"/>
                    <a:pt x="537" y="1752"/>
                    <a:pt x="537" y="1448"/>
                  </a:cubicBezTo>
                  <a:cubicBezTo>
                    <a:pt x="514" y="1028"/>
                    <a:pt x="0" y="841"/>
                    <a:pt x="140" y="397"/>
                  </a:cubicBezTo>
                  <a:cubicBezTo>
                    <a:pt x="257" y="1"/>
                    <a:pt x="607" y="164"/>
                    <a:pt x="888" y="117"/>
                  </a:cubicBezTo>
                  <a:lnTo>
                    <a:pt x="1425" y="327"/>
                  </a:lnTo>
                  <a:cubicBezTo>
                    <a:pt x="1495" y="701"/>
                    <a:pt x="1495" y="1098"/>
                    <a:pt x="1401" y="1495"/>
                  </a:cubicBezTo>
                  <a:cubicBezTo>
                    <a:pt x="1261" y="1495"/>
                    <a:pt x="1144" y="1588"/>
                    <a:pt x="1074" y="1705"/>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1495300" y="2878200"/>
              <a:ext cx="20475" cy="94600"/>
            </a:xfrm>
            <a:custGeom>
              <a:rect b="b" l="l" r="r" t="t"/>
              <a:pathLst>
                <a:path extrusionOk="0" h="3784" w="819">
                  <a:moveTo>
                    <a:pt x="514" y="1589"/>
                  </a:moveTo>
                  <a:cubicBezTo>
                    <a:pt x="514" y="2126"/>
                    <a:pt x="468" y="2663"/>
                    <a:pt x="678" y="3200"/>
                  </a:cubicBezTo>
                  <a:cubicBezTo>
                    <a:pt x="818" y="3433"/>
                    <a:pt x="655" y="3760"/>
                    <a:pt x="351" y="3783"/>
                  </a:cubicBezTo>
                  <a:cubicBezTo>
                    <a:pt x="1" y="2546"/>
                    <a:pt x="141" y="1262"/>
                    <a:pt x="164" y="1"/>
                  </a:cubicBezTo>
                  <a:lnTo>
                    <a:pt x="328" y="1"/>
                  </a:lnTo>
                  <a:cubicBezTo>
                    <a:pt x="608" y="515"/>
                    <a:pt x="491" y="1052"/>
                    <a:pt x="514" y="158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1503475" y="3031725"/>
              <a:ext cx="28625" cy="54300"/>
            </a:xfrm>
            <a:custGeom>
              <a:rect b="b" l="l" r="r" t="t"/>
              <a:pathLst>
                <a:path extrusionOk="0" h="2172" w="1145">
                  <a:moveTo>
                    <a:pt x="771" y="2172"/>
                  </a:moveTo>
                  <a:lnTo>
                    <a:pt x="374" y="2172"/>
                  </a:lnTo>
                  <a:lnTo>
                    <a:pt x="374" y="1215"/>
                  </a:lnTo>
                  <a:cubicBezTo>
                    <a:pt x="398" y="1004"/>
                    <a:pt x="258" y="818"/>
                    <a:pt x="71" y="794"/>
                  </a:cubicBezTo>
                  <a:cubicBezTo>
                    <a:pt x="1" y="537"/>
                    <a:pt x="1" y="257"/>
                    <a:pt x="71" y="0"/>
                  </a:cubicBezTo>
                  <a:lnTo>
                    <a:pt x="398" y="0"/>
                  </a:lnTo>
                  <a:cubicBezTo>
                    <a:pt x="748" y="678"/>
                    <a:pt x="1145" y="1355"/>
                    <a:pt x="771" y="217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1502900" y="3000775"/>
              <a:ext cx="44975" cy="30975"/>
            </a:xfrm>
            <a:custGeom>
              <a:rect b="b" l="l" r="r" t="t"/>
              <a:pathLst>
                <a:path extrusionOk="0" h="1239" w="1799">
                  <a:moveTo>
                    <a:pt x="397" y="1238"/>
                  </a:moveTo>
                  <a:lnTo>
                    <a:pt x="70" y="1238"/>
                  </a:lnTo>
                  <a:cubicBezTo>
                    <a:pt x="0" y="982"/>
                    <a:pt x="0" y="701"/>
                    <a:pt x="47" y="445"/>
                  </a:cubicBezTo>
                  <a:lnTo>
                    <a:pt x="210" y="445"/>
                  </a:lnTo>
                  <a:cubicBezTo>
                    <a:pt x="607" y="491"/>
                    <a:pt x="911" y="281"/>
                    <a:pt x="1238" y="141"/>
                  </a:cubicBezTo>
                  <a:cubicBezTo>
                    <a:pt x="1565" y="1"/>
                    <a:pt x="1751" y="94"/>
                    <a:pt x="1798" y="445"/>
                  </a:cubicBezTo>
                  <a:cubicBezTo>
                    <a:pt x="1495" y="631"/>
                    <a:pt x="1214" y="865"/>
                    <a:pt x="818" y="865"/>
                  </a:cubicBezTo>
                  <a:cubicBezTo>
                    <a:pt x="631" y="865"/>
                    <a:pt x="491" y="1052"/>
                    <a:pt x="397" y="123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p:nvPr/>
          </p:nvSpPr>
          <p:spPr>
            <a:xfrm>
              <a:off x="1592775" y="2863025"/>
              <a:ext cx="30975" cy="50225"/>
            </a:xfrm>
            <a:custGeom>
              <a:rect b="b" l="l" r="r" t="t"/>
              <a:pathLst>
                <a:path extrusionOk="0" h="2009" w="1239">
                  <a:moveTo>
                    <a:pt x="935" y="2009"/>
                  </a:moveTo>
                  <a:lnTo>
                    <a:pt x="561" y="2009"/>
                  </a:lnTo>
                  <a:cubicBezTo>
                    <a:pt x="561" y="1799"/>
                    <a:pt x="631" y="1565"/>
                    <a:pt x="538" y="1425"/>
                  </a:cubicBezTo>
                  <a:cubicBezTo>
                    <a:pt x="1" y="631"/>
                    <a:pt x="725" y="398"/>
                    <a:pt x="1122" y="1"/>
                  </a:cubicBezTo>
                  <a:cubicBezTo>
                    <a:pt x="1238" y="701"/>
                    <a:pt x="958" y="1332"/>
                    <a:pt x="935" y="200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7"/>
            <p:cNvSpPr/>
            <p:nvPr/>
          </p:nvSpPr>
          <p:spPr>
            <a:xfrm>
              <a:off x="1496475" y="2838525"/>
              <a:ext cx="25700" cy="39700"/>
            </a:xfrm>
            <a:custGeom>
              <a:rect b="b" l="l" r="r" t="t"/>
              <a:pathLst>
                <a:path extrusionOk="0" h="1588" w="1028">
                  <a:moveTo>
                    <a:pt x="281" y="1588"/>
                  </a:moveTo>
                  <a:lnTo>
                    <a:pt x="117" y="1588"/>
                  </a:lnTo>
                  <a:cubicBezTo>
                    <a:pt x="1" y="1191"/>
                    <a:pt x="141" y="841"/>
                    <a:pt x="234" y="467"/>
                  </a:cubicBezTo>
                  <a:cubicBezTo>
                    <a:pt x="234" y="327"/>
                    <a:pt x="257" y="187"/>
                    <a:pt x="257" y="0"/>
                  </a:cubicBezTo>
                  <a:cubicBezTo>
                    <a:pt x="1028" y="584"/>
                    <a:pt x="1028" y="1074"/>
                    <a:pt x="281" y="158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7"/>
            <p:cNvSpPr/>
            <p:nvPr/>
          </p:nvSpPr>
          <p:spPr>
            <a:xfrm>
              <a:off x="1600950" y="2966925"/>
              <a:ext cx="16375" cy="49650"/>
            </a:xfrm>
            <a:custGeom>
              <a:rect b="b" l="l" r="r" t="t"/>
              <a:pathLst>
                <a:path extrusionOk="0" h="1986" w="655">
                  <a:moveTo>
                    <a:pt x="234" y="211"/>
                  </a:moveTo>
                  <a:cubicBezTo>
                    <a:pt x="304" y="94"/>
                    <a:pt x="421" y="1"/>
                    <a:pt x="561" y="1"/>
                  </a:cubicBezTo>
                  <a:cubicBezTo>
                    <a:pt x="631" y="678"/>
                    <a:pt x="655" y="1332"/>
                    <a:pt x="608" y="1985"/>
                  </a:cubicBezTo>
                  <a:cubicBezTo>
                    <a:pt x="234" y="1939"/>
                    <a:pt x="1" y="1799"/>
                    <a:pt x="164" y="1355"/>
                  </a:cubicBezTo>
                  <a:cubicBezTo>
                    <a:pt x="304" y="981"/>
                    <a:pt x="211" y="584"/>
                    <a:pt x="234" y="21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p:nvPr/>
          </p:nvSpPr>
          <p:spPr>
            <a:xfrm>
              <a:off x="1335950" y="2804650"/>
              <a:ext cx="23975" cy="34475"/>
            </a:xfrm>
            <a:custGeom>
              <a:rect b="b" l="l" r="r" t="t"/>
              <a:pathLst>
                <a:path extrusionOk="0" h="1379" w="959">
                  <a:moveTo>
                    <a:pt x="958" y="1"/>
                  </a:moveTo>
                  <a:cubicBezTo>
                    <a:pt x="935" y="678"/>
                    <a:pt x="795" y="1262"/>
                    <a:pt x="1" y="1379"/>
                  </a:cubicBezTo>
                  <a:cubicBezTo>
                    <a:pt x="351" y="958"/>
                    <a:pt x="444" y="328"/>
                    <a:pt x="95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7"/>
            <p:cNvSpPr/>
            <p:nvPr/>
          </p:nvSpPr>
          <p:spPr>
            <a:xfrm>
              <a:off x="1503475" y="3051575"/>
              <a:ext cx="9950" cy="34450"/>
            </a:xfrm>
            <a:custGeom>
              <a:rect b="b" l="l" r="r" t="t"/>
              <a:pathLst>
                <a:path extrusionOk="0" h="1378" w="398">
                  <a:moveTo>
                    <a:pt x="71" y="0"/>
                  </a:moveTo>
                  <a:cubicBezTo>
                    <a:pt x="258" y="24"/>
                    <a:pt x="398" y="210"/>
                    <a:pt x="374" y="421"/>
                  </a:cubicBezTo>
                  <a:lnTo>
                    <a:pt x="374" y="1378"/>
                  </a:lnTo>
                  <a:lnTo>
                    <a:pt x="47" y="1378"/>
                  </a:lnTo>
                  <a:cubicBezTo>
                    <a:pt x="1" y="911"/>
                    <a:pt x="1" y="444"/>
                    <a:pt x="7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7"/>
            <p:cNvSpPr/>
            <p:nvPr/>
          </p:nvSpPr>
          <p:spPr>
            <a:xfrm>
              <a:off x="1602125" y="2922575"/>
              <a:ext cx="14625" cy="15200"/>
            </a:xfrm>
            <a:custGeom>
              <a:rect b="b" l="l" r="r" t="t"/>
              <a:pathLst>
                <a:path extrusionOk="0" h="608" w="585">
                  <a:moveTo>
                    <a:pt x="538" y="607"/>
                  </a:moveTo>
                  <a:lnTo>
                    <a:pt x="1" y="397"/>
                  </a:lnTo>
                  <a:cubicBezTo>
                    <a:pt x="24" y="24"/>
                    <a:pt x="304" y="0"/>
                    <a:pt x="584" y="0"/>
                  </a:cubicBezTo>
                  <a:cubicBezTo>
                    <a:pt x="561" y="210"/>
                    <a:pt x="561" y="397"/>
                    <a:pt x="538" y="607"/>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7"/>
            <p:cNvSpPr/>
            <p:nvPr/>
          </p:nvSpPr>
          <p:spPr>
            <a:xfrm>
              <a:off x="1609125" y="2828600"/>
              <a:ext cx="12875" cy="19875"/>
            </a:xfrm>
            <a:custGeom>
              <a:rect b="b" l="l" r="r" t="t"/>
              <a:pathLst>
                <a:path extrusionOk="0" h="795" w="515">
                  <a:moveTo>
                    <a:pt x="444" y="794"/>
                  </a:moveTo>
                  <a:cubicBezTo>
                    <a:pt x="1" y="467"/>
                    <a:pt x="1" y="374"/>
                    <a:pt x="421" y="0"/>
                  </a:cubicBezTo>
                  <a:cubicBezTo>
                    <a:pt x="491" y="257"/>
                    <a:pt x="514" y="537"/>
                    <a:pt x="444" y="79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7"/>
            <p:cNvSpPr/>
            <p:nvPr/>
          </p:nvSpPr>
          <p:spPr>
            <a:xfrm>
              <a:off x="1501725" y="3175325"/>
              <a:ext cx="13450" cy="19275"/>
            </a:xfrm>
            <a:custGeom>
              <a:rect b="b" l="l" r="r" t="t"/>
              <a:pathLst>
                <a:path extrusionOk="0" h="771" w="538">
                  <a:moveTo>
                    <a:pt x="281" y="0"/>
                  </a:moveTo>
                  <a:cubicBezTo>
                    <a:pt x="538" y="187"/>
                    <a:pt x="538" y="584"/>
                    <a:pt x="281" y="771"/>
                  </a:cubicBezTo>
                  <a:cubicBezTo>
                    <a:pt x="1" y="584"/>
                    <a:pt x="1" y="187"/>
                    <a:pt x="28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
            <p:cNvSpPr/>
            <p:nvPr/>
          </p:nvSpPr>
          <p:spPr>
            <a:xfrm>
              <a:off x="1389650" y="2749800"/>
              <a:ext cx="16375" cy="14600"/>
            </a:xfrm>
            <a:custGeom>
              <a:rect b="b" l="l" r="r" t="t"/>
              <a:pathLst>
                <a:path extrusionOk="0" h="584" w="655">
                  <a:moveTo>
                    <a:pt x="398" y="0"/>
                  </a:moveTo>
                  <a:cubicBezTo>
                    <a:pt x="655" y="467"/>
                    <a:pt x="328" y="537"/>
                    <a:pt x="1" y="584"/>
                  </a:cubicBezTo>
                  <a:cubicBezTo>
                    <a:pt x="1" y="327"/>
                    <a:pt x="164" y="94"/>
                    <a:pt x="39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7"/>
            <p:cNvSpPr/>
            <p:nvPr/>
          </p:nvSpPr>
          <p:spPr>
            <a:xfrm>
              <a:off x="1501725" y="2991450"/>
              <a:ext cx="15800" cy="20450"/>
            </a:xfrm>
            <a:custGeom>
              <a:rect b="b" l="l" r="r" t="t"/>
              <a:pathLst>
                <a:path extrusionOk="0" h="818" w="632">
                  <a:moveTo>
                    <a:pt x="257" y="818"/>
                  </a:moveTo>
                  <a:lnTo>
                    <a:pt x="94" y="818"/>
                  </a:lnTo>
                  <a:cubicBezTo>
                    <a:pt x="1" y="537"/>
                    <a:pt x="47" y="234"/>
                    <a:pt x="211" y="0"/>
                  </a:cubicBezTo>
                  <a:cubicBezTo>
                    <a:pt x="631" y="257"/>
                    <a:pt x="187" y="561"/>
                    <a:pt x="257" y="81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7"/>
            <p:cNvSpPr/>
            <p:nvPr/>
          </p:nvSpPr>
          <p:spPr>
            <a:xfrm>
              <a:off x="1373900" y="2770225"/>
              <a:ext cx="10525" cy="14625"/>
            </a:xfrm>
            <a:custGeom>
              <a:rect b="b" l="l" r="r" t="t"/>
              <a:pathLst>
                <a:path extrusionOk="0" h="585" w="421">
                  <a:moveTo>
                    <a:pt x="421" y="0"/>
                  </a:moveTo>
                  <a:cubicBezTo>
                    <a:pt x="421" y="257"/>
                    <a:pt x="397" y="537"/>
                    <a:pt x="24" y="584"/>
                  </a:cubicBezTo>
                  <a:cubicBezTo>
                    <a:pt x="0" y="304"/>
                    <a:pt x="164" y="70"/>
                    <a:pt x="4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7"/>
            <p:cNvSpPr/>
            <p:nvPr/>
          </p:nvSpPr>
          <p:spPr>
            <a:xfrm>
              <a:off x="1504075" y="3145550"/>
              <a:ext cx="9350" cy="9350"/>
            </a:xfrm>
            <a:custGeom>
              <a:rect b="b" l="l" r="r" t="t"/>
              <a:pathLst>
                <a:path extrusionOk="0" h="374" w="374">
                  <a:moveTo>
                    <a:pt x="187" y="0"/>
                  </a:moveTo>
                  <a:cubicBezTo>
                    <a:pt x="374" y="117"/>
                    <a:pt x="374" y="257"/>
                    <a:pt x="187" y="374"/>
                  </a:cubicBezTo>
                  <a:cubicBezTo>
                    <a:pt x="0" y="257"/>
                    <a:pt x="0" y="140"/>
                    <a:pt x="18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7"/>
            <p:cNvSpPr/>
            <p:nvPr/>
          </p:nvSpPr>
          <p:spPr>
            <a:xfrm>
              <a:off x="1749225" y="2768475"/>
              <a:ext cx="11100" cy="11700"/>
            </a:xfrm>
            <a:custGeom>
              <a:rect b="b" l="l" r="r" t="t"/>
              <a:pathLst>
                <a:path extrusionOk="0" h="468" w="444">
                  <a:moveTo>
                    <a:pt x="444" y="444"/>
                  </a:moveTo>
                  <a:cubicBezTo>
                    <a:pt x="187" y="467"/>
                    <a:pt x="0" y="234"/>
                    <a:pt x="70" y="0"/>
                  </a:cubicBezTo>
                  <a:cubicBezTo>
                    <a:pt x="280" y="24"/>
                    <a:pt x="444" y="211"/>
                    <a:pt x="444" y="44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7"/>
            <p:cNvSpPr/>
            <p:nvPr/>
          </p:nvSpPr>
          <p:spPr>
            <a:xfrm>
              <a:off x="1720625" y="2739275"/>
              <a:ext cx="11100" cy="10550"/>
            </a:xfrm>
            <a:custGeom>
              <a:rect b="b" l="l" r="r" t="t"/>
              <a:pathLst>
                <a:path extrusionOk="0" h="422" w="444">
                  <a:moveTo>
                    <a:pt x="444" y="398"/>
                  </a:moveTo>
                  <a:cubicBezTo>
                    <a:pt x="140" y="421"/>
                    <a:pt x="0" y="281"/>
                    <a:pt x="24" y="1"/>
                  </a:cubicBezTo>
                  <a:cubicBezTo>
                    <a:pt x="234" y="24"/>
                    <a:pt x="397" y="188"/>
                    <a:pt x="444" y="39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7"/>
            <p:cNvSpPr/>
            <p:nvPr/>
          </p:nvSpPr>
          <p:spPr>
            <a:xfrm>
              <a:off x="1819275" y="2839675"/>
              <a:ext cx="4675" cy="4125"/>
            </a:xfrm>
            <a:custGeom>
              <a:rect b="b" l="l" r="r" t="t"/>
              <a:pathLst>
                <a:path extrusionOk="0" h="165" w="187">
                  <a:moveTo>
                    <a:pt x="163" y="164"/>
                  </a:moveTo>
                  <a:lnTo>
                    <a:pt x="0" y="1"/>
                  </a:lnTo>
                  <a:cubicBezTo>
                    <a:pt x="93" y="1"/>
                    <a:pt x="187" y="71"/>
                    <a:pt x="163" y="16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7"/>
            <p:cNvSpPr/>
            <p:nvPr/>
          </p:nvSpPr>
          <p:spPr>
            <a:xfrm>
              <a:off x="1715950" y="2730525"/>
              <a:ext cx="4100" cy="4125"/>
            </a:xfrm>
            <a:custGeom>
              <a:rect b="b" l="l" r="r" t="t"/>
              <a:pathLst>
                <a:path extrusionOk="0" h="165" w="164">
                  <a:moveTo>
                    <a:pt x="141" y="164"/>
                  </a:moveTo>
                  <a:lnTo>
                    <a:pt x="0" y="1"/>
                  </a:lnTo>
                  <a:cubicBezTo>
                    <a:pt x="94" y="1"/>
                    <a:pt x="164" y="71"/>
                    <a:pt x="141" y="16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
            <p:cNvSpPr/>
            <p:nvPr/>
          </p:nvSpPr>
          <p:spPr>
            <a:xfrm>
              <a:off x="1731700" y="2830350"/>
              <a:ext cx="32725" cy="35050"/>
            </a:xfrm>
            <a:custGeom>
              <a:rect b="b" l="l" r="r" t="t"/>
              <a:pathLst>
                <a:path extrusionOk="0" h="1402" w="1309">
                  <a:moveTo>
                    <a:pt x="1" y="1401"/>
                  </a:moveTo>
                  <a:cubicBezTo>
                    <a:pt x="281" y="1028"/>
                    <a:pt x="514" y="631"/>
                    <a:pt x="655" y="187"/>
                  </a:cubicBezTo>
                  <a:cubicBezTo>
                    <a:pt x="701" y="47"/>
                    <a:pt x="865" y="0"/>
                    <a:pt x="981" y="47"/>
                  </a:cubicBezTo>
                  <a:cubicBezTo>
                    <a:pt x="1075" y="94"/>
                    <a:pt x="1122" y="187"/>
                    <a:pt x="1122" y="280"/>
                  </a:cubicBezTo>
                  <a:cubicBezTo>
                    <a:pt x="1308" y="1098"/>
                    <a:pt x="1122" y="1261"/>
                    <a:pt x="1" y="140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7"/>
            <p:cNvSpPr/>
            <p:nvPr/>
          </p:nvSpPr>
          <p:spPr>
            <a:xfrm>
              <a:off x="1512825" y="2997275"/>
              <a:ext cx="94575" cy="124375"/>
            </a:xfrm>
            <a:custGeom>
              <a:rect b="b" l="l" r="r" t="t"/>
              <a:pathLst>
                <a:path extrusionOk="0" h="4975" w="3783">
                  <a:moveTo>
                    <a:pt x="0" y="1378"/>
                  </a:moveTo>
                  <a:cubicBezTo>
                    <a:pt x="94" y="1192"/>
                    <a:pt x="234" y="1005"/>
                    <a:pt x="421" y="1005"/>
                  </a:cubicBezTo>
                  <a:cubicBezTo>
                    <a:pt x="817" y="1005"/>
                    <a:pt x="1098" y="771"/>
                    <a:pt x="1401" y="585"/>
                  </a:cubicBezTo>
                  <a:cubicBezTo>
                    <a:pt x="1635" y="374"/>
                    <a:pt x="2148" y="491"/>
                    <a:pt x="2172" y="1"/>
                  </a:cubicBezTo>
                  <a:lnTo>
                    <a:pt x="2569" y="1"/>
                  </a:lnTo>
                  <a:cubicBezTo>
                    <a:pt x="2615" y="304"/>
                    <a:pt x="2522" y="608"/>
                    <a:pt x="2288" y="795"/>
                  </a:cubicBezTo>
                  <a:cubicBezTo>
                    <a:pt x="2032" y="982"/>
                    <a:pt x="1985" y="1332"/>
                    <a:pt x="2195" y="1565"/>
                  </a:cubicBezTo>
                  <a:cubicBezTo>
                    <a:pt x="2452" y="1939"/>
                    <a:pt x="2732" y="1682"/>
                    <a:pt x="2989" y="1565"/>
                  </a:cubicBezTo>
                  <a:cubicBezTo>
                    <a:pt x="3339" y="1775"/>
                    <a:pt x="3783" y="1845"/>
                    <a:pt x="3316" y="2476"/>
                  </a:cubicBezTo>
                  <a:cubicBezTo>
                    <a:pt x="2942" y="3013"/>
                    <a:pt x="2779" y="3737"/>
                    <a:pt x="3362" y="4344"/>
                  </a:cubicBezTo>
                  <a:cubicBezTo>
                    <a:pt x="3502" y="4460"/>
                    <a:pt x="3549" y="4647"/>
                    <a:pt x="3456" y="4811"/>
                  </a:cubicBezTo>
                  <a:cubicBezTo>
                    <a:pt x="3246" y="4974"/>
                    <a:pt x="3106" y="4764"/>
                    <a:pt x="2989" y="4647"/>
                  </a:cubicBezTo>
                  <a:cubicBezTo>
                    <a:pt x="2779" y="4390"/>
                    <a:pt x="2405" y="4320"/>
                    <a:pt x="2125" y="4460"/>
                  </a:cubicBezTo>
                  <a:cubicBezTo>
                    <a:pt x="1261" y="4811"/>
                    <a:pt x="888" y="4577"/>
                    <a:pt x="537" y="3690"/>
                  </a:cubicBezTo>
                  <a:cubicBezTo>
                    <a:pt x="514" y="3643"/>
                    <a:pt x="444" y="3597"/>
                    <a:pt x="421" y="3550"/>
                  </a:cubicBezTo>
                  <a:cubicBezTo>
                    <a:pt x="771" y="2733"/>
                    <a:pt x="374" y="2056"/>
                    <a:pt x="0" y="1378"/>
                  </a:cubicBezTo>
                  <a:close/>
                  <a:moveTo>
                    <a:pt x="1821" y="3923"/>
                  </a:moveTo>
                  <a:cubicBezTo>
                    <a:pt x="2732" y="3526"/>
                    <a:pt x="2755" y="3386"/>
                    <a:pt x="2078" y="2873"/>
                  </a:cubicBezTo>
                  <a:cubicBezTo>
                    <a:pt x="1985" y="3176"/>
                    <a:pt x="1915" y="3480"/>
                    <a:pt x="1821" y="392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7"/>
            <p:cNvSpPr/>
            <p:nvPr/>
          </p:nvSpPr>
          <p:spPr>
            <a:xfrm>
              <a:off x="1528000" y="2964600"/>
              <a:ext cx="18700" cy="21625"/>
            </a:xfrm>
            <a:custGeom>
              <a:rect b="b" l="l" r="r" t="t"/>
              <a:pathLst>
                <a:path extrusionOk="0" h="865" w="748">
                  <a:moveTo>
                    <a:pt x="281" y="0"/>
                  </a:moveTo>
                  <a:cubicBezTo>
                    <a:pt x="514" y="117"/>
                    <a:pt x="747" y="257"/>
                    <a:pt x="701" y="584"/>
                  </a:cubicBezTo>
                  <a:cubicBezTo>
                    <a:pt x="701" y="748"/>
                    <a:pt x="537" y="864"/>
                    <a:pt x="351" y="841"/>
                  </a:cubicBezTo>
                  <a:cubicBezTo>
                    <a:pt x="24" y="771"/>
                    <a:pt x="0" y="514"/>
                    <a:pt x="24" y="234"/>
                  </a:cubicBezTo>
                  <a:cubicBezTo>
                    <a:pt x="24" y="70"/>
                    <a:pt x="117" y="0"/>
                    <a:pt x="28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
            <p:cNvSpPr/>
            <p:nvPr/>
          </p:nvSpPr>
          <p:spPr>
            <a:xfrm>
              <a:off x="1567100" y="2978025"/>
              <a:ext cx="20450" cy="19275"/>
            </a:xfrm>
            <a:custGeom>
              <a:rect b="b" l="l" r="r" t="t"/>
              <a:pathLst>
                <a:path extrusionOk="0" h="771" w="818">
                  <a:moveTo>
                    <a:pt x="398" y="771"/>
                  </a:moveTo>
                  <a:lnTo>
                    <a:pt x="1" y="771"/>
                  </a:lnTo>
                  <a:lnTo>
                    <a:pt x="1" y="467"/>
                  </a:lnTo>
                  <a:cubicBezTo>
                    <a:pt x="1" y="234"/>
                    <a:pt x="1" y="0"/>
                    <a:pt x="351" y="0"/>
                  </a:cubicBezTo>
                  <a:cubicBezTo>
                    <a:pt x="514" y="0"/>
                    <a:pt x="654" y="94"/>
                    <a:pt x="724" y="257"/>
                  </a:cubicBezTo>
                  <a:cubicBezTo>
                    <a:pt x="818" y="514"/>
                    <a:pt x="608" y="654"/>
                    <a:pt x="398" y="77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7"/>
            <p:cNvSpPr/>
            <p:nvPr/>
          </p:nvSpPr>
          <p:spPr>
            <a:xfrm>
              <a:off x="1554250" y="2948825"/>
              <a:ext cx="17550" cy="17550"/>
            </a:xfrm>
            <a:custGeom>
              <a:rect b="b" l="l" r="r" t="t"/>
              <a:pathLst>
                <a:path extrusionOk="0" h="702" w="702">
                  <a:moveTo>
                    <a:pt x="701" y="398"/>
                  </a:moveTo>
                  <a:cubicBezTo>
                    <a:pt x="678" y="585"/>
                    <a:pt x="608" y="701"/>
                    <a:pt x="468" y="678"/>
                  </a:cubicBezTo>
                  <a:cubicBezTo>
                    <a:pt x="258" y="608"/>
                    <a:pt x="1" y="561"/>
                    <a:pt x="24" y="258"/>
                  </a:cubicBezTo>
                  <a:cubicBezTo>
                    <a:pt x="24" y="118"/>
                    <a:pt x="141" y="24"/>
                    <a:pt x="281" y="24"/>
                  </a:cubicBezTo>
                  <a:cubicBezTo>
                    <a:pt x="561" y="1"/>
                    <a:pt x="655" y="188"/>
                    <a:pt x="701" y="39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7"/>
            <p:cNvSpPr/>
            <p:nvPr/>
          </p:nvSpPr>
          <p:spPr>
            <a:xfrm>
              <a:off x="1834450" y="2966925"/>
              <a:ext cx="28625" cy="42650"/>
            </a:xfrm>
            <a:custGeom>
              <a:rect b="b" l="l" r="r" t="t"/>
              <a:pathLst>
                <a:path extrusionOk="0" h="1706" w="1145">
                  <a:moveTo>
                    <a:pt x="23" y="1402"/>
                  </a:moveTo>
                  <a:lnTo>
                    <a:pt x="23" y="538"/>
                  </a:lnTo>
                  <a:cubicBezTo>
                    <a:pt x="0" y="118"/>
                    <a:pt x="234" y="1"/>
                    <a:pt x="607" y="24"/>
                  </a:cubicBezTo>
                  <a:cubicBezTo>
                    <a:pt x="607" y="188"/>
                    <a:pt x="584" y="351"/>
                    <a:pt x="701" y="491"/>
                  </a:cubicBezTo>
                  <a:cubicBezTo>
                    <a:pt x="1144" y="1005"/>
                    <a:pt x="1144" y="1005"/>
                    <a:pt x="887" y="1682"/>
                  </a:cubicBezTo>
                  <a:cubicBezTo>
                    <a:pt x="560" y="1705"/>
                    <a:pt x="374" y="1285"/>
                    <a:pt x="23" y="140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7"/>
            <p:cNvSpPr/>
            <p:nvPr/>
          </p:nvSpPr>
          <p:spPr>
            <a:xfrm>
              <a:off x="1558350" y="3069075"/>
              <a:ext cx="23375" cy="26300"/>
            </a:xfrm>
            <a:custGeom>
              <a:rect b="b" l="l" r="r" t="t"/>
              <a:pathLst>
                <a:path extrusionOk="0" h="1052" w="935">
                  <a:moveTo>
                    <a:pt x="0" y="1051"/>
                  </a:moveTo>
                  <a:cubicBezTo>
                    <a:pt x="94" y="608"/>
                    <a:pt x="164" y="304"/>
                    <a:pt x="257" y="1"/>
                  </a:cubicBezTo>
                  <a:cubicBezTo>
                    <a:pt x="934" y="538"/>
                    <a:pt x="911" y="654"/>
                    <a:pt x="0" y="105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7"/>
          <p:cNvGrpSpPr/>
          <p:nvPr/>
        </p:nvGrpSpPr>
        <p:grpSpPr>
          <a:xfrm flipH="1" rot="-7573622">
            <a:off x="4598260" y="2679298"/>
            <a:ext cx="720317" cy="625764"/>
            <a:chOff x="1213975" y="2608550"/>
            <a:chExt cx="720300" cy="625750"/>
          </a:xfrm>
        </p:grpSpPr>
        <p:sp>
          <p:nvSpPr>
            <p:cNvPr id="235" name="Google Shape;235;p17"/>
            <p:cNvSpPr/>
            <p:nvPr/>
          </p:nvSpPr>
          <p:spPr>
            <a:xfrm>
              <a:off x="1313775" y="2608550"/>
              <a:ext cx="577300" cy="366000"/>
            </a:xfrm>
            <a:custGeom>
              <a:rect b="b" l="l" r="r" t="t"/>
              <a:pathLst>
                <a:path extrusionOk="0" h="14640" w="23092">
                  <a:moveTo>
                    <a:pt x="12258" y="9596"/>
                  </a:moveTo>
                  <a:lnTo>
                    <a:pt x="12258" y="10180"/>
                  </a:lnTo>
                  <a:cubicBezTo>
                    <a:pt x="11885" y="10577"/>
                    <a:pt x="11161" y="10810"/>
                    <a:pt x="11698" y="11604"/>
                  </a:cubicBezTo>
                  <a:cubicBezTo>
                    <a:pt x="11791" y="11721"/>
                    <a:pt x="11721" y="11978"/>
                    <a:pt x="11721" y="12188"/>
                  </a:cubicBezTo>
                  <a:cubicBezTo>
                    <a:pt x="11021" y="12118"/>
                    <a:pt x="10297" y="12211"/>
                    <a:pt x="9643" y="12468"/>
                  </a:cubicBezTo>
                  <a:cubicBezTo>
                    <a:pt x="9433" y="12561"/>
                    <a:pt x="9106" y="12351"/>
                    <a:pt x="9270" y="12818"/>
                  </a:cubicBezTo>
                  <a:cubicBezTo>
                    <a:pt x="9340" y="13028"/>
                    <a:pt x="9223" y="13238"/>
                    <a:pt x="9013" y="13285"/>
                  </a:cubicBezTo>
                  <a:cubicBezTo>
                    <a:pt x="8850" y="13308"/>
                    <a:pt x="8686" y="13238"/>
                    <a:pt x="8616" y="13075"/>
                  </a:cubicBezTo>
                  <a:cubicBezTo>
                    <a:pt x="8406" y="12725"/>
                    <a:pt x="8219" y="12398"/>
                    <a:pt x="7752" y="12375"/>
                  </a:cubicBezTo>
                  <a:cubicBezTo>
                    <a:pt x="7729" y="11838"/>
                    <a:pt x="7869" y="11277"/>
                    <a:pt x="7565" y="10787"/>
                  </a:cubicBezTo>
                  <a:cubicBezTo>
                    <a:pt x="8312" y="10273"/>
                    <a:pt x="8312" y="9783"/>
                    <a:pt x="7565" y="9199"/>
                  </a:cubicBezTo>
                  <a:cubicBezTo>
                    <a:pt x="7565" y="8779"/>
                    <a:pt x="7425" y="8382"/>
                    <a:pt x="7192" y="8032"/>
                  </a:cubicBezTo>
                  <a:cubicBezTo>
                    <a:pt x="6865" y="8242"/>
                    <a:pt x="6538" y="8475"/>
                    <a:pt x="6118" y="8429"/>
                  </a:cubicBezTo>
                  <a:cubicBezTo>
                    <a:pt x="5697" y="8382"/>
                    <a:pt x="5534" y="8615"/>
                    <a:pt x="5604" y="8966"/>
                  </a:cubicBezTo>
                  <a:cubicBezTo>
                    <a:pt x="5674" y="9526"/>
                    <a:pt x="5441" y="9853"/>
                    <a:pt x="4904" y="9946"/>
                  </a:cubicBezTo>
                  <a:cubicBezTo>
                    <a:pt x="4367" y="9993"/>
                    <a:pt x="3993" y="10483"/>
                    <a:pt x="4086" y="10997"/>
                  </a:cubicBezTo>
                  <a:cubicBezTo>
                    <a:pt x="4133" y="11417"/>
                    <a:pt x="3970" y="11767"/>
                    <a:pt x="3993" y="12164"/>
                  </a:cubicBezTo>
                  <a:lnTo>
                    <a:pt x="3806" y="12375"/>
                  </a:lnTo>
                  <a:cubicBezTo>
                    <a:pt x="3479" y="12211"/>
                    <a:pt x="3129" y="12141"/>
                    <a:pt x="2756" y="12188"/>
                  </a:cubicBezTo>
                  <a:cubicBezTo>
                    <a:pt x="2359" y="12211"/>
                    <a:pt x="1962" y="12188"/>
                    <a:pt x="1822" y="11697"/>
                  </a:cubicBezTo>
                  <a:cubicBezTo>
                    <a:pt x="1705" y="11301"/>
                    <a:pt x="1355" y="11394"/>
                    <a:pt x="1075" y="11417"/>
                  </a:cubicBezTo>
                  <a:cubicBezTo>
                    <a:pt x="794" y="11441"/>
                    <a:pt x="514" y="11791"/>
                    <a:pt x="94" y="11651"/>
                  </a:cubicBezTo>
                  <a:cubicBezTo>
                    <a:pt x="1" y="11254"/>
                    <a:pt x="71" y="10834"/>
                    <a:pt x="304" y="10483"/>
                  </a:cubicBezTo>
                  <a:cubicBezTo>
                    <a:pt x="561" y="10133"/>
                    <a:pt x="888" y="9760"/>
                    <a:pt x="864" y="9269"/>
                  </a:cubicBezTo>
                  <a:lnTo>
                    <a:pt x="888" y="9246"/>
                  </a:lnTo>
                  <a:cubicBezTo>
                    <a:pt x="1658" y="9106"/>
                    <a:pt x="1822" y="8522"/>
                    <a:pt x="1845" y="7868"/>
                  </a:cubicBezTo>
                  <a:cubicBezTo>
                    <a:pt x="1985" y="7541"/>
                    <a:pt x="2079" y="7215"/>
                    <a:pt x="2429" y="7051"/>
                  </a:cubicBezTo>
                  <a:cubicBezTo>
                    <a:pt x="2802" y="7028"/>
                    <a:pt x="2802" y="6748"/>
                    <a:pt x="2826" y="6467"/>
                  </a:cubicBezTo>
                  <a:cubicBezTo>
                    <a:pt x="2896" y="6397"/>
                    <a:pt x="2966" y="6327"/>
                    <a:pt x="3036" y="6234"/>
                  </a:cubicBezTo>
                  <a:cubicBezTo>
                    <a:pt x="3363" y="6187"/>
                    <a:pt x="3690" y="6117"/>
                    <a:pt x="3409" y="5650"/>
                  </a:cubicBezTo>
                  <a:cubicBezTo>
                    <a:pt x="3993" y="4460"/>
                    <a:pt x="4764" y="3339"/>
                    <a:pt x="5697" y="2382"/>
                  </a:cubicBezTo>
                  <a:cubicBezTo>
                    <a:pt x="6188" y="1845"/>
                    <a:pt x="6585" y="1261"/>
                    <a:pt x="7145" y="770"/>
                  </a:cubicBezTo>
                  <a:cubicBezTo>
                    <a:pt x="7705" y="210"/>
                    <a:pt x="8546" y="0"/>
                    <a:pt x="9316" y="187"/>
                  </a:cubicBezTo>
                  <a:cubicBezTo>
                    <a:pt x="10531" y="444"/>
                    <a:pt x="11511" y="1097"/>
                    <a:pt x="12539" y="1774"/>
                  </a:cubicBezTo>
                  <a:cubicBezTo>
                    <a:pt x="13869" y="2638"/>
                    <a:pt x="14850" y="3876"/>
                    <a:pt x="16064" y="4856"/>
                  </a:cubicBezTo>
                  <a:lnTo>
                    <a:pt x="16204" y="5043"/>
                  </a:lnTo>
                  <a:cubicBezTo>
                    <a:pt x="16228" y="5090"/>
                    <a:pt x="16251" y="5160"/>
                    <a:pt x="16274" y="5230"/>
                  </a:cubicBezTo>
                  <a:cubicBezTo>
                    <a:pt x="16274" y="5510"/>
                    <a:pt x="16391" y="5650"/>
                    <a:pt x="16694" y="5627"/>
                  </a:cubicBezTo>
                  <a:cubicBezTo>
                    <a:pt x="17138" y="5697"/>
                    <a:pt x="17255" y="6071"/>
                    <a:pt x="17465" y="6397"/>
                  </a:cubicBezTo>
                  <a:cubicBezTo>
                    <a:pt x="17395" y="6631"/>
                    <a:pt x="17582" y="6841"/>
                    <a:pt x="17839" y="6818"/>
                  </a:cubicBezTo>
                  <a:lnTo>
                    <a:pt x="17839" y="6818"/>
                  </a:lnTo>
                  <a:cubicBezTo>
                    <a:pt x="17722" y="7308"/>
                    <a:pt x="18119" y="7588"/>
                    <a:pt x="18259" y="7985"/>
                  </a:cubicBezTo>
                  <a:cubicBezTo>
                    <a:pt x="18586" y="8826"/>
                    <a:pt x="19146" y="9409"/>
                    <a:pt x="20173" y="9223"/>
                  </a:cubicBezTo>
                  <a:lnTo>
                    <a:pt x="20197" y="9246"/>
                  </a:lnTo>
                  <a:lnTo>
                    <a:pt x="20360" y="9409"/>
                  </a:lnTo>
                  <a:cubicBezTo>
                    <a:pt x="20827" y="9619"/>
                    <a:pt x="21177" y="10040"/>
                    <a:pt x="21317" y="10553"/>
                  </a:cubicBezTo>
                  <a:cubicBezTo>
                    <a:pt x="20804" y="11020"/>
                    <a:pt x="21644" y="11441"/>
                    <a:pt x="21364" y="11908"/>
                  </a:cubicBezTo>
                  <a:cubicBezTo>
                    <a:pt x="22018" y="12024"/>
                    <a:pt x="21948" y="12865"/>
                    <a:pt x="22625" y="13052"/>
                  </a:cubicBezTo>
                  <a:cubicBezTo>
                    <a:pt x="22998" y="13145"/>
                    <a:pt x="23092" y="13635"/>
                    <a:pt x="22858" y="14056"/>
                  </a:cubicBezTo>
                  <a:cubicBezTo>
                    <a:pt x="22672" y="14429"/>
                    <a:pt x="22438" y="14639"/>
                    <a:pt x="21995" y="14453"/>
                  </a:cubicBezTo>
                  <a:cubicBezTo>
                    <a:pt x="21808" y="14406"/>
                    <a:pt x="21621" y="14359"/>
                    <a:pt x="21411" y="14359"/>
                  </a:cubicBezTo>
                  <a:cubicBezTo>
                    <a:pt x="21247" y="13589"/>
                    <a:pt x="21247" y="13542"/>
                    <a:pt x="20594" y="13682"/>
                  </a:cubicBezTo>
                  <a:cubicBezTo>
                    <a:pt x="19963" y="13822"/>
                    <a:pt x="19566" y="13402"/>
                    <a:pt x="19123" y="13168"/>
                  </a:cubicBezTo>
                  <a:cubicBezTo>
                    <a:pt x="18679" y="12935"/>
                    <a:pt x="19099" y="12491"/>
                    <a:pt x="19216" y="12164"/>
                  </a:cubicBezTo>
                  <a:cubicBezTo>
                    <a:pt x="19286" y="11978"/>
                    <a:pt x="19286" y="11744"/>
                    <a:pt x="19053" y="11651"/>
                  </a:cubicBezTo>
                  <a:cubicBezTo>
                    <a:pt x="18819" y="11557"/>
                    <a:pt x="18726" y="11721"/>
                    <a:pt x="18656" y="11931"/>
                  </a:cubicBezTo>
                  <a:cubicBezTo>
                    <a:pt x="18539" y="12258"/>
                    <a:pt x="18422" y="12561"/>
                    <a:pt x="18025" y="12608"/>
                  </a:cubicBezTo>
                  <a:lnTo>
                    <a:pt x="18025" y="12608"/>
                  </a:lnTo>
                  <a:cubicBezTo>
                    <a:pt x="17979" y="12328"/>
                    <a:pt x="17839" y="12024"/>
                    <a:pt x="17932" y="11767"/>
                  </a:cubicBezTo>
                  <a:cubicBezTo>
                    <a:pt x="18049" y="11371"/>
                    <a:pt x="17885" y="11301"/>
                    <a:pt x="17605" y="11114"/>
                  </a:cubicBezTo>
                  <a:cubicBezTo>
                    <a:pt x="17161" y="10857"/>
                    <a:pt x="16648" y="10764"/>
                    <a:pt x="16298" y="10297"/>
                  </a:cubicBezTo>
                  <a:cubicBezTo>
                    <a:pt x="15527" y="9246"/>
                    <a:pt x="14780" y="8219"/>
                    <a:pt x="13589" y="7635"/>
                  </a:cubicBezTo>
                  <a:cubicBezTo>
                    <a:pt x="13216" y="7448"/>
                    <a:pt x="12935" y="7075"/>
                    <a:pt x="12445" y="7121"/>
                  </a:cubicBezTo>
                  <a:cubicBezTo>
                    <a:pt x="12305" y="7448"/>
                    <a:pt x="12142" y="7752"/>
                    <a:pt x="12002" y="8102"/>
                  </a:cubicBezTo>
                  <a:cubicBezTo>
                    <a:pt x="11931" y="8289"/>
                    <a:pt x="12095" y="8382"/>
                    <a:pt x="12258" y="8405"/>
                  </a:cubicBezTo>
                  <a:cubicBezTo>
                    <a:pt x="12258" y="8545"/>
                    <a:pt x="12258" y="8686"/>
                    <a:pt x="12235" y="8802"/>
                  </a:cubicBezTo>
                  <a:cubicBezTo>
                    <a:pt x="11815" y="9176"/>
                    <a:pt x="11815" y="9269"/>
                    <a:pt x="12258" y="9596"/>
                  </a:cubicBezTo>
                  <a:close/>
                  <a:moveTo>
                    <a:pt x="16718" y="10273"/>
                  </a:moveTo>
                  <a:cubicBezTo>
                    <a:pt x="17839" y="10133"/>
                    <a:pt x="18025" y="9970"/>
                    <a:pt x="17839" y="9152"/>
                  </a:cubicBezTo>
                  <a:cubicBezTo>
                    <a:pt x="17839" y="9059"/>
                    <a:pt x="17792" y="8966"/>
                    <a:pt x="17698" y="8919"/>
                  </a:cubicBezTo>
                  <a:cubicBezTo>
                    <a:pt x="17582" y="8872"/>
                    <a:pt x="17418" y="8919"/>
                    <a:pt x="17372" y="9059"/>
                  </a:cubicBezTo>
                  <a:cubicBezTo>
                    <a:pt x="17231" y="9503"/>
                    <a:pt x="16998" y="9900"/>
                    <a:pt x="16718" y="1027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7"/>
            <p:cNvSpPr/>
            <p:nvPr/>
          </p:nvSpPr>
          <p:spPr>
            <a:xfrm>
              <a:off x="1213975" y="2839675"/>
              <a:ext cx="194975" cy="197900"/>
            </a:xfrm>
            <a:custGeom>
              <a:rect b="b" l="l" r="r" t="t"/>
              <a:pathLst>
                <a:path extrusionOk="0" h="7916" w="7799">
                  <a:moveTo>
                    <a:pt x="4856" y="1"/>
                  </a:moveTo>
                  <a:cubicBezTo>
                    <a:pt x="4880" y="491"/>
                    <a:pt x="4553" y="888"/>
                    <a:pt x="4319" y="1238"/>
                  </a:cubicBezTo>
                  <a:cubicBezTo>
                    <a:pt x="4063" y="1565"/>
                    <a:pt x="3993" y="1985"/>
                    <a:pt x="4109" y="2406"/>
                  </a:cubicBezTo>
                  <a:cubicBezTo>
                    <a:pt x="4506" y="2522"/>
                    <a:pt x="4740" y="2196"/>
                    <a:pt x="5067" y="2172"/>
                  </a:cubicBezTo>
                  <a:cubicBezTo>
                    <a:pt x="5393" y="2126"/>
                    <a:pt x="5697" y="2032"/>
                    <a:pt x="5814" y="2429"/>
                  </a:cubicBezTo>
                  <a:cubicBezTo>
                    <a:pt x="5977" y="2943"/>
                    <a:pt x="6351" y="2943"/>
                    <a:pt x="6748" y="2919"/>
                  </a:cubicBezTo>
                  <a:cubicBezTo>
                    <a:pt x="7121" y="2896"/>
                    <a:pt x="7471" y="2966"/>
                    <a:pt x="7798" y="3130"/>
                  </a:cubicBezTo>
                  <a:cubicBezTo>
                    <a:pt x="7798" y="3293"/>
                    <a:pt x="7728" y="3456"/>
                    <a:pt x="7612" y="3573"/>
                  </a:cubicBezTo>
                  <a:cubicBezTo>
                    <a:pt x="6631" y="4484"/>
                    <a:pt x="5790" y="5581"/>
                    <a:pt x="4833" y="6515"/>
                  </a:cubicBezTo>
                  <a:cubicBezTo>
                    <a:pt x="3829" y="7472"/>
                    <a:pt x="2428" y="7916"/>
                    <a:pt x="1051" y="7682"/>
                  </a:cubicBezTo>
                  <a:cubicBezTo>
                    <a:pt x="304" y="7566"/>
                    <a:pt x="0" y="7099"/>
                    <a:pt x="280" y="6422"/>
                  </a:cubicBezTo>
                  <a:cubicBezTo>
                    <a:pt x="747" y="5254"/>
                    <a:pt x="1237" y="4110"/>
                    <a:pt x="2148" y="3200"/>
                  </a:cubicBezTo>
                  <a:cubicBezTo>
                    <a:pt x="2895" y="2452"/>
                    <a:pt x="3432" y="1565"/>
                    <a:pt x="4086" y="748"/>
                  </a:cubicBezTo>
                  <a:cubicBezTo>
                    <a:pt x="4296" y="444"/>
                    <a:pt x="4483" y="141"/>
                    <a:pt x="485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
            <p:cNvSpPr/>
            <p:nvPr/>
          </p:nvSpPr>
          <p:spPr>
            <a:xfrm>
              <a:off x="1499400" y="3025875"/>
              <a:ext cx="120250" cy="208425"/>
            </a:xfrm>
            <a:custGeom>
              <a:rect b="b" l="l" r="r" t="t"/>
              <a:pathLst>
                <a:path extrusionOk="0" h="8337" w="4810">
                  <a:moveTo>
                    <a:pt x="4670" y="24"/>
                  </a:moveTo>
                  <a:cubicBezTo>
                    <a:pt x="4810" y="2009"/>
                    <a:pt x="4530" y="3970"/>
                    <a:pt x="4436" y="5931"/>
                  </a:cubicBezTo>
                  <a:cubicBezTo>
                    <a:pt x="4390" y="7239"/>
                    <a:pt x="3783" y="7823"/>
                    <a:pt x="2452" y="8103"/>
                  </a:cubicBezTo>
                  <a:cubicBezTo>
                    <a:pt x="1331" y="8336"/>
                    <a:pt x="677" y="7916"/>
                    <a:pt x="350" y="6749"/>
                  </a:cubicBezTo>
                  <a:cubicBezTo>
                    <a:pt x="607" y="6562"/>
                    <a:pt x="607" y="6165"/>
                    <a:pt x="350" y="5978"/>
                  </a:cubicBezTo>
                  <a:lnTo>
                    <a:pt x="350" y="5161"/>
                  </a:lnTo>
                  <a:cubicBezTo>
                    <a:pt x="537" y="5044"/>
                    <a:pt x="537" y="4904"/>
                    <a:pt x="350" y="4787"/>
                  </a:cubicBezTo>
                  <a:cubicBezTo>
                    <a:pt x="304" y="3993"/>
                    <a:pt x="0" y="3223"/>
                    <a:pt x="187" y="2406"/>
                  </a:cubicBezTo>
                  <a:lnTo>
                    <a:pt x="537" y="2406"/>
                  </a:lnTo>
                  <a:lnTo>
                    <a:pt x="934" y="2406"/>
                  </a:lnTo>
                  <a:cubicBezTo>
                    <a:pt x="958" y="2453"/>
                    <a:pt x="1028" y="2499"/>
                    <a:pt x="1051" y="2546"/>
                  </a:cubicBezTo>
                  <a:cubicBezTo>
                    <a:pt x="1401" y="3433"/>
                    <a:pt x="1775" y="3667"/>
                    <a:pt x="2639" y="3340"/>
                  </a:cubicBezTo>
                  <a:cubicBezTo>
                    <a:pt x="2919" y="3176"/>
                    <a:pt x="3292" y="3246"/>
                    <a:pt x="3502" y="3503"/>
                  </a:cubicBezTo>
                  <a:cubicBezTo>
                    <a:pt x="3619" y="3620"/>
                    <a:pt x="3759" y="3830"/>
                    <a:pt x="3969" y="3667"/>
                  </a:cubicBezTo>
                  <a:cubicBezTo>
                    <a:pt x="4063" y="3503"/>
                    <a:pt x="4016" y="3316"/>
                    <a:pt x="3876" y="3223"/>
                  </a:cubicBezTo>
                  <a:cubicBezTo>
                    <a:pt x="3292" y="2593"/>
                    <a:pt x="3456" y="1869"/>
                    <a:pt x="3829" y="1332"/>
                  </a:cubicBezTo>
                  <a:cubicBezTo>
                    <a:pt x="4296" y="701"/>
                    <a:pt x="3853" y="631"/>
                    <a:pt x="3502" y="421"/>
                  </a:cubicBezTo>
                  <a:cubicBezTo>
                    <a:pt x="3502" y="188"/>
                    <a:pt x="3713" y="1"/>
                    <a:pt x="3946" y="48"/>
                  </a:cubicBezTo>
                  <a:cubicBezTo>
                    <a:pt x="4203" y="48"/>
                    <a:pt x="4436" y="24"/>
                    <a:pt x="4670" y="2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7"/>
            <p:cNvSpPr/>
            <p:nvPr/>
          </p:nvSpPr>
          <p:spPr>
            <a:xfrm>
              <a:off x="1502325" y="2911475"/>
              <a:ext cx="113825" cy="133700"/>
            </a:xfrm>
            <a:custGeom>
              <a:rect b="b" l="l" r="r" t="t"/>
              <a:pathLst>
                <a:path extrusionOk="0" h="5348" w="4553">
                  <a:moveTo>
                    <a:pt x="4553" y="4600"/>
                  </a:moveTo>
                  <a:lnTo>
                    <a:pt x="3852" y="4600"/>
                  </a:lnTo>
                  <a:cubicBezTo>
                    <a:pt x="3619" y="4577"/>
                    <a:pt x="3409" y="4764"/>
                    <a:pt x="3409" y="4997"/>
                  </a:cubicBezTo>
                  <a:cubicBezTo>
                    <a:pt x="3152" y="5091"/>
                    <a:pt x="2895" y="5347"/>
                    <a:pt x="2638" y="4997"/>
                  </a:cubicBezTo>
                  <a:cubicBezTo>
                    <a:pt x="2405" y="4764"/>
                    <a:pt x="2452" y="4414"/>
                    <a:pt x="2708" y="4227"/>
                  </a:cubicBezTo>
                  <a:cubicBezTo>
                    <a:pt x="2942" y="4040"/>
                    <a:pt x="3059" y="3736"/>
                    <a:pt x="3012" y="3433"/>
                  </a:cubicBezTo>
                  <a:cubicBezTo>
                    <a:pt x="3222" y="3316"/>
                    <a:pt x="3409" y="3199"/>
                    <a:pt x="3315" y="2919"/>
                  </a:cubicBezTo>
                  <a:cubicBezTo>
                    <a:pt x="3269" y="2756"/>
                    <a:pt x="3105" y="2662"/>
                    <a:pt x="2942" y="2662"/>
                  </a:cubicBezTo>
                  <a:cubicBezTo>
                    <a:pt x="2615" y="2662"/>
                    <a:pt x="2615" y="2919"/>
                    <a:pt x="2615" y="3153"/>
                  </a:cubicBezTo>
                  <a:lnTo>
                    <a:pt x="2615" y="3433"/>
                  </a:lnTo>
                  <a:cubicBezTo>
                    <a:pt x="2592" y="3947"/>
                    <a:pt x="2078" y="3806"/>
                    <a:pt x="1821" y="4017"/>
                  </a:cubicBezTo>
                  <a:cubicBezTo>
                    <a:pt x="1774" y="3666"/>
                    <a:pt x="1588" y="3573"/>
                    <a:pt x="1261" y="3713"/>
                  </a:cubicBezTo>
                  <a:cubicBezTo>
                    <a:pt x="957" y="3853"/>
                    <a:pt x="630" y="4063"/>
                    <a:pt x="233" y="4017"/>
                  </a:cubicBezTo>
                  <a:cubicBezTo>
                    <a:pt x="163" y="3760"/>
                    <a:pt x="607" y="3480"/>
                    <a:pt x="210" y="3223"/>
                  </a:cubicBezTo>
                  <a:cubicBezTo>
                    <a:pt x="210" y="2943"/>
                    <a:pt x="0" y="2709"/>
                    <a:pt x="70" y="2429"/>
                  </a:cubicBezTo>
                  <a:cubicBezTo>
                    <a:pt x="374" y="2429"/>
                    <a:pt x="560" y="2102"/>
                    <a:pt x="397" y="1845"/>
                  </a:cubicBezTo>
                  <a:cubicBezTo>
                    <a:pt x="187" y="1332"/>
                    <a:pt x="257" y="795"/>
                    <a:pt x="233" y="234"/>
                  </a:cubicBezTo>
                  <a:cubicBezTo>
                    <a:pt x="700" y="258"/>
                    <a:pt x="887" y="608"/>
                    <a:pt x="1097" y="958"/>
                  </a:cubicBezTo>
                  <a:cubicBezTo>
                    <a:pt x="1167" y="1121"/>
                    <a:pt x="1331" y="1191"/>
                    <a:pt x="1494" y="1168"/>
                  </a:cubicBezTo>
                  <a:cubicBezTo>
                    <a:pt x="1704" y="1121"/>
                    <a:pt x="1821" y="888"/>
                    <a:pt x="1751" y="701"/>
                  </a:cubicBezTo>
                  <a:cubicBezTo>
                    <a:pt x="1588" y="234"/>
                    <a:pt x="1915" y="444"/>
                    <a:pt x="2125" y="351"/>
                  </a:cubicBezTo>
                  <a:cubicBezTo>
                    <a:pt x="2778" y="94"/>
                    <a:pt x="3479" y="1"/>
                    <a:pt x="4203" y="71"/>
                  </a:cubicBezTo>
                  <a:lnTo>
                    <a:pt x="4553" y="71"/>
                  </a:lnTo>
                  <a:lnTo>
                    <a:pt x="4553" y="444"/>
                  </a:lnTo>
                  <a:cubicBezTo>
                    <a:pt x="4249" y="444"/>
                    <a:pt x="3993" y="444"/>
                    <a:pt x="3969" y="841"/>
                  </a:cubicBezTo>
                  <a:cubicBezTo>
                    <a:pt x="3689" y="888"/>
                    <a:pt x="3339" y="725"/>
                    <a:pt x="3222" y="1121"/>
                  </a:cubicBezTo>
                  <a:cubicBezTo>
                    <a:pt x="3082" y="1565"/>
                    <a:pt x="3596" y="1752"/>
                    <a:pt x="3619" y="2172"/>
                  </a:cubicBezTo>
                  <a:cubicBezTo>
                    <a:pt x="3619" y="2452"/>
                    <a:pt x="3946" y="2406"/>
                    <a:pt x="4156" y="2429"/>
                  </a:cubicBezTo>
                  <a:cubicBezTo>
                    <a:pt x="4133" y="2802"/>
                    <a:pt x="4226" y="3199"/>
                    <a:pt x="4086" y="3573"/>
                  </a:cubicBezTo>
                  <a:cubicBezTo>
                    <a:pt x="3922" y="4017"/>
                    <a:pt x="4156" y="4157"/>
                    <a:pt x="4530" y="4203"/>
                  </a:cubicBezTo>
                  <a:cubicBezTo>
                    <a:pt x="4553" y="4343"/>
                    <a:pt x="4553" y="4484"/>
                    <a:pt x="4553" y="4600"/>
                  </a:cubicBezTo>
                  <a:close/>
                  <a:moveTo>
                    <a:pt x="1308" y="2125"/>
                  </a:moveTo>
                  <a:cubicBezTo>
                    <a:pt x="1144" y="2125"/>
                    <a:pt x="1051" y="2195"/>
                    <a:pt x="1051" y="2336"/>
                  </a:cubicBezTo>
                  <a:cubicBezTo>
                    <a:pt x="1027" y="2639"/>
                    <a:pt x="1051" y="2873"/>
                    <a:pt x="1378" y="2943"/>
                  </a:cubicBezTo>
                  <a:cubicBezTo>
                    <a:pt x="1564" y="2989"/>
                    <a:pt x="1728" y="2873"/>
                    <a:pt x="1728" y="2686"/>
                  </a:cubicBezTo>
                  <a:cubicBezTo>
                    <a:pt x="1774" y="2382"/>
                    <a:pt x="1541" y="2242"/>
                    <a:pt x="1308" y="2125"/>
                  </a:cubicBezTo>
                  <a:close/>
                  <a:moveTo>
                    <a:pt x="2778" y="1892"/>
                  </a:moveTo>
                  <a:cubicBezTo>
                    <a:pt x="2732" y="1682"/>
                    <a:pt x="2638" y="1495"/>
                    <a:pt x="2358" y="1518"/>
                  </a:cubicBezTo>
                  <a:cubicBezTo>
                    <a:pt x="2218" y="1518"/>
                    <a:pt x="2101" y="1612"/>
                    <a:pt x="2101" y="1752"/>
                  </a:cubicBezTo>
                  <a:cubicBezTo>
                    <a:pt x="2055" y="2055"/>
                    <a:pt x="2335" y="2102"/>
                    <a:pt x="2545" y="2172"/>
                  </a:cubicBezTo>
                  <a:cubicBezTo>
                    <a:pt x="2685" y="2195"/>
                    <a:pt x="2755" y="2079"/>
                    <a:pt x="2778" y="189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7"/>
            <p:cNvSpPr/>
            <p:nvPr/>
          </p:nvSpPr>
          <p:spPr>
            <a:xfrm>
              <a:off x="1833275" y="2871800"/>
              <a:ext cx="101000" cy="154700"/>
            </a:xfrm>
            <a:custGeom>
              <a:rect b="b" l="l" r="r" t="t"/>
              <a:pathLst>
                <a:path extrusionOk="0" h="6188" w="4040">
                  <a:moveTo>
                    <a:pt x="654" y="3829"/>
                  </a:moveTo>
                  <a:cubicBezTo>
                    <a:pt x="841" y="3829"/>
                    <a:pt x="1028" y="3852"/>
                    <a:pt x="1238" y="3923"/>
                  </a:cubicBezTo>
                  <a:cubicBezTo>
                    <a:pt x="1681" y="4109"/>
                    <a:pt x="1892" y="3899"/>
                    <a:pt x="2078" y="3526"/>
                  </a:cubicBezTo>
                  <a:cubicBezTo>
                    <a:pt x="2312" y="3105"/>
                    <a:pt x="2242" y="2615"/>
                    <a:pt x="1868" y="2522"/>
                  </a:cubicBezTo>
                  <a:cubicBezTo>
                    <a:pt x="1191" y="2335"/>
                    <a:pt x="1238" y="1494"/>
                    <a:pt x="607" y="1378"/>
                  </a:cubicBezTo>
                  <a:cubicBezTo>
                    <a:pt x="888" y="911"/>
                    <a:pt x="24" y="490"/>
                    <a:pt x="537" y="0"/>
                  </a:cubicBezTo>
                  <a:cubicBezTo>
                    <a:pt x="1191" y="93"/>
                    <a:pt x="1401" y="700"/>
                    <a:pt x="1705" y="1121"/>
                  </a:cubicBezTo>
                  <a:cubicBezTo>
                    <a:pt x="1985" y="1518"/>
                    <a:pt x="2312" y="1891"/>
                    <a:pt x="2685" y="2195"/>
                  </a:cubicBezTo>
                  <a:cubicBezTo>
                    <a:pt x="3129" y="2545"/>
                    <a:pt x="3456" y="3012"/>
                    <a:pt x="3643" y="3526"/>
                  </a:cubicBezTo>
                  <a:cubicBezTo>
                    <a:pt x="4040" y="4460"/>
                    <a:pt x="3713" y="5230"/>
                    <a:pt x="2802" y="5604"/>
                  </a:cubicBezTo>
                  <a:cubicBezTo>
                    <a:pt x="2242" y="5860"/>
                    <a:pt x="1728" y="6187"/>
                    <a:pt x="1028" y="6024"/>
                  </a:cubicBezTo>
                  <a:cubicBezTo>
                    <a:pt x="537" y="5907"/>
                    <a:pt x="187" y="5744"/>
                    <a:pt x="0" y="5253"/>
                  </a:cubicBezTo>
                  <a:lnTo>
                    <a:pt x="47" y="5183"/>
                  </a:lnTo>
                  <a:cubicBezTo>
                    <a:pt x="421" y="5090"/>
                    <a:pt x="607" y="5510"/>
                    <a:pt x="934" y="5487"/>
                  </a:cubicBezTo>
                  <a:cubicBezTo>
                    <a:pt x="1191" y="4786"/>
                    <a:pt x="1191" y="4786"/>
                    <a:pt x="748" y="4273"/>
                  </a:cubicBezTo>
                  <a:cubicBezTo>
                    <a:pt x="631" y="4156"/>
                    <a:pt x="654" y="3969"/>
                    <a:pt x="654" y="380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
            <p:cNvSpPr/>
            <p:nvPr/>
          </p:nvSpPr>
          <p:spPr>
            <a:xfrm>
              <a:off x="1764400" y="2897475"/>
              <a:ext cx="85250" cy="105100"/>
            </a:xfrm>
            <a:custGeom>
              <a:rect b="b" l="l" r="r" t="t"/>
              <a:pathLst>
                <a:path extrusionOk="0" h="4204" w="3410">
                  <a:moveTo>
                    <a:pt x="0" y="1051"/>
                  </a:moveTo>
                  <a:cubicBezTo>
                    <a:pt x="397" y="981"/>
                    <a:pt x="514" y="677"/>
                    <a:pt x="631" y="374"/>
                  </a:cubicBezTo>
                  <a:cubicBezTo>
                    <a:pt x="677" y="164"/>
                    <a:pt x="794" y="0"/>
                    <a:pt x="1028" y="70"/>
                  </a:cubicBezTo>
                  <a:cubicBezTo>
                    <a:pt x="1261" y="164"/>
                    <a:pt x="1238" y="397"/>
                    <a:pt x="1191" y="584"/>
                  </a:cubicBezTo>
                  <a:cubicBezTo>
                    <a:pt x="1074" y="934"/>
                    <a:pt x="607" y="1331"/>
                    <a:pt x="1098" y="1588"/>
                  </a:cubicBezTo>
                  <a:cubicBezTo>
                    <a:pt x="1588" y="1845"/>
                    <a:pt x="1962" y="2242"/>
                    <a:pt x="2592" y="2102"/>
                  </a:cubicBezTo>
                  <a:cubicBezTo>
                    <a:pt x="3199" y="1985"/>
                    <a:pt x="3246" y="2008"/>
                    <a:pt x="3409" y="2779"/>
                  </a:cubicBezTo>
                  <a:lnTo>
                    <a:pt x="3409" y="2779"/>
                  </a:lnTo>
                  <a:cubicBezTo>
                    <a:pt x="3036" y="2755"/>
                    <a:pt x="2779" y="2872"/>
                    <a:pt x="2825" y="3316"/>
                  </a:cubicBezTo>
                  <a:cubicBezTo>
                    <a:pt x="2825" y="3596"/>
                    <a:pt x="2825" y="3876"/>
                    <a:pt x="2825" y="4156"/>
                  </a:cubicBezTo>
                  <a:lnTo>
                    <a:pt x="2779" y="4203"/>
                  </a:lnTo>
                  <a:cubicBezTo>
                    <a:pt x="2452" y="4110"/>
                    <a:pt x="2172" y="3900"/>
                    <a:pt x="2008" y="3619"/>
                  </a:cubicBezTo>
                  <a:cubicBezTo>
                    <a:pt x="1308" y="2802"/>
                    <a:pt x="654" y="1915"/>
                    <a:pt x="0" y="105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7"/>
            <p:cNvSpPr/>
            <p:nvPr/>
          </p:nvSpPr>
          <p:spPr>
            <a:xfrm>
              <a:off x="1612050" y="2785400"/>
              <a:ext cx="152375" cy="138375"/>
            </a:xfrm>
            <a:custGeom>
              <a:rect b="b" l="l" r="r" t="t"/>
              <a:pathLst>
                <a:path extrusionOk="0" h="5535" w="6095">
                  <a:moveTo>
                    <a:pt x="327" y="1331"/>
                  </a:moveTo>
                  <a:cubicBezTo>
                    <a:pt x="141" y="1308"/>
                    <a:pt x="0" y="1215"/>
                    <a:pt x="71" y="1028"/>
                  </a:cubicBezTo>
                  <a:cubicBezTo>
                    <a:pt x="187" y="678"/>
                    <a:pt x="351" y="374"/>
                    <a:pt x="514" y="47"/>
                  </a:cubicBezTo>
                  <a:cubicBezTo>
                    <a:pt x="1004" y="1"/>
                    <a:pt x="1261" y="374"/>
                    <a:pt x="1635" y="538"/>
                  </a:cubicBezTo>
                  <a:cubicBezTo>
                    <a:pt x="2849" y="1121"/>
                    <a:pt x="3596" y="2172"/>
                    <a:pt x="4367" y="3199"/>
                  </a:cubicBezTo>
                  <a:cubicBezTo>
                    <a:pt x="4717" y="3666"/>
                    <a:pt x="5254" y="3760"/>
                    <a:pt x="5674" y="4040"/>
                  </a:cubicBezTo>
                  <a:cubicBezTo>
                    <a:pt x="5954" y="4203"/>
                    <a:pt x="6094" y="4297"/>
                    <a:pt x="5978" y="4670"/>
                  </a:cubicBezTo>
                  <a:cubicBezTo>
                    <a:pt x="5908" y="4927"/>
                    <a:pt x="6048" y="5230"/>
                    <a:pt x="6094" y="5534"/>
                  </a:cubicBezTo>
                  <a:cubicBezTo>
                    <a:pt x="5300" y="5137"/>
                    <a:pt x="4950" y="4320"/>
                    <a:pt x="4367" y="3713"/>
                  </a:cubicBezTo>
                  <a:cubicBezTo>
                    <a:pt x="3433" y="2732"/>
                    <a:pt x="2709" y="1541"/>
                    <a:pt x="1355" y="1004"/>
                  </a:cubicBezTo>
                  <a:cubicBezTo>
                    <a:pt x="748" y="748"/>
                    <a:pt x="748" y="724"/>
                    <a:pt x="327" y="133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7"/>
            <p:cNvSpPr/>
            <p:nvPr/>
          </p:nvSpPr>
          <p:spPr>
            <a:xfrm>
              <a:off x="1413000" y="2808750"/>
              <a:ext cx="89925" cy="103350"/>
            </a:xfrm>
            <a:custGeom>
              <a:rect b="b" l="l" r="r" t="t"/>
              <a:pathLst>
                <a:path extrusionOk="0" h="4134" w="3597">
                  <a:moveTo>
                    <a:pt x="24" y="4133"/>
                  </a:moveTo>
                  <a:cubicBezTo>
                    <a:pt x="1" y="3759"/>
                    <a:pt x="164" y="3409"/>
                    <a:pt x="141" y="2966"/>
                  </a:cubicBezTo>
                  <a:cubicBezTo>
                    <a:pt x="47" y="2452"/>
                    <a:pt x="398" y="1962"/>
                    <a:pt x="935" y="1915"/>
                  </a:cubicBezTo>
                  <a:cubicBezTo>
                    <a:pt x="1472" y="1845"/>
                    <a:pt x="1705" y="1518"/>
                    <a:pt x="1635" y="934"/>
                  </a:cubicBezTo>
                  <a:cubicBezTo>
                    <a:pt x="1588" y="584"/>
                    <a:pt x="1775" y="351"/>
                    <a:pt x="2149" y="397"/>
                  </a:cubicBezTo>
                  <a:cubicBezTo>
                    <a:pt x="2522" y="444"/>
                    <a:pt x="2896" y="211"/>
                    <a:pt x="3223" y="0"/>
                  </a:cubicBezTo>
                  <a:cubicBezTo>
                    <a:pt x="3456" y="351"/>
                    <a:pt x="3596" y="748"/>
                    <a:pt x="3596" y="1168"/>
                  </a:cubicBezTo>
                  <a:cubicBezTo>
                    <a:pt x="3596" y="1331"/>
                    <a:pt x="3573" y="1471"/>
                    <a:pt x="3573" y="1635"/>
                  </a:cubicBezTo>
                  <a:cubicBezTo>
                    <a:pt x="3410" y="1588"/>
                    <a:pt x="3269" y="1471"/>
                    <a:pt x="3199" y="1308"/>
                  </a:cubicBezTo>
                  <a:cubicBezTo>
                    <a:pt x="2966" y="911"/>
                    <a:pt x="2709" y="958"/>
                    <a:pt x="2452" y="1308"/>
                  </a:cubicBezTo>
                  <a:cubicBezTo>
                    <a:pt x="1822" y="2102"/>
                    <a:pt x="1005" y="2756"/>
                    <a:pt x="538" y="3666"/>
                  </a:cubicBezTo>
                  <a:cubicBezTo>
                    <a:pt x="444" y="3900"/>
                    <a:pt x="258" y="4063"/>
                    <a:pt x="24" y="413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7"/>
            <p:cNvSpPr/>
            <p:nvPr/>
          </p:nvSpPr>
          <p:spPr>
            <a:xfrm>
              <a:off x="1757400" y="2779575"/>
              <a:ext cx="61900" cy="64225"/>
            </a:xfrm>
            <a:custGeom>
              <a:rect b="b" l="l" r="r" t="t"/>
              <a:pathLst>
                <a:path extrusionOk="0" h="2569" w="2476">
                  <a:moveTo>
                    <a:pt x="2452" y="2382"/>
                  </a:moveTo>
                  <a:cubicBezTo>
                    <a:pt x="1424" y="2568"/>
                    <a:pt x="864" y="1985"/>
                    <a:pt x="537" y="1144"/>
                  </a:cubicBezTo>
                  <a:cubicBezTo>
                    <a:pt x="397" y="771"/>
                    <a:pt x="0" y="467"/>
                    <a:pt x="117" y="0"/>
                  </a:cubicBezTo>
                  <a:cubicBezTo>
                    <a:pt x="817" y="514"/>
                    <a:pt x="1331" y="1261"/>
                    <a:pt x="2101" y="1728"/>
                  </a:cubicBezTo>
                  <a:cubicBezTo>
                    <a:pt x="2335" y="1845"/>
                    <a:pt x="2475" y="2101"/>
                    <a:pt x="2452" y="238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p:nvPr/>
          </p:nvSpPr>
          <p:spPr>
            <a:xfrm>
              <a:off x="1579950" y="2929575"/>
              <a:ext cx="37375" cy="43800"/>
            </a:xfrm>
            <a:custGeom>
              <a:rect b="b" l="l" r="r" t="t"/>
              <a:pathLst>
                <a:path extrusionOk="0" h="1752" w="1495">
                  <a:moveTo>
                    <a:pt x="1074" y="1705"/>
                  </a:moveTo>
                  <a:cubicBezTo>
                    <a:pt x="864" y="1682"/>
                    <a:pt x="537" y="1752"/>
                    <a:pt x="537" y="1448"/>
                  </a:cubicBezTo>
                  <a:cubicBezTo>
                    <a:pt x="514" y="1028"/>
                    <a:pt x="0" y="841"/>
                    <a:pt x="140" y="397"/>
                  </a:cubicBezTo>
                  <a:cubicBezTo>
                    <a:pt x="257" y="1"/>
                    <a:pt x="607" y="164"/>
                    <a:pt x="888" y="117"/>
                  </a:cubicBezTo>
                  <a:lnTo>
                    <a:pt x="1425" y="327"/>
                  </a:lnTo>
                  <a:cubicBezTo>
                    <a:pt x="1495" y="701"/>
                    <a:pt x="1495" y="1098"/>
                    <a:pt x="1401" y="1495"/>
                  </a:cubicBezTo>
                  <a:cubicBezTo>
                    <a:pt x="1261" y="1495"/>
                    <a:pt x="1144" y="1588"/>
                    <a:pt x="1074" y="1705"/>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
            <p:cNvSpPr/>
            <p:nvPr/>
          </p:nvSpPr>
          <p:spPr>
            <a:xfrm>
              <a:off x="1495300" y="2878200"/>
              <a:ext cx="20475" cy="94600"/>
            </a:xfrm>
            <a:custGeom>
              <a:rect b="b" l="l" r="r" t="t"/>
              <a:pathLst>
                <a:path extrusionOk="0" h="3784" w="819">
                  <a:moveTo>
                    <a:pt x="514" y="1589"/>
                  </a:moveTo>
                  <a:cubicBezTo>
                    <a:pt x="514" y="2126"/>
                    <a:pt x="468" y="2663"/>
                    <a:pt x="678" y="3200"/>
                  </a:cubicBezTo>
                  <a:cubicBezTo>
                    <a:pt x="818" y="3433"/>
                    <a:pt x="655" y="3760"/>
                    <a:pt x="351" y="3783"/>
                  </a:cubicBezTo>
                  <a:cubicBezTo>
                    <a:pt x="1" y="2546"/>
                    <a:pt x="141" y="1262"/>
                    <a:pt x="164" y="1"/>
                  </a:cubicBezTo>
                  <a:lnTo>
                    <a:pt x="328" y="1"/>
                  </a:lnTo>
                  <a:cubicBezTo>
                    <a:pt x="608" y="515"/>
                    <a:pt x="491" y="1052"/>
                    <a:pt x="514" y="158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7"/>
            <p:cNvSpPr/>
            <p:nvPr/>
          </p:nvSpPr>
          <p:spPr>
            <a:xfrm>
              <a:off x="1503475" y="3031725"/>
              <a:ext cx="28625" cy="54300"/>
            </a:xfrm>
            <a:custGeom>
              <a:rect b="b" l="l" r="r" t="t"/>
              <a:pathLst>
                <a:path extrusionOk="0" h="2172" w="1145">
                  <a:moveTo>
                    <a:pt x="771" y="2172"/>
                  </a:moveTo>
                  <a:lnTo>
                    <a:pt x="374" y="2172"/>
                  </a:lnTo>
                  <a:lnTo>
                    <a:pt x="374" y="1215"/>
                  </a:lnTo>
                  <a:cubicBezTo>
                    <a:pt x="398" y="1004"/>
                    <a:pt x="258" y="818"/>
                    <a:pt x="71" y="794"/>
                  </a:cubicBezTo>
                  <a:cubicBezTo>
                    <a:pt x="1" y="537"/>
                    <a:pt x="1" y="257"/>
                    <a:pt x="71" y="0"/>
                  </a:cubicBezTo>
                  <a:lnTo>
                    <a:pt x="398" y="0"/>
                  </a:lnTo>
                  <a:cubicBezTo>
                    <a:pt x="748" y="678"/>
                    <a:pt x="1145" y="1355"/>
                    <a:pt x="771" y="217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7"/>
            <p:cNvSpPr/>
            <p:nvPr/>
          </p:nvSpPr>
          <p:spPr>
            <a:xfrm>
              <a:off x="1502900" y="3000775"/>
              <a:ext cx="44975" cy="30975"/>
            </a:xfrm>
            <a:custGeom>
              <a:rect b="b" l="l" r="r" t="t"/>
              <a:pathLst>
                <a:path extrusionOk="0" h="1239" w="1799">
                  <a:moveTo>
                    <a:pt x="397" y="1238"/>
                  </a:moveTo>
                  <a:lnTo>
                    <a:pt x="70" y="1238"/>
                  </a:lnTo>
                  <a:cubicBezTo>
                    <a:pt x="0" y="982"/>
                    <a:pt x="0" y="701"/>
                    <a:pt x="47" y="445"/>
                  </a:cubicBezTo>
                  <a:lnTo>
                    <a:pt x="210" y="445"/>
                  </a:lnTo>
                  <a:cubicBezTo>
                    <a:pt x="607" y="491"/>
                    <a:pt x="911" y="281"/>
                    <a:pt x="1238" y="141"/>
                  </a:cubicBezTo>
                  <a:cubicBezTo>
                    <a:pt x="1565" y="1"/>
                    <a:pt x="1751" y="94"/>
                    <a:pt x="1798" y="445"/>
                  </a:cubicBezTo>
                  <a:cubicBezTo>
                    <a:pt x="1495" y="631"/>
                    <a:pt x="1214" y="865"/>
                    <a:pt x="818" y="865"/>
                  </a:cubicBezTo>
                  <a:cubicBezTo>
                    <a:pt x="631" y="865"/>
                    <a:pt x="491" y="1052"/>
                    <a:pt x="397" y="123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7"/>
            <p:cNvSpPr/>
            <p:nvPr/>
          </p:nvSpPr>
          <p:spPr>
            <a:xfrm>
              <a:off x="1592775" y="2863025"/>
              <a:ext cx="30975" cy="50225"/>
            </a:xfrm>
            <a:custGeom>
              <a:rect b="b" l="l" r="r" t="t"/>
              <a:pathLst>
                <a:path extrusionOk="0" h="2009" w="1239">
                  <a:moveTo>
                    <a:pt x="935" y="2009"/>
                  </a:moveTo>
                  <a:lnTo>
                    <a:pt x="561" y="2009"/>
                  </a:lnTo>
                  <a:cubicBezTo>
                    <a:pt x="561" y="1799"/>
                    <a:pt x="631" y="1565"/>
                    <a:pt x="538" y="1425"/>
                  </a:cubicBezTo>
                  <a:cubicBezTo>
                    <a:pt x="1" y="631"/>
                    <a:pt x="725" y="398"/>
                    <a:pt x="1122" y="1"/>
                  </a:cubicBezTo>
                  <a:cubicBezTo>
                    <a:pt x="1238" y="701"/>
                    <a:pt x="958" y="1332"/>
                    <a:pt x="935" y="200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7"/>
            <p:cNvSpPr/>
            <p:nvPr/>
          </p:nvSpPr>
          <p:spPr>
            <a:xfrm>
              <a:off x="1496475" y="2838525"/>
              <a:ext cx="25700" cy="39700"/>
            </a:xfrm>
            <a:custGeom>
              <a:rect b="b" l="l" r="r" t="t"/>
              <a:pathLst>
                <a:path extrusionOk="0" h="1588" w="1028">
                  <a:moveTo>
                    <a:pt x="281" y="1588"/>
                  </a:moveTo>
                  <a:lnTo>
                    <a:pt x="117" y="1588"/>
                  </a:lnTo>
                  <a:cubicBezTo>
                    <a:pt x="1" y="1191"/>
                    <a:pt x="141" y="841"/>
                    <a:pt x="234" y="467"/>
                  </a:cubicBezTo>
                  <a:cubicBezTo>
                    <a:pt x="234" y="327"/>
                    <a:pt x="257" y="187"/>
                    <a:pt x="257" y="0"/>
                  </a:cubicBezTo>
                  <a:cubicBezTo>
                    <a:pt x="1028" y="584"/>
                    <a:pt x="1028" y="1074"/>
                    <a:pt x="281" y="158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7"/>
            <p:cNvSpPr/>
            <p:nvPr/>
          </p:nvSpPr>
          <p:spPr>
            <a:xfrm>
              <a:off x="1600950" y="2966925"/>
              <a:ext cx="16375" cy="49650"/>
            </a:xfrm>
            <a:custGeom>
              <a:rect b="b" l="l" r="r" t="t"/>
              <a:pathLst>
                <a:path extrusionOk="0" h="1986" w="655">
                  <a:moveTo>
                    <a:pt x="234" y="211"/>
                  </a:moveTo>
                  <a:cubicBezTo>
                    <a:pt x="304" y="94"/>
                    <a:pt x="421" y="1"/>
                    <a:pt x="561" y="1"/>
                  </a:cubicBezTo>
                  <a:cubicBezTo>
                    <a:pt x="631" y="678"/>
                    <a:pt x="655" y="1332"/>
                    <a:pt x="608" y="1985"/>
                  </a:cubicBezTo>
                  <a:cubicBezTo>
                    <a:pt x="234" y="1939"/>
                    <a:pt x="1" y="1799"/>
                    <a:pt x="164" y="1355"/>
                  </a:cubicBezTo>
                  <a:cubicBezTo>
                    <a:pt x="304" y="981"/>
                    <a:pt x="211" y="584"/>
                    <a:pt x="234" y="21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7"/>
            <p:cNvSpPr/>
            <p:nvPr/>
          </p:nvSpPr>
          <p:spPr>
            <a:xfrm>
              <a:off x="1335950" y="2804650"/>
              <a:ext cx="23975" cy="34475"/>
            </a:xfrm>
            <a:custGeom>
              <a:rect b="b" l="l" r="r" t="t"/>
              <a:pathLst>
                <a:path extrusionOk="0" h="1379" w="959">
                  <a:moveTo>
                    <a:pt x="958" y="1"/>
                  </a:moveTo>
                  <a:cubicBezTo>
                    <a:pt x="935" y="678"/>
                    <a:pt x="795" y="1262"/>
                    <a:pt x="1" y="1379"/>
                  </a:cubicBezTo>
                  <a:cubicBezTo>
                    <a:pt x="351" y="958"/>
                    <a:pt x="444" y="328"/>
                    <a:pt x="95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p:nvPr/>
          </p:nvSpPr>
          <p:spPr>
            <a:xfrm>
              <a:off x="1503475" y="3051575"/>
              <a:ext cx="9950" cy="34450"/>
            </a:xfrm>
            <a:custGeom>
              <a:rect b="b" l="l" r="r" t="t"/>
              <a:pathLst>
                <a:path extrusionOk="0" h="1378" w="398">
                  <a:moveTo>
                    <a:pt x="71" y="0"/>
                  </a:moveTo>
                  <a:cubicBezTo>
                    <a:pt x="258" y="24"/>
                    <a:pt x="398" y="210"/>
                    <a:pt x="374" y="421"/>
                  </a:cubicBezTo>
                  <a:lnTo>
                    <a:pt x="374" y="1378"/>
                  </a:lnTo>
                  <a:lnTo>
                    <a:pt x="47" y="1378"/>
                  </a:lnTo>
                  <a:cubicBezTo>
                    <a:pt x="1" y="911"/>
                    <a:pt x="1" y="444"/>
                    <a:pt x="7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7"/>
            <p:cNvSpPr/>
            <p:nvPr/>
          </p:nvSpPr>
          <p:spPr>
            <a:xfrm>
              <a:off x="1602125" y="2922575"/>
              <a:ext cx="14625" cy="15200"/>
            </a:xfrm>
            <a:custGeom>
              <a:rect b="b" l="l" r="r" t="t"/>
              <a:pathLst>
                <a:path extrusionOk="0" h="608" w="585">
                  <a:moveTo>
                    <a:pt x="538" y="607"/>
                  </a:moveTo>
                  <a:lnTo>
                    <a:pt x="1" y="397"/>
                  </a:lnTo>
                  <a:cubicBezTo>
                    <a:pt x="24" y="24"/>
                    <a:pt x="304" y="0"/>
                    <a:pt x="584" y="0"/>
                  </a:cubicBezTo>
                  <a:cubicBezTo>
                    <a:pt x="561" y="210"/>
                    <a:pt x="561" y="397"/>
                    <a:pt x="538" y="607"/>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7"/>
            <p:cNvSpPr/>
            <p:nvPr/>
          </p:nvSpPr>
          <p:spPr>
            <a:xfrm>
              <a:off x="1609125" y="2828600"/>
              <a:ext cx="12875" cy="19875"/>
            </a:xfrm>
            <a:custGeom>
              <a:rect b="b" l="l" r="r" t="t"/>
              <a:pathLst>
                <a:path extrusionOk="0" h="795" w="515">
                  <a:moveTo>
                    <a:pt x="444" y="794"/>
                  </a:moveTo>
                  <a:cubicBezTo>
                    <a:pt x="1" y="467"/>
                    <a:pt x="1" y="374"/>
                    <a:pt x="421" y="0"/>
                  </a:cubicBezTo>
                  <a:cubicBezTo>
                    <a:pt x="491" y="257"/>
                    <a:pt x="514" y="537"/>
                    <a:pt x="444" y="79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1501725" y="3175325"/>
              <a:ext cx="13450" cy="19275"/>
            </a:xfrm>
            <a:custGeom>
              <a:rect b="b" l="l" r="r" t="t"/>
              <a:pathLst>
                <a:path extrusionOk="0" h="771" w="538">
                  <a:moveTo>
                    <a:pt x="281" y="0"/>
                  </a:moveTo>
                  <a:cubicBezTo>
                    <a:pt x="538" y="187"/>
                    <a:pt x="538" y="584"/>
                    <a:pt x="281" y="771"/>
                  </a:cubicBezTo>
                  <a:cubicBezTo>
                    <a:pt x="1" y="584"/>
                    <a:pt x="1" y="187"/>
                    <a:pt x="28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1389650" y="2749800"/>
              <a:ext cx="16375" cy="14600"/>
            </a:xfrm>
            <a:custGeom>
              <a:rect b="b" l="l" r="r" t="t"/>
              <a:pathLst>
                <a:path extrusionOk="0" h="584" w="655">
                  <a:moveTo>
                    <a:pt x="398" y="0"/>
                  </a:moveTo>
                  <a:cubicBezTo>
                    <a:pt x="655" y="467"/>
                    <a:pt x="328" y="537"/>
                    <a:pt x="1" y="584"/>
                  </a:cubicBezTo>
                  <a:cubicBezTo>
                    <a:pt x="1" y="327"/>
                    <a:pt x="164" y="94"/>
                    <a:pt x="39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p:nvPr/>
          </p:nvSpPr>
          <p:spPr>
            <a:xfrm>
              <a:off x="1501725" y="2991450"/>
              <a:ext cx="15800" cy="20450"/>
            </a:xfrm>
            <a:custGeom>
              <a:rect b="b" l="l" r="r" t="t"/>
              <a:pathLst>
                <a:path extrusionOk="0" h="818" w="632">
                  <a:moveTo>
                    <a:pt x="257" y="818"/>
                  </a:moveTo>
                  <a:lnTo>
                    <a:pt x="94" y="818"/>
                  </a:lnTo>
                  <a:cubicBezTo>
                    <a:pt x="1" y="537"/>
                    <a:pt x="47" y="234"/>
                    <a:pt x="211" y="0"/>
                  </a:cubicBezTo>
                  <a:cubicBezTo>
                    <a:pt x="631" y="257"/>
                    <a:pt x="187" y="561"/>
                    <a:pt x="257" y="81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7"/>
            <p:cNvSpPr/>
            <p:nvPr/>
          </p:nvSpPr>
          <p:spPr>
            <a:xfrm>
              <a:off x="1373900" y="2770225"/>
              <a:ext cx="10525" cy="14625"/>
            </a:xfrm>
            <a:custGeom>
              <a:rect b="b" l="l" r="r" t="t"/>
              <a:pathLst>
                <a:path extrusionOk="0" h="585" w="421">
                  <a:moveTo>
                    <a:pt x="421" y="0"/>
                  </a:moveTo>
                  <a:cubicBezTo>
                    <a:pt x="421" y="257"/>
                    <a:pt x="397" y="537"/>
                    <a:pt x="24" y="584"/>
                  </a:cubicBezTo>
                  <a:cubicBezTo>
                    <a:pt x="0" y="304"/>
                    <a:pt x="164" y="70"/>
                    <a:pt x="4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
            <p:cNvSpPr/>
            <p:nvPr/>
          </p:nvSpPr>
          <p:spPr>
            <a:xfrm>
              <a:off x="1504075" y="3145550"/>
              <a:ext cx="9350" cy="9350"/>
            </a:xfrm>
            <a:custGeom>
              <a:rect b="b" l="l" r="r" t="t"/>
              <a:pathLst>
                <a:path extrusionOk="0" h="374" w="374">
                  <a:moveTo>
                    <a:pt x="187" y="0"/>
                  </a:moveTo>
                  <a:cubicBezTo>
                    <a:pt x="374" y="117"/>
                    <a:pt x="374" y="257"/>
                    <a:pt x="187" y="374"/>
                  </a:cubicBezTo>
                  <a:cubicBezTo>
                    <a:pt x="0" y="257"/>
                    <a:pt x="0" y="140"/>
                    <a:pt x="18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
            <p:cNvSpPr/>
            <p:nvPr/>
          </p:nvSpPr>
          <p:spPr>
            <a:xfrm>
              <a:off x="1749225" y="2768475"/>
              <a:ext cx="11100" cy="11700"/>
            </a:xfrm>
            <a:custGeom>
              <a:rect b="b" l="l" r="r" t="t"/>
              <a:pathLst>
                <a:path extrusionOk="0" h="468" w="444">
                  <a:moveTo>
                    <a:pt x="444" y="444"/>
                  </a:moveTo>
                  <a:cubicBezTo>
                    <a:pt x="187" y="467"/>
                    <a:pt x="0" y="234"/>
                    <a:pt x="70" y="0"/>
                  </a:cubicBezTo>
                  <a:cubicBezTo>
                    <a:pt x="280" y="24"/>
                    <a:pt x="444" y="211"/>
                    <a:pt x="444" y="44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7"/>
            <p:cNvSpPr/>
            <p:nvPr/>
          </p:nvSpPr>
          <p:spPr>
            <a:xfrm>
              <a:off x="1720625" y="2739275"/>
              <a:ext cx="11100" cy="10550"/>
            </a:xfrm>
            <a:custGeom>
              <a:rect b="b" l="l" r="r" t="t"/>
              <a:pathLst>
                <a:path extrusionOk="0" h="422" w="444">
                  <a:moveTo>
                    <a:pt x="444" y="398"/>
                  </a:moveTo>
                  <a:cubicBezTo>
                    <a:pt x="140" y="421"/>
                    <a:pt x="0" y="281"/>
                    <a:pt x="24" y="1"/>
                  </a:cubicBezTo>
                  <a:cubicBezTo>
                    <a:pt x="234" y="24"/>
                    <a:pt x="397" y="188"/>
                    <a:pt x="444" y="39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
            <p:cNvSpPr/>
            <p:nvPr/>
          </p:nvSpPr>
          <p:spPr>
            <a:xfrm>
              <a:off x="1819275" y="2839675"/>
              <a:ext cx="4675" cy="4125"/>
            </a:xfrm>
            <a:custGeom>
              <a:rect b="b" l="l" r="r" t="t"/>
              <a:pathLst>
                <a:path extrusionOk="0" h="165" w="187">
                  <a:moveTo>
                    <a:pt x="163" y="164"/>
                  </a:moveTo>
                  <a:lnTo>
                    <a:pt x="0" y="1"/>
                  </a:lnTo>
                  <a:cubicBezTo>
                    <a:pt x="93" y="1"/>
                    <a:pt x="187" y="71"/>
                    <a:pt x="163" y="16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7"/>
            <p:cNvSpPr/>
            <p:nvPr/>
          </p:nvSpPr>
          <p:spPr>
            <a:xfrm>
              <a:off x="1715950" y="2730525"/>
              <a:ext cx="4100" cy="4125"/>
            </a:xfrm>
            <a:custGeom>
              <a:rect b="b" l="l" r="r" t="t"/>
              <a:pathLst>
                <a:path extrusionOk="0" h="165" w="164">
                  <a:moveTo>
                    <a:pt x="141" y="164"/>
                  </a:moveTo>
                  <a:lnTo>
                    <a:pt x="0" y="1"/>
                  </a:lnTo>
                  <a:cubicBezTo>
                    <a:pt x="94" y="1"/>
                    <a:pt x="164" y="71"/>
                    <a:pt x="141" y="16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7"/>
            <p:cNvSpPr/>
            <p:nvPr/>
          </p:nvSpPr>
          <p:spPr>
            <a:xfrm>
              <a:off x="1731700" y="2830350"/>
              <a:ext cx="32725" cy="35050"/>
            </a:xfrm>
            <a:custGeom>
              <a:rect b="b" l="l" r="r" t="t"/>
              <a:pathLst>
                <a:path extrusionOk="0" h="1402" w="1309">
                  <a:moveTo>
                    <a:pt x="1" y="1401"/>
                  </a:moveTo>
                  <a:cubicBezTo>
                    <a:pt x="281" y="1028"/>
                    <a:pt x="514" y="631"/>
                    <a:pt x="655" y="187"/>
                  </a:cubicBezTo>
                  <a:cubicBezTo>
                    <a:pt x="701" y="47"/>
                    <a:pt x="865" y="0"/>
                    <a:pt x="981" y="47"/>
                  </a:cubicBezTo>
                  <a:cubicBezTo>
                    <a:pt x="1075" y="94"/>
                    <a:pt x="1122" y="187"/>
                    <a:pt x="1122" y="280"/>
                  </a:cubicBezTo>
                  <a:cubicBezTo>
                    <a:pt x="1308" y="1098"/>
                    <a:pt x="1122" y="1261"/>
                    <a:pt x="1" y="140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7"/>
            <p:cNvSpPr/>
            <p:nvPr/>
          </p:nvSpPr>
          <p:spPr>
            <a:xfrm>
              <a:off x="1512825" y="2997275"/>
              <a:ext cx="94575" cy="124375"/>
            </a:xfrm>
            <a:custGeom>
              <a:rect b="b" l="l" r="r" t="t"/>
              <a:pathLst>
                <a:path extrusionOk="0" h="4975" w="3783">
                  <a:moveTo>
                    <a:pt x="0" y="1378"/>
                  </a:moveTo>
                  <a:cubicBezTo>
                    <a:pt x="94" y="1192"/>
                    <a:pt x="234" y="1005"/>
                    <a:pt x="421" y="1005"/>
                  </a:cubicBezTo>
                  <a:cubicBezTo>
                    <a:pt x="817" y="1005"/>
                    <a:pt x="1098" y="771"/>
                    <a:pt x="1401" y="585"/>
                  </a:cubicBezTo>
                  <a:cubicBezTo>
                    <a:pt x="1635" y="374"/>
                    <a:pt x="2148" y="491"/>
                    <a:pt x="2172" y="1"/>
                  </a:cubicBezTo>
                  <a:lnTo>
                    <a:pt x="2569" y="1"/>
                  </a:lnTo>
                  <a:cubicBezTo>
                    <a:pt x="2615" y="304"/>
                    <a:pt x="2522" y="608"/>
                    <a:pt x="2288" y="795"/>
                  </a:cubicBezTo>
                  <a:cubicBezTo>
                    <a:pt x="2032" y="982"/>
                    <a:pt x="1985" y="1332"/>
                    <a:pt x="2195" y="1565"/>
                  </a:cubicBezTo>
                  <a:cubicBezTo>
                    <a:pt x="2452" y="1939"/>
                    <a:pt x="2732" y="1682"/>
                    <a:pt x="2989" y="1565"/>
                  </a:cubicBezTo>
                  <a:cubicBezTo>
                    <a:pt x="3339" y="1775"/>
                    <a:pt x="3783" y="1845"/>
                    <a:pt x="3316" y="2476"/>
                  </a:cubicBezTo>
                  <a:cubicBezTo>
                    <a:pt x="2942" y="3013"/>
                    <a:pt x="2779" y="3737"/>
                    <a:pt x="3362" y="4344"/>
                  </a:cubicBezTo>
                  <a:cubicBezTo>
                    <a:pt x="3502" y="4460"/>
                    <a:pt x="3549" y="4647"/>
                    <a:pt x="3456" y="4811"/>
                  </a:cubicBezTo>
                  <a:cubicBezTo>
                    <a:pt x="3246" y="4974"/>
                    <a:pt x="3106" y="4764"/>
                    <a:pt x="2989" y="4647"/>
                  </a:cubicBezTo>
                  <a:cubicBezTo>
                    <a:pt x="2779" y="4390"/>
                    <a:pt x="2405" y="4320"/>
                    <a:pt x="2125" y="4460"/>
                  </a:cubicBezTo>
                  <a:cubicBezTo>
                    <a:pt x="1261" y="4811"/>
                    <a:pt x="888" y="4577"/>
                    <a:pt x="537" y="3690"/>
                  </a:cubicBezTo>
                  <a:cubicBezTo>
                    <a:pt x="514" y="3643"/>
                    <a:pt x="444" y="3597"/>
                    <a:pt x="421" y="3550"/>
                  </a:cubicBezTo>
                  <a:cubicBezTo>
                    <a:pt x="771" y="2733"/>
                    <a:pt x="374" y="2056"/>
                    <a:pt x="0" y="1378"/>
                  </a:cubicBezTo>
                  <a:close/>
                  <a:moveTo>
                    <a:pt x="1821" y="3923"/>
                  </a:moveTo>
                  <a:cubicBezTo>
                    <a:pt x="2732" y="3526"/>
                    <a:pt x="2755" y="3386"/>
                    <a:pt x="2078" y="2873"/>
                  </a:cubicBezTo>
                  <a:cubicBezTo>
                    <a:pt x="1985" y="3176"/>
                    <a:pt x="1915" y="3480"/>
                    <a:pt x="1821" y="392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7"/>
            <p:cNvSpPr/>
            <p:nvPr/>
          </p:nvSpPr>
          <p:spPr>
            <a:xfrm>
              <a:off x="1528000" y="2964600"/>
              <a:ext cx="18700" cy="21625"/>
            </a:xfrm>
            <a:custGeom>
              <a:rect b="b" l="l" r="r" t="t"/>
              <a:pathLst>
                <a:path extrusionOk="0" h="865" w="748">
                  <a:moveTo>
                    <a:pt x="281" y="0"/>
                  </a:moveTo>
                  <a:cubicBezTo>
                    <a:pt x="514" y="117"/>
                    <a:pt x="747" y="257"/>
                    <a:pt x="701" y="584"/>
                  </a:cubicBezTo>
                  <a:cubicBezTo>
                    <a:pt x="701" y="748"/>
                    <a:pt x="537" y="864"/>
                    <a:pt x="351" y="841"/>
                  </a:cubicBezTo>
                  <a:cubicBezTo>
                    <a:pt x="24" y="771"/>
                    <a:pt x="0" y="514"/>
                    <a:pt x="24" y="234"/>
                  </a:cubicBezTo>
                  <a:cubicBezTo>
                    <a:pt x="24" y="70"/>
                    <a:pt x="117" y="0"/>
                    <a:pt x="28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7"/>
            <p:cNvSpPr/>
            <p:nvPr/>
          </p:nvSpPr>
          <p:spPr>
            <a:xfrm>
              <a:off x="1567100" y="2978025"/>
              <a:ext cx="20450" cy="19275"/>
            </a:xfrm>
            <a:custGeom>
              <a:rect b="b" l="l" r="r" t="t"/>
              <a:pathLst>
                <a:path extrusionOk="0" h="771" w="818">
                  <a:moveTo>
                    <a:pt x="398" y="771"/>
                  </a:moveTo>
                  <a:lnTo>
                    <a:pt x="1" y="771"/>
                  </a:lnTo>
                  <a:lnTo>
                    <a:pt x="1" y="467"/>
                  </a:lnTo>
                  <a:cubicBezTo>
                    <a:pt x="1" y="234"/>
                    <a:pt x="1" y="0"/>
                    <a:pt x="351" y="0"/>
                  </a:cubicBezTo>
                  <a:cubicBezTo>
                    <a:pt x="514" y="0"/>
                    <a:pt x="654" y="94"/>
                    <a:pt x="724" y="257"/>
                  </a:cubicBezTo>
                  <a:cubicBezTo>
                    <a:pt x="818" y="514"/>
                    <a:pt x="608" y="654"/>
                    <a:pt x="398" y="77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7"/>
            <p:cNvSpPr/>
            <p:nvPr/>
          </p:nvSpPr>
          <p:spPr>
            <a:xfrm>
              <a:off x="1554250" y="2948825"/>
              <a:ext cx="17550" cy="17550"/>
            </a:xfrm>
            <a:custGeom>
              <a:rect b="b" l="l" r="r" t="t"/>
              <a:pathLst>
                <a:path extrusionOk="0" h="702" w="702">
                  <a:moveTo>
                    <a:pt x="701" y="398"/>
                  </a:moveTo>
                  <a:cubicBezTo>
                    <a:pt x="678" y="585"/>
                    <a:pt x="608" y="701"/>
                    <a:pt x="468" y="678"/>
                  </a:cubicBezTo>
                  <a:cubicBezTo>
                    <a:pt x="258" y="608"/>
                    <a:pt x="1" y="561"/>
                    <a:pt x="24" y="258"/>
                  </a:cubicBezTo>
                  <a:cubicBezTo>
                    <a:pt x="24" y="118"/>
                    <a:pt x="141" y="24"/>
                    <a:pt x="281" y="24"/>
                  </a:cubicBezTo>
                  <a:cubicBezTo>
                    <a:pt x="561" y="1"/>
                    <a:pt x="655" y="188"/>
                    <a:pt x="701" y="398"/>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7"/>
            <p:cNvSpPr/>
            <p:nvPr/>
          </p:nvSpPr>
          <p:spPr>
            <a:xfrm>
              <a:off x="1834450" y="2966925"/>
              <a:ext cx="28625" cy="42650"/>
            </a:xfrm>
            <a:custGeom>
              <a:rect b="b" l="l" r="r" t="t"/>
              <a:pathLst>
                <a:path extrusionOk="0" h="1706" w="1145">
                  <a:moveTo>
                    <a:pt x="23" y="1402"/>
                  </a:moveTo>
                  <a:lnTo>
                    <a:pt x="23" y="538"/>
                  </a:lnTo>
                  <a:cubicBezTo>
                    <a:pt x="0" y="118"/>
                    <a:pt x="234" y="1"/>
                    <a:pt x="607" y="24"/>
                  </a:cubicBezTo>
                  <a:cubicBezTo>
                    <a:pt x="607" y="188"/>
                    <a:pt x="584" y="351"/>
                    <a:pt x="701" y="491"/>
                  </a:cubicBezTo>
                  <a:cubicBezTo>
                    <a:pt x="1144" y="1005"/>
                    <a:pt x="1144" y="1005"/>
                    <a:pt x="887" y="1682"/>
                  </a:cubicBezTo>
                  <a:cubicBezTo>
                    <a:pt x="560" y="1705"/>
                    <a:pt x="374" y="1285"/>
                    <a:pt x="23" y="140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7"/>
            <p:cNvSpPr/>
            <p:nvPr/>
          </p:nvSpPr>
          <p:spPr>
            <a:xfrm>
              <a:off x="1558350" y="3069075"/>
              <a:ext cx="23375" cy="26300"/>
            </a:xfrm>
            <a:custGeom>
              <a:rect b="b" l="l" r="r" t="t"/>
              <a:pathLst>
                <a:path extrusionOk="0" h="1052" w="935">
                  <a:moveTo>
                    <a:pt x="0" y="1051"/>
                  </a:moveTo>
                  <a:cubicBezTo>
                    <a:pt x="94" y="608"/>
                    <a:pt x="164" y="304"/>
                    <a:pt x="257" y="1"/>
                  </a:cubicBezTo>
                  <a:cubicBezTo>
                    <a:pt x="934" y="538"/>
                    <a:pt x="911" y="654"/>
                    <a:pt x="0" y="105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17"/>
          <p:cNvSpPr txBox="1"/>
          <p:nvPr/>
        </p:nvSpPr>
        <p:spPr>
          <a:xfrm>
            <a:off x="795625" y="1844038"/>
            <a:ext cx="15441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2000">
                <a:solidFill>
                  <a:srgbClr val="FFDDD2"/>
                </a:solidFill>
                <a:latin typeface="Patrick Hand"/>
                <a:ea typeface="Patrick Hand"/>
                <a:cs typeface="Patrick Hand"/>
                <a:sym typeface="Patrick Hand"/>
              </a:rPr>
              <a:t>Ultra </a:t>
            </a:r>
            <a:endParaRPr b="1" sz="2000">
              <a:solidFill>
                <a:srgbClr val="FFDDD2"/>
              </a:solidFill>
              <a:latin typeface="Patrick Hand"/>
              <a:ea typeface="Patrick Hand"/>
              <a:cs typeface="Patrick Hand"/>
              <a:sym typeface="Patrick Hand"/>
            </a:endParaRPr>
          </a:p>
          <a:p>
            <a:pPr indent="0" lvl="0" marL="0" rtl="0" algn="ctr">
              <a:spcBef>
                <a:spcPts val="0"/>
              </a:spcBef>
              <a:spcAft>
                <a:spcPts val="0"/>
              </a:spcAft>
              <a:buNone/>
            </a:pPr>
            <a:r>
              <a:rPr b="1" lang="en-GB" sz="2000">
                <a:solidFill>
                  <a:srgbClr val="FFDDD2"/>
                </a:solidFill>
                <a:latin typeface="Patrick Hand"/>
                <a:ea typeface="Patrick Hand"/>
                <a:cs typeface="Patrick Hand"/>
                <a:sym typeface="Patrick Hand"/>
              </a:rPr>
              <a:t>sound</a:t>
            </a:r>
            <a:endParaRPr b="1" sz="2000">
              <a:solidFill>
                <a:srgbClr val="FFDDD2"/>
              </a:solidFill>
              <a:latin typeface="Patrick Hand"/>
              <a:ea typeface="Patrick Hand"/>
              <a:cs typeface="Patrick Hand"/>
              <a:sym typeface="Patrick Hand"/>
            </a:endParaRPr>
          </a:p>
        </p:txBody>
      </p:sp>
      <p:sp>
        <p:nvSpPr>
          <p:cNvPr id="272" name="Google Shape;272;p17"/>
          <p:cNvSpPr txBox="1"/>
          <p:nvPr/>
        </p:nvSpPr>
        <p:spPr>
          <a:xfrm>
            <a:off x="5291275" y="1691642"/>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2400">
                <a:solidFill>
                  <a:srgbClr val="FFDDD2"/>
                </a:solidFill>
                <a:latin typeface="Patrick Hand"/>
                <a:ea typeface="Patrick Hand"/>
                <a:cs typeface="Patrick Hand"/>
                <a:sym typeface="Patrick Hand"/>
              </a:rPr>
              <a:t>Doppler</a:t>
            </a:r>
            <a:endParaRPr sz="2400">
              <a:solidFill>
                <a:srgbClr val="FFDDD2"/>
              </a:solidFill>
              <a:latin typeface="Patrick Hand"/>
              <a:ea typeface="Patrick Hand"/>
              <a:cs typeface="Patrick Hand"/>
              <a:sym typeface="Patrick Hand"/>
            </a:endParaRPr>
          </a:p>
        </p:txBody>
      </p:sp>
      <p:sp>
        <p:nvSpPr>
          <p:cNvPr id="273" name="Google Shape;273;p17"/>
          <p:cNvSpPr txBox="1"/>
          <p:nvPr/>
        </p:nvSpPr>
        <p:spPr>
          <a:xfrm>
            <a:off x="3132919" y="2727113"/>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Patrick Hand"/>
                <a:ea typeface="Patrick Hand"/>
                <a:cs typeface="Patrick Hand"/>
                <a:sym typeface="Patrick Hand"/>
              </a:rPr>
              <a:t>Duplex</a:t>
            </a:r>
            <a:endParaRPr sz="2400">
              <a:solidFill>
                <a:srgbClr val="FFFFFF"/>
              </a:solidFill>
              <a:latin typeface="Patrick Hand"/>
              <a:ea typeface="Patrick Hand"/>
              <a:cs typeface="Patrick Hand"/>
              <a:sym typeface="Patrick Hand"/>
            </a:endParaRPr>
          </a:p>
        </p:txBody>
      </p:sp>
      <p:sp>
        <p:nvSpPr>
          <p:cNvPr id="274" name="Google Shape;274;p17"/>
          <p:cNvSpPr txBox="1"/>
          <p:nvPr/>
        </p:nvSpPr>
        <p:spPr>
          <a:xfrm>
            <a:off x="968047" y="3967890"/>
            <a:ext cx="5588700" cy="2147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1200">
                <a:solidFill>
                  <a:srgbClr val="6AA84F"/>
                </a:solidFill>
                <a:latin typeface="Mada"/>
                <a:ea typeface="Mada"/>
                <a:cs typeface="Mada"/>
                <a:sym typeface="Mada"/>
              </a:rPr>
              <a:t>Doppler + Ultrasound </a:t>
            </a:r>
            <a:endParaRPr sz="1200">
              <a:solidFill>
                <a:srgbClr val="6AA84F"/>
              </a:solidFill>
              <a:latin typeface="Mada"/>
              <a:ea typeface="Mada"/>
              <a:cs typeface="Mada"/>
              <a:sym typeface="Mada"/>
            </a:endParaRPr>
          </a:p>
          <a:p>
            <a:pPr indent="0" lvl="0" marL="0" rtl="0" algn="ctr">
              <a:spcBef>
                <a:spcPts val="0"/>
              </a:spcBef>
              <a:spcAft>
                <a:spcPts val="0"/>
              </a:spcAft>
              <a:buNone/>
            </a:pPr>
            <a:r>
              <a:rPr lang="en-GB" sz="1100">
                <a:solidFill>
                  <a:srgbClr val="1C4588"/>
                </a:solidFill>
                <a:latin typeface="Mada"/>
                <a:ea typeface="Mada"/>
                <a:cs typeface="Mada"/>
                <a:sym typeface="Mada"/>
              </a:rPr>
              <a:t>Also called Colour flow Doppler</a:t>
            </a:r>
            <a:endParaRPr sz="1100">
              <a:solidFill>
                <a:srgbClr val="1C4588"/>
              </a:solidFill>
              <a:latin typeface="Mada"/>
              <a:ea typeface="Mada"/>
              <a:cs typeface="Mada"/>
              <a:sym typeface="Mada"/>
            </a:endParaRPr>
          </a:p>
          <a:p>
            <a:pPr indent="0" lvl="0" marL="0" rtl="0" algn="ctr">
              <a:spcBef>
                <a:spcPts val="0"/>
              </a:spcBef>
              <a:spcAft>
                <a:spcPts val="0"/>
              </a:spcAft>
              <a:buNone/>
            </a:pPr>
            <a:r>
              <a:t/>
            </a:r>
            <a:endParaRPr sz="1100">
              <a:solidFill>
                <a:srgbClr val="1C4588"/>
              </a:solidFill>
              <a:latin typeface="Mada"/>
              <a:ea typeface="Mada"/>
              <a:cs typeface="Mada"/>
              <a:sym typeface="Mada"/>
            </a:endParaRPr>
          </a:p>
          <a:p>
            <a:pPr indent="-304800" lvl="0" marL="457200" rtl="0" algn="ctr">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Duplex can help you see</a:t>
            </a:r>
            <a:endParaRPr sz="1200">
              <a:solidFill>
                <a:srgbClr val="6AA84F"/>
              </a:solidFill>
              <a:latin typeface="Mada"/>
              <a:ea typeface="Mada"/>
              <a:cs typeface="Mada"/>
              <a:sym typeface="Mada"/>
            </a:endParaRPr>
          </a:p>
          <a:p>
            <a:pPr indent="-304800" lvl="0" marL="457200" rtl="0" algn="ctr">
              <a:spcBef>
                <a:spcPts val="0"/>
              </a:spcBef>
              <a:spcAft>
                <a:spcPts val="0"/>
              </a:spcAft>
              <a:buClr>
                <a:srgbClr val="6AA84F"/>
              </a:buClr>
              <a:buSzPts val="1200"/>
              <a:buFont typeface="Mada"/>
              <a:buAutoNum type="arabicPeriod"/>
            </a:pPr>
            <a:r>
              <a:rPr lang="en-GB" sz="1200">
                <a:solidFill>
                  <a:srgbClr val="6AA84F"/>
                </a:solidFill>
                <a:latin typeface="Mada"/>
                <a:ea typeface="Mada"/>
                <a:cs typeface="Mada"/>
                <a:sym typeface="Mada"/>
              </a:rPr>
              <a:t>the pulse (Triphasic...)</a:t>
            </a:r>
            <a:endParaRPr sz="1200">
              <a:solidFill>
                <a:srgbClr val="6AA84F"/>
              </a:solidFill>
              <a:latin typeface="Mada"/>
              <a:ea typeface="Mada"/>
              <a:cs typeface="Mada"/>
              <a:sym typeface="Mada"/>
            </a:endParaRPr>
          </a:p>
          <a:p>
            <a:pPr indent="-304800" lvl="0" marL="457200" rtl="0" algn="ctr">
              <a:spcBef>
                <a:spcPts val="0"/>
              </a:spcBef>
              <a:spcAft>
                <a:spcPts val="0"/>
              </a:spcAft>
              <a:buClr>
                <a:srgbClr val="6AA84F"/>
              </a:buClr>
              <a:buSzPts val="1200"/>
              <a:buFont typeface="Mada"/>
              <a:buAutoNum type="arabicPeriod"/>
            </a:pPr>
            <a:r>
              <a:rPr lang="en-GB" sz="1200">
                <a:solidFill>
                  <a:srgbClr val="6AA84F"/>
                </a:solidFill>
                <a:latin typeface="Mada"/>
                <a:ea typeface="Mada"/>
                <a:cs typeface="Mada"/>
                <a:sym typeface="Mada"/>
              </a:rPr>
              <a:t>Velocity (Stenosis there is high velocity, in occlusion there is no velocity)</a:t>
            </a:r>
            <a:endParaRPr sz="1200">
              <a:solidFill>
                <a:srgbClr val="6AA84F"/>
              </a:solidFill>
              <a:latin typeface="Mada"/>
              <a:ea typeface="Mada"/>
              <a:cs typeface="Mada"/>
              <a:sym typeface="Mada"/>
            </a:endParaRPr>
          </a:p>
          <a:p>
            <a:pPr indent="0" lvl="0" marL="0" rtl="0" algn="ctr">
              <a:spcBef>
                <a:spcPts val="0"/>
              </a:spcBef>
              <a:spcAft>
                <a:spcPts val="0"/>
              </a:spcAft>
              <a:buNone/>
            </a:pPr>
            <a:r>
              <a:t/>
            </a:r>
            <a:endParaRPr sz="1200">
              <a:solidFill>
                <a:srgbClr val="6AA84F"/>
              </a:solidFill>
              <a:latin typeface="Mada"/>
              <a:ea typeface="Mada"/>
              <a:cs typeface="Mada"/>
              <a:sym typeface="Mada"/>
            </a:endParaRPr>
          </a:p>
          <a:p>
            <a:pPr indent="-304800" lvl="0" marL="457200" rtl="0" algn="ctr">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can check for DVT, </a:t>
            </a:r>
            <a:r>
              <a:rPr lang="en-GB" sz="1200">
                <a:solidFill>
                  <a:srgbClr val="CEA320"/>
                </a:solidFill>
                <a:latin typeface="Mada"/>
                <a:ea typeface="Mada"/>
                <a:cs typeface="Mada"/>
                <a:sym typeface="Mada"/>
              </a:rPr>
              <a:t>reflux (Varicose veins, Venous insufficiency)</a:t>
            </a:r>
            <a:endParaRPr sz="1200">
              <a:solidFill>
                <a:srgbClr val="CEA320"/>
              </a:solidFill>
              <a:latin typeface="Mada"/>
              <a:ea typeface="Mada"/>
              <a:cs typeface="Mada"/>
              <a:sym typeface="Mada"/>
            </a:endParaRPr>
          </a:p>
          <a:p>
            <a:pPr indent="0" lvl="0" marL="0" rtl="0" algn="ctr">
              <a:lnSpc>
                <a:spcPct val="115000"/>
              </a:lnSpc>
              <a:spcBef>
                <a:spcPts val="0"/>
              </a:spcBef>
              <a:spcAft>
                <a:spcPts val="0"/>
              </a:spcAft>
              <a:buNone/>
            </a:pPr>
            <a:r>
              <a:t/>
            </a:r>
            <a:endParaRPr sz="1200">
              <a:solidFill>
                <a:srgbClr val="6AA84F"/>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200">
              <a:solidFill>
                <a:srgbClr val="6AA84F"/>
              </a:solidFill>
              <a:latin typeface="Mada"/>
              <a:ea typeface="Mada"/>
              <a:cs typeface="Mada"/>
              <a:sym typeface="Mada"/>
            </a:endParaRPr>
          </a:p>
          <a:p>
            <a:pPr indent="0" lvl="0" marL="0" rtl="0" algn="ctr">
              <a:spcBef>
                <a:spcPts val="0"/>
              </a:spcBef>
              <a:spcAft>
                <a:spcPts val="0"/>
              </a:spcAft>
              <a:buNone/>
            </a:pPr>
            <a:r>
              <a:t/>
            </a:r>
            <a:endParaRPr b="1" sz="1200">
              <a:solidFill>
                <a:srgbClr val="006D77"/>
              </a:solidFill>
              <a:latin typeface="Mada"/>
              <a:ea typeface="Mada"/>
              <a:cs typeface="Mada"/>
              <a:sym typeface="Mada"/>
            </a:endParaRPr>
          </a:p>
        </p:txBody>
      </p:sp>
      <p:sp>
        <p:nvSpPr>
          <p:cNvPr id="275" name="Google Shape;275;p17"/>
          <p:cNvSpPr txBox="1"/>
          <p:nvPr/>
        </p:nvSpPr>
        <p:spPr>
          <a:xfrm>
            <a:off x="894270" y="3471450"/>
            <a:ext cx="1400400" cy="568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rgbClr val="6AA84F"/>
                </a:solidFill>
                <a:latin typeface="Mada"/>
                <a:ea typeface="Mada"/>
                <a:cs typeface="Mada"/>
                <a:sym typeface="Mada"/>
              </a:rPr>
              <a:t>Used to see </a:t>
            </a:r>
            <a:r>
              <a:rPr b="1" lang="en-GB" sz="1200">
                <a:solidFill>
                  <a:srgbClr val="6AA84F"/>
                </a:solidFill>
                <a:latin typeface="Mada"/>
                <a:ea typeface="Mada"/>
                <a:cs typeface="Mada"/>
                <a:sym typeface="Mada"/>
              </a:rPr>
              <a:t>anatomy</a:t>
            </a:r>
            <a:r>
              <a:rPr lang="en-GB" sz="1200">
                <a:solidFill>
                  <a:srgbClr val="6AA84F"/>
                </a:solidFill>
                <a:latin typeface="Mada"/>
                <a:ea typeface="Mada"/>
                <a:cs typeface="Mada"/>
                <a:sym typeface="Mada"/>
              </a:rPr>
              <a:t> (liver, kidney, arteries or veins), to evaluate the integrity of the structure.</a:t>
            </a:r>
            <a:endParaRPr sz="1200">
              <a:solidFill>
                <a:srgbClr val="6AA84F"/>
              </a:solidFill>
              <a:latin typeface="Mada"/>
              <a:ea typeface="Mada"/>
              <a:cs typeface="Mada"/>
              <a:sym typeface="Mada"/>
            </a:endParaRPr>
          </a:p>
        </p:txBody>
      </p:sp>
      <p:sp>
        <p:nvSpPr>
          <p:cNvPr id="276" name="Google Shape;276;p17"/>
          <p:cNvSpPr txBox="1"/>
          <p:nvPr/>
        </p:nvSpPr>
        <p:spPr>
          <a:xfrm>
            <a:off x="5326496" y="3459700"/>
            <a:ext cx="1544100" cy="568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rgbClr val="6AA84F"/>
                </a:solidFill>
                <a:latin typeface="Mada"/>
                <a:ea typeface="Mada"/>
                <a:cs typeface="Mada"/>
                <a:sym typeface="Mada"/>
              </a:rPr>
              <a:t>Used to hear sounds, that reflect pulsation, and evaluate the </a:t>
            </a:r>
            <a:r>
              <a:rPr b="1" lang="en-GB" sz="1200">
                <a:solidFill>
                  <a:srgbClr val="6AA84F"/>
                </a:solidFill>
                <a:latin typeface="Mada"/>
                <a:ea typeface="Mada"/>
                <a:cs typeface="Mada"/>
                <a:sym typeface="Mada"/>
              </a:rPr>
              <a:t>physiology</a:t>
            </a:r>
            <a:r>
              <a:rPr lang="en-GB" sz="1200">
                <a:solidFill>
                  <a:srgbClr val="6AA84F"/>
                </a:solidFill>
                <a:latin typeface="Mada"/>
                <a:ea typeface="Mada"/>
                <a:cs typeface="Mada"/>
                <a:sym typeface="Mada"/>
              </a:rPr>
              <a:t> of the artery or vein.</a:t>
            </a:r>
            <a:endParaRPr sz="1200">
              <a:latin typeface="Mada"/>
              <a:ea typeface="Mada"/>
              <a:cs typeface="Mada"/>
              <a:sym typeface="Mada"/>
            </a:endParaRPr>
          </a:p>
        </p:txBody>
      </p:sp>
      <p:pic>
        <p:nvPicPr>
          <p:cNvPr id="277" name="Google Shape;277;p17"/>
          <p:cNvPicPr preferRelativeResize="0"/>
          <p:nvPr/>
        </p:nvPicPr>
        <p:blipFill>
          <a:blip r:embed="rId5">
            <a:alphaModFix/>
          </a:blip>
          <a:stretch>
            <a:fillRect/>
          </a:stretch>
        </p:blipFill>
        <p:spPr>
          <a:xfrm>
            <a:off x="3772560" y="7067225"/>
            <a:ext cx="1973062" cy="2947840"/>
          </a:xfrm>
          <a:prstGeom prst="rect">
            <a:avLst/>
          </a:prstGeom>
          <a:noFill/>
          <a:ln>
            <a:noFill/>
          </a:ln>
        </p:spPr>
      </p:pic>
      <p:pic>
        <p:nvPicPr>
          <p:cNvPr id="278" name="Google Shape;278;p17"/>
          <p:cNvPicPr preferRelativeResize="0"/>
          <p:nvPr/>
        </p:nvPicPr>
        <p:blipFill>
          <a:blip r:embed="rId6">
            <a:alphaModFix/>
          </a:blip>
          <a:stretch>
            <a:fillRect/>
          </a:stretch>
        </p:blipFill>
        <p:spPr>
          <a:xfrm>
            <a:off x="1799478" y="7067225"/>
            <a:ext cx="1973073" cy="2947840"/>
          </a:xfrm>
          <a:prstGeom prst="rect">
            <a:avLst/>
          </a:prstGeom>
          <a:noFill/>
          <a:ln>
            <a:noFill/>
          </a:ln>
        </p:spPr>
      </p:pic>
      <p:sp>
        <p:nvSpPr>
          <p:cNvPr id="279" name="Google Shape;279;p17"/>
          <p:cNvSpPr txBox="1"/>
          <p:nvPr/>
        </p:nvSpPr>
        <p:spPr>
          <a:xfrm>
            <a:off x="1592702" y="6925273"/>
            <a:ext cx="4444500" cy="31926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txBox="1"/>
          <p:nvPr/>
        </p:nvSpPr>
        <p:spPr>
          <a:xfrm>
            <a:off x="-274251" y="5601575"/>
            <a:ext cx="7448700" cy="951000"/>
          </a:xfrm>
          <a:prstGeom prst="rect">
            <a:avLst/>
          </a:prstGeom>
          <a:noFill/>
          <a:ln>
            <a:noFill/>
          </a:ln>
        </p:spPr>
        <p:txBody>
          <a:bodyPr anchorCtr="0" anchor="t" bIns="91425" lIns="91425" spcFirstLastPara="1" rIns="91425" wrap="square" tIns="91425">
            <a:noAutofit/>
          </a:bodyPr>
          <a:lstStyle/>
          <a:p>
            <a:pPr indent="-117475" lvl="0" marL="89999" rtl="0" algn="ctr">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For venous system it can help </a:t>
            </a:r>
            <a:endParaRPr sz="1100">
              <a:solidFill>
                <a:srgbClr val="1C4588"/>
              </a:solidFill>
              <a:latin typeface="Mada"/>
              <a:ea typeface="Mada"/>
              <a:cs typeface="Mada"/>
              <a:sym typeface="Mada"/>
            </a:endParaRPr>
          </a:p>
          <a:p>
            <a:pPr indent="-298450" lvl="1" marL="914400" rtl="0" algn="ctr">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a:t>
            </a:r>
            <a:r>
              <a:rPr lang="en-GB" sz="1100">
                <a:solidFill>
                  <a:srgbClr val="1C4588"/>
                </a:solidFill>
                <a:latin typeface="Mada"/>
                <a:ea typeface="Mada"/>
                <a:cs typeface="Mada"/>
                <a:sym typeface="Mada"/>
              </a:rPr>
              <a:t>ssess the </a:t>
            </a:r>
            <a:r>
              <a:rPr lang="en-GB" sz="1100">
                <a:solidFill>
                  <a:srgbClr val="1C4588"/>
                </a:solidFill>
                <a:latin typeface="Mada"/>
                <a:ea typeface="Mada"/>
                <a:cs typeface="Mada"/>
                <a:sym typeface="Mada"/>
              </a:rPr>
              <a:t> diameter and flow rates</a:t>
            </a:r>
            <a:endParaRPr sz="1100">
              <a:solidFill>
                <a:srgbClr val="1C4588"/>
              </a:solidFill>
              <a:latin typeface="Mada"/>
              <a:ea typeface="Mada"/>
              <a:cs typeface="Mada"/>
              <a:sym typeface="Mada"/>
            </a:endParaRPr>
          </a:p>
          <a:p>
            <a:pPr indent="-298450" lvl="1" marL="914400" rtl="0" algn="ctr">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Determining</a:t>
            </a:r>
            <a:r>
              <a:rPr lang="en-GB" sz="1100">
                <a:solidFill>
                  <a:srgbClr val="1C4588"/>
                </a:solidFill>
                <a:latin typeface="Mada"/>
                <a:ea typeface="Mada"/>
                <a:cs typeface="Mada"/>
                <a:sym typeface="Mada"/>
              </a:rPr>
              <a:t>  the underlying etiology (reflux, obstruction, or reflux and obstruction)</a:t>
            </a:r>
            <a:endParaRPr sz="1100">
              <a:solidFill>
                <a:srgbClr val="1C4588"/>
              </a:solidFill>
              <a:latin typeface="Mada"/>
              <a:ea typeface="Mada"/>
              <a:cs typeface="Mada"/>
              <a:sym typeface="Mada"/>
            </a:endParaRPr>
          </a:p>
          <a:p>
            <a:pPr indent="-298450" lvl="1" marL="914400" rtl="0" algn="ctr">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Determining specific anatomical sites involved (deep or superficial veins, perforators, or greater veins)</a:t>
            </a:r>
            <a:endParaRPr sz="1100">
              <a:solidFill>
                <a:srgbClr val="1C4588"/>
              </a:solidFill>
              <a:latin typeface="Mada"/>
              <a:ea typeface="Mada"/>
              <a:cs typeface="Mada"/>
              <a:sym typeface="Mada"/>
            </a:endParaRPr>
          </a:p>
          <a:p>
            <a:pPr indent="-298450" lvl="1" marL="914400" rtl="0" algn="ctr">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 Determining the severity of the disease</a:t>
            </a:r>
            <a:endParaRPr sz="1100">
              <a:solidFill>
                <a:srgbClr val="1C4588"/>
              </a:solidFill>
              <a:latin typeface="Mada"/>
              <a:ea typeface="Mada"/>
              <a:cs typeface="Mada"/>
              <a:sym typeface="Mada"/>
            </a:endParaRPr>
          </a:p>
        </p:txBody>
      </p:sp>
      <p:pic>
        <p:nvPicPr>
          <p:cNvPr id="281" name="Google Shape;281;p17"/>
          <p:cNvPicPr preferRelativeResize="0"/>
          <p:nvPr/>
        </p:nvPicPr>
        <p:blipFill>
          <a:blip r:embed="rId4">
            <a:alphaModFix amt="60000"/>
          </a:blip>
          <a:stretch>
            <a:fillRect/>
          </a:stretch>
        </p:blipFill>
        <p:spPr>
          <a:xfrm>
            <a:off x="5357669" y="1483327"/>
            <a:ext cx="1236600" cy="1194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7" name="Google Shape;287;p18"/>
          <p:cNvPicPr preferRelativeResize="0"/>
          <p:nvPr/>
        </p:nvPicPr>
        <p:blipFill>
          <a:blip r:embed="rId3">
            <a:alphaModFix/>
          </a:blip>
          <a:stretch>
            <a:fillRect/>
          </a:stretch>
        </p:blipFill>
        <p:spPr>
          <a:xfrm>
            <a:off x="164875" y="1244101"/>
            <a:ext cx="2301599" cy="1531300"/>
          </a:xfrm>
          <a:prstGeom prst="rect">
            <a:avLst/>
          </a:prstGeom>
          <a:noFill/>
          <a:ln>
            <a:noFill/>
          </a:ln>
        </p:spPr>
      </p:pic>
      <p:pic>
        <p:nvPicPr>
          <p:cNvPr id="288" name="Google Shape;288;p18"/>
          <p:cNvPicPr preferRelativeResize="0"/>
          <p:nvPr/>
        </p:nvPicPr>
        <p:blipFill>
          <a:blip r:embed="rId4">
            <a:alphaModFix/>
          </a:blip>
          <a:stretch>
            <a:fillRect/>
          </a:stretch>
        </p:blipFill>
        <p:spPr>
          <a:xfrm>
            <a:off x="2769813" y="1244075"/>
            <a:ext cx="2202351" cy="1531300"/>
          </a:xfrm>
          <a:prstGeom prst="rect">
            <a:avLst/>
          </a:prstGeom>
          <a:noFill/>
          <a:ln>
            <a:noFill/>
          </a:ln>
        </p:spPr>
      </p:pic>
      <p:pic>
        <p:nvPicPr>
          <p:cNvPr id="289" name="Google Shape;289;p18"/>
          <p:cNvPicPr preferRelativeResize="0"/>
          <p:nvPr/>
        </p:nvPicPr>
        <p:blipFill>
          <a:blip r:embed="rId5">
            <a:alphaModFix/>
          </a:blip>
          <a:stretch>
            <a:fillRect/>
          </a:stretch>
        </p:blipFill>
        <p:spPr>
          <a:xfrm>
            <a:off x="6350100" y="1256673"/>
            <a:ext cx="1150774" cy="1531291"/>
          </a:xfrm>
          <a:prstGeom prst="rect">
            <a:avLst/>
          </a:prstGeom>
          <a:noFill/>
          <a:ln>
            <a:noFill/>
          </a:ln>
        </p:spPr>
      </p:pic>
      <p:pic>
        <p:nvPicPr>
          <p:cNvPr id="290" name="Google Shape;290;p18"/>
          <p:cNvPicPr preferRelativeResize="0"/>
          <p:nvPr/>
        </p:nvPicPr>
        <p:blipFill>
          <a:blip r:embed="rId6">
            <a:alphaModFix/>
          </a:blip>
          <a:stretch>
            <a:fillRect/>
          </a:stretch>
        </p:blipFill>
        <p:spPr>
          <a:xfrm>
            <a:off x="5199325" y="1256673"/>
            <a:ext cx="1150775" cy="1531300"/>
          </a:xfrm>
          <a:prstGeom prst="rect">
            <a:avLst/>
          </a:prstGeom>
          <a:noFill/>
          <a:ln>
            <a:noFill/>
          </a:ln>
        </p:spPr>
      </p:pic>
      <p:pic>
        <p:nvPicPr>
          <p:cNvPr id="291" name="Google Shape;291;p18"/>
          <p:cNvPicPr preferRelativeResize="0"/>
          <p:nvPr/>
        </p:nvPicPr>
        <p:blipFill>
          <a:blip r:embed="rId7">
            <a:alphaModFix/>
          </a:blip>
          <a:stretch>
            <a:fillRect/>
          </a:stretch>
        </p:blipFill>
        <p:spPr>
          <a:xfrm>
            <a:off x="468826" y="4397839"/>
            <a:ext cx="2638148" cy="1194394"/>
          </a:xfrm>
          <a:prstGeom prst="rect">
            <a:avLst/>
          </a:prstGeom>
          <a:noFill/>
          <a:ln>
            <a:noFill/>
          </a:ln>
        </p:spPr>
      </p:pic>
      <p:pic>
        <p:nvPicPr>
          <p:cNvPr id="292" name="Google Shape;292;p18"/>
          <p:cNvPicPr preferRelativeResize="0"/>
          <p:nvPr/>
        </p:nvPicPr>
        <p:blipFill>
          <a:blip r:embed="rId8">
            <a:alphaModFix/>
          </a:blip>
          <a:stretch>
            <a:fillRect/>
          </a:stretch>
        </p:blipFill>
        <p:spPr>
          <a:xfrm>
            <a:off x="461385" y="5664494"/>
            <a:ext cx="2638149" cy="1174572"/>
          </a:xfrm>
          <a:prstGeom prst="rect">
            <a:avLst/>
          </a:prstGeom>
          <a:noFill/>
          <a:ln>
            <a:noFill/>
          </a:ln>
        </p:spPr>
      </p:pic>
      <p:pic>
        <p:nvPicPr>
          <p:cNvPr id="293" name="Google Shape;293;p18"/>
          <p:cNvPicPr preferRelativeResize="0"/>
          <p:nvPr/>
        </p:nvPicPr>
        <p:blipFill>
          <a:blip r:embed="rId9">
            <a:alphaModFix/>
          </a:blip>
          <a:stretch>
            <a:fillRect/>
          </a:stretch>
        </p:blipFill>
        <p:spPr>
          <a:xfrm>
            <a:off x="461374" y="6911336"/>
            <a:ext cx="2638168" cy="1224378"/>
          </a:xfrm>
          <a:prstGeom prst="rect">
            <a:avLst/>
          </a:prstGeom>
          <a:noFill/>
          <a:ln>
            <a:noFill/>
          </a:ln>
        </p:spPr>
      </p:pic>
      <p:sp>
        <p:nvSpPr>
          <p:cNvPr id="294" name="Google Shape;294;p18"/>
          <p:cNvSpPr txBox="1"/>
          <p:nvPr/>
        </p:nvSpPr>
        <p:spPr>
          <a:xfrm>
            <a:off x="318955" y="733875"/>
            <a:ext cx="6243900" cy="419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a:t>
            </a:r>
            <a:r>
              <a:rPr lang="en-GB" sz="1200">
                <a:solidFill>
                  <a:srgbClr val="6AA84F"/>
                </a:solidFill>
                <a:latin typeface="Mada"/>
                <a:ea typeface="Mada"/>
                <a:cs typeface="Mada"/>
                <a:sym typeface="Mada"/>
              </a:rPr>
              <a:t>hows the  anatomy of the artery without physiology (normal function of that artery).</a:t>
            </a:r>
            <a:endParaRPr sz="1200">
              <a:solidFill>
                <a:srgbClr val="6AA84F"/>
              </a:solidFill>
              <a:latin typeface="Mada"/>
              <a:ea typeface="Mada"/>
              <a:cs typeface="Mada"/>
              <a:sym typeface="Mada"/>
            </a:endParaRPr>
          </a:p>
        </p:txBody>
      </p:sp>
      <p:sp>
        <p:nvSpPr>
          <p:cNvPr id="295" name="Google Shape;295;p18"/>
          <p:cNvSpPr txBox="1"/>
          <p:nvPr/>
        </p:nvSpPr>
        <p:spPr>
          <a:xfrm>
            <a:off x="3516463" y="1773402"/>
            <a:ext cx="408300" cy="664200"/>
          </a:xfrm>
          <a:prstGeom prst="rect">
            <a:avLst/>
          </a:prstGeom>
          <a:noFill/>
          <a:ln cap="flat" cmpd="sng" w="2857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
          <p:cNvSpPr txBox="1"/>
          <p:nvPr/>
        </p:nvSpPr>
        <p:spPr>
          <a:xfrm>
            <a:off x="3376749" y="4602800"/>
            <a:ext cx="3222000" cy="476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Normal waves (triphasic).</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Normal velocity.</a:t>
            </a:r>
            <a:endParaRPr sz="1200">
              <a:solidFill>
                <a:srgbClr val="6AA84F"/>
              </a:solidFill>
              <a:latin typeface="Mada"/>
              <a:ea typeface="Mada"/>
              <a:cs typeface="Mada"/>
              <a:sym typeface="Mada"/>
            </a:endParaRPr>
          </a:p>
        </p:txBody>
      </p:sp>
      <p:sp>
        <p:nvSpPr>
          <p:cNvPr id="297" name="Google Shape;297;p18"/>
          <p:cNvSpPr txBox="1"/>
          <p:nvPr/>
        </p:nvSpPr>
        <p:spPr>
          <a:xfrm>
            <a:off x="3477775" y="5735000"/>
            <a:ext cx="3684300" cy="7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6AA84F"/>
                </a:solidFill>
                <a:latin typeface="Mada"/>
                <a:ea typeface="Mada"/>
                <a:cs typeface="Mada"/>
                <a:sym typeface="Mada"/>
              </a:rPr>
              <a:t>Duplex ultrasound of superficial femoral artery.</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Anatomically : no stenosis, no calcification.</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Functionally: normal velocity, triphasic wave.</a:t>
            </a:r>
            <a:endParaRPr sz="1200">
              <a:solidFill>
                <a:srgbClr val="6AA84F"/>
              </a:solidFill>
              <a:latin typeface="Mada"/>
              <a:ea typeface="Mada"/>
              <a:cs typeface="Mada"/>
              <a:sym typeface="Mada"/>
            </a:endParaRPr>
          </a:p>
        </p:txBody>
      </p:sp>
      <p:sp>
        <p:nvSpPr>
          <p:cNvPr id="298" name="Google Shape;298;p18"/>
          <p:cNvSpPr txBox="1"/>
          <p:nvPr/>
        </p:nvSpPr>
        <p:spPr>
          <a:xfrm>
            <a:off x="286150" y="3308388"/>
            <a:ext cx="2202300" cy="32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6AA84F"/>
                </a:solidFill>
                <a:latin typeface="Mada"/>
                <a:ea typeface="Mada"/>
                <a:cs typeface="Mada"/>
                <a:sym typeface="Mada"/>
              </a:rPr>
              <a:t>Common femoral artery</a:t>
            </a:r>
            <a:endParaRPr sz="1100">
              <a:solidFill>
                <a:srgbClr val="6AA84F"/>
              </a:solidFill>
              <a:latin typeface="Mada"/>
              <a:ea typeface="Mada"/>
              <a:cs typeface="Mada"/>
              <a:sym typeface="Mada"/>
            </a:endParaRPr>
          </a:p>
        </p:txBody>
      </p:sp>
      <p:sp>
        <p:nvSpPr>
          <p:cNvPr id="299" name="Google Shape;299;p18"/>
          <p:cNvSpPr txBox="1"/>
          <p:nvPr/>
        </p:nvSpPr>
        <p:spPr>
          <a:xfrm>
            <a:off x="2720738" y="3274588"/>
            <a:ext cx="2202300" cy="52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6AA84F"/>
                </a:solidFill>
                <a:latin typeface="Mada"/>
                <a:ea typeface="Mada"/>
                <a:cs typeface="Mada"/>
                <a:sym typeface="Mada"/>
              </a:rPr>
              <a:t>peripheral vein (you can tell its a vein from the valve)</a:t>
            </a:r>
            <a:endParaRPr sz="1100">
              <a:solidFill>
                <a:srgbClr val="6AA84F"/>
              </a:solidFill>
              <a:latin typeface="Mada"/>
              <a:ea typeface="Mada"/>
              <a:cs typeface="Mada"/>
              <a:sym typeface="Mada"/>
            </a:endParaRPr>
          </a:p>
        </p:txBody>
      </p:sp>
      <p:grpSp>
        <p:nvGrpSpPr>
          <p:cNvPr id="300" name="Google Shape;300;p18"/>
          <p:cNvGrpSpPr/>
          <p:nvPr/>
        </p:nvGrpSpPr>
        <p:grpSpPr>
          <a:xfrm>
            <a:off x="308969" y="294240"/>
            <a:ext cx="467181" cy="476434"/>
            <a:chOff x="2410712" y="2415450"/>
            <a:chExt cx="312600" cy="312600"/>
          </a:xfrm>
        </p:grpSpPr>
        <p:sp>
          <p:nvSpPr>
            <p:cNvPr id="301" name="Google Shape;301;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 name="Google Shape;303;p18"/>
          <p:cNvSpPr txBox="1"/>
          <p:nvPr/>
        </p:nvSpPr>
        <p:spPr>
          <a:xfrm>
            <a:off x="766250" y="3208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6AA84F"/>
                </a:solidFill>
                <a:highlight>
                  <a:srgbClr val="EDF9F9"/>
                </a:highlight>
                <a:latin typeface="Lora"/>
                <a:ea typeface="Lora"/>
                <a:cs typeface="Lora"/>
                <a:sym typeface="Lora"/>
              </a:rPr>
              <a:t>Ultrasound</a:t>
            </a:r>
            <a:endParaRPr b="1" sz="1800">
              <a:solidFill>
                <a:srgbClr val="6AA84F"/>
              </a:solidFill>
              <a:highlight>
                <a:srgbClr val="EDF9F9"/>
              </a:highlight>
              <a:latin typeface="Lora"/>
              <a:ea typeface="Lora"/>
              <a:cs typeface="Lora"/>
              <a:sym typeface="Lora"/>
            </a:endParaRPr>
          </a:p>
        </p:txBody>
      </p:sp>
      <p:grpSp>
        <p:nvGrpSpPr>
          <p:cNvPr id="304" name="Google Shape;304;p18"/>
          <p:cNvGrpSpPr/>
          <p:nvPr/>
        </p:nvGrpSpPr>
        <p:grpSpPr>
          <a:xfrm>
            <a:off x="328156" y="3836265"/>
            <a:ext cx="467181" cy="476434"/>
            <a:chOff x="2410712" y="2415450"/>
            <a:chExt cx="312600" cy="312600"/>
          </a:xfrm>
        </p:grpSpPr>
        <p:sp>
          <p:nvSpPr>
            <p:cNvPr id="305" name="Google Shape;305;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7" name="Google Shape;307;p18"/>
          <p:cNvSpPr txBox="1"/>
          <p:nvPr/>
        </p:nvSpPr>
        <p:spPr>
          <a:xfrm>
            <a:off x="785438" y="386290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6AA84F"/>
                </a:solidFill>
                <a:highlight>
                  <a:srgbClr val="EDF9F9"/>
                </a:highlight>
                <a:latin typeface="Lora"/>
                <a:ea typeface="Lora"/>
                <a:cs typeface="Lora"/>
                <a:sym typeface="Lora"/>
              </a:rPr>
              <a:t>Duplex </a:t>
            </a:r>
            <a:r>
              <a:rPr b="1" lang="en-GB" sz="1800">
                <a:solidFill>
                  <a:srgbClr val="6AA84F"/>
                </a:solidFill>
                <a:highlight>
                  <a:srgbClr val="EDF9F9"/>
                </a:highlight>
                <a:latin typeface="Lora"/>
                <a:ea typeface="Lora"/>
                <a:cs typeface="Lora"/>
                <a:sym typeface="Lora"/>
              </a:rPr>
              <a:t>Ultrasound</a:t>
            </a:r>
            <a:r>
              <a:rPr b="1" baseline="30000" lang="en-GB" sz="1800">
                <a:solidFill>
                  <a:srgbClr val="6AA84F"/>
                </a:solidFill>
                <a:highlight>
                  <a:srgbClr val="EDF9F9"/>
                </a:highlight>
                <a:latin typeface="Lora"/>
                <a:ea typeface="Lora"/>
                <a:cs typeface="Lora"/>
                <a:sym typeface="Lora"/>
              </a:rPr>
              <a:t>1</a:t>
            </a:r>
            <a:endParaRPr b="1" baseline="30000" sz="1800">
              <a:solidFill>
                <a:srgbClr val="6AA84F"/>
              </a:solidFill>
              <a:highlight>
                <a:srgbClr val="EDF9F9"/>
              </a:highlight>
              <a:latin typeface="Lora"/>
              <a:ea typeface="Lora"/>
              <a:cs typeface="Lora"/>
              <a:sym typeface="Lora"/>
            </a:endParaRPr>
          </a:p>
        </p:txBody>
      </p:sp>
      <p:sp>
        <p:nvSpPr>
          <p:cNvPr id="308" name="Google Shape;308;p18"/>
          <p:cNvSpPr txBox="1"/>
          <p:nvPr/>
        </p:nvSpPr>
        <p:spPr>
          <a:xfrm>
            <a:off x="3738181" y="8370652"/>
            <a:ext cx="947700" cy="3939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Toxic </a:t>
            </a:r>
            <a:endParaRPr b="1" sz="1200">
              <a:solidFill>
                <a:srgbClr val="006D77"/>
              </a:solidFill>
              <a:latin typeface="Lora"/>
              <a:ea typeface="Lora"/>
              <a:cs typeface="Lora"/>
              <a:sym typeface="Lora"/>
            </a:endParaRPr>
          </a:p>
        </p:txBody>
      </p:sp>
      <p:cxnSp>
        <p:nvCxnSpPr>
          <p:cNvPr id="309" name="Google Shape;309;p18"/>
          <p:cNvCxnSpPr/>
          <p:nvPr/>
        </p:nvCxnSpPr>
        <p:spPr>
          <a:xfrm>
            <a:off x="496363" y="9148574"/>
            <a:ext cx="6296100" cy="0"/>
          </a:xfrm>
          <a:prstGeom prst="straightConnector1">
            <a:avLst/>
          </a:prstGeom>
          <a:noFill/>
          <a:ln cap="flat" cmpd="sng" w="19050">
            <a:solidFill>
              <a:srgbClr val="666666"/>
            </a:solidFill>
            <a:prstDash val="dot"/>
            <a:round/>
            <a:headEnd len="med" w="med" type="oval"/>
            <a:tailEnd len="med" w="med" type="oval"/>
          </a:ln>
        </p:spPr>
      </p:cxnSp>
      <p:sp>
        <p:nvSpPr>
          <p:cNvPr id="310" name="Google Shape;310;p18"/>
          <p:cNvSpPr txBox="1"/>
          <p:nvPr/>
        </p:nvSpPr>
        <p:spPr>
          <a:xfrm>
            <a:off x="2174807" y="8248988"/>
            <a:ext cx="14550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Operator dependant </a:t>
            </a:r>
            <a:endParaRPr b="1" sz="1200">
              <a:solidFill>
                <a:srgbClr val="006D77"/>
              </a:solidFill>
              <a:latin typeface="Lora"/>
              <a:ea typeface="Lora"/>
              <a:cs typeface="Lora"/>
              <a:sym typeface="Lora"/>
            </a:endParaRPr>
          </a:p>
        </p:txBody>
      </p:sp>
      <p:sp>
        <p:nvSpPr>
          <p:cNvPr id="311" name="Google Shape;311;p18"/>
          <p:cNvSpPr txBox="1"/>
          <p:nvPr/>
        </p:nvSpPr>
        <p:spPr>
          <a:xfrm>
            <a:off x="893860" y="8373464"/>
            <a:ext cx="11334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Sensitive </a:t>
            </a:r>
            <a:endParaRPr b="1" sz="1200">
              <a:solidFill>
                <a:srgbClr val="006D77"/>
              </a:solidFill>
              <a:latin typeface="Lora"/>
              <a:ea typeface="Lora"/>
              <a:cs typeface="Lora"/>
              <a:sym typeface="Lora"/>
            </a:endParaRPr>
          </a:p>
        </p:txBody>
      </p:sp>
      <p:sp>
        <p:nvSpPr>
          <p:cNvPr id="312" name="Google Shape;312;p18"/>
          <p:cNvSpPr/>
          <p:nvPr/>
        </p:nvSpPr>
        <p:spPr>
          <a:xfrm flipH="1" rot="-9988088">
            <a:off x="1135549" y="8851723"/>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flipH="1" rot="-9988088">
            <a:off x="2577304" y="8851723"/>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p:nvPr/>
        </p:nvSpPr>
        <p:spPr>
          <a:xfrm flipH="1" rot="-9988088">
            <a:off x="3906265" y="8855677"/>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txBox="1"/>
          <p:nvPr/>
        </p:nvSpPr>
        <p:spPr>
          <a:xfrm>
            <a:off x="2559936" y="8882392"/>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600">
                <a:solidFill>
                  <a:srgbClr val="006D77"/>
                </a:solidFill>
                <a:latin typeface="Mada"/>
                <a:ea typeface="Mada"/>
                <a:cs typeface="Mada"/>
                <a:sym typeface="Mada"/>
              </a:rPr>
              <a:t>✓✓✓</a:t>
            </a:r>
            <a:endParaRPr b="1" sz="1600">
              <a:solidFill>
                <a:srgbClr val="006D77"/>
              </a:solidFill>
              <a:latin typeface="Mada"/>
              <a:ea typeface="Mada"/>
              <a:cs typeface="Mada"/>
              <a:sym typeface="Mada"/>
            </a:endParaRPr>
          </a:p>
        </p:txBody>
      </p:sp>
      <p:sp>
        <p:nvSpPr>
          <p:cNvPr id="316" name="Google Shape;316;p18"/>
          <p:cNvSpPr txBox="1"/>
          <p:nvPr/>
        </p:nvSpPr>
        <p:spPr>
          <a:xfrm>
            <a:off x="3998823" y="8843244"/>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900">
                <a:solidFill>
                  <a:srgbClr val="006D77"/>
                </a:solidFill>
                <a:latin typeface="Mada"/>
                <a:ea typeface="Mada"/>
                <a:cs typeface="Mada"/>
                <a:sym typeface="Mada"/>
              </a:rPr>
              <a:t>✗</a:t>
            </a:r>
            <a:endParaRPr b="1" sz="1900">
              <a:solidFill>
                <a:srgbClr val="006D77"/>
              </a:solidFill>
              <a:latin typeface="Mada"/>
              <a:ea typeface="Mada"/>
              <a:cs typeface="Mada"/>
              <a:sym typeface="Mada"/>
            </a:endParaRPr>
          </a:p>
        </p:txBody>
      </p:sp>
      <p:sp>
        <p:nvSpPr>
          <p:cNvPr id="317" name="Google Shape;317;p18"/>
          <p:cNvSpPr/>
          <p:nvPr/>
        </p:nvSpPr>
        <p:spPr>
          <a:xfrm flipH="1" rot="-9988088">
            <a:off x="5235225" y="8782475"/>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DF9F9"/>
              </a:solidFill>
            </a:endParaRPr>
          </a:p>
        </p:txBody>
      </p:sp>
      <p:sp>
        <p:nvSpPr>
          <p:cNvPr id="318" name="Google Shape;318;p18"/>
          <p:cNvSpPr txBox="1"/>
          <p:nvPr/>
        </p:nvSpPr>
        <p:spPr>
          <a:xfrm>
            <a:off x="5327795" y="8990463"/>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2000">
                <a:solidFill>
                  <a:srgbClr val="EDF9F9"/>
                </a:solidFill>
                <a:latin typeface="Mada"/>
                <a:ea typeface="Mada"/>
                <a:cs typeface="Mada"/>
                <a:sym typeface="Mada"/>
              </a:rPr>
              <a:t>✗</a:t>
            </a:r>
            <a:endParaRPr sz="2000">
              <a:solidFill>
                <a:srgbClr val="EDF9F9"/>
              </a:solidFill>
              <a:latin typeface="Mada"/>
              <a:ea typeface="Mada"/>
              <a:cs typeface="Mada"/>
              <a:sym typeface="Mada"/>
            </a:endParaRPr>
          </a:p>
          <a:p>
            <a:pPr indent="0" lvl="0" marL="0" rtl="0" algn="ctr">
              <a:spcBef>
                <a:spcPts val="0"/>
              </a:spcBef>
              <a:spcAft>
                <a:spcPts val="1600"/>
              </a:spcAft>
              <a:buNone/>
            </a:pPr>
            <a:r>
              <a:t/>
            </a:r>
            <a:endParaRPr b="1" sz="2000">
              <a:solidFill>
                <a:srgbClr val="EDF9F9"/>
              </a:solidFill>
              <a:latin typeface="Mada"/>
              <a:ea typeface="Mada"/>
              <a:cs typeface="Mada"/>
              <a:sym typeface="Mada"/>
            </a:endParaRPr>
          </a:p>
        </p:txBody>
      </p:sp>
      <p:sp>
        <p:nvSpPr>
          <p:cNvPr id="319" name="Google Shape;319;p18"/>
          <p:cNvSpPr txBox="1"/>
          <p:nvPr/>
        </p:nvSpPr>
        <p:spPr>
          <a:xfrm>
            <a:off x="4968493" y="8373464"/>
            <a:ext cx="1183500" cy="3885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Therapeutic </a:t>
            </a:r>
            <a:endParaRPr b="1" sz="1200">
              <a:solidFill>
                <a:srgbClr val="006D77"/>
              </a:solidFill>
              <a:latin typeface="Lora"/>
              <a:ea typeface="Lora"/>
              <a:cs typeface="Lora"/>
              <a:sym typeface="Lora"/>
            </a:endParaRPr>
          </a:p>
        </p:txBody>
      </p:sp>
      <p:sp>
        <p:nvSpPr>
          <p:cNvPr id="320" name="Google Shape;320;p18"/>
          <p:cNvSpPr txBox="1"/>
          <p:nvPr/>
        </p:nvSpPr>
        <p:spPr>
          <a:xfrm>
            <a:off x="1121061" y="8882367"/>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600">
                <a:solidFill>
                  <a:srgbClr val="E29578"/>
                </a:solidFill>
                <a:latin typeface="Mada"/>
                <a:ea typeface="Mada"/>
                <a:cs typeface="Mada"/>
                <a:sym typeface="Mada"/>
              </a:rPr>
              <a:t>✓✓✓</a:t>
            </a:r>
            <a:endParaRPr b="1" sz="1600">
              <a:solidFill>
                <a:srgbClr val="E29578"/>
              </a:solidFill>
              <a:latin typeface="Mada"/>
              <a:ea typeface="Mada"/>
              <a:cs typeface="Mada"/>
              <a:sym typeface="Mada"/>
            </a:endParaRPr>
          </a:p>
        </p:txBody>
      </p:sp>
      <p:sp>
        <p:nvSpPr>
          <p:cNvPr id="321" name="Google Shape;321;p18"/>
          <p:cNvSpPr txBox="1"/>
          <p:nvPr/>
        </p:nvSpPr>
        <p:spPr>
          <a:xfrm>
            <a:off x="618850" y="9460188"/>
            <a:ext cx="18417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highlight>
                  <a:srgbClr val="FFFFFF"/>
                </a:highlight>
                <a:latin typeface="Mada"/>
                <a:ea typeface="Mada"/>
                <a:cs typeface="Mada"/>
                <a:sym typeface="Mada"/>
              </a:rPr>
              <a:t>More sensitive than ABI  because it gives you the exact spot of  the stenosis.</a:t>
            </a:r>
            <a:endParaRPr sz="1000">
              <a:solidFill>
                <a:srgbClr val="6AA84F"/>
              </a:solidFill>
              <a:latin typeface="Mada"/>
              <a:ea typeface="Mada"/>
              <a:cs typeface="Mada"/>
              <a:sym typeface="Mada"/>
            </a:endParaRPr>
          </a:p>
        </p:txBody>
      </p:sp>
      <p:sp>
        <p:nvSpPr>
          <p:cNvPr id="322" name="Google Shape;322;p18"/>
          <p:cNvSpPr/>
          <p:nvPr/>
        </p:nvSpPr>
        <p:spPr>
          <a:xfrm>
            <a:off x="74475" y="10131900"/>
            <a:ext cx="7440600" cy="5223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1C4588"/>
                </a:solidFill>
                <a:latin typeface="Mada"/>
                <a:ea typeface="Mada"/>
                <a:cs typeface="Mada"/>
                <a:sym typeface="Mada"/>
              </a:rPr>
              <a:t>1.</a:t>
            </a:r>
            <a:r>
              <a:rPr lang="en-GB" sz="1000">
                <a:solidFill>
                  <a:srgbClr val="1C4588"/>
                </a:solidFill>
                <a:latin typeface="Mada"/>
                <a:ea typeface="Mada"/>
                <a:cs typeface="Mada"/>
                <a:sym typeface="Mada"/>
              </a:rPr>
              <a:t>The colour flow by using Doppler ultrasound can show narrowing.By measuring the peak systolic velocity (PSV) and end-diastolic velocity (EDV) of the blood travelling through the stenosis it is possible to quantify the degree of narrowing</a:t>
            </a:r>
            <a:endParaRPr sz="1000">
              <a:latin typeface="Mada"/>
              <a:ea typeface="Mada"/>
              <a:cs typeface="Mada"/>
              <a:sym typeface="Mada"/>
            </a:endParaRPr>
          </a:p>
        </p:txBody>
      </p:sp>
      <p:grpSp>
        <p:nvGrpSpPr>
          <p:cNvPr id="323" name="Google Shape;323;p18"/>
          <p:cNvGrpSpPr/>
          <p:nvPr/>
        </p:nvGrpSpPr>
        <p:grpSpPr>
          <a:xfrm>
            <a:off x="3212350" y="4736934"/>
            <a:ext cx="263803" cy="287936"/>
            <a:chOff x="2410712" y="2415450"/>
            <a:chExt cx="312600" cy="312600"/>
          </a:xfrm>
        </p:grpSpPr>
        <p:sp>
          <p:nvSpPr>
            <p:cNvPr id="324" name="Google Shape;324;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 name="Google Shape;326;p18"/>
          <p:cNvGrpSpPr/>
          <p:nvPr/>
        </p:nvGrpSpPr>
        <p:grpSpPr>
          <a:xfrm>
            <a:off x="3212350" y="6032334"/>
            <a:ext cx="263803" cy="287936"/>
            <a:chOff x="2410712" y="2415450"/>
            <a:chExt cx="312600" cy="312600"/>
          </a:xfrm>
        </p:grpSpPr>
        <p:sp>
          <p:nvSpPr>
            <p:cNvPr id="327" name="Google Shape;327;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18"/>
          <p:cNvSpPr txBox="1"/>
          <p:nvPr/>
        </p:nvSpPr>
        <p:spPr>
          <a:xfrm>
            <a:off x="82600" y="1149400"/>
            <a:ext cx="2448900" cy="17262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30" name="Google Shape;330;p18"/>
          <p:cNvCxnSpPr/>
          <p:nvPr/>
        </p:nvCxnSpPr>
        <p:spPr>
          <a:xfrm flipH="1">
            <a:off x="1305742" y="2875601"/>
            <a:ext cx="2400" cy="409200"/>
          </a:xfrm>
          <a:prstGeom prst="straightConnector1">
            <a:avLst/>
          </a:prstGeom>
          <a:noFill/>
          <a:ln cap="flat" cmpd="sng" w="19050">
            <a:solidFill>
              <a:srgbClr val="ABE5D9"/>
            </a:solidFill>
            <a:prstDash val="dash"/>
            <a:round/>
            <a:headEnd len="med" w="med" type="none"/>
            <a:tailEnd len="med" w="med" type="oval"/>
          </a:ln>
        </p:spPr>
      </p:cxnSp>
      <p:sp>
        <p:nvSpPr>
          <p:cNvPr id="331" name="Google Shape;331;p18"/>
          <p:cNvSpPr txBox="1"/>
          <p:nvPr/>
        </p:nvSpPr>
        <p:spPr>
          <a:xfrm>
            <a:off x="2694325" y="1149400"/>
            <a:ext cx="2356800" cy="17262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32" name="Google Shape;332;p18"/>
          <p:cNvCxnSpPr/>
          <p:nvPr/>
        </p:nvCxnSpPr>
        <p:spPr>
          <a:xfrm flipH="1">
            <a:off x="3871414" y="2875600"/>
            <a:ext cx="2400" cy="409200"/>
          </a:xfrm>
          <a:prstGeom prst="straightConnector1">
            <a:avLst/>
          </a:prstGeom>
          <a:noFill/>
          <a:ln cap="flat" cmpd="sng" w="19050">
            <a:solidFill>
              <a:srgbClr val="ABE5D9"/>
            </a:solidFill>
            <a:prstDash val="dash"/>
            <a:round/>
            <a:headEnd len="med" w="med" type="none"/>
            <a:tailEnd len="med" w="med" type="oval"/>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19"/>
          <p:cNvPicPr preferRelativeResize="0"/>
          <p:nvPr/>
        </p:nvPicPr>
        <p:blipFill>
          <a:blip r:embed="rId3">
            <a:alphaModFix/>
          </a:blip>
          <a:stretch>
            <a:fillRect/>
          </a:stretch>
        </p:blipFill>
        <p:spPr>
          <a:xfrm>
            <a:off x="4692222" y="2122597"/>
            <a:ext cx="2592983" cy="1956416"/>
          </a:xfrm>
          <a:prstGeom prst="rect">
            <a:avLst/>
          </a:prstGeom>
          <a:noFill/>
          <a:ln>
            <a:noFill/>
          </a:ln>
        </p:spPr>
      </p:pic>
      <p:sp>
        <p:nvSpPr>
          <p:cNvPr id="338" name="Google Shape;338;p19"/>
          <p:cNvSpPr txBox="1"/>
          <p:nvPr/>
        </p:nvSpPr>
        <p:spPr>
          <a:xfrm>
            <a:off x="4639302" y="2057375"/>
            <a:ext cx="2698800" cy="20724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txBox="1"/>
          <p:nvPr/>
        </p:nvSpPr>
        <p:spPr>
          <a:xfrm>
            <a:off x="2640213" y="221700"/>
            <a:ext cx="23091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CT Angiogram</a:t>
            </a:r>
            <a:endParaRPr b="1" sz="2200">
              <a:solidFill>
                <a:srgbClr val="006D77"/>
              </a:solidFill>
              <a:latin typeface="Lora"/>
              <a:ea typeface="Lora"/>
              <a:cs typeface="Lora"/>
              <a:sym typeface="Lora"/>
            </a:endParaRPr>
          </a:p>
        </p:txBody>
      </p:sp>
      <p:pic>
        <p:nvPicPr>
          <p:cNvPr id="341" name="Google Shape;341;p19"/>
          <p:cNvPicPr preferRelativeResize="0"/>
          <p:nvPr/>
        </p:nvPicPr>
        <p:blipFill>
          <a:blip r:embed="rId4">
            <a:alphaModFix/>
          </a:blip>
          <a:stretch>
            <a:fillRect/>
          </a:stretch>
        </p:blipFill>
        <p:spPr>
          <a:xfrm>
            <a:off x="442993" y="2122587"/>
            <a:ext cx="1749653" cy="1956415"/>
          </a:xfrm>
          <a:prstGeom prst="rect">
            <a:avLst/>
          </a:prstGeom>
          <a:noFill/>
          <a:ln>
            <a:noFill/>
          </a:ln>
        </p:spPr>
      </p:pic>
      <p:pic>
        <p:nvPicPr>
          <p:cNvPr id="342" name="Google Shape;342;p19"/>
          <p:cNvPicPr preferRelativeResize="0"/>
          <p:nvPr/>
        </p:nvPicPr>
        <p:blipFill>
          <a:blip r:embed="rId5">
            <a:alphaModFix/>
          </a:blip>
          <a:stretch>
            <a:fillRect/>
          </a:stretch>
        </p:blipFill>
        <p:spPr>
          <a:xfrm>
            <a:off x="2559175" y="2122587"/>
            <a:ext cx="1749653" cy="1956422"/>
          </a:xfrm>
          <a:prstGeom prst="rect">
            <a:avLst/>
          </a:prstGeom>
          <a:noFill/>
          <a:ln>
            <a:noFill/>
          </a:ln>
        </p:spPr>
      </p:pic>
      <p:sp>
        <p:nvSpPr>
          <p:cNvPr id="343" name="Google Shape;343;p19"/>
          <p:cNvSpPr txBox="1"/>
          <p:nvPr/>
        </p:nvSpPr>
        <p:spPr>
          <a:xfrm>
            <a:off x="367400" y="870300"/>
            <a:ext cx="6917700" cy="958500"/>
          </a:xfrm>
          <a:prstGeom prst="rect">
            <a:avLst/>
          </a:prstGeom>
          <a:noFill/>
          <a:ln cap="flat" cmpd="sng" w="28575">
            <a:solidFill>
              <a:srgbClr val="FFDDD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6AA84F"/>
                </a:solidFill>
                <a:latin typeface="Mada"/>
                <a:ea typeface="Mada"/>
                <a:cs typeface="Mada"/>
                <a:sym typeface="Mada"/>
              </a:rPr>
              <a:t>CT with injected contrast.</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Based on time you get: (you give the order to the machine and it will time it)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Angiogram = artery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venogram = vein</a:t>
            </a:r>
            <a:endParaRPr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344" name="Google Shape;344;p19"/>
          <p:cNvSpPr txBox="1"/>
          <p:nvPr/>
        </p:nvSpPr>
        <p:spPr>
          <a:xfrm>
            <a:off x="4722725" y="4578999"/>
            <a:ext cx="2399400" cy="74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CT of the abdomen</a:t>
            </a:r>
            <a:endParaRPr sz="1000">
              <a:solidFill>
                <a:srgbClr val="6AA84F"/>
              </a:solidFill>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we use CT with contrast, if we use CT without contracts won't be able to see the vessels</a:t>
            </a:r>
            <a:endParaRPr sz="1000">
              <a:solidFill>
                <a:srgbClr val="6AA84F"/>
              </a:solidFill>
              <a:latin typeface="Mada"/>
              <a:ea typeface="Mada"/>
              <a:cs typeface="Mada"/>
              <a:sym typeface="Mada"/>
            </a:endParaRPr>
          </a:p>
        </p:txBody>
      </p:sp>
      <p:sp>
        <p:nvSpPr>
          <p:cNvPr id="345" name="Google Shape;345;p19"/>
          <p:cNvSpPr txBox="1"/>
          <p:nvPr/>
        </p:nvSpPr>
        <p:spPr>
          <a:xfrm>
            <a:off x="367388" y="4578988"/>
            <a:ext cx="1666800" cy="6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6AA84F"/>
                </a:solidFill>
                <a:latin typeface="Mada"/>
                <a:ea typeface="Mada"/>
                <a:cs typeface="Mada"/>
                <a:sym typeface="Mada"/>
              </a:rPr>
              <a:t>Sagittal pic of ascending and descending aorta</a:t>
            </a:r>
            <a:endParaRPr sz="1100">
              <a:solidFill>
                <a:srgbClr val="6AA84F"/>
              </a:solidFill>
              <a:latin typeface="Mada"/>
              <a:ea typeface="Mada"/>
              <a:cs typeface="Mada"/>
              <a:sym typeface="Mada"/>
            </a:endParaRPr>
          </a:p>
        </p:txBody>
      </p:sp>
      <p:sp>
        <p:nvSpPr>
          <p:cNvPr id="346" name="Google Shape;346;p19"/>
          <p:cNvSpPr txBox="1"/>
          <p:nvPr/>
        </p:nvSpPr>
        <p:spPr>
          <a:xfrm>
            <a:off x="2430613" y="4606900"/>
            <a:ext cx="1895700" cy="55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6AA84F"/>
                </a:solidFill>
                <a:latin typeface="Mada"/>
                <a:ea typeface="Mada"/>
                <a:cs typeface="Mada"/>
                <a:sym typeface="Mada"/>
              </a:rPr>
              <a:t> Abnormal c</a:t>
            </a:r>
            <a:r>
              <a:rPr lang="en-GB" sz="1100">
                <a:solidFill>
                  <a:srgbClr val="6AA84F"/>
                </a:solidFill>
                <a:latin typeface="Mada"/>
                <a:ea typeface="Mada"/>
                <a:cs typeface="Mada"/>
                <a:sym typeface="Mada"/>
              </a:rPr>
              <a:t>alcification of the ascending aorta</a:t>
            </a:r>
            <a:endParaRPr sz="1100">
              <a:solidFill>
                <a:srgbClr val="6AA84F"/>
              </a:solidFill>
              <a:latin typeface="Mada"/>
              <a:ea typeface="Mada"/>
              <a:cs typeface="Mada"/>
              <a:sym typeface="Mada"/>
            </a:endParaRPr>
          </a:p>
        </p:txBody>
      </p:sp>
      <p:cxnSp>
        <p:nvCxnSpPr>
          <p:cNvPr id="347" name="Google Shape;347;p19"/>
          <p:cNvCxnSpPr/>
          <p:nvPr/>
        </p:nvCxnSpPr>
        <p:spPr>
          <a:xfrm>
            <a:off x="2762875" y="677550"/>
            <a:ext cx="2066400" cy="3900"/>
          </a:xfrm>
          <a:prstGeom prst="straightConnector1">
            <a:avLst/>
          </a:prstGeom>
          <a:noFill/>
          <a:ln cap="flat" cmpd="sng" w="19050">
            <a:solidFill>
              <a:srgbClr val="83C5BE"/>
            </a:solidFill>
            <a:prstDash val="solid"/>
            <a:round/>
            <a:headEnd len="med" w="med" type="oval"/>
            <a:tailEnd len="med" w="med" type="oval"/>
          </a:ln>
        </p:spPr>
      </p:cxnSp>
      <p:sp>
        <p:nvSpPr>
          <p:cNvPr id="348" name="Google Shape;348;p19"/>
          <p:cNvSpPr txBox="1"/>
          <p:nvPr/>
        </p:nvSpPr>
        <p:spPr>
          <a:xfrm>
            <a:off x="370575" y="2057375"/>
            <a:ext cx="1907100" cy="20724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49" name="Google Shape;349;p19"/>
          <p:cNvCxnSpPr/>
          <p:nvPr/>
        </p:nvCxnSpPr>
        <p:spPr>
          <a:xfrm flipH="1">
            <a:off x="1323205" y="4129682"/>
            <a:ext cx="1800" cy="491100"/>
          </a:xfrm>
          <a:prstGeom prst="straightConnector1">
            <a:avLst/>
          </a:prstGeom>
          <a:noFill/>
          <a:ln cap="flat" cmpd="sng" w="19050">
            <a:solidFill>
              <a:srgbClr val="ABE5D9"/>
            </a:solidFill>
            <a:prstDash val="dash"/>
            <a:round/>
            <a:headEnd len="med" w="med" type="none"/>
            <a:tailEnd len="med" w="med" type="oval"/>
          </a:ln>
        </p:spPr>
      </p:cxnSp>
      <p:sp>
        <p:nvSpPr>
          <p:cNvPr id="350" name="Google Shape;350;p19"/>
          <p:cNvSpPr txBox="1"/>
          <p:nvPr/>
        </p:nvSpPr>
        <p:spPr>
          <a:xfrm>
            <a:off x="2480459" y="2057375"/>
            <a:ext cx="1907100" cy="20724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51" name="Google Shape;351;p19"/>
          <p:cNvCxnSpPr/>
          <p:nvPr/>
        </p:nvCxnSpPr>
        <p:spPr>
          <a:xfrm flipH="1">
            <a:off x="3362759" y="4129682"/>
            <a:ext cx="1800" cy="491100"/>
          </a:xfrm>
          <a:prstGeom prst="straightConnector1">
            <a:avLst/>
          </a:prstGeom>
          <a:noFill/>
          <a:ln cap="flat" cmpd="sng" w="19050">
            <a:solidFill>
              <a:srgbClr val="ABE5D9"/>
            </a:solidFill>
            <a:prstDash val="dash"/>
            <a:round/>
            <a:headEnd len="med" w="med" type="none"/>
            <a:tailEnd len="med" w="med" type="oval"/>
          </a:ln>
        </p:spPr>
      </p:cxnSp>
      <p:cxnSp>
        <p:nvCxnSpPr>
          <p:cNvPr id="352" name="Google Shape;352;p19"/>
          <p:cNvCxnSpPr/>
          <p:nvPr/>
        </p:nvCxnSpPr>
        <p:spPr>
          <a:xfrm flipH="1">
            <a:off x="5946833" y="4129689"/>
            <a:ext cx="2100" cy="491100"/>
          </a:xfrm>
          <a:prstGeom prst="straightConnector1">
            <a:avLst/>
          </a:prstGeom>
          <a:noFill/>
          <a:ln cap="flat" cmpd="sng" w="19050">
            <a:solidFill>
              <a:srgbClr val="ABE5D9"/>
            </a:solidFill>
            <a:prstDash val="dash"/>
            <a:round/>
            <a:headEnd len="med" w="med" type="none"/>
            <a:tailEnd len="med" w="med" type="oval"/>
          </a:ln>
        </p:spPr>
      </p:cxnSp>
      <p:cxnSp>
        <p:nvCxnSpPr>
          <p:cNvPr id="353" name="Google Shape;353;p19"/>
          <p:cNvCxnSpPr/>
          <p:nvPr/>
        </p:nvCxnSpPr>
        <p:spPr>
          <a:xfrm flipH="1">
            <a:off x="443600" y="6910417"/>
            <a:ext cx="6586500" cy="1200"/>
          </a:xfrm>
          <a:prstGeom prst="straightConnector1">
            <a:avLst/>
          </a:prstGeom>
          <a:noFill/>
          <a:ln cap="flat" cmpd="sng" w="28575">
            <a:solidFill>
              <a:srgbClr val="FFDDD2"/>
            </a:solidFill>
            <a:prstDash val="solid"/>
            <a:round/>
            <a:headEnd len="med" w="med" type="oval"/>
            <a:tailEnd len="med" w="med" type="oval"/>
          </a:ln>
        </p:spPr>
      </p:cxnSp>
      <p:sp>
        <p:nvSpPr>
          <p:cNvPr id="354" name="Google Shape;354;p19"/>
          <p:cNvSpPr/>
          <p:nvPr/>
        </p:nvSpPr>
        <p:spPr>
          <a:xfrm>
            <a:off x="5529358" y="6370257"/>
            <a:ext cx="1063480" cy="1067661"/>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161512" y="6375800"/>
            <a:ext cx="1051684" cy="1056104"/>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831611" y="6379472"/>
            <a:ext cx="1038324" cy="1042054"/>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txBox="1"/>
          <p:nvPr/>
        </p:nvSpPr>
        <p:spPr>
          <a:xfrm>
            <a:off x="543173" y="5900034"/>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6AA84F"/>
                </a:solidFill>
                <a:latin typeface="Lora"/>
                <a:ea typeface="Lora"/>
                <a:cs typeface="Lora"/>
                <a:sym typeface="Lora"/>
              </a:rPr>
              <a:t>Allergy</a:t>
            </a:r>
            <a:endParaRPr b="1" sz="1200">
              <a:solidFill>
                <a:srgbClr val="6AA84F"/>
              </a:solidFill>
              <a:latin typeface="Lora"/>
              <a:ea typeface="Lora"/>
              <a:cs typeface="Lora"/>
              <a:sym typeface="Lora"/>
            </a:endParaRPr>
          </a:p>
        </p:txBody>
      </p:sp>
      <p:sp>
        <p:nvSpPr>
          <p:cNvPr id="358" name="Google Shape;358;p19"/>
          <p:cNvSpPr txBox="1"/>
          <p:nvPr/>
        </p:nvSpPr>
        <p:spPr>
          <a:xfrm>
            <a:off x="2830850" y="5747625"/>
            <a:ext cx="1783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6AA84F"/>
                </a:solidFill>
                <a:latin typeface="Lora"/>
                <a:ea typeface="Lora"/>
                <a:cs typeface="Lora"/>
                <a:sym typeface="Lora"/>
              </a:rPr>
              <a:t>Renal impairment &amp; Nephropathy</a:t>
            </a:r>
            <a:endParaRPr b="1" sz="1200">
              <a:solidFill>
                <a:srgbClr val="6AA84F"/>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t/>
            </a:r>
            <a:endParaRPr b="1" sz="1200">
              <a:solidFill>
                <a:srgbClr val="6AA84F"/>
              </a:solidFill>
              <a:latin typeface="Lora"/>
              <a:ea typeface="Lora"/>
              <a:cs typeface="Lora"/>
              <a:sym typeface="Lora"/>
            </a:endParaRPr>
          </a:p>
          <a:p>
            <a:pPr indent="0" lvl="0" marL="0" rtl="0" algn="ctr">
              <a:spcBef>
                <a:spcPts val="0"/>
              </a:spcBef>
              <a:spcAft>
                <a:spcPts val="0"/>
              </a:spcAft>
              <a:buNone/>
            </a:pPr>
            <a:r>
              <a:t/>
            </a:r>
            <a:endParaRPr b="1" sz="1200">
              <a:solidFill>
                <a:srgbClr val="6AA84F"/>
              </a:solidFill>
              <a:latin typeface="Lora"/>
              <a:ea typeface="Lora"/>
              <a:cs typeface="Lora"/>
              <a:sym typeface="Lora"/>
            </a:endParaRPr>
          </a:p>
        </p:txBody>
      </p:sp>
      <p:sp>
        <p:nvSpPr>
          <p:cNvPr id="359" name="Google Shape;359;p19"/>
          <p:cNvSpPr txBox="1"/>
          <p:nvPr/>
        </p:nvSpPr>
        <p:spPr>
          <a:xfrm>
            <a:off x="5267573" y="5900034"/>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6AA84F"/>
                </a:solidFill>
                <a:latin typeface="Lora"/>
                <a:ea typeface="Lora"/>
                <a:cs typeface="Lora"/>
                <a:sym typeface="Lora"/>
              </a:rPr>
              <a:t>Radiation</a:t>
            </a:r>
            <a:endParaRPr b="1" sz="1200">
              <a:solidFill>
                <a:srgbClr val="6AA84F"/>
              </a:solidFill>
              <a:latin typeface="Lora"/>
              <a:ea typeface="Lora"/>
              <a:cs typeface="Lora"/>
              <a:sym typeface="Lora"/>
            </a:endParaRPr>
          </a:p>
        </p:txBody>
      </p:sp>
      <p:sp>
        <p:nvSpPr>
          <p:cNvPr id="360" name="Google Shape;360;p19"/>
          <p:cNvSpPr txBox="1"/>
          <p:nvPr/>
        </p:nvSpPr>
        <p:spPr>
          <a:xfrm>
            <a:off x="-55100" y="5318800"/>
            <a:ext cx="3654600" cy="640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Side effect/contraindications Due to contrast:</a:t>
            </a:r>
            <a:endParaRPr/>
          </a:p>
        </p:txBody>
      </p:sp>
      <p:sp>
        <p:nvSpPr>
          <p:cNvPr id="361" name="Google Shape;361;p19"/>
          <p:cNvSpPr txBox="1"/>
          <p:nvPr/>
        </p:nvSpPr>
        <p:spPr>
          <a:xfrm>
            <a:off x="304875" y="7475275"/>
            <a:ext cx="2066400" cy="841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E</a:t>
            </a:r>
            <a:r>
              <a:rPr lang="en-GB" sz="1000">
                <a:solidFill>
                  <a:srgbClr val="6AA84F"/>
                </a:solidFill>
                <a:latin typeface="Mada"/>
                <a:ea typeface="Mada"/>
                <a:cs typeface="Mada"/>
                <a:sym typeface="Mada"/>
              </a:rPr>
              <a:t>specially patients sensitive to iodine.</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Usually we give antihistamine and prednisone.</a:t>
            </a:r>
            <a:endParaRPr sz="1000">
              <a:solidFill>
                <a:srgbClr val="6AA84F"/>
              </a:solidFill>
              <a:latin typeface="Mada"/>
              <a:ea typeface="Mada"/>
              <a:cs typeface="Mada"/>
              <a:sym typeface="Mada"/>
            </a:endParaRPr>
          </a:p>
        </p:txBody>
      </p:sp>
      <p:sp>
        <p:nvSpPr>
          <p:cNvPr id="362" name="Google Shape;362;p19"/>
          <p:cNvSpPr txBox="1"/>
          <p:nvPr/>
        </p:nvSpPr>
        <p:spPr>
          <a:xfrm>
            <a:off x="2156775" y="7466375"/>
            <a:ext cx="3216600" cy="1067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patient with renal failure its fine, because the kidney is not functioning anyway and they are on dialysis. but if the patient is borderline creatinine then there is a high chance he will develop kidney failure, therefore we do dialysis.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pic>
        <p:nvPicPr>
          <p:cNvPr id="363" name="Google Shape;363;p19"/>
          <p:cNvPicPr preferRelativeResize="0"/>
          <p:nvPr/>
        </p:nvPicPr>
        <p:blipFill>
          <a:blip r:embed="rId6">
            <a:alphaModFix/>
          </a:blip>
          <a:stretch>
            <a:fillRect/>
          </a:stretch>
        </p:blipFill>
        <p:spPr>
          <a:xfrm>
            <a:off x="5688650" y="6514800"/>
            <a:ext cx="744900" cy="744900"/>
          </a:xfrm>
          <a:prstGeom prst="rect">
            <a:avLst/>
          </a:prstGeom>
          <a:noFill/>
          <a:ln>
            <a:noFill/>
          </a:ln>
        </p:spPr>
      </p:pic>
      <p:pic>
        <p:nvPicPr>
          <p:cNvPr id="364" name="Google Shape;364;p19"/>
          <p:cNvPicPr preferRelativeResize="0"/>
          <p:nvPr/>
        </p:nvPicPr>
        <p:blipFill>
          <a:blip r:embed="rId7">
            <a:alphaModFix/>
          </a:blip>
          <a:stretch>
            <a:fillRect/>
          </a:stretch>
        </p:blipFill>
        <p:spPr>
          <a:xfrm>
            <a:off x="1032087" y="6497762"/>
            <a:ext cx="744876" cy="744876"/>
          </a:xfrm>
          <a:prstGeom prst="rect">
            <a:avLst/>
          </a:prstGeom>
          <a:noFill/>
          <a:ln>
            <a:noFill/>
          </a:ln>
        </p:spPr>
      </p:pic>
      <p:pic>
        <p:nvPicPr>
          <p:cNvPr id="365" name="Google Shape;365;p19"/>
          <p:cNvPicPr preferRelativeResize="0"/>
          <p:nvPr/>
        </p:nvPicPr>
        <p:blipFill>
          <a:blip r:embed="rId8">
            <a:alphaModFix/>
          </a:blip>
          <a:stretch>
            <a:fillRect/>
          </a:stretch>
        </p:blipFill>
        <p:spPr>
          <a:xfrm>
            <a:off x="3314909" y="6528046"/>
            <a:ext cx="744900" cy="744900"/>
          </a:xfrm>
          <a:prstGeom prst="rect">
            <a:avLst/>
          </a:prstGeom>
          <a:noFill/>
          <a:ln>
            <a:noFill/>
          </a:ln>
        </p:spPr>
      </p:pic>
      <p:sp>
        <p:nvSpPr>
          <p:cNvPr id="366" name="Google Shape;366;p19"/>
          <p:cNvSpPr txBox="1"/>
          <p:nvPr/>
        </p:nvSpPr>
        <p:spPr>
          <a:xfrm>
            <a:off x="653688" y="9904450"/>
            <a:ext cx="18957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highlight>
                  <a:srgbClr val="FFFFFF"/>
                </a:highlight>
                <a:latin typeface="Mada"/>
                <a:ea typeface="Mada"/>
                <a:cs typeface="Mada"/>
                <a:sym typeface="Mada"/>
              </a:rPr>
              <a:t>more sensitive, shown exact location of abnormality &amp; type of abnormality</a:t>
            </a:r>
            <a:endParaRPr sz="1000">
              <a:solidFill>
                <a:srgbClr val="6AA84F"/>
              </a:solidFill>
              <a:latin typeface="Mada"/>
              <a:ea typeface="Mada"/>
              <a:cs typeface="Mada"/>
              <a:sym typeface="Mada"/>
            </a:endParaRPr>
          </a:p>
        </p:txBody>
      </p:sp>
      <p:sp>
        <p:nvSpPr>
          <p:cNvPr id="367" name="Google Shape;367;p19"/>
          <p:cNvSpPr txBox="1"/>
          <p:nvPr/>
        </p:nvSpPr>
        <p:spPr>
          <a:xfrm>
            <a:off x="3879168" y="8849152"/>
            <a:ext cx="947700" cy="3939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Toxic </a:t>
            </a:r>
            <a:endParaRPr b="1" sz="1200">
              <a:solidFill>
                <a:srgbClr val="006D77"/>
              </a:solidFill>
              <a:latin typeface="Lora"/>
              <a:ea typeface="Lora"/>
              <a:cs typeface="Lora"/>
              <a:sym typeface="Lora"/>
            </a:endParaRPr>
          </a:p>
        </p:txBody>
      </p:sp>
      <p:cxnSp>
        <p:nvCxnSpPr>
          <p:cNvPr id="368" name="Google Shape;368;p19"/>
          <p:cNvCxnSpPr/>
          <p:nvPr/>
        </p:nvCxnSpPr>
        <p:spPr>
          <a:xfrm>
            <a:off x="637350" y="9627074"/>
            <a:ext cx="6296100" cy="0"/>
          </a:xfrm>
          <a:prstGeom prst="straightConnector1">
            <a:avLst/>
          </a:prstGeom>
          <a:noFill/>
          <a:ln cap="flat" cmpd="sng" w="19050">
            <a:solidFill>
              <a:srgbClr val="666666"/>
            </a:solidFill>
            <a:prstDash val="dot"/>
            <a:round/>
            <a:headEnd len="med" w="med" type="oval"/>
            <a:tailEnd len="med" w="med" type="oval"/>
          </a:ln>
        </p:spPr>
      </p:cxnSp>
      <p:sp>
        <p:nvSpPr>
          <p:cNvPr id="369" name="Google Shape;369;p19"/>
          <p:cNvSpPr txBox="1"/>
          <p:nvPr/>
        </p:nvSpPr>
        <p:spPr>
          <a:xfrm>
            <a:off x="2315795" y="8727488"/>
            <a:ext cx="14550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Operator dependant </a:t>
            </a:r>
            <a:endParaRPr b="1" sz="1200">
              <a:solidFill>
                <a:srgbClr val="006D77"/>
              </a:solidFill>
              <a:latin typeface="Lora"/>
              <a:ea typeface="Lora"/>
              <a:cs typeface="Lora"/>
              <a:sym typeface="Lora"/>
            </a:endParaRPr>
          </a:p>
        </p:txBody>
      </p:sp>
      <p:sp>
        <p:nvSpPr>
          <p:cNvPr id="370" name="Google Shape;370;p19"/>
          <p:cNvSpPr txBox="1"/>
          <p:nvPr/>
        </p:nvSpPr>
        <p:spPr>
          <a:xfrm>
            <a:off x="1034848" y="8851964"/>
            <a:ext cx="11334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Sensitive </a:t>
            </a:r>
            <a:endParaRPr b="1" sz="1200">
              <a:solidFill>
                <a:srgbClr val="006D77"/>
              </a:solidFill>
              <a:latin typeface="Lora"/>
              <a:ea typeface="Lora"/>
              <a:cs typeface="Lora"/>
              <a:sym typeface="Lora"/>
            </a:endParaRPr>
          </a:p>
        </p:txBody>
      </p:sp>
      <p:sp>
        <p:nvSpPr>
          <p:cNvPr id="371" name="Google Shape;371;p19"/>
          <p:cNvSpPr/>
          <p:nvPr/>
        </p:nvSpPr>
        <p:spPr>
          <a:xfrm flipH="1" rot="-9988088">
            <a:off x="1276536" y="9330223"/>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flipH="1" rot="-9988088">
            <a:off x="2718292" y="9330223"/>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flipH="1" rot="-9988088">
            <a:off x="4047252" y="9334177"/>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txBox="1"/>
          <p:nvPr/>
        </p:nvSpPr>
        <p:spPr>
          <a:xfrm>
            <a:off x="2700924" y="9360892"/>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Clr>
                <a:schemeClr val="dk1"/>
              </a:buClr>
              <a:buSzPts val="1100"/>
              <a:buFont typeface="Arial"/>
              <a:buNone/>
            </a:pPr>
            <a:r>
              <a:rPr lang="en-GB" sz="1900">
                <a:solidFill>
                  <a:srgbClr val="006D77"/>
                </a:solidFill>
                <a:latin typeface="Mada"/>
                <a:ea typeface="Mada"/>
                <a:cs typeface="Mada"/>
                <a:sym typeface="Mada"/>
              </a:rPr>
              <a:t>✗</a:t>
            </a:r>
            <a:endParaRPr b="1" sz="1600">
              <a:solidFill>
                <a:srgbClr val="006D77"/>
              </a:solidFill>
              <a:latin typeface="Mada"/>
              <a:ea typeface="Mada"/>
              <a:cs typeface="Mada"/>
              <a:sym typeface="Mada"/>
            </a:endParaRPr>
          </a:p>
        </p:txBody>
      </p:sp>
      <p:sp>
        <p:nvSpPr>
          <p:cNvPr id="375" name="Google Shape;375;p19"/>
          <p:cNvSpPr txBox="1"/>
          <p:nvPr/>
        </p:nvSpPr>
        <p:spPr>
          <a:xfrm>
            <a:off x="4029887" y="9338200"/>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a:solidFill>
                  <a:srgbClr val="006D77"/>
                </a:solidFill>
                <a:latin typeface="Mada"/>
                <a:ea typeface="Mada"/>
                <a:cs typeface="Mada"/>
                <a:sym typeface="Mada"/>
              </a:rPr>
              <a:t>✓✓✓</a:t>
            </a:r>
            <a:endParaRPr b="1" sz="2000">
              <a:solidFill>
                <a:srgbClr val="006D77"/>
              </a:solidFill>
              <a:latin typeface="Mada"/>
              <a:ea typeface="Mada"/>
              <a:cs typeface="Mada"/>
              <a:sym typeface="Mada"/>
            </a:endParaRPr>
          </a:p>
        </p:txBody>
      </p:sp>
      <p:sp>
        <p:nvSpPr>
          <p:cNvPr id="376" name="Google Shape;376;p19"/>
          <p:cNvSpPr/>
          <p:nvPr/>
        </p:nvSpPr>
        <p:spPr>
          <a:xfrm flipH="1" rot="-9988088">
            <a:off x="5376213" y="9260975"/>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DF9F9"/>
              </a:solidFill>
            </a:endParaRPr>
          </a:p>
        </p:txBody>
      </p:sp>
      <p:sp>
        <p:nvSpPr>
          <p:cNvPr id="377" name="Google Shape;377;p19"/>
          <p:cNvSpPr txBox="1"/>
          <p:nvPr/>
        </p:nvSpPr>
        <p:spPr>
          <a:xfrm>
            <a:off x="5468783" y="9468963"/>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2000">
                <a:solidFill>
                  <a:srgbClr val="EDF9F9"/>
                </a:solidFill>
                <a:latin typeface="Mada"/>
                <a:ea typeface="Mada"/>
                <a:cs typeface="Mada"/>
                <a:sym typeface="Mada"/>
              </a:rPr>
              <a:t>✗</a:t>
            </a:r>
            <a:endParaRPr sz="2000">
              <a:solidFill>
                <a:srgbClr val="EDF9F9"/>
              </a:solidFill>
              <a:latin typeface="Mada"/>
              <a:ea typeface="Mada"/>
              <a:cs typeface="Mada"/>
              <a:sym typeface="Mada"/>
            </a:endParaRPr>
          </a:p>
          <a:p>
            <a:pPr indent="0" lvl="0" marL="0" rtl="0" algn="ctr">
              <a:spcBef>
                <a:spcPts val="0"/>
              </a:spcBef>
              <a:spcAft>
                <a:spcPts val="1600"/>
              </a:spcAft>
              <a:buNone/>
            </a:pPr>
            <a:r>
              <a:t/>
            </a:r>
            <a:endParaRPr b="1" sz="2000">
              <a:solidFill>
                <a:srgbClr val="EDF9F9"/>
              </a:solidFill>
              <a:latin typeface="Mada"/>
              <a:ea typeface="Mada"/>
              <a:cs typeface="Mada"/>
              <a:sym typeface="Mada"/>
            </a:endParaRPr>
          </a:p>
        </p:txBody>
      </p:sp>
      <p:sp>
        <p:nvSpPr>
          <p:cNvPr id="378" name="Google Shape;378;p19"/>
          <p:cNvSpPr txBox="1"/>
          <p:nvPr/>
        </p:nvSpPr>
        <p:spPr>
          <a:xfrm>
            <a:off x="5109481" y="8851964"/>
            <a:ext cx="1183500" cy="3885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Therapeutic </a:t>
            </a:r>
            <a:endParaRPr b="1" sz="1200">
              <a:solidFill>
                <a:srgbClr val="006D77"/>
              </a:solidFill>
              <a:latin typeface="Lora"/>
              <a:ea typeface="Lora"/>
              <a:cs typeface="Lora"/>
              <a:sym typeface="Lora"/>
            </a:endParaRPr>
          </a:p>
        </p:txBody>
      </p:sp>
      <p:sp>
        <p:nvSpPr>
          <p:cNvPr id="379" name="Google Shape;379;p19"/>
          <p:cNvSpPr txBox="1"/>
          <p:nvPr/>
        </p:nvSpPr>
        <p:spPr>
          <a:xfrm>
            <a:off x="1172988" y="9338200"/>
            <a:ext cx="8571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Clr>
                <a:schemeClr val="dk1"/>
              </a:buClr>
              <a:buSzPts val="1100"/>
              <a:buFont typeface="Arial"/>
              <a:buNone/>
            </a:pPr>
            <a:r>
              <a:rPr lang="en-GB" sz="1300">
                <a:solidFill>
                  <a:srgbClr val="E29578"/>
                </a:solidFill>
                <a:latin typeface="Mada"/>
                <a:ea typeface="Mada"/>
                <a:cs typeface="Mada"/>
                <a:sym typeface="Mada"/>
              </a:rPr>
              <a:t>✓✓✓✓✓</a:t>
            </a:r>
            <a:endParaRPr b="1" sz="1300">
              <a:solidFill>
                <a:srgbClr val="E29578"/>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0"/>
          <p:cNvSpPr txBox="1"/>
          <p:nvPr/>
        </p:nvSpPr>
        <p:spPr>
          <a:xfrm>
            <a:off x="5060875" y="6639377"/>
            <a:ext cx="2346900" cy="20115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
          <p:cNvSpPr txBox="1"/>
          <p:nvPr/>
        </p:nvSpPr>
        <p:spPr>
          <a:xfrm>
            <a:off x="2640213" y="374100"/>
            <a:ext cx="23091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CT Angiogram</a:t>
            </a:r>
            <a:endParaRPr b="1" sz="2200">
              <a:solidFill>
                <a:srgbClr val="006D77"/>
              </a:solidFill>
              <a:latin typeface="Lora"/>
              <a:ea typeface="Lora"/>
              <a:cs typeface="Lora"/>
              <a:sym typeface="Lora"/>
            </a:endParaRPr>
          </a:p>
        </p:txBody>
      </p:sp>
      <p:pic>
        <p:nvPicPr>
          <p:cNvPr id="387" name="Google Shape;387;p20"/>
          <p:cNvPicPr preferRelativeResize="0"/>
          <p:nvPr/>
        </p:nvPicPr>
        <p:blipFill>
          <a:blip r:embed="rId3">
            <a:alphaModFix/>
          </a:blip>
          <a:stretch>
            <a:fillRect/>
          </a:stretch>
        </p:blipFill>
        <p:spPr>
          <a:xfrm>
            <a:off x="3470573" y="1539863"/>
            <a:ext cx="1292700" cy="2078475"/>
          </a:xfrm>
          <a:prstGeom prst="rect">
            <a:avLst/>
          </a:prstGeom>
          <a:noFill/>
          <a:ln>
            <a:noFill/>
          </a:ln>
        </p:spPr>
      </p:pic>
      <p:pic>
        <p:nvPicPr>
          <p:cNvPr id="388" name="Google Shape;388;p20"/>
          <p:cNvPicPr preferRelativeResize="0"/>
          <p:nvPr/>
        </p:nvPicPr>
        <p:blipFill>
          <a:blip r:embed="rId4">
            <a:alphaModFix/>
          </a:blip>
          <a:stretch>
            <a:fillRect/>
          </a:stretch>
        </p:blipFill>
        <p:spPr>
          <a:xfrm>
            <a:off x="141425" y="1539413"/>
            <a:ext cx="1584025" cy="2077626"/>
          </a:xfrm>
          <a:prstGeom prst="rect">
            <a:avLst/>
          </a:prstGeom>
          <a:noFill/>
          <a:ln>
            <a:noFill/>
          </a:ln>
        </p:spPr>
      </p:pic>
      <p:pic>
        <p:nvPicPr>
          <p:cNvPr id="389" name="Google Shape;389;p20"/>
          <p:cNvPicPr preferRelativeResize="0"/>
          <p:nvPr/>
        </p:nvPicPr>
        <p:blipFill>
          <a:blip r:embed="rId5">
            <a:alphaModFix/>
          </a:blip>
          <a:stretch>
            <a:fillRect/>
          </a:stretch>
        </p:blipFill>
        <p:spPr>
          <a:xfrm>
            <a:off x="1805999" y="1540288"/>
            <a:ext cx="1584024" cy="2077599"/>
          </a:xfrm>
          <a:prstGeom prst="rect">
            <a:avLst/>
          </a:prstGeom>
          <a:noFill/>
          <a:ln>
            <a:noFill/>
          </a:ln>
        </p:spPr>
      </p:pic>
      <p:pic>
        <p:nvPicPr>
          <p:cNvPr id="390" name="Google Shape;390;p20"/>
          <p:cNvPicPr preferRelativeResize="0"/>
          <p:nvPr/>
        </p:nvPicPr>
        <p:blipFill>
          <a:blip r:embed="rId6">
            <a:alphaModFix/>
          </a:blip>
          <a:stretch>
            <a:fillRect/>
          </a:stretch>
        </p:blipFill>
        <p:spPr>
          <a:xfrm>
            <a:off x="4858199" y="1538988"/>
            <a:ext cx="2399400" cy="2078475"/>
          </a:xfrm>
          <a:prstGeom prst="rect">
            <a:avLst/>
          </a:prstGeom>
          <a:noFill/>
          <a:ln>
            <a:noFill/>
          </a:ln>
        </p:spPr>
      </p:pic>
      <p:sp>
        <p:nvSpPr>
          <p:cNvPr id="391" name="Google Shape;391;p20"/>
          <p:cNvSpPr txBox="1"/>
          <p:nvPr/>
        </p:nvSpPr>
        <p:spPr>
          <a:xfrm>
            <a:off x="1426954" y="3853850"/>
            <a:ext cx="2346900" cy="5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6AA84F"/>
                </a:solidFill>
                <a:latin typeface="Mada"/>
                <a:ea typeface="Mada"/>
                <a:cs typeface="Mada"/>
                <a:sym typeface="Mada"/>
              </a:rPr>
              <a:t>Pseudoaneurysm of the superficial femoral artery</a:t>
            </a:r>
            <a:endParaRPr sz="1200">
              <a:solidFill>
                <a:srgbClr val="6AA84F"/>
              </a:solidFill>
              <a:latin typeface="Mada"/>
              <a:ea typeface="Mada"/>
              <a:cs typeface="Mada"/>
              <a:sym typeface="Mada"/>
            </a:endParaRPr>
          </a:p>
        </p:txBody>
      </p:sp>
      <p:cxnSp>
        <p:nvCxnSpPr>
          <p:cNvPr id="392" name="Google Shape;392;p20"/>
          <p:cNvCxnSpPr/>
          <p:nvPr/>
        </p:nvCxnSpPr>
        <p:spPr>
          <a:xfrm>
            <a:off x="2762875" y="829950"/>
            <a:ext cx="2066400" cy="3900"/>
          </a:xfrm>
          <a:prstGeom prst="straightConnector1">
            <a:avLst/>
          </a:prstGeom>
          <a:noFill/>
          <a:ln cap="flat" cmpd="sng" w="19050">
            <a:solidFill>
              <a:srgbClr val="83C5BE"/>
            </a:solidFill>
            <a:prstDash val="solid"/>
            <a:round/>
            <a:headEnd len="med" w="med" type="oval"/>
            <a:tailEnd len="med" w="med" type="oval"/>
          </a:ln>
        </p:spPr>
      </p:cxnSp>
      <p:grpSp>
        <p:nvGrpSpPr>
          <p:cNvPr id="393" name="Google Shape;393;p20"/>
          <p:cNvGrpSpPr/>
          <p:nvPr/>
        </p:nvGrpSpPr>
        <p:grpSpPr>
          <a:xfrm>
            <a:off x="253931" y="843702"/>
            <a:ext cx="467181" cy="476434"/>
            <a:chOff x="2410712" y="2415450"/>
            <a:chExt cx="312600" cy="312600"/>
          </a:xfrm>
        </p:grpSpPr>
        <p:sp>
          <p:nvSpPr>
            <p:cNvPr id="394" name="Google Shape;394;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 name="Google Shape;396;p20"/>
          <p:cNvSpPr txBox="1"/>
          <p:nvPr/>
        </p:nvSpPr>
        <p:spPr>
          <a:xfrm>
            <a:off x="711213" y="87033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6AA84F"/>
                </a:solidFill>
                <a:highlight>
                  <a:srgbClr val="EDF9F9"/>
                </a:highlight>
                <a:latin typeface="Lora"/>
                <a:ea typeface="Lora"/>
                <a:cs typeface="Lora"/>
                <a:sym typeface="Lora"/>
              </a:rPr>
              <a:t>3D modality </a:t>
            </a:r>
            <a:endParaRPr b="1" sz="1800">
              <a:solidFill>
                <a:srgbClr val="6AA84F"/>
              </a:solidFill>
              <a:highlight>
                <a:srgbClr val="EDF9F9"/>
              </a:highlight>
              <a:latin typeface="Lora"/>
              <a:ea typeface="Lora"/>
              <a:cs typeface="Lora"/>
              <a:sym typeface="Lora"/>
            </a:endParaRPr>
          </a:p>
        </p:txBody>
      </p:sp>
      <p:sp>
        <p:nvSpPr>
          <p:cNvPr id="397" name="Google Shape;397;p20"/>
          <p:cNvSpPr txBox="1"/>
          <p:nvPr/>
        </p:nvSpPr>
        <p:spPr>
          <a:xfrm>
            <a:off x="2507325" y="4561350"/>
            <a:ext cx="23091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MR </a:t>
            </a:r>
            <a:r>
              <a:rPr b="1" lang="en-GB" sz="2200">
                <a:solidFill>
                  <a:srgbClr val="006D77"/>
                </a:solidFill>
                <a:latin typeface="Lora"/>
                <a:ea typeface="Lora"/>
                <a:cs typeface="Lora"/>
                <a:sym typeface="Lora"/>
              </a:rPr>
              <a:t>Angiogram</a:t>
            </a:r>
            <a:endParaRPr b="1" sz="2200">
              <a:solidFill>
                <a:srgbClr val="006D77"/>
              </a:solidFill>
              <a:latin typeface="Lora"/>
              <a:ea typeface="Lora"/>
              <a:cs typeface="Lora"/>
              <a:sym typeface="Lora"/>
            </a:endParaRPr>
          </a:p>
        </p:txBody>
      </p:sp>
      <p:pic>
        <p:nvPicPr>
          <p:cNvPr id="398" name="Google Shape;398;p20"/>
          <p:cNvPicPr preferRelativeResize="0"/>
          <p:nvPr/>
        </p:nvPicPr>
        <p:blipFill>
          <a:blip r:embed="rId7">
            <a:alphaModFix/>
          </a:blip>
          <a:stretch>
            <a:fillRect/>
          </a:stretch>
        </p:blipFill>
        <p:spPr>
          <a:xfrm>
            <a:off x="5103980" y="6686434"/>
            <a:ext cx="2260691" cy="1917281"/>
          </a:xfrm>
          <a:prstGeom prst="rect">
            <a:avLst/>
          </a:prstGeom>
          <a:noFill/>
          <a:ln>
            <a:noFill/>
          </a:ln>
        </p:spPr>
      </p:pic>
      <p:pic>
        <p:nvPicPr>
          <p:cNvPr id="399" name="Google Shape;399;p20"/>
          <p:cNvPicPr preferRelativeResize="0"/>
          <p:nvPr/>
        </p:nvPicPr>
        <p:blipFill>
          <a:blip r:embed="rId8">
            <a:alphaModFix/>
          </a:blip>
          <a:stretch>
            <a:fillRect/>
          </a:stretch>
        </p:blipFill>
        <p:spPr>
          <a:xfrm>
            <a:off x="5104710" y="5174506"/>
            <a:ext cx="2260691" cy="1245329"/>
          </a:xfrm>
          <a:prstGeom prst="rect">
            <a:avLst/>
          </a:prstGeom>
          <a:noFill/>
          <a:ln>
            <a:noFill/>
          </a:ln>
        </p:spPr>
      </p:pic>
      <p:cxnSp>
        <p:nvCxnSpPr>
          <p:cNvPr id="400" name="Google Shape;400;p20"/>
          <p:cNvCxnSpPr/>
          <p:nvPr/>
        </p:nvCxnSpPr>
        <p:spPr>
          <a:xfrm>
            <a:off x="2628675" y="5023338"/>
            <a:ext cx="2066400" cy="3900"/>
          </a:xfrm>
          <a:prstGeom prst="straightConnector1">
            <a:avLst/>
          </a:prstGeom>
          <a:noFill/>
          <a:ln cap="flat" cmpd="sng" w="19050">
            <a:solidFill>
              <a:srgbClr val="83C5BE"/>
            </a:solidFill>
            <a:prstDash val="solid"/>
            <a:round/>
            <a:headEnd len="med" w="med" type="oval"/>
            <a:tailEnd len="med" w="med" type="oval"/>
          </a:ln>
        </p:spPr>
      </p:cxnSp>
      <p:sp>
        <p:nvSpPr>
          <p:cNvPr id="401" name="Google Shape;401;p20"/>
          <p:cNvSpPr txBox="1"/>
          <p:nvPr/>
        </p:nvSpPr>
        <p:spPr>
          <a:xfrm>
            <a:off x="542975" y="7412916"/>
            <a:ext cx="4357200" cy="72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99999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MRA is less toxic than CT.</a:t>
            </a:r>
            <a:endParaRPr sz="1200">
              <a:solidFill>
                <a:srgbClr val="6AA84F"/>
              </a:solidFill>
              <a:latin typeface="Mada"/>
              <a:ea typeface="Mada"/>
              <a:cs typeface="Mada"/>
              <a:sym typeface="Mada"/>
            </a:endParaRPr>
          </a:p>
        </p:txBody>
      </p:sp>
      <p:sp>
        <p:nvSpPr>
          <p:cNvPr id="402" name="Google Shape;402;p20"/>
          <p:cNvSpPr txBox="1"/>
          <p:nvPr/>
        </p:nvSpPr>
        <p:spPr>
          <a:xfrm>
            <a:off x="3342838" y="10086700"/>
            <a:ext cx="1886700" cy="46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Gadolinium Contrast cause nephrogenic toxicity.</a:t>
            </a:r>
            <a:endParaRPr sz="1000">
              <a:solidFill>
                <a:srgbClr val="6AA84F"/>
              </a:solidFill>
              <a:latin typeface="Mada"/>
              <a:ea typeface="Mada"/>
              <a:cs typeface="Mada"/>
              <a:sym typeface="Mada"/>
            </a:endParaRPr>
          </a:p>
        </p:txBody>
      </p:sp>
      <p:sp>
        <p:nvSpPr>
          <p:cNvPr id="403" name="Google Shape;403;p20"/>
          <p:cNvSpPr txBox="1"/>
          <p:nvPr/>
        </p:nvSpPr>
        <p:spPr>
          <a:xfrm>
            <a:off x="3888531" y="8916852"/>
            <a:ext cx="947700" cy="3939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Toxic </a:t>
            </a:r>
            <a:endParaRPr b="1" sz="1200">
              <a:solidFill>
                <a:srgbClr val="006D77"/>
              </a:solidFill>
              <a:latin typeface="Lora"/>
              <a:ea typeface="Lora"/>
              <a:cs typeface="Lora"/>
              <a:sym typeface="Lora"/>
            </a:endParaRPr>
          </a:p>
        </p:txBody>
      </p:sp>
      <p:cxnSp>
        <p:nvCxnSpPr>
          <p:cNvPr id="404" name="Google Shape;404;p20"/>
          <p:cNvCxnSpPr/>
          <p:nvPr/>
        </p:nvCxnSpPr>
        <p:spPr>
          <a:xfrm>
            <a:off x="646713" y="9694774"/>
            <a:ext cx="6296100" cy="0"/>
          </a:xfrm>
          <a:prstGeom prst="straightConnector1">
            <a:avLst/>
          </a:prstGeom>
          <a:noFill/>
          <a:ln cap="flat" cmpd="sng" w="19050">
            <a:solidFill>
              <a:srgbClr val="666666"/>
            </a:solidFill>
            <a:prstDash val="dot"/>
            <a:round/>
            <a:headEnd len="med" w="med" type="oval"/>
            <a:tailEnd len="med" w="med" type="oval"/>
          </a:ln>
        </p:spPr>
      </p:cxnSp>
      <p:sp>
        <p:nvSpPr>
          <p:cNvPr id="405" name="Google Shape;405;p20"/>
          <p:cNvSpPr txBox="1"/>
          <p:nvPr/>
        </p:nvSpPr>
        <p:spPr>
          <a:xfrm>
            <a:off x="2325157" y="8795188"/>
            <a:ext cx="14550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Operator dependant </a:t>
            </a:r>
            <a:endParaRPr b="1" sz="1200">
              <a:solidFill>
                <a:srgbClr val="006D77"/>
              </a:solidFill>
              <a:latin typeface="Lora"/>
              <a:ea typeface="Lora"/>
              <a:cs typeface="Lora"/>
              <a:sym typeface="Lora"/>
            </a:endParaRPr>
          </a:p>
        </p:txBody>
      </p:sp>
      <p:sp>
        <p:nvSpPr>
          <p:cNvPr id="406" name="Google Shape;406;p20"/>
          <p:cNvSpPr txBox="1"/>
          <p:nvPr/>
        </p:nvSpPr>
        <p:spPr>
          <a:xfrm>
            <a:off x="1044210" y="8919664"/>
            <a:ext cx="1133400" cy="469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Sensitive </a:t>
            </a:r>
            <a:endParaRPr b="1" sz="1200">
              <a:solidFill>
                <a:srgbClr val="006D77"/>
              </a:solidFill>
              <a:latin typeface="Lora"/>
              <a:ea typeface="Lora"/>
              <a:cs typeface="Lora"/>
              <a:sym typeface="Lora"/>
            </a:endParaRPr>
          </a:p>
        </p:txBody>
      </p:sp>
      <p:sp>
        <p:nvSpPr>
          <p:cNvPr id="407" name="Google Shape;407;p20"/>
          <p:cNvSpPr/>
          <p:nvPr/>
        </p:nvSpPr>
        <p:spPr>
          <a:xfrm flipH="1" rot="-9988088">
            <a:off x="1285899" y="9397923"/>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0"/>
          <p:cNvSpPr/>
          <p:nvPr/>
        </p:nvSpPr>
        <p:spPr>
          <a:xfrm flipH="1" rot="-9988088">
            <a:off x="2727654" y="9397923"/>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0"/>
          <p:cNvSpPr/>
          <p:nvPr/>
        </p:nvSpPr>
        <p:spPr>
          <a:xfrm flipH="1" rot="-9988088">
            <a:off x="4056615" y="9401877"/>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0"/>
          <p:cNvSpPr txBox="1"/>
          <p:nvPr/>
        </p:nvSpPr>
        <p:spPr>
          <a:xfrm>
            <a:off x="2710286" y="9428592"/>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900">
                <a:solidFill>
                  <a:srgbClr val="006D77"/>
                </a:solidFill>
                <a:latin typeface="Mada"/>
                <a:ea typeface="Mada"/>
                <a:cs typeface="Mada"/>
                <a:sym typeface="Mada"/>
              </a:rPr>
              <a:t>✗</a:t>
            </a:r>
            <a:endParaRPr b="1" sz="1600">
              <a:solidFill>
                <a:srgbClr val="006D77"/>
              </a:solidFill>
              <a:latin typeface="Mada"/>
              <a:ea typeface="Mada"/>
              <a:cs typeface="Mada"/>
              <a:sym typeface="Mada"/>
            </a:endParaRPr>
          </a:p>
        </p:txBody>
      </p:sp>
      <p:sp>
        <p:nvSpPr>
          <p:cNvPr id="411" name="Google Shape;411;p20"/>
          <p:cNvSpPr txBox="1"/>
          <p:nvPr/>
        </p:nvSpPr>
        <p:spPr>
          <a:xfrm>
            <a:off x="4039250" y="9405900"/>
            <a:ext cx="6849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a:solidFill>
                  <a:srgbClr val="006D77"/>
                </a:solidFill>
                <a:latin typeface="Mada"/>
                <a:ea typeface="Mada"/>
                <a:cs typeface="Mada"/>
                <a:sym typeface="Mada"/>
              </a:rPr>
              <a:t>✓✓✓</a:t>
            </a:r>
            <a:endParaRPr b="1" sz="2000">
              <a:solidFill>
                <a:srgbClr val="006D77"/>
              </a:solidFill>
              <a:latin typeface="Mada"/>
              <a:ea typeface="Mada"/>
              <a:cs typeface="Mada"/>
              <a:sym typeface="Mada"/>
            </a:endParaRPr>
          </a:p>
        </p:txBody>
      </p:sp>
      <p:sp>
        <p:nvSpPr>
          <p:cNvPr id="412" name="Google Shape;412;p20"/>
          <p:cNvSpPr/>
          <p:nvPr/>
        </p:nvSpPr>
        <p:spPr>
          <a:xfrm flipH="1" rot="-9988088">
            <a:off x="5385575" y="9328675"/>
            <a:ext cx="650167" cy="593703"/>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DF9F9"/>
              </a:solidFill>
            </a:endParaRPr>
          </a:p>
        </p:txBody>
      </p:sp>
      <p:sp>
        <p:nvSpPr>
          <p:cNvPr id="413" name="Google Shape;413;p20"/>
          <p:cNvSpPr txBox="1"/>
          <p:nvPr/>
        </p:nvSpPr>
        <p:spPr>
          <a:xfrm>
            <a:off x="5478145" y="9536663"/>
            <a:ext cx="4650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2000">
                <a:solidFill>
                  <a:srgbClr val="EDF9F9"/>
                </a:solidFill>
                <a:latin typeface="Mada"/>
                <a:ea typeface="Mada"/>
                <a:cs typeface="Mada"/>
                <a:sym typeface="Mada"/>
              </a:rPr>
              <a:t>✗</a:t>
            </a:r>
            <a:endParaRPr sz="2000">
              <a:solidFill>
                <a:srgbClr val="EDF9F9"/>
              </a:solidFill>
              <a:latin typeface="Mada"/>
              <a:ea typeface="Mada"/>
              <a:cs typeface="Mada"/>
              <a:sym typeface="Mada"/>
            </a:endParaRPr>
          </a:p>
          <a:p>
            <a:pPr indent="0" lvl="0" marL="0" rtl="0" algn="ctr">
              <a:spcBef>
                <a:spcPts val="0"/>
              </a:spcBef>
              <a:spcAft>
                <a:spcPts val="1600"/>
              </a:spcAft>
              <a:buNone/>
            </a:pPr>
            <a:r>
              <a:t/>
            </a:r>
            <a:endParaRPr b="1" sz="2000">
              <a:solidFill>
                <a:srgbClr val="EDF9F9"/>
              </a:solidFill>
              <a:latin typeface="Mada"/>
              <a:ea typeface="Mada"/>
              <a:cs typeface="Mada"/>
              <a:sym typeface="Mada"/>
            </a:endParaRPr>
          </a:p>
        </p:txBody>
      </p:sp>
      <p:sp>
        <p:nvSpPr>
          <p:cNvPr id="414" name="Google Shape;414;p20"/>
          <p:cNvSpPr txBox="1"/>
          <p:nvPr/>
        </p:nvSpPr>
        <p:spPr>
          <a:xfrm>
            <a:off x="5118843" y="8919664"/>
            <a:ext cx="1183500" cy="3885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200">
                <a:solidFill>
                  <a:srgbClr val="006D77"/>
                </a:solidFill>
                <a:latin typeface="Lora"/>
                <a:ea typeface="Lora"/>
                <a:cs typeface="Lora"/>
                <a:sym typeface="Lora"/>
              </a:rPr>
              <a:t>Therapeutic </a:t>
            </a:r>
            <a:endParaRPr b="1" sz="1200">
              <a:solidFill>
                <a:srgbClr val="006D77"/>
              </a:solidFill>
              <a:latin typeface="Lora"/>
              <a:ea typeface="Lora"/>
              <a:cs typeface="Lora"/>
              <a:sym typeface="Lora"/>
            </a:endParaRPr>
          </a:p>
        </p:txBody>
      </p:sp>
      <p:sp>
        <p:nvSpPr>
          <p:cNvPr id="415" name="Google Shape;415;p20"/>
          <p:cNvSpPr txBox="1"/>
          <p:nvPr/>
        </p:nvSpPr>
        <p:spPr>
          <a:xfrm>
            <a:off x="1182350" y="9405900"/>
            <a:ext cx="857100" cy="3939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0"/>
              </a:spcAft>
              <a:buNone/>
            </a:pPr>
            <a:r>
              <a:rPr lang="en-GB" sz="1300">
                <a:solidFill>
                  <a:srgbClr val="E29578"/>
                </a:solidFill>
                <a:latin typeface="Mada"/>
                <a:ea typeface="Mada"/>
                <a:cs typeface="Mada"/>
                <a:sym typeface="Mada"/>
              </a:rPr>
              <a:t>✓✓✓✓</a:t>
            </a:r>
            <a:endParaRPr b="1" sz="1300">
              <a:solidFill>
                <a:srgbClr val="E29578"/>
              </a:solidFill>
              <a:latin typeface="Mada"/>
              <a:ea typeface="Mada"/>
              <a:cs typeface="Mada"/>
              <a:sym typeface="Mada"/>
            </a:endParaRPr>
          </a:p>
        </p:txBody>
      </p:sp>
      <p:grpSp>
        <p:nvGrpSpPr>
          <p:cNvPr id="416" name="Google Shape;416;p20"/>
          <p:cNvGrpSpPr/>
          <p:nvPr/>
        </p:nvGrpSpPr>
        <p:grpSpPr>
          <a:xfrm rot="5400000">
            <a:off x="2434400" y="3650396"/>
            <a:ext cx="263803" cy="287936"/>
            <a:chOff x="2410712" y="2415450"/>
            <a:chExt cx="312600" cy="312600"/>
          </a:xfrm>
        </p:grpSpPr>
        <p:sp>
          <p:nvSpPr>
            <p:cNvPr id="417" name="Google Shape;417;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9" name="Google Shape;419;p20"/>
          <p:cNvSpPr txBox="1"/>
          <p:nvPr/>
        </p:nvSpPr>
        <p:spPr>
          <a:xfrm>
            <a:off x="5060875" y="5126575"/>
            <a:ext cx="2346900" cy="13353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0"/>
          <p:cNvSpPr/>
          <p:nvPr/>
        </p:nvSpPr>
        <p:spPr>
          <a:xfrm rot="5400000">
            <a:off x="306410" y="5549540"/>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
          <p:cNvSpPr/>
          <p:nvPr/>
        </p:nvSpPr>
        <p:spPr>
          <a:xfrm rot="5400000">
            <a:off x="306410" y="6539186"/>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p:nvPr/>
        </p:nvSpPr>
        <p:spPr>
          <a:xfrm rot="5400000">
            <a:off x="306410" y="7605032"/>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3" name="Google Shape;423;p20"/>
          <p:cNvCxnSpPr/>
          <p:nvPr/>
        </p:nvCxnSpPr>
        <p:spPr>
          <a:xfrm>
            <a:off x="428229" y="5349250"/>
            <a:ext cx="1500" cy="2863200"/>
          </a:xfrm>
          <a:prstGeom prst="straightConnector1">
            <a:avLst/>
          </a:prstGeom>
          <a:noFill/>
          <a:ln cap="flat" cmpd="sng" w="28575">
            <a:solidFill>
              <a:srgbClr val="FFDDD2"/>
            </a:solidFill>
            <a:prstDash val="solid"/>
            <a:round/>
            <a:headEnd len="med" w="med" type="oval"/>
            <a:tailEnd len="med" w="med" type="oval"/>
          </a:ln>
        </p:spPr>
      </p:cxnSp>
      <p:sp>
        <p:nvSpPr>
          <p:cNvPr id="424" name="Google Shape;424;p20"/>
          <p:cNvSpPr/>
          <p:nvPr/>
        </p:nvSpPr>
        <p:spPr>
          <a:xfrm rot="5400000">
            <a:off x="247539" y="5498670"/>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rot="5400000">
            <a:off x="247539" y="6488317"/>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rot="5400000">
            <a:off x="247539" y="7554163"/>
            <a:ext cx="358309" cy="36510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0"/>
          <p:cNvSpPr txBox="1"/>
          <p:nvPr/>
        </p:nvSpPr>
        <p:spPr>
          <a:xfrm>
            <a:off x="171425" y="5468200"/>
            <a:ext cx="5136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006D77"/>
                </a:solidFill>
                <a:latin typeface="Life Savers ExtraBold"/>
                <a:ea typeface="Life Savers ExtraBold"/>
                <a:cs typeface="Life Savers ExtraBold"/>
                <a:sym typeface="Life Savers ExtraBold"/>
              </a:rPr>
              <a:t>01</a:t>
            </a:r>
            <a:endParaRPr sz="1800">
              <a:solidFill>
                <a:srgbClr val="006D77"/>
              </a:solidFill>
              <a:latin typeface="Life Savers ExtraBold"/>
              <a:ea typeface="Life Savers ExtraBold"/>
              <a:cs typeface="Life Savers ExtraBold"/>
              <a:sym typeface="Life Savers ExtraBold"/>
            </a:endParaRPr>
          </a:p>
        </p:txBody>
      </p:sp>
      <p:sp>
        <p:nvSpPr>
          <p:cNvPr id="428" name="Google Shape;428;p20"/>
          <p:cNvSpPr txBox="1"/>
          <p:nvPr/>
        </p:nvSpPr>
        <p:spPr>
          <a:xfrm>
            <a:off x="175955" y="6457663"/>
            <a:ext cx="5136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006D77"/>
                </a:solidFill>
                <a:latin typeface="Life Savers ExtraBold"/>
                <a:ea typeface="Life Savers ExtraBold"/>
                <a:cs typeface="Life Savers ExtraBold"/>
                <a:sym typeface="Life Savers ExtraBold"/>
              </a:rPr>
              <a:t>02</a:t>
            </a:r>
            <a:endParaRPr sz="1800">
              <a:solidFill>
                <a:srgbClr val="006D77"/>
              </a:solidFill>
              <a:latin typeface="Life Savers ExtraBold"/>
              <a:ea typeface="Life Savers ExtraBold"/>
              <a:cs typeface="Life Savers ExtraBold"/>
              <a:sym typeface="Life Savers ExtraBold"/>
            </a:endParaRPr>
          </a:p>
        </p:txBody>
      </p:sp>
      <p:sp>
        <p:nvSpPr>
          <p:cNvPr id="429" name="Google Shape;429;p20"/>
          <p:cNvSpPr txBox="1"/>
          <p:nvPr/>
        </p:nvSpPr>
        <p:spPr>
          <a:xfrm>
            <a:off x="141425" y="7527325"/>
            <a:ext cx="5610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006D77"/>
                </a:solidFill>
                <a:latin typeface="Life Savers ExtraBold"/>
                <a:ea typeface="Life Savers ExtraBold"/>
                <a:cs typeface="Life Savers ExtraBold"/>
                <a:sym typeface="Life Savers ExtraBold"/>
              </a:rPr>
              <a:t>03</a:t>
            </a:r>
            <a:endParaRPr sz="1800">
              <a:solidFill>
                <a:srgbClr val="006D77"/>
              </a:solidFill>
              <a:latin typeface="Life Savers ExtraBold"/>
              <a:ea typeface="Life Savers ExtraBold"/>
              <a:cs typeface="Life Savers ExtraBold"/>
              <a:sym typeface="Life Savers ExtraBold"/>
            </a:endParaRPr>
          </a:p>
        </p:txBody>
      </p:sp>
      <p:grpSp>
        <p:nvGrpSpPr>
          <p:cNvPr id="430" name="Google Shape;430;p20"/>
          <p:cNvGrpSpPr/>
          <p:nvPr/>
        </p:nvGrpSpPr>
        <p:grpSpPr>
          <a:xfrm rot="5400000">
            <a:off x="354669" y="6061182"/>
            <a:ext cx="142639" cy="153487"/>
            <a:chOff x="2410712" y="2415450"/>
            <a:chExt cx="312600" cy="312600"/>
          </a:xfrm>
        </p:grpSpPr>
        <p:sp>
          <p:nvSpPr>
            <p:cNvPr id="431" name="Google Shape;431;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 name="Google Shape;433;p20"/>
          <p:cNvGrpSpPr/>
          <p:nvPr/>
        </p:nvGrpSpPr>
        <p:grpSpPr>
          <a:xfrm rot="5400000">
            <a:off x="354669" y="7126989"/>
            <a:ext cx="142639" cy="153487"/>
            <a:chOff x="4412481" y="2415450"/>
            <a:chExt cx="312600" cy="312600"/>
          </a:xfrm>
        </p:grpSpPr>
        <p:sp>
          <p:nvSpPr>
            <p:cNvPr id="434" name="Google Shape;434;p20"/>
            <p:cNvSpPr/>
            <p:nvPr/>
          </p:nvSpPr>
          <p:spPr>
            <a:xfrm>
              <a:off x="4412481"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0"/>
            <p:cNvSpPr/>
            <p:nvPr/>
          </p:nvSpPr>
          <p:spPr>
            <a:xfrm>
              <a:off x="4518381"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20"/>
          <p:cNvSpPr txBox="1"/>
          <p:nvPr/>
        </p:nvSpPr>
        <p:spPr>
          <a:xfrm>
            <a:off x="501650" y="5443266"/>
            <a:ext cx="4357200" cy="656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MRA is usually used in soft tissue diseases like popliteal entrapment syndrome.</a:t>
            </a:r>
            <a:endParaRPr sz="1200">
              <a:solidFill>
                <a:srgbClr val="6AA84F"/>
              </a:solidFill>
              <a:latin typeface="Mada"/>
              <a:ea typeface="Mada"/>
              <a:cs typeface="Mada"/>
              <a:sym typeface="Mada"/>
            </a:endParaRPr>
          </a:p>
        </p:txBody>
      </p:sp>
      <p:sp>
        <p:nvSpPr>
          <p:cNvPr id="437" name="Google Shape;437;p20"/>
          <p:cNvSpPr txBox="1"/>
          <p:nvPr/>
        </p:nvSpPr>
        <p:spPr>
          <a:xfrm>
            <a:off x="515750" y="6255200"/>
            <a:ext cx="4357200" cy="1165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Popliteal artery entrapment syndrome (PAES) is an uncommon condition in which an abnormally positioned or enlarged calf muscle presses on the main artery behind the knee (popliteal artery). The artery becomes trapped, making it harder for blood to flow to the lower leg and foot (common among athletes).</a:t>
            </a:r>
            <a:endParaRPr sz="1200">
              <a:solidFill>
                <a:srgbClr val="999999"/>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21"/>
          <p:cNvPicPr preferRelativeResize="0"/>
          <p:nvPr/>
        </p:nvPicPr>
        <p:blipFill>
          <a:blip r:embed="rId3">
            <a:alphaModFix/>
          </a:blip>
          <a:stretch>
            <a:fillRect/>
          </a:stretch>
        </p:blipFill>
        <p:spPr>
          <a:xfrm>
            <a:off x="5590037" y="1086925"/>
            <a:ext cx="1893988" cy="1155574"/>
          </a:xfrm>
          <a:prstGeom prst="rect">
            <a:avLst/>
          </a:prstGeom>
          <a:noFill/>
          <a:ln>
            <a:noFill/>
          </a:ln>
        </p:spPr>
      </p:pic>
      <p:sp>
        <p:nvSpPr>
          <p:cNvPr id="443" name="Google Shape;443;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txBox="1"/>
          <p:nvPr/>
        </p:nvSpPr>
        <p:spPr>
          <a:xfrm>
            <a:off x="2495049" y="361238"/>
            <a:ext cx="21147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Angiography</a:t>
            </a:r>
            <a:endParaRPr b="1" sz="2200">
              <a:solidFill>
                <a:srgbClr val="006D77"/>
              </a:solidFill>
              <a:latin typeface="Lora"/>
              <a:ea typeface="Lora"/>
              <a:cs typeface="Lora"/>
              <a:sym typeface="Lora"/>
            </a:endParaRPr>
          </a:p>
        </p:txBody>
      </p:sp>
      <p:sp>
        <p:nvSpPr>
          <p:cNvPr id="445" name="Google Shape;445;p21"/>
          <p:cNvSpPr txBox="1"/>
          <p:nvPr/>
        </p:nvSpPr>
        <p:spPr>
          <a:xfrm>
            <a:off x="190075" y="1016775"/>
            <a:ext cx="5151900" cy="940500"/>
          </a:xfrm>
          <a:prstGeom prst="rect">
            <a:avLst/>
          </a:prstGeom>
          <a:noFill/>
          <a:ln>
            <a:noFill/>
          </a:ln>
        </p:spPr>
        <p:txBody>
          <a:bodyPr anchorCtr="0" anchor="t" bIns="91425" lIns="91425" spcFirstLastPara="1" rIns="91425" wrap="square" tIns="91425">
            <a:noAutofit/>
          </a:bodyPr>
          <a:lstStyle/>
          <a:p>
            <a:pPr indent="-165100" lvl="0" marL="269999" rtl="0" algn="l">
              <a:spcBef>
                <a:spcPts val="0"/>
              </a:spcBef>
              <a:spcAft>
                <a:spcPts val="0"/>
              </a:spcAft>
              <a:buClr>
                <a:srgbClr val="6AA84F"/>
              </a:buClr>
              <a:buSzPts val="1100"/>
              <a:buFont typeface="Mada"/>
              <a:buChar char="●"/>
            </a:pPr>
            <a:r>
              <a:rPr b="1" lang="en-GB" sz="1100">
                <a:solidFill>
                  <a:srgbClr val="6AA84F"/>
                </a:solidFill>
                <a:latin typeface="Mada"/>
                <a:ea typeface="Mada"/>
                <a:cs typeface="Mada"/>
                <a:sym typeface="Mada"/>
              </a:rPr>
              <a:t>Invasive procedure </a:t>
            </a:r>
            <a:r>
              <a:rPr lang="en-GB" sz="1100">
                <a:solidFill>
                  <a:srgbClr val="6AA84F"/>
                </a:solidFill>
                <a:latin typeface="Mada"/>
                <a:ea typeface="Mada"/>
                <a:cs typeface="Mada"/>
                <a:sym typeface="Mada"/>
              </a:rPr>
              <a:t>we rarely use it theses days because there are better non invasive methods </a:t>
            </a:r>
            <a:endParaRPr b="1" sz="1100">
              <a:solidFill>
                <a:srgbClr val="6AA84F"/>
              </a:solidFill>
              <a:latin typeface="Mada"/>
              <a:ea typeface="Mada"/>
              <a:cs typeface="Mada"/>
              <a:sym typeface="Mada"/>
            </a:endParaRPr>
          </a:p>
          <a:p>
            <a:pPr indent="-165100" lvl="0" marL="26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We e</a:t>
            </a:r>
            <a:r>
              <a:rPr lang="en-GB" sz="1100">
                <a:solidFill>
                  <a:srgbClr val="6AA84F"/>
                </a:solidFill>
                <a:latin typeface="Mada"/>
                <a:ea typeface="Mada"/>
                <a:cs typeface="Mada"/>
                <a:sym typeface="Mada"/>
              </a:rPr>
              <a:t>nter a catheter in a specific artery and inject a dye.</a:t>
            </a:r>
            <a:endParaRPr sz="1100">
              <a:solidFill>
                <a:srgbClr val="6AA84F"/>
              </a:solidFill>
              <a:latin typeface="Mada"/>
              <a:ea typeface="Mada"/>
              <a:cs typeface="Mada"/>
              <a:sym typeface="Mada"/>
            </a:endParaRPr>
          </a:p>
          <a:p>
            <a:pPr indent="-165100" lvl="0" marL="26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It might cause bleeding or hematoma if the it was done at the wrong site</a:t>
            </a:r>
            <a:endParaRPr sz="1100">
              <a:solidFill>
                <a:srgbClr val="6AA84F"/>
              </a:solidFill>
              <a:latin typeface="Mada"/>
              <a:ea typeface="Mada"/>
              <a:cs typeface="Mada"/>
              <a:sym typeface="Mada"/>
            </a:endParaRPr>
          </a:p>
          <a:p>
            <a:pPr indent="-165100" lvl="0" marL="26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There are also chances of thrombosis, or pseudoaneurysm.</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solidFill>
                <a:srgbClr val="6AA84F"/>
              </a:solidFill>
              <a:latin typeface="Mada"/>
              <a:ea typeface="Mada"/>
              <a:cs typeface="Mada"/>
              <a:sym typeface="Mada"/>
            </a:endParaRPr>
          </a:p>
        </p:txBody>
      </p:sp>
      <p:cxnSp>
        <p:nvCxnSpPr>
          <p:cNvPr id="446" name="Google Shape;446;p21"/>
          <p:cNvCxnSpPr/>
          <p:nvPr/>
        </p:nvCxnSpPr>
        <p:spPr>
          <a:xfrm>
            <a:off x="2519200" y="810050"/>
            <a:ext cx="2066400" cy="3900"/>
          </a:xfrm>
          <a:prstGeom prst="straightConnector1">
            <a:avLst/>
          </a:prstGeom>
          <a:noFill/>
          <a:ln cap="flat" cmpd="sng" w="19050">
            <a:solidFill>
              <a:srgbClr val="83C5BE"/>
            </a:solidFill>
            <a:prstDash val="solid"/>
            <a:round/>
            <a:headEnd len="med" w="med" type="oval"/>
            <a:tailEnd len="med" w="med" type="oval"/>
          </a:ln>
        </p:spPr>
      </p:cxnSp>
      <p:pic>
        <p:nvPicPr>
          <p:cNvPr id="447" name="Google Shape;447;p21"/>
          <p:cNvPicPr preferRelativeResize="0"/>
          <p:nvPr/>
        </p:nvPicPr>
        <p:blipFill>
          <a:blip r:embed="rId4">
            <a:alphaModFix/>
          </a:blip>
          <a:stretch>
            <a:fillRect/>
          </a:stretch>
        </p:blipFill>
        <p:spPr>
          <a:xfrm>
            <a:off x="3981680" y="7908689"/>
            <a:ext cx="1634198" cy="1638379"/>
          </a:xfrm>
          <a:prstGeom prst="rect">
            <a:avLst/>
          </a:prstGeom>
          <a:noFill/>
          <a:ln>
            <a:noFill/>
          </a:ln>
        </p:spPr>
      </p:pic>
      <p:sp>
        <p:nvSpPr>
          <p:cNvPr id="448" name="Google Shape;448;p21"/>
          <p:cNvSpPr txBox="1"/>
          <p:nvPr/>
        </p:nvSpPr>
        <p:spPr>
          <a:xfrm>
            <a:off x="148300" y="2032863"/>
            <a:ext cx="7141500" cy="393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Areas of entry:</a:t>
            </a:r>
            <a:endParaRPr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Most of the time the arterial access is  through the common femoral artery, why?</a:t>
            </a:r>
            <a:endParaRPr sz="1200">
              <a:solidFill>
                <a:srgbClr val="6AA84F"/>
              </a:solidFill>
              <a:latin typeface="Mada"/>
              <a:ea typeface="Mada"/>
              <a:cs typeface="Mada"/>
              <a:sym typeface="Mada"/>
            </a:endParaRPr>
          </a:p>
        </p:txBody>
      </p:sp>
      <p:pic>
        <p:nvPicPr>
          <p:cNvPr id="449" name="Google Shape;449;p21"/>
          <p:cNvPicPr preferRelativeResize="0"/>
          <p:nvPr/>
        </p:nvPicPr>
        <p:blipFill>
          <a:blip r:embed="rId5">
            <a:alphaModFix/>
          </a:blip>
          <a:stretch>
            <a:fillRect/>
          </a:stretch>
        </p:blipFill>
        <p:spPr>
          <a:xfrm>
            <a:off x="1952694" y="7908689"/>
            <a:ext cx="1859931" cy="1638380"/>
          </a:xfrm>
          <a:prstGeom prst="rect">
            <a:avLst/>
          </a:prstGeom>
          <a:noFill/>
          <a:ln>
            <a:noFill/>
          </a:ln>
        </p:spPr>
      </p:pic>
      <p:sp>
        <p:nvSpPr>
          <p:cNvPr id="450" name="Google Shape;450;p21"/>
          <p:cNvSpPr txBox="1"/>
          <p:nvPr/>
        </p:nvSpPr>
        <p:spPr>
          <a:xfrm>
            <a:off x="1870111" y="7711325"/>
            <a:ext cx="3849300" cy="20331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451" name="Google Shape;451;p21"/>
          <p:cNvGrpSpPr/>
          <p:nvPr/>
        </p:nvGrpSpPr>
        <p:grpSpPr>
          <a:xfrm>
            <a:off x="4700460" y="2502354"/>
            <a:ext cx="855636" cy="866105"/>
            <a:chOff x="3291950" y="1651150"/>
            <a:chExt cx="691200" cy="699600"/>
          </a:xfrm>
        </p:grpSpPr>
        <p:sp>
          <p:nvSpPr>
            <p:cNvPr id="452" name="Google Shape;452;p21"/>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53" name="Google Shape;453;p21"/>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54" name="Google Shape;454;p21"/>
          <p:cNvSpPr txBox="1"/>
          <p:nvPr/>
        </p:nvSpPr>
        <p:spPr>
          <a:xfrm>
            <a:off x="4814025" y="2687375"/>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03</a:t>
            </a:r>
            <a:endParaRPr sz="2400">
              <a:solidFill>
                <a:srgbClr val="E29578"/>
              </a:solidFill>
              <a:latin typeface="Fjalla One"/>
              <a:ea typeface="Fjalla One"/>
              <a:cs typeface="Fjalla One"/>
              <a:sym typeface="Fjalla One"/>
            </a:endParaRPr>
          </a:p>
        </p:txBody>
      </p:sp>
      <p:grpSp>
        <p:nvGrpSpPr>
          <p:cNvPr id="455" name="Google Shape;455;p21"/>
          <p:cNvGrpSpPr/>
          <p:nvPr/>
        </p:nvGrpSpPr>
        <p:grpSpPr>
          <a:xfrm>
            <a:off x="1728660" y="2502354"/>
            <a:ext cx="855636" cy="866105"/>
            <a:chOff x="3291950" y="1651150"/>
            <a:chExt cx="691200" cy="699600"/>
          </a:xfrm>
        </p:grpSpPr>
        <p:sp>
          <p:nvSpPr>
            <p:cNvPr id="456" name="Google Shape;456;p21"/>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57" name="Google Shape;457;p21"/>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58" name="Google Shape;458;p21"/>
          <p:cNvSpPr/>
          <p:nvPr/>
        </p:nvSpPr>
        <p:spPr>
          <a:xfrm>
            <a:off x="2792063" y="2814950"/>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59" name="Google Shape;459;p21"/>
          <p:cNvSpPr/>
          <p:nvPr/>
        </p:nvSpPr>
        <p:spPr>
          <a:xfrm>
            <a:off x="2820400" y="2847800"/>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60" name="Google Shape;460;p21"/>
          <p:cNvSpPr txBox="1"/>
          <p:nvPr/>
        </p:nvSpPr>
        <p:spPr>
          <a:xfrm>
            <a:off x="1842225" y="2687375"/>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01</a:t>
            </a:r>
            <a:endParaRPr sz="2400">
              <a:solidFill>
                <a:srgbClr val="E29578"/>
              </a:solidFill>
              <a:latin typeface="Fjalla One"/>
              <a:ea typeface="Fjalla One"/>
              <a:cs typeface="Fjalla One"/>
              <a:sym typeface="Fjalla One"/>
            </a:endParaRPr>
          </a:p>
        </p:txBody>
      </p:sp>
      <p:grpSp>
        <p:nvGrpSpPr>
          <p:cNvPr id="461" name="Google Shape;461;p21"/>
          <p:cNvGrpSpPr/>
          <p:nvPr/>
        </p:nvGrpSpPr>
        <p:grpSpPr>
          <a:xfrm>
            <a:off x="3252660" y="2502354"/>
            <a:ext cx="855636" cy="866105"/>
            <a:chOff x="3291950" y="1651150"/>
            <a:chExt cx="691200" cy="699600"/>
          </a:xfrm>
        </p:grpSpPr>
        <p:sp>
          <p:nvSpPr>
            <p:cNvPr id="462" name="Google Shape;462;p21"/>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63" name="Google Shape;463;p21"/>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464" name="Google Shape;464;p21"/>
          <p:cNvGrpSpPr/>
          <p:nvPr/>
        </p:nvGrpSpPr>
        <p:grpSpPr>
          <a:xfrm>
            <a:off x="4316063" y="2814950"/>
            <a:ext cx="230700" cy="240900"/>
            <a:chOff x="2950663" y="9366325"/>
            <a:chExt cx="230700" cy="240900"/>
          </a:xfrm>
        </p:grpSpPr>
        <p:sp>
          <p:nvSpPr>
            <p:cNvPr id="465" name="Google Shape;465;p21"/>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66" name="Google Shape;466;p21"/>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67" name="Google Shape;467;p21"/>
          <p:cNvSpPr txBox="1"/>
          <p:nvPr/>
        </p:nvSpPr>
        <p:spPr>
          <a:xfrm>
            <a:off x="3366225" y="2687375"/>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02</a:t>
            </a:r>
            <a:endParaRPr sz="2400">
              <a:solidFill>
                <a:srgbClr val="E29578"/>
              </a:solidFill>
              <a:latin typeface="Fjalla One"/>
              <a:ea typeface="Fjalla One"/>
              <a:cs typeface="Fjalla One"/>
              <a:sym typeface="Fjalla One"/>
            </a:endParaRPr>
          </a:p>
        </p:txBody>
      </p:sp>
      <p:sp>
        <p:nvSpPr>
          <p:cNvPr id="468" name="Google Shape;468;p21"/>
          <p:cNvSpPr txBox="1"/>
          <p:nvPr/>
        </p:nvSpPr>
        <p:spPr>
          <a:xfrm>
            <a:off x="4116363" y="3368438"/>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6AA84F"/>
                </a:solidFill>
                <a:latin typeface="Mada"/>
                <a:ea typeface="Mada"/>
                <a:cs typeface="Mada"/>
                <a:sym typeface="Mada"/>
              </a:rPr>
              <a:t>Radial artery</a:t>
            </a:r>
            <a:endParaRPr b="1" sz="1200">
              <a:solidFill>
                <a:srgbClr val="6AA84F"/>
              </a:solidFill>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p:txBody>
      </p:sp>
      <p:sp>
        <p:nvSpPr>
          <p:cNvPr id="469" name="Google Shape;469;p21"/>
          <p:cNvSpPr txBox="1"/>
          <p:nvPr/>
        </p:nvSpPr>
        <p:spPr>
          <a:xfrm>
            <a:off x="1144563" y="3368438"/>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6AA84F"/>
                </a:solidFill>
                <a:latin typeface="Mada"/>
                <a:ea typeface="Mada"/>
                <a:cs typeface="Mada"/>
                <a:sym typeface="Mada"/>
              </a:rPr>
              <a:t>Femoral artery </a:t>
            </a:r>
            <a:endParaRPr b="1" sz="1200">
              <a:solidFill>
                <a:srgbClr val="6AA84F"/>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200">
                <a:solidFill>
                  <a:srgbClr val="6AA84F"/>
                </a:solidFill>
                <a:latin typeface="Mada"/>
                <a:ea typeface="Mada"/>
                <a:cs typeface="Mada"/>
                <a:sym typeface="Mada"/>
              </a:rPr>
              <a:t>90%</a:t>
            </a:r>
            <a:endParaRPr b="1" sz="1200">
              <a:solidFill>
                <a:srgbClr val="6AA84F"/>
              </a:solidFill>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p:txBody>
      </p:sp>
      <p:sp>
        <p:nvSpPr>
          <p:cNvPr id="470" name="Google Shape;470;p21"/>
          <p:cNvSpPr txBox="1"/>
          <p:nvPr/>
        </p:nvSpPr>
        <p:spPr>
          <a:xfrm>
            <a:off x="2668563" y="3368438"/>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6AA84F"/>
                </a:solidFill>
                <a:latin typeface="Mada"/>
                <a:ea typeface="Mada"/>
                <a:cs typeface="Mada"/>
                <a:sym typeface="Mada"/>
              </a:rPr>
              <a:t>Bronchial artery</a:t>
            </a:r>
            <a:endParaRPr b="1" sz="1200">
              <a:solidFill>
                <a:srgbClr val="6AA84F"/>
              </a:solidFill>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p:txBody>
      </p:sp>
      <p:sp>
        <p:nvSpPr>
          <p:cNvPr id="471" name="Google Shape;471;p21"/>
          <p:cNvSpPr txBox="1"/>
          <p:nvPr/>
        </p:nvSpPr>
        <p:spPr>
          <a:xfrm>
            <a:off x="893677" y="4749825"/>
            <a:ext cx="1293900" cy="3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Accessable</a:t>
            </a:r>
            <a:endParaRPr b="1" sz="1200">
              <a:latin typeface="Mada"/>
              <a:ea typeface="Mada"/>
              <a:cs typeface="Mada"/>
              <a:sym typeface="Mada"/>
            </a:endParaRPr>
          </a:p>
        </p:txBody>
      </p:sp>
      <p:sp>
        <p:nvSpPr>
          <p:cNvPr id="472" name="Google Shape;472;p21"/>
          <p:cNvSpPr txBox="1"/>
          <p:nvPr/>
        </p:nvSpPr>
        <p:spPr>
          <a:xfrm>
            <a:off x="889288" y="5681600"/>
            <a:ext cx="5089800" cy="3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Clear anatomical landmark (femoral head)</a:t>
            </a:r>
            <a:endParaRPr b="1" sz="1200">
              <a:latin typeface="Mada"/>
              <a:ea typeface="Mada"/>
              <a:cs typeface="Mada"/>
              <a:sym typeface="Mada"/>
            </a:endParaRPr>
          </a:p>
        </p:txBody>
      </p:sp>
      <p:sp>
        <p:nvSpPr>
          <p:cNvPr id="473" name="Google Shape;473;p21"/>
          <p:cNvSpPr txBox="1"/>
          <p:nvPr/>
        </p:nvSpPr>
        <p:spPr>
          <a:xfrm>
            <a:off x="893675" y="6820275"/>
            <a:ext cx="5867700" cy="3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Easily compressed against the head of the femur</a:t>
            </a:r>
            <a:endParaRPr b="1" sz="1200">
              <a:latin typeface="Mada"/>
              <a:ea typeface="Mada"/>
              <a:cs typeface="Mada"/>
              <a:sym typeface="Mada"/>
            </a:endParaRPr>
          </a:p>
        </p:txBody>
      </p:sp>
      <p:sp>
        <p:nvSpPr>
          <p:cNvPr id="474" name="Google Shape;474;p21"/>
          <p:cNvSpPr txBox="1"/>
          <p:nvPr/>
        </p:nvSpPr>
        <p:spPr>
          <a:xfrm>
            <a:off x="885900" y="5925600"/>
            <a:ext cx="6786900" cy="640200"/>
          </a:xfrm>
          <a:prstGeom prst="rect">
            <a:avLst/>
          </a:prstGeom>
          <a:noFill/>
          <a:ln>
            <a:noFill/>
          </a:ln>
        </p:spPr>
        <p:txBody>
          <a:bodyPr anchorCtr="0" anchor="t" bIns="91425" lIns="91425" spcFirstLastPara="1" rIns="91425" wrap="square" tIns="91425">
            <a:noAutofit/>
          </a:bodyPr>
          <a:lstStyle/>
          <a:p>
            <a:pPr indent="-158750"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It is important to enter with ultrasound guidance to search for the bifurcation of the common femoral artery</a:t>
            </a:r>
            <a:endParaRPr sz="1000">
              <a:solidFill>
                <a:srgbClr val="6AA84F"/>
              </a:solidFill>
              <a:latin typeface="Mada"/>
              <a:ea typeface="Mada"/>
              <a:cs typeface="Mada"/>
              <a:sym typeface="Mada"/>
            </a:endParaRPr>
          </a:p>
          <a:p>
            <a:pPr indent="-168275" lvl="1" marL="3600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 if you enter above the Common femoral (E. Iliac) there is nothing to compress the artery against after the procedure. </a:t>
            </a:r>
            <a:endParaRPr sz="1000">
              <a:solidFill>
                <a:srgbClr val="6AA84F"/>
              </a:solidFill>
              <a:latin typeface="Mada"/>
              <a:ea typeface="Mada"/>
              <a:cs typeface="Mada"/>
              <a:sym typeface="Mada"/>
            </a:endParaRPr>
          </a:p>
          <a:p>
            <a:pPr indent="-168275" lvl="1" marL="3600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If you enter below the Common femoral, this would lead to occlusion or thrombosis.</a:t>
            </a:r>
            <a:endParaRPr sz="1000">
              <a:solidFill>
                <a:srgbClr val="6AA84F"/>
              </a:solidFill>
              <a:latin typeface="Mada"/>
              <a:ea typeface="Mada"/>
              <a:cs typeface="Mada"/>
              <a:sym typeface="Mada"/>
            </a:endParaRPr>
          </a:p>
          <a:p>
            <a:pPr indent="-158750"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We can use  X-ray check where is the head of the femur and puncture over the head.</a:t>
            </a:r>
            <a:endParaRPr sz="1000">
              <a:solidFill>
                <a:srgbClr val="6AA84F"/>
              </a:solidFill>
              <a:latin typeface="Mada"/>
              <a:ea typeface="Mada"/>
              <a:cs typeface="Mada"/>
              <a:sym typeface="Mada"/>
            </a:endParaRPr>
          </a:p>
        </p:txBody>
      </p:sp>
      <p:sp>
        <p:nvSpPr>
          <p:cNvPr id="475" name="Google Shape;475;p21"/>
          <p:cNvSpPr txBox="1"/>
          <p:nvPr/>
        </p:nvSpPr>
        <p:spPr>
          <a:xfrm>
            <a:off x="915476" y="7149019"/>
            <a:ext cx="6069600" cy="5052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To stop the bleeding after removing the catheter.</a:t>
            </a:r>
            <a:endParaRPr sz="1000">
              <a:solidFill>
                <a:srgbClr val="6AA84F"/>
              </a:solidFill>
              <a:latin typeface="Mada"/>
              <a:ea typeface="Mada"/>
              <a:cs typeface="Mada"/>
              <a:sym typeface="Mada"/>
            </a:endParaRPr>
          </a:p>
        </p:txBody>
      </p:sp>
      <p:cxnSp>
        <p:nvCxnSpPr>
          <p:cNvPr id="476" name="Google Shape;476;p21"/>
          <p:cNvCxnSpPr/>
          <p:nvPr/>
        </p:nvCxnSpPr>
        <p:spPr>
          <a:xfrm>
            <a:off x="429575" y="4502263"/>
            <a:ext cx="3900" cy="2997000"/>
          </a:xfrm>
          <a:prstGeom prst="straightConnector1">
            <a:avLst/>
          </a:prstGeom>
          <a:noFill/>
          <a:ln cap="flat" cmpd="sng" w="28575">
            <a:solidFill>
              <a:srgbClr val="FFDDD2"/>
            </a:solidFill>
            <a:prstDash val="solid"/>
            <a:round/>
            <a:headEnd len="med" w="med" type="oval"/>
            <a:tailEnd len="med" w="med" type="oval"/>
          </a:ln>
        </p:spPr>
      </p:cxnSp>
      <p:cxnSp>
        <p:nvCxnSpPr>
          <p:cNvPr id="477" name="Google Shape;477;p21"/>
          <p:cNvCxnSpPr>
            <a:stCxn id="478" idx="6"/>
          </p:cNvCxnSpPr>
          <p:nvPr/>
        </p:nvCxnSpPr>
        <p:spPr>
          <a:xfrm flipH="1" rot="10800000">
            <a:off x="542384" y="5990428"/>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479" name="Google Shape;479;p21"/>
          <p:cNvCxnSpPr/>
          <p:nvPr/>
        </p:nvCxnSpPr>
        <p:spPr>
          <a:xfrm flipH="1" rot="10800000">
            <a:off x="542384" y="4957103"/>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480" name="Google Shape;480;p21"/>
          <p:cNvCxnSpPr/>
          <p:nvPr/>
        </p:nvCxnSpPr>
        <p:spPr>
          <a:xfrm flipH="1" rot="10800000">
            <a:off x="542384" y="6996478"/>
            <a:ext cx="242400" cy="600"/>
          </a:xfrm>
          <a:prstGeom prst="straightConnector1">
            <a:avLst/>
          </a:prstGeom>
          <a:noFill/>
          <a:ln cap="flat" cmpd="sng" w="19050">
            <a:solidFill>
              <a:srgbClr val="83C5BE"/>
            </a:solidFill>
            <a:prstDash val="solid"/>
            <a:round/>
            <a:headEnd len="med" w="med" type="none"/>
            <a:tailEnd len="med" w="med" type="oval"/>
          </a:ln>
        </p:spPr>
      </p:cxnSp>
      <p:sp>
        <p:nvSpPr>
          <p:cNvPr id="481" name="Google Shape;481;p21"/>
          <p:cNvSpPr/>
          <p:nvPr/>
        </p:nvSpPr>
        <p:spPr>
          <a:xfrm>
            <a:off x="190064" y="4715463"/>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
          <p:cNvSpPr/>
          <p:nvPr/>
        </p:nvSpPr>
        <p:spPr>
          <a:xfrm>
            <a:off x="328184" y="4850313"/>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1"/>
          <p:cNvSpPr/>
          <p:nvPr/>
        </p:nvSpPr>
        <p:spPr>
          <a:xfrm>
            <a:off x="190064" y="5749075"/>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1"/>
          <p:cNvSpPr/>
          <p:nvPr/>
        </p:nvSpPr>
        <p:spPr>
          <a:xfrm>
            <a:off x="328184" y="5883928"/>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
          <p:cNvSpPr/>
          <p:nvPr/>
        </p:nvSpPr>
        <p:spPr>
          <a:xfrm>
            <a:off x="190064" y="6739675"/>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p:nvPr/>
        </p:nvSpPr>
        <p:spPr>
          <a:xfrm>
            <a:off x="328184" y="6889675"/>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6" name="Google Shape;486;p21"/>
          <p:cNvCxnSpPr/>
          <p:nvPr/>
        </p:nvCxnSpPr>
        <p:spPr>
          <a:xfrm flipH="1">
            <a:off x="3663505" y="9744432"/>
            <a:ext cx="1800" cy="491100"/>
          </a:xfrm>
          <a:prstGeom prst="straightConnector1">
            <a:avLst/>
          </a:prstGeom>
          <a:noFill/>
          <a:ln cap="flat" cmpd="sng" w="19050">
            <a:solidFill>
              <a:srgbClr val="FFDDD2"/>
            </a:solidFill>
            <a:prstDash val="dash"/>
            <a:round/>
            <a:headEnd len="med" w="med" type="none"/>
            <a:tailEnd len="med" w="med" type="oval"/>
          </a:ln>
        </p:spPr>
      </p:cxnSp>
      <p:sp>
        <p:nvSpPr>
          <p:cNvPr id="487" name="Google Shape;487;p21"/>
          <p:cNvSpPr/>
          <p:nvPr/>
        </p:nvSpPr>
        <p:spPr>
          <a:xfrm>
            <a:off x="3070132" y="10324925"/>
            <a:ext cx="2344500" cy="286800"/>
          </a:xfrm>
          <a:prstGeom prst="homePlate">
            <a:avLst>
              <a:gd fmla="val 50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Mada"/>
                <a:ea typeface="Mada"/>
                <a:cs typeface="Mada"/>
                <a:sym typeface="Mada"/>
              </a:rPr>
              <a:t>Femoral artery</a:t>
            </a:r>
            <a:endParaRPr>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