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10698475" cx="7589525"/>
  <p:notesSz cx="6858000" cy="9144000"/>
  <p:embeddedFontLst>
    <p:embeddedFont>
      <p:font typeface="Lato"/>
      <p:regular r:id="rId25"/>
      <p:bold r:id="rId26"/>
      <p:italic r:id="rId27"/>
      <p:boldItalic r:id="rId28"/>
    </p:embeddedFont>
    <p:embeddedFont>
      <p:font typeface="Mada"/>
      <p:regular r:id="rId29"/>
      <p:bold r:id="rId30"/>
    </p:embeddedFont>
    <p:embeddedFont>
      <p:font typeface="Fjalla One"/>
      <p:regular r:id="rId31"/>
    </p:embeddedFont>
    <p:embeddedFont>
      <p:font typeface="Life Savers"/>
      <p:regular r:id="rId32"/>
      <p:bold r:id="rId33"/>
    </p:embeddedFont>
    <p:embeddedFont>
      <p:font typeface="Lora"/>
      <p:regular r:id="rId34"/>
      <p:bold r:id="rId35"/>
      <p:italic r:id="rId36"/>
      <p:boldItalic r:id="rId37"/>
    </p:embeddedFont>
    <p:embeddedFont>
      <p:font typeface="Fira Sans"/>
      <p:regular r:id="rId38"/>
      <p:bold r:id="rId39"/>
      <p:italic r:id="rId40"/>
      <p:boldItalic r:id="rId41"/>
    </p:embeddedFont>
    <p:embeddedFont>
      <p:font typeface="Bree Serif"/>
      <p:regular r:id="rId42"/>
    </p:embeddedFont>
    <p:embeddedFont>
      <p:font typeface="Life Savers ExtraBold"/>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409">
          <p15:clr>
            <a:srgbClr val="A4A3A4"/>
          </p15:clr>
        </p15:guide>
        <p15:guide id="3" orient="horz" pos="3231">
          <p15:clr>
            <a:srgbClr val="9AA0A6"/>
          </p15:clr>
        </p15:guide>
        <p15:guide id="4" orient="horz" pos="3301">
          <p15:clr>
            <a:srgbClr val="9AA0A6"/>
          </p15:clr>
        </p15:guide>
        <p15:guide id="5" orient="horz" pos="3263">
          <p15:clr>
            <a:srgbClr val="9AA0A6"/>
          </p15:clr>
        </p15:guide>
        <p15:guide id="6" orient="horz" pos="1593">
          <p15:clr>
            <a:srgbClr val="9AA0A6"/>
          </p15:clr>
        </p15:guide>
        <p15:guide id="7" orient="horz" pos="1689">
          <p15:clr>
            <a:srgbClr val="9AA0A6"/>
          </p15:clr>
        </p15:guide>
        <p15:guide id="8" orient="horz" pos="1635">
          <p15:clr>
            <a:srgbClr val="9AA0A6"/>
          </p15:clr>
        </p15:guide>
        <p15:guide id="9" orient="horz" pos="1785">
          <p15:clr>
            <a:srgbClr val="9AA0A6"/>
          </p15:clr>
        </p15:guide>
        <p15:guide id="10" orient="horz" pos="2508">
          <p15:clr>
            <a:srgbClr val="9AA0A6"/>
          </p15:clr>
        </p15:guide>
        <p15:guide id="11" orient="horz" pos="2939">
          <p15:clr>
            <a:srgbClr val="9AA0A6"/>
          </p15:clr>
        </p15:guide>
        <p15:guide id="12" orient="horz" pos="4654">
          <p15:clr>
            <a:srgbClr val="9AA0A6"/>
          </p15:clr>
        </p15:guide>
        <p15:guide id="13" orient="horz" pos="4652">
          <p15:clr>
            <a:srgbClr val="9AA0A6"/>
          </p15:clr>
        </p15:guide>
        <p15:guide id="14" orient="horz" pos="3055">
          <p15:clr>
            <a:srgbClr val="9AA0A6"/>
          </p15:clr>
        </p15:guide>
        <p15:guide id="15" orient="horz" pos="3065">
          <p15:clr>
            <a:srgbClr val="9AA0A6"/>
          </p15:clr>
        </p15:guide>
        <p15:guide id="16" orient="horz" pos="324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4711E7-81C9-4A0E-ACBD-44A23076AD37}">
  <a:tblStyle styleId="{4E4711E7-81C9-4A0E-ACBD-44A23076AD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409"/>
        <p:guide pos="3231" orient="horz"/>
        <p:guide pos="3301" orient="horz"/>
        <p:guide pos="3263" orient="horz"/>
        <p:guide pos="1593" orient="horz"/>
        <p:guide pos="1689" orient="horz"/>
        <p:guide pos="1635" orient="horz"/>
        <p:guide pos="1785" orient="horz"/>
        <p:guide pos="2508" orient="horz"/>
        <p:guide pos="2939" orient="horz"/>
        <p:guide pos="4654" orient="horz"/>
        <p:guide pos="4652" orient="horz"/>
        <p:guide pos="3055" orient="horz"/>
        <p:guide pos="3065" orient="horz"/>
        <p:guide pos="324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italic.fntdata"/><Relationship Id="rId20" Type="http://schemas.openxmlformats.org/officeDocument/2006/relationships/slide" Target="slides/slide12.xml"/><Relationship Id="rId42" Type="http://schemas.openxmlformats.org/officeDocument/2006/relationships/font" Target="fonts/BreeSerif-regular.fntdata"/><Relationship Id="rId41" Type="http://schemas.openxmlformats.org/officeDocument/2006/relationships/font" Target="fonts/FiraSans-boldItalic.fntdata"/><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LifeSaversExtraBold-bold.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ada-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FjallaOne-regular.fntdata"/><Relationship Id="rId30" Type="http://schemas.openxmlformats.org/officeDocument/2006/relationships/font" Target="fonts/Mada-bold.fntdata"/><Relationship Id="rId11" Type="http://schemas.openxmlformats.org/officeDocument/2006/relationships/slide" Target="slides/slide3.xml"/><Relationship Id="rId33" Type="http://schemas.openxmlformats.org/officeDocument/2006/relationships/font" Target="fonts/LifeSavers-bold.fntdata"/><Relationship Id="rId10" Type="http://schemas.openxmlformats.org/officeDocument/2006/relationships/slide" Target="slides/slide2.xml"/><Relationship Id="rId32" Type="http://schemas.openxmlformats.org/officeDocument/2006/relationships/font" Target="fonts/LifeSavers-regular.fntdata"/><Relationship Id="rId13" Type="http://schemas.openxmlformats.org/officeDocument/2006/relationships/slide" Target="slides/slide5.xml"/><Relationship Id="rId35" Type="http://schemas.openxmlformats.org/officeDocument/2006/relationships/font" Target="fonts/Lora-bold.fntdata"/><Relationship Id="rId12" Type="http://schemas.openxmlformats.org/officeDocument/2006/relationships/slide" Target="slides/slide4.xml"/><Relationship Id="rId34" Type="http://schemas.openxmlformats.org/officeDocument/2006/relationships/font" Target="fonts/Lora-regular.fntdata"/><Relationship Id="rId15" Type="http://schemas.openxmlformats.org/officeDocument/2006/relationships/slide" Target="slides/slide7.xml"/><Relationship Id="rId37" Type="http://schemas.openxmlformats.org/officeDocument/2006/relationships/font" Target="fonts/Lora-boldItalic.fntdata"/><Relationship Id="rId14" Type="http://schemas.openxmlformats.org/officeDocument/2006/relationships/slide" Target="slides/slide6.xml"/><Relationship Id="rId36" Type="http://schemas.openxmlformats.org/officeDocument/2006/relationships/font" Target="fonts/Lora-italic.fntdata"/><Relationship Id="rId17" Type="http://schemas.openxmlformats.org/officeDocument/2006/relationships/slide" Target="slides/slide9.xml"/><Relationship Id="rId39" Type="http://schemas.openxmlformats.org/officeDocument/2006/relationships/font" Target="fonts/FiraSans-bold.fntdata"/><Relationship Id="rId16" Type="http://schemas.openxmlformats.org/officeDocument/2006/relationships/slide" Target="slides/slide8.xml"/><Relationship Id="rId38" Type="http://schemas.openxmlformats.org/officeDocument/2006/relationships/font" Target="fonts/FiraSans-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9b01f3f131_10_45: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9b01f3f131_1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43808a7e65a2b8a8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43808a7e65a2b8a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b2d5cc21bb6fde2_3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b2d5cc21bb6fde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9b041f647a_2_2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9b041f647a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f6f29d321e07d5_9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f6f29d321e07d5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99f4ef6113_0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99f4ef611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4478a0f038b21f5f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478a0f038b21f5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8c91d57a5_2_1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8c91d57a5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5947eb1a5d75c8_2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15947eb1a5d75c8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66a1e1153bdd2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d66a1e1153bdd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8c91d57a5_2_11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8c91d57a5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8c91d57a5_2_17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8c91d57a5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7a650fe4645cea84_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7a650fe4645cea8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9b01f3f131_5_45: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9b01f3f131_5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8708" y="1548762"/>
            <a:ext cx="7071920" cy="426943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258701" y="5895156"/>
            <a:ext cx="7071920" cy="164855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258701" y="4473902"/>
            <a:ext cx="7071920" cy="175085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258701"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010736"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58701" y="1155682"/>
            <a:ext cx="2330608" cy="157204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258701" y="2890455"/>
            <a:ext cx="2330608" cy="6613401"/>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06892" y="936340"/>
            <a:ext cx="5285191" cy="850915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794613" y="-260"/>
            <a:ext cx="3794550" cy="106989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20356" y="2565081"/>
            <a:ext cx="3357467" cy="308319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20356" y="5830570"/>
            <a:ext cx="3357467" cy="2568978"/>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099626" y="1506121"/>
            <a:ext cx="3184674" cy="7685933"/>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58701" y="8799860"/>
            <a:ext cx="4978903" cy="12585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58701" y="2300809"/>
            <a:ext cx="7071920" cy="408432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258701" y="6556824"/>
            <a:ext cx="7071920" cy="2705782"/>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6"/>
          <p:cNvSpPr txBox="1"/>
          <p:nvPr>
            <p:ph type="ctrTitle"/>
          </p:nvPr>
        </p:nvSpPr>
        <p:spPr>
          <a:xfrm>
            <a:off x="258708" y="1548762"/>
            <a:ext cx="7071920" cy="426943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1" name="Google Shape;101;p26"/>
          <p:cNvSpPr txBox="1"/>
          <p:nvPr>
            <p:ph idx="1" type="subTitle"/>
          </p:nvPr>
        </p:nvSpPr>
        <p:spPr>
          <a:xfrm>
            <a:off x="258701" y="5895156"/>
            <a:ext cx="7071920" cy="164855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2" name="Google Shape;102;p26"/>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 name="Shape 103"/>
        <p:cNvGrpSpPr/>
        <p:nvPr/>
      </p:nvGrpSpPr>
      <p:grpSpPr>
        <a:xfrm>
          <a:off x="0" y="0"/>
          <a:ext cx="0" cy="0"/>
          <a:chOff x="0" y="0"/>
          <a:chExt cx="0" cy="0"/>
        </a:xfrm>
      </p:grpSpPr>
      <p:sp>
        <p:nvSpPr>
          <p:cNvPr id="104" name="Google Shape;104;p27"/>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27"/>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6" name="Google Shape;106;p27"/>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28"/>
          <p:cNvSpPr txBox="1"/>
          <p:nvPr>
            <p:ph type="title"/>
          </p:nvPr>
        </p:nvSpPr>
        <p:spPr>
          <a:xfrm>
            <a:off x="258701" y="4473902"/>
            <a:ext cx="7071920" cy="1750853"/>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9" name="Google Shape;109;p28"/>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29"/>
          <p:cNvSpPr txBox="1"/>
          <p:nvPr>
            <p:ph idx="1" type="body"/>
          </p:nvPr>
        </p:nvSpPr>
        <p:spPr>
          <a:xfrm>
            <a:off x="258701"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p29"/>
          <p:cNvSpPr txBox="1"/>
          <p:nvPr>
            <p:ph idx="2" type="body"/>
          </p:nvPr>
        </p:nvSpPr>
        <p:spPr>
          <a:xfrm>
            <a:off x="4010736" y="2397220"/>
            <a:ext cx="3319669" cy="7106316"/>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4" name="Google Shape;114;p29"/>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30"/>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258701" y="1155682"/>
            <a:ext cx="2330608" cy="157204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0" name="Google Shape;120;p31"/>
          <p:cNvSpPr txBox="1"/>
          <p:nvPr>
            <p:ph idx="1" type="body"/>
          </p:nvPr>
        </p:nvSpPr>
        <p:spPr>
          <a:xfrm>
            <a:off x="258701" y="2890455"/>
            <a:ext cx="2330608" cy="6613401"/>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1" name="Google Shape;121;p31"/>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06892" y="936340"/>
            <a:ext cx="5285191" cy="850915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4" name="Google Shape;124;p32"/>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3794613" y="-260"/>
            <a:ext cx="3794550" cy="106989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3"/>
          <p:cNvSpPr txBox="1"/>
          <p:nvPr>
            <p:ph type="title"/>
          </p:nvPr>
        </p:nvSpPr>
        <p:spPr>
          <a:xfrm>
            <a:off x="220356" y="2565081"/>
            <a:ext cx="3357467" cy="308319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8" name="Google Shape;128;p33"/>
          <p:cNvSpPr txBox="1"/>
          <p:nvPr>
            <p:ph idx="1" type="subTitle"/>
          </p:nvPr>
        </p:nvSpPr>
        <p:spPr>
          <a:xfrm>
            <a:off x="220356" y="5830570"/>
            <a:ext cx="3357467" cy="2568978"/>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099626" y="1506121"/>
            <a:ext cx="3184674" cy="7685933"/>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0" name="Google Shape;130;p33"/>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258701" y="8799860"/>
            <a:ext cx="4978903" cy="1258538"/>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258701" y="2300809"/>
            <a:ext cx="7071920" cy="4084324"/>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6" name="Google Shape;136;p35"/>
          <p:cNvSpPr txBox="1"/>
          <p:nvPr>
            <p:ph idx="1" type="body"/>
          </p:nvPr>
        </p:nvSpPr>
        <p:spPr>
          <a:xfrm>
            <a:off x="258701" y="6556824"/>
            <a:ext cx="7071920" cy="2705782"/>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7" name="Google Shape;137;p35"/>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258701" y="925680"/>
            <a:ext cx="7071920" cy="1191336"/>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7" name="Google Shape;97;p25"/>
          <p:cNvSpPr txBox="1"/>
          <p:nvPr>
            <p:ph idx="1" type="body"/>
          </p:nvPr>
        </p:nvSpPr>
        <p:spPr>
          <a:xfrm>
            <a:off x="258701" y="2397220"/>
            <a:ext cx="7071920" cy="7106316"/>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25"/>
          <p:cNvSpPr txBox="1"/>
          <p:nvPr>
            <p:ph idx="12" type="sldNum"/>
          </p:nvPr>
        </p:nvSpPr>
        <p:spPr>
          <a:xfrm>
            <a:off x="7031867" y="9699781"/>
            <a:ext cx="455382" cy="8187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presentation/d/1Vrjo7faTQ5wyZgLVjgKEQnyb9mHaPPYaExEd438A2QE/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18.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7"/>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7"/>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37"/>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147" name="Google Shape;147;p37"/>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148" name="Google Shape;148;p37"/>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49" name="Google Shape;149;p37"/>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50" name="Google Shape;150;p37"/>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151" name="Google Shape;151;p37"/>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152" name="Google Shape;152;p37"/>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153" name="Google Shape;153;p37"/>
          <p:cNvSpPr txBox="1"/>
          <p:nvPr/>
        </p:nvSpPr>
        <p:spPr>
          <a:xfrm>
            <a:off x="340925" y="3009899"/>
            <a:ext cx="6230700" cy="6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006D77"/>
                </a:solidFill>
                <a:latin typeface="Lora"/>
                <a:ea typeface="Lora"/>
                <a:cs typeface="Lora"/>
                <a:sym typeface="Lora"/>
              </a:rPr>
              <a:t>Shock</a:t>
            </a:r>
            <a:endParaRPr sz="3600">
              <a:solidFill>
                <a:srgbClr val="006D77"/>
              </a:solidFill>
              <a:latin typeface="Lora"/>
              <a:ea typeface="Lora"/>
              <a:cs typeface="Lora"/>
              <a:sym typeface="Lora"/>
            </a:endParaRPr>
          </a:p>
        </p:txBody>
      </p:sp>
      <p:cxnSp>
        <p:nvCxnSpPr>
          <p:cNvPr id="154" name="Google Shape;154;p37"/>
          <p:cNvCxnSpPr/>
          <p:nvPr/>
        </p:nvCxnSpPr>
        <p:spPr>
          <a:xfrm>
            <a:off x="1171575" y="46101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155" name="Google Shape;155;p37"/>
          <p:cNvCxnSpPr/>
          <p:nvPr/>
        </p:nvCxnSpPr>
        <p:spPr>
          <a:xfrm rot="10800000">
            <a:off x="866775" y="5086350"/>
            <a:ext cx="5305500" cy="0"/>
          </a:xfrm>
          <a:prstGeom prst="straightConnector1">
            <a:avLst/>
          </a:prstGeom>
          <a:noFill/>
          <a:ln cap="flat" cmpd="sng" w="19050">
            <a:solidFill>
              <a:srgbClr val="FFDDD2"/>
            </a:solidFill>
            <a:prstDash val="solid"/>
            <a:round/>
            <a:headEnd len="med" w="med" type="none"/>
            <a:tailEnd len="med" w="med" type="oval"/>
          </a:ln>
        </p:spPr>
      </p:cxnSp>
      <p:sp>
        <p:nvSpPr>
          <p:cNvPr id="156" name="Google Shape;156;p37"/>
          <p:cNvSpPr txBox="1"/>
          <p:nvPr/>
        </p:nvSpPr>
        <p:spPr>
          <a:xfrm>
            <a:off x="1304925" y="475297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157" name="Google Shape;157;p37"/>
          <p:cNvSpPr txBox="1"/>
          <p:nvPr/>
        </p:nvSpPr>
        <p:spPr>
          <a:xfrm>
            <a:off x="1276350" y="5162550"/>
            <a:ext cx="5991300" cy="33816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Define shock.</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List the types and clinical features of shock.</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Define the terminology distributive and obstructive shock.</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Pathophysiology of shock (Macrocirculation, Microcirculation, Cellular function).</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Systemic effects of shock.</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general principles of management (airway, breathing and circulation).</a:t>
            </a:r>
            <a:endParaRPr sz="5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500">
              <a:solidFill>
                <a:srgbClr val="E29578"/>
              </a:solidFill>
              <a:latin typeface="Mada"/>
              <a:ea typeface="Mada"/>
              <a:cs typeface="Mada"/>
              <a:sym typeface="Mada"/>
            </a:endParaRPr>
          </a:p>
          <a:p>
            <a:pPr indent="-304800" lvl="0" marL="4572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the Specific treatment of each type of shock.</a:t>
            </a:r>
            <a:endParaRPr sz="1200">
              <a:solidFill>
                <a:srgbClr val="E29578"/>
              </a:solidFill>
              <a:latin typeface="Mada"/>
              <a:ea typeface="Mada"/>
              <a:cs typeface="Mada"/>
              <a:sym typeface="Mada"/>
            </a:endParaRPr>
          </a:p>
        </p:txBody>
      </p:sp>
      <p:pic>
        <p:nvPicPr>
          <p:cNvPr id="158" name="Google Shape;158;p37"/>
          <p:cNvPicPr preferRelativeResize="0"/>
          <p:nvPr/>
        </p:nvPicPr>
        <p:blipFill rotWithShape="1">
          <a:blip r:embed="rId5">
            <a:alphaModFix/>
          </a:blip>
          <a:srcRect b="0" l="0" r="0" t="0"/>
          <a:stretch/>
        </p:blipFill>
        <p:spPr>
          <a:xfrm>
            <a:off x="4094025" y="-12575"/>
            <a:ext cx="1261875" cy="1261875"/>
          </a:xfrm>
          <a:prstGeom prst="rect">
            <a:avLst/>
          </a:prstGeom>
          <a:noFill/>
          <a:ln>
            <a:noFill/>
          </a:ln>
        </p:spPr>
      </p:pic>
      <p:sp>
        <p:nvSpPr>
          <p:cNvPr id="159" name="Google Shape;159;p37"/>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7"/>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7"/>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6">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sp>
        <p:nvSpPr>
          <p:cNvPr id="162" name="Google Shape;162;p37"/>
          <p:cNvSpPr/>
          <p:nvPr/>
        </p:nvSpPr>
        <p:spPr>
          <a:xfrm>
            <a:off x="1952625" y="10115775"/>
            <a:ext cx="192000" cy="1764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37"/>
          <p:cNvPicPr preferRelativeResize="0"/>
          <p:nvPr/>
        </p:nvPicPr>
        <p:blipFill>
          <a:blip r:embed="rId7">
            <a:alphaModFix/>
          </a:blip>
          <a:stretch>
            <a:fillRect/>
          </a:stretch>
        </p:blipFill>
        <p:spPr>
          <a:xfrm>
            <a:off x="409350" y="2385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6"/>
          <p:cNvSpPr txBox="1"/>
          <p:nvPr/>
        </p:nvSpPr>
        <p:spPr>
          <a:xfrm>
            <a:off x="155175" y="4227500"/>
            <a:ext cx="7261800" cy="19878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457200" marR="0" rtl="0" algn="l">
              <a:lnSpc>
                <a:spcPct val="125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p:txBody>
      </p:sp>
      <p:sp>
        <p:nvSpPr>
          <p:cNvPr id="583" name="Google Shape;583;p46"/>
          <p:cNvSpPr/>
          <p:nvPr/>
        </p:nvSpPr>
        <p:spPr>
          <a:xfrm rot="10800000">
            <a:off x="75" y="-9525"/>
            <a:ext cx="7589100" cy="192306"/>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46"/>
          <p:cNvSpPr/>
          <p:nvPr/>
        </p:nvSpPr>
        <p:spPr>
          <a:xfrm>
            <a:off x="74475" y="9789075"/>
            <a:ext cx="7440300" cy="827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marR="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2 large bores are used for hypovolemic shock, blood is used instead incase of hemorrhagic shock.</a:t>
            </a:r>
            <a:endParaRPr sz="1000">
              <a:solidFill>
                <a:srgbClr val="999999"/>
              </a:solidFill>
              <a:latin typeface="Mada"/>
              <a:ea typeface="Mada"/>
              <a:cs typeface="Mada"/>
              <a:sym typeface="Mada"/>
            </a:endParaRPr>
          </a:p>
          <a:p>
            <a:pPr indent="-158750" lvl="0" marL="179999" marR="0" rtl="0" algn="l">
              <a:lnSpc>
                <a:spcPct val="100000"/>
              </a:lnSpc>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A types of IV fluids Containing water and electrolytes. Colloids: Contain protein particles that exert oncotic pressure and cause fluid to remain in the intravascular</a:t>
            </a:r>
            <a:endParaRPr sz="1000">
              <a:solidFill>
                <a:srgbClr val="999999"/>
              </a:solidFill>
              <a:latin typeface="Mada"/>
              <a:ea typeface="Mada"/>
              <a:cs typeface="Mada"/>
              <a:sym typeface="Mada"/>
            </a:endParaRPr>
          </a:p>
          <a:p>
            <a:pPr indent="-158750" lvl="0" marL="179999" rtl="0" algn="l">
              <a:lnSpc>
                <a:spcPct val="125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Preferred in hemorrhagic shock, because it prevents coagulopathy.</a:t>
            </a:r>
            <a:endParaRPr sz="1000">
              <a:solidFill>
                <a:srgbClr val="6AA84F"/>
              </a:solidFill>
              <a:latin typeface="Mada"/>
              <a:ea typeface="Mada"/>
              <a:cs typeface="Mada"/>
              <a:sym typeface="Mada"/>
            </a:endParaRPr>
          </a:p>
        </p:txBody>
      </p:sp>
      <p:sp>
        <p:nvSpPr>
          <p:cNvPr id="585" name="Google Shape;585;p46"/>
          <p:cNvSpPr txBox="1"/>
          <p:nvPr/>
        </p:nvSpPr>
        <p:spPr>
          <a:xfrm>
            <a:off x="1061258" y="389212"/>
            <a:ext cx="5525482" cy="61411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Treatment of shock :</a:t>
            </a:r>
            <a:endParaRPr b="1" i="0" sz="2200"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cxnSp>
        <p:nvCxnSpPr>
          <p:cNvPr id="586" name="Google Shape;586;p46"/>
          <p:cNvCxnSpPr/>
          <p:nvPr/>
        </p:nvCxnSpPr>
        <p:spPr>
          <a:xfrm>
            <a:off x="2223113" y="858338"/>
            <a:ext cx="3201773" cy="600"/>
          </a:xfrm>
          <a:prstGeom prst="straightConnector1">
            <a:avLst/>
          </a:prstGeom>
          <a:noFill/>
          <a:ln cap="flat" cmpd="sng" w="19050">
            <a:solidFill>
              <a:srgbClr val="83C5BE"/>
            </a:solidFill>
            <a:prstDash val="solid"/>
            <a:round/>
            <a:headEnd len="med" w="med" type="oval"/>
            <a:tailEnd len="med" w="med" type="oval"/>
          </a:ln>
        </p:spPr>
      </p:cxnSp>
      <p:grpSp>
        <p:nvGrpSpPr>
          <p:cNvPr id="587" name="Google Shape;587;p46"/>
          <p:cNvGrpSpPr/>
          <p:nvPr/>
        </p:nvGrpSpPr>
        <p:grpSpPr>
          <a:xfrm>
            <a:off x="310203" y="3588762"/>
            <a:ext cx="467149" cy="476434"/>
            <a:chOff x="2410712" y="2415450"/>
            <a:chExt cx="312600" cy="312600"/>
          </a:xfrm>
        </p:grpSpPr>
        <p:sp>
          <p:nvSpPr>
            <p:cNvPr id="588" name="Google Shape;588;p4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0" name="Google Shape;590;p46"/>
          <p:cNvSpPr txBox="1"/>
          <p:nvPr/>
        </p:nvSpPr>
        <p:spPr>
          <a:xfrm>
            <a:off x="767570" y="3623026"/>
            <a:ext cx="58191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6D77"/>
                </a:solidFill>
                <a:highlight>
                  <a:srgbClr val="EDF9F9"/>
                </a:highlight>
                <a:latin typeface="Lora"/>
                <a:ea typeface="Lora"/>
                <a:cs typeface="Lora"/>
                <a:sym typeface="Lora"/>
              </a:rPr>
              <a:t>Evaluation of Hypovolemic Shock</a:t>
            </a:r>
            <a:r>
              <a:rPr b="1" lang="en-GB" sz="1600">
                <a:solidFill>
                  <a:srgbClr val="006D77"/>
                </a:solidFill>
                <a:highlight>
                  <a:srgbClr val="EDF9F9"/>
                </a:highlight>
                <a:latin typeface="Mada"/>
                <a:ea typeface="Mada"/>
                <a:cs typeface="Mada"/>
                <a:sym typeface="Mada"/>
              </a:rPr>
              <a:t>:</a:t>
            </a:r>
            <a:endParaRPr b="1" i="0" sz="1600" u="none" cap="none" strike="noStrike">
              <a:solidFill>
                <a:srgbClr val="006D77"/>
              </a:solidFill>
              <a:highlight>
                <a:srgbClr val="EDF9F9"/>
              </a:highlight>
              <a:latin typeface="Lora"/>
              <a:ea typeface="Lora"/>
              <a:cs typeface="Lora"/>
              <a:sym typeface="Lora"/>
            </a:endParaRPr>
          </a:p>
        </p:txBody>
      </p:sp>
      <p:pic>
        <p:nvPicPr>
          <p:cNvPr id="591" name="Google Shape;591;p46"/>
          <p:cNvPicPr preferRelativeResize="0"/>
          <p:nvPr/>
        </p:nvPicPr>
        <p:blipFill rotWithShape="1">
          <a:blip r:embed="rId3">
            <a:alphaModFix/>
          </a:blip>
          <a:srcRect b="0" l="0" r="0" t="0"/>
          <a:stretch/>
        </p:blipFill>
        <p:spPr>
          <a:xfrm>
            <a:off x="3955425" y="7737387"/>
            <a:ext cx="3469201" cy="1731901"/>
          </a:xfrm>
          <a:prstGeom prst="rect">
            <a:avLst/>
          </a:prstGeom>
          <a:noFill/>
          <a:ln cap="flat" cmpd="sng" w="9525">
            <a:solidFill>
              <a:srgbClr val="000000"/>
            </a:solidFill>
            <a:prstDash val="solid"/>
            <a:round/>
            <a:headEnd len="sm" w="sm" type="none"/>
            <a:tailEnd len="sm" w="sm" type="none"/>
          </a:ln>
        </p:spPr>
      </p:pic>
      <p:grpSp>
        <p:nvGrpSpPr>
          <p:cNvPr id="592" name="Google Shape;592;p46"/>
          <p:cNvGrpSpPr/>
          <p:nvPr/>
        </p:nvGrpSpPr>
        <p:grpSpPr>
          <a:xfrm>
            <a:off x="310203" y="6441285"/>
            <a:ext cx="467149" cy="476434"/>
            <a:chOff x="2410712" y="2415450"/>
            <a:chExt cx="312600" cy="312600"/>
          </a:xfrm>
        </p:grpSpPr>
        <p:sp>
          <p:nvSpPr>
            <p:cNvPr id="593" name="Google Shape;593;p4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5" name="Google Shape;595;p46"/>
          <p:cNvSpPr txBox="1"/>
          <p:nvPr/>
        </p:nvSpPr>
        <p:spPr>
          <a:xfrm>
            <a:off x="767570" y="6468024"/>
            <a:ext cx="58191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IV Resuscitatio</a:t>
            </a:r>
            <a:r>
              <a:rPr b="1" lang="en-GB" sz="1800">
                <a:solidFill>
                  <a:srgbClr val="006D77"/>
                </a:solidFill>
                <a:highlight>
                  <a:srgbClr val="EDF9F9"/>
                </a:highlight>
                <a:latin typeface="Lora"/>
                <a:ea typeface="Lora"/>
                <a:cs typeface="Lora"/>
                <a:sym typeface="Lora"/>
              </a:rPr>
              <a:t>n:</a:t>
            </a:r>
            <a:endParaRPr b="1" i="0" sz="1800" u="none" cap="none" strike="noStrike">
              <a:solidFill>
                <a:srgbClr val="006D77"/>
              </a:solidFill>
              <a:highlight>
                <a:srgbClr val="EDF9F9"/>
              </a:highlight>
              <a:latin typeface="Lora"/>
              <a:ea typeface="Lora"/>
              <a:cs typeface="Lora"/>
              <a:sym typeface="Lora"/>
            </a:endParaRPr>
          </a:p>
        </p:txBody>
      </p:sp>
      <p:sp>
        <p:nvSpPr>
          <p:cNvPr id="596" name="Google Shape;596;p46"/>
          <p:cNvSpPr/>
          <p:nvPr/>
        </p:nvSpPr>
        <p:spPr>
          <a:xfrm>
            <a:off x="392500" y="4313763"/>
            <a:ext cx="2720400" cy="192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400" u="none" cap="none" strike="noStrike">
                <a:solidFill>
                  <a:schemeClr val="dk1"/>
                </a:solidFill>
                <a:latin typeface="Mada"/>
                <a:ea typeface="Mada"/>
                <a:cs typeface="Mada"/>
                <a:sym typeface="Mada"/>
              </a:rPr>
              <a:t>CBC &amp; Electrolytes</a:t>
            </a:r>
            <a:endParaRPr/>
          </a:p>
        </p:txBody>
      </p:sp>
      <p:sp>
        <p:nvSpPr>
          <p:cNvPr id="597" name="Google Shape;597;p46"/>
          <p:cNvSpPr/>
          <p:nvPr/>
        </p:nvSpPr>
        <p:spPr>
          <a:xfrm>
            <a:off x="392501" y="4664725"/>
            <a:ext cx="2644800" cy="3711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400" u="none" cap="none" strike="noStrike">
                <a:solidFill>
                  <a:schemeClr val="dk1"/>
                </a:solidFill>
                <a:latin typeface="Mada"/>
                <a:ea typeface="Mada"/>
                <a:cs typeface="Mada"/>
                <a:sym typeface="Mada"/>
              </a:rPr>
              <a:t>ABG</a:t>
            </a:r>
            <a:r>
              <a:rPr b="0" i="0" lang="en-GB" sz="800" u="none" cap="none" strike="noStrike">
                <a:solidFill>
                  <a:schemeClr val="dk1"/>
                </a:solidFill>
                <a:latin typeface="Mada"/>
                <a:ea typeface="Mada"/>
                <a:cs typeface="Mada"/>
                <a:sym typeface="Mada"/>
              </a:rPr>
              <a:t>(Arterial blood gas)</a:t>
            </a:r>
            <a:r>
              <a:rPr b="0" i="0" lang="en-GB" sz="1400" u="none" cap="none" strike="noStrike">
                <a:solidFill>
                  <a:schemeClr val="dk1"/>
                </a:solidFill>
                <a:latin typeface="Mada"/>
                <a:ea typeface="Mada"/>
                <a:cs typeface="Mada"/>
                <a:sym typeface="Mada"/>
              </a:rPr>
              <a:t>/</a:t>
            </a:r>
            <a:r>
              <a:rPr b="0" i="0" lang="en-GB" sz="1400" u="none" cap="none" strike="noStrike">
                <a:solidFill>
                  <a:srgbClr val="C00000"/>
                </a:solidFill>
                <a:latin typeface="Mada"/>
                <a:ea typeface="Mada"/>
                <a:cs typeface="Mada"/>
                <a:sym typeface="Mada"/>
              </a:rPr>
              <a:t>Lactate</a:t>
            </a:r>
            <a:endParaRPr b="0" i="0" sz="1400" u="none" cap="none" strike="noStrike">
              <a:solidFill>
                <a:srgbClr val="C00000"/>
              </a:solidFill>
              <a:latin typeface="Mada"/>
              <a:ea typeface="Mada"/>
              <a:cs typeface="Mada"/>
              <a:sym typeface="Mada"/>
            </a:endParaRPr>
          </a:p>
        </p:txBody>
      </p:sp>
      <p:sp>
        <p:nvSpPr>
          <p:cNvPr id="598" name="Google Shape;598;p46"/>
          <p:cNvSpPr/>
          <p:nvPr/>
        </p:nvSpPr>
        <p:spPr>
          <a:xfrm>
            <a:off x="392494" y="5002809"/>
            <a:ext cx="3751200" cy="348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100" u="none" cap="none" strike="noStrike">
                <a:solidFill>
                  <a:srgbClr val="6AA84F"/>
                </a:solidFill>
                <a:latin typeface="Mada"/>
                <a:ea typeface="Mada"/>
                <a:cs typeface="Mada"/>
                <a:sym typeface="Mada"/>
              </a:rPr>
              <a:t>Kidney Function: </a:t>
            </a:r>
            <a:r>
              <a:rPr b="0" i="0" lang="en-GB" sz="1400" u="none" cap="none" strike="noStrike">
                <a:solidFill>
                  <a:schemeClr val="dk1"/>
                </a:solidFill>
                <a:latin typeface="Mada"/>
                <a:ea typeface="Mada"/>
                <a:cs typeface="Mada"/>
                <a:sym typeface="Mada"/>
              </a:rPr>
              <a:t>BU</a:t>
            </a:r>
            <a:r>
              <a:rPr lang="en-GB">
                <a:solidFill>
                  <a:schemeClr val="dk1"/>
                </a:solidFill>
                <a:latin typeface="Mada"/>
                <a:ea typeface="Mada"/>
                <a:cs typeface="Mada"/>
                <a:sym typeface="Mada"/>
              </a:rPr>
              <a:t>N</a:t>
            </a:r>
            <a:r>
              <a:rPr b="0" i="0" lang="en-GB" sz="800" u="none" cap="none" strike="noStrike">
                <a:solidFill>
                  <a:srgbClr val="000000"/>
                </a:solidFill>
                <a:latin typeface="Mada"/>
                <a:ea typeface="Mada"/>
                <a:cs typeface="Mada"/>
                <a:sym typeface="Mada"/>
              </a:rPr>
              <a:t>(Blood Urea Nitrogen)</a:t>
            </a:r>
            <a:r>
              <a:rPr b="0" i="0" lang="en-GB" sz="1400" u="none" cap="none" strike="noStrike">
                <a:solidFill>
                  <a:srgbClr val="000000"/>
                </a:solidFill>
                <a:latin typeface="Mada"/>
                <a:ea typeface="Mada"/>
                <a:cs typeface="Mada"/>
                <a:sym typeface="Mada"/>
              </a:rPr>
              <a:t>/Creatinine </a:t>
            </a:r>
            <a:endParaRPr b="0" i="0" sz="1400" u="none" cap="none" strike="noStrike">
              <a:solidFill>
                <a:schemeClr val="dk1"/>
              </a:solidFill>
              <a:latin typeface="Mada"/>
              <a:ea typeface="Mada"/>
              <a:cs typeface="Mada"/>
              <a:sym typeface="Mada"/>
            </a:endParaRPr>
          </a:p>
        </p:txBody>
      </p:sp>
      <p:sp>
        <p:nvSpPr>
          <p:cNvPr id="599" name="Google Shape;599;p46"/>
          <p:cNvSpPr/>
          <p:nvPr/>
        </p:nvSpPr>
        <p:spPr>
          <a:xfrm>
            <a:off x="396588" y="5337840"/>
            <a:ext cx="2919300" cy="348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100" u="none" cap="none" strike="noStrike">
                <a:solidFill>
                  <a:srgbClr val="6AA84F"/>
                </a:solidFill>
                <a:latin typeface="Mada"/>
                <a:ea typeface="Mada"/>
                <a:cs typeface="Mada"/>
                <a:sym typeface="Mada"/>
              </a:rPr>
              <a:t>Coagulopathy: </a:t>
            </a:r>
            <a:r>
              <a:rPr b="0" i="0" lang="en-GB" sz="1400" u="none" cap="none" strike="noStrike">
                <a:solidFill>
                  <a:schemeClr val="dk1"/>
                </a:solidFill>
                <a:latin typeface="Mada"/>
                <a:ea typeface="Mada"/>
                <a:cs typeface="Mada"/>
                <a:sym typeface="Mada"/>
              </a:rPr>
              <a:t>Coagulation studies</a:t>
            </a:r>
            <a:endParaRPr/>
          </a:p>
        </p:txBody>
      </p:sp>
      <p:sp>
        <p:nvSpPr>
          <p:cNvPr id="600" name="Google Shape;600;p46"/>
          <p:cNvSpPr/>
          <p:nvPr/>
        </p:nvSpPr>
        <p:spPr>
          <a:xfrm>
            <a:off x="389323" y="5680213"/>
            <a:ext cx="3201900" cy="348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400" u="none" cap="none" strike="noStrike">
                <a:solidFill>
                  <a:schemeClr val="dk1"/>
                </a:solidFill>
                <a:latin typeface="Mada"/>
                <a:ea typeface="Mada"/>
                <a:cs typeface="Mada"/>
                <a:sym typeface="Mada"/>
              </a:rPr>
              <a:t>Types and cross match</a:t>
            </a:r>
            <a:endParaRPr/>
          </a:p>
        </p:txBody>
      </p:sp>
      <p:sp>
        <p:nvSpPr>
          <p:cNvPr id="601" name="Google Shape;601;p46"/>
          <p:cNvSpPr/>
          <p:nvPr/>
        </p:nvSpPr>
        <p:spPr>
          <a:xfrm>
            <a:off x="3990902" y="4309813"/>
            <a:ext cx="1854900" cy="348300"/>
          </a:xfrm>
          <a:prstGeom prst="rect">
            <a:avLst/>
          </a:prstGeom>
          <a:noFill/>
          <a:ln>
            <a:noFill/>
          </a:ln>
        </p:spPr>
        <p:txBody>
          <a:bodyPr anchorCtr="0" anchor="t" bIns="45700" lIns="91425" spcFirstLastPara="1" rIns="91425" wrap="square" tIns="45700">
            <a:noAutofit/>
          </a:bodyPr>
          <a:lstStyle/>
          <a:p>
            <a:pPr indent="0" lvl="0" marL="85849" marR="0" rtl="0" algn="l">
              <a:lnSpc>
                <a:spcPct val="125000"/>
              </a:lnSpc>
              <a:spcBef>
                <a:spcPts val="0"/>
              </a:spcBef>
              <a:spcAft>
                <a:spcPts val="0"/>
              </a:spcAft>
              <a:buNone/>
            </a:pPr>
            <a:r>
              <a:rPr b="1" i="0" lang="en-GB" sz="1400" u="none" cap="none" strike="noStrike">
                <a:solidFill>
                  <a:schemeClr val="dk1"/>
                </a:solidFill>
                <a:latin typeface="Mada"/>
                <a:ea typeface="Mada"/>
                <a:cs typeface="Mada"/>
                <a:sym typeface="Mada"/>
              </a:rPr>
              <a:t>As Indicated :</a:t>
            </a:r>
            <a:endParaRPr/>
          </a:p>
        </p:txBody>
      </p:sp>
      <p:sp>
        <p:nvSpPr>
          <p:cNvPr id="602" name="Google Shape;602;p46"/>
          <p:cNvSpPr/>
          <p:nvPr/>
        </p:nvSpPr>
        <p:spPr>
          <a:xfrm>
            <a:off x="3969773" y="4553413"/>
            <a:ext cx="3201900" cy="348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100" u="none" cap="none" strike="noStrike">
                <a:solidFill>
                  <a:srgbClr val="6AA84F"/>
                </a:solidFill>
                <a:latin typeface="Mada"/>
                <a:ea typeface="Mada"/>
                <a:cs typeface="Mada"/>
                <a:sym typeface="Mada"/>
              </a:rPr>
              <a:t>Trauma patient:</a:t>
            </a:r>
            <a:r>
              <a:rPr b="0" i="0" lang="en-GB" sz="1100" u="none" cap="none" strike="noStrike">
                <a:solidFill>
                  <a:srgbClr val="00B050"/>
                </a:solidFill>
                <a:latin typeface="Mada"/>
                <a:ea typeface="Mada"/>
                <a:cs typeface="Mada"/>
                <a:sym typeface="Mada"/>
              </a:rPr>
              <a:t> </a:t>
            </a:r>
            <a:r>
              <a:rPr b="0" i="0" lang="en-GB" sz="1400" u="none" cap="none" strike="noStrike">
                <a:solidFill>
                  <a:schemeClr val="dk1"/>
                </a:solidFill>
                <a:latin typeface="Mada"/>
                <a:ea typeface="Mada"/>
                <a:cs typeface="Mada"/>
                <a:sym typeface="Mada"/>
              </a:rPr>
              <a:t>CXR, Pelvic X-Ray</a:t>
            </a:r>
            <a:endParaRPr/>
          </a:p>
        </p:txBody>
      </p:sp>
      <p:sp>
        <p:nvSpPr>
          <p:cNvPr id="603" name="Google Shape;603;p46"/>
          <p:cNvSpPr/>
          <p:nvPr/>
        </p:nvSpPr>
        <p:spPr>
          <a:xfrm>
            <a:off x="3976975" y="4894838"/>
            <a:ext cx="3751200" cy="3483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b="0" i="0" lang="en-GB" sz="1100" u="none" cap="none" strike="noStrike">
                <a:solidFill>
                  <a:srgbClr val="6AA84F"/>
                </a:solidFill>
                <a:latin typeface="Mada"/>
                <a:ea typeface="Mada"/>
                <a:cs typeface="Mada"/>
                <a:sym typeface="Mada"/>
              </a:rPr>
              <a:t>Stable patient to detect bleeding source:</a:t>
            </a:r>
            <a:r>
              <a:rPr b="0" i="0" lang="en-GB" sz="1100" u="none" cap="none" strike="noStrike">
                <a:solidFill>
                  <a:srgbClr val="00B050"/>
                </a:solidFill>
                <a:latin typeface="Mada"/>
                <a:ea typeface="Mada"/>
                <a:cs typeface="Mada"/>
                <a:sym typeface="Mada"/>
              </a:rPr>
              <a:t> </a:t>
            </a:r>
            <a:r>
              <a:rPr b="0" i="0" lang="en-GB" sz="1400" u="none" cap="none" strike="noStrike">
                <a:solidFill>
                  <a:schemeClr val="dk1"/>
                </a:solidFill>
                <a:latin typeface="Mada"/>
                <a:ea typeface="Mada"/>
                <a:cs typeface="Mada"/>
                <a:sym typeface="Mada"/>
              </a:rPr>
              <a:t>CT scan</a:t>
            </a:r>
            <a:endParaRPr/>
          </a:p>
        </p:txBody>
      </p:sp>
      <p:sp>
        <p:nvSpPr>
          <p:cNvPr id="604" name="Google Shape;604;p46"/>
          <p:cNvSpPr/>
          <p:nvPr/>
        </p:nvSpPr>
        <p:spPr>
          <a:xfrm>
            <a:off x="3969775" y="5239610"/>
            <a:ext cx="3469200" cy="1201800"/>
          </a:xfrm>
          <a:prstGeom prst="rect">
            <a:avLst/>
          </a:prstGeom>
          <a:noFill/>
          <a:ln>
            <a:noFill/>
          </a:ln>
        </p:spPr>
        <p:txBody>
          <a:bodyPr anchorCtr="0" anchor="t" bIns="45700" lIns="91425" spcFirstLastPara="1" rIns="91425" wrap="square" tIns="45700">
            <a:noAutofit/>
          </a:bodyPr>
          <a:lstStyle/>
          <a:p>
            <a:pPr indent="-184150" lvl="0" marL="269999" marR="0" rtl="0" algn="l">
              <a:lnSpc>
                <a:spcPct val="125000"/>
              </a:lnSpc>
              <a:spcBef>
                <a:spcPts val="0"/>
              </a:spcBef>
              <a:spcAft>
                <a:spcPts val="0"/>
              </a:spcAft>
              <a:buClr>
                <a:schemeClr val="dk1"/>
              </a:buClr>
              <a:buSzPts val="1400"/>
              <a:buFont typeface="Mada"/>
              <a:buChar char="●"/>
            </a:pPr>
            <a:r>
              <a:rPr lang="en-GB" sz="1100">
                <a:solidFill>
                  <a:srgbClr val="6AA84F"/>
                </a:solidFill>
                <a:latin typeface="Mada"/>
                <a:ea typeface="Mada"/>
                <a:cs typeface="Mada"/>
                <a:sym typeface="Mada"/>
              </a:rPr>
              <a:t>incase of hematemesis:</a:t>
            </a:r>
            <a:r>
              <a:rPr lang="en-GB">
                <a:solidFill>
                  <a:schemeClr val="dk1"/>
                </a:solidFill>
                <a:latin typeface="Mada"/>
                <a:ea typeface="Mada"/>
                <a:cs typeface="Mada"/>
                <a:sym typeface="Mada"/>
              </a:rPr>
              <a:t> </a:t>
            </a:r>
            <a:r>
              <a:rPr b="0" i="0" lang="en-GB" sz="1400" u="none" cap="none" strike="noStrike">
                <a:solidFill>
                  <a:schemeClr val="dk1"/>
                </a:solidFill>
                <a:latin typeface="Mada"/>
                <a:ea typeface="Mada"/>
                <a:cs typeface="Mada"/>
                <a:sym typeface="Mada"/>
              </a:rPr>
              <a:t>GI endoscopy</a:t>
            </a:r>
            <a:endParaRPr b="0" i="0" sz="1400" u="none" cap="none" strike="noStrike">
              <a:solidFill>
                <a:schemeClr val="dk1"/>
              </a:solidFill>
              <a:latin typeface="Mada"/>
              <a:ea typeface="Mada"/>
              <a:cs typeface="Mada"/>
              <a:sym typeface="Mada"/>
            </a:endParaRPr>
          </a:p>
          <a:p>
            <a:pPr indent="-184150" lvl="0" marL="269999" marR="0" rtl="0" algn="l">
              <a:lnSpc>
                <a:spcPct val="125000"/>
              </a:lnSpc>
              <a:spcBef>
                <a:spcPts val="0"/>
              </a:spcBef>
              <a:spcAft>
                <a:spcPts val="0"/>
              </a:spcAft>
              <a:buClr>
                <a:schemeClr val="dk1"/>
              </a:buClr>
              <a:buSzPts val="1400"/>
              <a:buFont typeface="Mada"/>
              <a:buChar char="●"/>
            </a:pPr>
            <a:r>
              <a:rPr lang="en-GB" sz="1100">
                <a:solidFill>
                  <a:srgbClr val="6AA84F"/>
                </a:solidFill>
                <a:latin typeface="Mada"/>
                <a:ea typeface="Mada"/>
                <a:cs typeface="Mada"/>
                <a:sym typeface="Mada"/>
              </a:rPr>
              <a:t>Incase of hemoptysis: </a:t>
            </a:r>
            <a:r>
              <a:rPr b="0" i="0" lang="en-GB" sz="1400" u="none" cap="none" strike="noStrike">
                <a:solidFill>
                  <a:schemeClr val="dk1"/>
                </a:solidFill>
                <a:latin typeface="Mada"/>
                <a:ea typeface="Mada"/>
                <a:cs typeface="Mada"/>
                <a:sym typeface="Mada"/>
              </a:rPr>
              <a:t>Bronchoscopy</a:t>
            </a:r>
            <a:endParaRPr>
              <a:solidFill>
                <a:schemeClr val="dk1"/>
              </a:solidFill>
              <a:latin typeface="Mada"/>
              <a:ea typeface="Mada"/>
              <a:cs typeface="Mada"/>
              <a:sym typeface="Mada"/>
            </a:endParaRPr>
          </a:p>
          <a:p>
            <a:pPr indent="-184150" lvl="0" marL="269999" marR="0" rtl="0" algn="l">
              <a:lnSpc>
                <a:spcPct val="125000"/>
              </a:lnSpc>
              <a:spcBef>
                <a:spcPts val="0"/>
              </a:spcBef>
              <a:spcAft>
                <a:spcPts val="0"/>
              </a:spcAft>
              <a:buClr>
                <a:schemeClr val="dk1"/>
              </a:buClr>
              <a:buSzPts val="1400"/>
              <a:buFont typeface="Mada"/>
              <a:buChar char="●"/>
            </a:pPr>
            <a:r>
              <a:rPr lang="en-GB" sz="1100">
                <a:solidFill>
                  <a:srgbClr val="6AA84F"/>
                </a:solidFill>
                <a:latin typeface="Mada"/>
                <a:ea typeface="Mada"/>
                <a:cs typeface="Mada"/>
                <a:sym typeface="Mada"/>
              </a:rPr>
              <a:t>incase of History of AAA: </a:t>
            </a:r>
            <a:r>
              <a:rPr b="0" i="0" lang="en-GB" sz="1400" u="none" cap="none" strike="noStrike">
                <a:solidFill>
                  <a:schemeClr val="dk1"/>
                </a:solidFill>
                <a:latin typeface="Mada"/>
                <a:ea typeface="Mada"/>
                <a:cs typeface="Mada"/>
                <a:sym typeface="Mada"/>
              </a:rPr>
              <a:t>Vascular radiology</a:t>
            </a:r>
            <a:endParaRPr/>
          </a:p>
        </p:txBody>
      </p:sp>
      <p:sp>
        <p:nvSpPr>
          <p:cNvPr id="605" name="Google Shape;605;p46"/>
          <p:cNvSpPr/>
          <p:nvPr/>
        </p:nvSpPr>
        <p:spPr>
          <a:xfrm>
            <a:off x="3912334" y="7232288"/>
            <a:ext cx="3469200" cy="51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GB" sz="1200">
                <a:solidFill>
                  <a:srgbClr val="999999"/>
                </a:solidFill>
                <a:latin typeface="Mada"/>
                <a:ea typeface="Mada"/>
                <a:cs typeface="Mada"/>
                <a:sym typeface="Mada"/>
              </a:rPr>
              <a:t>The d</a:t>
            </a:r>
            <a:r>
              <a:rPr i="0" lang="en-GB" sz="1200" u="none" cap="none" strike="noStrike">
                <a:solidFill>
                  <a:srgbClr val="999999"/>
                </a:solidFill>
                <a:latin typeface="Mada"/>
                <a:ea typeface="Mada"/>
                <a:cs typeface="Mada"/>
                <a:sym typeface="Mada"/>
              </a:rPr>
              <a:t>octor said you </a:t>
            </a:r>
            <a:r>
              <a:rPr lang="en-GB" sz="1200">
                <a:solidFill>
                  <a:srgbClr val="999999"/>
                </a:solidFill>
                <a:latin typeface="Mada"/>
                <a:ea typeface="Mada"/>
                <a:cs typeface="Mada"/>
                <a:sym typeface="Mada"/>
              </a:rPr>
              <a:t>don’t have to memorize the numbers but you have to understand the concept</a:t>
            </a:r>
            <a:endParaRPr sz="1200">
              <a:solidFill>
                <a:srgbClr val="999999"/>
              </a:solidFill>
              <a:latin typeface="Mada"/>
              <a:ea typeface="Mada"/>
              <a:cs typeface="Mada"/>
              <a:sym typeface="Mada"/>
            </a:endParaRPr>
          </a:p>
          <a:p>
            <a:pPr indent="0" lvl="0" marL="0" marR="0" rtl="0" algn="l">
              <a:lnSpc>
                <a:spcPct val="100000"/>
              </a:lnSpc>
              <a:spcBef>
                <a:spcPts val="0"/>
              </a:spcBef>
              <a:spcAft>
                <a:spcPts val="0"/>
              </a:spcAft>
              <a:buNone/>
            </a:pPr>
            <a:r>
              <a:t/>
            </a:r>
            <a:endParaRPr i="0" sz="1000" u="none" cap="none" strike="noStrike">
              <a:solidFill>
                <a:srgbClr val="999999"/>
              </a:solidFill>
              <a:latin typeface="Mada"/>
              <a:ea typeface="Mada"/>
              <a:cs typeface="Mada"/>
              <a:sym typeface="Mada"/>
            </a:endParaRPr>
          </a:p>
        </p:txBody>
      </p:sp>
      <p:grpSp>
        <p:nvGrpSpPr>
          <p:cNvPr id="606" name="Google Shape;606;p46"/>
          <p:cNvGrpSpPr/>
          <p:nvPr/>
        </p:nvGrpSpPr>
        <p:grpSpPr>
          <a:xfrm>
            <a:off x="310203" y="1214287"/>
            <a:ext cx="467149" cy="476434"/>
            <a:chOff x="2410712" y="2415450"/>
            <a:chExt cx="312600" cy="312600"/>
          </a:xfrm>
        </p:grpSpPr>
        <p:sp>
          <p:nvSpPr>
            <p:cNvPr id="607" name="Google Shape;607;p4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4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9" name="Google Shape;609;p46"/>
          <p:cNvSpPr txBox="1"/>
          <p:nvPr/>
        </p:nvSpPr>
        <p:spPr>
          <a:xfrm>
            <a:off x="767570" y="1241026"/>
            <a:ext cx="58191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6D77"/>
                </a:solidFill>
                <a:highlight>
                  <a:srgbClr val="EDF9F9"/>
                </a:highlight>
                <a:latin typeface="Lora"/>
                <a:ea typeface="Lora"/>
                <a:cs typeface="Lora"/>
                <a:sym typeface="Lora"/>
              </a:rPr>
              <a:t>Hypovolemic Shock </a:t>
            </a:r>
            <a:r>
              <a:rPr b="1" lang="en-GB" sz="1600">
                <a:solidFill>
                  <a:srgbClr val="006D77"/>
                </a:solidFill>
                <a:highlight>
                  <a:srgbClr val="EDF9F9"/>
                </a:highlight>
                <a:latin typeface="Lora"/>
                <a:ea typeface="Lora"/>
                <a:cs typeface="Lora"/>
                <a:sym typeface="Lora"/>
              </a:rPr>
              <a:t>management</a:t>
            </a:r>
            <a:r>
              <a:rPr b="1" i="0" lang="en-GB" sz="1600" u="none" cap="none" strike="noStrike">
                <a:solidFill>
                  <a:srgbClr val="006D77"/>
                </a:solidFill>
                <a:highlight>
                  <a:srgbClr val="EDF9F9"/>
                </a:highlight>
                <a:latin typeface="Lora"/>
                <a:ea typeface="Lora"/>
                <a:cs typeface="Lora"/>
                <a:sym typeface="Lora"/>
              </a:rPr>
              <a:t>:</a:t>
            </a:r>
            <a:endParaRPr b="1" i="0" sz="1600" u="none" cap="none" strike="noStrike">
              <a:solidFill>
                <a:srgbClr val="006D77"/>
              </a:solidFill>
              <a:highlight>
                <a:srgbClr val="EDF9F9"/>
              </a:highlight>
              <a:latin typeface="Lora"/>
              <a:ea typeface="Lora"/>
              <a:cs typeface="Lora"/>
              <a:sym typeface="Lora"/>
            </a:endParaRPr>
          </a:p>
        </p:txBody>
      </p:sp>
      <p:sp>
        <p:nvSpPr>
          <p:cNvPr id="610" name="Google Shape;610;p46"/>
          <p:cNvSpPr txBox="1"/>
          <p:nvPr/>
        </p:nvSpPr>
        <p:spPr>
          <a:xfrm>
            <a:off x="155175" y="7232300"/>
            <a:ext cx="3669000" cy="2242200"/>
          </a:xfrm>
          <a:prstGeom prst="rect">
            <a:avLst/>
          </a:prstGeom>
          <a:noFill/>
          <a:ln cap="flat" cmpd="sng" w="9525">
            <a:solidFill>
              <a:srgbClr val="83C5BE"/>
            </a:solidFill>
            <a:prstDash val="lgDash"/>
            <a:round/>
            <a:headEnd len="sm" w="sm" type="none"/>
            <a:tailEnd len="sm" w="sm" type="none"/>
          </a:ln>
        </p:spPr>
        <p:txBody>
          <a:bodyPr anchorCtr="0" anchor="t" bIns="91425" lIns="91425" spcFirstLastPara="1" rIns="91425" wrap="square" tIns="91425">
            <a:noAutofit/>
          </a:bodyPr>
          <a:lstStyle/>
          <a:p>
            <a:pPr indent="-142875" lvl="0" marL="179999" rtl="0" algn="l">
              <a:lnSpc>
                <a:spcPct val="125000"/>
              </a:lnSpc>
              <a:spcBef>
                <a:spcPts val="0"/>
              </a:spcBef>
              <a:spcAft>
                <a:spcPts val="0"/>
              </a:spcAft>
              <a:buClr>
                <a:srgbClr val="6AA84F"/>
              </a:buClr>
              <a:buSzPts val="900"/>
              <a:buFont typeface="Mada"/>
              <a:buChar char="●"/>
            </a:pPr>
            <a:r>
              <a:rPr lang="en-GB" sz="1000">
                <a:solidFill>
                  <a:srgbClr val="6AA84F"/>
                </a:solidFill>
                <a:latin typeface="Mada"/>
                <a:ea typeface="Mada"/>
                <a:cs typeface="Mada"/>
                <a:sym typeface="Mada"/>
              </a:rPr>
              <a:t>2 large bore IV is usually the best option for resuscitation. Why? High flow rate achieved in a short period of time. Large bore IV means using 14 or 16 gauge needles to administer fluid quickly. For instance, with two 14G IV 2L of fluid is administered in 4 minutes.</a:t>
            </a:r>
            <a:endParaRPr sz="900">
              <a:solidFill>
                <a:srgbClr val="6AA84F"/>
              </a:solidFill>
              <a:latin typeface="Mada"/>
              <a:ea typeface="Mada"/>
              <a:cs typeface="Mada"/>
              <a:sym typeface="Mada"/>
            </a:endParaRPr>
          </a:p>
          <a:p>
            <a:pPr indent="-142875" lvl="0" marL="179999" rtl="0" algn="l">
              <a:lnSpc>
                <a:spcPct val="125000"/>
              </a:lnSpc>
              <a:spcBef>
                <a:spcPts val="0"/>
              </a:spcBef>
              <a:spcAft>
                <a:spcPts val="0"/>
              </a:spcAft>
              <a:buClr>
                <a:srgbClr val="6AA84F"/>
              </a:buClr>
              <a:buSzPts val="900"/>
              <a:buFont typeface="Mada"/>
              <a:buChar char="●"/>
            </a:pPr>
            <a:r>
              <a:rPr lang="en-GB" sz="1000">
                <a:solidFill>
                  <a:srgbClr val="6AA84F"/>
                </a:solidFill>
                <a:latin typeface="Mada"/>
                <a:ea typeface="Mada"/>
                <a:cs typeface="Mada"/>
                <a:sym typeface="Mada"/>
              </a:rPr>
              <a:t>The  forearms  or antecubital fossa are the most accessible peripheral sites, but  the  nature  and  location  of  the  injuries  may  require alternative  sites,  such  as  the  femoral  or  external  jugular vein.</a:t>
            </a:r>
            <a:endParaRPr sz="900">
              <a:solidFill>
                <a:srgbClr val="6AA84F"/>
              </a:solidFill>
              <a:latin typeface="Mada"/>
              <a:ea typeface="Mada"/>
              <a:cs typeface="Mada"/>
              <a:sym typeface="Mada"/>
            </a:endParaRPr>
          </a:p>
          <a:p>
            <a:pPr indent="-142875" lvl="0" marL="179999" rtl="0" algn="l">
              <a:lnSpc>
                <a:spcPct val="125000"/>
              </a:lnSpc>
              <a:spcBef>
                <a:spcPts val="0"/>
              </a:spcBef>
              <a:spcAft>
                <a:spcPts val="0"/>
              </a:spcAft>
              <a:buClr>
                <a:srgbClr val="6AA84F"/>
              </a:buClr>
              <a:buSzPts val="900"/>
              <a:buFont typeface="Mada"/>
              <a:buChar char="●"/>
            </a:pPr>
            <a:r>
              <a:rPr lang="en-GB" sz="1000">
                <a:solidFill>
                  <a:srgbClr val="6AA84F"/>
                </a:solidFill>
                <a:latin typeface="Mada"/>
                <a:ea typeface="Mada"/>
                <a:cs typeface="Mada"/>
                <a:sym typeface="Mada"/>
              </a:rPr>
              <a:t>Central venous cannulation is difficult and potentially  hazardous in shocked hypovolemic patients.</a:t>
            </a:r>
            <a:endParaRPr sz="900">
              <a:solidFill>
                <a:srgbClr val="6AA84F"/>
              </a:solidFill>
              <a:latin typeface="Mada"/>
              <a:ea typeface="Mada"/>
              <a:cs typeface="Mada"/>
              <a:sym typeface="Mada"/>
            </a:endParaRPr>
          </a:p>
          <a:p>
            <a:pPr indent="0" lvl="0" marL="0" rtl="0" algn="l">
              <a:lnSpc>
                <a:spcPct val="125000"/>
              </a:lnSpc>
              <a:spcBef>
                <a:spcPts val="0"/>
              </a:spcBef>
              <a:spcAft>
                <a:spcPts val="0"/>
              </a:spcAft>
              <a:buNone/>
            </a:pPr>
            <a:r>
              <a:t/>
            </a:r>
            <a:endParaRPr sz="900">
              <a:solidFill>
                <a:srgbClr val="6AA84F"/>
              </a:solidFill>
              <a:latin typeface="Mada"/>
              <a:ea typeface="Mada"/>
              <a:cs typeface="Mada"/>
              <a:sym typeface="Mada"/>
            </a:endParaRPr>
          </a:p>
        </p:txBody>
      </p:sp>
      <p:sp>
        <p:nvSpPr>
          <p:cNvPr id="611" name="Google Shape;611;p46"/>
          <p:cNvSpPr txBox="1"/>
          <p:nvPr/>
        </p:nvSpPr>
        <p:spPr>
          <a:xfrm>
            <a:off x="155175" y="10844400"/>
            <a:ext cx="10450500" cy="32148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Specific treatment of each type of shock.</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1- </a:t>
            </a:r>
            <a:r>
              <a:rPr lang="en-GB" sz="1900">
                <a:solidFill>
                  <a:srgbClr val="E29578"/>
                </a:solidFill>
                <a:latin typeface="Mada"/>
                <a:ea typeface="Mada"/>
                <a:cs typeface="Mada"/>
                <a:sym typeface="Mada"/>
              </a:rPr>
              <a:t>Hypovolemic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2- </a:t>
            </a:r>
            <a:r>
              <a:rPr lang="en-GB" sz="1900">
                <a:solidFill>
                  <a:srgbClr val="E29578"/>
                </a:solidFill>
                <a:latin typeface="Mada"/>
                <a:ea typeface="Mada"/>
                <a:cs typeface="Mada"/>
                <a:sym typeface="Mada"/>
              </a:rPr>
              <a:t>Septic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3- </a:t>
            </a:r>
            <a:r>
              <a:rPr lang="en-GB" sz="1900">
                <a:solidFill>
                  <a:srgbClr val="E29578"/>
                </a:solidFill>
                <a:latin typeface="Mada"/>
                <a:ea typeface="Mada"/>
                <a:cs typeface="Mada"/>
                <a:sym typeface="Mada"/>
              </a:rPr>
              <a:t>Cardiogenic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4- </a:t>
            </a:r>
            <a:r>
              <a:rPr lang="en-GB" sz="1900">
                <a:solidFill>
                  <a:srgbClr val="E29578"/>
                </a:solidFill>
                <a:latin typeface="Mada"/>
                <a:ea typeface="Mada"/>
                <a:cs typeface="Mada"/>
                <a:sym typeface="Mada"/>
              </a:rPr>
              <a:t>Anaphylactic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5- </a:t>
            </a:r>
            <a:r>
              <a:rPr lang="en-GB" sz="1900">
                <a:solidFill>
                  <a:srgbClr val="E29578"/>
                </a:solidFill>
                <a:latin typeface="Mada"/>
                <a:ea typeface="Mada"/>
                <a:cs typeface="Mada"/>
                <a:sym typeface="Mada"/>
              </a:rPr>
              <a:t>Neurogenic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900">
              <a:solidFill>
                <a:srgbClr val="E29578"/>
              </a:solidFill>
              <a:latin typeface="Mada"/>
              <a:ea typeface="Mada"/>
              <a:cs typeface="Mada"/>
              <a:sym typeface="Mada"/>
            </a:endParaRPr>
          </a:p>
        </p:txBody>
      </p:sp>
      <p:sp>
        <p:nvSpPr>
          <p:cNvPr id="612" name="Google Shape;612;p46"/>
          <p:cNvSpPr txBox="1"/>
          <p:nvPr/>
        </p:nvSpPr>
        <p:spPr>
          <a:xfrm>
            <a:off x="5886413" y="2526363"/>
            <a:ext cx="1441500" cy="5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Mada"/>
                <a:ea typeface="Mada"/>
                <a:cs typeface="Mada"/>
                <a:sym typeface="Mada"/>
              </a:rPr>
              <a:t>Arrange definitive treatment</a:t>
            </a:r>
            <a:endParaRPr b="1"/>
          </a:p>
        </p:txBody>
      </p:sp>
      <p:sp>
        <p:nvSpPr>
          <p:cNvPr id="613" name="Google Shape;613;p46"/>
          <p:cNvSpPr/>
          <p:nvPr/>
        </p:nvSpPr>
        <p:spPr>
          <a:xfrm>
            <a:off x="598208" y="2354739"/>
            <a:ext cx="188700" cy="171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46"/>
          <p:cNvSpPr/>
          <p:nvPr/>
        </p:nvSpPr>
        <p:spPr>
          <a:xfrm>
            <a:off x="1797863" y="2349636"/>
            <a:ext cx="163200" cy="1701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6"/>
          <p:cNvSpPr/>
          <p:nvPr/>
        </p:nvSpPr>
        <p:spPr>
          <a:xfrm>
            <a:off x="5361973" y="2354739"/>
            <a:ext cx="188700" cy="171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6"/>
          <p:cNvSpPr/>
          <p:nvPr/>
        </p:nvSpPr>
        <p:spPr>
          <a:xfrm>
            <a:off x="6512813" y="2354738"/>
            <a:ext cx="188700" cy="171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7" name="Google Shape;617;p46"/>
          <p:cNvCxnSpPr>
            <a:endCxn id="613" idx="0"/>
          </p:cNvCxnSpPr>
          <p:nvPr/>
        </p:nvCxnSpPr>
        <p:spPr>
          <a:xfrm flipH="1">
            <a:off x="692558" y="1828839"/>
            <a:ext cx="2925300" cy="525900"/>
          </a:xfrm>
          <a:prstGeom prst="bentConnector2">
            <a:avLst/>
          </a:prstGeom>
          <a:noFill/>
          <a:ln cap="flat" cmpd="sng" w="28575">
            <a:solidFill>
              <a:srgbClr val="FFDDD2"/>
            </a:solidFill>
            <a:prstDash val="solid"/>
            <a:round/>
            <a:headEnd len="sm" w="sm" type="none"/>
            <a:tailEnd len="sm" w="sm" type="none"/>
          </a:ln>
        </p:spPr>
      </p:cxnSp>
      <p:cxnSp>
        <p:nvCxnSpPr>
          <p:cNvPr id="618" name="Google Shape;618;p46"/>
          <p:cNvCxnSpPr/>
          <p:nvPr/>
        </p:nvCxnSpPr>
        <p:spPr>
          <a:xfrm flipH="1" rot="10800000">
            <a:off x="1876320" y="1828836"/>
            <a:ext cx="1223400" cy="520800"/>
          </a:xfrm>
          <a:prstGeom prst="bentConnector3">
            <a:avLst>
              <a:gd fmla="val 169" name="adj1"/>
            </a:avLst>
          </a:prstGeom>
          <a:noFill/>
          <a:ln cap="flat" cmpd="sng" w="28575">
            <a:solidFill>
              <a:srgbClr val="FFDDD2"/>
            </a:solidFill>
            <a:prstDash val="solid"/>
            <a:round/>
            <a:headEnd len="sm" w="sm" type="none"/>
            <a:tailEnd len="sm" w="sm" type="none"/>
          </a:ln>
        </p:spPr>
      </p:cxnSp>
      <p:cxnSp>
        <p:nvCxnSpPr>
          <p:cNvPr id="619" name="Google Shape;619;p46"/>
          <p:cNvCxnSpPr>
            <a:endCxn id="615" idx="0"/>
          </p:cNvCxnSpPr>
          <p:nvPr/>
        </p:nvCxnSpPr>
        <p:spPr>
          <a:xfrm>
            <a:off x="4014823" y="1828839"/>
            <a:ext cx="1441500" cy="525900"/>
          </a:xfrm>
          <a:prstGeom prst="bentConnector2">
            <a:avLst/>
          </a:prstGeom>
          <a:noFill/>
          <a:ln cap="flat" cmpd="sng" w="28575">
            <a:solidFill>
              <a:srgbClr val="FFDDD2"/>
            </a:solidFill>
            <a:prstDash val="solid"/>
            <a:round/>
            <a:headEnd len="sm" w="sm" type="none"/>
            <a:tailEnd len="sm" w="sm" type="none"/>
          </a:ln>
        </p:spPr>
      </p:cxnSp>
      <p:cxnSp>
        <p:nvCxnSpPr>
          <p:cNvPr id="620" name="Google Shape;620;p46"/>
          <p:cNvCxnSpPr/>
          <p:nvPr/>
        </p:nvCxnSpPr>
        <p:spPr>
          <a:xfrm>
            <a:off x="3607390" y="1830015"/>
            <a:ext cx="3014700" cy="524700"/>
          </a:xfrm>
          <a:prstGeom prst="bentConnector3">
            <a:avLst>
              <a:gd fmla="val 99778" name="adj1"/>
            </a:avLst>
          </a:prstGeom>
          <a:noFill/>
          <a:ln cap="flat" cmpd="sng" w="28575">
            <a:solidFill>
              <a:srgbClr val="FFDDD2"/>
            </a:solidFill>
            <a:prstDash val="solid"/>
            <a:round/>
            <a:headEnd len="sm" w="sm" type="none"/>
            <a:tailEnd len="sm" w="sm" type="none"/>
          </a:ln>
        </p:spPr>
      </p:cxnSp>
      <p:sp>
        <p:nvSpPr>
          <p:cNvPr id="621" name="Google Shape;621;p46"/>
          <p:cNvSpPr txBox="1"/>
          <p:nvPr/>
        </p:nvSpPr>
        <p:spPr>
          <a:xfrm>
            <a:off x="261321" y="2526343"/>
            <a:ext cx="862500" cy="92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ABCs</a:t>
            </a:r>
            <a:endParaRPr/>
          </a:p>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6AA84F"/>
                </a:solidFill>
                <a:latin typeface="Mada"/>
                <a:ea typeface="Mada"/>
                <a:cs typeface="Mada"/>
                <a:sym typeface="Mada"/>
              </a:rPr>
              <a:t>(Airway, Breathing, Circulation)</a:t>
            </a:r>
            <a:endParaRPr b="1" i="0" sz="900" u="none" cap="none" strike="noStrike">
              <a:solidFill>
                <a:srgbClr val="6AA84F"/>
              </a:solidFill>
              <a:latin typeface="Fira Sans"/>
              <a:ea typeface="Fira Sans"/>
              <a:cs typeface="Fira Sans"/>
              <a:sym typeface="Fira Sans"/>
            </a:endParaRPr>
          </a:p>
        </p:txBody>
      </p:sp>
      <p:sp>
        <p:nvSpPr>
          <p:cNvPr id="622" name="Google Shape;622;p46"/>
          <p:cNvSpPr txBox="1"/>
          <p:nvPr/>
        </p:nvSpPr>
        <p:spPr>
          <a:xfrm>
            <a:off x="910473" y="2526334"/>
            <a:ext cx="1938000" cy="52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Control </a:t>
            </a:r>
            <a:endParaRPr b="1" i="0" sz="13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any bleeding </a:t>
            </a:r>
            <a:endParaRPr b="1" i="0" sz="13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623" name="Google Shape;623;p46"/>
          <p:cNvSpPr/>
          <p:nvPr/>
        </p:nvSpPr>
        <p:spPr>
          <a:xfrm>
            <a:off x="2972012" y="2343939"/>
            <a:ext cx="188700" cy="171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4" name="Google Shape;624;p46"/>
          <p:cNvCxnSpPr>
            <a:stCxn id="623" idx="0"/>
          </p:cNvCxnSpPr>
          <p:nvPr/>
        </p:nvCxnSpPr>
        <p:spPr>
          <a:xfrm flipH="1" rot="5400000">
            <a:off x="2808512" y="2086089"/>
            <a:ext cx="515100" cy="600"/>
          </a:xfrm>
          <a:prstGeom prst="bentConnector3">
            <a:avLst>
              <a:gd fmla="val 19040" name="adj1"/>
            </a:avLst>
          </a:prstGeom>
          <a:noFill/>
          <a:ln cap="flat" cmpd="sng" w="28575">
            <a:solidFill>
              <a:srgbClr val="FFDDD2"/>
            </a:solidFill>
            <a:prstDash val="solid"/>
            <a:round/>
            <a:headEnd len="sm" w="sm" type="none"/>
            <a:tailEnd len="sm" w="sm" type="none"/>
          </a:ln>
        </p:spPr>
      </p:cxnSp>
      <p:sp>
        <p:nvSpPr>
          <p:cNvPr id="625" name="Google Shape;625;p46"/>
          <p:cNvSpPr txBox="1"/>
          <p:nvPr/>
        </p:nvSpPr>
        <p:spPr>
          <a:xfrm>
            <a:off x="2134410" y="2526344"/>
            <a:ext cx="1863900" cy="65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Establish 2 </a:t>
            </a:r>
            <a:endParaRPr b="1" i="0" sz="13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large bore</a:t>
            </a:r>
            <a:r>
              <a:rPr b="1" i="0" lang="en-GB" sz="1400" u="none" cap="none" strike="noStrike">
                <a:solidFill>
                  <a:srgbClr val="000000"/>
                </a:solidFill>
                <a:latin typeface="Mada"/>
                <a:ea typeface="Mada"/>
                <a:cs typeface="Mada"/>
                <a:sym typeface="Mada"/>
              </a:rPr>
              <a:t> </a:t>
            </a:r>
            <a:endParaRPr b="1" i="0" sz="14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300"/>
              <a:buFont typeface="Arial"/>
              <a:buNone/>
            </a:pPr>
            <a:r>
              <a:rPr b="0" i="0" lang="en-GB" sz="1200" u="none" cap="none" strike="noStrike">
                <a:solidFill>
                  <a:srgbClr val="000000"/>
                </a:solidFill>
                <a:latin typeface="Mada"/>
                <a:ea typeface="Mada"/>
                <a:cs typeface="Mada"/>
                <a:sym typeface="Mada"/>
              </a:rPr>
              <a:t>IVs or a central line</a:t>
            </a:r>
            <a:r>
              <a:rPr baseline="30000" lang="en-GB" sz="1200">
                <a:latin typeface="Mada"/>
                <a:ea typeface="Mada"/>
                <a:cs typeface="Mada"/>
                <a:sym typeface="Mada"/>
              </a:rPr>
              <a:t>1</a:t>
            </a:r>
            <a:endParaRPr b="0" i="0" sz="1200" u="none" cap="none" strike="noStrike">
              <a:solidFill>
                <a:srgbClr val="000000"/>
              </a:solidFill>
              <a:latin typeface="Mada"/>
              <a:ea typeface="Mada"/>
              <a:cs typeface="Mada"/>
              <a:sym typeface="Mada"/>
            </a:endParaRPr>
          </a:p>
        </p:txBody>
      </p:sp>
      <p:sp>
        <p:nvSpPr>
          <p:cNvPr id="626" name="Google Shape;626;p46"/>
          <p:cNvSpPr txBox="1"/>
          <p:nvPr/>
        </p:nvSpPr>
        <p:spPr>
          <a:xfrm>
            <a:off x="3498005" y="2526331"/>
            <a:ext cx="1536000" cy="69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Crystalloids</a:t>
            </a:r>
            <a:r>
              <a:rPr b="1" baseline="30000" i="0" lang="en-GB" sz="1300" u="none" cap="none" strike="noStrike">
                <a:solidFill>
                  <a:srgbClr val="000000"/>
                </a:solidFill>
                <a:latin typeface="Mada"/>
                <a:ea typeface="Mada"/>
                <a:cs typeface="Mada"/>
                <a:sym typeface="Mada"/>
              </a:rPr>
              <a:t>2</a:t>
            </a:r>
            <a:endParaRPr b="1" baseline="30000" i="0" sz="13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Mada"/>
                <a:ea typeface="Mada"/>
                <a:cs typeface="Mada"/>
                <a:sym typeface="Mada"/>
              </a:rPr>
              <a:t>Normal Saline or Lactate Ringers</a:t>
            </a:r>
            <a:endParaRPr b="0" i="0" sz="1100" u="none" cap="none" strike="noStrike">
              <a:solidFill>
                <a:srgbClr val="000000"/>
              </a:solidFill>
              <a:latin typeface="Mada"/>
              <a:ea typeface="Mada"/>
              <a:cs typeface="Mada"/>
              <a:sym typeface="Mada"/>
            </a:endParaRPr>
          </a:p>
        </p:txBody>
      </p:sp>
      <p:sp>
        <p:nvSpPr>
          <p:cNvPr id="627" name="Google Shape;627;p46"/>
          <p:cNvSpPr txBox="1"/>
          <p:nvPr/>
        </p:nvSpPr>
        <p:spPr>
          <a:xfrm>
            <a:off x="4487307" y="2526371"/>
            <a:ext cx="1938000" cy="69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PRBCs</a:t>
            </a:r>
            <a:r>
              <a:rPr b="1" baseline="30000" lang="en-GB" sz="1300">
                <a:latin typeface="Mada"/>
                <a:ea typeface="Mada"/>
                <a:cs typeface="Mada"/>
                <a:sym typeface="Mada"/>
              </a:rPr>
              <a:t>3</a:t>
            </a:r>
            <a:endParaRPr b="1" i="0" sz="13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200"/>
              <a:buFont typeface="Arial"/>
              <a:buNone/>
            </a:pPr>
            <a:r>
              <a:rPr lang="en-GB" sz="1200">
                <a:latin typeface="Mada"/>
                <a:ea typeface="Mada"/>
                <a:cs typeface="Mada"/>
                <a:sym typeface="Mada"/>
              </a:rPr>
              <a:t>O </a:t>
            </a:r>
            <a:r>
              <a:rPr b="0" i="0" lang="en-GB" sz="1200" u="none" cap="none" strike="noStrike">
                <a:solidFill>
                  <a:srgbClr val="000000"/>
                </a:solidFill>
                <a:latin typeface="Mada"/>
                <a:ea typeface="Mada"/>
                <a:cs typeface="Mada"/>
                <a:sym typeface="Mada"/>
              </a:rPr>
              <a:t>negative or </a:t>
            </a:r>
            <a:endParaRPr b="0" i="0" sz="1200" u="none" cap="none" strike="noStrike">
              <a:solidFill>
                <a:srgbClr val="000000"/>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Mada"/>
                <a:ea typeface="Mada"/>
                <a:cs typeface="Mada"/>
                <a:sym typeface="Mada"/>
              </a:rPr>
              <a:t>cross matched</a:t>
            </a:r>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777777"/>
                </a:solidFill>
                <a:latin typeface="Mada"/>
                <a:ea typeface="Mada"/>
                <a:cs typeface="Mada"/>
                <a:sym typeface="Mada"/>
              </a:rPr>
              <a:t>(Packed RBCs)</a:t>
            </a:r>
            <a:endParaRPr b="1" i="0" sz="1200" u="none" cap="none" strike="noStrike">
              <a:solidFill>
                <a:srgbClr val="777777"/>
              </a:solidFill>
              <a:latin typeface="Mada"/>
              <a:ea typeface="Mada"/>
              <a:cs typeface="Mada"/>
              <a:sym typeface="Mada"/>
            </a:endParaRPr>
          </a:p>
        </p:txBody>
      </p:sp>
      <p:sp>
        <p:nvSpPr>
          <p:cNvPr id="628" name="Google Shape;628;p46"/>
          <p:cNvSpPr/>
          <p:nvPr/>
        </p:nvSpPr>
        <p:spPr>
          <a:xfrm>
            <a:off x="4171662" y="2343939"/>
            <a:ext cx="188700" cy="171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9" name="Google Shape;629;p46"/>
          <p:cNvCxnSpPr>
            <a:stCxn id="628" idx="0"/>
          </p:cNvCxnSpPr>
          <p:nvPr/>
        </p:nvCxnSpPr>
        <p:spPr>
          <a:xfrm flipH="1" rot="5400000">
            <a:off x="4008162" y="2086089"/>
            <a:ext cx="515100" cy="600"/>
          </a:xfrm>
          <a:prstGeom prst="bentConnector3">
            <a:avLst>
              <a:gd fmla="val 50000" name="adj1"/>
            </a:avLst>
          </a:prstGeom>
          <a:noFill/>
          <a:ln cap="flat" cmpd="sng" w="28575">
            <a:solidFill>
              <a:srgbClr val="FFDDD2"/>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7"/>
          <p:cNvSpPr/>
          <p:nvPr/>
        </p:nvSpPr>
        <p:spPr>
          <a:xfrm>
            <a:off x="74475" y="9743075"/>
            <a:ext cx="7440600" cy="873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No test will help you, in fact it’s just a waste of time. </a:t>
            </a:r>
            <a:endParaRPr sz="1000">
              <a:solidFill>
                <a:srgbClr val="6AA84F"/>
              </a:solidFill>
              <a:latin typeface="Mada"/>
              <a:ea typeface="Mada"/>
              <a:cs typeface="Mada"/>
              <a:sym typeface="Mada"/>
            </a:endParaRPr>
          </a:p>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Hallmark of anaphylaxis.</a:t>
            </a:r>
            <a:endParaRPr sz="1000">
              <a:solidFill>
                <a:srgbClr val="6AA84F"/>
              </a:solidFill>
              <a:latin typeface="Mada"/>
              <a:ea typeface="Mada"/>
              <a:cs typeface="Mada"/>
              <a:sym typeface="Mada"/>
            </a:endParaRPr>
          </a:p>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E.g rash and </a:t>
            </a:r>
            <a:r>
              <a:rPr lang="en-GB" sz="1000">
                <a:solidFill>
                  <a:srgbClr val="6AA84F"/>
                </a:solidFill>
                <a:latin typeface="Mada"/>
                <a:ea typeface="Mada"/>
                <a:cs typeface="Mada"/>
                <a:sym typeface="Mada"/>
              </a:rPr>
              <a:t>urticaria.</a:t>
            </a:r>
            <a:endParaRPr sz="1000">
              <a:solidFill>
                <a:srgbClr val="6AA84F"/>
              </a:solidFill>
              <a:latin typeface="Mada"/>
              <a:ea typeface="Mada"/>
              <a:cs typeface="Mada"/>
              <a:sym typeface="Mada"/>
            </a:endParaRPr>
          </a:p>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To achieve severe vasoconstriction and bronchodilation.</a:t>
            </a:r>
            <a:endParaRPr sz="1000">
              <a:solidFill>
                <a:srgbClr val="6AA84F"/>
              </a:solidFill>
              <a:latin typeface="Mada"/>
              <a:ea typeface="Mada"/>
              <a:cs typeface="Mada"/>
              <a:sym typeface="Mada"/>
            </a:endParaRPr>
          </a:p>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1-2L only, not as much as hypovolemic shock. </a:t>
            </a:r>
            <a:endParaRPr sz="1000">
              <a:solidFill>
                <a:srgbClr val="6AA84F"/>
              </a:solidFill>
              <a:latin typeface="Mada"/>
              <a:ea typeface="Mada"/>
              <a:cs typeface="Mada"/>
              <a:sym typeface="Mada"/>
            </a:endParaRPr>
          </a:p>
        </p:txBody>
      </p:sp>
      <p:sp>
        <p:nvSpPr>
          <p:cNvPr id="636" name="Google Shape;636;p47"/>
          <p:cNvSpPr txBox="1"/>
          <p:nvPr/>
        </p:nvSpPr>
        <p:spPr>
          <a:xfrm>
            <a:off x="155175" y="10844400"/>
            <a:ext cx="10450500" cy="32148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Specific treatment of each type of shock.</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1- Hypovolemic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2- Septic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3- Cardiogenic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4- Anaphylactic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5- Neurogenic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900">
              <a:solidFill>
                <a:srgbClr val="E29578"/>
              </a:solidFill>
              <a:latin typeface="Mada"/>
              <a:ea typeface="Mada"/>
              <a:cs typeface="Mada"/>
              <a:sym typeface="Mada"/>
            </a:endParaRPr>
          </a:p>
        </p:txBody>
      </p:sp>
      <p:grpSp>
        <p:nvGrpSpPr>
          <p:cNvPr id="637" name="Google Shape;637;p47"/>
          <p:cNvGrpSpPr/>
          <p:nvPr/>
        </p:nvGrpSpPr>
        <p:grpSpPr>
          <a:xfrm>
            <a:off x="325020" y="6084724"/>
            <a:ext cx="467181" cy="476434"/>
            <a:chOff x="2410712" y="2415450"/>
            <a:chExt cx="312600" cy="312600"/>
          </a:xfrm>
        </p:grpSpPr>
        <p:sp>
          <p:nvSpPr>
            <p:cNvPr id="638" name="Google Shape;638;p4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47"/>
          <p:cNvSpPr txBox="1"/>
          <p:nvPr/>
        </p:nvSpPr>
        <p:spPr>
          <a:xfrm>
            <a:off x="782303" y="6111348"/>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Anaphylactic Shock treatment:</a:t>
            </a:r>
            <a:endParaRPr b="1" sz="1800">
              <a:solidFill>
                <a:srgbClr val="006D77"/>
              </a:solidFill>
              <a:highlight>
                <a:srgbClr val="EDF9F9"/>
              </a:highlight>
              <a:latin typeface="Lora"/>
              <a:ea typeface="Lora"/>
              <a:cs typeface="Lora"/>
              <a:sym typeface="Lora"/>
            </a:endParaRPr>
          </a:p>
        </p:txBody>
      </p:sp>
      <p:sp>
        <p:nvSpPr>
          <p:cNvPr id="641" name="Google Shape;641;p47"/>
          <p:cNvSpPr txBox="1"/>
          <p:nvPr/>
        </p:nvSpPr>
        <p:spPr>
          <a:xfrm flipH="1">
            <a:off x="4750303" y="6558858"/>
            <a:ext cx="1367400" cy="77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Mada"/>
                <a:ea typeface="Mada"/>
                <a:cs typeface="Mada"/>
                <a:sym typeface="Mada"/>
              </a:rPr>
              <a:t>Treatment </a:t>
            </a:r>
            <a:endParaRPr b="1" sz="1800">
              <a:latin typeface="Mada"/>
              <a:ea typeface="Mada"/>
              <a:cs typeface="Mada"/>
              <a:sym typeface="Mada"/>
            </a:endParaRPr>
          </a:p>
        </p:txBody>
      </p:sp>
      <p:sp>
        <p:nvSpPr>
          <p:cNvPr id="642" name="Google Shape;642;p47"/>
          <p:cNvSpPr txBox="1"/>
          <p:nvPr/>
        </p:nvSpPr>
        <p:spPr>
          <a:xfrm flipH="1">
            <a:off x="1247571" y="6558865"/>
            <a:ext cx="1555800" cy="77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Mada"/>
                <a:ea typeface="Mada"/>
                <a:cs typeface="Mada"/>
                <a:sym typeface="Mada"/>
              </a:rPr>
              <a:t>Diagnosis </a:t>
            </a:r>
            <a:endParaRPr b="1" sz="1800">
              <a:latin typeface="Mada"/>
              <a:ea typeface="Mada"/>
              <a:cs typeface="Mada"/>
              <a:sym typeface="Mada"/>
            </a:endParaRPr>
          </a:p>
        </p:txBody>
      </p:sp>
      <p:sp>
        <p:nvSpPr>
          <p:cNvPr id="643" name="Google Shape;643;p47"/>
          <p:cNvSpPr/>
          <p:nvPr/>
        </p:nvSpPr>
        <p:spPr>
          <a:xfrm>
            <a:off x="155178" y="6670558"/>
            <a:ext cx="1005000" cy="933000"/>
          </a:xfrm>
          <a:prstGeom prst="diamond">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7"/>
          <p:cNvSpPr/>
          <p:nvPr/>
        </p:nvSpPr>
        <p:spPr>
          <a:xfrm>
            <a:off x="6349753" y="6671883"/>
            <a:ext cx="1005000" cy="933000"/>
          </a:xfrm>
          <a:prstGeom prst="diamond">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47"/>
          <p:cNvGrpSpPr/>
          <p:nvPr/>
        </p:nvGrpSpPr>
        <p:grpSpPr>
          <a:xfrm>
            <a:off x="323267" y="1112692"/>
            <a:ext cx="467181" cy="476434"/>
            <a:chOff x="2410712" y="2415450"/>
            <a:chExt cx="312600" cy="312600"/>
          </a:xfrm>
        </p:grpSpPr>
        <p:sp>
          <p:nvSpPr>
            <p:cNvPr id="646" name="Google Shape;646;p4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47"/>
          <p:cNvSpPr txBox="1"/>
          <p:nvPr/>
        </p:nvSpPr>
        <p:spPr>
          <a:xfrm>
            <a:off x="780550" y="1139316"/>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Septic shock treatment:</a:t>
            </a:r>
            <a:endParaRPr b="1" sz="1800">
              <a:solidFill>
                <a:srgbClr val="006D77"/>
              </a:solidFill>
              <a:highlight>
                <a:srgbClr val="EDF9F9"/>
              </a:highlight>
              <a:latin typeface="Lora"/>
              <a:ea typeface="Lora"/>
              <a:cs typeface="Lora"/>
              <a:sym typeface="Lora"/>
            </a:endParaRPr>
          </a:p>
        </p:txBody>
      </p:sp>
      <p:pic>
        <p:nvPicPr>
          <p:cNvPr id="649" name="Google Shape;649;p47"/>
          <p:cNvPicPr preferRelativeResize="0"/>
          <p:nvPr/>
        </p:nvPicPr>
        <p:blipFill>
          <a:blip r:embed="rId3">
            <a:alphaModFix/>
          </a:blip>
          <a:stretch>
            <a:fillRect/>
          </a:stretch>
        </p:blipFill>
        <p:spPr>
          <a:xfrm>
            <a:off x="5322553" y="3238701"/>
            <a:ext cx="2074624" cy="2732025"/>
          </a:xfrm>
          <a:prstGeom prst="rect">
            <a:avLst/>
          </a:prstGeom>
          <a:noFill/>
          <a:ln cap="flat" cmpd="sng" w="9525">
            <a:solidFill>
              <a:srgbClr val="000000"/>
            </a:solidFill>
            <a:prstDash val="solid"/>
            <a:round/>
            <a:headEnd len="sm" w="sm" type="none"/>
            <a:tailEnd len="sm" w="sm" type="none"/>
          </a:ln>
        </p:spPr>
      </p:pic>
      <p:cxnSp>
        <p:nvCxnSpPr>
          <p:cNvPr id="650" name="Google Shape;650;p47"/>
          <p:cNvCxnSpPr>
            <a:stCxn id="643" idx="3"/>
          </p:cNvCxnSpPr>
          <p:nvPr/>
        </p:nvCxnSpPr>
        <p:spPr>
          <a:xfrm flipH="1" rot="10800000">
            <a:off x="1160178" y="7135858"/>
            <a:ext cx="2267700" cy="1200"/>
          </a:xfrm>
          <a:prstGeom prst="straightConnector1">
            <a:avLst/>
          </a:prstGeom>
          <a:noFill/>
          <a:ln cap="flat" cmpd="sng" w="38100">
            <a:solidFill>
              <a:srgbClr val="83C5BE"/>
            </a:solidFill>
            <a:prstDash val="solid"/>
            <a:round/>
            <a:headEnd len="med" w="med" type="none"/>
            <a:tailEnd len="med" w="med" type="oval"/>
          </a:ln>
        </p:spPr>
      </p:cxnSp>
      <p:cxnSp>
        <p:nvCxnSpPr>
          <p:cNvPr id="651" name="Google Shape;651;p47"/>
          <p:cNvCxnSpPr>
            <a:endCxn id="644" idx="1"/>
          </p:cNvCxnSpPr>
          <p:nvPr/>
        </p:nvCxnSpPr>
        <p:spPr>
          <a:xfrm>
            <a:off x="3985453" y="7137483"/>
            <a:ext cx="2364300" cy="900"/>
          </a:xfrm>
          <a:prstGeom prst="straightConnector1">
            <a:avLst/>
          </a:prstGeom>
          <a:noFill/>
          <a:ln cap="flat" cmpd="sng" w="38100">
            <a:solidFill>
              <a:srgbClr val="83C5BE"/>
            </a:solidFill>
            <a:prstDash val="solid"/>
            <a:round/>
            <a:headEnd len="med" w="med" type="oval"/>
            <a:tailEnd len="med" w="med" type="none"/>
          </a:ln>
        </p:spPr>
      </p:cxnSp>
      <p:grpSp>
        <p:nvGrpSpPr>
          <p:cNvPr id="652" name="Google Shape;652;p47"/>
          <p:cNvGrpSpPr/>
          <p:nvPr/>
        </p:nvGrpSpPr>
        <p:grpSpPr>
          <a:xfrm>
            <a:off x="6630803" y="6861103"/>
            <a:ext cx="485198" cy="456924"/>
            <a:chOff x="3912950" y="2926225"/>
            <a:chExt cx="421325" cy="403750"/>
          </a:xfrm>
        </p:grpSpPr>
        <p:sp>
          <p:nvSpPr>
            <p:cNvPr id="653" name="Google Shape;653;p47"/>
            <p:cNvSpPr/>
            <p:nvPr/>
          </p:nvSpPr>
          <p:spPr>
            <a:xfrm>
              <a:off x="4017775" y="2926225"/>
              <a:ext cx="211550" cy="117150"/>
            </a:xfrm>
            <a:custGeom>
              <a:rect b="b" l="l" r="r" t="t"/>
              <a:pathLst>
                <a:path extrusionOk="0" h="4686" w="8462">
                  <a:moveTo>
                    <a:pt x="2287" y="1"/>
                  </a:moveTo>
                  <a:cubicBezTo>
                    <a:pt x="1027" y="1"/>
                    <a:pt x="1" y="1022"/>
                    <a:pt x="1" y="2282"/>
                  </a:cubicBezTo>
                  <a:lnTo>
                    <a:pt x="1" y="3397"/>
                  </a:lnTo>
                  <a:lnTo>
                    <a:pt x="10" y="3397"/>
                  </a:lnTo>
                  <a:lnTo>
                    <a:pt x="10" y="4676"/>
                  </a:lnTo>
                  <a:lnTo>
                    <a:pt x="1275" y="4676"/>
                  </a:lnTo>
                  <a:lnTo>
                    <a:pt x="1275" y="2287"/>
                  </a:lnTo>
                  <a:cubicBezTo>
                    <a:pt x="1275" y="1725"/>
                    <a:pt x="1730" y="1270"/>
                    <a:pt x="2292" y="1270"/>
                  </a:cubicBezTo>
                  <a:lnTo>
                    <a:pt x="6180" y="1270"/>
                  </a:lnTo>
                  <a:cubicBezTo>
                    <a:pt x="6738" y="1270"/>
                    <a:pt x="7192" y="1725"/>
                    <a:pt x="7197" y="2282"/>
                  </a:cubicBezTo>
                  <a:lnTo>
                    <a:pt x="7197" y="4686"/>
                  </a:lnTo>
                  <a:lnTo>
                    <a:pt x="8462" y="4686"/>
                  </a:lnTo>
                  <a:lnTo>
                    <a:pt x="8462" y="2282"/>
                  </a:lnTo>
                  <a:cubicBezTo>
                    <a:pt x="8462" y="1022"/>
                    <a:pt x="7436" y="1"/>
                    <a:pt x="6176"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7"/>
            <p:cNvSpPr/>
            <p:nvPr/>
          </p:nvSpPr>
          <p:spPr>
            <a:xfrm>
              <a:off x="4017900" y="3011150"/>
              <a:ext cx="31650" cy="32000"/>
            </a:xfrm>
            <a:custGeom>
              <a:rect b="b" l="l" r="r" t="t"/>
              <a:pathLst>
                <a:path extrusionOk="0" h="1280" w="1266">
                  <a:moveTo>
                    <a:pt x="319" y="0"/>
                  </a:moveTo>
                  <a:cubicBezTo>
                    <a:pt x="211" y="0"/>
                    <a:pt x="104" y="5"/>
                    <a:pt x="0" y="10"/>
                  </a:cubicBezTo>
                  <a:lnTo>
                    <a:pt x="0" y="1279"/>
                  </a:lnTo>
                  <a:lnTo>
                    <a:pt x="1265" y="1279"/>
                  </a:lnTo>
                  <a:lnTo>
                    <a:pt x="126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7"/>
            <p:cNvSpPr/>
            <p:nvPr/>
          </p:nvSpPr>
          <p:spPr>
            <a:xfrm>
              <a:off x="4197575" y="3011150"/>
              <a:ext cx="31650" cy="32350"/>
            </a:xfrm>
            <a:custGeom>
              <a:rect b="b" l="l" r="r" t="t"/>
              <a:pathLst>
                <a:path extrusionOk="0" h="1294" w="1266">
                  <a:moveTo>
                    <a:pt x="0" y="0"/>
                  </a:moveTo>
                  <a:lnTo>
                    <a:pt x="0" y="1293"/>
                  </a:lnTo>
                  <a:lnTo>
                    <a:pt x="1265" y="1293"/>
                  </a:lnTo>
                  <a:lnTo>
                    <a:pt x="1265" y="10"/>
                  </a:lnTo>
                  <a:cubicBezTo>
                    <a:pt x="1162" y="5"/>
                    <a:pt x="1050" y="0"/>
                    <a:pt x="94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7"/>
            <p:cNvSpPr/>
            <p:nvPr/>
          </p:nvSpPr>
          <p:spPr>
            <a:xfrm>
              <a:off x="3913075" y="3043225"/>
              <a:ext cx="421075" cy="286750"/>
            </a:xfrm>
            <a:custGeom>
              <a:rect b="b" l="l" r="r" t="t"/>
              <a:pathLst>
                <a:path extrusionOk="0" h="11470" w="16843">
                  <a:moveTo>
                    <a:pt x="4507" y="1"/>
                  </a:moveTo>
                  <a:cubicBezTo>
                    <a:pt x="2020" y="1"/>
                    <a:pt x="0" y="2020"/>
                    <a:pt x="0" y="4508"/>
                  </a:cubicBezTo>
                  <a:lnTo>
                    <a:pt x="0" y="10528"/>
                  </a:lnTo>
                  <a:cubicBezTo>
                    <a:pt x="0" y="11048"/>
                    <a:pt x="422" y="11470"/>
                    <a:pt x="942" y="11470"/>
                  </a:cubicBezTo>
                  <a:lnTo>
                    <a:pt x="15901" y="11470"/>
                  </a:lnTo>
                  <a:cubicBezTo>
                    <a:pt x="16421" y="11470"/>
                    <a:pt x="16838" y="11048"/>
                    <a:pt x="16843" y="10528"/>
                  </a:cubicBezTo>
                  <a:lnTo>
                    <a:pt x="16843" y="4508"/>
                  </a:lnTo>
                  <a:cubicBezTo>
                    <a:pt x="16838" y="2020"/>
                    <a:pt x="14824" y="1"/>
                    <a:pt x="12331" y="1"/>
                  </a:cubicBezTo>
                  <a:close/>
                </a:path>
              </a:pathLst>
            </a:custGeom>
            <a:solidFill>
              <a:srgbClr val="FFFFFF"/>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7"/>
            <p:cNvSpPr/>
            <p:nvPr/>
          </p:nvSpPr>
          <p:spPr>
            <a:xfrm>
              <a:off x="4171675" y="3043125"/>
              <a:ext cx="162600" cy="286850"/>
            </a:xfrm>
            <a:custGeom>
              <a:rect b="b" l="l" r="r" t="t"/>
              <a:pathLst>
                <a:path extrusionOk="0" h="11474" w="6504">
                  <a:moveTo>
                    <a:pt x="1" y="0"/>
                  </a:moveTo>
                  <a:cubicBezTo>
                    <a:pt x="2493" y="0"/>
                    <a:pt x="4517" y="2024"/>
                    <a:pt x="4517" y="4517"/>
                  </a:cubicBezTo>
                  <a:lnTo>
                    <a:pt x="4517" y="10495"/>
                  </a:lnTo>
                  <a:cubicBezTo>
                    <a:pt x="4517" y="11038"/>
                    <a:pt x="4077" y="11474"/>
                    <a:pt x="3538" y="11474"/>
                  </a:cubicBezTo>
                  <a:lnTo>
                    <a:pt x="5524" y="11474"/>
                  </a:lnTo>
                  <a:cubicBezTo>
                    <a:pt x="6063" y="11474"/>
                    <a:pt x="6499" y="11038"/>
                    <a:pt x="6504" y="10495"/>
                  </a:cubicBezTo>
                  <a:lnTo>
                    <a:pt x="6504" y="4517"/>
                  </a:lnTo>
                  <a:cubicBezTo>
                    <a:pt x="6499" y="2024"/>
                    <a:pt x="4480" y="5"/>
                    <a:pt x="1987"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7"/>
            <p:cNvSpPr/>
            <p:nvPr/>
          </p:nvSpPr>
          <p:spPr>
            <a:xfrm>
              <a:off x="3912950" y="3274325"/>
              <a:ext cx="421200" cy="55650"/>
            </a:xfrm>
            <a:custGeom>
              <a:rect b="b" l="l" r="r" t="t"/>
              <a:pathLst>
                <a:path extrusionOk="0" h="2226" w="16848">
                  <a:moveTo>
                    <a:pt x="1" y="0"/>
                  </a:moveTo>
                  <a:lnTo>
                    <a:pt x="1" y="1247"/>
                  </a:lnTo>
                  <a:cubicBezTo>
                    <a:pt x="1" y="1790"/>
                    <a:pt x="441" y="2226"/>
                    <a:pt x="980" y="2226"/>
                  </a:cubicBezTo>
                  <a:lnTo>
                    <a:pt x="15869" y="2226"/>
                  </a:lnTo>
                  <a:cubicBezTo>
                    <a:pt x="16407" y="2226"/>
                    <a:pt x="16848" y="1790"/>
                    <a:pt x="16848" y="1247"/>
                  </a:cubicBezTo>
                  <a:lnTo>
                    <a:pt x="16848"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7"/>
            <p:cNvSpPr/>
            <p:nvPr/>
          </p:nvSpPr>
          <p:spPr>
            <a:xfrm>
              <a:off x="4260000" y="3274325"/>
              <a:ext cx="74150" cy="55650"/>
            </a:xfrm>
            <a:custGeom>
              <a:rect b="b" l="l" r="r" t="t"/>
              <a:pathLst>
                <a:path extrusionOk="0" h="2226" w="2966">
                  <a:moveTo>
                    <a:pt x="979" y="0"/>
                  </a:moveTo>
                  <a:lnTo>
                    <a:pt x="979" y="1247"/>
                  </a:lnTo>
                  <a:cubicBezTo>
                    <a:pt x="979" y="1790"/>
                    <a:pt x="539" y="2226"/>
                    <a:pt x="0" y="2226"/>
                  </a:cubicBezTo>
                  <a:lnTo>
                    <a:pt x="1987" y="2226"/>
                  </a:lnTo>
                  <a:cubicBezTo>
                    <a:pt x="2525" y="2226"/>
                    <a:pt x="2966" y="1790"/>
                    <a:pt x="2966" y="1247"/>
                  </a:cubicBezTo>
                  <a:lnTo>
                    <a:pt x="2966"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7"/>
            <p:cNvSpPr/>
            <p:nvPr/>
          </p:nvSpPr>
          <p:spPr>
            <a:xfrm>
              <a:off x="4056325" y="3099700"/>
              <a:ext cx="134475" cy="134475"/>
            </a:xfrm>
            <a:custGeom>
              <a:rect b="b" l="l" r="r" t="t"/>
              <a:pathLst>
                <a:path extrusionOk="0" h="5379" w="5379">
                  <a:moveTo>
                    <a:pt x="2240" y="0"/>
                  </a:moveTo>
                  <a:cubicBezTo>
                    <a:pt x="1940" y="5"/>
                    <a:pt x="1701" y="244"/>
                    <a:pt x="1701" y="539"/>
                  </a:cubicBezTo>
                  <a:lnTo>
                    <a:pt x="1701" y="1696"/>
                  </a:lnTo>
                  <a:lnTo>
                    <a:pt x="539" y="1696"/>
                  </a:lnTo>
                  <a:cubicBezTo>
                    <a:pt x="244" y="1696"/>
                    <a:pt x="5" y="1935"/>
                    <a:pt x="0" y="2235"/>
                  </a:cubicBezTo>
                  <a:lnTo>
                    <a:pt x="0" y="3144"/>
                  </a:lnTo>
                  <a:cubicBezTo>
                    <a:pt x="5" y="3439"/>
                    <a:pt x="244" y="3678"/>
                    <a:pt x="539" y="3682"/>
                  </a:cubicBezTo>
                  <a:lnTo>
                    <a:pt x="1696" y="3682"/>
                  </a:lnTo>
                  <a:lnTo>
                    <a:pt x="1696" y="4840"/>
                  </a:lnTo>
                  <a:cubicBezTo>
                    <a:pt x="1696" y="5135"/>
                    <a:pt x="1940" y="5378"/>
                    <a:pt x="2240" y="5378"/>
                  </a:cubicBezTo>
                  <a:lnTo>
                    <a:pt x="3148" y="5378"/>
                  </a:lnTo>
                  <a:cubicBezTo>
                    <a:pt x="3444" y="5378"/>
                    <a:pt x="3687" y="5139"/>
                    <a:pt x="3687" y="4840"/>
                  </a:cubicBezTo>
                  <a:lnTo>
                    <a:pt x="3687" y="3682"/>
                  </a:lnTo>
                  <a:lnTo>
                    <a:pt x="4844" y="3682"/>
                  </a:lnTo>
                  <a:cubicBezTo>
                    <a:pt x="5140" y="3678"/>
                    <a:pt x="5378" y="3439"/>
                    <a:pt x="5378" y="3144"/>
                  </a:cubicBezTo>
                  <a:lnTo>
                    <a:pt x="5378" y="2230"/>
                  </a:lnTo>
                  <a:cubicBezTo>
                    <a:pt x="5378" y="1935"/>
                    <a:pt x="5140" y="1696"/>
                    <a:pt x="4844" y="1696"/>
                  </a:cubicBezTo>
                  <a:lnTo>
                    <a:pt x="3682" y="1696"/>
                  </a:lnTo>
                  <a:lnTo>
                    <a:pt x="3682" y="539"/>
                  </a:lnTo>
                  <a:cubicBezTo>
                    <a:pt x="3682" y="244"/>
                    <a:pt x="3444" y="5"/>
                    <a:pt x="3148" y="0"/>
                  </a:cubicBezTo>
                  <a:close/>
                </a:path>
              </a:pathLst>
            </a:cu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47"/>
          <p:cNvGrpSpPr/>
          <p:nvPr/>
        </p:nvGrpSpPr>
        <p:grpSpPr>
          <a:xfrm>
            <a:off x="430164" y="6889311"/>
            <a:ext cx="511999" cy="495562"/>
            <a:chOff x="5150125" y="2917450"/>
            <a:chExt cx="421225" cy="421325"/>
          </a:xfrm>
        </p:grpSpPr>
        <p:sp>
          <p:nvSpPr>
            <p:cNvPr id="662" name="Google Shape;662;p47"/>
            <p:cNvSpPr/>
            <p:nvPr/>
          </p:nvSpPr>
          <p:spPr>
            <a:xfrm>
              <a:off x="5157975" y="2936550"/>
              <a:ext cx="354325" cy="402225"/>
            </a:xfrm>
            <a:custGeom>
              <a:rect b="b" l="l" r="r" t="t"/>
              <a:pathLst>
                <a:path extrusionOk="0" h="16089" w="14173">
                  <a:moveTo>
                    <a:pt x="1580" y="0"/>
                  </a:moveTo>
                  <a:cubicBezTo>
                    <a:pt x="708" y="0"/>
                    <a:pt x="1" y="707"/>
                    <a:pt x="1" y="1584"/>
                  </a:cubicBezTo>
                  <a:lnTo>
                    <a:pt x="1" y="3795"/>
                  </a:lnTo>
                  <a:lnTo>
                    <a:pt x="671" y="3579"/>
                  </a:lnTo>
                  <a:lnTo>
                    <a:pt x="666" y="2853"/>
                  </a:lnTo>
                  <a:lnTo>
                    <a:pt x="666" y="1584"/>
                  </a:lnTo>
                  <a:cubicBezTo>
                    <a:pt x="671" y="1082"/>
                    <a:pt x="1078" y="675"/>
                    <a:pt x="1580" y="670"/>
                  </a:cubicBezTo>
                  <a:lnTo>
                    <a:pt x="2634" y="670"/>
                  </a:lnTo>
                  <a:lnTo>
                    <a:pt x="2634" y="0"/>
                  </a:lnTo>
                  <a:close/>
                  <a:moveTo>
                    <a:pt x="8078" y="5"/>
                  </a:moveTo>
                  <a:lnTo>
                    <a:pt x="8078" y="675"/>
                  </a:lnTo>
                  <a:lnTo>
                    <a:pt x="9132" y="675"/>
                  </a:lnTo>
                  <a:cubicBezTo>
                    <a:pt x="9633" y="675"/>
                    <a:pt x="10041" y="1082"/>
                    <a:pt x="10045" y="1584"/>
                  </a:cubicBezTo>
                  <a:lnTo>
                    <a:pt x="10045" y="2853"/>
                  </a:lnTo>
                  <a:lnTo>
                    <a:pt x="10041" y="3579"/>
                  </a:lnTo>
                  <a:lnTo>
                    <a:pt x="10711" y="3795"/>
                  </a:lnTo>
                  <a:lnTo>
                    <a:pt x="10711" y="1584"/>
                  </a:lnTo>
                  <a:cubicBezTo>
                    <a:pt x="10711" y="712"/>
                    <a:pt x="10003" y="5"/>
                    <a:pt x="9132" y="5"/>
                  </a:cubicBezTo>
                  <a:close/>
                  <a:moveTo>
                    <a:pt x="13503" y="10916"/>
                  </a:moveTo>
                  <a:lnTo>
                    <a:pt x="13503" y="12865"/>
                  </a:lnTo>
                  <a:cubicBezTo>
                    <a:pt x="13498" y="14275"/>
                    <a:pt x="12355" y="15413"/>
                    <a:pt x="10950" y="15418"/>
                  </a:cubicBezTo>
                  <a:lnTo>
                    <a:pt x="8232" y="15418"/>
                  </a:lnTo>
                  <a:cubicBezTo>
                    <a:pt x="6822" y="15413"/>
                    <a:pt x="5679" y="14275"/>
                    <a:pt x="5679" y="12865"/>
                  </a:cubicBezTo>
                  <a:lnTo>
                    <a:pt x="5679" y="11375"/>
                  </a:lnTo>
                  <a:lnTo>
                    <a:pt x="5009" y="11375"/>
                  </a:lnTo>
                  <a:lnTo>
                    <a:pt x="5009" y="12003"/>
                  </a:lnTo>
                  <a:lnTo>
                    <a:pt x="5009" y="12865"/>
                  </a:lnTo>
                  <a:cubicBezTo>
                    <a:pt x="5009" y="14645"/>
                    <a:pt x="6452" y="16088"/>
                    <a:pt x="8232" y="16088"/>
                  </a:cubicBezTo>
                  <a:lnTo>
                    <a:pt x="10950" y="16088"/>
                  </a:lnTo>
                  <a:cubicBezTo>
                    <a:pt x="12725" y="16088"/>
                    <a:pt x="14168" y="14645"/>
                    <a:pt x="14173" y="12865"/>
                  </a:cubicBezTo>
                  <a:lnTo>
                    <a:pt x="14173" y="10921"/>
                  </a:lnTo>
                  <a:lnTo>
                    <a:pt x="13503" y="109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7"/>
            <p:cNvSpPr/>
            <p:nvPr/>
          </p:nvSpPr>
          <p:spPr>
            <a:xfrm>
              <a:off x="5217725" y="2917675"/>
              <a:ext cx="47225" cy="54850"/>
            </a:xfrm>
            <a:custGeom>
              <a:rect b="b" l="l" r="r" t="t"/>
              <a:pathLst>
                <a:path extrusionOk="0" h="2194" w="1889">
                  <a:moveTo>
                    <a:pt x="464" y="1"/>
                  </a:moveTo>
                  <a:cubicBezTo>
                    <a:pt x="206" y="1"/>
                    <a:pt x="0" y="207"/>
                    <a:pt x="0" y="465"/>
                  </a:cubicBezTo>
                  <a:lnTo>
                    <a:pt x="0" y="1729"/>
                  </a:lnTo>
                  <a:cubicBezTo>
                    <a:pt x="0" y="1982"/>
                    <a:pt x="206" y="2193"/>
                    <a:pt x="464" y="2193"/>
                  </a:cubicBezTo>
                  <a:lnTo>
                    <a:pt x="792" y="2193"/>
                  </a:lnTo>
                  <a:cubicBezTo>
                    <a:pt x="1396" y="2193"/>
                    <a:pt x="1888" y="1701"/>
                    <a:pt x="1888" y="1097"/>
                  </a:cubicBezTo>
                  <a:cubicBezTo>
                    <a:pt x="1888" y="488"/>
                    <a:pt x="1396" y="1"/>
                    <a:pt x="79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7"/>
            <p:cNvSpPr/>
            <p:nvPr/>
          </p:nvSpPr>
          <p:spPr>
            <a:xfrm>
              <a:off x="5217725" y="2917450"/>
              <a:ext cx="26850" cy="54825"/>
            </a:xfrm>
            <a:custGeom>
              <a:rect b="b" l="l" r="r" t="t"/>
              <a:pathLst>
                <a:path extrusionOk="0" h="2193" w="1074">
                  <a:moveTo>
                    <a:pt x="464" y="0"/>
                  </a:moveTo>
                  <a:cubicBezTo>
                    <a:pt x="206" y="0"/>
                    <a:pt x="0" y="207"/>
                    <a:pt x="0" y="464"/>
                  </a:cubicBezTo>
                  <a:lnTo>
                    <a:pt x="0" y="1729"/>
                  </a:lnTo>
                  <a:cubicBezTo>
                    <a:pt x="0" y="1987"/>
                    <a:pt x="206" y="2193"/>
                    <a:pt x="464" y="2193"/>
                  </a:cubicBezTo>
                  <a:lnTo>
                    <a:pt x="792" y="2193"/>
                  </a:lnTo>
                  <a:cubicBezTo>
                    <a:pt x="886" y="2193"/>
                    <a:pt x="984" y="2179"/>
                    <a:pt x="1073" y="2155"/>
                  </a:cubicBezTo>
                  <a:cubicBezTo>
                    <a:pt x="904" y="2085"/>
                    <a:pt x="792" y="1921"/>
                    <a:pt x="792" y="1734"/>
                  </a:cubicBezTo>
                  <a:lnTo>
                    <a:pt x="792" y="469"/>
                  </a:lnTo>
                  <a:cubicBezTo>
                    <a:pt x="792" y="281"/>
                    <a:pt x="904" y="113"/>
                    <a:pt x="1073" y="38"/>
                  </a:cubicBezTo>
                  <a:cubicBezTo>
                    <a:pt x="979" y="14"/>
                    <a:pt x="886" y="0"/>
                    <a:pt x="7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7"/>
            <p:cNvSpPr/>
            <p:nvPr/>
          </p:nvSpPr>
          <p:spPr>
            <a:xfrm>
              <a:off x="5318675" y="2917675"/>
              <a:ext cx="47225" cy="54850"/>
            </a:xfrm>
            <a:custGeom>
              <a:rect b="b" l="l" r="r" t="t"/>
              <a:pathLst>
                <a:path extrusionOk="0" h="2194" w="1889">
                  <a:moveTo>
                    <a:pt x="1097" y="1"/>
                  </a:moveTo>
                  <a:cubicBezTo>
                    <a:pt x="493" y="1"/>
                    <a:pt x="1" y="488"/>
                    <a:pt x="1" y="1097"/>
                  </a:cubicBezTo>
                  <a:cubicBezTo>
                    <a:pt x="1" y="1701"/>
                    <a:pt x="493" y="2193"/>
                    <a:pt x="1097" y="2193"/>
                  </a:cubicBezTo>
                  <a:lnTo>
                    <a:pt x="1425" y="2193"/>
                  </a:lnTo>
                  <a:cubicBezTo>
                    <a:pt x="1683" y="2193"/>
                    <a:pt x="1889" y="1982"/>
                    <a:pt x="1889" y="1729"/>
                  </a:cubicBezTo>
                  <a:lnTo>
                    <a:pt x="1889" y="465"/>
                  </a:lnTo>
                  <a:cubicBezTo>
                    <a:pt x="1889" y="207"/>
                    <a:pt x="1683" y="1"/>
                    <a:pt x="142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7"/>
            <p:cNvSpPr/>
            <p:nvPr/>
          </p:nvSpPr>
          <p:spPr>
            <a:xfrm>
              <a:off x="5338825" y="2917575"/>
              <a:ext cx="27075" cy="54700"/>
            </a:xfrm>
            <a:custGeom>
              <a:rect b="b" l="l" r="r" t="t"/>
              <a:pathLst>
                <a:path extrusionOk="0" h="2188" w="1083">
                  <a:moveTo>
                    <a:pt x="291" y="0"/>
                  </a:moveTo>
                  <a:cubicBezTo>
                    <a:pt x="193" y="0"/>
                    <a:pt x="94" y="14"/>
                    <a:pt x="0" y="38"/>
                  </a:cubicBezTo>
                  <a:cubicBezTo>
                    <a:pt x="169" y="112"/>
                    <a:pt x="277" y="276"/>
                    <a:pt x="277" y="459"/>
                  </a:cubicBezTo>
                  <a:lnTo>
                    <a:pt x="277" y="1724"/>
                  </a:lnTo>
                  <a:cubicBezTo>
                    <a:pt x="277" y="1912"/>
                    <a:pt x="169" y="2075"/>
                    <a:pt x="0" y="2150"/>
                  </a:cubicBezTo>
                  <a:cubicBezTo>
                    <a:pt x="94" y="2174"/>
                    <a:pt x="193" y="2188"/>
                    <a:pt x="291" y="2188"/>
                  </a:cubicBezTo>
                  <a:lnTo>
                    <a:pt x="619" y="2188"/>
                  </a:lnTo>
                  <a:cubicBezTo>
                    <a:pt x="877" y="2188"/>
                    <a:pt x="1083" y="1982"/>
                    <a:pt x="1083" y="1724"/>
                  </a:cubicBezTo>
                  <a:lnTo>
                    <a:pt x="1083" y="459"/>
                  </a:lnTo>
                  <a:cubicBezTo>
                    <a:pt x="1083" y="206"/>
                    <a:pt x="872" y="0"/>
                    <a:pt x="619"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7"/>
            <p:cNvSpPr/>
            <p:nvPr/>
          </p:nvSpPr>
          <p:spPr>
            <a:xfrm>
              <a:off x="5441300" y="3097225"/>
              <a:ext cx="125700" cy="119975"/>
            </a:xfrm>
            <a:custGeom>
              <a:rect b="b" l="l" r="r" t="t"/>
              <a:pathLst>
                <a:path extrusionOk="0" h="4799" w="5028">
                  <a:moveTo>
                    <a:pt x="2516" y="1"/>
                  </a:moveTo>
                  <a:cubicBezTo>
                    <a:pt x="2355" y="1"/>
                    <a:pt x="2193" y="15"/>
                    <a:pt x="2034" y="43"/>
                  </a:cubicBezTo>
                  <a:cubicBezTo>
                    <a:pt x="825" y="291"/>
                    <a:pt x="1" y="1411"/>
                    <a:pt x="127" y="2638"/>
                  </a:cubicBezTo>
                  <a:cubicBezTo>
                    <a:pt x="249" y="3866"/>
                    <a:pt x="1284" y="4798"/>
                    <a:pt x="2517" y="4798"/>
                  </a:cubicBezTo>
                  <a:cubicBezTo>
                    <a:pt x="3749" y="4798"/>
                    <a:pt x="4779" y="3866"/>
                    <a:pt x="4906" y="2638"/>
                  </a:cubicBezTo>
                  <a:cubicBezTo>
                    <a:pt x="5028" y="1411"/>
                    <a:pt x="4203" y="291"/>
                    <a:pt x="2994" y="43"/>
                  </a:cubicBezTo>
                  <a:cubicBezTo>
                    <a:pt x="2838" y="15"/>
                    <a:pt x="2677" y="1"/>
                    <a:pt x="251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7"/>
            <p:cNvSpPr/>
            <p:nvPr/>
          </p:nvSpPr>
          <p:spPr>
            <a:xfrm>
              <a:off x="5487800" y="3097225"/>
              <a:ext cx="83550" cy="120100"/>
            </a:xfrm>
            <a:custGeom>
              <a:rect b="b" l="l" r="r" t="t"/>
              <a:pathLst>
                <a:path extrusionOk="0" h="4804" w="3342">
                  <a:moveTo>
                    <a:pt x="659" y="1"/>
                  </a:moveTo>
                  <a:cubicBezTo>
                    <a:pt x="499" y="1"/>
                    <a:pt x="338" y="15"/>
                    <a:pt x="179" y="43"/>
                  </a:cubicBezTo>
                  <a:cubicBezTo>
                    <a:pt x="118" y="57"/>
                    <a:pt x="62" y="71"/>
                    <a:pt x="1" y="85"/>
                  </a:cubicBezTo>
                  <a:cubicBezTo>
                    <a:pt x="1031" y="380"/>
                    <a:pt x="1744" y="1322"/>
                    <a:pt x="1744" y="2395"/>
                  </a:cubicBezTo>
                  <a:cubicBezTo>
                    <a:pt x="1744" y="3468"/>
                    <a:pt x="1031" y="4409"/>
                    <a:pt x="1" y="4704"/>
                  </a:cubicBezTo>
                  <a:cubicBezTo>
                    <a:pt x="228" y="4772"/>
                    <a:pt x="457" y="4804"/>
                    <a:pt x="683" y="4804"/>
                  </a:cubicBezTo>
                  <a:cubicBezTo>
                    <a:pt x="1760" y="4804"/>
                    <a:pt x="2747" y="4072"/>
                    <a:pt x="3018" y="2971"/>
                  </a:cubicBezTo>
                  <a:cubicBezTo>
                    <a:pt x="3341" y="1636"/>
                    <a:pt x="2488" y="305"/>
                    <a:pt x="1139" y="43"/>
                  </a:cubicBezTo>
                  <a:cubicBezTo>
                    <a:pt x="980" y="15"/>
                    <a:pt x="819" y="1"/>
                    <a:pt x="659"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7"/>
            <p:cNvSpPr/>
            <p:nvPr/>
          </p:nvSpPr>
          <p:spPr>
            <a:xfrm>
              <a:off x="5476675" y="3136575"/>
              <a:ext cx="47925" cy="41075"/>
            </a:xfrm>
            <a:custGeom>
              <a:rect b="b" l="l" r="r" t="t"/>
              <a:pathLst>
                <a:path extrusionOk="0" h="1643" w="1917">
                  <a:moveTo>
                    <a:pt x="1097" y="1"/>
                  </a:moveTo>
                  <a:cubicBezTo>
                    <a:pt x="366" y="1"/>
                    <a:pt x="1" y="886"/>
                    <a:pt x="516" y="1402"/>
                  </a:cubicBezTo>
                  <a:cubicBezTo>
                    <a:pt x="683" y="1568"/>
                    <a:pt x="888" y="1643"/>
                    <a:pt x="1089" y="1643"/>
                  </a:cubicBezTo>
                  <a:cubicBezTo>
                    <a:pt x="1511" y="1643"/>
                    <a:pt x="1917" y="1315"/>
                    <a:pt x="1917" y="821"/>
                  </a:cubicBezTo>
                  <a:cubicBezTo>
                    <a:pt x="1917" y="366"/>
                    <a:pt x="1547" y="1"/>
                    <a:pt x="109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7"/>
            <p:cNvSpPr/>
            <p:nvPr/>
          </p:nvSpPr>
          <p:spPr>
            <a:xfrm>
              <a:off x="5150125" y="3015575"/>
              <a:ext cx="282425" cy="214025"/>
            </a:xfrm>
            <a:custGeom>
              <a:rect b="b" l="l" r="r" t="t"/>
              <a:pathLst>
                <a:path extrusionOk="0" h="8561" w="11297">
                  <a:moveTo>
                    <a:pt x="724" y="1"/>
                  </a:moveTo>
                  <a:cubicBezTo>
                    <a:pt x="695" y="1"/>
                    <a:pt x="667" y="2"/>
                    <a:pt x="638" y="6"/>
                  </a:cubicBezTo>
                  <a:cubicBezTo>
                    <a:pt x="268" y="53"/>
                    <a:pt x="1" y="390"/>
                    <a:pt x="48" y="760"/>
                  </a:cubicBezTo>
                  <a:lnTo>
                    <a:pt x="366" y="3328"/>
                  </a:lnTo>
                  <a:cubicBezTo>
                    <a:pt x="601" y="5192"/>
                    <a:pt x="2184" y="6593"/>
                    <a:pt x="4063" y="6593"/>
                  </a:cubicBezTo>
                  <a:lnTo>
                    <a:pt x="4972" y="6593"/>
                  </a:lnTo>
                  <a:lnTo>
                    <a:pt x="4972" y="7881"/>
                  </a:lnTo>
                  <a:cubicBezTo>
                    <a:pt x="4972" y="8256"/>
                    <a:pt x="5276" y="8561"/>
                    <a:pt x="5651" y="8561"/>
                  </a:cubicBezTo>
                  <a:cubicBezTo>
                    <a:pt x="6026" y="8561"/>
                    <a:pt x="6330" y="8256"/>
                    <a:pt x="6330" y="7881"/>
                  </a:cubicBezTo>
                  <a:lnTo>
                    <a:pt x="6330" y="6593"/>
                  </a:lnTo>
                  <a:lnTo>
                    <a:pt x="7235" y="6593"/>
                  </a:lnTo>
                  <a:cubicBezTo>
                    <a:pt x="9113" y="6593"/>
                    <a:pt x="10701" y="5192"/>
                    <a:pt x="10936" y="3328"/>
                  </a:cubicBezTo>
                  <a:lnTo>
                    <a:pt x="11254" y="760"/>
                  </a:lnTo>
                  <a:cubicBezTo>
                    <a:pt x="11296" y="390"/>
                    <a:pt x="11034" y="53"/>
                    <a:pt x="10664" y="6"/>
                  </a:cubicBezTo>
                  <a:cubicBezTo>
                    <a:pt x="10635" y="2"/>
                    <a:pt x="10607" y="1"/>
                    <a:pt x="10578" y="1"/>
                  </a:cubicBezTo>
                  <a:cubicBezTo>
                    <a:pt x="10243" y="1"/>
                    <a:pt x="9953" y="250"/>
                    <a:pt x="9905" y="592"/>
                  </a:cubicBezTo>
                  <a:lnTo>
                    <a:pt x="9586" y="3159"/>
                  </a:lnTo>
                  <a:cubicBezTo>
                    <a:pt x="9441" y="4344"/>
                    <a:pt x="8434" y="5234"/>
                    <a:pt x="7239" y="5234"/>
                  </a:cubicBezTo>
                  <a:lnTo>
                    <a:pt x="4058" y="5234"/>
                  </a:lnTo>
                  <a:cubicBezTo>
                    <a:pt x="2868" y="5230"/>
                    <a:pt x="1861" y="4344"/>
                    <a:pt x="1711" y="3159"/>
                  </a:cubicBezTo>
                  <a:lnTo>
                    <a:pt x="1392" y="592"/>
                  </a:lnTo>
                  <a:cubicBezTo>
                    <a:pt x="1349" y="250"/>
                    <a:pt x="1059" y="1"/>
                    <a:pt x="724"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1" name="Google Shape;671;p47"/>
          <p:cNvSpPr txBox="1"/>
          <p:nvPr/>
        </p:nvSpPr>
        <p:spPr>
          <a:xfrm>
            <a:off x="768978" y="7267133"/>
            <a:ext cx="2896500" cy="1595700"/>
          </a:xfrm>
          <a:prstGeom prst="rect">
            <a:avLst/>
          </a:prstGeom>
          <a:noFill/>
          <a:ln>
            <a:noFill/>
          </a:ln>
        </p:spPr>
        <p:txBody>
          <a:bodyPr anchorCtr="0" anchor="t" bIns="91425" lIns="91425" spcFirstLastPara="1" rIns="91425" wrap="square" tIns="91425">
            <a:noAutofit/>
          </a:bodyPr>
          <a:lstStyle/>
          <a:p>
            <a:pPr indent="-171450" lvl="0" marL="269999" rtl="0" algn="l">
              <a:lnSpc>
                <a:spcPct val="125000"/>
              </a:lnSpc>
              <a:spcBef>
                <a:spcPts val="0"/>
              </a:spcBef>
              <a:spcAft>
                <a:spcPts val="0"/>
              </a:spcAft>
              <a:buSzPts val="1200"/>
              <a:buFont typeface="Mada"/>
              <a:buChar char="●"/>
            </a:pPr>
            <a:r>
              <a:rPr lang="en-GB" sz="1200">
                <a:latin typeface="Mada"/>
                <a:ea typeface="Mada"/>
                <a:cs typeface="Mada"/>
                <a:sym typeface="Mada"/>
              </a:rPr>
              <a:t>Clinical Diagnosis </a:t>
            </a:r>
            <a:r>
              <a:rPr baseline="30000" lang="en-GB" sz="1200">
                <a:solidFill>
                  <a:schemeClr val="dk1"/>
                </a:solidFill>
                <a:latin typeface="Mada"/>
                <a:ea typeface="Mada"/>
                <a:cs typeface="Mada"/>
                <a:sym typeface="Mada"/>
              </a:rPr>
              <a:t>1</a:t>
            </a:r>
            <a:endParaRPr sz="1200">
              <a:latin typeface="Mada"/>
              <a:ea typeface="Mada"/>
              <a:cs typeface="Mada"/>
              <a:sym typeface="Mada"/>
            </a:endParaRPr>
          </a:p>
          <a:p>
            <a:pPr indent="-171450" lvl="0" marL="727199" rtl="0" algn="l">
              <a:lnSpc>
                <a:spcPct val="125000"/>
              </a:lnSpc>
              <a:spcBef>
                <a:spcPts val="0"/>
              </a:spcBef>
              <a:spcAft>
                <a:spcPts val="0"/>
              </a:spcAft>
              <a:buSzPts val="1200"/>
              <a:buFont typeface="Mada"/>
              <a:buChar char="○"/>
            </a:pPr>
            <a:r>
              <a:rPr lang="en-GB" sz="1200">
                <a:latin typeface="Mada"/>
                <a:ea typeface="Mada"/>
                <a:cs typeface="Mada"/>
                <a:sym typeface="Mada"/>
              </a:rPr>
              <a:t>Defined by </a:t>
            </a:r>
            <a:r>
              <a:rPr lang="en-GB" sz="1200">
                <a:solidFill>
                  <a:srgbClr val="FF0000"/>
                </a:solidFill>
                <a:latin typeface="Mada"/>
                <a:ea typeface="Mada"/>
                <a:cs typeface="Mada"/>
                <a:sym typeface="Mada"/>
              </a:rPr>
              <a:t>airway compromise </a:t>
            </a:r>
            <a:r>
              <a:rPr baseline="30000" lang="en-GB" sz="1200">
                <a:solidFill>
                  <a:schemeClr val="dk1"/>
                </a:solidFill>
                <a:latin typeface="Mada"/>
                <a:ea typeface="Mada"/>
                <a:cs typeface="Mada"/>
                <a:sym typeface="Mada"/>
              </a:rPr>
              <a:t>2 </a:t>
            </a:r>
            <a:r>
              <a:rPr lang="en-GB" sz="1200">
                <a:latin typeface="Mada"/>
                <a:ea typeface="Mada"/>
                <a:cs typeface="Mada"/>
                <a:sym typeface="Mada"/>
              </a:rPr>
              <a:t>,   hypotension, or involvement of Cutaneous </a:t>
            </a:r>
            <a:r>
              <a:rPr baseline="30000" lang="en-GB" sz="1200">
                <a:solidFill>
                  <a:schemeClr val="dk1"/>
                </a:solidFill>
                <a:latin typeface="Mada"/>
                <a:ea typeface="Mada"/>
                <a:cs typeface="Mada"/>
                <a:sym typeface="Mada"/>
              </a:rPr>
              <a:t>3</a:t>
            </a:r>
            <a:r>
              <a:rPr lang="en-GB" sz="1200">
                <a:latin typeface="Mada"/>
                <a:ea typeface="Mada"/>
                <a:cs typeface="Mada"/>
                <a:sym typeface="Mada"/>
              </a:rPr>
              <a:t>, respiratory, or GI systems</a:t>
            </a:r>
            <a:endParaRPr sz="400">
              <a:solidFill>
                <a:srgbClr val="999999"/>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Look for exposure to drug, food, or insect.</a:t>
            </a:r>
            <a:endParaRPr sz="400">
              <a:solidFill>
                <a:srgbClr val="1C4588"/>
              </a:solidFill>
              <a:latin typeface="Mada"/>
              <a:ea typeface="Mada"/>
              <a:cs typeface="Mada"/>
              <a:sym typeface="Mada"/>
            </a:endParaRPr>
          </a:p>
          <a:p>
            <a:pPr indent="-171450" lvl="0" marL="269999" rtl="0" algn="l">
              <a:lnSpc>
                <a:spcPct val="125000"/>
              </a:lnSpc>
              <a:spcBef>
                <a:spcPts val="0"/>
              </a:spcBef>
              <a:spcAft>
                <a:spcPts val="0"/>
              </a:spcAft>
              <a:buSzPts val="1200"/>
              <a:buFont typeface="Mada"/>
              <a:buChar char="●"/>
            </a:pPr>
            <a:r>
              <a:rPr lang="en-GB" sz="1200">
                <a:latin typeface="Mada"/>
                <a:ea typeface="Mada"/>
                <a:cs typeface="Mada"/>
                <a:sym typeface="Mada"/>
              </a:rPr>
              <a:t>Labs have no role.</a:t>
            </a:r>
            <a:endParaRPr sz="1200">
              <a:latin typeface="Mada"/>
              <a:ea typeface="Mada"/>
              <a:cs typeface="Mada"/>
              <a:sym typeface="Mada"/>
            </a:endParaRPr>
          </a:p>
        </p:txBody>
      </p:sp>
      <p:sp>
        <p:nvSpPr>
          <p:cNvPr id="672" name="Google Shape;672;p47"/>
          <p:cNvSpPr txBox="1"/>
          <p:nvPr/>
        </p:nvSpPr>
        <p:spPr>
          <a:xfrm>
            <a:off x="3764953" y="7267133"/>
            <a:ext cx="3886500" cy="2543400"/>
          </a:xfrm>
          <a:prstGeom prst="rect">
            <a:avLst/>
          </a:prstGeom>
          <a:noFill/>
          <a:ln>
            <a:noFill/>
          </a:ln>
        </p:spPr>
        <p:txBody>
          <a:bodyPr anchorCtr="0" anchor="t" bIns="91425" lIns="91425" spcFirstLastPara="1" rIns="91425" wrap="square" tIns="91425">
            <a:noAutofit/>
          </a:bodyPr>
          <a:lstStyle/>
          <a:p>
            <a:pPr indent="-171450" lvl="0" marL="269999" rtl="0" algn="l">
              <a:lnSpc>
                <a:spcPct val="125000"/>
              </a:lnSpc>
              <a:spcBef>
                <a:spcPts val="0"/>
              </a:spcBef>
              <a:spcAft>
                <a:spcPts val="0"/>
              </a:spcAft>
              <a:buSzPts val="1200"/>
              <a:buFont typeface="Mada"/>
              <a:buChar char="●"/>
            </a:pPr>
            <a:r>
              <a:rPr lang="en-GB" sz="1200">
                <a:latin typeface="Mada"/>
                <a:ea typeface="Mada"/>
                <a:cs typeface="Mada"/>
                <a:sym typeface="Mada"/>
              </a:rPr>
              <a:t>ABC’s </a:t>
            </a:r>
            <a:r>
              <a:rPr lang="en-GB" sz="1000">
                <a:solidFill>
                  <a:srgbClr val="6AA84F"/>
                </a:solidFill>
                <a:latin typeface="Mada"/>
                <a:ea typeface="Mada"/>
                <a:cs typeface="Mada"/>
                <a:sym typeface="Mada"/>
              </a:rPr>
              <a:t>Airway is major steps</a:t>
            </a:r>
            <a:endParaRPr sz="1000">
              <a:solidFill>
                <a:srgbClr val="6AA84F"/>
              </a:solidFill>
              <a:latin typeface="Mada"/>
              <a:ea typeface="Mada"/>
              <a:cs typeface="Mada"/>
              <a:sym typeface="Mada"/>
            </a:endParaRPr>
          </a:p>
          <a:p>
            <a:pPr indent="-171450" lvl="0" marL="727199" rtl="0" algn="l">
              <a:lnSpc>
                <a:spcPct val="125000"/>
              </a:lnSpc>
              <a:spcBef>
                <a:spcPts val="0"/>
              </a:spcBef>
              <a:spcAft>
                <a:spcPts val="0"/>
              </a:spcAft>
              <a:buSzPts val="1200"/>
              <a:buFont typeface="Mada"/>
              <a:buChar char="○"/>
            </a:pPr>
            <a:r>
              <a:rPr lang="en-GB" sz="1200">
                <a:latin typeface="Mada"/>
                <a:ea typeface="Mada"/>
                <a:cs typeface="Mada"/>
                <a:sym typeface="Mada"/>
              </a:rPr>
              <a:t>Angioedema and respiratory </a:t>
            </a:r>
            <a:endParaRPr sz="1200">
              <a:latin typeface="Mada"/>
              <a:ea typeface="Mada"/>
              <a:cs typeface="Mada"/>
              <a:sym typeface="Mada"/>
            </a:endParaRPr>
          </a:p>
          <a:p>
            <a:pPr indent="0" lvl="0" marL="0" rtl="0" algn="l">
              <a:lnSpc>
                <a:spcPct val="125000"/>
              </a:lnSpc>
              <a:spcBef>
                <a:spcPts val="0"/>
              </a:spcBef>
              <a:spcAft>
                <a:spcPts val="0"/>
              </a:spcAft>
              <a:buNone/>
            </a:pPr>
            <a:r>
              <a:rPr lang="en-GB" sz="1200">
                <a:latin typeface="Mada"/>
                <a:ea typeface="Mada"/>
                <a:cs typeface="Mada"/>
                <a:sym typeface="Mada"/>
              </a:rPr>
              <a:t>                       compromise require immediate intubation</a:t>
            </a:r>
            <a:endParaRPr sz="1200">
              <a:latin typeface="Mada"/>
              <a:ea typeface="Mada"/>
              <a:cs typeface="Mada"/>
              <a:sym typeface="Mada"/>
            </a:endParaRPr>
          </a:p>
          <a:p>
            <a:pPr indent="0" lvl="0" marL="0" rtl="0" algn="l">
              <a:spcBef>
                <a:spcPts val="0"/>
              </a:spcBef>
              <a:spcAft>
                <a:spcPts val="0"/>
              </a:spcAft>
              <a:buNone/>
            </a:pPr>
            <a:r>
              <a:t/>
            </a:r>
            <a:endParaRPr sz="500">
              <a:solidFill>
                <a:srgbClr val="999999"/>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IV, cardiac monitor, pulse oximetry.</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SzPts val="1200"/>
              <a:buFont typeface="Mada"/>
              <a:buChar char="●"/>
            </a:pPr>
            <a:r>
              <a:rPr lang="en-GB" sz="1200">
                <a:latin typeface="Mada"/>
                <a:ea typeface="Mada"/>
                <a:cs typeface="Mada"/>
                <a:sym typeface="Mada"/>
              </a:rPr>
              <a:t>IVFs, oxygen</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SzPts val="1200"/>
              <a:buFont typeface="Mada"/>
              <a:buChar char="●"/>
            </a:pPr>
            <a:r>
              <a:rPr b="1" lang="en-GB" sz="1200">
                <a:solidFill>
                  <a:srgbClr val="1C4588"/>
                </a:solidFill>
              </a:rPr>
              <a:t>First line:</a:t>
            </a:r>
            <a:r>
              <a:rPr b="1" lang="en-GB" sz="1200">
                <a:latin typeface="Mada"/>
                <a:ea typeface="Mada"/>
                <a:cs typeface="Mada"/>
                <a:sym typeface="Mada"/>
              </a:rPr>
              <a:t> Epinephrine </a:t>
            </a:r>
            <a:r>
              <a:rPr baseline="30000" lang="en-GB" sz="1300">
                <a:solidFill>
                  <a:schemeClr val="dk1"/>
                </a:solidFill>
                <a:latin typeface="Mada"/>
                <a:ea typeface="Mada"/>
                <a:cs typeface="Mada"/>
                <a:sym typeface="Mada"/>
              </a:rPr>
              <a:t>4</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SzPts val="1200"/>
              <a:buFont typeface="Mada"/>
              <a:buChar char="●"/>
            </a:pPr>
            <a:r>
              <a:rPr lang="en-GB" sz="1200">
                <a:latin typeface="Mada"/>
                <a:ea typeface="Mada"/>
                <a:cs typeface="Mada"/>
                <a:sym typeface="Mada"/>
              </a:rPr>
              <a:t>Second line:</a:t>
            </a:r>
            <a:endParaRPr sz="1200">
              <a:latin typeface="Mada"/>
              <a:ea typeface="Mada"/>
              <a:cs typeface="Mada"/>
              <a:sym typeface="Mada"/>
            </a:endParaRPr>
          </a:p>
          <a:p>
            <a:pPr indent="-171450" lvl="0" marL="727199" rtl="0" algn="l">
              <a:lnSpc>
                <a:spcPct val="125000"/>
              </a:lnSpc>
              <a:spcBef>
                <a:spcPts val="0"/>
              </a:spcBef>
              <a:spcAft>
                <a:spcPts val="0"/>
              </a:spcAft>
              <a:buSzPts val="1200"/>
              <a:buFont typeface="Mada"/>
              <a:buChar char="○"/>
            </a:pPr>
            <a:r>
              <a:rPr lang="en-GB" sz="1200">
                <a:latin typeface="Mada"/>
                <a:ea typeface="Mada"/>
                <a:cs typeface="Mada"/>
                <a:sym typeface="Mada"/>
              </a:rPr>
              <a:t>Corticosteroids: </a:t>
            </a:r>
            <a:r>
              <a:rPr lang="en-GB" sz="1000">
                <a:solidFill>
                  <a:srgbClr val="1C4588"/>
                </a:solidFill>
                <a:latin typeface="Mada"/>
                <a:ea typeface="Mada"/>
                <a:cs typeface="Mada"/>
                <a:sym typeface="Mada"/>
              </a:rPr>
              <a:t>Hydrocortisone 200 mg IV</a:t>
            </a:r>
            <a:endParaRPr sz="1000">
              <a:latin typeface="Mada"/>
              <a:ea typeface="Mada"/>
              <a:cs typeface="Mada"/>
              <a:sym typeface="Mada"/>
            </a:endParaRPr>
          </a:p>
          <a:p>
            <a:pPr indent="-171450" lvl="0" marL="727199" rtl="0" algn="l">
              <a:lnSpc>
                <a:spcPct val="125000"/>
              </a:lnSpc>
              <a:spcBef>
                <a:spcPts val="0"/>
              </a:spcBef>
              <a:spcAft>
                <a:spcPts val="0"/>
              </a:spcAft>
              <a:buSzPts val="1200"/>
              <a:buFont typeface="Mada"/>
              <a:buChar char="○"/>
            </a:pPr>
            <a:r>
              <a:rPr lang="en-GB" sz="1200">
                <a:latin typeface="Mada"/>
                <a:ea typeface="Mada"/>
                <a:cs typeface="Mada"/>
                <a:sym typeface="Mada"/>
              </a:rPr>
              <a:t>H1 and H2 blockers: </a:t>
            </a:r>
            <a:r>
              <a:rPr lang="en-GB" sz="1000">
                <a:solidFill>
                  <a:srgbClr val="1C4588"/>
                </a:solidFill>
                <a:latin typeface="Mada"/>
                <a:ea typeface="Mada"/>
                <a:cs typeface="Mada"/>
                <a:sym typeface="Mada"/>
              </a:rPr>
              <a:t>Chlorphenamine 10–20 mg slow IV</a:t>
            </a:r>
            <a:endParaRPr sz="1000">
              <a:solidFill>
                <a:srgbClr val="1C4588"/>
              </a:solidFill>
              <a:latin typeface="Mada"/>
              <a:ea typeface="Mada"/>
              <a:cs typeface="Mada"/>
              <a:sym typeface="Mada"/>
            </a:endParaRPr>
          </a:p>
          <a:p>
            <a:pPr indent="0" lvl="0" marL="0" rtl="0" algn="l">
              <a:lnSpc>
                <a:spcPct val="125000"/>
              </a:lnSpc>
              <a:spcBef>
                <a:spcPts val="0"/>
              </a:spcBef>
              <a:spcAft>
                <a:spcPts val="0"/>
              </a:spcAft>
              <a:buNone/>
            </a:pPr>
            <a:r>
              <a:t/>
            </a:r>
            <a:endParaRPr sz="1200">
              <a:solidFill>
                <a:srgbClr val="1C4588"/>
              </a:solidFill>
              <a:latin typeface="Mada"/>
              <a:ea typeface="Mada"/>
              <a:cs typeface="Mada"/>
              <a:sym typeface="Mada"/>
            </a:endParaRPr>
          </a:p>
        </p:txBody>
      </p:sp>
      <p:sp>
        <p:nvSpPr>
          <p:cNvPr id="673" name="Google Shape;673;p47"/>
          <p:cNvSpPr txBox="1"/>
          <p:nvPr/>
        </p:nvSpPr>
        <p:spPr>
          <a:xfrm>
            <a:off x="155175" y="1643000"/>
            <a:ext cx="6836700" cy="1595700"/>
          </a:xfrm>
          <a:prstGeom prst="rect">
            <a:avLst/>
          </a:prstGeom>
          <a:noFill/>
          <a:ln>
            <a:noFill/>
          </a:ln>
        </p:spPr>
        <p:txBody>
          <a:bodyPr anchorCtr="0" anchor="t" bIns="91425" lIns="0" spcFirstLastPara="1" rIns="91425" wrap="square" tIns="91425">
            <a:noAutofit/>
          </a:bodyPr>
          <a:lstStyle/>
          <a:p>
            <a:pPr indent="-168275" lvl="0" marL="269999" rtl="0" algn="l">
              <a:lnSpc>
                <a:spcPct val="100000"/>
              </a:lnSpc>
              <a:spcBef>
                <a:spcPts val="0"/>
              </a:spcBef>
              <a:spcAft>
                <a:spcPts val="0"/>
              </a:spcAft>
              <a:buSzPts val="1300"/>
              <a:buFont typeface="Mada"/>
              <a:buChar char="●"/>
            </a:pPr>
            <a:r>
              <a:rPr lang="en-GB" sz="1300">
                <a:latin typeface="Mada"/>
                <a:ea typeface="Mada"/>
                <a:cs typeface="Mada"/>
                <a:sym typeface="Mada"/>
              </a:rPr>
              <a:t>2 large bore IVs, fluid resus </a:t>
            </a:r>
            <a:r>
              <a:rPr baseline="30000" lang="en-GB" sz="1300">
                <a:solidFill>
                  <a:schemeClr val="dk1"/>
                </a:solidFill>
                <a:latin typeface="Mada"/>
                <a:ea typeface="Mada"/>
                <a:cs typeface="Mada"/>
                <a:sym typeface="Mada"/>
              </a:rPr>
              <a:t>5</a:t>
            </a:r>
            <a:r>
              <a:rPr lang="en-GB" sz="1300">
                <a:latin typeface="Mada"/>
                <a:ea typeface="Mada"/>
                <a:cs typeface="Mada"/>
                <a:sym typeface="Mada"/>
              </a:rPr>
              <a:t>.</a:t>
            </a:r>
            <a:endParaRPr sz="1300">
              <a:latin typeface="Mada"/>
              <a:ea typeface="Mada"/>
              <a:cs typeface="Mada"/>
              <a:sym typeface="Mada"/>
            </a:endParaRPr>
          </a:p>
          <a:p>
            <a:pPr indent="-85725" lvl="0" marL="269999" rtl="0" algn="l">
              <a:lnSpc>
                <a:spcPct val="100000"/>
              </a:lnSpc>
              <a:spcBef>
                <a:spcPts val="0"/>
              </a:spcBef>
              <a:spcAft>
                <a:spcPts val="0"/>
              </a:spcAft>
              <a:buNone/>
            </a:pPr>
            <a:r>
              <a:t/>
            </a:r>
            <a:endParaRPr sz="500">
              <a:solidFill>
                <a:srgbClr val="999999"/>
              </a:solidFill>
              <a:latin typeface="Mada"/>
              <a:ea typeface="Mada"/>
              <a:cs typeface="Mada"/>
              <a:sym typeface="Mada"/>
            </a:endParaRPr>
          </a:p>
          <a:p>
            <a:pPr indent="-168275" lvl="0" marL="269999"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Supplemental oxygen.</a:t>
            </a:r>
            <a:endParaRPr sz="500">
              <a:solidFill>
                <a:srgbClr val="1C4588"/>
              </a:solidFill>
              <a:latin typeface="Mada"/>
              <a:ea typeface="Mada"/>
              <a:cs typeface="Mada"/>
              <a:sym typeface="Mada"/>
            </a:endParaRPr>
          </a:p>
          <a:p>
            <a:pPr indent="-85725" lvl="0" marL="269999" rtl="0" algn="l">
              <a:lnSpc>
                <a:spcPct val="100000"/>
              </a:lnSpc>
              <a:spcBef>
                <a:spcPts val="0"/>
              </a:spcBef>
              <a:spcAft>
                <a:spcPts val="0"/>
              </a:spcAft>
              <a:buNone/>
            </a:pPr>
            <a:r>
              <a:t/>
            </a:r>
            <a:endParaRPr sz="500">
              <a:solidFill>
                <a:srgbClr val="1C4588"/>
              </a:solidFill>
              <a:latin typeface="Mada"/>
              <a:ea typeface="Mada"/>
              <a:cs typeface="Mada"/>
              <a:sym typeface="Mada"/>
            </a:endParaRPr>
          </a:p>
          <a:p>
            <a:pPr indent="-168275" lvl="0" marL="269999" rtl="0" algn="l">
              <a:lnSpc>
                <a:spcPct val="100000"/>
              </a:lnSpc>
              <a:spcBef>
                <a:spcPts val="0"/>
              </a:spcBef>
              <a:spcAft>
                <a:spcPts val="0"/>
              </a:spcAft>
              <a:buSzPts val="1300"/>
              <a:buFont typeface="Mada"/>
              <a:buChar char="●"/>
            </a:pPr>
            <a:r>
              <a:rPr lang="en-GB" sz="1300">
                <a:solidFill>
                  <a:srgbClr val="CC0000"/>
                </a:solidFill>
                <a:latin typeface="Mada"/>
                <a:ea typeface="Mada"/>
                <a:cs typeface="Mada"/>
                <a:sym typeface="Mada"/>
              </a:rPr>
              <a:t>Broad spectrum IV antibiotics, based on suspected source, as soon as possible.</a:t>
            </a:r>
            <a:endParaRPr sz="1300">
              <a:solidFill>
                <a:srgbClr val="CC0000"/>
              </a:solidFill>
              <a:latin typeface="Mada"/>
              <a:ea typeface="Mada"/>
              <a:cs typeface="Mada"/>
              <a:sym typeface="Mada"/>
            </a:endParaRPr>
          </a:p>
          <a:p>
            <a:pPr indent="-85725" lvl="0" marL="269999" rtl="0" algn="l">
              <a:lnSpc>
                <a:spcPct val="100000"/>
              </a:lnSpc>
              <a:spcBef>
                <a:spcPts val="0"/>
              </a:spcBef>
              <a:spcAft>
                <a:spcPts val="0"/>
              </a:spcAft>
              <a:buNone/>
            </a:pPr>
            <a:r>
              <a:t/>
            </a:r>
            <a:endParaRPr sz="500">
              <a:solidFill>
                <a:srgbClr val="1C4588"/>
              </a:solidFill>
              <a:latin typeface="Mada"/>
              <a:ea typeface="Mada"/>
              <a:cs typeface="Mada"/>
              <a:sym typeface="Mada"/>
            </a:endParaRPr>
          </a:p>
          <a:p>
            <a:pPr indent="-168275" lvl="0" marL="269999" rtl="0" algn="l">
              <a:lnSpc>
                <a:spcPct val="100000"/>
              </a:lnSpc>
              <a:spcBef>
                <a:spcPts val="0"/>
              </a:spcBef>
              <a:spcAft>
                <a:spcPts val="0"/>
              </a:spcAft>
              <a:buSzPts val="1300"/>
              <a:buFont typeface="Mada"/>
              <a:buChar char="●"/>
            </a:pPr>
            <a:r>
              <a:rPr lang="en-GB" sz="1300">
                <a:latin typeface="Mada"/>
                <a:ea typeface="Mada"/>
                <a:cs typeface="Mada"/>
                <a:sym typeface="Mada"/>
              </a:rPr>
              <a:t>Goal directed therapy.</a:t>
            </a:r>
            <a:endParaRPr sz="1300">
              <a:latin typeface="Mada"/>
              <a:ea typeface="Mada"/>
              <a:cs typeface="Mada"/>
              <a:sym typeface="Mada"/>
            </a:endParaRPr>
          </a:p>
        </p:txBody>
      </p:sp>
      <p:sp>
        <p:nvSpPr>
          <p:cNvPr id="674" name="Google Shape;674;p47"/>
          <p:cNvSpPr txBox="1"/>
          <p:nvPr/>
        </p:nvSpPr>
        <p:spPr>
          <a:xfrm>
            <a:off x="155178" y="3480651"/>
            <a:ext cx="5094000" cy="2410200"/>
          </a:xfrm>
          <a:prstGeom prst="rect">
            <a:avLst/>
          </a:prstGeom>
          <a:noFill/>
          <a:ln>
            <a:noFill/>
          </a:ln>
        </p:spPr>
        <p:txBody>
          <a:bodyPr anchorCtr="0" anchor="t" bIns="91425" lIns="0" spcFirstLastPara="1" rIns="91425" wrap="square" tIns="91425">
            <a:noAutofit/>
          </a:bodyPr>
          <a:lstStyle/>
          <a:p>
            <a:pPr indent="-166199"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a:t>
            </a:r>
            <a:r>
              <a:rPr lang="en-GB" sz="1200">
                <a:solidFill>
                  <a:srgbClr val="6AA84F"/>
                </a:solidFill>
                <a:latin typeface="Mada"/>
                <a:ea typeface="Mada"/>
                <a:cs typeface="Mada"/>
                <a:sym typeface="Mada"/>
              </a:rPr>
              <a:t>reatment Algorithm: (this is one way to manage sepsis. However, this has changed now) </a:t>
            </a:r>
            <a:endParaRPr sz="1200">
              <a:solidFill>
                <a:srgbClr val="6AA84F"/>
              </a:solidFill>
              <a:latin typeface="Mada"/>
              <a:ea typeface="Mada"/>
              <a:cs typeface="Mada"/>
              <a:sym typeface="Mada"/>
            </a:endParaRPr>
          </a:p>
          <a:p>
            <a:pPr indent="-89999" lvl="0" marL="269999" rtl="0" algn="l">
              <a:spcBef>
                <a:spcPts val="0"/>
              </a:spcBef>
              <a:spcAft>
                <a:spcPts val="0"/>
              </a:spcAft>
              <a:buNone/>
            </a:pPr>
            <a:r>
              <a:t/>
            </a:r>
            <a:endParaRPr sz="8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What we actually do if we suspect a patient with sepsis: </a:t>
            </a:r>
            <a:endParaRPr sz="600">
              <a:solidFill>
                <a:srgbClr val="6AA84F"/>
              </a:solidFill>
              <a:latin typeface="Mada"/>
              <a:ea typeface="Mada"/>
              <a:cs typeface="Mada"/>
              <a:sym typeface="Mada"/>
            </a:endParaRPr>
          </a:p>
          <a:p>
            <a:pPr indent="-89999" lvl="0" marL="269999" rtl="0" algn="l">
              <a:spcBef>
                <a:spcPts val="0"/>
              </a:spcBef>
              <a:spcAft>
                <a:spcPts val="0"/>
              </a:spcAft>
              <a:buNone/>
            </a:pPr>
            <a:r>
              <a:t/>
            </a:r>
            <a:endParaRPr sz="6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Blood Culture </a:t>
            </a:r>
            <a:endParaRPr sz="600">
              <a:solidFill>
                <a:srgbClr val="6AA84F"/>
              </a:solidFill>
              <a:latin typeface="Mada"/>
              <a:ea typeface="Mada"/>
              <a:cs typeface="Mada"/>
              <a:sym typeface="Mada"/>
            </a:endParaRPr>
          </a:p>
          <a:p>
            <a:pPr indent="-89999" lvl="0" marL="269999" rtl="0" algn="l">
              <a:spcBef>
                <a:spcPts val="0"/>
              </a:spcBef>
              <a:spcAft>
                <a:spcPts val="0"/>
              </a:spcAft>
              <a:buNone/>
            </a:pPr>
            <a:r>
              <a:t/>
            </a:r>
            <a:endParaRPr sz="6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Broad spectrum antibiotic (very important, in every one hour delay of antibiotic administration you increase the mortality chance by 10%) </a:t>
            </a:r>
            <a:endParaRPr sz="600">
              <a:solidFill>
                <a:srgbClr val="6AA84F"/>
              </a:solidFill>
              <a:latin typeface="Mada"/>
              <a:ea typeface="Mada"/>
              <a:cs typeface="Mada"/>
              <a:sym typeface="Mada"/>
            </a:endParaRPr>
          </a:p>
          <a:p>
            <a:pPr indent="-89999" lvl="0" marL="269999" rtl="0" algn="l">
              <a:spcBef>
                <a:spcPts val="0"/>
              </a:spcBef>
              <a:spcAft>
                <a:spcPts val="0"/>
              </a:spcAft>
              <a:buNone/>
            </a:pPr>
            <a:r>
              <a:t/>
            </a:r>
            <a:endParaRPr sz="6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Fluid in case of hypovolemia </a:t>
            </a:r>
            <a:endParaRPr sz="600">
              <a:solidFill>
                <a:srgbClr val="6AA84F"/>
              </a:solidFill>
              <a:latin typeface="Mada"/>
              <a:ea typeface="Mada"/>
              <a:cs typeface="Mada"/>
              <a:sym typeface="Mada"/>
            </a:endParaRPr>
          </a:p>
          <a:p>
            <a:pPr indent="-89999" lvl="0" marL="269999" rtl="0" algn="l">
              <a:spcBef>
                <a:spcPts val="0"/>
              </a:spcBef>
              <a:spcAft>
                <a:spcPts val="0"/>
              </a:spcAft>
              <a:buNone/>
            </a:pPr>
            <a:r>
              <a:t/>
            </a:r>
            <a:endParaRPr sz="6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If the patient is still hypotensive we give vasopressors</a:t>
            </a:r>
            <a:endParaRPr sz="600">
              <a:solidFill>
                <a:srgbClr val="6AA84F"/>
              </a:solidFill>
              <a:latin typeface="Mada"/>
              <a:ea typeface="Mada"/>
              <a:cs typeface="Mada"/>
              <a:sym typeface="Mada"/>
            </a:endParaRPr>
          </a:p>
          <a:p>
            <a:pPr indent="-89999" lvl="0" marL="269999" rtl="0" algn="l">
              <a:spcBef>
                <a:spcPts val="0"/>
              </a:spcBef>
              <a:spcAft>
                <a:spcPts val="0"/>
              </a:spcAft>
              <a:buNone/>
            </a:pP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166199" lvl="0" marL="269999" rtl="0" algn="l">
              <a:spcBef>
                <a:spcPts val="0"/>
              </a:spcBef>
              <a:spcAft>
                <a:spcPts val="0"/>
              </a:spcAft>
              <a:buClr>
                <a:srgbClr val="6AA84F"/>
              </a:buClr>
              <a:buSzPts val="1200"/>
              <a:buFont typeface="Mada"/>
              <a:buAutoNum type="arabicPeriod"/>
            </a:pPr>
            <a:r>
              <a:rPr lang="en-GB" sz="1200">
                <a:solidFill>
                  <a:srgbClr val="6AA84F"/>
                </a:solidFill>
                <a:latin typeface="Mada"/>
                <a:ea typeface="Mada"/>
                <a:cs typeface="Mada"/>
                <a:sym typeface="Mada"/>
              </a:rPr>
              <a:t>In the meantime look for the source of the sepsis and control it.</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89999" lvl="0" marL="269999" rtl="0" algn="l">
              <a:spcBef>
                <a:spcPts val="0"/>
              </a:spcBef>
              <a:spcAft>
                <a:spcPts val="0"/>
              </a:spcAft>
              <a:buNone/>
            </a:pPr>
            <a:r>
              <a:t/>
            </a:r>
            <a:endParaRPr sz="1200">
              <a:solidFill>
                <a:srgbClr val="6AA84F"/>
              </a:solidFill>
              <a:latin typeface="Mada"/>
              <a:ea typeface="Mada"/>
              <a:cs typeface="Mada"/>
              <a:sym typeface="Mada"/>
            </a:endParaRPr>
          </a:p>
        </p:txBody>
      </p:sp>
      <p:grpSp>
        <p:nvGrpSpPr>
          <p:cNvPr id="675" name="Google Shape;675;p47"/>
          <p:cNvGrpSpPr/>
          <p:nvPr/>
        </p:nvGrpSpPr>
        <p:grpSpPr>
          <a:xfrm>
            <a:off x="323267" y="3006529"/>
            <a:ext cx="467181" cy="476434"/>
            <a:chOff x="2410712" y="2415450"/>
            <a:chExt cx="312600" cy="312600"/>
          </a:xfrm>
        </p:grpSpPr>
        <p:sp>
          <p:nvSpPr>
            <p:cNvPr id="676" name="Google Shape;676;p4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8" name="Google Shape;678;p47"/>
          <p:cNvSpPr txBox="1"/>
          <p:nvPr/>
        </p:nvSpPr>
        <p:spPr>
          <a:xfrm>
            <a:off x="780550" y="3033153"/>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Treatment algorithm:</a:t>
            </a:r>
            <a:endParaRPr b="1" sz="1800">
              <a:solidFill>
                <a:srgbClr val="006D77"/>
              </a:solidFill>
              <a:highlight>
                <a:srgbClr val="EDF9F9"/>
              </a:highlight>
              <a:latin typeface="Lora"/>
              <a:ea typeface="Lora"/>
              <a:cs typeface="Lora"/>
              <a:sym typeface="Lora"/>
            </a:endParaRPr>
          </a:p>
        </p:txBody>
      </p:sp>
      <p:sp>
        <p:nvSpPr>
          <p:cNvPr id="679" name="Google Shape;679;p47"/>
          <p:cNvSpPr txBox="1"/>
          <p:nvPr/>
        </p:nvSpPr>
        <p:spPr>
          <a:xfrm>
            <a:off x="1061258" y="389212"/>
            <a:ext cx="5525400" cy="61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Treatment of shock :</a:t>
            </a:r>
            <a:endParaRPr b="1" i="0" sz="2200"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cxnSp>
        <p:nvCxnSpPr>
          <p:cNvPr id="680" name="Google Shape;680;p47"/>
          <p:cNvCxnSpPr/>
          <p:nvPr/>
        </p:nvCxnSpPr>
        <p:spPr>
          <a:xfrm>
            <a:off x="2223113" y="858338"/>
            <a:ext cx="3201900" cy="6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8"/>
          <p:cNvSpPr/>
          <p:nvPr/>
        </p:nvSpPr>
        <p:spPr>
          <a:xfrm>
            <a:off x="74475" y="9654000"/>
            <a:ext cx="7440600" cy="961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lnSpc>
                <a:spcPct val="125000"/>
              </a:lnSpc>
              <a:spcBef>
                <a:spcPts val="0"/>
              </a:spcBef>
              <a:spcAft>
                <a:spcPts val="0"/>
              </a:spcAft>
              <a:buClr>
                <a:srgbClr val="1C4588"/>
              </a:buClr>
              <a:buSzPts val="1000"/>
              <a:buFont typeface="Mada"/>
              <a:buAutoNum type="arabicPeriod"/>
            </a:pPr>
            <a:r>
              <a:rPr lang="en-GB" sz="1000">
                <a:solidFill>
                  <a:srgbClr val="1C4588"/>
                </a:solidFill>
                <a:latin typeface="Mada"/>
                <a:ea typeface="Mada"/>
                <a:cs typeface="Mada"/>
                <a:sym typeface="Mada"/>
              </a:rPr>
              <a:t>echocardiogram  may  provide  useful  information  on (systolic  and  diastolic)  ventricular  function  and  exclude potentially  treatable  causes  of  cardiogenic  shock  such  as cardiac   tamponade, valvular  insufficiency  and  massive pulmonary embolus</a:t>
            </a:r>
            <a:endParaRPr sz="1000"/>
          </a:p>
        </p:txBody>
      </p:sp>
      <p:sp>
        <p:nvSpPr>
          <p:cNvPr id="686" name="Google Shape;686;p48"/>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Treatment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687" name="Google Shape;687;p48"/>
          <p:cNvCxnSpPr/>
          <p:nvPr/>
        </p:nvCxnSpPr>
        <p:spPr>
          <a:xfrm>
            <a:off x="2223201" y="858312"/>
            <a:ext cx="3201900" cy="600"/>
          </a:xfrm>
          <a:prstGeom prst="straightConnector1">
            <a:avLst/>
          </a:prstGeom>
          <a:noFill/>
          <a:ln cap="flat" cmpd="sng" w="19050">
            <a:solidFill>
              <a:srgbClr val="83C5BE"/>
            </a:solidFill>
            <a:prstDash val="solid"/>
            <a:round/>
            <a:headEnd len="med" w="med" type="oval"/>
            <a:tailEnd len="med" w="med" type="oval"/>
          </a:ln>
        </p:spPr>
      </p:cxnSp>
      <p:sp>
        <p:nvSpPr>
          <p:cNvPr id="688" name="Google Shape;688;p4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9" name="Google Shape;689;p48"/>
          <p:cNvGrpSpPr/>
          <p:nvPr/>
        </p:nvGrpSpPr>
        <p:grpSpPr>
          <a:xfrm>
            <a:off x="310317" y="1138167"/>
            <a:ext cx="467181" cy="476434"/>
            <a:chOff x="2410712" y="2415450"/>
            <a:chExt cx="312600" cy="312600"/>
          </a:xfrm>
        </p:grpSpPr>
        <p:sp>
          <p:nvSpPr>
            <p:cNvPr id="690" name="Google Shape;690;p4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48"/>
          <p:cNvSpPr txBox="1"/>
          <p:nvPr/>
        </p:nvSpPr>
        <p:spPr>
          <a:xfrm>
            <a:off x="767600" y="1164791"/>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Cardiogenic Shock treatment:</a:t>
            </a:r>
            <a:endParaRPr b="1" sz="1800">
              <a:solidFill>
                <a:srgbClr val="006D77"/>
              </a:solidFill>
              <a:highlight>
                <a:srgbClr val="EDF9F9"/>
              </a:highlight>
              <a:latin typeface="Lora"/>
              <a:ea typeface="Lora"/>
              <a:cs typeface="Lora"/>
              <a:sym typeface="Lora"/>
            </a:endParaRPr>
          </a:p>
        </p:txBody>
      </p:sp>
      <p:sp>
        <p:nvSpPr>
          <p:cNvPr id="693" name="Google Shape;693;p48"/>
          <p:cNvSpPr txBox="1"/>
          <p:nvPr/>
        </p:nvSpPr>
        <p:spPr>
          <a:xfrm>
            <a:off x="304800" y="1614600"/>
            <a:ext cx="7515300" cy="3051000"/>
          </a:xfrm>
          <a:prstGeom prst="rect">
            <a:avLst/>
          </a:prstGeom>
          <a:noFill/>
          <a:ln>
            <a:noFill/>
          </a:ln>
        </p:spPr>
        <p:txBody>
          <a:bodyPr anchorCtr="0" anchor="t" bIns="91425" lIns="91425" spcFirstLastPara="1" rIns="91425" wrap="square" tIns="91425">
            <a:noAutofit/>
          </a:bodyPr>
          <a:lstStyle/>
          <a:p>
            <a:pPr indent="-161925" lvl="0" marL="269999"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The commonest cause of cardiogenic shock is acute (anterior) myocardial infarction.</a:t>
            </a:r>
            <a:endParaRPr sz="1200">
              <a:solidFill>
                <a:srgbClr val="1C4588"/>
              </a:solidFill>
              <a:latin typeface="Mada"/>
              <a:ea typeface="Mada"/>
              <a:cs typeface="Mada"/>
              <a:sym typeface="Mada"/>
            </a:endParaRPr>
          </a:p>
          <a:p>
            <a:pPr indent="-161925" lvl="0" marL="269999" rtl="0" algn="l">
              <a:lnSpc>
                <a:spcPct val="115000"/>
              </a:lnSpc>
              <a:spcBef>
                <a:spcPts val="0"/>
              </a:spcBef>
              <a:spcAft>
                <a:spcPts val="0"/>
              </a:spcAft>
              <a:buClr>
                <a:srgbClr val="1C4588"/>
              </a:buClr>
              <a:buSzPts val="1200"/>
              <a:buFont typeface="Lora"/>
              <a:buChar char="●"/>
            </a:pPr>
            <a:r>
              <a:rPr lang="en-GB" sz="1200">
                <a:solidFill>
                  <a:srgbClr val="1C4588"/>
                </a:solidFill>
                <a:latin typeface="Mada"/>
                <a:ea typeface="Mada"/>
                <a:cs typeface="Mada"/>
                <a:sym typeface="Mada"/>
              </a:rPr>
              <a:t>As with other forms of shock, the management  of cardiogenic shock is based upon the identification and treatment of reversible causes and supportive management to maintain adequate tissue oxygen  delivery</a:t>
            </a:r>
            <a:r>
              <a:rPr b="1" lang="en-GB" sz="1200">
                <a:solidFill>
                  <a:srgbClr val="1C4588"/>
                </a:solidFill>
                <a:latin typeface="Mada"/>
                <a:ea typeface="Mada"/>
                <a:cs typeface="Mada"/>
                <a:sym typeface="Mada"/>
              </a:rPr>
              <a:t>.</a:t>
            </a:r>
            <a:endParaRPr b="1" sz="1200">
              <a:solidFill>
                <a:srgbClr val="1C4588"/>
              </a:solidFill>
              <a:latin typeface="Mada"/>
              <a:ea typeface="Mada"/>
              <a:cs typeface="Mada"/>
              <a:sym typeface="Mada"/>
            </a:endParaRPr>
          </a:p>
          <a:p>
            <a:pPr indent="-161925" lvl="0" marL="269999" rtl="0" algn="l">
              <a:lnSpc>
                <a:spcPct val="115000"/>
              </a:lnSpc>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Routine investigations to identify the cause of  cardiogenic shock  include:</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chemeClr val="dk1"/>
                </a:solidFill>
                <a:latin typeface="Mada"/>
                <a:ea typeface="Mada"/>
                <a:cs typeface="Mada"/>
                <a:sym typeface="Mada"/>
              </a:rPr>
              <a:t>                         o </a:t>
            </a:r>
            <a:r>
              <a:rPr lang="en-GB" sz="1200">
                <a:solidFill>
                  <a:srgbClr val="1C4588"/>
                </a:solidFill>
                <a:latin typeface="Mada"/>
                <a:ea typeface="Mada"/>
                <a:cs typeface="Mada"/>
                <a:sym typeface="Mada"/>
              </a:rPr>
              <a:t>12-lead  ECGs.                                                                    </a:t>
            </a:r>
            <a:r>
              <a:rPr lang="en-GB" sz="1200">
                <a:solidFill>
                  <a:schemeClr val="dk1"/>
                </a:solidFill>
                <a:latin typeface="Mada"/>
                <a:ea typeface="Mada"/>
                <a:cs typeface="Mada"/>
                <a:sym typeface="Mada"/>
              </a:rPr>
              <a:t>        o </a:t>
            </a:r>
            <a:r>
              <a:rPr lang="en-GB" sz="1200">
                <a:solidFill>
                  <a:srgbClr val="1C4588"/>
                </a:solidFill>
                <a:latin typeface="Mada"/>
                <a:ea typeface="Mada"/>
                <a:cs typeface="Mada"/>
                <a:sym typeface="Mada"/>
              </a:rPr>
              <a:t>troponin                       </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chemeClr val="dk1"/>
                </a:solidFill>
                <a:latin typeface="Mada"/>
                <a:ea typeface="Mada"/>
                <a:cs typeface="Mada"/>
                <a:sym typeface="Mada"/>
              </a:rPr>
              <a:t>                         o </a:t>
            </a:r>
            <a:r>
              <a:rPr lang="en-GB" sz="1200">
                <a:solidFill>
                  <a:srgbClr val="1C4588"/>
                </a:solidFill>
                <a:latin typeface="Mada"/>
                <a:ea typeface="Mada"/>
                <a:cs typeface="Mada"/>
                <a:sym typeface="Mada"/>
              </a:rPr>
              <a:t>creatinine kinase-MB  (CK-MB)  levels.                </a:t>
            </a:r>
            <a:r>
              <a:rPr lang="en-GB" sz="1200">
                <a:solidFill>
                  <a:schemeClr val="dk1"/>
                </a:solidFill>
                <a:latin typeface="Mada"/>
                <a:ea typeface="Mada"/>
                <a:cs typeface="Mada"/>
                <a:sym typeface="Mada"/>
              </a:rPr>
              <a:t>           o </a:t>
            </a:r>
            <a:r>
              <a:rPr lang="en-GB" sz="1200">
                <a:solidFill>
                  <a:srgbClr val="1C4588"/>
                </a:solidFill>
                <a:latin typeface="Mada"/>
                <a:ea typeface="Mada"/>
                <a:cs typeface="Mada"/>
                <a:sym typeface="Mada"/>
              </a:rPr>
              <a:t>CXR. </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chemeClr val="dk1"/>
                </a:solidFill>
                <a:latin typeface="Mada"/>
                <a:ea typeface="Mada"/>
                <a:cs typeface="Mada"/>
                <a:sym typeface="Mada"/>
              </a:rPr>
              <a:t>                         o </a:t>
            </a:r>
            <a:r>
              <a:rPr lang="en-GB" sz="1200">
                <a:solidFill>
                  <a:srgbClr val="1C4588"/>
                </a:solidFill>
                <a:latin typeface="Mada"/>
                <a:ea typeface="Mada"/>
                <a:cs typeface="Mada"/>
                <a:sym typeface="Mada"/>
              </a:rPr>
              <a:t>transthoracic</a:t>
            </a:r>
            <a:r>
              <a:rPr baseline="30000" lang="en-GB" sz="1200">
                <a:solidFill>
                  <a:srgbClr val="1C4588"/>
                </a:solidFill>
                <a:latin typeface="Mada"/>
                <a:ea typeface="Mada"/>
                <a:cs typeface="Mada"/>
                <a:sym typeface="Mada"/>
              </a:rPr>
              <a:t>1</a:t>
            </a:r>
            <a:r>
              <a:rPr lang="en-GB"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t/>
            </a:r>
            <a:endParaRPr sz="1200">
              <a:solidFill>
                <a:srgbClr val="1C4588"/>
              </a:solidFill>
              <a:latin typeface="Mada"/>
              <a:ea typeface="Mada"/>
              <a:cs typeface="Mada"/>
              <a:sym typeface="Mada"/>
            </a:endParaRPr>
          </a:p>
          <a:p>
            <a:pPr indent="-161925" lvl="0" marL="269999" rtl="0" algn="l">
              <a:lnSpc>
                <a:spcPct val="115000"/>
              </a:lnSpc>
              <a:spcBef>
                <a:spcPts val="0"/>
              </a:spcBef>
              <a:spcAft>
                <a:spcPts val="0"/>
              </a:spcAft>
              <a:buClr>
                <a:srgbClr val="1C4588"/>
              </a:buClr>
              <a:buSzPts val="1200"/>
              <a:buFont typeface="Mada"/>
              <a:buChar char="●"/>
            </a:pPr>
            <a:r>
              <a:rPr b="1" lang="en-GB" sz="1200">
                <a:solidFill>
                  <a:srgbClr val="1C4588"/>
                </a:solidFill>
                <a:latin typeface="Mada"/>
                <a:ea typeface="Mada"/>
                <a:cs typeface="Mada"/>
                <a:sym typeface="Mada"/>
              </a:rPr>
              <a:t>General supportive treatment include:</a:t>
            </a:r>
            <a:endParaRPr b="1"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rgbClr val="1C4588"/>
                </a:solidFill>
                <a:latin typeface="Mada"/>
                <a:ea typeface="Mada"/>
                <a:cs typeface="Mada"/>
                <a:sym typeface="Mada"/>
              </a:rPr>
              <a:t>       1-  administration  of  high  concentrations  of  inspired  oxygenation.</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rgbClr val="1C4588"/>
                </a:solidFill>
                <a:latin typeface="Mada"/>
                <a:ea typeface="Mada"/>
                <a:cs typeface="Mada"/>
                <a:sym typeface="Mada"/>
              </a:rPr>
              <a:t>       2-  intra-aortic  balloon  pump  (IABP) as an adjunct and as a last resort supportive treatment.</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rgbClr val="1C4588"/>
                </a:solidFill>
                <a:latin typeface="Mada"/>
                <a:ea typeface="Mada"/>
                <a:cs typeface="Mada"/>
                <a:sym typeface="Mada"/>
              </a:rPr>
              <a:t>       3-  correction of hypovolaemia and optimization of intravascular volume (preload) through cautious fluid </a:t>
            </a:r>
            <a:endParaRPr sz="1200">
              <a:solidFill>
                <a:srgbClr val="1C4588"/>
              </a:solidFill>
              <a:latin typeface="Mada"/>
              <a:ea typeface="Mada"/>
              <a:cs typeface="Mada"/>
              <a:sym typeface="Mada"/>
            </a:endParaRPr>
          </a:p>
          <a:p>
            <a:pPr indent="-85725" lvl="0" marL="269999" rtl="0" algn="l">
              <a:lnSpc>
                <a:spcPct val="115000"/>
              </a:lnSpc>
              <a:spcBef>
                <a:spcPts val="0"/>
              </a:spcBef>
              <a:spcAft>
                <a:spcPts val="0"/>
              </a:spcAft>
              <a:buNone/>
            </a:pPr>
            <a:r>
              <a:rPr lang="en-GB" sz="1200">
                <a:solidFill>
                  <a:srgbClr val="1C4588"/>
                </a:solidFill>
                <a:latin typeface="Mada"/>
                <a:ea typeface="Mada"/>
                <a:cs typeface="Mada"/>
                <a:sym typeface="Mada"/>
              </a:rPr>
              <a:t>             resuscitation (Except for HF patients).</a:t>
            </a:r>
            <a:endParaRPr sz="1200">
              <a:solidFill>
                <a:srgbClr val="1C4588"/>
              </a:solidFill>
              <a:latin typeface="Mada"/>
              <a:ea typeface="Mada"/>
              <a:cs typeface="Mada"/>
              <a:sym typeface="Mada"/>
            </a:endParaRPr>
          </a:p>
        </p:txBody>
      </p:sp>
      <p:grpSp>
        <p:nvGrpSpPr>
          <p:cNvPr id="694" name="Google Shape;694;p48"/>
          <p:cNvGrpSpPr/>
          <p:nvPr/>
        </p:nvGrpSpPr>
        <p:grpSpPr>
          <a:xfrm>
            <a:off x="310330" y="8380464"/>
            <a:ext cx="467181" cy="476434"/>
            <a:chOff x="2410712" y="2415450"/>
            <a:chExt cx="312600" cy="312600"/>
          </a:xfrm>
        </p:grpSpPr>
        <p:sp>
          <p:nvSpPr>
            <p:cNvPr id="695" name="Google Shape;695;p4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48"/>
          <p:cNvSpPr txBox="1"/>
          <p:nvPr/>
        </p:nvSpPr>
        <p:spPr>
          <a:xfrm>
            <a:off x="767613" y="8407088"/>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Neurogenic Shock treatment:</a:t>
            </a:r>
            <a:endParaRPr b="1" sz="1800">
              <a:solidFill>
                <a:srgbClr val="006D77"/>
              </a:solidFill>
              <a:highlight>
                <a:srgbClr val="EDF9F9"/>
              </a:highlight>
              <a:latin typeface="Lora"/>
              <a:ea typeface="Lora"/>
              <a:cs typeface="Lora"/>
              <a:sym typeface="Lora"/>
            </a:endParaRPr>
          </a:p>
        </p:txBody>
      </p:sp>
      <p:sp>
        <p:nvSpPr>
          <p:cNvPr id="698" name="Google Shape;698;p48"/>
          <p:cNvSpPr txBox="1"/>
          <p:nvPr/>
        </p:nvSpPr>
        <p:spPr>
          <a:xfrm>
            <a:off x="304800" y="8879500"/>
            <a:ext cx="7562100" cy="614100"/>
          </a:xfrm>
          <a:prstGeom prst="rect">
            <a:avLst/>
          </a:prstGeom>
          <a:noFill/>
          <a:ln>
            <a:noFill/>
          </a:ln>
        </p:spPr>
        <p:txBody>
          <a:bodyPr anchorCtr="0" anchor="t" bIns="91425" lIns="91425" spcFirstLastPara="1" rIns="91425" wrap="square" tIns="91425">
            <a:noAutofit/>
          </a:bodyPr>
          <a:lstStyle/>
          <a:p>
            <a:pPr indent="-172549" lvl="0" marL="269999" rtl="0" algn="l">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IV fluid resuscitation (Only add vasopressors if hypotension refractory to  IV fluids ).</a:t>
            </a:r>
            <a:endParaRPr sz="1300">
              <a:solidFill>
                <a:srgbClr val="1C4588"/>
              </a:solidFill>
              <a:latin typeface="Mada"/>
              <a:ea typeface="Mada"/>
              <a:cs typeface="Mada"/>
              <a:sym typeface="Mada"/>
            </a:endParaRPr>
          </a:p>
        </p:txBody>
      </p:sp>
      <p:sp>
        <p:nvSpPr>
          <p:cNvPr id="699" name="Google Shape;699;p48"/>
          <p:cNvSpPr txBox="1"/>
          <p:nvPr/>
        </p:nvSpPr>
        <p:spPr>
          <a:xfrm>
            <a:off x="155175" y="10844400"/>
            <a:ext cx="10450500" cy="32148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Specific treatment of each type of shock.</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1- Hypovolemic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2- Septic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3- Cardiogenic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4- Anaphylactic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5- Neurogenic</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900">
              <a:solidFill>
                <a:srgbClr val="E29578"/>
              </a:solidFill>
              <a:latin typeface="Mada"/>
              <a:ea typeface="Mada"/>
              <a:cs typeface="Mada"/>
              <a:sym typeface="Mada"/>
            </a:endParaRPr>
          </a:p>
        </p:txBody>
      </p:sp>
      <p:sp>
        <p:nvSpPr>
          <p:cNvPr id="700" name="Google Shape;700;p48"/>
          <p:cNvSpPr/>
          <p:nvPr/>
        </p:nvSpPr>
        <p:spPr>
          <a:xfrm>
            <a:off x="303075" y="5423350"/>
            <a:ext cx="1554000" cy="2679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1" name="Google Shape;701;p48"/>
          <p:cNvGrpSpPr/>
          <p:nvPr/>
        </p:nvGrpSpPr>
        <p:grpSpPr>
          <a:xfrm>
            <a:off x="505145" y="4849201"/>
            <a:ext cx="927110" cy="748446"/>
            <a:chOff x="235075" y="777725"/>
            <a:chExt cx="7186900" cy="4132775"/>
          </a:xfrm>
        </p:grpSpPr>
        <p:sp>
          <p:nvSpPr>
            <p:cNvPr id="702" name="Google Shape;702;p4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48"/>
          <p:cNvSpPr/>
          <p:nvPr/>
        </p:nvSpPr>
        <p:spPr>
          <a:xfrm>
            <a:off x="3896425" y="5425452"/>
            <a:ext cx="1555200" cy="2679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8"/>
          <p:cNvSpPr/>
          <p:nvPr/>
        </p:nvSpPr>
        <p:spPr>
          <a:xfrm>
            <a:off x="2063750" y="5418324"/>
            <a:ext cx="1555200" cy="2679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8"/>
          <p:cNvSpPr txBox="1"/>
          <p:nvPr/>
        </p:nvSpPr>
        <p:spPr>
          <a:xfrm>
            <a:off x="339125" y="6039050"/>
            <a:ext cx="1475400" cy="18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1C4588"/>
                </a:solidFill>
                <a:latin typeface="Mada"/>
                <a:ea typeface="Mada"/>
                <a:cs typeface="Mada"/>
                <a:sym typeface="Mada"/>
              </a:rPr>
              <a:t>usually  normovolaemic  or  relatively  hypovolaemic  as a  result  of  intravascular  fluid  loss  into  the  lungs  and  the development  of  pulmonary  oedema. </a:t>
            </a:r>
            <a:endParaRPr sz="1100">
              <a:latin typeface="Mada"/>
              <a:ea typeface="Mada"/>
              <a:cs typeface="Mada"/>
              <a:sym typeface="Mada"/>
            </a:endParaRPr>
          </a:p>
        </p:txBody>
      </p:sp>
      <p:sp>
        <p:nvSpPr>
          <p:cNvPr id="707" name="Google Shape;707;p48"/>
          <p:cNvSpPr txBox="1"/>
          <p:nvPr/>
        </p:nvSpPr>
        <p:spPr>
          <a:xfrm>
            <a:off x="350959" y="5606426"/>
            <a:ext cx="13137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1C4588"/>
                </a:solidFill>
                <a:latin typeface="Mada"/>
                <a:ea typeface="Mada"/>
                <a:cs typeface="Mada"/>
                <a:sym typeface="Mada"/>
              </a:rPr>
              <a:t>acute  heart  failure</a:t>
            </a:r>
            <a:endParaRPr sz="1200">
              <a:latin typeface="Mada"/>
              <a:ea typeface="Mada"/>
              <a:cs typeface="Mada"/>
              <a:sym typeface="Mada"/>
            </a:endParaRPr>
          </a:p>
        </p:txBody>
      </p:sp>
      <p:grpSp>
        <p:nvGrpSpPr>
          <p:cNvPr id="708" name="Google Shape;708;p48"/>
          <p:cNvGrpSpPr/>
          <p:nvPr/>
        </p:nvGrpSpPr>
        <p:grpSpPr>
          <a:xfrm flipH="1" rot="8082206">
            <a:off x="4138879" y="4978793"/>
            <a:ext cx="922113" cy="821168"/>
            <a:chOff x="434475" y="237850"/>
            <a:chExt cx="6749725" cy="5224025"/>
          </a:xfrm>
        </p:grpSpPr>
        <p:sp>
          <p:nvSpPr>
            <p:cNvPr id="709" name="Google Shape;709;p48"/>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8"/>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1" name="Google Shape;711;p48"/>
          <p:cNvSpPr txBox="1"/>
          <p:nvPr/>
        </p:nvSpPr>
        <p:spPr>
          <a:xfrm>
            <a:off x="2111625" y="6057475"/>
            <a:ext cx="1475400" cy="14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1C4588"/>
                </a:solidFill>
                <a:latin typeface="Mada"/>
                <a:ea typeface="Mada"/>
                <a:cs typeface="Mada"/>
                <a:sym typeface="Mada"/>
              </a:rPr>
              <a:t>usually  hypervolemic  as  a result  of  long-standing  activation  of  the  renin–angiotensin system  and  salt  and  water retention.</a:t>
            </a:r>
            <a:endParaRPr sz="1100">
              <a:latin typeface="Mada"/>
              <a:ea typeface="Mada"/>
              <a:cs typeface="Mada"/>
              <a:sym typeface="Mada"/>
            </a:endParaRPr>
          </a:p>
        </p:txBody>
      </p:sp>
      <p:sp>
        <p:nvSpPr>
          <p:cNvPr id="712" name="Google Shape;712;p48"/>
          <p:cNvSpPr txBox="1"/>
          <p:nvPr/>
        </p:nvSpPr>
        <p:spPr>
          <a:xfrm>
            <a:off x="2111649" y="5630791"/>
            <a:ext cx="13137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1C4588"/>
                </a:solidFill>
                <a:latin typeface="Mada"/>
                <a:ea typeface="Mada"/>
                <a:cs typeface="Mada"/>
                <a:sym typeface="Mada"/>
              </a:rPr>
              <a:t>chronic  heart  failure</a:t>
            </a:r>
            <a:endParaRPr sz="1200">
              <a:latin typeface="Mada"/>
              <a:ea typeface="Mada"/>
              <a:cs typeface="Mada"/>
              <a:sym typeface="Mada"/>
            </a:endParaRPr>
          </a:p>
        </p:txBody>
      </p:sp>
      <p:sp>
        <p:nvSpPr>
          <p:cNvPr id="713" name="Google Shape;713;p48"/>
          <p:cNvSpPr txBox="1"/>
          <p:nvPr/>
        </p:nvSpPr>
        <p:spPr>
          <a:xfrm>
            <a:off x="3944301" y="6073350"/>
            <a:ext cx="14754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1C4588"/>
                </a:solidFill>
                <a:latin typeface="Mada"/>
                <a:ea typeface="Mada"/>
                <a:cs typeface="Mada"/>
                <a:sym typeface="Mada"/>
              </a:rPr>
              <a:t>IV opiates titrated  cautiously to control  pain, reduce  anxiety and reduce myocardial  oxygen  demand afterload by causing peripheral vasodilation.</a:t>
            </a:r>
            <a:endParaRPr sz="1100">
              <a:latin typeface="Mada"/>
              <a:ea typeface="Mada"/>
              <a:cs typeface="Mada"/>
              <a:sym typeface="Mada"/>
            </a:endParaRPr>
          </a:p>
        </p:txBody>
      </p:sp>
      <p:sp>
        <p:nvSpPr>
          <p:cNvPr id="714" name="Google Shape;714;p48"/>
          <p:cNvSpPr txBox="1"/>
          <p:nvPr/>
        </p:nvSpPr>
        <p:spPr>
          <a:xfrm>
            <a:off x="3868099" y="5651000"/>
            <a:ext cx="15540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1C4588"/>
                </a:solidFill>
                <a:latin typeface="Mada"/>
                <a:ea typeface="Mada"/>
                <a:cs typeface="Mada"/>
                <a:sym typeface="Mada"/>
              </a:rPr>
              <a:t>acute  myocardial infarction</a:t>
            </a:r>
            <a:endParaRPr sz="1200">
              <a:latin typeface="Mada"/>
              <a:ea typeface="Mada"/>
              <a:cs typeface="Mada"/>
              <a:sym typeface="Mada"/>
            </a:endParaRPr>
          </a:p>
        </p:txBody>
      </p:sp>
      <p:sp>
        <p:nvSpPr>
          <p:cNvPr id="715" name="Google Shape;715;p48"/>
          <p:cNvSpPr/>
          <p:nvPr/>
        </p:nvSpPr>
        <p:spPr>
          <a:xfrm rot="9825509">
            <a:off x="2161741" y="4988018"/>
            <a:ext cx="1119493" cy="642234"/>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8"/>
          <p:cNvSpPr txBox="1"/>
          <p:nvPr/>
        </p:nvSpPr>
        <p:spPr>
          <a:xfrm>
            <a:off x="720099" y="4988538"/>
            <a:ext cx="5247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ife Savers ExtraBold"/>
                <a:ea typeface="Life Savers ExtraBold"/>
                <a:cs typeface="Life Savers ExtraBold"/>
                <a:sym typeface="Life Savers ExtraBold"/>
              </a:rPr>
              <a:t>01</a:t>
            </a:r>
            <a:endParaRPr sz="2400">
              <a:solidFill>
                <a:srgbClr val="E29578"/>
              </a:solidFill>
              <a:latin typeface="Life Savers ExtraBold"/>
              <a:ea typeface="Life Savers ExtraBold"/>
              <a:cs typeface="Life Savers ExtraBold"/>
              <a:sym typeface="Life Savers ExtraBold"/>
            </a:endParaRPr>
          </a:p>
        </p:txBody>
      </p:sp>
      <p:sp>
        <p:nvSpPr>
          <p:cNvPr id="717" name="Google Shape;717;p48"/>
          <p:cNvSpPr txBox="1"/>
          <p:nvPr/>
        </p:nvSpPr>
        <p:spPr>
          <a:xfrm>
            <a:off x="2503250" y="5010513"/>
            <a:ext cx="594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006D77"/>
                </a:solidFill>
                <a:latin typeface="Life Savers ExtraBold"/>
                <a:ea typeface="Life Savers ExtraBold"/>
                <a:cs typeface="Life Savers ExtraBold"/>
                <a:sym typeface="Life Savers ExtraBold"/>
              </a:rPr>
              <a:t>02</a:t>
            </a:r>
            <a:endParaRPr sz="2400">
              <a:solidFill>
                <a:srgbClr val="006D77"/>
              </a:solidFill>
              <a:latin typeface="Life Savers ExtraBold"/>
              <a:ea typeface="Life Savers ExtraBold"/>
              <a:cs typeface="Life Savers ExtraBold"/>
              <a:sym typeface="Life Savers ExtraBold"/>
            </a:endParaRPr>
          </a:p>
        </p:txBody>
      </p:sp>
      <p:sp>
        <p:nvSpPr>
          <p:cNvPr id="718" name="Google Shape;718;p48"/>
          <p:cNvSpPr txBox="1"/>
          <p:nvPr/>
        </p:nvSpPr>
        <p:spPr>
          <a:xfrm>
            <a:off x="4280100" y="5042138"/>
            <a:ext cx="594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7ECCC6"/>
                </a:solidFill>
                <a:latin typeface="Life Savers ExtraBold"/>
                <a:ea typeface="Life Savers ExtraBold"/>
                <a:cs typeface="Life Savers ExtraBold"/>
                <a:sym typeface="Life Savers ExtraBold"/>
              </a:rPr>
              <a:t>03</a:t>
            </a:r>
            <a:endParaRPr sz="2400">
              <a:solidFill>
                <a:srgbClr val="7ECCC6"/>
              </a:solidFill>
              <a:latin typeface="Life Savers ExtraBold"/>
              <a:ea typeface="Life Savers ExtraBold"/>
              <a:cs typeface="Life Savers ExtraBold"/>
              <a:sym typeface="Life Savers ExtraBold"/>
            </a:endParaRPr>
          </a:p>
        </p:txBody>
      </p:sp>
      <p:sp>
        <p:nvSpPr>
          <p:cNvPr id="719" name="Google Shape;719;p48"/>
          <p:cNvSpPr/>
          <p:nvPr/>
        </p:nvSpPr>
        <p:spPr>
          <a:xfrm>
            <a:off x="5682050" y="5424407"/>
            <a:ext cx="1555200" cy="26799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8"/>
          <p:cNvSpPr/>
          <p:nvPr/>
        </p:nvSpPr>
        <p:spPr>
          <a:xfrm rot="-4854038">
            <a:off x="6021896" y="4889503"/>
            <a:ext cx="874508" cy="669957"/>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8"/>
          <p:cNvSpPr txBox="1"/>
          <p:nvPr/>
        </p:nvSpPr>
        <p:spPr>
          <a:xfrm>
            <a:off x="6126900" y="4994075"/>
            <a:ext cx="5946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006D77"/>
                </a:solidFill>
                <a:latin typeface="Life Savers ExtraBold"/>
                <a:ea typeface="Life Savers ExtraBold"/>
                <a:cs typeface="Life Savers ExtraBold"/>
                <a:sym typeface="Life Savers ExtraBold"/>
              </a:rPr>
              <a:t>04</a:t>
            </a:r>
            <a:endParaRPr sz="2400">
              <a:solidFill>
                <a:srgbClr val="006D77"/>
              </a:solidFill>
              <a:latin typeface="Life Savers ExtraBold"/>
              <a:ea typeface="Life Savers ExtraBold"/>
              <a:cs typeface="Life Savers ExtraBold"/>
              <a:sym typeface="Life Savers ExtraBold"/>
            </a:endParaRPr>
          </a:p>
        </p:txBody>
      </p:sp>
      <p:sp>
        <p:nvSpPr>
          <p:cNvPr id="722" name="Google Shape;722;p48"/>
          <p:cNvSpPr txBox="1"/>
          <p:nvPr/>
        </p:nvSpPr>
        <p:spPr>
          <a:xfrm>
            <a:off x="5647199" y="5597650"/>
            <a:ext cx="1554000" cy="4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1C4588"/>
                </a:solidFill>
                <a:latin typeface="Mada"/>
                <a:ea typeface="Mada"/>
                <a:cs typeface="Mada"/>
                <a:sym typeface="Mada"/>
              </a:rPr>
              <a:t>Emergency cardiogenic shock </a:t>
            </a:r>
            <a:endParaRPr sz="1200">
              <a:latin typeface="Mada"/>
              <a:ea typeface="Mada"/>
              <a:cs typeface="Mada"/>
              <a:sym typeface="Mada"/>
            </a:endParaRPr>
          </a:p>
        </p:txBody>
      </p:sp>
      <p:sp>
        <p:nvSpPr>
          <p:cNvPr id="723" name="Google Shape;723;p48"/>
          <p:cNvSpPr txBox="1"/>
          <p:nvPr/>
        </p:nvSpPr>
        <p:spPr>
          <a:xfrm>
            <a:off x="5718175" y="6074400"/>
            <a:ext cx="15093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1C4588"/>
                </a:solidFill>
                <a:latin typeface="Mada"/>
                <a:ea typeface="Mada"/>
                <a:cs typeface="Mada"/>
                <a:sym typeface="Mada"/>
              </a:rPr>
              <a:t>the  most  appropriate choice of vasoactive drug in  cardiogenic shock is one that has  both  ionotropic  and  vasodilating  properties  such  as  the </a:t>
            </a:r>
            <a:r>
              <a:rPr b="1" lang="en-GB" sz="900">
                <a:solidFill>
                  <a:srgbClr val="1C4588"/>
                </a:solidFill>
                <a:latin typeface="Mada"/>
                <a:ea typeface="Mada"/>
                <a:cs typeface="Mada"/>
                <a:sym typeface="Mada"/>
              </a:rPr>
              <a:t>β-agonist dobutamine</a:t>
            </a:r>
            <a:r>
              <a:rPr lang="en-GB" sz="900">
                <a:solidFill>
                  <a:srgbClr val="1C4588"/>
                </a:solidFill>
                <a:latin typeface="Mada"/>
                <a:ea typeface="Mada"/>
                <a:cs typeface="Mada"/>
                <a:sym typeface="Mada"/>
              </a:rPr>
              <a:t>. Alternative inodilating agents include:  </a:t>
            </a:r>
            <a:r>
              <a:rPr b="1" lang="en-GB" sz="900">
                <a:solidFill>
                  <a:srgbClr val="1C4588"/>
                </a:solidFill>
                <a:latin typeface="Mada"/>
                <a:ea typeface="Mada"/>
                <a:cs typeface="Mada"/>
                <a:sym typeface="Mada"/>
              </a:rPr>
              <a:t>calcium  sensitizer  levosimendan</a:t>
            </a:r>
            <a:r>
              <a:rPr lang="en-GB" sz="900">
                <a:solidFill>
                  <a:srgbClr val="1C4588"/>
                </a:solidFill>
                <a:latin typeface="Mada"/>
                <a:ea typeface="Mada"/>
                <a:cs typeface="Mada"/>
                <a:sym typeface="Mada"/>
              </a:rPr>
              <a:t>  and  the  </a:t>
            </a:r>
            <a:r>
              <a:rPr b="1" lang="en-GB" sz="900">
                <a:solidFill>
                  <a:srgbClr val="1C4588"/>
                </a:solidFill>
                <a:latin typeface="Mada"/>
                <a:ea typeface="Mada"/>
                <a:cs typeface="Mada"/>
                <a:sym typeface="Mada"/>
              </a:rPr>
              <a:t>PDE  inhibitor milrinone</a:t>
            </a:r>
            <a:r>
              <a:rPr lang="en-GB" sz="900">
                <a:solidFill>
                  <a:srgbClr val="1C4588"/>
                </a:solidFill>
                <a:latin typeface="Mada"/>
                <a:ea typeface="Mada"/>
                <a:cs typeface="Mada"/>
                <a:sym typeface="Mada"/>
              </a:rPr>
              <a:t>.</a:t>
            </a:r>
            <a:endParaRPr sz="900">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49"/>
          <p:cNvSpPr/>
          <p:nvPr/>
        </p:nvSpPr>
        <p:spPr>
          <a:xfrm>
            <a:off x="74475" y="9654000"/>
            <a:ext cx="7440600" cy="961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8750" lvl="0" marL="179999" rtl="0" algn="l">
              <a:lnSpc>
                <a:spcPct val="125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Sudden Pain and radiate to the back? GI bleeding caused by ruptured Aneurysm, pancreatitis takes 3 days.</a:t>
            </a:r>
            <a:endParaRPr sz="1000">
              <a:solidFill>
                <a:srgbClr val="6AA84F"/>
              </a:solidFill>
              <a:latin typeface="Mada"/>
              <a:ea typeface="Mada"/>
              <a:cs typeface="Mada"/>
              <a:sym typeface="Mada"/>
            </a:endParaRPr>
          </a:p>
          <a:p>
            <a:pPr indent="-158750" lvl="0" marL="179999" rtl="0" algn="l">
              <a:lnSpc>
                <a:spcPct val="125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Anaphylactic</a:t>
            </a:r>
            <a:r>
              <a:rPr lang="en-GB" sz="1000">
                <a:solidFill>
                  <a:srgbClr val="6AA84F"/>
                </a:solidFill>
                <a:latin typeface="Mada"/>
                <a:ea typeface="Mada"/>
                <a:cs typeface="Mada"/>
                <a:sym typeface="Mada"/>
              </a:rPr>
              <a:t> within minutes, sepsis within days.</a:t>
            </a:r>
            <a:endParaRPr sz="1000">
              <a:solidFill>
                <a:srgbClr val="6AA84F"/>
              </a:solidFill>
              <a:latin typeface="Mada"/>
              <a:ea typeface="Mada"/>
              <a:cs typeface="Mada"/>
              <a:sym typeface="Mada"/>
            </a:endParaRPr>
          </a:p>
          <a:p>
            <a:pPr indent="-158750"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Cardiogenic shock patients will not have fever.</a:t>
            </a:r>
            <a:endParaRPr sz="1000">
              <a:solidFill>
                <a:srgbClr val="6AA84F"/>
              </a:solidFill>
              <a:latin typeface="Mada"/>
              <a:ea typeface="Mada"/>
              <a:cs typeface="Mada"/>
              <a:sym typeface="Mada"/>
            </a:endParaRPr>
          </a:p>
          <a:p>
            <a:pPr indent="-158750" lvl="0" marL="179999" rtl="0" algn="l">
              <a:lnSpc>
                <a:spcPct val="125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wide pulse pressure: high systolic (heart is working fine) + low diastolic (Vasodilation) &gt; Sepsis.</a:t>
            </a:r>
            <a:endParaRPr sz="1000">
              <a:solidFill>
                <a:srgbClr val="6AA84F"/>
              </a:solidFill>
              <a:latin typeface="Mada"/>
              <a:ea typeface="Mada"/>
              <a:cs typeface="Mada"/>
              <a:sym typeface="Mada"/>
            </a:endParaRPr>
          </a:p>
        </p:txBody>
      </p:sp>
      <p:sp>
        <p:nvSpPr>
          <p:cNvPr id="729" name="Google Shape;729;p49"/>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Cases</a:t>
            </a:r>
            <a:r>
              <a:rPr b="1" lang="en-GB" sz="2200">
                <a:solidFill>
                  <a:srgbClr val="006D77"/>
                </a:solidFill>
                <a:latin typeface="Lora"/>
                <a:ea typeface="Lora"/>
                <a:cs typeface="Lora"/>
                <a:sym typeface="Lora"/>
              </a:rPr>
              <a:t>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730" name="Google Shape;730;p49"/>
          <p:cNvCxnSpPr/>
          <p:nvPr/>
        </p:nvCxnSpPr>
        <p:spPr>
          <a:xfrm>
            <a:off x="2223201" y="858312"/>
            <a:ext cx="3201900" cy="600"/>
          </a:xfrm>
          <a:prstGeom prst="straightConnector1">
            <a:avLst/>
          </a:prstGeom>
          <a:noFill/>
          <a:ln cap="flat" cmpd="sng" w="19050">
            <a:solidFill>
              <a:srgbClr val="83C5BE"/>
            </a:solidFill>
            <a:prstDash val="solid"/>
            <a:round/>
            <a:headEnd len="med" w="med" type="oval"/>
            <a:tailEnd len="med" w="med" type="oval"/>
          </a:ln>
        </p:spPr>
      </p:cxnSp>
      <p:sp>
        <p:nvSpPr>
          <p:cNvPr id="731" name="Google Shape;731;p4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9"/>
          <p:cNvSpPr/>
          <p:nvPr/>
        </p:nvSpPr>
        <p:spPr>
          <a:xfrm rot="10800000">
            <a:off x="310463" y="2256226"/>
            <a:ext cx="6968700" cy="1813200"/>
          </a:xfrm>
          <a:prstGeom prst="foldedCorner">
            <a:avLst>
              <a:gd fmla="val 16667" name="adj"/>
            </a:avLst>
          </a:prstGeom>
          <a:solidFill>
            <a:srgbClr val="EDF6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49"/>
          <p:cNvSpPr txBox="1"/>
          <p:nvPr/>
        </p:nvSpPr>
        <p:spPr>
          <a:xfrm>
            <a:off x="310363" y="2400626"/>
            <a:ext cx="5943300" cy="1683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GB" sz="1200">
                <a:latin typeface="Mada"/>
                <a:ea typeface="Mada"/>
                <a:cs typeface="Mada"/>
                <a:sym typeface="Mada"/>
              </a:rPr>
              <a:t>68 yo M with hx of HTN and DM </a:t>
            </a:r>
            <a:r>
              <a:rPr lang="en-GB" sz="1200">
                <a:solidFill>
                  <a:srgbClr val="6AA84F"/>
                </a:solidFill>
                <a:latin typeface="Mada"/>
                <a:ea typeface="Mada"/>
                <a:cs typeface="Mada"/>
                <a:sym typeface="Mada"/>
              </a:rPr>
              <a:t>risk factors for intra abdominal bleeding</a:t>
            </a:r>
            <a:r>
              <a:rPr lang="en-GB" sz="1200">
                <a:latin typeface="Mada"/>
                <a:ea typeface="Mada"/>
                <a:cs typeface="Mada"/>
                <a:sym typeface="Mada"/>
              </a:rPr>
              <a:t> presents to the ER with abrupt onset of diffuse abdominal pain</a:t>
            </a:r>
            <a:r>
              <a:rPr baseline="30000" lang="en-GB" sz="1200">
                <a:latin typeface="Mada"/>
                <a:ea typeface="Mada"/>
                <a:cs typeface="Mada"/>
                <a:sym typeface="Mada"/>
              </a:rPr>
              <a:t>1</a:t>
            </a:r>
            <a:r>
              <a:rPr lang="en-GB" sz="1200">
                <a:latin typeface="Mada"/>
                <a:ea typeface="Mada"/>
                <a:cs typeface="Mada"/>
                <a:sym typeface="Mada"/>
              </a:rPr>
              <a:t> </a:t>
            </a:r>
            <a:r>
              <a:rPr lang="en-GB" sz="1200">
                <a:solidFill>
                  <a:srgbClr val="6AA84F"/>
                </a:solidFill>
                <a:latin typeface="Mada"/>
                <a:ea typeface="Mada"/>
                <a:cs typeface="Mada"/>
                <a:sym typeface="Mada"/>
              </a:rPr>
              <a:t>indicates possible bleeding into the abdomen</a:t>
            </a:r>
            <a:r>
              <a:rPr lang="en-GB" sz="1200">
                <a:latin typeface="Mada"/>
                <a:ea typeface="Mada"/>
                <a:cs typeface="Mada"/>
                <a:sym typeface="Mada"/>
              </a:rPr>
              <a:t> with radiation to his low back. The patient is hypotensive </a:t>
            </a:r>
            <a:r>
              <a:rPr lang="en-GB" sz="1200">
                <a:solidFill>
                  <a:srgbClr val="6AA84F"/>
                </a:solidFill>
                <a:latin typeface="Mada"/>
                <a:ea typeface="Mada"/>
                <a:cs typeface="Mada"/>
                <a:sym typeface="Mada"/>
              </a:rPr>
              <a:t>shock</a:t>
            </a:r>
            <a:r>
              <a:rPr lang="en-GB" sz="1200">
                <a:latin typeface="Mada"/>
                <a:ea typeface="Mada"/>
                <a:cs typeface="Mada"/>
                <a:sym typeface="Mada"/>
              </a:rPr>
              <a:t>. tachycardic, afebrile </a:t>
            </a:r>
            <a:r>
              <a:rPr lang="en-GB" sz="1200">
                <a:solidFill>
                  <a:srgbClr val="6AA84F"/>
                </a:solidFill>
                <a:latin typeface="Mada"/>
                <a:ea typeface="Mada"/>
                <a:cs typeface="Mada"/>
                <a:sym typeface="Mada"/>
              </a:rPr>
              <a:t>cannot be anaphylactic or septic</a:t>
            </a:r>
            <a:r>
              <a:rPr lang="en-GB" sz="1200">
                <a:latin typeface="Mada"/>
                <a:ea typeface="Mada"/>
                <a:cs typeface="Mada"/>
                <a:sym typeface="Mada"/>
              </a:rPr>
              <a:t> with cool but dry skin. </a:t>
            </a:r>
            <a:r>
              <a:rPr lang="en-GB" sz="1200">
                <a:solidFill>
                  <a:srgbClr val="6AA84F"/>
                </a:solidFill>
                <a:latin typeface="Mada"/>
                <a:ea typeface="Mada"/>
                <a:cs typeface="Mada"/>
                <a:sym typeface="Mada"/>
              </a:rPr>
              <a:t>Vasoconstriction is functional.</a:t>
            </a:r>
            <a:endParaRPr sz="1000">
              <a:latin typeface="Mada"/>
              <a:ea typeface="Mada"/>
              <a:cs typeface="Mada"/>
              <a:sym typeface="Mada"/>
            </a:endParaRPr>
          </a:p>
          <a:p>
            <a:pPr indent="0" lvl="0" marL="457200" rtl="0" algn="ctr">
              <a:lnSpc>
                <a:spcPct val="115000"/>
              </a:lnSpc>
              <a:spcBef>
                <a:spcPts val="1000"/>
              </a:spcBef>
              <a:spcAft>
                <a:spcPts val="0"/>
              </a:spcAft>
              <a:buNone/>
            </a:pPr>
            <a:r>
              <a:rPr b="1" lang="en-GB" sz="1200">
                <a:latin typeface="Mada"/>
                <a:ea typeface="Mada"/>
                <a:cs typeface="Mada"/>
                <a:sym typeface="Mada"/>
              </a:rPr>
              <a:t>Hypovolemic shock </a:t>
            </a:r>
            <a:r>
              <a:rPr lang="en-GB" sz="1000">
                <a:solidFill>
                  <a:srgbClr val="6AA84F"/>
                </a:solidFill>
                <a:latin typeface="Mada"/>
                <a:ea typeface="Mada"/>
                <a:cs typeface="Mada"/>
                <a:sym typeface="Mada"/>
              </a:rPr>
              <a:t>(there is evidence of blood shunt)</a:t>
            </a:r>
            <a:endParaRPr sz="1000">
              <a:solidFill>
                <a:srgbClr val="6AA84F"/>
              </a:solidFill>
              <a:latin typeface="Mada"/>
              <a:ea typeface="Mada"/>
              <a:cs typeface="Mada"/>
              <a:sym typeface="Mada"/>
            </a:endParaRPr>
          </a:p>
          <a:p>
            <a:pPr indent="0" lvl="0" marL="0" rtl="0" algn="l">
              <a:lnSpc>
                <a:spcPct val="115000"/>
              </a:lnSpc>
              <a:spcBef>
                <a:spcPts val="1000"/>
              </a:spcBef>
              <a:spcAft>
                <a:spcPts val="0"/>
              </a:spcAft>
              <a:buNone/>
            </a:pPr>
            <a:r>
              <a:t/>
            </a:r>
            <a:endParaRPr sz="1000">
              <a:latin typeface="Mada"/>
              <a:ea typeface="Mada"/>
              <a:cs typeface="Mada"/>
              <a:sym typeface="Mada"/>
            </a:endParaRPr>
          </a:p>
        </p:txBody>
      </p:sp>
      <p:grpSp>
        <p:nvGrpSpPr>
          <p:cNvPr id="734" name="Google Shape;734;p49"/>
          <p:cNvGrpSpPr/>
          <p:nvPr/>
        </p:nvGrpSpPr>
        <p:grpSpPr>
          <a:xfrm>
            <a:off x="6521229" y="2350174"/>
            <a:ext cx="711870" cy="812315"/>
            <a:chOff x="5150125" y="2917450"/>
            <a:chExt cx="421225" cy="421325"/>
          </a:xfrm>
        </p:grpSpPr>
        <p:sp>
          <p:nvSpPr>
            <p:cNvPr id="735" name="Google Shape;735;p49"/>
            <p:cNvSpPr/>
            <p:nvPr/>
          </p:nvSpPr>
          <p:spPr>
            <a:xfrm>
              <a:off x="5157975" y="2936550"/>
              <a:ext cx="354325" cy="402225"/>
            </a:xfrm>
            <a:custGeom>
              <a:rect b="b" l="l" r="r" t="t"/>
              <a:pathLst>
                <a:path extrusionOk="0" h="16089" w="14173">
                  <a:moveTo>
                    <a:pt x="1580" y="0"/>
                  </a:moveTo>
                  <a:cubicBezTo>
                    <a:pt x="708" y="0"/>
                    <a:pt x="1" y="707"/>
                    <a:pt x="1" y="1584"/>
                  </a:cubicBezTo>
                  <a:lnTo>
                    <a:pt x="1" y="3795"/>
                  </a:lnTo>
                  <a:lnTo>
                    <a:pt x="671" y="3579"/>
                  </a:lnTo>
                  <a:lnTo>
                    <a:pt x="666" y="2853"/>
                  </a:lnTo>
                  <a:lnTo>
                    <a:pt x="666" y="1584"/>
                  </a:lnTo>
                  <a:cubicBezTo>
                    <a:pt x="671" y="1082"/>
                    <a:pt x="1078" y="675"/>
                    <a:pt x="1580" y="670"/>
                  </a:cubicBezTo>
                  <a:lnTo>
                    <a:pt x="2634" y="670"/>
                  </a:lnTo>
                  <a:lnTo>
                    <a:pt x="2634" y="0"/>
                  </a:lnTo>
                  <a:close/>
                  <a:moveTo>
                    <a:pt x="8078" y="5"/>
                  </a:moveTo>
                  <a:lnTo>
                    <a:pt x="8078" y="675"/>
                  </a:lnTo>
                  <a:lnTo>
                    <a:pt x="9132" y="675"/>
                  </a:lnTo>
                  <a:cubicBezTo>
                    <a:pt x="9633" y="675"/>
                    <a:pt x="10041" y="1082"/>
                    <a:pt x="10045" y="1584"/>
                  </a:cubicBezTo>
                  <a:lnTo>
                    <a:pt x="10045" y="2853"/>
                  </a:lnTo>
                  <a:lnTo>
                    <a:pt x="10041" y="3579"/>
                  </a:lnTo>
                  <a:lnTo>
                    <a:pt x="10711" y="3795"/>
                  </a:lnTo>
                  <a:lnTo>
                    <a:pt x="10711" y="1584"/>
                  </a:lnTo>
                  <a:cubicBezTo>
                    <a:pt x="10711" y="712"/>
                    <a:pt x="10003" y="5"/>
                    <a:pt x="9132" y="5"/>
                  </a:cubicBezTo>
                  <a:close/>
                  <a:moveTo>
                    <a:pt x="13503" y="10916"/>
                  </a:moveTo>
                  <a:lnTo>
                    <a:pt x="13503" y="12865"/>
                  </a:lnTo>
                  <a:cubicBezTo>
                    <a:pt x="13498" y="14275"/>
                    <a:pt x="12355" y="15413"/>
                    <a:pt x="10950" y="15418"/>
                  </a:cubicBezTo>
                  <a:lnTo>
                    <a:pt x="8232" y="15418"/>
                  </a:lnTo>
                  <a:cubicBezTo>
                    <a:pt x="6822" y="15413"/>
                    <a:pt x="5679" y="14275"/>
                    <a:pt x="5679" y="12865"/>
                  </a:cubicBezTo>
                  <a:lnTo>
                    <a:pt x="5679" y="11375"/>
                  </a:lnTo>
                  <a:lnTo>
                    <a:pt x="5009" y="11375"/>
                  </a:lnTo>
                  <a:lnTo>
                    <a:pt x="5009" y="12003"/>
                  </a:lnTo>
                  <a:lnTo>
                    <a:pt x="5009" y="12865"/>
                  </a:lnTo>
                  <a:cubicBezTo>
                    <a:pt x="5009" y="14645"/>
                    <a:pt x="6452" y="16088"/>
                    <a:pt x="8232" y="16088"/>
                  </a:cubicBezTo>
                  <a:lnTo>
                    <a:pt x="10950" y="16088"/>
                  </a:lnTo>
                  <a:cubicBezTo>
                    <a:pt x="12725" y="16088"/>
                    <a:pt x="14168" y="14645"/>
                    <a:pt x="14173" y="12865"/>
                  </a:cubicBezTo>
                  <a:lnTo>
                    <a:pt x="14173" y="10921"/>
                  </a:lnTo>
                  <a:lnTo>
                    <a:pt x="13503" y="109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9"/>
            <p:cNvSpPr/>
            <p:nvPr/>
          </p:nvSpPr>
          <p:spPr>
            <a:xfrm>
              <a:off x="5217725" y="2917675"/>
              <a:ext cx="47225" cy="54850"/>
            </a:xfrm>
            <a:custGeom>
              <a:rect b="b" l="l" r="r" t="t"/>
              <a:pathLst>
                <a:path extrusionOk="0" h="2194" w="1889">
                  <a:moveTo>
                    <a:pt x="464" y="1"/>
                  </a:moveTo>
                  <a:cubicBezTo>
                    <a:pt x="206" y="1"/>
                    <a:pt x="0" y="207"/>
                    <a:pt x="0" y="465"/>
                  </a:cubicBezTo>
                  <a:lnTo>
                    <a:pt x="0" y="1729"/>
                  </a:lnTo>
                  <a:cubicBezTo>
                    <a:pt x="0" y="1982"/>
                    <a:pt x="206" y="2193"/>
                    <a:pt x="464" y="2193"/>
                  </a:cubicBezTo>
                  <a:lnTo>
                    <a:pt x="792" y="2193"/>
                  </a:lnTo>
                  <a:cubicBezTo>
                    <a:pt x="1396" y="2193"/>
                    <a:pt x="1888" y="1701"/>
                    <a:pt x="1888" y="1097"/>
                  </a:cubicBezTo>
                  <a:cubicBezTo>
                    <a:pt x="1888" y="488"/>
                    <a:pt x="1396" y="1"/>
                    <a:pt x="79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9"/>
            <p:cNvSpPr/>
            <p:nvPr/>
          </p:nvSpPr>
          <p:spPr>
            <a:xfrm>
              <a:off x="5217725" y="2917450"/>
              <a:ext cx="26850" cy="54825"/>
            </a:xfrm>
            <a:custGeom>
              <a:rect b="b" l="l" r="r" t="t"/>
              <a:pathLst>
                <a:path extrusionOk="0" h="2193" w="1074">
                  <a:moveTo>
                    <a:pt x="464" y="0"/>
                  </a:moveTo>
                  <a:cubicBezTo>
                    <a:pt x="206" y="0"/>
                    <a:pt x="0" y="207"/>
                    <a:pt x="0" y="464"/>
                  </a:cubicBezTo>
                  <a:lnTo>
                    <a:pt x="0" y="1729"/>
                  </a:lnTo>
                  <a:cubicBezTo>
                    <a:pt x="0" y="1987"/>
                    <a:pt x="206" y="2193"/>
                    <a:pt x="464" y="2193"/>
                  </a:cubicBezTo>
                  <a:lnTo>
                    <a:pt x="792" y="2193"/>
                  </a:lnTo>
                  <a:cubicBezTo>
                    <a:pt x="886" y="2193"/>
                    <a:pt x="984" y="2179"/>
                    <a:pt x="1073" y="2155"/>
                  </a:cubicBezTo>
                  <a:cubicBezTo>
                    <a:pt x="904" y="2085"/>
                    <a:pt x="792" y="1921"/>
                    <a:pt x="792" y="1734"/>
                  </a:cubicBezTo>
                  <a:lnTo>
                    <a:pt x="792" y="469"/>
                  </a:lnTo>
                  <a:cubicBezTo>
                    <a:pt x="792" y="281"/>
                    <a:pt x="904" y="113"/>
                    <a:pt x="1073" y="38"/>
                  </a:cubicBezTo>
                  <a:cubicBezTo>
                    <a:pt x="979" y="14"/>
                    <a:pt x="886" y="0"/>
                    <a:pt x="7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9"/>
            <p:cNvSpPr/>
            <p:nvPr/>
          </p:nvSpPr>
          <p:spPr>
            <a:xfrm>
              <a:off x="5318675" y="2917675"/>
              <a:ext cx="47225" cy="54850"/>
            </a:xfrm>
            <a:custGeom>
              <a:rect b="b" l="l" r="r" t="t"/>
              <a:pathLst>
                <a:path extrusionOk="0" h="2194" w="1889">
                  <a:moveTo>
                    <a:pt x="1097" y="1"/>
                  </a:moveTo>
                  <a:cubicBezTo>
                    <a:pt x="493" y="1"/>
                    <a:pt x="1" y="488"/>
                    <a:pt x="1" y="1097"/>
                  </a:cubicBezTo>
                  <a:cubicBezTo>
                    <a:pt x="1" y="1701"/>
                    <a:pt x="493" y="2193"/>
                    <a:pt x="1097" y="2193"/>
                  </a:cubicBezTo>
                  <a:lnTo>
                    <a:pt x="1425" y="2193"/>
                  </a:lnTo>
                  <a:cubicBezTo>
                    <a:pt x="1683" y="2193"/>
                    <a:pt x="1889" y="1982"/>
                    <a:pt x="1889" y="1729"/>
                  </a:cubicBezTo>
                  <a:lnTo>
                    <a:pt x="1889" y="465"/>
                  </a:lnTo>
                  <a:cubicBezTo>
                    <a:pt x="1889" y="207"/>
                    <a:pt x="1683" y="1"/>
                    <a:pt x="14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9"/>
            <p:cNvSpPr/>
            <p:nvPr/>
          </p:nvSpPr>
          <p:spPr>
            <a:xfrm>
              <a:off x="5338825" y="2917575"/>
              <a:ext cx="27075" cy="54700"/>
            </a:xfrm>
            <a:custGeom>
              <a:rect b="b" l="l" r="r" t="t"/>
              <a:pathLst>
                <a:path extrusionOk="0" h="2188" w="1083">
                  <a:moveTo>
                    <a:pt x="291" y="0"/>
                  </a:moveTo>
                  <a:cubicBezTo>
                    <a:pt x="193" y="0"/>
                    <a:pt x="94" y="14"/>
                    <a:pt x="0" y="38"/>
                  </a:cubicBezTo>
                  <a:cubicBezTo>
                    <a:pt x="169" y="112"/>
                    <a:pt x="277" y="276"/>
                    <a:pt x="277" y="459"/>
                  </a:cubicBezTo>
                  <a:lnTo>
                    <a:pt x="277" y="1724"/>
                  </a:lnTo>
                  <a:cubicBezTo>
                    <a:pt x="277" y="1912"/>
                    <a:pt x="169" y="2075"/>
                    <a:pt x="0" y="2150"/>
                  </a:cubicBezTo>
                  <a:cubicBezTo>
                    <a:pt x="94" y="2174"/>
                    <a:pt x="193" y="2188"/>
                    <a:pt x="291" y="2188"/>
                  </a:cubicBezTo>
                  <a:lnTo>
                    <a:pt x="619" y="2188"/>
                  </a:lnTo>
                  <a:cubicBezTo>
                    <a:pt x="877" y="2188"/>
                    <a:pt x="1083" y="1982"/>
                    <a:pt x="1083" y="1724"/>
                  </a:cubicBezTo>
                  <a:lnTo>
                    <a:pt x="1083" y="459"/>
                  </a:lnTo>
                  <a:cubicBezTo>
                    <a:pt x="1083" y="206"/>
                    <a:pt x="872" y="0"/>
                    <a:pt x="61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9"/>
            <p:cNvSpPr/>
            <p:nvPr/>
          </p:nvSpPr>
          <p:spPr>
            <a:xfrm>
              <a:off x="5441300" y="3097225"/>
              <a:ext cx="125700" cy="119975"/>
            </a:xfrm>
            <a:custGeom>
              <a:rect b="b" l="l" r="r" t="t"/>
              <a:pathLst>
                <a:path extrusionOk="0" h="4799" w="5028">
                  <a:moveTo>
                    <a:pt x="2516" y="1"/>
                  </a:moveTo>
                  <a:cubicBezTo>
                    <a:pt x="2355" y="1"/>
                    <a:pt x="2193" y="15"/>
                    <a:pt x="2034" y="43"/>
                  </a:cubicBezTo>
                  <a:cubicBezTo>
                    <a:pt x="825" y="291"/>
                    <a:pt x="1" y="1411"/>
                    <a:pt x="127" y="2638"/>
                  </a:cubicBezTo>
                  <a:cubicBezTo>
                    <a:pt x="249" y="3866"/>
                    <a:pt x="1284" y="4798"/>
                    <a:pt x="2517" y="4798"/>
                  </a:cubicBezTo>
                  <a:cubicBezTo>
                    <a:pt x="3749" y="4798"/>
                    <a:pt x="4779" y="3866"/>
                    <a:pt x="4906" y="2638"/>
                  </a:cubicBezTo>
                  <a:cubicBezTo>
                    <a:pt x="5028" y="1411"/>
                    <a:pt x="4203" y="291"/>
                    <a:pt x="2994" y="43"/>
                  </a:cubicBezTo>
                  <a:cubicBezTo>
                    <a:pt x="2838" y="15"/>
                    <a:pt x="2677" y="1"/>
                    <a:pt x="25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9"/>
            <p:cNvSpPr/>
            <p:nvPr/>
          </p:nvSpPr>
          <p:spPr>
            <a:xfrm>
              <a:off x="5487800" y="3097225"/>
              <a:ext cx="83550" cy="120100"/>
            </a:xfrm>
            <a:custGeom>
              <a:rect b="b" l="l" r="r" t="t"/>
              <a:pathLst>
                <a:path extrusionOk="0" h="4804" w="3342">
                  <a:moveTo>
                    <a:pt x="659" y="1"/>
                  </a:moveTo>
                  <a:cubicBezTo>
                    <a:pt x="499" y="1"/>
                    <a:pt x="338" y="15"/>
                    <a:pt x="179" y="43"/>
                  </a:cubicBezTo>
                  <a:cubicBezTo>
                    <a:pt x="118" y="57"/>
                    <a:pt x="62" y="71"/>
                    <a:pt x="1" y="85"/>
                  </a:cubicBezTo>
                  <a:cubicBezTo>
                    <a:pt x="1031" y="380"/>
                    <a:pt x="1744" y="1322"/>
                    <a:pt x="1744" y="2395"/>
                  </a:cubicBezTo>
                  <a:cubicBezTo>
                    <a:pt x="1744" y="3468"/>
                    <a:pt x="1031" y="4409"/>
                    <a:pt x="1" y="4704"/>
                  </a:cubicBezTo>
                  <a:cubicBezTo>
                    <a:pt x="228" y="4772"/>
                    <a:pt x="457" y="4804"/>
                    <a:pt x="683" y="4804"/>
                  </a:cubicBezTo>
                  <a:cubicBezTo>
                    <a:pt x="1760" y="4804"/>
                    <a:pt x="2747" y="4072"/>
                    <a:pt x="3018" y="2971"/>
                  </a:cubicBezTo>
                  <a:cubicBezTo>
                    <a:pt x="3341" y="1636"/>
                    <a:pt x="2488" y="305"/>
                    <a:pt x="1139" y="43"/>
                  </a:cubicBezTo>
                  <a:cubicBezTo>
                    <a:pt x="980" y="15"/>
                    <a:pt x="819" y="1"/>
                    <a:pt x="65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9"/>
            <p:cNvSpPr/>
            <p:nvPr/>
          </p:nvSpPr>
          <p:spPr>
            <a:xfrm>
              <a:off x="5476675" y="3136575"/>
              <a:ext cx="47925" cy="41075"/>
            </a:xfrm>
            <a:custGeom>
              <a:rect b="b" l="l" r="r" t="t"/>
              <a:pathLst>
                <a:path extrusionOk="0" h="1643" w="1917">
                  <a:moveTo>
                    <a:pt x="1097" y="1"/>
                  </a:moveTo>
                  <a:cubicBezTo>
                    <a:pt x="366" y="1"/>
                    <a:pt x="1" y="886"/>
                    <a:pt x="516" y="1402"/>
                  </a:cubicBezTo>
                  <a:cubicBezTo>
                    <a:pt x="683" y="1568"/>
                    <a:pt x="888" y="1643"/>
                    <a:pt x="1089" y="1643"/>
                  </a:cubicBezTo>
                  <a:cubicBezTo>
                    <a:pt x="1511" y="1643"/>
                    <a:pt x="1917" y="1315"/>
                    <a:pt x="1917" y="821"/>
                  </a:cubicBezTo>
                  <a:cubicBezTo>
                    <a:pt x="1917" y="366"/>
                    <a:pt x="1547" y="1"/>
                    <a:pt x="109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9"/>
            <p:cNvSpPr/>
            <p:nvPr/>
          </p:nvSpPr>
          <p:spPr>
            <a:xfrm>
              <a:off x="5150125" y="3015575"/>
              <a:ext cx="282425" cy="214025"/>
            </a:xfrm>
            <a:custGeom>
              <a:rect b="b" l="l" r="r" t="t"/>
              <a:pathLst>
                <a:path extrusionOk="0" h="8561" w="11297">
                  <a:moveTo>
                    <a:pt x="724" y="1"/>
                  </a:moveTo>
                  <a:cubicBezTo>
                    <a:pt x="695" y="1"/>
                    <a:pt x="667" y="2"/>
                    <a:pt x="638" y="6"/>
                  </a:cubicBezTo>
                  <a:cubicBezTo>
                    <a:pt x="268" y="53"/>
                    <a:pt x="1" y="390"/>
                    <a:pt x="48" y="760"/>
                  </a:cubicBezTo>
                  <a:lnTo>
                    <a:pt x="366" y="3328"/>
                  </a:lnTo>
                  <a:cubicBezTo>
                    <a:pt x="601" y="5192"/>
                    <a:pt x="2184" y="6593"/>
                    <a:pt x="4063" y="6593"/>
                  </a:cubicBezTo>
                  <a:lnTo>
                    <a:pt x="4972" y="6593"/>
                  </a:lnTo>
                  <a:lnTo>
                    <a:pt x="4972" y="7881"/>
                  </a:lnTo>
                  <a:cubicBezTo>
                    <a:pt x="4972" y="8256"/>
                    <a:pt x="5276" y="8561"/>
                    <a:pt x="5651" y="8561"/>
                  </a:cubicBezTo>
                  <a:cubicBezTo>
                    <a:pt x="6026" y="8561"/>
                    <a:pt x="6330" y="8256"/>
                    <a:pt x="6330" y="7881"/>
                  </a:cubicBezTo>
                  <a:lnTo>
                    <a:pt x="6330" y="6593"/>
                  </a:lnTo>
                  <a:lnTo>
                    <a:pt x="7235" y="6593"/>
                  </a:lnTo>
                  <a:cubicBezTo>
                    <a:pt x="9113" y="6593"/>
                    <a:pt x="10701" y="5192"/>
                    <a:pt x="10936" y="3328"/>
                  </a:cubicBezTo>
                  <a:lnTo>
                    <a:pt x="11254" y="760"/>
                  </a:lnTo>
                  <a:cubicBezTo>
                    <a:pt x="11296" y="390"/>
                    <a:pt x="11034" y="53"/>
                    <a:pt x="10664" y="6"/>
                  </a:cubicBezTo>
                  <a:cubicBezTo>
                    <a:pt x="10635" y="2"/>
                    <a:pt x="10607" y="1"/>
                    <a:pt x="10578" y="1"/>
                  </a:cubicBezTo>
                  <a:cubicBezTo>
                    <a:pt x="10243" y="1"/>
                    <a:pt x="9953" y="250"/>
                    <a:pt x="9905" y="592"/>
                  </a:cubicBezTo>
                  <a:lnTo>
                    <a:pt x="9586" y="3159"/>
                  </a:lnTo>
                  <a:cubicBezTo>
                    <a:pt x="9441" y="4344"/>
                    <a:pt x="8434" y="5234"/>
                    <a:pt x="7239" y="5234"/>
                  </a:cubicBezTo>
                  <a:lnTo>
                    <a:pt x="4058" y="5234"/>
                  </a:lnTo>
                  <a:cubicBezTo>
                    <a:pt x="2868" y="5230"/>
                    <a:pt x="1861" y="4344"/>
                    <a:pt x="1711" y="3159"/>
                  </a:cubicBezTo>
                  <a:lnTo>
                    <a:pt x="1392" y="592"/>
                  </a:lnTo>
                  <a:cubicBezTo>
                    <a:pt x="1349" y="250"/>
                    <a:pt x="1059" y="1"/>
                    <a:pt x="7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49"/>
          <p:cNvGrpSpPr/>
          <p:nvPr/>
        </p:nvGrpSpPr>
        <p:grpSpPr>
          <a:xfrm>
            <a:off x="310342" y="1246417"/>
            <a:ext cx="467181" cy="476434"/>
            <a:chOff x="2410712" y="2415450"/>
            <a:chExt cx="312600" cy="312600"/>
          </a:xfrm>
        </p:grpSpPr>
        <p:sp>
          <p:nvSpPr>
            <p:cNvPr id="745" name="Google Shape;745;p4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7" name="Google Shape;747;p49"/>
          <p:cNvSpPr txBox="1"/>
          <p:nvPr/>
        </p:nvSpPr>
        <p:spPr>
          <a:xfrm>
            <a:off x="767625" y="1273041"/>
            <a:ext cx="5819400" cy="3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What Type of Shock is This?</a:t>
            </a:r>
            <a:endParaRPr b="1" sz="1800">
              <a:solidFill>
                <a:srgbClr val="006D77"/>
              </a:solidFill>
              <a:highlight>
                <a:srgbClr val="EDF9F9"/>
              </a:highlight>
              <a:latin typeface="Lora"/>
              <a:ea typeface="Lora"/>
              <a:cs typeface="Lora"/>
              <a:sym typeface="Lora"/>
            </a:endParaRPr>
          </a:p>
        </p:txBody>
      </p:sp>
      <p:sp>
        <p:nvSpPr>
          <p:cNvPr id="748" name="Google Shape;748;p49"/>
          <p:cNvSpPr/>
          <p:nvPr/>
        </p:nvSpPr>
        <p:spPr>
          <a:xfrm rot="10800000">
            <a:off x="310450" y="4817204"/>
            <a:ext cx="6968700" cy="1813200"/>
          </a:xfrm>
          <a:prstGeom prst="foldedCorner">
            <a:avLst>
              <a:gd fmla="val 16667" name="adj"/>
            </a:avLst>
          </a:prstGeom>
          <a:solidFill>
            <a:srgbClr val="EDF6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49"/>
          <p:cNvSpPr txBox="1"/>
          <p:nvPr/>
        </p:nvSpPr>
        <p:spPr>
          <a:xfrm>
            <a:off x="310350" y="4949654"/>
            <a:ext cx="5943300" cy="1683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GB" sz="1200">
                <a:latin typeface="Mada"/>
                <a:ea typeface="Mada"/>
                <a:cs typeface="Mada"/>
                <a:sym typeface="Mada"/>
              </a:rPr>
              <a:t>A 34 female presents to the ER after dining at a restaurant where shortly after eating the first few bites of her meal</a:t>
            </a:r>
            <a:r>
              <a:rPr baseline="30000" lang="en-GB" sz="1200">
                <a:latin typeface="Mada"/>
                <a:ea typeface="Mada"/>
                <a:cs typeface="Mada"/>
                <a:sym typeface="Mada"/>
              </a:rPr>
              <a:t>2</a:t>
            </a:r>
            <a:r>
              <a:rPr lang="en-GB" sz="1200">
                <a:latin typeface="Mada"/>
                <a:ea typeface="Mada"/>
                <a:cs typeface="Mada"/>
                <a:sym typeface="Mada"/>
              </a:rPr>
              <a:t>, became anxious, diaphoretic, began wheezing, noted diffuse pruritic rash, nausea, and a sensation of her “throat closing off”. She is currently hypotensive, tachycardic and ill appearing</a:t>
            </a:r>
            <a:r>
              <a:rPr lang="en-GB" sz="1200">
                <a:latin typeface="Mada"/>
                <a:ea typeface="Mada"/>
                <a:cs typeface="Mada"/>
                <a:sym typeface="Mada"/>
              </a:rPr>
              <a:t>.</a:t>
            </a:r>
            <a:endParaRPr b="1" sz="1200">
              <a:solidFill>
                <a:srgbClr val="6AA84F"/>
              </a:solidFill>
              <a:latin typeface="Mada"/>
              <a:ea typeface="Mada"/>
              <a:cs typeface="Mada"/>
              <a:sym typeface="Mada"/>
            </a:endParaRPr>
          </a:p>
          <a:p>
            <a:pPr indent="0" lvl="0" marL="0" rtl="0" algn="l">
              <a:lnSpc>
                <a:spcPct val="115000"/>
              </a:lnSpc>
              <a:spcBef>
                <a:spcPts val="1000"/>
              </a:spcBef>
              <a:spcAft>
                <a:spcPts val="0"/>
              </a:spcAft>
              <a:buNone/>
            </a:pPr>
            <a:r>
              <a:t/>
            </a:r>
            <a:endParaRPr sz="1000">
              <a:latin typeface="Mada"/>
              <a:ea typeface="Mada"/>
              <a:cs typeface="Mada"/>
              <a:sym typeface="Mada"/>
            </a:endParaRPr>
          </a:p>
        </p:txBody>
      </p:sp>
      <p:grpSp>
        <p:nvGrpSpPr>
          <p:cNvPr id="750" name="Google Shape;750;p49"/>
          <p:cNvGrpSpPr/>
          <p:nvPr/>
        </p:nvGrpSpPr>
        <p:grpSpPr>
          <a:xfrm>
            <a:off x="6521217" y="4911152"/>
            <a:ext cx="711870" cy="812315"/>
            <a:chOff x="5150125" y="2917450"/>
            <a:chExt cx="421225" cy="421325"/>
          </a:xfrm>
        </p:grpSpPr>
        <p:sp>
          <p:nvSpPr>
            <p:cNvPr id="751" name="Google Shape;751;p49"/>
            <p:cNvSpPr/>
            <p:nvPr/>
          </p:nvSpPr>
          <p:spPr>
            <a:xfrm>
              <a:off x="5157975" y="2936550"/>
              <a:ext cx="354325" cy="402225"/>
            </a:xfrm>
            <a:custGeom>
              <a:rect b="b" l="l" r="r" t="t"/>
              <a:pathLst>
                <a:path extrusionOk="0" h="16089" w="14173">
                  <a:moveTo>
                    <a:pt x="1580" y="0"/>
                  </a:moveTo>
                  <a:cubicBezTo>
                    <a:pt x="708" y="0"/>
                    <a:pt x="1" y="707"/>
                    <a:pt x="1" y="1584"/>
                  </a:cubicBezTo>
                  <a:lnTo>
                    <a:pt x="1" y="3795"/>
                  </a:lnTo>
                  <a:lnTo>
                    <a:pt x="671" y="3579"/>
                  </a:lnTo>
                  <a:lnTo>
                    <a:pt x="666" y="2853"/>
                  </a:lnTo>
                  <a:lnTo>
                    <a:pt x="666" y="1584"/>
                  </a:lnTo>
                  <a:cubicBezTo>
                    <a:pt x="671" y="1082"/>
                    <a:pt x="1078" y="675"/>
                    <a:pt x="1580" y="670"/>
                  </a:cubicBezTo>
                  <a:lnTo>
                    <a:pt x="2634" y="670"/>
                  </a:lnTo>
                  <a:lnTo>
                    <a:pt x="2634" y="0"/>
                  </a:lnTo>
                  <a:close/>
                  <a:moveTo>
                    <a:pt x="8078" y="5"/>
                  </a:moveTo>
                  <a:lnTo>
                    <a:pt x="8078" y="675"/>
                  </a:lnTo>
                  <a:lnTo>
                    <a:pt x="9132" y="675"/>
                  </a:lnTo>
                  <a:cubicBezTo>
                    <a:pt x="9633" y="675"/>
                    <a:pt x="10041" y="1082"/>
                    <a:pt x="10045" y="1584"/>
                  </a:cubicBezTo>
                  <a:lnTo>
                    <a:pt x="10045" y="2853"/>
                  </a:lnTo>
                  <a:lnTo>
                    <a:pt x="10041" y="3579"/>
                  </a:lnTo>
                  <a:lnTo>
                    <a:pt x="10711" y="3795"/>
                  </a:lnTo>
                  <a:lnTo>
                    <a:pt x="10711" y="1584"/>
                  </a:lnTo>
                  <a:cubicBezTo>
                    <a:pt x="10711" y="712"/>
                    <a:pt x="10003" y="5"/>
                    <a:pt x="9132" y="5"/>
                  </a:cubicBezTo>
                  <a:close/>
                  <a:moveTo>
                    <a:pt x="13503" y="10916"/>
                  </a:moveTo>
                  <a:lnTo>
                    <a:pt x="13503" y="12865"/>
                  </a:lnTo>
                  <a:cubicBezTo>
                    <a:pt x="13498" y="14275"/>
                    <a:pt x="12355" y="15413"/>
                    <a:pt x="10950" y="15418"/>
                  </a:cubicBezTo>
                  <a:lnTo>
                    <a:pt x="8232" y="15418"/>
                  </a:lnTo>
                  <a:cubicBezTo>
                    <a:pt x="6822" y="15413"/>
                    <a:pt x="5679" y="14275"/>
                    <a:pt x="5679" y="12865"/>
                  </a:cubicBezTo>
                  <a:lnTo>
                    <a:pt x="5679" y="11375"/>
                  </a:lnTo>
                  <a:lnTo>
                    <a:pt x="5009" y="11375"/>
                  </a:lnTo>
                  <a:lnTo>
                    <a:pt x="5009" y="12003"/>
                  </a:lnTo>
                  <a:lnTo>
                    <a:pt x="5009" y="12865"/>
                  </a:lnTo>
                  <a:cubicBezTo>
                    <a:pt x="5009" y="14645"/>
                    <a:pt x="6452" y="16088"/>
                    <a:pt x="8232" y="16088"/>
                  </a:cubicBezTo>
                  <a:lnTo>
                    <a:pt x="10950" y="16088"/>
                  </a:lnTo>
                  <a:cubicBezTo>
                    <a:pt x="12725" y="16088"/>
                    <a:pt x="14168" y="14645"/>
                    <a:pt x="14173" y="12865"/>
                  </a:cubicBezTo>
                  <a:lnTo>
                    <a:pt x="14173" y="10921"/>
                  </a:lnTo>
                  <a:lnTo>
                    <a:pt x="13503" y="109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9"/>
            <p:cNvSpPr/>
            <p:nvPr/>
          </p:nvSpPr>
          <p:spPr>
            <a:xfrm>
              <a:off x="5217725" y="2917675"/>
              <a:ext cx="47225" cy="54850"/>
            </a:xfrm>
            <a:custGeom>
              <a:rect b="b" l="l" r="r" t="t"/>
              <a:pathLst>
                <a:path extrusionOk="0" h="2194" w="1889">
                  <a:moveTo>
                    <a:pt x="464" y="1"/>
                  </a:moveTo>
                  <a:cubicBezTo>
                    <a:pt x="206" y="1"/>
                    <a:pt x="0" y="207"/>
                    <a:pt x="0" y="465"/>
                  </a:cubicBezTo>
                  <a:lnTo>
                    <a:pt x="0" y="1729"/>
                  </a:lnTo>
                  <a:cubicBezTo>
                    <a:pt x="0" y="1982"/>
                    <a:pt x="206" y="2193"/>
                    <a:pt x="464" y="2193"/>
                  </a:cubicBezTo>
                  <a:lnTo>
                    <a:pt x="792" y="2193"/>
                  </a:lnTo>
                  <a:cubicBezTo>
                    <a:pt x="1396" y="2193"/>
                    <a:pt x="1888" y="1701"/>
                    <a:pt x="1888" y="1097"/>
                  </a:cubicBezTo>
                  <a:cubicBezTo>
                    <a:pt x="1888" y="488"/>
                    <a:pt x="1396" y="1"/>
                    <a:pt x="79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9"/>
            <p:cNvSpPr/>
            <p:nvPr/>
          </p:nvSpPr>
          <p:spPr>
            <a:xfrm>
              <a:off x="5217725" y="2917450"/>
              <a:ext cx="26850" cy="54825"/>
            </a:xfrm>
            <a:custGeom>
              <a:rect b="b" l="l" r="r" t="t"/>
              <a:pathLst>
                <a:path extrusionOk="0" h="2193" w="1074">
                  <a:moveTo>
                    <a:pt x="464" y="0"/>
                  </a:moveTo>
                  <a:cubicBezTo>
                    <a:pt x="206" y="0"/>
                    <a:pt x="0" y="207"/>
                    <a:pt x="0" y="464"/>
                  </a:cubicBezTo>
                  <a:lnTo>
                    <a:pt x="0" y="1729"/>
                  </a:lnTo>
                  <a:cubicBezTo>
                    <a:pt x="0" y="1987"/>
                    <a:pt x="206" y="2193"/>
                    <a:pt x="464" y="2193"/>
                  </a:cubicBezTo>
                  <a:lnTo>
                    <a:pt x="792" y="2193"/>
                  </a:lnTo>
                  <a:cubicBezTo>
                    <a:pt x="886" y="2193"/>
                    <a:pt x="984" y="2179"/>
                    <a:pt x="1073" y="2155"/>
                  </a:cubicBezTo>
                  <a:cubicBezTo>
                    <a:pt x="904" y="2085"/>
                    <a:pt x="792" y="1921"/>
                    <a:pt x="792" y="1734"/>
                  </a:cubicBezTo>
                  <a:lnTo>
                    <a:pt x="792" y="469"/>
                  </a:lnTo>
                  <a:cubicBezTo>
                    <a:pt x="792" y="281"/>
                    <a:pt x="904" y="113"/>
                    <a:pt x="1073" y="38"/>
                  </a:cubicBezTo>
                  <a:cubicBezTo>
                    <a:pt x="979" y="14"/>
                    <a:pt x="886" y="0"/>
                    <a:pt x="7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9"/>
            <p:cNvSpPr/>
            <p:nvPr/>
          </p:nvSpPr>
          <p:spPr>
            <a:xfrm>
              <a:off x="5318675" y="2917675"/>
              <a:ext cx="47225" cy="54850"/>
            </a:xfrm>
            <a:custGeom>
              <a:rect b="b" l="l" r="r" t="t"/>
              <a:pathLst>
                <a:path extrusionOk="0" h="2194" w="1889">
                  <a:moveTo>
                    <a:pt x="1097" y="1"/>
                  </a:moveTo>
                  <a:cubicBezTo>
                    <a:pt x="493" y="1"/>
                    <a:pt x="1" y="488"/>
                    <a:pt x="1" y="1097"/>
                  </a:cubicBezTo>
                  <a:cubicBezTo>
                    <a:pt x="1" y="1701"/>
                    <a:pt x="493" y="2193"/>
                    <a:pt x="1097" y="2193"/>
                  </a:cubicBezTo>
                  <a:lnTo>
                    <a:pt x="1425" y="2193"/>
                  </a:lnTo>
                  <a:cubicBezTo>
                    <a:pt x="1683" y="2193"/>
                    <a:pt x="1889" y="1982"/>
                    <a:pt x="1889" y="1729"/>
                  </a:cubicBezTo>
                  <a:lnTo>
                    <a:pt x="1889" y="465"/>
                  </a:lnTo>
                  <a:cubicBezTo>
                    <a:pt x="1889" y="207"/>
                    <a:pt x="1683" y="1"/>
                    <a:pt x="14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9"/>
            <p:cNvSpPr/>
            <p:nvPr/>
          </p:nvSpPr>
          <p:spPr>
            <a:xfrm>
              <a:off x="5338825" y="2917575"/>
              <a:ext cx="27075" cy="54700"/>
            </a:xfrm>
            <a:custGeom>
              <a:rect b="b" l="l" r="r" t="t"/>
              <a:pathLst>
                <a:path extrusionOk="0" h="2188" w="1083">
                  <a:moveTo>
                    <a:pt x="291" y="0"/>
                  </a:moveTo>
                  <a:cubicBezTo>
                    <a:pt x="193" y="0"/>
                    <a:pt x="94" y="14"/>
                    <a:pt x="0" y="38"/>
                  </a:cubicBezTo>
                  <a:cubicBezTo>
                    <a:pt x="169" y="112"/>
                    <a:pt x="277" y="276"/>
                    <a:pt x="277" y="459"/>
                  </a:cubicBezTo>
                  <a:lnTo>
                    <a:pt x="277" y="1724"/>
                  </a:lnTo>
                  <a:cubicBezTo>
                    <a:pt x="277" y="1912"/>
                    <a:pt x="169" y="2075"/>
                    <a:pt x="0" y="2150"/>
                  </a:cubicBezTo>
                  <a:cubicBezTo>
                    <a:pt x="94" y="2174"/>
                    <a:pt x="193" y="2188"/>
                    <a:pt x="291" y="2188"/>
                  </a:cubicBezTo>
                  <a:lnTo>
                    <a:pt x="619" y="2188"/>
                  </a:lnTo>
                  <a:cubicBezTo>
                    <a:pt x="877" y="2188"/>
                    <a:pt x="1083" y="1982"/>
                    <a:pt x="1083" y="1724"/>
                  </a:cubicBezTo>
                  <a:lnTo>
                    <a:pt x="1083" y="459"/>
                  </a:lnTo>
                  <a:cubicBezTo>
                    <a:pt x="1083" y="206"/>
                    <a:pt x="872" y="0"/>
                    <a:pt x="61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9"/>
            <p:cNvSpPr/>
            <p:nvPr/>
          </p:nvSpPr>
          <p:spPr>
            <a:xfrm>
              <a:off x="5441300" y="3097225"/>
              <a:ext cx="125700" cy="119975"/>
            </a:xfrm>
            <a:custGeom>
              <a:rect b="b" l="l" r="r" t="t"/>
              <a:pathLst>
                <a:path extrusionOk="0" h="4799" w="5028">
                  <a:moveTo>
                    <a:pt x="2516" y="1"/>
                  </a:moveTo>
                  <a:cubicBezTo>
                    <a:pt x="2355" y="1"/>
                    <a:pt x="2193" y="15"/>
                    <a:pt x="2034" y="43"/>
                  </a:cubicBezTo>
                  <a:cubicBezTo>
                    <a:pt x="825" y="291"/>
                    <a:pt x="1" y="1411"/>
                    <a:pt x="127" y="2638"/>
                  </a:cubicBezTo>
                  <a:cubicBezTo>
                    <a:pt x="249" y="3866"/>
                    <a:pt x="1284" y="4798"/>
                    <a:pt x="2517" y="4798"/>
                  </a:cubicBezTo>
                  <a:cubicBezTo>
                    <a:pt x="3749" y="4798"/>
                    <a:pt x="4779" y="3866"/>
                    <a:pt x="4906" y="2638"/>
                  </a:cubicBezTo>
                  <a:cubicBezTo>
                    <a:pt x="5028" y="1411"/>
                    <a:pt x="4203" y="291"/>
                    <a:pt x="2994" y="43"/>
                  </a:cubicBezTo>
                  <a:cubicBezTo>
                    <a:pt x="2838" y="15"/>
                    <a:pt x="2677" y="1"/>
                    <a:pt x="25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9"/>
            <p:cNvSpPr/>
            <p:nvPr/>
          </p:nvSpPr>
          <p:spPr>
            <a:xfrm>
              <a:off x="5487800" y="3097225"/>
              <a:ext cx="83550" cy="120100"/>
            </a:xfrm>
            <a:custGeom>
              <a:rect b="b" l="l" r="r" t="t"/>
              <a:pathLst>
                <a:path extrusionOk="0" h="4804" w="3342">
                  <a:moveTo>
                    <a:pt x="659" y="1"/>
                  </a:moveTo>
                  <a:cubicBezTo>
                    <a:pt x="499" y="1"/>
                    <a:pt x="338" y="15"/>
                    <a:pt x="179" y="43"/>
                  </a:cubicBezTo>
                  <a:cubicBezTo>
                    <a:pt x="118" y="57"/>
                    <a:pt x="62" y="71"/>
                    <a:pt x="1" y="85"/>
                  </a:cubicBezTo>
                  <a:cubicBezTo>
                    <a:pt x="1031" y="380"/>
                    <a:pt x="1744" y="1322"/>
                    <a:pt x="1744" y="2395"/>
                  </a:cubicBezTo>
                  <a:cubicBezTo>
                    <a:pt x="1744" y="3468"/>
                    <a:pt x="1031" y="4409"/>
                    <a:pt x="1" y="4704"/>
                  </a:cubicBezTo>
                  <a:cubicBezTo>
                    <a:pt x="228" y="4772"/>
                    <a:pt x="457" y="4804"/>
                    <a:pt x="683" y="4804"/>
                  </a:cubicBezTo>
                  <a:cubicBezTo>
                    <a:pt x="1760" y="4804"/>
                    <a:pt x="2747" y="4072"/>
                    <a:pt x="3018" y="2971"/>
                  </a:cubicBezTo>
                  <a:cubicBezTo>
                    <a:pt x="3341" y="1636"/>
                    <a:pt x="2488" y="305"/>
                    <a:pt x="1139" y="43"/>
                  </a:cubicBezTo>
                  <a:cubicBezTo>
                    <a:pt x="980" y="15"/>
                    <a:pt x="819" y="1"/>
                    <a:pt x="65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9"/>
            <p:cNvSpPr/>
            <p:nvPr/>
          </p:nvSpPr>
          <p:spPr>
            <a:xfrm>
              <a:off x="5476675" y="3136575"/>
              <a:ext cx="47925" cy="41075"/>
            </a:xfrm>
            <a:custGeom>
              <a:rect b="b" l="l" r="r" t="t"/>
              <a:pathLst>
                <a:path extrusionOk="0" h="1643" w="1917">
                  <a:moveTo>
                    <a:pt x="1097" y="1"/>
                  </a:moveTo>
                  <a:cubicBezTo>
                    <a:pt x="366" y="1"/>
                    <a:pt x="1" y="886"/>
                    <a:pt x="516" y="1402"/>
                  </a:cubicBezTo>
                  <a:cubicBezTo>
                    <a:pt x="683" y="1568"/>
                    <a:pt x="888" y="1643"/>
                    <a:pt x="1089" y="1643"/>
                  </a:cubicBezTo>
                  <a:cubicBezTo>
                    <a:pt x="1511" y="1643"/>
                    <a:pt x="1917" y="1315"/>
                    <a:pt x="1917" y="821"/>
                  </a:cubicBezTo>
                  <a:cubicBezTo>
                    <a:pt x="1917" y="366"/>
                    <a:pt x="1547" y="1"/>
                    <a:pt x="109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9"/>
            <p:cNvSpPr/>
            <p:nvPr/>
          </p:nvSpPr>
          <p:spPr>
            <a:xfrm>
              <a:off x="5150125" y="3015575"/>
              <a:ext cx="282425" cy="214025"/>
            </a:xfrm>
            <a:custGeom>
              <a:rect b="b" l="l" r="r" t="t"/>
              <a:pathLst>
                <a:path extrusionOk="0" h="8561" w="11297">
                  <a:moveTo>
                    <a:pt x="724" y="1"/>
                  </a:moveTo>
                  <a:cubicBezTo>
                    <a:pt x="695" y="1"/>
                    <a:pt x="667" y="2"/>
                    <a:pt x="638" y="6"/>
                  </a:cubicBezTo>
                  <a:cubicBezTo>
                    <a:pt x="268" y="53"/>
                    <a:pt x="1" y="390"/>
                    <a:pt x="48" y="760"/>
                  </a:cubicBezTo>
                  <a:lnTo>
                    <a:pt x="366" y="3328"/>
                  </a:lnTo>
                  <a:cubicBezTo>
                    <a:pt x="601" y="5192"/>
                    <a:pt x="2184" y="6593"/>
                    <a:pt x="4063" y="6593"/>
                  </a:cubicBezTo>
                  <a:lnTo>
                    <a:pt x="4972" y="6593"/>
                  </a:lnTo>
                  <a:lnTo>
                    <a:pt x="4972" y="7881"/>
                  </a:lnTo>
                  <a:cubicBezTo>
                    <a:pt x="4972" y="8256"/>
                    <a:pt x="5276" y="8561"/>
                    <a:pt x="5651" y="8561"/>
                  </a:cubicBezTo>
                  <a:cubicBezTo>
                    <a:pt x="6026" y="8561"/>
                    <a:pt x="6330" y="8256"/>
                    <a:pt x="6330" y="7881"/>
                  </a:cubicBezTo>
                  <a:lnTo>
                    <a:pt x="6330" y="6593"/>
                  </a:lnTo>
                  <a:lnTo>
                    <a:pt x="7235" y="6593"/>
                  </a:lnTo>
                  <a:cubicBezTo>
                    <a:pt x="9113" y="6593"/>
                    <a:pt x="10701" y="5192"/>
                    <a:pt x="10936" y="3328"/>
                  </a:cubicBezTo>
                  <a:lnTo>
                    <a:pt x="11254" y="760"/>
                  </a:lnTo>
                  <a:cubicBezTo>
                    <a:pt x="11296" y="390"/>
                    <a:pt x="11034" y="53"/>
                    <a:pt x="10664" y="6"/>
                  </a:cubicBezTo>
                  <a:cubicBezTo>
                    <a:pt x="10635" y="2"/>
                    <a:pt x="10607" y="1"/>
                    <a:pt x="10578" y="1"/>
                  </a:cubicBezTo>
                  <a:cubicBezTo>
                    <a:pt x="10243" y="1"/>
                    <a:pt x="9953" y="250"/>
                    <a:pt x="9905" y="592"/>
                  </a:cubicBezTo>
                  <a:lnTo>
                    <a:pt x="9586" y="3159"/>
                  </a:lnTo>
                  <a:cubicBezTo>
                    <a:pt x="9441" y="4344"/>
                    <a:pt x="8434" y="5234"/>
                    <a:pt x="7239" y="5234"/>
                  </a:cubicBezTo>
                  <a:lnTo>
                    <a:pt x="4058" y="5234"/>
                  </a:lnTo>
                  <a:cubicBezTo>
                    <a:pt x="2868" y="5230"/>
                    <a:pt x="1861" y="4344"/>
                    <a:pt x="1711" y="3159"/>
                  </a:cubicBezTo>
                  <a:lnTo>
                    <a:pt x="1392" y="592"/>
                  </a:lnTo>
                  <a:cubicBezTo>
                    <a:pt x="1349" y="250"/>
                    <a:pt x="1059" y="1"/>
                    <a:pt x="7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49"/>
          <p:cNvSpPr txBox="1"/>
          <p:nvPr/>
        </p:nvSpPr>
        <p:spPr>
          <a:xfrm>
            <a:off x="1048236" y="6011721"/>
            <a:ext cx="5258100" cy="6141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1000"/>
              </a:spcAft>
              <a:buNone/>
            </a:pPr>
            <a:r>
              <a:rPr b="1" lang="en-GB" sz="1200">
                <a:solidFill>
                  <a:schemeClr val="dk1"/>
                </a:solidFill>
                <a:latin typeface="Mada"/>
                <a:ea typeface="Mada"/>
                <a:cs typeface="Mada"/>
                <a:sym typeface="Mada"/>
              </a:rPr>
              <a:t>Anaphylactic shock </a:t>
            </a:r>
            <a:r>
              <a:rPr lang="en-GB" sz="1000">
                <a:solidFill>
                  <a:srgbClr val="6AA84F"/>
                </a:solidFill>
                <a:latin typeface="Mada"/>
                <a:ea typeface="Mada"/>
                <a:cs typeface="Mada"/>
                <a:sym typeface="Mada"/>
              </a:rPr>
              <a:t>(history is the most important) Note that in all shock types you won’t find bronchospasm unless if it was an anaphylactic shock</a:t>
            </a:r>
            <a:endParaRPr sz="1000"/>
          </a:p>
        </p:txBody>
      </p:sp>
      <p:sp>
        <p:nvSpPr>
          <p:cNvPr id="761" name="Google Shape;761;p49"/>
          <p:cNvSpPr/>
          <p:nvPr/>
        </p:nvSpPr>
        <p:spPr>
          <a:xfrm rot="10800000">
            <a:off x="310463" y="7293215"/>
            <a:ext cx="6968700" cy="1813200"/>
          </a:xfrm>
          <a:prstGeom prst="foldedCorner">
            <a:avLst>
              <a:gd fmla="val 16667" name="adj"/>
            </a:avLst>
          </a:prstGeom>
          <a:solidFill>
            <a:srgbClr val="EDF6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49"/>
          <p:cNvSpPr txBox="1"/>
          <p:nvPr/>
        </p:nvSpPr>
        <p:spPr>
          <a:xfrm>
            <a:off x="310363" y="7437615"/>
            <a:ext cx="5943300" cy="1683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GB" sz="1200">
                <a:latin typeface="Mada"/>
                <a:ea typeface="Mada"/>
                <a:cs typeface="Mada"/>
                <a:sym typeface="Mada"/>
              </a:rPr>
              <a:t>A 73 year old lady with a history of ischemic heart disease, HTN, DM II presents to the ED with altered mental status. She is febrile</a:t>
            </a:r>
            <a:r>
              <a:rPr baseline="30000" lang="en-GB" sz="1200">
                <a:latin typeface="Mada"/>
                <a:ea typeface="Mada"/>
                <a:cs typeface="Mada"/>
                <a:sym typeface="Mada"/>
              </a:rPr>
              <a:t>3</a:t>
            </a:r>
            <a:r>
              <a:rPr lang="en-GB" sz="1200">
                <a:latin typeface="Mada"/>
                <a:ea typeface="Mada"/>
                <a:cs typeface="Mada"/>
                <a:sym typeface="Mada"/>
              </a:rPr>
              <a:t> to 39.4, hypotensive with a widened pulse pressure</a:t>
            </a:r>
            <a:r>
              <a:rPr baseline="30000" lang="en-GB" sz="1200">
                <a:latin typeface="Mada"/>
                <a:ea typeface="Mada"/>
                <a:cs typeface="Mada"/>
                <a:sym typeface="Mada"/>
              </a:rPr>
              <a:t>4</a:t>
            </a:r>
            <a:r>
              <a:rPr lang="en-GB" sz="1200">
                <a:latin typeface="Mada"/>
                <a:ea typeface="Mada"/>
                <a:cs typeface="Mada"/>
                <a:sym typeface="Mada"/>
              </a:rPr>
              <a:t>, tachycardic, with warm extremities and decreased urine output.</a:t>
            </a:r>
            <a:endParaRPr sz="500">
              <a:latin typeface="Mada"/>
              <a:ea typeface="Mada"/>
              <a:cs typeface="Mada"/>
              <a:sym typeface="Mada"/>
            </a:endParaRPr>
          </a:p>
          <a:p>
            <a:pPr indent="0" lvl="0" marL="457200" rtl="0" algn="l">
              <a:lnSpc>
                <a:spcPct val="115000"/>
              </a:lnSpc>
              <a:spcBef>
                <a:spcPts val="1000"/>
              </a:spcBef>
              <a:spcAft>
                <a:spcPts val="0"/>
              </a:spcAft>
              <a:buNone/>
            </a:pPr>
            <a:r>
              <a:t/>
            </a:r>
            <a:endParaRPr sz="500">
              <a:latin typeface="Mada"/>
              <a:ea typeface="Mada"/>
              <a:cs typeface="Mada"/>
              <a:sym typeface="Mada"/>
            </a:endParaRPr>
          </a:p>
          <a:p>
            <a:pPr indent="0" lvl="0" marL="457200" rtl="0" algn="ctr">
              <a:lnSpc>
                <a:spcPct val="115000"/>
              </a:lnSpc>
              <a:spcBef>
                <a:spcPts val="1000"/>
              </a:spcBef>
              <a:spcAft>
                <a:spcPts val="0"/>
              </a:spcAft>
              <a:buNone/>
            </a:pPr>
            <a:r>
              <a:rPr b="1" lang="en-GB" sz="1200">
                <a:latin typeface="Mada"/>
                <a:ea typeface="Mada"/>
                <a:cs typeface="Mada"/>
                <a:sym typeface="Mada"/>
              </a:rPr>
              <a:t>Septic Shock</a:t>
            </a:r>
            <a:endParaRPr b="1" sz="1200">
              <a:latin typeface="Mada"/>
              <a:ea typeface="Mada"/>
              <a:cs typeface="Mada"/>
              <a:sym typeface="Mada"/>
            </a:endParaRPr>
          </a:p>
          <a:p>
            <a:pPr indent="0" lvl="0" marL="0" rtl="0" algn="l">
              <a:lnSpc>
                <a:spcPct val="115000"/>
              </a:lnSpc>
              <a:spcBef>
                <a:spcPts val="1000"/>
              </a:spcBef>
              <a:spcAft>
                <a:spcPts val="0"/>
              </a:spcAft>
              <a:buNone/>
            </a:pPr>
            <a:r>
              <a:t/>
            </a:r>
            <a:endParaRPr sz="1000">
              <a:latin typeface="Mada"/>
              <a:ea typeface="Mada"/>
              <a:cs typeface="Mada"/>
              <a:sym typeface="Mada"/>
            </a:endParaRPr>
          </a:p>
        </p:txBody>
      </p:sp>
      <p:grpSp>
        <p:nvGrpSpPr>
          <p:cNvPr id="763" name="Google Shape;763;p49"/>
          <p:cNvGrpSpPr/>
          <p:nvPr/>
        </p:nvGrpSpPr>
        <p:grpSpPr>
          <a:xfrm>
            <a:off x="6521229" y="7387164"/>
            <a:ext cx="711870" cy="812315"/>
            <a:chOff x="5150125" y="2917450"/>
            <a:chExt cx="421225" cy="421325"/>
          </a:xfrm>
        </p:grpSpPr>
        <p:sp>
          <p:nvSpPr>
            <p:cNvPr id="764" name="Google Shape;764;p49"/>
            <p:cNvSpPr/>
            <p:nvPr/>
          </p:nvSpPr>
          <p:spPr>
            <a:xfrm>
              <a:off x="5157975" y="2936550"/>
              <a:ext cx="354325" cy="402225"/>
            </a:xfrm>
            <a:custGeom>
              <a:rect b="b" l="l" r="r" t="t"/>
              <a:pathLst>
                <a:path extrusionOk="0" h="16089" w="14173">
                  <a:moveTo>
                    <a:pt x="1580" y="0"/>
                  </a:moveTo>
                  <a:cubicBezTo>
                    <a:pt x="708" y="0"/>
                    <a:pt x="1" y="707"/>
                    <a:pt x="1" y="1584"/>
                  </a:cubicBezTo>
                  <a:lnTo>
                    <a:pt x="1" y="3795"/>
                  </a:lnTo>
                  <a:lnTo>
                    <a:pt x="671" y="3579"/>
                  </a:lnTo>
                  <a:lnTo>
                    <a:pt x="666" y="2853"/>
                  </a:lnTo>
                  <a:lnTo>
                    <a:pt x="666" y="1584"/>
                  </a:lnTo>
                  <a:cubicBezTo>
                    <a:pt x="671" y="1082"/>
                    <a:pt x="1078" y="675"/>
                    <a:pt x="1580" y="670"/>
                  </a:cubicBezTo>
                  <a:lnTo>
                    <a:pt x="2634" y="670"/>
                  </a:lnTo>
                  <a:lnTo>
                    <a:pt x="2634" y="0"/>
                  </a:lnTo>
                  <a:close/>
                  <a:moveTo>
                    <a:pt x="8078" y="5"/>
                  </a:moveTo>
                  <a:lnTo>
                    <a:pt x="8078" y="675"/>
                  </a:lnTo>
                  <a:lnTo>
                    <a:pt x="9132" y="675"/>
                  </a:lnTo>
                  <a:cubicBezTo>
                    <a:pt x="9633" y="675"/>
                    <a:pt x="10041" y="1082"/>
                    <a:pt x="10045" y="1584"/>
                  </a:cubicBezTo>
                  <a:lnTo>
                    <a:pt x="10045" y="2853"/>
                  </a:lnTo>
                  <a:lnTo>
                    <a:pt x="10041" y="3579"/>
                  </a:lnTo>
                  <a:lnTo>
                    <a:pt x="10711" y="3795"/>
                  </a:lnTo>
                  <a:lnTo>
                    <a:pt x="10711" y="1584"/>
                  </a:lnTo>
                  <a:cubicBezTo>
                    <a:pt x="10711" y="712"/>
                    <a:pt x="10003" y="5"/>
                    <a:pt x="9132" y="5"/>
                  </a:cubicBezTo>
                  <a:close/>
                  <a:moveTo>
                    <a:pt x="13503" y="10916"/>
                  </a:moveTo>
                  <a:lnTo>
                    <a:pt x="13503" y="12865"/>
                  </a:lnTo>
                  <a:cubicBezTo>
                    <a:pt x="13498" y="14275"/>
                    <a:pt x="12355" y="15413"/>
                    <a:pt x="10950" y="15418"/>
                  </a:cubicBezTo>
                  <a:lnTo>
                    <a:pt x="8232" y="15418"/>
                  </a:lnTo>
                  <a:cubicBezTo>
                    <a:pt x="6822" y="15413"/>
                    <a:pt x="5679" y="14275"/>
                    <a:pt x="5679" y="12865"/>
                  </a:cubicBezTo>
                  <a:lnTo>
                    <a:pt x="5679" y="11375"/>
                  </a:lnTo>
                  <a:lnTo>
                    <a:pt x="5009" y="11375"/>
                  </a:lnTo>
                  <a:lnTo>
                    <a:pt x="5009" y="12003"/>
                  </a:lnTo>
                  <a:lnTo>
                    <a:pt x="5009" y="12865"/>
                  </a:lnTo>
                  <a:cubicBezTo>
                    <a:pt x="5009" y="14645"/>
                    <a:pt x="6452" y="16088"/>
                    <a:pt x="8232" y="16088"/>
                  </a:cubicBezTo>
                  <a:lnTo>
                    <a:pt x="10950" y="16088"/>
                  </a:lnTo>
                  <a:cubicBezTo>
                    <a:pt x="12725" y="16088"/>
                    <a:pt x="14168" y="14645"/>
                    <a:pt x="14173" y="12865"/>
                  </a:cubicBezTo>
                  <a:lnTo>
                    <a:pt x="14173" y="10921"/>
                  </a:lnTo>
                  <a:lnTo>
                    <a:pt x="13503" y="109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9"/>
            <p:cNvSpPr/>
            <p:nvPr/>
          </p:nvSpPr>
          <p:spPr>
            <a:xfrm>
              <a:off x="5217725" y="2917675"/>
              <a:ext cx="47225" cy="54850"/>
            </a:xfrm>
            <a:custGeom>
              <a:rect b="b" l="l" r="r" t="t"/>
              <a:pathLst>
                <a:path extrusionOk="0" h="2194" w="1889">
                  <a:moveTo>
                    <a:pt x="464" y="1"/>
                  </a:moveTo>
                  <a:cubicBezTo>
                    <a:pt x="206" y="1"/>
                    <a:pt x="0" y="207"/>
                    <a:pt x="0" y="465"/>
                  </a:cubicBezTo>
                  <a:lnTo>
                    <a:pt x="0" y="1729"/>
                  </a:lnTo>
                  <a:cubicBezTo>
                    <a:pt x="0" y="1982"/>
                    <a:pt x="206" y="2193"/>
                    <a:pt x="464" y="2193"/>
                  </a:cubicBezTo>
                  <a:lnTo>
                    <a:pt x="792" y="2193"/>
                  </a:lnTo>
                  <a:cubicBezTo>
                    <a:pt x="1396" y="2193"/>
                    <a:pt x="1888" y="1701"/>
                    <a:pt x="1888" y="1097"/>
                  </a:cubicBezTo>
                  <a:cubicBezTo>
                    <a:pt x="1888" y="488"/>
                    <a:pt x="1396" y="1"/>
                    <a:pt x="79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9"/>
            <p:cNvSpPr/>
            <p:nvPr/>
          </p:nvSpPr>
          <p:spPr>
            <a:xfrm>
              <a:off x="5217725" y="2917450"/>
              <a:ext cx="26850" cy="54825"/>
            </a:xfrm>
            <a:custGeom>
              <a:rect b="b" l="l" r="r" t="t"/>
              <a:pathLst>
                <a:path extrusionOk="0" h="2193" w="1074">
                  <a:moveTo>
                    <a:pt x="464" y="0"/>
                  </a:moveTo>
                  <a:cubicBezTo>
                    <a:pt x="206" y="0"/>
                    <a:pt x="0" y="207"/>
                    <a:pt x="0" y="464"/>
                  </a:cubicBezTo>
                  <a:lnTo>
                    <a:pt x="0" y="1729"/>
                  </a:lnTo>
                  <a:cubicBezTo>
                    <a:pt x="0" y="1987"/>
                    <a:pt x="206" y="2193"/>
                    <a:pt x="464" y="2193"/>
                  </a:cubicBezTo>
                  <a:lnTo>
                    <a:pt x="792" y="2193"/>
                  </a:lnTo>
                  <a:cubicBezTo>
                    <a:pt x="886" y="2193"/>
                    <a:pt x="984" y="2179"/>
                    <a:pt x="1073" y="2155"/>
                  </a:cubicBezTo>
                  <a:cubicBezTo>
                    <a:pt x="904" y="2085"/>
                    <a:pt x="792" y="1921"/>
                    <a:pt x="792" y="1734"/>
                  </a:cubicBezTo>
                  <a:lnTo>
                    <a:pt x="792" y="469"/>
                  </a:lnTo>
                  <a:cubicBezTo>
                    <a:pt x="792" y="281"/>
                    <a:pt x="904" y="113"/>
                    <a:pt x="1073" y="38"/>
                  </a:cubicBezTo>
                  <a:cubicBezTo>
                    <a:pt x="979" y="14"/>
                    <a:pt x="886" y="0"/>
                    <a:pt x="7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9"/>
            <p:cNvSpPr/>
            <p:nvPr/>
          </p:nvSpPr>
          <p:spPr>
            <a:xfrm>
              <a:off x="5318675" y="2917675"/>
              <a:ext cx="47225" cy="54850"/>
            </a:xfrm>
            <a:custGeom>
              <a:rect b="b" l="l" r="r" t="t"/>
              <a:pathLst>
                <a:path extrusionOk="0" h="2194" w="1889">
                  <a:moveTo>
                    <a:pt x="1097" y="1"/>
                  </a:moveTo>
                  <a:cubicBezTo>
                    <a:pt x="493" y="1"/>
                    <a:pt x="1" y="488"/>
                    <a:pt x="1" y="1097"/>
                  </a:cubicBezTo>
                  <a:cubicBezTo>
                    <a:pt x="1" y="1701"/>
                    <a:pt x="493" y="2193"/>
                    <a:pt x="1097" y="2193"/>
                  </a:cubicBezTo>
                  <a:lnTo>
                    <a:pt x="1425" y="2193"/>
                  </a:lnTo>
                  <a:cubicBezTo>
                    <a:pt x="1683" y="2193"/>
                    <a:pt x="1889" y="1982"/>
                    <a:pt x="1889" y="1729"/>
                  </a:cubicBezTo>
                  <a:lnTo>
                    <a:pt x="1889" y="465"/>
                  </a:lnTo>
                  <a:cubicBezTo>
                    <a:pt x="1889" y="207"/>
                    <a:pt x="1683" y="1"/>
                    <a:pt x="142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9"/>
            <p:cNvSpPr/>
            <p:nvPr/>
          </p:nvSpPr>
          <p:spPr>
            <a:xfrm>
              <a:off x="5338825" y="2917575"/>
              <a:ext cx="27075" cy="54700"/>
            </a:xfrm>
            <a:custGeom>
              <a:rect b="b" l="l" r="r" t="t"/>
              <a:pathLst>
                <a:path extrusionOk="0" h="2188" w="1083">
                  <a:moveTo>
                    <a:pt x="291" y="0"/>
                  </a:moveTo>
                  <a:cubicBezTo>
                    <a:pt x="193" y="0"/>
                    <a:pt x="94" y="14"/>
                    <a:pt x="0" y="38"/>
                  </a:cubicBezTo>
                  <a:cubicBezTo>
                    <a:pt x="169" y="112"/>
                    <a:pt x="277" y="276"/>
                    <a:pt x="277" y="459"/>
                  </a:cubicBezTo>
                  <a:lnTo>
                    <a:pt x="277" y="1724"/>
                  </a:lnTo>
                  <a:cubicBezTo>
                    <a:pt x="277" y="1912"/>
                    <a:pt x="169" y="2075"/>
                    <a:pt x="0" y="2150"/>
                  </a:cubicBezTo>
                  <a:cubicBezTo>
                    <a:pt x="94" y="2174"/>
                    <a:pt x="193" y="2188"/>
                    <a:pt x="291" y="2188"/>
                  </a:cubicBezTo>
                  <a:lnTo>
                    <a:pt x="619" y="2188"/>
                  </a:lnTo>
                  <a:cubicBezTo>
                    <a:pt x="877" y="2188"/>
                    <a:pt x="1083" y="1982"/>
                    <a:pt x="1083" y="1724"/>
                  </a:cubicBezTo>
                  <a:lnTo>
                    <a:pt x="1083" y="459"/>
                  </a:lnTo>
                  <a:cubicBezTo>
                    <a:pt x="1083" y="206"/>
                    <a:pt x="872" y="0"/>
                    <a:pt x="61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9"/>
            <p:cNvSpPr/>
            <p:nvPr/>
          </p:nvSpPr>
          <p:spPr>
            <a:xfrm>
              <a:off x="5441300" y="3097225"/>
              <a:ext cx="125700" cy="119975"/>
            </a:xfrm>
            <a:custGeom>
              <a:rect b="b" l="l" r="r" t="t"/>
              <a:pathLst>
                <a:path extrusionOk="0" h="4799" w="5028">
                  <a:moveTo>
                    <a:pt x="2516" y="1"/>
                  </a:moveTo>
                  <a:cubicBezTo>
                    <a:pt x="2355" y="1"/>
                    <a:pt x="2193" y="15"/>
                    <a:pt x="2034" y="43"/>
                  </a:cubicBezTo>
                  <a:cubicBezTo>
                    <a:pt x="825" y="291"/>
                    <a:pt x="1" y="1411"/>
                    <a:pt x="127" y="2638"/>
                  </a:cubicBezTo>
                  <a:cubicBezTo>
                    <a:pt x="249" y="3866"/>
                    <a:pt x="1284" y="4798"/>
                    <a:pt x="2517" y="4798"/>
                  </a:cubicBezTo>
                  <a:cubicBezTo>
                    <a:pt x="3749" y="4798"/>
                    <a:pt x="4779" y="3866"/>
                    <a:pt x="4906" y="2638"/>
                  </a:cubicBezTo>
                  <a:cubicBezTo>
                    <a:pt x="5028" y="1411"/>
                    <a:pt x="4203" y="291"/>
                    <a:pt x="2994" y="43"/>
                  </a:cubicBezTo>
                  <a:cubicBezTo>
                    <a:pt x="2838" y="15"/>
                    <a:pt x="2677" y="1"/>
                    <a:pt x="25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9"/>
            <p:cNvSpPr/>
            <p:nvPr/>
          </p:nvSpPr>
          <p:spPr>
            <a:xfrm>
              <a:off x="5487800" y="3097225"/>
              <a:ext cx="83550" cy="120100"/>
            </a:xfrm>
            <a:custGeom>
              <a:rect b="b" l="l" r="r" t="t"/>
              <a:pathLst>
                <a:path extrusionOk="0" h="4804" w="3342">
                  <a:moveTo>
                    <a:pt x="659" y="1"/>
                  </a:moveTo>
                  <a:cubicBezTo>
                    <a:pt x="499" y="1"/>
                    <a:pt x="338" y="15"/>
                    <a:pt x="179" y="43"/>
                  </a:cubicBezTo>
                  <a:cubicBezTo>
                    <a:pt x="118" y="57"/>
                    <a:pt x="62" y="71"/>
                    <a:pt x="1" y="85"/>
                  </a:cubicBezTo>
                  <a:cubicBezTo>
                    <a:pt x="1031" y="380"/>
                    <a:pt x="1744" y="1322"/>
                    <a:pt x="1744" y="2395"/>
                  </a:cubicBezTo>
                  <a:cubicBezTo>
                    <a:pt x="1744" y="3468"/>
                    <a:pt x="1031" y="4409"/>
                    <a:pt x="1" y="4704"/>
                  </a:cubicBezTo>
                  <a:cubicBezTo>
                    <a:pt x="228" y="4772"/>
                    <a:pt x="457" y="4804"/>
                    <a:pt x="683" y="4804"/>
                  </a:cubicBezTo>
                  <a:cubicBezTo>
                    <a:pt x="1760" y="4804"/>
                    <a:pt x="2747" y="4072"/>
                    <a:pt x="3018" y="2971"/>
                  </a:cubicBezTo>
                  <a:cubicBezTo>
                    <a:pt x="3341" y="1636"/>
                    <a:pt x="2488" y="305"/>
                    <a:pt x="1139" y="43"/>
                  </a:cubicBezTo>
                  <a:cubicBezTo>
                    <a:pt x="980" y="15"/>
                    <a:pt x="819" y="1"/>
                    <a:pt x="659"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9"/>
            <p:cNvSpPr/>
            <p:nvPr/>
          </p:nvSpPr>
          <p:spPr>
            <a:xfrm>
              <a:off x="5476675" y="3136575"/>
              <a:ext cx="47925" cy="41075"/>
            </a:xfrm>
            <a:custGeom>
              <a:rect b="b" l="l" r="r" t="t"/>
              <a:pathLst>
                <a:path extrusionOk="0" h="1643" w="1917">
                  <a:moveTo>
                    <a:pt x="1097" y="1"/>
                  </a:moveTo>
                  <a:cubicBezTo>
                    <a:pt x="366" y="1"/>
                    <a:pt x="1" y="886"/>
                    <a:pt x="516" y="1402"/>
                  </a:cubicBezTo>
                  <a:cubicBezTo>
                    <a:pt x="683" y="1568"/>
                    <a:pt x="888" y="1643"/>
                    <a:pt x="1089" y="1643"/>
                  </a:cubicBezTo>
                  <a:cubicBezTo>
                    <a:pt x="1511" y="1643"/>
                    <a:pt x="1917" y="1315"/>
                    <a:pt x="1917" y="821"/>
                  </a:cubicBezTo>
                  <a:cubicBezTo>
                    <a:pt x="1917" y="366"/>
                    <a:pt x="1547" y="1"/>
                    <a:pt x="109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9"/>
            <p:cNvSpPr/>
            <p:nvPr/>
          </p:nvSpPr>
          <p:spPr>
            <a:xfrm>
              <a:off x="5150125" y="3015575"/>
              <a:ext cx="282425" cy="214025"/>
            </a:xfrm>
            <a:custGeom>
              <a:rect b="b" l="l" r="r" t="t"/>
              <a:pathLst>
                <a:path extrusionOk="0" h="8561" w="11297">
                  <a:moveTo>
                    <a:pt x="724" y="1"/>
                  </a:moveTo>
                  <a:cubicBezTo>
                    <a:pt x="695" y="1"/>
                    <a:pt x="667" y="2"/>
                    <a:pt x="638" y="6"/>
                  </a:cubicBezTo>
                  <a:cubicBezTo>
                    <a:pt x="268" y="53"/>
                    <a:pt x="1" y="390"/>
                    <a:pt x="48" y="760"/>
                  </a:cubicBezTo>
                  <a:lnTo>
                    <a:pt x="366" y="3328"/>
                  </a:lnTo>
                  <a:cubicBezTo>
                    <a:pt x="601" y="5192"/>
                    <a:pt x="2184" y="6593"/>
                    <a:pt x="4063" y="6593"/>
                  </a:cubicBezTo>
                  <a:lnTo>
                    <a:pt x="4972" y="6593"/>
                  </a:lnTo>
                  <a:lnTo>
                    <a:pt x="4972" y="7881"/>
                  </a:lnTo>
                  <a:cubicBezTo>
                    <a:pt x="4972" y="8256"/>
                    <a:pt x="5276" y="8561"/>
                    <a:pt x="5651" y="8561"/>
                  </a:cubicBezTo>
                  <a:cubicBezTo>
                    <a:pt x="6026" y="8561"/>
                    <a:pt x="6330" y="8256"/>
                    <a:pt x="6330" y="7881"/>
                  </a:cubicBezTo>
                  <a:lnTo>
                    <a:pt x="6330" y="6593"/>
                  </a:lnTo>
                  <a:lnTo>
                    <a:pt x="7235" y="6593"/>
                  </a:lnTo>
                  <a:cubicBezTo>
                    <a:pt x="9113" y="6593"/>
                    <a:pt x="10701" y="5192"/>
                    <a:pt x="10936" y="3328"/>
                  </a:cubicBezTo>
                  <a:lnTo>
                    <a:pt x="11254" y="760"/>
                  </a:lnTo>
                  <a:cubicBezTo>
                    <a:pt x="11296" y="390"/>
                    <a:pt x="11034" y="53"/>
                    <a:pt x="10664" y="6"/>
                  </a:cubicBezTo>
                  <a:cubicBezTo>
                    <a:pt x="10635" y="2"/>
                    <a:pt x="10607" y="1"/>
                    <a:pt x="10578" y="1"/>
                  </a:cubicBezTo>
                  <a:cubicBezTo>
                    <a:pt x="10243" y="1"/>
                    <a:pt x="9953" y="250"/>
                    <a:pt x="9905" y="592"/>
                  </a:cubicBezTo>
                  <a:lnTo>
                    <a:pt x="9586" y="3159"/>
                  </a:lnTo>
                  <a:cubicBezTo>
                    <a:pt x="9441" y="4344"/>
                    <a:pt x="8434" y="5234"/>
                    <a:pt x="7239" y="5234"/>
                  </a:cubicBezTo>
                  <a:lnTo>
                    <a:pt x="4058" y="5234"/>
                  </a:lnTo>
                  <a:cubicBezTo>
                    <a:pt x="2868" y="5230"/>
                    <a:pt x="1861" y="4344"/>
                    <a:pt x="1711" y="3159"/>
                  </a:cubicBezTo>
                  <a:lnTo>
                    <a:pt x="1392" y="592"/>
                  </a:lnTo>
                  <a:cubicBezTo>
                    <a:pt x="1349" y="250"/>
                    <a:pt x="1059" y="1"/>
                    <a:pt x="72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0"/>
          <p:cNvSpPr/>
          <p:nvPr/>
        </p:nvSpPr>
        <p:spPr>
          <a:xfrm>
            <a:off x="74475" y="10272275"/>
            <a:ext cx="7440600" cy="3438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158750" lvl="0" marL="179999"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GI hemorrhage,Lung hemorrhage,Obstetric hemorrhage,Aneurysms,Trauma,major Surgical blood loss </a:t>
            </a:r>
            <a:endParaRPr sz="1000">
              <a:solidFill>
                <a:srgbClr val="999999"/>
              </a:solidFill>
              <a:latin typeface="Mada"/>
              <a:ea typeface="Mada"/>
              <a:cs typeface="Mada"/>
              <a:sym typeface="Mada"/>
            </a:endParaRPr>
          </a:p>
        </p:txBody>
      </p:sp>
      <p:sp>
        <p:nvSpPr>
          <p:cNvPr id="779" name="Google Shape;779;p50"/>
          <p:cNvSpPr txBox="1"/>
          <p:nvPr/>
        </p:nvSpPr>
        <p:spPr>
          <a:xfrm>
            <a:off x="1061300" y="3130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780" name="Google Shape;780;p50"/>
          <p:cNvCxnSpPr/>
          <p:nvPr/>
        </p:nvCxnSpPr>
        <p:spPr>
          <a:xfrm>
            <a:off x="2458075" y="829950"/>
            <a:ext cx="2880000" cy="3900"/>
          </a:xfrm>
          <a:prstGeom prst="straightConnector1">
            <a:avLst/>
          </a:prstGeom>
          <a:noFill/>
          <a:ln cap="flat" cmpd="sng" w="19050">
            <a:solidFill>
              <a:srgbClr val="83C5BE"/>
            </a:solidFill>
            <a:prstDash val="solid"/>
            <a:round/>
            <a:headEnd len="med" w="med" type="oval"/>
            <a:tailEnd len="med" w="med" type="oval"/>
          </a:ln>
        </p:spPr>
      </p:cxnSp>
      <p:graphicFrame>
        <p:nvGraphicFramePr>
          <p:cNvPr id="781" name="Google Shape;781;p50"/>
          <p:cNvGraphicFramePr/>
          <p:nvPr/>
        </p:nvGraphicFramePr>
        <p:xfrm>
          <a:off x="155163" y="1020351"/>
          <a:ext cx="3000000" cy="3000000"/>
        </p:xfrm>
        <a:graphic>
          <a:graphicData uri="http://schemas.openxmlformats.org/drawingml/2006/table">
            <a:tbl>
              <a:tblPr>
                <a:noFill/>
                <a:tableStyleId>{4E4711E7-81C9-4A0E-ACBD-44A23076AD37}</a:tableStyleId>
              </a:tblPr>
              <a:tblGrid>
                <a:gridCol w="1228575"/>
                <a:gridCol w="1240325"/>
                <a:gridCol w="1200050"/>
                <a:gridCol w="1121450"/>
                <a:gridCol w="1285675"/>
                <a:gridCol w="1203100"/>
              </a:tblGrid>
              <a:tr h="318425">
                <a:tc>
                  <a:txBody>
                    <a:bodyPr/>
                    <a:lstStyle/>
                    <a:p>
                      <a:pPr indent="0" lvl="0" marL="0" rtl="0" algn="ctr">
                        <a:spcBef>
                          <a:spcPts val="0"/>
                        </a:spcBef>
                        <a:spcAft>
                          <a:spcPts val="0"/>
                        </a:spcAft>
                        <a:buNone/>
                      </a:pPr>
                      <a:r>
                        <a:t/>
                      </a:r>
                      <a:endParaRPr sz="13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Hypovolemic</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200">
                          <a:solidFill>
                            <a:srgbClr val="E29578"/>
                          </a:solidFill>
                          <a:latin typeface="Lora"/>
                          <a:ea typeface="Lora"/>
                          <a:cs typeface="Lora"/>
                          <a:sym typeface="Lora"/>
                        </a:rPr>
                        <a:t>Cardiogenic</a:t>
                      </a:r>
                      <a:endParaRPr b="1" sz="12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Neurogenic</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Septic</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Anaphylactic</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78582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Clinical picture</a:t>
                      </a:r>
                      <a:endParaRPr b="1" sz="13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Hypotension</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Tachycardia</a:t>
                      </a:r>
                      <a:endParaRPr sz="1000">
                        <a:latin typeface="Mada"/>
                        <a:ea typeface="Mada"/>
                        <a:cs typeface="Mada"/>
                        <a:sym typeface="Mada"/>
                      </a:endParaRPr>
                    </a:p>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Cold, clammy skin</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hypotension</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tachycardia</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cold,clammy skin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Hypotension</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Bradycardia</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Warm, dry skin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5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Hypotension</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Tachycardia</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None/>
                      </a:pPr>
                      <a:r>
                        <a:rPr lang="en-GB" sz="1000">
                          <a:solidFill>
                            <a:schemeClr val="dk1"/>
                          </a:solidFill>
                          <a:latin typeface="Mada"/>
                          <a:ea typeface="Mada"/>
                          <a:cs typeface="Mada"/>
                          <a:sym typeface="Mada"/>
                        </a:rPr>
                        <a:t>- Warm, dry skin</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febrile</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Hypotension</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Tachycardia</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 Warm, dry skin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41957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Cause/s</a:t>
                      </a:r>
                      <a:endParaRPr b="1" sz="13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Most common:</a:t>
                      </a:r>
                      <a:endParaRPr sz="1000">
                        <a:latin typeface="Mada"/>
                        <a:ea typeface="Mada"/>
                        <a:cs typeface="Mada"/>
                        <a:sym typeface="Mada"/>
                      </a:endParaRPr>
                    </a:p>
                    <a:p>
                      <a:pPr indent="0" lvl="0" marL="0" rtl="0" algn="ctr">
                        <a:spcBef>
                          <a:spcPts val="0"/>
                        </a:spcBef>
                        <a:spcAft>
                          <a:spcPts val="0"/>
                        </a:spcAft>
                        <a:buNone/>
                      </a:pPr>
                      <a:r>
                        <a:rPr b="1" lang="en-GB" sz="1000">
                          <a:latin typeface="Mada"/>
                          <a:ea typeface="Mada"/>
                          <a:cs typeface="Mada"/>
                          <a:sym typeface="Mada"/>
                        </a:rPr>
                        <a:t>Hemorrhagic</a:t>
                      </a:r>
                      <a:r>
                        <a:rPr lang="en-GB" sz="1000">
                          <a:latin typeface="Mada"/>
                          <a:ea typeface="Mada"/>
                          <a:cs typeface="Mada"/>
                          <a:sym typeface="Mada"/>
                        </a:rPr>
                        <a:t>:</a:t>
                      </a:r>
                      <a:endParaRPr sz="1000">
                        <a:latin typeface="Mada"/>
                        <a:ea typeface="Mada"/>
                        <a:cs typeface="Mada"/>
                        <a:sym typeface="Mada"/>
                      </a:endParaRPr>
                    </a:p>
                    <a:p>
                      <a:pPr indent="0" lvl="0" marL="0" rtl="0" algn="ctr">
                        <a:spcBef>
                          <a:spcPts val="0"/>
                        </a:spcBef>
                        <a:spcAft>
                          <a:spcPts val="0"/>
                        </a:spcAft>
                        <a:buNone/>
                      </a:pPr>
                      <a:r>
                        <a:rPr lang="en-GB" sz="1000">
                          <a:solidFill>
                            <a:srgbClr val="999999"/>
                          </a:solidFill>
                          <a:latin typeface="Mada"/>
                          <a:ea typeface="Mada"/>
                          <a:cs typeface="Mada"/>
                          <a:sym typeface="Mada"/>
                        </a:rPr>
                        <a:t>GLOATS</a:t>
                      </a:r>
                      <a:r>
                        <a:rPr baseline="30000" lang="en-GB" sz="1000">
                          <a:solidFill>
                            <a:srgbClr val="999999"/>
                          </a:solidFill>
                          <a:latin typeface="Mada"/>
                          <a:ea typeface="Mada"/>
                          <a:cs typeface="Mada"/>
                          <a:sym typeface="Mada"/>
                        </a:rPr>
                        <a:t>1</a:t>
                      </a:r>
                      <a:endParaRPr baseline="30000" sz="1000">
                        <a:solidFill>
                          <a:srgbClr val="999999"/>
                        </a:solidFill>
                        <a:latin typeface="Mada"/>
                        <a:ea typeface="Mada"/>
                        <a:cs typeface="Mada"/>
                        <a:sym typeface="Mada"/>
                      </a:endParaRPr>
                    </a:p>
                    <a:p>
                      <a:pPr indent="0" lvl="0" marL="0" rtl="0" algn="ctr">
                        <a:spcBef>
                          <a:spcPts val="0"/>
                        </a:spcBef>
                        <a:spcAft>
                          <a:spcPts val="0"/>
                        </a:spcAft>
                        <a:buNone/>
                      </a:pPr>
                      <a:r>
                        <a:t/>
                      </a:r>
                      <a:endParaRPr baseline="30000" sz="1000">
                        <a:solidFill>
                          <a:srgbClr val="999999"/>
                        </a:solidFill>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Nonhemorrhagic:</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Dehydration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Plasma (burns)</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Most common:</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b="1" lang="en-GB" sz="1000">
                          <a:latin typeface="Mada"/>
                          <a:ea typeface="Mada"/>
                          <a:cs typeface="Mada"/>
                          <a:sym typeface="Mada"/>
                        </a:rPr>
                        <a:t>MI</a:t>
                      </a:r>
                      <a:endParaRPr b="1" sz="1000">
                        <a:latin typeface="Mada"/>
                        <a:ea typeface="Mada"/>
                        <a:cs typeface="Mada"/>
                        <a:sym typeface="Mada"/>
                      </a:endParaRPr>
                    </a:p>
                    <a:p>
                      <a:pPr indent="0" lvl="0" marL="0" rtl="0" algn="ctr">
                        <a:spcBef>
                          <a:spcPts val="0"/>
                        </a:spcBef>
                        <a:spcAft>
                          <a:spcPts val="0"/>
                        </a:spcAft>
                        <a:buNone/>
                      </a:pPr>
                      <a:r>
                        <a:t/>
                      </a:r>
                      <a:endParaRPr b="1"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Cardiac tamponade</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Tension pneumothorax</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Arrhythmias</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Massive PE</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Valve dysfunction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Most common:</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b="1" lang="en-GB" sz="900">
                          <a:latin typeface="Mada"/>
                          <a:ea typeface="Mada"/>
                          <a:cs typeface="Mada"/>
                          <a:sym typeface="Mada"/>
                        </a:rPr>
                        <a:t>Spinal cord injury</a:t>
                      </a:r>
                      <a:endParaRPr b="1" sz="9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(Thoracic/cervical)</a:t>
                      </a:r>
                      <a:endParaRPr sz="1000">
                        <a:latin typeface="Mada"/>
                        <a:ea typeface="Mada"/>
                        <a:cs typeface="Mada"/>
                        <a:sym typeface="Mada"/>
                      </a:endParaRPr>
                    </a:p>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-Traumatic brain injury</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Localized infection</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mostly  from gram +ve bacteria)</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Exposure to allergic agents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5907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Investigation/</a:t>
                      </a:r>
                      <a:r>
                        <a:rPr b="1" lang="en-GB" sz="1300">
                          <a:solidFill>
                            <a:srgbClr val="006D77"/>
                          </a:solidFill>
                          <a:latin typeface="Lora"/>
                          <a:ea typeface="Lora"/>
                          <a:cs typeface="Lora"/>
                          <a:sym typeface="Lora"/>
                        </a:rPr>
                        <a:t>Diagnosis</a:t>
                      </a:r>
                      <a:endParaRPr b="1" sz="13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Clinical diagnosis</a:t>
                      </a:r>
                      <a:endParaRPr sz="1000">
                        <a:latin typeface="Mada"/>
                        <a:ea typeface="Mada"/>
                        <a:cs typeface="Mada"/>
                        <a:sym typeface="Mada"/>
                      </a:endParaRPr>
                    </a:p>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blood tests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ECG </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Chest x-ray</a:t>
                      </a:r>
                      <a:endParaRPr sz="1000">
                        <a:latin typeface="Mada"/>
                        <a:ea typeface="Mada"/>
                        <a:cs typeface="Mada"/>
                        <a:sym typeface="Mada"/>
                      </a:endParaRPr>
                    </a:p>
                    <a:p>
                      <a:pPr indent="0" lvl="0" marL="0" rtl="0" algn="ctr">
                        <a:spcBef>
                          <a:spcPts val="0"/>
                        </a:spcBef>
                        <a:spcAft>
                          <a:spcPts val="0"/>
                        </a:spcAft>
                        <a:buNone/>
                      </a:pPr>
                      <a:r>
                        <a:t/>
                      </a:r>
                      <a:endParaRPr sz="3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Troponin/CK-MB</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457200" rtl="0" algn="l">
                        <a:spcBef>
                          <a:spcPts val="0"/>
                        </a:spcBef>
                        <a:spcAft>
                          <a:spcPts val="0"/>
                        </a:spcAft>
                        <a:buNone/>
                      </a:pPr>
                      <a:r>
                        <a:rPr lang="en-GB" sz="1000">
                          <a:latin typeface="Mada"/>
                          <a:ea typeface="Mada"/>
                          <a:cs typeface="Mada"/>
                          <a:sym typeface="Mada"/>
                        </a:rPr>
                        <a:t>-</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solidFill>
                            <a:schemeClr val="dk1"/>
                          </a:solidFill>
                          <a:latin typeface="Mada"/>
                          <a:ea typeface="Mada"/>
                          <a:cs typeface="Mada"/>
                          <a:sym typeface="Mada"/>
                        </a:rPr>
                        <a:t>Clinical diagnosis</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400">
                        <a:solidFill>
                          <a:schemeClr val="dk1"/>
                        </a:solidFill>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Culture</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Clinical diagnosis</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78582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1st step management</a:t>
                      </a:r>
                      <a:endParaRPr b="1" sz="13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t/>
                      </a:r>
                      <a:endParaRPr sz="8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Arrest the hemorrhage if found</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Treat the underlying cause</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IV fluid</a:t>
                      </a:r>
                      <a:r>
                        <a:rPr lang="en-GB" sz="1000">
                          <a:latin typeface="Mada"/>
                          <a:ea typeface="Mada"/>
                          <a:cs typeface="Mada"/>
                          <a:sym typeface="Mada"/>
                        </a:rPr>
                        <a:t> </a:t>
                      </a:r>
                      <a:r>
                        <a:rPr lang="en-GB" sz="1000">
                          <a:latin typeface="Mada"/>
                          <a:ea typeface="Mada"/>
                          <a:cs typeface="Mada"/>
                          <a:sym typeface="Mada"/>
                        </a:rPr>
                        <a:t>resuscitation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IV broad spectrum antibiotics</a:t>
                      </a:r>
                      <a:endParaRPr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Maintain airway and give 100% O</a:t>
                      </a:r>
                      <a:r>
                        <a:rPr baseline="-25000" lang="en-GB" sz="1000">
                          <a:latin typeface="Mada"/>
                          <a:ea typeface="Mada"/>
                          <a:cs typeface="Mada"/>
                          <a:sym typeface="Mada"/>
                        </a:rPr>
                        <a:t>2</a:t>
                      </a:r>
                      <a:endParaRPr baseline="-25000" sz="1000">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 </a:t>
                      </a:r>
                      <a:r>
                        <a:rPr lang="en-GB" sz="1000">
                          <a:latin typeface="Mada"/>
                          <a:ea typeface="Mada"/>
                          <a:cs typeface="Mada"/>
                          <a:sym typeface="Mada"/>
                        </a:rPr>
                        <a:t>I</a:t>
                      </a:r>
                      <a:r>
                        <a:rPr lang="en-GB" sz="1000">
                          <a:latin typeface="Mada"/>
                          <a:ea typeface="Mada"/>
                          <a:cs typeface="Mada"/>
                          <a:sym typeface="Mada"/>
                        </a:rPr>
                        <a:t>V/IM Epinephrine</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5907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Further management</a:t>
                      </a:r>
                      <a:endParaRPr b="1" sz="1300">
                        <a:solidFill>
                          <a:srgbClr val="006D7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1000">
                          <a:solidFill>
                            <a:schemeClr val="dk1"/>
                          </a:solidFill>
                          <a:latin typeface="Mada"/>
                          <a:ea typeface="Mada"/>
                          <a:cs typeface="Mada"/>
                          <a:sym typeface="Mada"/>
                        </a:rPr>
                        <a:t>1- </a:t>
                      </a:r>
                      <a:r>
                        <a:rPr lang="en-GB" sz="1000">
                          <a:solidFill>
                            <a:schemeClr val="dk1"/>
                          </a:solidFill>
                          <a:latin typeface="Mada"/>
                          <a:ea typeface="Mada"/>
                          <a:cs typeface="Mada"/>
                          <a:sym typeface="Mada"/>
                        </a:rPr>
                        <a:t>IV fluid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300">
                        <a:solidFill>
                          <a:schemeClr val="dk1"/>
                        </a:solidFill>
                        <a:latin typeface="Mada"/>
                        <a:ea typeface="Mada"/>
                        <a:cs typeface="Mada"/>
                        <a:sym typeface="Mada"/>
                      </a:endParaRPr>
                    </a:p>
                    <a:p>
                      <a:pPr indent="0" lvl="0" marL="0" rtl="0" algn="ctr">
                        <a:spcBef>
                          <a:spcPts val="0"/>
                        </a:spcBef>
                        <a:spcAft>
                          <a:spcPts val="0"/>
                        </a:spcAft>
                        <a:buNone/>
                      </a:pPr>
                      <a:r>
                        <a:rPr lang="en-GB" sz="1000">
                          <a:solidFill>
                            <a:schemeClr val="dk1"/>
                          </a:solidFill>
                          <a:latin typeface="Mada"/>
                          <a:ea typeface="Mada"/>
                          <a:cs typeface="Mada"/>
                          <a:sym typeface="Mada"/>
                        </a:rPr>
                        <a:t>2- </a:t>
                      </a:r>
                      <a:r>
                        <a:rPr lang="en-GB" sz="1000">
                          <a:solidFill>
                            <a:schemeClr val="dk1"/>
                          </a:solidFill>
                          <a:latin typeface="Mada"/>
                          <a:ea typeface="Mada"/>
                          <a:cs typeface="Mada"/>
                          <a:sym typeface="Mada"/>
                        </a:rPr>
                        <a:t>Blood transfusion</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3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3- Vasopressors</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457200" rtl="0" algn="l">
                        <a:spcBef>
                          <a:spcPts val="0"/>
                        </a:spcBef>
                        <a:spcAft>
                          <a:spcPts val="0"/>
                        </a:spcAft>
                        <a:buNone/>
                      </a:pPr>
                      <a:r>
                        <a:rPr lang="en-GB" sz="1000">
                          <a:latin typeface="Mada"/>
                          <a:ea typeface="Mada"/>
                          <a:cs typeface="Mada"/>
                          <a:sym typeface="Mada"/>
                        </a:rPr>
                        <a:t>-</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Vasopressors in IVF refractory cases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700">
                        <a:solidFill>
                          <a:schemeClr val="dk1"/>
                        </a:solidFill>
                        <a:latin typeface="Mada"/>
                        <a:ea typeface="Mada"/>
                        <a:cs typeface="Mada"/>
                        <a:sym typeface="Mada"/>
                      </a:endParaRPr>
                    </a:p>
                    <a:p>
                      <a:pPr indent="0" lvl="0" marL="0" rtl="0" algn="ctr">
                        <a:spcBef>
                          <a:spcPts val="0"/>
                        </a:spcBef>
                        <a:spcAft>
                          <a:spcPts val="0"/>
                        </a:spcAft>
                        <a:buNone/>
                      </a:pPr>
                      <a:r>
                        <a:rPr lang="en-GB" sz="1000">
                          <a:solidFill>
                            <a:schemeClr val="dk1"/>
                          </a:solidFill>
                          <a:latin typeface="Mada"/>
                          <a:ea typeface="Mada"/>
                          <a:cs typeface="Mada"/>
                          <a:sym typeface="Mada"/>
                        </a:rPr>
                        <a:t>1- IV fluid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2- Vasopressors</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6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1- Chlorphenamine</a:t>
                      </a:r>
                      <a:endParaRPr sz="1000">
                        <a:latin typeface="Mada"/>
                        <a:ea typeface="Mada"/>
                        <a:cs typeface="Mada"/>
                        <a:sym typeface="Mada"/>
                      </a:endParaRPr>
                    </a:p>
                    <a:p>
                      <a:pPr indent="0" lvl="0" marL="0" rtl="0" algn="ctr">
                        <a:spcBef>
                          <a:spcPts val="0"/>
                        </a:spcBef>
                        <a:spcAft>
                          <a:spcPts val="0"/>
                        </a:spcAft>
                        <a:buNone/>
                      </a:pPr>
                      <a:r>
                        <a:t/>
                      </a:r>
                      <a:endParaRPr sz="400">
                        <a:latin typeface="Mada"/>
                        <a:ea typeface="Mada"/>
                        <a:cs typeface="Mada"/>
                        <a:sym typeface="Mada"/>
                      </a:endParaRPr>
                    </a:p>
                    <a:p>
                      <a:pPr indent="0" lvl="0" marL="0" rtl="0" algn="ctr">
                        <a:spcBef>
                          <a:spcPts val="0"/>
                        </a:spcBef>
                        <a:spcAft>
                          <a:spcPts val="0"/>
                        </a:spcAft>
                        <a:buNone/>
                      </a:pPr>
                      <a:r>
                        <a:rPr lang="en-GB" sz="1000">
                          <a:latin typeface="Mada"/>
                          <a:ea typeface="Mada"/>
                          <a:cs typeface="Mada"/>
                          <a:sym typeface="Mada"/>
                        </a:rPr>
                        <a:t>2- Hydrocortisone</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782" name="Google Shape;782;p50"/>
          <p:cNvSpPr/>
          <p:nvPr/>
        </p:nvSpPr>
        <p:spPr>
          <a:xfrm>
            <a:off x="74463" y="7303901"/>
            <a:ext cx="7440600" cy="28068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0"/>
          <p:cNvSpPr txBox="1"/>
          <p:nvPr/>
        </p:nvSpPr>
        <p:spPr>
          <a:xfrm>
            <a:off x="478327" y="7021649"/>
            <a:ext cx="1682400" cy="2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784" name="Google Shape;784;p50"/>
          <p:cNvSpPr txBox="1"/>
          <p:nvPr/>
        </p:nvSpPr>
        <p:spPr>
          <a:xfrm>
            <a:off x="270563" y="7438875"/>
            <a:ext cx="7163700" cy="26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06D77"/>
                </a:solidFill>
                <a:latin typeface="Lora"/>
                <a:ea typeface="Lora"/>
                <a:cs typeface="Lora"/>
                <a:sym typeface="Lora"/>
              </a:rPr>
              <a:t>Q1:What are the best indicators of tissue perfusion? </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Urine output, mental status (earliest).</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5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Q2: What lab tests help	 assess	tissue perfusion?</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Lactic acid (elevated with inadequate tissue perfusion), base	deficit, pH from ABG (acidosis associated with inadequate tissue perfusion).</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5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006D77"/>
                </a:solidFill>
                <a:latin typeface="Lora"/>
                <a:ea typeface="Lora"/>
                <a:cs typeface="Lora"/>
                <a:sym typeface="Lora"/>
              </a:rPr>
              <a:t>Q3: What is the	 most common	vital sign change associated with early hypovolemic shock?</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Tachycardia.</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5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Q4: What type	of patient does	not mount a normal tachycardic response to hypovolemic shock?</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Patients on β-blockers, spinal shock (loss of sympathetic tone), endurance athletes.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500">
              <a:solidFill>
                <a:srgbClr val="83C5BE"/>
              </a:solidFill>
              <a:latin typeface="Mada"/>
              <a:ea typeface="Mada"/>
              <a:cs typeface="Mada"/>
              <a:sym typeface="Mada"/>
            </a:endParaRPr>
          </a:p>
          <a:p>
            <a:pPr indent="0" lvl="0" marL="0" rtl="0" algn="l">
              <a:spcBef>
                <a:spcPts val="0"/>
              </a:spcBef>
              <a:spcAft>
                <a:spcPts val="0"/>
              </a:spcAft>
              <a:buNone/>
            </a:pPr>
            <a:r>
              <a:rPr lang="en-GB" sz="1000">
                <a:solidFill>
                  <a:srgbClr val="006D77"/>
                </a:solidFill>
                <a:latin typeface="Lora"/>
                <a:ea typeface="Lora"/>
                <a:cs typeface="Lora"/>
                <a:sym typeface="Lora"/>
              </a:rPr>
              <a:t>Q5: What is the	 lowest reflex available to the examiner?</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Bulbocavernous reflex: checking for contraction of the anal sphincter upon compression of the glans penis or clitoris.</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500">
              <a:solidFill>
                <a:srgbClr val="83C5BE"/>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rPr lang="en-GB" sz="1000">
                <a:solidFill>
                  <a:srgbClr val="006D77"/>
                </a:solidFill>
                <a:latin typeface="Lora"/>
                <a:ea typeface="Lora"/>
                <a:cs typeface="Lora"/>
                <a:sym typeface="Lora"/>
              </a:rPr>
              <a:t>Q6: What is the lowest	level voluntary muscle?</a:t>
            </a:r>
            <a:endParaRPr sz="1000">
              <a:solidFill>
                <a:srgbClr val="006D77"/>
              </a:solidFill>
              <a:latin typeface="Lora"/>
              <a:ea typeface="Lora"/>
              <a:cs typeface="Lora"/>
              <a:sym typeface="Lora"/>
            </a:endParaRPr>
          </a:p>
          <a:p>
            <a:pPr indent="0" lvl="0" marL="0" rtl="0" algn="l">
              <a:spcBef>
                <a:spcPts val="0"/>
              </a:spcBef>
              <a:spcAft>
                <a:spcPts val="0"/>
              </a:spcAft>
              <a:buNone/>
            </a:pPr>
            <a:r>
              <a:rPr lang="en-GB" sz="1000">
                <a:solidFill>
                  <a:srgbClr val="83C5BE"/>
                </a:solidFill>
                <a:latin typeface="Mada"/>
                <a:ea typeface="Mada"/>
                <a:cs typeface="Mada"/>
                <a:sym typeface="Mada"/>
              </a:rPr>
              <a:t>External	anal sphincter.</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Lora"/>
              <a:ea typeface="Lora"/>
              <a:cs typeface="Lora"/>
              <a:sym typeface="Lora"/>
            </a:endParaRPr>
          </a:p>
          <a:p>
            <a:pPr indent="0" lvl="0" marL="0" rtl="0" algn="l">
              <a:spcBef>
                <a:spcPts val="0"/>
              </a:spcBef>
              <a:spcAft>
                <a:spcPts val="0"/>
              </a:spcAft>
              <a:buClr>
                <a:srgbClr val="000000"/>
              </a:buClr>
              <a:buSzPts val="1100"/>
              <a:buFont typeface="Arial"/>
              <a:buNone/>
            </a:pPr>
            <a:r>
              <a:t/>
            </a:r>
            <a:endParaRPr sz="1000">
              <a:solidFill>
                <a:srgbClr val="83C5BE"/>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aphicFrame>
        <p:nvGraphicFramePr>
          <p:cNvPr id="789" name="Google Shape;789;p51"/>
          <p:cNvGraphicFramePr/>
          <p:nvPr/>
        </p:nvGraphicFramePr>
        <p:xfrm>
          <a:off x="1477951" y="9473188"/>
          <a:ext cx="3000000" cy="3000000"/>
        </p:xfrm>
        <a:graphic>
          <a:graphicData uri="http://schemas.openxmlformats.org/drawingml/2006/table">
            <a:tbl>
              <a:tblPr>
                <a:noFill/>
                <a:tableStyleId>{4E4711E7-81C9-4A0E-ACBD-44A23076AD37}</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790" name="Google Shape;790;p51"/>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1"/>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1"/>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793" name="Google Shape;793;p51"/>
          <p:cNvSpPr/>
          <p:nvPr/>
        </p:nvSpPr>
        <p:spPr>
          <a:xfrm>
            <a:off x="114300" y="1727688"/>
            <a:ext cx="7381800" cy="73806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1"/>
          <p:cNvSpPr txBox="1"/>
          <p:nvPr/>
        </p:nvSpPr>
        <p:spPr>
          <a:xfrm>
            <a:off x="795232" y="1314412"/>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795" name="Google Shape;795;p51"/>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1"/>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1"/>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798" name="Google Shape;798;p51"/>
          <p:cNvSpPr txBox="1"/>
          <p:nvPr/>
        </p:nvSpPr>
        <p:spPr>
          <a:xfrm>
            <a:off x="543600" y="2015838"/>
            <a:ext cx="6952500" cy="70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6D77"/>
                </a:solidFill>
                <a:latin typeface="Lora"/>
                <a:ea typeface="Lora"/>
                <a:cs typeface="Lora"/>
                <a:sym typeface="Lora"/>
              </a:rPr>
              <a:t>Q1:A 76-year-old male is brought to the hospital with persistent diarrhoea and vomiting for the</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past 4 days. He has been unable to keep his food down and feels very tired. On examination</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he is very dehydrated. His pulse is 128/min and his BP is 88/52 mmHg.</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A)Hemorrhagic 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B)Non-hemorrhagic 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a:t>
            </a:r>
            <a:r>
              <a:rPr lang="en-GB" sz="1100">
                <a:solidFill>
                  <a:srgbClr val="83C5BE"/>
                </a:solidFill>
                <a:latin typeface="Mada"/>
                <a:ea typeface="Mada"/>
                <a:cs typeface="Mada"/>
                <a:sym typeface="Mada"/>
              </a:rPr>
              <a:t>Cardiogenic shock</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006D77"/>
                </a:solidFill>
                <a:latin typeface="Lora"/>
                <a:ea typeface="Lora"/>
                <a:cs typeface="Lora"/>
                <a:sym typeface="Lora"/>
              </a:rPr>
              <a:t>Q2:An 86-year-old male has been complaining of increasing lower abdominal pain for the past</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week. On examination he looks very unwell with warm peripheries. He has signs of generalised</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peritonitis. His pulse is 130/min and his BP 84/50 mmHg.</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a:t>
            </a:r>
            <a:r>
              <a:rPr lang="en-GB" sz="1100">
                <a:solidFill>
                  <a:srgbClr val="83C5BE"/>
                </a:solidFill>
                <a:latin typeface="Mada"/>
                <a:ea typeface="Mada"/>
                <a:cs typeface="Mada"/>
                <a:sym typeface="Mada"/>
              </a:rPr>
              <a:t>Neurogenic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B)Septic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Q3:Which of the following statements regarding hypovolaemic shock are true?</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A)The venous pressure is low.</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a:t>
            </a:r>
            <a:r>
              <a:rPr lang="en-GB" sz="1100">
                <a:solidFill>
                  <a:srgbClr val="83C5BE"/>
                </a:solidFill>
                <a:latin typeface="Mada"/>
                <a:ea typeface="Mada"/>
                <a:cs typeface="Mada"/>
                <a:sym typeface="Mada"/>
              </a:rPr>
              <a:t>The vascular resistance is low.</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C)The mixed venous saturation is high</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Q4:A 50-year-old male who’s  previously diagnosed with post-traumatic amnesia and vitally stable  complaining of pain in all 4 extremities,which type </a:t>
            </a:r>
            <a:r>
              <a:rPr lang="en-GB" sz="1100">
                <a:solidFill>
                  <a:srgbClr val="006D77"/>
                </a:solidFill>
                <a:latin typeface="Lora"/>
                <a:ea typeface="Lora"/>
                <a:cs typeface="Lora"/>
                <a:sym typeface="Lora"/>
              </a:rPr>
              <a:t>of shock might’ve develop in his case?</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A)Septic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a:t>
            </a:r>
            <a:r>
              <a:rPr lang="en-GB" sz="1100">
                <a:solidFill>
                  <a:srgbClr val="83C5BE"/>
                </a:solidFill>
                <a:latin typeface="Mada"/>
                <a:ea typeface="Mada"/>
                <a:cs typeface="Mada"/>
                <a:sym typeface="Mada"/>
              </a:rPr>
              <a:t>Neurogenic shock</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Q5:A 19-year-old male is brought to the hospital after sustaining an abdominal injury while playing</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rugby. He is complaining of left upper abdominal pain and has some bruising over the same</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area. His pulse is 140/min and his BP is 100/82 mmHg.</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a:t>
            </a:r>
            <a:r>
              <a:rPr lang="en-GB" sz="1100">
                <a:solidFill>
                  <a:srgbClr val="83C5BE"/>
                </a:solidFill>
                <a:latin typeface="Mada"/>
                <a:ea typeface="Mada"/>
                <a:cs typeface="Mada"/>
                <a:sym typeface="Mada"/>
              </a:rPr>
              <a:t>Hemorrhagic 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B)Non-</a:t>
            </a:r>
            <a:r>
              <a:rPr lang="en-GB" sz="1100">
                <a:solidFill>
                  <a:srgbClr val="83C5BE"/>
                </a:solidFill>
                <a:latin typeface="Mada"/>
                <a:ea typeface="Mada"/>
                <a:cs typeface="Mada"/>
                <a:sym typeface="Mada"/>
              </a:rPr>
              <a:t>hemorrhagic hypovolemic shock</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C)Septic</a:t>
            </a:r>
            <a:r>
              <a:rPr lang="en-GB" sz="1100">
                <a:solidFill>
                  <a:srgbClr val="83C5BE"/>
                </a:solidFill>
                <a:latin typeface="Mada"/>
                <a:ea typeface="Mada"/>
                <a:cs typeface="Mada"/>
                <a:sym typeface="Mada"/>
              </a:rPr>
              <a:t> shock</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Q6:</a:t>
            </a:r>
            <a:r>
              <a:rPr lang="en-GB" sz="1100">
                <a:solidFill>
                  <a:srgbClr val="006D77"/>
                </a:solidFill>
                <a:latin typeface="Lora"/>
                <a:ea typeface="Lora"/>
                <a:cs typeface="Lora"/>
                <a:sym typeface="Lora"/>
              </a:rPr>
              <a:t>A 24-year-old man presents to the ED with 3 stab wounds to the abdomen. He was intubated in the field for airway protection. Blood pressure is 70/30 mm Hg and pulse 140/min. On examination, 3 penetrating wounds covered by abdominal pressure pads are noted. What is the best next step in management?</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83C5BE"/>
                </a:solidFill>
                <a:latin typeface="Mada"/>
                <a:ea typeface="Mada"/>
                <a:cs typeface="Mada"/>
                <a:sym typeface="Mada"/>
              </a:rPr>
              <a:t>A)IV fluids</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B)Abdominal X-ray</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83C5BE"/>
                </a:solidFill>
                <a:latin typeface="Mada"/>
                <a:ea typeface="Mada"/>
                <a:cs typeface="Mada"/>
                <a:sym typeface="Mada"/>
              </a:rPr>
              <a:t>C)Start broad spectrum </a:t>
            </a:r>
            <a:r>
              <a:rPr lang="en-GB" sz="1100">
                <a:solidFill>
                  <a:srgbClr val="83C5BE"/>
                </a:solidFill>
                <a:latin typeface="Mada"/>
                <a:ea typeface="Mada"/>
                <a:cs typeface="Mada"/>
                <a:sym typeface="Mada"/>
              </a:rPr>
              <a:t>antibiotics</a:t>
            </a:r>
            <a:r>
              <a:rPr lang="en-GB" sz="1100">
                <a:solidFill>
                  <a:srgbClr val="83C5BE"/>
                </a:solidFill>
                <a:latin typeface="Mada"/>
                <a:ea typeface="Mada"/>
                <a:cs typeface="Mada"/>
                <a:sym typeface="Mada"/>
              </a:rPr>
              <a:t> </a:t>
            </a:r>
            <a:r>
              <a:rPr lang="en-GB" sz="1100">
                <a:solidFill>
                  <a:srgbClr val="83C5BE"/>
                </a:solidFill>
                <a:latin typeface="Mada"/>
                <a:ea typeface="Mada"/>
                <a:cs typeface="Mada"/>
                <a:sym typeface="Mada"/>
              </a:rPr>
              <a:t>immediately.</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p:txBody>
      </p:sp>
      <p:sp>
        <p:nvSpPr>
          <p:cNvPr id="799" name="Google Shape;799;p51"/>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1"/>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1"/>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52"/>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2"/>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2"/>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809" name="Google Shape;809;p52"/>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810" name="Google Shape;810;p52"/>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811" name="Google Shape;811;p52"/>
          <p:cNvSpPr txBox="1"/>
          <p:nvPr/>
        </p:nvSpPr>
        <p:spPr>
          <a:xfrm>
            <a:off x="1457325" y="5981700"/>
            <a:ext cx="40767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812" name="Google Shape;812;p52"/>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sp>
        <p:nvSpPr>
          <p:cNvPr id="813" name="Google Shape;813;p52"/>
          <p:cNvSpPr txBox="1"/>
          <p:nvPr/>
        </p:nvSpPr>
        <p:spPr>
          <a:xfrm>
            <a:off x="523875" y="4086225"/>
            <a:ext cx="33432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400">
                <a:solidFill>
                  <a:srgbClr val="83C5BE"/>
                </a:solidFill>
                <a:latin typeface="Lora"/>
                <a:ea typeface="Lora"/>
                <a:cs typeface="Lora"/>
                <a:sym typeface="Lora"/>
              </a:rPr>
              <a:t>Nouf Alshammari</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400">
                <a:solidFill>
                  <a:srgbClr val="83C5BE"/>
                </a:solidFill>
                <a:latin typeface="Lora"/>
                <a:ea typeface="Lora"/>
                <a:cs typeface="Lora"/>
                <a:sym typeface="Lora"/>
              </a:rPr>
              <a:t>Haneen Somily</a:t>
            </a:r>
            <a:endParaRPr sz="2400">
              <a:solidFill>
                <a:srgbClr val="83C5BE"/>
              </a:solidFill>
              <a:latin typeface="Lora"/>
              <a:ea typeface="Lora"/>
              <a:cs typeface="Lora"/>
              <a:sym typeface="Lora"/>
            </a:endParaRPr>
          </a:p>
        </p:txBody>
      </p:sp>
      <p:sp>
        <p:nvSpPr>
          <p:cNvPr id="814" name="Google Shape;814;p52"/>
          <p:cNvSpPr txBox="1"/>
          <p:nvPr/>
        </p:nvSpPr>
        <p:spPr>
          <a:xfrm>
            <a:off x="3737550" y="4086225"/>
            <a:ext cx="38520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2400">
                <a:solidFill>
                  <a:srgbClr val="83C5BE"/>
                </a:solidFill>
                <a:latin typeface="Lora"/>
                <a:ea typeface="Lora"/>
                <a:cs typeface="Lora"/>
                <a:sym typeface="Lora"/>
              </a:rPr>
              <a:t>Naif Alsulais</a:t>
            </a:r>
            <a:endParaRPr sz="2400">
              <a:solidFill>
                <a:srgbClr val="83C5BE"/>
              </a:solidFill>
              <a:latin typeface="Lora"/>
              <a:ea typeface="Lora"/>
              <a:cs typeface="Lora"/>
              <a:sym typeface="Lora"/>
            </a:endParaRPr>
          </a:p>
          <a:p>
            <a:pPr indent="0" lvl="0" marL="0" rtl="0" algn="l">
              <a:lnSpc>
                <a:spcPct val="150000"/>
              </a:lnSpc>
              <a:spcBef>
                <a:spcPts val="0"/>
              </a:spcBef>
              <a:spcAft>
                <a:spcPts val="0"/>
              </a:spcAft>
              <a:buNone/>
            </a:pPr>
            <a:r>
              <a:rPr lang="en-GB" sz="2400">
                <a:solidFill>
                  <a:srgbClr val="83C5BE"/>
                </a:solidFill>
                <a:latin typeface="Lora"/>
                <a:ea typeface="Lora"/>
                <a:cs typeface="Lora"/>
                <a:sym typeface="Lora"/>
              </a:rPr>
              <a:t>Mohammed Alshuwaier</a:t>
            </a:r>
            <a:endParaRPr sz="2400">
              <a:solidFill>
                <a:srgbClr val="83C5BE"/>
              </a:solidFill>
              <a:latin typeface="Lora"/>
              <a:ea typeface="Lora"/>
              <a:cs typeface="Lora"/>
              <a:sym typeface="Lora"/>
            </a:endParaRPr>
          </a:p>
        </p:txBody>
      </p:sp>
      <p:pic>
        <p:nvPicPr>
          <p:cNvPr id="815" name="Google Shape;815;p52"/>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816" name="Google Shape;816;p52"/>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2"/>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2"/>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819" name="Google Shape;819;p52"/>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820" name="Google Shape;820;p52"/>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821" name="Google Shape;821;p52"/>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822" name="Google Shape;822;p52"/>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823" name="Google Shape;823;p52"/>
          <p:cNvSpPr txBox="1"/>
          <p:nvPr/>
        </p:nvSpPr>
        <p:spPr>
          <a:xfrm>
            <a:off x="1436375" y="6570975"/>
            <a:ext cx="4707300" cy="310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Faisal Alkoblan</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Moath Aljehani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Badr Alqarni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Khaled Alharbi</a:t>
            </a:r>
            <a:endParaRPr sz="2400">
              <a:solidFill>
                <a:srgbClr val="E29578"/>
              </a:solidFill>
              <a:latin typeface="Mada"/>
              <a:ea typeface="Mada"/>
              <a:cs typeface="Mada"/>
              <a:sym typeface="Mada"/>
            </a:endParaRPr>
          </a:p>
        </p:txBody>
      </p:sp>
      <p:pic>
        <p:nvPicPr>
          <p:cNvPr id="824" name="Google Shape;824;p52"/>
          <p:cNvPicPr preferRelativeResize="0"/>
          <p:nvPr/>
        </p:nvPicPr>
        <p:blipFill>
          <a:blip r:embed="rId5">
            <a:alphaModFix/>
          </a:blip>
          <a:stretch>
            <a:fillRect/>
          </a:stretch>
        </p:blipFill>
        <p:spPr>
          <a:xfrm>
            <a:off x="1489250" y="7381100"/>
            <a:ext cx="377650" cy="377650"/>
          </a:xfrm>
          <a:prstGeom prst="rect">
            <a:avLst/>
          </a:prstGeom>
          <a:noFill/>
          <a:ln>
            <a:noFill/>
          </a:ln>
        </p:spPr>
      </p:pic>
      <p:pic>
        <p:nvPicPr>
          <p:cNvPr id="825" name="Google Shape;825;p52"/>
          <p:cNvPicPr preferRelativeResize="0"/>
          <p:nvPr/>
        </p:nvPicPr>
        <p:blipFill>
          <a:blip r:embed="rId5">
            <a:alphaModFix/>
          </a:blip>
          <a:stretch>
            <a:fillRect/>
          </a:stretch>
        </p:blipFill>
        <p:spPr>
          <a:xfrm>
            <a:off x="1489250" y="7807450"/>
            <a:ext cx="377650" cy="377650"/>
          </a:xfrm>
          <a:prstGeom prst="rect">
            <a:avLst/>
          </a:prstGeom>
          <a:noFill/>
          <a:ln>
            <a:noFill/>
          </a:ln>
        </p:spPr>
      </p:pic>
      <p:pic>
        <p:nvPicPr>
          <p:cNvPr id="826" name="Google Shape;826;p52"/>
          <p:cNvPicPr preferRelativeResize="0"/>
          <p:nvPr/>
        </p:nvPicPr>
        <p:blipFill>
          <a:blip r:embed="rId5">
            <a:alphaModFix/>
          </a:blip>
          <a:stretch>
            <a:fillRect/>
          </a:stretch>
        </p:blipFill>
        <p:spPr>
          <a:xfrm>
            <a:off x="1489250" y="8233800"/>
            <a:ext cx="377650" cy="377650"/>
          </a:xfrm>
          <a:prstGeom prst="rect">
            <a:avLst/>
          </a:prstGeom>
          <a:noFill/>
          <a:ln>
            <a:noFill/>
          </a:ln>
        </p:spPr>
      </p:pic>
      <p:pic>
        <p:nvPicPr>
          <p:cNvPr id="827" name="Google Shape;827;p52"/>
          <p:cNvPicPr preferRelativeResize="0"/>
          <p:nvPr/>
        </p:nvPicPr>
        <p:blipFill>
          <a:blip r:embed="rId6">
            <a:alphaModFix/>
          </a:blip>
          <a:stretch>
            <a:fillRect/>
          </a:stretch>
        </p:blipFill>
        <p:spPr>
          <a:xfrm>
            <a:off x="1539816" y="6954750"/>
            <a:ext cx="377650" cy="37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8"/>
          <p:cNvSpPr/>
          <p:nvPr/>
        </p:nvSpPr>
        <p:spPr>
          <a:xfrm>
            <a:off x="74475" y="9062875"/>
            <a:ext cx="7440600" cy="1553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2400"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Hypoperfusion and ischemia will shift the cells to anaerobic glycolysis and the production of lactate causing acidosis.    </a:t>
            </a:r>
            <a:endParaRPr sz="900">
              <a:solidFill>
                <a:srgbClr val="6AA84F"/>
              </a:solidFill>
              <a:latin typeface="Mada"/>
              <a:ea typeface="Mada"/>
              <a:cs typeface="Mada"/>
              <a:sym typeface="Mada"/>
            </a:endParaRPr>
          </a:p>
          <a:p>
            <a:pPr indent="-148125"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Shock is more than hypotension, don’t restrict yourself on the BP, you should think about the molecular changes.</a:t>
            </a:r>
            <a:endParaRPr sz="900">
              <a:solidFill>
                <a:srgbClr val="6AA84F"/>
              </a:solidFill>
              <a:latin typeface="Mada"/>
              <a:ea typeface="Mada"/>
              <a:cs typeface="Mada"/>
              <a:sym typeface="Mada"/>
            </a:endParaRPr>
          </a:p>
          <a:p>
            <a:pPr indent="-148125"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Failure in any of these can result in different types of shock.</a:t>
            </a:r>
            <a:endParaRPr sz="900">
              <a:solidFill>
                <a:srgbClr val="6AA84F"/>
              </a:solidFill>
              <a:latin typeface="Mada"/>
              <a:ea typeface="Mada"/>
              <a:cs typeface="Mada"/>
              <a:sym typeface="Mada"/>
            </a:endParaRPr>
          </a:p>
          <a:p>
            <a:pPr indent="-148125"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The heart is designed to pump about 5L of blood per minute. In young healthy adults it can pump more, and in some athletes it can pump up to 13L. Thus in abnormal situations in healthy young adults the heart is able to pump more to compensate and the situation won’t progress to shock. However, in an elderly patient with underlying conditions  and a maximum capacity of 5L AT REST the heart won’t be able to meet the demand when there’s an increased effort or when they get an infection or bleeding and their condition will progress to shock. </a:t>
            </a:r>
            <a:endParaRPr sz="900">
              <a:solidFill>
                <a:srgbClr val="6AA84F"/>
              </a:solidFill>
              <a:latin typeface="Mada"/>
              <a:ea typeface="Mada"/>
              <a:cs typeface="Mada"/>
              <a:sym typeface="Mada"/>
            </a:endParaRPr>
          </a:p>
          <a:p>
            <a:pPr indent="-148125"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In any given moment, about 30% of the vessels are closed (shunted blood is part of the normal circulatory system) e.g. sitting and relaxing after having a heavy meal,  will cause shunting of the blood to your splanchnic circulation to optimize digestion and absorption. </a:t>
            </a:r>
            <a:endParaRPr sz="900">
              <a:solidFill>
                <a:srgbClr val="6AA84F"/>
              </a:solidFill>
              <a:latin typeface="Mada"/>
              <a:ea typeface="Mada"/>
              <a:cs typeface="Mada"/>
              <a:sym typeface="Mada"/>
            </a:endParaRPr>
          </a:p>
          <a:p>
            <a:pPr indent="-148125" lvl="0" marL="180975"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for non-vital organs eg. skin.</a:t>
            </a:r>
            <a:endParaRPr sz="1000">
              <a:solidFill>
                <a:srgbClr val="6AA84F"/>
              </a:solidFill>
              <a:latin typeface="Mada"/>
              <a:ea typeface="Mada"/>
              <a:cs typeface="Mada"/>
              <a:sym typeface="Mada"/>
            </a:endParaRPr>
          </a:p>
        </p:txBody>
      </p:sp>
      <p:sp>
        <p:nvSpPr>
          <p:cNvPr id="170" name="Google Shape;170;p38"/>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grpSp>
        <p:nvGrpSpPr>
          <p:cNvPr id="171" name="Google Shape;171;p38"/>
          <p:cNvGrpSpPr/>
          <p:nvPr/>
        </p:nvGrpSpPr>
        <p:grpSpPr>
          <a:xfrm>
            <a:off x="323269" y="1131452"/>
            <a:ext cx="467181" cy="476434"/>
            <a:chOff x="2410712" y="2415450"/>
            <a:chExt cx="312600" cy="312600"/>
          </a:xfrm>
        </p:grpSpPr>
        <p:sp>
          <p:nvSpPr>
            <p:cNvPr id="172" name="Google Shape;172;p3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38"/>
          <p:cNvSpPr txBox="1"/>
          <p:nvPr/>
        </p:nvSpPr>
        <p:spPr>
          <a:xfrm>
            <a:off x="780550" y="1158088"/>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What is shock?</a:t>
            </a:r>
            <a:endParaRPr b="1" sz="1800">
              <a:solidFill>
                <a:srgbClr val="006D77"/>
              </a:solidFill>
              <a:highlight>
                <a:srgbClr val="EDF9F9"/>
              </a:highlight>
              <a:latin typeface="Lora"/>
              <a:ea typeface="Lora"/>
              <a:cs typeface="Lora"/>
              <a:sym typeface="Lora"/>
            </a:endParaRPr>
          </a:p>
        </p:txBody>
      </p:sp>
      <p:sp>
        <p:nvSpPr>
          <p:cNvPr id="175" name="Google Shape;175;p38"/>
          <p:cNvSpPr txBox="1"/>
          <p:nvPr/>
        </p:nvSpPr>
        <p:spPr>
          <a:xfrm>
            <a:off x="10500" y="1671513"/>
            <a:ext cx="7423800" cy="1823100"/>
          </a:xfrm>
          <a:prstGeom prst="rect">
            <a:avLst/>
          </a:prstGeom>
          <a:noFill/>
          <a:ln>
            <a:noFill/>
          </a:ln>
        </p:spPr>
        <p:txBody>
          <a:bodyPr anchorCtr="0" anchor="t" bIns="91425" lIns="91425" spcFirstLastPara="1" rIns="91425" wrap="square" tIns="91425">
            <a:noAutofit/>
          </a:bodyPr>
          <a:lstStyle/>
          <a:p>
            <a:pPr indent="-172549" lvl="0" marL="269999" rtl="0" algn="l">
              <a:lnSpc>
                <a:spcPct val="125000"/>
              </a:lnSpc>
              <a:spcBef>
                <a:spcPts val="0"/>
              </a:spcBef>
              <a:spcAft>
                <a:spcPts val="0"/>
              </a:spcAft>
              <a:buSzPts val="1300"/>
              <a:buFont typeface="Mada"/>
              <a:buChar char="●"/>
            </a:pPr>
            <a:r>
              <a:rPr lang="en-GB" sz="1300">
                <a:latin typeface="Mada"/>
                <a:ea typeface="Mada"/>
                <a:cs typeface="Mada"/>
                <a:sym typeface="Mada"/>
              </a:rPr>
              <a:t>Inadequate oxygen delivery to meet metabolic demand.</a:t>
            </a:r>
            <a:endParaRPr sz="13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Results in global tissue hypoperfusion and metabolic acidosis</a:t>
            </a:r>
            <a:r>
              <a:rPr baseline="30000" lang="en-GB" sz="1300">
                <a:solidFill>
                  <a:schemeClr val="dk1"/>
                </a:solidFill>
                <a:latin typeface="Mada"/>
                <a:ea typeface="Mada"/>
                <a:cs typeface="Mada"/>
                <a:sym typeface="Mada"/>
              </a:rPr>
              <a:t>1</a:t>
            </a:r>
            <a:r>
              <a:rPr lang="en-GB" sz="1300">
                <a:latin typeface="Mada"/>
                <a:ea typeface="Mada"/>
                <a:cs typeface="Mada"/>
                <a:sym typeface="Mada"/>
              </a:rPr>
              <a:t>.</a:t>
            </a:r>
            <a:endParaRPr sz="13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Shock can occur with a normal blood pressure, and hypotension can occur without shock</a:t>
            </a:r>
            <a:r>
              <a:rPr baseline="30000" lang="en-GB" sz="1300">
                <a:solidFill>
                  <a:schemeClr val="dk1"/>
                </a:solidFill>
                <a:latin typeface="Mada"/>
                <a:ea typeface="Mada"/>
                <a:cs typeface="Mada"/>
                <a:sym typeface="Mada"/>
              </a:rPr>
              <a:t>2</a:t>
            </a:r>
            <a:r>
              <a:rPr lang="en-GB" sz="1300">
                <a:latin typeface="Mada"/>
                <a:ea typeface="Mada"/>
                <a:cs typeface="Mada"/>
                <a:sym typeface="Mada"/>
              </a:rPr>
              <a:t>.</a:t>
            </a:r>
            <a:endParaRPr sz="13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Oxygen delivery is the function of the circulatory system.</a:t>
            </a:r>
            <a:endParaRPr sz="13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This system</a:t>
            </a:r>
            <a:r>
              <a:rPr baseline="30000" lang="en-GB" sz="1300">
                <a:latin typeface="Mada"/>
                <a:ea typeface="Mada"/>
                <a:cs typeface="Mada"/>
                <a:sym typeface="Mada"/>
              </a:rPr>
              <a:t>3</a:t>
            </a:r>
            <a:r>
              <a:rPr lang="en-GB" sz="1300">
                <a:latin typeface="Mada"/>
                <a:ea typeface="Mada"/>
                <a:cs typeface="Mada"/>
                <a:sym typeface="Mada"/>
              </a:rPr>
              <a:t> is basically:</a:t>
            </a:r>
            <a:endParaRPr sz="1300">
              <a:latin typeface="Mada"/>
              <a:ea typeface="Mada"/>
              <a:cs typeface="Mada"/>
              <a:sym typeface="Mada"/>
            </a:endParaRPr>
          </a:p>
        </p:txBody>
      </p:sp>
      <p:cxnSp>
        <p:nvCxnSpPr>
          <p:cNvPr id="176" name="Google Shape;176;p38"/>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pic>
        <p:nvPicPr>
          <p:cNvPr id="177" name="Google Shape;177;p38"/>
          <p:cNvPicPr preferRelativeResize="0"/>
          <p:nvPr/>
        </p:nvPicPr>
        <p:blipFill>
          <a:blip r:embed="rId3">
            <a:alphaModFix/>
          </a:blip>
          <a:stretch>
            <a:fillRect/>
          </a:stretch>
        </p:blipFill>
        <p:spPr>
          <a:xfrm>
            <a:off x="5983200" y="2634125"/>
            <a:ext cx="1440601" cy="2305903"/>
          </a:xfrm>
          <a:prstGeom prst="rect">
            <a:avLst/>
          </a:prstGeom>
          <a:noFill/>
          <a:ln cap="flat" cmpd="sng" w="9525">
            <a:solidFill>
              <a:srgbClr val="000000"/>
            </a:solidFill>
            <a:prstDash val="solid"/>
            <a:round/>
            <a:headEnd len="sm" w="sm" type="none"/>
            <a:tailEnd len="sm" w="sm" type="none"/>
          </a:ln>
        </p:spPr>
      </p:pic>
      <p:sp>
        <p:nvSpPr>
          <p:cNvPr id="178" name="Google Shape;178;p38"/>
          <p:cNvSpPr/>
          <p:nvPr/>
        </p:nvSpPr>
        <p:spPr>
          <a:xfrm>
            <a:off x="3840583" y="3280125"/>
            <a:ext cx="625042" cy="612961"/>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p:nvPr/>
        </p:nvSpPr>
        <p:spPr>
          <a:xfrm>
            <a:off x="1988026" y="3295391"/>
            <a:ext cx="625042" cy="612961"/>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8"/>
          <p:cNvSpPr/>
          <p:nvPr/>
        </p:nvSpPr>
        <p:spPr>
          <a:xfrm>
            <a:off x="167700" y="3306750"/>
            <a:ext cx="625042" cy="612961"/>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38"/>
          <p:cNvPicPr preferRelativeResize="0"/>
          <p:nvPr/>
        </p:nvPicPr>
        <p:blipFill>
          <a:blip r:embed="rId4">
            <a:alphaModFix/>
          </a:blip>
          <a:stretch>
            <a:fillRect/>
          </a:stretch>
        </p:blipFill>
        <p:spPr>
          <a:xfrm>
            <a:off x="318153" y="3404027"/>
            <a:ext cx="393284" cy="418388"/>
          </a:xfrm>
          <a:prstGeom prst="rect">
            <a:avLst/>
          </a:prstGeom>
          <a:noFill/>
          <a:ln>
            <a:noFill/>
          </a:ln>
        </p:spPr>
      </p:pic>
      <p:pic>
        <p:nvPicPr>
          <p:cNvPr id="182" name="Google Shape;182;p38"/>
          <p:cNvPicPr preferRelativeResize="0"/>
          <p:nvPr/>
        </p:nvPicPr>
        <p:blipFill>
          <a:blip r:embed="rId5">
            <a:alphaModFix/>
          </a:blip>
          <a:stretch>
            <a:fillRect/>
          </a:stretch>
        </p:blipFill>
        <p:spPr>
          <a:xfrm>
            <a:off x="2153696" y="3414170"/>
            <a:ext cx="324146" cy="344858"/>
          </a:xfrm>
          <a:prstGeom prst="rect">
            <a:avLst/>
          </a:prstGeom>
          <a:noFill/>
          <a:ln>
            <a:noFill/>
          </a:ln>
        </p:spPr>
      </p:pic>
      <p:pic>
        <p:nvPicPr>
          <p:cNvPr id="183" name="Google Shape;183;p38"/>
          <p:cNvPicPr preferRelativeResize="0"/>
          <p:nvPr/>
        </p:nvPicPr>
        <p:blipFill>
          <a:blip r:embed="rId6">
            <a:alphaModFix/>
          </a:blip>
          <a:stretch>
            <a:fillRect/>
          </a:stretch>
        </p:blipFill>
        <p:spPr>
          <a:xfrm>
            <a:off x="3984648" y="3381057"/>
            <a:ext cx="359483" cy="382452"/>
          </a:xfrm>
          <a:prstGeom prst="rect">
            <a:avLst/>
          </a:prstGeom>
          <a:noFill/>
          <a:ln>
            <a:noFill/>
          </a:ln>
        </p:spPr>
      </p:pic>
      <p:sp>
        <p:nvSpPr>
          <p:cNvPr id="184" name="Google Shape;184;p38"/>
          <p:cNvSpPr txBox="1"/>
          <p:nvPr/>
        </p:nvSpPr>
        <p:spPr>
          <a:xfrm>
            <a:off x="711439" y="3360894"/>
            <a:ext cx="13020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Pump (heart</a:t>
            </a:r>
            <a:r>
              <a:rPr baseline="30000" lang="en-GB" sz="1300">
                <a:solidFill>
                  <a:schemeClr val="dk1"/>
                </a:solidFill>
                <a:latin typeface="Mada"/>
                <a:ea typeface="Mada"/>
                <a:cs typeface="Mada"/>
                <a:sym typeface="Mada"/>
              </a:rPr>
              <a:t>4</a:t>
            </a:r>
            <a:r>
              <a:rPr lang="en-GB">
                <a:latin typeface="Mada"/>
                <a:ea typeface="Mada"/>
                <a:cs typeface="Mada"/>
                <a:sym typeface="Mada"/>
              </a:rPr>
              <a:t>)</a:t>
            </a:r>
            <a:endParaRPr>
              <a:latin typeface="Mada"/>
              <a:ea typeface="Mada"/>
              <a:cs typeface="Mada"/>
              <a:sym typeface="Mada"/>
            </a:endParaRPr>
          </a:p>
        </p:txBody>
      </p:sp>
      <p:sp>
        <p:nvSpPr>
          <p:cNvPr id="185" name="Google Shape;185;p38"/>
          <p:cNvSpPr txBox="1"/>
          <p:nvPr/>
        </p:nvSpPr>
        <p:spPr>
          <a:xfrm>
            <a:off x="2508195" y="3360881"/>
            <a:ext cx="13020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Pipes (vessels)</a:t>
            </a:r>
            <a:endParaRPr>
              <a:latin typeface="Mada"/>
              <a:ea typeface="Mada"/>
              <a:cs typeface="Mada"/>
              <a:sym typeface="Mada"/>
            </a:endParaRPr>
          </a:p>
        </p:txBody>
      </p:sp>
      <p:sp>
        <p:nvSpPr>
          <p:cNvPr id="186" name="Google Shape;186;p38"/>
          <p:cNvSpPr txBox="1"/>
          <p:nvPr/>
        </p:nvSpPr>
        <p:spPr>
          <a:xfrm>
            <a:off x="4378028" y="3345602"/>
            <a:ext cx="14406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Solution (blood)</a:t>
            </a:r>
            <a:endParaRPr>
              <a:latin typeface="Mada"/>
              <a:ea typeface="Mada"/>
              <a:cs typeface="Mada"/>
              <a:sym typeface="Mada"/>
            </a:endParaRPr>
          </a:p>
        </p:txBody>
      </p:sp>
      <p:grpSp>
        <p:nvGrpSpPr>
          <p:cNvPr id="187" name="Google Shape;187;p38"/>
          <p:cNvGrpSpPr/>
          <p:nvPr/>
        </p:nvGrpSpPr>
        <p:grpSpPr>
          <a:xfrm>
            <a:off x="323269" y="5180490"/>
            <a:ext cx="467181" cy="476434"/>
            <a:chOff x="2410712" y="2415450"/>
            <a:chExt cx="312600" cy="312600"/>
          </a:xfrm>
        </p:grpSpPr>
        <p:sp>
          <p:nvSpPr>
            <p:cNvPr id="188" name="Google Shape;188;p3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38"/>
          <p:cNvSpPr txBox="1"/>
          <p:nvPr/>
        </p:nvSpPr>
        <p:spPr>
          <a:xfrm>
            <a:off x="780550" y="52071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Understanding Shock</a:t>
            </a:r>
            <a:endParaRPr b="1" sz="1800">
              <a:solidFill>
                <a:srgbClr val="006D77"/>
              </a:solidFill>
              <a:highlight>
                <a:srgbClr val="EDF9F9"/>
              </a:highlight>
              <a:latin typeface="Lora"/>
              <a:ea typeface="Lora"/>
              <a:cs typeface="Lora"/>
              <a:sym typeface="Lora"/>
            </a:endParaRPr>
          </a:p>
        </p:txBody>
      </p:sp>
      <p:sp>
        <p:nvSpPr>
          <p:cNvPr id="191" name="Google Shape;191;p38"/>
          <p:cNvSpPr txBox="1"/>
          <p:nvPr/>
        </p:nvSpPr>
        <p:spPr>
          <a:xfrm>
            <a:off x="10500" y="5720565"/>
            <a:ext cx="7423800" cy="1285200"/>
          </a:xfrm>
          <a:prstGeom prst="rect">
            <a:avLst/>
          </a:prstGeom>
          <a:noFill/>
          <a:ln>
            <a:noFill/>
          </a:ln>
        </p:spPr>
        <p:txBody>
          <a:bodyPr anchorCtr="0" anchor="t" bIns="91425" lIns="91425" spcFirstLastPara="1" rIns="91425" wrap="square" tIns="91425">
            <a:noAutofit/>
          </a:bodyPr>
          <a:lstStyle/>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Inadequate systemic oxygen delivery activates autonomic responses </a:t>
            </a:r>
            <a:r>
              <a:rPr lang="en-GB" sz="1300">
                <a:solidFill>
                  <a:srgbClr val="6AA84F"/>
                </a:solidFill>
                <a:latin typeface="Mada"/>
                <a:ea typeface="Mada"/>
                <a:cs typeface="Mada"/>
                <a:sym typeface="Mada"/>
              </a:rPr>
              <a:t>(first thing to be activated)</a:t>
            </a:r>
            <a:r>
              <a:rPr lang="en-GB" sz="1300">
                <a:solidFill>
                  <a:srgbClr val="1C4588"/>
                </a:solidFill>
                <a:latin typeface="Mada"/>
                <a:ea typeface="Mada"/>
                <a:cs typeface="Mada"/>
                <a:sym typeface="Mada"/>
              </a:rPr>
              <a:t> </a:t>
            </a:r>
            <a:r>
              <a:rPr lang="en-GB" sz="1300">
                <a:latin typeface="Mada"/>
                <a:ea typeface="Mada"/>
                <a:cs typeface="Mada"/>
                <a:sym typeface="Mada"/>
              </a:rPr>
              <a:t>to maintain systemic oxygen delivery.</a:t>
            </a:r>
            <a:endParaRPr sz="13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solidFill>
                  <a:srgbClr val="6AA84F"/>
                </a:solidFill>
                <a:latin typeface="Mada"/>
                <a:ea typeface="Mada"/>
                <a:cs typeface="Mada"/>
                <a:sym typeface="Mada"/>
              </a:rPr>
              <a:t>When body senses less O</a:t>
            </a:r>
            <a:r>
              <a:rPr baseline="-25000" lang="en-GB" sz="1300">
                <a:solidFill>
                  <a:srgbClr val="6AA84F"/>
                </a:solidFill>
                <a:latin typeface="Mada"/>
                <a:ea typeface="Mada"/>
                <a:cs typeface="Mada"/>
                <a:sym typeface="Mada"/>
              </a:rPr>
              <a:t>2</a:t>
            </a:r>
            <a:r>
              <a:rPr lang="en-GB" sz="1300">
                <a:solidFill>
                  <a:srgbClr val="6AA84F"/>
                </a:solidFill>
                <a:latin typeface="Mada"/>
                <a:ea typeface="Mada"/>
                <a:cs typeface="Mada"/>
                <a:sym typeface="Mada"/>
              </a:rPr>
              <a:t> it tries to alarm us by sympathetic activation to make you feel anxious and to increase the heart rate, sometimes this stimulation is enough and sometimes damage might happen. </a:t>
            </a:r>
            <a:r>
              <a:rPr lang="en-GB" sz="1000">
                <a:solidFill>
                  <a:srgbClr val="999999"/>
                </a:solidFill>
                <a:latin typeface="Mada"/>
                <a:ea typeface="Mada"/>
                <a:cs typeface="Mada"/>
                <a:sym typeface="Mada"/>
              </a:rPr>
              <a:t>Will be covered in “metabolic responses to injury” lecture</a:t>
            </a:r>
            <a:endParaRPr sz="1000">
              <a:solidFill>
                <a:srgbClr val="999999"/>
              </a:solidFill>
              <a:latin typeface="Mada"/>
              <a:ea typeface="Mada"/>
              <a:cs typeface="Mada"/>
              <a:sym typeface="Mada"/>
            </a:endParaRPr>
          </a:p>
          <a:p>
            <a:pPr indent="0" lvl="0" marL="457200" rtl="0" algn="l">
              <a:lnSpc>
                <a:spcPct val="125000"/>
              </a:lnSpc>
              <a:spcBef>
                <a:spcPts val="0"/>
              </a:spcBef>
              <a:spcAft>
                <a:spcPts val="0"/>
              </a:spcAft>
              <a:buNone/>
            </a:pPr>
            <a:r>
              <a:t/>
            </a:r>
            <a:endParaRPr sz="1000">
              <a:solidFill>
                <a:srgbClr val="999999"/>
              </a:solidFill>
              <a:latin typeface="Mada"/>
              <a:ea typeface="Mada"/>
              <a:cs typeface="Mada"/>
              <a:sym typeface="Mada"/>
            </a:endParaRPr>
          </a:p>
        </p:txBody>
      </p:sp>
      <p:cxnSp>
        <p:nvCxnSpPr>
          <p:cNvPr id="192" name="Google Shape;192;p38"/>
          <p:cNvCxnSpPr/>
          <p:nvPr/>
        </p:nvCxnSpPr>
        <p:spPr>
          <a:xfrm>
            <a:off x="426981" y="7792042"/>
            <a:ext cx="6618900" cy="22500"/>
          </a:xfrm>
          <a:prstGeom prst="straightConnector1">
            <a:avLst/>
          </a:prstGeom>
          <a:noFill/>
          <a:ln cap="flat" cmpd="sng" w="28575">
            <a:solidFill>
              <a:srgbClr val="83C5BE"/>
            </a:solidFill>
            <a:prstDash val="solid"/>
            <a:round/>
            <a:headEnd len="med" w="med" type="oval"/>
            <a:tailEnd len="med" w="med" type="oval"/>
          </a:ln>
        </p:spPr>
      </p:cxnSp>
      <p:sp>
        <p:nvSpPr>
          <p:cNvPr id="193" name="Google Shape;193;p38"/>
          <p:cNvSpPr/>
          <p:nvPr/>
        </p:nvSpPr>
        <p:spPr>
          <a:xfrm>
            <a:off x="3287463" y="7342460"/>
            <a:ext cx="822600" cy="856800"/>
          </a:xfrm>
          <a:prstGeom prst="ellipse">
            <a:avLst/>
          </a:prstGeom>
          <a:solidFill>
            <a:srgbClr val="006D77"/>
          </a:solidFill>
          <a:ln cap="flat" cmpd="sng" w="9525">
            <a:solidFill>
              <a:srgbClr val="006D7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8"/>
          <p:cNvSpPr txBox="1"/>
          <p:nvPr/>
        </p:nvSpPr>
        <p:spPr>
          <a:xfrm>
            <a:off x="665763" y="7405000"/>
            <a:ext cx="26217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solidFill>
                  <a:srgbClr val="1F1A33"/>
                </a:solidFill>
                <a:latin typeface="Mada"/>
                <a:ea typeface="Mada"/>
                <a:cs typeface="Mada"/>
                <a:sym typeface="Mada"/>
              </a:rPr>
              <a:t>Sympathetic nervous system</a:t>
            </a:r>
            <a:endParaRPr b="1">
              <a:solidFill>
                <a:srgbClr val="1F1A33"/>
              </a:solidFill>
              <a:latin typeface="Mada"/>
              <a:ea typeface="Mada"/>
              <a:cs typeface="Mada"/>
              <a:sym typeface="Mada"/>
            </a:endParaRPr>
          </a:p>
        </p:txBody>
      </p:sp>
      <p:sp>
        <p:nvSpPr>
          <p:cNvPr id="195" name="Google Shape;195;p38"/>
          <p:cNvSpPr txBox="1"/>
          <p:nvPr/>
        </p:nvSpPr>
        <p:spPr>
          <a:xfrm>
            <a:off x="133913" y="7845000"/>
            <a:ext cx="3267300" cy="1077000"/>
          </a:xfrm>
          <a:prstGeom prst="rect">
            <a:avLst/>
          </a:prstGeom>
          <a:noFill/>
          <a:ln>
            <a:noFill/>
          </a:ln>
        </p:spPr>
        <p:txBody>
          <a:bodyPr anchorCtr="0" anchor="t" bIns="91425" lIns="91425" spcFirstLastPara="1" rIns="91425" wrap="square" tIns="91425">
            <a:noAutofit/>
          </a:bodyPr>
          <a:lstStyle/>
          <a:p>
            <a:pPr indent="-165100" lvl="0" marL="26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NE, epinephrine, dopamine, and cortisol release</a:t>
            </a:r>
            <a:endParaRPr sz="1100">
              <a:solidFill>
                <a:schemeClr val="dk1"/>
              </a:solidFill>
              <a:latin typeface="Mada"/>
              <a:ea typeface="Mada"/>
              <a:cs typeface="Mada"/>
              <a:sym typeface="Mada"/>
            </a:endParaRPr>
          </a:p>
          <a:p>
            <a:pPr indent="-165100" lvl="0" marL="26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a:t>
            </a:r>
            <a:r>
              <a:rPr lang="en-GB" sz="1100">
                <a:solidFill>
                  <a:schemeClr val="dk1"/>
                </a:solidFill>
                <a:latin typeface="Mada"/>
                <a:ea typeface="Mada"/>
                <a:cs typeface="Mada"/>
                <a:sym typeface="Mada"/>
              </a:rPr>
              <a:t>auses vasoconstriction</a:t>
            </a:r>
            <a:r>
              <a:rPr baseline="30000" lang="en-GB" sz="1100">
                <a:solidFill>
                  <a:schemeClr val="dk1"/>
                </a:solidFill>
                <a:latin typeface="Mada"/>
                <a:ea typeface="Mada"/>
                <a:cs typeface="Mada"/>
                <a:sym typeface="Mada"/>
              </a:rPr>
              <a:t>6</a:t>
            </a:r>
            <a:r>
              <a:rPr lang="en-GB" sz="1100">
                <a:solidFill>
                  <a:schemeClr val="dk1"/>
                </a:solidFill>
                <a:latin typeface="Mada"/>
                <a:ea typeface="Mada"/>
                <a:cs typeface="Mada"/>
                <a:sym typeface="Mada"/>
              </a:rPr>
              <a:t>, increase in HR </a:t>
            </a:r>
            <a:r>
              <a:rPr lang="en-GB" sz="1100">
                <a:solidFill>
                  <a:srgbClr val="6AA84F"/>
                </a:solidFill>
                <a:latin typeface="Mada"/>
                <a:ea typeface="Mada"/>
                <a:cs typeface="Mada"/>
                <a:sym typeface="Mada"/>
              </a:rPr>
              <a:t>(</a:t>
            </a:r>
            <a:r>
              <a:rPr lang="en-GB" sz="1100">
                <a:solidFill>
                  <a:srgbClr val="6AA84F"/>
                </a:solidFill>
                <a:latin typeface="Mada"/>
                <a:ea typeface="Mada"/>
                <a:cs typeface="Mada"/>
                <a:sym typeface="Mada"/>
              </a:rPr>
              <a:t>chronotropy</a:t>
            </a:r>
            <a:r>
              <a:rPr lang="en-GB" sz="1100">
                <a:solidFill>
                  <a:srgbClr val="6AA84F"/>
                </a:solidFill>
                <a:latin typeface="Mada"/>
                <a:ea typeface="Mada"/>
                <a:cs typeface="Mada"/>
                <a:sym typeface="Mada"/>
              </a:rPr>
              <a:t>)</a:t>
            </a:r>
            <a:r>
              <a:rPr lang="en-GB" sz="1100">
                <a:solidFill>
                  <a:schemeClr val="dk1"/>
                </a:solidFill>
                <a:latin typeface="Mada"/>
                <a:ea typeface="Mada"/>
                <a:cs typeface="Mada"/>
                <a:sym typeface="Mada"/>
              </a:rPr>
              <a:t>, and increase of cardiac contractility </a:t>
            </a:r>
            <a:r>
              <a:rPr lang="en-GB" sz="1100">
                <a:solidFill>
                  <a:srgbClr val="6AA84F"/>
                </a:solidFill>
                <a:latin typeface="Mada"/>
                <a:ea typeface="Mada"/>
                <a:cs typeface="Mada"/>
                <a:sym typeface="Mada"/>
              </a:rPr>
              <a:t>(</a:t>
            </a:r>
            <a:r>
              <a:rPr lang="en-GB" sz="1100">
                <a:solidFill>
                  <a:srgbClr val="6AA84F"/>
                </a:solidFill>
                <a:latin typeface="Mada"/>
                <a:ea typeface="Mada"/>
                <a:cs typeface="Mada"/>
                <a:sym typeface="Mada"/>
              </a:rPr>
              <a:t>inotropy</a:t>
            </a:r>
            <a:r>
              <a:rPr lang="en-GB" sz="1100">
                <a:solidFill>
                  <a:srgbClr val="6AA84F"/>
                </a:solidFill>
                <a:latin typeface="Mada"/>
                <a:ea typeface="Mada"/>
                <a:cs typeface="Mada"/>
                <a:sym typeface="Mada"/>
              </a:rPr>
              <a:t>)</a:t>
            </a:r>
            <a:r>
              <a:rPr lang="en-GB" sz="1100">
                <a:solidFill>
                  <a:srgbClr val="6AA84F"/>
                </a:solidFill>
                <a:latin typeface="Mada"/>
                <a:ea typeface="Mada"/>
                <a:cs typeface="Mada"/>
                <a:sym typeface="Mada"/>
              </a:rPr>
              <a:t> </a:t>
            </a:r>
            <a:r>
              <a:rPr lang="en-GB" sz="1100">
                <a:solidFill>
                  <a:schemeClr val="dk1"/>
                </a:solidFill>
                <a:latin typeface="Mada"/>
                <a:ea typeface="Mada"/>
                <a:cs typeface="Mada"/>
                <a:sym typeface="Mada"/>
              </a:rPr>
              <a:t>(cardiac output)</a:t>
            </a:r>
            <a:endParaRPr sz="1100">
              <a:solidFill>
                <a:schemeClr val="dk1"/>
              </a:solidFill>
              <a:latin typeface="Mada"/>
              <a:ea typeface="Mada"/>
              <a:cs typeface="Mada"/>
              <a:sym typeface="Mada"/>
            </a:endParaRPr>
          </a:p>
        </p:txBody>
      </p:sp>
      <p:sp>
        <p:nvSpPr>
          <p:cNvPr id="196" name="Google Shape;196;p38"/>
          <p:cNvSpPr txBox="1"/>
          <p:nvPr/>
        </p:nvSpPr>
        <p:spPr>
          <a:xfrm>
            <a:off x="4551938" y="7426275"/>
            <a:ext cx="19974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a:solidFill>
                  <a:srgbClr val="1F1A33"/>
                </a:solidFill>
                <a:latin typeface="Mada"/>
                <a:ea typeface="Mada"/>
                <a:cs typeface="Mada"/>
                <a:sym typeface="Mada"/>
              </a:rPr>
              <a:t>Renin-angiotensin axis</a:t>
            </a:r>
            <a:endParaRPr b="1">
              <a:solidFill>
                <a:srgbClr val="1F1A33"/>
              </a:solidFill>
              <a:latin typeface="Mada"/>
              <a:ea typeface="Mada"/>
              <a:cs typeface="Mada"/>
              <a:sym typeface="Mada"/>
            </a:endParaRPr>
          </a:p>
        </p:txBody>
      </p:sp>
      <p:sp>
        <p:nvSpPr>
          <p:cNvPr id="197" name="Google Shape;197;p38"/>
          <p:cNvSpPr txBox="1"/>
          <p:nvPr/>
        </p:nvSpPr>
        <p:spPr>
          <a:xfrm>
            <a:off x="3996313" y="7845150"/>
            <a:ext cx="3459300" cy="1077000"/>
          </a:xfrm>
          <a:prstGeom prst="rect">
            <a:avLst/>
          </a:prstGeom>
          <a:noFill/>
          <a:ln>
            <a:noFill/>
          </a:ln>
        </p:spPr>
        <p:txBody>
          <a:bodyPr anchorCtr="0" anchor="t" bIns="91425" lIns="91425" spcFirstLastPara="1" rIns="91425" wrap="square" tIns="91425">
            <a:noAutofit/>
          </a:bodyPr>
          <a:lstStyle/>
          <a:p>
            <a:pPr indent="-165100" lvl="0" marL="26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Water and sodium conservation and vasoconstriction</a:t>
            </a:r>
            <a:endParaRPr sz="1100">
              <a:solidFill>
                <a:schemeClr val="dk1"/>
              </a:solidFill>
              <a:latin typeface="Mada"/>
              <a:ea typeface="Mada"/>
              <a:cs typeface="Mada"/>
              <a:sym typeface="Mada"/>
            </a:endParaRPr>
          </a:p>
          <a:p>
            <a:pPr indent="-165100" lvl="0" marL="269999" rtl="0" algn="l">
              <a:lnSpc>
                <a:spcPct val="125000"/>
              </a:lnSpc>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Increase in blood volume and blood pressure</a:t>
            </a:r>
            <a:endParaRPr sz="1100">
              <a:solidFill>
                <a:schemeClr val="dk1"/>
              </a:solidFill>
              <a:latin typeface="Mada"/>
              <a:ea typeface="Mada"/>
              <a:cs typeface="Mada"/>
              <a:sym typeface="Mada"/>
            </a:endParaRPr>
          </a:p>
        </p:txBody>
      </p:sp>
      <p:grpSp>
        <p:nvGrpSpPr>
          <p:cNvPr id="198" name="Google Shape;198;p38"/>
          <p:cNvGrpSpPr/>
          <p:nvPr/>
        </p:nvGrpSpPr>
        <p:grpSpPr>
          <a:xfrm>
            <a:off x="3410880" y="7590226"/>
            <a:ext cx="575758" cy="427814"/>
            <a:chOff x="5311425" y="2326650"/>
            <a:chExt cx="424475" cy="315125"/>
          </a:xfrm>
        </p:grpSpPr>
        <p:sp>
          <p:nvSpPr>
            <p:cNvPr id="199" name="Google Shape;199;p38"/>
            <p:cNvSpPr/>
            <p:nvPr/>
          </p:nvSpPr>
          <p:spPr>
            <a:xfrm>
              <a:off x="5337425" y="2326650"/>
              <a:ext cx="372600" cy="315125"/>
            </a:xfrm>
            <a:custGeom>
              <a:rect b="b" l="l" r="r" t="t"/>
              <a:pathLst>
                <a:path extrusionOk="0" h="12605" w="14904">
                  <a:moveTo>
                    <a:pt x="10623" y="0"/>
                  </a:moveTo>
                  <a:cubicBezTo>
                    <a:pt x="10594" y="0"/>
                    <a:pt x="10578" y="1"/>
                    <a:pt x="10579" y="2"/>
                  </a:cubicBezTo>
                  <a:cubicBezTo>
                    <a:pt x="9398" y="2"/>
                    <a:pt x="8265" y="484"/>
                    <a:pt x="7454" y="1342"/>
                  </a:cubicBezTo>
                  <a:cubicBezTo>
                    <a:pt x="6619" y="469"/>
                    <a:pt x="5482" y="2"/>
                    <a:pt x="4322" y="2"/>
                  </a:cubicBezTo>
                  <a:cubicBezTo>
                    <a:pt x="3782" y="2"/>
                    <a:pt x="3238" y="103"/>
                    <a:pt x="2718" y="311"/>
                  </a:cubicBezTo>
                  <a:cubicBezTo>
                    <a:pt x="1078" y="971"/>
                    <a:pt x="0" y="2560"/>
                    <a:pt x="0" y="4326"/>
                  </a:cubicBezTo>
                  <a:cubicBezTo>
                    <a:pt x="0" y="6753"/>
                    <a:pt x="1677" y="8444"/>
                    <a:pt x="3139" y="9643"/>
                  </a:cubicBezTo>
                  <a:cubicBezTo>
                    <a:pt x="3772" y="10159"/>
                    <a:pt x="4428" y="10641"/>
                    <a:pt x="5107" y="11086"/>
                  </a:cubicBezTo>
                  <a:lnTo>
                    <a:pt x="7454" y="12604"/>
                  </a:lnTo>
                  <a:lnTo>
                    <a:pt x="9801" y="11086"/>
                  </a:lnTo>
                  <a:cubicBezTo>
                    <a:pt x="10481" y="10641"/>
                    <a:pt x="11136" y="10159"/>
                    <a:pt x="11764" y="9643"/>
                  </a:cubicBezTo>
                  <a:cubicBezTo>
                    <a:pt x="13231" y="8444"/>
                    <a:pt x="14903" y="6748"/>
                    <a:pt x="14903" y="4326"/>
                  </a:cubicBezTo>
                  <a:cubicBezTo>
                    <a:pt x="14903" y="2302"/>
                    <a:pt x="13502" y="550"/>
                    <a:pt x="11530" y="105"/>
                  </a:cubicBezTo>
                  <a:cubicBezTo>
                    <a:pt x="11204" y="16"/>
                    <a:pt x="10763" y="0"/>
                    <a:pt x="10623"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8"/>
            <p:cNvSpPr/>
            <p:nvPr/>
          </p:nvSpPr>
          <p:spPr>
            <a:xfrm>
              <a:off x="5461800" y="2331125"/>
              <a:ext cx="248225" cy="310650"/>
            </a:xfrm>
            <a:custGeom>
              <a:rect b="b" l="l" r="r" t="t"/>
              <a:pathLst>
                <a:path extrusionOk="0" h="12426" w="9929">
                  <a:moveTo>
                    <a:pt x="6841" y="1"/>
                  </a:moveTo>
                  <a:cubicBezTo>
                    <a:pt x="7342" y="2648"/>
                    <a:pt x="7675" y="9024"/>
                    <a:pt x="1" y="10823"/>
                  </a:cubicBezTo>
                  <a:cubicBezTo>
                    <a:pt x="66" y="10865"/>
                    <a:pt x="108" y="10893"/>
                    <a:pt x="122" y="10907"/>
                  </a:cubicBezTo>
                  <a:lnTo>
                    <a:pt x="2474" y="12425"/>
                  </a:lnTo>
                  <a:lnTo>
                    <a:pt x="4822" y="10907"/>
                  </a:lnTo>
                  <a:cubicBezTo>
                    <a:pt x="5496" y="10462"/>
                    <a:pt x="6152" y="9980"/>
                    <a:pt x="6785" y="9464"/>
                  </a:cubicBezTo>
                  <a:cubicBezTo>
                    <a:pt x="8246" y="8265"/>
                    <a:pt x="9923" y="6574"/>
                    <a:pt x="9923" y="4147"/>
                  </a:cubicBezTo>
                  <a:cubicBezTo>
                    <a:pt x="9928" y="2235"/>
                    <a:pt x="8673" y="549"/>
                    <a:pt x="684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p:nvPr/>
          </p:nvSpPr>
          <p:spPr>
            <a:xfrm>
              <a:off x="5575850" y="2462875"/>
              <a:ext cx="110975" cy="88825"/>
            </a:xfrm>
            <a:custGeom>
              <a:rect b="b" l="l" r="r" t="t"/>
              <a:pathLst>
                <a:path extrusionOk="0" h="3553" w="4439">
                  <a:moveTo>
                    <a:pt x="2511" y="1"/>
                  </a:moveTo>
                  <a:cubicBezTo>
                    <a:pt x="2507" y="1"/>
                    <a:pt x="2503" y="1"/>
                    <a:pt x="2499" y="1"/>
                  </a:cubicBezTo>
                  <a:cubicBezTo>
                    <a:pt x="2401" y="6"/>
                    <a:pt x="2316" y="71"/>
                    <a:pt x="2283" y="170"/>
                  </a:cubicBezTo>
                  <a:lnTo>
                    <a:pt x="1501" y="2606"/>
                  </a:lnTo>
                  <a:lnTo>
                    <a:pt x="527" y="390"/>
                  </a:lnTo>
                  <a:cubicBezTo>
                    <a:pt x="478" y="293"/>
                    <a:pt x="395" y="252"/>
                    <a:pt x="312" y="252"/>
                  </a:cubicBezTo>
                  <a:cubicBezTo>
                    <a:pt x="156" y="252"/>
                    <a:pt x="0" y="399"/>
                    <a:pt x="77" y="592"/>
                  </a:cubicBezTo>
                  <a:lnTo>
                    <a:pt x="1304" y="3402"/>
                  </a:lnTo>
                  <a:cubicBezTo>
                    <a:pt x="1346" y="3491"/>
                    <a:pt x="1435" y="3552"/>
                    <a:pt x="1534" y="3552"/>
                  </a:cubicBezTo>
                  <a:lnTo>
                    <a:pt x="1548" y="3552"/>
                  </a:lnTo>
                  <a:cubicBezTo>
                    <a:pt x="1646" y="3548"/>
                    <a:pt x="1735" y="3477"/>
                    <a:pt x="1768" y="3384"/>
                  </a:cubicBezTo>
                  <a:lnTo>
                    <a:pt x="2569" y="896"/>
                  </a:lnTo>
                  <a:lnTo>
                    <a:pt x="3220" y="2208"/>
                  </a:lnTo>
                  <a:cubicBezTo>
                    <a:pt x="3263" y="2292"/>
                    <a:pt x="3347" y="2344"/>
                    <a:pt x="3441" y="2344"/>
                  </a:cubicBezTo>
                  <a:lnTo>
                    <a:pt x="4087" y="2344"/>
                  </a:lnTo>
                  <a:cubicBezTo>
                    <a:pt x="4209" y="2184"/>
                    <a:pt x="4326" y="2020"/>
                    <a:pt x="4438" y="1847"/>
                  </a:cubicBezTo>
                  <a:lnTo>
                    <a:pt x="4438" y="1847"/>
                  </a:lnTo>
                  <a:lnTo>
                    <a:pt x="3590" y="1852"/>
                  </a:lnTo>
                  <a:lnTo>
                    <a:pt x="3590" y="1852"/>
                  </a:lnTo>
                  <a:lnTo>
                    <a:pt x="2738" y="137"/>
                  </a:lnTo>
                  <a:cubicBezTo>
                    <a:pt x="2693" y="52"/>
                    <a:pt x="2605" y="1"/>
                    <a:pt x="251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8"/>
            <p:cNvSpPr/>
            <p:nvPr/>
          </p:nvSpPr>
          <p:spPr>
            <a:xfrm>
              <a:off x="5360500" y="2419225"/>
              <a:ext cx="223125" cy="145700"/>
            </a:xfrm>
            <a:custGeom>
              <a:rect b="b" l="l" r="r" t="t"/>
              <a:pathLst>
                <a:path extrusionOk="0" h="5828" w="8925">
                  <a:moveTo>
                    <a:pt x="8042" y="1"/>
                  </a:moveTo>
                  <a:cubicBezTo>
                    <a:pt x="7948" y="1"/>
                    <a:pt x="7855" y="52"/>
                    <a:pt x="7815" y="154"/>
                  </a:cubicBezTo>
                  <a:lnTo>
                    <a:pt x="6653" y="3026"/>
                  </a:lnTo>
                  <a:lnTo>
                    <a:pt x="5678" y="1386"/>
                  </a:lnTo>
                  <a:cubicBezTo>
                    <a:pt x="5629" y="1304"/>
                    <a:pt x="5547" y="1265"/>
                    <a:pt x="5466" y="1265"/>
                  </a:cubicBezTo>
                  <a:cubicBezTo>
                    <a:pt x="5364" y="1265"/>
                    <a:pt x="5263" y="1327"/>
                    <a:pt x="5229" y="1443"/>
                  </a:cubicBezTo>
                  <a:lnTo>
                    <a:pt x="4240" y="4769"/>
                  </a:lnTo>
                  <a:lnTo>
                    <a:pt x="2975" y="1059"/>
                  </a:lnTo>
                  <a:cubicBezTo>
                    <a:pt x="2947" y="965"/>
                    <a:pt x="2858" y="895"/>
                    <a:pt x="2760" y="890"/>
                  </a:cubicBezTo>
                  <a:cubicBezTo>
                    <a:pt x="2752" y="889"/>
                    <a:pt x="2745" y="889"/>
                    <a:pt x="2737" y="889"/>
                  </a:cubicBezTo>
                  <a:cubicBezTo>
                    <a:pt x="2643" y="889"/>
                    <a:pt x="2560" y="944"/>
                    <a:pt x="2521" y="1030"/>
                  </a:cubicBezTo>
                  <a:lnTo>
                    <a:pt x="1274" y="3598"/>
                  </a:lnTo>
                  <a:lnTo>
                    <a:pt x="0" y="3598"/>
                  </a:lnTo>
                  <a:cubicBezTo>
                    <a:pt x="113" y="3766"/>
                    <a:pt x="225" y="3935"/>
                    <a:pt x="352" y="4094"/>
                  </a:cubicBezTo>
                  <a:lnTo>
                    <a:pt x="1429" y="4094"/>
                  </a:lnTo>
                  <a:cubicBezTo>
                    <a:pt x="1523" y="4094"/>
                    <a:pt x="1612" y="4038"/>
                    <a:pt x="1649" y="3954"/>
                  </a:cubicBezTo>
                  <a:lnTo>
                    <a:pt x="2703" y="1785"/>
                  </a:lnTo>
                  <a:lnTo>
                    <a:pt x="4025" y="5659"/>
                  </a:lnTo>
                  <a:cubicBezTo>
                    <a:pt x="4057" y="5757"/>
                    <a:pt x="4151" y="5828"/>
                    <a:pt x="4259" y="5828"/>
                  </a:cubicBezTo>
                  <a:lnTo>
                    <a:pt x="4263" y="5828"/>
                  </a:lnTo>
                  <a:cubicBezTo>
                    <a:pt x="4371" y="5823"/>
                    <a:pt x="4460" y="5753"/>
                    <a:pt x="4493" y="5654"/>
                  </a:cubicBezTo>
                  <a:lnTo>
                    <a:pt x="5538" y="2117"/>
                  </a:lnTo>
                  <a:lnTo>
                    <a:pt x="6475" y="3701"/>
                  </a:lnTo>
                  <a:cubicBezTo>
                    <a:pt x="6523" y="3781"/>
                    <a:pt x="6604" y="3820"/>
                    <a:pt x="6685" y="3820"/>
                  </a:cubicBezTo>
                  <a:cubicBezTo>
                    <a:pt x="6779" y="3820"/>
                    <a:pt x="6873" y="3768"/>
                    <a:pt x="6915" y="3668"/>
                  </a:cubicBezTo>
                  <a:lnTo>
                    <a:pt x="8049" y="885"/>
                  </a:lnTo>
                  <a:lnTo>
                    <a:pt x="8386" y="1654"/>
                  </a:lnTo>
                  <a:cubicBezTo>
                    <a:pt x="8432" y="1760"/>
                    <a:pt x="8518" y="1805"/>
                    <a:pt x="8604" y="1805"/>
                  </a:cubicBezTo>
                  <a:cubicBezTo>
                    <a:pt x="8763" y="1805"/>
                    <a:pt x="8924" y="1652"/>
                    <a:pt x="8836" y="1457"/>
                  </a:cubicBezTo>
                  <a:lnTo>
                    <a:pt x="8269" y="150"/>
                  </a:lnTo>
                  <a:cubicBezTo>
                    <a:pt x="8225" y="50"/>
                    <a:pt x="8133" y="1"/>
                    <a:pt x="8042"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8"/>
            <p:cNvSpPr/>
            <p:nvPr/>
          </p:nvSpPr>
          <p:spPr>
            <a:xfrm>
              <a:off x="5575550" y="2447300"/>
              <a:ext cx="160350" cy="88825"/>
            </a:xfrm>
            <a:custGeom>
              <a:rect b="b" l="l" r="r" t="t"/>
              <a:pathLst>
                <a:path extrusionOk="0" h="3553" w="6414">
                  <a:moveTo>
                    <a:pt x="2533" y="0"/>
                  </a:moveTo>
                  <a:cubicBezTo>
                    <a:pt x="2526" y="0"/>
                    <a:pt x="2518" y="0"/>
                    <a:pt x="2511" y="1"/>
                  </a:cubicBezTo>
                  <a:cubicBezTo>
                    <a:pt x="2413" y="6"/>
                    <a:pt x="2328" y="76"/>
                    <a:pt x="2300" y="170"/>
                  </a:cubicBezTo>
                  <a:lnTo>
                    <a:pt x="1513" y="2606"/>
                  </a:lnTo>
                  <a:lnTo>
                    <a:pt x="539" y="395"/>
                  </a:lnTo>
                  <a:cubicBezTo>
                    <a:pt x="493" y="288"/>
                    <a:pt x="407" y="244"/>
                    <a:pt x="321" y="244"/>
                  </a:cubicBezTo>
                  <a:cubicBezTo>
                    <a:pt x="162" y="244"/>
                    <a:pt x="0" y="398"/>
                    <a:pt x="89" y="596"/>
                  </a:cubicBezTo>
                  <a:lnTo>
                    <a:pt x="1316" y="3407"/>
                  </a:lnTo>
                  <a:cubicBezTo>
                    <a:pt x="1358" y="3496"/>
                    <a:pt x="1447" y="3552"/>
                    <a:pt x="1546" y="3552"/>
                  </a:cubicBezTo>
                  <a:lnTo>
                    <a:pt x="1555" y="3552"/>
                  </a:lnTo>
                  <a:cubicBezTo>
                    <a:pt x="1658" y="3548"/>
                    <a:pt x="1747" y="3482"/>
                    <a:pt x="1775" y="3384"/>
                  </a:cubicBezTo>
                  <a:lnTo>
                    <a:pt x="2577" y="901"/>
                  </a:lnTo>
                  <a:lnTo>
                    <a:pt x="3228" y="2208"/>
                  </a:lnTo>
                  <a:cubicBezTo>
                    <a:pt x="3270" y="2292"/>
                    <a:pt x="3354" y="2344"/>
                    <a:pt x="3453" y="2344"/>
                  </a:cubicBezTo>
                  <a:lnTo>
                    <a:pt x="6100" y="2344"/>
                  </a:lnTo>
                  <a:cubicBezTo>
                    <a:pt x="6413" y="2330"/>
                    <a:pt x="6413" y="1870"/>
                    <a:pt x="6100" y="1856"/>
                  </a:cubicBezTo>
                  <a:lnTo>
                    <a:pt x="3603" y="1856"/>
                  </a:lnTo>
                  <a:lnTo>
                    <a:pt x="2750" y="137"/>
                  </a:lnTo>
                  <a:cubicBezTo>
                    <a:pt x="2711" y="54"/>
                    <a:pt x="2627" y="0"/>
                    <a:pt x="2533"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8"/>
            <p:cNvSpPr/>
            <p:nvPr/>
          </p:nvSpPr>
          <p:spPr>
            <a:xfrm>
              <a:off x="5311425" y="2403500"/>
              <a:ext cx="272200" cy="145750"/>
            </a:xfrm>
            <a:custGeom>
              <a:rect b="b" l="l" r="r" t="t"/>
              <a:pathLst>
                <a:path extrusionOk="0" h="5830" w="10888">
                  <a:moveTo>
                    <a:pt x="9998" y="1"/>
                  </a:moveTo>
                  <a:cubicBezTo>
                    <a:pt x="9900" y="6"/>
                    <a:pt x="9815" y="67"/>
                    <a:pt x="9773" y="156"/>
                  </a:cubicBezTo>
                  <a:lnTo>
                    <a:pt x="8616" y="3027"/>
                  </a:lnTo>
                  <a:lnTo>
                    <a:pt x="7637" y="1388"/>
                  </a:lnTo>
                  <a:cubicBezTo>
                    <a:pt x="7589" y="1305"/>
                    <a:pt x="7508" y="1266"/>
                    <a:pt x="7427" y="1266"/>
                  </a:cubicBezTo>
                  <a:cubicBezTo>
                    <a:pt x="7325" y="1266"/>
                    <a:pt x="7223" y="1329"/>
                    <a:pt x="7192" y="1444"/>
                  </a:cubicBezTo>
                  <a:lnTo>
                    <a:pt x="6203" y="4775"/>
                  </a:lnTo>
                  <a:lnTo>
                    <a:pt x="4943" y="1064"/>
                  </a:lnTo>
                  <a:cubicBezTo>
                    <a:pt x="4910" y="971"/>
                    <a:pt x="4826" y="900"/>
                    <a:pt x="4723" y="896"/>
                  </a:cubicBezTo>
                  <a:cubicBezTo>
                    <a:pt x="4719" y="896"/>
                    <a:pt x="4715" y="895"/>
                    <a:pt x="4711" y="895"/>
                  </a:cubicBezTo>
                  <a:cubicBezTo>
                    <a:pt x="4617" y="895"/>
                    <a:pt x="4529" y="951"/>
                    <a:pt x="4484" y="1036"/>
                  </a:cubicBezTo>
                  <a:lnTo>
                    <a:pt x="3237" y="3604"/>
                  </a:lnTo>
                  <a:lnTo>
                    <a:pt x="314" y="3604"/>
                  </a:lnTo>
                  <a:cubicBezTo>
                    <a:pt x="0" y="3622"/>
                    <a:pt x="0" y="4082"/>
                    <a:pt x="314" y="4096"/>
                  </a:cubicBezTo>
                  <a:lnTo>
                    <a:pt x="3392" y="4096"/>
                  </a:lnTo>
                  <a:cubicBezTo>
                    <a:pt x="3486" y="4096"/>
                    <a:pt x="3570" y="4039"/>
                    <a:pt x="3612" y="3955"/>
                  </a:cubicBezTo>
                  <a:lnTo>
                    <a:pt x="4666" y="1791"/>
                  </a:lnTo>
                  <a:lnTo>
                    <a:pt x="5988" y="5660"/>
                  </a:lnTo>
                  <a:cubicBezTo>
                    <a:pt x="6015" y="5760"/>
                    <a:pt x="6108" y="5829"/>
                    <a:pt x="6212" y="5829"/>
                  </a:cubicBezTo>
                  <a:cubicBezTo>
                    <a:pt x="6215" y="5829"/>
                    <a:pt x="6218" y="5829"/>
                    <a:pt x="6222" y="5829"/>
                  </a:cubicBezTo>
                  <a:cubicBezTo>
                    <a:pt x="6330" y="5829"/>
                    <a:pt x="6428" y="5759"/>
                    <a:pt x="6456" y="5656"/>
                  </a:cubicBezTo>
                  <a:lnTo>
                    <a:pt x="7496" y="2123"/>
                  </a:lnTo>
                  <a:lnTo>
                    <a:pt x="8438" y="3702"/>
                  </a:lnTo>
                  <a:cubicBezTo>
                    <a:pt x="8481" y="3775"/>
                    <a:pt x="8563" y="3820"/>
                    <a:pt x="8648" y="3820"/>
                  </a:cubicBezTo>
                  <a:cubicBezTo>
                    <a:pt x="8656" y="3820"/>
                    <a:pt x="8664" y="3820"/>
                    <a:pt x="8672" y="3819"/>
                  </a:cubicBezTo>
                  <a:cubicBezTo>
                    <a:pt x="8761" y="3814"/>
                    <a:pt x="8845" y="3754"/>
                    <a:pt x="8878" y="3669"/>
                  </a:cubicBezTo>
                  <a:lnTo>
                    <a:pt x="10012" y="886"/>
                  </a:lnTo>
                  <a:lnTo>
                    <a:pt x="10349" y="1655"/>
                  </a:lnTo>
                  <a:cubicBezTo>
                    <a:pt x="10395" y="1760"/>
                    <a:pt x="10481" y="1804"/>
                    <a:pt x="10566" y="1804"/>
                  </a:cubicBezTo>
                  <a:cubicBezTo>
                    <a:pt x="10726" y="1804"/>
                    <a:pt x="10887" y="1651"/>
                    <a:pt x="10799" y="1453"/>
                  </a:cubicBezTo>
                  <a:lnTo>
                    <a:pt x="10227" y="151"/>
                  </a:lnTo>
                  <a:cubicBezTo>
                    <a:pt x="10190" y="57"/>
                    <a:pt x="10101" y="1"/>
                    <a:pt x="9998"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38"/>
          <p:cNvSpPr txBox="1"/>
          <p:nvPr/>
        </p:nvSpPr>
        <p:spPr>
          <a:xfrm>
            <a:off x="11650" y="4134725"/>
            <a:ext cx="7485000" cy="976200"/>
          </a:xfrm>
          <a:prstGeom prst="rect">
            <a:avLst/>
          </a:prstGeom>
          <a:noFill/>
          <a:ln>
            <a:noFill/>
          </a:ln>
        </p:spPr>
        <p:txBody>
          <a:bodyPr anchorCtr="0" anchor="t" bIns="91425" lIns="91425" spcFirstLastPara="1" rIns="91425" wrap="square" tIns="91425">
            <a:noAutofit/>
          </a:bodyPr>
          <a:lstStyle/>
          <a:p>
            <a:pPr indent="-177800" lvl="0" marL="269999" rtl="0" algn="l">
              <a:lnSpc>
                <a:spcPct val="12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Needs to function at adequate pressure </a:t>
            </a:r>
            <a:r>
              <a:rPr lang="en-GB" sz="1300">
                <a:solidFill>
                  <a:srgbClr val="6AA84F"/>
                </a:solidFill>
                <a:latin typeface="Mada"/>
                <a:ea typeface="Mada"/>
                <a:cs typeface="Mada"/>
                <a:sym typeface="Mada"/>
              </a:rPr>
              <a:t>(depends on the individual)</a:t>
            </a:r>
            <a:r>
              <a:rPr lang="en-GB" sz="1300">
                <a:solidFill>
                  <a:schemeClr val="dk1"/>
                </a:solidFill>
                <a:latin typeface="Mada"/>
                <a:ea typeface="Mada"/>
                <a:cs typeface="Mada"/>
                <a:sym typeface="Mada"/>
              </a:rPr>
              <a:t>,volume </a:t>
            </a:r>
            <a:endParaRPr sz="1300">
              <a:solidFill>
                <a:schemeClr val="dk1"/>
              </a:solidFill>
              <a:latin typeface="Mada"/>
              <a:ea typeface="Mada"/>
              <a:cs typeface="Mada"/>
              <a:sym typeface="Mada"/>
            </a:endParaRPr>
          </a:p>
          <a:p>
            <a:pPr indent="0" lvl="0" marL="0" rtl="0" algn="l">
              <a:lnSpc>
                <a:spcPct val="125000"/>
              </a:lnSpc>
              <a:spcBef>
                <a:spcPts val="0"/>
              </a:spcBef>
              <a:spcAft>
                <a:spcPts val="0"/>
              </a:spcAft>
              <a:buNone/>
            </a:pPr>
            <a:r>
              <a:rPr lang="en-GB" sz="1300">
                <a:solidFill>
                  <a:schemeClr val="dk1"/>
                </a:solidFill>
                <a:latin typeface="Mada"/>
                <a:ea typeface="Mada"/>
                <a:cs typeface="Mada"/>
                <a:sym typeface="Mada"/>
              </a:rPr>
              <a:t>         and O</a:t>
            </a:r>
            <a:r>
              <a:rPr baseline="-25000" lang="en-GB" sz="1300">
                <a:solidFill>
                  <a:schemeClr val="dk1"/>
                </a:solidFill>
                <a:latin typeface="Mada"/>
                <a:ea typeface="Mada"/>
                <a:cs typeface="Mada"/>
                <a:sym typeface="Mada"/>
              </a:rPr>
              <a:t>2</a:t>
            </a:r>
            <a:r>
              <a:rPr lang="en-GB" sz="1300">
                <a:solidFill>
                  <a:schemeClr val="dk1"/>
                </a:solidFill>
                <a:latin typeface="Mada"/>
                <a:ea typeface="Mada"/>
                <a:cs typeface="Mada"/>
                <a:sym typeface="Mada"/>
              </a:rPr>
              <a:t> carrying capacity</a:t>
            </a:r>
            <a:r>
              <a:rPr baseline="30000" lang="en-GB" sz="1300">
                <a:solidFill>
                  <a:schemeClr val="dk1"/>
                </a:solidFill>
                <a:latin typeface="Mada"/>
                <a:ea typeface="Mada"/>
                <a:cs typeface="Mada"/>
                <a:sym typeface="Mada"/>
              </a:rPr>
              <a:t>5</a:t>
            </a:r>
            <a:r>
              <a:rPr lang="en-GB" sz="1300">
                <a:solidFill>
                  <a:schemeClr val="dk1"/>
                </a:solidFill>
                <a:latin typeface="Mada"/>
                <a:ea typeface="Mada"/>
                <a:cs typeface="Mada"/>
                <a:sym typeface="Mada"/>
              </a:rPr>
              <a:t>. </a:t>
            </a:r>
            <a:endParaRPr sz="1300">
              <a:solidFill>
                <a:srgbClr val="6AA84F"/>
              </a:solidFill>
              <a:highlight>
                <a:srgbClr val="FFFF00"/>
              </a:highlight>
              <a:latin typeface="Mada"/>
              <a:ea typeface="Mada"/>
              <a:cs typeface="Mada"/>
              <a:sym typeface="Mada"/>
            </a:endParaRPr>
          </a:p>
          <a:p>
            <a:pPr indent="0" lvl="0" marL="269999" rtl="0" algn="l">
              <a:lnSpc>
                <a:spcPct val="125000"/>
              </a:lnSpc>
              <a:spcBef>
                <a:spcPts val="0"/>
              </a:spcBef>
              <a:spcAft>
                <a:spcPts val="0"/>
              </a:spcAft>
              <a:buNone/>
            </a:pPr>
            <a:r>
              <a:t/>
            </a:r>
            <a:endParaRPr>
              <a:solidFill>
                <a:srgbClr val="6AA84F"/>
              </a:solidFill>
              <a:highlight>
                <a:srgbClr val="FFFF00"/>
              </a:highlight>
            </a:endParaRPr>
          </a:p>
        </p:txBody>
      </p:sp>
      <p:sp>
        <p:nvSpPr>
          <p:cNvPr id="206" name="Google Shape;206;p38"/>
          <p:cNvSpPr txBox="1"/>
          <p:nvPr/>
        </p:nvSpPr>
        <p:spPr>
          <a:xfrm>
            <a:off x="2458713" y="10973296"/>
            <a:ext cx="2480100" cy="6129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Define shock.</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39"/>
          <p:cNvGrpSpPr/>
          <p:nvPr/>
        </p:nvGrpSpPr>
        <p:grpSpPr>
          <a:xfrm>
            <a:off x="5489300" y="5579774"/>
            <a:ext cx="855636" cy="866105"/>
            <a:chOff x="3291950" y="1651150"/>
            <a:chExt cx="691200" cy="699600"/>
          </a:xfrm>
        </p:grpSpPr>
        <p:sp>
          <p:nvSpPr>
            <p:cNvPr id="212" name="Google Shape;212;p39"/>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13" name="Google Shape;213;p39"/>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214" name="Google Shape;214;p39"/>
          <p:cNvSpPr txBox="1"/>
          <p:nvPr/>
        </p:nvSpPr>
        <p:spPr>
          <a:xfrm>
            <a:off x="5602866" y="5764794"/>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sp>
        <p:nvSpPr>
          <p:cNvPr id="215" name="Google Shape;215;p39"/>
          <p:cNvSpPr txBox="1"/>
          <p:nvPr/>
        </p:nvSpPr>
        <p:spPr>
          <a:xfrm>
            <a:off x="27300" y="5119424"/>
            <a:ext cx="7365900" cy="3032100"/>
          </a:xfrm>
          <a:prstGeom prst="rect">
            <a:avLst/>
          </a:prstGeom>
          <a:noFill/>
          <a:ln>
            <a:noFill/>
          </a:ln>
        </p:spPr>
        <p:txBody>
          <a:bodyPr anchorCtr="0" anchor="t" bIns="91425" lIns="91425" spcFirstLastPara="1" rIns="91425" wrap="square" tIns="91425">
            <a:noAutofit/>
          </a:bodyPr>
          <a:lstStyle/>
          <a:p>
            <a:pPr indent="-177800" lvl="0" marL="269999" rtl="0" algn="l">
              <a:lnSpc>
                <a:spcPct val="12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Progression of physiological effects as shock ensues</a:t>
            </a:r>
            <a:r>
              <a:rPr baseline="30000" lang="en-GB" sz="1300">
                <a:solidFill>
                  <a:schemeClr val="dk1"/>
                </a:solidFill>
                <a:latin typeface="Mada"/>
                <a:ea typeface="Mada"/>
                <a:cs typeface="Mada"/>
                <a:sym typeface="Mada"/>
              </a:rPr>
              <a:t>6</a:t>
            </a:r>
            <a:r>
              <a:rPr lang="en-GB" sz="1300">
                <a:solidFill>
                  <a:schemeClr val="dk1"/>
                </a:solidFill>
                <a:latin typeface="Mada"/>
                <a:ea typeface="Mada"/>
                <a:cs typeface="Mada"/>
                <a:sym typeface="Mada"/>
              </a:rPr>
              <a:t>: </a:t>
            </a:r>
            <a:endParaRPr sz="1300">
              <a:latin typeface="Mada"/>
              <a:ea typeface="Mada"/>
              <a:cs typeface="Mada"/>
              <a:sym typeface="Mada"/>
            </a:endParaRPr>
          </a:p>
          <a:p>
            <a:pPr indent="0" lvl="0" marL="0" rtl="0" algn="l">
              <a:lnSpc>
                <a:spcPct val="125000"/>
              </a:lnSpc>
              <a:spcBef>
                <a:spcPts val="0"/>
              </a:spcBef>
              <a:spcAft>
                <a:spcPts val="0"/>
              </a:spcAft>
              <a:buNone/>
            </a:pPr>
            <a:r>
              <a:t/>
            </a:r>
            <a:endParaRPr sz="1300">
              <a:latin typeface="Mada"/>
              <a:ea typeface="Mada"/>
              <a:cs typeface="Mada"/>
              <a:sym typeface="Mada"/>
            </a:endParaRPr>
          </a:p>
          <a:p>
            <a:pPr indent="0" lvl="0" marL="0" rtl="0" algn="l">
              <a:lnSpc>
                <a:spcPct val="125000"/>
              </a:lnSpc>
              <a:spcBef>
                <a:spcPts val="0"/>
              </a:spcBef>
              <a:spcAft>
                <a:spcPts val="0"/>
              </a:spcAft>
              <a:buNone/>
            </a:pPr>
            <a:r>
              <a:t/>
            </a:r>
            <a:endParaRPr sz="1300">
              <a:latin typeface="Mada"/>
              <a:ea typeface="Mada"/>
              <a:cs typeface="Mada"/>
              <a:sym typeface="Mada"/>
            </a:endParaRPr>
          </a:p>
          <a:p>
            <a:pPr indent="0" lvl="0" marL="0" rtl="0" algn="l">
              <a:lnSpc>
                <a:spcPct val="125000"/>
              </a:lnSpc>
              <a:spcBef>
                <a:spcPts val="0"/>
              </a:spcBef>
              <a:spcAft>
                <a:spcPts val="0"/>
              </a:spcAft>
              <a:buNone/>
            </a:pPr>
            <a:r>
              <a:t/>
            </a:r>
            <a:endParaRPr sz="1300">
              <a:latin typeface="Mada"/>
              <a:ea typeface="Mada"/>
              <a:cs typeface="Mada"/>
              <a:sym typeface="Mada"/>
            </a:endParaRPr>
          </a:p>
          <a:p>
            <a:pPr indent="0" lvl="0" marL="0" rtl="0" algn="l">
              <a:lnSpc>
                <a:spcPct val="125000"/>
              </a:lnSpc>
              <a:spcBef>
                <a:spcPts val="0"/>
              </a:spcBef>
              <a:spcAft>
                <a:spcPts val="0"/>
              </a:spcAft>
              <a:buNone/>
            </a:pPr>
            <a:r>
              <a:t/>
            </a:r>
            <a:endParaRPr sz="1100">
              <a:latin typeface="Mada"/>
              <a:ea typeface="Mada"/>
              <a:cs typeface="Mada"/>
              <a:sym typeface="Mada"/>
            </a:endParaRPr>
          </a:p>
          <a:p>
            <a:pPr indent="0" lvl="0" marL="0" rtl="0" algn="l">
              <a:lnSpc>
                <a:spcPct val="125000"/>
              </a:lnSpc>
              <a:spcBef>
                <a:spcPts val="0"/>
              </a:spcBef>
              <a:spcAft>
                <a:spcPts val="0"/>
              </a:spcAft>
              <a:buNone/>
            </a:pPr>
            <a:r>
              <a:t/>
            </a:r>
            <a:endParaRPr sz="1300">
              <a:latin typeface="Mada"/>
              <a:ea typeface="Mada"/>
              <a:cs typeface="Mada"/>
              <a:sym typeface="Mada"/>
            </a:endParaRPr>
          </a:p>
          <a:p>
            <a:pPr indent="0" lvl="0" marL="0" rtl="0" algn="l">
              <a:lnSpc>
                <a:spcPct val="125000"/>
              </a:lnSpc>
              <a:spcBef>
                <a:spcPts val="0"/>
              </a:spcBef>
              <a:spcAft>
                <a:spcPts val="0"/>
              </a:spcAft>
              <a:buNone/>
            </a:pPr>
            <a:r>
              <a:t/>
            </a:r>
            <a:endParaRPr sz="800">
              <a:latin typeface="Mada"/>
              <a:ea typeface="Mada"/>
              <a:cs typeface="Mada"/>
              <a:sym typeface="Mada"/>
            </a:endParaRPr>
          </a:p>
          <a:p>
            <a:pPr indent="0" lvl="0" marL="0" rtl="0" algn="l">
              <a:lnSpc>
                <a:spcPct val="125000"/>
              </a:lnSpc>
              <a:spcBef>
                <a:spcPts val="0"/>
              </a:spcBef>
              <a:spcAft>
                <a:spcPts val="0"/>
              </a:spcAft>
              <a:buNone/>
            </a:pPr>
            <a:r>
              <a:t/>
            </a:r>
            <a:endParaRPr sz="800">
              <a:latin typeface="Mada"/>
              <a:ea typeface="Mada"/>
              <a:cs typeface="Mada"/>
              <a:sym typeface="Mada"/>
            </a:endParaRPr>
          </a:p>
          <a:p>
            <a:pPr indent="0" lvl="0" marL="0" rtl="0" algn="l">
              <a:lnSpc>
                <a:spcPct val="125000"/>
              </a:lnSpc>
              <a:spcBef>
                <a:spcPts val="0"/>
              </a:spcBef>
              <a:spcAft>
                <a:spcPts val="0"/>
              </a:spcAft>
              <a:buNone/>
            </a:pPr>
            <a:r>
              <a:t/>
            </a:r>
            <a:endParaRPr sz="1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Result is end organ failure. </a:t>
            </a:r>
            <a:r>
              <a:rPr lang="en-GB" sz="1300">
                <a:solidFill>
                  <a:srgbClr val="6AA84F"/>
                </a:solidFill>
                <a:latin typeface="Mada"/>
                <a:ea typeface="Mada"/>
                <a:cs typeface="Mada"/>
                <a:sym typeface="Mada"/>
              </a:rPr>
              <a:t>As a physician you should be able to detect shock before reaching this stage, because in septic shock with:</a:t>
            </a:r>
            <a:endParaRPr sz="1300">
              <a:solidFill>
                <a:srgbClr val="6AA84F"/>
              </a:solidFill>
              <a:latin typeface="Mada"/>
              <a:ea typeface="Mada"/>
              <a:cs typeface="Mada"/>
              <a:sym typeface="Mada"/>
            </a:endParaRPr>
          </a:p>
          <a:p>
            <a:pPr indent="-177800" lvl="0" marL="727199" rtl="0" algn="l">
              <a:lnSpc>
                <a:spcPct val="125000"/>
              </a:lnSpc>
              <a:spcBef>
                <a:spcPts val="0"/>
              </a:spcBef>
              <a:spcAft>
                <a:spcPts val="0"/>
              </a:spcAft>
              <a:buSzPts val="1300"/>
              <a:buFont typeface="Mada"/>
              <a:buChar char="○"/>
            </a:pPr>
            <a:r>
              <a:rPr lang="en-GB" sz="1300">
                <a:solidFill>
                  <a:srgbClr val="6AA84F"/>
                </a:solidFill>
                <a:latin typeface="Mada"/>
                <a:ea typeface="Mada"/>
                <a:cs typeface="Mada"/>
                <a:sym typeface="Mada"/>
              </a:rPr>
              <a:t>1 organ failure the risk of mortality is 30% </a:t>
            </a:r>
            <a:endParaRPr sz="1300">
              <a:solidFill>
                <a:srgbClr val="6AA84F"/>
              </a:solidFill>
              <a:latin typeface="Mada"/>
              <a:ea typeface="Mada"/>
              <a:cs typeface="Mada"/>
              <a:sym typeface="Mada"/>
            </a:endParaRPr>
          </a:p>
          <a:p>
            <a:pPr indent="-177800" lvl="0" marL="727199" rtl="0" algn="l">
              <a:lnSpc>
                <a:spcPct val="125000"/>
              </a:lnSpc>
              <a:spcBef>
                <a:spcPts val="0"/>
              </a:spcBef>
              <a:spcAft>
                <a:spcPts val="0"/>
              </a:spcAft>
              <a:buSzPts val="1300"/>
              <a:buFont typeface="Mada"/>
              <a:buChar char="○"/>
            </a:pPr>
            <a:r>
              <a:rPr lang="en-GB" sz="1300">
                <a:solidFill>
                  <a:srgbClr val="6AA84F"/>
                </a:solidFill>
                <a:latin typeface="Mada"/>
                <a:ea typeface="Mada"/>
                <a:cs typeface="Mada"/>
                <a:sym typeface="Mada"/>
              </a:rPr>
              <a:t>2 organs failure the risk of mortality is 50%</a:t>
            </a:r>
            <a:endParaRPr sz="1300">
              <a:solidFill>
                <a:srgbClr val="6AA84F"/>
              </a:solidFill>
              <a:latin typeface="Mada"/>
              <a:ea typeface="Mada"/>
              <a:cs typeface="Mada"/>
              <a:sym typeface="Mada"/>
            </a:endParaRPr>
          </a:p>
          <a:p>
            <a:pPr indent="-177800" lvl="0" marL="727199" rtl="0" algn="l">
              <a:lnSpc>
                <a:spcPct val="125000"/>
              </a:lnSpc>
              <a:spcBef>
                <a:spcPts val="0"/>
              </a:spcBef>
              <a:spcAft>
                <a:spcPts val="0"/>
              </a:spcAft>
              <a:buSzPts val="1300"/>
              <a:buFont typeface="Mada"/>
              <a:buChar char="○"/>
            </a:pPr>
            <a:r>
              <a:rPr lang="en-GB" sz="1300">
                <a:solidFill>
                  <a:srgbClr val="6AA84F"/>
                </a:solidFill>
                <a:latin typeface="Mada"/>
                <a:ea typeface="Mada"/>
                <a:cs typeface="Mada"/>
                <a:sym typeface="Mada"/>
              </a:rPr>
              <a:t>3 organs failure the risk of mortality is 90%</a:t>
            </a:r>
            <a:endParaRPr sz="1300">
              <a:solidFill>
                <a:srgbClr val="6AA84F"/>
              </a:solidFill>
              <a:latin typeface="Mada"/>
              <a:ea typeface="Mada"/>
              <a:cs typeface="Mada"/>
              <a:sym typeface="Mada"/>
            </a:endParaRPr>
          </a:p>
        </p:txBody>
      </p:sp>
      <p:sp>
        <p:nvSpPr>
          <p:cNvPr id="216" name="Google Shape;216;p3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9"/>
          <p:cNvSpPr/>
          <p:nvPr/>
        </p:nvSpPr>
        <p:spPr>
          <a:xfrm>
            <a:off x="74475" y="8452575"/>
            <a:ext cx="7440600" cy="21633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t" bIns="91425" lIns="91425" spcFirstLastPara="1" rIns="91425" wrap="square" tIns="91425">
            <a:noAutofit/>
          </a:bodyPr>
          <a:lstStyle/>
          <a:p>
            <a:pPr indent="-142875" lvl="0" marL="179999"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D</a:t>
            </a:r>
            <a:r>
              <a:rPr lang="en-GB" sz="900">
                <a:solidFill>
                  <a:srgbClr val="6AA84F"/>
                </a:solidFill>
                <a:latin typeface="Mada"/>
                <a:ea typeface="Mada"/>
                <a:cs typeface="Mada"/>
                <a:sym typeface="Mada"/>
              </a:rPr>
              <a:t>ue to oxygen insufficiency which will shift the cells to anaerobic glycolysis (Aerobic glycolysis produces 36 + 2 ATP while anaerobic glycolysis produces only 2 ATP).</a:t>
            </a:r>
            <a:endParaRPr sz="900">
              <a:solidFill>
                <a:srgbClr val="6AA84F"/>
              </a:solidFill>
              <a:latin typeface="Mada"/>
              <a:ea typeface="Mada"/>
              <a:cs typeface="Mada"/>
              <a:sym typeface="Mada"/>
            </a:endParaRPr>
          </a:p>
          <a:p>
            <a:pPr indent="-142875" lvl="0" marL="179999"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Normally, Na/K pump will remove excess Na</a:t>
            </a:r>
            <a:r>
              <a:rPr baseline="30000" lang="en-GB" sz="900">
                <a:solidFill>
                  <a:srgbClr val="6AA84F"/>
                </a:solidFill>
                <a:latin typeface="Mada"/>
                <a:ea typeface="Mada"/>
                <a:cs typeface="Mada"/>
                <a:sym typeface="Mada"/>
              </a:rPr>
              <a:t>+</a:t>
            </a:r>
            <a:r>
              <a:rPr lang="en-GB" sz="900">
                <a:solidFill>
                  <a:srgbClr val="6AA84F"/>
                </a:solidFill>
                <a:latin typeface="Mada"/>
                <a:ea typeface="Mada"/>
                <a:cs typeface="Mada"/>
                <a:sym typeface="Mada"/>
              </a:rPr>
              <a:t> from the cells, but with ion pump dysfunction Na</a:t>
            </a:r>
            <a:r>
              <a:rPr baseline="30000" lang="en-GB" sz="900">
                <a:solidFill>
                  <a:srgbClr val="6AA84F"/>
                </a:solidFill>
                <a:latin typeface="Mada"/>
                <a:ea typeface="Mada"/>
                <a:cs typeface="Mada"/>
                <a:sym typeface="Mada"/>
              </a:rPr>
              <a:t>+</a:t>
            </a:r>
            <a:r>
              <a:rPr lang="en-GB" sz="900">
                <a:solidFill>
                  <a:srgbClr val="6AA84F"/>
                </a:solidFill>
                <a:latin typeface="Mada"/>
                <a:ea typeface="Mada"/>
                <a:cs typeface="Mada"/>
                <a:sym typeface="Mada"/>
              </a:rPr>
              <a:t> influx will occur and it will withdraw water with it, which will cause swelling and edema. </a:t>
            </a:r>
            <a:endParaRPr sz="900">
              <a:solidFill>
                <a:srgbClr val="6AA84F"/>
              </a:solidFill>
              <a:latin typeface="Mada"/>
              <a:ea typeface="Mada"/>
              <a:cs typeface="Mada"/>
              <a:sym typeface="Mada"/>
            </a:endParaRPr>
          </a:p>
          <a:p>
            <a:pPr indent="-142875" lvl="0" marL="179999"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The most important vital organs. If vasoconstriction is intact, there will be vasoconstriction everywhere except in the cardiac and the cerebral vessels.</a:t>
            </a:r>
            <a:endParaRPr sz="900">
              <a:solidFill>
                <a:srgbClr val="1C4588"/>
              </a:solidFill>
              <a:latin typeface="Mada"/>
              <a:ea typeface="Mada"/>
              <a:cs typeface="Mada"/>
              <a:sym typeface="Mada"/>
            </a:endParaRPr>
          </a:p>
          <a:p>
            <a:pPr indent="-142875" lvl="0" marL="179999" rtl="0" algn="l">
              <a:spcBef>
                <a:spcPts val="0"/>
              </a:spcBef>
              <a:spcAft>
                <a:spcPts val="0"/>
              </a:spcAft>
              <a:buClr>
                <a:srgbClr val="1C4588"/>
              </a:buClr>
              <a:buSzPts val="900"/>
              <a:buFont typeface="Mada"/>
              <a:buAutoNum type="arabicPeriod"/>
            </a:pPr>
            <a:r>
              <a:rPr lang="en-GB" sz="900">
                <a:solidFill>
                  <a:srgbClr val="1C4588"/>
                </a:solidFill>
                <a:latin typeface="Mada"/>
                <a:ea typeface="Mada"/>
                <a:cs typeface="Mada"/>
                <a:sym typeface="Mada"/>
              </a:rPr>
              <a:t>Under normal (aerobics) conditions glycolysis converts glucose to pyruvate which is converted to (acetyl-CoA) and enters the Krebs cycle to generate (NADH) and (FADH</a:t>
            </a:r>
            <a:r>
              <a:rPr baseline="-25000" lang="en-GB" sz="900">
                <a:solidFill>
                  <a:srgbClr val="1C4588"/>
                </a:solidFill>
                <a:latin typeface="Mada"/>
                <a:ea typeface="Mada"/>
                <a:cs typeface="Mada"/>
                <a:sym typeface="Mada"/>
              </a:rPr>
              <a:t>2</a:t>
            </a:r>
            <a:r>
              <a:rPr lang="en-GB" sz="900">
                <a:solidFill>
                  <a:srgbClr val="1C4588"/>
                </a:solidFill>
                <a:latin typeface="Mada"/>
                <a:ea typeface="Mada"/>
                <a:cs typeface="Mada"/>
                <a:sym typeface="Mada"/>
              </a:rPr>
              <a:t>), which enter the ETC to produce ATP. In hypoxaemia aerobic glycolysis is blocked, leading to pyruvate accumulation, which will be converted to lactate enabling the limited production of ATP by anaerobic glycolysis generating only 2 moles of ATP.</a:t>
            </a:r>
            <a:endParaRPr sz="900">
              <a:solidFill>
                <a:srgbClr val="999999"/>
              </a:solidFill>
              <a:latin typeface="Mada"/>
              <a:ea typeface="Mada"/>
              <a:cs typeface="Mada"/>
              <a:sym typeface="Mada"/>
            </a:endParaRPr>
          </a:p>
          <a:p>
            <a:pPr indent="-142875" lvl="0" marL="179999" rtl="0" algn="l">
              <a:spcBef>
                <a:spcPts val="0"/>
              </a:spcBef>
              <a:spcAft>
                <a:spcPts val="0"/>
              </a:spcAft>
              <a:buClr>
                <a:srgbClr val="1C4588"/>
              </a:buClr>
              <a:buSzPts val="900"/>
              <a:buFont typeface="Mada"/>
              <a:buAutoNum type="arabicPeriod"/>
            </a:pPr>
            <a:r>
              <a:rPr lang="en-GB" sz="900">
                <a:solidFill>
                  <a:srgbClr val="1C4588"/>
                </a:solidFill>
                <a:latin typeface="Mada"/>
                <a:ea typeface="Mada"/>
                <a:cs typeface="Mada"/>
                <a:sym typeface="Mada"/>
              </a:rPr>
              <a:t>accumulation of lactic acid reduces intracellular pH together with ATP depletion (failure of vital ATP dependent cell functions) results in disruption of protein synthesis, damage to lysosomal and mitochondrial membranes, and ultimately cell necrosis.</a:t>
            </a:r>
            <a:endParaRPr sz="900">
              <a:solidFill>
                <a:srgbClr val="1C4588"/>
              </a:solidFill>
              <a:latin typeface="Mada"/>
              <a:ea typeface="Mada"/>
              <a:cs typeface="Mada"/>
              <a:sym typeface="Mada"/>
            </a:endParaRPr>
          </a:p>
          <a:p>
            <a:pPr indent="-142875" lvl="0" marL="179999" rtl="0" algn="l">
              <a:lnSpc>
                <a:spcPct val="125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As the shock progresses it gets harder to differentiate between the different type of shock as they will start to overlap. </a:t>
            </a:r>
            <a:endParaRPr sz="900">
              <a:solidFill>
                <a:srgbClr val="6AA84F"/>
              </a:solidFill>
              <a:latin typeface="Mada"/>
              <a:ea typeface="Mada"/>
              <a:cs typeface="Mada"/>
              <a:sym typeface="Mada"/>
            </a:endParaRPr>
          </a:p>
          <a:p>
            <a:pPr indent="-142875" lvl="0" marL="179999" rtl="0" algn="l">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When a cell dies it releases mediators and tissue factors and activates the coagulation cascade which will ultimately lead to disseminated intravascular coagulation.</a:t>
            </a:r>
            <a:endParaRPr sz="900">
              <a:solidFill>
                <a:srgbClr val="6AA84F"/>
              </a:solidFill>
              <a:latin typeface="Mada"/>
              <a:ea typeface="Mada"/>
              <a:cs typeface="Mada"/>
              <a:sym typeface="Mada"/>
            </a:endParaRPr>
          </a:p>
        </p:txBody>
      </p:sp>
      <p:sp>
        <p:nvSpPr>
          <p:cNvPr id="218" name="Google Shape;218;p39"/>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19" name="Google Shape;219;p39"/>
          <p:cNvCxnSpPr/>
          <p:nvPr/>
        </p:nvCxnSpPr>
        <p:spPr>
          <a:xfrm>
            <a:off x="2762875" y="829950"/>
            <a:ext cx="2066400" cy="3900"/>
          </a:xfrm>
          <a:prstGeom prst="straightConnector1">
            <a:avLst/>
          </a:prstGeom>
          <a:noFill/>
          <a:ln cap="flat" cmpd="sng" w="19050">
            <a:solidFill>
              <a:srgbClr val="83C5BE"/>
            </a:solidFill>
            <a:prstDash val="solid"/>
            <a:round/>
            <a:headEnd len="med" w="med" type="oval"/>
            <a:tailEnd len="med" w="med" type="oval"/>
          </a:ln>
        </p:spPr>
      </p:cxnSp>
      <p:grpSp>
        <p:nvGrpSpPr>
          <p:cNvPr id="220" name="Google Shape;220;p39"/>
          <p:cNvGrpSpPr/>
          <p:nvPr/>
        </p:nvGrpSpPr>
        <p:grpSpPr>
          <a:xfrm>
            <a:off x="312756" y="1263226"/>
            <a:ext cx="467181" cy="476434"/>
            <a:chOff x="2410712" y="2415450"/>
            <a:chExt cx="312600" cy="312600"/>
          </a:xfrm>
        </p:grpSpPr>
        <p:sp>
          <p:nvSpPr>
            <p:cNvPr id="221" name="Google Shape;221;p3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39"/>
          <p:cNvSpPr txBox="1"/>
          <p:nvPr/>
        </p:nvSpPr>
        <p:spPr>
          <a:xfrm>
            <a:off x="770038" y="1289861"/>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Understanding Shock:</a:t>
            </a:r>
            <a:endParaRPr b="1" sz="1800">
              <a:solidFill>
                <a:srgbClr val="006D77"/>
              </a:solidFill>
              <a:highlight>
                <a:srgbClr val="EDF9F9"/>
              </a:highlight>
              <a:latin typeface="Lora"/>
              <a:ea typeface="Lora"/>
              <a:cs typeface="Lora"/>
              <a:sym typeface="Lora"/>
            </a:endParaRPr>
          </a:p>
        </p:txBody>
      </p:sp>
      <p:sp>
        <p:nvSpPr>
          <p:cNvPr id="224" name="Google Shape;224;p39"/>
          <p:cNvSpPr txBox="1"/>
          <p:nvPr/>
        </p:nvSpPr>
        <p:spPr>
          <a:xfrm>
            <a:off x="27300" y="1739650"/>
            <a:ext cx="7563300" cy="2317200"/>
          </a:xfrm>
          <a:prstGeom prst="rect">
            <a:avLst/>
          </a:prstGeom>
          <a:noFill/>
          <a:ln>
            <a:noFill/>
          </a:ln>
        </p:spPr>
        <p:txBody>
          <a:bodyPr anchorCtr="0" anchor="t" bIns="91425" lIns="91425" spcFirstLastPara="1" rIns="91425" wrap="square" tIns="91425">
            <a:noAutofit/>
          </a:bodyPr>
          <a:lstStyle/>
          <a:p>
            <a:pPr indent="-168275" lvl="0" marL="269999" rtl="0" algn="l">
              <a:lnSpc>
                <a:spcPct val="125000"/>
              </a:lnSpc>
              <a:spcBef>
                <a:spcPts val="0"/>
              </a:spcBef>
              <a:spcAft>
                <a:spcPts val="0"/>
              </a:spcAft>
              <a:buSzPts val="1300"/>
              <a:buFont typeface="Mada"/>
              <a:buChar char="●"/>
            </a:pPr>
            <a:r>
              <a:rPr lang="en-GB" sz="1300">
                <a:latin typeface="Mada"/>
                <a:ea typeface="Mada"/>
                <a:cs typeface="Mada"/>
                <a:sym typeface="Mada"/>
              </a:rPr>
              <a:t>Cellular </a:t>
            </a:r>
            <a:r>
              <a:rPr lang="en-GB" sz="1300">
                <a:solidFill>
                  <a:schemeClr val="dk1"/>
                </a:solidFill>
                <a:latin typeface="Mada"/>
                <a:ea typeface="Mada"/>
                <a:cs typeface="Mada"/>
                <a:sym typeface="Mada"/>
              </a:rPr>
              <a:t>responses to decreased systemic oxygen delivery</a:t>
            </a:r>
            <a:endParaRPr sz="500">
              <a:solidFill>
                <a:schemeClr val="dk1"/>
              </a:solidFill>
              <a:latin typeface="Mada"/>
              <a:ea typeface="Mada"/>
              <a:cs typeface="Mada"/>
              <a:sym typeface="Mada"/>
            </a:endParaRPr>
          </a:p>
          <a:p>
            <a:pPr indent="-168275" lvl="0" marL="727199" rtl="0" algn="l">
              <a:lnSpc>
                <a:spcPct val="125000"/>
              </a:lnSpc>
              <a:spcBef>
                <a:spcPts val="0"/>
              </a:spcBef>
              <a:spcAft>
                <a:spcPts val="0"/>
              </a:spcAft>
              <a:buSzPts val="1300"/>
              <a:buFont typeface="Mada"/>
              <a:buChar char="○"/>
            </a:pPr>
            <a:r>
              <a:rPr lang="en-GB" sz="1300">
                <a:solidFill>
                  <a:schemeClr val="dk1"/>
                </a:solidFill>
                <a:latin typeface="Mada"/>
                <a:ea typeface="Mada"/>
                <a:cs typeface="Mada"/>
                <a:sym typeface="Mada"/>
              </a:rPr>
              <a:t>ATP depletion</a:t>
            </a:r>
            <a:r>
              <a:rPr baseline="30000" lang="en-GB" sz="1300">
                <a:solidFill>
                  <a:schemeClr val="dk1"/>
                </a:solidFill>
                <a:latin typeface="Mada"/>
                <a:ea typeface="Mada"/>
                <a:cs typeface="Mada"/>
                <a:sym typeface="Mada"/>
              </a:rPr>
              <a:t>1</a:t>
            </a:r>
            <a:r>
              <a:rPr lang="en-GB" sz="1300">
                <a:solidFill>
                  <a:schemeClr val="dk1"/>
                </a:solidFill>
                <a:latin typeface="Mada"/>
                <a:ea typeface="Mada"/>
                <a:cs typeface="Mada"/>
                <a:sym typeface="Mada"/>
              </a:rPr>
              <a:t> → ion pump dysfunction</a:t>
            </a:r>
            <a:endParaRPr sz="1300">
              <a:solidFill>
                <a:schemeClr val="dk1"/>
              </a:solidFill>
              <a:latin typeface="Mada"/>
              <a:ea typeface="Mada"/>
              <a:cs typeface="Mada"/>
              <a:sym typeface="Mada"/>
            </a:endParaRPr>
          </a:p>
          <a:p>
            <a:pPr indent="-168275" lvl="0" marL="727199" rtl="0" algn="l">
              <a:lnSpc>
                <a:spcPct val="125000"/>
              </a:lnSpc>
              <a:spcBef>
                <a:spcPts val="0"/>
              </a:spcBef>
              <a:spcAft>
                <a:spcPts val="0"/>
              </a:spcAft>
              <a:buSzPts val="1300"/>
              <a:buFont typeface="Mada"/>
              <a:buChar char="○"/>
            </a:pPr>
            <a:r>
              <a:rPr lang="en-GB" sz="1300">
                <a:solidFill>
                  <a:schemeClr val="dk1"/>
                </a:solidFill>
                <a:latin typeface="Mada"/>
                <a:ea typeface="Mada"/>
                <a:cs typeface="Mada"/>
                <a:sym typeface="Mada"/>
              </a:rPr>
              <a:t>Cellular edema</a:t>
            </a:r>
            <a:r>
              <a:rPr baseline="30000" lang="en-GB" sz="1300">
                <a:solidFill>
                  <a:schemeClr val="dk1"/>
                </a:solidFill>
                <a:latin typeface="Mada"/>
                <a:ea typeface="Mada"/>
                <a:cs typeface="Mada"/>
                <a:sym typeface="Mada"/>
              </a:rPr>
              <a:t>2</a:t>
            </a:r>
            <a:r>
              <a:rPr lang="en-GB" sz="1300">
                <a:solidFill>
                  <a:schemeClr val="dk1"/>
                </a:solidFill>
                <a:latin typeface="Mada"/>
                <a:ea typeface="Mada"/>
                <a:cs typeface="Mada"/>
                <a:sym typeface="Mada"/>
              </a:rPr>
              <a:t> </a:t>
            </a:r>
            <a:endParaRPr sz="1300">
              <a:solidFill>
                <a:srgbClr val="6AA84F"/>
              </a:solidFill>
              <a:latin typeface="Mada"/>
              <a:ea typeface="Mada"/>
              <a:cs typeface="Mada"/>
              <a:sym typeface="Mada"/>
            </a:endParaRPr>
          </a:p>
          <a:p>
            <a:pPr indent="-168275" lvl="0" marL="727199" rtl="0" algn="l">
              <a:lnSpc>
                <a:spcPct val="125000"/>
              </a:lnSpc>
              <a:spcBef>
                <a:spcPts val="0"/>
              </a:spcBef>
              <a:spcAft>
                <a:spcPts val="0"/>
              </a:spcAft>
              <a:buSzPts val="1300"/>
              <a:buFont typeface="Mada"/>
              <a:buChar char="○"/>
            </a:pPr>
            <a:r>
              <a:rPr lang="en-GB" sz="1300">
                <a:solidFill>
                  <a:schemeClr val="dk1"/>
                </a:solidFill>
                <a:latin typeface="Mada"/>
                <a:ea typeface="Mada"/>
                <a:cs typeface="Mada"/>
                <a:sym typeface="Mada"/>
              </a:rPr>
              <a:t>Hydrolysis of cellular membranes and cellular death </a:t>
            </a:r>
            <a:endParaRPr sz="500">
              <a:solidFill>
                <a:schemeClr val="dk1"/>
              </a:solidFill>
              <a:latin typeface="Mada"/>
              <a:ea typeface="Mada"/>
              <a:cs typeface="Mada"/>
              <a:sym typeface="Mada"/>
            </a:endParaRPr>
          </a:p>
          <a:p>
            <a:pPr indent="0" lvl="0" marL="0" rtl="0" algn="l">
              <a:spcBef>
                <a:spcPts val="0"/>
              </a:spcBef>
              <a:spcAft>
                <a:spcPts val="0"/>
              </a:spcAft>
              <a:buNone/>
            </a:pPr>
            <a:r>
              <a:t/>
            </a:r>
            <a:endParaRPr sz="500">
              <a:solidFill>
                <a:schemeClr val="dk1"/>
              </a:solidFill>
              <a:latin typeface="Mada"/>
              <a:ea typeface="Mada"/>
              <a:cs typeface="Mada"/>
              <a:sym typeface="Mada"/>
            </a:endParaRPr>
          </a:p>
          <a:p>
            <a:pPr indent="0" lvl="0" marL="0" rtl="0" algn="l">
              <a:spcBef>
                <a:spcPts val="0"/>
              </a:spcBef>
              <a:spcAft>
                <a:spcPts val="0"/>
              </a:spcAft>
              <a:buNone/>
            </a:pPr>
            <a:r>
              <a:t/>
            </a:r>
            <a:endParaRPr sz="500">
              <a:solidFill>
                <a:srgbClr val="999999"/>
              </a:solidFill>
              <a:latin typeface="Mada"/>
              <a:ea typeface="Mada"/>
              <a:cs typeface="Mada"/>
              <a:sym typeface="Mada"/>
            </a:endParaRPr>
          </a:p>
          <a:p>
            <a:pPr indent="-177800" lvl="0" marL="269999" rtl="0" algn="l">
              <a:lnSpc>
                <a:spcPct val="12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body tries to maintain vital organs: cerebral and cardiac perfusion</a:t>
            </a:r>
            <a:r>
              <a:rPr baseline="30000" lang="en-GB" sz="1300">
                <a:solidFill>
                  <a:schemeClr val="dk1"/>
                </a:solidFill>
                <a:latin typeface="Mada"/>
                <a:ea typeface="Mada"/>
                <a:cs typeface="Mada"/>
                <a:sym typeface="Mada"/>
              </a:rPr>
              <a:t>3</a:t>
            </a:r>
            <a:endParaRPr sz="1300">
              <a:solidFill>
                <a:schemeClr val="dk1"/>
              </a:solidFill>
              <a:latin typeface="Mada"/>
              <a:ea typeface="Mada"/>
              <a:cs typeface="Mada"/>
              <a:sym typeface="Mada"/>
            </a:endParaRPr>
          </a:p>
          <a:p>
            <a:pPr indent="-177800" lvl="0" marL="727199" rtl="0" algn="l">
              <a:lnSpc>
                <a:spcPct val="125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Vasoconstriction of splanchnic, musculoskeletal, and renal blood flow</a:t>
            </a:r>
            <a:r>
              <a:rPr lang="en-GB" sz="1300">
                <a:solidFill>
                  <a:srgbClr val="1C4588"/>
                </a:solidFill>
                <a:latin typeface="Mada"/>
                <a:ea typeface="Mada"/>
                <a:cs typeface="Mada"/>
                <a:sym typeface="Mada"/>
              </a:rPr>
              <a:t> </a:t>
            </a:r>
            <a:r>
              <a:rPr lang="en-GB" sz="1300">
                <a:solidFill>
                  <a:srgbClr val="6AA84F"/>
                </a:solidFill>
                <a:latin typeface="Mada"/>
                <a:ea typeface="Mada"/>
                <a:cs typeface="Mada"/>
                <a:sym typeface="Mada"/>
              </a:rPr>
              <a:t> </a:t>
            </a:r>
            <a:endParaRPr sz="500">
              <a:solidFill>
                <a:srgbClr val="6AA84F"/>
              </a:solidFill>
              <a:latin typeface="Mada"/>
              <a:ea typeface="Mada"/>
              <a:cs typeface="Mada"/>
              <a:sym typeface="Mada"/>
            </a:endParaRPr>
          </a:p>
          <a:p>
            <a:pPr indent="0" lvl="0" marL="0" rtl="0" algn="l">
              <a:spcBef>
                <a:spcPts val="0"/>
              </a:spcBef>
              <a:spcAft>
                <a:spcPts val="0"/>
              </a:spcAft>
              <a:buNone/>
            </a:pPr>
            <a:r>
              <a:t/>
            </a:r>
            <a:endParaRPr sz="500">
              <a:solidFill>
                <a:srgbClr val="6AA84F"/>
              </a:solidFill>
              <a:latin typeface="Mada"/>
              <a:ea typeface="Mada"/>
              <a:cs typeface="Mada"/>
              <a:sym typeface="Mada"/>
            </a:endParaRPr>
          </a:p>
          <a:p>
            <a:pPr indent="0" lvl="0" marL="0" rtl="0" algn="l">
              <a:spcBef>
                <a:spcPts val="0"/>
              </a:spcBef>
              <a:spcAft>
                <a:spcPts val="0"/>
              </a:spcAft>
              <a:buNone/>
            </a:pPr>
            <a:r>
              <a:t/>
            </a:r>
            <a:endParaRPr sz="500">
              <a:solidFill>
                <a:srgbClr val="6AA84F"/>
              </a:solidFill>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latin typeface="Mada"/>
                <a:ea typeface="Mada"/>
                <a:cs typeface="Mada"/>
                <a:sym typeface="Mada"/>
              </a:rPr>
              <a:t>Global cellular reliance on anaerobic glycolysis and increased lactate production</a:t>
            </a:r>
            <a:r>
              <a:rPr baseline="30000" lang="en-GB" sz="1300">
                <a:latin typeface="Mada"/>
                <a:ea typeface="Mada"/>
                <a:cs typeface="Mada"/>
                <a:sym typeface="Mada"/>
              </a:rPr>
              <a:t>4</a:t>
            </a:r>
            <a:r>
              <a:rPr lang="en-GB" sz="1300">
                <a:latin typeface="Mada"/>
                <a:ea typeface="Mada"/>
                <a:cs typeface="Mada"/>
                <a:sym typeface="Mada"/>
              </a:rPr>
              <a:t> , </a:t>
            </a:r>
            <a:r>
              <a:rPr lang="en-GB" sz="1300">
                <a:solidFill>
                  <a:srgbClr val="6AA84F"/>
                </a:solidFill>
                <a:latin typeface="Mada"/>
                <a:ea typeface="Mada"/>
                <a:cs typeface="Mada"/>
                <a:sym typeface="Mada"/>
              </a:rPr>
              <a:t>some patients will die from shock with normal lactate levels, bc the cells are too sick to attempt anaerobic glycolysis.</a:t>
            </a:r>
            <a:endParaRPr sz="500">
              <a:solidFill>
                <a:srgbClr val="6AA84F"/>
              </a:solidFill>
              <a:latin typeface="Mada"/>
              <a:ea typeface="Mada"/>
              <a:cs typeface="Mada"/>
              <a:sym typeface="Mada"/>
            </a:endParaRPr>
          </a:p>
          <a:p>
            <a:pPr indent="0" lvl="0" marL="0" rtl="0" algn="l">
              <a:lnSpc>
                <a:spcPct val="125000"/>
              </a:lnSpc>
              <a:spcBef>
                <a:spcPts val="0"/>
              </a:spcBef>
              <a:spcAft>
                <a:spcPts val="0"/>
              </a:spcAft>
              <a:buNone/>
            </a:pPr>
            <a:r>
              <a:t/>
            </a:r>
            <a:endParaRPr sz="500">
              <a:latin typeface="Mada"/>
              <a:ea typeface="Mada"/>
              <a:cs typeface="Mada"/>
              <a:sym typeface="Mada"/>
            </a:endParaRPr>
          </a:p>
          <a:p>
            <a:pPr indent="-177800" lvl="0" marL="269999" rtl="0" algn="l">
              <a:lnSpc>
                <a:spcPct val="125000"/>
              </a:lnSpc>
              <a:spcBef>
                <a:spcPts val="0"/>
              </a:spcBef>
              <a:spcAft>
                <a:spcPts val="0"/>
              </a:spcAft>
              <a:buSzPts val="1300"/>
              <a:buFont typeface="Mada"/>
              <a:buChar char="●"/>
            </a:pPr>
            <a:r>
              <a:rPr lang="en-GB" sz="1300">
                <a:solidFill>
                  <a:srgbClr val="FF0000"/>
                </a:solidFill>
                <a:latin typeface="Mada"/>
                <a:ea typeface="Mada"/>
                <a:cs typeface="Mada"/>
                <a:sym typeface="Mada"/>
              </a:rPr>
              <a:t>Systemic metabolic lactic acidosis</a:t>
            </a:r>
            <a:r>
              <a:rPr baseline="30000" lang="en-GB" sz="1300">
                <a:solidFill>
                  <a:srgbClr val="FF0000"/>
                </a:solidFill>
                <a:latin typeface="Mada"/>
                <a:ea typeface="Mada"/>
                <a:cs typeface="Mada"/>
                <a:sym typeface="Mada"/>
              </a:rPr>
              <a:t>5</a:t>
            </a:r>
            <a:r>
              <a:rPr lang="en-GB" sz="1300">
                <a:solidFill>
                  <a:srgbClr val="FF0000"/>
                </a:solidFill>
                <a:latin typeface="Mada"/>
                <a:ea typeface="Mada"/>
                <a:cs typeface="Mada"/>
                <a:sym typeface="Mada"/>
              </a:rPr>
              <a:t> </a:t>
            </a:r>
            <a:r>
              <a:rPr lang="en-GB" sz="1300">
                <a:solidFill>
                  <a:srgbClr val="6AA84F"/>
                </a:solidFill>
                <a:latin typeface="Mada"/>
                <a:ea typeface="Mada"/>
                <a:cs typeface="Mada"/>
                <a:sym typeface="Mada"/>
              </a:rPr>
              <a:t>(The hallmark of patient in shock)</a:t>
            </a:r>
            <a:endParaRPr sz="1300">
              <a:solidFill>
                <a:srgbClr val="6AA84F"/>
              </a:solidFill>
              <a:latin typeface="Mada"/>
              <a:ea typeface="Mada"/>
              <a:cs typeface="Mada"/>
              <a:sym typeface="Mada"/>
            </a:endParaRPr>
          </a:p>
        </p:txBody>
      </p:sp>
      <p:grpSp>
        <p:nvGrpSpPr>
          <p:cNvPr id="225" name="Google Shape;225;p39"/>
          <p:cNvGrpSpPr/>
          <p:nvPr/>
        </p:nvGrpSpPr>
        <p:grpSpPr>
          <a:xfrm>
            <a:off x="314131" y="4665452"/>
            <a:ext cx="467181" cy="476434"/>
            <a:chOff x="2410712" y="2415450"/>
            <a:chExt cx="312600" cy="312600"/>
          </a:xfrm>
        </p:grpSpPr>
        <p:sp>
          <p:nvSpPr>
            <p:cNvPr id="226" name="Google Shape;226;p3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39"/>
          <p:cNvSpPr txBox="1"/>
          <p:nvPr/>
        </p:nvSpPr>
        <p:spPr>
          <a:xfrm>
            <a:off x="771425" y="4692083"/>
            <a:ext cx="50712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Multi-organ Dysfunction Syndrome (MODS):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grpSp>
        <p:nvGrpSpPr>
          <p:cNvPr id="229" name="Google Shape;229;p39"/>
          <p:cNvGrpSpPr/>
          <p:nvPr/>
        </p:nvGrpSpPr>
        <p:grpSpPr>
          <a:xfrm>
            <a:off x="939115" y="5579787"/>
            <a:ext cx="855636" cy="866105"/>
            <a:chOff x="3291950" y="1651150"/>
            <a:chExt cx="691200" cy="699600"/>
          </a:xfrm>
        </p:grpSpPr>
        <p:sp>
          <p:nvSpPr>
            <p:cNvPr id="230" name="Google Shape;230;p39"/>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31" name="Google Shape;231;p39"/>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232" name="Google Shape;232;p39"/>
          <p:cNvSpPr/>
          <p:nvPr/>
        </p:nvSpPr>
        <p:spPr>
          <a:xfrm>
            <a:off x="2027541" y="5892383"/>
            <a:ext cx="204000" cy="240900"/>
          </a:xfrm>
          <a:prstGeom prst="homePlate">
            <a:avLst>
              <a:gd fmla="val 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33" name="Google Shape;233;p39"/>
          <p:cNvSpPr/>
          <p:nvPr/>
        </p:nvSpPr>
        <p:spPr>
          <a:xfrm>
            <a:off x="2055868" y="5925233"/>
            <a:ext cx="150900" cy="175200"/>
          </a:xfrm>
          <a:prstGeom prst="homePlate">
            <a:avLst>
              <a:gd fmla="val 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34" name="Google Shape;234;p39"/>
          <p:cNvSpPr txBox="1"/>
          <p:nvPr/>
        </p:nvSpPr>
        <p:spPr>
          <a:xfrm>
            <a:off x="1052680" y="5764808"/>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grpSp>
        <p:nvGrpSpPr>
          <p:cNvPr id="235" name="Google Shape;235;p39"/>
          <p:cNvGrpSpPr/>
          <p:nvPr/>
        </p:nvGrpSpPr>
        <p:grpSpPr>
          <a:xfrm>
            <a:off x="2463115" y="5579787"/>
            <a:ext cx="855636" cy="866105"/>
            <a:chOff x="3291950" y="1651150"/>
            <a:chExt cx="691200" cy="699600"/>
          </a:xfrm>
        </p:grpSpPr>
        <p:sp>
          <p:nvSpPr>
            <p:cNvPr id="236" name="Google Shape;236;p39"/>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37" name="Google Shape;237;p39"/>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238" name="Google Shape;238;p39"/>
          <p:cNvSpPr txBox="1"/>
          <p:nvPr/>
        </p:nvSpPr>
        <p:spPr>
          <a:xfrm>
            <a:off x="2576680" y="5764808"/>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02</a:t>
            </a:r>
            <a:endParaRPr sz="2400">
              <a:solidFill>
                <a:srgbClr val="E29578"/>
              </a:solidFill>
              <a:latin typeface="Fjalla One"/>
              <a:ea typeface="Fjalla One"/>
              <a:cs typeface="Fjalla One"/>
              <a:sym typeface="Fjalla One"/>
            </a:endParaRPr>
          </a:p>
        </p:txBody>
      </p:sp>
      <p:grpSp>
        <p:nvGrpSpPr>
          <p:cNvPr id="239" name="Google Shape;239;p39"/>
          <p:cNvGrpSpPr/>
          <p:nvPr/>
        </p:nvGrpSpPr>
        <p:grpSpPr>
          <a:xfrm>
            <a:off x="3910915" y="5579787"/>
            <a:ext cx="855636" cy="866105"/>
            <a:chOff x="3291950" y="1651150"/>
            <a:chExt cx="691200" cy="699600"/>
          </a:xfrm>
        </p:grpSpPr>
        <p:sp>
          <p:nvSpPr>
            <p:cNvPr id="240" name="Google Shape;240;p39"/>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41" name="Google Shape;241;p39"/>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242" name="Google Shape;242;p39"/>
          <p:cNvSpPr txBox="1"/>
          <p:nvPr/>
        </p:nvSpPr>
        <p:spPr>
          <a:xfrm>
            <a:off x="4024480" y="5764808"/>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sp>
        <p:nvSpPr>
          <p:cNvPr id="243" name="Google Shape;243;p39"/>
          <p:cNvSpPr txBox="1"/>
          <p:nvPr/>
        </p:nvSpPr>
        <p:spPr>
          <a:xfrm>
            <a:off x="355018" y="644587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Cardiac depression</a:t>
            </a:r>
            <a:endParaRPr sz="1200">
              <a:latin typeface="Mada"/>
              <a:ea typeface="Mada"/>
              <a:cs typeface="Mada"/>
              <a:sym typeface="Mada"/>
            </a:endParaRPr>
          </a:p>
        </p:txBody>
      </p:sp>
      <p:sp>
        <p:nvSpPr>
          <p:cNvPr id="244" name="Google Shape;244;p39"/>
          <p:cNvSpPr txBox="1"/>
          <p:nvPr/>
        </p:nvSpPr>
        <p:spPr>
          <a:xfrm>
            <a:off x="1879018" y="644587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Respiratory distress</a:t>
            </a:r>
            <a:endParaRPr sz="1200">
              <a:solidFill>
                <a:srgbClr val="FFFFFF"/>
              </a:solidFill>
              <a:latin typeface="Fira Sans"/>
              <a:ea typeface="Fira Sans"/>
              <a:cs typeface="Fira Sans"/>
              <a:sym typeface="Fira Sans"/>
            </a:endParaRPr>
          </a:p>
        </p:txBody>
      </p:sp>
      <p:sp>
        <p:nvSpPr>
          <p:cNvPr id="245" name="Google Shape;245;p39"/>
          <p:cNvSpPr txBox="1"/>
          <p:nvPr/>
        </p:nvSpPr>
        <p:spPr>
          <a:xfrm>
            <a:off x="3326818" y="6445870"/>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Renal failure</a:t>
            </a:r>
            <a:endParaRPr sz="1200">
              <a:latin typeface="Mada"/>
              <a:ea typeface="Mada"/>
              <a:cs typeface="Mada"/>
              <a:sym typeface="Mada"/>
            </a:endParaRPr>
          </a:p>
        </p:txBody>
      </p:sp>
      <p:sp>
        <p:nvSpPr>
          <p:cNvPr id="246" name="Google Shape;246;p39"/>
          <p:cNvSpPr txBox="1"/>
          <p:nvPr/>
        </p:nvSpPr>
        <p:spPr>
          <a:xfrm>
            <a:off x="4905241" y="6445802"/>
            <a:ext cx="2023800" cy="3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DI</a:t>
            </a:r>
            <a:r>
              <a:rPr lang="en-GB" sz="1200">
                <a:latin typeface="Mada"/>
                <a:ea typeface="Mada"/>
                <a:cs typeface="Mada"/>
                <a:sym typeface="Mada"/>
              </a:rPr>
              <a:t>C</a:t>
            </a:r>
            <a:r>
              <a:rPr baseline="30000" lang="en-GB" sz="1200">
                <a:latin typeface="Mada"/>
                <a:ea typeface="Mada"/>
                <a:cs typeface="Mada"/>
                <a:sym typeface="Mada"/>
              </a:rPr>
              <a:t>7</a:t>
            </a:r>
            <a:endParaRPr baseline="30000" sz="1200">
              <a:solidFill>
                <a:srgbClr val="FFFFFF"/>
              </a:solidFill>
              <a:latin typeface="Fira Sans"/>
              <a:ea typeface="Fira Sans"/>
              <a:cs typeface="Fira Sans"/>
              <a:sym typeface="Fira Sans"/>
            </a:endParaRPr>
          </a:p>
        </p:txBody>
      </p:sp>
      <p:sp>
        <p:nvSpPr>
          <p:cNvPr id="247" name="Google Shape;247;p39"/>
          <p:cNvSpPr/>
          <p:nvPr/>
        </p:nvSpPr>
        <p:spPr>
          <a:xfrm>
            <a:off x="3512829" y="5892383"/>
            <a:ext cx="204000" cy="240900"/>
          </a:xfrm>
          <a:prstGeom prst="homePlate">
            <a:avLst>
              <a:gd fmla="val 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48" name="Google Shape;248;p39"/>
          <p:cNvSpPr/>
          <p:nvPr/>
        </p:nvSpPr>
        <p:spPr>
          <a:xfrm>
            <a:off x="3541155" y="5925233"/>
            <a:ext cx="150900" cy="175200"/>
          </a:xfrm>
          <a:prstGeom prst="homePlate">
            <a:avLst>
              <a:gd fmla="val 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49" name="Google Shape;249;p39"/>
          <p:cNvSpPr/>
          <p:nvPr/>
        </p:nvSpPr>
        <p:spPr>
          <a:xfrm>
            <a:off x="5053152" y="5892299"/>
            <a:ext cx="204000" cy="240900"/>
          </a:xfrm>
          <a:prstGeom prst="homePlate">
            <a:avLst>
              <a:gd fmla="val 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50" name="Google Shape;250;p39"/>
          <p:cNvSpPr/>
          <p:nvPr/>
        </p:nvSpPr>
        <p:spPr>
          <a:xfrm>
            <a:off x="5081478" y="5925149"/>
            <a:ext cx="150900" cy="175200"/>
          </a:xfrm>
          <a:prstGeom prst="homePlate">
            <a:avLst>
              <a:gd fmla="val 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251" name="Google Shape;251;p39"/>
          <p:cNvSpPr txBox="1"/>
          <p:nvPr/>
        </p:nvSpPr>
        <p:spPr>
          <a:xfrm>
            <a:off x="2458713" y="10973296"/>
            <a:ext cx="2480100" cy="6129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Define shock.</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p:nvPr/>
        </p:nvSpPr>
        <p:spPr>
          <a:xfrm>
            <a:off x="2727160" y="5939886"/>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p:nvPr/>
        </p:nvSpPr>
        <p:spPr>
          <a:xfrm rot="2675960">
            <a:off x="2671858" y="5864397"/>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0"/>
          <p:cNvSpPr/>
          <p:nvPr/>
        </p:nvSpPr>
        <p:spPr>
          <a:xfrm rot="2675960">
            <a:off x="5794809" y="5864389"/>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0"/>
          <p:cNvSpPr/>
          <p:nvPr/>
        </p:nvSpPr>
        <p:spPr>
          <a:xfrm>
            <a:off x="74475" y="9520425"/>
            <a:ext cx="7440600" cy="10953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b" bIns="91425" lIns="90000" spcFirstLastPara="1" rIns="91425" wrap="square" tIns="91425">
            <a:noAutofit/>
          </a:bodyPr>
          <a:lstStyle/>
          <a:p>
            <a:pPr indent="-141775" lvl="0" marL="179999"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Using ultrasound probe can confirm whether the heart is functioning (in </a:t>
            </a:r>
            <a:r>
              <a:rPr lang="en-GB" sz="800">
                <a:solidFill>
                  <a:srgbClr val="6AA84F"/>
                </a:solidFill>
                <a:latin typeface="Mada"/>
                <a:ea typeface="Mada"/>
                <a:cs typeface="Mada"/>
                <a:sym typeface="Mada"/>
              </a:rPr>
              <a:t>hypovolemic) or not (in cardiogenic).</a:t>
            </a:r>
            <a:endParaRPr sz="800">
              <a:solidFill>
                <a:srgbClr val="6AA84F"/>
              </a:solidFill>
              <a:latin typeface="Mada"/>
              <a:ea typeface="Mada"/>
              <a:cs typeface="Mada"/>
              <a:sym typeface="Mada"/>
            </a:endParaRPr>
          </a:p>
          <a:p>
            <a:pPr indent="-146050" lvl="0" marL="179999" rtl="0" algn="l">
              <a:spcBef>
                <a:spcPts val="0"/>
              </a:spcBef>
              <a:spcAft>
                <a:spcPts val="0"/>
              </a:spcAft>
              <a:buClr>
                <a:srgbClr val="6AA84F"/>
              </a:buClr>
              <a:buSzPts val="800"/>
              <a:buFont typeface="Mada"/>
              <a:buAutoNum type="arabicPeriod"/>
            </a:pPr>
            <a:r>
              <a:rPr lang="en-GB" sz="800">
                <a:solidFill>
                  <a:srgbClr val="6AA84F"/>
                </a:solidFill>
                <a:latin typeface="Mada"/>
                <a:ea typeface="Mada"/>
                <a:cs typeface="Mada"/>
                <a:sym typeface="Mada"/>
              </a:rPr>
              <a:t>Dehydration is less common, but it complicates other types of shock e.g. patient with infection (septic shock) and severe vomiting → dehydration (caused by the vomiting) →  hypovolemic shock along with the septic shock. </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         </a:t>
            </a:r>
            <a:r>
              <a:rPr lang="en-GB" sz="800">
                <a:solidFill>
                  <a:srgbClr val="6AA84F"/>
                </a:solidFill>
                <a:latin typeface="Mada"/>
                <a:ea typeface="Mada"/>
                <a:cs typeface="Mada"/>
                <a:sym typeface="Mada"/>
              </a:rPr>
              <a:t>The skin is the 1st organ in which blood is shunted from unless it’s sepsis/anaphylaxis and the vasodilation is the issue so the blood is more to skin.</a:t>
            </a:r>
            <a:endParaRPr sz="800">
              <a:solidFill>
                <a:srgbClr val="6AA84F"/>
              </a:solidFill>
              <a:latin typeface="Mada"/>
              <a:ea typeface="Mada"/>
              <a:cs typeface="Mada"/>
              <a:sym typeface="Mada"/>
            </a:endParaRPr>
          </a:p>
          <a:p>
            <a:pPr indent="-95249" lvl="0" marL="179999" rtl="0" algn="l">
              <a:spcBef>
                <a:spcPts val="0"/>
              </a:spcBef>
              <a:spcAft>
                <a:spcPts val="0"/>
              </a:spcAft>
              <a:buNone/>
            </a:pPr>
            <a:r>
              <a:rPr lang="en-GB" sz="800">
                <a:solidFill>
                  <a:srgbClr val="6AA84F"/>
                </a:solidFill>
                <a:latin typeface="Mada"/>
                <a:ea typeface="Mada"/>
                <a:cs typeface="Mada"/>
                <a:sym typeface="Mada"/>
              </a:rPr>
              <a:t>     first organ to lose blood: </a:t>
            </a:r>
            <a:endParaRPr sz="800">
              <a:solidFill>
                <a:srgbClr val="6AA84F"/>
              </a:solidFill>
              <a:latin typeface="Mada"/>
              <a:ea typeface="Mada"/>
              <a:cs typeface="Mada"/>
              <a:sym typeface="Mada"/>
            </a:endParaRPr>
          </a:p>
          <a:p>
            <a:pPr indent="-95249" lvl="0" marL="179999" rtl="0" algn="l">
              <a:spcBef>
                <a:spcPts val="0"/>
              </a:spcBef>
              <a:spcAft>
                <a:spcPts val="0"/>
              </a:spcAft>
              <a:buNone/>
            </a:pPr>
            <a:r>
              <a:rPr lang="en-GB" sz="800">
                <a:solidFill>
                  <a:srgbClr val="6AA84F"/>
                </a:solidFill>
                <a:latin typeface="Mada"/>
                <a:ea typeface="Mada"/>
                <a:cs typeface="Mada"/>
                <a:sym typeface="Mada"/>
              </a:rPr>
              <a:t>     1st: skin               2nd: GI (splanchnic circulation) —-&gt; bowel edema + ischemia</a:t>
            </a:r>
            <a:endParaRPr sz="800">
              <a:solidFill>
                <a:srgbClr val="6AA84F"/>
              </a:solidFill>
              <a:latin typeface="Mada"/>
              <a:ea typeface="Mada"/>
              <a:cs typeface="Mada"/>
              <a:sym typeface="Mada"/>
            </a:endParaRPr>
          </a:p>
          <a:p>
            <a:pPr indent="-95249" lvl="0" marL="179999" rtl="0" algn="l">
              <a:spcBef>
                <a:spcPts val="0"/>
              </a:spcBef>
              <a:spcAft>
                <a:spcPts val="0"/>
              </a:spcAft>
              <a:buNone/>
            </a:pPr>
            <a:r>
              <a:rPr lang="en-GB" sz="800">
                <a:solidFill>
                  <a:srgbClr val="6AA84F"/>
                </a:solidFill>
                <a:latin typeface="Mada"/>
                <a:ea typeface="Mada"/>
                <a:cs typeface="Mada"/>
                <a:sym typeface="Mada"/>
              </a:rPr>
              <a:t>     3rd: muscle        4th: Renal blood flow——&gt; decrease urine output, kidney dysfunction </a:t>
            </a:r>
            <a:endParaRPr sz="800">
              <a:solidFill>
                <a:srgbClr val="6AA84F"/>
              </a:solidFill>
              <a:latin typeface="Mada"/>
              <a:ea typeface="Mada"/>
              <a:cs typeface="Mada"/>
              <a:sym typeface="Mada"/>
            </a:endParaRPr>
          </a:p>
        </p:txBody>
      </p:sp>
      <p:sp>
        <p:nvSpPr>
          <p:cNvPr id="261" name="Google Shape;261;p40"/>
          <p:cNvSpPr/>
          <p:nvPr/>
        </p:nvSpPr>
        <p:spPr>
          <a:xfrm>
            <a:off x="1235276" y="1750842"/>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0"/>
          <p:cNvSpPr txBox="1"/>
          <p:nvPr/>
        </p:nvSpPr>
        <p:spPr>
          <a:xfrm>
            <a:off x="1232619" y="1756044"/>
            <a:ext cx="545100" cy="34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E18968"/>
                </a:solidFill>
                <a:latin typeface="Life Savers ExtraBold"/>
                <a:ea typeface="Life Savers ExtraBold"/>
                <a:cs typeface="Life Savers ExtraBold"/>
                <a:sym typeface="Life Savers ExtraBold"/>
              </a:rPr>
              <a:t>01</a:t>
            </a:r>
            <a:endParaRPr sz="2600">
              <a:solidFill>
                <a:srgbClr val="E18968"/>
              </a:solidFill>
              <a:latin typeface="Life Savers ExtraBold"/>
              <a:ea typeface="Life Savers ExtraBold"/>
              <a:cs typeface="Life Savers ExtraBold"/>
              <a:sym typeface="Life Savers ExtraBold"/>
            </a:endParaRPr>
          </a:p>
        </p:txBody>
      </p:sp>
      <p:sp>
        <p:nvSpPr>
          <p:cNvPr id="263" name="Google Shape;263;p40"/>
          <p:cNvSpPr/>
          <p:nvPr/>
        </p:nvSpPr>
        <p:spPr>
          <a:xfrm rot="2675960">
            <a:off x="1179973" y="1675352"/>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
          <p:cNvSpPr/>
          <p:nvPr/>
        </p:nvSpPr>
        <p:spPr>
          <a:xfrm rot="2675121">
            <a:off x="1064891" y="1606744"/>
            <a:ext cx="809017" cy="75141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0"/>
          <p:cNvSpPr/>
          <p:nvPr/>
        </p:nvSpPr>
        <p:spPr>
          <a:xfrm>
            <a:off x="2727160" y="1750834"/>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0"/>
          <p:cNvSpPr txBox="1"/>
          <p:nvPr/>
        </p:nvSpPr>
        <p:spPr>
          <a:xfrm>
            <a:off x="2675125" y="1756034"/>
            <a:ext cx="5946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02</a:t>
            </a:r>
            <a:endParaRPr sz="2600">
              <a:solidFill>
                <a:srgbClr val="006D77"/>
              </a:solidFill>
              <a:latin typeface="Life Savers ExtraBold"/>
              <a:ea typeface="Life Savers ExtraBold"/>
              <a:cs typeface="Life Savers ExtraBold"/>
              <a:sym typeface="Life Savers ExtraBold"/>
            </a:endParaRPr>
          </a:p>
        </p:txBody>
      </p:sp>
      <p:sp>
        <p:nvSpPr>
          <p:cNvPr id="267" name="Google Shape;267;p40"/>
          <p:cNvSpPr/>
          <p:nvPr/>
        </p:nvSpPr>
        <p:spPr>
          <a:xfrm rot="2675960">
            <a:off x="2671858" y="1675345"/>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0"/>
          <p:cNvSpPr/>
          <p:nvPr/>
        </p:nvSpPr>
        <p:spPr>
          <a:xfrm>
            <a:off x="2551707" y="1589249"/>
            <a:ext cx="762884" cy="786817"/>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0"/>
          <p:cNvSpPr/>
          <p:nvPr/>
        </p:nvSpPr>
        <p:spPr>
          <a:xfrm>
            <a:off x="4257097" y="1750829"/>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0"/>
          <p:cNvSpPr txBox="1"/>
          <p:nvPr/>
        </p:nvSpPr>
        <p:spPr>
          <a:xfrm>
            <a:off x="4204951" y="1756034"/>
            <a:ext cx="594600" cy="387000"/>
          </a:xfrm>
          <a:prstGeom prst="rect">
            <a:avLst/>
          </a:prstGeom>
          <a:solidFill>
            <a:srgbClr val="EDF9F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03</a:t>
            </a:r>
            <a:endParaRPr sz="2600">
              <a:solidFill>
                <a:srgbClr val="006D77"/>
              </a:solidFill>
              <a:latin typeface="Life Savers ExtraBold"/>
              <a:ea typeface="Life Savers ExtraBold"/>
              <a:cs typeface="Life Savers ExtraBold"/>
              <a:sym typeface="Life Savers ExtraBold"/>
            </a:endParaRPr>
          </a:p>
        </p:txBody>
      </p:sp>
      <p:sp>
        <p:nvSpPr>
          <p:cNvPr id="271" name="Google Shape;271;p40"/>
          <p:cNvSpPr/>
          <p:nvPr/>
        </p:nvSpPr>
        <p:spPr>
          <a:xfrm rot="2675960">
            <a:off x="4201794" y="1675340"/>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a:off x="4102397" y="1589244"/>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p:nvPr/>
        </p:nvSpPr>
        <p:spPr>
          <a:xfrm rot="1273293">
            <a:off x="2017668" y="2083318"/>
            <a:ext cx="2549" cy="2079"/>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
          <p:cNvSpPr/>
          <p:nvPr/>
        </p:nvSpPr>
        <p:spPr>
          <a:xfrm rot="1273293">
            <a:off x="2017225" y="2083980"/>
            <a:ext cx="526" cy="3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0"/>
          <p:cNvSpPr/>
          <p:nvPr/>
        </p:nvSpPr>
        <p:spPr>
          <a:xfrm rot="1273293">
            <a:off x="1963669" y="2100608"/>
            <a:ext cx="1942" cy="866"/>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0"/>
          <p:cNvSpPr/>
          <p:nvPr/>
        </p:nvSpPr>
        <p:spPr>
          <a:xfrm rot="1273293">
            <a:off x="1964315" y="2089530"/>
            <a:ext cx="526" cy="3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0"/>
          <p:cNvSpPr/>
          <p:nvPr/>
        </p:nvSpPr>
        <p:spPr>
          <a:xfrm rot="1273293">
            <a:off x="1962504" y="2088791"/>
            <a:ext cx="1821" cy="1351"/>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
          <p:cNvSpPr txBox="1"/>
          <p:nvPr/>
        </p:nvSpPr>
        <p:spPr>
          <a:xfrm>
            <a:off x="844650" y="2375975"/>
            <a:ext cx="12495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a:latin typeface="Mada"/>
                <a:ea typeface="Mada"/>
                <a:cs typeface="Mada"/>
                <a:sym typeface="Mada"/>
              </a:rPr>
              <a:t>Hypovolemic </a:t>
            </a:r>
            <a:r>
              <a:rPr b="1" lang="en-GB" sz="1100">
                <a:latin typeface="Mada"/>
                <a:ea typeface="Mada"/>
                <a:cs typeface="Mada"/>
                <a:sym typeface="Mada"/>
              </a:rPr>
              <a:t>(</a:t>
            </a:r>
            <a:r>
              <a:rPr b="1" lang="en-GB" sz="1100">
                <a:solidFill>
                  <a:schemeClr val="dk1"/>
                </a:solidFill>
                <a:latin typeface="Lora"/>
                <a:ea typeface="Lora"/>
                <a:cs typeface="Lora"/>
                <a:sym typeface="Lora"/>
              </a:rPr>
              <a:t>↓solution)</a:t>
            </a:r>
            <a:endParaRPr b="1" sz="1100">
              <a:latin typeface="Mada"/>
              <a:ea typeface="Mada"/>
              <a:cs typeface="Mada"/>
              <a:sym typeface="Mada"/>
            </a:endParaRPr>
          </a:p>
        </p:txBody>
      </p:sp>
      <p:sp>
        <p:nvSpPr>
          <p:cNvPr id="279" name="Google Shape;279;p40"/>
          <p:cNvSpPr txBox="1"/>
          <p:nvPr/>
        </p:nvSpPr>
        <p:spPr>
          <a:xfrm>
            <a:off x="1061287" y="2368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Types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80" name="Google Shape;280;p40"/>
          <p:cNvCxnSpPr/>
          <p:nvPr/>
        </p:nvCxnSpPr>
        <p:spPr>
          <a:xfrm>
            <a:off x="2442046" y="692480"/>
            <a:ext cx="2764200" cy="0"/>
          </a:xfrm>
          <a:prstGeom prst="straightConnector1">
            <a:avLst/>
          </a:prstGeom>
          <a:noFill/>
          <a:ln cap="flat" cmpd="sng" w="19050">
            <a:solidFill>
              <a:srgbClr val="83C5BE"/>
            </a:solidFill>
            <a:prstDash val="solid"/>
            <a:round/>
            <a:headEnd len="med" w="med" type="oval"/>
            <a:tailEnd len="med" w="med" type="oval"/>
          </a:ln>
        </p:spPr>
      </p:cxnSp>
      <p:grpSp>
        <p:nvGrpSpPr>
          <p:cNvPr id="281" name="Google Shape;281;p40"/>
          <p:cNvGrpSpPr/>
          <p:nvPr/>
        </p:nvGrpSpPr>
        <p:grpSpPr>
          <a:xfrm>
            <a:off x="312755" y="975676"/>
            <a:ext cx="467181" cy="476434"/>
            <a:chOff x="2410712" y="2415450"/>
            <a:chExt cx="312600" cy="312600"/>
          </a:xfrm>
        </p:grpSpPr>
        <p:sp>
          <p:nvSpPr>
            <p:cNvPr id="282" name="Google Shape;282;p4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40"/>
          <p:cNvSpPr txBox="1"/>
          <p:nvPr/>
        </p:nvSpPr>
        <p:spPr>
          <a:xfrm>
            <a:off x="770025" y="1002300"/>
            <a:ext cx="6890700" cy="4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Low cardiac output states (Hypovolemic &amp; Cardiogenic)</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285" name="Google Shape;285;p40"/>
          <p:cNvSpPr/>
          <p:nvPr/>
        </p:nvSpPr>
        <p:spPr>
          <a:xfrm>
            <a:off x="5850112" y="1750826"/>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txBox="1"/>
          <p:nvPr/>
        </p:nvSpPr>
        <p:spPr>
          <a:xfrm>
            <a:off x="5797949" y="1756035"/>
            <a:ext cx="5946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04</a:t>
            </a:r>
            <a:endParaRPr sz="2600">
              <a:solidFill>
                <a:srgbClr val="006D77"/>
              </a:solidFill>
              <a:latin typeface="Life Savers ExtraBold"/>
              <a:ea typeface="Life Savers ExtraBold"/>
              <a:cs typeface="Life Savers ExtraBold"/>
              <a:sym typeface="Life Savers ExtraBold"/>
            </a:endParaRPr>
          </a:p>
        </p:txBody>
      </p:sp>
      <p:sp>
        <p:nvSpPr>
          <p:cNvPr id="287" name="Google Shape;287;p40"/>
          <p:cNvSpPr/>
          <p:nvPr/>
        </p:nvSpPr>
        <p:spPr>
          <a:xfrm rot="2675960">
            <a:off x="5794809" y="1675337"/>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0"/>
          <p:cNvSpPr/>
          <p:nvPr/>
        </p:nvSpPr>
        <p:spPr>
          <a:xfrm>
            <a:off x="5695412" y="1589241"/>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0"/>
          <p:cNvSpPr txBox="1"/>
          <p:nvPr/>
        </p:nvSpPr>
        <p:spPr>
          <a:xfrm>
            <a:off x="2260150" y="2375974"/>
            <a:ext cx="13464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Cardiogenic</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290" name="Google Shape;290;p40"/>
          <p:cNvSpPr txBox="1"/>
          <p:nvPr/>
        </p:nvSpPr>
        <p:spPr>
          <a:xfrm>
            <a:off x="3841627" y="2375984"/>
            <a:ext cx="13464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Neurogenic </a:t>
            </a:r>
            <a:endParaRPr b="1">
              <a:latin typeface="Mada"/>
              <a:ea typeface="Mada"/>
              <a:cs typeface="Mada"/>
              <a:sym typeface="Mada"/>
            </a:endParaRPr>
          </a:p>
        </p:txBody>
      </p:sp>
      <p:sp>
        <p:nvSpPr>
          <p:cNvPr id="291" name="Google Shape;291;p40"/>
          <p:cNvSpPr txBox="1"/>
          <p:nvPr/>
        </p:nvSpPr>
        <p:spPr>
          <a:xfrm>
            <a:off x="5446900" y="2375975"/>
            <a:ext cx="13464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Vasogenic </a:t>
            </a:r>
            <a:endParaRPr b="1">
              <a:latin typeface="Mada"/>
              <a:ea typeface="Mada"/>
              <a:cs typeface="Mada"/>
              <a:sym typeface="Mada"/>
            </a:endParaRPr>
          </a:p>
        </p:txBody>
      </p:sp>
      <p:sp>
        <p:nvSpPr>
          <p:cNvPr id="292" name="Google Shape;292;p40"/>
          <p:cNvSpPr txBox="1"/>
          <p:nvPr/>
        </p:nvSpPr>
        <p:spPr>
          <a:xfrm>
            <a:off x="155175" y="2959125"/>
            <a:ext cx="7279200" cy="25812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1C4588"/>
                </a:solidFill>
                <a:latin typeface="Lora"/>
                <a:ea typeface="Lora"/>
                <a:cs typeface="Lora"/>
                <a:sym typeface="Lora"/>
              </a:rPr>
              <a:t>(</a:t>
            </a:r>
            <a:r>
              <a:rPr lang="en-GB" sz="1200">
                <a:solidFill>
                  <a:srgbClr val="1C4588"/>
                </a:solidFill>
                <a:latin typeface="Mada"/>
                <a:ea typeface="Mada"/>
                <a:cs typeface="Mada"/>
                <a:sym typeface="Mada"/>
              </a:rPr>
              <a:t>blood pump is working with no blood</a:t>
            </a:r>
            <a:r>
              <a:rPr lang="en-GB" sz="1200">
                <a:solidFill>
                  <a:srgbClr val="1C4588"/>
                </a:solidFill>
                <a:latin typeface="Lora"/>
                <a:ea typeface="Lora"/>
                <a:cs typeface="Lora"/>
                <a:sym typeface="Lora"/>
              </a:rPr>
              <a:t>)</a:t>
            </a:r>
            <a:r>
              <a:rPr lang="en-GB" sz="1300">
                <a:solidFill>
                  <a:srgbClr val="E29578"/>
                </a:solidFill>
                <a:latin typeface="Lora"/>
                <a:ea typeface="Lora"/>
                <a:cs typeface="Lora"/>
                <a:sym typeface="Lora"/>
              </a:rPr>
              <a:t> </a:t>
            </a:r>
            <a:r>
              <a:rPr lang="en-GB" sz="1200">
                <a:solidFill>
                  <a:srgbClr val="1C4588"/>
                </a:solidFill>
                <a:latin typeface="Mada"/>
                <a:ea typeface="Mada"/>
                <a:cs typeface="Mada"/>
                <a:sym typeface="Mada"/>
              </a:rPr>
              <a:t>most common and most readily corrected cause of shock encountered in surgical practice results from a reduction in intravascular volume secondary to loss of:</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12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blood e.g. </a:t>
            </a:r>
            <a:r>
              <a:rPr lang="en-GB" sz="1200">
                <a:solidFill>
                  <a:schemeClr val="dk1"/>
                </a:solidFill>
                <a:latin typeface="Mada"/>
                <a:ea typeface="Mada"/>
                <a:cs typeface="Mada"/>
                <a:sym typeface="Mada"/>
              </a:rPr>
              <a:t>bleeding </a:t>
            </a:r>
            <a:r>
              <a:rPr lang="en-GB" sz="1200">
                <a:solidFill>
                  <a:srgbClr val="1C4588"/>
                </a:solidFill>
                <a:latin typeface="Mada"/>
                <a:ea typeface="Mada"/>
                <a:cs typeface="Mada"/>
                <a:sym typeface="Mada"/>
              </a:rPr>
              <a:t>(the most common cause of acute hypovolemic shock in surgical practice)</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plasma (e.g. burns).</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water and electrolytes </a:t>
            </a:r>
            <a:r>
              <a:rPr lang="en-GB" sz="1200">
                <a:solidFill>
                  <a:schemeClr val="dk1"/>
                </a:solidFill>
                <a:latin typeface="Mada"/>
                <a:ea typeface="Mada"/>
                <a:cs typeface="Mada"/>
                <a:sym typeface="Mada"/>
              </a:rPr>
              <a:t>(dehydration</a:t>
            </a:r>
            <a:r>
              <a:rPr baseline="30000" lang="en-GB" sz="1300">
                <a:solidFill>
                  <a:schemeClr val="dk1"/>
                </a:solidFill>
                <a:latin typeface="Mada"/>
                <a:ea typeface="Mada"/>
                <a:cs typeface="Mada"/>
                <a:sym typeface="Mada"/>
              </a:rPr>
              <a:t>1</a:t>
            </a:r>
            <a:r>
              <a:rPr lang="en-GB" sz="1200">
                <a:solidFill>
                  <a:schemeClr val="dk1"/>
                </a:solidFill>
                <a:latin typeface="Mada"/>
                <a:ea typeface="Mada"/>
                <a:cs typeface="Mada"/>
                <a:sym typeface="Mada"/>
              </a:rPr>
              <a:t>)</a:t>
            </a:r>
            <a:r>
              <a:rPr lang="en-GB" sz="1200">
                <a:solidFill>
                  <a:srgbClr val="1C4588"/>
                </a:solidFill>
                <a:latin typeface="Mada"/>
                <a:ea typeface="Mada"/>
                <a:cs typeface="Mada"/>
                <a:sym typeface="Mada"/>
              </a:rPr>
              <a:t> (e.g.</a:t>
            </a:r>
            <a:r>
              <a:rPr lang="en-GB" sz="1200">
                <a:solidFill>
                  <a:schemeClr val="dk1"/>
                </a:solidFill>
                <a:latin typeface="Mada"/>
                <a:ea typeface="Mada"/>
                <a:cs typeface="Mada"/>
                <a:sym typeface="Mada"/>
              </a:rPr>
              <a:t>  </a:t>
            </a:r>
            <a:r>
              <a:rPr lang="en-GB" sz="1200">
                <a:solidFill>
                  <a:srgbClr val="1C4588"/>
                </a:solidFill>
                <a:latin typeface="Mada"/>
                <a:ea typeface="Mada"/>
                <a:cs typeface="Mada"/>
                <a:sym typeface="Mada"/>
              </a:rPr>
              <a:t>vomiting, diarrhoea , diabetic ketoacidosis).</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 dehydration, there’s a low cardiac output state. However, the heart is working just fine. There is less blood volume to carry oxygen, thus the mediators (such as NE and hormones) will force the heart to increase tropic volume and inotropy. This increase is up to a certain point then a shock might happen.</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Clinical features</a:t>
            </a:r>
            <a:r>
              <a:rPr baseline="30000" lang="en-GB" sz="1200">
                <a:solidFill>
                  <a:srgbClr val="6AA84F"/>
                </a:solidFill>
                <a:latin typeface="Mada"/>
                <a:ea typeface="Mada"/>
                <a:cs typeface="Mada"/>
                <a:sym typeface="Mada"/>
              </a:rPr>
              <a:t>2</a:t>
            </a:r>
            <a:r>
              <a:rPr lang="en-GB" sz="1200">
                <a:solidFill>
                  <a:srgbClr val="6AA84F"/>
                </a:solidFill>
                <a:latin typeface="Mada"/>
                <a:ea typeface="Mada"/>
                <a:cs typeface="Mada"/>
                <a:sym typeface="Mada"/>
              </a:rPr>
              <a:t>: tachycardia (to compensate) + increased inotropy + </a:t>
            </a:r>
            <a:r>
              <a:rPr lang="en-GB" sz="1000">
                <a:solidFill>
                  <a:srgbClr val="6AA84F"/>
                </a:solidFill>
                <a:latin typeface="Mada"/>
                <a:ea typeface="Mada"/>
                <a:cs typeface="Mada"/>
                <a:sym typeface="Mada"/>
              </a:rPr>
              <a:t>delayed capillary refill</a:t>
            </a:r>
            <a:r>
              <a:rPr lang="en-GB" sz="1000">
                <a:solidFill>
                  <a:srgbClr val="741B47"/>
                </a:solidFill>
                <a:latin typeface="Mada"/>
                <a:ea typeface="Mada"/>
                <a:cs typeface="Mada"/>
                <a:sym typeface="Mada"/>
              </a:rPr>
              <a:t> </a:t>
            </a:r>
            <a:r>
              <a:rPr lang="en-GB" sz="1200">
                <a:solidFill>
                  <a:srgbClr val="6AA84F"/>
                </a:solidFill>
                <a:latin typeface="Mada"/>
                <a:ea typeface="Mada"/>
                <a:cs typeface="Mada"/>
                <a:sym typeface="Mada"/>
              </a:rPr>
              <a:t> + cool temp + dry skin, </a:t>
            </a:r>
            <a:r>
              <a:rPr lang="en-GB" sz="1200">
                <a:solidFill>
                  <a:srgbClr val="6AA84F"/>
                </a:solidFill>
                <a:latin typeface="Mada"/>
                <a:ea typeface="Mada"/>
                <a:cs typeface="Mada"/>
                <a:sym typeface="Mada"/>
              </a:rPr>
              <a:t>muscle will be deprived of blood and dysfunctional</a:t>
            </a:r>
            <a:endParaRPr sz="1200">
              <a:solidFill>
                <a:srgbClr val="6AA84F"/>
              </a:solidFill>
            </a:endParaRPr>
          </a:p>
        </p:txBody>
      </p:sp>
      <p:sp>
        <p:nvSpPr>
          <p:cNvPr id="293" name="Google Shape;293;p40"/>
          <p:cNvSpPr/>
          <p:nvPr/>
        </p:nvSpPr>
        <p:spPr>
          <a:xfrm>
            <a:off x="1235276" y="5939893"/>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0"/>
          <p:cNvSpPr txBox="1"/>
          <p:nvPr/>
        </p:nvSpPr>
        <p:spPr>
          <a:xfrm>
            <a:off x="1232638" y="5889423"/>
            <a:ext cx="545100" cy="26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01</a:t>
            </a:r>
            <a:endParaRPr sz="2600">
              <a:solidFill>
                <a:srgbClr val="006D77"/>
              </a:solidFill>
              <a:latin typeface="Life Savers ExtraBold"/>
              <a:ea typeface="Life Savers ExtraBold"/>
              <a:cs typeface="Life Savers ExtraBold"/>
              <a:sym typeface="Life Savers ExtraBold"/>
            </a:endParaRPr>
          </a:p>
        </p:txBody>
      </p:sp>
      <p:sp>
        <p:nvSpPr>
          <p:cNvPr id="295" name="Google Shape;295;p40"/>
          <p:cNvSpPr/>
          <p:nvPr/>
        </p:nvSpPr>
        <p:spPr>
          <a:xfrm rot="2675960">
            <a:off x="1179973" y="5864404"/>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0"/>
          <p:cNvSpPr/>
          <p:nvPr/>
        </p:nvSpPr>
        <p:spPr>
          <a:xfrm rot="2675121">
            <a:off x="1064891" y="5795795"/>
            <a:ext cx="809017" cy="75141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0"/>
          <p:cNvSpPr/>
          <p:nvPr/>
        </p:nvSpPr>
        <p:spPr>
          <a:xfrm>
            <a:off x="2551707" y="5778301"/>
            <a:ext cx="762884" cy="786817"/>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0"/>
          <p:cNvSpPr/>
          <p:nvPr/>
        </p:nvSpPr>
        <p:spPr>
          <a:xfrm>
            <a:off x="4257097" y="5939881"/>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
          <p:cNvSpPr txBox="1"/>
          <p:nvPr/>
        </p:nvSpPr>
        <p:spPr>
          <a:xfrm>
            <a:off x="4204951" y="5945086"/>
            <a:ext cx="5946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03</a:t>
            </a:r>
            <a:endParaRPr sz="2600">
              <a:solidFill>
                <a:srgbClr val="006D77"/>
              </a:solidFill>
              <a:latin typeface="Life Savers ExtraBold"/>
              <a:ea typeface="Life Savers ExtraBold"/>
              <a:cs typeface="Life Savers ExtraBold"/>
              <a:sym typeface="Life Savers ExtraBold"/>
            </a:endParaRPr>
          </a:p>
        </p:txBody>
      </p:sp>
      <p:sp>
        <p:nvSpPr>
          <p:cNvPr id="300" name="Google Shape;300;p40"/>
          <p:cNvSpPr/>
          <p:nvPr/>
        </p:nvSpPr>
        <p:spPr>
          <a:xfrm rot="2675960">
            <a:off x="4201794" y="5864392"/>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p:nvPr/>
        </p:nvSpPr>
        <p:spPr>
          <a:xfrm>
            <a:off x="4102397" y="5778296"/>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0"/>
          <p:cNvSpPr/>
          <p:nvPr/>
        </p:nvSpPr>
        <p:spPr>
          <a:xfrm rot="1273293">
            <a:off x="2017681" y="6216695"/>
            <a:ext cx="2549" cy="2079"/>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0"/>
          <p:cNvSpPr/>
          <p:nvPr/>
        </p:nvSpPr>
        <p:spPr>
          <a:xfrm rot="1273293">
            <a:off x="2017238" y="6217357"/>
            <a:ext cx="526" cy="35"/>
          </a:xfrm>
          <a:custGeom>
            <a:rect b="b" l="l" r="r" t="t"/>
            <a:pathLst>
              <a:path extrusionOk="0" h="1" w="13">
                <a:moveTo>
                  <a:pt x="0" y="1"/>
                </a:moveTo>
                <a:lnTo>
                  <a:pt x="0" y="1"/>
                </a:lnTo>
                <a:lnTo>
                  <a:pt x="12"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0"/>
          <p:cNvSpPr/>
          <p:nvPr/>
        </p:nvSpPr>
        <p:spPr>
          <a:xfrm rot="1273293">
            <a:off x="1963669" y="6289660"/>
            <a:ext cx="1942" cy="866"/>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0"/>
          <p:cNvSpPr/>
          <p:nvPr/>
        </p:nvSpPr>
        <p:spPr>
          <a:xfrm rot="1273293">
            <a:off x="1964327" y="6222907"/>
            <a:ext cx="526" cy="35"/>
          </a:xfrm>
          <a:custGeom>
            <a:rect b="b" l="l" r="r" t="t"/>
            <a:pathLst>
              <a:path extrusionOk="0" h="1" w="13">
                <a:moveTo>
                  <a:pt x="1" y="0"/>
                </a:moveTo>
                <a:cubicBezTo>
                  <a:pt x="13" y="0"/>
                  <a:pt x="13" y="0"/>
                  <a:pt x="13" y="0"/>
                </a:cubicBezTo>
                <a:cubicBezTo>
                  <a:pt x="13" y="0"/>
                  <a:pt x="13" y="0"/>
                  <a:pt x="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0"/>
          <p:cNvSpPr/>
          <p:nvPr/>
        </p:nvSpPr>
        <p:spPr>
          <a:xfrm rot="1273293">
            <a:off x="1962504" y="6277843"/>
            <a:ext cx="1821" cy="1351"/>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0"/>
          <p:cNvSpPr txBox="1"/>
          <p:nvPr/>
        </p:nvSpPr>
        <p:spPr>
          <a:xfrm>
            <a:off x="844650" y="6565027"/>
            <a:ext cx="12495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a:latin typeface="Mada"/>
                <a:ea typeface="Mada"/>
                <a:cs typeface="Mada"/>
                <a:sym typeface="Mada"/>
              </a:rPr>
              <a:t>Hypovolemic</a:t>
            </a:r>
            <a:endParaRPr b="1">
              <a:latin typeface="Mada"/>
              <a:ea typeface="Mada"/>
              <a:cs typeface="Mada"/>
              <a:sym typeface="Mada"/>
            </a:endParaRPr>
          </a:p>
        </p:txBody>
      </p:sp>
      <p:sp>
        <p:nvSpPr>
          <p:cNvPr id="308" name="Google Shape;308;p40"/>
          <p:cNvSpPr/>
          <p:nvPr/>
        </p:nvSpPr>
        <p:spPr>
          <a:xfrm>
            <a:off x="5850112" y="5939878"/>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0"/>
          <p:cNvSpPr txBox="1"/>
          <p:nvPr/>
        </p:nvSpPr>
        <p:spPr>
          <a:xfrm>
            <a:off x="5784074" y="5927837"/>
            <a:ext cx="5946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04</a:t>
            </a:r>
            <a:endParaRPr sz="2600">
              <a:solidFill>
                <a:srgbClr val="006D77"/>
              </a:solidFill>
              <a:latin typeface="Life Savers ExtraBold"/>
              <a:ea typeface="Life Savers ExtraBold"/>
              <a:cs typeface="Life Savers ExtraBold"/>
              <a:sym typeface="Life Savers ExtraBold"/>
            </a:endParaRPr>
          </a:p>
        </p:txBody>
      </p:sp>
      <p:sp>
        <p:nvSpPr>
          <p:cNvPr id="310" name="Google Shape;310;p40"/>
          <p:cNvSpPr/>
          <p:nvPr/>
        </p:nvSpPr>
        <p:spPr>
          <a:xfrm>
            <a:off x="5695412" y="5778293"/>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0"/>
          <p:cNvSpPr txBox="1"/>
          <p:nvPr/>
        </p:nvSpPr>
        <p:spPr>
          <a:xfrm>
            <a:off x="2111338" y="6565038"/>
            <a:ext cx="17619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Cardiogenic </a:t>
            </a:r>
            <a:endParaRPr b="1">
              <a:latin typeface="Mada"/>
              <a:ea typeface="Mada"/>
              <a:cs typeface="Mada"/>
              <a:sym typeface="Mada"/>
            </a:endParaRPr>
          </a:p>
          <a:p>
            <a:pPr indent="0" lvl="0" marL="0" rtl="0" algn="ctr">
              <a:spcBef>
                <a:spcPts val="0"/>
              </a:spcBef>
              <a:spcAft>
                <a:spcPts val="0"/>
              </a:spcAft>
              <a:buNone/>
            </a:pPr>
            <a:r>
              <a:rPr b="1" lang="en-GB" sz="1100">
                <a:latin typeface="Mada"/>
                <a:ea typeface="Mada"/>
                <a:cs typeface="Mada"/>
                <a:sym typeface="Mada"/>
              </a:rPr>
              <a:t>(</a:t>
            </a:r>
            <a:r>
              <a:rPr b="1" lang="en-GB" sz="1100">
                <a:solidFill>
                  <a:schemeClr val="dk1"/>
                </a:solidFill>
                <a:latin typeface="Lora"/>
                <a:ea typeface="Lora"/>
                <a:cs typeface="Lora"/>
                <a:sym typeface="Lora"/>
              </a:rPr>
              <a:t>↓ pump)</a:t>
            </a:r>
            <a:endParaRPr b="1" sz="1100">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312" name="Google Shape;312;p40"/>
          <p:cNvSpPr txBox="1"/>
          <p:nvPr/>
        </p:nvSpPr>
        <p:spPr>
          <a:xfrm>
            <a:off x="3841627" y="6565036"/>
            <a:ext cx="13464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Neurogenic </a:t>
            </a:r>
            <a:endParaRPr b="1">
              <a:latin typeface="Mada"/>
              <a:ea typeface="Mada"/>
              <a:cs typeface="Mada"/>
              <a:sym typeface="Mada"/>
            </a:endParaRPr>
          </a:p>
        </p:txBody>
      </p:sp>
      <p:sp>
        <p:nvSpPr>
          <p:cNvPr id="313" name="Google Shape;313;p40"/>
          <p:cNvSpPr txBox="1"/>
          <p:nvPr/>
        </p:nvSpPr>
        <p:spPr>
          <a:xfrm>
            <a:off x="5446900" y="6565027"/>
            <a:ext cx="13464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Vasogenic </a:t>
            </a:r>
            <a:endParaRPr b="1">
              <a:latin typeface="Mada"/>
              <a:ea typeface="Mada"/>
              <a:cs typeface="Mada"/>
              <a:sym typeface="Mada"/>
            </a:endParaRPr>
          </a:p>
        </p:txBody>
      </p:sp>
      <p:sp>
        <p:nvSpPr>
          <p:cNvPr id="314" name="Google Shape;314;p40"/>
          <p:cNvSpPr txBox="1"/>
          <p:nvPr/>
        </p:nvSpPr>
        <p:spPr>
          <a:xfrm>
            <a:off x="155175" y="7148163"/>
            <a:ext cx="7279200" cy="22212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Impaired inflow </a:t>
            </a:r>
            <a:r>
              <a:rPr lang="en-GB" sz="1200">
                <a:solidFill>
                  <a:srgbClr val="6AA84F"/>
                </a:solidFill>
                <a:latin typeface="Mada"/>
                <a:ea typeface="Mada"/>
                <a:cs typeface="Mada"/>
                <a:sym typeface="Mada"/>
              </a:rPr>
              <a:t>e.g. tamponade, constrictive pericarditis </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Primary pump dysfunction </a:t>
            </a:r>
            <a:r>
              <a:rPr lang="en-GB" sz="1200">
                <a:solidFill>
                  <a:srgbClr val="6AA84F"/>
                </a:solidFill>
                <a:latin typeface="Mada"/>
                <a:ea typeface="Mada"/>
                <a:cs typeface="Mada"/>
                <a:sym typeface="Mada"/>
              </a:rPr>
              <a:t>e.g.HF, ACS leading to MI,Myocarditis </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Impaired outflow</a:t>
            </a:r>
            <a:r>
              <a:rPr lang="en-GB" sz="1200">
                <a:solidFill>
                  <a:srgbClr val="6AA84F"/>
                </a:solidFill>
                <a:latin typeface="Mada"/>
                <a:ea typeface="Mada"/>
                <a:cs typeface="Mada"/>
                <a:sym typeface="Mada"/>
              </a:rPr>
              <a:t> e.g. massive PE</a:t>
            </a:r>
            <a:endParaRPr sz="500">
              <a:solidFill>
                <a:schemeClr val="dk1"/>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 cardiogenic shock, there’s adequate blood volume but the heart itself is abnormal. We will notice blunted heart response to stimulatory mediators such as NE and epinephrine.</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patient might be tachycardic (or even bradycardic) but with ECG we find that stroke volume is low, some sick hearts can increase the rate but cannot increase the volume some patients will enter bradycardia in later stages since the heart is too sick to compensate with tachycardia.</a:t>
            </a:r>
            <a:endParaRPr sz="500">
              <a:solidFill>
                <a:srgbClr val="1C4588"/>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clinical features: tachycardia, vasoconstriction, cold clammy skin, systemic vascular resistance will be high.</a:t>
            </a:r>
            <a:endParaRPr sz="1200">
              <a:solidFill>
                <a:srgbClr val="1C4588"/>
              </a:solidFill>
              <a:latin typeface="Mada"/>
              <a:ea typeface="Mada"/>
              <a:cs typeface="Mada"/>
              <a:sym typeface="Mada"/>
            </a:endParaRPr>
          </a:p>
        </p:txBody>
      </p:sp>
      <p:sp>
        <p:nvSpPr>
          <p:cNvPr id="315" name="Google Shape;315;p40"/>
          <p:cNvSpPr txBox="1"/>
          <p:nvPr/>
        </p:nvSpPr>
        <p:spPr>
          <a:xfrm>
            <a:off x="1045750" y="10923225"/>
            <a:ext cx="5095500" cy="6141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List the types and clinical features of shock.</a:t>
            </a:r>
            <a:endParaRPr sz="1900"/>
          </a:p>
        </p:txBody>
      </p:sp>
      <p:sp>
        <p:nvSpPr>
          <p:cNvPr id="316" name="Google Shape;316;p40"/>
          <p:cNvSpPr txBox="1"/>
          <p:nvPr/>
        </p:nvSpPr>
        <p:spPr>
          <a:xfrm>
            <a:off x="98718" y="9929988"/>
            <a:ext cx="467100" cy="387000"/>
          </a:xfrm>
          <a:prstGeom prst="rect">
            <a:avLst/>
          </a:prstGeom>
          <a:noFill/>
          <a:ln>
            <a:noFill/>
          </a:ln>
        </p:spPr>
        <p:txBody>
          <a:bodyPr anchorCtr="0" anchor="t" bIns="91425" lIns="91425" spcFirstLastPara="1" rIns="91425" wrap="square" tIns="91425">
            <a:noAutofit/>
          </a:bodyPr>
          <a:lstStyle/>
          <a:p>
            <a:pPr indent="-146050" lvl="0" marL="269999" rtl="0" algn="l">
              <a:lnSpc>
                <a:spcPct val="125000"/>
              </a:lnSpc>
              <a:spcBef>
                <a:spcPts val="0"/>
              </a:spcBef>
              <a:spcAft>
                <a:spcPts val="0"/>
              </a:spcAft>
              <a:buClr>
                <a:srgbClr val="6AA84F"/>
              </a:buClr>
              <a:buSzPts val="800"/>
              <a:buFont typeface="Mada"/>
              <a:buChar char="●"/>
            </a:pPr>
            <a:r>
              <a:t/>
            </a:r>
            <a:endParaRPr sz="800"/>
          </a:p>
        </p:txBody>
      </p:sp>
      <p:sp>
        <p:nvSpPr>
          <p:cNvPr id="317" name="Google Shape;317;p40"/>
          <p:cNvSpPr txBox="1"/>
          <p:nvPr/>
        </p:nvSpPr>
        <p:spPr>
          <a:xfrm>
            <a:off x="2642763" y="5939895"/>
            <a:ext cx="5946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E18968"/>
                </a:solidFill>
                <a:latin typeface="Life Savers ExtraBold"/>
                <a:ea typeface="Life Savers ExtraBold"/>
                <a:cs typeface="Life Savers ExtraBold"/>
                <a:sym typeface="Life Savers ExtraBold"/>
              </a:rPr>
              <a:t>02</a:t>
            </a:r>
            <a:endParaRPr sz="2600">
              <a:solidFill>
                <a:srgbClr val="E18968"/>
              </a:solidFill>
              <a:latin typeface="Life Savers ExtraBold"/>
              <a:ea typeface="Life Savers ExtraBold"/>
              <a:cs typeface="Life Savers ExtraBold"/>
              <a:sym typeface="Life Saver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
          <p:cNvSpPr/>
          <p:nvPr/>
        </p:nvSpPr>
        <p:spPr>
          <a:xfrm>
            <a:off x="74475" y="9608600"/>
            <a:ext cx="7440600" cy="1007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3499" lvl="0" marL="179999"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Neurogenic shock is relatively rare, so if  there is a trauma in head think about hypovolemic shock caused by hemorrhage FIRST.</a:t>
            </a:r>
            <a:endParaRPr sz="1000">
              <a:solidFill>
                <a:srgbClr val="6AA84F"/>
              </a:solidFill>
              <a:latin typeface="Mada"/>
              <a:ea typeface="Mada"/>
              <a:cs typeface="Mada"/>
              <a:sym typeface="Mada"/>
            </a:endParaRPr>
          </a:p>
          <a:p>
            <a:pPr indent="-154475" lvl="0" marL="180975" rtl="0" algn="l">
              <a:spcBef>
                <a:spcPts val="0"/>
              </a:spcBef>
              <a:spcAft>
                <a:spcPts val="0"/>
              </a:spcAft>
              <a:buClr>
                <a:srgbClr val="1C4588"/>
              </a:buClr>
              <a:buSzPts val="1000"/>
              <a:buFont typeface="Mada"/>
              <a:buAutoNum type="arabicPeriod"/>
            </a:pPr>
            <a:r>
              <a:rPr lang="en-GB" sz="1000">
                <a:solidFill>
                  <a:srgbClr val="1C4588"/>
                </a:solidFill>
                <a:latin typeface="Mada"/>
                <a:ea typeface="Mada"/>
                <a:cs typeface="Mada"/>
                <a:sym typeface="Mada"/>
              </a:rPr>
              <a:t>A</a:t>
            </a:r>
            <a:r>
              <a:rPr lang="en-GB" sz="1000">
                <a:solidFill>
                  <a:srgbClr val="1C4588"/>
                </a:solidFill>
                <a:latin typeface="Mada"/>
                <a:ea typeface="Mada"/>
                <a:cs typeface="Mada"/>
                <a:sym typeface="Mada"/>
              </a:rPr>
              <a:t>s septic shock progresses cardiac ventricular dysfunction impairs the compensatory increase in cardiac output. As a result, peripheral perfusion falls and the clinical signs may become indistinguishable from those associated with the low cardiac output state.</a:t>
            </a:r>
            <a:endParaRPr sz="1000">
              <a:solidFill>
                <a:srgbClr val="1C4588"/>
              </a:solidFill>
              <a:latin typeface="Mada"/>
              <a:ea typeface="Mada"/>
              <a:cs typeface="Mada"/>
              <a:sym typeface="Mada"/>
            </a:endParaRPr>
          </a:p>
        </p:txBody>
      </p:sp>
      <p:sp>
        <p:nvSpPr>
          <p:cNvPr id="324" name="Google Shape;324;p41"/>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Types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325" name="Google Shape;325;p41"/>
          <p:cNvCxnSpPr/>
          <p:nvPr/>
        </p:nvCxnSpPr>
        <p:spPr>
          <a:xfrm>
            <a:off x="2442059" y="844880"/>
            <a:ext cx="2764200" cy="0"/>
          </a:xfrm>
          <a:prstGeom prst="straightConnector1">
            <a:avLst/>
          </a:prstGeom>
          <a:noFill/>
          <a:ln cap="flat" cmpd="sng" w="19050">
            <a:solidFill>
              <a:srgbClr val="83C5BE"/>
            </a:solidFill>
            <a:prstDash val="solid"/>
            <a:round/>
            <a:headEnd len="med" w="med" type="oval"/>
            <a:tailEnd len="med" w="med" type="oval"/>
          </a:ln>
        </p:spPr>
      </p:cxnSp>
      <p:sp>
        <p:nvSpPr>
          <p:cNvPr id="326" name="Google Shape;326;p41"/>
          <p:cNvSpPr/>
          <p:nvPr/>
        </p:nvSpPr>
        <p:spPr>
          <a:xfrm>
            <a:off x="1235276" y="1903242"/>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1"/>
          <p:cNvSpPr txBox="1"/>
          <p:nvPr/>
        </p:nvSpPr>
        <p:spPr>
          <a:xfrm>
            <a:off x="1232625" y="1908447"/>
            <a:ext cx="545100" cy="1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01</a:t>
            </a:r>
            <a:endParaRPr sz="2600">
              <a:solidFill>
                <a:srgbClr val="006D77"/>
              </a:solidFill>
              <a:latin typeface="Life Savers ExtraBold"/>
              <a:ea typeface="Life Savers ExtraBold"/>
              <a:cs typeface="Life Savers ExtraBold"/>
              <a:sym typeface="Life Savers ExtraBold"/>
            </a:endParaRPr>
          </a:p>
        </p:txBody>
      </p:sp>
      <p:sp>
        <p:nvSpPr>
          <p:cNvPr id="328" name="Google Shape;328;p41"/>
          <p:cNvSpPr/>
          <p:nvPr/>
        </p:nvSpPr>
        <p:spPr>
          <a:xfrm rot="2675960">
            <a:off x="1179973" y="1827752"/>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1"/>
          <p:cNvSpPr/>
          <p:nvPr/>
        </p:nvSpPr>
        <p:spPr>
          <a:xfrm rot="2675121">
            <a:off x="1064891" y="1759144"/>
            <a:ext cx="809017" cy="75141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1"/>
          <p:cNvSpPr/>
          <p:nvPr/>
        </p:nvSpPr>
        <p:spPr>
          <a:xfrm>
            <a:off x="2727160" y="1903234"/>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1"/>
          <p:cNvSpPr txBox="1"/>
          <p:nvPr/>
        </p:nvSpPr>
        <p:spPr>
          <a:xfrm>
            <a:off x="2675125" y="1908434"/>
            <a:ext cx="5946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02</a:t>
            </a:r>
            <a:endParaRPr sz="2600">
              <a:solidFill>
                <a:srgbClr val="006D77"/>
              </a:solidFill>
              <a:latin typeface="Life Savers ExtraBold"/>
              <a:ea typeface="Life Savers ExtraBold"/>
              <a:cs typeface="Life Savers ExtraBold"/>
              <a:sym typeface="Life Savers ExtraBold"/>
            </a:endParaRPr>
          </a:p>
        </p:txBody>
      </p:sp>
      <p:sp>
        <p:nvSpPr>
          <p:cNvPr id="332" name="Google Shape;332;p41"/>
          <p:cNvSpPr/>
          <p:nvPr/>
        </p:nvSpPr>
        <p:spPr>
          <a:xfrm rot="2675960">
            <a:off x="2671858" y="1827745"/>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
          <p:cNvSpPr/>
          <p:nvPr/>
        </p:nvSpPr>
        <p:spPr>
          <a:xfrm>
            <a:off x="2551707" y="1741649"/>
            <a:ext cx="762884" cy="786817"/>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1"/>
          <p:cNvSpPr/>
          <p:nvPr/>
        </p:nvSpPr>
        <p:spPr>
          <a:xfrm>
            <a:off x="4257097" y="1903229"/>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1"/>
          <p:cNvSpPr txBox="1"/>
          <p:nvPr/>
        </p:nvSpPr>
        <p:spPr>
          <a:xfrm>
            <a:off x="4204950" y="1908431"/>
            <a:ext cx="594600" cy="1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E18968"/>
                </a:solidFill>
                <a:latin typeface="Life Savers ExtraBold"/>
                <a:ea typeface="Life Savers ExtraBold"/>
                <a:cs typeface="Life Savers ExtraBold"/>
                <a:sym typeface="Life Savers ExtraBold"/>
              </a:rPr>
              <a:t>03</a:t>
            </a:r>
            <a:endParaRPr sz="2600">
              <a:solidFill>
                <a:srgbClr val="E18968"/>
              </a:solidFill>
              <a:latin typeface="Life Savers ExtraBold"/>
              <a:ea typeface="Life Savers ExtraBold"/>
              <a:cs typeface="Life Savers ExtraBold"/>
              <a:sym typeface="Life Savers ExtraBold"/>
            </a:endParaRPr>
          </a:p>
        </p:txBody>
      </p:sp>
      <p:sp>
        <p:nvSpPr>
          <p:cNvPr id="336" name="Google Shape;336;p41"/>
          <p:cNvSpPr/>
          <p:nvPr/>
        </p:nvSpPr>
        <p:spPr>
          <a:xfrm rot="2675960">
            <a:off x="4201794" y="1827740"/>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1"/>
          <p:cNvSpPr/>
          <p:nvPr/>
        </p:nvSpPr>
        <p:spPr>
          <a:xfrm>
            <a:off x="4102397" y="1741644"/>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1"/>
          <p:cNvSpPr/>
          <p:nvPr/>
        </p:nvSpPr>
        <p:spPr>
          <a:xfrm rot="1273293">
            <a:off x="2017668" y="2235718"/>
            <a:ext cx="2549" cy="2079"/>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1"/>
          <p:cNvSpPr/>
          <p:nvPr/>
        </p:nvSpPr>
        <p:spPr>
          <a:xfrm rot="1273293">
            <a:off x="2017225" y="2236380"/>
            <a:ext cx="526" cy="35"/>
          </a:xfrm>
          <a:custGeom>
            <a:rect b="b" l="l" r="r" t="t"/>
            <a:pathLst>
              <a:path extrusionOk="0" h="1" w="13">
                <a:moveTo>
                  <a:pt x="0" y="1"/>
                </a:moveTo>
                <a:lnTo>
                  <a:pt x="0" y="1"/>
                </a:lnTo>
                <a:lnTo>
                  <a:pt x="12"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1"/>
          <p:cNvSpPr/>
          <p:nvPr/>
        </p:nvSpPr>
        <p:spPr>
          <a:xfrm rot="1273293">
            <a:off x="1963669" y="2253008"/>
            <a:ext cx="1942" cy="866"/>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1"/>
          <p:cNvSpPr/>
          <p:nvPr/>
        </p:nvSpPr>
        <p:spPr>
          <a:xfrm rot="1273293">
            <a:off x="1964315" y="2241930"/>
            <a:ext cx="526" cy="35"/>
          </a:xfrm>
          <a:custGeom>
            <a:rect b="b" l="l" r="r" t="t"/>
            <a:pathLst>
              <a:path extrusionOk="0" h="1" w="13">
                <a:moveTo>
                  <a:pt x="1" y="0"/>
                </a:moveTo>
                <a:cubicBezTo>
                  <a:pt x="13" y="0"/>
                  <a:pt x="13" y="0"/>
                  <a:pt x="13" y="0"/>
                </a:cubicBezTo>
                <a:cubicBezTo>
                  <a:pt x="13" y="0"/>
                  <a:pt x="13" y="0"/>
                  <a:pt x="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rot="1273293">
            <a:off x="1962504" y="2241191"/>
            <a:ext cx="1821" cy="1351"/>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txBox="1"/>
          <p:nvPr/>
        </p:nvSpPr>
        <p:spPr>
          <a:xfrm>
            <a:off x="844650" y="2528375"/>
            <a:ext cx="12495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a:latin typeface="Mada"/>
                <a:ea typeface="Mada"/>
                <a:cs typeface="Mada"/>
                <a:sym typeface="Mada"/>
              </a:rPr>
              <a:t>Hypovolemic</a:t>
            </a:r>
            <a:endParaRPr b="1">
              <a:latin typeface="Mada"/>
              <a:ea typeface="Mada"/>
              <a:cs typeface="Mada"/>
              <a:sym typeface="Mada"/>
            </a:endParaRPr>
          </a:p>
        </p:txBody>
      </p:sp>
      <p:grpSp>
        <p:nvGrpSpPr>
          <p:cNvPr id="344" name="Google Shape;344;p41"/>
          <p:cNvGrpSpPr/>
          <p:nvPr/>
        </p:nvGrpSpPr>
        <p:grpSpPr>
          <a:xfrm>
            <a:off x="312755" y="1128076"/>
            <a:ext cx="467181" cy="476434"/>
            <a:chOff x="2410712" y="2415450"/>
            <a:chExt cx="312600" cy="312600"/>
          </a:xfrm>
        </p:grpSpPr>
        <p:sp>
          <p:nvSpPr>
            <p:cNvPr id="345" name="Google Shape;345;p4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41"/>
          <p:cNvSpPr txBox="1"/>
          <p:nvPr/>
        </p:nvSpPr>
        <p:spPr>
          <a:xfrm>
            <a:off x="770025" y="1154700"/>
            <a:ext cx="79059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006D77"/>
                </a:solidFill>
                <a:highlight>
                  <a:srgbClr val="EDF9F9"/>
                </a:highlight>
                <a:latin typeface="Lora"/>
                <a:ea typeface="Lora"/>
                <a:cs typeface="Lora"/>
                <a:sym typeface="Lora"/>
              </a:rPr>
              <a:t>Low peripheral resistance states,</a:t>
            </a:r>
            <a:r>
              <a:rPr b="1" lang="en-GB" sz="1600">
                <a:solidFill>
                  <a:srgbClr val="006D77"/>
                </a:solidFill>
                <a:highlight>
                  <a:srgbClr val="EDF9F9"/>
                </a:highlight>
                <a:latin typeface="Lora"/>
                <a:ea typeface="Lora"/>
                <a:cs typeface="Lora"/>
                <a:sym typeface="Lora"/>
              </a:rPr>
              <a:t>↑pipes (Neurogenic &amp; Vasogenic)</a:t>
            </a:r>
            <a:r>
              <a:rPr b="1" lang="en-GB" sz="1600">
                <a:solidFill>
                  <a:srgbClr val="006D77"/>
                </a:solidFill>
                <a:highlight>
                  <a:srgbClr val="EDF9F9"/>
                </a:highlight>
                <a:latin typeface="Lora"/>
                <a:ea typeface="Lora"/>
                <a:cs typeface="Lora"/>
                <a:sym typeface="Lora"/>
              </a:rPr>
              <a:t>:</a:t>
            </a:r>
            <a:endParaRPr b="1" sz="1600">
              <a:solidFill>
                <a:srgbClr val="006D77"/>
              </a:solidFill>
              <a:highlight>
                <a:srgbClr val="EDF9F9"/>
              </a:highlight>
              <a:latin typeface="Lora"/>
              <a:ea typeface="Lora"/>
              <a:cs typeface="Lora"/>
              <a:sym typeface="Lora"/>
            </a:endParaRPr>
          </a:p>
        </p:txBody>
      </p:sp>
      <p:sp>
        <p:nvSpPr>
          <p:cNvPr id="348" name="Google Shape;348;p41"/>
          <p:cNvSpPr/>
          <p:nvPr/>
        </p:nvSpPr>
        <p:spPr>
          <a:xfrm>
            <a:off x="5850112" y="1903226"/>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1"/>
          <p:cNvSpPr txBox="1"/>
          <p:nvPr/>
        </p:nvSpPr>
        <p:spPr>
          <a:xfrm>
            <a:off x="5797949" y="1908435"/>
            <a:ext cx="5946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04</a:t>
            </a:r>
            <a:endParaRPr sz="2600">
              <a:solidFill>
                <a:srgbClr val="006D77"/>
              </a:solidFill>
              <a:latin typeface="Life Savers ExtraBold"/>
              <a:ea typeface="Life Savers ExtraBold"/>
              <a:cs typeface="Life Savers ExtraBold"/>
              <a:sym typeface="Life Savers ExtraBold"/>
            </a:endParaRPr>
          </a:p>
        </p:txBody>
      </p:sp>
      <p:sp>
        <p:nvSpPr>
          <p:cNvPr id="350" name="Google Shape;350;p41"/>
          <p:cNvSpPr/>
          <p:nvPr/>
        </p:nvSpPr>
        <p:spPr>
          <a:xfrm rot="2675960">
            <a:off x="5794809" y="1827737"/>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1"/>
          <p:cNvSpPr/>
          <p:nvPr/>
        </p:nvSpPr>
        <p:spPr>
          <a:xfrm>
            <a:off x="5695412" y="1741641"/>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txBox="1"/>
          <p:nvPr/>
        </p:nvSpPr>
        <p:spPr>
          <a:xfrm>
            <a:off x="2260150" y="2528374"/>
            <a:ext cx="13464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Cardiogenic</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353" name="Google Shape;353;p41"/>
          <p:cNvSpPr txBox="1"/>
          <p:nvPr/>
        </p:nvSpPr>
        <p:spPr>
          <a:xfrm>
            <a:off x="3841627" y="2528384"/>
            <a:ext cx="13464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Neurogenic </a:t>
            </a:r>
            <a:r>
              <a:rPr b="1" lang="en-GB">
                <a:latin typeface="Mada"/>
                <a:ea typeface="Mada"/>
                <a:cs typeface="Mada"/>
                <a:sym typeface="Mada"/>
              </a:rPr>
              <a:t> </a:t>
            </a:r>
            <a:endParaRPr b="1">
              <a:latin typeface="Mada"/>
              <a:ea typeface="Mada"/>
              <a:cs typeface="Mada"/>
              <a:sym typeface="Mada"/>
            </a:endParaRPr>
          </a:p>
        </p:txBody>
      </p:sp>
      <p:sp>
        <p:nvSpPr>
          <p:cNvPr id="354" name="Google Shape;354;p41"/>
          <p:cNvSpPr txBox="1"/>
          <p:nvPr/>
        </p:nvSpPr>
        <p:spPr>
          <a:xfrm>
            <a:off x="5446900" y="2528375"/>
            <a:ext cx="13464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Vasogenic </a:t>
            </a:r>
            <a:endParaRPr b="1">
              <a:latin typeface="Mada"/>
              <a:ea typeface="Mada"/>
              <a:cs typeface="Mada"/>
              <a:sym typeface="Mada"/>
            </a:endParaRPr>
          </a:p>
        </p:txBody>
      </p:sp>
      <p:sp>
        <p:nvSpPr>
          <p:cNvPr id="355" name="Google Shape;355;p41"/>
          <p:cNvSpPr txBox="1"/>
          <p:nvPr/>
        </p:nvSpPr>
        <p:spPr>
          <a:xfrm>
            <a:off x="155175" y="2959125"/>
            <a:ext cx="7279200" cy="25812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263399"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Loss of sympathetic tone</a:t>
            </a:r>
            <a:endParaRPr sz="500">
              <a:solidFill>
                <a:schemeClr val="dk1"/>
              </a:solidFill>
              <a:latin typeface="Mada"/>
              <a:ea typeface="Mada"/>
              <a:cs typeface="Mada"/>
              <a:sym typeface="Mada"/>
            </a:endParaRPr>
          </a:p>
          <a:p>
            <a:pPr indent="-263399" lvl="0" marL="7271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complete loss of sympathetic tone that normally maintains some vasoconstriction</a:t>
            </a:r>
            <a:endParaRPr sz="1200">
              <a:solidFill>
                <a:srgbClr val="6AA84F"/>
              </a:solidFill>
              <a:latin typeface="Mada"/>
              <a:ea typeface="Mada"/>
              <a:cs typeface="Mada"/>
              <a:sym typeface="Mada"/>
            </a:endParaRPr>
          </a:p>
          <a:p>
            <a:pPr indent="-263399" lvl="0" marL="7271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a:t>
            </a:r>
            <a:r>
              <a:rPr lang="en-GB" sz="1200">
                <a:solidFill>
                  <a:srgbClr val="6AA84F"/>
                </a:solidFill>
                <a:latin typeface="Mada"/>
                <a:ea typeface="Mada"/>
                <a:cs typeface="Mada"/>
                <a:sym typeface="Mada"/>
              </a:rPr>
              <a:t>Loss of sympathetic tone also affects the heart, so the heart won’t be able to compensate the vasodilation with tachycardia.</a:t>
            </a:r>
            <a:endParaRPr sz="1200">
              <a:solidFill>
                <a:srgbClr val="6AA84F"/>
              </a:solidFill>
              <a:latin typeface="Mada"/>
              <a:ea typeface="Mada"/>
              <a:cs typeface="Mada"/>
              <a:sym typeface="Mada"/>
            </a:endParaRPr>
          </a:p>
          <a:p>
            <a:pPr indent="-263399" lvl="0" marL="727199" rtl="0" algn="l">
              <a:lnSpc>
                <a:spcPct val="125000"/>
              </a:lnSpc>
              <a:spcBef>
                <a:spcPts val="0"/>
              </a:spcBef>
              <a:spcAft>
                <a:spcPts val="0"/>
              </a:spcAft>
              <a:buClr>
                <a:schemeClr val="dk1"/>
              </a:buClr>
              <a:buSzPts val="1200"/>
              <a:buFont typeface="Mada"/>
              <a:buChar char="○"/>
            </a:pPr>
            <a:r>
              <a:rPr lang="en-GB" sz="1200">
                <a:solidFill>
                  <a:srgbClr val="1C4588"/>
                </a:solidFill>
                <a:latin typeface="Mada"/>
                <a:ea typeface="Mada"/>
                <a:cs typeface="Mada"/>
                <a:sym typeface="Mada"/>
              </a:rPr>
              <a:t>This typically occurs following injury to the thoracic or cervical spinal cord. </a:t>
            </a:r>
            <a:endParaRPr sz="1200">
              <a:solidFill>
                <a:srgbClr val="1C4588"/>
              </a:solidFill>
              <a:latin typeface="Mada"/>
              <a:ea typeface="Mada"/>
              <a:cs typeface="Mada"/>
              <a:sym typeface="Mada"/>
            </a:endParaRPr>
          </a:p>
          <a:p>
            <a:pPr indent="-263399" lvl="0" marL="7271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a:t>
            </a:r>
            <a:r>
              <a:rPr lang="en-GB" sz="1200">
                <a:solidFill>
                  <a:srgbClr val="1C4588"/>
                </a:solidFill>
                <a:latin typeface="Mada"/>
                <a:ea typeface="Mada"/>
                <a:cs typeface="Mada"/>
                <a:sym typeface="Mada"/>
              </a:rPr>
              <a:t>A temporary drug-induced form can also occur in ‘high’ spinal anaesthesia.</a:t>
            </a:r>
            <a:endParaRPr sz="1200">
              <a:solidFill>
                <a:srgbClr val="1C4588"/>
              </a:solidFill>
              <a:latin typeface="Mada"/>
              <a:ea typeface="Mada"/>
              <a:cs typeface="Mada"/>
              <a:sym typeface="Mada"/>
            </a:endParaRPr>
          </a:p>
          <a:p>
            <a:pPr indent="0" lvl="0" marL="0" rtl="0" algn="l">
              <a:spcBef>
                <a:spcPts val="0"/>
              </a:spcBef>
              <a:spcAft>
                <a:spcPts val="0"/>
              </a:spcAft>
              <a:buNone/>
            </a:pPr>
            <a:r>
              <a:t/>
            </a:r>
            <a:endParaRPr sz="500">
              <a:solidFill>
                <a:srgbClr val="1C4588"/>
              </a:solidFill>
              <a:latin typeface="Mada"/>
              <a:ea typeface="Mada"/>
              <a:cs typeface="Mada"/>
              <a:sym typeface="Mada"/>
            </a:endParaRPr>
          </a:p>
          <a:p>
            <a:pPr indent="-266700" lvl="0" marL="269999" rtl="0" algn="l">
              <a:lnSpc>
                <a:spcPct val="125000"/>
              </a:lnSpc>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 since both a neurogenic shock and a hemorrhagic shock can result from trauma</a:t>
            </a:r>
            <a:r>
              <a:rPr baseline="30000" lang="en-GB" sz="1200">
                <a:solidFill>
                  <a:srgbClr val="CC0000"/>
                </a:solidFill>
                <a:latin typeface="Mada"/>
                <a:ea typeface="Mada"/>
                <a:cs typeface="Mada"/>
                <a:sym typeface="Mada"/>
              </a:rPr>
              <a:t>1</a:t>
            </a:r>
            <a:r>
              <a:rPr lang="en-GB" sz="1200">
                <a:solidFill>
                  <a:srgbClr val="CC0000"/>
                </a:solidFill>
                <a:latin typeface="Mada"/>
                <a:ea typeface="Mada"/>
                <a:cs typeface="Mada"/>
                <a:sym typeface="Mada"/>
              </a:rPr>
              <a:t> always make sure your patient is not bleeding, treat as hemorrhagic shock after which take a step back and determine whether the patient is tachycardic or not? Bradycardia and warm skin indicate a neurogenic shock.</a:t>
            </a:r>
            <a:endParaRPr sz="500">
              <a:solidFill>
                <a:srgbClr val="CC0000"/>
              </a:solidFill>
              <a:latin typeface="Mada"/>
              <a:ea typeface="Mada"/>
              <a:cs typeface="Mada"/>
              <a:sym typeface="Mada"/>
            </a:endParaRPr>
          </a:p>
          <a:p>
            <a:pPr indent="-266700" lvl="0" marL="269999" rtl="0" algn="l">
              <a:lnSpc>
                <a:spcPct val="125000"/>
              </a:lnSpc>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Clinical features: </a:t>
            </a:r>
            <a:r>
              <a:rPr b="1" lang="en-GB" sz="1200">
                <a:solidFill>
                  <a:srgbClr val="CC0000"/>
                </a:solidFill>
                <a:latin typeface="Mada"/>
                <a:ea typeface="Mada"/>
                <a:cs typeface="Mada"/>
                <a:sym typeface="Mada"/>
              </a:rPr>
              <a:t>Bradycardia</a:t>
            </a:r>
            <a:r>
              <a:rPr lang="en-GB" sz="1200">
                <a:solidFill>
                  <a:srgbClr val="CC0000"/>
                </a:solidFill>
                <a:latin typeface="Mada"/>
                <a:ea typeface="Mada"/>
                <a:cs typeface="Mada"/>
                <a:sym typeface="Mada"/>
              </a:rPr>
              <a:t> and vasodilation are very characteristic of the neurogenic shock</a:t>
            </a:r>
            <a:endParaRPr sz="1200">
              <a:solidFill>
                <a:srgbClr val="1C4588"/>
              </a:solidFill>
              <a:latin typeface="Mada"/>
              <a:ea typeface="Mada"/>
              <a:cs typeface="Mada"/>
              <a:sym typeface="Mada"/>
            </a:endParaRPr>
          </a:p>
        </p:txBody>
      </p:sp>
      <p:sp>
        <p:nvSpPr>
          <p:cNvPr id="356" name="Google Shape;356;p41"/>
          <p:cNvSpPr/>
          <p:nvPr/>
        </p:nvSpPr>
        <p:spPr>
          <a:xfrm>
            <a:off x="1232413" y="5994730"/>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
          <p:cNvSpPr txBox="1"/>
          <p:nvPr/>
        </p:nvSpPr>
        <p:spPr>
          <a:xfrm>
            <a:off x="1229775" y="5944259"/>
            <a:ext cx="545100" cy="26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01</a:t>
            </a:r>
            <a:endParaRPr sz="2600">
              <a:solidFill>
                <a:srgbClr val="006D77"/>
              </a:solidFill>
              <a:latin typeface="Life Savers ExtraBold"/>
              <a:ea typeface="Life Savers ExtraBold"/>
              <a:cs typeface="Life Savers ExtraBold"/>
              <a:sym typeface="Life Savers ExtraBold"/>
            </a:endParaRPr>
          </a:p>
        </p:txBody>
      </p:sp>
      <p:sp>
        <p:nvSpPr>
          <p:cNvPr id="358" name="Google Shape;358;p41"/>
          <p:cNvSpPr/>
          <p:nvPr/>
        </p:nvSpPr>
        <p:spPr>
          <a:xfrm rot="2675960">
            <a:off x="1177111" y="5919241"/>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1"/>
          <p:cNvSpPr/>
          <p:nvPr/>
        </p:nvSpPr>
        <p:spPr>
          <a:xfrm rot="2675121">
            <a:off x="1062029" y="5850632"/>
            <a:ext cx="809017" cy="75141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p:nvPr/>
        </p:nvSpPr>
        <p:spPr>
          <a:xfrm>
            <a:off x="2724298" y="5994723"/>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txBox="1"/>
          <p:nvPr/>
        </p:nvSpPr>
        <p:spPr>
          <a:xfrm>
            <a:off x="2672275" y="5974325"/>
            <a:ext cx="594600" cy="50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02</a:t>
            </a:r>
            <a:endParaRPr sz="2600">
              <a:solidFill>
                <a:srgbClr val="006D77"/>
              </a:solidFill>
              <a:latin typeface="Life Savers ExtraBold"/>
              <a:ea typeface="Life Savers ExtraBold"/>
              <a:cs typeface="Life Savers ExtraBold"/>
              <a:sym typeface="Life Savers ExtraBold"/>
            </a:endParaRPr>
          </a:p>
        </p:txBody>
      </p:sp>
      <p:sp>
        <p:nvSpPr>
          <p:cNvPr id="362" name="Google Shape;362;p41"/>
          <p:cNvSpPr/>
          <p:nvPr/>
        </p:nvSpPr>
        <p:spPr>
          <a:xfrm rot="2675960">
            <a:off x="2668995" y="5919233"/>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1"/>
          <p:cNvSpPr/>
          <p:nvPr/>
        </p:nvSpPr>
        <p:spPr>
          <a:xfrm>
            <a:off x="2548845" y="5833138"/>
            <a:ext cx="762884" cy="786817"/>
          </a:xfrm>
          <a:custGeom>
            <a:rect b="b" l="l" r="r" t="t"/>
            <a:pathLst>
              <a:path extrusionOk="0" h="169117" w="175275">
                <a:moveTo>
                  <a:pt x="121358" y="157275"/>
                </a:moveTo>
                <a:lnTo>
                  <a:pt x="121358" y="157275"/>
                </a:lnTo>
                <a:cubicBezTo>
                  <a:pt x="120874" y="157407"/>
                  <a:pt x="120708" y="157456"/>
                  <a:pt x="120717" y="157456"/>
                </a:cubicBezTo>
                <a:cubicBezTo>
                  <a:pt x="120729" y="157456"/>
                  <a:pt x="121054" y="157369"/>
                  <a:pt x="121358" y="157275"/>
                </a:cubicBezTo>
                <a:close/>
                <a:moveTo>
                  <a:pt x="107855" y="12882"/>
                </a:moveTo>
                <a:cubicBezTo>
                  <a:pt x="111927" y="14192"/>
                  <a:pt x="115914" y="15767"/>
                  <a:pt x="119767" y="17623"/>
                </a:cubicBezTo>
                <a:cubicBezTo>
                  <a:pt x="120214" y="17839"/>
                  <a:pt x="120658" y="18063"/>
                  <a:pt x="121103" y="18283"/>
                </a:cubicBezTo>
                <a:lnTo>
                  <a:pt x="121103" y="18283"/>
                </a:lnTo>
                <a:cubicBezTo>
                  <a:pt x="121327" y="18399"/>
                  <a:pt x="121551" y="18514"/>
                  <a:pt x="121774" y="18633"/>
                </a:cubicBezTo>
                <a:cubicBezTo>
                  <a:pt x="122714" y="19132"/>
                  <a:pt x="123646" y="19650"/>
                  <a:pt x="124568" y="20185"/>
                </a:cubicBezTo>
                <a:cubicBezTo>
                  <a:pt x="126332" y="21208"/>
                  <a:pt x="128056" y="22295"/>
                  <a:pt x="129741" y="23446"/>
                </a:cubicBezTo>
                <a:cubicBezTo>
                  <a:pt x="132997" y="25669"/>
                  <a:pt x="136083" y="28131"/>
                  <a:pt x="138975" y="30812"/>
                </a:cubicBezTo>
                <a:cubicBezTo>
                  <a:pt x="139172" y="30994"/>
                  <a:pt x="139720" y="31523"/>
                  <a:pt x="139724" y="31523"/>
                </a:cubicBezTo>
                <a:cubicBezTo>
                  <a:pt x="139725" y="31523"/>
                  <a:pt x="139697" y="31495"/>
                  <a:pt x="139629" y="31427"/>
                </a:cubicBezTo>
                <a:lnTo>
                  <a:pt x="139629" y="31427"/>
                </a:lnTo>
                <a:cubicBezTo>
                  <a:pt x="139898" y="31692"/>
                  <a:pt x="140167" y="31955"/>
                  <a:pt x="140433" y="32222"/>
                </a:cubicBezTo>
                <a:cubicBezTo>
                  <a:pt x="141155" y="32947"/>
                  <a:pt x="141863" y="33686"/>
                  <a:pt x="142558" y="34441"/>
                </a:cubicBezTo>
                <a:cubicBezTo>
                  <a:pt x="143836" y="35829"/>
                  <a:pt x="145062" y="37263"/>
                  <a:pt x="146237" y="38742"/>
                </a:cubicBezTo>
                <a:cubicBezTo>
                  <a:pt x="148576" y="41688"/>
                  <a:pt x="150701" y="44797"/>
                  <a:pt x="152593" y="48047"/>
                </a:cubicBezTo>
                <a:cubicBezTo>
                  <a:pt x="153497" y="49595"/>
                  <a:pt x="154336" y="51175"/>
                  <a:pt x="155142" y="52774"/>
                </a:cubicBezTo>
                <a:cubicBezTo>
                  <a:pt x="155192" y="52874"/>
                  <a:pt x="155231" y="52950"/>
                  <a:pt x="155259" y="53006"/>
                </a:cubicBezTo>
                <a:lnTo>
                  <a:pt x="155259" y="53006"/>
                </a:lnTo>
                <a:cubicBezTo>
                  <a:pt x="155286" y="53065"/>
                  <a:pt x="155328" y="53155"/>
                  <a:pt x="155390" y="53289"/>
                </a:cubicBezTo>
                <a:cubicBezTo>
                  <a:pt x="155577" y="53691"/>
                  <a:pt x="155766" y="54095"/>
                  <a:pt x="155950" y="54501"/>
                </a:cubicBezTo>
                <a:cubicBezTo>
                  <a:pt x="156353" y="55392"/>
                  <a:pt x="156740" y="56291"/>
                  <a:pt x="157110" y="57196"/>
                </a:cubicBezTo>
                <a:cubicBezTo>
                  <a:pt x="158484" y="60553"/>
                  <a:pt x="159639" y="63997"/>
                  <a:pt x="160566" y="67505"/>
                </a:cubicBezTo>
                <a:cubicBezTo>
                  <a:pt x="161487" y="70993"/>
                  <a:pt x="162191" y="74534"/>
                  <a:pt x="162670" y="78109"/>
                </a:cubicBezTo>
                <a:cubicBezTo>
                  <a:pt x="162787" y="78977"/>
                  <a:pt x="162892" y="79848"/>
                  <a:pt x="162982" y="80721"/>
                </a:cubicBezTo>
                <a:cubicBezTo>
                  <a:pt x="163027" y="81156"/>
                  <a:pt x="163070" y="81592"/>
                  <a:pt x="163108" y="82028"/>
                </a:cubicBezTo>
                <a:cubicBezTo>
                  <a:pt x="163128" y="82239"/>
                  <a:pt x="163198" y="83264"/>
                  <a:pt x="163203" y="83264"/>
                </a:cubicBezTo>
                <a:cubicBezTo>
                  <a:pt x="163204" y="83264"/>
                  <a:pt x="163198" y="83143"/>
                  <a:pt x="163179" y="82827"/>
                </a:cubicBezTo>
                <a:lnTo>
                  <a:pt x="163179" y="82827"/>
                </a:lnTo>
                <a:cubicBezTo>
                  <a:pt x="163285" y="84573"/>
                  <a:pt x="163365" y="86316"/>
                  <a:pt x="163380" y="88065"/>
                </a:cubicBezTo>
                <a:cubicBezTo>
                  <a:pt x="163443" y="95258"/>
                  <a:pt x="162637" y="102461"/>
                  <a:pt x="160953" y="109454"/>
                </a:cubicBezTo>
                <a:cubicBezTo>
                  <a:pt x="160762" y="110249"/>
                  <a:pt x="160560" y="111040"/>
                  <a:pt x="160346" y="111827"/>
                </a:cubicBezTo>
                <a:cubicBezTo>
                  <a:pt x="160316" y="111940"/>
                  <a:pt x="160187" y="112397"/>
                  <a:pt x="160113" y="112663"/>
                </a:cubicBezTo>
                <a:lnTo>
                  <a:pt x="160113" y="112663"/>
                </a:lnTo>
                <a:cubicBezTo>
                  <a:pt x="160033" y="112929"/>
                  <a:pt x="159868" y="113485"/>
                  <a:pt x="159819" y="113643"/>
                </a:cubicBezTo>
                <a:cubicBezTo>
                  <a:pt x="159290" y="115357"/>
                  <a:pt x="158707" y="117052"/>
                  <a:pt x="158067" y="118729"/>
                </a:cubicBezTo>
                <a:cubicBezTo>
                  <a:pt x="156829" y="121982"/>
                  <a:pt x="155382" y="125148"/>
                  <a:pt x="153730" y="128212"/>
                </a:cubicBezTo>
                <a:cubicBezTo>
                  <a:pt x="152908" y="129735"/>
                  <a:pt x="152028" y="131220"/>
                  <a:pt x="151115" y="132689"/>
                </a:cubicBezTo>
                <a:cubicBezTo>
                  <a:pt x="151070" y="132762"/>
                  <a:pt x="151032" y="132824"/>
                  <a:pt x="151000" y="132876"/>
                </a:cubicBezTo>
                <a:lnTo>
                  <a:pt x="151000" y="132876"/>
                </a:lnTo>
                <a:cubicBezTo>
                  <a:pt x="150978" y="132907"/>
                  <a:pt x="150952" y="132945"/>
                  <a:pt x="150920" y="132992"/>
                </a:cubicBezTo>
                <a:cubicBezTo>
                  <a:pt x="150684" y="133339"/>
                  <a:pt x="150453" y="133691"/>
                  <a:pt x="150217" y="134038"/>
                </a:cubicBezTo>
                <a:cubicBezTo>
                  <a:pt x="149717" y="134766"/>
                  <a:pt x="149206" y="135484"/>
                  <a:pt x="148682" y="136194"/>
                </a:cubicBezTo>
                <a:cubicBezTo>
                  <a:pt x="146638" y="138961"/>
                  <a:pt x="144394" y="141574"/>
                  <a:pt x="141968" y="144012"/>
                </a:cubicBezTo>
                <a:cubicBezTo>
                  <a:pt x="141671" y="144310"/>
                  <a:pt x="141369" y="144602"/>
                  <a:pt x="141071" y="144896"/>
                </a:cubicBezTo>
                <a:cubicBezTo>
                  <a:pt x="141034" y="144932"/>
                  <a:pt x="141001" y="144964"/>
                  <a:pt x="140972" y="144992"/>
                </a:cubicBezTo>
                <a:lnTo>
                  <a:pt x="140972" y="144992"/>
                </a:lnTo>
                <a:cubicBezTo>
                  <a:pt x="140946" y="145016"/>
                  <a:pt x="140918" y="145042"/>
                  <a:pt x="140886" y="145071"/>
                </a:cubicBezTo>
                <a:cubicBezTo>
                  <a:pt x="140202" y="145693"/>
                  <a:pt x="139514" y="146311"/>
                  <a:pt x="138809" y="146910"/>
                </a:cubicBezTo>
                <a:cubicBezTo>
                  <a:pt x="137491" y="148031"/>
                  <a:pt x="136130" y="149099"/>
                  <a:pt x="134724" y="150113"/>
                </a:cubicBezTo>
                <a:cubicBezTo>
                  <a:pt x="134071" y="150585"/>
                  <a:pt x="133409" y="151046"/>
                  <a:pt x="132737" y="151493"/>
                </a:cubicBezTo>
                <a:cubicBezTo>
                  <a:pt x="132382" y="151729"/>
                  <a:pt x="132026" y="151961"/>
                  <a:pt x="131668" y="152190"/>
                </a:cubicBezTo>
                <a:cubicBezTo>
                  <a:pt x="131496" y="152300"/>
                  <a:pt x="131323" y="152407"/>
                  <a:pt x="131151" y="152516"/>
                </a:cubicBezTo>
                <a:lnTo>
                  <a:pt x="131151" y="152516"/>
                </a:lnTo>
                <a:cubicBezTo>
                  <a:pt x="129636" y="153393"/>
                  <a:pt x="128114" y="154248"/>
                  <a:pt x="126541" y="155020"/>
                </a:cubicBezTo>
                <a:cubicBezTo>
                  <a:pt x="124971" y="155793"/>
                  <a:pt x="123370" y="156501"/>
                  <a:pt x="121740" y="157145"/>
                </a:cubicBezTo>
                <a:cubicBezTo>
                  <a:pt x="121641" y="157184"/>
                  <a:pt x="121502" y="157230"/>
                  <a:pt x="121358" y="157275"/>
                </a:cubicBezTo>
                <a:lnTo>
                  <a:pt x="121358" y="157275"/>
                </a:lnTo>
                <a:cubicBezTo>
                  <a:pt x="121436" y="157254"/>
                  <a:pt x="121522" y="157230"/>
                  <a:pt x="121617" y="157204"/>
                </a:cubicBezTo>
                <a:lnTo>
                  <a:pt x="121617" y="157204"/>
                </a:lnTo>
                <a:cubicBezTo>
                  <a:pt x="121192" y="157320"/>
                  <a:pt x="120777" y="157508"/>
                  <a:pt x="120360" y="157652"/>
                </a:cubicBezTo>
                <a:cubicBezTo>
                  <a:pt x="119426" y="157975"/>
                  <a:pt x="118484" y="158276"/>
                  <a:pt x="117535" y="158556"/>
                </a:cubicBezTo>
                <a:cubicBezTo>
                  <a:pt x="115777" y="159076"/>
                  <a:pt x="114001" y="159525"/>
                  <a:pt x="112205" y="159901"/>
                </a:cubicBezTo>
                <a:cubicBezTo>
                  <a:pt x="111749" y="159998"/>
                  <a:pt x="111291" y="160089"/>
                  <a:pt x="110833" y="160176"/>
                </a:cubicBezTo>
                <a:cubicBezTo>
                  <a:pt x="110749" y="160192"/>
                  <a:pt x="110665" y="160208"/>
                  <a:pt x="110581" y="160223"/>
                </a:cubicBezTo>
                <a:lnTo>
                  <a:pt x="110581" y="160223"/>
                </a:lnTo>
                <a:cubicBezTo>
                  <a:pt x="110475" y="160208"/>
                  <a:pt x="110364" y="160201"/>
                  <a:pt x="110248" y="160201"/>
                </a:cubicBezTo>
                <a:cubicBezTo>
                  <a:pt x="109391" y="160201"/>
                  <a:pt x="108285" y="160578"/>
                  <a:pt x="107496" y="160674"/>
                </a:cubicBezTo>
                <a:cubicBezTo>
                  <a:pt x="105505" y="160915"/>
                  <a:pt x="103508" y="161078"/>
                  <a:pt x="101501" y="161161"/>
                </a:cubicBezTo>
                <a:cubicBezTo>
                  <a:pt x="100496" y="161203"/>
                  <a:pt x="99492" y="161227"/>
                  <a:pt x="98485" y="161232"/>
                </a:cubicBezTo>
                <a:cubicBezTo>
                  <a:pt x="98435" y="161232"/>
                  <a:pt x="98385" y="161232"/>
                  <a:pt x="98334" y="161232"/>
                </a:cubicBezTo>
                <a:cubicBezTo>
                  <a:pt x="97925" y="161232"/>
                  <a:pt x="97518" y="161227"/>
                  <a:pt x="97109" y="161226"/>
                </a:cubicBezTo>
                <a:cubicBezTo>
                  <a:pt x="97039" y="161226"/>
                  <a:pt x="96936" y="161227"/>
                  <a:pt x="96830" y="161229"/>
                </a:cubicBezTo>
                <a:lnTo>
                  <a:pt x="96830" y="161229"/>
                </a:lnTo>
                <a:cubicBezTo>
                  <a:pt x="96654" y="161222"/>
                  <a:pt x="96478" y="161212"/>
                  <a:pt x="96305" y="161206"/>
                </a:cubicBezTo>
                <a:cubicBezTo>
                  <a:pt x="91854" y="161038"/>
                  <a:pt x="87420" y="160522"/>
                  <a:pt x="83040" y="159720"/>
                </a:cubicBezTo>
                <a:cubicBezTo>
                  <a:pt x="81909" y="159513"/>
                  <a:pt x="80781" y="159287"/>
                  <a:pt x="79657" y="159043"/>
                </a:cubicBezTo>
                <a:cubicBezTo>
                  <a:pt x="79154" y="158933"/>
                  <a:pt x="78652" y="158819"/>
                  <a:pt x="78150" y="158704"/>
                </a:cubicBezTo>
                <a:lnTo>
                  <a:pt x="78150" y="158704"/>
                </a:lnTo>
                <a:cubicBezTo>
                  <a:pt x="78293" y="158736"/>
                  <a:pt x="78356" y="158750"/>
                  <a:pt x="78361" y="158750"/>
                </a:cubicBezTo>
                <a:cubicBezTo>
                  <a:pt x="78386" y="158750"/>
                  <a:pt x="76997" y="158417"/>
                  <a:pt x="76745" y="158351"/>
                </a:cubicBezTo>
                <a:cubicBezTo>
                  <a:pt x="73633" y="157538"/>
                  <a:pt x="70562" y="156512"/>
                  <a:pt x="67533" y="155426"/>
                </a:cubicBezTo>
                <a:cubicBezTo>
                  <a:pt x="64596" y="154372"/>
                  <a:pt x="61698" y="153209"/>
                  <a:pt x="58844" y="151938"/>
                </a:cubicBezTo>
                <a:cubicBezTo>
                  <a:pt x="57512" y="151344"/>
                  <a:pt x="56192" y="150723"/>
                  <a:pt x="54884" y="150078"/>
                </a:cubicBezTo>
                <a:cubicBezTo>
                  <a:pt x="53578" y="149433"/>
                  <a:pt x="53099" y="149184"/>
                  <a:pt x="51400" y="148240"/>
                </a:cubicBezTo>
                <a:cubicBezTo>
                  <a:pt x="46663" y="145608"/>
                  <a:pt x="42129" y="142602"/>
                  <a:pt x="37921" y="139185"/>
                </a:cubicBezTo>
                <a:cubicBezTo>
                  <a:pt x="36955" y="138401"/>
                  <a:pt x="36008" y="137596"/>
                  <a:pt x="35079" y="136770"/>
                </a:cubicBezTo>
                <a:cubicBezTo>
                  <a:pt x="34621" y="136364"/>
                  <a:pt x="34171" y="135951"/>
                  <a:pt x="33721" y="135536"/>
                </a:cubicBezTo>
                <a:cubicBezTo>
                  <a:pt x="33625" y="135447"/>
                  <a:pt x="33530" y="135357"/>
                  <a:pt x="33436" y="135268"/>
                </a:cubicBezTo>
                <a:lnTo>
                  <a:pt x="33436" y="135268"/>
                </a:lnTo>
                <a:cubicBezTo>
                  <a:pt x="33436" y="135268"/>
                  <a:pt x="33436" y="135269"/>
                  <a:pt x="33436" y="135269"/>
                </a:cubicBezTo>
                <a:cubicBezTo>
                  <a:pt x="33438" y="135269"/>
                  <a:pt x="33012" y="134863"/>
                  <a:pt x="32919" y="134769"/>
                </a:cubicBezTo>
                <a:cubicBezTo>
                  <a:pt x="31163" y="133026"/>
                  <a:pt x="29477" y="131217"/>
                  <a:pt x="27893" y="129317"/>
                </a:cubicBezTo>
                <a:cubicBezTo>
                  <a:pt x="24957" y="125795"/>
                  <a:pt x="22358" y="121994"/>
                  <a:pt x="20174" y="117963"/>
                </a:cubicBezTo>
                <a:cubicBezTo>
                  <a:pt x="19916" y="117487"/>
                  <a:pt x="19664" y="117007"/>
                  <a:pt x="19417" y="116525"/>
                </a:cubicBezTo>
                <a:cubicBezTo>
                  <a:pt x="19296" y="116284"/>
                  <a:pt x="19176" y="116042"/>
                  <a:pt x="19054" y="115801"/>
                </a:cubicBezTo>
                <a:cubicBezTo>
                  <a:pt x="19052" y="115796"/>
                  <a:pt x="19049" y="115791"/>
                  <a:pt x="19047" y="115786"/>
                </a:cubicBezTo>
                <a:lnTo>
                  <a:pt x="19047" y="115786"/>
                </a:lnTo>
                <a:cubicBezTo>
                  <a:pt x="19037" y="115764"/>
                  <a:pt x="19026" y="115741"/>
                  <a:pt x="19014" y="115717"/>
                </a:cubicBezTo>
                <a:cubicBezTo>
                  <a:pt x="18518" y="114653"/>
                  <a:pt x="18037" y="113584"/>
                  <a:pt x="17593" y="112496"/>
                </a:cubicBezTo>
                <a:cubicBezTo>
                  <a:pt x="16796" y="110550"/>
                  <a:pt x="16094" y="108566"/>
                  <a:pt x="15490" y="106548"/>
                </a:cubicBezTo>
                <a:cubicBezTo>
                  <a:pt x="14259" y="102439"/>
                  <a:pt x="13442" y="98219"/>
                  <a:pt x="13049" y="93948"/>
                </a:cubicBezTo>
                <a:cubicBezTo>
                  <a:pt x="13026" y="93693"/>
                  <a:pt x="13004" y="93438"/>
                  <a:pt x="12983" y="93183"/>
                </a:cubicBezTo>
                <a:cubicBezTo>
                  <a:pt x="12982" y="93172"/>
                  <a:pt x="12981" y="93162"/>
                  <a:pt x="12980" y="93153"/>
                </a:cubicBezTo>
                <a:lnTo>
                  <a:pt x="12980" y="93153"/>
                </a:lnTo>
                <a:cubicBezTo>
                  <a:pt x="12980" y="93150"/>
                  <a:pt x="12980" y="93147"/>
                  <a:pt x="12980" y="93144"/>
                </a:cubicBezTo>
                <a:cubicBezTo>
                  <a:pt x="12953" y="92685"/>
                  <a:pt x="12926" y="92225"/>
                  <a:pt x="12906" y="91766"/>
                </a:cubicBezTo>
                <a:cubicBezTo>
                  <a:pt x="12858" y="90644"/>
                  <a:pt x="12840" y="89521"/>
                  <a:pt x="12849" y="88398"/>
                </a:cubicBezTo>
                <a:cubicBezTo>
                  <a:pt x="12867" y="86255"/>
                  <a:pt x="12989" y="84118"/>
                  <a:pt x="13213" y="81984"/>
                </a:cubicBezTo>
                <a:cubicBezTo>
                  <a:pt x="13427" y="79951"/>
                  <a:pt x="13732" y="77932"/>
                  <a:pt x="14127" y="75926"/>
                </a:cubicBezTo>
                <a:cubicBezTo>
                  <a:pt x="14325" y="74923"/>
                  <a:pt x="14545" y="73922"/>
                  <a:pt x="14788" y="72928"/>
                </a:cubicBezTo>
                <a:cubicBezTo>
                  <a:pt x="14909" y="72431"/>
                  <a:pt x="15035" y="71933"/>
                  <a:pt x="15167" y="71438"/>
                </a:cubicBezTo>
                <a:cubicBezTo>
                  <a:pt x="15233" y="71191"/>
                  <a:pt x="15303" y="70943"/>
                  <a:pt x="15370" y="70696"/>
                </a:cubicBezTo>
                <a:cubicBezTo>
                  <a:pt x="15393" y="70611"/>
                  <a:pt x="15411" y="70544"/>
                  <a:pt x="15425" y="70491"/>
                </a:cubicBezTo>
                <a:lnTo>
                  <a:pt x="15425" y="70491"/>
                </a:lnTo>
                <a:cubicBezTo>
                  <a:pt x="15434" y="70462"/>
                  <a:pt x="15445" y="70428"/>
                  <a:pt x="15458" y="70389"/>
                </a:cubicBezTo>
                <a:cubicBezTo>
                  <a:pt x="16750" y="66336"/>
                  <a:pt x="18252" y="62393"/>
                  <a:pt x="20171" y="58591"/>
                </a:cubicBezTo>
                <a:cubicBezTo>
                  <a:pt x="21139" y="56675"/>
                  <a:pt x="22189" y="54804"/>
                  <a:pt x="23319" y="52977"/>
                </a:cubicBezTo>
                <a:cubicBezTo>
                  <a:pt x="23458" y="52754"/>
                  <a:pt x="23601" y="52533"/>
                  <a:pt x="23739" y="52309"/>
                </a:cubicBezTo>
                <a:cubicBezTo>
                  <a:pt x="23749" y="52293"/>
                  <a:pt x="23758" y="52278"/>
                  <a:pt x="23767" y="52263"/>
                </a:cubicBezTo>
                <a:lnTo>
                  <a:pt x="23767" y="52263"/>
                </a:lnTo>
                <a:cubicBezTo>
                  <a:pt x="24040" y="51850"/>
                  <a:pt x="24314" y="51439"/>
                  <a:pt x="24593" y="51030"/>
                </a:cubicBezTo>
                <a:cubicBezTo>
                  <a:pt x="25223" y="50112"/>
                  <a:pt x="25871" y="49208"/>
                  <a:pt x="26541" y="48317"/>
                </a:cubicBezTo>
                <a:cubicBezTo>
                  <a:pt x="27890" y="46521"/>
                  <a:pt x="29317" y="44787"/>
                  <a:pt x="30823" y="43115"/>
                </a:cubicBezTo>
                <a:cubicBezTo>
                  <a:pt x="31545" y="42311"/>
                  <a:pt x="32284" y="41523"/>
                  <a:pt x="33040" y="40750"/>
                </a:cubicBezTo>
                <a:cubicBezTo>
                  <a:pt x="33381" y="40402"/>
                  <a:pt x="33725" y="40056"/>
                  <a:pt x="34074" y="39713"/>
                </a:cubicBezTo>
                <a:cubicBezTo>
                  <a:pt x="34307" y="39485"/>
                  <a:pt x="35057" y="38785"/>
                  <a:pt x="35050" y="38785"/>
                </a:cubicBezTo>
                <a:lnTo>
                  <a:pt x="35050" y="38785"/>
                </a:lnTo>
                <a:cubicBezTo>
                  <a:pt x="35050" y="38785"/>
                  <a:pt x="35041" y="38792"/>
                  <a:pt x="35024" y="38808"/>
                </a:cubicBezTo>
                <a:lnTo>
                  <a:pt x="35024" y="38808"/>
                </a:lnTo>
                <a:cubicBezTo>
                  <a:pt x="38334" y="35812"/>
                  <a:pt x="41818" y="33049"/>
                  <a:pt x="45565" y="30610"/>
                </a:cubicBezTo>
                <a:cubicBezTo>
                  <a:pt x="46031" y="30307"/>
                  <a:pt x="46509" y="30023"/>
                  <a:pt x="46973" y="29716"/>
                </a:cubicBezTo>
                <a:lnTo>
                  <a:pt x="46973" y="29716"/>
                </a:lnTo>
                <a:cubicBezTo>
                  <a:pt x="47129" y="29624"/>
                  <a:pt x="47284" y="29530"/>
                  <a:pt x="47441" y="29437"/>
                </a:cubicBezTo>
                <a:cubicBezTo>
                  <a:pt x="48527" y="28796"/>
                  <a:pt x="49628" y="28180"/>
                  <a:pt x="50744" y="27590"/>
                </a:cubicBezTo>
                <a:cubicBezTo>
                  <a:pt x="52909" y="26444"/>
                  <a:pt x="55122" y="25393"/>
                  <a:pt x="57384" y="24440"/>
                </a:cubicBezTo>
                <a:cubicBezTo>
                  <a:pt x="57874" y="24233"/>
                  <a:pt x="58367" y="24030"/>
                  <a:pt x="58862" y="23833"/>
                </a:cubicBezTo>
                <a:cubicBezTo>
                  <a:pt x="59104" y="23737"/>
                  <a:pt x="60349" y="23327"/>
                  <a:pt x="60242" y="23327"/>
                </a:cubicBezTo>
                <a:cubicBezTo>
                  <a:pt x="60221" y="23327"/>
                  <a:pt x="60150" y="23343"/>
                  <a:pt x="60011" y="23379"/>
                </a:cubicBezTo>
                <a:cubicBezTo>
                  <a:pt x="59865" y="23417"/>
                  <a:pt x="59794" y="23433"/>
                  <a:pt x="59778" y="23433"/>
                </a:cubicBezTo>
                <a:cubicBezTo>
                  <a:pt x="59698" y="23433"/>
                  <a:pt x="60951" y="23044"/>
                  <a:pt x="61190" y="22962"/>
                </a:cubicBezTo>
                <a:cubicBezTo>
                  <a:pt x="61816" y="22744"/>
                  <a:pt x="62446" y="22532"/>
                  <a:pt x="63079" y="22328"/>
                </a:cubicBezTo>
                <a:cubicBezTo>
                  <a:pt x="65539" y="21537"/>
                  <a:pt x="68030" y="20853"/>
                  <a:pt x="70554" y="20278"/>
                </a:cubicBezTo>
                <a:cubicBezTo>
                  <a:pt x="71781" y="19997"/>
                  <a:pt x="73015" y="19742"/>
                  <a:pt x="74253" y="19513"/>
                </a:cubicBezTo>
                <a:cubicBezTo>
                  <a:pt x="74501" y="19467"/>
                  <a:pt x="74752" y="19423"/>
                  <a:pt x="75000" y="19377"/>
                </a:cubicBezTo>
                <a:lnTo>
                  <a:pt x="75000" y="19377"/>
                </a:lnTo>
                <a:cubicBezTo>
                  <a:pt x="75023" y="19373"/>
                  <a:pt x="75049" y="19370"/>
                  <a:pt x="75075" y="19366"/>
                </a:cubicBezTo>
                <a:cubicBezTo>
                  <a:pt x="75711" y="19270"/>
                  <a:pt x="76348" y="19169"/>
                  <a:pt x="76984" y="19080"/>
                </a:cubicBezTo>
                <a:cubicBezTo>
                  <a:pt x="79721" y="18699"/>
                  <a:pt x="82472" y="18435"/>
                  <a:pt x="85235" y="18287"/>
                </a:cubicBezTo>
                <a:cubicBezTo>
                  <a:pt x="86586" y="18213"/>
                  <a:pt x="87939" y="18167"/>
                  <a:pt x="89293" y="18149"/>
                </a:cubicBezTo>
                <a:cubicBezTo>
                  <a:pt x="89813" y="18141"/>
                  <a:pt x="90333" y="18137"/>
                  <a:pt x="90853" y="18137"/>
                </a:cubicBezTo>
                <a:cubicBezTo>
                  <a:pt x="91019" y="18137"/>
                  <a:pt x="91186" y="18137"/>
                  <a:pt x="91352" y="18138"/>
                </a:cubicBezTo>
                <a:cubicBezTo>
                  <a:pt x="91591" y="18140"/>
                  <a:pt x="92698" y="18163"/>
                  <a:pt x="92887" y="18163"/>
                </a:cubicBezTo>
                <a:cubicBezTo>
                  <a:pt x="92943" y="18163"/>
                  <a:pt x="92918" y="18161"/>
                  <a:pt x="92765" y="18156"/>
                </a:cubicBezTo>
                <a:lnTo>
                  <a:pt x="92765" y="18156"/>
                </a:lnTo>
                <a:cubicBezTo>
                  <a:pt x="95524" y="18247"/>
                  <a:pt x="98273" y="18437"/>
                  <a:pt x="101017" y="18723"/>
                </a:cubicBezTo>
                <a:cubicBezTo>
                  <a:pt x="101267" y="18749"/>
                  <a:pt x="101524" y="18762"/>
                  <a:pt x="101786" y="18762"/>
                </a:cubicBezTo>
                <a:cubicBezTo>
                  <a:pt x="104157" y="18762"/>
                  <a:pt x="106889" y="17691"/>
                  <a:pt x="107892" y="15462"/>
                </a:cubicBezTo>
                <a:cubicBezTo>
                  <a:pt x="108325" y="14503"/>
                  <a:pt x="108249" y="13615"/>
                  <a:pt x="107855" y="12882"/>
                </a:cubicBezTo>
                <a:close/>
                <a:moveTo>
                  <a:pt x="75005" y="1"/>
                </a:moveTo>
                <a:cubicBezTo>
                  <a:pt x="71173" y="1"/>
                  <a:pt x="67341" y="130"/>
                  <a:pt x="63513" y="388"/>
                </a:cubicBezTo>
                <a:cubicBezTo>
                  <a:pt x="61177" y="550"/>
                  <a:pt x="57974" y="2072"/>
                  <a:pt x="57702" y="4709"/>
                </a:cubicBezTo>
                <a:cubicBezTo>
                  <a:pt x="57444" y="7211"/>
                  <a:pt x="60118" y="8276"/>
                  <a:pt x="62207" y="8276"/>
                </a:cubicBezTo>
                <a:cubicBezTo>
                  <a:pt x="62345" y="8276"/>
                  <a:pt x="62479" y="8271"/>
                  <a:pt x="62611" y="8262"/>
                </a:cubicBezTo>
                <a:cubicBezTo>
                  <a:pt x="65591" y="8056"/>
                  <a:pt x="68578" y="7921"/>
                  <a:pt x="71566" y="7878"/>
                </a:cubicBezTo>
                <a:cubicBezTo>
                  <a:pt x="72309" y="7867"/>
                  <a:pt x="73053" y="7862"/>
                  <a:pt x="73796" y="7862"/>
                </a:cubicBezTo>
                <a:cubicBezTo>
                  <a:pt x="74425" y="7862"/>
                  <a:pt x="75053" y="7866"/>
                  <a:pt x="75682" y="7873"/>
                </a:cubicBezTo>
                <a:cubicBezTo>
                  <a:pt x="75953" y="7878"/>
                  <a:pt x="76223" y="7884"/>
                  <a:pt x="76493" y="7887"/>
                </a:cubicBezTo>
                <a:cubicBezTo>
                  <a:pt x="76557" y="7888"/>
                  <a:pt x="76613" y="7889"/>
                  <a:pt x="76661" y="7889"/>
                </a:cubicBezTo>
                <a:lnTo>
                  <a:pt x="76661" y="7889"/>
                </a:lnTo>
                <a:cubicBezTo>
                  <a:pt x="76687" y="7890"/>
                  <a:pt x="76714" y="7891"/>
                  <a:pt x="76744" y="7892"/>
                </a:cubicBezTo>
                <a:cubicBezTo>
                  <a:pt x="77474" y="7917"/>
                  <a:pt x="78205" y="7941"/>
                  <a:pt x="78935" y="7975"/>
                </a:cubicBezTo>
                <a:cubicBezTo>
                  <a:pt x="84166" y="8213"/>
                  <a:pt x="89388" y="8749"/>
                  <a:pt x="94551" y="9637"/>
                </a:cubicBezTo>
                <a:cubicBezTo>
                  <a:pt x="95669" y="9829"/>
                  <a:pt x="96786" y="10038"/>
                  <a:pt x="97898" y="10264"/>
                </a:cubicBezTo>
                <a:cubicBezTo>
                  <a:pt x="98213" y="10328"/>
                  <a:pt x="98529" y="10393"/>
                  <a:pt x="98844" y="10460"/>
                </a:cubicBezTo>
                <a:lnTo>
                  <a:pt x="98844" y="10460"/>
                </a:lnTo>
                <a:cubicBezTo>
                  <a:pt x="96785" y="10349"/>
                  <a:pt x="94727" y="10293"/>
                  <a:pt x="92671" y="10293"/>
                </a:cubicBezTo>
                <a:cubicBezTo>
                  <a:pt x="73748" y="10293"/>
                  <a:pt x="55058" y="15038"/>
                  <a:pt x="38946" y="25385"/>
                </a:cubicBezTo>
                <a:cubicBezTo>
                  <a:pt x="23276" y="35448"/>
                  <a:pt x="10787" y="51053"/>
                  <a:pt x="5376" y="68958"/>
                </a:cubicBezTo>
                <a:cubicBezTo>
                  <a:pt x="0" y="86744"/>
                  <a:pt x="1481" y="105604"/>
                  <a:pt x="10199" y="122082"/>
                </a:cubicBezTo>
                <a:cubicBezTo>
                  <a:pt x="20677" y="141889"/>
                  <a:pt x="40399" y="155010"/>
                  <a:pt x="61016" y="162490"/>
                </a:cubicBezTo>
                <a:cubicBezTo>
                  <a:pt x="72415" y="166626"/>
                  <a:pt x="84623" y="169117"/>
                  <a:pt x="96789" y="169117"/>
                </a:cubicBezTo>
                <a:cubicBezTo>
                  <a:pt x="104272" y="169117"/>
                  <a:pt x="111738" y="168175"/>
                  <a:pt x="118991" y="166093"/>
                </a:cubicBezTo>
                <a:cubicBezTo>
                  <a:pt x="134118" y="161750"/>
                  <a:pt x="147606" y="152582"/>
                  <a:pt x="157103" y="140018"/>
                </a:cubicBezTo>
                <a:cubicBezTo>
                  <a:pt x="166150" y="128048"/>
                  <a:pt x="171660" y="113616"/>
                  <a:pt x="173459" y="98750"/>
                </a:cubicBezTo>
                <a:cubicBezTo>
                  <a:pt x="175275" y="83748"/>
                  <a:pt x="173361" y="68103"/>
                  <a:pt x="167579" y="54117"/>
                </a:cubicBezTo>
                <a:cubicBezTo>
                  <a:pt x="161389" y="39147"/>
                  <a:pt x="151055" y="26216"/>
                  <a:pt x="137624" y="17107"/>
                </a:cubicBezTo>
                <a:cubicBezTo>
                  <a:pt x="121178" y="5953"/>
                  <a:pt x="101260" y="883"/>
                  <a:pt x="81568" y="127"/>
                </a:cubicBezTo>
                <a:cubicBezTo>
                  <a:pt x="79380" y="43"/>
                  <a:pt x="77193" y="1"/>
                  <a:pt x="7500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4254234" y="5994718"/>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txBox="1"/>
          <p:nvPr/>
        </p:nvSpPr>
        <p:spPr>
          <a:xfrm>
            <a:off x="4202088" y="5999923"/>
            <a:ext cx="5946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006D77"/>
                </a:solidFill>
                <a:latin typeface="Life Savers ExtraBold"/>
                <a:ea typeface="Life Savers ExtraBold"/>
                <a:cs typeface="Life Savers ExtraBold"/>
                <a:sym typeface="Life Savers ExtraBold"/>
              </a:rPr>
              <a:t>03</a:t>
            </a:r>
            <a:endParaRPr sz="2600">
              <a:solidFill>
                <a:srgbClr val="006D77"/>
              </a:solidFill>
              <a:latin typeface="Life Savers ExtraBold"/>
              <a:ea typeface="Life Savers ExtraBold"/>
              <a:cs typeface="Life Savers ExtraBold"/>
              <a:sym typeface="Life Savers ExtraBold"/>
            </a:endParaRPr>
          </a:p>
        </p:txBody>
      </p:sp>
      <p:sp>
        <p:nvSpPr>
          <p:cNvPr id="366" name="Google Shape;366;p41"/>
          <p:cNvSpPr/>
          <p:nvPr/>
        </p:nvSpPr>
        <p:spPr>
          <a:xfrm rot="2675960">
            <a:off x="4198932" y="5919229"/>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4099534" y="5833133"/>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1"/>
          <p:cNvSpPr/>
          <p:nvPr/>
        </p:nvSpPr>
        <p:spPr>
          <a:xfrm rot="1273293">
            <a:off x="2014818" y="6271532"/>
            <a:ext cx="2549" cy="2079"/>
          </a:xfrm>
          <a:custGeom>
            <a:rect b="b" l="l" r="r" t="t"/>
            <a:pathLst>
              <a:path extrusionOk="0" h="60" w="63">
                <a:moveTo>
                  <a:pt x="24" y="0"/>
                </a:moveTo>
                <a:cubicBezTo>
                  <a:pt x="12" y="12"/>
                  <a:pt x="0" y="24"/>
                  <a:pt x="0" y="36"/>
                </a:cubicBezTo>
                <a:lnTo>
                  <a:pt x="36" y="60"/>
                </a:lnTo>
                <a:cubicBezTo>
                  <a:pt x="48" y="48"/>
                  <a:pt x="42" y="48"/>
                  <a:pt x="33" y="48"/>
                </a:cubicBezTo>
                <a:cubicBezTo>
                  <a:pt x="24" y="48"/>
                  <a:pt x="12" y="48"/>
                  <a:pt x="12" y="36"/>
                </a:cubicBezTo>
                <a:cubicBezTo>
                  <a:pt x="16" y="32"/>
                  <a:pt x="21" y="31"/>
                  <a:pt x="27" y="31"/>
                </a:cubicBezTo>
                <a:cubicBezTo>
                  <a:pt x="38" y="31"/>
                  <a:pt x="52" y="36"/>
                  <a:pt x="60" y="36"/>
                </a:cubicBezTo>
                <a:cubicBezTo>
                  <a:pt x="63" y="20"/>
                  <a:pt x="60" y="15"/>
                  <a:pt x="55" y="15"/>
                </a:cubicBezTo>
                <a:cubicBezTo>
                  <a:pt x="46" y="15"/>
                  <a:pt x="31" y="28"/>
                  <a:pt x="23" y="28"/>
                </a:cubicBezTo>
                <a:cubicBezTo>
                  <a:pt x="18" y="28"/>
                  <a:pt x="17" y="22"/>
                  <a:pt x="2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1"/>
          <p:cNvSpPr/>
          <p:nvPr/>
        </p:nvSpPr>
        <p:spPr>
          <a:xfrm rot="1273293">
            <a:off x="2014375" y="6272193"/>
            <a:ext cx="526" cy="35"/>
          </a:xfrm>
          <a:custGeom>
            <a:rect b="b" l="l" r="r" t="t"/>
            <a:pathLst>
              <a:path extrusionOk="0" h="1" w="13">
                <a:moveTo>
                  <a:pt x="0" y="1"/>
                </a:moveTo>
                <a:lnTo>
                  <a:pt x="0" y="1"/>
                </a:lnTo>
                <a:lnTo>
                  <a:pt x="12"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
          <p:cNvSpPr/>
          <p:nvPr/>
        </p:nvSpPr>
        <p:spPr>
          <a:xfrm rot="1273293">
            <a:off x="1960807" y="6344496"/>
            <a:ext cx="1942" cy="866"/>
          </a:xfrm>
          <a:custGeom>
            <a:rect b="b" l="l" r="r" t="t"/>
            <a:pathLst>
              <a:path extrusionOk="0" h="25" w="48">
                <a:moveTo>
                  <a:pt x="12" y="1"/>
                </a:moveTo>
                <a:cubicBezTo>
                  <a:pt x="0" y="19"/>
                  <a:pt x="9" y="22"/>
                  <a:pt x="21" y="22"/>
                </a:cubicBezTo>
                <a:cubicBezTo>
                  <a:pt x="27" y="22"/>
                  <a:pt x="34" y="21"/>
                  <a:pt x="39" y="21"/>
                </a:cubicBezTo>
                <a:cubicBezTo>
                  <a:pt x="41" y="21"/>
                  <a:pt x="43" y="21"/>
                  <a:pt x="44" y="22"/>
                </a:cubicBezTo>
                <a:lnTo>
                  <a:pt x="44" y="22"/>
                </a:lnTo>
                <a:cubicBezTo>
                  <a:pt x="34" y="11"/>
                  <a:pt x="23" y="1"/>
                  <a:pt x="12" y="1"/>
                </a:cubicBezTo>
                <a:close/>
                <a:moveTo>
                  <a:pt x="44" y="22"/>
                </a:moveTo>
                <a:cubicBezTo>
                  <a:pt x="46" y="23"/>
                  <a:pt x="47" y="24"/>
                  <a:pt x="48" y="25"/>
                </a:cubicBezTo>
                <a:cubicBezTo>
                  <a:pt x="48" y="23"/>
                  <a:pt x="46" y="22"/>
                  <a:pt x="44" y="22"/>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p:nvPr/>
        </p:nvSpPr>
        <p:spPr>
          <a:xfrm rot="1273293">
            <a:off x="1961465" y="6277744"/>
            <a:ext cx="526" cy="35"/>
          </a:xfrm>
          <a:custGeom>
            <a:rect b="b" l="l" r="r" t="t"/>
            <a:pathLst>
              <a:path extrusionOk="0" h="1" w="13">
                <a:moveTo>
                  <a:pt x="1" y="0"/>
                </a:moveTo>
                <a:cubicBezTo>
                  <a:pt x="13" y="0"/>
                  <a:pt x="13" y="0"/>
                  <a:pt x="13" y="0"/>
                </a:cubicBezTo>
                <a:cubicBezTo>
                  <a:pt x="13" y="0"/>
                  <a:pt x="13" y="0"/>
                  <a:pt x="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1"/>
          <p:cNvSpPr/>
          <p:nvPr/>
        </p:nvSpPr>
        <p:spPr>
          <a:xfrm rot="1273293">
            <a:off x="1959641" y="6332680"/>
            <a:ext cx="1821" cy="1351"/>
          </a:xfrm>
          <a:custGeom>
            <a:rect b="b" l="l" r="r" t="t"/>
            <a:pathLst>
              <a:path extrusionOk="0" h="39" w="45">
                <a:moveTo>
                  <a:pt x="31" y="0"/>
                </a:moveTo>
                <a:cubicBezTo>
                  <a:pt x="24" y="0"/>
                  <a:pt x="15" y="3"/>
                  <a:pt x="9" y="9"/>
                </a:cubicBezTo>
                <a:cubicBezTo>
                  <a:pt x="0" y="31"/>
                  <a:pt x="3" y="39"/>
                  <a:pt x="9" y="39"/>
                </a:cubicBezTo>
                <a:cubicBezTo>
                  <a:pt x="21" y="39"/>
                  <a:pt x="45" y="17"/>
                  <a:pt x="45" y="9"/>
                </a:cubicBezTo>
                <a:cubicBezTo>
                  <a:pt x="45" y="3"/>
                  <a:pt x="39" y="0"/>
                  <a:pt x="3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1"/>
          <p:cNvSpPr txBox="1"/>
          <p:nvPr/>
        </p:nvSpPr>
        <p:spPr>
          <a:xfrm>
            <a:off x="841788" y="6619864"/>
            <a:ext cx="12495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a:latin typeface="Mada"/>
                <a:ea typeface="Mada"/>
                <a:cs typeface="Mada"/>
                <a:sym typeface="Mada"/>
              </a:rPr>
              <a:t>Hypovolemic</a:t>
            </a:r>
            <a:endParaRPr b="1">
              <a:latin typeface="Mada"/>
              <a:ea typeface="Mada"/>
              <a:cs typeface="Mada"/>
              <a:sym typeface="Mada"/>
            </a:endParaRPr>
          </a:p>
        </p:txBody>
      </p:sp>
      <p:sp>
        <p:nvSpPr>
          <p:cNvPr id="374" name="Google Shape;374;p41"/>
          <p:cNvSpPr/>
          <p:nvPr/>
        </p:nvSpPr>
        <p:spPr>
          <a:xfrm>
            <a:off x="5847249" y="5994715"/>
            <a:ext cx="542204" cy="488419"/>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1"/>
          <p:cNvSpPr txBox="1"/>
          <p:nvPr/>
        </p:nvSpPr>
        <p:spPr>
          <a:xfrm>
            <a:off x="5795088" y="5999924"/>
            <a:ext cx="594600" cy="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E18968"/>
                </a:solidFill>
                <a:latin typeface="Life Savers ExtraBold"/>
                <a:ea typeface="Life Savers ExtraBold"/>
                <a:cs typeface="Life Savers ExtraBold"/>
                <a:sym typeface="Life Savers ExtraBold"/>
              </a:rPr>
              <a:t>04</a:t>
            </a:r>
            <a:endParaRPr sz="2600">
              <a:solidFill>
                <a:srgbClr val="E18968"/>
              </a:solidFill>
              <a:latin typeface="Life Savers ExtraBold"/>
              <a:ea typeface="Life Savers ExtraBold"/>
              <a:cs typeface="Life Savers ExtraBold"/>
              <a:sym typeface="Life Savers ExtraBold"/>
            </a:endParaRPr>
          </a:p>
        </p:txBody>
      </p:sp>
      <p:sp>
        <p:nvSpPr>
          <p:cNvPr id="376" name="Google Shape;376;p41"/>
          <p:cNvSpPr/>
          <p:nvPr/>
        </p:nvSpPr>
        <p:spPr>
          <a:xfrm rot="2675960">
            <a:off x="5791947" y="5919226"/>
            <a:ext cx="649880" cy="639540"/>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1"/>
          <p:cNvSpPr/>
          <p:nvPr/>
        </p:nvSpPr>
        <p:spPr>
          <a:xfrm>
            <a:off x="5692549" y="5833130"/>
            <a:ext cx="824240" cy="786769"/>
          </a:xfrm>
          <a:custGeom>
            <a:rect b="b" l="l" r="r" t="t"/>
            <a:pathLst>
              <a:path extrusionOk="0" h="144229" w="147912">
                <a:moveTo>
                  <a:pt x="60904" y="7351"/>
                </a:moveTo>
                <a:cubicBezTo>
                  <a:pt x="60904" y="7351"/>
                  <a:pt x="60904" y="7351"/>
                  <a:pt x="60905" y="7351"/>
                </a:cubicBezTo>
                <a:cubicBezTo>
                  <a:pt x="60904" y="7351"/>
                  <a:pt x="60904" y="7351"/>
                  <a:pt x="60904" y="7351"/>
                </a:cubicBezTo>
                <a:close/>
                <a:moveTo>
                  <a:pt x="16959" y="105731"/>
                </a:moveTo>
                <a:cubicBezTo>
                  <a:pt x="17004" y="105822"/>
                  <a:pt x="17048" y="105913"/>
                  <a:pt x="17094" y="106003"/>
                </a:cubicBezTo>
                <a:lnTo>
                  <a:pt x="17094" y="106003"/>
                </a:lnTo>
                <a:cubicBezTo>
                  <a:pt x="17073" y="105963"/>
                  <a:pt x="17008" y="105833"/>
                  <a:pt x="16959" y="105731"/>
                </a:cubicBezTo>
                <a:close/>
                <a:moveTo>
                  <a:pt x="83491" y="136517"/>
                </a:moveTo>
                <a:cubicBezTo>
                  <a:pt x="83071" y="136564"/>
                  <a:pt x="82928" y="136582"/>
                  <a:pt x="82939" y="136582"/>
                </a:cubicBezTo>
                <a:cubicBezTo>
                  <a:pt x="82952" y="136582"/>
                  <a:pt x="83228" y="136552"/>
                  <a:pt x="83491" y="136517"/>
                </a:cubicBezTo>
                <a:close/>
                <a:moveTo>
                  <a:pt x="69911" y="6715"/>
                </a:moveTo>
                <a:lnTo>
                  <a:pt x="69911" y="6715"/>
                </a:lnTo>
                <a:cubicBezTo>
                  <a:pt x="69858" y="6717"/>
                  <a:pt x="69800" y="6720"/>
                  <a:pt x="69736" y="6723"/>
                </a:cubicBezTo>
                <a:cubicBezTo>
                  <a:pt x="69816" y="6719"/>
                  <a:pt x="69897" y="6718"/>
                  <a:pt x="69979" y="6718"/>
                </a:cubicBezTo>
                <a:cubicBezTo>
                  <a:pt x="70408" y="6718"/>
                  <a:pt x="70846" y="6763"/>
                  <a:pt x="71271" y="6786"/>
                </a:cubicBezTo>
                <a:cubicBezTo>
                  <a:pt x="72978" y="6878"/>
                  <a:pt x="74680" y="7044"/>
                  <a:pt x="76373" y="7286"/>
                </a:cubicBezTo>
                <a:cubicBezTo>
                  <a:pt x="77222" y="7406"/>
                  <a:pt x="78068" y="7546"/>
                  <a:pt x="78909" y="7702"/>
                </a:cubicBezTo>
                <a:cubicBezTo>
                  <a:pt x="79332" y="7782"/>
                  <a:pt x="79754" y="7865"/>
                  <a:pt x="80173" y="7953"/>
                </a:cubicBezTo>
                <a:cubicBezTo>
                  <a:pt x="80401" y="8000"/>
                  <a:pt x="81336" y="8225"/>
                  <a:pt x="81363" y="8225"/>
                </a:cubicBezTo>
                <a:cubicBezTo>
                  <a:pt x="81368" y="8225"/>
                  <a:pt x="81333" y="8215"/>
                  <a:pt x="81243" y="8191"/>
                </a:cubicBezTo>
                <a:lnTo>
                  <a:pt x="81243" y="8191"/>
                </a:lnTo>
                <a:cubicBezTo>
                  <a:pt x="84656" y="9077"/>
                  <a:pt x="87990" y="10163"/>
                  <a:pt x="91226" y="11578"/>
                </a:cubicBezTo>
                <a:cubicBezTo>
                  <a:pt x="91989" y="11909"/>
                  <a:pt x="92743" y="12258"/>
                  <a:pt x="93492" y="12622"/>
                </a:cubicBezTo>
                <a:cubicBezTo>
                  <a:pt x="93628" y="12687"/>
                  <a:pt x="94242" y="12995"/>
                  <a:pt x="94418" y="13082"/>
                </a:cubicBezTo>
                <a:lnTo>
                  <a:pt x="94418" y="13082"/>
                </a:lnTo>
                <a:cubicBezTo>
                  <a:pt x="94511" y="13131"/>
                  <a:pt x="94597" y="13176"/>
                  <a:pt x="94614" y="13185"/>
                </a:cubicBezTo>
                <a:cubicBezTo>
                  <a:pt x="94848" y="13309"/>
                  <a:pt x="95081" y="13434"/>
                  <a:pt x="95314" y="13560"/>
                </a:cubicBezTo>
                <a:cubicBezTo>
                  <a:pt x="96949" y="14450"/>
                  <a:pt x="98543" y="15411"/>
                  <a:pt x="100097" y="16441"/>
                </a:cubicBezTo>
                <a:cubicBezTo>
                  <a:pt x="103272" y="18545"/>
                  <a:pt x="106193" y="20941"/>
                  <a:pt x="108995" y="23515"/>
                </a:cubicBezTo>
                <a:cubicBezTo>
                  <a:pt x="109008" y="23526"/>
                  <a:pt x="109023" y="23540"/>
                  <a:pt x="109039" y="23555"/>
                </a:cubicBezTo>
                <a:lnTo>
                  <a:pt x="109039" y="23555"/>
                </a:lnTo>
                <a:cubicBezTo>
                  <a:pt x="109009" y="23526"/>
                  <a:pt x="108975" y="23493"/>
                  <a:pt x="108936" y="23455"/>
                </a:cubicBezTo>
                <a:lnTo>
                  <a:pt x="108936" y="23455"/>
                </a:lnTo>
                <a:cubicBezTo>
                  <a:pt x="108973" y="23491"/>
                  <a:pt x="109011" y="23528"/>
                  <a:pt x="109048" y="23565"/>
                </a:cubicBezTo>
                <a:lnTo>
                  <a:pt x="109048" y="23565"/>
                </a:lnTo>
                <a:cubicBezTo>
                  <a:pt x="109045" y="23561"/>
                  <a:pt x="109042" y="23558"/>
                  <a:pt x="109039" y="23555"/>
                </a:cubicBezTo>
                <a:lnTo>
                  <a:pt x="109039" y="23555"/>
                </a:lnTo>
                <a:cubicBezTo>
                  <a:pt x="109065" y="23581"/>
                  <a:pt x="109089" y="23604"/>
                  <a:pt x="109109" y="23623"/>
                </a:cubicBezTo>
                <a:lnTo>
                  <a:pt x="109109" y="23623"/>
                </a:lnTo>
                <a:cubicBezTo>
                  <a:pt x="109089" y="23604"/>
                  <a:pt x="109069" y="23584"/>
                  <a:pt x="109048" y="23565"/>
                </a:cubicBezTo>
                <a:lnTo>
                  <a:pt x="109048" y="23565"/>
                </a:lnTo>
                <a:cubicBezTo>
                  <a:pt x="109125" y="23638"/>
                  <a:pt x="109225" y="23735"/>
                  <a:pt x="109225" y="23735"/>
                </a:cubicBezTo>
                <a:cubicBezTo>
                  <a:pt x="109224" y="23735"/>
                  <a:pt x="109193" y="23705"/>
                  <a:pt x="109109" y="23623"/>
                </a:cubicBezTo>
                <a:lnTo>
                  <a:pt x="109109" y="23623"/>
                </a:lnTo>
                <a:cubicBezTo>
                  <a:pt x="109248" y="23760"/>
                  <a:pt x="109387" y="23897"/>
                  <a:pt x="109525" y="24034"/>
                </a:cubicBezTo>
                <a:cubicBezTo>
                  <a:pt x="109820" y="24325"/>
                  <a:pt x="110112" y="24620"/>
                  <a:pt x="110400" y="24918"/>
                </a:cubicBezTo>
                <a:cubicBezTo>
                  <a:pt x="111079" y="25617"/>
                  <a:pt x="111741" y="26329"/>
                  <a:pt x="112387" y="27057"/>
                </a:cubicBezTo>
                <a:cubicBezTo>
                  <a:pt x="113700" y="28529"/>
                  <a:pt x="114945" y="30057"/>
                  <a:pt x="116125" y="31638"/>
                </a:cubicBezTo>
                <a:cubicBezTo>
                  <a:pt x="118557" y="34901"/>
                  <a:pt x="120704" y="38366"/>
                  <a:pt x="122540" y="41997"/>
                </a:cubicBezTo>
                <a:cubicBezTo>
                  <a:pt x="122629" y="42173"/>
                  <a:pt x="122718" y="42350"/>
                  <a:pt x="122807" y="42528"/>
                </a:cubicBezTo>
                <a:cubicBezTo>
                  <a:pt x="122839" y="42592"/>
                  <a:pt x="122865" y="42643"/>
                  <a:pt x="122885" y="42684"/>
                </a:cubicBezTo>
                <a:lnTo>
                  <a:pt x="122885" y="42684"/>
                </a:lnTo>
                <a:cubicBezTo>
                  <a:pt x="122902" y="42719"/>
                  <a:pt x="122921" y="42760"/>
                  <a:pt x="122944" y="42808"/>
                </a:cubicBezTo>
                <a:cubicBezTo>
                  <a:pt x="123157" y="43260"/>
                  <a:pt x="123368" y="43713"/>
                  <a:pt x="123575" y="44171"/>
                </a:cubicBezTo>
                <a:cubicBezTo>
                  <a:pt x="123991" y="45092"/>
                  <a:pt x="124387" y="46021"/>
                  <a:pt x="124765" y="46958"/>
                </a:cubicBezTo>
                <a:cubicBezTo>
                  <a:pt x="125575" y="48969"/>
                  <a:pt x="126298" y="51011"/>
                  <a:pt x="126933" y="53085"/>
                </a:cubicBezTo>
                <a:cubicBezTo>
                  <a:pt x="128270" y="57436"/>
                  <a:pt x="129223" y="61904"/>
                  <a:pt x="129817" y="66416"/>
                </a:cubicBezTo>
                <a:cubicBezTo>
                  <a:pt x="130418" y="70967"/>
                  <a:pt x="130604" y="74994"/>
                  <a:pt x="130491" y="79869"/>
                </a:cubicBezTo>
                <a:cubicBezTo>
                  <a:pt x="130445" y="81897"/>
                  <a:pt x="132363" y="82925"/>
                  <a:pt x="134197" y="82925"/>
                </a:cubicBezTo>
                <a:cubicBezTo>
                  <a:pt x="134359" y="82925"/>
                  <a:pt x="134520" y="82917"/>
                  <a:pt x="134680" y="82901"/>
                </a:cubicBezTo>
                <a:cubicBezTo>
                  <a:pt x="135237" y="82845"/>
                  <a:pt x="135914" y="82691"/>
                  <a:pt x="136585" y="82439"/>
                </a:cubicBezTo>
                <a:lnTo>
                  <a:pt x="136585" y="82439"/>
                </a:lnTo>
                <a:cubicBezTo>
                  <a:pt x="136361" y="83643"/>
                  <a:pt x="136111" y="84841"/>
                  <a:pt x="135836" y="86035"/>
                </a:cubicBezTo>
                <a:cubicBezTo>
                  <a:pt x="135624" y="86950"/>
                  <a:pt x="135397" y="87863"/>
                  <a:pt x="135154" y="88772"/>
                </a:cubicBezTo>
                <a:cubicBezTo>
                  <a:pt x="135041" y="89196"/>
                  <a:pt x="134924" y="89618"/>
                  <a:pt x="134805" y="90040"/>
                </a:cubicBezTo>
                <a:lnTo>
                  <a:pt x="134805" y="90040"/>
                </a:lnTo>
                <a:cubicBezTo>
                  <a:pt x="134838" y="89921"/>
                  <a:pt x="134852" y="89871"/>
                  <a:pt x="134851" y="89871"/>
                </a:cubicBezTo>
                <a:lnTo>
                  <a:pt x="134851" y="89871"/>
                </a:lnTo>
                <a:cubicBezTo>
                  <a:pt x="134846" y="89871"/>
                  <a:pt x="134547" y="90890"/>
                  <a:pt x="134485" y="91087"/>
                </a:cubicBezTo>
                <a:cubicBezTo>
                  <a:pt x="133950" y="92804"/>
                  <a:pt x="133356" y="94500"/>
                  <a:pt x="132702" y="96177"/>
                </a:cubicBezTo>
                <a:cubicBezTo>
                  <a:pt x="131388" y="99539"/>
                  <a:pt x="129831" y="102809"/>
                  <a:pt x="128027" y="105937"/>
                </a:cubicBezTo>
                <a:cubicBezTo>
                  <a:pt x="127613" y="106659"/>
                  <a:pt x="127183" y="107372"/>
                  <a:pt x="126742" y="108077"/>
                </a:cubicBezTo>
                <a:cubicBezTo>
                  <a:pt x="126655" y="108218"/>
                  <a:pt x="126564" y="108357"/>
                  <a:pt x="126477" y="108498"/>
                </a:cubicBezTo>
                <a:cubicBezTo>
                  <a:pt x="126475" y="108501"/>
                  <a:pt x="126473" y="108504"/>
                  <a:pt x="126471" y="108507"/>
                </a:cubicBezTo>
                <a:lnTo>
                  <a:pt x="126471" y="108507"/>
                </a:lnTo>
                <a:cubicBezTo>
                  <a:pt x="126196" y="108913"/>
                  <a:pt x="125929" y="109323"/>
                  <a:pt x="125652" y="109726"/>
                </a:cubicBezTo>
                <a:cubicBezTo>
                  <a:pt x="124734" y="111062"/>
                  <a:pt x="123768" y="112362"/>
                  <a:pt x="122755" y="113629"/>
                </a:cubicBezTo>
                <a:cubicBezTo>
                  <a:pt x="121711" y="114934"/>
                  <a:pt x="120618" y="116199"/>
                  <a:pt x="119477" y="117424"/>
                </a:cubicBezTo>
                <a:cubicBezTo>
                  <a:pt x="118940" y="118000"/>
                  <a:pt x="118392" y="118567"/>
                  <a:pt x="117836" y="119124"/>
                </a:cubicBezTo>
                <a:cubicBezTo>
                  <a:pt x="117558" y="119402"/>
                  <a:pt x="117277" y="119675"/>
                  <a:pt x="116996" y="119948"/>
                </a:cubicBezTo>
                <a:cubicBezTo>
                  <a:pt x="116982" y="119962"/>
                  <a:pt x="116956" y="119987"/>
                  <a:pt x="116923" y="120018"/>
                </a:cubicBezTo>
                <a:lnTo>
                  <a:pt x="116923" y="120018"/>
                </a:lnTo>
                <a:cubicBezTo>
                  <a:pt x="116794" y="120139"/>
                  <a:pt x="116628" y="120295"/>
                  <a:pt x="116583" y="120335"/>
                </a:cubicBezTo>
                <a:cubicBezTo>
                  <a:pt x="114249" y="122477"/>
                  <a:pt x="111767" y="124451"/>
                  <a:pt x="109155" y="126243"/>
                </a:cubicBezTo>
                <a:cubicBezTo>
                  <a:pt x="108526" y="126676"/>
                  <a:pt x="107887" y="127098"/>
                  <a:pt x="107242" y="127510"/>
                </a:cubicBezTo>
                <a:cubicBezTo>
                  <a:pt x="107116" y="127590"/>
                  <a:pt x="106938" y="127674"/>
                  <a:pt x="106763" y="127766"/>
                </a:cubicBezTo>
                <a:lnTo>
                  <a:pt x="106763" y="127766"/>
                </a:lnTo>
                <a:cubicBezTo>
                  <a:pt x="106722" y="127819"/>
                  <a:pt x="106633" y="127896"/>
                  <a:pt x="106482" y="127984"/>
                </a:cubicBezTo>
                <a:cubicBezTo>
                  <a:pt x="106417" y="128022"/>
                  <a:pt x="106352" y="128061"/>
                  <a:pt x="106287" y="128100"/>
                </a:cubicBezTo>
                <a:lnTo>
                  <a:pt x="106287" y="128100"/>
                </a:lnTo>
                <a:cubicBezTo>
                  <a:pt x="106393" y="127975"/>
                  <a:pt x="106576" y="127866"/>
                  <a:pt x="106763" y="127766"/>
                </a:cubicBezTo>
                <a:lnTo>
                  <a:pt x="106763" y="127766"/>
                </a:lnTo>
                <a:cubicBezTo>
                  <a:pt x="106800" y="127719"/>
                  <a:pt x="106798" y="127691"/>
                  <a:pt x="106766" y="127691"/>
                </a:cubicBezTo>
                <a:cubicBezTo>
                  <a:pt x="106703" y="127691"/>
                  <a:pt x="106520" y="127803"/>
                  <a:pt x="106286" y="128100"/>
                </a:cubicBezTo>
                <a:lnTo>
                  <a:pt x="106286" y="128100"/>
                </a:lnTo>
                <a:cubicBezTo>
                  <a:pt x="106286" y="128100"/>
                  <a:pt x="106287" y="128100"/>
                  <a:pt x="106287" y="128100"/>
                </a:cubicBezTo>
                <a:lnTo>
                  <a:pt x="106287" y="128100"/>
                </a:lnTo>
                <a:cubicBezTo>
                  <a:pt x="106282" y="128105"/>
                  <a:pt x="106278" y="128111"/>
                  <a:pt x="106273" y="128116"/>
                </a:cubicBezTo>
                <a:cubicBezTo>
                  <a:pt x="106278" y="128111"/>
                  <a:pt x="106282" y="128105"/>
                  <a:pt x="106286" y="128100"/>
                </a:cubicBezTo>
                <a:lnTo>
                  <a:pt x="106286" y="128100"/>
                </a:lnTo>
                <a:cubicBezTo>
                  <a:pt x="106155" y="128178"/>
                  <a:pt x="106025" y="128256"/>
                  <a:pt x="105893" y="128333"/>
                </a:cubicBezTo>
                <a:cubicBezTo>
                  <a:pt x="104515" y="129136"/>
                  <a:pt x="103112" y="129890"/>
                  <a:pt x="101683" y="130597"/>
                </a:cubicBezTo>
                <a:cubicBezTo>
                  <a:pt x="100261" y="131300"/>
                  <a:pt x="98816" y="131956"/>
                  <a:pt x="97349" y="132563"/>
                </a:cubicBezTo>
                <a:cubicBezTo>
                  <a:pt x="96799" y="132790"/>
                  <a:pt x="96245" y="133006"/>
                  <a:pt x="95691" y="133222"/>
                </a:cubicBezTo>
                <a:lnTo>
                  <a:pt x="95691" y="133222"/>
                </a:lnTo>
                <a:cubicBezTo>
                  <a:pt x="95717" y="133214"/>
                  <a:pt x="95743" y="133207"/>
                  <a:pt x="95771" y="133199"/>
                </a:cubicBezTo>
                <a:lnTo>
                  <a:pt x="95771" y="133199"/>
                </a:lnTo>
                <a:cubicBezTo>
                  <a:pt x="95736" y="133209"/>
                  <a:pt x="95701" y="133220"/>
                  <a:pt x="95666" y="133231"/>
                </a:cubicBezTo>
                <a:lnTo>
                  <a:pt x="95666" y="133231"/>
                </a:lnTo>
                <a:cubicBezTo>
                  <a:pt x="95526" y="133286"/>
                  <a:pt x="95385" y="133340"/>
                  <a:pt x="95245" y="133395"/>
                </a:cubicBezTo>
                <a:cubicBezTo>
                  <a:pt x="95187" y="133417"/>
                  <a:pt x="95125" y="133437"/>
                  <a:pt x="95070" y="133453"/>
                </a:cubicBezTo>
                <a:lnTo>
                  <a:pt x="95070" y="133453"/>
                </a:lnTo>
                <a:cubicBezTo>
                  <a:pt x="95094" y="133444"/>
                  <a:pt x="95118" y="133435"/>
                  <a:pt x="95142" y="133427"/>
                </a:cubicBezTo>
                <a:cubicBezTo>
                  <a:pt x="95316" y="133365"/>
                  <a:pt x="95490" y="133289"/>
                  <a:pt x="95666" y="133231"/>
                </a:cubicBezTo>
                <a:lnTo>
                  <a:pt x="95666" y="133231"/>
                </a:lnTo>
                <a:cubicBezTo>
                  <a:pt x="95674" y="133228"/>
                  <a:pt x="95683" y="133225"/>
                  <a:pt x="95691" y="133222"/>
                </a:cubicBezTo>
                <a:lnTo>
                  <a:pt x="95691" y="133222"/>
                </a:lnTo>
                <a:cubicBezTo>
                  <a:pt x="95002" y="133417"/>
                  <a:pt x="94853" y="133486"/>
                  <a:pt x="94910" y="133486"/>
                </a:cubicBezTo>
                <a:cubicBezTo>
                  <a:pt x="94934" y="133486"/>
                  <a:pt x="94996" y="133473"/>
                  <a:pt x="95070" y="133453"/>
                </a:cubicBezTo>
                <a:lnTo>
                  <a:pt x="95070" y="133453"/>
                </a:lnTo>
                <a:cubicBezTo>
                  <a:pt x="94739" y="133570"/>
                  <a:pt x="94409" y="133685"/>
                  <a:pt x="94077" y="133797"/>
                </a:cubicBezTo>
                <a:cubicBezTo>
                  <a:pt x="91092" y="134807"/>
                  <a:pt x="88046" y="135625"/>
                  <a:pt x="84957" y="136249"/>
                </a:cubicBezTo>
                <a:cubicBezTo>
                  <a:pt x="84590" y="136323"/>
                  <a:pt x="84223" y="136393"/>
                  <a:pt x="83856" y="136462"/>
                </a:cubicBezTo>
                <a:cubicBezTo>
                  <a:pt x="83766" y="136479"/>
                  <a:pt x="83630" y="136499"/>
                  <a:pt x="83491" y="136517"/>
                </a:cubicBezTo>
                <a:lnTo>
                  <a:pt x="83491" y="136517"/>
                </a:lnTo>
                <a:cubicBezTo>
                  <a:pt x="83570" y="136508"/>
                  <a:pt x="83659" y="136498"/>
                  <a:pt x="83759" y="136487"/>
                </a:cubicBezTo>
                <a:lnTo>
                  <a:pt x="83759" y="136487"/>
                </a:lnTo>
                <a:cubicBezTo>
                  <a:pt x="82946" y="136579"/>
                  <a:pt x="82137" y="136746"/>
                  <a:pt x="81324" y="136855"/>
                </a:cubicBezTo>
                <a:cubicBezTo>
                  <a:pt x="79811" y="137058"/>
                  <a:pt x="78292" y="137216"/>
                  <a:pt x="76768" y="137327"/>
                </a:cubicBezTo>
                <a:cubicBezTo>
                  <a:pt x="75249" y="137439"/>
                  <a:pt x="73728" y="137503"/>
                  <a:pt x="72205" y="137523"/>
                </a:cubicBezTo>
                <a:cubicBezTo>
                  <a:pt x="71940" y="137526"/>
                  <a:pt x="71675" y="137528"/>
                  <a:pt x="71410" y="137528"/>
                </a:cubicBezTo>
                <a:cubicBezTo>
                  <a:pt x="70934" y="137528"/>
                  <a:pt x="70458" y="137523"/>
                  <a:pt x="69982" y="137519"/>
                </a:cubicBezTo>
                <a:cubicBezTo>
                  <a:pt x="69954" y="137518"/>
                  <a:pt x="69929" y="137518"/>
                  <a:pt x="69905" y="137518"/>
                </a:cubicBezTo>
                <a:lnTo>
                  <a:pt x="69905" y="137518"/>
                </a:lnTo>
                <a:cubicBezTo>
                  <a:pt x="69877" y="137517"/>
                  <a:pt x="69846" y="137515"/>
                  <a:pt x="69813" y="137514"/>
                </a:cubicBezTo>
                <a:cubicBezTo>
                  <a:pt x="69369" y="137497"/>
                  <a:pt x="68925" y="137480"/>
                  <a:pt x="68483" y="137457"/>
                </a:cubicBezTo>
                <a:cubicBezTo>
                  <a:pt x="65432" y="137299"/>
                  <a:pt x="62394" y="136954"/>
                  <a:pt x="59386" y="136421"/>
                </a:cubicBezTo>
                <a:cubicBezTo>
                  <a:pt x="58702" y="136299"/>
                  <a:pt x="58018" y="136167"/>
                  <a:pt x="57337" y="136028"/>
                </a:cubicBezTo>
                <a:cubicBezTo>
                  <a:pt x="56979" y="135952"/>
                  <a:pt x="56621" y="135876"/>
                  <a:pt x="56265" y="135797"/>
                </a:cubicBezTo>
                <a:cubicBezTo>
                  <a:pt x="56109" y="135763"/>
                  <a:pt x="55952" y="135726"/>
                  <a:pt x="55796" y="135690"/>
                </a:cubicBezTo>
                <a:lnTo>
                  <a:pt x="55796" y="135690"/>
                </a:lnTo>
                <a:cubicBezTo>
                  <a:pt x="54323" y="135307"/>
                  <a:pt x="52855" y="134918"/>
                  <a:pt x="51404" y="134460"/>
                </a:cubicBezTo>
                <a:cubicBezTo>
                  <a:pt x="48542" y="133559"/>
                  <a:pt x="45743" y="132467"/>
                  <a:pt x="43026" y="131193"/>
                </a:cubicBezTo>
                <a:cubicBezTo>
                  <a:pt x="42700" y="131039"/>
                  <a:pt x="42376" y="130883"/>
                  <a:pt x="42054" y="130725"/>
                </a:cubicBezTo>
                <a:cubicBezTo>
                  <a:pt x="41950" y="130675"/>
                  <a:pt x="41495" y="130444"/>
                  <a:pt x="41318" y="130355"/>
                </a:cubicBezTo>
                <a:lnTo>
                  <a:pt x="41318" y="130355"/>
                </a:lnTo>
                <a:cubicBezTo>
                  <a:pt x="41157" y="130271"/>
                  <a:pt x="40980" y="130178"/>
                  <a:pt x="40915" y="130143"/>
                </a:cubicBezTo>
                <a:cubicBezTo>
                  <a:pt x="40536" y="129940"/>
                  <a:pt x="40158" y="129733"/>
                  <a:pt x="39783" y="129523"/>
                </a:cubicBezTo>
                <a:cubicBezTo>
                  <a:pt x="38472" y="128786"/>
                  <a:pt x="37187" y="128003"/>
                  <a:pt x="35931" y="127172"/>
                </a:cubicBezTo>
                <a:cubicBezTo>
                  <a:pt x="33452" y="125534"/>
                  <a:pt x="31100" y="123711"/>
                  <a:pt x="28895" y="121720"/>
                </a:cubicBezTo>
                <a:cubicBezTo>
                  <a:pt x="28628" y="121481"/>
                  <a:pt x="28367" y="121235"/>
                  <a:pt x="28104" y="120991"/>
                </a:cubicBezTo>
                <a:cubicBezTo>
                  <a:pt x="28030" y="120922"/>
                  <a:pt x="27971" y="120868"/>
                  <a:pt x="27927" y="120828"/>
                </a:cubicBezTo>
                <a:lnTo>
                  <a:pt x="27927" y="120828"/>
                </a:lnTo>
                <a:cubicBezTo>
                  <a:pt x="27903" y="120803"/>
                  <a:pt x="27870" y="120770"/>
                  <a:pt x="27828" y="120727"/>
                </a:cubicBezTo>
                <a:cubicBezTo>
                  <a:pt x="27298" y="120191"/>
                  <a:pt x="26762" y="119658"/>
                  <a:pt x="26245" y="119108"/>
                </a:cubicBezTo>
                <a:cubicBezTo>
                  <a:pt x="25207" y="118003"/>
                  <a:pt x="24215" y="116856"/>
                  <a:pt x="23268" y="115668"/>
                </a:cubicBezTo>
                <a:cubicBezTo>
                  <a:pt x="21370" y="113282"/>
                  <a:pt x="19672" y="110744"/>
                  <a:pt x="18191" y="108079"/>
                </a:cubicBezTo>
                <a:cubicBezTo>
                  <a:pt x="17828" y="107425"/>
                  <a:pt x="17483" y="106761"/>
                  <a:pt x="17140" y="106095"/>
                </a:cubicBezTo>
                <a:cubicBezTo>
                  <a:pt x="17125" y="106064"/>
                  <a:pt x="17109" y="106034"/>
                  <a:pt x="17094" y="106003"/>
                </a:cubicBezTo>
                <a:lnTo>
                  <a:pt x="17094" y="106003"/>
                </a:lnTo>
                <a:cubicBezTo>
                  <a:pt x="17098" y="106011"/>
                  <a:pt x="17100" y="106015"/>
                  <a:pt x="17100" y="106015"/>
                </a:cubicBezTo>
                <a:cubicBezTo>
                  <a:pt x="17101" y="106015"/>
                  <a:pt x="17063" y="105937"/>
                  <a:pt x="16951" y="105714"/>
                </a:cubicBezTo>
                <a:lnTo>
                  <a:pt x="16951" y="105714"/>
                </a:lnTo>
                <a:cubicBezTo>
                  <a:pt x="16954" y="105720"/>
                  <a:pt x="16956" y="105725"/>
                  <a:pt x="16959" y="105731"/>
                </a:cubicBezTo>
                <a:lnTo>
                  <a:pt x="16959" y="105731"/>
                </a:lnTo>
                <a:cubicBezTo>
                  <a:pt x="16945" y="105703"/>
                  <a:pt x="16931" y="105675"/>
                  <a:pt x="16917" y="105647"/>
                </a:cubicBezTo>
                <a:lnTo>
                  <a:pt x="16917" y="105647"/>
                </a:lnTo>
                <a:cubicBezTo>
                  <a:pt x="16929" y="105671"/>
                  <a:pt x="16940" y="105693"/>
                  <a:pt x="16951" y="105714"/>
                </a:cubicBezTo>
                <a:lnTo>
                  <a:pt x="16951" y="105714"/>
                </a:lnTo>
                <a:cubicBezTo>
                  <a:pt x="16943" y="105698"/>
                  <a:pt x="16936" y="105683"/>
                  <a:pt x="16930" y="105670"/>
                </a:cubicBezTo>
                <a:cubicBezTo>
                  <a:pt x="16757" y="105291"/>
                  <a:pt x="16577" y="104914"/>
                  <a:pt x="16407" y="104534"/>
                </a:cubicBezTo>
                <a:cubicBezTo>
                  <a:pt x="15748" y="103058"/>
                  <a:pt x="15151" y="101555"/>
                  <a:pt x="14618" y="100027"/>
                </a:cubicBezTo>
                <a:cubicBezTo>
                  <a:pt x="13520" y="96877"/>
                  <a:pt x="12693" y="93634"/>
                  <a:pt x="12122" y="90349"/>
                </a:cubicBezTo>
                <a:cubicBezTo>
                  <a:pt x="11824" y="88640"/>
                  <a:pt x="11595" y="86922"/>
                  <a:pt x="11432" y="85193"/>
                </a:cubicBezTo>
                <a:cubicBezTo>
                  <a:pt x="11400" y="84842"/>
                  <a:pt x="11369" y="84490"/>
                  <a:pt x="11341" y="84139"/>
                </a:cubicBezTo>
                <a:lnTo>
                  <a:pt x="11341" y="84139"/>
                </a:lnTo>
                <a:cubicBezTo>
                  <a:pt x="11344" y="84180"/>
                  <a:pt x="11346" y="84198"/>
                  <a:pt x="11346" y="84198"/>
                </a:cubicBezTo>
                <a:cubicBezTo>
                  <a:pt x="11350" y="84198"/>
                  <a:pt x="11293" y="83375"/>
                  <a:pt x="11283" y="83206"/>
                </a:cubicBezTo>
                <a:cubicBezTo>
                  <a:pt x="11231" y="82227"/>
                  <a:pt x="11199" y="81247"/>
                  <a:pt x="11185" y="80266"/>
                </a:cubicBezTo>
                <a:cubicBezTo>
                  <a:pt x="11133" y="76350"/>
                  <a:pt x="11385" y="72432"/>
                  <a:pt x="11888" y="68547"/>
                </a:cubicBezTo>
                <a:cubicBezTo>
                  <a:pt x="13178" y="58580"/>
                  <a:pt x="16004" y="49356"/>
                  <a:pt x="20409" y="40276"/>
                </a:cubicBezTo>
                <a:cubicBezTo>
                  <a:pt x="21407" y="38215"/>
                  <a:pt x="22491" y="36201"/>
                  <a:pt x="23659" y="34230"/>
                </a:cubicBezTo>
                <a:cubicBezTo>
                  <a:pt x="23936" y="33765"/>
                  <a:pt x="24218" y="33302"/>
                  <a:pt x="24504" y="32843"/>
                </a:cubicBezTo>
                <a:cubicBezTo>
                  <a:pt x="24623" y="32652"/>
                  <a:pt x="24743" y="32462"/>
                  <a:pt x="24864" y="32272"/>
                </a:cubicBezTo>
                <a:lnTo>
                  <a:pt x="24864" y="32272"/>
                </a:lnTo>
                <a:cubicBezTo>
                  <a:pt x="24909" y="32202"/>
                  <a:pt x="24976" y="32100"/>
                  <a:pt x="25009" y="32051"/>
                </a:cubicBezTo>
                <a:cubicBezTo>
                  <a:pt x="25654" y="31095"/>
                  <a:pt x="26302" y="30143"/>
                  <a:pt x="26983" y="29211"/>
                </a:cubicBezTo>
                <a:cubicBezTo>
                  <a:pt x="28241" y="27494"/>
                  <a:pt x="29577" y="25839"/>
                  <a:pt x="30991" y="24244"/>
                </a:cubicBezTo>
                <a:cubicBezTo>
                  <a:pt x="31643" y="23509"/>
                  <a:pt x="32312" y="22790"/>
                  <a:pt x="32999" y="22085"/>
                </a:cubicBezTo>
                <a:cubicBezTo>
                  <a:pt x="33338" y="21738"/>
                  <a:pt x="33680" y="21394"/>
                  <a:pt x="34026" y="21055"/>
                </a:cubicBezTo>
                <a:cubicBezTo>
                  <a:pt x="34164" y="20922"/>
                  <a:pt x="34305" y="20790"/>
                  <a:pt x="34442" y="20653"/>
                </a:cubicBezTo>
                <a:cubicBezTo>
                  <a:pt x="34457" y="20638"/>
                  <a:pt x="34471" y="20624"/>
                  <a:pt x="34484" y="20611"/>
                </a:cubicBezTo>
                <a:lnTo>
                  <a:pt x="34484" y="20611"/>
                </a:lnTo>
                <a:cubicBezTo>
                  <a:pt x="34518" y="20581"/>
                  <a:pt x="34557" y="20546"/>
                  <a:pt x="34603" y="20504"/>
                </a:cubicBezTo>
                <a:cubicBezTo>
                  <a:pt x="36036" y="19211"/>
                  <a:pt x="37497" y="17961"/>
                  <a:pt x="39037" y="16798"/>
                </a:cubicBezTo>
                <a:cubicBezTo>
                  <a:pt x="39771" y="16243"/>
                  <a:pt x="40517" y="15706"/>
                  <a:pt x="41276" y="15187"/>
                </a:cubicBezTo>
                <a:cubicBezTo>
                  <a:pt x="41652" y="14931"/>
                  <a:pt x="42031" y="14677"/>
                  <a:pt x="42413" y="14430"/>
                </a:cubicBezTo>
                <a:cubicBezTo>
                  <a:pt x="42620" y="14296"/>
                  <a:pt x="43519" y="13757"/>
                  <a:pt x="43507" y="13757"/>
                </a:cubicBezTo>
                <a:lnTo>
                  <a:pt x="43507" y="13757"/>
                </a:lnTo>
                <a:cubicBezTo>
                  <a:pt x="43502" y="13757"/>
                  <a:pt x="43371" y="13832"/>
                  <a:pt x="43032" y="14029"/>
                </a:cubicBezTo>
                <a:cubicBezTo>
                  <a:pt x="44652" y="13085"/>
                  <a:pt x="46284" y="12179"/>
                  <a:pt x="47980" y="11378"/>
                </a:cubicBezTo>
                <a:cubicBezTo>
                  <a:pt x="48776" y="11003"/>
                  <a:pt x="49579" y="10646"/>
                  <a:pt x="50391" y="10309"/>
                </a:cubicBezTo>
                <a:cubicBezTo>
                  <a:pt x="50795" y="10142"/>
                  <a:pt x="51202" y="9982"/>
                  <a:pt x="51608" y="9821"/>
                </a:cubicBezTo>
                <a:cubicBezTo>
                  <a:pt x="51663" y="9799"/>
                  <a:pt x="51711" y="9780"/>
                  <a:pt x="51752" y="9764"/>
                </a:cubicBezTo>
                <a:lnTo>
                  <a:pt x="51752" y="9764"/>
                </a:lnTo>
                <a:cubicBezTo>
                  <a:pt x="51823" y="9739"/>
                  <a:pt x="51915" y="9707"/>
                  <a:pt x="52032" y="9666"/>
                </a:cubicBezTo>
                <a:cubicBezTo>
                  <a:pt x="53704" y="9077"/>
                  <a:pt x="55402" y="8570"/>
                  <a:pt x="57125" y="8145"/>
                </a:cubicBezTo>
                <a:cubicBezTo>
                  <a:pt x="57960" y="7939"/>
                  <a:pt x="58798" y="7752"/>
                  <a:pt x="59641" y="7586"/>
                </a:cubicBezTo>
                <a:cubicBezTo>
                  <a:pt x="59847" y="7544"/>
                  <a:pt x="60101" y="7462"/>
                  <a:pt x="60351" y="7405"/>
                </a:cubicBezTo>
                <a:lnTo>
                  <a:pt x="60351" y="7405"/>
                </a:lnTo>
                <a:cubicBezTo>
                  <a:pt x="60382" y="7408"/>
                  <a:pt x="60418" y="7410"/>
                  <a:pt x="60456" y="7410"/>
                </a:cubicBezTo>
                <a:cubicBezTo>
                  <a:pt x="60525" y="7410"/>
                  <a:pt x="60604" y="7405"/>
                  <a:pt x="60690" y="7392"/>
                </a:cubicBezTo>
                <a:cubicBezTo>
                  <a:pt x="60943" y="7355"/>
                  <a:pt x="61196" y="7316"/>
                  <a:pt x="61451" y="7280"/>
                </a:cubicBezTo>
                <a:cubicBezTo>
                  <a:pt x="63226" y="7030"/>
                  <a:pt x="65012" y="6866"/>
                  <a:pt x="66805" y="6786"/>
                </a:cubicBezTo>
                <a:cubicBezTo>
                  <a:pt x="67657" y="6749"/>
                  <a:pt x="68511" y="6731"/>
                  <a:pt x="69363" y="6731"/>
                </a:cubicBezTo>
                <a:cubicBezTo>
                  <a:pt x="69475" y="6731"/>
                  <a:pt x="69701" y="6723"/>
                  <a:pt x="69911" y="6715"/>
                </a:cubicBezTo>
                <a:close/>
                <a:moveTo>
                  <a:pt x="70622" y="0"/>
                </a:moveTo>
                <a:cubicBezTo>
                  <a:pt x="59566" y="0"/>
                  <a:pt x="48502" y="2906"/>
                  <a:pt x="39006" y="8594"/>
                </a:cubicBezTo>
                <a:cubicBezTo>
                  <a:pt x="22635" y="18404"/>
                  <a:pt x="11950" y="34845"/>
                  <a:pt x="6444" y="52859"/>
                </a:cubicBezTo>
                <a:cubicBezTo>
                  <a:pt x="1554" y="68854"/>
                  <a:pt x="0" y="86394"/>
                  <a:pt x="5601" y="102443"/>
                </a:cubicBezTo>
                <a:cubicBezTo>
                  <a:pt x="9912" y="114796"/>
                  <a:pt x="18243" y="125379"/>
                  <a:pt x="29176" y="132556"/>
                </a:cubicBezTo>
                <a:cubicBezTo>
                  <a:pt x="40004" y="139665"/>
                  <a:pt x="52924" y="143543"/>
                  <a:pt x="65833" y="144137"/>
                </a:cubicBezTo>
                <a:cubicBezTo>
                  <a:pt x="67155" y="144198"/>
                  <a:pt x="68477" y="144229"/>
                  <a:pt x="69800" y="144229"/>
                </a:cubicBezTo>
                <a:cubicBezTo>
                  <a:pt x="82272" y="144229"/>
                  <a:pt x="94716" y="141511"/>
                  <a:pt x="105913" y="135928"/>
                </a:cubicBezTo>
                <a:cubicBezTo>
                  <a:pt x="118742" y="129530"/>
                  <a:pt x="129423" y="119546"/>
                  <a:pt x="136605" y="107139"/>
                </a:cubicBezTo>
                <a:cubicBezTo>
                  <a:pt x="144980" y="92667"/>
                  <a:pt x="147911" y="75574"/>
                  <a:pt x="147240" y="59021"/>
                </a:cubicBezTo>
                <a:cubicBezTo>
                  <a:pt x="147034" y="53923"/>
                  <a:pt x="146535" y="48838"/>
                  <a:pt x="145777" y="43793"/>
                </a:cubicBezTo>
                <a:cubicBezTo>
                  <a:pt x="145537" y="42200"/>
                  <a:pt x="143666" y="41639"/>
                  <a:pt x="142044" y="41639"/>
                </a:cubicBezTo>
                <a:cubicBezTo>
                  <a:pt x="141435" y="41639"/>
                  <a:pt x="140862" y="41718"/>
                  <a:pt x="140423" y="41851"/>
                </a:cubicBezTo>
                <a:cubicBezTo>
                  <a:pt x="138444" y="42448"/>
                  <a:pt x="136412" y="43913"/>
                  <a:pt x="136757" y="46210"/>
                </a:cubicBezTo>
                <a:cubicBezTo>
                  <a:pt x="137447" y="50798"/>
                  <a:pt x="137916" y="55273"/>
                  <a:pt x="138107" y="59788"/>
                </a:cubicBezTo>
                <a:lnTo>
                  <a:pt x="138107" y="59788"/>
                </a:lnTo>
                <a:cubicBezTo>
                  <a:pt x="135917" y="48048"/>
                  <a:pt x="131354" y="36823"/>
                  <a:pt x="124031" y="27181"/>
                </a:cubicBezTo>
                <a:cubicBezTo>
                  <a:pt x="114257" y="14310"/>
                  <a:pt x="100267" y="5194"/>
                  <a:pt x="84526" y="1569"/>
                </a:cubicBezTo>
                <a:cubicBezTo>
                  <a:pt x="79972" y="520"/>
                  <a:pt x="75298" y="0"/>
                  <a:pt x="7062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1"/>
          <p:cNvSpPr txBox="1"/>
          <p:nvPr/>
        </p:nvSpPr>
        <p:spPr>
          <a:xfrm>
            <a:off x="2257288" y="6619863"/>
            <a:ext cx="1346400" cy="3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Cardiogenic</a:t>
            </a:r>
            <a:endParaRPr b="1">
              <a:latin typeface="Mada"/>
              <a:ea typeface="Mada"/>
              <a:cs typeface="Mada"/>
              <a:sym typeface="Mada"/>
            </a:endParaRPr>
          </a:p>
          <a:p>
            <a:pPr indent="0" lvl="0" marL="0" rtl="0" algn="ctr">
              <a:spcBef>
                <a:spcPts val="0"/>
              </a:spcBef>
              <a:spcAft>
                <a:spcPts val="0"/>
              </a:spcAft>
              <a:buNone/>
            </a:pPr>
            <a:r>
              <a:t/>
            </a:r>
            <a:endParaRPr b="1">
              <a:latin typeface="Mada"/>
              <a:ea typeface="Mada"/>
              <a:cs typeface="Mada"/>
              <a:sym typeface="Mada"/>
            </a:endParaRPr>
          </a:p>
        </p:txBody>
      </p:sp>
      <p:sp>
        <p:nvSpPr>
          <p:cNvPr id="379" name="Google Shape;379;p41"/>
          <p:cNvSpPr txBox="1"/>
          <p:nvPr/>
        </p:nvSpPr>
        <p:spPr>
          <a:xfrm>
            <a:off x="3838764" y="6619873"/>
            <a:ext cx="1346400" cy="48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Neurogenic </a:t>
            </a:r>
            <a:endParaRPr b="1">
              <a:latin typeface="Mada"/>
              <a:ea typeface="Mada"/>
              <a:cs typeface="Mada"/>
              <a:sym typeface="Mada"/>
            </a:endParaRPr>
          </a:p>
        </p:txBody>
      </p:sp>
      <p:sp>
        <p:nvSpPr>
          <p:cNvPr id="380" name="Google Shape;380;p41"/>
          <p:cNvSpPr txBox="1"/>
          <p:nvPr/>
        </p:nvSpPr>
        <p:spPr>
          <a:xfrm>
            <a:off x="5444038" y="6619864"/>
            <a:ext cx="13464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Vasogenic </a:t>
            </a:r>
            <a:endParaRPr b="1">
              <a:latin typeface="Mada"/>
              <a:ea typeface="Mada"/>
              <a:cs typeface="Mada"/>
              <a:sym typeface="Mada"/>
            </a:endParaRPr>
          </a:p>
        </p:txBody>
      </p:sp>
      <p:sp>
        <p:nvSpPr>
          <p:cNvPr id="381" name="Google Shape;381;p41"/>
          <p:cNvSpPr txBox="1"/>
          <p:nvPr/>
        </p:nvSpPr>
        <p:spPr>
          <a:xfrm>
            <a:off x="152300" y="7126799"/>
            <a:ext cx="7279200" cy="2352900"/>
          </a:xfrm>
          <a:prstGeom prst="rect">
            <a:avLst/>
          </a:prstGeom>
          <a:noFill/>
          <a:ln cap="flat" cmpd="sng" w="28575">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The heart is functioning normally but the vessels are leaky and dilated, thus, the heart needs to push through all of that. Young healthy individuals can compensate with tachycardia, but if the heart isn’t able to compensate (as in an elderly patient) then shock might happen.</a:t>
            </a:r>
            <a:endParaRPr sz="12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Septic</a:t>
            </a:r>
            <a:r>
              <a:rPr baseline="30000" lang="en-GB" sz="1200">
                <a:solidFill>
                  <a:schemeClr val="dk1"/>
                </a:solidFill>
                <a:latin typeface="Mada"/>
                <a:ea typeface="Mada"/>
                <a:cs typeface="Mada"/>
                <a:sym typeface="Mada"/>
              </a:rPr>
              <a:t>2</a:t>
            </a:r>
            <a:endParaRPr baseline="30000" sz="1200">
              <a:solidFill>
                <a:srgbClr val="1C4588"/>
              </a:solidFill>
              <a:latin typeface="Mada"/>
              <a:ea typeface="Mada"/>
              <a:cs typeface="Mada"/>
              <a:sym typeface="Mada"/>
            </a:endParaRPr>
          </a:p>
          <a:p>
            <a:pPr indent="-171450" lvl="0" marL="7271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Bacteria &gt; toxins &gt; cell damage &gt; release of cell mediators &gt; uncontrolled vasodilation and leakage.</a:t>
            </a:r>
            <a:endParaRPr sz="1200">
              <a:solidFill>
                <a:srgbClr val="6AA84F"/>
              </a:solidFill>
              <a:latin typeface="Mada"/>
              <a:ea typeface="Mada"/>
              <a:cs typeface="Mada"/>
              <a:sym typeface="Mada"/>
            </a:endParaRPr>
          </a:p>
          <a:p>
            <a:pPr indent="-171450" lvl="0" marL="7271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Patient is febrile and it takes time to develop. </a:t>
            </a:r>
            <a:endParaRPr sz="1200">
              <a:solidFill>
                <a:srgbClr val="1C4588"/>
              </a:solidFill>
              <a:latin typeface="Mada"/>
              <a:ea typeface="Mada"/>
              <a:cs typeface="Mada"/>
              <a:sym typeface="Mada"/>
            </a:endParaRPr>
          </a:p>
          <a:p>
            <a:pPr indent="-171450" lvl="0" marL="269999" rtl="0" algn="l">
              <a:lnSpc>
                <a:spcPct val="12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Anaphylactic</a:t>
            </a:r>
            <a:endParaRPr sz="1200">
              <a:solidFill>
                <a:srgbClr val="1C4588"/>
              </a:solidFill>
              <a:latin typeface="Mada"/>
              <a:ea typeface="Mada"/>
              <a:cs typeface="Mada"/>
              <a:sym typeface="Mada"/>
            </a:endParaRPr>
          </a:p>
          <a:p>
            <a:pPr indent="-171450" lvl="0" marL="727199" rtl="0" algn="l">
              <a:lnSpc>
                <a:spcPct val="125000"/>
              </a:lnSpc>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Allergic reaction resulting in the the release of histamine which causes vasodilation </a:t>
            </a:r>
            <a:r>
              <a:rPr lang="en-GB" sz="1200">
                <a:solidFill>
                  <a:srgbClr val="999999"/>
                </a:solidFill>
                <a:latin typeface="Mada"/>
                <a:ea typeface="Mada"/>
                <a:cs typeface="Mada"/>
                <a:sym typeface="Mada"/>
              </a:rPr>
              <a:t>and shortness of breath</a:t>
            </a:r>
            <a:r>
              <a:rPr lang="en-GB" sz="1200">
                <a:solidFill>
                  <a:srgbClr val="6AA84F"/>
                </a:solidFill>
                <a:latin typeface="Mada"/>
                <a:ea typeface="Mada"/>
                <a:cs typeface="Mada"/>
                <a:sym typeface="Mada"/>
              </a:rPr>
              <a:t>.</a:t>
            </a:r>
            <a:endParaRPr sz="1200">
              <a:solidFill>
                <a:srgbClr val="1C4588"/>
              </a:solidFill>
              <a:latin typeface="Mada"/>
              <a:ea typeface="Mada"/>
              <a:cs typeface="Mada"/>
              <a:sym typeface="Mada"/>
            </a:endParaRPr>
          </a:p>
          <a:p>
            <a:pPr indent="-171450" lvl="0" marL="269999" rtl="0" algn="l">
              <a:lnSpc>
                <a:spcPct val="12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Clinical features: low peripheral vascular resistance, heart is intact and try to compensate (tachycardia).</a:t>
            </a:r>
            <a:endParaRPr sz="1200">
              <a:solidFill>
                <a:schemeClr val="dk1"/>
              </a:solidFill>
              <a:latin typeface="Mada"/>
              <a:ea typeface="Mada"/>
              <a:cs typeface="Mada"/>
              <a:sym typeface="Mada"/>
            </a:endParaRPr>
          </a:p>
        </p:txBody>
      </p:sp>
      <p:sp>
        <p:nvSpPr>
          <p:cNvPr id="382" name="Google Shape;382;p41"/>
          <p:cNvSpPr txBox="1"/>
          <p:nvPr/>
        </p:nvSpPr>
        <p:spPr>
          <a:xfrm>
            <a:off x="1045750" y="10923225"/>
            <a:ext cx="5095500" cy="6141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List the types and clinical features of shock.</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2"/>
          <p:cNvSpPr/>
          <p:nvPr/>
        </p:nvSpPr>
        <p:spPr>
          <a:xfrm>
            <a:off x="74475" y="7942375"/>
            <a:ext cx="7440600" cy="2673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b" bIns="91425" lIns="90000" spcFirstLastPara="1" rIns="91425" wrap="square" tIns="91425">
            <a:noAutofit/>
          </a:bodyPr>
          <a:lstStyle/>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Initially tachycardia followed by bradycardia if not treated. </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Initially may appear as hypovolemic shock </a:t>
            </a:r>
            <a:r>
              <a:rPr lang="en-GB" sz="1000">
                <a:solidFill>
                  <a:srgbClr val="6AA84F"/>
                </a:solidFill>
                <a:latin typeface="Mada"/>
                <a:ea typeface="Mada"/>
                <a:cs typeface="Mada"/>
                <a:sym typeface="Mada"/>
              </a:rPr>
              <a:t>that's</a:t>
            </a:r>
            <a:r>
              <a:rPr lang="en-GB" sz="1000">
                <a:solidFill>
                  <a:srgbClr val="6AA84F"/>
                </a:solidFill>
                <a:latin typeface="Mada"/>
                <a:ea typeface="Mada"/>
                <a:cs typeface="Mada"/>
                <a:sym typeface="Mada"/>
              </a:rPr>
              <a:t> why we hydrate the patients first until symptoms of septic shock (like warm skins) start to appear. </a:t>
            </a:r>
            <a:r>
              <a:rPr lang="en-GB" sz="1000">
                <a:solidFill>
                  <a:srgbClr val="6AA84F"/>
                </a:solidFill>
                <a:latin typeface="Mada"/>
                <a:ea typeface="Mada"/>
                <a:cs typeface="Mada"/>
                <a:sym typeface="Mada"/>
              </a:rPr>
              <a:t>Big examples seen in patients with acute abdomen (gastroenteritis) this is not seen in patients with sepsis of the chest or anywhere else (if patient came with typical symptoms of shock complaining of abdominal pain (gastroenteritis) + culture was positive for microorganism think about hypovolemic shock caused by a dehydration FIRST. Anywhere else = septic shock.</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 distributive shock (also called vasogenic shock, including septic and anaphylactic shock) cardiac output may initially increase, then decrease in cases where the heart is fatigued or when the heart itself is a part of the problem e.g. if the heart is the source of the infection that caused sepsis.</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Obstructive shock is a type of cardiogenic shock where the problem is outside the heart obstructing it. </a:t>
            </a:r>
            <a:r>
              <a:rPr lang="en-GB" sz="1000">
                <a:solidFill>
                  <a:srgbClr val="999999"/>
                </a:solidFill>
                <a:latin typeface="Mada"/>
                <a:ea typeface="Mada"/>
                <a:cs typeface="Mada"/>
                <a:sym typeface="Mada"/>
              </a:rPr>
              <a:t>eg: tension pneumothorax, pulmonary embolism, and cardiac tamponade.</a:t>
            </a:r>
            <a:endParaRPr sz="1000">
              <a:solidFill>
                <a:srgbClr val="999999"/>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 dissociative shock, everything is normal. However, there’s no oxygen delivery due to abnormal hemoglobin. </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BP could be normal in the early stage of shock.</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Note that BP starts to decrease in advanced classes (III, IV).</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we check for reduced O</a:t>
            </a:r>
            <a:r>
              <a:rPr baseline="-25000" lang="en-GB" sz="1000">
                <a:solidFill>
                  <a:srgbClr val="6AA84F"/>
                </a:solidFill>
                <a:latin typeface="Mada"/>
                <a:ea typeface="Mada"/>
                <a:cs typeface="Mada"/>
                <a:sym typeface="Mada"/>
              </a:rPr>
              <a:t>2 </a:t>
            </a:r>
            <a:r>
              <a:rPr lang="en-GB" sz="1000">
                <a:solidFill>
                  <a:srgbClr val="6AA84F"/>
                </a:solidFill>
                <a:latin typeface="Mada"/>
                <a:ea typeface="Mada"/>
                <a:cs typeface="Mada"/>
                <a:sym typeface="Mada"/>
              </a:rPr>
              <a:t>supply in end organs such as kidney and brain by ordering their respective function tests.</a:t>
            </a:r>
            <a:endParaRPr sz="1000">
              <a:solidFill>
                <a:srgbClr val="6AA84F"/>
              </a:solidFill>
              <a:latin typeface="Mada"/>
              <a:ea typeface="Mada"/>
              <a:cs typeface="Mada"/>
              <a:sym typeface="Mada"/>
            </a:endParaRPr>
          </a:p>
          <a:p>
            <a:pPr indent="-154475" lvl="0" marL="179999"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mental status deteriorates very early because the brain is very sensitive to O</a:t>
            </a:r>
            <a:r>
              <a:rPr baseline="-25000" lang="en-GB" sz="1000">
                <a:solidFill>
                  <a:srgbClr val="6AA84F"/>
                </a:solidFill>
                <a:latin typeface="Mada"/>
                <a:ea typeface="Mada"/>
                <a:cs typeface="Mada"/>
                <a:sym typeface="Mada"/>
              </a:rPr>
              <a:t>2</a:t>
            </a:r>
            <a:r>
              <a:rPr lang="en-GB" sz="1000">
                <a:solidFill>
                  <a:srgbClr val="6AA84F"/>
                </a:solidFill>
                <a:latin typeface="Mada"/>
                <a:ea typeface="Mada"/>
                <a:cs typeface="Mada"/>
                <a:sym typeface="Mada"/>
              </a:rPr>
              <a:t>.</a:t>
            </a:r>
            <a:endParaRPr sz="1000">
              <a:solidFill>
                <a:srgbClr val="6AA84F"/>
              </a:solidFill>
              <a:latin typeface="Mada"/>
              <a:ea typeface="Mada"/>
              <a:cs typeface="Mada"/>
              <a:sym typeface="Mada"/>
            </a:endParaRPr>
          </a:p>
        </p:txBody>
      </p:sp>
      <p:graphicFrame>
        <p:nvGraphicFramePr>
          <p:cNvPr id="389" name="Google Shape;389;p42"/>
          <p:cNvGraphicFramePr/>
          <p:nvPr/>
        </p:nvGraphicFramePr>
        <p:xfrm>
          <a:off x="155175" y="1438013"/>
          <a:ext cx="3000000" cy="3000000"/>
        </p:xfrm>
        <a:graphic>
          <a:graphicData uri="http://schemas.openxmlformats.org/drawingml/2006/table">
            <a:tbl>
              <a:tblPr>
                <a:noFill/>
                <a:tableStyleId>{4E4711E7-81C9-4A0E-ACBD-44A23076AD37}</a:tableStyleId>
              </a:tblPr>
              <a:tblGrid>
                <a:gridCol w="845325"/>
                <a:gridCol w="1262850"/>
                <a:gridCol w="383975"/>
                <a:gridCol w="561675"/>
                <a:gridCol w="553550"/>
                <a:gridCol w="846925"/>
                <a:gridCol w="800275"/>
                <a:gridCol w="869600"/>
                <a:gridCol w="1155025"/>
              </a:tblGrid>
              <a:tr h="356825">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Shock type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Example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HR</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BP</a:t>
                      </a:r>
                      <a:r>
                        <a:rPr b="1" baseline="30000" lang="en-GB" sz="800">
                          <a:solidFill>
                            <a:srgbClr val="E29578"/>
                          </a:solidFill>
                          <a:latin typeface="Lora"/>
                          <a:ea typeface="Lora"/>
                          <a:cs typeface="Lora"/>
                          <a:sym typeface="Lora"/>
                        </a:rPr>
                        <a:t>6</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800">
                          <a:solidFill>
                            <a:srgbClr val="E29578"/>
                          </a:solidFill>
                          <a:latin typeface="Lora"/>
                          <a:ea typeface="Lora"/>
                          <a:cs typeface="Lora"/>
                          <a:sym typeface="Lora"/>
                        </a:rPr>
                        <a:t>CO</a:t>
                      </a:r>
                      <a:endParaRPr b="1" sz="800">
                        <a:solidFill>
                          <a:srgbClr val="E29578"/>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sz="600">
                          <a:solidFill>
                            <a:srgbClr val="E29578"/>
                          </a:solidFill>
                          <a:latin typeface="Lora"/>
                          <a:ea typeface="Lora"/>
                          <a:cs typeface="Lora"/>
                          <a:sym typeface="Lora"/>
                        </a:rPr>
                        <a:t>(cardiac output)</a:t>
                      </a:r>
                      <a:endParaRPr b="1" sz="8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Capillary refill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Extremity temperature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800">
                          <a:solidFill>
                            <a:srgbClr val="E29578"/>
                          </a:solidFill>
                          <a:latin typeface="Lora"/>
                          <a:ea typeface="Lora"/>
                          <a:cs typeface="Lora"/>
                          <a:sym typeface="Lora"/>
                        </a:rPr>
                        <a:t>SVR</a:t>
                      </a:r>
                      <a:endParaRPr b="1" sz="800">
                        <a:solidFill>
                          <a:srgbClr val="E29578"/>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sz="600">
                          <a:solidFill>
                            <a:srgbClr val="E29578"/>
                          </a:solidFill>
                          <a:latin typeface="Lora"/>
                          <a:ea typeface="Lora"/>
                          <a:cs typeface="Lora"/>
                          <a:sym typeface="Lora"/>
                        </a:rPr>
                        <a:t>(systemic vascular resistance)</a:t>
                      </a:r>
                      <a:endParaRPr b="1" sz="6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Clr>
                          <a:schemeClr val="dk1"/>
                        </a:buClr>
                        <a:buSzPts val="1100"/>
                        <a:buFont typeface="Arial"/>
                        <a:buNone/>
                      </a:pPr>
                      <a:r>
                        <a:rPr b="1" lang="en-GB" sz="800">
                          <a:solidFill>
                            <a:srgbClr val="E29578"/>
                          </a:solidFill>
                          <a:latin typeface="Lora"/>
                          <a:ea typeface="Lora"/>
                          <a:cs typeface="Lora"/>
                          <a:sym typeface="Lora"/>
                        </a:rPr>
                        <a:t>Treatment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308975">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Hypovolemic</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Hemorrhage,</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Dehydration</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Delayed</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Cool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High</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 Stop bleeding</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Fluid resuscitation</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7850">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Cardiogenic</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Myocarditis,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Dysrhythmia</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r>
                        <a:rPr baseline="30000" lang="en-GB" sz="800">
                          <a:solidFill>
                            <a:schemeClr val="dk1"/>
                          </a:solidFill>
                          <a:latin typeface="Mada"/>
                          <a:ea typeface="Mada"/>
                          <a:cs typeface="Mada"/>
                          <a:sym typeface="Mada"/>
                        </a:rPr>
                        <a:t>1</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Delayed</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Cool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High</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 Inotropes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Caution with fluids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ECMO</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7850">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Obstructive</a:t>
                      </a:r>
                      <a:r>
                        <a:rPr b="1" baseline="30000" lang="en-GB" sz="800">
                          <a:solidFill>
                            <a:srgbClr val="006D77"/>
                          </a:solidFill>
                          <a:latin typeface="Lora"/>
                          <a:ea typeface="Lora"/>
                          <a:cs typeface="Lora"/>
                          <a:sym typeface="Lora"/>
                        </a:rPr>
                        <a:t>4</a:t>
                      </a:r>
                      <a:endParaRPr b="1" baseline="30000" sz="800">
                        <a:solidFill>
                          <a:srgbClr val="006D77"/>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Tamponade,</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Tension pneumothorax</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Delayed</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Cool</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High</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 Pericardiocentesis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Chest tube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7850">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Distributive</a:t>
                      </a:r>
                      <a:r>
                        <a:rPr b="1" baseline="30000" lang="en-GB" sz="800">
                          <a:solidFill>
                            <a:srgbClr val="006D77"/>
                          </a:solidFill>
                          <a:latin typeface="Lora"/>
                          <a:ea typeface="Lora"/>
                          <a:cs typeface="Lora"/>
                          <a:sym typeface="Lora"/>
                        </a:rPr>
                        <a:t>2</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Sepsis,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Anaphylaxis</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 or ↑</a:t>
                      </a:r>
                      <a:r>
                        <a:rPr baseline="30000" lang="en-GB" sz="800">
                          <a:solidFill>
                            <a:schemeClr val="dk1"/>
                          </a:solidFill>
                          <a:latin typeface="Mada"/>
                          <a:ea typeface="Mada"/>
                          <a:cs typeface="Mada"/>
                          <a:sym typeface="Mada"/>
                        </a:rPr>
                        <a:t>3</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Flash or delayed</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Warm or cool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Low or high</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 Antibiotics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Fluids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Epinephrine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08975">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Neurogenic</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Spinal cord injury,</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Traumatic brain injury</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Flash or normal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Warm</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Low</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chemeClr val="dk1"/>
                          </a:solidFill>
                          <a:latin typeface="Mada"/>
                          <a:ea typeface="Mada"/>
                          <a:cs typeface="Mada"/>
                          <a:sym typeface="Mada"/>
                        </a:rPr>
                        <a:t>- Fluid resuscitation</a:t>
                      </a:r>
                      <a:endParaRPr sz="8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 Vasopressors</a:t>
                      </a:r>
                      <a:endParaRPr sz="800">
                        <a:solidFill>
                          <a:schemeClr val="dk1"/>
                        </a:solidFill>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08975">
                <a:tc>
                  <a:txBody>
                    <a:bodyPr/>
                    <a:lstStyle/>
                    <a:p>
                      <a:pPr indent="0" lvl="0" marL="0" rtl="0" algn="ctr">
                        <a:spcBef>
                          <a:spcPts val="0"/>
                        </a:spcBef>
                        <a:spcAft>
                          <a:spcPts val="0"/>
                        </a:spcAft>
                        <a:buClr>
                          <a:schemeClr val="dk1"/>
                        </a:buClr>
                        <a:buSzPts val="1100"/>
                        <a:buFont typeface="Arial"/>
                        <a:buNone/>
                      </a:pPr>
                      <a:r>
                        <a:rPr b="1" lang="en-GB" sz="800">
                          <a:solidFill>
                            <a:srgbClr val="006D77"/>
                          </a:solidFill>
                          <a:latin typeface="Lora"/>
                          <a:ea typeface="Lora"/>
                          <a:cs typeface="Lora"/>
                          <a:sym typeface="Lora"/>
                        </a:rPr>
                        <a:t>Dissociative</a:t>
                      </a:r>
                      <a:r>
                        <a:rPr b="1" baseline="30000" lang="en-GB" sz="800">
                          <a:solidFill>
                            <a:srgbClr val="006D77"/>
                          </a:solidFill>
                          <a:latin typeface="Lora"/>
                          <a:ea typeface="Lora"/>
                          <a:cs typeface="Lora"/>
                          <a:sym typeface="Lora"/>
                        </a:rPr>
                        <a:t>5</a:t>
                      </a:r>
                      <a:endParaRPr baseline="30000"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sz="800">
                          <a:latin typeface="Mada"/>
                          <a:ea typeface="Mada"/>
                          <a:cs typeface="Mada"/>
                          <a:sym typeface="Mada"/>
                        </a:rPr>
                        <a:t>Carbon monoxide, Cyanide</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Normal or </a:t>
                      </a: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800">
                          <a:solidFill>
                            <a:schemeClr val="dk1"/>
                          </a:solidFill>
                          <a:latin typeface="Mada"/>
                          <a:ea typeface="Mada"/>
                          <a:cs typeface="Mada"/>
                          <a:sym typeface="Mada"/>
                        </a:rPr>
                        <a:t>↑</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Normal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Normal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Low to normal</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GB" sz="800">
                          <a:latin typeface="Mada"/>
                          <a:ea typeface="Mada"/>
                          <a:cs typeface="Mada"/>
                          <a:sym typeface="Mada"/>
                        </a:rPr>
                        <a:t>- Antidotes</a:t>
                      </a:r>
                      <a:endParaRPr sz="800">
                        <a:latin typeface="Mada"/>
                        <a:ea typeface="Mada"/>
                        <a:cs typeface="Mada"/>
                        <a:sym typeface="Mada"/>
                      </a:endParaRPr>
                    </a:p>
                    <a:p>
                      <a:pPr indent="0" lvl="0" marL="0" rtl="0" algn="ctr">
                        <a:spcBef>
                          <a:spcPts val="0"/>
                        </a:spcBef>
                        <a:spcAft>
                          <a:spcPts val="0"/>
                        </a:spcAft>
                        <a:buNone/>
                      </a:pPr>
                      <a:r>
                        <a:rPr lang="en-GB" sz="800">
                          <a:latin typeface="Mada"/>
                          <a:ea typeface="Mada"/>
                          <a:cs typeface="Mada"/>
                          <a:sym typeface="Mada"/>
                        </a:rPr>
                        <a:t>- Hyperbaric therapy</a:t>
                      </a:r>
                      <a:endParaRPr sz="8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390" name="Google Shape;390;p42"/>
          <p:cNvSpPr txBox="1"/>
          <p:nvPr/>
        </p:nvSpPr>
        <p:spPr>
          <a:xfrm>
            <a:off x="155175" y="1070100"/>
            <a:ext cx="72792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999999"/>
                </a:solidFill>
                <a:latin typeface="Mada"/>
                <a:ea typeface="Mada"/>
                <a:cs typeface="Mada"/>
                <a:sym typeface="Mada"/>
              </a:rPr>
              <a:t> You have to know how to diagnose shock based on hemodynamic parameters.</a:t>
            </a:r>
            <a:endParaRPr sz="1200">
              <a:solidFill>
                <a:srgbClr val="6AA84F"/>
              </a:solidFill>
              <a:latin typeface="Mada"/>
              <a:ea typeface="Mada"/>
              <a:cs typeface="Mada"/>
              <a:sym typeface="Mada"/>
            </a:endParaRPr>
          </a:p>
        </p:txBody>
      </p:sp>
      <p:sp>
        <p:nvSpPr>
          <p:cNvPr id="391" name="Google Shape;391;p42"/>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Types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392" name="Google Shape;392;p42"/>
          <p:cNvCxnSpPr/>
          <p:nvPr/>
        </p:nvCxnSpPr>
        <p:spPr>
          <a:xfrm>
            <a:off x="2442059" y="844880"/>
            <a:ext cx="2764200" cy="0"/>
          </a:xfrm>
          <a:prstGeom prst="straightConnector1">
            <a:avLst/>
          </a:prstGeom>
          <a:noFill/>
          <a:ln cap="flat" cmpd="sng" w="19050">
            <a:solidFill>
              <a:srgbClr val="83C5BE"/>
            </a:solidFill>
            <a:prstDash val="solid"/>
            <a:round/>
            <a:headEnd len="med" w="med" type="oval"/>
            <a:tailEnd len="med" w="med" type="oval"/>
          </a:ln>
        </p:spPr>
      </p:cxnSp>
      <p:pic>
        <p:nvPicPr>
          <p:cNvPr id="393" name="Google Shape;393;p42"/>
          <p:cNvPicPr preferRelativeResize="0"/>
          <p:nvPr/>
        </p:nvPicPr>
        <p:blipFill>
          <a:blip r:embed="rId3">
            <a:alphaModFix/>
          </a:blip>
          <a:stretch>
            <a:fillRect/>
          </a:stretch>
        </p:blipFill>
        <p:spPr>
          <a:xfrm>
            <a:off x="3751500" y="6025275"/>
            <a:ext cx="3676824" cy="1731625"/>
          </a:xfrm>
          <a:prstGeom prst="rect">
            <a:avLst/>
          </a:prstGeom>
          <a:noFill/>
          <a:ln cap="flat" cmpd="sng" w="9525">
            <a:solidFill>
              <a:schemeClr val="dk2"/>
            </a:solidFill>
            <a:prstDash val="solid"/>
            <a:round/>
            <a:headEnd len="sm" w="sm" type="none"/>
            <a:tailEnd len="sm" w="sm" type="none"/>
          </a:ln>
        </p:spPr>
      </p:pic>
      <p:sp>
        <p:nvSpPr>
          <p:cNvPr id="394" name="Google Shape;394;p42"/>
          <p:cNvSpPr txBox="1"/>
          <p:nvPr/>
        </p:nvSpPr>
        <p:spPr>
          <a:xfrm>
            <a:off x="144200" y="5728000"/>
            <a:ext cx="3552900" cy="2028900"/>
          </a:xfrm>
          <a:prstGeom prst="rect">
            <a:avLst/>
          </a:prstGeom>
          <a:noFill/>
          <a:ln cap="flat" cmpd="sng" w="9525">
            <a:solidFill>
              <a:srgbClr val="6AA84F"/>
            </a:solidFill>
            <a:prstDash val="lgDash"/>
            <a:round/>
            <a:headEnd len="sm" w="sm" type="none"/>
            <a:tailEnd len="sm" w="sm" type="none"/>
          </a:ln>
        </p:spPr>
        <p:txBody>
          <a:bodyPr anchorCtr="0" anchor="t" bIns="91425" lIns="91425" spcFirstLastPara="1" rIns="91425" wrap="square" tIns="91425">
            <a:noAutofit/>
          </a:bodyPr>
          <a:lstStyle/>
          <a:p>
            <a:pPr indent="-149225" lvl="0" marL="179999" rtl="0" algn="l">
              <a:lnSpc>
                <a:spcPct val="12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Shock is a spectrum, not zero or one. </a:t>
            </a:r>
            <a:endParaRPr sz="1000">
              <a:solidFill>
                <a:srgbClr val="6AA84F"/>
              </a:solidFill>
              <a:latin typeface="Mada"/>
              <a:ea typeface="Mada"/>
              <a:cs typeface="Mada"/>
              <a:sym typeface="Mada"/>
            </a:endParaRPr>
          </a:p>
          <a:p>
            <a:pPr indent="-149225" lvl="0" marL="179999" rtl="0" algn="l">
              <a:lnSpc>
                <a:spcPct val="12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There are four classes of hypovolemic shock  depending on the blood loss.</a:t>
            </a:r>
            <a:endParaRPr sz="1000">
              <a:solidFill>
                <a:srgbClr val="6AA84F"/>
              </a:solidFill>
              <a:latin typeface="Mada"/>
              <a:ea typeface="Mada"/>
              <a:cs typeface="Mada"/>
              <a:sym typeface="Mada"/>
            </a:endParaRPr>
          </a:p>
          <a:p>
            <a:pPr indent="-149225" lvl="0" marL="179999" rtl="0" algn="l">
              <a:lnSpc>
                <a:spcPct val="12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The more blood loss the more/severe symptoms.</a:t>
            </a:r>
            <a:endParaRPr sz="1000">
              <a:solidFill>
                <a:srgbClr val="6AA84F"/>
              </a:solidFill>
              <a:latin typeface="Mada"/>
              <a:ea typeface="Mada"/>
              <a:cs typeface="Mada"/>
              <a:sym typeface="Mada"/>
            </a:endParaRPr>
          </a:p>
          <a:p>
            <a:pPr indent="-149225" lvl="0" marL="179999" rtl="0" algn="l">
              <a:lnSpc>
                <a:spcPct val="12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We shouldn’t rely on the patient's blood pressure because hypotension is a late finding.</a:t>
            </a:r>
            <a:endParaRPr sz="1000">
              <a:solidFill>
                <a:srgbClr val="6AA84F"/>
              </a:solidFill>
              <a:latin typeface="Mada"/>
              <a:ea typeface="Mada"/>
              <a:cs typeface="Mada"/>
              <a:sym typeface="Mada"/>
            </a:endParaRPr>
          </a:p>
          <a:p>
            <a:pPr indent="-149225" lvl="0" marL="179999" rtl="0" algn="l">
              <a:lnSpc>
                <a:spcPct val="125000"/>
              </a:lnSpc>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To detect shock we look at the end organ perfusion, most importantly the brain, it’s very sensitive to oxygen delivery. Secondly, the kidney through the urine output (the less blood flow the less urine). </a:t>
            </a:r>
            <a:endParaRPr sz="1000">
              <a:solidFill>
                <a:srgbClr val="6AA84F"/>
              </a:solidFill>
              <a:latin typeface="Mada"/>
              <a:ea typeface="Mada"/>
              <a:cs typeface="Mada"/>
              <a:sym typeface="Mada"/>
            </a:endParaRPr>
          </a:p>
          <a:p>
            <a:pPr indent="0" lvl="0" marL="0" rtl="0" algn="l">
              <a:lnSpc>
                <a:spcPct val="125000"/>
              </a:lnSpc>
              <a:spcBef>
                <a:spcPts val="0"/>
              </a:spcBef>
              <a:spcAft>
                <a:spcPts val="0"/>
              </a:spcAft>
              <a:buNone/>
            </a:pPr>
            <a:r>
              <a:t/>
            </a:r>
            <a:endParaRPr sz="1000">
              <a:solidFill>
                <a:srgbClr val="6AA84F"/>
              </a:solidFill>
              <a:latin typeface="Mada"/>
              <a:ea typeface="Mada"/>
              <a:cs typeface="Mada"/>
              <a:sym typeface="Mada"/>
            </a:endParaRPr>
          </a:p>
        </p:txBody>
      </p:sp>
      <p:grpSp>
        <p:nvGrpSpPr>
          <p:cNvPr id="395" name="Google Shape;395;p42"/>
          <p:cNvGrpSpPr/>
          <p:nvPr/>
        </p:nvGrpSpPr>
        <p:grpSpPr>
          <a:xfrm>
            <a:off x="323281" y="4986338"/>
            <a:ext cx="467181" cy="476434"/>
            <a:chOff x="2410712" y="2415450"/>
            <a:chExt cx="312600" cy="312600"/>
          </a:xfrm>
        </p:grpSpPr>
        <p:sp>
          <p:nvSpPr>
            <p:cNvPr id="396" name="Google Shape;396;p4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42"/>
          <p:cNvSpPr txBox="1"/>
          <p:nvPr/>
        </p:nvSpPr>
        <p:spPr>
          <a:xfrm>
            <a:off x="780575" y="5012963"/>
            <a:ext cx="37725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Classes of Hypovolemic Shock:</a:t>
            </a:r>
            <a:endParaRPr b="1" sz="1800">
              <a:solidFill>
                <a:srgbClr val="006D77"/>
              </a:solidFill>
              <a:highlight>
                <a:srgbClr val="EDF9F9"/>
              </a:highlight>
              <a:latin typeface="Lora"/>
              <a:ea typeface="Lora"/>
              <a:cs typeface="Lora"/>
              <a:sym typeface="Lora"/>
            </a:endParaRPr>
          </a:p>
        </p:txBody>
      </p:sp>
      <p:sp>
        <p:nvSpPr>
          <p:cNvPr id="399" name="Google Shape;399;p42"/>
          <p:cNvSpPr txBox="1"/>
          <p:nvPr/>
        </p:nvSpPr>
        <p:spPr>
          <a:xfrm>
            <a:off x="3668900" y="5605275"/>
            <a:ext cx="39207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             This table isn’t important clinically. However, it’s important </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              academically and you might get asked about the numbers in this table.</a:t>
            </a:r>
            <a:endParaRPr sz="900">
              <a:solidFill>
                <a:srgbClr val="6AA84F"/>
              </a:solidFill>
              <a:latin typeface="Mada"/>
              <a:ea typeface="Mada"/>
              <a:cs typeface="Mada"/>
              <a:sym typeface="Mada"/>
            </a:endParaRPr>
          </a:p>
        </p:txBody>
      </p:sp>
      <p:sp>
        <p:nvSpPr>
          <p:cNvPr id="400" name="Google Shape;400;p42"/>
          <p:cNvSpPr txBox="1"/>
          <p:nvPr/>
        </p:nvSpPr>
        <p:spPr>
          <a:xfrm>
            <a:off x="6021116" y="5963230"/>
            <a:ext cx="219600" cy="1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baseline="30000" lang="en-GB" sz="800">
                <a:solidFill>
                  <a:schemeClr val="dk1"/>
                </a:solidFill>
                <a:latin typeface="Lora"/>
                <a:ea typeface="Lora"/>
                <a:cs typeface="Lora"/>
                <a:sym typeface="Lora"/>
              </a:rPr>
              <a:t>7</a:t>
            </a:r>
            <a:endParaRPr b="1"/>
          </a:p>
        </p:txBody>
      </p:sp>
      <p:sp>
        <p:nvSpPr>
          <p:cNvPr id="401" name="Google Shape;401;p42"/>
          <p:cNvSpPr txBox="1"/>
          <p:nvPr/>
        </p:nvSpPr>
        <p:spPr>
          <a:xfrm>
            <a:off x="6772725" y="5963230"/>
            <a:ext cx="219600" cy="1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baseline="30000" lang="en-GB" sz="800">
                <a:solidFill>
                  <a:schemeClr val="dk1"/>
                </a:solidFill>
                <a:latin typeface="Lora"/>
                <a:ea typeface="Lora"/>
                <a:cs typeface="Lora"/>
                <a:sym typeface="Lora"/>
              </a:rPr>
              <a:t>7</a:t>
            </a:r>
            <a:endParaRPr b="1"/>
          </a:p>
        </p:txBody>
      </p:sp>
      <p:sp>
        <p:nvSpPr>
          <p:cNvPr id="402" name="Google Shape;402;p42"/>
          <p:cNvSpPr txBox="1"/>
          <p:nvPr/>
        </p:nvSpPr>
        <p:spPr>
          <a:xfrm>
            <a:off x="4447675" y="7304475"/>
            <a:ext cx="247800" cy="1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baseline="30000" lang="en-GB" sz="800">
                <a:solidFill>
                  <a:schemeClr val="dk1"/>
                </a:solidFill>
                <a:latin typeface="Lora"/>
                <a:ea typeface="Lora"/>
                <a:cs typeface="Lora"/>
                <a:sym typeface="Lora"/>
              </a:rPr>
              <a:t>8</a:t>
            </a:r>
            <a:endParaRPr/>
          </a:p>
        </p:txBody>
      </p:sp>
      <p:sp>
        <p:nvSpPr>
          <p:cNvPr id="403" name="Google Shape;403;p42"/>
          <p:cNvSpPr txBox="1"/>
          <p:nvPr/>
        </p:nvSpPr>
        <p:spPr>
          <a:xfrm>
            <a:off x="4122775" y="7537750"/>
            <a:ext cx="324900" cy="2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baseline="30000" lang="en-GB" sz="800">
                <a:solidFill>
                  <a:schemeClr val="dk1"/>
                </a:solidFill>
                <a:latin typeface="Lora"/>
                <a:ea typeface="Lora"/>
                <a:cs typeface="Lora"/>
                <a:sym typeface="Lora"/>
              </a:rPr>
              <a:t>9</a:t>
            </a:r>
            <a:endParaRPr b="1"/>
          </a:p>
        </p:txBody>
      </p:sp>
      <p:sp>
        <p:nvSpPr>
          <p:cNvPr id="404" name="Google Shape;404;p42"/>
          <p:cNvSpPr/>
          <p:nvPr/>
        </p:nvSpPr>
        <p:spPr>
          <a:xfrm>
            <a:off x="3762540" y="5683275"/>
            <a:ext cx="279900" cy="2640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2"/>
          <p:cNvSpPr txBox="1"/>
          <p:nvPr/>
        </p:nvSpPr>
        <p:spPr>
          <a:xfrm>
            <a:off x="1045750" y="10923225"/>
            <a:ext cx="5095500" cy="6141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List the types and clinical features of shock.</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3"/>
          <p:cNvSpPr txBox="1"/>
          <p:nvPr/>
        </p:nvSpPr>
        <p:spPr>
          <a:xfrm>
            <a:off x="582925" y="3263388"/>
            <a:ext cx="1326900" cy="23052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411" name="Google Shape;411;p43"/>
          <p:cNvSpPr txBox="1"/>
          <p:nvPr/>
        </p:nvSpPr>
        <p:spPr>
          <a:xfrm>
            <a:off x="2314925" y="3263375"/>
            <a:ext cx="1328400" cy="23040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latin typeface="Mada"/>
              <a:ea typeface="Mada"/>
              <a:cs typeface="Mada"/>
              <a:sym typeface="Mada"/>
            </a:endParaRPr>
          </a:p>
        </p:txBody>
      </p:sp>
      <p:sp>
        <p:nvSpPr>
          <p:cNvPr id="412" name="Google Shape;412;p43"/>
          <p:cNvSpPr txBox="1"/>
          <p:nvPr/>
        </p:nvSpPr>
        <p:spPr>
          <a:xfrm>
            <a:off x="4029775" y="3263375"/>
            <a:ext cx="1328400" cy="23040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413" name="Google Shape;413;p43"/>
          <p:cNvSpPr txBox="1"/>
          <p:nvPr/>
        </p:nvSpPr>
        <p:spPr>
          <a:xfrm>
            <a:off x="5706175" y="3263375"/>
            <a:ext cx="1328400" cy="23040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latin typeface="Mada"/>
              <a:ea typeface="Mada"/>
              <a:cs typeface="Mada"/>
              <a:sym typeface="Mada"/>
            </a:endParaRPr>
          </a:p>
        </p:txBody>
      </p:sp>
      <p:sp>
        <p:nvSpPr>
          <p:cNvPr id="414" name="Google Shape;414;p43"/>
          <p:cNvSpPr txBox="1"/>
          <p:nvPr/>
        </p:nvSpPr>
        <p:spPr>
          <a:xfrm>
            <a:off x="0" y="5830750"/>
            <a:ext cx="7515000" cy="3300300"/>
          </a:xfrm>
          <a:prstGeom prst="rect">
            <a:avLst/>
          </a:prstGeom>
          <a:noFill/>
          <a:ln>
            <a:noFill/>
          </a:ln>
        </p:spPr>
        <p:txBody>
          <a:bodyPr anchorCtr="0" anchor="t" bIns="91425" lIns="91425" spcFirstLastPara="1" rIns="91425" wrap="square" tIns="91425">
            <a:noAutofit/>
          </a:bodyPr>
          <a:lstStyle/>
          <a:p>
            <a:pPr indent="-181099" lvl="0" marL="269999" rtl="0" algn="l">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In </a:t>
            </a:r>
            <a:r>
              <a:rPr b="1" lang="en-GB" sz="1300">
                <a:solidFill>
                  <a:srgbClr val="1C4588"/>
                </a:solidFill>
                <a:latin typeface="Mada"/>
                <a:ea typeface="Mada"/>
                <a:cs typeface="Mada"/>
                <a:sym typeface="Mada"/>
              </a:rPr>
              <a:t>microcirculation</a:t>
            </a:r>
            <a:r>
              <a:rPr lang="en-GB" sz="1300">
                <a:solidFill>
                  <a:srgbClr val="1C4588"/>
                </a:solidFill>
                <a:latin typeface="Mada"/>
                <a:ea typeface="Mada"/>
                <a:cs typeface="Mada"/>
                <a:sym typeface="Mada"/>
              </a:rPr>
              <a:t> level a</a:t>
            </a:r>
            <a:r>
              <a:rPr lang="en-GB" sz="1300">
                <a:solidFill>
                  <a:srgbClr val="1C4588"/>
                </a:solidFill>
                <a:latin typeface="Mada"/>
                <a:ea typeface="Mada"/>
                <a:cs typeface="Mada"/>
                <a:sym typeface="Mada"/>
              </a:rPr>
              <a:t>rteriolar vasoconstriction, seen in early hypovolemic and cardiogenic shock, helps to maintain a satisfactory MAP, and the resulting fall in the capillary hydrostatic pressure encourages the transfer of fluid from the interstitial space into the vascular compartment </a:t>
            </a:r>
            <a:endParaRPr sz="1300">
              <a:solidFill>
                <a:srgbClr val="1C4588"/>
              </a:solidFill>
              <a:latin typeface="Mada"/>
              <a:ea typeface="Mada"/>
              <a:cs typeface="Mada"/>
              <a:sym typeface="Mada"/>
            </a:endParaRPr>
          </a:p>
          <a:p>
            <a:pPr indent="-181099" lvl="0" marL="269999" rtl="0" algn="l">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If shock remains uncorrected: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0" lvl="0" marL="0" rtl="0" algn="l">
              <a:spcBef>
                <a:spcPts val="0"/>
              </a:spcBef>
              <a:spcAft>
                <a:spcPts val="0"/>
              </a:spcAft>
              <a:buNone/>
            </a:pPr>
            <a:r>
              <a:t/>
            </a:r>
            <a:endParaRPr sz="1300">
              <a:solidFill>
                <a:srgbClr val="1C4588"/>
              </a:solidFill>
              <a:latin typeface="Mada"/>
              <a:ea typeface="Mada"/>
              <a:cs typeface="Mada"/>
              <a:sym typeface="Mada"/>
            </a:endParaRPr>
          </a:p>
          <a:p>
            <a:pPr indent="-98549" lvl="0" marL="269999" rtl="0" algn="l">
              <a:spcBef>
                <a:spcPts val="0"/>
              </a:spcBef>
              <a:spcAft>
                <a:spcPts val="0"/>
              </a:spcAft>
              <a:buNone/>
            </a:pPr>
            <a:r>
              <a:t/>
            </a:r>
            <a:endParaRPr sz="1300">
              <a:solidFill>
                <a:srgbClr val="1C4588"/>
              </a:solidFill>
              <a:latin typeface="Mada"/>
              <a:ea typeface="Mada"/>
              <a:cs typeface="Mada"/>
              <a:sym typeface="Mada"/>
            </a:endParaRPr>
          </a:p>
          <a:p>
            <a:pPr indent="-181099" lvl="0" marL="269999" rtl="0" algn="l">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In sepsis, endothelial and inflammatory cell activation results in widespread activation of coagulation. Microthrombi occlude capillary blood flow, and the consumption of platelets and coagulation factors leads to thrombocytopenia, coagulopathy and DIC.</a:t>
            </a:r>
            <a:endParaRPr sz="1300">
              <a:solidFill>
                <a:srgbClr val="1C4588"/>
              </a:solidFill>
              <a:latin typeface="Mada"/>
              <a:ea typeface="Mada"/>
              <a:cs typeface="Mada"/>
              <a:sym typeface="Mada"/>
            </a:endParaRPr>
          </a:p>
        </p:txBody>
      </p:sp>
      <p:sp>
        <p:nvSpPr>
          <p:cNvPr id="415" name="Google Shape;415;p4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43"/>
          <p:cNvGrpSpPr/>
          <p:nvPr/>
        </p:nvGrpSpPr>
        <p:grpSpPr>
          <a:xfrm>
            <a:off x="312756" y="1263226"/>
            <a:ext cx="467181" cy="476434"/>
            <a:chOff x="2410712" y="2415450"/>
            <a:chExt cx="312600" cy="312600"/>
          </a:xfrm>
        </p:grpSpPr>
        <p:sp>
          <p:nvSpPr>
            <p:cNvPr id="417" name="Google Shape;417;p4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9" name="Google Shape;419;p43"/>
          <p:cNvSpPr txBox="1"/>
          <p:nvPr/>
        </p:nvSpPr>
        <p:spPr>
          <a:xfrm>
            <a:off x="770050" y="1289850"/>
            <a:ext cx="5938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Pathophysiology of Shock </a:t>
            </a:r>
            <a:r>
              <a:rPr b="1" lang="en-GB" sz="1800">
                <a:solidFill>
                  <a:srgbClr val="006D77"/>
                </a:solidFill>
                <a:highlight>
                  <a:srgbClr val="EDF9F9"/>
                </a:highlight>
                <a:latin typeface="Lora"/>
                <a:ea typeface="Lora"/>
                <a:cs typeface="Lora"/>
                <a:sym typeface="Lora"/>
              </a:rPr>
              <a:t>(macro-micro circulation)</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420" name="Google Shape;420;p43"/>
          <p:cNvSpPr txBox="1"/>
          <p:nvPr/>
        </p:nvSpPr>
        <p:spPr>
          <a:xfrm>
            <a:off x="0" y="1809525"/>
            <a:ext cx="7515000" cy="914400"/>
          </a:xfrm>
          <a:prstGeom prst="rect">
            <a:avLst/>
          </a:prstGeom>
          <a:noFill/>
          <a:ln>
            <a:noFill/>
          </a:ln>
        </p:spPr>
        <p:txBody>
          <a:bodyPr anchorCtr="0" anchor="t" bIns="91425" lIns="91425" spcFirstLastPara="1" rIns="91425" wrap="square" tIns="91425">
            <a:noAutofit/>
          </a:bodyPr>
          <a:lstStyle/>
          <a:p>
            <a:pPr indent="-177800" lvl="0" marL="269999" rtl="0" algn="l">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there is often significant overlap between the causes of shock, ex: patients with septic shock are frequently also hypovolemic. all share common pathophysiological features at the cellular level. Whilst differences can be detected at the level of the </a:t>
            </a:r>
            <a:r>
              <a:rPr b="1" lang="en-GB" sz="1300">
                <a:solidFill>
                  <a:srgbClr val="1C4588"/>
                </a:solidFill>
                <a:latin typeface="Mada"/>
                <a:ea typeface="Mada"/>
                <a:cs typeface="Mada"/>
                <a:sym typeface="Mada"/>
              </a:rPr>
              <a:t>macrocirculation:</a:t>
            </a:r>
            <a:endParaRPr sz="1300">
              <a:solidFill>
                <a:srgbClr val="1C4588"/>
              </a:solidFill>
              <a:latin typeface="Mada"/>
              <a:ea typeface="Mada"/>
              <a:cs typeface="Mada"/>
              <a:sym typeface="Mada"/>
            </a:endParaRPr>
          </a:p>
        </p:txBody>
      </p:sp>
      <p:sp>
        <p:nvSpPr>
          <p:cNvPr id="421" name="Google Shape;421;p43"/>
          <p:cNvSpPr txBox="1"/>
          <p:nvPr/>
        </p:nvSpPr>
        <p:spPr>
          <a:xfrm>
            <a:off x="669225" y="3794463"/>
            <a:ext cx="1223400" cy="17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1C4588"/>
                </a:solidFill>
                <a:latin typeface="Mada"/>
                <a:ea typeface="Mada"/>
                <a:cs typeface="Mada"/>
                <a:sym typeface="Mada"/>
              </a:rPr>
              <a:t>fall in intravascular volume results in a fall in cardiac output &gt; tachycardia and increased myocardial contractility to preserve cardiac output. whilst vasoconstriction acts to maintain arterial blood pressure</a:t>
            </a:r>
            <a:endParaRPr sz="900"/>
          </a:p>
        </p:txBody>
      </p:sp>
      <p:sp>
        <p:nvSpPr>
          <p:cNvPr id="422" name="Google Shape;422;p43"/>
          <p:cNvSpPr txBox="1"/>
          <p:nvPr/>
        </p:nvSpPr>
        <p:spPr>
          <a:xfrm>
            <a:off x="576775" y="3572313"/>
            <a:ext cx="14193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8"/>
                </a:solidFill>
                <a:latin typeface="Mada"/>
                <a:ea typeface="Mada"/>
                <a:cs typeface="Mada"/>
                <a:sym typeface="Mada"/>
              </a:rPr>
              <a:t>hypovolemic</a:t>
            </a:r>
            <a:endParaRPr b="1" sz="1200">
              <a:latin typeface="Mada"/>
              <a:ea typeface="Mada"/>
              <a:cs typeface="Mada"/>
              <a:sym typeface="Mada"/>
            </a:endParaRPr>
          </a:p>
        </p:txBody>
      </p:sp>
      <p:sp>
        <p:nvSpPr>
          <p:cNvPr id="423" name="Google Shape;423;p43"/>
          <p:cNvSpPr txBox="1"/>
          <p:nvPr/>
        </p:nvSpPr>
        <p:spPr>
          <a:xfrm>
            <a:off x="2306361" y="3508566"/>
            <a:ext cx="13269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1C4588"/>
                </a:solidFill>
                <a:latin typeface="Mada"/>
                <a:ea typeface="Mada"/>
                <a:cs typeface="Mada"/>
                <a:sym typeface="Mada"/>
              </a:rPr>
              <a:t>septic</a:t>
            </a:r>
            <a:endParaRPr sz="1300">
              <a:solidFill>
                <a:srgbClr val="7575AC"/>
              </a:solidFill>
              <a:latin typeface="Bree Serif"/>
              <a:ea typeface="Bree Serif"/>
              <a:cs typeface="Bree Serif"/>
              <a:sym typeface="Bree Serif"/>
            </a:endParaRPr>
          </a:p>
        </p:txBody>
      </p:sp>
      <p:sp>
        <p:nvSpPr>
          <p:cNvPr id="424" name="Google Shape;424;p43"/>
          <p:cNvSpPr txBox="1"/>
          <p:nvPr/>
        </p:nvSpPr>
        <p:spPr>
          <a:xfrm>
            <a:off x="5744636" y="3496103"/>
            <a:ext cx="13269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8"/>
                </a:solidFill>
                <a:latin typeface="Mada"/>
                <a:ea typeface="Mada"/>
                <a:cs typeface="Mada"/>
                <a:sym typeface="Mada"/>
              </a:rPr>
              <a:t>Cardiogenic</a:t>
            </a:r>
            <a:endParaRPr sz="1200">
              <a:solidFill>
                <a:srgbClr val="7575AC"/>
              </a:solidFill>
              <a:latin typeface="Bree Serif"/>
              <a:ea typeface="Bree Serif"/>
              <a:cs typeface="Bree Serif"/>
              <a:sym typeface="Bree Serif"/>
            </a:endParaRPr>
          </a:p>
        </p:txBody>
      </p:sp>
      <p:sp>
        <p:nvSpPr>
          <p:cNvPr id="425" name="Google Shape;425;p43"/>
          <p:cNvSpPr txBox="1"/>
          <p:nvPr/>
        </p:nvSpPr>
        <p:spPr>
          <a:xfrm>
            <a:off x="4044373" y="3496116"/>
            <a:ext cx="13269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8"/>
                </a:solidFill>
                <a:latin typeface="Mada"/>
                <a:ea typeface="Mada"/>
                <a:cs typeface="Mada"/>
                <a:sym typeface="Mada"/>
              </a:rPr>
              <a:t>neurogenic</a:t>
            </a:r>
            <a:endParaRPr sz="1200">
              <a:solidFill>
                <a:srgbClr val="7575AC"/>
              </a:solidFill>
              <a:latin typeface="Bree Serif"/>
              <a:ea typeface="Bree Serif"/>
              <a:cs typeface="Bree Serif"/>
              <a:sym typeface="Bree Serif"/>
            </a:endParaRPr>
          </a:p>
        </p:txBody>
      </p:sp>
      <p:sp>
        <p:nvSpPr>
          <p:cNvPr id="426" name="Google Shape;426;p43"/>
          <p:cNvSpPr txBox="1"/>
          <p:nvPr/>
        </p:nvSpPr>
        <p:spPr>
          <a:xfrm>
            <a:off x="2290162" y="3858213"/>
            <a:ext cx="1419300" cy="8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latin typeface="Mada"/>
                <a:ea typeface="Mada"/>
                <a:cs typeface="Mada"/>
                <a:sym typeface="Mada"/>
              </a:rPr>
              <a:t>discussed in page 5 footnote 2</a:t>
            </a:r>
            <a:endParaRPr sz="1000">
              <a:latin typeface="Mada"/>
              <a:ea typeface="Mada"/>
              <a:cs typeface="Mada"/>
              <a:sym typeface="Mada"/>
            </a:endParaRPr>
          </a:p>
        </p:txBody>
      </p:sp>
      <p:sp>
        <p:nvSpPr>
          <p:cNvPr id="427" name="Google Shape;427;p43"/>
          <p:cNvSpPr txBox="1"/>
          <p:nvPr/>
        </p:nvSpPr>
        <p:spPr>
          <a:xfrm>
            <a:off x="5739525" y="3744488"/>
            <a:ext cx="1295100" cy="8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1C4588"/>
                </a:solidFill>
                <a:latin typeface="Mada"/>
                <a:ea typeface="Mada"/>
                <a:cs typeface="Mada"/>
                <a:sym typeface="Mada"/>
              </a:rPr>
              <a:t>unlike hypovolemic shock, circulating volume is typically normal or increased secondary to increased circulating AT-II and aldosterone levels. If associated with left ventricular failure, there may be pulmonary oedema. </a:t>
            </a:r>
            <a:endParaRPr sz="900">
              <a:latin typeface="Mada"/>
              <a:ea typeface="Mada"/>
              <a:cs typeface="Mada"/>
              <a:sym typeface="Mada"/>
            </a:endParaRPr>
          </a:p>
        </p:txBody>
      </p:sp>
      <p:sp>
        <p:nvSpPr>
          <p:cNvPr id="428" name="Google Shape;428;p43"/>
          <p:cNvSpPr txBox="1"/>
          <p:nvPr/>
        </p:nvSpPr>
        <p:spPr>
          <a:xfrm>
            <a:off x="4079725" y="3858213"/>
            <a:ext cx="1223400" cy="14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1C4588"/>
                </a:solidFill>
                <a:latin typeface="Mada"/>
                <a:ea typeface="Mada"/>
                <a:cs typeface="Mada"/>
                <a:sym typeface="Mada"/>
              </a:rPr>
              <a:t>Loss of cardiac accelerator fibres, anhydrosis as a result of loss of sweat gland innervation (patient presents with warm dry skin).</a:t>
            </a:r>
            <a:endParaRPr sz="1000">
              <a:latin typeface="Mada"/>
              <a:ea typeface="Mada"/>
              <a:cs typeface="Mada"/>
              <a:sym typeface="Mada"/>
            </a:endParaRPr>
          </a:p>
        </p:txBody>
      </p:sp>
      <p:sp>
        <p:nvSpPr>
          <p:cNvPr id="429" name="Google Shape;429;p43"/>
          <p:cNvSpPr txBox="1"/>
          <p:nvPr/>
        </p:nvSpPr>
        <p:spPr>
          <a:xfrm>
            <a:off x="-1185350" y="11064500"/>
            <a:ext cx="10450500" cy="8040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Pathophysiology of shock (Macrocirculation, Microcirculation, Cellular function).</a:t>
            </a:r>
            <a:endParaRPr sz="1900">
              <a:solidFill>
                <a:srgbClr val="E29578"/>
              </a:solidFill>
              <a:latin typeface="Mada"/>
              <a:ea typeface="Mada"/>
              <a:cs typeface="Mada"/>
              <a:sym typeface="Mada"/>
            </a:endParaRPr>
          </a:p>
        </p:txBody>
      </p:sp>
      <p:sp>
        <p:nvSpPr>
          <p:cNvPr id="430" name="Google Shape;430;p43"/>
          <p:cNvSpPr txBox="1"/>
          <p:nvPr/>
        </p:nvSpPr>
        <p:spPr>
          <a:xfrm>
            <a:off x="1151699" y="7010000"/>
            <a:ext cx="23694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1C4588"/>
                </a:solidFill>
                <a:latin typeface="Mada"/>
                <a:ea typeface="Mada"/>
                <a:cs typeface="Mada"/>
                <a:sym typeface="Mada"/>
              </a:rPr>
              <a:t>complications of shock override compensatory vasoconstriction leading to precapillary vasodilation.</a:t>
            </a:r>
            <a:endParaRPr sz="1500">
              <a:solidFill>
                <a:srgbClr val="1D2542"/>
              </a:solidFill>
              <a:latin typeface="Lato"/>
              <a:ea typeface="Lato"/>
              <a:cs typeface="Lato"/>
              <a:sym typeface="Lato"/>
            </a:endParaRPr>
          </a:p>
        </p:txBody>
      </p:sp>
      <p:sp>
        <p:nvSpPr>
          <p:cNvPr id="431" name="Google Shape;431;p43"/>
          <p:cNvSpPr/>
          <p:nvPr/>
        </p:nvSpPr>
        <p:spPr>
          <a:xfrm>
            <a:off x="378686" y="69909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3"/>
          <p:cNvSpPr/>
          <p:nvPr/>
        </p:nvSpPr>
        <p:spPr>
          <a:xfrm>
            <a:off x="378686" y="80439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3"/>
          <p:cNvSpPr txBox="1"/>
          <p:nvPr/>
        </p:nvSpPr>
        <p:spPr>
          <a:xfrm>
            <a:off x="452787" y="70521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cxnSp>
        <p:nvCxnSpPr>
          <p:cNvPr id="434" name="Google Shape;434;p43"/>
          <p:cNvCxnSpPr/>
          <p:nvPr/>
        </p:nvCxnSpPr>
        <p:spPr>
          <a:xfrm>
            <a:off x="1242900" y="7816713"/>
            <a:ext cx="2273100" cy="0"/>
          </a:xfrm>
          <a:prstGeom prst="straightConnector1">
            <a:avLst/>
          </a:prstGeom>
          <a:noFill/>
          <a:ln cap="flat" cmpd="sng" w="19050">
            <a:solidFill>
              <a:srgbClr val="7ECCC6"/>
            </a:solidFill>
            <a:prstDash val="dash"/>
            <a:round/>
            <a:headEnd len="med" w="med" type="none"/>
            <a:tailEnd len="med" w="med" type="none"/>
          </a:ln>
        </p:spPr>
      </p:cxnSp>
      <p:sp>
        <p:nvSpPr>
          <p:cNvPr id="435" name="Google Shape;435;p43"/>
          <p:cNvSpPr txBox="1"/>
          <p:nvPr/>
        </p:nvSpPr>
        <p:spPr>
          <a:xfrm>
            <a:off x="452775" y="81122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cxnSp>
        <p:nvCxnSpPr>
          <p:cNvPr id="436" name="Google Shape;436;p43"/>
          <p:cNvCxnSpPr/>
          <p:nvPr/>
        </p:nvCxnSpPr>
        <p:spPr>
          <a:xfrm>
            <a:off x="1242900" y="8876827"/>
            <a:ext cx="2273100" cy="0"/>
          </a:xfrm>
          <a:prstGeom prst="straightConnector1">
            <a:avLst/>
          </a:prstGeom>
          <a:noFill/>
          <a:ln cap="flat" cmpd="sng" w="19050">
            <a:solidFill>
              <a:srgbClr val="7ECCC6"/>
            </a:solidFill>
            <a:prstDash val="dash"/>
            <a:round/>
            <a:headEnd len="med" w="med" type="none"/>
            <a:tailEnd len="med" w="med" type="none"/>
          </a:ln>
        </p:spPr>
      </p:cxnSp>
      <p:sp>
        <p:nvSpPr>
          <p:cNvPr id="437" name="Google Shape;437;p43"/>
          <p:cNvSpPr txBox="1"/>
          <p:nvPr/>
        </p:nvSpPr>
        <p:spPr>
          <a:xfrm>
            <a:off x="1151700" y="8154685"/>
            <a:ext cx="2455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GB" sz="1100">
                <a:solidFill>
                  <a:srgbClr val="1C4588"/>
                </a:solidFill>
                <a:latin typeface="Mada"/>
                <a:ea typeface="Mada"/>
                <a:cs typeface="Mada"/>
                <a:sym typeface="Mada"/>
              </a:rPr>
              <a:t>pooling of blood within the capillary bed and endothelial cell damage</a:t>
            </a:r>
            <a:r>
              <a:rPr lang="en-GB" sz="1500">
                <a:solidFill>
                  <a:srgbClr val="1D2542"/>
                </a:solidFill>
                <a:latin typeface="Lato"/>
                <a:ea typeface="Lato"/>
                <a:cs typeface="Lato"/>
                <a:sym typeface="Lato"/>
              </a:rPr>
              <a:t> </a:t>
            </a:r>
            <a:endParaRPr sz="1500">
              <a:solidFill>
                <a:srgbClr val="1D2542"/>
              </a:solidFill>
              <a:latin typeface="Lato"/>
              <a:ea typeface="Lato"/>
              <a:cs typeface="Lato"/>
              <a:sym typeface="Lato"/>
            </a:endParaRPr>
          </a:p>
        </p:txBody>
      </p:sp>
      <p:sp>
        <p:nvSpPr>
          <p:cNvPr id="438" name="Google Shape;438;p43"/>
          <p:cNvSpPr/>
          <p:nvPr/>
        </p:nvSpPr>
        <p:spPr>
          <a:xfrm>
            <a:off x="3687036" y="700216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3"/>
          <p:cNvSpPr txBox="1"/>
          <p:nvPr/>
        </p:nvSpPr>
        <p:spPr>
          <a:xfrm>
            <a:off x="3761114" y="7055952"/>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cxnSp>
        <p:nvCxnSpPr>
          <p:cNvPr id="440" name="Google Shape;440;p43"/>
          <p:cNvCxnSpPr/>
          <p:nvPr/>
        </p:nvCxnSpPr>
        <p:spPr>
          <a:xfrm>
            <a:off x="4551250" y="7816724"/>
            <a:ext cx="2273100" cy="0"/>
          </a:xfrm>
          <a:prstGeom prst="straightConnector1">
            <a:avLst/>
          </a:prstGeom>
          <a:noFill/>
          <a:ln cap="flat" cmpd="sng" w="19050">
            <a:solidFill>
              <a:srgbClr val="7ECCC6"/>
            </a:solidFill>
            <a:prstDash val="dash"/>
            <a:round/>
            <a:headEnd len="med" w="med" type="none"/>
            <a:tailEnd len="med" w="med" type="none"/>
          </a:ln>
        </p:spPr>
      </p:cxnSp>
      <p:sp>
        <p:nvSpPr>
          <p:cNvPr id="441" name="Google Shape;441;p43"/>
          <p:cNvSpPr txBox="1"/>
          <p:nvPr/>
        </p:nvSpPr>
        <p:spPr>
          <a:xfrm>
            <a:off x="4460050" y="7017279"/>
            <a:ext cx="2455500" cy="5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1C4588"/>
                </a:solidFill>
                <a:latin typeface="Mada"/>
                <a:ea typeface="Mada"/>
                <a:cs typeface="Mada"/>
                <a:sym typeface="Mada"/>
              </a:rPr>
              <a:t>capillary permeability increases with the loss of fluid into the interstitial space and increase in blood viscosity</a:t>
            </a:r>
            <a:endParaRPr sz="1100">
              <a:solidFill>
                <a:srgbClr val="1D2542"/>
              </a:solidFill>
              <a:latin typeface="Lato"/>
              <a:ea typeface="Lato"/>
              <a:cs typeface="Lato"/>
              <a:sym typeface="Lato"/>
            </a:endParaRPr>
          </a:p>
        </p:txBody>
      </p:sp>
      <p:sp>
        <p:nvSpPr>
          <p:cNvPr id="442" name="Google Shape;442;p43"/>
          <p:cNvSpPr/>
          <p:nvPr/>
        </p:nvSpPr>
        <p:spPr>
          <a:xfrm>
            <a:off x="3731486" y="804395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3"/>
          <p:cNvSpPr txBox="1"/>
          <p:nvPr/>
        </p:nvSpPr>
        <p:spPr>
          <a:xfrm>
            <a:off x="3805575" y="8112263"/>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p:txBody>
      </p:sp>
      <p:cxnSp>
        <p:nvCxnSpPr>
          <p:cNvPr id="444" name="Google Shape;444;p43"/>
          <p:cNvCxnSpPr/>
          <p:nvPr/>
        </p:nvCxnSpPr>
        <p:spPr>
          <a:xfrm>
            <a:off x="4595700" y="8876827"/>
            <a:ext cx="2273100" cy="0"/>
          </a:xfrm>
          <a:prstGeom prst="straightConnector1">
            <a:avLst/>
          </a:prstGeom>
          <a:noFill/>
          <a:ln cap="flat" cmpd="sng" w="19050">
            <a:solidFill>
              <a:srgbClr val="7ECCC6"/>
            </a:solidFill>
            <a:prstDash val="dash"/>
            <a:round/>
            <a:headEnd len="med" w="med" type="none"/>
            <a:tailEnd len="med" w="med" type="none"/>
          </a:ln>
        </p:spPr>
      </p:cxnSp>
      <p:sp>
        <p:nvSpPr>
          <p:cNvPr id="445" name="Google Shape;445;p43"/>
          <p:cNvSpPr txBox="1"/>
          <p:nvPr/>
        </p:nvSpPr>
        <p:spPr>
          <a:xfrm>
            <a:off x="4504500" y="7926085"/>
            <a:ext cx="2455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GB" sz="1100">
                <a:solidFill>
                  <a:srgbClr val="1C4588"/>
                </a:solidFill>
                <a:latin typeface="Mada"/>
                <a:ea typeface="Mada"/>
                <a:cs typeface="Mada"/>
                <a:sym typeface="Mada"/>
              </a:rPr>
              <a:t>further compromises flow through the microcirculation, predisposing to platelet aggregation and the formation of microthrombi.</a:t>
            </a:r>
            <a:r>
              <a:rPr lang="en-GB" sz="1500">
                <a:solidFill>
                  <a:srgbClr val="1D2542"/>
                </a:solidFill>
                <a:latin typeface="Lato"/>
                <a:ea typeface="Lato"/>
                <a:cs typeface="Lato"/>
                <a:sym typeface="Lato"/>
              </a:rPr>
              <a:t> </a:t>
            </a:r>
            <a:endParaRPr sz="1500">
              <a:solidFill>
                <a:srgbClr val="1D2542"/>
              </a:solidFill>
              <a:latin typeface="Lato"/>
              <a:ea typeface="Lato"/>
              <a:cs typeface="Lato"/>
              <a:sym typeface="Lato"/>
            </a:endParaRPr>
          </a:p>
        </p:txBody>
      </p:sp>
      <p:sp>
        <p:nvSpPr>
          <p:cNvPr id="446" name="Google Shape;446;p43"/>
          <p:cNvSpPr/>
          <p:nvPr/>
        </p:nvSpPr>
        <p:spPr>
          <a:xfrm rot="10800000">
            <a:off x="884470" y="2768862"/>
            <a:ext cx="670987" cy="714812"/>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3"/>
          <p:cNvSpPr/>
          <p:nvPr/>
        </p:nvSpPr>
        <p:spPr>
          <a:xfrm rot="10800000">
            <a:off x="4363028" y="2769620"/>
            <a:ext cx="667558" cy="713220"/>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43"/>
          <p:cNvGrpSpPr/>
          <p:nvPr/>
        </p:nvGrpSpPr>
        <p:grpSpPr>
          <a:xfrm>
            <a:off x="2642404" y="2769670"/>
            <a:ext cx="667545" cy="713195"/>
            <a:chOff x="4205177" y="2165800"/>
            <a:chExt cx="733647" cy="811925"/>
          </a:xfrm>
        </p:grpSpPr>
        <p:sp>
          <p:nvSpPr>
            <p:cNvPr id="449" name="Google Shape;449;p43"/>
            <p:cNvSpPr/>
            <p:nvPr/>
          </p:nvSpPr>
          <p:spPr>
            <a:xfrm rot="10800000">
              <a:off x="4205177" y="2165800"/>
              <a:ext cx="733647" cy="811925"/>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3"/>
            <p:cNvSpPr/>
            <p:nvPr/>
          </p:nvSpPr>
          <p:spPr>
            <a:xfrm>
              <a:off x="4402783" y="2349544"/>
              <a:ext cx="334915" cy="334915"/>
            </a:xfrm>
            <a:custGeom>
              <a:rect b="b" l="l" r="r" t="t"/>
              <a:pathLst>
                <a:path extrusionOk="0" h="11847" w="11847">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43"/>
          <p:cNvSpPr/>
          <p:nvPr/>
        </p:nvSpPr>
        <p:spPr>
          <a:xfrm rot="10800000">
            <a:off x="6039428" y="2769620"/>
            <a:ext cx="667558" cy="713220"/>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43"/>
          <p:cNvGrpSpPr/>
          <p:nvPr/>
        </p:nvGrpSpPr>
        <p:grpSpPr>
          <a:xfrm>
            <a:off x="2758025" y="2855263"/>
            <a:ext cx="423550" cy="420425"/>
            <a:chOff x="1332000" y="3561900"/>
            <a:chExt cx="423550" cy="420425"/>
          </a:xfrm>
        </p:grpSpPr>
        <p:sp>
          <p:nvSpPr>
            <p:cNvPr id="453" name="Google Shape;453;p43"/>
            <p:cNvSpPr/>
            <p:nvPr/>
          </p:nvSpPr>
          <p:spPr>
            <a:xfrm>
              <a:off x="1360350" y="3589025"/>
              <a:ext cx="366500" cy="366050"/>
            </a:xfrm>
            <a:custGeom>
              <a:rect b="b" l="l" r="r" t="t"/>
              <a:pathLst>
                <a:path extrusionOk="0" h="14642" w="14660">
                  <a:moveTo>
                    <a:pt x="7502" y="0"/>
                  </a:moveTo>
                  <a:cubicBezTo>
                    <a:pt x="7041" y="0"/>
                    <a:pt x="6629" y="517"/>
                    <a:pt x="6175" y="591"/>
                  </a:cubicBezTo>
                  <a:cubicBezTo>
                    <a:pt x="6127" y="599"/>
                    <a:pt x="6078" y="603"/>
                    <a:pt x="6028" y="603"/>
                  </a:cubicBezTo>
                  <a:cubicBezTo>
                    <a:pt x="5692" y="603"/>
                    <a:pt x="5311" y="442"/>
                    <a:pt x="4976" y="442"/>
                  </a:cubicBezTo>
                  <a:cubicBezTo>
                    <a:pt x="4881" y="442"/>
                    <a:pt x="4790" y="455"/>
                    <a:pt x="4704" y="488"/>
                  </a:cubicBezTo>
                  <a:cubicBezTo>
                    <a:pt x="4273" y="652"/>
                    <a:pt x="4072" y="1303"/>
                    <a:pt x="3683" y="1547"/>
                  </a:cubicBezTo>
                  <a:cubicBezTo>
                    <a:pt x="3294" y="1790"/>
                    <a:pt x="2615" y="1692"/>
                    <a:pt x="2287" y="2011"/>
                  </a:cubicBezTo>
                  <a:cubicBezTo>
                    <a:pt x="1959" y="2329"/>
                    <a:pt x="2025" y="2999"/>
                    <a:pt x="1753" y="3383"/>
                  </a:cubicBezTo>
                  <a:cubicBezTo>
                    <a:pt x="1490" y="3749"/>
                    <a:pt x="835" y="3913"/>
                    <a:pt x="642" y="4344"/>
                  </a:cubicBezTo>
                  <a:cubicBezTo>
                    <a:pt x="446" y="4775"/>
                    <a:pt x="769" y="5365"/>
                    <a:pt x="671" y="5815"/>
                  </a:cubicBezTo>
                  <a:cubicBezTo>
                    <a:pt x="563" y="6269"/>
                    <a:pt x="19" y="6672"/>
                    <a:pt x="10" y="7126"/>
                  </a:cubicBezTo>
                  <a:cubicBezTo>
                    <a:pt x="1" y="7595"/>
                    <a:pt x="525" y="8017"/>
                    <a:pt x="600" y="8476"/>
                  </a:cubicBezTo>
                  <a:cubicBezTo>
                    <a:pt x="680" y="8935"/>
                    <a:pt x="333" y="9511"/>
                    <a:pt x="497" y="9947"/>
                  </a:cubicBezTo>
                  <a:cubicBezTo>
                    <a:pt x="661" y="10378"/>
                    <a:pt x="1312" y="10575"/>
                    <a:pt x="1556" y="10968"/>
                  </a:cubicBezTo>
                  <a:cubicBezTo>
                    <a:pt x="1800" y="11357"/>
                    <a:pt x="1701" y="12032"/>
                    <a:pt x="2020" y="12364"/>
                  </a:cubicBezTo>
                  <a:cubicBezTo>
                    <a:pt x="2338" y="12692"/>
                    <a:pt x="3008" y="12627"/>
                    <a:pt x="3393" y="12894"/>
                  </a:cubicBezTo>
                  <a:cubicBezTo>
                    <a:pt x="3758" y="13161"/>
                    <a:pt x="3922" y="13817"/>
                    <a:pt x="4353" y="14009"/>
                  </a:cubicBezTo>
                  <a:cubicBezTo>
                    <a:pt x="4456" y="14054"/>
                    <a:pt x="4568" y="14071"/>
                    <a:pt x="4685" y="14071"/>
                  </a:cubicBezTo>
                  <a:cubicBezTo>
                    <a:pt x="4988" y="14071"/>
                    <a:pt x="5326" y="13960"/>
                    <a:pt x="5624" y="13960"/>
                  </a:cubicBezTo>
                  <a:cubicBezTo>
                    <a:pt x="5693" y="13960"/>
                    <a:pt x="5760" y="13966"/>
                    <a:pt x="5824" y="13981"/>
                  </a:cubicBezTo>
                  <a:cubicBezTo>
                    <a:pt x="6278" y="14084"/>
                    <a:pt x="6681" y="14627"/>
                    <a:pt x="7136" y="14641"/>
                  </a:cubicBezTo>
                  <a:cubicBezTo>
                    <a:pt x="7140" y="14641"/>
                    <a:pt x="7144" y="14641"/>
                    <a:pt x="7148" y="14641"/>
                  </a:cubicBezTo>
                  <a:cubicBezTo>
                    <a:pt x="7612" y="14641"/>
                    <a:pt x="8030" y="14125"/>
                    <a:pt x="8485" y="14046"/>
                  </a:cubicBezTo>
                  <a:cubicBezTo>
                    <a:pt x="8531" y="14039"/>
                    <a:pt x="8578" y="14035"/>
                    <a:pt x="8626" y="14035"/>
                  </a:cubicBezTo>
                  <a:cubicBezTo>
                    <a:pt x="8965" y="14035"/>
                    <a:pt x="9351" y="14198"/>
                    <a:pt x="9688" y="14198"/>
                  </a:cubicBezTo>
                  <a:cubicBezTo>
                    <a:pt x="9782" y="14198"/>
                    <a:pt x="9872" y="14186"/>
                    <a:pt x="9956" y="14154"/>
                  </a:cubicBezTo>
                  <a:cubicBezTo>
                    <a:pt x="10387" y="13985"/>
                    <a:pt x="10589" y="13339"/>
                    <a:pt x="10977" y="13090"/>
                  </a:cubicBezTo>
                  <a:cubicBezTo>
                    <a:pt x="11366" y="12847"/>
                    <a:pt x="12041" y="12945"/>
                    <a:pt x="12374" y="12631"/>
                  </a:cubicBezTo>
                  <a:cubicBezTo>
                    <a:pt x="12702" y="12313"/>
                    <a:pt x="12636" y="11638"/>
                    <a:pt x="12908" y="11259"/>
                  </a:cubicBezTo>
                  <a:cubicBezTo>
                    <a:pt x="13170" y="10888"/>
                    <a:pt x="13826" y="10729"/>
                    <a:pt x="14018" y="10298"/>
                  </a:cubicBezTo>
                  <a:cubicBezTo>
                    <a:pt x="14210" y="9862"/>
                    <a:pt x="13887" y="9267"/>
                    <a:pt x="13990" y="8827"/>
                  </a:cubicBezTo>
                  <a:cubicBezTo>
                    <a:pt x="14098" y="8373"/>
                    <a:pt x="14641" y="7965"/>
                    <a:pt x="14650" y="7511"/>
                  </a:cubicBezTo>
                  <a:cubicBezTo>
                    <a:pt x="14660" y="7042"/>
                    <a:pt x="14135" y="6625"/>
                    <a:pt x="14055" y="6166"/>
                  </a:cubicBezTo>
                  <a:cubicBezTo>
                    <a:pt x="13981" y="5702"/>
                    <a:pt x="14327" y="5126"/>
                    <a:pt x="14163" y="4695"/>
                  </a:cubicBezTo>
                  <a:cubicBezTo>
                    <a:pt x="13999" y="4264"/>
                    <a:pt x="13348" y="4063"/>
                    <a:pt x="13104" y="3674"/>
                  </a:cubicBezTo>
                  <a:cubicBezTo>
                    <a:pt x="12856" y="3285"/>
                    <a:pt x="12959" y="2606"/>
                    <a:pt x="12641" y="2278"/>
                  </a:cubicBezTo>
                  <a:cubicBezTo>
                    <a:pt x="12322" y="1945"/>
                    <a:pt x="11652" y="2015"/>
                    <a:pt x="11268" y="1743"/>
                  </a:cubicBezTo>
                  <a:cubicBezTo>
                    <a:pt x="10898" y="1481"/>
                    <a:pt x="10739" y="825"/>
                    <a:pt x="10308" y="628"/>
                  </a:cubicBezTo>
                  <a:cubicBezTo>
                    <a:pt x="10205" y="583"/>
                    <a:pt x="10093" y="566"/>
                    <a:pt x="9976" y="566"/>
                  </a:cubicBezTo>
                  <a:cubicBezTo>
                    <a:pt x="9672" y="566"/>
                    <a:pt x="9334" y="677"/>
                    <a:pt x="9037" y="677"/>
                  </a:cubicBezTo>
                  <a:cubicBezTo>
                    <a:pt x="8967" y="677"/>
                    <a:pt x="8900" y="671"/>
                    <a:pt x="8836" y="657"/>
                  </a:cubicBezTo>
                  <a:cubicBezTo>
                    <a:pt x="8382" y="554"/>
                    <a:pt x="7979" y="10"/>
                    <a:pt x="7520" y="1"/>
                  </a:cubicBezTo>
                  <a:cubicBezTo>
                    <a:pt x="7514" y="1"/>
                    <a:pt x="7508" y="0"/>
                    <a:pt x="750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3"/>
            <p:cNvSpPr/>
            <p:nvPr/>
          </p:nvSpPr>
          <p:spPr>
            <a:xfrm>
              <a:off x="1507450" y="3639150"/>
              <a:ext cx="219525" cy="315575"/>
            </a:xfrm>
            <a:custGeom>
              <a:rect b="b" l="l" r="r" t="t"/>
              <a:pathLst>
                <a:path extrusionOk="0" h="12623" w="8781">
                  <a:moveTo>
                    <a:pt x="6208" y="1"/>
                  </a:moveTo>
                  <a:lnTo>
                    <a:pt x="6208" y="1"/>
                  </a:lnTo>
                  <a:cubicBezTo>
                    <a:pt x="8106" y="5047"/>
                    <a:pt x="5215" y="10622"/>
                    <a:pt x="1" y="11980"/>
                  </a:cubicBezTo>
                  <a:cubicBezTo>
                    <a:pt x="437" y="12111"/>
                    <a:pt x="825" y="12613"/>
                    <a:pt x="1261" y="12622"/>
                  </a:cubicBezTo>
                  <a:cubicBezTo>
                    <a:pt x="1267" y="12622"/>
                    <a:pt x="1273" y="12622"/>
                    <a:pt x="1280" y="12622"/>
                  </a:cubicBezTo>
                  <a:cubicBezTo>
                    <a:pt x="1741" y="12622"/>
                    <a:pt x="2162" y="12106"/>
                    <a:pt x="2610" y="12032"/>
                  </a:cubicBezTo>
                  <a:cubicBezTo>
                    <a:pt x="2657" y="12023"/>
                    <a:pt x="2706" y="12020"/>
                    <a:pt x="2755" y="12020"/>
                  </a:cubicBezTo>
                  <a:cubicBezTo>
                    <a:pt x="3087" y="12020"/>
                    <a:pt x="3469" y="12181"/>
                    <a:pt x="3802" y="12181"/>
                  </a:cubicBezTo>
                  <a:cubicBezTo>
                    <a:pt x="3897" y="12181"/>
                    <a:pt x="3988" y="12168"/>
                    <a:pt x="4072" y="12135"/>
                  </a:cubicBezTo>
                  <a:cubicBezTo>
                    <a:pt x="4503" y="11971"/>
                    <a:pt x="4705" y="11324"/>
                    <a:pt x="5093" y="11076"/>
                  </a:cubicBezTo>
                  <a:cubicBezTo>
                    <a:pt x="5487" y="10832"/>
                    <a:pt x="6157" y="10935"/>
                    <a:pt x="6490" y="10612"/>
                  </a:cubicBezTo>
                  <a:cubicBezTo>
                    <a:pt x="6827" y="10289"/>
                    <a:pt x="6757" y="9628"/>
                    <a:pt x="7024" y="9244"/>
                  </a:cubicBezTo>
                  <a:cubicBezTo>
                    <a:pt x="7291" y="8869"/>
                    <a:pt x="7947" y="8710"/>
                    <a:pt x="8139" y="8279"/>
                  </a:cubicBezTo>
                  <a:cubicBezTo>
                    <a:pt x="8331" y="7853"/>
                    <a:pt x="8003" y="7262"/>
                    <a:pt x="8106" y="6817"/>
                  </a:cubicBezTo>
                  <a:cubicBezTo>
                    <a:pt x="8214" y="6358"/>
                    <a:pt x="8752" y="5960"/>
                    <a:pt x="8766" y="5501"/>
                  </a:cubicBezTo>
                  <a:cubicBezTo>
                    <a:pt x="8781" y="5037"/>
                    <a:pt x="8251" y="4606"/>
                    <a:pt x="8171" y="4152"/>
                  </a:cubicBezTo>
                  <a:cubicBezTo>
                    <a:pt x="8097" y="3702"/>
                    <a:pt x="8443" y="3116"/>
                    <a:pt x="8279" y="2681"/>
                  </a:cubicBezTo>
                  <a:cubicBezTo>
                    <a:pt x="8115" y="2250"/>
                    <a:pt x="7464" y="2053"/>
                    <a:pt x="7220" y="1659"/>
                  </a:cubicBezTo>
                  <a:cubicBezTo>
                    <a:pt x="6972" y="1270"/>
                    <a:pt x="7080" y="601"/>
                    <a:pt x="6757" y="263"/>
                  </a:cubicBezTo>
                  <a:cubicBezTo>
                    <a:pt x="6621" y="123"/>
                    <a:pt x="6424" y="52"/>
                    <a:pt x="620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3"/>
            <p:cNvSpPr/>
            <p:nvPr/>
          </p:nvSpPr>
          <p:spPr>
            <a:xfrm>
              <a:off x="1510350" y="3719450"/>
              <a:ext cx="153375" cy="165775"/>
            </a:xfrm>
            <a:custGeom>
              <a:rect b="b" l="l" r="r" t="t"/>
              <a:pathLst>
                <a:path extrusionOk="0" h="6631" w="6135">
                  <a:moveTo>
                    <a:pt x="4386" y="1"/>
                  </a:moveTo>
                  <a:cubicBezTo>
                    <a:pt x="4098" y="1"/>
                    <a:pt x="3836" y="143"/>
                    <a:pt x="3769" y="457"/>
                  </a:cubicBezTo>
                  <a:cubicBezTo>
                    <a:pt x="3361" y="2326"/>
                    <a:pt x="2405" y="3470"/>
                    <a:pt x="1028" y="4903"/>
                  </a:cubicBezTo>
                  <a:cubicBezTo>
                    <a:pt x="1" y="5971"/>
                    <a:pt x="658" y="6631"/>
                    <a:pt x="1786" y="6631"/>
                  </a:cubicBezTo>
                  <a:cubicBezTo>
                    <a:pt x="2844" y="6631"/>
                    <a:pt x="4315" y="6050"/>
                    <a:pt x="5198" y="4683"/>
                  </a:cubicBezTo>
                  <a:cubicBezTo>
                    <a:pt x="6135" y="3240"/>
                    <a:pt x="5596" y="1600"/>
                    <a:pt x="5259" y="588"/>
                  </a:cubicBezTo>
                  <a:cubicBezTo>
                    <a:pt x="5132" y="214"/>
                    <a:pt x="4739" y="1"/>
                    <a:pt x="43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3"/>
            <p:cNvSpPr/>
            <p:nvPr/>
          </p:nvSpPr>
          <p:spPr>
            <a:xfrm>
              <a:off x="1523400" y="3720200"/>
              <a:ext cx="140325" cy="164825"/>
            </a:xfrm>
            <a:custGeom>
              <a:rect b="b" l="l" r="r" t="t"/>
              <a:pathLst>
                <a:path extrusionOk="0" h="6593" w="5613">
                  <a:moveTo>
                    <a:pt x="4109" y="1"/>
                  </a:moveTo>
                  <a:lnTo>
                    <a:pt x="4109" y="1"/>
                  </a:lnTo>
                  <a:cubicBezTo>
                    <a:pt x="4451" y="1017"/>
                    <a:pt x="4910" y="2592"/>
                    <a:pt x="4015" y="3974"/>
                  </a:cubicBezTo>
                  <a:cubicBezTo>
                    <a:pt x="3132" y="5340"/>
                    <a:pt x="1664" y="5923"/>
                    <a:pt x="605" y="5923"/>
                  </a:cubicBezTo>
                  <a:cubicBezTo>
                    <a:pt x="382" y="5923"/>
                    <a:pt x="177" y="5897"/>
                    <a:pt x="0" y="5848"/>
                  </a:cubicBezTo>
                  <a:lnTo>
                    <a:pt x="0" y="5848"/>
                  </a:lnTo>
                  <a:cubicBezTo>
                    <a:pt x="19" y="6323"/>
                    <a:pt x="550" y="6593"/>
                    <a:pt x="1273" y="6593"/>
                  </a:cubicBezTo>
                  <a:cubicBezTo>
                    <a:pt x="2333" y="6593"/>
                    <a:pt x="3807" y="6013"/>
                    <a:pt x="4690" y="4648"/>
                  </a:cubicBezTo>
                  <a:cubicBezTo>
                    <a:pt x="5613" y="3205"/>
                    <a:pt x="5074" y="1566"/>
                    <a:pt x="4741" y="554"/>
                  </a:cubicBezTo>
                  <a:cubicBezTo>
                    <a:pt x="4643" y="268"/>
                    <a:pt x="4390" y="76"/>
                    <a:pt x="41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3"/>
            <p:cNvSpPr/>
            <p:nvPr/>
          </p:nvSpPr>
          <p:spPr>
            <a:xfrm>
              <a:off x="1455100" y="3687650"/>
              <a:ext cx="81075" cy="81050"/>
            </a:xfrm>
            <a:custGeom>
              <a:rect b="b" l="l" r="r" t="t"/>
              <a:pathLst>
                <a:path extrusionOk="0" h="3242" w="3243">
                  <a:moveTo>
                    <a:pt x="1795" y="1"/>
                  </a:moveTo>
                  <a:cubicBezTo>
                    <a:pt x="1222" y="1"/>
                    <a:pt x="605" y="454"/>
                    <a:pt x="352" y="1026"/>
                  </a:cubicBezTo>
                  <a:cubicBezTo>
                    <a:pt x="1" y="1818"/>
                    <a:pt x="357" y="2741"/>
                    <a:pt x="1149" y="3097"/>
                  </a:cubicBezTo>
                  <a:cubicBezTo>
                    <a:pt x="1369" y="3194"/>
                    <a:pt x="1631" y="3242"/>
                    <a:pt x="1892" y="3242"/>
                  </a:cubicBezTo>
                  <a:cubicBezTo>
                    <a:pt x="2568" y="3242"/>
                    <a:pt x="3243" y="2922"/>
                    <a:pt x="3219" y="2301"/>
                  </a:cubicBezTo>
                  <a:cubicBezTo>
                    <a:pt x="3187" y="1575"/>
                    <a:pt x="2896" y="638"/>
                    <a:pt x="2423" y="230"/>
                  </a:cubicBezTo>
                  <a:cubicBezTo>
                    <a:pt x="2237" y="70"/>
                    <a:pt x="2019" y="1"/>
                    <a:pt x="179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3"/>
            <p:cNvSpPr/>
            <p:nvPr/>
          </p:nvSpPr>
          <p:spPr>
            <a:xfrm>
              <a:off x="1464000" y="3688475"/>
              <a:ext cx="72175" cy="80300"/>
            </a:xfrm>
            <a:custGeom>
              <a:rect b="b" l="l" r="r" t="t"/>
              <a:pathLst>
                <a:path extrusionOk="0" h="3212" w="2887">
                  <a:moveTo>
                    <a:pt x="1711" y="0"/>
                  </a:moveTo>
                  <a:cubicBezTo>
                    <a:pt x="1926" y="469"/>
                    <a:pt x="2053" y="970"/>
                    <a:pt x="2081" y="1485"/>
                  </a:cubicBezTo>
                  <a:cubicBezTo>
                    <a:pt x="2105" y="2107"/>
                    <a:pt x="1429" y="2426"/>
                    <a:pt x="754" y="2426"/>
                  </a:cubicBezTo>
                  <a:cubicBezTo>
                    <a:pt x="492" y="2426"/>
                    <a:pt x="231" y="2378"/>
                    <a:pt x="10" y="2282"/>
                  </a:cubicBezTo>
                  <a:cubicBezTo>
                    <a:pt x="5" y="2277"/>
                    <a:pt x="5" y="2277"/>
                    <a:pt x="1" y="2277"/>
                  </a:cubicBezTo>
                  <a:cubicBezTo>
                    <a:pt x="160" y="2628"/>
                    <a:pt x="441" y="2910"/>
                    <a:pt x="793" y="3064"/>
                  </a:cubicBezTo>
                  <a:cubicBezTo>
                    <a:pt x="1015" y="3163"/>
                    <a:pt x="1278" y="3212"/>
                    <a:pt x="1541" y="3212"/>
                  </a:cubicBezTo>
                  <a:cubicBezTo>
                    <a:pt x="2215" y="3212"/>
                    <a:pt x="2887" y="2891"/>
                    <a:pt x="2863" y="2268"/>
                  </a:cubicBezTo>
                  <a:cubicBezTo>
                    <a:pt x="2831" y="1537"/>
                    <a:pt x="2540" y="605"/>
                    <a:pt x="2067" y="197"/>
                  </a:cubicBezTo>
                  <a:cubicBezTo>
                    <a:pt x="1964" y="103"/>
                    <a:pt x="1842" y="38"/>
                    <a:pt x="17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3"/>
            <p:cNvSpPr/>
            <p:nvPr/>
          </p:nvSpPr>
          <p:spPr>
            <a:xfrm>
              <a:off x="1603625" y="3566075"/>
              <a:ext cx="41025" cy="48750"/>
            </a:xfrm>
            <a:custGeom>
              <a:rect b="b" l="l" r="r" t="t"/>
              <a:pathLst>
                <a:path extrusionOk="0" h="1950" w="1641">
                  <a:moveTo>
                    <a:pt x="1021" y="0"/>
                  </a:moveTo>
                  <a:cubicBezTo>
                    <a:pt x="814" y="0"/>
                    <a:pt x="615" y="119"/>
                    <a:pt x="525" y="319"/>
                  </a:cubicBezTo>
                  <a:lnTo>
                    <a:pt x="0" y="1509"/>
                  </a:lnTo>
                  <a:cubicBezTo>
                    <a:pt x="79" y="1500"/>
                    <a:pt x="158" y="1493"/>
                    <a:pt x="235" y="1493"/>
                  </a:cubicBezTo>
                  <a:cubicBezTo>
                    <a:pt x="353" y="1493"/>
                    <a:pt x="467" y="1509"/>
                    <a:pt x="572" y="1551"/>
                  </a:cubicBezTo>
                  <a:cubicBezTo>
                    <a:pt x="745" y="1631"/>
                    <a:pt x="872" y="1781"/>
                    <a:pt x="989" y="1949"/>
                  </a:cubicBezTo>
                  <a:lnTo>
                    <a:pt x="1518" y="764"/>
                  </a:lnTo>
                  <a:cubicBezTo>
                    <a:pt x="1640" y="488"/>
                    <a:pt x="1518" y="169"/>
                    <a:pt x="1242" y="47"/>
                  </a:cubicBezTo>
                  <a:cubicBezTo>
                    <a:pt x="1170" y="15"/>
                    <a:pt x="1095" y="0"/>
                    <a:pt x="1021"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3"/>
            <p:cNvSpPr/>
            <p:nvPr/>
          </p:nvSpPr>
          <p:spPr>
            <a:xfrm>
              <a:off x="1704925" y="3682975"/>
              <a:ext cx="50625" cy="37950"/>
            </a:xfrm>
            <a:custGeom>
              <a:rect b="b" l="l" r="r" t="t"/>
              <a:pathLst>
                <a:path extrusionOk="0" h="1518" w="2025">
                  <a:moveTo>
                    <a:pt x="1417" y="1"/>
                  </a:moveTo>
                  <a:cubicBezTo>
                    <a:pt x="1351" y="1"/>
                    <a:pt x="1284" y="12"/>
                    <a:pt x="1219" y="37"/>
                  </a:cubicBezTo>
                  <a:lnTo>
                    <a:pt x="1" y="506"/>
                  </a:lnTo>
                  <a:cubicBezTo>
                    <a:pt x="165" y="628"/>
                    <a:pt x="315" y="764"/>
                    <a:pt x="380" y="937"/>
                  </a:cubicBezTo>
                  <a:cubicBezTo>
                    <a:pt x="446" y="1115"/>
                    <a:pt x="427" y="1312"/>
                    <a:pt x="390" y="1518"/>
                  </a:cubicBezTo>
                  <a:lnTo>
                    <a:pt x="1608" y="1049"/>
                  </a:lnTo>
                  <a:cubicBezTo>
                    <a:pt x="1889" y="942"/>
                    <a:pt x="2025" y="628"/>
                    <a:pt x="1917" y="347"/>
                  </a:cubicBezTo>
                  <a:cubicBezTo>
                    <a:pt x="1838" y="131"/>
                    <a:pt x="1634" y="1"/>
                    <a:pt x="1417"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3"/>
            <p:cNvSpPr/>
            <p:nvPr/>
          </p:nvSpPr>
          <p:spPr>
            <a:xfrm>
              <a:off x="1700950" y="3832050"/>
              <a:ext cx="50625" cy="39200"/>
            </a:xfrm>
            <a:custGeom>
              <a:rect b="b" l="l" r="r" t="t"/>
              <a:pathLst>
                <a:path extrusionOk="0" h="1568" w="2025">
                  <a:moveTo>
                    <a:pt x="441" y="1"/>
                  </a:moveTo>
                  <a:lnTo>
                    <a:pt x="441" y="1"/>
                  </a:lnTo>
                  <a:cubicBezTo>
                    <a:pt x="469" y="207"/>
                    <a:pt x="474" y="404"/>
                    <a:pt x="399" y="577"/>
                  </a:cubicBezTo>
                  <a:cubicBezTo>
                    <a:pt x="324" y="751"/>
                    <a:pt x="169" y="877"/>
                    <a:pt x="0" y="994"/>
                  </a:cubicBezTo>
                  <a:lnTo>
                    <a:pt x="1186" y="1524"/>
                  </a:lnTo>
                  <a:cubicBezTo>
                    <a:pt x="1257" y="1554"/>
                    <a:pt x="1331" y="1568"/>
                    <a:pt x="1404" y="1568"/>
                  </a:cubicBezTo>
                  <a:cubicBezTo>
                    <a:pt x="1615" y="1568"/>
                    <a:pt x="1816" y="1448"/>
                    <a:pt x="1903" y="1242"/>
                  </a:cubicBezTo>
                  <a:cubicBezTo>
                    <a:pt x="2024" y="971"/>
                    <a:pt x="1903" y="647"/>
                    <a:pt x="1626" y="526"/>
                  </a:cubicBezTo>
                  <a:lnTo>
                    <a:pt x="1626" y="530"/>
                  </a:lnTo>
                  <a:lnTo>
                    <a:pt x="441"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3"/>
            <p:cNvSpPr/>
            <p:nvPr/>
          </p:nvSpPr>
          <p:spPr>
            <a:xfrm>
              <a:off x="1594825" y="3933375"/>
              <a:ext cx="39750" cy="48950"/>
            </a:xfrm>
            <a:custGeom>
              <a:rect b="b" l="l" r="r" t="t"/>
              <a:pathLst>
                <a:path extrusionOk="0" h="1958" w="1590">
                  <a:moveTo>
                    <a:pt x="1018" y="0"/>
                  </a:moveTo>
                  <a:cubicBezTo>
                    <a:pt x="891" y="169"/>
                    <a:pt x="750" y="314"/>
                    <a:pt x="582" y="380"/>
                  </a:cubicBezTo>
                  <a:cubicBezTo>
                    <a:pt x="495" y="413"/>
                    <a:pt x="401" y="426"/>
                    <a:pt x="304" y="426"/>
                  </a:cubicBezTo>
                  <a:cubicBezTo>
                    <a:pt x="206" y="426"/>
                    <a:pt x="104" y="413"/>
                    <a:pt x="1" y="394"/>
                  </a:cubicBezTo>
                  <a:lnTo>
                    <a:pt x="1" y="394"/>
                  </a:lnTo>
                  <a:lnTo>
                    <a:pt x="469" y="1607"/>
                  </a:lnTo>
                  <a:cubicBezTo>
                    <a:pt x="553" y="1824"/>
                    <a:pt x="758" y="1957"/>
                    <a:pt x="977" y="1957"/>
                  </a:cubicBezTo>
                  <a:cubicBezTo>
                    <a:pt x="1042" y="1957"/>
                    <a:pt x="1108" y="1946"/>
                    <a:pt x="1172" y="1921"/>
                  </a:cubicBezTo>
                  <a:cubicBezTo>
                    <a:pt x="1453" y="1813"/>
                    <a:pt x="1589" y="1500"/>
                    <a:pt x="1486" y="1218"/>
                  </a:cubicBezTo>
                  <a:lnTo>
                    <a:pt x="1018"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3"/>
            <p:cNvSpPr/>
            <p:nvPr/>
          </p:nvSpPr>
          <p:spPr>
            <a:xfrm>
              <a:off x="1442700" y="3929400"/>
              <a:ext cx="41000" cy="48875"/>
            </a:xfrm>
            <a:custGeom>
              <a:rect b="b" l="l" r="r" t="t"/>
              <a:pathLst>
                <a:path extrusionOk="0" h="1955" w="1640">
                  <a:moveTo>
                    <a:pt x="647" y="0"/>
                  </a:moveTo>
                  <a:lnTo>
                    <a:pt x="122" y="1190"/>
                  </a:lnTo>
                  <a:cubicBezTo>
                    <a:pt x="0" y="1462"/>
                    <a:pt x="122" y="1785"/>
                    <a:pt x="394" y="1907"/>
                  </a:cubicBezTo>
                  <a:cubicBezTo>
                    <a:pt x="466" y="1939"/>
                    <a:pt x="542" y="1954"/>
                    <a:pt x="616" y="1954"/>
                  </a:cubicBezTo>
                  <a:cubicBezTo>
                    <a:pt x="824" y="1954"/>
                    <a:pt x="1021" y="1834"/>
                    <a:pt x="1110" y="1630"/>
                  </a:cubicBezTo>
                  <a:lnTo>
                    <a:pt x="1640" y="445"/>
                  </a:lnTo>
                  <a:lnTo>
                    <a:pt x="1640" y="445"/>
                  </a:lnTo>
                  <a:cubicBezTo>
                    <a:pt x="1559" y="455"/>
                    <a:pt x="1478" y="462"/>
                    <a:pt x="1399" y="462"/>
                  </a:cubicBezTo>
                  <a:cubicBezTo>
                    <a:pt x="1281" y="462"/>
                    <a:pt x="1167" y="446"/>
                    <a:pt x="1064" y="398"/>
                  </a:cubicBezTo>
                  <a:cubicBezTo>
                    <a:pt x="895" y="319"/>
                    <a:pt x="764" y="169"/>
                    <a:pt x="647"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3"/>
            <p:cNvSpPr/>
            <p:nvPr/>
          </p:nvSpPr>
          <p:spPr>
            <a:xfrm>
              <a:off x="1332000" y="3823275"/>
              <a:ext cx="50275" cy="37825"/>
            </a:xfrm>
            <a:custGeom>
              <a:rect b="b" l="l" r="r" t="t"/>
              <a:pathLst>
                <a:path extrusionOk="0" h="1513" w="2011">
                  <a:moveTo>
                    <a:pt x="1622" y="1"/>
                  </a:moveTo>
                  <a:lnTo>
                    <a:pt x="404" y="469"/>
                  </a:lnTo>
                  <a:cubicBezTo>
                    <a:pt x="137" y="581"/>
                    <a:pt x="1" y="891"/>
                    <a:pt x="109" y="1167"/>
                  </a:cubicBezTo>
                  <a:cubicBezTo>
                    <a:pt x="189" y="1380"/>
                    <a:pt x="394" y="1512"/>
                    <a:pt x="614" y="1512"/>
                  </a:cubicBezTo>
                  <a:cubicBezTo>
                    <a:pt x="675" y="1512"/>
                    <a:pt x="736" y="1502"/>
                    <a:pt x="797" y="1481"/>
                  </a:cubicBezTo>
                  <a:lnTo>
                    <a:pt x="2011" y="1012"/>
                  </a:lnTo>
                  <a:cubicBezTo>
                    <a:pt x="1847" y="891"/>
                    <a:pt x="1706" y="755"/>
                    <a:pt x="1636" y="577"/>
                  </a:cubicBezTo>
                  <a:cubicBezTo>
                    <a:pt x="1566" y="403"/>
                    <a:pt x="1584" y="207"/>
                    <a:pt x="162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p:nvPr/>
          </p:nvSpPr>
          <p:spPr>
            <a:xfrm>
              <a:off x="1335650" y="3673000"/>
              <a:ext cx="50725" cy="39150"/>
            </a:xfrm>
            <a:custGeom>
              <a:rect b="b" l="l" r="r" t="t"/>
              <a:pathLst>
                <a:path extrusionOk="0" h="1566" w="2029">
                  <a:moveTo>
                    <a:pt x="619" y="0"/>
                  </a:moveTo>
                  <a:cubicBezTo>
                    <a:pt x="411" y="0"/>
                    <a:pt x="212" y="120"/>
                    <a:pt x="122" y="324"/>
                  </a:cubicBezTo>
                  <a:cubicBezTo>
                    <a:pt x="0" y="596"/>
                    <a:pt x="122" y="914"/>
                    <a:pt x="398" y="1036"/>
                  </a:cubicBezTo>
                  <a:lnTo>
                    <a:pt x="1584" y="1566"/>
                  </a:lnTo>
                  <a:cubicBezTo>
                    <a:pt x="1560" y="1364"/>
                    <a:pt x="1555" y="1167"/>
                    <a:pt x="1630" y="994"/>
                  </a:cubicBezTo>
                  <a:cubicBezTo>
                    <a:pt x="1710" y="821"/>
                    <a:pt x="1860" y="694"/>
                    <a:pt x="2029" y="577"/>
                  </a:cubicBezTo>
                  <a:lnTo>
                    <a:pt x="839" y="48"/>
                  </a:lnTo>
                  <a:cubicBezTo>
                    <a:pt x="767" y="16"/>
                    <a:pt x="692" y="0"/>
                    <a:pt x="619"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3"/>
            <p:cNvSpPr/>
            <p:nvPr/>
          </p:nvSpPr>
          <p:spPr>
            <a:xfrm>
              <a:off x="1452650" y="3561900"/>
              <a:ext cx="39725" cy="48950"/>
            </a:xfrm>
            <a:custGeom>
              <a:rect b="b" l="l" r="r" t="t"/>
              <a:pathLst>
                <a:path extrusionOk="0" h="1958" w="1589">
                  <a:moveTo>
                    <a:pt x="614" y="0"/>
                  </a:moveTo>
                  <a:cubicBezTo>
                    <a:pt x="550" y="0"/>
                    <a:pt x="485" y="12"/>
                    <a:pt x="422" y="36"/>
                  </a:cubicBezTo>
                  <a:cubicBezTo>
                    <a:pt x="141" y="144"/>
                    <a:pt x="0" y="458"/>
                    <a:pt x="108" y="739"/>
                  </a:cubicBezTo>
                  <a:lnTo>
                    <a:pt x="577" y="1957"/>
                  </a:lnTo>
                  <a:cubicBezTo>
                    <a:pt x="703" y="1793"/>
                    <a:pt x="839" y="1643"/>
                    <a:pt x="1012" y="1578"/>
                  </a:cubicBezTo>
                  <a:cubicBezTo>
                    <a:pt x="1095" y="1546"/>
                    <a:pt x="1183" y="1534"/>
                    <a:pt x="1275" y="1534"/>
                  </a:cubicBezTo>
                  <a:cubicBezTo>
                    <a:pt x="1376" y="1534"/>
                    <a:pt x="1481" y="1549"/>
                    <a:pt x="1589" y="1568"/>
                  </a:cubicBezTo>
                  <a:lnTo>
                    <a:pt x="1120" y="350"/>
                  </a:lnTo>
                  <a:cubicBezTo>
                    <a:pt x="1037" y="133"/>
                    <a:pt x="831" y="0"/>
                    <a:pt x="614"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43"/>
          <p:cNvGrpSpPr/>
          <p:nvPr/>
        </p:nvGrpSpPr>
        <p:grpSpPr>
          <a:xfrm>
            <a:off x="4466138" y="2854975"/>
            <a:ext cx="417100" cy="421000"/>
            <a:chOff x="7543575" y="1629650"/>
            <a:chExt cx="417100" cy="421000"/>
          </a:xfrm>
        </p:grpSpPr>
        <p:sp>
          <p:nvSpPr>
            <p:cNvPr id="468" name="Google Shape;468;p43"/>
            <p:cNvSpPr/>
            <p:nvPr/>
          </p:nvSpPr>
          <p:spPr>
            <a:xfrm>
              <a:off x="7543575" y="1629650"/>
              <a:ext cx="416975" cy="420925"/>
            </a:xfrm>
            <a:custGeom>
              <a:rect b="b" l="l" r="r" t="t"/>
              <a:pathLst>
                <a:path extrusionOk="0" h="16837" w="16679">
                  <a:moveTo>
                    <a:pt x="7510" y="0"/>
                  </a:moveTo>
                  <a:cubicBezTo>
                    <a:pt x="7383" y="0"/>
                    <a:pt x="7253" y="14"/>
                    <a:pt x="7121" y="44"/>
                  </a:cubicBezTo>
                  <a:cubicBezTo>
                    <a:pt x="6765" y="119"/>
                    <a:pt x="6442" y="311"/>
                    <a:pt x="6208" y="592"/>
                  </a:cubicBezTo>
                  <a:cubicBezTo>
                    <a:pt x="5990" y="440"/>
                    <a:pt x="5710" y="357"/>
                    <a:pt x="5412" y="357"/>
                  </a:cubicBezTo>
                  <a:cubicBezTo>
                    <a:pt x="5204" y="357"/>
                    <a:pt x="4986" y="398"/>
                    <a:pt x="4774" y="484"/>
                  </a:cubicBezTo>
                  <a:cubicBezTo>
                    <a:pt x="4442" y="611"/>
                    <a:pt x="4160" y="845"/>
                    <a:pt x="3973" y="1145"/>
                  </a:cubicBezTo>
                  <a:cubicBezTo>
                    <a:pt x="3875" y="1116"/>
                    <a:pt x="3771" y="1102"/>
                    <a:pt x="3666" y="1102"/>
                  </a:cubicBezTo>
                  <a:cubicBezTo>
                    <a:pt x="3254" y="1102"/>
                    <a:pt x="2809" y="1316"/>
                    <a:pt x="2488" y="1707"/>
                  </a:cubicBezTo>
                  <a:cubicBezTo>
                    <a:pt x="2277" y="1965"/>
                    <a:pt x="2146" y="2274"/>
                    <a:pt x="2113" y="2607"/>
                  </a:cubicBezTo>
                  <a:cubicBezTo>
                    <a:pt x="1560" y="2630"/>
                    <a:pt x="1045" y="3117"/>
                    <a:pt x="895" y="3806"/>
                  </a:cubicBezTo>
                  <a:cubicBezTo>
                    <a:pt x="825" y="4115"/>
                    <a:pt x="848" y="4443"/>
                    <a:pt x="961" y="4748"/>
                  </a:cubicBezTo>
                  <a:cubicBezTo>
                    <a:pt x="333" y="4921"/>
                    <a:pt x="0" y="5694"/>
                    <a:pt x="216" y="6467"/>
                  </a:cubicBezTo>
                  <a:cubicBezTo>
                    <a:pt x="291" y="6739"/>
                    <a:pt x="436" y="6992"/>
                    <a:pt x="633" y="7198"/>
                  </a:cubicBezTo>
                  <a:cubicBezTo>
                    <a:pt x="572" y="7474"/>
                    <a:pt x="581" y="7765"/>
                    <a:pt x="656" y="8041"/>
                  </a:cubicBezTo>
                  <a:cubicBezTo>
                    <a:pt x="846" y="8709"/>
                    <a:pt x="1382" y="9163"/>
                    <a:pt x="1929" y="9163"/>
                  </a:cubicBezTo>
                  <a:cubicBezTo>
                    <a:pt x="2016" y="9163"/>
                    <a:pt x="2102" y="9152"/>
                    <a:pt x="2188" y="9128"/>
                  </a:cubicBezTo>
                  <a:cubicBezTo>
                    <a:pt x="2254" y="9109"/>
                    <a:pt x="2319" y="9081"/>
                    <a:pt x="2380" y="9048"/>
                  </a:cubicBezTo>
                  <a:cubicBezTo>
                    <a:pt x="2501" y="9378"/>
                    <a:pt x="3007" y="9637"/>
                    <a:pt x="3464" y="9637"/>
                  </a:cubicBezTo>
                  <a:cubicBezTo>
                    <a:pt x="3590" y="9637"/>
                    <a:pt x="3713" y="9617"/>
                    <a:pt x="3823" y="9573"/>
                  </a:cubicBezTo>
                  <a:cubicBezTo>
                    <a:pt x="4447" y="11001"/>
                    <a:pt x="5403" y="11725"/>
                    <a:pt x="6879" y="11725"/>
                  </a:cubicBezTo>
                  <a:cubicBezTo>
                    <a:pt x="7286" y="11725"/>
                    <a:pt x="7732" y="11670"/>
                    <a:pt x="8222" y="11559"/>
                  </a:cubicBezTo>
                  <a:cubicBezTo>
                    <a:pt x="8339" y="12192"/>
                    <a:pt x="8738" y="12960"/>
                    <a:pt x="9811" y="13579"/>
                  </a:cubicBezTo>
                  <a:cubicBezTo>
                    <a:pt x="11605" y="14614"/>
                    <a:pt x="12401" y="15420"/>
                    <a:pt x="12528" y="16230"/>
                  </a:cubicBezTo>
                  <a:cubicBezTo>
                    <a:pt x="12586" y="16586"/>
                    <a:pt x="12895" y="16836"/>
                    <a:pt x="13243" y="16836"/>
                  </a:cubicBezTo>
                  <a:cubicBezTo>
                    <a:pt x="13286" y="16836"/>
                    <a:pt x="13328" y="16833"/>
                    <a:pt x="13371" y="16825"/>
                  </a:cubicBezTo>
                  <a:cubicBezTo>
                    <a:pt x="13765" y="16750"/>
                    <a:pt x="14027" y="16366"/>
                    <a:pt x="13943" y="15968"/>
                  </a:cubicBezTo>
                  <a:lnTo>
                    <a:pt x="13245" y="12754"/>
                  </a:lnTo>
                  <a:lnTo>
                    <a:pt x="13104" y="10693"/>
                  </a:lnTo>
                  <a:lnTo>
                    <a:pt x="14275" y="10252"/>
                  </a:lnTo>
                  <a:cubicBezTo>
                    <a:pt x="14406" y="10312"/>
                    <a:pt x="14544" y="10340"/>
                    <a:pt x="14684" y="10340"/>
                  </a:cubicBezTo>
                  <a:cubicBezTo>
                    <a:pt x="15179" y="10340"/>
                    <a:pt x="15693" y="9983"/>
                    <a:pt x="15953" y="9409"/>
                  </a:cubicBezTo>
                  <a:cubicBezTo>
                    <a:pt x="16121" y="9044"/>
                    <a:pt x="16149" y="8627"/>
                    <a:pt x="16027" y="8238"/>
                  </a:cubicBezTo>
                  <a:cubicBezTo>
                    <a:pt x="16290" y="8004"/>
                    <a:pt x="16468" y="7685"/>
                    <a:pt x="16538" y="7343"/>
                  </a:cubicBezTo>
                  <a:cubicBezTo>
                    <a:pt x="16679" y="6696"/>
                    <a:pt x="16449" y="6078"/>
                    <a:pt x="16009" y="5802"/>
                  </a:cubicBezTo>
                  <a:cubicBezTo>
                    <a:pt x="16121" y="5399"/>
                    <a:pt x="16027" y="4897"/>
                    <a:pt x="15718" y="4480"/>
                  </a:cubicBezTo>
                  <a:cubicBezTo>
                    <a:pt x="15493" y="4171"/>
                    <a:pt x="15170" y="3951"/>
                    <a:pt x="14805" y="3857"/>
                  </a:cubicBezTo>
                  <a:cubicBezTo>
                    <a:pt x="14908" y="3501"/>
                    <a:pt x="14823" y="3094"/>
                    <a:pt x="14575" y="2742"/>
                  </a:cubicBezTo>
                  <a:cubicBezTo>
                    <a:pt x="14575" y="2742"/>
                    <a:pt x="14135" y="2213"/>
                    <a:pt x="13844" y="2147"/>
                  </a:cubicBezTo>
                  <a:cubicBezTo>
                    <a:pt x="13598" y="2093"/>
                    <a:pt x="13369" y="2013"/>
                    <a:pt x="13150" y="2013"/>
                  </a:cubicBezTo>
                  <a:cubicBezTo>
                    <a:pt x="13124" y="2013"/>
                    <a:pt x="13097" y="2014"/>
                    <a:pt x="13071" y="2016"/>
                  </a:cubicBezTo>
                  <a:cubicBezTo>
                    <a:pt x="12968" y="1618"/>
                    <a:pt x="12645" y="1234"/>
                    <a:pt x="12176" y="1023"/>
                  </a:cubicBezTo>
                  <a:cubicBezTo>
                    <a:pt x="11958" y="921"/>
                    <a:pt x="11723" y="869"/>
                    <a:pt x="11487" y="869"/>
                  </a:cubicBezTo>
                  <a:cubicBezTo>
                    <a:pt x="11354" y="869"/>
                    <a:pt x="11220" y="886"/>
                    <a:pt x="11090" y="920"/>
                  </a:cubicBezTo>
                  <a:cubicBezTo>
                    <a:pt x="10879" y="498"/>
                    <a:pt x="10391" y="180"/>
                    <a:pt x="9801" y="152"/>
                  </a:cubicBezTo>
                  <a:cubicBezTo>
                    <a:pt x="9764" y="149"/>
                    <a:pt x="9728" y="148"/>
                    <a:pt x="9691" y="148"/>
                  </a:cubicBezTo>
                  <a:cubicBezTo>
                    <a:pt x="9276" y="148"/>
                    <a:pt x="8903" y="294"/>
                    <a:pt x="8644" y="526"/>
                  </a:cubicBezTo>
                  <a:cubicBezTo>
                    <a:pt x="8414" y="200"/>
                    <a:pt x="7988" y="0"/>
                    <a:pt x="7510"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3"/>
            <p:cNvSpPr/>
            <p:nvPr/>
          </p:nvSpPr>
          <p:spPr>
            <a:xfrm>
              <a:off x="7600025" y="1629650"/>
              <a:ext cx="360650" cy="257600"/>
            </a:xfrm>
            <a:custGeom>
              <a:rect b="b" l="l" r="r" t="t"/>
              <a:pathLst>
                <a:path extrusionOk="0" h="10304" w="14426">
                  <a:moveTo>
                    <a:pt x="5251" y="0"/>
                  </a:moveTo>
                  <a:cubicBezTo>
                    <a:pt x="5125" y="0"/>
                    <a:pt x="4995" y="14"/>
                    <a:pt x="4863" y="44"/>
                  </a:cubicBezTo>
                  <a:cubicBezTo>
                    <a:pt x="4507" y="119"/>
                    <a:pt x="4189" y="306"/>
                    <a:pt x="3954" y="583"/>
                  </a:cubicBezTo>
                  <a:cubicBezTo>
                    <a:pt x="3740" y="431"/>
                    <a:pt x="3462" y="349"/>
                    <a:pt x="3163" y="349"/>
                  </a:cubicBezTo>
                  <a:cubicBezTo>
                    <a:pt x="2953" y="349"/>
                    <a:pt x="2733" y="390"/>
                    <a:pt x="2516" y="475"/>
                  </a:cubicBezTo>
                  <a:cubicBezTo>
                    <a:pt x="2188" y="606"/>
                    <a:pt x="1907" y="836"/>
                    <a:pt x="1720" y="1135"/>
                  </a:cubicBezTo>
                  <a:cubicBezTo>
                    <a:pt x="1620" y="1107"/>
                    <a:pt x="1516" y="1093"/>
                    <a:pt x="1410" y="1093"/>
                  </a:cubicBezTo>
                  <a:cubicBezTo>
                    <a:pt x="996" y="1093"/>
                    <a:pt x="552" y="1307"/>
                    <a:pt x="235" y="1702"/>
                  </a:cubicBezTo>
                  <a:cubicBezTo>
                    <a:pt x="141" y="1815"/>
                    <a:pt x="61" y="1941"/>
                    <a:pt x="0" y="2072"/>
                  </a:cubicBezTo>
                  <a:cubicBezTo>
                    <a:pt x="75" y="2054"/>
                    <a:pt x="150" y="2035"/>
                    <a:pt x="225" y="2030"/>
                  </a:cubicBezTo>
                  <a:cubicBezTo>
                    <a:pt x="511" y="1993"/>
                    <a:pt x="787" y="1871"/>
                    <a:pt x="1008" y="1679"/>
                  </a:cubicBezTo>
                  <a:cubicBezTo>
                    <a:pt x="1326" y="1415"/>
                    <a:pt x="1724" y="1277"/>
                    <a:pt x="2131" y="1277"/>
                  </a:cubicBezTo>
                  <a:cubicBezTo>
                    <a:pt x="2215" y="1277"/>
                    <a:pt x="2300" y="1283"/>
                    <a:pt x="2385" y="1295"/>
                  </a:cubicBezTo>
                  <a:cubicBezTo>
                    <a:pt x="2473" y="1311"/>
                    <a:pt x="2561" y="1319"/>
                    <a:pt x="2650" y="1319"/>
                  </a:cubicBezTo>
                  <a:cubicBezTo>
                    <a:pt x="2895" y="1319"/>
                    <a:pt x="3138" y="1257"/>
                    <a:pt x="3355" y="1140"/>
                  </a:cubicBezTo>
                  <a:cubicBezTo>
                    <a:pt x="3505" y="1060"/>
                    <a:pt x="3659" y="1000"/>
                    <a:pt x="3823" y="962"/>
                  </a:cubicBezTo>
                  <a:cubicBezTo>
                    <a:pt x="3947" y="933"/>
                    <a:pt x="4074" y="918"/>
                    <a:pt x="4200" y="918"/>
                  </a:cubicBezTo>
                  <a:cubicBezTo>
                    <a:pt x="4435" y="918"/>
                    <a:pt x="4670" y="969"/>
                    <a:pt x="4887" y="1070"/>
                  </a:cubicBezTo>
                  <a:cubicBezTo>
                    <a:pt x="5077" y="1156"/>
                    <a:pt x="5282" y="1200"/>
                    <a:pt x="5489" y="1200"/>
                  </a:cubicBezTo>
                  <a:cubicBezTo>
                    <a:pt x="5629" y="1200"/>
                    <a:pt x="5770" y="1180"/>
                    <a:pt x="5908" y="1140"/>
                  </a:cubicBezTo>
                  <a:cubicBezTo>
                    <a:pt x="6070" y="1091"/>
                    <a:pt x="6237" y="1067"/>
                    <a:pt x="6402" y="1067"/>
                  </a:cubicBezTo>
                  <a:cubicBezTo>
                    <a:pt x="6791" y="1067"/>
                    <a:pt x="7175" y="1200"/>
                    <a:pt x="7487" y="1449"/>
                  </a:cubicBezTo>
                  <a:cubicBezTo>
                    <a:pt x="7721" y="1651"/>
                    <a:pt x="8012" y="1773"/>
                    <a:pt x="8321" y="1796"/>
                  </a:cubicBezTo>
                  <a:cubicBezTo>
                    <a:pt x="8513" y="1815"/>
                    <a:pt x="8700" y="1866"/>
                    <a:pt x="8878" y="1946"/>
                  </a:cubicBezTo>
                  <a:cubicBezTo>
                    <a:pt x="9141" y="2058"/>
                    <a:pt x="9366" y="2241"/>
                    <a:pt x="9539" y="2471"/>
                  </a:cubicBezTo>
                  <a:cubicBezTo>
                    <a:pt x="9740" y="2747"/>
                    <a:pt x="10031" y="2939"/>
                    <a:pt x="10359" y="3028"/>
                  </a:cubicBezTo>
                  <a:cubicBezTo>
                    <a:pt x="10420" y="3042"/>
                    <a:pt x="10476" y="3056"/>
                    <a:pt x="10542" y="3070"/>
                  </a:cubicBezTo>
                  <a:cubicBezTo>
                    <a:pt x="10837" y="3141"/>
                    <a:pt x="11272" y="3665"/>
                    <a:pt x="11272" y="3665"/>
                  </a:cubicBezTo>
                  <a:cubicBezTo>
                    <a:pt x="11390" y="3829"/>
                    <a:pt x="11474" y="4021"/>
                    <a:pt x="11521" y="4218"/>
                  </a:cubicBezTo>
                  <a:cubicBezTo>
                    <a:pt x="11591" y="4546"/>
                    <a:pt x="11783" y="4841"/>
                    <a:pt x="12055" y="5038"/>
                  </a:cubicBezTo>
                  <a:cubicBezTo>
                    <a:pt x="12191" y="5141"/>
                    <a:pt x="12312" y="5263"/>
                    <a:pt x="12411" y="5399"/>
                  </a:cubicBezTo>
                  <a:cubicBezTo>
                    <a:pt x="12608" y="5656"/>
                    <a:pt x="12725" y="5966"/>
                    <a:pt x="12748" y="6284"/>
                  </a:cubicBezTo>
                  <a:cubicBezTo>
                    <a:pt x="12772" y="6551"/>
                    <a:pt x="12865" y="6809"/>
                    <a:pt x="13025" y="7029"/>
                  </a:cubicBezTo>
                  <a:cubicBezTo>
                    <a:pt x="13245" y="7348"/>
                    <a:pt x="13334" y="7797"/>
                    <a:pt x="13235" y="8257"/>
                  </a:cubicBezTo>
                  <a:cubicBezTo>
                    <a:pt x="13184" y="8514"/>
                    <a:pt x="13071" y="8748"/>
                    <a:pt x="12912" y="8955"/>
                  </a:cubicBezTo>
                  <a:cubicBezTo>
                    <a:pt x="12814" y="9086"/>
                    <a:pt x="12767" y="9254"/>
                    <a:pt x="12786" y="9418"/>
                  </a:cubicBezTo>
                  <a:cubicBezTo>
                    <a:pt x="12823" y="9718"/>
                    <a:pt x="12781" y="10027"/>
                    <a:pt x="12659" y="10304"/>
                  </a:cubicBezTo>
                  <a:cubicBezTo>
                    <a:pt x="13076" y="10210"/>
                    <a:pt x="13470" y="9882"/>
                    <a:pt x="13690" y="9400"/>
                  </a:cubicBezTo>
                  <a:cubicBezTo>
                    <a:pt x="13863" y="9034"/>
                    <a:pt x="13891" y="8617"/>
                    <a:pt x="13765" y="8228"/>
                  </a:cubicBezTo>
                  <a:cubicBezTo>
                    <a:pt x="14027" y="7994"/>
                    <a:pt x="14205" y="7680"/>
                    <a:pt x="14275" y="7334"/>
                  </a:cubicBezTo>
                  <a:cubicBezTo>
                    <a:pt x="14425" y="6692"/>
                    <a:pt x="14196" y="6073"/>
                    <a:pt x="13755" y="5797"/>
                  </a:cubicBezTo>
                  <a:cubicBezTo>
                    <a:pt x="13868" y="5394"/>
                    <a:pt x="13774" y="4897"/>
                    <a:pt x="13465" y="4480"/>
                  </a:cubicBezTo>
                  <a:cubicBezTo>
                    <a:pt x="13240" y="4171"/>
                    <a:pt x="12917" y="3951"/>
                    <a:pt x="12551" y="3853"/>
                  </a:cubicBezTo>
                  <a:cubicBezTo>
                    <a:pt x="12654" y="3501"/>
                    <a:pt x="12565" y="3089"/>
                    <a:pt x="12317" y="2742"/>
                  </a:cubicBezTo>
                  <a:cubicBezTo>
                    <a:pt x="12317" y="2742"/>
                    <a:pt x="11877" y="2213"/>
                    <a:pt x="11586" y="2147"/>
                  </a:cubicBezTo>
                  <a:cubicBezTo>
                    <a:pt x="11347" y="2098"/>
                    <a:pt x="11123" y="2016"/>
                    <a:pt x="10904" y="2016"/>
                  </a:cubicBezTo>
                  <a:cubicBezTo>
                    <a:pt x="10873" y="2016"/>
                    <a:pt x="10843" y="2017"/>
                    <a:pt x="10813" y="2021"/>
                  </a:cubicBezTo>
                  <a:cubicBezTo>
                    <a:pt x="10715" y="1613"/>
                    <a:pt x="10392" y="1234"/>
                    <a:pt x="9918" y="1023"/>
                  </a:cubicBezTo>
                  <a:cubicBezTo>
                    <a:pt x="9703" y="921"/>
                    <a:pt x="9469" y="869"/>
                    <a:pt x="9232" y="869"/>
                  </a:cubicBezTo>
                  <a:cubicBezTo>
                    <a:pt x="9098" y="869"/>
                    <a:pt x="8964" y="886"/>
                    <a:pt x="8832" y="920"/>
                  </a:cubicBezTo>
                  <a:cubicBezTo>
                    <a:pt x="8630" y="498"/>
                    <a:pt x="8133" y="184"/>
                    <a:pt x="7543" y="152"/>
                  </a:cubicBezTo>
                  <a:cubicBezTo>
                    <a:pt x="7506" y="149"/>
                    <a:pt x="7470" y="148"/>
                    <a:pt x="7433" y="148"/>
                  </a:cubicBezTo>
                  <a:cubicBezTo>
                    <a:pt x="7018" y="148"/>
                    <a:pt x="6645" y="294"/>
                    <a:pt x="6386" y="526"/>
                  </a:cubicBezTo>
                  <a:cubicBezTo>
                    <a:pt x="6153" y="200"/>
                    <a:pt x="5729" y="0"/>
                    <a:pt x="5251"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3"/>
            <p:cNvSpPr/>
            <p:nvPr/>
          </p:nvSpPr>
          <p:spPr>
            <a:xfrm>
              <a:off x="7567925" y="1710375"/>
              <a:ext cx="4000" cy="7875"/>
            </a:xfrm>
            <a:custGeom>
              <a:rect b="b" l="l" r="r" t="t"/>
              <a:pathLst>
                <a:path extrusionOk="0" h="315" w="160">
                  <a:moveTo>
                    <a:pt x="160" y="1"/>
                  </a:moveTo>
                  <a:lnTo>
                    <a:pt x="160" y="1"/>
                  </a:lnTo>
                  <a:cubicBezTo>
                    <a:pt x="99" y="99"/>
                    <a:pt x="48" y="202"/>
                    <a:pt x="1" y="314"/>
                  </a:cubicBezTo>
                  <a:cubicBezTo>
                    <a:pt x="33" y="310"/>
                    <a:pt x="66" y="305"/>
                    <a:pt x="99" y="305"/>
                  </a:cubicBezTo>
                  <a:cubicBezTo>
                    <a:pt x="113" y="202"/>
                    <a:pt x="132" y="99"/>
                    <a:pt x="160" y="1"/>
                  </a:cubicBezTo>
                  <a:close/>
                </a:path>
              </a:pathLst>
            </a:custGeom>
            <a:solidFill>
              <a:srgbClr val="96D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3"/>
            <p:cNvSpPr/>
            <p:nvPr/>
          </p:nvSpPr>
          <p:spPr>
            <a:xfrm>
              <a:off x="7732725" y="1888050"/>
              <a:ext cx="161525" cy="162525"/>
            </a:xfrm>
            <a:custGeom>
              <a:rect b="b" l="l" r="r" t="t"/>
              <a:pathLst>
                <a:path extrusionOk="0" h="6501" w="6461">
                  <a:moveTo>
                    <a:pt x="717" y="1"/>
                  </a:moveTo>
                  <a:lnTo>
                    <a:pt x="717" y="1"/>
                  </a:lnTo>
                  <a:cubicBezTo>
                    <a:pt x="717" y="1"/>
                    <a:pt x="1" y="1954"/>
                    <a:pt x="2245" y="3243"/>
                  </a:cubicBezTo>
                  <a:cubicBezTo>
                    <a:pt x="4039" y="4278"/>
                    <a:pt x="4835" y="5084"/>
                    <a:pt x="4962" y="5894"/>
                  </a:cubicBezTo>
                  <a:cubicBezTo>
                    <a:pt x="5020" y="6250"/>
                    <a:pt x="5329" y="6500"/>
                    <a:pt x="5677" y="6500"/>
                  </a:cubicBezTo>
                  <a:cubicBezTo>
                    <a:pt x="5720" y="6500"/>
                    <a:pt x="5762" y="6497"/>
                    <a:pt x="5805" y="6489"/>
                  </a:cubicBezTo>
                  <a:cubicBezTo>
                    <a:pt x="6199" y="6414"/>
                    <a:pt x="6461" y="6030"/>
                    <a:pt x="6377" y="5632"/>
                  </a:cubicBezTo>
                  <a:lnTo>
                    <a:pt x="5679" y="2418"/>
                  </a:lnTo>
                  <a:lnTo>
                    <a:pt x="5041" y="811"/>
                  </a:lnTo>
                  <a:cubicBezTo>
                    <a:pt x="5041" y="811"/>
                    <a:pt x="4319" y="861"/>
                    <a:pt x="3526" y="861"/>
                  </a:cubicBezTo>
                  <a:cubicBezTo>
                    <a:pt x="2649" y="861"/>
                    <a:pt x="1686" y="800"/>
                    <a:pt x="1518" y="544"/>
                  </a:cubicBezTo>
                  <a:cubicBezTo>
                    <a:pt x="1340" y="263"/>
                    <a:pt x="1050" y="66"/>
                    <a:pt x="717"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3"/>
            <p:cNvSpPr/>
            <p:nvPr/>
          </p:nvSpPr>
          <p:spPr>
            <a:xfrm>
              <a:off x="7840350" y="1908325"/>
              <a:ext cx="54375" cy="142325"/>
            </a:xfrm>
            <a:custGeom>
              <a:rect b="b" l="l" r="r" t="t"/>
              <a:pathLst>
                <a:path extrusionOk="0" h="5693" w="2175">
                  <a:moveTo>
                    <a:pt x="736" y="0"/>
                  </a:moveTo>
                  <a:cubicBezTo>
                    <a:pt x="736" y="0"/>
                    <a:pt x="432" y="24"/>
                    <a:pt x="1" y="38"/>
                  </a:cubicBezTo>
                  <a:lnTo>
                    <a:pt x="610" y="1579"/>
                  </a:lnTo>
                  <a:lnTo>
                    <a:pt x="1308" y="4793"/>
                  </a:lnTo>
                  <a:cubicBezTo>
                    <a:pt x="1374" y="5097"/>
                    <a:pt x="1233" y="5411"/>
                    <a:pt x="961" y="5570"/>
                  </a:cubicBezTo>
                  <a:cubicBezTo>
                    <a:pt x="1083" y="5650"/>
                    <a:pt x="1219" y="5692"/>
                    <a:pt x="1364" y="5692"/>
                  </a:cubicBezTo>
                  <a:cubicBezTo>
                    <a:pt x="1367" y="5692"/>
                    <a:pt x="1369" y="5692"/>
                    <a:pt x="1372" y="5692"/>
                  </a:cubicBezTo>
                  <a:cubicBezTo>
                    <a:pt x="1832" y="5692"/>
                    <a:pt x="2174" y="5268"/>
                    <a:pt x="2072" y="4821"/>
                  </a:cubicBezTo>
                  <a:lnTo>
                    <a:pt x="1374" y="1607"/>
                  </a:lnTo>
                  <a:lnTo>
                    <a:pt x="736"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3"/>
            <p:cNvSpPr/>
            <p:nvPr/>
          </p:nvSpPr>
          <p:spPr>
            <a:xfrm>
              <a:off x="7793750" y="1881850"/>
              <a:ext cx="118675" cy="65950"/>
            </a:xfrm>
            <a:custGeom>
              <a:rect b="b" l="l" r="r" t="t"/>
              <a:pathLst>
                <a:path extrusionOk="0" h="2638" w="4747">
                  <a:moveTo>
                    <a:pt x="1003" y="0"/>
                  </a:moveTo>
                  <a:cubicBezTo>
                    <a:pt x="422" y="0"/>
                    <a:pt x="0" y="544"/>
                    <a:pt x="146" y="1106"/>
                  </a:cubicBezTo>
                  <a:lnTo>
                    <a:pt x="235" y="1598"/>
                  </a:lnTo>
                  <a:cubicBezTo>
                    <a:pt x="389" y="2207"/>
                    <a:pt x="937" y="2633"/>
                    <a:pt x="1570" y="2638"/>
                  </a:cubicBezTo>
                  <a:lnTo>
                    <a:pt x="3177" y="2638"/>
                  </a:lnTo>
                  <a:cubicBezTo>
                    <a:pt x="3809" y="2633"/>
                    <a:pt x="4357" y="2207"/>
                    <a:pt x="4512" y="1598"/>
                  </a:cubicBezTo>
                  <a:lnTo>
                    <a:pt x="4601" y="1106"/>
                  </a:lnTo>
                  <a:cubicBezTo>
                    <a:pt x="4746" y="544"/>
                    <a:pt x="4325" y="0"/>
                    <a:pt x="374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3"/>
            <p:cNvSpPr/>
            <p:nvPr/>
          </p:nvSpPr>
          <p:spPr>
            <a:xfrm>
              <a:off x="7801125" y="1882075"/>
              <a:ext cx="111050" cy="65725"/>
            </a:xfrm>
            <a:custGeom>
              <a:rect b="b" l="l" r="r" t="t"/>
              <a:pathLst>
                <a:path extrusionOk="0" h="2629" w="4442">
                  <a:moveTo>
                    <a:pt x="3580" y="1"/>
                  </a:moveTo>
                  <a:lnTo>
                    <a:pt x="3580" y="1"/>
                  </a:lnTo>
                  <a:cubicBezTo>
                    <a:pt x="3599" y="118"/>
                    <a:pt x="3594" y="240"/>
                    <a:pt x="3566" y="352"/>
                  </a:cubicBezTo>
                  <a:lnTo>
                    <a:pt x="3472" y="844"/>
                  </a:lnTo>
                  <a:cubicBezTo>
                    <a:pt x="3317" y="1453"/>
                    <a:pt x="2769" y="1884"/>
                    <a:pt x="2141" y="1884"/>
                  </a:cubicBezTo>
                  <a:lnTo>
                    <a:pt x="530" y="1884"/>
                  </a:lnTo>
                  <a:cubicBezTo>
                    <a:pt x="347" y="1884"/>
                    <a:pt x="169" y="1847"/>
                    <a:pt x="0" y="1776"/>
                  </a:cubicBezTo>
                  <a:lnTo>
                    <a:pt x="0" y="1776"/>
                  </a:lnTo>
                  <a:cubicBezTo>
                    <a:pt x="216" y="2292"/>
                    <a:pt x="717" y="2629"/>
                    <a:pt x="1275" y="2629"/>
                  </a:cubicBezTo>
                  <a:lnTo>
                    <a:pt x="2886" y="2629"/>
                  </a:lnTo>
                  <a:cubicBezTo>
                    <a:pt x="3514" y="2629"/>
                    <a:pt x="4067" y="2203"/>
                    <a:pt x="4222" y="1594"/>
                  </a:cubicBezTo>
                  <a:lnTo>
                    <a:pt x="4311" y="1102"/>
                  </a:lnTo>
                  <a:cubicBezTo>
                    <a:pt x="4442" y="591"/>
                    <a:pt x="4100" y="80"/>
                    <a:pt x="3580"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3"/>
            <p:cNvSpPr/>
            <p:nvPr/>
          </p:nvSpPr>
          <p:spPr>
            <a:xfrm>
              <a:off x="7748350" y="1689400"/>
              <a:ext cx="117450" cy="72300"/>
            </a:xfrm>
            <a:custGeom>
              <a:rect b="b" l="l" r="r" t="t"/>
              <a:pathLst>
                <a:path extrusionOk="0" h="2892" w="4698">
                  <a:moveTo>
                    <a:pt x="1096" y="0"/>
                  </a:moveTo>
                  <a:cubicBezTo>
                    <a:pt x="817" y="0"/>
                    <a:pt x="533" y="60"/>
                    <a:pt x="266" y="184"/>
                  </a:cubicBezTo>
                  <a:cubicBezTo>
                    <a:pt x="1" y="306"/>
                    <a:pt x="126" y="669"/>
                    <a:pt x="363" y="669"/>
                  </a:cubicBezTo>
                  <a:cubicBezTo>
                    <a:pt x="399" y="669"/>
                    <a:pt x="437" y="661"/>
                    <a:pt x="476" y="643"/>
                  </a:cubicBezTo>
                  <a:cubicBezTo>
                    <a:pt x="676" y="550"/>
                    <a:pt x="887" y="506"/>
                    <a:pt x="1095" y="506"/>
                  </a:cubicBezTo>
                  <a:cubicBezTo>
                    <a:pt x="1600" y="506"/>
                    <a:pt x="2088" y="766"/>
                    <a:pt x="2360" y="1224"/>
                  </a:cubicBezTo>
                  <a:cubicBezTo>
                    <a:pt x="1980" y="1636"/>
                    <a:pt x="1891" y="2236"/>
                    <a:pt x="2126" y="2746"/>
                  </a:cubicBezTo>
                  <a:cubicBezTo>
                    <a:pt x="2166" y="2832"/>
                    <a:pt x="2250" y="2892"/>
                    <a:pt x="2349" y="2892"/>
                  </a:cubicBezTo>
                  <a:cubicBezTo>
                    <a:pt x="2352" y="2892"/>
                    <a:pt x="2356" y="2892"/>
                    <a:pt x="2360" y="2892"/>
                  </a:cubicBezTo>
                  <a:cubicBezTo>
                    <a:pt x="2397" y="2892"/>
                    <a:pt x="2430" y="2882"/>
                    <a:pt x="2463" y="2868"/>
                  </a:cubicBezTo>
                  <a:cubicBezTo>
                    <a:pt x="2589" y="2807"/>
                    <a:pt x="2646" y="2657"/>
                    <a:pt x="2589" y="2531"/>
                  </a:cubicBezTo>
                  <a:cubicBezTo>
                    <a:pt x="2416" y="2100"/>
                    <a:pt x="2613" y="1608"/>
                    <a:pt x="3034" y="1411"/>
                  </a:cubicBezTo>
                  <a:cubicBezTo>
                    <a:pt x="3153" y="1357"/>
                    <a:pt x="3279" y="1331"/>
                    <a:pt x="3402" y="1331"/>
                  </a:cubicBezTo>
                  <a:cubicBezTo>
                    <a:pt x="3717" y="1331"/>
                    <a:pt x="4020" y="1498"/>
                    <a:pt x="4178" y="1791"/>
                  </a:cubicBezTo>
                  <a:cubicBezTo>
                    <a:pt x="4222" y="1880"/>
                    <a:pt x="4315" y="1934"/>
                    <a:pt x="4412" y="1934"/>
                  </a:cubicBezTo>
                  <a:cubicBezTo>
                    <a:pt x="4446" y="1934"/>
                    <a:pt x="4481" y="1927"/>
                    <a:pt x="4515" y="1912"/>
                  </a:cubicBezTo>
                  <a:cubicBezTo>
                    <a:pt x="4641" y="1856"/>
                    <a:pt x="4698" y="1702"/>
                    <a:pt x="4637" y="1575"/>
                  </a:cubicBezTo>
                  <a:cubicBezTo>
                    <a:pt x="4401" y="1073"/>
                    <a:pt x="3899" y="778"/>
                    <a:pt x="3378" y="778"/>
                  </a:cubicBezTo>
                  <a:cubicBezTo>
                    <a:pt x="3184" y="778"/>
                    <a:pt x="2987" y="819"/>
                    <a:pt x="2800" y="905"/>
                  </a:cubicBezTo>
                  <a:cubicBezTo>
                    <a:pt x="2791" y="910"/>
                    <a:pt x="2781" y="915"/>
                    <a:pt x="2772" y="919"/>
                  </a:cubicBezTo>
                  <a:cubicBezTo>
                    <a:pt x="2397" y="330"/>
                    <a:pt x="1756" y="0"/>
                    <a:pt x="109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3"/>
            <p:cNvSpPr/>
            <p:nvPr/>
          </p:nvSpPr>
          <p:spPr>
            <a:xfrm>
              <a:off x="7601775" y="1745150"/>
              <a:ext cx="99475" cy="56725"/>
            </a:xfrm>
            <a:custGeom>
              <a:rect b="b" l="l" r="r" t="t"/>
              <a:pathLst>
                <a:path extrusionOk="0" h="2269" w="3979">
                  <a:moveTo>
                    <a:pt x="3075" y="0"/>
                  </a:moveTo>
                  <a:cubicBezTo>
                    <a:pt x="2891" y="0"/>
                    <a:pt x="2706" y="33"/>
                    <a:pt x="2531" y="99"/>
                  </a:cubicBezTo>
                  <a:cubicBezTo>
                    <a:pt x="2165" y="235"/>
                    <a:pt x="1865" y="502"/>
                    <a:pt x="1687" y="849"/>
                  </a:cubicBezTo>
                  <a:cubicBezTo>
                    <a:pt x="1502" y="793"/>
                    <a:pt x="1312" y="765"/>
                    <a:pt x="1122" y="765"/>
                  </a:cubicBezTo>
                  <a:cubicBezTo>
                    <a:pt x="836" y="765"/>
                    <a:pt x="551" y="828"/>
                    <a:pt x="286" y="952"/>
                  </a:cubicBezTo>
                  <a:cubicBezTo>
                    <a:pt x="1" y="1061"/>
                    <a:pt x="130" y="1445"/>
                    <a:pt x="373" y="1445"/>
                  </a:cubicBezTo>
                  <a:cubicBezTo>
                    <a:pt x="414" y="1445"/>
                    <a:pt x="457" y="1435"/>
                    <a:pt x="502" y="1411"/>
                  </a:cubicBezTo>
                  <a:cubicBezTo>
                    <a:pt x="701" y="1318"/>
                    <a:pt x="911" y="1274"/>
                    <a:pt x="1118" y="1274"/>
                  </a:cubicBezTo>
                  <a:cubicBezTo>
                    <a:pt x="1671" y="1274"/>
                    <a:pt x="2202" y="1588"/>
                    <a:pt x="2451" y="2123"/>
                  </a:cubicBezTo>
                  <a:cubicBezTo>
                    <a:pt x="2492" y="2209"/>
                    <a:pt x="2576" y="2269"/>
                    <a:pt x="2674" y="2269"/>
                  </a:cubicBezTo>
                  <a:cubicBezTo>
                    <a:pt x="2678" y="2269"/>
                    <a:pt x="2681" y="2269"/>
                    <a:pt x="2685" y="2269"/>
                  </a:cubicBezTo>
                  <a:cubicBezTo>
                    <a:pt x="2723" y="2269"/>
                    <a:pt x="2755" y="2259"/>
                    <a:pt x="2788" y="2245"/>
                  </a:cubicBezTo>
                  <a:cubicBezTo>
                    <a:pt x="2915" y="2184"/>
                    <a:pt x="2971" y="2034"/>
                    <a:pt x="2915" y="1908"/>
                  </a:cubicBezTo>
                  <a:cubicBezTo>
                    <a:pt x="2751" y="1552"/>
                    <a:pt x="2484" y="1257"/>
                    <a:pt x="2151" y="1055"/>
                  </a:cubicBezTo>
                  <a:cubicBezTo>
                    <a:pt x="2268" y="830"/>
                    <a:pt x="2465" y="657"/>
                    <a:pt x="2704" y="573"/>
                  </a:cubicBezTo>
                  <a:cubicBezTo>
                    <a:pt x="2824" y="528"/>
                    <a:pt x="2949" y="505"/>
                    <a:pt x="3075" y="505"/>
                  </a:cubicBezTo>
                  <a:cubicBezTo>
                    <a:pt x="3224" y="505"/>
                    <a:pt x="3372" y="537"/>
                    <a:pt x="3510" y="601"/>
                  </a:cubicBezTo>
                  <a:cubicBezTo>
                    <a:pt x="3548" y="617"/>
                    <a:pt x="3584" y="625"/>
                    <a:pt x="3618" y="625"/>
                  </a:cubicBezTo>
                  <a:cubicBezTo>
                    <a:pt x="3854" y="625"/>
                    <a:pt x="3978" y="272"/>
                    <a:pt x="3721" y="142"/>
                  </a:cubicBezTo>
                  <a:cubicBezTo>
                    <a:pt x="3517" y="47"/>
                    <a:pt x="3296" y="0"/>
                    <a:pt x="3075"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3"/>
            <p:cNvSpPr/>
            <p:nvPr/>
          </p:nvSpPr>
          <p:spPr>
            <a:xfrm>
              <a:off x="7796325" y="1805625"/>
              <a:ext cx="59750" cy="26475"/>
            </a:xfrm>
            <a:custGeom>
              <a:rect b="b" l="l" r="r" t="t"/>
              <a:pathLst>
                <a:path extrusionOk="0" h="1059" w="2390">
                  <a:moveTo>
                    <a:pt x="1042" y="1"/>
                  </a:moveTo>
                  <a:cubicBezTo>
                    <a:pt x="718" y="1"/>
                    <a:pt x="403" y="102"/>
                    <a:pt x="141" y="295"/>
                  </a:cubicBezTo>
                  <a:cubicBezTo>
                    <a:pt x="28" y="379"/>
                    <a:pt x="0" y="534"/>
                    <a:pt x="80" y="651"/>
                  </a:cubicBezTo>
                  <a:cubicBezTo>
                    <a:pt x="128" y="719"/>
                    <a:pt x="206" y="756"/>
                    <a:pt x="285" y="756"/>
                  </a:cubicBezTo>
                  <a:cubicBezTo>
                    <a:pt x="337" y="756"/>
                    <a:pt x="390" y="740"/>
                    <a:pt x="436" y="707"/>
                  </a:cubicBezTo>
                  <a:cubicBezTo>
                    <a:pt x="620" y="574"/>
                    <a:pt x="833" y="511"/>
                    <a:pt x="1044" y="511"/>
                  </a:cubicBezTo>
                  <a:cubicBezTo>
                    <a:pt x="1371" y="511"/>
                    <a:pt x="1693" y="663"/>
                    <a:pt x="1898" y="950"/>
                  </a:cubicBezTo>
                  <a:cubicBezTo>
                    <a:pt x="1945" y="1016"/>
                    <a:pt x="2024" y="1058"/>
                    <a:pt x="2109" y="1058"/>
                  </a:cubicBezTo>
                  <a:cubicBezTo>
                    <a:pt x="2160" y="1058"/>
                    <a:pt x="2212" y="1039"/>
                    <a:pt x="2254" y="1007"/>
                  </a:cubicBezTo>
                  <a:cubicBezTo>
                    <a:pt x="2366" y="927"/>
                    <a:pt x="2390" y="768"/>
                    <a:pt x="2310" y="651"/>
                  </a:cubicBezTo>
                  <a:cubicBezTo>
                    <a:pt x="2071" y="318"/>
                    <a:pt x="1710" y="88"/>
                    <a:pt x="1303" y="23"/>
                  </a:cubicBezTo>
                  <a:cubicBezTo>
                    <a:pt x="1216" y="8"/>
                    <a:pt x="1128" y="1"/>
                    <a:pt x="104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
            <p:cNvSpPr/>
            <p:nvPr/>
          </p:nvSpPr>
          <p:spPr>
            <a:xfrm>
              <a:off x="7722650" y="1878250"/>
              <a:ext cx="61175" cy="27000"/>
            </a:xfrm>
            <a:custGeom>
              <a:rect b="b" l="l" r="r" t="t"/>
              <a:pathLst>
                <a:path extrusionOk="0" h="1080" w="2447">
                  <a:moveTo>
                    <a:pt x="1421" y="1"/>
                  </a:moveTo>
                  <a:cubicBezTo>
                    <a:pt x="1324" y="1"/>
                    <a:pt x="1226" y="9"/>
                    <a:pt x="1130" y="27"/>
                  </a:cubicBezTo>
                  <a:cubicBezTo>
                    <a:pt x="727" y="102"/>
                    <a:pt x="366" y="336"/>
                    <a:pt x="136" y="678"/>
                  </a:cubicBezTo>
                  <a:cubicBezTo>
                    <a:pt x="0" y="878"/>
                    <a:pt x="173" y="1080"/>
                    <a:pt x="353" y="1080"/>
                  </a:cubicBezTo>
                  <a:cubicBezTo>
                    <a:pt x="427" y="1080"/>
                    <a:pt x="502" y="1046"/>
                    <a:pt x="558" y="964"/>
                  </a:cubicBezTo>
                  <a:cubicBezTo>
                    <a:pt x="713" y="735"/>
                    <a:pt x="956" y="575"/>
                    <a:pt x="1233" y="528"/>
                  </a:cubicBezTo>
                  <a:cubicBezTo>
                    <a:pt x="1298" y="516"/>
                    <a:pt x="1364" y="510"/>
                    <a:pt x="1429" y="510"/>
                  </a:cubicBezTo>
                  <a:cubicBezTo>
                    <a:pt x="1637" y="510"/>
                    <a:pt x="1841" y="571"/>
                    <a:pt x="2015" y="692"/>
                  </a:cubicBezTo>
                  <a:cubicBezTo>
                    <a:pt x="2059" y="722"/>
                    <a:pt x="2109" y="736"/>
                    <a:pt x="2158" y="736"/>
                  </a:cubicBezTo>
                  <a:cubicBezTo>
                    <a:pt x="2240" y="736"/>
                    <a:pt x="2321" y="697"/>
                    <a:pt x="2371" y="627"/>
                  </a:cubicBezTo>
                  <a:cubicBezTo>
                    <a:pt x="2446" y="510"/>
                    <a:pt x="2418" y="350"/>
                    <a:pt x="2306" y="271"/>
                  </a:cubicBezTo>
                  <a:cubicBezTo>
                    <a:pt x="2041" y="92"/>
                    <a:pt x="1733" y="1"/>
                    <a:pt x="142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3"/>
            <p:cNvSpPr/>
            <p:nvPr/>
          </p:nvSpPr>
          <p:spPr>
            <a:xfrm>
              <a:off x="7708350" y="1774900"/>
              <a:ext cx="51225" cy="40075"/>
            </a:xfrm>
            <a:custGeom>
              <a:rect b="b" l="l" r="r" t="t"/>
              <a:pathLst>
                <a:path extrusionOk="0" h="1603" w="2049">
                  <a:moveTo>
                    <a:pt x="1771" y="1"/>
                  </a:moveTo>
                  <a:cubicBezTo>
                    <a:pt x="1649" y="1"/>
                    <a:pt x="1545" y="92"/>
                    <a:pt x="1528" y="216"/>
                  </a:cubicBezTo>
                  <a:cubicBezTo>
                    <a:pt x="1440" y="730"/>
                    <a:pt x="996" y="1093"/>
                    <a:pt x="492" y="1093"/>
                  </a:cubicBezTo>
                  <a:cubicBezTo>
                    <a:pt x="435" y="1093"/>
                    <a:pt x="377" y="1088"/>
                    <a:pt x="320" y="1079"/>
                  </a:cubicBezTo>
                  <a:cubicBezTo>
                    <a:pt x="303" y="1075"/>
                    <a:pt x="287" y="1074"/>
                    <a:pt x="271" y="1074"/>
                  </a:cubicBezTo>
                  <a:cubicBezTo>
                    <a:pt x="150" y="1074"/>
                    <a:pt x="46" y="1165"/>
                    <a:pt x="29" y="1289"/>
                  </a:cubicBezTo>
                  <a:cubicBezTo>
                    <a:pt x="1" y="1430"/>
                    <a:pt x="99" y="1561"/>
                    <a:pt x="235" y="1580"/>
                  </a:cubicBezTo>
                  <a:cubicBezTo>
                    <a:pt x="324" y="1595"/>
                    <a:pt x="412" y="1602"/>
                    <a:pt x="499" y="1602"/>
                  </a:cubicBezTo>
                  <a:cubicBezTo>
                    <a:pt x="1247" y="1602"/>
                    <a:pt x="1903" y="1060"/>
                    <a:pt x="2025" y="296"/>
                  </a:cubicBezTo>
                  <a:cubicBezTo>
                    <a:pt x="2048" y="160"/>
                    <a:pt x="1955" y="29"/>
                    <a:pt x="1819" y="6"/>
                  </a:cubicBezTo>
                  <a:cubicBezTo>
                    <a:pt x="1802" y="2"/>
                    <a:pt x="1786" y="1"/>
                    <a:pt x="177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3"/>
            <p:cNvSpPr/>
            <p:nvPr/>
          </p:nvSpPr>
          <p:spPr>
            <a:xfrm>
              <a:off x="7628825" y="1838075"/>
              <a:ext cx="17725" cy="37700"/>
            </a:xfrm>
            <a:custGeom>
              <a:rect b="b" l="l" r="r" t="t"/>
              <a:pathLst>
                <a:path extrusionOk="0" h="1508" w="709">
                  <a:moveTo>
                    <a:pt x="356" y="0"/>
                  </a:moveTo>
                  <a:cubicBezTo>
                    <a:pt x="261" y="0"/>
                    <a:pt x="166" y="51"/>
                    <a:pt x="123" y="168"/>
                  </a:cubicBezTo>
                  <a:cubicBezTo>
                    <a:pt x="1" y="547"/>
                    <a:pt x="151" y="1194"/>
                    <a:pt x="184" y="1316"/>
                  </a:cubicBezTo>
                  <a:cubicBezTo>
                    <a:pt x="212" y="1428"/>
                    <a:pt x="315" y="1508"/>
                    <a:pt x="427" y="1508"/>
                  </a:cubicBezTo>
                  <a:cubicBezTo>
                    <a:pt x="451" y="1508"/>
                    <a:pt x="469" y="1508"/>
                    <a:pt x="488" y="1498"/>
                  </a:cubicBezTo>
                  <a:cubicBezTo>
                    <a:pt x="624" y="1466"/>
                    <a:pt x="708" y="1325"/>
                    <a:pt x="676" y="1189"/>
                  </a:cubicBezTo>
                  <a:cubicBezTo>
                    <a:pt x="610" y="936"/>
                    <a:pt x="549" y="505"/>
                    <a:pt x="610" y="322"/>
                  </a:cubicBezTo>
                  <a:cubicBezTo>
                    <a:pt x="662" y="129"/>
                    <a:pt x="508" y="0"/>
                    <a:pt x="356"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3"/>
            <p:cNvSpPr/>
            <p:nvPr/>
          </p:nvSpPr>
          <p:spPr>
            <a:xfrm>
              <a:off x="7684125" y="1638200"/>
              <a:ext cx="24075" cy="29800"/>
            </a:xfrm>
            <a:custGeom>
              <a:rect b="b" l="l" r="r" t="t"/>
              <a:pathLst>
                <a:path extrusionOk="0" h="1192" w="963">
                  <a:moveTo>
                    <a:pt x="597" y="1"/>
                  </a:moveTo>
                  <a:cubicBezTo>
                    <a:pt x="539" y="1"/>
                    <a:pt x="478" y="23"/>
                    <a:pt x="422" y="77"/>
                  </a:cubicBezTo>
                  <a:cubicBezTo>
                    <a:pt x="380" y="119"/>
                    <a:pt x="5" y="498"/>
                    <a:pt x="5" y="934"/>
                  </a:cubicBezTo>
                  <a:cubicBezTo>
                    <a:pt x="0" y="1075"/>
                    <a:pt x="117" y="1192"/>
                    <a:pt x="258" y="1192"/>
                  </a:cubicBezTo>
                  <a:cubicBezTo>
                    <a:pt x="403" y="1192"/>
                    <a:pt x="516" y="1075"/>
                    <a:pt x="511" y="934"/>
                  </a:cubicBezTo>
                  <a:cubicBezTo>
                    <a:pt x="511" y="747"/>
                    <a:pt x="708" y="508"/>
                    <a:pt x="778" y="437"/>
                  </a:cubicBezTo>
                  <a:cubicBezTo>
                    <a:pt x="962" y="257"/>
                    <a:pt x="795" y="1"/>
                    <a:pt x="597" y="1"/>
                  </a:cubicBezTo>
                  <a:close/>
                </a:path>
              </a:pathLst>
            </a:custGeom>
            <a:solidFill>
              <a:srgbClr val="5777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3"/>
            <p:cNvSpPr/>
            <p:nvPr/>
          </p:nvSpPr>
          <p:spPr>
            <a:xfrm>
              <a:off x="7660075" y="1659400"/>
              <a:ext cx="59200" cy="22225"/>
            </a:xfrm>
            <a:custGeom>
              <a:rect b="b" l="l" r="r" t="t"/>
              <a:pathLst>
                <a:path extrusionOk="0" h="889" w="2368">
                  <a:moveTo>
                    <a:pt x="1263" y="0"/>
                  </a:moveTo>
                  <a:cubicBezTo>
                    <a:pt x="1100" y="0"/>
                    <a:pt x="952" y="31"/>
                    <a:pt x="826" y="72"/>
                  </a:cubicBezTo>
                  <a:cubicBezTo>
                    <a:pt x="587" y="152"/>
                    <a:pt x="372" y="283"/>
                    <a:pt x="184" y="451"/>
                  </a:cubicBezTo>
                  <a:cubicBezTo>
                    <a:pt x="0" y="632"/>
                    <a:pt x="167" y="888"/>
                    <a:pt x="365" y="888"/>
                  </a:cubicBezTo>
                  <a:cubicBezTo>
                    <a:pt x="424" y="888"/>
                    <a:pt x="485" y="866"/>
                    <a:pt x="541" y="812"/>
                  </a:cubicBezTo>
                  <a:cubicBezTo>
                    <a:pt x="556" y="794"/>
                    <a:pt x="853" y="510"/>
                    <a:pt x="1245" y="510"/>
                  </a:cubicBezTo>
                  <a:cubicBezTo>
                    <a:pt x="1448" y="510"/>
                    <a:pt x="1676" y="586"/>
                    <a:pt x="1904" y="812"/>
                  </a:cubicBezTo>
                  <a:cubicBezTo>
                    <a:pt x="1955" y="854"/>
                    <a:pt x="2016" y="882"/>
                    <a:pt x="2082" y="882"/>
                  </a:cubicBezTo>
                  <a:cubicBezTo>
                    <a:pt x="2152" y="882"/>
                    <a:pt x="2222" y="859"/>
                    <a:pt x="2269" y="807"/>
                  </a:cubicBezTo>
                  <a:cubicBezTo>
                    <a:pt x="2368" y="709"/>
                    <a:pt x="2368" y="550"/>
                    <a:pt x="2265" y="451"/>
                  </a:cubicBezTo>
                  <a:cubicBezTo>
                    <a:pt x="1917" y="107"/>
                    <a:pt x="1565" y="0"/>
                    <a:pt x="126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3"/>
            <p:cNvSpPr/>
            <p:nvPr/>
          </p:nvSpPr>
          <p:spPr>
            <a:xfrm>
              <a:off x="7917975" y="1799125"/>
              <a:ext cx="33450" cy="43150"/>
            </a:xfrm>
            <a:custGeom>
              <a:rect b="b" l="l" r="r" t="t"/>
              <a:pathLst>
                <a:path extrusionOk="0" h="1726" w="1338">
                  <a:moveTo>
                    <a:pt x="369" y="1"/>
                  </a:moveTo>
                  <a:cubicBezTo>
                    <a:pt x="164" y="1"/>
                    <a:pt x="0" y="274"/>
                    <a:pt x="204" y="452"/>
                  </a:cubicBezTo>
                  <a:cubicBezTo>
                    <a:pt x="761" y="934"/>
                    <a:pt x="817" y="1463"/>
                    <a:pt x="822" y="1492"/>
                  </a:cubicBezTo>
                  <a:cubicBezTo>
                    <a:pt x="831" y="1623"/>
                    <a:pt x="939" y="1721"/>
                    <a:pt x="1075" y="1726"/>
                  </a:cubicBezTo>
                  <a:cubicBezTo>
                    <a:pt x="1080" y="1721"/>
                    <a:pt x="1089" y="1721"/>
                    <a:pt x="1094" y="1716"/>
                  </a:cubicBezTo>
                  <a:cubicBezTo>
                    <a:pt x="1234" y="1707"/>
                    <a:pt x="1337" y="1581"/>
                    <a:pt x="1323" y="1445"/>
                  </a:cubicBezTo>
                  <a:cubicBezTo>
                    <a:pt x="1323" y="1417"/>
                    <a:pt x="1253" y="695"/>
                    <a:pt x="536" y="67"/>
                  </a:cubicBezTo>
                  <a:cubicBezTo>
                    <a:pt x="482" y="21"/>
                    <a:pt x="424" y="1"/>
                    <a:pt x="369"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 name="Google Shape;484;p43"/>
          <p:cNvGrpSpPr/>
          <p:nvPr/>
        </p:nvGrpSpPr>
        <p:grpSpPr>
          <a:xfrm>
            <a:off x="6139313" y="2907913"/>
            <a:ext cx="424475" cy="315125"/>
            <a:chOff x="5311425" y="2326650"/>
            <a:chExt cx="424475" cy="315125"/>
          </a:xfrm>
        </p:grpSpPr>
        <p:sp>
          <p:nvSpPr>
            <p:cNvPr id="485" name="Google Shape;485;p43"/>
            <p:cNvSpPr/>
            <p:nvPr/>
          </p:nvSpPr>
          <p:spPr>
            <a:xfrm>
              <a:off x="5337425" y="2326650"/>
              <a:ext cx="372600" cy="315125"/>
            </a:xfrm>
            <a:custGeom>
              <a:rect b="b" l="l" r="r" t="t"/>
              <a:pathLst>
                <a:path extrusionOk="0" h="12605" w="14904">
                  <a:moveTo>
                    <a:pt x="10623" y="0"/>
                  </a:moveTo>
                  <a:cubicBezTo>
                    <a:pt x="10594" y="0"/>
                    <a:pt x="10578" y="1"/>
                    <a:pt x="10579" y="2"/>
                  </a:cubicBezTo>
                  <a:cubicBezTo>
                    <a:pt x="9398" y="2"/>
                    <a:pt x="8265" y="484"/>
                    <a:pt x="7454" y="1342"/>
                  </a:cubicBezTo>
                  <a:cubicBezTo>
                    <a:pt x="6619" y="469"/>
                    <a:pt x="5482" y="2"/>
                    <a:pt x="4322" y="2"/>
                  </a:cubicBezTo>
                  <a:cubicBezTo>
                    <a:pt x="3782" y="2"/>
                    <a:pt x="3238" y="103"/>
                    <a:pt x="2718" y="311"/>
                  </a:cubicBezTo>
                  <a:cubicBezTo>
                    <a:pt x="1078" y="971"/>
                    <a:pt x="0" y="2560"/>
                    <a:pt x="0" y="4326"/>
                  </a:cubicBezTo>
                  <a:cubicBezTo>
                    <a:pt x="0" y="6753"/>
                    <a:pt x="1677" y="8444"/>
                    <a:pt x="3139" y="9643"/>
                  </a:cubicBezTo>
                  <a:cubicBezTo>
                    <a:pt x="3772" y="10159"/>
                    <a:pt x="4428" y="10641"/>
                    <a:pt x="5107" y="11086"/>
                  </a:cubicBezTo>
                  <a:lnTo>
                    <a:pt x="7454" y="12604"/>
                  </a:lnTo>
                  <a:lnTo>
                    <a:pt x="9801" y="11086"/>
                  </a:lnTo>
                  <a:cubicBezTo>
                    <a:pt x="10481" y="10641"/>
                    <a:pt x="11136" y="10159"/>
                    <a:pt x="11764" y="9643"/>
                  </a:cubicBezTo>
                  <a:cubicBezTo>
                    <a:pt x="13231" y="8444"/>
                    <a:pt x="14903" y="6748"/>
                    <a:pt x="14903" y="4326"/>
                  </a:cubicBezTo>
                  <a:cubicBezTo>
                    <a:pt x="14903" y="2302"/>
                    <a:pt x="13502" y="550"/>
                    <a:pt x="11530" y="105"/>
                  </a:cubicBezTo>
                  <a:cubicBezTo>
                    <a:pt x="11204" y="16"/>
                    <a:pt x="10763" y="0"/>
                    <a:pt x="10623"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3"/>
            <p:cNvSpPr/>
            <p:nvPr/>
          </p:nvSpPr>
          <p:spPr>
            <a:xfrm>
              <a:off x="5461800" y="2331125"/>
              <a:ext cx="248225" cy="310650"/>
            </a:xfrm>
            <a:custGeom>
              <a:rect b="b" l="l" r="r" t="t"/>
              <a:pathLst>
                <a:path extrusionOk="0" h="12426" w="9929">
                  <a:moveTo>
                    <a:pt x="6841" y="1"/>
                  </a:moveTo>
                  <a:cubicBezTo>
                    <a:pt x="7342" y="2648"/>
                    <a:pt x="7675" y="9024"/>
                    <a:pt x="1" y="10823"/>
                  </a:cubicBezTo>
                  <a:cubicBezTo>
                    <a:pt x="66" y="10865"/>
                    <a:pt x="108" y="10893"/>
                    <a:pt x="122" y="10907"/>
                  </a:cubicBezTo>
                  <a:lnTo>
                    <a:pt x="2474" y="12425"/>
                  </a:lnTo>
                  <a:lnTo>
                    <a:pt x="4822" y="10907"/>
                  </a:lnTo>
                  <a:cubicBezTo>
                    <a:pt x="5496" y="10462"/>
                    <a:pt x="6152" y="9980"/>
                    <a:pt x="6785" y="9464"/>
                  </a:cubicBezTo>
                  <a:cubicBezTo>
                    <a:pt x="8246" y="8265"/>
                    <a:pt x="9923" y="6574"/>
                    <a:pt x="9923" y="4147"/>
                  </a:cubicBezTo>
                  <a:cubicBezTo>
                    <a:pt x="9928" y="2235"/>
                    <a:pt x="8673" y="549"/>
                    <a:pt x="684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3"/>
            <p:cNvSpPr/>
            <p:nvPr/>
          </p:nvSpPr>
          <p:spPr>
            <a:xfrm>
              <a:off x="5575850" y="2462875"/>
              <a:ext cx="110975" cy="88825"/>
            </a:xfrm>
            <a:custGeom>
              <a:rect b="b" l="l" r="r" t="t"/>
              <a:pathLst>
                <a:path extrusionOk="0" h="3553" w="4439">
                  <a:moveTo>
                    <a:pt x="2511" y="1"/>
                  </a:moveTo>
                  <a:cubicBezTo>
                    <a:pt x="2507" y="1"/>
                    <a:pt x="2503" y="1"/>
                    <a:pt x="2499" y="1"/>
                  </a:cubicBezTo>
                  <a:cubicBezTo>
                    <a:pt x="2401" y="6"/>
                    <a:pt x="2316" y="71"/>
                    <a:pt x="2283" y="170"/>
                  </a:cubicBezTo>
                  <a:lnTo>
                    <a:pt x="1501" y="2606"/>
                  </a:lnTo>
                  <a:lnTo>
                    <a:pt x="527" y="390"/>
                  </a:lnTo>
                  <a:cubicBezTo>
                    <a:pt x="478" y="293"/>
                    <a:pt x="395" y="252"/>
                    <a:pt x="312" y="252"/>
                  </a:cubicBezTo>
                  <a:cubicBezTo>
                    <a:pt x="156" y="252"/>
                    <a:pt x="0" y="399"/>
                    <a:pt x="77" y="592"/>
                  </a:cubicBezTo>
                  <a:lnTo>
                    <a:pt x="1304" y="3402"/>
                  </a:lnTo>
                  <a:cubicBezTo>
                    <a:pt x="1346" y="3491"/>
                    <a:pt x="1435" y="3552"/>
                    <a:pt x="1534" y="3552"/>
                  </a:cubicBezTo>
                  <a:lnTo>
                    <a:pt x="1548" y="3552"/>
                  </a:lnTo>
                  <a:cubicBezTo>
                    <a:pt x="1646" y="3548"/>
                    <a:pt x="1735" y="3477"/>
                    <a:pt x="1768" y="3384"/>
                  </a:cubicBezTo>
                  <a:lnTo>
                    <a:pt x="2569" y="896"/>
                  </a:lnTo>
                  <a:lnTo>
                    <a:pt x="3220" y="2208"/>
                  </a:lnTo>
                  <a:cubicBezTo>
                    <a:pt x="3263" y="2292"/>
                    <a:pt x="3347" y="2344"/>
                    <a:pt x="3441" y="2344"/>
                  </a:cubicBezTo>
                  <a:lnTo>
                    <a:pt x="4087" y="2344"/>
                  </a:lnTo>
                  <a:cubicBezTo>
                    <a:pt x="4209" y="2184"/>
                    <a:pt x="4326" y="2020"/>
                    <a:pt x="4438" y="1847"/>
                  </a:cubicBezTo>
                  <a:lnTo>
                    <a:pt x="4438" y="1847"/>
                  </a:lnTo>
                  <a:lnTo>
                    <a:pt x="3590" y="1852"/>
                  </a:lnTo>
                  <a:lnTo>
                    <a:pt x="3590" y="1852"/>
                  </a:lnTo>
                  <a:lnTo>
                    <a:pt x="2738" y="137"/>
                  </a:lnTo>
                  <a:cubicBezTo>
                    <a:pt x="2693" y="52"/>
                    <a:pt x="2605" y="1"/>
                    <a:pt x="2511"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3"/>
            <p:cNvSpPr/>
            <p:nvPr/>
          </p:nvSpPr>
          <p:spPr>
            <a:xfrm>
              <a:off x="5360500" y="2419225"/>
              <a:ext cx="223125" cy="145700"/>
            </a:xfrm>
            <a:custGeom>
              <a:rect b="b" l="l" r="r" t="t"/>
              <a:pathLst>
                <a:path extrusionOk="0" h="5828" w="8925">
                  <a:moveTo>
                    <a:pt x="8042" y="1"/>
                  </a:moveTo>
                  <a:cubicBezTo>
                    <a:pt x="7948" y="1"/>
                    <a:pt x="7855" y="52"/>
                    <a:pt x="7815" y="154"/>
                  </a:cubicBezTo>
                  <a:lnTo>
                    <a:pt x="6653" y="3026"/>
                  </a:lnTo>
                  <a:lnTo>
                    <a:pt x="5678" y="1386"/>
                  </a:lnTo>
                  <a:cubicBezTo>
                    <a:pt x="5629" y="1304"/>
                    <a:pt x="5547" y="1265"/>
                    <a:pt x="5466" y="1265"/>
                  </a:cubicBezTo>
                  <a:cubicBezTo>
                    <a:pt x="5364" y="1265"/>
                    <a:pt x="5263" y="1327"/>
                    <a:pt x="5229" y="1443"/>
                  </a:cubicBezTo>
                  <a:lnTo>
                    <a:pt x="4240" y="4769"/>
                  </a:lnTo>
                  <a:lnTo>
                    <a:pt x="2975" y="1059"/>
                  </a:lnTo>
                  <a:cubicBezTo>
                    <a:pt x="2947" y="965"/>
                    <a:pt x="2858" y="895"/>
                    <a:pt x="2760" y="890"/>
                  </a:cubicBezTo>
                  <a:cubicBezTo>
                    <a:pt x="2752" y="889"/>
                    <a:pt x="2745" y="889"/>
                    <a:pt x="2737" y="889"/>
                  </a:cubicBezTo>
                  <a:cubicBezTo>
                    <a:pt x="2643" y="889"/>
                    <a:pt x="2560" y="944"/>
                    <a:pt x="2521" y="1030"/>
                  </a:cubicBezTo>
                  <a:lnTo>
                    <a:pt x="1274" y="3598"/>
                  </a:lnTo>
                  <a:lnTo>
                    <a:pt x="0" y="3598"/>
                  </a:lnTo>
                  <a:cubicBezTo>
                    <a:pt x="113" y="3766"/>
                    <a:pt x="225" y="3935"/>
                    <a:pt x="352" y="4094"/>
                  </a:cubicBezTo>
                  <a:lnTo>
                    <a:pt x="1429" y="4094"/>
                  </a:lnTo>
                  <a:cubicBezTo>
                    <a:pt x="1523" y="4094"/>
                    <a:pt x="1612" y="4038"/>
                    <a:pt x="1649" y="3954"/>
                  </a:cubicBezTo>
                  <a:lnTo>
                    <a:pt x="2703" y="1785"/>
                  </a:lnTo>
                  <a:lnTo>
                    <a:pt x="4025" y="5659"/>
                  </a:lnTo>
                  <a:cubicBezTo>
                    <a:pt x="4057" y="5757"/>
                    <a:pt x="4151" y="5828"/>
                    <a:pt x="4259" y="5828"/>
                  </a:cubicBezTo>
                  <a:lnTo>
                    <a:pt x="4263" y="5828"/>
                  </a:lnTo>
                  <a:cubicBezTo>
                    <a:pt x="4371" y="5823"/>
                    <a:pt x="4460" y="5753"/>
                    <a:pt x="4493" y="5654"/>
                  </a:cubicBezTo>
                  <a:lnTo>
                    <a:pt x="5538" y="2117"/>
                  </a:lnTo>
                  <a:lnTo>
                    <a:pt x="6475" y="3701"/>
                  </a:lnTo>
                  <a:cubicBezTo>
                    <a:pt x="6523" y="3781"/>
                    <a:pt x="6604" y="3820"/>
                    <a:pt x="6685" y="3820"/>
                  </a:cubicBezTo>
                  <a:cubicBezTo>
                    <a:pt x="6779" y="3820"/>
                    <a:pt x="6873" y="3768"/>
                    <a:pt x="6915" y="3668"/>
                  </a:cubicBezTo>
                  <a:lnTo>
                    <a:pt x="8049" y="885"/>
                  </a:lnTo>
                  <a:lnTo>
                    <a:pt x="8386" y="1654"/>
                  </a:lnTo>
                  <a:cubicBezTo>
                    <a:pt x="8432" y="1760"/>
                    <a:pt x="8518" y="1805"/>
                    <a:pt x="8604" y="1805"/>
                  </a:cubicBezTo>
                  <a:cubicBezTo>
                    <a:pt x="8763" y="1805"/>
                    <a:pt x="8924" y="1652"/>
                    <a:pt x="8836" y="1457"/>
                  </a:cubicBezTo>
                  <a:lnTo>
                    <a:pt x="8269" y="150"/>
                  </a:lnTo>
                  <a:cubicBezTo>
                    <a:pt x="8225" y="50"/>
                    <a:pt x="8133" y="1"/>
                    <a:pt x="8042"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3"/>
            <p:cNvSpPr/>
            <p:nvPr/>
          </p:nvSpPr>
          <p:spPr>
            <a:xfrm>
              <a:off x="5575550" y="2447300"/>
              <a:ext cx="160350" cy="88825"/>
            </a:xfrm>
            <a:custGeom>
              <a:rect b="b" l="l" r="r" t="t"/>
              <a:pathLst>
                <a:path extrusionOk="0" h="3553" w="6414">
                  <a:moveTo>
                    <a:pt x="2533" y="0"/>
                  </a:moveTo>
                  <a:cubicBezTo>
                    <a:pt x="2526" y="0"/>
                    <a:pt x="2518" y="0"/>
                    <a:pt x="2511" y="1"/>
                  </a:cubicBezTo>
                  <a:cubicBezTo>
                    <a:pt x="2413" y="6"/>
                    <a:pt x="2328" y="76"/>
                    <a:pt x="2300" y="170"/>
                  </a:cubicBezTo>
                  <a:lnTo>
                    <a:pt x="1513" y="2606"/>
                  </a:lnTo>
                  <a:lnTo>
                    <a:pt x="539" y="395"/>
                  </a:lnTo>
                  <a:cubicBezTo>
                    <a:pt x="493" y="288"/>
                    <a:pt x="407" y="244"/>
                    <a:pt x="321" y="244"/>
                  </a:cubicBezTo>
                  <a:cubicBezTo>
                    <a:pt x="162" y="244"/>
                    <a:pt x="0" y="398"/>
                    <a:pt x="89" y="596"/>
                  </a:cubicBezTo>
                  <a:lnTo>
                    <a:pt x="1316" y="3407"/>
                  </a:lnTo>
                  <a:cubicBezTo>
                    <a:pt x="1358" y="3496"/>
                    <a:pt x="1447" y="3552"/>
                    <a:pt x="1546" y="3552"/>
                  </a:cubicBezTo>
                  <a:lnTo>
                    <a:pt x="1555" y="3552"/>
                  </a:lnTo>
                  <a:cubicBezTo>
                    <a:pt x="1658" y="3548"/>
                    <a:pt x="1747" y="3482"/>
                    <a:pt x="1775" y="3384"/>
                  </a:cubicBezTo>
                  <a:lnTo>
                    <a:pt x="2577" y="901"/>
                  </a:lnTo>
                  <a:lnTo>
                    <a:pt x="3228" y="2208"/>
                  </a:lnTo>
                  <a:cubicBezTo>
                    <a:pt x="3270" y="2292"/>
                    <a:pt x="3354" y="2344"/>
                    <a:pt x="3453" y="2344"/>
                  </a:cubicBezTo>
                  <a:lnTo>
                    <a:pt x="6100" y="2344"/>
                  </a:lnTo>
                  <a:cubicBezTo>
                    <a:pt x="6413" y="2330"/>
                    <a:pt x="6413" y="1870"/>
                    <a:pt x="6100" y="1856"/>
                  </a:cubicBezTo>
                  <a:lnTo>
                    <a:pt x="3603" y="1856"/>
                  </a:lnTo>
                  <a:lnTo>
                    <a:pt x="2750" y="137"/>
                  </a:lnTo>
                  <a:cubicBezTo>
                    <a:pt x="2711" y="54"/>
                    <a:pt x="2627" y="0"/>
                    <a:pt x="2533"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3"/>
            <p:cNvSpPr/>
            <p:nvPr/>
          </p:nvSpPr>
          <p:spPr>
            <a:xfrm>
              <a:off x="5311425" y="2403500"/>
              <a:ext cx="272200" cy="145750"/>
            </a:xfrm>
            <a:custGeom>
              <a:rect b="b" l="l" r="r" t="t"/>
              <a:pathLst>
                <a:path extrusionOk="0" h="5830" w="10888">
                  <a:moveTo>
                    <a:pt x="9998" y="1"/>
                  </a:moveTo>
                  <a:cubicBezTo>
                    <a:pt x="9900" y="6"/>
                    <a:pt x="9815" y="67"/>
                    <a:pt x="9773" y="156"/>
                  </a:cubicBezTo>
                  <a:lnTo>
                    <a:pt x="8616" y="3027"/>
                  </a:lnTo>
                  <a:lnTo>
                    <a:pt x="7637" y="1388"/>
                  </a:lnTo>
                  <a:cubicBezTo>
                    <a:pt x="7589" y="1305"/>
                    <a:pt x="7508" y="1266"/>
                    <a:pt x="7427" y="1266"/>
                  </a:cubicBezTo>
                  <a:cubicBezTo>
                    <a:pt x="7325" y="1266"/>
                    <a:pt x="7223" y="1329"/>
                    <a:pt x="7192" y="1444"/>
                  </a:cubicBezTo>
                  <a:lnTo>
                    <a:pt x="6203" y="4775"/>
                  </a:lnTo>
                  <a:lnTo>
                    <a:pt x="4943" y="1064"/>
                  </a:lnTo>
                  <a:cubicBezTo>
                    <a:pt x="4910" y="971"/>
                    <a:pt x="4826" y="900"/>
                    <a:pt x="4723" y="896"/>
                  </a:cubicBezTo>
                  <a:cubicBezTo>
                    <a:pt x="4719" y="896"/>
                    <a:pt x="4715" y="895"/>
                    <a:pt x="4711" y="895"/>
                  </a:cubicBezTo>
                  <a:cubicBezTo>
                    <a:pt x="4617" y="895"/>
                    <a:pt x="4529" y="951"/>
                    <a:pt x="4484" y="1036"/>
                  </a:cubicBezTo>
                  <a:lnTo>
                    <a:pt x="3237" y="3604"/>
                  </a:lnTo>
                  <a:lnTo>
                    <a:pt x="314" y="3604"/>
                  </a:lnTo>
                  <a:cubicBezTo>
                    <a:pt x="0" y="3622"/>
                    <a:pt x="0" y="4082"/>
                    <a:pt x="314" y="4096"/>
                  </a:cubicBezTo>
                  <a:lnTo>
                    <a:pt x="3392" y="4096"/>
                  </a:lnTo>
                  <a:cubicBezTo>
                    <a:pt x="3486" y="4096"/>
                    <a:pt x="3570" y="4039"/>
                    <a:pt x="3612" y="3955"/>
                  </a:cubicBezTo>
                  <a:lnTo>
                    <a:pt x="4666" y="1791"/>
                  </a:lnTo>
                  <a:lnTo>
                    <a:pt x="5988" y="5660"/>
                  </a:lnTo>
                  <a:cubicBezTo>
                    <a:pt x="6015" y="5760"/>
                    <a:pt x="6108" y="5829"/>
                    <a:pt x="6212" y="5829"/>
                  </a:cubicBezTo>
                  <a:cubicBezTo>
                    <a:pt x="6215" y="5829"/>
                    <a:pt x="6218" y="5829"/>
                    <a:pt x="6222" y="5829"/>
                  </a:cubicBezTo>
                  <a:cubicBezTo>
                    <a:pt x="6330" y="5829"/>
                    <a:pt x="6428" y="5759"/>
                    <a:pt x="6456" y="5656"/>
                  </a:cubicBezTo>
                  <a:lnTo>
                    <a:pt x="7496" y="2123"/>
                  </a:lnTo>
                  <a:lnTo>
                    <a:pt x="8438" y="3702"/>
                  </a:lnTo>
                  <a:cubicBezTo>
                    <a:pt x="8481" y="3775"/>
                    <a:pt x="8563" y="3820"/>
                    <a:pt x="8648" y="3820"/>
                  </a:cubicBezTo>
                  <a:cubicBezTo>
                    <a:pt x="8656" y="3820"/>
                    <a:pt x="8664" y="3820"/>
                    <a:pt x="8672" y="3819"/>
                  </a:cubicBezTo>
                  <a:cubicBezTo>
                    <a:pt x="8761" y="3814"/>
                    <a:pt x="8845" y="3754"/>
                    <a:pt x="8878" y="3669"/>
                  </a:cubicBezTo>
                  <a:lnTo>
                    <a:pt x="10012" y="886"/>
                  </a:lnTo>
                  <a:lnTo>
                    <a:pt x="10349" y="1655"/>
                  </a:lnTo>
                  <a:cubicBezTo>
                    <a:pt x="10395" y="1760"/>
                    <a:pt x="10481" y="1804"/>
                    <a:pt x="10566" y="1804"/>
                  </a:cubicBezTo>
                  <a:cubicBezTo>
                    <a:pt x="10726" y="1804"/>
                    <a:pt x="10887" y="1651"/>
                    <a:pt x="10799" y="1453"/>
                  </a:cubicBezTo>
                  <a:lnTo>
                    <a:pt x="10227" y="151"/>
                  </a:lnTo>
                  <a:cubicBezTo>
                    <a:pt x="10190" y="57"/>
                    <a:pt x="10101" y="1"/>
                    <a:pt x="9998"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43"/>
          <p:cNvGrpSpPr/>
          <p:nvPr/>
        </p:nvGrpSpPr>
        <p:grpSpPr>
          <a:xfrm>
            <a:off x="1033675" y="2855288"/>
            <a:ext cx="372575" cy="420375"/>
            <a:chOff x="1979950" y="3561975"/>
            <a:chExt cx="372575" cy="420375"/>
          </a:xfrm>
        </p:grpSpPr>
        <p:sp>
          <p:nvSpPr>
            <p:cNvPr id="492" name="Google Shape;492;p43"/>
            <p:cNvSpPr/>
            <p:nvPr/>
          </p:nvSpPr>
          <p:spPr>
            <a:xfrm>
              <a:off x="1979950" y="3561975"/>
              <a:ext cx="228875" cy="225125"/>
            </a:xfrm>
            <a:custGeom>
              <a:rect b="b" l="l" r="r" t="t"/>
              <a:pathLst>
                <a:path extrusionOk="0" h="9005" w="9155">
                  <a:moveTo>
                    <a:pt x="946" y="0"/>
                  </a:moveTo>
                  <a:cubicBezTo>
                    <a:pt x="412" y="0"/>
                    <a:pt x="0" y="460"/>
                    <a:pt x="52" y="984"/>
                  </a:cubicBezTo>
                  <a:lnTo>
                    <a:pt x="726" y="7801"/>
                  </a:lnTo>
                  <a:cubicBezTo>
                    <a:pt x="815" y="8733"/>
                    <a:pt x="1598" y="9005"/>
                    <a:pt x="2530" y="9005"/>
                  </a:cubicBezTo>
                  <a:lnTo>
                    <a:pt x="6625" y="9005"/>
                  </a:lnTo>
                  <a:cubicBezTo>
                    <a:pt x="7557" y="9005"/>
                    <a:pt x="8339" y="8733"/>
                    <a:pt x="8428" y="7801"/>
                  </a:cubicBezTo>
                  <a:lnTo>
                    <a:pt x="9103" y="984"/>
                  </a:lnTo>
                  <a:cubicBezTo>
                    <a:pt x="9154" y="460"/>
                    <a:pt x="8738" y="0"/>
                    <a:pt x="8208"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3"/>
            <p:cNvSpPr/>
            <p:nvPr/>
          </p:nvSpPr>
          <p:spPr>
            <a:xfrm>
              <a:off x="2092500" y="3561975"/>
              <a:ext cx="116325" cy="225125"/>
            </a:xfrm>
            <a:custGeom>
              <a:rect b="b" l="l" r="r" t="t"/>
              <a:pathLst>
                <a:path extrusionOk="0" h="9005" w="4653">
                  <a:moveTo>
                    <a:pt x="1589" y="0"/>
                  </a:moveTo>
                  <a:cubicBezTo>
                    <a:pt x="2118" y="0"/>
                    <a:pt x="2535" y="460"/>
                    <a:pt x="2483" y="984"/>
                  </a:cubicBezTo>
                  <a:lnTo>
                    <a:pt x="1809" y="7801"/>
                  </a:lnTo>
                  <a:cubicBezTo>
                    <a:pt x="1720" y="8733"/>
                    <a:pt x="937" y="9005"/>
                    <a:pt x="0" y="9005"/>
                  </a:cubicBezTo>
                  <a:lnTo>
                    <a:pt x="2123" y="9005"/>
                  </a:lnTo>
                  <a:cubicBezTo>
                    <a:pt x="3055" y="9005"/>
                    <a:pt x="3837" y="8733"/>
                    <a:pt x="3926" y="7801"/>
                  </a:cubicBezTo>
                  <a:lnTo>
                    <a:pt x="4601" y="984"/>
                  </a:lnTo>
                  <a:cubicBezTo>
                    <a:pt x="4652" y="460"/>
                    <a:pt x="4236" y="0"/>
                    <a:pt x="3706"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3"/>
            <p:cNvSpPr/>
            <p:nvPr/>
          </p:nvSpPr>
          <p:spPr>
            <a:xfrm>
              <a:off x="1983100" y="3607300"/>
              <a:ext cx="222325" cy="179925"/>
            </a:xfrm>
            <a:custGeom>
              <a:rect b="b" l="l" r="r" t="t"/>
              <a:pathLst>
                <a:path extrusionOk="0" h="7197" w="8893">
                  <a:moveTo>
                    <a:pt x="24" y="1"/>
                  </a:moveTo>
                  <a:lnTo>
                    <a:pt x="1" y="24"/>
                  </a:lnTo>
                  <a:lnTo>
                    <a:pt x="591" y="5988"/>
                  </a:lnTo>
                  <a:cubicBezTo>
                    <a:pt x="685" y="6920"/>
                    <a:pt x="1467" y="7192"/>
                    <a:pt x="2399" y="7192"/>
                  </a:cubicBezTo>
                  <a:lnTo>
                    <a:pt x="6499" y="7192"/>
                  </a:lnTo>
                  <a:lnTo>
                    <a:pt x="6499" y="7197"/>
                  </a:lnTo>
                  <a:cubicBezTo>
                    <a:pt x="7431" y="7197"/>
                    <a:pt x="8213" y="6925"/>
                    <a:pt x="8302" y="5993"/>
                  </a:cubicBezTo>
                  <a:lnTo>
                    <a:pt x="8893"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3"/>
            <p:cNvSpPr/>
            <p:nvPr/>
          </p:nvSpPr>
          <p:spPr>
            <a:xfrm>
              <a:off x="2092725" y="3607300"/>
              <a:ext cx="112925" cy="179925"/>
            </a:xfrm>
            <a:custGeom>
              <a:rect b="b" l="l" r="r" t="t"/>
              <a:pathLst>
                <a:path extrusionOk="0" h="7197" w="4517">
                  <a:moveTo>
                    <a:pt x="2395" y="1"/>
                  </a:moveTo>
                  <a:lnTo>
                    <a:pt x="1804" y="5993"/>
                  </a:lnTo>
                  <a:cubicBezTo>
                    <a:pt x="1715" y="6925"/>
                    <a:pt x="933" y="7197"/>
                    <a:pt x="1" y="7197"/>
                  </a:cubicBezTo>
                  <a:lnTo>
                    <a:pt x="2118" y="7197"/>
                  </a:lnTo>
                  <a:cubicBezTo>
                    <a:pt x="3051" y="7197"/>
                    <a:pt x="3833" y="6925"/>
                    <a:pt x="3927" y="5993"/>
                  </a:cubicBezTo>
                  <a:lnTo>
                    <a:pt x="4517"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3"/>
            <p:cNvSpPr/>
            <p:nvPr/>
          </p:nvSpPr>
          <p:spPr>
            <a:xfrm>
              <a:off x="2041550" y="3787200"/>
              <a:ext cx="105775" cy="34700"/>
            </a:xfrm>
            <a:custGeom>
              <a:rect b="b" l="l" r="r" t="t"/>
              <a:pathLst>
                <a:path extrusionOk="0" h="1388" w="4231">
                  <a:moveTo>
                    <a:pt x="0" y="1"/>
                  </a:moveTo>
                  <a:lnTo>
                    <a:pt x="0" y="680"/>
                  </a:lnTo>
                  <a:cubicBezTo>
                    <a:pt x="0" y="1069"/>
                    <a:pt x="319" y="1387"/>
                    <a:pt x="708" y="1387"/>
                  </a:cubicBezTo>
                  <a:lnTo>
                    <a:pt x="3519" y="1387"/>
                  </a:lnTo>
                  <a:cubicBezTo>
                    <a:pt x="3912" y="1387"/>
                    <a:pt x="4231" y="1069"/>
                    <a:pt x="4231" y="680"/>
                  </a:cubicBezTo>
                  <a:lnTo>
                    <a:pt x="4231"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3"/>
            <p:cNvSpPr/>
            <p:nvPr/>
          </p:nvSpPr>
          <p:spPr>
            <a:xfrm>
              <a:off x="2092025" y="3787200"/>
              <a:ext cx="55300" cy="34700"/>
            </a:xfrm>
            <a:custGeom>
              <a:rect b="b" l="l" r="r" t="t"/>
              <a:pathLst>
                <a:path extrusionOk="0" h="1388" w="2212">
                  <a:moveTo>
                    <a:pt x="722" y="1"/>
                  </a:moveTo>
                  <a:lnTo>
                    <a:pt x="722" y="666"/>
                  </a:lnTo>
                  <a:cubicBezTo>
                    <a:pt x="722" y="1064"/>
                    <a:pt x="399" y="1387"/>
                    <a:pt x="1" y="1387"/>
                  </a:cubicBezTo>
                  <a:lnTo>
                    <a:pt x="1490" y="1387"/>
                  </a:lnTo>
                  <a:cubicBezTo>
                    <a:pt x="1889" y="1387"/>
                    <a:pt x="2212" y="1064"/>
                    <a:pt x="2212" y="666"/>
                  </a:cubicBezTo>
                  <a:lnTo>
                    <a:pt x="2212" y="1"/>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3"/>
            <p:cNvSpPr/>
            <p:nvPr/>
          </p:nvSpPr>
          <p:spPr>
            <a:xfrm>
              <a:off x="2318075" y="3613500"/>
              <a:ext cx="16900" cy="65975"/>
            </a:xfrm>
            <a:custGeom>
              <a:rect b="b" l="l" r="r" t="t"/>
              <a:pathLst>
                <a:path extrusionOk="0" h="2639" w="676">
                  <a:moveTo>
                    <a:pt x="338" y="1"/>
                  </a:moveTo>
                  <a:cubicBezTo>
                    <a:pt x="155" y="1"/>
                    <a:pt x="1" y="151"/>
                    <a:pt x="1" y="333"/>
                  </a:cubicBezTo>
                  <a:lnTo>
                    <a:pt x="1" y="2301"/>
                  </a:lnTo>
                  <a:cubicBezTo>
                    <a:pt x="1" y="2484"/>
                    <a:pt x="155" y="2638"/>
                    <a:pt x="338" y="2638"/>
                  </a:cubicBezTo>
                  <a:cubicBezTo>
                    <a:pt x="525" y="2638"/>
                    <a:pt x="675" y="2489"/>
                    <a:pt x="675" y="2301"/>
                  </a:cubicBezTo>
                  <a:lnTo>
                    <a:pt x="675" y="333"/>
                  </a:lnTo>
                  <a:cubicBezTo>
                    <a:pt x="675" y="151"/>
                    <a:pt x="525" y="1"/>
                    <a:pt x="33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2300625" y="3654375"/>
              <a:ext cx="51800" cy="110125"/>
            </a:xfrm>
            <a:custGeom>
              <a:rect b="b" l="l" r="r" t="t"/>
              <a:pathLst>
                <a:path extrusionOk="0" h="4405" w="2072">
                  <a:moveTo>
                    <a:pt x="446" y="1"/>
                  </a:moveTo>
                  <a:cubicBezTo>
                    <a:pt x="197" y="1"/>
                    <a:pt x="0" y="202"/>
                    <a:pt x="0" y="446"/>
                  </a:cubicBezTo>
                  <a:lnTo>
                    <a:pt x="0" y="2498"/>
                  </a:lnTo>
                  <a:lnTo>
                    <a:pt x="0" y="3960"/>
                  </a:lnTo>
                  <a:cubicBezTo>
                    <a:pt x="0" y="4208"/>
                    <a:pt x="197" y="4405"/>
                    <a:pt x="446" y="4405"/>
                  </a:cubicBezTo>
                  <a:lnTo>
                    <a:pt x="1626" y="4405"/>
                  </a:lnTo>
                  <a:cubicBezTo>
                    <a:pt x="1874" y="4405"/>
                    <a:pt x="2071" y="4208"/>
                    <a:pt x="2071" y="3960"/>
                  </a:cubicBezTo>
                  <a:lnTo>
                    <a:pt x="2071" y="446"/>
                  </a:lnTo>
                  <a:cubicBezTo>
                    <a:pt x="2071" y="202"/>
                    <a:pt x="1874" y="1"/>
                    <a:pt x="1626" y="1"/>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3"/>
            <p:cNvSpPr/>
            <p:nvPr/>
          </p:nvSpPr>
          <p:spPr>
            <a:xfrm>
              <a:off x="2315375" y="3654375"/>
              <a:ext cx="37150" cy="110125"/>
            </a:xfrm>
            <a:custGeom>
              <a:rect b="b" l="l" r="r" t="t"/>
              <a:pathLst>
                <a:path extrusionOk="0" h="4405" w="1486">
                  <a:moveTo>
                    <a:pt x="1049" y="1"/>
                  </a:moveTo>
                  <a:cubicBezTo>
                    <a:pt x="1046" y="1"/>
                    <a:pt x="1044" y="1"/>
                    <a:pt x="1041" y="1"/>
                  </a:cubicBezTo>
                  <a:lnTo>
                    <a:pt x="1" y="1"/>
                  </a:lnTo>
                  <a:cubicBezTo>
                    <a:pt x="249" y="1"/>
                    <a:pt x="446" y="198"/>
                    <a:pt x="446" y="446"/>
                  </a:cubicBezTo>
                  <a:lnTo>
                    <a:pt x="446" y="3960"/>
                  </a:lnTo>
                  <a:cubicBezTo>
                    <a:pt x="446" y="4203"/>
                    <a:pt x="249" y="4405"/>
                    <a:pt x="1" y="4405"/>
                  </a:cubicBezTo>
                  <a:lnTo>
                    <a:pt x="1041" y="4405"/>
                  </a:lnTo>
                  <a:cubicBezTo>
                    <a:pt x="1284" y="4405"/>
                    <a:pt x="1486" y="4203"/>
                    <a:pt x="1486" y="3960"/>
                  </a:cubicBezTo>
                  <a:lnTo>
                    <a:pt x="1486" y="446"/>
                  </a:lnTo>
                  <a:cubicBezTo>
                    <a:pt x="1486" y="200"/>
                    <a:pt x="1289" y="1"/>
                    <a:pt x="1049"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
            <p:cNvSpPr/>
            <p:nvPr/>
          </p:nvSpPr>
          <p:spPr>
            <a:xfrm>
              <a:off x="2086050" y="3764600"/>
              <a:ext cx="247500" cy="217750"/>
            </a:xfrm>
            <a:custGeom>
              <a:rect b="b" l="l" r="r" t="t"/>
              <a:pathLst>
                <a:path extrusionOk="0" h="8710" w="9900">
                  <a:moveTo>
                    <a:pt x="9230" y="0"/>
                  </a:moveTo>
                  <a:lnTo>
                    <a:pt x="9230" y="5271"/>
                  </a:lnTo>
                  <a:cubicBezTo>
                    <a:pt x="9230" y="6798"/>
                    <a:pt x="7993" y="8035"/>
                    <a:pt x="6466" y="8035"/>
                  </a:cubicBezTo>
                  <a:lnTo>
                    <a:pt x="3435" y="8035"/>
                  </a:lnTo>
                  <a:cubicBezTo>
                    <a:pt x="1907" y="8035"/>
                    <a:pt x="671" y="6798"/>
                    <a:pt x="671" y="5271"/>
                  </a:cubicBezTo>
                  <a:lnTo>
                    <a:pt x="671" y="2291"/>
                  </a:lnTo>
                  <a:lnTo>
                    <a:pt x="1" y="2291"/>
                  </a:lnTo>
                  <a:lnTo>
                    <a:pt x="1" y="5271"/>
                  </a:lnTo>
                  <a:cubicBezTo>
                    <a:pt x="1" y="7168"/>
                    <a:pt x="1537" y="8705"/>
                    <a:pt x="3435" y="8710"/>
                  </a:cubicBezTo>
                  <a:lnTo>
                    <a:pt x="6466" y="8710"/>
                  </a:lnTo>
                  <a:cubicBezTo>
                    <a:pt x="8363" y="8705"/>
                    <a:pt x="9900" y="7168"/>
                    <a:pt x="9900" y="5271"/>
                  </a:cubicBezTo>
                  <a:lnTo>
                    <a:pt x="9900"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3"/>
            <p:cNvSpPr/>
            <p:nvPr/>
          </p:nvSpPr>
          <p:spPr>
            <a:xfrm>
              <a:off x="2166625" y="3598850"/>
              <a:ext cx="39750" cy="16925"/>
            </a:xfrm>
            <a:custGeom>
              <a:rect b="b" l="l" r="r" t="t"/>
              <a:pathLst>
                <a:path extrusionOk="0" h="677" w="1590">
                  <a:moveTo>
                    <a:pt x="336" y="1"/>
                  </a:moveTo>
                  <a:cubicBezTo>
                    <a:pt x="151" y="1"/>
                    <a:pt x="1" y="152"/>
                    <a:pt x="1" y="339"/>
                  </a:cubicBezTo>
                  <a:cubicBezTo>
                    <a:pt x="1" y="525"/>
                    <a:pt x="151" y="676"/>
                    <a:pt x="336" y="676"/>
                  </a:cubicBezTo>
                  <a:cubicBezTo>
                    <a:pt x="341" y="676"/>
                    <a:pt x="347" y="676"/>
                    <a:pt x="352" y="676"/>
                  </a:cubicBezTo>
                  <a:lnTo>
                    <a:pt x="1519" y="676"/>
                  </a:lnTo>
                  <a:lnTo>
                    <a:pt x="1589" y="1"/>
                  </a:lnTo>
                  <a:lnTo>
                    <a:pt x="352" y="1"/>
                  </a:lnTo>
                  <a:cubicBezTo>
                    <a:pt x="347" y="1"/>
                    <a:pt x="341" y="1"/>
                    <a:pt x="3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p:nvPr/>
          </p:nvSpPr>
          <p:spPr>
            <a:xfrm>
              <a:off x="2141675" y="3657675"/>
              <a:ext cx="58825" cy="16875"/>
            </a:xfrm>
            <a:custGeom>
              <a:rect b="b" l="l" r="r" t="t"/>
              <a:pathLst>
                <a:path extrusionOk="0" h="675" w="2353">
                  <a:moveTo>
                    <a:pt x="338" y="0"/>
                  </a:moveTo>
                  <a:cubicBezTo>
                    <a:pt x="156" y="0"/>
                    <a:pt x="1" y="150"/>
                    <a:pt x="1" y="337"/>
                  </a:cubicBezTo>
                  <a:cubicBezTo>
                    <a:pt x="1" y="525"/>
                    <a:pt x="156" y="675"/>
                    <a:pt x="338" y="675"/>
                  </a:cubicBezTo>
                  <a:lnTo>
                    <a:pt x="2287" y="670"/>
                  </a:lnTo>
                  <a:lnTo>
                    <a:pt x="23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3"/>
            <p:cNvSpPr/>
            <p:nvPr/>
          </p:nvSpPr>
          <p:spPr>
            <a:xfrm>
              <a:off x="2166625" y="3628250"/>
              <a:ext cx="36925" cy="16925"/>
            </a:xfrm>
            <a:custGeom>
              <a:rect b="b" l="l" r="r" t="t"/>
              <a:pathLst>
                <a:path extrusionOk="0" h="677" w="1477">
                  <a:moveTo>
                    <a:pt x="336" y="1"/>
                  </a:moveTo>
                  <a:cubicBezTo>
                    <a:pt x="151" y="1"/>
                    <a:pt x="1" y="152"/>
                    <a:pt x="1" y="338"/>
                  </a:cubicBezTo>
                  <a:cubicBezTo>
                    <a:pt x="1" y="525"/>
                    <a:pt x="151" y="676"/>
                    <a:pt x="336" y="676"/>
                  </a:cubicBezTo>
                  <a:cubicBezTo>
                    <a:pt x="341" y="676"/>
                    <a:pt x="347" y="676"/>
                    <a:pt x="352" y="676"/>
                  </a:cubicBezTo>
                  <a:lnTo>
                    <a:pt x="1406" y="676"/>
                  </a:lnTo>
                  <a:lnTo>
                    <a:pt x="1477" y="1"/>
                  </a:lnTo>
                  <a:lnTo>
                    <a:pt x="352" y="1"/>
                  </a:lnTo>
                  <a:cubicBezTo>
                    <a:pt x="347" y="1"/>
                    <a:pt x="341" y="1"/>
                    <a:pt x="3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p:nvPr/>
          </p:nvSpPr>
          <p:spPr>
            <a:xfrm>
              <a:off x="2167100" y="3686950"/>
              <a:ext cx="30600" cy="16875"/>
            </a:xfrm>
            <a:custGeom>
              <a:rect b="b" l="l" r="r" t="t"/>
              <a:pathLst>
                <a:path extrusionOk="0" h="675" w="1224">
                  <a:moveTo>
                    <a:pt x="338" y="0"/>
                  </a:moveTo>
                  <a:cubicBezTo>
                    <a:pt x="151" y="0"/>
                    <a:pt x="1" y="150"/>
                    <a:pt x="1" y="338"/>
                  </a:cubicBezTo>
                  <a:cubicBezTo>
                    <a:pt x="1" y="525"/>
                    <a:pt x="151" y="675"/>
                    <a:pt x="338" y="675"/>
                  </a:cubicBezTo>
                  <a:lnTo>
                    <a:pt x="1158" y="675"/>
                  </a:lnTo>
                  <a:lnTo>
                    <a:pt x="12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3"/>
            <p:cNvSpPr/>
            <p:nvPr/>
          </p:nvSpPr>
          <p:spPr>
            <a:xfrm>
              <a:off x="2141800" y="3716350"/>
              <a:ext cx="53075" cy="16875"/>
            </a:xfrm>
            <a:custGeom>
              <a:rect b="b" l="l" r="r" t="t"/>
              <a:pathLst>
                <a:path extrusionOk="0" h="675" w="2123">
                  <a:moveTo>
                    <a:pt x="338" y="0"/>
                  </a:moveTo>
                  <a:cubicBezTo>
                    <a:pt x="151" y="0"/>
                    <a:pt x="1" y="150"/>
                    <a:pt x="1" y="338"/>
                  </a:cubicBezTo>
                  <a:cubicBezTo>
                    <a:pt x="1" y="525"/>
                    <a:pt x="151" y="675"/>
                    <a:pt x="338" y="675"/>
                  </a:cubicBezTo>
                  <a:lnTo>
                    <a:pt x="2053" y="670"/>
                  </a:lnTo>
                  <a:lnTo>
                    <a:pt x="21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43"/>
          <p:cNvSpPr txBox="1"/>
          <p:nvPr/>
        </p:nvSpPr>
        <p:spPr>
          <a:xfrm>
            <a:off x="1061300" y="389200"/>
            <a:ext cx="55257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Pathophysiology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508" name="Google Shape;508;p43"/>
          <p:cNvCxnSpPr/>
          <p:nvPr/>
        </p:nvCxnSpPr>
        <p:spPr>
          <a:xfrm>
            <a:off x="1941814" y="847093"/>
            <a:ext cx="3705900" cy="48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4" name="Google Shape;514;p44"/>
          <p:cNvGrpSpPr/>
          <p:nvPr/>
        </p:nvGrpSpPr>
        <p:grpSpPr>
          <a:xfrm>
            <a:off x="300956" y="1122326"/>
            <a:ext cx="467181" cy="476434"/>
            <a:chOff x="2410712" y="2415450"/>
            <a:chExt cx="312600" cy="312600"/>
          </a:xfrm>
        </p:grpSpPr>
        <p:sp>
          <p:nvSpPr>
            <p:cNvPr id="515" name="Google Shape;515;p4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4"/>
          <p:cNvSpPr txBox="1"/>
          <p:nvPr/>
        </p:nvSpPr>
        <p:spPr>
          <a:xfrm>
            <a:off x="758250" y="1148950"/>
            <a:ext cx="5136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Pathophysiology of Shock (</a:t>
            </a:r>
            <a:r>
              <a:rPr b="1" lang="en-GB" sz="1800">
                <a:solidFill>
                  <a:srgbClr val="006D77"/>
                </a:solidFill>
                <a:highlight>
                  <a:srgbClr val="EDF9F9"/>
                </a:highlight>
                <a:latin typeface="Lora"/>
                <a:ea typeface="Lora"/>
                <a:cs typeface="Lora"/>
                <a:sym typeface="Lora"/>
              </a:rPr>
              <a:t>cellular function)</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
        <p:nvSpPr>
          <p:cNvPr id="518" name="Google Shape;518;p44"/>
          <p:cNvSpPr txBox="1"/>
          <p:nvPr/>
        </p:nvSpPr>
        <p:spPr>
          <a:xfrm>
            <a:off x="1061300" y="389200"/>
            <a:ext cx="55257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Pathophysiology</a:t>
            </a:r>
            <a:r>
              <a:rPr b="1" lang="en-GB" sz="2200">
                <a:solidFill>
                  <a:srgbClr val="006D77"/>
                </a:solidFill>
                <a:latin typeface="Lora"/>
                <a:ea typeface="Lora"/>
                <a:cs typeface="Lora"/>
                <a:sym typeface="Lora"/>
              </a:rPr>
              <a:t> of shock :</a:t>
            </a:r>
            <a:endParaRPr b="1" sz="2200">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519" name="Google Shape;519;p44"/>
          <p:cNvCxnSpPr/>
          <p:nvPr/>
        </p:nvCxnSpPr>
        <p:spPr>
          <a:xfrm>
            <a:off x="1941814" y="847093"/>
            <a:ext cx="3705900" cy="4800"/>
          </a:xfrm>
          <a:prstGeom prst="straightConnector1">
            <a:avLst/>
          </a:prstGeom>
          <a:noFill/>
          <a:ln cap="flat" cmpd="sng" w="19050">
            <a:solidFill>
              <a:srgbClr val="83C5BE"/>
            </a:solidFill>
            <a:prstDash val="solid"/>
            <a:round/>
            <a:headEnd len="med" w="med" type="oval"/>
            <a:tailEnd len="med" w="med" type="oval"/>
          </a:ln>
        </p:spPr>
      </p:cxnSp>
      <p:sp>
        <p:nvSpPr>
          <p:cNvPr id="520" name="Google Shape;520;p44"/>
          <p:cNvSpPr txBox="1"/>
          <p:nvPr/>
        </p:nvSpPr>
        <p:spPr>
          <a:xfrm>
            <a:off x="143350" y="1592425"/>
            <a:ext cx="7007100" cy="2047500"/>
          </a:xfrm>
          <a:prstGeom prst="rect">
            <a:avLst/>
          </a:prstGeom>
          <a:noFill/>
          <a:ln>
            <a:noFill/>
          </a:ln>
        </p:spPr>
        <p:txBody>
          <a:bodyPr anchorCtr="0" anchor="t" bIns="91425" lIns="0" spcFirstLastPara="1" rIns="91425" wrap="square" tIns="91425">
            <a:noAutofit/>
          </a:bodyPr>
          <a:lstStyle/>
          <a:p>
            <a:pPr indent="-159849" lvl="0" marL="179999" rtl="0" algn="l">
              <a:spcBef>
                <a:spcPts val="0"/>
              </a:spcBef>
              <a:spcAft>
                <a:spcPts val="0"/>
              </a:spcAft>
              <a:buClr>
                <a:srgbClr val="999999"/>
              </a:buClr>
              <a:buSzPts val="1100"/>
              <a:buFont typeface="Mada"/>
              <a:buChar char="●"/>
            </a:pPr>
            <a:r>
              <a:rPr lang="en-GB" sz="1100">
                <a:solidFill>
                  <a:srgbClr val="999999"/>
                </a:solidFill>
                <a:latin typeface="Mada"/>
                <a:ea typeface="Mada"/>
                <a:cs typeface="Mada"/>
                <a:sym typeface="Mada"/>
              </a:rPr>
              <a:t>We’ve discussed previously the shifting of a</a:t>
            </a:r>
            <a:r>
              <a:rPr lang="en-GB" sz="1100">
                <a:solidFill>
                  <a:srgbClr val="999999"/>
                </a:solidFill>
                <a:latin typeface="Mada"/>
                <a:ea typeface="Mada"/>
                <a:cs typeface="Mada"/>
                <a:sym typeface="Mada"/>
              </a:rPr>
              <a:t>erobic glycolysis to anaerobic glycolysis in page 3.</a:t>
            </a:r>
            <a:endParaRPr sz="1100">
              <a:solidFill>
                <a:srgbClr val="999999"/>
              </a:solidFill>
              <a:latin typeface="Mada"/>
              <a:ea typeface="Mada"/>
              <a:cs typeface="Mada"/>
              <a:sym typeface="Mada"/>
            </a:endParaRPr>
          </a:p>
          <a:p>
            <a:pPr indent="-159849" lvl="0" marL="179999" rtl="0" algn="l">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Under normal conditions, the tissues globally extract about 25% of the oxygen delivered to them, with the normal oxygen saturation of mixed venous blood</a:t>
            </a:r>
            <a:r>
              <a:rPr baseline="30000" lang="en-GB" sz="1100">
                <a:solidFill>
                  <a:srgbClr val="1C4588"/>
                </a:solidFill>
                <a:latin typeface="Mada"/>
                <a:ea typeface="Mada"/>
                <a:cs typeface="Mada"/>
                <a:sym typeface="Mada"/>
              </a:rPr>
              <a:t>1</a:t>
            </a:r>
            <a:r>
              <a:rPr lang="en-GB" sz="1100">
                <a:solidFill>
                  <a:srgbClr val="1C4588"/>
                </a:solidFill>
                <a:latin typeface="Mada"/>
                <a:ea typeface="Mada"/>
                <a:cs typeface="Mada"/>
                <a:sym typeface="Mada"/>
              </a:rPr>
              <a:t>.</a:t>
            </a:r>
            <a:r>
              <a:rPr lang="en-GB" sz="1100">
                <a:solidFill>
                  <a:schemeClr val="dk1"/>
                </a:solidFill>
                <a:latin typeface="Mada"/>
                <a:ea typeface="Mada"/>
                <a:cs typeface="Mada"/>
                <a:sym typeface="Mada"/>
              </a:rPr>
              <a:t> </a:t>
            </a:r>
            <a:r>
              <a:rPr lang="en-GB" sz="1100">
                <a:solidFill>
                  <a:srgbClr val="1C4588"/>
                </a:solidFill>
                <a:latin typeface="Mada"/>
                <a:ea typeface="Mada"/>
                <a:cs typeface="Mada"/>
                <a:sym typeface="Mada"/>
              </a:rPr>
              <a:t>As oxygen delivery falls, cells extract about 50%.</a:t>
            </a:r>
            <a:endParaRPr sz="1100">
              <a:solidFill>
                <a:srgbClr val="1C4588"/>
              </a:solidFill>
              <a:latin typeface="Mada"/>
              <a:ea typeface="Mada"/>
              <a:cs typeface="Mada"/>
              <a:sym typeface="Mada"/>
            </a:endParaRPr>
          </a:p>
          <a:p>
            <a:pPr indent="-159849" lvl="0" marL="179999" rtl="0" algn="l">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further reductions in oxygen delivery lead to a critical reduction in oxygen consumption and anaerobic metabolism, a state described as dysoxia.</a:t>
            </a:r>
            <a:endParaRPr sz="1100">
              <a:solidFill>
                <a:srgbClr val="1C4588"/>
              </a:solidFill>
              <a:latin typeface="Mada"/>
              <a:ea typeface="Mada"/>
              <a:cs typeface="Mada"/>
              <a:sym typeface="Mada"/>
            </a:endParaRPr>
          </a:p>
          <a:p>
            <a:pPr indent="-159849" lvl="0" marL="179999" rtl="0" algn="l">
              <a:spcBef>
                <a:spcPts val="0"/>
              </a:spcBef>
              <a:spcAft>
                <a:spcPts val="0"/>
              </a:spcAft>
              <a:buClr>
                <a:srgbClr val="1C4588"/>
              </a:buClr>
              <a:buSzPts val="1100"/>
              <a:buFont typeface="Mada"/>
              <a:buChar char="●"/>
            </a:pPr>
            <a:r>
              <a:rPr lang="en-GB" sz="1100">
                <a:solidFill>
                  <a:srgbClr val="1C4588"/>
                </a:solidFill>
                <a:latin typeface="Mada"/>
                <a:ea typeface="Mada"/>
                <a:cs typeface="Mada"/>
                <a:sym typeface="Mada"/>
              </a:rPr>
              <a:t>sepsis is associated with significant mitochondrial dysfunction and marked inhibition of oxidative phosphorylation. The phrase ‘cytopathic shock’ has been used to describe this condition.</a:t>
            </a:r>
            <a:endParaRPr sz="1100">
              <a:solidFill>
                <a:srgbClr val="1C4588"/>
              </a:solidFill>
              <a:latin typeface="Mada"/>
              <a:ea typeface="Mada"/>
              <a:cs typeface="Mada"/>
              <a:sym typeface="Mada"/>
            </a:endParaRPr>
          </a:p>
        </p:txBody>
      </p:sp>
      <p:grpSp>
        <p:nvGrpSpPr>
          <p:cNvPr id="521" name="Google Shape;521;p44"/>
          <p:cNvGrpSpPr/>
          <p:nvPr/>
        </p:nvGrpSpPr>
        <p:grpSpPr>
          <a:xfrm>
            <a:off x="300931" y="3059056"/>
            <a:ext cx="467181" cy="476434"/>
            <a:chOff x="2410712" y="2415450"/>
            <a:chExt cx="312600" cy="312600"/>
          </a:xfrm>
        </p:grpSpPr>
        <p:sp>
          <p:nvSpPr>
            <p:cNvPr id="522" name="Google Shape;522;p4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44"/>
          <p:cNvSpPr txBox="1"/>
          <p:nvPr/>
        </p:nvSpPr>
        <p:spPr>
          <a:xfrm>
            <a:off x="758225" y="3085668"/>
            <a:ext cx="5998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The effect of shock on individual organ system:</a:t>
            </a:r>
            <a:endParaRPr b="1" sz="1800">
              <a:solidFill>
                <a:srgbClr val="006D77"/>
              </a:solidFill>
              <a:highlight>
                <a:srgbClr val="EDF9F9"/>
              </a:highlight>
              <a:latin typeface="Lora"/>
              <a:ea typeface="Lora"/>
              <a:cs typeface="Lora"/>
              <a:sym typeface="Lora"/>
            </a:endParaRPr>
          </a:p>
        </p:txBody>
      </p:sp>
      <p:graphicFrame>
        <p:nvGraphicFramePr>
          <p:cNvPr id="525" name="Google Shape;525;p44"/>
          <p:cNvGraphicFramePr/>
          <p:nvPr/>
        </p:nvGraphicFramePr>
        <p:xfrm>
          <a:off x="143350" y="3562073"/>
          <a:ext cx="3000000" cy="3000000"/>
        </p:xfrm>
        <a:graphic>
          <a:graphicData uri="http://schemas.openxmlformats.org/drawingml/2006/table">
            <a:tbl>
              <a:tblPr>
                <a:noFill/>
                <a:tableStyleId>{4E4711E7-81C9-4A0E-ACBD-44A23076AD37}</a:tableStyleId>
              </a:tblPr>
              <a:tblGrid>
                <a:gridCol w="1311175"/>
                <a:gridCol w="5968025"/>
              </a:tblGrid>
              <a:tr h="325900">
                <a:tc>
                  <a:txBody>
                    <a:bodyPr/>
                    <a:lstStyle/>
                    <a:p>
                      <a:pPr indent="0" lvl="0" marL="0" rtl="0" algn="ctr">
                        <a:spcBef>
                          <a:spcPts val="0"/>
                        </a:spcBef>
                        <a:spcAft>
                          <a:spcPts val="0"/>
                        </a:spcAft>
                        <a:buNone/>
                      </a:pPr>
                      <a:r>
                        <a:t/>
                      </a:r>
                      <a:endParaRPr sz="13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300">
                          <a:solidFill>
                            <a:srgbClr val="E29578"/>
                          </a:solidFill>
                          <a:latin typeface="Lora"/>
                          <a:ea typeface="Lora"/>
                          <a:cs typeface="Lora"/>
                          <a:sym typeface="Lora"/>
                        </a:rPr>
                        <a:t>Effect</a:t>
                      </a:r>
                      <a:endParaRPr b="1" sz="1300">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85287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CVS</a:t>
                      </a:r>
                      <a:endParaRPr b="1" sz="13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ischaemia in the watershed areas of the endocardium. This impairs myocardial contractility.</a:t>
                      </a:r>
                      <a:endParaRPr sz="5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Acid–base and electrolyte abnormalities, combined with local tissue hypoxia, increase myocardial excitability and predispose to both atrial and ventricular dysrhythmias.</a:t>
                      </a:r>
                      <a:endParaRPr sz="5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 sepsis inflammatory mediators depress myocardial contractility and ventricular function, increase endothelial permeability (resulting in intravascular volume depletion) and DIC.</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98825">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Nervous system</a:t>
                      </a:r>
                      <a:endParaRPr b="1"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Due to the increased sympathetic activity, patients may appear inappropriately anxious, there is increasing restlessness, progressing to confusion, stupor and coma.</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 septic shock, the clinical picture may be complicated by the presence of an underlying (septic) encephalopathy and/ or delirium.</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52875">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Respiratory system</a:t>
                      </a:r>
                      <a:endParaRPr b="1"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Tachypnoea driven by pain, pyrexia, local lung pathology, pulmonary oedema, metabolic acidosis or cytokines is one of the earliest features of shock</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increased minute volume typically results in reduced arterial PCO2 and a respiratory alkalosis (compensating for the metabolic acidosis)</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Sepsis and hypovolemic shock are both recognised causes of acute respiratory distress syndrome</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3122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Renal system</a:t>
                      </a:r>
                      <a:endParaRPr b="1" sz="13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Reduced renal blood flow results in the production of low-volume, high-osmolality and low sodium content urine</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hypoxia leads to acute tubular necrosis.</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With a fall in glomerular filtration, blood urea and creatinine rise; hyperkalemia and  metabolic acidosis are also usually present.</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Renal failure occurs in about 30–50% of patients with septic shock.</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852875">
                <a:tc>
                  <a:txBody>
                    <a:bodyPr/>
                    <a:lstStyle/>
                    <a:p>
                      <a:pPr indent="0" lvl="0" marL="0" rtl="0" algn="ctr">
                        <a:spcBef>
                          <a:spcPts val="0"/>
                        </a:spcBef>
                        <a:spcAft>
                          <a:spcPts val="0"/>
                        </a:spcAft>
                        <a:buNone/>
                      </a:pPr>
                      <a:r>
                        <a:rPr b="1" lang="en-GB" sz="1300">
                          <a:solidFill>
                            <a:srgbClr val="006D77"/>
                          </a:solidFill>
                          <a:latin typeface="Lora"/>
                          <a:ea typeface="Lora"/>
                          <a:cs typeface="Lora"/>
                          <a:sym typeface="Lora"/>
                        </a:rPr>
                        <a:t>GIT</a:t>
                      </a:r>
                      <a:endParaRPr b="1" sz="13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marked reduction in splanchnic blood flow. In the stomach predispose to stress ulceration and haemorrhage.</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 the intestine movement of bacteria and/or bacterial endotoxin from the gut lumen to the portal vein and hence systemic circulation may occur. This is thought to be an important pathophysiological mechanism in the development of SIRS and multiple organ failure in shock.</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723150">
                <a:tc>
                  <a:txBody>
                    <a:bodyPr/>
                    <a:lstStyle/>
                    <a:p>
                      <a:pPr indent="0" lvl="0" marL="0" rtl="0" algn="ctr">
                        <a:spcBef>
                          <a:spcPts val="0"/>
                        </a:spcBef>
                        <a:spcAft>
                          <a:spcPts val="0"/>
                        </a:spcAft>
                        <a:buNone/>
                      </a:pPr>
                      <a:r>
                        <a:rPr b="1" lang="en-GB" sz="1100">
                          <a:solidFill>
                            <a:srgbClr val="006D77"/>
                          </a:solidFill>
                          <a:latin typeface="Lora"/>
                          <a:ea typeface="Lora"/>
                          <a:cs typeface="Lora"/>
                          <a:sym typeface="Lora"/>
                        </a:rPr>
                        <a:t>Hepatobiliary </a:t>
                      </a:r>
                      <a:r>
                        <a:rPr b="1" lang="en-GB" sz="1100">
                          <a:solidFill>
                            <a:srgbClr val="006D77"/>
                          </a:solidFill>
                          <a:latin typeface="Lora"/>
                          <a:ea typeface="Lora"/>
                          <a:cs typeface="Lora"/>
                          <a:sym typeface="Lora"/>
                        </a:rPr>
                        <a:t>system</a:t>
                      </a:r>
                      <a:endParaRPr b="1" sz="11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ischaemic hepatic injury is frequently seen following hypovolaemic or cardiogenic shock</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Increases in prothrombin time and/or hypoglycaemia are markers of more severe injury.</a:t>
                      </a:r>
                      <a:endParaRPr sz="200">
                        <a:solidFill>
                          <a:srgbClr val="1C4588"/>
                        </a:solidFill>
                        <a:latin typeface="Mada"/>
                        <a:ea typeface="Mada"/>
                        <a:cs typeface="Mada"/>
                        <a:sym typeface="Mada"/>
                      </a:endParaRPr>
                    </a:p>
                    <a:p>
                      <a:pPr indent="0" lvl="0" marL="0" rtl="0" algn="l">
                        <a:spcBef>
                          <a:spcPts val="0"/>
                        </a:spcBef>
                        <a:spcAft>
                          <a:spcPts val="0"/>
                        </a:spcAft>
                        <a:buNone/>
                      </a:pPr>
                      <a:r>
                        <a:t/>
                      </a:r>
                      <a:endParaRPr sz="2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Significant ischaemic hepatitis is more frequent in patients with underlying cardiac disease and a degree of hepatic venous congestion.</a:t>
                      </a:r>
                      <a:endParaRPr sz="10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526" name="Google Shape;526;p44"/>
          <p:cNvSpPr/>
          <p:nvPr/>
        </p:nvSpPr>
        <p:spPr>
          <a:xfrm>
            <a:off x="74475" y="10075975"/>
            <a:ext cx="7440600" cy="539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53499" lvl="0" marL="179999"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MVO</a:t>
            </a:r>
            <a:r>
              <a:rPr baseline="-25000" lang="en-GB" sz="1000">
                <a:solidFill>
                  <a:srgbClr val="999999"/>
                </a:solidFill>
                <a:latin typeface="Mada"/>
                <a:ea typeface="Mada"/>
                <a:cs typeface="Mada"/>
                <a:sym typeface="Mada"/>
              </a:rPr>
              <a:t>2</a:t>
            </a:r>
            <a:r>
              <a:rPr lang="en-GB" sz="1000">
                <a:solidFill>
                  <a:srgbClr val="999999"/>
                </a:solidFill>
                <a:latin typeface="Mada"/>
                <a:ea typeface="Mada"/>
                <a:cs typeface="Mada"/>
                <a:sym typeface="Mada"/>
              </a:rPr>
              <a:t> (mixed venous oxygen saturation): </a:t>
            </a:r>
            <a:r>
              <a:rPr lang="en-GB" sz="1000">
                <a:solidFill>
                  <a:srgbClr val="999999"/>
                </a:solidFill>
                <a:latin typeface="Mada"/>
                <a:ea typeface="Mada"/>
                <a:cs typeface="Mada"/>
                <a:sym typeface="Mada"/>
              </a:rPr>
              <a:t>the amount of O</a:t>
            </a:r>
            <a:r>
              <a:rPr baseline="-25000" lang="en-GB" sz="1000">
                <a:solidFill>
                  <a:srgbClr val="999999"/>
                </a:solidFill>
                <a:latin typeface="Mada"/>
                <a:ea typeface="Mada"/>
                <a:cs typeface="Mada"/>
                <a:sym typeface="Mada"/>
              </a:rPr>
              <a:t>2</a:t>
            </a:r>
            <a:r>
              <a:rPr lang="en-GB" sz="1000">
                <a:solidFill>
                  <a:srgbClr val="999999"/>
                </a:solidFill>
                <a:latin typeface="Mada"/>
                <a:ea typeface="Mada"/>
                <a:cs typeface="Mada"/>
                <a:sym typeface="Mada"/>
              </a:rPr>
              <a:t> bound to hemoglobins who aren’t extracted from tissues and going back to the heart, will be decreased in hypovolemic and cardiogenic shock, and will be normal or increased in distributive (vasogenic) shock.</a:t>
            </a:r>
            <a:endParaRPr sz="1000">
              <a:solidFill>
                <a:srgbClr val="999999"/>
              </a:solidFill>
              <a:latin typeface="Mada"/>
              <a:ea typeface="Mada"/>
              <a:cs typeface="Mada"/>
              <a:sym typeface="Mada"/>
            </a:endParaRPr>
          </a:p>
        </p:txBody>
      </p:sp>
      <p:pic>
        <p:nvPicPr>
          <p:cNvPr id="527" name="Google Shape;527;p44"/>
          <p:cNvPicPr preferRelativeResize="0"/>
          <p:nvPr/>
        </p:nvPicPr>
        <p:blipFill>
          <a:blip r:embed="rId3">
            <a:alphaModFix/>
          </a:blip>
          <a:stretch>
            <a:fillRect/>
          </a:stretch>
        </p:blipFill>
        <p:spPr>
          <a:xfrm>
            <a:off x="651700" y="4422785"/>
            <a:ext cx="329201" cy="350243"/>
          </a:xfrm>
          <a:prstGeom prst="rect">
            <a:avLst/>
          </a:prstGeom>
          <a:noFill/>
          <a:ln>
            <a:noFill/>
          </a:ln>
        </p:spPr>
      </p:pic>
      <p:pic>
        <p:nvPicPr>
          <p:cNvPr id="528" name="Google Shape;528;p44"/>
          <p:cNvPicPr preferRelativeResize="0"/>
          <p:nvPr/>
        </p:nvPicPr>
        <p:blipFill>
          <a:blip r:embed="rId4">
            <a:alphaModFix/>
          </a:blip>
          <a:stretch>
            <a:fillRect/>
          </a:stretch>
        </p:blipFill>
        <p:spPr>
          <a:xfrm>
            <a:off x="651700" y="5340225"/>
            <a:ext cx="329225" cy="329225"/>
          </a:xfrm>
          <a:prstGeom prst="rect">
            <a:avLst/>
          </a:prstGeom>
          <a:noFill/>
          <a:ln>
            <a:noFill/>
          </a:ln>
        </p:spPr>
      </p:pic>
      <p:pic>
        <p:nvPicPr>
          <p:cNvPr id="529" name="Google Shape;529;p44"/>
          <p:cNvPicPr preferRelativeResize="0"/>
          <p:nvPr/>
        </p:nvPicPr>
        <p:blipFill>
          <a:blip r:embed="rId5">
            <a:alphaModFix/>
          </a:blip>
          <a:stretch>
            <a:fillRect/>
          </a:stretch>
        </p:blipFill>
        <p:spPr>
          <a:xfrm>
            <a:off x="651700" y="6307290"/>
            <a:ext cx="329225" cy="329225"/>
          </a:xfrm>
          <a:prstGeom prst="rect">
            <a:avLst/>
          </a:prstGeom>
          <a:noFill/>
          <a:ln>
            <a:noFill/>
          </a:ln>
        </p:spPr>
      </p:pic>
      <p:pic>
        <p:nvPicPr>
          <p:cNvPr id="530" name="Google Shape;530;p44"/>
          <p:cNvPicPr preferRelativeResize="0"/>
          <p:nvPr/>
        </p:nvPicPr>
        <p:blipFill>
          <a:blip r:embed="rId6">
            <a:alphaModFix/>
          </a:blip>
          <a:stretch>
            <a:fillRect/>
          </a:stretch>
        </p:blipFill>
        <p:spPr>
          <a:xfrm>
            <a:off x="651700" y="7369753"/>
            <a:ext cx="329225" cy="329203"/>
          </a:xfrm>
          <a:prstGeom prst="rect">
            <a:avLst/>
          </a:prstGeom>
          <a:noFill/>
          <a:ln>
            <a:noFill/>
          </a:ln>
        </p:spPr>
      </p:pic>
      <p:pic>
        <p:nvPicPr>
          <p:cNvPr id="531" name="Google Shape;531;p44"/>
          <p:cNvPicPr preferRelativeResize="0"/>
          <p:nvPr/>
        </p:nvPicPr>
        <p:blipFill>
          <a:blip r:embed="rId7">
            <a:alphaModFix/>
          </a:blip>
          <a:stretch>
            <a:fillRect/>
          </a:stretch>
        </p:blipFill>
        <p:spPr>
          <a:xfrm>
            <a:off x="641175" y="8432169"/>
            <a:ext cx="350250" cy="350250"/>
          </a:xfrm>
          <a:prstGeom prst="rect">
            <a:avLst/>
          </a:prstGeom>
          <a:noFill/>
          <a:ln>
            <a:noFill/>
          </a:ln>
        </p:spPr>
      </p:pic>
      <p:pic>
        <p:nvPicPr>
          <p:cNvPr id="532" name="Google Shape;532;p44"/>
          <p:cNvPicPr preferRelativeResize="0"/>
          <p:nvPr/>
        </p:nvPicPr>
        <p:blipFill>
          <a:blip r:embed="rId8">
            <a:alphaModFix/>
          </a:blip>
          <a:stretch>
            <a:fillRect/>
          </a:stretch>
        </p:blipFill>
        <p:spPr>
          <a:xfrm>
            <a:off x="651688" y="9470623"/>
            <a:ext cx="329225" cy="329251"/>
          </a:xfrm>
          <a:prstGeom prst="rect">
            <a:avLst/>
          </a:prstGeom>
          <a:noFill/>
          <a:ln>
            <a:noFill/>
          </a:ln>
        </p:spPr>
      </p:pic>
      <p:sp>
        <p:nvSpPr>
          <p:cNvPr id="533" name="Google Shape;533;p44"/>
          <p:cNvSpPr txBox="1"/>
          <p:nvPr/>
        </p:nvSpPr>
        <p:spPr>
          <a:xfrm>
            <a:off x="-1185350" y="11064500"/>
            <a:ext cx="10450500" cy="22065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Pathophysiology of shock (Macrocirculation, Microcirculation, Cellular function).</a:t>
            </a:r>
            <a:endParaRPr sz="1900">
              <a:solidFill>
                <a:srgbClr val="E29578"/>
              </a:solidFill>
              <a:latin typeface="Mada"/>
              <a:ea typeface="Mada"/>
              <a:cs typeface="Mada"/>
              <a:sym typeface="Mada"/>
            </a:endParaRPr>
          </a:p>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Systemic effects of shock.</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1- Cardiovascular system   </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2- Respiratory system   </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3- Renal system   </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4- Nervous system   </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5- Gastrointestinal tract   </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900">
                <a:solidFill>
                  <a:srgbClr val="E29578"/>
                </a:solidFill>
                <a:latin typeface="Mada"/>
                <a:ea typeface="Mada"/>
                <a:cs typeface="Mada"/>
                <a:sym typeface="Mada"/>
              </a:rPr>
              <a:t>6- Hepatobiliary system</a:t>
            </a:r>
            <a:endParaRPr sz="19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900">
              <a:solidFill>
                <a:srgbClr val="E29578"/>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5"/>
          <p:cNvSpPr/>
          <p:nvPr/>
        </p:nvSpPr>
        <p:spPr>
          <a:xfrm rot="-9675161">
            <a:off x="152953" y="4153580"/>
            <a:ext cx="420718" cy="449096"/>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5"/>
          <p:cNvSpPr/>
          <p:nvPr/>
        </p:nvSpPr>
        <p:spPr>
          <a:xfrm rot="732">
            <a:off x="152949" y="3634046"/>
            <a:ext cx="420694" cy="449031"/>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5"/>
          <p:cNvSpPr/>
          <p:nvPr/>
        </p:nvSpPr>
        <p:spPr>
          <a:xfrm rot="4376526">
            <a:off x="130509" y="3127713"/>
            <a:ext cx="420663" cy="449141"/>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5"/>
          <p:cNvSpPr txBox="1"/>
          <p:nvPr/>
        </p:nvSpPr>
        <p:spPr>
          <a:xfrm>
            <a:off x="1061258" y="389212"/>
            <a:ext cx="5525482" cy="61411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Treatment of shock :</a:t>
            </a:r>
            <a:endParaRPr b="1" i="0" sz="2200"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1" i="0" sz="2200" u="none" cap="none" strike="noStrike">
              <a:solidFill>
                <a:srgbClr val="006D77"/>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42" name="Google Shape;542;p45"/>
          <p:cNvSpPr txBox="1"/>
          <p:nvPr/>
        </p:nvSpPr>
        <p:spPr>
          <a:xfrm>
            <a:off x="0" y="1019400"/>
            <a:ext cx="7440300" cy="1163400"/>
          </a:xfrm>
          <a:prstGeom prst="rect">
            <a:avLst/>
          </a:prstGeom>
          <a:noFill/>
          <a:ln>
            <a:noFill/>
          </a:ln>
        </p:spPr>
        <p:txBody>
          <a:bodyPr anchorCtr="0" anchor="t" bIns="91425" lIns="91425" spcFirstLastPara="1" rIns="91425" wrap="square" tIns="91425">
            <a:noAutofit/>
          </a:bodyPr>
          <a:lstStyle/>
          <a:p>
            <a:pPr indent="-177800" lvl="0" marL="266700" marR="0" rtl="0" algn="l">
              <a:lnSpc>
                <a:spcPct val="125000"/>
              </a:lnSpc>
              <a:spcBef>
                <a:spcPts val="0"/>
              </a:spcBef>
              <a:spcAft>
                <a:spcPts val="0"/>
              </a:spcAft>
              <a:buClr>
                <a:srgbClr val="000000"/>
              </a:buClr>
              <a:buSzPts val="1300"/>
              <a:buFont typeface="Mada"/>
              <a:buChar char="●"/>
            </a:pPr>
            <a:r>
              <a:rPr b="0" i="0" lang="en-GB" sz="1300" u="none" cap="none" strike="noStrike">
                <a:solidFill>
                  <a:srgbClr val="000000"/>
                </a:solidFill>
                <a:latin typeface="Mada"/>
                <a:ea typeface="Mada"/>
                <a:cs typeface="Mada"/>
                <a:sym typeface="Mada"/>
              </a:rPr>
              <a:t>Goal is to Restore perfusion</a:t>
            </a:r>
            <a:r>
              <a:rPr b="0" baseline="30000" i="0" lang="en-GB" sz="1300" u="none" cap="none" strike="noStrike">
                <a:solidFill>
                  <a:srgbClr val="000000"/>
                </a:solidFill>
                <a:latin typeface="Mada"/>
                <a:ea typeface="Mada"/>
                <a:cs typeface="Mada"/>
                <a:sym typeface="Mada"/>
              </a:rPr>
              <a:t>1</a:t>
            </a:r>
            <a:r>
              <a:rPr b="0" i="0" lang="en-GB" sz="1300" u="none" cap="none" strike="noStrike">
                <a:solidFill>
                  <a:srgbClr val="000000"/>
                </a:solidFill>
                <a:latin typeface="Mada"/>
                <a:ea typeface="Mada"/>
                <a:cs typeface="Mada"/>
                <a:sym typeface="Mada"/>
              </a:rPr>
              <a:t> &amp; Reverse the cause</a:t>
            </a:r>
            <a:r>
              <a:rPr lang="en-GB" sz="1300">
                <a:latin typeface="Mada"/>
                <a:ea typeface="Mada"/>
                <a:cs typeface="Mada"/>
                <a:sym typeface="Mada"/>
              </a:rPr>
              <a:t>, </a:t>
            </a:r>
            <a:r>
              <a:rPr b="0" i="0" lang="en-GB" sz="1300" u="none" cap="none" strike="noStrike">
                <a:solidFill>
                  <a:srgbClr val="6AA84F"/>
                </a:solidFill>
                <a:latin typeface="Mada"/>
                <a:ea typeface="Mada"/>
                <a:cs typeface="Mada"/>
                <a:sym typeface="Mada"/>
              </a:rPr>
              <a:t>both are priority</a:t>
            </a:r>
            <a:endParaRPr b="0" i="0" sz="1300" u="none" cap="none" strike="noStrike">
              <a:solidFill>
                <a:srgbClr val="6AA84F"/>
              </a:solidFill>
              <a:latin typeface="Mada"/>
              <a:ea typeface="Mada"/>
              <a:cs typeface="Mada"/>
              <a:sym typeface="Mada"/>
            </a:endParaRPr>
          </a:p>
          <a:p>
            <a:pPr indent="-177800" lvl="0" marL="266700" marR="0" rtl="0" algn="l">
              <a:lnSpc>
                <a:spcPct val="125000"/>
              </a:lnSpc>
              <a:spcBef>
                <a:spcPts val="0"/>
              </a:spcBef>
              <a:spcAft>
                <a:spcPts val="0"/>
              </a:spcAft>
              <a:buClr>
                <a:srgbClr val="1C4588"/>
              </a:buClr>
              <a:buSzPts val="1300"/>
              <a:buFont typeface="Mada"/>
              <a:buChar char="●"/>
            </a:pPr>
            <a:r>
              <a:rPr lang="en-GB" sz="1300">
                <a:solidFill>
                  <a:srgbClr val="1C4588"/>
                </a:solidFill>
                <a:latin typeface="Mada"/>
                <a:ea typeface="Mada"/>
                <a:cs typeface="Mada"/>
                <a:sym typeface="Mada"/>
              </a:rPr>
              <a:t>As with most clinical emergencies, treatment and diagnosis should occur simultaneously with the immediate assessment and management following an Airway, Breathing, Circulation (ABC) approach.</a:t>
            </a:r>
            <a:endParaRPr sz="1300">
              <a:solidFill>
                <a:srgbClr val="1C4588"/>
              </a:solidFill>
              <a:latin typeface="Mada"/>
              <a:ea typeface="Mada"/>
              <a:cs typeface="Mada"/>
              <a:sym typeface="Mada"/>
            </a:endParaRPr>
          </a:p>
          <a:p>
            <a:pPr indent="-177800" lvl="0" marL="266700" marR="0" rtl="0" algn="l">
              <a:lnSpc>
                <a:spcPct val="125000"/>
              </a:lnSpc>
              <a:spcBef>
                <a:spcPts val="0"/>
              </a:spcBef>
              <a:spcAft>
                <a:spcPts val="0"/>
              </a:spcAft>
              <a:buClr>
                <a:srgbClr val="000000"/>
              </a:buClr>
              <a:buSzPts val="1300"/>
              <a:buFont typeface="Mada"/>
              <a:buChar char="●"/>
            </a:pPr>
            <a:r>
              <a:rPr b="0" i="0" lang="en-GB" sz="1300" u="none" cap="none" strike="noStrike">
                <a:solidFill>
                  <a:srgbClr val="000000"/>
                </a:solidFill>
                <a:latin typeface="Mada"/>
                <a:ea typeface="Mada"/>
                <a:cs typeface="Mada"/>
                <a:sym typeface="Mada"/>
              </a:rPr>
              <a:t>Method : Depends on type of shock</a:t>
            </a:r>
            <a:r>
              <a:rPr lang="en-GB" sz="1300">
                <a:latin typeface="Mada"/>
                <a:ea typeface="Mada"/>
                <a:cs typeface="Mada"/>
                <a:sym typeface="Mada"/>
              </a:rPr>
              <a:t>, </a:t>
            </a:r>
            <a:r>
              <a:rPr b="0" i="0" lang="en-GB" sz="1300" u="none" cap="none" strike="noStrike">
                <a:solidFill>
                  <a:srgbClr val="6AA84F"/>
                </a:solidFill>
                <a:latin typeface="Mada"/>
                <a:ea typeface="Mada"/>
                <a:cs typeface="Mada"/>
                <a:sym typeface="Mada"/>
              </a:rPr>
              <a:t>detecting the type of shock is a priority also</a:t>
            </a:r>
            <a:r>
              <a:rPr lang="en-GB" sz="1300">
                <a:latin typeface="Mada"/>
                <a:ea typeface="Mada"/>
                <a:cs typeface="Mada"/>
                <a:sym typeface="Mada"/>
              </a:rPr>
              <a:t>.</a:t>
            </a:r>
            <a:endParaRPr b="0" i="0" sz="1300" u="none" cap="none" strike="noStrike">
              <a:solidFill>
                <a:srgbClr val="000000"/>
              </a:solidFill>
              <a:latin typeface="Mada"/>
              <a:ea typeface="Mada"/>
              <a:cs typeface="Mada"/>
              <a:sym typeface="Mada"/>
            </a:endParaRPr>
          </a:p>
        </p:txBody>
      </p:sp>
      <p:sp>
        <p:nvSpPr>
          <p:cNvPr id="543" name="Google Shape;543;p45"/>
          <p:cNvSpPr/>
          <p:nvPr/>
        </p:nvSpPr>
        <p:spPr>
          <a:xfrm>
            <a:off x="2599213" y="7308343"/>
            <a:ext cx="2355000" cy="246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45"/>
          <p:cNvSpPr/>
          <p:nvPr/>
        </p:nvSpPr>
        <p:spPr>
          <a:xfrm rot="10800000">
            <a:off x="75" y="-9525"/>
            <a:ext cx="7589100" cy="192306"/>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45"/>
          <p:cNvSpPr/>
          <p:nvPr/>
        </p:nvSpPr>
        <p:spPr>
          <a:xfrm>
            <a:off x="74475" y="10002200"/>
            <a:ext cx="7440300" cy="6141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147149" lvl="0" marL="179999" rtl="0" algn="l">
              <a:lnSpc>
                <a:spcPct val="125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With fluid, inotropes and vasopressors.</a:t>
            </a:r>
            <a:endParaRPr sz="900">
              <a:solidFill>
                <a:srgbClr val="6AA84F"/>
              </a:solidFill>
              <a:latin typeface="Mada"/>
              <a:ea typeface="Mada"/>
              <a:cs typeface="Mada"/>
              <a:sym typeface="Mada"/>
            </a:endParaRPr>
          </a:p>
          <a:p>
            <a:pPr indent="-147149" lvl="0" marL="179999" rtl="0" algn="l">
              <a:spcBef>
                <a:spcPts val="0"/>
              </a:spcBef>
              <a:spcAft>
                <a:spcPts val="0"/>
              </a:spcAft>
              <a:buClr>
                <a:srgbClr val="1C4588"/>
              </a:buClr>
              <a:buSzPts val="900"/>
              <a:buFont typeface="Mada"/>
              <a:buAutoNum type="arabicPeriod"/>
            </a:pPr>
            <a:r>
              <a:rPr lang="en-GB" sz="900">
                <a:solidFill>
                  <a:srgbClr val="1C4588"/>
                </a:solidFill>
                <a:latin typeface="Mada"/>
                <a:ea typeface="Mada"/>
                <a:cs typeface="Mada"/>
                <a:sym typeface="Mada"/>
              </a:rPr>
              <a:t>       </a:t>
            </a:r>
            <a:r>
              <a:rPr lang="en-GB" sz="900">
                <a:solidFill>
                  <a:srgbClr val="1C4588"/>
                </a:solidFill>
                <a:latin typeface="Mada"/>
                <a:ea typeface="Mada"/>
                <a:cs typeface="Mada"/>
                <a:sym typeface="Mada"/>
              </a:rPr>
              <a:t>If blood pressure remains low and/or signs of inadequate tissue oxygen delivery persist , then inotropes and/or vasopressors may be required. Adrenaline, which has both vasopressor and inotropic effects, is a useful first line drug in the emergency treatment of shock. Dopamine can be used</a:t>
            </a:r>
            <a:r>
              <a:rPr lang="en-GB" sz="900">
                <a:solidFill>
                  <a:srgbClr val="1C4588"/>
                </a:solidFill>
                <a:latin typeface="Mada"/>
                <a:ea typeface="Mada"/>
                <a:cs typeface="Mada"/>
                <a:sym typeface="Mada"/>
              </a:rPr>
              <a:t>.</a:t>
            </a:r>
            <a:endParaRPr sz="900">
              <a:solidFill>
                <a:srgbClr val="1C4588"/>
              </a:solidFill>
              <a:latin typeface="Mada"/>
              <a:ea typeface="Mada"/>
              <a:cs typeface="Mada"/>
              <a:sym typeface="Mada"/>
            </a:endParaRPr>
          </a:p>
        </p:txBody>
      </p:sp>
      <p:cxnSp>
        <p:nvCxnSpPr>
          <p:cNvPr id="546" name="Google Shape;546;p45"/>
          <p:cNvCxnSpPr/>
          <p:nvPr/>
        </p:nvCxnSpPr>
        <p:spPr>
          <a:xfrm>
            <a:off x="2223113" y="858338"/>
            <a:ext cx="3201773" cy="600"/>
          </a:xfrm>
          <a:prstGeom prst="straightConnector1">
            <a:avLst/>
          </a:prstGeom>
          <a:noFill/>
          <a:ln cap="flat" cmpd="sng" w="19050">
            <a:solidFill>
              <a:srgbClr val="83C5BE"/>
            </a:solidFill>
            <a:prstDash val="solid"/>
            <a:round/>
            <a:headEnd len="med" w="med" type="oval"/>
            <a:tailEnd len="med" w="med" type="oval"/>
          </a:ln>
        </p:spPr>
      </p:cxnSp>
      <p:sp>
        <p:nvSpPr>
          <p:cNvPr id="547" name="Google Shape;547;p45"/>
          <p:cNvSpPr/>
          <p:nvPr/>
        </p:nvSpPr>
        <p:spPr>
          <a:xfrm>
            <a:off x="163413" y="7306268"/>
            <a:ext cx="2331000" cy="246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8" name="Google Shape;548;p45"/>
          <p:cNvGrpSpPr/>
          <p:nvPr/>
        </p:nvGrpSpPr>
        <p:grpSpPr>
          <a:xfrm>
            <a:off x="853307" y="6687051"/>
            <a:ext cx="927110" cy="748446"/>
            <a:chOff x="235075" y="777725"/>
            <a:chExt cx="7186900" cy="4132775"/>
          </a:xfrm>
        </p:grpSpPr>
        <p:sp>
          <p:nvSpPr>
            <p:cNvPr id="549" name="Google Shape;549;p45"/>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45"/>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1" name="Google Shape;551;p45"/>
          <p:cNvSpPr/>
          <p:nvPr/>
        </p:nvSpPr>
        <p:spPr>
          <a:xfrm>
            <a:off x="5063513" y="7308368"/>
            <a:ext cx="2355000" cy="246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2" name="Google Shape;552;p45"/>
          <p:cNvGrpSpPr/>
          <p:nvPr/>
        </p:nvGrpSpPr>
        <p:grpSpPr>
          <a:xfrm flipH="1" rot="8082206">
            <a:off x="5795610" y="6743329"/>
            <a:ext cx="922113" cy="821174"/>
            <a:chOff x="434475" y="237850"/>
            <a:chExt cx="6749725" cy="5224025"/>
          </a:xfrm>
        </p:grpSpPr>
        <p:sp>
          <p:nvSpPr>
            <p:cNvPr id="553" name="Google Shape;553;p45"/>
            <p:cNvSpPr/>
            <p:nvPr/>
          </p:nvSpPr>
          <p:spPr>
            <a:xfrm>
              <a:off x="542775" y="347225"/>
              <a:ext cx="6499875" cy="4955975"/>
            </a:xfrm>
            <a:custGeom>
              <a:rect b="b" l="l" r="r" t="t"/>
              <a:pathLst>
                <a:path extrusionOk="0" h="198239" w="259995">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006D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5"/>
            <p:cNvSpPr/>
            <p:nvPr/>
          </p:nvSpPr>
          <p:spPr>
            <a:xfrm>
              <a:off x="434475" y="237850"/>
              <a:ext cx="6749725" cy="5224025"/>
            </a:xfrm>
            <a:custGeom>
              <a:rect b="b" l="l" r="r" t="t"/>
              <a:pathLst>
                <a:path extrusionOk="0" h="208961" w="269989">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006D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5" name="Google Shape;555;p45"/>
          <p:cNvSpPr/>
          <p:nvPr/>
        </p:nvSpPr>
        <p:spPr>
          <a:xfrm rot="9825509">
            <a:off x="3101555" y="6833022"/>
            <a:ext cx="1119493" cy="642080"/>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5"/>
          <p:cNvSpPr txBox="1"/>
          <p:nvPr/>
        </p:nvSpPr>
        <p:spPr>
          <a:xfrm>
            <a:off x="1068250" y="6826396"/>
            <a:ext cx="524700" cy="41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ife Savers ExtraBold"/>
                <a:ea typeface="Life Savers ExtraBold"/>
                <a:cs typeface="Life Savers ExtraBold"/>
                <a:sym typeface="Life Savers ExtraBold"/>
              </a:rPr>
              <a:t>01</a:t>
            </a:r>
            <a:endParaRPr b="0" i="0" sz="2400" u="none" cap="none" strike="noStrike">
              <a:solidFill>
                <a:srgbClr val="E29578"/>
              </a:solidFill>
              <a:latin typeface="Life Savers ExtraBold"/>
              <a:ea typeface="Life Savers ExtraBold"/>
              <a:cs typeface="Life Savers ExtraBold"/>
              <a:sym typeface="Life Savers ExtraBold"/>
            </a:endParaRPr>
          </a:p>
        </p:txBody>
      </p:sp>
      <p:sp>
        <p:nvSpPr>
          <p:cNvPr id="557" name="Google Shape;557;p45"/>
          <p:cNvSpPr txBox="1"/>
          <p:nvPr/>
        </p:nvSpPr>
        <p:spPr>
          <a:xfrm>
            <a:off x="3443095" y="6855347"/>
            <a:ext cx="594600" cy="41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6D77"/>
                </a:solidFill>
                <a:latin typeface="Life Savers ExtraBold"/>
                <a:ea typeface="Life Savers ExtraBold"/>
                <a:cs typeface="Life Savers ExtraBold"/>
                <a:sym typeface="Life Savers ExtraBold"/>
              </a:rPr>
              <a:t>02</a:t>
            </a:r>
            <a:endParaRPr b="0" i="0" sz="2400" u="none" cap="none" strike="noStrike">
              <a:solidFill>
                <a:srgbClr val="006D77"/>
              </a:solidFill>
              <a:latin typeface="Life Savers ExtraBold"/>
              <a:ea typeface="Life Savers ExtraBold"/>
              <a:cs typeface="Life Savers ExtraBold"/>
              <a:sym typeface="Life Savers ExtraBold"/>
            </a:endParaRPr>
          </a:p>
        </p:txBody>
      </p:sp>
      <p:sp>
        <p:nvSpPr>
          <p:cNvPr id="558" name="Google Shape;558;p45"/>
          <p:cNvSpPr txBox="1"/>
          <p:nvPr/>
        </p:nvSpPr>
        <p:spPr>
          <a:xfrm>
            <a:off x="5936772" y="6806720"/>
            <a:ext cx="594600" cy="41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7ECCC6"/>
                </a:solidFill>
                <a:latin typeface="Life Savers ExtraBold"/>
                <a:ea typeface="Life Savers ExtraBold"/>
                <a:cs typeface="Life Savers ExtraBold"/>
                <a:sym typeface="Life Savers ExtraBold"/>
              </a:rPr>
              <a:t>03</a:t>
            </a:r>
            <a:endParaRPr b="0" i="0" sz="2400" u="none" cap="none" strike="noStrike">
              <a:solidFill>
                <a:srgbClr val="7ECCC6"/>
              </a:solidFill>
              <a:latin typeface="Life Savers ExtraBold"/>
              <a:ea typeface="Life Savers ExtraBold"/>
              <a:cs typeface="Life Savers ExtraBold"/>
              <a:sym typeface="Life Savers ExtraBold"/>
            </a:endParaRPr>
          </a:p>
        </p:txBody>
      </p:sp>
      <p:grpSp>
        <p:nvGrpSpPr>
          <p:cNvPr id="559" name="Google Shape;559;p45"/>
          <p:cNvGrpSpPr/>
          <p:nvPr/>
        </p:nvGrpSpPr>
        <p:grpSpPr>
          <a:xfrm>
            <a:off x="303886" y="6102384"/>
            <a:ext cx="467149" cy="476434"/>
            <a:chOff x="2410712" y="2415450"/>
            <a:chExt cx="312600" cy="312600"/>
          </a:xfrm>
        </p:grpSpPr>
        <p:sp>
          <p:nvSpPr>
            <p:cNvPr id="560" name="Google Shape;560;p4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2" name="Google Shape;562;p45"/>
          <p:cNvSpPr txBox="1"/>
          <p:nvPr/>
        </p:nvSpPr>
        <p:spPr>
          <a:xfrm>
            <a:off x="761252" y="6129123"/>
            <a:ext cx="58191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Endpoints of Resuscitation in Shock management</a:t>
            </a:r>
            <a:r>
              <a:rPr b="1" baseline="30000" lang="en-GB" sz="1800">
                <a:solidFill>
                  <a:srgbClr val="006D77"/>
                </a:solidFill>
                <a:highlight>
                  <a:srgbClr val="EDF9F9"/>
                </a:highlight>
                <a:latin typeface="Lora"/>
                <a:ea typeface="Lora"/>
                <a:cs typeface="Lora"/>
                <a:sym typeface="Lora"/>
              </a:rPr>
              <a:t>2</a:t>
            </a:r>
            <a:r>
              <a:rPr b="1" i="0" lang="en-GB" sz="1800" u="none" cap="none" strike="noStrike">
                <a:solidFill>
                  <a:srgbClr val="006D77"/>
                </a:solidFill>
                <a:highlight>
                  <a:srgbClr val="EDF9F9"/>
                </a:highlight>
                <a:latin typeface="Lora"/>
                <a:ea typeface="Lora"/>
                <a:cs typeface="Lora"/>
                <a:sym typeface="Lora"/>
              </a:rPr>
              <a:t>:</a:t>
            </a:r>
            <a:endParaRPr b="1" i="0" sz="1800" u="none" cap="none" strike="noStrike">
              <a:solidFill>
                <a:srgbClr val="006D77"/>
              </a:solidFill>
              <a:highlight>
                <a:srgbClr val="EDF9F9"/>
              </a:highlight>
              <a:latin typeface="Lora"/>
              <a:ea typeface="Lora"/>
              <a:cs typeface="Lora"/>
              <a:sym typeface="Lora"/>
            </a:endParaRPr>
          </a:p>
        </p:txBody>
      </p:sp>
      <p:sp>
        <p:nvSpPr>
          <p:cNvPr id="563" name="Google Shape;563;p45"/>
          <p:cNvSpPr txBox="1"/>
          <p:nvPr/>
        </p:nvSpPr>
        <p:spPr>
          <a:xfrm>
            <a:off x="70913" y="7435518"/>
            <a:ext cx="2401500" cy="21852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Normal vital signs</a:t>
            </a:r>
            <a:endParaRPr b="1" i="0" sz="1300" u="none" cap="none" strike="noStrike">
              <a:solidFill>
                <a:srgbClr val="000000"/>
              </a:solidFill>
              <a:latin typeface="Mada"/>
              <a:ea typeface="Mada"/>
              <a:cs typeface="Mada"/>
              <a:sym typeface="Mada"/>
            </a:endParaRPr>
          </a:p>
          <a:p>
            <a:pPr indent="0" lvl="0" marL="0" marR="0" rtl="0" algn="ctr">
              <a:lnSpc>
                <a:spcPct val="125000"/>
              </a:lnSpc>
              <a:spcBef>
                <a:spcPts val="0"/>
              </a:spcBef>
              <a:spcAft>
                <a:spcPts val="0"/>
              </a:spcAft>
              <a:buClr>
                <a:srgbClr val="000000"/>
              </a:buClr>
              <a:buSzPts val="1300"/>
              <a:buFont typeface="Arial"/>
              <a:buNone/>
            </a:pPr>
            <a:r>
              <a:rPr b="1" i="0" lang="en-GB" sz="1300" u="none" cap="none" strike="noStrike">
                <a:solidFill>
                  <a:srgbClr val="000000"/>
                </a:solidFill>
                <a:latin typeface="Mada"/>
                <a:ea typeface="Mada"/>
                <a:cs typeface="Mada"/>
                <a:sym typeface="Mada"/>
              </a:rPr>
              <a:t> (can be misleading)</a:t>
            </a:r>
            <a:endParaRPr b="1" i="0" sz="1300" u="none" cap="none" strike="noStrike">
              <a:solidFill>
                <a:srgbClr val="000000"/>
              </a:solidFill>
              <a:latin typeface="Mada"/>
              <a:ea typeface="Mada"/>
              <a:cs typeface="Mada"/>
              <a:sym typeface="Mada"/>
            </a:endParaRPr>
          </a:p>
          <a:p>
            <a:pPr indent="0" lvl="0" marL="0" marR="0" rtl="0" algn="ctr">
              <a:lnSpc>
                <a:spcPct val="125000"/>
              </a:lnSpc>
              <a:spcBef>
                <a:spcPts val="0"/>
              </a:spcBef>
              <a:spcAft>
                <a:spcPts val="0"/>
              </a:spcAft>
              <a:buClr>
                <a:srgbClr val="000000"/>
              </a:buClr>
              <a:buSzPts val="1300"/>
              <a:buFont typeface="Arial"/>
              <a:buNone/>
            </a:pPr>
            <a:r>
              <a:t/>
            </a:r>
            <a:endParaRPr b="1" i="0" sz="1300" u="none" cap="none" strike="noStrike">
              <a:solidFill>
                <a:srgbClr val="000000"/>
              </a:solidFill>
              <a:latin typeface="Mada"/>
              <a:ea typeface="Mada"/>
              <a:cs typeface="Mada"/>
              <a:sym typeface="Mada"/>
            </a:endParaRPr>
          </a:p>
          <a:p>
            <a:pPr indent="-152400" lvl="0" marL="269999" marR="0" rtl="0" algn="l">
              <a:lnSpc>
                <a:spcPct val="100000"/>
              </a:lnSpc>
              <a:spcBef>
                <a:spcPts val="0"/>
              </a:spcBef>
              <a:spcAft>
                <a:spcPts val="0"/>
              </a:spcAft>
              <a:buClr>
                <a:srgbClr val="6AA84F"/>
              </a:buClr>
              <a:buSzPts val="900"/>
              <a:buFont typeface="Mada"/>
              <a:buChar char="●"/>
            </a:pPr>
            <a:r>
              <a:rPr b="0" i="0" lang="en-GB" sz="1000" u="none" cap="none" strike="noStrike">
                <a:solidFill>
                  <a:srgbClr val="6AA84F"/>
                </a:solidFill>
                <a:latin typeface="Mada"/>
                <a:ea typeface="Mada"/>
                <a:cs typeface="Mada"/>
                <a:sym typeface="Mada"/>
              </a:rPr>
              <a:t>For instance, an elderly patient with a usual BP of 170/100 then suddenly his BP drops to 100/60 (which is considered normotensive in healthy individuals). However, in his case it’s considered hypotension and the patient is still in shock (because this is half of his usual BP).</a:t>
            </a:r>
            <a:endParaRPr b="1" i="0" sz="1000" u="none" cap="none" strike="noStrike">
              <a:solidFill>
                <a:srgbClr val="000000"/>
              </a:solidFill>
              <a:latin typeface="Mada"/>
              <a:ea typeface="Mada"/>
              <a:cs typeface="Mada"/>
              <a:sym typeface="Mada"/>
            </a:endParaRPr>
          </a:p>
          <a:p>
            <a:pPr indent="0" lvl="0" marL="0" marR="0" rtl="0" algn="l">
              <a:lnSpc>
                <a:spcPct val="125000"/>
              </a:lnSpc>
              <a:spcBef>
                <a:spcPts val="0"/>
              </a:spcBef>
              <a:spcAft>
                <a:spcPts val="0"/>
              </a:spcAft>
              <a:buClr>
                <a:srgbClr val="000000"/>
              </a:buClr>
              <a:buSzPts val="300"/>
              <a:buFont typeface="Arial"/>
              <a:buNone/>
            </a:pPr>
            <a:r>
              <a:t/>
            </a:r>
            <a:endParaRPr b="1" i="0" sz="300" u="none" cap="none" strike="noStrike">
              <a:solidFill>
                <a:srgbClr val="000000"/>
              </a:solidFill>
              <a:latin typeface="Mada"/>
              <a:ea typeface="Mada"/>
              <a:cs typeface="Mada"/>
              <a:sym typeface="Mada"/>
            </a:endParaRPr>
          </a:p>
          <a:p>
            <a:pPr indent="0" lvl="0" marL="0" marR="0" rtl="0" algn="l">
              <a:lnSpc>
                <a:spcPct val="125000"/>
              </a:lnSpc>
              <a:spcBef>
                <a:spcPts val="0"/>
              </a:spcBef>
              <a:spcAft>
                <a:spcPts val="0"/>
              </a:spcAft>
              <a:buClr>
                <a:srgbClr val="000000"/>
              </a:buClr>
              <a:buSzPts val="1000"/>
              <a:buFont typeface="Arial"/>
              <a:buNone/>
            </a:pPr>
            <a:r>
              <a:t/>
            </a:r>
            <a:endParaRPr b="0" i="0" sz="1000" u="none" cap="none" strike="noStrike">
              <a:solidFill>
                <a:srgbClr val="6AA84F"/>
              </a:solidFill>
              <a:highlight>
                <a:srgbClr val="FFE599"/>
              </a:highlight>
              <a:latin typeface="Mada"/>
              <a:ea typeface="Mada"/>
              <a:cs typeface="Mada"/>
              <a:sym typeface="Mada"/>
            </a:endParaRPr>
          </a:p>
        </p:txBody>
      </p:sp>
      <p:sp>
        <p:nvSpPr>
          <p:cNvPr id="564" name="Google Shape;564;p45"/>
          <p:cNvSpPr txBox="1"/>
          <p:nvPr/>
        </p:nvSpPr>
        <p:spPr>
          <a:xfrm>
            <a:off x="5033438" y="7435346"/>
            <a:ext cx="2484900" cy="22290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Clr>
                <a:srgbClr val="000000"/>
              </a:buClr>
              <a:buSzPts val="1300"/>
              <a:buFont typeface="Arial"/>
              <a:buNone/>
            </a:pPr>
            <a:r>
              <a:rPr b="1" i="0" lang="en-GB" sz="1300" u="none" cap="none" strike="noStrike">
                <a:solidFill>
                  <a:srgbClr val="FF0000"/>
                </a:solidFill>
                <a:latin typeface="Mada"/>
                <a:ea typeface="Mada"/>
                <a:cs typeface="Mada"/>
                <a:sym typeface="Mada"/>
              </a:rPr>
              <a:t>Evidence of adequate </a:t>
            </a:r>
            <a:endParaRPr b="1" i="0" sz="1300" u="none" cap="none" strike="noStrike">
              <a:solidFill>
                <a:srgbClr val="FF0000"/>
              </a:solidFill>
              <a:latin typeface="Mada"/>
              <a:ea typeface="Mada"/>
              <a:cs typeface="Mada"/>
              <a:sym typeface="Mada"/>
            </a:endParaRPr>
          </a:p>
          <a:p>
            <a:pPr indent="0" lvl="0" marL="0" marR="0" rtl="0" algn="ctr">
              <a:lnSpc>
                <a:spcPct val="125000"/>
              </a:lnSpc>
              <a:spcBef>
                <a:spcPts val="0"/>
              </a:spcBef>
              <a:spcAft>
                <a:spcPts val="0"/>
              </a:spcAft>
              <a:buClr>
                <a:srgbClr val="000000"/>
              </a:buClr>
              <a:buSzPts val="1300"/>
              <a:buFont typeface="Arial"/>
              <a:buNone/>
            </a:pPr>
            <a:r>
              <a:rPr b="1" i="0" lang="en-GB" sz="1300" u="none" cap="none" strike="noStrike">
                <a:solidFill>
                  <a:srgbClr val="FF0000"/>
                </a:solidFill>
                <a:latin typeface="Mada"/>
                <a:ea typeface="Mada"/>
                <a:cs typeface="Mada"/>
                <a:sym typeface="Mada"/>
              </a:rPr>
              <a:t>tissue perfusion</a:t>
            </a:r>
            <a:endParaRPr>
              <a:solidFill>
                <a:srgbClr val="FF0000"/>
              </a:solidFill>
            </a:endParaRPr>
          </a:p>
          <a:p>
            <a:pPr indent="0" lvl="0" marL="0" marR="0" rtl="0" algn="ctr">
              <a:lnSpc>
                <a:spcPct val="125000"/>
              </a:lnSpc>
              <a:spcBef>
                <a:spcPts val="0"/>
              </a:spcBef>
              <a:spcAft>
                <a:spcPts val="0"/>
              </a:spcAft>
              <a:buClr>
                <a:srgbClr val="000000"/>
              </a:buClr>
              <a:buSzPts val="1300"/>
              <a:buFont typeface="Arial"/>
              <a:buNone/>
            </a:pPr>
            <a:r>
              <a:rPr b="1" i="0" lang="en-GB" sz="1300" u="none" cap="none" strike="noStrike">
                <a:solidFill>
                  <a:srgbClr val="FF0000"/>
                </a:solidFill>
                <a:latin typeface="Mada"/>
                <a:ea typeface="Mada"/>
                <a:cs typeface="Mada"/>
                <a:sym typeface="Mada"/>
              </a:rPr>
              <a:t>(The Best)</a:t>
            </a:r>
            <a:endParaRPr b="1" i="0" sz="1300" u="none" cap="none" strike="noStrike">
              <a:solidFill>
                <a:srgbClr val="FF0000"/>
              </a:solidFill>
              <a:latin typeface="Mada"/>
              <a:ea typeface="Mada"/>
              <a:cs typeface="Mada"/>
              <a:sym typeface="Mada"/>
            </a:endParaRPr>
          </a:p>
          <a:p>
            <a:pPr indent="0" lvl="0" marL="0" marR="0" rtl="0" algn="ctr">
              <a:lnSpc>
                <a:spcPct val="125000"/>
              </a:lnSpc>
              <a:spcBef>
                <a:spcPts val="0"/>
              </a:spcBef>
              <a:spcAft>
                <a:spcPts val="0"/>
              </a:spcAft>
              <a:buClr>
                <a:srgbClr val="000000"/>
              </a:buClr>
              <a:buSzPts val="1300"/>
              <a:buFont typeface="Arial"/>
              <a:buNone/>
            </a:pPr>
            <a:r>
              <a:t/>
            </a:r>
            <a:endParaRPr b="1" sz="600">
              <a:solidFill>
                <a:srgbClr val="CC0000"/>
              </a:solidFill>
              <a:latin typeface="Mada"/>
              <a:ea typeface="Mada"/>
              <a:cs typeface="Mada"/>
              <a:sym typeface="Mada"/>
            </a:endParaRPr>
          </a:p>
          <a:p>
            <a:pPr indent="0" lvl="0" marL="0" marR="0" rtl="0" algn="l">
              <a:lnSpc>
                <a:spcPct val="125000"/>
              </a:lnSpc>
              <a:spcBef>
                <a:spcPts val="0"/>
              </a:spcBef>
              <a:spcAft>
                <a:spcPts val="0"/>
              </a:spcAft>
              <a:buClr>
                <a:srgbClr val="000000"/>
              </a:buClr>
              <a:buSzPts val="300"/>
              <a:buFont typeface="Arial"/>
              <a:buNone/>
            </a:pPr>
            <a:r>
              <a:t/>
            </a:r>
            <a:endParaRPr b="1" i="0" sz="300" u="none" cap="none" strike="noStrike">
              <a:solidFill>
                <a:srgbClr val="000000"/>
              </a:solidFill>
              <a:latin typeface="Mada"/>
              <a:ea typeface="Mada"/>
              <a:cs typeface="Mada"/>
              <a:sym typeface="Mada"/>
            </a:endParaRPr>
          </a:p>
          <a:p>
            <a:pPr indent="-171450" lvl="0" marL="179999" marR="0" rtl="0" algn="l">
              <a:lnSpc>
                <a:spcPct val="125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normal mental status</a:t>
            </a:r>
            <a:endParaRPr b="0" i="0" sz="1000" u="none" cap="none" strike="noStrike">
              <a:solidFill>
                <a:srgbClr val="000000"/>
              </a:solidFill>
              <a:latin typeface="Mada"/>
              <a:ea typeface="Mada"/>
              <a:cs typeface="Mada"/>
              <a:sym typeface="Mada"/>
            </a:endParaRPr>
          </a:p>
          <a:p>
            <a:pPr indent="-95249" lvl="0" marL="179999" marR="0" rtl="0" algn="l">
              <a:lnSpc>
                <a:spcPct val="125000"/>
              </a:lnSpc>
              <a:spcBef>
                <a:spcPts val="0"/>
              </a:spcBef>
              <a:spcAft>
                <a:spcPts val="0"/>
              </a:spcAft>
              <a:buClr>
                <a:srgbClr val="000000"/>
              </a:buClr>
              <a:buSzPts val="300"/>
              <a:buFont typeface="Arial"/>
              <a:buNone/>
            </a:pPr>
            <a:r>
              <a:t/>
            </a:r>
            <a:endParaRPr b="0" i="0" sz="300" u="none" cap="none" strike="noStrike">
              <a:solidFill>
                <a:srgbClr val="6AA84F"/>
              </a:solidFill>
              <a:latin typeface="Mada"/>
              <a:ea typeface="Mada"/>
              <a:cs typeface="Mada"/>
              <a:sym typeface="Mada"/>
            </a:endParaRPr>
          </a:p>
          <a:p>
            <a:pPr indent="-171450" lvl="0" marL="179999" marR="0" rtl="0" algn="l">
              <a:lnSpc>
                <a:spcPct val="125000"/>
              </a:lnSpc>
              <a:spcBef>
                <a:spcPts val="0"/>
              </a:spcBef>
              <a:spcAft>
                <a:spcPts val="0"/>
              </a:spcAft>
              <a:buClr>
                <a:srgbClr val="000000"/>
              </a:buClr>
              <a:buSzPts val="1200"/>
              <a:buFont typeface="Mada"/>
              <a:buChar char="●"/>
            </a:pPr>
            <a:r>
              <a:rPr b="0" i="0" lang="en-GB" sz="1200" u="none" cap="none" strike="noStrike">
                <a:solidFill>
                  <a:srgbClr val="FF0000"/>
                </a:solidFill>
                <a:latin typeface="Mada"/>
                <a:ea typeface="Mada"/>
                <a:cs typeface="Mada"/>
                <a:sym typeface="Mada"/>
              </a:rPr>
              <a:t>normal urine output (best marker)</a:t>
            </a:r>
            <a:r>
              <a:rPr lang="en-GB" sz="1000">
                <a:solidFill>
                  <a:srgbClr val="6AA84F"/>
                </a:solidFill>
                <a:latin typeface="Mada"/>
                <a:ea typeface="Mada"/>
                <a:cs typeface="Mada"/>
                <a:sym typeface="Mada"/>
              </a:rPr>
              <a:t> </a:t>
            </a:r>
            <a:r>
              <a:rPr b="0" i="0" lang="en-GB" sz="1000" u="none" cap="none" strike="noStrike">
                <a:solidFill>
                  <a:srgbClr val="6AA84F"/>
                </a:solidFill>
                <a:latin typeface="Mada"/>
                <a:ea typeface="Mada"/>
                <a:cs typeface="Mada"/>
                <a:sym typeface="Mada"/>
              </a:rPr>
              <a:t>Remember</a:t>
            </a:r>
            <a:r>
              <a:rPr lang="en-GB" sz="1000">
                <a:solidFill>
                  <a:srgbClr val="6AA84F"/>
                </a:solidFill>
                <a:latin typeface="Mada"/>
                <a:ea typeface="Mada"/>
                <a:cs typeface="Mada"/>
                <a:sym typeface="Mada"/>
              </a:rPr>
              <a:t>, </a:t>
            </a:r>
            <a:r>
              <a:rPr b="0" i="0" lang="en-GB" sz="1000" u="none" cap="none" strike="noStrike">
                <a:solidFill>
                  <a:srgbClr val="6AA84F"/>
                </a:solidFill>
                <a:latin typeface="Mada"/>
                <a:ea typeface="Mada"/>
                <a:cs typeface="Mada"/>
                <a:sym typeface="Mada"/>
              </a:rPr>
              <a:t>Kidneys may get damaged during shock</a:t>
            </a:r>
            <a:r>
              <a:rPr lang="en-GB" sz="1000">
                <a:solidFill>
                  <a:srgbClr val="6AA84F"/>
                </a:solidFill>
                <a:latin typeface="Mada"/>
                <a:ea typeface="Mada"/>
                <a:cs typeface="Mada"/>
                <a:sym typeface="Mada"/>
              </a:rPr>
              <a:t>.</a:t>
            </a:r>
            <a:endParaRPr b="0" i="0" sz="1000" u="none" cap="none" strike="noStrike">
              <a:solidFill>
                <a:srgbClr val="6AA84F"/>
              </a:solidFill>
              <a:latin typeface="Mada"/>
              <a:ea typeface="Mada"/>
              <a:cs typeface="Mada"/>
              <a:sym typeface="Mada"/>
            </a:endParaRPr>
          </a:p>
          <a:p>
            <a:pPr indent="-177800" lvl="0" marL="179999" marR="0" rtl="0" algn="l">
              <a:lnSpc>
                <a:spcPct val="125000"/>
              </a:lnSpc>
              <a:spcBef>
                <a:spcPts val="0"/>
              </a:spcBef>
              <a:spcAft>
                <a:spcPts val="0"/>
              </a:spcAft>
              <a:buClr>
                <a:srgbClr val="000000"/>
              </a:buClr>
              <a:buSzPts val="1300"/>
              <a:buFont typeface="Mada"/>
              <a:buChar char="●"/>
            </a:pPr>
            <a:r>
              <a:rPr b="0" i="0" lang="en-GB" sz="1300" u="none" cap="none" strike="noStrike">
                <a:solidFill>
                  <a:srgbClr val="000000"/>
                </a:solidFill>
                <a:latin typeface="Mada"/>
                <a:ea typeface="Mada"/>
                <a:cs typeface="Mada"/>
                <a:sym typeface="Mada"/>
              </a:rPr>
              <a:t>normal liver function.</a:t>
            </a:r>
            <a:endParaRPr b="0" i="0" sz="1300" u="none" cap="none" strike="noStrike">
              <a:solidFill>
                <a:srgbClr val="000000"/>
              </a:solidFill>
              <a:latin typeface="Mada"/>
              <a:ea typeface="Mada"/>
              <a:cs typeface="Mada"/>
              <a:sym typeface="Mada"/>
            </a:endParaRPr>
          </a:p>
        </p:txBody>
      </p:sp>
      <p:grpSp>
        <p:nvGrpSpPr>
          <p:cNvPr id="565" name="Google Shape;565;p45"/>
          <p:cNvGrpSpPr/>
          <p:nvPr/>
        </p:nvGrpSpPr>
        <p:grpSpPr>
          <a:xfrm>
            <a:off x="329661" y="2203030"/>
            <a:ext cx="467149" cy="476434"/>
            <a:chOff x="2410712" y="2415450"/>
            <a:chExt cx="312600" cy="312600"/>
          </a:xfrm>
        </p:grpSpPr>
        <p:sp>
          <p:nvSpPr>
            <p:cNvPr id="566" name="Google Shape;566;p4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45"/>
          <p:cNvSpPr txBox="1"/>
          <p:nvPr/>
        </p:nvSpPr>
        <p:spPr>
          <a:xfrm>
            <a:off x="787039" y="2229763"/>
            <a:ext cx="65316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500">
                <a:solidFill>
                  <a:srgbClr val="006D77"/>
                </a:solidFill>
                <a:highlight>
                  <a:srgbClr val="EDF9F9"/>
                </a:highlight>
                <a:latin typeface="Lora"/>
                <a:ea typeface="Lora"/>
                <a:cs typeface="Lora"/>
                <a:sym typeface="Lora"/>
              </a:rPr>
              <a:t>general principles of management (airway, breathing and circulation)</a:t>
            </a:r>
            <a:r>
              <a:rPr b="1" i="0" lang="en-GB" sz="1500" u="none" cap="none" strike="noStrike">
                <a:solidFill>
                  <a:srgbClr val="006D77"/>
                </a:solidFill>
                <a:highlight>
                  <a:srgbClr val="EDF9F9"/>
                </a:highlight>
                <a:latin typeface="Lora"/>
                <a:ea typeface="Lora"/>
                <a:cs typeface="Lora"/>
                <a:sym typeface="Lora"/>
              </a:rPr>
              <a:t>:</a:t>
            </a:r>
            <a:endParaRPr b="1" i="0" sz="1500" u="none" cap="none" strike="noStrike">
              <a:solidFill>
                <a:srgbClr val="006D77"/>
              </a:solidFill>
              <a:highlight>
                <a:srgbClr val="EDF9F9"/>
              </a:highlight>
              <a:latin typeface="Lora"/>
              <a:ea typeface="Lora"/>
              <a:cs typeface="Lora"/>
              <a:sym typeface="Lora"/>
            </a:endParaRPr>
          </a:p>
        </p:txBody>
      </p:sp>
      <p:sp>
        <p:nvSpPr>
          <p:cNvPr id="569" name="Google Shape;569;p45"/>
          <p:cNvSpPr txBox="1"/>
          <p:nvPr/>
        </p:nvSpPr>
        <p:spPr>
          <a:xfrm>
            <a:off x="441880" y="2962025"/>
            <a:ext cx="6318900" cy="20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Hypoxaemia </a:t>
            </a:r>
            <a:r>
              <a:rPr lang="en-GB" sz="1000">
                <a:solidFill>
                  <a:srgbClr val="999999"/>
                </a:solidFill>
                <a:latin typeface="Mada"/>
                <a:ea typeface="Mada"/>
                <a:cs typeface="Mada"/>
                <a:sym typeface="Mada"/>
              </a:rPr>
              <a:t>(O</a:t>
            </a:r>
            <a:r>
              <a:rPr baseline="-25000" lang="en-GB" sz="1000">
                <a:solidFill>
                  <a:srgbClr val="999999"/>
                </a:solidFill>
                <a:latin typeface="Mada"/>
                <a:ea typeface="Mada"/>
                <a:cs typeface="Mada"/>
                <a:sym typeface="Mada"/>
              </a:rPr>
              <a:t>2</a:t>
            </a:r>
            <a:r>
              <a:rPr lang="en-GB" sz="1000">
                <a:solidFill>
                  <a:srgbClr val="999999"/>
                </a:solidFill>
                <a:latin typeface="Mada"/>
                <a:ea typeface="Mada"/>
                <a:cs typeface="Mada"/>
                <a:sym typeface="Mada"/>
              </a:rPr>
              <a:t> saturation &lt; 90%)</a:t>
            </a:r>
            <a:r>
              <a:rPr lang="en-GB" sz="1000">
                <a:solidFill>
                  <a:srgbClr val="1C4588"/>
                </a:solidFill>
                <a:latin typeface="Mada"/>
                <a:ea typeface="Mada"/>
                <a:cs typeface="Mada"/>
                <a:sym typeface="Mada"/>
              </a:rPr>
              <a:t> must be prevented and, if present, rapidly corrected by maintaining a clear airway (e.g. head tilt, chin lift) and administering high flow oxygen (e.g. 10–15 litres/min).</a:t>
            </a:r>
            <a:endParaRPr sz="1000">
              <a:solidFill>
                <a:srgbClr val="1C4588"/>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The adequacy of the therapy can be estimated continuously using pulse oximetry, but frequent arterial  blood gas analysis allows a </a:t>
            </a:r>
            <a:r>
              <a:rPr b="1" lang="en-GB" sz="1000">
                <a:solidFill>
                  <a:srgbClr val="1C4588"/>
                </a:solidFill>
                <a:latin typeface="Mada"/>
                <a:ea typeface="Mada"/>
                <a:cs typeface="Mada"/>
                <a:sym typeface="Mada"/>
              </a:rPr>
              <a:t>more accurate</a:t>
            </a:r>
            <a:r>
              <a:rPr lang="en-GB" sz="1000">
                <a:solidFill>
                  <a:srgbClr val="1C4588"/>
                </a:solidFill>
                <a:latin typeface="Mada"/>
                <a:ea typeface="Mada"/>
                <a:cs typeface="Mada"/>
                <a:sym typeface="Mada"/>
              </a:rPr>
              <a:t> assessment of oxygenation (PaO2), ventilation (PaCO2) and indirect measures of tissue perfusion (pH, base excess, HCO3 and lactate levels). </a:t>
            </a:r>
            <a:r>
              <a:rPr lang="en-GB" sz="1000">
                <a:latin typeface="Mada"/>
                <a:ea typeface="Mada"/>
                <a:cs typeface="Mada"/>
                <a:sym typeface="Mada"/>
              </a:rPr>
              <a:t> </a:t>
            </a:r>
            <a:endParaRPr sz="1000">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a:p>
            <a:pPr indent="-292100" lvl="0" marL="457200"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 patients  with  severe  hypoxaemia,  cardiovascular  instability, depressed conscious level or exhaustion &gt; intubation and ventilatory support may be required.</a:t>
            </a:r>
            <a:endParaRPr sz="1000">
              <a:latin typeface="Mada"/>
              <a:ea typeface="Mada"/>
              <a:cs typeface="Mada"/>
              <a:sym typeface="Mada"/>
            </a:endParaRPr>
          </a:p>
        </p:txBody>
      </p:sp>
      <p:pic>
        <p:nvPicPr>
          <p:cNvPr id="570" name="Google Shape;570;p45"/>
          <p:cNvPicPr preferRelativeResize="0"/>
          <p:nvPr/>
        </p:nvPicPr>
        <p:blipFill>
          <a:blip r:embed="rId3">
            <a:alphaModFix/>
          </a:blip>
          <a:stretch>
            <a:fillRect/>
          </a:stretch>
        </p:blipFill>
        <p:spPr>
          <a:xfrm>
            <a:off x="210003" y="3170927"/>
            <a:ext cx="261728" cy="278269"/>
          </a:xfrm>
          <a:prstGeom prst="rect">
            <a:avLst/>
          </a:prstGeom>
          <a:noFill/>
          <a:ln>
            <a:noFill/>
          </a:ln>
        </p:spPr>
      </p:pic>
      <p:sp>
        <p:nvSpPr>
          <p:cNvPr id="571" name="Google Shape;571;p45"/>
          <p:cNvSpPr txBox="1"/>
          <p:nvPr/>
        </p:nvSpPr>
        <p:spPr>
          <a:xfrm>
            <a:off x="153400" y="2699698"/>
            <a:ext cx="30000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latin typeface="Lora"/>
                <a:ea typeface="Lora"/>
                <a:cs typeface="Lora"/>
                <a:sym typeface="Lora"/>
              </a:rPr>
              <a:t>Airway and breathing</a:t>
            </a:r>
            <a:endParaRPr/>
          </a:p>
        </p:txBody>
      </p:sp>
      <p:sp>
        <p:nvSpPr>
          <p:cNvPr id="572" name="Google Shape;572;p45"/>
          <p:cNvSpPr txBox="1"/>
          <p:nvPr/>
        </p:nvSpPr>
        <p:spPr>
          <a:xfrm>
            <a:off x="150674" y="4750675"/>
            <a:ext cx="6686400" cy="13860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GB">
                <a:solidFill>
                  <a:srgbClr val="1C4588"/>
                </a:solidFill>
                <a:latin typeface="Lora"/>
                <a:ea typeface="Lora"/>
                <a:cs typeface="Lora"/>
                <a:sym typeface="Lora"/>
              </a:rPr>
              <a:t>  </a:t>
            </a:r>
            <a:r>
              <a:rPr b="1" lang="en-GB">
                <a:solidFill>
                  <a:srgbClr val="1C4588"/>
                </a:solidFill>
                <a:latin typeface="Lora"/>
                <a:ea typeface="Lora"/>
                <a:cs typeface="Lora"/>
                <a:sym typeface="Lora"/>
              </a:rPr>
              <a:t>Circulation</a:t>
            </a:r>
            <a:endParaRPr b="1" sz="600">
              <a:solidFill>
                <a:srgbClr val="1C4588"/>
              </a:solidFill>
              <a:latin typeface="Lora"/>
              <a:ea typeface="Lora"/>
              <a:cs typeface="Lora"/>
              <a:sym typeface="Lora"/>
            </a:endParaRPr>
          </a:p>
          <a:p>
            <a:pPr indent="0" lvl="0" marL="0" rtl="0" algn="l">
              <a:spcBef>
                <a:spcPts val="0"/>
              </a:spcBef>
              <a:spcAft>
                <a:spcPts val="0"/>
              </a:spcAft>
              <a:buNone/>
            </a:pPr>
            <a:r>
              <a:t/>
            </a:r>
            <a:endParaRPr b="1" sz="600">
              <a:solidFill>
                <a:srgbClr val="1C4588"/>
              </a:solidFill>
              <a:latin typeface="Lora"/>
              <a:ea typeface="Lora"/>
              <a:cs typeface="Lora"/>
              <a:sym typeface="Lora"/>
            </a:endParaRPr>
          </a:p>
          <a:p>
            <a:pPr indent="-149225" lvl="0" marL="727199"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Initial resuscitation should be targeted at arresting haemorrhage.</a:t>
            </a:r>
            <a:endParaRPr sz="1000">
              <a:solidFill>
                <a:srgbClr val="1C4588"/>
              </a:solidFill>
              <a:latin typeface="Mada"/>
              <a:ea typeface="Mada"/>
              <a:cs typeface="Mada"/>
              <a:sym typeface="Mada"/>
            </a:endParaRPr>
          </a:p>
          <a:p>
            <a:pPr indent="-149225" lvl="0" marL="727199" rtl="0" algn="l">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Providing fluid (crystalloid or colloid) to restore intravascular volume and optimize cardiac preloa</a:t>
            </a:r>
            <a:r>
              <a:rPr lang="en-GB" sz="1000">
                <a:solidFill>
                  <a:srgbClr val="1C4588"/>
                </a:solidFill>
                <a:latin typeface="Mada"/>
                <a:ea typeface="Mada"/>
                <a:cs typeface="Mada"/>
                <a:sym typeface="Mada"/>
              </a:rPr>
              <a:t>d, </a:t>
            </a:r>
            <a:r>
              <a:rPr lang="en-GB" sz="1000">
                <a:solidFill>
                  <a:srgbClr val="1C4588"/>
                </a:solidFill>
                <a:latin typeface="Mada"/>
                <a:ea typeface="Mada"/>
                <a:cs typeface="Mada"/>
                <a:sym typeface="Mada"/>
              </a:rPr>
              <a:t>It is common practice to use blood to maintain a haemoglobin concentration &gt; 10 g/dl (with haematocrit around 0.3) during the initial resuscitation of shock if there is eviden</a:t>
            </a:r>
            <a:r>
              <a:rPr lang="en-GB" sz="1000">
                <a:solidFill>
                  <a:srgbClr val="1C4588"/>
                </a:solidFill>
                <a:latin typeface="Mada"/>
                <a:ea typeface="Mada"/>
                <a:cs typeface="Mada"/>
                <a:sym typeface="Mada"/>
              </a:rPr>
              <a:t>ce </a:t>
            </a:r>
            <a:r>
              <a:rPr lang="en-GB" sz="1000">
                <a:solidFill>
                  <a:srgbClr val="1C4588"/>
                </a:solidFill>
                <a:latin typeface="Mada"/>
                <a:ea typeface="Mada"/>
                <a:cs typeface="Mada"/>
                <a:sym typeface="Mada"/>
              </a:rPr>
              <a:t>of inadequate oxygen delivery, such as a raised lactate concentration or low centra</a:t>
            </a:r>
            <a:r>
              <a:rPr lang="en-GB" sz="1000">
                <a:solidFill>
                  <a:srgbClr val="1C4588"/>
                </a:solidFill>
                <a:latin typeface="Mada"/>
                <a:ea typeface="Mada"/>
                <a:cs typeface="Mada"/>
                <a:sym typeface="Mada"/>
              </a:rPr>
              <a:t>l </a:t>
            </a:r>
            <a:r>
              <a:rPr lang="en-GB" sz="1000">
                <a:solidFill>
                  <a:srgbClr val="1C4588"/>
                </a:solidFill>
                <a:latin typeface="Mada"/>
                <a:ea typeface="Mada"/>
                <a:cs typeface="Mada"/>
                <a:sym typeface="Mada"/>
              </a:rPr>
              <a:t>venous saturations.</a:t>
            </a:r>
            <a:endParaRPr sz="1000"/>
          </a:p>
        </p:txBody>
      </p:sp>
      <p:sp>
        <p:nvSpPr>
          <p:cNvPr id="573" name="Google Shape;573;p45"/>
          <p:cNvSpPr txBox="1"/>
          <p:nvPr/>
        </p:nvSpPr>
        <p:spPr>
          <a:xfrm>
            <a:off x="2586450" y="7484225"/>
            <a:ext cx="2355000" cy="2284800"/>
          </a:xfrm>
          <a:prstGeom prst="rect">
            <a:avLst/>
          </a:prstGeom>
          <a:noFill/>
          <a:ln>
            <a:noFill/>
          </a:ln>
        </p:spPr>
        <p:txBody>
          <a:bodyPr anchorCtr="0" anchor="t" bIns="91425" lIns="91425" spcFirstLastPara="1" rIns="91425" wrap="square" tIns="91425">
            <a:noAutofit/>
          </a:bodyPr>
          <a:lstStyle/>
          <a:p>
            <a:pPr indent="0" lvl="0" marL="0" marR="0" rtl="0" algn="ctr">
              <a:lnSpc>
                <a:spcPct val="125000"/>
              </a:lnSpc>
              <a:spcBef>
                <a:spcPts val="0"/>
              </a:spcBef>
              <a:spcAft>
                <a:spcPts val="0"/>
              </a:spcAft>
              <a:buClr>
                <a:srgbClr val="000000"/>
              </a:buClr>
              <a:buSzPts val="1000"/>
              <a:buFont typeface="Arial"/>
              <a:buNone/>
            </a:pPr>
            <a:r>
              <a:rPr b="1" i="0" lang="en-GB" sz="1000" u="none" cap="none" strike="noStrike">
                <a:solidFill>
                  <a:srgbClr val="000000"/>
                </a:solidFill>
                <a:latin typeface="Mada"/>
                <a:ea typeface="Mada"/>
                <a:cs typeface="Mada"/>
                <a:sym typeface="Mada"/>
              </a:rPr>
              <a:t>  </a:t>
            </a:r>
            <a:r>
              <a:rPr b="1" i="0" lang="en-GB" sz="1300" u="none" cap="none" strike="noStrike">
                <a:solidFill>
                  <a:srgbClr val="000000"/>
                </a:solidFill>
                <a:latin typeface="Mada"/>
                <a:ea typeface="Mada"/>
                <a:cs typeface="Mada"/>
                <a:sym typeface="Mada"/>
              </a:rPr>
              <a:t>Normal serum lactate levels</a:t>
            </a:r>
            <a:endParaRPr/>
          </a:p>
          <a:p>
            <a:pPr indent="0" lvl="0" marL="0" marR="0" rtl="0" algn="l">
              <a:lnSpc>
                <a:spcPct val="125000"/>
              </a:lnSpc>
              <a:spcBef>
                <a:spcPts val="0"/>
              </a:spcBef>
              <a:spcAft>
                <a:spcPts val="0"/>
              </a:spcAft>
              <a:buNone/>
            </a:pPr>
            <a:r>
              <a:t/>
            </a:r>
            <a:endParaRPr sz="500"/>
          </a:p>
          <a:p>
            <a:pPr indent="0" lvl="0" marL="0" marR="0" rtl="0" algn="l">
              <a:lnSpc>
                <a:spcPct val="125000"/>
              </a:lnSpc>
              <a:spcBef>
                <a:spcPts val="0"/>
              </a:spcBef>
              <a:spcAft>
                <a:spcPts val="0"/>
              </a:spcAft>
              <a:buClr>
                <a:srgbClr val="000000"/>
              </a:buClr>
              <a:buSzPts val="1000"/>
              <a:buFont typeface="Arial"/>
              <a:buNone/>
            </a:pPr>
            <a:r>
              <a:rPr lang="en-GB" sz="1000">
                <a:solidFill>
                  <a:srgbClr val="6AA84F"/>
                </a:solidFill>
                <a:latin typeface="Mada"/>
                <a:ea typeface="Mada"/>
                <a:cs typeface="Mada"/>
                <a:sym typeface="Mada"/>
              </a:rPr>
              <a:t>1</a:t>
            </a:r>
            <a:r>
              <a:rPr b="0" i="0" lang="en-GB" sz="1000" u="none" cap="none" strike="noStrike">
                <a:solidFill>
                  <a:srgbClr val="6AA84F"/>
                </a:solidFill>
                <a:latin typeface="Mada"/>
                <a:ea typeface="Mada"/>
                <a:cs typeface="Mada"/>
                <a:sym typeface="Mada"/>
              </a:rPr>
              <a:t>. Lactate can be misleading because in some situations of shock, cells are too sick for anaerobic metabolism, so we won’t find elevation of lactate.</a:t>
            </a:r>
            <a:endParaRPr sz="1000">
              <a:solidFill>
                <a:srgbClr val="6AA84F"/>
              </a:solidFill>
              <a:latin typeface="Mada"/>
              <a:ea typeface="Mada"/>
              <a:cs typeface="Mada"/>
              <a:sym typeface="Mada"/>
            </a:endParaRPr>
          </a:p>
          <a:p>
            <a:pPr indent="0" lvl="0" marL="0" marR="0" rtl="0" algn="l">
              <a:lnSpc>
                <a:spcPct val="125000"/>
              </a:lnSpc>
              <a:spcBef>
                <a:spcPts val="0"/>
              </a:spcBef>
              <a:spcAft>
                <a:spcPts val="0"/>
              </a:spcAft>
              <a:buClr>
                <a:srgbClr val="000000"/>
              </a:buClr>
              <a:buSzPts val="1000"/>
              <a:buFont typeface="Arial"/>
              <a:buNone/>
            </a:pPr>
            <a:r>
              <a:rPr lang="en-GB" sz="1000">
                <a:solidFill>
                  <a:srgbClr val="6AA84F"/>
                </a:solidFill>
                <a:latin typeface="Mada"/>
                <a:ea typeface="Mada"/>
                <a:cs typeface="Mada"/>
                <a:sym typeface="Mada"/>
              </a:rPr>
              <a:t>2. If the lactate was high then you resuscitated the patient successfully, and the levels of lactate returned back to normal this is called “lactate clearance” and it’s a reassuring sign.</a:t>
            </a:r>
            <a:endParaRPr sz="1000">
              <a:solidFill>
                <a:srgbClr val="6AA84F"/>
              </a:solidFill>
              <a:latin typeface="Mada"/>
              <a:ea typeface="Mada"/>
              <a:cs typeface="Mada"/>
              <a:sym typeface="Mada"/>
            </a:endParaRPr>
          </a:p>
          <a:p>
            <a:pPr indent="0" lvl="0" marL="0" marR="0" rtl="0" algn="l">
              <a:lnSpc>
                <a:spcPct val="125000"/>
              </a:lnSpc>
              <a:spcBef>
                <a:spcPts val="0"/>
              </a:spcBef>
              <a:spcAft>
                <a:spcPts val="0"/>
              </a:spcAft>
              <a:buClr>
                <a:srgbClr val="000000"/>
              </a:buClr>
              <a:buSzPts val="1000"/>
              <a:buFont typeface="Arial"/>
              <a:buNone/>
            </a:pPr>
            <a:r>
              <a:t/>
            </a:r>
            <a:endParaRPr sz="1000">
              <a:solidFill>
                <a:srgbClr val="6AA84F"/>
              </a:solidFill>
              <a:latin typeface="Mada"/>
              <a:ea typeface="Mada"/>
              <a:cs typeface="Mada"/>
              <a:sym typeface="Mada"/>
            </a:endParaRPr>
          </a:p>
        </p:txBody>
      </p:sp>
      <p:sp>
        <p:nvSpPr>
          <p:cNvPr id="574" name="Google Shape;574;p45"/>
          <p:cNvSpPr txBox="1"/>
          <p:nvPr/>
        </p:nvSpPr>
        <p:spPr>
          <a:xfrm>
            <a:off x="-689400" y="10801750"/>
            <a:ext cx="9366600" cy="6141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E29578"/>
              </a:buClr>
              <a:buSzPts val="1900"/>
              <a:buFont typeface="Mada"/>
              <a:buChar char="●"/>
            </a:pPr>
            <a:r>
              <a:rPr lang="en-GB" sz="1900">
                <a:solidFill>
                  <a:srgbClr val="E29578"/>
                </a:solidFill>
                <a:latin typeface="Mada"/>
                <a:ea typeface="Mada"/>
                <a:cs typeface="Mada"/>
                <a:sym typeface="Mada"/>
              </a:rPr>
              <a:t>Discuss the general principles of management (airway, breathing and circulation).</a:t>
            </a:r>
            <a:endParaRPr sz="1900"/>
          </a:p>
        </p:txBody>
      </p:sp>
      <p:pic>
        <p:nvPicPr>
          <p:cNvPr id="575" name="Google Shape;575;p45"/>
          <p:cNvPicPr preferRelativeResize="0"/>
          <p:nvPr/>
        </p:nvPicPr>
        <p:blipFill>
          <a:blip r:embed="rId4">
            <a:alphaModFix/>
          </a:blip>
          <a:stretch>
            <a:fillRect/>
          </a:stretch>
        </p:blipFill>
        <p:spPr>
          <a:xfrm>
            <a:off x="232442" y="4229306"/>
            <a:ext cx="261728" cy="278248"/>
          </a:xfrm>
          <a:prstGeom prst="rect">
            <a:avLst/>
          </a:prstGeom>
          <a:noFill/>
          <a:ln>
            <a:noFill/>
          </a:ln>
        </p:spPr>
      </p:pic>
      <p:pic>
        <p:nvPicPr>
          <p:cNvPr id="576" name="Google Shape;576;p45"/>
          <p:cNvPicPr preferRelativeResize="0"/>
          <p:nvPr/>
        </p:nvPicPr>
        <p:blipFill>
          <a:blip r:embed="rId5">
            <a:alphaModFix/>
          </a:blip>
          <a:stretch>
            <a:fillRect/>
          </a:stretch>
        </p:blipFill>
        <p:spPr>
          <a:xfrm>
            <a:off x="232450" y="3723950"/>
            <a:ext cx="261725" cy="262225"/>
          </a:xfrm>
          <a:prstGeom prst="rect">
            <a:avLst/>
          </a:prstGeom>
          <a:noFill/>
          <a:ln>
            <a:noFill/>
          </a:ln>
        </p:spPr>
      </p:pic>
      <p:sp>
        <p:nvSpPr>
          <p:cNvPr id="577" name="Google Shape;577;p45"/>
          <p:cNvSpPr/>
          <p:nvPr/>
        </p:nvSpPr>
        <p:spPr>
          <a:xfrm>
            <a:off x="328180" y="10268175"/>
            <a:ext cx="192000" cy="1764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