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10698475" cx="7589525"/>
  <p:notesSz cx="6858000" cy="9144000"/>
  <p:embeddedFontLst>
    <p:embeddedFont>
      <p:font typeface="Patrick Hand"/>
      <p:regular r:id="rId25"/>
    </p:embeddedFont>
    <p:embeddedFont>
      <p:font typeface="Playfair Display"/>
      <p:regular r:id="rId26"/>
      <p:bold r:id="rId27"/>
      <p:italic r:id="rId28"/>
      <p:boldItalic r:id="rId29"/>
    </p:embeddedFont>
    <p:embeddedFont>
      <p:font typeface="Montserrat"/>
      <p:regular r:id="rId30"/>
      <p:bold r:id="rId31"/>
      <p:italic r:id="rId32"/>
      <p:boldItalic r:id="rId33"/>
    </p:embeddedFont>
    <p:embeddedFont>
      <p:font typeface="Mada"/>
      <p:regular r:id="rId34"/>
      <p:bold r:id="rId35"/>
    </p:embeddedFont>
    <p:embeddedFont>
      <p:font typeface="Life Savers"/>
      <p:regular r:id="rId36"/>
      <p:bold r:id="rId37"/>
    </p:embeddedFont>
    <p:embeddedFont>
      <p:font typeface="Fjalla One"/>
      <p:regular r:id="rId38"/>
    </p:embeddedFont>
    <p:embeddedFont>
      <p:font typeface="Lora"/>
      <p:regular r:id="rId39"/>
      <p:bold r:id="rId40"/>
      <p:italic r:id="rId41"/>
      <p:boldItalic r:id="rId42"/>
    </p:embeddedFont>
    <p:embeddedFont>
      <p:font typeface="Abel"/>
      <p:regular r:id="rId43"/>
    </p:embeddedFont>
    <p:embeddedFont>
      <p:font typeface="Fira Sans"/>
      <p:regular r:id="rId44"/>
      <p:bold r:id="rId45"/>
      <p:italic r:id="rId46"/>
      <p:boldItalic r:id="rId47"/>
    </p:embeddedFont>
    <p:embeddedFont>
      <p:font typeface="Life Savers ExtraBold"/>
      <p:bold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862D22-D193-4A32-8C63-DEB3D61DDFCA}">
  <a:tblStyle styleId="{AC862D22-D193-4A32-8C63-DEB3D61DDFC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ora-bold.fntdata"/><Relationship Id="rId20" Type="http://schemas.openxmlformats.org/officeDocument/2006/relationships/slide" Target="slides/slide14.xml"/><Relationship Id="rId42" Type="http://schemas.openxmlformats.org/officeDocument/2006/relationships/font" Target="fonts/Lora-boldItalic.fntdata"/><Relationship Id="rId41" Type="http://schemas.openxmlformats.org/officeDocument/2006/relationships/font" Target="fonts/Lora-italic.fntdata"/><Relationship Id="rId22" Type="http://schemas.openxmlformats.org/officeDocument/2006/relationships/slide" Target="slides/slide16.xml"/><Relationship Id="rId44" Type="http://schemas.openxmlformats.org/officeDocument/2006/relationships/font" Target="fonts/FiraSans-regular.fntdata"/><Relationship Id="rId21" Type="http://schemas.openxmlformats.org/officeDocument/2006/relationships/slide" Target="slides/slide15.xml"/><Relationship Id="rId43" Type="http://schemas.openxmlformats.org/officeDocument/2006/relationships/font" Target="fonts/Abel-regular.fntdata"/><Relationship Id="rId24" Type="http://schemas.openxmlformats.org/officeDocument/2006/relationships/slide" Target="slides/slide18.xml"/><Relationship Id="rId46" Type="http://schemas.openxmlformats.org/officeDocument/2006/relationships/font" Target="fonts/FiraSans-italic.fntdata"/><Relationship Id="rId23" Type="http://schemas.openxmlformats.org/officeDocument/2006/relationships/slide" Target="slides/slide17.xml"/><Relationship Id="rId45" Type="http://schemas.openxmlformats.org/officeDocument/2006/relationships/font" Target="fonts/Fira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layfairDisplay-regular.fntdata"/><Relationship Id="rId48" Type="http://schemas.openxmlformats.org/officeDocument/2006/relationships/font" Target="fonts/LifeSaversExtraBold-bold.fntdata"/><Relationship Id="rId25" Type="http://schemas.openxmlformats.org/officeDocument/2006/relationships/font" Target="fonts/PatrickHand-regular.fntdata"/><Relationship Id="rId47" Type="http://schemas.openxmlformats.org/officeDocument/2006/relationships/font" Target="fonts/FiraSans-boldItalic.fntdata"/><Relationship Id="rId28" Type="http://schemas.openxmlformats.org/officeDocument/2006/relationships/font" Target="fonts/PlayfairDisplay-italic.fntdata"/><Relationship Id="rId27" Type="http://schemas.openxmlformats.org/officeDocument/2006/relationships/font" Target="fonts/PlayfairDisplay-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layfairDisplay-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5.xml"/><Relationship Id="rId33" Type="http://schemas.openxmlformats.org/officeDocument/2006/relationships/font" Target="fonts/Montserrat-boldItalic.fntdata"/><Relationship Id="rId10" Type="http://schemas.openxmlformats.org/officeDocument/2006/relationships/slide" Target="slides/slide4.xml"/><Relationship Id="rId32" Type="http://schemas.openxmlformats.org/officeDocument/2006/relationships/font" Target="fonts/Montserrat-italic.fntdata"/><Relationship Id="rId13" Type="http://schemas.openxmlformats.org/officeDocument/2006/relationships/slide" Target="slides/slide7.xml"/><Relationship Id="rId35" Type="http://schemas.openxmlformats.org/officeDocument/2006/relationships/font" Target="fonts/Mada-bold.fntdata"/><Relationship Id="rId12" Type="http://schemas.openxmlformats.org/officeDocument/2006/relationships/slide" Target="slides/slide6.xml"/><Relationship Id="rId34" Type="http://schemas.openxmlformats.org/officeDocument/2006/relationships/font" Target="fonts/Mada-regular.fntdata"/><Relationship Id="rId15" Type="http://schemas.openxmlformats.org/officeDocument/2006/relationships/slide" Target="slides/slide9.xml"/><Relationship Id="rId37" Type="http://schemas.openxmlformats.org/officeDocument/2006/relationships/font" Target="fonts/LifeSavers-bold.fntdata"/><Relationship Id="rId14" Type="http://schemas.openxmlformats.org/officeDocument/2006/relationships/slide" Target="slides/slide8.xml"/><Relationship Id="rId36" Type="http://schemas.openxmlformats.org/officeDocument/2006/relationships/font" Target="fonts/LifeSavers-regular.fntdata"/><Relationship Id="rId17" Type="http://schemas.openxmlformats.org/officeDocument/2006/relationships/slide" Target="slides/slide11.xml"/><Relationship Id="rId39" Type="http://schemas.openxmlformats.org/officeDocument/2006/relationships/font" Target="fonts/Lora-regular.fntdata"/><Relationship Id="rId16" Type="http://schemas.openxmlformats.org/officeDocument/2006/relationships/slide" Target="slides/slide10.xml"/><Relationship Id="rId38" Type="http://schemas.openxmlformats.org/officeDocument/2006/relationships/font" Target="fonts/FjallaOne-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9c7a6c496f_0_167: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9c7a6c496f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9d6d1340e8_2_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9d6d1340e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9c9954fea2_1_33: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9c9954fea2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9ca61302a0_0_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9ca61302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9c874ff7ce_0_31: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9c874ff7c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9c69ec2b67_0_4: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9c69ec2b6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9da556878e_0_1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9da556878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99e814dac4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99e814da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820d8cd4f9_0_5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820d8cd4f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9d6d1340e8_0_53: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9d6d1340e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8029784299_0_3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02978429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994ffe11c7_1_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994ffe11c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9c874ff7ce_0_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9c874ff7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9c874ff7ce_0_47: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9c874ff7c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9c874ff7ce_0_64: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9c874ff7c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994ffe11c7_0_68: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994ffe11c7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9c7a6c496f_0_129: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9c7a6c496f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hyperlink" Target="https://docs.google.com/presentation/d/1TKjgKmuF8-7aGjiAgt-2f6dUWPkTI7rnH1d3RF0xuIw/edit?usp=sharing" TargetMode="External"/><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19.png"/><Relationship Id="rId6"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docs.google.com/presentation/d/1Vrjo7faTQ5wyZgLVjgKEQnyb9mHaPPYaExEd438A2QE/edit?usp=shar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hyperlink" Target="https://docs.google.com/forms/d/e/1FAIpQLSellgvn263ZGMVLfCNfffhfGB8DwE-fZDSLmWJlAtaqXm_24w/viewform?usp=sf_link" TargetMode="External"/><Relationship Id="rId5" Type="http://schemas.openxmlformats.org/officeDocument/2006/relationships/image" Target="../media/image16.png"/><Relationship Id="rId6"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3.jpg"/><Relationship Id="rId4" Type="http://schemas.openxmlformats.org/officeDocument/2006/relationships/image" Target="../media/image4.jpg"/><Relationship Id="rId5" Type="http://schemas.openxmlformats.org/officeDocument/2006/relationships/image" Target="../media/image13.jpg"/><Relationship Id="rId6"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5400000">
            <a:off x="2970450" y="-2685775"/>
            <a:ext cx="1317300" cy="73722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rot="5400000">
            <a:off x="2650418" y="-2650200"/>
            <a:ext cx="1284900" cy="67377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2322171" y="345764"/>
            <a:ext cx="1261879" cy="827325"/>
          </a:xfrm>
          <a:prstGeom prst="rect">
            <a:avLst/>
          </a:prstGeom>
          <a:noFill/>
          <a:ln>
            <a:noFill/>
          </a:ln>
        </p:spPr>
      </p:pic>
      <p:sp>
        <p:nvSpPr>
          <p:cNvPr id="57" name="Google Shape;57;p13"/>
          <p:cNvSpPr txBox="1"/>
          <p:nvPr/>
        </p:nvSpPr>
        <p:spPr>
          <a:xfrm>
            <a:off x="238125" y="9324975"/>
            <a:ext cx="17145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E29578"/>
                </a:solidFill>
                <a:latin typeface="Lora"/>
                <a:ea typeface="Lora"/>
                <a:cs typeface="Lora"/>
                <a:sym typeface="Lora"/>
              </a:rPr>
              <a:t>Colour Index</a:t>
            </a:r>
            <a:endParaRPr>
              <a:solidFill>
                <a:srgbClr val="E29578"/>
              </a:solidFill>
              <a:latin typeface="Lora"/>
              <a:ea typeface="Lora"/>
              <a:cs typeface="Lora"/>
              <a:sym typeface="Lora"/>
            </a:endParaRPr>
          </a:p>
        </p:txBody>
      </p:sp>
      <p:sp>
        <p:nvSpPr>
          <p:cNvPr id="58" name="Google Shape;58;p13"/>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C9EEC"/>
              </a:buClr>
              <a:buSzPts val="1200"/>
              <a:buFont typeface="Mada"/>
              <a:buChar char="●"/>
            </a:pPr>
            <a:r>
              <a:rPr lang="en-GB" sz="1200">
                <a:solidFill>
                  <a:srgbClr val="6C9EEC"/>
                </a:solidFill>
                <a:latin typeface="Mada"/>
                <a:ea typeface="Mada"/>
                <a:cs typeface="Mada"/>
                <a:sym typeface="Mada"/>
              </a:rPr>
              <a:t>Males slides</a:t>
            </a:r>
            <a:endParaRPr sz="1200">
              <a:solidFill>
                <a:srgbClr val="6C9EEC"/>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59" name="Google Shape;59;p13"/>
          <p:cNvSpPr txBox="1"/>
          <p:nvPr/>
        </p:nvSpPr>
        <p:spPr>
          <a:xfrm>
            <a:off x="17621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Textbook</a:t>
            </a:r>
            <a:endParaRPr sz="1200">
              <a:solidFill>
                <a:srgbClr val="1C4588"/>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CEA320"/>
              </a:buClr>
              <a:buSzPts val="1200"/>
              <a:buFont typeface="Mada"/>
              <a:buChar char="●"/>
            </a:pPr>
            <a:r>
              <a:rPr lang="en-GB" sz="1200">
                <a:solidFill>
                  <a:srgbClr val="CEA320"/>
                </a:solidFill>
                <a:latin typeface="Mada"/>
                <a:ea typeface="Mada"/>
                <a:cs typeface="Mada"/>
                <a:sym typeface="Mada"/>
              </a:rPr>
              <a:t>Golden notes</a:t>
            </a:r>
            <a:endParaRPr sz="1200">
              <a:solidFill>
                <a:srgbClr val="CEA32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60" name="Google Shape;60;p13"/>
          <p:cNvCxnSpPr/>
          <p:nvPr/>
        </p:nvCxnSpPr>
        <p:spPr>
          <a:xfrm>
            <a:off x="1704975" y="9677400"/>
            <a:ext cx="0" cy="867000"/>
          </a:xfrm>
          <a:prstGeom prst="straightConnector1">
            <a:avLst/>
          </a:prstGeom>
          <a:noFill/>
          <a:ln cap="flat" cmpd="sng" w="9525">
            <a:solidFill>
              <a:srgbClr val="FFDDD2"/>
            </a:solidFill>
            <a:prstDash val="solid"/>
            <a:round/>
            <a:headEnd len="med" w="med" type="oval"/>
            <a:tailEnd len="med" w="med" type="oval"/>
          </a:ln>
        </p:spPr>
      </p:cxnSp>
      <p:cxnSp>
        <p:nvCxnSpPr>
          <p:cNvPr id="61" name="Google Shape;61;p13"/>
          <p:cNvCxnSpPr/>
          <p:nvPr/>
        </p:nvCxnSpPr>
        <p:spPr>
          <a:xfrm>
            <a:off x="923925" y="3590925"/>
            <a:ext cx="4800600" cy="0"/>
          </a:xfrm>
          <a:prstGeom prst="straightConnector1">
            <a:avLst/>
          </a:prstGeom>
          <a:noFill/>
          <a:ln cap="flat" cmpd="sng" w="19050">
            <a:solidFill>
              <a:srgbClr val="83C5BE"/>
            </a:solidFill>
            <a:prstDash val="solid"/>
            <a:round/>
            <a:headEnd len="med" w="med" type="oval"/>
            <a:tailEnd len="med" w="med" type="none"/>
          </a:ln>
        </p:spPr>
      </p:cxnSp>
      <p:pic>
        <p:nvPicPr>
          <p:cNvPr id="62" name="Google Shape;62;p13"/>
          <p:cNvPicPr preferRelativeResize="0"/>
          <p:nvPr/>
        </p:nvPicPr>
        <p:blipFill>
          <a:blip r:embed="rId4">
            <a:alphaModFix/>
          </a:blip>
          <a:stretch>
            <a:fillRect/>
          </a:stretch>
        </p:blipFill>
        <p:spPr>
          <a:xfrm>
            <a:off x="5696038" y="2354413"/>
            <a:ext cx="1271500" cy="1271500"/>
          </a:xfrm>
          <a:prstGeom prst="rect">
            <a:avLst/>
          </a:prstGeom>
          <a:noFill/>
          <a:ln>
            <a:noFill/>
          </a:ln>
        </p:spPr>
      </p:pic>
      <p:sp>
        <p:nvSpPr>
          <p:cNvPr id="63" name="Google Shape;63;p13"/>
          <p:cNvSpPr txBox="1"/>
          <p:nvPr/>
        </p:nvSpPr>
        <p:spPr>
          <a:xfrm>
            <a:off x="1647825" y="2744823"/>
            <a:ext cx="38385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006D77"/>
                </a:solidFill>
                <a:latin typeface="Lora"/>
                <a:ea typeface="Lora"/>
                <a:cs typeface="Lora"/>
                <a:sym typeface="Lora"/>
              </a:rPr>
              <a:t>Burn</a:t>
            </a:r>
            <a:endParaRPr sz="3600">
              <a:solidFill>
                <a:srgbClr val="006D77"/>
              </a:solidFill>
              <a:latin typeface="Lora"/>
              <a:ea typeface="Lora"/>
              <a:cs typeface="Lora"/>
              <a:sym typeface="Lora"/>
            </a:endParaRPr>
          </a:p>
        </p:txBody>
      </p:sp>
      <p:cxnSp>
        <p:nvCxnSpPr>
          <p:cNvPr id="64" name="Google Shape;64;p13"/>
          <p:cNvCxnSpPr/>
          <p:nvPr/>
        </p:nvCxnSpPr>
        <p:spPr>
          <a:xfrm>
            <a:off x="1171575" y="4610100"/>
            <a:ext cx="0" cy="3695700"/>
          </a:xfrm>
          <a:prstGeom prst="straightConnector1">
            <a:avLst/>
          </a:prstGeom>
          <a:noFill/>
          <a:ln cap="flat" cmpd="sng" w="19050">
            <a:solidFill>
              <a:srgbClr val="FFDDD2"/>
            </a:solidFill>
            <a:prstDash val="solid"/>
            <a:round/>
            <a:headEnd len="med" w="med" type="oval"/>
            <a:tailEnd len="med" w="med" type="none"/>
          </a:ln>
        </p:spPr>
      </p:cxnSp>
      <p:cxnSp>
        <p:nvCxnSpPr>
          <p:cNvPr id="65" name="Google Shape;65;p13"/>
          <p:cNvCxnSpPr/>
          <p:nvPr/>
        </p:nvCxnSpPr>
        <p:spPr>
          <a:xfrm rot="10800000">
            <a:off x="866775" y="5086350"/>
            <a:ext cx="5305500" cy="0"/>
          </a:xfrm>
          <a:prstGeom prst="straightConnector1">
            <a:avLst/>
          </a:prstGeom>
          <a:noFill/>
          <a:ln cap="flat" cmpd="sng" w="19050">
            <a:solidFill>
              <a:srgbClr val="FFDDD2"/>
            </a:solidFill>
            <a:prstDash val="solid"/>
            <a:round/>
            <a:headEnd len="med" w="med" type="none"/>
            <a:tailEnd len="med" w="med" type="oval"/>
          </a:ln>
        </p:spPr>
      </p:cxnSp>
      <p:sp>
        <p:nvSpPr>
          <p:cNvPr id="66" name="Google Shape;66;p13"/>
          <p:cNvSpPr txBox="1"/>
          <p:nvPr/>
        </p:nvSpPr>
        <p:spPr>
          <a:xfrm>
            <a:off x="1304925" y="4752975"/>
            <a:ext cx="21717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rgbClr val="E29578"/>
                </a:solidFill>
                <a:latin typeface="Lora"/>
                <a:ea typeface="Lora"/>
                <a:cs typeface="Lora"/>
                <a:sym typeface="Lora"/>
              </a:rPr>
              <a:t>Objectives</a:t>
            </a:r>
            <a:endParaRPr sz="2400">
              <a:solidFill>
                <a:srgbClr val="E29578"/>
              </a:solidFill>
              <a:latin typeface="Lora"/>
              <a:ea typeface="Lora"/>
              <a:cs typeface="Lora"/>
              <a:sym typeface="Lora"/>
            </a:endParaRPr>
          </a:p>
        </p:txBody>
      </p:sp>
      <p:sp>
        <p:nvSpPr>
          <p:cNvPr id="67" name="Google Shape;67;p13"/>
          <p:cNvSpPr txBox="1"/>
          <p:nvPr/>
        </p:nvSpPr>
        <p:spPr>
          <a:xfrm>
            <a:off x="1276350" y="5162550"/>
            <a:ext cx="5734200" cy="33816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  Define burn.</a:t>
            </a:r>
            <a:endParaRPr sz="1100">
              <a:solidFill>
                <a:srgbClr val="E29578"/>
              </a:solidFill>
              <a:latin typeface="Mada"/>
              <a:ea typeface="Mada"/>
              <a:cs typeface="Mada"/>
              <a:sym typeface="Mada"/>
            </a:endParaRPr>
          </a:p>
          <a:p>
            <a:pPr indent="-298450" lvl="0" marL="4572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Discuss the incidence of burn.</a:t>
            </a:r>
            <a:endParaRPr sz="1100">
              <a:solidFill>
                <a:srgbClr val="E29578"/>
              </a:solidFill>
              <a:latin typeface="Mada"/>
              <a:ea typeface="Mada"/>
              <a:cs typeface="Mada"/>
              <a:sym typeface="Mada"/>
            </a:endParaRPr>
          </a:p>
          <a:p>
            <a:pPr indent="-298450" lvl="0" marL="4572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D</a:t>
            </a:r>
            <a:r>
              <a:rPr lang="en-GB" sz="1100">
                <a:solidFill>
                  <a:srgbClr val="E29578"/>
                </a:solidFill>
                <a:latin typeface="Mada"/>
                <a:ea typeface="Mada"/>
                <a:cs typeface="Mada"/>
                <a:sym typeface="Mada"/>
              </a:rPr>
              <a:t>iscuss the pathophysiology of burn </a:t>
            </a:r>
            <a:endParaRPr sz="1100">
              <a:solidFill>
                <a:srgbClr val="E29578"/>
              </a:solidFill>
              <a:latin typeface="Mada"/>
              <a:ea typeface="Mada"/>
              <a:cs typeface="Mada"/>
              <a:sym typeface="Mada"/>
            </a:endParaRPr>
          </a:p>
          <a:p>
            <a:pPr indent="-298450" lvl="0" marL="4572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Recognize the calculation.</a:t>
            </a:r>
            <a:endParaRPr sz="1100">
              <a:solidFill>
                <a:srgbClr val="E29578"/>
              </a:solidFill>
              <a:latin typeface="Mada"/>
              <a:ea typeface="Mada"/>
              <a:cs typeface="Mada"/>
              <a:sym typeface="Mada"/>
            </a:endParaRPr>
          </a:p>
          <a:p>
            <a:pPr indent="-298450" lvl="0" marL="4572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List the types of burn.</a:t>
            </a:r>
            <a:endParaRPr sz="1100">
              <a:solidFill>
                <a:srgbClr val="E29578"/>
              </a:solidFill>
              <a:latin typeface="Mada"/>
              <a:ea typeface="Mada"/>
              <a:cs typeface="Mada"/>
              <a:sym typeface="Mada"/>
            </a:endParaRPr>
          </a:p>
          <a:p>
            <a:pPr indent="-298450" lvl="0" marL="4572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Explain the inhalation injury.</a:t>
            </a:r>
            <a:endParaRPr sz="1100">
              <a:solidFill>
                <a:srgbClr val="E29578"/>
              </a:solidFill>
              <a:latin typeface="Mada"/>
              <a:ea typeface="Mada"/>
              <a:cs typeface="Mada"/>
              <a:sym typeface="Mada"/>
            </a:endParaRPr>
          </a:p>
          <a:p>
            <a:pPr indent="-298450" lvl="0" marL="4572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Discuss the burn management:</a:t>
            </a:r>
            <a:endParaRPr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Non-Surgical: Tetanus, Analgesia, Dressing, Nutrition, Fluid, Foley Catheter.</a:t>
            </a:r>
            <a:endParaRPr sz="1100">
              <a:solidFill>
                <a:srgbClr val="E29578"/>
              </a:solidFill>
              <a:latin typeface="Mada"/>
              <a:ea typeface="Mada"/>
              <a:cs typeface="Mada"/>
              <a:sym typeface="Mada"/>
            </a:endParaRPr>
          </a:p>
          <a:p>
            <a:pPr indent="-298450" lvl="1" marL="9144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Surgical: Escharotomy, skin grafting.</a:t>
            </a:r>
            <a:endParaRPr sz="1100">
              <a:solidFill>
                <a:srgbClr val="E29578"/>
              </a:solidFill>
              <a:latin typeface="Mada"/>
              <a:ea typeface="Mada"/>
              <a:cs typeface="Mada"/>
              <a:sym typeface="Mada"/>
            </a:endParaRPr>
          </a:p>
          <a:p>
            <a:pPr indent="-298450" lvl="0" marL="4572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Identify the complications of burn.</a:t>
            </a:r>
            <a:endParaRPr sz="1100">
              <a:solidFill>
                <a:srgbClr val="E29578"/>
              </a:solidFill>
              <a:latin typeface="Mada"/>
              <a:ea typeface="Mada"/>
              <a:cs typeface="Mada"/>
              <a:sym typeface="Mada"/>
            </a:endParaRPr>
          </a:p>
          <a:p>
            <a:pPr indent="-298450" lvl="0" marL="4572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Explain the electrical Burn.</a:t>
            </a:r>
            <a:endParaRPr sz="1100">
              <a:solidFill>
                <a:srgbClr val="E29578"/>
              </a:solidFill>
              <a:latin typeface="Mada"/>
              <a:ea typeface="Mada"/>
              <a:cs typeface="Mada"/>
              <a:sym typeface="Mada"/>
            </a:endParaRPr>
          </a:p>
          <a:p>
            <a:pPr indent="-298450" lvl="0" marL="457200" rtl="0" algn="l">
              <a:lnSpc>
                <a:spcPct val="150000"/>
              </a:lnSpc>
              <a:spcBef>
                <a:spcPts val="0"/>
              </a:spcBef>
              <a:spcAft>
                <a:spcPts val="0"/>
              </a:spcAft>
              <a:buClr>
                <a:srgbClr val="E29578"/>
              </a:buClr>
              <a:buSzPts val="1100"/>
              <a:buFont typeface="Mada"/>
              <a:buChar char="●"/>
            </a:pPr>
            <a:r>
              <a:rPr lang="en-GB" sz="1100">
                <a:solidFill>
                  <a:srgbClr val="E29578"/>
                </a:solidFill>
                <a:latin typeface="Mada"/>
                <a:ea typeface="Mada"/>
                <a:cs typeface="Mada"/>
                <a:sym typeface="Mada"/>
              </a:rPr>
              <a:t>Explain the chemical Burn.</a:t>
            </a:r>
            <a:endParaRPr sz="1100">
              <a:solidFill>
                <a:srgbClr val="E29578"/>
              </a:solidFill>
              <a:latin typeface="Mada"/>
              <a:ea typeface="Mada"/>
              <a:cs typeface="Mada"/>
              <a:sym typeface="Mada"/>
            </a:endParaRPr>
          </a:p>
        </p:txBody>
      </p:sp>
      <p:pic>
        <p:nvPicPr>
          <p:cNvPr id="68" name="Google Shape;68;p13"/>
          <p:cNvPicPr preferRelativeResize="0"/>
          <p:nvPr/>
        </p:nvPicPr>
        <p:blipFill rotWithShape="1">
          <a:blip r:embed="rId5">
            <a:alphaModFix/>
          </a:blip>
          <a:srcRect b="0" l="0" r="0" t="0"/>
          <a:stretch/>
        </p:blipFill>
        <p:spPr>
          <a:xfrm>
            <a:off x="4094025" y="-12575"/>
            <a:ext cx="1261875" cy="1261875"/>
          </a:xfrm>
          <a:prstGeom prst="rect">
            <a:avLst/>
          </a:prstGeom>
          <a:noFill/>
          <a:ln>
            <a:noFill/>
          </a:ln>
        </p:spPr>
      </p:pic>
      <p:sp>
        <p:nvSpPr>
          <p:cNvPr id="69" name="Google Shape;69;p13"/>
          <p:cNvSpPr/>
          <p:nvPr/>
        </p:nvSpPr>
        <p:spPr>
          <a:xfrm rot="-5400000">
            <a:off x="6531450" y="9261025"/>
            <a:ext cx="508200" cy="16077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rot="-5400000">
            <a:off x="6643425" y="9396600"/>
            <a:ext cx="495600" cy="14952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txBox="1"/>
          <p:nvPr/>
        </p:nvSpPr>
        <p:spPr>
          <a:xfrm>
            <a:off x="6290250" y="10050625"/>
            <a:ext cx="14172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6">
                  <a:extLst>
                    <a:ext uri="{A12FA001-AC4F-418D-AE19-62706E023703}">
                      <ahyp:hlinkClr val="tx"/>
                    </a:ext>
                  </a:extLst>
                </a:hlinkClick>
              </a:rPr>
              <a:t>Editing File</a:t>
            </a:r>
            <a:endParaRPr b="1" u="sng">
              <a:solidFill>
                <a:srgbClr val="E29578"/>
              </a:solidFill>
              <a:latin typeface="Lora"/>
              <a:ea typeface="Lora"/>
              <a:cs typeface="Lora"/>
              <a:sym typeface="Lora"/>
            </a:endParaRPr>
          </a:p>
        </p:txBody>
      </p:sp>
      <p:sp>
        <p:nvSpPr>
          <p:cNvPr id="72" name="Google Shape;72;p13"/>
          <p:cNvSpPr/>
          <p:nvPr/>
        </p:nvSpPr>
        <p:spPr>
          <a:xfrm>
            <a:off x="1922775" y="10115775"/>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 name="Google Shape;73;p13"/>
          <p:cNvPicPr preferRelativeResize="0"/>
          <p:nvPr/>
        </p:nvPicPr>
        <p:blipFill>
          <a:blip r:embed="rId7">
            <a:alphaModFix/>
          </a:blip>
          <a:stretch>
            <a:fillRect/>
          </a:stretch>
        </p:blipFill>
        <p:spPr>
          <a:xfrm>
            <a:off x="409350" y="238544"/>
            <a:ext cx="867000" cy="86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22"/>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2"/>
          <p:cNvSpPr/>
          <p:nvPr/>
        </p:nvSpPr>
        <p:spPr>
          <a:xfrm>
            <a:off x="74475" y="9527700"/>
            <a:ext cx="7440600" cy="10884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6AA84F"/>
              </a:solidFill>
              <a:latin typeface="Mada"/>
              <a:ea typeface="Mada"/>
              <a:cs typeface="Mada"/>
              <a:sym typeface="Mada"/>
            </a:endParaRPr>
          </a:p>
        </p:txBody>
      </p:sp>
      <p:cxnSp>
        <p:nvCxnSpPr>
          <p:cNvPr id="446" name="Google Shape;446;p22"/>
          <p:cNvCxnSpPr/>
          <p:nvPr/>
        </p:nvCxnSpPr>
        <p:spPr>
          <a:xfrm>
            <a:off x="2762875" y="677550"/>
            <a:ext cx="2066400" cy="3900"/>
          </a:xfrm>
          <a:prstGeom prst="straightConnector1">
            <a:avLst/>
          </a:prstGeom>
          <a:noFill/>
          <a:ln cap="flat" cmpd="sng" w="19050">
            <a:solidFill>
              <a:srgbClr val="83C5BE"/>
            </a:solidFill>
            <a:prstDash val="solid"/>
            <a:round/>
            <a:headEnd len="med" w="med" type="oval"/>
            <a:tailEnd len="med" w="med" type="oval"/>
          </a:ln>
        </p:spPr>
      </p:cxnSp>
      <p:sp>
        <p:nvSpPr>
          <p:cNvPr id="447" name="Google Shape;447;p22"/>
          <p:cNvSpPr txBox="1"/>
          <p:nvPr/>
        </p:nvSpPr>
        <p:spPr>
          <a:xfrm>
            <a:off x="2473263" y="279150"/>
            <a:ext cx="2643000" cy="5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Burn </a:t>
            </a:r>
            <a:endParaRPr b="1" sz="2200">
              <a:solidFill>
                <a:srgbClr val="006D77"/>
              </a:solidFill>
              <a:latin typeface="Lora"/>
              <a:ea typeface="Lora"/>
              <a:cs typeface="Lora"/>
              <a:sym typeface="Lora"/>
            </a:endParaRPr>
          </a:p>
        </p:txBody>
      </p:sp>
      <p:grpSp>
        <p:nvGrpSpPr>
          <p:cNvPr id="448" name="Google Shape;448;p22"/>
          <p:cNvGrpSpPr/>
          <p:nvPr/>
        </p:nvGrpSpPr>
        <p:grpSpPr>
          <a:xfrm>
            <a:off x="323344" y="961190"/>
            <a:ext cx="467181" cy="476434"/>
            <a:chOff x="2410712" y="2415450"/>
            <a:chExt cx="312600" cy="312600"/>
          </a:xfrm>
        </p:grpSpPr>
        <p:sp>
          <p:nvSpPr>
            <p:cNvPr id="449" name="Google Shape;449;p22"/>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2"/>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1" name="Google Shape;451;p22"/>
          <p:cNvSpPr txBox="1"/>
          <p:nvPr/>
        </p:nvSpPr>
        <p:spPr>
          <a:xfrm>
            <a:off x="790525" y="961200"/>
            <a:ext cx="6724500" cy="3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006D77"/>
                </a:solidFill>
                <a:highlight>
                  <a:srgbClr val="EDF9F9"/>
                </a:highlight>
                <a:latin typeface="Lora"/>
                <a:ea typeface="Lora"/>
                <a:cs typeface="Lora"/>
                <a:sym typeface="Lora"/>
              </a:rPr>
              <a:t>Types of burns according to the causative agent</a:t>
            </a:r>
            <a:r>
              <a:rPr b="1" lang="en-GB" sz="1800">
                <a:solidFill>
                  <a:srgbClr val="006D77"/>
                </a:solidFill>
                <a:highlight>
                  <a:srgbClr val="EDF9F9"/>
                </a:highlight>
                <a:latin typeface="Lora"/>
                <a:ea typeface="Lora"/>
                <a:cs typeface="Lora"/>
                <a:sym typeface="Lora"/>
              </a:rPr>
              <a:t> cont.</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a:p>
        </p:txBody>
      </p:sp>
      <p:sp>
        <p:nvSpPr>
          <p:cNvPr id="452" name="Google Shape;452;p22"/>
          <p:cNvSpPr txBox="1"/>
          <p:nvPr/>
        </p:nvSpPr>
        <p:spPr>
          <a:xfrm>
            <a:off x="1151275" y="1823650"/>
            <a:ext cx="6139800" cy="188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rgbClr val="006D77"/>
                </a:solidFill>
                <a:latin typeface="Mada"/>
                <a:ea typeface="Mada"/>
                <a:cs typeface="Mada"/>
                <a:sym typeface="Mada"/>
              </a:rPr>
              <a:t>  </a:t>
            </a:r>
            <a:r>
              <a:rPr b="1" lang="en-GB" sz="1600">
                <a:solidFill>
                  <a:srgbClr val="006D77"/>
                </a:solidFill>
                <a:latin typeface="Mada"/>
                <a:ea typeface="Mada"/>
                <a:cs typeface="Mada"/>
                <a:sym typeface="Mada"/>
              </a:rPr>
              <a:t>Chemical</a:t>
            </a:r>
            <a:r>
              <a:rPr b="1" lang="en-GB" sz="1600">
                <a:solidFill>
                  <a:srgbClr val="006D77"/>
                </a:solidFill>
                <a:latin typeface="Mada"/>
                <a:ea typeface="Mada"/>
                <a:cs typeface="Mada"/>
                <a:sym typeface="Mada"/>
              </a:rPr>
              <a:t> </a:t>
            </a:r>
            <a:r>
              <a:rPr b="1" lang="en-GB" sz="1600">
                <a:solidFill>
                  <a:srgbClr val="006D77"/>
                </a:solidFill>
                <a:latin typeface="Mada"/>
                <a:ea typeface="Mada"/>
                <a:cs typeface="Mada"/>
                <a:sym typeface="Mada"/>
              </a:rPr>
              <a:t>burns</a:t>
            </a:r>
            <a:endParaRPr b="1" sz="1600">
              <a:solidFill>
                <a:srgbClr val="006D77"/>
              </a:solidFill>
              <a:latin typeface="Mada"/>
              <a:ea typeface="Mada"/>
              <a:cs typeface="Mada"/>
              <a:sym typeface="Mada"/>
            </a:endParaRPr>
          </a:p>
          <a:p>
            <a:pPr indent="-304800" lvl="0" marL="457200" rtl="0" algn="l">
              <a:spcBef>
                <a:spcPts val="1600"/>
              </a:spcBef>
              <a:spcAft>
                <a:spcPts val="0"/>
              </a:spcAft>
              <a:buSzPts val="1200"/>
              <a:buFont typeface="Mada"/>
              <a:buChar char="●"/>
            </a:pPr>
            <a:r>
              <a:rPr lang="en-GB" sz="1200">
                <a:solidFill>
                  <a:srgbClr val="6AA84F"/>
                </a:solidFill>
                <a:highlight>
                  <a:schemeClr val="lt1"/>
                </a:highlight>
                <a:latin typeface="Mada"/>
                <a:ea typeface="Mada"/>
                <a:cs typeface="Mada"/>
                <a:sym typeface="Mada"/>
              </a:rPr>
              <a:t>Chemical burns don’t simply end with removing the burning agent like thermal burns; because chemical agents react with the  body’s tissue and the injury extends deeper.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Acid → </a:t>
            </a:r>
            <a:r>
              <a:rPr lang="en-GB" sz="1200">
                <a:solidFill>
                  <a:srgbClr val="6AA84F"/>
                </a:solidFill>
                <a:highlight>
                  <a:srgbClr val="FFFFFF"/>
                </a:highlight>
                <a:latin typeface="Mada"/>
                <a:ea typeface="Mada"/>
                <a:cs typeface="Mada"/>
                <a:sym typeface="Mada"/>
              </a:rPr>
              <a:t>The most common cause of chemical burns, they cause fast tissue necrosis (</a:t>
            </a:r>
            <a:r>
              <a:rPr lang="en-GB" sz="1200">
                <a:solidFill>
                  <a:srgbClr val="6AA84F"/>
                </a:solidFill>
                <a:highlight>
                  <a:schemeClr val="lt1"/>
                </a:highlight>
                <a:latin typeface="Mada"/>
                <a:ea typeface="Mada"/>
                <a:cs typeface="Mada"/>
                <a:sym typeface="Mada"/>
              </a:rPr>
              <a:t>Acids burns are most commonly seen in those working in Gas stations or Chemical laboratories).</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Base →  </a:t>
            </a:r>
            <a:r>
              <a:rPr lang="en-GB" sz="1200">
                <a:solidFill>
                  <a:srgbClr val="6AA84F"/>
                </a:solidFill>
                <a:highlight>
                  <a:srgbClr val="FFFFFF"/>
                </a:highlight>
                <a:latin typeface="Mada"/>
                <a:ea typeface="Mada"/>
                <a:cs typeface="Mada"/>
                <a:sym typeface="Mada"/>
              </a:rPr>
              <a:t>The most dangerous cause of chemical burns.</a:t>
            </a:r>
            <a:endParaRPr b="1"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Acute vs chronic</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Short acting vs long acting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Superficial vs deep</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Factors which worsen the burn:</a:t>
            </a:r>
            <a:endParaRPr sz="1200">
              <a:latin typeface="Mada"/>
              <a:ea typeface="Mada"/>
              <a:cs typeface="Mada"/>
              <a:sym typeface="Mada"/>
            </a:endParaRPr>
          </a:p>
          <a:p>
            <a:pPr indent="0" lvl="0" marL="0" rtl="0" algn="l">
              <a:spcBef>
                <a:spcPts val="1600"/>
              </a:spcBef>
              <a:spcAft>
                <a:spcPts val="0"/>
              </a:spcAft>
              <a:buNone/>
            </a:pPr>
            <a:r>
              <a:t/>
            </a:r>
            <a:endParaRPr>
              <a:solidFill>
                <a:schemeClr val="dk1"/>
              </a:solidFill>
              <a:latin typeface="Mada"/>
              <a:ea typeface="Mada"/>
              <a:cs typeface="Mada"/>
              <a:sym typeface="Mada"/>
            </a:endParaRPr>
          </a:p>
          <a:p>
            <a:pPr indent="0" lvl="0" marL="0" rtl="0" algn="l">
              <a:spcBef>
                <a:spcPts val="0"/>
              </a:spcBef>
              <a:spcAft>
                <a:spcPts val="0"/>
              </a:spcAft>
              <a:buNone/>
            </a:pPr>
            <a:r>
              <a:t/>
            </a:r>
            <a:endParaRPr b="1">
              <a:latin typeface="Mada"/>
              <a:ea typeface="Mada"/>
              <a:cs typeface="Mada"/>
              <a:sym typeface="Mada"/>
            </a:endParaRPr>
          </a:p>
          <a:p>
            <a:pPr indent="0" lvl="0" marL="0" rtl="0" algn="l">
              <a:spcBef>
                <a:spcPts val="1600"/>
              </a:spcBef>
              <a:spcAft>
                <a:spcPts val="1600"/>
              </a:spcAft>
              <a:buNone/>
            </a:pPr>
            <a:r>
              <a:t/>
            </a:r>
            <a:endParaRPr>
              <a:latin typeface="Mada"/>
              <a:ea typeface="Mada"/>
              <a:cs typeface="Mada"/>
              <a:sym typeface="Mada"/>
            </a:endParaRPr>
          </a:p>
        </p:txBody>
      </p:sp>
      <p:cxnSp>
        <p:nvCxnSpPr>
          <p:cNvPr id="453" name="Google Shape;453;p22"/>
          <p:cNvCxnSpPr/>
          <p:nvPr/>
        </p:nvCxnSpPr>
        <p:spPr>
          <a:xfrm>
            <a:off x="1269350" y="8877713"/>
            <a:ext cx="4756200" cy="4500"/>
          </a:xfrm>
          <a:prstGeom prst="straightConnector1">
            <a:avLst/>
          </a:prstGeom>
          <a:noFill/>
          <a:ln cap="flat" cmpd="sng" w="19050">
            <a:solidFill>
              <a:srgbClr val="7ECCC6"/>
            </a:solidFill>
            <a:prstDash val="dash"/>
            <a:round/>
            <a:headEnd len="med" w="med" type="none"/>
            <a:tailEnd len="med" w="med" type="none"/>
          </a:ln>
        </p:spPr>
      </p:cxnSp>
      <p:sp>
        <p:nvSpPr>
          <p:cNvPr id="454" name="Google Shape;454;p22"/>
          <p:cNvSpPr/>
          <p:nvPr/>
        </p:nvSpPr>
        <p:spPr>
          <a:xfrm>
            <a:off x="529986" y="1823650"/>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2"/>
          <p:cNvSpPr txBox="1"/>
          <p:nvPr/>
        </p:nvSpPr>
        <p:spPr>
          <a:xfrm>
            <a:off x="604075" y="1891963"/>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2</a:t>
            </a:r>
            <a:endParaRPr b="1" sz="2000">
              <a:solidFill>
                <a:srgbClr val="1D2542"/>
              </a:solidFill>
              <a:latin typeface="Life Savers"/>
              <a:ea typeface="Life Savers"/>
              <a:cs typeface="Life Savers"/>
              <a:sym typeface="Life Savers"/>
            </a:endParaRPr>
          </a:p>
        </p:txBody>
      </p:sp>
      <p:sp>
        <p:nvSpPr>
          <p:cNvPr id="456" name="Google Shape;456;p22"/>
          <p:cNvSpPr txBox="1"/>
          <p:nvPr/>
        </p:nvSpPr>
        <p:spPr>
          <a:xfrm>
            <a:off x="4833436" y="6360167"/>
            <a:ext cx="463500" cy="35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solidFill>
                <a:srgbClr val="E29578"/>
              </a:solidFill>
              <a:latin typeface="Fjalla One"/>
              <a:ea typeface="Fjalla One"/>
              <a:cs typeface="Fjalla One"/>
              <a:sym typeface="Fjalla One"/>
            </a:endParaRPr>
          </a:p>
        </p:txBody>
      </p:sp>
      <p:grpSp>
        <p:nvGrpSpPr>
          <p:cNvPr id="457" name="Google Shape;457;p22"/>
          <p:cNvGrpSpPr/>
          <p:nvPr/>
        </p:nvGrpSpPr>
        <p:grpSpPr>
          <a:xfrm>
            <a:off x="2393084" y="5571588"/>
            <a:ext cx="2583380" cy="2481508"/>
            <a:chOff x="2969600" y="1280551"/>
            <a:chExt cx="3204788" cy="3078412"/>
          </a:xfrm>
        </p:grpSpPr>
        <p:grpSp>
          <p:nvGrpSpPr>
            <p:cNvPr id="458" name="Google Shape;458;p22"/>
            <p:cNvGrpSpPr/>
            <p:nvPr/>
          </p:nvGrpSpPr>
          <p:grpSpPr>
            <a:xfrm>
              <a:off x="2969600" y="1695094"/>
              <a:ext cx="3204788" cy="2663869"/>
              <a:chOff x="2096100" y="1105981"/>
              <a:chExt cx="3204788" cy="2663869"/>
            </a:xfrm>
          </p:grpSpPr>
          <p:sp>
            <p:nvSpPr>
              <p:cNvPr id="459" name="Google Shape;459;p22"/>
              <p:cNvSpPr/>
              <p:nvPr/>
            </p:nvSpPr>
            <p:spPr>
              <a:xfrm>
                <a:off x="2431699" y="1105981"/>
                <a:ext cx="2535900" cy="2535900"/>
              </a:xfrm>
              <a:prstGeom prst="ellipse">
                <a:avLst/>
              </a:prstGeom>
              <a:noFill/>
              <a:ln cap="flat" cmpd="sng" w="19050">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2"/>
              <p:cNvSpPr/>
              <p:nvPr/>
            </p:nvSpPr>
            <p:spPr>
              <a:xfrm>
                <a:off x="2096100" y="1534776"/>
                <a:ext cx="914400" cy="914700"/>
              </a:xfrm>
              <a:prstGeom prst="ellipse">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2"/>
              <p:cNvSpPr/>
              <p:nvPr/>
            </p:nvSpPr>
            <p:spPr>
              <a:xfrm>
                <a:off x="4386488" y="1534763"/>
                <a:ext cx="914400" cy="914700"/>
              </a:xfrm>
              <a:prstGeom prst="ellipse">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2"/>
              <p:cNvSpPr/>
              <p:nvPr/>
            </p:nvSpPr>
            <p:spPr>
              <a:xfrm>
                <a:off x="2414775" y="2855151"/>
                <a:ext cx="914400" cy="914700"/>
              </a:xfrm>
              <a:prstGeom prst="ellipse">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DF9F9"/>
                  </a:solidFill>
                </a:endParaRPr>
              </a:p>
            </p:txBody>
          </p:sp>
          <p:sp>
            <p:nvSpPr>
              <p:cNvPr id="463" name="Google Shape;463;p22"/>
              <p:cNvSpPr/>
              <p:nvPr/>
            </p:nvSpPr>
            <p:spPr>
              <a:xfrm>
                <a:off x="4080563" y="2855151"/>
                <a:ext cx="914400" cy="914700"/>
              </a:xfrm>
              <a:prstGeom prst="ellipse">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4" name="Google Shape;464;p22"/>
            <p:cNvSpPr/>
            <p:nvPr/>
          </p:nvSpPr>
          <p:spPr>
            <a:xfrm>
              <a:off x="4114788" y="1280551"/>
              <a:ext cx="914400" cy="914700"/>
            </a:xfrm>
            <a:prstGeom prst="ellipse">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5" name="Google Shape;465;p22"/>
          <p:cNvSpPr txBox="1"/>
          <p:nvPr/>
        </p:nvSpPr>
        <p:spPr>
          <a:xfrm>
            <a:off x="3023749" y="4764450"/>
            <a:ext cx="1402800" cy="70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b="1" lang="en-GB">
                <a:solidFill>
                  <a:schemeClr val="dk1"/>
                </a:solidFill>
                <a:latin typeface="Mada"/>
                <a:ea typeface="Mada"/>
                <a:cs typeface="Mada"/>
                <a:sym typeface="Mada"/>
              </a:rPr>
              <a:t>Area of contact (skin damage, pressure)</a:t>
            </a:r>
            <a:endParaRPr sz="1800">
              <a:solidFill>
                <a:srgbClr val="1F1A33"/>
              </a:solidFill>
              <a:latin typeface="Mada"/>
              <a:ea typeface="Mada"/>
              <a:cs typeface="Mada"/>
              <a:sym typeface="Mada"/>
            </a:endParaRPr>
          </a:p>
        </p:txBody>
      </p:sp>
      <p:sp>
        <p:nvSpPr>
          <p:cNvPr id="466" name="Google Shape;466;p22"/>
          <p:cNvSpPr txBox="1"/>
          <p:nvPr/>
        </p:nvSpPr>
        <p:spPr>
          <a:xfrm>
            <a:off x="5000310" y="6268350"/>
            <a:ext cx="1754700" cy="70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b="1" lang="en-GB">
                <a:solidFill>
                  <a:schemeClr val="dk1"/>
                </a:solidFill>
                <a:latin typeface="Mada"/>
                <a:ea typeface="Mada"/>
                <a:cs typeface="Mada"/>
                <a:sym typeface="Mada"/>
              </a:rPr>
              <a:t>PH &amp; Concentration of contact solution</a:t>
            </a:r>
            <a:endParaRPr sz="1800">
              <a:solidFill>
                <a:srgbClr val="1F1A33"/>
              </a:solidFill>
              <a:latin typeface="Mada"/>
              <a:ea typeface="Mada"/>
              <a:cs typeface="Mada"/>
              <a:sym typeface="Mada"/>
            </a:endParaRPr>
          </a:p>
        </p:txBody>
      </p:sp>
      <p:sp>
        <p:nvSpPr>
          <p:cNvPr id="467" name="Google Shape;467;p22"/>
          <p:cNvSpPr txBox="1"/>
          <p:nvPr/>
        </p:nvSpPr>
        <p:spPr>
          <a:xfrm>
            <a:off x="4694925" y="7477400"/>
            <a:ext cx="1549800" cy="70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b="1" lang="en-GB">
                <a:solidFill>
                  <a:schemeClr val="dk1"/>
                </a:solidFill>
                <a:latin typeface="Mada"/>
                <a:ea typeface="Mada"/>
                <a:cs typeface="Mada"/>
                <a:sym typeface="Mada"/>
              </a:rPr>
              <a:t>Form of contact agent</a:t>
            </a:r>
            <a:endParaRPr sz="1800">
              <a:solidFill>
                <a:srgbClr val="1F1A33"/>
              </a:solidFill>
              <a:latin typeface="Mada"/>
              <a:ea typeface="Mada"/>
              <a:cs typeface="Mada"/>
              <a:sym typeface="Mada"/>
            </a:endParaRPr>
          </a:p>
        </p:txBody>
      </p:sp>
      <p:sp>
        <p:nvSpPr>
          <p:cNvPr id="468" name="Google Shape;468;p22"/>
          <p:cNvSpPr txBox="1"/>
          <p:nvPr/>
        </p:nvSpPr>
        <p:spPr>
          <a:xfrm>
            <a:off x="1628412" y="7480225"/>
            <a:ext cx="969300" cy="70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b="1" lang="en-GB">
                <a:solidFill>
                  <a:schemeClr val="dk1"/>
                </a:solidFill>
                <a:latin typeface="Mada"/>
                <a:ea typeface="Mada"/>
                <a:cs typeface="Mada"/>
                <a:sym typeface="Mada"/>
              </a:rPr>
              <a:t>Duration of contact</a:t>
            </a:r>
            <a:endParaRPr sz="1800">
              <a:solidFill>
                <a:srgbClr val="1F1A33"/>
              </a:solidFill>
              <a:latin typeface="Mada"/>
              <a:ea typeface="Mada"/>
              <a:cs typeface="Mada"/>
              <a:sym typeface="Mada"/>
            </a:endParaRPr>
          </a:p>
        </p:txBody>
      </p:sp>
      <p:sp>
        <p:nvSpPr>
          <p:cNvPr id="469" name="Google Shape;469;p22"/>
          <p:cNvSpPr txBox="1"/>
          <p:nvPr/>
        </p:nvSpPr>
        <p:spPr>
          <a:xfrm>
            <a:off x="768488" y="6192150"/>
            <a:ext cx="1624800" cy="70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b="1" lang="en-GB">
                <a:solidFill>
                  <a:schemeClr val="dk1"/>
                </a:solidFill>
                <a:latin typeface="Mada"/>
                <a:ea typeface="Mada"/>
                <a:cs typeface="Mada"/>
                <a:sym typeface="Mada"/>
              </a:rPr>
              <a:t>Amount of contact (volume of chemical applied)</a:t>
            </a:r>
            <a:endParaRPr>
              <a:solidFill>
                <a:srgbClr val="1F1A33"/>
              </a:solidFill>
              <a:latin typeface="Mada"/>
              <a:ea typeface="Mada"/>
              <a:cs typeface="Mada"/>
              <a:sym typeface="Mada"/>
            </a:endParaRPr>
          </a:p>
        </p:txBody>
      </p:sp>
      <p:sp>
        <p:nvSpPr>
          <p:cNvPr id="470" name="Google Shape;470;p22"/>
          <p:cNvSpPr txBox="1"/>
          <p:nvPr/>
        </p:nvSpPr>
        <p:spPr>
          <a:xfrm>
            <a:off x="2349082" y="6404600"/>
            <a:ext cx="7635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006D77"/>
                </a:solidFill>
                <a:latin typeface="Life Savers ExtraBold"/>
                <a:ea typeface="Life Savers ExtraBold"/>
                <a:cs typeface="Life Savers ExtraBold"/>
                <a:sym typeface="Life Savers ExtraBold"/>
              </a:rPr>
              <a:t>05</a:t>
            </a:r>
            <a:endParaRPr sz="2000">
              <a:solidFill>
                <a:srgbClr val="006D77"/>
              </a:solidFill>
              <a:latin typeface="Life Savers ExtraBold"/>
              <a:ea typeface="Life Savers ExtraBold"/>
              <a:cs typeface="Life Savers ExtraBold"/>
              <a:sym typeface="Life Savers ExtraBold"/>
            </a:endParaRPr>
          </a:p>
        </p:txBody>
      </p:sp>
      <p:sp>
        <p:nvSpPr>
          <p:cNvPr id="471" name="Google Shape;471;p22"/>
          <p:cNvSpPr txBox="1"/>
          <p:nvPr/>
        </p:nvSpPr>
        <p:spPr>
          <a:xfrm>
            <a:off x="4287385" y="6404600"/>
            <a:ext cx="5973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006D77"/>
                </a:solidFill>
                <a:latin typeface="Life Savers ExtraBold"/>
                <a:ea typeface="Life Savers ExtraBold"/>
                <a:cs typeface="Life Savers ExtraBold"/>
                <a:sym typeface="Life Savers ExtraBold"/>
              </a:rPr>
              <a:t>02</a:t>
            </a:r>
            <a:endParaRPr sz="2000">
              <a:solidFill>
                <a:srgbClr val="006D77"/>
              </a:solidFill>
              <a:latin typeface="Life Savers ExtraBold"/>
              <a:ea typeface="Life Savers ExtraBold"/>
              <a:cs typeface="Life Savers ExtraBold"/>
              <a:sym typeface="Life Savers ExtraBold"/>
            </a:endParaRPr>
          </a:p>
        </p:txBody>
      </p:sp>
      <p:sp>
        <p:nvSpPr>
          <p:cNvPr id="472" name="Google Shape;472;p22"/>
          <p:cNvSpPr txBox="1"/>
          <p:nvPr/>
        </p:nvSpPr>
        <p:spPr>
          <a:xfrm>
            <a:off x="4044685" y="7466700"/>
            <a:ext cx="5973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006D77"/>
                </a:solidFill>
                <a:latin typeface="Life Savers ExtraBold"/>
                <a:ea typeface="Life Savers ExtraBold"/>
                <a:cs typeface="Life Savers ExtraBold"/>
                <a:sym typeface="Life Savers ExtraBold"/>
              </a:rPr>
              <a:t>03</a:t>
            </a:r>
            <a:endParaRPr sz="2000">
              <a:solidFill>
                <a:srgbClr val="006D77"/>
              </a:solidFill>
              <a:latin typeface="Life Savers ExtraBold"/>
              <a:ea typeface="Life Savers ExtraBold"/>
              <a:cs typeface="Life Savers ExtraBold"/>
              <a:sym typeface="Life Savers ExtraBold"/>
            </a:endParaRPr>
          </a:p>
        </p:txBody>
      </p:sp>
      <p:sp>
        <p:nvSpPr>
          <p:cNvPr id="473" name="Google Shape;473;p22"/>
          <p:cNvSpPr txBox="1"/>
          <p:nvPr/>
        </p:nvSpPr>
        <p:spPr>
          <a:xfrm>
            <a:off x="2674035" y="7466700"/>
            <a:ext cx="5973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006D77"/>
                </a:solidFill>
                <a:latin typeface="Life Savers ExtraBold"/>
                <a:ea typeface="Life Savers ExtraBold"/>
                <a:cs typeface="Life Savers ExtraBold"/>
                <a:sym typeface="Life Savers ExtraBold"/>
              </a:rPr>
              <a:t>04</a:t>
            </a:r>
            <a:endParaRPr sz="2000">
              <a:solidFill>
                <a:srgbClr val="006D77"/>
              </a:solidFill>
              <a:latin typeface="Life Savers ExtraBold"/>
              <a:ea typeface="Life Savers ExtraBold"/>
              <a:cs typeface="Life Savers ExtraBold"/>
              <a:sym typeface="Life Savers ExtraBold"/>
            </a:endParaRPr>
          </a:p>
        </p:txBody>
      </p:sp>
      <p:sp>
        <p:nvSpPr>
          <p:cNvPr id="474" name="Google Shape;474;p22"/>
          <p:cNvSpPr txBox="1"/>
          <p:nvPr/>
        </p:nvSpPr>
        <p:spPr>
          <a:xfrm>
            <a:off x="3386135" y="5687850"/>
            <a:ext cx="5973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006D77"/>
                </a:solidFill>
                <a:latin typeface="Life Savers ExtraBold"/>
                <a:ea typeface="Life Savers ExtraBold"/>
                <a:cs typeface="Life Savers ExtraBold"/>
                <a:sym typeface="Life Savers ExtraBold"/>
              </a:rPr>
              <a:t>01</a:t>
            </a:r>
            <a:endParaRPr sz="2000">
              <a:solidFill>
                <a:srgbClr val="006D77"/>
              </a:solidFill>
              <a:latin typeface="Life Savers ExtraBold"/>
              <a:ea typeface="Life Savers ExtraBold"/>
              <a:cs typeface="Life Savers ExtraBold"/>
              <a:sym typeface="Life Savers ExtraBold"/>
            </a:endParaRPr>
          </a:p>
        </p:txBody>
      </p:sp>
      <p:pic>
        <p:nvPicPr>
          <p:cNvPr id="475" name="Google Shape;475;p22"/>
          <p:cNvPicPr preferRelativeResize="0"/>
          <p:nvPr/>
        </p:nvPicPr>
        <p:blipFill>
          <a:blip r:embed="rId3">
            <a:alphaModFix/>
          </a:blip>
          <a:stretch>
            <a:fillRect/>
          </a:stretch>
        </p:blipFill>
        <p:spPr>
          <a:xfrm>
            <a:off x="3215275" y="6404598"/>
            <a:ext cx="969425" cy="96940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3"/>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3"/>
          <p:cNvSpPr txBox="1"/>
          <p:nvPr/>
        </p:nvSpPr>
        <p:spPr>
          <a:xfrm>
            <a:off x="1633627" y="4255376"/>
            <a:ext cx="343200" cy="19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rgbClr val="E29578"/>
              </a:solidFill>
              <a:latin typeface="Playfair Display"/>
              <a:ea typeface="Playfair Display"/>
              <a:cs typeface="Playfair Display"/>
              <a:sym typeface="Playfair Display"/>
            </a:endParaRPr>
          </a:p>
        </p:txBody>
      </p:sp>
      <p:graphicFrame>
        <p:nvGraphicFramePr>
          <p:cNvPr id="482" name="Google Shape;482;p23"/>
          <p:cNvGraphicFramePr/>
          <p:nvPr/>
        </p:nvGraphicFramePr>
        <p:xfrm>
          <a:off x="216113" y="606822"/>
          <a:ext cx="3000000" cy="3000000"/>
        </p:xfrm>
        <a:graphic>
          <a:graphicData uri="http://schemas.openxmlformats.org/drawingml/2006/table">
            <a:tbl>
              <a:tblPr>
                <a:noFill/>
                <a:tableStyleId>{AC862D22-D193-4A32-8C63-DEB3D61DDFCA}</a:tableStyleId>
              </a:tblPr>
              <a:tblGrid>
                <a:gridCol w="1244125"/>
                <a:gridCol w="1443050"/>
                <a:gridCol w="2054725"/>
                <a:gridCol w="2457425"/>
              </a:tblGrid>
              <a:tr h="389900">
                <a:tc gridSpan="2">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Acids</a:t>
                      </a:r>
                      <a:endParaRPr b="1" sz="12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hMerge="1"/>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Bases</a:t>
                      </a:r>
                      <a:endParaRPr b="1" sz="12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Pathophysiology:</a:t>
                      </a:r>
                      <a:endParaRPr b="1" sz="12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r>
              <a:tr h="390925">
                <a:tc>
                  <a:txBody>
                    <a:bodyPr/>
                    <a:lstStyle/>
                    <a:p>
                      <a:pPr indent="0" lvl="0" marL="0" rtl="0" algn="l">
                        <a:spcBef>
                          <a:spcPts val="0"/>
                        </a:spcBef>
                        <a:spcAft>
                          <a:spcPts val="0"/>
                        </a:spcAft>
                        <a:buNone/>
                      </a:pPr>
                      <a:r>
                        <a:rPr lang="en-GB" sz="900">
                          <a:latin typeface="Mada"/>
                          <a:ea typeface="Mada"/>
                          <a:cs typeface="Mada"/>
                          <a:sym typeface="Mada"/>
                        </a:rPr>
                        <a:t>Batteries: Sulfuric acid/</a:t>
                      </a:r>
                      <a:r>
                        <a:rPr lang="en-GB" sz="900">
                          <a:solidFill>
                            <a:schemeClr val="dk1"/>
                          </a:solidFill>
                          <a:latin typeface="Mada"/>
                          <a:ea typeface="Mada"/>
                          <a:cs typeface="Mada"/>
                          <a:sym typeface="Mada"/>
                        </a:rPr>
                        <a:t>lithium</a:t>
                      </a:r>
                      <a:endParaRPr sz="9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sz="900">
                          <a:latin typeface="Mada"/>
                          <a:ea typeface="Mada"/>
                          <a:cs typeface="Mada"/>
                          <a:sym typeface="Mada"/>
                        </a:rPr>
                        <a:t>Acetic acid</a:t>
                      </a:r>
                      <a:endParaRPr sz="9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sz="900">
                          <a:latin typeface="Mada"/>
                          <a:ea typeface="Mada"/>
                          <a:cs typeface="Mada"/>
                          <a:sym typeface="Mada"/>
                        </a:rPr>
                        <a:t>Ammonia</a:t>
                      </a:r>
                      <a:endParaRPr sz="900">
                        <a:latin typeface="Mada"/>
                        <a:ea typeface="Mada"/>
                        <a:cs typeface="Mada"/>
                        <a:sym typeface="Mada"/>
                      </a:endParaRPr>
                    </a:p>
                    <a:p>
                      <a:pPr indent="0" lvl="0" marL="0" rtl="0" algn="l">
                        <a:spcBef>
                          <a:spcPts val="0"/>
                        </a:spcBef>
                        <a:spcAft>
                          <a:spcPts val="0"/>
                        </a:spcAft>
                        <a:buNone/>
                      </a:pPr>
                      <a:r>
                        <a:rPr lang="en-GB" sz="900">
                          <a:latin typeface="Mada"/>
                          <a:ea typeface="Mada"/>
                          <a:cs typeface="Mada"/>
                          <a:sym typeface="Mada"/>
                        </a:rPr>
                        <a:t>Tile cleaners: Ammonium chloride</a:t>
                      </a:r>
                      <a:endParaRPr sz="9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rowSpan="6">
                  <a:txBody>
                    <a:bodyPr/>
                    <a:lstStyle/>
                    <a:p>
                      <a:pPr indent="0" lvl="0" marL="0" rtl="0" algn="l">
                        <a:spcBef>
                          <a:spcPts val="0"/>
                        </a:spcBef>
                        <a:spcAft>
                          <a:spcPts val="0"/>
                        </a:spcAft>
                        <a:buNone/>
                      </a:pPr>
                      <a:r>
                        <a:rPr b="1" lang="en-GB" sz="1000">
                          <a:latin typeface="Mada"/>
                          <a:ea typeface="Mada"/>
                          <a:cs typeface="Mada"/>
                          <a:sym typeface="Mada"/>
                        </a:rPr>
                        <a:t>Bases:</a:t>
                      </a:r>
                      <a:endParaRPr b="1"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Proton acceptor (OH</a:t>
                      </a:r>
                      <a:r>
                        <a:rPr baseline="30000" lang="en-GB" sz="1000">
                          <a:latin typeface="Mada"/>
                          <a:ea typeface="Mada"/>
                          <a:cs typeface="Mada"/>
                          <a:sym typeface="Mada"/>
                        </a:rPr>
                        <a:t>-</a:t>
                      </a:r>
                      <a:r>
                        <a:rPr lang="en-GB" sz="1000">
                          <a:latin typeface="Mada"/>
                          <a:ea typeface="Mada"/>
                          <a:cs typeface="Mada"/>
                          <a:sym typeface="Mada"/>
                        </a:rPr>
                        <a:t>).</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Higher pH is stronger on </a:t>
                      </a:r>
                      <a:r>
                        <a:rPr lang="en-GB" sz="1000">
                          <a:latin typeface="Mada"/>
                          <a:ea typeface="Mada"/>
                          <a:cs typeface="Mada"/>
                          <a:sym typeface="Mada"/>
                        </a:rPr>
                        <a:t>logarithmic</a:t>
                      </a:r>
                      <a:r>
                        <a:rPr lang="en-GB" sz="1000">
                          <a:latin typeface="Mada"/>
                          <a:ea typeface="Mada"/>
                          <a:cs typeface="Mada"/>
                          <a:sym typeface="Mada"/>
                        </a:rPr>
                        <a:t> scale. </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Liquefaction necrosis.</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Protein denaturation.</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Lipid saponification (exothermic = heat producing).</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Eschar can’t form and base penetrates deeper than acid (continuous action).</a:t>
                      </a:r>
                      <a:endParaRPr sz="1000">
                        <a:latin typeface="Mada"/>
                        <a:ea typeface="Mada"/>
                        <a:cs typeface="Mada"/>
                        <a:sym typeface="Mada"/>
                      </a:endParaRPr>
                    </a:p>
                    <a:p>
                      <a:pPr indent="0" lvl="0" marL="0" rtl="0" algn="l">
                        <a:spcBef>
                          <a:spcPts val="0"/>
                        </a:spcBef>
                        <a:spcAft>
                          <a:spcPts val="0"/>
                        </a:spcAft>
                        <a:buNone/>
                      </a:pPr>
                      <a:r>
                        <a:rPr b="1" lang="en-GB" sz="1000">
                          <a:latin typeface="Mada"/>
                          <a:ea typeface="Mada"/>
                          <a:cs typeface="Mada"/>
                          <a:sym typeface="Mada"/>
                        </a:rPr>
                        <a:t>Acids:</a:t>
                      </a:r>
                      <a:endParaRPr b="1" sz="1000">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Proton donor  (H</a:t>
                      </a:r>
                      <a:r>
                        <a:rPr baseline="30000" lang="en-GB" sz="1000">
                          <a:solidFill>
                            <a:schemeClr val="dk1"/>
                          </a:solidFill>
                          <a:latin typeface="Mada"/>
                          <a:ea typeface="Mada"/>
                          <a:cs typeface="Mada"/>
                          <a:sym typeface="Mada"/>
                        </a:rPr>
                        <a:t>+</a:t>
                      </a:r>
                      <a:r>
                        <a:rPr lang="en-GB" sz="1000">
                          <a:solidFill>
                            <a:schemeClr val="dk1"/>
                          </a:solidFill>
                          <a:latin typeface="Mada"/>
                          <a:ea typeface="Mada"/>
                          <a:cs typeface="Mada"/>
                          <a:sym typeface="Mada"/>
                        </a:rPr>
                        <a:t>).</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Lower pH is stronger on logarithmic scale. </a:t>
                      </a:r>
                      <a:endParaRPr sz="1000">
                        <a:solidFill>
                          <a:schemeClr val="dk1"/>
                        </a:solidFill>
                        <a:latin typeface="Mada"/>
                        <a:ea typeface="Mada"/>
                        <a:cs typeface="Mada"/>
                        <a:sym typeface="Mada"/>
                      </a:endParaRPr>
                    </a:p>
                    <a:p>
                      <a:pPr indent="-292100" lvl="0" marL="457200" rtl="0" algn="l">
                        <a:spcBef>
                          <a:spcPts val="0"/>
                        </a:spcBef>
                        <a:spcAft>
                          <a:spcPts val="0"/>
                        </a:spcAft>
                        <a:buSzPts val="1000"/>
                        <a:buFont typeface="Mada"/>
                        <a:buChar char="●"/>
                      </a:pPr>
                      <a:r>
                        <a:rPr lang="en-GB" sz="1000">
                          <a:solidFill>
                            <a:schemeClr val="dk1"/>
                          </a:solidFill>
                          <a:latin typeface="Mada"/>
                          <a:ea typeface="Mada"/>
                          <a:cs typeface="Mada"/>
                          <a:sym typeface="Mada"/>
                        </a:rPr>
                        <a:t>Necrosis by protein denaturation.</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Forms eschar which limits penetration.</a:t>
                      </a:r>
                      <a:endParaRPr sz="1000">
                        <a:solidFill>
                          <a:schemeClr val="dk1"/>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615950">
                <a:tc>
                  <a:txBody>
                    <a:bodyPr/>
                    <a:lstStyle/>
                    <a:p>
                      <a:pPr indent="0" lvl="0" marL="0" rtl="0" algn="l">
                        <a:spcBef>
                          <a:spcPts val="0"/>
                        </a:spcBef>
                        <a:spcAft>
                          <a:spcPts val="0"/>
                        </a:spcAft>
                        <a:buNone/>
                      </a:pPr>
                      <a:r>
                        <a:rPr lang="en-GB" sz="900">
                          <a:latin typeface="Mada"/>
                          <a:ea typeface="Mada"/>
                          <a:cs typeface="Mada"/>
                          <a:sym typeface="Mada"/>
                        </a:rPr>
                        <a:t>Rust removers: Hydrofluoric acid</a:t>
                      </a:r>
                      <a:r>
                        <a:rPr baseline="30000" lang="en-GB" sz="900">
                          <a:latin typeface="Mada"/>
                          <a:ea typeface="Mada"/>
                          <a:cs typeface="Mada"/>
                          <a:sym typeface="Mada"/>
                        </a:rPr>
                        <a:t>2</a:t>
                      </a:r>
                      <a:r>
                        <a:rPr lang="en-GB" sz="900">
                          <a:solidFill>
                            <a:schemeClr val="dk1"/>
                          </a:solidFill>
                          <a:latin typeface="Mada"/>
                          <a:ea typeface="Mada"/>
                          <a:cs typeface="Mada"/>
                          <a:sym typeface="Mada"/>
                        </a:rPr>
                        <a:t>/chromic acid</a:t>
                      </a:r>
                      <a:endParaRPr sz="900">
                        <a:solidFill>
                          <a:schemeClr val="dk1"/>
                        </a:solidFill>
                        <a:latin typeface="Mada"/>
                        <a:ea typeface="Mada"/>
                        <a:cs typeface="Mada"/>
                        <a:sym typeface="Mada"/>
                      </a:endParaRPr>
                    </a:p>
                    <a:p>
                      <a:pPr indent="0" lvl="0" marL="0" rtl="0" algn="l">
                        <a:spcBef>
                          <a:spcPts val="0"/>
                        </a:spcBef>
                        <a:spcAft>
                          <a:spcPts val="0"/>
                        </a:spcAft>
                        <a:buNone/>
                      </a:pPr>
                      <a:r>
                        <a:t/>
                      </a:r>
                      <a:endParaRPr sz="9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sz="900">
                          <a:latin typeface="Mada"/>
                          <a:ea typeface="Mada"/>
                          <a:cs typeface="Mada"/>
                          <a:sym typeface="Mada"/>
                        </a:rPr>
                        <a:t>Trichloroacetic acid</a:t>
                      </a:r>
                      <a:endParaRPr sz="9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sz="900">
                          <a:latin typeface="Mada"/>
                          <a:ea typeface="Mada"/>
                          <a:cs typeface="Mada"/>
                          <a:sym typeface="Mada"/>
                        </a:rPr>
                        <a:t>Drain cleaners: Sodium hypochlorite (lye), </a:t>
                      </a:r>
                      <a:r>
                        <a:rPr lang="en-GB" sz="900">
                          <a:solidFill>
                            <a:schemeClr val="dk1"/>
                          </a:solidFill>
                          <a:latin typeface="Mada"/>
                          <a:ea typeface="Mada"/>
                          <a:cs typeface="Mada"/>
                          <a:sym typeface="Mada"/>
                        </a:rPr>
                        <a:t>Sodium hydroxide</a:t>
                      </a:r>
                      <a:endParaRPr sz="9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vMerge="1"/>
              </a:tr>
              <a:tr h="389700">
                <a:tc>
                  <a:txBody>
                    <a:bodyPr/>
                    <a:lstStyle/>
                    <a:p>
                      <a:pPr indent="0" lvl="0" marL="0" rtl="0" algn="l">
                        <a:spcBef>
                          <a:spcPts val="0"/>
                        </a:spcBef>
                        <a:spcAft>
                          <a:spcPts val="0"/>
                        </a:spcAft>
                        <a:buNone/>
                      </a:pPr>
                      <a:r>
                        <a:rPr lang="en-GB" sz="900">
                          <a:latin typeface="Mada"/>
                          <a:ea typeface="Mada"/>
                          <a:cs typeface="Mada"/>
                          <a:sym typeface="Mada"/>
                        </a:rPr>
                        <a:t>Pool cleaner: Hydrochloric acid</a:t>
                      </a:r>
                      <a:endParaRPr sz="9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sz="900">
                          <a:latin typeface="Mada"/>
                          <a:ea typeface="Mada"/>
                          <a:cs typeface="Mada"/>
                          <a:sym typeface="Mada"/>
                        </a:rPr>
                        <a:t>Chloroacetic acid</a:t>
                      </a:r>
                      <a:endParaRPr sz="9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sz="900">
                          <a:latin typeface="Mada"/>
                          <a:ea typeface="Mada"/>
                          <a:cs typeface="Mada"/>
                          <a:sym typeface="Mada"/>
                        </a:rPr>
                        <a:t>Potassium hydroxide</a:t>
                      </a:r>
                      <a:endParaRPr sz="9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vMerge="1"/>
              </a:tr>
              <a:tr h="501650">
                <a:tc>
                  <a:txBody>
                    <a:bodyPr/>
                    <a:lstStyle/>
                    <a:p>
                      <a:pPr indent="0" lvl="0" marL="0" rtl="0" algn="l">
                        <a:spcBef>
                          <a:spcPts val="0"/>
                        </a:spcBef>
                        <a:spcAft>
                          <a:spcPts val="0"/>
                        </a:spcAft>
                        <a:buNone/>
                      </a:pPr>
                      <a:r>
                        <a:rPr lang="en-GB" sz="900">
                          <a:latin typeface="Mada"/>
                          <a:ea typeface="Mada"/>
                          <a:cs typeface="Mada"/>
                          <a:sym typeface="Mada"/>
                        </a:rPr>
                        <a:t>Phosphoric acid</a:t>
                      </a:r>
                      <a:endParaRPr sz="9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sz="900">
                          <a:latin typeface="Mada"/>
                          <a:ea typeface="Mada"/>
                          <a:cs typeface="Mada"/>
                          <a:sym typeface="Mada"/>
                        </a:rPr>
                        <a:t>Chemical peels: Phenol (Carbolic acid)</a:t>
                      </a:r>
                      <a:endParaRPr sz="9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sz="900">
                          <a:latin typeface="Mada"/>
                          <a:ea typeface="Mada"/>
                          <a:cs typeface="Mada"/>
                          <a:sym typeface="Mada"/>
                        </a:rPr>
                        <a:t>Cement: Calcium hydroxide/oxide (lye), Alkali.</a:t>
                      </a:r>
                      <a:endParaRPr sz="9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900">
                          <a:solidFill>
                            <a:schemeClr val="dk1"/>
                          </a:solidFill>
                          <a:latin typeface="Mada"/>
                          <a:ea typeface="Mada"/>
                          <a:cs typeface="Mada"/>
                          <a:sym typeface="Mada"/>
                        </a:rPr>
                        <a:t>Calcium hypochlorite</a:t>
                      </a:r>
                      <a:endParaRPr sz="9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vMerge="1"/>
              </a:tr>
              <a:tr h="248825">
                <a:tc>
                  <a:txBody>
                    <a:bodyPr/>
                    <a:lstStyle/>
                    <a:p>
                      <a:pPr indent="0" lvl="0" marL="0" rtl="0" algn="l">
                        <a:spcBef>
                          <a:spcPts val="0"/>
                        </a:spcBef>
                        <a:spcAft>
                          <a:spcPts val="0"/>
                        </a:spcAft>
                        <a:buNone/>
                      </a:pPr>
                      <a:r>
                        <a:rPr lang="en-GB" sz="900">
                          <a:latin typeface="Mada"/>
                          <a:ea typeface="Mada"/>
                          <a:cs typeface="Mada"/>
                          <a:sym typeface="Mada"/>
                        </a:rPr>
                        <a:t>Nitric acid</a:t>
                      </a:r>
                      <a:endParaRPr sz="9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sz="900">
                          <a:latin typeface="Mada"/>
                          <a:ea typeface="Mada"/>
                          <a:cs typeface="Mada"/>
                          <a:sym typeface="Mada"/>
                        </a:rPr>
                        <a:t>Cresols</a:t>
                      </a:r>
                      <a:endParaRPr sz="9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sz="900">
                          <a:latin typeface="Mada"/>
                          <a:ea typeface="Mada"/>
                          <a:cs typeface="Mada"/>
                          <a:sym typeface="Mada"/>
                        </a:rPr>
                        <a:t>SIlicates, Phosphates, </a:t>
                      </a:r>
                      <a:r>
                        <a:rPr lang="en-GB" sz="900">
                          <a:solidFill>
                            <a:schemeClr val="dk1"/>
                          </a:solidFill>
                          <a:latin typeface="Mada"/>
                          <a:ea typeface="Mada"/>
                          <a:cs typeface="Mada"/>
                          <a:sym typeface="Mada"/>
                        </a:rPr>
                        <a:t>Lithium hydride</a:t>
                      </a:r>
                      <a:endParaRPr sz="9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vMerge="1"/>
              </a:tr>
              <a:tr h="654150">
                <a:tc>
                  <a:txBody>
                    <a:bodyPr/>
                    <a:lstStyle/>
                    <a:p>
                      <a:pPr indent="0" lvl="0" marL="0" rtl="0" algn="l">
                        <a:spcBef>
                          <a:spcPts val="0"/>
                        </a:spcBef>
                        <a:spcAft>
                          <a:spcPts val="0"/>
                        </a:spcAft>
                        <a:buNone/>
                      </a:pPr>
                      <a:r>
                        <a:rPr lang="en-GB" sz="900">
                          <a:latin typeface="Mada"/>
                          <a:ea typeface="Mada"/>
                          <a:cs typeface="Mada"/>
                          <a:sym typeface="Mada"/>
                        </a:rPr>
                        <a:t>Formic acid</a:t>
                      </a:r>
                      <a:endParaRPr sz="9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sz="900">
                          <a:latin typeface="Mada"/>
                          <a:ea typeface="Mada"/>
                          <a:cs typeface="Mada"/>
                          <a:sym typeface="Mada"/>
                        </a:rPr>
                        <a:t>Toilet bowl cleaners/cement removers: Muriatic acid</a:t>
                      </a:r>
                      <a:endParaRPr sz="9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sz="900">
                          <a:latin typeface="Mada"/>
                          <a:ea typeface="Mada"/>
                          <a:cs typeface="Mada"/>
                          <a:sym typeface="Mada"/>
                        </a:rPr>
                        <a:t>Petroleum solvents: organics.</a:t>
                      </a:r>
                      <a:endParaRPr sz="900">
                        <a:latin typeface="Mada"/>
                        <a:ea typeface="Mada"/>
                        <a:cs typeface="Mada"/>
                        <a:sym typeface="Mada"/>
                      </a:endParaRPr>
                    </a:p>
                    <a:p>
                      <a:pPr indent="0" lvl="0" marL="0" rtl="0" algn="l">
                        <a:spcBef>
                          <a:spcPts val="0"/>
                        </a:spcBef>
                        <a:spcAft>
                          <a:spcPts val="0"/>
                        </a:spcAft>
                        <a:buNone/>
                      </a:pPr>
                      <a:r>
                        <a:rPr lang="en-GB" sz="900">
                          <a:latin typeface="Mada"/>
                          <a:ea typeface="Mada"/>
                          <a:cs typeface="Mada"/>
                          <a:sym typeface="Mada"/>
                        </a:rPr>
                        <a:t>Air bag deployment: Alkali.</a:t>
                      </a:r>
                      <a:endParaRPr sz="900">
                        <a:latin typeface="Mada"/>
                        <a:ea typeface="Mada"/>
                        <a:cs typeface="Mada"/>
                        <a:sym typeface="Mada"/>
                      </a:endParaRPr>
                    </a:p>
                    <a:p>
                      <a:pPr indent="0" lvl="0" marL="0" rtl="0" algn="l">
                        <a:spcBef>
                          <a:spcPts val="0"/>
                        </a:spcBef>
                        <a:spcAft>
                          <a:spcPts val="0"/>
                        </a:spcAft>
                        <a:buNone/>
                      </a:pPr>
                      <a:r>
                        <a:rPr lang="en-GB" sz="900">
                          <a:latin typeface="Mada"/>
                          <a:ea typeface="Mada"/>
                          <a:cs typeface="Mada"/>
                          <a:sym typeface="Mada"/>
                        </a:rPr>
                        <a:t>Bleaches/</a:t>
                      </a:r>
                      <a:r>
                        <a:rPr lang="en-GB" sz="900">
                          <a:latin typeface="Mada"/>
                          <a:ea typeface="Mada"/>
                          <a:cs typeface="Mada"/>
                          <a:sym typeface="Mada"/>
                        </a:rPr>
                        <a:t>household</a:t>
                      </a:r>
                      <a:r>
                        <a:rPr lang="en-GB" sz="900">
                          <a:latin typeface="Mada"/>
                          <a:ea typeface="Mada"/>
                          <a:cs typeface="Mada"/>
                          <a:sym typeface="Mada"/>
                        </a:rPr>
                        <a:t> cleaners: oxidizers.</a:t>
                      </a:r>
                      <a:endParaRPr sz="9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vMerge="1"/>
              </a:tr>
            </a:tbl>
          </a:graphicData>
        </a:graphic>
      </p:graphicFrame>
      <p:graphicFrame>
        <p:nvGraphicFramePr>
          <p:cNvPr id="483" name="Google Shape;483;p23"/>
          <p:cNvGraphicFramePr/>
          <p:nvPr/>
        </p:nvGraphicFramePr>
        <p:xfrm>
          <a:off x="216125" y="4209358"/>
          <a:ext cx="3000000" cy="3000000"/>
        </p:xfrm>
        <a:graphic>
          <a:graphicData uri="http://schemas.openxmlformats.org/drawingml/2006/table">
            <a:tbl>
              <a:tblPr>
                <a:noFill/>
                <a:tableStyleId>{AC862D22-D193-4A32-8C63-DEB3D61DDFCA}</a:tableStyleId>
              </a:tblPr>
              <a:tblGrid>
                <a:gridCol w="1244125"/>
                <a:gridCol w="656100"/>
                <a:gridCol w="5299100"/>
              </a:tblGrid>
              <a:tr h="434225">
                <a:tc gridSpan="3">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Special categories</a:t>
                      </a:r>
                      <a:endParaRPr b="1" sz="12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hMerge="1"/>
                <a:tc hMerge="1"/>
              </a:tr>
              <a:tr h="476000">
                <a:tc gridSpan="2">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Oxidants</a:t>
                      </a:r>
                      <a:endParaRPr b="1" sz="12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hMerge="1"/>
                <a:tc>
                  <a:txBody>
                    <a:bodyPr/>
                    <a:lstStyle/>
                    <a:p>
                      <a:pPr indent="-292100" lvl="0" marL="457200" rtl="0" algn="l">
                        <a:spcBef>
                          <a:spcPts val="0"/>
                        </a:spcBef>
                        <a:spcAft>
                          <a:spcPts val="0"/>
                        </a:spcAft>
                        <a:buSzPts val="1000"/>
                        <a:buFont typeface="Mada"/>
                        <a:buChar char="●"/>
                      </a:pPr>
                      <a:r>
                        <a:rPr lang="en-GB" sz="1000">
                          <a:latin typeface="Mada"/>
                          <a:ea typeface="Mada"/>
                          <a:cs typeface="Mada"/>
                          <a:sym typeface="Mada"/>
                        </a:rPr>
                        <a:t>Bleaches, peroxides, chromates, manganates </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Neutralize with milk/egg white/starch before water irrigation</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09450">
                <a:tc gridSpan="2">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Reduction reactions</a:t>
                      </a:r>
                      <a:endParaRPr b="1" sz="12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hMerge="1"/>
                <a:tc>
                  <a:txBody>
                    <a:bodyPr/>
                    <a:lstStyle/>
                    <a:p>
                      <a:pPr indent="-292100" lvl="0" marL="457200" rtl="0" algn="l">
                        <a:spcBef>
                          <a:spcPts val="0"/>
                        </a:spcBef>
                        <a:spcAft>
                          <a:spcPts val="0"/>
                        </a:spcAft>
                        <a:buSzPts val="1000"/>
                        <a:buFont typeface="Mada"/>
                        <a:buChar char="●"/>
                      </a:pPr>
                      <a:r>
                        <a:rPr lang="en-GB" sz="1000">
                          <a:latin typeface="Mada"/>
                          <a:ea typeface="Mada"/>
                          <a:cs typeface="Mada"/>
                          <a:sym typeface="Mada"/>
                        </a:rPr>
                        <a:t>Binds free electrons and thus denatures proteins.</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Neutralize first with soda lime, soap,magnesium before water irrigation</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484350">
                <a:tc gridSpan="2">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Corrosives</a:t>
                      </a:r>
                      <a:endParaRPr b="1" sz="12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hMerge="1"/>
                <a:tc>
                  <a:txBody>
                    <a:bodyPr/>
                    <a:lstStyle/>
                    <a:p>
                      <a:pPr indent="-292100" lvl="0" marL="457200" rtl="0" algn="l">
                        <a:spcBef>
                          <a:spcPts val="0"/>
                        </a:spcBef>
                        <a:spcAft>
                          <a:spcPts val="0"/>
                        </a:spcAft>
                        <a:buSzPts val="1000"/>
                        <a:buFont typeface="Mada"/>
                        <a:buChar char="●"/>
                      </a:pPr>
                      <a:r>
                        <a:rPr lang="en-GB" sz="1000">
                          <a:latin typeface="Mada"/>
                          <a:ea typeface="Mada"/>
                          <a:cs typeface="Mada"/>
                          <a:sym typeface="Mada"/>
                        </a:rPr>
                        <a:t>White phosphorus (military), metals, aqueous ammonia, phenol.</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Remove particles, copper sulfate solution</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692550">
                <a:tc gridSpan="2">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Desiccants</a:t>
                      </a:r>
                      <a:endParaRPr b="1" sz="12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hMerge="1"/>
                <a:tc>
                  <a:txBody>
                    <a:bodyPr/>
                    <a:lstStyle/>
                    <a:p>
                      <a:pPr indent="-292100" lvl="0" marL="457200" rtl="0" algn="l">
                        <a:spcBef>
                          <a:spcPts val="0"/>
                        </a:spcBef>
                        <a:spcAft>
                          <a:spcPts val="0"/>
                        </a:spcAft>
                        <a:buSzPts val="1000"/>
                        <a:buFont typeface="Mada"/>
                        <a:buChar char="●"/>
                      </a:pPr>
                      <a:r>
                        <a:rPr lang="en-GB" sz="1000">
                          <a:latin typeface="Mada"/>
                          <a:ea typeface="Mada"/>
                          <a:cs typeface="Mada"/>
                          <a:sym typeface="Mada"/>
                        </a:rPr>
                        <a:t>Sulfuric acid, muriatic acid</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Dehydrates tissue</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Exothermic: heat producing</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solidFill>
                            <a:schemeClr val="dk1"/>
                          </a:solidFill>
                          <a:latin typeface="Mada"/>
                          <a:ea typeface="Mada"/>
                          <a:cs typeface="Mada"/>
                          <a:sym typeface="Mada"/>
                        </a:rPr>
                        <a:t>Neutralize with lime water, soap,magnesium.</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684200">
                <a:tc gridSpan="2">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Vesicants</a:t>
                      </a:r>
                      <a:endParaRPr b="1" sz="12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hMerge="1"/>
                <a:tc>
                  <a:txBody>
                    <a:bodyPr/>
                    <a:lstStyle/>
                    <a:p>
                      <a:pPr indent="-292100" lvl="0" marL="457200" rtl="0" algn="l">
                        <a:spcBef>
                          <a:spcPts val="0"/>
                        </a:spcBef>
                        <a:spcAft>
                          <a:spcPts val="0"/>
                        </a:spcAft>
                        <a:buSzPts val="1000"/>
                        <a:buFont typeface="Mada"/>
                        <a:buChar char="●"/>
                      </a:pPr>
                      <a:r>
                        <a:rPr lang="en-GB" sz="1000">
                          <a:latin typeface="Mada"/>
                          <a:ea typeface="Mada"/>
                          <a:cs typeface="Mada"/>
                          <a:sym typeface="Mada"/>
                        </a:rPr>
                        <a:t>Chemical warfare (phosgene, mustard, etc)</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Blisters, edema, ischemic necrosis</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Special antidotes</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Chemotherapy agents</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401575">
                <a:tc gridSpan="2">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Protoplasmic proteins</a:t>
                      </a:r>
                      <a:endParaRPr b="1" sz="12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hMerge="1"/>
                <a:tc>
                  <a:txBody>
                    <a:bodyPr/>
                    <a:lstStyle/>
                    <a:p>
                      <a:pPr indent="-292100" lvl="0" marL="457200" rtl="0" algn="l">
                        <a:spcBef>
                          <a:spcPts val="0"/>
                        </a:spcBef>
                        <a:spcAft>
                          <a:spcPts val="0"/>
                        </a:spcAft>
                        <a:buSzPts val="1000"/>
                        <a:buFont typeface="Mada"/>
                        <a:buChar char="●"/>
                      </a:pPr>
                      <a:r>
                        <a:rPr lang="en-GB" sz="1000">
                          <a:latin typeface="Mada"/>
                          <a:ea typeface="Mada"/>
                          <a:cs typeface="Mada"/>
                          <a:sym typeface="Mada"/>
                        </a:rPr>
                        <a:t>Hydrofluoric acid, acetic acid, tungstic acid, tannic acid.</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Forms salts and bind proteins/calcium or ions.</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10225">
                <a:tc gridSpan="2">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Hydrofluoric acid</a:t>
                      </a:r>
                      <a:endParaRPr b="1" sz="12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hMerge="1"/>
                <a:tc>
                  <a:txBody>
                    <a:bodyPr/>
                    <a:lstStyle/>
                    <a:p>
                      <a:pPr indent="-292100" lvl="0" marL="457200" rtl="0" algn="l">
                        <a:spcBef>
                          <a:spcPts val="0"/>
                        </a:spcBef>
                        <a:spcAft>
                          <a:spcPts val="0"/>
                        </a:spcAft>
                        <a:buSzPts val="1000"/>
                        <a:buFont typeface="Mada"/>
                        <a:buChar char="●"/>
                      </a:pPr>
                      <a:r>
                        <a:rPr lang="en-GB" sz="1000">
                          <a:latin typeface="Mada"/>
                          <a:ea typeface="Mada"/>
                          <a:cs typeface="Mada"/>
                          <a:sym typeface="Mada"/>
                        </a:rPr>
                        <a:t>After initial lavage for 30 minutes to treat the H</a:t>
                      </a:r>
                      <a:r>
                        <a:rPr baseline="30000" lang="en-GB" sz="1000">
                          <a:latin typeface="Mada"/>
                          <a:ea typeface="Mada"/>
                          <a:cs typeface="Mada"/>
                          <a:sym typeface="Mada"/>
                        </a:rPr>
                        <a:t>+ </a:t>
                      </a:r>
                      <a:r>
                        <a:rPr lang="en-GB" sz="1000">
                          <a:latin typeface="Mada"/>
                          <a:ea typeface="Mada"/>
                          <a:cs typeface="Mada"/>
                          <a:sym typeface="Mada"/>
                        </a:rPr>
                        <a:t>ion, treat fluoride ion.</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10% Calcium gluconate gel topically: </a:t>
                      </a:r>
                      <a:endParaRPr sz="1000">
                        <a:latin typeface="Mada"/>
                        <a:ea typeface="Mada"/>
                        <a:cs typeface="Mada"/>
                        <a:sym typeface="Mada"/>
                      </a:endParaRPr>
                    </a:p>
                    <a:p>
                      <a:pPr indent="-292100" lvl="1" marL="914400" rtl="0" algn="l">
                        <a:spcBef>
                          <a:spcPts val="0"/>
                        </a:spcBef>
                        <a:spcAft>
                          <a:spcPts val="0"/>
                        </a:spcAft>
                        <a:buSzPts val="1000"/>
                        <a:buFont typeface="Mada"/>
                        <a:buChar char="○"/>
                      </a:pPr>
                      <a:r>
                        <a:rPr lang="en-GB" sz="1000">
                          <a:latin typeface="Mada"/>
                          <a:ea typeface="Mada"/>
                          <a:cs typeface="Mada"/>
                          <a:sym typeface="Mada"/>
                        </a:rPr>
                        <a:t>May need to remove nails to get contact.</a:t>
                      </a:r>
                      <a:endParaRPr sz="1000">
                        <a:latin typeface="Mada"/>
                        <a:ea typeface="Mada"/>
                        <a:cs typeface="Mada"/>
                        <a:sym typeface="Mada"/>
                      </a:endParaRPr>
                    </a:p>
                    <a:p>
                      <a:pPr indent="-292100" lvl="1" marL="914400" rtl="0" algn="l">
                        <a:spcBef>
                          <a:spcPts val="0"/>
                        </a:spcBef>
                        <a:spcAft>
                          <a:spcPts val="0"/>
                        </a:spcAft>
                        <a:buSzPts val="1000"/>
                        <a:buFont typeface="Mada"/>
                        <a:buChar char="○"/>
                      </a:pPr>
                      <a:r>
                        <a:rPr lang="en-GB" sz="1000">
                          <a:latin typeface="Mada"/>
                          <a:ea typeface="Mada"/>
                          <a:cs typeface="Mada"/>
                          <a:sym typeface="Mada"/>
                        </a:rPr>
                        <a:t>May combine with 50% DMSO (dimethyl sulphoxide). </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Consider injection (not with digits).</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Consider intra-arterial injection.</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484" name="Google Shape;484;p23"/>
          <p:cNvSpPr/>
          <p:nvPr/>
        </p:nvSpPr>
        <p:spPr>
          <a:xfrm>
            <a:off x="74475" y="9670200"/>
            <a:ext cx="7440600" cy="9459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6AA84F"/>
              </a:solidFill>
              <a:latin typeface="Mada"/>
              <a:ea typeface="Mada"/>
              <a:cs typeface="Mada"/>
              <a:sym typeface="Mada"/>
            </a:endParaRPr>
          </a:p>
        </p:txBody>
      </p:sp>
      <p:sp>
        <p:nvSpPr>
          <p:cNvPr id="485" name="Google Shape;485;p23"/>
          <p:cNvSpPr txBox="1"/>
          <p:nvPr/>
        </p:nvSpPr>
        <p:spPr>
          <a:xfrm>
            <a:off x="292325" y="9670075"/>
            <a:ext cx="7325100" cy="9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6AA84F"/>
                </a:solidFill>
                <a:latin typeface="Mada"/>
                <a:ea typeface="Mada"/>
                <a:cs typeface="Mada"/>
                <a:sym typeface="Mada"/>
              </a:rPr>
              <a:t>1-</a:t>
            </a:r>
            <a:r>
              <a:rPr lang="en-GB" sz="1000">
                <a:solidFill>
                  <a:srgbClr val="6AA84F"/>
                </a:solidFill>
                <a:latin typeface="Mada"/>
                <a:ea typeface="Mada"/>
                <a:cs typeface="Mada"/>
                <a:sym typeface="Mada"/>
              </a:rPr>
              <a:t>History should give you a hint about the type of burn which is  important because they are managed differently (eg. Gas station explosion, chemistry lab fire, household chemical cleaners acids/bases…etc).</a:t>
            </a:r>
            <a:endParaRPr sz="1000">
              <a:solidFill>
                <a:srgbClr val="6AA84F"/>
              </a:solidFill>
              <a:latin typeface="Mada"/>
              <a:ea typeface="Mada"/>
              <a:cs typeface="Mada"/>
              <a:sym typeface="Mada"/>
            </a:endParaRPr>
          </a:p>
          <a:p>
            <a:pPr indent="0" lvl="0" marL="0" rtl="0" algn="l">
              <a:spcBef>
                <a:spcPts val="0"/>
              </a:spcBef>
              <a:spcAft>
                <a:spcPts val="0"/>
              </a:spcAft>
              <a:buNone/>
            </a:pPr>
            <a:r>
              <a:rPr lang="en-GB" sz="1000">
                <a:solidFill>
                  <a:srgbClr val="6AA84F"/>
                </a:solidFill>
                <a:latin typeface="Mada"/>
                <a:ea typeface="Mada"/>
                <a:cs typeface="Mada"/>
                <a:sym typeface="Mada"/>
              </a:rPr>
              <a:t>2-Causes Hypocalcemia</a:t>
            </a:r>
            <a:endParaRPr sz="1000">
              <a:solidFill>
                <a:srgbClr val="6AA84F"/>
              </a:solidFill>
              <a:highlight>
                <a:srgbClr val="FFFFFF"/>
              </a:highlight>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6AA84F"/>
                </a:solidFill>
                <a:highlight>
                  <a:srgbClr val="FFFFFF"/>
                </a:highlight>
                <a:latin typeface="Mada"/>
                <a:ea typeface="Mada"/>
                <a:cs typeface="Mada"/>
                <a:sym typeface="Mada"/>
              </a:rPr>
              <a:t> • </a:t>
            </a:r>
            <a:r>
              <a:rPr lang="en-GB" sz="1000">
                <a:solidFill>
                  <a:srgbClr val="6AA84F"/>
                </a:solidFill>
                <a:highlight>
                  <a:schemeClr val="lt1"/>
                </a:highlight>
                <a:latin typeface="Mada"/>
                <a:ea typeface="Mada"/>
                <a:cs typeface="Mada"/>
                <a:sym typeface="Mada"/>
              </a:rPr>
              <a:t>If you don’t know the type of the chemical agent just dilute it with water to minimize its effect “The solution of pollution is dilution”</a:t>
            </a:r>
            <a:endParaRPr sz="1000">
              <a:solidFill>
                <a:srgbClr val="6AA84F"/>
              </a:solidFill>
              <a:highlight>
                <a:srgbClr val="FFFFFF"/>
              </a:highlight>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6AA84F"/>
              </a:solidFill>
              <a:highlight>
                <a:srgbClr val="FFFFFF"/>
              </a:highlight>
              <a:latin typeface="Mada"/>
              <a:ea typeface="Mada"/>
              <a:cs typeface="Mada"/>
              <a:sym typeface="Mada"/>
            </a:endParaRPr>
          </a:p>
          <a:p>
            <a:pPr indent="0" lvl="0" marL="0" rtl="0" algn="l">
              <a:spcBef>
                <a:spcPts val="0"/>
              </a:spcBef>
              <a:spcAft>
                <a:spcPts val="0"/>
              </a:spcAft>
              <a:buNone/>
            </a:pPr>
            <a:r>
              <a:t/>
            </a:r>
            <a:endParaRPr/>
          </a:p>
        </p:txBody>
      </p:sp>
      <p:sp>
        <p:nvSpPr>
          <p:cNvPr id="486" name="Google Shape;486;p23"/>
          <p:cNvSpPr/>
          <p:nvPr/>
        </p:nvSpPr>
        <p:spPr>
          <a:xfrm>
            <a:off x="115750" y="10187750"/>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3"/>
          <p:cNvSpPr/>
          <p:nvPr/>
        </p:nvSpPr>
        <p:spPr>
          <a:xfrm>
            <a:off x="115750" y="10023227"/>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24"/>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4"/>
          <p:cNvSpPr/>
          <p:nvPr/>
        </p:nvSpPr>
        <p:spPr>
          <a:xfrm>
            <a:off x="74475" y="9620275"/>
            <a:ext cx="7440600" cy="9477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solidFill>
                <a:srgbClr val="6AA84F"/>
              </a:solidFill>
              <a:latin typeface="Mada"/>
              <a:ea typeface="Mada"/>
              <a:cs typeface="Mada"/>
              <a:sym typeface="Mada"/>
            </a:endParaRPr>
          </a:p>
        </p:txBody>
      </p:sp>
      <p:sp>
        <p:nvSpPr>
          <p:cNvPr id="494" name="Google Shape;494;p24"/>
          <p:cNvSpPr/>
          <p:nvPr/>
        </p:nvSpPr>
        <p:spPr>
          <a:xfrm>
            <a:off x="453786" y="1722777"/>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4"/>
          <p:cNvSpPr txBox="1"/>
          <p:nvPr/>
        </p:nvSpPr>
        <p:spPr>
          <a:xfrm>
            <a:off x="527877" y="1783977"/>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3</a:t>
            </a:r>
            <a:endParaRPr b="1" sz="2000">
              <a:solidFill>
                <a:srgbClr val="1D2542"/>
              </a:solidFill>
              <a:latin typeface="Life Savers"/>
              <a:ea typeface="Life Savers"/>
              <a:cs typeface="Life Savers"/>
              <a:sym typeface="Life Savers"/>
            </a:endParaRPr>
          </a:p>
        </p:txBody>
      </p:sp>
      <p:sp>
        <p:nvSpPr>
          <p:cNvPr id="496" name="Google Shape;496;p24"/>
          <p:cNvSpPr txBox="1"/>
          <p:nvPr/>
        </p:nvSpPr>
        <p:spPr>
          <a:xfrm>
            <a:off x="1137175" y="1673775"/>
            <a:ext cx="5846400" cy="12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rgbClr val="006D77"/>
                </a:solidFill>
                <a:latin typeface="Lora"/>
                <a:ea typeface="Lora"/>
                <a:cs typeface="Lora"/>
                <a:sym typeface="Lora"/>
              </a:rPr>
              <a:t>Electrical burns:</a:t>
            </a:r>
            <a:endParaRPr b="1" sz="1600">
              <a:solidFill>
                <a:srgbClr val="006D77"/>
              </a:solidFill>
              <a:latin typeface="Lora"/>
              <a:ea typeface="Lora"/>
              <a:cs typeface="Lora"/>
              <a:sym typeface="Lora"/>
            </a:endParaRPr>
          </a:p>
          <a:p>
            <a:pPr indent="-304800" lvl="0" marL="457200" rtl="0" algn="l">
              <a:spcBef>
                <a:spcPts val="1600"/>
              </a:spcBef>
              <a:spcAft>
                <a:spcPts val="0"/>
              </a:spcAft>
              <a:buSzPts val="1200"/>
              <a:buFont typeface="Mada"/>
              <a:buChar char="●"/>
            </a:pPr>
            <a:r>
              <a:rPr lang="en-GB" sz="1200">
                <a:latin typeface="Mada"/>
                <a:ea typeface="Mada"/>
                <a:cs typeface="Mada"/>
                <a:sym typeface="Mada"/>
              </a:rPr>
              <a:t>Pathophysiology</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GB" sz="1200">
                <a:solidFill>
                  <a:srgbClr val="6AA84F"/>
                </a:solidFill>
                <a:latin typeface="Mada"/>
                <a:ea typeface="Mada"/>
                <a:cs typeface="Mada"/>
                <a:sym typeface="Mada"/>
              </a:rPr>
              <a:t>Current burns </a:t>
            </a:r>
            <a:r>
              <a:rPr lang="en-GB" sz="1200">
                <a:solidFill>
                  <a:srgbClr val="6AA84F"/>
                </a:solidFill>
                <a:highlight>
                  <a:schemeClr val="lt1"/>
                </a:highlight>
                <a:latin typeface="Mada"/>
                <a:ea typeface="Mada"/>
                <a:cs typeface="Mada"/>
                <a:sym typeface="Mada"/>
              </a:rPr>
              <a:t>can be described as burning from inside out </a:t>
            </a:r>
            <a:r>
              <a:rPr lang="en-GB" sz="1200">
                <a:solidFill>
                  <a:srgbClr val="6AA84F"/>
                </a:solidFill>
                <a:latin typeface="Mada"/>
                <a:ea typeface="Mada"/>
                <a:cs typeface="Mada"/>
                <a:sym typeface="Mada"/>
              </a:rPr>
              <a:t>from deeper organs till it arrives to skin, patients who experience electric shock may have no external injuries. </a:t>
            </a:r>
            <a:endParaRPr sz="1200">
              <a:solidFill>
                <a:srgbClr val="6AA84F"/>
              </a:solidFill>
              <a:latin typeface="Mada"/>
              <a:ea typeface="Mada"/>
              <a:cs typeface="Mada"/>
              <a:sym typeface="Mada"/>
            </a:endParaRPr>
          </a:p>
          <a:p>
            <a:pPr indent="-304800" lvl="1" marL="914400" rtl="0" algn="l">
              <a:spcBef>
                <a:spcPts val="0"/>
              </a:spcBef>
              <a:spcAft>
                <a:spcPts val="0"/>
              </a:spcAft>
              <a:buSzPts val="1200"/>
              <a:buFont typeface="Mada"/>
              <a:buChar char="○"/>
            </a:pPr>
            <a:r>
              <a:rPr lang="en-GB" sz="1200">
                <a:solidFill>
                  <a:srgbClr val="6AA84F"/>
                </a:solidFill>
                <a:latin typeface="Mada"/>
                <a:ea typeface="Mada"/>
                <a:cs typeface="Mada"/>
                <a:sym typeface="Mada"/>
              </a:rPr>
              <a:t>History of electrical shock (voltage, current type and source of electricity) should give you a hint if there’s any muscle or bone damage and doesn’t exclude electrical injury as a differential.</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Severity of an electrical injury depends upon:</a:t>
            </a:r>
            <a:endParaRPr sz="1200">
              <a:latin typeface="Mada"/>
              <a:ea typeface="Mada"/>
              <a:cs typeface="Mada"/>
              <a:sym typeface="Mada"/>
            </a:endParaRPr>
          </a:p>
          <a:p>
            <a:pPr indent="0" lvl="0" marL="914400" rtl="0" algn="l">
              <a:spcBef>
                <a:spcPts val="1600"/>
              </a:spcBef>
              <a:spcAft>
                <a:spcPts val="0"/>
              </a:spcAft>
              <a:buNone/>
            </a:pPr>
            <a:r>
              <a:t/>
            </a:r>
            <a:endParaRPr>
              <a:solidFill>
                <a:schemeClr val="dk1"/>
              </a:solidFill>
              <a:latin typeface="Mada"/>
              <a:ea typeface="Mada"/>
              <a:cs typeface="Mada"/>
              <a:sym typeface="Mada"/>
            </a:endParaRPr>
          </a:p>
          <a:p>
            <a:pPr indent="0" lvl="0" marL="914400" rtl="0" algn="l">
              <a:spcBef>
                <a:spcPts val="1600"/>
              </a:spcBef>
              <a:spcAft>
                <a:spcPts val="0"/>
              </a:spcAft>
              <a:buNone/>
            </a:pPr>
            <a:r>
              <a:t/>
            </a:r>
            <a:endParaRPr>
              <a:solidFill>
                <a:schemeClr val="dk1"/>
              </a:solidFill>
              <a:latin typeface="Mada"/>
              <a:ea typeface="Mada"/>
              <a:cs typeface="Mada"/>
              <a:sym typeface="Mada"/>
            </a:endParaRPr>
          </a:p>
          <a:p>
            <a:pPr indent="0" lvl="0" marL="914400" rtl="0" algn="l">
              <a:spcBef>
                <a:spcPts val="1600"/>
              </a:spcBef>
              <a:spcAft>
                <a:spcPts val="0"/>
              </a:spcAft>
              <a:buNone/>
            </a:pPr>
            <a:r>
              <a:t/>
            </a:r>
            <a:endParaRPr>
              <a:solidFill>
                <a:schemeClr val="dk1"/>
              </a:solidFill>
              <a:latin typeface="Mada"/>
              <a:ea typeface="Mada"/>
              <a:cs typeface="Mada"/>
              <a:sym typeface="Mada"/>
            </a:endParaRPr>
          </a:p>
          <a:p>
            <a:pPr indent="0" lvl="0" marL="914400" rtl="0" algn="l">
              <a:spcBef>
                <a:spcPts val="1600"/>
              </a:spcBef>
              <a:spcAft>
                <a:spcPts val="0"/>
              </a:spcAft>
              <a:buNone/>
            </a:pPr>
            <a:r>
              <a:t/>
            </a:r>
            <a:endParaRPr>
              <a:solidFill>
                <a:schemeClr val="dk1"/>
              </a:solidFill>
              <a:latin typeface="Mada"/>
              <a:ea typeface="Mada"/>
              <a:cs typeface="Mada"/>
              <a:sym typeface="Mada"/>
            </a:endParaRPr>
          </a:p>
          <a:p>
            <a:pPr indent="0" lvl="0" marL="914400" rtl="0" algn="l">
              <a:spcBef>
                <a:spcPts val="1600"/>
              </a:spcBef>
              <a:spcAft>
                <a:spcPts val="0"/>
              </a:spcAft>
              <a:buNone/>
            </a:pPr>
            <a:r>
              <a:t/>
            </a:r>
            <a:endParaRPr>
              <a:solidFill>
                <a:schemeClr val="dk1"/>
              </a:solidFill>
              <a:latin typeface="Mada"/>
              <a:ea typeface="Mada"/>
              <a:cs typeface="Mada"/>
              <a:sym typeface="Mada"/>
            </a:endParaRPr>
          </a:p>
          <a:p>
            <a:pPr indent="0" lvl="0" marL="914400" rtl="0" algn="l">
              <a:spcBef>
                <a:spcPts val="1600"/>
              </a:spcBef>
              <a:spcAft>
                <a:spcPts val="0"/>
              </a:spcAft>
              <a:buNone/>
            </a:pPr>
            <a:r>
              <a:t/>
            </a:r>
            <a:endParaRPr>
              <a:solidFill>
                <a:schemeClr val="dk1"/>
              </a:solidFill>
              <a:latin typeface="Mada"/>
              <a:ea typeface="Mada"/>
              <a:cs typeface="Mada"/>
              <a:sym typeface="Mada"/>
            </a:endParaRPr>
          </a:p>
          <a:p>
            <a:pPr indent="0" lvl="0" marL="914400" rtl="0" algn="l">
              <a:spcBef>
                <a:spcPts val="1600"/>
              </a:spcBef>
              <a:spcAft>
                <a:spcPts val="0"/>
              </a:spcAft>
              <a:buNone/>
            </a:pPr>
            <a:r>
              <a:t/>
            </a:r>
            <a:endParaRPr>
              <a:solidFill>
                <a:schemeClr val="dk1"/>
              </a:solidFill>
              <a:latin typeface="Mada"/>
              <a:ea typeface="Mada"/>
              <a:cs typeface="Mada"/>
              <a:sym typeface="Mada"/>
            </a:endParaRPr>
          </a:p>
          <a:p>
            <a:pPr indent="0" lvl="0" marL="914400" rtl="0" algn="l">
              <a:spcBef>
                <a:spcPts val="1600"/>
              </a:spcBef>
              <a:spcAft>
                <a:spcPts val="0"/>
              </a:spcAft>
              <a:buNone/>
            </a:pPr>
            <a:r>
              <a:t/>
            </a:r>
            <a:endParaRPr>
              <a:solidFill>
                <a:schemeClr val="dk1"/>
              </a:solidFill>
              <a:latin typeface="Mada"/>
              <a:ea typeface="Mada"/>
              <a:cs typeface="Mada"/>
              <a:sym typeface="Mada"/>
            </a:endParaRPr>
          </a:p>
          <a:p>
            <a:pPr indent="0" lvl="0" marL="914400" rtl="0" algn="l">
              <a:spcBef>
                <a:spcPts val="1600"/>
              </a:spcBef>
              <a:spcAft>
                <a:spcPts val="0"/>
              </a:spcAft>
              <a:buNone/>
            </a:pPr>
            <a:r>
              <a:t/>
            </a:r>
            <a:endParaRPr>
              <a:solidFill>
                <a:schemeClr val="dk1"/>
              </a:solidFill>
              <a:latin typeface="Mada"/>
              <a:ea typeface="Mada"/>
              <a:cs typeface="Mada"/>
              <a:sym typeface="Mada"/>
            </a:endParaRPr>
          </a:p>
          <a:p>
            <a:pPr indent="-317500" lvl="0" marL="457200" rtl="0" algn="l">
              <a:spcBef>
                <a:spcPts val="1600"/>
              </a:spcBef>
              <a:spcAft>
                <a:spcPts val="0"/>
              </a:spcAft>
              <a:buClr>
                <a:schemeClr val="dk1"/>
              </a:buClr>
              <a:buSzPts val="1400"/>
              <a:buFont typeface="Mada"/>
              <a:buChar char="●"/>
            </a:pPr>
            <a:r>
              <a:rPr lang="en-GB">
                <a:solidFill>
                  <a:schemeClr val="dk1"/>
                </a:solidFill>
                <a:latin typeface="Mada"/>
                <a:ea typeface="Mada"/>
                <a:cs typeface="Mada"/>
                <a:sym typeface="Mada"/>
              </a:rPr>
              <a:t>Tissue resistance: 	</a:t>
            </a:r>
            <a:endParaRPr>
              <a:solidFill>
                <a:schemeClr val="dk1"/>
              </a:solidFill>
              <a:latin typeface="Mada"/>
              <a:ea typeface="Mada"/>
              <a:cs typeface="Mada"/>
              <a:sym typeface="Mada"/>
            </a:endParaRPr>
          </a:p>
          <a:p>
            <a:pPr indent="-317500" lvl="1" marL="914400" rtl="0" algn="l">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Bone </a:t>
            </a:r>
            <a:r>
              <a:rPr b="1" lang="en-GB" sz="1700">
                <a:solidFill>
                  <a:srgbClr val="E29578"/>
                </a:solidFill>
                <a:latin typeface="Mada"/>
                <a:ea typeface="Mada"/>
                <a:cs typeface="Mada"/>
                <a:sym typeface="Mada"/>
              </a:rPr>
              <a:t>&gt;</a:t>
            </a:r>
            <a:r>
              <a:rPr lang="en-GB">
                <a:solidFill>
                  <a:schemeClr val="dk1"/>
                </a:solidFill>
                <a:latin typeface="Mada"/>
                <a:ea typeface="Mada"/>
                <a:cs typeface="Mada"/>
                <a:sym typeface="Mada"/>
              </a:rPr>
              <a:t> Fat </a:t>
            </a:r>
            <a:r>
              <a:rPr b="1" lang="en-GB" sz="1700">
                <a:solidFill>
                  <a:srgbClr val="E29578"/>
                </a:solidFill>
                <a:latin typeface="Mada"/>
                <a:ea typeface="Mada"/>
                <a:cs typeface="Mada"/>
                <a:sym typeface="Mada"/>
              </a:rPr>
              <a:t>&gt;</a:t>
            </a:r>
            <a:r>
              <a:rPr lang="en-GB">
                <a:solidFill>
                  <a:schemeClr val="dk1"/>
                </a:solidFill>
                <a:latin typeface="Mada"/>
                <a:ea typeface="Mada"/>
                <a:cs typeface="Mada"/>
                <a:sym typeface="Mada"/>
              </a:rPr>
              <a:t> Tendon </a:t>
            </a:r>
            <a:r>
              <a:rPr b="1" lang="en-GB" sz="1700">
                <a:solidFill>
                  <a:srgbClr val="E29578"/>
                </a:solidFill>
                <a:latin typeface="Mada"/>
                <a:ea typeface="Mada"/>
                <a:cs typeface="Mada"/>
                <a:sym typeface="Mada"/>
              </a:rPr>
              <a:t>&gt;</a:t>
            </a:r>
            <a:r>
              <a:rPr lang="en-GB">
                <a:solidFill>
                  <a:schemeClr val="dk1"/>
                </a:solidFill>
                <a:latin typeface="Mada"/>
                <a:ea typeface="Mada"/>
                <a:cs typeface="Mada"/>
                <a:sym typeface="Mada"/>
              </a:rPr>
              <a:t> Skin </a:t>
            </a:r>
            <a:r>
              <a:rPr b="1" lang="en-GB" sz="1700">
                <a:solidFill>
                  <a:srgbClr val="E29578"/>
                </a:solidFill>
                <a:latin typeface="Mada"/>
                <a:ea typeface="Mada"/>
                <a:cs typeface="Mada"/>
                <a:sym typeface="Mada"/>
              </a:rPr>
              <a:t>&gt;</a:t>
            </a:r>
            <a:r>
              <a:rPr lang="en-GB">
                <a:solidFill>
                  <a:schemeClr val="dk1"/>
                </a:solidFill>
                <a:latin typeface="Mada"/>
                <a:ea typeface="Mada"/>
                <a:cs typeface="Mada"/>
                <a:sym typeface="Mada"/>
              </a:rPr>
              <a:t> Muscle </a:t>
            </a:r>
            <a:r>
              <a:rPr b="1" lang="en-GB" sz="1700">
                <a:solidFill>
                  <a:srgbClr val="E29578"/>
                </a:solidFill>
                <a:latin typeface="Mada"/>
                <a:ea typeface="Mada"/>
                <a:cs typeface="Mada"/>
                <a:sym typeface="Mada"/>
              </a:rPr>
              <a:t>&gt;</a:t>
            </a:r>
            <a:r>
              <a:rPr lang="en-GB">
                <a:solidFill>
                  <a:schemeClr val="dk1"/>
                </a:solidFill>
                <a:latin typeface="Mada"/>
                <a:ea typeface="Mada"/>
                <a:cs typeface="Mada"/>
                <a:sym typeface="Mada"/>
              </a:rPr>
              <a:t> Vessel </a:t>
            </a:r>
            <a:r>
              <a:rPr b="1" lang="en-GB" sz="1700">
                <a:solidFill>
                  <a:srgbClr val="E29578"/>
                </a:solidFill>
                <a:latin typeface="Mada"/>
                <a:ea typeface="Mada"/>
                <a:cs typeface="Mada"/>
                <a:sym typeface="Mada"/>
              </a:rPr>
              <a:t>&gt;</a:t>
            </a:r>
            <a:r>
              <a:rPr lang="en-GB">
                <a:solidFill>
                  <a:schemeClr val="dk1"/>
                </a:solidFill>
                <a:latin typeface="Mada"/>
                <a:ea typeface="Mada"/>
                <a:cs typeface="Mada"/>
                <a:sym typeface="Mada"/>
              </a:rPr>
              <a:t> Nerve</a:t>
            </a:r>
            <a:endParaRPr>
              <a:solidFill>
                <a:schemeClr val="dk1"/>
              </a:solidFill>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Path of current:</a:t>
            </a:r>
            <a:endParaRPr>
              <a:solidFill>
                <a:schemeClr val="dk1"/>
              </a:solidFill>
              <a:latin typeface="Mada"/>
              <a:ea typeface="Mada"/>
              <a:cs typeface="Mada"/>
              <a:sym typeface="Mada"/>
            </a:endParaRPr>
          </a:p>
          <a:p>
            <a:pPr indent="-317500" lvl="1" marL="914400" rtl="0" algn="l">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Low voltage follows least resistance </a:t>
            </a:r>
            <a:r>
              <a:rPr lang="en-GB">
                <a:solidFill>
                  <a:srgbClr val="6AA84F"/>
                </a:solidFill>
                <a:latin typeface="Mada"/>
                <a:ea typeface="Mada"/>
                <a:cs typeface="Mada"/>
                <a:sym typeface="Mada"/>
              </a:rPr>
              <a:t>(The worst type).</a:t>
            </a:r>
            <a:endParaRPr>
              <a:solidFill>
                <a:schemeClr val="dk1"/>
              </a:solidFill>
              <a:latin typeface="Mada"/>
              <a:ea typeface="Mada"/>
              <a:cs typeface="Mada"/>
              <a:sym typeface="Mada"/>
            </a:endParaRPr>
          </a:p>
          <a:p>
            <a:pPr indent="-317500" lvl="1" marL="914400" rtl="0" algn="l">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High voltage direct flow.</a:t>
            </a:r>
            <a:endParaRPr>
              <a:solidFill>
                <a:schemeClr val="dk1"/>
              </a:solidFill>
              <a:latin typeface="Mada"/>
              <a:ea typeface="Mada"/>
              <a:cs typeface="Mada"/>
              <a:sym typeface="Mada"/>
            </a:endParaRPr>
          </a:p>
          <a:p>
            <a:pPr indent="0" lvl="0" marL="0" rtl="0" algn="l">
              <a:spcBef>
                <a:spcPts val="1600"/>
              </a:spcBef>
              <a:spcAft>
                <a:spcPts val="0"/>
              </a:spcAft>
              <a:buNone/>
            </a:pPr>
            <a:r>
              <a:t/>
            </a:r>
            <a:endParaRPr>
              <a:solidFill>
                <a:schemeClr val="dk1"/>
              </a:solidFill>
              <a:latin typeface="Mada"/>
              <a:ea typeface="Mada"/>
              <a:cs typeface="Mada"/>
              <a:sym typeface="Mada"/>
            </a:endParaRPr>
          </a:p>
          <a:p>
            <a:pPr indent="0" lvl="0" marL="914400" rtl="0" algn="l">
              <a:spcBef>
                <a:spcPts val="1600"/>
              </a:spcBef>
              <a:spcAft>
                <a:spcPts val="0"/>
              </a:spcAft>
              <a:buNone/>
            </a:pPr>
            <a:r>
              <a:t/>
            </a:r>
            <a:endParaRPr>
              <a:latin typeface="Mada"/>
              <a:ea typeface="Mada"/>
              <a:cs typeface="Mada"/>
              <a:sym typeface="Mada"/>
            </a:endParaRPr>
          </a:p>
          <a:p>
            <a:pPr indent="0" lvl="0" marL="0" rtl="0" algn="l">
              <a:spcBef>
                <a:spcPts val="1600"/>
              </a:spcBef>
              <a:spcAft>
                <a:spcPts val="1600"/>
              </a:spcAft>
              <a:buNone/>
            </a:pPr>
            <a:r>
              <a:t/>
            </a:r>
            <a:endParaRPr b="1">
              <a:latin typeface="Mada"/>
              <a:ea typeface="Mada"/>
              <a:cs typeface="Mada"/>
              <a:sym typeface="Mada"/>
            </a:endParaRPr>
          </a:p>
        </p:txBody>
      </p:sp>
      <p:cxnSp>
        <p:nvCxnSpPr>
          <p:cNvPr id="497" name="Google Shape;497;p24"/>
          <p:cNvCxnSpPr/>
          <p:nvPr/>
        </p:nvCxnSpPr>
        <p:spPr>
          <a:xfrm>
            <a:off x="1416663" y="9077350"/>
            <a:ext cx="4756200" cy="4500"/>
          </a:xfrm>
          <a:prstGeom prst="straightConnector1">
            <a:avLst/>
          </a:prstGeom>
          <a:noFill/>
          <a:ln cap="flat" cmpd="sng" w="19050">
            <a:solidFill>
              <a:srgbClr val="7ECCC6"/>
            </a:solidFill>
            <a:prstDash val="dash"/>
            <a:round/>
            <a:headEnd len="med" w="med" type="none"/>
            <a:tailEnd len="med" w="med" type="none"/>
          </a:ln>
        </p:spPr>
      </p:cxnSp>
      <p:sp>
        <p:nvSpPr>
          <p:cNvPr id="498" name="Google Shape;498;p24"/>
          <p:cNvSpPr txBox="1"/>
          <p:nvPr/>
        </p:nvSpPr>
        <p:spPr>
          <a:xfrm>
            <a:off x="4905811" y="5248954"/>
            <a:ext cx="463500" cy="35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solidFill>
                <a:srgbClr val="E29578"/>
              </a:solidFill>
              <a:latin typeface="Fjalla One"/>
              <a:ea typeface="Fjalla One"/>
              <a:cs typeface="Fjalla One"/>
              <a:sym typeface="Fjalla One"/>
            </a:endParaRPr>
          </a:p>
        </p:txBody>
      </p:sp>
      <p:grpSp>
        <p:nvGrpSpPr>
          <p:cNvPr id="499" name="Google Shape;499;p24"/>
          <p:cNvGrpSpPr/>
          <p:nvPr/>
        </p:nvGrpSpPr>
        <p:grpSpPr>
          <a:xfrm>
            <a:off x="2465459" y="4460376"/>
            <a:ext cx="2583380" cy="2481508"/>
            <a:chOff x="2969600" y="1280551"/>
            <a:chExt cx="3204788" cy="3078412"/>
          </a:xfrm>
        </p:grpSpPr>
        <p:grpSp>
          <p:nvGrpSpPr>
            <p:cNvPr id="500" name="Google Shape;500;p24"/>
            <p:cNvGrpSpPr/>
            <p:nvPr/>
          </p:nvGrpSpPr>
          <p:grpSpPr>
            <a:xfrm>
              <a:off x="2969600" y="1695094"/>
              <a:ext cx="3204788" cy="2663869"/>
              <a:chOff x="2096100" y="1105981"/>
              <a:chExt cx="3204788" cy="2663869"/>
            </a:xfrm>
          </p:grpSpPr>
          <p:sp>
            <p:nvSpPr>
              <p:cNvPr id="501" name="Google Shape;501;p24"/>
              <p:cNvSpPr/>
              <p:nvPr/>
            </p:nvSpPr>
            <p:spPr>
              <a:xfrm>
                <a:off x="2431699" y="1105981"/>
                <a:ext cx="2535900" cy="2535900"/>
              </a:xfrm>
              <a:prstGeom prst="ellipse">
                <a:avLst/>
              </a:prstGeom>
              <a:noFill/>
              <a:ln cap="flat" cmpd="sng" w="19050">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4"/>
              <p:cNvSpPr/>
              <p:nvPr/>
            </p:nvSpPr>
            <p:spPr>
              <a:xfrm>
                <a:off x="2096100" y="1534776"/>
                <a:ext cx="914400" cy="914700"/>
              </a:xfrm>
              <a:prstGeom prst="ellipse">
                <a:avLst/>
              </a:pr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6D77"/>
                  </a:solidFill>
                </a:endParaRPr>
              </a:p>
            </p:txBody>
          </p:sp>
          <p:sp>
            <p:nvSpPr>
              <p:cNvPr id="503" name="Google Shape;503;p24"/>
              <p:cNvSpPr/>
              <p:nvPr/>
            </p:nvSpPr>
            <p:spPr>
              <a:xfrm>
                <a:off x="4386488" y="1534763"/>
                <a:ext cx="914400" cy="914700"/>
              </a:xfrm>
              <a:prstGeom prst="ellipse">
                <a:avLst/>
              </a:pr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4"/>
              <p:cNvSpPr/>
              <p:nvPr/>
            </p:nvSpPr>
            <p:spPr>
              <a:xfrm>
                <a:off x="2414775" y="2855151"/>
                <a:ext cx="914400" cy="914700"/>
              </a:xfrm>
              <a:prstGeom prst="ellipse">
                <a:avLst/>
              </a:pr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DF9F9"/>
                  </a:solidFill>
                </a:endParaRPr>
              </a:p>
            </p:txBody>
          </p:sp>
          <p:sp>
            <p:nvSpPr>
              <p:cNvPr id="505" name="Google Shape;505;p24"/>
              <p:cNvSpPr/>
              <p:nvPr/>
            </p:nvSpPr>
            <p:spPr>
              <a:xfrm>
                <a:off x="4080563" y="2855151"/>
                <a:ext cx="914400" cy="914700"/>
              </a:xfrm>
              <a:prstGeom prst="ellipse">
                <a:avLst/>
              </a:pr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6" name="Google Shape;506;p24"/>
            <p:cNvSpPr/>
            <p:nvPr/>
          </p:nvSpPr>
          <p:spPr>
            <a:xfrm>
              <a:off x="4114788" y="1280551"/>
              <a:ext cx="914400" cy="914700"/>
            </a:xfrm>
            <a:prstGeom prst="ellipse">
              <a:avLst/>
            </a:pr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7" name="Google Shape;507;p24"/>
          <p:cNvSpPr txBox="1"/>
          <p:nvPr/>
        </p:nvSpPr>
        <p:spPr>
          <a:xfrm>
            <a:off x="3019924" y="3958038"/>
            <a:ext cx="1402800" cy="70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Clr>
                <a:schemeClr val="dk1"/>
              </a:buClr>
              <a:buSzPts val="1100"/>
              <a:buFont typeface="Arial"/>
              <a:buNone/>
            </a:pPr>
            <a:r>
              <a:rPr b="1" lang="en-GB" sz="1600">
                <a:solidFill>
                  <a:srgbClr val="1F1A33"/>
                </a:solidFill>
                <a:latin typeface="Mada"/>
                <a:ea typeface="Mada"/>
                <a:cs typeface="Mada"/>
                <a:sym typeface="Mada"/>
              </a:rPr>
              <a:t>Voltage</a:t>
            </a:r>
            <a:endParaRPr sz="1800">
              <a:solidFill>
                <a:srgbClr val="1F1A33"/>
              </a:solidFill>
              <a:latin typeface="Mada"/>
              <a:ea typeface="Mada"/>
              <a:cs typeface="Mada"/>
              <a:sym typeface="Mada"/>
            </a:endParaRPr>
          </a:p>
        </p:txBody>
      </p:sp>
      <p:sp>
        <p:nvSpPr>
          <p:cNvPr id="508" name="Google Shape;508;p24"/>
          <p:cNvSpPr txBox="1"/>
          <p:nvPr/>
        </p:nvSpPr>
        <p:spPr>
          <a:xfrm>
            <a:off x="5072685" y="5233338"/>
            <a:ext cx="1754700" cy="70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b="1" lang="en-GB" sz="1600">
                <a:solidFill>
                  <a:srgbClr val="1F1A33"/>
                </a:solidFill>
                <a:latin typeface="Mada"/>
                <a:ea typeface="Mada"/>
                <a:cs typeface="Mada"/>
                <a:sym typeface="Mada"/>
              </a:rPr>
              <a:t>Amperage</a:t>
            </a:r>
            <a:endParaRPr sz="1800">
              <a:solidFill>
                <a:srgbClr val="1F1A33"/>
              </a:solidFill>
              <a:latin typeface="Mada"/>
              <a:ea typeface="Mada"/>
              <a:cs typeface="Mada"/>
              <a:sym typeface="Mada"/>
            </a:endParaRPr>
          </a:p>
        </p:txBody>
      </p:sp>
      <p:sp>
        <p:nvSpPr>
          <p:cNvPr id="509" name="Google Shape;509;p24"/>
          <p:cNvSpPr txBox="1"/>
          <p:nvPr/>
        </p:nvSpPr>
        <p:spPr>
          <a:xfrm>
            <a:off x="4843500" y="6442388"/>
            <a:ext cx="1549800" cy="70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b="1" lang="en-GB" sz="1600">
                <a:solidFill>
                  <a:srgbClr val="1F1A33"/>
                </a:solidFill>
                <a:latin typeface="Mada"/>
                <a:ea typeface="Mada"/>
                <a:cs typeface="Mada"/>
                <a:sym typeface="Mada"/>
              </a:rPr>
              <a:t>Resistance</a:t>
            </a:r>
            <a:endParaRPr sz="1800">
              <a:solidFill>
                <a:srgbClr val="1F1A33"/>
              </a:solidFill>
              <a:latin typeface="Mada"/>
              <a:ea typeface="Mada"/>
              <a:cs typeface="Mada"/>
              <a:sym typeface="Mada"/>
            </a:endParaRPr>
          </a:p>
        </p:txBody>
      </p:sp>
      <p:sp>
        <p:nvSpPr>
          <p:cNvPr id="510" name="Google Shape;510;p24"/>
          <p:cNvSpPr txBox="1"/>
          <p:nvPr/>
        </p:nvSpPr>
        <p:spPr>
          <a:xfrm>
            <a:off x="1700787" y="6369013"/>
            <a:ext cx="969300" cy="70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600">
                <a:solidFill>
                  <a:srgbClr val="1F1A33"/>
                </a:solidFill>
                <a:latin typeface="Mada"/>
                <a:ea typeface="Mada"/>
                <a:cs typeface="Mada"/>
                <a:sym typeface="Mada"/>
              </a:rPr>
              <a:t>Type of current</a:t>
            </a:r>
            <a:endParaRPr b="1" sz="1600">
              <a:solidFill>
                <a:srgbClr val="1F1A33"/>
              </a:solidFill>
              <a:latin typeface="Mada"/>
              <a:ea typeface="Mada"/>
              <a:cs typeface="Mada"/>
              <a:sym typeface="Mada"/>
            </a:endParaRPr>
          </a:p>
          <a:p>
            <a:pPr indent="0" lvl="0" marL="0" rtl="0" algn="ctr">
              <a:spcBef>
                <a:spcPts val="1600"/>
              </a:spcBef>
              <a:spcAft>
                <a:spcPts val="1600"/>
              </a:spcAft>
              <a:buNone/>
            </a:pPr>
            <a:r>
              <a:t/>
            </a:r>
            <a:endParaRPr b="1">
              <a:solidFill>
                <a:schemeClr val="dk1"/>
              </a:solidFill>
              <a:latin typeface="Mada"/>
              <a:ea typeface="Mada"/>
              <a:cs typeface="Mada"/>
              <a:sym typeface="Mada"/>
            </a:endParaRPr>
          </a:p>
        </p:txBody>
      </p:sp>
      <p:sp>
        <p:nvSpPr>
          <p:cNvPr id="511" name="Google Shape;511;p24"/>
          <p:cNvSpPr txBox="1"/>
          <p:nvPr/>
        </p:nvSpPr>
        <p:spPr>
          <a:xfrm>
            <a:off x="917063" y="5080938"/>
            <a:ext cx="1624800" cy="70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Clr>
                <a:schemeClr val="dk1"/>
              </a:buClr>
              <a:buSzPts val="1100"/>
              <a:buFont typeface="Arial"/>
              <a:buNone/>
            </a:pPr>
            <a:r>
              <a:rPr b="1" lang="en-GB" sz="1600">
                <a:solidFill>
                  <a:srgbClr val="1F1A33"/>
                </a:solidFill>
                <a:latin typeface="Mada"/>
                <a:ea typeface="Mada"/>
                <a:cs typeface="Mada"/>
                <a:sym typeface="Mada"/>
              </a:rPr>
              <a:t>Duration of contact</a:t>
            </a:r>
            <a:endParaRPr>
              <a:solidFill>
                <a:srgbClr val="1F1A33"/>
              </a:solidFill>
              <a:latin typeface="Mada"/>
              <a:ea typeface="Mada"/>
              <a:cs typeface="Mada"/>
              <a:sym typeface="Mada"/>
            </a:endParaRPr>
          </a:p>
        </p:txBody>
      </p:sp>
      <p:sp>
        <p:nvSpPr>
          <p:cNvPr id="512" name="Google Shape;512;p24"/>
          <p:cNvSpPr txBox="1"/>
          <p:nvPr/>
        </p:nvSpPr>
        <p:spPr>
          <a:xfrm>
            <a:off x="2421457" y="5293388"/>
            <a:ext cx="7635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FFFFFF"/>
                </a:solidFill>
                <a:latin typeface="Life Savers ExtraBold"/>
                <a:ea typeface="Life Savers ExtraBold"/>
                <a:cs typeface="Life Savers ExtraBold"/>
                <a:sym typeface="Life Savers ExtraBold"/>
              </a:rPr>
              <a:t>05</a:t>
            </a:r>
            <a:endParaRPr sz="2000">
              <a:solidFill>
                <a:srgbClr val="FFFFFF"/>
              </a:solidFill>
              <a:latin typeface="Life Savers ExtraBold"/>
              <a:ea typeface="Life Savers ExtraBold"/>
              <a:cs typeface="Life Savers ExtraBold"/>
              <a:sym typeface="Life Savers ExtraBold"/>
            </a:endParaRPr>
          </a:p>
        </p:txBody>
      </p:sp>
      <p:sp>
        <p:nvSpPr>
          <p:cNvPr id="513" name="Google Shape;513;p24"/>
          <p:cNvSpPr txBox="1"/>
          <p:nvPr/>
        </p:nvSpPr>
        <p:spPr>
          <a:xfrm>
            <a:off x="4359760" y="5293388"/>
            <a:ext cx="5973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FFFFFF"/>
                </a:solidFill>
                <a:latin typeface="Life Savers ExtraBold"/>
                <a:ea typeface="Life Savers ExtraBold"/>
                <a:cs typeface="Life Savers ExtraBold"/>
                <a:sym typeface="Life Savers ExtraBold"/>
              </a:rPr>
              <a:t>02</a:t>
            </a:r>
            <a:endParaRPr sz="2000">
              <a:solidFill>
                <a:srgbClr val="FFFFFF"/>
              </a:solidFill>
              <a:latin typeface="Life Savers ExtraBold"/>
              <a:ea typeface="Life Savers ExtraBold"/>
              <a:cs typeface="Life Savers ExtraBold"/>
              <a:sym typeface="Life Savers ExtraBold"/>
            </a:endParaRPr>
          </a:p>
        </p:txBody>
      </p:sp>
      <p:sp>
        <p:nvSpPr>
          <p:cNvPr id="514" name="Google Shape;514;p24"/>
          <p:cNvSpPr txBox="1"/>
          <p:nvPr/>
        </p:nvSpPr>
        <p:spPr>
          <a:xfrm>
            <a:off x="4117060" y="6355488"/>
            <a:ext cx="5973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FFFFFF"/>
                </a:solidFill>
                <a:latin typeface="Life Savers ExtraBold"/>
                <a:ea typeface="Life Savers ExtraBold"/>
                <a:cs typeface="Life Savers ExtraBold"/>
                <a:sym typeface="Life Savers ExtraBold"/>
              </a:rPr>
              <a:t>03</a:t>
            </a:r>
            <a:endParaRPr sz="2000">
              <a:solidFill>
                <a:srgbClr val="FFFFFF"/>
              </a:solidFill>
              <a:latin typeface="Life Savers ExtraBold"/>
              <a:ea typeface="Life Savers ExtraBold"/>
              <a:cs typeface="Life Savers ExtraBold"/>
              <a:sym typeface="Life Savers ExtraBold"/>
            </a:endParaRPr>
          </a:p>
        </p:txBody>
      </p:sp>
      <p:sp>
        <p:nvSpPr>
          <p:cNvPr id="515" name="Google Shape;515;p24"/>
          <p:cNvSpPr txBox="1"/>
          <p:nvPr/>
        </p:nvSpPr>
        <p:spPr>
          <a:xfrm>
            <a:off x="2746410" y="6355488"/>
            <a:ext cx="5973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FFFFFF"/>
                </a:solidFill>
                <a:latin typeface="Life Savers ExtraBold"/>
                <a:ea typeface="Life Savers ExtraBold"/>
                <a:cs typeface="Life Savers ExtraBold"/>
                <a:sym typeface="Life Savers ExtraBold"/>
              </a:rPr>
              <a:t>04</a:t>
            </a:r>
            <a:endParaRPr sz="2000">
              <a:solidFill>
                <a:srgbClr val="FFFFFF"/>
              </a:solidFill>
              <a:latin typeface="Life Savers ExtraBold"/>
              <a:ea typeface="Life Savers ExtraBold"/>
              <a:cs typeface="Life Savers ExtraBold"/>
              <a:sym typeface="Life Savers ExtraBold"/>
            </a:endParaRPr>
          </a:p>
        </p:txBody>
      </p:sp>
      <p:sp>
        <p:nvSpPr>
          <p:cNvPr id="516" name="Google Shape;516;p24"/>
          <p:cNvSpPr txBox="1"/>
          <p:nvPr/>
        </p:nvSpPr>
        <p:spPr>
          <a:xfrm>
            <a:off x="3458510" y="4576638"/>
            <a:ext cx="5973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FFFFFF"/>
                </a:solidFill>
                <a:latin typeface="Life Savers ExtraBold"/>
                <a:ea typeface="Life Savers ExtraBold"/>
                <a:cs typeface="Life Savers ExtraBold"/>
                <a:sym typeface="Life Savers ExtraBold"/>
              </a:rPr>
              <a:t>01</a:t>
            </a:r>
            <a:endParaRPr sz="2000">
              <a:solidFill>
                <a:srgbClr val="FFFFFF"/>
              </a:solidFill>
              <a:latin typeface="Life Savers ExtraBold"/>
              <a:ea typeface="Life Savers ExtraBold"/>
              <a:cs typeface="Life Savers ExtraBold"/>
              <a:sym typeface="Life Savers ExtraBold"/>
            </a:endParaRPr>
          </a:p>
        </p:txBody>
      </p:sp>
      <p:pic>
        <p:nvPicPr>
          <p:cNvPr id="517" name="Google Shape;517;p24"/>
          <p:cNvPicPr preferRelativeResize="0"/>
          <p:nvPr/>
        </p:nvPicPr>
        <p:blipFill>
          <a:blip r:embed="rId3">
            <a:alphaModFix/>
          </a:blip>
          <a:stretch>
            <a:fillRect/>
          </a:stretch>
        </p:blipFill>
        <p:spPr>
          <a:xfrm>
            <a:off x="3126799" y="5248950"/>
            <a:ext cx="1183800" cy="1183800"/>
          </a:xfrm>
          <a:prstGeom prst="rect">
            <a:avLst/>
          </a:prstGeom>
          <a:noFill/>
          <a:ln>
            <a:noFill/>
          </a:ln>
        </p:spPr>
      </p:pic>
      <p:cxnSp>
        <p:nvCxnSpPr>
          <p:cNvPr id="518" name="Google Shape;518;p24"/>
          <p:cNvCxnSpPr/>
          <p:nvPr/>
        </p:nvCxnSpPr>
        <p:spPr>
          <a:xfrm>
            <a:off x="2762875" y="829950"/>
            <a:ext cx="2066400" cy="3900"/>
          </a:xfrm>
          <a:prstGeom prst="straightConnector1">
            <a:avLst/>
          </a:prstGeom>
          <a:noFill/>
          <a:ln cap="flat" cmpd="sng" w="19050">
            <a:solidFill>
              <a:srgbClr val="83C5BE"/>
            </a:solidFill>
            <a:prstDash val="solid"/>
            <a:round/>
            <a:headEnd len="med" w="med" type="oval"/>
            <a:tailEnd len="med" w="med" type="oval"/>
          </a:ln>
        </p:spPr>
      </p:cxnSp>
      <p:sp>
        <p:nvSpPr>
          <p:cNvPr id="519" name="Google Shape;519;p24"/>
          <p:cNvSpPr txBox="1"/>
          <p:nvPr/>
        </p:nvSpPr>
        <p:spPr>
          <a:xfrm>
            <a:off x="2473263" y="431550"/>
            <a:ext cx="2643000" cy="5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Burn </a:t>
            </a:r>
            <a:endParaRPr b="1" sz="2200">
              <a:solidFill>
                <a:srgbClr val="006D77"/>
              </a:solidFill>
              <a:latin typeface="Lora"/>
              <a:ea typeface="Lora"/>
              <a:cs typeface="Lora"/>
              <a:sym typeface="Lora"/>
            </a:endParaRPr>
          </a:p>
        </p:txBody>
      </p:sp>
      <p:grpSp>
        <p:nvGrpSpPr>
          <p:cNvPr id="520" name="Google Shape;520;p24"/>
          <p:cNvGrpSpPr/>
          <p:nvPr/>
        </p:nvGrpSpPr>
        <p:grpSpPr>
          <a:xfrm>
            <a:off x="323344" y="1113590"/>
            <a:ext cx="467181" cy="476434"/>
            <a:chOff x="2410712" y="2415450"/>
            <a:chExt cx="312600" cy="312600"/>
          </a:xfrm>
        </p:grpSpPr>
        <p:sp>
          <p:nvSpPr>
            <p:cNvPr id="521" name="Google Shape;521;p2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3" name="Google Shape;523;p24"/>
          <p:cNvSpPr txBox="1"/>
          <p:nvPr/>
        </p:nvSpPr>
        <p:spPr>
          <a:xfrm>
            <a:off x="790525" y="1113600"/>
            <a:ext cx="6724500" cy="3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006D77"/>
                </a:solidFill>
                <a:highlight>
                  <a:srgbClr val="EDF9F9"/>
                </a:highlight>
                <a:latin typeface="Lora"/>
                <a:ea typeface="Lora"/>
                <a:cs typeface="Lora"/>
                <a:sym typeface="Lora"/>
              </a:rPr>
              <a:t>Types of burns according to the causative agent cont.</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25"/>
          <p:cNvSpPr/>
          <p:nvPr/>
        </p:nvSpPr>
        <p:spPr>
          <a:xfrm>
            <a:off x="6052888" y="2942638"/>
            <a:ext cx="649846" cy="668429"/>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5"/>
          <p:cNvSpPr/>
          <p:nvPr/>
        </p:nvSpPr>
        <p:spPr>
          <a:xfrm>
            <a:off x="4413838" y="2947763"/>
            <a:ext cx="649846" cy="668429"/>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5"/>
          <p:cNvSpPr/>
          <p:nvPr/>
        </p:nvSpPr>
        <p:spPr>
          <a:xfrm>
            <a:off x="2658363" y="2993750"/>
            <a:ext cx="649846" cy="668429"/>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5"/>
          <p:cNvSpPr/>
          <p:nvPr/>
        </p:nvSpPr>
        <p:spPr>
          <a:xfrm>
            <a:off x="956325" y="2970225"/>
            <a:ext cx="649846" cy="668429"/>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5"/>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5"/>
          <p:cNvSpPr/>
          <p:nvPr/>
        </p:nvSpPr>
        <p:spPr>
          <a:xfrm>
            <a:off x="74475" y="9385025"/>
            <a:ext cx="7440600" cy="12309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Compartment syndrome results from the combination of increased interstitial tissue pressure (tissue pressure exceeds the perfusion pressure) and the noncompliant nature of the fascia and osseous structures that make up a fascial compartment resulting in edema and swelling of the deep compartments (muscles or bones). Compartment syndrome </a:t>
            </a:r>
            <a:r>
              <a:rPr lang="en-GB" sz="1000">
                <a:solidFill>
                  <a:srgbClr val="6AA84F"/>
                </a:solidFill>
                <a:latin typeface="Mada"/>
                <a:ea typeface="Mada"/>
                <a:cs typeface="Mada"/>
                <a:sym typeface="Mada"/>
              </a:rPr>
              <a:t>is associated with electrical burns. </a:t>
            </a:r>
            <a:endParaRPr sz="1000">
              <a:solidFill>
                <a:srgbClr val="6AA84F"/>
              </a:solidFill>
              <a:latin typeface="Mada"/>
              <a:ea typeface="Mada"/>
              <a:cs typeface="Mada"/>
              <a:sym typeface="Mada"/>
            </a:endParaRPr>
          </a:p>
          <a:p>
            <a:pPr indent="-292100" lvl="0" marL="457200" rtl="0" algn="l">
              <a:spcBef>
                <a:spcPts val="0"/>
              </a:spcBef>
              <a:spcAft>
                <a:spcPts val="0"/>
              </a:spcAft>
              <a:buClr>
                <a:srgbClr val="6AA84F"/>
              </a:buClr>
              <a:buSzPts val="1000"/>
              <a:buFont typeface="Mada"/>
              <a:buAutoNum type="arabicPeriod"/>
            </a:pPr>
            <a:r>
              <a:rPr b="1" lang="en-GB" sz="1000">
                <a:solidFill>
                  <a:srgbClr val="6AA84F"/>
                </a:solidFill>
                <a:latin typeface="Mada"/>
                <a:ea typeface="Mada"/>
                <a:cs typeface="Mada"/>
                <a:sym typeface="Mada"/>
              </a:rPr>
              <a:t>Fasciotomy</a:t>
            </a:r>
            <a:r>
              <a:rPr lang="en-GB" sz="1000">
                <a:solidFill>
                  <a:srgbClr val="6AA84F"/>
                </a:solidFill>
                <a:latin typeface="Mada"/>
                <a:ea typeface="Mada"/>
                <a:cs typeface="Mada"/>
                <a:sym typeface="Mada"/>
              </a:rPr>
              <a:t> has the same principle as </a:t>
            </a:r>
            <a:r>
              <a:rPr b="1" lang="en-GB" sz="1000">
                <a:solidFill>
                  <a:srgbClr val="6AA84F"/>
                </a:solidFill>
                <a:latin typeface="Mada"/>
                <a:ea typeface="Mada"/>
                <a:cs typeface="Mada"/>
                <a:sym typeface="Mada"/>
              </a:rPr>
              <a:t>Escharotomy</a:t>
            </a:r>
            <a:r>
              <a:rPr lang="en-GB" sz="1000">
                <a:solidFill>
                  <a:srgbClr val="6AA84F"/>
                </a:solidFill>
                <a:latin typeface="Mada"/>
                <a:ea typeface="Mada"/>
                <a:cs typeface="Mada"/>
                <a:sym typeface="Mada"/>
              </a:rPr>
              <a:t> but much deeper. A fasciotomy consists of one or more fascial incisions and remains the only effective way to treat acute compartment syndrome.</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1C4588"/>
              </a:solidFill>
              <a:latin typeface="Mada"/>
              <a:ea typeface="Mada"/>
              <a:cs typeface="Mada"/>
              <a:sym typeface="Mada"/>
            </a:endParaRPr>
          </a:p>
        </p:txBody>
      </p:sp>
      <p:cxnSp>
        <p:nvCxnSpPr>
          <p:cNvPr id="534" name="Google Shape;534;p25"/>
          <p:cNvCxnSpPr/>
          <p:nvPr/>
        </p:nvCxnSpPr>
        <p:spPr>
          <a:xfrm>
            <a:off x="2762875" y="829950"/>
            <a:ext cx="2066400" cy="3900"/>
          </a:xfrm>
          <a:prstGeom prst="straightConnector1">
            <a:avLst/>
          </a:prstGeom>
          <a:noFill/>
          <a:ln cap="flat" cmpd="sng" w="19050">
            <a:solidFill>
              <a:srgbClr val="83C5BE"/>
            </a:solidFill>
            <a:prstDash val="solid"/>
            <a:round/>
            <a:headEnd len="med" w="med" type="oval"/>
            <a:tailEnd len="med" w="med" type="oval"/>
          </a:ln>
        </p:spPr>
      </p:cxnSp>
      <p:sp>
        <p:nvSpPr>
          <p:cNvPr id="535" name="Google Shape;535;p25"/>
          <p:cNvSpPr txBox="1"/>
          <p:nvPr/>
        </p:nvSpPr>
        <p:spPr>
          <a:xfrm>
            <a:off x="2473263" y="431550"/>
            <a:ext cx="2643000" cy="5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Burn </a:t>
            </a:r>
            <a:endParaRPr b="1" sz="2200">
              <a:solidFill>
                <a:srgbClr val="006D77"/>
              </a:solidFill>
              <a:latin typeface="Lora"/>
              <a:ea typeface="Lora"/>
              <a:cs typeface="Lora"/>
              <a:sym typeface="Lora"/>
            </a:endParaRPr>
          </a:p>
        </p:txBody>
      </p:sp>
      <p:sp>
        <p:nvSpPr>
          <p:cNvPr id="536" name="Google Shape;536;p25"/>
          <p:cNvSpPr/>
          <p:nvPr/>
        </p:nvSpPr>
        <p:spPr>
          <a:xfrm>
            <a:off x="529986" y="1397202"/>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5"/>
          <p:cNvSpPr txBox="1"/>
          <p:nvPr/>
        </p:nvSpPr>
        <p:spPr>
          <a:xfrm>
            <a:off x="604077" y="1458402"/>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3</a:t>
            </a:r>
            <a:endParaRPr b="1" sz="2000">
              <a:solidFill>
                <a:srgbClr val="1D2542"/>
              </a:solidFill>
              <a:latin typeface="Life Savers"/>
              <a:ea typeface="Life Savers"/>
              <a:cs typeface="Life Savers"/>
              <a:sym typeface="Life Savers"/>
            </a:endParaRPr>
          </a:p>
        </p:txBody>
      </p:sp>
      <p:cxnSp>
        <p:nvCxnSpPr>
          <p:cNvPr id="538" name="Google Shape;538;p25"/>
          <p:cNvCxnSpPr/>
          <p:nvPr/>
        </p:nvCxnSpPr>
        <p:spPr>
          <a:xfrm>
            <a:off x="1397600" y="8493974"/>
            <a:ext cx="4794300" cy="600"/>
          </a:xfrm>
          <a:prstGeom prst="straightConnector1">
            <a:avLst/>
          </a:prstGeom>
          <a:noFill/>
          <a:ln cap="flat" cmpd="sng" w="19050">
            <a:solidFill>
              <a:srgbClr val="7ECCC6"/>
            </a:solidFill>
            <a:prstDash val="dash"/>
            <a:round/>
            <a:headEnd len="med" w="med" type="none"/>
            <a:tailEnd len="med" w="med" type="none"/>
          </a:ln>
        </p:spPr>
      </p:cxnSp>
      <p:sp>
        <p:nvSpPr>
          <p:cNvPr id="539" name="Google Shape;539;p25"/>
          <p:cNvSpPr txBox="1"/>
          <p:nvPr/>
        </p:nvSpPr>
        <p:spPr>
          <a:xfrm>
            <a:off x="1123075" y="1450125"/>
            <a:ext cx="5926800" cy="9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rgbClr val="006D77"/>
                </a:solidFill>
                <a:latin typeface="Lora"/>
                <a:ea typeface="Lora"/>
                <a:cs typeface="Lora"/>
                <a:sym typeface="Lora"/>
              </a:rPr>
              <a:t>Electrical burns cont.:</a:t>
            </a:r>
            <a:endParaRPr>
              <a:latin typeface="Mada"/>
              <a:ea typeface="Mada"/>
              <a:cs typeface="Mada"/>
              <a:sym typeface="Mada"/>
            </a:endParaRPr>
          </a:p>
          <a:p>
            <a:pPr indent="-317500" lvl="0" marL="457200" rtl="0" algn="l">
              <a:spcBef>
                <a:spcPts val="1600"/>
              </a:spcBef>
              <a:spcAft>
                <a:spcPts val="0"/>
              </a:spcAft>
              <a:buSzPts val="1400"/>
              <a:buFont typeface="Mada"/>
              <a:buChar char="●"/>
            </a:pPr>
            <a:r>
              <a:rPr lang="en-GB">
                <a:latin typeface="Mada"/>
                <a:ea typeface="Mada"/>
                <a:cs typeface="Mada"/>
                <a:sym typeface="Mada"/>
              </a:rPr>
              <a:t>Systemic injury:</a:t>
            </a:r>
            <a:r>
              <a:rPr lang="en-GB" sz="1200">
                <a:latin typeface="Mada"/>
                <a:ea typeface="Mada"/>
                <a:cs typeface="Mada"/>
                <a:sym typeface="Mada"/>
              </a:rPr>
              <a:t> </a:t>
            </a:r>
            <a:r>
              <a:rPr lang="en-GB" sz="1200">
                <a:solidFill>
                  <a:srgbClr val="6AA84F"/>
                </a:solidFill>
                <a:highlight>
                  <a:srgbClr val="FFFFFF"/>
                </a:highlight>
                <a:latin typeface="Mada"/>
                <a:ea typeface="Mada"/>
                <a:cs typeface="Mada"/>
                <a:sym typeface="Mada"/>
              </a:rPr>
              <a:t>if a current entered from one hand and exits from the other it means that it went through the heart and can cause arrhythmia </a:t>
            </a:r>
            <a:endParaRPr sz="1200">
              <a:solidFill>
                <a:srgbClr val="6AA84F"/>
              </a:solidFill>
              <a:latin typeface="Mada"/>
              <a:ea typeface="Mada"/>
              <a:cs typeface="Mada"/>
              <a:sym typeface="Mada"/>
            </a:endParaRPr>
          </a:p>
          <a:p>
            <a:pPr indent="0" lvl="0" marL="0" rtl="0" algn="l">
              <a:spcBef>
                <a:spcPts val="1600"/>
              </a:spcBef>
              <a:spcAft>
                <a:spcPts val="0"/>
              </a:spcAft>
              <a:buNone/>
            </a:pPr>
            <a:r>
              <a:t/>
            </a:r>
            <a:endParaRPr>
              <a:latin typeface="Mada"/>
              <a:ea typeface="Mada"/>
              <a:cs typeface="Mada"/>
              <a:sym typeface="Mada"/>
            </a:endParaRPr>
          </a:p>
          <a:p>
            <a:pPr indent="0" lvl="0" marL="0" rtl="0" algn="l">
              <a:spcBef>
                <a:spcPts val="1600"/>
              </a:spcBef>
              <a:spcAft>
                <a:spcPts val="1600"/>
              </a:spcAft>
              <a:buNone/>
            </a:pPr>
            <a:r>
              <a:t/>
            </a:r>
            <a:endParaRPr b="1">
              <a:latin typeface="Mada"/>
              <a:ea typeface="Mada"/>
              <a:cs typeface="Mada"/>
              <a:sym typeface="Mada"/>
            </a:endParaRPr>
          </a:p>
        </p:txBody>
      </p:sp>
      <p:sp>
        <p:nvSpPr>
          <p:cNvPr id="540" name="Google Shape;540;p25"/>
          <p:cNvSpPr txBox="1"/>
          <p:nvPr/>
        </p:nvSpPr>
        <p:spPr>
          <a:xfrm flipH="1">
            <a:off x="4909252" y="8297250"/>
            <a:ext cx="1392300" cy="67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latin typeface="Mada"/>
              <a:ea typeface="Mada"/>
              <a:cs typeface="Mada"/>
              <a:sym typeface="Mada"/>
            </a:endParaRPr>
          </a:p>
        </p:txBody>
      </p:sp>
      <p:sp>
        <p:nvSpPr>
          <p:cNvPr id="541" name="Google Shape;541;p25"/>
          <p:cNvSpPr txBox="1"/>
          <p:nvPr/>
        </p:nvSpPr>
        <p:spPr>
          <a:xfrm>
            <a:off x="443900" y="3651000"/>
            <a:ext cx="1654800" cy="66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chemeClr val="dk1"/>
                </a:solidFill>
                <a:latin typeface="Mada"/>
                <a:ea typeface="Mada"/>
                <a:cs typeface="Mada"/>
                <a:sym typeface="Mada"/>
              </a:rPr>
              <a:t>Cardiac arrhythmias</a:t>
            </a:r>
            <a:endParaRPr b="1">
              <a:solidFill>
                <a:schemeClr val="dk1"/>
              </a:solidFill>
              <a:latin typeface="Mada"/>
              <a:ea typeface="Mada"/>
              <a:cs typeface="Mada"/>
              <a:sym typeface="Mada"/>
            </a:endParaRPr>
          </a:p>
          <a:p>
            <a:pPr indent="0" lvl="0" marL="0" rtl="0" algn="ctr">
              <a:spcBef>
                <a:spcPts val="0"/>
              </a:spcBef>
              <a:spcAft>
                <a:spcPts val="0"/>
              </a:spcAft>
              <a:buNone/>
            </a:pPr>
            <a:r>
              <a:t/>
            </a:r>
            <a:endParaRPr>
              <a:latin typeface="Mada"/>
              <a:ea typeface="Mada"/>
              <a:cs typeface="Mada"/>
              <a:sym typeface="Mada"/>
            </a:endParaRPr>
          </a:p>
        </p:txBody>
      </p:sp>
      <p:grpSp>
        <p:nvGrpSpPr>
          <p:cNvPr id="542" name="Google Shape;542;p25"/>
          <p:cNvGrpSpPr/>
          <p:nvPr/>
        </p:nvGrpSpPr>
        <p:grpSpPr>
          <a:xfrm>
            <a:off x="721056" y="2751375"/>
            <a:ext cx="1148909" cy="590362"/>
            <a:chOff x="3969900" y="337650"/>
            <a:chExt cx="608500" cy="312675"/>
          </a:xfrm>
        </p:grpSpPr>
        <p:sp>
          <p:nvSpPr>
            <p:cNvPr id="543" name="Google Shape;543;p25"/>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5"/>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5"/>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5"/>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5"/>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8" name="Google Shape;548;p25"/>
          <p:cNvSpPr txBox="1"/>
          <p:nvPr/>
        </p:nvSpPr>
        <p:spPr>
          <a:xfrm>
            <a:off x="1942650" y="3737423"/>
            <a:ext cx="22059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chemeClr val="dk1"/>
                </a:solidFill>
                <a:latin typeface="Mada"/>
                <a:ea typeface="Mada"/>
                <a:cs typeface="Mada"/>
                <a:sym typeface="Mada"/>
              </a:rPr>
              <a:t>sepsis</a:t>
            </a:r>
            <a:endParaRPr>
              <a:latin typeface="Mada"/>
              <a:ea typeface="Mada"/>
              <a:cs typeface="Mada"/>
              <a:sym typeface="Mada"/>
            </a:endParaRPr>
          </a:p>
        </p:txBody>
      </p:sp>
      <p:sp>
        <p:nvSpPr>
          <p:cNvPr id="549" name="Google Shape;549;p25"/>
          <p:cNvSpPr txBox="1"/>
          <p:nvPr/>
        </p:nvSpPr>
        <p:spPr>
          <a:xfrm>
            <a:off x="4177700" y="3727200"/>
            <a:ext cx="13167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chemeClr val="dk1"/>
                </a:solidFill>
                <a:latin typeface="Mada"/>
                <a:ea typeface="Mada"/>
                <a:cs typeface="Mada"/>
                <a:sym typeface="Mada"/>
              </a:rPr>
              <a:t>Renal failure</a:t>
            </a:r>
            <a:endParaRPr b="1">
              <a:solidFill>
                <a:schemeClr val="dk1"/>
              </a:solidFill>
              <a:latin typeface="Mada"/>
              <a:ea typeface="Mada"/>
              <a:cs typeface="Mada"/>
              <a:sym typeface="Mada"/>
            </a:endParaRPr>
          </a:p>
          <a:p>
            <a:pPr indent="0" lvl="0" marL="76200" marR="76200" rtl="0" algn="l">
              <a:lnSpc>
                <a:spcPct val="115000"/>
              </a:lnSpc>
              <a:spcBef>
                <a:spcPts val="0"/>
              </a:spcBef>
              <a:spcAft>
                <a:spcPts val="0"/>
              </a:spcAft>
              <a:buClr>
                <a:schemeClr val="dk1"/>
              </a:buClr>
              <a:buSzPts val="1100"/>
              <a:buFont typeface="Arial"/>
              <a:buNone/>
            </a:pPr>
            <a:r>
              <a:t/>
            </a:r>
            <a:endParaRPr b="1" sz="900">
              <a:solidFill>
                <a:srgbClr val="6AA84F"/>
              </a:solidFill>
              <a:latin typeface="Mada"/>
              <a:ea typeface="Mada"/>
              <a:cs typeface="Mada"/>
              <a:sym typeface="Mada"/>
            </a:endParaRPr>
          </a:p>
          <a:p>
            <a:pPr indent="0" lvl="0" marL="0" rtl="0" algn="ctr">
              <a:spcBef>
                <a:spcPts val="0"/>
              </a:spcBef>
              <a:spcAft>
                <a:spcPts val="0"/>
              </a:spcAft>
              <a:buNone/>
            </a:pPr>
            <a:r>
              <a:t/>
            </a:r>
            <a:endParaRPr>
              <a:latin typeface="Mada"/>
              <a:ea typeface="Mada"/>
              <a:cs typeface="Mada"/>
              <a:sym typeface="Mada"/>
            </a:endParaRPr>
          </a:p>
        </p:txBody>
      </p:sp>
      <p:grpSp>
        <p:nvGrpSpPr>
          <p:cNvPr id="550" name="Google Shape;550;p25"/>
          <p:cNvGrpSpPr/>
          <p:nvPr/>
        </p:nvGrpSpPr>
        <p:grpSpPr>
          <a:xfrm>
            <a:off x="4172806" y="2725850"/>
            <a:ext cx="1148909" cy="590362"/>
            <a:chOff x="3969900" y="337650"/>
            <a:chExt cx="608500" cy="312675"/>
          </a:xfrm>
        </p:grpSpPr>
        <p:sp>
          <p:nvSpPr>
            <p:cNvPr id="551" name="Google Shape;551;p25"/>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5"/>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5"/>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5"/>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5"/>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56" name="Google Shape;556;p25"/>
          <p:cNvPicPr preferRelativeResize="0"/>
          <p:nvPr/>
        </p:nvPicPr>
        <p:blipFill>
          <a:blip r:embed="rId3">
            <a:alphaModFix/>
          </a:blip>
          <a:stretch>
            <a:fillRect/>
          </a:stretch>
        </p:blipFill>
        <p:spPr>
          <a:xfrm>
            <a:off x="984865" y="2993750"/>
            <a:ext cx="621300" cy="621321"/>
          </a:xfrm>
          <a:prstGeom prst="rect">
            <a:avLst/>
          </a:prstGeom>
          <a:noFill/>
          <a:ln>
            <a:noFill/>
          </a:ln>
        </p:spPr>
      </p:pic>
      <p:pic>
        <p:nvPicPr>
          <p:cNvPr id="557" name="Google Shape;557;p25"/>
          <p:cNvPicPr preferRelativeResize="0"/>
          <p:nvPr/>
        </p:nvPicPr>
        <p:blipFill>
          <a:blip r:embed="rId4">
            <a:alphaModFix/>
          </a:blip>
          <a:stretch>
            <a:fillRect/>
          </a:stretch>
        </p:blipFill>
        <p:spPr>
          <a:xfrm>
            <a:off x="4436125" y="2966200"/>
            <a:ext cx="621300" cy="621300"/>
          </a:xfrm>
          <a:prstGeom prst="rect">
            <a:avLst/>
          </a:prstGeom>
          <a:noFill/>
          <a:ln>
            <a:noFill/>
          </a:ln>
        </p:spPr>
      </p:pic>
      <p:sp>
        <p:nvSpPr>
          <p:cNvPr id="558" name="Google Shape;558;p25"/>
          <p:cNvSpPr txBox="1"/>
          <p:nvPr/>
        </p:nvSpPr>
        <p:spPr>
          <a:xfrm>
            <a:off x="5295450" y="3661217"/>
            <a:ext cx="2205900" cy="66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600">
                <a:solidFill>
                  <a:schemeClr val="dk1"/>
                </a:solidFill>
                <a:latin typeface="Mada"/>
                <a:ea typeface="Mada"/>
                <a:cs typeface="Mada"/>
                <a:sym typeface="Mada"/>
              </a:rPr>
              <a:t>PNS injury</a:t>
            </a:r>
            <a:endParaRPr>
              <a:latin typeface="Mada"/>
              <a:ea typeface="Mada"/>
              <a:cs typeface="Mada"/>
              <a:sym typeface="Mada"/>
            </a:endParaRPr>
          </a:p>
        </p:txBody>
      </p:sp>
      <p:pic>
        <p:nvPicPr>
          <p:cNvPr id="559" name="Google Shape;559;p25"/>
          <p:cNvPicPr preferRelativeResize="0"/>
          <p:nvPr/>
        </p:nvPicPr>
        <p:blipFill>
          <a:blip r:embed="rId5">
            <a:alphaModFix/>
          </a:blip>
          <a:stretch>
            <a:fillRect/>
          </a:stretch>
        </p:blipFill>
        <p:spPr>
          <a:xfrm flipH="1">
            <a:off x="2666162" y="2971325"/>
            <a:ext cx="621300" cy="621300"/>
          </a:xfrm>
          <a:prstGeom prst="rect">
            <a:avLst/>
          </a:prstGeom>
          <a:noFill/>
          <a:ln>
            <a:noFill/>
          </a:ln>
        </p:spPr>
      </p:pic>
      <p:pic>
        <p:nvPicPr>
          <p:cNvPr id="560" name="Google Shape;560;p25"/>
          <p:cNvPicPr preferRelativeResize="0"/>
          <p:nvPr/>
        </p:nvPicPr>
        <p:blipFill>
          <a:blip r:embed="rId6">
            <a:alphaModFix/>
          </a:blip>
          <a:stretch>
            <a:fillRect/>
          </a:stretch>
        </p:blipFill>
        <p:spPr>
          <a:xfrm>
            <a:off x="6024352" y="2937975"/>
            <a:ext cx="732900" cy="732900"/>
          </a:xfrm>
          <a:prstGeom prst="rect">
            <a:avLst/>
          </a:prstGeom>
          <a:noFill/>
          <a:ln>
            <a:noFill/>
          </a:ln>
        </p:spPr>
      </p:pic>
      <p:grpSp>
        <p:nvGrpSpPr>
          <p:cNvPr id="561" name="Google Shape;561;p25"/>
          <p:cNvGrpSpPr/>
          <p:nvPr/>
        </p:nvGrpSpPr>
        <p:grpSpPr>
          <a:xfrm>
            <a:off x="2397456" y="2751375"/>
            <a:ext cx="1148909" cy="590362"/>
            <a:chOff x="3969900" y="337650"/>
            <a:chExt cx="608500" cy="312675"/>
          </a:xfrm>
        </p:grpSpPr>
        <p:sp>
          <p:nvSpPr>
            <p:cNvPr id="562" name="Google Shape;562;p25"/>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5"/>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5"/>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5"/>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5"/>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 name="Google Shape;567;p25"/>
          <p:cNvGrpSpPr/>
          <p:nvPr/>
        </p:nvGrpSpPr>
        <p:grpSpPr>
          <a:xfrm>
            <a:off x="5826456" y="2675175"/>
            <a:ext cx="1148909" cy="590362"/>
            <a:chOff x="3969900" y="337650"/>
            <a:chExt cx="608500" cy="312675"/>
          </a:xfrm>
        </p:grpSpPr>
        <p:sp>
          <p:nvSpPr>
            <p:cNvPr id="568" name="Google Shape;568;p25"/>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5"/>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5"/>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5"/>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5"/>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3" name="Google Shape;573;p25"/>
          <p:cNvSpPr txBox="1"/>
          <p:nvPr/>
        </p:nvSpPr>
        <p:spPr>
          <a:xfrm flipH="1">
            <a:off x="4398925" y="4733700"/>
            <a:ext cx="1367400" cy="77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800">
                <a:solidFill>
                  <a:srgbClr val="006D77"/>
                </a:solidFill>
                <a:latin typeface="Mada"/>
                <a:ea typeface="Mada"/>
                <a:cs typeface="Mada"/>
                <a:sym typeface="Mada"/>
              </a:rPr>
              <a:t>Treatment</a:t>
            </a:r>
            <a:endParaRPr b="1" sz="1800">
              <a:solidFill>
                <a:srgbClr val="006D77"/>
              </a:solidFill>
              <a:latin typeface="Mada"/>
              <a:ea typeface="Mada"/>
              <a:cs typeface="Mada"/>
              <a:sym typeface="Mada"/>
            </a:endParaRPr>
          </a:p>
        </p:txBody>
      </p:sp>
      <p:sp>
        <p:nvSpPr>
          <p:cNvPr id="574" name="Google Shape;574;p25"/>
          <p:cNvSpPr txBox="1"/>
          <p:nvPr/>
        </p:nvSpPr>
        <p:spPr>
          <a:xfrm flipH="1">
            <a:off x="3925575" y="5538250"/>
            <a:ext cx="2784600" cy="828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Fasciotomy </a:t>
            </a:r>
            <a:r>
              <a:rPr baseline="30000" lang="en-GB" sz="1200">
                <a:solidFill>
                  <a:schemeClr val="dk1"/>
                </a:solidFill>
                <a:latin typeface="Mada"/>
                <a:ea typeface="Mada"/>
                <a:cs typeface="Mada"/>
                <a:sym typeface="Mada"/>
              </a:rPr>
              <a:t>2</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Within 4-6h</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Nerve decompression </a:t>
            </a:r>
            <a:endParaRPr sz="1200">
              <a:solidFill>
                <a:schemeClr val="dk1"/>
              </a:solidFill>
              <a:latin typeface="Mada"/>
              <a:ea typeface="Mada"/>
              <a:cs typeface="Mada"/>
              <a:sym typeface="Mada"/>
            </a:endParaRPr>
          </a:p>
          <a:p>
            <a:pPr indent="0" lvl="0" marL="914400" rtl="0" algn="l">
              <a:spcBef>
                <a:spcPts val="0"/>
              </a:spcBef>
              <a:spcAft>
                <a:spcPts val="0"/>
              </a:spcAft>
              <a:buNone/>
            </a:pPr>
            <a:r>
              <a:rPr lang="en-GB" sz="1200">
                <a:solidFill>
                  <a:schemeClr val="dk1"/>
                </a:solidFill>
                <a:latin typeface="Mada"/>
                <a:ea typeface="Mada"/>
                <a:cs typeface="Mada"/>
                <a:sym typeface="Mada"/>
              </a:rPr>
              <a:t>as needed</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Debridement of devitalized tissue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Second look procedure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48-72h</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Expect additional necrosis from vascular thrombosis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Definitive treatment:</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Amputation and/or flap coverage</a:t>
            </a:r>
            <a:endParaRPr sz="1200">
              <a:latin typeface="Mada"/>
              <a:ea typeface="Mada"/>
              <a:cs typeface="Mada"/>
              <a:sym typeface="Mada"/>
            </a:endParaRPr>
          </a:p>
        </p:txBody>
      </p:sp>
      <p:sp>
        <p:nvSpPr>
          <p:cNvPr id="575" name="Google Shape;575;p25"/>
          <p:cNvSpPr txBox="1"/>
          <p:nvPr/>
        </p:nvSpPr>
        <p:spPr>
          <a:xfrm flipH="1">
            <a:off x="1566393" y="4735045"/>
            <a:ext cx="1555800" cy="77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800">
                <a:solidFill>
                  <a:srgbClr val="006D77"/>
                </a:solidFill>
                <a:latin typeface="Mada"/>
                <a:ea typeface="Mada"/>
                <a:cs typeface="Mada"/>
                <a:sym typeface="Mada"/>
              </a:rPr>
              <a:t>Evaluation</a:t>
            </a:r>
            <a:endParaRPr b="1" sz="1800">
              <a:solidFill>
                <a:srgbClr val="006D77"/>
              </a:solidFill>
              <a:latin typeface="Mada"/>
              <a:ea typeface="Mada"/>
              <a:cs typeface="Mada"/>
              <a:sym typeface="Mada"/>
            </a:endParaRPr>
          </a:p>
        </p:txBody>
      </p:sp>
      <p:sp>
        <p:nvSpPr>
          <p:cNvPr id="576" name="Google Shape;576;p25"/>
          <p:cNvSpPr txBox="1"/>
          <p:nvPr/>
        </p:nvSpPr>
        <p:spPr>
          <a:xfrm flipH="1">
            <a:off x="1340125" y="5538250"/>
            <a:ext cx="2370900" cy="828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Extent of necrosis is hard to asses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Red, swollen extremity</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Entry and exit wound</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Skeletal injury possible secondary to a fall or being thrown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Compartment syndrome </a:t>
            </a:r>
            <a:r>
              <a:rPr baseline="30000" lang="en-GB" sz="1200">
                <a:solidFill>
                  <a:schemeClr val="dk1"/>
                </a:solidFill>
                <a:latin typeface="Mada"/>
                <a:ea typeface="Mada"/>
                <a:cs typeface="Mada"/>
                <a:sym typeface="Mada"/>
              </a:rPr>
              <a:t>1</a:t>
            </a:r>
            <a:endParaRPr baseline="30000"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Low threshold for fasciotomy</a:t>
            </a:r>
            <a:endParaRPr sz="1200">
              <a:latin typeface="Mada"/>
              <a:ea typeface="Mada"/>
              <a:cs typeface="Mada"/>
              <a:sym typeface="Mada"/>
            </a:endParaRPr>
          </a:p>
        </p:txBody>
      </p:sp>
      <p:sp>
        <p:nvSpPr>
          <p:cNvPr id="577" name="Google Shape;577;p25"/>
          <p:cNvSpPr/>
          <p:nvPr/>
        </p:nvSpPr>
        <p:spPr>
          <a:xfrm>
            <a:off x="430000" y="4846732"/>
            <a:ext cx="1136400" cy="1230900"/>
          </a:xfrm>
          <a:prstGeom prst="diamond">
            <a:avLst/>
          </a:prstGeom>
          <a:noFill/>
          <a:ln cap="flat" cmpd="sng" w="1905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5"/>
          <p:cNvSpPr/>
          <p:nvPr/>
        </p:nvSpPr>
        <p:spPr>
          <a:xfrm>
            <a:off x="5985599" y="4846732"/>
            <a:ext cx="1136400" cy="1230900"/>
          </a:xfrm>
          <a:prstGeom prst="diamond">
            <a:avLst/>
          </a:prstGeom>
          <a:noFill/>
          <a:ln cap="flat" cmpd="sng" w="1905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9" name="Google Shape;579;p25"/>
          <p:cNvCxnSpPr>
            <a:stCxn id="577" idx="3"/>
          </p:cNvCxnSpPr>
          <p:nvPr/>
        </p:nvCxnSpPr>
        <p:spPr>
          <a:xfrm>
            <a:off x="1566400" y="5462182"/>
            <a:ext cx="1984200" cy="0"/>
          </a:xfrm>
          <a:prstGeom prst="straightConnector1">
            <a:avLst/>
          </a:prstGeom>
          <a:noFill/>
          <a:ln cap="flat" cmpd="sng" w="19050">
            <a:solidFill>
              <a:srgbClr val="83C5BE"/>
            </a:solidFill>
            <a:prstDash val="solid"/>
            <a:round/>
            <a:headEnd len="med" w="med" type="none"/>
            <a:tailEnd len="med" w="med" type="oval"/>
          </a:ln>
        </p:spPr>
      </p:cxnSp>
      <p:cxnSp>
        <p:nvCxnSpPr>
          <p:cNvPr id="580" name="Google Shape;580;p25"/>
          <p:cNvCxnSpPr>
            <a:endCxn id="578" idx="1"/>
          </p:cNvCxnSpPr>
          <p:nvPr/>
        </p:nvCxnSpPr>
        <p:spPr>
          <a:xfrm>
            <a:off x="4009799" y="5462182"/>
            <a:ext cx="1975800" cy="0"/>
          </a:xfrm>
          <a:prstGeom prst="straightConnector1">
            <a:avLst/>
          </a:prstGeom>
          <a:noFill/>
          <a:ln cap="flat" cmpd="sng" w="19050">
            <a:solidFill>
              <a:srgbClr val="83C5BE"/>
            </a:solidFill>
            <a:prstDash val="solid"/>
            <a:round/>
            <a:headEnd len="med" w="med" type="oval"/>
            <a:tailEnd len="med" w="med" type="none"/>
          </a:ln>
        </p:spPr>
      </p:cxnSp>
      <p:sp>
        <p:nvSpPr>
          <p:cNvPr id="581" name="Google Shape;581;p25"/>
          <p:cNvSpPr txBox="1"/>
          <p:nvPr/>
        </p:nvSpPr>
        <p:spPr>
          <a:xfrm>
            <a:off x="653970" y="5168193"/>
            <a:ext cx="685800" cy="43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200">
                <a:solidFill>
                  <a:srgbClr val="006D77"/>
                </a:solidFill>
                <a:latin typeface="Life Savers ExtraBold"/>
                <a:ea typeface="Life Savers ExtraBold"/>
                <a:cs typeface="Life Savers ExtraBold"/>
                <a:sym typeface="Life Savers ExtraBold"/>
              </a:rPr>
              <a:t>01</a:t>
            </a:r>
            <a:endParaRPr sz="3200">
              <a:solidFill>
                <a:srgbClr val="006D77"/>
              </a:solidFill>
              <a:latin typeface="Life Savers ExtraBold"/>
              <a:ea typeface="Life Savers ExtraBold"/>
              <a:cs typeface="Life Savers ExtraBold"/>
              <a:sym typeface="Life Savers ExtraBold"/>
            </a:endParaRPr>
          </a:p>
        </p:txBody>
      </p:sp>
      <p:sp>
        <p:nvSpPr>
          <p:cNvPr id="582" name="Google Shape;582;p25"/>
          <p:cNvSpPr txBox="1"/>
          <p:nvPr/>
        </p:nvSpPr>
        <p:spPr>
          <a:xfrm>
            <a:off x="6210886" y="5168193"/>
            <a:ext cx="685800" cy="43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200">
                <a:solidFill>
                  <a:srgbClr val="006D77"/>
                </a:solidFill>
                <a:latin typeface="Life Savers ExtraBold"/>
                <a:ea typeface="Life Savers ExtraBold"/>
                <a:cs typeface="Life Savers ExtraBold"/>
                <a:sym typeface="Life Savers ExtraBold"/>
              </a:rPr>
              <a:t>02</a:t>
            </a:r>
            <a:endParaRPr sz="3200">
              <a:solidFill>
                <a:srgbClr val="006D77"/>
              </a:solidFill>
              <a:latin typeface="Life Savers ExtraBold"/>
              <a:ea typeface="Life Savers ExtraBold"/>
              <a:cs typeface="Life Savers ExtraBold"/>
              <a:sym typeface="Life Savers ExtraBold"/>
            </a:endParaRPr>
          </a:p>
        </p:txBody>
      </p:sp>
      <p:sp>
        <p:nvSpPr>
          <p:cNvPr id="583" name="Google Shape;583;p25"/>
          <p:cNvSpPr txBox="1"/>
          <p:nvPr/>
        </p:nvSpPr>
        <p:spPr>
          <a:xfrm>
            <a:off x="4091600" y="3941425"/>
            <a:ext cx="1488900" cy="246300"/>
          </a:xfrm>
          <a:prstGeom prst="rect">
            <a:avLst/>
          </a:prstGeom>
          <a:noFill/>
          <a:ln>
            <a:noFill/>
          </a:ln>
        </p:spPr>
        <p:txBody>
          <a:bodyPr anchorCtr="0" anchor="t" bIns="91425" lIns="91425" spcFirstLastPara="1" rIns="91425" wrap="square" tIns="91425">
            <a:noAutofit/>
          </a:bodyPr>
          <a:lstStyle/>
          <a:p>
            <a:pPr indent="0" lvl="0" marL="76200" marR="76200" rtl="0" algn="l">
              <a:lnSpc>
                <a:spcPct val="115000"/>
              </a:lnSpc>
              <a:spcBef>
                <a:spcPts val="0"/>
              </a:spcBef>
              <a:spcAft>
                <a:spcPts val="0"/>
              </a:spcAft>
              <a:buClr>
                <a:schemeClr val="dk1"/>
              </a:buClr>
              <a:buSzPts val="1100"/>
              <a:buFont typeface="Arial"/>
              <a:buNone/>
            </a:pPr>
            <a:r>
              <a:rPr lang="en-GB" sz="900">
                <a:solidFill>
                  <a:srgbClr val="6AA84F"/>
                </a:solidFill>
                <a:highlight>
                  <a:srgbClr val="FFFFFF"/>
                </a:highlight>
                <a:latin typeface="Mada"/>
                <a:ea typeface="Mada"/>
                <a:cs typeface="Mada"/>
                <a:sym typeface="Mada"/>
              </a:rPr>
              <a:t>Due to muscle necrosis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26"/>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6"/>
          <p:cNvSpPr/>
          <p:nvPr/>
        </p:nvSpPr>
        <p:spPr>
          <a:xfrm>
            <a:off x="74475" y="9207175"/>
            <a:ext cx="7440600" cy="14088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0" name="Google Shape;590;p26"/>
          <p:cNvCxnSpPr/>
          <p:nvPr/>
        </p:nvCxnSpPr>
        <p:spPr>
          <a:xfrm>
            <a:off x="2762875" y="829950"/>
            <a:ext cx="2066400" cy="3900"/>
          </a:xfrm>
          <a:prstGeom prst="straightConnector1">
            <a:avLst/>
          </a:prstGeom>
          <a:noFill/>
          <a:ln cap="flat" cmpd="sng" w="19050">
            <a:solidFill>
              <a:srgbClr val="83C5BE"/>
            </a:solidFill>
            <a:prstDash val="solid"/>
            <a:round/>
            <a:headEnd len="med" w="med" type="oval"/>
            <a:tailEnd len="med" w="med" type="oval"/>
          </a:ln>
        </p:spPr>
      </p:cxnSp>
      <p:sp>
        <p:nvSpPr>
          <p:cNvPr id="591" name="Google Shape;591;p26"/>
          <p:cNvSpPr txBox="1"/>
          <p:nvPr/>
        </p:nvSpPr>
        <p:spPr>
          <a:xfrm>
            <a:off x="2473263" y="431550"/>
            <a:ext cx="2643000" cy="5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Burn </a:t>
            </a:r>
            <a:endParaRPr b="1" sz="2200">
              <a:solidFill>
                <a:srgbClr val="006D77"/>
              </a:solidFill>
              <a:latin typeface="Lora"/>
              <a:ea typeface="Lora"/>
              <a:cs typeface="Lora"/>
              <a:sym typeface="Lora"/>
            </a:endParaRPr>
          </a:p>
        </p:txBody>
      </p:sp>
      <p:grpSp>
        <p:nvGrpSpPr>
          <p:cNvPr id="592" name="Google Shape;592;p26"/>
          <p:cNvGrpSpPr/>
          <p:nvPr/>
        </p:nvGrpSpPr>
        <p:grpSpPr>
          <a:xfrm>
            <a:off x="323344" y="1159340"/>
            <a:ext cx="467181" cy="476434"/>
            <a:chOff x="2410712" y="2415450"/>
            <a:chExt cx="312600" cy="312600"/>
          </a:xfrm>
        </p:grpSpPr>
        <p:sp>
          <p:nvSpPr>
            <p:cNvPr id="593" name="Google Shape;593;p26"/>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6"/>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5" name="Google Shape;595;p26"/>
          <p:cNvSpPr txBox="1"/>
          <p:nvPr/>
        </p:nvSpPr>
        <p:spPr>
          <a:xfrm>
            <a:off x="780625" y="1185975"/>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Inhalation injuries:</a:t>
            </a:r>
            <a:endParaRPr b="1" sz="1800">
              <a:solidFill>
                <a:srgbClr val="006D77"/>
              </a:solidFill>
              <a:highlight>
                <a:srgbClr val="EDF9F9"/>
              </a:highlight>
              <a:latin typeface="Lora"/>
              <a:ea typeface="Lora"/>
              <a:cs typeface="Lora"/>
              <a:sym typeface="Lora"/>
            </a:endParaRPr>
          </a:p>
        </p:txBody>
      </p:sp>
      <p:sp>
        <p:nvSpPr>
          <p:cNvPr id="596" name="Google Shape;596;p26"/>
          <p:cNvSpPr txBox="1"/>
          <p:nvPr/>
        </p:nvSpPr>
        <p:spPr>
          <a:xfrm>
            <a:off x="323350" y="1775600"/>
            <a:ext cx="7266300" cy="1651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ada"/>
              <a:buChar char="●"/>
            </a:pPr>
            <a:r>
              <a:rPr lang="en-GB">
                <a:solidFill>
                  <a:srgbClr val="1C4588"/>
                </a:solidFill>
                <a:latin typeface="Mada"/>
                <a:ea typeface="Mada"/>
                <a:cs typeface="Mada"/>
                <a:sym typeface="Mada"/>
              </a:rPr>
              <a:t>Common in house fires and caused by inhalation of smoke from burning objects eg:plastic.</a:t>
            </a:r>
            <a:endParaRPr>
              <a:solidFill>
                <a:srgbClr val="1C4588"/>
              </a:solidFill>
              <a:latin typeface="Mada"/>
              <a:ea typeface="Mada"/>
              <a:cs typeface="Mada"/>
              <a:sym typeface="Mada"/>
            </a:endParaRPr>
          </a:p>
          <a:p>
            <a:pPr indent="-317500" lvl="0" marL="457200" rtl="0" algn="l">
              <a:spcBef>
                <a:spcPts val="0"/>
              </a:spcBef>
              <a:spcAft>
                <a:spcPts val="0"/>
              </a:spcAft>
              <a:buSzPts val="1400"/>
              <a:buFont typeface="Mada"/>
              <a:buChar char="●"/>
            </a:pPr>
            <a:r>
              <a:rPr lang="en-GB">
                <a:solidFill>
                  <a:srgbClr val="1C4588"/>
                </a:solidFill>
                <a:latin typeface="Mada"/>
                <a:ea typeface="Mada"/>
                <a:cs typeface="Mada"/>
                <a:sym typeface="Mada"/>
              </a:rPr>
              <a:t>Usually fatal.</a:t>
            </a:r>
            <a:endParaRPr>
              <a:solidFill>
                <a:srgbClr val="1C4588"/>
              </a:solidFill>
              <a:latin typeface="Mada"/>
              <a:ea typeface="Mada"/>
              <a:cs typeface="Mada"/>
              <a:sym typeface="Mada"/>
            </a:endParaRPr>
          </a:p>
          <a:p>
            <a:pPr indent="-317500" lvl="0" marL="457200" rtl="0" algn="l">
              <a:spcBef>
                <a:spcPts val="0"/>
              </a:spcBef>
              <a:spcAft>
                <a:spcPts val="0"/>
              </a:spcAft>
              <a:buSzPts val="1400"/>
              <a:buFont typeface="Mada"/>
              <a:buChar char="●"/>
            </a:pPr>
            <a:r>
              <a:rPr lang="en-GB">
                <a:solidFill>
                  <a:srgbClr val="1C4588"/>
                </a:solidFill>
                <a:latin typeface="Mada"/>
                <a:ea typeface="Mada"/>
                <a:cs typeface="Mada"/>
                <a:sym typeface="Mada"/>
              </a:rPr>
              <a:t>Carbon monoxide displaces oxygen and binds to hemoglobin forming ( Carboxyhemoglobin) </a:t>
            </a:r>
            <a:endParaRPr>
              <a:solidFill>
                <a:srgbClr val="1C4588"/>
              </a:solidFill>
              <a:latin typeface="Mada"/>
              <a:ea typeface="Mada"/>
              <a:cs typeface="Mada"/>
              <a:sym typeface="Mada"/>
            </a:endParaRPr>
          </a:p>
          <a:p>
            <a:pPr indent="-317500" lvl="0" marL="457200" rtl="0" algn="l">
              <a:spcBef>
                <a:spcPts val="0"/>
              </a:spcBef>
              <a:spcAft>
                <a:spcPts val="0"/>
              </a:spcAft>
              <a:buSzPts val="1400"/>
              <a:buFont typeface="Mada"/>
              <a:buChar char="●"/>
            </a:pPr>
            <a:r>
              <a:rPr lang="en-GB">
                <a:solidFill>
                  <a:srgbClr val="1C4588"/>
                </a:solidFill>
                <a:latin typeface="Mada"/>
                <a:ea typeface="Mada"/>
                <a:cs typeface="Mada"/>
                <a:sym typeface="Mada"/>
              </a:rPr>
              <a:t>The patient can be saved if he was put on 100% O2 for 75 min or for 4-6 hours in a room with clean air.</a:t>
            </a:r>
            <a:endParaRPr>
              <a:solidFill>
                <a:srgbClr val="1C4588"/>
              </a:solidFill>
              <a:latin typeface="Mada"/>
              <a:ea typeface="Mada"/>
              <a:cs typeface="Mada"/>
              <a:sym typeface="Mada"/>
            </a:endParaRPr>
          </a:p>
          <a:p>
            <a:pPr indent="-317500" lvl="0" marL="457200" rtl="0" algn="l">
              <a:spcBef>
                <a:spcPts val="0"/>
              </a:spcBef>
              <a:spcAft>
                <a:spcPts val="0"/>
              </a:spcAft>
              <a:buSzPts val="1400"/>
              <a:buFont typeface="Mada"/>
              <a:buChar char="●"/>
            </a:pPr>
            <a:r>
              <a:rPr lang="en-GB">
                <a:solidFill>
                  <a:srgbClr val="1C4588"/>
                </a:solidFill>
                <a:latin typeface="Mada"/>
                <a:ea typeface="Mada"/>
                <a:cs typeface="Mada"/>
                <a:sym typeface="Mada"/>
              </a:rPr>
              <a:t>Cyanide inhalation is also common and can be fatal</a:t>
            </a:r>
            <a:endParaRPr>
              <a:solidFill>
                <a:srgbClr val="1C4588"/>
              </a:solidFill>
              <a:latin typeface="Mada"/>
              <a:ea typeface="Mada"/>
              <a:cs typeface="Mada"/>
              <a:sym typeface="Mada"/>
            </a:endParaRPr>
          </a:p>
          <a:p>
            <a:pPr indent="-317500" lvl="0" marL="457200" rtl="0" algn="l">
              <a:spcBef>
                <a:spcPts val="0"/>
              </a:spcBef>
              <a:spcAft>
                <a:spcPts val="0"/>
              </a:spcAft>
              <a:buSzPts val="1400"/>
              <a:buFont typeface="Mada"/>
              <a:buChar char="●"/>
            </a:pPr>
            <a:r>
              <a:rPr lang="en-GB">
                <a:solidFill>
                  <a:srgbClr val="1C4588"/>
                </a:solidFill>
                <a:latin typeface="Mada"/>
                <a:ea typeface="Mada"/>
                <a:cs typeface="Mada"/>
                <a:sym typeface="Mada"/>
              </a:rPr>
              <a:t>Damage to lung parenchyma due to inhalation of chemicals or heated smoke can happen.</a:t>
            </a:r>
            <a:endParaRPr>
              <a:solidFill>
                <a:srgbClr val="1C4588"/>
              </a:solidFill>
              <a:latin typeface="Mada"/>
              <a:ea typeface="Mada"/>
              <a:cs typeface="Mada"/>
              <a:sym typeface="Mada"/>
            </a:endParaRPr>
          </a:p>
        </p:txBody>
      </p:sp>
      <p:grpSp>
        <p:nvGrpSpPr>
          <p:cNvPr id="597" name="Google Shape;597;p26"/>
          <p:cNvGrpSpPr/>
          <p:nvPr/>
        </p:nvGrpSpPr>
        <p:grpSpPr>
          <a:xfrm>
            <a:off x="285706" y="4245952"/>
            <a:ext cx="467181" cy="476434"/>
            <a:chOff x="2410712" y="2415450"/>
            <a:chExt cx="312600" cy="312600"/>
          </a:xfrm>
        </p:grpSpPr>
        <p:sp>
          <p:nvSpPr>
            <p:cNvPr id="598" name="Google Shape;598;p26"/>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6"/>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0" name="Google Shape;600;p26"/>
          <p:cNvSpPr txBox="1"/>
          <p:nvPr/>
        </p:nvSpPr>
        <p:spPr>
          <a:xfrm>
            <a:off x="742988" y="4272588"/>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Complications of burn:</a:t>
            </a:r>
            <a:endParaRPr b="1" sz="1800">
              <a:solidFill>
                <a:srgbClr val="006D77"/>
              </a:solidFill>
              <a:highlight>
                <a:srgbClr val="EDF9F9"/>
              </a:highlight>
              <a:latin typeface="Lora"/>
              <a:ea typeface="Lora"/>
              <a:cs typeface="Lora"/>
              <a:sym typeface="Lora"/>
            </a:endParaRPr>
          </a:p>
        </p:txBody>
      </p:sp>
      <p:sp>
        <p:nvSpPr>
          <p:cNvPr id="601" name="Google Shape;601;p26"/>
          <p:cNvSpPr/>
          <p:nvPr/>
        </p:nvSpPr>
        <p:spPr>
          <a:xfrm>
            <a:off x="5796883" y="4916478"/>
            <a:ext cx="731700" cy="8097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E29578"/>
                </a:solidFill>
                <a:latin typeface="Montserrat"/>
                <a:ea typeface="Montserrat"/>
                <a:cs typeface="Montserrat"/>
                <a:sym typeface="Montserrat"/>
              </a:rPr>
              <a:t>03</a:t>
            </a:r>
            <a:endParaRPr>
              <a:solidFill>
                <a:srgbClr val="E29578"/>
              </a:solidFill>
            </a:endParaRPr>
          </a:p>
        </p:txBody>
      </p:sp>
      <p:sp>
        <p:nvSpPr>
          <p:cNvPr id="602" name="Google Shape;602;p26"/>
          <p:cNvSpPr/>
          <p:nvPr/>
        </p:nvSpPr>
        <p:spPr>
          <a:xfrm>
            <a:off x="3231838" y="4916478"/>
            <a:ext cx="731700" cy="8097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E29578"/>
                </a:solidFill>
                <a:latin typeface="Montserrat"/>
                <a:ea typeface="Montserrat"/>
                <a:cs typeface="Montserrat"/>
                <a:sym typeface="Montserrat"/>
              </a:rPr>
              <a:t>02</a:t>
            </a:r>
            <a:endParaRPr>
              <a:solidFill>
                <a:srgbClr val="E29578"/>
              </a:solidFill>
            </a:endParaRPr>
          </a:p>
        </p:txBody>
      </p:sp>
      <p:sp>
        <p:nvSpPr>
          <p:cNvPr id="603" name="Google Shape;603;p26"/>
          <p:cNvSpPr/>
          <p:nvPr/>
        </p:nvSpPr>
        <p:spPr>
          <a:xfrm>
            <a:off x="900330" y="4916478"/>
            <a:ext cx="731700" cy="8097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E29578"/>
                </a:solidFill>
                <a:latin typeface="Montserrat"/>
                <a:ea typeface="Montserrat"/>
                <a:cs typeface="Montserrat"/>
                <a:sym typeface="Montserrat"/>
              </a:rPr>
              <a:t>01</a:t>
            </a:r>
            <a:endParaRPr b="1">
              <a:solidFill>
                <a:srgbClr val="E29578"/>
              </a:solidFill>
              <a:latin typeface="Montserrat"/>
              <a:ea typeface="Montserrat"/>
              <a:cs typeface="Montserrat"/>
              <a:sym typeface="Montserrat"/>
            </a:endParaRPr>
          </a:p>
        </p:txBody>
      </p:sp>
      <p:sp>
        <p:nvSpPr>
          <p:cNvPr id="604" name="Google Shape;604;p26"/>
          <p:cNvSpPr/>
          <p:nvPr/>
        </p:nvSpPr>
        <p:spPr>
          <a:xfrm>
            <a:off x="2353714" y="5190303"/>
            <a:ext cx="89454" cy="220927"/>
          </a:xfrm>
          <a:custGeom>
            <a:rect b="b" l="l" r="r" t="t"/>
            <a:pathLst>
              <a:path extrusionOk="0" fill="none" h="3203" w="1435">
                <a:moveTo>
                  <a:pt x="0" y="0"/>
                </a:moveTo>
                <a:lnTo>
                  <a:pt x="1434" y="1768"/>
                </a:lnTo>
                <a:lnTo>
                  <a:pt x="0" y="3202"/>
                </a:lnTo>
              </a:path>
            </a:pathLst>
          </a:custGeom>
          <a:noFill/>
          <a:ln cap="flat" cmpd="sng" w="6675">
            <a:solidFill>
              <a:srgbClr val="006D77"/>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605" name="Google Shape;605;p26"/>
          <p:cNvSpPr/>
          <p:nvPr/>
        </p:nvSpPr>
        <p:spPr>
          <a:xfrm>
            <a:off x="4691158" y="5190303"/>
            <a:ext cx="91574" cy="220927"/>
          </a:xfrm>
          <a:custGeom>
            <a:rect b="b" l="l" r="r" t="t"/>
            <a:pathLst>
              <a:path extrusionOk="0" fill="none" h="3203" w="1469">
                <a:moveTo>
                  <a:pt x="1" y="0"/>
                </a:moveTo>
                <a:lnTo>
                  <a:pt x="1469" y="1768"/>
                </a:lnTo>
                <a:lnTo>
                  <a:pt x="1" y="3202"/>
                </a:lnTo>
              </a:path>
            </a:pathLst>
          </a:custGeom>
          <a:noFill/>
          <a:ln cap="flat" cmpd="sng" w="6675">
            <a:solidFill>
              <a:srgbClr val="006D77"/>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606" name="Google Shape;606;p26"/>
          <p:cNvSpPr txBox="1"/>
          <p:nvPr/>
        </p:nvSpPr>
        <p:spPr>
          <a:xfrm>
            <a:off x="148825" y="6268475"/>
            <a:ext cx="2586900" cy="2052900"/>
          </a:xfrm>
          <a:prstGeom prst="rect">
            <a:avLst/>
          </a:prstGeom>
          <a:noFill/>
          <a:ln>
            <a:noFill/>
          </a:ln>
        </p:spPr>
        <p:txBody>
          <a:bodyPr anchorCtr="0" anchor="t" bIns="91425" lIns="0" spcFirstLastPara="1" rIns="0" wrap="square" tIns="91425">
            <a:noAutofit/>
          </a:bodyPr>
          <a:lstStyle/>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Hypovolemic shock.</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Electrolytes imbalance</a:t>
            </a:r>
            <a:endParaRPr sz="1200">
              <a:solidFill>
                <a:srgbClr val="1C4588"/>
              </a:solidFill>
              <a:latin typeface="Mada"/>
              <a:ea typeface="Mada"/>
              <a:cs typeface="Mada"/>
              <a:sym typeface="Mada"/>
            </a:endParaRPr>
          </a:p>
          <a:p>
            <a:pPr indent="0" lvl="0" marL="457200" rtl="0" algn="l">
              <a:spcBef>
                <a:spcPts val="0"/>
              </a:spcBef>
              <a:spcAft>
                <a:spcPts val="0"/>
              </a:spcAft>
              <a:buNone/>
            </a:pPr>
            <a:r>
              <a:rPr lang="en-GB" sz="1200">
                <a:solidFill>
                  <a:srgbClr val="1C4588"/>
                </a:solidFill>
                <a:latin typeface="Mada"/>
                <a:ea typeface="Mada"/>
                <a:cs typeface="Mada"/>
                <a:sym typeface="Mada"/>
              </a:rPr>
              <a:t>(hyponatremia followed by hypernatremia, and hyperkalemia followed by hypokalemia).</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Sepsis.</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Hemolysis .</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Hypothermia.</a:t>
            </a:r>
            <a:endParaRPr sz="1200">
              <a:solidFill>
                <a:srgbClr val="1C4588"/>
              </a:solidFill>
              <a:latin typeface="Mada"/>
              <a:ea typeface="Mada"/>
              <a:cs typeface="Mada"/>
              <a:sym typeface="Mada"/>
            </a:endParaRPr>
          </a:p>
        </p:txBody>
      </p:sp>
      <p:sp>
        <p:nvSpPr>
          <p:cNvPr id="607" name="Google Shape;607;p26"/>
          <p:cNvSpPr txBox="1"/>
          <p:nvPr/>
        </p:nvSpPr>
        <p:spPr>
          <a:xfrm>
            <a:off x="5002625" y="6174150"/>
            <a:ext cx="2586900" cy="1919400"/>
          </a:xfrm>
          <a:prstGeom prst="rect">
            <a:avLst/>
          </a:prstGeom>
          <a:noFill/>
          <a:ln>
            <a:noFill/>
          </a:ln>
        </p:spPr>
        <p:txBody>
          <a:bodyPr anchorCtr="0" anchor="t" bIns="91425" lIns="0" spcFirstLastPara="1" rIns="0" wrap="square" tIns="91425">
            <a:noAutofit/>
          </a:bodyPr>
          <a:lstStyle/>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 Permanent disfigurement </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 Prolonged hospitalization </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 Psychological disturbance </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Impaired mental and physical function</a:t>
            </a:r>
            <a:endParaRPr sz="1200">
              <a:solidFill>
                <a:srgbClr val="1C4588"/>
              </a:solidFill>
              <a:latin typeface="Mada"/>
              <a:ea typeface="Mada"/>
              <a:cs typeface="Mada"/>
              <a:sym typeface="Mada"/>
            </a:endParaRPr>
          </a:p>
          <a:p>
            <a:pPr indent="0" lvl="0" marL="0" rtl="0" algn="ctr">
              <a:spcBef>
                <a:spcPts val="0"/>
              </a:spcBef>
              <a:spcAft>
                <a:spcPts val="1600"/>
              </a:spcAft>
              <a:buNone/>
            </a:pPr>
            <a:r>
              <a:t/>
            </a:r>
            <a:endParaRPr sz="1200">
              <a:solidFill>
                <a:srgbClr val="2D2D2D"/>
              </a:solidFill>
              <a:latin typeface="Mada"/>
              <a:ea typeface="Mada"/>
              <a:cs typeface="Mada"/>
              <a:sym typeface="Mada"/>
            </a:endParaRPr>
          </a:p>
        </p:txBody>
      </p:sp>
      <p:sp>
        <p:nvSpPr>
          <p:cNvPr id="608" name="Google Shape;608;p26"/>
          <p:cNvSpPr txBox="1"/>
          <p:nvPr/>
        </p:nvSpPr>
        <p:spPr>
          <a:xfrm>
            <a:off x="2460025" y="6231150"/>
            <a:ext cx="2443500" cy="1919400"/>
          </a:xfrm>
          <a:prstGeom prst="rect">
            <a:avLst/>
          </a:prstGeom>
          <a:noFill/>
          <a:ln>
            <a:noFill/>
          </a:ln>
        </p:spPr>
        <p:txBody>
          <a:bodyPr anchorCtr="0" anchor="t" bIns="91425" lIns="0" spcFirstLastPara="1" rIns="0" wrap="square" tIns="91425">
            <a:noAutofit/>
          </a:bodyPr>
          <a:lstStyle/>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Nutritional depletion and weight loss</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Respiratory failure and ARDS</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Renal failure (due to hypovolemia)</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Venous thrombosis </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Curling’s ulcer (acute duodenal ulcer) and erosive gastritis (due to ischemia of the Gut from water loss)</a:t>
            </a:r>
            <a:endParaRPr sz="1200">
              <a:solidFill>
                <a:srgbClr val="1C4588"/>
              </a:solidFill>
              <a:latin typeface="Mada"/>
              <a:ea typeface="Mada"/>
              <a:cs typeface="Mada"/>
              <a:sym typeface="Mada"/>
            </a:endParaRPr>
          </a:p>
          <a:p>
            <a:pPr indent="0" lvl="0" marL="0" rtl="0" algn="l">
              <a:spcBef>
                <a:spcPts val="0"/>
              </a:spcBef>
              <a:spcAft>
                <a:spcPts val="0"/>
              </a:spcAft>
              <a:buNone/>
            </a:pPr>
            <a:r>
              <a:t/>
            </a:r>
            <a:endParaRPr sz="1200">
              <a:solidFill>
                <a:srgbClr val="1C4588"/>
              </a:solidFill>
              <a:latin typeface="Mada"/>
              <a:ea typeface="Mada"/>
              <a:cs typeface="Mada"/>
              <a:sym typeface="Mada"/>
            </a:endParaRPr>
          </a:p>
          <a:p>
            <a:pPr indent="0" lvl="0" marL="0" rtl="0" algn="l">
              <a:spcBef>
                <a:spcPts val="0"/>
              </a:spcBef>
              <a:spcAft>
                <a:spcPts val="1600"/>
              </a:spcAft>
              <a:buNone/>
            </a:pPr>
            <a:r>
              <a:t/>
            </a:r>
            <a:endParaRPr sz="1200">
              <a:solidFill>
                <a:srgbClr val="1C4588"/>
              </a:solidFill>
              <a:latin typeface="Mada"/>
              <a:ea typeface="Mada"/>
              <a:cs typeface="Mada"/>
              <a:sym typeface="Mada"/>
            </a:endParaRPr>
          </a:p>
        </p:txBody>
      </p:sp>
      <p:sp>
        <p:nvSpPr>
          <p:cNvPr id="609" name="Google Shape;609;p26"/>
          <p:cNvSpPr txBox="1"/>
          <p:nvPr/>
        </p:nvSpPr>
        <p:spPr>
          <a:xfrm>
            <a:off x="385600" y="5945500"/>
            <a:ext cx="1968000" cy="285600"/>
          </a:xfrm>
          <a:prstGeom prst="rect">
            <a:avLst/>
          </a:prstGeom>
          <a:solidFill>
            <a:srgbClr val="EDF9F9"/>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rgbClr val="1C4588"/>
                </a:solidFill>
                <a:latin typeface="Mada"/>
                <a:ea typeface="Mada"/>
                <a:cs typeface="Mada"/>
                <a:sym typeface="Mada"/>
              </a:rPr>
              <a:t>Early consequences</a:t>
            </a:r>
            <a:r>
              <a:rPr lang="en-GB">
                <a:solidFill>
                  <a:srgbClr val="1C4588"/>
                </a:solidFill>
                <a:latin typeface="Mada"/>
                <a:ea typeface="Mada"/>
                <a:cs typeface="Mada"/>
                <a:sym typeface="Mada"/>
              </a:rPr>
              <a:t> </a:t>
            </a:r>
            <a:endParaRPr b="1" sz="1200">
              <a:solidFill>
                <a:srgbClr val="006D77"/>
              </a:solidFill>
              <a:latin typeface="Mada"/>
              <a:ea typeface="Mada"/>
              <a:cs typeface="Mada"/>
              <a:sym typeface="Mada"/>
            </a:endParaRPr>
          </a:p>
        </p:txBody>
      </p:sp>
      <p:sp>
        <p:nvSpPr>
          <p:cNvPr id="610" name="Google Shape;610;p26"/>
          <p:cNvSpPr txBox="1"/>
          <p:nvPr/>
        </p:nvSpPr>
        <p:spPr>
          <a:xfrm>
            <a:off x="5209250" y="5945500"/>
            <a:ext cx="2066400" cy="285600"/>
          </a:xfrm>
          <a:prstGeom prst="rect">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1C4588"/>
                </a:solidFill>
                <a:latin typeface="Mada"/>
                <a:ea typeface="Mada"/>
                <a:cs typeface="Mada"/>
                <a:sym typeface="Mada"/>
              </a:rPr>
              <a:t>Long term consequences</a:t>
            </a:r>
            <a:endParaRPr b="1" sz="1200">
              <a:solidFill>
                <a:srgbClr val="006D77"/>
              </a:solidFill>
              <a:latin typeface="Mada"/>
              <a:ea typeface="Mada"/>
              <a:cs typeface="Mada"/>
              <a:sym typeface="Mada"/>
            </a:endParaRPr>
          </a:p>
        </p:txBody>
      </p:sp>
      <p:sp>
        <p:nvSpPr>
          <p:cNvPr id="611" name="Google Shape;611;p26"/>
          <p:cNvSpPr txBox="1"/>
          <p:nvPr/>
        </p:nvSpPr>
        <p:spPr>
          <a:xfrm>
            <a:off x="2698200" y="5945500"/>
            <a:ext cx="2066400" cy="285600"/>
          </a:xfrm>
          <a:prstGeom prst="rect">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300">
                <a:solidFill>
                  <a:srgbClr val="1C4588"/>
                </a:solidFill>
                <a:latin typeface="Mada"/>
                <a:ea typeface="Mada"/>
                <a:cs typeface="Mada"/>
                <a:sym typeface="Mada"/>
              </a:rPr>
              <a:t>Short Term consequences </a:t>
            </a:r>
            <a:endParaRPr b="1" sz="1300">
              <a:solidFill>
                <a:srgbClr val="006D77"/>
              </a:solidFill>
              <a:latin typeface="Mada"/>
              <a:ea typeface="Mada"/>
              <a:cs typeface="Mada"/>
              <a:sym typeface="Mad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27"/>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7"/>
          <p:cNvSpPr txBox="1"/>
          <p:nvPr/>
        </p:nvSpPr>
        <p:spPr>
          <a:xfrm>
            <a:off x="1061300" y="1606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Summary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618" name="Google Shape;618;p27"/>
          <p:cNvCxnSpPr/>
          <p:nvPr/>
        </p:nvCxnSpPr>
        <p:spPr>
          <a:xfrm>
            <a:off x="2458075" y="677550"/>
            <a:ext cx="2880000" cy="3900"/>
          </a:xfrm>
          <a:prstGeom prst="straightConnector1">
            <a:avLst/>
          </a:prstGeom>
          <a:noFill/>
          <a:ln cap="flat" cmpd="sng" w="19050">
            <a:solidFill>
              <a:srgbClr val="83C5BE"/>
            </a:solidFill>
            <a:prstDash val="solid"/>
            <a:round/>
            <a:headEnd len="med" w="med" type="oval"/>
            <a:tailEnd len="med" w="med" type="oval"/>
          </a:ln>
        </p:spPr>
      </p:cxnSp>
      <p:sp>
        <p:nvSpPr>
          <p:cNvPr id="619" name="Google Shape;619;p27"/>
          <p:cNvSpPr/>
          <p:nvPr/>
        </p:nvSpPr>
        <p:spPr>
          <a:xfrm>
            <a:off x="74475" y="1014125"/>
            <a:ext cx="7440600" cy="95301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7"/>
          <p:cNvSpPr txBox="1"/>
          <p:nvPr/>
        </p:nvSpPr>
        <p:spPr>
          <a:xfrm>
            <a:off x="621951" y="698500"/>
            <a:ext cx="1682400" cy="30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ora"/>
                <a:ea typeface="Lora"/>
                <a:cs typeface="Lora"/>
                <a:sym typeface="Lora"/>
              </a:rPr>
              <a:t>Recall</a:t>
            </a:r>
            <a:endParaRPr sz="2400">
              <a:solidFill>
                <a:srgbClr val="E29578"/>
              </a:solidFill>
              <a:latin typeface="Lora"/>
              <a:ea typeface="Lora"/>
              <a:cs typeface="Lora"/>
              <a:sym typeface="Lora"/>
            </a:endParaRPr>
          </a:p>
        </p:txBody>
      </p:sp>
      <p:sp>
        <p:nvSpPr>
          <p:cNvPr id="621" name="Google Shape;621;p27"/>
          <p:cNvSpPr txBox="1"/>
          <p:nvPr/>
        </p:nvSpPr>
        <p:spPr>
          <a:xfrm>
            <a:off x="288175" y="1333075"/>
            <a:ext cx="7219800" cy="90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006D77"/>
                </a:solidFill>
                <a:latin typeface="Lora"/>
                <a:ea typeface="Lora"/>
                <a:cs typeface="Lora"/>
                <a:sym typeface="Lora"/>
              </a:rPr>
              <a:t>Q1:</a:t>
            </a:r>
            <a:r>
              <a:rPr lang="en-GB" sz="1000">
                <a:solidFill>
                  <a:srgbClr val="006D77"/>
                </a:solidFill>
                <a:latin typeface="Lora"/>
                <a:ea typeface="Lora"/>
                <a:cs typeface="Lora"/>
                <a:sym typeface="Lora"/>
              </a:rPr>
              <a:t>How do superficial burns present?</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7ECCC6"/>
                </a:solidFill>
                <a:latin typeface="Mada"/>
                <a:ea typeface="Mada"/>
                <a:cs typeface="Mada"/>
                <a:sym typeface="Mada"/>
              </a:rPr>
              <a:t>Painful, dry, red areas that do not form blisters (think of sunburn)</a:t>
            </a:r>
            <a:endParaRPr sz="1000">
              <a:solidFill>
                <a:srgbClr val="7ECCC6"/>
              </a:solidFill>
              <a:latin typeface="Mada"/>
              <a:ea typeface="Mada"/>
              <a:cs typeface="Mada"/>
              <a:sym typeface="Mada"/>
            </a:endParaRPr>
          </a:p>
          <a:p>
            <a:pPr indent="0" lvl="0" marL="0" rtl="0" algn="l">
              <a:spcBef>
                <a:spcPts val="0"/>
              </a:spcBef>
              <a:spcAft>
                <a:spcPts val="0"/>
              </a:spcAft>
              <a:buNone/>
            </a:pPr>
            <a:r>
              <a:t/>
            </a:r>
            <a:endParaRPr sz="600">
              <a:solidFill>
                <a:srgbClr val="7ECCC6"/>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Q2:How do partial-thickness burns present?</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7ECCC6"/>
                </a:solidFill>
                <a:latin typeface="Mada"/>
                <a:ea typeface="Mada"/>
                <a:cs typeface="Mada"/>
                <a:sym typeface="Mada"/>
              </a:rPr>
              <a:t>Painful, hypersensitive, swollen, mottled areas with blisters and open weeping surfaces</a:t>
            </a:r>
            <a:endParaRPr sz="1000">
              <a:solidFill>
                <a:srgbClr val="7ECCC6"/>
              </a:solidFill>
              <a:latin typeface="Mada"/>
              <a:ea typeface="Mada"/>
              <a:cs typeface="Mada"/>
              <a:sym typeface="Mada"/>
            </a:endParaRPr>
          </a:p>
          <a:p>
            <a:pPr indent="0" lvl="0" marL="0" rtl="0" algn="l">
              <a:spcBef>
                <a:spcPts val="0"/>
              </a:spcBef>
              <a:spcAft>
                <a:spcPts val="0"/>
              </a:spcAft>
              <a:buNone/>
            </a:pPr>
            <a:r>
              <a:t/>
            </a:r>
            <a:endParaRPr sz="600">
              <a:solidFill>
                <a:srgbClr val="7ECCC6"/>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Q3:How do full-thickness burns present?</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7ECCC6"/>
                </a:solidFill>
                <a:latin typeface="Mada"/>
                <a:ea typeface="Mada"/>
                <a:cs typeface="Mada"/>
                <a:sym typeface="Mada"/>
              </a:rPr>
              <a:t>Painless, insensate, swollen, dry, mottled white, and charred areas; often described as dried leather</a:t>
            </a:r>
            <a:endParaRPr sz="1000">
              <a:solidFill>
                <a:srgbClr val="7ECCC6"/>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600">
              <a:solidFill>
                <a:srgbClr val="7ECCC6"/>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Q4:</a:t>
            </a:r>
            <a:r>
              <a:rPr lang="en-GB" sz="1000">
                <a:solidFill>
                  <a:srgbClr val="006D77"/>
                </a:solidFill>
                <a:latin typeface="Lora"/>
                <a:ea typeface="Lora"/>
                <a:cs typeface="Lora"/>
                <a:sym typeface="Lora"/>
              </a:rPr>
              <a:t>Define STSG</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Split-Thickness Skin Graft</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6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Q5:What is an autograft STSG?</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STSG from the patient’s own skin</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6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Q6:What is an allograft STSG?</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STSG from a cadaver (temporary coverage)</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600">
              <a:solidFill>
                <a:srgbClr val="83C5BE"/>
              </a:solidFill>
              <a:latin typeface="Mada"/>
              <a:ea typeface="Mada"/>
              <a:cs typeface="Mada"/>
              <a:sym typeface="Mada"/>
            </a:endParaRPr>
          </a:p>
          <a:p>
            <a:pPr indent="0" lvl="0" marL="0" rtl="0" algn="l">
              <a:spcBef>
                <a:spcPts val="0"/>
              </a:spcBef>
              <a:spcAft>
                <a:spcPts val="0"/>
              </a:spcAft>
              <a:buNone/>
            </a:pPr>
            <a:r>
              <a:rPr lang="en-GB" sz="1000">
                <a:solidFill>
                  <a:schemeClr val="accent5"/>
                </a:solidFill>
                <a:latin typeface="Lora"/>
                <a:ea typeface="Lora"/>
                <a:cs typeface="Lora"/>
                <a:sym typeface="Lora"/>
              </a:rPr>
              <a:t>Q7:</a:t>
            </a:r>
            <a:r>
              <a:rPr lang="en-GB" sz="1000">
                <a:solidFill>
                  <a:srgbClr val="006D77"/>
                </a:solidFill>
                <a:latin typeface="Lora"/>
                <a:ea typeface="Lora"/>
                <a:cs typeface="Lora"/>
                <a:sym typeface="Lora"/>
              </a:rPr>
              <a:t>What prophylaxis should a Burn patient receive?</a:t>
            </a:r>
            <a:endParaRPr sz="1000">
              <a:solidFill>
                <a:schemeClr val="accent5"/>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Tetanus </a:t>
            </a:r>
            <a:endParaRPr sz="1000">
              <a:solidFill>
                <a:srgbClr val="FF0000"/>
              </a:solidFill>
              <a:latin typeface="Mada"/>
              <a:ea typeface="Mada"/>
              <a:cs typeface="Mada"/>
              <a:sym typeface="Mada"/>
            </a:endParaRPr>
          </a:p>
          <a:p>
            <a:pPr indent="0" lvl="0" marL="0" rtl="0" algn="l">
              <a:spcBef>
                <a:spcPts val="0"/>
              </a:spcBef>
              <a:spcAft>
                <a:spcPts val="0"/>
              </a:spcAft>
              <a:buNone/>
            </a:pPr>
            <a:r>
              <a:t/>
            </a:r>
            <a:endParaRPr sz="6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Q8:What principles guide the initial assessment and resuscitation of</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006D77"/>
                </a:solidFill>
                <a:latin typeface="Lora"/>
                <a:ea typeface="Lora"/>
                <a:cs typeface="Lora"/>
                <a:sym typeface="Lora"/>
              </a:rPr>
              <a:t>the burn patient?</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ABCDEs, then urine output; check for eschar and compartment syndromes</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6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Q9:What are the signs of smoke inhalation?</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Smoke and soot in sputum/mouth/nose, nasal/facial hair burns, throat/mouth erythema, history of loss of consciousness/explosion/fire in small enclosed area, dyspnea, low O2 saturation, confusion, headache, coma</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6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Q10:What diagnostic imaging is used for smoke inhalation?</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Bronchoscopy</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6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Q11:What lab value assesses smoke inhalation?</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Carboxyhemoglobin level (carboxyhemoglobin level &gt;60% is associated with a 50% mortality); treat with 100% O2 and time</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6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Q12:How should the airway be managed in the burn patient with an inhalational injury?</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With a low threshold for intubation; oropharyngeal swelling may occlude the airway so that intubation is impossible; 100% oxygen should be administered immediately and continued until significant carboxyhemoglobin is ruled out</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6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Q13:What burns qualify for the Parkland formula?</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≥20% TBSA partial- and full-thickness burns only</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6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Q14:What is the Brooke formula for burn resuscitation?</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Replace 2 cc for the 4 cc in the Parkland formula</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6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Q15:What is the rule of 10’s?</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For determining hourly IVF rate: TBSA × 10 (patients 40 to 80 kg)</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6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Q16:How is the crystalloid given?</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Through two large-bore peripheral venous catheters</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6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Q17:Can you place an IV or central line through burned skin?</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YES</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6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Q18:Why is glucose-containing IVF contraindicated in burn patients in the first 24 hours postburn?</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Patient’s serum glucose will be elevated on its own because of the stress response</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6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Q19:What fluid is used after the first 24 hours postburn?</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Colloid; use D5W and 5% albumin at 0.5 cc/kg/% burn surface area</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6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Q20:Why should D5W IV be administered after 24 hours postburn?</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Because of the massive sodium load in the first 24 hours of LR infusion and because of the massive evaporation of H2O from the burn injury, the patient will need free water; after 24 hours, the capillaries begin to work and then the patient can usually benefit from albumin and D5W</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6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1000">
              <a:solidFill>
                <a:srgbClr val="83C5BE"/>
              </a:solidFill>
              <a:latin typeface="Mada"/>
              <a:ea typeface="Mada"/>
              <a:cs typeface="Mada"/>
              <a:sym typeface="Mada"/>
            </a:endParaRPr>
          </a:p>
        </p:txBody>
      </p:sp>
      <p:pic>
        <p:nvPicPr>
          <p:cNvPr id="622" name="Google Shape;622;p27"/>
          <p:cNvPicPr preferRelativeResize="0"/>
          <p:nvPr/>
        </p:nvPicPr>
        <p:blipFill rotWithShape="1">
          <a:blip r:embed="rId3">
            <a:alphaModFix/>
          </a:blip>
          <a:srcRect b="1925" l="5634" r="5634" t="4625"/>
          <a:stretch/>
        </p:blipFill>
        <p:spPr>
          <a:xfrm>
            <a:off x="-8330573" y="6515059"/>
            <a:ext cx="497225" cy="130063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28"/>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8"/>
          <p:cNvSpPr txBox="1"/>
          <p:nvPr/>
        </p:nvSpPr>
        <p:spPr>
          <a:xfrm>
            <a:off x="1061300" y="1606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Summary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629" name="Google Shape;629;p28"/>
          <p:cNvCxnSpPr/>
          <p:nvPr/>
        </p:nvCxnSpPr>
        <p:spPr>
          <a:xfrm>
            <a:off x="2458075" y="677550"/>
            <a:ext cx="2880000" cy="3900"/>
          </a:xfrm>
          <a:prstGeom prst="straightConnector1">
            <a:avLst/>
          </a:prstGeom>
          <a:noFill/>
          <a:ln cap="flat" cmpd="sng" w="19050">
            <a:solidFill>
              <a:srgbClr val="83C5BE"/>
            </a:solidFill>
            <a:prstDash val="solid"/>
            <a:round/>
            <a:headEnd len="med" w="med" type="oval"/>
            <a:tailEnd len="med" w="med" type="oval"/>
          </a:ln>
        </p:spPr>
      </p:cxnSp>
      <p:sp>
        <p:nvSpPr>
          <p:cNvPr id="630" name="Google Shape;630;p28"/>
          <p:cNvSpPr/>
          <p:nvPr/>
        </p:nvSpPr>
        <p:spPr>
          <a:xfrm>
            <a:off x="74475" y="1014125"/>
            <a:ext cx="7440600" cy="56556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8"/>
          <p:cNvSpPr txBox="1"/>
          <p:nvPr/>
        </p:nvSpPr>
        <p:spPr>
          <a:xfrm>
            <a:off x="621951" y="698500"/>
            <a:ext cx="1682400" cy="30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ora"/>
                <a:ea typeface="Lora"/>
                <a:cs typeface="Lora"/>
                <a:sym typeface="Lora"/>
              </a:rPr>
              <a:t>Recall</a:t>
            </a:r>
            <a:endParaRPr sz="2400">
              <a:solidFill>
                <a:srgbClr val="E29578"/>
              </a:solidFill>
              <a:latin typeface="Lora"/>
              <a:ea typeface="Lora"/>
              <a:cs typeface="Lora"/>
              <a:sym typeface="Lora"/>
            </a:endParaRPr>
          </a:p>
        </p:txBody>
      </p:sp>
      <p:sp>
        <p:nvSpPr>
          <p:cNvPr id="632" name="Google Shape;632;p28"/>
          <p:cNvSpPr txBox="1"/>
          <p:nvPr/>
        </p:nvSpPr>
        <p:spPr>
          <a:xfrm>
            <a:off x="285375" y="1152100"/>
            <a:ext cx="7304100" cy="54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Q21:</a:t>
            </a:r>
            <a:r>
              <a:rPr lang="en-GB" sz="1000">
                <a:solidFill>
                  <a:srgbClr val="006D77"/>
                </a:solidFill>
                <a:latin typeface="Lora"/>
                <a:ea typeface="Lora"/>
                <a:cs typeface="Lora"/>
                <a:sym typeface="Lora"/>
              </a:rPr>
              <a:t>What is the minimal urine output for burn patients?</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Adults 30 cc; children 1 to 2 cc/kg/hr</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6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Q22:Why do most severely burned patients require nasogastric decompression?</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Patients with &gt;20% TBSA burns usually develop a paralytic ileus → vomiting→ aspiration risk → pneumonia</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6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Q23:</a:t>
            </a:r>
            <a:r>
              <a:rPr lang="en-GB" sz="1000">
                <a:solidFill>
                  <a:srgbClr val="006D77"/>
                </a:solidFill>
                <a:latin typeface="Lora"/>
                <a:ea typeface="Lora"/>
                <a:cs typeface="Lora"/>
                <a:sym typeface="Lora"/>
              </a:rPr>
              <a:t>What stress prophylaxis must be given to the burn patient?</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PPI to prevent burn stress ulcer (Curling’s ulcer)</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6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Q24:What are the signs of burn wound infection?</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Increased WBC with left shift, discoloration of burn eschar (most common sign), green pigment, necrotic skin lesion in unburned skin, edema, ecchymosis tissue below eschar, partial-thickness burns that turn into full-thickness burns,hypotension</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6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Q25:Why are systemic IV antibiotics contraindicated in fresh burns?</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Bacteria live in the eschar, which is avascular (the systemic antibiotic will not be</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delivered to the eschar); thus, apply topical antimicrobial agents</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6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Q26:Circumferential, full-thickness burns to the extremities are at risk for what complication?</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Distal neurovascular impairment</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6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Q27:How is it treated?</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Escharotomy: full-thickness longitudinal incision through the eschar with scalpel or electrocautery</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6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Q28:How is carbon monoxide inhalation overdose treated?</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100% O2 (± hyperbaric O2)</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6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Q29:Which electrolyte must be closely followed acutely after a burn?</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Na+ (sodium)</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6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Q30:What is the name of the gastric/duodenal ulcer associated with burn injury?</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Curling’s ulcer (Think: CURLING iron burn = CURLING’s burn ulcer)</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6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Lora"/>
                <a:ea typeface="Lora"/>
                <a:cs typeface="Lora"/>
                <a:sym typeface="Lora"/>
              </a:rPr>
              <a:t>Q31:What is the “rule of the palm”?</a:t>
            </a:r>
            <a:endParaRPr sz="10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Surface area of the patient’s palm is ≈1% of the TBSA used for estimating size of small burns</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6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006D77"/>
                </a:solidFill>
                <a:latin typeface="Mada"/>
                <a:ea typeface="Mada"/>
                <a:cs typeface="Mada"/>
                <a:sym typeface="Mada"/>
              </a:rPr>
              <a:t>Q32:What is the “rule of nines”?</a:t>
            </a:r>
            <a:endParaRPr sz="1000">
              <a:solidFill>
                <a:srgbClr val="006D7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83C5BE"/>
                </a:solidFill>
                <a:latin typeface="Mada"/>
                <a:ea typeface="Mada"/>
                <a:cs typeface="Mada"/>
                <a:sym typeface="Mada"/>
              </a:rPr>
              <a:t>In an adult, the total body surface area that is burned can be estimated by the following:Each upper limb = 9%/Each lower limb = 18%/Anterior and posterior trunk = 18% each/Head and neck = 9% /Perineum and genitalia = 1%</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p:txBody>
      </p:sp>
      <p:sp>
        <p:nvSpPr>
          <p:cNvPr id="633" name="Google Shape;633;p28"/>
          <p:cNvSpPr txBox="1"/>
          <p:nvPr/>
        </p:nvSpPr>
        <p:spPr>
          <a:xfrm>
            <a:off x="2434850" y="6669688"/>
            <a:ext cx="5310600" cy="396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GB" sz="1600">
                <a:solidFill>
                  <a:srgbClr val="006D77"/>
                </a:solidFill>
                <a:latin typeface="Lora"/>
                <a:ea typeface="Lora"/>
                <a:cs typeface="Lora"/>
                <a:sym typeface="Lora"/>
              </a:rPr>
              <a:t>Classification of Burns:</a:t>
            </a:r>
            <a:endParaRPr b="1" sz="1600">
              <a:solidFill>
                <a:srgbClr val="006D77"/>
              </a:solidFill>
              <a:latin typeface="Lora"/>
              <a:ea typeface="Lora"/>
              <a:cs typeface="Lora"/>
              <a:sym typeface="Lora"/>
            </a:endParaRPr>
          </a:p>
        </p:txBody>
      </p:sp>
      <p:graphicFrame>
        <p:nvGraphicFramePr>
          <p:cNvPr id="634" name="Google Shape;634;p28"/>
          <p:cNvGraphicFramePr/>
          <p:nvPr/>
        </p:nvGraphicFramePr>
        <p:xfrm>
          <a:off x="150663" y="7191030"/>
          <a:ext cx="3000000" cy="3000000"/>
        </p:xfrm>
        <a:graphic>
          <a:graphicData uri="http://schemas.openxmlformats.org/drawingml/2006/table">
            <a:tbl>
              <a:tblPr>
                <a:noFill/>
                <a:tableStyleId>{AC862D22-D193-4A32-8C63-DEB3D61DDFCA}</a:tableStyleId>
              </a:tblPr>
              <a:tblGrid>
                <a:gridCol w="1123675"/>
                <a:gridCol w="1394900"/>
                <a:gridCol w="1216875"/>
                <a:gridCol w="1129525"/>
                <a:gridCol w="1415000"/>
                <a:gridCol w="1064725"/>
              </a:tblGrid>
              <a:tr h="381000">
                <a:tc>
                  <a:txBody>
                    <a:bodyPr/>
                    <a:lstStyle/>
                    <a:p>
                      <a:pPr indent="0" lvl="0" marL="0" rtl="0" algn="ctr">
                        <a:spcBef>
                          <a:spcPts val="0"/>
                        </a:spcBef>
                        <a:spcAft>
                          <a:spcPts val="0"/>
                        </a:spcAft>
                        <a:buNone/>
                      </a:pPr>
                      <a:r>
                        <a:t/>
                      </a:r>
                      <a:endParaRPr b="1" sz="1100">
                        <a:solidFill>
                          <a:srgbClr val="E69138"/>
                        </a:solidFill>
                        <a:latin typeface="Mada"/>
                        <a:ea typeface="Mada"/>
                        <a:cs typeface="Mada"/>
                        <a:sym typeface="Mada"/>
                      </a:endParaRPr>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GB" sz="1100">
                          <a:solidFill>
                            <a:srgbClr val="006D77"/>
                          </a:solidFill>
                          <a:latin typeface="Lora"/>
                          <a:ea typeface="Lora"/>
                          <a:cs typeface="Lora"/>
                          <a:sym typeface="Lora"/>
                        </a:rPr>
                        <a:t>Superficial 1st degree</a:t>
                      </a:r>
                      <a:endParaRPr sz="11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b="1" lang="en-GB" sz="1100">
                          <a:solidFill>
                            <a:srgbClr val="006D77"/>
                          </a:solidFill>
                          <a:latin typeface="Lora"/>
                          <a:ea typeface="Lora"/>
                          <a:cs typeface="Lora"/>
                          <a:sym typeface="Lora"/>
                        </a:rPr>
                        <a:t>Superficial partial thickness 2nd degree</a:t>
                      </a:r>
                      <a:endParaRPr sz="11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b="1" lang="en-GB" sz="1100">
                          <a:solidFill>
                            <a:srgbClr val="006D77"/>
                          </a:solidFill>
                          <a:latin typeface="Lora"/>
                          <a:ea typeface="Lora"/>
                          <a:cs typeface="Lora"/>
                          <a:sym typeface="Lora"/>
                        </a:rPr>
                        <a:t>Deep partial thickness 2nd degree</a:t>
                      </a:r>
                      <a:endParaRPr sz="11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b="1" lang="en-GB" sz="1100">
                          <a:solidFill>
                            <a:srgbClr val="006D77"/>
                          </a:solidFill>
                          <a:latin typeface="Lora"/>
                          <a:ea typeface="Lora"/>
                          <a:cs typeface="Lora"/>
                          <a:sym typeface="Lora"/>
                        </a:rPr>
                        <a:t>Full thickness 3rd degree</a:t>
                      </a:r>
                      <a:endParaRPr sz="11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b="1" lang="en-GB" sz="1100">
                          <a:solidFill>
                            <a:srgbClr val="006D77"/>
                          </a:solidFill>
                          <a:latin typeface="Lora"/>
                          <a:ea typeface="Lora"/>
                          <a:cs typeface="Lora"/>
                          <a:sym typeface="Lora"/>
                        </a:rPr>
                        <a:t>Full thickness 4rd degree</a:t>
                      </a:r>
                      <a:endParaRPr sz="11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r>
              <a:tr h="381000">
                <a:tc>
                  <a:txBody>
                    <a:bodyPr/>
                    <a:lstStyle/>
                    <a:p>
                      <a:pPr indent="0" lvl="0" marL="0" rtl="0" algn="ctr">
                        <a:spcBef>
                          <a:spcPts val="0"/>
                        </a:spcBef>
                        <a:spcAft>
                          <a:spcPts val="0"/>
                        </a:spcAft>
                        <a:buNone/>
                      </a:pPr>
                      <a:r>
                        <a:rPr b="1" lang="en-GB" sz="1100">
                          <a:solidFill>
                            <a:srgbClr val="E29578"/>
                          </a:solidFill>
                          <a:latin typeface="Lora"/>
                          <a:ea typeface="Lora"/>
                          <a:cs typeface="Lora"/>
                          <a:sym typeface="Lora"/>
                        </a:rPr>
                        <a:t>Zone involved</a:t>
                      </a:r>
                      <a:endParaRPr b="1" sz="11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lang="en-GB" sz="1100">
                          <a:latin typeface="Mada"/>
                          <a:ea typeface="Mada"/>
                          <a:cs typeface="Mada"/>
                          <a:sym typeface="Mada"/>
                        </a:rPr>
                        <a:t>Epidermis</a:t>
                      </a:r>
                      <a:endParaRPr sz="11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100">
                          <a:latin typeface="Mada"/>
                          <a:ea typeface="Mada"/>
                          <a:cs typeface="Mada"/>
                          <a:sym typeface="Mada"/>
                        </a:rPr>
                        <a:t>Epidermis and upper dermis</a:t>
                      </a:r>
                      <a:endParaRPr sz="11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100">
                          <a:latin typeface="Mada"/>
                          <a:ea typeface="Mada"/>
                          <a:cs typeface="Mada"/>
                          <a:sym typeface="Mada"/>
                        </a:rPr>
                        <a:t>Epidermis and most of dermis</a:t>
                      </a:r>
                      <a:endParaRPr sz="11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100">
                          <a:latin typeface="Mada"/>
                          <a:ea typeface="Mada"/>
                          <a:cs typeface="Mada"/>
                          <a:sym typeface="Mada"/>
                        </a:rPr>
                        <a:t>Epidermis and total dermis including epidermal appendages and subdermal fat</a:t>
                      </a:r>
                      <a:endParaRPr sz="11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100">
                          <a:latin typeface="Mada"/>
                          <a:ea typeface="Mada"/>
                          <a:cs typeface="Mada"/>
                          <a:sym typeface="Mada"/>
                        </a:rPr>
                        <a:t>Extends to underlying structure ; muscle, fascia, bone</a:t>
                      </a:r>
                      <a:endParaRPr sz="11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r>
              <a:tr h="381000">
                <a:tc>
                  <a:txBody>
                    <a:bodyPr/>
                    <a:lstStyle/>
                    <a:p>
                      <a:pPr indent="0" lvl="0" marL="0" rtl="0" algn="ctr">
                        <a:spcBef>
                          <a:spcPts val="0"/>
                        </a:spcBef>
                        <a:spcAft>
                          <a:spcPts val="0"/>
                        </a:spcAft>
                        <a:buNone/>
                      </a:pPr>
                      <a:r>
                        <a:rPr b="1" lang="en-GB" sz="1100">
                          <a:solidFill>
                            <a:srgbClr val="E29578"/>
                          </a:solidFill>
                          <a:latin typeface="Lora"/>
                          <a:ea typeface="Lora"/>
                          <a:cs typeface="Lora"/>
                          <a:sym typeface="Lora"/>
                        </a:rPr>
                        <a:t>Description</a:t>
                      </a:r>
                      <a:endParaRPr b="1" sz="11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lang="en-GB" sz="1100">
                          <a:latin typeface="Mada"/>
                          <a:ea typeface="Mada"/>
                          <a:cs typeface="Mada"/>
                          <a:sym typeface="Mada"/>
                        </a:rPr>
                        <a:t>Painful + Edema + erythema</a:t>
                      </a:r>
                      <a:endParaRPr sz="11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100">
                          <a:latin typeface="Mada"/>
                          <a:ea typeface="Mada"/>
                          <a:cs typeface="Mada"/>
                          <a:sym typeface="Mada"/>
                        </a:rPr>
                        <a:t>Painful +Pink </a:t>
                      </a:r>
                      <a:r>
                        <a:rPr b="1" lang="en-GB" sz="1100">
                          <a:solidFill>
                            <a:schemeClr val="dk1"/>
                          </a:solidFill>
                          <a:latin typeface="Mada"/>
                          <a:ea typeface="Mada"/>
                          <a:cs typeface="Mada"/>
                          <a:sym typeface="Mada"/>
                        </a:rPr>
                        <a:t>blister</a:t>
                      </a:r>
                      <a:r>
                        <a:rPr lang="en-GB" sz="1100">
                          <a:solidFill>
                            <a:schemeClr val="dk1"/>
                          </a:solidFill>
                          <a:latin typeface="Mada"/>
                          <a:ea typeface="Mada"/>
                          <a:cs typeface="Mada"/>
                          <a:sym typeface="Mada"/>
                        </a:rPr>
                        <a:t> </a:t>
                      </a:r>
                      <a:endParaRPr sz="11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100">
                          <a:latin typeface="Mada"/>
                          <a:ea typeface="Mada"/>
                          <a:cs typeface="Mada"/>
                          <a:sym typeface="Mada"/>
                        </a:rPr>
                        <a:t>-</a:t>
                      </a:r>
                      <a:endParaRPr sz="11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100">
                          <a:latin typeface="Mada"/>
                          <a:ea typeface="Mada"/>
                          <a:cs typeface="Mada"/>
                          <a:sym typeface="Mada"/>
                        </a:rPr>
                        <a:t>Dry, inelastic, waxy appearing scar</a:t>
                      </a:r>
                      <a:endParaRPr sz="11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100">
                          <a:latin typeface="Mada"/>
                          <a:ea typeface="Mada"/>
                          <a:cs typeface="Mada"/>
                          <a:sym typeface="Mada"/>
                        </a:rPr>
                        <a:t>-</a:t>
                      </a:r>
                      <a:endParaRPr sz="11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r>
              <a:tr h="381000">
                <a:tc>
                  <a:txBody>
                    <a:bodyPr/>
                    <a:lstStyle/>
                    <a:p>
                      <a:pPr indent="0" lvl="0" marL="0" rtl="0" algn="ctr">
                        <a:spcBef>
                          <a:spcPts val="0"/>
                        </a:spcBef>
                        <a:spcAft>
                          <a:spcPts val="0"/>
                        </a:spcAft>
                        <a:buNone/>
                      </a:pPr>
                      <a:r>
                        <a:rPr b="1" lang="en-GB" sz="1100">
                          <a:solidFill>
                            <a:srgbClr val="E29578"/>
                          </a:solidFill>
                          <a:latin typeface="Lora"/>
                          <a:ea typeface="Lora"/>
                          <a:cs typeface="Lora"/>
                          <a:sym typeface="Lora"/>
                        </a:rPr>
                        <a:t>Management</a:t>
                      </a:r>
                      <a:endParaRPr b="1" sz="11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lang="en-GB" sz="1100">
                          <a:latin typeface="Mada"/>
                          <a:ea typeface="Mada"/>
                          <a:cs typeface="Mada"/>
                          <a:sym typeface="Mada"/>
                        </a:rPr>
                        <a:t>Mild analgesics</a:t>
                      </a:r>
                      <a:endParaRPr sz="1100">
                        <a:latin typeface="Mada"/>
                        <a:ea typeface="Mada"/>
                        <a:cs typeface="Mada"/>
                        <a:sym typeface="Mada"/>
                      </a:endParaRPr>
                    </a:p>
                    <a:p>
                      <a:pPr indent="0" lvl="0" marL="0" rtl="0" algn="ctr">
                        <a:spcBef>
                          <a:spcPts val="0"/>
                        </a:spcBef>
                        <a:spcAft>
                          <a:spcPts val="0"/>
                        </a:spcAft>
                        <a:buNone/>
                      </a:pPr>
                      <a:r>
                        <a:rPr lang="en-GB" sz="1100">
                          <a:latin typeface="Mada"/>
                          <a:ea typeface="Mada"/>
                          <a:cs typeface="Mada"/>
                          <a:sym typeface="Mada"/>
                        </a:rPr>
                        <a:t>Daily cleansing </a:t>
                      </a:r>
                      <a:endParaRPr sz="1100">
                        <a:latin typeface="Mada"/>
                        <a:ea typeface="Mada"/>
                        <a:cs typeface="Mada"/>
                        <a:sym typeface="Mada"/>
                      </a:endParaRPr>
                    </a:p>
                    <a:p>
                      <a:pPr indent="0" lvl="0" marL="0" rtl="0" algn="ctr">
                        <a:spcBef>
                          <a:spcPts val="0"/>
                        </a:spcBef>
                        <a:spcAft>
                          <a:spcPts val="0"/>
                        </a:spcAft>
                        <a:buNone/>
                      </a:pPr>
                      <a:r>
                        <a:rPr lang="en-GB" sz="1100">
                          <a:latin typeface="Mada"/>
                          <a:ea typeface="Mada"/>
                          <a:cs typeface="Mada"/>
                          <a:sym typeface="Mada"/>
                        </a:rPr>
                        <a:t>+/- topical antibiotic</a:t>
                      </a:r>
                      <a:endParaRPr sz="1100">
                        <a:latin typeface="Mada"/>
                        <a:ea typeface="Mada"/>
                        <a:cs typeface="Mada"/>
                        <a:sym typeface="Mada"/>
                      </a:endParaRPr>
                    </a:p>
                    <a:p>
                      <a:pPr indent="0" lvl="0" marL="0" rtl="0" algn="ctr">
                        <a:spcBef>
                          <a:spcPts val="0"/>
                        </a:spcBef>
                        <a:spcAft>
                          <a:spcPts val="0"/>
                        </a:spcAft>
                        <a:buNone/>
                      </a:pPr>
                      <a:r>
                        <a:t/>
                      </a:r>
                      <a:endParaRPr sz="11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100">
                          <a:latin typeface="Mada"/>
                          <a:ea typeface="Mada"/>
                          <a:cs typeface="Mada"/>
                          <a:sym typeface="Mada"/>
                        </a:rPr>
                        <a:t>Daily dressing</a:t>
                      </a:r>
                      <a:endParaRPr sz="1100">
                        <a:latin typeface="Mada"/>
                        <a:ea typeface="Mada"/>
                        <a:cs typeface="Mada"/>
                        <a:sym typeface="Mada"/>
                      </a:endParaRPr>
                    </a:p>
                    <a:p>
                      <a:pPr indent="0" lvl="0" marL="0" rtl="0" algn="ctr">
                        <a:spcBef>
                          <a:spcPts val="0"/>
                        </a:spcBef>
                        <a:spcAft>
                          <a:spcPts val="0"/>
                        </a:spcAft>
                        <a:buNone/>
                      </a:pPr>
                      <a:r>
                        <a:rPr lang="en-GB" sz="1100">
                          <a:latin typeface="Mada"/>
                          <a:ea typeface="Mada"/>
                          <a:cs typeface="Mada"/>
                          <a:sym typeface="Mada"/>
                        </a:rPr>
                        <a:t>Heal within 2 wks</a:t>
                      </a:r>
                      <a:endParaRPr sz="11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100">
                          <a:latin typeface="Mada"/>
                          <a:ea typeface="Mada"/>
                          <a:cs typeface="Mada"/>
                          <a:sym typeface="Mada"/>
                        </a:rPr>
                        <a:t>debridement</a:t>
                      </a:r>
                      <a:endParaRPr sz="11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100">
                          <a:latin typeface="Mada"/>
                          <a:ea typeface="Mada"/>
                          <a:cs typeface="Mada"/>
                          <a:sym typeface="Mada"/>
                        </a:rPr>
                        <a:t>Debridement and meshed split thickness skin grafting</a:t>
                      </a:r>
                      <a:endParaRPr sz="11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GB" sz="1100">
                          <a:solidFill>
                            <a:schemeClr val="dk1"/>
                          </a:solidFill>
                          <a:latin typeface="Mada"/>
                          <a:ea typeface="Mada"/>
                          <a:cs typeface="Mada"/>
                          <a:sym typeface="Mada"/>
                        </a:rPr>
                        <a:t>Amputation or flap coverage with salvage procedure</a:t>
                      </a:r>
                      <a:endParaRPr sz="11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29"/>
          <p:cNvSpPr/>
          <p:nvPr/>
        </p:nvSpPr>
        <p:spPr>
          <a:xfrm rot="5400000">
            <a:off x="1839075" y="-1618561"/>
            <a:ext cx="1030500" cy="48354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9"/>
          <p:cNvSpPr/>
          <p:nvPr/>
        </p:nvSpPr>
        <p:spPr>
          <a:xfrm rot="5400000">
            <a:off x="1630943" y="-1630950"/>
            <a:ext cx="1005300" cy="44196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9"/>
          <p:cNvSpPr txBox="1"/>
          <p:nvPr/>
        </p:nvSpPr>
        <p:spPr>
          <a:xfrm>
            <a:off x="-28575" y="77823"/>
            <a:ext cx="38385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006D77"/>
                </a:solidFill>
                <a:latin typeface="Lora"/>
                <a:ea typeface="Lora"/>
                <a:cs typeface="Lora"/>
                <a:sym typeface="Lora"/>
              </a:rPr>
              <a:t>Quiz</a:t>
            </a:r>
            <a:endParaRPr sz="6000">
              <a:solidFill>
                <a:srgbClr val="006D77"/>
              </a:solidFill>
              <a:latin typeface="Lora"/>
              <a:ea typeface="Lora"/>
              <a:cs typeface="Lora"/>
              <a:sym typeface="Lora"/>
            </a:endParaRPr>
          </a:p>
        </p:txBody>
      </p:sp>
      <p:graphicFrame>
        <p:nvGraphicFramePr>
          <p:cNvPr id="642" name="Google Shape;642;p29"/>
          <p:cNvGraphicFramePr/>
          <p:nvPr/>
        </p:nvGraphicFramePr>
        <p:xfrm>
          <a:off x="1477951" y="9473188"/>
          <a:ext cx="3000000" cy="3000000"/>
        </p:xfrm>
        <a:graphic>
          <a:graphicData uri="http://schemas.openxmlformats.org/drawingml/2006/table">
            <a:tbl>
              <a:tblPr>
                <a:noFill/>
                <a:tableStyleId>{AC862D22-D193-4A32-8C63-DEB3D61DDFCA}</a:tableStyleId>
              </a:tblPr>
              <a:tblGrid>
                <a:gridCol w="382350"/>
                <a:gridCol w="382350"/>
                <a:gridCol w="382350"/>
                <a:gridCol w="384575"/>
              </a:tblGrid>
              <a:tr h="123800">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Q1</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Q4</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D</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Q2</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Q5</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Q3</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Q6</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643" name="Google Shape;643;p29"/>
          <p:cNvSpPr/>
          <p:nvPr/>
        </p:nvSpPr>
        <p:spPr>
          <a:xfrm rot="5400000">
            <a:off x="352300" y="9204792"/>
            <a:ext cx="460500" cy="14568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9"/>
          <p:cNvSpPr/>
          <p:nvPr/>
        </p:nvSpPr>
        <p:spPr>
          <a:xfrm rot="5400000">
            <a:off x="262287" y="9183927"/>
            <a:ext cx="449100" cy="13548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9"/>
          <p:cNvSpPr txBox="1"/>
          <p:nvPr/>
        </p:nvSpPr>
        <p:spPr>
          <a:xfrm>
            <a:off x="95250" y="9674931"/>
            <a:ext cx="1382700" cy="3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rPr>
              <a:t>Answers</a:t>
            </a:r>
            <a:endParaRPr b="1" u="sng">
              <a:solidFill>
                <a:srgbClr val="E29578"/>
              </a:solidFill>
              <a:latin typeface="Lora"/>
              <a:ea typeface="Lora"/>
              <a:cs typeface="Lora"/>
              <a:sym typeface="Lora"/>
            </a:endParaRPr>
          </a:p>
        </p:txBody>
      </p:sp>
      <p:sp>
        <p:nvSpPr>
          <p:cNvPr id="646" name="Google Shape;646;p29"/>
          <p:cNvSpPr/>
          <p:nvPr/>
        </p:nvSpPr>
        <p:spPr>
          <a:xfrm>
            <a:off x="114300" y="1914525"/>
            <a:ext cx="7381800" cy="71937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9"/>
          <p:cNvSpPr txBox="1"/>
          <p:nvPr/>
        </p:nvSpPr>
        <p:spPr>
          <a:xfrm>
            <a:off x="676275" y="1455375"/>
            <a:ext cx="1669200" cy="57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ora"/>
                <a:ea typeface="Lora"/>
                <a:cs typeface="Lora"/>
                <a:sym typeface="Lora"/>
              </a:rPr>
              <a:t>MCQ</a:t>
            </a:r>
            <a:endParaRPr sz="2400">
              <a:solidFill>
                <a:srgbClr val="E29578"/>
              </a:solidFill>
              <a:latin typeface="Lora"/>
              <a:ea typeface="Lora"/>
              <a:cs typeface="Lora"/>
              <a:sym typeface="Lora"/>
            </a:endParaRPr>
          </a:p>
        </p:txBody>
      </p:sp>
      <p:sp>
        <p:nvSpPr>
          <p:cNvPr id="648" name="Google Shape;648;p29"/>
          <p:cNvSpPr/>
          <p:nvPr/>
        </p:nvSpPr>
        <p:spPr>
          <a:xfrm flipH="1" rot="-5400000">
            <a:off x="6799187" y="9204792"/>
            <a:ext cx="460500" cy="14568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9"/>
          <p:cNvSpPr/>
          <p:nvPr/>
        </p:nvSpPr>
        <p:spPr>
          <a:xfrm flipH="1" rot="-5400000">
            <a:off x="6900600" y="9183927"/>
            <a:ext cx="449100" cy="13548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9"/>
          <p:cNvSpPr txBox="1"/>
          <p:nvPr/>
        </p:nvSpPr>
        <p:spPr>
          <a:xfrm>
            <a:off x="6572200" y="9674913"/>
            <a:ext cx="1495200" cy="3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3">
                  <a:extLst>
                    <a:ext uri="{A12FA001-AC4F-418D-AE19-62706E023703}">
                      <ahyp:hlinkClr val="tx"/>
                    </a:ext>
                  </a:extLst>
                </a:hlinkClick>
              </a:rPr>
              <a:t>Extra Questions</a:t>
            </a:r>
            <a:endParaRPr b="1" u="sng">
              <a:solidFill>
                <a:srgbClr val="E29578"/>
              </a:solidFill>
              <a:latin typeface="Lora"/>
              <a:ea typeface="Lora"/>
              <a:cs typeface="Lora"/>
              <a:sym typeface="Lora"/>
            </a:endParaRPr>
          </a:p>
        </p:txBody>
      </p:sp>
      <p:sp>
        <p:nvSpPr>
          <p:cNvPr id="651" name="Google Shape;651;p29"/>
          <p:cNvSpPr txBox="1"/>
          <p:nvPr/>
        </p:nvSpPr>
        <p:spPr>
          <a:xfrm>
            <a:off x="371475" y="2363950"/>
            <a:ext cx="6536100" cy="65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006D77"/>
                </a:solidFill>
                <a:latin typeface="Lora"/>
                <a:ea typeface="Lora"/>
                <a:cs typeface="Lora"/>
                <a:sym typeface="Lora"/>
              </a:rPr>
              <a:t>Q1: A 30 year old chef 75 kg was admitted to the ER after suffering a burn from boiling water that fell over his entire anterior Arms and anterior </a:t>
            </a:r>
            <a:r>
              <a:rPr lang="en-GB" sz="900">
                <a:solidFill>
                  <a:srgbClr val="006D77"/>
                </a:solidFill>
                <a:latin typeface="Lora"/>
                <a:ea typeface="Lora"/>
                <a:cs typeface="Lora"/>
                <a:sym typeface="Lora"/>
              </a:rPr>
              <a:t>forearms. The doctor wants to administer fluids for him in order to avoid hypovolemic shock. Calculate the volume of fluid needed.</a:t>
            </a:r>
            <a:endParaRPr sz="900">
              <a:solidFill>
                <a:srgbClr val="006D77"/>
              </a:solidFill>
              <a:latin typeface="Lora"/>
              <a:ea typeface="Lora"/>
              <a:cs typeface="Lora"/>
              <a:sym typeface="Lora"/>
            </a:endParaRPr>
          </a:p>
          <a:p>
            <a:pPr indent="0" lvl="0" marL="0" rtl="0" algn="l">
              <a:spcBef>
                <a:spcPts val="0"/>
              </a:spcBef>
              <a:spcAft>
                <a:spcPts val="0"/>
              </a:spcAft>
              <a:buNone/>
            </a:pPr>
            <a:r>
              <a:rPr lang="en-GB" sz="900">
                <a:solidFill>
                  <a:srgbClr val="83C5BE"/>
                </a:solidFill>
                <a:latin typeface="Mada"/>
                <a:ea typeface="Mada"/>
                <a:cs typeface="Mada"/>
                <a:sym typeface="Mada"/>
              </a:rPr>
              <a:t> A)2700 mL Crystalloid</a:t>
            </a:r>
            <a:endParaRPr sz="900">
              <a:solidFill>
                <a:srgbClr val="83C5BE"/>
              </a:solidFill>
              <a:latin typeface="Mada"/>
              <a:ea typeface="Mada"/>
              <a:cs typeface="Mada"/>
              <a:sym typeface="Mada"/>
            </a:endParaRPr>
          </a:p>
          <a:p>
            <a:pPr indent="0" lvl="0" marL="0" rtl="0" algn="l">
              <a:spcBef>
                <a:spcPts val="0"/>
              </a:spcBef>
              <a:spcAft>
                <a:spcPts val="0"/>
              </a:spcAft>
              <a:buNone/>
            </a:pPr>
            <a:r>
              <a:rPr lang="en-GB" sz="900">
                <a:solidFill>
                  <a:srgbClr val="83C5BE"/>
                </a:solidFill>
                <a:latin typeface="Mada"/>
                <a:ea typeface="Mada"/>
                <a:cs typeface="Mada"/>
                <a:sym typeface="Mada"/>
              </a:rPr>
              <a:t> B)1200 mL Crystalloid</a:t>
            </a:r>
            <a:endParaRPr sz="900">
              <a:solidFill>
                <a:srgbClr val="83C5BE"/>
              </a:solidFill>
              <a:latin typeface="Mada"/>
              <a:ea typeface="Mada"/>
              <a:cs typeface="Mada"/>
              <a:sym typeface="Mada"/>
            </a:endParaRPr>
          </a:p>
          <a:p>
            <a:pPr indent="0" lvl="0" marL="0" rtl="0" algn="l">
              <a:spcBef>
                <a:spcPts val="0"/>
              </a:spcBef>
              <a:spcAft>
                <a:spcPts val="0"/>
              </a:spcAft>
              <a:buNone/>
            </a:pPr>
            <a:r>
              <a:rPr lang="en-GB" sz="900">
                <a:solidFill>
                  <a:srgbClr val="83C5BE"/>
                </a:solidFill>
                <a:latin typeface="Mada"/>
                <a:ea typeface="Mada"/>
                <a:cs typeface="Mada"/>
                <a:sym typeface="Mada"/>
              </a:rPr>
              <a:t> C)2700 mL Colloid</a:t>
            </a:r>
            <a:endParaRPr sz="900">
              <a:solidFill>
                <a:srgbClr val="83C5BE"/>
              </a:solidFill>
              <a:latin typeface="Mada"/>
              <a:ea typeface="Mada"/>
              <a:cs typeface="Mada"/>
              <a:sym typeface="Mada"/>
            </a:endParaRPr>
          </a:p>
          <a:p>
            <a:pPr indent="0" lvl="0" marL="0" rtl="0" algn="l">
              <a:spcBef>
                <a:spcPts val="0"/>
              </a:spcBef>
              <a:spcAft>
                <a:spcPts val="0"/>
              </a:spcAft>
              <a:buNone/>
            </a:pPr>
            <a:r>
              <a:rPr lang="en-GB" sz="900">
                <a:solidFill>
                  <a:srgbClr val="83C5BE"/>
                </a:solidFill>
                <a:latin typeface="Mada"/>
                <a:ea typeface="Mada"/>
                <a:cs typeface="Mada"/>
                <a:sym typeface="Mada"/>
              </a:rPr>
              <a:t> D)1200 mL Colloid</a:t>
            </a:r>
            <a:endParaRPr sz="900">
              <a:solidFill>
                <a:srgbClr val="83C5BE"/>
              </a:solidFill>
              <a:latin typeface="Mada"/>
              <a:ea typeface="Mada"/>
              <a:cs typeface="Mada"/>
              <a:sym typeface="Mada"/>
            </a:endParaRPr>
          </a:p>
          <a:p>
            <a:pPr indent="0" lvl="0" marL="0" rtl="0" algn="l">
              <a:spcBef>
                <a:spcPts val="0"/>
              </a:spcBef>
              <a:spcAft>
                <a:spcPts val="0"/>
              </a:spcAft>
              <a:buNone/>
            </a:pPr>
            <a:r>
              <a:t/>
            </a:r>
            <a:endParaRPr sz="900">
              <a:solidFill>
                <a:srgbClr val="83C5BE"/>
              </a:solidFill>
              <a:latin typeface="Mada"/>
              <a:ea typeface="Mada"/>
              <a:cs typeface="Mada"/>
              <a:sym typeface="Mada"/>
            </a:endParaRPr>
          </a:p>
          <a:p>
            <a:pPr indent="0" lvl="0" marL="0" rtl="0" algn="l">
              <a:spcBef>
                <a:spcPts val="0"/>
              </a:spcBef>
              <a:spcAft>
                <a:spcPts val="0"/>
              </a:spcAft>
              <a:buNone/>
            </a:pPr>
            <a:r>
              <a:rPr lang="en-GB" sz="900">
                <a:solidFill>
                  <a:srgbClr val="006D77"/>
                </a:solidFill>
                <a:latin typeface="Lora"/>
                <a:ea typeface="Lora"/>
                <a:cs typeface="Lora"/>
                <a:sym typeface="Lora"/>
              </a:rPr>
              <a:t> </a:t>
            </a:r>
            <a:r>
              <a:rPr lang="en-GB" sz="900">
                <a:solidFill>
                  <a:srgbClr val="006D77"/>
                </a:solidFill>
                <a:latin typeface="Lora"/>
                <a:ea typeface="Lora"/>
                <a:cs typeface="Lora"/>
                <a:sym typeface="Lora"/>
              </a:rPr>
              <a:t>Q2: A 44 year old </a:t>
            </a:r>
            <a:r>
              <a:rPr lang="en-GB" sz="900">
                <a:solidFill>
                  <a:srgbClr val="006D77"/>
                </a:solidFill>
                <a:latin typeface="Lora"/>
                <a:ea typeface="Lora"/>
                <a:cs typeface="Lora"/>
                <a:sym typeface="Lora"/>
              </a:rPr>
              <a:t>blacksmith suffered a Burn injury to his leg  at work. He was rushed into the ER. His leg showed severe necrosis and loss of sensation over the burned area which covers the entire circumference of the leg. What is the appropriate management in this case</a:t>
            </a:r>
            <a:endParaRPr sz="900">
              <a:solidFill>
                <a:srgbClr val="006D77"/>
              </a:solidFill>
              <a:latin typeface="Lora"/>
              <a:ea typeface="Lora"/>
              <a:cs typeface="Lora"/>
              <a:sym typeface="Lora"/>
            </a:endParaRPr>
          </a:p>
          <a:p>
            <a:pPr indent="0" lvl="0" marL="0" rtl="0" algn="l">
              <a:spcBef>
                <a:spcPts val="0"/>
              </a:spcBef>
              <a:spcAft>
                <a:spcPts val="0"/>
              </a:spcAft>
              <a:buNone/>
            </a:pPr>
            <a:r>
              <a:rPr lang="en-GB" sz="900">
                <a:solidFill>
                  <a:srgbClr val="83C5BE"/>
                </a:solidFill>
                <a:latin typeface="Mada"/>
                <a:ea typeface="Mada"/>
                <a:cs typeface="Mada"/>
                <a:sym typeface="Mada"/>
              </a:rPr>
              <a:t>A ) Skin Grafting </a:t>
            </a:r>
            <a:endParaRPr sz="900">
              <a:solidFill>
                <a:srgbClr val="83C5BE"/>
              </a:solidFill>
              <a:latin typeface="Mada"/>
              <a:ea typeface="Mada"/>
              <a:cs typeface="Mada"/>
              <a:sym typeface="Mada"/>
            </a:endParaRPr>
          </a:p>
          <a:p>
            <a:pPr indent="0" lvl="0" marL="0" rtl="0" algn="l">
              <a:spcBef>
                <a:spcPts val="0"/>
              </a:spcBef>
              <a:spcAft>
                <a:spcPts val="0"/>
              </a:spcAft>
              <a:buNone/>
            </a:pPr>
            <a:r>
              <a:rPr lang="en-GB" sz="900">
                <a:solidFill>
                  <a:srgbClr val="83C5BE"/>
                </a:solidFill>
                <a:latin typeface="Mada"/>
                <a:ea typeface="Mada"/>
                <a:cs typeface="Mada"/>
                <a:sym typeface="Mada"/>
              </a:rPr>
              <a:t>B )Apply Dressings and support with fluids</a:t>
            </a:r>
            <a:endParaRPr sz="900">
              <a:solidFill>
                <a:srgbClr val="83C5BE"/>
              </a:solidFill>
              <a:latin typeface="Mada"/>
              <a:ea typeface="Mada"/>
              <a:cs typeface="Mada"/>
              <a:sym typeface="Mada"/>
            </a:endParaRPr>
          </a:p>
          <a:p>
            <a:pPr indent="0" lvl="0" marL="0" rtl="0" algn="l">
              <a:spcBef>
                <a:spcPts val="0"/>
              </a:spcBef>
              <a:spcAft>
                <a:spcPts val="0"/>
              </a:spcAft>
              <a:buNone/>
            </a:pPr>
            <a:r>
              <a:rPr lang="en-GB" sz="900">
                <a:solidFill>
                  <a:srgbClr val="83C5BE"/>
                </a:solidFill>
                <a:latin typeface="Mada"/>
                <a:ea typeface="Mada"/>
                <a:cs typeface="Mada"/>
                <a:sym typeface="Mada"/>
              </a:rPr>
              <a:t>C )Escharotomy with </a:t>
            </a:r>
            <a:r>
              <a:rPr lang="en-GB" sz="900">
                <a:solidFill>
                  <a:srgbClr val="83C5BE"/>
                </a:solidFill>
                <a:latin typeface="Mada"/>
                <a:ea typeface="Mada"/>
                <a:cs typeface="Mada"/>
                <a:sym typeface="Mada"/>
              </a:rPr>
              <a:t>cauterization </a:t>
            </a:r>
            <a:endParaRPr sz="900">
              <a:solidFill>
                <a:srgbClr val="83C5BE"/>
              </a:solidFill>
              <a:latin typeface="Mada"/>
              <a:ea typeface="Mada"/>
              <a:cs typeface="Mada"/>
              <a:sym typeface="Mada"/>
            </a:endParaRPr>
          </a:p>
          <a:p>
            <a:pPr indent="0" lvl="0" marL="0" rtl="0" algn="l">
              <a:spcBef>
                <a:spcPts val="0"/>
              </a:spcBef>
              <a:spcAft>
                <a:spcPts val="0"/>
              </a:spcAft>
              <a:buNone/>
            </a:pPr>
            <a:r>
              <a:rPr lang="en-GB" sz="900">
                <a:solidFill>
                  <a:srgbClr val="83C5BE"/>
                </a:solidFill>
                <a:latin typeface="Mada"/>
                <a:ea typeface="Mada"/>
                <a:cs typeface="Mada"/>
                <a:sym typeface="Mada"/>
              </a:rPr>
              <a:t>D)Systemic Antibiotics</a:t>
            </a:r>
            <a:endParaRPr sz="900">
              <a:solidFill>
                <a:srgbClr val="83C5BE"/>
              </a:solidFill>
              <a:latin typeface="Mada"/>
              <a:ea typeface="Mada"/>
              <a:cs typeface="Mada"/>
              <a:sym typeface="Mada"/>
            </a:endParaRPr>
          </a:p>
          <a:p>
            <a:pPr indent="0" lvl="0" marL="0" rtl="0" algn="l">
              <a:spcBef>
                <a:spcPts val="0"/>
              </a:spcBef>
              <a:spcAft>
                <a:spcPts val="0"/>
              </a:spcAft>
              <a:buNone/>
            </a:pPr>
            <a:r>
              <a:t/>
            </a:r>
            <a:endParaRPr sz="900">
              <a:solidFill>
                <a:srgbClr val="006D77"/>
              </a:solidFill>
              <a:latin typeface="Lora"/>
              <a:ea typeface="Lora"/>
              <a:cs typeface="Lora"/>
              <a:sym typeface="Lora"/>
            </a:endParaRPr>
          </a:p>
          <a:p>
            <a:pPr indent="0" lvl="0" marL="0" rtl="0" algn="l">
              <a:spcBef>
                <a:spcPts val="0"/>
              </a:spcBef>
              <a:spcAft>
                <a:spcPts val="0"/>
              </a:spcAft>
              <a:buNone/>
            </a:pPr>
            <a:r>
              <a:rPr lang="en-GB" sz="900">
                <a:solidFill>
                  <a:srgbClr val="006D77"/>
                </a:solidFill>
                <a:latin typeface="Lora"/>
                <a:ea typeface="Lora"/>
                <a:cs typeface="Lora"/>
                <a:sym typeface="Lora"/>
              </a:rPr>
              <a:t> Q3: After a huge fire in one of the houses, a survived teenager was </a:t>
            </a:r>
            <a:r>
              <a:rPr lang="en-GB" sz="900">
                <a:solidFill>
                  <a:srgbClr val="006D77"/>
                </a:solidFill>
                <a:latin typeface="Lora"/>
                <a:ea typeface="Lora"/>
                <a:cs typeface="Lora"/>
                <a:sym typeface="Lora"/>
              </a:rPr>
              <a:t>admitted to the ER unconscious. His blood pressure was 90/55 And his heart rate 120 While his RR was 28. Which of the following should be done to save the patient </a:t>
            </a:r>
            <a:endParaRPr sz="900">
              <a:solidFill>
                <a:srgbClr val="006D77"/>
              </a:solidFill>
              <a:latin typeface="Lora"/>
              <a:ea typeface="Lora"/>
              <a:cs typeface="Lora"/>
              <a:sym typeface="Lora"/>
            </a:endParaRPr>
          </a:p>
          <a:p>
            <a:pPr indent="0" lvl="0" marL="0" rtl="0" algn="l">
              <a:spcBef>
                <a:spcPts val="0"/>
              </a:spcBef>
              <a:spcAft>
                <a:spcPts val="0"/>
              </a:spcAft>
              <a:buNone/>
            </a:pPr>
            <a:r>
              <a:rPr lang="en-GB" sz="900">
                <a:solidFill>
                  <a:srgbClr val="83C5BE"/>
                </a:solidFill>
                <a:latin typeface="Mada"/>
                <a:ea typeface="Mada"/>
                <a:cs typeface="Mada"/>
                <a:sym typeface="Mada"/>
              </a:rPr>
              <a:t>A ) fluid therapy</a:t>
            </a:r>
            <a:endParaRPr sz="900">
              <a:solidFill>
                <a:srgbClr val="83C5BE"/>
              </a:solidFill>
              <a:latin typeface="Mada"/>
              <a:ea typeface="Mada"/>
              <a:cs typeface="Mada"/>
              <a:sym typeface="Mada"/>
            </a:endParaRPr>
          </a:p>
          <a:p>
            <a:pPr indent="0" lvl="0" marL="0" rtl="0" algn="l">
              <a:spcBef>
                <a:spcPts val="0"/>
              </a:spcBef>
              <a:spcAft>
                <a:spcPts val="0"/>
              </a:spcAft>
              <a:buNone/>
            </a:pPr>
            <a:r>
              <a:rPr lang="en-GB" sz="900">
                <a:solidFill>
                  <a:srgbClr val="83C5BE"/>
                </a:solidFill>
                <a:latin typeface="Mada"/>
                <a:ea typeface="Mada"/>
                <a:cs typeface="Mada"/>
                <a:sym typeface="Mada"/>
              </a:rPr>
              <a:t>B)  </a:t>
            </a:r>
            <a:r>
              <a:rPr lang="en-GB" sz="900">
                <a:solidFill>
                  <a:srgbClr val="83C5BE"/>
                </a:solidFill>
                <a:latin typeface="Mada"/>
                <a:ea typeface="Mada"/>
                <a:cs typeface="Mada"/>
                <a:sym typeface="Mada"/>
              </a:rPr>
              <a:t>nutritional support</a:t>
            </a:r>
            <a:endParaRPr sz="900">
              <a:solidFill>
                <a:srgbClr val="83C5BE"/>
              </a:solidFill>
              <a:latin typeface="Mada"/>
              <a:ea typeface="Mada"/>
              <a:cs typeface="Mada"/>
              <a:sym typeface="Mada"/>
            </a:endParaRPr>
          </a:p>
          <a:p>
            <a:pPr indent="0" lvl="0" marL="0" rtl="0" algn="l">
              <a:spcBef>
                <a:spcPts val="0"/>
              </a:spcBef>
              <a:spcAft>
                <a:spcPts val="0"/>
              </a:spcAft>
              <a:buNone/>
            </a:pPr>
            <a:r>
              <a:rPr lang="en-GB" sz="900">
                <a:solidFill>
                  <a:srgbClr val="83C5BE"/>
                </a:solidFill>
                <a:latin typeface="Mada"/>
                <a:ea typeface="Mada"/>
                <a:cs typeface="Mada"/>
                <a:sym typeface="Mada"/>
              </a:rPr>
              <a:t>C) clear </a:t>
            </a:r>
            <a:r>
              <a:rPr lang="en-GB" sz="900">
                <a:solidFill>
                  <a:srgbClr val="83C5BE"/>
                </a:solidFill>
                <a:latin typeface="Mada"/>
                <a:ea typeface="Mada"/>
                <a:cs typeface="Mada"/>
                <a:sym typeface="Mada"/>
              </a:rPr>
              <a:t>airway and </a:t>
            </a:r>
            <a:r>
              <a:rPr lang="en-GB" sz="900">
                <a:solidFill>
                  <a:srgbClr val="83C5BE"/>
                </a:solidFill>
                <a:latin typeface="Mada"/>
                <a:ea typeface="Mada"/>
                <a:cs typeface="Mada"/>
                <a:sym typeface="Mada"/>
              </a:rPr>
              <a:t>put him on 100% O2 mask</a:t>
            </a:r>
            <a:endParaRPr sz="900">
              <a:solidFill>
                <a:srgbClr val="83C5BE"/>
              </a:solidFill>
              <a:latin typeface="Mada"/>
              <a:ea typeface="Mada"/>
              <a:cs typeface="Mada"/>
              <a:sym typeface="Mada"/>
            </a:endParaRPr>
          </a:p>
          <a:p>
            <a:pPr indent="0" lvl="0" marL="0" rtl="0" algn="l">
              <a:spcBef>
                <a:spcPts val="0"/>
              </a:spcBef>
              <a:spcAft>
                <a:spcPts val="0"/>
              </a:spcAft>
              <a:buNone/>
            </a:pPr>
            <a:r>
              <a:rPr lang="en-GB" sz="900">
                <a:solidFill>
                  <a:srgbClr val="83C5BE"/>
                </a:solidFill>
                <a:latin typeface="Mada"/>
                <a:ea typeface="Mada"/>
                <a:cs typeface="Mada"/>
                <a:sym typeface="Mada"/>
              </a:rPr>
              <a:t>D) </a:t>
            </a:r>
            <a:r>
              <a:rPr lang="en-GB" sz="900">
                <a:solidFill>
                  <a:srgbClr val="83C5BE"/>
                </a:solidFill>
                <a:latin typeface="Mada"/>
                <a:ea typeface="Mada"/>
                <a:cs typeface="Mada"/>
                <a:sym typeface="Mada"/>
              </a:rPr>
              <a:t>careful monitoring</a:t>
            </a:r>
            <a:endParaRPr sz="900">
              <a:solidFill>
                <a:srgbClr val="83C5BE"/>
              </a:solidFill>
              <a:latin typeface="Mada"/>
              <a:ea typeface="Mada"/>
              <a:cs typeface="Mada"/>
              <a:sym typeface="Mada"/>
            </a:endParaRPr>
          </a:p>
          <a:p>
            <a:pPr indent="0" lvl="0" marL="0" rtl="0" algn="l">
              <a:spcBef>
                <a:spcPts val="0"/>
              </a:spcBef>
              <a:spcAft>
                <a:spcPts val="0"/>
              </a:spcAft>
              <a:buNone/>
            </a:pPr>
            <a:r>
              <a:t/>
            </a:r>
            <a:endParaRPr sz="9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900">
                <a:solidFill>
                  <a:srgbClr val="006D77"/>
                </a:solidFill>
                <a:latin typeface="Lora"/>
                <a:ea typeface="Lora"/>
                <a:cs typeface="Lora"/>
                <a:sym typeface="Lora"/>
              </a:rPr>
              <a:t>Q4 which of the following is a prophylaxis that is given to a Burn patient </a:t>
            </a:r>
            <a:endParaRPr sz="900">
              <a:solidFill>
                <a:srgbClr val="006D77"/>
              </a:solidFill>
              <a:latin typeface="Lora"/>
              <a:ea typeface="Lora"/>
              <a:cs typeface="Lora"/>
              <a:sym typeface="Lora"/>
            </a:endParaRPr>
          </a:p>
          <a:p>
            <a:pPr indent="-285750" lvl="0" marL="457200" rtl="0" algn="l">
              <a:spcBef>
                <a:spcPts val="0"/>
              </a:spcBef>
              <a:spcAft>
                <a:spcPts val="0"/>
              </a:spcAft>
              <a:buClr>
                <a:srgbClr val="83C5BE"/>
              </a:buClr>
              <a:buSzPts val="900"/>
              <a:buFont typeface="Mada"/>
              <a:buAutoNum type="alphaUcParenR"/>
            </a:pPr>
            <a:r>
              <a:rPr lang="en-GB" sz="900">
                <a:solidFill>
                  <a:srgbClr val="83C5BE"/>
                </a:solidFill>
                <a:latin typeface="Mada"/>
                <a:ea typeface="Mada"/>
                <a:cs typeface="Mada"/>
                <a:sym typeface="Mada"/>
              </a:rPr>
              <a:t>VZIG</a:t>
            </a:r>
            <a:endParaRPr sz="900">
              <a:solidFill>
                <a:srgbClr val="83C5BE"/>
              </a:solidFill>
              <a:latin typeface="Mada"/>
              <a:ea typeface="Mada"/>
              <a:cs typeface="Mada"/>
              <a:sym typeface="Mada"/>
            </a:endParaRPr>
          </a:p>
          <a:p>
            <a:pPr indent="-285750" lvl="0" marL="457200" rtl="0" algn="l">
              <a:spcBef>
                <a:spcPts val="0"/>
              </a:spcBef>
              <a:spcAft>
                <a:spcPts val="0"/>
              </a:spcAft>
              <a:buClr>
                <a:srgbClr val="83C5BE"/>
              </a:buClr>
              <a:buSzPts val="900"/>
              <a:buFont typeface="Mada"/>
              <a:buAutoNum type="alphaUcParenR"/>
            </a:pPr>
            <a:r>
              <a:rPr lang="en-GB" sz="900">
                <a:solidFill>
                  <a:srgbClr val="83C5BE"/>
                </a:solidFill>
                <a:latin typeface="Mada"/>
                <a:ea typeface="Mada"/>
                <a:cs typeface="Mada"/>
                <a:sym typeface="Mada"/>
              </a:rPr>
              <a:t>Penicillin </a:t>
            </a:r>
            <a:endParaRPr sz="900">
              <a:solidFill>
                <a:srgbClr val="83C5BE"/>
              </a:solidFill>
              <a:latin typeface="Mada"/>
              <a:ea typeface="Mada"/>
              <a:cs typeface="Mada"/>
              <a:sym typeface="Mada"/>
            </a:endParaRPr>
          </a:p>
          <a:p>
            <a:pPr indent="-285750" lvl="0" marL="457200" rtl="0" algn="l">
              <a:spcBef>
                <a:spcPts val="0"/>
              </a:spcBef>
              <a:spcAft>
                <a:spcPts val="0"/>
              </a:spcAft>
              <a:buClr>
                <a:srgbClr val="83C5BE"/>
              </a:buClr>
              <a:buSzPts val="900"/>
              <a:buFont typeface="Mada"/>
              <a:buAutoNum type="alphaUcParenR"/>
            </a:pPr>
            <a:r>
              <a:rPr lang="en-GB" sz="900">
                <a:solidFill>
                  <a:srgbClr val="83C5BE"/>
                </a:solidFill>
                <a:latin typeface="Mada"/>
                <a:ea typeface="Mada"/>
                <a:cs typeface="Mada"/>
                <a:sym typeface="Mada"/>
              </a:rPr>
              <a:t>Rubella specific IgG </a:t>
            </a:r>
            <a:endParaRPr sz="900">
              <a:solidFill>
                <a:srgbClr val="83C5BE"/>
              </a:solidFill>
              <a:latin typeface="Mada"/>
              <a:ea typeface="Mada"/>
              <a:cs typeface="Mada"/>
              <a:sym typeface="Mada"/>
            </a:endParaRPr>
          </a:p>
          <a:p>
            <a:pPr indent="-285750" lvl="0" marL="457200" rtl="0" algn="l">
              <a:spcBef>
                <a:spcPts val="0"/>
              </a:spcBef>
              <a:spcAft>
                <a:spcPts val="0"/>
              </a:spcAft>
              <a:buClr>
                <a:srgbClr val="83C5BE"/>
              </a:buClr>
              <a:buSzPts val="900"/>
              <a:buFont typeface="Mada"/>
              <a:buAutoNum type="alphaUcParenR"/>
            </a:pPr>
            <a:r>
              <a:rPr lang="en-GB" sz="900">
                <a:solidFill>
                  <a:srgbClr val="83C5BE"/>
                </a:solidFill>
                <a:latin typeface="Mada"/>
                <a:ea typeface="Mada"/>
                <a:cs typeface="Mada"/>
                <a:sym typeface="Mada"/>
              </a:rPr>
              <a:t>TIG</a:t>
            </a:r>
            <a:endParaRPr sz="9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900">
              <a:solidFill>
                <a:srgbClr val="83C5BE"/>
              </a:solidFill>
              <a:latin typeface="Abel"/>
              <a:ea typeface="Abel"/>
              <a:cs typeface="Abel"/>
              <a:sym typeface="Abel"/>
            </a:endParaRPr>
          </a:p>
          <a:p>
            <a:pPr indent="0" lvl="0" marL="0" rtl="0" algn="l">
              <a:spcBef>
                <a:spcPts val="0"/>
              </a:spcBef>
              <a:spcAft>
                <a:spcPts val="0"/>
              </a:spcAft>
              <a:buClr>
                <a:schemeClr val="dk1"/>
              </a:buClr>
              <a:buSzPts val="1100"/>
              <a:buFont typeface="Arial"/>
              <a:buNone/>
            </a:pPr>
            <a:r>
              <a:rPr lang="en-GB" sz="900">
                <a:solidFill>
                  <a:srgbClr val="006D77"/>
                </a:solidFill>
                <a:latin typeface="Lora"/>
                <a:ea typeface="Lora"/>
                <a:cs typeface="Lora"/>
                <a:sym typeface="Lora"/>
              </a:rPr>
              <a:t>Q5 most common kind of burns between children under 2 years old ? </a:t>
            </a:r>
            <a:endParaRPr sz="900">
              <a:solidFill>
                <a:srgbClr val="006D77"/>
              </a:solidFill>
              <a:latin typeface="Lora"/>
              <a:ea typeface="Lora"/>
              <a:cs typeface="Lora"/>
              <a:sym typeface="Lora"/>
            </a:endParaRPr>
          </a:p>
          <a:p>
            <a:pPr indent="-285750" lvl="0" marL="457200" rtl="0" algn="l">
              <a:spcBef>
                <a:spcPts val="0"/>
              </a:spcBef>
              <a:spcAft>
                <a:spcPts val="0"/>
              </a:spcAft>
              <a:buClr>
                <a:srgbClr val="83C5BE"/>
              </a:buClr>
              <a:buSzPts val="900"/>
              <a:buFont typeface="Mada"/>
              <a:buAutoNum type="alphaUcParenR"/>
            </a:pPr>
            <a:r>
              <a:rPr lang="en-GB" sz="900">
                <a:solidFill>
                  <a:srgbClr val="83C5BE"/>
                </a:solidFill>
                <a:latin typeface="Mada"/>
                <a:ea typeface="Mada"/>
                <a:cs typeface="Mada"/>
                <a:sym typeface="Mada"/>
              </a:rPr>
              <a:t>scald burns</a:t>
            </a:r>
            <a:endParaRPr sz="900">
              <a:solidFill>
                <a:srgbClr val="83C5BE"/>
              </a:solidFill>
              <a:latin typeface="Mada"/>
              <a:ea typeface="Mada"/>
              <a:cs typeface="Mada"/>
              <a:sym typeface="Mada"/>
            </a:endParaRPr>
          </a:p>
          <a:p>
            <a:pPr indent="-285750" lvl="0" marL="457200" rtl="0" algn="l">
              <a:spcBef>
                <a:spcPts val="0"/>
              </a:spcBef>
              <a:spcAft>
                <a:spcPts val="0"/>
              </a:spcAft>
              <a:buClr>
                <a:srgbClr val="83C5BE"/>
              </a:buClr>
              <a:buSzPts val="900"/>
              <a:buFont typeface="Mada"/>
              <a:buAutoNum type="alphaUcParenR"/>
            </a:pPr>
            <a:r>
              <a:rPr lang="en-GB" sz="900">
                <a:solidFill>
                  <a:srgbClr val="83C5BE"/>
                </a:solidFill>
                <a:latin typeface="Mada"/>
                <a:ea typeface="Mada"/>
                <a:cs typeface="Mada"/>
                <a:sym typeface="Mada"/>
              </a:rPr>
              <a:t>Flame (Thermal) burns</a:t>
            </a:r>
            <a:endParaRPr sz="900">
              <a:solidFill>
                <a:srgbClr val="83C5BE"/>
              </a:solidFill>
              <a:latin typeface="Mada"/>
              <a:ea typeface="Mada"/>
              <a:cs typeface="Mada"/>
              <a:sym typeface="Mada"/>
            </a:endParaRPr>
          </a:p>
          <a:p>
            <a:pPr indent="-285750" lvl="0" marL="457200" rtl="0" algn="l">
              <a:spcBef>
                <a:spcPts val="0"/>
              </a:spcBef>
              <a:spcAft>
                <a:spcPts val="0"/>
              </a:spcAft>
              <a:buClr>
                <a:srgbClr val="83C5BE"/>
              </a:buClr>
              <a:buSzPts val="900"/>
              <a:buFont typeface="Mada"/>
              <a:buAutoNum type="alphaUcParenR"/>
            </a:pPr>
            <a:r>
              <a:rPr lang="en-GB" sz="900">
                <a:solidFill>
                  <a:srgbClr val="83C5BE"/>
                </a:solidFill>
                <a:latin typeface="Mada"/>
                <a:ea typeface="Mada"/>
                <a:cs typeface="Mada"/>
                <a:sym typeface="Mada"/>
              </a:rPr>
              <a:t>Electrical burns</a:t>
            </a:r>
            <a:endParaRPr sz="900">
              <a:solidFill>
                <a:srgbClr val="83C5BE"/>
              </a:solidFill>
              <a:latin typeface="Mada"/>
              <a:ea typeface="Mada"/>
              <a:cs typeface="Mada"/>
              <a:sym typeface="Mada"/>
            </a:endParaRPr>
          </a:p>
          <a:p>
            <a:pPr indent="-285750" lvl="0" marL="457200" rtl="0" algn="l">
              <a:spcBef>
                <a:spcPts val="0"/>
              </a:spcBef>
              <a:spcAft>
                <a:spcPts val="0"/>
              </a:spcAft>
              <a:buClr>
                <a:srgbClr val="83C5BE"/>
              </a:buClr>
              <a:buSzPts val="900"/>
              <a:buFont typeface="Mada"/>
              <a:buAutoNum type="alphaUcParenR"/>
            </a:pPr>
            <a:r>
              <a:rPr lang="en-GB" sz="900">
                <a:solidFill>
                  <a:srgbClr val="83C5BE"/>
                </a:solidFill>
                <a:latin typeface="Mada"/>
                <a:ea typeface="Mada"/>
                <a:cs typeface="Mada"/>
                <a:sym typeface="Mada"/>
              </a:rPr>
              <a:t>Chemical burn</a:t>
            </a:r>
            <a:endParaRPr sz="900">
              <a:solidFill>
                <a:srgbClr val="83C5BE"/>
              </a:solidFill>
              <a:latin typeface="Mada"/>
              <a:ea typeface="Mada"/>
              <a:cs typeface="Mada"/>
              <a:sym typeface="Mada"/>
            </a:endParaRPr>
          </a:p>
          <a:p>
            <a:pPr indent="0" lvl="0" marL="0" rtl="0" algn="l">
              <a:spcBef>
                <a:spcPts val="0"/>
              </a:spcBef>
              <a:spcAft>
                <a:spcPts val="0"/>
              </a:spcAft>
              <a:buNone/>
            </a:pPr>
            <a:r>
              <a:t/>
            </a:r>
            <a:endParaRPr sz="9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900">
                <a:solidFill>
                  <a:srgbClr val="006D77"/>
                </a:solidFill>
                <a:latin typeface="Lora"/>
                <a:ea typeface="Lora"/>
                <a:cs typeface="Lora"/>
                <a:sym typeface="Lora"/>
              </a:rPr>
              <a:t>Q6 A 25-year-old man is brought to the emergency room after sustaining burns during a fire in his apartment. He has blistering and erythema of his face, left upper extremity, and chest. He also has circumferential frank charring of his right upper extremity with decreased capillary refill. He is agitated, hypotensive, and tachycardic. Which of the following is the most appropriate initial management of his wounds ?</a:t>
            </a:r>
            <a:endParaRPr sz="9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900">
                <a:solidFill>
                  <a:srgbClr val="83C5BE"/>
                </a:solidFill>
                <a:latin typeface="Mada"/>
                <a:ea typeface="Mada"/>
                <a:cs typeface="Mada"/>
                <a:sym typeface="Mada"/>
              </a:rPr>
              <a:t>a) Topical antibiotics should be applied to the burn wounds. </a:t>
            </a:r>
            <a:endParaRPr sz="9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900">
                <a:solidFill>
                  <a:srgbClr val="83C5BE"/>
                </a:solidFill>
                <a:latin typeface="Mada"/>
                <a:ea typeface="Mada"/>
                <a:cs typeface="Mada"/>
                <a:sym typeface="Mada"/>
              </a:rPr>
              <a:t>b) Excision of facial and hand burns.</a:t>
            </a:r>
            <a:endParaRPr sz="9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900">
                <a:solidFill>
                  <a:srgbClr val="83C5BE"/>
                </a:solidFill>
                <a:latin typeface="Mada"/>
                <a:ea typeface="Mada"/>
                <a:cs typeface="Mada"/>
                <a:sym typeface="Mada"/>
              </a:rPr>
              <a:t>c) Escharotomy of the right upper extremity.</a:t>
            </a:r>
            <a:endParaRPr sz="9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900">
                <a:solidFill>
                  <a:srgbClr val="83C5BE"/>
                </a:solidFill>
                <a:latin typeface="Mada"/>
                <a:ea typeface="Mada"/>
                <a:cs typeface="Mada"/>
                <a:sym typeface="Mada"/>
              </a:rPr>
              <a:t>d) Excision of all third-degree burns.</a:t>
            </a:r>
            <a:endParaRPr sz="9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900">
                <a:solidFill>
                  <a:srgbClr val="83C5BE"/>
                </a:solidFill>
                <a:latin typeface="Mada"/>
                <a:ea typeface="Mada"/>
                <a:cs typeface="Mada"/>
                <a:sym typeface="Mada"/>
              </a:rPr>
              <a:t>e)  Split-thickness skin grafts over the areas of third-degree burns.</a:t>
            </a:r>
            <a:endParaRPr sz="900">
              <a:solidFill>
                <a:srgbClr val="83C5BE"/>
              </a:solidFill>
              <a:latin typeface="Mada"/>
              <a:ea typeface="Mada"/>
              <a:cs typeface="Mada"/>
              <a:sym typeface="Mad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30"/>
          <p:cNvSpPr/>
          <p:nvPr/>
        </p:nvSpPr>
        <p:spPr>
          <a:xfrm rot="5400000">
            <a:off x="2749050" y="-1810343"/>
            <a:ext cx="1959300" cy="75699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0"/>
          <p:cNvSpPr/>
          <p:nvPr/>
        </p:nvSpPr>
        <p:spPr>
          <a:xfrm rot="5400000">
            <a:off x="2427672" y="-1903575"/>
            <a:ext cx="1911300" cy="69186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0"/>
          <p:cNvSpPr txBox="1"/>
          <p:nvPr/>
        </p:nvSpPr>
        <p:spPr>
          <a:xfrm>
            <a:off x="-28575" y="992225"/>
            <a:ext cx="48102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4000">
                <a:solidFill>
                  <a:srgbClr val="006D77"/>
                </a:solidFill>
                <a:latin typeface="Lora"/>
                <a:ea typeface="Lora"/>
                <a:cs typeface="Lora"/>
                <a:sym typeface="Lora"/>
              </a:rPr>
              <a:t>Good Luck!</a:t>
            </a:r>
            <a:endParaRPr sz="4000">
              <a:solidFill>
                <a:srgbClr val="006D77"/>
              </a:solidFill>
              <a:latin typeface="Lora"/>
              <a:ea typeface="Lora"/>
              <a:cs typeface="Lora"/>
              <a:sym typeface="Lora"/>
            </a:endParaRPr>
          </a:p>
        </p:txBody>
      </p:sp>
      <p:cxnSp>
        <p:nvCxnSpPr>
          <p:cNvPr id="659" name="Google Shape;659;p30"/>
          <p:cNvCxnSpPr/>
          <p:nvPr/>
        </p:nvCxnSpPr>
        <p:spPr>
          <a:xfrm>
            <a:off x="1323975" y="5981700"/>
            <a:ext cx="0" cy="3695700"/>
          </a:xfrm>
          <a:prstGeom prst="straightConnector1">
            <a:avLst/>
          </a:prstGeom>
          <a:noFill/>
          <a:ln cap="flat" cmpd="sng" w="19050">
            <a:solidFill>
              <a:srgbClr val="FFDDD2"/>
            </a:solidFill>
            <a:prstDash val="solid"/>
            <a:round/>
            <a:headEnd len="med" w="med" type="oval"/>
            <a:tailEnd len="med" w="med" type="none"/>
          </a:ln>
        </p:spPr>
      </p:cxnSp>
      <p:cxnSp>
        <p:nvCxnSpPr>
          <p:cNvPr id="660" name="Google Shape;660;p30"/>
          <p:cNvCxnSpPr/>
          <p:nvPr/>
        </p:nvCxnSpPr>
        <p:spPr>
          <a:xfrm rot="10800000">
            <a:off x="1019175" y="6457950"/>
            <a:ext cx="5305500" cy="0"/>
          </a:xfrm>
          <a:prstGeom prst="straightConnector1">
            <a:avLst/>
          </a:prstGeom>
          <a:noFill/>
          <a:ln cap="flat" cmpd="sng" w="19050">
            <a:solidFill>
              <a:srgbClr val="FFDDD2"/>
            </a:solidFill>
            <a:prstDash val="solid"/>
            <a:round/>
            <a:headEnd len="med" w="med" type="none"/>
            <a:tailEnd len="med" w="med" type="oval"/>
          </a:ln>
        </p:spPr>
      </p:cxnSp>
      <p:sp>
        <p:nvSpPr>
          <p:cNvPr id="661" name="Google Shape;661;p30"/>
          <p:cNvSpPr txBox="1"/>
          <p:nvPr/>
        </p:nvSpPr>
        <p:spPr>
          <a:xfrm>
            <a:off x="1457325" y="6124575"/>
            <a:ext cx="44568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rgbClr val="E29578"/>
                </a:solidFill>
                <a:latin typeface="Lora"/>
                <a:ea typeface="Lora"/>
                <a:cs typeface="Lora"/>
                <a:sym typeface="Lora"/>
              </a:rPr>
              <a:t>This lecture was done by:</a:t>
            </a:r>
            <a:endParaRPr sz="2400">
              <a:solidFill>
                <a:srgbClr val="E29578"/>
              </a:solidFill>
              <a:latin typeface="Lora"/>
              <a:ea typeface="Lora"/>
              <a:cs typeface="Lora"/>
              <a:sym typeface="Lora"/>
            </a:endParaRPr>
          </a:p>
        </p:txBody>
      </p:sp>
      <p:sp>
        <p:nvSpPr>
          <p:cNvPr id="662" name="Google Shape;662;p30"/>
          <p:cNvSpPr txBox="1"/>
          <p:nvPr/>
        </p:nvSpPr>
        <p:spPr>
          <a:xfrm>
            <a:off x="723900" y="3457575"/>
            <a:ext cx="5695800" cy="49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006D77"/>
                </a:solidFill>
                <a:latin typeface="Lora"/>
                <a:ea typeface="Lora"/>
                <a:cs typeface="Lora"/>
                <a:sym typeface="Lora"/>
              </a:rPr>
              <a:t>Team leaders:</a:t>
            </a:r>
            <a:endParaRPr sz="2400">
              <a:solidFill>
                <a:srgbClr val="83C5BE"/>
              </a:solidFill>
              <a:latin typeface="Lora"/>
              <a:ea typeface="Lora"/>
              <a:cs typeface="Lora"/>
              <a:sym typeface="Lora"/>
            </a:endParaRPr>
          </a:p>
        </p:txBody>
      </p:sp>
      <p:sp>
        <p:nvSpPr>
          <p:cNvPr id="663" name="Google Shape;663;p30"/>
          <p:cNvSpPr txBox="1"/>
          <p:nvPr/>
        </p:nvSpPr>
        <p:spPr>
          <a:xfrm>
            <a:off x="451575" y="4105950"/>
            <a:ext cx="3343200" cy="1200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GB" sz="2400">
                <a:solidFill>
                  <a:srgbClr val="83C5BE"/>
                </a:solidFill>
                <a:latin typeface="Lora"/>
                <a:ea typeface="Lora"/>
                <a:cs typeface="Lora"/>
                <a:sym typeface="Lora"/>
              </a:rPr>
              <a:t>Nouf Alshammari</a:t>
            </a:r>
            <a:endParaRPr sz="2400">
              <a:solidFill>
                <a:srgbClr val="83C5BE"/>
              </a:solidFill>
              <a:latin typeface="Lora"/>
              <a:ea typeface="Lora"/>
              <a:cs typeface="Lora"/>
              <a:sym typeface="Lora"/>
            </a:endParaRPr>
          </a:p>
          <a:p>
            <a:pPr indent="0" lvl="0" marL="0" rtl="0" algn="l">
              <a:lnSpc>
                <a:spcPct val="150000"/>
              </a:lnSpc>
              <a:spcBef>
                <a:spcPts val="0"/>
              </a:spcBef>
              <a:spcAft>
                <a:spcPts val="0"/>
              </a:spcAft>
              <a:buClr>
                <a:schemeClr val="dk1"/>
              </a:buClr>
              <a:buSzPts val="1100"/>
              <a:buFont typeface="Arial"/>
              <a:buNone/>
            </a:pPr>
            <a:r>
              <a:rPr lang="en-GB" sz="2400">
                <a:solidFill>
                  <a:srgbClr val="83C5BE"/>
                </a:solidFill>
                <a:latin typeface="Lora"/>
                <a:ea typeface="Lora"/>
                <a:cs typeface="Lora"/>
                <a:sym typeface="Lora"/>
              </a:rPr>
              <a:t>Haneen Somily</a:t>
            </a:r>
            <a:endParaRPr sz="2400">
              <a:solidFill>
                <a:srgbClr val="83C5BE"/>
              </a:solidFill>
              <a:latin typeface="Lora"/>
              <a:ea typeface="Lora"/>
              <a:cs typeface="Lora"/>
              <a:sym typeface="Lora"/>
            </a:endParaRPr>
          </a:p>
          <a:p>
            <a:pPr indent="0" lvl="0" marL="0" rtl="0" algn="l">
              <a:lnSpc>
                <a:spcPct val="150000"/>
              </a:lnSpc>
              <a:spcBef>
                <a:spcPts val="0"/>
              </a:spcBef>
              <a:spcAft>
                <a:spcPts val="0"/>
              </a:spcAft>
              <a:buNone/>
            </a:pPr>
            <a:r>
              <a:t/>
            </a:r>
            <a:endParaRPr sz="2400">
              <a:solidFill>
                <a:srgbClr val="83C5BE"/>
              </a:solidFill>
              <a:latin typeface="Lora"/>
              <a:ea typeface="Lora"/>
              <a:cs typeface="Lora"/>
              <a:sym typeface="Lora"/>
            </a:endParaRPr>
          </a:p>
        </p:txBody>
      </p:sp>
      <p:sp>
        <p:nvSpPr>
          <p:cNvPr id="664" name="Google Shape;664;p30"/>
          <p:cNvSpPr txBox="1"/>
          <p:nvPr/>
        </p:nvSpPr>
        <p:spPr>
          <a:xfrm>
            <a:off x="3979938" y="4105950"/>
            <a:ext cx="3533700" cy="1200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GB" sz="2400">
                <a:solidFill>
                  <a:srgbClr val="83C5BE"/>
                </a:solidFill>
                <a:latin typeface="Lora"/>
                <a:ea typeface="Lora"/>
                <a:cs typeface="Lora"/>
                <a:sym typeface="Lora"/>
              </a:rPr>
              <a:t>Naif Alsulais</a:t>
            </a:r>
            <a:endParaRPr sz="2400">
              <a:solidFill>
                <a:srgbClr val="83C5BE"/>
              </a:solidFill>
              <a:latin typeface="Lora"/>
              <a:ea typeface="Lora"/>
              <a:cs typeface="Lora"/>
              <a:sym typeface="Lora"/>
            </a:endParaRPr>
          </a:p>
          <a:p>
            <a:pPr indent="0" lvl="0" marL="0" rtl="0" algn="l">
              <a:lnSpc>
                <a:spcPct val="150000"/>
              </a:lnSpc>
              <a:spcBef>
                <a:spcPts val="0"/>
              </a:spcBef>
              <a:spcAft>
                <a:spcPts val="0"/>
              </a:spcAft>
              <a:buClr>
                <a:schemeClr val="dk1"/>
              </a:buClr>
              <a:buSzPts val="1100"/>
              <a:buFont typeface="Arial"/>
              <a:buNone/>
            </a:pPr>
            <a:r>
              <a:rPr lang="en-GB" sz="2400">
                <a:solidFill>
                  <a:srgbClr val="83C5BE"/>
                </a:solidFill>
                <a:latin typeface="Lora"/>
                <a:ea typeface="Lora"/>
                <a:cs typeface="Lora"/>
                <a:sym typeface="Lora"/>
              </a:rPr>
              <a:t>Mohammed Alshuwaier</a:t>
            </a:r>
            <a:endParaRPr sz="2400">
              <a:solidFill>
                <a:srgbClr val="83C5BE"/>
              </a:solidFill>
              <a:latin typeface="Lora"/>
              <a:ea typeface="Lora"/>
              <a:cs typeface="Lora"/>
              <a:sym typeface="Lora"/>
            </a:endParaRPr>
          </a:p>
          <a:p>
            <a:pPr indent="0" lvl="0" marL="0" rtl="0" algn="l">
              <a:lnSpc>
                <a:spcPct val="150000"/>
              </a:lnSpc>
              <a:spcBef>
                <a:spcPts val="0"/>
              </a:spcBef>
              <a:spcAft>
                <a:spcPts val="0"/>
              </a:spcAft>
              <a:buNone/>
            </a:pPr>
            <a:r>
              <a:t/>
            </a:r>
            <a:endParaRPr sz="2400">
              <a:solidFill>
                <a:srgbClr val="83C5BE"/>
              </a:solidFill>
              <a:latin typeface="Lora"/>
              <a:ea typeface="Lora"/>
              <a:cs typeface="Lora"/>
              <a:sym typeface="Lora"/>
            </a:endParaRPr>
          </a:p>
        </p:txBody>
      </p:sp>
      <p:pic>
        <p:nvPicPr>
          <p:cNvPr id="665" name="Google Shape;665;p30"/>
          <p:cNvPicPr preferRelativeResize="0"/>
          <p:nvPr/>
        </p:nvPicPr>
        <p:blipFill rotWithShape="1">
          <a:blip r:embed="rId3">
            <a:alphaModFix/>
          </a:blip>
          <a:srcRect b="0" l="0" r="0" t="0"/>
          <a:stretch/>
        </p:blipFill>
        <p:spPr>
          <a:xfrm>
            <a:off x="4655575" y="410926"/>
            <a:ext cx="2029774" cy="2029800"/>
          </a:xfrm>
          <a:prstGeom prst="rect">
            <a:avLst/>
          </a:prstGeom>
          <a:noFill/>
          <a:ln>
            <a:noFill/>
          </a:ln>
        </p:spPr>
      </p:pic>
      <p:sp>
        <p:nvSpPr>
          <p:cNvPr id="666" name="Google Shape;666;p30"/>
          <p:cNvSpPr/>
          <p:nvPr/>
        </p:nvSpPr>
        <p:spPr>
          <a:xfrm rot="-5400000">
            <a:off x="6531450" y="9261025"/>
            <a:ext cx="508200" cy="16077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0"/>
          <p:cNvSpPr/>
          <p:nvPr/>
        </p:nvSpPr>
        <p:spPr>
          <a:xfrm rot="-5400000">
            <a:off x="6643425" y="9396600"/>
            <a:ext cx="495600" cy="14952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0"/>
          <p:cNvSpPr txBox="1"/>
          <p:nvPr/>
        </p:nvSpPr>
        <p:spPr>
          <a:xfrm>
            <a:off x="6290250" y="10050625"/>
            <a:ext cx="14172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4">
                  <a:extLst>
                    <a:ext uri="{A12FA001-AC4F-418D-AE19-62706E023703}">
                      <ahyp:hlinkClr val="tx"/>
                    </a:ext>
                  </a:extLst>
                </a:hlinkClick>
              </a:rPr>
              <a:t>Feedback</a:t>
            </a:r>
            <a:endParaRPr b="1" u="sng">
              <a:solidFill>
                <a:srgbClr val="E29578"/>
              </a:solidFill>
              <a:latin typeface="Lora"/>
              <a:ea typeface="Lora"/>
              <a:cs typeface="Lora"/>
              <a:sym typeface="Lora"/>
            </a:endParaRPr>
          </a:p>
        </p:txBody>
      </p:sp>
      <p:pic>
        <p:nvPicPr>
          <p:cNvPr id="669" name="Google Shape;669;p30"/>
          <p:cNvPicPr preferRelativeResize="0"/>
          <p:nvPr/>
        </p:nvPicPr>
        <p:blipFill>
          <a:blip r:embed="rId5">
            <a:alphaModFix/>
          </a:blip>
          <a:stretch>
            <a:fillRect/>
          </a:stretch>
        </p:blipFill>
        <p:spPr>
          <a:xfrm>
            <a:off x="104150" y="9976075"/>
            <a:ext cx="495300" cy="495300"/>
          </a:xfrm>
          <a:prstGeom prst="rect">
            <a:avLst/>
          </a:prstGeom>
          <a:noFill/>
          <a:ln>
            <a:noFill/>
          </a:ln>
        </p:spPr>
      </p:pic>
      <p:sp>
        <p:nvSpPr>
          <p:cNvPr id="670" name="Google Shape;670;p30"/>
          <p:cNvSpPr txBox="1"/>
          <p:nvPr/>
        </p:nvSpPr>
        <p:spPr>
          <a:xfrm>
            <a:off x="0" y="10420375"/>
            <a:ext cx="11049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83C5BE"/>
                </a:solidFill>
                <a:latin typeface="Mada"/>
                <a:ea typeface="Mada"/>
                <a:cs typeface="Mada"/>
                <a:sym typeface="Mada"/>
              </a:rPr>
              <a:t>Note taker</a:t>
            </a:r>
            <a:endParaRPr b="1" sz="1000">
              <a:solidFill>
                <a:srgbClr val="83C5BE"/>
              </a:solidFill>
              <a:latin typeface="Mada"/>
              <a:ea typeface="Mada"/>
              <a:cs typeface="Mada"/>
              <a:sym typeface="Mada"/>
            </a:endParaRPr>
          </a:p>
        </p:txBody>
      </p:sp>
      <p:sp>
        <p:nvSpPr>
          <p:cNvPr id="671" name="Google Shape;671;p30"/>
          <p:cNvSpPr txBox="1"/>
          <p:nvPr/>
        </p:nvSpPr>
        <p:spPr>
          <a:xfrm>
            <a:off x="762000" y="10420375"/>
            <a:ext cx="11049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83C5BE"/>
                </a:solidFill>
                <a:latin typeface="Mada"/>
                <a:ea typeface="Mada"/>
                <a:cs typeface="Mada"/>
                <a:sym typeface="Mada"/>
              </a:rPr>
              <a:t>Reviewer</a:t>
            </a:r>
            <a:endParaRPr b="1" sz="1000">
              <a:solidFill>
                <a:srgbClr val="83C5BE"/>
              </a:solidFill>
              <a:latin typeface="Mada"/>
              <a:ea typeface="Mada"/>
              <a:cs typeface="Mada"/>
              <a:sym typeface="Mada"/>
            </a:endParaRPr>
          </a:p>
        </p:txBody>
      </p:sp>
      <p:pic>
        <p:nvPicPr>
          <p:cNvPr id="672" name="Google Shape;672;p30"/>
          <p:cNvPicPr preferRelativeResize="0"/>
          <p:nvPr/>
        </p:nvPicPr>
        <p:blipFill>
          <a:blip r:embed="rId6">
            <a:alphaModFix/>
          </a:blip>
          <a:stretch>
            <a:fillRect/>
          </a:stretch>
        </p:blipFill>
        <p:spPr>
          <a:xfrm>
            <a:off x="872800" y="9961650"/>
            <a:ext cx="508200" cy="508200"/>
          </a:xfrm>
          <a:prstGeom prst="rect">
            <a:avLst/>
          </a:prstGeom>
          <a:noFill/>
          <a:ln>
            <a:noFill/>
          </a:ln>
        </p:spPr>
      </p:pic>
      <p:sp>
        <p:nvSpPr>
          <p:cNvPr id="673" name="Google Shape;673;p30"/>
          <p:cNvSpPr txBox="1"/>
          <p:nvPr/>
        </p:nvSpPr>
        <p:spPr>
          <a:xfrm>
            <a:off x="1488875" y="6493300"/>
            <a:ext cx="4492800" cy="36525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E29578"/>
              </a:buClr>
              <a:buSzPts val="2400"/>
              <a:buFont typeface="Lora"/>
              <a:buChar char="●"/>
            </a:pPr>
            <a:r>
              <a:rPr lang="en-GB" sz="2400">
                <a:solidFill>
                  <a:srgbClr val="E29578"/>
                </a:solidFill>
                <a:latin typeface="Lora"/>
                <a:ea typeface="Lora"/>
                <a:cs typeface="Lora"/>
                <a:sym typeface="Lora"/>
              </a:rPr>
              <a:t>Renad Almutawae</a:t>
            </a:r>
            <a:r>
              <a:rPr lang="en-GB" sz="2500">
                <a:solidFill>
                  <a:srgbClr val="E29578"/>
                </a:solidFill>
                <a:latin typeface="Lora"/>
                <a:ea typeface="Lora"/>
                <a:cs typeface="Lora"/>
                <a:sym typeface="Lora"/>
              </a:rPr>
              <a:t> </a:t>
            </a:r>
            <a:endParaRPr sz="2500">
              <a:solidFill>
                <a:srgbClr val="E29578"/>
              </a:solidFill>
              <a:latin typeface="Lora"/>
              <a:ea typeface="Lora"/>
              <a:cs typeface="Lora"/>
              <a:sym typeface="Lora"/>
            </a:endParaRPr>
          </a:p>
          <a:p>
            <a:pPr indent="-387350" lvl="0" marL="457200" rtl="0" algn="l">
              <a:lnSpc>
                <a:spcPct val="115000"/>
              </a:lnSpc>
              <a:spcBef>
                <a:spcPts val="0"/>
              </a:spcBef>
              <a:spcAft>
                <a:spcPts val="0"/>
              </a:spcAft>
              <a:buClr>
                <a:srgbClr val="E29578"/>
              </a:buClr>
              <a:buSzPts val="2500"/>
              <a:buFont typeface="Lora"/>
              <a:buChar char="●"/>
            </a:pPr>
            <a:r>
              <a:rPr lang="en-GB" sz="2500">
                <a:solidFill>
                  <a:srgbClr val="E29578"/>
                </a:solidFill>
                <a:latin typeface="Lora"/>
                <a:ea typeface="Lora"/>
                <a:cs typeface="Lora"/>
                <a:sym typeface="Lora"/>
              </a:rPr>
              <a:t>Alhanouf Alhaluli</a:t>
            </a:r>
            <a:endParaRPr sz="2500">
              <a:solidFill>
                <a:srgbClr val="E29578"/>
              </a:solidFill>
              <a:latin typeface="Lora"/>
              <a:ea typeface="Lora"/>
              <a:cs typeface="Lora"/>
              <a:sym typeface="Lora"/>
            </a:endParaRPr>
          </a:p>
          <a:p>
            <a:pPr indent="-387350" lvl="0" marL="457200" rtl="0" algn="l">
              <a:lnSpc>
                <a:spcPct val="115000"/>
              </a:lnSpc>
              <a:spcBef>
                <a:spcPts val="0"/>
              </a:spcBef>
              <a:spcAft>
                <a:spcPts val="0"/>
              </a:spcAft>
              <a:buClr>
                <a:srgbClr val="E29578"/>
              </a:buClr>
              <a:buSzPts val="2500"/>
              <a:buFont typeface="Lora"/>
              <a:buChar char="●"/>
            </a:pPr>
            <a:r>
              <a:rPr lang="en-GB" sz="2500">
                <a:solidFill>
                  <a:srgbClr val="E29578"/>
                </a:solidFill>
                <a:latin typeface="Lora"/>
                <a:ea typeface="Lora"/>
                <a:cs typeface="Lora"/>
                <a:sym typeface="Lora"/>
              </a:rPr>
              <a:t>Njoud almutairi</a:t>
            </a:r>
            <a:endParaRPr sz="2500">
              <a:solidFill>
                <a:srgbClr val="E29578"/>
              </a:solidFill>
              <a:latin typeface="Lora"/>
              <a:ea typeface="Lora"/>
              <a:cs typeface="Lora"/>
              <a:sym typeface="Lora"/>
            </a:endParaRPr>
          </a:p>
          <a:p>
            <a:pPr indent="-381000" lvl="0" marL="457200" rtl="0" algn="l">
              <a:lnSpc>
                <a:spcPct val="115000"/>
              </a:lnSpc>
              <a:spcBef>
                <a:spcPts val="0"/>
              </a:spcBef>
              <a:spcAft>
                <a:spcPts val="0"/>
              </a:spcAft>
              <a:buClr>
                <a:srgbClr val="E29578"/>
              </a:buClr>
              <a:buSzPts val="2400"/>
              <a:buFont typeface="Lora"/>
              <a:buChar char="●"/>
            </a:pPr>
            <a:r>
              <a:rPr lang="en-GB" sz="2400">
                <a:solidFill>
                  <a:srgbClr val="E29578"/>
                </a:solidFill>
                <a:latin typeface="Lora"/>
                <a:ea typeface="Lora"/>
                <a:cs typeface="Lora"/>
                <a:sym typeface="Lora"/>
              </a:rPr>
              <a:t>Sedra Elsirawani</a:t>
            </a:r>
            <a:endParaRPr sz="2400">
              <a:solidFill>
                <a:srgbClr val="E29578"/>
              </a:solidFill>
              <a:latin typeface="Lora"/>
              <a:ea typeface="Lora"/>
              <a:cs typeface="Lora"/>
              <a:sym typeface="Lora"/>
            </a:endParaRPr>
          </a:p>
          <a:p>
            <a:pPr indent="-381000" lvl="0" marL="457200" rtl="0" algn="l">
              <a:lnSpc>
                <a:spcPct val="115000"/>
              </a:lnSpc>
              <a:spcBef>
                <a:spcPts val="0"/>
              </a:spcBef>
              <a:spcAft>
                <a:spcPts val="0"/>
              </a:spcAft>
              <a:buClr>
                <a:srgbClr val="E29578"/>
              </a:buClr>
              <a:buSzPts val="2400"/>
              <a:buFont typeface="Lora"/>
              <a:buChar char="●"/>
            </a:pPr>
            <a:r>
              <a:rPr lang="en-GB" sz="2400">
                <a:solidFill>
                  <a:srgbClr val="E29578"/>
                </a:solidFill>
                <a:latin typeface="Lora"/>
                <a:ea typeface="Lora"/>
                <a:cs typeface="Lora"/>
                <a:sym typeface="Lora"/>
              </a:rPr>
              <a:t>Khalid Alharbi</a:t>
            </a:r>
            <a:endParaRPr sz="2400">
              <a:solidFill>
                <a:srgbClr val="E29578"/>
              </a:solidFill>
              <a:latin typeface="Lora"/>
              <a:ea typeface="Lora"/>
              <a:cs typeface="Lora"/>
              <a:sym typeface="Lora"/>
            </a:endParaRPr>
          </a:p>
          <a:p>
            <a:pPr indent="-381000" lvl="0" marL="457200" rtl="0" algn="l">
              <a:lnSpc>
                <a:spcPct val="115000"/>
              </a:lnSpc>
              <a:spcBef>
                <a:spcPts val="0"/>
              </a:spcBef>
              <a:spcAft>
                <a:spcPts val="0"/>
              </a:spcAft>
              <a:buClr>
                <a:srgbClr val="E29578"/>
              </a:buClr>
              <a:buSzPts val="2400"/>
              <a:buFont typeface="Lora"/>
              <a:buChar char="●"/>
            </a:pPr>
            <a:r>
              <a:rPr lang="en-GB" sz="2400">
                <a:solidFill>
                  <a:srgbClr val="E29578"/>
                </a:solidFill>
                <a:latin typeface="Lora"/>
                <a:ea typeface="Lora"/>
                <a:cs typeface="Lora"/>
                <a:sym typeface="Lora"/>
              </a:rPr>
              <a:t>Hashem Bassam</a:t>
            </a:r>
            <a:endParaRPr sz="2400">
              <a:solidFill>
                <a:srgbClr val="E29578"/>
              </a:solidFill>
              <a:latin typeface="Lora"/>
              <a:ea typeface="Lora"/>
              <a:cs typeface="Lora"/>
              <a:sym typeface="Lora"/>
            </a:endParaRPr>
          </a:p>
        </p:txBody>
      </p:sp>
      <p:pic>
        <p:nvPicPr>
          <p:cNvPr id="674" name="Google Shape;674;p30"/>
          <p:cNvPicPr preferRelativeResize="0"/>
          <p:nvPr/>
        </p:nvPicPr>
        <p:blipFill>
          <a:blip r:embed="rId5">
            <a:alphaModFix/>
          </a:blip>
          <a:stretch>
            <a:fillRect/>
          </a:stretch>
        </p:blipFill>
        <p:spPr>
          <a:xfrm>
            <a:off x="1523800" y="7898975"/>
            <a:ext cx="374650" cy="374650"/>
          </a:xfrm>
          <a:prstGeom prst="rect">
            <a:avLst/>
          </a:prstGeom>
          <a:noFill/>
          <a:ln>
            <a:noFill/>
          </a:ln>
        </p:spPr>
      </p:pic>
      <p:pic>
        <p:nvPicPr>
          <p:cNvPr id="675" name="Google Shape;675;p30"/>
          <p:cNvPicPr preferRelativeResize="0"/>
          <p:nvPr/>
        </p:nvPicPr>
        <p:blipFill>
          <a:blip r:embed="rId6">
            <a:alphaModFix/>
          </a:blip>
          <a:stretch>
            <a:fillRect/>
          </a:stretch>
        </p:blipFill>
        <p:spPr>
          <a:xfrm>
            <a:off x="1523800" y="8770525"/>
            <a:ext cx="409574" cy="409574"/>
          </a:xfrm>
          <a:prstGeom prst="rect">
            <a:avLst/>
          </a:prstGeom>
          <a:noFill/>
          <a:ln>
            <a:noFill/>
          </a:ln>
        </p:spPr>
      </p:pic>
      <p:pic>
        <p:nvPicPr>
          <p:cNvPr id="676" name="Google Shape;676;p30"/>
          <p:cNvPicPr preferRelativeResize="0"/>
          <p:nvPr/>
        </p:nvPicPr>
        <p:blipFill>
          <a:blip r:embed="rId5">
            <a:alphaModFix/>
          </a:blip>
          <a:stretch>
            <a:fillRect/>
          </a:stretch>
        </p:blipFill>
        <p:spPr>
          <a:xfrm>
            <a:off x="1523800" y="8356175"/>
            <a:ext cx="374650" cy="374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 name="Google Shape;79;p14"/>
          <p:cNvGrpSpPr/>
          <p:nvPr/>
        </p:nvGrpSpPr>
        <p:grpSpPr>
          <a:xfrm>
            <a:off x="323344" y="1053952"/>
            <a:ext cx="467181" cy="476434"/>
            <a:chOff x="2410712" y="2415450"/>
            <a:chExt cx="312600" cy="312600"/>
          </a:xfrm>
        </p:grpSpPr>
        <p:sp>
          <p:nvSpPr>
            <p:cNvPr id="80" name="Google Shape;80;p1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 name="Google Shape;82;p14"/>
          <p:cNvSpPr txBox="1"/>
          <p:nvPr/>
        </p:nvSpPr>
        <p:spPr>
          <a:xfrm>
            <a:off x="790525" y="1100025"/>
            <a:ext cx="4154100" cy="3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006D77"/>
                </a:solidFill>
                <a:highlight>
                  <a:srgbClr val="EDF9F9"/>
                </a:highlight>
                <a:latin typeface="Lora"/>
                <a:ea typeface="Lora"/>
                <a:cs typeface="Lora"/>
                <a:sym typeface="Lora"/>
              </a:rPr>
              <a:t>Functions</a:t>
            </a:r>
            <a:r>
              <a:rPr b="1" lang="en-GB" sz="1800">
                <a:solidFill>
                  <a:srgbClr val="006D77"/>
                </a:solidFill>
                <a:highlight>
                  <a:srgbClr val="EDF9F9"/>
                </a:highlight>
                <a:latin typeface="Lora"/>
                <a:ea typeface="Lora"/>
                <a:cs typeface="Lora"/>
                <a:sym typeface="Lora"/>
              </a:rPr>
              <a:t> of the skin</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a:p>
        </p:txBody>
      </p:sp>
      <p:pic>
        <p:nvPicPr>
          <p:cNvPr id="83" name="Google Shape;83;p14"/>
          <p:cNvPicPr preferRelativeResize="0"/>
          <p:nvPr/>
        </p:nvPicPr>
        <p:blipFill rotWithShape="1">
          <a:blip r:embed="rId3">
            <a:alphaModFix/>
          </a:blip>
          <a:srcRect b="10584" l="5380" r="4187" t="25995"/>
          <a:stretch/>
        </p:blipFill>
        <p:spPr>
          <a:xfrm>
            <a:off x="2465023" y="8728311"/>
            <a:ext cx="3787879" cy="1839091"/>
          </a:xfrm>
          <a:prstGeom prst="rect">
            <a:avLst/>
          </a:prstGeom>
          <a:noFill/>
          <a:ln>
            <a:noFill/>
          </a:ln>
        </p:spPr>
      </p:pic>
      <p:cxnSp>
        <p:nvCxnSpPr>
          <p:cNvPr id="84" name="Google Shape;84;p14"/>
          <p:cNvCxnSpPr>
            <a:stCxn id="85" idx="2"/>
            <a:endCxn id="86" idx="0"/>
          </p:cNvCxnSpPr>
          <p:nvPr/>
        </p:nvCxnSpPr>
        <p:spPr>
          <a:xfrm flipH="1">
            <a:off x="1826350" y="1755425"/>
            <a:ext cx="2958000" cy="718800"/>
          </a:xfrm>
          <a:prstGeom prst="bentConnector2">
            <a:avLst/>
          </a:prstGeom>
          <a:noFill/>
          <a:ln cap="flat" cmpd="sng" w="28575">
            <a:solidFill>
              <a:srgbClr val="FFDDD2"/>
            </a:solidFill>
            <a:prstDash val="solid"/>
            <a:round/>
            <a:headEnd len="med" w="med" type="none"/>
            <a:tailEnd len="med" w="med" type="none"/>
          </a:ln>
        </p:spPr>
      </p:cxnSp>
      <p:sp>
        <p:nvSpPr>
          <p:cNvPr id="86" name="Google Shape;86;p14"/>
          <p:cNvSpPr/>
          <p:nvPr/>
        </p:nvSpPr>
        <p:spPr>
          <a:xfrm>
            <a:off x="1645000" y="2474225"/>
            <a:ext cx="362700" cy="340500"/>
          </a:xfrm>
          <a:prstGeom prst="roundRect">
            <a:avLst>
              <a:gd fmla="val 50000" name="adj"/>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3588200" y="2474225"/>
            <a:ext cx="362700" cy="340500"/>
          </a:xfrm>
          <a:prstGeom prst="roundRect">
            <a:avLst>
              <a:gd fmla="val 50000" name="adj"/>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5531400" y="2474225"/>
            <a:ext cx="362700" cy="340500"/>
          </a:xfrm>
          <a:prstGeom prst="roundRect">
            <a:avLst>
              <a:gd fmla="val 50000" name="adj"/>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9" name="Google Shape;89;p14"/>
          <p:cNvCxnSpPr>
            <a:stCxn id="87" idx="0"/>
            <a:endCxn id="85" idx="2"/>
          </p:cNvCxnSpPr>
          <p:nvPr/>
        </p:nvCxnSpPr>
        <p:spPr>
          <a:xfrm rot="-5400000">
            <a:off x="3917450" y="1607525"/>
            <a:ext cx="718800" cy="1014600"/>
          </a:xfrm>
          <a:prstGeom prst="bentConnector2">
            <a:avLst/>
          </a:prstGeom>
          <a:noFill/>
          <a:ln cap="flat" cmpd="sng" w="28575">
            <a:solidFill>
              <a:srgbClr val="FFDDD2"/>
            </a:solidFill>
            <a:prstDash val="solid"/>
            <a:round/>
            <a:headEnd len="med" w="med" type="none"/>
            <a:tailEnd len="med" w="med" type="none"/>
          </a:ln>
        </p:spPr>
      </p:cxnSp>
      <p:cxnSp>
        <p:nvCxnSpPr>
          <p:cNvPr id="90" name="Google Shape;90;p14"/>
          <p:cNvCxnSpPr>
            <a:stCxn id="85" idx="2"/>
            <a:endCxn id="88" idx="0"/>
          </p:cNvCxnSpPr>
          <p:nvPr/>
        </p:nvCxnSpPr>
        <p:spPr>
          <a:xfrm>
            <a:off x="4784250" y="1755425"/>
            <a:ext cx="928500" cy="718800"/>
          </a:xfrm>
          <a:prstGeom prst="bentConnector2">
            <a:avLst/>
          </a:prstGeom>
          <a:noFill/>
          <a:ln cap="flat" cmpd="sng" w="28575">
            <a:solidFill>
              <a:srgbClr val="FFDDD2"/>
            </a:solidFill>
            <a:prstDash val="solid"/>
            <a:round/>
            <a:headEnd len="med" w="med" type="none"/>
            <a:tailEnd len="med" w="med" type="none"/>
          </a:ln>
        </p:spPr>
      </p:cxnSp>
      <p:sp>
        <p:nvSpPr>
          <p:cNvPr id="91" name="Google Shape;91;p14"/>
          <p:cNvSpPr txBox="1"/>
          <p:nvPr/>
        </p:nvSpPr>
        <p:spPr>
          <a:xfrm>
            <a:off x="1023625" y="2782800"/>
            <a:ext cx="1568400" cy="43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rgbClr val="6AA84F"/>
                </a:solidFill>
                <a:latin typeface="Mada"/>
                <a:ea typeface="Mada"/>
                <a:cs typeface="Mada"/>
                <a:sym typeface="Mada"/>
              </a:rPr>
              <a:t>Protection of muscles, bones, ligament and organs.</a:t>
            </a:r>
            <a:endParaRPr sz="1200">
              <a:solidFill>
                <a:srgbClr val="6AA84F"/>
              </a:solidFill>
              <a:latin typeface="Fira Sans"/>
              <a:ea typeface="Fira Sans"/>
              <a:cs typeface="Fira Sans"/>
              <a:sym typeface="Fira Sans"/>
            </a:endParaRPr>
          </a:p>
        </p:txBody>
      </p:sp>
      <p:sp>
        <p:nvSpPr>
          <p:cNvPr id="92" name="Google Shape;92;p14"/>
          <p:cNvSpPr txBox="1"/>
          <p:nvPr/>
        </p:nvSpPr>
        <p:spPr>
          <a:xfrm>
            <a:off x="2762351" y="2814824"/>
            <a:ext cx="1951500" cy="43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rgbClr val="6AA84F"/>
                </a:solidFill>
                <a:latin typeface="Mada"/>
                <a:ea typeface="Mada"/>
                <a:cs typeface="Mada"/>
                <a:sym typeface="Mada"/>
              </a:rPr>
              <a:t>Forms a barrier to infectious pathogens</a:t>
            </a:r>
            <a:endParaRPr sz="1200">
              <a:solidFill>
                <a:srgbClr val="6AA84F"/>
              </a:solidFill>
              <a:latin typeface="Fira Sans"/>
              <a:ea typeface="Fira Sans"/>
              <a:cs typeface="Fira Sans"/>
              <a:sym typeface="Fira Sans"/>
            </a:endParaRPr>
          </a:p>
        </p:txBody>
      </p:sp>
      <p:sp>
        <p:nvSpPr>
          <p:cNvPr id="93" name="Google Shape;93;p14"/>
          <p:cNvSpPr txBox="1"/>
          <p:nvPr/>
        </p:nvSpPr>
        <p:spPr>
          <a:xfrm>
            <a:off x="4705552" y="2814824"/>
            <a:ext cx="1951500" cy="43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rgbClr val="6AA84F"/>
                </a:solidFill>
                <a:latin typeface="Mada"/>
                <a:ea typeface="Mada"/>
                <a:cs typeface="Mada"/>
                <a:sym typeface="Mada"/>
              </a:rPr>
              <a:t>Prevent water loss</a:t>
            </a:r>
            <a:endParaRPr sz="1200">
              <a:solidFill>
                <a:srgbClr val="6AA84F"/>
              </a:solidFill>
              <a:latin typeface="Fira Sans"/>
              <a:ea typeface="Fira Sans"/>
              <a:cs typeface="Fira Sans"/>
              <a:sym typeface="Fira Sans"/>
            </a:endParaRPr>
          </a:p>
        </p:txBody>
      </p:sp>
      <p:grpSp>
        <p:nvGrpSpPr>
          <p:cNvPr id="94" name="Google Shape;94;p14"/>
          <p:cNvGrpSpPr/>
          <p:nvPr/>
        </p:nvGrpSpPr>
        <p:grpSpPr>
          <a:xfrm>
            <a:off x="1688079" y="2500445"/>
            <a:ext cx="255651" cy="282347"/>
            <a:chOff x="1373350" y="1629700"/>
            <a:chExt cx="431625" cy="421225"/>
          </a:xfrm>
        </p:grpSpPr>
        <p:sp>
          <p:nvSpPr>
            <p:cNvPr id="95" name="Google Shape;95;p14"/>
            <p:cNvSpPr/>
            <p:nvPr/>
          </p:nvSpPr>
          <p:spPr>
            <a:xfrm>
              <a:off x="1373350" y="1629700"/>
              <a:ext cx="431625" cy="421225"/>
            </a:xfrm>
            <a:custGeom>
              <a:rect b="b" l="l" r="r" t="t"/>
              <a:pathLst>
                <a:path extrusionOk="0" h="16849" w="17265">
                  <a:moveTo>
                    <a:pt x="12520" y="0"/>
                  </a:moveTo>
                  <a:cubicBezTo>
                    <a:pt x="12476" y="0"/>
                    <a:pt x="12432" y="2"/>
                    <a:pt x="12388" y="4"/>
                  </a:cubicBezTo>
                  <a:cubicBezTo>
                    <a:pt x="11038" y="75"/>
                    <a:pt x="10125" y="1405"/>
                    <a:pt x="10542" y="2689"/>
                  </a:cubicBezTo>
                  <a:cubicBezTo>
                    <a:pt x="10678" y="3129"/>
                    <a:pt x="10561" y="3607"/>
                    <a:pt x="10237" y="3930"/>
                  </a:cubicBezTo>
                  <a:lnTo>
                    <a:pt x="4147" y="10021"/>
                  </a:lnTo>
                  <a:cubicBezTo>
                    <a:pt x="3908" y="10256"/>
                    <a:pt x="3590" y="10385"/>
                    <a:pt x="3264" y="10385"/>
                  </a:cubicBezTo>
                  <a:cubicBezTo>
                    <a:pt x="3143" y="10385"/>
                    <a:pt x="3020" y="10367"/>
                    <a:pt x="2901" y="10330"/>
                  </a:cubicBezTo>
                  <a:cubicBezTo>
                    <a:pt x="2694" y="10264"/>
                    <a:pt x="2483" y="10232"/>
                    <a:pt x="2273" y="10232"/>
                  </a:cubicBezTo>
                  <a:cubicBezTo>
                    <a:pt x="1749" y="10232"/>
                    <a:pt x="1235" y="10432"/>
                    <a:pt x="844" y="10803"/>
                  </a:cubicBezTo>
                  <a:cubicBezTo>
                    <a:pt x="19" y="11590"/>
                    <a:pt x="1" y="12949"/>
                    <a:pt x="806" y="13764"/>
                  </a:cubicBezTo>
                  <a:cubicBezTo>
                    <a:pt x="1199" y="14161"/>
                    <a:pt x="1728" y="14376"/>
                    <a:pt x="2274" y="14376"/>
                  </a:cubicBezTo>
                  <a:cubicBezTo>
                    <a:pt x="2425" y="14376"/>
                    <a:pt x="2576" y="14360"/>
                    <a:pt x="2727" y="14326"/>
                  </a:cubicBezTo>
                  <a:lnTo>
                    <a:pt x="2727" y="14326"/>
                  </a:lnTo>
                  <a:cubicBezTo>
                    <a:pt x="2434" y="15625"/>
                    <a:pt x="3424" y="16849"/>
                    <a:pt x="4740" y="16849"/>
                  </a:cubicBezTo>
                  <a:cubicBezTo>
                    <a:pt x="4772" y="16849"/>
                    <a:pt x="4804" y="16848"/>
                    <a:pt x="4836" y="16847"/>
                  </a:cubicBezTo>
                  <a:cubicBezTo>
                    <a:pt x="6199" y="16786"/>
                    <a:pt x="7131" y="15451"/>
                    <a:pt x="6724" y="14153"/>
                  </a:cubicBezTo>
                  <a:cubicBezTo>
                    <a:pt x="6583" y="13712"/>
                    <a:pt x="6705" y="13230"/>
                    <a:pt x="7033" y="12907"/>
                  </a:cubicBezTo>
                  <a:lnTo>
                    <a:pt x="8345" y="11595"/>
                  </a:lnTo>
                  <a:lnTo>
                    <a:pt x="13119" y="6816"/>
                  </a:lnTo>
                  <a:cubicBezTo>
                    <a:pt x="13356" y="6582"/>
                    <a:pt x="13671" y="6454"/>
                    <a:pt x="13994" y="6454"/>
                  </a:cubicBezTo>
                  <a:cubicBezTo>
                    <a:pt x="14118" y="6454"/>
                    <a:pt x="14243" y="6473"/>
                    <a:pt x="14365" y="6512"/>
                  </a:cubicBezTo>
                  <a:cubicBezTo>
                    <a:pt x="14570" y="6576"/>
                    <a:pt x="14781" y="6607"/>
                    <a:pt x="14990" y="6607"/>
                  </a:cubicBezTo>
                  <a:cubicBezTo>
                    <a:pt x="15515" y="6607"/>
                    <a:pt x="16029" y="6409"/>
                    <a:pt x="16421" y="6034"/>
                  </a:cubicBezTo>
                  <a:cubicBezTo>
                    <a:pt x="17251" y="5228"/>
                    <a:pt x="17265" y="3902"/>
                    <a:pt x="16459" y="3073"/>
                  </a:cubicBezTo>
                  <a:cubicBezTo>
                    <a:pt x="16068" y="2678"/>
                    <a:pt x="15540" y="2463"/>
                    <a:pt x="14998" y="2463"/>
                  </a:cubicBezTo>
                  <a:cubicBezTo>
                    <a:pt x="14845" y="2463"/>
                    <a:pt x="14691" y="2480"/>
                    <a:pt x="14538" y="2515"/>
                  </a:cubicBezTo>
                  <a:cubicBezTo>
                    <a:pt x="14693" y="1817"/>
                    <a:pt x="14477" y="1096"/>
                    <a:pt x="13976" y="595"/>
                  </a:cubicBezTo>
                  <a:cubicBezTo>
                    <a:pt x="13779" y="398"/>
                    <a:pt x="13545" y="243"/>
                    <a:pt x="13287" y="145"/>
                  </a:cubicBezTo>
                  <a:cubicBezTo>
                    <a:pt x="13042" y="49"/>
                    <a:pt x="12784" y="0"/>
                    <a:pt x="12520"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p:nvPr/>
          </p:nvSpPr>
          <p:spPr>
            <a:xfrm>
              <a:off x="1443975" y="1695150"/>
              <a:ext cx="360900" cy="355675"/>
            </a:xfrm>
            <a:custGeom>
              <a:rect b="b" l="l" r="r" t="t"/>
              <a:pathLst>
                <a:path extrusionOk="0" h="14227" w="14436">
                  <a:moveTo>
                    <a:pt x="12950" y="1"/>
                  </a:moveTo>
                  <a:lnTo>
                    <a:pt x="12950" y="1"/>
                  </a:lnTo>
                  <a:cubicBezTo>
                    <a:pt x="13268" y="792"/>
                    <a:pt x="13081" y="1701"/>
                    <a:pt x="12472" y="2296"/>
                  </a:cubicBezTo>
                  <a:cubicBezTo>
                    <a:pt x="12081" y="2668"/>
                    <a:pt x="11565" y="2867"/>
                    <a:pt x="11041" y="2867"/>
                  </a:cubicBezTo>
                  <a:cubicBezTo>
                    <a:pt x="10831" y="2867"/>
                    <a:pt x="10620" y="2835"/>
                    <a:pt x="10415" y="2769"/>
                  </a:cubicBezTo>
                  <a:cubicBezTo>
                    <a:pt x="10294" y="2732"/>
                    <a:pt x="10170" y="2714"/>
                    <a:pt x="10047" y="2714"/>
                  </a:cubicBezTo>
                  <a:cubicBezTo>
                    <a:pt x="9722" y="2714"/>
                    <a:pt x="9404" y="2841"/>
                    <a:pt x="9169" y="3079"/>
                  </a:cubicBezTo>
                  <a:lnTo>
                    <a:pt x="5313" y="6934"/>
                  </a:lnTo>
                  <a:lnTo>
                    <a:pt x="4390" y="7852"/>
                  </a:lnTo>
                  <a:lnTo>
                    <a:pt x="3079" y="9169"/>
                  </a:lnTo>
                  <a:cubicBezTo>
                    <a:pt x="2751" y="9492"/>
                    <a:pt x="2634" y="9970"/>
                    <a:pt x="2769" y="10410"/>
                  </a:cubicBezTo>
                  <a:cubicBezTo>
                    <a:pt x="2999" y="11132"/>
                    <a:pt x="2816" y="11919"/>
                    <a:pt x="2296" y="12467"/>
                  </a:cubicBezTo>
                  <a:cubicBezTo>
                    <a:pt x="1894" y="12883"/>
                    <a:pt x="1347" y="13103"/>
                    <a:pt x="790" y="13103"/>
                  </a:cubicBezTo>
                  <a:cubicBezTo>
                    <a:pt x="524" y="13103"/>
                    <a:pt x="256" y="13053"/>
                    <a:pt x="1" y="12950"/>
                  </a:cubicBezTo>
                  <a:lnTo>
                    <a:pt x="1" y="12950"/>
                  </a:lnTo>
                  <a:cubicBezTo>
                    <a:pt x="108" y="13207"/>
                    <a:pt x="263" y="13437"/>
                    <a:pt x="460" y="13634"/>
                  </a:cubicBezTo>
                  <a:cubicBezTo>
                    <a:pt x="867" y="14030"/>
                    <a:pt x="1394" y="14226"/>
                    <a:pt x="1920" y="14226"/>
                  </a:cubicBezTo>
                  <a:cubicBezTo>
                    <a:pt x="2464" y="14226"/>
                    <a:pt x="3008" y="14016"/>
                    <a:pt x="3421" y="13596"/>
                  </a:cubicBezTo>
                  <a:cubicBezTo>
                    <a:pt x="3941" y="13048"/>
                    <a:pt x="4123" y="12261"/>
                    <a:pt x="3899" y="11540"/>
                  </a:cubicBezTo>
                  <a:cubicBezTo>
                    <a:pt x="3758" y="11099"/>
                    <a:pt x="3875" y="10617"/>
                    <a:pt x="4203" y="10293"/>
                  </a:cubicBezTo>
                  <a:lnTo>
                    <a:pt x="10294" y="4208"/>
                  </a:lnTo>
                  <a:cubicBezTo>
                    <a:pt x="10531" y="3970"/>
                    <a:pt x="10847" y="3841"/>
                    <a:pt x="11170" y="3841"/>
                  </a:cubicBezTo>
                  <a:cubicBezTo>
                    <a:pt x="11294" y="3841"/>
                    <a:pt x="11418" y="3860"/>
                    <a:pt x="11540" y="3898"/>
                  </a:cubicBezTo>
                  <a:cubicBezTo>
                    <a:pt x="11746" y="3963"/>
                    <a:pt x="11957" y="3994"/>
                    <a:pt x="12164" y="3994"/>
                  </a:cubicBezTo>
                  <a:cubicBezTo>
                    <a:pt x="12875" y="3994"/>
                    <a:pt x="13554" y="3630"/>
                    <a:pt x="13938" y="2999"/>
                  </a:cubicBezTo>
                  <a:cubicBezTo>
                    <a:pt x="14435" y="2184"/>
                    <a:pt x="14313" y="1134"/>
                    <a:pt x="13639" y="460"/>
                  </a:cubicBezTo>
                  <a:lnTo>
                    <a:pt x="13634" y="460"/>
                  </a:lnTo>
                  <a:cubicBezTo>
                    <a:pt x="13437" y="263"/>
                    <a:pt x="13208" y="108"/>
                    <a:pt x="12950"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 name="Google Shape;97;p14"/>
          <p:cNvGrpSpPr/>
          <p:nvPr/>
        </p:nvGrpSpPr>
        <p:grpSpPr>
          <a:xfrm>
            <a:off x="3556200" y="2433988"/>
            <a:ext cx="426700" cy="420975"/>
            <a:chOff x="5950100" y="2273750"/>
            <a:chExt cx="426700" cy="420975"/>
          </a:xfrm>
        </p:grpSpPr>
        <p:sp>
          <p:nvSpPr>
            <p:cNvPr id="98" name="Google Shape;98;p14"/>
            <p:cNvSpPr/>
            <p:nvPr/>
          </p:nvSpPr>
          <p:spPr>
            <a:xfrm>
              <a:off x="6159750" y="2300125"/>
              <a:ext cx="12800" cy="60775"/>
            </a:xfrm>
            <a:custGeom>
              <a:rect b="b" l="l" r="r" t="t"/>
              <a:pathLst>
                <a:path extrusionOk="0" h="2431" w="512">
                  <a:moveTo>
                    <a:pt x="256" y="0"/>
                  </a:moveTo>
                  <a:cubicBezTo>
                    <a:pt x="128" y="0"/>
                    <a:pt x="0" y="86"/>
                    <a:pt x="0" y="257"/>
                  </a:cubicBezTo>
                  <a:lnTo>
                    <a:pt x="0" y="2173"/>
                  </a:lnTo>
                  <a:cubicBezTo>
                    <a:pt x="0" y="2314"/>
                    <a:pt x="113" y="2431"/>
                    <a:pt x="258" y="2431"/>
                  </a:cubicBezTo>
                  <a:cubicBezTo>
                    <a:pt x="399" y="2431"/>
                    <a:pt x="511" y="2314"/>
                    <a:pt x="511" y="2173"/>
                  </a:cubicBezTo>
                  <a:lnTo>
                    <a:pt x="511" y="257"/>
                  </a:lnTo>
                  <a:cubicBezTo>
                    <a:pt x="511" y="86"/>
                    <a:pt x="383" y="0"/>
                    <a:pt x="256"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p:nvPr/>
          </p:nvSpPr>
          <p:spPr>
            <a:xfrm>
              <a:off x="6253925" y="2328575"/>
              <a:ext cx="70525" cy="65825"/>
            </a:xfrm>
            <a:custGeom>
              <a:rect b="b" l="l" r="r" t="t"/>
              <a:pathLst>
                <a:path extrusionOk="0" h="2633" w="2821">
                  <a:moveTo>
                    <a:pt x="2459" y="0"/>
                  </a:moveTo>
                  <a:cubicBezTo>
                    <a:pt x="2400" y="0"/>
                    <a:pt x="2337" y="23"/>
                    <a:pt x="2282" y="79"/>
                  </a:cubicBezTo>
                  <a:lnTo>
                    <a:pt x="159" y="2202"/>
                  </a:lnTo>
                  <a:cubicBezTo>
                    <a:pt x="0" y="2361"/>
                    <a:pt x="113" y="2633"/>
                    <a:pt x="337" y="2633"/>
                  </a:cubicBezTo>
                  <a:cubicBezTo>
                    <a:pt x="403" y="2628"/>
                    <a:pt x="469" y="2604"/>
                    <a:pt x="515" y="2558"/>
                  </a:cubicBezTo>
                  <a:lnTo>
                    <a:pt x="2638" y="435"/>
                  </a:lnTo>
                  <a:cubicBezTo>
                    <a:pt x="2821" y="252"/>
                    <a:pt x="2654" y="0"/>
                    <a:pt x="2459"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p:nvPr/>
          </p:nvSpPr>
          <p:spPr>
            <a:xfrm>
              <a:off x="6297475" y="2477650"/>
              <a:ext cx="54725" cy="12800"/>
            </a:xfrm>
            <a:custGeom>
              <a:rect b="b" l="l" r="r" t="t"/>
              <a:pathLst>
                <a:path extrusionOk="0" h="512" w="2189">
                  <a:moveTo>
                    <a:pt x="338" y="1"/>
                  </a:moveTo>
                  <a:cubicBezTo>
                    <a:pt x="1" y="1"/>
                    <a:pt x="1" y="511"/>
                    <a:pt x="338" y="511"/>
                  </a:cubicBezTo>
                  <a:lnTo>
                    <a:pt x="1847" y="511"/>
                  </a:lnTo>
                  <a:cubicBezTo>
                    <a:pt x="2189" y="511"/>
                    <a:pt x="2189" y="1"/>
                    <a:pt x="1847"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p:nvPr/>
          </p:nvSpPr>
          <p:spPr>
            <a:xfrm>
              <a:off x="6279650" y="2600425"/>
              <a:ext cx="35525" cy="30925"/>
            </a:xfrm>
            <a:custGeom>
              <a:rect b="b" l="l" r="r" t="t"/>
              <a:pathLst>
                <a:path extrusionOk="0" h="1237" w="1421">
                  <a:moveTo>
                    <a:pt x="369" y="0"/>
                  </a:moveTo>
                  <a:cubicBezTo>
                    <a:pt x="171" y="0"/>
                    <a:pt x="1" y="256"/>
                    <a:pt x="184" y="440"/>
                  </a:cubicBezTo>
                  <a:lnTo>
                    <a:pt x="911" y="1161"/>
                  </a:lnTo>
                  <a:cubicBezTo>
                    <a:pt x="957" y="1208"/>
                    <a:pt x="1022" y="1231"/>
                    <a:pt x="1092" y="1236"/>
                  </a:cubicBezTo>
                  <a:lnTo>
                    <a:pt x="1092" y="1236"/>
                  </a:lnTo>
                  <a:cubicBezTo>
                    <a:pt x="1315" y="1229"/>
                    <a:pt x="1421" y="959"/>
                    <a:pt x="1267" y="800"/>
                  </a:cubicBezTo>
                  <a:lnTo>
                    <a:pt x="545" y="79"/>
                  </a:lnTo>
                  <a:cubicBezTo>
                    <a:pt x="490" y="24"/>
                    <a:pt x="428" y="0"/>
                    <a:pt x="369" y="0"/>
                  </a:cubicBezTo>
                  <a:close/>
                  <a:moveTo>
                    <a:pt x="1092" y="1236"/>
                  </a:moveTo>
                  <a:cubicBezTo>
                    <a:pt x="1091" y="1236"/>
                    <a:pt x="1090" y="1236"/>
                    <a:pt x="1089" y="1236"/>
                  </a:cubicBezTo>
                  <a:lnTo>
                    <a:pt x="1093" y="1236"/>
                  </a:lnTo>
                  <a:cubicBezTo>
                    <a:pt x="1093" y="1236"/>
                    <a:pt x="1092" y="1236"/>
                    <a:pt x="1092" y="1236"/>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a:off x="6253675" y="2574400"/>
              <a:ext cx="27900" cy="24625"/>
            </a:xfrm>
            <a:custGeom>
              <a:rect b="b" l="l" r="r" t="t"/>
              <a:pathLst>
                <a:path extrusionOk="0" h="985" w="1116">
                  <a:moveTo>
                    <a:pt x="362" y="1"/>
                  </a:moveTo>
                  <a:cubicBezTo>
                    <a:pt x="167" y="1"/>
                    <a:pt x="0" y="253"/>
                    <a:pt x="183" y="436"/>
                  </a:cubicBezTo>
                  <a:lnTo>
                    <a:pt x="657" y="909"/>
                  </a:lnTo>
                  <a:cubicBezTo>
                    <a:pt x="708" y="956"/>
                    <a:pt x="769" y="984"/>
                    <a:pt x="839" y="984"/>
                  </a:cubicBezTo>
                  <a:cubicBezTo>
                    <a:pt x="905" y="984"/>
                    <a:pt x="971" y="956"/>
                    <a:pt x="1013" y="909"/>
                  </a:cubicBezTo>
                  <a:cubicBezTo>
                    <a:pt x="1116" y="811"/>
                    <a:pt x="1116" y="651"/>
                    <a:pt x="1013" y="553"/>
                  </a:cubicBezTo>
                  <a:lnTo>
                    <a:pt x="539" y="80"/>
                  </a:lnTo>
                  <a:cubicBezTo>
                    <a:pt x="484" y="24"/>
                    <a:pt x="422" y="1"/>
                    <a:pt x="362"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p:nvPr/>
          </p:nvSpPr>
          <p:spPr>
            <a:xfrm>
              <a:off x="6159750" y="2607325"/>
              <a:ext cx="12800" cy="60675"/>
            </a:xfrm>
            <a:custGeom>
              <a:rect b="b" l="l" r="r" t="t"/>
              <a:pathLst>
                <a:path extrusionOk="0" h="2427" w="512">
                  <a:moveTo>
                    <a:pt x="256" y="1"/>
                  </a:moveTo>
                  <a:cubicBezTo>
                    <a:pt x="128" y="1"/>
                    <a:pt x="0" y="86"/>
                    <a:pt x="0" y="257"/>
                  </a:cubicBezTo>
                  <a:lnTo>
                    <a:pt x="0" y="2174"/>
                  </a:lnTo>
                  <a:cubicBezTo>
                    <a:pt x="0" y="2314"/>
                    <a:pt x="113" y="2426"/>
                    <a:pt x="258" y="2426"/>
                  </a:cubicBezTo>
                  <a:cubicBezTo>
                    <a:pt x="399" y="2426"/>
                    <a:pt x="511" y="2314"/>
                    <a:pt x="511" y="2174"/>
                  </a:cubicBezTo>
                  <a:lnTo>
                    <a:pt x="511" y="257"/>
                  </a:lnTo>
                  <a:cubicBezTo>
                    <a:pt x="511" y="86"/>
                    <a:pt x="383" y="1"/>
                    <a:pt x="256"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p:nvPr/>
          </p:nvSpPr>
          <p:spPr>
            <a:xfrm>
              <a:off x="6033475" y="2572775"/>
              <a:ext cx="46550" cy="43225"/>
            </a:xfrm>
            <a:custGeom>
              <a:rect b="b" l="l" r="r" t="t"/>
              <a:pathLst>
                <a:path extrusionOk="0" h="1729" w="1862">
                  <a:moveTo>
                    <a:pt x="1498" y="1"/>
                  </a:moveTo>
                  <a:cubicBezTo>
                    <a:pt x="1439" y="1"/>
                    <a:pt x="1377" y="24"/>
                    <a:pt x="1322" y="79"/>
                  </a:cubicBezTo>
                  <a:lnTo>
                    <a:pt x="104" y="1297"/>
                  </a:lnTo>
                  <a:cubicBezTo>
                    <a:pt x="1" y="1396"/>
                    <a:pt x="1" y="1560"/>
                    <a:pt x="104" y="1658"/>
                  </a:cubicBezTo>
                  <a:cubicBezTo>
                    <a:pt x="151" y="1705"/>
                    <a:pt x="216" y="1728"/>
                    <a:pt x="287" y="1728"/>
                  </a:cubicBezTo>
                  <a:cubicBezTo>
                    <a:pt x="292" y="1729"/>
                    <a:pt x="296" y="1729"/>
                    <a:pt x="301" y="1729"/>
                  </a:cubicBezTo>
                  <a:cubicBezTo>
                    <a:pt x="362" y="1729"/>
                    <a:pt x="421" y="1702"/>
                    <a:pt x="460" y="1658"/>
                  </a:cubicBezTo>
                  <a:lnTo>
                    <a:pt x="1678" y="440"/>
                  </a:lnTo>
                  <a:cubicBezTo>
                    <a:pt x="1862" y="256"/>
                    <a:pt x="1694" y="1"/>
                    <a:pt x="1498"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
            <p:cNvSpPr/>
            <p:nvPr/>
          </p:nvSpPr>
          <p:spPr>
            <a:xfrm>
              <a:off x="5980075" y="2477650"/>
              <a:ext cx="54850" cy="12800"/>
            </a:xfrm>
            <a:custGeom>
              <a:rect b="b" l="l" r="r" t="t"/>
              <a:pathLst>
                <a:path extrusionOk="0" h="512" w="2194">
                  <a:moveTo>
                    <a:pt x="343" y="1"/>
                  </a:moveTo>
                  <a:cubicBezTo>
                    <a:pt x="1" y="1"/>
                    <a:pt x="1" y="511"/>
                    <a:pt x="343" y="511"/>
                  </a:cubicBezTo>
                  <a:lnTo>
                    <a:pt x="1851" y="511"/>
                  </a:lnTo>
                  <a:cubicBezTo>
                    <a:pt x="2193" y="511"/>
                    <a:pt x="2193" y="1"/>
                    <a:pt x="1851"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p:nvPr/>
          </p:nvSpPr>
          <p:spPr>
            <a:xfrm>
              <a:off x="6016250" y="2337025"/>
              <a:ext cx="63275" cy="58550"/>
            </a:xfrm>
            <a:custGeom>
              <a:rect b="b" l="l" r="r" t="t"/>
              <a:pathLst>
                <a:path extrusionOk="0" h="2342" w="2531">
                  <a:moveTo>
                    <a:pt x="368" y="0"/>
                  </a:moveTo>
                  <a:cubicBezTo>
                    <a:pt x="171" y="0"/>
                    <a:pt x="0" y="256"/>
                    <a:pt x="184" y="439"/>
                  </a:cubicBezTo>
                  <a:lnTo>
                    <a:pt x="2016" y="2266"/>
                  </a:lnTo>
                  <a:cubicBezTo>
                    <a:pt x="2062" y="2313"/>
                    <a:pt x="2127" y="2336"/>
                    <a:pt x="2197" y="2341"/>
                  </a:cubicBezTo>
                  <a:lnTo>
                    <a:pt x="2197" y="2341"/>
                  </a:lnTo>
                  <a:cubicBezTo>
                    <a:pt x="2420" y="2334"/>
                    <a:pt x="2530" y="2064"/>
                    <a:pt x="2372" y="1906"/>
                  </a:cubicBezTo>
                  <a:lnTo>
                    <a:pt x="545" y="79"/>
                  </a:lnTo>
                  <a:cubicBezTo>
                    <a:pt x="489" y="23"/>
                    <a:pt x="428" y="0"/>
                    <a:pt x="368" y="0"/>
                  </a:cubicBezTo>
                  <a:close/>
                  <a:moveTo>
                    <a:pt x="2197" y="2341"/>
                  </a:moveTo>
                  <a:cubicBezTo>
                    <a:pt x="2196" y="2341"/>
                    <a:pt x="2195" y="2341"/>
                    <a:pt x="2194" y="2341"/>
                  </a:cubicBezTo>
                  <a:lnTo>
                    <a:pt x="2199" y="2341"/>
                  </a:lnTo>
                  <a:cubicBezTo>
                    <a:pt x="2198" y="2341"/>
                    <a:pt x="2198" y="2341"/>
                    <a:pt x="2197" y="234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4"/>
            <p:cNvSpPr/>
            <p:nvPr/>
          </p:nvSpPr>
          <p:spPr>
            <a:xfrm>
              <a:off x="6026100" y="2347525"/>
              <a:ext cx="280075" cy="273525"/>
            </a:xfrm>
            <a:custGeom>
              <a:rect b="b" l="l" r="r" t="t"/>
              <a:pathLst>
                <a:path extrusionOk="0" h="10941" w="11203">
                  <a:moveTo>
                    <a:pt x="4488" y="0"/>
                  </a:moveTo>
                  <a:cubicBezTo>
                    <a:pt x="4444" y="0"/>
                    <a:pt x="4401" y="5"/>
                    <a:pt x="4358" y="15"/>
                  </a:cubicBezTo>
                  <a:cubicBezTo>
                    <a:pt x="3955" y="104"/>
                    <a:pt x="3711" y="619"/>
                    <a:pt x="3351" y="792"/>
                  </a:cubicBezTo>
                  <a:cubicBezTo>
                    <a:pt x="2990" y="966"/>
                    <a:pt x="2428" y="844"/>
                    <a:pt x="2114" y="1097"/>
                  </a:cubicBezTo>
                  <a:cubicBezTo>
                    <a:pt x="1795" y="1345"/>
                    <a:pt x="1795" y="1921"/>
                    <a:pt x="1542" y="2235"/>
                  </a:cubicBezTo>
                  <a:cubicBezTo>
                    <a:pt x="1289" y="2549"/>
                    <a:pt x="736" y="2676"/>
                    <a:pt x="558" y="3041"/>
                  </a:cubicBezTo>
                  <a:cubicBezTo>
                    <a:pt x="380" y="3397"/>
                    <a:pt x="633" y="3917"/>
                    <a:pt x="540" y="4315"/>
                  </a:cubicBezTo>
                  <a:cubicBezTo>
                    <a:pt x="451" y="4700"/>
                    <a:pt x="1" y="5060"/>
                    <a:pt x="1" y="5468"/>
                  </a:cubicBezTo>
                  <a:cubicBezTo>
                    <a:pt x="1" y="5880"/>
                    <a:pt x="451" y="6236"/>
                    <a:pt x="540" y="6625"/>
                  </a:cubicBezTo>
                  <a:cubicBezTo>
                    <a:pt x="629" y="7023"/>
                    <a:pt x="380" y="7539"/>
                    <a:pt x="558" y="7899"/>
                  </a:cubicBezTo>
                  <a:cubicBezTo>
                    <a:pt x="732" y="8260"/>
                    <a:pt x="1289" y="8391"/>
                    <a:pt x="1542" y="8705"/>
                  </a:cubicBezTo>
                  <a:cubicBezTo>
                    <a:pt x="1795" y="9019"/>
                    <a:pt x="1795" y="9591"/>
                    <a:pt x="2114" y="9844"/>
                  </a:cubicBezTo>
                  <a:cubicBezTo>
                    <a:pt x="2428" y="10097"/>
                    <a:pt x="2980" y="9970"/>
                    <a:pt x="3351" y="10148"/>
                  </a:cubicBezTo>
                  <a:cubicBezTo>
                    <a:pt x="3707" y="10321"/>
                    <a:pt x="3955" y="10837"/>
                    <a:pt x="4358" y="10926"/>
                  </a:cubicBezTo>
                  <a:cubicBezTo>
                    <a:pt x="4401" y="10936"/>
                    <a:pt x="4444" y="10940"/>
                    <a:pt x="4488" y="10940"/>
                  </a:cubicBezTo>
                  <a:cubicBezTo>
                    <a:pt x="4841" y="10940"/>
                    <a:pt x="5233" y="10659"/>
                    <a:pt x="5604" y="10659"/>
                  </a:cubicBezTo>
                  <a:cubicBezTo>
                    <a:pt x="5971" y="10659"/>
                    <a:pt x="6363" y="10940"/>
                    <a:pt x="6719" y="10940"/>
                  </a:cubicBezTo>
                  <a:cubicBezTo>
                    <a:pt x="6763" y="10940"/>
                    <a:pt x="6807" y="10936"/>
                    <a:pt x="6850" y="10926"/>
                  </a:cubicBezTo>
                  <a:cubicBezTo>
                    <a:pt x="7248" y="10832"/>
                    <a:pt x="7492" y="10317"/>
                    <a:pt x="7853" y="10148"/>
                  </a:cubicBezTo>
                  <a:cubicBezTo>
                    <a:pt x="8218" y="9975"/>
                    <a:pt x="8776" y="10097"/>
                    <a:pt x="9094" y="9844"/>
                  </a:cubicBezTo>
                  <a:cubicBezTo>
                    <a:pt x="9408" y="9591"/>
                    <a:pt x="9408" y="9019"/>
                    <a:pt x="9661" y="8705"/>
                  </a:cubicBezTo>
                  <a:cubicBezTo>
                    <a:pt x="9914" y="8391"/>
                    <a:pt x="10467" y="8265"/>
                    <a:pt x="10650" y="7899"/>
                  </a:cubicBezTo>
                  <a:cubicBezTo>
                    <a:pt x="10823" y="7539"/>
                    <a:pt x="10575" y="7023"/>
                    <a:pt x="10664" y="6625"/>
                  </a:cubicBezTo>
                  <a:cubicBezTo>
                    <a:pt x="10753" y="6236"/>
                    <a:pt x="11203" y="5880"/>
                    <a:pt x="11203" y="5468"/>
                  </a:cubicBezTo>
                  <a:cubicBezTo>
                    <a:pt x="11203" y="5060"/>
                    <a:pt x="10753" y="4700"/>
                    <a:pt x="10664" y="4315"/>
                  </a:cubicBezTo>
                  <a:cubicBezTo>
                    <a:pt x="10575" y="3917"/>
                    <a:pt x="10823" y="3402"/>
                    <a:pt x="10650" y="3041"/>
                  </a:cubicBezTo>
                  <a:cubicBezTo>
                    <a:pt x="10472" y="2680"/>
                    <a:pt x="9914" y="2549"/>
                    <a:pt x="9661" y="2235"/>
                  </a:cubicBezTo>
                  <a:cubicBezTo>
                    <a:pt x="9408" y="1917"/>
                    <a:pt x="9408" y="1350"/>
                    <a:pt x="9094" y="1092"/>
                  </a:cubicBezTo>
                  <a:cubicBezTo>
                    <a:pt x="8977" y="998"/>
                    <a:pt x="8818" y="961"/>
                    <a:pt x="8659" y="938"/>
                  </a:cubicBezTo>
                  <a:lnTo>
                    <a:pt x="7768" y="745"/>
                  </a:lnTo>
                  <a:cubicBezTo>
                    <a:pt x="7450" y="544"/>
                    <a:pt x="7211" y="94"/>
                    <a:pt x="6850" y="15"/>
                  </a:cubicBezTo>
                  <a:cubicBezTo>
                    <a:pt x="6807" y="5"/>
                    <a:pt x="6763" y="0"/>
                    <a:pt x="6719" y="0"/>
                  </a:cubicBezTo>
                  <a:cubicBezTo>
                    <a:pt x="6363" y="0"/>
                    <a:pt x="5971" y="282"/>
                    <a:pt x="5604" y="282"/>
                  </a:cubicBezTo>
                  <a:cubicBezTo>
                    <a:pt x="5233" y="282"/>
                    <a:pt x="4841" y="0"/>
                    <a:pt x="4488"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p:nvPr/>
          </p:nvSpPr>
          <p:spPr>
            <a:xfrm>
              <a:off x="6072950" y="2367075"/>
              <a:ext cx="233000" cy="253725"/>
            </a:xfrm>
            <a:custGeom>
              <a:rect b="b" l="l" r="r" t="t"/>
              <a:pathLst>
                <a:path extrusionOk="0" h="10149" w="9320">
                  <a:moveTo>
                    <a:pt x="6063" y="1"/>
                  </a:moveTo>
                  <a:lnTo>
                    <a:pt x="6063" y="1"/>
                  </a:lnTo>
                  <a:cubicBezTo>
                    <a:pt x="7773" y="1875"/>
                    <a:pt x="7961" y="4686"/>
                    <a:pt x="6508" y="6771"/>
                  </a:cubicBezTo>
                  <a:cubicBezTo>
                    <a:pt x="5465" y="8263"/>
                    <a:pt x="3783" y="9095"/>
                    <a:pt x="2051" y="9095"/>
                  </a:cubicBezTo>
                  <a:cubicBezTo>
                    <a:pt x="1363" y="9095"/>
                    <a:pt x="668" y="8964"/>
                    <a:pt x="1" y="8691"/>
                  </a:cubicBezTo>
                  <a:lnTo>
                    <a:pt x="1" y="8691"/>
                  </a:lnTo>
                  <a:cubicBezTo>
                    <a:pt x="48" y="8832"/>
                    <a:pt x="132" y="8959"/>
                    <a:pt x="240" y="9057"/>
                  </a:cubicBezTo>
                  <a:cubicBezTo>
                    <a:pt x="554" y="9305"/>
                    <a:pt x="1111" y="9179"/>
                    <a:pt x="1481" y="9357"/>
                  </a:cubicBezTo>
                  <a:cubicBezTo>
                    <a:pt x="1837" y="9535"/>
                    <a:pt x="2086" y="10050"/>
                    <a:pt x="2489" y="10134"/>
                  </a:cubicBezTo>
                  <a:cubicBezTo>
                    <a:pt x="2532" y="10144"/>
                    <a:pt x="2576" y="10149"/>
                    <a:pt x="2620" y="10149"/>
                  </a:cubicBezTo>
                  <a:cubicBezTo>
                    <a:pt x="2972" y="10149"/>
                    <a:pt x="3364" y="9872"/>
                    <a:pt x="3730" y="9872"/>
                  </a:cubicBezTo>
                  <a:cubicBezTo>
                    <a:pt x="4100" y="9872"/>
                    <a:pt x="4492" y="10149"/>
                    <a:pt x="4844" y="10149"/>
                  </a:cubicBezTo>
                  <a:cubicBezTo>
                    <a:pt x="4889" y="10149"/>
                    <a:pt x="4933" y="10144"/>
                    <a:pt x="4976" y="10134"/>
                  </a:cubicBezTo>
                  <a:cubicBezTo>
                    <a:pt x="5379" y="10045"/>
                    <a:pt x="5623" y="9530"/>
                    <a:pt x="5984" y="9357"/>
                  </a:cubicBezTo>
                  <a:cubicBezTo>
                    <a:pt x="6349" y="9183"/>
                    <a:pt x="6906" y="9310"/>
                    <a:pt x="7225" y="9057"/>
                  </a:cubicBezTo>
                  <a:cubicBezTo>
                    <a:pt x="7539" y="8804"/>
                    <a:pt x="7539" y="8232"/>
                    <a:pt x="7792" y="7914"/>
                  </a:cubicBezTo>
                  <a:cubicBezTo>
                    <a:pt x="8045" y="7600"/>
                    <a:pt x="8598" y="7478"/>
                    <a:pt x="8776" y="7108"/>
                  </a:cubicBezTo>
                  <a:cubicBezTo>
                    <a:pt x="8940" y="6752"/>
                    <a:pt x="8691" y="6237"/>
                    <a:pt x="8785" y="5838"/>
                  </a:cubicBezTo>
                  <a:cubicBezTo>
                    <a:pt x="8874" y="5454"/>
                    <a:pt x="9319" y="5093"/>
                    <a:pt x="9319" y="4686"/>
                  </a:cubicBezTo>
                  <a:cubicBezTo>
                    <a:pt x="9319" y="4274"/>
                    <a:pt x="8874" y="3918"/>
                    <a:pt x="8785" y="3529"/>
                  </a:cubicBezTo>
                  <a:cubicBezTo>
                    <a:pt x="8691" y="3130"/>
                    <a:pt x="8940" y="2615"/>
                    <a:pt x="8766" y="2254"/>
                  </a:cubicBezTo>
                  <a:cubicBezTo>
                    <a:pt x="8588" y="1894"/>
                    <a:pt x="8031" y="1767"/>
                    <a:pt x="7783" y="1449"/>
                  </a:cubicBezTo>
                  <a:cubicBezTo>
                    <a:pt x="7530" y="1135"/>
                    <a:pt x="7530" y="563"/>
                    <a:pt x="7211" y="310"/>
                  </a:cubicBezTo>
                  <a:cubicBezTo>
                    <a:pt x="7094" y="216"/>
                    <a:pt x="6939" y="174"/>
                    <a:pt x="6775" y="151"/>
                  </a:cubicBezTo>
                  <a:lnTo>
                    <a:pt x="6063" y="1"/>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p:nvPr/>
          </p:nvSpPr>
          <p:spPr>
            <a:xfrm>
              <a:off x="6101300" y="2400125"/>
              <a:ext cx="38550" cy="33000"/>
            </a:xfrm>
            <a:custGeom>
              <a:rect b="b" l="l" r="r" t="t"/>
              <a:pathLst>
                <a:path extrusionOk="0" h="1320" w="1542">
                  <a:moveTo>
                    <a:pt x="890" y="0"/>
                  </a:moveTo>
                  <a:cubicBezTo>
                    <a:pt x="887" y="0"/>
                    <a:pt x="884" y="0"/>
                    <a:pt x="881" y="0"/>
                  </a:cubicBezTo>
                  <a:cubicBezTo>
                    <a:pt x="296" y="0"/>
                    <a:pt x="1" y="708"/>
                    <a:pt x="418" y="1124"/>
                  </a:cubicBezTo>
                  <a:cubicBezTo>
                    <a:pt x="551" y="1259"/>
                    <a:pt x="716" y="1320"/>
                    <a:pt x="877" y="1320"/>
                  </a:cubicBezTo>
                  <a:cubicBezTo>
                    <a:pt x="1216" y="1320"/>
                    <a:pt x="1542" y="1055"/>
                    <a:pt x="1542" y="656"/>
                  </a:cubicBezTo>
                  <a:cubicBezTo>
                    <a:pt x="1542" y="293"/>
                    <a:pt x="1251" y="0"/>
                    <a:pt x="89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p:nvPr/>
          </p:nvSpPr>
          <p:spPr>
            <a:xfrm>
              <a:off x="6144050" y="2273750"/>
              <a:ext cx="38650" cy="33000"/>
            </a:xfrm>
            <a:custGeom>
              <a:rect b="b" l="l" r="r" t="t"/>
              <a:pathLst>
                <a:path extrusionOk="0" h="1320" w="1546">
                  <a:moveTo>
                    <a:pt x="886" y="0"/>
                  </a:moveTo>
                  <a:cubicBezTo>
                    <a:pt x="296" y="0"/>
                    <a:pt x="1" y="712"/>
                    <a:pt x="418" y="1124"/>
                  </a:cubicBezTo>
                  <a:cubicBezTo>
                    <a:pt x="552" y="1259"/>
                    <a:pt x="718" y="1320"/>
                    <a:pt x="880" y="1320"/>
                  </a:cubicBezTo>
                  <a:cubicBezTo>
                    <a:pt x="1220" y="1320"/>
                    <a:pt x="1545" y="1055"/>
                    <a:pt x="1542" y="656"/>
                  </a:cubicBezTo>
                  <a:cubicBezTo>
                    <a:pt x="1542" y="295"/>
                    <a:pt x="1247" y="0"/>
                    <a:pt x="886"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4"/>
            <p:cNvSpPr/>
            <p:nvPr/>
          </p:nvSpPr>
          <p:spPr>
            <a:xfrm>
              <a:off x="6208475" y="2454700"/>
              <a:ext cx="38550" cy="33050"/>
            </a:xfrm>
            <a:custGeom>
              <a:rect b="b" l="l" r="r" t="t"/>
              <a:pathLst>
                <a:path extrusionOk="0" h="1322" w="1542">
                  <a:moveTo>
                    <a:pt x="881" y="0"/>
                  </a:moveTo>
                  <a:cubicBezTo>
                    <a:pt x="295" y="0"/>
                    <a:pt x="0" y="712"/>
                    <a:pt x="417" y="1129"/>
                  </a:cubicBezTo>
                  <a:cubicBezTo>
                    <a:pt x="550" y="1262"/>
                    <a:pt x="714" y="1321"/>
                    <a:pt x="875" y="1321"/>
                  </a:cubicBezTo>
                  <a:cubicBezTo>
                    <a:pt x="1214" y="1321"/>
                    <a:pt x="1542" y="1058"/>
                    <a:pt x="1542" y="661"/>
                  </a:cubicBezTo>
                  <a:cubicBezTo>
                    <a:pt x="1542" y="295"/>
                    <a:pt x="1247" y="0"/>
                    <a:pt x="88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p:nvPr/>
          </p:nvSpPr>
          <p:spPr>
            <a:xfrm>
              <a:off x="6088525" y="2507975"/>
              <a:ext cx="60950" cy="52150"/>
            </a:xfrm>
            <a:custGeom>
              <a:rect b="b" l="l" r="r" t="t"/>
              <a:pathLst>
                <a:path extrusionOk="0" h="2086" w="2438">
                  <a:moveTo>
                    <a:pt x="1392" y="1"/>
                  </a:moveTo>
                  <a:cubicBezTo>
                    <a:pt x="465" y="1"/>
                    <a:pt x="1" y="1121"/>
                    <a:pt x="657" y="1776"/>
                  </a:cubicBezTo>
                  <a:cubicBezTo>
                    <a:pt x="869" y="1990"/>
                    <a:pt x="1130" y="2086"/>
                    <a:pt x="1387" y="2086"/>
                  </a:cubicBezTo>
                  <a:cubicBezTo>
                    <a:pt x="1923" y="2086"/>
                    <a:pt x="2437" y="1668"/>
                    <a:pt x="2437" y="1041"/>
                  </a:cubicBezTo>
                  <a:cubicBezTo>
                    <a:pt x="2437" y="465"/>
                    <a:pt x="1969" y="1"/>
                    <a:pt x="1392"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4"/>
            <p:cNvSpPr/>
            <p:nvPr/>
          </p:nvSpPr>
          <p:spPr>
            <a:xfrm>
              <a:off x="6310600" y="2298975"/>
              <a:ext cx="42650" cy="40775"/>
            </a:xfrm>
            <a:custGeom>
              <a:rect b="b" l="l" r="r" t="t"/>
              <a:pathLst>
                <a:path extrusionOk="0" h="1631" w="1706">
                  <a:moveTo>
                    <a:pt x="816" y="1"/>
                  </a:moveTo>
                  <a:cubicBezTo>
                    <a:pt x="399" y="1"/>
                    <a:pt x="1" y="326"/>
                    <a:pt x="1" y="813"/>
                  </a:cubicBezTo>
                  <a:cubicBezTo>
                    <a:pt x="1" y="1305"/>
                    <a:pt x="399" y="1631"/>
                    <a:pt x="817" y="1631"/>
                  </a:cubicBezTo>
                  <a:cubicBezTo>
                    <a:pt x="1017" y="1631"/>
                    <a:pt x="1221" y="1556"/>
                    <a:pt x="1387" y="1390"/>
                  </a:cubicBezTo>
                  <a:cubicBezTo>
                    <a:pt x="1706" y="1076"/>
                    <a:pt x="1706" y="556"/>
                    <a:pt x="1387" y="242"/>
                  </a:cubicBezTo>
                  <a:cubicBezTo>
                    <a:pt x="1220" y="75"/>
                    <a:pt x="1016" y="1"/>
                    <a:pt x="816"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p:nvPr/>
          </p:nvSpPr>
          <p:spPr>
            <a:xfrm>
              <a:off x="6338250" y="2467700"/>
              <a:ext cx="38550" cy="33025"/>
            </a:xfrm>
            <a:custGeom>
              <a:rect b="b" l="l" r="r" t="t"/>
              <a:pathLst>
                <a:path extrusionOk="0" h="1321" w="1542">
                  <a:moveTo>
                    <a:pt x="881" y="0"/>
                  </a:moveTo>
                  <a:cubicBezTo>
                    <a:pt x="291" y="0"/>
                    <a:pt x="0" y="712"/>
                    <a:pt x="413" y="1125"/>
                  </a:cubicBezTo>
                  <a:cubicBezTo>
                    <a:pt x="548" y="1260"/>
                    <a:pt x="714" y="1320"/>
                    <a:pt x="876" y="1320"/>
                  </a:cubicBezTo>
                  <a:cubicBezTo>
                    <a:pt x="1216" y="1320"/>
                    <a:pt x="1542" y="1057"/>
                    <a:pt x="1542" y="661"/>
                  </a:cubicBezTo>
                  <a:cubicBezTo>
                    <a:pt x="1542" y="295"/>
                    <a:pt x="1246" y="0"/>
                    <a:pt x="881"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4"/>
            <p:cNvSpPr/>
            <p:nvPr/>
          </p:nvSpPr>
          <p:spPr>
            <a:xfrm>
              <a:off x="6301000" y="2619100"/>
              <a:ext cx="44775" cy="42700"/>
            </a:xfrm>
            <a:custGeom>
              <a:rect b="b" l="l" r="r" t="t"/>
              <a:pathLst>
                <a:path extrusionOk="0" h="1708" w="1791">
                  <a:moveTo>
                    <a:pt x="859" y="1"/>
                  </a:moveTo>
                  <a:cubicBezTo>
                    <a:pt x="422" y="1"/>
                    <a:pt x="0" y="341"/>
                    <a:pt x="0" y="855"/>
                  </a:cubicBezTo>
                  <a:cubicBezTo>
                    <a:pt x="0" y="1367"/>
                    <a:pt x="420" y="1707"/>
                    <a:pt x="857" y="1707"/>
                  </a:cubicBezTo>
                  <a:cubicBezTo>
                    <a:pt x="1066" y="1707"/>
                    <a:pt x="1280" y="1629"/>
                    <a:pt x="1453" y="1454"/>
                  </a:cubicBezTo>
                  <a:cubicBezTo>
                    <a:pt x="1790" y="1122"/>
                    <a:pt x="1790" y="583"/>
                    <a:pt x="1453" y="250"/>
                  </a:cubicBezTo>
                  <a:cubicBezTo>
                    <a:pt x="1280" y="78"/>
                    <a:pt x="1068" y="1"/>
                    <a:pt x="859"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4"/>
            <p:cNvSpPr/>
            <p:nvPr/>
          </p:nvSpPr>
          <p:spPr>
            <a:xfrm>
              <a:off x="6144050" y="2661775"/>
              <a:ext cx="38550" cy="32950"/>
            </a:xfrm>
            <a:custGeom>
              <a:rect b="b" l="l" r="r" t="t"/>
              <a:pathLst>
                <a:path extrusionOk="0" h="1318" w="1542">
                  <a:moveTo>
                    <a:pt x="895" y="0"/>
                  </a:moveTo>
                  <a:cubicBezTo>
                    <a:pt x="892" y="0"/>
                    <a:pt x="889" y="0"/>
                    <a:pt x="886" y="0"/>
                  </a:cubicBezTo>
                  <a:cubicBezTo>
                    <a:pt x="296" y="0"/>
                    <a:pt x="1" y="708"/>
                    <a:pt x="418" y="1125"/>
                  </a:cubicBezTo>
                  <a:cubicBezTo>
                    <a:pt x="552" y="1258"/>
                    <a:pt x="718" y="1318"/>
                    <a:pt x="879" y="1318"/>
                  </a:cubicBezTo>
                  <a:cubicBezTo>
                    <a:pt x="1218" y="1318"/>
                    <a:pt x="1542" y="1056"/>
                    <a:pt x="1542" y="656"/>
                  </a:cubicBezTo>
                  <a:cubicBezTo>
                    <a:pt x="1542" y="294"/>
                    <a:pt x="1251" y="0"/>
                    <a:pt x="895"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
            <p:cNvSpPr/>
            <p:nvPr/>
          </p:nvSpPr>
          <p:spPr>
            <a:xfrm>
              <a:off x="6012525" y="2604825"/>
              <a:ext cx="34575" cy="33075"/>
            </a:xfrm>
            <a:custGeom>
              <a:rect b="b" l="l" r="r" t="t"/>
              <a:pathLst>
                <a:path extrusionOk="0" h="1323" w="1383">
                  <a:moveTo>
                    <a:pt x="663" y="0"/>
                  </a:moveTo>
                  <a:cubicBezTo>
                    <a:pt x="324" y="0"/>
                    <a:pt x="0" y="262"/>
                    <a:pt x="0" y="662"/>
                  </a:cubicBezTo>
                  <a:cubicBezTo>
                    <a:pt x="0" y="1059"/>
                    <a:pt x="326" y="1323"/>
                    <a:pt x="665" y="1323"/>
                  </a:cubicBezTo>
                  <a:cubicBezTo>
                    <a:pt x="826" y="1323"/>
                    <a:pt x="991" y="1263"/>
                    <a:pt x="1125" y="1130"/>
                  </a:cubicBezTo>
                  <a:cubicBezTo>
                    <a:pt x="1382" y="873"/>
                    <a:pt x="1382" y="451"/>
                    <a:pt x="1125" y="193"/>
                  </a:cubicBezTo>
                  <a:cubicBezTo>
                    <a:pt x="990" y="60"/>
                    <a:pt x="825" y="0"/>
                    <a:pt x="663"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a:off x="5950100" y="2467700"/>
              <a:ext cx="38550" cy="33025"/>
            </a:xfrm>
            <a:custGeom>
              <a:rect b="b" l="l" r="r" t="t"/>
              <a:pathLst>
                <a:path extrusionOk="0" h="1321" w="1542">
                  <a:moveTo>
                    <a:pt x="881" y="0"/>
                  </a:moveTo>
                  <a:cubicBezTo>
                    <a:pt x="295" y="0"/>
                    <a:pt x="0" y="712"/>
                    <a:pt x="413" y="1125"/>
                  </a:cubicBezTo>
                  <a:cubicBezTo>
                    <a:pt x="548" y="1260"/>
                    <a:pt x="714" y="1320"/>
                    <a:pt x="876" y="1320"/>
                  </a:cubicBezTo>
                  <a:cubicBezTo>
                    <a:pt x="1216" y="1320"/>
                    <a:pt x="1542" y="1057"/>
                    <a:pt x="1542" y="661"/>
                  </a:cubicBezTo>
                  <a:cubicBezTo>
                    <a:pt x="1542" y="295"/>
                    <a:pt x="1246" y="0"/>
                    <a:pt x="881"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p:nvPr/>
          </p:nvSpPr>
          <p:spPr>
            <a:xfrm>
              <a:off x="5988050" y="2305975"/>
              <a:ext cx="45700" cy="43650"/>
            </a:xfrm>
            <a:custGeom>
              <a:rect b="b" l="l" r="r" t="t"/>
              <a:pathLst>
                <a:path extrusionOk="0" h="1746" w="1828">
                  <a:moveTo>
                    <a:pt x="877" y="1"/>
                  </a:moveTo>
                  <a:cubicBezTo>
                    <a:pt x="430" y="1"/>
                    <a:pt x="0" y="349"/>
                    <a:pt x="0" y="875"/>
                  </a:cubicBezTo>
                  <a:cubicBezTo>
                    <a:pt x="0" y="1399"/>
                    <a:pt x="429" y="1746"/>
                    <a:pt x="876" y="1746"/>
                  </a:cubicBezTo>
                  <a:cubicBezTo>
                    <a:pt x="1090" y="1746"/>
                    <a:pt x="1308" y="1666"/>
                    <a:pt x="1485" y="1489"/>
                  </a:cubicBezTo>
                  <a:cubicBezTo>
                    <a:pt x="1827" y="1147"/>
                    <a:pt x="1827" y="599"/>
                    <a:pt x="1485" y="257"/>
                  </a:cubicBezTo>
                  <a:cubicBezTo>
                    <a:pt x="1308" y="80"/>
                    <a:pt x="1091" y="1"/>
                    <a:pt x="877"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 name="Google Shape;120;p14"/>
          <p:cNvGrpSpPr/>
          <p:nvPr/>
        </p:nvGrpSpPr>
        <p:grpSpPr>
          <a:xfrm>
            <a:off x="5571079" y="2463898"/>
            <a:ext cx="283324" cy="288154"/>
            <a:chOff x="4670525" y="2315425"/>
            <a:chExt cx="421300" cy="337575"/>
          </a:xfrm>
        </p:grpSpPr>
        <p:sp>
          <p:nvSpPr>
            <p:cNvPr id="121" name="Google Shape;121;p14"/>
            <p:cNvSpPr/>
            <p:nvPr/>
          </p:nvSpPr>
          <p:spPr>
            <a:xfrm>
              <a:off x="4670525" y="2459725"/>
              <a:ext cx="420500" cy="193275"/>
            </a:xfrm>
            <a:custGeom>
              <a:rect b="b" l="l" r="r" t="t"/>
              <a:pathLst>
                <a:path extrusionOk="0" h="7731" w="16820">
                  <a:moveTo>
                    <a:pt x="534" y="1"/>
                  </a:moveTo>
                  <a:cubicBezTo>
                    <a:pt x="239" y="1"/>
                    <a:pt x="0" y="240"/>
                    <a:pt x="0" y="535"/>
                  </a:cubicBezTo>
                  <a:lnTo>
                    <a:pt x="0" y="7075"/>
                  </a:lnTo>
                  <a:cubicBezTo>
                    <a:pt x="5" y="7440"/>
                    <a:pt x="305" y="7731"/>
                    <a:pt x="670" y="7731"/>
                  </a:cubicBezTo>
                  <a:lnTo>
                    <a:pt x="16154" y="7731"/>
                  </a:lnTo>
                  <a:cubicBezTo>
                    <a:pt x="16519" y="7731"/>
                    <a:pt x="16819" y="7436"/>
                    <a:pt x="16819" y="7070"/>
                  </a:cubicBezTo>
                  <a:lnTo>
                    <a:pt x="16819" y="535"/>
                  </a:lnTo>
                  <a:cubicBezTo>
                    <a:pt x="16819" y="240"/>
                    <a:pt x="16580" y="1"/>
                    <a:pt x="16285" y="1"/>
                  </a:cubicBezTo>
                  <a:lnTo>
                    <a:pt x="12153" y="1"/>
                  </a:lnTo>
                  <a:cubicBezTo>
                    <a:pt x="11689" y="1"/>
                    <a:pt x="11347" y="427"/>
                    <a:pt x="11441" y="877"/>
                  </a:cubicBezTo>
                  <a:cubicBezTo>
                    <a:pt x="11483" y="1097"/>
                    <a:pt x="11506" y="1317"/>
                    <a:pt x="11506" y="1542"/>
                  </a:cubicBezTo>
                  <a:cubicBezTo>
                    <a:pt x="11497" y="3191"/>
                    <a:pt x="10101" y="4597"/>
                    <a:pt x="8456" y="4620"/>
                  </a:cubicBezTo>
                  <a:cubicBezTo>
                    <a:pt x="8442" y="4620"/>
                    <a:pt x="8428" y="4620"/>
                    <a:pt x="8413" y="4620"/>
                  </a:cubicBezTo>
                  <a:cubicBezTo>
                    <a:pt x="6704" y="4620"/>
                    <a:pt x="5313" y="3238"/>
                    <a:pt x="5313" y="1523"/>
                  </a:cubicBezTo>
                  <a:cubicBezTo>
                    <a:pt x="5313" y="1308"/>
                    <a:pt x="5336" y="1092"/>
                    <a:pt x="5383" y="881"/>
                  </a:cubicBezTo>
                  <a:cubicBezTo>
                    <a:pt x="5472" y="427"/>
                    <a:pt x="5125" y="1"/>
                    <a:pt x="4662"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p:nvPr/>
          </p:nvSpPr>
          <p:spPr>
            <a:xfrm>
              <a:off x="4957700" y="2476250"/>
              <a:ext cx="133550" cy="46625"/>
            </a:xfrm>
            <a:custGeom>
              <a:rect b="b" l="l" r="r" t="t"/>
              <a:pathLst>
                <a:path extrusionOk="0" h="1865" w="5342">
                  <a:moveTo>
                    <a:pt x="703" y="0"/>
                  </a:moveTo>
                  <a:cubicBezTo>
                    <a:pt x="385" y="5"/>
                    <a:pt x="99" y="211"/>
                    <a:pt x="1" y="516"/>
                  </a:cubicBezTo>
                  <a:cubicBezTo>
                    <a:pt x="15" y="614"/>
                    <a:pt x="19" y="708"/>
                    <a:pt x="24" y="811"/>
                  </a:cubicBezTo>
                  <a:cubicBezTo>
                    <a:pt x="29" y="890"/>
                    <a:pt x="24" y="970"/>
                    <a:pt x="19" y="1054"/>
                  </a:cubicBezTo>
                  <a:cubicBezTo>
                    <a:pt x="61" y="1312"/>
                    <a:pt x="71" y="1579"/>
                    <a:pt x="43" y="1841"/>
                  </a:cubicBezTo>
                  <a:lnTo>
                    <a:pt x="57" y="1865"/>
                  </a:lnTo>
                  <a:cubicBezTo>
                    <a:pt x="591" y="1865"/>
                    <a:pt x="591" y="1190"/>
                    <a:pt x="1120" y="1190"/>
                  </a:cubicBezTo>
                  <a:cubicBezTo>
                    <a:pt x="1650" y="1190"/>
                    <a:pt x="1654" y="1865"/>
                    <a:pt x="2184" y="1865"/>
                  </a:cubicBezTo>
                  <a:cubicBezTo>
                    <a:pt x="2713" y="1865"/>
                    <a:pt x="2718" y="1190"/>
                    <a:pt x="3247" y="1190"/>
                  </a:cubicBezTo>
                  <a:cubicBezTo>
                    <a:pt x="3777" y="1190"/>
                    <a:pt x="3781" y="1865"/>
                    <a:pt x="4311" y="1865"/>
                  </a:cubicBezTo>
                  <a:cubicBezTo>
                    <a:pt x="4831" y="1865"/>
                    <a:pt x="4845" y="1218"/>
                    <a:pt x="5341" y="1190"/>
                  </a:cubicBezTo>
                  <a:lnTo>
                    <a:pt x="5341" y="5"/>
                  </a:lnTo>
                  <a:lnTo>
                    <a:pt x="5337" y="5"/>
                  </a:lnTo>
                  <a:lnTo>
                    <a:pt x="5332"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p:nvPr/>
          </p:nvSpPr>
          <p:spPr>
            <a:xfrm>
              <a:off x="4670750" y="2476250"/>
              <a:ext cx="133550" cy="46525"/>
            </a:xfrm>
            <a:custGeom>
              <a:rect b="b" l="l" r="r" t="t"/>
              <a:pathLst>
                <a:path extrusionOk="0" h="1861" w="5342">
                  <a:moveTo>
                    <a:pt x="0" y="0"/>
                  </a:moveTo>
                  <a:lnTo>
                    <a:pt x="0" y="1190"/>
                  </a:lnTo>
                  <a:cubicBezTo>
                    <a:pt x="2" y="1190"/>
                    <a:pt x="4" y="1190"/>
                    <a:pt x="6" y="1190"/>
                  </a:cubicBezTo>
                  <a:cubicBezTo>
                    <a:pt x="525" y="1190"/>
                    <a:pt x="527" y="1860"/>
                    <a:pt x="1059" y="1860"/>
                  </a:cubicBezTo>
                  <a:cubicBezTo>
                    <a:pt x="1593" y="1860"/>
                    <a:pt x="1593" y="1186"/>
                    <a:pt x="2123" y="1186"/>
                  </a:cubicBezTo>
                  <a:cubicBezTo>
                    <a:pt x="2652" y="1186"/>
                    <a:pt x="2657" y="1860"/>
                    <a:pt x="3186" y="1860"/>
                  </a:cubicBezTo>
                  <a:cubicBezTo>
                    <a:pt x="3716" y="1860"/>
                    <a:pt x="3720" y="1186"/>
                    <a:pt x="4250" y="1186"/>
                  </a:cubicBezTo>
                  <a:cubicBezTo>
                    <a:pt x="4779" y="1186"/>
                    <a:pt x="4784" y="1860"/>
                    <a:pt x="5313" y="1860"/>
                  </a:cubicBezTo>
                  <a:lnTo>
                    <a:pt x="5327" y="1837"/>
                  </a:lnTo>
                  <a:cubicBezTo>
                    <a:pt x="5318" y="1734"/>
                    <a:pt x="5313" y="1626"/>
                    <a:pt x="5313" y="1523"/>
                  </a:cubicBezTo>
                  <a:cubicBezTo>
                    <a:pt x="5313" y="1410"/>
                    <a:pt x="5318" y="1303"/>
                    <a:pt x="5332" y="1195"/>
                  </a:cubicBezTo>
                  <a:cubicBezTo>
                    <a:pt x="5318" y="1087"/>
                    <a:pt x="5313" y="975"/>
                    <a:pt x="5313" y="867"/>
                  </a:cubicBezTo>
                  <a:cubicBezTo>
                    <a:pt x="5308" y="726"/>
                    <a:pt x="5318" y="591"/>
                    <a:pt x="5341" y="455"/>
                  </a:cubicBezTo>
                  <a:cubicBezTo>
                    <a:pt x="5224" y="178"/>
                    <a:pt x="4957" y="0"/>
                    <a:pt x="4657"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p:nvPr/>
          </p:nvSpPr>
          <p:spPr>
            <a:xfrm>
              <a:off x="4670625" y="2459850"/>
              <a:ext cx="136925" cy="46400"/>
            </a:xfrm>
            <a:custGeom>
              <a:rect b="b" l="l" r="r" t="t"/>
              <a:pathLst>
                <a:path extrusionOk="0" h="1856" w="5477">
                  <a:moveTo>
                    <a:pt x="526" y="0"/>
                  </a:moveTo>
                  <a:cubicBezTo>
                    <a:pt x="235" y="0"/>
                    <a:pt x="1" y="237"/>
                    <a:pt x="1" y="530"/>
                  </a:cubicBezTo>
                  <a:lnTo>
                    <a:pt x="1" y="1186"/>
                  </a:lnTo>
                  <a:cubicBezTo>
                    <a:pt x="3" y="1186"/>
                    <a:pt x="4" y="1186"/>
                    <a:pt x="6" y="1186"/>
                  </a:cubicBezTo>
                  <a:cubicBezTo>
                    <a:pt x="530" y="1186"/>
                    <a:pt x="532" y="1856"/>
                    <a:pt x="1064" y="1856"/>
                  </a:cubicBezTo>
                  <a:cubicBezTo>
                    <a:pt x="1598" y="1856"/>
                    <a:pt x="1598" y="1181"/>
                    <a:pt x="2128" y="1181"/>
                  </a:cubicBezTo>
                  <a:cubicBezTo>
                    <a:pt x="2657" y="1181"/>
                    <a:pt x="2662" y="1856"/>
                    <a:pt x="3191" y="1856"/>
                  </a:cubicBezTo>
                  <a:cubicBezTo>
                    <a:pt x="3721" y="1856"/>
                    <a:pt x="3725" y="1181"/>
                    <a:pt x="4255" y="1181"/>
                  </a:cubicBezTo>
                  <a:cubicBezTo>
                    <a:pt x="4784" y="1181"/>
                    <a:pt x="4789" y="1856"/>
                    <a:pt x="5318" y="1856"/>
                  </a:cubicBezTo>
                  <a:lnTo>
                    <a:pt x="5332" y="1832"/>
                  </a:lnTo>
                  <a:cubicBezTo>
                    <a:pt x="5323" y="1729"/>
                    <a:pt x="5318" y="1626"/>
                    <a:pt x="5318" y="1523"/>
                  </a:cubicBezTo>
                  <a:cubicBezTo>
                    <a:pt x="5318" y="1303"/>
                    <a:pt x="5342" y="1087"/>
                    <a:pt x="5384" y="876"/>
                  </a:cubicBezTo>
                  <a:cubicBezTo>
                    <a:pt x="5477" y="425"/>
                    <a:pt x="5130" y="0"/>
                    <a:pt x="4670" y="0"/>
                  </a:cubicBezTo>
                  <a:cubicBezTo>
                    <a:pt x="4667" y="0"/>
                    <a:pt x="4665" y="0"/>
                    <a:pt x="4662" y="0"/>
                  </a:cubicBezTo>
                  <a:lnTo>
                    <a:pt x="535" y="0"/>
                  </a:lnTo>
                  <a:cubicBezTo>
                    <a:pt x="532" y="0"/>
                    <a:pt x="529" y="0"/>
                    <a:pt x="526"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p:cNvSpPr/>
            <p:nvPr/>
          </p:nvSpPr>
          <p:spPr>
            <a:xfrm>
              <a:off x="4954900" y="2459850"/>
              <a:ext cx="136925" cy="46400"/>
            </a:xfrm>
            <a:custGeom>
              <a:rect b="b" l="l" r="r" t="t"/>
              <a:pathLst>
                <a:path extrusionOk="0" h="1856" w="5477">
                  <a:moveTo>
                    <a:pt x="4951" y="0"/>
                  </a:moveTo>
                  <a:cubicBezTo>
                    <a:pt x="4948" y="0"/>
                    <a:pt x="4946" y="0"/>
                    <a:pt x="4943" y="0"/>
                  </a:cubicBezTo>
                  <a:lnTo>
                    <a:pt x="815" y="0"/>
                  </a:lnTo>
                  <a:cubicBezTo>
                    <a:pt x="813" y="0"/>
                    <a:pt x="810" y="0"/>
                    <a:pt x="808" y="0"/>
                  </a:cubicBezTo>
                  <a:cubicBezTo>
                    <a:pt x="348" y="0"/>
                    <a:pt x="1" y="425"/>
                    <a:pt x="94" y="876"/>
                  </a:cubicBezTo>
                  <a:cubicBezTo>
                    <a:pt x="136" y="1087"/>
                    <a:pt x="159" y="1303"/>
                    <a:pt x="159" y="1523"/>
                  </a:cubicBezTo>
                  <a:cubicBezTo>
                    <a:pt x="159" y="1626"/>
                    <a:pt x="155" y="1729"/>
                    <a:pt x="145" y="1832"/>
                  </a:cubicBezTo>
                  <a:lnTo>
                    <a:pt x="159" y="1856"/>
                  </a:lnTo>
                  <a:cubicBezTo>
                    <a:pt x="689" y="1856"/>
                    <a:pt x="694" y="1181"/>
                    <a:pt x="1223" y="1181"/>
                  </a:cubicBezTo>
                  <a:cubicBezTo>
                    <a:pt x="1752" y="1181"/>
                    <a:pt x="1757" y="1856"/>
                    <a:pt x="2286" y="1856"/>
                  </a:cubicBezTo>
                  <a:cubicBezTo>
                    <a:pt x="2816" y="1856"/>
                    <a:pt x="2820" y="1181"/>
                    <a:pt x="3350" y="1181"/>
                  </a:cubicBezTo>
                  <a:cubicBezTo>
                    <a:pt x="3879" y="1181"/>
                    <a:pt x="3879" y="1856"/>
                    <a:pt x="4413" y="1856"/>
                  </a:cubicBezTo>
                  <a:cubicBezTo>
                    <a:pt x="4946" y="1856"/>
                    <a:pt x="4947" y="1186"/>
                    <a:pt x="5471" y="1186"/>
                  </a:cubicBezTo>
                  <a:cubicBezTo>
                    <a:pt x="5473" y="1186"/>
                    <a:pt x="5475" y="1186"/>
                    <a:pt x="5477" y="1186"/>
                  </a:cubicBezTo>
                  <a:lnTo>
                    <a:pt x="5477" y="530"/>
                  </a:lnTo>
                  <a:cubicBezTo>
                    <a:pt x="5477" y="237"/>
                    <a:pt x="5243" y="0"/>
                    <a:pt x="4951"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4"/>
            <p:cNvSpPr/>
            <p:nvPr/>
          </p:nvSpPr>
          <p:spPr>
            <a:xfrm>
              <a:off x="4771000" y="2570525"/>
              <a:ext cx="25675" cy="22000"/>
            </a:xfrm>
            <a:custGeom>
              <a:rect b="b" l="l" r="r" t="t"/>
              <a:pathLst>
                <a:path extrusionOk="0" h="880" w="1027">
                  <a:moveTo>
                    <a:pt x="586" y="1"/>
                  </a:moveTo>
                  <a:cubicBezTo>
                    <a:pt x="198" y="1"/>
                    <a:pt x="1" y="474"/>
                    <a:pt x="277" y="750"/>
                  </a:cubicBezTo>
                  <a:cubicBezTo>
                    <a:pt x="366" y="840"/>
                    <a:pt x="476" y="879"/>
                    <a:pt x="583" y="879"/>
                  </a:cubicBezTo>
                  <a:cubicBezTo>
                    <a:pt x="808" y="879"/>
                    <a:pt x="1024" y="704"/>
                    <a:pt x="1027" y="441"/>
                  </a:cubicBezTo>
                  <a:cubicBezTo>
                    <a:pt x="1027" y="197"/>
                    <a:pt x="830" y="1"/>
                    <a:pt x="586"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
            <p:cNvSpPr/>
            <p:nvPr/>
          </p:nvSpPr>
          <p:spPr>
            <a:xfrm>
              <a:off x="4680475" y="2598525"/>
              <a:ext cx="25675" cy="22000"/>
            </a:xfrm>
            <a:custGeom>
              <a:rect b="b" l="l" r="r" t="t"/>
              <a:pathLst>
                <a:path extrusionOk="0" h="880" w="1027">
                  <a:moveTo>
                    <a:pt x="586" y="0"/>
                  </a:moveTo>
                  <a:cubicBezTo>
                    <a:pt x="197" y="0"/>
                    <a:pt x="0" y="474"/>
                    <a:pt x="277" y="750"/>
                  </a:cubicBezTo>
                  <a:cubicBezTo>
                    <a:pt x="366" y="839"/>
                    <a:pt x="476" y="879"/>
                    <a:pt x="584" y="879"/>
                  </a:cubicBezTo>
                  <a:cubicBezTo>
                    <a:pt x="809" y="879"/>
                    <a:pt x="1026" y="704"/>
                    <a:pt x="1026" y="441"/>
                  </a:cubicBezTo>
                  <a:cubicBezTo>
                    <a:pt x="1026" y="197"/>
                    <a:pt x="830" y="0"/>
                    <a:pt x="586"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4"/>
            <p:cNvSpPr/>
            <p:nvPr/>
          </p:nvSpPr>
          <p:spPr>
            <a:xfrm>
              <a:off x="4708350" y="2544300"/>
              <a:ext cx="25675" cy="22000"/>
            </a:xfrm>
            <a:custGeom>
              <a:rect b="b" l="l" r="r" t="t"/>
              <a:pathLst>
                <a:path extrusionOk="0" h="880" w="1027">
                  <a:moveTo>
                    <a:pt x="586" y="0"/>
                  </a:moveTo>
                  <a:cubicBezTo>
                    <a:pt x="197" y="0"/>
                    <a:pt x="0" y="473"/>
                    <a:pt x="277" y="750"/>
                  </a:cubicBezTo>
                  <a:cubicBezTo>
                    <a:pt x="366" y="839"/>
                    <a:pt x="476" y="879"/>
                    <a:pt x="584" y="879"/>
                  </a:cubicBezTo>
                  <a:cubicBezTo>
                    <a:pt x="809" y="879"/>
                    <a:pt x="1026" y="704"/>
                    <a:pt x="1026" y="441"/>
                  </a:cubicBezTo>
                  <a:cubicBezTo>
                    <a:pt x="1026" y="197"/>
                    <a:pt x="830" y="0"/>
                    <a:pt x="586"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4"/>
            <p:cNvSpPr/>
            <p:nvPr/>
          </p:nvSpPr>
          <p:spPr>
            <a:xfrm>
              <a:off x="4961450" y="2570525"/>
              <a:ext cx="25550" cy="22000"/>
            </a:xfrm>
            <a:custGeom>
              <a:rect b="b" l="l" r="r" t="t"/>
              <a:pathLst>
                <a:path extrusionOk="0" h="880" w="1022">
                  <a:moveTo>
                    <a:pt x="586" y="1"/>
                  </a:moveTo>
                  <a:cubicBezTo>
                    <a:pt x="193" y="1"/>
                    <a:pt x="1" y="474"/>
                    <a:pt x="277" y="750"/>
                  </a:cubicBezTo>
                  <a:cubicBezTo>
                    <a:pt x="366" y="840"/>
                    <a:pt x="476" y="879"/>
                    <a:pt x="583" y="879"/>
                  </a:cubicBezTo>
                  <a:cubicBezTo>
                    <a:pt x="807" y="879"/>
                    <a:pt x="1022" y="704"/>
                    <a:pt x="1022" y="441"/>
                  </a:cubicBezTo>
                  <a:cubicBezTo>
                    <a:pt x="1022" y="197"/>
                    <a:pt x="825" y="1"/>
                    <a:pt x="586"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p:nvPr/>
          </p:nvSpPr>
          <p:spPr>
            <a:xfrm>
              <a:off x="5051875" y="2598525"/>
              <a:ext cx="25675" cy="22000"/>
            </a:xfrm>
            <a:custGeom>
              <a:rect b="b" l="l" r="r" t="t"/>
              <a:pathLst>
                <a:path extrusionOk="0" h="880" w="1027">
                  <a:moveTo>
                    <a:pt x="591" y="0"/>
                  </a:moveTo>
                  <a:cubicBezTo>
                    <a:pt x="197" y="0"/>
                    <a:pt x="0" y="474"/>
                    <a:pt x="277" y="750"/>
                  </a:cubicBezTo>
                  <a:cubicBezTo>
                    <a:pt x="366" y="839"/>
                    <a:pt x="476" y="879"/>
                    <a:pt x="584" y="879"/>
                  </a:cubicBezTo>
                  <a:cubicBezTo>
                    <a:pt x="809" y="879"/>
                    <a:pt x="1026" y="704"/>
                    <a:pt x="1026" y="441"/>
                  </a:cubicBezTo>
                  <a:cubicBezTo>
                    <a:pt x="1026" y="197"/>
                    <a:pt x="830" y="0"/>
                    <a:pt x="591"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p:nvPr/>
          </p:nvSpPr>
          <p:spPr>
            <a:xfrm>
              <a:off x="5024000" y="2544300"/>
              <a:ext cx="25675" cy="22000"/>
            </a:xfrm>
            <a:custGeom>
              <a:rect b="b" l="l" r="r" t="t"/>
              <a:pathLst>
                <a:path extrusionOk="0" h="880" w="1027">
                  <a:moveTo>
                    <a:pt x="591" y="0"/>
                  </a:moveTo>
                  <a:cubicBezTo>
                    <a:pt x="197" y="0"/>
                    <a:pt x="0" y="473"/>
                    <a:pt x="277" y="750"/>
                  </a:cubicBezTo>
                  <a:cubicBezTo>
                    <a:pt x="366" y="839"/>
                    <a:pt x="476" y="879"/>
                    <a:pt x="584" y="879"/>
                  </a:cubicBezTo>
                  <a:cubicBezTo>
                    <a:pt x="809" y="879"/>
                    <a:pt x="1026" y="704"/>
                    <a:pt x="1026" y="441"/>
                  </a:cubicBezTo>
                  <a:cubicBezTo>
                    <a:pt x="1026" y="197"/>
                    <a:pt x="830" y="0"/>
                    <a:pt x="591"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4"/>
            <p:cNvSpPr/>
            <p:nvPr/>
          </p:nvSpPr>
          <p:spPr>
            <a:xfrm>
              <a:off x="4808200" y="2315425"/>
              <a:ext cx="132200" cy="240500"/>
            </a:xfrm>
            <a:custGeom>
              <a:rect b="b" l="l" r="r" t="t"/>
              <a:pathLst>
                <a:path extrusionOk="0" h="9620" w="5288">
                  <a:moveTo>
                    <a:pt x="2905" y="1"/>
                  </a:moveTo>
                  <a:cubicBezTo>
                    <a:pt x="2830" y="1"/>
                    <a:pt x="2755" y="48"/>
                    <a:pt x="2739" y="141"/>
                  </a:cubicBezTo>
                  <a:lnTo>
                    <a:pt x="2148" y="3791"/>
                  </a:lnTo>
                  <a:cubicBezTo>
                    <a:pt x="2012" y="4601"/>
                    <a:pt x="1670" y="5365"/>
                    <a:pt x="1160" y="6007"/>
                  </a:cubicBezTo>
                  <a:cubicBezTo>
                    <a:pt x="0" y="7470"/>
                    <a:pt x="1043" y="9619"/>
                    <a:pt x="2904" y="9619"/>
                  </a:cubicBezTo>
                  <a:cubicBezTo>
                    <a:pt x="2909" y="9619"/>
                    <a:pt x="2913" y="9619"/>
                    <a:pt x="2917" y="9619"/>
                  </a:cubicBezTo>
                  <a:cubicBezTo>
                    <a:pt x="3774" y="9614"/>
                    <a:pt x="4552" y="9118"/>
                    <a:pt x="4917" y="8345"/>
                  </a:cubicBezTo>
                  <a:cubicBezTo>
                    <a:pt x="5287" y="7572"/>
                    <a:pt x="5175" y="6653"/>
                    <a:pt x="4636" y="5988"/>
                  </a:cubicBezTo>
                  <a:cubicBezTo>
                    <a:pt x="4205" y="5449"/>
                    <a:pt x="3896" y="4822"/>
                    <a:pt x="3732" y="4147"/>
                  </a:cubicBezTo>
                  <a:lnTo>
                    <a:pt x="3512" y="2868"/>
                  </a:lnTo>
                  <a:lnTo>
                    <a:pt x="3071" y="141"/>
                  </a:lnTo>
                  <a:cubicBezTo>
                    <a:pt x="3055" y="48"/>
                    <a:pt x="2980" y="1"/>
                    <a:pt x="290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
            <p:cNvSpPr/>
            <p:nvPr/>
          </p:nvSpPr>
          <p:spPr>
            <a:xfrm>
              <a:off x="4868325" y="2315425"/>
              <a:ext cx="68325" cy="240375"/>
            </a:xfrm>
            <a:custGeom>
              <a:rect b="b" l="l" r="r" t="t"/>
              <a:pathLst>
                <a:path extrusionOk="0" h="9615" w="2733">
                  <a:moveTo>
                    <a:pt x="500" y="1"/>
                  </a:moveTo>
                  <a:cubicBezTo>
                    <a:pt x="425" y="1"/>
                    <a:pt x="350" y="48"/>
                    <a:pt x="334" y="141"/>
                  </a:cubicBezTo>
                  <a:lnTo>
                    <a:pt x="1" y="2189"/>
                  </a:lnTo>
                  <a:lnTo>
                    <a:pt x="109" y="2873"/>
                  </a:lnTo>
                  <a:lnTo>
                    <a:pt x="334" y="4147"/>
                  </a:lnTo>
                  <a:cubicBezTo>
                    <a:pt x="493" y="4822"/>
                    <a:pt x="802" y="5449"/>
                    <a:pt x="1238" y="5988"/>
                  </a:cubicBezTo>
                  <a:cubicBezTo>
                    <a:pt x="2273" y="7267"/>
                    <a:pt x="1608" y="9188"/>
                    <a:pt x="6" y="9558"/>
                  </a:cubicBezTo>
                  <a:cubicBezTo>
                    <a:pt x="160" y="9596"/>
                    <a:pt x="315" y="9614"/>
                    <a:pt x="469" y="9614"/>
                  </a:cubicBezTo>
                  <a:cubicBezTo>
                    <a:pt x="481" y="9615"/>
                    <a:pt x="492" y="9615"/>
                    <a:pt x="504" y="9615"/>
                  </a:cubicBezTo>
                  <a:cubicBezTo>
                    <a:pt x="1730" y="9615"/>
                    <a:pt x="2728" y="8624"/>
                    <a:pt x="2728" y="7389"/>
                  </a:cubicBezTo>
                  <a:cubicBezTo>
                    <a:pt x="2732" y="6878"/>
                    <a:pt x="2554" y="6386"/>
                    <a:pt x="2231" y="5988"/>
                  </a:cubicBezTo>
                  <a:cubicBezTo>
                    <a:pt x="1800" y="5449"/>
                    <a:pt x="1491" y="4822"/>
                    <a:pt x="1327" y="4147"/>
                  </a:cubicBezTo>
                  <a:lnTo>
                    <a:pt x="1107" y="2868"/>
                  </a:lnTo>
                  <a:lnTo>
                    <a:pt x="666" y="141"/>
                  </a:lnTo>
                  <a:cubicBezTo>
                    <a:pt x="650" y="48"/>
                    <a:pt x="575" y="1"/>
                    <a:pt x="50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 name="Google Shape;134;p14"/>
          <p:cNvGrpSpPr/>
          <p:nvPr/>
        </p:nvGrpSpPr>
        <p:grpSpPr>
          <a:xfrm>
            <a:off x="323344" y="3644752"/>
            <a:ext cx="467181" cy="476434"/>
            <a:chOff x="2410712" y="2415450"/>
            <a:chExt cx="312600" cy="312600"/>
          </a:xfrm>
        </p:grpSpPr>
        <p:sp>
          <p:nvSpPr>
            <p:cNvPr id="135" name="Google Shape;135;p1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 name="Google Shape;137;p14"/>
          <p:cNvSpPr txBox="1"/>
          <p:nvPr/>
        </p:nvSpPr>
        <p:spPr>
          <a:xfrm>
            <a:off x="790525" y="3690825"/>
            <a:ext cx="4154100" cy="3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006D77"/>
                </a:solidFill>
                <a:highlight>
                  <a:srgbClr val="EDF9F9"/>
                </a:highlight>
                <a:latin typeface="Lora"/>
                <a:ea typeface="Lora"/>
                <a:cs typeface="Lora"/>
                <a:sym typeface="Lora"/>
              </a:rPr>
              <a:t>Structure</a:t>
            </a:r>
            <a:r>
              <a:rPr b="1" lang="en-GB" sz="1800">
                <a:solidFill>
                  <a:srgbClr val="006D77"/>
                </a:solidFill>
                <a:highlight>
                  <a:srgbClr val="EDF9F9"/>
                </a:highlight>
                <a:latin typeface="Lora"/>
                <a:ea typeface="Lora"/>
                <a:cs typeface="Lora"/>
                <a:sym typeface="Lora"/>
              </a:rPr>
              <a:t> of the skin</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a:p>
        </p:txBody>
      </p:sp>
      <p:sp>
        <p:nvSpPr>
          <p:cNvPr id="138" name="Google Shape;138;p14"/>
          <p:cNvSpPr/>
          <p:nvPr/>
        </p:nvSpPr>
        <p:spPr>
          <a:xfrm>
            <a:off x="109125" y="4707775"/>
            <a:ext cx="2298000" cy="3807900"/>
          </a:xfrm>
          <a:prstGeom prst="roundRect">
            <a:avLst>
              <a:gd fmla="val 22613" name="adj"/>
            </a:avLst>
          </a:prstGeom>
          <a:noFill/>
          <a:ln cap="flat" cmpd="sng" w="19050">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p:nvPr/>
        </p:nvSpPr>
        <p:spPr>
          <a:xfrm>
            <a:off x="2642125" y="4707775"/>
            <a:ext cx="2298000" cy="3807900"/>
          </a:xfrm>
          <a:prstGeom prst="roundRect">
            <a:avLst>
              <a:gd fmla="val 22613" name="adj"/>
            </a:avLst>
          </a:prstGeom>
          <a:noFill/>
          <a:ln cap="flat" cmpd="sng" w="19050">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4"/>
          <p:cNvSpPr/>
          <p:nvPr/>
        </p:nvSpPr>
        <p:spPr>
          <a:xfrm>
            <a:off x="5185125" y="4707775"/>
            <a:ext cx="2298000" cy="3807900"/>
          </a:xfrm>
          <a:prstGeom prst="roundRect">
            <a:avLst>
              <a:gd fmla="val 22613" name="adj"/>
            </a:avLst>
          </a:prstGeom>
          <a:noFill/>
          <a:ln cap="flat" cmpd="sng" w="19050">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4"/>
          <p:cNvSpPr/>
          <p:nvPr/>
        </p:nvSpPr>
        <p:spPr>
          <a:xfrm flipH="1">
            <a:off x="697303" y="4239628"/>
            <a:ext cx="1101819" cy="810236"/>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
          <p:cNvSpPr txBox="1"/>
          <p:nvPr/>
        </p:nvSpPr>
        <p:spPr>
          <a:xfrm>
            <a:off x="716029" y="4372500"/>
            <a:ext cx="1128300" cy="5445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None/>
            </a:pPr>
            <a:r>
              <a:rPr b="1" lang="en-GB" sz="1600">
                <a:solidFill>
                  <a:srgbClr val="006D77"/>
                </a:solidFill>
                <a:latin typeface="Mada"/>
                <a:ea typeface="Mada"/>
                <a:cs typeface="Mada"/>
                <a:sym typeface="Mada"/>
              </a:rPr>
              <a:t>Epidermis</a:t>
            </a:r>
            <a:endParaRPr sz="1800">
              <a:solidFill>
                <a:srgbClr val="006D77"/>
              </a:solidFill>
              <a:latin typeface="Playfair Display"/>
              <a:ea typeface="Playfair Display"/>
              <a:cs typeface="Playfair Display"/>
              <a:sym typeface="Playfair Display"/>
            </a:endParaRPr>
          </a:p>
        </p:txBody>
      </p:sp>
      <p:sp>
        <p:nvSpPr>
          <p:cNvPr id="143" name="Google Shape;143;p14"/>
          <p:cNvSpPr txBox="1"/>
          <p:nvPr/>
        </p:nvSpPr>
        <p:spPr>
          <a:xfrm>
            <a:off x="2564875" y="5299700"/>
            <a:ext cx="2223000" cy="2526000"/>
          </a:xfrm>
          <a:prstGeom prst="rect">
            <a:avLst/>
          </a:prstGeom>
          <a:noFill/>
          <a:ln>
            <a:noFill/>
          </a:ln>
        </p:spPr>
        <p:txBody>
          <a:bodyPr anchorCtr="0" anchor="t" bIns="0" lIns="0" spcFirstLastPara="1" rIns="0" wrap="square" tIns="6025">
            <a:noAutofit/>
          </a:bodyPr>
          <a:lstStyle/>
          <a:p>
            <a:pPr indent="-292100" lvl="0" marL="457200" rtl="0" algn="l">
              <a:spcBef>
                <a:spcPts val="0"/>
              </a:spcBef>
              <a:spcAft>
                <a:spcPts val="0"/>
              </a:spcAft>
              <a:buSzPts val="1000"/>
              <a:buFont typeface="Mada"/>
              <a:buChar char="●"/>
            </a:pPr>
            <a:r>
              <a:rPr lang="en-GB" sz="1000">
                <a:solidFill>
                  <a:srgbClr val="6AA84F"/>
                </a:solidFill>
                <a:latin typeface="Mada"/>
                <a:ea typeface="Mada"/>
                <a:cs typeface="Mada"/>
                <a:sym typeface="Mada"/>
              </a:rPr>
              <a:t>Subclassified into two layers:</a:t>
            </a:r>
            <a:endParaRPr sz="1000">
              <a:solidFill>
                <a:srgbClr val="6AA84F"/>
              </a:solidFill>
              <a:latin typeface="Mada"/>
              <a:ea typeface="Mada"/>
              <a:cs typeface="Mada"/>
              <a:sym typeface="Mada"/>
            </a:endParaRPr>
          </a:p>
          <a:p>
            <a:pPr indent="0" lvl="0" marL="457200" rtl="0" algn="l">
              <a:spcBef>
                <a:spcPts val="0"/>
              </a:spcBef>
              <a:spcAft>
                <a:spcPts val="0"/>
              </a:spcAft>
              <a:buNone/>
            </a:pPr>
            <a:r>
              <a:rPr lang="en-GB" sz="1000">
                <a:solidFill>
                  <a:srgbClr val="6AA84F"/>
                </a:solidFill>
                <a:latin typeface="Mada"/>
                <a:ea typeface="Mada"/>
                <a:cs typeface="Mada"/>
                <a:sym typeface="Mada"/>
              </a:rPr>
              <a:t>1- Papillary Dermis (upper part of the dermis).</a:t>
            </a:r>
            <a:endParaRPr sz="1000">
              <a:solidFill>
                <a:srgbClr val="6AA84F"/>
              </a:solidFill>
              <a:latin typeface="Mada"/>
              <a:ea typeface="Mada"/>
              <a:cs typeface="Mada"/>
              <a:sym typeface="Mada"/>
            </a:endParaRPr>
          </a:p>
          <a:p>
            <a:pPr indent="0" lvl="0" marL="457200" rtl="0" algn="l">
              <a:spcBef>
                <a:spcPts val="0"/>
              </a:spcBef>
              <a:spcAft>
                <a:spcPts val="0"/>
              </a:spcAft>
              <a:buNone/>
            </a:pPr>
            <a:r>
              <a:rPr lang="en-GB" sz="1000">
                <a:solidFill>
                  <a:srgbClr val="6AA84F"/>
                </a:solidFill>
                <a:latin typeface="Mada"/>
                <a:ea typeface="Mada"/>
                <a:cs typeface="Mada"/>
                <a:sym typeface="Mada"/>
              </a:rPr>
              <a:t>2- Reticular Dermis </a:t>
            </a:r>
            <a:r>
              <a:rPr lang="en-GB" sz="1000">
                <a:solidFill>
                  <a:srgbClr val="6AA84F"/>
                </a:solidFill>
                <a:latin typeface="Mada"/>
                <a:ea typeface="Mada"/>
                <a:cs typeface="Mada"/>
                <a:sym typeface="Mada"/>
              </a:rPr>
              <a:t>(lower part of the dermis).</a:t>
            </a:r>
            <a:endParaRPr sz="1000">
              <a:solidFill>
                <a:srgbClr val="6AA84F"/>
              </a:solidFill>
              <a:latin typeface="Mada"/>
              <a:ea typeface="Mada"/>
              <a:cs typeface="Mada"/>
              <a:sym typeface="Mada"/>
            </a:endParaRPr>
          </a:p>
          <a:p>
            <a:pPr indent="-292100" lvl="0" marL="457200" rtl="0" algn="l">
              <a:spcBef>
                <a:spcPts val="0"/>
              </a:spcBef>
              <a:spcAft>
                <a:spcPts val="0"/>
              </a:spcAft>
              <a:buSzPts val="1000"/>
              <a:buFont typeface="Mada"/>
              <a:buChar char="●"/>
            </a:pPr>
            <a:r>
              <a:rPr lang="en-GB" sz="1000">
                <a:solidFill>
                  <a:srgbClr val="1C4588"/>
                </a:solidFill>
                <a:latin typeface="Mada"/>
                <a:ea typeface="Mada"/>
                <a:cs typeface="Mada"/>
                <a:sym typeface="Mada"/>
              </a:rPr>
              <a:t>The Dermis, which is bound to the epidermis through a basement membrane, is composed of three cell types (fibroblasts,macrophages and adipocytes), collagen, elastic fibres and an extracellular gel-like matrix. </a:t>
            </a:r>
            <a:endParaRPr sz="1000">
              <a:solidFill>
                <a:srgbClr val="1C4588"/>
              </a:solidFill>
              <a:latin typeface="Mada"/>
              <a:ea typeface="Mada"/>
              <a:cs typeface="Mada"/>
              <a:sym typeface="Mada"/>
            </a:endParaRPr>
          </a:p>
          <a:p>
            <a:pPr indent="-292100" lvl="0" marL="457200" rtl="0" algn="l">
              <a:spcBef>
                <a:spcPts val="0"/>
              </a:spcBef>
              <a:spcAft>
                <a:spcPts val="0"/>
              </a:spcAft>
              <a:buSzPts val="1000"/>
              <a:buFont typeface="Mada"/>
              <a:buChar char="●"/>
            </a:pPr>
            <a:r>
              <a:rPr lang="en-GB" sz="1000">
                <a:solidFill>
                  <a:srgbClr val="1C4588"/>
                </a:solidFill>
                <a:latin typeface="Mada"/>
                <a:ea typeface="Mada"/>
                <a:cs typeface="Mada"/>
                <a:sym typeface="Mada"/>
              </a:rPr>
              <a:t>It supports the blood vessels, lymphatics, nerves and the epidermal appendages as well as pressure and temperature receptors. </a:t>
            </a:r>
            <a:endParaRPr sz="1000">
              <a:latin typeface="Mada"/>
              <a:ea typeface="Mada"/>
              <a:cs typeface="Mada"/>
              <a:sym typeface="Mada"/>
            </a:endParaRPr>
          </a:p>
        </p:txBody>
      </p:sp>
      <p:sp>
        <p:nvSpPr>
          <p:cNvPr id="144" name="Google Shape;144;p14"/>
          <p:cNvSpPr/>
          <p:nvPr/>
        </p:nvSpPr>
        <p:spPr>
          <a:xfrm flipH="1">
            <a:off x="3227013" y="4241131"/>
            <a:ext cx="1128199" cy="807230"/>
          </a:xfrm>
          <a:custGeom>
            <a:rect b="b" l="l" r="r" t="t"/>
            <a:pathLst>
              <a:path extrusionOk="0" h="12087" w="16893">
                <a:moveTo>
                  <a:pt x="9066" y="1"/>
                </a:moveTo>
                <a:cubicBezTo>
                  <a:pt x="7695" y="1"/>
                  <a:pt x="6073" y="215"/>
                  <a:pt x="4159" y="725"/>
                </a:cubicBezTo>
                <a:cubicBezTo>
                  <a:pt x="1862" y="1337"/>
                  <a:pt x="375" y="2074"/>
                  <a:pt x="177" y="4210"/>
                </a:cubicBezTo>
                <a:cubicBezTo>
                  <a:pt x="1" y="6115"/>
                  <a:pt x="800" y="8433"/>
                  <a:pt x="2785" y="10177"/>
                </a:cubicBezTo>
                <a:cubicBezTo>
                  <a:pt x="4602" y="11773"/>
                  <a:pt x="6115" y="12087"/>
                  <a:pt x="7966" y="12087"/>
                </a:cubicBezTo>
                <a:cubicBezTo>
                  <a:pt x="8388" y="12087"/>
                  <a:pt x="8827" y="12070"/>
                  <a:pt x="9291" y="12049"/>
                </a:cubicBezTo>
                <a:cubicBezTo>
                  <a:pt x="12991" y="11881"/>
                  <a:pt x="16893" y="8342"/>
                  <a:pt x="15878" y="4210"/>
                </a:cubicBezTo>
                <a:cubicBezTo>
                  <a:pt x="15438" y="2422"/>
                  <a:pt x="13671" y="1"/>
                  <a:pt x="9066" y="1"/>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4"/>
          <p:cNvSpPr/>
          <p:nvPr/>
        </p:nvSpPr>
        <p:spPr>
          <a:xfrm flipH="1" rot="10415197">
            <a:off x="5859305" y="4239625"/>
            <a:ext cx="1101826" cy="810241"/>
          </a:xfrm>
          <a:custGeom>
            <a:rect b="b" l="l" r="r" t="t"/>
            <a:pathLst>
              <a:path extrusionOk="0" h="12132" w="16498">
                <a:moveTo>
                  <a:pt x="7974" y="1"/>
                </a:moveTo>
                <a:cubicBezTo>
                  <a:pt x="7490" y="1"/>
                  <a:pt x="7030" y="47"/>
                  <a:pt x="6606" y="126"/>
                </a:cubicBezTo>
                <a:cubicBezTo>
                  <a:pt x="3445" y="715"/>
                  <a:pt x="576" y="3394"/>
                  <a:pt x="100" y="6518"/>
                </a:cubicBezTo>
                <a:cubicBezTo>
                  <a:pt x="26" y="7013"/>
                  <a:pt x="1" y="7504"/>
                  <a:pt x="23" y="7969"/>
                </a:cubicBezTo>
                <a:cubicBezTo>
                  <a:pt x="112" y="9903"/>
                  <a:pt x="1424" y="12131"/>
                  <a:pt x="4188" y="12131"/>
                </a:cubicBezTo>
                <a:cubicBezTo>
                  <a:pt x="4828" y="12131"/>
                  <a:pt x="5545" y="12012"/>
                  <a:pt x="6342" y="11742"/>
                </a:cubicBezTo>
                <a:cubicBezTo>
                  <a:pt x="9464" y="10687"/>
                  <a:pt x="14252" y="11303"/>
                  <a:pt x="15724" y="7969"/>
                </a:cubicBezTo>
                <a:cubicBezTo>
                  <a:pt x="16497" y="6215"/>
                  <a:pt x="15097" y="3742"/>
                  <a:pt x="13112" y="1998"/>
                </a:cubicBezTo>
                <a:cubicBezTo>
                  <a:pt x="11406" y="500"/>
                  <a:pt x="9558" y="1"/>
                  <a:pt x="7974" y="1"/>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6D77"/>
              </a:solidFill>
            </a:endParaRPr>
          </a:p>
        </p:txBody>
      </p:sp>
      <p:sp>
        <p:nvSpPr>
          <p:cNvPr id="146" name="Google Shape;146;p14"/>
          <p:cNvSpPr txBox="1"/>
          <p:nvPr/>
        </p:nvSpPr>
        <p:spPr>
          <a:xfrm>
            <a:off x="3060313" y="4372496"/>
            <a:ext cx="1461600" cy="5445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None/>
            </a:pPr>
            <a:r>
              <a:rPr b="1" lang="en-GB" sz="1600">
                <a:solidFill>
                  <a:srgbClr val="006D77"/>
                </a:solidFill>
                <a:latin typeface="Mada"/>
                <a:ea typeface="Mada"/>
                <a:cs typeface="Mada"/>
                <a:sym typeface="Mada"/>
              </a:rPr>
              <a:t>Dermis</a:t>
            </a:r>
            <a:endParaRPr sz="1800">
              <a:solidFill>
                <a:srgbClr val="006D77"/>
              </a:solidFill>
              <a:latin typeface="Playfair Display"/>
              <a:ea typeface="Playfair Display"/>
              <a:cs typeface="Playfair Display"/>
              <a:sym typeface="Playfair Display"/>
            </a:endParaRPr>
          </a:p>
        </p:txBody>
      </p:sp>
      <p:sp>
        <p:nvSpPr>
          <p:cNvPr id="147" name="Google Shape;147;p14"/>
          <p:cNvSpPr txBox="1"/>
          <p:nvPr/>
        </p:nvSpPr>
        <p:spPr>
          <a:xfrm>
            <a:off x="5679413" y="4372496"/>
            <a:ext cx="1461600" cy="5445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None/>
            </a:pPr>
            <a:r>
              <a:rPr b="1" lang="en-GB" sz="1200">
                <a:solidFill>
                  <a:srgbClr val="006D77"/>
                </a:solidFill>
                <a:latin typeface="Mada"/>
                <a:ea typeface="Mada"/>
                <a:cs typeface="Mada"/>
                <a:sym typeface="Mada"/>
              </a:rPr>
              <a:t>Subcutaneous tissue</a:t>
            </a:r>
            <a:endParaRPr sz="1200">
              <a:solidFill>
                <a:srgbClr val="006D77"/>
              </a:solidFill>
              <a:latin typeface="Playfair Display"/>
              <a:ea typeface="Playfair Display"/>
              <a:cs typeface="Playfair Display"/>
              <a:sym typeface="Playfair Display"/>
            </a:endParaRPr>
          </a:p>
        </p:txBody>
      </p:sp>
      <p:sp>
        <p:nvSpPr>
          <p:cNvPr id="148" name="Google Shape;148;p14"/>
          <p:cNvSpPr txBox="1"/>
          <p:nvPr/>
        </p:nvSpPr>
        <p:spPr>
          <a:xfrm>
            <a:off x="32875" y="5147300"/>
            <a:ext cx="2298000" cy="3091200"/>
          </a:xfrm>
          <a:prstGeom prst="rect">
            <a:avLst/>
          </a:prstGeom>
          <a:noFill/>
          <a:ln>
            <a:noFill/>
          </a:ln>
        </p:spPr>
        <p:txBody>
          <a:bodyPr anchorCtr="0" anchor="t" bIns="0" lIns="0" spcFirstLastPara="1" rIns="0" wrap="square" tIns="6025">
            <a:noAutofit/>
          </a:bodyPr>
          <a:lstStyle/>
          <a:p>
            <a:pPr indent="-292100" lvl="0" marL="457200" rtl="0" algn="l">
              <a:spcBef>
                <a:spcPts val="0"/>
              </a:spcBef>
              <a:spcAft>
                <a:spcPts val="0"/>
              </a:spcAft>
              <a:buSzPts val="1000"/>
              <a:buFont typeface="Mada"/>
              <a:buChar char="●"/>
            </a:pPr>
            <a:r>
              <a:rPr lang="en-GB" sz="1000">
                <a:solidFill>
                  <a:srgbClr val="6AA84F"/>
                </a:solidFill>
                <a:latin typeface="Mada"/>
                <a:ea typeface="Mada"/>
                <a:cs typeface="Mada"/>
                <a:sym typeface="Mada"/>
              </a:rPr>
              <a:t>The outer protective layer of the skin.</a:t>
            </a:r>
            <a:endParaRPr sz="1000">
              <a:solidFill>
                <a:srgbClr val="6AA84F"/>
              </a:solidFill>
              <a:latin typeface="Mada"/>
              <a:ea typeface="Mada"/>
              <a:cs typeface="Mada"/>
              <a:sym typeface="Mada"/>
            </a:endParaRPr>
          </a:p>
          <a:p>
            <a:pPr indent="-292100" lvl="0" marL="457200" rtl="0" algn="l">
              <a:spcBef>
                <a:spcPts val="0"/>
              </a:spcBef>
              <a:spcAft>
                <a:spcPts val="0"/>
              </a:spcAft>
              <a:buSzPts val="1000"/>
              <a:buFont typeface="Mada"/>
              <a:buChar char="●"/>
            </a:pPr>
            <a:r>
              <a:rPr lang="en-GB" sz="1000">
                <a:solidFill>
                  <a:srgbClr val="6AA84F"/>
                </a:solidFill>
                <a:latin typeface="Mada"/>
                <a:ea typeface="Mada"/>
                <a:cs typeface="Mada"/>
                <a:sym typeface="Mada"/>
              </a:rPr>
              <a:t>C</a:t>
            </a:r>
            <a:r>
              <a:rPr lang="en-GB" sz="1000">
                <a:solidFill>
                  <a:srgbClr val="6AA84F"/>
                </a:solidFill>
                <a:latin typeface="Mada"/>
                <a:ea typeface="Mada"/>
                <a:cs typeface="Mada"/>
                <a:sym typeface="Mada"/>
              </a:rPr>
              <a:t>omposed of keratinised, stratified squamous epithelium through which three appendages (hair follicles, sweat glands and sebaceous glands) pass to subcutaneous tissue.</a:t>
            </a:r>
            <a:r>
              <a:rPr lang="en-GB" sz="1000">
                <a:solidFill>
                  <a:srgbClr val="1C4588"/>
                </a:solidFill>
                <a:latin typeface="Mada"/>
                <a:ea typeface="Mada"/>
                <a:cs typeface="Mada"/>
                <a:sym typeface="Mada"/>
              </a:rPr>
              <a:t> </a:t>
            </a:r>
            <a:endParaRPr sz="1000">
              <a:solidFill>
                <a:srgbClr val="1C4588"/>
              </a:solidFill>
              <a:latin typeface="Mada"/>
              <a:ea typeface="Mada"/>
              <a:cs typeface="Mada"/>
              <a:sym typeface="Mada"/>
            </a:endParaRPr>
          </a:p>
          <a:p>
            <a:pPr indent="-292100" lvl="0" marL="457200" rtl="0" algn="l">
              <a:spcBef>
                <a:spcPts val="0"/>
              </a:spcBef>
              <a:spcAft>
                <a:spcPts val="0"/>
              </a:spcAft>
              <a:buSzPts val="1000"/>
              <a:buFont typeface="Mada"/>
              <a:buChar char="●"/>
            </a:pPr>
            <a:r>
              <a:rPr lang="en-GB" sz="1000">
                <a:solidFill>
                  <a:srgbClr val="6AA84F"/>
                </a:solidFill>
                <a:latin typeface="Mada"/>
                <a:ea typeface="Mada"/>
                <a:cs typeface="Mada"/>
                <a:sym typeface="Mada"/>
              </a:rPr>
              <a:t>These appendages can escape destruction in partial-thickness burns and are therefore a source of new epidermal cells for reconstitution of the epidermis.</a:t>
            </a:r>
            <a:r>
              <a:rPr lang="en-GB" sz="1000">
                <a:solidFill>
                  <a:srgbClr val="1C4588"/>
                </a:solidFill>
                <a:latin typeface="Mada"/>
                <a:ea typeface="Mada"/>
                <a:cs typeface="Mada"/>
                <a:sym typeface="Mada"/>
              </a:rPr>
              <a:t> </a:t>
            </a:r>
            <a:endParaRPr sz="1000">
              <a:solidFill>
                <a:srgbClr val="1C4588"/>
              </a:solidFill>
              <a:latin typeface="Mada"/>
              <a:ea typeface="Mada"/>
              <a:cs typeface="Mada"/>
              <a:sym typeface="Mada"/>
            </a:endParaRPr>
          </a:p>
          <a:p>
            <a:pPr indent="-292100" lvl="0" marL="457200" rtl="0" algn="l">
              <a:spcBef>
                <a:spcPts val="0"/>
              </a:spcBef>
              <a:spcAft>
                <a:spcPts val="0"/>
              </a:spcAft>
              <a:buSzPts val="1000"/>
              <a:buFont typeface="Mada"/>
              <a:buChar char="●"/>
            </a:pPr>
            <a:r>
              <a:rPr lang="en-GB" sz="1000">
                <a:solidFill>
                  <a:srgbClr val="1C4588"/>
                </a:solidFill>
                <a:latin typeface="Mada"/>
                <a:ea typeface="Mada"/>
                <a:cs typeface="Mada"/>
                <a:sym typeface="Mada"/>
              </a:rPr>
              <a:t>The basal layer of the epidermis generates keratin-producing cells (keratinocytes) and pigment cells (melanocytes) that produce melanin, which is passed to the keratinocytes and protects the basal layer from ultraviolet light and determines hair colour.</a:t>
            </a:r>
            <a:endParaRPr sz="1000">
              <a:solidFill>
                <a:srgbClr val="1C4588"/>
              </a:solidFill>
              <a:latin typeface="Mada"/>
              <a:ea typeface="Mada"/>
              <a:cs typeface="Mada"/>
              <a:sym typeface="Mada"/>
            </a:endParaRPr>
          </a:p>
        </p:txBody>
      </p:sp>
      <p:sp>
        <p:nvSpPr>
          <p:cNvPr id="149" name="Google Shape;149;p14"/>
          <p:cNvSpPr txBox="1"/>
          <p:nvPr/>
        </p:nvSpPr>
        <p:spPr>
          <a:xfrm>
            <a:off x="5308073" y="5452100"/>
            <a:ext cx="2019600" cy="1243200"/>
          </a:xfrm>
          <a:prstGeom prst="rect">
            <a:avLst/>
          </a:prstGeom>
          <a:noFill/>
          <a:ln>
            <a:noFill/>
          </a:ln>
        </p:spPr>
        <p:txBody>
          <a:bodyPr anchorCtr="0" anchor="t" bIns="0" lIns="0" spcFirstLastPara="1" rIns="0" wrap="square" tIns="6025">
            <a:noAutofit/>
          </a:bodyPr>
          <a:lstStyle/>
          <a:p>
            <a:pPr indent="-292100" lvl="0" marL="457200" rtl="0" algn="l">
              <a:spcBef>
                <a:spcPts val="0"/>
              </a:spcBef>
              <a:spcAft>
                <a:spcPts val="0"/>
              </a:spcAft>
              <a:buSzPts val="1000"/>
              <a:buFont typeface="Mada"/>
              <a:buChar char="●"/>
            </a:pPr>
            <a:r>
              <a:rPr lang="en-GB" sz="1000">
                <a:solidFill>
                  <a:srgbClr val="999999"/>
                </a:solidFill>
                <a:latin typeface="Mada"/>
                <a:ea typeface="Mada"/>
                <a:cs typeface="Mada"/>
                <a:sym typeface="Mada"/>
              </a:rPr>
              <a:t>Made of fat and connective tissue.</a:t>
            </a:r>
            <a:endParaRPr sz="1000">
              <a:solidFill>
                <a:srgbClr val="999999"/>
              </a:solidFill>
              <a:latin typeface="Mada"/>
              <a:ea typeface="Mada"/>
              <a:cs typeface="Mada"/>
              <a:sym typeface="Mada"/>
            </a:endParaRPr>
          </a:p>
          <a:p>
            <a:pPr indent="-292100" lvl="0" marL="457200" rtl="0" algn="l">
              <a:spcBef>
                <a:spcPts val="0"/>
              </a:spcBef>
              <a:spcAft>
                <a:spcPts val="0"/>
              </a:spcAft>
              <a:buSzPts val="1000"/>
              <a:buFont typeface="Mada"/>
              <a:buChar char="●"/>
            </a:pPr>
            <a:r>
              <a:rPr lang="en-GB" sz="1000">
                <a:solidFill>
                  <a:srgbClr val="999999"/>
                </a:solidFill>
                <a:latin typeface="Mada"/>
                <a:ea typeface="Mada"/>
                <a:cs typeface="Mada"/>
                <a:sym typeface="Mada"/>
              </a:rPr>
              <a:t>It insulates &amp; pads deeper tissue.</a:t>
            </a:r>
            <a:endParaRPr sz="1000">
              <a:solidFill>
                <a:srgbClr val="999999"/>
              </a:solidFill>
              <a:latin typeface="Mada"/>
              <a:ea typeface="Mada"/>
              <a:cs typeface="Mada"/>
              <a:sym typeface="Mada"/>
            </a:endParaRPr>
          </a:p>
          <a:p>
            <a:pPr indent="-292100" lvl="0" marL="457200" rtl="0" algn="l">
              <a:spcBef>
                <a:spcPts val="0"/>
              </a:spcBef>
              <a:spcAft>
                <a:spcPts val="0"/>
              </a:spcAft>
              <a:buSzPts val="1000"/>
              <a:buFont typeface="Mada"/>
              <a:buChar char="●"/>
            </a:pPr>
            <a:r>
              <a:rPr lang="en-GB" sz="1000">
                <a:solidFill>
                  <a:srgbClr val="999999"/>
                </a:solidFill>
                <a:latin typeface="Mada"/>
                <a:ea typeface="Mada"/>
                <a:cs typeface="Mada"/>
                <a:sym typeface="Mada"/>
              </a:rPr>
              <a:t>It anchors the skin to the muscle.</a:t>
            </a:r>
            <a:endParaRPr sz="1000">
              <a:solidFill>
                <a:srgbClr val="999999"/>
              </a:solidFill>
              <a:latin typeface="Mada"/>
              <a:ea typeface="Mada"/>
              <a:cs typeface="Mada"/>
              <a:sym typeface="Mada"/>
            </a:endParaRPr>
          </a:p>
        </p:txBody>
      </p:sp>
      <p:cxnSp>
        <p:nvCxnSpPr>
          <p:cNvPr id="150" name="Google Shape;150;p14"/>
          <p:cNvCxnSpPr/>
          <p:nvPr/>
        </p:nvCxnSpPr>
        <p:spPr>
          <a:xfrm>
            <a:off x="1942475" y="770100"/>
            <a:ext cx="3830400" cy="3600"/>
          </a:xfrm>
          <a:prstGeom prst="straightConnector1">
            <a:avLst/>
          </a:prstGeom>
          <a:noFill/>
          <a:ln cap="flat" cmpd="sng" w="19050">
            <a:solidFill>
              <a:srgbClr val="83C5BE"/>
            </a:solidFill>
            <a:prstDash val="solid"/>
            <a:round/>
            <a:headEnd len="med" w="med" type="oval"/>
            <a:tailEnd len="med" w="med" type="oval"/>
          </a:ln>
        </p:spPr>
      </p:cxnSp>
      <p:sp>
        <p:nvSpPr>
          <p:cNvPr id="151" name="Google Shape;151;p14"/>
          <p:cNvSpPr txBox="1"/>
          <p:nvPr/>
        </p:nvSpPr>
        <p:spPr>
          <a:xfrm>
            <a:off x="1703013" y="276325"/>
            <a:ext cx="43092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Skin Anatomy (overview) </a:t>
            </a:r>
            <a:endParaRPr b="1" sz="2200">
              <a:solidFill>
                <a:srgbClr val="006D77"/>
              </a:solidFill>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5"/>
          <p:cNvSpPr/>
          <p:nvPr/>
        </p:nvSpPr>
        <p:spPr>
          <a:xfrm rot="10800000">
            <a:off x="510775" y="2072600"/>
            <a:ext cx="6720600" cy="1074000"/>
          </a:xfrm>
          <a:prstGeom prst="foldedCorner">
            <a:avLst>
              <a:gd fmla="val 16667" name="adj"/>
            </a:avLst>
          </a:prstGeom>
          <a:solidFill>
            <a:srgbClr val="EDF6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5"/>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p:nvPr/>
        </p:nvSpPr>
        <p:spPr>
          <a:xfrm>
            <a:off x="74475" y="9207175"/>
            <a:ext cx="7440600" cy="14088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9" name="Google Shape;159;p15"/>
          <p:cNvCxnSpPr/>
          <p:nvPr/>
        </p:nvCxnSpPr>
        <p:spPr>
          <a:xfrm>
            <a:off x="2762875" y="829950"/>
            <a:ext cx="2066400" cy="3900"/>
          </a:xfrm>
          <a:prstGeom prst="straightConnector1">
            <a:avLst/>
          </a:prstGeom>
          <a:noFill/>
          <a:ln cap="flat" cmpd="sng" w="19050">
            <a:solidFill>
              <a:srgbClr val="83C5BE"/>
            </a:solidFill>
            <a:prstDash val="solid"/>
            <a:round/>
            <a:headEnd len="med" w="med" type="oval"/>
            <a:tailEnd len="med" w="med" type="oval"/>
          </a:ln>
        </p:spPr>
      </p:cxnSp>
      <p:sp>
        <p:nvSpPr>
          <p:cNvPr id="160" name="Google Shape;160;p15"/>
          <p:cNvSpPr txBox="1"/>
          <p:nvPr/>
        </p:nvSpPr>
        <p:spPr>
          <a:xfrm>
            <a:off x="2473263" y="431550"/>
            <a:ext cx="2643000" cy="5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Burn </a:t>
            </a:r>
            <a:endParaRPr b="1" sz="2200">
              <a:solidFill>
                <a:srgbClr val="006D77"/>
              </a:solidFill>
              <a:latin typeface="Lora"/>
              <a:ea typeface="Lora"/>
              <a:cs typeface="Lora"/>
              <a:sym typeface="Lora"/>
            </a:endParaRPr>
          </a:p>
        </p:txBody>
      </p:sp>
      <p:grpSp>
        <p:nvGrpSpPr>
          <p:cNvPr id="161" name="Google Shape;161;p15"/>
          <p:cNvGrpSpPr/>
          <p:nvPr/>
        </p:nvGrpSpPr>
        <p:grpSpPr>
          <a:xfrm>
            <a:off x="323344" y="1313702"/>
            <a:ext cx="467181" cy="476434"/>
            <a:chOff x="2410712" y="2415450"/>
            <a:chExt cx="312600" cy="312600"/>
          </a:xfrm>
        </p:grpSpPr>
        <p:sp>
          <p:nvSpPr>
            <p:cNvPr id="162" name="Google Shape;162;p15"/>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 name="Google Shape;164;p15"/>
          <p:cNvSpPr txBox="1"/>
          <p:nvPr/>
        </p:nvSpPr>
        <p:spPr>
          <a:xfrm>
            <a:off x="790525" y="1328625"/>
            <a:ext cx="2643000" cy="3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006D77"/>
                </a:solidFill>
                <a:highlight>
                  <a:srgbClr val="EDF9F9"/>
                </a:highlight>
                <a:latin typeface="Lora"/>
                <a:ea typeface="Lora"/>
                <a:cs typeface="Lora"/>
                <a:sym typeface="Lora"/>
              </a:rPr>
              <a:t>Definition</a:t>
            </a:r>
            <a:r>
              <a:rPr b="1" lang="en-GB" sz="1800">
                <a:solidFill>
                  <a:srgbClr val="006D77"/>
                </a:solidFill>
                <a:highlight>
                  <a:srgbClr val="EDF9F9"/>
                </a:highlight>
                <a:latin typeface="Lora"/>
                <a:ea typeface="Lora"/>
                <a:cs typeface="Lora"/>
                <a:sym typeface="Lora"/>
              </a:rPr>
              <a:t>: </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a:p>
        </p:txBody>
      </p:sp>
      <p:grpSp>
        <p:nvGrpSpPr>
          <p:cNvPr id="165" name="Google Shape;165;p15"/>
          <p:cNvGrpSpPr/>
          <p:nvPr/>
        </p:nvGrpSpPr>
        <p:grpSpPr>
          <a:xfrm>
            <a:off x="323344" y="3454452"/>
            <a:ext cx="467181" cy="476434"/>
            <a:chOff x="2410712" y="2415450"/>
            <a:chExt cx="312600" cy="312600"/>
          </a:xfrm>
        </p:grpSpPr>
        <p:sp>
          <p:nvSpPr>
            <p:cNvPr id="166" name="Google Shape;166;p15"/>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 name="Google Shape;168;p15"/>
          <p:cNvSpPr txBox="1"/>
          <p:nvPr/>
        </p:nvSpPr>
        <p:spPr>
          <a:xfrm>
            <a:off x="790525" y="3454450"/>
            <a:ext cx="23196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006D77"/>
                </a:solidFill>
                <a:highlight>
                  <a:srgbClr val="EDF9F9"/>
                </a:highlight>
                <a:latin typeface="Lora"/>
                <a:ea typeface="Lora"/>
                <a:cs typeface="Lora"/>
                <a:sym typeface="Lora"/>
              </a:rPr>
              <a:t>incidence:</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a:p>
        </p:txBody>
      </p:sp>
      <p:sp>
        <p:nvSpPr>
          <p:cNvPr id="169" name="Google Shape;169;p15"/>
          <p:cNvSpPr txBox="1"/>
          <p:nvPr/>
        </p:nvSpPr>
        <p:spPr>
          <a:xfrm>
            <a:off x="666650" y="2021200"/>
            <a:ext cx="5755800" cy="10047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Mada"/>
              <a:buChar char="●"/>
            </a:pPr>
            <a:r>
              <a:rPr lang="en-GB">
                <a:solidFill>
                  <a:srgbClr val="1C4588"/>
                </a:solidFill>
                <a:latin typeface="Mada"/>
                <a:ea typeface="Mada"/>
                <a:cs typeface="Mada"/>
                <a:sym typeface="Mada"/>
              </a:rPr>
              <a:t>Destruction of tissues caused by various etiologies including flames, and hot liquids, that ranges from trivial to life threatening which requires extensive treatment and rehabilitation with the chances of permanent dysfunction and distortion.</a:t>
            </a:r>
            <a:endParaRPr sz="1700">
              <a:solidFill>
                <a:srgbClr val="1C4588"/>
              </a:solidFill>
              <a:latin typeface="Mada"/>
              <a:ea typeface="Mada"/>
              <a:cs typeface="Mada"/>
              <a:sym typeface="Mada"/>
            </a:endParaRPr>
          </a:p>
        </p:txBody>
      </p:sp>
      <p:cxnSp>
        <p:nvCxnSpPr>
          <p:cNvPr id="170" name="Google Shape;170;p15"/>
          <p:cNvCxnSpPr/>
          <p:nvPr/>
        </p:nvCxnSpPr>
        <p:spPr>
          <a:xfrm>
            <a:off x="1010297" y="4178522"/>
            <a:ext cx="900" cy="4212000"/>
          </a:xfrm>
          <a:prstGeom prst="straightConnector1">
            <a:avLst/>
          </a:prstGeom>
          <a:noFill/>
          <a:ln cap="flat" cmpd="sng" w="19050">
            <a:solidFill>
              <a:srgbClr val="FFDDD2"/>
            </a:solidFill>
            <a:prstDash val="solid"/>
            <a:round/>
            <a:headEnd len="med" w="med" type="oval"/>
            <a:tailEnd len="med" w="med" type="oval"/>
          </a:ln>
        </p:spPr>
      </p:cxnSp>
      <p:grpSp>
        <p:nvGrpSpPr>
          <p:cNvPr id="171" name="Google Shape;171;p15"/>
          <p:cNvGrpSpPr/>
          <p:nvPr/>
        </p:nvGrpSpPr>
        <p:grpSpPr>
          <a:xfrm>
            <a:off x="288711" y="4491874"/>
            <a:ext cx="496574" cy="499673"/>
            <a:chOff x="1173452" y="898512"/>
            <a:chExt cx="896829" cy="864635"/>
          </a:xfrm>
        </p:grpSpPr>
        <p:sp>
          <p:nvSpPr>
            <p:cNvPr id="172" name="Google Shape;172;p15"/>
            <p:cNvSpPr/>
            <p:nvPr/>
          </p:nvSpPr>
          <p:spPr>
            <a:xfrm>
              <a:off x="1284930" y="898512"/>
              <a:ext cx="785352" cy="744685"/>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Life Savers ExtraBold"/>
                <a:ea typeface="Life Savers ExtraBold"/>
                <a:cs typeface="Life Savers ExtraBold"/>
                <a:sym typeface="Life Savers ExtraBold"/>
              </a:endParaRPr>
            </a:p>
          </p:txBody>
        </p:sp>
        <p:sp>
          <p:nvSpPr>
            <p:cNvPr id="173" name="Google Shape;173;p15"/>
            <p:cNvSpPr/>
            <p:nvPr/>
          </p:nvSpPr>
          <p:spPr>
            <a:xfrm>
              <a:off x="1173452" y="1018462"/>
              <a:ext cx="785352" cy="744685"/>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Life Savers ExtraBold"/>
                <a:ea typeface="Life Savers ExtraBold"/>
                <a:cs typeface="Life Savers ExtraBold"/>
                <a:sym typeface="Life Savers ExtraBold"/>
              </a:endParaRPr>
            </a:p>
          </p:txBody>
        </p:sp>
        <p:sp>
          <p:nvSpPr>
            <p:cNvPr id="174" name="Google Shape;174;p15"/>
            <p:cNvSpPr txBox="1"/>
            <p:nvPr/>
          </p:nvSpPr>
          <p:spPr>
            <a:xfrm>
              <a:off x="1250642" y="1046784"/>
              <a:ext cx="640800" cy="41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rgbClr val="FFFFFF"/>
                  </a:solidFill>
                  <a:latin typeface="Life Savers ExtraBold"/>
                  <a:ea typeface="Life Savers ExtraBold"/>
                  <a:cs typeface="Life Savers ExtraBold"/>
                  <a:sym typeface="Life Savers ExtraBold"/>
                </a:rPr>
                <a:t> </a:t>
              </a:r>
              <a:r>
                <a:rPr lang="en-GB" sz="1900">
                  <a:solidFill>
                    <a:srgbClr val="FFFFFF"/>
                  </a:solidFill>
                  <a:latin typeface="Life Savers ExtraBold"/>
                  <a:ea typeface="Life Savers ExtraBold"/>
                  <a:cs typeface="Life Savers ExtraBold"/>
                  <a:sym typeface="Life Savers ExtraBold"/>
                </a:rPr>
                <a:t>1</a:t>
              </a:r>
              <a:endParaRPr sz="1900">
                <a:solidFill>
                  <a:srgbClr val="FFFFFF"/>
                </a:solidFill>
                <a:latin typeface="Life Savers ExtraBold"/>
                <a:ea typeface="Life Savers ExtraBold"/>
                <a:cs typeface="Life Savers ExtraBold"/>
                <a:sym typeface="Life Savers ExtraBold"/>
              </a:endParaRPr>
            </a:p>
          </p:txBody>
        </p:sp>
      </p:grpSp>
      <p:grpSp>
        <p:nvGrpSpPr>
          <p:cNvPr id="175" name="Google Shape;175;p15"/>
          <p:cNvGrpSpPr/>
          <p:nvPr/>
        </p:nvGrpSpPr>
        <p:grpSpPr>
          <a:xfrm>
            <a:off x="923520" y="5417930"/>
            <a:ext cx="173087" cy="180652"/>
            <a:chOff x="6414250" y="2415450"/>
            <a:chExt cx="312600" cy="312600"/>
          </a:xfrm>
        </p:grpSpPr>
        <p:sp>
          <p:nvSpPr>
            <p:cNvPr id="176" name="Google Shape;176;p15"/>
            <p:cNvSpPr/>
            <p:nvPr/>
          </p:nvSpPr>
          <p:spPr>
            <a:xfrm>
              <a:off x="6414250"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5"/>
          <p:cNvGrpSpPr/>
          <p:nvPr/>
        </p:nvGrpSpPr>
        <p:grpSpPr>
          <a:xfrm>
            <a:off x="923520" y="4651482"/>
            <a:ext cx="173087" cy="180652"/>
            <a:chOff x="6414250" y="2415450"/>
            <a:chExt cx="312600" cy="312600"/>
          </a:xfrm>
        </p:grpSpPr>
        <p:sp>
          <p:nvSpPr>
            <p:cNvPr id="179" name="Google Shape;179;p15"/>
            <p:cNvSpPr/>
            <p:nvPr/>
          </p:nvSpPr>
          <p:spPr>
            <a:xfrm>
              <a:off x="6414250"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 name="Google Shape;181;p15"/>
          <p:cNvGrpSpPr/>
          <p:nvPr/>
        </p:nvGrpSpPr>
        <p:grpSpPr>
          <a:xfrm>
            <a:off x="288711" y="5258322"/>
            <a:ext cx="496574" cy="499673"/>
            <a:chOff x="1173452" y="898512"/>
            <a:chExt cx="896829" cy="864635"/>
          </a:xfrm>
        </p:grpSpPr>
        <p:sp>
          <p:nvSpPr>
            <p:cNvPr id="182" name="Google Shape;182;p15"/>
            <p:cNvSpPr/>
            <p:nvPr/>
          </p:nvSpPr>
          <p:spPr>
            <a:xfrm>
              <a:off x="1284930" y="898512"/>
              <a:ext cx="785352" cy="744685"/>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Life Savers ExtraBold"/>
                <a:ea typeface="Life Savers ExtraBold"/>
                <a:cs typeface="Life Savers ExtraBold"/>
                <a:sym typeface="Life Savers ExtraBold"/>
              </a:endParaRPr>
            </a:p>
          </p:txBody>
        </p:sp>
        <p:sp>
          <p:nvSpPr>
            <p:cNvPr id="183" name="Google Shape;183;p15"/>
            <p:cNvSpPr/>
            <p:nvPr/>
          </p:nvSpPr>
          <p:spPr>
            <a:xfrm>
              <a:off x="1173452" y="1018462"/>
              <a:ext cx="785352" cy="744685"/>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Life Savers ExtraBold"/>
                <a:ea typeface="Life Savers ExtraBold"/>
                <a:cs typeface="Life Savers ExtraBold"/>
                <a:sym typeface="Life Savers ExtraBold"/>
              </a:endParaRPr>
            </a:p>
          </p:txBody>
        </p:sp>
        <p:sp>
          <p:nvSpPr>
            <p:cNvPr id="184" name="Google Shape;184;p15"/>
            <p:cNvSpPr txBox="1"/>
            <p:nvPr/>
          </p:nvSpPr>
          <p:spPr>
            <a:xfrm>
              <a:off x="1226070" y="1046798"/>
              <a:ext cx="716100" cy="41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900">
                  <a:solidFill>
                    <a:srgbClr val="FFFFFF"/>
                  </a:solidFill>
                  <a:latin typeface="Life Savers ExtraBold"/>
                  <a:ea typeface="Life Savers ExtraBold"/>
                  <a:cs typeface="Life Savers ExtraBold"/>
                  <a:sym typeface="Life Savers ExtraBold"/>
                </a:rPr>
                <a:t>2</a:t>
              </a:r>
              <a:endParaRPr sz="1900">
                <a:solidFill>
                  <a:srgbClr val="FFFFFF"/>
                </a:solidFill>
                <a:latin typeface="Life Savers ExtraBold"/>
                <a:ea typeface="Life Savers ExtraBold"/>
                <a:cs typeface="Life Savers ExtraBold"/>
                <a:sym typeface="Life Savers ExtraBold"/>
              </a:endParaRPr>
            </a:p>
          </p:txBody>
        </p:sp>
      </p:grpSp>
      <p:grpSp>
        <p:nvGrpSpPr>
          <p:cNvPr id="185" name="Google Shape;185;p15"/>
          <p:cNvGrpSpPr/>
          <p:nvPr/>
        </p:nvGrpSpPr>
        <p:grpSpPr>
          <a:xfrm>
            <a:off x="288711" y="6024770"/>
            <a:ext cx="496574" cy="499673"/>
            <a:chOff x="1173452" y="898512"/>
            <a:chExt cx="896829" cy="864635"/>
          </a:xfrm>
        </p:grpSpPr>
        <p:sp>
          <p:nvSpPr>
            <p:cNvPr id="186" name="Google Shape;186;p15"/>
            <p:cNvSpPr/>
            <p:nvPr/>
          </p:nvSpPr>
          <p:spPr>
            <a:xfrm>
              <a:off x="1284930" y="898512"/>
              <a:ext cx="785352" cy="744685"/>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Life Savers ExtraBold"/>
                <a:ea typeface="Life Savers ExtraBold"/>
                <a:cs typeface="Life Savers ExtraBold"/>
                <a:sym typeface="Life Savers ExtraBold"/>
              </a:endParaRPr>
            </a:p>
          </p:txBody>
        </p:sp>
        <p:sp>
          <p:nvSpPr>
            <p:cNvPr id="187" name="Google Shape;187;p15"/>
            <p:cNvSpPr/>
            <p:nvPr/>
          </p:nvSpPr>
          <p:spPr>
            <a:xfrm>
              <a:off x="1173452" y="1018462"/>
              <a:ext cx="785352" cy="744685"/>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Life Savers ExtraBold"/>
                <a:ea typeface="Life Savers ExtraBold"/>
                <a:cs typeface="Life Savers ExtraBold"/>
                <a:sym typeface="Life Savers ExtraBold"/>
              </a:endParaRPr>
            </a:p>
          </p:txBody>
        </p:sp>
        <p:sp>
          <p:nvSpPr>
            <p:cNvPr id="188" name="Google Shape;188;p15"/>
            <p:cNvSpPr txBox="1"/>
            <p:nvPr/>
          </p:nvSpPr>
          <p:spPr>
            <a:xfrm>
              <a:off x="1208069" y="1049187"/>
              <a:ext cx="716100" cy="41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900">
                  <a:solidFill>
                    <a:srgbClr val="FFFFFF"/>
                  </a:solidFill>
                  <a:latin typeface="Life Savers ExtraBold"/>
                  <a:ea typeface="Life Savers ExtraBold"/>
                  <a:cs typeface="Life Savers ExtraBold"/>
                  <a:sym typeface="Life Savers ExtraBold"/>
                </a:rPr>
                <a:t>3</a:t>
              </a:r>
              <a:endParaRPr sz="1900">
                <a:solidFill>
                  <a:srgbClr val="FFFFFF"/>
                </a:solidFill>
                <a:latin typeface="Life Savers ExtraBold"/>
                <a:ea typeface="Life Savers ExtraBold"/>
                <a:cs typeface="Life Savers ExtraBold"/>
                <a:sym typeface="Life Savers ExtraBold"/>
              </a:endParaRPr>
            </a:p>
          </p:txBody>
        </p:sp>
      </p:grpSp>
      <p:grpSp>
        <p:nvGrpSpPr>
          <p:cNvPr id="189" name="Google Shape;189;p15"/>
          <p:cNvGrpSpPr/>
          <p:nvPr/>
        </p:nvGrpSpPr>
        <p:grpSpPr>
          <a:xfrm>
            <a:off x="923520" y="6184371"/>
            <a:ext cx="173087" cy="180652"/>
            <a:chOff x="6414250" y="2415450"/>
            <a:chExt cx="312600" cy="312600"/>
          </a:xfrm>
        </p:grpSpPr>
        <p:sp>
          <p:nvSpPr>
            <p:cNvPr id="190" name="Google Shape;190;p15"/>
            <p:cNvSpPr/>
            <p:nvPr/>
          </p:nvSpPr>
          <p:spPr>
            <a:xfrm>
              <a:off x="6414250"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5"/>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15"/>
          <p:cNvGrpSpPr/>
          <p:nvPr/>
        </p:nvGrpSpPr>
        <p:grpSpPr>
          <a:xfrm>
            <a:off x="923520" y="6946371"/>
            <a:ext cx="173087" cy="180652"/>
            <a:chOff x="6414250" y="2415450"/>
            <a:chExt cx="312600" cy="312600"/>
          </a:xfrm>
        </p:grpSpPr>
        <p:sp>
          <p:nvSpPr>
            <p:cNvPr id="193" name="Google Shape;193;p15"/>
            <p:cNvSpPr/>
            <p:nvPr/>
          </p:nvSpPr>
          <p:spPr>
            <a:xfrm>
              <a:off x="6414250"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5"/>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 name="Google Shape;195;p15"/>
          <p:cNvGrpSpPr/>
          <p:nvPr/>
        </p:nvGrpSpPr>
        <p:grpSpPr>
          <a:xfrm>
            <a:off x="923520" y="7708371"/>
            <a:ext cx="173087" cy="180652"/>
            <a:chOff x="6414250" y="2415450"/>
            <a:chExt cx="312600" cy="312600"/>
          </a:xfrm>
        </p:grpSpPr>
        <p:sp>
          <p:nvSpPr>
            <p:cNvPr id="196" name="Google Shape;196;p15"/>
            <p:cNvSpPr/>
            <p:nvPr/>
          </p:nvSpPr>
          <p:spPr>
            <a:xfrm>
              <a:off x="6414250"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5"/>
          <p:cNvGrpSpPr/>
          <p:nvPr/>
        </p:nvGrpSpPr>
        <p:grpSpPr>
          <a:xfrm>
            <a:off x="288711" y="6786770"/>
            <a:ext cx="496574" cy="499673"/>
            <a:chOff x="1173452" y="898512"/>
            <a:chExt cx="896829" cy="864635"/>
          </a:xfrm>
        </p:grpSpPr>
        <p:sp>
          <p:nvSpPr>
            <p:cNvPr id="199" name="Google Shape;199;p15"/>
            <p:cNvSpPr/>
            <p:nvPr/>
          </p:nvSpPr>
          <p:spPr>
            <a:xfrm>
              <a:off x="1284930" y="898512"/>
              <a:ext cx="785352" cy="744685"/>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Life Savers ExtraBold"/>
                <a:ea typeface="Life Savers ExtraBold"/>
                <a:cs typeface="Life Savers ExtraBold"/>
                <a:sym typeface="Life Savers ExtraBold"/>
              </a:endParaRPr>
            </a:p>
          </p:txBody>
        </p:sp>
        <p:sp>
          <p:nvSpPr>
            <p:cNvPr id="200" name="Google Shape;200;p15"/>
            <p:cNvSpPr/>
            <p:nvPr/>
          </p:nvSpPr>
          <p:spPr>
            <a:xfrm>
              <a:off x="1173452" y="1018462"/>
              <a:ext cx="785352" cy="744685"/>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Life Savers ExtraBold"/>
                <a:ea typeface="Life Savers ExtraBold"/>
                <a:cs typeface="Life Savers ExtraBold"/>
                <a:sym typeface="Life Savers ExtraBold"/>
              </a:endParaRPr>
            </a:p>
          </p:txBody>
        </p:sp>
        <p:sp>
          <p:nvSpPr>
            <p:cNvPr id="201" name="Google Shape;201;p15"/>
            <p:cNvSpPr txBox="1"/>
            <p:nvPr/>
          </p:nvSpPr>
          <p:spPr>
            <a:xfrm>
              <a:off x="1208069" y="1049187"/>
              <a:ext cx="716100" cy="41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900">
                  <a:solidFill>
                    <a:srgbClr val="FFFFFF"/>
                  </a:solidFill>
                  <a:latin typeface="Life Savers ExtraBold"/>
                  <a:ea typeface="Life Savers ExtraBold"/>
                  <a:cs typeface="Life Savers ExtraBold"/>
                  <a:sym typeface="Life Savers ExtraBold"/>
                </a:rPr>
                <a:t>4</a:t>
              </a:r>
              <a:endParaRPr sz="1900">
                <a:solidFill>
                  <a:srgbClr val="FFFFFF"/>
                </a:solidFill>
                <a:latin typeface="Life Savers ExtraBold"/>
                <a:ea typeface="Life Savers ExtraBold"/>
                <a:cs typeface="Life Savers ExtraBold"/>
                <a:sym typeface="Life Savers ExtraBold"/>
              </a:endParaRPr>
            </a:p>
          </p:txBody>
        </p:sp>
      </p:grpSp>
      <p:grpSp>
        <p:nvGrpSpPr>
          <p:cNvPr id="202" name="Google Shape;202;p15"/>
          <p:cNvGrpSpPr/>
          <p:nvPr/>
        </p:nvGrpSpPr>
        <p:grpSpPr>
          <a:xfrm>
            <a:off x="288711" y="7548770"/>
            <a:ext cx="496574" cy="499673"/>
            <a:chOff x="1173452" y="898512"/>
            <a:chExt cx="896829" cy="864635"/>
          </a:xfrm>
        </p:grpSpPr>
        <p:sp>
          <p:nvSpPr>
            <p:cNvPr id="203" name="Google Shape;203;p15"/>
            <p:cNvSpPr/>
            <p:nvPr/>
          </p:nvSpPr>
          <p:spPr>
            <a:xfrm>
              <a:off x="1284930" y="898512"/>
              <a:ext cx="785352" cy="744685"/>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Life Savers ExtraBold"/>
                <a:ea typeface="Life Savers ExtraBold"/>
                <a:cs typeface="Life Savers ExtraBold"/>
                <a:sym typeface="Life Savers ExtraBold"/>
              </a:endParaRPr>
            </a:p>
          </p:txBody>
        </p:sp>
        <p:sp>
          <p:nvSpPr>
            <p:cNvPr id="204" name="Google Shape;204;p15"/>
            <p:cNvSpPr/>
            <p:nvPr/>
          </p:nvSpPr>
          <p:spPr>
            <a:xfrm>
              <a:off x="1173452" y="1018462"/>
              <a:ext cx="785352" cy="744685"/>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Life Savers ExtraBold"/>
                <a:ea typeface="Life Savers ExtraBold"/>
                <a:cs typeface="Life Savers ExtraBold"/>
                <a:sym typeface="Life Savers ExtraBold"/>
              </a:endParaRPr>
            </a:p>
          </p:txBody>
        </p:sp>
        <p:sp>
          <p:nvSpPr>
            <p:cNvPr id="205" name="Google Shape;205;p15"/>
            <p:cNvSpPr txBox="1"/>
            <p:nvPr/>
          </p:nvSpPr>
          <p:spPr>
            <a:xfrm>
              <a:off x="1208069" y="1049187"/>
              <a:ext cx="716100" cy="41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900">
                  <a:solidFill>
                    <a:srgbClr val="FFFFFF"/>
                  </a:solidFill>
                  <a:latin typeface="Life Savers ExtraBold"/>
                  <a:ea typeface="Life Savers ExtraBold"/>
                  <a:cs typeface="Life Savers ExtraBold"/>
                  <a:sym typeface="Life Savers ExtraBold"/>
                </a:rPr>
                <a:t>5</a:t>
              </a:r>
              <a:endParaRPr sz="1900">
                <a:solidFill>
                  <a:srgbClr val="FFFFFF"/>
                </a:solidFill>
                <a:latin typeface="Life Savers ExtraBold"/>
                <a:ea typeface="Life Savers ExtraBold"/>
                <a:cs typeface="Life Savers ExtraBold"/>
                <a:sym typeface="Life Savers ExtraBold"/>
              </a:endParaRPr>
            </a:p>
          </p:txBody>
        </p:sp>
      </p:grpSp>
      <p:sp>
        <p:nvSpPr>
          <p:cNvPr id="206" name="Google Shape;206;p15"/>
          <p:cNvSpPr txBox="1"/>
          <p:nvPr/>
        </p:nvSpPr>
        <p:spPr>
          <a:xfrm>
            <a:off x="1096600" y="4579025"/>
            <a:ext cx="6156000" cy="729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Estimated 2 million burns per year in the US.</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1C4588"/>
              </a:solidFill>
              <a:latin typeface="Mada"/>
              <a:ea typeface="Mada"/>
              <a:cs typeface="Mada"/>
              <a:sym typeface="Mada"/>
            </a:endParaRPr>
          </a:p>
          <a:p>
            <a:pPr indent="0" lvl="0" marL="0" rtl="0" algn="l">
              <a:spcBef>
                <a:spcPts val="0"/>
              </a:spcBef>
              <a:spcAft>
                <a:spcPts val="0"/>
              </a:spcAft>
              <a:buNone/>
            </a:pPr>
            <a:r>
              <a:t/>
            </a:r>
            <a:endParaRPr sz="1200">
              <a:solidFill>
                <a:srgbClr val="1C4588"/>
              </a:solidFill>
              <a:latin typeface="Mada"/>
              <a:ea typeface="Mada"/>
              <a:cs typeface="Mada"/>
              <a:sym typeface="Mada"/>
            </a:endParaRPr>
          </a:p>
        </p:txBody>
      </p:sp>
      <p:sp>
        <p:nvSpPr>
          <p:cNvPr id="207" name="Google Shape;207;p15"/>
          <p:cNvSpPr txBox="1"/>
          <p:nvPr/>
        </p:nvSpPr>
        <p:spPr>
          <a:xfrm>
            <a:off x="1096600" y="5264825"/>
            <a:ext cx="4155600" cy="384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500K burns treated in the ER.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70K burn hospital admissions. </a:t>
            </a:r>
            <a:endParaRPr sz="1200">
              <a:latin typeface="Mada"/>
              <a:ea typeface="Mada"/>
              <a:cs typeface="Mada"/>
              <a:sym typeface="Mada"/>
            </a:endParaRPr>
          </a:p>
        </p:txBody>
      </p:sp>
      <p:sp>
        <p:nvSpPr>
          <p:cNvPr id="208" name="Google Shape;208;p15"/>
          <p:cNvSpPr txBox="1"/>
          <p:nvPr/>
        </p:nvSpPr>
        <p:spPr>
          <a:xfrm>
            <a:off x="1096600" y="6026825"/>
            <a:ext cx="5160300" cy="384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Mortality is  highest in the age groups: 2-4 years &amp; 17-25 years.</a:t>
            </a:r>
            <a:endParaRPr sz="1200">
              <a:latin typeface="Mada"/>
              <a:ea typeface="Mada"/>
              <a:cs typeface="Mada"/>
              <a:sym typeface="Mada"/>
            </a:endParaRPr>
          </a:p>
        </p:txBody>
      </p:sp>
      <p:sp>
        <p:nvSpPr>
          <p:cNvPr id="209" name="Google Shape;209;p15"/>
          <p:cNvSpPr txBox="1"/>
          <p:nvPr/>
        </p:nvSpPr>
        <p:spPr>
          <a:xfrm>
            <a:off x="1096600" y="6788825"/>
            <a:ext cx="6094500" cy="384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Deep hand burns are a criteria for referral to burn center or hand specialist.</a:t>
            </a:r>
            <a:endParaRPr sz="1200">
              <a:latin typeface="Mada"/>
              <a:ea typeface="Mada"/>
              <a:cs typeface="Mada"/>
              <a:sym typeface="Mada"/>
            </a:endParaRPr>
          </a:p>
        </p:txBody>
      </p:sp>
      <p:sp>
        <p:nvSpPr>
          <p:cNvPr id="210" name="Google Shape;210;p15"/>
          <p:cNvSpPr txBox="1"/>
          <p:nvPr/>
        </p:nvSpPr>
        <p:spPr>
          <a:xfrm>
            <a:off x="1096600" y="7550825"/>
            <a:ext cx="6235500" cy="384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rgbClr val="1C4588"/>
                </a:solidFill>
                <a:latin typeface="Mada"/>
                <a:ea typeface="Mada"/>
                <a:cs typeface="Mada"/>
                <a:sym typeface="Mada"/>
              </a:rPr>
              <a:t>Industrial accidents account for the majority of electrical and chemical burns. </a:t>
            </a:r>
            <a:endParaRPr sz="1200">
              <a:solidFill>
                <a:srgbClr val="1C4588"/>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rgbClr val="1C4588"/>
                </a:solidFill>
                <a:latin typeface="Mada"/>
                <a:ea typeface="Mada"/>
                <a:cs typeface="Mada"/>
                <a:sym typeface="Mada"/>
              </a:rPr>
              <a:t>Alcohol and smoking are a common contributing factors in local burn injuries.</a:t>
            </a:r>
            <a:endParaRPr sz="1200">
              <a:latin typeface="Mada"/>
              <a:ea typeface="Mada"/>
              <a:cs typeface="Mada"/>
              <a:sym typeface="Mada"/>
            </a:endParaRPr>
          </a:p>
        </p:txBody>
      </p:sp>
      <p:pic>
        <p:nvPicPr>
          <p:cNvPr id="211" name="Google Shape;211;p15"/>
          <p:cNvPicPr preferRelativeResize="0"/>
          <p:nvPr/>
        </p:nvPicPr>
        <p:blipFill>
          <a:blip r:embed="rId3">
            <a:alphaModFix/>
          </a:blip>
          <a:stretch>
            <a:fillRect/>
          </a:stretch>
        </p:blipFill>
        <p:spPr>
          <a:xfrm>
            <a:off x="6422450" y="2204600"/>
            <a:ext cx="729000" cy="7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6"/>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7" name="Google Shape;217;p16"/>
          <p:cNvCxnSpPr/>
          <p:nvPr/>
        </p:nvCxnSpPr>
        <p:spPr>
          <a:xfrm>
            <a:off x="2762875" y="525150"/>
            <a:ext cx="2066400" cy="3900"/>
          </a:xfrm>
          <a:prstGeom prst="straightConnector1">
            <a:avLst/>
          </a:prstGeom>
          <a:noFill/>
          <a:ln cap="flat" cmpd="sng" w="19050">
            <a:solidFill>
              <a:srgbClr val="83C5BE"/>
            </a:solidFill>
            <a:prstDash val="solid"/>
            <a:round/>
            <a:headEnd len="med" w="med" type="oval"/>
            <a:tailEnd len="med" w="med" type="oval"/>
          </a:ln>
        </p:spPr>
      </p:cxnSp>
      <p:sp>
        <p:nvSpPr>
          <p:cNvPr id="218" name="Google Shape;218;p16"/>
          <p:cNvSpPr txBox="1"/>
          <p:nvPr/>
        </p:nvSpPr>
        <p:spPr>
          <a:xfrm>
            <a:off x="2473263" y="126750"/>
            <a:ext cx="2643000" cy="5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Burn </a:t>
            </a:r>
            <a:endParaRPr b="1" sz="2200">
              <a:solidFill>
                <a:srgbClr val="006D77"/>
              </a:solidFill>
              <a:latin typeface="Lora"/>
              <a:ea typeface="Lora"/>
              <a:cs typeface="Lora"/>
              <a:sym typeface="Lora"/>
            </a:endParaRPr>
          </a:p>
        </p:txBody>
      </p:sp>
      <p:grpSp>
        <p:nvGrpSpPr>
          <p:cNvPr id="219" name="Google Shape;219;p16"/>
          <p:cNvGrpSpPr/>
          <p:nvPr/>
        </p:nvGrpSpPr>
        <p:grpSpPr>
          <a:xfrm>
            <a:off x="323344" y="656390"/>
            <a:ext cx="467181" cy="476434"/>
            <a:chOff x="2410712" y="2415450"/>
            <a:chExt cx="312600" cy="312600"/>
          </a:xfrm>
        </p:grpSpPr>
        <p:sp>
          <p:nvSpPr>
            <p:cNvPr id="220" name="Google Shape;220;p16"/>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6"/>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2" name="Google Shape;222;p16"/>
          <p:cNvSpPr txBox="1"/>
          <p:nvPr/>
        </p:nvSpPr>
        <p:spPr>
          <a:xfrm>
            <a:off x="868375" y="694650"/>
            <a:ext cx="6078000" cy="4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006D77"/>
                </a:solidFill>
                <a:highlight>
                  <a:srgbClr val="EDF9F9"/>
                </a:highlight>
                <a:latin typeface="Lora"/>
                <a:ea typeface="Lora"/>
                <a:cs typeface="Lora"/>
                <a:sym typeface="Lora"/>
              </a:rPr>
              <a:t>Pathophysiology of burn:</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a:solidFill>
                <a:srgbClr val="1C4588"/>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a:p>
        </p:txBody>
      </p:sp>
      <p:cxnSp>
        <p:nvCxnSpPr>
          <p:cNvPr id="223" name="Google Shape;223;p16"/>
          <p:cNvCxnSpPr/>
          <p:nvPr/>
        </p:nvCxnSpPr>
        <p:spPr>
          <a:xfrm flipH="1">
            <a:off x="534000" y="1431450"/>
            <a:ext cx="10800" cy="3362400"/>
          </a:xfrm>
          <a:prstGeom prst="straightConnector1">
            <a:avLst/>
          </a:prstGeom>
          <a:noFill/>
          <a:ln cap="flat" cmpd="sng" w="28575">
            <a:solidFill>
              <a:srgbClr val="FFDDD2"/>
            </a:solidFill>
            <a:prstDash val="dash"/>
            <a:round/>
            <a:headEnd len="med" w="med" type="none"/>
            <a:tailEnd len="med" w="med" type="none"/>
          </a:ln>
        </p:spPr>
      </p:cxnSp>
      <p:sp>
        <p:nvSpPr>
          <p:cNvPr id="224" name="Google Shape;224;p16"/>
          <p:cNvSpPr/>
          <p:nvPr/>
        </p:nvSpPr>
        <p:spPr>
          <a:xfrm rot="-5400000">
            <a:off x="716688" y="1205163"/>
            <a:ext cx="247400" cy="613975"/>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6"/>
          <p:cNvSpPr txBox="1"/>
          <p:nvPr/>
        </p:nvSpPr>
        <p:spPr>
          <a:xfrm>
            <a:off x="579450" y="1298700"/>
            <a:ext cx="4068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29578"/>
                </a:solidFill>
                <a:latin typeface="Playfair Display"/>
                <a:ea typeface="Playfair Display"/>
                <a:cs typeface="Playfair Display"/>
                <a:sym typeface="Playfair Display"/>
              </a:rPr>
              <a:t>01</a:t>
            </a:r>
            <a:endParaRPr b="1">
              <a:solidFill>
                <a:srgbClr val="E29578"/>
              </a:solidFill>
              <a:latin typeface="Playfair Display"/>
              <a:ea typeface="Playfair Display"/>
              <a:cs typeface="Playfair Display"/>
              <a:sym typeface="Playfair Display"/>
            </a:endParaRPr>
          </a:p>
        </p:txBody>
      </p:sp>
      <p:sp>
        <p:nvSpPr>
          <p:cNvPr id="226" name="Google Shape;226;p16"/>
          <p:cNvSpPr/>
          <p:nvPr/>
        </p:nvSpPr>
        <p:spPr>
          <a:xfrm rot="-5400000">
            <a:off x="716688" y="1890963"/>
            <a:ext cx="247400" cy="613975"/>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6"/>
          <p:cNvSpPr txBox="1"/>
          <p:nvPr/>
        </p:nvSpPr>
        <p:spPr>
          <a:xfrm>
            <a:off x="579450" y="1984500"/>
            <a:ext cx="4068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29578"/>
                </a:solidFill>
                <a:latin typeface="Playfair Display"/>
                <a:ea typeface="Playfair Display"/>
                <a:cs typeface="Playfair Display"/>
                <a:sym typeface="Playfair Display"/>
              </a:rPr>
              <a:t>02</a:t>
            </a:r>
            <a:endParaRPr b="1">
              <a:solidFill>
                <a:srgbClr val="E29578"/>
              </a:solidFill>
              <a:latin typeface="Playfair Display"/>
              <a:ea typeface="Playfair Display"/>
              <a:cs typeface="Playfair Display"/>
              <a:sym typeface="Playfair Display"/>
            </a:endParaRPr>
          </a:p>
        </p:txBody>
      </p:sp>
      <p:sp>
        <p:nvSpPr>
          <p:cNvPr id="228" name="Google Shape;228;p16"/>
          <p:cNvSpPr/>
          <p:nvPr/>
        </p:nvSpPr>
        <p:spPr>
          <a:xfrm rot="-5400000">
            <a:off x="716688" y="2729163"/>
            <a:ext cx="247400" cy="613975"/>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6"/>
          <p:cNvSpPr txBox="1"/>
          <p:nvPr/>
        </p:nvSpPr>
        <p:spPr>
          <a:xfrm>
            <a:off x="579450" y="2822700"/>
            <a:ext cx="4068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29578"/>
                </a:solidFill>
                <a:latin typeface="Playfair Display"/>
                <a:ea typeface="Playfair Display"/>
                <a:cs typeface="Playfair Display"/>
                <a:sym typeface="Playfair Display"/>
              </a:rPr>
              <a:t>03</a:t>
            </a:r>
            <a:endParaRPr b="1">
              <a:solidFill>
                <a:srgbClr val="E29578"/>
              </a:solidFill>
              <a:latin typeface="Playfair Display"/>
              <a:ea typeface="Playfair Display"/>
              <a:cs typeface="Playfair Display"/>
              <a:sym typeface="Playfair Display"/>
            </a:endParaRPr>
          </a:p>
        </p:txBody>
      </p:sp>
      <p:sp>
        <p:nvSpPr>
          <p:cNvPr id="230" name="Google Shape;230;p16"/>
          <p:cNvSpPr/>
          <p:nvPr/>
        </p:nvSpPr>
        <p:spPr>
          <a:xfrm rot="-5400000">
            <a:off x="716688" y="3567363"/>
            <a:ext cx="247400" cy="613975"/>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6"/>
          <p:cNvSpPr txBox="1"/>
          <p:nvPr/>
        </p:nvSpPr>
        <p:spPr>
          <a:xfrm>
            <a:off x="579450" y="3660900"/>
            <a:ext cx="4068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29578"/>
                </a:solidFill>
                <a:latin typeface="Playfair Display"/>
                <a:ea typeface="Playfair Display"/>
                <a:cs typeface="Playfair Display"/>
                <a:sym typeface="Playfair Display"/>
              </a:rPr>
              <a:t>04</a:t>
            </a:r>
            <a:endParaRPr b="1">
              <a:solidFill>
                <a:srgbClr val="E29578"/>
              </a:solidFill>
              <a:latin typeface="Playfair Display"/>
              <a:ea typeface="Playfair Display"/>
              <a:cs typeface="Playfair Display"/>
              <a:sym typeface="Playfair Display"/>
            </a:endParaRPr>
          </a:p>
        </p:txBody>
      </p:sp>
      <p:sp>
        <p:nvSpPr>
          <p:cNvPr id="232" name="Google Shape;232;p16"/>
          <p:cNvSpPr txBox="1"/>
          <p:nvPr/>
        </p:nvSpPr>
        <p:spPr>
          <a:xfrm>
            <a:off x="1223575" y="1252900"/>
            <a:ext cx="5002500" cy="5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1C4588"/>
                </a:solidFill>
                <a:latin typeface="Mada"/>
                <a:ea typeface="Mada"/>
                <a:cs typeface="Mada"/>
                <a:sym typeface="Mada"/>
              </a:rPr>
              <a:t>The local effects are the result of tissue destruction and inflammatory response.</a:t>
            </a:r>
            <a:endParaRPr sz="1200"/>
          </a:p>
        </p:txBody>
      </p:sp>
      <p:sp>
        <p:nvSpPr>
          <p:cNvPr id="233" name="Google Shape;233;p16"/>
          <p:cNvSpPr txBox="1"/>
          <p:nvPr/>
        </p:nvSpPr>
        <p:spPr>
          <a:xfrm>
            <a:off x="1223575" y="1938700"/>
            <a:ext cx="5747400" cy="5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1C4588"/>
                </a:solidFill>
                <a:latin typeface="Mada"/>
                <a:ea typeface="Mada"/>
                <a:cs typeface="Mada"/>
                <a:sym typeface="Mada"/>
              </a:rPr>
              <a:t>The inflammatory response to injury causes capillary dilation (manifested as erythema) in mild cases, or if there is capillary damage, that leads to protein leakage and edema.</a:t>
            </a:r>
            <a:endParaRPr sz="1200"/>
          </a:p>
        </p:txBody>
      </p:sp>
      <p:sp>
        <p:nvSpPr>
          <p:cNvPr id="234" name="Google Shape;234;p16"/>
          <p:cNvSpPr txBox="1"/>
          <p:nvPr/>
        </p:nvSpPr>
        <p:spPr>
          <a:xfrm>
            <a:off x="1223575" y="2776900"/>
            <a:ext cx="5747400" cy="5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1C4588"/>
                </a:solidFill>
                <a:latin typeface="Mada"/>
                <a:ea typeface="Mada"/>
                <a:cs typeface="Mada"/>
                <a:sym typeface="Mada"/>
              </a:rPr>
              <a:t>Insensible fluid loss can cause severe hypovolemia which might progress to  hypovolemic shock ( when &gt; 15% of the body surface area is burned). </a:t>
            </a:r>
            <a:endParaRPr sz="1200"/>
          </a:p>
        </p:txBody>
      </p:sp>
      <p:sp>
        <p:nvSpPr>
          <p:cNvPr id="235" name="Google Shape;235;p16"/>
          <p:cNvSpPr txBox="1"/>
          <p:nvPr/>
        </p:nvSpPr>
        <p:spPr>
          <a:xfrm>
            <a:off x="1223575" y="3615100"/>
            <a:ext cx="5747400" cy="5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1C4588"/>
                </a:solidFill>
                <a:latin typeface="Mada"/>
                <a:ea typeface="Mada"/>
                <a:cs typeface="Mada"/>
                <a:sym typeface="Mada"/>
              </a:rPr>
              <a:t>Destruction of the Epidermis causes impairment of the physical barriers and predispose to infections which can delay healing and increase energy demand.</a:t>
            </a:r>
            <a:endParaRPr sz="1200">
              <a:solidFill>
                <a:srgbClr val="1C4588"/>
              </a:solidFill>
              <a:latin typeface="Mada"/>
              <a:ea typeface="Mada"/>
              <a:cs typeface="Mada"/>
              <a:sym typeface="Mada"/>
            </a:endParaRPr>
          </a:p>
        </p:txBody>
      </p:sp>
      <p:sp>
        <p:nvSpPr>
          <p:cNvPr id="236" name="Google Shape;236;p16"/>
          <p:cNvSpPr txBox="1"/>
          <p:nvPr/>
        </p:nvSpPr>
        <p:spPr>
          <a:xfrm>
            <a:off x="863850" y="5416488"/>
            <a:ext cx="3466500" cy="5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006D77"/>
                </a:solidFill>
                <a:highlight>
                  <a:srgbClr val="EDF9F9"/>
                </a:highlight>
                <a:latin typeface="Lora"/>
                <a:ea typeface="Lora"/>
                <a:cs typeface="Lora"/>
                <a:sym typeface="Lora"/>
              </a:rPr>
              <a:t>Calculations:</a:t>
            </a:r>
            <a:endParaRPr/>
          </a:p>
        </p:txBody>
      </p:sp>
      <p:grpSp>
        <p:nvGrpSpPr>
          <p:cNvPr id="237" name="Google Shape;237;p16"/>
          <p:cNvGrpSpPr/>
          <p:nvPr/>
        </p:nvGrpSpPr>
        <p:grpSpPr>
          <a:xfrm>
            <a:off x="327181" y="5408590"/>
            <a:ext cx="467181" cy="476434"/>
            <a:chOff x="2410712" y="2415450"/>
            <a:chExt cx="312600" cy="312600"/>
          </a:xfrm>
        </p:grpSpPr>
        <p:sp>
          <p:nvSpPr>
            <p:cNvPr id="238" name="Google Shape;238;p16"/>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6"/>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 name="Google Shape;240;p16"/>
          <p:cNvSpPr/>
          <p:nvPr/>
        </p:nvSpPr>
        <p:spPr>
          <a:xfrm>
            <a:off x="5673688" y="6023788"/>
            <a:ext cx="654000" cy="6540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E29578"/>
                </a:solidFill>
                <a:latin typeface="Montserrat"/>
                <a:ea typeface="Montserrat"/>
                <a:cs typeface="Montserrat"/>
                <a:sym typeface="Montserrat"/>
              </a:rPr>
              <a:t>03</a:t>
            </a:r>
            <a:endParaRPr>
              <a:solidFill>
                <a:srgbClr val="E29578"/>
              </a:solidFill>
            </a:endParaRPr>
          </a:p>
        </p:txBody>
      </p:sp>
      <p:sp>
        <p:nvSpPr>
          <p:cNvPr id="241" name="Google Shape;241;p16"/>
          <p:cNvSpPr/>
          <p:nvPr/>
        </p:nvSpPr>
        <p:spPr>
          <a:xfrm>
            <a:off x="3088625" y="6131163"/>
            <a:ext cx="654000" cy="6540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E29578"/>
                </a:solidFill>
                <a:latin typeface="Montserrat"/>
                <a:ea typeface="Montserrat"/>
                <a:cs typeface="Montserrat"/>
                <a:sym typeface="Montserrat"/>
              </a:rPr>
              <a:t>02</a:t>
            </a:r>
            <a:endParaRPr>
              <a:solidFill>
                <a:srgbClr val="E29578"/>
              </a:solidFill>
            </a:endParaRPr>
          </a:p>
        </p:txBody>
      </p:sp>
      <p:sp>
        <p:nvSpPr>
          <p:cNvPr id="242" name="Google Shape;242;p16"/>
          <p:cNvSpPr/>
          <p:nvPr/>
        </p:nvSpPr>
        <p:spPr>
          <a:xfrm>
            <a:off x="688213" y="6062088"/>
            <a:ext cx="654000" cy="6540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E29578"/>
                </a:solidFill>
                <a:latin typeface="Montserrat"/>
                <a:ea typeface="Montserrat"/>
                <a:cs typeface="Montserrat"/>
                <a:sym typeface="Montserrat"/>
              </a:rPr>
              <a:t>01</a:t>
            </a:r>
            <a:endParaRPr b="1">
              <a:solidFill>
                <a:srgbClr val="E29578"/>
              </a:solidFill>
              <a:latin typeface="Montserrat"/>
              <a:ea typeface="Montserrat"/>
              <a:cs typeface="Montserrat"/>
              <a:sym typeface="Montserrat"/>
            </a:endParaRPr>
          </a:p>
        </p:txBody>
      </p:sp>
      <p:sp>
        <p:nvSpPr>
          <p:cNvPr id="243" name="Google Shape;243;p16"/>
          <p:cNvSpPr/>
          <p:nvPr/>
        </p:nvSpPr>
        <p:spPr>
          <a:xfrm>
            <a:off x="2204098" y="6303113"/>
            <a:ext cx="79940" cy="178431"/>
          </a:xfrm>
          <a:custGeom>
            <a:rect b="b" l="l" r="r" t="t"/>
            <a:pathLst>
              <a:path extrusionOk="0" fill="none" h="3203" w="1435">
                <a:moveTo>
                  <a:pt x="0" y="0"/>
                </a:moveTo>
                <a:lnTo>
                  <a:pt x="1434" y="1768"/>
                </a:lnTo>
                <a:lnTo>
                  <a:pt x="0" y="3202"/>
                </a:lnTo>
              </a:path>
            </a:pathLst>
          </a:custGeom>
          <a:noFill/>
          <a:ln cap="flat" cmpd="sng" w="6675">
            <a:solidFill>
              <a:srgbClr val="006D77"/>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244" name="Google Shape;244;p16"/>
          <p:cNvSpPr/>
          <p:nvPr/>
        </p:nvSpPr>
        <p:spPr>
          <a:xfrm>
            <a:off x="4562658" y="6263988"/>
            <a:ext cx="81834" cy="178431"/>
          </a:xfrm>
          <a:custGeom>
            <a:rect b="b" l="l" r="r" t="t"/>
            <a:pathLst>
              <a:path extrusionOk="0" fill="none" h="3203" w="1469">
                <a:moveTo>
                  <a:pt x="1" y="0"/>
                </a:moveTo>
                <a:lnTo>
                  <a:pt x="1469" y="1768"/>
                </a:lnTo>
                <a:lnTo>
                  <a:pt x="1" y="3202"/>
                </a:lnTo>
              </a:path>
            </a:pathLst>
          </a:custGeom>
          <a:noFill/>
          <a:ln cap="flat" cmpd="sng" w="6675">
            <a:solidFill>
              <a:srgbClr val="006D77"/>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245" name="Google Shape;245;p16"/>
          <p:cNvSpPr txBox="1"/>
          <p:nvPr/>
        </p:nvSpPr>
        <p:spPr>
          <a:xfrm>
            <a:off x="74475" y="7154025"/>
            <a:ext cx="2129700" cy="1658100"/>
          </a:xfrm>
          <a:prstGeom prst="rect">
            <a:avLst/>
          </a:prstGeom>
          <a:noFill/>
          <a:ln>
            <a:noFill/>
          </a:ln>
        </p:spPr>
        <p:txBody>
          <a:bodyPr anchorCtr="0" anchor="t" bIns="91425" lIns="0" spcFirstLastPara="1" rIns="0" wrap="square" tIns="91425">
            <a:noAutofit/>
          </a:bodyPr>
          <a:lstStyle/>
          <a:p>
            <a:pPr indent="-298450" lvl="0" marL="457200" rtl="0" algn="l">
              <a:spcBef>
                <a:spcPts val="0"/>
              </a:spcBef>
              <a:spcAft>
                <a:spcPts val="0"/>
              </a:spcAft>
              <a:buClr>
                <a:srgbClr val="1C4588"/>
              </a:buClr>
              <a:buSzPts val="1100"/>
              <a:buFont typeface="Mada"/>
              <a:buChar char="●"/>
            </a:pPr>
            <a:r>
              <a:rPr b="1" lang="en-GB" sz="1100">
                <a:solidFill>
                  <a:srgbClr val="1C4588"/>
                </a:solidFill>
                <a:latin typeface="Mada"/>
                <a:ea typeface="Mada"/>
                <a:cs typeface="Mada"/>
                <a:sym typeface="Mada"/>
              </a:rPr>
              <a:t>Used to approximate burn size.</a:t>
            </a:r>
            <a:endParaRPr b="1" sz="1100">
              <a:solidFill>
                <a:srgbClr val="1C4588"/>
              </a:solidFill>
              <a:latin typeface="Mada"/>
              <a:ea typeface="Mada"/>
              <a:cs typeface="Mada"/>
              <a:sym typeface="Mada"/>
            </a:endParaRPr>
          </a:p>
          <a:p>
            <a:pPr indent="-298450" lvl="0" marL="457200" rtl="0" algn="l">
              <a:spcBef>
                <a:spcPts val="0"/>
              </a:spcBef>
              <a:spcAft>
                <a:spcPts val="0"/>
              </a:spcAft>
              <a:buClr>
                <a:srgbClr val="1C4588"/>
              </a:buClr>
              <a:buSzPts val="1100"/>
              <a:buFont typeface="Mada"/>
              <a:buChar char="●"/>
            </a:pPr>
            <a:r>
              <a:rPr b="1" lang="en-GB" sz="1100">
                <a:solidFill>
                  <a:srgbClr val="1C4588"/>
                </a:solidFill>
                <a:latin typeface="Mada"/>
                <a:ea typeface="Mada"/>
                <a:cs typeface="Mada"/>
                <a:sym typeface="Mada"/>
              </a:rPr>
              <a:t>Divides the body into areas that each represent approximately 9% of the total body surface area (TBSA) of an adult</a:t>
            </a:r>
            <a:endParaRPr b="1" sz="1100">
              <a:solidFill>
                <a:srgbClr val="1C4588"/>
              </a:solidFill>
              <a:latin typeface="Mada"/>
              <a:ea typeface="Mada"/>
              <a:cs typeface="Mada"/>
              <a:sym typeface="Mada"/>
            </a:endParaRPr>
          </a:p>
          <a:p>
            <a:pPr indent="0" lvl="0" marL="0" rtl="0" algn="l">
              <a:spcBef>
                <a:spcPts val="0"/>
              </a:spcBef>
              <a:spcAft>
                <a:spcPts val="0"/>
              </a:spcAft>
              <a:buNone/>
            </a:pPr>
            <a:r>
              <a:t/>
            </a:r>
            <a:endParaRPr b="1" sz="1100">
              <a:solidFill>
                <a:srgbClr val="1C4588"/>
              </a:solidFill>
              <a:latin typeface="Mada"/>
              <a:ea typeface="Mada"/>
              <a:cs typeface="Mada"/>
              <a:sym typeface="Mada"/>
            </a:endParaRPr>
          </a:p>
          <a:p>
            <a:pPr indent="-298450" lvl="0" marL="457200" rtl="0" algn="l">
              <a:spcBef>
                <a:spcPts val="0"/>
              </a:spcBef>
              <a:spcAft>
                <a:spcPts val="0"/>
              </a:spcAft>
              <a:buClr>
                <a:srgbClr val="1C4588"/>
              </a:buClr>
              <a:buSzPts val="1100"/>
              <a:buFont typeface="Mada"/>
              <a:buChar char="●"/>
            </a:pPr>
            <a:r>
              <a:rPr b="1" lang="en-GB" sz="1100">
                <a:solidFill>
                  <a:srgbClr val="1C4588"/>
                </a:solidFill>
                <a:latin typeface="Mada"/>
                <a:ea typeface="Mada"/>
                <a:cs typeface="Mada"/>
                <a:sym typeface="Mada"/>
              </a:rPr>
              <a:t>less useful in children because of the relatively large head size (and the relatively small limbs.</a:t>
            </a:r>
            <a:endParaRPr b="1" sz="1100">
              <a:solidFill>
                <a:srgbClr val="1C4588"/>
              </a:solidFill>
              <a:latin typeface="Mada"/>
              <a:ea typeface="Mada"/>
              <a:cs typeface="Mada"/>
              <a:sym typeface="Mada"/>
            </a:endParaRPr>
          </a:p>
          <a:p>
            <a:pPr indent="0" lvl="0" marL="457200" rtl="0" algn="l">
              <a:spcBef>
                <a:spcPts val="0"/>
              </a:spcBef>
              <a:spcAft>
                <a:spcPts val="0"/>
              </a:spcAft>
              <a:buNone/>
            </a:pPr>
            <a:r>
              <a:t/>
            </a:r>
            <a:endParaRPr b="1" sz="1100">
              <a:solidFill>
                <a:srgbClr val="1C4588"/>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b="1" lang="en-GB" sz="1100">
                <a:solidFill>
                  <a:srgbClr val="6AA84F"/>
                </a:solidFill>
                <a:highlight>
                  <a:srgbClr val="FFFFFF"/>
                </a:highlight>
                <a:latin typeface="Mada"/>
                <a:ea typeface="Mada"/>
                <a:cs typeface="Mada"/>
                <a:sym typeface="Mada"/>
              </a:rPr>
              <a:t>Palm without fingers = 1% </a:t>
            </a:r>
            <a:endParaRPr b="1" sz="1100">
              <a:solidFill>
                <a:srgbClr val="6AA84F"/>
              </a:solidFill>
              <a:highlight>
                <a:srgbClr val="FFFFFF"/>
              </a:highlight>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b="1" lang="en-GB" sz="1100">
                <a:solidFill>
                  <a:srgbClr val="6AA84F"/>
                </a:solidFill>
                <a:highlight>
                  <a:srgbClr val="FFFFFF"/>
                </a:highlight>
                <a:latin typeface="Mada"/>
                <a:ea typeface="Mada"/>
                <a:cs typeface="Mada"/>
                <a:sym typeface="Mada"/>
              </a:rPr>
              <a:t>Head in kids = 18%           (9% in adults)</a:t>
            </a:r>
            <a:endParaRPr b="1" sz="1100">
              <a:solidFill>
                <a:srgbClr val="6AA84F"/>
              </a:solidFill>
              <a:highlight>
                <a:srgbClr val="FFFFFF"/>
              </a:highlight>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b="1" lang="en-GB" sz="1100">
                <a:solidFill>
                  <a:srgbClr val="6AA84F"/>
                </a:solidFill>
                <a:highlight>
                  <a:srgbClr val="FFFFFF"/>
                </a:highlight>
                <a:latin typeface="Mada"/>
                <a:ea typeface="Mada"/>
                <a:cs typeface="Mada"/>
                <a:sym typeface="Mada"/>
              </a:rPr>
              <a:t>Single leg in kids = 9%       (18% in adults)</a:t>
            </a:r>
            <a:endParaRPr b="1" sz="1100">
              <a:solidFill>
                <a:srgbClr val="6AA84F"/>
              </a:solidFill>
              <a:latin typeface="Mada"/>
              <a:ea typeface="Mada"/>
              <a:cs typeface="Mada"/>
              <a:sym typeface="Mada"/>
            </a:endParaRPr>
          </a:p>
        </p:txBody>
      </p:sp>
      <p:sp>
        <p:nvSpPr>
          <p:cNvPr id="246" name="Google Shape;246;p16"/>
          <p:cNvSpPr txBox="1"/>
          <p:nvPr/>
        </p:nvSpPr>
        <p:spPr>
          <a:xfrm>
            <a:off x="4811650" y="7208025"/>
            <a:ext cx="2702100" cy="1550100"/>
          </a:xfrm>
          <a:prstGeom prst="rect">
            <a:avLst/>
          </a:prstGeom>
          <a:noFill/>
          <a:ln>
            <a:noFill/>
          </a:ln>
        </p:spPr>
        <p:txBody>
          <a:bodyPr anchorCtr="0" anchor="t" bIns="91425" lIns="0" spcFirstLastPara="1" rIns="0" wrap="square" tIns="91425">
            <a:noAutofit/>
          </a:bodyPr>
          <a:lstStyle/>
          <a:p>
            <a:pPr indent="-298450" lvl="0" marL="457200" rtl="0" algn="l">
              <a:spcBef>
                <a:spcPts val="0"/>
              </a:spcBef>
              <a:spcAft>
                <a:spcPts val="0"/>
              </a:spcAft>
              <a:buClr>
                <a:srgbClr val="FF0000"/>
              </a:buClr>
              <a:buSzPts val="1100"/>
              <a:buFont typeface="Mada"/>
              <a:buChar char="●"/>
            </a:pPr>
            <a:r>
              <a:rPr b="1" lang="en-GB" sz="1100">
                <a:solidFill>
                  <a:srgbClr val="FF0000"/>
                </a:solidFill>
                <a:latin typeface="Mada"/>
                <a:ea typeface="Mada"/>
                <a:cs typeface="Mada"/>
                <a:sym typeface="Mada"/>
              </a:rPr>
              <a:t>Fluid volume of crystalloid administration during the first 24 hours of admission</a:t>
            </a:r>
            <a:endParaRPr b="1" sz="1100">
              <a:solidFill>
                <a:srgbClr val="FF0000"/>
              </a:solidFill>
              <a:latin typeface="Mada"/>
              <a:ea typeface="Mada"/>
              <a:cs typeface="Mada"/>
              <a:sym typeface="Mada"/>
            </a:endParaRPr>
          </a:p>
          <a:p>
            <a:pPr indent="-298450" lvl="0" marL="457200" rtl="0" algn="l">
              <a:spcBef>
                <a:spcPts val="0"/>
              </a:spcBef>
              <a:spcAft>
                <a:spcPts val="0"/>
              </a:spcAft>
              <a:buClr>
                <a:srgbClr val="FF0000"/>
              </a:buClr>
              <a:buSzPts val="1100"/>
              <a:buFont typeface="Mada"/>
              <a:buChar char="●"/>
            </a:pPr>
            <a:r>
              <a:rPr b="1" lang="en-GB" sz="1100">
                <a:solidFill>
                  <a:srgbClr val="FF0000"/>
                </a:solidFill>
                <a:latin typeface="Mada"/>
                <a:ea typeface="Mada"/>
                <a:cs typeface="Mada"/>
                <a:sym typeface="Mada"/>
              </a:rPr>
              <a:t>Volume of </a:t>
            </a:r>
            <a:r>
              <a:rPr b="1" lang="en-GB" sz="1100">
                <a:solidFill>
                  <a:srgbClr val="FF0000"/>
                </a:solidFill>
                <a:highlight>
                  <a:srgbClr val="FFFFFF"/>
                </a:highlight>
                <a:latin typeface="Mada"/>
                <a:ea typeface="Mada"/>
                <a:cs typeface="Mada"/>
                <a:sym typeface="Mada"/>
              </a:rPr>
              <a:t>lactated Ringer's</a:t>
            </a:r>
            <a:endParaRPr b="1" sz="1100">
              <a:solidFill>
                <a:srgbClr val="FF0000"/>
              </a:solidFill>
              <a:highlight>
                <a:srgbClr val="FFFFFF"/>
              </a:highlight>
              <a:latin typeface="Mada"/>
              <a:ea typeface="Mada"/>
              <a:cs typeface="Mada"/>
              <a:sym typeface="Mada"/>
            </a:endParaRPr>
          </a:p>
          <a:p>
            <a:pPr indent="0" lvl="0" marL="457200" rtl="0" algn="l">
              <a:spcBef>
                <a:spcPts val="0"/>
              </a:spcBef>
              <a:spcAft>
                <a:spcPts val="0"/>
              </a:spcAft>
              <a:buNone/>
            </a:pPr>
            <a:r>
              <a:rPr b="1" lang="en-GB" sz="1100">
                <a:solidFill>
                  <a:srgbClr val="FF0000"/>
                </a:solidFill>
                <a:latin typeface="Mada"/>
                <a:ea typeface="Mada"/>
                <a:cs typeface="Mada"/>
                <a:sym typeface="Mada"/>
              </a:rPr>
              <a:t>= 4 mL × weight (kg) × TBSA% </a:t>
            </a:r>
            <a:endParaRPr b="1" sz="1100">
              <a:solidFill>
                <a:srgbClr val="FF0000"/>
              </a:solidFill>
              <a:latin typeface="Mada"/>
              <a:ea typeface="Mada"/>
              <a:cs typeface="Mada"/>
              <a:sym typeface="Mada"/>
            </a:endParaRPr>
          </a:p>
          <a:p>
            <a:pPr indent="-298450" lvl="0" marL="457200" rtl="0" algn="l">
              <a:spcBef>
                <a:spcPts val="0"/>
              </a:spcBef>
              <a:spcAft>
                <a:spcPts val="0"/>
              </a:spcAft>
              <a:buClr>
                <a:srgbClr val="999999"/>
              </a:buClr>
              <a:buSzPts val="1100"/>
              <a:buFont typeface="Mada"/>
              <a:buChar char="●"/>
            </a:pPr>
            <a:r>
              <a:rPr b="1" lang="en-GB" sz="1100">
                <a:solidFill>
                  <a:srgbClr val="999999"/>
                </a:solidFill>
                <a:latin typeface="Mada"/>
                <a:ea typeface="Mada"/>
                <a:cs typeface="Mada"/>
                <a:sym typeface="Mada"/>
              </a:rPr>
              <a:t>50% given in the first 8 hours</a:t>
            </a:r>
            <a:endParaRPr b="1" sz="1100">
              <a:solidFill>
                <a:srgbClr val="999999"/>
              </a:solidFill>
              <a:latin typeface="Mada"/>
              <a:ea typeface="Mada"/>
              <a:cs typeface="Mada"/>
              <a:sym typeface="Mada"/>
            </a:endParaRPr>
          </a:p>
          <a:p>
            <a:pPr indent="-298450" lvl="0" marL="457200" rtl="0" algn="l">
              <a:spcBef>
                <a:spcPts val="0"/>
              </a:spcBef>
              <a:spcAft>
                <a:spcPts val="0"/>
              </a:spcAft>
              <a:buClr>
                <a:srgbClr val="999999"/>
              </a:buClr>
              <a:buSzPts val="1100"/>
              <a:buFont typeface="Mada"/>
              <a:buChar char="●"/>
            </a:pPr>
            <a:r>
              <a:rPr b="1" lang="en-GB" sz="1100">
                <a:solidFill>
                  <a:srgbClr val="999999"/>
                </a:solidFill>
                <a:latin typeface="Mada"/>
                <a:ea typeface="Mada"/>
                <a:cs typeface="Mada"/>
                <a:sym typeface="Mada"/>
              </a:rPr>
              <a:t>50% given in the next 16 hours</a:t>
            </a:r>
            <a:endParaRPr b="1" sz="1100">
              <a:solidFill>
                <a:srgbClr val="999999"/>
              </a:solidFill>
              <a:latin typeface="Mada"/>
              <a:ea typeface="Mada"/>
              <a:cs typeface="Mada"/>
              <a:sym typeface="Mada"/>
            </a:endParaRPr>
          </a:p>
          <a:p>
            <a:pPr indent="-298450" lvl="0" marL="457200" rtl="0" algn="l">
              <a:spcBef>
                <a:spcPts val="0"/>
              </a:spcBef>
              <a:spcAft>
                <a:spcPts val="0"/>
              </a:spcAft>
              <a:buClr>
                <a:srgbClr val="999999"/>
              </a:buClr>
              <a:buSzPts val="1100"/>
              <a:buFont typeface="Mada"/>
              <a:buChar char="●"/>
            </a:pPr>
            <a:r>
              <a:rPr b="1" lang="en-GB" sz="1100">
                <a:solidFill>
                  <a:srgbClr val="999999"/>
                </a:solidFill>
                <a:latin typeface="Mada"/>
                <a:ea typeface="Mada"/>
                <a:cs typeface="Mada"/>
                <a:sym typeface="Mada"/>
              </a:rPr>
              <a:t>Crystalloid is preferred because of the tendency to hyponatremia after the injury</a:t>
            </a:r>
            <a:endParaRPr b="1" sz="1100">
              <a:solidFill>
                <a:srgbClr val="999999"/>
              </a:solidFill>
              <a:latin typeface="Mada"/>
              <a:ea typeface="Mada"/>
              <a:cs typeface="Mada"/>
              <a:sym typeface="Mada"/>
            </a:endParaRPr>
          </a:p>
        </p:txBody>
      </p:sp>
      <p:sp>
        <p:nvSpPr>
          <p:cNvPr id="247" name="Google Shape;247;p16"/>
          <p:cNvSpPr txBox="1"/>
          <p:nvPr/>
        </p:nvSpPr>
        <p:spPr>
          <a:xfrm>
            <a:off x="2195075" y="7068500"/>
            <a:ext cx="2481900" cy="1550100"/>
          </a:xfrm>
          <a:prstGeom prst="rect">
            <a:avLst/>
          </a:prstGeom>
          <a:noFill/>
          <a:ln>
            <a:noFill/>
          </a:ln>
        </p:spPr>
        <p:txBody>
          <a:bodyPr anchorCtr="0" anchor="t" bIns="91425" lIns="0" spcFirstLastPara="1" rIns="0" wrap="square" tIns="91425">
            <a:noAutofit/>
          </a:bodyPr>
          <a:lstStyle/>
          <a:p>
            <a:pPr indent="0" lvl="0" marL="457200" rtl="0" algn="ctr">
              <a:spcBef>
                <a:spcPts val="0"/>
              </a:spcBef>
              <a:spcAft>
                <a:spcPts val="0"/>
              </a:spcAft>
              <a:buNone/>
            </a:pPr>
            <a:r>
              <a:t/>
            </a:r>
            <a:endParaRPr b="1" sz="1100">
              <a:solidFill>
                <a:srgbClr val="1C4588"/>
              </a:solidFill>
              <a:latin typeface="Mada"/>
              <a:ea typeface="Mada"/>
              <a:cs typeface="Mada"/>
              <a:sym typeface="Mada"/>
            </a:endParaRPr>
          </a:p>
          <a:p>
            <a:pPr indent="0" lvl="0" marL="0" rtl="0" algn="ctr">
              <a:spcBef>
                <a:spcPts val="0"/>
              </a:spcBef>
              <a:spcAft>
                <a:spcPts val="0"/>
              </a:spcAft>
              <a:buNone/>
            </a:pPr>
            <a:r>
              <a:rPr b="1" lang="en-GB" sz="1100">
                <a:solidFill>
                  <a:srgbClr val="1C4588"/>
                </a:solidFill>
                <a:latin typeface="Mada"/>
                <a:ea typeface="Mada"/>
                <a:cs typeface="Mada"/>
                <a:sym typeface="Mada"/>
              </a:rPr>
              <a:t>Mortality =</a:t>
            </a:r>
            <a:endParaRPr b="1" sz="1100">
              <a:solidFill>
                <a:srgbClr val="1C4588"/>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en-GB" sz="1100">
                <a:solidFill>
                  <a:srgbClr val="1C4588"/>
                </a:solidFill>
                <a:latin typeface="Mada"/>
                <a:ea typeface="Mada"/>
                <a:cs typeface="Mada"/>
                <a:sym typeface="Mada"/>
              </a:rPr>
              <a:t> (body surface area % + age )/100</a:t>
            </a:r>
            <a:endParaRPr b="1" sz="1100">
              <a:solidFill>
                <a:srgbClr val="1C4588"/>
              </a:solidFill>
              <a:latin typeface="Mada"/>
              <a:ea typeface="Mada"/>
              <a:cs typeface="Mada"/>
              <a:sym typeface="Mada"/>
            </a:endParaRPr>
          </a:p>
        </p:txBody>
      </p:sp>
      <p:sp>
        <p:nvSpPr>
          <p:cNvPr id="248" name="Google Shape;248;p16"/>
          <p:cNvSpPr txBox="1"/>
          <p:nvPr/>
        </p:nvSpPr>
        <p:spPr>
          <a:xfrm>
            <a:off x="435463" y="6893169"/>
            <a:ext cx="1159500" cy="230700"/>
          </a:xfrm>
          <a:prstGeom prst="rect">
            <a:avLst/>
          </a:prstGeom>
          <a:solidFill>
            <a:srgbClr val="EDF9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006D77"/>
                </a:solidFill>
                <a:latin typeface="Mada"/>
                <a:ea typeface="Mada"/>
                <a:cs typeface="Mada"/>
                <a:sym typeface="Mada"/>
              </a:rPr>
              <a:t>Rule of nines</a:t>
            </a:r>
            <a:endParaRPr b="1" sz="1200">
              <a:solidFill>
                <a:srgbClr val="006D77"/>
              </a:solidFill>
              <a:latin typeface="Mada"/>
              <a:ea typeface="Mada"/>
              <a:cs typeface="Mada"/>
              <a:sym typeface="Mada"/>
            </a:endParaRPr>
          </a:p>
        </p:txBody>
      </p:sp>
      <p:sp>
        <p:nvSpPr>
          <p:cNvPr id="249" name="Google Shape;249;p16"/>
          <p:cNvSpPr txBox="1"/>
          <p:nvPr/>
        </p:nvSpPr>
        <p:spPr>
          <a:xfrm>
            <a:off x="5328288" y="6854875"/>
            <a:ext cx="1480800" cy="230700"/>
          </a:xfrm>
          <a:prstGeom prst="rect">
            <a:avLst/>
          </a:prstGeom>
          <a:solidFill>
            <a:srgbClr val="EDF9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006D77"/>
                </a:solidFill>
                <a:latin typeface="Mada"/>
                <a:ea typeface="Mada"/>
                <a:cs typeface="Mada"/>
                <a:sym typeface="Mada"/>
              </a:rPr>
              <a:t>Parkland formula</a:t>
            </a:r>
            <a:endParaRPr b="1" sz="1200">
              <a:solidFill>
                <a:srgbClr val="006D77"/>
              </a:solidFill>
              <a:latin typeface="Mada"/>
              <a:ea typeface="Mada"/>
              <a:cs typeface="Mada"/>
              <a:sym typeface="Mada"/>
            </a:endParaRPr>
          </a:p>
        </p:txBody>
      </p:sp>
      <p:sp>
        <p:nvSpPr>
          <p:cNvPr id="250" name="Google Shape;250;p16"/>
          <p:cNvSpPr txBox="1"/>
          <p:nvPr/>
        </p:nvSpPr>
        <p:spPr>
          <a:xfrm>
            <a:off x="2835875" y="6962244"/>
            <a:ext cx="1159500" cy="230700"/>
          </a:xfrm>
          <a:prstGeom prst="rect">
            <a:avLst/>
          </a:prstGeom>
          <a:solidFill>
            <a:srgbClr val="EDF9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006D77"/>
                </a:solidFill>
                <a:latin typeface="Mada"/>
                <a:ea typeface="Mada"/>
                <a:cs typeface="Mada"/>
                <a:sym typeface="Mada"/>
              </a:rPr>
              <a:t>Mortality</a:t>
            </a:r>
            <a:endParaRPr b="1" sz="1200">
              <a:solidFill>
                <a:srgbClr val="006D77"/>
              </a:solidFill>
              <a:latin typeface="Mada"/>
              <a:ea typeface="Mada"/>
              <a:cs typeface="Mada"/>
              <a:sym typeface="Mada"/>
            </a:endParaRPr>
          </a:p>
        </p:txBody>
      </p:sp>
      <p:pic>
        <p:nvPicPr>
          <p:cNvPr id="251" name="Google Shape;251;p16"/>
          <p:cNvPicPr preferRelativeResize="0"/>
          <p:nvPr/>
        </p:nvPicPr>
        <p:blipFill>
          <a:blip r:embed="rId3">
            <a:alphaModFix/>
          </a:blip>
          <a:stretch>
            <a:fillRect/>
          </a:stretch>
        </p:blipFill>
        <p:spPr>
          <a:xfrm>
            <a:off x="2568275" y="8381829"/>
            <a:ext cx="2304299" cy="2104821"/>
          </a:xfrm>
          <a:prstGeom prst="rect">
            <a:avLst/>
          </a:prstGeom>
          <a:noFill/>
          <a:ln>
            <a:noFill/>
          </a:ln>
        </p:spPr>
      </p:pic>
      <p:sp>
        <p:nvSpPr>
          <p:cNvPr id="252" name="Google Shape;252;p16"/>
          <p:cNvSpPr/>
          <p:nvPr/>
        </p:nvSpPr>
        <p:spPr>
          <a:xfrm>
            <a:off x="6880625" y="6854875"/>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6"/>
          <p:cNvSpPr/>
          <p:nvPr/>
        </p:nvSpPr>
        <p:spPr>
          <a:xfrm>
            <a:off x="1680700" y="6912375"/>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4" name="Google Shape;254;p16"/>
          <p:cNvPicPr preferRelativeResize="0"/>
          <p:nvPr/>
        </p:nvPicPr>
        <p:blipFill>
          <a:blip r:embed="rId4">
            <a:alphaModFix/>
          </a:blip>
          <a:stretch>
            <a:fillRect/>
          </a:stretch>
        </p:blipFill>
        <p:spPr>
          <a:xfrm>
            <a:off x="6152899" y="4224703"/>
            <a:ext cx="1299975" cy="802750"/>
          </a:xfrm>
          <a:prstGeom prst="rect">
            <a:avLst/>
          </a:prstGeom>
          <a:noFill/>
          <a:ln cap="flat" cmpd="sng" w="9525">
            <a:solidFill>
              <a:srgbClr val="B7B7B7"/>
            </a:solidFill>
            <a:prstDash val="solid"/>
            <a:round/>
            <a:headEnd len="sm" w="sm" type="none"/>
            <a:tailEnd len="sm" w="sm" type="none"/>
          </a:ln>
        </p:spPr>
      </p:pic>
      <p:sp>
        <p:nvSpPr>
          <p:cNvPr id="255" name="Google Shape;255;p16"/>
          <p:cNvSpPr/>
          <p:nvPr/>
        </p:nvSpPr>
        <p:spPr>
          <a:xfrm>
            <a:off x="245525" y="4616400"/>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6"/>
          <p:cNvSpPr/>
          <p:nvPr/>
        </p:nvSpPr>
        <p:spPr>
          <a:xfrm rot="-5400000">
            <a:off x="717500" y="4404750"/>
            <a:ext cx="247400" cy="615600"/>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6"/>
          <p:cNvSpPr txBox="1"/>
          <p:nvPr/>
        </p:nvSpPr>
        <p:spPr>
          <a:xfrm>
            <a:off x="579572" y="4499100"/>
            <a:ext cx="4080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29578"/>
                </a:solidFill>
                <a:latin typeface="Playfair Display"/>
                <a:ea typeface="Playfair Display"/>
                <a:cs typeface="Playfair Display"/>
                <a:sym typeface="Playfair Display"/>
              </a:rPr>
              <a:t>05</a:t>
            </a:r>
            <a:endParaRPr b="1">
              <a:solidFill>
                <a:srgbClr val="E29578"/>
              </a:solidFill>
              <a:latin typeface="Playfair Display"/>
              <a:ea typeface="Playfair Display"/>
              <a:cs typeface="Playfair Display"/>
              <a:sym typeface="Playfair Display"/>
            </a:endParaRPr>
          </a:p>
        </p:txBody>
      </p:sp>
      <p:sp>
        <p:nvSpPr>
          <p:cNvPr id="258" name="Google Shape;258;p16"/>
          <p:cNvSpPr txBox="1"/>
          <p:nvPr/>
        </p:nvSpPr>
        <p:spPr>
          <a:xfrm>
            <a:off x="1223575" y="4453300"/>
            <a:ext cx="4578600" cy="5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rgbClr val="999999"/>
                </a:solidFill>
                <a:latin typeface="Mada"/>
                <a:ea typeface="Mada"/>
                <a:cs typeface="Mada"/>
                <a:sym typeface="Mada"/>
              </a:rPr>
              <a:t>Burns have 3 zones : 1-Zone of coagulations  2-Zone of stasis (the area of potential reversible cell damage) 3-Zone of hyperemia.</a:t>
            </a:r>
            <a:endParaRPr sz="1200">
              <a:solidFill>
                <a:srgbClr val="1C4588"/>
              </a:solidFill>
              <a:latin typeface="Mada"/>
              <a:ea typeface="Mada"/>
              <a:cs typeface="Mada"/>
              <a:sym typeface="Mada"/>
            </a:endParaRPr>
          </a:p>
        </p:txBody>
      </p:sp>
      <p:sp>
        <p:nvSpPr>
          <p:cNvPr id="259" name="Google Shape;259;p16"/>
          <p:cNvSpPr/>
          <p:nvPr/>
        </p:nvSpPr>
        <p:spPr>
          <a:xfrm>
            <a:off x="175975" y="9492825"/>
            <a:ext cx="151200" cy="1401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6"/>
          <p:cNvSpPr/>
          <p:nvPr/>
        </p:nvSpPr>
        <p:spPr>
          <a:xfrm>
            <a:off x="175975" y="9664025"/>
            <a:ext cx="151200" cy="1401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6"/>
          <p:cNvSpPr/>
          <p:nvPr/>
        </p:nvSpPr>
        <p:spPr>
          <a:xfrm>
            <a:off x="175975" y="10001125"/>
            <a:ext cx="151200" cy="1401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7"/>
          <p:cNvSpPr txBox="1"/>
          <p:nvPr/>
        </p:nvSpPr>
        <p:spPr>
          <a:xfrm>
            <a:off x="5852725" y="7282288"/>
            <a:ext cx="1294500" cy="903000"/>
          </a:xfrm>
          <a:prstGeom prst="rect">
            <a:avLst/>
          </a:prstGeom>
          <a:noFill/>
          <a:ln cap="flat" cmpd="sng" w="19050">
            <a:solidFill>
              <a:srgbClr val="ABE5D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7"/>
          <p:cNvSpPr txBox="1"/>
          <p:nvPr/>
        </p:nvSpPr>
        <p:spPr>
          <a:xfrm>
            <a:off x="323350" y="7282200"/>
            <a:ext cx="1294500" cy="903000"/>
          </a:xfrm>
          <a:prstGeom prst="rect">
            <a:avLst/>
          </a:prstGeom>
          <a:noFill/>
          <a:ln cap="flat" cmpd="sng" w="19050">
            <a:solidFill>
              <a:srgbClr val="ABE5D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7"/>
          <p:cNvSpPr txBox="1"/>
          <p:nvPr/>
        </p:nvSpPr>
        <p:spPr>
          <a:xfrm>
            <a:off x="2152150" y="7282300"/>
            <a:ext cx="1294500" cy="903000"/>
          </a:xfrm>
          <a:prstGeom prst="rect">
            <a:avLst/>
          </a:prstGeom>
          <a:noFill/>
          <a:ln cap="flat" cmpd="sng" w="19050">
            <a:solidFill>
              <a:srgbClr val="ABE5D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7"/>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7"/>
          <p:cNvSpPr/>
          <p:nvPr/>
        </p:nvSpPr>
        <p:spPr>
          <a:xfrm>
            <a:off x="74475" y="9015250"/>
            <a:ext cx="7440600" cy="16008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00"/>
          </a:p>
        </p:txBody>
      </p:sp>
      <p:grpSp>
        <p:nvGrpSpPr>
          <p:cNvPr id="271" name="Google Shape;271;p17"/>
          <p:cNvGrpSpPr/>
          <p:nvPr/>
        </p:nvGrpSpPr>
        <p:grpSpPr>
          <a:xfrm>
            <a:off x="94744" y="246815"/>
            <a:ext cx="467181" cy="476434"/>
            <a:chOff x="2410712" y="2415450"/>
            <a:chExt cx="312600" cy="312600"/>
          </a:xfrm>
        </p:grpSpPr>
        <p:sp>
          <p:nvSpPr>
            <p:cNvPr id="272" name="Google Shape;272;p17"/>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7"/>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 name="Google Shape;274;p17"/>
          <p:cNvSpPr txBox="1"/>
          <p:nvPr/>
        </p:nvSpPr>
        <p:spPr>
          <a:xfrm>
            <a:off x="561925" y="292888"/>
            <a:ext cx="7145100" cy="3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300">
                <a:solidFill>
                  <a:srgbClr val="006D77"/>
                </a:solidFill>
                <a:highlight>
                  <a:srgbClr val="EDF9F9"/>
                </a:highlight>
                <a:latin typeface="Lora"/>
                <a:ea typeface="Lora"/>
                <a:cs typeface="Lora"/>
                <a:sym typeface="Lora"/>
              </a:rPr>
              <a:t>Classification of Burns Based on the Depth of Skin </a:t>
            </a:r>
            <a:r>
              <a:rPr b="1" lang="en-GB" sz="1300">
                <a:solidFill>
                  <a:srgbClr val="006D77"/>
                </a:solidFill>
                <a:highlight>
                  <a:srgbClr val="EDF9F9"/>
                </a:highlight>
                <a:latin typeface="Lora"/>
                <a:ea typeface="Lora"/>
                <a:cs typeface="Lora"/>
                <a:sym typeface="Lora"/>
              </a:rPr>
              <a:t>Injury</a:t>
            </a:r>
            <a:r>
              <a:rPr b="1" baseline="30000" lang="en-GB" sz="1300">
                <a:solidFill>
                  <a:srgbClr val="006D77"/>
                </a:solidFill>
                <a:highlight>
                  <a:srgbClr val="EDF9F9"/>
                </a:highlight>
                <a:latin typeface="Lora"/>
                <a:ea typeface="Lora"/>
                <a:cs typeface="Lora"/>
                <a:sym typeface="Lora"/>
              </a:rPr>
              <a:t>1</a:t>
            </a:r>
            <a:r>
              <a:rPr b="1" lang="en-GB" sz="1300">
                <a:solidFill>
                  <a:srgbClr val="006D77"/>
                </a:solidFill>
                <a:highlight>
                  <a:srgbClr val="EDF9F9"/>
                </a:highlight>
                <a:latin typeface="Lora"/>
                <a:ea typeface="Lora"/>
                <a:cs typeface="Lora"/>
                <a:sym typeface="Lora"/>
              </a:rPr>
              <a:t> (main clinical classification)</a:t>
            </a:r>
            <a:r>
              <a:rPr b="1" lang="en-GB" sz="1300">
                <a:solidFill>
                  <a:srgbClr val="006D77"/>
                </a:solidFill>
                <a:highlight>
                  <a:srgbClr val="EDF9F9"/>
                </a:highlight>
                <a:latin typeface="Lora"/>
                <a:ea typeface="Lora"/>
                <a:cs typeface="Lora"/>
                <a:sym typeface="Lora"/>
              </a:rPr>
              <a:t>: </a:t>
            </a:r>
            <a:endParaRPr b="1" sz="13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sz="900"/>
          </a:p>
        </p:txBody>
      </p:sp>
      <p:graphicFrame>
        <p:nvGraphicFramePr>
          <p:cNvPr id="275" name="Google Shape;275;p17"/>
          <p:cNvGraphicFramePr/>
          <p:nvPr/>
        </p:nvGraphicFramePr>
        <p:xfrm>
          <a:off x="116113" y="762542"/>
          <a:ext cx="3000000" cy="3000000"/>
        </p:xfrm>
        <a:graphic>
          <a:graphicData uri="http://schemas.openxmlformats.org/drawingml/2006/table">
            <a:tbl>
              <a:tblPr>
                <a:noFill/>
                <a:tableStyleId>{AC862D22-D193-4A32-8C63-DEB3D61DDFCA}</a:tableStyleId>
              </a:tblPr>
              <a:tblGrid>
                <a:gridCol w="1345050"/>
                <a:gridCol w="2931425"/>
                <a:gridCol w="3083450"/>
              </a:tblGrid>
              <a:tr h="363825">
                <a:tc>
                  <a:txBody>
                    <a:bodyPr/>
                    <a:lstStyle/>
                    <a:p>
                      <a:pPr indent="0" lvl="0" marL="0" rtl="0" algn="ctr">
                        <a:spcBef>
                          <a:spcPts val="0"/>
                        </a:spcBef>
                        <a:spcAft>
                          <a:spcPts val="0"/>
                        </a:spcAft>
                        <a:buNone/>
                      </a:pPr>
                      <a:r>
                        <a:t/>
                      </a:r>
                      <a:endParaRPr sz="2000">
                        <a:solidFill>
                          <a:srgbClr val="006D77"/>
                        </a:solidFill>
                        <a:latin typeface="Mada"/>
                        <a:ea typeface="Mada"/>
                        <a:cs typeface="Mada"/>
                        <a:sym typeface="Mada"/>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E29578"/>
                          </a:solidFill>
                          <a:latin typeface="Lora"/>
                          <a:ea typeface="Lora"/>
                          <a:cs typeface="Lora"/>
                          <a:sym typeface="Lora"/>
                        </a:rPr>
                        <a:t>Degree</a:t>
                      </a:r>
                      <a:endParaRPr b="1">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b="1" lang="en-GB">
                          <a:solidFill>
                            <a:srgbClr val="E29578"/>
                          </a:solidFill>
                          <a:latin typeface="Lora"/>
                          <a:ea typeface="Lora"/>
                          <a:cs typeface="Lora"/>
                          <a:sym typeface="Lora"/>
                        </a:rPr>
                        <a:t>Treatment</a:t>
                      </a:r>
                      <a:endParaRPr b="1">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r>
              <a:tr h="802975">
                <a:tc>
                  <a:txBody>
                    <a:bodyPr/>
                    <a:lstStyle/>
                    <a:p>
                      <a:pPr indent="0" lvl="0" marL="0" rtl="0" algn="ctr">
                        <a:spcBef>
                          <a:spcPts val="0"/>
                        </a:spcBef>
                        <a:spcAft>
                          <a:spcPts val="0"/>
                        </a:spcAft>
                        <a:buNone/>
                      </a:pPr>
                      <a:r>
                        <a:rPr b="1" lang="en-GB">
                          <a:solidFill>
                            <a:srgbClr val="006D77"/>
                          </a:solidFill>
                          <a:latin typeface="Lora"/>
                          <a:ea typeface="Lora"/>
                          <a:cs typeface="Lora"/>
                          <a:sym typeface="Lora"/>
                        </a:rPr>
                        <a:t>First Degree </a:t>
                      </a:r>
                      <a:r>
                        <a:rPr b="1" lang="en-GB" sz="1100">
                          <a:solidFill>
                            <a:srgbClr val="6AA84F"/>
                          </a:solidFill>
                          <a:latin typeface="Lora"/>
                          <a:ea typeface="Lora"/>
                          <a:cs typeface="Lora"/>
                          <a:sym typeface="Lora"/>
                        </a:rPr>
                        <a:t>(superficial burn)</a:t>
                      </a:r>
                      <a:endParaRPr b="1" sz="1100">
                        <a:solidFill>
                          <a:srgbClr val="6AA84F"/>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292100" lvl="0" marL="457200" rtl="0" algn="l">
                        <a:spcBef>
                          <a:spcPts val="0"/>
                        </a:spcBef>
                        <a:spcAft>
                          <a:spcPts val="0"/>
                        </a:spcAft>
                        <a:buSzPts val="1000"/>
                        <a:buFont typeface="Mada"/>
                        <a:buChar char="●"/>
                      </a:pPr>
                      <a:r>
                        <a:rPr lang="en-GB" sz="1000">
                          <a:latin typeface="Mada"/>
                          <a:ea typeface="Mada"/>
                          <a:cs typeface="Mada"/>
                          <a:sym typeface="Mada"/>
                        </a:rPr>
                        <a:t>Epidermal injury only. </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Clinically characterized by: </a:t>
                      </a:r>
                      <a:r>
                        <a:rPr b="1" lang="en-GB" sz="1000">
                          <a:latin typeface="Mada"/>
                          <a:ea typeface="Mada"/>
                          <a:cs typeface="Mada"/>
                          <a:sym typeface="Mada"/>
                        </a:rPr>
                        <a:t>edema</a:t>
                      </a:r>
                      <a:r>
                        <a:rPr lang="en-GB" sz="1000">
                          <a:latin typeface="Mada"/>
                          <a:ea typeface="Mada"/>
                          <a:cs typeface="Mada"/>
                          <a:sym typeface="Mada"/>
                        </a:rPr>
                        <a:t> and </a:t>
                      </a:r>
                      <a:r>
                        <a:rPr b="1" lang="en-GB" sz="1000">
                          <a:latin typeface="Mada"/>
                          <a:ea typeface="Mada"/>
                          <a:cs typeface="Mada"/>
                          <a:sym typeface="Mada"/>
                        </a:rPr>
                        <a:t>erythema</a:t>
                      </a:r>
                      <a:r>
                        <a:rPr lang="en-GB" sz="1000">
                          <a:latin typeface="Mada"/>
                          <a:ea typeface="Mada"/>
                          <a:cs typeface="Mada"/>
                          <a:sym typeface="Mada"/>
                        </a:rPr>
                        <a:t>. </a:t>
                      </a:r>
                      <a:r>
                        <a:rPr lang="en-GB" sz="1000">
                          <a:solidFill>
                            <a:srgbClr val="6AA84F"/>
                          </a:solidFill>
                          <a:highlight>
                            <a:srgbClr val="FFFFFF"/>
                          </a:highlight>
                          <a:latin typeface="Mada"/>
                          <a:ea typeface="Mada"/>
                          <a:cs typeface="Mada"/>
                          <a:sym typeface="Mada"/>
                        </a:rPr>
                        <a:t>No fluid collection occur at this degree.</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solidFill>
                            <a:srgbClr val="6AA84F"/>
                          </a:solidFill>
                          <a:latin typeface="Mada"/>
                          <a:ea typeface="Mada"/>
                          <a:cs typeface="Mada"/>
                          <a:sym typeface="Mada"/>
                        </a:rPr>
                        <a:t>Most common presentation is kitchen burns and sunburns.</a:t>
                      </a:r>
                      <a:endParaRPr sz="1000">
                        <a:latin typeface="Mada"/>
                        <a:ea typeface="Mada"/>
                        <a:cs typeface="Mada"/>
                        <a:sym typeface="Mada"/>
                      </a:endParaRPr>
                    </a:p>
                    <a:p>
                      <a:pPr indent="0" lvl="0" marL="457200" rtl="0" algn="l">
                        <a:spcBef>
                          <a:spcPts val="0"/>
                        </a:spcBef>
                        <a:spcAft>
                          <a:spcPts val="0"/>
                        </a:spcAft>
                        <a:buNone/>
                      </a:pPr>
                      <a:r>
                        <a:t/>
                      </a:r>
                      <a:endParaRPr sz="1000">
                        <a:solidFill>
                          <a:srgbClr val="6AA84F"/>
                        </a:solidFill>
                        <a:highlight>
                          <a:srgbClr val="FFFFFF"/>
                        </a:highlight>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92100" lvl="0" marL="457200" rtl="0" algn="l">
                        <a:spcBef>
                          <a:spcPts val="0"/>
                        </a:spcBef>
                        <a:spcAft>
                          <a:spcPts val="0"/>
                        </a:spcAft>
                        <a:buSzPts val="1000"/>
                        <a:buFont typeface="Mada"/>
                        <a:buChar char="●"/>
                      </a:pPr>
                      <a:r>
                        <a:rPr lang="en-GB" sz="1000">
                          <a:latin typeface="Mada"/>
                          <a:ea typeface="Mada"/>
                          <a:cs typeface="Mada"/>
                          <a:sym typeface="Mada"/>
                        </a:rPr>
                        <a:t>Symptomatic treatment:</a:t>
                      </a:r>
                      <a:endParaRPr sz="1000">
                        <a:latin typeface="Mada"/>
                        <a:ea typeface="Mada"/>
                        <a:cs typeface="Mada"/>
                        <a:sym typeface="Mada"/>
                      </a:endParaRPr>
                    </a:p>
                    <a:p>
                      <a:pPr indent="-292100" lvl="0" marL="914400" rtl="0" algn="l">
                        <a:spcBef>
                          <a:spcPts val="0"/>
                        </a:spcBef>
                        <a:spcAft>
                          <a:spcPts val="0"/>
                        </a:spcAft>
                        <a:buSzPts val="1000"/>
                        <a:buFont typeface="Mada"/>
                        <a:buChar char="○"/>
                      </a:pPr>
                      <a:r>
                        <a:rPr lang="en-GB" sz="1000">
                          <a:latin typeface="Mada"/>
                          <a:ea typeface="Mada"/>
                          <a:cs typeface="Mada"/>
                          <a:sym typeface="Mada"/>
                        </a:rPr>
                        <a:t>Mild analgesics/NSAIDs </a:t>
                      </a:r>
                      <a:r>
                        <a:rPr lang="en-GB" sz="1000">
                          <a:solidFill>
                            <a:srgbClr val="6AA84F"/>
                          </a:solidFill>
                          <a:latin typeface="Mada"/>
                          <a:ea typeface="Mada"/>
                          <a:cs typeface="Mada"/>
                          <a:sym typeface="Mada"/>
                        </a:rPr>
                        <a:t>pain is the </a:t>
                      </a:r>
                      <a:r>
                        <a:rPr lang="en-GB" sz="1000">
                          <a:solidFill>
                            <a:srgbClr val="6AA84F"/>
                          </a:solidFill>
                          <a:latin typeface="Mada"/>
                          <a:ea typeface="Mada"/>
                          <a:cs typeface="Mada"/>
                          <a:sym typeface="Mada"/>
                        </a:rPr>
                        <a:t>commonest presentation</a:t>
                      </a:r>
                      <a:endParaRPr sz="1000">
                        <a:solidFill>
                          <a:srgbClr val="6AA84F"/>
                        </a:solidFill>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Local wound care:</a:t>
                      </a:r>
                      <a:endParaRPr sz="1000">
                        <a:latin typeface="Mada"/>
                        <a:ea typeface="Mada"/>
                        <a:cs typeface="Mada"/>
                        <a:sym typeface="Mada"/>
                      </a:endParaRPr>
                    </a:p>
                    <a:p>
                      <a:pPr indent="-292100" lvl="0" marL="914400" rtl="0" algn="l">
                        <a:spcBef>
                          <a:spcPts val="0"/>
                        </a:spcBef>
                        <a:spcAft>
                          <a:spcPts val="0"/>
                        </a:spcAft>
                        <a:buSzPts val="1000"/>
                        <a:buFont typeface="Mada"/>
                        <a:buChar char="○"/>
                      </a:pPr>
                      <a:r>
                        <a:rPr lang="en-GB" sz="1000">
                          <a:latin typeface="Mada"/>
                          <a:ea typeface="Mada"/>
                          <a:cs typeface="Mada"/>
                          <a:sym typeface="Mada"/>
                        </a:rPr>
                        <a:t>Daily cleansing. </a:t>
                      </a:r>
                      <a:endParaRPr sz="1000">
                        <a:latin typeface="Mada"/>
                        <a:ea typeface="Mada"/>
                        <a:cs typeface="Mada"/>
                        <a:sym typeface="Mada"/>
                      </a:endParaRPr>
                    </a:p>
                    <a:p>
                      <a:pPr indent="-292100" lvl="0" marL="914400" rtl="0" algn="l">
                        <a:spcBef>
                          <a:spcPts val="0"/>
                        </a:spcBef>
                        <a:spcAft>
                          <a:spcPts val="0"/>
                        </a:spcAft>
                        <a:buSzPts val="1000"/>
                        <a:buFont typeface="Mada"/>
                        <a:buChar char="○"/>
                      </a:pPr>
                      <a:r>
                        <a:rPr lang="en-GB" sz="1000">
                          <a:latin typeface="Mada"/>
                          <a:ea typeface="Mada"/>
                          <a:cs typeface="Mada"/>
                          <a:sym typeface="Mada"/>
                        </a:rPr>
                        <a:t>Topical </a:t>
                      </a:r>
                      <a:r>
                        <a:rPr b="1" lang="en-GB" sz="1000">
                          <a:latin typeface="Mada"/>
                          <a:ea typeface="Mada"/>
                          <a:cs typeface="Mada"/>
                          <a:sym typeface="Mada"/>
                        </a:rPr>
                        <a:t>antibiotics</a:t>
                      </a:r>
                      <a:r>
                        <a:rPr lang="en-GB" sz="1000">
                          <a:latin typeface="Mada"/>
                          <a:ea typeface="Mada"/>
                          <a:cs typeface="Mada"/>
                          <a:sym typeface="Mada"/>
                        </a:rPr>
                        <a:t> (</a:t>
                      </a:r>
                      <a:r>
                        <a:rPr b="1" lang="en-GB" sz="1000">
                          <a:latin typeface="Mada"/>
                          <a:ea typeface="Mada"/>
                          <a:cs typeface="Mada"/>
                          <a:sym typeface="Mada"/>
                        </a:rPr>
                        <a:t>silver</a:t>
                      </a:r>
                      <a:r>
                        <a:rPr lang="en-GB" sz="1000">
                          <a:latin typeface="Mada"/>
                          <a:ea typeface="Mada"/>
                          <a:cs typeface="Mada"/>
                          <a:sym typeface="Mada"/>
                        </a:rPr>
                        <a:t> </a:t>
                      </a:r>
                      <a:r>
                        <a:rPr b="1" lang="en-GB" sz="1000">
                          <a:latin typeface="Mada"/>
                          <a:ea typeface="Mada"/>
                          <a:cs typeface="Mada"/>
                          <a:sym typeface="Mada"/>
                        </a:rPr>
                        <a:t>sulfadiazine</a:t>
                      </a:r>
                      <a:r>
                        <a:rPr lang="en-GB" sz="1000">
                          <a:latin typeface="Mada"/>
                          <a:ea typeface="Mada"/>
                          <a:cs typeface="Mada"/>
                          <a:sym typeface="Mada"/>
                        </a:rPr>
                        <a:t>)</a:t>
                      </a:r>
                      <a:r>
                        <a:rPr baseline="30000" lang="en-GB" sz="1000">
                          <a:latin typeface="Mada"/>
                          <a:ea typeface="Mada"/>
                          <a:cs typeface="Mada"/>
                          <a:sym typeface="Mada"/>
                        </a:rPr>
                        <a:t>2</a:t>
                      </a:r>
                      <a:r>
                        <a:rPr lang="en-GB" sz="1000">
                          <a:latin typeface="Mada"/>
                          <a:ea typeface="Mada"/>
                          <a:cs typeface="Mada"/>
                          <a:sym typeface="Mada"/>
                        </a:rPr>
                        <a:t> if needed.</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Elevation</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O</a:t>
                      </a:r>
                      <a:r>
                        <a:rPr lang="en-GB" sz="1000">
                          <a:latin typeface="Mada"/>
                          <a:ea typeface="Mada"/>
                          <a:cs typeface="Mada"/>
                          <a:sym typeface="Mada"/>
                        </a:rPr>
                        <a:t>ccupational therapy</a:t>
                      </a:r>
                      <a:endParaRPr sz="1000">
                        <a:latin typeface="Mada"/>
                        <a:ea typeface="Mada"/>
                        <a:cs typeface="Mada"/>
                        <a:sym typeface="Mada"/>
                      </a:endParaRPr>
                    </a:p>
                    <a:p>
                      <a:pPr indent="-292100" lvl="0" marL="914400" rtl="0" algn="l">
                        <a:spcBef>
                          <a:spcPts val="0"/>
                        </a:spcBef>
                        <a:spcAft>
                          <a:spcPts val="0"/>
                        </a:spcAft>
                        <a:buSzPts val="1000"/>
                        <a:buFont typeface="Mada"/>
                        <a:buChar char="○"/>
                      </a:pPr>
                      <a:r>
                        <a:rPr lang="en-GB" sz="1000">
                          <a:latin typeface="Mada"/>
                          <a:ea typeface="Mada"/>
                          <a:cs typeface="Mada"/>
                          <a:sym typeface="Mada"/>
                        </a:rPr>
                        <a:t>Splints in functional position.</a:t>
                      </a:r>
                      <a:endParaRPr sz="1000">
                        <a:latin typeface="Mada"/>
                        <a:ea typeface="Mada"/>
                        <a:cs typeface="Mada"/>
                        <a:sym typeface="Mada"/>
                      </a:endParaRPr>
                    </a:p>
                    <a:p>
                      <a:pPr indent="-292100" lvl="0" marL="914400" rtl="0" algn="l">
                        <a:spcBef>
                          <a:spcPts val="0"/>
                        </a:spcBef>
                        <a:spcAft>
                          <a:spcPts val="0"/>
                        </a:spcAft>
                        <a:buSzPts val="1000"/>
                        <a:buFont typeface="Mada"/>
                        <a:buChar char="○"/>
                      </a:pPr>
                      <a:r>
                        <a:rPr lang="en-GB" sz="1000">
                          <a:latin typeface="Mada"/>
                          <a:ea typeface="Mada"/>
                          <a:cs typeface="Mada"/>
                          <a:sym typeface="Mada"/>
                        </a:rPr>
                        <a:t>Early range of motion.</a:t>
                      </a:r>
                      <a:r>
                        <a:rPr baseline="30000" lang="en-GB" sz="1000">
                          <a:latin typeface="Mada"/>
                          <a:ea typeface="Mada"/>
                          <a:cs typeface="Mada"/>
                          <a:sym typeface="Mada"/>
                        </a:rPr>
                        <a:t>3</a:t>
                      </a:r>
                      <a:endParaRPr sz="1000">
                        <a:solidFill>
                          <a:srgbClr val="6AA84F"/>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671825">
                <a:tc>
                  <a:txBody>
                    <a:bodyPr/>
                    <a:lstStyle/>
                    <a:p>
                      <a:pPr indent="0" lvl="0" marL="0" rtl="0" algn="ctr">
                        <a:spcBef>
                          <a:spcPts val="0"/>
                        </a:spcBef>
                        <a:spcAft>
                          <a:spcPts val="0"/>
                        </a:spcAft>
                        <a:buNone/>
                      </a:pPr>
                      <a:r>
                        <a:rPr b="1" lang="en-GB">
                          <a:solidFill>
                            <a:srgbClr val="006D77"/>
                          </a:solidFill>
                          <a:latin typeface="Lora"/>
                          <a:ea typeface="Lora"/>
                          <a:cs typeface="Lora"/>
                          <a:sym typeface="Lora"/>
                        </a:rPr>
                        <a:t>Second Degree </a:t>
                      </a:r>
                      <a:r>
                        <a:rPr b="1" lang="en-GB" sz="1100">
                          <a:solidFill>
                            <a:srgbClr val="6AA84F"/>
                          </a:solidFill>
                          <a:latin typeface="Lora"/>
                          <a:ea typeface="Lora"/>
                          <a:cs typeface="Lora"/>
                          <a:sym typeface="Lora"/>
                        </a:rPr>
                        <a:t>(superficial/deep partial thickness)</a:t>
                      </a:r>
                      <a:endParaRPr b="1" sz="1100">
                        <a:solidFill>
                          <a:srgbClr val="6AA84F"/>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292100" lvl="0" marL="457200" rtl="0" algn="l">
                        <a:spcBef>
                          <a:spcPts val="0"/>
                        </a:spcBef>
                        <a:spcAft>
                          <a:spcPts val="0"/>
                        </a:spcAft>
                        <a:buSzPts val="1000"/>
                        <a:buFont typeface="Mada"/>
                        <a:buChar char="●"/>
                      </a:pPr>
                      <a:r>
                        <a:rPr lang="en-GB" sz="1000">
                          <a:latin typeface="Mada"/>
                          <a:ea typeface="Mada"/>
                          <a:cs typeface="Mada"/>
                          <a:sym typeface="Mada"/>
                        </a:rPr>
                        <a:t>Injury to epidermal +/- dermal</a:t>
                      </a:r>
                      <a:r>
                        <a:rPr baseline="30000" lang="en-GB" sz="1000">
                          <a:latin typeface="Mada"/>
                          <a:ea typeface="Mada"/>
                          <a:cs typeface="Mada"/>
                          <a:sym typeface="Mada"/>
                        </a:rPr>
                        <a:t>4 </a:t>
                      </a:r>
                      <a:r>
                        <a:rPr lang="en-GB" sz="1000">
                          <a:latin typeface="Mada"/>
                          <a:ea typeface="Mada"/>
                          <a:cs typeface="Mada"/>
                          <a:sym typeface="Mada"/>
                        </a:rPr>
                        <a:t>layers.</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Clinically characterized by: painful </a:t>
                      </a:r>
                      <a:r>
                        <a:rPr b="1" lang="en-GB" sz="1000">
                          <a:latin typeface="Mada"/>
                          <a:ea typeface="Mada"/>
                          <a:cs typeface="Mada"/>
                          <a:sym typeface="Mada"/>
                        </a:rPr>
                        <a:t>blisters</a:t>
                      </a:r>
                      <a:r>
                        <a:rPr baseline="30000" lang="en-GB" sz="1000">
                          <a:latin typeface="Mada"/>
                          <a:ea typeface="Mada"/>
                          <a:cs typeface="Mada"/>
                          <a:sym typeface="Mada"/>
                        </a:rPr>
                        <a:t>4</a:t>
                      </a:r>
                      <a:r>
                        <a:rPr lang="en-GB" sz="1000">
                          <a:latin typeface="Mada"/>
                          <a:ea typeface="Mada"/>
                          <a:cs typeface="Mada"/>
                          <a:sym typeface="Mada"/>
                        </a:rPr>
                        <a:t> </a:t>
                      </a:r>
                      <a:r>
                        <a:rPr lang="en-GB" sz="1000">
                          <a:solidFill>
                            <a:srgbClr val="6AA84F"/>
                          </a:solidFill>
                          <a:highlight>
                            <a:srgbClr val="FFFFFF"/>
                          </a:highlight>
                          <a:latin typeface="Mada"/>
                          <a:ea typeface="Mada"/>
                          <a:cs typeface="Mada"/>
                          <a:sym typeface="Mada"/>
                        </a:rPr>
                        <a:t>(Hallmark of Second degree burns).</a:t>
                      </a:r>
                      <a:endParaRPr sz="1000">
                        <a:solidFill>
                          <a:srgbClr val="6AA84F"/>
                        </a:solidFill>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Skin is repopulated by viable germinal cells in follicles.</a:t>
                      </a:r>
                      <a:r>
                        <a:rPr baseline="30000" lang="en-GB" sz="1000">
                          <a:latin typeface="Mada"/>
                          <a:ea typeface="Mada"/>
                          <a:cs typeface="Mada"/>
                          <a:sym typeface="Mada"/>
                        </a:rPr>
                        <a:t>5</a:t>
                      </a:r>
                      <a:endParaRPr baseline="30000"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92100" lvl="0" marL="457200" rtl="0" algn="l">
                        <a:spcBef>
                          <a:spcPts val="0"/>
                        </a:spcBef>
                        <a:spcAft>
                          <a:spcPts val="0"/>
                        </a:spcAft>
                        <a:buSzPts val="1000"/>
                        <a:buFont typeface="Mada"/>
                        <a:buChar char="●"/>
                      </a:pPr>
                      <a:r>
                        <a:rPr lang="en-GB" sz="1000">
                          <a:latin typeface="Mada"/>
                          <a:ea typeface="Mada"/>
                          <a:cs typeface="Mada"/>
                          <a:sym typeface="Mada"/>
                        </a:rPr>
                        <a:t>Similar to first degree burns.</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Leave blisters intact </a:t>
                      </a:r>
                      <a:r>
                        <a:rPr lang="en-GB" sz="1000">
                          <a:solidFill>
                            <a:srgbClr val="6AA84F"/>
                          </a:solidFill>
                          <a:latin typeface="Mada"/>
                          <a:ea typeface="Mada"/>
                          <a:cs typeface="Mada"/>
                          <a:sym typeface="Mada"/>
                        </a:rPr>
                        <a:t>they are the best natural dressing </a:t>
                      </a:r>
                      <a:r>
                        <a:rPr lang="en-GB" sz="1000">
                          <a:latin typeface="Mada"/>
                          <a:ea typeface="Mada"/>
                          <a:cs typeface="Mada"/>
                          <a:sym typeface="Mada"/>
                        </a:rPr>
                        <a:t>. If debrided, cover with an occlusive dressing. </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Compression garment after wound epithelialization. </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021050">
                <a:tc>
                  <a:txBody>
                    <a:bodyPr/>
                    <a:lstStyle/>
                    <a:p>
                      <a:pPr indent="0" lvl="0" marL="0" rtl="0" algn="ctr">
                        <a:spcBef>
                          <a:spcPts val="0"/>
                        </a:spcBef>
                        <a:spcAft>
                          <a:spcPts val="0"/>
                        </a:spcAft>
                        <a:buNone/>
                      </a:pPr>
                      <a:r>
                        <a:rPr b="1" lang="en-GB">
                          <a:solidFill>
                            <a:srgbClr val="006D77"/>
                          </a:solidFill>
                          <a:latin typeface="Lora"/>
                          <a:ea typeface="Lora"/>
                          <a:cs typeface="Lora"/>
                          <a:sym typeface="Lora"/>
                        </a:rPr>
                        <a:t>Third Degree</a:t>
                      </a:r>
                      <a:r>
                        <a:rPr b="1" baseline="30000" lang="en-GB">
                          <a:solidFill>
                            <a:srgbClr val="006D77"/>
                          </a:solidFill>
                          <a:latin typeface="Lora"/>
                          <a:ea typeface="Lora"/>
                          <a:cs typeface="Lora"/>
                          <a:sym typeface="Lora"/>
                        </a:rPr>
                        <a:t>6</a:t>
                      </a:r>
                      <a:endParaRPr b="1" baseline="30000">
                        <a:solidFill>
                          <a:srgbClr val="006D77"/>
                        </a:solidFill>
                        <a:latin typeface="Lora"/>
                        <a:ea typeface="Lora"/>
                        <a:cs typeface="Lora"/>
                        <a:sym typeface="Lora"/>
                      </a:endParaRPr>
                    </a:p>
                    <a:p>
                      <a:pPr indent="0" lvl="0" marL="0" rtl="0" algn="ctr">
                        <a:spcBef>
                          <a:spcPts val="0"/>
                        </a:spcBef>
                        <a:spcAft>
                          <a:spcPts val="0"/>
                        </a:spcAft>
                        <a:buNone/>
                      </a:pPr>
                      <a:r>
                        <a:rPr b="1" lang="en-GB" sz="1100">
                          <a:solidFill>
                            <a:srgbClr val="6AA84F"/>
                          </a:solidFill>
                          <a:latin typeface="Lora"/>
                          <a:ea typeface="Lora"/>
                          <a:cs typeface="Lora"/>
                          <a:sym typeface="Lora"/>
                        </a:rPr>
                        <a:t>(full thickness)</a:t>
                      </a:r>
                      <a:endParaRPr b="1" sz="1100">
                        <a:solidFill>
                          <a:srgbClr val="6AA84F"/>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Entire dermal layer and subdermal fat injury </a:t>
                      </a:r>
                      <a:r>
                        <a:rPr lang="en-GB" sz="1000">
                          <a:solidFill>
                            <a:srgbClr val="6AA84F"/>
                          </a:solidFill>
                          <a:latin typeface="Mada"/>
                          <a:ea typeface="Mada"/>
                          <a:cs typeface="Mada"/>
                          <a:sym typeface="Mada"/>
                        </a:rPr>
                        <a:t>the entire content of the skin+nerve endings are completely burnt here. </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Clinically characterized by: </a:t>
                      </a:r>
                      <a:r>
                        <a:rPr b="1" lang="en-GB" sz="1000">
                          <a:solidFill>
                            <a:schemeClr val="dk1"/>
                          </a:solidFill>
                          <a:latin typeface="Mada"/>
                          <a:ea typeface="Mada"/>
                          <a:cs typeface="Mada"/>
                          <a:sym typeface="Mada"/>
                        </a:rPr>
                        <a:t>dry, inelastic and waxy appearing scar</a:t>
                      </a:r>
                      <a:r>
                        <a:rPr lang="en-GB" sz="1000">
                          <a:solidFill>
                            <a:schemeClr val="dk1"/>
                          </a:solidFill>
                          <a:latin typeface="Mada"/>
                          <a:ea typeface="Mada"/>
                          <a:cs typeface="Mada"/>
                          <a:sym typeface="Mada"/>
                        </a:rPr>
                        <a:t> </a:t>
                      </a:r>
                      <a:r>
                        <a:rPr lang="en-GB" sz="1000">
                          <a:solidFill>
                            <a:srgbClr val="6AA84F"/>
                          </a:solidFill>
                          <a:highlight>
                            <a:schemeClr val="lt1"/>
                          </a:highlight>
                          <a:latin typeface="Mada"/>
                          <a:ea typeface="Mada"/>
                          <a:cs typeface="Mada"/>
                          <a:sym typeface="Mada"/>
                        </a:rPr>
                        <a:t>skin is similar to commercial leather.</a:t>
                      </a:r>
                      <a:endParaRPr sz="1000">
                        <a:solidFill>
                          <a:srgbClr val="6AA84F"/>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Early tangential skin excision and meshed split thickness skin grafting (within 7 days).</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lang="en-GB" sz="1000">
                          <a:solidFill>
                            <a:srgbClr val="6AA84F"/>
                          </a:solidFill>
                          <a:latin typeface="Mada"/>
                          <a:ea typeface="Mada"/>
                          <a:cs typeface="Mada"/>
                          <a:sym typeface="Mada"/>
                        </a:rPr>
                        <a:t>We</a:t>
                      </a:r>
                      <a:r>
                        <a:rPr lang="en-GB" sz="1000">
                          <a:solidFill>
                            <a:schemeClr val="dk1"/>
                          </a:solidFill>
                          <a:latin typeface="Mada"/>
                          <a:ea typeface="Mada"/>
                          <a:cs typeface="Mada"/>
                          <a:sym typeface="Mada"/>
                        </a:rPr>
                        <a:t> </a:t>
                      </a:r>
                      <a:r>
                        <a:rPr lang="en-GB" sz="1000">
                          <a:solidFill>
                            <a:srgbClr val="6AA84F"/>
                          </a:solidFill>
                          <a:latin typeface="Mada"/>
                          <a:ea typeface="Mada"/>
                          <a:cs typeface="Mada"/>
                          <a:sym typeface="Mada"/>
                        </a:rPr>
                        <a:t>have to surgically debride and skin graft. We remove the eschar (the white patch) we clean the wound until we reach healthy tissue then we remove a skin patch from one area of the body and transplant it to the burned area. </a:t>
                      </a:r>
                      <a:endParaRPr sz="1000">
                        <a:solidFill>
                          <a:srgbClr val="6AA84F"/>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671825">
                <a:tc>
                  <a:txBody>
                    <a:bodyPr/>
                    <a:lstStyle/>
                    <a:p>
                      <a:pPr indent="0" lvl="0" marL="0" rtl="0" algn="ctr">
                        <a:spcBef>
                          <a:spcPts val="0"/>
                        </a:spcBef>
                        <a:spcAft>
                          <a:spcPts val="0"/>
                        </a:spcAft>
                        <a:buNone/>
                      </a:pPr>
                      <a:r>
                        <a:rPr b="1" lang="en-GB">
                          <a:solidFill>
                            <a:srgbClr val="006D77"/>
                          </a:solidFill>
                          <a:latin typeface="Lora"/>
                          <a:ea typeface="Lora"/>
                          <a:cs typeface="Lora"/>
                          <a:sym typeface="Lora"/>
                        </a:rPr>
                        <a:t>Fourth Degree</a:t>
                      </a:r>
                      <a:endParaRPr b="1">
                        <a:solidFill>
                          <a:srgbClr val="006D77"/>
                        </a:solidFill>
                        <a:latin typeface="Lora"/>
                        <a:ea typeface="Lora"/>
                        <a:cs typeface="Lora"/>
                        <a:sym typeface="Lora"/>
                      </a:endParaRPr>
                    </a:p>
                    <a:p>
                      <a:pPr indent="0" lvl="0" marL="0" rtl="0" algn="ctr">
                        <a:spcBef>
                          <a:spcPts val="0"/>
                        </a:spcBef>
                        <a:spcAft>
                          <a:spcPts val="0"/>
                        </a:spcAft>
                        <a:buClr>
                          <a:schemeClr val="dk1"/>
                        </a:buClr>
                        <a:buSzPts val="1100"/>
                        <a:buFont typeface="Arial"/>
                        <a:buNone/>
                      </a:pPr>
                      <a:r>
                        <a:rPr b="1" lang="en-GB" sz="1100">
                          <a:solidFill>
                            <a:srgbClr val="6AA84F"/>
                          </a:solidFill>
                          <a:latin typeface="Lora"/>
                          <a:ea typeface="Lora"/>
                          <a:cs typeface="Lora"/>
                          <a:sym typeface="Lora"/>
                        </a:rPr>
                        <a:t>(full thickness)</a:t>
                      </a:r>
                      <a:endParaRPr b="1">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292100" lvl="0" marL="457200" rtl="0" algn="l">
                        <a:spcBef>
                          <a:spcPts val="0"/>
                        </a:spcBef>
                        <a:spcAft>
                          <a:spcPts val="0"/>
                        </a:spcAft>
                        <a:buSzPts val="1000"/>
                        <a:buFont typeface="Mada"/>
                        <a:buChar char="●"/>
                      </a:pPr>
                      <a:r>
                        <a:rPr lang="en-GB" sz="1000">
                          <a:solidFill>
                            <a:schemeClr val="dk1"/>
                          </a:solidFill>
                          <a:latin typeface="Mada"/>
                          <a:ea typeface="Mada"/>
                          <a:cs typeface="Mada"/>
                          <a:sym typeface="Mada"/>
                        </a:rPr>
                        <a:t>Dermis and deep tissue injury.</a:t>
                      </a:r>
                      <a:endParaRPr sz="1000">
                        <a:solidFill>
                          <a:schemeClr val="dk1"/>
                        </a:solidFill>
                        <a:latin typeface="Mada"/>
                        <a:ea typeface="Mada"/>
                        <a:cs typeface="Mada"/>
                        <a:sym typeface="Mada"/>
                      </a:endParaRPr>
                    </a:p>
                    <a:p>
                      <a:pPr indent="-292100" lvl="0" marL="457200" rtl="0" algn="l">
                        <a:spcBef>
                          <a:spcPts val="0"/>
                        </a:spcBef>
                        <a:spcAft>
                          <a:spcPts val="0"/>
                        </a:spcAft>
                        <a:buSzPts val="1000"/>
                        <a:buFont typeface="Mada"/>
                        <a:buChar char="●"/>
                      </a:pPr>
                      <a:r>
                        <a:rPr lang="en-GB" sz="1000">
                          <a:solidFill>
                            <a:schemeClr val="dk1"/>
                          </a:solidFill>
                          <a:latin typeface="Mada"/>
                          <a:ea typeface="Mada"/>
                          <a:cs typeface="Mada"/>
                          <a:sym typeface="Mada"/>
                        </a:rPr>
                        <a:t>Clinically characterized by: </a:t>
                      </a:r>
                      <a:r>
                        <a:rPr b="1" lang="en-GB" sz="1000">
                          <a:solidFill>
                            <a:schemeClr val="dk1"/>
                          </a:solidFill>
                          <a:latin typeface="Mada"/>
                          <a:ea typeface="Mada"/>
                          <a:cs typeface="Mada"/>
                          <a:sym typeface="Mada"/>
                        </a:rPr>
                        <a:t>injury to all skin layers</a:t>
                      </a:r>
                      <a:r>
                        <a:rPr lang="en-GB" sz="1000">
                          <a:solidFill>
                            <a:schemeClr val="dk1"/>
                          </a:solidFill>
                          <a:latin typeface="Mada"/>
                          <a:ea typeface="Mada"/>
                          <a:cs typeface="Mada"/>
                          <a:sym typeface="Mada"/>
                        </a:rPr>
                        <a:t>, and </a:t>
                      </a:r>
                      <a:r>
                        <a:rPr b="1" lang="en-GB" sz="1000">
                          <a:solidFill>
                            <a:schemeClr val="dk1"/>
                          </a:solidFill>
                          <a:latin typeface="Mada"/>
                          <a:ea typeface="Mada"/>
                          <a:cs typeface="Mada"/>
                          <a:sym typeface="Mada"/>
                        </a:rPr>
                        <a:t>injury to tendon, nerve, bone and joint</a:t>
                      </a:r>
                      <a:r>
                        <a:rPr lang="en-GB" sz="1000">
                          <a:solidFill>
                            <a:schemeClr val="dk1"/>
                          </a:solidFill>
                          <a:latin typeface="Mada"/>
                          <a:ea typeface="Mada"/>
                          <a:cs typeface="Mada"/>
                          <a:sym typeface="Mada"/>
                        </a:rPr>
                        <a:t> </a:t>
                      </a:r>
                      <a:r>
                        <a:rPr lang="en-GB" sz="1000">
                          <a:solidFill>
                            <a:srgbClr val="6AA84F"/>
                          </a:solidFill>
                          <a:highlight>
                            <a:srgbClr val="FFFFFF"/>
                          </a:highlight>
                          <a:latin typeface="Mada"/>
                          <a:ea typeface="Mada"/>
                          <a:cs typeface="Mada"/>
                          <a:sym typeface="Mada"/>
                        </a:rPr>
                        <a:t>in addition to Muscles and subcutaneous fat.</a:t>
                      </a:r>
                      <a:endParaRPr sz="1000">
                        <a:solidFill>
                          <a:srgbClr val="6AA84F"/>
                        </a:solidFill>
                        <a:latin typeface="Mada"/>
                        <a:ea typeface="Mada"/>
                        <a:cs typeface="Mada"/>
                        <a:sym typeface="Mada"/>
                      </a:endParaRPr>
                    </a:p>
                    <a:p>
                      <a:pPr indent="-292100" lvl="0" marL="457200" rtl="0" algn="l">
                        <a:spcBef>
                          <a:spcPts val="0"/>
                        </a:spcBef>
                        <a:spcAft>
                          <a:spcPts val="0"/>
                        </a:spcAft>
                        <a:buSzPts val="1000"/>
                        <a:buFont typeface="Mada"/>
                        <a:buChar char="●"/>
                      </a:pPr>
                      <a:r>
                        <a:rPr lang="en-GB" sz="1000">
                          <a:solidFill>
                            <a:srgbClr val="6AA84F"/>
                          </a:solidFill>
                          <a:highlight>
                            <a:srgbClr val="FFFFFF"/>
                          </a:highlight>
                          <a:latin typeface="Mada"/>
                          <a:ea typeface="Mada"/>
                          <a:cs typeface="Mada"/>
                          <a:sym typeface="Mada"/>
                        </a:rPr>
                        <a:t>Caused when the patient is unable to move away from the burning agent eg: unconscious patients/disabled patients/infants.</a:t>
                      </a:r>
                      <a:endParaRPr sz="1000">
                        <a:solidFill>
                          <a:srgbClr val="6AA84F"/>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Skin grafts not adequate for exposed deep structures.</a:t>
                      </a:r>
                      <a:endParaRPr sz="1000">
                        <a:solidFill>
                          <a:schemeClr val="dk1"/>
                        </a:solidFill>
                        <a:latin typeface="Mada"/>
                        <a:ea typeface="Mada"/>
                        <a:cs typeface="Mada"/>
                        <a:sym typeface="Mada"/>
                      </a:endParaRPr>
                    </a:p>
                    <a:p>
                      <a:pPr indent="0" lvl="0" marL="0" rtl="0" algn="l">
                        <a:spcBef>
                          <a:spcPts val="0"/>
                        </a:spcBef>
                        <a:spcAft>
                          <a:spcPts val="0"/>
                        </a:spcAft>
                        <a:buNone/>
                      </a:pPr>
                      <a:r>
                        <a:rPr lang="en-GB" sz="1000">
                          <a:solidFill>
                            <a:schemeClr val="dk1"/>
                          </a:solidFill>
                          <a:latin typeface="Mada"/>
                          <a:ea typeface="Mada"/>
                          <a:cs typeface="Mada"/>
                          <a:sym typeface="Mada"/>
                        </a:rPr>
                        <a:t>Treatment options:</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Amputation.</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Flap coverage with salvage procedures. </a:t>
                      </a:r>
                      <a:endParaRPr sz="1000">
                        <a:solidFill>
                          <a:schemeClr val="dk1"/>
                        </a:solidFill>
                        <a:latin typeface="Mada"/>
                        <a:ea typeface="Mada"/>
                        <a:cs typeface="Mada"/>
                        <a:sym typeface="Mada"/>
                      </a:endParaRPr>
                    </a:p>
                    <a:p>
                      <a:pPr indent="0" lvl="0" marL="457200" rtl="0" algn="l">
                        <a:spcBef>
                          <a:spcPts val="0"/>
                        </a:spcBef>
                        <a:spcAft>
                          <a:spcPts val="0"/>
                        </a:spcAft>
                        <a:buNone/>
                      </a:pPr>
                      <a:r>
                        <a:rPr lang="en-GB" sz="1000">
                          <a:solidFill>
                            <a:srgbClr val="999999"/>
                          </a:solidFill>
                          <a:latin typeface="Mada"/>
                          <a:ea typeface="Mada"/>
                          <a:cs typeface="Mada"/>
                          <a:sym typeface="Mada"/>
                        </a:rPr>
                        <a:t>Both grafts and flaps will be further explained in the following slides</a:t>
                      </a:r>
                      <a:endParaRPr sz="1000">
                        <a:solidFill>
                          <a:srgbClr val="999999"/>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pic>
        <p:nvPicPr>
          <p:cNvPr id="276" name="Google Shape;276;p17"/>
          <p:cNvPicPr preferRelativeResize="0"/>
          <p:nvPr/>
        </p:nvPicPr>
        <p:blipFill rotWithShape="1">
          <a:blip r:embed="rId3">
            <a:alphaModFix/>
          </a:blip>
          <a:srcRect b="0" l="0" r="4232" t="0"/>
          <a:stretch/>
        </p:blipFill>
        <p:spPr>
          <a:xfrm>
            <a:off x="431800" y="7297650"/>
            <a:ext cx="1128925" cy="798225"/>
          </a:xfrm>
          <a:prstGeom prst="rect">
            <a:avLst/>
          </a:prstGeom>
          <a:noFill/>
          <a:ln>
            <a:noFill/>
          </a:ln>
        </p:spPr>
      </p:pic>
      <p:pic>
        <p:nvPicPr>
          <p:cNvPr id="277" name="Google Shape;277;p17"/>
          <p:cNvPicPr preferRelativeResize="0"/>
          <p:nvPr/>
        </p:nvPicPr>
        <p:blipFill>
          <a:blip r:embed="rId4">
            <a:alphaModFix/>
          </a:blip>
          <a:stretch>
            <a:fillRect/>
          </a:stretch>
        </p:blipFill>
        <p:spPr>
          <a:xfrm>
            <a:off x="5942625" y="7334563"/>
            <a:ext cx="1128925" cy="798225"/>
          </a:xfrm>
          <a:prstGeom prst="rect">
            <a:avLst/>
          </a:prstGeom>
          <a:noFill/>
          <a:ln>
            <a:noFill/>
          </a:ln>
        </p:spPr>
      </p:pic>
      <p:pic>
        <p:nvPicPr>
          <p:cNvPr id="278" name="Google Shape;278;p17"/>
          <p:cNvPicPr preferRelativeResize="0"/>
          <p:nvPr/>
        </p:nvPicPr>
        <p:blipFill>
          <a:blip r:embed="rId5">
            <a:alphaModFix/>
          </a:blip>
          <a:stretch>
            <a:fillRect/>
          </a:stretch>
        </p:blipFill>
        <p:spPr>
          <a:xfrm>
            <a:off x="2234938" y="7324750"/>
            <a:ext cx="1128925" cy="798200"/>
          </a:xfrm>
          <a:prstGeom prst="rect">
            <a:avLst/>
          </a:prstGeom>
          <a:noFill/>
          <a:ln>
            <a:noFill/>
          </a:ln>
        </p:spPr>
      </p:pic>
      <p:sp>
        <p:nvSpPr>
          <p:cNvPr id="279" name="Google Shape;279;p17"/>
          <p:cNvSpPr txBox="1"/>
          <p:nvPr/>
        </p:nvSpPr>
        <p:spPr>
          <a:xfrm>
            <a:off x="3980950" y="7282300"/>
            <a:ext cx="1294500" cy="903000"/>
          </a:xfrm>
          <a:prstGeom prst="rect">
            <a:avLst/>
          </a:prstGeom>
          <a:noFill/>
          <a:ln cap="flat" cmpd="sng" w="19050">
            <a:solidFill>
              <a:srgbClr val="ABE5D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280" name="Google Shape;280;p17"/>
          <p:cNvCxnSpPr>
            <a:stCxn id="267" idx="2"/>
          </p:cNvCxnSpPr>
          <p:nvPr/>
        </p:nvCxnSpPr>
        <p:spPr>
          <a:xfrm flipH="1">
            <a:off x="967000" y="8185200"/>
            <a:ext cx="3600" cy="321900"/>
          </a:xfrm>
          <a:prstGeom prst="straightConnector1">
            <a:avLst/>
          </a:prstGeom>
          <a:noFill/>
          <a:ln cap="flat" cmpd="sng" w="19050">
            <a:solidFill>
              <a:srgbClr val="ABE5D9"/>
            </a:solidFill>
            <a:prstDash val="dash"/>
            <a:round/>
            <a:headEnd len="med" w="med" type="none"/>
            <a:tailEnd len="med" w="med" type="oval"/>
          </a:ln>
        </p:spPr>
      </p:cxnSp>
      <p:cxnSp>
        <p:nvCxnSpPr>
          <p:cNvPr id="281" name="Google Shape;281;p17"/>
          <p:cNvCxnSpPr/>
          <p:nvPr/>
        </p:nvCxnSpPr>
        <p:spPr>
          <a:xfrm flipH="1">
            <a:off x="2837500" y="8185188"/>
            <a:ext cx="3600" cy="321900"/>
          </a:xfrm>
          <a:prstGeom prst="straightConnector1">
            <a:avLst/>
          </a:prstGeom>
          <a:noFill/>
          <a:ln cap="flat" cmpd="sng" w="19050">
            <a:solidFill>
              <a:srgbClr val="ABE5D9"/>
            </a:solidFill>
            <a:prstDash val="dash"/>
            <a:round/>
            <a:headEnd len="med" w="med" type="none"/>
            <a:tailEnd len="med" w="med" type="oval"/>
          </a:ln>
        </p:spPr>
      </p:cxnSp>
      <p:cxnSp>
        <p:nvCxnSpPr>
          <p:cNvPr id="282" name="Google Shape;282;p17"/>
          <p:cNvCxnSpPr/>
          <p:nvPr/>
        </p:nvCxnSpPr>
        <p:spPr>
          <a:xfrm flipH="1">
            <a:off x="4666300" y="8185188"/>
            <a:ext cx="3600" cy="321900"/>
          </a:xfrm>
          <a:prstGeom prst="straightConnector1">
            <a:avLst/>
          </a:prstGeom>
          <a:noFill/>
          <a:ln cap="flat" cmpd="sng" w="19050">
            <a:solidFill>
              <a:srgbClr val="ABE5D9"/>
            </a:solidFill>
            <a:prstDash val="dash"/>
            <a:round/>
            <a:headEnd len="med" w="med" type="none"/>
            <a:tailEnd len="med" w="med" type="oval"/>
          </a:ln>
        </p:spPr>
      </p:cxnSp>
      <p:cxnSp>
        <p:nvCxnSpPr>
          <p:cNvPr id="283" name="Google Shape;283;p17"/>
          <p:cNvCxnSpPr/>
          <p:nvPr/>
        </p:nvCxnSpPr>
        <p:spPr>
          <a:xfrm flipH="1">
            <a:off x="6571300" y="8185188"/>
            <a:ext cx="3600" cy="321900"/>
          </a:xfrm>
          <a:prstGeom prst="straightConnector1">
            <a:avLst/>
          </a:prstGeom>
          <a:noFill/>
          <a:ln cap="flat" cmpd="sng" w="19050">
            <a:solidFill>
              <a:srgbClr val="ABE5D9"/>
            </a:solidFill>
            <a:prstDash val="dash"/>
            <a:round/>
            <a:headEnd len="med" w="med" type="none"/>
            <a:tailEnd len="med" w="med" type="oval"/>
          </a:ln>
        </p:spPr>
      </p:cxnSp>
      <p:sp>
        <p:nvSpPr>
          <p:cNvPr id="284" name="Google Shape;284;p17"/>
          <p:cNvSpPr txBox="1"/>
          <p:nvPr/>
        </p:nvSpPr>
        <p:spPr>
          <a:xfrm>
            <a:off x="385825" y="8484038"/>
            <a:ext cx="1533300" cy="24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006D77"/>
                </a:solidFill>
                <a:latin typeface="Lora"/>
                <a:ea typeface="Lora"/>
                <a:cs typeface="Lora"/>
                <a:sym typeface="Lora"/>
              </a:rPr>
              <a:t>First degree burn</a:t>
            </a:r>
            <a:endParaRPr b="1" sz="1000">
              <a:solidFill>
                <a:srgbClr val="006D77"/>
              </a:solidFill>
              <a:latin typeface="Lora"/>
              <a:ea typeface="Lora"/>
              <a:cs typeface="Lora"/>
              <a:sym typeface="Lora"/>
            </a:endParaRPr>
          </a:p>
        </p:txBody>
      </p:sp>
      <p:sp>
        <p:nvSpPr>
          <p:cNvPr id="285" name="Google Shape;285;p17"/>
          <p:cNvSpPr txBox="1"/>
          <p:nvPr/>
        </p:nvSpPr>
        <p:spPr>
          <a:xfrm>
            <a:off x="2138425" y="8484038"/>
            <a:ext cx="1533300" cy="24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006D77"/>
                </a:solidFill>
                <a:latin typeface="Lora"/>
                <a:ea typeface="Lora"/>
                <a:cs typeface="Lora"/>
                <a:sym typeface="Lora"/>
              </a:rPr>
              <a:t>Second</a:t>
            </a:r>
            <a:r>
              <a:rPr b="1" lang="en-GB" sz="1000">
                <a:solidFill>
                  <a:srgbClr val="006D77"/>
                </a:solidFill>
                <a:latin typeface="Lora"/>
                <a:ea typeface="Lora"/>
                <a:cs typeface="Lora"/>
                <a:sym typeface="Lora"/>
              </a:rPr>
              <a:t> degree burn</a:t>
            </a:r>
            <a:endParaRPr b="1" sz="1000">
              <a:solidFill>
                <a:srgbClr val="006D77"/>
              </a:solidFill>
              <a:latin typeface="Lora"/>
              <a:ea typeface="Lora"/>
              <a:cs typeface="Lora"/>
              <a:sym typeface="Lora"/>
            </a:endParaRPr>
          </a:p>
        </p:txBody>
      </p:sp>
      <p:sp>
        <p:nvSpPr>
          <p:cNvPr id="286" name="Google Shape;286;p17"/>
          <p:cNvSpPr txBox="1"/>
          <p:nvPr/>
        </p:nvSpPr>
        <p:spPr>
          <a:xfrm>
            <a:off x="4043425" y="8484038"/>
            <a:ext cx="1533300" cy="24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006D77"/>
                </a:solidFill>
                <a:latin typeface="Lora"/>
                <a:ea typeface="Lora"/>
                <a:cs typeface="Lora"/>
                <a:sym typeface="Lora"/>
              </a:rPr>
              <a:t>Third</a:t>
            </a:r>
            <a:r>
              <a:rPr b="1" lang="en-GB" sz="1000">
                <a:solidFill>
                  <a:srgbClr val="006D77"/>
                </a:solidFill>
                <a:latin typeface="Lora"/>
                <a:ea typeface="Lora"/>
                <a:cs typeface="Lora"/>
                <a:sym typeface="Lora"/>
              </a:rPr>
              <a:t> degree burn</a:t>
            </a:r>
            <a:endParaRPr b="1" sz="1000">
              <a:solidFill>
                <a:srgbClr val="006D77"/>
              </a:solidFill>
              <a:latin typeface="Lora"/>
              <a:ea typeface="Lora"/>
              <a:cs typeface="Lora"/>
              <a:sym typeface="Lora"/>
            </a:endParaRPr>
          </a:p>
        </p:txBody>
      </p:sp>
      <p:sp>
        <p:nvSpPr>
          <p:cNvPr id="287" name="Google Shape;287;p17"/>
          <p:cNvSpPr txBox="1"/>
          <p:nvPr/>
        </p:nvSpPr>
        <p:spPr>
          <a:xfrm>
            <a:off x="5948425" y="8484038"/>
            <a:ext cx="1533300" cy="24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006D77"/>
                </a:solidFill>
                <a:latin typeface="Lora"/>
                <a:ea typeface="Lora"/>
                <a:cs typeface="Lora"/>
                <a:sym typeface="Lora"/>
              </a:rPr>
              <a:t>Fourth</a:t>
            </a:r>
            <a:r>
              <a:rPr b="1" lang="en-GB" sz="1000">
                <a:solidFill>
                  <a:srgbClr val="006D77"/>
                </a:solidFill>
                <a:latin typeface="Lora"/>
                <a:ea typeface="Lora"/>
                <a:cs typeface="Lora"/>
                <a:sym typeface="Lora"/>
              </a:rPr>
              <a:t> degree burn</a:t>
            </a:r>
            <a:endParaRPr b="1" sz="1000">
              <a:solidFill>
                <a:srgbClr val="006D77"/>
              </a:solidFill>
              <a:latin typeface="Lora"/>
              <a:ea typeface="Lora"/>
              <a:cs typeface="Lora"/>
              <a:sym typeface="Lora"/>
            </a:endParaRPr>
          </a:p>
        </p:txBody>
      </p:sp>
      <p:sp>
        <p:nvSpPr>
          <p:cNvPr id="288" name="Google Shape;288;p17"/>
          <p:cNvSpPr txBox="1"/>
          <p:nvPr/>
        </p:nvSpPr>
        <p:spPr>
          <a:xfrm>
            <a:off x="114825" y="8985050"/>
            <a:ext cx="7359900" cy="160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800">
                <a:solidFill>
                  <a:srgbClr val="6AA84F"/>
                </a:solidFill>
                <a:latin typeface="Mada"/>
                <a:ea typeface="Mada"/>
                <a:cs typeface="Mada"/>
                <a:sym typeface="Mada"/>
              </a:rPr>
              <a:t>1- </a:t>
            </a:r>
            <a:r>
              <a:rPr lang="en-GB" sz="800">
                <a:solidFill>
                  <a:srgbClr val="FF0000"/>
                </a:solidFill>
                <a:latin typeface="Mada"/>
                <a:ea typeface="Mada"/>
                <a:cs typeface="Mada"/>
                <a:sym typeface="Mada"/>
              </a:rPr>
              <a:t>In clinical practice, most burns are a mix of types. </a:t>
            </a:r>
            <a:r>
              <a:rPr lang="en-GB" sz="800">
                <a:solidFill>
                  <a:srgbClr val="FF0000"/>
                </a:solidFill>
                <a:highlight>
                  <a:schemeClr val="lt1"/>
                </a:highlight>
                <a:latin typeface="Mada"/>
                <a:ea typeface="Mada"/>
                <a:cs typeface="Mada"/>
                <a:sym typeface="Mada"/>
              </a:rPr>
              <a:t>Any burn is surrounded by lighter zones eg: 2nd degree burns are surrounded by 1st degree burns and 3rd degree burns are surrounded by an engorge erythematous area (2nd degree burns)</a:t>
            </a:r>
            <a:r>
              <a:rPr lang="en-GB" sz="800">
                <a:solidFill>
                  <a:srgbClr val="FF0000"/>
                </a:solidFill>
                <a:latin typeface="Mada"/>
                <a:ea typeface="Mada"/>
                <a:cs typeface="Mada"/>
                <a:sym typeface="Mada"/>
              </a:rPr>
              <a:t>. </a:t>
            </a:r>
            <a:r>
              <a:rPr lang="en-GB" sz="800">
                <a:solidFill>
                  <a:srgbClr val="FF0000"/>
                </a:solidFill>
                <a:highlight>
                  <a:schemeClr val="lt1"/>
                </a:highlight>
                <a:latin typeface="Mada"/>
                <a:ea typeface="Mada"/>
                <a:cs typeface="Mada"/>
                <a:sym typeface="Mada"/>
              </a:rPr>
              <a:t>First site to come in contact with the burning agent is the deepest site of the burn. </a:t>
            </a:r>
            <a:r>
              <a:rPr lang="en-GB" sz="800">
                <a:solidFill>
                  <a:srgbClr val="FF0000"/>
                </a:solidFill>
                <a:latin typeface="Mada"/>
                <a:ea typeface="Mada"/>
                <a:cs typeface="Mada"/>
                <a:sym typeface="Mada"/>
              </a:rPr>
              <a:t>Retainment of sensations at the site of the burn suggest more superficial injury.</a:t>
            </a:r>
            <a:r>
              <a:rPr lang="en-GB" sz="800">
                <a:solidFill>
                  <a:srgbClr val="FF0000"/>
                </a:solidFill>
                <a:highlight>
                  <a:schemeClr val="lt1"/>
                </a:highlight>
                <a:latin typeface="Mada"/>
                <a:ea typeface="Mada"/>
                <a:cs typeface="Mada"/>
                <a:sym typeface="Mada"/>
              </a:rPr>
              <a:t> </a:t>
            </a:r>
            <a:endParaRPr sz="800">
              <a:solidFill>
                <a:srgbClr val="FF0000"/>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800">
                <a:solidFill>
                  <a:srgbClr val="6AA84F"/>
                </a:solidFill>
                <a:latin typeface="Mada"/>
                <a:ea typeface="Mada"/>
                <a:cs typeface="Mada"/>
                <a:sym typeface="Mada"/>
              </a:rPr>
              <a:t>2-AKA: Flamazine is the </a:t>
            </a:r>
            <a:r>
              <a:rPr b="1" lang="en-GB" sz="800">
                <a:solidFill>
                  <a:srgbClr val="6AA84F"/>
                </a:solidFill>
                <a:latin typeface="Mada"/>
                <a:ea typeface="Mada"/>
                <a:cs typeface="Mada"/>
                <a:sym typeface="Mada"/>
              </a:rPr>
              <a:t>gold standard </a:t>
            </a:r>
            <a:r>
              <a:rPr lang="en-GB" sz="800">
                <a:solidFill>
                  <a:srgbClr val="6AA84F"/>
                </a:solidFill>
                <a:latin typeface="Mada"/>
                <a:ea typeface="Mada"/>
                <a:cs typeface="Mada"/>
                <a:sym typeface="Mada"/>
              </a:rPr>
              <a:t>in preventing  infections due to its broad spectrum activity.</a:t>
            </a:r>
            <a:endParaRPr sz="8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800">
                <a:solidFill>
                  <a:srgbClr val="6AA84F"/>
                </a:solidFill>
                <a:latin typeface="Mada"/>
                <a:ea typeface="Mada"/>
                <a:cs typeface="Mada"/>
                <a:sym typeface="Mada"/>
              </a:rPr>
              <a:t>3-Start early physical therapy if burns and edema are near a joint.</a:t>
            </a:r>
            <a:endParaRPr sz="8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800">
                <a:solidFill>
                  <a:srgbClr val="6AA84F"/>
                </a:solidFill>
                <a:latin typeface="Mada"/>
                <a:ea typeface="Mada"/>
                <a:cs typeface="Mada"/>
                <a:sym typeface="Mada"/>
              </a:rPr>
              <a:t>4-Blistering occur when the burn exceed the basement membrane of the epidermis going down to the dermis.</a:t>
            </a:r>
            <a:endParaRPr sz="8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800">
                <a:solidFill>
                  <a:srgbClr val="6AA84F"/>
                </a:solidFill>
                <a:latin typeface="Mada"/>
                <a:ea typeface="Mada"/>
                <a:cs typeface="Mada"/>
                <a:sym typeface="Mada"/>
              </a:rPr>
              <a:t>5-In partial thickness burns the epithelium lining the skin appendages is preserved and heals the wound by creating new epithelium in a process called (</a:t>
            </a:r>
            <a:r>
              <a:rPr b="1" lang="en-GB" sz="800">
                <a:solidFill>
                  <a:srgbClr val="6AA84F"/>
                </a:solidFill>
                <a:latin typeface="Mada"/>
                <a:ea typeface="Mada"/>
                <a:cs typeface="Mada"/>
                <a:sym typeface="Mada"/>
              </a:rPr>
              <a:t>epithelization</a:t>
            </a:r>
            <a:r>
              <a:rPr lang="en-GB" sz="800">
                <a:solidFill>
                  <a:srgbClr val="6AA84F"/>
                </a:solidFill>
                <a:latin typeface="Mada"/>
                <a:ea typeface="Mada"/>
                <a:cs typeface="Mada"/>
                <a:sym typeface="Mada"/>
              </a:rPr>
              <a:t>), unlike full thickness burn where there’s no remaining appendages to heal the skin eg: Deep 2nd degree burn &gt; “the burn has exceeded reticular layer of the dermis” leading to delayed healing and scarring and surgical intervention is indicated.</a:t>
            </a:r>
            <a:endParaRPr sz="8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800">
                <a:solidFill>
                  <a:srgbClr val="6AA84F"/>
                </a:solidFill>
                <a:latin typeface="Mada"/>
                <a:ea typeface="Mada"/>
                <a:cs typeface="Mada"/>
                <a:sym typeface="Mada"/>
              </a:rPr>
              <a:t>6-Whitish in color; Skin has 5 vascular plexuses, the most important are the Sub-dermal and Sub-epidermal plexuses, these Plexuses provide blood to the skin (give the reddish appearance of the skin).In 3rd ° burn These plexus are gone = no blood supply = skin looks white.</a:t>
            </a:r>
            <a:endParaRPr sz="8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800">
                <a:solidFill>
                  <a:srgbClr val="6AA84F"/>
                </a:solidFill>
                <a:latin typeface="Mada"/>
                <a:ea typeface="Mada"/>
                <a:cs typeface="Mada"/>
                <a:sym typeface="Mada"/>
              </a:rPr>
              <a:t>white skin = no skin content to re-Heal = Surgery is required.</a:t>
            </a:r>
            <a:endParaRPr sz="8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8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800">
              <a:solidFill>
                <a:srgbClr val="6AA84F"/>
              </a:solidFill>
            </a:endParaRPr>
          </a:p>
          <a:p>
            <a:pPr indent="0" lvl="0" marL="0" rtl="0" algn="l">
              <a:spcBef>
                <a:spcPts val="0"/>
              </a:spcBef>
              <a:spcAft>
                <a:spcPts val="0"/>
              </a:spcAft>
              <a:buClr>
                <a:schemeClr val="dk1"/>
              </a:buClr>
              <a:buSzPts val="1100"/>
              <a:buFont typeface="Arial"/>
              <a:buNone/>
            </a:pPr>
            <a:r>
              <a:t/>
            </a:r>
            <a:endParaRPr sz="800">
              <a:solidFill>
                <a:srgbClr val="6AA84F"/>
              </a:solidFill>
            </a:endParaRPr>
          </a:p>
        </p:txBody>
      </p:sp>
      <p:pic>
        <p:nvPicPr>
          <p:cNvPr id="289" name="Google Shape;289;p17"/>
          <p:cNvPicPr preferRelativeResize="0"/>
          <p:nvPr/>
        </p:nvPicPr>
        <p:blipFill>
          <a:blip r:embed="rId6">
            <a:alphaModFix/>
          </a:blip>
          <a:stretch>
            <a:fillRect/>
          </a:stretch>
        </p:blipFill>
        <p:spPr>
          <a:xfrm>
            <a:off x="4063738" y="7324750"/>
            <a:ext cx="1128925" cy="798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8"/>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8"/>
          <p:cNvSpPr/>
          <p:nvPr/>
        </p:nvSpPr>
        <p:spPr>
          <a:xfrm>
            <a:off x="74475" y="9207175"/>
            <a:ext cx="7440600" cy="14088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6" name="Google Shape;296;p18"/>
          <p:cNvCxnSpPr/>
          <p:nvPr/>
        </p:nvCxnSpPr>
        <p:spPr>
          <a:xfrm>
            <a:off x="2762875" y="829950"/>
            <a:ext cx="2066400" cy="3900"/>
          </a:xfrm>
          <a:prstGeom prst="straightConnector1">
            <a:avLst/>
          </a:prstGeom>
          <a:noFill/>
          <a:ln cap="flat" cmpd="sng" w="19050">
            <a:solidFill>
              <a:srgbClr val="83C5BE"/>
            </a:solidFill>
            <a:prstDash val="solid"/>
            <a:round/>
            <a:headEnd len="med" w="med" type="oval"/>
            <a:tailEnd len="med" w="med" type="oval"/>
          </a:ln>
        </p:spPr>
      </p:cxnSp>
      <p:sp>
        <p:nvSpPr>
          <p:cNvPr id="297" name="Google Shape;297;p18"/>
          <p:cNvSpPr txBox="1"/>
          <p:nvPr/>
        </p:nvSpPr>
        <p:spPr>
          <a:xfrm>
            <a:off x="2473263" y="431550"/>
            <a:ext cx="2643000" cy="5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Burn </a:t>
            </a:r>
            <a:endParaRPr b="1" sz="2200">
              <a:solidFill>
                <a:srgbClr val="006D77"/>
              </a:solidFill>
              <a:latin typeface="Lora"/>
              <a:ea typeface="Lora"/>
              <a:cs typeface="Lora"/>
              <a:sym typeface="Lora"/>
            </a:endParaRPr>
          </a:p>
        </p:txBody>
      </p:sp>
      <p:grpSp>
        <p:nvGrpSpPr>
          <p:cNvPr id="298" name="Google Shape;298;p18"/>
          <p:cNvGrpSpPr/>
          <p:nvPr/>
        </p:nvGrpSpPr>
        <p:grpSpPr>
          <a:xfrm>
            <a:off x="323344" y="3094790"/>
            <a:ext cx="467181" cy="476434"/>
            <a:chOff x="2410712" y="2415450"/>
            <a:chExt cx="312600" cy="312600"/>
          </a:xfrm>
        </p:grpSpPr>
        <p:sp>
          <p:nvSpPr>
            <p:cNvPr id="299" name="Google Shape;299;p18"/>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8"/>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1" name="Google Shape;301;p18"/>
          <p:cNvSpPr txBox="1"/>
          <p:nvPr/>
        </p:nvSpPr>
        <p:spPr>
          <a:xfrm>
            <a:off x="790525" y="3094800"/>
            <a:ext cx="3399000" cy="3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006D77"/>
                </a:solidFill>
                <a:highlight>
                  <a:srgbClr val="EDF9F9"/>
                </a:highlight>
                <a:latin typeface="Lora"/>
                <a:ea typeface="Lora"/>
                <a:cs typeface="Lora"/>
                <a:sym typeface="Lora"/>
              </a:rPr>
              <a:t>Objectives of treatment:</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a:p>
        </p:txBody>
      </p:sp>
      <p:grpSp>
        <p:nvGrpSpPr>
          <p:cNvPr id="302" name="Google Shape;302;p18"/>
          <p:cNvGrpSpPr/>
          <p:nvPr/>
        </p:nvGrpSpPr>
        <p:grpSpPr>
          <a:xfrm>
            <a:off x="323344" y="6444640"/>
            <a:ext cx="467181" cy="476434"/>
            <a:chOff x="2410712" y="2415450"/>
            <a:chExt cx="312600" cy="312600"/>
          </a:xfrm>
        </p:grpSpPr>
        <p:sp>
          <p:nvSpPr>
            <p:cNvPr id="303" name="Google Shape;303;p18"/>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8"/>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5" name="Google Shape;305;p18"/>
          <p:cNvSpPr txBox="1"/>
          <p:nvPr/>
        </p:nvSpPr>
        <p:spPr>
          <a:xfrm>
            <a:off x="804900" y="6321925"/>
            <a:ext cx="6299100" cy="3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006D77"/>
                </a:solidFill>
                <a:highlight>
                  <a:srgbClr val="EDF9F9"/>
                </a:highlight>
                <a:latin typeface="Lora"/>
                <a:ea typeface="Lora"/>
                <a:cs typeface="Lora"/>
                <a:sym typeface="Lora"/>
              </a:rPr>
              <a:t>When to transfer to a burn center</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Clr>
                <a:schemeClr val="dk1"/>
              </a:buClr>
              <a:buSzPts val="1100"/>
              <a:buFont typeface="Arial"/>
              <a:buNone/>
            </a:pPr>
            <a:r>
              <a:rPr b="1" lang="en-GB" sz="1800">
                <a:solidFill>
                  <a:srgbClr val="006D77"/>
                </a:solidFill>
                <a:highlight>
                  <a:srgbClr val="EDF9F9"/>
                </a:highlight>
                <a:latin typeface="Lora"/>
                <a:ea typeface="Lora"/>
                <a:cs typeface="Lora"/>
                <a:sym typeface="Lora"/>
              </a:rPr>
              <a:t> (transfer criteria)</a:t>
            </a:r>
            <a:r>
              <a:rPr b="1" lang="en-GB" sz="1800">
                <a:solidFill>
                  <a:srgbClr val="006D77"/>
                </a:solidFill>
                <a:highlight>
                  <a:srgbClr val="EDF9F9"/>
                </a:highlight>
                <a:latin typeface="Lora"/>
                <a:ea typeface="Lora"/>
                <a:cs typeface="Lora"/>
                <a:sym typeface="Lora"/>
              </a:rPr>
              <a:t>: </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a:p>
        </p:txBody>
      </p:sp>
      <p:sp>
        <p:nvSpPr>
          <p:cNvPr id="306" name="Google Shape;306;p18"/>
          <p:cNvSpPr/>
          <p:nvPr/>
        </p:nvSpPr>
        <p:spPr>
          <a:xfrm>
            <a:off x="769945" y="4080300"/>
            <a:ext cx="732528" cy="731006"/>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8"/>
          <p:cNvSpPr/>
          <p:nvPr/>
        </p:nvSpPr>
        <p:spPr>
          <a:xfrm>
            <a:off x="2637102" y="4080300"/>
            <a:ext cx="732528" cy="731006"/>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8"/>
          <p:cNvSpPr/>
          <p:nvPr/>
        </p:nvSpPr>
        <p:spPr>
          <a:xfrm>
            <a:off x="4504259" y="4080300"/>
            <a:ext cx="732528" cy="731006"/>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8"/>
          <p:cNvSpPr/>
          <p:nvPr/>
        </p:nvSpPr>
        <p:spPr>
          <a:xfrm>
            <a:off x="6371433" y="4080300"/>
            <a:ext cx="732528" cy="731006"/>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0" name="Google Shape;310;p18"/>
          <p:cNvCxnSpPr/>
          <p:nvPr/>
        </p:nvCxnSpPr>
        <p:spPr>
          <a:xfrm>
            <a:off x="353595" y="4560138"/>
            <a:ext cx="6919500" cy="0"/>
          </a:xfrm>
          <a:prstGeom prst="straightConnector1">
            <a:avLst/>
          </a:prstGeom>
          <a:noFill/>
          <a:ln cap="flat" cmpd="sng" w="28575">
            <a:solidFill>
              <a:srgbClr val="FFDDD2"/>
            </a:solidFill>
            <a:prstDash val="solid"/>
            <a:round/>
            <a:headEnd len="med" w="med" type="oval"/>
            <a:tailEnd len="med" w="med" type="oval"/>
          </a:ln>
        </p:spPr>
      </p:cxnSp>
      <p:sp>
        <p:nvSpPr>
          <p:cNvPr id="311" name="Google Shape;311;p18"/>
          <p:cNvSpPr/>
          <p:nvPr/>
        </p:nvSpPr>
        <p:spPr>
          <a:xfrm>
            <a:off x="665964" y="4198060"/>
            <a:ext cx="732528" cy="731006"/>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8"/>
          <p:cNvSpPr txBox="1"/>
          <p:nvPr/>
        </p:nvSpPr>
        <p:spPr>
          <a:xfrm>
            <a:off x="4072285" y="5090719"/>
            <a:ext cx="13929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Prevention of infection</a:t>
            </a:r>
            <a:endParaRPr sz="1200">
              <a:latin typeface="Mada"/>
              <a:ea typeface="Mada"/>
              <a:cs typeface="Mada"/>
              <a:sym typeface="Mada"/>
            </a:endParaRPr>
          </a:p>
        </p:txBody>
      </p:sp>
      <p:sp>
        <p:nvSpPr>
          <p:cNvPr id="313" name="Google Shape;313;p18"/>
          <p:cNvSpPr txBox="1"/>
          <p:nvPr/>
        </p:nvSpPr>
        <p:spPr>
          <a:xfrm>
            <a:off x="5941523" y="5090719"/>
            <a:ext cx="13929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Preserve viable tissue</a:t>
            </a:r>
            <a:endParaRPr sz="1200">
              <a:latin typeface="Mada"/>
              <a:ea typeface="Mada"/>
              <a:cs typeface="Mada"/>
              <a:sym typeface="Mada"/>
            </a:endParaRPr>
          </a:p>
        </p:txBody>
      </p:sp>
      <p:sp>
        <p:nvSpPr>
          <p:cNvPr id="314" name="Google Shape;314;p18"/>
          <p:cNvSpPr txBox="1"/>
          <p:nvPr/>
        </p:nvSpPr>
        <p:spPr>
          <a:xfrm>
            <a:off x="335837" y="5090719"/>
            <a:ext cx="13929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Prevention of Edema</a:t>
            </a:r>
            <a:endParaRPr sz="1200">
              <a:latin typeface="Mada"/>
              <a:ea typeface="Mada"/>
              <a:cs typeface="Mada"/>
              <a:sym typeface="Mada"/>
            </a:endParaRPr>
          </a:p>
        </p:txBody>
      </p:sp>
      <p:sp>
        <p:nvSpPr>
          <p:cNvPr id="315" name="Google Shape;315;p18"/>
          <p:cNvSpPr txBox="1"/>
          <p:nvPr/>
        </p:nvSpPr>
        <p:spPr>
          <a:xfrm>
            <a:off x="1911625" y="5090750"/>
            <a:ext cx="2066400" cy="127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Prevention of contractures due to poor positioning and prolonged immobilization</a:t>
            </a:r>
            <a:endParaRPr sz="1200">
              <a:latin typeface="Mada"/>
              <a:ea typeface="Mada"/>
              <a:cs typeface="Mada"/>
              <a:sym typeface="Mada"/>
            </a:endParaRPr>
          </a:p>
        </p:txBody>
      </p:sp>
      <p:sp>
        <p:nvSpPr>
          <p:cNvPr id="316" name="Google Shape;316;p18"/>
          <p:cNvSpPr/>
          <p:nvPr/>
        </p:nvSpPr>
        <p:spPr>
          <a:xfrm>
            <a:off x="2533121" y="4198060"/>
            <a:ext cx="732528" cy="731006"/>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8"/>
          <p:cNvSpPr/>
          <p:nvPr/>
        </p:nvSpPr>
        <p:spPr>
          <a:xfrm>
            <a:off x="4400278" y="4198060"/>
            <a:ext cx="732528" cy="731006"/>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8"/>
          <p:cNvSpPr/>
          <p:nvPr/>
        </p:nvSpPr>
        <p:spPr>
          <a:xfrm>
            <a:off x="6267452" y="4198060"/>
            <a:ext cx="732528" cy="731006"/>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8"/>
          <p:cNvSpPr txBox="1"/>
          <p:nvPr/>
        </p:nvSpPr>
        <p:spPr>
          <a:xfrm>
            <a:off x="804896" y="4329650"/>
            <a:ext cx="4548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FFFFFF"/>
                </a:solidFill>
                <a:latin typeface="Life Savers ExtraBold"/>
                <a:ea typeface="Life Savers ExtraBold"/>
                <a:cs typeface="Life Savers ExtraBold"/>
                <a:sym typeface="Life Savers ExtraBold"/>
              </a:rPr>
              <a:t>01</a:t>
            </a:r>
            <a:endParaRPr sz="2000">
              <a:solidFill>
                <a:srgbClr val="FFFFFF"/>
              </a:solidFill>
              <a:latin typeface="Life Savers ExtraBold"/>
              <a:ea typeface="Life Savers ExtraBold"/>
              <a:cs typeface="Life Savers ExtraBold"/>
              <a:sym typeface="Life Savers ExtraBold"/>
            </a:endParaRPr>
          </a:p>
        </p:txBody>
      </p:sp>
      <p:sp>
        <p:nvSpPr>
          <p:cNvPr id="320" name="Google Shape;320;p18"/>
          <p:cNvSpPr txBox="1"/>
          <p:nvPr/>
        </p:nvSpPr>
        <p:spPr>
          <a:xfrm>
            <a:off x="2533125" y="4329650"/>
            <a:ext cx="7326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FFFFFF"/>
                </a:solidFill>
                <a:latin typeface="Life Savers ExtraBold"/>
                <a:ea typeface="Life Savers ExtraBold"/>
                <a:cs typeface="Life Savers ExtraBold"/>
                <a:sym typeface="Life Savers ExtraBold"/>
              </a:rPr>
              <a:t>02</a:t>
            </a:r>
            <a:endParaRPr sz="2000">
              <a:solidFill>
                <a:srgbClr val="FFFFFF"/>
              </a:solidFill>
              <a:latin typeface="Life Savers ExtraBold"/>
              <a:ea typeface="Life Savers ExtraBold"/>
              <a:cs typeface="Life Savers ExtraBold"/>
              <a:sym typeface="Life Savers ExtraBold"/>
            </a:endParaRPr>
          </a:p>
        </p:txBody>
      </p:sp>
      <p:sp>
        <p:nvSpPr>
          <p:cNvPr id="321" name="Google Shape;321;p18"/>
          <p:cNvSpPr txBox="1"/>
          <p:nvPr/>
        </p:nvSpPr>
        <p:spPr>
          <a:xfrm>
            <a:off x="4400287" y="4329650"/>
            <a:ext cx="7326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FFFFFF"/>
                </a:solidFill>
                <a:latin typeface="Life Savers ExtraBold"/>
                <a:ea typeface="Life Savers ExtraBold"/>
                <a:cs typeface="Life Savers ExtraBold"/>
                <a:sym typeface="Life Savers ExtraBold"/>
              </a:rPr>
              <a:t>03</a:t>
            </a:r>
            <a:endParaRPr sz="2000">
              <a:solidFill>
                <a:srgbClr val="FFFFFF"/>
              </a:solidFill>
              <a:latin typeface="Life Savers ExtraBold"/>
              <a:ea typeface="Life Savers ExtraBold"/>
              <a:cs typeface="Life Savers ExtraBold"/>
              <a:sym typeface="Life Savers ExtraBold"/>
            </a:endParaRPr>
          </a:p>
        </p:txBody>
      </p:sp>
      <p:sp>
        <p:nvSpPr>
          <p:cNvPr id="322" name="Google Shape;322;p18"/>
          <p:cNvSpPr txBox="1"/>
          <p:nvPr/>
        </p:nvSpPr>
        <p:spPr>
          <a:xfrm>
            <a:off x="6267450" y="4329650"/>
            <a:ext cx="7326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FFFFFF"/>
                </a:solidFill>
                <a:latin typeface="Life Savers ExtraBold"/>
                <a:ea typeface="Life Savers ExtraBold"/>
                <a:cs typeface="Life Savers ExtraBold"/>
                <a:sym typeface="Life Savers ExtraBold"/>
              </a:rPr>
              <a:t>04</a:t>
            </a:r>
            <a:endParaRPr sz="2000">
              <a:solidFill>
                <a:srgbClr val="FFFFFF"/>
              </a:solidFill>
              <a:latin typeface="Life Savers ExtraBold"/>
              <a:ea typeface="Life Savers ExtraBold"/>
              <a:cs typeface="Life Savers ExtraBold"/>
              <a:sym typeface="Life Savers ExtraBold"/>
            </a:endParaRPr>
          </a:p>
        </p:txBody>
      </p:sp>
      <p:grpSp>
        <p:nvGrpSpPr>
          <p:cNvPr id="323" name="Google Shape;323;p18"/>
          <p:cNvGrpSpPr/>
          <p:nvPr/>
        </p:nvGrpSpPr>
        <p:grpSpPr>
          <a:xfrm>
            <a:off x="1820135" y="4410301"/>
            <a:ext cx="291593" cy="306911"/>
            <a:chOff x="2410712" y="2415450"/>
            <a:chExt cx="312600" cy="312600"/>
          </a:xfrm>
        </p:grpSpPr>
        <p:sp>
          <p:nvSpPr>
            <p:cNvPr id="324" name="Google Shape;324;p18"/>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8"/>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 name="Google Shape;326;p18"/>
          <p:cNvGrpSpPr/>
          <p:nvPr/>
        </p:nvGrpSpPr>
        <p:grpSpPr>
          <a:xfrm>
            <a:off x="3687385" y="4410301"/>
            <a:ext cx="291593" cy="306911"/>
            <a:chOff x="4412481" y="2415450"/>
            <a:chExt cx="312600" cy="312600"/>
          </a:xfrm>
        </p:grpSpPr>
        <p:sp>
          <p:nvSpPr>
            <p:cNvPr id="327" name="Google Shape;327;p18"/>
            <p:cNvSpPr/>
            <p:nvPr/>
          </p:nvSpPr>
          <p:spPr>
            <a:xfrm>
              <a:off x="4412481"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8"/>
            <p:cNvSpPr/>
            <p:nvPr/>
          </p:nvSpPr>
          <p:spPr>
            <a:xfrm>
              <a:off x="4518381"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 name="Google Shape;329;p18"/>
          <p:cNvGrpSpPr/>
          <p:nvPr/>
        </p:nvGrpSpPr>
        <p:grpSpPr>
          <a:xfrm>
            <a:off x="5554635" y="4410301"/>
            <a:ext cx="291593" cy="306911"/>
            <a:chOff x="6414250" y="2415450"/>
            <a:chExt cx="312600" cy="312600"/>
          </a:xfrm>
        </p:grpSpPr>
        <p:sp>
          <p:nvSpPr>
            <p:cNvPr id="330" name="Google Shape;330;p18"/>
            <p:cNvSpPr/>
            <p:nvPr/>
          </p:nvSpPr>
          <p:spPr>
            <a:xfrm>
              <a:off x="6414250"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8"/>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2" name="Google Shape;332;p18"/>
          <p:cNvSpPr txBox="1"/>
          <p:nvPr/>
        </p:nvSpPr>
        <p:spPr>
          <a:xfrm>
            <a:off x="323350" y="7019050"/>
            <a:ext cx="4746000" cy="2020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ada"/>
              <a:buChar char="●"/>
            </a:pPr>
            <a:r>
              <a:rPr lang="en-GB">
                <a:solidFill>
                  <a:srgbClr val="FF0000"/>
                </a:solidFill>
                <a:latin typeface="Mada"/>
                <a:ea typeface="Mada"/>
                <a:cs typeface="Mada"/>
                <a:sym typeface="Mada"/>
              </a:rPr>
              <a:t>&gt;25% body surface area (BSA).</a:t>
            </a:r>
            <a:endParaRPr>
              <a:solidFill>
                <a:srgbClr val="FF0000"/>
              </a:solidFill>
              <a:latin typeface="Mada"/>
              <a:ea typeface="Mada"/>
              <a:cs typeface="Mada"/>
              <a:sym typeface="Mada"/>
            </a:endParaRPr>
          </a:p>
          <a:p>
            <a:pPr indent="-317500" lvl="0" marL="457200" rtl="0" algn="l">
              <a:spcBef>
                <a:spcPts val="0"/>
              </a:spcBef>
              <a:spcAft>
                <a:spcPts val="0"/>
              </a:spcAft>
              <a:buSzPts val="1400"/>
              <a:buFont typeface="Mada"/>
              <a:buChar char="●"/>
            </a:pPr>
            <a:r>
              <a:rPr lang="en-GB">
                <a:solidFill>
                  <a:srgbClr val="FF0000"/>
                </a:solidFill>
                <a:latin typeface="Mada"/>
                <a:ea typeface="Mada"/>
                <a:cs typeface="Mada"/>
                <a:sym typeface="Mada"/>
              </a:rPr>
              <a:t>&gt;20% BSA in children.</a:t>
            </a:r>
            <a:endParaRPr>
              <a:solidFill>
                <a:srgbClr val="FF0000"/>
              </a:solidFill>
              <a:latin typeface="Mada"/>
              <a:ea typeface="Mada"/>
              <a:cs typeface="Mada"/>
              <a:sym typeface="Mada"/>
            </a:endParaRPr>
          </a:p>
          <a:p>
            <a:pPr indent="-317500" lvl="0" marL="457200" rtl="0" algn="l">
              <a:spcBef>
                <a:spcPts val="0"/>
              </a:spcBef>
              <a:spcAft>
                <a:spcPts val="0"/>
              </a:spcAft>
              <a:buSzPts val="1400"/>
              <a:buFont typeface="Mada"/>
              <a:buChar char="●"/>
            </a:pPr>
            <a:r>
              <a:rPr lang="en-GB">
                <a:solidFill>
                  <a:srgbClr val="FF0000"/>
                </a:solidFill>
                <a:latin typeface="Mada"/>
                <a:ea typeface="Mada"/>
                <a:cs typeface="Mada"/>
                <a:sym typeface="Mada"/>
              </a:rPr>
              <a:t>High voltage burns.</a:t>
            </a:r>
            <a:endParaRPr>
              <a:solidFill>
                <a:srgbClr val="FF0000"/>
              </a:solidFill>
              <a:latin typeface="Mada"/>
              <a:ea typeface="Mada"/>
              <a:cs typeface="Mada"/>
              <a:sym typeface="Mada"/>
            </a:endParaRPr>
          </a:p>
          <a:p>
            <a:pPr indent="-317500" lvl="0" marL="457200" rtl="0" algn="l">
              <a:spcBef>
                <a:spcPts val="0"/>
              </a:spcBef>
              <a:spcAft>
                <a:spcPts val="0"/>
              </a:spcAft>
              <a:buSzPts val="1400"/>
              <a:buFont typeface="Mada"/>
              <a:buChar char="●"/>
            </a:pPr>
            <a:r>
              <a:rPr lang="en-GB">
                <a:solidFill>
                  <a:srgbClr val="FF0000"/>
                </a:solidFill>
                <a:latin typeface="Mada"/>
                <a:ea typeface="Mada"/>
                <a:cs typeface="Mada"/>
                <a:sym typeface="Mada"/>
              </a:rPr>
              <a:t>Inhalation injuries.</a:t>
            </a:r>
            <a:endParaRPr>
              <a:solidFill>
                <a:srgbClr val="FF0000"/>
              </a:solidFill>
              <a:latin typeface="Mada"/>
              <a:ea typeface="Mada"/>
              <a:cs typeface="Mada"/>
              <a:sym typeface="Mada"/>
            </a:endParaRPr>
          </a:p>
          <a:p>
            <a:pPr indent="-317500" lvl="0" marL="457200" rtl="0" algn="l">
              <a:spcBef>
                <a:spcPts val="0"/>
              </a:spcBef>
              <a:spcAft>
                <a:spcPts val="0"/>
              </a:spcAft>
              <a:buSzPts val="1400"/>
              <a:buFont typeface="Mada"/>
              <a:buChar char="●"/>
            </a:pPr>
            <a:r>
              <a:rPr lang="en-GB">
                <a:solidFill>
                  <a:srgbClr val="6AA84F"/>
                </a:solidFill>
                <a:highlight>
                  <a:srgbClr val="FFFFFF"/>
                </a:highlight>
                <a:latin typeface="Mada"/>
                <a:ea typeface="Mada"/>
                <a:cs typeface="Mada"/>
                <a:sym typeface="Mada"/>
              </a:rPr>
              <a:t>Burns in the genital area, face, neck, feet and hands in addition to full thickness burns.</a:t>
            </a:r>
            <a:endParaRPr>
              <a:solidFill>
                <a:srgbClr val="073763"/>
              </a:solidFill>
              <a:highlight>
                <a:srgbClr val="FFFFFF"/>
              </a:highlight>
              <a:latin typeface="Mada"/>
              <a:ea typeface="Mada"/>
              <a:cs typeface="Mada"/>
              <a:sym typeface="Mada"/>
            </a:endParaRPr>
          </a:p>
          <a:p>
            <a:pPr indent="-317500" lvl="0" marL="457200" rtl="0" algn="l">
              <a:spcBef>
                <a:spcPts val="0"/>
              </a:spcBef>
              <a:spcAft>
                <a:spcPts val="0"/>
              </a:spcAft>
              <a:buSzPts val="1400"/>
              <a:buFont typeface="Mada"/>
              <a:buChar char="●"/>
            </a:pPr>
            <a:r>
              <a:rPr lang="en-GB">
                <a:solidFill>
                  <a:srgbClr val="6AA84F"/>
                </a:solidFill>
                <a:highlight>
                  <a:srgbClr val="FFFFFF"/>
                </a:highlight>
                <a:latin typeface="Mada"/>
                <a:ea typeface="Mada"/>
                <a:cs typeface="Mada"/>
                <a:sym typeface="Mada"/>
              </a:rPr>
              <a:t>Chemical burns.</a:t>
            </a:r>
            <a:endParaRPr>
              <a:solidFill>
                <a:srgbClr val="6AA84F"/>
              </a:solidFill>
              <a:latin typeface="Mada"/>
              <a:ea typeface="Mada"/>
              <a:cs typeface="Mada"/>
              <a:sym typeface="Mada"/>
            </a:endParaRPr>
          </a:p>
        </p:txBody>
      </p:sp>
      <p:sp>
        <p:nvSpPr>
          <p:cNvPr id="333" name="Google Shape;333;p18"/>
          <p:cNvSpPr txBox="1"/>
          <p:nvPr/>
        </p:nvSpPr>
        <p:spPr>
          <a:xfrm>
            <a:off x="364375" y="1657475"/>
            <a:ext cx="3629700" cy="603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First</a:t>
            </a:r>
            <a:r>
              <a:rPr lang="en-GB" sz="1200">
                <a:solidFill>
                  <a:schemeClr val="dk1"/>
                </a:solidFill>
                <a:latin typeface="Mada"/>
                <a:ea typeface="Mada"/>
                <a:cs typeface="Mada"/>
                <a:sym typeface="Mada"/>
              </a:rPr>
              <a:t> degree and </a:t>
            </a:r>
            <a:r>
              <a:rPr b="1" lang="en-GB" sz="1200">
                <a:solidFill>
                  <a:schemeClr val="dk1"/>
                </a:solidFill>
                <a:latin typeface="Mada"/>
                <a:ea typeface="Mada"/>
                <a:cs typeface="Mada"/>
                <a:sym typeface="Mada"/>
              </a:rPr>
              <a:t>superficial</a:t>
            </a:r>
            <a:r>
              <a:rPr lang="en-GB" sz="1200">
                <a:solidFill>
                  <a:schemeClr val="dk1"/>
                </a:solidFill>
                <a:latin typeface="Mada"/>
                <a:ea typeface="Mada"/>
                <a:cs typeface="Mada"/>
                <a:sym typeface="Mada"/>
              </a:rPr>
              <a:t> </a:t>
            </a:r>
            <a:r>
              <a:rPr b="1" lang="en-GB" sz="1200">
                <a:solidFill>
                  <a:schemeClr val="dk1"/>
                </a:solidFill>
                <a:latin typeface="Mada"/>
                <a:ea typeface="Mada"/>
                <a:cs typeface="Mada"/>
                <a:sym typeface="Mada"/>
              </a:rPr>
              <a:t>second</a:t>
            </a:r>
            <a:r>
              <a:rPr lang="en-GB" sz="1200">
                <a:solidFill>
                  <a:schemeClr val="dk1"/>
                </a:solidFill>
                <a:latin typeface="Mada"/>
                <a:ea typeface="Mada"/>
                <a:cs typeface="Mada"/>
                <a:sym typeface="Mada"/>
              </a:rPr>
              <a:t> degree burns: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Local wound care only.</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p>
        </p:txBody>
      </p:sp>
      <p:grpSp>
        <p:nvGrpSpPr>
          <p:cNvPr id="334" name="Google Shape;334;p18"/>
          <p:cNvGrpSpPr/>
          <p:nvPr/>
        </p:nvGrpSpPr>
        <p:grpSpPr>
          <a:xfrm>
            <a:off x="323344" y="1168465"/>
            <a:ext cx="467181" cy="476434"/>
            <a:chOff x="2410712" y="2415450"/>
            <a:chExt cx="312600" cy="312600"/>
          </a:xfrm>
        </p:grpSpPr>
        <p:sp>
          <p:nvSpPr>
            <p:cNvPr id="335" name="Google Shape;335;p18"/>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8"/>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7" name="Google Shape;337;p18"/>
          <p:cNvSpPr txBox="1"/>
          <p:nvPr/>
        </p:nvSpPr>
        <p:spPr>
          <a:xfrm>
            <a:off x="790525" y="1168488"/>
            <a:ext cx="23196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006D77"/>
                </a:solidFill>
                <a:highlight>
                  <a:srgbClr val="EDF9F9"/>
                </a:highlight>
                <a:latin typeface="Lora"/>
                <a:ea typeface="Lora"/>
                <a:cs typeface="Lora"/>
                <a:sym typeface="Lora"/>
              </a:rPr>
              <a:t>Wound Closure:</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a:p>
        </p:txBody>
      </p:sp>
      <p:sp>
        <p:nvSpPr>
          <p:cNvPr id="338" name="Google Shape;338;p18"/>
          <p:cNvSpPr txBox="1"/>
          <p:nvPr/>
        </p:nvSpPr>
        <p:spPr>
          <a:xfrm>
            <a:off x="3823500" y="1647275"/>
            <a:ext cx="3765900" cy="1151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Deep</a:t>
            </a:r>
            <a:r>
              <a:rPr lang="en-GB" sz="1200">
                <a:solidFill>
                  <a:schemeClr val="dk1"/>
                </a:solidFill>
                <a:latin typeface="Mada"/>
                <a:ea typeface="Mada"/>
                <a:cs typeface="Mada"/>
                <a:sym typeface="Mada"/>
              </a:rPr>
              <a:t> </a:t>
            </a:r>
            <a:r>
              <a:rPr b="1" lang="en-GB" sz="1200">
                <a:solidFill>
                  <a:schemeClr val="dk1"/>
                </a:solidFill>
                <a:latin typeface="Mada"/>
                <a:ea typeface="Mada"/>
                <a:cs typeface="Mada"/>
                <a:sym typeface="Mada"/>
              </a:rPr>
              <a:t>second</a:t>
            </a:r>
            <a:r>
              <a:rPr b="1" baseline="30000" lang="en-GB" sz="1200">
                <a:solidFill>
                  <a:schemeClr val="dk1"/>
                </a:solidFill>
                <a:latin typeface="Mada"/>
                <a:ea typeface="Mada"/>
                <a:cs typeface="Mada"/>
                <a:sym typeface="Mada"/>
              </a:rPr>
              <a:t>1</a:t>
            </a:r>
            <a:r>
              <a:rPr lang="en-GB" sz="1200">
                <a:solidFill>
                  <a:schemeClr val="dk1"/>
                </a:solidFill>
                <a:latin typeface="Mada"/>
                <a:ea typeface="Mada"/>
                <a:cs typeface="Mada"/>
                <a:sym typeface="Mada"/>
              </a:rPr>
              <a:t> degree burns: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Controversial.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Functional results worse than superficial second degree burns.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Consider excision and skin grafting if hand burns will take 14 days to “close”.</a:t>
            </a:r>
            <a:endParaRPr sz="1200">
              <a:latin typeface="Mada"/>
              <a:ea typeface="Mada"/>
              <a:cs typeface="Mada"/>
              <a:sym typeface="Mada"/>
            </a:endParaRPr>
          </a:p>
        </p:txBody>
      </p:sp>
      <p:sp>
        <p:nvSpPr>
          <p:cNvPr id="339" name="Google Shape;339;p18"/>
          <p:cNvSpPr/>
          <p:nvPr/>
        </p:nvSpPr>
        <p:spPr>
          <a:xfrm>
            <a:off x="6786675" y="6666325"/>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8"/>
          <p:cNvSpPr txBox="1"/>
          <p:nvPr/>
        </p:nvSpPr>
        <p:spPr>
          <a:xfrm>
            <a:off x="160550" y="9193225"/>
            <a:ext cx="7305600" cy="11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6AA84F"/>
                </a:solidFill>
                <a:latin typeface="Mada"/>
                <a:ea typeface="Mada"/>
                <a:cs typeface="Mada"/>
                <a:sym typeface="Mada"/>
              </a:rPr>
              <a:t>1-</a:t>
            </a:r>
            <a:r>
              <a:rPr lang="en-GB" sz="1000">
                <a:solidFill>
                  <a:srgbClr val="6AA84F"/>
                </a:solidFill>
                <a:highlight>
                  <a:srgbClr val="FFFFFF"/>
                </a:highlight>
                <a:latin typeface="Mada"/>
                <a:ea typeface="Mada"/>
                <a:cs typeface="Mada"/>
                <a:sym typeface="Mada"/>
              </a:rPr>
              <a:t>Grey zone ! </a:t>
            </a:r>
            <a:endParaRPr sz="1000">
              <a:solidFill>
                <a:srgbClr val="6AA84F"/>
              </a:solidFill>
              <a:highlight>
                <a:srgbClr val="FFFFFF"/>
              </a:highlight>
              <a:latin typeface="Mada"/>
              <a:ea typeface="Mada"/>
              <a:cs typeface="Mada"/>
              <a:sym typeface="Mada"/>
            </a:endParaRPr>
          </a:p>
          <a:p>
            <a:pPr indent="0" lvl="0" marL="0" rtl="0" algn="l">
              <a:spcBef>
                <a:spcPts val="0"/>
              </a:spcBef>
              <a:spcAft>
                <a:spcPts val="0"/>
              </a:spcAft>
              <a:buNone/>
            </a:pPr>
            <a:r>
              <a:rPr lang="en-GB" sz="1000">
                <a:solidFill>
                  <a:srgbClr val="6AA84F"/>
                </a:solidFill>
                <a:highlight>
                  <a:srgbClr val="FFFFFF"/>
                </a:highlight>
                <a:latin typeface="Mada"/>
                <a:ea typeface="Mada"/>
                <a:cs typeface="Mada"/>
                <a:sym typeface="Mada"/>
              </a:rPr>
              <a:t>we don’t know </a:t>
            </a:r>
            <a:r>
              <a:rPr lang="en-GB" sz="1000">
                <a:solidFill>
                  <a:srgbClr val="6AA84F"/>
                </a:solidFill>
                <a:highlight>
                  <a:srgbClr val="FFFFFF"/>
                </a:highlight>
                <a:latin typeface="Mada"/>
                <a:ea typeface="Mada"/>
                <a:cs typeface="Mada"/>
                <a:sym typeface="Mada"/>
              </a:rPr>
              <a:t>whether</a:t>
            </a:r>
            <a:r>
              <a:rPr lang="en-GB" sz="1000">
                <a:solidFill>
                  <a:srgbClr val="6AA84F"/>
                </a:solidFill>
                <a:highlight>
                  <a:srgbClr val="FFFFFF"/>
                </a:highlight>
                <a:latin typeface="Mada"/>
                <a:ea typeface="Mada"/>
                <a:cs typeface="Mada"/>
                <a:sym typeface="Mada"/>
              </a:rPr>
              <a:t> the burn will heal by itself or not so we wait for 14 days, if it didn’t heal we use grafts.</a:t>
            </a:r>
            <a:endParaRPr sz="1000">
              <a:solidFill>
                <a:srgbClr val="6AA84F"/>
              </a:solidFill>
              <a:highlight>
                <a:srgbClr val="FFFFFF"/>
              </a:highlight>
              <a:latin typeface="Mada"/>
              <a:ea typeface="Mada"/>
              <a:cs typeface="Mada"/>
              <a:sym typeface="Mada"/>
            </a:endParaRPr>
          </a:p>
          <a:p>
            <a:pPr indent="0" lvl="0" marL="0" rtl="0" algn="l">
              <a:spcBef>
                <a:spcPts val="0"/>
              </a:spcBef>
              <a:spcAft>
                <a:spcPts val="0"/>
              </a:spcAft>
              <a:buNone/>
            </a:pPr>
            <a:r>
              <a:rPr lang="en-GB" sz="1000">
                <a:solidFill>
                  <a:srgbClr val="6AA84F"/>
                </a:solidFill>
                <a:highlight>
                  <a:srgbClr val="FFFFFF"/>
                </a:highlight>
                <a:latin typeface="Mada"/>
                <a:ea typeface="Mada"/>
                <a:cs typeface="Mada"/>
                <a:sym typeface="Mada"/>
              </a:rPr>
              <a:t>During these 14 days we maximize resuscitation and give topical antibiotics</a:t>
            </a:r>
            <a:endParaRPr sz="1000">
              <a:solidFill>
                <a:srgbClr val="6AA84F"/>
              </a:solidFill>
              <a:highlight>
                <a:srgbClr val="FFFFFF"/>
              </a:highlight>
              <a:latin typeface="Mada"/>
              <a:ea typeface="Mada"/>
              <a:cs typeface="Mada"/>
              <a:sym typeface="Mada"/>
            </a:endParaRPr>
          </a:p>
        </p:txBody>
      </p:sp>
      <p:pic>
        <p:nvPicPr>
          <p:cNvPr id="341" name="Google Shape;341;p18"/>
          <p:cNvPicPr preferRelativeResize="0"/>
          <p:nvPr/>
        </p:nvPicPr>
        <p:blipFill rotWithShape="1">
          <a:blip r:embed="rId3">
            <a:alphaModFix/>
          </a:blip>
          <a:srcRect b="1536" l="2593" r="3448" t="0"/>
          <a:stretch/>
        </p:blipFill>
        <p:spPr>
          <a:xfrm>
            <a:off x="5106925" y="6353278"/>
            <a:ext cx="2319600" cy="2710498"/>
          </a:xfrm>
          <a:prstGeom prst="rect">
            <a:avLst/>
          </a:prstGeom>
          <a:noFill/>
          <a:ln cap="flat" cmpd="sng" w="9525">
            <a:solidFill>
              <a:srgbClr val="B7B7B7"/>
            </a:solidFill>
            <a:prstDash val="solid"/>
            <a:round/>
            <a:headEnd len="sm" w="sm" type="none"/>
            <a:tailEnd len="sm" w="sm" type="none"/>
          </a:ln>
        </p:spPr>
      </p:pic>
      <p:sp>
        <p:nvSpPr>
          <p:cNvPr id="342" name="Google Shape;342;p18"/>
          <p:cNvSpPr/>
          <p:nvPr/>
        </p:nvSpPr>
        <p:spPr>
          <a:xfrm>
            <a:off x="2997225" y="6724100"/>
            <a:ext cx="268500" cy="2532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9"/>
          <p:cNvSpPr txBox="1"/>
          <p:nvPr/>
        </p:nvSpPr>
        <p:spPr>
          <a:xfrm>
            <a:off x="546375" y="3986450"/>
            <a:ext cx="6435300" cy="5077500"/>
          </a:xfrm>
          <a:prstGeom prst="rect">
            <a:avLst/>
          </a:prstGeom>
          <a:noFill/>
          <a:ln cap="flat" cmpd="sng" w="28575">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9"/>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9"/>
          <p:cNvSpPr/>
          <p:nvPr/>
        </p:nvSpPr>
        <p:spPr>
          <a:xfrm>
            <a:off x="74475" y="9704700"/>
            <a:ext cx="7440600" cy="9114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6AA84F"/>
              </a:solidFill>
              <a:latin typeface="Mada"/>
              <a:ea typeface="Mada"/>
              <a:cs typeface="Mada"/>
              <a:sym typeface="Mada"/>
            </a:endParaRPr>
          </a:p>
        </p:txBody>
      </p:sp>
      <p:grpSp>
        <p:nvGrpSpPr>
          <p:cNvPr id="350" name="Google Shape;350;p19"/>
          <p:cNvGrpSpPr/>
          <p:nvPr/>
        </p:nvGrpSpPr>
        <p:grpSpPr>
          <a:xfrm>
            <a:off x="323344" y="558865"/>
            <a:ext cx="467181" cy="476434"/>
            <a:chOff x="2410712" y="2415450"/>
            <a:chExt cx="312600" cy="312600"/>
          </a:xfrm>
        </p:grpSpPr>
        <p:sp>
          <p:nvSpPr>
            <p:cNvPr id="351" name="Google Shape;351;p19"/>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9"/>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3" name="Google Shape;353;p19"/>
          <p:cNvSpPr txBox="1"/>
          <p:nvPr/>
        </p:nvSpPr>
        <p:spPr>
          <a:xfrm>
            <a:off x="790525" y="558900"/>
            <a:ext cx="52263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006D77"/>
                </a:solidFill>
                <a:highlight>
                  <a:srgbClr val="EDF9F9"/>
                </a:highlight>
                <a:latin typeface="Lora"/>
                <a:ea typeface="Lora"/>
                <a:cs typeface="Lora"/>
                <a:sym typeface="Lora"/>
              </a:rPr>
              <a:t>Management of Burns</a:t>
            </a:r>
            <a:r>
              <a:rPr b="1" lang="en-GB" sz="1800">
                <a:solidFill>
                  <a:srgbClr val="006D77"/>
                </a:solidFill>
                <a:highlight>
                  <a:srgbClr val="EDF9F9"/>
                </a:highlight>
                <a:latin typeface="Lora"/>
                <a:ea typeface="Lora"/>
                <a:cs typeface="Lora"/>
                <a:sym typeface="Lora"/>
              </a:rPr>
              <a:t>:</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a:p>
        </p:txBody>
      </p:sp>
      <p:sp>
        <p:nvSpPr>
          <p:cNvPr id="354" name="Google Shape;354;p19"/>
          <p:cNvSpPr/>
          <p:nvPr/>
        </p:nvSpPr>
        <p:spPr>
          <a:xfrm>
            <a:off x="4514098" y="1367750"/>
            <a:ext cx="2354400" cy="450000"/>
          </a:xfrm>
          <a:prstGeom prst="roundRect">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5" name="Google Shape;355;p19"/>
          <p:cNvGrpSpPr/>
          <p:nvPr/>
        </p:nvGrpSpPr>
        <p:grpSpPr>
          <a:xfrm>
            <a:off x="4422373" y="1291081"/>
            <a:ext cx="550474" cy="566077"/>
            <a:chOff x="1173452" y="898512"/>
            <a:chExt cx="896829" cy="864635"/>
          </a:xfrm>
        </p:grpSpPr>
        <p:sp>
          <p:nvSpPr>
            <p:cNvPr id="356" name="Google Shape;356;p19"/>
            <p:cNvSpPr/>
            <p:nvPr/>
          </p:nvSpPr>
          <p:spPr>
            <a:xfrm>
              <a:off x="1284930" y="898512"/>
              <a:ext cx="785352" cy="744685"/>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ife Savers ExtraBold"/>
                <a:ea typeface="Life Savers ExtraBold"/>
                <a:cs typeface="Life Savers ExtraBold"/>
                <a:sym typeface="Life Savers ExtraBold"/>
              </a:endParaRPr>
            </a:p>
          </p:txBody>
        </p:sp>
        <p:sp>
          <p:nvSpPr>
            <p:cNvPr id="357" name="Google Shape;357;p19"/>
            <p:cNvSpPr/>
            <p:nvPr/>
          </p:nvSpPr>
          <p:spPr>
            <a:xfrm>
              <a:off x="1173452" y="1018462"/>
              <a:ext cx="785352" cy="744685"/>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FFFFFF"/>
            </a:solidFill>
            <a:ln cap="flat" cmpd="sng" w="2857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ife Savers ExtraBold"/>
                <a:ea typeface="Life Savers ExtraBold"/>
                <a:cs typeface="Life Savers ExtraBold"/>
                <a:sym typeface="Life Savers ExtraBold"/>
              </a:endParaRPr>
            </a:p>
          </p:txBody>
        </p:sp>
      </p:grpSp>
      <p:sp>
        <p:nvSpPr>
          <p:cNvPr id="358" name="Google Shape;358;p19"/>
          <p:cNvSpPr txBox="1"/>
          <p:nvPr/>
        </p:nvSpPr>
        <p:spPr>
          <a:xfrm>
            <a:off x="4948000" y="1416613"/>
            <a:ext cx="1881300" cy="31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Non surgical</a:t>
            </a:r>
            <a:r>
              <a:rPr b="1" lang="en-GB">
                <a:latin typeface="Mada"/>
                <a:ea typeface="Mada"/>
                <a:cs typeface="Mada"/>
                <a:sym typeface="Mada"/>
              </a:rPr>
              <a:t> </a:t>
            </a:r>
            <a:endParaRPr>
              <a:solidFill>
                <a:srgbClr val="000000"/>
              </a:solidFill>
              <a:latin typeface="Mada"/>
              <a:ea typeface="Mada"/>
              <a:cs typeface="Mada"/>
              <a:sym typeface="Mada"/>
            </a:endParaRPr>
          </a:p>
        </p:txBody>
      </p:sp>
      <p:sp>
        <p:nvSpPr>
          <p:cNvPr id="359" name="Google Shape;359;p19"/>
          <p:cNvSpPr/>
          <p:nvPr/>
        </p:nvSpPr>
        <p:spPr>
          <a:xfrm>
            <a:off x="969698" y="1367738"/>
            <a:ext cx="2354400" cy="450000"/>
          </a:xfrm>
          <a:prstGeom prst="roundRect">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0" name="Google Shape;360;p19"/>
          <p:cNvGrpSpPr/>
          <p:nvPr/>
        </p:nvGrpSpPr>
        <p:grpSpPr>
          <a:xfrm>
            <a:off x="877973" y="1291068"/>
            <a:ext cx="550474" cy="566077"/>
            <a:chOff x="1173452" y="898512"/>
            <a:chExt cx="896829" cy="864635"/>
          </a:xfrm>
        </p:grpSpPr>
        <p:sp>
          <p:nvSpPr>
            <p:cNvPr id="361" name="Google Shape;361;p19"/>
            <p:cNvSpPr/>
            <p:nvPr/>
          </p:nvSpPr>
          <p:spPr>
            <a:xfrm>
              <a:off x="1284930" y="898512"/>
              <a:ext cx="785352" cy="744685"/>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ife Savers ExtraBold"/>
                <a:ea typeface="Life Savers ExtraBold"/>
                <a:cs typeface="Life Savers ExtraBold"/>
                <a:sym typeface="Life Savers ExtraBold"/>
              </a:endParaRPr>
            </a:p>
          </p:txBody>
        </p:sp>
        <p:sp>
          <p:nvSpPr>
            <p:cNvPr id="362" name="Google Shape;362;p19"/>
            <p:cNvSpPr/>
            <p:nvPr/>
          </p:nvSpPr>
          <p:spPr>
            <a:xfrm>
              <a:off x="1173452" y="1018462"/>
              <a:ext cx="785352" cy="744685"/>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FFFFFF"/>
            </a:solidFill>
            <a:ln cap="flat" cmpd="sng" w="2857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ife Savers ExtraBold"/>
                <a:ea typeface="Life Savers ExtraBold"/>
                <a:cs typeface="Life Savers ExtraBold"/>
                <a:sym typeface="Life Savers ExtraBold"/>
              </a:endParaRPr>
            </a:p>
          </p:txBody>
        </p:sp>
      </p:grpSp>
      <p:sp>
        <p:nvSpPr>
          <p:cNvPr id="363" name="Google Shape;363;p19"/>
          <p:cNvSpPr txBox="1"/>
          <p:nvPr/>
        </p:nvSpPr>
        <p:spPr>
          <a:xfrm>
            <a:off x="1403600" y="1416600"/>
            <a:ext cx="1881300" cy="31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Surgical </a:t>
            </a:r>
            <a:endParaRPr>
              <a:solidFill>
                <a:srgbClr val="000000"/>
              </a:solidFill>
              <a:latin typeface="Mada"/>
              <a:ea typeface="Mada"/>
              <a:cs typeface="Mada"/>
              <a:sym typeface="Mada"/>
            </a:endParaRPr>
          </a:p>
        </p:txBody>
      </p:sp>
      <p:pic>
        <p:nvPicPr>
          <p:cNvPr id="364" name="Google Shape;364;p19"/>
          <p:cNvPicPr preferRelativeResize="0"/>
          <p:nvPr/>
        </p:nvPicPr>
        <p:blipFill>
          <a:blip r:embed="rId3">
            <a:alphaModFix/>
          </a:blip>
          <a:stretch>
            <a:fillRect/>
          </a:stretch>
        </p:blipFill>
        <p:spPr>
          <a:xfrm>
            <a:off x="4474500" y="1416625"/>
            <a:ext cx="378950" cy="378950"/>
          </a:xfrm>
          <a:prstGeom prst="rect">
            <a:avLst/>
          </a:prstGeom>
          <a:noFill/>
          <a:ln>
            <a:noFill/>
          </a:ln>
        </p:spPr>
      </p:pic>
      <p:pic>
        <p:nvPicPr>
          <p:cNvPr id="365" name="Google Shape;365;p19"/>
          <p:cNvPicPr preferRelativeResize="0"/>
          <p:nvPr/>
        </p:nvPicPr>
        <p:blipFill>
          <a:blip r:embed="rId4">
            <a:alphaModFix/>
          </a:blip>
          <a:stretch>
            <a:fillRect/>
          </a:stretch>
        </p:blipFill>
        <p:spPr>
          <a:xfrm>
            <a:off x="931270" y="1416631"/>
            <a:ext cx="378950" cy="378944"/>
          </a:xfrm>
          <a:prstGeom prst="rect">
            <a:avLst/>
          </a:prstGeom>
          <a:noFill/>
          <a:ln>
            <a:noFill/>
          </a:ln>
        </p:spPr>
      </p:pic>
      <p:sp>
        <p:nvSpPr>
          <p:cNvPr id="366" name="Google Shape;366;p19"/>
          <p:cNvSpPr txBox="1"/>
          <p:nvPr/>
        </p:nvSpPr>
        <p:spPr>
          <a:xfrm>
            <a:off x="1212050" y="1778850"/>
            <a:ext cx="1974300" cy="12432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Mada"/>
              <a:buChar char="●"/>
            </a:pPr>
            <a:r>
              <a:rPr lang="en-GB" sz="1300">
                <a:latin typeface="Mada"/>
                <a:ea typeface="Mada"/>
                <a:cs typeface="Mada"/>
                <a:sym typeface="Mada"/>
              </a:rPr>
              <a:t>Escharotomy</a:t>
            </a:r>
            <a:endParaRPr sz="1300">
              <a:latin typeface="Mada"/>
              <a:ea typeface="Mada"/>
              <a:cs typeface="Mada"/>
              <a:sym typeface="Mada"/>
            </a:endParaRPr>
          </a:p>
          <a:p>
            <a:pPr indent="-311150" lvl="0" marL="457200" rtl="0" algn="l">
              <a:spcBef>
                <a:spcPts val="0"/>
              </a:spcBef>
              <a:spcAft>
                <a:spcPts val="0"/>
              </a:spcAft>
              <a:buSzPts val="1300"/>
              <a:buFont typeface="Mada"/>
              <a:buChar char="●"/>
            </a:pPr>
            <a:r>
              <a:rPr lang="en-GB" sz="1300">
                <a:latin typeface="Mada"/>
                <a:ea typeface="Mada"/>
                <a:cs typeface="Mada"/>
                <a:sym typeface="Mada"/>
              </a:rPr>
              <a:t>Skin grafting</a:t>
            </a:r>
            <a:endParaRPr sz="1300">
              <a:latin typeface="Mada"/>
              <a:ea typeface="Mada"/>
              <a:cs typeface="Mada"/>
              <a:sym typeface="Mada"/>
            </a:endParaRPr>
          </a:p>
        </p:txBody>
      </p:sp>
      <p:sp>
        <p:nvSpPr>
          <p:cNvPr id="367" name="Google Shape;367;p19"/>
          <p:cNvSpPr txBox="1"/>
          <p:nvPr/>
        </p:nvSpPr>
        <p:spPr>
          <a:xfrm>
            <a:off x="4717250" y="1778850"/>
            <a:ext cx="2307900" cy="12432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Mada"/>
              <a:buChar char="●"/>
            </a:pPr>
            <a:r>
              <a:rPr lang="en-GB" sz="1300">
                <a:latin typeface="Mada"/>
                <a:ea typeface="Mada"/>
                <a:cs typeface="Mada"/>
                <a:sym typeface="Mada"/>
              </a:rPr>
              <a:t>Tetanus prophylaxis</a:t>
            </a:r>
            <a:endParaRPr sz="1300">
              <a:latin typeface="Mada"/>
              <a:ea typeface="Mada"/>
              <a:cs typeface="Mada"/>
              <a:sym typeface="Mada"/>
            </a:endParaRPr>
          </a:p>
          <a:p>
            <a:pPr indent="-311150" lvl="0" marL="457200" rtl="0" algn="l">
              <a:spcBef>
                <a:spcPts val="0"/>
              </a:spcBef>
              <a:spcAft>
                <a:spcPts val="0"/>
              </a:spcAft>
              <a:buSzPts val="1300"/>
              <a:buFont typeface="Mada"/>
              <a:buChar char="●"/>
            </a:pPr>
            <a:r>
              <a:rPr lang="en-GB" sz="1300">
                <a:latin typeface="Mada"/>
                <a:ea typeface="Mada"/>
                <a:cs typeface="Mada"/>
                <a:sym typeface="Mada"/>
              </a:rPr>
              <a:t>Analgesia</a:t>
            </a:r>
            <a:endParaRPr sz="1300">
              <a:latin typeface="Mada"/>
              <a:ea typeface="Mada"/>
              <a:cs typeface="Mada"/>
              <a:sym typeface="Mada"/>
            </a:endParaRPr>
          </a:p>
          <a:p>
            <a:pPr indent="-311150" lvl="0" marL="457200" rtl="0" algn="l">
              <a:spcBef>
                <a:spcPts val="0"/>
              </a:spcBef>
              <a:spcAft>
                <a:spcPts val="0"/>
              </a:spcAft>
              <a:buSzPts val="1300"/>
              <a:buFont typeface="Mada"/>
              <a:buChar char="●"/>
            </a:pPr>
            <a:r>
              <a:rPr lang="en-GB" sz="1300">
                <a:latin typeface="Mada"/>
                <a:ea typeface="Mada"/>
                <a:cs typeface="Mada"/>
                <a:sym typeface="Mada"/>
              </a:rPr>
              <a:t>Dressing</a:t>
            </a:r>
            <a:endParaRPr sz="1300">
              <a:latin typeface="Mada"/>
              <a:ea typeface="Mada"/>
              <a:cs typeface="Mada"/>
              <a:sym typeface="Mada"/>
            </a:endParaRPr>
          </a:p>
          <a:p>
            <a:pPr indent="-311150" lvl="0" marL="457200" rtl="0" algn="l">
              <a:spcBef>
                <a:spcPts val="0"/>
              </a:spcBef>
              <a:spcAft>
                <a:spcPts val="0"/>
              </a:spcAft>
              <a:buSzPts val="1300"/>
              <a:buFont typeface="Mada"/>
              <a:buChar char="●"/>
            </a:pPr>
            <a:r>
              <a:rPr lang="en-GB" sz="1300">
                <a:latin typeface="Mada"/>
                <a:ea typeface="Mada"/>
                <a:cs typeface="Mada"/>
                <a:sym typeface="Mada"/>
              </a:rPr>
              <a:t>Nutrition</a:t>
            </a:r>
            <a:endParaRPr sz="1300">
              <a:latin typeface="Mada"/>
              <a:ea typeface="Mada"/>
              <a:cs typeface="Mada"/>
              <a:sym typeface="Mada"/>
            </a:endParaRPr>
          </a:p>
          <a:p>
            <a:pPr indent="-311150" lvl="0" marL="457200" rtl="0" algn="l">
              <a:spcBef>
                <a:spcPts val="0"/>
              </a:spcBef>
              <a:spcAft>
                <a:spcPts val="0"/>
              </a:spcAft>
              <a:buSzPts val="1300"/>
              <a:buFont typeface="Mada"/>
              <a:buChar char="●"/>
            </a:pPr>
            <a:r>
              <a:rPr lang="en-GB" sz="1300">
                <a:latin typeface="Mada"/>
                <a:ea typeface="Mada"/>
                <a:cs typeface="Mada"/>
                <a:sym typeface="Mada"/>
              </a:rPr>
              <a:t>Fluid</a:t>
            </a:r>
            <a:endParaRPr sz="1300">
              <a:latin typeface="Mada"/>
              <a:ea typeface="Mada"/>
              <a:cs typeface="Mada"/>
              <a:sym typeface="Mada"/>
            </a:endParaRPr>
          </a:p>
          <a:p>
            <a:pPr indent="-311150" lvl="0" marL="457200" rtl="0" algn="l">
              <a:spcBef>
                <a:spcPts val="0"/>
              </a:spcBef>
              <a:spcAft>
                <a:spcPts val="0"/>
              </a:spcAft>
              <a:buSzPts val="1300"/>
              <a:buFont typeface="Mada"/>
              <a:buChar char="●"/>
            </a:pPr>
            <a:r>
              <a:rPr lang="en-GB" sz="1300">
                <a:latin typeface="Mada"/>
                <a:ea typeface="Mada"/>
                <a:cs typeface="Mada"/>
                <a:sym typeface="Mada"/>
              </a:rPr>
              <a:t>Foley Catheter</a:t>
            </a:r>
            <a:endParaRPr sz="1300">
              <a:latin typeface="Mada"/>
              <a:ea typeface="Mada"/>
              <a:cs typeface="Mada"/>
              <a:sym typeface="Mada"/>
            </a:endParaRPr>
          </a:p>
        </p:txBody>
      </p:sp>
      <p:sp>
        <p:nvSpPr>
          <p:cNvPr id="368" name="Google Shape;368;p19"/>
          <p:cNvSpPr txBox="1"/>
          <p:nvPr/>
        </p:nvSpPr>
        <p:spPr>
          <a:xfrm>
            <a:off x="3067664" y="3884625"/>
            <a:ext cx="2439000" cy="568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1600">
                <a:solidFill>
                  <a:srgbClr val="006D77"/>
                </a:solidFill>
                <a:highlight>
                  <a:srgbClr val="EDF9F9"/>
                </a:highlight>
                <a:latin typeface="Mada"/>
                <a:ea typeface="Mada"/>
                <a:cs typeface="Mada"/>
                <a:sym typeface="Mada"/>
              </a:rPr>
              <a:t>Escharotomy</a:t>
            </a:r>
            <a:r>
              <a:rPr b="1" baseline="30000" lang="en-GB" sz="1600">
                <a:solidFill>
                  <a:srgbClr val="006D77"/>
                </a:solidFill>
                <a:highlight>
                  <a:srgbClr val="EDF9F9"/>
                </a:highlight>
                <a:latin typeface="Mada"/>
                <a:ea typeface="Mada"/>
                <a:cs typeface="Mada"/>
                <a:sym typeface="Mada"/>
              </a:rPr>
              <a:t>1</a:t>
            </a:r>
            <a:r>
              <a:rPr b="1" lang="en-GB" sz="1600">
                <a:solidFill>
                  <a:srgbClr val="006D77"/>
                </a:solidFill>
                <a:highlight>
                  <a:srgbClr val="EDF9F9"/>
                </a:highlight>
                <a:latin typeface="Mada"/>
                <a:ea typeface="Mada"/>
                <a:cs typeface="Mada"/>
                <a:sym typeface="Mada"/>
              </a:rPr>
              <a:t>:</a:t>
            </a:r>
            <a:r>
              <a:rPr lang="en-GB">
                <a:highlight>
                  <a:srgbClr val="EDF9F9"/>
                </a:highlight>
                <a:latin typeface="Mada"/>
                <a:ea typeface="Mada"/>
                <a:cs typeface="Mada"/>
                <a:sym typeface="Mada"/>
              </a:rPr>
              <a:t> </a:t>
            </a:r>
            <a:endParaRPr>
              <a:highlight>
                <a:srgbClr val="EDF9F9"/>
              </a:highlight>
              <a:latin typeface="Mada"/>
              <a:ea typeface="Mada"/>
              <a:cs typeface="Mada"/>
              <a:sym typeface="Mada"/>
            </a:endParaRPr>
          </a:p>
        </p:txBody>
      </p:sp>
      <p:sp>
        <p:nvSpPr>
          <p:cNvPr id="369" name="Google Shape;369;p19"/>
          <p:cNvSpPr txBox="1"/>
          <p:nvPr/>
        </p:nvSpPr>
        <p:spPr>
          <a:xfrm>
            <a:off x="618050" y="3263685"/>
            <a:ext cx="1779000" cy="872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4800">
                <a:solidFill>
                  <a:srgbClr val="FFDDD2"/>
                </a:solidFill>
                <a:latin typeface="Patrick Hand"/>
                <a:ea typeface="Patrick Hand"/>
                <a:cs typeface="Patrick Hand"/>
                <a:sym typeface="Patrick Hand"/>
              </a:rPr>
              <a:t>01</a:t>
            </a:r>
            <a:endParaRPr sz="4800">
              <a:solidFill>
                <a:srgbClr val="FFDDD2"/>
              </a:solidFill>
              <a:latin typeface="Patrick Hand"/>
              <a:ea typeface="Patrick Hand"/>
              <a:cs typeface="Patrick Hand"/>
              <a:sym typeface="Patrick Hand"/>
            </a:endParaRPr>
          </a:p>
        </p:txBody>
      </p:sp>
      <p:grpSp>
        <p:nvGrpSpPr>
          <p:cNvPr id="370" name="Google Shape;370;p19"/>
          <p:cNvGrpSpPr/>
          <p:nvPr/>
        </p:nvGrpSpPr>
        <p:grpSpPr>
          <a:xfrm>
            <a:off x="777869" y="2892617"/>
            <a:ext cx="1459548" cy="770306"/>
            <a:chOff x="3969900" y="337650"/>
            <a:chExt cx="608500" cy="312675"/>
          </a:xfrm>
        </p:grpSpPr>
        <p:sp>
          <p:nvSpPr>
            <p:cNvPr id="371" name="Google Shape;371;p19"/>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9"/>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9"/>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9"/>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9"/>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6" name="Google Shape;376;p19"/>
          <p:cNvSpPr txBox="1"/>
          <p:nvPr/>
        </p:nvSpPr>
        <p:spPr>
          <a:xfrm>
            <a:off x="570225" y="4254925"/>
            <a:ext cx="6121200" cy="124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Mada"/>
              <a:buChar char="●"/>
            </a:pPr>
            <a:r>
              <a:rPr lang="en-GB" sz="1000">
                <a:latin typeface="Mada"/>
                <a:ea typeface="Mada"/>
                <a:cs typeface="Mada"/>
                <a:sym typeface="Mada"/>
              </a:rPr>
              <a:t>Indication:</a:t>
            </a:r>
            <a:endParaRPr sz="1000">
              <a:latin typeface="Mada"/>
              <a:ea typeface="Mada"/>
              <a:cs typeface="Mada"/>
              <a:sym typeface="Mada"/>
            </a:endParaRPr>
          </a:p>
          <a:p>
            <a:pPr indent="-292100" lvl="0" marL="914400" rtl="0" algn="l">
              <a:spcBef>
                <a:spcPts val="0"/>
              </a:spcBef>
              <a:spcAft>
                <a:spcPts val="0"/>
              </a:spcAft>
              <a:buSzPts val="1000"/>
              <a:buFont typeface="Mada"/>
              <a:buChar char="○"/>
            </a:pPr>
            <a:r>
              <a:rPr lang="en-GB" sz="1000">
                <a:latin typeface="Mada"/>
                <a:ea typeface="Mada"/>
                <a:cs typeface="Mada"/>
                <a:sym typeface="Mada"/>
              </a:rPr>
              <a:t>Poor tissue perfusion.</a:t>
            </a:r>
            <a:endParaRPr sz="1000">
              <a:latin typeface="Mada"/>
              <a:ea typeface="Mada"/>
              <a:cs typeface="Mada"/>
              <a:sym typeface="Mada"/>
            </a:endParaRPr>
          </a:p>
          <a:p>
            <a:pPr indent="-292100" lvl="0" marL="914400" rtl="0" algn="l">
              <a:spcBef>
                <a:spcPts val="0"/>
              </a:spcBef>
              <a:spcAft>
                <a:spcPts val="0"/>
              </a:spcAft>
              <a:buSzPts val="1000"/>
              <a:buFont typeface="Mada"/>
              <a:buChar char="○"/>
            </a:pPr>
            <a:r>
              <a:rPr lang="en-GB" sz="1000">
                <a:latin typeface="Mada"/>
                <a:ea typeface="Mada"/>
                <a:cs typeface="Mada"/>
                <a:sym typeface="Mada"/>
              </a:rPr>
              <a:t>Threat to perfusion after volume </a:t>
            </a:r>
            <a:r>
              <a:rPr lang="en-GB" sz="1000">
                <a:latin typeface="Mada"/>
                <a:ea typeface="Mada"/>
                <a:cs typeface="Mada"/>
                <a:sym typeface="Mada"/>
              </a:rPr>
              <a:t>resuscitation</a:t>
            </a:r>
            <a:r>
              <a:rPr lang="en-GB" sz="1000">
                <a:latin typeface="Mada"/>
                <a:ea typeface="Mada"/>
                <a:cs typeface="Mada"/>
                <a:sym typeface="Mada"/>
              </a:rPr>
              <a:t>.</a:t>
            </a:r>
            <a:endParaRPr sz="1000">
              <a:latin typeface="Mada"/>
              <a:ea typeface="Mada"/>
              <a:cs typeface="Mada"/>
              <a:sym typeface="Mada"/>
            </a:endParaRPr>
          </a:p>
          <a:p>
            <a:pPr indent="-292100" lvl="0" marL="914400" rtl="0" algn="l">
              <a:spcBef>
                <a:spcPts val="0"/>
              </a:spcBef>
              <a:spcAft>
                <a:spcPts val="0"/>
              </a:spcAft>
              <a:buSzPts val="1000"/>
              <a:buFont typeface="Mada"/>
              <a:buChar char="○"/>
            </a:pPr>
            <a:r>
              <a:rPr lang="en-GB" sz="1000">
                <a:latin typeface="Mada"/>
                <a:ea typeface="Mada"/>
                <a:cs typeface="Mada"/>
                <a:sym typeface="Mada"/>
              </a:rPr>
              <a:t>Deep Circumferential burns.</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Use mid-axial incisions.</a:t>
            </a:r>
            <a:endParaRPr sz="1000">
              <a:latin typeface="Mada"/>
              <a:ea typeface="Mada"/>
              <a:cs typeface="Mada"/>
              <a:sym typeface="Mada"/>
            </a:endParaRPr>
          </a:p>
        </p:txBody>
      </p:sp>
      <p:sp>
        <p:nvSpPr>
          <p:cNvPr id="377" name="Google Shape;377;p19"/>
          <p:cNvSpPr txBox="1"/>
          <p:nvPr/>
        </p:nvSpPr>
        <p:spPr>
          <a:xfrm>
            <a:off x="2820014" y="5065150"/>
            <a:ext cx="2439000" cy="568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1600">
                <a:solidFill>
                  <a:srgbClr val="006D77"/>
                </a:solidFill>
                <a:highlight>
                  <a:srgbClr val="EDF9F9"/>
                </a:highlight>
                <a:latin typeface="Mada"/>
                <a:ea typeface="Mada"/>
                <a:cs typeface="Mada"/>
                <a:sym typeface="Mada"/>
              </a:rPr>
              <a:t>Digital </a:t>
            </a:r>
            <a:r>
              <a:rPr b="1" lang="en-GB" sz="1600">
                <a:solidFill>
                  <a:srgbClr val="006D77"/>
                </a:solidFill>
                <a:highlight>
                  <a:srgbClr val="EDF9F9"/>
                </a:highlight>
                <a:latin typeface="Mada"/>
                <a:ea typeface="Mada"/>
                <a:cs typeface="Mada"/>
                <a:sym typeface="Mada"/>
              </a:rPr>
              <a:t>Escharotomy:</a:t>
            </a:r>
            <a:r>
              <a:rPr lang="en-GB">
                <a:highlight>
                  <a:srgbClr val="EDF9F9"/>
                </a:highlight>
                <a:latin typeface="Mada"/>
                <a:ea typeface="Mada"/>
                <a:cs typeface="Mada"/>
                <a:sym typeface="Mada"/>
              </a:rPr>
              <a:t> </a:t>
            </a:r>
            <a:endParaRPr>
              <a:highlight>
                <a:srgbClr val="EDF9F9"/>
              </a:highlight>
              <a:latin typeface="Mada"/>
              <a:ea typeface="Mada"/>
              <a:cs typeface="Mada"/>
              <a:sym typeface="Mada"/>
            </a:endParaRPr>
          </a:p>
        </p:txBody>
      </p:sp>
      <p:sp>
        <p:nvSpPr>
          <p:cNvPr id="378" name="Google Shape;378;p19"/>
          <p:cNvSpPr txBox="1"/>
          <p:nvPr/>
        </p:nvSpPr>
        <p:spPr>
          <a:xfrm>
            <a:off x="570225" y="5541063"/>
            <a:ext cx="6121200" cy="12432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Mada"/>
              <a:buChar char="●"/>
            </a:pPr>
            <a:r>
              <a:rPr lang="en-GB" sz="1000">
                <a:latin typeface="Mada"/>
                <a:ea typeface="Mada"/>
                <a:cs typeface="Mada"/>
                <a:sym typeface="Mada"/>
              </a:rPr>
              <a:t>Use mid-axial incisions:</a:t>
            </a:r>
            <a:endParaRPr sz="1000">
              <a:latin typeface="Mada"/>
              <a:ea typeface="Mada"/>
              <a:cs typeface="Mada"/>
              <a:sym typeface="Mada"/>
            </a:endParaRPr>
          </a:p>
          <a:p>
            <a:pPr indent="-292100" lvl="1" marL="914400" rtl="0" algn="l">
              <a:spcBef>
                <a:spcPts val="0"/>
              </a:spcBef>
              <a:spcAft>
                <a:spcPts val="0"/>
              </a:spcAft>
              <a:buSzPts val="1000"/>
              <a:buFont typeface="Mada"/>
              <a:buChar char="○"/>
            </a:pPr>
            <a:r>
              <a:rPr lang="en-GB" sz="1000">
                <a:latin typeface="Mada"/>
                <a:ea typeface="Mada"/>
                <a:cs typeface="Mada"/>
                <a:sym typeface="Mada"/>
              </a:rPr>
              <a:t>Index, long → ulnar incision.</a:t>
            </a:r>
            <a:endParaRPr sz="1000">
              <a:latin typeface="Mada"/>
              <a:ea typeface="Mada"/>
              <a:cs typeface="Mada"/>
              <a:sym typeface="Mada"/>
            </a:endParaRPr>
          </a:p>
          <a:p>
            <a:pPr indent="-292100" lvl="1" marL="914400" rtl="0" algn="l">
              <a:spcBef>
                <a:spcPts val="0"/>
              </a:spcBef>
              <a:spcAft>
                <a:spcPts val="0"/>
              </a:spcAft>
              <a:buSzPts val="1000"/>
              <a:buFont typeface="Mada"/>
              <a:buChar char="○"/>
            </a:pPr>
            <a:r>
              <a:rPr lang="en-GB" sz="1000">
                <a:latin typeface="Mada"/>
                <a:ea typeface="Mada"/>
                <a:cs typeface="Mada"/>
                <a:sym typeface="Mada"/>
              </a:rPr>
              <a:t>Ring → radial or ulnar incision.</a:t>
            </a:r>
            <a:endParaRPr sz="1000">
              <a:latin typeface="Mada"/>
              <a:ea typeface="Mada"/>
              <a:cs typeface="Mada"/>
              <a:sym typeface="Mada"/>
            </a:endParaRPr>
          </a:p>
          <a:p>
            <a:pPr indent="-292100" lvl="1" marL="914400" rtl="0" algn="l">
              <a:spcBef>
                <a:spcPts val="0"/>
              </a:spcBef>
              <a:spcAft>
                <a:spcPts val="0"/>
              </a:spcAft>
              <a:buSzPts val="1000"/>
              <a:buFont typeface="Mada"/>
              <a:buChar char="○"/>
            </a:pPr>
            <a:r>
              <a:rPr lang="en-GB" sz="1000">
                <a:latin typeface="Mada"/>
                <a:ea typeface="Mada"/>
                <a:cs typeface="Mada"/>
                <a:sym typeface="Mada"/>
              </a:rPr>
              <a:t>Little → radial incision.</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Leave wounds open</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Consider carpal tunnel release.</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en-GB" sz="1000">
                <a:latin typeface="Mada"/>
                <a:ea typeface="Mada"/>
                <a:cs typeface="Mada"/>
                <a:sym typeface="Mada"/>
              </a:rPr>
              <a:t>Consider intrinsic muscle release.</a:t>
            </a:r>
            <a:endParaRPr sz="1000">
              <a:latin typeface="Mada"/>
              <a:ea typeface="Mada"/>
              <a:cs typeface="Mada"/>
              <a:sym typeface="Mada"/>
            </a:endParaRPr>
          </a:p>
        </p:txBody>
      </p:sp>
      <p:sp>
        <p:nvSpPr>
          <p:cNvPr id="379" name="Google Shape;379;p19"/>
          <p:cNvSpPr txBox="1"/>
          <p:nvPr/>
        </p:nvSpPr>
        <p:spPr>
          <a:xfrm>
            <a:off x="2915264" y="6574300"/>
            <a:ext cx="2439000" cy="568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1600">
                <a:solidFill>
                  <a:srgbClr val="006D77"/>
                </a:solidFill>
                <a:highlight>
                  <a:srgbClr val="EDF9F9"/>
                </a:highlight>
                <a:latin typeface="Mada"/>
                <a:ea typeface="Mada"/>
                <a:cs typeface="Mada"/>
                <a:sym typeface="Mada"/>
              </a:rPr>
              <a:t>Skin Grafting &amp; Flap</a:t>
            </a:r>
            <a:r>
              <a:rPr b="1" lang="en-GB" sz="1600">
                <a:solidFill>
                  <a:srgbClr val="006D77"/>
                </a:solidFill>
                <a:highlight>
                  <a:srgbClr val="EDF9F9"/>
                </a:highlight>
                <a:latin typeface="Mada"/>
                <a:ea typeface="Mada"/>
                <a:cs typeface="Mada"/>
                <a:sym typeface="Mada"/>
              </a:rPr>
              <a:t>:</a:t>
            </a:r>
            <a:r>
              <a:rPr lang="en-GB">
                <a:highlight>
                  <a:srgbClr val="EDF9F9"/>
                </a:highlight>
                <a:latin typeface="Mada"/>
                <a:ea typeface="Mada"/>
                <a:cs typeface="Mada"/>
                <a:sym typeface="Mada"/>
              </a:rPr>
              <a:t> </a:t>
            </a:r>
            <a:endParaRPr>
              <a:highlight>
                <a:srgbClr val="EDF9F9"/>
              </a:highlight>
              <a:latin typeface="Mada"/>
              <a:ea typeface="Mada"/>
              <a:cs typeface="Mada"/>
              <a:sym typeface="Mada"/>
            </a:endParaRPr>
          </a:p>
        </p:txBody>
      </p:sp>
      <p:sp>
        <p:nvSpPr>
          <p:cNvPr id="380" name="Google Shape;380;p19"/>
          <p:cNvSpPr txBox="1"/>
          <p:nvPr/>
        </p:nvSpPr>
        <p:spPr>
          <a:xfrm>
            <a:off x="614925" y="7033300"/>
            <a:ext cx="6298200" cy="167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rgbClr val="999999"/>
              </a:solidFill>
              <a:highlight>
                <a:srgbClr val="FFFFFF"/>
              </a:highlight>
              <a:latin typeface="Mada"/>
              <a:ea typeface="Mada"/>
              <a:cs typeface="Mada"/>
              <a:sym typeface="Mada"/>
            </a:endParaRPr>
          </a:p>
          <a:p>
            <a:pPr indent="-304800" lvl="0" marL="457200" rtl="0" algn="l">
              <a:spcBef>
                <a:spcPts val="0"/>
              </a:spcBef>
              <a:spcAft>
                <a:spcPts val="0"/>
              </a:spcAft>
              <a:buSzPts val="1200"/>
              <a:buFont typeface="Mada"/>
              <a:buChar char="●"/>
            </a:pPr>
            <a:r>
              <a:rPr lang="en-GB" sz="1000">
                <a:solidFill>
                  <a:srgbClr val="6AA84F"/>
                </a:solidFill>
                <a:highlight>
                  <a:srgbClr val="FFFFFF"/>
                </a:highlight>
                <a:latin typeface="Mada"/>
                <a:ea typeface="Mada"/>
                <a:cs typeface="Mada"/>
                <a:sym typeface="Mada"/>
              </a:rPr>
              <a:t>Skin grafting is a surgical procedure that involves removing skin from one area of the body and moving it, or transplanting it, to a different area of the body.</a:t>
            </a:r>
            <a:endParaRPr sz="1000">
              <a:solidFill>
                <a:srgbClr val="6AA84F"/>
              </a:solidFill>
              <a:highlight>
                <a:srgbClr val="FFFFFF"/>
              </a:highlight>
              <a:latin typeface="Mada"/>
              <a:ea typeface="Mada"/>
              <a:cs typeface="Mada"/>
              <a:sym typeface="Mada"/>
            </a:endParaRPr>
          </a:p>
          <a:p>
            <a:pPr indent="-304800" lvl="0" marL="457200" rtl="0" algn="l">
              <a:spcBef>
                <a:spcPts val="0"/>
              </a:spcBef>
              <a:spcAft>
                <a:spcPts val="0"/>
              </a:spcAft>
              <a:buSzPts val="1200"/>
              <a:buFont typeface="Mada"/>
              <a:buChar char="●"/>
            </a:pPr>
            <a:r>
              <a:rPr lang="en-GB" sz="1000">
                <a:solidFill>
                  <a:srgbClr val="6AA84F"/>
                </a:solidFill>
                <a:highlight>
                  <a:srgbClr val="FFFFFF"/>
                </a:highlight>
                <a:latin typeface="Mada"/>
                <a:ea typeface="Mada"/>
                <a:cs typeface="Mada"/>
                <a:sym typeface="Mada"/>
              </a:rPr>
              <a:t>Grafts are similar to first degree burns (First layer is removed and appendages are preserved in both of them so healing and epithelialization is possible) the difference is that grafts occur in a controlled environment unlike burns.</a:t>
            </a:r>
            <a:endParaRPr sz="1000">
              <a:solidFill>
                <a:srgbClr val="6AA84F"/>
              </a:solidFill>
              <a:highlight>
                <a:srgbClr val="FFFFFF"/>
              </a:highlight>
              <a:latin typeface="Mada"/>
              <a:ea typeface="Mada"/>
              <a:cs typeface="Mada"/>
              <a:sym typeface="Mada"/>
            </a:endParaRPr>
          </a:p>
          <a:p>
            <a:pPr indent="-298450" lvl="0" marL="457200" rtl="0" algn="l">
              <a:spcBef>
                <a:spcPts val="0"/>
              </a:spcBef>
              <a:spcAft>
                <a:spcPts val="0"/>
              </a:spcAft>
              <a:buSzPts val="1100"/>
              <a:buFont typeface="Mada"/>
              <a:buChar char="●"/>
            </a:pPr>
            <a:r>
              <a:rPr lang="en-GB" sz="1000">
                <a:solidFill>
                  <a:srgbClr val="6AA84F"/>
                </a:solidFill>
                <a:latin typeface="Mada"/>
                <a:ea typeface="Mada"/>
                <a:cs typeface="Mada"/>
                <a:sym typeface="Mada"/>
              </a:rPr>
              <a:t>The main differences between grafts and flap:</a:t>
            </a:r>
            <a:endParaRPr sz="1000">
              <a:solidFill>
                <a:srgbClr val="6AA84F"/>
              </a:solidFill>
              <a:latin typeface="Mada"/>
              <a:ea typeface="Mada"/>
              <a:cs typeface="Mada"/>
              <a:sym typeface="Mada"/>
            </a:endParaRPr>
          </a:p>
          <a:p>
            <a:pPr indent="-292100" lvl="1" marL="914400" rtl="0" algn="l">
              <a:spcBef>
                <a:spcPts val="0"/>
              </a:spcBef>
              <a:spcAft>
                <a:spcPts val="0"/>
              </a:spcAft>
              <a:buSzPts val="1000"/>
              <a:buFont typeface="Mada"/>
              <a:buChar char="○"/>
            </a:pPr>
            <a:r>
              <a:rPr lang="en-GB" sz="1000">
                <a:solidFill>
                  <a:srgbClr val="6AA84F"/>
                </a:solidFill>
                <a:highlight>
                  <a:srgbClr val="FFFFFF"/>
                </a:highlight>
                <a:latin typeface="Mada"/>
                <a:ea typeface="Mada"/>
                <a:cs typeface="Mada"/>
                <a:sym typeface="Mada"/>
              </a:rPr>
              <a:t>Grafts do not contain blood vessels but flaps do</a:t>
            </a:r>
            <a:endParaRPr sz="1000">
              <a:solidFill>
                <a:srgbClr val="6AA84F"/>
              </a:solidFill>
              <a:highlight>
                <a:srgbClr val="FFFFFF"/>
              </a:highlight>
              <a:latin typeface="Mada"/>
              <a:ea typeface="Mada"/>
              <a:cs typeface="Mada"/>
              <a:sym typeface="Mada"/>
            </a:endParaRPr>
          </a:p>
          <a:p>
            <a:pPr indent="-292100" lvl="1" marL="914400" rtl="0" algn="l">
              <a:spcBef>
                <a:spcPts val="0"/>
              </a:spcBef>
              <a:spcAft>
                <a:spcPts val="0"/>
              </a:spcAft>
              <a:buSzPts val="1000"/>
              <a:buChar char="○"/>
            </a:pPr>
            <a:r>
              <a:rPr lang="en-GB" sz="1000">
                <a:solidFill>
                  <a:srgbClr val="6AA84F"/>
                </a:solidFill>
                <a:latin typeface="Mada"/>
                <a:ea typeface="Mada"/>
                <a:cs typeface="Mada"/>
                <a:sym typeface="Mada"/>
              </a:rPr>
              <a:t>Grafts are thin sheet of skin and is used more with 3rd degree. Flap is a bulky tissue (e.g. muscle flap, subcutaneous tissue flap) used when there’s a deep burn (4th degree burns) or when a deep reconstruction following cancer ablation is needed.  </a:t>
            </a:r>
            <a:endParaRPr sz="1000">
              <a:solidFill>
                <a:srgbClr val="333333"/>
              </a:solidFill>
              <a:highlight>
                <a:srgbClr val="FFFFFF"/>
              </a:highlight>
            </a:endParaRPr>
          </a:p>
        </p:txBody>
      </p:sp>
      <p:sp>
        <p:nvSpPr>
          <p:cNvPr id="381" name="Google Shape;381;p19"/>
          <p:cNvSpPr txBox="1"/>
          <p:nvPr/>
        </p:nvSpPr>
        <p:spPr>
          <a:xfrm>
            <a:off x="331625" y="9704700"/>
            <a:ext cx="7081500" cy="13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Mada"/>
                <a:ea typeface="Mada"/>
                <a:cs typeface="Mada"/>
                <a:sym typeface="Mada"/>
              </a:rPr>
              <a:t>1- The most important indication of escharotomy is circumferential burn (which causes hypoperfusion due to edema). </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Circumferential burns: are seen in cases where a full thickness burn affects the entire circumference of a digit, extremity, or even the torso, this is called a circumferential burn. as oedema forms the inelastic eschar can cause a buildup of pressure and act like a tourniquet (impairs blood flow). This pressure can lead to significant complications such as respiratory compromisation and loss of tissue perfusion requiring a surgical procedure known as an ‘escharotomy’.  An escharotomy is performed by making an incision through the eschar to release the pressure.</a:t>
            </a:r>
            <a:endParaRPr sz="9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900">
              <a:solidFill>
                <a:srgbClr val="6AA84F"/>
              </a:solidFill>
              <a:latin typeface="Mada"/>
              <a:ea typeface="Mada"/>
              <a:cs typeface="Mada"/>
              <a:sym typeface="Mada"/>
            </a:endParaRPr>
          </a:p>
        </p:txBody>
      </p:sp>
      <p:sp>
        <p:nvSpPr>
          <p:cNvPr id="382" name="Google Shape;382;p19"/>
          <p:cNvSpPr/>
          <p:nvPr/>
        </p:nvSpPr>
        <p:spPr>
          <a:xfrm>
            <a:off x="168850" y="9800575"/>
            <a:ext cx="154500" cy="1491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3" name="Google Shape;383;p19"/>
          <p:cNvPicPr preferRelativeResize="0"/>
          <p:nvPr/>
        </p:nvPicPr>
        <p:blipFill>
          <a:blip r:embed="rId5">
            <a:alphaModFix/>
          </a:blip>
          <a:stretch>
            <a:fillRect/>
          </a:stretch>
        </p:blipFill>
        <p:spPr>
          <a:xfrm>
            <a:off x="5126500" y="4196025"/>
            <a:ext cx="1779000" cy="22095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0"/>
          <p:cNvSpPr txBox="1"/>
          <p:nvPr/>
        </p:nvSpPr>
        <p:spPr>
          <a:xfrm>
            <a:off x="546375" y="1471850"/>
            <a:ext cx="6435300" cy="1487700"/>
          </a:xfrm>
          <a:prstGeom prst="rect">
            <a:avLst/>
          </a:prstGeom>
          <a:noFill/>
          <a:ln cap="flat" cmpd="sng" w="28575">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0"/>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0"/>
          <p:cNvSpPr/>
          <p:nvPr/>
        </p:nvSpPr>
        <p:spPr>
          <a:xfrm>
            <a:off x="74475" y="9207175"/>
            <a:ext cx="7440600" cy="14088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0"/>
          <p:cNvSpPr txBox="1"/>
          <p:nvPr/>
        </p:nvSpPr>
        <p:spPr>
          <a:xfrm>
            <a:off x="3220064" y="1370025"/>
            <a:ext cx="2439000" cy="568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1600">
                <a:solidFill>
                  <a:srgbClr val="006D77"/>
                </a:solidFill>
                <a:highlight>
                  <a:srgbClr val="EDF9F9"/>
                </a:highlight>
                <a:latin typeface="Mada"/>
                <a:ea typeface="Mada"/>
                <a:cs typeface="Mada"/>
                <a:sym typeface="Mada"/>
              </a:rPr>
              <a:t>Antibiotics</a:t>
            </a:r>
            <a:r>
              <a:rPr b="1" lang="en-GB" sz="1600">
                <a:solidFill>
                  <a:srgbClr val="006D77"/>
                </a:solidFill>
                <a:highlight>
                  <a:srgbClr val="EDF9F9"/>
                </a:highlight>
                <a:latin typeface="Mada"/>
                <a:ea typeface="Mada"/>
                <a:cs typeface="Mada"/>
                <a:sym typeface="Mada"/>
              </a:rPr>
              <a:t>:</a:t>
            </a:r>
            <a:r>
              <a:rPr lang="en-GB">
                <a:highlight>
                  <a:srgbClr val="EDF9F9"/>
                </a:highlight>
                <a:latin typeface="Mada"/>
                <a:ea typeface="Mada"/>
                <a:cs typeface="Mada"/>
                <a:sym typeface="Mada"/>
              </a:rPr>
              <a:t> </a:t>
            </a:r>
            <a:endParaRPr>
              <a:highlight>
                <a:srgbClr val="EDF9F9"/>
              </a:highlight>
              <a:latin typeface="Mada"/>
              <a:ea typeface="Mada"/>
              <a:cs typeface="Mada"/>
              <a:sym typeface="Mada"/>
            </a:endParaRPr>
          </a:p>
        </p:txBody>
      </p:sp>
      <p:sp>
        <p:nvSpPr>
          <p:cNvPr id="392" name="Google Shape;392;p20"/>
          <p:cNvSpPr txBox="1"/>
          <p:nvPr/>
        </p:nvSpPr>
        <p:spPr>
          <a:xfrm>
            <a:off x="618050" y="749085"/>
            <a:ext cx="1779000" cy="872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4800">
                <a:solidFill>
                  <a:srgbClr val="FFDDD2"/>
                </a:solidFill>
                <a:latin typeface="Patrick Hand"/>
                <a:ea typeface="Patrick Hand"/>
                <a:cs typeface="Patrick Hand"/>
                <a:sym typeface="Patrick Hand"/>
              </a:rPr>
              <a:t>02</a:t>
            </a:r>
            <a:endParaRPr sz="4800">
              <a:solidFill>
                <a:srgbClr val="FFDDD2"/>
              </a:solidFill>
              <a:latin typeface="Patrick Hand"/>
              <a:ea typeface="Patrick Hand"/>
              <a:cs typeface="Patrick Hand"/>
              <a:sym typeface="Patrick Hand"/>
            </a:endParaRPr>
          </a:p>
        </p:txBody>
      </p:sp>
      <p:grpSp>
        <p:nvGrpSpPr>
          <p:cNvPr id="393" name="Google Shape;393;p20"/>
          <p:cNvGrpSpPr/>
          <p:nvPr/>
        </p:nvGrpSpPr>
        <p:grpSpPr>
          <a:xfrm>
            <a:off x="777869" y="378017"/>
            <a:ext cx="1459548" cy="770306"/>
            <a:chOff x="3969900" y="337650"/>
            <a:chExt cx="608500" cy="312675"/>
          </a:xfrm>
        </p:grpSpPr>
        <p:sp>
          <p:nvSpPr>
            <p:cNvPr id="394" name="Google Shape;394;p20"/>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0"/>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0"/>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0"/>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0"/>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9" name="Google Shape;399;p20"/>
          <p:cNvSpPr txBox="1"/>
          <p:nvPr/>
        </p:nvSpPr>
        <p:spPr>
          <a:xfrm>
            <a:off x="570225" y="1900550"/>
            <a:ext cx="6121200" cy="953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Intravenous or oral antibiotics should cover skin flora for initial treatment.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Topical antibiotics (silver sulfadiazine) for prevention of infection.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Topical application of (mafenide acetate) penetrates through eschar and may be effective against a wider variety of organisms. </a:t>
            </a:r>
            <a:endParaRPr sz="1200">
              <a:solidFill>
                <a:srgbClr val="6AA84F"/>
              </a:solidFill>
              <a:latin typeface="Mada"/>
              <a:ea typeface="Mada"/>
              <a:cs typeface="Mada"/>
              <a:sym typeface="Mada"/>
            </a:endParaRPr>
          </a:p>
        </p:txBody>
      </p:sp>
      <p:sp>
        <p:nvSpPr>
          <p:cNvPr id="400" name="Google Shape;400;p20"/>
          <p:cNvSpPr txBox="1"/>
          <p:nvPr/>
        </p:nvSpPr>
        <p:spPr>
          <a:xfrm>
            <a:off x="546375" y="4042850"/>
            <a:ext cx="6435300" cy="5030700"/>
          </a:xfrm>
          <a:prstGeom prst="rect">
            <a:avLst/>
          </a:prstGeom>
          <a:noFill/>
          <a:ln cap="flat" cmpd="sng" w="28575">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0"/>
          <p:cNvSpPr txBox="1"/>
          <p:nvPr/>
        </p:nvSpPr>
        <p:spPr>
          <a:xfrm>
            <a:off x="2397055" y="3909214"/>
            <a:ext cx="3498000" cy="568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1600">
                <a:solidFill>
                  <a:srgbClr val="006D77"/>
                </a:solidFill>
                <a:highlight>
                  <a:srgbClr val="EDF9F9"/>
                </a:highlight>
                <a:latin typeface="Mada"/>
                <a:ea typeface="Mada"/>
                <a:cs typeface="Mada"/>
                <a:sym typeface="Mada"/>
              </a:rPr>
              <a:t>Non-Surgical Management</a:t>
            </a:r>
            <a:r>
              <a:rPr b="1" lang="en-GB" sz="1600">
                <a:solidFill>
                  <a:srgbClr val="006D77"/>
                </a:solidFill>
                <a:highlight>
                  <a:srgbClr val="EDF9F9"/>
                </a:highlight>
                <a:latin typeface="Mada"/>
                <a:ea typeface="Mada"/>
                <a:cs typeface="Mada"/>
                <a:sym typeface="Mada"/>
              </a:rPr>
              <a:t>:</a:t>
            </a:r>
            <a:r>
              <a:rPr lang="en-GB">
                <a:highlight>
                  <a:srgbClr val="EDF9F9"/>
                </a:highlight>
                <a:latin typeface="Mada"/>
                <a:ea typeface="Mada"/>
                <a:cs typeface="Mada"/>
                <a:sym typeface="Mada"/>
              </a:rPr>
              <a:t> </a:t>
            </a:r>
            <a:endParaRPr>
              <a:highlight>
                <a:srgbClr val="EDF9F9"/>
              </a:highlight>
              <a:latin typeface="Mada"/>
              <a:ea typeface="Mada"/>
              <a:cs typeface="Mada"/>
              <a:sym typeface="Mada"/>
            </a:endParaRPr>
          </a:p>
        </p:txBody>
      </p:sp>
      <p:sp>
        <p:nvSpPr>
          <p:cNvPr id="402" name="Google Shape;402;p20"/>
          <p:cNvSpPr txBox="1"/>
          <p:nvPr/>
        </p:nvSpPr>
        <p:spPr>
          <a:xfrm>
            <a:off x="546375" y="3313085"/>
            <a:ext cx="1779000" cy="872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4800">
                <a:solidFill>
                  <a:srgbClr val="FFDDD2"/>
                </a:solidFill>
                <a:latin typeface="Patrick Hand"/>
                <a:ea typeface="Patrick Hand"/>
                <a:cs typeface="Patrick Hand"/>
                <a:sym typeface="Patrick Hand"/>
              </a:rPr>
              <a:t>03</a:t>
            </a:r>
            <a:endParaRPr sz="4800">
              <a:solidFill>
                <a:srgbClr val="FFDDD2"/>
              </a:solidFill>
              <a:latin typeface="Patrick Hand"/>
              <a:ea typeface="Patrick Hand"/>
              <a:cs typeface="Patrick Hand"/>
              <a:sym typeface="Patrick Hand"/>
            </a:endParaRPr>
          </a:p>
        </p:txBody>
      </p:sp>
      <p:grpSp>
        <p:nvGrpSpPr>
          <p:cNvPr id="403" name="Google Shape;403;p20"/>
          <p:cNvGrpSpPr/>
          <p:nvPr/>
        </p:nvGrpSpPr>
        <p:grpSpPr>
          <a:xfrm>
            <a:off x="777978" y="3261621"/>
            <a:ext cx="1459366" cy="647612"/>
            <a:chOff x="3969900" y="337650"/>
            <a:chExt cx="608500" cy="312675"/>
          </a:xfrm>
        </p:grpSpPr>
        <p:sp>
          <p:nvSpPr>
            <p:cNvPr id="404" name="Google Shape;404;p20"/>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0"/>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0"/>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0"/>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0"/>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9" name="Google Shape;409;p20"/>
          <p:cNvSpPr txBox="1"/>
          <p:nvPr/>
        </p:nvSpPr>
        <p:spPr>
          <a:xfrm>
            <a:off x="507825" y="4317208"/>
            <a:ext cx="6246000" cy="39933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The first Priority would be </a:t>
            </a:r>
            <a:r>
              <a:rPr b="1" lang="en-GB" sz="1200">
                <a:solidFill>
                  <a:srgbClr val="1C4588"/>
                </a:solidFill>
                <a:latin typeface="Mada"/>
                <a:ea typeface="Mada"/>
                <a:cs typeface="Mada"/>
                <a:sym typeface="Mada"/>
              </a:rPr>
              <a:t>maintaining an adequate airway </a:t>
            </a:r>
            <a:r>
              <a:rPr lang="en-GB" sz="1200">
                <a:solidFill>
                  <a:srgbClr val="1C4588"/>
                </a:solidFill>
                <a:latin typeface="Mada"/>
                <a:ea typeface="Mada"/>
                <a:cs typeface="Mada"/>
                <a:sym typeface="Mada"/>
              </a:rPr>
              <a:t>and first Aid (ABCDE) especially in case of risk of inhalation injury, with continuous observation for signs of respiratory failure.</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b="1" lang="en-GB" sz="1200">
                <a:solidFill>
                  <a:srgbClr val="1C4588"/>
                </a:solidFill>
                <a:latin typeface="Mada"/>
                <a:ea typeface="Mada"/>
                <a:cs typeface="Mada"/>
                <a:sym typeface="Mada"/>
              </a:rPr>
              <a:t>IV fluid resuscitation</a:t>
            </a:r>
            <a:r>
              <a:rPr lang="en-GB" sz="1200">
                <a:solidFill>
                  <a:srgbClr val="1C4588"/>
                </a:solidFill>
                <a:latin typeface="Mada"/>
                <a:ea typeface="Mada"/>
                <a:cs typeface="Mada"/>
                <a:sym typeface="Mada"/>
              </a:rPr>
              <a:t> if &gt; 15% of BSA is affected (Parkland formula).</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b="1" lang="en-GB" sz="1200">
                <a:solidFill>
                  <a:srgbClr val="1C4588"/>
                </a:solidFill>
                <a:latin typeface="Mada"/>
                <a:ea typeface="Mada"/>
                <a:cs typeface="Mada"/>
                <a:sym typeface="Mada"/>
              </a:rPr>
              <a:t>Analgesic</a:t>
            </a:r>
            <a:r>
              <a:rPr lang="en-GB" sz="1200">
                <a:solidFill>
                  <a:srgbClr val="1C4588"/>
                </a:solidFill>
                <a:latin typeface="Mada"/>
                <a:ea typeface="Mada"/>
                <a:cs typeface="Mada"/>
                <a:sym typeface="Mada"/>
              </a:rPr>
              <a:t> (eg: opioids).</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placing the patient in a warm room (to reduce energy expenditure) and </a:t>
            </a:r>
            <a:r>
              <a:rPr b="1" lang="en-GB" sz="1200">
                <a:solidFill>
                  <a:srgbClr val="1C4588"/>
                </a:solidFill>
                <a:latin typeface="Mada"/>
                <a:ea typeface="Mada"/>
                <a:cs typeface="Mada"/>
                <a:sym typeface="Mada"/>
              </a:rPr>
              <a:t>enteral</a:t>
            </a:r>
            <a:r>
              <a:rPr b="1" lang="en-GB" sz="1200">
                <a:solidFill>
                  <a:srgbClr val="1C4588"/>
                </a:solidFill>
                <a:latin typeface="Mada"/>
                <a:ea typeface="Mada"/>
                <a:cs typeface="Mada"/>
                <a:sym typeface="Mada"/>
              </a:rPr>
              <a:t> feeding using nasogastric tube</a:t>
            </a:r>
            <a:r>
              <a:rPr lang="en-GB" sz="1200">
                <a:solidFill>
                  <a:srgbClr val="1C4588"/>
                </a:solidFill>
                <a:latin typeface="Mada"/>
                <a:ea typeface="Mada"/>
                <a:cs typeface="Mada"/>
                <a:sym typeface="Mada"/>
              </a:rPr>
              <a:t> with </a:t>
            </a:r>
            <a:r>
              <a:rPr b="1" lang="en-GB" sz="1200">
                <a:solidFill>
                  <a:srgbClr val="1C4588"/>
                </a:solidFill>
                <a:latin typeface="Mada"/>
                <a:ea typeface="Mada"/>
                <a:cs typeface="Mada"/>
                <a:sym typeface="Mada"/>
              </a:rPr>
              <a:t>vitamin</a:t>
            </a:r>
            <a:r>
              <a:rPr lang="en-GB" sz="1200">
                <a:solidFill>
                  <a:srgbClr val="1C4588"/>
                </a:solidFill>
                <a:latin typeface="Mada"/>
                <a:ea typeface="Mada"/>
                <a:cs typeface="Mada"/>
                <a:sym typeface="Mada"/>
              </a:rPr>
              <a:t> supplements and </a:t>
            </a:r>
            <a:r>
              <a:rPr b="1" lang="en-GB" sz="1200">
                <a:solidFill>
                  <a:srgbClr val="1C4588"/>
                </a:solidFill>
                <a:latin typeface="Mada"/>
                <a:ea typeface="Mada"/>
                <a:cs typeface="Mada"/>
                <a:sym typeface="Mada"/>
              </a:rPr>
              <a:t>iron</a:t>
            </a:r>
            <a:r>
              <a:rPr lang="en-GB" sz="1200">
                <a:solidFill>
                  <a:srgbClr val="1C4588"/>
                </a:solidFill>
                <a:latin typeface="Mada"/>
                <a:ea typeface="Mada"/>
                <a:cs typeface="Mada"/>
                <a:sym typeface="Mada"/>
              </a:rPr>
              <a:t> (Better to eat normally after 48 hours).</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999999"/>
              </a:buClr>
              <a:buSzPts val="1200"/>
              <a:buFont typeface="Mada"/>
              <a:buChar char="●"/>
            </a:pPr>
            <a:r>
              <a:rPr b="1" lang="en-GB" sz="1200">
                <a:solidFill>
                  <a:srgbClr val="999999"/>
                </a:solidFill>
                <a:latin typeface="Mada"/>
                <a:ea typeface="Mada"/>
                <a:cs typeface="Mada"/>
                <a:sym typeface="Mada"/>
              </a:rPr>
              <a:t>Prophylaxis against Tetanus</a:t>
            </a:r>
            <a:r>
              <a:rPr lang="en-GB" sz="1200">
                <a:solidFill>
                  <a:srgbClr val="999999"/>
                </a:solidFill>
                <a:latin typeface="Mada"/>
                <a:ea typeface="Mada"/>
                <a:cs typeface="Mada"/>
                <a:sym typeface="Mada"/>
              </a:rPr>
              <a:t> (eg: Clostridium Tetani) by Tetanus Immunoglobulins (TIG)</a:t>
            </a:r>
            <a:endParaRPr sz="1200">
              <a:solidFill>
                <a:srgbClr val="999999"/>
              </a:solidFill>
              <a:latin typeface="Mada"/>
              <a:ea typeface="Mada"/>
              <a:cs typeface="Mada"/>
              <a:sym typeface="Mada"/>
            </a:endParaRPr>
          </a:p>
          <a:p>
            <a:pPr indent="-304800" lvl="0" marL="457200" rtl="0" algn="l">
              <a:lnSpc>
                <a:spcPct val="115000"/>
              </a:lnSpc>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Foley catheter to monitor urine output </a:t>
            </a:r>
            <a:endParaRPr sz="1200">
              <a:solidFill>
                <a:srgbClr val="999999"/>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b="1" lang="en-GB" sz="1200">
                <a:solidFill>
                  <a:srgbClr val="1C4588"/>
                </a:solidFill>
                <a:latin typeface="Mada"/>
                <a:ea typeface="Mada"/>
                <a:cs typeface="Mada"/>
                <a:sym typeface="Mada"/>
              </a:rPr>
              <a:t>Dressings</a:t>
            </a:r>
            <a:r>
              <a:rPr lang="en-GB" sz="1200">
                <a:solidFill>
                  <a:srgbClr val="1C4588"/>
                </a:solidFill>
                <a:latin typeface="Mada"/>
                <a:ea typeface="Mada"/>
                <a:cs typeface="Mada"/>
                <a:sym typeface="Mada"/>
              </a:rPr>
              <a:t>, essential to protect from contamination and for promotion of healing</a:t>
            </a:r>
            <a:endParaRPr sz="1200">
              <a:solidFill>
                <a:srgbClr val="1C4588"/>
              </a:solidFill>
              <a:latin typeface="Mada"/>
              <a:ea typeface="Mada"/>
              <a:cs typeface="Mada"/>
              <a:sym typeface="Mada"/>
            </a:endParaRPr>
          </a:p>
          <a:p>
            <a:pPr indent="0" lvl="0" marL="457200" rtl="0" algn="l">
              <a:lnSpc>
                <a:spcPct val="115000"/>
              </a:lnSpc>
              <a:spcBef>
                <a:spcPts val="0"/>
              </a:spcBef>
              <a:spcAft>
                <a:spcPts val="0"/>
              </a:spcAft>
              <a:buNone/>
            </a:pPr>
            <a:r>
              <a:rPr lang="en-GB" sz="1200">
                <a:solidFill>
                  <a:srgbClr val="1C4588"/>
                </a:solidFill>
                <a:latin typeface="Mada"/>
                <a:ea typeface="Mada"/>
                <a:cs typeface="Mada"/>
                <a:sym typeface="Mada"/>
              </a:rPr>
              <a:t>Types:</a:t>
            </a:r>
            <a:endParaRPr sz="1200">
              <a:solidFill>
                <a:srgbClr val="1C4588"/>
              </a:solidFill>
              <a:latin typeface="Mada"/>
              <a:ea typeface="Mada"/>
              <a:cs typeface="Mada"/>
              <a:sym typeface="Mada"/>
            </a:endParaRPr>
          </a:p>
          <a:p>
            <a:pPr indent="-304800" lvl="0" marL="914400" rtl="0" algn="l">
              <a:lnSpc>
                <a:spcPct val="115000"/>
              </a:lnSpc>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Evaporative dressings: eg: paraffin, gauze</a:t>
            </a:r>
            <a:endParaRPr sz="1200">
              <a:solidFill>
                <a:srgbClr val="1C4588"/>
              </a:solidFill>
              <a:latin typeface="Mada"/>
              <a:ea typeface="Mada"/>
              <a:cs typeface="Mada"/>
              <a:sym typeface="Mada"/>
            </a:endParaRPr>
          </a:p>
          <a:p>
            <a:pPr indent="-304800" lvl="0" marL="914400" rtl="0" algn="l">
              <a:lnSpc>
                <a:spcPct val="115000"/>
              </a:lnSpc>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Semi occlusive and occlusive: eg: hydrogel, hydrocolloid </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b="1" lang="en-GB" sz="1200">
                <a:solidFill>
                  <a:srgbClr val="1C4588"/>
                </a:solidFill>
                <a:latin typeface="Mada"/>
                <a:ea typeface="Mada"/>
                <a:cs typeface="Mada"/>
                <a:sym typeface="Mada"/>
              </a:rPr>
              <a:t>Topical antibiotics</a:t>
            </a:r>
            <a:r>
              <a:rPr lang="en-GB" sz="1200">
                <a:solidFill>
                  <a:srgbClr val="1C4588"/>
                </a:solidFill>
                <a:latin typeface="Mada"/>
                <a:ea typeface="Mada"/>
                <a:cs typeface="Mada"/>
                <a:sym typeface="Mada"/>
              </a:rPr>
              <a:t>, like Silver </a:t>
            </a:r>
            <a:r>
              <a:rPr lang="en-GB" sz="1200">
                <a:solidFill>
                  <a:srgbClr val="1C4588"/>
                </a:solidFill>
                <a:latin typeface="Mada"/>
                <a:ea typeface="Mada"/>
                <a:cs typeface="Mada"/>
                <a:sym typeface="Mada"/>
              </a:rPr>
              <a:t>Sulfadiazine</a:t>
            </a:r>
            <a:r>
              <a:rPr lang="en-GB" sz="1200">
                <a:solidFill>
                  <a:srgbClr val="1C4588"/>
                </a:solidFill>
                <a:latin typeface="Mada"/>
                <a:ea typeface="Mada"/>
                <a:cs typeface="Mada"/>
                <a:sym typeface="Mada"/>
              </a:rPr>
              <a:t> (Flamazine) and </a:t>
            </a:r>
            <a:r>
              <a:rPr lang="en-GB" sz="1200">
                <a:solidFill>
                  <a:srgbClr val="1C4588"/>
                </a:solidFill>
                <a:latin typeface="Mada"/>
                <a:ea typeface="Mada"/>
                <a:cs typeface="Mada"/>
                <a:sym typeface="Mada"/>
              </a:rPr>
              <a:t>Povidone</a:t>
            </a:r>
            <a:r>
              <a:rPr lang="en-GB" sz="1200">
                <a:solidFill>
                  <a:srgbClr val="1C4588"/>
                </a:solidFill>
                <a:latin typeface="Mada"/>
                <a:ea typeface="Mada"/>
                <a:cs typeface="Mada"/>
                <a:sym typeface="Mada"/>
              </a:rPr>
              <a:t> Iodine (Betadine) </a:t>
            </a:r>
            <a:endParaRPr sz="1200">
              <a:solidFill>
                <a:srgbClr val="1C4588"/>
              </a:solidFill>
              <a:latin typeface="Mada"/>
              <a:ea typeface="Mada"/>
              <a:cs typeface="Mada"/>
              <a:sym typeface="Mada"/>
            </a:endParaRPr>
          </a:p>
          <a:p>
            <a:pPr indent="0" lvl="0" marL="457200" rtl="0" algn="l">
              <a:lnSpc>
                <a:spcPct val="115000"/>
              </a:lnSpc>
              <a:spcBef>
                <a:spcPts val="0"/>
              </a:spcBef>
              <a:spcAft>
                <a:spcPts val="0"/>
              </a:spcAft>
              <a:buNone/>
            </a:pPr>
            <a:r>
              <a:rPr lang="en-GB" sz="1200">
                <a:solidFill>
                  <a:srgbClr val="1C4588"/>
                </a:solidFill>
                <a:latin typeface="Mada"/>
                <a:ea typeface="Mada"/>
                <a:cs typeface="Mada"/>
                <a:sym typeface="Mada"/>
              </a:rPr>
              <a:t>(Not advised in the first 48 hours as they can make the determination of the depth more difficult).</a:t>
            </a:r>
            <a:endParaRPr sz="1200">
              <a:solidFill>
                <a:srgbClr val="1C4588"/>
              </a:solidFill>
              <a:latin typeface="Mada"/>
              <a:ea typeface="Mada"/>
              <a:cs typeface="Mada"/>
              <a:sym typeface="Mada"/>
            </a:endParaRPr>
          </a:p>
          <a:p>
            <a:pPr indent="-304800" lvl="0" marL="457200" rtl="0" algn="l">
              <a:lnSpc>
                <a:spcPct val="115000"/>
              </a:lnSpc>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special Cases</a:t>
            </a:r>
            <a:endParaRPr sz="1200">
              <a:solidFill>
                <a:srgbClr val="1C4588"/>
              </a:solidFill>
              <a:latin typeface="Mada"/>
              <a:ea typeface="Mada"/>
              <a:cs typeface="Mada"/>
              <a:sym typeface="Mada"/>
            </a:endParaRPr>
          </a:p>
          <a:p>
            <a:pPr indent="-304800" lvl="1" marL="914400" rtl="0" algn="l">
              <a:lnSpc>
                <a:spcPct val="115000"/>
              </a:lnSpc>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preexisting Renal disease or Impaired renal function →  diuretics.</a:t>
            </a:r>
            <a:endParaRPr sz="1200">
              <a:solidFill>
                <a:srgbClr val="1C4588"/>
              </a:solidFill>
              <a:latin typeface="Mada"/>
              <a:ea typeface="Mada"/>
              <a:cs typeface="Mada"/>
              <a:sym typeface="Mada"/>
            </a:endParaRPr>
          </a:p>
          <a:p>
            <a:pPr indent="-304800" lvl="1" marL="914400" rtl="0" algn="l">
              <a:lnSpc>
                <a:spcPct val="115000"/>
              </a:lnSpc>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Only in positive blood culture and septicemia →  Systemic antibiotics.</a:t>
            </a:r>
            <a:endParaRPr sz="1200">
              <a:solidFill>
                <a:srgbClr val="1C4588"/>
              </a:solidFill>
              <a:latin typeface="Mada"/>
              <a:ea typeface="Mada"/>
              <a:cs typeface="Mada"/>
              <a:sym typeface="Mada"/>
            </a:endParaRPr>
          </a:p>
          <a:p>
            <a:pPr indent="-304800" lvl="1" marL="914400" rtl="0" algn="l">
              <a:lnSpc>
                <a:spcPct val="115000"/>
              </a:lnSpc>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Proton pump inhibitors (PPI) eg: Omeprazole</a:t>
            </a:r>
            <a:r>
              <a:rPr lang="en-GB" sz="1200">
                <a:solidFill>
                  <a:srgbClr val="1C4588"/>
                </a:solidFill>
                <a:latin typeface="Mada"/>
                <a:ea typeface="Mada"/>
                <a:cs typeface="Mada"/>
                <a:sym typeface="Mada"/>
              </a:rPr>
              <a:t> → </a:t>
            </a:r>
            <a:r>
              <a:rPr lang="en-GB" sz="1200">
                <a:solidFill>
                  <a:srgbClr val="1C4588"/>
                </a:solidFill>
                <a:latin typeface="Mada"/>
                <a:ea typeface="Mada"/>
                <a:cs typeface="Mada"/>
                <a:sym typeface="Mada"/>
              </a:rPr>
              <a:t> prophylaxis for curling’s ulcer.</a:t>
            </a:r>
            <a:endParaRPr sz="1200">
              <a:solidFill>
                <a:srgbClr val="1C4588"/>
              </a:solidFill>
              <a:latin typeface="Mada"/>
              <a:ea typeface="Mada"/>
              <a:cs typeface="Mada"/>
              <a:sym typeface="Mada"/>
            </a:endParaRPr>
          </a:p>
          <a:p>
            <a:pPr indent="0" lvl="0" marL="457200" rtl="0" algn="l">
              <a:lnSpc>
                <a:spcPct val="115000"/>
              </a:lnSpc>
              <a:spcBef>
                <a:spcPts val="0"/>
              </a:spcBef>
              <a:spcAft>
                <a:spcPts val="0"/>
              </a:spcAft>
              <a:buNone/>
            </a:pPr>
            <a:r>
              <a:t/>
            </a:r>
            <a:endParaRPr sz="1200">
              <a:solidFill>
                <a:srgbClr val="1C4588"/>
              </a:solidFill>
              <a:latin typeface="Mada"/>
              <a:ea typeface="Mada"/>
              <a:cs typeface="Mada"/>
              <a:sym typeface="Mada"/>
            </a:endParaRPr>
          </a:p>
          <a:p>
            <a:pPr indent="0" lvl="0" marL="457200" rtl="0" algn="l">
              <a:lnSpc>
                <a:spcPct val="115000"/>
              </a:lnSpc>
              <a:spcBef>
                <a:spcPts val="0"/>
              </a:spcBef>
              <a:spcAft>
                <a:spcPts val="0"/>
              </a:spcAft>
              <a:buNone/>
            </a:pPr>
            <a:r>
              <a:t/>
            </a:r>
            <a:endParaRPr sz="1200">
              <a:solidFill>
                <a:srgbClr val="1C4588"/>
              </a:solidFill>
              <a:latin typeface="Mada"/>
              <a:ea typeface="Mada"/>
              <a:cs typeface="Mada"/>
              <a:sym typeface="Mada"/>
            </a:endParaRPr>
          </a:p>
        </p:txBody>
      </p:sp>
      <p:sp>
        <p:nvSpPr>
          <p:cNvPr id="410" name="Google Shape;410;p20"/>
          <p:cNvSpPr/>
          <p:nvPr/>
        </p:nvSpPr>
        <p:spPr>
          <a:xfrm>
            <a:off x="618062" y="6022530"/>
            <a:ext cx="267300" cy="2436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21"/>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1"/>
          <p:cNvSpPr/>
          <p:nvPr/>
        </p:nvSpPr>
        <p:spPr>
          <a:xfrm>
            <a:off x="74475" y="9603325"/>
            <a:ext cx="7440600" cy="10125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7" name="Google Shape;417;p21"/>
          <p:cNvCxnSpPr/>
          <p:nvPr/>
        </p:nvCxnSpPr>
        <p:spPr>
          <a:xfrm>
            <a:off x="2762875" y="601350"/>
            <a:ext cx="2066400" cy="3900"/>
          </a:xfrm>
          <a:prstGeom prst="straightConnector1">
            <a:avLst/>
          </a:prstGeom>
          <a:noFill/>
          <a:ln cap="flat" cmpd="sng" w="19050">
            <a:solidFill>
              <a:srgbClr val="83C5BE"/>
            </a:solidFill>
            <a:prstDash val="solid"/>
            <a:round/>
            <a:headEnd len="med" w="med" type="oval"/>
            <a:tailEnd len="med" w="med" type="oval"/>
          </a:ln>
        </p:spPr>
      </p:cxnSp>
      <p:sp>
        <p:nvSpPr>
          <p:cNvPr id="418" name="Google Shape;418;p21"/>
          <p:cNvSpPr txBox="1"/>
          <p:nvPr/>
        </p:nvSpPr>
        <p:spPr>
          <a:xfrm>
            <a:off x="2473263" y="126750"/>
            <a:ext cx="2643000" cy="5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Burn </a:t>
            </a:r>
            <a:endParaRPr b="1" sz="2200">
              <a:solidFill>
                <a:srgbClr val="006D77"/>
              </a:solidFill>
              <a:latin typeface="Lora"/>
              <a:ea typeface="Lora"/>
              <a:cs typeface="Lora"/>
              <a:sym typeface="Lora"/>
            </a:endParaRPr>
          </a:p>
        </p:txBody>
      </p:sp>
      <p:grpSp>
        <p:nvGrpSpPr>
          <p:cNvPr id="419" name="Google Shape;419;p21"/>
          <p:cNvGrpSpPr/>
          <p:nvPr/>
        </p:nvGrpSpPr>
        <p:grpSpPr>
          <a:xfrm>
            <a:off x="323344" y="732590"/>
            <a:ext cx="467181" cy="476434"/>
            <a:chOff x="2410712" y="2415450"/>
            <a:chExt cx="312600" cy="312600"/>
          </a:xfrm>
        </p:grpSpPr>
        <p:sp>
          <p:nvSpPr>
            <p:cNvPr id="420" name="Google Shape;420;p21"/>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1"/>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2" name="Google Shape;422;p21"/>
          <p:cNvSpPr txBox="1"/>
          <p:nvPr/>
        </p:nvSpPr>
        <p:spPr>
          <a:xfrm>
            <a:off x="790525" y="732600"/>
            <a:ext cx="6292200" cy="3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006D77"/>
                </a:solidFill>
                <a:highlight>
                  <a:srgbClr val="EDF9F9"/>
                </a:highlight>
                <a:latin typeface="Lora"/>
                <a:ea typeface="Lora"/>
                <a:cs typeface="Lora"/>
                <a:sym typeface="Lora"/>
              </a:rPr>
              <a:t>Types of burns according to the </a:t>
            </a:r>
            <a:r>
              <a:rPr b="1" lang="en-GB" sz="1800">
                <a:solidFill>
                  <a:srgbClr val="006D77"/>
                </a:solidFill>
                <a:highlight>
                  <a:srgbClr val="EDF9F9"/>
                </a:highlight>
                <a:latin typeface="Lora"/>
                <a:ea typeface="Lora"/>
                <a:cs typeface="Lora"/>
                <a:sym typeface="Lora"/>
              </a:rPr>
              <a:t>causative</a:t>
            </a:r>
            <a:r>
              <a:rPr b="1" lang="en-GB" sz="1800">
                <a:solidFill>
                  <a:srgbClr val="006D77"/>
                </a:solidFill>
                <a:highlight>
                  <a:srgbClr val="EDF9F9"/>
                </a:highlight>
                <a:latin typeface="Lora"/>
                <a:ea typeface="Lora"/>
                <a:cs typeface="Lora"/>
                <a:sym typeface="Lora"/>
              </a:rPr>
              <a:t> agent:</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a:p>
        </p:txBody>
      </p:sp>
      <p:sp>
        <p:nvSpPr>
          <p:cNvPr id="423" name="Google Shape;423;p21"/>
          <p:cNvSpPr txBox="1"/>
          <p:nvPr/>
        </p:nvSpPr>
        <p:spPr>
          <a:xfrm>
            <a:off x="922675" y="1290250"/>
            <a:ext cx="6440700" cy="15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rgbClr val="006D77"/>
                </a:solidFill>
                <a:latin typeface="Lora"/>
                <a:ea typeface="Lora"/>
                <a:cs typeface="Lora"/>
                <a:sym typeface="Lora"/>
              </a:rPr>
              <a:t> Thermal burns:</a:t>
            </a:r>
            <a:endParaRPr b="1" sz="1600">
              <a:solidFill>
                <a:srgbClr val="006D77"/>
              </a:solidFill>
              <a:latin typeface="Lora"/>
              <a:ea typeface="Lora"/>
              <a:cs typeface="Lora"/>
              <a:sym typeface="Lora"/>
            </a:endParaRPr>
          </a:p>
          <a:p>
            <a:pPr indent="-304800" lvl="0" marL="457200" rtl="0" algn="l">
              <a:spcBef>
                <a:spcPts val="1600"/>
              </a:spcBef>
              <a:spcAft>
                <a:spcPts val="0"/>
              </a:spcAft>
              <a:buSzPts val="1200"/>
              <a:buFont typeface="Mada"/>
              <a:buChar char="●"/>
            </a:pPr>
            <a:r>
              <a:rPr lang="en-GB" sz="1200">
                <a:latin typeface="Mada"/>
                <a:ea typeface="Mada"/>
                <a:cs typeface="Mada"/>
                <a:sym typeface="Mada"/>
              </a:rPr>
              <a:t>Caused by heat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solidFill>
                  <a:srgbClr val="6AA84F"/>
                </a:solidFill>
                <a:latin typeface="Mada"/>
                <a:ea typeface="Mada"/>
                <a:cs typeface="Mada"/>
                <a:sym typeface="Mada"/>
              </a:rPr>
              <a:t>Heat is classified into 2 types: 1-Dry heat e.g. oven heat 2-Moist heat e.g. Hot coffee/kitchen oil.</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Extent and depth of the injury is proportional to intensity and duration of heat applied.               </a:t>
            </a:r>
            <a:r>
              <a:rPr lang="en-GB" sz="1200">
                <a:solidFill>
                  <a:srgbClr val="6AA84F"/>
                </a:solidFill>
                <a:latin typeface="Mada"/>
                <a:ea typeface="Mada"/>
                <a:cs typeface="Mada"/>
                <a:sym typeface="Mada"/>
              </a:rPr>
              <a:t>For that: the first thing to do is to remove clothes if something hot spills on it, otherwise the burn will go deeper and deeper.</a:t>
            </a:r>
            <a:endParaRPr sz="1200">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Thermal response:</a:t>
            </a:r>
            <a:endParaRPr sz="1200">
              <a:solidFill>
                <a:srgbClr val="6AA84F"/>
              </a:solidFill>
              <a:latin typeface="Mada"/>
              <a:ea typeface="Mada"/>
              <a:cs typeface="Mada"/>
              <a:sym typeface="Mada"/>
            </a:endParaRPr>
          </a:p>
          <a:p>
            <a:pPr indent="0" lvl="0" marL="0" rtl="0" algn="l">
              <a:spcBef>
                <a:spcPts val="1600"/>
              </a:spcBef>
              <a:spcAft>
                <a:spcPts val="0"/>
              </a:spcAft>
              <a:buNone/>
            </a:pPr>
            <a:r>
              <a:t/>
            </a:r>
            <a:endParaRPr>
              <a:solidFill>
                <a:schemeClr val="dk1"/>
              </a:solidFill>
              <a:latin typeface="Mada"/>
              <a:ea typeface="Mada"/>
              <a:cs typeface="Mada"/>
              <a:sym typeface="Mada"/>
            </a:endParaRPr>
          </a:p>
          <a:p>
            <a:pPr indent="0" lvl="0" marL="1371600" rtl="0" algn="l">
              <a:spcBef>
                <a:spcPts val="0"/>
              </a:spcBef>
              <a:spcAft>
                <a:spcPts val="0"/>
              </a:spcAft>
              <a:buNone/>
            </a:pPr>
            <a:r>
              <a:t/>
            </a:r>
            <a:endParaRPr>
              <a:solidFill>
                <a:schemeClr val="dk1"/>
              </a:solidFill>
              <a:latin typeface="Mada"/>
              <a:ea typeface="Mada"/>
              <a:cs typeface="Mada"/>
              <a:sym typeface="Mada"/>
            </a:endParaRPr>
          </a:p>
          <a:p>
            <a:pPr indent="0" lvl="0" marL="0" rtl="0" algn="l">
              <a:spcBef>
                <a:spcPts val="0"/>
              </a:spcBef>
              <a:spcAft>
                <a:spcPts val="0"/>
              </a:spcAft>
              <a:buNone/>
            </a:pPr>
            <a:r>
              <a:t/>
            </a:r>
            <a:endParaRPr b="1">
              <a:latin typeface="Mada"/>
              <a:ea typeface="Mada"/>
              <a:cs typeface="Mada"/>
              <a:sym typeface="Mada"/>
            </a:endParaRPr>
          </a:p>
          <a:p>
            <a:pPr indent="0" lvl="0" marL="0" rtl="0" algn="l">
              <a:spcBef>
                <a:spcPts val="1600"/>
              </a:spcBef>
              <a:spcAft>
                <a:spcPts val="1600"/>
              </a:spcAft>
              <a:buNone/>
            </a:pPr>
            <a:r>
              <a:t/>
            </a:r>
            <a:endParaRPr>
              <a:latin typeface="Mada"/>
              <a:ea typeface="Mada"/>
              <a:cs typeface="Mada"/>
              <a:sym typeface="Mada"/>
            </a:endParaRPr>
          </a:p>
        </p:txBody>
      </p:sp>
      <p:sp>
        <p:nvSpPr>
          <p:cNvPr id="424" name="Google Shape;424;p21"/>
          <p:cNvSpPr/>
          <p:nvPr/>
        </p:nvSpPr>
        <p:spPr>
          <a:xfrm>
            <a:off x="378261" y="1347325"/>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1"/>
          <p:cNvSpPr txBox="1"/>
          <p:nvPr/>
        </p:nvSpPr>
        <p:spPr>
          <a:xfrm>
            <a:off x="452362" y="1408538"/>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1</a:t>
            </a:r>
            <a:endParaRPr b="1" sz="2000">
              <a:solidFill>
                <a:srgbClr val="1D2542"/>
              </a:solidFill>
              <a:latin typeface="Life Savers"/>
              <a:ea typeface="Life Savers"/>
              <a:cs typeface="Life Savers"/>
              <a:sym typeface="Life Savers"/>
            </a:endParaRPr>
          </a:p>
        </p:txBody>
      </p:sp>
      <p:cxnSp>
        <p:nvCxnSpPr>
          <p:cNvPr id="426" name="Google Shape;426;p21"/>
          <p:cNvCxnSpPr/>
          <p:nvPr/>
        </p:nvCxnSpPr>
        <p:spPr>
          <a:xfrm>
            <a:off x="701763" y="9045788"/>
            <a:ext cx="6186000" cy="4500"/>
          </a:xfrm>
          <a:prstGeom prst="straightConnector1">
            <a:avLst/>
          </a:prstGeom>
          <a:noFill/>
          <a:ln cap="flat" cmpd="sng" w="19050">
            <a:solidFill>
              <a:srgbClr val="7ECCC6"/>
            </a:solidFill>
            <a:prstDash val="dash"/>
            <a:round/>
            <a:headEnd len="med" w="med" type="none"/>
            <a:tailEnd len="med" w="med" type="none"/>
          </a:ln>
        </p:spPr>
      </p:cxnSp>
      <p:sp>
        <p:nvSpPr>
          <p:cNvPr id="427" name="Google Shape;427;p21"/>
          <p:cNvSpPr/>
          <p:nvPr/>
        </p:nvSpPr>
        <p:spPr>
          <a:xfrm>
            <a:off x="109125" y="3945775"/>
            <a:ext cx="2205900" cy="4494600"/>
          </a:xfrm>
          <a:prstGeom prst="roundRect">
            <a:avLst>
              <a:gd fmla="val 22613" name="adj"/>
            </a:avLst>
          </a:prstGeom>
          <a:noFill/>
          <a:ln cap="flat" cmpd="sng" w="28575">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1"/>
          <p:cNvSpPr/>
          <p:nvPr/>
        </p:nvSpPr>
        <p:spPr>
          <a:xfrm>
            <a:off x="2489725" y="3945775"/>
            <a:ext cx="2298000" cy="4494600"/>
          </a:xfrm>
          <a:prstGeom prst="roundRect">
            <a:avLst>
              <a:gd fmla="val 22613" name="adj"/>
            </a:avLst>
          </a:prstGeom>
          <a:noFill/>
          <a:ln cap="flat" cmpd="sng" w="28575">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1"/>
          <p:cNvSpPr/>
          <p:nvPr/>
        </p:nvSpPr>
        <p:spPr>
          <a:xfrm>
            <a:off x="4938825" y="3945775"/>
            <a:ext cx="2544300" cy="4494600"/>
          </a:xfrm>
          <a:prstGeom prst="roundRect">
            <a:avLst>
              <a:gd fmla="val 22613" name="adj"/>
            </a:avLst>
          </a:prstGeom>
          <a:noFill/>
          <a:ln cap="flat" cmpd="sng" w="28575">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1"/>
          <p:cNvSpPr/>
          <p:nvPr/>
        </p:nvSpPr>
        <p:spPr>
          <a:xfrm flipH="1">
            <a:off x="621103" y="3477628"/>
            <a:ext cx="1101819" cy="810236"/>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1"/>
          <p:cNvSpPr txBox="1"/>
          <p:nvPr/>
        </p:nvSpPr>
        <p:spPr>
          <a:xfrm>
            <a:off x="716013" y="3610496"/>
            <a:ext cx="912000" cy="5445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Clr>
                <a:schemeClr val="dk1"/>
              </a:buClr>
              <a:buSzPts val="1100"/>
              <a:buFont typeface="Arial"/>
              <a:buNone/>
            </a:pPr>
            <a:r>
              <a:rPr b="1" lang="en-GB" sz="1600">
                <a:solidFill>
                  <a:srgbClr val="E29578"/>
                </a:solidFill>
                <a:latin typeface="Mada"/>
                <a:ea typeface="Mada"/>
                <a:cs typeface="Mada"/>
                <a:sym typeface="Mada"/>
              </a:rPr>
              <a:t>Edema</a:t>
            </a:r>
            <a:endParaRPr sz="1800">
              <a:solidFill>
                <a:srgbClr val="E29578"/>
              </a:solidFill>
              <a:latin typeface="Playfair Display"/>
              <a:ea typeface="Playfair Display"/>
              <a:cs typeface="Playfair Display"/>
              <a:sym typeface="Playfair Display"/>
            </a:endParaRPr>
          </a:p>
        </p:txBody>
      </p:sp>
      <p:sp>
        <p:nvSpPr>
          <p:cNvPr id="432" name="Google Shape;432;p21"/>
          <p:cNvSpPr txBox="1"/>
          <p:nvPr/>
        </p:nvSpPr>
        <p:spPr>
          <a:xfrm>
            <a:off x="2565775" y="5604500"/>
            <a:ext cx="2130600" cy="1243200"/>
          </a:xfrm>
          <a:prstGeom prst="rect">
            <a:avLst/>
          </a:prstGeom>
          <a:noFill/>
          <a:ln>
            <a:noFill/>
          </a:ln>
        </p:spPr>
        <p:txBody>
          <a:bodyPr anchorCtr="0" anchor="ctr" bIns="0" lIns="0" spcFirstLastPara="1" rIns="0" wrap="square" tIns="6025">
            <a:noAutofit/>
          </a:bodyPr>
          <a:lstStyle/>
          <a:p>
            <a:pPr indent="0" lvl="0" marL="0" rtl="0" algn="ctr">
              <a:spcBef>
                <a:spcPts val="0"/>
              </a:spcBef>
              <a:spcAft>
                <a:spcPts val="0"/>
              </a:spcAft>
              <a:buNone/>
            </a:pPr>
            <a:r>
              <a:rPr lang="en-GB" sz="1100">
                <a:solidFill>
                  <a:srgbClr val="2A2A2A"/>
                </a:solidFill>
                <a:latin typeface="Mada"/>
                <a:ea typeface="Mada"/>
                <a:cs typeface="Mada"/>
                <a:sym typeface="Mada"/>
              </a:rPr>
              <a:t>Systemic factors:</a:t>
            </a:r>
            <a:endParaRPr sz="1100">
              <a:solidFill>
                <a:srgbClr val="2A2A2A"/>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Hypovolemia from evaporation and increased capillary permeability.</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Fluid resuscitation is required for significant burns.</a:t>
            </a:r>
            <a:endParaRPr sz="1100">
              <a:solidFill>
                <a:schemeClr val="dk1"/>
              </a:solidFill>
              <a:latin typeface="Mada"/>
              <a:ea typeface="Mada"/>
              <a:cs typeface="Mada"/>
              <a:sym typeface="Mada"/>
            </a:endParaRPr>
          </a:p>
          <a:p>
            <a:pPr indent="0" lvl="0" marL="0" rtl="0" algn="ctr">
              <a:spcBef>
                <a:spcPts val="0"/>
              </a:spcBef>
              <a:spcAft>
                <a:spcPts val="0"/>
              </a:spcAft>
              <a:buNone/>
            </a:pPr>
            <a:r>
              <a:rPr b="1" lang="en-GB" sz="1100">
                <a:solidFill>
                  <a:srgbClr val="FF0000"/>
                </a:solidFill>
                <a:latin typeface="Mada"/>
                <a:ea typeface="Mada"/>
                <a:cs typeface="Mada"/>
                <a:sym typeface="Mada"/>
              </a:rPr>
              <a:t>Parkland formula: </a:t>
            </a:r>
            <a:endParaRPr b="1" sz="1100">
              <a:solidFill>
                <a:srgbClr val="FF0000"/>
              </a:solidFill>
              <a:latin typeface="Mada"/>
              <a:ea typeface="Mada"/>
              <a:cs typeface="Mada"/>
              <a:sym typeface="Mada"/>
            </a:endParaRPr>
          </a:p>
          <a:p>
            <a:pPr indent="0" lvl="0" marL="0" rtl="0" algn="ctr">
              <a:spcBef>
                <a:spcPts val="0"/>
              </a:spcBef>
              <a:spcAft>
                <a:spcPts val="0"/>
              </a:spcAft>
              <a:buNone/>
            </a:pPr>
            <a:r>
              <a:rPr b="1" lang="en-GB" sz="1100">
                <a:solidFill>
                  <a:srgbClr val="FF0000"/>
                </a:solidFill>
                <a:latin typeface="Mada"/>
                <a:ea typeface="Mada"/>
                <a:cs typeface="Mada"/>
                <a:sym typeface="Mada"/>
              </a:rPr>
              <a:t>LR volume= 4cc x kg x %burn</a:t>
            </a:r>
            <a:endParaRPr b="1" baseline="30000" sz="1100">
              <a:solidFill>
                <a:srgbClr val="FF0000"/>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000">
                <a:solidFill>
                  <a:srgbClr val="6AA84F"/>
                </a:solidFill>
                <a:highlight>
                  <a:schemeClr val="lt1"/>
                </a:highlight>
                <a:latin typeface="Mada"/>
                <a:ea typeface="Mada"/>
                <a:cs typeface="Mada"/>
                <a:sym typeface="Mada"/>
              </a:rPr>
              <a:t>(It’s extremely important to understand parkland formula</a:t>
            </a:r>
            <a:endParaRPr sz="1000">
              <a:solidFill>
                <a:srgbClr val="6AA84F"/>
              </a:solidFill>
              <a:highlight>
                <a:schemeClr val="lt1"/>
              </a:highlight>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000">
                <a:solidFill>
                  <a:srgbClr val="6AA84F"/>
                </a:solidFill>
                <a:highlight>
                  <a:schemeClr val="lt1"/>
                </a:highlight>
                <a:latin typeface="Mada"/>
                <a:ea typeface="Mada"/>
                <a:cs typeface="Mada"/>
                <a:sym typeface="Mada"/>
              </a:rPr>
              <a:t>Example: </a:t>
            </a:r>
            <a:endParaRPr sz="1000">
              <a:solidFill>
                <a:srgbClr val="6AA84F"/>
              </a:solidFill>
              <a:highlight>
                <a:schemeClr val="lt1"/>
              </a:highlight>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000">
                <a:solidFill>
                  <a:srgbClr val="6AA84F"/>
                </a:solidFill>
                <a:highlight>
                  <a:schemeClr val="lt1"/>
                </a:highlight>
                <a:latin typeface="Mada"/>
                <a:ea typeface="Mada"/>
                <a:cs typeface="Mada"/>
                <a:sym typeface="Mada"/>
              </a:rPr>
              <a:t>If a burn is estimated to cover 10% Body surface of a child weighing  7kg the amount of fluid need to be replaced is equals to </a:t>
            </a:r>
            <a:endParaRPr sz="1000">
              <a:solidFill>
                <a:srgbClr val="6AA84F"/>
              </a:solidFill>
              <a:highlight>
                <a:schemeClr val="lt1"/>
              </a:highlight>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000">
                <a:solidFill>
                  <a:srgbClr val="6AA84F"/>
                </a:solidFill>
                <a:highlight>
                  <a:schemeClr val="lt1"/>
                </a:highlight>
                <a:latin typeface="Mada"/>
                <a:ea typeface="Mada"/>
                <a:cs typeface="Mada"/>
                <a:sym typeface="Mada"/>
              </a:rPr>
              <a:t>4 x 10 x 7 = 280mL).</a:t>
            </a:r>
            <a:endParaRPr sz="1000">
              <a:solidFill>
                <a:srgbClr val="6AA84F"/>
              </a:solidFill>
              <a:highlight>
                <a:schemeClr val="lt1"/>
              </a:highlight>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1000">
              <a:solidFill>
                <a:srgbClr val="6AA84F"/>
              </a:solidFill>
              <a:highlight>
                <a:schemeClr val="lt1"/>
              </a:highlight>
              <a:latin typeface="Mada"/>
              <a:ea typeface="Mada"/>
              <a:cs typeface="Mada"/>
              <a:sym typeface="Mada"/>
            </a:endParaRPr>
          </a:p>
          <a:p>
            <a:pPr indent="0" lvl="0" marL="0" rtl="0" algn="ctr">
              <a:spcBef>
                <a:spcPts val="0"/>
              </a:spcBef>
              <a:spcAft>
                <a:spcPts val="0"/>
              </a:spcAft>
              <a:buNone/>
            </a:pPr>
            <a:r>
              <a:rPr lang="en-GB" sz="1100">
                <a:solidFill>
                  <a:schemeClr val="dk1"/>
                </a:solidFill>
                <a:latin typeface="Mada"/>
                <a:ea typeface="Mada"/>
                <a:cs typeface="Mada"/>
                <a:sym typeface="Mada"/>
              </a:rPr>
              <a:t>Local factors: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Unyielding eschar/compartment.</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Ischemia leads to loss of injured/viable tissue.</a:t>
            </a:r>
            <a:endParaRPr sz="1100">
              <a:solidFill>
                <a:srgbClr val="434343"/>
              </a:solidFill>
              <a:latin typeface="Abel"/>
              <a:ea typeface="Abel"/>
              <a:cs typeface="Abel"/>
              <a:sym typeface="Abel"/>
            </a:endParaRPr>
          </a:p>
        </p:txBody>
      </p:sp>
      <p:sp>
        <p:nvSpPr>
          <p:cNvPr id="433" name="Google Shape;433;p21"/>
          <p:cNvSpPr txBox="1"/>
          <p:nvPr/>
        </p:nvSpPr>
        <p:spPr>
          <a:xfrm>
            <a:off x="4909125" y="4385300"/>
            <a:ext cx="2454300" cy="3800100"/>
          </a:xfrm>
          <a:prstGeom prst="rect">
            <a:avLst/>
          </a:prstGeom>
          <a:noFill/>
          <a:ln>
            <a:noFill/>
          </a:ln>
        </p:spPr>
        <p:txBody>
          <a:bodyPr anchorCtr="0" anchor="ctr" bIns="0" lIns="0" spcFirstLastPara="1" rIns="0" wrap="square" tIns="6025">
            <a:noAutofit/>
          </a:bodyPr>
          <a:lstStyle/>
          <a:p>
            <a:pPr indent="-304800" lvl="0" marL="457200" rtl="0" algn="l">
              <a:spcBef>
                <a:spcPts val="0"/>
              </a:spcBef>
              <a:spcAft>
                <a:spcPts val="0"/>
              </a:spcAft>
              <a:buClr>
                <a:srgbClr val="2A2A2A"/>
              </a:buClr>
              <a:buSzPts val="1200"/>
              <a:buFont typeface="Mada"/>
              <a:buChar char="●"/>
            </a:pPr>
            <a:r>
              <a:rPr lang="en-GB" sz="1200">
                <a:solidFill>
                  <a:srgbClr val="2A2A2A"/>
                </a:solidFill>
                <a:latin typeface="Mada"/>
                <a:ea typeface="Mada"/>
                <a:cs typeface="Mada"/>
                <a:sym typeface="Mada"/>
              </a:rPr>
              <a:t>Multiple  factors contribute to development of the infection:</a:t>
            </a:r>
            <a:endParaRPr sz="1200">
              <a:solidFill>
                <a:srgbClr val="2A2A2A"/>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Systemic factors: impaired immune response.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Local factors: as bacterial counts increase, invasion of bacteria into the dermis occurs. </a:t>
            </a:r>
            <a:endParaRPr sz="8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Infection can convert burns from a partial to a full thickness injury </a:t>
            </a:r>
            <a:r>
              <a:rPr lang="en-GB" sz="1000">
                <a:solidFill>
                  <a:srgbClr val="6AA84F"/>
                </a:solidFill>
                <a:latin typeface="Mada"/>
                <a:ea typeface="Mada"/>
                <a:cs typeface="Mada"/>
                <a:sym typeface="Mada"/>
              </a:rPr>
              <a:t>(because infections cause further reduction in blood supply)</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Prior to antibiotic use, Streptococcus species was most common organism. Still seen with burn cellulitis </a:t>
            </a:r>
            <a:r>
              <a:rPr lang="en-GB" sz="1000">
                <a:solidFill>
                  <a:srgbClr val="6AA84F"/>
                </a:solidFill>
                <a:latin typeface="Mada"/>
                <a:ea typeface="Mada"/>
                <a:cs typeface="Mada"/>
                <a:sym typeface="Mada"/>
              </a:rPr>
              <a:t>(nowadays Staph are more common than Strept)</a:t>
            </a:r>
            <a:endParaRPr sz="10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Pseudomonas species is most common cause of systemic sepsis.</a:t>
            </a:r>
            <a:endParaRPr sz="1200">
              <a:solidFill>
                <a:srgbClr val="434343"/>
              </a:solidFill>
              <a:latin typeface="Abel"/>
              <a:ea typeface="Abel"/>
              <a:cs typeface="Abel"/>
              <a:sym typeface="Abel"/>
            </a:endParaRPr>
          </a:p>
        </p:txBody>
      </p:sp>
      <p:sp>
        <p:nvSpPr>
          <p:cNvPr id="434" name="Google Shape;434;p21"/>
          <p:cNvSpPr/>
          <p:nvPr/>
        </p:nvSpPr>
        <p:spPr>
          <a:xfrm flipH="1">
            <a:off x="3074613" y="3479131"/>
            <a:ext cx="1128199" cy="807230"/>
          </a:xfrm>
          <a:custGeom>
            <a:rect b="b" l="l" r="r" t="t"/>
            <a:pathLst>
              <a:path extrusionOk="0" h="12087" w="16893">
                <a:moveTo>
                  <a:pt x="9066" y="1"/>
                </a:moveTo>
                <a:cubicBezTo>
                  <a:pt x="7695" y="1"/>
                  <a:pt x="6073" y="215"/>
                  <a:pt x="4159" y="725"/>
                </a:cubicBezTo>
                <a:cubicBezTo>
                  <a:pt x="1862" y="1337"/>
                  <a:pt x="375" y="2074"/>
                  <a:pt x="177" y="4210"/>
                </a:cubicBezTo>
                <a:cubicBezTo>
                  <a:pt x="1" y="6115"/>
                  <a:pt x="800" y="8433"/>
                  <a:pt x="2785" y="10177"/>
                </a:cubicBezTo>
                <a:cubicBezTo>
                  <a:pt x="4602" y="11773"/>
                  <a:pt x="6115" y="12087"/>
                  <a:pt x="7966" y="12087"/>
                </a:cubicBezTo>
                <a:cubicBezTo>
                  <a:pt x="8388" y="12087"/>
                  <a:pt x="8827" y="12070"/>
                  <a:pt x="9291" y="12049"/>
                </a:cubicBezTo>
                <a:cubicBezTo>
                  <a:pt x="12991" y="11881"/>
                  <a:pt x="16893" y="8342"/>
                  <a:pt x="15878" y="4210"/>
                </a:cubicBezTo>
                <a:cubicBezTo>
                  <a:pt x="15438" y="2422"/>
                  <a:pt x="13671" y="1"/>
                  <a:pt x="906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1"/>
          <p:cNvSpPr/>
          <p:nvPr/>
        </p:nvSpPr>
        <p:spPr>
          <a:xfrm flipH="1">
            <a:off x="5706903" y="3477628"/>
            <a:ext cx="1101819" cy="810236"/>
          </a:xfrm>
          <a:custGeom>
            <a:rect b="b" l="l" r="r" t="t"/>
            <a:pathLst>
              <a:path extrusionOk="0" h="12132" w="16498">
                <a:moveTo>
                  <a:pt x="7974" y="1"/>
                </a:moveTo>
                <a:cubicBezTo>
                  <a:pt x="7490" y="1"/>
                  <a:pt x="7030" y="47"/>
                  <a:pt x="6606" y="126"/>
                </a:cubicBezTo>
                <a:cubicBezTo>
                  <a:pt x="3445" y="715"/>
                  <a:pt x="576" y="3394"/>
                  <a:pt x="100" y="6518"/>
                </a:cubicBezTo>
                <a:cubicBezTo>
                  <a:pt x="26" y="7013"/>
                  <a:pt x="1" y="7504"/>
                  <a:pt x="23" y="7969"/>
                </a:cubicBezTo>
                <a:cubicBezTo>
                  <a:pt x="112" y="9903"/>
                  <a:pt x="1424" y="12131"/>
                  <a:pt x="4188" y="12131"/>
                </a:cubicBezTo>
                <a:cubicBezTo>
                  <a:pt x="4828" y="12131"/>
                  <a:pt x="5545" y="12012"/>
                  <a:pt x="6342" y="11742"/>
                </a:cubicBezTo>
                <a:cubicBezTo>
                  <a:pt x="9464" y="10687"/>
                  <a:pt x="14252" y="11303"/>
                  <a:pt x="15724" y="7969"/>
                </a:cubicBezTo>
                <a:cubicBezTo>
                  <a:pt x="16497" y="6215"/>
                  <a:pt x="15097" y="3742"/>
                  <a:pt x="13112" y="1998"/>
                </a:cubicBezTo>
                <a:cubicBezTo>
                  <a:pt x="11406" y="500"/>
                  <a:pt x="9558" y="1"/>
                  <a:pt x="797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1"/>
          <p:cNvSpPr txBox="1"/>
          <p:nvPr/>
        </p:nvSpPr>
        <p:spPr>
          <a:xfrm>
            <a:off x="2907913" y="3610496"/>
            <a:ext cx="1461600" cy="5445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Clr>
                <a:schemeClr val="dk1"/>
              </a:buClr>
              <a:buSzPts val="1100"/>
              <a:buFont typeface="Arial"/>
              <a:buNone/>
            </a:pPr>
            <a:r>
              <a:rPr b="1" lang="en-GB" sz="1600">
                <a:solidFill>
                  <a:srgbClr val="E29578"/>
                </a:solidFill>
                <a:latin typeface="Mada"/>
                <a:ea typeface="Mada"/>
                <a:cs typeface="Mada"/>
                <a:sym typeface="Mada"/>
              </a:rPr>
              <a:t>Ischemia</a:t>
            </a:r>
            <a:endParaRPr sz="1800">
              <a:solidFill>
                <a:srgbClr val="E29578"/>
              </a:solidFill>
              <a:latin typeface="Playfair Display"/>
              <a:ea typeface="Playfair Display"/>
              <a:cs typeface="Playfair Display"/>
              <a:sym typeface="Playfair Display"/>
            </a:endParaRPr>
          </a:p>
        </p:txBody>
      </p:sp>
      <p:sp>
        <p:nvSpPr>
          <p:cNvPr id="437" name="Google Shape;437;p21"/>
          <p:cNvSpPr txBox="1"/>
          <p:nvPr/>
        </p:nvSpPr>
        <p:spPr>
          <a:xfrm>
            <a:off x="5527013" y="3610496"/>
            <a:ext cx="1461600" cy="5445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Clr>
                <a:schemeClr val="dk1"/>
              </a:buClr>
              <a:buSzPts val="1100"/>
              <a:buFont typeface="Arial"/>
              <a:buNone/>
            </a:pPr>
            <a:r>
              <a:rPr b="1" lang="en-GB" sz="1600">
                <a:solidFill>
                  <a:srgbClr val="E29578"/>
                </a:solidFill>
                <a:latin typeface="Mada"/>
                <a:ea typeface="Mada"/>
                <a:cs typeface="Mada"/>
                <a:sym typeface="Mada"/>
              </a:rPr>
              <a:t>Infection</a:t>
            </a:r>
            <a:endParaRPr sz="1800">
              <a:solidFill>
                <a:srgbClr val="E29578"/>
              </a:solidFill>
              <a:latin typeface="Playfair Display"/>
              <a:ea typeface="Playfair Display"/>
              <a:cs typeface="Playfair Display"/>
              <a:sym typeface="Playfair Display"/>
            </a:endParaRPr>
          </a:p>
        </p:txBody>
      </p:sp>
      <p:sp>
        <p:nvSpPr>
          <p:cNvPr id="438" name="Google Shape;438;p21"/>
          <p:cNvSpPr txBox="1"/>
          <p:nvPr/>
        </p:nvSpPr>
        <p:spPr>
          <a:xfrm>
            <a:off x="186375" y="4461500"/>
            <a:ext cx="1909200" cy="1625100"/>
          </a:xfrm>
          <a:prstGeom prst="rect">
            <a:avLst/>
          </a:prstGeom>
          <a:noFill/>
          <a:ln>
            <a:noFill/>
          </a:ln>
        </p:spPr>
        <p:txBody>
          <a:bodyPr anchorCtr="0" anchor="ctr" bIns="0" lIns="0" spcFirstLastPara="1" rIns="0" wrap="square" tIns="60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Inflammatory phase.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Hand edema produces joint fibrosis and contractures.</a:t>
            </a:r>
            <a:endParaRPr sz="1200">
              <a:solidFill>
                <a:schemeClr val="dk1"/>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highlight>
                  <a:srgbClr val="FFFFFF"/>
                </a:highlight>
                <a:latin typeface="Mada"/>
                <a:ea typeface="Mada"/>
                <a:cs typeface="Mada"/>
                <a:sym typeface="Mada"/>
              </a:rPr>
              <a:t>Edema may indirectly reduce blood flow by fluid accumulation (will compress blood vessels).</a:t>
            </a:r>
            <a:endParaRPr sz="1200">
              <a:solidFill>
                <a:srgbClr val="6AA84F"/>
              </a:solidFill>
              <a:latin typeface="Mada"/>
              <a:ea typeface="Mada"/>
              <a:cs typeface="Mada"/>
              <a:sym typeface="Mada"/>
            </a:endParaRPr>
          </a:p>
        </p:txBody>
      </p:sp>
      <p:sp>
        <p:nvSpPr>
          <p:cNvPr id="439" name="Google Shape;439;p21"/>
          <p:cNvSpPr/>
          <p:nvPr/>
        </p:nvSpPr>
        <p:spPr>
          <a:xfrm>
            <a:off x="2839725" y="5546699"/>
            <a:ext cx="175500" cy="1719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